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88"/>
  </p:notesMasterIdLst>
  <p:handoutMasterIdLst>
    <p:handoutMasterId r:id="rId89"/>
  </p:handoutMasterIdLst>
  <p:sldIdLst>
    <p:sldId id="256" r:id="rId2"/>
    <p:sldId id="269" r:id="rId3"/>
    <p:sldId id="446" r:id="rId4"/>
    <p:sldId id="447" r:id="rId5"/>
    <p:sldId id="448" r:id="rId6"/>
    <p:sldId id="449" r:id="rId7"/>
    <p:sldId id="450" r:id="rId8"/>
    <p:sldId id="451" r:id="rId9"/>
    <p:sldId id="452" r:id="rId10"/>
    <p:sldId id="453" r:id="rId11"/>
    <p:sldId id="366" r:id="rId12"/>
    <p:sldId id="368" r:id="rId13"/>
    <p:sldId id="371" r:id="rId14"/>
    <p:sldId id="341" r:id="rId15"/>
    <p:sldId id="345" r:id="rId16"/>
    <p:sldId id="375" r:id="rId17"/>
    <p:sldId id="382" r:id="rId18"/>
    <p:sldId id="381" r:id="rId19"/>
    <p:sldId id="380" r:id="rId20"/>
    <p:sldId id="379" r:id="rId21"/>
    <p:sldId id="378" r:id="rId22"/>
    <p:sldId id="377" r:id="rId23"/>
    <p:sldId id="376" r:id="rId24"/>
    <p:sldId id="383" r:id="rId25"/>
    <p:sldId id="386" r:id="rId26"/>
    <p:sldId id="394" r:id="rId27"/>
    <p:sldId id="393" r:id="rId28"/>
    <p:sldId id="392" r:id="rId29"/>
    <p:sldId id="391" r:id="rId30"/>
    <p:sldId id="390" r:id="rId31"/>
    <p:sldId id="389" r:id="rId32"/>
    <p:sldId id="388" r:id="rId33"/>
    <p:sldId id="387" r:id="rId34"/>
    <p:sldId id="385" r:id="rId35"/>
    <p:sldId id="384" r:id="rId36"/>
    <p:sldId id="425" r:id="rId37"/>
    <p:sldId id="426" r:id="rId38"/>
    <p:sldId id="404" r:id="rId39"/>
    <p:sldId id="405" r:id="rId40"/>
    <p:sldId id="407" r:id="rId41"/>
    <p:sldId id="410" r:id="rId42"/>
    <p:sldId id="427" r:id="rId43"/>
    <p:sldId id="415" r:id="rId44"/>
    <p:sldId id="413" r:id="rId45"/>
    <p:sldId id="430" r:id="rId46"/>
    <p:sldId id="431" r:id="rId47"/>
    <p:sldId id="416" r:id="rId48"/>
    <p:sldId id="417" r:id="rId49"/>
    <p:sldId id="418" r:id="rId50"/>
    <p:sldId id="419" r:id="rId51"/>
    <p:sldId id="420" r:id="rId52"/>
    <p:sldId id="432" r:id="rId53"/>
    <p:sldId id="423" r:id="rId54"/>
    <p:sldId id="424" r:id="rId55"/>
    <p:sldId id="282" r:id="rId56"/>
    <p:sldId id="281" r:id="rId57"/>
    <p:sldId id="301" r:id="rId58"/>
    <p:sldId id="293" r:id="rId59"/>
    <p:sldId id="290" r:id="rId60"/>
    <p:sldId id="295" r:id="rId61"/>
    <p:sldId id="294" r:id="rId62"/>
    <p:sldId id="454" r:id="rId63"/>
    <p:sldId id="289" r:id="rId64"/>
    <p:sldId id="288" r:id="rId65"/>
    <p:sldId id="287" r:id="rId66"/>
    <p:sldId id="297" r:id="rId67"/>
    <p:sldId id="441" r:id="rId68"/>
    <p:sldId id="442" r:id="rId69"/>
    <p:sldId id="300" r:id="rId70"/>
    <p:sldId id="299" r:id="rId71"/>
    <p:sldId id="298" r:id="rId72"/>
    <p:sldId id="303" r:id="rId73"/>
    <p:sldId id="443" r:id="rId74"/>
    <p:sldId id="444" r:id="rId75"/>
    <p:sldId id="436" r:id="rId76"/>
    <p:sldId id="309" r:id="rId77"/>
    <p:sldId id="308" r:id="rId78"/>
    <p:sldId id="307" r:id="rId79"/>
    <p:sldId id="310" r:id="rId80"/>
    <p:sldId id="352" r:id="rId81"/>
    <p:sldId id="317" r:id="rId82"/>
    <p:sldId id="316" r:id="rId83"/>
    <p:sldId id="315" r:id="rId84"/>
    <p:sldId id="314" r:id="rId85"/>
    <p:sldId id="320" r:id="rId86"/>
    <p:sldId id="437" r:id="rId8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raybeal, Sheila S" initials="GSS" lastIdx="60" clrIdx="0"/>
  <p:cmAuthor id="1" name="Sheila S. Graybeal" initials="ssg" lastIdx="197" clrIdx="1"/>
  <p:cmAuthor id="2" name="Tisdell, Laura" initials="TL" lastIdx="6" clrIdx="2"/>
  <p:cmAuthor id="3" name="Shar Moseng" initials="smoseng" lastIdx="14" clrIdx="3"/>
  <p:cmAuthor id="4" name="Laura Tisdell" initials="ltisdell" lastIdx="1"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998" autoAdjust="0"/>
    <p:restoredTop sz="75588" autoAdjust="0"/>
  </p:normalViewPr>
  <p:slideViewPr>
    <p:cSldViewPr>
      <p:cViewPr varScale="1">
        <p:scale>
          <a:sx n="90" d="100"/>
          <a:sy n="90" d="100"/>
        </p:scale>
        <p:origin x="1836"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0482"/>
    </p:cViewPr>
  </p:sorterViewPr>
  <p:notesViewPr>
    <p:cSldViewPr>
      <p:cViewPr varScale="1">
        <p:scale>
          <a:sx n="85" d="100"/>
          <a:sy n="85" d="100"/>
        </p:scale>
        <p:origin x="-1908" y="-9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commentAuthors" Target="commentAuthor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notesMaster" Target="notesMasters/notesMaster1.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525511-31A6-438F-931B-E348023D7012}"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n-US"/>
        </a:p>
      </dgm:t>
    </dgm:pt>
    <dgm:pt modelId="{AD4A5290-421A-4E98-B2A5-4FDC73CA3A55}">
      <dgm:prSet phldrT="[Text]"/>
      <dgm:spPr>
        <a:ln>
          <a:prstDash val="solid"/>
        </a:ln>
      </dgm:spPr>
      <dgm:t>
        <a:bodyPr/>
        <a:lstStyle/>
        <a:p>
          <a:r>
            <a:rPr lang="en-US" dirty="0"/>
            <a:t>Retain original shipping boxes</a:t>
          </a:r>
        </a:p>
      </dgm:t>
    </dgm:pt>
    <dgm:pt modelId="{5108CA07-7D99-469C-A8BC-A4A36D65D2C6}" type="parTrans" cxnId="{3B04DE9E-3629-4BA5-AE75-204A963690C8}">
      <dgm:prSet/>
      <dgm:spPr/>
      <dgm:t>
        <a:bodyPr/>
        <a:lstStyle/>
        <a:p>
          <a:endParaRPr lang="en-US"/>
        </a:p>
      </dgm:t>
    </dgm:pt>
    <dgm:pt modelId="{EAB95232-262C-45BE-808D-120F0344C94C}" type="sibTrans" cxnId="{3B04DE9E-3629-4BA5-AE75-204A963690C8}">
      <dgm:prSet/>
      <dgm:spPr/>
      <dgm:t>
        <a:bodyPr/>
        <a:lstStyle/>
        <a:p>
          <a:endParaRPr lang="en-US"/>
        </a:p>
      </dgm:t>
    </dgm:pt>
    <dgm:pt modelId="{B8C5F003-2EBC-42DF-9B19-9FFBBD5317A2}">
      <dgm:prSet phldrT="[Text]" custT="1"/>
      <dgm:spPr>
        <a:ln>
          <a:prstDash val="solid"/>
        </a:ln>
      </dgm:spPr>
      <dgm:t>
        <a:bodyPr/>
        <a:lstStyle/>
        <a:p>
          <a:r>
            <a:rPr lang="en-US" sz="1700" dirty="0"/>
            <a:t>District Boxes: White</a:t>
          </a:r>
        </a:p>
      </dgm:t>
    </dgm:pt>
    <dgm:pt modelId="{EA821CBC-52F2-469A-A385-7EDC22F201A6}" type="parTrans" cxnId="{7B09B56E-2B2F-4B5A-863E-7DF7ACA9C150}">
      <dgm:prSet/>
      <dgm:spPr/>
      <dgm:t>
        <a:bodyPr/>
        <a:lstStyle/>
        <a:p>
          <a:endParaRPr lang="en-US"/>
        </a:p>
      </dgm:t>
    </dgm:pt>
    <dgm:pt modelId="{BDAD6C32-5766-4B7E-A1A1-660635054E35}" type="sibTrans" cxnId="{7B09B56E-2B2F-4B5A-863E-7DF7ACA9C150}">
      <dgm:prSet/>
      <dgm:spPr/>
      <dgm:t>
        <a:bodyPr/>
        <a:lstStyle/>
        <a:p>
          <a:endParaRPr lang="en-US"/>
        </a:p>
      </dgm:t>
    </dgm:pt>
    <dgm:pt modelId="{6AD96593-4D5D-4B4E-A0CD-3D9F89091DAB}">
      <dgm:prSet phldrT="[Text]" custT="1"/>
      <dgm:spPr>
        <a:ln>
          <a:prstDash val="solid"/>
        </a:ln>
      </dgm:spPr>
      <dgm:t>
        <a:bodyPr/>
        <a:lstStyle/>
        <a:p>
          <a:r>
            <a:rPr lang="en-US" sz="1700" dirty="0"/>
            <a:t>School Boxes: Brown</a:t>
          </a:r>
        </a:p>
      </dgm:t>
    </dgm:pt>
    <dgm:pt modelId="{F2B160AF-20EC-49A0-B88E-783496316952}" type="parTrans" cxnId="{7080F2AD-1485-4F9F-86C7-209720B92676}">
      <dgm:prSet/>
      <dgm:spPr/>
      <dgm:t>
        <a:bodyPr/>
        <a:lstStyle/>
        <a:p>
          <a:endParaRPr lang="en-US"/>
        </a:p>
      </dgm:t>
    </dgm:pt>
    <dgm:pt modelId="{3DA5C2A4-1D96-4ABA-8B00-591480579852}" type="sibTrans" cxnId="{7080F2AD-1485-4F9F-86C7-209720B92676}">
      <dgm:prSet/>
      <dgm:spPr/>
      <dgm:t>
        <a:bodyPr/>
        <a:lstStyle/>
        <a:p>
          <a:endParaRPr lang="en-US"/>
        </a:p>
      </dgm:t>
    </dgm:pt>
    <dgm:pt modelId="{5366F7A2-0157-4D5A-A39F-483DF45FAB47}">
      <dgm:prSet phldrT="[Text]"/>
      <dgm:spPr>
        <a:ln>
          <a:prstDash val="solid"/>
        </a:ln>
      </dgm:spPr>
      <dgm:t>
        <a:bodyPr/>
        <a:lstStyle/>
        <a:p>
          <a:r>
            <a:rPr lang="en-US" dirty="0"/>
            <a:t>Verify materials received </a:t>
          </a:r>
        </a:p>
      </dgm:t>
    </dgm:pt>
    <dgm:pt modelId="{9FB8BC27-101E-431E-AF4A-00C18F351CFE}" type="parTrans" cxnId="{55156EC4-92EE-4321-A65C-552D8868CCF2}">
      <dgm:prSet/>
      <dgm:spPr/>
      <dgm:t>
        <a:bodyPr/>
        <a:lstStyle/>
        <a:p>
          <a:endParaRPr lang="en-US"/>
        </a:p>
      </dgm:t>
    </dgm:pt>
    <dgm:pt modelId="{2BDAB267-A5D3-42F0-85C6-4E411C288339}" type="sibTrans" cxnId="{55156EC4-92EE-4321-A65C-552D8868CCF2}">
      <dgm:prSet/>
      <dgm:spPr/>
      <dgm:t>
        <a:bodyPr/>
        <a:lstStyle/>
        <a:p>
          <a:endParaRPr lang="en-US"/>
        </a:p>
      </dgm:t>
    </dgm:pt>
    <dgm:pt modelId="{4C864F6A-FA00-4252-A6D8-A6F80E170DBC}">
      <dgm:prSet phldrT="[Text]" custT="1"/>
      <dgm:spPr>
        <a:ln>
          <a:prstDash val="solid"/>
        </a:ln>
      </dgm:spPr>
      <dgm:t>
        <a:bodyPr/>
        <a:lstStyle/>
        <a:p>
          <a:r>
            <a:rPr lang="en-US" sz="1700" dirty="0"/>
            <a:t>Refer to packing lists</a:t>
          </a:r>
        </a:p>
      </dgm:t>
    </dgm:pt>
    <dgm:pt modelId="{0EE2DEB8-05CF-478F-BBC1-B086C916D20B}" type="parTrans" cxnId="{FE7AA0EE-EFB3-4B7A-BBCB-4D49CC57CD40}">
      <dgm:prSet/>
      <dgm:spPr/>
      <dgm:t>
        <a:bodyPr/>
        <a:lstStyle/>
        <a:p>
          <a:endParaRPr lang="en-US"/>
        </a:p>
      </dgm:t>
    </dgm:pt>
    <dgm:pt modelId="{140C254F-011B-4B95-BC60-1D5AF18F8AFF}" type="sibTrans" cxnId="{FE7AA0EE-EFB3-4B7A-BBCB-4D49CC57CD40}">
      <dgm:prSet/>
      <dgm:spPr/>
      <dgm:t>
        <a:bodyPr/>
        <a:lstStyle/>
        <a:p>
          <a:endParaRPr lang="en-US"/>
        </a:p>
      </dgm:t>
    </dgm:pt>
    <dgm:pt modelId="{9EB00B7B-C5E5-47BF-832E-B25A7849FD9B}">
      <dgm:prSet phldrT="[Text]"/>
      <dgm:spPr>
        <a:ln>
          <a:prstDash val="solid"/>
        </a:ln>
      </dgm:spPr>
      <dgm:t>
        <a:bodyPr/>
        <a:lstStyle/>
        <a:p>
          <a:r>
            <a:rPr lang="en-US" dirty="0"/>
            <a:t>Compare security numbers on range sheets to security checklists</a:t>
          </a:r>
        </a:p>
      </dgm:t>
    </dgm:pt>
    <dgm:pt modelId="{5B7C2E22-85FD-400A-8AB6-A96C41CF4AE3}" type="parTrans" cxnId="{8C87E420-3975-414A-AA8F-261A2F9B9462}">
      <dgm:prSet/>
      <dgm:spPr/>
      <dgm:t>
        <a:bodyPr/>
        <a:lstStyle/>
        <a:p>
          <a:endParaRPr lang="en-US"/>
        </a:p>
      </dgm:t>
    </dgm:pt>
    <dgm:pt modelId="{AE3D1989-6FE0-4BDA-AEE3-D6D63AC40576}" type="sibTrans" cxnId="{8C87E420-3975-414A-AA8F-261A2F9B9462}">
      <dgm:prSet/>
      <dgm:spPr/>
      <dgm:t>
        <a:bodyPr/>
        <a:lstStyle/>
        <a:p>
          <a:endParaRPr lang="en-US"/>
        </a:p>
      </dgm:t>
    </dgm:pt>
    <dgm:pt modelId="{C72D464A-F53F-40BA-B699-6C4022B660CE}">
      <dgm:prSet phldrT="[Text]"/>
      <dgm:spPr>
        <a:ln>
          <a:prstDash val="solid"/>
        </a:ln>
      </dgm:spPr>
      <dgm:t>
        <a:bodyPr/>
        <a:lstStyle/>
        <a:p>
          <a:r>
            <a:rPr lang="en-US" dirty="0"/>
            <a:t>Record any missing material</a:t>
          </a:r>
        </a:p>
      </dgm:t>
    </dgm:pt>
    <dgm:pt modelId="{B8FF816B-5F84-4670-A26B-42CA4420177B}" type="parTrans" cxnId="{F18FC631-C809-4076-AD08-9916C025F978}">
      <dgm:prSet/>
      <dgm:spPr/>
      <dgm:t>
        <a:bodyPr/>
        <a:lstStyle/>
        <a:p>
          <a:endParaRPr lang="en-US"/>
        </a:p>
      </dgm:t>
    </dgm:pt>
    <dgm:pt modelId="{201690B4-316A-4A84-91B0-43E01013D46F}" type="sibTrans" cxnId="{F18FC631-C809-4076-AD08-9916C025F978}">
      <dgm:prSet/>
      <dgm:spPr/>
      <dgm:t>
        <a:bodyPr/>
        <a:lstStyle/>
        <a:p>
          <a:endParaRPr lang="en-US"/>
        </a:p>
      </dgm:t>
    </dgm:pt>
    <dgm:pt modelId="{9372DD67-0117-457B-9847-7377DEFCC505}">
      <dgm:prSet phldrT="[Text]"/>
      <dgm:spPr>
        <a:ln>
          <a:prstDash val="solid"/>
        </a:ln>
      </dgm:spPr>
      <dgm:t>
        <a:bodyPr/>
        <a:lstStyle/>
        <a:p>
          <a:r>
            <a:rPr lang="en-US" dirty="0"/>
            <a:t>Use “Notes” column on electronic security checklists</a:t>
          </a:r>
        </a:p>
      </dgm:t>
    </dgm:pt>
    <dgm:pt modelId="{A0DDFF8C-5DD8-4369-A9A9-7A6E95074F5C}" type="parTrans" cxnId="{1E1EF6EA-D8A9-4F68-BFA0-DB7D1834F166}">
      <dgm:prSet/>
      <dgm:spPr/>
      <dgm:t>
        <a:bodyPr/>
        <a:lstStyle/>
        <a:p>
          <a:endParaRPr lang="en-US"/>
        </a:p>
      </dgm:t>
    </dgm:pt>
    <dgm:pt modelId="{3F469C09-2189-4168-B9F5-D7626B6F9B61}" type="sibTrans" cxnId="{1E1EF6EA-D8A9-4F68-BFA0-DB7D1834F166}">
      <dgm:prSet/>
      <dgm:spPr/>
      <dgm:t>
        <a:bodyPr/>
        <a:lstStyle/>
        <a:p>
          <a:endParaRPr lang="en-US"/>
        </a:p>
      </dgm:t>
    </dgm:pt>
    <dgm:pt modelId="{BB3E8AF5-C8E9-4106-8C75-1745FDC1378F}">
      <dgm:prSet phldrT="[Text]"/>
      <dgm:spPr>
        <a:ln>
          <a:prstDash val="solid"/>
        </a:ln>
      </dgm:spPr>
      <dgm:t>
        <a:bodyPr/>
        <a:lstStyle/>
        <a:p>
          <a:r>
            <a:rPr lang="en-US" dirty="0"/>
            <a:t>Email discrepancies to DRC</a:t>
          </a:r>
        </a:p>
      </dgm:t>
    </dgm:pt>
    <dgm:pt modelId="{C9B63873-A212-46BA-A153-BBC0A6847FC6}" type="parTrans" cxnId="{7682D452-177F-4E06-B342-544A479671D2}">
      <dgm:prSet/>
      <dgm:spPr/>
      <dgm:t>
        <a:bodyPr/>
        <a:lstStyle/>
        <a:p>
          <a:endParaRPr lang="en-US"/>
        </a:p>
      </dgm:t>
    </dgm:pt>
    <dgm:pt modelId="{C130F181-3B36-43E3-B252-349848A8878C}" type="sibTrans" cxnId="{7682D452-177F-4E06-B342-544A479671D2}">
      <dgm:prSet/>
      <dgm:spPr/>
      <dgm:t>
        <a:bodyPr/>
        <a:lstStyle/>
        <a:p>
          <a:endParaRPr lang="en-US"/>
        </a:p>
      </dgm:t>
    </dgm:pt>
    <dgm:pt modelId="{B458C3DB-FAB4-40A6-A187-D90137D24959}" type="pres">
      <dgm:prSet presAssocID="{1E525511-31A6-438F-931B-E348023D7012}" presName="Name0" presStyleCnt="0">
        <dgm:presLayoutVars>
          <dgm:dir/>
          <dgm:animLvl val="lvl"/>
          <dgm:resizeHandles val="exact"/>
        </dgm:presLayoutVars>
      </dgm:prSet>
      <dgm:spPr/>
    </dgm:pt>
    <dgm:pt modelId="{F9609868-FCEF-450D-B40D-99F4AAC5EB43}" type="pres">
      <dgm:prSet presAssocID="{C72D464A-F53F-40BA-B699-6C4022B660CE}" presName="boxAndChildren" presStyleCnt="0"/>
      <dgm:spPr/>
    </dgm:pt>
    <dgm:pt modelId="{EF3B03DC-C6CA-4154-94C2-198AC326DD10}" type="pres">
      <dgm:prSet presAssocID="{C72D464A-F53F-40BA-B699-6C4022B660CE}" presName="parentTextBox" presStyleLbl="node1" presStyleIdx="0" presStyleCnt="3"/>
      <dgm:spPr/>
    </dgm:pt>
    <dgm:pt modelId="{25F52AF7-60C9-4996-906B-DDEDB2748D19}" type="pres">
      <dgm:prSet presAssocID="{C72D464A-F53F-40BA-B699-6C4022B660CE}" presName="entireBox" presStyleLbl="node1" presStyleIdx="0" presStyleCnt="3"/>
      <dgm:spPr/>
    </dgm:pt>
    <dgm:pt modelId="{1CB9B0DB-0EB0-4654-A470-D1455E518E79}" type="pres">
      <dgm:prSet presAssocID="{C72D464A-F53F-40BA-B699-6C4022B660CE}" presName="descendantBox" presStyleCnt="0"/>
      <dgm:spPr/>
    </dgm:pt>
    <dgm:pt modelId="{C011BA8D-F203-44C4-8EA1-D6A68F3F17E3}" type="pres">
      <dgm:prSet presAssocID="{9372DD67-0117-457B-9847-7377DEFCC505}" presName="childTextBox" presStyleLbl="fgAccFollowNode1" presStyleIdx="0" presStyleCnt="6">
        <dgm:presLayoutVars>
          <dgm:bulletEnabled val="1"/>
        </dgm:presLayoutVars>
      </dgm:prSet>
      <dgm:spPr/>
    </dgm:pt>
    <dgm:pt modelId="{27B749FF-0DFA-4643-9E26-F1DE9C1C4BE6}" type="pres">
      <dgm:prSet presAssocID="{BB3E8AF5-C8E9-4106-8C75-1745FDC1378F}" presName="childTextBox" presStyleLbl="fgAccFollowNode1" presStyleIdx="1" presStyleCnt="6">
        <dgm:presLayoutVars>
          <dgm:bulletEnabled val="1"/>
        </dgm:presLayoutVars>
      </dgm:prSet>
      <dgm:spPr/>
    </dgm:pt>
    <dgm:pt modelId="{D2C6519B-62AF-48E6-931D-B2E086E7A788}" type="pres">
      <dgm:prSet presAssocID="{2BDAB267-A5D3-42F0-85C6-4E411C288339}" presName="sp" presStyleCnt="0"/>
      <dgm:spPr/>
    </dgm:pt>
    <dgm:pt modelId="{031C1DA8-467E-4985-B6E8-6933B5EDB6DD}" type="pres">
      <dgm:prSet presAssocID="{5366F7A2-0157-4D5A-A39F-483DF45FAB47}" presName="arrowAndChildren" presStyleCnt="0"/>
      <dgm:spPr/>
    </dgm:pt>
    <dgm:pt modelId="{9EC666A6-6FB8-4902-8FE5-2F9C3395D420}" type="pres">
      <dgm:prSet presAssocID="{5366F7A2-0157-4D5A-A39F-483DF45FAB47}" presName="parentTextArrow" presStyleLbl="node1" presStyleIdx="0" presStyleCnt="3"/>
      <dgm:spPr/>
    </dgm:pt>
    <dgm:pt modelId="{08295F34-864A-4CB0-AE74-23552C4467A9}" type="pres">
      <dgm:prSet presAssocID="{5366F7A2-0157-4D5A-A39F-483DF45FAB47}" presName="arrow" presStyleLbl="node1" presStyleIdx="1" presStyleCnt="3"/>
      <dgm:spPr/>
    </dgm:pt>
    <dgm:pt modelId="{3C119757-7755-4C80-8409-394333A9787D}" type="pres">
      <dgm:prSet presAssocID="{5366F7A2-0157-4D5A-A39F-483DF45FAB47}" presName="descendantArrow" presStyleCnt="0"/>
      <dgm:spPr/>
    </dgm:pt>
    <dgm:pt modelId="{82921CE9-A462-42CA-B05F-16772BD56DC8}" type="pres">
      <dgm:prSet presAssocID="{4C864F6A-FA00-4252-A6D8-A6F80E170DBC}" presName="childTextArrow" presStyleLbl="fgAccFollowNode1" presStyleIdx="2" presStyleCnt="6">
        <dgm:presLayoutVars>
          <dgm:bulletEnabled val="1"/>
        </dgm:presLayoutVars>
      </dgm:prSet>
      <dgm:spPr/>
    </dgm:pt>
    <dgm:pt modelId="{53775FEA-20AF-48BA-8713-FE94DB6C07A7}" type="pres">
      <dgm:prSet presAssocID="{9EB00B7B-C5E5-47BF-832E-B25A7849FD9B}" presName="childTextArrow" presStyleLbl="fgAccFollowNode1" presStyleIdx="3" presStyleCnt="6">
        <dgm:presLayoutVars>
          <dgm:bulletEnabled val="1"/>
        </dgm:presLayoutVars>
      </dgm:prSet>
      <dgm:spPr/>
    </dgm:pt>
    <dgm:pt modelId="{A6B7018A-6D01-4963-B34B-5467199847A4}" type="pres">
      <dgm:prSet presAssocID="{EAB95232-262C-45BE-808D-120F0344C94C}" presName="sp" presStyleCnt="0"/>
      <dgm:spPr/>
    </dgm:pt>
    <dgm:pt modelId="{CC7A7906-C732-41E2-983D-55F0A0095B5B}" type="pres">
      <dgm:prSet presAssocID="{AD4A5290-421A-4E98-B2A5-4FDC73CA3A55}" presName="arrowAndChildren" presStyleCnt="0"/>
      <dgm:spPr/>
    </dgm:pt>
    <dgm:pt modelId="{54527746-8CFE-4A0B-B226-F068AB3CEB86}" type="pres">
      <dgm:prSet presAssocID="{AD4A5290-421A-4E98-B2A5-4FDC73CA3A55}" presName="parentTextArrow" presStyleLbl="node1" presStyleIdx="1" presStyleCnt="3"/>
      <dgm:spPr/>
    </dgm:pt>
    <dgm:pt modelId="{5F91FFA3-ADD7-4DB1-9D37-201D0E82B1A7}" type="pres">
      <dgm:prSet presAssocID="{AD4A5290-421A-4E98-B2A5-4FDC73CA3A55}" presName="arrow" presStyleLbl="node1" presStyleIdx="2" presStyleCnt="3" custLinFactNeighborX="37" custLinFactNeighborY="-229"/>
      <dgm:spPr/>
    </dgm:pt>
    <dgm:pt modelId="{6DAC503A-AB8C-479E-B01F-4DB999ABD2C2}" type="pres">
      <dgm:prSet presAssocID="{AD4A5290-421A-4E98-B2A5-4FDC73CA3A55}" presName="descendantArrow" presStyleCnt="0"/>
      <dgm:spPr/>
    </dgm:pt>
    <dgm:pt modelId="{8649E1B5-BCFE-4E17-B2DE-22CDBA75EF85}" type="pres">
      <dgm:prSet presAssocID="{B8C5F003-2EBC-42DF-9B19-9FFBBD5317A2}" presName="childTextArrow" presStyleLbl="fgAccFollowNode1" presStyleIdx="4" presStyleCnt="6">
        <dgm:presLayoutVars>
          <dgm:bulletEnabled val="1"/>
        </dgm:presLayoutVars>
      </dgm:prSet>
      <dgm:spPr/>
    </dgm:pt>
    <dgm:pt modelId="{E8106E09-4BDB-46E0-B69A-8F5A6A5B745C}" type="pres">
      <dgm:prSet presAssocID="{6AD96593-4D5D-4B4E-A0CD-3D9F89091DAB}" presName="childTextArrow" presStyleLbl="fgAccFollowNode1" presStyleIdx="5" presStyleCnt="6">
        <dgm:presLayoutVars>
          <dgm:bulletEnabled val="1"/>
        </dgm:presLayoutVars>
      </dgm:prSet>
      <dgm:spPr/>
    </dgm:pt>
  </dgm:ptLst>
  <dgm:cxnLst>
    <dgm:cxn modelId="{DC03A76B-436D-48ED-9CC1-F5983BA5EBF5}" type="presOf" srcId="{BB3E8AF5-C8E9-4106-8C75-1745FDC1378F}" destId="{27B749FF-0DFA-4643-9E26-F1DE9C1C4BE6}" srcOrd="0" destOrd="0" presId="urn:microsoft.com/office/officeart/2005/8/layout/process4"/>
    <dgm:cxn modelId="{C93C3D4A-6191-45DB-8C66-E740BD3EBE97}" type="presOf" srcId="{1E525511-31A6-438F-931B-E348023D7012}" destId="{B458C3DB-FAB4-40A6-A187-D90137D24959}" srcOrd="0" destOrd="0" presId="urn:microsoft.com/office/officeart/2005/8/layout/process4"/>
    <dgm:cxn modelId="{7B09B56E-2B2F-4B5A-863E-7DF7ACA9C150}" srcId="{AD4A5290-421A-4E98-B2A5-4FDC73CA3A55}" destId="{B8C5F003-2EBC-42DF-9B19-9FFBBD5317A2}" srcOrd="0" destOrd="0" parTransId="{EA821CBC-52F2-469A-A385-7EDC22F201A6}" sibTransId="{BDAD6C32-5766-4B7E-A1A1-660635054E35}"/>
    <dgm:cxn modelId="{7682D452-177F-4E06-B342-544A479671D2}" srcId="{C72D464A-F53F-40BA-B699-6C4022B660CE}" destId="{BB3E8AF5-C8E9-4106-8C75-1745FDC1378F}" srcOrd="1" destOrd="0" parTransId="{C9B63873-A212-46BA-A153-BBC0A6847FC6}" sibTransId="{C130F181-3B36-43E3-B252-349848A8878C}"/>
    <dgm:cxn modelId="{FE7AA0EE-EFB3-4B7A-BBCB-4D49CC57CD40}" srcId="{5366F7A2-0157-4D5A-A39F-483DF45FAB47}" destId="{4C864F6A-FA00-4252-A6D8-A6F80E170DBC}" srcOrd="0" destOrd="0" parTransId="{0EE2DEB8-05CF-478F-BBC1-B086C916D20B}" sibTransId="{140C254F-011B-4B95-BC60-1D5AF18F8AFF}"/>
    <dgm:cxn modelId="{1E1EF6EA-D8A9-4F68-BFA0-DB7D1834F166}" srcId="{C72D464A-F53F-40BA-B699-6C4022B660CE}" destId="{9372DD67-0117-457B-9847-7377DEFCC505}" srcOrd="0" destOrd="0" parTransId="{A0DDFF8C-5DD8-4369-A9A9-7A6E95074F5C}" sibTransId="{3F469C09-2189-4168-B9F5-D7626B6F9B61}"/>
    <dgm:cxn modelId="{5E8C42A3-C602-4E84-8175-2623AE3115E6}" type="presOf" srcId="{C72D464A-F53F-40BA-B699-6C4022B660CE}" destId="{EF3B03DC-C6CA-4154-94C2-198AC326DD10}" srcOrd="0" destOrd="0" presId="urn:microsoft.com/office/officeart/2005/8/layout/process4"/>
    <dgm:cxn modelId="{1D4175DD-DAC7-41D0-BC2A-4CC8CFA8C243}" type="presOf" srcId="{AD4A5290-421A-4E98-B2A5-4FDC73CA3A55}" destId="{5F91FFA3-ADD7-4DB1-9D37-201D0E82B1A7}" srcOrd="1" destOrd="0" presId="urn:microsoft.com/office/officeart/2005/8/layout/process4"/>
    <dgm:cxn modelId="{F18FC631-C809-4076-AD08-9916C025F978}" srcId="{1E525511-31A6-438F-931B-E348023D7012}" destId="{C72D464A-F53F-40BA-B699-6C4022B660CE}" srcOrd="2" destOrd="0" parTransId="{B8FF816B-5F84-4670-A26B-42CA4420177B}" sibTransId="{201690B4-316A-4A84-91B0-43E01013D46F}"/>
    <dgm:cxn modelId="{D02BFF55-ADCD-41E0-8751-407E0A9D30C0}" type="presOf" srcId="{9EB00B7B-C5E5-47BF-832E-B25A7849FD9B}" destId="{53775FEA-20AF-48BA-8713-FE94DB6C07A7}" srcOrd="0" destOrd="0" presId="urn:microsoft.com/office/officeart/2005/8/layout/process4"/>
    <dgm:cxn modelId="{420E7CDF-D162-4C75-8B0B-1607CD36DC70}" type="presOf" srcId="{B8C5F003-2EBC-42DF-9B19-9FFBBD5317A2}" destId="{8649E1B5-BCFE-4E17-B2DE-22CDBA75EF85}" srcOrd="0" destOrd="0" presId="urn:microsoft.com/office/officeart/2005/8/layout/process4"/>
    <dgm:cxn modelId="{E0B45BF2-4F73-41A9-A1A3-02DD56059633}" type="presOf" srcId="{5366F7A2-0157-4D5A-A39F-483DF45FAB47}" destId="{08295F34-864A-4CB0-AE74-23552C4467A9}" srcOrd="1" destOrd="0" presId="urn:microsoft.com/office/officeart/2005/8/layout/process4"/>
    <dgm:cxn modelId="{DF97F8BF-D076-41C8-B0A4-AA09DCAAC4A0}" type="presOf" srcId="{5366F7A2-0157-4D5A-A39F-483DF45FAB47}" destId="{9EC666A6-6FB8-4902-8FE5-2F9C3395D420}" srcOrd="0" destOrd="0" presId="urn:microsoft.com/office/officeart/2005/8/layout/process4"/>
    <dgm:cxn modelId="{921374BB-C5F9-46D6-AD9B-44CE1DDB65FD}" type="presOf" srcId="{6AD96593-4D5D-4B4E-A0CD-3D9F89091DAB}" destId="{E8106E09-4BDB-46E0-B69A-8F5A6A5B745C}" srcOrd="0" destOrd="0" presId="urn:microsoft.com/office/officeart/2005/8/layout/process4"/>
    <dgm:cxn modelId="{55156EC4-92EE-4321-A65C-552D8868CCF2}" srcId="{1E525511-31A6-438F-931B-E348023D7012}" destId="{5366F7A2-0157-4D5A-A39F-483DF45FAB47}" srcOrd="1" destOrd="0" parTransId="{9FB8BC27-101E-431E-AF4A-00C18F351CFE}" sibTransId="{2BDAB267-A5D3-42F0-85C6-4E411C288339}"/>
    <dgm:cxn modelId="{CAEF4430-1024-46A1-99FF-8C0A383CA60F}" type="presOf" srcId="{9372DD67-0117-457B-9847-7377DEFCC505}" destId="{C011BA8D-F203-44C4-8EA1-D6A68F3F17E3}" srcOrd="0" destOrd="0" presId="urn:microsoft.com/office/officeart/2005/8/layout/process4"/>
    <dgm:cxn modelId="{8C87E420-3975-414A-AA8F-261A2F9B9462}" srcId="{5366F7A2-0157-4D5A-A39F-483DF45FAB47}" destId="{9EB00B7B-C5E5-47BF-832E-B25A7849FD9B}" srcOrd="1" destOrd="0" parTransId="{5B7C2E22-85FD-400A-8AB6-A96C41CF4AE3}" sibTransId="{AE3D1989-6FE0-4BDA-AEE3-D6D63AC40576}"/>
    <dgm:cxn modelId="{244A9FD4-58D4-47FC-8A01-67DD9D432A5B}" type="presOf" srcId="{C72D464A-F53F-40BA-B699-6C4022B660CE}" destId="{25F52AF7-60C9-4996-906B-DDEDB2748D19}" srcOrd="1" destOrd="0" presId="urn:microsoft.com/office/officeart/2005/8/layout/process4"/>
    <dgm:cxn modelId="{3B04DE9E-3629-4BA5-AE75-204A963690C8}" srcId="{1E525511-31A6-438F-931B-E348023D7012}" destId="{AD4A5290-421A-4E98-B2A5-4FDC73CA3A55}" srcOrd="0" destOrd="0" parTransId="{5108CA07-7D99-469C-A8BC-A4A36D65D2C6}" sibTransId="{EAB95232-262C-45BE-808D-120F0344C94C}"/>
    <dgm:cxn modelId="{12993917-4D59-464B-9615-9A8544CED59F}" type="presOf" srcId="{4C864F6A-FA00-4252-A6D8-A6F80E170DBC}" destId="{82921CE9-A462-42CA-B05F-16772BD56DC8}" srcOrd="0" destOrd="0" presId="urn:microsoft.com/office/officeart/2005/8/layout/process4"/>
    <dgm:cxn modelId="{7080F2AD-1485-4F9F-86C7-209720B92676}" srcId="{AD4A5290-421A-4E98-B2A5-4FDC73CA3A55}" destId="{6AD96593-4D5D-4B4E-A0CD-3D9F89091DAB}" srcOrd="1" destOrd="0" parTransId="{F2B160AF-20EC-49A0-B88E-783496316952}" sibTransId="{3DA5C2A4-1D96-4ABA-8B00-591480579852}"/>
    <dgm:cxn modelId="{2A3A0F5A-92AA-4DD6-BC6D-C6BA23728809}" type="presOf" srcId="{AD4A5290-421A-4E98-B2A5-4FDC73CA3A55}" destId="{54527746-8CFE-4A0B-B226-F068AB3CEB86}" srcOrd="0" destOrd="0" presId="urn:microsoft.com/office/officeart/2005/8/layout/process4"/>
    <dgm:cxn modelId="{3E6C030C-AAFE-4744-A6EC-914F386A3B92}" type="presParOf" srcId="{B458C3DB-FAB4-40A6-A187-D90137D24959}" destId="{F9609868-FCEF-450D-B40D-99F4AAC5EB43}" srcOrd="0" destOrd="0" presId="urn:microsoft.com/office/officeart/2005/8/layout/process4"/>
    <dgm:cxn modelId="{AFA66826-2D4E-434A-922C-3ADFBD9CB0E5}" type="presParOf" srcId="{F9609868-FCEF-450D-B40D-99F4AAC5EB43}" destId="{EF3B03DC-C6CA-4154-94C2-198AC326DD10}" srcOrd="0" destOrd="0" presId="urn:microsoft.com/office/officeart/2005/8/layout/process4"/>
    <dgm:cxn modelId="{9A8C0C85-4BDA-432F-9FA7-0AB8F1AE1370}" type="presParOf" srcId="{F9609868-FCEF-450D-B40D-99F4AAC5EB43}" destId="{25F52AF7-60C9-4996-906B-DDEDB2748D19}" srcOrd="1" destOrd="0" presId="urn:microsoft.com/office/officeart/2005/8/layout/process4"/>
    <dgm:cxn modelId="{6408CA07-DD2D-446C-854E-14294772AA65}" type="presParOf" srcId="{F9609868-FCEF-450D-B40D-99F4AAC5EB43}" destId="{1CB9B0DB-0EB0-4654-A470-D1455E518E79}" srcOrd="2" destOrd="0" presId="urn:microsoft.com/office/officeart/2005/8/layout/process4"/>
    <dgm:cxn modelId="{E1B57AE4-41BF-4E15-8B4A-7E654213BA13}" type="presParOf" srcId="{1CB9B0DB-0EB0-4654-A470-D1455E518E79}" destId="{C011BA8D-F203-44C4-8EA1-D6A68F3F17E3}" srcOrd="0" destOrd="0" presId="urn:microsoft.com/office/officeart/2005/8/layout/process4"/>
    <dgm:cxn modelId="{A42E7E98-D711-48EC-BF26-7FE4916777C3}" type="presParOf" srcId="{1CB9B0DB-0EB0-4654-A470-D1455E518E79}" destId="{27B749FF-0DFA-4643-9E26-F1DE9C1C4BE6}" srcOrd="1" destOrd="0" presId="urn:microsoft.com/office/officeart/2005/8/layout/process4"/>
    <dgm:cxn modelId="{F73194E6-E7F0-4E48-8BE3-DB80066C604C}" type="presParOf" srcId="{B458C3DB-FAB4-40A6-A187-D90137D24959}" destId="{D2C6519B-62AF-48E6-931D-B2E086E7A788}" srcOrd="1" destOrd="0" presId="urn:microsoft.com/office/officeart/2005/8/layout/process4"/>
    <dgm:cxn modelId="{E9CBC19E-674F-43C1-B7D6-B06914185873}" type="presParOf" srcId="{B458C3DB-FAB4-40A6-A187-D90137D24959}" destId="{031C1DA8-467E-4985-B6E8-6933B5EDB6DD}" srcOrd="2" destOrd="0" presId="urn:microsoft.com/office/officeart/2005/8/layout/process4"/>
    <dgm:cxn modelId="{BD6807D1-F0D7-4638-903E-BA318C49EDD5}" type="presParOf" srcId="{031C1DA8-467E-4985-B6E8-6933B5EDB6DD}" destId="{9EC666A6-6FB8-4902-8FE5-2F9C3395D420}" srcOrd="0" destOrd="0" presId="urn:microsoft.com/office/officeart/2005/8/layout/process4"/>
    <dgm:cxn modelId="{3653C09A-9272-4E71-90E8-DC170EB3C787}" type="presParOf" srcId="{031C1DA8-467E-4985-B6E8-6933B5EDB6DD}" destId="{08295F34-864A-4CB0-AE74-23552C4467A9}" srcOrd="1" destOrd="0" presId="urn:microsoft.com/office/officeart/2005/8/layout/process4"/>
    <dgm:cxn modelId="{36EEA910-1C9E-491F-9AAB-2741F6D312F3}" type="presParOf" srcId="{031C1DA8-467E-4985-B6E8-6933B5EDB6DD}" destId="{3C119757-7755-4C80-8409-394333A9787D}" srcOrd="2" destOrd="0" presId="urn:microsoft.com/office/officeart/2005/8/layout/process4"/>
    <dgm:cxn modelId="{398886E4-07CF-47CF-80A7-CEDF1AD4E095}" type="presParOf" srcId="{3C119757-7755-4C80-8409-394333A9787D}" destId="{82921CE9-A462-42CA-B05F-16772BD56DC8}" srcOrd="0" destOrd="0" presId="urn:microsoft.com/office/officeart/2005/8/layout/process4"/>
    <dgm:cxn modelId="{31AB3392-9CF6-4142-972C-94096802C387}" type="presParOf" srcId="{3C119757-7755-4C80-8409-394333A9787D}" destId="{53775FEA-20AF-48BA-8713-FE94DB6C07A7}" srcOrd="1" destOrd="0" presId="urn:microsoft.com/office/officeart/2005/8/layout/process4"/>
    <dgm:cxn modelId="{631DA37E-637A-461C-90EE-674DDC75DD77}" type="presParOf" srcId="{B458C3DB-FAB4-40A6-A187-D90137D24959}" destId="{A6B7018A-6D01-4963-B34B-5467199847A4}" srcOrd="3" destOrd="0" presId="urn:microsoft.com/office/officeart/2005/8/layout/process4"/>
    <dgm:cxn modelId="{20BDA650-52AE-4DF6-959B-54D960BA69E3}" type="presParOf" srcId="{B458C3DB-FAB4-40A6-A187-D90137D24959}" destId="{CC7A7906-C732-41E2-983D-55F0A0095B5B}" srcOrd="4" destOrd="0" presId="urn:microsoft.com/office/officeart/2005/8/layout/process4"/>
    <dgm:cxn modelId="{D622B93C-F580-4D67-9FBF-720DCB0841A0}" type="presParOf" srcId="{CC7A7906-C732-41E2-983D-55F0A0095B5B}" destId="{54527746-8CFE-4A0B-B226-F068AB3CEB86}" srcOrd="0" destOrd="0" presId="urn:microsoft.com/office/officeart/2005/8/layout/process4"/>
    <dgm:cxn modelId="{7F6A7ACE-DB4B-4203-8F75-E1C41E48F2B0}" type="presParOf" srcId="{CC7A7906-C732-41E2-983D-55F0A0095B5B}" destId="{5F91FFA3-ADD7-4DB1-9D37-201D0E82B1A7}" srcOrd="1" destOrd="0" presId="urn:microsoft.com/office/officeart/2005/8/layout/process4"/>
    <dgm:cxn modelId="{DA761BC1-6F51-4B60-AA08-9D07D0F79034}" type="presParOf" srcId="{CC7A7906-C732-41E2-983D-55F0A0095B5B}" destId="{6DAC503A-AB8C-479E-B01F-4DB999ABD2C2}" srcOrd="2" destOrd="0" presId="urn:microsoft.com/office/officeart/2005/8/layout/process4"/>
    <dgm:cxn modelId="{89A4A84A-1A30-413B-BABC-6C94E0D4AC12}" type="presParOf" srcId="{6DAC503A-AB8C-479E-B01F-4DB999ABD2C2}" destId="{8649E1B5-BCFE-4E17-B2DE-22CDBA75EF85}" srcOrd="0" destOrd="0" presId="urn:microsoft.com/office/officeart/2005/8/layout/process4"/>
    <dgm:cxn modelId="{3749429E-E77A-48D1-821E-FDACF31EAF7A}" type="presParOf" srcId="{6DAC503A-AB8C-479E-B01F-4DB999ABD2C2}" destId="{E8106E09-4BDB-46E0-B69A-8F5A6A5B745C}" srcOrd="1" destOrd="0" presId="urn:microsoft.com/office/officeart/2005/8/layout/process4"/>
  </dgm:cxnLst>
  <dgm:bg/>
  <dgm:whole>
    <a:ln>
      <a:prstDash val="solid"/>
    </a:ln>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85B61E-C3FC-4209-903C-49AF98A6D913}" type="doc">
      <dgm:prSet loTypeId="urn:microsoft.com/office/officeart/2009/3/layout/BlockDescendingList" loCatId="list" qsTypeId="urn:microsoft.com/office/officeart/2005/8/quickstyle/simple1" qsCatId="simple" csTypeId="urn:microsoft.com/office/officeart/2005/8/colors/accent1_2" csCatId="accent1" phldr="1"/>
      <dgm:spPr/>
      <dgm:t>
        <a:bodyPr/>
        <a:lstStyle/>
        <a:p>
          <a:endParaRPr lang="en-US"/>
        </a:p>
      </dgm:t>
    </dgm:pt>
    <dgm:pt modelId="{1811688F-40AC-405A-981A-6397A9E4BEA5}">
      <dgm:prSet phldrT="[Text]"/>
      <dgm:spPr>
        <a:solidFill>
          <a:schemeClr val="tx2"/>
        </a:solidFill>
        <a:ln>
          <a:prstDash val="solid"/>
        </a:ln>
      </dgm:spPr>
      <dgm:t>
        <a:bodyPr/>
        <a:lstStyle/>
        <a:p>
          <a:pPr algn="ctr"/>
          <a:r>
            <a:rPr lang="en-US" dirty="0"/>
            <a:t>Do Not Score Labels</a:t>
          </a:r>
        </a:p>
      </dgm:t>
    </dgm:pt>
    <dgm:pt modelId="{00BE17C3-AA3F-47D6-82C0-55D6C9FDC141}" type="parTrans" cxnId="{D49E50DE-81ED-4148-826E-FA6409E1E90F}">
      <dgm:prSet/>
      <dgm:spPr/>
      <dgm:t>
        <a:bodyPr/>
        <a:lstStyle/>
        <a:p>
          <a:endParaRPr lang="en-US"/>
        </a:p>
      </dgm:t>
    </dgm:pt>
    <dgm:pt modelId="{C8BD9046-778F-4088-BF2D-C0A515EE5A5F}" type="sibTrans" cxnId="{D49E50DE-81ED-4148-826E-FA6409E1E90F}">
      <dgm:prSet/>
      <dgm:spPr/>
      <dgm:t>
        <a:bodyPr/>
        <a:lstStyle/>
        <a:p>
          <a:endParaRPr lang="en-US"/>
        </a:p>
      </dgm:t>
    </dgm:pt>
    <dgm:pt modelId="{09C2EF7F-DCB4-43D6-A71D-6C71DA8EF218}">
      <dgm:prSet phldrT="[Text]" custT="1"/>
      <dgm:spPr/>
      <dgm:t>
        <a:bodyPr/>
        <a:lstStyle/>
        <a:p>
          <a:endParaRPr lang="en-US" sz="1800" dirty="0"/>
        </a:p>
        <a:p>
          <a:endParaRPr lang="en-US" sz="1800" dirty="0"/>
        </a:p>
        <a:p>
          <a:r>
            <a:rPr lang="en-US" sz="1800" dirty="0"/>
            <a:t>Place on any unused preprinted answer documents or used answer documents that should </a:t>
          </a:r>
          <a:r>
            <a:rPr lang="en-US" sz="1800" u="sng" dirty="0"/>
            <a:t>not</a:t>
          </a:r>
          <a:r>
            <a:rPr lang="en-US" sz="1800" dirty="0"/>
            <a:t> be scored.</a:t>
          </a:r>
        </a:p>
      </dgm:t>
    </dgm:pt>
    <dgm:pt modelId="{F416479E-4994-445E-BB99-0109499415FB}" type="parTrans" cxnId="{AACD2FA2-91EE-4F78-A115-E85D689F1DEA}">
      <dgm:prSet/>
      <dgm:spPr/>
      <dgm:t>
        <a:bodyPr/>
        <a:lstStyle/>
        <a:p>
          <a:endParaRPr lang="en-US"/>
        </a:p>
      </dgm:t>
    </dgm:pt>
    <dgm:pt modelId="{754FDFA9-2BC6-4FBA-914D-1B0742EC666D}" type="sibTrans" cxnId="{AACD2FA2-91EE-4F78-A115-E85D689F1DEA}">
      <dgm:prSet/>
      <dgm:spPr/>
      <dgm:t>
        <a:bodyPr/>
        <a:lstStyle/>
        <a:p>
          <a:endParaRPr lang="en-US"/>
        </a:p>
      </dgm:t>
    </dgm:pt>
    <dgm:pt modelId="{B9B3D864-F37B-474E-8F0C-A35A1C14B4AC}">
      <dgm:prSet phldrT="[Text]"/>
      <dgm:spPr>
        <a:solidFill>
          <a:schemeClr val="accent1"/>
        </a:solidFill>
        <a:ln>
          <a:prstDash val="solid"/>
        </a:ln>
      </dgm:spPr>
      <dgm:t>
        <a:bodyPr/>
        <a:lstStyle/>
        <a:p>
          <a:pPr algn="ctr"/>
          <a:r>
            <a:rPr lang="en-US" dirty="0"/>
            <a:t>Security Checklists</a:t>
          </a:r>
        </a:p>
      </dgm:t>
    </dgm:pt>
    <dgm:pt modelId="{04263A5F-5FF1-4EA4-92DB-7383D56C74DC}" type="parTrans" cxnId="{34496015-2E43-403E-B670-FEAC5CFB2837}">
      <dgm:prSet/>
      <dgm:spPr/>
      <dgm:t>
        <a:bodyPr/>
        <a:lstStyle/>
        <a:p>
          <a:endParaRPr lang="en-US"/>
        </a:p>
      </dgm:t>
    </dgm:pt>
    <dgm:pt modelId="{2339A6DF-5A52-4A2A-B4B8-11AD24A89E3C}" type="sibTrans" cxnId="{34496015-2E43-403E-B670-FEAC5CFB2837}">
      <dgm:prSet/>
      <dgm:spPr/>
      <dgm:t>
        <a:bodyPr/>
        <a:lstStyle/>
        <a:p>
          <a:endParaRPr lang="en-US"/>
        </a:p>
      </dgm:t>
    </dgm:pt>
    <dgm:pt modelId="{E5DF2038-C661-4DD7-8188-3F0133D60056}">
      <dgm:prSet phldrT="[Text]" custT="1"/>
      <dgm:spPr/>
      <dgm:t>
        <a:bodyPr/>
        <a:lstStyle/>
        <a:p>
          <a:endParaRPr lang="en-US" sz="1600" dirty="0"/>
        </a:p>
        <a:p>
          <a:endParaRPr lang="en-US" sz="1600" dirty="0"/>
        </a:p>
        <a:p>
          <a:endParaRPr lang="en-US" sz="1600" dirty="0"/>
        </a:p>
        <a:p>
          <a:r>
            <a:rPr lang="en-US" sz="1600" dirty="0"/>
            <a:t>Use security checklists located on </a:t>
          </a:r>
          <a:r>
            <a:rPr lang="en-US" sz="1600" dirty="0" err="1"/>
            <a:t>eDIRECT</a:t>
          </a:r>
          <a:r>
            <a:rPr lang="en-US" sz="1600" dirty="0"/>
            <a:t> and return via email or SFTP site to DTC.</a:t>
          </a:r>
        </a:p>
        <a:p>
          <a:r>
            <a:rPr lang="en-US" sz="1400" dirty="0"/>
            <a:t>(If security checklists were printed and used, return in nonscorable</a:t>
          </a:r>
          <a:br>
            <a:rPr lang="en-US" sz="1400" dirty="0"/>
          </a:br>
          <a:r>
            <a:rPr lang="en-US" sz="1400" dirty="0"/>
            <a:t>boxes.)</a:t>
          </a:r>
        </a:p>
      </dgm:t>
    </dgm:pt>
    <dgm:pt modelId="{2C270AE7-3267-4A2E-A278-7360DE7F8544}" type="parTrans" cxnId="{03F06454-E2A3-4261-B6C0-D5BFBE480757}">
      <dgm:prSet/>
      <dgm:spPr/>
      <dgm:t>
        <a:bodyPr/>
        <a:lstStyle/>
        <a:p>
          <a:endParaRPr lang="en-US"/>
        </a:p>
      </dgm:t>
    </dgm:pt>
    <dgm:pt modelId="{4E6AF64E-E1ED-478E-A894-7F61C8999A35}" type="sibTrans" cxnId="{03F06454-E2A3-4261-B6C0-D5BFBE480757}">
      <dgm:prSet/>
      <dgm:spPr/>
      <dgm:t>
        <a:bodyPr/>
        <a:lstStyle/>
        <a:p>
          <a:endParaRPr lang="en-US"/>
        </a:p>
      </dgm:t>
    </dgm:pt>
    <dgm:pt modelId="{3542EB15-2CCB-418C-ADB8-6A1B19295797}">
      <dgm:prSet phldrT="[Text]"/>
      <dgm:spPr>
        <a:solidFill>
          <a:schemeClr val="accent1">
            <a:lumMod val="60000"/>
            <a:lumOff val="40000"/>
          </a:schemeClr>
        </a:solidFill>
        <a:ln>
          <a:prstDash val="solid"/>
        </a:ln>
      </dgm:spPr>
      <dgm:t>
        <a:bodyPr/>
        <a:lstStyle/>
        <a:p>
          <a:pPr algn="ctr"/>
          <a:r>
            <a:rPr lang="en-US" dirty="0"/>
            <a:t>Seating Chart</a:t>
          </a:r>
        </a:p>
      </dgm:t>
    </dgm:pt>
    <dgm:pt modelId="{CF405376-B6A2-4D6A-A213-6347A1EA1D5F}" type="parTrans" cxnId="{BD7EC519-E046-469F-AA40-5EB4727D3A01}">
      <dgm:prSet/>
      <dgm:spPr/>
      <dgm:t>
        <a:bodyPr/>
        <a:lstStyle/>
        <a:p>
          <a:endParaRPr lang="en-US"/>
        </a:p>
      </dgm:t>
    </dgm:pt>
    <dgm:pt modelId="{5EAA2259-ACA0-4E3E-AEAF-001567FDFB59}" type="sibTrans" cxnId="{BD7EC519-E046-469F-AA40-5EB4727D3A01}">
      <dgm:prSet/>
      <dgm:spPr/>
      <dgm:t>
        <a:bodyPr/>
        <a:lstStyle/>
        <a:p>
          <a:endParaRPr lang="en-US"/>
        </a:p>
      </dgm:t>
    </dgm:pt>
    <dgm:pt modelId="{026F33FA-1DE4-404E-B063-706EBC1DFDCD}">
      <dgm:prSet phldrT="[Text]" custT="1"/>
      <dgm:spPr/>
      <dgm:t>
        <a:bodyPr/>
        <a:lstStyle/>
        <a:p>
          <a:endParaRPr lang="en-US" sz="1600" dirty="0"/>
        </a:p>
        <a:p>
          <a:endParaRPr lang="en-US" sz="1600" dirty="0"/>
        </a:p>
        <a:p>
          <a:endParaRPr lang="en-US" sz="1600" dirty="0"/>
        </a:p>
        <a:p>
          <a:r>
            <a:rPr lang="en-US" sz="1600" dirty="0"/>
            <a:t>Return seating charts via paper (in nonscorable boxes) or send via email/SFTP site to DTC.</a:t>
          </a:r>
        </a:p>
      </dgm:t>
    </dgm:pt>
    <dgm:pt modelId="{08DC669B-0318-415B-AD79-58332EAA3094}" type="parTrans" cxnId="{EA150D6C-44AE-4E81-AE8D-DEFEA3B52EC5}">
      <dgm:prSet/>
      <dgm:spPr/>
      <dgm:t>
        <a:bodyPr/>
        <a:lstStyle/>
        <a:p>
          <a:endParaRPr lang="en-US"/>
        </a:p>
      </dgm:t>
    </dgm:pt>
    <dgm:pt modelId="{ADF4D330-B440-43CB-8459-D577AD0B879D}" type="sibTrans" cxnId="{EA150D6C-44AE-4E81-AE8D-DEFEA3B52EC5}">
      <dgm:prSet/>
      <dgm:spPr/>
      <dgm:t>
        <a:bodyPr/>
        <a:lstStyle/>
        <a:p>
          <a:endParaRPr lang="en-US"/>
        </a:p>
      </dgm:t>
    </dgm:pt>
    <dgm:pt modelId="{9082287E-4671-4CF3-A415-B968EEC6E467}">
      <dgm:prSet phldrT="[Text]"/>
      <dgm:spPr>
        <a:solidFill>
          <a:schemeClr val="tx2">
            <a:lumMod val="60000"/>
            <a:lumOff val="40000"/>
          </a:schemeClr>
        </a:solidFill>
        <a:ln>
          <a:prstDash val="solid"/>
        </a:ln>
      </dgm:spPr>
      <dgm:t>
        <a:bodyPr/>
        <a:lstStyle/>
        <a:p>
          <a:pPr algn="ctr"/>
          <a:r>
            <a:rPr lang="en-US" dirty="0"/>
            <a:t>ADRF</a:t>
          </a:r>
        </a:p>
      </dgm:t>
    </dgm:pt>
    <dgm:pt modelId="{3D69A255-BA33-4540-B917-3BC621284B4C}" type="parTrans" cxnId="{F9F80AE3-65A7-4632-8A02-8375C4ED2550}">
      <dgm:prSet/>
      <dgm:spPr/>
      <dgm:t>
        <a:bodyPr/>
        <a:lstStyle/>
        <a:p>
          <a:endParaRPr lang="en-US"/>
        </a:p>
      </dgm:t>
    </dgm:pt>
    <dgm:pt modelId="{F5A2AABA-11F7-4850-B543-7CCCEC2D67D4}" type="sibTrans" cxnId="{F9F80AE3-65A7-4632-8A02-8375C4ED2550}">
      <dgm:prSet/>
      <dgm:spPr/>
      <dgm:t>
        <a:bodyPr/>
        <a:lstStyle/>
        <a:p>
          <a:endParaRPr lang="en-US"/>
        </a:p>
      </dgm:t>
    </dgm:pt>
    <dgm:pt modelId="{28F23A35-ED4E-4910-B2AC-8D6D57E12529}" type="pres">
      <dgm:prSet presAssocID="{B385B61E-C3FC-4209-903C-49AF98A6D913}" presName="Name0" presStyleCnt="0">
        <dgm:presLayoutVars>
          <dgm:chMax val="7"/>
          <dgm:chPref val="7"/>
          <dgm:dir/>
          <dgm:animLvl val="lvl"/>
        </dgm:presLayoutVars>
      </dgm:prSet>
      <dgm:spPr/>
    </dgm:pt>
    <dgm:pt modelId="{B88F80DD-A9AC-4072-9194-45EB3CF72539}" type="pres">
      <dgm:prSet presAssocID="{1811688F-40AC-405A-981A-6397A9E4BEA5}" presName="parentText_1" presStyleLbl="node1" presStyleIdx="0" presStyleCnt="4">
        <dgm:presLayoutVars>
          <dgm:chMax val="1"/>
          <dgm:chPref val="1"/>
          <dgm:bulletEnabled val="1"/>
        </dgm:presLayoutVars>
      </dgm:prSet>
      <dgm:spPr/>
    </dgm:pt>
    <dgm:pt modelId="{96BF65EE-5E38-4B09-A277-1D333DCF4A8C}" type="pres">
      <dgm:prSet presAssocID="{1811688F-40AC-405A-981A-6397A9E4BEA5}" presName="childText_1" presStyleLbl="node1" presStyleIdx="0" presStyleCnt="4" custScaleX="115551">
        <dgm:presLayoutVars>
          <dgm:chMax val="0"/>
          <dgm:chPref val="0"/>
          <dgm:bulletEnabled val="1"/>
        </dgm:presLayoutVars>
      </dgm:prSet>
      <dgm:spPr/>
    </dgm:pt>
    <dgm:pt modelId="{FE13283A-4048-4F0C-A966-4522CE4AA60F}" type="pres">
      <dgm:prSet presAssocID="{1811688F-40AC-405A-981A-6397A9E4BEA5}" presName="accentShape_1" presStyleCnt="0"/>
      <dgm:spPr/>
    </dgm:pt>
    <dgm:pt modelId="{E22881DC-9BFA-40E2-B81B-19FD0EDC3101}" type="pres">
      <dgm:prSet presAssocID="{1811688F-40AC-405A-981A-6397A9E4BEA5}" presName="imageRepeatNode" presStyleLbl="node1" presStyleIdx="0" presStyleCnt="4" custScaleX="112483"/>
      <dgm:spPr/>
    </dgm:pt>
    <dgm:pt modelId="{D95C03E3-1A1B-4617-A278-42B47439B92A}" type="pres">
      <dgm:prSet presAssocID="{B9B3D864-F37B-474E-8F0C-A35A1C14B4AC}" presName="parentText_2" presStyleLbl="node1" presStyleIdx="0" presStyleCnt="4">
        <dgm:presLayoutVars>
          <dgm:chMax val="1"/>
          <dgm:chPref val="1"/>
          <dgm:bulletEnabled val="1"/>
        </dgm:presLayoutVars>
      </dgm:prSet>
      <dgm:spPr/>
    </dgm:pt>
    <dgm:pt modelId="{7831F512-0853-490E-8673-7B7335A63BEA}" type="pres">
      <dgm:prSet presAssocID="{B9B3D864-F37B-474E-8F0C-A35A1C14B4AC}" presName="childText_2" presStyleLbl="node2" presStyleIdx="0" presStyleCnt="0">
        <dgm:presLayoutVars>
          <dgm:chMax val="0"/>
          <dgm:chPref val="0"/>
          <dgm:bulletEnabled val="1"/>
        </dgm:presLayoutVars>
      </dgm:prSet>
      <dgm:spPr/>
    </dgm:pt>
    <dgm:pt modelId="{1F4F3621-08FA-4E52-9EAE-7F7E465A72DC}" type="pres">
      <dgm:prSet presAssocID="{B9B3D864-F37B-474E-8F0C-A35A1C14B4AC}" presName="accentShape_2" presStyleCnt="0"/>
      <dgm:spPr/>
    </dgm:pt>
    <dgm:pt modelId="{98D6DDEF-8344-4471-8184-161132555B1B}" type="pres">
      <dgm:prSet presAssocID="{B9B3D864-F37B-474E-8F0C-A35A1C14B4AC}" presName="imageRepeatNode" presStyleLbl="node1" presStyleIdx="1" presStyleCnt="4"/>
      <dgm:spPr/>
    </dgm:pt>
    <dgm:pt modelId="{2F6FD93B-656B-4D4C-B59B-FBA4A058312B}" type="pres">
      <dgm:prSet presAssocID="{3542EB15-2CCB-418C-ADB8-6A1B19295797}" presName="parentText_3" presStyleLbl="node1" presStyleIdx="1" presStyleCnt="4">
        <dgm:presLayoutVars>
          <dgm:chMax val="1"/>
          <dgm:chPref val="1"/>
          <dgm:bulletEnabled val="1"/>
        </dgm:presLayoutVars>
      </dgm:prSet>
      <dgm:spPr/>
    </dgm:pt>
    <dgm:pt modelId="{FCEA8F24-3DBA-4B7E-81AB-DC2799C55084}" type="pres">
      <dgm:prSet presAssocID="{3542EB15-2CCB-418C-ADB8-6A1B19295797}" presName="childText_3" presStyleLbl="node2" presStyleIdx="0" presStyleCnt="0">
        <dgm:presLayoutVars>
          <dgm:chMax val="0"/>
          <dgm:chPref val="0"/>
          <dgm:bulletEnabled val="1"/>
        </dgm:presLayoutVars>
      </dgm:prSet>
      <dgm:spPr/>
    </dgm:pt>
    <dgm:pt modelId="{5136E0A5-4987-4592-8DEA-F2EB23B57A6E}" type="pres">
      <dgm:prSet presAssocID="{3542EB15-2CCB-418C-ADB8-6A1B19295797}" presName="accentShape_3" presStyleCnt="0"/>
      <dgm:spPr/>
    </dgm:pt>
    <dgm:pt modelId="{726F6C29-C64B-4F09-92A9-0775DF891643}" type="pres">
      <dgm:prSet presAssocID="{3542EB15-2CCB-418C-ADB8-6A1B19295797}" presName="imageRepeatNode" presStyleLbl="node1" presStyleIdx="2" presStyleCnt="4"/>
      <dgm:spPr/>
    </dgm:pt>
    <dgm:pt modelId="{AED24CC0-A0B6-4567-AC9C-9A1048C7DEBD}" type="pres">
      <dgm:prSet presAssocID="{9082287E-4671-4CF3-A415-B968EEC6E467}" presName="parentText_4" presStyleLbl="node1" presStyleIdx="2" presStyleCnt="4">
        <dgm:presLayoutVars>
          <dgm:chMax val="1"/>
          <dgm:chPref val="1"/>
          <dgm:bulletEnabled val="1"/>
        </dgm:presLayoutVars>
      </dgm:prSet>
      <dgm:spPr/>
    </dgm:pt>
    <dgm:pt modelId="{A4C43637-E20B-46FF-A040-32181317B48B}" type="pres">
      <dgm:prSet presAssocID="{9082287E-4671-4CF3-A415-B968EEC6E467}" presName="childText_4" presStyleLbl="node1" presStyleIdx="2" presStyleCnt="4">
        <dgm:presLayoutVars>
          <dgm:chMax val="0"/>
          <dgm:chPref val="0"/>
          <dgm:bulletEnabled val="1"/>
        </dgm:presLayoutVars>
      </dgm:prSet>
      <dgm:spPr/>
    </dgm:pt>
    <dgm:pt modelId="{1CEC1C6B-0EF9-4DD4-8566-16A355C6689C}" type="pres">
      <dgm:prSet presAssocID="{9082287E-4671-4CF3-A415-B968EEC6E467}" presName="accentShape_4" presStyleCnt="0"/>
      <dgm:spPr/>
    </dgm:pt>
    <dgm:pt modelId="{78D8997A-168B-465F-983A-CD95A18D84E0}" type="pres">
      <dgm:prSet presAssocID="{9082287E-4671-4CF3-A415-B968EEC6E467}" presName="imageRepeatNode" presStyleLbl="node1" presStyleIdx="3" presStyleCnt="4"/>
      <dgm:spPr/>
    </dgm:pt>
  </dgm:ptLst>
  <dgm:cxnLst>
    <dgm:cxn modelId="{787A6EB1-4264-43CF-8E43-70596F6496A6}" type="presOf" srcId="{B385B61E-C3FC-4209-903C-49AF98A6D913}" destId="{28F23A35-ED4E-4910-B2AC-8D6D57E12529}" srcOrd="0" destOrd="0" presId="urn:microsoft.com/office/officeart/2009/3/layout/BlockDescendingList"/>
    <dgm:cxn modelId="{AACD2FA2-91EE-4F78-A115-E85D689F1DEA}" srcId="{1811688F-40AC-405A-981A-6397A9E4BEA5}" destId="{09C2EF7F-DCB4-43D6-A71D-6C71DA8EF218}" srcOrd="0" destOrd="0" parTransId="{F416479E-4994-445E-BB99-0109499415FB}" sibTransId="{754FDFA9-2BC6-4FBA-914D-1B0742EC666D}"/>
    <dgm:cxn modelId="{03F06454-E2A3-4261-B6C0-D5BFBE480757}" srcId="{B9B3D864-F37B-474E-8F0C-A35A1C14B4AC}" destId="{E5DF2038-C661-4DD7-8188-3F0133D60056}" srcOrd="0" destOrd="0" parTransId="{2C270AE7-3267-4A2E-A278-7360DE7F8544}" sibTransId="{4E6AF64E-E1ED-478E-A894-7F61C8999A35}"/>
    <dgm:cxn modelId="{509EC53E-D0B0-4719-9148-EB83B5FD462D}" type="presOf" srcId="{B9B3D864-F37B-474E-8F0C-A35A1C14B4AC}" destId="{98D6DDEF-8344-4471-8184-161132555B1B}" srcOrd="1" destOrd="0" presId="urn:microsoft.com/office/officeart/2009/3/layout/BlockDescendingList"/>
    <dgm:cxn modelId="{34496015-2E43-403E-B670-FEAC5CFB2837}" srcId="{B385B61E-C3FC-4209-903C-49AF98A6D913}" destId="{B9B3D864-F37B-474E-8F0C-A35A1C14B4AC}" srcOrd="1" destOrd="0" parTransId="{04263A5F-5FF1-4EA4-92DB-7383D56C74DC}" sibTransId="{2339A6DF-5A52-4A2A-B4B8-11AD24A89E3C}"/>
    <dgm:cxn modelId="{7495842C-5FAA-4973-8663-90DA72AA3D40}" type="presOf" srcId="{9082287E-4671-4CF3-A415-B968EEC6E467}" destId="{AED24CC0-A0B6-4567-AC9C-9A1048C7DEBD}" srcOrd="0" destOrd="0" presId="urn:microsoft.com/office/officeart/2009/3/layout/BlockDescendingList"/>
    <dgm:cxn modelId="{926F664F-7A33-480D-B3A6-6612EB012D2D}" type="presOf" srcId="{E5DF2038-C661-4DD7-8188-3F0133D60056}" destId="{7831F512-0853-490E-8673-7B7335A63BEA}" srcOrd="0" destOrd="0" presId="urn:microsoft.com/office/officeart/2009/3/layout/BlockDescendingList"/>
    <dgm:cxn modelId="{E4D6B560-A611-4B4D-A9D0-DB321F8D559C}" type="presOf" srcId="{1811688F-40AC-405A-981A-6397A9E4BEA5}" destId="{E22881DC-9BFA-40E2-B81B-19FD0EDC3101}" srcOrd="1" destOrd="0" presId="urn:microsoft.com/office/officeart/2009/3/layout/BlockDescendingList"/>
    <dgm:cxn modelId="{EA150D6C-44AE-4E81-AE8D-DEFEA3B52EC5}" srcId="{3542EB15-2CCB-418C-ADB8-6A1B19295797}" destId="{026F33FA-1DE4-404E-B063-706EBC1DFDCD}" srcOrd="0" destOrd="0" parTransId="{08DC669B-0318-415B-AD79-58332EAA3094}" sibTransId="{ADF4D330-B440-43CB-8459-D577AD0B879D}"/>
    <dgm:cxn modelId="{F9F80AE3-65A7-4632-8A02-8375C4ED2550}" srcId="{B385B61E-C3FC-4209-903C-49AF98A6D913}" destId="{9082287E-4671-4CF3-A415-B968EEC6E467}" srcOrd="3" destOrd="0" parTransId="{3D69A255-BA33-4540-B917-3BC621284B4C}" sibTransId="{F5A2AABA-11F7-4850-B543-7CCCEC2D67D4}"/>
    <dgm:cxn modelId="{061ABE04-D7E3-4167-8E08-D73B6CEFC49B}" type="presOf" srcId="{026F33FA-1DE4-404E-B063-706EBC1DFDCD}" destId="{FCEA8F24-3DBA-4B7E-81AB-DC2799C55084}" srcOrd="0" destOrd="0" presId="urn:microsoft.com/office/officeart/2009/3/layout/BlockDescendingList"/>
    <dgm:cxn modelId="{2A1CD3C7-449D-4123-BA0C-BC7A8418C8A9}" type="presOf" srcId="{1811688F-40AC-405A-981A-6397A9E4BEA5}" destId="{B88F80DD-A9AC-4072-9194-45EB3CF72539}" srcOrd="0" destOrd="0" presId="urn:microsoft.com/office/officeart/2009/3/layout/BlockDescendingList"/>
    <dgm:cxn modelId="{87C81A3A-B3D0-458C-A108-3323E0A62DBF}" type="presOf" srcId="{9082287E-4671-4CF3-A415-B968EEC6E467}" destId="{78D8997A-168B-465F-983A-CD95A18D84E0}" srcOrd="1" destOrd="0" presId="urn:microsoft.com/office/officeart/2009/3/layout/BlockDescendingList"/>
    <dgm:cxn modelId="{1D672B6A-B804-488B-A816-0124A4D68002}" type="presOf" srcId="{3542EB15-2CCB-418C-ADB8-6A1B19295797}" destId="{726F6C29-C64B-4F09-92A9-0775DF891643}" srcOrd="1" destOrd="0" presId="urn:microsoft.com/office/officeart/2009/3/layout/BlockDescendingList"/>
    <dgm:cxn modelId="{D49E50DE-81ED-4148-826E-FA6409E1E90F}" srcId="{B385B61E-C3FC-4209-903C-49AF98A6D913}" destId="{1811688F-40AC-405A-981A-6397A9E4BEA5}" srcOrd="0" destOrd="0" parTransId="{00BE17C3-AA3F-47D6-82C0-55D6C9FDC141}" sibTransId="{C8BD9046-778F-4088-BF2D-C0A515EE5A5F}"/>
    <dgm:cxn modelId="{9C8104FF-6188-48F9-AC25-3832F9D969C4}" type="presOf" srcId="{09C2EF7F-DCB4-43D6-A71D-6C71DA8EF218}" destId="{96BF65EE-5E38-4B09-A277-1D333DCF4A8C}" srcOrd="0" destOrd="0" presId="urn:microsoft.com/office/officeart/2009/3/layout/BlockDescendingList"/>
    <dgm:cxn modelId="{0B281B0E-2A64-4B5E-BC2E-2C7308188A90}" type="presOf" srcId="{3542EB15-2CCB-418C-ADB8-6A1B19295797}" destId="{2F6FD93B-656B-4D4C-B59B-FBA4A058312B}" srcOrd="0" destOrd="0" presId="urn:microsoft.com/office/officeart/2009/3/layout/BlockDescendingList"/>
    <dgm:cxn modelId="{3789E554-7049-4393-9BE6-0D48C91666CB}" type="presOf" srcId="{B9B3D864-F37B-474E-8F0C-A35A1C14B4AC}" destId="{D95C03E3-1A1B-4617-A278-42B47439B92A}" srcOrd="0" destOrd="0" presId="urn:microsoft.com/office/officeart/2009/3/layout/BlockDescendingList"/>
    <dgm:cxn modelId="{BD7EC519-E046-469F-AA40-5EB4727D3A01}" srcId="{B385B61E-C3FC-4209-903C-49AF98A6D913}" destId="{3542EB15-2CCB-418C-ADB8-6A1B19295797}" srcOrd="2" destOrd="0" parTransId="{CF405376-B6A2-4D6A-A213-6347A1EA1D5F}" sibTransId="{5EAA2259-ACA0-4E3E-AEAF-001567FDFB59}"/>
    <dgm:cxn modelId="{72566C87-77BC-4BFE-BA8A-BC7AFFE81EB5}" type="presParOf" srcId="{28F23A35-ED4E-4910-B2AC-8D6D57E12529}" destId="{B88F80DD-A9AC-4072-9194-45EB3CF72539}" srcOrd="0" destOrd="0" presId="urn:microsoft.com/office/officeart/2009/3/layout/BlockDescendingList"/>
    <dgm:cxn modelId="{FD485CC2-EBD2-4517-BDE2-F258CE33FBB6}" type="presParOf" srcId="{28F23A35-ED4E-4910-B2AC-8D6D57E12529}" destId="{96BF65EE-5E38-4B09-A277-1D333DCF4A8C}" srcOrd="1" destOrd="0" presId="urn:microsoft.com/office/officeart/2009/3/layout/BlockDescendingList"/>
    <dgm:cxn modelId="{F40A2A84-31ED-48E0-ABD7-6D54EA1EA68E}" type="presParOf" srcId="{28F23A35-ED4E-4910-B2AC-8D6D57E12529}" destId="{FE13283A-4048-4F0C-A966-4522CE4AA60F}" srcOrd="2" destOrd="0" presId="urn:microsoft.com/office/officeart/2009/3/layout/BlockDescendingList"/>
    <dgm:cxn modelId="{2E15078D-D60E-4AB7-B4EB-5924D7DAC1B9}" type="presParOf" srcId="{FE13283A-4048-4F0C-A966-4522CE4AA60F}" destId="{E22881DC-9BFA-40E2-B81B-19FD0EDC3101}" srcOrd="0" destOrd="0" presId="urn:microsoft.com/office/officeart/2009/3/layout/BlockDescendingList"/>
    <dgm:cxn modelId="{F857F663-5BBB-4ABC-BD56-8AFB7F53A010}" type="presParOf" srcId="{28F23A35-ED4E-4910-B2AC-8D6D57E12529}" destId="{D95C03E3-1A1B-4617-A278-42B47439B92A}" srcOrd="3" destOrd="0" presId="urn:microsoft.com/office/officeart/2009/3/layout/BlockDescendingList"/>
    <dgm:cxn modelId="{33BFA3D1-39A4-44E2-ACED-CDA8A2486458}" type="presParOf" srcId="{28F23A35-ED4E-4910-B2AC-8D6D57E12529}" destId="{7831F512-0853-490E-8673-7B7335A63BEA}" srcOrd="4" destOrd="0" presId="urn:microsoft.com/office/officeart/2009/3/layout/BlockDescendingList"/>
    <dgm:cxn modelId="{6DA641EB-6EF2-473E-BE35-367D69334761}" type="presParOf" srcId="{28F23A35-ED4E-4910-B2AC-8D6D57E12529}" destId="{1F4F3621-08FA-4E52-9EAE-7F7E465A72DC}" srcOrd="5" destOrd="0" presId="urn:microsoft.com/office/officeart/2009/3/layout/BlockDescendingList"/>
    <dgm:cxn modelId="{5D82D0A3-74B4-45BF-ABBA-E6E396B750F0}" type="presParOf" srcId="{1F4F3621-08FA-4E52-9EAE-7F7E465A72DC}" destId="{98D6DDEF-8344-4471-8184-161132555B1B}" srcOrd="0" destOrd="0" presId="urn:microsoft.com/office/officeart/2009/3/layout/BlockDescendingList"/>
    <dgm:cxn modelId="{A0F0BD4F-84EE-4EFA-9633-4B568690059C}" type="presParOf" srcId="{28F23A35-ED4E-4910-B2AC-8D6D57E12529}" destId="{2F6FD93B-656B-4D4C-B59B-FBA4A058312B}" srcOrd="6" destOrd="0" presId="urn:microsoft.com/office/officeart/2009/3/layout/BlockDescendingList"/>
    <dgm:cxn modelId="{F00DDB1F-3066-4E4B-BC9F-0C39B39EB52D}" type="presParOf" srcId="{28F23A35-ED4E-4910-B2AC-8D6D57E12529}" destId="{FCEA8F24-3DBA-4B7E-81AB-DC2799C55084}" srcOrd="7" destOrd="0" presId="urn:microsoft.com/office/officeart/2009/3/layout/BlockDescendingList"/>
    <dgm:cxn modelId="{13A1BF0A-57B6-4EE2-81EE-41EED8227D78}" type="presParOf" srcId="{28F23A35-ED4E-4910-B2AC-8D6D57E12529}" destId="{5136E0A5-4987-4592-8DEA-F2EB23B57A6E}" srcOrd="8" destOrd="0" presId="urn:microsoft.com/office/officeart/2009/3/layout/BlockDescendingList"/>
    <dgm:cxn modelId="{CBE93514-DCA0-4238-995C-00DFD1EA69AA}" type="presParOf" srcId="{5136E0A5-4987-4592-8DEA-F2EB23B57A6E}" destId="{726F6C29-C64B-4F09-92A9-0775DF891643}" srcOrd="0" destOrd="0" presId="urn:microsoft.com/office/officeart/2009/3/layout/BlockDescendingList"/>
    <dgm:cxn modelId="{71303452-71B4-401D-8102-73BD18C07348}" type="presParOf" srcId="{28F23A35-ED4E-4910-B2AC-8D6D57E12529}" destId="{AED24CC0-A0B6-4567-AC9C-9A1048C7DEBD}" srcOrd="9" destOrd="0" presId="urn:microsoft.com/office/officeart/2009/3/layout/BlockDescendingList"/>
    <dgm:cxn modelId="{63E089F6-81B3-493D-853C-FD0649B8A95F}" type="presParOf" srcId="{28F23A35-ED4E-4910-B2AC-8D6D57E12529}" destId="{A4C43637-E20B-46FF-A040-32181317B48B}" srcOrd="10" destOrd="0" presId="urn:microsoft.com/office/officeart/2009/3/layout/BlockDescendingList"/>
    <dgm:cxn modelId="{D4BB5492-149C-4AB2-BAE3-C86B693ACEDA}" type="presParOf" srcId="{28F23A35-ED4E-4910-B2AC-8D6D57E12529}" destId="{1CEC1C6B-0EF9-4DD4-8566-16A355C6689C}" srcOrd="11" destOrd="0" presId="urn:microsoft.com/office/officeart/2009/3/layout/BlockDescendingList"/>
    <dgm:cxn modelId="{8EFD39DA-63DE-410C-B000-CD71BB8752E1}" type="presParOf" srcId="{1CEC1C6B-0EF9-4DD4-8566-16A355C6689C}" destId="{78D8997A-168B-465F-983A-CD95A18D84E0}" srcOrd="0" destOrd="0" presId="urn:microsoft.com/office/officeart/2009/3/layout/BlockDescending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FCD27DB-50DA-413E-8DEA-60B379295125}"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3996559F-DA1E-4190-8F64-923157BDD664}">
      <dgm:prSet phldrT="[Text]" custT="1"/>
      <dgm:spPr>
        <a:ln>
          <a:prstDash val="solid"/>
        </a:ln>
      </dgm:spPr>
      <dgm:t>
        <a:bodyPr/>
        <a:lstStyle/>
        <a:p>
          <a:r>
            <a:rPr lang="en-US" sz="2400" dirty="0"/>
            <a:t>Place all </a:t>
          </a:r>
          <a:r>
            <a:rPr lang="en-US" sz="2400" dirty="0" err="1"/>
            <a:t>scorable</a:t>
          </a:r>
          <a:br>
            <a:rPr lang="en-US" sz="2400" dirty="0"/>
          </a:br>
          <a:r>
            <a:rPr lang="en-US" sz="2400" dirty="0"/>
            <a:t>test materials in</a:t>
          </a:r>
          <a:br>
            <a:rPr lang="en-US" sz="2400" dirty="0"/>
          </a:br>
          <a:r>
            <a:rPr lang="en-US" sz="2400" dirty="0"/>
            <a:t>plastic return bags provided by DRC.</a:t>
          </a:r>
        </a:p>
      </dgm:t>
    </dgm:pt>
    <dgm:pt modelId="{918DD235-22A0-403E-9567-29489364D605}" type="parTrans" cxnId="{A8AAD454-BD51-4567-A453-15607A7787B0}">
      <dgm:prSet/>
      <dgm:spPr/>
      <dgm:t>
        <a:bodyPr/>
        <a:lstStyle/>
        <a:p>
          <a:endParaRPr lang="en-US"/>
        </a:p>
      </dgm:t>
    </dgm:pt>
    <dgm:pt modelId="{501E1877-364B-4517-9637-C69B77D8D1DB}" type="sibTrans" cxnId="{A8AAD454-BD51-4567-A453-15607A7787B0}">
      <dgm:prSet/>
      <dgm:spPr/>
      <dgm:t>
        <a:bodyPr/>
        <a:lstStyle/>
        <a:p>
          <a:endParaRPr lang="en-US"/>
        </a:p>
      </dgm:t>
    </dgm:pt>
    <dgm:pt modelId="{1A4CA4B9-D0C5-4E8E-BDE4-0E908EE49F26}">
      <dgm:prSet phldrT="[Text]" custT="1"/>
      <dgm:spPr>
        <a:solidFill>
          <a:schemeClr val="accent1">
            <a:lumMod val="60000"/>
            <a:lumOff val="40000"/>
            <a:alpha val="90000"/>
          </a:schemeClr>
        </a:solidFill>
        <a:ln>
          <a:prstDash val="solid"/>
        </a:ln>
      </dgm:spPr>
      <dgm:t>
        <a:bodyPr/>
        <a:lstStyle/>
        <a:p>
          <a:endParaRPr lang="en-US" sz="1800" dirty="0"/>
        </a:p>
      </dgm:t>
    </dgm:pt>
    <dgm:pt modelId="{C189F89F-0CB0-4D12-8B47-5031CBA14B5C}" type="parTrans" cxnId="{1DBA7BA5-F2DF-43E2-9F95-1AE91E6E3010}">
      <dgm:prSet/>
      <dgm:spPr/>
      <dgm:t>
        <a:bodyPr/>
        <a:lstStyle/>
        <a:p>
          <a:endParaRPr lang="en-US"/>
        </a:p>
      </dgm:t>
    </dgm:pt>
    <dgm:pt modelId="{82D1375E-D0C9-4FC7-8578-BCF5563A65C9}" type="sibTrans" cxnId="{1DBA7BA5-F2DF-43E2-9F95-1AE91E6E3010}">
      <dgm:prSet/>
      <dgm:spPr/>
      <dgm:t>
        <a:bodyPr/>
        <a:lstStyle/>
        <a:p>
          <a:endParaRPr lang="en-US"/>
        </a:p>
      </dgm:t>
    </dgm:pt>
    <dgm:pt modelId="{BAB319D9-2046-4EAE-9AA4-812211CB1050}" type="pres">
      <dgm:prSet presAssocID="{AFCD27DB-50DA-413E-8DEA-60B379295125}" presName="Name0" presStyleCnt="0">
        <dgm:presLayoutVars>
          <dgm:dir/>
          <dgm:animLvl val="lvl"/>
          <dgm:resizeHandles/>
        </dgm:presLayoutVars>
      </dgm:prSet>
      <dgm:spPr/>
    </dgm:pt>
    <dgm:pt modelId="{4D1E5E79-7DA4-4CFD-988E-3C027A0F6C24}" type="pres">
      <dgm:prSet presAssocID="{3996559F-DA1E-4190-8F64-923157BDD664}" presName="linNode" presStyleCnt="0"/>
      <dgm:spPr/>
    </dgm:pt>
    <dgm:pt modelId="{CD318990-7CFC-4CCC-B79E-4FE5DEBA26BF}" type="pres">
      <dgm:prSet presAssocID="{3996559F-DA1E-4190-8F64-923157BDD664}" presName="parentShp" presStyleLbl="node1" presStyleIdx="0" presStyleCnt="1">
        <dgm:presLayoutVars>
          <dgm:bulletEnabled val="1"/>
        </dgm:presLayoutVars>
      </dgm:prSet>
      <dgm:spPr/>
    </dgm:pt>
    <dgm:pt modelId="{DC9EF9AA-FBFA-4FD2-8CF1-E54A6F61644F}" type="pres">
      <dgm:prSet presAssocID="{3996559F-DA1E-4190-8F64-923157BDD664}" presName="childShp" presStyleLbl="bgAccFollowNode1" presStyleIdx="0" presStyleCnt="1">
        <dgm:presLayoutVars>
          <dgm:bulletEnabled val="1"/>
        </dgm:presLayoutVars>
      </dgm:prSet>
      <dgm:spPr/>
    </dgm:pt>
  </dgm:ptLst>
  <dgm:cxnLst>
    <dgm:cxn modelId="{1DBA7BA5-F2DF-43E2-9F95-1AE91E6E3010}" srcId="{3996559F-DA1E-4190-8F64-923157BDD664}" destId="{1A4CA4B9-D0C5-4E8E-BDE4-0E908EE49F26}" srcOrd="0" destOrd="0" parTransId="{C189F89F-0CB0-4D12-8B47-5031CBA14B5C}" sibTransId="{82D1375E-D0C9-4FC7-8578-BCF5563A65C9}"/>
    <dgm:cxn modelId="{1C578086-F160-4801-B641-B8692218B5FC}" type="presOf" srcId="{AFCD27DB-50DA-413E-8DEA-60B379295125}" destId="{BAB319D9-2046-4EAE-9AA4-812211CB1050}" srcOrd="0" destOrd="0" presId="urn:microsoft.com/office/officeart/2005/8/layout/vList6"/>
    <dgm:cxn modelId="{FE69C1F9-E8C1-4E24-A681-8BE0E1EB03D7}" type="presOf" srcId="{1A4CA4B9-D0C5-4E8E-BDE4-0E908EE49F26}" destId="{DC9EF9AA-FBFA-4FD2-8CF1-E54A6F61644F}" srcOrd="0" destOrd="0" presId="urn:microsoft.com/office/officeart/2005/8/layout/vList6"/>
    <dgm:cxn modelId="{1455CB12-8871-41AB-A983-856EA2C50E5E}" type="presOf" srcId="{3996559F-DA1E-4190-8F64-923157BDD664}" destId="{CD318990-7CFC-4CCC-B79E-4FE5DEBA26BF}" srcOrd="0" destOrd="0" presId="urn:microsoft.com/office/officeart/2005/8/layout/vList6"/>
    <dgm:cxn modelId="{A8AAD454-BD51-4567-A453-15607A7787B0}" srcId="{AFCD27DB-50DA-413E-8DEA-60B379295125}" destId="{3996559F-DA1E-4190-8F64-923157BDD664}" srcOrd="0" destOrd="0" parTransId="{918DD235-22A0-403E-9567-29489364D605}" sibTransId="{501E1877-364B-4517-9637-C69B77D8D1DB}"/>
    <dgm:cxn modelId="{6BF1E919-CD16-439E-B635-8C9459E83AD5}" type="presParOf" srcId="{BAB319D9-2046-4EAE-9AA4-812211CB1050}" destId="{4D1E5E79-7DA4-4CFD-988E-3C027A0F6C24}" srcOrd="0" destOrd="0" presId="urn:microsoft.com/office/officeart/2005/8/layout/vList6"/>
    <dgm:cxn modelId="{5010A236-02E6-4999-92E1-597EED905413}" type="presParOf" srcId="{4D1E5E79-7DA4-4CFD-988E-3C027A0F6C24}" destId="{CD318990-7CFC-4CCC-B79E-4FE5DEBA26BF}" srcOrd="0" destOrd="0" presId="urn:microsoft.com/office/officeart/2005/8/layout/vList6"/>
    <dgm:cxn modelId="{55571E6F-0B10-4021-BC70-FE77AC92A68C}" type="presParOf" srcId="{4D1E5E79-7DA4-4CFD-988E-3C027A0F6C24}" destId="{DC9EF9AA-FBFA-4FD2-8CF1-E54A6F61644F}" srcOrd="1" destOrd="0" presId="urn:microsoft.com/office/officeart/2005/8/layout/vList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649B99B-F08F-4C8C-B586-5CEC17E03E20}" type="doc">
      <dgm:prSet loTypeId="urn:microsoft.com/office/officeart/2005/8/layout/hProcess3" loCatId="process" qsTypeId="urn:microsoft.com/office/officeart/2005/8/quickstyle/simple1" qsCatId="simple" csTypeId="urn:microsoft.com/office/officeart/2005/8/colors/accent1_2" csCatId="accent1" phldr="1"/>
      <dgm:spPr/>
    </dgm:pt>
    <dgm:pt modelId="{E537DCED-02B1-4576-8023-60A238FE17FC}">
      <dgm:prSet phldrT="[Text]" custT="1"/>
      <dgm:spPr/>
      <dgm:t>
        <a:bodyPr/>
        <a:lstStyle/>
        <a:p>
          <a:pPr algn="l"/>
          <a:r>
            <a:rPr lang="en-US" sz="2400" dirty="0">
              <a:solidFill>
                <a:schemeClr val="bg1"/>
              </a:solidFill>
            </a:rPr>
            <a:t>Place all </a:t>
          </a:r>
          <a:r>
            <a:rPr lang="en-US" sz="2400" dirty="0" err="1">
              <a:solidFill>
                <a:schemeClr val="bg1"/>
              </a:solidFill>
            </a:rPr>
            <a:t>nonscorable</a:t>
          </a:r>
          <a:r>
            <a:rPr lang="en-US" sz="2400" dirty="0">
              <a:solidFill>
                <a:schemeClr val="bg1"/>
              </a:solidFill>
            </a:rPr>
            <a:t> test materials in </a:t>
          </a:r>
          <a:r>
            <a:rPr lang="en-US" sz="2400" dirty="0" err="1">
              <a:solidFill>
                <a:schemeClr val="bg1"/>
              </a:solidFill>
            </a:rPr>
            <a:t>nonscorable</a:t>
          </a:r>
          <a:r>
            <a:rPr lang="en-US" sz="2400" dirty="0">
              <a:solidFill>
                <a:schemeClr val="bg1"/>
              </a:solidFill>
            </a:rPr>
            <a:t> boxes (plastic bags are not needed for </a:t>
          </a:r>
          <a:r>
            <a:rPr lang="en-US" sz="2400" dirty="0" err="1">
              <a:solidFill>
                <a:schemeClr val="bg1"/>
              </a:solidFill>
            </a:rPr>
            <a:t>nonscorable</a:t>
          </a:r>
          <a:r>
            <a:rPr lang="en-US" sz="2400" dirty="0">
              <a:solidFill>
                <a:schemeClr val="bg1"/>
              </a:solidFill>
            </a:rPr>
            <a:t> materials). </a:t>
          </a:r>
        </a:p>
      </dgm:t>
    </dgm:pt>
    <dgm:pt modelId="{85E12BBC-AB72-4BB0-BE22-5C7F9E4DF9CA}" type="parTrans" cxnId="{A8C168CD-6620-4D42-A739-D8A795B10CB7}">
      <dgm:prSet/>
      <dgm:spPr/>
      <dgm:t>
        <a:bodyPr/>
        <a:lstStyle/>
        <a:p>
          <a:endParaRPr lang="en-US"/>
        </a:p>
      </dgm:t>
    </dgm:pt>
    <dgm:pt modelId="{ACC6C5DC-7709-4B35-BBBC-A455C45B53CA}" type="sibTrans" cxnId="{A8C168CD-6620-4D42-A739-D8A795B10CB7}">
      <dgm:prSet/>
      <dgm:spPr/>
      <dgm:t>
        <a:bodyPr/>
        <a:lstStyle/>
        <a:p>
          <a:endParaRPr lang="en-US"/>
        </a:p>
      </dgm:t>
    </dgm:pt>
    <dgm:pt modelId="{EE20CAFF-517B-4188-9AA1-C996682B66B9}" type="pres">
      <dgm:prSet presAssocID="{3649B99B-F08F-4C8C-B586-5CEC17E03E20}" presName="Name0" presStyleCnt="0">
        <dgm:presLayoutVars>
          <dgm:dir/>
          <dgm:animLvl val="lvl"/>
          <dgm:resizeHandles val="exact"/>
        </dgm:presLayoutVars>
      </dgm:prSet>
      <dgm:spPr/>
    </dgm:pt>
    <dgm:pt modelId="{6F7ABF91-DBF9-4DCD-9855-10A99E1AF7AB}" type="pres">
      <dgm:prSet presAssocID="{3649B99B-F08F-4C8C-B586-5CEC17E03E20}" presName="dummy" presStyleCnt="0"/>
      <dgm:spPr/>
    </dgm:pt>
    <dgm:pt modelId="{96B3689B-90C6-4649-81D8-B7A47E55CD91}" type="pres">
      <dgm:prSet presAssocID="{3649B99B-F08F-4C8C-B586-5CEC17E03E20}" presName="linH" presStyleCnt="0"/>
      <dgm:spPr/>
    </dgm:pt>
    <dgm:pt modelId="{3B3D0374-736C-4B81-9547-0DDA7BEF2C1F}" type="pres">
      <dgm:prSet presAssocID="{3649B99B-F08F-4C8C-B586-5CEC17E03E20}" presName="padding1" presStyleCnt="0"/>
      <dgm:spPr/>
    </dgm:pt>
    <dgm:pt modelId="{B92AB457-A68F-4424-97C6-9BE7A7007153}" type="pres">
      <dgm:prSet presAssocID="{E537DCED-02B1-4576-8023-60A238FE17FC}" presName="linV" presStyleCnt="0"/>
      <dgm:spPr/>
    </dgm:pt>
    <dgm:pt modelId="{EBA219F8-AF98-4E35-9974-FF3E8D42ADE3}" type="pres">
      <dgm:prSet presAssocID="{E537DCED-02B1-4576-8023-60A238FE17FC}" presName="spVertical1" presStyleCnt="0"/>
      <dgm:spPr/>
    </dgm:pt>
    <dgm:pt modelId="{9961493C-28F8-40BC-A230-19D1BCE47F06}" type="pres">
      <dgm:prSet presAssocID="{E537DCED-02B1-4576-8023-60A238FE17FC}" presName="parTx" presStyleLbl="revTx" presStyleIdx="0" presStyleCnt="1" custScaleX="122013" custLinFactNeighborX="-1315" custLinFactNeighborY="-17592">
        <dgm:presLayoutVars>
          <dgm:chMax val="0"/>
          <dgm:chPref val="0"/>
          <dgm:bulletEnabled val="1"/>
        </dgm:presLayoutVars>
      </dgm:prSet>
      <dgm:spPr/>
    </dgm:pt>
    <dgm:pt modelId="{FEF02178-132C-4919-B116-0670232C5CC7}" type="pres">
      <dgm:prSet presAssocID="{E537DCED-02B1-4576-8023-60A238FE17FC}" presName="spVertical2" presStyleCnt="0"/>
      <dgm:spPr/>
    </dgm:pt>
    <dgm:pt modelId="{396A682B-4CA8-4FF1-8604-699109F7AD40}" type="pres">
      <dgm:prSet presAssocID="{E537DCED-02B1-4576-8023-60A238FE17FC}" presName="spVertical3" presStyleCnt="0"/>
      <dgm:spPr/>
    </dgm:pt>
    <dgm:pt modelId="{592A13F3-BB25-46B1-913C-307C1CE1D323}" type="pres">
      <dgm:prSet presAssocID="{3649B99B-F08F-4C8C-B586-5CEC17E03E20}" presName="padding2" presStyleCnt="0"/>
      <dgm:spPr/>
    </dgm:pt>
    <dgm:pt modelId="{8B2E47CF-2096-4B25-BFF4-506EFAA1C894}" type="pres">
      <dgm:prSet presAssocID="{3649B99B-F08F-4C8C-B586-5CEC17E03E20}" presName="negArrow" presStyleCnt="0"/>
      <dgm:spPr/>
    </dgm:pt>
    <dgm:pt modelId="{E7666DC1-6306-40F8-8E88-0544D8F48FAC}" type="pres">
      <dgm:prSet presAssocID="{3649B99B-F08F-4C8C-B586-5CEC17E03E20}" presName="backgroundArrow" presStyleLbl="node1" presStyleIdx="0" presStyleCnt="1" custScaleY="90593" custLinFactNeighborX="3976" custLinFactNeighborY="-9270"/>
      <dgm:spPr>
        <a:ln>
          <a:prstDash val="solid"/>
        </a:ln>
      </dgm:spPr>
    </dgm:pt>
  </dgm:ptLst>
  <dgm:cxnLst>
    <dgm:cxn modelId="{A8C168CD-6620-4D42-A739-D8A795B10CB7}" srcId="{3649B99B-F08F-4C8C-B586-5CEC17E03E20}" destId="{E537DCED-02B1-4576-8023-60A238FE17FC}" srcOrd="0" destOrd="0" parTransId="{85E12BBC-AB72-4BB0-BE22-5C7F9E4DF9CA}" sibTransId="{ACC6C5DC-7709-4B35-BBBC-A455C45B53CA}"/>
    <dgm:cxn modelId="{70330A3D-E24B-4FFC-B78B-ECAF07565461}" type="presOf" srcId="{3649B99B-F08F-4C8C-B586-5CEC17E03E20}" destId="{EE20CAFF-517B-4188-9AA1-C996682B66B9}" srcOrd="0" destOrd="0" presId="urn:microsoft.com/office/officeart/2005/8/layout/hProcess3"/>
    <dgm:cxn modelId="{8039DF6E-AC74-4EB8-952F-E52E0E6A5364}" type="presOf" srcId="{E537DCED-02B1-4576-8023-60A238FE17FC}" destId="{9961493C-28F8-40BC-A230-19D1BCE47F06}" srcOrd="0" destOrd="0" presId="urn:microsoft.com/office/officeart/2005/8/layout/hProcess3"/>
    <dgm:cxn modelId="{24CF0DEC-0787-49FA-8D9D-352EC9BDAFF9}" type="presParOf" srcId="{EE20CAFF-517B-4188-9AA1-C996682B66B9}" destId="{6F7ABF91-DBF9-4DCD-9855-10A99E1AF7AB}" srcOrd="0" destOrd="0" presId="urn:microsoft.com/office/officeart/2005/8/layout/hProcess3"/>
    <dgm:cxn modelId="{3192D512-E4E4-473F-90C4-7620BAC6BB3D}" type="presParOf" srcId="{EE20CAFF-517B-4188-9AA1-C996682B66B9}" destId="{96B3689B-90C6-4649-81D8-B7A47E55CD91}" srcOrd="1" destOrd="0" presId="urn:microsoft.com/office/officeart/2005/8/layout/hProcess3"/>
    <dgm:cxn modelId="{783620F2-CB56-413F-94D0-805AE86A351B}" type="presParOf" srcId="{96B3689B-90C6-4649-81D8-B7A47E55CD91}" destId="{3B3D0374-736C-4B81-9547-0DDA7BEF2C1F}" srcOrd="0" destOrd="0" presId="urn:microsoft.com/office/officeart/2005/8/layout/hProcess3"/>
    <dgm:cxn modelId="{C9273135-8A9F-49BF-98F0-B4672143E392}" type="presParOf" srcId="{96B3689B-90C6-4649-81D8-B7A47E55CD91}" destId="{B92AB457-A68F-4424-97C6-9BE7A7007153}" srcOrd="1" destOrd="0" presId="urn:microsoft.com/office/officeart/2005/8/layout/hProcess3"/>
    <dgm:cxn modelId="{D36247A8-F62F-4A67-88FA-694F69F8649D}" type="presParOf" srcId="{B92AB457-A68F-4424-97C6-9BE7A7007153}" destId="{EBA219F8-AF98-4E35-9974-FF3E8D42ADE3}" srcOrd="0" destOrd="0" presId="urn:microsoft.com/office/officeart/2005/8/layout/hProcess3"/>
    <dgm:cxn modelId="{8A0E4297-F94F-458C-B329-620194ED4D5F}" type="presParOf" srcId="{B92AB457-A68F-4424-97C6-9BE7A7007153}" destId="{9961493C-28F8-40BC-A230-19D1BCE47F06}" srcOrd="1" destOrd="0" presId="urn:microsoft.com/office/officeart/2005/8/layout/hProcess3"/>
    <dgm:cxn modelId="{F39B1C1B-DD31-4C24-AE73-AA8CA2B297E8}" type="presParOf" srcId="{B92AB457-A68F-4424-97C6-9BE7A7007153}" destId="{FEF02178-132C-4919-B116-0670232C5CC7}" srcOrd="2" destOrd="0" presId="urn:microsoft.com/office/officeart/2005/8/layout/hProcess3"/>
    <dgm:cxn modelId="{41218B0E-8454-482C-97E0-3B02AA19539C}" type="presParOf" srcId="{B92AB457-A68F-4424-97C6-9BE7A7007153}" destId="{396A682B-4CA8-4FF1-8604-699109F7AD40}" srcOrd="3" destOrd="0" presId="urn:microsoft.com/office/officeart/2005/8/layout/hProcess3"/>
    <dgm:cxn modelId="{06803FD9-2B6D-4D1F-B5DA-74B72E8B80F2}" type="presParOf" srcId="{96B3689B-90C6-4649-81D8-B7A47E55CD91}" destId="{592A13F3-BB25-46B1-913C-307C1CE1D323}" srcOrd="2" destOrd="0" presId="urn:microsoft.com/office/officeart/2005/8/layout/hProcess3"/>
    <dgm:cxn modelId="{0E348255-FAAF-4C91-A421-56EBCFD425A0}" type="presParOf" srcId="{96B3689B-90C6-4649-81D8-B7A47E55CD91}" destId="{8B2E47CF-2096-4B25-BFF4-506EFAA1C894}" srcOrd="3" destOrd="0" presId="urn:microsoft.com/office/officeart/2005/8/layout/hProcess3"/>
    <dgm:cxn modelId="{FE537DF8-7EEC-46BA-9938-DEAF12F235A7}" type="presParOf" srcId="{96B3689B-90C6-4649-81D8-B7A47E55CD91}" destId="{E7666DC1-6306-40F8-8E88-0544D8F48FAC}" srcOrd="4" destOrd="0" presId="urn:microsoft.com/office/officeart/2005/8/layout/hProcess3"/>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F52AF7-60C9-4996-906B-DDEDB2748D19}">
      <dsp:nvSpPr>
        <dsp:cNvPr id="0" name=""/>
        <dsp:cNvSpPr/>
      </dsp:nvSpPr>
      <dsp:spPr>
        <a:xfrm>
          <a:off x="0" y="3269507"/>
          <a:ext cx="8196263" cy="1073125"/>
        </a:xfrm>
        <a:prstGeom prst="rect">
          <a:avLst/>
        </a:prstGeom>
        <a:solidFill>
          <a:schemeClr val="accent1">
            <a:hueOff val="0"/>
            <a:satOff val="0"/>
            <a:lumOff val="0"/>
            <a:alphaOff val="0"/>
          </a:schemeClr>
        </a:solidFill>
        <a:ln w="1905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en-US" sz="2100" kern="1200" dirty="0"/>
            <a:t>Record any missing material</a:t>
          </a:r>
        </a:p>
      </dsp:txBody>
      <dsp:txXfrm>
        <a:off x="0" y="3269507"/>
        <a:ext cx="8196263" cy="579487"/>
      </dsp:txXfrm>
    </dsp:sp>
    <dsp:sp modelId="{C011BA8D-F203-44C4-8EA1-D6A68F3F17E3}">
      <dsp:nvSpPr>
        <dsp:cNvPr id="0" name=""/>
        <dsp:cNvSpPr/>
      </dsp:nvSpPr>
      <dsp:spPr>
        <a:xfrm>
          <a:off x="0" y="3827532"/>
          <a:ext cx="4098131" cy="493637"/>
        </a:xfrm>
        <a:prstGeom prst="rect">
          <a:avLst/>
        </a:prstGeom>
        <a:solidFill>
          <a:schemeClr val="accent1">
            <a:alpha val="90000"/>
            <a:tint val="40000"/>
            <a:hueOff val="0"/>
            <a:satOff val="0"/>
            <a:lumOff val="0"/>
            <a:alphaOff val="0"/>
          </a:schemeClr>
        </a:solidFill>
        <a:ln w="19050" cap="flat" cmpd="sng" algn="ctr">
          <a:solidFill>
            <a:scrgbClr r="0" g="0" b="0"/>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21590" rIns="120904" bIns="21590" numCol="1" spcCol="1270" anchor="ctr" anchorCtr="0">
          <a:noAutofit/>
        </a:bodyPr>
        <a:lstStyle/>
        <a:p>
          <a:pPr marL="0" lvl="0" indent="0" algn="ctr" defTabSz="755650">
            <a:lnSpc>
              <a:spcPct val="90000"/>
            </a:lnSpc>
            <a:spcBef>
              <a:spcPct val="0"/>
            </a:spcBef>
            <a:spcAft>
              <a:spcPct val="35000"/>
            </a:spcAft>
            <a:buNone/>
          </a:pPr>
          <a:r>
            <a:rPr lang="en-US" sz="1700" kern="1200" dirty="0"/>
            <a:t>Use “Notes” column on electronic security checklists</a:t>
          </a:r>
        </a:p>
      </dsp:txBody>
      <dsp:txXfrm>
        <a:off x="0" y="3827532"/>
        <a:ext cx="4098131" cy="493637"/>
      </dsp:txXfrm>
    </dsp:sp>
    <dsp:sp modelId="{27B749FF-0DFA-4643-9E26-F1DE9C1C4BE6}">
      <dsp:nvSpPr>
        <dsp:cNvPr id="0" name=""/>
        <dsp:cNvSpPr/>
      </dsp:nvSpPr>
      <dsp:spPr>
        <a:xfrm>
          <a:off x="4098131" y="3827532"/>
          <a:ext cx="4098131" cy="493637"/>
        </a:xfrm>
        <a:prstGeom prst="rect">
          <a:avLst/>
        </a:prstGeom>
        <a:solidFill>
          <a:schemeClr val="accent1">
            <a:alpha val="90000"/>
            <a:tint val="40000"/>
            <a:hueOff val="0"/>
            <a:satOff val="0"/>
            <a:lumOff val="0"/>
            <a:alphaOff val="0"/>
          </a:schemeClr>
        </a:solidFill>
        <a:ln w="19050" cap="flat" cmpd="sng" algn="ctr">
          <a:solidFill>
            <a:scrgbClr r="0" g="0" b="0"/>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21590" rIns="120904" bIns="21590" numCol="1" spcCol="1270" anchor="ctr" anchorCtr="0">
          <a:noAutofit/>
        </a:bodyPr>
        <a:lstStyle/>
        <a:p>
          <a:pPr marL="0" lvl="0" indent="0" algn="ctr" defTabSz="755650">
            <a:lnSpc>
              <a:spcPct val="90000"/>
            </a:lnSpc>
            <a:spcBef>
              <a:spcPct val="0"/>
            </a:spcBef>
            <a:spcAft>
              <a:spcPct val="35000"/>
            </a:spcAft>
            <a:buNone/>
          </a:pPr>
          <a:r>
            <a:rPr lang="en-US" sz="1700" kern="1200" dirty="0"/>
            <a:t>Email discrepancies to DRC</a:t>
          </a:r>
        </a:p>
      </dsp:txBody>
      <dsp:txXfrm>
        <a:off x="4098131" y="3827532"/>
        <a:ext cx="4098131" cy="493637"/>
      </dsp:txXfrm>
    </dsp:sp>
    <dsp:sp modelId="{08295F34-864A-4CB0-AE74-23552C4467A9}">
      <dsp:nvSpPr>
        <dsp:cNvPr id="0" name=""/>
        <dsp:cNvSpPr/>
      </dsp:nvSpPr>
      <dsp:spPr>
        <a:xfrm rot="10800000">
          <a:off x="0" y="1635137"/>
          <a:ext cx="8196263" cy="1650466"/>
        </a:xfrm>
        <a:prstGeom prst="upArrowCallout">
          <a:avLst/>
        </a:prstGeom>
        <a:solidFill>
          <a:schemeClr val="accent1">
            <a:hueOff val="0"/>
            <a:satOff val="0"/>
            <a:lumOff val="0"/>
            <a:alphaOff val="0"/>
          </a:schemeClr>
        </a:solidFill>
        <a:ln w="1905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en-US" sz="2100" kern="1200" dirty="0"/>
            <a:t>Verify materials received </a:t>
          </a:r>
        </a:p>
      </dsp:txBody>
      <dsp:txXfrm rot="-10800000">
        <a:off x="0" y="1635137"/>
        <a:ext cx="8196263" cy="579313"/>
      </dsp:txXfrm>
    </dsp:sp>
    <dsp:sp modelId="{82921CE9-A462-42CA-B05F-16772BD56DC8}">
      <dsp:nvSpPr>
        <dsp:cNvPr id="0" name=""/>
        <dsp:cNvSpPr/>
      </dsp:nvSpPr>
      <dsp:spPr>
        <a:xfrm>
          <a:off x="0" y="2214451"/>
          <a:ext cx="4098131" cy="493489"/>
        </a:xfrm>
        <a:prstGeom prst="rect">
          <a:avLst/>
        </a:prstGeom>
        <a:solidFill>
          <a:schemeClr val="accent1">
            <a:alpha val="90000"/>
            <a:tint val="40000"/>
            <a:hueOff val="0"/>
            <a:satOff val="0"/>
            <a:lumOff val="0"/>
            <a:alphaOff val="0"/>
          </a:schemeClr>
        </a:solidFill>
        <a:ln w="19050" cap="flat" cmpd="sng" algn="ctr">
          <a:solidFill>
            <a:scrgbClr r="0" g="0" b="0"/>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21590" rIns="120904" bIns="21590" numCol="1" spcCol="1270" anchor="ctr" anchorCtr="0">
          <a:noAutofit/>
        </a:bodyPr>
        <a:lstStyle/>
        <a:p>
          <a:pPr marL="0" lvl="0" indent="0" algn="ctr" defTabSz="755650">
            <a:lnSpc>
              <a:spcPct val="90000"/>
            </a:lnSpc>
            <a:spcBef>
              <a:spcPct val="0"/>
            </a:spcBef>
            <a:spcAft>
              <a:spcPct val="35000"/>
            </a:spcAft>
            <a:buNone/>
          </a:pPr>
          <a:r>
            <a:rPr lang="en-US" sz="1700" kern="1200" dirty="0"/>
            <a:t>Refer to packing lists</a:t>
          </a:r>
        </a:p>
      </dsp:txBody>
      <dsp:txXfrm>
        <a:off x="0" y="2214451"/>
        <a:ext cx="4098131" cy="493489"/>
      </dsp:txXfrm>
    </dsp:sp>
    <dsp:sp modelId="{53775FEA-20AF-48BA-8713-FE94DB6C07A7}">
      <dsp:nvSpPr>
        <dsp:cNvPr id="0" name=""/>
        <dsp:cNvSpPr/>
      </dsp:nvSpPr>
      <dsp:spPr>
        <a:xfrm>
          <a:off x="4098131" y="2214451"/>
          <a:ext cx="4098131" cy="493489"/>
        </a:xfrm>
        <a:prstGeom prst="rect">
          <a:avLst/>
        </a:prstGeom>
        <a:solidFill>
          <a:schemeClr val="accent1">
            <a:alpha val="90000"/>
            <a:tint val="40000"/>
            <a:hueOff val="0"/>
            <a:satOff val="0"/>
            <a:lumOff val="0"/>
            <a:alphaOff val="0"/>
          </a:schemeClr>
        </a:solidFill>
        <a:ln w="19050" cap="flat" cmpd="sng" algn="ctr">
          <a:solidFill>
            <a:scrgbClr r="0" g="0" b="0"/>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21590" rIns="120904" bIns="21590" numCol="1" spcCol="1270" anchor="ctr" anchorCtr="0">
          <a:noAutofit/>
        </a:bodyPr>
        <a:lstStyle/>
        <a:p>
          <a:pPr marL="0" lvl="0" indent="0" algn="ctr" defTabSz="755650">
            <a:lnSpc>
              <a:spcPct val="90000"/>
            </a:lnSpc>
            <a:spcBef>
              <a:spcPct val="0"/>
            </a:spcBef>
            <a:spcAft>
              <a:spcPct val="35000"/>
            </a:spcAft>
            <a:buNone/>
          </a:pPr>
          <a:r>
            <a:rPr lang="en-US" sz="1700" kern="1200" dirty="0"/>
            <a:t>Compare security numbers on range sheets to security checklists</a:t>
          </a:r>
        </a:p>
      </dsp:txBody>
      <dsp:txXfrm>
        <a:off x="4098131" y="2214451"/>
        <a:ext cx="4098131" cy="493489"/>
      </dsp:txXfrm>
    </dsp:sp>
    <dsp:sp modelId="{5F91FFA3-ADD7-4DB1-9D37-201D0E82B1A7}">
      <dsp:nvSpPr>
        <dsp:cNvPr id="0" name=""/>
        <dsp:cNvSpPr/>
      </dsp:nvSpPr>
      <dsp:spPr>
        <a:xfrm rot="10800000">
          <a:off x="0" y="0"/>
          <a:ext cx="8196263" cy="1650466"/>
        </a:xfrm>
        <a:prstGeom prst="upArrowCallout">
          <a:avLst/>
        </a:prstGeom>
        <a:solidFill>
          <a:schemeClr val="accent1">
            <a:hueOff val="0"/>
            <a:satOff val="0"/>
            <a:lumOff val="0"/>
            <a:alphaOff val="0"/>
          </a:schemeClr>
        </a:solidFill>
        <a:ln w="1905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en-US" sz="2100" kern="1200" dirty="0"/>
            <a:t>Retain original shipping boxes</a:t>
          </a:r>
        </a:p>
      </dsp:txBody>
      <dsp:txXfrm rot="-10800000">
        <a:off x="0" y="0"/>
        <a:ext cx="8196263" cy="579313"/>
      </dsp:txXfrm>
    </dsp:sp>
    <dsp:sp modelId="{8649E1B5-BCFE-4E17-B2DE-22CDBA75EF85}">
      <dsp:nvSpPr>
        <dsp:cNvPr id="0" name=""/>
        <dsp:cNvSpPr/>
      </dsp:nvSpPr>
      <dsp:spPr>
        <a:xfrm>
          <a:off x="0" y="580081"/>
          <a:ext cx="4098131" cy="493489"/>
        </a:xfrm>
        <a:prstGeom prst="rect">
          <a:avLst/>
        </a:prstGeom>
        <a:solidFill>
          <a:schemeClr val="accent1">
            <a:alpha val="90000"/>
            <a:tint val="40000"/>
            <a:hueOff val="0"/>
            <a:satOff val="0"/>
            <a:lumOff val="0"/>
            <a:alphaOff val="0"/>
          </a:schemeClr>
        </a:solidFill>
        <a:ln w="19050" cap="flat" cmpd="sng" algn="ctr">
          <a:solidFill>
            <a:scrgbClr r="0" g="0" b="0"/>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21590" rIns="120904" bIns="21590" numCol="1" spcCol="1270" anchor="ctr" anchorCtr="0">
          <a:noAutofit/>
        </a:bodyPr>
        <a:lstStyle/>
        <a:p>
          <a:pPr marL="0" lvl="0" indent="0" algn="ctr" defTabSz="755650">
            <a:lnSpc>
              <a:spcPct val="90000"/>
            </a:lnSpc>
            <a:spcBef>
              <a:spcPct val="0"/>
            </a:spcBef>
            <a:spcAft>
              <a:spcPct val="35000"/>
            </a:spcAft>
            <a:buNone/>
          </a:pPr>
          <a:r>
            <a:rPr lang="en-US" sz="1700" kern="1200" dirty="0"/>
            <a:t>District Boxes: White</a:t>
          </a:r>
        </a:p>
      </dsp:txBody>
      <dsp:txXfrm>
        <a:off x="0" y="580081"/>
        <a:ext cx="4098131" cy="493489"/>
      </dsp:txXfrm>
    </dsp:sp>
    <dsp:sp modelId="{E8106E09-4BDB-46E0-B69A-8F5A6A5B745C}">
      <dsp:nvSpPr>
        <dsp:cNvPr id="0" name=""/>
        <dsp:cNvSpPr/>
      </dsp:nvSpPr>
      <dsp:spPr>
        <a:xfrm>
          <a:off x="4098131" y="580081"/>
          <a:ext cx="4098131" cy="493489"/>
        </a:xfrm>
        <a:prstGeom prst="rect">
          <a:avLst/>
        </a:prstGeom>
        <a:solidFill>
          <a:schemeClr val="accent1">
            <a:alpha val="90000"/>
            <a:tint val="40000"/>
            <a:hueOff val="0"/>
            <a:satOff val="0"/>
            <a:lumOff val="0"/>
            <a:alphaOff val="0"/>
          </a:schemeClr>
        </a:solidFill>
        <a:ln w="19050" cap="flat" cmpd="sng" algn="ctr">
          <a:solidFill>
            <a:scrgbClr r="0" g="0" b="0"/>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21590" rIns="120904" bIns="21590" numCol="1" spcCol="1270" anchor="ctr" anchorCtr="0">
          <a:noAutofit/>
        </a:bodyPr>
        <a:lstStyle/>
        <a:p>
          <a:pPr marL="0" lvl="0" indent="0" algn="ctr" defTabSz="755650">
            <a:lnSpc>
              <a:spcPct val="90000"/>
            </a:lnSpc>
            <a:spcBef>
              <a:spcPct val="0"/>
            </a:spcBef>
            <a:spcAft>
              <a:spcPct val="35000"/>
            </a:spcAft>
            <a:buNone/>
          </a:pPr>
          <a:r>
            <a:rPr lang="en-US" sz="1700" kern="1200" dirty="0"/>
            <a:t>School Boxes: Brown</a:t>
          </a:r>
        </a:p>
      </dsp:txBody>
      <dsp:txXfrm>
        <a:off x="4098131" y="580081"/>
        <a:ext cx="4098131" cy="49348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6F6C29-C64B-4F09-92A9-0775DF891643}">
      <dsp:nvSpPr>
        <dsp:cNvPr id="0" name=""/>
        <dsp:cNvSpPr/>
      </dsp:nvSpPr>
      <dsp:spPr>
        <a:xfrm>
          <a:off x="4229820" y="1115198"/>
          <a:ext cx="1755427" cy="3338417"/>
        </a:xfrm>
        <a:prstGeom prst="rect">
          <a:avLst/>
        </a:prstGeom>
        <a:solidFill>
          <a:schemeClr val="accent1">
            <a:lumMod val="60000"/>
            <a:lumOff val="40000"/>
          </a:schemeClr>
        </a:solidFill>
        <a:ln w="1905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0" rIns="188595" bIns="41910" numCol="1" spcCol="1270" anchor="ctr" anchorCtr="0">
          <a:noAutofit/>
        </a:bodyPr>
        <a:lstStyle/>
        <a:p>
          <a:pPr marL="0" lvl="0" indent="0" algn="ctr" defTabSz="1466850">
            <a:lnSpc>
              <a:spcPct val="90000"/>
            </a:lnSpc>
            <a:spcBef>
              <a:spcPct val="0"/>
            </a:spcBef>
            <a:spcAft>
              <a:spcPct val="35000"/>
            </a:spcAft>
            <a:buNone/>
          </a:pPr>
          <a:r>
            <a:rPr lang="en-US" sz="3300" kern="1200" dirty="0"/>
            <a:t>Seating Chart</a:t>
          </a:r>
        </a:p>
      </dsp:txBody>
      <dsp:txXfrm rot="16200000">
        <a:off x="4260282" y="2389281"/>
        <a:ext cx="3004575" cy="456411"/>
      </dsp:txXfrm>
    </dsp:sp>
    <dsp:sp modelId="{78D8997A-168B-465F-983A-CD95A18D84E0}">
      <dsp:nvSpPr>
        <dsp:cNvPr id="0" name=""/>
        <dsp:cNvSpPr/>
      </dsp:nvSpPr>
      <dsp:spPr>
        <a:xfrm>
          <a:off x="6103471" y="1667073"/>
          <a:ext cx="1755427" cy="2786543"/>
        </a:xfrm>
        <a:prstGeom prst="rect">
          <a:avLst/>
        </a:prstGeom>
        <a:solidFill>
          <a:schemeClr val="tx2">
            <a:lumMod val="60000"/>
            <a:lumOff val="40000"/>
          </a:schemeClr>
        </a:solidFill>
        <a:ln w="1905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0" rIns="188595" bIns="41910" numCol="1" spcCol="1270" anchor="ctr" anchorCtr="0">
          <a:noAutofit/>
        </a:bodyPr>
        <a:lstStyle/>
        <a:p>
          <a:pPr marL="0" lvl="0" indent="0" algn="ctr" defTabSz="1466850">
            <a:lnSpc>
              <a:spcPct val="90000"/>
            </a:lnSpc>
            <a:spcBef>
              <a:spcPct val="0"/>
            </a:spcBef>
            <a:spcAft>
              <a:spcPct val="35000"/>
            </a:spcAft>
            <a:buNone/>
          </a:pPr>
          <a:r>
            <a:rPr lang="en-US" sz="3300" kern="1200" dirty="0"/>
            <a:t>ADRF</a:t>
          </a:r>
        </a:p>
      </dsp:txBody>
      <dsp:txXfrm rot="16200000">
        <a:off x="6382277" y="2692812"/>
        <a:ext cx="2507888" cy="456411"/>
      </dsp:txXfrm>
    </dsp:sp>
    <dsp:sp modelId="{98D6DDEF-8344-4471-8184-161132555B1B}">
      <dsp:nvSpPr>
        <dsp:cNvPr id="0" name=""/>
        <dsp:cNvSpPr/>
      </dsp:nvSpPr>
      <dsp:spPr>
        <a:xfrm>
          <a:off x="2317033" y="551743"/>
          <a:ext cx="1755427" cy="3901872"/>
        </a:xfrm>
        <a:prstGeom prst="rect">
          <a:avLst/>
        </a:prstGeom>
        <a:solidFill>
          <a:schemeClr val="accent1"/>
        </a:solidFill>
        <a:ln w="1905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0" rIns="188595" bIns="41910" numCol="1" spcCol="1270" anchor="ctr" anchorCtr="0">
          <a:noAutofit/>
        </a:bodyPr>
        <a:lstStyle/>
        <a:p>
          <a:pPr marL="0" lvl="0" indent="0" algn="ctr" defTabSz="1466850">
            <a:lnSpc>
              <a:spcPct val="90000"/>
            </a:lnSpc>
            <a:spcBef>
              <a:spcPct val="0"/>
            </a:spcBef>
            <a:spcAft>
              <a:spcPct val="35000"/>
            </a:spcAft>
            <a:buNone/>
          </a:pPr>
          <a:r>
            <a:rPr lang="en-US" sz="3300" kern="1200" dirty="0"/>
            <a:t>Security Checklists</a:t>
          </a:r>
        </a:p>
      </dsp:txBody>
      <dsp:txXfrm rot="16200000">
        <a:off x="2093939" y="2079380"/>
        <a:ext cx="3511685" cy="456411"/>
      </dsp:txXfrm>
    </dsp:sp>
    <dsp:sp modelId="{E22881DC-9BFA-40E2-B81B-19FD0EDC3101}">
      <dsp:nvSpPr>
        <dsp:cNvPr id="0" name=""/>
        <dsp:cNvSpPr/>
      </dsp:nvSpPr>
      <dsp:spPr>
        <a:xfrm>
          <a:off x="288973" y="20803"/>
          <a:ext cx="1974556" cy="4432812"/>
        </a:xfrm>
        <a:prstGeom prst="rect">
          <a:avLst/>
        </a:prstGeom>
        <a:solidFill>
          <a:schemeClr val="tx2"/>
        </a:solidFill>
        <a:ln w="1905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0" rIns="188595" bIns="41910" numCol="1" spcCol="1270" anchor="ctr" anchorCtr="0">
          <a:noAutofit/>
        </a:bodyPr>
        <a:lstStyle/>
        <a:p>
          <a:pPr marL="0" lvl="0" indent="0" algn="ctr" defTabSz="1466850">
            <a:lnSpc>
              <a:spcPct val="90000"/>
            </a:lnSpc>
            <a:spcBef>
              <a:spcPct val="0"/>
            </a:spcBef>
            <a:spcAft>
              <a:spcPct val="35000"/>
            </a:spcAft>
            <a:buNone/>
          </a:pPr>
          <a:r>
            <a:rPr lang="en-US" sz="3300" kern="1200" dirty="0"/>
            <a:t>Do Not Score Labels</a:t>
          </a:r>
        </a:p>
      </dsp:txBody>
      <dsp:txXfrm rot="16200000">
        <a:off x="18289" y="1758876"/>
        <a:ext cx="3989531" cy="513384"/>
      </dsp:txXfrm>
    </dsp:sp>
    <dsp:sp modelId="{96BF65EE-5E38-4B09-A277-1D333DCF4A8C}">
      <dsp:nvSpPr>
        <dsp:cNvPr id="0" name=""/>
        <dsp:cNvSpPr/>
      </dsp:nvSpPr>
      <dsp:spPr>
        <a:xfrm>
          <a:off x="301627" y="20803"/>
          <a:ext cx="1440173" cy="4454192"/>
        </a:xfrm>
        <a:prstGeom prst="rect">
          <a:avLst/>
        </a:prstGeom>
        <a:noFill/>
        <a:ln w="1905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endParaRPr lang="en-US" sz="1800" kern="1200" dirty="0"/>
        </a:p>
        <a:p>
          <a:pPr marL="0" lvl="0" indent="0" algn="l" defTabSz="800100">
            <a:lnSpc>
              <a:spcPct val="90000"/>
            </a:lnSpc>
            <a:spcBef>
              <a:spcPct val="0"/>
            </a:spcBef>
            <a:spcAft>
              <a:spcPct val="35000"/>
            </a:spcAft>
            <a:buNone/>
          </a:pPr>
          <a:endParaRPr lang="en-US" sz="1800" kern="1200" dirty="0"/>
        </a:p>
        <a:p>
          <a:pPr marL="0" lvl="0" indent="0" algn="l" defTabSz="800100">
            <a:lnSpc>
              <a:spcPct val="90000"/>
            </a:lnSpc>
            <a:spcBef>
              <a:spcPct val="0"/>
            </a:spcBef>
            <a:spcAft>
              <a:spcPct val="35000"/>
            </a:spcAft>
            <a:buNone/>
          </a:pPr>
          <a:r>
            <a:rPr lang="en-US" sz="1800" kern="1200" dirty="0"/>
            <a:t>Place on any unused preprinted answer documents or used answer documents that should </a:t>
          </a:r>
          <a:r>
            <a:rPr lang="en-US" sz="1800" u="sng" kern="1200" dirty="0"/>
            <a:t>not</a:t>
          </a:r>
          <a:r>
            <a:rPr lang="en-US" sz="1800" kern="1200" dirty="0"/>
            <a:t> be scored.</a:t>
          </a:r>
        </a:p>
      </dsp:txBody>
      <dsp:txXfrm>
        <a:off x="301627" y="20803"/>
        <a:ext cx="1440173" cy="4454192"/>
      </dsp:txXfrm>
    </dsp:sp>
    <dsp:sp modelId="{7831F512-0853-490E-8673-7B7335A63BEA}">
      <dsp:nvSpPr>
        <dsp:cNvPr id="0" name=""/>
        <dsp:cNvSpPr/>
      </dsp:nvSpPr>
      <dsp:spPr>
        <a:xfrm>
          <a:off x="2317033" y="551743"/>
          <a:ext cx="1246353" cy="3923253"/>
        </a:xfrm>
        <a:prstGeom prst="rect">
          <a:avLst/>
        </a:prstGeom>
        <a:noFill/>
        <a:ln w="1905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endParaRPr lang="en-US" sz="1600" kern="1200" dirty="0"/>
        </a:p>
        <a:p>
          <a:pPr marL="0" lvl="0" indent="0" algn="l" defTabSz="711200">
            <a:lnSpc>
              <a:spcPct val="90000"/>
            </a:lnSpc>
            <a:spcBef>
              <a:spcPct val="0"/>
            </a:spcBef>
            <a:spcAft>
              <a:spcPct val="35000"/>
            </a:spcAft>
            <a:buNone/>
          </a:pPr>
          <a:endParaRPr lang="en-US" sz="1600" kern="1200" dirty="0"/>
        </a:p>
        <a:p>
          <a:pPr marL="0" lvl="0" indent="0" algn="l" defTabSz="711200">
            <a:lnSpc>
              <a:spcPct val="90000"/>
            </a:lnSpc>
            <a:spcBef>
              <a:spcPct val="0"/>
            </a:spcBef>
            <a:spcAft>
              <a:spcPct val="35000"/>
            </a:spcAft>
            <a:buNone/>
          </a:pPr>
          <a:endParaRPr lang="en-US" sz="1600" kern="1200" dirty="0"/>
        </a:p>
        <a:p>
          <a:pPr marL="0" lvl="0" indent="0" algn="l" defTabSz="711200">
            <a:lnSpc>
              <a:spcPct val="90000"/>
            </a:lnSpc>
            <a:spcBef>
              <a:spcPct val="0"/>
            </a:spcBef>
            <a:spcAft>
              <a:spcPct val="35000"/>
            </a:spcAft>
            <a:buNone/>
          </a:pPr>
          <a:r>
            <a:rPr lang="en-US" sz="1600" kern="1200" dirty="0"/>
            <a:t>Use security checklists located on </a:t>
          </a:r>
          <a:r>
            <a:rPr lang="en-US" sz="1600" kern="1200" dirty="0" err="1"/>
            <a:t>eDIRECT</a:t>
          </a:r>
          <a:r>
            <a:rPr lang="en-US" sz="1600" kern="1200" dirty="0"/>
            <a:t> and return via email or SFTP site to DTC.</a:t>
          </a:r>
        </a:p>
        <a:p>
          <a:pPr marL="0" lvl="0" indent="0" algn="l" defTabSz="711200">
            <a:lnSpc>
              <a:spcPct val="90000"/>
            </a:lnSpc>
            <a:spcBef>
              <a:spcPct val="0"/>
            </a:spcBef>
            <a:spcAft>
              <a:spcPct val="35000"/>
            </a:spcAft>
            <a:buNone/>
          </a:pPr>
          <a:r>
            <a:rPr lang="en-US" sz="1400" kern="1200" dirty="0"/>
            <a:t>(If security checklists were printed and used, return in nonscorable</a:t>
          </a:r>
          <a:br>
            <a:rPr lang="en-US" sz="1400" kern="1200" dirty="0"/>
          </a:br>
          <a:r>
            <a:rPr lang="en-US" sz="1400" kern="1200" dirty="0"/>
            <a:t>boxes.)</a:t>
          </a:r>
        </a:p>
      </dsp:txBody>
      <dsp:txXfrm>
        <a:off x="2317033" y="551743"/>
        <a:ext cx="1246353" cy="3923253"/>
      </dsp:txXfrm>
    </dsp:sp>
    <dsp:sp modelId="{FCEA8F24-3DBA-4B7E-81AB-DC2799C55084}">
      <dsp:nvSpPr>
        <dsp:cNvPr id="0" name=""/>
        <dsp:cNvSpPr/>
      </dsp:nvSpPr>
      <dsp:spPr>
        <a:xfrm>
          <a:off x="4229820" y="1115198"/>
          <a:ext cx="1246353" cy="3359797"/>
        </a:xfrm>
        <a:prstGeom prst="rect">
          <a:avLst/>
        </a:prstGeom>
        <a:noFill/>
        <a:ln w="1905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endParaRPr lang="en-US" sz="1600" kern="1200" dirty="0"/>
        </a:p>
        <a:p>
          <a:pPr marL="0" lvl="0" indent="0" algn="l" defTabSz="711200">
            <a:lnSpc>
              <a:spcPct val="90000"/>
            </a:lnSpc>
            <a:spcBef>
              <a:spcPct val="0"/>
            </a:spcBef>
            <a:spcAft>
              <a:spcPct val="35000"/>
            </a:spcAft>
            <a:buNone/>
          </a:pPr>
          <a:endParaRPr lang="en-US" sz="1600" kern="1200" dirty="0"/>
        </a:p>
        <a:p>
          <a:pPr marL="0" lvl="0" indent="0" algn="l" defTabSz="711200">
            <a:lnSpc>
              <a:spcPct val="90000"/>
            </a:lnSpc>
            <a:spcBef>
              <a:spcPct val="0"/>
            </a:spcBef>
            <a:spcAft>
              <a:spcPct val="35000"/>
            </a:spcAft>
            <a:buNone/>
          </a:pPr>
          <a:endParaRPr lang="en-US" sz="1600" kern="1200" dirty="0"/>
        </a:p>
        <a:p>
          <a:pPr marL="0" lvl="0" indent="0" algn="l" defTabSz="711200">
            <a:lnSpc>
              <a:spcPct val="90000"/>
            </a:lnSpc>
            <a:spcBef>
              <a:spcPct val="0"/>
            </a:spcBef>
            <a:spcAft>
              <a:spcPct val="35000"/>
            </a:spcAft>
            <a:buNone/>
          </a:pPr>
          <a:r>
            <a:rPr lang="en-US" sz="1600" kern="1200" dirty="0"/>
            <a:t>Return seating charts via paper (in nonscorable boxes) or send via email/SFTP site to DTC.</a:t>
          </a:r>
        </a:p>
      </dsp:txBody>
      <dsp:txXfrm>
        <a:off x="4229820" y="1115198"/>
        <a:ext cx="1246353" cy="335979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9EF9AA-FBFA-4FD2-8CF1-E54A6F61644F}">
      <dsp:nvSpPr>
        <dsp:cNvPr id="0" name=""/>
        <dsp:cNvSpPr/>
      </dsp:nvSpPr>
      <dsp:spPr>
        <a:xfrm>
          <a:off x="3322320" y="0"/>
          <a:ext cx="4983480" cy="1879600"/>
        </a:xfrm>
        <a:prstGeom prst="rightArrow">
          <a:avLst>
            <a:gd name="adj1" fmla="val 75000"/>
            <a:gd name="adj2" fmla="val 50000"/>
          </a:avLst>
        </a:prstGeom>
        <a:solidFill>
          <a:schemeClr val="accent1">
            <a:lumMod val="60000"/>
            <a:lumOff val="40000"/>
            <a:alpha val="90000"/>
          </a:schemeClr>
        </a:solidFill>
        <a:ln w="19050" cap="flat" cmpd="sng" algn="ctr">
          <a:solidFill>
            <a:scrgbClr r="0" g="0" b="0"/>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endParaRPr lang="en-US" sz="1800" kern="1200" dirty="0"/>
        </a:p>
      </dsp:txBody>
      <dsp:txXfrm>
        <a:off x="3322320" y="234950"/>
        <a:ext cx="4278630" cy="1409700"/>
      </dsp:txXfrm>
    </dsp:sp>
    <dsp:sp modelId="{CD318990-7CFC-4CCC-B79E-4FE5DEBA26BF}">
      <dsp:nvSpPr>
        <dsp:cNvPr id="0" name=""/>
        <dsp:cNvSpPr/>
      </dsp:nvSpPr>
      <dsp:spPr>
        <a:xfrm>
          <a:off x="0" y="0"/>
          <a:ext cx="3322320" cy="1879600"/>
        </a:xfrm>
        <a:prstGeom prst="roundRect">
          <a:avLst/>
        </a:prstGeom>
        <a:solidFill>
          <a:schemeClr val="accent1">
            <a:hueOff val="0"/>
            <a:satOff val="0"/>
            <a:lumOff val="0"/>
            <a:alphaOff val="0"/>
          </a:schemeClr>
        </a:solidFill>
        <a:ln w="1905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US" sz="2400" kern="1200" dirty="0"/>
            <a:t>Place all </a:t>
          </a:r>
          <a:r>
            <a:rPr lang="en-US" sz="2400" kern="1200" dirty="0" err="1"/>
            <a:t>scorable</a:t>
          </a:r>
          <a:br>
            <a:rPr lang="en-US" sz="2400" kern="1200" dirty="0"/>
          </a:br>
          <a:r>
            <a:rPr lang="en-US" sz="2400" kern="1200" dirty="0"/>
            <a:t>test materials in</a:t>
          </a:r>
          <a:br>
            <a:rPr lang="en-US" sz="2400" kern="1200" dirty="0"/>
          </a:br>
          <a:r>
            <a:rPr lang="en-US" sz="2400" kern="1200" dirty="0"/>
            <a:t>plastic return bags provided by DRC.</a:t>
          </a:r>
        </a:p>
      </dsp:txBody>
      <dsp:txXfrm>
        <a:off x="91755" y="91755"/>
        <a:ext cx="3138810" cy="169609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666DC1-6306-40F8-8E88-0544D8F48FAC}">
      <dsp:nvSpPr>
        <dsp:cNvPr id="0" name=""/>
        <dsp:cNvSpPr/>
      </dsp:nvSpPr>
      <dsp:spPr>
        <a:xfrm>
          <a:off x="0" y="0"/>
          <a:ext cx="8382000" cy="2935213"/>
        </a:xfrm>
        <a:prstGeom prst="rightArrow">
          <a:avLst/>
        </a:prstGeom>
        <a:solidFill>
          <a:schemeClr val="accent1">
            <a:hueOff val="0"/>
            <a:satOff val="0"/>
            <a:lumOff val="0"/>
            <a:alphaOff val="0"/>
          </a:schemeClr>
        </a:solidFill>
        <a:ln w="1905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sp>
    <dsp:sp modelId="{9961493C-28F8-40BC-A230-19D1BCE47F06}">
      <dsp:nvSpPr>
        <dsp:cNvPr id="0" name=""/>
        <dsp:cNvSpPr/>
      </dsp:nvSpPr>
      <dsp:spPr>
        <a:xfrm>
          <a:off x="597251" y="685804"/>
          <a:ext cx="6891327" cy="16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marL="0" lvl="0" indent="0" algn="l" defTabSz="1066800">
            <a:lnSpc>
              <a:spcPct val="90000"/>
            </a:lnSpc>
            <a:spcBef>
              <a:spcPct val="0"/>
            </a:spcBef>
            <a:spcAft>
              <a:spcPct val="35000"/>
            </a:spcAft>
            <a:buNone/>
          </a:pPr>
          <a:r>
            <a:rPr lang="en-US" sz="2400" kern="1200" dirty="0">
              <a:solidFill>
                <a:schemeClr val="bg1"/>
              </a:solidFill>
            </a:rPr>
            <a:t>Place all </a:t>
          </a:r>
          <a:r>
            <a:rPr lang="en-US" sz="2400" kern="1200" dirty="0" err="1">
              <a:solidFill>
                <a:schemeClr val="bg1"/>
              </a:solidFill>
            </a:rPr>
            <a:t>nonscorable</a:t>
          </a:r>
          <a:r>
            <a:rPr lang="en-US" sz="2400" kern="1200" dirty="0">
              <a:solidFill>
                <a:schemeClr val="bg1"/>
              </a:solidFill>
            </a:rPr>
            <a:t> test materials in </a:t>
          </a:r>
          <a:r>
            <a:rPr lang="en-US" sz="2400" kern="1200" dirty="0" err="1">
              <a:solidFill>
                <a:schemeClr val="bg1"/>
              </a:solidFill>
            </a:rPr>
            <a:t>nonscorable</a:t>
          </a:r>
          <a:r>
            <a:rPr lang="en-US" sz="2400" kern="1200" dirty="0">
              <a:solidFill>
                <a:schemeClr val="bg1"/>
              </a:solidFill>
            </a:rPr>
            <a:t> boxes (plastic bags are not needed for </a:t>
          </a:r>
          <a:r>
            <a:rPr lang="en-US" sz="2400" kern="1200" dirty="0" err="1">
              <a:solidFill>
                <a:schemeClr val="bg1"/>
              </a:solidFill>
            </a:rPr>
            <a:t>nonscorable</a:t>
          </a:r>
          <a:r>
            <a:rPr lang="en-US" sz="2400" kern="1200" dirty="0">
              <a:solidFill>
                <a:schemeClr val="bg1"/>
              </a:solidFill>
            </a:rPr>
            <a:t> materials). </a:t>
          </a:r>
        </a:p>
      </dsp:txBody>
      <dsp:txXfrm>
        <a:off x="597251" y="685804"/>
        <a:ext cx="6891327" cy="162000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BlockDescendingList">
  <dgm:title val=""/>
  <dgm:desc val=""/>
  <dgm:catLst>
    <dgm:cat type="list" pri="185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13" srcId="10" destId="11" srcOrd="0" destOrd="0"/>
        <dgm:cxn modelId="14" srcId="10" destId="12" srcOrd="0" destOrd="0"/>
        <dgm:cxn modelId="50" srcId="0" destId="20" srcOrd="1" destOrd="0"/>
        <dgm:cxn modelId="23" srcId="20" destId="21" srcOrd="0" destOrd="0"/>
        <dgm:cxn modelId="24" srcId="20" destId="22" srcOrd="0" destOrd="0"/>
        <dgm:cxn modelId="60" srcId="0" destId="30" srcOrd="2" destOrd="0"/>
        <dgm:cxn modelId="33" srcId="30" destId="31" srcOrd="0" destOrd="0"/>
        <dgm:cxn modelId="34" srcId="30" destId="32" srcOrd="0"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70">
          <dgm:prSet phldr="1"/>
        </dgm:pt>
      </dgm:ptLst>
      <dgm:cxnLst>
        <dgm:cxn modelId="40" srcId="0" destId="10" srcOrd="0" destOrd="0"/>
        <dgm:cxn modelId="50" srcId="0" destId="20" srcOrd="1" destOrd="0"/>
        <dgm:cxn modelId="60" srcId="0" destId="30" srcOrd="2" destOrd="0"/>
        <dgm:cxn modelId="80" srcId="0" destId="7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axis="ch" ptType="node" func="cnt" op="equ" val="1">
        <dgm:alg type="composite">
          <dgm:param type="ar" val="0.5516"/>
        </dgm:alg>
        <dgm:choose name="Name3">
          <dgm:if name="Name4"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l" for="ch" forName="accentShape_1" refType="w" fact="0"/>
              <dgm:constr type="t" for="ch" forName="accentShape_1" refType="h" fact="0"/>
              <dgm:constr type="w" for="ch" forName="accentShape_1" refType="w" fact="0.7146"/>
              <dgm:constr type="h" for="ch" forName="accentShape_1" refType="h" fact="0.9952"/>
              <dgm:constr type="l" for="ch" forName="parentText_1" refType="w" fact="0.513"/>
              <dgm:constr type="t" for="ch" forName="parentText_1" refType="h" fact="0"/>
              <dgm:constr type="w" for="ch" forName="parentText_1" refType="w" refFor="ch" refForName="accentShape_1" fact="0.26"/>
              <dgm:constr type="h" for="ch" forName="parentText_1" refType="h" fact="0.78"/>
              <dgm:constr type="l" for="ch" forName="childText_1" refType="w" fact="0"/>
              <dgm:constr type="t" for="ch" forName="childText_1" refType="h" fact="0"/>
              <dgm:constr type="w" for="ch" forName="childText_1" refType="w" refFor="ch" refForName="accentShape_1" fact="0.71"/>
              <dgm:constr type="h" for="ch" forName="childText_1" refType="h"/>
            </dgm:constrLst>
          </dgm:if>
          <dgm:else name="Name5">
            <dgm:constrLst>
              <dgm:constr type="primFontSz" for="des" forName="childText_1" val="65"/>
              <dgm:constr type="primFontSz" for="des" forName="parentText_1" val="65"/>
              <dgm:constr type="primFontSz" for="des" forName="childText_1" refType="primFontSz" refFor="des" refForName="parentText_1" op="lte"/>
              <dgm:constr type="l" for="ch" forName="accentShape_1" refType="w" fact="0"/>
              <dgm:constr type="t" for="ch" forName="accentShape_1" refType="h" fact="0"/>
              <dgm:constr type="w" for="ch" forName="accentShape_1" refType="w" fact="0.7146"/>
              <dgm:constr type="h" for="ch" forName="accentShape_1" refType="h" fact="0.9952"/>
              <dgm:constr type="l" for="ch" forName="parentText_1" refType="w" fact="0.513"/>
              <dgm:constr type="t" for="ch" forName="parentText_1" refType="h" fact="0"/>
              <dgm:constr type="w" for="ch" forName="parentText_1" refType="w" refFor="ch" refForName="accentShape_1" fact="0.26"/>
              <dgm:constr type="h" for="ch" forName="parentText_1" refType="h" fact="0.78"/>
              <dgm:constr type="l" for="ch" forName="childText_1" refType="w" fact="0"/>
              <dgm:constr type="t" for="ch" forName="childText_1" refType="h" fact="0"/>
              <dgm:constr type="w" for="ch" forName="childText_1" refType="w" refFor="ch" refForName="accentShape_1" fact="0.71"/>
              <dgm:constr type="h" for="ch" forName="childText_1" refType="h"/>
            </dgm:constrLst>
          </dgm:else>
        </dgm:choose>
      </dgm:if>
      <dgm:if name="Name6" axis="ch" ptType="node" func="cnt" op="equ" val="2">
        <dgm:alg type="composite">
          <dgm:param type="ar" val="0.9804"/>
        </dgm:alg>
        <dgm:choose name="Name7">
          <dgm:if name="Name8"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parentText_2" refType="primFontSz" refFor="des" refForName="parentText_1" op="equ"/>
              <dgm:constr type="primFontSz" for="des" forName="childText_2" refType="primFontSz" refFor="des" refForName="childText_1" op="equ"/>
              <dgm:constr type="l" for="ch" forName="accentShape_2" refType="w" fact="0.4393"/>
              <dgm:constr type="t" for="ch" forName="accentShape_2" refType="h" fact="0.1192"/>
              <dgm:constr type="w" for="ch" forName="accentShape_2" refType="w" fact="0.4021"/>
              <dgm:constr type="h" for="ch" forName="accentShape_2" refType="h" fact="0.876"/>
              <dgm:constr type="l" for="ch" forName="accentShape_1" refType="w" fact="0"/>
              <dgm:constr type="t" for="ch" forName="accentShape_1" refType="h" fact="0"/>
              <dgm:constr type="w" for="ch" forName="accentShape_1" refType="w" fact="0.4021"/>
              <dgm:constr type="h" for="ch" forName="accentShape_1" refType="h" fact="0.9952"/>
              <dgm:constr type="l" for="ch" forName="parentText_1" refType="w" fact="0.2946"/>
              <dgm:constr type="t" for="ch" forName="parentText_1" refType="h" fact="0"/>
              <dgm:constr type="w" for="ch" forName="parentText_1" refType="w" refFor="ch" refForName="accentShape_1" fact="0.26"/>
              <dgm:constr type="h" for="ch" forName="parentText_1" refType="h" fact="0.78"/>
              <dgm:constr type="l" for="ch" forName="parentText_2" refType="w" fact="0.7339"/>
              <dgm:constr type="t" for="ch" forName="parentText_2" refType="h" fact="0.1192"/>
              <dgm:constr type="w" for="ch" forName="parentText_2" refType="w" refFor="ch" refForName="accentShape_1" fact="0.26"/>
              <dgm:constr type="h" for="ch" forName="parentText_2" refType="h" fact="0.78"/>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4393"/>
              <dgm:constr type="t" for="ch" forName="childText_2" refType="h" fact="0.1192"/>
              <dgm:constr type="w" for="ch" forName="childText_2" refType="w" refFor="ch" refForName="accentShape_2" fact="0.71"/>
              <dgm:constr type="h" for="ch" forName="childText_2" refType="h" fact="0.8808"/>
            </dgm:constrLst>
          </dgm:if>
          <dgm:else name="Name9">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parentText_2" refType="primFontSz" refFor="des" refForName="parentText_1" op="equ"/>
              <dgm:constr type="primFontSz" for="des" forName="childText_2" refType="primFontSz" refFor="des" refForName="childText_1" op="equ"/>
              <dgm:constr type="l" for="ch" forName="accentShape_1" refType="w" fact="0.4393"/>
              <dgm:constr type="t" for="ch" forName="accentShape_2" refType="h" fact="0.1192"/>
              <dgm:constr type="w" for="ch" forName="accentShape_2" refType="w" fact="0.4021"/>
              <dgm:constr type="h" for="ch" forName="accentShape_2" refType="h" fact="0.876"/>
              <dgm:constr type="l" for="ch" forName="accentShape_2" refType="w" fact="0"/>
              <dgm:constr type="t" for="ch" forName="accentShape_1" refType="h" fact="0"/>
              <dgm:constr type="w" for="ch" forName="accentShape_1" refType="w" fact="0.4021"/>
              <dgm:constr type="h" for="ch" forName="accentShape_1" refType="h" fact="0.9952"/>
              <dgm:constr type="l" for="ch" forName="parentText_2" refType="w" fact="0.2946"/>
              <dgm:constr type="t" for="ch" forName="parentText_1" refType="h" fact="0"/>
              <dgm:constr type="w" for="ch" forName="parentText_1" refType="w" refFor="ch" refForName="accentShape_1" fact="0.26"/>
              <dgm:constr type="h" for="ch" forName="parentText_1" refType="h" fact="0.78"/>
              <dgm:constr type="l" for="ch" forName="parentText_1" refType="w" fact="0.7339"/>
              <dgm:constr type="t" for="ch" forName="parentText_2" refType="h" fact="0.1192"/>
              <dgm:constr type="w" for="ch" forName="parentText_2" refType="w" refFor="ch" refForName="accentShape_1" fact="0.26"/>
              <dgm:constr type="h" for="ch" forName="parentText_2" refType="h" fact="0.78"/>
              <dgm:constr type="l" for="ch" forName="childText_2" refType="w" fact="0"/>
              <dgm:constr type="t" for="ch" forName="childText_1" refType="h" fact="0"/>
              <dgm:constr type="w" for="ch" forName="childText_1" refType="w" refFor="ch" refForName="accentShape_1" fact="0.71"/>
              <dgm:constr type="h" for="ch" forName="childText_1" refType="h"/>
              <dgm:constr type="l" for="ch" forName="childText_1" refType="w" fact="0.4393"/>
              <dgm:constr type="t" for="ch" forName="childText_2" refType="h" fact="0.1192"/>
              <dgm:constr type="w" for="ch" forName="childText_2" refType="w" refFor="ch" refForName="accentShape_2" fact="0.71"/>
              <dgm:constr type="h" for="ch" forName="childText_2" refType="h" fact="0.8808"/>
            </dgm:constrLst>
          </dgm:else>
        </dgm:choose>
      </dgm:if>
      <dgm:if name="Name10" axis="ch" ptType="node" func="cnt" op="equ" val="3">
        <dgm:alg type="composite">
          <dgm:param type="ar" val="1.4097"/>
        </dgm:alg>
        <dgm:choose name="Name11">
          <dgm:if name="Name12"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parentText_2" refType="primFontSz" refFor="des" refForName="parentText_1" op="equ"/>
              <dgm:constr type="primFontSz" for="des" forName="parentText_3"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l" for="ch" forName="accentShape_1" refType="w" fact="0"/>
              <dgm:constr type="t" for="ch" forName="accentShape_1" refType="h" fact="0"/>
              <dgm:constr type="w" for="ch" forName="accentShape_1" refType="w" fact="0.2796"/>
              <dgm:constr type="h" for="ch" forName="accentShape_1" refType="h" fact="0.9952"/>
              <dgm:constr type="l" for="ch" forName="accentShape_2" refType="w" fact="0.3055"/>
              <dgm:constr type="t" for="ch" forName="accentShape_2" refType="h" fact="0.1192"/>
              <dgm:constr type="w" for="ch" forName="accentShape_2" refType="w" fact="0.2796"/>
              <dgm:constr type="h" for="ch" forName="accentShape_2" refType="h" fact="0.876"/>
              <dgm:constr type="l" for="ch" forName="accentShape_3" refType="w" fact="0.6101"/>
              <dgm:constr type="t" for="ch" forName="accentShape_3" refType="h" fact="0.2457"/>
              <dgm:constr type="w" for="ch" forName="accentShape_3" refType="w" fact="0.2796"/>
              <dgm:constr type="h" for="ch" forName="accentShape_3" refType="h" fact="0.7499"/>
              <dgm:constr type="l" for="ch" forName="parentText_1" refType="w" fact="0.2"/>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5055"/>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3" refType="w" fact="0.8101"/>
              <dgm:constr type="t" for="ch" forName="parentText_3" refType="h" fact="0.2457"/>
              <dgm:constr type="w" for="ch" forName="parentText_3" refType="w" refFor="ch" refForName="accentShape_3" fact="0.26"/>
              <dgm:constr type="h" for="ch" forName="parentText_3" refType="h" refFor="ch" refForName="accentShape_3" fact="0.9"/>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3055"/>
              <dgm:constr type="t" for="ch" forName="childText_2" refType="h" fact="0.1192"/>
              <dgm:constr type="w" for="ch" forName="childText_2" refType="w" refFor="ch" refForName="accentShape_2" fact="0.71"/>
              <dgm:constr type="h" for="ch" forName="childText_2" refType="h" fact="0.8808"/>
              <dgm:constr type="l" for="ch" forName="childText_3" refType="w" fact="0.6101"/>
              <dgm:constr type="t" for="ch" forName="childText_3" refType="h" fact="0.2457"/>
              <dgm:constr type="w" for="ch" forName="childText_3" refType="w" refFor="ch" refForName="accentShape_3" fact="0.71"/>
              <dgm:constr type="h" for="ch" forName="childText_3" refType="h" fact="0.7543"/>
            </dgm:constrLst>
          </dgm:if>
          <dgm:else name="Name13">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parentText_2" refType="primFontSz" refFor="des" refForName="parentText_1" op="equ"/>
              <dgm:constr type="primFontSz" for="des" forName="parentText_3"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l" for="ch" forName="accentShape_3" refType="w" fact="0"/>
              <dgm:constr type="t" for="ch" forName="accentShape_1" refType="h" fact="0"/>
              <dgm:constr type="w" for="ch" forName="accentShape_1" refType="w" fact="0.2796"/>
              <dgm:constr type="h" for="ch" forName="accentShape_1" refType="h" fact="0.9952"/>
              <dgm:constr type="l" for="ch" forName="accentShape_2" refType="w" fact="0.3055"/>
              <dgm:constr type="t" for="ch" forName="accentShape_2" refType="h" fact="0.1192"/>
              <dgm:constr type="w" for="ch" forName="accentShape_2" refType="w" fact="0.2796"/>
              <dgm:constr type="h" for="ch" forName="accentShape_2" refType="h" fact="0.876"/>
              <dgm:constr type="l" for="ch" forName="accentShape_1" refType="w" fact="0.6101"/>
              <dgm:constr type="t" for="ch" forName="accentShape_3" refType="h" fact="0.2457"/>
              <dgm:constr type="w" for="ch" forName="accentShape_3" refType="w" fact="0.2796"/>
              <dgm:constr type="h" for="ch" forName="accentShape_3" refType="h" fact="0.7499"/>
              <dgm:constr type="l" for="ch" forName="parentText_3" refType="w" fact="0.2"/>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5055"/>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1" refType="w" fact="0.8101"/>
              <dgm:constr type="t" for="ch" forName="parentText_3" refType="h" fact="0.2457"/>
              <dgm:constr type="w" for="ch" forName="parentText_3" refType="w" refFor="ch" refForName="accentShape_3" fact="0.26"/>
              <dgm:constr type="h" for="ch" forName="parentText_3" refType="h" refFor="ch" refForName="accentShape_3" fact="0.9"/>
              <dgm:constr type="l" for="ch" forName="childText_3" refType="w" fact="0"/>
              <dgm:constr type="t" for="ch" forName="childText_1" refType="h" fact="0"/>
              <dgm:constr type="w" for="ch" forName="childText_1" refType="w" refFor="ch" refForName="accentShape_1" fact="0.71"/>
              <dgm:constr type="h" for="ch" forName="childText_1" refType="h"/>
              <dgm:constr type="l" for="ch" forName="childText_2" refType="w" fact="0.3055"/>
              <dgm:constr type="t" for="ch" forName="childText_2" refType="h" fact="0.1192"/>
              <dgm:constr type="w" for="ch" forName="childText_2" refType="w" refFor="ch" refForName="accentShape_2" fact="0.71"/>
              <dgm:constr type="h" for="ch" forName="childText_2" refType="h" fact="0.8808"/>
              <dgm:constr type="l" for="ch" forName="childText_1" refType="w" fact="0.6101"/>
              <dgm:constr type="t" for="ch" forName="childText_3" refType="h" fact="0.2457"/>
              <dgm:constr type="w" for="ch" forName="childText_3" refType="w" refFor="ch" refForName="accentShape_3" fact="0.71"/>
              <dgm:constr type="h" for="ch" forName="childText_3" refType="h" fact="0.7543"/>
            </dgm:constrLst>
          </dgm:else>
        </dgm:choose>
      </dgm:if>
      <dgm:if name="Name14" axis="ch" ptType="node" func="cnt" op="equ" val="4">
        <dgm:alg type="composite">
          <dgm:param type="ar" val="1.8305"/>
        </dgm:alg>
        <dgm:choose name="Name15">
          <dgm:if name="Name16"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l" for="ch" forName="accentShape_1" refType="w" fact="0"/>
              <dgm:constr type="t" for="ch" forName="accentShape_1" refType="h" fact="0"/>
              <dgm:constr type="w" for="ch" forName="accentShape_1" refType="w" fact="0.2153"/>
              <dgm:constr type="h" for="ch" forName="accentShape_1" refType="h" fact="0.9952"/>
              <dgm:constr type="l" for="ch" forName="accentShape_2" refType="w" fact="0.2353"/>
              <dgm:constr type="t" for="ch" forName="accentShape_2" refType="h" fact="0.1192"/>
              <dgm:constr type="w" for="ch" forName="accentShape_2" refType="w" fact="0.2153"/>
              <dgm:constr type="h" for="ch" forName="accentShape_2" refType="h" fact="0.876"/>
              <dgm:constr type="l" for="ch" forName="accentShape_3" refType="w" fact="0.4699"/>
              <dgm:constr type="t" for="ch" forName="accentShape_3" refType="h" fact="0.2457"/>
              <dgm:constr type="w" for="ch" forName="accentShape_3" refType="w" fact="0.2153"/>
              <dgm:constr type="h" for="ch" forName="accentShape_3" refType="h" fact="0.7495"/>
              <dgm:constr type="l" for="ch" forName="accentShape_4" refType="w" fact="0.6997"/>
              <dgm:constr type="t" for="ch" forName="accentShape_4" refType="h" fact="0.3696"/>
              <dgm:constr type="w" for="ch" forName="accentShape_4" refType="w" fact="0.2153"/>
              <dgm:constr type="h" for="ch" forName="accentShape_4" refType="h" fact="0.6256"/>
              <dgm:constr type="l" for="ch" forName="parentText_1" refType="w" fact="0.16"/>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3953"/>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3" refType="w" fact="0.629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4" refType="w" fact="0.8597"/>
              <dgm:constr type="t" for="ch" forName="parentText_4" refType="h" fact="0.3696"/>
              <dgm:constr type="w" for="ch" forName="parentText_4" refType="w" refFor="ch" refForName="accentShape_4" fact="0.26"/>
              <dgm:constr type="h" for="ch" forName="parentText_4" refType="h" refFor="ch" refForName="accentShape_4" fact="0.9"/>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2353"/>
              <dgm:constr type="t" for="ch" forName="childText_2" refType="h" fact="0.1192"/>
              <dgm:constr type="w" for="ch" forName="childText_2" refType="w" refFor="ch" refForName="accentShape_2" fact="0.71"/>
              <dgm:constr type="h" for="ch" forName="childText_2" refType="h" fact="0.8808"/>
              <dgm:constr type="l" for="ch" forName="childText_3" refType="w" fact="0.4699"/>
              <dgm:constr type="t" for="ch" forName="childText_3" refType="h" fact="0.2457"/>
              <dgm:constr type="w" for="ch" forName="childText_3" refType="w" refFor="ch" refForName="accentShape_3" fact="0.71"/>
              <dgm:constr type="h" for="ch" forName="childText_3" refType="h" fact="0.7543"/>
              <dgm:constr type="l" for="ch" forName="childText_4" refType="w" fact="0.6997"/>
              <dgm:constr type="t" for="ch" forName="childText_4" refType="h" fact="0.3696"/>
              <dgm:constr type="w" for="ch" forName="childText_4" refType="w" refFor="ch" refForName="accentShape_4" fact="0.71"/>
              <dgm:constr type="h" for="ch" forName="childText_4" refType="h" fact="0.6261"/>
            </dgm:constrLst>
          </dgm:if>
          <dgm:else name="Name17">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l" for="ch" forName="accentShape_4" refType="w" fact="0"/>
              <dgm:constr type="t" for="ch" forName="accentShape_1" refType="h" fact="0"/>
              <dgm:constr type="w" for="ch" forName="accentShape_1" refType="w" fact="0.2153"/>
              <dgm:constr type="h" for="ch" forName="accentShape_1" refType="h" fact="0.9952"/>
              <dgm:constr type="l" for="ch" forName="accentShape_3" refType="w" fact="0.2353"/>
              <dgm:constr type="t" for="ch" forName="accentShape_2" refType="h" fact="0.1192"/>
              <dgm:constr type="w" for="ch" forName="accentShape_2" refType="w" fact="0.2153"/>
              <dgm:constr type="h" for="ch" forName="accentShape_2" refType="h" fact="0.876"/>
              <dgm:constr type="l" for="ch" forName="accentShape_2" refType="w" fact="0.4699"/>
              <dgm:constr type="t" for="ch" forName="accentShape_3" refType="h" fact="0.2457"/>
              <dgm:constr type="w" for="ch" forName="accentShape_3" refType="w" fact="0.2153"/>
              <dgm:constr type="h" for="ch" forName="accentShape_3" refType="h" fact="0.7495"/>
              <dgm:constr type="l" for="ch" forName="accentShape_1" refType="w" fact="0.6997"/>
              <dgm:constr type="t" for="ch" forName="accentShape_4" refType="h" fact="0.3696"/>
              <dgm:constr type="w" for="ch" forName="accentShape_4" refType="w" fact="0.2153"/>
              <dgm:constr type="h" for="ch" forName="accentShape_4" refType="h" fact="0.6256"/>
              <dgm:constr type="l" for="ch" forName="parentText_4" refType="w" fact="0.16"/>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3" refType="w" fact="0.3953"/>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2" refType="w" fact="0.629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1" refType="w" fact="0.8597"/>
              <dgm:constr type="t" for="ch" forName="parentText_4" refType="h" fact="0.3696"/>
              <dgm:constr type="w" for="ch" forName="parentText_4" refType="w" refFor="ch" refForName="accentShape_4" fact="0.26"/>
              <dgm:constr type="h" for="ch" forName="parentText_4" refType="h" refFor="ch" refForName="accentShape_4" fact="0.9"/>
              <dgm:constr type="l" for="ch" forName="childText_4" refType="w" fact="0"/>
              <dgm:constr type="t" for="ch" forName="childText_1" refType="h" fact="0"/>
              <dgm:constr type="w" for="ch" forName="childText_1" refType="w" refFor="ch" refForName="accentShape_1" fact="0.71"/>
              <dgm:constr type="h" for="ch" forName="childText_1" refType="h"/>
              <dgm:constr type="l" for="ch" forName="childText_3" refType="w" fact="0.2353"/>
              <dgm:constr type="t" for="ch" forName="childText_2" refType="h" fact="0.1192"/>
              <dgm:constr type="w" for="ch" forName="childText_2" refType="w" refFor="ch" refForName="accentShape_2" fact="0.71"/>
              <dgm:constr type="h" for="ch" forName="childText_2" refType="h" fact="0.8808"/>
              <dgm:constr type="l" for="ch" forName="childText_2" refType="w" fact="0.4699"/>
              <dgm:constr type="t" for="ch" forName="childText_3" refType="h" fact="0.2457"/>
              <dgm:constr type="w" for="ch" forName="childText_3" refType="w" refFor="ch" refForName="accentShape_3" fact="0.71"/>
              <dgm:constr type="h" for="ch" forName="childText_3" refType="h" fact="0.7543"/>
              <dgm:constr type="l" for="ch" forName="childText_1" refType="w" fact="0.6997"/>
              <dgm:constr type="t" for="ch" forName="childText_4" refType="h" fact="0.3696"/>
              <dgm:constr type="w" for="ch" forName="childText_4" refType="w" refFor="ch" refForName="accentShape_4" fact="0.71"/>
              <dgm:constr type="h" for="ch" forName="childText_4" refType="h" fact="0.6261"/>
            </dgm:constrLst>
          </dgm:else>
        </dgm:choose>
      </dgm:if>
      <dgm:if name="Name18" axis="ch" ptType="node" func="cnt" op="equ" val="5">
        <dgm:alg type="composite">
          <dgm:param type="ar" val="2.0125"/>
        </dgm:alg>
        <dgm:choose name="Name19">
          <dgm:if name="Name20"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l" for="ch" forName="accentShape_1" refType="w" fact="0"/>
              <dgm:constr type="t" for="ch" forName="accentShape_1" refType="h" fact="0"/>
              <dgm:constr type="w" for="ch" forName="accentShape_1" refType="w" fact="0.1759"/>
              <dgm:constr type="h" for="ch" forName="accentShape_1" refType="h" fact="0.9952"/>
              <dgm:constr type="l" for="ch" forName="accentShape_2" refType="w" fact="0.192"/>
              <dgm:constr type="t" for="ch" forName="accentShape_2" refType="h" fact="0.1196"/>
              <dgm:constr type="w" for="ch" forName="accentShape_2" refType="w" fact="0.1759"/>
              <dgm:constr type="h" for="ch" forName="accentShape_2" refType="h" fact="0.876"/>
              <dgm:constr type="l" for="ch" forName="accentShape_3" refType="w" fact="0.384"/>
              <dgm:constr type="t" for="ch" forName="accentShape_3" refType="h" fact="0.2457"/>
              <dgm:constr type="w" for="ch" forName="accentShape_3" refType="w" fact="0.1759"/>
              <dgm:constr type="h" for="ch" forName="accentShape_3" refType="h" fact="0.7499"/>
              <dgm:constr type="l" for="ch" forName="accentShape_4" refType="w" fact="0.5759"/>
              <dgm:constr type="t" for="ch" forName="accentShape_4" refType="h" fact="0.3739"/>
              <dgm:constr type="w" for="ch" forName="accentShape_4" refType="w" fact="0.1759"/>
              <dgm:constr type="h" for="ch" forName="accentShape_4" refType="h" fact="0.6217"/>
              <dgm:constr type="l" for="ch" forName="accentShape_5" refType="w" fact="0.7679"/>
              <dgm:constr type="t" for="ch" forName="accentShape_5" refType="h" fact="0.5"/>
              <dgm:constr type="w" for="ch" forName="accentShape_5" refType="w" fact="0.1759"/>
              <dgm:constr type="h" for="ch" forName="accentShape_5" refType="h" fact="0.4956"/>
              <dgm:constr type="l" for="ch" forName="parentText_1" refType="w" fact="0.12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317"/>
              <dgm:constr type="t" for="ch" forName="parentText_2" refType="h" fact="0.1196"/>
              <dgm:constr type="w" for="ch" forName="parentText_2" refType="w" refFor="ch" refForName="accentShape_2" fact="0.26"/>
              <dgm:constr type="h" for="ch" forName="parentText_2" refType="h" refFor="ch" refForName="accentShape_2" fact="0.9"/>
              <dgm:constr type="l" for="ch" forName="parentText_3" refType="w" fact="0.50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4" refType="w" fact="0.7009"/>
              <dgm:constr type="t" for="ch" forName="parentText_4" refType="h" fact="0.3739"/>
              <dgm:constr type="w" for="ch" forName="parentText_4" refType="w" refFor="ch" refForName="accentShape_4" fact="0.26"/>
              <dgm:constr type="h" for="ch" forName="parentText_4" refType="h" refFor="ch" refForName="accentShape_4" fact="0.9"/>
              <dgm:constr type="l" for="ch" forName="parentText_5" refType="w" fact="0.8929"/>
              <dgm:constr type="t" for="ch" forName="parentText_5" refType="h" fact="0.5"/>
              <dgm:constr type="w" for="ch" forName="parentText_5" refType="w" refFor="ch" refForName="accentShape_5" fact="0.26"/>
              <dgm:constr type="h" for="ch" forName="parentText_5" refType="h" refFor="ch" refForName="accentShape_5" fact="0.9"/>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192"/>
              <dgm:constr type="t" for="ch" forName="childText_2" refType="h" fact="0.1192"/>
              <dgm:constr type="w" for="ch" forName="childText_2" refType="w" refFor="ch" refForName="accentShape_2" fact="0.71"/>
              <dgm:constr type="h" for="ch" forName="childText_2" refType="h" fact="0.876"/>
              <dgm:constr type="l" for="ch" forName="childText_3" refType="w" fact="0.384"/>
              <dgm:constr type="t" for="ch" forName="childText_3" refType="h" fact="0.2457"/>
              <dgm:constr type="w" for="ch" forName="childText_3" refType="w" refFor="ch" refForName="accentShape_3" fact="0.71"/>
              <dgm:constr type="h" for="ch" forName="childText_3" refType="h" fact="0.7499"/>
              <dgm:constr type="l" for="ch" forName="childText_4" refType="w" fact="0.5759"/>
              <dgm:constr type="t" for="ch" forName="childText_4" refType="h" fact="0.3739"/>
              <dgm:constr type="w" for="ch" forName="childText_4" refType="w" refFor="ch" refForName="accentShape_4" fact="0.71"/>
              <dgm:constr type="h" for="ch" forName="childText_4" refType="h" fact="0.6217"/>
              <dgm:constr type="l" for="ch" forName="childText_5" refType="w" fact="0.7679"/>
              <dgm:constr type="t" for="ch" forName="childText_5" refType="h" fact="0.5001"/>
              <dgm:constr type="w" for="ch" forName="childText_5" refType="w" refFor="ch" refForName="accentShape_5" fact="0.71"/>
              <dgm:constr type="h" for="ch" forName="childText_5" refType="h" fact="0.4956"/>
            </dgm:constrLst>
          </dgm:if>
          <dgm:else name="Name21">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l" for="ch" forName="accentShape_5" refType="w" fact="0"/>
              <dgm:constr type="t" for="ch" forName="accentShape_1" refType="h" fact="0"/>
              <dgm:constr type="w" for="ch" forName="accentShape_1" refType="w" fact="0.1759"/>
              <dgm:constr type="h" for="ch" forName="accentShape_1" refType="h" fact="0.9952"/>
              <dgm:constr type="l" for="ch" forName="accentShape_4" refType="w" fact="0.192"/>
              <dgm:constr type="t" for="ch" forName="accentShape_2" refType="h" fact="0.1196"/>
              <dgm:constr type="w" for="ch" forName="accentShape_2" refType="w" fact="0.1759"/>
              <dgm:constr type="h" for="ch" forName="accentShape_2" refType="h" fact="0.876"/>
              <dgm:constr type="l" for="ch" forName="accentShape_3" refType="w" fact="0.384"/>
              <dgm:constr type="t" for="ch" forName="accentShape_3" refType="h" fact="0.2457"/>
              <dgm:constr type="w" for="ch" forName="accentShape_3" refType="w" fact="0.1759"/>
              <dgm:constr type="h" for="ch" forName="accentShape_3" refType="h" fact="0.7499"/>
              <dgm:constr type="l" for="ch" forName="accentShape_2" refType="w" fact="0.5759"/>
              <dgm:constr type="t" for="ch" forName="accentShape_4" refType="h" fact="0.3739"/>
              <dgm:constr type="w" for="ch" forName="accentShape_4" refType="w" fact="0.1759"/>
              <dgm:constr type="h" for="ch" forName="accentShape_4" refType="h" fact="0.6217"/>
              <dgm:constr type="l" for="ch" forName="accentShape_1" refType="w" fact="0.7679"/>
              <dgm:constr type="t" for="ch" forName="accentShape_5" refType="h" fact="0.5"/>
              <dgm:constr type="w" for="ch" forName="accentShape_5" refType="w" fact="0.1759"/>
              <dgm:constr type="h" for="ch" forName="accentShape_5" refType="h" fact="0.4956"/>
              <dgm:constr type="l" for="ch" forName="parentText_5" refType="w" fact="0.12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4" refType="w" fact="0.317"/>
              <dgm:constr type="t" for="ch" forName="parentText_2" refType="h" fact="0.1196"/>
              <dgm:constr type="w" for="ch" forName="parentText_2" refType="w" refFor="ch" refForName="accentShape_2" fact="0.26"/>
              <dgm:constr type="h" for="ch" forName="parentText_2" refType="h" refFor="ch" refForName="accentShape_2" fact="0.9"/>
              <dgm:constr type="l" for="ch" forName="parentText_3" refType="w" fact="0.50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2" refType="w" fact="0.7009"/>
              <dgm:constr type="t" for="ch" forName="parentText_4" refType="h" fact="0.3739"/>
              <dgm:constr type="w" for="ch" forName="parentText_4" refType="w" refFor="ch" refForName="accentShape_4" fact="0.26"/>
              <dgm:constr type="h" for="ch" forName="parentText_4" refType="h" refFor="ch" refForName="accentShape_4" fact="0.9"/>
              <dgm:constr type="l" for="ch" forName="parentText_1" refType="w" fact="0.8929"/>
              <dgm:constr type="t" for="ch" forName="parentText_5" refType="h" fact="0.5"/>
              <dgm:constr type="w" for="ch" forName="parentText_5" refType="w" refFor="ch" refForName="accentShape_5" fact="0.26"/>
              <dgm:constr type="h" for="ch" forName="parentText_5" refType="h" refFor="ch" refForName="accentShape_5" fact="0.9"/>
              <dgm:constr type="l" for="ch" forName="childText_5" refType="w" fact="0"/>
              <dgm:constr type="t" for="ch" forName="childText_1" refType="h" fact="0"/>
              <dgm:constr type="w" for="ch" forName="childText_1" refType="w" refFor="ch" refForName="accentShape_1" fact="0.71"/>
              <dgm:constr type="h" for="ch" forName="childText_1" refType="h"/>
              <dgm:constr type="l" for="ch" forName="childText_4" refType="w" fact="0.192"/>
              <dgm:constr type="t" for="ch" forName="childText_2" refType="h" fact="0.1192"/>
              <dgm:constr type="w" for="ch" forName="childText_2" refType="w" refFor="ch" refForName="accentShape_2" fact="0.71"/>
              <dgm:constr type="h" for="ch" forName="childText_2" refType="h" fact="0.876"/>
              <dgm:constr type="l" for="ch" forName="childText_3" refType="w" fact="0.384"/>
              <dgm:constr type="t" for="ch" forName="childText_3" refType="h" fact="0.2457"/>
              <dgm:constr type="w" for="ch" forName="childText_3" refType="w" refFor="ch" refForName="accentShape_3" fact="0.71"/>
              <dgm:constr type="h" for="ch" forName="childText_3" refType="h" fact="0.7499"/>
              <dgm:constr type="l" for="ch" forName="childText_2" refType="w" fact="0.5759"/>
              <dgm:constr type="t" for="ch" forName="childText_4" refType="h" fact="0.3739"/>
              <dgm:constr type="w" for="ch" forName="childText_4" refType="w" refFor="ch" refForName="accentShape_4" fact="0.71"/>
              <dgm:constr type="h" for="ch" forName="childText_4" refType="h" fact="0.6261"/>
              <dgm:constr type="l" for="ch" forName="childText_1" refType="w" fact="0.7679"/>
              <dgm:constr type="t" for="ch" forName="childText_5" refType="h" fact="0.5001"/>
              <dgm:constr type="w" for="ch" forName="childText_5" refType="w" refFor="ch" refForName="accentShape_5" fact="0.71"/>
              <dgm:constr type="h" for="ch" forName="childText_5" refType="h" fact="0.4999"/>
            </dgm:constrLst>
          </dgm:else>
        </dgm:choose>
      </dgm:if>
      <dgm:if name="Name22" axis="ch" ptType="node" func="cnt" op="equ" val="6">
        <dgm:alg type="composite">
          <dgm:param type="ar" val="2.4006"/>
        </dgm:alg>
        <dgm:shape xmlns:r="http://schemas.openxmlformats.org/officeDocument/2006/relationships" r:blip="">
          <dgm:adjLst/>
        </dgm:shape>
        <dgm:choose name="Name23">
          <dgm:if name="Name24"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l" for="ch" forName="accentShape_1" refType="w" fact="0"/>
              <dgm:constr type="t" for="ch" forName="accentShape_1" refType="h" fact="0"/>
              <dgm:constr type="w" for="ch" forName="accentShape_1" refType="w" fact="0.1473"/>
              <dgm:constr type="h" for="ch" forName="accentShape_1" refType="h"/>
              <dgm:constr type="l" for="ch" forName="accentShape_2" refType="w" fact="0.1608"/>
              <dgm:constr type="t" for="ch" forName="accentShape_2" refType="h" fact="0.1"/>
              <dgm:constr type="w" for="ch" forName="accentShape_2" refType="w" fact="0.1473"/>
              <dgm:constr type="h" for="ch" forName="accentShape_2" refType="h" fact="0.9"/>
              <dgm:constr type="l" for="ch" forName="accentShape_3" refType="w" fact="0.3216"/>
              <dgm:constr type="t" for="ch" forName="accentShape_3" refType="h" fact="0.2"/>
              <dgm:constr type="w" for="ch" forName="accentShape_3" refType="w" fact="0.1473"/>
              <dgm:constr type="h" for="ch" forName="accentShape_3" refType="h" fact="0.8"/>
              <dgm:constr type="l" for="ch" forName="accentShape_4" refType="w" fact="0.4824"/>
              <dgm:constr type="t" for="ch" forName="accentShape_4" refType="h" fact="0.3"/>
              <dgm:constr type="w" for="ch" forName="accentShape_4" refType="w" fact="0.1473"/>
              <dgm:constr type="h" for="ch" forName="accentShape_4" refType="h" fact="0.7"/>
              <dgm:constr type="l" for="ch" forName="accentShape_5" refType="w" fact="0.6432"/>
              <dgm:constr type="t" for="ch" forName="accentShape_5" refType="h" fact="0.4"/>
              <dgm:constr type="w" for="ch" forName="accentShape_5" refType="w" fact="0.1473"/>
              <dgm:constr type="h" for="ch" forName="accentShape_5" refType="h" fact="0.6"/>
              <dgm:constr type="l" for="ch" forName="accentShape_6" refType="w" fact="0.8056"/>
              <dgm:constr type="t" for="ch" forName="accentShape_6" refType="h" fact="0.5"/>
              <dgm:constr type="w" for="ch" forName="accentShape_6" refType="w" fact="0.1473"/>
              <dgm:constr type="h" for="ch" forName="accentShape_6" refType="h" fact="0.5"/>
              <dgm:constr type="l" for="ch" forName="childText_1"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2" refType="w" fact="0.1608"/>
              <dgm:constr type="t" for="ch" forName="childText_2" refType="h" fact="0.1"/>
              <dgm:constr type="w" for="ch" forName="childText_2" refType="w" refFor="ch" refForName="accentShape_2" fact="0.7"/>
              <dgm:constr type="h" for="ch" forName="childText_2" refType="h" refFor="ch" refForName="accentShape_2"/>
              <dgm:constr type="l" for="ch" forName="childText_3" refType="w" fact="0.3216"/>
              <dgm:constr type="t" for="ch" forName="childText_3" refType="h" fact="0.2"/>
              <dgm:constr type="w" for="ch" forName="childText_3" refType="w" refFor="ch" refForName="accentShape_3" fact="0.7"/>
              <dgm:constr type="h" for="ch" forName="childText_3" refType="h" refFor="ch" refForName="accentShape_3"/>
              <dgm:constr type="l" for="ch" forName="childText_4" refType="w" fact="0.4824"/>
              <dgm:constr type="t" for="ch" forName="childText_4" refType="h" fact="0.3"/>
              <dgm:constr type="w" for="ch" forName="childText_4" refType="w" refFor="ch" refForName="accentShape_4" fact="0.7"/>
              <dgm:constr type="h" for="ch" forName="childText_4" refType="h" refFor="ch" refForName="accentShape_4"/>
              <dgm:constr type="l" for="ch" forName="childText_5" refType="w" fact="0.6432"/>
              <dgm:constr type="t" for="ch" forName="childText_5" refType="h" fact="0.4"/>
              <dgm:constr type="w" for="ch" forName="childText_5" refType="w" refFor="ch" refForName="accentShape_5" fact="0.7"/>
              <dgm:constr type="h" for="ch" forName="childText_5" refType="h" refFor="ch" refForName="accentShape_5"/>
              <dgm:constr type="l" for="ch" forName="childText_6" refType="w" fact="0.8056"/>
              <dgm:constr type="t" for="ch" forName="childText_6" refType="h" fact="0.5"/>
              <dgm:constr type="w" for="ch" forName="childText_6" refType="w" refFor="ch" refForName="accentShape_6" fact="0.7"/>
              <dgm:constr type="h" for="ch" forName="childText_6" refType="h" refFor="ch" refForName="accentShape_6"/>
              <dgm:constr type="l" for="ch" forName="parentText_1" refType="w" fact="0.104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2653"/>
              <dgm:constr type="t" for="ch" forName="parentText_2" refType="h" fact="0.1"/>
              <dgm:constr type="w" for="ch" forName="parentText_2" refType="w" refFor="ch" refForName="accentShape_2" fact="0.26"/>
              <dgm:constr type="h" for="ch" forName="parentText_2" refType="h" refFor="ch" refForName="accentShape_2" fact="0.9"/>
              <dgm:constr type="l" for="ch" forName="parentText_3" refType="w" fact="0.4261"/>
              <dgm:constr type="t" for="ch" forName="parentText_3" refType="h" fact="0.2"/>
              <dgm:constr type="w" for="ch" forName="parentText_3" refType="w" refFor="ch" refForName="accentShape_3" fact="0.26"/>
              <dgm:constr type="h" for="ch" forName="parentText_3" refType="h" refFor="ch" refForName="accentShape_3" fact="0.9"/>
              <dgm:constr type="l" for="ch" forName="parentText_4" refType="w" fact="0.5869"/>
              <dgm:constr type="t" for="ch" forName="parentText_4" refType="h" fact="0.3"/>
              <dgm:constr type="w" for="ch" forName="parentText_4" refType="w" refFor="ch" refForName="accentShape_4" fact="0.26"/>
              <dgm:constr type="h" for="ch" forName="parentText_4" refType="h" refFor="ch" refForName="accentShape_4" fact="0.9"/>
              <dgm:constr type="l" for="ch" forName="parentText_5" refType="w" fact="0.7477"/>
              <dgm:constr type="t" for="ch" forName="parentText_5" refType="h" fact="0.4"/>
              <dgm:constr type="w" for="ch" forName="parentText_5" refType="w" refFor="ch" refForName="accentShape_5" fact="0.26"/>
              <dgm:constr type="h" for="ch" forName="parentText_5" refType="h" refFor="ch" refForName="accentShape_5" fact="0.9"/>
              <dgm:constr type="l" for="ch" forName="parentText_6" refType="w" fact="0.9101"/>
              <dgm:constr type="t" for="ch" forName="parentText_6" refType="h" fact="0.5"/>
              <dgm:constr type="w" for="ch" forName="parentText_6" refType="w" refFor="ch" refForName="accentShape_6" fact="0.26"/>
              <dgm:constr type="h" for="ch" forName="parentText_6" refType="h" refFor="ch" refForName="accentShape_6" fact="0.9"/>
            </dgm:constrLst>
          </dgm:if>
          <dgm:else name="Name25">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l" for="ch" forName="accentShape_6" refType="w" fact="0"/>
              <dgm:constr type="t" for="ch" forName="accentShape_1" refType="h" fact="0"/>
              <dgm:constr type="w" for="ch" forName="accentShape_1" refType="w" fact="0.1473"/>
              <dgm:constr type="h" for="ch" forName="accentShape_1" refType="h"/>
              <dgm:constr type="l" for="ch" forName="accentShape_5" refType="w" fact="0.1608"/>
              <dgm:constr type="t" for="ch" forName="accentShape_2" refType="h" fact="0.1"/>
              <dgm:constr type="w" for="ch" forName="accentShape_2" refType="w" fact="0.1473"/>
              <dgm:constr type="h" for="ch" forName="accentShape_2" refType="h" fact="0.9"/>
              <dgm:constr type="l" for="ch" forName="accentShape_4" refType="w" fact="0.3216"/>
              <dgm:constr type="t" for="ch" forName="accentShape_3" refType="h" fact="0.2"/>
              <dgm:constr type="w" for="ch" forName="accentShape_3" refType="w" fact="0.1473"/>
              <dgm:constr type="h" for="ch" forName="accentShape_3" refType="h" fact="0.8"/>
              <dgm:constr type="l" for="ch" forName="accentShape_3" refType="w" fact="0.4824"/>
              <dgm:constr type="t" for="ch" forName="accentShape_4" refType="h" fact="0.3"/>
              <dgm:constr type="w" for="ch" forName="accentShape_4" refType="w" fact="0.1473"/>
              <dgm:constr type="h" for="ch" forName="accentShape_4" refType="h" fact="0.7"/>
              <dgm:constr type="l" for="ch" forName="accentShape_2" refType="w" fact="0.6432"/>
              <dgm:constr type="t" for="ch" forName="accentShape_5" refType="h" fact="0.4"/>
              <dgm:constr type="w" for="ch" forName="accentShape_5" refType="w" fact="0.1473"/>
              <dgm:constr type="h" for="ch" forName="accentShape_5" refType="h" fact="0.6"/>
              <dgm:constr type="l" for="ch" forName="accentShape_1" refType="w" fact="0.8056"/>
              <dgm:constr type="t" for="ch" forName="accentShape_6" refType="h" fact="0.5"/>
              <dgm:constr type="w" for="ch" forName="accentShape_6" refType="w" fact="0.1473"/>
              <dgm:constr type="h" for="ch" forName="accentShape_6" refType="h" fact="0.5"/>
              <dgm:constr type="l" for="ch" forName="childText_6"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5" refType="w" fact="0.1608"/>
              <dgm:constr type="t" for="ch" forName="childText_2" refType="h" fact="0.1"/>
              <dgm:constr type="w" for="ch" forName="childText_2" refType="w" refFor="ch" refForName="accentShape_2" fact="0.7"/>
              <dgm:constr type="h" for="ch" forName="childText_2" refType="h" refFor="ch" refForName="accentShape_2"/>
              <dgm:constr type="l" for="ch" forName="childText_4" refType="w" fact="0.3216"/>
              <dgm:constr type="t" for="ch" forName="childText_3" refType="h" fact="0.2"/>
              <dgm:constr type="w" for="ch" forName="childText_3" refType="w" refFor="ch" refForName="accentShape_3" fact="0.7"/>
              <dgm:constr type="h" for="ch" forName="childText_3" refType="h" refFor="ch" refForName="accentShape_3"/>
              <dgm:constr type="l" for="ch" forName="childText_3" refType="w" fact="0.4824"/>
              <dgm:constr type="t" for="ch" forName="childText_4" refType="h" fact="0.3"/>
              <dgm:constr type="w" for="ch" forName="childText_4" refType="w" refFor="ch" refForName="accentShape_4" fact="0.7"/>
              <dgm:constr type="h" for="ch" forName="childText_4" refType="h" refFor="ch" refForName="accentShape_4"/>
              <dgm:constr type="l" for="ch" forName="childText_2" refType="w" fact="0.6432"/>
              <dgm:constr type="t" for="ch" forName="childText_5" refType="h" fact="0.4"/>
              <dgm:constr type="w" for="ch" forName="childText_5" refType="w" refFor="ch" refForName="accentShape_5" fact="0.7"/>
              <dgm:constr type="h" for="ch" forName="childText_5" refType="h" refFor="ch" refForName="accentShape_5"/>
              <dgm:constr type="l" for="ch" forName="childText_1" refType="w" fact="0.8056"/>
              <dgm:constr type="t" for="ch" forName="childText_6" refType="h" fact="0.5"/>
              <dgm:constr type="w" for="ch" forName="childText_6" refType="w" refFor="ch" refForName="accentShape_6" fact="0.7"/>
              <dgm:constr type="h" for="ch" forName="childText_6" refType="h" refFor="ch" refForName="accentShape_6"/>
              <dgm:constr type="l" for="ch" forName="parentText_6" refType="w" fact="0.104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5" refType="w" fact="0.2653"/>
              <dgm:constr type="t" for="ch" forName="parentText_2" refType="h" fact="0.1"/>
              <dgm:constr type="w" for="ch" forName="parentText_2" refType="w" refFor="ch" refForName="accentShape_2" fact="0.26"/>
              <dgm:constr type="h" for="ch" forName="parentText_2" refType="h" refFor="ch" refForName="accentShape_2" fact="0.9"/>
              <dgm:constr type="l" for="ch" forName="parentText_4" refType="w" fact="0.4261"/>
              <dgm:constr type="t" for="ch" forName="parentText_3" refType="h" fact="0.2"/>
              <dgm:constr type="w" for="ch" forName="parentText_3" refType="w" refFor="ch" refForName="accentShape_3" fact="0.26"/>
              <dgm:constr type="h" for="ch" forName="parentText_3" refType="h" refFor="ch" refForName="accentShape_3" fact="0.9"/>
              <dgm:constr type="l" for="ch" forName="parentText_3" refType="w" fact="0.5869"/>
              <dgm:constr type="t" for="ch" forName="parentText_4" refType="h" fact="0.3"/>
              <dgm:constr type="w" for="ch" forName="parentText_4" refType="w" refFor="ch" refForName="accentShape_4" fact="0.26"/>
              <dgm:constr type="h" for="ch" forName="parentText_4" refType="h" refFor="ch" refForName="accentShape_4" fact="0.9"/>
              <dgm:constr type="l" for="ch" forName="parentText_2" refType="w" fact="0.7477"/>
              <dgm:constr type="t" for="ch" forName="parentText_5" refType="h" fact="0.4"/>
              <dgm:constr type="w" for="ch" forName="parentText_5" refType="w" refFor="ch" refForName="accentShape_5" fact="0.26"/>
              <dgm:constr type="h" for="ch" forName="parentText_5" refType="h" refFor="ch" refForName="accentShape_5" fact="0.9"/>
              <dgm:constr type="l" for="ch" forName="parentText_1" refType="w" fact="0.9101"/>
              <dgm:constr type="t" for="ch" forName="parentText_6" refType="h" fact="0.5"/>
              <dgm:constr type="w" for="ch" forName="parentText_6" refType="w" refFor="ch" refForName="accentShape_6" fact="0.26"/>
              <dgm:constr type="h" for="ch" forName="parentText_6" refType="h" refFor="ch" refForName="accentShape_6" fact="0.9"/>
            </dgm:constrLst>
          </dgm:else>
        </dgm:choose>
      </dgm:if>
      <dgm:else name="Name26">
        <dgm:alg type="composite">
          <dgm:param type="ar" val="2.7874"/>
        </dgm:alg>
        <dgm:shape xmlns:r="http://schemas.openxmlformats.org/officeDocument/2006/relationships" r:blip="">
          <dgm:adjLst/>
        </dgm:shape>
        <dgm:choose name="Name27">
          <dgm:if name="Name28"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7"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7"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7"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7"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7"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childText_7" refType="primFontSz" refFor="des" refForName="parentText_6" op="lte"/>
              <dgm:constr type="primFontSz" for="des" forName="childText_1" refType="primFontSz" refFor="des" refForName="parentText_7" op="lte"/>
              <dgm:constr type="primFontSz" for="des" forName="childText_2" refType="primFontSz" refFor="des" refForName="parentText_7" op="lte"/>
              <dgm:constr type="primFontSz" for="des" forName="childText_3" refType="primFontSz" refFor="des" refForName="parentText_7" op="lte"/>
              <dgm:constr type="primFontSz" for="des" forName="childText_4" refType="primFontSz" refFor="des" refForName="parentText_7" op="lte"/>
              <dgm:constr type="primFontSz" for="des" forName="childText_5" refType="primFontSz" refFor="des" refForName="parentText_7" op="lte"/>
              <dgm:constr type="primFontSz" for="des" forName="childText_6" refType="primFontSz" refFor="des" refForName="parentText_7" op="lte"/>
              <dgm:constr type="primFontSz" for="des" forName="childText_7" refType="primFontSz" refFor="des" refForName="parentText_7"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parentText_7"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primFontSz" for="des" forName="childText_7" refType="primFontSz" refFor="des" refForName="childText_1" op="equ"/>
              <dgm:constr type="l" for="ch" forName="accentShape_1" refType="w" fact="0"/>
              <dgm:constr type="t" for="ch" forName="accentShape_1" refType="h" fact="0"/>
              <dgm:constr type="w" for="ch" forName="accentShape_1" refType="w" fact="0.1269"/>
              <dgm:constr type="h" for="ch" forName="accentShape_1" refType="h"/>
              <dgm:constr type="l" for="ch" forName="accentShape_2" refType="w" fact="0.1385"/>
              <dgm:constr type="t" for="ch" forName="accentShape_2" refType="h" fact="0.0833"/>
              <dgm:constr type="w" for="ch" forName="accentShape_2" refType="w" fact="0.1269"/>
              <dgm:constr type="h" for="ch" forName="accentShape_2" refType="h" fact="0.9165"/>
              <dgm:constr type="l" for="ch" forName="accentShape_3" refType="w" fact="0.277"/>
              <dgm:constr type="t" for="ch" forName="accentShape_3" refType="h" fact="0.1666"/>
              <dgm:constr type="w" for="ch" forName="accentShape_3" refType="w" fact="0.1269"/>
              <dgm:constr type="h" for="ch" forName="accentShape_3" refType="h" fact="0.8332"/>
              <dgm:constr type="l" for="ch" forName="accentShape_4" refType="w" fact="0.4155"/>
              <dgm:constr type="t" for="ch" forName="accentShape_4" refType="h" fact="0.2499"/>
              <dgm:constr type="w" for="ch" forName="accentShape_4" refType="w" fact="0.1269"/>
              <dgm:constr type="h" for="ch" forName="accentShape_4" refType="h" fact="0.7499"/>
              <dgm:constr type="l" for="ch" forName="accentShape_5" refType="w" fact="0.5539"/>
              <dgm:constr type="t" for="ch" forName="accentShape_5" refType="h" fact="0.3332"/>
              <dgm:constr type="w" for="ch" forName="accentShape_5" refType="w" fact="0.1269"/>
              <dgm:constr type="h" for="ch" forName="accentShape_5" refType="h" fact="0.6666"/>
              <dgm:constr type="l" for="ch" forName="accentShape_6" refType="w" fact="0.6938"/>
              <dgm:constr type="t" for="ch" forName="accentShape_6" refType="h" fact="0.4165"/>
              <dgm:constr type="w" for="ch" forName="accentShape_6" refType="w" fact="0.1269"/>
              <dgm:constr type="h" for="ch" forName="accentShape_6" refType="h" fact="0.5833"/>
              <dgm:constr type="l" for="ch" forName="accentShape_7" refType="w" fact="0.8326"/>
              <dgm:constr type="t" for="ch" forName="accentShape_7" refType="h" fact="0.5"/>
              <dgm:constr type="w" for="ch" forName="accentShape_7" refType="w" fact="0.1269"/>
              <dgm:constr type="h" for="ch" forName="accentShape_7" refType="h" fact="0.5"/>
              <dgm:constr type="l" for="ch" forName="parentText_1" refType="w" fact="0.0888"/>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2273"/>
              <dgm:constr type="t" for="ch" forName="parentText_2" refType="h" fact="0.0833"/>
              <dgm:constr type="w" for="ch" forName="parentText_2" refType="w" refFor="ch" refForName="accentShape_2" fact="0.26"/>
              <dgm:constr type="h" for="ch" forName="parentText_2" refType="h" refFor="ch" refForName="accentShape_2" fact="0.9"/>
              <dgm:constr type="l" for="ch" forName="parentText_3" refType="w" fact="0.36583"/>
              <dgm:constr type="t" for="ch" forName="parentText_3" refType="h" fact="0.1666"/>
              <dgm:constr type="w" for="ch" forName="parentText_3" refType="w" refFor="ch" refForName="accentShape_3" fact="0.26"/>
              <dgm:constr type="h" for="ch" forName="parentText_3" refType="h" refFor="ch" refForName="accentShape_3" fact="0.9"/>
              <dgm:constr type="l" for="ch" forName="parentText_4" refType="w" fact="0.5043"/>
              <dgm:constr type="t" for="ch" forName="parentText_4" refType="h" fact="0.2499"/>
              <dgm:constr type="w" for="ch" forName="parentText_4" refType="w" refFor="ch" refForName="accentShape_4" fact="0.26"/>
              <dgm:constr type="h" for="ch" forName="parentText_4" refType="h" refFor="ch" refForName="accentShape_4" fact="0.9"/>
              <dgm:constr type="l" for="ch" forName="parentText_5" refType="w" fact="0.6427"/>
              <dgm:constr type="t" for="ch" forName="parentText_5" refType="h" fact="0.3332"/>
              <dgm:constr type="w" for="ch" forName="parentText_5" refType="w" refFor="ch" refForName="accentShape_5" fact="0.26"/>
              <dgm:constr type="h" for="ch" forName="parentText_5" refType="h" refFor="ch" refForName="accentShape_5" fact="0.9"/>
              <dgm:constr type="l" for="ch" forName="parentText_6" refType="w" fact="0.78263"/>
              <dgm:constr type="t" for="ch" forName="parentText_6" refType="h" fact="0.4165"/>
              <dgm:constr type="w" for="ch" forName="parentText_6" refType="w" refFor="ch" refForName="accentShape_6" fact="0.26"/>
              <dgm:constr type="h" for="ch" forName="parentText_6" refType="h" refFor="ch" refForName="accentShape_6" fact="0.9"/>
              <dgm:constr type="l" for="ch" forName="parentText_7" refType="w" fact="0.92143"/>
              <dgm:constr type="t" for="ch" forName="parentText_7" refType="h" fact="0.5"/>
              <dgm:constr type="w" for="ch" forName="parentText_7" refType="w" refFor="ch" refForName="accentShape_7" fact="0.26"/>
              <dgm:constr type="h" for="ch" forName="parentText_7" refType="h" refFor="ch" refForName="accentShape_7" fact="0.9"/>
              <dgm:constr type="l" for="ch" forName="childText_1"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2" refType="w" fact="0.1385"/>
              <dgm:constr type="t" for="ch" forName="childText_2" refType="h" fact="0.0833"/>
              <dgm:constr type="w" for="ch" forName="childText_2" refType="w" refFor="ch" refForName="accentShape_2" fact="0.7"/>
              <dgm:constr type="h" for="ch" forName="childText_2" refType="h" refFor="ch" refForName="accentShape_2"/>
              <dgm:constr type="l" for="ch" forName="childText_3" refType="w" fact="0.277"/>
              <dgm:constr type="t" for="ch" forName="childText_3" refType="h" fact="0.1666"/>
              <dgm:constr type="w" for="ch" forName="childText_3" refType="w" refFor="ch" refForName="accentShape_3" fact="0.7"/>
              <dgm:constr type="h" for="ch" forName="childText_3" refType="h" refFor="ch" refForName="accentShape_3"/>
              <dgm:constr type="l" for="ch" forName="childText_4" refType="w" fact="0.4155"/>
              <dgm:constr type="t" for="ch" forName="childText_4" refType="h" fact="0.2499"/>
              <dgm:constr type="w" for="ch" forName="childText_4" refType="w" refFor="ch" refForName="accentShape_4" fact="0.7"/>
              <dgm:constr type="h" for="ch" forName="childText_4" refType="h" refFor="ch" refForName="accentShape_4"/>
              <dgm:constr type="l" for="ch" forName="childText_5" refType="w" fact="0.5539"/>
              <dgm:constr type="t" for="ch" forName="childText_5" refType="h" fact="0.3332"/>
              <dgm:constr type="w" for="ch" forName="childText_5" refType="w" refFor="ch" refForName="accentShape_5" fact="0.7"/>
              <dgm:constr type="h" for="ch" forName="childText_5" refType="h" refFor="ch" refForName="accentShape_5"/>
              <dgm:constr type="l" for="ch" forName="childText_6" refType="w" fact="0.6938"/>
              <dgm:constr type="t" for="ch" forName="childText_6" refType="h" fact="0.4165"/>
              <dgm:constr type="w" for="ch" forName="childText_6" refType="w" refFor="ch" refForName="accentShape_6" fact="0.7"/>
              <dgm:constr type="h" for="ch" forName="childText_6" refType="h" refFor="ch" refForName="accentShape_6"/>
              <dgm:constr type="l" for="ch" forName="childText_7" refType="w" fact="0.8326"/>
              <dgm:constr type="t" for="ch" forName="childText_7" refType="h" fact="0.5"/>
              <dgm:constr type="w" for="ch" forName="childText_7" refType="w" refFor="ch" refForName="accentShape_7" fact="0.7"/>
              <dgm:constr type="h" for="ch" forName="childText_7" refType="h" refFor="ch" refForName="accentShape_7"/>
            </dgm:constrLst>
          </dgm:if>
          <dgm:else name="Name29">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7"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7"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7"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7"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7"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childText_7" refType="primFontSz" refFor="des" refForName="parentText_6" op="lte"/>
              <dgm:constr type="primFontSz" for="des" forName="childText_1" refType="primFontSz" refFor="des" refForName="parentText_7" op="lte"/>
              <dgm:constr type="primFontSz" for="des" forName="childText_2" refType="primFontSz" refFor="des" refForName="parentText_7" op="lte"/>
              <dgm:constr type="primFontSz" for="des" forName="childText_3" refType="primFontSz" refFor="des" refForName="parentText_7" op="lte"/>
              <dgm:constr type="primFontSz" for="des" forName="childText_4" refType="primFontSz" refFor="des" refForName="parentText_7" op="lte"/>
              <dgm:constr type="primFontSz" for="des" forName="childText_5" refType="primFontSz" refFor="des" refForName="parentText_7" op="lte"/>
              <dgm:constr type="primFontSz" for="des" forName="childText_6" refType="primFontSz" refFor="des" refForName="parentText_7" op="lte"/>
              <dgm:constr type="primFontSz" for="des" forName="childText_7" refType="primFontSz" refFor="des" refForName="parentText_7"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parentText_7"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primFontSz" for="des" forName="childText_7" refType="primFontSz" refFor="des" refForName="childText_1" op="equ"/>
              <dgm:constr type="l" for="ch" forName="accentShape_7" refType="w" fact="0"/>
              <dgm:constr type="t" for="ch" forName="accentShape_1" refType="h" fact="0"/>
              <dgm:constr type="w" for="ch" forName="accentShape_1" refType="w" fact="0.1269"/>
              <dgm:constr type="h" for="ch" forName="accentShape_1" refType="h"/>
              <dgm:constr type="l" for="ch" forName="accentShape_6" refType="w" fact="0.1385"/>
              <dgm:constr type="t" for="ch" forName="accentShape_2" refType="h" fact="0.0833"/>
              <dgm:constr type="w" for="ch" forName="accentShape_2" refType="w" fact="0.1269"/>
              <dgm:constr type="h" for="ch" forName="accentShape_2" refType="h" fact="0.9165"/>
              <dgm:constr type="l" for="ch" forName="accentShape_5" refType="w" fact="0.277"/>
              <dgm:constr type="t" for="ch" forName="accentShape_3" refType="h" fact="0.1666"/>
              <dgm:constr type="w" for="ch" forName="accentShape_3" refType="w" fact="0.1269"/>
              <dgm:constr type="h" for="ch" forName="accentShape_3" refType="h" fact="0.8332"/>
              <dgm:constr type="l" for="ch" forName="accentShape_4" refType="w" fact="0.4155"/>
              <dgm:constr type="t" for="ch" forName="accentShape_4" refType="h" fact="0.2499"/>
              <dgm:constr type="w" for="ch" forName="accentShape_4" refType="w" fact="0.1269"/>
              <dgm:constr type="h" for="ch" forName="accentShape_4" refType="h" fact="0.7499"/>
              <dgm:constr type="l" for="ch" forName="accentShape_3" refType="w" fact="0.5539"/>
              <dgm:constr type="t" for="ch" forName="accentShape_5" refType="h" fact="0.3332"/>
              <dgm:constr type="w" for="ch" forName="accentShape_5" refType="w" fact="0.1269"/>
              <dgm:constr type="h" for="ch" forName="accentShape_5" refType="h" fact="0.6666"/>
              <dgm:constr type="l" for="ch" forName="accentShape_2" refType="w" fact="0.6938"/>
              <dgm:constr type="t" for="ch" forName="accentShape_6" refType="h" fact="0.4165"/>
              <dgm:constr type="w" for="ch" forName="accentShape_6" refType="w" fact="0.1269"/>
              <dgm:constr type="h" for="ch" forName="accentShape_6" refType="h" fact="0.5833"/>
              <dgm:constr type="l" for="ch" forName="accentShape_1" refType="w" fact="0.8326"/>
              <dgm:constr type="t" for="ch" forName="accentShape_7" refType="h" fact="0.5"/>
              <dgm:constr type="w" for="ch" forName="accentShape_7" refType="w" fact="0.1269"/>
              <dgm:constr type="h" for="ch" forName="accentShape_7" refType="h" fact="0.5"/>
              <dgm:constr type="l" for="ch" forName="parentText_7" refType="w" fact="0.0888"/>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6" refType="w" fact="0.2273"/>
              <dgm:constr type="t" for="ch" forName="parentText_2" refType="h" fact="0.0833"/>
              <dgm:constr type="w" for="ch" forName="parentText_2" refType="w" refFor="ch" refForName="accentShape_2" fact="0.26"/>
              <dgm:constr type="h" for="ch" forName="parentText_2" refType="h" refFor="ch" refForName="accentShape_2" fact="0.9"/>
              <dgm:constr type="l" for="ch" forName="parentText_5" refType="w" fact="0.36583"/>
              <dgm:constr type="t" for="ch" forName="parentText_3" refType="h" fact="0.1666"/>
              <dgm:constr type="w" for="ch" forName="parentText_3" refType="w" refFor="ch" refForName="accentShape_3" fact="0.26"/>
              <dgm:constr type="h" for="ch" forName="parentText_3" refType="h" refFor="ch" refForName="accentShape_3" fact="0.9"/>
              <dgm:constr type="l" for="ch" forName="parentText_4" refType="w" fact="0.5043"/>
              <dgm:constr type="t" for="ch" forName="parentText_4" refType="h" fact="0.2499"/>
              <dgm:constr type="w" for="ch" forName="parentText_4" refType="w" refFor="ch" refForName="accentShape_4" fact="0.26"/>
              <dgm:constr type="h" for="ch" forName="parentText_4" refType="h" refFor="ch" refForName="accentShape_4" fact="0.9"/>
              <dgm:constr type="l" for="ch" forName="parentText_3" refType="w" fact="0.6427"/>
              <dgm:constr type="t" for="ch" forName="parentText_5" refType="h" fact="0.3332"/>
              <dgm:constr type="w" for="ch" forName="parentText_5" refType="w" refFor="ch" refForName="accentShape_5" fact="0.26"/>
              <dgm:constr type="h" for="ch" forName="parentText_5" refType="h" refFor="ch" refForName="accentShape_5" fact="0.9"/>
              <dgm:constr type="l" for="ch" forName="parentText_2" refType="w" fact="0.78263"/>
              <dgm:constr type="t" for="ch" forName="parentText_6" refType="h" fact="0.4165"/>
              <dgm:constr type="w" for="ch" forName="parentText_6" refType="w" refFor="ch" refForName="accentShape_6" fact="0.26"/>
              <dgm:constr type="h" for="ch" forName="parentText_6" refType="h" refFor="ch" refForName="accentShape_6" fact="0.9"/>
              <dgm:constr type="l" for="ch" forName="parentText_1" refType="w" fact="0.92143"/>
              <dgm:constr type="t" for="ch" forName="parentText_7" refType="h" fact="0.5"/>
              <dgm:constr type="w" for="ch" forName="parentText_7" refType="w" refFor="ch" refForName="accentShape_7" fact="0.26"/>
              <dgm:constr type="h" for="ch" forName="parentText_7" refType="h" refFor="ch" refForName="accentShape_7" fact="0.9"/>
              <dgm:constr type="l" for="ch" forName="childText_7"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6" refType="w" fact="0.1385"/>
              <dgm:constr type="t" for="ch" forName="childText_2" refType="h" fact="0.0833"/>
              <dgm:constr type="w" for="ch" forName="childText_2" refType="w" refFor="ch" refForName="accentShape_2" fact="0.7"/>
              <dgm:constr type="h" for="ch" forName="childText_2" refType="h" refFor="ch" refForName="accentShape_2"/>
              <dgm:constr type="l" for="ch" forName="childText_5" refType="w" fact="0.277"/>
              <dgm:constr type="t" for="ch" forName="childText_3" refType="h" fact="0.1666"/>
              <dgm:constr type="w" for="ch" forName="childText_3" refType="w" refFor="ch" refForName="accentShape_3" fact="0.7"/>
              <dgm:constr type="h" for="ch" forName="childText_3" refType="h" refFor="ch" refForName="accentShape_3"/>
              <dgm:constr type="l" for="ch" forName="childText_4" refType="w" fact="0.4155"/>
              <dgm:constr type="t" for="ch" forName="childText_4" refType="h" fact="0.2499"/>
              <dgm:constr type="w" for="ch" forName="childText_4" refType="w" refFor="ch" refForName="accentShape_4" fact="0.7"/>
              <dgm:constr type="h" for="ch" forName="childText_4" refType="h" refFor="ch" refForName="accentShape_4"/>
              <dgm:constr type="l" for="ch" forName="childText_3" refType="w" fact="0.5539"/>
              <dgm:constr type="t" for="ch" forName="childText_5" refType="h" fact="0.3332"/>
              <dgm:constr type="w" for="ch" forName="childText_5" refType="w" refFor="ch" refForName="accentShape_5" fact="0.7"/>
              <dgm:constr type="h" for="ch" forName="childText_5" refType="h" refFor="ch" refForName="accentShape_5"/>
              <dgm:constr type="l" for="ch" forName="childText_2" refType="w" fact="0.6938"/>
              <dgm:constr type="t" for="ch" forName="childText_6" refType="h" fact="0.4165"/>
              <dgm:constr type="w" for="ch" forName="childText_6" refType="w" refFor="ch" refForName="accentShape_6" fact="0.7"/>
              <dgm:constr type="h" for="ch" forName="childText_6" refType="h" refFor="ch" refForName="accentShape_6"/>
              <dgm:constr type="l" for="ch" forName="childText_1" refType="w" fact="0.8326"/>
              <dgm:constr type="t" for="ch" forName="childText_7" refType="h" fact="0.5"/>
              <dgm:constr type="w" for="ch" forName="childText_7" refType="w" refFor="ch" refForName="accentShape_7" fact="0.7"/>
              <dgm:constr type="h" for="ch" forName="childText_7" refType="h" refFor="ch" refForName="accentShape_7"/>
            </dgm:constrLst>
          </dgm:else>
        </dgm:choose>
      </dgm:else>
    </dgm:choose>
    <dgm:forEach name="wrapper" axis="self" ptType="parTrans">
      <dgm:forEach name="accentRepeat" axis="self">
        <dgm:layoutNode name="imageRepeatNode" styleLbl="node1">
          <dgm:alg type="sp"/>
          <dgm:shape xmlns:r="http://schemas.openxmlformats.org/officeDocument/2006/relationships" type="rect" r:blip="" zOrderOff="-10">
            <dgm:adjLst/>
          </dgm:shape>
          <dgm:presOf axis="self"/>
        </dgm:layoutNode>
      </dgm:forEach>
    </dgm:forEach>
    <dgm:forEach name="Name30" axis="ch" ptType="node" cnt="1">
      <dgm:layoutNode name="parentText_1" styleLbl="node1">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1" styleLbl="node1">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1">
        <dgm:alg type="sp"/>
        <dgm:shape xmlns:r="http://schemas.openxmlformats.org/officeDocument/2006/relationships" r:blip="">
          <dgm:adjLst/>
        </dgm:shape>
        <dgm:presOf/>
        <dgm:constrLst/>
        <dgm:forEach name="Name31" ref="accentRepeat"/>
      </dgm:layoutNode>
    </dgm:forEach>
    <dgm:forEach name="Name32" axis="ch" ptType="node" st="2" cnt="1">
      <dgm:layoutNode name="parentText_2">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2">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2">
        <dgm:alg type="sp"/>
        <dgm:shape xmlns:r="http://schemas.openxmlformats.org/officeDocument/2006/relationships" r:blip="">
          <dgm:adjLst/>
        </dgm:shape>
        <dgm:presOf/>
        <dgm:constrLst/>
        <dgm:forEach name="Name33" ref="accentRepeat"/>
      </dgm:layoutNode>
    </dgm:forEach>
    <dgm:forEach name="Name34" axis="ch" ptType="node" st="3" cnt="1">
      <dgm:layoutNode name="parentText_3">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3">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3">
        <dgm:alg type="sp"/>
        <dgm:shape xmlns:r="http://schemas.openxmlformats.org/officeDocument/2006/relationships" r:blip="">
          <dgm:adjLst/>
        </dgm:shape>
        <dgm:presOf/>
        <dgm:constrLst/>
        <dgm:forEach name="Name35" ref="accentRepeat"/>
      </dgm:layoutNode>
    </dgm:forEach>
    <dgm:forEach name="Name36" axis="ch" ptType="node" st="4" cnt="1">
      <dgm:layoutNode name="parentText_4">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4">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4">
        <dgm:alg type="sp"/>
        <dgm:shape xmlns:r="http://schemas.openxmlformats.org/officeDocument/2006/relationships" r:blip="">
          <dgm:adjLst/>
        </dgm:shape>
        <dgm:presOf/>
        <dgm:constrLst/>
        <dgm:forEach name="Name37" ref="accentRepeat"/>
      </dgm:layoutNode>
    </dgm:forEach>
    <dgm:forEach name="Name38" axis="ch" ptType="node" st="5" cnt="1">
      <dgm:layoutNode name="parentText_5">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5">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5">
        <dgm:alg type="sp"/>
        <dgm:shape xmlns:r="http://schemas.openxmlformats.org/officeDocument/2006/relationships" r:blip="">
          <dgm:adjLst/>
        </dgm:shape>
        <dgm:presOf/>
        <dgm:constrLst/>
        <dgm:forEach name="Name39" ref="accentRepeat"/>
      </dgm:layoutNode>
    </dgm:forEach>
    <dgm:forEach name="Name40" axis="ch" ptType="node" st="6" cnt="1">
      <dgm:layoutNode name="parentText_6">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3"/>
          <dgm:constr type="tMarg" refType="primFontSz" fact="0"/>
          <dgm:constr type="bMarg" refType="primFontSz" fact="0.1"/>
        </dgm:constrLst>
        <dgm:ruleLst>
          <dgm:rule type="primFontSz" val="5" fact="NaN" max="NaN"/>
        </dgm:ruleLst>
      </dgm:layoutNode>
      <dgm:layoutNode name="childText_6">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6">
        <dgm:alg type="sp"/>
        <dgm:shape xmlns:r="http://schemas.openxmlformats.org/officeDocument/2006/relationships" r:blip="">
          <dgm:adjLst/>
        </dgm:shape>
        <dgm:presOf/>
        <dgm:constrLst/>
        <dgm:forEach name="Name41" ref="accentRepeat"/>
      </dgm:layoutNode>
    </dgm:forEach>
    <dgm:forEach name="Name42" axis="ch" ptType="node" st="7" cnt="1">
      <dgm:layoutNode name="parentText_7">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3"/>
          <dgm:constr type="tMarg" refType="primFontSz" fact="0"/>
          <dgm:constr type="bMarg" refType="primFontSz" fact="0.1"/>
        </dgm:constrLst>
        <dgm:ruleLst>
          <dgm:rule type="primFontSz" val="5" fact="NaN" max="NaN"/>
        </dgm:ruleLst>
      </dgm:layoutNode>
      <dgm:layoutNode name="childText_7">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7">
        <dgm:alg type="sp"/>
        <dgm:shape xmlns:r="http://schemas.openxmlformats.org/officeDocument/2006/relationships" r:blip="">
          <dgm:adjLst/>
        </dgm:shape>
        <dgm:presOf/>
        <dgm:constrLst/>
        <dgm:forEach name="Name43" ref="accentRepea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42201A2B-2021-42F0-B9CC-467BA369821B}" type="datetimeFigureOut">
              <a:rPr lang="en-US" smtClean="0"/>
              <a:t>3/1/2018</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0DF8C8EF-2049-48B0-A70F-73DA0F81D516}" type="slidenum">
              <a:rPr lang="en-US" smtClean="0"/>
              <a:t>‹#›</a:t>
            </a:fld>
            <a:endParaRPr lang="en-US"/>
          </a:p>
        </p:txBody>
      </p:sp>
    </p:spTree>
    <p:extLst>
      <p:ext uri="{BB962C8B-B14F-4D97-AF65-F5344CB8AC3E}">
        <p14:creationId xmlns:p14="http://schemas.microsoft.com/office/powerpoint/2010/main" val="36790029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47D07884-6223-44D6-995B-E145B74B13E9}" type="datetimeFigureOut">
              <a:rPr lang="en-US" smtClean="0"/>
              <a:t>3/1/2018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02632E4A-4B46-4767-89A3-9C3340BF3877}" type="slidenum">
              <a:rPr lang="en-US" smtClean="0"/>
              <a:t>‹#›</a:t>
            </a:fld>
            <a:endParaRPr lang="en-US"/>
          </a:p>
        </p:txBody>
      </p:sp>
    </p:spTree>
    <p:extLst>
      <p:ext uri="{BB962C8B-B14F-4D97-AF65-F5344CB8AC3E}">
        <p14:creationId xmlns:p14="http://schemas.microsoft.com/office/powerpoint/2010/main" val="37211139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1</a:t>
            </a:fld>
            <a:endParaRPr lang="en-US"/>
          </a:p>
        </p:txBody>
      </p:sp>
    </p:spTree>
    <p:extLst>
      <p:ext uri="{BB962C8B-B14F-4D97-AF65-F5344CB8AC3E}">
        <p14:creationId xmlns:p14="http://schemas.microsoft.com/office/powerpoint/2010/main" val="40808161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Seating chart templates are located on </a:t>
            </a:r>
            <a:r>
              <a:rPr lang="en-US" dirty="0" err="1"/>
              <a:t>eDIRECT</a:t>
            </a:r>
            <a:r>
              <a:rPr lang="en-US" dirty="0"/>
              <a:t> or you can provide your own. They can be returned either electronically</a:t>
            </a:r>
            <a:r>
              <a:rPr lang="en-US" baseline="0" dirty="0"/>
              <a:t> or via hard copy in the non </a:t>
            </a:r>
            <a:r>
              <a:rPr lang="en-US" baseline="0" dirty="0" err="1"/>
              <a:t>scorable</a:t>
            </a:r>
            <a:r>
              <a:rPr lang="en-US" baseline="0" dirty="0"/>
              <a:t> boxes.</a:t>
            </a:r>
            <a:endParaRPr lang="en-US" dirty="0"/>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14</a:t>
            </a:fld>
            <a:endParaRPr lang="en-US"/>
          </a:p>
        </p:txBody>
      </p:sp>
    </p:spTree>
    <p:extLst>
      <p:ext uri="{BB962C8B-B14F-4D97-AF65-F5344CB8AC3E}">
        <p14:creationId xmlns:p14="http://schemas.microsoft.com/office/powerpoint/2010/main" val="35271999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 personnel who have access to secure materials must sign a</a:t>
            </a:r>
            <a:r>
              <a:rPr lang="en-US" baseline="0" dirty="0"/>
              <a:t> new</a:t>
            </a:r>
            <a:r>
              <a:rPr lang="en-US" dirty="0"/>
              <a:t> Agreement to Maintain Test Security and Confidentiality form for SC READY and SCPASS.  These forms have been updated for 2018.  Three types of test security agreement forms are available for district and school use.  One form is for DTCs and STCs; the second form is for TAs; and the third form is for all monitors who may be assisting with testing.  The test security agreement forms for DTCs and STCs and for TAs are provided in the TAM; the form for monitors is provided in Appendix E in the TAM.  These forms are perforated for easy removal and may be copied.  Personnel must read the Test Administration Manuals and receive training before signing the test security agreement forms.</a:t>
            </a:r>
          </a:p>
          <a:p>
            <a:r>
              <a:rPr lang="en-US" dirty="0"/>
              <a:t>All signed test security agreement forms are returned to the DTC.  The forms should be retained by the DTC for five years.</a:t>
            </a:r>
          </a:p>
        </p:txBody>
      </p:sp>
      <p:sp>
        <p:nvSpPr>
          <p:cNvPr id="4" name="Slide Number Placeholder 3"/>
          <p:cNvSpPr>
            <a:spLocks noGrp="1"/>
          </p:cNvSpPr>
          <p:nvPr>
            <p:ph type="sldNum" sz="quarter" idx="10"/>
          </p:nvPr>
        </p:nvSpPr>
        <p:spPr/>
        <p:txBody>
          <a:bodyPr/>
          <a:lstStyle/>
          <a:p>
            <a:fld id="{02632E4A-4B46-4767-89A3-9C3340BF3877}" type="slidenum">
              <a:rPr lang="en-US" smtClean="0"/>
              <a:t>15</a:t>
            </a:fld>
            <a:endParaRPr lang="en-US"/>
          </a:p>
        </p:txBody>
      </p:sp>
    </p:spTree>
    <p:extLst>
      <p:ext uri="{BB962C8B-B14F-4D97-AF65-F5344CB8AC3E}">
        <p14:creationId xmlns:p14="http://schemas.microsoft.com/office/powerpoint/2010/main" val="18075300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Test tickets are secure.  You will utilize the testing roster, in lieu of the security checklist, to account for test tickets.</a:t>
            </a:r>
          </a:p>
          <a:p>
            <a:endParaRPr lang="en-US" dirty="0"/>
          </a:p>
          <a:p>
            <a:r>
              <a:rPr lang="en-US" dirty="0"/>
              <a:t>Online tests may not be viewed by anyone prior to the test session.</a:t>
            </a:r>
          </a:p>
          <a:p>
            <a:endParaRPr lang="en-US" dirty="0"/>
          </a:p>
          <a:p>
            <a:r>
              <a:rPr lang="en-US" dirty="0"/>
              <a:t>TAs are expected to ensure that visible online tests are not left unattended.</a:t>
            </a:r>
          </a:p>
          <a:p>
            <a:endParaRPr lang="en-US" dirty="0"/>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37</a:t>
            </a:fld>
            <a:endParaRPr lang="en-US"/>
          </a:p>
        </p:txBody>
      </p:sp>
    </p:spTree>
    <p:extLst>
      <p:ext uri="{BB962C8B-B14F-4D97-AF65-F5344CB8AC3E}">
        <p14:creationId xmlns:p14="http://schemas.microsoft.com/office/powerpoint/2010/main" val="6029232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DRC INSIGHT Technology User Guide is available on </a:t>
            </a:r>
            <a:r>
              <a:rPr lang="en-US" dirty="0" err="1"/>
              <a:t>eDIRECT</a:t>
            </a:r>
            <a:r>
              <a:rPr lang="en-US" dirty="0"/>
              <a:t>.  It is recommended that all DTCs, STCs, and Technology Coordinators read and become familiar with this manual.</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38</a:t>
            </a:fld>
            <a:endParaRPr lang="en-US"/>
          </a:p>
        </p:txBody>
      </p:sp>
    </p:spTree>
    <p:extLst>
      <p:ext uri="{BB962C8B-B14F-4D97-AF65-F5344CB8AC3E}">
        <p14:creationId xmlns:p14="http://schemas.microsoft.com/office/powerpoint/2010/main" val="11967547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The online testing tutorial is a video presentation that guides test administrators and students through the testing experience. The tutorial is set up in sections and includes information on test navigation and the functionality of each testing tool. The tutorial can be accessed via </a:t>
            </a:r>
            <a:r>
              <a:rPr lang="en-US" dirty="0" err="1"/>
              <a:t>eDIRECT</a:t>
            </a:r>
            <a:r>
              <a:rPr lang="en-US" dirty="0"/>
              <a:t> without a login. A link to the tutorial also appears on the INSIGHT homepage. The tutorial may be used in a large-group session and should be presented to students prior to the Online Tools Training.</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39</a:t>
            </a:fld>
            <a:endParaRPr lang="en-US"/>
          </a:p>
        </p:txBody>
      </p:sp>
    </p:spTree>
    <p:extLst>
      <p:ext uri="{BB962C8B-B14F-4D97-AF65-F5344CB8AC3E}">
        <p14:creationId xmlns:p14="http://schemas.microsoft.com/office/powerpoint/2010/main" val="41817253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The Online Tools Training (OTT) is an opportunity for students to become familiar with the tools in the online testing engine. Students should be allowed to review the OTT as many times as desired prior to testing. However, OTT sessions should not be scheduled immediately prior to a regular testing session. </a:t>
            </a:r>
          </a:p>
          <a:p>
            <a:pPr>
              <a:defRPr/>
            </a:pPr>
            <a:endParaRPr lang="en-US" dirty="0"/>
          </a:p>
          <a:p>
            <a:pPr>
              <a:defRPr/>
            </a:pPr>
            <a:r>
              <a:rPr lang="en-US" dirty="0"/>
              <a:t>Standard, oral administration (HVA), and Video Sign Language (VSL, SCPASS Only) versions of the OTTs are available for each subject. Access to the standard, HVA, and VSL OTTs is available via the online testing software. Access to a public URL, which can be used without installing the software, is available for the standard version only. For all versions, usernames and passwords are provided on the sign-in screen. </a:t>
            </a:r>
          </a:p>
          <a:p>
            <a:pPr>
              <a:defRPr/>
            </a:pPr>
            <a:endParaRPr lang="en-US" dirty="0"/>
          </a:p>
          <a:p>
            <a:pPr>
              <a:defRPr/>
            </a:pPr>
            <a:r>
              <a:rPr lang="en-US" dirty="0"/>
              <a:t>It is important to note that the items in the OTT are not representative of an actual test. Correct answers are not provided for any OTT questions, and scores are not given.  The purpose of the OTT is for students to learn how to use the tools and navigate the online testing engine. </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40</a:t>
            </a:fld>
            <a:endParaRPr lang="en-US"/>
          </a:p>
        </p:txBody>
      </p:sp>
    </p:spTree>
    <p:extLst>
      <p:ext uri="{BB962C8B-B14F-4D97-AF65-F5344CB8AC3E}">
        <p14:creationId xmlns:p14="http://schemas.microsoft.com/office/powerpoint/2010/main" val="9608579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important to be fully prepared for online testing. School personnel, including the STC and technology coordinator, should meet to discuss an online testing plan. It is also important for the STC and technology coordinator to read the INSIGHT Technology User Guide, which contains installation instructions, hardware and system requirements, and troubleshooting tips. All personnel involved with testing should read the SC READY and SCPASS TAM.</a:t>
            </a:r>
          </a:p>
          <a:p>
            <a:endParaRPr lang="en-US" i="1" dirty="0"/>
          </a:p>
          <a:p>
            <a:r>
              <a:rPr lang="en-US" dirty="0"/>
              <a:t>Sessions should be scheduled for students and test administrators to view the Tutorial and to practice using the Online Tools Training (OTT).</a:t>
            </a:r>
          </a:p>
          <a:p>
            <a:r>
              <a:rPr lang="en-US" dirty="0"/>
              <a:t>All student records in the </a:t>
            </a:r>
            <a:r>
              <a:rPr lang="en-US" dirty="0" err="1"/>
              <a:t>precode</a:t>
            </a:r>
            <a:r>
              <a:rPr lang="en-US" dirty="0"/>
              <a:t> update file will be loaded into </a:t>
            </a:r>
            <a:r>
              <a:rPr lang="en-US" dirty="0" err="1"/>
              <a:t>eDIRECT</a:t>
            </a:r>
            <a:r>
              <a:rPr lang="en-US" dirty="0"/>
              <a:t> – Test Setup and placed into test sessions. </a:t>
            </a:r>
          </a:p>
          <a:p>
            <a:endParaRPr lang="en-US" dirty="0"/>
          </a:p>
          <a:p>
            <a:r>
              <a:rPr lang="en-US" dirty="0"/>
              <a:t>Demographic information for students testing online can be modified.</a:t>
            </a:r>
          </a:p>
          <a:p>
            <a:r>
              <a:rPr lang="en-US" dirty="0"/>
              <a:t>No action is necessary for students testing paper/pencil. Demographic information should </a:t>
            </a:r>
            <a:r>
              <a:rPr lang="en-US" u="sng" dirty="0"/>
              <a:t>not</a:t>
            </a:r>
            <a:r>
              <a:rPr lang="en-US" dirty="0"/>
              <a:t> be modified in </a:t>
            </a:r>
            <a:r>
              <a:rPr lang="en-US" dirty="0" err="1"/>
              <a:t>eDIRECT</a:t>
            </a:r>
            <a:r>
              <a:rPr lang="en-US" dirty="0"/>
              <a:t>. Students do </a:t>
            </a:r>
            <a:r>
              <a:rPr lang="en-US" u="sng" dirty="0"/>
              <a:t>not</a:t>
            </a:r>
            <a:r>
              <a:rPr lang="en-US" dirty="0"/>
              <a:t> need to be removed from the test sessions.</a:t>
            </a:r>
          </a:p>
          <a:p>
            <a:r>
              <a:rPr lang="en-US" dirty="0"/>
              <a:t>If your school was planning to test students via paper/pencil, but wishes to test online instead, please make sure student accommodations and demographic information are updated. </a:t>
            </a:r>
          </a:p>
          <a:p>
            <a:r>
              <a:rPr lang="en-US" dirty="0"/>
              <a:t>Any new students that will test online can be added to Test Setup and placed into a test session as needed.</a:t>
            </a:r>
          </a:p>
          <a:p>
            <a:endParaRPr lang="en-US" dirty="0"/>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41</a:t>
            </a:fld>
            <a:endParaRPr lang="en-US"/>
          </a:p>
        </p:txBody>
      </p:sp>
    </p:spTree>
    <p:extLst>
      <p:ext uri="{BB962C8B-B14F-4D97-AF65-F5344CB8AC3E}">
        <p14:creationId xmlns:p14="http://schemas.microsoft.com/office/powerpoint/2010/main" val="36036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the test setup permissions available in </a:t>
            </a:r>
            <a:r>
              <a:rPr lang="en-US" dirty="0" err="1"/>
              <a:t>eDIRECT</a:t>
            </a:r>
            <a:r>
              <a:rPr lang="en-US" dirty="0"/>
              <a:t>.</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43</a:t>
            </a:fld>
            <a:endParaRPr lang="en-US"/>
          </a:p>
        </p:txBody>
      </p:sp>
    </p:spTree>
    <p:extLst>
      <p:ext uri="{BB962C8B-B14F-4D97-AF65-F5344CB8AC3E}">
        <p14:creationId xmlns:p14="http://schemas.microsoft.com/office/powerpoint/2010/main" val="5578867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can search and print the separate test tickets for ELA Session 1 and Session 2, as well as for grades 6-8 math Calculator and No Calculator sections.  </a:t>
            </a:r>
          </a:p>
        </p:txBody>
      </p:sp>
      <p:sp>
        <p:nvSpPr>
          <p:cNvPr id="4" name="Slide Number Placeholder 3"/>
          <p:cNvSpPr>
            <a:spLocks noGrp="1"/>
          </p:cNvSpPr>
          <p:nvPr>
            <p:ph type="sldNum" sz="quarter" idx="10"/>
          </p:nvPr>
        </p:nvSpPr>
        <p:spPr/>
        <p:txBody>
          <a:bodyPr/>
          <a:lstStyle/>
          <a:p>
            <a:fld id="{02632E4A-4B46-4767-89A3-9C3340BF3877}" type="slidenum">
              <a:rPr lang="en-US" smtClean="0"/>
              <a:t>44</a:t>
            </a:fld>
            <a:endParaRPr lang="en-US"/>
          </a:p>
        </p:txBody>
      </p:sp>
    </p:spTree>
    <p:extLst>
      <p:ext uri="{BB962C8B-B14F-4D97-AF65-F5344CB8AC3E}">
        <p14:creationId xmlns:p14="http://schemas.microsoft.com/office/powerpoint/2010/main" val="9488179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45</a:t>
            </a:fld>
            <a:endParaRPr lang="en-US"/>
          </a:p>
        </p:txBody>
      </p:sp>
    </p:spTree>
    <p:extLst>
      <p:ext uri="{BB962C8B-B14F-4D97-AF65-F5344CB8AC3E}">
        <p14:creationId xmlns:p14="http://schemas.microsoft.com/office/powerpoint/2010/main" val="41941713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2</a:t>
            </a:fld>
            <a:endParaRPr lang="en-US"/>
          </a:p>
        </p:txBody>
      </p:sp>
    </p:spTree>
    <p:extLst>
      <p:ext uri="{BB962C8B-B14F-4D97-AF65-F5344CB8AC3E}">
        <p14:creationId xmlns:p14="http://schemas.microsoft.com/office/powerpoint/2010/main" val="34271336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46</a:t>
            </a:fld>
            <a:endParaRPr lang="en-US"/>
          </a:p>
        </p:txBody>
      </p:sp>
    </p:spTree>
    <p:extLst>
      <p:ext uri="{BB962C8B-B14F-4D97-AF65-F5344CB8AC3E}">
        <p14:creationId xmlns:p14="http://schemas.microsoft.com/office/powerpoint/2010/main" val="38957055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Student Test Rosters contain the form number and username/password assigned to each student. These rosters can be exported to Excel and can be used to create seating charts and/or custom-sized test tickets. Test rosters can also be used as security checklists to sign in/sign out student test tickets.</a:t>
            </a:r>
          </a:p>
          <a:p>
            <a:endParaRPr lang="en-US" dirty="0"/>
          </a:p>
          <a:p>
            <a:r>
              <a:rPr lang="en-US" dirty="0"/>
              <a:t>Student Test Rosters are secure materials. They should be distributed, collected, accounted for, and securely destroyed following testing.</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47</a:t>
            </a:fld>
            <a:endParaRPr lang="en-US"/>
          </a:p>
        </p:txBody>
      </p:sp>
    </p:spTree>
    <p:extLst>
      <p:ext uri="{BB962C8B-B14F-4D97-AF65-F5344CB8AC3E}">
        <p14:creationId xmlns:p14="http://schemas.microsoft.com/office/powerpoint/2010/main" val="494200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Student Test Tickets are automatically generated for students in test sessions. The tickets will contain all of the login information needed to begin the test.</a:t>
            </a:r>
          </a:p>
          <a:p>
            <a:endParaRPr lang="en-US" dirty="0"/>
          </a:p>
          <a:p>
            <a:r>
              <a:rPr lang="en-US" dirty="0"/>
              <a:t>Test</a:t>
            </a:r>
            <a:r>
              <a:rPr lang="en-US" baseline="0" dirty="0"/>
              <a:t> tickets also contain the Form Number for students utilizing ELA Passage Booklets.</a:t>
            </a:r>
            <a:endParaRPr lang="en-US" dirty="0"/>
          </a:p>
          <a:p>
            <a:endParaRPr lang="en-US" dirty="0"/>
          </a:p>
          <a:p>
            <a:r>
              <a:rPr lang="en-US" dirty="0"/>
              <a:t>STCs or TAs will print the tickets and roster prior to the testing session. TAs should hand out test tickets to students immediately before testing begins, and should verify each student has their correct ticket. Students will have one ticket per subject they are testing.  </a:t>
            </a:r>
          </a:p>
          <a:p>
            <a:endParaRPr lang="en-US" dirty="0"/>
          </a:p>
          <a:p>
            <a:r>
              <a:rPr lang="en-US" dirty="0"/>
              <a:t>There is one test ticket per session for ELA (Session 1 and Session 2) and 1 per section for grades 6-8 math (calculator/no calculator).</a:t>
            </a:r>
          </a:p>
          <a:p>
            <a:endParaRPr lang="en-US" dirty="0"/>
          </a:p>
          <a:p>
            <a:r>
              <a:rPr lang="en-US" dirty="0"/>
              <a:t>Tests are activated once a student logs in with the username and password provided on their ticket.</a:t>
            </a:r>
          </a:p>
          <a:p>
            <a:endParaRPr lang="en-US" dirty="0"/>
          </a:p>
          <a:p>
            <a:r>
              <a:rPr lang="en-US" dirty="0"/>
              <a:t>Student Test Tickets are secure. They must be distributed, collected and accounted for each day of testing, and securely destroyed following testing. </a:t>
            </a:r>
          </a:p>
        </p:txBody>
      </p:sp>
      <p:sp>
        <p:nvSpPr>
          <p:cNvPr id="4" name="Slide Number Placeholder 3"/>
          <p:cNvSpPr>
            <a:spLocks noGrp="1"/>
          </p:cNvSpPr>
          <p:nvPr>
            <p:ph type="sldNum" sz="quarter" idx="10"/>
          </p:nvPr>
        </p:nvSpPr>
        <p:spPr/>
        <p:txBody>
          <a:bodyPr/>
          <a:lstStyle/>
          <a:p>
            <a:fld id="{02632E4A-4B46-4767-89A3-9C3340BF3877}" type="slidenum">
              <a:rPr lang="en-US" smtClean="0"/>
              <a:t>48</a:t>
            </a:fld>
            <a:endParaRPr lang="en-US"/>
          </a:p>
        </p:txBody>
      </p:sp>
    </p:spTree>
    <p:extLst>
      <p:ext uri="{BB962C8B-B14F-4D97-AF65-F5344CB8AC3E}">
        <p14:creationId xmlns:p14="http://schemas.microsoft.com/office/powerpoint/2010/main" val="6703315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a student’s accommodations are updated, the test ticket will now be automatically updated, if needed. An </a:t>
            </a:r>
            <a:r>
              <a:rPr lang="en-US" dirty="0" err="1"/>
              <a:t>eDIRECT</a:t>
            </a:r>
            <a:r>
              <a:rPr lang="en-US" dirty="0"/>
              <a:t> message will display to tell the user if a new ticket needs to be printed. </a:t>
            </a:r>
          </a:p>
          <a:p>
            <a:endParaRPr lang="en-US" dirty="0"/>
          </a:p>
          <a:p>
            <a:r>
              <a:rPr lang="en-US" dirty="0"/>
              <a:t>If accommodations are updated for a student who has started testing the ticket will </a:t>
            </a:r>
            <a:r>
              <a:rPr lang="en-US" u="sng" dirty="0"/>
              <a:t>not</a:t>
            </a:r>
            <a:r>
              <a:rPr lang="en-US" dirty="0"/>
              <a:t> automatically regenerate. STCs should contact the DTC for any students who start testing without the appropriate accommodations.</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49</a:t>
            </a:fld>
            <a:endParaRPr lang="en-US"/>
          </a:p>
        </p:txBody>
      </p:sp>
    </p:spTree>
    <p:extLst>
      <p:ext uri="{BB962C8B-B14F-4D97-AF65-F5344CB8AC3E}">
        <p14:creationId xmlns:p14="http://schemas.microsoft.com/office/powerpoint/2010/main" val="39139947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Students can “Pause” their tests and then have 20 minutes to resume testing. If a student does not return within 20 minutes, the student can log in later the same day using the same test ticket. </a:t>
            </a:r>
          </a:p>
          <a:p>
            <a:endParaRPr lang="en-US" dirty="0"/>
          </a:p>
          <a:p>
            <a:pPr>
              <a:defRPr/>
            </a:pPr>
            <a:r>
              <a:rPr lang="en-US" dirty="0"/>
              <a:t>If a test is exited due to inactivity, the student can log in later the same day using the same test ticket. </a:t>
            </a:r>
          </a:p>
          <a:p>
            <a:pPr>
              <a:defRPr/>
            </a:pPr>
            <a:endParaRPr lang="en-US" dirty="0"/>
          </a:p>
          <a:p>
            <a:pPr>
              <a:defRPr/>
            </a:pPr>
            <a:r>
              <a:rPr lang="en-US" dirty="0"/>
              <a:t>It is critical for the TA to know of the student’s whereabouts during the period when he or she was not testing and know if the student had access to resources such as the Internet, books, or if they had an opportunity</a:t>
            </a:r>
            <a:r>
              <a:rPr lang="en-US" baseline="0" dirty="0"/>
              <a:t> to talk to others.</a:t>
            </a:r>
            <a:r>
              <a:rPr lang="en-US" dirty="0"/>
              <a:t> The TA, perhaps with STC, DTC, and even SCDE involvement, will need to determine whether the student should be allowed to continue testing, or if allowing the student to continue constitutes a security violation.</a:t>
            </a:r>
            <a:r>
              <a:rPr lang="en-US" dirty="0">
                <a:solidFill>
                  <a:schemeClr val="bg1"/>
                </a:solidFill>
              </a:rPr>
              <a:t> </a:t>
            </a:r>
          </a:p>
          <a:p>
            <a:pPr>
              <a:defRPr/>
            </a:pPr>
            <a:endParaRPr lang="en-US" dirty="0">
              <a:solidFill>
                <a:schemeClr val="bg1"/>
              </a:solidFill>
            </a:endParaRPr>
          </a:p>
          <a:p>
            <a:pPr>
              <a:defRPr/>
            </a:pPr>
            <a:r>
              <a:rPr lang="en-US" dirty="0"/>
              <a:t>If a student is allowed to return to testing, all of their answers, sticky notes, highlighters, and flags will be saved for the next time they log in. </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50</a:t>
            </a:fld>
            <a:endParaRPr lang="en-US"/>
          </a:p>
        </p:txBody>
      </p:sp>
    </p:spTree>
    <p:extLst>
      <p:ext uri="{BB962C8B-B14F-4D97-AF65-F5344CB8AC3E}">
        <p14:creationId xmlns:p14="http://schemas.microsoft.com/office/powerpoint/2010/main" val="6296057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the student does not resume testing the same day, or if the student submits a test by mistake, contact the DTC.</a:t>
            </a:r>
          </a:p>
        </p:txBody>
      </p:sp>
      <p:sp>
        <p:nvSpPr>
          <p:cNvPr id="4" name="Slide Number Placeholder 3"/>
          <p:cNvSpPr>
            <a:spLocks noGrp="1"/>
          </p:cNvSpPr>
          <p:nvPr>
            <p:ph type="sldNum" sz="quarter" idx="10"/>
          </p:nvPr>
        </p:nvSpPr>
        <p:spPr/>
        <p:txBody>
          <a:bodyPr/>
          <a:lstStyle/>
          <a:p>
            <a:fld id="{02632E4A-4B46-4767-89A3-9C3340BF3877}" type="slidenum">
              <a:rPr lang="en-US" smtClean="0"/>
              <a:t>51</a:t>
            </a:fld>
            <a:endParaRPr lang="en-US"/>
          </a:p>
        </p:txBody>
      </p:sp>
    </p:spTree>
    <p:extLst>
      <p:ext uri="{BB962C8B-B14F-4D97-AF65-F5344CB8AC3E}">
        <p14:creationId xmlns:p14="http://schemas.microsoft.com/office/powerpoint/2010/main" val="12641616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52</a:t>
            </a:fld>
            <a:endParaRPr lang="en-US"/>
          </a:p>
        </p:txBody>
      </p:sp>
    </p:spTree>
    <p:extLst>
      <p:ext uri="{BB962C8B-B14F-4D97-AF65-F5344CB8AC3E}">
        <p14:creationId xmlns:p14="http://schemas.microsoft.com/office/powerpoint/2010/main" val="9431975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District and school security checklists will be available in electronic format only. The STC will send the completed security checklist (in Excel format) to the DTC via email attachment. The electronic checklists can also be sorted, printed, and returned in the </a:t>
            </a:r>
            <a:r>
              <a:rPr lang="en-US" dirty="0" err="1"/>
              <a:t>nonscorable</a:t>
            </a:r>
            <a:r>
              <a:rPr lang="en-US" dirty="0"/>
              <a:t> boxes.</a:t>
            </a:r>
          </a:p>
          <a:p>
            <a:endParaRPr lang="en-US" dirty="0"/>
          </a:p>
          <a:p>
            <a:r>
              <a:rPr lang="en-US" dirty="0"/>
              <a:t>The electronic files will be posted to </a:t>
            </a:r>
            <a:r>
              <a:rPr lang="en-US" dirty="0" err="1"/>
              <a:t>eDIRECT</a:t>
            </a:r>
            <a:r>
              <a:rPr lang="en-US" dirty="0"/>
              <a:t> by April</a:t>
            </a:r>
            <a:r>
              <a:rPr lang="en-US" baseline="0" dirty="0"/>
              <a:t> </a:t>
            </a:r>
            <a:r>
              <a:rPr lang="en-US" dirty="0"/>
              <a:t>9.  </a:t>
            </a:r>
          </a:p>
          <a:p>
            <a:endParaRPr lang="en-US" dirty="0"/>
          </a:p>
          <a:p>
            <a:r>
              <a:rPr lang="en-US" dirty="0"/>
              <a:t>Additional instructions for use and return of the electronic security checklists can be found in the </a:t>
            </a:r>
            <a:r>
              <a:rPr lang="en-US" i="1" dirty="0"/>
              <a:t>TAM</a:t>
            </a:r>
            <a:r>
              <a:rPr lang="en-US" dirty="0"/>
              <a:t> and also on </a:t>
            </a:r>
            <a:r>
              <a:rPr lang="en-US" dirty="0" err="1"/>
              <a:t>eDIRECT</a:t>
            </a:r>
            <a:r>
              <a:rPr lang="en-US" dirty="0"/>
              <a:t>.</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53</a:t>
            </a:fld>
            <a:endParaRPr lang="en-US"/>
          </a:p>
        </p:txBody>
      </p:sp>
    </p:spTree>
    <p:extLst>
      <p:ext uri="{BB962C8B-B14F-4D97-AF65-F5344CB8AC3E}">
        <p14:creationId xmlns:p14="http://schemas.microsoft.com/office/powerpoint/2010/main" val="19978304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a security checklist that has been saved as an Excel spreadsheet.  The electronic checklists may be sorted or printed as needed by each school.</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54</a:t>
            </a:fld>
            <a:endParaRPr lang="en-US"/>
          </a:p>
        </p:txBody>
      </p:sp>
    </p:spTree>
    <p:extLst>
      <p:ext uri="{BB962C8B-B14F-4D97-AF65-F5344CB8AC3E}">
        <p14:creationId xmlns:p14="http://schemas.microsoft.com/office/powerpoint/2010/main" val="42723108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STC is responsible for the security of all test materials.  Schools and districts will be held responsible for missing materials so it is important that inventory control measures are implemented to keep track of materials received, returned, and those signed out to </a:t>
            </a:r>
            <a:r>
              <a:rPr lang="en-US" dirty="0" err="1"/>
              <a:t>TAs.</a:t>
            </a:r>
            <a:r>
              <a:rPr lang="en-US" dirty="0"/>
              <a:t>  It is a violation of S.C. Code Annotated Section 59-1-445 (2004) to “(e) Fail to follow security regulations for distribution and return of secure test [materials] as directed, or fail to account for all secure test materials before, during, and after testing.”</a:t>
            </a:r>
          </a:p>
          <a:p>
            <a:r>
              <a:rPr lang="en-US" dirty="0"/>
              <a:t> </a:t>
            </a:r>
          </a:p>
          <a:p>
            <a:r>
              <a:rPr lang="en-US" dirty="0"/>
              <a:t>STCs must inventory the school’s test materials to ensure that all materials listed on the packing lists are present.  Also, the STC should compare the security numbers on the range sheets with the numbers listed on the School Security Checklists.  Make a note on the security checklist of any missing materials.  Inform the DTC of any missing or damaged materials.</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55</a:t>
            </a:fld>
            <a:endParaRPr lang="en-US"/>
          </a:p>
        </p:txBody>
      </p:sp>
    </p:spTree>
    <p:extLst>
      <p:ext uri="{BB962C8B-B14F-4D97-AF65-F5344CB8AC3E}">
        <p14:creationId xmlns:p14="http://schemas.microsoft.com/office/powerpoint/2010/main" val="36708343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3</a:t>
            </a:fld>
            <a:endParaRPr lang="en-US"/>
          </a:p>
        </p:txBody>
      </p:sp>
    </p:spTree>
    <p:extLst>
      <p:ext uri="{BB962C8B-B14F-4D97-AF65-F5344CB8AC3E}">
        <p14:creationId xmlns:p14="http://schemas.microsoft.com/office/powerpoint/2010/main" val="234147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STC should check the quantities of materials received to ensure there are sufficient materials for students scheduled to take the tests. Contact the DTC to place orders for additional materials.  When additional materials are received, they must be recorded on the Security Checklist.  </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56</a:t>
            </a:fld>
            <a:endParaRPr lang="en-US"/>
          </a:p>
        </p:txBody>
      </p:sp>
    </p:spTree>
    <p:extLst>
      <p:ext uri="{BB962C8B-B14F-4D97-AF65-F5344CB8AC3E}">
        <p14:creationId xmlns:p14="http://schemas.microsoft.com/office/powerpoint/2010/main" val="27541480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0"/>
              </a:spcBef>
            </a:pPr>
            <a:r>
              <a:rPr lang="en-US" dirty="0"/>
              <a:t>Answer Documents  for both SC READY and SCPASS are preprinted with student name, based on January </a:t>
            </a:r>
            <a:r>
              <a:rPr lang="en-US" dirty="0" err="1"/>
              <a:t>precode</a:t>
            </a:r>
            <a:r>
              <a:rPr lang="en-US" dirty="0"/>
              <a:t> file, and packaged by grade and </a:t>
            </a:r>
            <a:r>
              <a:rPr lang="en-US" dirty="0" err="1"/>
              <a:t>precode</a:t>
            </a:r>
            <a:r>
              <a:rPr lang="en-US" dirty="0"/>
              <a:t> sort information (home room or materials sort field).</a:t>
            </a:r>
          </a:p>
          <a:p>
            <a:pPr>
              <a:spcBef>
                <a:spcPct val="0"/>
              </a:spcBef>
            </a:pPr>
            <a:endParaRPr lang="en-US" dirty="0"/>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57</a:t>
            </a:fld>
            <a:endParaRPr lang="en-US"/>
          </a:p>
        </p:txBody>
      </p:sp>
    </p:spTree>
    <p:extLst>
      <p:ext uri="{BB962C8B-B14F-4D97-AF65-F5344CB8AC3E}">
        <p14:creationId xmlns:p14="http://schemas.microsoft.com/office/powerpoint/2010/main" val="33722384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2421">
              <a:defRPr/>
            </a:pPr>
            <a:r>
              <a:rPr lang="en-US" dirty="0"/>
              <a:t>You may notice a graphic (or icon) next to the name of the test booklet.  This icon (e.g., a book for ELA) is used to help the students match the test booklets to the corresponding section in their answer document. </a:t>
            </a:r>
          </a:p>
          <a:p>
            <a:pPr defTabSz="902421">
              <a:defRPr/>
            </a:pPr>
            <a:endParaRPr lang="en-US" dirty="0"/>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58</a:t>
            </a:fld>
            <a:endParaRPr lang="en-US"/>
          </a:p>
        </p:txBody>
      </p:sp>
    </p:spTree>
    <p:extLst>
      <p:ext uri="{BB962C8B-B14F-4D97-AF65-F5344CB8AC3E}">
        <p14:creationId xmlns:p14="http://schemas.microsoft.com/office/powerpoint/2010/main" val="210694748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Loose-leaf test booklets are printed single-sided, one item per page, and placed in 3-ring binders.</a:t>
            </a:r>
          </a:p>
          <a:p>
            <a:r>
              <a:rPr lang="en-US" dirty="0"/>
              <a:t>Everything a student needs for using a loose-leaf test booklet is packaged together </a:t>
            </a:r>
            <a:r>
              <a:rPr lang="en-US" u="sng" dirty="0"/>
              <a:t>except</a:t>
            </a:r>
            <a:r>
              <a:rPr lang="en-US" dirty="0"/>
              <a:t> the answer document. </a:t>
            </a:r>
          </a:p>
          <a:p>
            <a:r>
              <a:rPr lang="en-US" dirty="0"/>
              <a:t>For all subjects, students record their responses in their </a:t>
            </a:r>
            <a:r>
              <a:rPr lang="en-US" dirty="0" err="1"/>
              <a:t>scannable</a:t>
            </a:r>
            <a:r>
              <a:rPr lang="en-US" dirty="0"/>
              <a:t> answer documents. </a:t>
            </a:r>
          </a:p>
          <a:p>
            <a:endParaRPr lang="en-US" dirty="0"/>
          </a:p>
          <a:p>
            <a:r>
              <a:rPr lang="en-US" dirty="0"/>
              <a:t>Large-print test booklets are enlarged versions of the test booklet.  Large-print test booklets are spiral bound. </a:t>
            </a:r>
          </a:p>
          <a:p>
            <a:endParaRPr lang="en-US" dirty="0"/>
          </a:p>
          <a:p>
            <a:r>
              <a:rPr lang="en-US" dirty="0"/>
              <a:t>Everything a student needs for using a large-print test booklet is packaged together </a:t>
            </a:r>
            <a:r>
              <a:rPr lang="en-US" u="sng" dirty="0"/>
              <a:t>except</a:t>
            </a:r>
            <a:r>
              <a:rPr lang="en-US" dirty="0"/>
              <a:t> the answer document.  For all subjects, the large-print package includes test administrator (TA) notes and the large-print test booklet. </a:t>
            </a:r>
          </a:p>
          <a:p>
            <a:r>
              <a:rPr lang="en-US" dirty="0"/>
              <a:t>Students mark or write all answers in the large-print test booklet.  A TA must transcribe the student’s responses into the student’s answer document. </a:t>
            </a:r>
          </a:p>
          <a:p>
            <a:endParaRPr lang="en-US" dirty="0"/>
          </a:p>
          <a:p>
            <a:r>
              <a:rPr lang="en-US" dirty="0"/>
              <a:t>See Appendix C in the </a:t>
            </a:r>
            <a:r>
              <a:rPr lang="en-US" i="1" dirty="0"/>
              <a:t>TAM</a:t>
            </a:r>
            <a:r>
              <a:rPr lang="en-US" dirty="0"/>
              <a:t> for more information. </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59</a:t>
            </a:fld>
            <a:endParaRPr lang="en-US"/>
          </a:p>
        </p:txBody>
      </p:sp>
    </p:spTree>
    <p:extLst>
      <p:ext uri="{BB962C8B-B14F-4D97-AF65-F5344CB8AC3E}">
        <p14:creationId xmlns:p14="http://schemas.microsoft.com/office/powerpoint/2010/main" val="14653957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2421">
              <a:spcBef>
                <a:spcPct val="0"/>
              </a:spcBef>
              <a:defRPr/>
            </a:pPr>
            <a:r>
              <a:rPr lang="en-US" dirty="0"/>
              <a:t>Audio CD-ROMs are produced for all grades in math, science, and social studies and grade 4-8 for ELA.  These CD-ROMs will expire on the day after the last day of testing.  The CD-ROMs can be used for make-up testing.</a:t>
            </a:r>
          </a:p>
          <a:p>
            <a:pPr defTabSz="902421">
              <a:spcBef>
                <a:spcPct val="0"/>
              </a:spcBef>
              <a:defRPr/>
            </a:pPr>
            <a:endParaRPr lang="en-US" dirty="0"/>
          </a:p>
          <a:p>
            <a:pPr defTabSz="902421">
              <a:spcBef>
                <a:spcPct val="0"/>
              </a:spcBef>
              <a:defRPr/>
            </a:pPr>
            <a:r>
              <a:rPr lang="en-US" i="1" dirty="0"/>
              <a:t>Oral Administration Scripts </a:t>
            </a:r>
            <a:r>
              <a:rPr lang="en-US" dirty="0"/>
              <a:t>(</a:t>
            </a:r>
            <a:r>
              <a:rPr lang="en-US" i="1" dirty="0"/>
              <a:t>OASs</a:t>
            </a:r>
            <a:r>
              <a:rPr lang="en-US" dirty="0"/>
              <a:t>)</a:t>
            </a:r>
            <a:r>
              <a:rPr lang="en-US" i="1" dirty="0"/>
              <a:t> </a:t>
            </a:r>
            <a:r>
              <a:rPr lang="en-US" dirty="0"/>
              <a:t>are produced for all grades in math, science, social studies, and grades 4-8 for ELA.</a:t>
            </a:r>
          </a:p>
          <a:p>
            <a:pPr>
              <a:spcBef>
                <a:spcPct val="0"/>
              </a:spcBef>
            </a:pPr>
            <a:endParaRPr lang="en-US" b="1" i="1" dirty="0"/>
          </a:p>
          <a:p>
            <a:pPr>
              <a:spcBef>
                <a:spcPct val="0"/>
              </a:spcBef>
            </a:pPr>
            <a:r>
              <a:rPr lang="en-US" dirty="0"/>
              <a:t>CD-ROMs and Form A </a:t>
            </a:r>
            <a:r>
              <a:rPr lang="en-US" i="1" dirty="0"/>
              <a:t>OASs</a:t>
            </a:r>
            <a:r>
              <a:rPr lang="en-US" dirty="0"/>
              <a:t> can be used with all</a:t>
            </a:r>
            <a:r>
              <a:rPr lang="en-US" baseline="0" dirty="0"/>
              <a:t> test booklets, </a:t>
            </a:r>
            <a:r>
              <a:rPr lang="en-US" dirty="0"/>
              <a:t>including form types LL and LP.</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60</a:t>
            </a:fld>
            <a:endParaRPr lang="en-US"/>
          </a:p>
        </p:txBody>
      </p:sp>
    </p:spTree>
    <p:extLst>
      <p:ext uri="{BB962C8B-B14F-4D97-AF65-F5344CB8AC3E}">
        <p14:creationId xmlns:p14="http://schemas.microsoft.com/office/powerpoint/2010/main" val="118891328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Braille package will include a Braille test booklet, a print version of the test booklet, and TA Notes indicating changes between the Braille and print versions and the use of tactile graphics.  </a:t>
            </a:r>
          </a:p>
          <a:p>
            <a:r>
              <a:rPr lang="en-US" dirty="0" err="1"/>
              <a:t>Scannable</a:t>
            </a:r>
            <a:r>
              <a:rPr lang="en-US" dirty="0"/>
              <a:t> answer documents are provided separately. </a:t>
            </a:r>
          </a:p>
          <a:p>
            <a:r>
              <a:rPr lang="en-US" dirty="0"/>
              <a:t>Braille OASs</a:t>
            </a:r>
            <a:r>
              <a:rPr lang="en-US" baseline="0" dirty="0"/>
              <a:t> are no longer produced. A student who needs an oral accommodation with a braille accommodation can utilize the regular Oral Administration Script.</a:t>
            </a:r>
            <a:endParaRPr lang="en-US" dirty="0"/>
          </a:p>
          <a:p>
            <a:endParaRPr lang="en-US" dirty="0"/>
          </a:p>
          <a:p>
            <a:r>
              <a:rPr lang="en-US" dirty="0"/>
              <a:t>Students will answer items in the Braille test using a Braillewriter or other method.  </a:t>
            </a:r>
            <a:r>
              <a:rPr lang="en-US" u="sng" dirty="0"/>
              <a:t>TAs must transcribe </a:t>
            </a:r>
            <a:r>
              <a:rPr lang="en-US" dirty="0"/>
              <a:t>all multiple-choice responses into a </a:t>
            </a:r>
            <a:r>
              <a:rPr lang="en-US" dirty="0" err="1"/>
              <a:t>scannable</a:t>
            </a:r>
            <a:r>
              <a:rPr lang="en-US" dirty="0"/>
              <a:t> answer document.  </a:t>
            </a:r>
            <a:r>
              <a:rPr lang="en-US" dirty="0" err="1"/>
              <a:t>Brailled</a:t>
            </a:r>
            <a:r>
              <a:rPr lang="en-US" dirty="0"/>
              <a:t> TDA responses for SC READY may be returned and transcribed by the vendor.</a:t>
            </a:r>
          </a:p>
          <a:p>
            <a:endParaRPr lang="en-US" dirty="0"/>
          </a:p>
          <a:p>
            <a:pPr>
              <a:spcBef>
                <a:spcPct val="0"/>
              </a:spcBef>
            </a:pPr>
            <a:r>
              <a:rPr lang="en-US" i="1" dirty="0"/>
              <a:t>Signed Administration Scripts </a:t>
            </a:r>
            <a:r>
              <a:rPr lang="en-US" dirty="0"/>
              <a:t>are produced for all grades in math, science, and social studies, and grades 4-8 ELA.  These scripts can be used for Pidgin Signed English, Signed Exact English, and American Sign Language (ASL) administrations.</a:t>
            </a:r>
          </a:p>
          <a:p>
            <a:pPr>
              <a:spcBef>
                <a:spcPct val="0"/>
              </a:spcBef>
            </a:pPr>
            <a:r>
              <a:rPr lang="en-US" dirty="0"/>
              <a:t>SL DVDs</a:t>
            </a:r>
            <a:r>
              <a:rPr lang="en-US" baseline="0" dirty="0"/>
              <a:t> are no longer produced.</a:t>
            </a:r>
            <a:endParaRPr lang="en-US" dirty="0"/>
          </a:p>
          <a:p>
            <a:pPr defTabSz="902421">
              <a:defRPr/>
            </a:pPr>
            <a:r>
              <a:rPr lang="en-US" i="1" dirty="0"/>
              <a:t>Please note that all oral and signed administrations must begin with the administration directions in the ADM.  The ADM directions will instruct the TA when to begin using the script.</a:t>
            </a:r>
          </a:p>
          <a:p>
            <a:r>
              <a:rPr lang="en-US" dirty="0"/>
              <a:t>See Appendix C in the </a:t>
            </a:r>
            <a:r>
              <a:rPr lang="en-US" i="1" dirty="0"/>
              <a:t>TAM</a:t>
            </a:r>
            <a:r>
              <a:rPr lang="en-US" dirty="0"/>
              <a:t> for more information. </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61</a:t>
            </a:fld>
            <a:endParaRPr lang="en-US"/>
          </a:p>
        </p:txBody>
      </p:sp>
    </p:spTree>
    <p:extLst>
      <p:ext uri="{BB962C8B-B14F-4D97-AF65-F5344CB8AC3E}">
        <p14:creationId xmlns:p14="http://schemas.microsoft.com/office/powerpoint/2010/main" val="7896456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62</a:t>
            </a:fld>
            <a:endParaRPr lang="en-US"/>
          </a:p>
        </p:txBody>
      </p:sp>
    </p:spTree>
    <p:extLst>
      <p:ext uri="{BB962C8B-B14F-4D97-AF65-F5344CB8AC3E}">
        <p14:creationId xmlns:p14="http://schemas.microsoft.com/office/powerpoint/2010/main" val="180017849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New student labels are produced for students who were not included in the January </a:t>
            </a:r>
            <a:r>
              <a:rPr lang="en-US" dirty="0" err="1"/>
              <a:t>precode</a:t>
            </a:r>
            <a:r>
              <a:rPr lang="en-US" dirty="0"/>
              <a:t> file, but appeared on the March update </a:t>
            </a:r>
            <a:r>
              <a:rPr lang="en-US" dirty="0" err="1"/>
              <a:t>precode</a:t>
            </a:r>
            <a:r>
              <a:rPr lang="en-US" dirty="0"/>
              <a:t> file </a:t>
            </a:r>
            <a:r>
              <a:rPr lang="en-US" u="sng" dirty="0"/>
              <a:t>and</a:t>
            </a:r>
            <a:r>
              <a:rPr lang="en-US" dirty="0"/>
              <a:t> for</a:t>
            </a:r>
            <a:r>
              <a:rPr lang="en-US" baseline="0" dirty="0"/>
              <a:t> students whose online testing designation has changed to paper/pencil</a:t>
            </a:r>
            <a:r>
              <a:rPr lang="en-US" dirty="0"/>
              <a:t>.  Student information is preprinted on the labels.  </a:t>
            </a:r>
          </a:p>
          <a:p>
            <a:endParaRPr lang="en-US" dirty="0"/>
          </a:p>
          <a:p>
            <a:r>
              <a:rPr lang="en-US" dirty="0"/>
              <a:t>Each sheet contains pink-striped labels with preprinted information for up to ten students.</a:t>
            </a:r>
          </a:p>
          <a:p>
            <a:endParaRPr lang="en-US" dirty="0"/>
          </a:p>
          <a:p>
            <a:r>
              <a:rPr lang="en-US" dirty="0"/>
              <a:t>The labels for SC READY and SCPASS will appear the same, so any label can be used on any answer document.</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63</a:t>
            </a:fld>
            <a:endParaRPr lang="en-US"/>
          </a:p>
        </p:txBody>
      </p:sp>
    </p:spTree>
    <p:extLst>
      <p:ext uri="{BB962C8B-B14F-4D97-AF65-F5344CB8AC3E}">
        <p14:creationId xmlns:p14="http://schemas.microsoft.com/office/powerpoint/2010/main" val="87578975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do not have a preprinted answer document or new student label for a student, or if a student’s information is no longer accurate or applicable, then an override label should be used to identify the student’s answer document.  Each override label sheet contains labels for ten answer documents.</a:t>
            </a:r>
          </a:p>
          <a:p>
            <a:endParaRPr lang="en-US" dirty="0"/>
          </a:p>
          <a:p>
            <a:r>
              <a:rPr lang="en-US" dirty="0"/>
              <a:t>Before applying an override label, clearly print the student’s name, student PowerSchool number, student state ID, date of birth (DOB), and the teacher’s name on the label.  </a:t>
            </a:r>
          </a:p>
          <a:p>
            <a:pPr lvl="1">
              <a:buClr>
                <a:schemeClr val="accent2"/>
              </a:buClr>
            </a:pPr>
            <a:endParaRPr lang="en-US" dirty="0"/>
          </a:p>
          <a:p>
            <a:r>
              <a:rPr lang="en-US" dirty="0"/>
              <a:t>If you use an override label, the answer document is </a:t>
            </a:r>
            <a:r>
              <a:rPr lang="en-US" u="sng" dirty="0"/>
              <a:t>not</a:t>
            </a:r>
            <a:r>
              <a:rPr lang="en-US" dirty="0"/>
              <a:t> considered </a:t>
            </a:r>
            <a:r>
              <a:rPr lang="en-US" dirty="0" err="1"/>
              <a:t>precoded</a:t>
            </a:r>
            <a:r>
              <a:rPr lang="en-US" dirty="0"/>
              <a:t>, and therefore, some </a:t>
            </a:r>
            <a:r>
              <a:rPr lang="en-US" dirty="0" err="1"/>
              <a:t>handcoding</a:t>
            </a:r>
            <a:r>
              <a:rPr lang="en-US" dirty="0"/>
              <a:t> will be required on the front cover and on pages 2 or 3 of the answer document.</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64</a:t>
            </a:fld>
            <a:endParaRPr lang="en-US"/>
          </a:p>
        </p:txBody>
      </p:sp>
    </p:spTree>
    <p:extLst>
      <p:ext uri="{BB962C8B-B14F-4D97-AF65-F5344CB8AC3E}">
        <p14:creationId xmlns:p14="http://schemas.microsoft.com/office/powerpoint/2010/main" val="45364087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sample of the home school override label.</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65</a:t>
            </a:fld>
            <a:endParaRPr lang="en-US"/>
          </a:p>
        </p:txBody>
      </p:sp>
    </p:spTree>
    <p:extLst>
      <p:ext uri="{BB962C8B-B14F-4D97-AF65-F5344CB8AC3E}">
        <p14:creationId xmlns:p14="http://schemas.microsoft.com/office/powerpoint/2010/main" val="39058443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5</a:t>
            </a:fld>
            <a:endParaRPr lang="en-US"/>
          </a:p>
        </p:txBody>
      </p:sp>
    </p:spTree>
    <p:extLst>
      <p:ext uri="{BB962C8B-B14F-4D97-AF65-F5344CB8AC3E}">
        <p14:creationId xmlns:p14="http://schemas.microsoft.com/office/powerpoint/2010/main" val="318272554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Do Not Score label must be applied to any preprinted, used, or mislabeled answer document that should not be scored. </a:t>
            </a:r>
          </a:p>
          <a:p>
            <a:endParaRPr lang="en-US" dirty="0"/>
          </a:p>
          <a:p>
            <a:r>
              <a:rPr lang="en-US" dirty="0"/>
              <a:t>Do not hand-write “Do Not Score” on answer documents. Use a label to indicate that an answer document should not be scored.</a:t>
            </a:r>
          </a:p>
          <a:p>
            <a:endParaRPr lang="en-US" dirty="0"/>
          </a:p>
          <a:p>
            <a:r>
              <a:rPr lang="en-US" dirty="0"/>
              <a:t>Remember that unused, overage answer documents do not need to have a Do Not Score label applied to them.  Also, do </a:t>
            </a:r>
            <a:r>
              <a:rPr lang="en-US" u="sng" dirty="0"/>
              <a:t>not</a:t>
            </a:r>
            <a:r>
              <a:rPr lang="en-US" dirty="0"/>
              <a:t> put a Do Not Score label on an answer document that has the IEP invalidation bubble marked for any test.</a:t>
            </a:r>
          </a:p>
          <a:p>
            <a:endParaRPr lang="en-US" dirty="0"/>
          </a:p>
          <a:p>
            <a:r>
              <a:rPr lang="en-US" dirty="0" err="1"/>
              <a:t>Shrinkwrapped</a:t>
            </a:r>
            <a:r>
              <a:rPr lang="en-US" dirty="0"/>
              <a:t> packages do not need to be opened if they are not needed.  Send </a:t>
            </a:r>
            <a:r>
              <a:rPr lang="en-US" dirty="0" err="1"/>
              <a:t>shrinkwrapped</a:t>
            </a:r>
            <a:r>
              <a:rPr lang="en-US" dirty="0"/>
              <a:t> packages back to the contractor as is. </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66</a:t>
            </a:fld>
            <a:endParaRPr lang="en-US"/>
          </a:p>
        </p:txBody>
      </p:sp>
    </p:spTree>
    <p:extLst>
      <p:ext uri="{BB962C8B-B14F-4D97-AF65-F5344CB8AC3E}">
        <p14:creationId xmlns:p14="http://schemas.microsoft.com/office/powerpoint/2010/main" val="58300826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On the left is an example of the front cover of the SC READY answer document and on the right is the front cover of the SCPASS answer document.</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67</a:t>
            </a:fld>
            <a:endParaRPr lang="en-US"/>
          </a:p>
        </p:txBody>
      </p:sp>
    </p:spTree>
    <p:extLst>
      <p:ext uri="{BB962C8B-B14F-4D97-AF65-F5344CB8AC3E}">
        <p14:creationId xmlns:p14="http://schemas.microsoft.com/office/powerpoint/2010/main" val="136275897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This shows pages 2 &amp; 3 of the SC READY answer document.</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68</a:t>
            </a:fld>
            <a:endParaRPr lang="en-US"/>
          </a:p>
        </p:txBody>
      </p:sp>
    </p:spTree>
    <p:extLst>
      <p:ext uri="{BB962C8B-B14F-4D97-AF65-F5344CB8AC3E}">
        <p14:creationId xmlns:p14="http://schemas.microsoft.com/office/powerpoint/2010/main" val="96415862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Precoded</a:t>
            </a:r>
            <a:r>
              <a:rPr lang="en-US" dirty="0"/>
              <a:t> means that student information is preprinted on the answer document, or a new student label has been used. </a:t>
            </a:r>
          </a:p>
          <a:p>
            <a:endParaRPr lang="en-US" dirty="0"/>
          </a:p>
          <a:p>
            <a:r>
              <a:rPr lang="en-US" dirty="0"/>
              <a:t>This is a sample of a preprinted label applied to an answer document. </a:t>
            </a:r>
          </a:p>
          <a:p>
            <a:endParaRPr lang="en-US" dirty="0"/>
          </a:p>
          <a:p>
            <a:r>
              <a:rPr lang="en-US" dirty="0" err="1"/>
              <a:t>Handcoding</a:t>
            </a:r>
            <a:r>
              <a:rPr lang="en-US" dirty="0"/>
              <a:t> the student name is optional, but recommended.  </a:t>
            </a:r>
            <a:r>
              <a:rPr lang="en-US" dirty="0" err="1"/>
              <a:t>Handcoding</a:t>
            </a:r>
            <a:r>
              <a:rPr lang="en-US" dirty="0"/>
              <a:t> the student name serves as a secondary method for ensuring that the student whose name is pre-printed on the answer document is the person who actually took the test.</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69</a:t>
            </a:fld>
            <a:endParaRPr lang="en-US"/>
          </a:p>
        </p:txBody>
      </p:sp>
    </p:spTree>
    <p:extLst>
      <p:ext uri="{BB962C8B-B14F-4D97-AF65-F5344CB8AC3E}">
        <p14:creationId xmlns:p14="http://schemas.microsoft.com/office/powerpoint/2010/main" val="401807683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fields appear on page 2 of the answer document.  The information for these fields could have been submitted through </a:t>
            </a:r>
            <a:r>
              <a:rPr lang="en-US" dirty="0" err="1"/>
              <a:t>precode</a:t>
            </a:r>
            <a:r>
              <a:rPr lang="en-US" dirty="0"/>
              <a:t>.  Any information not submitted via </a:t>
            </a:r>
            <a:r>
              <a:rPr lang="en-US" dirty="0" err="1"/>
              <a:t>precode</a:t>
            </a:r>
            <a:r>
              <a:rPr lang="en-US" dirty="0"/>
              <a:t> by your district should be </a:t>
            </a:r>
            <a:r>
              <a:rPr lang="en-US" dirty="0" err="1"/>
              <a:t>handcoded</a:t>
            </a:r>
            <a:r>
              <a:rPr lang="en-US" dirty="0"/>
              <a:t> in this section of the answer document.  </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70</a:t>
            </a:fld>
            <a:endParaRPr lang="en-US"/>
          </a:p>
        </p:txBody>
      </p:sp>
    </p:spTree>
    <p:extLst>
      <p:ext uri="{BB962C8B-B14F-4D97-AF65-F5344CB8AC3E}">
        <p14:creationId xmlns:p14="http://schemas.microsoft.com/office/powerpoint/2010/main" val="144384041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document is considered non-</a:t>
            </a:r>
            <a:r>
              <a:rPr lang="en-US" dirty="0" err="1"/>
              <a:t>precoded</a:t>
            </a:r>
            <a:r>
              <a:rPr lang="en-US" dirty="0"/>
              <a:t> if override labels are used.</a:t>
            </a:r>
          </a:p>
          <a:p>
            <a:endParaRPr lang="en-US" dirty="0"/>
          </a:p>
          <a:p>
            <a:r>
              <a:rPr lang="en-US" dirty="0"/>
              <a:t>This is an example of an answer document with an override label. </a:t>
            </a:r>
          </a:p>
          <a:p>
            <a:endParaRPr lang="en-US" dirty="0"/>
          </a:p>
          <a:p>
            <a:r>
              <a:rPr lang="en-US" dirty="0"/>
              <a:t>Make sure to write the applicable information on the label in the blank spaces provided. </a:t>
            </a:r>
          </a:p>
          <a:p>
            <a:endParaRPr lang="en-US" dirty="0"/>
          </a:p>
          <a:p>
            <a:r>
              <a:rPr lang="en-US" dirty="0" err="1"/>
              <a:t>Handcoding</a:t>
            </a:r>
            <a:r>
              <a:rPr lang="en-US" dirty="0"/>
              <a:t> the student name is mandatory on answer documents that use override labels.</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71</a:t>
            </a:fld>
            <a:endParaRPr lang="en-US"/>
          </a:p>
        </p:txBody>
      </p:sp>
    </p:spTree>
    <p:extLst>
      <p:ext uri="{BB962C8B-B14F-4D97-AF65-F5344CB8AC3E}">
        <p14:creationId xmlns:p14="http://schemas.microsoft.com/office/powerpoint/2010/main" val="416442595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a:t>All</a:t>
            </a:r>
            <a:r>
              <a:rPr lang="en-US" dirty="0"/>
              <a:t> applicable fields in this section of page 2 of the answer document must be hand-coded if an override label is used. </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72</a:t>
            </a:fld>
            <a:endParaRPr lang="en-US"/>
          </a:p>
        </p:txBody>
      </p:sp>
    </p:spTree>
    <p:extLst>
      <p:ext uri="{BB962C8B-B14F-4D97-AF65-F5344CB8AC3E}">
        <p14:creationId xmlns:p14="http://schemas.microsoft.com/office/powerpoint/2010/main" val="160651460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0"/>
              </a:spcBef>
            </a:pPr>
            <a:r>
              <a:rPr lang="en-US" dirty="0"/>
              <a:t>Applicable fields must be hand-coded.</a:t>
            </a:r>
          </a:p>
          <a:p>
            <a:pPr marL="0" lvl="1">
              <a:spcBef>
                <a:spcPct val="0"/>
              </a:spcBef>
            </a:pPr>
            <a:endParaRPr lang="en-US" dirty="0"/>
          </a:p>
          <a:p>
            <a:pPr marL="0" lvl="1">
              <a:spcBef>
                <a:spcPct val="0"/>
              </a:spcBef>
            </a:pPr>
            <a:r>
              <a:rPr lang="en-US" dirty="0"/>
              <a:t>Please note that the Test Administrator name must be printed on the line for each subject.</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73</a:t>
            </a:fld>
            <a:endParaRPr lang="en-US"/>
          </a:p>
        </p:txBody>
      </p:sp>
    </p:spTree>
    <p:extLst>
      <p:ext uri="{BB962C8B-B14F-4D97-AF65-F5344CB8AC3E}">
        <p14:creationId xmlns:p14="http://schemas.microsoft.com/office/powerpoint/2010/main" val="129202037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0"/>
              </a:spcBef>
            </a:pPr>
            <a:r>
              <a:rPr lang="en-US" dirty="0"/>
              <a:t>The student’s test booklet version must be coded on the student’s answer document.  </a:t>
            </a:r>
          </a:p>
          <a:p>
            <a:pPr>
              <a:spcBef>
                <a:spcPct val="0"/>
              </a:spcBef>
            </a:pPr>
            <a:endParaRPr lang="en-US" dirty="0"/>
          </a:p>
          <a:p>
            <a:pPr>
              <a:spcBef>
                <a:spcPct val="0"/>
              </a:spcBef>
            </a:pPr>
            <a:r>
              <a:rPr lang="en-US" dirty="0"/>
              <a:t>Instructions for coding the test booklet version are included in the administration directions found in the </a:t>
            </a:r>
            <a:r>
              <a:rPr lang="en-US" i="1" dirty="0"/>
              <a:t>ADM.</a:t>
            </a:r>
          </a:p>
          <a:p>
            <a:pPr>
              <a:spcBef>
                <a:spcPct val="0"/>
              </a:spcBef>
            </a:pPr>
            <a:endParaRPr lang="en-US" i="1" dirty="0"/>
          </a:p>
          <a:p>
            <a:pPr>
              <a:spcBef>
                <a:spcPct val="0"/>
              </a:spcBef>
            </a:pPr>
            <a:r>
              <a:rPr lang="en-US" i="0" dirty="0"/>
              <a:t>The</a:t>
            </a:r>
            <a:r>
              <a:rPr lang="en-US" i="0" baseline="0" dirty="0"/>
              <a:t> TA’s initials should also be coded for each subject in the answer document.</a:t>
            </a:r>
            <a:endParaRPr lang="en-US" i="0" dirty="0"/>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74</a:t>
            </a:fld>
            <a:endParaRPr lang="en-US"/>
          </a:p>
        </p:txBody>
      </p:sp>
    </p:spTree>
    <p:extLst>
      <p:ext uri="{BB962C8B-B14F-4D97-AF65-F5344CB8AC3E}">
        <p14:creationId xmlns:p14="http://schemas.microsoft.com/office/powerpoint/2010/main" val="223462065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2421">
              <a:defRPr/>
            </a:pPr>
            <a:r>
              <a:rPr lang="en-US" dirty="0"/>
              <a:t>The Answer Document Return Form (ADRF) is used to indicate the number of answer documents being returned. The ADRF is used to compare the number of </a:t>
            </a:r>
            <a:r>
              <a:rPr lang="en-US" dirty="0" err="1"/>
              <a:t>scorable</a:t>
            </a:r>
            <a:r>
              <a:rPr lang="en-US" dirty="0"/>
              <a:t> materials that were indicated as returned by your school against the number of </a:t>
            </a:r>
            <a:r>
              <a:rPr lang="en-US" dirty="0" err="1"/>
              <a:t>scorable</a:t>
            </a:r>
            <a:r>
              <a:rPr lang="en-US" dirty="0"/>
              <a:t> materials actually received by the contractor. </a:t>
            </a:r>
          </a:p>
          <a:p>
            <a:endParaRPr lang="en-US" dirty="0"/>
          </a:p>
          <a:p>
            <a:r>
              <a:rPr lang="en-US" dirty="0"/>
              <a:t>In addition, the ADRF includes fall assignment information.  Fall assignment information on the electronic ADRF allows schools to designate that they would like score reports for a grade of students to be sent to the school students will be attending in the fall, if different from where the students tested.</a:t>
            </a:r>
          </a:p>
          <a:p>
            <a:endParaRPr lang="en-US" dirty="0"/>
          </a:p>
          <a:p>
            <a:r>
              <a:rPr lang="en-US" dirty="0"/>
              <a:t>Fall assignment can be designated via </a:t>
            </a:r>
            <a:r>
              <a:rPr lang="en-US" dirty="0" err="1"/>
              <a:t>precode</a:t>
            </a:r>
            <a:r>
              <a:rPr lang="en-US" dirty="0"/>
              <a:t>, test setup, the electronic ADRF, or on an individual student answer document. </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75</a:t>
            </a:fld>
            <a:endParaRPr lang="en-US"/>
          </a:p>
        </p:txBody>
      </p:sp>
    </p:spTree>
    <p:extLst>
      <p:ext uri="{BB962C8B-B14F-4D97-AF65-F5344CB8AC3E}">
        <p14:creationId xmlns:p14="http://schemas.microsoft.com/office/powerpoint/2010/main" val="20911634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7</a:t>
            </a:fld>
            <a:endParaRPr lang="en-US"/>
          </a:p>
        </p:txBody>
      </p:sp>
    </p:spTree>
    <p:extLst>
      <p:ext uri="{BB962C8B-B14F-4D97-AF65-F5344CB8AC3E}">
        <p14:creationId xmlns:p14="http://schemas.microsoft.com/office/powerpoint/2010/main" val="270393938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2421">
              <a:spcBef>
                <a:spcPct val="0"/>
              </a:spcBef>
              <a:defRPr/>
            </a:pPr>
            <a:r>
              <a:rPr lang="en-US" dirty="0"/>
              <a:t>Since fall assignment information can come from 4 sources, a set of override rules has been established to determine the “final value” used for reporting.  Fall assignment on the electronic ADRF overrides </a:t>
            </a:r>
            <a:r>
              <a:rPr lang="en-US" dirty="0" err="1"/>
              <a:t>precode</a:t>
            </a:r>
            <a:r>
              <a:rPr lang="en-US" dirty="0"/>
              <a:t> information.  Fall assignment coded on the answer document overrides information on the electronic ADRF. And fall assignment coded in test setup overrides all other sources. </a:t>
            </a:r>
          </a:p>
          <a:p>
            <a:pPr defTabSz="902421">
              <a:spcBef>
                <a:spcPct val="0"/>
              </a:spcBef>
              <a:defRPr/>
            </a:pPr>
            <a:endParaRPr lang="en-US" dirty="0"/>
          </a:p>
          <a:p>
            <a:pPr defTabSz="902421">
              <a:spcBef>
                <a:spcPct val="0"/>
              </a:spcBef>
              <a:defRPr/>
            </a:pPr>
            <a:r>
              <a:rPr lang="en-US" dirty="0"/>
              <a:t>This Fall Assignment Data Grid displays how the override rules work.  In the top example, fall assignment was not provided via </a:t>
            </a:r>
            <a:r>
              <a:rPr lang="en-US" dirty="0" err="1"/>
              <a:t>precode</a:t>
            </a:r>
            <a:r>
              <a:rPr lang="en-US" dirty="0"/>
              <a:t>, the electronic ADRF, </a:t>
            </a:r>
            <a:r>
              <a:rPr lang="en-US" u="sng" dirty="0"/>
              <a:t>or</a:t>
            </a:r>
            <a:r>
              <a:rPr lang="en-US" dirty="0"/>
              <a:t> the student’s answer document.  In this case, student scores would be reported to/for the tested school.</a:t>
            </a:r>
          </a:p>
          <a:p>
            <a:pPr>
              <a:spcBef>
                <a:spcPct val="0"/>
              </a:spcBef>
            </a:pPr>
            <a:endParaRPr lang="en-US" dirty="0"/>
          </a:p>
          <a:p>
            <a:pPr>
              <a:spcBef>
                <a:spcPct val="0"/>
              </a:spcBef>
            </a:pPr>
            <a:r>
              <a:rPr lang="en-US" dirty="0"/>
              <a:t>In the final example, fall assignment was provided via </a:t>
            </a:r>
            <a:r>
              <a:rPr lang="en-US" dirty="0" err="1"/>
              <a:t>precode</a:t>
            </a:r>
            <a:r>
              <a:rPr lang="en-US" dirty="0"/>
              <a:t>, the electronic ADRF,  the student’s answer document </a:t>
            </a:r>
            <a:r>
              <a:rPr lang="en-US" u="sng" dirty="0"/>
              <a:t>and</a:t>
            </a:r>
            <a:r>
              <a:rPr lang="en-US" dirty="0"/>
              <a:t> populated in test setup.  The fall assignment information in test setup would be used for as the final value for reporting purposes.</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76</a:t>
            </a:fld>
            <a:endParaRPr lang="en-US"/>
          </a:p>
        </p:txBody>
      </p:sp>
    </p:spTree>
    <p:extLst>
      <p:ext uri="{BB962C8B-B14F-4D97-AF65-F5344CB8AC3E}">
        <p14:creationId xmlns:p14="http://schemas.microsoft.com/office/powerpoint/2010/main" val="51861529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0"/>
              </a:spcBef>
            </a:pPr>
            <a:r>
              <a:rPr lang="en-US" dirty="0"/>
              <a:t>Return procedures are provided in the </a:t>
            </a:r>
            <a:r>
              <a:rPr lang="en-US" i="1" dirty="0"/>
              <a:t>TAM</a:t>
            </a:r>
            <a:r>
              <a:rPr lang="en-US" i="1" baseline="0" dirty="0"/>
              <a:t> and Materials Receipt and Return Supplement </a:t>
            </a:r>
            <a:r>
              <a:rPr lang="en-US" i="0" baseline="0" dirty="0"/>
              <a:t>for ship-to sites</a:t>
            </a:r>
            <a:r>
              <a:rPr lang="en-US" dirty="0"/>
              <a:t>.  </a:t>
            </a:r>
          </a:p>
          <a:p>
            <a:pPr>
              <a:spcBef>
                <a:spcPct val="0"/>
              </a:spcBef>
            </a:pPr>
            <a:endParaRPr lang="en-US" dirty="0"/>
          </a:p>
          <a:p>
            <a:pPr>
              <a:spcBef>
                <a:spcPct val="0"/>
              </a:spcBef>
            </a:pPr>
            <a:r>
              <a:rPr lang="en-US" dirty="0"/>
              <a:t>Verify that all answer documents to be scored have either preprinted information or an appropriate (new student or override) label applied.</a:t>
            </a:r>
          </a:p>
          <a:p>
            <a:pPr>
              <a:spcBef>
                <a:spcPct val="0"/>
              </a:spcBef>
            </a:pPr>
            <a:endParaRPr lang="en-US" dirty="0"/>
          </a:p>
          <a:p>
            <a:pPr>
              <a:spcBef>
                <a:spcPct val="0"/>
              </a:spcBef>
            </a:pPr>
            <a:r>
              <a:rPr lang="en-US" dirty="0"/>
              <a:t>Make sure that accommodation codes have been completed for students with IEPs or 504 Plans and for ESOL/LEP students.  </a:t>
            </a:r>
          </a:p>
          <a:p>
            <a:pPr>
              <a:spcBef>
                <a:spcPct val="0"/>
              </a:spcBef>
            </a:pPr>
            <a:endParaRPr lang="en-US" dirty="0"/>
          </a:p>
          <a:p>
            <a:pPr>
              <a:spcBef>
                <a:spcPct val="0"/>
              </a:spcBef>
            </a:pPr>
            <a:r>
              <a:rPr lang="en-US" dirty="0"/>
              <a:t>Also make sure that the test booklet version and TA initials were accurately bubbled on the answer document.</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77</a:t>
            </a:fld>
            <a:endParaRPr lang="en-US"/>
          </a:p>
        </p:txBody>
      </p:sp>
    </p:spTree>
    <p:extLst>
      <p:ext uri="{BB962C8B-B14F-4D97-AF65-F5344CB8AC3E}">
        <p14:creationId xmlns:p14="http://schemas.microsoft.com/office/powerpoint/2010/main" val="212833644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2421" eaLnBrk="0" fontAlgn="base" hangingPunct="0">
              <a:spcBef>
                <a:spcPct val="30000"/>
              </a:spcBef>
              <a:spcAft>
                <a:spcPct val="0"/>
              </a:spcAft>
              <a:defRPr/>
            </a:pPr>
            <a:r>
              <a:rPr lang="en-US" dirty="0"/>
              <a:t>Place Do Not Score labels on any unused preprinted answer documents or used answer documents that are not to be scored.</a:t>
            </a:r>
          </a:p>
          <a:p>
            <a:pPr>
              <a:spcBef>
                <a:spcPct val="0"/>
              </a:spcBef>
            </a:pPr>
            <a:endParaRPr lang="en-US" dirty="0"/>
          </a:p>
          <a:p>
            <a:pPr>
              <a:spcBef>
                <a:spcPct val="0"/>
              </a:spcBef>
            </a:pPr>
            <a:r>
              <a:rPr lang="en-US" dirty="0"/>
              <a:t>Complete the electronic Answer Document Return Form on </a:t>
            </a:r>
            <a:r>
              <a:rPr lang="en-US" dirty="0" err="1"/>
              <a:t>eDIRECT</a:t>
            </a:r>
            <a:r>
              <a:rPr lang="en-US" dirty="0"/>
              <a:t>.</a:t>
            </a:r>
          </a:p>
          <a:p>
            <a:pPr>
              <a:spcBef>
                <a:spcPct val="0"/>
              </a:spcBef>
            </a:pPr>
            <a:endParaRPr lang="en-US" dirty="0"/>
          </a:p>
          <a:p>
            <a:pPr lvl="0">
              <a:spcBef>
                <a:spcPct val="0"/>
              </a:spcBef>
              <a:defRPr/>
            </a:pPr>
            <a:r>
              <a:rPr lang="en-US" dirty="0"/>
              <a:t>TAs will create a seating chart for each test session. </a:t>
            </a:r>
          </a:p>
          <a:p>
            <a:pPr lvl="0">
              <a:spcBef>
                <a:spcPct val="0"/>
              </a:spcBef>
              <a:defRPr/>
            </a:pPr>
            <a:endParaRPr lang="en-US" dirty="0"/>
          </a:p>
          <a:p>
            <a:pPr>
              <a:spcBef>
                <a:spcPct val="0"/>
              </a:spcBef>
            </a:pPr>
            <a:r>
              <a:rPr lang="en-US" dirty="0"/>
              <a:t>It is essential that you use the electronic security checklists to verify the change of custody for all secure test materials.  </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78</a:t>
            </a:fld>
            <a:endParaRPr lang="en-US"/>
          </a:p>
        </p:txBody>
      </p:sp>
    </p:spTree>
    <p:extLst>
      <p:ext uri="{BB962C8B-B14F-4D97-AF65-F5344CB8AC3E}">
        <p14:creationId xmlns:p14="http://schemas.microsoft.com/office/powerpoint/2010/main" val="372092814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documents for students using Braille materials should be returned with </a:t>
            </a:r>
            <a:r>
              <a:rPr lang="en-US" u="sng" dirty="0" err="1"/>
              <a:t>scorable</a:t>
            </a:r>
            <a:r>
              <a:rPr lang="en-US" u="sng" dirty="0"/>
              <a:t> </a:t>
            </a:r>
            <a:r>
              <a:rPr lang="en-US" dirty="0"/>
              <a:t>materials  (except as noted for ELA).  The remaining Braille materials (including Braille test booklets, TA Notes, and ancillary materials) should be sealed in the original plastic bag and returned in a </a:t>
            </a:r>
            <a:r>
              <a:rPr lang="en-US" u="sng" dirty="0" err="1"/>
              <a:t>nonscorable</a:t>
            </a:r>
            <a:r>
              <a:rPr lang="en-US" dirty="0"/>
              <a:t> box.</a:t>
            </a:r>
          </a:p>
          <a:p>
            <a:endParaRPr lang="en-US" dirty="0"/>
          </a:p>
          <a:p>
            <a:r>
              <a:rPr lang="en-US" dirty="0"/>
              <a:t>If transcription is needed for the TDA response, return all ELA Braille materials for the student together in the plastic bag in the </a:t>
            </a:r>
            <a:r>
              <a:rPr lang="en-US" u="sng" dirty="0" err="1"/>
              <a:t>scorable</a:t>
            </a:r>
            <a:r>
              <a:rPr lang="en-US" dirty="0"/>
              <a:t> box.</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79</a:t>
            </a:fld>
            <a:endParaRPr lang="en-US"/>
          </a:p>
        </p:txBody>
      </p:sp>
    </p:spTree>
    <p:extLst>
      <p:ext uri="{BB962C8B-B14F-4D97-AF65-F5344CB8AC3E}">
        <p14:creationId xmlns:p14="http://schemas.microsoft.com/office/powerpoint/2010/main" val="385751510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SC READY Grade 3 ELA answer documents  will be picked up </a:t>
            </a:r>
            <a:r>
              <a:rPr lang="en-US" baseline="0" dirty="0"/>
              <a:t>no later than</a:t>
            </a:r>
            <a:r>
              <a:rPr lang="en-US" dirty="0"/>
              <a:t> </a:t>
            </a:r>
            <a:r>
              <a:rPr lang="en-US" u="sng" dirty="0"/>
              <a:t>May 22</a:t>
            </a:r>
            <a:r>
              <a:rPr lang="en-US" dirty="0"/>
              <a:t>. </a:t>
            </a:r>
          </a:p>
          <a:p>
            <a:endParaRPr lang="en-US" dirty="0"/>
          </a:p>
          <a:p>
            <a:pPr defTabSz="902421">
              <a:defRPr/>
            </a:pPr>
            <a:r>
              <a:rPr lang="en-US" dirty="0" err="1"/>
              <a:t>Scorable</a:t>
            </a:r>
            <a:r>
              <a:rPr lang="en-US" dirty="0"/>
              <a:t> materials include </a:t>
            </a:r>
            <a:r>
              <a:rPr lang="en-US" u="sng" dirty="0"/>
              <a:t>all</a:t>
            </a:r>
            <a:r>
              <a:rPr lang="en-US" dirty="0"/>
              <a:t> </a:t>
            </a:r>
            <a:r>
              <a:rPr lang="en-US" dirty="0" err="1"/>
              <a:t>scorable</a:t>
            </a:r>
            <a:r>
              <a:rPr lang="en-US" dirty="0"/>
              <a:t> answer documents, including answer documents for students testing with Braille materials. Grades and subjects may be mixed within the boxes.  </a:t>
            </a:r>
          </a:p>
          <a:p>
            <a:pPr defTabSz="902421">
              <a:defRPr/>
            </a:pPr>
            <a:endParaRPr lang="en-US" dirty="0"/>
          </a:p>
          <a:p>
            <a:pPr defTabSz="902421">
              <a:defRPr/>
            </a:pPr>
            <a:r>
              <a:rPr lang="en-US" dirty="0" err="1"/>
              <a:t>Nonscorable</a:t>
            </a:r>
            <a:r>
              <a:rPr lang="en-US" dirty="0"/>
              <a:t> materials include all used test booklets and customized materials that are no longer needed for testing. Check these test booklets to ensure that </a:t>
            </a:r>
            <a:r>
              <a:rPr lang="en-US" dirty="0" err="1"/>
              <a:t>scorable</a:t>
            </a:r>
            <a:r>
              <a:rPr lang="en-US" dirty="0"/>
              <a:t> answer documents have not been placed inside of these booklets.  </a:t>
            </a:r>
          </a:p>
          <a:p>
            <a:pPr defTabSz="902421">
              <a:defRPr/>
            </a:pPr>
            <a:endParaRPr lang="en-US" dirty="0"/>
          </a:p>
          <a:p>
            <a:r>
              <a:rPr lang="en-US" dirty="0"/>
              <a:t>Place all </a:t>
            </a:r>
            <a:r>
              <a:rPr lang="en-US" dirty="0" err="1"/>
              <a:t>scorable</a:t>
            </a:r>
            <a:r>
              <a:rPr lang="en-US" dirty="0"/>
              <a:t> materials in separate boxes from </a:t>
            </a:r>
            <a:r>
              <a:rPr lang="en-US" dirty="0" err="1"/>
              <a:t>nonscorable</a:t>
            </a:r>
            <a:r>
              <a:rPr lang="en-US" dirty="0"/>
              <a:t> materials. </a:t>
            </a:r>
          </a:p>
          <a:p>
            <a:endParaRPr lang="en-US" dirty="0"/>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80</a:t>
            </a:fld>
            <a:endParaRPr lang="en-US"/>
          </a:p>
        </p:txBody>
      </p:sp>
    </p:spTree>
    <p:extLst>
      <p:ext uri="{BB962C8B-B14F-4D97-AF65-F5344CB8AC3E}">
        <p14:creationId xmlns:p14="http://schemas.microsoft.com/office/powerpoint/2010/main" val="28147688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Times New Roman" pitchFamily="18" charset="0"/>
              </a:rPr>
              <a:t>Place all SCORABLE test materials in the plastic return bags. Seal the bags tightly, and place them in the SCORABLE boxes.</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81</a:t>
            </a:fld>
            <a:endParaRPr lang="en-US"/>
          </a:p>
        </p:txBody>
      </p:sp>
    </p:spTree>
    <p:extLst>
      <p:ext uri="{BB962C8B-B14F-4D97-AF65-F5344CB8AC3E}">
        <p14:creationId xmlns:p14="http://schemas.microsoft.com/office/powerpoint/2010/main" val="188444626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Times New Roman" pitchFamily="18" charset="0"/>
              </a:rPr>
              <a:t>Place all </a:t>
            </a:r>
            <a:r>
              <a:rPr lang="en-US" dirty="0" err="1">
                <a:cs typeface="Times New Roman" pitchFamily="18" charset="0"/>
              </a:rPr>
              <a:t>nonscorable</a:t>
            </a:r>
            <a:r>
              <a:rPr lang="en-US" dirty="0">
                <a:cs typeface="Times New Roman" pitchFamily="18" charset="0"/>
              </a:rPr>
              <a:t> test materials in the </a:t>
            </a:r>
            <a:r>
              <a:rPr lang="en-US" dirty="0" err="1">
                <a:cs typeface="Times New Roman" pitchFamily="18" charset="0"/>
              </a:rPr>
              <a:t>nonscorable</a:t>
            </a:r>
            <a:r>
              <a:rPr lang="en-US" dirty="0">
                <a:cs typeface="Times New Roman" pitchFamily="18" charset="0"/>
              </a:rPr>
              <a:t> boxes. No plastic bags are provided for </a:t>
            </a:r>
            <a:r>
              <a:rPr lang="en-US" dirty="0" err="1">
                <a:cs typeface="Times New Roman" pitchFamily="18" charset="0"/>
              </a:rPr>
              <a:t>nonscorable</a:t>
            </a:r>
            <a:r>
              <a:rPr lang="en-US" dirty="0">
                <a:cs typeface="Times New Roman" pitchFamily="18" charset="0"/>
              </a:rPr>
              <a:t> materials.</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82</a:t>
            </a:fld>
            <a:endParaRPr lang="en-US"/>
          </a:p>
        </p:txBody>
      </p:sp>
    </p:spTree>
    <p:extLst>
      <p:ext uri="{BB962C8B-B14F-4D97-AF65-F5344CB8AC3E}">
        <p14:creationId xmlns:p14="http://schemas.microsoft.com/office/powerpoint/2010/main" val="222124732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Times New Roman" pitchFamily="18" charset="0"/>
              </a:rPr>
              <a:t>Fill any empty space in the box(</a:t>
            </a:r>
            <a:r>
              <a:rPr lang="en-US" dirty="0" err="1">
                <a:cs typeface="Times New Roman" pitchFamily="18" charset="0"/>
              </a:rPr>
              <a:t>es</a:t>
            </a:r>
            <a:r>
              <a:rPr lang="en-US" dirty="0">
                <a:cs typeface="Times New Roman" pitchFamily="18" charset="0"/>
              </a:rPr>
              <a:t>)with crumpled paper or bubble wrap to ensure that testing material does not shift during transit. Make sure you fill voids to the top of the box.</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83</a:t>
            </a:fld>
            <a:endParaRPr lang="en-US"/>
          </a:p>
        </p:txBody>
      </p:sp>
    </p:spTree>
    <p:extLst>
      <p:ext uri="{BB962C8B-B14F-4D97-AF65-F5344CB8AC3E}">
        <p14:creationId xmlns:p14="http://schemas.microsoft.com/office/powerpoint/2010/main" val="405298063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Fold in the outer flaps (with the old shipping labels), exposing the A &amp; B flaps.</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84</a:t>
            </a:fld>
            <a:endParaRPr lang="en-US"/>
          </a:p>
        </p:txBody>
      </p:sp>
    </p:spTree>
    <p:extLst>
      <p:ext uri="{BB962C8B-B14F-4D97-AF65-F5344CB8AC3E}">
        <p14:creationId xmlns:p14="http://schemas.microsoft.com/office/powerpoint/2010/main" val="253635258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Tape boxes securely using three pieces of packaging tape on both the top and bottom of the boxes.  Overlap the tape, and make sure it wraps around the sides at least two inches.</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85</a:t>
            </a:fld>
            <a:endParaRPr lang="en-US"/>
          </a:p>
        </p:txBody>
      </p:sp>
    </p:spTree>
    <p:extLst>
      <p:ext uri="{BB962C8B-B14F-4D97-AF65-F5344CB8AC3E}">
        <p14:creationId xmlns:p14="http://schemas.microsoft.com/office/powerpoint/2010/main" val="4408033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10</a:t>
            </a:fld>
            <a:endParaRPr lang="en-US"/>
          </a:p>
        </p:txBody>
      </p:sp>
    </p:spTree>
    <p:extLst>
      <p:ext uri="{BB962C8B-B14F-4D97-AF65-F5344CB8AC3E}">
        <p14:creationId xmlns:p14="http://schemas.microsoft.com/office/powerpoint/2010/main" val="257917442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2421">
              <a:defRPr/>
            </a:pPr>
            <a:r>
              <a:rPr lang="en-US" dirty="0"/>
              <a:t>Place the appropriate colored DRC label on Flap A.</a:t>
            </a:r>
          </a:p>
          <a:p>
            <a:pPr defTabSz="902421">
              <a:defRPr/>
            </a:pPr>
            <a:endParaRPr lang="en-US" dirty="0"/>
          </a:p>
          <a:p>
            <a:pPr defTabSz="902421">
              <a:defRPr/>
            </a:pPr>
            <a:r>
              <a:rPr lang="en-US" dirty="0"/>
              <a:t>Place the UPS-RS label on Flab B. Be sure to retain the tear-off portion of the UPS-RS label  for your records.</a:t>
            </a:r>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86</a:t>
            </a:fld>
            <a:endParaRPr lang="en-US"/>
          </a:p>
        </p:txBody>
      </p:sp>
    </p:spTree>
    <p:extLst>
      <p:ext uri="{BB962C8B-B14F-4D97-AF65-F5344CB8AC3E}">
        <p14:creationId xmlns:p14="http://schemas.microsoft.com/office/powerpoint/2010/main" val="34287767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important dates to keep in mind for the SC READY/SCPASS administrations.  </a:t>
            </a:r>
          </a:p>
          <a:p>
            <a:r>
              <a:rPr lang="en-US" dirty="0"/>
              <a:t>Test setup will be available for both SC READY and SCPASS on March 26.</a:t>
            </a:r>
          </a:p>
          <a:p>
            <a:r>
              <a:rPr lang="en-US" dirty="0"/>
              <a:t>Grade 3 ELA</a:t>
            </a:r>
            <a:r>
              <a:rPr lang="en-US" baseline="0" dirty="0"/>
              <a:t> answer documents must be returned by May 22 via UPS Next Day Air to be accepted for accelerated reporting.</a:t>
            </a:r>
          </a:p>
          <a:p>
            <a:r>
              <a:rPr lang="en-US" baseline="0" dirty="0"/>
              <a:t>All other material can be returned as soon as testing is complete, but the deadline is June 12.</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11</a:t>
            </a:fld>
            <a:endParaRPr lang="en-US"/>
          </a:p>
        </p:txBody>
      </p:sp>
    </p:spTree>
    <p:extLst>
      <p:ext uri="{BB962C8B-B14F-4D97-AF65-F5344CB8AC3E}">
        <p14:creationId xmlns:p14="http://schemas.microsoft.com/office/powerpoint/2010/main" val="1673186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a:t>
            </a:r>
            <a:r>
              <a:rPr lang="en-US" baseline="0" dirty="0"/>
              <a:t> lists the various resources you may have available to you for testing.</a:t>
            </a:r>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12</a:t>
            </a:fld>
            <a:endParaRPr lang="en-US"/>
          </a:p>
        </p:txBody>
      </p:sp>
    </p:spTree>
    <p:extLst>
      <p:ext uri="{BB962C8B-B14F-4D97-AF65-F5344CB8AC3E}">
        <p14:creationId xmlns:p14="http://schemas.microsoft.com/office/powerpoint/2010/main" val="11571072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math grades 6-8 there is a calculator section and a no calculator section.  There is also a graphing tool available for grades 7 and 8 mathematics.</a:t>
            </a:r>
          </a:p>
          <a:p>
            <a:endParaRPr lang="en-US" dirty="0"/>
          </a:p>
          <a:p>
            <a:r>
              <a:rPr lang="en-US" dirty="0"/>
              <a:t>Calculators will be available for students to use in science grades 6</a:t>
            </a:r>
            <a:r>
              <a:rPr lang="en-US" baseline="0" dirty="0"/>
              <a:t> and </a:t>
            </a:r>
            <a:r>
              <a:rPr lang="en-US" dirty="0"/>
              <a:t>8.  </a:t>
            </a:r>
          </a:p>
          <a:p>
            <a:endParaRPr lang="en-US" dirty="0"/>
          </a:p>
          <a:p>
            <a:r>
              <a:rPr lang="en-US" dirty="0"/>
              <a:t>The updated calculator policy is located in the TAM.</a:t>
            </a:r>
          </a:p>
        </p:txBody>
      </p:sp>
      <p:sp>
        <p:nvSpPr>
          <p:cNvPr id="4" name="Slide Number Placeholder 3"/>
          <p:cNvSpPr>
            <a:spLocks noGrp="1"/>
          </p:cNvSpPr>
          <p:nvPr>
            <p:ph type="sldNum" sz="quarter" idx="10"/>
          </p:nvPr>
        </p:nvSpPr>
        <p:spPr/>
        <p:txBody>
          <a:bodyPr/>
          <a:lstStyle/>
          <a:p>
            <a:fld id="{02632E4A-4B46-4767-89A3-9C3340BF3877}" type="slidenum">
              <a:rPr lang="en-US" smtClean="0"/>
              <a:t>13</a:t>
            </a:fld>
            <a:endParaRPr lang="en-US"/>
          </a:p>
        </p:txBody>
      </p:sp>
    </p:spTree>
    <p:extLst>
      <p:ext uri="{BB962C8B-B14F-4D97-AF65-F5344CB8AC3E}">
        <p14:creationId xmlns:p14="http://schemas.microsoft.com/office/powerpoint/2010/main" val="3527199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61B1F870-2ADF-45E5-AB71-81862C3E3075}" type="datetime1">
              <a:rPr lang="en-US" smtClean="0"/>
              <a:t>3/1/2018</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7BCB9EBD-7260-49C1-9B31-10464BA09A03}"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6523DE10-BC0D-4E80-AF90-3C9C18DCCC17}" type="datetime1">
              <a:rPr lang="en-US" smtClean="0"/>
              <a:t>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CB9EBD-7260-49C1-9B31-10464BA09A0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1E9C7FEF-3633-4276-9946-8E689663DF10}" type="datetime1">
              <a:rPr lang="en-US" smtClean="0"/>
              <a:t>3/1/2018</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7BCB9EBD-7260-49C1-9B31-10464BA09A03}"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F10EA8BF-B1CE-45CC-AAF0-E1AD52362EA0}" type="datetime1">
              <a:rPr lang="en-US" smtClean="0"/>
              <a:t>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7BCB9EBD-7260-49C1-9B31-10464BA09A03}"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8D1DADAA-79AD-4814-B1B1-DBE760CF1F31}" type="datetime1">
              <a:rPr lang="en-US" smtClean="0"/>
              <a:t>3/1/2018</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7BCB9EBD-7260-49C1-9B31-10464BA09A03}"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E7725A02-D923-421E-BD07-465CE37C629C}" type="datetime1">
              <a:rPr lang="en-US" smtClean="0"/>
              <a:t>3/1/2018</a:t>
            </a:fld>
            <a:endParaRPr lang="en-US"/>
          </a:p>
        </p:txBody>
      </p:sp>
      <p:sp>
        <p:nvSpPr>
          <p:cNvPr id="10" name="Slide Number Placeholder 9"/>
          <p:cNvSpPr>
            <a:spLocks noGrp="1"/>
          </p:cNvSpPr>
          <p:nvPr>
            <p:ph type="sldNum" sz="quarter" idx="16"/>
          </p:nvPr>
        </p:nvSpPr>
        <p:spPr/>
        <p:txBody>
          <a:bodyPr rtlCol="0"/>
          <a:lstStyle/>
          <a:p>
            <a:fld id="{7BCB9EBD-7260-49C1-9B31-10464BA09A03}"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E9C973A3-45B5-4203-BAF6-9C1A44171AD5}" type="datetime1">
              <a:rPr lang="en-US" smtClean="0"/>
              <a:t>3/1/2018</a:t>
            </a:fld>
            <a:endParaRPr lang="en-US"/>
          </a:p>
        </p:txBody>
      </p:sp>
      <p:sp>
        <p:nvSpPr>
          <p:cNvPr id="12" name="Slide Number Placeholder 11"/>
          <p:cNvSpPr>
            <a:spLocks noGrp="1"/>
          </p:cNvSpPr>
          <p:nvPr>
            <p:ph type="sldNum" sz="quarter" idx="16"/>
          </p:nvPr>
        </p:nvSpPr>
        <p:spPr/>
        <p:txBody>
          <a:bodyPr rtlCol="0"/>
          <a:lstStyle/>
          <a:p>
            <a:fld id="{7BCB9EBD-7260-49C1-9B31-10464BA09A03}"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C5B087FD-4F77-400B-AA9C-373A350FA45B}" type="datetime1">
              <a:rPr lang="en-US" smtClean="0"/>
              <a:t>3/1/2018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7BCB9EBD-7260-49C1-9B31-10464BA09A0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BF7907-AAFB-4FFA-8515-E96975A77C58}" type="datetime1">
              <a:rPr lang="en-US" smtClean="0"/>
              <a:t>3/1/2018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7BCB9EBD-7260-49C1-9B31-10464BA09A0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fld id="{2F0B5B6B-36CF-4184-AA69-716D26952647}" type="datetime1">
              <a:rPr lang="en-US" smtClean="0"/>
              <a:t>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7BCB9EBD-7260-49C1-9B31-10464BA09A03}"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B6C8FECD-8E87-4274-B0A7-94C5FD18A723}" type="datetime1">
              <a:rPr lang="en-US" smtClean="0"/>
              <a:t>3/1/2018</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7BCB9EBD-7260-49C1-9B31-10464BA09A03}"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D4B47FE8-5485-4103-9460-2B36ECA93F2A}" type="datetime1">
              <a:rPr lang="en-US" smtClean="0"/>
              <a:t>3/1/2018</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7BCB9EBD-7260-49C1-9B31-10464BA09A0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microsoft.com/office/2007/relationships/hdphoto" Target="../media/hdphoto1.wdp"/></Relationships>
</file>

<file path=ppt/slides/_rels/slide6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6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6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3.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9.png"/></Relationships>
</file>

<file path=ppt/slides/_rels/slide7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7.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7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26.png"/><Relationship Id="rId7" Type="http://schemas.openxmlformats.org/officeDocument/2006/relationships/diagramQuickStyle" Target="../diagrams/quickStyle3.xml"/><Relationship Id="rId2" Type="http://schemas.openxmlformats.org/officeDocument/2006/relationships/notesSlide" Target="../notesSlides/notesSlide55.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27.png"/><Relationship Id="rId9" Type="http://schemas.microsoft.com/office/2007/relationships/diagramDrawing" Target="../diagrams/drawing3.xml"/></Relationships>
</file>

<file path=ppt/slides/_rels/slide82.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8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9.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86.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30.png"/><Relationship Id="rId7" Type="http://schemas.openxmlformats.org/officeDocument/2006/relationships/image" Target="../media/image37.png"/><Relationship Id="rId2" Type="http://schemas.openxmlformats.org/officeDocument/2006/relationships/notesSlide" Target="../notesSlides/notesSlide60.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10" Type="http://schemas.openxmlformats.org/officeDocument/2006/relationships/image" Target="../media/image39.png"/><Relationship Id="rId4" Type="http://schemas.openxmlformats.org/officeDocument/2006/relationships/image" Target="../media/image34.png"/><Relationship Id="rId9" Type="http://schemas.openxmlformats.org/officeDocument/2006/relationships/image" Target="../media/image3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9075" y="1752600"/>
            <a:ext cx="8534400" cy="1828800"/>
          </a:xfrm>
        </p:spPr>
        <p:txBody>
          <a:bodyPr>
            <a:normAutofit fontScale="90000"/>
          </a:bodyPr>
          <a:lstStyle/>
          <a:p>
            <a:r>
              <a:rPr lang="en-US" cap="none" dirty="0">
                <a:solidFill>
                  <a:schemeClr val="tx1"/>
                </a:solidFill>
              </a:rPr>
              <a:t>Spring 2018</a:t>
            </a:r>
            <a:br>
              <a:rPr lang="en-US" cap="none" dirty="0">
                <a:solidFill>
                  <a:schemeClr val="tx1"/>
                </a:solidFill>
              </a:rPr>
            </a:br>
            <a:r>
              <a:rPr lang="en-US" cap="none" dirty="0">
                <a:solidFill>
                  <a:schemeClr val="accent1">
                    <a:lumMod val="75000"/>
                  </a:schemeClr>
                </a:solidFill>
              </a:rPr>
              <a:t>SC READY </a:t>
            </a:r>
            <a:r>
              <a:rPr lang="en-US" cap="none" dirty="0">
                <a:solidFill>
                  <a:schemeClr val="tx1"/>
                </a:solidFill>
              </a:rPr>
              <a:t>/ </a:t>
            </a:r>
            <a:r>
              <a:rPr lang="en-US" cap="none" dirty="0">
                <a:solidFill>
                  <a:srgbClr val="C00000"/>
                </a:solidFill>
              </a:rPr>
              <a:t>SCPASS</a:t>
            </a:r>
            <a:r>
              <a:rPr lang="en-US" cap="none" dirty="0">
                <a:solidFill>
                  <a:schemeClr val="tx1"/>
                </a:solidFill>
              </a:rPr>
              <a:t> </a:t>
            </a:r>
            <a:br>
              <a:rPr lang="en-US" cap="none" dirty="0">
                <a:solidFill>
                  <a:schemeClr val="tx1"/>
                </a:solidFill>
              </a:rPr>
            </a:br>
            <a:r>
              <a:rPr lang="en-US" cap="none" dirty="0">
                <a:solidFill>
                  <a:schemeClr val="tx1"/>
                </a:solidFill>
              </a:rPr>
              <a:t>STC and TA Training</a:t>
            </a:r>
            <a:br>
              <a:rPr lang="en-US" cap="none" dirty="0">
                <a:solidFill>
                  <a:schemeClr val="tx1"/>
                </a:solidFill>
              </a:rPr>
            </a:br>
            <a:endParaRPr lang="en-US" dirty="0">
              <a:solidFill>
                <a:schemeClr val="tx1"/>
              </a:solidFill>
            </a:endParaRPr>
          </a:p>
        </p:txBody>
      </p:sp>
      <p:sp>
        <p:nvSpPr>
          <p:cNvPr id="4" name="Slide Number Placeholder 3"/>
          <p:cNvSpPr>
            <a:spLocks noGrp="1"/>
          </p:cNvSpPr>
          <p:nvPr>
            <p:ph type="sldNum" sz="quarter" idx="12"/>
          </p:nvPr>
        </p:nvSpPr>
        <p:spPr/>
        <p:txBody>
          <a:bodyPr/>
          <a:lstStyle/>
          <a:p>
            <a:fld id="{7BCB9EBD-7260-49C1-9B31-10464BA09A03}" type="slidenum">
              <a:rPr lang="en-US" smtClean="0"/>
              <a:t>1</a:t>
            </a:fld>
            <a:endParaRPr lang="en-US"/>
          </a:p>
        </p:txBody>
      </p:sp>
    </p:spTree>
    <p:extLst>
      <p:ext uri="{BB962C8B-B14F-4D97-AF65-F5344CB8AC3E}">
        <p14:creationId xmlns:p14="http://schemas.microsoft.com/office/powerpoint/2010/main" val="41971678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Grade 3 Reading Rosters</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10</a:t>
            </a:fld>
            <a:endParaRPr lang="en-US"/>
          </a:p>
        </p:txBody>
      </p:sp>
      <p:sp>
        <p:nvSpPr>
          <p:cNvPr id="3" name="Content Placeholder 2"/>
          <p:cNvSpPr>
            <a:spLocks noGrp="1"/>
          </p:cNvSpPr>
          <p:nvPr>
            <p:ph sz="quarter" idx="1"/>
          </p:nvPr>
        </p:nvSpPr>
        <p:spPr/>
        <p:txBody>
          <a:bodyPr>
            <a:normAutofit fontScale="92500" lnSpcReduction="20000"/>
          </a:bodyPr>
          <a:lstStyle/>
          <a:p>
            <a:pPr lvl="0">
              <a:buClr>
                <a:srgbClr val="DA1F28"/>
              </a:buClr>
            </a:pPr>
            <a:r>
              <a:rPr lang="en-US" sz="2800" dirty="0">
                <a:solidFill>
                  <a:prstClr val="black"/>
                </a:solidFill>
              </a:rPr>
              <a:t>Grade 3 Reading – Accelerated Reporting</a:t>
            </a:r>
          </a:p>
          <a:p>
            <a:pPr lvl="1"/>
            <a:r>
              <a:rPr lang="en-US" sz="2400" dirty="0">
                <a:solidFill>
                  <a:prstClr val="black"/>
                </a:solidFill>
              </a:rPr>
              <a:t>Two separate answer documents: ELA and Math</a:t>
            </a:r>
          </a:p>
          <a:p>
            <a:pPr lvl="1"/>
            <a:r>
              <a:rPr lang="en-US" sz="2400" dirty="0">
                <a:solidFill>
                  <a:prstClr val="black"/>
                </a:solidFill>
              </a:rPr>
              <a:t>ELA Session 1 and Session 2 </a:t>
            </a:r>
            <a:r>
              <a:rPr lang="en-US" sz="2400" b="1" u="sng" dirty="0">
                <a:solidFill>
                  <a:prstClr val="black"/>
                </a:solidFill>
              </a:rPr>
              <a:t>must</a:t>
            </a:r>
            <a:r>
              <a:rPr lang="en-US" sz="2400" dirty="0">
                <a:solidFill>
                  <a:prstClr val="black"/>
                </a:solidFill>
              </a:rPr>
              <a:t> be completed in the same test mode to receive results</a:t>
            </a:r>
          </a:p>
          <a:p>
            <a:pPr lvl="1"/>
            <a:r>
              <a:rPr lang="en-US" sz="2400" dirty="0">
                <a:solidFill>
                  <a:prstClr val="black"/>
                </a:solidFill>
              </a:rPr>
              <a:t>Results are </a:t>
            </a:r>
            <a:r>
              <a:rPr lang="en-US" sz="2400" b="1" u="sng" dirty="0">
                <a:solidFill>
                  <a:prstClr val="black"/>
                </a:solidFill>
              </a:rPr>
              <a:t>preliminary</a:t>
            </a:r>
            <a:r>
              <a:rPr lang="en-US" sz="2400" dirty="0">
                <a:solidFill>
                  <a:prstClr val="black"/>
                </a:solidFill>
              </a:rPr>
              <a:t> and could change based on post-testing psychometric review</a:t>
            </a:r>
          </a:p>
          <a:p>
            <a:pPr lvl="1"/>
            <a:r>
              <a:rPr lang="en-US" sz="2400" dirty="0">
                <a:solidFill>
                  <a:prstClr val="black"/>
                </a:solidFill>
              </a:rPr>
              <a:t>Rosters will be posted to eDIRECT at 5:00pm EST:</a:t>
            </a:r>
          </a:p>
          <a:p>
            <a:pPr lvl="2">
              <a:buClr>
                <a:srgbClr val="DA1F28"/>
              </a:buClr>
            </a:pPr>
            <a:r>
              <a:rPr lang="en-US" sz="2200" dirty="0">
                <a:solidFill>
                  <a:prstClr val="black"/>
                </a:solidFill>
              </a:rPr>
              <a:t>For online testing: within 3 business days of submitting ELA Session 1 and Session 2 online tests</a:t>
            </a:r>
          </a:p>
          <a:p>
            <a:pPr lvl="2">
              <a:buClr>
                <a:srgbClr val="DA1F28"/>
              </a:buClr>
            </a:pPr>
            <a:r>
              <a:rPr lang="en-US" sz="2200" dirty="0">
                <a:solidFill>
                  <a:prstClr val="black"/>
                </a:solidFill>
              </a:rPr>
              <a:t>For paper/pencil testing: within 6 business days of DRC receiving answer documents</a:t>
            </a:r>
          </a:p>
          <a:p>
            <a:pPr lvl="3">
              <a:buClr>
                <a:schemeClr val="accent1"/>
              </a:buClr>
            </a:pPr>
            <a:r>
              <a:rPr lang="en-US" sz="2200" dirty="0">
                <a:solidFill>
                  <a:prstClr val="black"/>
                </a:solidFill>
              </a:rPr>
              <a:t>Use fluorescent orange return shipping label</a:t>
            </a:r>
          </a:p>
          <a:p>
            <a:pPr lvl="3">
              <a:buClr>
                <a:schemeClr val="accent1"/>
              </a:buClr>
            </a:pPr>
            <a:r>
              <a:rPr lang="en-US" sz="2200" dirty="0"/>
              <a:t>Deadline for returning for accelerated reporting: May 22 via UPS Next Day Air</a:t>
            </a:r>
          </a:p>
          <a:p>
            <a:pPr lvl="1">
              <a:buClr>
                <a:srgbClr val="DA1F28"/>
              </a:buClr>
            </a:pPr>
            <a:endParaRPr lang="en-US" dirty="0">
              <a:solidFill>
                <a:prstClr val="black"/>
              </a:solidFill>
            </a:endParaRPr>
          </a:p>
          <a:p>
            <a:pPr lvl="1">
              <a:buClr>
                <a:srgbClr val="DA1F28"/>
              </a:buClr>
            </a:pPr>
            <a:endParaRPr lang="en-US" dirty="0"/>
          </a:p>
          <a:p>
            <a:pPr marL="594360" lvl="2" indent="0">
              <a:buNone/>
            </a:pPr>
            <a:endParaRPr lang="en-US" dirty="0"/>
          </a:p>
        </p:txBody>
      </p:sp>
    </p:spTree>
    <p:extLst>
      <p:ext uri="{BB962C8B-B14F-4D97-AF65-F5344CB8AC3E}">
        <p14:creationId xmlns:p14="http://schemas.microsoft.com/office/powerpoint/2010/main" val="40694685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Dates</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11</a:t>
            </a:fld>
            <a:endParaRPr lang="en-US"/>
          </a:p>
        </p:txBody>
      </p:sp>
      <p:sp>
        <p:nvSpPr>
          <p:cNvPr id="3" name="Content Placeholder 2"/>
          <p:cNvSpPr>
            <a:spLocks noGrp="1"/>
          </p:cNvSpPr>
          <p:nvPr>
            <p:ph sz="quarter" idx="1"/>
          </p:nvPr>
        </p:nvSpPr>
        <p:spPr/>
        <p:txBody>
          <a:bodyPr>
            <a:normAutofit/>
          </a:bodyPr>
          <a:lstStyle/>
          <a:p>
            <a:pPr marL="0" indent="0">
              <a:buNone/>
            </a:pPr>
            <a:endParaRPr lang="en-US" sz="2300" dirty="0"/>
          </a:p>
          <a:p>
            <a:pPr marL="0" indent="0">
              <a:buNone/>
            </a:pPr>
            <a:endParaRPr lang="en-US" sz="2300" dirty="0"/>
          </a:p>
        </p:txBody>
      </p:sp>
      <p:sp>
        <p:nvSpPr>
          <p:cNvPr id="6" name="TextBox 5"/>
          <p:cNvSpPr txBox="1"/>
          <p:nvPr/>
        </p:nvSpPr>
        <p:spPr>
          <a:xfrm>
            <a:off x="381000" y="6019800"/>
            <a:ext cx="8153400" cy="338554"/>
          </a:xfrm>
          <a:prstGeom prst="rect">
            <a:avLst/>
          </a:prstGeom>
          <a:noFill/>
        </p:spPr>
        <p:txBody>
          <a:bodyPr wrap="square" rtlCol="0">
            <a:spAutoFit/>
          </a:bodyPr>
          <a:lstStyle/>
          <a:p>
            <a:r>
              <a:rPr lang="en-US" sz="1600" b="1" dirty="0"/>
              <a:t>* </a:t>
            </a:r>
            <a:r>
              <a:rPr lang="en-US" sz="1600" dirty="0"/>
              <a:t>The testing window is determined by the last twenty days of a district’s instructional calendar.</a:t>
            </a:r>
          </a:p>
        </p:txBody>
      </p:sp>
      <p:graphicFrame>
        <p:nvGraphicFramePr>
          <p:cNvPr id="5" name="Table 4"/>
          <p:cNvGraphicFramePr>
            <a:graphicFrameLocks noGrp="1"/>
          </p:cNvGraphicFramePr>
          <p:nvPr>
            <p:extLst>
              <p:ext uri="{D42A27DB-BD31-4B8C-83A1-F6EECF244321}">
                <p14:modId xmlns:p14="http://schemas.microsoft.com/office/powerpoint/2010/main" val="3350192031"/>
              </p:ext>
            </p:extLst>
          </p:nvPr>
        </p:nvGraphicFramePr>
        <p:xfrm>
          <a:off x="612775" y="1600200"/>
          <a:ext cx="7769352" cy="4216860"/>
        </p:xfrm>
        <a:graphic>
          <a:graphicData uri="http://schemas.openxmlformats.org/drawingml/2006/table">
            <a:tbl>
              <a:tblPr firstRow="1" bandRow="1">
                <a:tableStyleId>{5C22544A-7EE6-4342-B048-85BDC9FD1C3A}</a:tableStyleId>
              </a:tblPr>
              <a:tblGrid>
                <a:gridCol w="5626082">
                  <a:extLst>
                    <a:ext uri="{9D8B030D-6E8A-4147-A177-3AD203B41FA5}">
                      <a16:colId xmlns:a16="http://schemas.microsoft.com/office/drawing/2014/main" val="528691137"/>
                    </a:ext>
                  </a:extLst>
                </a:gridCol>
                <a:gridCol w="2143270">
                  <a:extLst>
                    <a:ext uri="{9D8B030D-6E8A-4147-A177-3AD203B41FA5}">
                      <a16:colId xmlns:a16="http://schemas.microsoft.com/office/drawing/2014/main" val="3015799732"/>
                    </a:ext>
                  </a:extLst>
                </a:gridCol>
              </a:tblGrid>
              <a:tr h="499358">
                <a:tc>
                  <a:txBody>
                    <a:bodyPr/>
                    <a:lstStyle/>
                    <a:p>
                      <a:r>
                        <a:rPr lang="en-US" dirty="0"/>
                        <a:t>Deliverable</a:t>
                      </a:r>
                    </a:p>
                  </a:txBody>
                  <a:tcPr anchor="ctr"/>
                </a:tc>
                <a:tc>
                  <a:txBody>
                    <a:bodyPr/>
                    <a:lstStyle/>
                    <a:p>
                      <a:pPr algn="ctr"/>
                      <a:r>
                        <a:rPr lang="en-US" dirty="0"/>
                        <a:t>SC READY/SCPASS</a:t>
                      </a:r>
                    </a:p>
                  </a:txBody>
                  <a:tcPr anchor="ctr"/>
                </a:tc>
                <a:extLst>
                  <a:ext uri="{0D108BD9-81ED-4DB2-BD59-A6C34878D82A}">
                    <a16:rowId xmlns:a16="http://schemas.microsoft.com/office/drawing/2014/main" val="2369662836"/>
                  </a:ext>
                </a:extLst>
              </a:tr>
              <a:tr h="445855">
                <a:tc>
                  <a:txBody>
                    <a:bodyPr/>
                    <a:lstStyle/>
                    <a:p>
                      <a:r>
                        <a:rPr lang="en-US" dirty="0"/>
                        <a:t>OTTs</a:t>
                      </a:r>
                      <a:r>
                        <a:rPr lang="en-US" baseline="0" dirty="0"/>
                        <a:t> &amp; Tutorial Available </a:t>
                      </a:r>
                      <a:br>
                        <a:rPr lang="en-US" baseline="0" dirty="0"/>
                      </a:br>
                      <a:r>
                        <a:rPr lang="en-US" baseline="0" dirty="0"/>
                        <a:t>Accommodated version available by Feb. 13</a:t>
                      </a:r>
                      <a:endParaRPr lang="en-US" dirty="0">
                        <a:solidFill>
                          <a:srgbClr val="FFFF00"/>
                        </a:solidFill>
                      </a:endParaRPr>
                    </a:p>
                  </a:txBody>
                  <a:tcPr anchor="ctr"/>
                </a:tc>
                <a:tc>
                  <a:txBody>
                    <a:bodyPr/>
                    <a:lstStyle/>
                    <a:p>
                      <a:pPr algn="ctr"/>
                      <a:r>
                        <a:rPr lang="en-US" dirty="0"/>
                        <a:t>Available</a:t>
                      </a:r>
                    </a:p>
                  </a:txBody>
                  <a:tcPr anchor="ctr"/>
                </a:tc>
                <a:extLst>
                  <a:ext uri="{0D108BD9-81ED-4DB2-BD59-A6C34878D82A}">
                    <a16:rowId xmlns:a16="http://schemas.microsoft.com/office/drawing/2014/main" val="633812626"/>
                  </a:ext>
                </a:extLst>
              </a:tr>
              <a:tr h="445855">
                <a:tc>
                  <a:txBody>
                    <a:bodyPr/>
                    <a:lstStyle/>
                    <a:p>
                      <a:r>
                        <a:rPr lang="en-US" dirty="0"/>
                        <a:t>TAMs, ADMs, &amp; Brochures Delivered</a:t>
                      </a:r>
                    </a:p>
                  </a:txBody>
                  <a:tcPr anchor="ctr"/>
                </a:tc>
                <a:tc>
                  <a:txBody>
                    <a:bodyPr/>
                    <a:lstStyle/>
                    <a:p>
                      <a:pPr algn="ctr"/>
                      <a:r>
                        <a:rPr lang="en-US" dirty="0"/>
                        <a:t>February 27</a:t>
                      </a:r>
                    </a:p>
                  </a:txBody>
                  <a:tcPr anchor="ctr"/>
                </a:tc>
                <a:extLst>
                  <a:ext uri="{0D108BD9-81ED-4DB2-BD59-A6C34878D82A}">
                    <a16:rowId xmlns:a16="http://schemas.microsoft.com/office/drawing/2014/main" val="1603141713"/>
                  </a:ext>
                </a:extLst>
              </a:tr>
              <a:tr h="445855">
                <a:tc>
                  <a:txBody>
                    <a:bodyPr/>
                    <a:lstStyle/>
                    <a:p>
                      <a:r>
                        <a:rPr lang="en-US" dirty="0">
                          <a:solidFill>
                            <a:schemeClr val="tx1"/>
                          </a:solidFill>
                        </a:rPr>
                        <a:t>eDIRECT Test Setup Available</a:t>
                      </a:r>
                    </a:p>
                  </a:txBody>
                  <a:tcPr anchor="ctr"/>
                </a:tc>
                <a:tc>
                  <a:txBody>
                    <a:bodyPr/>
                    <a:lstStyle/>
                    <a:p>
                      <a:pPr algn="ctr"/>
                      <a:r>
                        <a:rPr lang="en-US" dirty="0"/>
                        <a:t>March 26</a:t>
                      </a:r>
                    </a:p>
                  </a:txBody>
                  <a:tcPr anchor="ctr"/>
                </a:tc>
                <a:extLst>
                  <a:ext uri="{0D108BD9-81ED-4DB2-BD59-A6C34878D82A}">
                    <a16:rowId xmlns:a16="http://schemas.microsoft.com/office/drawing/2014/main" val="4001726473"/>
                  </a:ext>
                </a:extLst>
              </a:tr>
              <a:tr h="445855">
                <a:tc>
                  <a:txBody>
                    <a:bodyPr/>
                    <a:lstStyle/>
                    <a:p>
                      <a:r>
                        <a:rPr lang="en-US" dirty="0"/>
                        <a:t>Secure Materials Delivered</a:t>
                      </a:r>
                    </a:p>
                  </a:txBody>
                  <a:tcPr anchor="ctr"/>
                </a:tc>
                <a:tc>
                  <a:txBody>
                    <a:bodyPr/>
                    <a:lstStyle/>
                    <a:p>
                      <a:pPr algn="ctr"/>
                      <a:r>
                        <a:rPr lang="en-US" dirty="0"/>
                        <a:t>By April 16</a:t>
                      </a:r>
                    </a:p>
                  </a:txBody>
                  <a:tcPr anchor="ctr"/>
                </a:tc>
                <a:extLst>
                  <a:ext uri="{0D108BD9-81ED-4DB2-BD59-A6C34878D82A}">
                    <a16:rowId xmlns:a16="http://schemas.microsoft.com/office/drawing/2014/main" val="2728479328"/>
                  </a:ext>
                </a:extLst>
              </a:tr>
              <a:tr h="445855">
                <a:tc>
                  <a:txBody>
                    <a:bodyPr/>
                    <a:lstStyle/>
                    <a:p>
                      <a:r>
                        <a:rPr lang="en-US" dirty="0"/>
                        <a:t>Testing Window (online</a:t>
                      </a:r>
                      <a:r>
                        <a:rPr lang="en-US" baseline="0" dirty="0"/>
                        <a:t> and paper/pencil)</a:t>
                      </a:r>
                      <a:endParaRPr lang="en-US" dirty="0"/>
                    </a:p>
                  </a:txBody>
                  <a:tcPr anchor="ctr"/>
                </a:tc>
                <a:tc>
                  <a:txBody>
                    <a:bodyPr/>
                    <a:lstStyle/>
                    <a:p>
                      <a:pPr algn="ctr"/>
                      <a:r>
                        <a:rPr lang="en-US" dirty="0"/>
                        <a:t>April 16-June 8*</a:t>
                      </a:r>
                    </a:p>
                  </a:txBody>
                  <a:tcPr anchor="ctr"/>
                </a:tc>
                <a:extLst>
                  <a:ext uri="{0D108BD9-81ED-4DB2-BD59-A6C34878D82A}">
                    <a16:rowId xmlns:a16="http://schemas.microsoft.com/office/drawing/2014/main" val="419663309"/>
                  </a:ext>
                </a:extLst>
              </a:tr>
              <a:tr h="6470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Return</a:t>
                      </a:r>
                      <a:r>
                        <a:rPr lang="en-US" baseline="0" dirty="0"/>
                        <a:t> Grade 3 ELA Answer Documents for Accelerated Reporting</a:t>
                      </a:r>
                      <a:endParaRPr lang="en-US"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a:t>April </a:t>
                      </a:r>
                      <a:r>
                        <a:rPr lang="en-US" dirty="0">
                          <a:solidFill>
                            <a:schemeClr val="tx1"/>
                          </a:solidFill>
                        </a:rPr>
                        <a:t>18-May 22</a:t>
                      </a:r>
                    </a:p>
                    <a:p>
                      <a:pPr algn="ctr"/>
                      <a:endParaRPr lang="en-US" dirty="0"/>
                    </a:p>
                  </a:txBody>
                  <a:tcPr anchor="ctr"/>
                </a:tc>
                <a:extLst>
                  <a:ext uri="{0D108BD9-81ED-4DB2-BD59-A6C34878D82A}">
                    <a16:rowId xmlns:a16="http://schemas.microsoft.com/office/drawing/2014/main" val="1658848142"/>
                  </a:ext>
                </a:extLst>
              </a:tr>
              <a:tr h="6470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Return all</a:t>
                      </a:r>
                      <a:r>
                        <a:rPr lang="en-US" baseline="0" dirty="0"/>
                        <a:t> other material</a:t>
                      </a:r>
                      <a:endParaRPr lang="en-US"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rPr>
                        <a:t>June 12</a:t>
                      </a:r>
                    </a:p>
                  </a:txBody>
                  <a:tcPr anchor="ctr"/>
                </a:tc>
                <a:extLst>
                  <a:ext uri="{0D108BD9-81ED-4DB2-BD59-A6C34878D82A}">
                    <a16:rowId xmlns:a16="http://schemas.microsoft.com/office/drawing/2014/main" val="108930643"/>
                  </a:ext>
                </a:extLst>
              </a:tr>
            </a:tbl>
          </a:graphicData>
        </a:graphic>
      </p:graphicFrame>
    </p:spTree>
    <p:extLst>
      <p:ext uri="{BB962C8B-B14F-4D97-AF65-F5344CB8AC3E}">
        <p14:creationId xmlns:p14="http://schemas.microsoft.com/office/powerpoint/2010/main" val="28744474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Resources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12</a:t>
            </a:fld>
            <a:endParaRPr lang="en-US"/>
          </a:p>
        </p:txBody>
      </p:sp>
      <p:sp>
        <p:nvSpPr>
          <p:cNvPr id="6" name="TextBox 5"/>
          <p:cNvSpPr txBox="1"/>
          <p:nvPr/>
        </p:nvSpPr>
        <p:spPr>
          <a:xfrm>
            <a:off x="533400" y="5638800"/>
            <a:ext cx="8153400" cy="646331"/>
          </a:xfrm>
          <a:prstGeom prst="rect">
            <a:avLst/>
          </a:prstGeom>
          <a:noFill/>
        </p:spPr>
        <p:txBody>
          <a:bodyPr wrap="square" rtlCol="0">
            <a:spAutoFit/>
          </a:bodyPr>
          <a:lstStyle/>
          <a:p>
            <a:r>
              <a:rPr lang="en-US" dirty="0"/>
              <a:t>Each of the above resources will be available on eDIRECT on the date shown.</a:t>
            </a:r>
          </a:p>
          <a:p>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1706708544"/>
              </p:ext>
            </p:extLst>
          </p:nvPr>
        </p:nvGraphicFramePr>
        <p:xfrm>
          <a:off x="612648" y="1676400"/>
          <a:ext cx="7997950" cy="4506882"/>
        </p:xfrm>
        <a:graphic>
          <a:graphicData uri="http://schemas.openxmlformats.org/drawingml/2006/table">
            <a:tbl>
              <a:tblPr firstRow="1" bandRow="1">
                <a:tableStyleId>{5C22544A-7EE6-4342-B048-85BDC9FD1C3A}</a:tableStyleId>
              </a:tblPr>
              <a:tblGrid>
                <a:gridCol w="3502152">
                  <a:extLst>
                    <a:ext uri="{9D8B030D-6E8A-4147-A177-3AD203B41FA5}">
                      <a16:colId xmlns:a16="http://schemas.microsoft.com/office/drawing/2014/main" val="20000"/>
                    </a:ext>
                  </a:extLst>
                </a:gridCol>
                <a:gridCol w="1066800">
                  <a:extLst>
                    <a:ext uri="{9D8B030D-6E8A-4147-A177-3AD203B41FA5}">
                      <a16:colId xmlns:a16="http://schemas.microsoft.com/office/drawing/2014/main" val="20001"/>
                    </a:ext>
                  </a:extLst>
                </a:gridCol>
                <a:gridCol w="1066800">
                  <a:extLst>
                    <a:ext uri="{9D8B030D-6E8A-4147-A177-3AD203B41FA5}">
                      <a16:colId xmlns:a16="http://schemas.microsoft.com/office/drawing/2014/main" val="20002"/>
                    </a:ext>
                  </a:extLst>
                </a:gridCol>
                <a:gridCol w="1295400">
                  <a:extLst>
                    <a:ext uri="{9D8B030D-6E8A-4147-A177-3AD203B41FA5}">
                      <a16:colId xmlns:a16="http://schemas.microsoft.com/office/drawing/2014/main" val="20003"/>
                    </a:ext>
                  </a:extLst>
                </a:gridCol>
                <a:gridCol w="1066798">
                  <a:extLst>
                    <a:ext uri="{9D8B030D-6E8A-4147-A177-3AD203B41FA5}">
                      <a16:colId xmlns:a16="http://schemas.microsoft.com/office/drawing/2014/main" val="20004"/>
                    </a:ext>
                  </a:extLst>
                </a:gridCol>
              </a:tblGrid>
              <a:tr h="436418">
                <a:tc>
                  <a:txBody>
                    <a:bodyPr/>
                    <a:lstStyle/>
                    <a:p>
                      <a:pPr algn="l"/>
                      <a:r>
                        <a:rPr lang="en-US" sz="1600" dirty="0"/>
                        <a:t>Resource</a:t>
                      </a:r>
                    </a:p>
                  </a:txBody>
                  <a:tcPr/>
                </a:tc>
                <a:tc>
                  <a:txBody>
                    <a:bodyPr/>
                    <a:lstStyle/>
                    <a:p>
                      <a:pPr algn="ctr"/>
                      <a:r>
                        <a:rPr lang="en-US" sz="1600" dirty="0"/>
                        <a:t>For</a:t>
                      </a:r>
                      <a:r>
                        <a:rPr lang="en-US" sz="1600" baseline="0" dirty="0"/>
                        <a:t> online testing?</a:t>
                      </a:r>
                      <a:endParaRPr lang="en-US" sz="1600" dirty="0"/>
                    </a:p>
                  </a:txBody>
                  <a:tcPr/>
                </a:tc>
                <a:tc>
                  <a:txBody>
                    <a:bodyPr/>
                    <a:lstStyle/>
                    <a:p>
                      <a:pPr algn="ctr"/>
                      <a:r>
                        <a:rPr lang="en-US" sz="1600" dirty="0"/>
                        <a:t>For P/P</a:t>
                      </a:r>
                      <a:r>
                        <a:rPr lang="en-US" sz="1600" baseline="0" dirty="0"/>
                        <a:t> testing?</a:t>
                      </a:r>
                      <a:endParaRPr lang="en-US" sz="1600" dirty="0"/>
                    </a:p>
                  </a:txBody>
                  <a:tcPr/>
                </a:tc>
                <a:tc>
                  <a:txBody>
                    <a:bodyPr/>
                    <a:lstStyle/>
                    <a:p>
                      <a:pPr algn="ctr"/>
                      <a:r>
                        <a:rPr lang="en-US" sz="1600" dirty="0"/>
                        <a:t>Posted to eDIRECT</a:t>
                      </a:r>
                    </a:p>
                  </a:txBody>
                  <a:tcPr/>
                </a:tc>
                <a:tc>
                  <a:txBody>
                    <a:bodyPr/>
                    <a:lstStyle/>
                    <a:p>
                      <a:pPr algn="ctr"/>
                      <a:r>
                        <a:rPr lang="en-US" sz="1600" dirty="0"/>
                        <a:t>Delivered</a:t>
                      </a:r>
                    </a:p>
                  </a:txBody>
                  <a:tcPr/>
                </a:tc>
                <a:extLst>
                  <a:ext uri="{0D108BD9-81ED-4DB2-BD59-A6C34878D82A}">
                    <a16:rowId xmlns:a16="http://schemas.microsoft.com/office/drawing/2014/main" val="10000"/>
                  </a:ext>
                </a:extLst>
              </a:tr>
              <a:tr h="436418">
                <a:tc>
                  <a:txBody>
                    <a:bodyPr/>
                    <a:lstStyle/>
                    <a:p>
                      <a:r>
                        <a:rPr lang="en-US" sz="1600" dirty="0"/>
                        <a:t>Test Administration Manual (TAM)</a:t>
                      </a:r>
                    </a:p>
                  </a:txBody>
                  <a:tcPr/>
                </a:tc>
                <a:tc>
                  <a:txBody>
                    <a:bodyPr/>
                    <a:lstStyle/>
                    <a:p>
                      <a:pPr algn="ctr"/>
                      <a:r>
                        <a:rPr lang="en-US" sz="1600" dirty="0"/>
                        <a:t>Yes</a:t>
                      </a:r>
                    </a:p>
                  </a:txBody>
                  <a:tcPr/>
                </a:tc>
                <a:tc>
                  <a:txBody>
                    <a:bodyPr/>
                    <a:lstStyle/>
                    <a:p>
                      <a:pPr algn="ctr"/>
                      <a:r>
                        <a:rPr lang="en-US" sz="1600" dirty="0"/>
                        <a:t>Yes</a:t>
                      </a:r>
                    </a:p>
                  </a:txBody>
                  <a:tcPr/>
                </a:tc>
                <a:tc>
                  <a:txBody>
                    <a:bodyPr/>
                    <a:lstStyle/>
                    <a:p>
                      <a:pPr algn="ctr"/>
                      <a:r>
                        <a:rPr lang="en-US" sz="1600" dirty="0"/>
                        <a:t>Now</a:t>
                      </a:r>
                    </a:p>
                  </a:txBody>
                  <a:tcPr/>
                </a:tc>
                <a:tc>
                  <a:txBody>
                    <a:bodyPr/>
                    <a:lstStyle/>
                    <a:p>
                      <a:pPr algn="ctr"/>
                      <a:r>
                        <a:rPr lang="en-US" sz="1600" dirty="0"/>
                        <a:t>Feb 27</a:t>
                      </a:r>
                    </a:p>
                  </a:txBody>
                  <a:tcPr/>
                </a:tc>
                <a:extLst>
                  <a:ext uri="{0D108BD9-81ED-4DB2-BD59-A6C34878D82A}">
                    <a16:rowId xmlns:a16="http://schemas.microsoft.com/office/drawing/2014/main" val="10001"/>
                  </a:ext>
                </a:extLst>
              </a:tr>
              <a:tr h="436418">
                <a:tc>
                  <a:txBody>
                    <a:bodyPr/>
                    <a:lstStyle/>
                    <a:p>
                      <a:r>
                        <a:rPr lang="en-US" sz="1600" dirty="0"/>
                        <a:t>Administration Directions Manual (ADM)</a:t>
                      </a:r>
                    </a:p>
                  </a:txBody>
                  <a:tcPr/>
                </a:tc>
                <a:tc>
                  <a:txBody>
                    <a:bodyPr/>
                    <a:lstStyle/>
                    <a:p>
                      <a:pPr algn="ctr"/>
                      <a:r>
                        <a:rPr lang="en-US" sz="1600" dirty="0"/>
                        <a:t>Yes</a:t>
                      </a:r>
                    </a:p>
                  </a:txBody>
                  <a:tcPr/>
                </a:tc>
                <a:tc>
                  <a:txBody>
                    <a:bodyPr/>
                    <a:lstStyle/>
                    <a:p>
                      <a:pPr algn="ctr"/>
                      <a:r>
                        <a:rPr lang="en-US" sz="1600" dirty="0"/>
                        <a:t>Yes</a:t>
                      </a:r>
                    </a:p>
                  </a:txBody>
                  <a:tcPr/>
                </a:tc>
                <a:tc>
                  <a:txBody>
                    <a:bodyPr/>
                    <a:lstStyle/>
                    <a:p>
                      <a:pPr algn="ctr"/>
                      <a:r>
                        <a:rPr lang="en-US" sz="1600" dirty="0"/>
                        <a:t>Now</a:t>
                      </a:r>
                    </a:p>
                  </a:txBody>
                  <a:tcPr/>
                </a:tc>
                <a:tc>
                  <a:txBody>
                    <a:bodyPr/>
                    <a:lstStyle/>
                    <a:p>
                      <a:pPr algn="ctr"/>
                      <a:r>
                        <a:rPr lang="en-US" sz="1600" dirty="0"/>
                        <a:t>Feb 27</a:t>
                      </a:r>
                    </a:p>
                  </a:txBody>
                  <a:tcPr/>
                </a:tc>
                <a:extLst>
                  <a:ext uri="{0D108BD9-81ED-4DB2-BD59-A6C34878D82A}">
                    <a16:rowId xmlns:a16="http://schemas.microsoft.com/office/drawing/2014/main" val="10002"/>
                  </a:ext>
                </a:extLst>
              </a:tr>
              <a:tr h="436418">
                <a:tc>
                  <a:txBody>
                    <a:bodyPr/>
                    <a:lstStyle/>
                    <a:p>
                      <a:r>
                        <a:rPr lang="en-US" sz="1600" dirty="0"/>
                        <a:t>STC/TA</a:t>
                      </a:r>
                      <a:r>
                        <a:rPr lang="en-US" sz="1600" baseline="0" dirty="0"/>
                        <a:t> Training Tool</a:t>
                      </a:r>
                      <a:endParaRPr lang="en-US" sz="1600" dirty="0"/>
                    </a:p>
                  </a:txBody>
                  <a:tcPr/>
                </a:tc>
                <a:tc>
                  <a:txBody>
                    <a:bodyPr/>
                    <a:lstStyle/>
                    <a:p>
                      <a:pPr algn="ctr"/>
                      <a:r>
                        <a:rPr lang="en-US" sz="1600" dirty="0"/>
                        <a:t>Yes</a:t>
                      </a:r>
                    </a:p>
                  </a:txBody>
                  <a:tcPr/>
                </a:tc>
                <a:tc>
                  <a:txBody>
                    <a:bodyPr/>
                    <a:lstStyle/>
                    <a:p>
                      <a:pPr algn="ctr"/>
                      <a:r>
                        <a:rPr lang="en-US" sz="1600" dirty="0"/>
                        <a:t>Yes</a:t>
                      </a:r>
                    </a:p>
                  </a:txBody>
                  <a:tcPr/>
                </a:tc>
                <a:tc>
                  <a:txBody>
                    <a:bodyPr/>
                    <a:lstStyle/>
                    <a:p>
                      <a:pPr algn="ctr"/>
                      <a:r>
                        <a:rPr lang="en-US" sz="1600" dirty="0">
                          <a:solidFill>
                            <a:schemeClr val="tx1"/>
                          </a:solidFill>
                        </a:rPr>
                        <a:t>Mar 2</a:t>
                      </a:r>
                    </a:p>
                  </a:txBody>
                  <a:tcPr/>
                </a:tc>
                <a:tc>
                  <a:txBody>
                    <a:bodyPr/>
                    <a:lstStyle/>
                    <a:p>
                      <a:pPr algn="ctr"/>
                      <a:r>
                        <a:rPr lang="en-US" sz="1600" dirty="0"/>
                        <a:t>N/A</a:t>
                      </a:r>
                    </a:p>
                  </a:txBody>
                  <a:tcPr/>
                </a:tc>
                <a:extLst>
                  <a:ext uri="{0D108BD9-81ED-4DB2-BD59-A6C34878D82A}">
                    <a16:rowId xmlns:a16="http://schemas.microsoft.com/office/drawing/2014/main" val="10003"/>
                  </a:ext>
                </a:extLst>
              </a:tr>
              <a:tr h="436418">
                <a:tc>
                  <a:txBody>
                    <a:bodyPr/>
                    <a:lstStyle/>
                    <a:p>
                      <a:r>
                        <a:rPr lang="en-US" sz="1600" dirty="0"/>
                        <a:t>eDIRECT User Guide</a:t>
                      </a:r>
                    </a:p>
                  </a:txBody>
                  <a:tcPr/>
                </a:tc>
                <a:tc>
                  <a:txBody>
                    <a:bodyPr/>
                    <a:lstStyle/>
                    <a:p>
                      <a:pPr algn="ctr"/>
                      <a:r>
                        <a:rPr lang="en-US" sz="1600" dirty="0"/>
                        <a:t>Yes</a:t>
                      </a:r>
                    </a:p>
                  </a:txBody>
                  <a:tcPr/>
                </a:tc>
                <a:tc>
                  <a:txBody>
                    <a:bodyPr/>
                    <a:lstStyle/>
                    <a:p>
                      <a:pPr algn="ctr"/>
                      <a:r>
                        <a:rPr lang="en-US" sz="1600" dirty="0"/>
                        <a:t>Yes</a:t>
                      </a:r>
                    </a:p>
                  </a:txBody>
                  <a:tcPr/>
                </a:tc>
                <a:tc>
                  <a:txBody>
                    <a:bodyPr/>
                    <a:lstStyle/>
                    <a:p>
                      <a:pPr algn="ctr"/>
                      <a:r>
                        <a:rPr lang="en-US" sz="1600" dirty="0"/>
                        <a:t>Yes</a:t>
                      </a:r>
                    </a:p>
                  </a:txBody>
                  <a:tcPr/>
                </a:tc>
                <a:tc>
                  <a:txBody>
                    <a:bodyPr/>
                    <a:lstStyle/>
                    <a:p>
                      <a:pPr algn="ctr"/>
                      <a:r>
                        <a:rPr lang="en-US" sz="1600" dirty="0"/>
                        <a:t>N/A</a:t>
                      </a:r>
                    </a:p>
                  </a:txBody>
                  <a:tcPr/>
                </a:tc>
                <a:extLst>
                  <a:ext uri="{0D108BD9-81ED-4DB2-BD59-A6C34878D82A}">
                    <a16:rowId xmlns:a16="http://schemas.microsoft.com/office/drawing/2014/main" val="10004"/>
                  </a:ext>
                </a:extLst>
              </a:tr>
              <a:tr h="436418">
                <a:tc>
                  <a:txBody>
                    <a:bodyPr/>
                    <a:lstStyle/>
                    <a:p>
                      <a:r>
                        <a:rPr lang="en-US" sz="1600" dirty="0"/>
                        <a:t>DRC INSIGHT Tech User Guide</a:t>
                      </a:r>
                    </a:p>
                  </a:txBody>
                  <a:tcPr/>
                </a:tc>
                <a:tc>
                  <a:txBody>
                    <a:bodyPr/>
                    <a:lstStyle/>
                    <a:p>
                      <a:pPr algn="ctr"/>
                      <a:r>
                        <a:rPr lang="en-US" sz="1600" dirty="0"/>
                        <a:t>Yes</a:t>
                      </a:r>
                    </a:p>
                  </a:txBody>
                  <a:tcPr/>
                </a:tc>
                <a:tc>
                  <a:txBody>
                    <a:bodyPr/>
                    <a:lstStyle/>
                    <a:p>
                      <a:pPr algn="ctr"/>
                      <a:r>
                        <a:rPr lang="en-US" sz="1600" dirty="0"/>
                        <a:t>No</a:t>
                      </a:r>
                    </a:p>
                  </a:txBody>
                  <a:tcPr/>
                </a:tc>
                <a:tc>
                  <a:txBody>
                    <a:bodyPr/>
                    <a:lstStyle/>
                    <a:p>
                      <a:pPr algn="ctr"/>
                      <a:r>
                        <a:rPr lang="en-US" sz="1600" dirty="0"/>
                        <a:t>Yes</a:t>
                      </a:r>
                    </a:p>
                  </a:txBody>
                  <a:tcPr/>
                </a:tc>
                <a:tc>
                  <a:txBody>
                    <a:bodyPr/>
                    <a:lstStyle/>
                    <a:p>
                      <a:pPr algn="ctr"/>
                      <a:r>
                        <a:rPr lang="en-US" sz="1600" dirty="0"/>
                        <a:t>N/A</a:t>
                      </a:r>
                    </a:p>
                  </a:txBody>
                  <a:tcPr/>
                </a:tc>
                <a:extLst>
                  <a:ext uri="{0D108BD9-81ED-4DB2-BD59-A6C34878D82A}">
                    <a16:rowId xmlns:a16="http://schemas.microsoft.com/office/drawing/2014/main" val="10005"/>
                  </a:ext>
                </a:extLst>
              </a:tr>
              <a:tr h="436418">
                <a:tc>
                  <a:txBody>
                    <a:bodyPr/>
                    <a:lstStyle/>
                    <a:p>
                      <a:r>
                        <a:rPr lang="en-US" sz="1600" dirty="0"/>
                        <a:t>Online Testing Tech Training Presentation</a:t>
                      </a:r>
                    </a:p>
                  </a:txBody>
                  <a:tcPr/>
                </a:tc>
                <a:tc>
                  <a:txBody>
                    <a:bodyPr/>
                    <a:lstStyle/>
                    <a:p>
                      <a:pPr algn="ctr"/>
                      <a:r>
                        <a:rPr lang="en-US" sz="1600" dirty="0"/>
                        <a:t>Yes</a:t>
                      </a:r>
                    </a:p>
                  </a:txBody>
                  <a:tcPr/>
                </a:tc>
                <a:tc>
                  <a:txBody>
                    <a:bodyPr/>
                    <a:lstStyle/>
                    <a:p>
                      <a:pPr algn="ctr"/>
                      <a:r>
                        <a:rPr lang="en-US" sz="1600" dirty="0"/>
                        <a:t>No</a:t>
                      </a:r>
                    </a:p>
                  </a:txBody>
                  <a:tcPr/>
                </a:tc>
                <a:tc>
                  <a:txBody>
                    <a:bodyPr/>
                    <a:lstStyle/>
                    <a:p>
                      <a:pPr algn="ctr"/>
                      <a:r>
                        <a:rPr lang="en-US" sz="1600" dirty="0"/>
                        <a:t>Yes</a:t>
                      </a:r>
                    </a:p>
                  </a:txBody>
                  <a:tcPr/>
                </a:tc>
                <a:tc>
                  <a:txBody>
                    <a:bodyPr/>
                    <a:lstStyle/>
                    <a:p>
                      <a:pPr algn="ctr"/>
                      <a:r>
                        <a:rPr lang="en-US" sz="1600" dirty="0"/>
                        <a:t>N/A</a:t>
                      </a:r>
                    </a:p>
                  </a:txBody>
                  <a:tcPr/>
                </a:tc>
                <a:extLst>
                  <a:ext uri="{0D108BD9-81ED-4DB2-BD59-A6C34878D82A}">
                    <a16:rowId xmlns:a16="http://schemas.microsoft.com/office/drawing/2014/main" val="10006"/>
                  </a:ext>
                </a:extLst>
              </a:tr>
              <a:tr h="436418">
                <a:tc>
                  <a:txBody>
                    <a:bodyPr/>
                    <a:lstStyle/>
                    <a:p>
                      <a:r>
                        <a:rPr lang="en-US" sz="1600" dirty="0"/>
                        <a:t>Materials Receipt &amp; Return Supplement*</a:t>
                      </a:r>
                    </a:p>
                  </a:txBody>
                  <a:tcPr/>
                </a:tc>
                <a:tc>
                  <a:txBody>
                    <a:bodyPr/>
                    <a:lstStyle/>
                    <a:p>
                      <a:pPr algn="ctr"/>
                      <a:r>
                        <a:rPr lang="en-US" sz="1600" dirty="0"/>
                        <a:t>Yes**</a:t>
                      </a:r>
                    </a:p>
                  </a:txBody>
                  <a:tcPr/>
                </a:tc>
                <a:tc>
                  <a:txBody>
                    <a:bodyPr/>
                    <a:lstStyle/>
                    <a:p>
                      <a:pPr algn="ctr"/>
                      <a:r>
                        <a:rPr lang="en-US" sz="1600" dirty="0"/>
                        <a:t>Yes</a:t>
                      </a:r>
                    </a:p>
                  </a:txBody>
                  <a:tcPr/>
                </a:tc>
                <a:tc>
                  <a:txBody>
                    <a:bodyPr/>
                    <a:lstStyle/>
                    <a:p>
                      <a:pPr algn="ctr"/>
                      <a:r>
                        <a:rPr lang="en-US" sz="1600" dirty="0"/>
                        <a:t>Mar</a:t>
                      </a:r>
                      <a:r>
                        <a:rPr lang="en-US" sz="1600" baseline="0" dirty="0"/>
                        <a:t> 5</a:t>
                      </a:r>
                      <a:endParaRPr lang="en-US" sz="1600" dirty="0"/>
                    </a:p>
                  </a:txBody>
                  <a:tcPr/>
                </a:tc>
                <a:tc>
                  <a:txBody>
                    <a:bodyPr/>
                    <a:lstStyle/>
                    <a:p>
                      <a:pPr algn="ctr"/>
                      <a:r>
                        <a:rPr lang="en-US" sz="1600" dirty="0"/>
                        <a:t>N/A</a:t>
                      </a:r>
                    </a:p>
                  </a:txBody>
                  <a:tcPr/>
                </a:tc>
                <a:extLst>
                  <a:ext uri="{0D108BD9-81ED-4DB2-BD59-A6C34878D82A}">
                    <a16:rowId xmlns:a16="http://schemas.microsoft.com/office/drawing/2014/main" val="10007"/>
                  </a:ext>
                </a:extLst>
              </a:tr>
              <a:tr h="436418">
                <a:tc>
                  <a:txBody>
                    <a:bodyPr/>
                    <a:lstStyle/>
                    <a:p>
                      <a:r>
                        <a:rPr lang="en-US" sz="1600" dirty="0"/>
                        <a:t>Security</a:t>
                      </a:r>
                      <a:r>
                        <a:rPr lang="en-US" sz="1600" baseline="0" dirty="0"/>
                        <a:t> Checklists</a:t>
                      </a:r>
                      <a:endParaRPr lang="en-US" sz="1600" dirty="0"/>
                    </a:p>
                  </a:txBody>
                  <a:tcPr/>
                </a:tc>
                <a:tc>
                  <a:txBody>
                    <a:bodyPr/>
                    <a:lstStyle/>
                    <a:p>
                      <a:pPr algn="ctr"/>
                      <a:r>
                        <a:rPr lang="en-US" sz="1600" dirty="0"/>
                        <a:t>Yes**</a:t>
                      </a:r>
                    </a:p>
                  </a:txBody>
                  <a:tcPr/>
                </a:tc>
                <a:tc>
                  <a:txBody>
                    <a:bodyPr/>
                    <a:lstStyle/>
                    <a:p>
                      <a:pPr algn="ctr"/>
                      <a:r>
                        <a:rPr lang="en-US" sz="1600" dirty="0"/>
                        <a:t>Yes</a:t>
                      </a:r>
                    </a:p>
                  </a:txBody>
                  <a:tcPr/>
                </a:tc>
                <a:tc>
                  <a:txBody>
                    <a:bodyPr/>
                    <a:lstStyle/>
                    <a:p>
                      <a:pPr algn="ctr"/>
                      <a:r>
                        <a:rPr lang="en-US" sz="1600" dirty="0"/>
                        <a:t>Yes</a:t>
                      </a:r>
                    </a:p>
                  </a:txBody>
                  <a:tcPr/>
                </a:tc>
                <a:tc>
                  <a:txBody>
                    <a:bodyPr/>
                    <a:lstStyle/>
                    <a:p>
                      <a:pPr algn="ctr"/>
                      <a:r>
                        <a:rPr lang="en-US" sz="1600" dirty="0"/>
                        <a:t>N/A</a:t>
                      </a:r>
                    </a:p>
                  </a:txBody>
                  <a:tcPr/>
                </a:tc>
                <a:extLst>
                  <a:ext uri="{0D108BD9-81ED-4DB2-BD59-A6C34878D82A}">
                    <a16:rowId xmlns:a16="http://schemas.microsoft.com/office/drawing/2014/main" val="10008"/>
                  </a:ext>
                </a:extLst>
              </a:tr>
              <a:tr h="436418">
                <a:tc>
                  <a:txBody>
                    <a:bodyPr/>
                    <a:lstStyle/>
                    <a:p>
                      <a:r>
                        <a:rPr lang="en-US" sz="1600" dirty="0"/>
                        <a:t>Packing Lists</a:t>
                      </a:r>
                    </a:p>
                  </a:txBody>
                  <a:tcPr/>
                </a:tc>
                <a:tc>
                  <a:txBody>
                    <a:bodyPr/>
                    <a:lstStyle/>
                    <a:p>
                      <a:pPr algn="ctr"/>
                      <a:r>
                        <a:rPr lang="en-US" sz="1600" dirty="0"/>
                        <a:t>Yes**</a:t>
                      </a:r>
                    </a:p>
                  </a:txBody>
                  <a:tcPr/>
                </a:tc>
                <a:tc>
                  <a:txBody>
                    <a:bodyPr/>
                    <a:lstStyle/>
                    <a:p>
                      <a:pPr algn="ctr"/>
                      <a:r>
                        <a:rPr lang="en-US" sz="1600" dirty="0"/>
                        <a:t>Yes</a:t>
                      </a:r>
                    </a:p>
                  </a:txBody>
                  <a:tcPr/>
                </a:tc>
                <a:tc>
                  <a:txBody>
                    <a:bodyPr/>
                    <a:lstStyle/>
                    <a:p>
                      <a:pPr algn="ctr"/>
                      <a:r>
                        <a:rPr lang="en-US" sz="1600" dirty="0"/>
                        <a:t>Yes</a:t>
                      </a:r>
                    </a:p>
                  </a:txBody>
                  <a:tcPr/>
                </a:tc>
                <a:tc>
                  <a:txBody>
                    <a:bodyPr/>
                    <a:lstStyle/>
                    <a:p>
                      <a:pPr algn="ctr"/>
                      <a:r>
                        <a:rPr lang="en-US" sz="1600" dirty="0"/>
                        <a:t>N/A</a:t>
                      </a:r>
                    </a:p>
                  </a:txBody>
                  <a:tcPr/>
                </a:tc>
                <a:extLst>
                  <a:ext uri="{0D108BD9-81ED-4DB2-BD59-A6C34878D82A}">
                    <a16:rowId xmlns:a16="http://schemas.microsoft.com/office/drawing/2014/main" val="10009"/>
                  </a:ext>
                </a:extLst>
              </a:tr>
            </a:tbl>
          </a:graphicData>
        </a:graphic>
      </p:graphicFrame>
      <p:sp>
        <p:nvSpPr>
          <p:cNvPr id="4" name="Rectangle 3"/>
          <p:cNvSpPr/>
          <p:nvPr/>
        </p:nvSpPr>
        <p:spPr>
          <a:xfrm>
            <a:off x="533400" y="6211669"/>
            <a:ext cx="8077198" cy="646331"/>
          </a:xfrm>
          <a:prstGeom prst="rect">
            <a:avLst/>
          </a:prstGeom>
        </p:spPr>
        <p:txBody>
          <a:bodyPr wrap="square">
            <a:spAutoFit/>
          </a:bodyPr>
          <a:lstStyle/>
          <a:p>
            <a:r>
              <a:rPr lang="en-US" i="1" dirty="0"/>
              <a:t>*For ship-to sites only; formerly known as the DTC Supplement</a:t>
            </a:r>
          </a:p>
          <a:p>
            <a:r>
              <a:rPr lang="en-US" i="1" dirty="0"/>
              <a:t>**Due to ELA Passage Booklets for Online Testers</a:t>
            </a:r>
          </a:p>
        </p:txBody>
      </p:sp>
    </p:spTree>
    <p:extLst>
      <p:ext uri="{BB962C8B-B14F-4D97-AF65-F5344CB8AC3E}">
        <p14:creationId xmlns:p14="http://schemas.microsoft.com/office/powerpoint/2010/main" val="42015703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Calculators</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13</a:t>
            </a:fld>
            <a:endParaRPr lang="en-US"/>
          </a:p>
        </p:txBody>
      </p:sp>
      <p:sp>
        <p:nvSpPr>
          <p:cNvPr id="3" name="Content Placeholder 2"/>
          <p:cNvSpPr>
            <a:spLocks noGrp="1"/>
          </p:cNvSpPr>
          <p:nvPr>
            <p:ph sz="quarter" idx="1"/>
          </p:nvPr>
        </p:nvSpPr>
        <p:spPr>
          <a:xfrm>
            <a:off x="612648" y="1600200"/>
            <a:ext cx="8378952" cy="4648200"/>
          </a:xfrm>
        </p:spPr>
        <p:txBody>
          <a:bodyPr>
            <a:normAutofit lnSpcReduction="10000"/>
          </a:bodyPr>
          <a:lstStyle/>
          <a:p>
            <a:r>
              <a:rPr lang="en-US" dirty="0">
                <a:solidFill>
                  <a:schemeClr val="accent1">
                    <a:lumMod val="75000"/>
                  </a:schemeClr>
                </a:solidFill>
              </a:rPr>
              <a:t>Mathematics grades 6–8</a:t>
            </a:r>
          </a:p>
          <a:p>
            <a:pPr lvl="1"/>
            <a:r>
              <a:rPr lang="en-US" dirty="0">
                <a:solidFill>
                  <a:schemeClr val="accent1">
                    <a:lumMod val="75000"/>
                  </a:schemeClr>
                </a:solidFill>
              </a:rPr>
              <a:t>Calculator and No-Calculator sections</a:t>
            </a:r>
          </a:p>
          <a:p>
            <a:pPr lvl="1">
              <a:buClr>
                <a:srgbClr val="2DA2BF"/>
              </a:buClr>
            </a:pPr>
            <a:r>
              <a:rPr lang="en-US" dirty="0">
                <a:solidFill>
                  <a:srgbClr val="2DA2BF">
                    <a:lumMod val="75000"/>
                  </a:srgbClr>
                </a:solidFill>
              </a:rPr>
              <a:t>Graphing Tool available for Grades 7 &amp; 8</a:t>
            </a:r>
          </a:p>
          <a:p>
            <a:pPr marL="365760" lvl="1" indent="0">
              <a:buNone/>
            </a:pPr>
            <a:endParaRPr lang="en-US" dirty="0">
              <a:solidFill>
                <a:schemeClr val="accent1">
                  <a:lumMod val="75000"/>
                </a:schemeClr>
              </a:solidFill>
            </a:endParaRPr>
          </a:p>
          <a:p>
            <a:r>
              <a:rPr lang="en-US" dirty="0">
                <a:solidFill>
                  <a:srgbClr val="C00000"/>
                </a:solidFill>
              </a:rPr>
              <a:t>Science grades 6 &amp; 8 – Students may use calculators</a:t>
            </a:r>
          </a:p>
          <a:p>
            <a:pPr lvl="1"/>
            <a:r>
              <a:rPr lang="en-US" dirty="0">
                <a:solidFill>
                  <a:srgbClr val="C00000"/>
                </a:solidFill>
              </a:rPr>
              <a:t>Online – built in four function</a:t>
            </a:r>
          </a:p>
          <a:p>
            <a:pPr lvl="1"/>
            <a:r>
              <a:rPr lang="en-US" dirty="0">
                <a:solidFill>
                  <a:srgbClr val="C00000"/>
                </a:solidFill>
              </a:rPr>
              <a:t>School- or student-owned calculators may be used</a:t>
            </a:r>
          </a:p>
          <a:p>
            <a:pPr marL="0" indent="0">
              <a:buNone/>
            </a:pPr>
            <a:endParaRPr lang="en-US" dirty="0">
              <a:solidFill>
                <a:srgbClr val="C00000"/>
              </a:solidFill>
            </a:endParaRPr>
          </a:p>
          <a:p>
            <a:r>
              <a:rPr lang="en-US" dirty="0"/>
              <a:t>Calculator policy </a:t>
            </a:r>
            <a:r>
              <a:rPr lang="en-US" dirty="0">
                <a:solidFill>
                  <a:prstClr val="black"/>
                </a:solidFill>
              </a:rPr>
              <a:t>is located in the TAM beginning on p. 31</a:t>
            </a:r>
            <a:endParaRPr lang="en-US" dirty="0">
              <a:solidFill>
                <a:schemeClr val="tx1"/>
              </a:solidFill>
            </a:endParaRPr>
          </a:p>
        </p:txBody>
      </p:sp>
    </p:spTree>
    <p:extLst>
      <p:ext uri="{BB962C8B-B14F-4D97-AF65-F5344CB8AC3E}">
        <p14:creationId xmlns:p14="http://schemas.microsoft.com/office/powerpoint/2010/main" val="19748242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Seating Charts</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14</a:t>
            </a:fld>
            <a:endParaRPr lang="en-US"/>
          </a:p>
        </p:txBody>
      </p:sp>
      <p:sp>
        <p:nvSpPr>
          <p:cNvPr id="3" name="Content Placeholder 2"/>
          <p:cNvSpPr>
            <a:spLocks noGrp="1"/>
          </p:cNvSpPr>
          <p:nvPr>
            <p:ph sz="quarter" idx="1"/>
          </p:nvPr>
        </p:nvSpPr>
        <p:spPr>
          <a:xfrm>
            <a:off x="457200" y="1600200"/>
            <a:ext cx="8382000" cy="4495800"/>
          </a:xfrm>
        </p:spPr>
        <p:txBody>
          <a:bodyPr>
            <a:normAutofit fontScale="92500" lnSpcReduction="10000"/>
          </a:bodyPr>
          <a:lstStyle/>
          <a:p>
            <a:pPr lvl="0">
              <a:buClr>
                <a:srgbClr val="DA1F28"/>
              </a:buClr>
            </a:pPr>
            <a:r>
              <a:rPr lang="en-US" dirty="0">
                <a:solidFill>
                  <a:prstClr val="black"/>
                </a:solidFill>
              </a:rPr>
              <a:t>Seating Charts</a:t>
            </a:r>
          </a:p>
          <a:p>
            <a:pPr lvl="1">
              <a:buClr>
                <a:srgbClr val="2DA2BF"/>
              </a:buClr>
            </a:pPr>
            <a:r>
              <a:rPr lang="en-US" dirty="0">
                <a:solidFill>
                  <a:prstClr val="black"/>
                </a:solidFill>
              </a:rPr>
              <a:t>Required for each paper/pencil and online test session</a:t>
            </a:r>
          </a:p>
          <a:p>
            <a:pPr lvl="1">
              <a:buClr>
                <a:srgbClr val="2DA2BF"/>
              </a:buClr>
            </a:pPr>
            <a:r>
              <a:rPr lang="en-US" dirty="0">
                <a:solidFill>
                  <a:prstClr val="black"/>
                </a:solidFill>
              </a:rPr>
              <a:t>Include district, school, test date, subject, grade level, </a:t>
            </a:r>
            <a:br>
              <a:rPr lang="en-US" dirty="0">
                <a:solidFill>
                  <a:prstClr val="black"/>
                </a:solidFill>
              </a:rPr>
            </a:br>
            <a:r>
              <a:rPr lang="en-US" dirty="0">
                <a:solidFill>
                  <a:prstClr val="black"/>
                </a:solidFill>
              </a:rPr>
              <a:t>TA name, all student </a:t>
            </a:r>
            <a:r>
              <a:rPr lang="en-US" u="sng" dirty="0">
                <a:solidFill>
                  <a:prstClr val="black"/>
                </a:solidFill>
              </a:rPr>
              <a:t>first initials and last names</a:t>
            </a:r>
            <a:r>
              <a:rPr lang="en-US" dirty="0">
                <a:solidFill>
                  <a:prstClr val="black"/>
                </a:solidFill>
              </a:rPr>
              <a:t>, and </a:t>
            </a:r>
            <a:br>
              <a:rPr lang="en-US" dirty="0">
                <a:solidFill>
                  <a:prstClr val="black"/>
                </a:solidFill>
              </a:rPr>
            </a:br>
            <a:r>
              <a:rPr lang="en-US" dirty="0">
                <a:solidFill>
                  <a:prstClr val="black"/>
                </a:solidFill>
              </a:rPr>
              <a:t>seating locations</a:t>
            </a:r>
          </a:p>
          <a:p>
            <a:pPr lvl="1">
              <a:buClr>
                <a:srgbClr val="2DA2BF"/>
              </a:buClr>
            </a:pPr>
            <a:r>
              <a:rPr lang="en-US" dirty="0">
                <a:solidFill>
                  <a:prstClr val="black"/>
                </a:solidFill>
              </a:rPr>
              <a:t>PowerPoint seating chart templates available on </a:t>
            </a:r>
            <a:r>
              <a:rPr lang="en-US" dirty="0" err="1">
                <a:solidFill>
                  <a:prstClr val="black"/>
                </a:solidFill>
              </a:rPr>
              <a:t>eDIRECT</a:t>
            </a:r>
            <a:endParaRPr lang="en-US" dirty="0">
              <a:solidFill>
                <a:prstClr val="black"/>
              </a:solidFill>
            </a:endParaRPr>
          </a:p>
          <a:p>
            <a:pPr lvl="1">
              <a:buClr>
                <a:srgbClr val="2DA2BF"/>
              </a:buClr>
            </a:pPr>
            <a:r>
              <a:rPr lang="en-US" dirty="0">
                <a:solidFill>
                  <a:prstClr val="black"/>
                </a:solidFill>
              </a:rPr>
              <a:t>Can be created using graph paper or other paper</a:t>
            </a:r>
          </a:p>
          <a:p>
            <a:pPr lvl="1">
              <a:buClr>
                <a:srgbClr val="2DA2BF"/>
              </a:buClr>
            </a:pPr>
            <a:r>
              <a:rPr lang="en-US" dirty="0">
                <a:solidFill>
                  <a:prstClr val="black"/>
                </a:solidFill>
              </a:rPr>
              <a:t>Options for returning after testing:</a:t>
            </a:r>
          </a:p>
          <a:p>
            <a:pPr lvl="2">
              <a:buClr>
                <a:srgbClr val="DA1F28"/>
              </a:buClr>
            </a:pPr>
            <a:r>
              <a:rPr lang="en-US" dirty="0">
                <a:solidFill>
                  <a:prstClr val="black"/>
                </a:solidFill>
              </a:rPr>
              <a:t>Via hard copy (in school boxes of nonscorable materials)</a:t>
            </a:r>
          </a:p>
          <a:p>
            <a:pPr lvl="2">
              <a:buClr>
                <a:srgbClr val="DA1F28"/>
              </a:buClr>
            </a:pPr>
            <a:r>
              <a:rPr lang="en-US" dirty="0">
                <a:solidFill>
                  <a:prstClr val="black"/>
                </a:solidFill>
              </a:rPr>
              <a:t>Electronically via email (from STCs to DTCs, and from DTC to SC Project Team) </a:t>
            </a:r>
          </a:p>
          <a:p>
            <a:pPr lvl="2">
              <a:buClr>
                <a:srgbClr val="DA1F28"/>
              </a:buClr>
            </a:pPr>
            <a:r>
              <a:rPr lang="en-US" dirty="0">
                <a:solidFill>
                  <a:prstClr val="black"/>
                </a:solidFill>
              </a:rPr>
              <a:t>Electronically posted to SFTP site (instructions on </a:t>
            </a:r>
            <a:r>
              <a:rPr lang="en-US" dirty="0" err="1">
                <a:solidFill>
                  <a:prstClr val="black"/>
                </a:solidFill>
              </a:rPr>
              <a:t>eDIRECT</a:t>
            </a:r>
            <a:r>
              <a:rPr lang="en-US" dirty="0">
                <a:solidFill>
                  <a:prstClr val="black"/>
                </a:solidFill>
              </a:rPr>
              <a:t>)</a:t>
            </a:r>
          </a:p>
        </p:txBody>
      </p:sp>
    </p:spTree>
    <p:extLst>
      <p:ext uri="{BB962C8B-B14F-4D97-AF65-F5344CB8AC3E}">
        <p14:creationId xmlns:p14="http://schemas.microsoft.com/office/powerpoint/2010/main" val="720508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Test Security</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15</a:t>
            </a:fld>
            <a:endParaRPr lang="en-US"/>
          </a:p>
        </p:txBody>
      </p:sp>
      <p:sp>
        <p:nvSpPr>
          <p:cNvPr id="4" name="Content Placeholder 3"/>
          <p:cNvSpPr>
            <a:spLocks noGrp="1"/>
          </p:cNvSpPr>
          <p:nvPr>
            <p:ph sz="quarter" idx="1"/>
          </p:nvPr>
        </p:nvSpPr>
        <p:spPr>
          <a:xfrm>
            <a:off x="457200" y="1600200"/>
            <a:ext cx="8382000" cy="4876800"/>
          </a:xfrm>
        </p:spPr>
        <p:txBody>
          <a:bodyPr>
            <a:normAutofit lnSpcReduction="10000"/>
          </a:bodyPr>
          <a:lstStyle/>
          <a:p>
            <a:pPr lvl="0">
              <a:buClr>
                <a:srgbClr val="DA1F28"/>
              </a:buClr>
            </a:pPr>
            <a:r>
              <a:rPr lang="en-US" sz="1500" dirty="0">
                <a:solidFill>
                  <a:prstClr val="black"/>
                </a:solidFill>
              </a:rPr>
              <a:t>All personnel involved in paper and online testing must be familiar with South Carolina test security legislation and State Board test security regulations.</a:t>
            </a:r>
            <a:endParaRPr lang="en-US" sz="1500" dirty="0">
              <a:solidFill>
                <a:srgbClr val="00B050"/>
              </a:solidFill>
            </a:endParaRPr>
          </a:p>
          <a:p>
            <a:pPr marL="0" lvl="0" indent="0">
              <a:buClr>
                <a:srgbClr val="DA1F28"/>
              </a:buClr>
              <a:buNone/>
            </a:pPr>
            <a:endParaRPr lang="en-US" sz="1400" dirty="0">
              <a:solidFill>
                <a:prstClr val="black"/>
              </a:solidFill>
            </a:endParaRPr>
          </a:p>
          <a:p>
            <a:pPr lvl="0">
              <a:buClr>
                <a:srgbClr val="DA1F28"/>
              </a:buClr>
            </a:pPr>
            <a:r>
              <a:rPr lang="en-US" sz="1500" dirty="0">
                <a:solidFill>
                  <a:prstClr val="black"/>
                </a:solidFill>
              </a:rPr>
              <a:t>All district and school personnel who will have access to secure test materials (including online tests) are required to sign a new </a:t>
            </a:r>
            <a:r>
              <a:rPr lang="en-US" sz="1500" i="1" dirty="0">
                <a:solidFill>
                  <a:prstClr val="black"/>
                </a:solidFill>
              </a:rPr>
              <a:t>Agreement to Maintain Test Security and Confidentiality</a:t>
            </a:r>
            <a:r>
              <a:rPr lang="en-US" sz="1500" dirty="0">
                <a:solidFill>
                  <a:prstClr val="black"/>
                </a:solidFill>
              </a:rPr>
              <a:t> form. These forms have been updated for 2018.</a:t>
            </a:r>
          </a:p>
          <a:p>
            <a:pPr marL="0" lvl="0" indent="0">
              <a:buClr>
                <a:srgbClr val="DA1F28"/>
              </a:buClr>
              <a:buNone/>
            </a:pPr>
            <a:endParaRPr lang="en-US" sz="1400" dirty="0">
              <a:solidFill>
                <a:prstClr val="black"/>
              </a:solidFill>
            </a:endParaRPr>
          </a:p>
          <a:p>
            <a:pPr lvl="0">
              <a:buClr>
                <a:srgbClr val="DA1F28"/>
              </a:buClr>
            </a:pPr>
            <a:r>
              <a:rPr lang="en-US" sz="1500" dirty="0">
                <a:solidFill>
                  <a:prstClr val="black"/>
                </a:solidFill>
              </a:rPr>
              <a:t>The 2018 TAM provides updated guidance on test security.  Be sure to review this information including the sections on </a:t>
            </a:r>
            <a:r>
              <a:rPr lang="en-US" sz="1500" i="1" dirty="0">
                <a:solidFill>
                  <a:prstClr val="black"/>
                </a:solidFill>
              </a:rPr>
              <a:t>Student and School Responsibilities for Maintaining Test Security </a:t>
            </a:r>
            <a:r>
              <a:rPr lang="en-US" sz="1500" dirty="0">
                <a:solidFill>
                  <a:prstClr val="black"/>
                </a:solidFill>
              </a:rPr>
              <a:t>(p. 29) and </a:t>
            </a:r>
            <a:r>
              <a:rPr lang="en-US" sz="1500" i="1" dirty="0">
                <a:solidFill>
                  <a:prstClr val="black"/>
                </a:solidFill>
              </a:rPr>
              <a:t>Student Cheating </a:t>
            </a:r>
            <a:r>
              <a:rPr lang="en-US" sz="1500" dirty="0">
                <a:solidFill>
                  <a:prstClr val="black"/>
                </a:solidFill>
              </a:rPr>
              <a:t>(p. 30).</a:t>
            </a:r>
          </a:p>
          <a:p>
            <a:pPr marL="0" lvl="0" indent="0">
              <a:buClr>
                <a:srgbClr val="DA1F28"/>
              </a:buClr>
              <a:buNone/>
            </a:pPr>
            <a:endParaRPr lang="en-US" sz="1400" dirty="0">
              <a:solidFill>
                <a:prstClr val="black"/>
              </a:solidFill>
            </a:endParaRPr>
          </a:p>
          <a:p>
            <a:pPr lvl="0">
              <a:buClr>
                <a:srgbClr val="DA1F28"/>
              </a:buClr>
            </a:pPr>
            <a:r>
              <a:rPr lang="en-US" sz="1500" dirty="0">
                <a:solidFill>
                  <a:prstClr val="black"/>
                </a:solidFill>
              </a:rPr>
              <a:t>Schools and districts are required to use security checklists to track the distribution and return of all secure test materials.</a:t>
            </a:r>
            <a:br>
              <a:rPr lang="en-US" sz="1400" dirty="0">
                <a:solidFill>
                  <a:prstClr val="black"/>
                </a:solidFill>
              </a:rPr>
            </a:br>
            <a:endParaRPr lang="en-US" sz="1400" dirty="0">
              <a:solidFill>
                <a:prstClr val="black"/>
              </a:solidFill>
            </a:endParaRPr>
          </a:p>
          <a:p>
            <a:pPr lvl="0">
              <a:buClr>
                <a:srgbClr val="DA1F28"/>
              </a:buClr>
            </a:pPr>
            <a:r>
              <a:rPr lang="en-US" sz="1500" dirty="0">
                <a:solidFill>
                  <a:prstClr val="black"/>
                </a:solidFill>
              </a:rPr>
              <a:t>For online testing: schools and districts are required to use the online testing rosters to track the distribution and return of all secure online test tickets.</a:t>
            </a:r>
          </a:p>
          <a:p>
            <a:pPr marL="0" lvl="0" indent="0">
              <a:buClr>
                <a:srgbClr val="DA1F28"/>
              </a:buClr>
              <a:buNone/>
            </a:pPr>
            <a:endParaRPr lang="en-US" sz="1400" dirty="0">
              <a:solidFill>
                <a:prstClr val="black"/>
              </a:solidFill>
            </a:endParaRPr>
          </a:p>
          <a:p>
            <a:pPr lvl="0">
              <a:buClr>
                <a:srgbClr val="DA1F28"/>
              </a:buClr>
            </a:pPr>
            <a:r>
              <a:rPr lang="en-US" sz="1500" dirty="0">
                <a:solidFill>
                  <a:prstClr val="black"/>
                </a:solidFill>
              </a:rPr>
              <a:t>DTCs, STCs, TAs, and monitors are responsible for ensuring that all test materials and student responses for online tests are handled in accordance with security procedures outlined in the </a:t>
            </a:r>
            <a:r>
              <a:rPr lang="en-US" sz="1500" i="1" dirty="0">
                <a:solidFill>
                  <a:prstClr val="black"/>
                </a:solidFill>
              </a:rPr>
              <a:t>TAM</a:t>
            </a:r>
            <a:r>
              <a:rPr lang="en-US" sz="1500" dirty="0">
                <a:solidFill>
                  <a:prstClr val="black"/>
                </a:solidFill>
              </a:rPr>
              <a:t>.</a:t>
            </a:r>
          </a:p>
        </p:txBody>
      </p:sp>
    </p:spTree>
    <p:extLst>
      <p:ext uri="{BB962C8B-B14F-4D97-AF65-F5344CB8AC3E}">
        <p14:creationId xmlns:p14="http://schemas.microsoft.com/office/powerpoint/2010/main" val="6837916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p:txBody>
              <a:bodyPr/>
              <a:lstStyle/>
              <a:p>
                <a:r>
                  <a:rPr lang="en-US" dirty="0"/>
                  <a:t>Test Security</a:t>
                </a:r>
                <a14:m>
                  <m:oMath xmlns:m="http://schemas.openxmlformats.org/officeDocument/2006/math">
                    <m:r>
                      <a:rPr lang="en-US" i="1" smtClean="0">
                        <a:latin typeface="Cambria Math"/>
                      </a:rPr>
                      <m:t>—</m:t>
                    </m:r>
                  </m:oMath>
                </a14:m>
                <a:r>
                  <a:rPr lang="en-US" dirty="0"/>
                  <a:t>Case 1</a:t>
                </a:r>
              </a:p>
            </p:txBody>
          </p:sp>
        </mc:Choice>
        <mc:Fallback xmlns="">
          <p:sp>
            <p:nvSpPr>
              <p:cNvPr id="2" name="Title 1"/>
              <p:cNvSpPr>
                <a:spLocks noGrp="1" noRot="1" noChangeAspect="1" noMove="1" noResize="1" noEditPoints="1" noAdjustHandles="1" noChangeArrowheads="1" noChangeShapeType="1" noTextEdit="1"/>
              </p:cNvSpPr>
              <p:nvPr>
                <p:ph type="title"/>
              </p:nvPr>
            </p:nvSpPr>
            <p:spPr>
              <a:blipFill rotWithShape="1">
                <a:blip r:embed="rId2"/>
                <a:stretch>
                  <a:fillRect l="-3067" b="-22222"/>
                </a:stretch>
              </a:blipFill>
            </p:spPr>
            <p:txBody>
              <a:bodyPr/>
              <a:lstStyle/>
              <a:p>
                <a:r>
                  <a:rPr lang="en-US">
                    <a:noFill/>
                  </a:rPr>
                  <a:t> </a:t>
                </a:r>
              </a:p>
            </p:txBody>
          </p:sp>
        </mc:Fallback>
      </mc:AlternateContent>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16</a:t>
            </a:fld>
            <a:endParaRPr lang="en-US"/>
          </a:p>
        </p:txBody>
      </p:sp>
      <p:sp>
        <p:nvSpPr>
          <p:cNvPr id="4" name="Content Placeholder 3"/>
          <p:cNvSpPr>
            <a:spLocks noGrp="1"/>
          </p:cNvSpPr>
          <p:nvPr>
            <p:ph sz="quarter" idx="1"/>
          </p:nvPr>
        </p:nvSpPr>
        <p:spPr/>
        <p:txBody>
          <a:bodyPr/>
          <a:lstStyle/>
          <a:p>
            <a:pPr marL="0" lvl="1" indent="0">
              <a:spcBef>
                <a:spcPts val="700"/>
              </a:spcBef>
              <a:buClr>
                <a:schemeClr val="accent2"/>
              </a:buClr>
              <a:buSzPct val="60000"/>
              <a:buNone/>
            </a:pPr>
            <a:r>
              <a:rPr lang="en-US" dirty="0"/>
              <a:t>Teachers at Lucky Star Elementary School were concerned about the storage of test materials. After an investigation, Ms. Moon, the DTC, concluded that the test materials were stored in an unsecured room. She reported that Lucky Star’s surveillance footage showed over 20 people had entered and exited the room in one day to obtain instructional supplies.</a:t>
            </a:r>
          </a:p>
          <a:p>
            <a:endParaRPr lang="en-US" dirty="0"/>
          </a:p>
        </p:txBody>
      </p:sp>
    </p:spTree>
    <p:extLst>
      <p:ext uri="{BB962C8B-B14F-4D97-AF65-F5344CB8AC3E}">
        <p14:creationId xmlns:p14="http://schemas.microsoft.com/office/powerpoint/2010/main" val="35564638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Case 1 Explanation</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17</a:t>
            </a:fld>
            <a:endParaRPr lang="en-US"/>
          </a:p>
        </p:txBody>
      </p:sp>
      <p:sp>
        <p:nvSpPr>
          <p:cNvPr id="4" name="Content Placeholder 3"/>
          <p:cNvSpPr>
            <a:spLocks noGrp="1"/>
          </p:cNvSpPr>
          <p:nvPr>
            <p:ph sz="quarter" idx="1"/>
          </p:nvPr>
        </p:nvSpPr>
        <p:spPr/>
        <p:txBody>
          <a:bodyPr/>
          <a:lstStyle/>
          <a:p>
            <a:pPr marL="0" lvl="1" indent="0">
              <a:spcBef>
                <a:spcPts val="700"/>
              </a:spcBef>
              <a:buClr>
                <a:schemeClr val="accent2"/>
              </a:buClr>
              <a:buSzPct val="60000"/>
              <a:buNone/>
            </a:pPr>
            <a:r>
              <a:rPr lang="en-US" dirty="0"/>
              <a:t>Secure materials must be kept in locked storage when not in use. The secure location should not have outside or inside windows. Test materials should not be stored in the same room as a copy or fax machine or any other frequently accessed equipment or supplies.</a:t>
            </a:r>
          </a:p>
          <a:p>
            <a:pPr marL="0" indent="0">
              <a:buNone/>
            </a:pPr>
            <a:endParaRPr lang="en-US" dirty="0"/>
          </a:p>
        </p:txBody>
      </p:sp>
    </p:spTree>
    <p:extLst>
      <p:ext uri="{BB962C8B-B14F-4D97-AF65-F5344CB8AC3E}">
        <p14:creationId xmlns:p14="http://schemas.microsoft.com/office/powerpoint/2010/main" val="14665081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Test Security—Case 2</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18</a:t>
            </a:fld>
            <a:endParaRPr lang="en-US"/>
          </a:p>
        </p:txBody>
      </p:sp>
      <p:sp>
        <p:nvSpPr>
          <p:cNvPr id="4" name="Content Placeholder 3"/>
          <p:cNvSpPr>
            <a:spLocks noGrp="1"/>
          </p:cNvSpPr>
          <p:nvPr>
            <p:ph sz="quarter" idx="1"/>
          </p:nvPr>
        </p:nvSpPr>
        <p:spPr/>
        <p:txBody>
          <a:bodyPr>
            <a:normAutofit/>
          </a:bodyPr>
          <a:lstStyle/>
          <a:p>
            <a:pPr marL="274320" lvl="1" indent="0">
              <a:buNone/>
            </a:pPr>
            <a:r>
              <a:rPr lang="en-US" dirty="0"/>
              <a:t>Mrs. Simon’s students were having difficulty answering several items on the fourth grade SCPASS science test. She noticed they were marking incorrect answers.</a:t>
            </a:r>
          </a:p>
          <a:p>
            <a:pPr marL="274320" lvl="1" indent="0">
              <a:buNone/>
            </a:pPr>
            <a:endParaRPr lang="en-US" sz="2000" dirty="0"/>
          </a:p>
          <a:p>
            <a:pPr marL="274320" lvl="1" indent="0">
              <a:buNone/>
            </a:pPr>
            <a:r>
              <a:rPr lang="en-US" dirty="0"/>
              <a:t>Mrs. Simon knew her students could answer items like these. On the blackboard, she wrote an example of a question like one in the test booklet. She asked the students if they remembered working on this question during class.</a:t>
            </a:r>
          </a:p>
          <a:p>
            <a:pPr marL="0" indent="0">
              <a:buNone/>
            </a:pPr>
            <a:endParaRPr lang="en-US" dirty="0"/>
          </a:p>
        </p:txBody>
      </p:sp>
    </p:spTree>
    <p:extLst>
      <p:ext uri="{BB962C8B-B14F-4D97-AF65-F5344CB8AC3E}">
        <p14:creationId xmlns:p14="http://schemas.microsoft.com/office/powerpoint/2010/main" val="31551052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Case 2 Explanation</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19</a:t>
            </a:fld>
            <a:endParaRPr lang="en-US"/>
          </a:p>
        </p:txBody>
      </p:sp>
      <p:sp>
        <p:nvSpPr>
          <p:cNvPr id="4" name="Content Placeholder 3"/>
          <p:cNvSpPr>
            <a:spLocks noGrp="1"/>
          </p:cNvSpPr>
          <p:nvPr>
            <p:ph sz="quarter" idx="1"/>
          </p:nvPr>
        </p:nvSpPr>
        <p:spPr/>
        <p:txBody>
          <a:bodyPr>
            <a:normAutofit lnSpcReduction="10000"/>
          </a:bodyPr>
          <a:lstStyle/>
          <a:p>
            <a:pPr marL="274320" lvl="1" indent="0">
              <a:buNone/>
            </a:pPr>
            <a:r>
              <a:rPr lang="en-US" dirty="0"/>
              <a:t>Mrs. Simon violated multiple test security regulations as defined in 2 S.C. Code Ann. </a:t>
            </a:r>
            <a:r>
              <a:rPr lang="en-US" dirty="0" err="1"/>
              <a:t>Regs</a:t>
            </a:r>
            <a:r>
              <a:rPr lang="en-US" dirty="0"/>
              <a:t>. 43–100 (2011).</a:t>
            </a:r>
          </a:p>
          <a:p>
            <a:pPr marL="274320" lvl="1" indent="0">
              <a:buNone/>
            </a:pPr>
            <a:r>
              <a:rPr lang="en-US" sz="2200" dirty="0"/>
              <a:t> </a:t>
            </a:r>
          </a:p>
          <a:p>
            <a:pPr marL="274320" lvl="1" indent="0">
              <a:buNone/>
            </a:pPr>
            <a:r>
              <a:rPr lang="en-US" dirty="0"/>
              <a:t>First, unless this was an oral administration, Mrs. Simon should not have read the test items and should not have inspected the test booklets and answer documents closely enough to know that her students were missing the items. Additionally, she attempted to coach examinees during testing and she interfered with her student’s responses to the items. In doing so, she failed to follow all directions pertaining to the administration of a test as specified in the </a:t>
            </a:r>
            <a:r>
              <a:rPr lang="en-US" i="1" dirty="0"/>
              <a:t>TAM</a:t>
            </a:r>
            <a:r>
              <a:rPr lang="en-US" dirty="0"/>
              <a:t>.</a:t>
            </a:r>
          </a:p>
          <a:p>
            <a:pPr marL="0" indent="0">
              <a:buNone/>
            </a:pPr>
            <a:endParaRPr lang="en-US" dirty="0"/>
          </a:p>
        </p:txBody>
      </p:sp>
    </p:spTree>
    <p:extLst>
      <p:ext uri="{BB962C8B-B14F-4D97-AF65-F5344CB8AC3E}">
        <p14:creationId xmlns:p14="http://schemas.microsoft.com/office/powerpoint/2010/main" val="12127447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Table of Contents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2</a:t>
            </a:fld>
            <a:endParaRPr lang="en-US"/>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1648926874"/>
              </p:ext>
            </p:extLst>
          </p:nvPr>
        </p:nvGraphicFramePr>
        <p:xfrm>
          <a:off x="620070" y="1534443"/>
          <a:ext cx="8138556" cy="4623365"/>
        </p:xfrm>
        <a:graphic>
          <a:graphicData uri="http://schemas.openxmlformats.org/drawingml/2006/table">
            <a:tbl>
              <a:tblPr firstRow="1" bandRow="1">
                <a:tableStyleId>{5C22544A-7EE6-4342-B048-85BDC9FD1C3A}</a:tableStyleId>
              </a:tblPr>
              <a:tblGrid>
                <a:gridCol w="4069278">
                  <a:extLst>
                    <a:ext uri="{9D8B030D-6E8A-4147-A177-3AD203B41FA5}">
                      <a16:colId xmlns:a16="http://schemas.microsoft.com/office/drawing/2014/main" val="20000"/>
                    </a:ext>
                  </a:extLst>
                </a:gridCol>
                <a:gridCol w="4069278">
                  <a:extLst>
                    <a:ext uri="{9D8B030D-6E8A-4147-A177-3AD203B41FA5}">
                      <a16:colId xmlns:a16="http://schemas.microsoft.com/office/drawing/2014/main" val="20001"/>
                    </a:ext>
                  </a:extLst>
                </a:gridCol>
              </a:tblGrid>
              <a:tr h="329567">
                <a:tc>
                  <a:txBody>
                    <a:bodyPr/>
                    <a:lstStyle/>
                    <a:p>
                      <a:r>
                        <a:rPr lang="en-US" sz="1600" dirty="0"/>
                        <a:t>TOPIC</a:t>
                      </a:r>
                    </a:p>
                  </a:txBody>
                  <a:tcPr marL="87668" marR="87668"/>
                </a:tc>
                <a:tc>
                  <a:txBody>
                    <a:bodyPr/>
                    <a:lstStyle/>
                    <a:p>
                      <a:r>
                        <a:rPr lang="en-US" sz="1600" dirty="0"/>
                        <a:t>SLIDE NUMBER</a:t>
                      </a:r>
                    </a:p>
                  </a:txBody>
                  <a:tcPr marL="87668" marR="87668"/>
                </a:tc>
                <a:extLst>
                  <a:ext uri="{0D108BD9-81ED-4DB2-BD59-A6C34878D82A}">
                    <a16:rowId xmlns:a16="http://schemas.microsoft.com/office/drawing/2014/main" val="10000"/>
                  </a:ext>
                </a:extLst>
              </a:tr>
              <a:tr h="35952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a:t>What’s New</a:t>
                      </a:r>
                    </a:p>
                  </a:txBody>
                  <a:tcPr marL="87668" marR="87668"/>
                </a:tc>
                <a:tc>
                  <a:txBody>
                    <a:bodyPr/>
                    <a:lstStyle/>
                    <a:p>
                      <a:r>
                        <a:rPr lang="en-US" sz="1800" dirty="0"/>
                        <a:t>Slides 3-8</a:t>
                      </a:r>
                    </a:p>
                  </a:txBody>
                  <a:tcPr marL="87668" marR="87668"/>
                </a:tc>
                <a:extLst>
                  <a:ext uri="{0D108BD9-81ED-4DB2-BD59-A6C34878D82A}">
                    <a16:rowId xmlns:a16="http://schemas.microsoft.com/office/drawing/2014/main" val="2554991254"/>
                  </a:ext>
                </a:extLst>
              </a:tr>
              <a:tr h="359527">
                <a:tc>
                  <a:txBody>
                    <a:bodyPr/>
                    <a:lstStyle/>
                    <a:p>
                      <a:r>
                        <a:rPr lang="en-US" sz="1800" dirty="0"/>
                        <a:t>Updates</a:t>
                      </a:r>
                    </a:p>
                  </a:txBody>
                  <a:tcPr marL="87668" marR="87668"/>
                </a:tc>
                <a:tc>
                  <a:txBody>
                    <a:bodyPr/>
                    <a:lstStyle/>
                    <a:p>
                      <a:r>
                        <a:rPr lang="en-US" sz="1800" dirty="0"/>
                        <a:t>Slide</a:t>
                      </a:r>
                      <a:r>
                        <a:rPr lang="en-US" sz="1800" baseline="0" dirty="0"/>
                        <a:t> 9</a:t>
                      </a:r>
                      <a:endParaRPr lang="en-US" sz="1800" dirty="0"/>
                    </a:p>
                  </a:txBody>
                  <a:tcPr marL="87668" marR="87668"/>
                </a:tc>
                <a:extLst>
                  <a:ext uri="{0D108BD9-81ED-4DB2-BD59-A6C34878D82A}">
                    <a16:rowId xmlns:a16="http://schemas.microsoft.com/office/drawing/2014/main" val="10001"/>
                  </a:ext>
                </a:extLst>
              </a:tr>
              <a:tr h="359527">
                <a:tc>
                  <a:txBody>
                    <a:bodyPr/>
                    <a:lstStyle/>
                    <a:p>
                      <a:r>
                        <a:rPr lang="en-US" dirty="0"/>
                        <a:t>Grade</a:t>
                      </a:r>
                      <a:r>
                        <a:rPr lang="en-US" baseline="0" dirty="0"/>
                        <a:t> 3 Reading Rosters</a:t>
                      </a:r>
                    </a:p>
                  </a:txBody>
                  <a:tcPr marL="87668" marR="87668"/>
                </a:tc>
                <a:tc>
                  <a:txBody>
                    <a:bodyPr/>
                    <a:lstStyle/>
                    <a:p>
                      <a:r>
                        <a:rPr lang="en-US" sz="1800" dirty="0"/>
                        <a:t>Slide 10</a:t>
                      </a:r>
                    </a:p>
                  </a:txBody>
                  <a:tcPr marL="87668" marR="87668"/>
                </a:tc>
                <a:extLst>
                  <a:ext uri="{0D108BD9-81ED-4DB2-BD59-A6C34878D82A}">
                    <a16:rowId xmlns:a16="http://schemas.microsoft.com/office/drawing/2014/main" val="10003"/>
                  </a:ext>
                </a:extLst>
              </a:tr>
              <a:tr h="359527">
                <a:tc>
                  <a:txBody>
                    <a:bodyPr/>
                    <a:lstStyle/>
                    <a:p>
                      <a:r>
                        <a:rPr lang="en-US" sz="1800" dirty="0"/>
                        <a:t>Key Dates</a:t>
                      </a:r>
                    </a:p>
                  </a:txBody>
                  <a:tcPr marL="87668" marR="87668"/>
                </a:tc>
                <a:tc>
                  <a:txBody>
                    <a:bodyPr/>
                    <a:lstStyle/>
                    <a:p>
                      <a:r>
                        <a:rPr lang="en-US" sz="1800" dirty="0"/>
                        <a:t>Slide 11</a:t>
                      </a:r>
                    </a:p>
                  </a:txBody>
                  <a:tcPr marL="87668" marR="87668"/>
                </a:tc>
                <a:extLst>
                  <a:ext uri="{0D108BD9-81ED-4DB2-BD59-A6C34878D82A}">
                    <a16:rowId xmlns:a16="http://schemas.microsoft.com/office/drawing/2014/main" val="10004"/>
                  </a:ext>
                </a:extLst>
              </a:tr>
              <a:tr h="359527">
                <a:tc>
                  <a:txBody>
                    <a:bodyPr/>
                    <a:lstStyle/>
                    <a:p>
                      <a:r>
                        <a:rPr lang="en-US" sz="1800" dirty="0"/>
                        <a:t>Resources</a:t>
                      </a:r>
                    </a:p>
                  </a:txBody>
                  <a:tcPr marL="87668" marR="87668"/>
                </a:tc>
                <a:tc>
                  <a:txBody>
                    <a:bodyPr/>
                    <a:lstStyle/>
                    <a:p>
                      <a:r>
                        <a:rPr lang="en-US" sz="1800" dirty="0"/>
                        <a:t>Slide 12</a:t>
                      </a:r>
                    </a:p>
                  </a:txBody>
                  <a:tcPr marL="87668" marR="87668"/>
                </a:tc>
                <a:extLst>
                  <a:ext uri="{0D108BD9-81ED-4DB2-BD59-A6C34878D82A}">
                    <a16:rowId xmlns:a16="http://schemas.microsoft.com/office/drawing/2014/main" val="10006"/>
                  </a:ext>
                </a:extLst>
              </a:tr>
              <a:tr h="359527">
                <a:tc>
                  <a:txBody>
                    <a:bodyPr/>
                    <a:lstStyle/>
                    <a:p>
                      <a:r>
                        <a:rPr lang="en-US" sz="1800" dirty="0"/>
                        <a:t>Calculators</a:t>
                      </a:r>
                    </a:p>
                  </a:txBody>
                  <a:tcPr marL="87668" marR="87668"/>
                </a:tc>
                <a:tc>
                  <a:txBody>
                    <a:bodyPr/>
                    <a:lstStyle/>
                    <a:p>
                      <a:r>
                        <a:rPr lang="en-US" sz="1800" dirty="0"/>
                        <a:t>Slide 13</a:t>
                      </a:r>
                    </a:p>
                  </a:txBody>
                  <a:tcPr marL="87668" marR="87668"/>
                </a:tc>
                <a:extLst>
                  <a:ext uri="{0D108BD9-81ED-4DB2-BD59-A6C34878D82A}">
                    <a16:rowId xmlns:a16="http://schemas.microsoft.com/office/drawing/2014/main" val="10007"/>
                  </a:ext>
                </a:extLst>
              </a:tr>
              <a:tr h="359527">
                <a:tc>
                  <a:txBody>
                    <a:bodyPr/>
                    <a:lstStyle/>
                    <a:p>
                      <a:r>
                        <a:rPr lang="en-US" sz="1800" dirty="0"/>
                        <a:t>Seating Charts</a:t>
                      </a:r>
                    </a:p>
                  </a:txBody>
                  <a:tcPr marL="87668" marR="87668"/>
                </a:tc>
                <a:tc>
                  <a:txBody>
                    <a:bodyPr/>
                    <a:lstStyle/>
                    <a:p>
                      <a:r>
                        <a:rPr lang="en-US" sz="1800" dirty="0"/>
                        <a:t>Slide 14</a:t>
                      </a:r>
                    </a:p>
                  </a:txBody>
                  <a:tcPr marL="87668" marR="87668"/>
                </a:tc>
                <a:extLst>
                  <a:ext uri="{0D108BD9-81ED-4DB2-BD59-A6C34878D82A}">
                    <a16:rowId xmlns:a16="http://schemas.microsoft.com/office/drawing/2014/main" val="10008"/>
                  </a:ext>
                </a:extLst>
              </a:tr>
              <a:tr h="359527">
                <a:tc>
                  <a:txBody>
                    <a:bodyPr/>
                    <a:lstStyle/>
                    <a:p>
                      <a:r>
                        <a:rPr lang="en-US" sz="1800" dirty="0"/>
                        <a:t>Test Security</a:t>
                      </a:r>
                    </a:p>
                  </a:txBody>
                  <a:tcPr marL="87668" marR="87668"/>
                </a:tc>
                <a:tc>
                  <a:txBody>
                    <a:bodyPr/>
                    <a:lstStyle/>
                    <a:p>
                      <a:r>
                        <a:rPr lang="en-US" sz="1800" dirty="0"/>
                        <a:t>Slide 15</a:t>
                      </a:r>
                    </a:p>
                  </a:txBody>
                  <a:tcPr marL="87668" marR="87668"/>
                </a:tc>
                <a:extLst>
                  <a:ext uri="{0D108BD9-81ED-4DB2-BD59-A6C34878D82A}">
                    <a16:rowId xmlns:a16="http://schemas.microsoft.com/office/drawing/2014/main" val="10009"/>
                  </a:ext>
                </a:extLst>
              </a:tr>
              <a:tr h="383490">
                <a:tc>
                  <a:txBody>
                    <a:bodyPr/>
                    <a:lstStyle/>
                    <a:p>
                      <a:r>
                        <a:rPr lang="en-US" sz="1800" dirty="0"/>
                        <a:t>Test</a:t>
                      </a:r>
                      <a:r>
                        <a:rPr lang="en-US" sz="1800" baseline="0" dirty="0"/>
                        <a:t> Security Cases</a:t>
                      </a:r>
                      <a:endParaRPr lang="en-US" sz="1800" dirty="0"/>
                    </a:p>
                  </a:txBody>
                  <a:tcPr marL="87668" marR="87668"/>
                </a:tc>
                <a:tc>
                  <a:txBody>
                    <a:bodyPr/>
                    <a:lstStyle/>
                    <a:p>
                      <a:r>
                        <a:rPr lang="en-US" sz="1800" dirty="0"/>
                        <a:t>Slides 16-35</a:t>
                      </a:r>
                    </a:p>
                  </a:txBody>
                  <a:tcPr marL="87668" marR="87668"/>
                </a:tc>
                <a:extLst>
                  <a:ext uri="{0D108BD9-81ED-4DB2-BD59-A6C34878D82A}">
                    <a16:rowId xmlns:a16="http://schemas.microsoft.com/office/drawing/2014/main" val="10010"/>
                  </a:ext>
                </a:extLst>
              </a:tr>
              <a:tr h="359527">
                <a:tc>
                  <a:txBody>
                    <a:bodyPr/>
                    <a:lstStyle/>
                    <a:p>
                      <a:r>
                        <a:rPr lang="en-US" sz="1800" dirty="0"/>
                        <a:t>Online</a:t>
                      </a:r>
                      <a:r>
                        <a:rPr lang="en-US" sz="1800" baseline="0" dirty="0"/>
                        <a:t> Testing</a:t>
                      </a:r>
                      <a:endParaRPr lang="en-US" sz="1800" dirty="0"/>
                    </a:p>
                  </a:txBody>
                  <a:tcPr marL="87668" marR="87668"/>
                </a:tc>
                <a:tc>
                  <a:txBody>
                    <a:bodyPr/>
                    <a:lstStyle/>
                    <a:p>
                      <a:r>
                        <a:rPr lang="en-US" sz="1800" dirty="0"/>
                        <a:t>Slides 36-51</a:t>
                      </a:r>
                    </a:p>
                  </a:txBody>
                  <a:tcPr marL="87668" marR="87668"/>
                </a:tc>
                <a:extLst>
                  <a:ext uri="{0D108BD9-81ED-4DB2-BD59-A6C34878D82A}">
                    <a16:rowId xmlns:a16="http://schemas.microsoft.com/office/drawing/2014/main" val="10011"/>
                  </a:ext>
                </a:extLst>
              </a:tr>
              <a:tr h="612755">
                <a:tc>
                  <a:txBody>
                    <a:bodyPr/>
                    <a:lstStyle/>
                    <a:p>
                      <a:r>
                        <a:rPr lang="en-US" sz="1800" dirty="0"/>
                        <a:t>Paper/Pencil Testing</a:t>
                      </a:r>
                    </a:p>
                  </a:txBody>
                  <a:tcPr marL="87668" marR="87668"/>
                </a:tc>
                <a:tc>
                  <a:txBody>
                    <a:bodyPr/>
                    <a:lstStyle/>
                    <a:p>
                      <a:r>
                        <a:rPr lang="en-US" sz="1800" dirty="0"/>
                        <a:t>Slides 52-86</a:t>
                      </a:r>
                    </a:p>
                  </a:txBody>
                  <a:tcPr marL="87668" marR="87668"/>
                </a:tc>
                <a:extLst>
                  <a:ext uri="{0D108BD9-81ED-4DB2-BD59-A6C34878D82A}">
                    <a16:rowId xmlns:a16="http://schemas.microsoft.com/office/drawing/2014/main" val="9020617"/>
                  </a:ext>
                </a:extLst>
              </a:tr>
            </a:tbl>
          </a:graphicData>
        </a:graphic>
      </p:graphicFrame>
    </p:spTree>
    <p:extLst>
      <p:ext uri="{BB962C8B-B14F-4D97-AF65-F5344CB8AC3E}">
        <p14:creationId xmlns:p14="http://schemas.microsoft.com/office/powerpoint/2010/main" val="15883297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Test Security—Case 3</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20</a:t>
            </a:fld>
            <a:endParaRPr lang="en-US"/>
          </a:p>
        </p:txBody>
      </p:sp>
      <p:sp>
        <p:nvSpPr>
          <p:cNvPr id="4" name="Content Placeholder 3"/>
          <p:cNvSpPr>
            <a:spLocks noGrp="1"/>
          </p:cNvSpPr>
          <p:nvPr>
            <p:ph sz="quarter" idx="1"/>
          </p:nvPr>
        </p:nvSpPr>
        <p:spPr>
          <a:xfrm>
            <a:off x="612648" y="1600200"/>
            <a:ext cx="7997952" cy="4495800"/>
          </a:xfrm>
        </p:spPr>
        <p:txBody>
          <a:bodyPr>
            <a:normAutofit/>
          </a:bodyPr>
          <a:lstStyle/>
          <a:p>
            <a:pPr marL="0" lvl="1" indent="0">
              <a:spcBef>
                <a:spcPts val="700"/>
              </a:spcBef>
              <a:buClr>
                <a:schemeClr val="accent2"/>
              </a:buClr>
              <a:buSzPct val="60000"/>
              <a:buNone/>
            </a:pPr>
            <a:r>
              <a:rPr lang="en-US" dirty="0"/>
              <a:t>The Golden Pond STC, an efficient gray-haired lady named Ms. Dorothy, gave Ms. </a:t>
            </a:r>
            <a:r>
              <a:rPr lang="en-US" dirty="0" err="1"/>
              <a:t>Fondo</a:t>
            </a:r>
            <a:r>
              <a:rPr lang="en-US" dirty="0"/>
              <a:t> her ELA test materials. After counting the test booklets, they noticed that there were more booklets than the number of students being tested. Ms. Dorothy kept the extra materials, and Ms. </a:t>
            </a:r>
            <a:r>
              <a:rPr lang="en-US" dirty="0" err="1"/>
              <a:t>Fondo</a:t>
            </a:r>
            <a:r>
              <a:rPr lang="en-US" dirty="0"/>
              <a:t> returned to her classroom to administer the test. Soon afterwards, the STC realized that directions were highlighted in one of the test booklets she kept and that this was an accommodation for one of Ms. </a:t>
            </a:r>
            <a:r>
              <a:rPr lang="en-US" dirty="0" err="1"/>
              <a:t>Fondo’s</a:t>
            </a:r>
            <a:r>
              <a:rPr lang="en-US" dirty="0"/>
              <a:t> students.</a:t>
            </a:r>
          </a:p>
          <a:p>
            <a:pPr marL="0" indent="0">
              <a:buNone/>
            </a:pPr>
            <a:endParaRPr lang="en-US" dirty="0"/>
          </a:p>
        </p:txBody>
      </p:sp>
    </p:spTree>
    <p:extLst>
      <p:ext uri="{BB962C8B-B14F-4D97-AF65-F5344CB8AC3E}">
        <p14:creationId xmlns:p14="http://schemas.microsoft.com/office/powerpoint/2010/main" val="8783799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Case 3 Explanation</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21</a:t>
            </a:fld>
            <a:endParaRPr lang="en-US"/>
          </a:p>
        </p:txBody>
      </p:sp>
      <p:sp>
        <p:nvSpPr>
          <p:cNvPr id="4" name="Content Placeholder 3"/>
          <p:cNvSpPr>
            <a:spLocks noGrp="1"/>
          </p:cNvSpPr>
          <p:nvPr>
            <p:ph sz="quarter" idx="1"/>
          </p:nvPr>
        </p:nvSpPr>
        <p:spPr/>
        <p:txBody>
          <a:bodyPr>
            <a:normAutofit fontScale="92500" lnSpcReduction="20000"/>
          </a:bodyPr>
          <a:lstStyle/>
          <a:p>
            <a:pPr marL="274320" lvl="1" indent="0">
              <a:buNone/>
            </a:pPr>
            <a:r>
              <a:rPr lang="en-US" dirty="0"/>
              <a:t>STCs must use the electronic Security Checklist to track the distribution and receipt of test materials. The STC and the TA must sign out and sign in each document on the electronic School Security Checklist. </a:t>
            </a:r>
          </a:p>
          <a:p>
            <a:pPr marL="274320" lvl="1" indent="0">
              <a:buNone/>
            </a:pPr>
            <a:r>
              <a:rPr lang="en-US" sz="1700" dirty="0"/>
              <a:t> </a:t>
            </a:r>
            <a:endParaRPr lang="en-US" sz="1100" dirty="0"/>
          </a:p>
          <a:p>
            <a:pPr marL="274320" lvl="1" indent="0">
              <a:buNone/>
            </a:pPr>
            <a:r>
              <a:rPr lang="en-US" dirty="0"/>
              <a:t>It is a necessary, but insufficient, practice to count the test booklets and answer documents during this process. The STC and TA are responsible for making sure that the appropriate test materials are signed out for each student.  </a:t>
            </a:r>
          </a:p>
          <a:p>
            <a:pPr marL="274320" lvl="1" indent="0">
              <a:buNone/>
            </a:pPr>
            <a:endParaRPr lang="en-US" sz="1600" dirty="0"/>
          </a:p>
          <a:p>
            <a:pPr marL="274320" lvl="1" indent="0">
              <a:buNone/>
            </a:pPr>
            <a:r>
              <a:rPr lang="en-US" dirty="0"/>
              <a:t>Ms. Dorothy’s error is compounded in this case because one of Ms. </a:t>
            </a:r>
            <a:r>
              <a:rPr lang="en-US" dirty="0" err="1"/>
              <a:t>Fondo’s</a:t>
            </a:r>
            <a:r>
              <a:rPr lang="en-US" dirty="0"/>
              <a:t> students did not receive an accommodation specified in her IEP. To address this test security violation, an IEP team meeting must be convened as described in the </a:t>
            </a:r>
            <a:r>
              <a:rPr lang="en-US" i="1" dirty="0"/>
              <a:t>TAM</a:t>
            </a:r>
            <a:r>
              <a:rPr lang="en-US" dirty="0"/>
              <a:t>.</a:t>
            </a:r>
          </a:p>
          <a:p>
            <a:pPr marL="0" indent="0">
              <a:buNone/>
            </a:pPr>
            <a:endParaRPr lang="en-US" dirty="0"/>
          </a:p>
        </p:txBody>
      </p:sp>
    </p:spTree>
    <p:extLst>
      <p:ext uri="{BB962C8B-B14F-4D97-AF65-F5344CB8AC3E}">
        <p14:creationId xmlns:p14="http://schemas.microsoft.com/office/powerpoint/2010/main" val="16010462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Test Security—Case 4</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22</a:t>
            </a:fld>
            <a:endParaRPr lang="en-US"/>
          </a:p>
        </p:txBody>
      </p:sp>
      <p:sp>
        <p:nvSpPr>
          <p:cNvPr id="4" name="Content Placeholder 3"/>
          <p:cNvSpPr>
            <a:spLocks noGrp="1"/>
          </p:cNvSpPr>
          <p:nvPr>
            <p:ph sz="quarter" idx="1"/>
          </p:nvPr>
        </p:nvSpPr>
        <p:spPr/>
        <p:txBody>
          <a:bodyPr>
            <a:normAutofit/>
          </a:bodyPr>
          <a:lstStyle/>
          <a:p>
            <a:pPr marL="0" lvl="1" indent="0">
              <a:spcBef>
                <a:spcPts val="700"/>
              </a:spcBef>
              <a:buClr>
                <a:schemeClr val="accent2"/>
              </a:buClr>
              <a:buSzPct val="60000"/>
              <a:buNone/>
            </a:pPr>
            <a:r>
              <a:rPr lang="en-US" dirty="0"/>
              <a:t>After the SC READY administration, Mr. Phish turned in his test materials to the STC, Ms. Bass. A few minutes later he returned with another student’s test booklet. To be sure that all of the test materials for Mr. </a:t>
            </a:r>
            <a:r>
              <a:rPr lang="en-US" dirty="0" err="1"/>
              <a:t>Phish’s</a:t>
            </a:r>
            <a:r>
              <a:rPr lang="en-US" dirty="0"/>
              <a:t> students had been returned, Ms. Bass compared Mr. </a:t>
            </a:r>
            <a:r>
              <a:rPr lang="en-US" dirty="0" err="1"/>
              <a:t>Phish’s</a:t>
            </a:r>
            <a:r>
              <a:rPr lang="en-US" dirty="0"/>
              <a:t> stack of test booklets and answer documents with the numbers and names on the security checklist. She found that the answer document for Charlie Tripp was missing. When Mr. Phish returned to his classroom and asked Charlie about the answer document, the student pulled the document from his desk.</a:t>
            </a:r>
          </a:p>
          <a:p>
            <a:pPr marL="0" indent="0">
              <a:buNone/>
            </a:pPr>
            <a:endParaRPr lang="en-US" dirty="0"/>
          </a:p>
        </p:txBody>
      </p:sp>
    </p:spTree>
    <p:extLst>
      <p:ext uri="{BB962C8B-B14F-4D97-AF65-F5344CB8AC3E}">
        <p14:creationId xmlns:p14="http://schemas.microsoft.com/office/powerpoint/2010/main" val="22020776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Case 4 Explanation</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23</a:t>
            </a:fld>
            <a:endParaRPr lang="en-US"/>
          </a:p>
        </p:txBody>
      </p:sp>
      <p:sp>
        <p:nvSpPr>
          <p:cNvPr id="4" name="Content Placeholder 3"/>
          <p:cNvSpPr>
            <a:spLocks noGrp="1"/>
          </p:cNvSpPr>
          <p:nvPr>
            <p:ph sz="quarter" idx="1"/>
          </p:nvPr>
        </p:nvSpPr>
        <p:spPr/>
        <p:txBody>
          <a:bodyPr/>
          <a:lstStyle/>
          <a:p>
            <a:pPr marL="0" lvl="1" indent="0">
              <a:spcBef>
                <a:spcPts val="700"/>
              </a:spcBef>
              <a:buClr>
                <a:schemeClr val="accent2"/>
              </a:buClr>
              <a:buSzPct val="60000"/>
              <a:buNone/>
            </a:pPr>
            <a:r>
              <a:rPr lang="en-US" dirty="0"/>
              <a:t>TAs must be sure to return </a:t>
            </a:r>
            <a:r>
              <a:rPr lang="en-US" u="sng" dirty="0"/>
              <a:t>all</a:t>
            </a:r>
            <a:r>
              <a:rPr lang="en-US" dirty="0"/>
              <a:t> secure test materials for </a:t>
            </a:r>
            <a:r>
              <a:rPr lang="en-US" u="sng" dirty="0"/>
              <a:t>all</a:t>
            </a:r>
            <a:r>
              <a:rPr lang="en-US" dirty="0"/>
              <a:t> students. Mr. Phish should have used a checklist or other method to help him account for the secure test materials in his classroom. TAs are expected to actively proctor students during each test session and to collect all test materials from each student when the student finishes the test. When test materials are returned to the STC, the TA and STC should use the electronic School Security Checklist to “sign in” each test booklet and answer document that was signed out to the TA.</a:t>
            </a:r>
          </a:p>
          <a:p>
            <a:pPr marL="0" indent="0">
              <a:buNone/>
            </a:pPr>
            <a:endParaRPr lang="en-US" dirty="0"/>
          </a:p>
        </p:txBody>
      </p:sp>
    </p:spTree>
    <p:extLst>
      <p:ext uri="{BB962C8B-B14F-4D97-AF65-F5344CB8AC3E}">
        <p14:creationId xmlns:p14="http://schemas.microsoft.com/office/powerpoint/2010/main" val="31566949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Test Security—Case 5</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24</a:t>
            </a:fld>
            <a:endParaRPr lang="en-US"/>
          </a:p>
        </p:txBody>
      </p:sp>
      <p:sp>
        <p:nvSpPr>
          <p:cNvPr id="4" name="Content Placeholder 3"/>
          <p:cNvSpPr>
            <a:spLocks noGrp="1"/>
          </p:cNvSpPr>
          <p:nvPr>
            <p:ph sz="quarter" idx="1"/>
          </p:nvPr>
        </p:nvSpPr>
        <p:spPr/>
        <p:txBody>
          <a:bodyPr/>
          <a:lstStyle/>
          <a:p>
            <a:pPr marL="0" lvl="1" indent="0">
              <a:spcBef>
                <a:spcPts val="700"/>
              </a:spcBef>
              <a:buClr>
                <a:schemeClr val="accent2"/>
              </a:buClr>
              <a:buSzPct val="60000"/>
              <a:buNone/>
            </a:pPr>
            <a:r>
              <a:rPr lang="en-US" dirty="0"/>
              <a:t>All classrooms at High-Tec Middle School have computers. Ms. Twitter, a frequent user of her computer, e-mailed her colleagues after testing to ask if they noticed the question in the social studies test about the Museum of Ancient History.</a:t>
            </a:r>
          </a:p>
          <a:p>
            <a:pPr marL="0" indent="0">
              <a:buNone/>
            </a:pPr>
            <a:endParaRPr lang="en-US" dirty="0"/>
          </a:p>
        </p:txBody>
      </p:sp>
    </p:spTree>
    <p:extLst>
      <p:ext uri="{BB962C8B-B14F-4D97-AF65-F5344CB8AC3E}">
        <p14:creationId xmlns:p14="http://schemas.microsoft.com/office/powerpoint/2010/main" val="22357336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Case 5 Explanation</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25</a:t>
            </a:fld>
            <a:endParaRPr lang="en-US"/>
          </a:p>
        </p:txBody>
      </p:sp>
      <p:sp>
        <p:nvSpPr>
          <p:cNvPr id="4" name="Content Placeholder 3"/>
          <p:cNvSpPr>
            <a:spLocks noGrp="1"/>
          </p:cNvSpPr>
          <p:nvPr>
            <p:ph sz="quarter" idx="1"/>
          </p:nvPr>
        </p:nvSpPr>
        <p:spPr/>
        <p:txBody>
          <a:bodyPr>
            <a:normAutofit/>
          </a:bodyPr>
          <a:lstStyle/>
          <a:p>
            <a:pPr marL="0" lvl="1" indent="0">
              <a:spcBef>
                <a:spcPts val="700"/>
              </a:spcBef>
              <a:buClr>
                <a:schemeClr val="accent2"/>
              </a:buClr>
              <a:buSzPct val="60000"/>
              <a:buNone/>
            </a:pPr>
            <a:r>
              <a:rPr lang="en-US" sz="2200" dirty="0"/>
              <a:t>Ms. Twitter is guilty of several test security violations. TAs and other personnel are not permitted to read test items before, during, or after testing. Based on her e-mail message, it appears that Ms. Twitter read a question in one of her student’s test booklets. She should not have done this unless she was conducting an oral or signed administration using a secure script. In addition, TAs are not permitted to disclose or discuss the contents of any test with students, teachers, or other personnel. Here again, Ms. Twitter committed a test security violation by e-mailing her colleagues with a reference to secure test content.</a:t>
            </a:r>
          </a:p>
          <a:p>
            <a:pPr marL="0" indent="0">
              <a:buNone/>
            </a:pPr>
            <a:endParaRPr lang="en-US" dirty="0"/>
          </a:p>
        </p:txBody>
      </p:sp>
    </p:spTree>
    <p:extLst>
      <p:ext uri="{BB962C8B-B14F-4D97-AF65-F5344CB8AC3E}">
        <p14:creationId xmlns:p14="http://schemas.microsoft.com/office/powerpoint/2010/main" val="42472972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Test Security—Case 6</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26</a:t>
            </a:fld>
            <a:endParaRPr lang="en-US"/>
          </a:p>
        </p:txBody>
      </p:sp>
      <p:sp>
        <p:nvSpPr>
          <p:cNvPr id="4" name="Content Placeholder 3"/>
          <p:cNvSpPr>
            <a:spLocks noGrp="1"/>
          </p:cNvSpPr>
          <p:nvPr>
            <p:ph sz="quarter" idx="1"/>
          </p:nvPr>
        </p:nvSpPr>
        <p:spPr/>
        <p:txBody>
          <a:bodyPr>
            <a:normAutofit lnSpcReduction="10000"/>
          </a:bodyPr>
          <a:lstStyle/>
          <a:p>
            <a:pPr marL="274320" lvl="1" indent="0">
              <a:buNone/>
            </a:pPr>
            <a:r>
              <a:rPr lang="en-US" sz="2400" dirty="0"/>
              <a:t>Mrs. Hansel, the Special Education Coordinator, developed a plan for ordering customized materials and arranging for SCPASS testing accommodations. In December, she asked all teachers at </a:t>
            </a:r>
            <a:r>
              <a:rPr lang="en-US" sz="2400" dirty="0" err="1"/>
              <a:t>Stonehouse</a:t>
            </a:r>
            <a:r>
              <a:rPr lang="en-US" sz="2400" dirty="0"/>
              <a:t> Middle School to provide her with a list of the testing accommodations specified in each student’s IEP and/or 504 Plan. Teachers sent this information to Mrs. Hansel.</a:t>
            </a:r>
          </a:p>
          <a:p>
            <a:pPr marL="274320" lvl="1" indent="0">
              <a:buNone/>
            </a:pPr>
            <a:endParaRPr lang="en-US" sz="2200" dirty="0"/>
          </a:p>
          <a:p>
            <a:pPr marL="274320" lvl="1" indent="0">
              <a:buNone/>
            </a:pPr>
            <a:r>
              <a:rPr lang="en-US" sz="2400" dirty="0"/>
              <a:t>After testing was completed, however, it was discovered that one of Mr. </a:t>
            </a:r>
            <a:r>
              <a:rPr lang="en-US" sz="2400" dirty="0" err="1"/>
              <a:t>Gredler’s</a:t>
            </a:r>
            <a:r>
              <a:rPr lang="en-US" sz="2400" dirty="0"/>
              <a:t> students had not received an accommodation for science as specified in his IEP. A review of the situation revealed that Mr. </a:t>
            </a:r>
            <a:r>
              <a:rPr lang="en-US" sz="2400" dirty="0" err="1"/>
              <a:t>Gredler</a:t>
            </a:r>
            <a:r>
              <a:rPr lang="en-US" sz="2400" dirty="0"/>
              <a:t> had provided Mrs. Hansel with the student’s IEP accommodations for social studies, but not for science.</a:t>
            </a:r>
          </a:p>
          <a:p>
            <a:pPr marL="0" indent="0">
              <a:buNone/>
            </a:pPr>
            <a:endParaRPr lang="en-US" dirty="0"/>
          </a:p>
        </p:txBody>
      </p:sp>
    </p:spTree>
    <p:extLst>
      <p:ext uri="{BB962C8B-B14F-4D97-AF65-F5344CB8AC3E}">
        <p14:creationId xmlns:p14="http://schemas.microsoft.com/office/powerpoint/2010/main" val="23898718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Case 6 Explanation</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27</a:t>
            </a:fld>
            <a:endParaRPr lang="en-US"/>
          </a:p>
        </p:txBody>
      </p:sp>
      <p:sp>
        <p:nvSpPr>
          <p:cNvPr id="4" name="Content Placeholder 3"/>
          <p:cNvSpPr>
            <a:spLocks noGrp="1"/>
          </p:cNvSpPr>
          <p:nvPr>
            <p:ph sz="quarter" idx="1"/>
          </p:nvPr>
        </p:nvSpPr>
        <p:spPr/>
        <p:txBody>
          <a:bodyPr/>
          <a:lstStyle/>
          <a:p>
            <a:pPr marL="0" lvl="1" indent="0">
              <a:spcBef>
                <a:spcPts val="700"/>
              </a:spcBef>
              <a:buClr>
                <a:schemeClr val="accent2"/>
              </a:buClr>
              <a:buSzPct val="60000"/>
              <a:buNone/>
            </a:pPr>
            <a:r>
              <a:rPr lang="en-US" dirty="0"/>
              <a:t>Not providing accommodations as appropriate for students with IEPs or 504 Plans is a test security violation. Because the student in Mr. </a:t>
            </a:r>
            <a:r>
              <a:rPr lang="en-US" dirty="0" err="1"/>
              <a:t>Gredler’s</a:t>
            </a:r>
            <a:r>
              <a:rPr lang="en-US" dirty="0"/>
              <a:t> class did not receive the accommodation specified in his IEP, an IEP team meeting must be convened as specified in the </a:t>
            </a:r>
            <a:r>
              <a:rPr lang="en-US" i="1" dirty="0"/>
              <a:t>TAM </a:t>
            </a:r>
            <a:r>
              <a:rPr lang="en-US" dirty="0"/>
              <a:t>to determine whether or not the science test administration should be considered valid.</a:t>
            </a:r>
          </a:p>
          <a:p>
            <a:pPr marL="0" indent="0">
              <a:buNone/>
            </a:pPr>
            <a:endParaRPr lang="en-US" dirty="0"/>
          </a:p>
        </p:txBody>
      </p:sp>
    </p:spTree>
    <p:extLst>
      <p:ext uri="{BB962C8B-B14F-4D97-AF65-F5344CB8AC3E}">
        <p14:creationId xmlns:p14="http://schemas.microsoft.com/office/powerpoint/2010/main" val="24747229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Test Security—Case 7</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28</a:t>
            </a:fld>
            <a:endParaRPr lang="en-US"/>
          </a:p>
        </p:txBody>
      </p:sp>
      <p:sp>
        <p:nvSpPr>
          <p:cNvPr id="4" name="Content Placeholder 3"/>
          <p:cNvSpPr>
            <a:spLocks noGrp="1"/>
          </p:cNvSpPr>
          <p:nvPr>
            <p:ph sz="quarter" idx="1"/>
          </p:nvPr>
        </p:nvSpPr>
        <p:spPr/>
        <p:txBody>
          <a:bodyPr>
            <a:normAutofit lnSpcReduction="10000"/>
          </a:bodyPr>
          <a:lstStyle/>
          <a:p>
            <a:pPr marL="274320" lvl="1" indent="0">
              <a:buNone/>
            </a:pPr>
            <a:r>
              <a:rPr lang="en-US" dirty="0"/>
              <a:t>After testing, Ms. Bell, a teacher at Symphony Elementary School, returned a stack of test materials to Mr. Trombone, the STC. She then took her students outside for recess, leaving her door unlocked.</a:t>
            </a:r>
          </a:p>
          <a:p>
            <a:pPr marL="274320" lvl="1" indent="0">
              <a:buNone/>
            </a:pPr>
            <a:r>
              <a:rPr lang="en-US" sz="2200" dirty="0"/>
              <a:t> </a:t>
            </a:r>
          </a:p>
          <a:p>
            <a:pPr marL="274320" lvl="1" indent="0">
              <a:buNone/>
            </a:pPr>
            <a:r>
              <a:rPr lang="en-US" dirty="0"/>
              <a:t>Meanwhile, Mr. Trombone was re-checking the test materials that had been returned. He discovered that the answer documents for Ms. Bell’s students were missing. In an effort to locate the documents, Mr. Trombone checked Ms. Bell’s classroom.  He found the answer documents on Ms. Bell’s desk, buried under a pile of homework papers. </a:t>
            </a:r>
          </a:p>
          <a:p>
            <a:pPr marL="0" indent="0">
              <a:buNone/>
            </a:pPr>
            <a:endParaRPr lang="en-US" dirty="0"/>
          </a:p>
        </p:txBody>
      </p:sp>
    </p:spTree>
    <p:extLst>
      <p:ext uri="{BB962C8B-B14F-4D97-AF65-F5344CB8AC3E}">
        <p14:creationId xmlns:p14="http://schemas.microsoft.com/office/powerpoint/2010/main" val="13386554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Case 7 Explanation</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29</a:t>
            </a:fld>
            <a:endParaRPr lang="en-US"/>
          </a:p>
        </p:txBody>
      </p:sp>
      <p:sp>
        <p:nvSpPr>
          <p:cNvPr id="4" name="Content Placeholder 3"/>
          <p:cNvSpPr>
            <a:spLocks noGrp="1"/>
          </p:cNvSpPr>
          <p:nvPr>
            <p:ph sz="quarter" idx="1"/>
          </p:nvPr>
        </p:nvSpPr>
        <p:spPr>
          <a:xfrm>
            <a:off x="304800" y="1600200"/>
            <a:ext cx="8461248" cy="4495800"/>
          </a:xfrm>
        </p:spPr>
        <p:txBody>
          <a:bodyPr>
            <a:normAutofit fontScale="92500" lnSpcReduction="10000"/>
          </a:bodyPr>
          <a:lstStyle/>
          <a:p>
            <a:pPr marL="274320" lvl="1" indent="0">
              <a:buNone/>
            </a:pPr>
            <a:r>
              <a:rPr lang="en-US" dirty="0"/>
              <a:t>Ms. Bell violated at least three test security regulations:</a:t>
            </a:r>
          </a:p>
          <a:p>
            <a:pPr marL="731520" lvl="1" indent="-457200">
              <a:buClr>
                <a:schemeClr val="tx2"/>
              </a:buClr>
              <a:buSzPct val="100000"/>
              <a:buFont typeface="+mj-lt"/>
              <a:buAutoNum type="arabicParenR"/>
            </a:pPr>
            <a:r>
              <a:rPr lang="en-US" dirty="0"/>
              <a:t>she failed to return test materials for all examinees;</a:t>
            </a:r>
          </a:p>
          <a:p>
            <a:pPr marL="731520" lvl="1" indent="-457200">
              <a:buClr>
                <a:schemeClr val="tx2"/>
              </a:buClr>
              <a:buSzPct val="100000"/>
              <a:buFont typeface="+mj-lt"/>
              <a:buAutoNum type="arabicParenR"/>
            </a:pPr>
            <a:r>
              <a:rPr lang="en-US" dirty="0"/>
              <a:t>she failed to follow instructions specified in the test manuals for the distribution, storage, or return of test materials; and,</a:t>
            </a:r>
          </a:p>
          <a:p>
            <a:pPr marL="731520" lvl="1" indent="-457200">
              <a:buClr>
                <a:schemeClr val="tx2"/>
              </a:buClr>
              <a:buSzPct val="100000"/>
              <a:buFont typeface="+mj-lt"/>
              <a:buAutoNum type="arabicParenR"/>
            </a:pPr>
            <a:r>
              <a:rPr lang="en-US" dirty="0"/>
              <a:t>because she left the answer documents on her desk in an unlocked room, she also allowed unauthorized access to test materials after testing.</a:t>
            </a:r>
          </a:p>
          <a:p>
            <a:pPr marL="274320" lvl="1" indent="0">
              <a:buNone/>
            </a:pPr>
            <a:endParaRPr lang="en-US" sz="1000" dirty="0"/>
          </a:p>
          <a:p>
            <a:pPr marL="274320" lvl="1" indent="0">
              <a:buNone/>
            </a:pPr>
            <a:r>
              <a:rPr lang="en-US" dirty="0"/>
              <a:t>Mr. Trombone appears to share responsibility in this situation as well. During the check-in process, he and Ms. Bell should have accounted for all secure materials (test booklets and answer documents) that had been checked out to Ms. Bell.</a:t>
            </a:r>
          </a:p>
          <a:p>
            <a:pPr marL="0" indent="0">
              <a:buNone/>
            </a:pPr>
            <a:endParaRPr lang="en-US" dirty="0"/>
          </a:p>
        </p:txBody>
      </p:sp>
    </p:spTree>
    <p:extLst>
      <p:ext uri="{BB962C8B-B14F-4D97-AF65-F5344CB8AC3E}">
        <p14:creationId xmlns:p14="http://schemas.microsoft.com/office/powerpoint/2010/main" val="19470707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What’s New</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3</a:t>
            </a:fld>
            <a:endParaRPr lang="en-US"/>
          </a:p>
        </p:txBody>
      </p:sp>
      <p:sp>
        <p:nvSpPr>
          <p:cNvPr id="3" name="Content Placeholder 2"/>
          <p:cNvSpPr>
            <a:spLocks noGrp="1"/>
          </p:cNvSpPr>
          <p:nvPr>
            <p:ph sz="quarter" idx="1"/>
          </p:nvPr>
        </p:nvSpPr>
        <p:spPr>
          <a:xfrm>
            <a:off x="228600" y="1600200"/>
            <a:ext cx="8686800" cy="5029200"/>
          </a:xfrm>
        </p:spPr>
        <p:txBody>
          <a:bodyPr>
            <a:normAutofit/>
          </a:bodyPr>
          <a:lstStyle/>
          <a:p>
            <a:r>
              <a:rPr lang="en-US" sz="2600" dirty="0"/>
              <a:t>Testing Window</a:t>
            </a:r>
          </a:p>
          <a:p>
            <a:pPr lvl="1"/>
            <a:r>
              <a:rPr lang="en-US" sz="2000" dirty="0"/>
              <a:t>The SC READY and SCPASS test administration window is April 16-June 8.  The assessments must be administered during the </a:t>
            </a:r>
            <a:r>
              <a:rPr lang="en-US" sz="2000" u="sng" dirty="0"/>
              <a:t>last twenty school days</a:t>
            </a:r>
            <a:r>
              <a:rPr lang="en-US" sz="2000" dirty="0"/>
              <a:t> as determined by each district’s instructional calendar.</a:t>
            </a:r>
          </a:p>
          <a:p>
            <a:pPr lvl="1"/>
            <a:r>
              <a:rPr lang="en-US" sz="2000" dirty="0"/>
              <a:t>For grade 3 students, ELA must be administered in the first week of the 20-day window.</a:t>
            </a:r>
          </a:p>
          <a:p>
            <a:r>
              <a:rPr lang="en-US" sz="2600" dirty="0"/>
              <a:t>SCPASS Reduction in Testing</a:t>
            </a:r>
          </a:p>
          <a:p>
            <a:pPr lvl="1"/>
            <a:r>
              <a:rPr lang="en-US" sz="2000" dirty="0"/>
              <a:t>Science grades 4, 6, and 8</a:t>
            </a:r>
          </a:p>
          <a:p>
            <a:pPr lvl="1"/>
            <a:r>
              <a:rPr lang="en-US" sz="2000" dirty="0"/>
              <a:t>Social studies grades 5 and 7</a:t>
            </a:r>
          </a:p>
          <a:p>
            <a:r>
              <a:rPr lang="en-US" sz="2600" dirty="0"/>
              <a:t>Test Materials</a:t>
            </a:r>
          </a:p>
          <a:p>
            <a:pPr lvl="1"/>
            <a:r>
              <a:rPr lang="en-US" sz="2000" dirty="0"/>
              <a:t>Online graphing tool available for mathematics grades 7 and 8</a:t>
            </a:r>
          </a:p>
          <a:p>
            <a:pPr lvl="1"/>
            <a:r>
              <a:rPr lang="en-US" sz="2000" dirty="0"/>
              <a:t>No longer alternating ABCD/FGHI for SCPASS response options in answer document.</a:t>
            </a:r>
          </a:p>
          <a:p>
            <a:pPr lvl="1"/>
            <a:endParaRPr lang="en-US" sz="2000" dirty="0"/>
          </a:p>
          <a:p>
            <a:endParaRPr lang="en-US" sz="2400" dirty="0"/>
          </a:p>
          <a:p>
            <a:endParaRPr lang="en-US" sz="2300" dirty="0"/>
          </a:p>
          <a:p>
            <a:pPr lvl="1"/>
            <a:endParaRPr lang="en-US" sz="2000" dirty="0"/>
          </a:p>
          <a:p>
            <a:pPr lvl="2">
              <a:buClr>
                <a:srgbClr val="DA1F28"/>
              </a:buClr>
            </a:pPr>
            <a:endParaRPr lang="en-US" sz="1800" dirty="0">
              <a:solidFill>
                <a:prstClr val="black"/>
              </a:solidFill>
            </a:endParaRPr>
          </a:p>
          <a:p>
            <a:pPr lvl="1"/>
            <a:endParaRPr lang="en-US" sz="2000" dirty="0">
              <a:solidFill>
                <a:schemeClr val="tx1"/>
              </a:solidFill>
            </a:endParaRPr>
          </a:p>
        </p:txBody>
      </p:sp>
    </p:spTree>
    <p:extLst>
      <p:ext uri="{BB962C8B-B14F-4D97-AF65-F5344CB8AC3E}">
        <p14:creationId xmlns:p14="http://schemas.microsoft.com/office/powerpoint/2010/main" val="29355656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Test Security—Case 8</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30</a:t>
            </a:fld>
            <a:endParaRPr lang="en-US"/>
          </a:p>
        </p:txBody>
      </p:sp>
      <p:sp>
        <p:nvSpPr>
          <p:cNvPr id="4" name="Content Placeholder 3"/>
          <p:cNvSpPr>
            <a:spLocks noGrp="1"/>
          </p:cNvSpPr>
          <p:nvPr>
            <p:ph sz="quarter" idx="1"/>
          </p:nvPr>
        </p:nvSpPr>
        <p:spPr/>
        <p:txBody>
          <a:bodyPr/>
          <a:lstStyle/>
          <a:p>
            <a:pPr marL="274320" lvl="1" indent="0">
              <a:buNone/>
            </a:pPr>
            <a:r>
              <a:rPr lang="en-US" dirty="0"/>
              <a:t>At the conclusion of SC READY testing, Ms. Diego received an e-mail from her STC documenting where her ESOL students had been tested and the accommodations they had received.</a:t>
            </a:r>
          </a:p>
          <a:p>
            <a:pPr marL="274320" lvl="1" indent="0">
              <a:buNone/>
            </a:pPr>
            <a:endParaRPr lang="en-US" sz="2000" dirty="0"/>
          </a:p>
          <a:p>
            <a:pPr marL="274320" lvl="1" indent="0">
              <a:buNone/>
            </a:pPr>
            <a:r>
              <a:rPr lang="en-US" dirty="0"/>
              <a:t>Ms. Diego realized immediately that one of her Spanish-speaking students was not on the list and had not received the appropriate accommodation.</a:t>
            </a:r>
          </a:p>
          <a:p>
            <a:pPr marL="0" indent="0">
              <a:buNone/>
            </a:pPr>
            <a:endParaRPr lang="en-US" dirty="0"/>
          </a:p>
        </p:txBody>
      </p:sp>
    </p:spTree>
    <p:extLst>
      <p:ext uri="{BB962C8B-B14F-4D97-AF65-F5344CB8AC3E}">
        <p14:creationId xmlns:p14="http://schemas.microsoft.com/office/powerpoint/2010/main" val="16092942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Case 8 Explanation</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31</a:t>
            </a:fld>
            <a:endParaRPr lang="en-US"/>
          </a:p>
        </p:txBody>
      </p:sp>
      <p:sp>
        <p:nvSpPr>
          <p:cNvPr id="4" name="Content Placeholder 3"/>
          <p:cNvSpPr>
            <a:spLocks noGrp="1"/>
          </p:cNvSpPr>
          <p:nvPr>
            <p:ph sz="quarter" idx="1"/>
          </p:nvPr>
        </p:nvSpPr>
        <p:spPr/>
        <p:txBody>
          <a:bodyPr>
            <a:normAutofit fontScale="92500" lnSpcReduction="20000"/>
          </a:bodyPr>
          <a:lstStyle/>
          <a:p>
            <a:pPr marL="274320" lvl="1" indent="0">
              <a:buNone/>
            </a:pPr>
            <a:r>
              <a:rPr lang="en-US" dirty="0"/>
              <a:t>Without more information, we don’t know who was at fault in this situation. An ESOL student should have received an accommodation but did not, and this is a test security violation. This case illustrates the need for all teachers and administrators to work together and demonstrates that each school should develop a plan for providing the appropriate accommodations for each ESOL student. </a:t>
            </a:r>
          </a:p>
          <a:p>
            <a:pPr marL="274320" lvl="1" indent="0">
              <a:buNone/>
            </a:pPr>
            <a:endParaRPr lang="en-US" sz="2400" dirty="0"/>
          </a:p>
          <a:p>
            <a:pPr marL="274320" lvl="1" indent="0">
              <a:buNone/>
            </a:pPr>
            <a:r>
              <a:rPr lang="en-US" dirty="0"/>
              <a:t>Allowable accommodations for ESOL students are discussed in Appendix D of the </a:t>
            </a:r>
            <a:r>
              <a:rPr lang="en-US" i="1" dirty="0"/>
              <a:t>TAM</a:t>
            </a:r>
            <a:r>
              <a:rPr lang="en-US" dirty="0"/>
              <a:t>. Appropriate accommodations should be based on the student’s English language proficiency assessment scores, teacher judgments, and other evidence. Testing accommodations should be recorded on the student’s accommodation form and kept with the student’s ESOL folder.</a:t>
            </a:r>
          </a:p>
          <a:p>
            <a:pPr marL="0" indent="0">
              <a:buNone/>
            </a:pPr>
            <a:endParaRPr lang="en-US" dirty="0"/>
          </a:p>
        </p:txBody>
      </p:sp>
    </p:spTree>
    <p:extLst>
      <p:ext uri="{BB962C8B-B14F-4D97-AF65-F5344CB8AC3E}">
        <p14:creationId xmlns:p14="http://schemas.microsoft.com/office/powerpoint/2010/main" val="4332572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Test Security</a:t>
            </a:r>
            <a:r>
              <a:rPr lang="en-US" dirty="0">
                <a:ea typeface="Cambria Math"/>
              </a:rPr>
              <a:t>—Case 9</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32</a:t>
            </a:fld>
            <a:endParaRPr lang="en-US"/>
          </a:p>
        </p:txBody>
      </p:sp>
      <p:sp>
        <p:nvSpPr>
          <p:cNvPr id="4" name="Content Placeholder 3"/>
          <p:cNvSpPr>
            <a:spLocks noGrp="1"/>
          </p:cNvSpPr>
          <p:nvPr>
            <p:ph sz="quarter" idx="1"/>
          </p:nvPr>
        </p:nvSpPr>
        <p:spPr/>
        <p:txBody>
          <a:bodyPr/>
          <a:lstStyle/>
          <a:p>
            <a:pPr marL="0" lvl="1" indent="0">
              <a:buClr>
                <a:schemeClr val="accent1"/>
              </a:buClr>
              <a:buSzPct val="85000"/>
              <a:buNone/>
            </a:pPr>
            <a:r>
              <a:rPr lang="en-US" sz="2400" dirty="0"/>
              <a:t>Mr. Edwards, a teacher at Springfield Middle School, is very thorough.  His students are taking the SCPASS test online this year, and Mr. Edwards wants to make sure that his students get as many points as possible on the test. </a:t>
            </a:r>
          </a:p>
          <a:p>
            <a:pPr marL="0" lvl="1" indent="0">
              <a:buClr>
                <a:schemeClr val="accent1"/>
              </a:buClr>
              <a:buSzPct val="85000"/>
              <a:buNone/>
            </a:pPr>
            <a:endParaRPr lang="en-US" sz="2000" dirty="0"/>
          </a:p>
          <a:p>
            <a:pPr marL="0" lvl="1" indent="0">
              <a:buClr>
                <a:schemeClr val="accent1"/>
              </a:buClr>
              <a:buSzPct val="85000"/>
              <a:buNone/>
            </a:pPr>
            <a:r>
              <a:rPr lang="en-US" sz="2400" dirty="0"/>
              <a:t>During testing, as each student finishes, Mr. Edwards asks them to go to the Review/End Test screen.  If he sees a blank response, he instructs the student to return to the item and answer it.</a:t>
            </a:r>
          </a:p>
          <a:p>
            <a:pPr marL="0" indent="0">
              <a:buNone/>
            </a:pPr>
            <a:endParaRPr lang="en-US" dirty="0"/>
          </a:p>
        </p:txBody>
      </p:sp>
    </p:spTree>
    <p:extLst>
      <p:ext uri="{BB962C8B-B14F-4D97-AF65-F5344CB8AC3E}">
        <p14:creationId xmlns:p14="http://schemas.microsoft.com/office/powerpoint/2010/main" val="15759299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Case 9 Explanation</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33</a:t>
            </a:fld>
            <a:endParaRPr lang="en-US"/>
          </a:p>
        </p:txBody>
      </p:sp>
      <p:sp>
        <p:nvSpPr>
          <p:cNvPr id="4" name="Content Placeholder 3"/>
          <p:cNvSpPr>
            <a:spLocks noGrp="1"/>
          </p:cNvSpPr>
          <p:nvPr>
            <p:ph sz="quarter" idx="1"/>
          </p:nvPr>
        </p:nvSpPr>
        <p:spPr/>
        <p:txBody>
          <a:bodyPr>
            <a:normAutofit fontScale="92500" lnSpcReduction="10000"/>
          </a:bodyPr>
          <a:lstStyle/>
          <a:p>
            <a:pPr marL="0" lvl="1" indent="0">
              <a:buClr>
                <a:schemeClr val="accent1"/>
              </a:buClr>
              <a:buSzPct val="85000"/>
              <a:buNone/>
            </a:pPr>
            <a:r>
              <a:rPr lang="en-US" dirty="0"/>
              <a:t>This is a test security violation.  TAs should </a:t>
            </a:r>
            <a:r>
              <a:rPr lang="en-US" u="sng" dirty="0"/>
              <a:t>not</a:t>
            </a:r>
            <a:r>
              <a:rPr lang="en-US" dirty="0"/>
              <a:t> examine an online test or a paper answer document to make sure all of the questions were answered.</a:t>
            </a:r>
          </a:p>
          <a:p>
            <a:pPr marL="0" lvl="1" indent="0">
              <a:buClr>
                <a:schemeClr val="accent1"/>
              </a:buClr>
              <a:buSzPct val="85000"/>
              <a:buNone/>
            </a:pPr>
            <a:endParaRPr lang="en-US" sz="2200" dirty="0"/>
          </a:p>
          <a:p>
            <a:pPr marL="0" lvl="1" indent="0">
              <a:buClr>
                <a:schemeClr val="accent1"/>
              </a:buClr>
              <a:buSzPct val="85000"/>
              <a:buNone/>
            </a:pPr>
            <a:r>
              <a:rPr lang="en-US" dirty="0"/>
              <a:t>While moving around the classroom, it is permissible for TAs to check that students are following the directions for marking their responses on the computer screen or in the answer document.  It is not permissible to stop and read test items or check students’ responses on the computer screen or in their answer documents.  The TA may make general announcements to the class such as reminding students to check their answers before exiting the test or to do a good job of erasing on the paper answer documents.</a:t>
            </a:r>
          </a:p>
          <a:p>
            <a:pPr marL="0" indent="0">
              <a:buNone/>
            </a:pPr>
            <a:endParaRPr lang="en-US" dirty="0"/>
          </a:p>
        </p:txBody>
      </p:sp>
    </p:spTree>
    <p:extLst>
      <p:ext uri="{BB962C8B-B14F-4D97-AF65-F5344CB8AC3E}">
        <p14:creationId xmlns:p14="http://schemas.microsoft.com/office/powerpoint/2010/main" val="36450510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Test Security</a:t>
            </a:r>
            <a:r>
              <a:rPr lang="en-US" dirty="0">
                <a:ea typeface="Cambria Math"/>
              </a:rPr>
              <a:t>—Case 10</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34</a:t>
            </a:fld>
            <a:endParaRPr lang="en-US"/>
          </a:p>
        </p:txBody>
      </p:sp>
      <p:sp>
        <p:nvSpPr>
          <p:cNvPr id="4" name="Content Placeholder 3"/>
          <p:cNvSpPr>
            <a:spLocks noGrp="1"/>
          </p:cNvSpPr>
          <p:nvPr>
            <p:ph sz="quarter" idx="1"/>
          </p:nvPr>
        </p:nvSpPr>
        <p:spPr/>
        <p:txBody>
          <a:bodyPr>
            <a:normAutofit/>
          </a:bodyPr>
          <a:lstStyle/>
          <a:p>
            <a:pPr marL="0" lvl="1" indent="0">
              <a:buClr>
                <a:schemeClr val="accent1"/>
              </a:buClr>
              <a:buSzPct val="85000"/>
              <a:buNone/>
            </a:pPr>
            <a:r>
              <a:rPr lang="en-US" dirty="0"/>
              <a:t>In order to save time, Mr. </a:t>
            </a:r>
            <a:r>
              <a:rPr lang="en-US" dirty="0" err="1"/>
              <a:t>Fatica</a:t>
            </a:r>
            <a:r>
              <a:rPr lang="en-US" dirty="0"/>
              <a:t> decided to have his students practice the Online Tools Training (OTT) immediately before the actual test administration</a:t>
            </a:r>
          </a:p>
          <a:p>
            <a:pPr marL="0" lvl="1" indent="0">
              <a:buClr>
                <a:schemeClr val="accent1"/>
              </a:buClr>
              <a:buSzPct val="85000"/>
              <a:buNone/>
            </a:pPr>
            <a:endParaRPr lang="en-US" sz="2200" dirty="0"/>
          </a:p>
          <a:p>
            <a:pPr marL="0" lvl="1" indent="0">
              <a:buClr>
                <a:schemeClr val="accent1"/>
              </a:buClr>
              <a:buSzPct val="85000"/>
              <a:buNone/>
            </a:pPr>
            <a:r>
              <a:rPr lang="en-US" dirty="0"/>
              <a:t>To be efficient, he handed out the Student Test Tickets as soon as the students were seated. The class then began to work on the OTT as a group, openly discussing the practice items.  Four students mistakenly used their test tickets to login to their actual tests during the OTT session.  By the end of the OTT session, they had nearly completed the entire test.</a:t>
            </a:r>
          </a:p>
          <a:p>
            <a:pPr marL="0" indent="0">
              <a:buNone/>
            </a:pPr>
            <a:endParaRPr lang="en-US" dirty="0"/>
          </a:p>
        </p:txBody>
      </p:sp>
    </p:spTree>
    <p:extLst>
      <p:ext uri="{BB962C8B-B14F-4D97-AF65-F5344CB8AC3E}">
        <p14:creationId xmlns:p14="http://schemas.microsoft.com/office/powerpoint/2010/main" val="4048904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Case 10 Explanation</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35</a:t>
            </a:fld>
            <a:endParaRPr lang="en-US"/>
          </a:p>
        </p:txBody>
      </p:sp>
      <p:sp>
        <p:nvSpPr>
          <p:cNvPr id="4" name="Content Placeholder 3"/>
          <p:cNvSpPr>
            <a:spLocks noGrp="1"/>
          </p:cNvSpPr>
          <p:nvPr>
            <p:ph sz="quarter" idx="1"/>
          </p:nvPr>
        </p:nvSpPr>
        <p:spPr/>
        <p:txBody>
          <a:bodyPr/>
          <a:lstStyle/>
          <a:p>
            <a:pPr marL="0" lvl="1" indent="0">
              <a:spcBef>
                <a:spcPts val="700"/>
              </a:spcBef>
              <a:buClr>
                <a:schemeClr val="accent2"/>
              </a:buClr>
              <a:buSzPct val="60000"/>
              <a:buNone/>
            </a:pPr>
            <a:r>
              <a:rPr lang="en-US" dirty="0"/>
              <a:t>This is a test security violation for several reasons.  As indicated in Appendix B of the TAM, the OTT should be used prior to the online testing window, </a:t>
            </a:r>
            <a:r>
              <a:rPr lang="en-US" u="sng" dirty="0"/>
              <a:t>not</a:t>
            </a:r>
            <a:r>
              <a:rPr lang="en-US" dirty="0"/>
              <a:t> immediately prior to an actual test session. The TA failed to follow directions as specified in the test manual, but the TA also violated S.C. Code Annotated Section 59-1-445 (2004) by giving examinees access to the test questions prior to testing.</a:t>
            </a:r>
          </a:p>
          <a:p>
            <a:pPr marL="0" indent="0">
              <a:buNone/>
            </a:pPr>
            <a:endParaRPr lang="en-US" dirty="0"/>
          </a:p>
        </p:txBody>
      </p:sp>
    </p:spTree>
    <p:extLst>
      <p:ext uri="{BB962C8B-B14F-4D97-AF65-F5344CB8AC3E}">
        <p14:creationId xmlns:p14="http://schemas.microsoft.com/office/powerpoint/2010/main" val="42093565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36</a:t>
            </a:fld>
            <a:endParaRPr lang="en-US"/>
          </a:p>
        </p:txBody>
      </p:sp>
      <p:sp>
        <p:nvSpPr>
          <p:cNvPr id="4" name="Content Placeholder 3"/>
          <p:cNvSpPr>
            <a:spLocks noGrp="1"/>
          </p:cNvSpPr>
          <p:nvPr>
            <p:ph sz="quarter" idx="1"/>
          </p:nvPr>
        </p:nvSpPr>
        <p:spPr/>
        <p:txBody>
          <a:bodyPr/>
          <a:lstStyle/>
          <a:p>
            <a:pPr marL="0" indent="0" algn="ctr">
              <a:buNone/>
            </a:pPr>
            <a:endParaRPr lang="en-US" dirty="0"/>
          </a:p>
          <a:p>
            <a:pPr marL="0" indent="0" algn="ctr">
              <a:buNone/>
            </a:pPr>
            <a:endParaRPr lang="en-US" dirty="0"/>
          </a:p>
          <a:p>
            <a:pPr marL="0" indent="0" algn="ctr">
              <a:buNone/>
            </a:pPr>
            <a:endParaRPr lang="en-US" dirty="0"/>
          </a:p>
          <a:p>
            <a:pPr marL="0" indent="0" algn="ctr">
              <a:buNone/>
            </a:pPr>
            <a:r>
              <a:rPr lang="en-US" sz="4000" dirty="0"/>
              <a:t>Online Testing</a:t>
            </a:r>
          </a:p>
        </p:txBody>
      </p:sp>
    </p:spTree>
    <p:extLst>
      <p:ext uri="{BB962C8B-B14F-4D97-AF65-F5344CB8AC3E}">
        <p14:creationId xmlns:p14="http://schemas.microsoft.com/office/powerpoint/2010/main" val="37158907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Security for Online Testing</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37</a:t>
            </a:fld>
            <a:endParaRPr lang="en-US"/>
          </a:p>
        </p:txBody>
      </p:sp>
      <p:sp>
        <p:nvSpPr>
          <p:cNvPr id="4" name="Content Placeholder 3"/>
          <p:cNvSpPr>
            <a:spLocks noGrp="1"/>
          </p:cNvSpPr>
          <p:nvPr>
            <p:ph sz="quarter" idx="1"/>
          </p:nvPr>
        </p:nvSpPr>
        <p:spPr>
          <a:xfrm>
            <a:off x="612648" y="1600200"/>
            <a:ext cx="8153400" cy="4800600"/>
          </a:xfrm>
        </p:spPr>
        <p:txBody>
          <a:bodyPr>
            <a:normAutofit lnSpcReduction="10000"/>
          </a:bodyPr>
          <a:lstStyle/>
          <a:p>
            <a:pPr lvl="0">
              <a:buClr>
                <a:srgbClr val="DA1F28"/>
              </a:buClr>
            </a:pPr>
            <a:r>
              <a:rPr lang="en-US" sz="2400" dirty="0">
                <a:solidFill>
                  <a:prstClr val="black"/>
                </a:solidFill>
              </a:rPr>
              <a:t>Test tickets are secure.</a:t>
            </a:r>
          </a:p>
          <a:p>
            <a:pPr lvl="0">
              <a:buClr>
                <a:srgbClr val="DA1F28"/>
              </a:buClr>
            </a:pPr>
            <a:r>
              <a:rPr lang="en-US" sz="2400" dirty="0">
                <a:solidFill>
                  <a:prstClr val="black"/>
                </a:solidFill>
              </a:rPr>
              <a:t>Use testing roster, in lieu of security checklist, to account for tickets.</a:t>
            </a:r>
          </a:p>
          <a:p>
            <a:pPr lvl="0">
              <a:buClr>
                <a:srgbClr val="DA1F28"/>
              </a:buClr>
            </a:pPr>
            <a:r>
              <a:rPr lang="en-US" sz="2400" dirty="0">
                <a:solidFill>
                  <a:prstClr val="black"/>
                </a:solidFill>
              </a:rPr>
              <a:t>Online tests </a:t>
            </a:r>
            <a:r>
              <a:rPr lang="en-US" sz="2400" b="1" u="sng" dirty="0">
                <a:solidFill>
                  <a:prstClr val="black"/>
                </a:solidFill>
              </a:rPr>
              <a:t>may not</a:t>
            </a:r>
            <a:r>
              <a:rPr lang="en-US" sz="2400" dirty="0">
                <a:solidFill>
                  <a:prstClr val="black"/>
                </a:solidFill>
              </a:rPr>
              <a:t> be viewed by anyone prior to the</a:t>
            </a:r>
            <a:br>
              <a:rPr lang="en-US" sz="2400" dirty="0">
                <a:solidFill>
                  <a:prstClr val="black"/>
                </a:solidFill>
              </a:rPr>
            </a:br>
            <a:r>
              <a:rPr lang="en-US" sz="2400" dirty="0">
                <a:solidFill>
                  <a:prstClr val="black"/>
                </a:solidFill>
              </a:rPr>
              <a:t>test session.</a:t>
            </a:r>
          </a:p>
          <a:p>
            <a:pPr lvl="0">
              <a:buClr>
                <a:srgbClr val="DA1F28"/>
              </a:buClr>
            </a:pPr>
            <a:r>
              <a:rPr lang="en-US" sz="2200" dirty="0">
                <a:solidFill>
                  <a:prstClr val="black"/>
                </a:solidFill>
              </a:rPr>
              <a:t>TAs are expected to ensure that visible online tests are not left unattended.</a:t>
            </a:r>
          </a:p>
          <a:p>
            <a:pPr lvl="1">
              <a:buClr>
                <a:srgbClr val="2DA2BF"/>
              </a:buClr>
            </a:pPr>
            <a:r>
              <a:rPr lang="en-US" sz="1900" dirty="0">
                <a:solidFill>
                  <a:prstClr val="black"/>
                </a:solidFill>
              </a:rPr>
              <a:t>TAs should set up seating for online testing to provide maximum privacy for each student. </a:t>
            </a:r>
          </a:p>
          <a:p>
            <a:pPr lvl="1">
              <a:buClr>
                <a:srgbClr val="2DA2BF"/>
              </a:buClr>
            </a:pPr>
            <a:r>
              <a:rPr lang="en-US" sz="1900" dirty="0">
                <a:solidFill>
                  <a:prstClr val="black"/>
                </a:solidFill>
              </a:rPr>
              <a:t>It is the responsibility of the STC and TA to ensure partitions/folders, privacy filters, spacing,  and other measures are implemented as needed.</a:t>
            </a:r>
          </a:p>
          <a:p>
            <a:pPr lvl="1">
              <a:buClr>
                <a:srgbClr val="2DA2BF"/>
              </a:buClr>
            </a:pPr>
            <a:r>
              <a:rPr lang="en-US" sz="1900" dirty="0">
                <a:solidFill>
                  <a:prstClr val="black"/>
                </a:solidFill>
              </a:rPr>
              <a:t>Student use of computers must be monitored to ensure students do not activate software or other resources that could interfere with the integrity of the test.</a:t>
            </a:r>
          </a:p>
        </p:txBody>
      </p:sp>
    </p:spTree>
    <p:extLst>
      <p:ext uri="{BB962C8B-B14F-4D97-AF65-F5344CB8AC3E}">
        <p14:creationId xmlns:p14="http://schemas.microsoft.com/office/powerpoint/2010/main" val="15803990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000" dirty="0"/>
              <a:t>Online Testing</a:t>
            </a:r>
            <a:br>
              <a:rPr lang="en-US" sz="4000" dirty="0"/>
            </a:br>
            <a:r>
              <a:rPr lang="en-US" sz="4000" dirty="0"/>
              <a:t>Training and Support</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38</a:t>
            </a:fld>
            <a:endParaRPr lang="en-US"/>
          </a:p>
        </p:txBody>
      </p:sp>
      <p:sp>
        <p:nvSpPr>
          <p:cNvPr id="3" name="Content Placeholder 2"/>
          <p:cNvSpPr>
            <a:spLocks noGrp="1"/>
          </p:cNvSpPr>
          <p:nvPr>
            <p:ph sz="quarter" idx="1"/>
          </p:nvPr>
        </p:nvSpPr>
        <p:spPr>
          <a:xfrm>
            <a:off x="381000" y="1600200"/>
            <a:ext cx="8458200" cy="4572000"/>
          </a:xfrm>
        </p:spPr>
        <p:txBody>
          <a:bodyPr>
            <a:normAutofit fontScale="85000" lnSpcReduction="10000"/>
          </a:bodyPr>
          <a:lstStyle/>
          <a:p>
            <a:r>
              <a:rPr lang="en-US" dirty="0"/>
              <a:t>Review the following materials:</a:t>
            </a:r>
          </a:p>
          <a:p>
            <a:pPr lvl="1"/>
            <a:r>
              <a:rPr lang="en-US" i="1" dirty="0"/>
              <a:t>DRC INSIGHT Technology User Guide</a:t>
            </a:r>
          </a:p>
          <a:p>
            <a:pPr lvl="1"/>
            <a:r>
              <a:rPr lang="en-US" dirty="0"/>
              <a:t>Presentation for Online Training Technical workshop from October, 2017</a:t>
            </a:r>
          </a:p>
          <a:p>
            <a:pPr lvl="1"/>
            <a:r>
              <a:rPr lang="en-US" i="1" dirty="0" err="1"/>
              <a:t>eDIRECT</a:t>
            </a:r>
            <a:r>
              <a:rPr lang="en-US" i="1" dirty="0"/>
              <a:t> User Guide</a:t>
            </a:r>
            <a:endParaRPr lang="en-US" dirty="0"/>
          </a:p>
          <a:p>
            <a:r>
              <a:rPr lang="en-US" dirty="0"/>
              <a:t>If automatic updates were enabled, no action is needed for the 2017-18 school year testing.</a:t>
            </a:r>
          </a:p>
          <a:p>
            <a:pPr lvl="1"/>
            <a:r>
              <a:rPr lang="en-US" dirty="0"/>
              <a:t>As of Fall 2017: New version of Test Engine (INSIGHT). Version 8.0.x</a:t>
            </a:r>
          </a:p>
          <a:p>
            <a:pPr lvl="1"/>
            <a:r>
              <a:rPr lang="en-US" dirty="0"/>
              <a:t>As of Fall 2017: New version of the Testing Site Manager (TSM). Version 9.2.x</a:t>
            </a:r>
          </a:p>
          <a:p>
            <a:r>
              <a:rPr lang="en-US" dirty="0"/>
              <a:t>A TSM is only mandatory for HVA and/or VSL accommodated tests.</a:t>
            </a:r>
          </a:p>
        </p:txBody>
      </p:sp>
    </p:spTree>
    <p:extLst>
      <p:ext uri="{BB962C8B-B14F-4D97-AF65-F5344CB8AC3E}">
        <p14:creationId xmlns:p14="http://schemas.microsoft.com/office/powerpoint/2010/main" val="1241304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000" dirty="0"/>
              <a:t>Online Testing</a:t>
            </a:r>
            <a:br>
              <a:rPr lang="en-US" sz="4000" dirty="0"/>
            </a:br>
            <a:r>
              <a:rPr lang="en-US" sz="4000" dirty="0"/>
              <a:t>Training and Support</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39</a:t>
            </a:fld>
            <a:endParaRPr lang="en-US"/>
          </a:p>
        </p:txBody>
      </p:sp>
      <p:sp>
        <p:nvSpPr>
          <p:cNvPr id="3" name="Content Placeholder 2"/>
          <p:cNvSpPr>
            <a:spLocks noGrp="1"/>
          </p:cNvSpPr>
          <p:nvPr>
            <p:ph sz="quarter" idx="1"/>
          </p:nvPr>
        </p:nvSpPr>
        <p:spPr/>
        <p:txBody>
          <a:bodyPr>
            <a:normAutofit/>
          </a:bodyPr>
          <a:lstStyle/>
          <a:p>
            <a:pPr lvl="0">
              <a:buClr>
                <a:srgbClr val="DA1F28"/>
              </a:buClr>
            </a:pPr>
            <a:r>
              <a:rPr lang="en-US" dirty="0">
                <a:solidFill>
                  <a:prstClr val="black"/>
                </a:solidFill>
              </a:rPr>
              <a:t>Tutorial </a:t>
            </a:r>
          </a:p>
          <a:p>
            <a:pPr lvl="1">
              <a:buClr>
                <a:srgbClr val="2DA2BF"/>
              </a:buClr>
            </a:pPr>
            <a:r>
              <a:rPr lang="en-US" dirty="0">
                <a:solidFill>
                  <a:prstClr val="black"/>
                </a:solidFill>
              </a:rPr>
              <a:t>Guides TAs and students through testing experience, </a:t>
            </a:r>
          </a:p>
          <a:p>
            <a:pPr marL="274320" lvl="1" indent="0">
              <a:buClr>
                <a:srgbClr val="2DA2BF"/>
              </a:buClr>
              <a:buNone/>
            </a:pPr>
            <a:r>
              <a:rPr lang="en-US" dirty="0">
                <a:solidFill>
                  <a:prstClr val="black"/>
                </a:solidFill>
              </a:rPr>
              <a:t>    including testing tools and navigation</a:t>
            </a:r>
          </a:p>
          <a:p>
            <a:pPr lvl="1">
              <a:buClr>
                <a:srgbClr val="2DA2BF"/>
              </a:buClr>
            </a:pPr>
            <a:r>
              <a:rPr lang="en-US" dirty="0">
                <a:solidFill>
                  <a:prstClr val="black"/>
                </a:solidFill>
              </a:rPr>
              <a:t>Review prior to Online Tools Training (OTT)</a:t>
            </a:r>
          </a:p>
          <a:p>
            <a:pPr lvl="1">
              <a:buClr>
                <a:srgbClr val="2DA2BF"/>
              </a:buClr>
            </a:pPr>
            <a:r>
              <a:rPr lang="en-US" dirty="0">
                <a:solidFill>
                  <a:prstClr val="black"/>
                </a:solidFill>
              </a:rPr>
              <a:t>Access Tutorial via:</a:t>
            </a:r>
          </a:p>
          <a:p>
            <a:pPr lvl="2">
              <a:buClr>
                <a:srgbClr val="DA1F28"/>
              </a:buClr>
            </a:pPr>
            <a:r>
              <a:rPr lang="en-US" dirty="0" err="1">
                <a:solidFill>
                  <a:prstClr val="black"/>
                </a:solidFill>
              </a:rPr>
              <a:t>eDIRECT</a:t>
            </a:r>
            <a:r>
              <a:rPr lang="en-US" dirty="0">
                <a:solidFill>
                  <a:prstClr val="black"/>
                </a:solidFill>
              </a:rPr>
              <a:t> under General Information (no login required)</a:t>
            </a:r>
          </a:p>
          <a:p>
            <a:pPr lvl="2">
              <a:buClr>
                <a:srgbClr val="DA1F28"/>
              </a:buClr>
            </a:pPr>
            <a:r>
              <a:rPr lang="en-US" dirty="0">
                <a:solidFill>
                  <a:prstClr val="black"/>
                </a:solidFill>
              </a:rPr>
              <a:t>Link on DRC INSIGHT homepage</a:t>
            </a:r>
          </a:p>
          <a:p>
            <a:pPr lvl="1">
              <a:buClr>
                <a:srgbClr val="2DA2BF"/>
              </a:buClr>
            </a:pPr>
            <a:r>
              <a:rPr lang="en-US" dirty="0">
                <a:solidFill>
                  <a:prstClr val="black"/>
                </a:solidFill>
              </a:rPr>
              <a:t>Includes audio narration</a:t>
            </a:r>
          </a:p>
          <a:p>
            <a:pPr lvl="1">
              <a:buClr>
                <a:srgbClr val="2DA2BF"/>
              </a:buClr>
            </a:pPr>
            <a:r>
              <a:rPr lang="en-US" dirty="0">
                <a:solidFill>
                  <a:prstClr val="black"/>
                </a:solidFill>
              </a:rPr>
              <a:t>May be used in a large-group setting</a:t>
            </a:r>
          </a:p>
          <a:p>
            <a:pPr lvl="2"/>
            <a:endParaRPr lang="en-US" dirty="0"/>
          </a:p>
        </p:txBody>
      </p:sp>
    </p:spTree>
    <p:extLst>
      <p:ext uri="{BB962C8B-B14F-4D97-AF65-F5344CB8AC3E}">
        <p14:creationId xmlns:p14="http://schemas.microsoft.com/office/powerpoint/2010/main" val="2424354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What’s New (cont.)</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4</a:t>
            </a:fld>
            <a:endParaRPr lang="en-US"/>
          </a:p>
        </p:txBody>
      </p:sp>
      <p:sp>
        <p:nvSpPr>
          <p:cNvPr id="4" name="Content Placeholder 3"/>
          <p:cNvSpPr>
            <a:spLocks noGrp="1"/>
          </p:cNvSpPr>
          <p:nvPr>
            <p:ph sz="quarter" idx="1"/>
          </p:nvPr>
        </p:nvSpPr>
        <p:spPr/>
        <p:txBody>
          <a:bodyPr>
            <a:normAutofit/>
          </a:bodyPr>
          <a:lstStyle/>
          <a:p>
            <a:r>
              <a:rPr lang="en-US" sz="2600" dirty="0"/>
              <a:t>EL Policy Change</a:t>
            </a:r>
          </a:p>
          <a:p>
            <a:pPr lvl="1"/>
            <a:r>
              <a:rPr lang="en-US" sz="2200" dirty="0"/>
              <a:t>All EL students must take the SC READY ELA test in their first year of U.S. enrollment.</a:t>
            </a:r>
          </a:p>
          <a:p>
            <a:pPr lvl="1"/>
            <a:r>
              <a:rPr lang="en-US" sz="2200" dirty="0"/>
              <a:t>There will be no more exemption from the SC READY ELA test for EL students.</a:t>
            </a:r>
          </a:p>
          <a:p>
            <a:pPr lvl="1"/>
            <a:r>
              <a:rPr lang="en-US" sz="2200" dirty="0"/>
              <a:t>Report Cards (accountability) will show a growth component for EL students.</a:t>
            </a:r>
          </a:p>
          <a:p>
            <a:pPr lvl="1"/>
            <a:r>
              <a:rPr lang="en-US" sz="2200" dirty="0"/>
              <a:t>The first year scores will be used as a baseline or “pretest” to show growth for subsequent years.</a:t>
            </a:r>
          </a:p>
          <a:p>
            <a:endParaRPr lang="en-US" dirty="0"/>
          </a:p>
        </p:txBody>
      </p:sp>
    </p:spTree>
    <p:extLst>
      <p:ext uri="{BB962C8B-B14F-4D97-AF65-F5344CB8AC3E}">
        <p14:creationId xmlns:p14="http://schemas.microsoft.com/office/powerpoint/2010/main" val="11060525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000" dirty="0"/>
              <a:t>Online Testing</a:t>
            </a:r>
            <a:br>
              <a:rPr lang="en-US" sz="4000" dirty="0"/>
            </a:br>
            <a:r>
              <a:rPr lang="en-US" sz="4000" dirty="0"/>
              <a:t>Training and Support</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40</a:t>
            </a:fld>
            <a:endParaRPr lang="en-US"/>
          </a:p>
        </p:txBody>
      </p:sp>
      <p:sp>
        <p:nvSpPr>
          <p:cNvPr id="3" name="Content Placeholder 2"/>
          <p:cNvSpPr>
            <a:spLocks noGrp="1"/>
          </p:cNvSpPr>
          <p:nvPr>
            <p:ph sz="quarter" idx="1"/>
          </p:nvPr>
        </p:nvSpPr>
        <p:spPr>
          <a:xfrm>
            <a:off x="381000" y="1600200"/>
            <a:ext cx="8385048" cy="5029200"/>
          </a:xfrm>
        </p:spPr>
        <p:txBody>
          <a:bodyPr>
            <a:normAutofit fontScale="92500" lnSpcReduction="20000"/>
          </a:bodyPr>
          <a:lstStyle/>
          <a:p>
            <a:pPr lvl="0">
              <a:buClr>
                <a:srgbClr val="DA1F28"/>
              </a:buClr>
            </a:pPr>
            <a:r>
              <a:rPr lang="en-US" sz="2400" dirty="0">
                <a:solidFill>
                  <a:prstClr val="black"/>
                </a:solidFill>
              </a:rPr>
              <a:t>Online Tools Training (OTT)</a:t>
            </a:r>
          </a:p>
          <a:p>
            <a:pPr lvl="1">
              <a:buClr>
                <a:srgbClr val="2DA2BF"/>
              </a:buClr>
            </a:pPr>
            <a:r>
              <a:rPr lang="en-US" sz="2000" dirty="0">
                <a:solidFill>
                  <a:prstClr val="black"/>
                </a:solidFill>
              </a:rPr>
              <a:t>Simulates the student testing experience and allows students to become familiar with online testing tools and functionality; correct answers and scores not provided</a:t>
            </a:r>
          </a:p>
          <a:p>
            <a:pPr lvl="1">
              <a:buClr>
                <a:srgbClr val="2DA2BF"/>
              </a:buClr>
            </a:pPr>
            <a:r>
              <a:rPr lang="en-US" sz="2000" dirty="0">
                <a:solidFill>
                  <a:prstClr val="black"/>
                </a:solidFill>
              </a:rPr>
              <a:t>Items in the OTT are not representative of the actual test content.  The purpose of the OTT is for students to learn how to use the tests and navigate the online testing engine.</a:t>
            </a:r>
          </a:p>
          <a:p>
            <a:pPr lvl="1">
              <a:buClr>
                <a:srgbClr val="2DA2BF"/>
              </a:buClr>
            </a:pPr>
            <a:r>
              <a:rPr lang="en-US" sz="2000" dirty="0">
                <a:solidFill>
                  <a:prstClr val="black"/>
                </a:solidFill>
              </a:rPr>
              <a:t>Highly recommended that students use the OTTs as much as needed prior to testing</a:t>
            </a:r>
          </a:p>
          <a:p>
            <a:pPr lvl="1">
              <a:buClr>
                <a:srgbClr val="2DA2BF"/>
              </a:buClr>
            </a:pPr>
            <a:r>
              <a:rPr lang="en-US" sz="2000" dirty="0">
                <a:solidFill>
                  <a:prstClr val="black"/>
                </a:solidFill>
              </a:rPr>
              <a:t>Access via:</a:t>
            </a:r>
          </a:p>
          <a:p>
            <a:pPr lvl="2">
              <a:buClr>
                <a:srgbClr val="DA1F28"/>
              </a:buClr>
            </a:pPr>
            <a:r>
              <a:rPr lang="en-US" sz="1700" dirty="0">
                <a:solidFill>
                  <a:prstClr val="black"/>
                </a:solidFill>
              </a:rPr>
              <a:t>Link on </a:t>
            </a:r>
            <a:r>
              <a:rPr lang="en-US" sz="1700" dirty="0" err="1">
                <a:solidFill>
                  <a:prstClr val="black"/>
                </a:solidFill>
              </a:rPr>
              <a:t>eDIRECT</a:t>
            </a:r>
            <a:r>
              <a:rPr lang="en-US" sz="1700" dirty="0">
                <a:solidFill>
                  <a:prstClr val="black"/>
                </a:solidFill>
              </a:rPr>
              <a:t> home page (accommodated versions not available)</a:t>
            </a:r>
          </a:p>
          <a:p>
            <a:pPr lvl="2">
              <a:buClr>
                <a:srgbClr val="DA1F28"/>
              </a:buClr>
            </a:pPr>
            <a:r>
              <a:rPr lang="en-US" sz="1700" dirty="0">
                <a:solidFill>
                  <a:prstClr val="black"/>
                </a:solidFill>
              </a:rPr>
              <a:t>Link on DRC INSIGHT homepage</a:t>
            </a:r>
          </a:p>
          <a:p>
            <a:pPr lvl="1">
              <a:buClr>
                <a:srgbClr val="2DA2BF"/>
              </a:buClr>
            </a:pPr>
            <a:r>
              <a:rPr lang="en-US" sz="1800" dirty="0">
                <a:solidFill>
                  <a:prstClr val="black"/>
                </a:solidFill>
              </a:rPr>
              <a:t>Accommodated versions include oral administration (HVA) and video sign language (VSL)</a:t>
            </a:r>
          </a:p>
          <a:p>
            <a:pPr lvl="2">
              <a:buClr>
                <a:srgbClr val="DA1F28"/>
              </a:buClr>
            </a:pPr>
            <a:r>
              <a:rPr lang="en-US" sz="1800" dirty="0">
                <a:solidFill>
                  <a:prstClr val="black"/>
                </a:solidFill>
              </a:rPr>
              <a:t>Available now</a:t>
            </a:r>
          </a:p>
          <a:p>
            <a:pPr lvl="2">
              <a:buClr>
                <a:srgbClr val="DA1F28"/>
              </a:buClr>
            </a:pPr>
            <a:r>
              <a:rPr lang="en-US" sz="1800" dirty="0">
                <a:solidFill>
                  <a:prstClr val="black"/>
                </a:solidFill>
              </a:rPr>
              <a:t>Access via link on DRC INSIGHT homepage</a:t>
            </a:r>
          </a:p>
          <a:p>
            <a:pPr lvl="2">
              <a:buClr>
                <a:srgbClr val="DA1F28"/>
              </a:buClr>
            </a:pPr>
            <a:r>
              <a:rPr lang="en-US" sz="1800" dirty="0">
                <a:solidFill>
                  <a:prstClr val="black"/>
                </a:solidFill>
              </a:rPr>
              <a:t>Use of TSM Required</a:t>
            </a:r>
          </a:p>
        </p:txBody>
      </p:sp>
    </p:spTree>
    <p:extLst>
      <p:ext uri="{BB962C8B-B14F-4D97-AF65-F5344CB8AC3E}">
        <p14:creationId xmlns:p14="http://schemas.microsoft.com/office/powerpoint/2010/main" val="100519708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000" dirty="0"/>
              <a:t>Online Testing</a:t>
            </a:r>
            <a:br>
              <a:rPr lang="en-US" sz="4000" dirty="0"/>
            </a:br>
            <a:r>
              <a:rPr lang="en-US" sz="4000" dirty="0"/>
              <a:t>Preparation</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41</a:t>
            </a:fld>
            <a:endParaRPr lang="en-US"/>
          </a:p>
        </p:txBody>
      </p:sp>
      <p:sp>
        <p:nvSpPr>
          <p:cNvPr id="3" name="Content Placeholder 2"/>
          <p:cNvSpPr>
            <a:spLocks noGrp="1"/>
          </p:cNvSpPr>
          <p:nvPr>
            <p:ph sz="quarter" idx="1"/>
          </p:nvPr>
        </p:nvSpPr>
        <p:spPr/>
        <p:txBody>
          <a:bodyPr>
            <a:normAutofit/>
          </a:bodyPr>
          <a:lstStyle/>
          <a:p>
            <a:pPr lvl="0">
              <a:buClr>
                <a:srgbClr val="DA1F28"/>
              </a:buClr>
            </a:pPr>
            <a:r>
              <a:rPr lang="en-US" sz="2400" dirty="0">
                <a:solidFill>
                  <a:prstClr val="black"/>
                </a:solidFill>
              </a:rPr>
              <a:t>Testing Software</a:t>
            </a:r>
          </a:p>
          <a:p>
            <a:pPr lvl="1">
              <a:buClr>
                <a:srgbClr val="2DA2BF"/>
              </a:buClr>
            </a:pPr>
            <a:r>
              <a:rPr lang="en-US" sz="2000" dirty="0">
                <a:solidFill>
                  <a:prstClr val="black"/>
                </a:solidFill>
              </a:rPr>
              <a:t>Review technical documentation</a:t>
            </a:r>
            <a:endParaRPr lang="en-US" sz="2000" i="1" dirty="0">
              <a:solidFill>
                <a:prstClr val="black"/>
              </a:solidFill>
            </a:endParaRPr>
          </a:p>
          <a:p>
            <a:pPr lvl="1">
              <a:buClr>
                <a:srgbClr val="2DA2BF"/>
              </a:buClr>
            </a:pPr>
            <a:r>
              <a:rPr lang="en-US" sz="2000" dirty="0">
                <a:solidFill>
                  <a:prstClr val="black"/>
                </a:solidFill>
              </a:rPr>
              <a:t>Install the software</a:t>
            </a:r>
          </a:p>
          <a:p>
            <a:pPr lvl="1">
              <a:buClr>
                <a:srgbClr val="2DA2BF"/>
              </a:buClr>
            </a:pPr>
            <a:r>
              <a:rPr lang="en-US" sz="2000" dirty="0">
                <a:solidFill>
                  <a:prstClr val="black"/>
                </a:solidFill>
              </a:rPr>
              <a:t>Prepare TSM </a:t>
            </a:r>
            <a:r>
              <a:rPr lang="en-US" sz="2000" dirty="0"/>
              <a:t>(if TSM is needed)</a:t>
            </a:r>
            <a:endParaRPr lang="en-US" sz="2000" dirty="0">
              <a:solidFill>
                <a:prstClr val="black"/>
              </a:solidFill>
            </a:endParaRPr>
          </a:p>
          <a:p>
            <a:pPr lvl="2">
              <a:buClr>
                <a:srgbClr val="DA1F28"/>
              </a:buClr>
            </a:pPr>
            <a:r>
              <a:rPr lang="en-US" sz="1800" dirty="0">
                <a:solidFill>
                  <a:prstClr val="black"/>
                </a:solidFill>
              </a:rPr>
              <a:t>Select checkboxes for oral administrations (HVA and TTS), if needed</a:t>
            </a:r>
          </a:p>
          <a:p>
            <a:pPr lvl="2">
              <a:buClr>
                <a:srgbClr val="DA1F28"/>
              </a:buClr>
            </a:pPr>
            <a:r>
              <a:rPr lang="en-US" sz="1800" dirty="0">
                <a:solidFill>
                  <a:prstClr val="black"/>
                </a:solidFill>
              </a:rPr>
              <a:t>Select checkbox for video sign language administrations (VSL), if needed</a:t>
            </a:r>
          </a:p>
          <a:p>
            <a:pPr lvl="2">
              <a:buClr>
                <a:srgbClr val="DA1F28"/>
              </a:buClr>
            </a:pPr>
            <a:r>
              <a:rPr lang="en-US" sz="1800" dirty="0">
                <a:solidFill>
                  <a:prstClr val="black"/>
                </a:solidFill>
              </a:rPr>
              <a:t>Update Content when notified by DRC (week of April 2)</a:t>
            </a:r>
          </a:p>
          <a:p>
            <a:pPr lvl="0">
              <a:buClr>
                <a:srgbClr val="DA1F28"/>
              </a:buClr>
            </a:pPr>
            <a:r>
              <a:rPr lang="en-US" sz="2400" dirty="0" err="1">
                <a:solidFill>
                  <a:prstClr val="black"/>
                </a:solidFill>
              </a:rPr>
              <a:t>Precode</a:t>
            </a:r>
            <a:endParaRPr lang="en-US" sz="2400" dirty="0">
              <a:solidFill>
                <a:prstClr val="black"/>
              </a:solidFill>
            </a:endParaRPr>
          </a:p>
          <a:p>
            <a:pPr lvl="1">
              <a:buClr>
                <a:srgbClr val="2DA2BF"/>
              </a:buClr>
            </a:pPr>
            <a:r>
              <a:rPr lang="en-US" sz="1900" dirty="0">
                <a:solidFill>
                  <a:prstClr val="black"/>
                </a:solidFill>
              </a:rPr>
              <a:t>Information from the March Update </a:t>
            </a:r>
            <a:r>
              <a:rPr lang="en-US" sz="1900" dirty="0" err="1">
                <a:solidFill>
                  <a:prstClr val="black"/>
                </a:solidFill>
              </a:rPr>
              <a:t>Precode</a:t>
            </a:r>
            <a:r>
              <a:rPr lang="en-US" sz="1900" dirty="0">
                <a:solidFill>
                  <a:prstClr val="black"/>
                </a:solidFill>
              </a:rPr>
              <a:t> File will be used </a:t>
            </a:r>
            <a:br>
              <a:rPr lang="en-US" sz="1900" dirty="0">
                <a:solidFill>
                  <a:prstClr val="black"/>
                </a:solidFill>
              </a:rPr>
            </a:br>
            <a:r>
              <a:rPr lang="en-US" sz="1900" dirty="0">
                <a:solidFill>
                  <a:prstClr val="black"/>
                </a:solidFill>
              </a:rPr>
              <a:t>to populate test setup</a:t>
            </a:r>
          </a:p>
          <a:p>
            <a:pPr lvl="1">
              <a:buClr>
                <a:srgbClr val="2DA2BF"/>
              </a:buClr>
            </a:pPr>
            <a:r>
              <a:rPr lang="en-US" sz="1900" u="sng" dirty="0">
                <a:solidFill>
                  <a:prstClr val="black"/>
                </a:solidFill>
              </a:rPr>
              <a:t>All students</a:t>
            </a:r>
            <a:r>
              <a:rPr lang="en-US" sz="1900" dirty="0">
                <a:solidFill>
                  <a:prstClr val="black"/>
                </a:solidFill>
              </a:rPr>
              <a:t> will be loaded into test setup, regardless of online testing designation flag</a:t>
            </a:r>
          </a:p>
          <a:p>
            <a:pPr marL="868680" lvl="3" indent="0">
              <a:buNone/>
            </a:pPr>
            <a:endParaRPr lang="en-US" sz="1700" dirty="0"/>
          </a:p>
        </p:txBody>
      </p:sp>
    </p:spTree>
    <p:extLst>
      <p:ext uri="{BB962C8B-B14F-4D97-AF65-F5344CB8AC3E}">
        <p14:creationId xmlns:p14="http://schemas.microsoft.com/office/powerpoint/2010/main" val="242964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a:solidFill>
                  <a:srgbClr val="464646"/>
                </a:solidFill>
              </a:rPr>
              <a:t>Online Testing</a:t>
            </a:r>
            <a:br>
              <a:rPr lang="en-US" sz="4000" dirty="0">
                <a:solidFill>
                  <a:srgbClr val="464646"/>
                </a:solidFill>
              </a:rPr>
            </a:br>
            <a:r>
              <a:rPr lang="en-US" sz="4000" dirty="0">
                <a:solidFill>
                  <a:srgbClr val="464646"/>
                </a:solidFill>
              </a:rPr>
              <a:t>Preparation</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42</a:t>
            </a:fld>
            <a:endParaRPr lang="en-US"/>
          </a:p>
        </p:txBody>
      </p:sp>
      <p:sp>
        <p:nvSpPr>
          <p:cNvPr id="4" name="Content Placeholder 3"/>
          <p:cNvSpPr>
            <a:spLocks noGrp="1"/>
          </p:cNvSpPr>
          <p:nvPr>
            <p:ph sz="quarter" idx="1"/>
          </p:nvPr>
        </p:nvSpPr>
        <p:spPr/>
        <p:txBody>
          <a:bodyPr/>
          <a:lstStyle/>
          <a:p>
            <a:pPr lvl="0">
              <a:buClr>
                <a:srgbClr val="DA1F28"/>
              </a:buClr>
            </a:pPr>
            <a:r>
              <a:rPr lang="en-US" sz="2400" dirty="0">
                <a:solidFill>
                  <a:prstClr val="black"/>
                </a:solidFill>
              </a:rPr>
              <a:t>Reference </a:t>
            </a:r>
            <a:r>
              <a:rPr lang="en-US" sz="2400" dirty="0" err="1">
                <a:solidFill>
                  <a:prstClr val="black"/>
                </a:solidFill>
              </a:rPr>
              <a:t>eDIRECT</a:t>
            </a:r>
            <a:r>
              <a:rPr lang="en-US" sz="2400" dirty="0">
                <a:solidFill>
                  <a:prstClr val="black"/>
                </a:solidFill>
              </a:rPr>
              <a:t> User Guide to:</a:t>
            </a:r>
          </a:p>
          <a:p>
            <a:pPr lvl="1">
              <a:buClr>
                <a:srgbClr val="2DA2BF"/>
              </a:buClr>
            </a:pPr>
            <a:r>
              <a:rPr lang="en-US" sz="2000" dirty="0">
                <a:solidFill>
                  <a:prstClr val="black"/>
                </a:solidFill>
              </a:rPr>
              <a:t>Provide permissions to STCs and TAs (chart on following page) </a:t>
            </a:r>
          </a:p>
          <a:p>
            <a:pPr lvl="1">
              <a:buClr>
                <a:srgbClr val="2DA2BF"/>
              </a:buClr>
            </a:pPr>
            <a:r>
              <a:rPr lang="en-US" sz="2000" dirty="0">
                <a:solidFill>
                  <a:prstClr val="black"/>
                </a:solidFill>
              </a:rPr>
              <a:t>Ensure all students are included in a test session</a:t>
            </a:r>
          </a:p>
          <a:p>
            <a:pPr lvl="2">
              <a:buClr>
                <a:srgbClr val="DA1F28"/>
              </a:buClr>
            </a:pPr>
            <a:r>
              <a:rPr lang="en-US" sz="1800" dirty="0">
                <a:solidFill>
                  <a:prstClr val="black"/>
                </a:solidFill>
              </a:rPr>
              <a:t>Add students as needed</a:t>
            </a:r>
          </a:p>
          <a:p>
            <a:pPr lvl="2">
              <a:buClr>
                <a:srgbClr val="DA1F28"/>
              </a:buClr>
            </a:pPr>
            <a:r>
              <a:rPr lang="en-US" sz="1800" dirty="0">
                <a:solidFill>
                  <a:prstClr val="black"/>
                </a:solidFill>
              </a:rPr>
              <a:t>Update demographics and accommodations as applicable</a:t>
            </a:r>
          </a:p>
          <a:p>
            <a:pPr lvl="1">
              <a:buClr>
                <a:srgbClr val="2DA2BF"/>
              </a:buClr>
            </a:pPr>
            <a:r>
              <a:rPr lang="en-US" sz="2000" dirty="0">
                <a:solidFill>
                  <a:prstClr val="black"/>
                </a:solidFill>
              </a:rPr>
              <a:t>Print testing rosters and student test tickets</a:t>
            </a:r>
          </a:p>
          <a:p>
            <a:pPr lvl="2">
              <a:buClr>
                <a:srgbClr val="DA1F28"/>
              </a:buClr>
            </a:pPr>
            <a:r>
              <a:rPr lang="en-US" sz="1800" dirty="0">
                <a:solidFill>
                  <a:prstClr val="black"/>
                </a:solidFill>
              </a:rPr>
              <a:t>Use roster to create seating charts</a:t>
            </a:r>
          </a:p>
          <a:p>
            <a:pPr lvl="2">
              <a:buClr>
                <a:srgbClr val="DA1F28"/>
              </a:buClr>
            </a:pPr>
            <a:r>
              <a:rPr lang="en-US" sz="1800" dirty="0">
                <a:solidFill>
                  <a:prstClr val="black"/>
                </a:solidFill>
              </a:rPr>
              <a:t>Two separate test tickets are used for ELA Session 1/Session 2 and Grades 6</a:t>
            </a:r>
            <a:r>
              <a:rPr lang="en-US" sz="1800" dirty="0">
                <a:solidFill>
                  <a:prstClr val="black"/>
                </a:solidFill>
                <a:latin typeface="Calibri"/>
              </a:rPr>
              <a:t>‒</a:t>
            </a:r>
            <a:r>
              <a:rPr lang="en-US" sz="1800" dirty="0">
                <a:solidFill>
                  <a:prstClr val="black"/>
                </a:solidFill>
              </a:rPr>
              <a:t>8 Math Calculator/No-Calculator </a:t>
            </a:r>
          </a:p>
          <a:p>
            <a:pPr lvl="2">
              <a:buClr>
                <a:srgbClr val="DA1F28"/>
              </a:buClr>
            </a:pPr>
            <a:r>
              <a:rPr lang="en-US" sz="1800" dirty="0">
                <a:solidFill>
                  <a:prstClr val="black"/>
                </a:solidFill>
              </a:rPr>
              <a:t>Do </a:t>
            </a:r>
            <a:r>
              <a:rPr lang="en-US" sz="1800" u="sng" dirty="0">
                <a:solidFill>
                  <a:prstClr val="black"/>
                </a:solidFill>
              </a:rPr>
              <a:t>not</a:t>
            </a:r>
            <a:r>
              <a:rPr lang="en-US" sz="1800" dirty="0">
                <a:solidFill>
                  <a:prstClr val="black"/>
                </a:solidFill>
              </a:rPr>
              <a:t> distribute test tickets to students until indicated to do so in the administration directions.</a:t>
            </a:r>
            <a:endParaRPr lang="en-US" dirty="0"/>
          </a:p>
        </p:txBody>
      </p:sp>
    </p:spTree>
    <p:extLst>
      <p:ext uri="{BB962C8B-B14F-4D97-AF65-F5344CB8AC3E}">
        <p14:creationId xmlns:p14="http://schemas.microsoft.com/office/powerpoint/2010/main" val="21421322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000" dirty="0"/>
              <a:t>Online Testing</a:t>
            </a:r>
            <a:br>
              <a:rPr lang="en-US" sz="4000" dirty="0"/>
            </a:br>
            <a:r>
              <a:rPr lang="en-US" sz="4000" dirty="0"/>
              <a:t>Test Setup Permissions</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43</a:t>
            </a:fld>
            <a:endParaRPr lang="en-US"/>
          </a:p>
        </p:txBody>
      </p:sp>
      <p:sp>
        <p:nvSpPr>
          <p:cNvPr id="3" name="Content Placeholder 2"/>
          <p:cNvSpPr>
            <a:spLocks noGrp="1"/>
          </p:cNvSpPr>
          <p:nvPr>
            <p:ph sz="quarter" idx="1"/>
          </p:nvPr>
        </p:nvSpPr>
        <p:spPr/>
        <p:txBody>
          <a:bodyPr>
            <a:normAutofit/>
          </a:bodyPr>
          <a:lstStyle/>
          <a:p>
            <a:pPr marL="594360" lvl="2" indent="0">
              <a:buNone/>
            </a:pPr>
            <a:endParaRPr lang="en-US" sz="1800" dirty="0"/>
          </a:p>
          <a:p>
            <a:pPr marL="594360" lvl="2" indent="0">
              <a:buNone/>
            </a:pPr>
            <a:endParaRPr lang="en-US" sz="1800" dirty="0"/>
          </a:p>
        </p:txBody>
      </p:sp>
      <p:graphicFrame>
        <p:nvGraphicFramePr>
          <p:cNvPr id="5" name="Table 4"/>
          <p:cNvGraphicFramePr>
            <a:graphicFrameLocks noGrp="1"/>
          </p:cNvGraphicFramePr>
          <p:nvPr>
            <p:extLst/>
          </p:nvPr>
        </p:nvGraphicFramePr>
        <p:xfrm>
          <a:off x="419100" y="1698936"/>
          <a:ext cx="8382000" cy="460375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0000"/>
                    </a:ext>
                  </a:extLst>
                </a:gridCol>
                <a:gridCol w="5334000">
                  <a:extLst>
                    <a:ext uri="{9D8B030D-6E8A-4147-A177-3AD203B41FA5}">
                      <a16:colId xmlns:a16="http://schemas.microsoft.com/office/drawing/2014/main" val="20001"/>
                    </a:ext>
                  </a:extLst>
                </a:gridCol>
              </a:tblGrid>
              <a:tr h="259080">
                <a:tc>
                  <a:txBody>
                    <a:bodyPr/>
                    <a:lstStyle/>
                    <a:p>
                      <a:r>
                        <a:rPr lang="en-US" sz="1600" dirty="0"/>
                        <a:t>Permission</a:t>
                      </a:r>
                    </a:p>
                  </a:txBody>
                  <a:tcPr/>
                </a:tc>
                <a:tc>
                  <a:txBody>
                    <a:bodyPr/>
                    <a:lstStyle/>
                    <a:p>
                      <a:r>
                        <a:rPr lang="en-US" sz="1600" dirty="0"/>
                        <a:t>Allows Users To:</a:t>
                      </a:r>
                    </a:p>
                  </a:txBody>
                  <a:tcPr/>
                </a:tc>
                <a:extLst>
                  <a:ext uri="{0D108BD9-81ED-4DB2-BD59-A6C34878D82A}">
                    <a16:rowId xmlns:a16="http://schemas.microsoft.com/office/drawing/2014/main" val="10000"/>
                  </a:ext>
                </a:extLst>
              </a:tr>
              <a:tr h="274320">
                <a:tc>
                  <a:txBody>
                    <a:bodyPr/>
                    <a:lstStyle/>
                    <a:p>
                      <a:r>
                        <a:rPr lang="en-US" sz="1200" dirty="0"/>
                        <a:t>Online Testing – Secured Resources</a:t>
                      </a:r>
                    </a:p>
                  </a:txBody>
                  <a:tcPr/>
                </a:tc>
                <a:tc>
                  <a:txBody>
                    <a:bodyPr/>
                    <a:lstStyle/>
                    <a:p>
                      <a:r>
                        <a:rPr lang="en-US" sz="1200" dirty="0"/>
                        <a:t>View secured</a:t>
                      </a:r>
                      <a:r>
                        <a:rPr lang="en-US" sz="1200" baseline="0" dirty="0"/>
                        <a:t> online testing downloads</a:t>
                      </a:r>
                      <a:endParaRPr lang="en-US" sz="1200" dirty="0"/>
                    </a:p>
                  </a:txBody>
                  <a:tcPr/>
                </a:tc>
                <a:extLst>
                  <a:ext uri="{0D108BD9-81ED-4DB2-BD59-A6C34878D82A}">
                    <a16:rowId xmlns:a16="http://schemas.microsoft.com/office/drawing/2014/main" val="10001"/>
                  </a:ext>
                </a:extLst>
              </a:tr>
              <a:tr h="304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Test Setup – Device Toolkit</a:t>
                      </a:r>
                    </a:p>
                  </a:txBody>
                  <a:tcPr/>
                </a:tc>
                <a:tc>
                  <a:txBody>
                    <a:bodyPr/>
                    <a:lstStyle/>
                    <a:p>
                      <a:r>
                        <a:rPr lang="en-US" sz="1200" dirty="0"/>
                        <a:t>Set up organizational units</a:t>
                      </a:r>
                      <a:r>
                        <a:rPr lang="en-US" sz="1200" baseline="0" dirty="0"/>
                        <a:t> for testing devices (all Tech Coordinators)</a:t>
                      </a:r>
                      <a:endParaRPr lang="en-US" sz="1200" dirty="0"/>
                    </a:p>
                  </a:txBody>
                  <a:tcPr/>
                </a:tc>
                <a:extLst>
                  <a:ext uri="{0D108BD9-81ED-4DB2-BD59-A6C34878D82A}">
                    <a16:rowId xmlns:a16="http://schemas.microsoft.com/office/drawing/2014/main" val="10002"/>
                  </a:ext>
                </a:extLst>
              </a:tr>
              <a:tr h="304800">
                <a:tc>
                  <a:txBody>
                    <a:bodyPr/>
                    <a:lstStyle/>
                    <a:p>
                      <a:r>
                        <a:rPr lang="en-US" sz="1200" dirty="0"/>
                        <a:t>Test Setup – Primary</a:t>
                      </a:r>
                      <a:r>
                        <a:rPr lang="en-US" sz="1200" baseline="0" dirty="0"/>
                        <a:t> Window</a:t>
                      </a:r>
                      <a:endParaRPr lang="en-US" sz="1200" dirty="0"/>
                    </a:p>
                  </a:txBody>
                  <a:tcPr/>
                </a:tc>
                <a:tc>
                  <a:txBody>
                    <a:bodyPr/>
                    <a:lstStyle/>
                    <a:p>
                      <a:r>
                        <a:rPr lang="en-US" sz="1200" dirty="0"/>
                        <a:t>Access test setup</a:t>
                      </a:r>
                    </a:p>
                  </a:txBody>
                  <a:tcPr/>
                </a:tc>
                <a:extLst>
                  <a:ext uri="{0D108BD9-81ED-4DB2-BD59-A6C34878D82A}">
                    <a16:rowId xmlns:a16="http://schemas.microsoft.com/office/drawing/2014/main" val="10003"/>
                  </a:ext>
                </a:extLst>
              </a:tr>
              <a:tr h="304800">
                <a:tc>
                  <a:txBody>
                    <a:bodyPr/>
                    <a:lstStyle/>
                    <a:p>
                      <a:r>
                        <a:rPr lang="en-US" sz="1200" dirty="0"/>
                        <a:t>Students</a:t>
                      </a:r>
                      <a:r>
                        <a:rPr lang="en-US" sz="1200" baseline="0" dirty="0"/>
                        <a:t> – Add/Edit</a:t>
                      </a:r>
                      <a:endParaRPr lang="en-US" sz="1200" dirty="0"/>
                    </a:p>
                  </a:txBody>
                  <a:tcPr/>
                </a:tc>
                <a:tc>
                  <a:txBody>
                    <a:bodyPr/>
                    <a:lstStyle/>
                    <a:p>
                      <a:r>
                        <a:rPr lang="en-US" sz="1200" dirty="0"/>
                        <a:t>Add/edit students</a:t>
                      </a:r>
                      <a:r>
                        <a:rPr lang="en-US" sz="1200" baseline="0" dirty="0"/>
                        <a:t> and student data for online testing</a:t>
                      </a:r>
                      <a:endParaRPr lang="en-US" sz="1200" dirty="0"/>
                    </a:p>
                  </a:txBody>
                  <a:tcPr/>
                </a:tc>
                <a:extLst>
                  <a:ext uri="{0D108BD9-81ED-4DB2-BD59-A6C34878D82A}">
                    <a16:rowId xmlns:a16="http://schemas.microsoft.com/office/drawing/2014/main" val="10004"/>
                  </a:ext>
                </a:extLst>
              </a:tr>
              <a:tr h="304800">
                <a:tc>
                  <a:txBody>
                    <a:bodyPr/>
                    <a:lstStyle/>
                    <a:p>
                      <a:r>
                        <a:rPr lang="en-US" sz="1200" dirty="0"/>
                        <a:t>Students – Download Students</a:t>
                      </a:r>
                    </a:p>
                  </a:txBody>
                  <a:tcPr/>
                </a:tc>
                <a:tc>
                  <a:txBody>
                    <a:bodyPr/>
                    <a:lstStyle/>
                    <a:p>
                      <a:r>
                        <a:rPr lang="en-US" sz="1200" dirty="0"/>
                        <a:t>Download list of student information for all students in a school</a:t>
                      </a:r>
                    </a:p>
                  </a:txBody>
                  <a:tcPr/>
                </a:tc>
                <a:extLst>
                  <a:ext uri="{0D108BD9-81ED-4DB2-BD59-A6C34878D82A}">
                    <a16:rowId xmlns:a16="http://schemas.microsoft.com/office/drawing/2014/main" val="10005"/>
                  </a:ext>
                </a:extLst>
              </a:tr>
              <a:tr h="304800">
                <a:tc>
                  <a:txBody>
                    <a:bodyPr/>
                    <a:lstStyle/>
                    <a:p>
                      <a:r>
                        <a:rPr lang="en-US" sz="1200" dirty="0"/>
                        <a:t>Students</a:t>
                      </a:r>
                      <a:r>
                        <a:rPr lang="en-US" sz="1200" baseline="0" dirty="0"/>
                        <a:t> – Search/View</a:t>
                      </a:r>
                      <a:endParaRPr lang="en-US" sz="1200" dirty="0"/>
                    </a:p>
                  </a:txBody>
                  <a:tcPr/>
                </a:tc>
                <a:tc>
                  <a:txBody>
                    <a:bodyPr/>
                    <a:lstStyle/>
                    <a:p>
                      <a:r>
                        <a:rPr lang="en-US" sz="1200" dirty="0"/>
                        <a:t>Search/view student data and download search results</a:t>
                      </a:r>
                    </a:p>
                  </a:txBody>
                  <a:tcPr/>
                </a:tc>
                <a:extLst>
                  <a:ext uri="{0D108BD9-81ED-4DB2-BD59-A6C34878D82A}">
                    <a16:rowId xmlns:a16="http://schemas.microsoft.com/office/drawing/2014/main" val="10006"/>
                  </a:ext>
                </a:extLst>
              </a:tr>
              <a:tr h="304800">
                <a:tc>
                  <a:txBody>
                    <a:bodyPr/>
                    <a:lstStyle/>
                    <a:p>
                      <a:r>
                        <a:rPr lang="en-US" sz="1200" dirty="0"/>
                        <a:t>Teachers – Add/Edit</a:t>
                      </a:r>
                    </a:p>
                  </a:txBody>
                  <a:tcPr/>
                </a:tc>
                <a:tc>
                  <a:txBody>
                    <a:bodyPr/>
                    <a:lstStyle/>
                    <a:p>
                      <a:r>
                        <a:rPr lang="en-US" sz="1200" dirty="0"/>
                        <a:t>Add/edit teachers who</a:t>
                      </a:r>
                      <a:r>
                        <a:rPr lang="en-US" sz="1200" baseline="0" dirty="0"/>
                        <a:t> have students testing online</a:t>
                      </a:r>
                      <a:endParaRPr lang="en-US" sz="1200" dirty="0"/>
                    </a:p>
                  </a:txBody>
                  <a:tcPr/>
                </a:tc>
                <a:extLst>
                  <a:ext uri="{0D108BD9-81ED-4DB2-BD59-A6C34878D82A}">
                    <a16:rowId xmlns:a16="http://schemas.microsoft.com/office/drawing/2014/main" val="10007"/>
                  </a:ext>
                </a:extLst>
              </a:tr>
              <a:tr h="304800">
                <a:tc>
                  <a:txBody>
                    <a:bodyPr/>
                    <a:lstStyle/>
                    <a:p>
                      <a:r>
                        <a:rPr lang="en-US" sz="1200" dirty="0"/>
                        <a:t>Teachers – Search/View</a:t>
                      </a:r>
                    </a:p>
                  </a:txBody>
                  <a:tcPr/>
                </a:tc>
                <a:tc>
                  <a:txBody>
                    <a:bodyPr/>
                    <a:lstStyle/>
                    <a:p>
                      <a:r>
                        <a:rPr lang="en-US" sz="1200" dirty="0"/>
                        <a:t>Search/view teacher data and download search results</a:t>
                      </a:r>
                    </a:p>
                  </a:txBody>
                  <a:tcPr/>
                </a:tc>
                <a:extLst>
                  <a:ext uri="{0D108BD9-81ED-4DB2-BD59-A6C34878D82A}">
                    <a16:rowId xmlns:a16="http://schemas.microsoft.com/office/drawing/2014/main" val="10008"/>
                  </a:ext>
                </a:extLst>
              </a:tr>
              <a:tr h="228600">
                <a:tc>
                  <a:txBody>
                    <a:bodyPr/>
                    <a:lstStyle/>
                    <a:p>
                      <a:r>
                        <a:rPr lang="en-US" sz="1200" dirty="0"/>
                        <a:t>Test Session – Add/Edit</a:t>
                      </a:r>
                    </a:p>
                  </a:txBody>
                  <a:tcPr/>
                </a:tc>
                <a:tc>
                  <a:txBody>
                    <a:bodyPr/>
                    <a:lstStyle/>
                    <a:p>
                      <a:r>
                        <a:rPr lang="en-US" sz="1200" dirty="0"/>
                        <a:t>Add, edit, and delete test sessions</a:t>
                      </a:r>
                    </a:p>
                  </a:txBody>
                  <a:tcPr/>
                </a:tc>
                <a:extLst>
                  <a:ext uri="{0D108BD9-81ED-4DB2-BD59-A6C34878D82A}">
                    <a16:rowId xmlns:a16="http://schemas.microsoft.com/office/drawing/2014/main" val="10009"/>
                  </a:ext>
                </a:extLst>
              </a:tr>
              <a:tr h="259080">
                <a:tc>
                  <a:txBody>
                    <a:bodyPr/>
                    <a:lstStyle/>
                    <a:p>
                      <a:r>
                        <a:rPr lang="en-US" sz="1200" dirty="0"/>
                        <a:t>Test Session – Search/View</a:t>
                      </a:r>
                    </a:p>
                  </a:txBody>
                  <a:tcPr/>
                </a:tc>
                <a:tc>
                  <a:txBody>
                    <a:bodyPr/>
                    <a:lstStyle/>
                    <a:p>
                      <a:r>
                        <a:rPr lang="en-US" sz="1200" dirty="0"/>
                        <a:t>Search/view test session</a:t>
                      </a:r>
                      <a:r>
                        <a:rPr lang="en-US" sz="1200" baseline="0" dirty="0"/>
                        <a:t> data and download search results</a:t>
                      </a:r>
                      <a:endParaRPr lang="en-US" sz="1200" dirty="0"/>
                    </a:p>
                  </a:txBody>
                  <a:tcPr/>
                </a:tc>
                <a:extLst>
                  <a:ext uri="{0D108BD9-81ED-4DB2-BD59-A6C34878D82A}">
                    <a16:rowId xmlns:a16="http://schemas.microsoft.com/office/drawing/2014/main" val="10010"/>
                  </a:ext>
                </a:extLst>
              </a:tr>
              <a:tr h="289560">
                <a:tc>
                  <a:txBody>
                    <a:bodyPr/>
                    <a:lstStyle/>
                    <a:p>
                      <a:r>
                        <a:rPr lang="en-US" sz="1200" dirty="0"/>
                        <a:t>Test Session</a:t>
                      </a:r>
                      <a:r>
                        <a:rPr lang="en-US" sz="1200" baseline="0" dirty="0"/>
                        <a:t> – Status Summary</a:t>
                      </a:r>
                      <a:endParaRPr lang="en-US" sz="1200" dirty="0"/>
                    </a:p>
                  </a:txBody>
                  <a:tcPr/>
                </a:tc>
                <a:tc>
                  <a:txBody>
                    <a:bodyPr/>
                    <a:lstStyle/>
                    <a:p>
                      <a:r>
                        <a:rPr lang="en-US" sz="1200" dirty="0"/>
                        <a:t>View</a:t>
                      </a:r>
                      <a:r>
                        <a:rPr lang="en-US" sz="1200" baseline="0" dirty="0"/>
                        <a:t> testing status summary information</a:t>
                      </a:r>
                      <a:endParaRPr lang="en-US" sz="1200" dirty="0"/>
                    </a:p>
                  </a:txBody>
                  <a:tcPr/>
                </a:tc>
                <a:extLst>
                  <a:ext uri="{0D108BD9-81ED-4DB2-BD59-A6C34878D82A}">
                    <a16:rowId xmlns:a16="http://schemas.microsoft.com/office/drawing/2014/main" val="10011"/>
                  </a:ext>
                </a:extLst>
              </a:tr>
              <a:tr h="304800">
                <a:tc>
                  <a:txBody>
                    <a:bodyPr/>
                    <a:lstStyle/>
                    <a:p>
                      <a:r>
                        <a:rPr lang="en-US" sz="1200" dirty="0"/>
                        <a:t>Test Setup</a:t>
                      </a:r>
                      <a:r>
                        <a:rPr lang="en-US" sz="1200" baseline="0" dirty="0"/>
                        <a:t> – View Student Status</a:t>
                      </a:r>
                      <a:endParaRPr lang="en-US" sz="1200" dirty="0"/>
                    </a:p>
                  </a:txBody>
                  <a:tcPr/>
                </a:tc>
                <a:tc>
                  <a:txBody>
                    <a:bodyPr/>
                    <a:lstStyle/>
                    <a:p>
                      <a:r>
                        <a:rPr lang="en-US" sz="1200" dirty="0"/>
                        <a:t>View status of Not Started, In Progress, or Complete</a:t>
                      </a:r>
                    </a:p>
                  </a:txBody>
                  <a:tcPr/>
                </a:tc>
                <a:extLst>
                  <a:ext uri="{0D108BD9-81ED-4DB2-BD59-A6C34878D82A}">
                    <a16:rowId xmlns:a16="http://schemas.microsoft.com/office/drawing/2014/main" val="10012"/>
                  </a:ext>
                </a:extLst>
              </a:tr>
              <a:tr h="304800">
                <a:tc>
                  <a:txBody>
                    <a:bodyPr/>
                    <a:lstStyle/>
                    <a:p>
                      <a:r>
                        <a:rPr lang="en-US" sz="1200" dirty="0"/>
                        <a:t>Test Tickets</a:t>
                      </a:r>
                      <a:r>
                        <a:rPr lang="en-US" sz="1200" baseline="0" dirty="0"/>
                        <a:t> – View/Print</a:t>
                      </a:r>
                      <a:endParaRPr lang="en-US" sz="1200" dirty="0"/>
                    </a:p>
                  </a:txBody>
                  <a:tcPr/>
                </a:tc>
                <a:tc>
                  <a:txBody>
                    <a:bodyPr/>
                    <a:lstStyle/>
                    <a:p>
                      <a:r>
                        <a:rPr lang="en-US" sz="1200" dirty="0"/>
                        <a:t>Print student</a:t>
                      </a:r>
                      <a:r>
                        <a:rPr lang="en-US" sz="1200" baseline="0" dirty="0"/>
                        <a:t> test ticket and view individual ticket status</a:t>
                      </a:r>
                      <a:endParaRPr lang="en-US" sz="1200" dirty="0"/>
                    </a:p>
                  </a:txBody>
                  <a:tcPr/>
                </a:tc>
                <a:extLst>
                  <a:ext uri="{0D108BD9-81ED-4DB2-BD59-A6C34878D82A}">
                    <a16:rowId xmlns:a16="http://schemas.microsoft.com/office/drawing/2014/main" val="10013"/>
                  </a:ext>
                </a:extLst>
              </a:tr>
              <a:tr h="412750">
                <a:tc>
                  <a:txBody>
                    <a:bodyPr/>
                    <a:lstStyle/>
                    <a:p>
                      <a:r>
                        <a:rPr lang="en-US" sz="1200" dirty="0"/>
                        <a:t>Test Tickets – View Questions</a:t>
                      </a:r>
                      <a:r>
                        <a:rPr lang="en-US" sz="1200" baseline="0" dirty="0"/>
                        <a:t> Attempted</a:t>
                      </a:r>
                      <a:endParaRPr lang="en-US" sz="1200" dirty="0"/>
                    </a:p>
                  </a:txBody>
                  <a:tcPr/>
                </a:tc>
                <a:tc>
                  <a:txBody>
                    <a:bodyPr/>
                    <a:lstStyle/>
                    <a:p>
                      <a:r>
                        <a:rPr lang="en-US" sz="1200" dirty="0"/>
                        <a:t>See</a:t>
                      </a:r>
                      <a:r>
                        <a:rPr lang="en-US" sz="1200" baseline="0" dirty="0"/>
                        <a:t> questions attempted by students against total number of test questions</a:t>
                      </a:r>
                      <a:endParaRPr lang="en-US" sz="1200" dirty="0"/>
                    </a:p>
                  </a:txBody>
                  <a:tcPr/>
                </a:tc>
                <a:extLst>
                  <a:ext uri="{0D108BD9-81ED-4DB2-BD59-A6C34878D82A}">
                    <a16:rowId xmlns:a16="http://schemas.microsoft.com/office/drawing/2014/main" val="10014"/>
                  </a:ext>
                </a:extLst>
              </a:tr>
            </a:tbl>
          </a:graphicData>
        </a:graphic>
      </p:graphicFrame>
      <p:sp>
        <p:nvSpPr>
          <p:cNvPr id="6" name="TextBox 5"/>
          <p:cNvSpPr txBox="1"/>
          <p:nvPr/>
        </p:nvSpPr>
        <p:spPr>
          <a:xfrm>
            <a:off x="533400" y="6462303"/>
            <a:ext cx="8153400" cy="276999"/>
          </a:xfrm>
          <a:prstGeom prst="rect">
            <a:avLst/>
          </a:prstGeom>
          <a:noFill/>
        </p:spPr>
        <p:txBody>
          <a:bodyPr wrap="square" rtlCol="0">
            <a:spAutoFit/>
          </a:bodyPr>
          <a:lstStyle/>
          <a:p>
            <a:r>
              <a:rPr lang="en-US" sz="1200" dirty="0"/>
              <a:t>SC Project assigns permissions to DTCs. DTCs assign to STCs, TAs, and Tech Coordinators as needed.</a:t>
            </a:r>
          </a:p>
        </p:txBody>
      </p:sp>
    </p:spTree>
    <p:extLst>
      <p:ext uri="{BB962C8B-B14F-4D97-AF65-F5344CB8AC3E}">
        <p14:creationId xmlns:p14="http://schemas.microsoft.com/office/powerpoint/2010/main" val="232181933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000" dirty="0"/>
              <a:t>Online Testing</a:t>
            </a:r>
            <a:br>
              <a:rPr lang="en-US" sz="4000" dirty="0"/>
            </a:br>
            <a:r>
              <a:rPr lang="en-US" sz="4000" dirty="0"/>
              <a:t>Preparation – </a:t>
            </a:r>
            <a:r>
              <a:rPr lang="en-US" sz="4000" dirty="0">
                <a:solidFill>
                  <a:schemeClr val="accent1">
                    <a:lumMod val="75000"/>
                  </a:schemeClr>
                </a:solidFill>
              </a:rPr>
              <a:t>SC READY</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44</a:t>
            </a:fld>
            <a:endParaRPr lang="en-US"/>
          </a:p>
        </p:txBody>
      </p:sp>
      <p:sp>
        <p:nvSpPr>
          <p:cNvPr id="3" name="Content Placeholder 2"/>
          <p:cNvSpPr>
            <a:spLocks noGrp="1"/>
          </p:cNvSpPr>
          <p:nvPr>
            <p:ph sz="quarter" idx="1"/>
          </p:nvPr>
        </p:nvSpPr>
        <p:spPr>
          <a:xfrm>
            <a:off x="612648" y="1600200"/>
            <a:ext cx="8153400" cy="4800600"/>
          </a:xfrm>
        </p:spPr>
        <p:txBody>
          <a:bodyPr>
            <a:normAutofit/>
          </a:bodyPr>
          <a:lstStyle/>
          <a:p>
            <a:r>
              <a:rPr lang="en-US" sz="2000" dirty="0"/>
              <a:t>Printing rosters and test tickets for sections </a:t>
            </a:r>
            <a:br>
              <a:rPr lang="en-US" sz="2400" dirty="0"/>
            </a:br>
            <a:r>
              <a:rPr lang="en-US" sz="2000" dirty="0"/>
              <a:t>(ELA Session 1/ ELA Session 2 and Calculator / No-Calculator)</a:t>
            </a:r>
          </a:p>
          <a:p>
            <a:pPr marL="594360" lvl="2" indent="0">
              <a:buNone/>
            </a:pPr>
            <a:endParaRPr lang="en-US" sz="1800"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667000"/>
            <a:ext cx="5343525" cy="1609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1" y="4876800"/>
            <a:ext cx="6043938" cy="1409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6553200" y="2390299"/>
            <a:ext cx="2362200" cy="1384995"/>
          </a:xfrm>
          <a:prstGeom prst="rect">
            <a:avLst/>
          </a:prstGeom>
          <a:noFill/>
          <a:ln>
            <a:solidFill>
              <a:schemeClr val="accent1"/>
            </a:solidFill>
          </a:ln>
        </p:spPr>
        <p:txBody>
          <a:bodyPr wrap="square" rtlCol="0">
            <a:spAutoFit/>
          </a:bodyPr>
          <a:lstStyle/>
          <a:p>
            <a:r>
              <a:rPr lang="en-US" sz="1200" dirty="0"/>
              <a:t>Search for the session. You may print rosters and tickets for </a:t>
            </a:r>
            <a:r>
              <a:rPr lang="en-US" sz="1200" b="1" u="sng" dirty="0"/>
              <a:t>both</a:t>
            </a:r>
            <a:r>
              <a:rPr lang="en-US" sz="1200" dirty="0"/>
              <a:t> ELA Session 1 and ELA Session 2 (and the Calculator and No-Calculator Sections for mathematics) by clicking on the print icon.</a:t>
            </a:r>
          </a:p>
        </p:txBody>
      </p:sp>
      <p:cxnSp>
        <p:nvCxnSpPr>
          <p:cNvPr id="10" name="Straight Arrow Connector 9"/>
          <p:cNvCxnSpPr>
            <a:stCxn id="9" idx="1"/>
            <a:endCxn id="1027" idx="3"/>
          </p:cNvCxnSpPr>
          <p:nvPr/>
        </p:nvCxnSpPr>
        <p:spPr>
          <a:xfrm flipH="1">
            <a:off x="5648325" y="3082797"/>
            <a:ext cx="904875" cy="389066"/>
          </a:xfrm>
          <a:prstGeom prst="straightConnector1">
            <a:avLst/>
          </a:prstGeom>
          <a:ln w="15875">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9" idx="1"/>
          </p:cNvCxnSpPr>
          <p:nvPr/>
        </p:nvCxnSpPr>
        <p:spPr>
          <a:xfrm flipH="1">
            <a:off x="5648326" y="3082797"/>
            <a:ext cx="904874" cy="1032003"/>
          </a:xfrm>
          <a:prstGeom prst="straightConnector1">
            <a:avLst/>
          </a:prstGeom>
          <a:ln w="15875">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6553200" y="4286012"/>
            <a:ext cx="2362200" cy="1569660"/>
          </a:xfrm>
          <a:prstGeom prst="rect">
            <a:avLst/>
          </a:prstGeom>
          <a:noFill/>
          <a:ln>
            <a:solidFill>
              <a:schemeClr val="accent1"/>
            </a:solidFill>
          </a:ln>
        </p:spPr>
        <p:txBody>
          <a:bodyPr wrap="square" rtlCol="0">
            <a:spAutoFit/>
          </a:bodyPr>
          <a:lstStyle/>
          <a:p>
            <a:r>
              <a:rPr lang="en-US" sz="1200" dirty="0"/>
              <a:t>If you want to print rosters and test tickets for only one section, search for the session. Then, select the Edit/Print Ticket Status icon. </a:t>
            </a:r>
          </a:p>
          <a:p>
            <a:endParaRPr lang="en-US" sz="1200" dirty="0"/>
          </a:p>
          <a:p>
            <a:r>
              <a:rPr lang="en-US" sz="1200" dirty="0"/>
              <a:t>Then, search/filter by Module as shown here.</a:t>
            </a:r>
          </a:p>
        </p:txBody>
      </p:sp>
      <p:cxnSp>
        <p:nvCxnSpPr>
          <p:cNvPr id="22" name="Straight Arrow Connector 21"/>
          <p:cNvCxnSpPr/>
          <p:nvPr/>
        </p:nvCxnSpPr>
        <p:spPr>
          <a:xfrm flipH="1">
            <a:off x="6100762" y="4572000"/>
            <a:ext cx="452439" cy="533400"/>
          </a:xfrm>
          <a:prstGeom prst="straightConnector1">
            <a:avLst/>
          </a:prstGeom>
          <a:ln w="1587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48109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000" dirty="0"/>
              <a:t>Online Testing</a:t>
            </a:r>
            <a:br>
              <a:rPr lang="en-US" sz="4000" dirty="0"/>
            </a:br>
            <a:r>
              <a:rPr lang="en-US" sz="4000" dirty="0"/>
              <a:t>Accommodations</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45</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2576115909"/>
              </p:ext>
            </p:extLst>
          </p:nvPr>
        </p:nvGraphicFramePr>
        <p:xfrm>
          <a:off x="1219200" y="1539203"/>
          <a:ext cx="5562600" cy="3176116"/>
        </p:xfrm>
        <a:graphic>
          <a:graphicData uri="http://schemas.openxmlformats.org/drawingml/2006/table">
            <a:tbl>
              <a:tblPr firstRow="1" bandRow="1">
                <a:tableStyleId>{5C22544A-7EE6-4342-B048-85BDC9FD1C3A}</a:tableStyleId>
              </a:tblPr>
              <a:tblGrid>
                <a:gridCol w="5562600">
                  <a:extLst>
                    <a:ext uri="{9D8B030D-6E8A-4147-A177-3AD203B41FA5}">
                      <a16:colId xmlns:a16="http://schemas.microsoft.com/office/drawing/2014/main" val="20000"/>
                    </a:ext>
                  </a:extLst>
                </a:gridCol>
              </a:tblGrid>
              <a:tr h="642787">
                <a:tc>
                  <a:txBody>
                    <a:bodyPr/>
                    <a:lstStyle/>
                    <a:p>
                      <a:r>
                        <a:rPr lang="en-US" dirty="0"/>
                        <a:t>Online</a:t>
                      </a:r>
                      <a:r>
                        <a:rPr lang="en-US" baseline="0" dirty="0"/>
                        <a:t> Accommodation</a:t>
                      </a:r>
                      <a:endParaRPr lang="en-US" dirty="0"/>
                    </a:p>
                  </a:txBody>
                  <a:tcPr/>
                </a:tc>
                <a:extLst>
                  <a:ext uri="{0D108BD9-81ED-4DB2-BD59-A6C34878D82A}">
                    <a16:rowId xmlns:a16="http://schemas.microsoft.com/office/drawing/2014/main" val="10000"/>
                  </a:ext>
                </a:extLst>
              </a:tr>
              <a:tr h="916342">
                <a:tc>
                  <a:txBody>
                    <a:bodyPr/>
                    <a:lstStyle/>
                    <a:p>
                      <a:pPr marL="0" lvl="1" indent="0"/>
                      <a:r>
                        <a:rPr lang="en-US" sz="1400" b="1" dirty="0">
                          <a:solidFill>
                            <a:schemeClr val="tx1"/>
                          </a:solidFill>
                        </a:rPr>
                        <a:t>Oral Administration</a:t>
                      </a:r>
                      <a:r>
                        <a:rPr lang="en-US" sz="1400" b="1" dirty="0">
                          <a:solidFill>
                            <a:srgbClr val="FF0000"/>
                          </a:solidFill>
                        </a:rPr>
                        <a:t>*</a:t>
                      </a:r>
                      <a:endParaRPr lang="en-US" sz="1400" b="1" dirty="0">
                        <a:solidFill>
                          <a:schemeClr val="tx1"/>
                        </a:solidFill>
                      </a:endParaRPr>
                    </a:p>
                    <a:p>
                      <a:pPr marL="228600" lvl="2" indent="-228600">
                        <a:buFont typeface="Arial" panose="020B0604020202020204" pitchFamily="34" charset="0"/>
                        <a:buChar char="•"/>
                      </a:pPr>
                      <a:r>
                        <a:rPr lang="en-US" sz="1200" dirty="0"/>
                        <a:t>Human Voice Audio (HVA) for directions </a:t>
                      </a:r>
                      <a:r>
                        <a:rPr lang="en-US" sz="1200" u="sng" dirty="0"/>
                        <a:t>and</a:t>
                      </a:r>
                      <a:r>
                        <a:rPr lang="en-US" sz="1200" dirty="0"/>
                        <a:t> items (same as audio CD-ROM)</a:t>
                      </a:r>
                    </a:p>
                    <a:p>
                      <a:pPr marL="228600" lvl="2" indent="-228600">
                        <a:buFont typeface="Arial" panose="020B0604020202020204" pitchFamily="34" charset="0"/>
                        <a:buChar char="•"/>
                      </a:pPr>
                      <a:r>
                        <a:rPr lang="en-US" sz="1200" dirty="0"/>
                        <a:t>Text-to-Speech (TTS) for tools and Help content</a:t>
                      </a:r>
                    </a:p>
                    <a:p>
                      <a:pPr marL="228600" lvl="2" indent="-228600">
                        <a:buFont typeface="Arial" panose="020B0604020202020204" pitchFamily="34" charset="0"/>
                        <a:buChar char="•"/>
                      </a:pPr>
                      <a:r>
                        <a:rPr lang="en-US" sz="1200" dirty="0"/>
                        <a:t>Schools must provide headphones</a:t>
                      </a:r>
                    </a:p>
                  </a:txBody>
                  <a:tcPr anchor="ctr"/>
                </a:tc>
                <a:extLst>
                  <a:ext uri="{0D108BD9-81ED-4DB2-BD59-A6C34878D82A}">
                    <a16:rowId xmlns:a16="http://schemas.microsoft.com/office/drawing/2014/main" val="10001"/>
                  </a:ext>
                </a:extLst>
              </a:tr>
              <a:tr h="367307">
                <a:tc>
                  <a:txBody>
                    <a:bodyPr/>
                    <a:lstStyle/>
                    <a:p>
                      <a:r>
                        <a:rPr lang="en-US" sz="1400" b="1" dirty="0">
                          <a:solidFill>
                            <a:schemeClr val="tx1"/>
                          </a:solidFill>
                        </a:rPr>
                        <a:t>Oral Administration + Large-Print</a:t>
                      </a:r>
                      <a:endParaRPr lang="en-US" sz="1400" b="1" dirty="0"/>
                    </a:p>
                  </a:txBody>
                  <a:tcPr anchor="ctr"/>
                </a:tc>
                <a:extLst>
                  <a:ext uri="{0D108BD9-81ED-4DB2-BD59-A6C34878D82A}">
                    <a16:rowId xmlns:a16="http://schemas.microsoft.com/office/drawing/2014/main" val="10002"/>
                  </a:ext>
                </a:extLst>
              </a:tr>
              <a:tr h="36730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b="1" dirty="0">
                          <a:solidFill>
                            <a:schemeClr val="tx1"/>
                          </a:solidFill>
                        </a:rPr>
                        <a:t>Large-Print</a:t>
                      </a:r>
                    </a:p>
                    <a:p>
                      <a:pPr marL="228600" lvl="2" indent="-228600">
                        <a:buFont typeface="Arial" panose="020B0604020202020204" pitchFamily="34" charset="0"/>
                        <a:buChar char="•"/>
                      </a:pPr>
                      <a:r>
                        <a:rPr lang="en-US" sz="1200" dirty="0"/>
                        <a:t>Fully scalable; students can view items in larger format by testing at workstation</a:t>
                      </a:r>
                      <a:br>
                        <a:rPr lang="en-US" sz="1200" dirty="0"/>
                      </a:br>
                      <a:r>
                        <a:rPr lang="en-US" sz="1200" dirty="0"/>
                        <a:t>with larger monitor</a:t>
                      </a:r>
                    </a:p>
                    <a:p>
                      <a:pPr marL="228600" lvl="2" indent="-228600">
                        <a:buFont typeface="Arial" panose="020B0604020202020204" pitchFamily="34" charset="0"/>
                        <a:buChar char="•"/>
                      </a:pPr>
                      <a:r>
                        <a:rPr lang="en-US" sz="1200" dirty="0"/>
                        <a:t>Text and graphics approximately 30% larger, depending on monitor size and</a:t>
                      </a:r>
                      <a:br>
                        <a:rPr lang="en-US" sz="1200" dirty="0"/>
                      </a:br>
                      <a:r>
                        <a:rPr lang="en-US" sz="1200" dirty="0"/>
                        <a:t>screen resolution</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sz="1400" b="1" dirty="0">
                        <a:solidFill>
                          <a:schemeClr val="tx1"/>
                        </a:solidFill>
                      </a:endParaRPr>
                    </a:p>
                  </a:txBody>
                  <a:tcPr anchor="ctr"/>
                </a:tc>
                <a:extLst>
                  <a:ext uri="{0D108BD9-81ED-4DB2-BD59-A6C34878D82A}">
                    <a16:rowId xmlns:a16="http://schemas.microsoft.com/office/drawing/2014/main" val="10003"/>
                  </a:ext>
                </a:extLst>
              </a:tr>
            </a:tbl>
          </a:graphicData>
        </a:graphic>
      </p:graphicFrame>
      <p:sp>
        <p:nvSpPr>
          <p:cNvPr id="3" name="Rectangle 2"/>
          <p:cNvSpPr/>
          <p:nvPr/>
        </p:nvSpPr>
        <p:spPr>
          <a:xfrm>
            <a:off x="789160" y="4786580"/>
            <a:ext cx="6781800" cy="1738938"/>
          </a:xfrm>
          <a:prstGeom prst="rect">
            <a:avLst/>
          </a:prstGeom>
        </p:spPr>
        <p:txBody>
          <a:bodyPr wrap="square">
            <a:spAutoFit/>
          </a:bodyPr>
          <a:lstStyle/>
          <a:p>
            <a:r>
              <a:rPr lang="en-US" sz="1400" dirty="0"/>
              <a:t>If </a:t>
            </a:r>
            <a:r>
              <a:rPr lang="en-US" sz="1400" b="1" dirty="0"/>
              <a:t>ESOL – Oral Administration </a:t>
            </a:r>
            <a:r>
              <a:rPr lang="en-US" sz="1400" dirty="0"/>
              <a:t>is checked for a student, the </a:t>
            </a:r>
            <a:r>
              <a:rPr lang="en-US" sz="1400" b="1" dirty="0"/>
              <a:t>Online – Oral Administration</a:t>
            </a:r>
            <a:r>
              <a:rPr lang="en-US" sz="1400" dirty="0"/>
              <a:t> accommodation must also be checked to turn on the audio/HVA feature in DRC INSIGHT.</a:t>
            </a:r>
          </a:p>
          <a:p>
            <a:pPr lvl="0"/>
            <a:endParaRPr lang="en-US" sz="1100" b="1" dirty="0">
              <a:solidFill>
                <a:prstClr val="black"/>
              </a:solidFill>
            </a:endParaRPr>
          </a:p>
          <a:p>
            <a:pPr lvl="0"/>
            <a:r>
              <a:rPr lang="en-US" sz="1400" b="1" dirty="0">
                <a:solidFill>
                  <a:prstClr val="black"/>
                </a:solidFill>
              </a:rPr>
              <a:t>Oral Administration </a:t>
            </a:r>
            <a:r>
              <a:rPr lang="en-US" sz="1400" dirty="0">
                <a:solidFill>
                  <a:prstClr val="black"/>
                </a:solidFill>
              </a:rPr>
              <a:t>is not available for students testing ELA grade 3.</a:t>
            </a:r>
          </a:p>
          <a:p>
            <a:endParaRPr lang="en-US" sz="1100" dirty="0"/>
          </a:p>
          <a:p>
            <a:pPr lvl="0"/>
            <a:r>
              <a:rPr lang="en-US" sz="1400" b="1" dirty="0">
                <a:solidFill>
                  <a:srgbClr val="FF0000"/>
                </a:solidFill>
              </a:rPr>
              <a:t>*</a:t>
            </a:r>
            <a:r>
              <a:rPr lang="en-US" sz="1400" b="1" dirty="0"/>
              <a:t>Oral Administration </a:t>
            </a:r>
            <a:r>
              <a:rPr lang="en-US" sz="1400" dirty="0">
                <a:solidFill>
                  <a:prstClr val="black"/>
                </a:solidFill>
              </a:rPr>
              <a:t>for ELA Session 1 or Session 2 can be indicated in Test Setup. </a:t>
            </a:r>
            <a:br>
              <a:rPr lang="en-US" sz="1400" dirty="0">
                <a:solidFill>
                  <a:prstClr val="black"/>
                </a:solidFill>
              </a:rPr>
            </a:br>
            <a:r>
              <a:rPr lang="en-US" sz="1400" dirty="0">
                <a:solidFill>
                  <a:prstClr val="black"/>
                </a:solidFill>
              </a:rPr>
              <a:t>This does not change the functionality of DRC INSIGHT, but helps the TA know which ELA session the student should have the accommodation.</a:t>
            </a:r>
          </a:p>
        </p:txBody>
      </p:sp>
    </p:spTree>
    <p:extLst>
      <p:ext uri="{BB962C8B-B14F-4D97-AF65-F5344CB8AC3E}">
        <p14:creationId xmlns:p14="http://schemas.microsoft.com/office/powerpoint/2010/main" val="87802593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000" dirty="0"/>
              <a:t>Online Testing</a:t>
            </a:r>
            <a:br>
              <a:rPr lang="en-US" sz="4000" dirty="0"/>
            </a:br>
            <a:r>
              <a:rPr lang="en-US" sz="4000" dirty="0"/>
              <a:t>Accommodations</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46</a:t>
            </a:fld>
            <a:endParaRPr lang="en-US"/>
          </a:p>
        </p:txBody>
      </p:sp>
      <p:sp>
        <p:nvSpPr>
          <p:cNvPr id="3" name="Rectangle 2"/>
          <p:cNvSpPr/>
          <p:nvPr/>
        </p:nvSpPr>
        <p:spPr>
          <a:xfrm>
            <a:off x="685800" y="4114800"/>
            <a:ext cx="6705600" cy="584775"/>
          </a:xfrm>
          <a:prstGeom prst="rect">
            <a:avLst/>
          </a:prstGeom>
        </p:spPr>
        <p:txBody>
          <a:bodyPr wrap="square">
            <a:spAutoFit/>
          </a:bodyPr>
          <a:lstStyle/>
          <a:p>
            <a:endParaRPr lang="en-US" sz="1600" dirty="0"/>
          </a:p>
          <a:p>
            <a:pPr lvl="0"/>
            <a:r>
              <a:rPr lang="en-US" sz="1600" b="1" dirty="0">
                <a:solidFill>
                  <a:prstClr val="black"/>
                </a:solidFill>
              </a:rPr>
              <a:t>Oral/Signed Administration </a:t>
            </a:r>
            <a:r>
              <a:rPr lang="en-US" sz="1600" dirty="0">
                <a:solidFill>
                  <a:prstClr val="black"/>
                </a:solidFill>
              </a:rPr>
              <a:t>is not available for students testing ELA grade 3.</a:t>
            </a:r>
          </a:p>
        </p:txBody>
      </p:sp>
      <p:graphicFrame>
        <p:nvGraphicFramePr>
          <p:cNvPr id="9" name="Table 8"/>
          <p:cNvGraphicFramePr>
            <a:graphicFrameLocks noGrp="1"/>
          </p:cNvGraphicFramePr>
          <p:nvPr>
            <p:extLst>
              <p:ext uri="{D42A27DB-BD31-4B8C-83A1-F6EECF244321}">
                <p14:modId xmlns:p14="http://schemas.microsoft.com/office/powerpoint/2010/main" val="4286947613"/>
              </p:ext>
            </p:extLst>
          </p:nvPr>
        </p:nvGraphicFramePr>
        <p:xfrm>
          <a:off x="1600200" y="1627334"/>
          <a:ext cx="5562600" cy="1683488"/>
        </p:xfrm>
        <a:graphic>
          <a:graphicData uri="http://schemas.openxmlformats.org/drawingml/2006/table">
            <a:tbl>
              <a:tblPr firstRow="1" bandRow="1">
                <a:tableStyleId>{5C22544A-7EE6-4342-B048-85BDC9FD1C3A}</a:tableStyleId>
              </a:tblPr>
              <a:tblGrid>
                <a:gridCol w="5562600">
                  <a:extLst>
                    <a:ext uri="{9D8B030D-6E8A-4147-A177-3AD203B41FA5}">
                      <a16:colId xmlns:a16="http://schemas.microsoft.com/office/drawing/2014/main" val="20000"/>
                    </a:ext>
                  </a:extLst>
                </a:gridCol>
              </a:tblGrid>
              <a:tr h="642787">
                <a:tc>
                  <a:txBody>
                    <a:bodyPr/>
                    <a:lstStyle/>
                    <a:p>
                      <a:r>
                        <a:rPr lang="en-US" dirty="0"/>
                        <a:t>Online</a:t>
                      </a:r>
                      <a:r>
                        <a:rPr lang="en-US" baseline="0" dirty="0"/>
                        <a:t> Accommodation</a:t>
                      </a:r>
                      <a:endParaRPr lang="en-US" dirty="0"/>
                    </a:p>
                  </a:txBody>
                  <a:tcPr/>
                </a:tc>
                <a:extLst>
                  <a:ext uri="{0D108BD9-81ED-4DB2-BD59-A6C34878D82A}">
                    <a16:rowId xmlns:a16="http://schemas.microsoft.com/office/drawing/2014/main" val="10000"/>
                  </a:ext>
                </a:extLst>
              </a:tr>
              <a:tr h="36730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b="1" dirty="0">
                          <a:solidFill>
                            <a:schemeClr val="tx1"/>
                          </a:solidFill>
                        </a:rPr>
                        <a:t>Sign Language </a:t>
                      </a:r>
                    </a:p>
                  </a:txBody>
                  <a:tcPr anchor="ctr"/>
                </a:tc>
                <a:extLst>
                  <a:ext uri="{0D108BD9-81ED-4DB2-BD59-A6C34878D82A}">
                    <a16:rowId xmlns:a16="http://schemas.microsoft.com/office/drawing/2014/main" val="10006"/>
                  </a:ext>
                </a:extLst>
              </a:tr>
              <a:tr h="673394">
                <a:tc>
                  <a:txBody>
                    <a:bodyPr/>
                    <a:lstStyle/>
                    <a:p>
                      <a:pPr marL="0" lvl="1" indent="0"/>
                      <a:r>
                        <a:rPr lang="en-US" sz="1400" b="1" dirty="0"/>
                        <a:t>Sign Language + Signed Administration</a:t>
                      </a:r>
                    </a:p>
                    <a:p>
                      <a:pPr marL="228600" lvl="2" indent="-228600">
                        <a:buFont typeface="Arial" panose="020B0604020202020204" pitchFamily="34" charset="0"/>
                        <a:buChar char="•"/>
                      </a:pPr>
                      <a:r>
                        <a:rPr lang="en-US" sz="1200" dirty="0"/>
                        <a:t>Sign language form with Video Sign Language (VSL) for directions </a:t>
                      </a:r>
                      <a:r>
                        <a:rPr lang="en-US" sz="1200" u="sng" dirty="0"/>
                        <a:t>and</a:t>
                      </a:r>
                      <a:r>
                        <a:rPr lang="en-US" sz="1200" dirty="0"/>
                        <a:t> items</a:t>
                      </a:r>
                    </a:p>
                  </a:txBody>
                  <a:tcPr anchor="ct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7363720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000" dirty="0">
                <a:solidFill>
                  <a:srgbClr val="464646"/>
                </a:solidFill>
              </a:rPr>
              <a:t>Online Testing</a:t>
            </a:r>
            <a:br>
              <a:rPr lang="en-US" sz="4000" dirty="0">
                <a:solidFill>
                  <a:srgbClr val="464646"/>
                </a:solidFill>
              </a:rPr>
            </a:br>
            <a:r>
              <a:rPr lang="en-US" sz="4000" dirty="0">
                <a:solidFill>
                  <a:srgbClr val="464646"/>
                </a:solidFill>
              </a:rPr>
              <a:t>Rosters</a:t>
            </a:r>
            <a:endParaRPr lang="en-US" sz="4000" dirty="0"/>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47</a:t>
            </a:fld>
            <a:endParaRPr lang="en-US"/>
          </a:p>
        </p:txBody>
      </p:sp>
      <p:sp>
        <p:nvSpPr>
          <p:cNvPr id="3" name="Content Placeholder 2"/>
          <p:cNvSpPr>
            <a:spLocks noGrp="1"/>
          </p:cNvSpPr>
          <p:nvPr>
            <p:ph sz="quarter" idx="1"/>
          </p:nvPr>
        </p:nvSpPr>
        <p:spPr/>
        <p:txBody>
          <a:bodyPr>
            <a:normAutofit/>
          </a:bodyPr>
          <a:lstStyle/>
          <a:p>
            <a:r>
              <a:rPr lang="en-US" sz="2400" dirty="0"/>
              <a:t>Testing Rosters:</a:t>
            </a:r>
          </a:p>
          <a:p>
            <a:pPr lvl="1"/>
            <a:r>
              <a:rPr lang="en-US" sz="2000" dirty="0"/>
              <a:t>Contain form number, username/password, and accommodations assigned to each student</a:t>
            </a:r>
          </a:p>
          <a:p>
            <a:pPr lvl="1"/>
            <a:r>
              <a:rPr lang="en-US" sz="2000" dirty="0"/>
              <a:t>Are used for signing out/in secure test tickets and creating seating charts</a:t>
            </a:r>
          </a:p>
          <a:p>
            <a:pPr lvl="1"/>
            <a:r>
              <a:rPr lang="en-US" sz="2000" dirty="0"/>
              <a:t>Should </a:t>
            </a:r>
            <a:r>
              <a:rPr lang="en-US" sz="2000" b="1" u="sng" dirty="0"/>
              <a:t>not</a:t>
            </a:r>
            <a:r>
              <a:rPr lang="en-US" sz="2000" dirty="0"/>
              <a:t> be transmitted via email or non-secure fax</a:t>
            </a:r>
          </a:p>
          <a:p>
            <a:pPr lvl="1"/>
            <a:r>
              <a:rPr lang="en-US" sz="2000" dirty="0"/>
              <a:t>Should be treated as a secure material; they must be accounted for at all times and securely destroyed after testing</a:t>
            </a:r>
          </a:p>
          <a:p>
            <a:pPr marL="594360" lvl="2" indent="0">
              <a:buNone/>
            </a:pPr>
            <a:endParaRPr lang="en-US" sz="1800" dirty="0"/>
          </a:p>
          <a:p>
            <a:pPr marL="594360" lvl="2" indent="0">
              <a:buNone/>
            </a:pPr>
            <a:endParaRPr lang="en-US" sz="1800" dirty="0"/>
          </a:p>
        </p:txBody>
      </p:sp>
    </p:spTree>
    <p:extLst>
      <p:ext uri="{BB962C8B-B14F-4D97-AF65-F5344CB8AC3E}">
        <p14:creationId xmlns:p14="http://schemas.microsoft.com/office/powerpoint/2010/main" val="112066506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000" dirty="0">
                <a:solidFill>
                  <a:srgbClr val="464646"/>
                </a:solidFill>
              </a:rPr>
              <a:t>Online Testing</a:t>
            </a:r>
            <a:br>
              <a:rPr lang="en-US" sz="4000" dirty="0">
                <a:solidFill>
                  <a:srgbClr val="464646"/>
                </a:solidFill>
              </a:rPr>
            </a:br>
            <a:r>
              <a:rPr lang="en-US" sz="4000" dirty="0">
                <a:solidFill>
                  <a:srgbClr val="464646"/>
                </a:solidFill>
              </a:rPr>
              <a:t>Test Tickets</a:t>
            </a:r>
            <a:endParaRPr lang="en-US" sz="4000" dirty="0"/>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48</a:t>
            </a:fld>
            <a:endParaRPr lang="en-US"/>
          </a:p>
        </p:txBody>
      </p:sp>
      <p:sp>
        <p:nvSpPr>
          <p:cNvPr id="3" name="Content Placeholder 2"/>
          <p:cNvSpPr>
            <a:spLocks noGrp="1"/>
          </p:cNvSpPr>
          <p:nvPr>
            <p:ph sz="quarter" idx="1"/>
          </p:nvPr>
        </p:nvSpPr>
        <p:spPr>
          <a:xfrm>
            <a:off x="612648" y="1600200"/>
            <a:ext cx="8153400" cy="4800600"/>
          </a:xfrm>
        </p:spPr>
        <p:txBody>
          <a:bodyPr>
            <a:normAutofit fontScale="92500" lnSpcReduction="20000"/>
          </a:bodyPr>
          <a:lstStyle/>
          <a:p>
            <a:pPr lvl="0">
              <a:buClr>
                <a:srgbClr val="DA1F28"/>
              </a:buClr>
            </a:pPr>
            <a:r>
              <a:rPr lang="en-US" sz="2400" dirty="0">
                <a:solidFill>
                  <a:prstClr val="black"/>
                </a:solidFill>
              </a:rPr>
              <a:t>Student Test Tickets</a:t>
            </a:r>
          </a:p>
          <a:p>
            <a:pPr lvl="1">
              <a:buClr>
                <a:srgbClr val="2DA2BF"/>
              </a:buClr>
            </a:pPr>
            <a:r>
              <a:rPr lang="en-US" sz="2000" dirty="0">
                <a:solidFill>
                  <a:prstClr val="black"/>
                </a:solidFill>
              </a:rPr>
              <a:t>Contain username and password needed for students to login to an online test</a:t>
            </a:r>
          </a:p>
          <a:p>
            <a:pPr lvl="1">
              <a:buClr>
                <a:srgbClr val="2DA2BF"/>
              </a:buClr>
            </a:pPr>
            <a:r>
              <a:rPr lang="en-US" sz="2000" dirty="0"/>
              <a:t>Contain the Form Number for students utilizing ELA Passage Booklets</a:t>
            </a:r>
            <a:endParaRPr lang="en-US" sz="2000" dirty="0">
              <a:solidFill>
                <a:prstClr val="black"/>
              </a:solidFill>
            </a:endParaRPr>
          </a:p>
          <a:p>
            <a:pPr lvl="1">
              <a:buClr>
                <a:srgbClr val="2DA2BF"/>
              </a:buClr>
            </a:pPr>
            <a:r>
              <a:rPr lang="en-US" sz="2000" dirty="0">
                <a:solidFill>
                  <a:prstClr val="black"/>
                </a:solidFill>
              </a:rPr>
              <a:t>TAs should verify that each student has the correct ticket by carefully following the administration directions</a:t>
            </a:r>
          </a:p>
          <a:p>
            <a:pPr lvl="1">
              <a:buClr>
                <a:srgbClr val="2DA2BF"/>
              </a:buClr>
            </a:pPr>
            <a:r>
              <a:rPr lang="en-US" sz="2000" dirty="0">
                <a:solidFill>
                  <a:prstClr val="black"/>
                </a:solidFill>
              </a:rPr>
              <a:t>Should </a:t>
            </a:r>
            <a:r>
              <a:rPr lang="en-US" sz="2000" b="1" u="sng" dirty="0">
                <a:solidFill>
                  <a:prstClr val="black"/>
                </a:solidFill>
              </a:rPr>
              <a:t>not</a:t>
            </a:r>
            <a:r>
              <a:rPr lang="en-US" sz="2000" dirty="0">
                <a:solidFill>
                  <a:prstClr val="black"/>
                </a:solidFill>
              </a:rPr>
              <a:t> be transmitted via email or non-secure fax</a:t>
            </a:r>
          </a:p>
          <a:p>
            <a:pPr lvl="1">
              <a:buClr>
                <a:srgbClr val="2DA2BF"/>
              </a:buClr>
            </a:pPr>
            <a:r>
              <a:rPr lang="en-US" sz="2000" dirty="0">
                <a:solidFill>
                  <a:prstClr val="black"/>
                </a:solidFill>
              </a:rPr>
              <a:t>Should be treated as a secure material; they must be accounted for at all times and securely destroyed after testing</a:t>
            </a:r>
          </a:p>
          <a:p>
            <a:pPr lvl="1">
              <a:buClr>
                <a:srgbClr val="2DA2BF"/>
              </a:buClr>
            </a:pPr>
            <a:r>
              <a:rPr lang="en-US" sz="2000" dirty="0">
                <a:solidFill>
                  <a:prstClr val="black"/>
                </a:solidFill>
              </a:rPr>
              <a:t>Separate test tickets are provided for:</a:t>
            </a:r>
          </a:p>
          <a:p>
            <a:pPr lvl="2">
              <a:buClr>
                <a:srgbClr val="DA1F28"/>
              </a:buClr>
            </a:pPr>
            <a:r>
              <a:rPr lang="en-US" sz="1700" dirty="0">
                <a:solidFill>
                  <a:prstClr val="black"/>
                </a:solidFill>
              </a:rPr>
              <a:t>ELA Field Test</a:t>
            </a:r>
          </a:p>
          <a:p>
            <a:pPr lvl="2">
              <a:buClr>
                <a:srgbClr val="DA1F28"/>
              </a:buClr>
            </a:pPr>
            <a:r>
              <a:rPr lang="en-US" sz="1700" dirty="0">
                <a:solidFill>
                  <a:prstClr val="black"/>
                </a:solidFill>
              </a:rPr>
              <a:t>ELA Session 1</a:t>
            </a:r>
          </a:p>
          <a:p>
            <a:pPr lvl="2">
              <a:buClr>
                <a:srgbClr val="DA1F28"/>
              </a:buClr>
            </a:pPr>
            <a:r>
              <a:rPr lang="en-US" sz="1700" dirty="0">
                <a:solidFill>
                  <a:prstClr val="black"/>
                </a:solidFill>
              </a:rPr>
              <a:t>ELA Session 2</a:t>
            </a:r>
          </a:p>
          <a:p>
            <a:pPr lvl="2">
              <a:buClr>
                <a:srgbClr val="DA1F28"/>
              </a:buClr>
            </a:pPr>
            <a:r>
              <a:rPr lang="en-US" sz="1700" dirty="0">
                <a:solidFill>
                  <a:prstClr val="black"/>
                </a:solidFill>
              </a:rPr>
              <a:t>Mathematics (separate tickets provided for grades 6-8 calculator and no-calculator sections)</a:t>
            </a:r>
          </a:p>
          <a:p>
            <a:pPr lvl="2">
              <a:buClr>
                <a:srgbClr val="DA1F28"/>
              </a:buClr>
            </a:pPr>
            <a:r>
              <a:rPr lang="en-US" sz="1700" dirty="0">
                <a:solidFill>
                  <a:prstClr val="black"/>
                </a:solidFill>
              </a:rPr>
              <a:t>Science</a:t>
            </a:r>
          </a:p>
          <a:p>
            <a:pPr lvl="2">
              <a:buClr>
                <a:srgbClr val="DA1F28"/>
              </a:buClr>
            </a:pPr>
            <a:r>
              <a:rPr lang="en-US" sz="1700" dirty="0">
                <a:solidFill>
                  <a:prstClr val="black"/>
                </a:solidFill>
              </a:rPr>
              <a:t>Social Studies</a:t>
            </a:r>
          </a:p>
          <a:p>
            <a:pPr lvl="1"/>
            <a:endParaRPr lang="en-US" sz="1800" dirty="0">
              <a:solidFill>
                <a:schemeClr val="tx1"/>
              </a:solidFill>
            </a:endParaRPr>
          </a:p>
          <a:p>
            <a:pPr lvl="2"/>
            <a:endParaRPr lang="en-US" sz="1600" dirty="0"/>
          </a:p>
          <a:p>
            <a:pPr marL="594360" lvl="2" indent="0">
              <a:buNone/>
            </a:pPr>
            <a:endParaRPr lang="en-US" sz="1800" dirty="0"/>
          </a:p>
        </p:txBody>
      </p:sp>
    </p:spTree>
    <p:extLst>
      <p:ext uri="{BB962C8B-B14F-4D97-AF65-F5344CB8AC3E}">
        <p14:creationId xmlns:p14="http://schemas.microsoft.com/office/powerpoint/2010/main" val="203974181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000" dirty="0"/>
              <a:t>Online Testing</a:t>
            </a:r>
            <a:br>
              <a:rPr lang="en-US" sz="4000" dirty="0"/>
            </a:br>
            <a:r>
              <a:rPr lang="en-US" sz="4000" dirty="0"/>
              <a:t>Regenerating a Test</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49</a:t>
            </a:fld>
            <a:endParaRPr lang="en-US"/>
          </a:p>
        </p:txBody>
      </p:sp>
      <p:sp>
        <p:nvSpPr>
          <p:cNvPr id="3" name="Content Placeholder 2"/>
          <p:cNvSpPr>
            <a:spLocks noGrp="1"/>
          </p:cNvSpPr>
          <p:nvPr>
            <p:ph sz="quarter" idx="1"/>
          </p:nvPr>
        </p:nvSpPr>
        <p:spPr/>
        <p:txBody>
          <a:bodyPr>
            <a:normAutofit/>
          </a:bodyPr>
          <a:lstStyle/>
          <a:p>
            <a:pPr lvl="0">
              <a:buClr>
                <a:srgbClr val="DA1F28"/>
              </a:buClr>
            </a:pPr>
            <a:r>
              <a:rPr lang="en-US" sz="2400" dirty="0">
                <a:solidFill>
                  <a:prstClr val="black"/>
                </a:solidFill>
              </a:rPr>
              <a:t>Automated Process</a:t>
            </a:r>
          </a:p>
          <a:p>
            <a:pPr lvl="1">
              <a:buClr>
                <a:srgbClr val="2DA2BF"/>
              </a:buClr>
            </a:pPr>
            <a:r>
              <a:rPr lang="en-US" sz="1900" dirty="0">
                <a:solidFill>
                  <a:prstClr val="black"/>
                </a:solidFill>
              </a:rPr>
              <a:t>If a student’s accommodations are updated, the test ticket will be updated automatically, if needed.</a:t>
            </a:r>
          </a:p>
          <a:p>
            <a:pPr marL="274320" lvl="1" indent="0">
              <a:buClr>
                <a:srgbClr val="2DA2BF"/>
              </a:buClr>
              <a:buNone/>
            </a:pPr>
            <a:endParaRPr lang="en-US" sz="1200" dirty="0">
              <a:solidFill>
                <a:prstClr val="black"/>
              </a:solidFill>
            </a:endParaRPr>
          </a:p>
          <a:p>
            <a:pPr lvl="1">
              <a:buClr>
                <a:srgbClr val="2DA2BF"/>
              </a:buClr>
            </a:pPr>
            <a:r>
              <a:rPr lang="en-US" sz="1900" dirty="0" err="1">
                <a:solidFill>
                  <a:prstClr val="black"/>
                </a:solidFill>
              </a:rPr>
              <a:t>eDIRECT</a:t>
            </a:r>
            <a:r>
              <a:rPr lang="en-US" sz="1900" dirty="0">
                <a:solidFill>
                  <a:prstClr val="black"/>
                </a:solidFill>
              </a:rPr>
              <a:t> message will notify user if a new test ticket needs to be printed.</a:t>
            </a:r>
          </a:p>
          <a:p>
            <a:pPr marL="274320" lvl="1" indent="0">
              <a:buClr>
                <a:srgbClr val="2DA2BF"/>
              </a:buClr>
              <a:buNone/>
            </a:pPr>
            <a:endParaRPr lang="en-US" sz="1200" dirty="0">
              <a:solidFill>
                <a:prstClr val="black"/>
              </a:solidFill>
            </a:endParaRPr>
          </a:p>
          <a:p>
            <a:pPr lvl="1">
              <a:buClr>
                <a:srgbClr val="2DA2BF"/>
              </a:buClr>
            </a:pPr>
            <a:r>
              <a:rPr lang="en-US" sz="1900" dirty="0">
                <a:solidFill>
                  <a:prstClr val="black"/>
                </a:solidFill>
              </a:rPr>
              <a:t>If accommodations are updated for a student who has started testing, </a:t>
            </a:r>
            <a:br>
              <a:rPr lang="en-US" sz="1900" dirty="0">
                <a:solidFill>
                  <a:prstClr val="black"/>
                </a:solidFill>
              </a:rPr>
            </a:br>
            <a:r>
              <a:rPr lang="en-US" sz="1900" dirty="0">
                <a:solidFill>
                  <a:prstClr val="black"/>
                </a:solidFill>
              </a:rPr>
              <a:t>the ticket will </a:t>
            </a:r>
            <a:r>
              <a:rPr lang="en-US" sz="1900" u="sng" dirty="0">
                <a:solidFill>
                  <a:prstClr val="black"/>
                </a:solidFill>
              </a:rPr>
              <a:t>not</a:t>
            </a:r>
            <a:r>
              <a:rPr lang="en-US" sz="1900" dirty="0">
                <a:solidFill>
                  <a:prstClr val="black"/>
                </a:solidFill>
              </a:rPr>
              <a:t> automatically regenerate. Refer to the information found on pages 19 and B-3 of the </a:t>
            </a:r>
            <a:r>
              <a:rPr lang="en-US" sz="1900" i="1" dirty="0">
                <a:solidFill>
                  <a:prstClr val="black"/>
                </a:solidFill>
              </a:rPr>
              <a:t>TAM</a:t>
            </a:r>
            <a:r>
              <a:rPr lang="en-US" sz="1900" dirty="0">
                <a:solidFill>
                  <a:prstClr val="black"/>
                </a:solidFill>
              </a:rPr>
              <a:t> for instructions on how to proceed.</a:t>
            </a:r>
          </a:p>
          <a:p>
            <a:pPr marL="685800" lvl="2" indent="0">
              <a:buNone/>
            </a:pPr>
            <a:endParaRPr lang="en-US" sz="1600" dirty="0"/>
          </a:p>
          <a:p>
            <a:pPr marL="594360" lvl="2" indent="0">
              <a:buNone/>
            </a:pPr>
            <a:endParaRPr lang="en-US" sz="1800" dirty="0"/>
          </a:p>
        </p:txBody>
      </p:sp>
    </p:spTree>
    <p:extLst>
      <p:ext uri="{BB962C8B-B14F-4D97-AF65-F5344CB8AC3E}">
        <p14:creationId xmlns:p14="http://schemas.microsoft.com/office/powerpoint/2010/main" val="13803064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What’s New (cont.)</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5</a:t>
            </a:fld>
            <a:endParaRPr lang="en-US"/>
          </a:p>
        </p:txBody>
      </p:sp>
      <p:sp>
        <p:nvSpPr>
          <p:cNvPr id="3" name="Content Placeholder 2"/>
          <p:cNvSpPr>
            <a:spLocks noGrp="1"/>
          </p:cNvSpPr>
          <p:nvPr>
            <p:ph sz="quarter" idx="1"/>
          </p:nvPr>
        </p:nvSpPr>
        <p:spPr/>
        <p:txBody>
          <a:bodyPr>
            <a:normAutofit fontScale="92500"/>
          </a:bodyPr>
          <a:lstStyle/>
          <a:p>
            <a:pPr lvl="0">
              <a:buClr>
                <a:srgbClr val="DA1F28"/>
              </a:buClr>
            </a:pPr>
            <a:r>
              <a:rPr lang="en-US" sz="2800" dirty="0">
                <a:solidFill>
                  <a:prstClr val="black"/>
                </a:solidFill>
              </a:rPr>
              <a:t>Oral Administration</a:t>
            </a:r>
          </a:p>
          <a:p>
            <a:pPr lvl="1"/>
            <a:r>
              <a:rPr lang="en-US" sz="2400" dirty="0">
                <a:solidFill>
                  <a:prstClr val="black"/>
                </a:solidFill>
              </a:rPr>
              <a:t>For ELs, Session 1 of ELA test is a standard accommodation for grades 4-8. </a:t>
            </a:r>
          </a:p>
          <a:p>
            <a:pPr lvl="1"/>
            <a:r>
              <a:rPr lang="en-US" sz="2400" dirty="0">
                <a:solidFill>
                  <a:prstClr val="black"/>
                </a:solidFill>
              </a:rPr>
              <a:t>Options to ensure that students receive oral administration for Session 1 only include:</a:t>
            </a:r>
          </a:p>
          <a:p>
            <a:pPr lvl="2"/>
            <a:r>
              <a:rPr lang="en-US" sz="2200" dirty="0">
                <a:solidFill>
                  <a:prstClr val="black"/>
                </a:solidFill>
              </a:rPr>
              <a:t>For paper testing: Use Audio CD-ROMs or scripts for Session 1 only.</a:t>
            </a:r>
          </a:p>
          <a:p>
            <a:pPr lvl="2"/>
            <a:r>
              <a:rPr lang="en-US" sz="2200" dirty="0">
                <a:solidFill>
                  <a:prstClr val="black"/>
                </a:solidFill>
              </a:rPr>
              <a:t>For online testing: TAs should not allow students to wear headphones for ELA Session 2.</a:t>
            </a:r>
          </a:p>
          <a:p>
            <a:pPr lvl="2"/>
            <a:r>
              <a:rPr lang="en-US" sz="2200" dirty="0">
                <a:solidFill>
                  <a:prstClr val="black"/>
                </a:solidFill>
              </a:rPr>
              <a:t>For individual online administration: TAs should mute testing device for ELA Session 2.</a:t>
            </a:r>
          </a:p>
          <a:p>
            <a:pPr lvl="2"/>
            <a:r>
              <a:rPr lang="en-US" sz="2200" i="1" dirty="0">
                <a:solidFill>
                  <a:prstClr val="black"/>
                </a:solidFill>
              </a:rPr>
              <a:t>The Test ticket will now inform the TA which test session the student has the oral accommodation for.</a:t>
            </a:r>
          </a:p>
          <a:p>
            <a:pPr lvl="1"/>
            <a:endParaRPr lang="en-US" dirty="0">
              <a:solidFill>
                <a:prstClr val="black"/>
              </a:solidFill>
            </a:endParaRPr>
          </a:p>
          <a:p>
            <a:pPr lvl="1">
              <a:buClr>
                <a:srgbClr val="DA1F28"/>
              </a:buClr>
            </a:pPr>
            <a:endParaRPr lang="en-US" dirty="0"/>
          </a:p>
          <a:p>
            <a:pPr marL="594360" lvl="2" indent="0">
              <a:buNone/>
            </a:pPr>
            <a:endParaRPr lang="en-US" dirty="0"/>
          </a:p>
        </p:txBody>
      </p:sp>
    </p:spTree>
    <p:extLst>
      <p:ext uri="{BB962C8B-B14F-4D97-AF65-F5344CB8AC3E}">
        <p14:creationId xmlns:p14="http://schemas.microsoft.com/office/powerpoint/2010/main" val="229705607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000" dirty="0"/>
              <a:t>Online Testing</a:t>
            </a:r>
            <a:br>
              <a:rPr lang="en-US" sz="4000" dirty="0"/>
            </a:br>
            <a:r>
              <a:rPr lang="en-US" sz="4000" dirty="0"/>
              <a:t>Restarting a Test</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50</a:t>
            </a:fld>
            <a:endParaRPr lang="en-US"/>
          </a:p>
        </p:txBody>
      </p:sp>
      <p:sp>
        <p:nvSpPr>
          <p:cNvPr id="3" name="Content Placeholder 2"/>
          <p:cNvSpPr>
            <a:spLocks noGrp="1"/>
          </p:cNvSpPr>
          <p:nvPr>
            <p:ph sz="quarter" idx="1"/>
          </p:nvPr>
        </p:nvSpPr>
        <p:spPr/>
        <p:txBody>
          <a:bodyPr>
            <a:normAutofit/>
          </a:bodyPr>
          <a:lstStyle/>
          <a:p>
            <a:pPr lvl="0">
              <a:buClr>
                <a:srgbClr val="DA1F28"/>
              </a:buClr>
            </a:pPr>
            <a:r>
              <a:rPr lang="en-US" sz="2400" dirty="0">
                <a:solidFill>
                  <a:prstClr val="black"/>
                </a:solidFill>
              </a:rPr>
              <a:t>Students can “Pause” their own test; they have 20 minutes to resume testing. A test can also automatically end due to inactivity (fire drill, etc.)</a:t>
            </a:r>
          </a:p>
          <a:p>
            <a:pPr lvl="1">
              <a:buClr>
                <a:srgbClr val="2DA2BF"/>
              </a:buClr>
            </a:pPr>
            <a:r>
              <a:rPr lang="en-US" sz="2000" dirty="0">
                <a:solidFill>
                  <a:prstClr val="black"/>
                </a:solidFill>
              </a:rPr>
              <a:t>If student does not return within 20 minutes, they can log in </a:t>
            </a:r>
            <a:r>
              <a:rPr lang="en-US" sz="2000" u="sng" dirty="0">
                <a:solidFill>
                  <a:prstClr val="black"/>
                </a:solidFill>
              </a:rPr>
              <a:t>later that same day</a:t>
            </a:r>
            <a:r>
              <a:rPr lang="en-US" sz="2000" dirty="0">
                <a:solidFill>
                  <a:prstClr val="black"/>
                </a:solidFill>
              </a:rPr>
              <a:t> using the same test ticket.</a:t>
            </a:r>
          </a:p>
          <a:p>
            <a:pPr lvl="1">
              <a:buClr>
                <a:srgbClr val="2DA2BF"/>
              </a:buClr>
            </a:pPr>
            <a:r>
              <a:rPr lang="en-US" sz="2000" dirty="0">
                <a:solidFill>
                  <a:prstClr val="black"/>
                </a:solidFill>
              </a:rPr>
              <a:t>Student responses, sticky notes, highlighters, and flags, will be saved.</a:t>
            </a:r>
          </a:p>
          <a:p>
            <a:pPr lvl="1"/>
            <a:endParaRPr lang="en-US" sz="2000" dirty="0">
              <a:solidFill>
                <a:schemeClr val="tx1"/>
              </a:solidFill>
            </a:endParaRPr>
          </a:p>
        </p:txBody>
      </p:sp>
    </p:spTree>
    <p:extLst>
      <p:ext uri="{BB962C8B-B14F-4D97-AF65-F5344CB8AC3E}">
        <p14:creationId xmlns:p14="http://schemas.microsoft.com/office/powerpoint/2010/main" val="122053107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000" dirty="0"/>
              <a:t>Online Testing</a:t>
            </a:r>
            <a:br>
              <a:rPr lang="en-US" sz="4000" dirty="0"/>
            </a:br>
            <a:r>
              <a:rPr lang="en-US" sz="4000" dirty="0"/>
              <a:t>Restarting a Test, cont.</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51</a:t>
            </a:fld>
            <a:endParaRPr lang="en-US"/>
          </a:p>
        </p:txBody>
      </p:sp>
      <p:sp>
        <p:nvSpPr>
          <p:cNvPr id="3" name="Content Placeholder 2"/>
          <p:cNvSpPr>
            <a:spLocks noGrp="1"/>
          </p:cNvSpPr>
          <p:nvPr>
            <p:ph sz="quarter" idx="1"/>
          </p:nvPr>
        </p:nvSpPr>
        <p:spPr/>
        <p:txBody>
          <a:bodyPr>
            <a:normAutofit/>
          </a:bodyPr>
          <a:lstStyle/>
          <a:p>
            <a:r>
              <a:rPr lang="en-US" sz="2400" dirty="0"/>
              <a:t>Follow the instructions included in the chart on page B-3 of the </a:t>
            </a:r>
            <a:r>
              <a:rPr lang="en-US" sz="2400" i="1" dirty="0"/>
              <a:t>TAM</a:t>
            </a:r>
            <a:r>
              <a:rPr lang="en-US" sz="2400" dirty="0"/>
              <a:t> for handling the following testing scenarios: </a:t>
            </a:r>
          </a:p>
          <a:p>
            <a:pPr lvl="1"/>
            <a:r>
              <a:rPr lang="en-US" sz="2100" dirty="0"/>
              <a:t>A student does not have enough time to complete testing.</a:t>
            </a:r>
          </a:p>
          <a:p>
            <a:pPr lvl="1"/>
            <a:r>
              <a:rPr lang="en-US" sz="2100" dirty="0"/>
              <a:t>A student does not finish testing because of illness or internet/power outage.</a:t>
            </a:r>
          </a:p>
          <a:p>
            <a:pPr lvl="1"/>
            <a:r>
              <a:rPr lang="en-US" sz="2100" dirty="0"/>
              <a:t>A student “Submits” a test by accident.</a:t>
            </a:r>
          </a:p>
          <a:p>
            <a:pPr lvl="1"/>
            <a:r>
              <a:rPr lang="en-US" sz="2100" dirty="0"/>
              <a:t>A student begins testing, but is missing accommodations.</a:t>
            </a:r>
          </a:p>
        </p:txBody>
      </p:sp>
    </p:spTree>
    <p:extLst>
      <p:ext uri="{BB962C8B-B14F-4D97-AF65-F5344CB8AC3E}">
        <p14:creationId xmlns:p14="http://schemas.microsoft.com/office/powerpoint/2010/main" val="166209381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52</a:t>
            </a:fld>
            <a:endParaRPr lang="en-US"/>
          </a:p>
        </p:txBody>
      </p:sp>
      <p:sp>
        <p:nvSpPr>
          <p:cNvPr id="5" name="Content Placeholder 4"/>
          <p:cNvSpPr>
            <a:spLocks noGrp="1"/>
          </p:cNvSpPr>
          <p:nvPr>
            <p:ph sz="quarter" idx="1"/>
          </p:nvPr>
        </p:nvSpPr>
        <p:spPr/>
        <p:txBody>
          <a:bodyPr/>
          <a:lstStyle/>
          <a:p>
            <a:pPr marL="0" indent="0" algn="ctr">
              <a:buNone/>
            </a:pPr>
            <a:endParaRPr lang="en-US" dirty="0"/>
          </a:p>
          <a:p>
            <a:pPr marL="0" indent="0" algn="ctr">
              <a:buNone/>
            </a:pPr>
            <a:endParaRPr lang="en-US" dirty="0"/>
          </a:p>
          <a:p>
            <a:pPr marL="0" indent="0" algn="ctr">
              <a:buNone/>
            </a:pPr>
            <a:r>
              <a:rPr lang="en-US" sz="3600" dirty="0"/>
              <a:t>Paper/Pencil Testing</a:t>
            </a:r>
          </a:p>
          <a:p>
            <a:pPr marL="0" indent="0" algn="ctr">
              <a:buNone/>
            </a:pPr>
            <a:endParaRPr lang="en-US" sz="3600" dirty="0"/>
          </a:p>
        </p:txBody>
      </p:sp>
    </p:spTree>
    <p:extLst>
      <p:ext uri="{BB962C8B-B14F-4D97-AF65-F5344CB8AC3E}">
        <p14:creationId xmlns:p14="http://schemas.microsoft.com/office/powerpoint/2010/main" val="95820200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Security Checklists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53</a:t>
            </a:fld>
            <a:endParaRPr lang="en-US"/>
          </a:p>
        </p:txBody>
      </p:sp>
      <p:sp>
        <p:nvSpPr>
          <p:cNvPr id="4" name="Content Placeholder 3"/>
          <p:cNvSpPr>
            <a:spLocks noGrp="1"/>
          </p:cNvSpPr>
          <p:nvPr>
            <p:ph sz="quarter" idx="1"/>
          </p:nvPr>
        </p:nvSpPr>
        <p:spPr/>
        <p:txBody>
          <a:bodyPr>
            <a:normAutofit fontScale="62500" lnSpcReduction="20000"/>
          </a:bodyPr>
          <a:lstStyle/>
          <a:p>
            <a:pPr lvl="0">
              <a:buClr>
                <a:srgbClr val="DA1F28"/>
              </a:buClr>
            </a:pPr>
            <a:r>
              <a:rPr lang="en-US" sz="3600" dirty="0">
                <a:solidFill>
                  <a:prstClr val="black"/>
                </a:solidFill>
              </a:rPr>
              <a:t>Security Checklists</a:t>
            </a:r>
          </a:p>
          <a:p>
            <a:pPr lvl="1">
              <a:buClr>
                <a:srgbClr val="2DA2BF"/>
              </a:buClr>
            </a:pPr>
            <a:r>
              <a:rPr lang="en-US" sz="3100" dirty="0">
                <a:solidFill>
                  <a:prstClr val="black"/>
                </a:solidFill>
              </a:rPr>
              <a:t>Electronic format only; available on </a:t>
            </a:r>
            <a:r>
              <a:rPr lang="en-US" sz="3100" dirty="0" err="1">
                <a:solidFill>
                  <a:prstClr val="black"/>
                </a:solidFill>
              </a:rPr>
              <a:t>eDIRECT</a:t>
            </a:r>
            <a:endParaRPr lang="en-US" sz="1700" dirty="0">
              <a:solidFill>
                <a:prstClr val="black"/>
              </a:solidFill>
            </a:endParaRPr>
          </a:p>
          <a:p>
            <a:pPr lvl="1">
              <a:buClr>
                <a:srgbClr val="2DA2BF"/>
              </a:buClr>
            </a:pPr>
            <a:r>
              <a:rPr lang="en-US" sz="3100" dirty="0">
                <a:solidFill>
                  <a:prstClr val="black"/>
                </a:solidFill>
              </a:rPr>
              <a:t>Posted by April 9</a:t>
            </a:r>
            <a:endParaRPr lang="en-US" sz="1700" dirty="0">
              <a:solidFill>
                <a:prstClr val="black"/>
              </a:solidFill>
            </a:endParaRPr>
          </a:p>
          <a:p>
            <a:pPr lvl="1">
              <a:buClr>
                <a:srgbClr val="2DA2BF"/>
              </a:buClr>
            </a:pPr>
            <a:r>
              <a:rPr lang="en-US" sz="3100" dirty="0">
                <a:solidFill>
                  <a:prstClr val="black"/>
                </a:solidFill>
              </a:rPr>
              <a:t>Used to track and monitor receipt and distribution of</a:t>
            </a:r>
            <a:br>
              <a:rPr lang="en-US" sz="3100" dirty="0">
                <a:solidFill>
                  <a:prstClr val="black"/>
                </a:solidFill>
              </a:rPr>
            </a:br>
            <a:r>
              <a:rPr lang="en-US" sz="3100" dirty="0">
                <a:solidFill>
                  <a:prstClr val="black"/>
                </a:solidFill>
              </a:rPr>
              <a:t>secure paper/pencil test materials </a:t>
            </a:r>
            <a:r>
              <a:rPr lang="en-US" sz="3100" dirty="0"/>
              <a:t>&amp; ELA Passage Booklets for Online Testers, and Large Print Supplements for Online and Paper Testers</a:t>
            </a:r>
            <a:endParaRPr lang="en-US" sz="3100" dirty="0">
              <a:solidFill>
                <a:prstClr val="black"/>
              </a:solidFill>
            </a:endParaRPr>
          </a:p>
          <a:p>
            <a:pPr lvl="2">
              <a:buClr>
                <a:srgbClr val="DA1F28"/>
              </a:buClr>
            </a:pPr>
            <a:r>
              <a:rPr lang="en-US" sz="2900" dirty="0">
                <a:solidFill>
                  <a:prstClr val="black"/>
                </a:solidFill>
              </a:rPr>
              <a:t>STCs and TAs sign out and sign in all secure test materials </a:t>
            </a:r>
          </a:p>
          <a:p>
            <a:pPr lvl="2">
              <a:buClr>
                <a:srgbClr val="DA1F28"/>
              </a:buClr>
            </a:pPr>
            <a:r>
              <a:rPr lang="en-US" sz="2900" dirty="0">
                <a:solidFill>
                  <a:prstClr val="black"/>
                </a:solidFill>
              </a:rPr>
              <a:t>Record notes, as needed</a:t>
            </a:r>
          </a:p>
          <a:p>
            <a:pPr lvl="2">
              <a:buClr>
                <a:srgbClr val="DA1F28"/>
              </a:buClr>
            </a:pPr>
            <a:r>
              <a:rPr lang="en-US" sz="2900" dirty="0">
                <a:solidFill>
                  <a:prstClr val="black"/>
                </a:solidFill>
              </a:rPr>
              <a:t>Record any additional material orders</a:t>
            </a:r>
          </a:p>
          <a:p>
            <a:pPr lvl="2">
              <a:buClr>
                <a:srgbClr val="DA1F28"/>
              </a:buClr>
            </a:pPr>
            <a:r>
              <a:rPr lang="en-US" sz="2900" dirty="0">
                <a:solidFill>
                  <a:prstClr val="black"/>
                </a:solidFill>
              </a:rPr>
              <a:t>Indicate date materials were packaged to return</a:t>
            </a:r>
            <a:endParaRPr lang="en-US" sz="1700" dirty="0">
              <a:solidFill>
                <a:prstClr val="black"/>
              </a:solidFill>
            </a:endParaRPr>
          </a:p>
          <a:p>
            <a:pPr lvl="1">
              <a:buClr>
                <a:srgbClr val="2DA2BF"/>
              </a:buClr>
            </a:pPr>
            <a:r>
              <a:rPr lang="en-US" sz="3100" dirty="0">
                <a:solidFill>
                  <a:prstClr val="black"/>
                </a:solidFill>
              </a:rPr>
              <a:t>Options for returning after testing:</a:t>
            </a:r>
          </a:p>
          <a:p>
            <a:pPr lvl="2">
              <a:buClr>
                <a:srgbClr val="DA1F28"/>
              </a:buClr>
            </a:pPr>
            <a:r>
              <a:rPr lang="en-US" sz="2900" dirty="0">
                <a:solidFill>
                  <a:prstClr val="black"/>
                </a:solidFill>
              </a:rPr>
              <a:t>Via hard copy (in school boxes of nonscorable materials)</a:t>
            </a:r>
          </a:p>
          <a:p>
            <a:pPr lvl="2">
              <a:buClr>
                <a:srgbClr val="DA1F28"/>
              </a:buClr>
            </a:pPr>
            <a:r>
              <a:rPr lang="en-US" sz="2900" dirty="0">
                <a:solidFill>
                  <a:prstClr val="black"/>
                </a:solidFill>
              </a:rPr>
              <a:t>Electronically via email (from STCs to DTCs, and from DTC to SC Project Team) </a:t>
            </a:r>
          </a:p>
          <a:p>
            <a:pPr lvl="2">
              <a:buClr>
                <a:srgbClr val="DA1F28"/>
              </a:buClr>
            </a:pPr>
            <a:r>
              <a:rPr lang="en-US" sz="2900" dirty="0">
                <a:solidFill>
                  <a:prstClr val="black"/>
                </a:solidFill>
              </a:rPr>
              <a:t>Electronically posted to SFTP site (instructions on </a:t>
            </a:r>
            <a:r>
              <a:rPr lang="en-US" sz="2900" dirty="0" err="1">
                <a:solidFill>
                  <a:prstClr val="black"/>
                </a:solidFill>
              </a:rPr>
              <a:t>eDIRECT</a:t>
            </a:r>
            <a:r>
              <a:rPr lang="en-US" sz="2900" dirty="0">
                <a:solidFill>
                  <a:prstClr val="black"/>
                </a:solidFill>
              </a:rPr>
              <a:t>)</a:t>
            </a:r>
            <a:br>
              <a:rPr lang="en-US" dirty="0">
                <a:solidFill>
                  <a:schemeClr val="tx1"/>
                </a:solidFill>
              </a:rPr>
            </a:br>
            <a:endParaRPr lang="en-US" dirty="0">
              <a:solidFill>
                <a:schemeClr val="tx1"/>
              </a:solidFill>
            </a:endParaRPr>
          </a:p>
        </p:txBody>
      </p:sp>
    </p:spTree>
    <p:extLst>
      <p:ext uri="{BB962C8B-B14F-4D97-AF65-F5344CB8AC3E}">
        <p14:creationId xmlns:p14="http://schemas.microsoft.com/office/powerpoint/2010/main" val="117961412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Security Checklists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54</a:t>
            </a:fld>
            <a:endParaRPr lang="en-US"/>
          </a:p>
        </p:txBody>
      </p:sp>
      <p:pic>
        <p:nvPicPr>
          <p:cNvPr id="1026" name="Picture 2"/>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bwMode="auto">
          <a:xfrm>
            <a:off x="640702" y="1600199"/>
            <a:ext cx="7665097" cy="4038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762000" y="5734050"/>
            <a:ext cx="7543800" cy="646331"/>
          </a:xfrm>
          <a:prstGeom prst="rect">
            <a:avLst/>
          </a:prstGeom>
          <a:noFill/>
        </p:spPr>
        <p:txBody>
          <a:bodyPr wrap="square" rtlCol="0">
            <a:spAutoFit/>
          </a:bodyPr>
          <a:lstStyle/>
          <a:p>
            <a:r>
              <a:rPr lang="en-US" dirty="0"/>
              <a:t>There is additional information regarding the security checklists available on </a:t>
            </a:r>
            <a:r>
              <a:rPr lang="en-US" dirty="0" err="1"/>
              <a:t>eDIRECT</a:t>
            </a:r>
            <a:r>
              <a:rPr lang="en-US" dirty="0"/>
              <a:t> under Documents.</a:t>
            </a:r>
          </a:p>
        </p:txBody>
      </p:sp>
    </p:spTree>
    <p:extLst>
      <p:ext uri="{BB962C8B-B14F-4D97-AF65-F5344CB8AC3E}">
        <p14:creationId xmlns:p14="http://schemas.microsoft.com/office/powerpoint/2010/main" val="418378507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a:t>
            </a:r>
            <a:br>
              <a:rPr lang="en-US" dirty="0"/>
            </a:br>
            <a:r>
              <a:rPr lang="en-US" dirty="0"/>
              <a:t>Inventory Materials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55</a:t>
            </a:fld>
            <a:endParaRPr lang="en-US"/>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1874799815"/>
              </p:ext>
            </p:extLst>
          </p:nvPr>
        </p:nvGraphicFramePr>
        <p:xfrm>
          <a:off x="533400" y="1752600"/>
          <a:ext cx="8196263" cy="4343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4940218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 Additional Materials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56</a:t>
            </a:fld>
            <a:endParaRPr lang="en-US"/>
          </a:p>
        </p:txBody>
      </p:sp>
      <p:sp>
        <p:nvSpPr>
          <p:cNvPr id="4" name="Content Placeholder 3"/>
          <p:cNvSpPr>
            <a:spLocks noGrp="1"/>
          </p:cNvSpPr>
          <p:nvPr>
            <p:ph sz="quarter" idx="1"/>
          </p:nvPr>
        </p:nvSpPr>
        <p:spPr/>
        <p:txBody>
          <a:bodyPr>
            <a:normAutofit fontScale="92500" lnSpcReduction="10000"/>
          </a:bodyPr>
          <a:lstStyle/>
          <a:p>
            <a:pPr lvl="0">
              <a:buClr>
                <a:srgbClr val="DA1F28"/>
              </a:buClr>
            </a:pPr>
            <a:r>
              <a:rPr lang="en-US" sz="2200" dirty="0">
                <a:solidFill>
                  <a:prstClr val="black"/>
                </a:solidFill>
              </a:rPr>
              <a:t>Consider whether any materials can be reused before ordering additional materials.</a:t>
            </a:r>
          </a:p>
          <a:p>
            <a:pPr lvl="1">
              <a:buClr>
                <a:srgbClr val="2DA2BF"/>
              </a:buClr>
            </a:pPr>
            <a:r>
              <a:rPr lang="en-US" sz="1900" dirty="0">
                <a:solidFill>
                  <a:prstClr val="black"/>
                </a:solidFill>
              </a:rPr>
              <a:t>Oral administration scripts and audio CD-ROMs may be reused.</a:t>
            </a:r>
          </a:p>
          <a:p>
            <a:pPr marL="274320" lvl="1" indent="0">
              <a:buClr>
                <a:srgbClr val="2DA2BF"/>
              </a:buClr>
              <a:buNone/>
            </a:pPr>
            <a:endParaRPr lang="en-US" sz="1500" dirty="0">
              <a:solidFill>
                <a:prstClr val="black"/>
              </a:solidFill>
            </a:endParaRPr>
          </a:p>
          <a:p>
            <a:pPr lvl="0">
              <a:buClr>
                <a:srgbClr val="DA1F28"/>
              </a:buClr>
            </a:pPr>
            <a:r>
              <a:rPr lang="en-US" sz="2200" dirty="0">
                <a:solidFill>
                  <a:prstClr val="black"/>
                </a:solidFill>
              </a:rPr>
              <a:t>Use the </a:t>
            </a:r>
            <a:r>
              <a:rPr lang="en-US" sz="2200" i="1" dirty="0">
                <a:solidFill>
                  <a:prstClr val="black"/>
                </a:solidFill>
              </a:rPr>
              <a:t>Intra-district Transfer Form </a:t>
            </a:r>
            <a:r>
              <a:rPr lang="en-US" sz="2200" dirty="0">
                <a:solidFill>
                  <a:prstClr val="black"/>
                </a:solidFill>
              </a:rPr>
              <a:t>to transfer materials between schools in your district.</a:t>
            </a:r>
          </a:p>
          <a:p>
            <a:pPr lvl="1">
              <a:buClr>
                <a:srgbClr val="2DA2BF"/>
              </a:buClr>
            </a:pPr>
            <a:r>
              <a:rPr lang="en-US" sz="1900" dirty="0">
                <a:solidFill>
                  <a:prstClr val="black"/>
                </a:solidFill>
              </a:rPr>
              <a:t>Use this form before placing an additional materials order.</a:t>
            </a:r>
          </a:p>
          <a:p>
            <a:pPr lvl="1">
              <a:buClr>
                <a:srgbClr val="2DA2BF"/>
              </a:buClr>
            </a:pPr>
            <a:r>
              <a:rPr lang="en-US" sz="1900" dirty="0">
                <a:solidFill>
                  <a:prstClr val="black"/>
                </a:solidFill>
              </a:rPr>
              <a:t>Note the transfer on electronic security checklist.</a:t>
            </a:r>
          </a:p>
          <a:p>
            <a:pPr lvl="1">
              <a:buClr>
                <a:srgbClr val="2DA2BF"/>
              </a:buClr>
            </a:pPr>
            <a:r>
              <a:rPr lang="en-US" sz="1900" dirty="0">
                <a:solidFill>
                  <a:prstClr val="black"/>
                </a:solidFill>
              </a:rPr>
              <a:t>Form is available on </a:t>
            </a:r>
            <a:r>
              <a:rPr lang="en-US" sz="1900" dirty="0" err="1">
                <a:solidFill>
                  <a:prstClr val="black"/>
                </a:solidFill>
              </a:rPr>
              <a:t>eDIRECT</a:t>
            </a:r>
            <a:r>
              <a:rPr lang="en-US" sz="1900" dirty="0">
                <a:solidFill>
                  <a:prstClr val="black"/>
                </a:solidFill>
              </a:rPr>
              <a:t> under General Information—Documents.</a:t>
            </a:r>
            <a:br>
              <a:rPr lang="en-US" sz="1900" dirty="0">
                <a:solidFill>
                  <a:prstClr val="black"/>
                </a:solidFill>
              </a:rPr>
            </a:br>
            <a:endParaRPr lang="en-US" sz="1900" dirty="0">
              <a:solidFill>
                <a:prstClr val="black"/>
              </a:solidFill>
            </a:endParaRPr>
          </a:p>
          <a:p>
            <a:pPr lvl="0">
              <a:buClr>
                <a:srgbClr val="DA1F28"/>
              </a:buClr>
            </a:pPr>
            <a:r>
              <a:rPr lang="en-US" sz="2100" dirty="0">
                <a:solidFill>
                  <a:prstClr val="black"/>
                </a:solidFill>
              </a:rPr>
              <a:t>If additional materials are required, submit orders via </a:t>
            </a:r>
            <a:r>
              <a:rPr lang="en-US" sz="2100" dirty="0" err="1">
                <a:solidFill>
                  <a:prstClr val="black"/>
                </a:solidFill>
              </a:rPr>
              <a:t>eDIRECT</a:t>
            </a:r>
            <a:endParaRPr lang="en-US" sz="2100" dirty="0">
              <a:solidFill>
                <a:prstClr val="black"/>
              </a:solidFill>
            </a:endParaRPr>
          </a:p>
          <a:p>
            <a:pPr lvl="1">
              <a:buClr>
                <a:srgbClr val="2DA2BF"/>
              </a:buClr>
            </a:pPr>
            <a:r>
              <a:rPr lang="en-US" sz="1900" dirty="0">
                <a:solidFill>
                  <a:prstClr val="black"/>
                </a:solidFill>
              </a:rPr>
              <a:t>All Applications—Materials—Additional Materials</a:t>
            </a:r>
          </a:p>
          <a:p>
            <a:pPr lvl="1">
              <a:buClr>
                <a:srgbClr val="2DA2BF"/>
              </a:buClr>
            </a:pPr>
            <a:r>
              <a:rPr lang="en-US" sz="1900" dirty="0">
                <a:solidFill>
                  <a:prstClr val="black"/>
                </a:solidFill>
              </a:rPr>
              <a:t>Orders received before 4:00 pm Eastern time will be processed on the same day and shipped via overnight delivery.</a:t>
            </a:r>
          </a:p>
          <a:p>
            <a:pPr lvl="1"/>
            <a:endParaRPr lang="en-US" dirty="0"/>
          </a:p>
          <a:p>
            <a:pPr lvl="1"/>
            <a:endParaRPr lang="en-US" dirty="0"/>
          </a:p>
        </p:txBody>
      </p:sp>
    </p:spTree>
    <p:extLst>
      <p:ext uri="{BB962C8B-B14F-4D97-AF65-F5344CB8AC3E}">
        <p14:creationId xmlns:p14="http://schemas.microsoft.com/office/powerpoint/2010/main" val="94421643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 Answer Documents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57</a:t>
            </a:fld>
            <a:endParaRPr lang="en-US"/>
          </a:p>
        </p:txBody>
      </p:sp>
      <p:sp>
        <p:nvSpPr>
          <p:cNvPr id="4" name="Content Placeholder 3"/>
          <p:cNvSpPr>
            <a:spLocks noGrp="1"/>
          </p:cNvSpPr>
          <p:nvPr>
            <p:ph sz="quarter" idx="1"/>
          </p:nvPr>
        </p:nvSpPr>
        <p:spPr/>
        <p:txBody>
          <a:bodyPr>
            <a:normAutofit/>
          </a:bodyPr>
          <a:lstStyle/>
          <a:p>
            <a:pPr lvl="0">
              <a:buClr>
                <a:srgbClr val="DA1F28"/>
              </a:buClr>
            </a:pPr>
            <a:r>
              <a:rPr lang="en-US" sz="2400" dirty="0">
                <a:solidFill>
                  <a:prstClr val="black"/>
                </a:solidFill>
              </a:rPr>
              <a:t>Answer Documents</a:t>
            </a:r>
          </a:p>
          <a:p>
            <a:pPr lvl="1">
              <a:buClr>
                <a:srgbClr val="2DA2BF"/>
              </a:buClr>
            </a:pPr>
            <a:r>
              <a:rPr lang="en-US" sz="2000" b="1" dirty="0">
                <a:solidFill>
                  <a:srgbClr val="2DA2BF">
                    <a:lumMod val="75000"/>
                  </a:srgbClr>
                </a:solidFill>
              </a:rPr>
              <a:t>SC READY </a:t>
            </a:r>
            <a:r>
              <a:rPr lang="en-US" sz="2000" dirty="0">
                <a:solidFill>
                  <a:prstClr val="black"/>
                </a:solidFill>
              </a:rPr>
              <a:t>(combined) document for both ELA &amp; Mathematics, except for grade 3 (separate for ELA and Mathematics)</a:t>
            </a:r>
          </a:p>
          <a:p>
            <a:pPr lvl="1">
              <a:buClr>
                <a:srgbClr val="2DA2BF"/>
              </a:buClr>
            </a:pPr>
            <a:r>
              <a:rPr lang="en-US" sz="2000" b="1" dirty="0">
                <a:solidFill>
                  <a:srgbClr val="C00000"/>
                </a:solidFill>
              </a:rPr>
              <a:t>SCPASS </a:t>
            </a:r>
            <a:r>
              <a:rPr lang="en-US" sz="2000" dirty="0">
                <a:solidFill>
                  <a:prstClr val="black"/>
                </a:solidFill>
              </a:rPr>
              <a:t>separate documents for Science and Social Studies</a:t>
            </a:r>
          </a:p>
          <a:p>
            <a:pPr lvl="1">
              <a:buClr>
                <a:srgbClr val="2DA2BF"/>
              </a:buClr>
            </a:pPr>
            <a:r>
              <a:rPr lang="en-US" sz="2000" dirty="0">
                <a:solidFill>
                  <a:prstClr val="black"/>
                </a:solidFill>
              </a:rPr>
              <a:t>Preprinted with student name, based on January </a:t>
            </a:r>
            <a:r>
              <a:rPr lang="en-US" sz="2000" dirty="0" err="1">
                <a:solidFill>
                  <a:prstClr val="black"/>
                </a:solidFill>
              </a:rPr>
              <a:t>precode</a:t>
            </a:r>
            <a:r>
              <a:rPr lang="en-US" sz="2000" dirty="0">
                <a:solidFill>
                  <a:prstClr val="black"/>
                </a:solidFill>
              </a:rPr>
              <a:t> file</a:t>
            </a:r>
          </a:p>
          <a:p>
            <a:pPr lvl="1">
              <a:buClr>
                <a:srgbClr val="2DA2BF"/>
              </a:buClr>
            </a:pPr>
            <a:r>
              <a:rPr lang="en-US" sz="2000" dirty="0">
                <a:solidFill>
                  <a:prstClr val="black"/>
                </a:solidFill>
              </a:rPr>
              <a:t>Packaged by grade and distribution unit</a:t>
            </a:r>
          </a:p>
          <a:p>
            <a:pPr lvl="1">
              <a:buClr>
                <a:srgbClr val="2DA2BF"/>
              </a:buClr>
            </a:pPr>
            <a:r>
              <a:rPr lang="en-US" sz="2000" dirty="0">
                <a:solidFill>
                  <a:prstClr val="black"/>
                </a:solidFill>
              </a:rPr>
              <a:t>Used for all test booklets</a:t>
            </a:r>
          </a:p>
          <a:p>
            <a:pPr marL="274320" lvl="1" indent="0">
              <a:buClr>
                <a:srgbClr val="2DA2BF"/>
              </a:buClr>
              <a:buNone/>
            </a:pPr>
            <a:endParaRPr lang="en-US" sz="1400" dirty="0">
              <a:solidFill>
                <a:prstClr val="black"/>
              </a:solidFill>
            </a:endParaRPr>
          </a:p>
        </p:txBody>
      </p:sp>
    </p:spTree>
    <p:extLst>
      <p:ext uri="{BB962C8B-B14F-4D97-AF65-F5344CB8AC3E}">
        <p14:creationId xmlns:p14="http://schemas.microsoft.com/office/powerpoint/2010/main" val="405339703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 Materials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58</a:t>
            </a:fld>
            <a:endParaRPr lang="en-US"/>
          </a:p>
        </p:txBody>
      </p:sp>
      <p:sp>
        <p:nvSpPr>
          <p:cNvPr id="4" name="Content Placeholder 3"/>
          <p:cNvSpPr>
            <a:spLocks noGrp="1"/>
          </p:cNvSpPr>
          <p:nvPr>
            <p:ph sz="quarter" idx="1"/>
          </p:nvPr>
        </p:nvSpPr>
        <p:spPr/>
        <p:txBody>
          <a:bodyPr>
            <a:normAutofit/>
          </a:bodyPr>
          <a:lstStyle/>
          <a:p>
            <a:r>
              <a:rPr lang="en-US" dirty="0"/>
              <a:t>Test booklet</a:t>
            </a:r>
          </a:p>
          <a:p>
            <a:pPr lvl="1"/>
            <a:r>
              <a:rPr lang="en-US" dirty="0"/>
              <a:t>All subjects have one form per grade level </a:t>
            </a:r>
          </a:p>
          <a:p>
            <a:pPr lvl="1"/>
            <a:r>
              <a:rPr lang="en-US" dirty="0"/>
              <a:t>All items have been reviewed for use by students who are blind or visually impaired and students who are deaf or hearing impaired (no separate Form A &amp; C)</a:t>
            </a:r>
            <a:endParaRPr lang="en-US" dirty="0">
              <a:solidFill>
                <a:srgbClr val="C00000"/>
              </a:solidFill>
            </a:endParaRPr>
          </a:p>
          <a:p>
            <a:pPr lvl="1"/>
            <a:endParaRPr lang="en-US" dirty="0">
              <a:solidFill>
                <a:srgbClr val="C00000"/>
              </a:solidFill>
            </a:endParaRPr>
          </a:p>
          <a:p>
            <a:pPr marL="594360" lvl="2" indent="0">
              <a:buNone/>
            </a:pPr>
            <a:endParaRPr lang="en-US" dirty="0"/>
          </a:p>
        </p:txBody>
      </p:sp>
    </p:spTree>
    <p:extLst>
      <p:ext uri="{BB962C8B-B14F-4D97-AF65-F5344CB8AC3E}">
        <p14:creationId xmlns:p14="http://schemas.microsoft.com/office/powerpoint/2010/main" val="157193715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 Materials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59</a:t>
            </a:fld>
            <a:endParaRPr lang="en-US"/>
          </a:p>
        </p:txBody>
      </p:sp>
      <p:sp>
        <p:nvSpPr>
          <p:cNvPr id="4" name="Content Placeholder 3"/>
          <p:cNvSpPr>
            <a:spLocks noGrp="1"/>
          </p:cNvSpPr>
          <p:nvPr>
            <p:ph sz="quarter" idx="1"/>
          </p:nvPr>
        </p:nvSpPr>
        <p:spPr>
          <a:xfrm>
            <a:off x="612648" y="1600200"/>
            <a:ext cx="8153400" cy="4800600"/>
          </a:xfrm>
        </p:spPr>
        <p:txBody>
          <a:bodyPr>
            <a:normAutofit fontScale="85000" lnSpcReduction="20000"/>
          </a:bodyPr>
          <a:lstStyle/>
          <a:p>
            <a:pPr lvl="0">
              <a:buClr>
                <a:srgbClr val="DA1F28"/>
              </a:buClr>
            </a:pPr>
            <a:r>
              <a:rPr lang="en-US" sz="2400" dirty="0">
                <a:solidFill>
                  <a:prstClr val="black"/>
                </a:solidFill>
              </a:rPr>
              <a:t>Loose-Leaf (LL)</a:t>
            </a:r>
          </a:p>
          <a:p>
            <a:pPr lvl="1">
              <a:buClr>
                <a:srgbClr val="2DA2BF"/>
              </a:buClr>
            </a:pPr>
            <a:r>
              <a:rPr lang="en-US" sz="2100" dirty="0">
                <a:solidFill>
                  <a:prstClr val="black"/>
                </a:solidFill>
              </a:rPr>
              <a:t>Single-sided pages bound in a 3-ring binder for each subject</a:t>
            </a:r>
          </a:p>
          <a:p>
            <a:pPr lvl="1">
              <a:buClr>
                <a:srgbClr val="2DA2BF"/>
              </a:buClr>
            </a:pPr>
            <a:r>
              <a:rPr lang="en-US" sz="2100" dirty="0">
                <a:solidFill>
                  <a:prstClr val="black"/>
                </a:solidFill>
              </a:rPr>
              <a:t>One item per page</a:t>
            </a:r>
          </a:p>
          <a:p>
            <a:pPr lvl="1">
              <a:buClr>
                <a:srgbClr val="2DA2BF"/>
              </a:buClr>
            </a:pPr>
            <a:r>
              <a:rPr lang="en-US" sz="2100" dirty="0">
                <a:solidFill>
                  <a:prstClr val="black"/>
                </a:solidFill>
              </a:rPr>
              <a:t>Preprinted answer documents are provided separately</a:t>
            </a:r>
            <a:br>
              <a:rPr lang="en-US" sz="2100" dirty="0">
                <a:solidFill>
                  <a:prstClr val="black"/>
                </a:solidFill>
              </a:rPr>
            </a:br>
            <a:endParaRPr lang="en-US" sz="2100" dirty="0">
              <a:solidFill>
                <a:prstClr val="black"/>
              </a:solidFill>
            </a:endParaRPr>
          </a:p>
          <a:p>
            <a:pPr lvl="0">
              <a:buClr>
                <a:srgbClr val="DA1F28"/>
              </a:buClr>
            </a:pPr>
            <a:r>
              <a:rPr lang="en-US" sz="2400" dirty="0">
                <a:solidFill>
                  <a:prstClr val="black"/>
                </a:solidFill>
              </a:rPr>
              <a:t>Large-Print (LP)</a:t>
            </a:r>
          </a:p>
          <a:p>
            <a:pPr lvl="1"/>
            <a:r>
              <a:rPr lang="en-US" sz="2100" dirty="0"/>
              <a:t>Digitally enlarged to a finish size of 13 x 18 with approximately </a:t>
            </a:r>
            <a:br>
              <a:rPr lang="en-US" sz="2100" dirty="0"/>
            </a:br>
            <a:r>
              <a:rPr lang="en-US" sz="2100" dirty="0"/>
              <a:t>19-point font </a:t>
            </a:r>
          </a:p>
          <a:p>
            <a:pPr lvl="1">
              <a:buClr>
                <a:srgbClr val="2DA2BF"/>
              </a:buClr>
            </a:pPr>
            <a:r>
              <a:rPr lang="en-US" sz="2100" dirty="0">
                <a:solidFill>
                  <a:prstClr val="black"/>
                </a:solidFill>
              </a:rPr>
              <a:t>TA Notes</a:t>
            </a:r>
          </a:p>
          <a:p>
            <a:pPr lvl="1">
              <a:buClr>
                <a:srgbClr val="2DA2BF"/>
              </a:buClr>
            </a:pPr>
            <a:r>
              <a:rPr lang="en-US" sz="2100" dirty="0">
                <a:solidFill>
                  <a:prstClr val="black"/>
                </a:solidFill>
              </a:rPr>
              <a:t>LP Supplement</a:t>
            </a:r>
          </a:p>
          <a:p>
            <a:pPr lvl="1">
              <a:buClr>
                <a:srgbClr val="2DA2BF"/>
              </a:buClr>
            </a:pPr>
            <a:r>
              <a:rPr lang="en-US" sz="2100" dirty="0">
                <a:solidFill>
                  <a:prstClr val="black"/>
                </a:solidFill>
              </a:rPr>
              <a:t>ELA – TDA response pages for final drafts</a:t>
            </a:r>
          </a:p>
          <a:p>
            <a:pPr lvl="1">
              <a:buClr>
                <a:srgbClr val="2DA2BF"/>
              </a:buClr>
            </a:pPr>
            <a:r>
              <a:rPr lang="en-US" sz="2100" dirty="0">
                <a:solidFill>
                  <a:prstClr val="black"/>
                </a:solidFill>
              </a:rPr>
              <a:t>Preprinted answer documents are provided separately</a:t>
            </a:r>
          </a:p>
          <a:p>
            <a:pPr lvl="1">
              <a:buClr>
                <a:srgbClr val="2DA2BF"/>
              </a:buClr>
            </a:pPr>
            <a:r>
              <a:rPr lang="en-US" sz="2100" dirty="0">
                <a:solidFill>
                  <a:prstClr val="black"/>
                </a:solidFill>
              </a:rPr>
              <a:t>Student marks or writes all answers in large-print booklet; </a:t>
            </a:r>
            <a:br>
              <a:rPr lang="en-US" sz="2100" dirty="0">
                <a:solidFill>
                  <a:prstClr val="black"/>
                </a:solidFill>
              </a:rPr>
            </a:br>
            <a:r>
              <a:rPr lang="en-US" sz="2100" dirty="0">
                <a:solidFill>
                  <a:prstClr val="black"/>
                </a:solidFill>
              </a:rPr>
              <a:t>the TA must transcribe responses (including the TDA) into the answer document</a:t>
            </a:r>
          </a:p>
          <a:p>
            <a:pPr lvl="1">
              <a:buClr>
                <a:srgbClr val="2DA2BF"/>
              </a:buClr>
            </a:pPr>
            <a:r>
              <a:rPr lang="en-US" sz="2100" dirty="0">
                <a:solidFill>
                  <a:prstClr val="black"/>
                </a:solidFill>
              </a:rPr>
              <a:t>The new, larger booklet size should be considered when planning, e.g., for larger desks, room setup, and seating arrangements.</a:t>
            </a:r>
          </a:p>
        </p:txBody>
      </p:sp>
    </p:spTree>
    <p:extLst>
      <p:ext uri="{BB962C8B-B14F-4D97-AF65-F5344CB8AC3E}">
        <p14:creationId xmlns:p14="http://schemas.microsoft.com/office/powerpoint/2010/main" val="32901035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What’s New (cont.)</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6</a:t>
            </a:fld>
            <a:endParaRPr lang="en-US"/>
          </a:p>
        </p:txBody>
      </p:sp>
      <p:sp>
        <p:nvSpPr>
          <p:cNvPr id="4" name="Content Placeholder 3"/>
          <p:cNvSpPr>
            <a:spLocks noGrp="1"/>
          </p:cNvSpPr>
          <p:nvPr>
            <p:ph sz="quarter" idx="1"/>
          </p:nvPr>
        </p:nvSpPr>
        <p:spPr/>
        <p:txBody>
          <a:bodyPr>
            <a:normAutofit/>
          </a:bodyPr>
          <a:lstStyle/>
          <a:p>
            <a:r>
              <a:rPr lang="en-US" sz="2600" dirty="0"/>
              <a:t>Customized Materials</a:t>
            </a:r>
          </a:p>
          <a:p>
            <a:pPr lvl="1"/>
            <a:r>
              <a:rPr lang="en-US" sz="2200" dirty="0"/>
              <a:t>SL DVDs are no longer produced</a:t>
            </a:r>
          </a:p>
          <a:p>
            <a:pPr lvl="1"/>
            <a:r>
              <a:rPr lang="en-US" sz="2200" dirty="0"/>
              <a:t>Braille OAS no longer produced; special notes included in OAS.</a:t>
            </a:r>
          </a:p>
          <a:p>
            <a:pPr lvl="1"/>
            <a:r>
              <a:rPr lang="en-US" sz="2200" dirty="0"/>
              <a:t>Large-Print test booklet will be enlarged 13 x18</a:t>
            </a:r>
          </a:p>
          <a:p>
            <a:pPr lvl="1"/>
            <a:r>
              <a:rPr lang="en-US" sz="2200" dirty="0"/>
              <a:t>Loose-Leaf online accommodation no longer available</a:t>
            </a:r>
          </a:p>
          <a:p>
            <a:pPr lvl="2"/>
            <a:r>
              <a:rPr lang="en-US" sz="2000" dirty="0"/>
              <a:t>All items are presented one at a time in the online test</a:t>
            </a:r>
          </a:p>
          <a:p>
            <a:pPr lvl="1"/>
            <a:r>
              <a:rPr lang="en-US" sz="2200" dirty="0">
                <a:solidFill>
                  <a:prstClr val="black"/>
                </a:solidFill>
              </a:rPr>
              <a:t>Secure, Large-Print Supplements for Online &amp; Paper/Pencil Testers (ELA grades 3 and 8; social studies grades 5 and 7)</a:t>
            </a:r>
          </a:p>
          <a:p>
            <a:pPr lvl="2"/>
            <a:r>
              <a:rPr lang="en-US" sz="2000" dirty="0">
                <a:solidFill>
                  <a:prstClr val="black"/>
                </a:solidFill>
              </a:rPr>
              <a:t>Contain item descriptions for some graphics</a:t>
            </a:r>
          </a:p>
          <a:p>
            <a:pPr lvl="2"/>
            <a:r>
              <a:rPr lang="en-US" sz="2000" dirty="0">
                <a:solidFill>
                  <a:prstClr val="black"/>
                </a:solidFill>
              </a:rPr>
              <a:t>Formerly called “TA Notes for Online Testers”</a:t>
            </a:r>
          </a:p>
          <a:p>
            <a:endParaRPr lang="en-US" sz="3200" dirty="0"/>
          </a:p>
          <a:p>
            <a:endParaRPr lang="en-US" dirty="0"/>
          </a:p>
        </p:txBody>
      </p:sp>
    </p:spTree>
    <p:extLst>
      <p:ext uri="{BB962C8B-B14F-4D97-AF65-F5344CB8AC3E}">
        <p14:creationId xmlns:p14="http://schemas.microsoft.com/office/powerpoint/2010/main" val="91978395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 Oral Administration</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60</a:t>
            </a:fld>
            <a:endParaRPr lang="en-US"/>
          </a:p>
        </p:txBody>
      </p:sp>
      <p:sp>
        <p:nvSpPr>
          <p:cNvPr id="4" name="Content Placeholder 3"/>
          <p:cNvSpPr>
            <a:spLocks noGrp="1"/>
          </p:cNvSpPr>
          <p:nvPr>
            <p:ph sz="quarter" idx="1"/>
          </p:nvPr>
        </p:nvSpPr>
        <p:spPr>
          <a:xfrm>
            <a:off x="612648" y="1600200"/>
            <a:ext cx="8302752" cy="4495800"/>
          </a:xfrm>
        </p:spPr>
        <p:txBody>
          <a:bodyPr>
            <a:normAutofit fontScale="85000" lnSpcReduction="10000"/>
          </a:bodyPr>
          <a:lstStyle/>
          <a:p>
            <a:pPr lvl="0">
              <a:buClr>
                <a:srgbClr val="DA1F28"/>
              </a:buClr>
            </a:pPr>
            <a:r>
              <a:rPr lang="en-US" sz="3200" dirty="0">
                <a:solidFill>
                  <a:prstClr val="black"/>
                </a:solidFill>
              </a:rPr>
              <a:t>Oral Administration Script (OAS)</a:t>
            </a:r>
          </a:p>
          <a:p>
            <a:pPr lvl="1">
              <a:buClr>
                <a:srgbClr val="2DA2BF"/>
              </a:buClr>
            </a:pPr>
            <a:r>
              <a:rPr lang="en-US" sz="2800" dirty="0">
                <a:solidFill>
                  <a:prstClr val="black"/>
                </a:solidFill>
              </a:rPr>
              <a:t>Produced for all grades in </a:t>
            </a:r>
            <a:r>
              <a:rPr lang="en-US" sz="2800" dirty="0">
                <a:solidFill>
                  <a:srgbClr val="2DA2BF">
                    <a:lumMod val="75000"/>
                  </a:srgbClr>
                </a:solidFill>
              </a:rPr>
              <a:t>math</a:t>
            </a:r>
            <a:r>
              <a:rPr lang="en-US" sz="2800" dirty="0">
                <a:solidFill>
                  <a:prstClr val="black"/>
                </a:solidFill>
              </a:rPr>
              <a:t>, </a:t>
            </a:r>
            <a:r>
              <a:rPr lang="en-US" sz="2800" dirty="0">
                <a:solidFill>
                  <a:srgbClr val="C00000"/>
                </a:solidFill>
              </a:rPr>
              <a:t>science, and social studies </a:t>
            </a:r>
            <a:r>
              <a:rPr lang="en-US" sz="2800" dirty="0">
                <a:solidFill>
                  <a:prstClr val="black"/>
                </a:solidFill>
              </a:rPr>
              <a:t>and grades 4-8 for </a:t>
            </a:r>
            <a:r>
              <a:rPr lang="en-US" sz="2800" dirty="0">
                <a:solidFill>
                  <a:srgbClr val="2DA2BF">
                    <a:lumMod val="75000"/>
                  </a:srgbClr>
                </a:solidFill>
              </a:rPr>
              <a:t>ELA</a:t>
            </a:r>
            <a:endParaRPr lang="en-US" sz="2800" dirty="0">
              <a:solidFill>
                <a:srgbClr val="C00000"/>
              </a:solidFill>
            </a:endParaRPr>
          </a:p>
          <a:p>
            <a:pPr marL="274320" lvl="1" indent="0">
              <a:buClr>
                <a:srgbClr val="2DA2BF"/>
              </a:buClr>
              <a:buNone/>
            </a:pPr>
            <a:endParaRPr lang="en-US" sz="1500" dirty="0">
              <a:solidFill>
                <a:prstClr val="black"/>
              </a:solidFill>
            </a:endParaRPr>
          </a:p>
          <a:p>
            <a:pPr lvl="0">
              <a:buClr>
                <a:srgbClr val="DA1F28"/>
              </a:buClr>
            </a:pPr>
            <a:r>
              <a:rPr lang="en-US" sz="3200" dirty="0">
                <a:solidFill>
                  <a:prstClr val="black"/>
                </a:solidFill>
              </a:rPr>
              <a:t>Audio CD-ROMs</a:t>
            </a:r>
          </a:p>
          <a:p>
            <a:pPr lvl="1">
              <a:buClr>
                <a:srgbClr val="2DA2BF"/>
              </a:buClr>
            </a:pPr>
            <a:r>
              <a:rPr lang="en-US" sz="2800" dirty="0">
                <a:solidFill>
                  <a:prstClr val="black"/>
                </a:solidFill>
              </a:rPr>
              <a:t>Produced for all grades in </a:t>
            </a:r>
            <a:r>
              <a:rPr lang="en-US" sz="2800" dirty="0">
                <a:solidFill>
                  <a:srgbClr val="2DA2BF">
                    <a:lumMod val="75000"/>
                  </a:srgbClr>
                </a:solidFill>
              </a:rPr>
              <a:t>math</a:t>
            </a:r>
            <a:r>
              <a:rPr lang="en-US" sz="2800" dirty="0">
                <a:solidFill>
                  <a:prstClr val="black"/>
                </a:solidFill>
              </a:rPr>
              <a:t>, </a:t>
            </a:r>
            <a:r>
              <a:rPr lang="en-US" sz="2800" dirty="0">
                <a:solidFill>
                  <a:srgbClr val="C00000"/>
                </a:solidFill>
              </a:rPr>
              <a:t>science, and social studies</a:t>
            </a:r>
            <a:r>
              <a:rPr lang="en-US" sz="2800" dirty="0">
                <a:solidFill>
                  <a:prstClr val="black"/>
                </a:solidFill>
              </a:rPr>
              <a:t> and grades 4-8 for </a:t>
            </a:r>
            <a:r>
              <a:rPr lang="en-US" sz="2800" dirty="0">
                <a:solidFill>
                  <a:srgbClr val="2DA2BF">
                    <a:lumMod val="75000"/>
                  </a:srgbClr>
                </a:solidFill>
              </a:rPr>
              <a:t>ELA</a:t>
            </a:r>
            <a:endParaRPr lang="en-US" sz="2800" dirty="0">
              <a:solidFill>
                <a:srgbClr val="C00000"/>
              </a:solidFill>
            </a:endParaRPr>
          </a:p>
          <a:p>
            <a:pPr lvl="1">
              <a:buClr>
                <a:srgbClr val="2DA2BF"/>
              </a:buClr>
            </a:pPr>
            <a:r>
              <a:rPr lang="en-US" sz="2800" dirty="0">
                <a:solidFill>
                  <a:prstClr val="black"/>
                </a:solidFill>
              </a:rPr>
              <a:t>For use with a computer (paper/pencil test booklet needed)</a:t>
            </a:r>
          </a:p>
          <a:p>
            <a:pPr lvl="1">
              <a:buClr>
                <a:srgbClr val="2DA2BF"/>
              </a:buClr>
            </a:pPr>
            <a:r>
              <a:rPr lang="en-US" sz="2800" dirty="0">
                <a:solidFill>
                  <a:prstClr val="black"/>
                </a:solidFill>
              </a:rPr>
              <a:t>Can be used for make-up testing</a:t>
            </a:r>
          </a:p>
          <a:p>
            <a:pPr lvl="1">
              <a:buClr>
                <a:srgbClr val="2DA2BF"/>
              </a:buClr>
            </a:pPr>
            <a:r>
              <a:rPr lang="en-US" sz="2800" dirty="0">
                <a:solidFill>
                  <a:prstClr val="black"/>
                </a:solidFill>
              </a:rPr>
              <a:t>Expires the day after the last day of make-up testing, June 9 </a:t>
            </a:r>
            <a:r>
              <a:rPr lang="en-US" sz="2800" b="1" i="1" dirty="0">
                <a:solidFill>
                  <a:prstClr val="black"/>
                </a:solidFill>
              </a:rPr>
              <a:t>Note:</a:t>
            </a:r>
            <a:r>
              <a:rPr lang="en-US" sz="2800" i="1" dirty="0">
                <a:solidFill>
                  <a:prstClr val="black"/>
                </a:solidFill>
              </a:rPr>
              <a:t> </a:t>
            </a:r>
            <a:r>
              <a:rPr lang="en-US" sz="2100" i="1" dirty="0">
                <a:solidFill>
                  <a:prstClr val="black"/>
                </a:solidFill>
              </a:rPr>
              <a:t>All oral administrations must begin with the Paper/Pencil Administration Directions in the ADM.  </a:t>
            </a:r>
            <a:endParaRPr lang="en-US" sz="2800" dirty="0">
              <a:solidFill>
                <a:prstClr val="black"/>
              </a:solidFill>
            </a:endParaRPr>
          </a:p>
          <a:p>
            <a:pPr lvl="1"/>
            <a:endParaRPr lang="en-US" dirty="0"/>
          </a:p>
        </p:txBody>
      </p:sp>
    </p:spTree>
    <p:extLst>
      <p:ext uri="{BB962C8B-B14F-4D97-AF65-F5344CB8AC3E}">
        <p14:creationId xmlns:p14="http://schemas.microsoft.com/office/powerpoint/2010/main" val="88771169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686800" cy="758952"/>
          </a:xfrm>
        </p:spPr>
        <p:txBody>
          <a:bodyPr>
            <a:normAutofit fontScale="90000"/>
          </a:bodyPr>
          <a:lstStyle/>
          <a:p>
            <a:r>
              <a:rPr lang="en-US" dirty="0">
                <a:solidFill>
                  <a:srgbClr val="464646"/>
                </a:solidFill>
              </a:rPr>
              <a:t>Paper/Pencil Materials—BR and SL</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61</a:t>
            </a:fld>
            <a:endParaRPr lang="en-US"/>
          </a:p>
        </p:txBody>
      </p:sp>
      <p:sp>
        <p:nvSpPr>
          <p:cNvPr id="4" name="Content Placeholder 3"/>
          <p:cNvSpPr>
            <a:spLocks noGrp="1"/>
          </p:cNvSpPr>
          <p:nvPr>
            <p:ph sz="quarter" idx="1"/>
          </p:nvPr>
        </p:nvSpPr>
        <p:spPr/>
        <p:txBody>
          <a:bodyPr>
            <a:normAutofit fontScale="70000" lnSpcReduction="20000"/>
          </a:bodyPr>
          <a:lstStyle/>
          <a:p>
            <a:pPr lvl="0">
              <a:buClr>
                <a:srgbClr val="DA1F28"/>
              </a:buClr>
            </a:pPr>
            <a:r>
              <a:rPr lang="en-US" sz="2400" dirty="0">
                <a:solidFill>
                  <a:prstClr val="black"/>
                </a:solidFill>
              </a:rPr>
              <a:t>Braille (BR)</a:t>
            </a:r>
          </a:p>
          <a:p>
            <a:pPr lvl="1">
              <a:buClr>
                <a:srgbClr val="2DA2BF"/>
              </a:buClr>
            </a:pPr>
            <a:r>
              <a:rPr lang="en-US" sz="2100" dirty="0">
                <a:solidFill>
                  <a:prstClr val="black"/>
                </a:solidFill>
              </a:rPr>
              <a:t>Test booklet</a:t>
            </a:r>
          </a:p>
          <a:p>
            <a:pPr lvl="1">
              <a:buClr>
                <a:srgbClr val="2DA2BF"/>
              </a:buClr>
            </a:pPr>
            <a:r>
              <a:rPr lang="en-US" sz="2100" dirty="0">
                <a:solidFill>
                  <a:prstClr val="black"/>
                </a:solidFill>
              </a:rPr>
              <a:t>Print version of test booklet</a:t>
            </a:r>
          </a:p>
          <a:p>
            <a:pPr lvl="1">
              <a:buClr>
                <a:srgbClr val="2DA2BF"/>
              </a:buClr>
            </a:pPr>
            <a:r>
              <a:rPr lang="en-US" sz="2100" dirty="0">
                <a:solidFill>
                  <a:prstClr val="black"/>
                </a:solidFill>
              </a:rPr>
              <a:t>TA Notes</a:t>
            </a:r>
          </a:p>
          <a:p>
            <a:pPr lvl="1">
              <a:buClr>
                <a:srgbClr val="2DA2BF"/>
              </a:buClr>
            </a:pPr>
            <a:r>
              <a:rPr lang="en-US" sz="2100" dirty="0">
                <a:solidFill>
                  <a:prstClr val="black"/>
                </a:solidFill>
              </a:rPr>
              <a:t>Preprinted answer documents are provided separately</a:t>
            </a:r>
          </a:p>
          <a:p>
            <a:pPr lvl="1">
              <a:buClr>
                <a:srgbClr val="2DA2BF"/>
              </a:buClr>
            </a:pPr>
            <a:r>
              <a:rPr lang="en-US" sz="2100" dirty="0">
                <a:solidFill>
                  <a:prstClr val="black"/>
                </a:solidFill>
              </a:rPr>
              <a:t>TA must transcribe all responses into the answer document </a:t>
            </a:r>
          </a:p>
          <a:p>
            <a:pPr lvl="2">
              <a:buClr>
                <a:srgbClr val="DA1F28"/>
              </a:buClr>
            </a:pPr>
            <a:r>
              <a:rPr lang="en-US" sz="1700" dirty="0" err="1">
                <a:solidFill>
                  <a:prstClr val="black"/>
                </a:solidFill>
              </a:rPr>
              <a:t>Brailled</a:t>
            </a:r>
            <a:r>
              <a:rPr lang="en-US" sz="1700" dirty="0">
                <a:solidFill>
                  <a:prstClr val="black"/>
                </a:solidFill>
              </a:rPr>
              <a:t> TDA response may be returned and transcribed by vendor</a:t>
            </a:r>
          </a:p>
          <a:p>
            <a:r>
              <a:rPr lang="en-US" sz="2300" dirty="0"/>
              <a:t>Sign Language</a:t>
            </a:r>
          </a:p>
          <a:p>
            <a:pPr lvl="1"/>
            <a:r>
              <a:rPr lang="en-US" sz="2000" dirty="0"/>
              <a:t>No separate sign language test booklet; all items in regular test booklet have been reviewed.</a:t>
            </a:r>
          </a:p>
          <a:p>
            <a:pPr lvl="0">
              <a:buClr>
                <a:srgbClr val="DA1F28"/>
              </a:buClr>
            </a:pPr>
            <a:r>
              <a:rPr lang="en-US" sz="2400" dirty="0">
                <a:solidFill>
                  <a:prstClr val="black"/>
                </a:solidFill>
              </a:rPr>
              <a:t>Signed Administration Script (SAS)</a:t>
            </a:r>
          </a:p>
          <a:p>
            <a:pPr lvl="1">
              <a:buClr>
                <a:srgbClr val="2DA2BF"/>
              </a:buClr>
            </a:pPr>
            <a:r>
              <a:rPr lang="en-US" sz="2000" dirty="0">
                <a:solidFill>
                  <a:prstClr val="black"/>
                </a:solidFill>
              </a:rPr>
              <a:t>Produced for all grades in </a:t>
            </a:r>
            <a:r>
              <a:rPr lang="en-US" sz="2000" dirty="0">
                <a:solidFill>
                  <a:srgbClr val="2DA2BF">
                    <a:lumMod val="75000"/>
                  </a:srgbClr>
                </a:solidFill>
              </a:rPr>
              <a:t>math</a:t>
            </a:r>
            <a:r>
              <a:rPr lang="en-US" sz="2000" dirty="0">
                <a:solidFill>
                  <a:prstClr val="black"/>
                </a:solidFill>
              </a:rPr>
              <a:t>, </a:t>
            </a:r>
            <a:r>
              <a:rPr lang="en-US" sz="2000" dirty="0">
                <a:solidFill>
                  <a:srgbClr val="C00000"/>
                </a:solidFill>
              </a:rPr>
              <a:t>science, and social studies</a:t>
            </a:r>
            <a:r>
              <a:rPr lang="en-US" sz="2000" dirty="0">
                <a:solidFill>
                  <a:prstClr val="black"/>
                </a:solidFill>
              </a:rPr>
              <a:t> and grades 4-8 for </a:t>
            </a:r>
            <a:r>
              <a:rPr lang="en-US" sz="2000" dirty="0">
                <a:solidFill>
                  <a:srgbClr val="2DA2BF">
                    <a:lumMod val="75000"/>
                  </a:srgbClr>
                </a:solidFill>
              </a:rPr>
              <a:t>ELA</a:t>
            </a:r>
            <a:r>
              <a:rPr lang="en-US" sz="2000" dirty="0">
                <a:solidFill>
                  <a:srgbClr val="C00000"/>
                </a:solidFill>
              </a:rPr>
              <a:t> </a:t>
            </a:r>
            <a:r>
              <a:rPr lang="en-US" sz="2000" dirty="0">
                <a:solidFill>
                  <a:prstClr val="black"/>
                </a:solidFill>
              </a:rPr>
              <a:t>for use a test booklet</a:t>
            </a:r>
          </a:p>
          <a:p>
            <a:pPr lvl="1">
              <a:buClr>
                <a:srgbClr val="2DA2BF"/>
              </a:buClr>
            </a:pPr>
            <a:r>
              <a:rPr lang="en-US" sz="2000" dirty="0">
                <a:solidFill>
                  <a:prstClr val="black"/>
                </a:solidFill>
              </a:rPr>
              <a:t>Used for Pidgin Signed English (PSE), Signed Exact English (SEE), and American Sign Language (ASL) administrations</a:t>
            </a:r>
          </a:p>
          <a:p>
            <a:pPr marL="274320" lvl="1" indent="0">
              <a:buClr>
                <a:srgbClr val="2DA2BF"/>
              </a:buClr>
              <a:buNone/>
            </a:pPr>
            <a:endParaRPr lang="en-US" sz="1500" dirty="0">
              <a:solidFill>
                <a:prstClr val="black"/>
              </a:solidFill>
            </a:endParaRPr>
          </a:p>
          <a:p>
            <a:pPr marL="274320" lvl="1" indent="0">
              <a:buClr>
                <a:srgbClr val="2DA2BF"/>
              </a:buClr>
              <a:buNone/>
            </a:pPr>
            <a:r>
              <a:rPr lang="en-US" sz="2000" b="1" i="1" dirty="0">
                <a:solidFill>
                  <a:prstClr val="black"/>
                </a:solidFill>
              </a:rPr>
              <a:t>Note: </a:t>
            </a:r>
            <a:r>
              <a:rPr lang="en-US" sz="2000" i="1" dirty="0">
                <a:solidFill>
                  <a:prstClr val="black"/>
                </a:solidFill>
              </a:rPr>
              <a:t>All oral and signed administrations must begin with the Paper/Pencil Administration Directions in the ADM.</a:t>
            </a:r>
          </a:p>
          <a:p>
            <a:pPr lvl="1"/>
            <a:endParaRPr lang="en-US" sz="2000" dirty="0"/>
          </a:p>
          <a:p>
            <a:pPr marL="274320" lvl="1" indent="0">
              <a:buClr>
                <a:srgbClr val="2DA2BF"/>
              </a:buClr>
              <a:buNone/>
            </a:pPr>
            <a:endParaRPr lang="en-US" sz="2100" dirty="0">
              <a:solidFill>
                <a:prstClr val="black"/>
              </a:solidFill>
            </a:endParaRPr>
          </a:p>
        </p:txBody>
      </p:sp>
    </p:spTree>
    <p:extLst>
      <p:ext uri="{BB962C8B-B14F-4D97-AF65-F5344CB8AC3E}">
        <p14:creationId xmlns:p14="http://schemas.microsoft.com/office/powerpoint/2010/main" val="391555120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 Testing – </a:t>
            </a:r>
            <a:br>
              <a:rPr lang="en-US" dirty="0"/>
            </a:br>
            <a:r>
              <a:rPr lang="en-US" dirty="0"/>
              <a:t>Answer Document Labels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62</a:t>
            </a:fld>
            <a:endParaRPr lang="en-US"/>
          </a:p>
        </p:txBody>
      </p:sp>
      <p:sp>
        <p:nvSpPr>
          <p:cNvPr id="4" name="Content Placeholder 3"/>
          <p:cNvSpPr>
            <a:spLocks noGrp="1"/>
          </p:cNvSpPr>
          <p:nvPr>
            <p:ph sz="quarter" idx="1"/>
          </p:nvPr>
        </p:nvSpPr>
        <p:spPr>
          <a:xfrm>
            <a:off x="457200" y="1600200"/>
            <a:ext cx="8308848" cy="4495800"/>
          </a:xfrm>
        </p:spPr>
        <p:txBody>
          <a:bodyPr/>
          <a:lstStyle/>
          <a:p>
            <a:pPr lvl="1"/>
            <a:r>
              <a:rPr lang="en-US" dirty="0">
                <a:solidFill>
                  <a:schemeClr val="tx1"/>
                </a:solidFill>
              </a:rPr>
              <a:t>Answer documents </a:t>
            </a:r>
            <a:r>
              <a:rPr lang="en-US" b="1" u="sng" dirty="0">
                <a:solidFill>
                  <a:schemeClr val="tx1"/>
                </a:solidFill>
              </a:rPr>
              <a:t>must</a:t>
            </a:r>
            <a:r>
              <a:rPr lang="en-US" dirty="0">
                <a:solidFill>
                  <a:schemeClr val="tx1"/>
                </a:solidFill>
              </a:rPr>
              <a:t> have pre-printed information or a label applied in order to be scored.</a:t>
            </a:r>
          </a:p>
          <a:p>
            <a:pPr lvl="1"/>
            <a:r>
              <a:rPr lang="en-US" dirty="0"/>
              <a:t>The various types of labels available will be reviewed on the following slides.</a:t>
            </a:r>
            <a:r>
              <a:rPr lang="en-US" dirty="0">
                <a:solidFill>
                  <a:schemeClr val="tx1"/>
                </a:solidFill>
              </a:rPr>
              <a:t> </a:t>
            </a:r>
          </a:p>
          <a:p>
            <a:pPr marL="274320" lvl="1" indent="0">
              <a:buNone/>
            </a:pPr>
            <a:endParaRPr lang="en-US" dirty="0"/>
          </a:p>
          <a:p>
            <a:pPr lvl="1"/>
            <a:endParaRPr lang="en-US" dirty="0"/>
          </a:p>
        </p:txBody>
      </p:sp>
    </p:spTree>
    <p:extLst>
      <p:ext uri="{BB962C8B-B14F-4D97-AF65-F5344CB8AC3E}">
        <p14:creationId xmlns:p14="http://schemas.microsoft.com/office/powerpoint/2010/main" val="30566667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Users\LTISDE~1.DAT\AppData\Local\Temp\SNAGHTMLbb0aec.PNG"/>
          <p:cNvPicPr/>
          <p:nvPr/>
        </p:nvPicPr>
        <p:blipFill>
          <a:blip r:embed="rId3">
            <a:extLst>
              <a:ext uri="{28A0092B-C50C-407E-A947-70E740481C1C}">
                <a14:useLocalDpi xmlns:a14="http://schemas.microsoft.com/office/drawing/2010/main" val="0"/>
              </a:ext>
            </a:extLst>
          </a:blip>
          <a:srcRect/>
          <a:stretch>
            <a:fillRect/>
          </a:stretch>
        </p:blipFill>
        <p:spPr bwMode="auto">
          <a:xfrm>
            <a:off x="1981199" y="4038600"/>
            <a:ext cx="4572000" cy="2494280"/>
          </a:xfrm>
          <a:prstGeom prst="rect">
            <a:avLst/>
          </a:prstGeom>
          <a:noFill/>
          <a:ln>
            <a:noFill/>
          </a:ln>
        </p:spPr>
      </p:pic>
      <p:sp>
        <p:nvSpPr>
          <p:cNvPr id="2" name="Title 1"/>
          <p:cNvSpPr>
            <a:spLocks noGrp="1"/>
          </p:cNvSpPr>
          <p:nvPr>
            <p:ph type="title"/>
          </p:nvPr>
        </p:nvSpPr>
        <p:spPr>
          <a:xfrm>
            <a:off x="304800" y="304800"/>
            <a:ext cx="8534400" cy="758952"/>
          </a:xfrm>
        </p:spPr>
        <p:txBody>
          <a:bodyPr>
            <a:normAutofit fontScale="90000"/>
          </a:bodyPr>
          <a:lstStyle/>
          <a:p>
            <a:r>
              <a:rPr lang="en-US" dirty="0"/>
              <a:t>Paper/Pencil New Student Labels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63</a:t>
            </a:fld>
            <a:endParaRPr lang="en-US"/>
          </a:p>
        </p:txBody>
      </p:sp>
      <p:sp>
        <p:nvSpPr>
          <p:cNvPr id="4" name="Content Placeholder 3"/>
          <p:cNvSpPr>
            <a:spLocks noGrp="1"/>
          </p:cNvSpPr>
          <p:nvPr>
            <p:ph sz="quarter" idx="1"/>
          </p:nvPr>
        </p:nvSpPr>
        <p:spPr>
          <a:xfrm>
            <a:off x="457200" y="1600200"/>
            <a:ext cx="8308848" cy="4495800"/>
          </a:xfrm>
        </p:spPr>
        <p:txBody>
          <a:bodyPr/>
          <a:lstStyle/>
          <a:p>
            <a:pPr lvl="1">
              <a:buClr>
                <a:srgbClr val="2DA2BF"/>
              </a:buClr>
            </a:pPr>
            <a:r>
              <a:rPr lang="en-US" dirty="0">
                <a:solidFill>
                  <a:prstClr val="black"/>
                </a:solidFill>
              </a:rPr>
              <a:t>Contain preprinted information for new students from the March </a:t>
            </a:r>
            <a:r>
              <a:rPr lang="en-US" dirty="0" err="1">
                <a:solidFill>
                  <a:prstClr val="black"/>
                </a:solidFill>
              </a:rPr>
              <a:t>Precode</a:t>
            </a:r>
            <a:r>
              <a:rPr lang="en-US" dirty="0">
                <a:solidFill>
                  <a:prstClr val="black"/>
                </a:solidFill>
              </a:rPr>
              <a:t> Update file and for students whose online testing designation has changed to paper/pencil</a:t>
            </a:r>
          </a:p>
          <a:p>
            <a:pPr lvl="1">
              <a:buClr>
                <a:srgbClr val="2DA2BF"/>
              </a:buClr>
            </a:pPr>
            <a:r>
              <a:rPr lang="en-US" dirty="0">
                <a:solidFill>
                  <a:prstClr val="black"/>
                </a:solidFill>
              </a:rPr>
              <a:t>Contain student identification information</a:t>
            </a:r>
          </a:p>
          <a:p>
            <a:pPr lvl="1">
              <a:buClr>
                <a:srgbClr val="2DA2BF"/>
              </a:buClr>
            </a:pPr>
            <a:r>
              <a:rPr lang="en-US" dirty="0">
                <a:solidFill>
                  <a:prstClr val="black"/>
                </a:solidFill>
              </a:rPr>
              <a:t>Printed 10 pink-striped labels per sheet</a:t>
            </a:r>
            <a:endParaRPr lang="en-US" dirty="0"/>
          </a:p>
          <a:p>
            <a:pPr lvl="1"/>
            <a:endParaRPr lang="en-US" dirty="0"/>
          </a:p>
        </p:txBody>
      </p:sp>
      <p:sp>
        <p:nvSpPr>
          <p:cNvPr id="6" name="Rectangle 32"/>
          <p:cNvSpPr>
            <a:spLocks noChangeArrowheads="1"/>
          </p:cNvSpPr>
          <p:nvPr/>
        </p:nvSpPr>
        <p:spPr bwMode="auto">
          <a:xfrm rot="16200000">
            <a:off x="3962399" y="2082211"/>
            <a:ext cx="609603" cy="4572000"/>
          </a:xfrm>
          <a:prstGeom prst="rect">
            <a:avLst/>
          </a:prstGeom>
          <a:solidFill>
            <a:srgbClr val="FF33CC">
              <a:alpha val="33725"/>
            </a:srgbClr>
          </a:solidFill>
          <a:ln w="9525" algn="ctr">
            <a:noFill/>
            <a:miter lim="800000"/>
            <a:headEnd/>
            <a:tailEnd/>
          </a:ln>
        </p:spPr>
        <p:txBody>
          <a:bodyPr wrap="none" anchor="ctr"/>
          <a:lstStyle/>
          <a:p>
            <a:endParaRPr lang="en-US" sz="1600" b="0">
              <a:solidFill>
                <a:schemeClr val="tx1"/>
              </a:solidFill>
              <a:effectLst/>
              <a:latin typeface="Arial" charset="0"/>
            </a:endParaRPr>
          </a:p>
        </p:txBody>
      </p:sp>
    </p:spTree>
    <p:extLst>
      <p:ext uri="{BB962C8B-B14F-4D97-AF65-F5344CB8AC3E}">
        <p14:creationId xmlns:p14="http://schemas.microsoft.com/office/powerpoint/2010/main" val="210127247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 Override Labels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64</a:t>
            </a:fld>
            <a:endParaRPr lang="en-US"/>
          </a:p>
        </p:txBody>
      </p:sp>
      <p:sp>
        <p:nvSpPr>
          <p:cNvPr id="4" name="Content Placeholder 3"/>
          <p:cNvSpPr>
            <a:spLocks noGrp="1"/>
          </p:cNvSpPr>
          <p:nvPr>
            <p:ph sz="quarter" idx="1"/>
          </p:nvPr>
        </p:nvSpPr>
        <p:spPr>
          <a:xfrm>
            <a:off x="199392" y="1524000"/>
            <a:ext cx="8839200" cy="4724400"/>
          </a:xfrm>
        </p:spPr>
        <p:txBody>
          <a:bodyPr/>
          <a:lstStyle/>
          <a:p>
            <a:pPr lvl="1"/>
            <a:r>
              <a:rPr lang="en-US" sz="2400" dirty="0"/>
              <a:t>For any student without a preprinted answer document or</a:t>
            </a:r>
            <a:br>
              <a:rPr lang="en-US" sz="2400" dirty="0"/>
            </a:br>
            <a:r>
              <a:rPr lang="en-US" sz="2400" dirty="0"/>
              <a:t>new student </a:t>
            </a:r>
            <a:r>
              <a:rPr lang="en-US" sz="2400" dirty="0" err="1"/>
              <a:t>precode</a:t>
            </a:r>
            <a:r>
              <a:rPr lang="en-US" sz="2400" dirty="0"/>
              <a:t> label</a:t>
            </a:r>
          </a:p>
          <a:p>
            <a:pPr lvl="1"/>
            <a:r>
              <a:rPr lang="en-US" sz="2400" dirty="0"/>
              <a:t>For answer documents with incorrect information </a:t>
            </a:r>
          </a:p>
          <a:p>
            <a:pPr lvl="1"/>
            <a:r>
              <a:rPr lang="en-US" sz="2400" dirty="0"/>
              <a:t>Student information must be written on spaces provided</a:t>
            </a:r>
          </a:p>
          <a:p>
            <a:pPr lvl="2"/>
            <a:r>
              <a:rPr lang="en-US" sz="2000" dirty="0"/>
              <a:t>Coding student name and applicable demographic information is mandatory on the answer document</a:t>
            </a:r>
          </a:p>
          <a:p>
            <a:pPr lvl="1"/>
            <a:r>
              <a:rPr lang="en-US" sz="2400" dirty="0"/>
              <a:t>Printed 10 white labels per sheet</a:t>
            </a:r>
          </a:p>
          <a:p>
            <a:pPr lvl="1"/>
            <a:endParaRPr lang="en-US" dirty="0"/>
          </a:p>
          <a:p>
            <a:pPr lvl="1"/>
            <a:endParaRPr lang="en-US" dirty="0"/>
          </a:p>
        </p:txBody>
      </p:sp>
      <p:pic>
        <p:nvPicPr>
          <p:cNvPr id="6" name="Picture 5" descr="C:\Users\LTISDE~1.DAT\AppData\Local\Temp\SNAGHTMLbe8e6d.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88833" y="4419600"/>
            <a:ext cx="4388168" cy="2253930"/>
          </a:xfrm>
          <a:prstGeom prst="rect">
            <a:avLst/>
          </a:prstGeom>
          <a:noFill/>
          <a:ln>
            <a:noFill/>
          </a:ln>
        </p:spPr>
      </p:pic>
    </p:spTree>
    <p:extLst>
      <p:ext uri="{BB962C8B-B14F-4D97-AF65-F5344CB8AC3E}">
        <p14:creationId xmlns:p14="http://schemas.microsoft.com/office/powerpoint/2010/main" val="418969244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686800" cy="758952"/>
          </a:xfrm>
        </p:spPr>
        <p:txBody>
          <a:bodyPr>
            <a:normAutofit/>
          </a:bodyPr>
          <a:lstStyle/>
          <a:p>
            <a:r>
              <a:rPr lang="en-US" sz="3600" dirty="0"/>
              <a:t>Paper/Pencil Home School Override Labels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65</a:t>
            </a:fld>
            <a:endParaRPr lang="en-US"/>
          </a:p>
        </p:txBody>
      </p:sp>
      <p:sp>
        <p:nvSpPr>
          <p:cNvPr id="4" name="Content Placeholder 3"/>
          <p:cNvSpPr>
            <a:spLocks noGrp="1"/>
          </p:cNvSpPr>
          <p:nvPr>
            <p:ph sz="quarter" idx="1"/>
          </p:nvPr>
        </p:nvSpPr>
        <p:spPr/>
        <p:txBody>
          <a:bodyPr/>
          <a:lstStyle/>
          <a:p>
            <a:pPr lvl="1"/>
            <a:r>
              <a:rPr lang="en-US" dirty="0"/>
              <a:t>Function similar to override labels</a:t>
            </a:r>
          </a:p>
          <a:p>
            <a:pPr lvl="1"/>
            <a:r>
              <a:rPr lang="en-US" dirty="0"/>
              <a:t>Packaged in district boxes</a:t>
            </a:r>
          </a:p>
          <a:p>
            <a:pPr lvl="1"/>
            <a:r>
              <a:rPr lang="en-US" dirty="0"/>
              <a:t>Printed 10 ivory labels per sheet</a:t>
            </a:r>
          </a:p>
          <a:p>
            <a:pPr lvl="1"/>
            <a:endParaRPr lang="en-US" dirty="0"/>
          </a:p>
          <a:p>
            <a:pPr lvl="1"/>
            <a:endParaRPr lang="en-US" dirty="0"/>
          </a:p>
        </p:txBody>
      </p:sp>
      <p:pic>
        <p:nvPicPr>
          <p:cNvPr id="6" name="Picture 5" descr="C:\Users\LTISDE~1.DAT\AppData\Local\Temp\SNAGHTMLc07ca2.PNG"/>
          <p:cNvPicPr/>
          <p:nvPr/>
        </p:nvPicPr>
        <p:blipFill>
          <a:blip r:embed="rId3">
            <a:extLst>
              <a:ext uri="{BEBA8EAE-BF5A-486C-A8C5-ECC9F3942E4B}">
                <a14:imgProps xmlns:a14="http://schemas.microsoft.com/office/drawing/2010/main">
                  <a14:imgLayer r:embed="rId4">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752600" y="3352800"/>
            <a:ext cx="4953000" cy="2607945"/>
          </a:xfrm>
          <a:prstGeom prst="rect">
            <a:avLst/>
          </a:prstGeom>
          <a:noFill/>
          <a:ln>
            <a:noFill/>
          </a:ln>
        </p:spPr>
      </p:pic>
    </p:spTree>
    <p:extLst>
      <p:ext uri="{BB962C8B-B14F-4D97-AF65-F5344CB8AC3E}">
        <p14:creationId xmlns:p14="http://schemas.microsoft.com/office/powerpoint/2010/main" val="130614842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 Do Not Score Labels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66</a:t>
            </a:fld>
            <a:endParaRPr lang="en-US"/>
          </a:p>
        </p:txBody>
      </p:sp>
      <p:sp>
        <p:nvSpPr>
          <p:cNvPr id="4" name="Content Placeholder 3"/>
          <p:cNvSpPr>
            <a:spLocks noGrp="1"/>
          </p:cNvSpPr>
          <p:nvPr>
            <p:ph sz="quarter" idx="1"/>
          </p:nvPr>
        </p:nvSpPr>
        <p:spPr>
          <a:xfrm>
            <a:off x="228600" y="1600200"/>
            <a:ext cx="8537448" cy="4495800"/>
          </a:xfrm>
        </p:spPr>
        <p:txBody>
          <a:bodyPr/>
          <a:lstStyle/>
          <a:p>
            <a:pPr lvl="1">
              <a:buClr>
                <a:srgbClr val="2DA2BF"/>
              </a:buClr>
            </a:pPr>
            <a:r>
              <a:rPr lang="en-US" dirty="0">
                <a:solidFill>
                  <a:prstClr val="black"/>
                </a:solidFill>
              </a:rPr>
              <a:t>Apply to preprinted, used, or mislabeled answer documents that DRC should </a:t>
            </a:r>
            <a:r>
              <a:rPr lang="en-US" u="sng" dirty="0">
                <a:solidFill>
                  <a:prstClr val="black"/>
                </a:solidFill>
              </a:rPr>
              <a:t>not</a:t>
            </a:r>
            <a:r>
              <a:rPr lang="en-US" dirty="0">
                <a:solidFill>
                  <a:prstClr val="black"/>
                </a:solidFill>
              </a:rPr>
              <a:t> score</a:t>
            </a:r>
          </a:p>
          <a:p>
            <a:pPr lvl="1">
              <a:buClr>
                <a:srgbClr val="2DA2BF"/>
              </a:buClr>
            </a:pPr>
            <a:r>
              <a:rPr lang="en-US" dirty="0">
                <a:solidFill>
                  <a:prstClr val="black"/>
                </a:solidFill>
              </a:rPr>
              <a:t>Printed 10 tan labels per sheet</a:t>
            </a:r>
          </a:p>
          <a:p>
            <a:pPr lvl="1">
              <a:buClr>
                <a:srgbClr val="2DA2BF"/>
              </a:buClr>
            </a:pPr>
            <a:r>
              <a:rPr lang="en-US" dirty="0">
                <a:solidFill>
                  <a:prstClr val="black"/>
                </a:solidFill>
              </a:rPr>
              <a:t>Do </a:t>
            </a:r>
            <a:r>
              <a:rPr lang="en-US" u="sng" dirty="0">
                <a:solidFill>
                  <a:prstClr val="black"/>
                </a:solidFill>
              </a:rPr>
              <a:t>not</a:t>
            </a:r>
            <a:r>
              <a:rPr lang="en-US" dirty="0">
                <a:solidFill>
                  <a:prstClr val="black"/>
                </a:solidFill>
              </a:rPr>
              <a:t> place labels on any answer documents with</a:t>
            </a:r>
            <a:br>
              <a:rPr lang="en-US" dirty="0">
                <a:solidFill>
                  <a:prstClr val="black"/>
                </a:solidFill>
              </a:rPr>
            </a:br>
            <a:r>
              <a:rPr lang="en-US" dirty="0">
                <a:solidFill>
                  <a:prstClr val="black"/>
                </a:solidFill>
              </a:rPr>
              <a:t>the IEP Invalidation bubble marked</a:t>
            </a:r>
          </a:p>
          <a:p>
            <a:pPr lvl="1">
              <a:buClr>
                <a:srgbClr val="2DA2BF"/>
              </a:buClr>
            </a:pPr>
            <a:r>
              <a:rPr lang="en-US" u="sng" dirty="0">
                <a:solidFill>
                  <a:prstClr val="black"/>
                </a:solidFill>
              </a:rPr>
              <a:t>Not</a:t>
            </a:r>
            <a:r>
              <a:rPr lang="en-US" dirty="0">
                <a:solidFill>
                  <a:prstClr val="black"/>
                </a:solidFill>
              </a:rPr>
              <a:t> needed on unused overage answer documents</a:t>
            </a:r>
          </a:p>
          <a:p>
            <a:pPr marL="274320" lvl="1" indent="0">
              <a:buNone/>
            </a:pPr>
            <a:endParaRPr lang="en-US" dirty="0"/>
          </a:p>
          <a:p>
            <a:pPr lvl="1"/>
            <a:endParaRPr lang="en-US" dirty="0"/>
          </a:p>
        </p:txBody>
      </p:sp>
      <p:pic>
        <p:nvPicPr>
          <p:cNvPr id="7" name="Picture 6" descr="C:\Users\LTISDE~1.DAT\AppData\Local\Temp\SNAGHTMLab0b39.PNG"/>
          <p:cNvPicPr/>
          <p:nvPr/>
        </p:nvPicPr>
        <p:blipFill>
          <a:blip r:embed="rId3">
            <a:duotone>
              <a:prstClr val="black"/>
              <a:srgbClr val="996600">
                <a:tint val="45000"/>
                <a:satMod val="400000"/>
              </a:srgbClr>
            </a:duotone>
            <a:extLst>
              <a:ext uri="{28A0092B-C50C-407E-A947-70E740481C1C}">
                <a14:useLocalDpi xmlns:a14="http://schemas.microsoft.com/office/drawing/2010/main" val="0"/>
              </a:ext>
            </a:extLst>
          </a:blip>
          <a:srcRect/>
          <a:stretch>
            <a:fillRect/>
          </a:stretch>
        </p:blipFill>
        <p:spPr bwMode="auto">
          <a:xfrm>
            <a:off x="2133600" y="4419600"/>
            <a:ext cx="3733800" cy="1893888"/>
          </a:xfrm>
          <a:prstGeom prst="rect">
            <a:avLst/>
          </a:prstGeom>
          <a:noFill/>
          <a:ln>
            <a:noFill/>
          </a:ln>
        </p:spPr>
      </p:pic>
    </p:spTree>
    <p:extLst>
      <p:ext uri="{BB962C8B-B14F-4D97-AF65-F5344CB8AC3E}">
        <p14:creationId xmlns:p14="http://schemas.microsoft.com/office/powerpoint/2010/main" val="222605575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stretch>
            <a:fillRect/>
          </a:stretch>
        </p:blipFill>
        <p:spPr>
          <a:xfrm>
            <a:off x="741213" y="1674169"/>
            <a:ext cx="3631294" cy="4674710"/>
          </a:xfrm>
          <a:prstGeom prst="rect">
            <a:avLst/>
          </a:prstGeom>
          <a:ln>
            <a:solidFill>
              <a:schemeClr val="tx1"/>
            </a:solidFill>
          </a:ln>
        </p:spPr>
      </p:pic>
      <p:pic>
        <p:nvPicPr>
          <p:cNvPr id="7" name="Content Placeholder 6"/>
          <p:cNvPicPr>
            <a:picLocks noGrp="1" noChangeAspect="1"/>
          </p:cNvPicPr>
          <p:nvPr>
            <p:ph sz="quarter" idx="1"/>
          </p:nvPr>
        </p:nvPicPr>
        <p:blipFill>
          <a:blip r:embed="rId4"/>
          <a:stretch>
            <a:fillRect/>
          </a:stretch>
        </p:blipFill>
        <p:spPr>
          <a:xfrm>
            <a:off x="4910234" y="1676400"/>
            <a:ext cx="3628494" cy="4648200"/>
          </a:xfrm>
          <a:prstGeom prst="rect">
            <a:avLst/>
          </a:prstGeom>
          <a:ln>
            <a:solidFill>
              <a:schemeClr val="tx1"/>
            </a:solidFill>
          </a:ln>
        </p:spPr>
      </p:pic>
      <p:sp>
        <p:nvSpPr>
          <p:cNvPr id="2" name="Title 1"/>
          <p:cNvSpPr>
            <a:spLocks noGrp="1"/>
          </p:cNvSpPr>
          <p:nvPr>
            <p:ph type="title"/>
          </p:nvPr>
        </p:nvSpPr>
        <p:spPr>
          <a:xfrm>
            <a:off x="304800" y="304800"/>
            <a:ext cx="8534400" cy="758952"/>
          </a:xfrm>
        </p:spPr>
        <p:txBody>
          <a:bodyPr>
            <a:normAutofit fontScale="90000"/>
          </a:bodyPr>
          <a:lstStyle/>
          <a:p>
            <a:r>
              <a:rPr lang="en-US" dirty="0"/>
              <a:t>Paper/Pencil</a:t>
            </a:r>
            <a:br>
              <a:rPr lang="en-US" dirty="0"/>
            </a:br>
            <a:r>
              <a:rPr lang="en-US" dirty="0">
                <a:solidFill>
                  <a:schemeClr val="accent1">
                    <a:lumMod val="75000"/>
                  </a:schemeClr>
                </a:solidFill>
              </a:rPr>
              <a:t>Answer Documents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67</a:t>
            </a:fld>
            <a:endParaRPr lang="en-US"/>
          </a:p>
        </p:txBody>
      </p:sp>
      <p:sp>
        <p:nvSpPr>
          <p:cNvPr id="4" name="Oval 3"/>
          <p:cNvSpPr/>
          <p:nvPr/>
        </p:nvSpPr>
        <p:spPr>
          <a:xfrm>
            <a:off x="6096000" y="1828800"/>
            <a:ext cx="1905000" cy="1143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2133600" y="1676400"/>
            <a:ext cx="1828800" cy="1066800"/>
          </a:xfrm>
          <a:prstGeom prst="ellipse">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9317841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a:t>
            </a:r>
            <a:br>
              <a:rPr lang="en-US" dirty="0"/>
            </a:br>
            <a:r>
              <a:rPr lang="en-US" dirty="0">
                <a:solidFill>
                  <a:schemeClr val="accent1">
                    <a:lumMod val="75000"/>
                  </a:schemeClr>
                </a:solidFill>
              </a:rPr>
              <a:t>Answer Documents – Samples in </a:t>
            </a:r>
            <a:r>
              <a:rPr lang="en-US" i="1" dirty="0">
                <a:solidFill>
                  <a:schemeClr val="accent1">
                    <a:lumMod val="75000"/>
                  </a:schemeClr>
                </a:solidFill>
              </a:rPr>
              <a:t>TAM</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68</a:t>
            </a:fld>
            <a:endParaRPr lang="en-US"/>
          </a:p>
        </p:txBody>
      </p:sp>
      <p:pic>
        <p:nvPicPr>
          <p:cNvPr id="7" name="Content Placeholder 6"/>
          <p:cNvPicPr>
            <a:picLocks noGrp="1" noChangeAspect="1"/>
          </p:cNvPicPr>
          <p:nvPr>
            <p:ph sz="quarter" idx="1"/>
          </p:nvPr>
        </p:nvPicPr>
        <p:blipFill>
          <a:blip r:embed="rId3"/>
          <a:stretch>
            <a:fillRect/>
          </a:stretch>
        </p:blipFill>
        <p:spPr>
          <a:xfrm>
            <a:off x="762000" y="1662953"/>
            <a:ext cx="3470442" cy="4495800"/>
          </a:xfrm>
          <a:prstGeom prst="rect">
            <a:avLst/>
          </a:prstGeom>
          <a:ln>
            <a:solidFill>
              <a:srgbClr val="000000"/>
            </a:solidFill>
          </a:ln>
        </p:spPr>
      </p:pic>
      <p:pic>
        <p:nvPicPr>
          <p:cNvPr id="8" name="Picture 7"/>
          <p:cNvPicPr>
            <a:picLocks noChangeAspect="1"/>
          </p:cNvPicPr>
          <p:nvPr/>
        </p:nvPicPr>
        <p:blipFill>
          <a:blip r:embed="rId4"/>
          <a:stretch>
            <a:fillRect/>
          </a:stretch>
        </p:blipFill>
        <p:spPr>
          <a:xfrm>
            <a:off x="4551218" y="1662953"/>
            <a:ext cx="3460192" cy="4522967"/>
          </a:xfrm>
          <a:prstGeom prst="rect">
            <a:avLst/>
          </a:prstGeom>
          <a:ln>
            <a:solidFill>
              <a:srgbClr val="000000"/>
            </a:solidFill>
          </a:ln>
        </p:spPr>
      </p:pic>
    </p:spTree>
    <p:extLst>
      <p:ext uri="{BB962C8B-B14F-4D97-AF65-F5344CB8AC3E}">
        <p14:creationId xmlns:p14="http://schemas.microsoft.com/office/powerpoint/2010/main" val="99405422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3600" dirty="0"/>
              <a:t>Paper/Pencil</a:t>
            </a:r>
            <a:br>
              <a:rPr lang="en-US" sz="3600" dirty="0"/>
            </a:br>
            <a:r>
              <a:rPr lang="en-US" sz="3600" dirty="0"/>
              <a:t>Coding Answer Documents—</a:t>
            </a:r>
            <a:r>
              <a:rPr lang="en-US" sz="3600" dirty="0" err="1"/>
              <a:t>Precoded</a:t>
            </a:r>
            <a:r>
              <a:rPr lang="en-US" sz="3600" dirty="0"/>
              <a:t>*</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69</a:t>
            </a:fld>
            <a:endParaRPr lang="en-US"/>
          </a:p>
        </p:txBody>
      </p:sp>
      <p:pic>
        <p:nvPicPr>
          <p:cNvPr id="2050" name="Picture 2"/>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tretch>
            <a:fillRect/>
          </a:stretch>
        </p:blipFill>
        <p:spPr bwMode="auto">
          <a:xfrm>
            <a:off x="5334000" y="1581149"/>
            <a:ext cx="3463074" cy="449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6323" y="2004570"/>
            <a:ext cx="2876477" cy="1629660"/>
          </a:xfrm>
          <a:prstGeom prst="rect">
            <a:avLst/>
          </a:prstGeom>
          <a:noFill/>
          <a:ln w="9525">
            <a:solidFill>
              <a:schemeClr val="accent6">
                <a:lumMod val="10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14" name="Right Arrow 13"/>
          <p:cNvSpPr/>
          <p:nvPr/>
        </p:nvSpPr>
        <p:spPr>
          <a:xfrm>
            <a:off x="3352800" y="2541225"/>
            <a:ext cx="1553187" cy="221398"/>
          </a:xfrm>
          <a:prstGeom prst="rightArrow">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447136" y="1600199"/>
            <a:ext cx="2876477" cy="369332"/>
          </a:xfrm>
          <a:prstGeom prst="rect">
            <a:avLst/>
          </a:prstGeom>
          <a:noFill/>
        </p:spPr>
        <p:txBody>
          <a:bodyPr wrap="square" rtlCol="0">
            <a:spAutoFit/>
          </a:bodyPr>
          <a:lstStyle/>
          <a:p>
            <a:r>
              <a:rPr lang="en-US" dirty="0"/>
              <a:t>Sample of preprinted data</a:t>
            </a:r>
          </a:p>
        </p:txBody>
      </p:sp>
      <p:sp>
        <p:nvSpPr>
          <p:cNvPr id="17" name="Right Arrow 16"/>
          <p:cNvSpPr/>
          <p:nvPr/>
        </p:nvSpPr>
        <p:spPr>
          <a:xfrm rot="20123729">
            <a:off x="3706420" y="4311040"/>
            <a:ext cx="1365576" cy="92227"/>
          </a:xfrm>
          <a:prstGeom prst="rightArrow">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609600" y="4114800"/>
            <a:ext cx="3200400" cy="1200329"/>
          </a:xfrm>
          <a:prstGeom prst="rect">
            <a:avLst/>
          </a:prstGeom>
          <a:solidFill>
            <a:schemeClr val="accent5">
              <a:alpha val="37000"/>
            </a:schemeClr>
          </a:solidFill>
        </p:spPr>
        <p:txBody>
          <a:bodyPr wrap="square" rtlCol="0">
            <a:spAutoFit/>
          </a:bodyPr>
          <a:lstStyle/>
          <a:p>
            <a:r>
              <a:rPr lang="en-US" dirty="0" err="1"/>
              <a:t>Handcoding</a:t>
            </a:r>
            <a:r>
              <a:rPr lang="en-US" dirty="0"/>
              <a:t> student name </a:t>
            </a:r>
            <a:br>
              <a:rPr lang="en-US" dirty="0"/>
            </a:br>
            <a:r>
              <a:rPr lang="en-US" dirty="0"/>
              <a:t>is </a:t>
            </a:r>
            <a:r>
              <a:rPr lang="en-US" b="1" dirty="0">
                <a:solidFill>
                  <a:schemeClr val="accent2">
                    <a:lumMod val="75000"/>
                  </a:schemeClr>
                </a:solidFill>
              </a:rPr>
              <a:t>optional</a:t>
            </a:r>
            <a:r>
              <a:rPr lang="en-US" dirty="0"/>
              <a:t> for </a:t>
            </a:r>
            <a:r>
              <a:rPr lang="en-US" dirty="0" err="1"/>
              <a:t>precoded</a:t>
            </a:r>
            <a:r>
              <a:rPr lang="en-US" dirty="0"/>
              <a:t> answer documents, but is recommended.</a:t>
            </a:r>
          </a:p>
        </p:txBody>
      </p:sp>
      <p:sp>
        <p:nvSpPr>
          <p:cNvPr id="4" name="TextBox 3"/>
          <p:cNvSpPr txBox="1"/>
          <p:nvPr/>
        </p:nvSpPr>
        <p:spPr>
          <a:xfrm>
            <a:off x="351922" y="5607388"/>
            <a:ext cx="4296278" cy="646331"/>
          </a:xfrm>
          <a:prstGeom prst="rect">
            <a:avLst/>
          </a:prstGeom>
          <a:noFill/>
        </p:spPr>
        <p:txBody>
          <a:bodyPr wrap="square" rtlCol="0">
            <a:spAutoFit/>
          </a:bodyPr>
          <a:lstStyle/>
          <a:p>
            <a:r>
              <a:rPr lang="en-US" dirty="0"/>
              <a:t>*</a:t>
            </a:r>
            <a:r>
              <a:rPr lang="en-US" dirty="0" err="1"/>
              <a:t>Precoded</a:t>
            </a:r>
            <a:r>
              <a:rPr lang="en-US" dirty="0"/>
              <a:t> documents are preprinted or have a new student </a:t>
            </a:r>
            <a:r>
              <a:rPr lang="en-US" dirty="0" err="1"/>
              <a:t>precode</a:t>
            </a:r>
            <a:r>
              <a:rPr lang="en-US" dirty="0"/>
              <a:t> label applied.</a:t>
            </a:r>
          </a:p>
        </p:txBody>
      </p:sp>
      <p:pic>
        <p:nvPicPr>
          <p:cNvPr id="1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6200000">
            <a:off x="5233773" y="2151361"/>
            <a:ext cx="1868846" cy="10587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3"/>
          <p:cNvPicPr>
            <a:picLocks noChangeAspect="1" noChangeArrowheads="1"/>
          </p:cNvPicPr>
          <p:nvPr/>
        </p:nvPicPr>
        <p:blipFill>
          <a:blip r:embed="rId5" cstate="print"/>
          <a:srcRect/>
          <a:stretch>
            <a:fillRect/>
          </a:stretch>
        </p:blipFill>
        <p:spPr bwMode="auto">
          <a:xfrm>
            <a:off x="5410200" y="3615180"/>
            <a:ext cx="3394723" cy="2315374"/>
          </a:xfrm>
          <a:prstGeom prst="rect">
            <a:avLst/>
          </a:prstGeom>
          <a:noFill/>
          <a:ln w="9525">
            <a:noFill/>
            <a:miter lim="800000"/>
            <a:headEnd/>
            <a:tailEnd/>
          </a:ln>
        </p:spPr>
      </p:pic>
      <p:sp>
        <p:nvSpPr>
          <p:cNvPr id="6" name="Rectangle 5"/>
          <p:cNvSpPr/>
          <p:nvPr/>
        </p:nvSpPr>
        <p:spPr>
          <a:xfrm>
            <a:off x="6858000" y="1784865"/>
            <a:ext cx="1600200" cy="16441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068097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What’s New (cont.)</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7</a:t>
            </a:fld>
            <a:endParaRPr lang="en-US"/>
          </a:p>
        </p:txBody>
      </p:sp>
      <p:sp>
        <p:nvSpPr>
          <p:cNvPr id="3" name="Content Placeholder 2"/>
          <p:cNvSpPr>
            <a:spLocks noGrp="1"/>
          </p:cNvSpPr>
          <p:nvPr>
            <p:ph sz="quarter" idx="1"/>
          </p:nvPr>
        </p:nvSpPr>
        <p:spPr>
          <a:xfrm>
            <a:off x="612648" y="1600200"/>
            <a:ext cx="8153400" cy="4800600"/>
          </a:xfrm>
        </p:spPr>
        <p:txBody>
          <a:bodyPr>
            <a:normAutofit lnSpcReduction="10000"/>
          </a:bodyPr>
          <a:lstStyle/>
          <a:p>
            <a:r>
              <a:rPr lang="en-US" sz="2600" dirty="0">
                <a:solidFill>
                  <a:prstClr val="black"/>
                </a:solidFill>
              </a:rPr>
              <a:t>ELA Passage Booklets for Online Testers</a:t>
            </a:r>
          </a:p>
          <a:p>
            <a:pPr lvl="1"/>
            <a:r>
              <a:rPr lang="en-US" sz="2400" dirty="0">
                <a:solidFill>
                  <a:prstClr val="black"/>
                </a:solidFill>
              </a:rPr>
              <a:t>Secure documents; sign out and in on security checklist</a:t>
            </a:r>
          </a:p>
          <a:p>
            <a:pPr lvl="1"/>
            <a:r>
              <a:rPr lang="en-US" sz="2400" dirty="0">
                <a:solidFill>
                  <a:prstClr val="black"/>
                </a:solidFill>
              </a:rPr>
              <a:t>Provide to students who take the ELA test online</a:t>
            </a:r>
          </a:p>
          <a:p>
            <a:pPr lvl="1"/>
            <a:r>
              <a:rPr lang="en-US" sz="2400" dirty="0">
                <a:solidFill>
                  <a:prstClr val="black"/>
                </a:solidFill>
              </a:rPr>
              <a:t>Passage Booklets are produced by grade level.</a:t>
            </a:r>
          </a:p>
          <a:p>
            <a:pPr lvl="1"/>
            <a:r>
              <a:rPr lang="en-US" sz="2400" dirty="0">
                <a:solidFill>
                  <a:prstClr val="black"/>
                </a:solidFill>
              </a:rPr>
              <a:t>Booklet will include the reading passage for the TDA item, as well as all reading passages for ELA Session 2.</a:t>
            </a:r>
          </a:p>
          <a:p>
            <a:pPr lvl="1"/>
            <a:r>
              <a:rPr lang="en-US" sz="2400" dirty="0">
                <a:solidFill>
                  <a:prstClr val="black"/>
                </a:solidFill>
              </a:rPr>
              <a:t>Students may highlight or mark the texts on the paper copy but will type their reading answers and TDA responses online.</a:t>
            </a:r>
          </a:p>
          <a:p>
            <a:pPr lvl="1"/>
            <a:r>
              <a:rPr lang="en-US" sz="2400" dirty="0">
                <a:solidFill>
                  <a:prstClr val="black"/>
                </a:solidFill>
              </a:rPr>
              <a:t>Large-print versions of the passage booklets will not be provided; students will receive the LP packet of materials.</a:t>
            </a:r>
            <a:br>
              <a:rPr lang="en-US" dirty="0">
                <a:solidFill>
                  <a:prstClr val="black"/>
                </a:solidFill>
              </a:rPr>
            </a:br>
            <a:endParaRPr lang="en-US" dirty="0">
              <a:solidFill>
                <a:prstClr val="black"/>
              </a:solidFill>
            </a:endParaRPr>
          </a:p>
          <a:p>
            <a:pPr lvl="1"/>
            <a:endParaRPr lang="en-US" dirty="0">
              <a:solidFill>
                <a:prstClr val="black"/>
              </a:solidFill>
            </a:endParaRPr>
          </a:p>
          <a:p>
            <a:pPr lvl="1">
              <a:buClr>
                <a:srgbClr val="DA1F28"/>
              </a:buClr>
            </a:pPr>
            <a:endParaRPr lang="en-US" dirty="0"/>
          </a:p>
          <a:p>
            <a:pPr marL="594360" lvl="2" indent="0">
              <a:buNone/>
            </a:pPr>
            <a:endParaRPr lang="en-US" dirty="0"/>
          </a:p>
        </p:txBody>
      </p:sp>
    </p:spTree>
    <p:extLst>
      <p:ext uri="{BB962C8B-B14F-4D97-AF65-F5344CB8AC3E}">
        <p14:creationId xmlns:p14="http://schemas.microsoft.com/office/powerpoint/2010/main" val="372026478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3600" dirty="0"/>
              <a:t>Paper/Pencil</a:t>
            </a:r>
            <a:br>
              <a:rPr lang="en-US" sz="3600" dirty="0"/>
            </a:br>
            <a:r>
              <a:rPr lang="en-US" sz="3600" dirty="0"/>
              <a:t>Coding Answer Documents—</a:t>
            </a:r>
            <a:r>
              <a:rPr lang="en-US" sz="3600" dirty="0" err="1"/>
              <a:t>Precoded</a:t>
            </a:r>
            <a:endParaRPr lang="en-US" sz="3600" dirty="0"/>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70</a:t>
            </a:fld>
            <a:endParaRPr lang="en-US"/>
          </a:p>
        </p:txBody>
      </p:sp>
      <p:sp>
        <p:nvSpPr>
          <p:cNvPr id="6" name="Left Brace 5"/>
          <p:cNvSpPr/>
          <p:nvPr/>
        </p:nvSpPr>
        <p:spPr>
          <a:xfrm>
            <a:off x="1752600" y="1981200"/>
            <a:ext cx="609600" cy="3276600"/>
          </a:xfrm>
          <a:prstGeom prst="leftBrace">
            <a:avLst/>
          </a:prstGeom>
          <a:ln w="31750">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p:cNvSpPr txBox="1"/>
          <p:nvPr/>
        </p:nvSpPr>
        <p:spPr>
          <a:xfrm>
            <a:off x="76200" y="3048000"/>
            <a:ext cx="1828800" cy="923330"/>
          </a:xfrm>
          <a:prstGeom prst="rect">
            <a:avLst/>
          </a:prstGeom>
          <a:solidFill>
            <a:schemeClr val="tx2">
              <a:lumMod val="40000"/>
              <a:lumOff val="60000"/>
            </a:schemeClr>
          </a:solidFill>
          <a:ln>
            <a:solidFill>
              <a:schemeClr val="accent1"/>
            </a:solidFill>
          </a:ln>
          <a:effectLst>
            <a:softEdge rad="0"/>
          </a:effectLst>
        </p:spPr>
        <p:txBody>
          <a:bodyPr wrap="square" rtlCol="0">
            <a:spAutoFit/>
          </a:bodyPr>
          <a:lstStyle/>
          <a:p>
            <a:r>
              <a:rPr lang="en-US" dirty="0"/>
              <a:t>Code any fields not submitted via </a:t>
            </a:r>
            <a:r>
              <a:rPr lang="en-US" dirty="0" err="1"/>
              <a:t>precode</a:t>
            </a:r>
            <a:r>
              <a:rPr lang="en-US" dirty="0"/>
              <a:t>.</a:t>
            </a:r>
          </a:p>
        </p:txBody>
      </p:sp>
      <p:pic>
        <p:nvPicPr>
          <p:cNvPr id="8" name="Content Placeholder 7"/>
          <p:cNvPicPr>
            <a:picLocks noGrp="1" noChangeAspect="1"/>
          </p:cNvPicPr>
          <p:nvPr>
            <p:ph sz="quarter" idx="1"/>
          </p:nvPr>
        </p:nvPicPr>
        <p:blipFill>
          <a:blip r:embed="rId3"/>
          <a:stretch>
            <a:fillRect/>
          </a:stretch>
        </p:blipFill>
        <p:spPr>
          <a:xfrm>
            <a:off x="2667000" y="1600200"/>
            <a:ext cx="5763846" cy="4495800"/>
          </a:xfrm>
          <a:prstGeom prst="rect">
            <a:avLst/>
          </a:prstGeom>
          <a:ln>
            <a:solidFill>
              <a:srgbClr val="000000"/>
            </a:solidFill>
          </a:ln>
        </p:spPr>
      </p:pic>
    </p:spTree>
    <p:extLst>
      <p:ext uri="{BB962C8B-B14F-4D97-AF65-F5344CB8AC3E}">
        <p14:creationId xmlns:p14="http://schemas.microsoft.com/office/powerpoint/2010/main" val="400945374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3200" dirty="0"/>
              <a:t>Paper/Pencil</a:t>
            </a:r>
            <a:br>
              <a:rPr lang="en-US" sz="3200" dirty="0"/>
            </a:br>
            <a:r>
              <a:rPr lang="en-US" sz="3200" dirty="0"/>
              <a:t>Coding Answer Documents—Non-</a:t>
            </a:r>
            <a:r>
              <a:rPr lang="en-US" sz="3200" dirty="0" err="1"/>
              <a:t>Precoded</a:t>
            </a:r>
            <a:endParaRPr lang="en-US" sz="3200" dirty="0"/>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71</a:t>
            </a:fld>
            <a:endParaRPr lang="en-US"/>
          </a:p>
        </p:txBody>
      </p:sp>
      <p:pic>
        <p:nvPicPr>
          <p:cNvPr id="3074" name="Picture 2"/>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bwMode="auto">
          <a:xfrm>
            <a:off x="5099215" y="1371600"/>
            <a:ext cx="3756555" cy="487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5" name="Straight Arrow Connector 14"/>
          <p:cNvCxnSpPr/>
          <p:nvPr/>
        </p:nvCxnSpPr>
        <p:spPr>
          <a:xfrm>
            <a:off x="3124200" y="2435525"/>
            <a:ext cx="1939506" cy="0"/>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33400" y="1944974"/>
            <a:ext cx="2590800" cy="1200329"/>
          </a:xfrm>
          <a:prstGeom prst="rect">
            <a:avLst/>
          </a:prstGeom>
          <a:solidFill>
            <a:schemeClr val="tx2">
              <a:lumMod val="40000"/>
              <a:lumOff val="60000"/>
            </a:schemeClr>
          </a:solidFill>
        </p:spPr>
        <p:txBody>
          <a:bodyPr wrap="square" rtlCol="0">
            <a:spAutoFit/>
          </a:bodyPr>
          <a:lstStyle/>
          <a:p>
            <a:r>
              <a:rPr lang="en-US" dirty="0"/>
              <a:t>Write information on override label and apply to designated area.</a:t>
            </a:r>
          </a:p>
        </p:txBody>
      </p:sp>
      <p:cxnSp>
        <p:nvCxnSpPr>
          <p:cNvPr id="21" name="Straight Arrow Connector 20"/>
          <p:cNvCxnSpPr/>
          <p:nvPr/>
        </p:nvCxnSpPr>
        <p:spPr>
          <a:xfrm flipV="1">
            <a:off x="3657600" y="3976777"/>
            <a:ext cx="1270685" cy="442823"/>
          </a:xfrm>
          <a:prstGeom prst="straightConnector1">
            <a:avLst/>
          </a:prstGeom>
          <a:ln w="41275">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219200" y="3976777"/>
            <a:ext cx="2438400" cy="1200329"/>
          </a:xfrm>
          <a:prstGeom prst="rect">
            <a:avLst/>
          </a:prstGeom>
          <a:solidFill>
            <a:schemeClr val="tx2">
              <a:lumMod val="40000"/>
              <a:lumOff val="60000"/>
            </a:schemeClr>
          </a:solidFill>
        </p:spPr>
        <p:txBody>
          <a:bodyPr wrap="square" rtlCol="0">
            <a:spAutoFit/>
          </a:bodyPr>
          <a:lstStyle/>
          <a:p>
            <a:r>
              <a:rPr lang="en-US" dirty="0" err="1"/>
              <a:t>Handcoding</a:t>
            </a:r>
            <a:r>
              <a:rPr lang="en-US" dirty="0"/>
              <a:t> student name is </a:t>
            </a:r>
            <a:r>
              <a:rPr lang="en-US" b="1" dirty="0">
                <a:solidFill>
                  <a:srgbClr val="7030A0"/>
                </a:solidFill>
              </a:rPr>
              <a:t>mandatory</a:t>
            </a:r>
            <a:r>
              <a:rPr lang="en-US" dirty="0"/>
              <a:t> for non-</a:t>
            </a:r>
            <a:r>
              <a:rPr lang="en-US" dirty="0" err="1"/>
              <a:t>precoded</a:t>
            </a:r>
            <a:r>
              <a:rPr lang="en-US" dirty="0"/>
              <a:t> answer documents.</a:t>
            </a:r>
          </a:p>
        </p:txBody>
      </p:sp>
      <p:grpSp>
        <p:nvGrpSpPr>
          <p:cNvPr id="6" name="Group 5"/>
          <p:cNvGrpSpPr/>
          <p:nvPr/>
        </p:nvGrpSpPr>
        <p:grpSpPr>
          <a:xfrm rot="16200000">
            <a:off x="5244769" y="1978058"/>
            <a:ext cx="1844973" cy="1056909"/>
            <a:chOff x="4224569" y="1880217"/>
            <a:chExt cx="1961381" cy="1056907"/>
          </a:xfrm>
        </p:grpSpPr>
        <p:pic>
          <p:nvPicPr>
            <p:cNvPr id="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24569" y="1880217"/>
              <a:ext cx="1958486" cy="1056907"/>
            </a:xfrm>
            <a:prstGeom prst="rect">
              <a:avLst/>
            </a:prstGeom>
            <a:noFill/>
            <a:ln w="9525">
              <a:solidFill>
                <a:schemeClr val="accent6">
                  <a:lumMod val="10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8" name="TextBox 7"/>
            <p:cNvSpPr txBox="1"/>
            <p:nvPr/>
          </p:nvSpPr>
          <p:spPr>
            <a:xfrm>
              <a:off x="4648200" y="2101334"/>
              <a:ext cx="1295400" cy="184666"/>
            </a:xfrm>
            <a:prstGeom prst="rect">
              <a:avLst/>
            </a:prstGeom>
            <a:noFill/>
          </p:spPr>
          <p:txBody>
            <a:bodyPr wrap="square" rtlCol="0">
              <a:spAutoFit/>
            </a:bodyPr>
            <a:lstStyle/>
            <a:p>
              <a:r>
                <a:rPr lang="en-US" sz="600" dirty="0">
                  <a:solidFill>
                    <a:srgbClr val="002060"/>
                  </a:solidFill>
                  <a:latin typeface="Segoe Script" panose="020B0504020000000003" pitchFamily="34" charset="0"/>
                </a:rPr>
                <a:t>Anna Jones</a:t>
              </a:r>
            </a:p>
          </p:txBody>
        </p:sp>
        <p:sp>
          <p:nvSpPr>
            <p:cNvPr id="9" name="TextBox 8"/>
            <p:cNvSpPr txBox="1"/>
            <p:nvPr/>
          </p:nvSpPr>
          <p:spPr>
            <a:xfrm>
              <a:off x="4556112" y="2209800"/>
              <a:ext cx="549288" cy="153888"/>
            </a:xfrm>
            <a:prstGeom prst="rect">
              <a:avLst/>
            </a:prstGeom>
            <a:noFill/>
          </p:spPr>
          <p:txBody>
            <a:bodyPr wrap="square" rtlCol="0">
              <a:spAutoFit/>
            </a:bodyPr>
            <a:lstStyle/>
            <a:p>
              <a:r>
                <a:rPr lang="en-US" sz="400" dirty="0">
                  <a:solidFill>
                    <a:srgbClr val="002060"/>
                  </a:solidFill>
                  <a:latin typeface="Segoe Script" panose="020B0504020000000003" pitchFamily="34" charset="0"/>
                </a:rPr>
                <a:t>Jason Smith</a:t>
              </a:r>
            </a:p>
          </p:txBody>
        </p:sp>
        <p:sp>
          <p:nvSpPr>
            <p:cNvPr id="10" name="TextBox 9"/>
            <p:cNvSpPr txBox="1"/>
            <p:nvPr/>
          </p:nvSpPr>
          <p:spPr>
            <a:xfrm>
              <a:off x="5636662" y="2209800"/>
              <a:ext cx="549288" cy="153888"/>
            </a:xfrm>
            <a:prstGeom prst="rect">
              <a:avLst/>
            </a:prstGeom>
            <a:noFill/>
          </p:spPr>
          <p:txBody>
            <a:bodyPr wrap="square" rtlCol="0">
              <a:spAutoFit/>
            </a:bodyPr>
            <a:lstStyle/>
            <a:p>
              <a:r>
                <a:rPr lang="en-US" sz="400" dirty="0">
                  <a:solidFill>
                    <a:srgbClr val="002060"/>
                  </a:solidFill>
                  <a:latin typeface="Segoe Script" panose="020B0504020000000003" pitchFamily="34" charset="0"/>
                </a:rPr>
                <a:t>9/20/99</a:t>
              </a:r>
            </a:p>
          </p:txBody>
        </p:sp>
      </p:grpSp>
      <p:pic>
        <p:nvPicPr>
          <p:cNvPr id="11" name="Picture 3"/>
          <p:cNvPicPr>
            <a:picLocks noChangeAspect="1" noChangeArrowheads="1"/>
          </p:cNvPicPr>
          <p:nvPr/>
        </p:nvPicPr>
        <p:blipFill>
          <a:blip r:embed="rId5" cstate="print"/>
          <a:srcRect/>
          <a:stretch>
            <a:fillRect/>
          </a:stretch>
        </p:blipFill>
        <p:spPr bwMode="auto">
          <a:xfrm>
            <a:off x="5410200" y="3542518"/>
            <a:ext cx="3382576" cy="2307089"/>
          </a:xfrm>
          <a:prstGeom prst="rect">
            <a:avLst/>
          </a:prstGeom>
          <a:noFill/>
          <a:ln w="9525">
            <a:noFill/>
            <a:miter lim="800000"/>
            <a:headEnd/>
            <a:tailEnd/>
          </a:ln>
        </p:spPr>
      </p:pic>
      <p:sp>
        <p:nvSpPr>
          <p:cNvPr id="16" name="Rectangle 15"/>
          <p:cNvSpPr/>
          <p:nvPr/>
        </p:nvSpPr>
        <p:spPr>
          <a:xfrm>
            <a:off x="6867525" y="1645800"/>
            <a:ext cx="1600200" cy="16441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4202281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3200" dirty="0"/>
              <a:t>Paper/Pencil</a:t>
            </a:r>
            <a:br>
              <a:rPr lang="en-US" sz="3200" dirty="0"/>
            </a:br>
            <a:r>
              <a:rPr lang="en-US" sz="3200" dirty="0"/>
              <a:t>Coding Answer Documents—Non-</a:t>
            </a:r>
            <a:r>
              <a:rPr lang="en-US" sz="3200" dirty="0" err="1"/>
              <a:t>Precoded</a:t>
            </a:r>
            <a:endParaRPr lang="en-US" sz="3200" dirty="0"/>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72</a:t>
            </a:fld>
            <a:endParaRPr lang="en-US"/>
          </a:p>
        </p:txBody>
      </p:sp>
      <p:sp>
        <p:nvSpPr>
          <p:cNvPr id="6" name="Left Brace 5"/>
          <p:cNvSpPr/>
          <p:nvPr/>
        </p:nvSpPr>
        <p:spPr>
          <a:xfrm>
            <a:off x="1905000" y="1905000"/>
            <a:ext cx="609600" cy="3810000"/>
          </a:xfrm>
          <a:prstGeom prst="leftBrace">
            <a:avLst/>
          </a:prstGeom>
          <a:ln w="31750">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p:cNvSpPr txBox="1"/>
          <p:nvPr/>
        </p:nvSpPr>
        <p:spPr>
          <a:xfrm>
            <a:off x="0" y="2895600"/>
            <a:ext cx="2086155" cy="646331"/>
          </a:xfrm>
          <a:prstGeom prst="rect">
            <a:avLst/>
          </a:prstGeom>
          <a:solidFill>
            <a:schemeClr val="tx2">
              <a:lumMod val="40000"/>
              <a:lumOff val="60000"/>
            </a:schemeClr>
          </a:solidFill>
          <a:ln>
            <a:solidFill>
              <a:schemeClr val="accent1"/>
            </a:solidFill>
          </a:ln>
          <a:effectLst>
            <a:softEdge rad="0"/>
          </a:effectLst>
        </p:spPr>
        <p:txBody>
          <a:bodyPr wrap="square" rtlCol="0">
            <a:spAutoFit/>
          </a:bodyPr>
          <a:lstStyle/>
          <a:p>
            <a:r>
              <a:rPr lang="en-US" dirty="0"/>
              <a:t>Code </a:t>
            </a:r>
            <a:r>
              <a:rPr lang="en-US" u="sng" dirty="0"/>
              <a:t>all</a:t>
            </a:r>
            <a:r>
              <a:rPr lang="en-US" dirty="0"/>
              <a:t> applicable fields.</a:t>
            </a:r>
          </a:p>
        </p:txBody>
      </p:sp>
      <p:pic>
        <p:nvPicPr>
          <p:cNvPr id="8" name="Content Placeholder 4"/>
          <p:cNvPicPr>
            <a:picLocks noGrp="1" noChangeAspect="1"/>
          </p:cNvPicPr>
          <p:nvPr>
            <p:ph sz="quarter" idx="1"/>
          </p:nvPr>
        </p:nvPicPr>
        <p:blipFill>
          <a:blip r:embed="rId3"/>
          <a:stretch>
            <a:fillRect/>
          </a:stretch>
        </p:blipFill>
        <p:spPr>
          <a:xfrm>
            <a:off x="2743200" y="1676400"/>
            <a:ext cx="5763846" cy="4495800"/>
          </a:xfrm>
          <a:prstGeom prst="rect">
            <a:avLst/>
          </a:prstGeom>
          <a:ln>
            <a:solidFill>
              <a:srgbClr val="000000"/>
            </a:solidFill>
          </a:ln>
        </p:spPr>
      </p:pic>
    </p:spTree>
    <p:extLst>
      <p:ext uri="{BB962C8B-B14F-4D97-AF65-F5344CB8AC3E}">
        <p14:creationId xmlns:p14="http://schemas.microsoft.com/office/powerpoint/2010/main" val="110825418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a:t>
            </a:r>
            <a:br>
              <a:rPr lang="en-US" dirty="0"/>
            </a:br>
            <a:r>
              <a:rPr lang="en-US" dirty="0"/>
              <a:t>Coding Answer Documents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73</a:t>
            </a:fld>
            <a:endParaRPr lang="en-US"/>
          </a:p>
        </p:txBody>
      </p:sp>
      <p:sp>
        <p:nvSpPr>
          <p:cNvPr id="9" name="TextBox 8"/>
          <p:cNvSpPr txBox="1"/>
          <p:nvPr/>
        </p:nvSpPr>
        <p:spPr>
          <a:xfrm>
            <a:off x="882306" y="1608736"/>
            <a:ext cx="2721634" cy="1323439"/>
          </a:xfrm>
          <a:prstGeom prst="rect">
            <a:avLst/>
          </a:prstGeom>
          <a:solidFill>
            <a:schemeClr val="tx2">
              <a:lumMod val="40000"/>
              <a:lumOff val="60000"/>
            </a:schemeClr>
          </a:solidFill>
        </p:spPr>
        <p:txBody>
          <a:bodyPr wrap="square" rtlCol="0">
            <a:spAutoFit/>
          </a:bodyPr>
          <a:lstStyle/>
          <a:p>
            <a:pPr marL="285750" indent="-285750">
              <a:buFont typeface="Arial" panose="020B0604020202020204" pitchFamily="34" charset="0"/>
              <a:buChar char="•"/>
            </a:pPr>
            <a:r>
              <a:rPr lang="en-US" sz="1600" dirty="0"/>
              <a:t>Code all applicable fields, per subject.</a:t>
            </a:r>
          </a:p>
          <a:p>
            <a:pPr marL="285750" indent="-285750">
              <a:buFont typeface="Arial" panose="020B0604020202020204" pitchFamily="34" charset="0"/>
              <a:buChar char="•"/>
            </a:pPr>
            <a:r>
              <a:rPr lang="en-US" sz="1600" dirty="0"/>
              <a:t>Test Administrator name must be printed on line for each subject.</a:t>
            </a:r>
          </a:p>
        </p:txBody>
      </p:sp>
      <p:pic>
        <p:nvPicPr>
          <p:cNvPr id="6" name="Content Placeholder 5"/>
          <p:cNvPicPr>
            <a:picLocks noGrp="1" noChangeAspect="1"/>
          </p:cNvPicPr>
          <p:nvPr>
            <p:ph sz="quarter" idx="1"/>
          </p:nvPr>
        </p:nvPicPr>
        <p:blipFill>
          <a:blip r:embed="rId3"/>
          <a:stretch>
            <a:fillRect/>
          </a:stretch>
        </p:blipFill>
        <p:spPr>
          <a:xfrm>
            <a:off x="329294" y="4800600"/>
            <a:ext cx="3827658" cy="1690502"/>
          </a:xfrm>
          <a:prstGeom prst="rect">
            <a:avLst/>
          </a:prstGeom>
          <a:ln>
            <a:solidFill>
              <a:srgbClr val="000000"/>
            </a:solidFill>
          </a:ln>
        </p:spPr>
      </p:pic>
      <p:pic>
        <p:nvPicPr>
          <p:cNvPr id="7" name="Picture 6"/>
          <p:cNvPicPr>
            <a:picLocks noChangeAspect="1"/>
          </p:cNvPicPr>
          <p:nvPr/>
        </p:nvPicPr>
        <p:blipFill>
          <a:blip r:embed="rId4"/>
          <a:stretch>
            <a:fillRect/>
          </a:stretch>
        </p:blipFill>
        <p:spPr>
          <a:xfrm>
            <a:off x="4419600" y="1644900"/>
            <a:ext cx="4566838" cy="4743794"/>
          </a:xfrm>
          <a:prstGeom prst="rect">
            <a:avLst/>
          </a:prstGeom>
          <a:ln>
            <a:solidFill>
              <a:srgbClr val="000000"/>
            </a:solidFill>
          </a:ln>
        </p:spPr>
      </p:pic>
      <p:pic>
        <p:nvPicPr>
          <p:cNvPr id="8" name="Picture 7"/>
          <p:cNvPicPr>
            <a:picLocks noChangeAspect="1"/>
          </p:cNvPicPr>
          <p:nvPr/>
        </p:nvPicPr>
        <p:blipFill>
          <a:blip r:embed="rId5"/>
          <a:stretch>
            <a:fillRect/>
          </a:stretch>
        </p:blipFill>
        <p:spPr>
          <a:xfrm>
            <a:off x="685800" y="3161030"/>
            <a:ext cx="3310802" cy="1517660"/>
          </a:xfrm>
          <a:prstGeom prst="rect">
            <a:avLst/>
          </a:prstGeom>
          <a:ln>
            <a:solidFill>
              <a:srgbClr val="000000"/>
            </a:solidFill>
          </a:ln>
        </p:spPr>
      </p:pic>
    </p:spTree>
    <p:extLst>
      <p:ext uri="{BB962C8B-B14F-4D97-AF65-F5344CB8AC3E}">
        <p14:creationId xmlns:p14="http://schemas.microsoft.com/office/powerpoint/2010/main" val="25866835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sz="quarter" idx="1"/>
          </p:nvPr>
        </p:nvPicPr>
        <p:blipFill>
          <a:blip r:embed="rId3"/>
          <a:stretch>
            <a:fillRect/>
          </a:stretch>
        </p:blipFill>
        <p:spPr>
          <a:xfrm>
            <a:off x="1819791" y="2479396"/>
            <a:ext cx="4782583" cy="1997432"/>
          </a:xfrm>
          <a:prstGeom prst="rect">
            <a:avLst/>
          </a:prstGeom>
          <a:ln>
            <a:solidFill>
              <a:schemeClr val="accent1"/>
            </a:solidFill>
          </a:ln>
        </p:spPr>
      </p:pic>
      <p:sp>
        <p:nvSpPr>
          <p:cNvPr id="2" name="Title 1"/>
          <p:cNvSpPr>
            <a:spLocks noGrp="1"/>
          </p:cNvSpPr>
          <p:nvPr>
            <p:ph type="title"/>
          </p:nvPr>
        </p:nvSpPr>
        <p:spPr>
          <a:xfrm>
            <a:off x="304800" y="304800"/>
            <a:ext cx="8534400" cy="758952"/>
          </a:xfrm>
        </p:spPr>
        <p:txBody>
          <a:bodyPr>
            <a:normAutofit fontScale="90000"/>
          </a:bodyPr>
          <a:lstStyle/>
          <a:p>
            <a:r>
              <a:rPr lang="en-US" dirty="0"/>
              <a:t>Paper/Pencil</a:t>
            </a:r>
            <a:br>
              <a:rPr lang="en-US" dirty="0"/>
            </a:br>
            <a:r>
              <a:rPr lang="en-US" dirty="0"/>
              <a:t>Coding Answer Documents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74</a:t>
            </a:fld>
            <a:endParaRPr lang="en-US"/>
          </a:p>
        </p:txBody>
      </p:sp>
      <p:sp>
        <p:nvSpPr>
          <p:cNvPr id="9" name="TextBox 8"/>
          <p:cNvSpPr txBox="1"/>
          <p:nvPr/>
        </p:nvSpPr>
        <p:spPr>
          <a:xfrm>
            <a:off x="2133600" y="1614260"/>
            <a:ext cx="5103870" cy="646331"/>
          </a:xfrm>
          <a:prstGeom prst="rect">
            <a:avLst/>
          </a:prstGeom>
          <a:noFill/>
          <a:ln>
            <a:solidFill>
              <a:schemeClr val="accent1"/>
            </a:solidFill>
          </a:ln>
        </p:spPr>
        <p:txBody>
          <a:bodyPr wrap="square" rtlCol="0">
            <a:spAutoFit/>
          </a:bodyPr>
          <a:lstStyle/>
          <a:p>
            <a:r>
              <a:rPr lang="en-US" dirty="0"/>
              <a:t>NEW:  Test Booklet Version should be coded correctly for reporting purposes.</a:t>
            </a:r>
          </a:p>
        </p:txBody>
      </p:sp>
      <p:cxnSp>
        <p:nvCxnSpPr>
          <p:cNvPr id="15" name="Straight Arrow Connector 14"/>
          <p:cNvCxnSpPr/>
          <p:nvPr/>
        </p:nvCxnSpPr>
        <p:spPr>
          <a:xfrm flipH="1">
            <a:off x="2819400" y="2188016"/>
            <a:ext cx="556152" cy="671706"/>
          </a:xfrm>
          <a:prstGeom prst="straightConnector1">
            <a:avLst/>
          </a:prstGeom>
          <a:ln w="15875">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447800" y="5029200"/>
            <a:ext cx="4724400" cy="646331"/>
          </a:xfrm>
          <a:prstGeom prst="rect">
            <a:avLst/>
          </a:prstGeom>
          <a:noFill/>
          <a:ln w="12700">
            <a:solidFill>
              <a:schemeClr val="accent1"/>
            </a:solidFill>
          </a:ln>
        </p:spPr>
        <p:txBody>
          <a:bodyPr wrap="square" rtlCol="0">
            <a:spAutoFit/>
          </a:bodyPr>
          <a:lstStyle/>
          <a:p>
            <a:r>
              <a:rPr lang="en-US" dirty="0"/>
              <a:t>Students bubble the first, middle, and last initial of the test administrator (TA) for each subject.</a:t>
            </a:r>
          </a:p>
        </p:txBody>
      </p:sp>
      <p:cxnSp>
        <p:nvCxnSpPr>
          <p:cNvPr id="24" name="Straight Arrow Connector 23"/>
          <p:cNvCxnSpPr/>
          <p:nvPr/>
        </p:nvCxnSpPr>
        <p:spPr>
          <a:xfrm flipV="1">
            <a:off x="4800600" y="4267683"/>
            <a:ext cx="457200" cy="6858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571416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bwMode="auto">
          <a:xfrm>
            <a:off x="2228850" y="1609767"/>
            <a:ext cx="6648450" cy="23698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304800" y="304800"/>
            <a:ext cx="8534400" cy="758952"/>
          </a:xfrm>
        </p:spPr>
        <p:txBody>
          <a:bodyPr>
            <a:noAutofit/>
          </a:bodyPr>
          <a:lstStyle/>
          <a:p>
            <a:r>
              <a:rPr lang="en-US" sz="3600" dirty="0"/>
              <a:t>Paper/Pencil</a:t>
            </a:r>
            <a:br>
              <a:rPr lang="en-US" sz="3600" dirty="0"/>
            </a:br>
            <a:r>
              <a:rPr lang="en-US" sz="3600" dirty="0"/>
              <a:t>Answer Document Return Form (ADRF)</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75</a:t>
            </a:fld>
            <a:endParaRPr lang="en-US"/>
          </a:p>
        </p:txBody>
      </p:sp>
      <p:sp>
        <p:nvSpPr>
          <p:cNvPr id="7" name="Oval 6"/>
          <p:cNvSpPr/>
          <p:nvPr/>
        </p:nvSpPr>
        <p:spPr>
          <a:xfrm>
            <a:off x="2209800" y="2590800"/>
            <a:ext cx="838200" cy="228600"/>
          </a:xfrm>
          <a:prstGeom prst="ellipse">
            <a:avLst/>
          </a:prstGeom>
          <a:solidFill>
            <a:schemeClr val="accent1">
              <a:alpha val="35000"/>
            </a:schemeClr>
          </a:solidFill>
          <a:ln w="12700">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42874" y="1943100"/>
            <a:ext cx="1914525" cy="4247317"/>
          </a:xfrm>
          <a:prstGeom prst="rect">
            <a:avLst/>
          </a:prstGeom>
          <a:noFill/>
        </p:spPr>
        <p:txBody>
          <a:bodyPr wrap="square" rtlCol="0">
            <a:spAutoFit/>
          </a:bodyPr>
          <a:lstStyle/>
          <a:p>
            <a:pPr marL="285750" indent="-285750">
              <a:buFont typeface="Arial" panose="020B0604020202020204" pitchFamily="34" charset="0"/>
              <a:buChar char="•"/>
            </a:pPr>
            <a:r>
              <a:rPr lang="en-US" sz="1500" dirty="0"/>
              <a:t>The ADRF is used to indicate the number of answer documents being returned.</a:t>
            </a:r>
          </a:p>
          <a:p>
            <a:pPr marL="285750" indent="-285750">
              <a:buFont typeface="Arial" panose="020B0604020202020204" pitchFamily="34" charset="0"/>
              <a:buChar char="•"/>
            </a:pPr>
            <a:endParaRPr lang="en-US" sz="1500" dirty="0"/>
          </a:p>
          <a:p>
            <a:pPr marL="285750" indent="-285750">
              <a:buFont typeface="Arial" panose="020B0604020202020204" pitchFamily="34" charset="0"/>
              <a:buChar char="•"/>
            </a:pPr>
            <a:r>
              <a:rPr lang="en-US" sz="1500" dirty="0"/>
              <a:t>Enter the quantity of answer documents for return.</a:t>
            </a:r>
          </a:p>
          <a:p>
            <a:endParaRPr lang="en-US" sz="1500" dirty="0"/>
          </a:p>
          <a:p>
            <a:pPr marL="285750" indent="-285750">
              <a:buFont typeface="Arial" panose="020B0604020202020204" pitchFamily="34" charset="0"/>
              <a:buChar char="•"/>
            </a:pPr>
            <a:r>
              <a:rPr lang="en-US" sz="1500" dirty="0"/>
              <a:t>Complete Fall Assignment info, </a:t>
            </a:r>
            <a:br>
              <a:rPr lang="en-US" sz="1500" dirty="0"/>
            </a:br>
            <a:r>
              <a:rPr lang="en-US" sz="1500" dirty="0"/>
              <a:t>if necessary.</a:t>
            </a:r>
          </a:p>
          <a:p>
            <a:endParaRPr lang="en-US" sz="1500" dirty="0"/>
          </a:p>
          <a:p>
            <a:pPr marL="285750" indent="-285750">
              <a:buFont typeface="Arial" panose="020B0604020202020204" pitchFamily="34" charset="0"/>
              <a:buChar char="•"/>
            </a:pPr>
            <a:r>
              <a:rPr lang="en-US" sz="1500" dirty="0"/>
              <a:t>There will be also be a separate row for grade 3 math.</a:t>
            </a:r>
          </a:p>
        </p:txBody>
      </p:sp>
      <p:pic>
        <p:nvPicPr>
          <p:cNvPr id="1032" name="Picture 8" descr="C:\Users\ltisdell\AppData\Local\Temp\SNAGHTML19e6ba4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8850" y="3979652"/>
            <a:ext cx="6648450" cy="2000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982943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a:t>
            </a:r>
            <a:br>
              <a:rPr lang="en-US" dirty="0"/>
            </a:br>
            <a:r>
              <a:rPr lang="en-US" dirty="0"/>
              <a:t>Fall Assignment</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76</a:t>
            </a:fld>
            <a:endParaRPr lang="en-US"/>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232574347"/>
              </p:ext>
            </p:extLst>
          </p:nvPr>
        </p:nvGraphicFramePr>
        <p:xfrm>
          <a:off x="612775" y="1600200"/>
          <a:ext cx="8153399" cy="4572000"/>
        </p:xfrm>
        <a:graphic>
          <a:graphicData uri="http://schemas.openxmlformats.org/drawingml/2006/table">
            <a:tbl>
              <a:tblPr firstRow="1" bandRow="1">
                <a:tableStyleId>{5C22544A-7EE6-4342-B048-85BDC9FD1C3A}</a:tableStyleId>
              </a:tblPr>
              <a:tblGrid>
                <a:gridCol w="1039180">
                  <a:extLst>
                    <a:ext uri="{9D8B030D-6E8A-4147-A177-3AD203B41FA5}">
                      <a16:colId xmlns:a16="http://schemas.microsoft.com/office/drawing/2014/main" val="20000"/>
                    </a:ext>
                  </a:extLst>
                </a:gridCol>
                <a:gridCol w="921583">
                  <a:extLst>
                    <a:ext uri="{9D8B030D-6E8A-4147-A177-3AD203B41FA5}">
                      <a16:colId xmlns:a16="http://schemas.microsoft.com/office/drawing/2014/main" val="20001"/>
                    </a:ext>
                  </a:extLst>
                </a:gridCol>
                <a:gridCol w="921583">
                  <a:extLst>
                    <a:ext uri="{9D8B030D-6E8A-4147-A177-3AD203B41FA5}">
                      <a16:colId xmlns:a16="http://schemas.microsoft.com/office/drawing/2014/main" val="20002"/>
                    </a:ext>
                  </a:extLst>
                </a:gridCol>
                <a:gridCol w="921583">
                  <a:extLst>
                    <a:ext uri="{9D8B030D-6E8A-4147-A177-3AD203B41FA5}">
                      <a16:colId xmlns:a16="http://schemas.microsoft.com/office/drawing/2014/main" val="20003"/>
                    </a:ext>
                  </a:extLst>
                </a:gridCol>
                <a:gridCol w="331795">
                  <a:extLst>
                    <a:ext uri="{9D8B030D-6E8A-4147-A177-3AD203B41FA5}">
                      <a16:colId xmlns:a16="http://schemas.microsoft.com/office/drawing/2014/main" val="20004"/>
                    </a:ext>
                  </a:extLst>
                </a:gridCol>
                <a:gridCol w="803535">
                  <a:extLst>
                    <a:ext uri="{9D8B030D-6E8A-4147-A177-3AD203B41FA5}">
                      <a16:colId xmlns:a16="http://schemas.microsoft.com/office/drawing/2014/main" val="20005"/>
                    </a:ext>
                  </a:extLst>
                </a:gridCol>
                <a:gridCol w="803535">
                  <a:extLst>
                    <a:ext uri="{9D8B030D-6E8A-4147-A177-3AD203B41FA5}">
                      <a16:colId xmlns:a16="http://schemas.microsoft.com/office/drawing/2014/main" val="20006"/>
                    </a:ext>
                  </a:extLst>
                </a:gridCol>
                <a:gridCol w="803535">
                  <a:extLst>
                    <a:ext uri="{9D8B030D-6E8A-4147-A177-3AD203B41FA5}">
                      <a16:colId xmlns:a16="http://schemas.microsoft.com/office/drawing/2014/main" val="20007"/>
                    </a:ext>
                  </a:extLst>
                </a:gridCol>
                <a:gridCol w="803535">
                  <a:extLst>
                    <a:ext uri="{9D8B030D-6E8A-4147-A177-3AD203B41FA5}">
                      <a16:colId xmlns:a16="http://schemas.microsoft.com/office/drawing/2014/main" val="20008"/>
                    </a:ext>
                  </a:extLst>
                </a:gridCol>
                <a:gridCol w="803535">
                  <a:extLst>
                    <a:ext uri="{9D8B030D-6E8A-4147-A177-3AD203B41FA5}">
                      <a16:colId xmlns:a16="http://schemas.microsoft.com/office/drawing/2014/main" val="20009"/>
                    </a:ext>
                  </a:extLst>
                </a:gridCol>
              </a:tblGrid>
              <a:tr h="370840">
                <a:tc gridSpan="4">
                  <a:txBody>
                    <a:bodyPr/>
                    <a:lstStyle/>
                    <a:p>
                      <a:pPr algn="ctr"/>
                      <a:r>
                        <a:rPr lang="en-US" dirty="0"/>
                        <a:t>VALUE</a:t>
                      </a:r>
                      <a:br>
                        <a:rPr lang="en-US" dirty="0"/>
                      </a:br>
                      <a:r>
                        <a:rPr lang="en-US" dirty="0"/>
                        <a:t>If</a:t>
                      </a:r>
                      <a:r>
                        <a:rPr lang="en-US" baseline="0" dirty="0"/>
                        <a:t> coded as this, then….</a:t>
                      </a:r>
                      <a:endParaRPr lang="en-US" dirty="0"/>
                    </a:p>
                  </a:txBody>
                  <a:tcPr marL="87668" marR="87668"/>
                </a:tc>
                <a:tc hMerge="1">
                  <a:txBody>
                    <a:bodyPr/>
                    <a:lstStyle/>
                    <a:p>
                      <a:endParaRPr lang="en-US" dirty="0"/>
                    </a:p>
                  </a:txBody>
                  <a:tcPr/>
                </a:tc>
                <a:tc hMerge="1">
                  <a:txBody>
                    <a:bodyPr/>
                    <a:lstStyle/>
                    <a:p>
                      <a:endParaRPr lang="en-US" dirty="0"/>
                    </a:p>
                  </a:txBody>
                  <a:tcPr/>
                </a:tc>
                <a:tc hMerge="1">
                  <a:txBody>
                    <a:bodyPr/>
                    <a:lstStyle/>
                    <a:p>
                      <a:pPr algn="ctr"/>
                      <a:endParaRPr lang="en-US" dirty="0"/>
                    </a:p>
                  </a:txBody>
                  <a:tcPr/>
                </a:tc>
                <a:tc rowSpan="10">
                  <a:txBody>
                    <a:bodyPr/>
                    <a:lstStyle/>
                    <a:p>
                      <a:endParaRPr lang="en-US" dirty="0"/>
                    </a:p>
                  </a:txBody>
                  <a:tcPr marL="87668" marR="87668"/>
                </a:tc>
                <a:tc gridSpan="5">
                  <a:txBody>
                    <a:bodyPr/>
                    <a:lstStyle/>
                    <a:p>
                      <a:pPr algn="ctr"/>
                      <a:r>
                        <a:rPr lang="en-US" dirty="0"/>
                        <a:t>FINAL</a:t>
                      </a:r>
                      <a:r>
                        <a:rPr lang="en-US" baseline="0" dirty="0"/>
                        <a:t> VALUE</a:t>
                      </a:r>
                    </a:p>
                    <a:p>
                      <a:pPr algn="ctr"/>
                      <a:r>
                        <a:rPr lang="en-US" baseline="0" dirty="0"/>
                        <a:t>reported as this</a:t>
                      </a:r>
                      <a:endParaRPr lang="en-US" dirty="0"/>
                    </a:p>
                  </a:txBody>
                  <a:tcPr marL="87668" marR="87668"/>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pPr algn="ctr"/>
                      <a:endParaRPr lang="en-US" dirty="0"/>
                    </a:p>
                  </a:txBody>
                  <a:tcPr/>
                </a:tc>
                <a:extLst>
                  <a:ext uri="{0D108BD9-81ED-4DB2-BD59-A6C34878D82A}">
                    <a16:rowId xmlns:a16="http://schemas.microsoft.com/office/drawing/2014/main" val="10000"/>
                  </a:ext>
                </a:extLst>
              </a:tr>
              <a:tr h="370840">
                <a:tc>
                  <a:txBody>
                    <a:bodyPr/>
                    <a:lstStyle/>
                    <a:p>
                      <a:pPr algn="ctr"/>
                      <a:r>
                        <a:rPr lang="en-US" sz="1100" dirty="0" err="1"/>
                        <a:t>Precode</a:t>
                      </a:r>
                      <a:endParaRPr lang="en-US" sz="1100" dirty="0"/>
                    </a:p>
                  </a:txBody>
                  <a:tcPr marL="87668" marR="87668"/>
                </a:tc>
                <a:tc>
                  <a:txBody>
                    <a:bodyPr/>
                    <a:lstStyle/>
                    <a:p>
                      <a:pPr algn="ctr"/>
                      <a:r>
                        <a:rPr lang="en-US" sz="1100" dirty="0"/>
                        <a:t>ADRF</a:t>
                      </a:r>
                    </a:p>
                  </a:txBody>
                  <a:tcPr marL="87668" marR="87668"/>
                </a:tc>
                <a:tc>
                  <a:txBody>
                    <a:bodyPr/>
                    <a:lstStyle/>
                    <a:p>
                      <a:pPr algn="ctr"/>
                      <a:r>
                        <a:rPr lang="en-US" sz="1100" dirty="0"/>
                        <a:t>Student’s Answer Doc</a:t>
                      </a:r>
                    </a:p>
                  </a:txBody>
                  <a:tcPr marL="87668" marR="87668"/>
                </a:tc>
                <a:tc>
                  <a:txBody>
                    <a:bodyPr/>
                    <a:lstStyle/>
                    <a:p>
                      <a:pPr algn="ctr"/>
                      <a:r>
                        <a:rPr lang="en-US" sz="1100" dirty="0"/>
                        <a:t>Online</a:t>
                      </a:r>
                    </a:p>
                  </a:txBody>
                  <a:tcPr marL="87668" marR="87668"/>
                </a:tc>
                <a:tc vMerge="1">
                  <a:txBody>
                    <a:bodyPr/>
                    <a:lstStyle/>
                    <a:p>
                      <a:endParaRPr lang="en-US" dirty="0"/>
                    </a:p>
                  </a:txBody>
                  <a:tcPr/>
                </a:tc>
                <a:tc>
                  <a:txBody>
                    <a:bodyPr/>
                    <a:lstStyle/>
                    <a:p>
                      <a:pPr algn="ctr"/>
                      <a:r>
                        <a:rPr lang="en-US" sz="1100" dirty="0"/>
                        <a:t>Test School’s ID</a:t>
                      </a:r>
                    </a:p>
                  </a:txBody>
                  <a:tcPr marL="87668" marR="87668"/>
                </a:tc>
                <a:tc>
                  <a:txBody>
                    <a:bodyPr/>
                    <a:lstStyle/>
                    <a:p>
                      <a:pPr algn="ctr"/>
                      <a:r>
                        <a:rPr lang="en-US" sz="1100" dirty="0" err="1"/>
                        <a:t>Precode</a:t>
                      </a:r>
                      <a:endParaRPr lang="en-US" sz="1100" dirty="0"/>
                    </a:p>
                  </a:txBody>
                  <a:tcPr marL="87668" marR="87668"/>
                </a:tc>
                <a:tc>
                  <a:txBody>
                    <a:bodyPr/>
                    <a:lstStyle/>
                    <a:p>
                      <a:pPr algn="ctr"/>
                      <a:r>
                        <a:rPr lang="en-US" sz="1100" dirty="0"/>
                        <a:t>ADRF</a:t>
                      </a:r>
                    </a:p>
                  </a:txBody>
                  <a:tcPr marL="87668" marR="87668"/>
                </a:tc>
                <a:tc>
                  <a:txBody>
                    <a:bodyPr/>
                    <a:lstStyle/>
                    <a:p>
                      <a:pPr algn="ctr"/>
                      <a:r>
                        <a:rPr lang="en-US" sz="1100" dirty="0"/>
                        <a:t>Student’s Answer Doc</a:t>
                      </a:r>
                    </a:p>
                  </a:txBody>
                  <a:tcPr marL="87668" marR="87668"/>
                </a:tc>
                <a:tc>
                  <a:txBody>
                    <a:bodyPr/>
                    <a:lstStyle/>
                    <a:p>
                      <a:pPr algn="ctr"/>
                      <a:r>
                        <a:rPr lang="en-US" sz="1100" dirty="0"/>
                        <a:t>Online</a:t>
                      </a:r>
                    </a:p>
                  </a:txBody>
                  <a:tcPr marL="87668" marR="87668"/>
                </a:tc>
                <a:extLst>
                  <a:ext uri="{0D108BD9-81ED-4DB2-BD59-A6C34878D82A}">
                    <a16:rowId xmlns:a16="http://schemas.microsoft.com/office/drawing/2014/main" val="10001"/>
                  </a:ext>
                </a:extLst>
              </a:tr>
              <a:tr h="370840">
                <a:tc>
                  <a:txBody>
                    <a:bodyPr/>
                    <a:lstStyle/>
                    <a:p>
                      <a:endParaRPr lang="en-US" dirty="0"/>
                    </a:p>
                  </a:txBody>
                  <a:tcPr marL="87668" marR="87668"/>
                </a:tc>
                <a:tc>
                  <a:txBody>
                    <a:bodyPr/>
                    <a:lstStyle/>
                    <a:p>
                      <a:endParaRPr lang="en-US" dirty="0"/>
                    </a:p>
                  </a:txBody>
                  <a:tcPr marL="87668" marR="87668"/>
                </a:tc>
                <a:tc>
                  <a:txBody>
                    <a:bodyPr/>
                    <a:lstStyle/>
                    <a:p>
                      <a:endParaRPr lang="en-US" dirty="0"/>
                    </a:p>
                  </a:txBody>
                  <a:tcPr marL="87668" marR="87668"/>
                </a:tc>
                <a:tc>
                  <a:txBody>
                    <a:bodyPr/>
                    <a:lstStyle/>
                    <a:p>
                      <a:endParaRPr lang="en-US" dirty="0"/>
                    </a:p>
                  </a:txBody>
                  <a:tcPr marL="87668" marR="87668"/>
                </a:tc>
                <a:tc vMerge="1">
                  <a:txBody>
                    <a:bodyPr/>
                    <a:lstStyle/>
                    <a:p>
                      <a:endParaRPr 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baseline="0" dirty="0">
                          <a:solidFill>
                            <a:schemeClr val="accent6">
                              <a:lumMod val="10000"/>
                            </a:schemeClr>
                          </a:solidFill>
                          <a:latin typeface="Wingdings 2" pitchFamily="18" charset="2"/>
                          <a:sym typeface="Wingdings 2"/>
                        </a:rPr>
                        <a:t></a:t>
                      </a:r>
                      <a:endParaRPr lang="en-US" sz="1800" b="1" baseline="0" dirty="0">
                        <a:solidFill>
                          <a:schemeClr val="accent6">
                            <a:lumMod val="10000"/>
                          </a:schemeClr>
                        </a:solidFill>
                        <a:latin typeface="Wingdings 2" pitchFamily="18" charset="2"/>
                      </a:endParaRPr>
                    </a:p>
                  </a:txBody>
                  <a:tcPr marL="87668" marR="87668"/>
                </a:tc>
                <a:tc>
                  <a:txBody>
                    <a:bodyPr/>
                    <a:lstStyle/>
                    <a:p>
                      <a:endParaRPr lang="en-US" dirty="0"/>
                    </a:p>
                  </a:txBody>
                  <a:tcPr marL="87668" marR="87668"/>
                </a:tc>
                <a:tc>
                  <a:txBody>
                    <a:bodyPr/>
                    <a:lstStyle/>
                    <a:p>
                      <a:endParaRPr lang="en-US" dirty="0"/>
                    </a:p>
                  </a:txBody>
                  <a:tcPr marL="87668" marR="87668"/>
                </a:tc>
                <a:tc>
                  <a:txBody>
                    <a:bodyPr/>
                    <a:lstStyle/>
                    <a:p>
                      <a:endParaRPr lang="en-US" dirty="0"/>
                    </a:p>
                  </a:txBody>
                  <a:tcPr marL="87668" marR="87668"/>
                </a:tc>
                <a:tc>
                  <a:txBody>
                    <a:bodyPr/>
                    <a:lstStyle/>
                    <a:p>
                      <a:endParaRPr lang="en-US" dirty="0"/>
                    </a:p>
                  </a:txBody>
                  <a:tcPr marL="87668" marR="87668"/>
                </a:tc>
                <a:extLst>
                  <a:ext uri="{0D108BD9-81ED-4DB2-BD59-A6C34878D82A}">
                    <a16:rowId xmlns:a16="http://schemas.microsoft.com/office/drawing/2014/main" val="10002"/>
                  </a:ext>
                </a:extLst>
              </a:tr>
              <a:tr h="370840">
                <a:tc>
                  <a:txBody>
                    <a:bodyPr/>
                    <a:lstStyle/>
                    <a:p>
                      <a:pPr algn="ctr"/>
                      <a:endParaRPr lang="en-US" dirty="0"/>
                    </a:p>
                  </a:txBody>
                  <a:tcPr marL="87668" marR="87668"/>
                </a:tc>
                <a:tc>
                  <a:txBody>
                    <a:bodyPr/>
                    <a:lstStyle/>
                    <a:p>
                      <a:pPr algn="ctr"/>
                      <a:endParaRPr lang="en-US" dirty="0"/>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endParaRPr lang="en-US" dirty="0"/>
                    </a:p>
                  </a:txBody>
                  <a:tcPr marL="87668" marR="87668"/>
                </a:tc>
                <a:tc vMerge="1">
                  <a:txBody>
                    <a:bodyPr/>
                    <a:lstStyle/>
                    <a:p>
                      <a:endParaRPr lang="en-US"/>
                    </a:p>
                  </a:txBody>
                  <a:tcPr/>
                </a:tc>
                <a:tc>
                  <a:txBody>
                    <a:bodyPr/>
                    <a:lstStyle/>
                    <a:p>
                      <a:endParaRPr lang="en-US" dirty="0"/>
                    </a:p>
                  </a:txBody>
                  <a:tcPr marL="87668" marR="87668"/>
                </a:tc>
                <a:tc>
                  <a:txBody>
                    <a:bodyPr/>
                    <a:lstStyle/>
                    <a:p>
                      <a:pPr algn="ctr"/>
                      <a:endParaRPr lang="en-US" dirty="0"/>
                    </a:p>
                  </a:txBody>
                  <a:tcPr marL="87668" marR="87668"/>
                </a:tc>
                <a:tc>
                  <a:txBody>
                    <a:bodyPr/>
                    <a:lstStyle/>
                    <a:p>
                      <a:pPr algn="ctr"/>
                      <a:endParaRPr lang="en-US" dirty="0"/>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endParaRPr lang="en-US" dirty="0"/>
                    </a:p>
                  </a:txBody>
                  <a:tcPr marL="87668" marR="87668"/>
                </a:tc>
                <a:extLst>
                  <a:ext uri="{0D108BD9-81ED-4DB2-BD59-A6C34878D82A}">
                    <a16:rowId xmlns:a16="http://schemas.microsoft.com/office/drawing/2014/main" val="10003"/>
                  </a:ext>
                </a:extLst>
              </a:tr>
              <a:tr h="370840">
                <a:tc>
                  <a:txBody>
                    <a:bodyPr/>
                    <a:lstStyle/>
                    <a:p>
                      <a:pPr algn="ctr"/>
                      <a:endParaRPr lang="en-US" dirty="0"/>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endParaRPr lang="en-US" dirty="0"/>
                    </a:p>
                  </a:txBody>
                  <a:tcPr marL="87668" marR="87668"/>
                </a:tc>
                <a:tc>
                  <a:txBody>
                    <a:bodyPr/>
                    <a:lstStyle/>
                    <a:p>
                      <a:pPr algn="ctr"/>
                      <a:endParaRPr lang="en-US" dirty="0"/>
                    </a:p>
                  </a:txBody>
                  <a:tcPr marL="87668" marR="87668"/>
                </a:tc>
                <a:tc vMerge="1">
                  <a:txBody>
                    <a:bodyPr/>
                    <a:lstStyle/>
                    <a:p>
                      <a:endParaRPr lang="en-US"/>
                    </a:p>
                  </a:txBody>
                  <a:tcPr/>
                </a:tc>
                <a:tc>
                  <a:txBody>
                    <a:bodyPr/>
                    <a:lstStyle/>
                    <a:p>
                      <a:endParaRPr lang="en-US" dirty="0"/>
                    </a:p>
                  </a:txBody>
                  <a:tcPr marL="87668" marR="87668"/>
                </a:tc>
                <a:tc>
                  <a:txBody>
                    <a:bodyPr/>
                    <a:lstStyle/>
                    <a:p>
                      <a:pPr algn="ctr"/>
                      <a:endParaRPr lang="en-US" dirty="0"/>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endParaRPr lang="en-US" dirty="0"/>
                    </a:p>
                  </a:txBody>
                  <a:tcPr marL="87668" marR="87668"/>
                </a:tc>
                <a:tc>
                  <a:txBody>
                    <a:bodyPr/>
                    <a:lstStyle/>
                    <a:p>
                      <a:pPr algn="ctr"/>
                      <a:endParaRPr lang="en-US" dirty="0"/>
                    </a:p>
                  </a:txBody>
                  <a:tcPr marL="87668" marR="87668"/>
                </a:tc>
                <a:extLst>
                  <a:ext uri="{0D108BD9-81ED-4DB2-BD59-A6C34878D82A}">
                    <a16:rowId xmlns:a16="http://schemas.microsoft.com/office/drawing/2014/main" val="10004"/>
                  </a:ext>
                </a:extLst>
              </a:tr>
              <a:tr h="370840">
                <a:tc>
                  <a:txBody>
                    <a:bodyPr/>
                    <a:lstStyle/>
                    <a:p>
                      <a:pPr algn="ctr"/>
                      <a:endParaRPr lang="en-US" dirty="0"/>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endParaRPr lang="en-US" dirty="0"/>
                    </a:p>
                  </a:txBody>
                  <a:tcPr marL="87668" marR="87668"/>
                </a:tc>
                <a:tc vMerge="1">
                  <a:txBody>
                    <a:bodyPr/>
                    <a:lstStyle/>
                    <a:p>
                      <a:endParaRPr lang="en-US"/>
                    </a:p>
                  </a:txBody>
                  <a:tcPr/>
                </a:tc>
                <a:tc>
                  <a:txBody>
                    <a:bodyPr/>
                    <a:lstStyle/>
                    <a:p>
                      <a:endParaRPr lang="en-US" dirty="0"/>
                    </a:p>
                  </a:txBody>
                  <a:tcPr marL="87668" marR="87668"/>
                </a:tc>
                <a:tc>
                  <a:txBody>
                    <a:bodyPr/>
                    <a:lstStyle/>
                    <a:p>
                      <a:pPr algn="ctr"/>
                      <a:endParaRPr lang="en-US" dirty="0"/>
                    </a:p>
                  </a:txBody>
                  <a:tcPr marL="87668" marR="87668"/>
                </a:tc>
                <a:tc>
                  <a:txBody>
                    <a:bodyPr/>
                    <a:lstStyle/>
                    <a:p>
                      <a:pPr algn="ctr"/>
                      <a:endParaRPr lang="en-US" dirty="0"/>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endParaRPr lang="en-US" dirty="0"/>
                    </a:p>
                  </a:txBody>
                  <a:tcPr marL="87668" marR="87668"/>
                </a:tc>
                <a:extLst>
                  <a:ext uri="{0D108BD9-81ED-4DB2-BD59-A6C34878D82A}">
                    <a16:rowId xmlns:a16="http://schemas.microsoft.com/office/drawing/2014/main" val="10005"/>
                  </a:ext>
                </a:extLst>
              </a:tr>
              <a:tr h="370840">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endParaRPr lang="en-US" dirty="0"/>
                    </a:p>
                  </a:txBody>
                  <a:tcPr marL="87668" marR="87668"/>
                </a:tc>
                <a:tc>
                  <a:txBody>
                    <a:bodyPr/>
                    <a:lstStyle/>
                    <a:p>
                      <a:pPr algn="ctr"/>
                      <a:endParaRPr lang="en-US" dirty="0"/>
                    </a:p>
                  </a:txBody>
                  <a:tcPr marL="87668" marR="87668"/>
                </a:tc>
                <a:tc>
                  <a:txBody>
                    <a:bodyPr/>
                    <a:lstStyle/>
                    <a:p>
                      <a:pPr algn="ctr"/>
                      <a:endParaRPr lang="en-US" dirty="0"/>
                    </a:p>
                  </a:txBody>
                  <a:tcPr marL="87668" marR="87668"/>
                </a:tc>
                <a:tc vMerge="1">
                  <a:txBody>
                    <a:bodyPr/>
                    <a:lstStyle/>
                    <a:p>
                      <a:endParaRPr lang="en-US"/>
                    </a:p>
                  </a:txBody>
                  <a:tcPr/>
                </a:tc>
                <a:tc>
                  <a:txBody>
                    <a:bodyPr/>
                    <a:lstStyle/>
                    <a:p>
                      <a:endParaRPr lang="en-US"/>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endParaRPr lang="en-US"/>
                    </a:p>
                  </a:txBody>
                  <a:tcPr marL="87668" marR="87668"/>
                </a:tc>
                <a:tc>
                  <a:txBody>
                    <a:bodyPr/>
                    <a:lstStyle/>
                    <a:p>
                      <a:pPr algn="ctr"/>
                      <a:endParaRPr lang="en-US" dirty="0"/>
                    </a:p>
                  </a:txBody>
                  <a:tcPr marL="87668" marR="87668"/>
                </a:tc>
                <a:tc>
                  <a:txBody>
                    <a:bodyPr/>
                    <a:lstStyle/>
                    <a:p>
                      <a:pPr algn="ctr"/>
                      <a:endParaRPr lang="en-US" dirty="0"/>
                    </a:p>
                  </a:txBody>
                  <a:tcPr marL="87668" marR="87668"/>
                </a:tc>
                <a:extLst>
                  <a:ext uri="{0D108BD9-81ED-4DB2-BD59-A6C34878D82A}">
                    <a16:rowId xmlns:a16="http://schemas.microsoft.com/office/drawing/2014/main" val="10006"/>
                  </a:ext>
                </a:extLst>
              </a:tr>
              <a:tr h="370840">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endParaRPr lang="en-US" dirty="0"/>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endParaRPr lang="en-US" dirty="0"/>
                    </a:p>
                  </a:txBody>
                  <a:tcPr marL="87668" marR="87668"/>
                </a:tc>
                <a:tc vMerge="1">
                  <a:txBody>
                    <a:bodyPr/>
                    <a:lstStyle/>
                    <a:p>
                      <a:endParaRPr lang="en-US"/>
                    </a:p>
                  </a:txBody>
                  <a:tcPr/>
                </a:tc>
                <a:tc>
                  <a:txBody>
                    <a:bodyPr/>
                    <a:lstStyle/>
                    <a:p>
                      <a:endParaRPr lang="en-US"/>
                    </a:p>
                  </a:txBody>
                  <a:tcPr marL="87668" marR="87668"/>
                </a:tc>
                <a:tc>
                  <a:txBody>
                    <a:bodyPr/>
                    <a:lstStyle/>
                    <a:p>
                      <a:pPr algn="ctr"/>
                      <a:endParaRPr lang="en-US"/>
                    </a:p>
                  </a:txBody>
                  <a:tcPr marL="87668" marR="87668"/>
                </a:tc>
                <a:tc>
                  <a:txBody>
                    <a:bodyPr/>
                    <a:lstStyle/>
                    <a:p>
                      <a:pPr algn="ctr"/>
                      <a:endParaRPr lang="en-US"/>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endParaRPr lang="en-US" dirty="0"/>
                    </a:p>
                  </a:txBody>
                  <a:tcPr marL="87668" marR="87668"/>
                </a:tc>
                <a:extLst>
                  <a:ext uri="{0D108BD9-81ED-4DB2-BD59-A6C34878D82A}">
                    <a16:rowId xmlns:a16="http://schemas.microsoft.com/office/drawing/2014/main" val="10007"/>
                  </a:ext>
                </a:extLst>
              </a:tr>
              <a:tr h="370840">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endParaRPr lang="en-US" dirty="0"/>
                    </a:p>
                  </a:txBody>
                  <a:tcPr marL="87668" marR="87668"/>
                </a:tc>
                <a:tc>
                  <a:txBody>
                    <a:bodyPr/>
                    <a:lstStyle/>
                    <a:p>
                      <a:pPr algn="ctr"/>
                      <a:endParaRPr lang="en-US" dirty="0"/>
                    </a:p>
                  </a:txBody>
                  <a:tcPr marL="87668" marR="87668"/>
                </a:tc>
                <a:tc vMerge="1">
                  <a:txBody>
                    <a:bodyPr/>
                    <a:lstStyle/>
                    <a:p>
                      <a:endParaRPr lang="en-US"/>
                    </a:p>
                  </a:txBody>
                  <a:tcPr/>
                </a:tc>
                <a:tc>
                  <a:txBody>
                    <a:bodyPr/>
                    <a:lstStyle/>
                    <a:p>
                      <a:endParaRPr lang="en-US"/>
                    </a:p>
                  </a:txBody>
                  <a:tcPr marL="87668" marR="87668"/>
                </a:tc>
                <a:tc>
                  <a:txBody>
                    <a:bodyPr/>
                    <a:lstStyle/>
                    <a:p>
                      <a:pPr algn="ctr"/>
                      <a:endParaRPr lang="en-US"/>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endParaRPr lang="en-US" dirty="0"/>
                    </a:p>
                  </a:txBody>
                  <a:tcPr marL="87668" marR="87668"/>
                </a:tc>
                <a:tc>
                  <a:txBody>
                    <a:bodyPr/>
                    <a:lstStyle/>
                    <a:p>
                      <a:pPr algn="ctr"/>
                      <a:endParaRPr lang="en-US" dirty="0"/>
                    </a:p>
                  </a:txBody>
                  <a:tcPr marL="87668" marR="87668"/>
                </a:tc>
                <a:extLst>
                  <a:ext uri="{0D108BD9-81ED-4DB2-BD59-A6C34878D82A}">
                    <a16:rowId xmlns:a16="http://schemas.microsoft.com/office/drawing/2014/main" val="10008"/>
                  </a:ext>
                </a:extLst>
              </a:tr>
              <a:tr h="370840">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endParaRPr lang="en-US" dirty="0"/>
                    </a:p>
                  </a:txBody>
                  <a:tcPr marL="87668" marR="87668"/>
                </a:tc>
                <a:tc vMerge="1">
                  <a:txBody>
                    <a:bodyPr/>
                    <a:lstStyle/>
                    <a:p>
                      <a:endParaRPr lang="en-US" dirty="0"/>
                    </a:p>
                  </a:txBody>
                  <a:tcPr/>
                </a:tc>
                <a:tc>
                  <a:txBody>
                    <a:bodyPr/>
                    <a:lstStyle/>
                    <a:p>
                      <a:endParaRPr lang="en-US"/>
                    </a:p>
                  </a:txBody>
                  <a:tcPr marL="87668" marR="87668"/>
                </a:tc>
                <a:tc>
                  <a:txBody>
                    <a:bodyPr/>
                    <a:lstStyle/>
                    <a:p>
                      <a:pPr algn="ctr"/>
                      <a:endParaRPr lang="en-US"/>
                    </a:p>
                  </a:txBody>
                  <a:tcPr marL="87668" marR="87668"/>
                </a:tc>
                <a:tc>
                  <a:txBody>
                    <a:bodyPr/>
                    <a:lstStyle/>
                    <a:p>
                      <a:pPr algn="ctr"/>
                      <a:endParaRPr lang="en-US"/>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endParaRPr lang="en-US" dirty="0"/>
                    </a:p>
                  </a:txBody>
                  <a:tcPr marL="87668" marR="87668"/>
                </a:tc>
                <a:extLst>
                  <a:ext uri="{0D108BD9-81ED-4DB2-BD59-A6C34878D82A}">
                    <a16:rowId xmlns:a16="http://schemas.microsoft.com/office/drawing/2014/main" val="10009"/>
                  </a:ext>
                </a:extLst>
              </a:tr>
              <a:tr h="370840">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endParaRPr lang="en-US" dirty="0"/>
                    </a:p>
                  </a:txBody>
                  <a:tcPr marL="87668" marR="87668"/>
                </a:tc>
                <a:tc>
                  <a:txBody>
                    <a:bodyPr/>
                    <a:lstStyle/>
                    <a:p>
                      <a:endParaRPr lang="en-US" dirty="0"/>
                    </a:p>
                  </a:txBody>
                  <a:tcPr marL="87668" marR="87668"/>
                </a:tc>
                <a:tc>
                  <a:txBody>
                    <a:bodyPr/>
                    <a:lstStyle/>
                    <a:p>
                      <a:pPr algn="ctr"/>
                      <a:endParaRPr lang="en-US"/>
                    </a:p>
                  </a:txBody>
                  <a:tcPr marL="87668" marR="87668"/>
                </a:tc>
                <a:tc>
                  <a:txBody>
                    <a:bodyPr/>
                    <a:lstStyle/>
                    <a:p>
                      <a:pPr algn="ctr"/>
                      <a:endParaRPr lang="en-US"/>
                    </a:p>
                  </a:txBody>
                  <a:tcPr marL="87668" marR="87668"/>
                </a:tc>
                <a:tc>
                  <a:txBody>
                    <a:bodyPr/>
                    <a:lstStyle/>
                    <a:p>
                      <a:pPr algn="ctr"/>
                      <a:endParaRPr lang="en-US" dirty="0"/>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101211261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solidFill>
                  <a:schemeClr val="tx1"/>
                </a:solidFill>
              </a:rPr>
              <a:t>Paper/Pencil</a:t>
            </a:r>
            <a:br>
              <a:rPr lang="en-US" dirty="0">
                <a:solidFill>
                  <a:schemeClr val="tx1"/>
                </a:solidFill>
              </a:rPr>
            </a:br>
            <a:r>
              <a:rPr lang="en-US" dirty="0">
                <a:solidFill>
                  <a:schemeClr val="tx1"/>
                </a:solidFill>
              </a:rPr>
              <a:t>STC Return Procedures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77</a:t>
            </a:fld>
            <a:endParaRPr lang="en-US"/>
          </a:p>
        </p:txBody>
      </p:sp>
      <p:sp>
        <p:nvSpPr>
          <p:cNvPr id="4" name="Content Placeholder 3"/>
          <p:cNvSpPr>
            <a:spLocks noGrp="1"/>
          </p:cNvSpPr>
          <p:nvPr>
            <p:ph sz="quarter" idx="1"/>
          </p:nvPr>
        </p:nvSpPr>
        <p:spPr>
          <a:xfrm>
            <a:off x="228600" y="1600200"/>
            <a:ext cx="8537448" cy="4648200"/>
          </a:xfrm>
        </p:spPr>
        <p:txBody>
          <a:bodyPr>
            <a:normAutofit/>
          </a:bodyPr>
          <a:lstStyle/>
          <a:p>
            <a:pPr lvl="1">
              <a:buClr>
                <a:srgbClr val="2DA2BF"/>
              </a:buClr>
            </a:pPr>
            <a:r>
              <a:rPr lang="en-US" sz="2400" dirty="0">
                <a:solidFill>
                  <a:prstClr val="black"/>
                </a:solidFill>
              </a:rPr>
              <a:t>Read and follow return procedures in </a:t>
            </a:r>
            <a:r>
              <a:rPr lang="en-US" sz="2400" i="1" dirty="0">
                <a:solidFill>
                  <a:prstClr val="black"/>
                </a:solidFill>
              </a:rPr>
              <a:t>TAM</a:t>
            </a:r>
            <a:r>
              <a:rPr lang="en-US" sz="2400" dirty="0">
                <a:solidFill>
                  <a:prstClr val="black"/>
                </a:solidFill>
              </a:rPr>
              <a:t>.</a:t>
            </a:r>
          </a:p>
          <a:p>
            <a:pPr lvl="1">
              <a:buClr>
                <a:srgbClr val="2DA2BF"/>
              </a:buClr>
            </a:pPr>
            <a:r>
              <a:rPr lang="en-US" sz="2400" dirty="0">
                <a:solidFill>
                  <a:prstClr val="black"/>
                </a:solidFill>
              </a:rPr>
              <a:t>Confirm all </a:t>
            </a:r>
            <a:r>
              <a:rPr lang="en-US" sz="2400" dirty="0" err="1">
                <a:solidFill>
                  <a:prstClr val="black"/>
                </a:solidFill>
              </a:rPr>
              <a:t>scorable</a:t>
            </a:r>
            <a:r>
              <a:rPr lang="en-US" sz="2400" dirty="0">
                <a:solidFill>
                  <a:prstClr val="black"/>
                </a:solidFill>
              </a:rPr>
              <a:t> answer documents have preprinted information or a label applied.</a:t>
            </a:r>
          </a:p>
          <a:p>
            <a:pPr lvl="1">
              <a:buClr>
                <a:srgbClr val="2DA2BF"/>
              </a:buClr>
            </a:pPr>
            <a:r>
              <a:rPr lang="en-US" sz="2400" dirty="0">
                <a:solidFill>
                  <a:prstClr val="black"/>
                </a:solidFill>
              </a:rPr>
              <a:t>Confirm that student name is bubbled on all non-</a:t>
            </a:r>
            <a:r>
              <a:rPr lang="en-US" sz="2400" dirty="0" err="1">
                <a:solidFill>
                  <a:prstClr val="black"/>
                </a:solidFill>
              </a:rPr>
              <a:t>precoded</a:t>
            </a:r>
            <a:r>
              <a:rPr lang="en-US" sz="2400" dirty="0">
                <a:solidFill>
                  <a:prstClr val="black"/>
                </a:solidFill>
              </a:rPr>
              <a:t> answer documents.</a:t>
            </a:r>
            <a:endParaRPr lang="en-US" sz="1300" dirty="0">
              <a:solidFill>
                <a:prstClr val="black"/>
              </a:solidFill>
            </a:endParaRPr>
          </a:p>
          <a:p>
            <a:pPr lvl="1"/>
            <a:r>
              <a:rPr lang="en-US" sz="2400" b="1" dirty="0">
                <a:solidFill>
                  <a:schemeClr val="accent1">
                    <a:lumMod val="75000"/>
                  </a:schemeClr>
                </a:solidFill>
              </a:rPr>
              <a:t>For SC READY</a:t>
            </a:r>
            <a:r>
              <a:rPr lang="en-US" sz="2400" dirty="0"/>
              <a:t>: Ensure that accommodations on pages 2 and 3, as well as Test Booklet Version and TA Initials on subsequent pages, have been accurately bubbled. </a:t>
            </a:r>
            <a:endParaRPr lang="en-US" sz="2400" dirty="0">
              <a:solidFill>
                <a:srgbClr val="FFFF00"/>
              </a:solidFill>
            </a:endParaRPr>
          </a:p>
          <a:p>
            <a:pPr lvl="1"/>
            <a:r>
              <a:rPr lang="en-US" sz="2400" b="1" dirty="0">
                <a:solidFill>
                  <a:srgbClr val="C00000"/>
                </a:solidFill>
              </a:rPr>
              <a:t>For SCPASS</a:t>
            </a:r>
            <a:r>
              <a:rPr lang="en-US" sz="2400" dirty="0"/>
              <a:t>: Ensure that accommodations on page 2—as well as Test Booklet Version and TA Initials on page 3 have been accurately bubbled.</a:t>
            </a:r>
          </a:p>
          <a:p>
            <a:pPr lvl="1"/>
            <a:endParaRPr lang="en-US" dirty="0">
              <a:solidFill>
                <a:srgbClr val="FF0000"/>
              </a:solidFill>
            </a:endParaRPr>
          </a:p>
        </p:txBody>
      </p:sp>
    </p:spTree>
    <p:extLst>
      <p:ext uri="{BB962C8B-B14F-4D97-AF65-F5344CB8AC3E}">
        <p14:creationId xmlns:p14="http://schemas.microsoft.com/office/powerpoint/2010/main" val="61395518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a:t>
            </a:r>
            <a:br>
              <a:rPr lang="en-US" dirty="0"/>
            </a:br>
            <a:r>
              <a:rPr lang="en-US" dirty="0"/>
              <a:t>STC Return Procedures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78</a:t>
            </a:fld>
            <a:endParaRPr lang="en-US"/>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1925548210"/>
              </p:ext>
            </p:extLst>
          </p:nvPr>
        </p:nvGraphicFramePr>
        <p:xfrm>
          <a:off x="612775" y="1600200"/>
          <a:ext cx="81534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6667500" y="3352800"/>
            <a:ext cx="1219200" cy="1323439"/>
          </a:xfrm>
          <a:prstGeom prst="rect">
            <a:avLst/>
          </a:prstGeom>
          <a:noFill/>
        </p:spPr>
        <p:txBody>
          <a:bodyPr wrap="square" rtlCol="0">
            <a:spAutoFit/>
          </a:bodyPr>
          <a:lstStyle/>
          <a:p>
            <a:endParaRPr lang="en-US" sz="1600" dirty="0">
              <a:solidFill>
                <a:schemeClr val="bg1"/>
              </a:solidFill>
            </a:endParaRPr>
          </a:p>
          <a:p>
            <a:endParaRPr lang="en-US" sz="1600" dirty="0">
              <a:solidFill>
                <a:schemeClr val="bg1"/>
              </a:solidFill>
            </a:endParaRPr>
          </a:p>
          <a:p>
            <a:r>
              <a:rPr lang="en-US" sz="1600" dirty="0">
                <a:solidFill>
                  <a:schemeClr val="bg1"/>
                </a:solidFill>
              </a:rPr>
              <a:t>Complete ADRF on </a:t>
            </a:r>
            <a:r>
              <a:rPr lang="en-US" sz="1600" dirty="0" err="1">
                <a:solidFill>
                  <a:schemeClr val="bg1"/>
                </a:solidFill>
              </a:rPr>
              <a:t>eDIRECT</a:t>
            </a:r>
            <a:r>
              <a:rPr lang="en-US" sz="1600" dirty="0">
                <a:solidFill>
                  <a:schemeClr val="bg1"/>
                </a:solidFill>
              </a:rPr>
              <a:t>.</a:t>
            </a:r>
          </a:p>
        </p:txBody>
      </p:sp>
    </p:spTree>
    <p:extLst>
      <p:ext uri="{BB962C8B-B14F-4D97-AF65-F5344CB8AC3E}">
        <p14:creationId xmlns:p14="http://schemas.microsoft.com/office/powerpoint/2010/main" val="278009219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a:t>
            </a:r>
            <a:br>
              <a:rPr lang="en-US" dirty="0"/>
            </a:br>
            <a:r>
              <a:rPr lang="en-US" dirty="0"/>
              <a:t>Materials Return—Braille</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79</a:t>
            </a:fld>
            <a:endParaRPr lang="en-US"/>
          </a:p>
        </p:txBody>
      </p:sp>
      <p:sp>
        <p:nvSpPr>
          <p:cNvPr id="4" name="Content Placeholder 3"/>
          <p:cNvSpPr>
            <a:spLocks noGrp="1"/>
          </p:cNvSpPr>
          <p:nvPr>
            <p:ph sz="quarter" idx="1"/>
          </p:nvPr>
        </p:nvSpPr>
        <p:spPr/>
        <p:txBody>
          <a:bodyPr>
            <a:normAutofit/>
          </a:bodyPr>
          <a:lstStyle/>
          <a:p>
            <a:pPr lvl="0">
              <a:buClr>
                <a:srgbClr val="DA1F28"/>
              </a:buClr>
            </a:pPr>
            <a:r>
              <a:rPr lang="en-US" dirty="0">
                <a:solidFill>
                  <a:prstClr val="black"/>
                </a:solidFill>
              </a:rPr>
              <a:t>Return answer documents for Braille with </a:t>
            </a:r>
            <a:r>
              <a:rPr lang="en-US" u="sng" dirty="0" err="1">
                <a:solidFill>
                  <a:prstClr val="black"/>
                </a:solidFill>
              </a:rPr>
              <a:t>scorable</a:t>
            </a:r>
            <a:r>
              <a:rPr lang="en-US" dirty="0">
                <a:solidFill>
                  <a:prstClr val="black"/>
                </a:solidFill>
              </a:rPr>
              <a:t> materials (except as noted for </a:t>
            </a:r>
            <a:r>
              <a:rPr lang="en-US" dirty="0">
                <a:solidFill>
                  <a:srgbClr val="2DA2BF">
                    <a:lumMod val="75000"/>
                  </a:srgbClr>
                </a:solidFill>
              </a:rPr>
              <a:t>ELA</a:t>
            </a:r>
            <a:r>
              <a:rPr lang="en-US" dirty="0">
                <a:solidFill>
                  <a:prstClr val="black"/>
                </a:solidFill>
              </a:rPr>
              <a:t> below).</a:t>
            </a:r>
          </a:p>
          <a:p>
            <a:pPr marL="0" lvl="0" indent="0">
              <a:buClr>
                <a:srgbClr val="DA1F28"/>
              </a:buClr>
              <a:buNone/>
            </a:pPr>
            <a:endParaRPr lang="en-US" dirty="0">
              <a:solidFill>
                <a:prstClr val="black"/>
              </a:solidFill>
            </a:endParaRPr>
          </a:p>
          <a:p>
            <a:pPr lvl="0">
              <a:buClr>
                <a:srgbClr val="DA1F28"/>
              </a:buClr>
            </a:pPr>
            <a:r>
              <a:rPr lang="en-US" dirty="0">
                <a:solidFill>
                  <a:prstClr val="black"/>
                </a:solidFill>
              </a:rPr>
              <a:t>Return all other Braille materials in the plastic bag</a:t>
            </a:r>
            <a:br>
              <a:rPr lang="en-US" dirty="0">
                <a:solidFill>
                  <a:prstClr val="black"/>
                </a:solidFill>
              </a:rPr>
            </a:br>
            <a:r>
              <a:rPr lang="en-US" dirty="0">
                <a:solidFill>
                  <a:prstClr val="black"/>
                </a:solidFill>
              </a:rPr>
              <a:t>and place with nonscorable materials.</a:t>
            </a:r>
          </a:p>
          <a:p>
            <a:pPr lvl="0">
              <a:buClr>
                <a:srgbClr val="DA1F28"/>
              </a:buClr>
            </a:pPr>
            <a:endParaRPr lang="en-US" dirty="0">
              <a:solidFill>
                <a:prstClr val="black"/>
              </a:solidFill>
            </a:endParaRPr>
          </a:p>
          <a:p>
            <a:pPr lvl="0">
              <a:buClr>
                <a:srgbClr val="DA1F28"/>
              </a:buClr>
            </a:pPr>
            <a:r>
              <a:rPr lang="en-US" dirty="0">
                <a:solidFill>
                  <a:prstClr val="black"/>
                </a:solidFill>
              </a:rPr>
              <a:t>If transcription is needed for TDA response, return all </a:t>
            </a:r>
            <a:r>
              <a:rPr lang="en-US" dirty="0">
                <a:solidFill>
                  <a:srgbClr val="2DA2BF">
                    <a:lumMod val="75000"/>
                  </a:srgbClr>
                </a:solidFill>
              </a:rPr>
              <a:t>ELA</a:t>
            </a:r>
            <a:r>
              <a:rPr lang="en-US" dirty="0">
                <a:solidFill>
                  <a:prstClr val="black"/>
                </a:solidFill>
              </a:rPr>
              <a:t> Braille materials for student together in plastic bag in the </a:t>
            </a:r>
            <a:r>
              <a:rPr lang="en-US" u="sng" dirty="0" err="1">
                <a:solidFill>
                  <a:prstClr val="black"/>
                </a:solidFill>
              </a:rPr>
              <a:t>scorable</a:t>
            </a:r>
            <a:r>
              <a:rPr lang="en-US" dirty="0">
                <a:solidFill>
                  <a:prstClr val="black"/>
                </a:solidFill>
              </a:rPr>
              <a:t> box.</a:t>
            </a:r>
            <a:endParaRPr lang="en-US" dirty="0"/>
          </a:p>
        </p:txBody>
      </p:sp>
    </p:spTree>
    <p:extLst>
      <p:ext uri="{BB962C8B-B14F-4D97-AF65-F5344CB8AC3E}">
        <p14:creationId xmlns:p14="http://schemas.microsoft.com/office/powerpoint/2010/main" val="20695481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What’s New (cont.)</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8</a:t>
            </a:fld>
            <a:endParaRPr lang="en-US"/>
          </a:p>
        </p:txBody>
      </p:sp>
      <p:sp>
        <p:nvSpPr>
          <p:cNvPr id="4" name="Content Placeholder 3"/>
          <p:cNvSpPr>
            <a:spLocks noGrp="1"/>
          </p:cNvSpPr>
          <p:nvPr>
            <p:ph sz="quarter" idx="1"/>
          </p:nvPr>
        </p:nvSpPr>
        <p:spPr/>
        <p:txBody>
          <a:bodyPr>
            <a:normAutofit/>
          </a:bodyPr>
          <a:lstStyle/>
          <a:p>
            <a:r>
              <a:rPr lang="en-US" sz="2600" dirty="0"/>
              <a:t>Precode Changes</a:t>
            </a:r>
          </a:p>
          <a:p>
            <a:pPr lvl="1"/>
            <a:r>
              <a:rPr lang="en-US" sz="2200" dirty="0"/>
              <a:t>Districts will receive New Student Precode Labels for students who were changed from online to paper testing between the January and March precode files.</a:t>
            </a:r>
          </a:p>
          <a:p>
            <a:pPr lvl="1"/>
            <a:r>
              <a:rPr lang="en-US" sz="2200" dirty="0"/>
              <a:t>Schools must use overage materials or place an additional material order for the test booklets needed for these students.</a:t>
            </a:r>
          </a:p>
          <a:p>
            <a:r>
              <a:rPr lang="en-US" sz="2600" dirty="0" err="1"/>
              <a:t>eDIRECT</a:t>
            </a:r>
            <a:endParaRPr lang="en-US" sz="2600" dirty="0"/>
          </a:p>
          <a:p>
            <a:pPr lvl="1"/>
            <a:r>
              <a:rPr lang="en-US" sz="2200" dirty="0"/>
              <a:t>DTCs may Force Submit tests within </a:t>
            </a:r>
            <a:r>
              <a:rPr lang="en-US" sz="2200" dirty="0" err="1"/>
              <a:t>eDIRECT</a:t>
            </a:r>
            <a:endParaRPr lang="en-US" sz="2200" dirty="0"/>
          </a:p>
          <a:p>
            <a:pPr lvl="1"/>
            <a:r>
              <a:rPr lang="en-US" sz="2200" dirty="0"/>
              <a:t>Multiple Student Upload functionality is available.</a:t>
            </a:r>
          </a:p>
        </p:txBody>
      </p:sp>
    </p:spTree>
    <p:extLst>
      <p:ext uri="{BB962C8B-B14F-4D97-AF65-F5344CB8AC3E}">
        <p14:creationId xmlns:p14="http://schemas.microsoft.com/office/powerpoint/2010/main" val="333590699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000" dirty="0"/>
              <a:t>Paper/Pencil</a:t>
            </a:r>
            <a:br>
              <a:rPr lang="en-US" sz="4000" dirty="0"/>
            </a:br>
            <a:r>
              <a:rPr lang="en-US" sz="4000" dirty="0"/>
              <a:t>Materials Return</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80</a:t>
            </a:fld>
            <a:endParaRPr lang="en-US"/>
          </a:p>
        </p:txBody>
      </p:sp>
      <p:sp>
        <p:nvSpPr>
          <p:cNvPr id="4" name="Content Placeholder 3"/>
          <p:cNvSpPr>
            <a:spLocks noGrp="1"/>
          </p:cNvSpPr>
          <p:nvPr>
            <p:ph sz="quarter" idx="1"/>
          </p:nvPr>
        </p:nvSpPr>
        <p:spPr>
          <a:xfrm>
            <a:off x="381000" y="1600200"/>
            <a:ext cx="8385048" cy="4495800"/>
          </a:xfrm>
        </p:spPr>
        <p:txBody>
          <a:bodyPr>
            <a:normAutofit/>
          </a:bodyPr>
          <a:lstStyle/>
          <a:p>
            <a:r>
              <a:rPr lang="en-US" dirty="0"/>
              <a:t>Materials will be returned via </a:t>
            </a:r>
            <a:r>
              <a:rPr lang="en-US" u="sng" dirty="0"/>
              <a:t>UPS</a:t>
            </a:r>
            <a:r>
              <a:rPr lang="en-US" dirty="0"/>
              <a:t>.</a:t>
            </a:r>
          </a:p>
          <a:p>
            <a:pPr lvl="1">
              <a:buClr>
                <a:srgbClr val="2DA2BF"/>
              </a:buClr>
            </a:pPr>
            <a:r>
              <a:rPr lang="en-US" sz="2400" b="1" dirty="0">
                <a:solidFill>
                  <a:srgbClr val="C00000"/>
                </a:solidFill>
              </a:rPr>
              <a:t>For Grade 3 reading accelerated reporting</a:t>
            </a:r>
            <a:r>
              <a:rPr lang="en-US" sz="2400" dirty="0"/>
              <a:t>: Return deadline is </a:t>
            </a:r>
            <a:r>
              <a:rPr lang="en-US" sz="2400" b="1" dirty="0"/>
              <a:t>Tuesday, May 22; </a:t>
            </a:r>
            <a:r>
              <a:rPr lang="en-US" sz="2400" dirty="0"/>
              <a:t>call UPS to arrange pickup (if not already scheduled) by Friday, May 18. </a:t>
            </a:r>
          </a:p>
          <a:p>
            <a:pPr lvl="1">
              <a:buClr>
                <a:srgbClr val="2DA2BF"/>
              </a:buClr>
            </a:pPr>
            <a:r>
              <a:rPr lang="en-US" sz="2200" dirty="0"/>
              <a:t>SC READY and SCPASS Material:  As testing is complete; return deadline is June 12.</a:t>
            </a:r>
          </a:p>
          <a:p>
            <a:pPr lvl="1"/>
            <a:endParaRPr lang="en-US" sz="2200" b="1" dirty="0">
              <a:solidFill>
                <a:schemeClr val="accent1">
                  <a:lumMod val="75000"/>
                </a:schemeClr>
              </a:solidFill>
            </a:endParaRPr>
          </a:p>
        </p:txBody>
      </p:sp>
    </p:spTree>
    <p:extLst>
      <p:ext uri="{BB962C8B-B14F-4D97-AF65-F5344CB8AC3E}">
        <p14:creationId xmlns:p14="http://schemas.microsoft.com/office/powerpoint/2010/main" val="370012521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a:t>
            </a:r>
            <a:br>
              <a:rPr lang="en-US" dirty="0"/>
            </a:br>
            <a:r>
              <a:rPr lang="en-US" dirty="0"/>
              <a:t>Packaging Procedures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81</a:t>
            </a:fld>
            <a:endParaRPr lang="en-US"/>
          </a:p>
        </p:txBody>
      </p:sp>
      <p:pic>
        <p:nvPicPr>
          <p:cNvPr id="7" name="Content Placeholder 6" descr="Testing materials place in plastic bag.png"/>
          <p:cNvPicPr>
            <a:picLocks noGrp="1"/>
          </p:cNvPicPr>
          <p:nvPr>
            <p:ph sz="quarter" idx="1"/>
          </p:nvPr>
        </p:nvPicPr>
        <p:blipFill>
          <a:blip r:embed="rId3" cstate="print"/>
          <a:stretch>
            <a:fillRect/>
          </a:stretch>
        </p:blipFill>
        <p:spPr>
          <a:xfrm>
            <a:off x="762000" y="3810000"/>
            <a:ext cx="3352800" cy="2249155"/>
          </a:xfrm>
          <a:prstGeom prst="rect">
            <a:avLst/>
          </a:prstGeom>
        </p:spPr>
      </p:pic>
      <p:pic>
        <p:nvPicPr>
          <p:cNvPr id="11" name="Picture 10" descr="Bagged materials going into box.png"/>
          <p:cNvPicPr/>
          <p:nvPr/>
        </p:nvPicPr>
        <p:blipFill>
          <a:blip r:embed="rId4" cstate="print"/>
          <a:stretch>
            <a:fillRect/>
          </a:stretch>
        </p:blipFill>
        <p:spPr>
          <a:xfrm>
            <a:off x="5257800" y="3581400"/>
            <a:ext cx="3048000" cy="2486025"/>
          </a:xfrm>
          <a:prstGeom prst="rect">
            <a:avLst/>
          </a:prstGeom>
        </p:spPr>
      </p:pic>
      <p:graphicFrame>
        <p:nvGraphicFramePr>
          <p:cNvPr id="12" name="Diagram 11"/>
          <p:cNvGraphicFramePr/>
          <p:nvPr>
            <p:extLst>
              <p:ext uri="{D42A27DB-BD31-4B8C-83A1-F6EECF244321}">
                <p14:modId xmlns:p14="http://schemas.microsoft.com/office/powerpoint/2010/main" val="186744352"/>
              </p:ext>
            </p:extLst>
          </p:nvPr>
        </p:nvGraphicFramePr>
        <p:xfrm>
          <a:off x="381000" y="1600200"/>
          <a:ext cx="8305800" cy="18796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3" name="TextBox 12"/>
          <p:cNvSpPr txBox="1"/>
          <p:nvPr/>
        </p:nvSpPr>
        <p:spPr>
          <a:xfrm>
            <a:off x="3810000" y="1981200"/>
            <a:ext cx="4267200" cy="954107"/>
          </a:xfrm>
          <a:prstGeom prst="rect">
            <a:avLst/>
          </a:prstGeom>
          <a:noFill/>
        </p:spPr>
        <p:txBody>
          <a:bodyPr wrap="square" rtlCol="0">
            <a:spAutoFit/>
          </a:bodyPr>
          <a:lstStyle/>
          <a:p>
            <a:pPr lvl="0"/>
            <a:r>
              <a:rPr lang="en-US" sz="2800" dirty="0"/>
              <a:t>Seal the bags tightly and place in </a:t>
            </a:r>
            <a:r>
              <a:rPr lang="en-US" sz="2800" dirty="0" err="1"/>
              <a:t>scorable</a:t>
            </a:r>
            <a:r>
              <a:rPr lang="en-US" sz="2800" dirty="0"/>
              <a:t> boxes.</a:t>
            </a:r>
            <a:endParaRPr lang="en-US" dirty="0"/>
          </a:p>
        </p:txBody>
      </p:sp>
    </p:spTree>
    <p:extLst>
      <p:ext uri="{BB962C8B-B14F-4D97-AF65-F5344CB8AC3E}">
        <p14:creationId xmlns:p14="http://schemas.microsoft.com/office/powerpoint/2010/main" val="218323942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a:t>
            </a:r>
            <a:br>
              <a:rPr lang="en-US" dirty="0"/>
            </a:br>
            <a:r>
              <a:rPr lang="en-US" dirty="0"/>
              <a:t>Packaging Procedures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82</a:t>
            </a:fld>
            <a:endParaRPr lang="en-US"/>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4194352707"/>
              </p:ext>
            </p:extLst>
          </p:nvPr>
        </p:nvGraphicFramePr>
        <p:xfrm>
          <a:off x="381000" y="1524000"/>
          <a:ext cx="8382000" cy="32765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3" descr="DRC box w material going in.png"/>
          <p:cNvPicPr>
            <a:picLocks noChangeAspect="1"/>
          </p:cNvPicPr>
          <p:nvPr/>
        </p:nvPicPr>
        <p:blipFill>
          <a:blip r:embed="rId8" cstate="print"/>
          <a:srcRect/>
          <a:stretch>
            <a:fillRect/>
          </a:stretch>
        </p:blipFill>
        <p:spPr bwMode="auto">
          <a:xfrm>
            <a:off x="2971800" y="4029073"/>
            <a:ext cx="2898648" cy="2345309"/>
          </a:xfrm>
          <a:prstGeom prst="rect">
            <a:avLst/>
          </a:prstGeom>
          <a:noFill/>
          <a:ln w="9525">
            <a:noFill/>
            <a:miter lim="800000"/>
            <a:headEnd/>
            <a:tailEnd/>
          </a:ln>
        </p:spPr>
      </p:pic>
    </p:spTree>
    <p:extLst>
      <p:ext uri="{BB962C8B-B14F-4D97-AF65-F5344CB8AC3E}">
        <p14:creationId xmlns:p14="http://schemas.microsoft.com/office/powerpoint/2010/main" val="329836843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a:t>
            </a:r>
            <a:br>
              <a:rPr lang="en-US" dirty="0"/>
            </a:br>
            <a:r>
              <a:rPr lang="en-US" dirty="0"/>
              <a:t>Packaging Procedures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83</a:t>
            </a:fld>
            <a:endParaRPr lang="en-US"/>
          </a:p>
        </p:txBody>
      </p:sp>
      <p:sp>
        <p:nvSpPr>
          <p:cNvPr id="8" name="Content Placeholder 7"/>
          <p:cNvSpPr>
            <a:spLocks noGrp="1"/>
          </p:cNvSpPr>
          <p:nvPr>
            <p:ph sz="quarter" idx="1"/>
          </p:nvPr>
        </p:nvSpPr>
        <p:spPr>
          <a:xfrm>
            <a:off x="228600" y="1527048"/>
            <a:ext cx="8686800" cy="2816352"/>
          </a:xfrm>
          <a:prstGeom prst="rightArrow">
            <a:avLst/>
          </a:prstGeom>
          <a:solidFill>
            <a:schemeClr val="accent1"/>
          </a:solidFill>
          <a:ln>
            <a:solidFill>
              <a:scrgbClr r="0" g="0" b="0"/>
            </a:solidFill>
          </a:ln>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normAutofit/>
          </a:bodyPr>
          <a:lstStyle/>
          <a:p>
            <a:pPr marL="0" indent="0" algn="ctr">
              <a:buNone/>
            </a:pPr>
            <a:r>
              <a:rPr lang="en-US" sz="2000" dirty="0">
                <a:solidFill>
                  <a:schemeClr val="bg1"/>
                </a:solidFill>
              </a:rPr>
              <a:t>Fill any empty space in each box with crumpled paper or bubble wrap</a:t>
            </a:r>
            <a:br>
              <a:rPr lang="en-US" sz="2000" dirty="0">
                <a:solidFill>
                  <a:schemeClr val="bg1"/>
                </a:solidFill>
              </a:rPr>
            </a:br>
            <a:r>
              <a:rPr lang="en-US" sz="2000" dirty="0">
                <a:solidFill>
                  <a:schemeClr val="bg1"/>
                </a:solidFill>
              </a:rPr>
              <a:t>to ensure that testing materials do not shift during transit.</a:t>
            </a:r>
          </a:p>
          <a:p>
            <a:pPr marL="0" indent="0" algn="ctr">
              <a:buNone/>
            </a:pPr>
            <a:r>
              <a:rPr lang="en-US" sz="2000" dirty="0">
                <a:solidFill>
                  <a:schemeClr val="bg1"/>
                </a:solidFill>
              </a:rPr>
              <a:t>	Fill any voids to the top of the box.</a:t>
            </a:r>
          </a:p>
        </p:txBody>
      </p:sp>
      <p:pic>
        <p:nvPicPr>
          <p:cNvPr id="9" name="Picture 5" descr="DRC box w packing paper.png"/>
          <p:cNvPicPr>
            <a:picLocks noChangeAspect="1"/>
          </p:cNvPicPr>
          <p:nvPr/>
        </p:nvPicPr>
        <p:blipFill>
          <a:blip r:embed="rId3" cstate="print"/>
          <a:srcRect/>
          <a:stretch>
            <a:fillRect/>
          </a:stretch>
        </p:blipFill>
        <p:spPr bwMode="auto">
          <a:xfrm>
            <a:off x="2593505" y="3581400"/>
            <a:ext cx="3856071" cy="2713892"/>
          </a:xfrm>
          <a:prstGeom prst="rect">
            <a:avLst/>
          </a:prstGeom>
          <a:noFill/>
          <a:ln w="9525">
            <a:noFill/>
            <a:miter lim="800000"/>
            <a:headEnd/>
            <a:tailEnd/>
          </a:ln>
        </p:spPr>
      </p:pic>
    </p:spTree>
    <p:extLst>
      <p:ext uri="{BB962C8B-B14F-4D97-AF65-F5344CB8AC3E}">
        <p14:creationId xmlns:p14="http://schemas.microsoft.com/office/powerpoint/2010/main" val="154727694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a:t>
            </a:r>
            <a:br>
              <a:rPr lang="en-US" dirty="0"/>
            </a:br>
            <a:r>
              <a:rPr lang="en-US" dirty="0"/>
              <a:t>Packaging Procedures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84</a:t>
            </a:fld>
            <a:endParaRPr lang="en-US"/>
          </a:p>
        </p:txBody>
      </p:sp>
      <p:sp>
        <p:nvSpPr>
          <p:cNvPr id="5" name="Content Placeholder 7"/>
          <p:cNvSpPr>
            <a:spLocks noGrp="1"/>
          </p:cNvSpPr>
          <p:nvPr>
            <p:ph sz="quarter" idx="1"/>
          </p:nvPr>
        </p:nvSpPr>
        <p:spPr>
          <a:xfrm>
            <a:off x="301752" y="1527048"/>
            <a:ext cx="8503920" cy="2587752"/>
          </a:xfrm>
          <a:prstGeom prst="rightArrow">
            <a:avLst/>
          </a:prstGeom>
          <a:solidFill>
            <a:schemeClr val="accent1"/>
          </a:solidFill>
          <a:ln>
            <a:solidFill>
              <a:scrgbClr r="0" g="0" b="0"/>
            </a:solidFill>
          </a:ln>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normAutofit/>
          </a:bodyPr>
          <a:lstStyle/>
          <a:p>
            <a:pPr marL="0" indent="0" algn="ctr">
              <a:buNone/>
            </a:pPr>
            <a:r>
              <a:rPr lang="en-US" sz="2800" dirty="0">
                <a:solidFill>
                  <a:schemeClr val="bg1"/>
                </a:solidFill>
              </a:rPr>
              <a:t>Fold in the outer flaps (with old shipping labels), exposing the A &amp; B flaps.</a:t>
            </a:r>
          </a:p>
        </p:txBody>
      </p:sp>
      <p:pic>
        <p:nvPicPr>
          <p:cNvPr id="6" name="Picture 3" descr="Box Label Placement for Pretest Workshop.png"/>
          <p:cNvPicPr>
            <a:picLocks noChangeAspect="1"/>
          </p:cNvPicPr>
          <p:nvPr/>
        </p:nvPicPr>
        <p:blipFill>
          <a:blip r:embed="rId3" cstate="print"/>
          <a:srcRect t="46361"/>
          <a:stretch>
            <a:fillRect/>
          </a:stretch>
        </p:blipFill>
        <p:spPr bwMode="auto">
          <a:xfrm>
            <a:off x="609600" y="3952875"/>
            <a:ext cx="3559175" cy="2197100"/>
          </a:xfrm>
          <a:prstGeom prst="rect">
            <a:avLst/>
          </a:prstGeom>
          <a:noFill/>
          <a:ln w="9525">
            <a:noFill/>
            <a:miter lim="800000"/>
            <a:headEnd/>
            <a:tailEnd/>
          </a:ln>
        </p:spPr>
      </p:pic>
      <p:pic>
        <p:nvPicPr>
          <p:cNvPr id="7" name="Picture 4" descr="DRC box top.png"/>
          <p:cNvPicPr>
            <a:picLocks noChangeAspect="1"/>
          </p:cNvPicPr>
          <p:nvPr/>
        </p:nvPicPr>
        <p:blipFill>
          <a:blip r:embed="rId4" cstate="print"/>
          <a:srcRect/>
          <a:stretch>
            <a:fillRect/>
          </a:stretch>
        </p:blipFill>
        <p:spPr bwMode="auto">
          <a:xfrm>
            <a:off x="5105400" y="4343400"/>
            <a:ext cx="2746375" cy="1708150"/>
          </a:xfrm>
          <a:prstGeom prst="rect">
            <a:avLst/>
          </a:prstGeom>
          <a:noFill/>
          <a:ln w="9525">
            <a:noFill/>
            <a:miter lim="800000"/>
            <a:headEnd/>
            <a:tailEnd/>
          </a:ln>
        </p:spPr>
      </p:pic>
    </p:spTree>
    <p:extLst>
      <p:ext uri="{BB962C8B-B14F-4D97-AF65-F5344CB8AC3E}">
        <p14:creationId xmlns:p14="http://schemas.microsoft.com/office/powerpoint/2010/main" val="2334001593"/>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a:t>
            </a:r>
            <a:br>
              <a:rPr lang="en-US" dirty="0"/>
            </a:br>
            <a:r>
              <a:rPr lang="en-US" dirty="0"/>
              <a:t>Packaging Procedures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85</a:t>
            </a:fld>
            <a:endParaRPr lang="en-US"/>
          </a:p>
        </p:txBody>
      </p:sp>
      <p:sp>
        <p:nvSpPr>
          <p:cNvPr id="5" name="Content Placeholder 7"/>
          <p:cNvSpPr>
            <a:spLocks noGrp="1"/>
          </p:cNvSpPr>
          <p:nvPr>
            <p:ph sz="quarter" idx="1"/>
          </p:nvPr>
        </p:nvSpPr>
        <p:spPr>
          <a:xfrm>
            <a:off x="304800" y="1295400"/>
            <a:ext cx="8503920" cy="2892552"/>
          </a:xfrm>
          <a:prstGeom prst="rightArrow">
            <a:avLst/>
          </a:prstGeom>
          <a:ln>
            <a:solidFill>
              <a:scrgbClr r="0" g="0" b="0"/>
            </a:solidFill>
          </a:ln>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normAutofit/>
          </a:bodyPr>
          <a:lstStyle/>
          <a:p>
            <a:pPr marL="0" indent="0" algn="ctr">
              <a:buNone/>
            </a:pPr>
            <a:endParaRPr lang="en-US" sz="2800" dirty="0"/>
          </a:p>
        </p:txBody>
      </p:sp>
      <p:sp>
        <p:nvSpPr>
          <p:cNvPr id="6" name="Rounded Rectangle 5"/>
          <p:cNvSpPr/>
          <p:nvPr/>
        </p:nvSpPr>
        <p:spPr>
          <a:xfrm>
            <a:off x="628650" y="2105025"/>
            <a:ext cx="3105150" cy="1295400"/>
          </a:xfrm>
          <a:prstGeom prst="roundRect">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Tape boxes securely</a:t>
            </a:r>
            <a:br>
              <a:rPr lang="en-US" dirty="0"/>
            </a:br>
            <a:r>
              <a:rPr lang="en-US" dirty="0"/>
              <a:t>using three pieces of packaging tape on</a:t>
            </a:r>
            <a:br>
              <a:rPr lang="en-US" dirty="0"/>
            </a:br>
            <a:r>
              <a:rPr lang="en-US" dirty="0"/>
              <a:t>BOTH the top and the bottom.</a:t>
            </a:r>
          </a:p>
        </p:txBody>
      </p:sp>
      <p:sp>
        <p:nvSpPr>
          <p:cNvPr id="7" name="Rounded Rectangle 6"/>
          <p:cNvSpPr/>
          <p:nvPr/>
        </p:nvSpPr>
        <p:spPr>
          <a:xfrm>
            <a:off x="3733800" y="2133600"/>
            <a:ext cx="3200400" cy="1276350"/>
          </a:xfrm>
          <a:prstGeom prst="roundRect">
            <a:avLst/>
          </a:prstGeom>
          <a:solidFill>
            <a:schemeClr val="accent1">
              <a:lumMod val="60000"/>
              <a:lumOff val="40000"/>
            </a:schemeClr>
          </a:solid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Overlap the tape, and</a:t>
            </a:r>
            <a:br>
              <a:rPr lang="en-US" dirty="0"/>
            </a:br>
            <a:r>
              <a:rPr lang="en-US" dirty="0"/>
              <a:t>make sure it wraps around</a:t>
            </a:r>
            <a:br>
              <a:rPr lang="en-US" dirty="0"/>
            </a:br>
            <a:r>
              <a:rPr lang="en-US" dirty="0"/>
              <a:t>the sides at least two inches.</a:t>
            </a:r>
          </a:p>
        </p:txBody>
      </p:sp>
      <p:grpSp>
        <p:nvGrpSpPr>
          <p:cNvPr id="8" name="Group 7"/>
          <p:cNvGrpSpPr/>
          <p:nvPr/>
        </p:nvGrpSpPr>
        <p:grpSpPr>
          <a:xfrm>
            <a:off x="1104900" y="3629819"/>
            <a:ext cx="2438400" cy="1439863"/>
            <a:chOff x="2057400" y="3581400"/>
            <a:chExt cx="2438400" cy="1439863"/>
          </a:xfrm>
        </p:grpSpPr>
        <p:grpSp>
          <p:nvGrpSpPr>
            <p:cNvPr id="9" name="Group 14"/>
            <p:cNvGrpSpPr>
              <a:grpSpLocks/>
            </p:cNvGrpSpPr>
            <p:nvPr/>
          </p:nvGrpSpPr>
          <p:grpSpPr bwMode="auto">
            <a:xfrm>
              <a:off x="2057400" y="3581400"/>
              <a:ext cx="2438400" cy="1439863"/>
              <a:chOff x="1752600" y="2743200"/>
              <a:chExt cx="2438400" cy="1440400"/>
            </a:xfrm>
          </p:grpSpPr>
          <p:pic>
            <p:nvPicPr>
              <p:cNvPr id="11" name="Picture 4" descr="DRC box top.png"/>
              <p:cNvPicPr>
                <a:picLocks noChangeAspect="1"/>
              </p:cNvPicPr>
              <p:nvPr/>
            </p:nvPicPr>
            <p:blipFill>
              <a:blip r:embed="rId3" cstate="print"/>
              <a:srcRect/>
              <a:stretch>
                <a:fillRect/>
              </a:stretch>
            </p:blipFill>
            <p:spPr bwMode="auto">
              <a:xfrm>
                <a:off x="1752600" y="2743200"/>
                <a:ext cx="2438400" cy="1440400"/>
              </a:xfrm>
              <a:prstGeom prst="rect">
                <a:avLst/>
              </a:prstGeom>
              <a:noFill/>
              <a:ln w="9525">
                <a:noFill/>
                <a:miter lim="800000"/>
                <a:headEnd/>
                <a:tailEnd/>
              </a:ln>
            </p:spPr>
          </p:pic>
          <p:sp>
            <p:nvSpPr>
              <p:cNvPr id="12" name="Rectangle 11"/>
              <p:cNvSpPr>
                <a:spLocks noChangeArrowheads="1"/>
              </p:cNvSpPr>
              <p:nvPr/>
            </p:nvSpPr>
            <p:spPr bwMode="auto">
              <a:xfrm>
                <a:off x="2667000" y="2743200"/>
                <a:ext cx="304800" cy="1417320"/>
              </a:xfrm>
              <a:prstGeom prst="rect">
                <a:avLst/>
              </a:prstGeom>
              <a:solidFill>
                <a:srgbClr val="FFFFFF">
                  <a:alpha val="30196"/>
                </a:srgbClr>
              </a:solidFill>
              <a:ln w="9525" algn="ctr">
                <a:solidFill>
                  <a:schemeClr val="bg1"/>
                </a:solidFill>
                <a:round/>
                <a:headEnd/>
                <a:tailEnd/>
              </a:ln>
            </p:spPr>
            <p:txBody>
              <a:bodyPr/>
              <a:lstStyle/>
              <a:p>
                <a:pPr>
                  <a:spcBef>
                    <a:spcPct val="20000"/>
                  </a:spcBef>
                  <a:buFont typeface="Wingdings" pitchFamily="2" charset="2"/>
                  <a:buChar char="•"/>
                </a:pPr>
                <a:endParaRPr lang="en-US" sz="1600"/>
              </a:p>
            </p:txBody>
          </p:sp>
          <p:sp>
            <p:nvSpPr>
              <p:cNvPr id="13" name="Rectangle 12"/>
              <p:cNvSpPr>
                <a:spLocks noChangeArrowheads="1"/>
              </p:cNvSpPr>
              <p:nvPr/>
            </p:nvSpPr>
            <p:spPr bwMode="auto">
              <a:xfrm>
                <a:off x="2819400" y="2743200"/>
                <a:ext cx="304800" cy="1417320"/>
              </a:xfrm>
              <a:prstGeom prst="rect">
                <a:avLst/>
              </a:prstGeom>
              <a:solidFill>
                <a:srgbClr val="FFFFFF">
                  <a:alpha val="30196"/>
                </a:srgbClr>
              </a:solidFill>
              <a:ln w="9525" algn="ctr">
                <a:solidFill>
                  <a:schemeClr val="bg1"/>
                </a:solidFill>
                <a:round/>
                <a:headEnd/>
                <a:tailEnd/>
              </a:ln>
            </p:spPr>
            <p:txBody>
              <a:bodyPr/>
              <a:lstStyle/>
              <a:p>
                <a:pPr>
                  <a:spcBef>
                    <a:spcPct val="20000"/>
                  </a:spcBef>
                  <a:buFont typeface="Wingdings" pitchFamily="2" charset="2"/>
                  <a:buChar char="•"/>
                </a:pPr>
                <a:endParaRPr lang="en-US" sz="1600"/>
              </a:p>
            </p:txBody>
          </p:sp>
        </p:grpSp>
        <p:sp>
          <p:nvSpPr>
            <p:cNvPr id="10" name="Rectangle 13"/>
            <p:cNvSpPr>
              <a:spLocks noChangeArrowheads="1"/>
            </p:cNvSpPr>
            <p:nvPr/>
          </p:nvSpPr>
          <p:spPr bwMode="auto">
            <a:xfrm>
              <a:off x="3352800" y="3581400"/>
              <a:ext cx="304800" cy="1416792"/>
            </a:xfrm>
            <a:prstGeom prst="rect">
              <a:avLst/>
            </a:prstGeom>
            <a:solidFill>
              <a:srgbClr val="FFFFFF">
                <a:alpha val="30196"/>
              </a:srgbClr>
            </a:solidFill>
            <a:ln w="9525" algn="ctr">
              <a:solidFill>
                <a:schemeClr val="bg1"/>
              </a:solidFill>
              <a:round/>
              <a:headEnd/>
              <a:tailEnd/>
            </a:ln>
          </p:spPr>
          <p:txBody>
            <a:bodyPr/>
            <a:lstStyle/>
            <a:p>
              <a:pPr>
                <a:spcBef>
                  <a:spcPct val="20000"/>
                </a:spcBef>
                <a:buFont typeface="Wingdings" pitchFamily="2" charset="2"/>
                <a:buChar char="•"/>
              </a:pPr>
              <a:endParaRPr lang="en-US" sz="1600"/>
            </a:p>
          </p:txBody>
        </p:sp>
      </p:grpSp>
      <p:pic>
        <p:nvPicPr>
          <p:cNvPr id="15" name="Picture 4" descr="DRC box bottom w tape.png"/>
          <p:cNvPicPr>
            <a:picLocks noChangeAspect="1"/>
          </p:cNvPicPr>
          <p:nvPr/>
        </p:nvPicPr>
        <p:blipFill>
          <a:blip r:embed="rId4" cstate="print"/>
          <a:srcRect/>
          <a:stretch>
            <a:fillRect/>
          </a:stretch>
        </p:blipFill>
        <p:spPr bwMode="auto">
          <a:xfrm>
            <a:off x="3810000" y="3603573"/>
            <a:ext cx="2327275" cy="1443038"/>
          </a:xfrm>
          <a:prstGeom prst="rect">
            <a:avLst/>
          </a:prstGeom>
          <a:noFill/>
          <a:ln w="9525">
            <a:noFill/>
            <a:miter lim="800000"/>
            <a:headEnd/>
            <a:tailEnd/>
          </a:ln>
        </p:spPr>
      </p:pic>
      <p:pic>
        <p:nvPicPr>
          <p:cNvPr id="16" name="Picture 5" descr="DRC box closeup of tape wrapping around the side.png"/>
          <p:cNvPicPr>
            <a:picLocks noChangeAspect="1"/>
          </p:cNvPicPr>
          <p:nvPr/>
        </p:nvPicPr>
        <p:blipFill>
          <a:blip r:embed="rId5" cstate="print"/>
          <a:srcRect l="16833" r="7828"/>
          <a:stretch>
            <a:fillRect/>
          </a:stretch>
        </p:blipFill>
        <p:spPr bwMode="auto">
          <a:xfrm>
            <a:off x="2944018" y="5257800"/>
            <a:ext cx="3868737" cy="1273175"/>
          </a:xfrm>
          <a:prstGeom prst="rect">
            <a:avLst/>
          </a:prstGeom>
          <a:noFill/>
          <a:ln w="9525">
            <a:noFill/>
            <a:miter lim="800000"/>
            <a:headEnd/>
            <a:tailEnd/>
          </a:ln>
        </p:spPr>
      </p:pic>
    </p:spTree>
    <p:extLst>
      <p:ext uri="{BB962C8B-B14F-4D97-AF65-F5344CB8AC3E}">
        <p14:creationId xmlns:p14="http://schemas.microsoft.com/office/powerpoint/2010/main" val="358648854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a:t>
            </a:r>
            <a:br>
              <a:rPr lang="en-US" dirty="0"/>
            </a:br>
            <a:r>
              <a:rPr lang="en-US" dirty="0"/>
              <a:t>Packaging Procedures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86</a:t>
            </a:fld>
            <a:endParaRPr lang="en-US"/>
          </a:p>
        </p:txBody>
      </p:sp>
      <p:pic>
        <p:nvPicPr>
          <p:cNvPr id="5" name="Picture 24" descr="Box Label Placement for Pretest Workshop.png"/>
          <p:cNvPicPr>
            <a:picLocks noGrp="1" noChangeAspect="1"/>
          </p:cNvPicPr>
          <p:nvPr>
            <p:ph sz="quarter" idx="1"/>
          </p:nvPr>
        </p:nvPicPr>
        <p:blipFill rotWithShape="1">
          <a:blip r:embed="rId3" cstate="print"/>
          <a:srcRect t="6449" b="-1468"/>
          <a:stretch/>
        </p:blipFill>
        <p:spPr bwMode="auto">
          <a:xfrm>
            <a:off x="2500105" y="2057400"/>
            <a:ext cx="3998646" cy="4372869"/>
          </a:xfrm>
          <a:prstGeom prst="rect">
            <a:avLst/>
          </a:prstGeom>
          <a:noFill/>
          <a:ln w="9525">
            <a:noFill/>
            <a:miter lim="800000"/>
            <a:headEnd/>
            <a:tailEnd/>
          </a:ln>
        </p:spPr>
      </p:pic>
      <p:pic>
        <p:nvPicPr>
          <p:cNvPr id="9" name="Picture 3"/>
          <p:cNvPicPr>
            <a:picLocks noChangeAspect="1" noChangeArrowheads="1"/>
          </p:cNvPicPr>
          <p:nvPr/>
        </p:nvPicPr>
        <p:blipFill>
          <a:blip r:embed="rId4" cstate="print"/>
          <a:srcRect/>
          <a:stretch>
            <a:fillRect/>
          </a:stretch>
        </p:blipFill>
        <p:spPr bwMode="auto">
          <a:xfrm>
            <a:off x="4800600" y="2257814"/>
            <a:ext cx="838200" cy="1316945"/>
          </a:xfrm>
          <a:prstGeom prst="rect">
            <a:avLst/>
          </a:prstGeom>
          <a:noFill/>
          <a:ln w="9525">
            <a:solidFill>
              <a:schemeClr val="tx1"/>
            </a:solidFill>
            <a:miter lim="800000"/>
            <a:headEnd/>
            <a:tailEnd/>
          </a:ln>
        </p:spPr>
      </p:pic>
      <p:pic>
        <p:nvPicPr>
          <p:cNvPr id="10" name="Picture 3"/>
          <p:cNvPicPr>
            <a:picLocks noChangeAspect="1" noChangeArrowheads="1"/>
          </p:cNvPicPr>
          <p:nvPr/>
        </p:nvPicPr>
        <p:blipFill>
          <a:blip r:embed="rId5" cstate="print"/>
          <a:srcRect/>
          <a:stretch>
            <a:fillRect/>
          </a:stretch>
        </p:blipFill>
        <p:spPr bwMode="auto">
          <a:xfrm>
            <a:off x="7315200" y="2895599"/>
            <a:ext cx="968375" cy="1524000"/>
          </a:xfrm>
          <a:prstGeom prst="rect">
            <a:avLst/>
          </a:prstGeom>
          <a:noFill/>
          <a:ln w="9525">
            <a:solidFill>
              <a:schemeClr val="accent6">
                <a:lumMod val="10000"/>
              </a:schemeClr>
            </a:solidFill>
            <a:miter lim="800000"/>
            <a:headEnd/>
            <a:tailEnd/>
          </a:ln>
        </p:spPr>
      </p:pic>
      <p:sp>
        <p:nvSpPr>
          <p:cNvPr id="11" name="TextBox 10"/>
          <p:cNvSpPr txBox="1"/>
          <p:nvPr/>
        </p:nvSpPr>
        <p:spPr>
          <a:xfrm>
            <a:off x="2981325" y="1695450"/>
            <a:ext cx="3200400" cy="338554"/>
          </a:xfrm>
          <a:prstGeom prst="rect">
            <a:avLst/>
          </a:prstGeom>
          <a:noFill/>
        </p:spPr>
        <p:txBody>
          <a:bodyPr wrap="square" rtlCol="0">
            <a:spAutoFit/>
          </a:bodyPr>
          <a:lstStyle/>
          <a:p>
            <a:r>
              <a:rPr lang="en-US" sz="1600" b="1" dirty="0"/>
              <a:t>Overhead view of closed box</a:t>
            </a:r>
          </a:p>
        </p:txBody>
      </p:sp>
      <p:cxnSp>
        <p:nvCxnSpPr>
          <p:cNvPr id="13" name="Straight Arrow Connector 12"/>
          <p:cNvCxnSpPr>
            <a:endCxn id="9" idx="3"/>
          </p:cNvCxnSpPr>
          <p:nvPr/>
        </p:nvCxnSpPr>
        <p:spPr>
          <a:xfrm flipH="1" flipV="1">
            <a:off x="5638800" y="2916287"/>
            <a:ext cx="1676400" cy="451095"/>
          </a:xfrm>
          <a:prstGeom prst="straightConnector1">
            <a:avLst/>
          </a:prstGeom>
          <a:ln w="101600" cap="flat">
            <a:headEnd type="none"/>
            <a:tailEnd type="triangle" w="med" len="med"/>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04800" y="1667531"/>
            <a:ext cx="2362200" cy="1323439"/>
          </a:xfrm>
          <a:prstGeom prst="rect">
            <a:avLst/>
          </a:prstGeom>
          <a:noFill/>
          <a:ln w="12700" cap="rnd">
            <a:solidFill>
              <a:schemeClr val="accent1"/>
            </a:solidFill>
          </a:ln>
        </p:spPr>
        <p:txBody>
          <a:bodyPr wrap="square" rtlCol="0">
            <a:spAutoFit/>
          </a:bodyPr>
          <a:lstStyle/>
          <a:p>
            <a:pPr algn="ctr"/>
            <a:r>
              <a:rPr lang="en-US" sz="1600" dirty="0"/>
              <a:t>Place appropriate colored DRC label on Flap A (orange for grade 3 ELA, pink for </a:t>
            </a:r>
            <a:r>
              <a:rPr lang="en-US" sz="1600" dirty="0" err="1"/>
              <a:t>scorable</a:t>
            </a:r>
            <a:r>
              <a:rPr lang="en-US" sz="1600" dirty="0"/>
              <a:t>, and white for nonscorable.)</a:t>
            </a:r>
          </a:p>
        </p:txBody>
      </p:sp>
      <p:sp>
        <p:nvSpPr>
          <p:cNvPr id="18" name="TextBox 17"/>
          <p:cNvSpPr txBox="1"/>
          <p:nvPr/>
        </p:nvSpPr>
        <p:spPr>
          <a:xfrm>
            <a:off x="6477000" y="1864727"/>
            <a:ext cx="2362200" cy="830997"/>
          </a:xfrm>
          <a:prstGeom prst="rect">
            <a:avLst/>
          </a:prstGeom>
          <a:noFill/>
          <a:ln w="12700" cap="rnd">
            <a:solidFill>
              <a:schemeClr val="accent1"/>
            </a:solidFill>
          </a:ln>
        </p:spPr>
        <p:txBody>
          <a:bodyPr wrap="square" rtlCol="0">
            <a:spAutoFit/>
          </a:bodyPr>
          <a:lstStyle/>
          <a:p>
            <a:pPr algn="ctr"/>
            <a:r>
              <a:rPr lang="en-US" sz="1600" dirty="0"/>
              <a:t>Place the UPS-RS label on Flap B (NDA for </a:t>
            </a:r>
            <a:r>
              <a:rPr lang="en-US" sz="1600" dirty="0" err="1"/>
              <a:t>scorable</a:t>
            </a:r>
            <a:r>
              <a:rPr lang="en-US" sz="1600" dirty="0"/>
              <a:t>, Ground for nonscorable.)</a:t>
            </a:r>
          </a:p>
        </p:txBody>
      </p:sp>
      <p:pic>
        <p:nvPicPr>
          <p:cNvPr id="4098" name="Picture 2"/>
          <p:cNvPicPr>
            <a:picLocks noChangeAspect="1" noChangeArrowheads="1"/>
          </p:cNvPicPr>
          <p:nvPr/>
        </p:nvPicPr>
        <p:blipFill>
          <a:blip r:embed="rId6" cstate="print">
            <a:biLevel thresh="75000"/>
            <a:extLst>
              <a:ext uri="{28A0092B-C50C-407E-A947-70E740481C1C}">
                <a14:useLocalDpi xmlns:a14="http://schemas.microsoft.com/office/drawing/2010/main" val="0"/>
              </a:ext>
            </a:extLst>
          </a:blip>
          <a:srcRect/>
          <a:stretch>
            <a:fillRect/>
          </a:stretch>
        </p:blipFill>
        <p:spPr bwMode="auto">
          <a:xfrm>
            <a:off x="1689496" y="3274251"/>
            <a:ext cx="1510903" cy="1037834"/>
          </a:xfrm>
          <a:prstGeom prst="rect">
            <a:avLst/>
          </a:prstGeom>
          <a:solidFill>
            <a:schemeClr val="bg1"/>
          </a:solidFill>
          <a:ln>
            <a:noFill/>
          </a:ln>
          <a:extLst/>
        </p:spPr>
      </p:pic>
      <p:pic>
        <p:nvPicPr>
          <p:cNvPr id="4100" name="Picture 4"/>
          <p:cNvPicPr>
            <a:picLocks noChangeAspect="1" noChangeArrowheads="1"/>
          </p:cNvPicPr>
          <p:nvPr/>
        </p:nvPicPr>
        <p:blipFill>
          <a:blip r:embed="rId7" cstate="print">
            <a:duotone>
              <a:prstClr val="black"/>
              <a:srgbClr val="FF8601">
                <a:tint val="45000"/>
                <a:satMod val="400000"/>
              </a:srgbClr>
            </a:duotone>
            <a:extLst>
              <a:ext uri="{BEBA8EAE-BF5A-486C-A8C5-ECC9F3942E4B}">
                <a14:imgProps xmlns:a14="http://schemas.microsoft.com/office/drawing/2010/main">
                  <a14:imgLayer r:embed="rId8">
                    <a14:imgEffect>
                      <a14:colorTemperature colorTemp="3165"/>
                    </a14:imgEffect>
                    <a14:imgEffect>
                      <a14:saturation sat="221000"/>
                    </a14:imgEffect>
                    <a14:imgEffect>
                      <a14:brightnessContrast bright="20000" contrast="46000"/>
                    </a14:imgEffect>
                  </a14:imgLayer>
                </a14:imgProps>
              </a:ext>
              <a:ext uri="{28A0092B-C50C-407E-A947-70E740481C1C}">
                <a14:useLocalDpi xmlns:a14="http://schemas.microsoft.com/office/drawing/2010/main" val="0"/>
              </a:ext>
            </a:extLst>
          </a:blip>
          <a:srcRect/>
          <a:stretch>
            <a:fillRect/>
          </a:stretch>
        </p:blipFill>
        <p:spPr bwMode="auto">
          <a:xfrm>
            <a:off x="137303" y="3274251"/>
            <a:ext cx="1491471" cy="1037834"/>
          </a:xfrm>
          <a:prstGeom prst="rect">
            <a:avLst/>
          </a:prstGeom>
          <a:solidFill>
            <a:srgbClr val="FF9933"/>
          </a:solidFill>
          <a:ln>
            <a:noFill/>
          </a:ln>
          <a:extLst/>
        </p:spPr>
      </p:pic>
      <p:pic>
        <p:nvPicPr>
          <p:cNvPr id="19" name="Picture 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5400000">
            <a:off x="3277147" y="2461273"/>
            <a:ext cx="1313193" cy="9137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5" name="Straight Arrow Connector 14"/>
          <p:cNvCxnSpPr/>
          <p:nvPr/>
        </p:nvCxnSpPr>
        <p:spPr>
          <a:xfrm flipV="1">
            <a:off x="1219200" y="2752846"/>
            <a:ext cx="2286000" cy="476249"/>
          </a:xfrm>
          <a:prstGeom prst="straightConnector1">
            <a:avLst/>
          </a:prstGeom>
          <a:ln w="101600">
            <a:tailEnd type="triangle"/>
          </a:ln>
        </p:spPr>
        <p:style>
          <a:lnRef idx="1">
            <a:schemeClr val="accent1"/>
          </a:lnRef>
          <a:fillRef idx="0">
            <a:schemeClr val="accent1"/>
          </a:fillRef>
          <a:effectRef idx="0">
            <a:schemeClr val="accent1"/>
          </a:effectRef>
          <a:fontRef idx="minor">
            <a:schemeClr val="tx1"/>
          </a:fontRef>
        </p:style>
      </p:cxnSp>
      <p:pic>
        <p:nvPicPr>
          <p:cNvPr id="16" name="Picture 4"/>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78752" y="4419599"/>
            <a:ext cx="1491471" cy="10378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224656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Updates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9</a:t>
            </a:fld>
            <a:endParaRPr lang="en-US"/>
          </a:p>
        </p:txBody>
      </p:sp>
      <p:sp>
        <p:nvSpPr>
          <p:cNvPr id="4" name="Content Placeholder 3"/>
          <p:cNvSpPr>
            <a:spLocks noGrp="1"/>
          </p:cNvSpPr>
          <p:nvPr>
            <p:ph sz="quarter" idx="1"/>
          </p:nvPr>
        </p:nvSpPr>
        <p:spPr/>
        <p:txBody>
          <a:bodyPr>
            <a:normAutofit fontScale="92500" lnSpcReduction="10000"/>
          </a:bodyPr>
          <a:lstStyle/>
          <a:p>
            <a:r>
              <a:rPr lang="en-US" sz="2400" dirty="0"/>
              <a:t>Return Grade 3 ELA Answer Documents for Accelerated Reporting:  </a:t>
            </a:r>
            <a:r>
              <a:rPr lang="en-US" sz="2400" u="sng" dirty="0"/>
              <a:t>Deadline extended to May 22.</a:t>
            </a:r>
          </a:p>
          <a:p>
            <a:pPr marL="0" indent="0">
              <a:buNone/>
            </a:pPr>
            <a:endParaRPr lang="en-US" sz="1800" u="sng" dirty="0"/>
          </a:p>
          <a:p>
            <a:r>
              <a:rPr lang="en-US" sz="2400" dirty="0"/>
              <a:t>A new version of the Test Administration Manual was posted to </a:t>
            </a:r>
            <a:r>
              <a:rPr lang="en-US" sz="2400" dirty="0" err="1"/>
              <a:t>eDIRECT</a:t>
            </a:r>
            <a:r>
              <a:rPr lang="en-US" sz="2400" dirty="0"/>
              <a:t> with updated Index pages.</a:t>
            </a:r>
          </a:p>
          <a:p>
            <a:pPr marL="0" indent="0">
              <a:buNone/>
            </a:pPr>
            <a:endParaRPr lang="en-US" sz="1800" dirty="0"/>
          </a:p>
          <a:p>
            <a:r>
              <a:rPr lang="en-US" sz="2400" dirty="0"/>
              <a:t>In the </a:t>
            </a:r>
            <a:r>
              <a:rPr lang="en-US" sz="2400" u="sng" dirty="0"/>
              <a:t>print version</a:t>
            </a:r>
            <a:r>
              <a:rPr lang="en-US" sz="2400" dirty="0"/>
              <a:t> of the ADM, the last “SAY” instruction on page 15 should be ignored, and not read to the students. Instead, the first instruction on page 16 should be read to </a:t>
            </a:r>
            <a:r>
              <a:rPr lang="en-US" sz="2400" u="sng" dirty="0"/>
              <a:t>all</a:t>
            </a:r>
            <a:r>
              <a:rPr lang="en-US" sz="2400" dirty="0"/>
              <a:t> students (not just the students in grades 5, 6, 7, and 8). The ADM on </a:t>
            </a:r>
            <a:r>
              <a:rPr lang="en-US" sz="2400" dirty="0" err="1"/>
              <a:t>eDIRECT</a:t>
            </a:r>
            <a:r>
              <a:rPr lang="en-US" sz="2400" dirty="0"/>
              <a:t> has been updated to reflect these updated instructions.</a:t>
            </a:r>
          </a:p>
          <a:p>
            <a:pPr marL="0" indent="0">
              <a:buNone/>
            </a:pPr>
            <a:endParaRPr lang="en-US" sz="1800" dirty="0"/>
          </a:p>
          <a:p>
            <a:r>
              <a:rPr lang="en-US" sz="2400" dirty="0"/>
              <a:t>Score ranges for </a:t>
            </a:r>
            <a:r>
              <a:rPr lang="en-US" sz="2400" dirty="0" err="1"/>
              <a:t>Lexiles</a:t>
            </a:r>
            <a:r>
              <a:rPr lang="en-US" sz="2400" dirty="0"/>
              <a:t> and Quantiles will continue to be provided.</a:t>
            </a:r>
          </a:p>
        </p:txBody>
      </p:sp>
    </p:spTree>
    <p:extLst>
      <p:ext uri="{BB962C8B-B14F-4D97-AF65-F5344CB8AC3E}">
        <p14:creationId xmlns:p14="http://schemas.microsoft.com/office/powerpoint/2010/main" val="378549623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6996</TotalTime>
  <Words>9418</Words>
  <Application>Microsoft Office PowerPoint</Application>
  <PresentationFormat>On-screen Show (4:3)</PresentationFormat>
  <Paragraphs>990</Paragraphs>
  <Slides>86</Slides>
  <Notes>60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86</vt:i4>
      </vt:variant>
    </vt:vector>
  </HeadingPairs>
  <TitlesOfParts>
    <vt:vector size="95" baseType="lpstr">
      <vt:lpstr>Arial</vt:lpstr>
      <vt:lpstr>Calibri</vt:lpstr>
      <vt:lpstr>Cambria Math</vt:lpstr>
      <vt:lpstr>Segoe Script</vt:lpstr>
      <vt:lpstr>Times New Roman</vt:lpstr>
      <vt:lpstr>Tw Cen MT</vt:lpstr>
      <vt:lpstr>Wingdings</vt:lpstr>
      <vt:lpstr>Wingdings 2</vt:lpstr>
      <vt:lpstr>Median</vt:lpstr>
      <vt:lpstr>Spring 2018 SC READY / SCPASS  STC and TA Training </vt:lpstr>
      <vt:lpstr>Table of Contents</vt:lpstr>
      <vt:lpstr>What’s New</vt:lpstr>
      <vt:lpstr>What’s New (cont.)</vt:lpstr>
      <vt:lpstr>What’s New (cont.)</vt:lpstr>
      <vt:lpstr>What’s New (cont.)</vt:lpstr>
      <vt:lpstr>What’s New (cont.)</vt:lpstr>
      <vt:lpstr>What’s New (cont.)</vt:lpstr>
      <vt:lpstr>Updates</vt:lpstr>
      <vt:lpstr>Grade 3 Reading Rosters</vt:lpstr>
      <vt:lpstr>Key Dates</vt:lpstr>
      <vt:lpstr>Resources</vt:lpstr>
      <vt:lpstr>Calculators</vt:lpstr>
      <vt:lpstr>Seating Charts</vt:lpstr>
      <vt:lpstr>Test Security</vt:lpstr>
      <vt:lpstr>Test Security—Case 1</vt:lpstr>
      <vt:lpstr>Case 1 Explanation</vt:lpstr>
      <vt:lpstr>Test Security—Case 2</vt:lpstr>
      <vt:lpstr>Case 2 Explanation</vt:lpstr>
      <vt:lpstr>Test Security—Case 3</vt:lpstr>
      <vt:lpstr>Case 3 Explanation</vt:lpstr>
      <vt:lpstr>Test Security—Case 4</vt:lpstr>
      <vt:lpstr>Case 4 Explanation</vt:lpstr>
      <vt:lpstr>Test Security—Case 5</vt:lpstr>
      <vt:lpstr>Case 5 Explanation</vt:lpstr>
      <vt:lpstr>Test Security—Case 6</vt:lpstr>
      <vt:lpstr>Case 6 Explanation</vt:lpstr>
      <vt:lpstr>Test Security—Case 7</vt:lpstr>
      <vt:lpstr>Case 7 Explanation</vt:lpstr>
      <vt:lpstr>Test Security—Case 8</vt:lpstr>
      <vt:lpstr>Case 8 Explanation</vt:lpstr>
      <vt:lpstr>Test Security—Case 9</vt:lpstr>
      <vt:lpstr>Case 9 Explanation</vt:lpstr>
      <vt:lpstr>Test Security—Case 10</vt:lpstr>
      <vt:lpstr>Case 10 Explanation</vt:lpstr>
      <vt:lpstr>PowerPoint Presentation</vt:lpstr>
      <vt:lpstr>Security for Online Testing</vt:lpstr>
      <vt:lpstr>Online Testing Training and Support</vt:lpstr>
      <vt:lpstr>Online Testing Training and Support</vt:lpstr>
      <vt:lpstr>Online Testing Training and Support</vt:lpstr>
      <vt:lpstr>Online Testing Preparation</vt:lpstr>
      <vt:lpstr>Online Testing Preparation</vt:lpstr>
      <vt:lpstr>Online Testing Test Setup Permissions</vt:lpstr>
      <vt:lpstr>Online Testing Preparation – SC READY</vt:lpstr>
      <vt:lpstr>Online Testing Accommodations</vt:lpstr>
      <vt:lpstr>Online Testing Accommodations</vt:lpstr>
      <vt:lpstr>Online Testing Rosters</vt:lpstr>
      <vt:lpstr>Online Testing Test Tickets</vt:lpstr>
      <vt:lpstr>Online Testing Regenerating a Test</vt:lpstr>
      <vt:lpstr>Online Testing Restarting a Test</vt:lpstr>
      <vt:lpstr>Online Testing Restarting a Test, cont.</vt:lpstr>
      <vt:lpstr>PowerPoint Presentation</vt:lpstr>
      <vt:lpstr>Security Checklists</vt:lpstr>
      <vt:lpstr>Security Checklists</vt:lpstr>
      <vt:lpstr>Paper/Pencil Inventory Materials</vt:lpstr>
      <vt:lpstr>Paper/Pencil Additional Materials</vt:lpstr>
      <vt:lpstr>Paper/Pencil Answer Documents</vt:lpstr>
      <vt:lpstr>Paper/Pencil Materials</vt:lpstr>
      <vt:lpstr>Paper/Pencil Materials</vt:lpstr>
      <vt:lpstr>Paper/Pencil Oral Administration</vt:lpstr>
      <vt:lpstr>Paper/Pencil Materials—BR and SL</vt:lpstr>
      <vt:lpstr>Paper/Pencil Testing –  Answer Document Labels</vt:lpstr>
      <vt:lpstr>Paper/Pencil New Student Labels</vt:lpstr>
      <vt:lpstr>Paper/Pencil Override Labels</vt:lpstr>
      <vt:lpstr>Paper/Pencil Home School Override Labels</vt:lpstr>
      <vt:lpstr>Paper/Pencil Do Not Score Labels</vt:lpstr>
      <vt:lpstr>Paper/Pencil Answer Documents</vt:lpstr>
      <vt:lpstr>Paper/Pencil Answer Documents – Samples in TAM</vt:lpstr>
      <vt:lpstr>Paper/Pencil Coding Answer Documents—Precoded*</vt:lpstr>
      <vt:lpstr>Paper/Pencil Coding Answer Documents—Precoded</vt:lpstr>
      <vt:lpstr>Paper/Pencil Coding Answer Documents—Non-Precoded</vt:lpstr>
      <vt:lpstr>Paper/Pencil Coding Answer Documents—Non-Precoded</vt:lpstr>
      <vt:lpstr>Paper/Pencil Coding Answer Documents</vt:lpstr>
      <vt:lpstr>Paper/Pencil Coding Answer Documents</vt:lpstr>
      <vt:lpstr>Paper/Pencil Answer Document Return Form (ADRF)</vt:lpstr>
      <vt:lpstr>Paper/Pencil Fall Assignment</vt:lpstr>
      <vt:lpstr>Paper/Pencil STC Return Procedures</vt:lpstr>
      <vt:lpstr>Paper/Pencil STC Return Procedures</vt:lpstr>
      <vt:lpstr>Paper/Pencil Materials Return—Braille</vt:lpstr>
      <vt:lpstr>Paper/Pencil Materials Return</vt:lpstr>
      <vt:lpstr>Paper/Pencil Packaging Procedures</vt:lpstr>
      <vt:lpstr>Paper/Pencil Packaging Procedures</vt:lpstr>
      <vt:lpstr>Paper/Pencil Packaging Procedures</vt:lpstr>
      <vt:lpstr>Paper/Pencil Packaging Procedures</vt:lpstr>
      <vt:lpstr>Paper/Pencil Packaging Procedures</vt:lpstr>
      <vt:lpstr>Paper/Pencil Packaging Procedures</vt:lpstr>
    </vt:vector>
  </TitlesOfParts>
  <Company>DRC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South Carolina SCPASS  Spring 2015 ESC517</dc:title>
  <dc:creator>Tisdell, Laura</dc:creator>
  <cp:lastModifiedBy>Tisdell, Laura</cp:lastModifiedBy>
  <cp:revision>474</cp:revision>
  <cp:lastPrinted>2015-03-16T20:14:18Z</cp:lastPrinted>
  <dcterms:created xsi:type="dcterms:W3CDTF">2014-08-28T18:53:20Z</dcterms:created>
  <dcterms:modified xsi:type="dcterms:W3CDTF">2018-03-01T21:45:10Z</dcterms:modified>
</cp:coreProperties>
</file>