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trictFirstAndLastChars="0" saveSubsetFonts="1">
  <p:sldMasterIdLst>
    <p:sldMasterId id="2147483648" r:id="rId1"/>
  </p:sldMasterIdLst>
  <p:notesMasterIdLst>
    <p:notesMasterId r:id="rId31"/>
  </p:notesMasterIdLst>
  <p:handoutMasterIdLst>
    <p:handoutMasterId r:id="rId32"/>
  </p:handoutMasterIdLst>
  <p:sldIdLst>
    <p:sldId id="478" r:id="rId2"/>
    <p:sldId id="457" r:id="rId3"/>
    <p:sldId id="486" r:id="rId4"/>
    <p:sldId id="458" r:id="rId5"/>
    <p:sldId id="459" r:id="rId6"/>
    <p:sldId id="460" r:id="rId7"/>
    <p:sldId id="444" r:id="rId8"/>
    <p:sldId id="461" r:id="rId9"/>
    <p:sldId id="445" r:id="rId10"/>
    <p:sldId id="462" r:id="rId11"/>
    <p:sldId id="481" r:id="rId12"/>
    <p:sldId id="442" r:id="rId13"/>
    <p:sldId id="463" r:id="rId14"/>
    <p:sldId id="477" r:id="rId15"/>
    <p:sldId id="467" r:id="rId16"/>
    <p:sldId id="464" r:id="rId17"/>
    <p:sldId id="466" r:id="rId18"/>
    <p:sldId id="470" r:id="rId19"/>
    <p:sldId id="502" r:id="rId20"/>
    <p:sldId id="489" r:id="rId21"/>
    <p:sldId id="492" r:id="rId22"/>
    <p:sldId id="494" r:id="rId23"/>
    <p:sldId id="495" r:id="rId24"/>
    <p:sldId id="496" r:id="rId25"/>
    <p:sldId id="497" r:id="rId26"/>
    <p:sldId id="498" r:id="rId27"/>
    <p:sldId id="499" r:id="rId28"/>
    <p:sldId id="500" r:id="rId29"/>
    <p:sldId id="501" r:id="rId30"/>
  </p:sldIdLst>
  <p:sldSz cx="9144000" cy="6858000" type="screen4x3"/>
  <p:notesSz cx="7023100" cy="93091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08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3895" autoAdjust="0"/>
    <p:restoredTop sz="90929"/>
  </p:normalViewPr>
  <p:slideViewPr>
    <p:cSldViewPr>
      <p:cViewPr>
        <p:scale>
          <a:sx n="70" d="100"/>
          <a:sy n="70" d="100"/>
        </p:scale>
        <p:origin x="-1666" y="-3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ESEA Grades A, B, C</c:v>
                </c:pt>
              </c:strCache>
            </c:strRef>
          </c:tx>
          <c:spPr>
            <a:solidFill>
              <a:schemeClr val="accent1"/>
            </a:solidFill>
            <a:ln>
              <a:solidFill>
                <a:schemeClr val="tx1"/>
              </a:solidFill>
            </a:ln>
          </c:spPr>
          <c:invertIfNegative val="0"/>
          <c:dLbls>
            <c:dLbl>
              <c:idx val="0"/>
              <c:layout>
                <c:manualLayout>
                  <c:x val="-1.8518985807034506E-3"/>
                  <c:y val="1.1904761904761915E-2"/>
                </c:manualLayout>
              </c:layout>
              <c:showLegendKey val="0"/>
              <c:showVal val="1"/>
              <c:showCatName val="0"/>
              <c:showSerName val="0"/>
              <c:showPercent val="0"/>
              <c:showBubbleSize val="0"/>
            </c:dLbl>
            <c:dLbl>
              <c:idx val="1"/>
              <c:layout>
                <c:manualLayout>
                  <c:x val="0"/>
                  <c:y val="1.984126984126984E-2"/>
                </c:manualLayout>
              </c:layout>
              <c:showLegendKey val="0"/>
              <c:showVal val="1"/>
              <c:showCatName val="0"/>
              <c:showSerName val="0"/>
              <c:showPercent val="0"/>
              <c:showBubbleSize val="0"/>
            </c:dLbl>
            <c:dLbl>
              <c:idx val="2"/>
              <c:layout>
                <c:manualLayout>
                  <c:x val="3.0303030303030303E-3"/>
                  <c:y val="7.9365079365079361E-3"/>
                </c:manualLayout>
              </c:layout>
              <c:showLegendKey val="0"/>
              <c:showVal val="1"/>
              <c:showCatName val="0"/>
              <c:showSerName val="0"/>
              <c:showPercent val="0"/>
              <c:showBubbleSize val="0"/>
            </c:dLbl>
            <c:numFmt formatCode="0%" sourceLinked="0"/>
            <c:txPr>
              <a:bodyPr/>
              <a:lstStyle/>
              <a:p>
                <a:pPr>
                  <a:defRPr sz="1600"/>
                </a:pPr>
                <a:endParaRPr lang="en-US"/>
              </a:p>
            </c:txPr>
            <c:showLegendKey val="0"/>
            <c:showVal val="1"/>
            <c:showCatName val="0"/>
            <c:showSerName val="0"/>
            <c:showPercent val="0"/>
            <c:showBubbleSize val="0"/>
            <c:showLeaderLines val="0"/>
          </c:dLbls>
          <c:cat>
            <c:strRef>
              <c:f>Sheet1!$A$2:$A$5</c:f>
              <c:strCache>
                <c:ptCount val="4"/>
                <c:pt idx="0">
                  <c:v>Elementary</c:v>
                </c:pt>
                <c:pt idx="1">
                  <c:v>Middle</c:v>
                </c:pt>
                <c:pt idx="2">
                  <c:v>High</c:v>
                </c:pt>
                <c:pt idx="3">
                  <c:v>Combination</c:v>
                </c:pt>
              </c:strCache>
            </c:strRef>
          </c:cat>
          <c:val>
            <c:numRef>
              <c:f>Sheet1!$B$2:$B$5</c:f>
              <c:numCache>
                <c:formatCode>General</c:formatCode>
                <c:ptCount val="4"/>
                <c:pt idx="0">
                  <c:v>0.9</c:v>
                </c:pt>
                <c:pt idx="1">
                  <c:v>0.86</c:v>
                </c:pt>
                <c:pt idx="2">
                  <c:v>0.68</c:v>
                </c:pt>
                <c:pt idx="3">
                  <c:v>0.78</c:v>
                </c:pt>
              </c:numCache>
            </c:numRef>
          </c:val>
        </c:ser>
        <c:ser>
          <c:idx val="1"/>
          <c:order val="1"/>
          <c:tx>
            <c:strRef>
              <c:f>Sheet1!$C$1</c:f>
              <c:strCache>
                <c:ptCount val="1"/>
                <c:pt idx="0">
                  <c:v>2012 AYP MET</c:v>
                </c:pt>
              </c:strCache>
            </c:strRef>
          </c:tx>
          <c:spPr>
            <a:pattFill prst="lgCheck">
              <a:fgClr>
                <a:schemeClr val="tx1"/>
              </a:fgClr>
              <a:bgClr>
                <a:schemeClr val="bg1"/>
              </a:bgClr>
            </a:pattFill>
            <a:ln>
              <a:solidFill>
                <a:schemeClr val="tx1"/>
              </a:solidFill>
            </a:ln>
          </c:spPr>
          <c:invertIfNegative val="0"/>
          <c:dPt>
            <c:idx val="0"/>
            <c:invertIfNegative val="0"/>
            <c:bubble3D val="0"/>
          </c:dPt>
          <c:dPt>
            <c:idx val="1"/>
            <c:invertIfNegative val="0"/>
            <c:bubble3D val="0"/>
          </c:dPt>
          <c:dPt>
            <c:idx val="2"/>
            <c:invertIfNegative val="0"/>
            <c:bubble3D val="0"/>
          </c:dPt>
          <c:dPt>
            <c:idx val="3"/>
            <c:invertIfNegative val="0"/>
            <c:bubble3D val="0"/>
          </c:dPt>
          <c:dLbls>
            <c:dLbl>
              <c:idx val="0"/>
              <c:layout>
                <c:manualLayout>
                  <c:x val="-1.0582101760257603E-3"/>
                  <c:y val="7.9365079365079361E-3"/>
                </c:manualLayout>
              </c:layout>
              <c:showLegendKey val="0"/>
              <c:showVal val="1"/>
              <c:showCatName val="0"/>
              <c:showSerName val="0"/>
              <c:showPercent val="0"/>
              <c:showBubbleSize val="0"/>
            </c:dLbl>
            <c:dLbl>
              <c:idx val="1"/>
              <c:layout>
                <c:manualLayout>
                  <c:x val="1.2746035096832325E-3"/>
                  <c:y val="3.968253968253968E-3"/>
                </c:manualLayout>
              </c:layout>
              <c:showLegendKey val="0"/>
              <c:showVal val="1"/>
              <c:showCatName val="0"/>
              <c:showSerName val="0"/>
              <c:showPercent val="0"/>
              <c:showBubbleSize val="0"/>
            </c:dLbl>
            <c:dLbl>
              <c:idx val="2"/>
              <c:layout>
                <c:manualLayout>
                  <c:x val="6.0606135206444532E-3"/>
                  <c:y val="7.9365079365079361E-3"/>
                </c:manualLayout>
              </c:layout>
              <c:showLegendKey val="0"/>
              <c:showVal val="1"/>
              <c:showCatName val="0"/>
              <c:showSerName val="0"/>
              <c:showPercent val="0"/>
              <c:showBubbleSize val="0"/>
            </c:dLbl>
            <c:dLbl>
              <c:idx val="3"/>
              <c:layout>
                <c:manualLayout>
                  <c:x val="5.5795753250054312E-3"/>
                  <c:y val="7.9365079365079361E-3"/>
                </c:manualLayout>
              </c:layout>
              <c:showLegendKey val="0"/>
              <c:showVal val="1"/>
              <c:showCatName val="0"/>
              <c:showSerName val="0"/>
              <c:showPercent val="0"/>
              <c:showBubbleSize val="0"/>
            </c:dLbl>
            <c:numFmt formatCode="0%" sourceLinked="0"/>
            <c:txPr>
              <a:bodyPr/>
              <a:lstStyle/>
              <a:p>
                <a:pPr>
                  <a:defRPr sz="1600"/>
                </a:pPr>
                <a:endParaRPr lang="en-US"/>
              </a:p>
            </c:txPr>
            <c:showLegendKey val="0"/>
            <c:showVal val="1"/>
            <c:showCatName val="0"/>
            <c:showSerName val="0"/>
            <c:showPercent val="0"/>
            <c:showBubbleSize val="0"/>
            <c:showLeaderLines val="0"/>
          </c:dLbls>
          <c:cat>
            <c:strRef>
              <c:f>Sheet1!$A$2:$A$5</c:f>
              <c:strCache>
                <c:ptCount val="4"/>
                <c:pt idx="0">
                  <c:v>Elementary</c:v>
                </c:pt>
                <c:pt idx="1">
                  <c:v>Middle</c:v>
                </c:pt>
                <c:pt idx="2">
                  <c:v>High</c:v>
                </c:pt>
                <c:pt idx="3">
                  <c:v>Combination</c:v>
                </c:pt>
              </c:strCache>
            </c:strRef>
          </c:cat>
          <c:val>
            <c:numRef>
              <c:f>Sheet1!$C$2:$C$5</c:f>
              <c:numCache>
                <c:formatCode>General</c:formatCode>
                <c:ptCount val="4"/>
                <c:pt idx="0">
                  <c:v>0.35</c:v>
                </c:pt>
                <c:pt idx="1">
                  <c:v>0.08</c:v>
                </c:pt>
                <c:pt idx="2">
                  <c:v>7.0000000000000007E-2</c:v>
                </c:pt>
                <c:pt idx="3">
                  <c:v>0.27</c:v>
                </c:pt>
              </c:numCache>
            </c:numRef>
          </c:val>
        </c:ser>
        <c:dLbls>
          <c:showLegendKey val="0"/>
          <c:showVal val="0"/>
          <c:showCatName val="0"/>
          <c:showSerName val="0"/>
          <c:showPercent val="0"/>
          <c:showBubbleSize val="0"/>
        </c:dLbls>
        <c:gapWidth val="150"/>
        <c:axId val="103075840"/>
        <c:axId val="103077376"/>
      </c:barChart>
      <c:catAx>
        <c:axId val="103075840"/>
        <c:scaling>
          <c:orientation val="minMax"/>
        </c:scaling>
        <c:delete val="0"/>
        <c:axPos val="b"/>
        <c:majorTickMark val="out"/>
        <c:minorTickMark val="none"/>
        <c:tickLblPos val="nextTo"/>
        <c:txPr>
          <a:bodyPr/>
          <a:lstStyle/>
          <a:p>
            <a:pPr>
              <a:defRPr sz="1400"/>
            </a:pPr>
            <a:endParaRPr lang="en-US"/>
          </a:p>
        </c:txPr>
        <c:crossAx val="103077376"/>
        <c:crosses val="autoZero"/>
        <c:auto val="1"/>
        <c:lblAlgn val="ctr"/>
        <c:lblOffset val="100"/>
        <c:noMultiLvlLbl val="0"/>
      </c:catAx>
      <c:valAx>
        <c:axId val="103077376"/>
        <c:scaling>
          <c:orientation val="minMax"/>
        </c:scaling>
        <c:delete val="0"/>
        <c:axPos val="l"/>
        <c:majorGridlines/>
        <c:numFmt formatCode="0%" sourceLinked="0"/>
        <c:majorTickMark val="out"/>
        <c:minorTickMark val="none"/>
        <c:tickLblPos val="nextTo"/>
        <c:txPr>
          <a:bodyPr/>
          <a:lstStyle/>
          <a:p>
            <a:pPr>
              <a:defRPr sz="1600"/>
            </a:pPr>
            <a:endParaRPr lang="en-US"/>
          </a:p>
        </c:txPr>
        <c:crossAx val="103075840"/>
        <c:crosses val="autoZero"/>
        <c:crossBetween val="between"/>
        <c:majorUnit val="0.2"/>
      </c:valAx>
      <c:spPr>
        <a:noFill/>
        <a:ln>
          <a:solidFill>
            <a:schemeClr val="accent1"/>
          </a:solidFill>
        </a:ln>
      </c:spPr>
    </c:plotArea>
    <c:plotVisOnly val="1"/>
    <c:dispBlanksAs val="gap"/>
    <c:showDLblsOverMax val="0"/>
  </c:chart>
  <c:spPr>
    <a:solidFill>
      <a:schemeClr val="bg1"/>
    </a:solidFill>
    <a:ln>
      <a:solidFill>
        <a:schemeClr val="tx1"/>
      </a:solidFill>
    </a:ln>
  </c:spPr>
  <c:txPr>
    <a:bodyPr/>
    <a:lstStyle/>
    <a:p>
      <a:pPr>
        <a:defRPr sz="1800">
          <a:latin typeface="Times New Roman" pitchFamily="18" charset="0"/>
          <a:cs typeface="Times New Roman" pitchFamily="18" charset="0"/>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0969867E-50B8-4001-9DE2-0B0A34BD2EAB}" type="datetimeFigureOut">
              <a:rPr lang="en-US" smtClean="0"/>
              <a:pPr/>
              <a:t>9/11/2012</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899E18AC-1548-4E43-862D-D6077C380951}" type="slidenum">
              <a:rPr lang="en-US" smtClean="0"/>
              <a:pPr/>
              <a:t>‹#›</a:t>
            </a:fld>
            <a:endParaRPr lang="en-US"/>
          </a:p>
        </p:txBody>
      </p:sp>
    </p:spTree>
    <p:extLst>
      <p:ext uri="{BB962C8B-B14F-4D97-AF65-F5344CB8AC3E}">
        <p14:creationId xmlns:p14="http://schemas.microsoft.com/office/powerpoint/2010/main" val="3349549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8275" y="0"/>
            <a:ext cx="3043238" cy="465138"/>
          </a:xfrm>
          <a:prstGeom prst="rect">
            <a:avLst/>
          </a:prstGeom>
        </p:spPr>
        <p:txBody>
          <a:bodyPr vert="horz" lIns="91440" tIns="45720" rIns="91440" bIns="45720" rtlCol="0"/>
          <a:lstStyle>
            <a:lvl1pPr algn="r">
              <a:defRPr sz="1200"/>
            </a:lvl1pPr>
          </a:lstStyle>
          <a:p>
            <a:fld id="{7CD97CEE-DA2D-4F54-8896-995305817435}" type="datetimeFigureOut">
              <a:rPr lang="en-US" smtClean="0"/>
              <a:pPr/>
              <a:t>9/11/2012</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21188"/>
            <a:ext cx="5619750" cy="41894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8275" y="8842375"/>
            <a:ext cx="3043238" cy="465138"/>
          </a:xfrm>
          <a:prstGeom prst="rect">
            <a:avLst/>
          </a:prstGeom>
        </p:spPr>
        <p:txBody>
          <a:bodyPr vert="horz" lIns="91440" tIns="45720" rIns="91440" bIns="45720" rtlCol="0" anchor="b"/>
          <a:lstStyle>
            <a:lvl1pPr algn="r">
              <a:defRPr sz="1200"/>
            </a:lvl1pPr>
          </a:lstStyle>
          <a:p>
            <a:fld id="{56F4EC13-91D1-42C3-B7F2-D4D2C50ACBB3}" type="slidenum">
              <a:rPr lang="en-US" smtClean="0"/>
              <a:pPr/>
              <a:t>‹#›</a:t>
            </a:fld>
            <a:endParaRPr lang="en-US"/>
          </a:p>
        </p:txBody>
      </p:sp>
    </p:spTree>
    <p:extLst>
      <p:ext uri="{BB962C8B-B14F-4D97-AF65-F5344CB8AC3E}">
        <p14:creationId xmlns:p14="http://schemas.microsoft.com/office/powerpoint/2010/main" val="2679782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F341817-3F49-428C-9777-B2E498581A53}" type="slidenum">
              <a:rPr lang="en-US"/>
              <a:pPr>
                <a:defRPr/>
              </a:pPr>
              <a:t>‹#›</a:t>
            </a:fld>
            <a:endParaRPr lang="en-US"/>
          </a:p>
        </p:txBody>
      </p:sp>
    </p:spTree>
    <p:extLst>
      <p:ext uri="{BB962C8B-B14F-4D97-AF65-F5344CB8AC3E}">
        <p14:creationId xmlns:p14="http://schemas.microsoft.com/office/powerpoint/2010/main" val="3104276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B577D93-18F9-4801-9927-AAC37B095E1E}" type="slidenum">
              <a:rPr lang="en-US"/>
              <a:pPr>
                <a:defRPr/>
              </a:pPr>
              <a:t>‹#›</a:t>
            </a:fld>
            <a:endParaRPr lang="en-US"/>
          </a:p>
        </p:txBody>
      </p:sp>
    </p:spTree>
    <p:extLst>
      <p:ext uri="{BB962C8B-B14F-4D97-AF65-F5344CB8AC3E}">
        <p14:creationId xmlns:p14="http://schemas.microsoft.com/office/powerpoint/2010/main" val="821372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D30595D-8630-4141-8185-ABA22115F795}" type="slidenum">
              <a:rPr lang="en-US"/>
              <a:pPr>
                <a:defRPr/>
              </a:pPr>
              <a:t>‹#›</a:t>
            </a:fld>
            <a:endParaRPr lang="en-US"/>
          </a:p>
        </p:txBody>
      </p:sp>
    </p:spTree>
    <p:extLst>
      <p:ext uri="{BB962C8B-B14F-4D97-AF65-F5344CB8AC3E}">
        <p14:creationId xmlns:p14="http://schemas.microsoft.com/office/powerpoint/2010/main" val="21328746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3641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248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0B73DE4-E8FE-43CB-9A18-A16F78A9F4D8}" type="slidenum">
              <a:rPr lang="en-US"/>
              <a:pPr>
                <a:defRPr/>
              </a:pPr>
              <a:t>‹#›</a:t>
            </a:fld>
            <a:endParaRPr lang="en-US"/>
          </a:p>
        </p:txBody>
      </p:sp>
    </p:spTree>
    <p:extLst>
      <p:ext uri="{BB962C8B-B14F-4D97-AF65-F5344CB8AC3E}">
        <p14:creationId xmlns:p14="http://schemas.microsoft.com/office/powerpoint/2010/main" val="1287930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1163C16-0B8C-44B4-A2D5-2F81037C8DB9}" type="slidenum">
              <a:rPr lang="en-US"/>
              <a:pPr>
                <a:defRPr/>
              </a:pPr>
              <a:t>‹#›</a:t>
            </a:fld>
            <a:endParaRPr lang="en-US"/>
          </a:p>
        </p:txBody>
      </p:sp>
    </p:spTree>
    <p:extLst>
      <p:ext uri="{BB962C8B-B14F-4D97-AF65-F5344CB8AC3E}">
        <p14:creationId xmlns:p14="http://schemas.microsoft.com/office/powerpoint/2010/main" val="4174507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2859BBD-260B-4F81-B769-A0219232F7E7}" type="slidenum">
              <a:rPr lang="en-US"/>
              <a:pPr>
                <a:defRPr/>
              </a:pPr>
              <a:t>‹#›</a:t>
            </a:fld>
            <a:endParaRPr lang="en-US"/>
          </a:p>
        </p:txBody>
      </p:sp>
    </p:spTree>
    <p:extLst>
      <p:ext uri="{BB962C8B-B14F-4D97-AF65-F5344CB8AC3E}">
        <p14:creationId xmlns:p14="http://schemas.microsoft.com/office/powerpoint/2010/main" val="2078962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60647B9-A080-4874-8E8F-702E10B8E922}" type="slidenum">
              <a:rPr lang="en-US"/>
              <a:pPr>
                <a:defRPr/>
              </a:pPr>
              <a:t>‹#›</a:t>
            </a:fld>
            <a:endParaRPr lang="en-US"/>
          </a:p>
        </p:txBody>
      </p:sp>
    </p:spTree>
    <p:extLst>
      <p:ext uri="{BB962C8B-B14F-4D97-AF65-F5344CB8AC3E}">
        <p14:creationId xmlns:p14="http://schemas.microsoft.com/office/powerpoint/2010/main" val="1635987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5C703BB-D297-4C9E-9610-B6E42224A9D3}" type="slidenum">
              <a:rPr lang="en-US"/>
              <a:pPr>
                <a:defRPr/>
              </a:pPr>
              <a:t>‹#›</a:t>
            </a:fld>
            <a:endParaRPr lang="en-US"/>
          </a:p>
        </p:txBody>
      </p:sp>
    </p:spTree>
    <p:extLst>
      <p:ext uri="{BB962C8B-B14F-4D97-AF65-F5344CB8AC3E}">
        <p14:creationId xmlns:p14="http://schemas.microsoft.com/office/powerpoint/2010/main" val="1913283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977E75D-7A9E-41BE-B887-4E3F2E65FAD7}" type="slidenum">
              <a:rPr lang="en-US"/>
              <a:pPr>
                <a:defRPr/>
              </a:pPr>
              <a:t>‹#›</a:t>
            </a:fld>
            <a:endParaRPr lang="en-US"/>
          </a:p>
        </p:txBody>
      </p:sp>
    </p:spTree>
    <p:extLst>
      <p:ext uri="{BB962C8B-B14F-4D97-AF65-F5344CB8AC3E}">
        <p14:creationId xmlns:p14="http://schemas.microsoft.com/office/powerpoint/2010/main" val="193645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E3F69B6-D85A-4B19-ABC4-CB411BCA23D8}" type="slidenum">
              <a:rPr lang="en-US"/>
              <a:pPr>
                <a:defRPr/>
              </a:pPr>
              <a:t>‹#›</a:t>
            </a:fld>
            <a:endParaRPr lang="en-US"/>
          </a:p>
        </p:txBody>
      </p:sp>
    </p:spTree>
    <p:extLst>
      <p:ext uri="{BB962C8B-B14F-4D97-AF65-F5344CB8AC3E}">
        <p14:creationId xmlns:p14="http://schemas.microsoft.com/office/powerpoint/2010/main" val="3126724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17EFBC1-717E-42A8-A6D4-1C7C06B40DE8}" type="slidenum">
              <a:rPr lang="en-US"/>
              <a:pPr>
                <a:defRPr/>
              </a:pPr>
              <a:t>‹#›</a:t>
            </a:fld>
            <a:endParaRPr lang="en-US"/>
          </a:p>
        </p:txBody>
      </p:sp>
    </p:spTree>
    <p:extLst>
      <p:ext uri="{BB962C8B-B14F-4D97-AF65-F5344CB8AC3E}">
        <p14:creationId xmlns:p14="http://schemas.microsoft.com/office/powerpoint/2010/main" val="2533657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alpha val="0"/>
          </a:schemeClr>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E13C1BB2-6251-4D0D-A8C3-FD597CF746F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charset="0"/>
        </a:defRPr>
      </a:lvl2pPr>
      <a:lvl3pPr algn="ctr" rtl="0" eaLnBrk="0" fontAlgn="base" hangingPunct="0">
        <a:spcBef>
          <a:spcPct val="0"/>
        </a:spcBef>
        <a:spcAft>
          <a:spcPct val="0"/>
        </a:spcAft>
        <a:defRPr sz="4400">
          <a:solidFill>
            <a:schemeClr val="tx2"/>
          </a:solidFill>
          <a:latin typeface="Times" charset="0"/>
        </a:defRPr>
      </a:lvl3pPr>
      <a:lvl4pPr algn="ctr" rtl="0" eaLnBrk="0" fontAlgn="base" hangingPunct="0">
        <a:spcBef>
          <a:spcPct val="0"/>
        </a:spcBef>
        <a:spcAft>
          <a:spcPct val="0"/>
        </a:spcAft>
        <a:defRPr sz="4400">
          <a:solidFill>
            <a:schemeClr val="tx2"/>
          </a:solidFill>
          <a:latin typeface="Times" charset="0"/>
        </a:defRPr>
      </a:lvl4pPr>
      <a:lvl5pPr algn="ctr" rtl="0" eaLnBrk="0" fontAlgn="base" hangingPunct="0">
        <a:spcBef>
          <a:spcPct val="0"/>
        </a:spcBef>
        <a:spcAft>
          <a:spcPct val="0"/>
        </a:spcAft>
        <a:defRPr sz="4400">
          <a:solidFill>
            <a:schemeClr val="tx2"/>
          </a:solidFill>
          <a:latin typeface="Times" charset="0"/>
        </a:defRPr>
      </a:lvl5pPr>
      <a:lvl6pPr marL="457200" algn="ctr" rtl="0" fontAlgn="base">
        <a:spcBef>
          <a:spcPct val="0"/>
        </a:spcBef>
        <a:spcAft>
          <a:spcPct val="0"/>
        </a:spcAft>
        <a:defRPr sz="4400">
          <a:solidFill>
            <a:schemeClr val="tx2"/>
          </a:solidFill>
          <a:latin typeface="Times" charset="0"/>
        </a:defRPr>
      </a:lvl6pPr>
      <a:lvl7pPr marL="914400" algn="ctr" rtl="0" fontAlgn="base">
        <a:spcBef>
          <a:spcPct val="0"/>
        </a:spcBef>
        <a:spcAft>
          <a:spcPct val="0"/>
        </a:spcAft>
        <a:defRPr sz="4400">
          <a:solidFill>
            <a:schemeClr val="tx2"/>
          </a:solidFill>
          <a:latin typeface="Times" charset="0"/>
        </a:defRPr>
      </a:lvl7pPr>
      <a:lvl8pPr marL="1371600" algn="ctr" rtl="0" fontAlgn="base">
        <a:spcBef>
          <a:spcPct val="0"/>
        </a:spcBef>
        <a:spcAft>
          <a:spcPct val="0"/>
        </a:spcAft>
        <a:defRPr sz="4400">
          <a:solidFill>
            <a:schemeClr val="tx2"/>
          </a:solidFill>
          <a:latin typeface="Times" charset="0"/>
        </a:defRPr>
      </a:lvl8pPr>
      <a:lvl9pPr marL="1828800" algn="ctr" rtl="0" fontAlgn="base">
        <a:spcBef>
          <a:spcPct val="0"/>
        </a:spcBef>
        <a:spcAft>
          <a:spcPct val="0"/>
        </a:spcAft>
        <a:defRPr sz="4400">
          <a:solidFill>
            <a:schemeClr val="tx2"/>
          </a:solidFill>
          <a:latin typeface="Times"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6.emf"/><Relationship Id="rId4" Type="http://schemas.openxmlformats.org/officeDocument/2006/relationships/package" Target="../embeddings/Microsoft_Excel_Worksheet2.xlsx"/></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openxmlformats.org/officeDocument/2006/relationships/slideLayout" Target="../slideLayouts/slideLayout7.xml"/><Relationship Id="rId1" Type="http://schemas.openxmlformats.org/officeDocument/2006/relationships/vmlDrawing" Target="../drawings/vmlDrawing5.vml"/><Relationship Id="rId4" Type="http://schemas.openxmlformats.org/officeDocument/2006/relationships/image" Target="../media/image7.emf"/></Relationships>
</file>

<file path=ppt/slides/_rels/slide21.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image" Target="../media/image8.emf"/></Relationships>
</file>

<file path=ppt/slides/_rels/slide22.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9.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Microsoft_Excel_97-2003_Worksheet1.xls"/><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57200"/>
            <a:ext cx="7772400" cy="5638800"/>
          </a:xfrm>
        </p:spPr>
        <p:txBody>
          <a:bodyPr/>
          <a:lstStyle/>
          <a:p>
            <a:pPr marL="0" indent="0" algn="ctr">
              <a:buNone/>
            </a:pPr>
            <a:endParaRPr lang="en-US" sz="3000" b="1" dirty="0" smtClean="0"/>
          </a:p>
          <a:p>
            <a:pPr marL="0" indent="0" algn="ctr">
              <a:buNone/>
            </a:pPr>
            <a:r>
              <a:rPr lang="en-US" sz="3000" b="1" dirty="0" smtClean="0"/>
              <a:t>ESEA Federal </a:t>
            </a:r>
            <a:r>
              <a:rPr lang="en-US" sz="3000" b="1" dirty="0" smtClean="0"/>
              <a:t>Accountability System</a:t>
            </a:r>
          </a:p>
          <a:p>
            <a:pPr marL="0" indent="0" algn="ctr">
              <a:buNone/>
            </a:pPr>
            <a:endParaRPr lang="en-US" b="1" dirty="0"/>
          </a:p>
          <a:p>
            <a:pPr marL="0" indent="0" algn="ctr">
              <a:buNone/>
            </a:pPr>
            <a:r>
              <a:rPr lang="en-US" sz="2400" b="1" dirty="0" smtClean="0"/>
              <a:t>Overview</a:t>
            </a:r>
            <a:endParaRPr lang="en-US" sz="2400" b="1" dirty="0" smtClean="0"/>
          </a:p>
          <a:p>
            <a:pPr marL="0" indent="0" algn="ctr">
              <a:buNone/>
            </a:pPr>
            <a:endParaRPr lang="en-US" sz="2400" b="1" dirty="0"/>
          </a:p>
          <a:p>
            <a:pPr marL="0" indent="0" algn="ctr">
              <a:buNone/>
            </a:pPr>
            <a:endParaRPr lang="en-US" sz="2400" b="1" dirty="0" smtClean="0"/>
          </a:p>
          <a:p>
            <a:pPr marL="0" indent="0" algn="ctr">
              <a:buNone/>
            </a:pPr>
            <a:endParaRPr lang="en-US" sz="2400" b="1" dirty="0" smtClean="0"/>
          </a:p>
          <a:p>
            <a:pPr marL="0" indent="0" algn="ctr">
              <a:buNone/>
            </a:pPr>
            <a:endParaRPr lang="en-US" sz="2400" b="1" dirty="0" smtClean="0"/>
          </a:p>
          <a:p>
            <a:pPr marL="0" indent="0" algn="ctr">
              <a:buNone/>
            </a:pPr>
            <a:endParaRPr lang="en-US" sz="2400" b="1" dirty="0"/>
          </a:p>
        </p:txBody>
      </p:sp>
      <p:sp>
        <p:nvSpPr>
          <p:cNvPr id="2" name="Slide Number Placeholder 1"/>
          <p:cNvSpPr>
            <a:spLocks noGrp="1"/>
          </p:cNvSpPr>
          <p:nvPr>
            <p:ph type="sldNum" sz="quarter" idx="12"/>
          </p:nvPr>
        </p:nvSpPr>
        <p:spPr/>
        <p:txBody>
          <a:bodyPr/>
          <a:lstStyle/>
          <a:p>
            <a:pPr>
              <a:defRPr/>
            </a:pPr>
            <a:fld id="{C0B73DE4-E8FE-43CB-9A18-A16F78A9F4D8}" type="slidenum">
              <a:rPr lang="en-US" smtClean="0"/>
              <a:pPr>
                <a:defRPr/>
              </a:pPr>
              <a:t>1</a:t>
            </a:fld>
            <a:endParaRPr lang="en-US"/>
          </a:p>
        </p:txBody>
      </p:sp>
      <p:pic>
        <p:nvPicPr>
          <p:cNvPr id="4" name="Picture 3" descr="Description: P:\SCDE Templates\SCDE Logos\SCDE_logo_with_text_medium.jpg"/>
          <p:cNvPicPr/>
          <p:nvPr/>
        </p:nvPicPr>
        <p:blipFill>
          <a:blip r:embed="rId2">
            <a:extLst>
              <a:ext uri="{28A0092B-C50C-407E-A947-70E740481C1C}">
                <a14:useLocalDpi xmlns:a14="http://schemas.microsoft.com/office/drawing/2010/main" val="0"/>
              </a:ext>
            </a:extLst>
          </a:blip>
          <a:srcRect/>
          <a:stretch>
            <a:fillRect/>
          </a:stretch>
        </p:blipFill>
        <p:spPr bwMode="auto">
          <a:xfrm>
            <a:off x="2362200" y="3962082"/>
            <a:ext cx="4343400" cy="1142682"/>
          </a:xfrm>
          <a:prstGeom prst="rect">
            <a:avLst/>
          </a:prstGeom>
          <a:noFill/>
          <a:ln>
            <a:noFill/>
          </a:ln>
        </p:spPr>
      </p:pic>
    </p:spTree>
    <p:extLst>
      <p:ext uri="{BB962C8B-B14F-4D97-AF65-F5344CB8AC3E}">
        <p14:creationId xmlns:p14="http://schemas.microsoft.com/office/powerpoint/2010/main" val="17027544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p:txBody>
          <a:bodyPr/>
          <a:lstStyle/>
          <a:p>
            <a:pPr marL="0" indent="0">
              <a:buNone/>
            </a:pPr>
            <a:endParaRPr lang="en-US" dirty="0" smtClean="0"/>
          </a:p>
          <a:p>
            <a:pPr marL="0" indent="0">
              <a:buNone/>
            </a:pPr>
            <a:endParaRPr lang="en-US" dirty="0"/>
          </a:p>
          <a:p>
            <a:pPr marL="0" indent="0">
              <a:buNone/>
            </a:pPr>
            <a:endParaRPr lang="en-US" dirty="0" smtClean="0"/>
          </a:p>
        </p:txBody>
      </p:sp>
      <p:pic>
        <p:nvPicPr>
          <p:cNvPr id="1331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 y="1447800"/>
            <a:ext cx="88392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81000" y="644842"/>
            <a:ext cx="8610600" cy="523220"/>
          </a:xfrm>
          <a:prstGeom prst="rect">
            <a:avLst/>
          </a:prstGeom>
          <a:noFill/>
        </p:spPr>
        <p:txBody>
          <a:bodyPr wrap="square" rtlCol="0">
            <a:spAutoFit/>
          </a:bodyPr>
          <a:lstStyle/>
          <a:p>
            <a:pPr algn="ctr"/>
            <a:r>
              <a:rPr lang="en-US" sz="2800" b="1" dirty="0" smtClean="0"/>
              <a:t>AYP Results in South Carolina</a:t>
            </a:r>
            <a:endParaRPr lang="en-US" sz="2800" b="1" dirty="0"/>
          </a:p>
        </p:txBody>
      </p:sp>
      <p:sp>
        <p:nvSpPr>
          <p:cNvPr id="5" name="Oval 4"/>
          <p:cNvSpPr/>
          <p:nvPr/>
        </p:nvSpPr>
        <p:spPr bwMode="auto">
          <a:xfrm>
            <a:off x="5562600" y="4495800"/>
            <a:ext cx="533400" cy="304800"/>
          </a:xfrm>
          <a:prstGeom prst="ellipse">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3" name="Oval 2"/>
          <p:cNvSpPr/>
          <p:nvPr/>
        </p:nvSpPr>
        <p:spPr bwMode="auto">
          <a:xfrm>
            <a:off x="8305800" y="3048000"/>
            <a:ext cx="609600" cy="304800"/>
          </a:xfrm>
          <a:prstGeom prst="ellipse">
            <a:avLst/>
          </a:prstGeom>
          <a:noFill/>
          <a:ln w="5715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7" name="Oval 6"/>
          <p:cNvSpPr/>
          <p:nvPr/>
        </p:nvSpPr>
        <p:spPr bwMode="auto">
          <a:xfrm>
            <a:off x="8324850" y="4495800"/>
            <a:ext cx="609600" cy="304800"/>
          </a:xfrm>
          <a:prstGeom prst="ellipse">
            <a:avLst/>
          </a:prstGeom>
          <a:noFill/>
          <a:ln w="5715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
        <p:nvSpPr>
          <p:cNvPr id="8" name="Oval 7"/>
          <p:cNvSpPr/>
          <p:nvPr/>
        </p:nvSpPr>
        <p:spPr bwMode="auto">
          <a:xfrm>
            <a:off x="8324850" y="5867400"/>
            <a:ext cx="609600" cy="304800"/>
          </a:xfrm>
          <a:prstGeom prst="ellipse">
            <a:avLst/>
          </a:prstGeom>
          <a:noFill/>
          <a:ln w="57150" cap="flat" cmpd="sng" algn="ctr">
            <a:solidFill>
              <a:srgbClr val="FF0000"/>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charset="0"/>
            </a:endParaRPr>
          </a:p>
        </p:txBody>
      </p:sp>
    </p:spTree>
    <p:extLst>
      <p:ext uri="{BB962C8B-B14F-4D97-AF65-F5344CB8AC3E}">
        <p14:creationId xmlns:p14="http://schemas.microsoft.com/office/powerpoint/2010/main" val="40541314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534400" cy="1143000"/>
          </a:xfrm>
        </p:spPr>
        <p:txBody>
          <a:bodyPr/>
          <a:lstStyle/>
          <a:p>
            <a:r>
              <a:rPr lang="en-US" sz="2400" b="1" dirty="0" smtClean="0">
                <a:latin typeface="Times New Roman" pitchFamily="18" charset="0"/>
                <a:cs typeface="Times New Roman" pitchFamily="18" charset="0"/>
              </a:rPr>
              <a:t>The USED extended </a:t>
            </a:r>
            <a:r>
              <a:rPr lang="en-US" sz="2400" b="1" dirty="0">
                <a:latin typeface="Times New Roman" pitchFamily="18" charset="0"/>
                <a:cs typeface="Times New Roman" pitchFamily="18" charset="0"/>
              </a:rPr>
              <a:t>to </a:t>
            </a:r>
            <a:r>
              <a:rPr lang="en-US" sz="2400" b="1" dirty="0" smtClean="0">
                <a:latin typeface="Times New Roman" pitchFamily="18" charset="0"/>
                <a:cs typeface="Times New Roman" pitchFamily="18" charset="0"/>
              </a:rPr>
              <a:t>States </a:t>
            </a:r>
            <a:br>
              <a:rPr lang="en-US" sz="2400" b="1" dirty="0" smtClean="0">
                <a:latin typeface="Times New Roman" pitchFamily="18" charset="0"/>
                <a:cs typeface="Times New Roman" pitchFamily="18" charset="0"/>
              </a:rPr>
            </a:br>
            <a:r>
              <a:rPr lang="en-US" sz="2400" b="1" dirty="0" smtClean="0">
                <a:latin typeface="Times New Roman" pitchFamily="18" charset="0"/>
                <a:cs typeface="Times New Roman" pitchFamily="18" charset="0"/>
              </a:rPr>
              <a:t>an opportunity to design an alternative to AYP</a:t>
            </a:r>
            <a:endParaRPr lang="en-US" sz="24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400" dirty="0" smtClean="0">
                <a:latin typeface="Times New Roman" pitchFamily="18" charset="0"/>
                <a:cs typeface="Times New Roman" pitchFamily="18" charset="0"/>
              </a:rPr>
              <a:t>Last </a:t>
            </a:r>
            <a:r>
              <a:rPr lang="en-US" sz="2400" dirty="0">
                <a:latin typeface="Times New Roman" pitchFamily="18" charset="0"/>
                <a:cs typeface="Times New Roman" pitchFamily="18" charset="0"/>
              </a:rPr>
              <a:t>fall, the U.S. Department of Education (Department) offered States the opportunity to request flexibility from certain requirements of the Elementary and Secondary Education Act of 1965 (ESEA), as amended by the No Child Left Behind Act of </a:t>
            </a:r>
            <a:r>
              <a:rPr lang="en-US" sz="2400" dirty="0" smtClean="0">
                <a:latin typeface="Times New Roman" pitchFamily="18" charset="0"/>
                <a:cs typeface="Times New Roman" pitchFamily="18" charset="0"/>
              </a:rPr>
              <a:t>2001.</a:t>
            </a:r>
          </a:p>
          <a:p>
            <a:r>
              <a:rPr lang="en-US" sz="2400" dirty="0" smtClean="0">
                <a:latin typeface="Times New Roman" pitchFamily="18" charset="0"/>
                <a:cs typeface="Times New Roman" pitchFamily="18" charset="0"/>
              </a:rPr>
              <a:t>These waivers could be granted in </a:t>
            </a:r>
            <a:r>
              <a:rPr lang="en-US" sz="2400" dirty="0">
                <a:latin typeface="Times New Roman" pitchFamily="18" charset="0"/>
                <a:cs typeface="Times New Roman" pitchFamily="18" charset="0"/>
              </a:rPr>
              <a:t>exchange for rigorous and comprehensive plans designed to improve educational outcomes for all students, close achievement gaps, increase equity, and improve the quality of instruction. </a:t>
            </a:r>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South Carolina’s State Superintendent of Education accepted that opportunity.</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C0B73DE4-E8FE-43CB-9A18-A16F78A9F4D8}" type="slidenum">
              <a:rPr lang="en-US" smtClean="0"/>
              <a:pPr>
                <a:defRPr/>
              </a:pPr>
              <a:t>11</a:t>
            </a:fld>
            <a:endParaRPr lang="en-US"/>
          </a:p>
        </p:txBody>
      </p:sp>
    </p:spTree>
    <p:extLst>
      <p:ext uri="{BB962C8B-B14F-4D97-AF65-F5344CB8AC3E}">
        <p14:creationId xmlns:p14="http://schemas.microsoft.com/office/powerpoint/2010/main" val="29055726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838200"/>
            <a:ext cx="8382000" cy="914400"/>
          </a:xfrm>
        </p:spPr>
        <p:txBody>
          <a:bodyPr>
            <a:normAutofit fontScale="90000"/>
          </a:bodyPr>
          <a:lstStyle/>
          <a:p>
            <a:r>
              <a:rPr lang="en-US" sz="2800" b="1" u="sng" dirty="0" smtClean="0">
                <a:latin typeface="Times New Roman" pitchFamily="18" charset="0"/>
                <a:cs typeface="Times New Roman" pitchFamily="18" charset="0"/>
              </a:rPr>
              <a:t>Required Components of the ESEA Waiver</a:t>
            </a: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r>
              <a:rPr lang="en-US" sz="2200" dirty="0" smtClean="0">
                <a:latin typeface="Times New Roman" pitchFamily="18" charset="0"/>
                <a:cs typeface="Times New Roman" pitchFamily="18" charset="0"/>
              </a:rPr>
              <a:t>for the State-based System of Accountability</a:t>
            </a:r>
            <a:r>
              <a:rPr lang="en-US" sz="2800" dirty="0"/>
              <a:t/>
            </a:r>
            <a:br>
              <a:rPr lang="en-US" sz="2800" dirty="0"/>
            </a:br>
            <a:endParaRPr lang="en-US" sz="2800" dirty="0"/>
          </a:p>
        </p:txBody>
      </p:sp>
      <p:sp>
        <p:nvSpPr>
          <p:cNvPr id="3" name="Content Placeholder 2"/>
          <p:cNvSpPr>
            <a:spLocks noGrp="1"/>
          </p:cNvSpPr>
          <p:nvPr>
            <p:ph idx="1"/>
          </p:nvPr>
        </p:nvSpPr>
        <p:spPr>
          <a:xfrm>
            <a:off x="457200" y="1676400"/>
            <a:ext cx="8305800" cy="4419600"/>
          </a:xfrm>
        </p:spPr>
        <p:txBody>
          <a:bodyPr>
            <a:noAutofit/>
          </a:bodyPr>
          <a:lstStyle/>
          <a:p>
            <a:pPr marL="0" indent="0">
              <a:buNone/>
            </a:pPr>
            <a:r>
              <a:rPr lang="en-US" sz="2400" b="1" u="sng" dirty="0" smtClean="0">
                <a:latin typeface="Times New Roman" pitchFamily="18" charset="0"/>
                <a:cs typeface="Times New Roman" pitchFamily="18" charset="0"/>
              </a:rPr>
              <a:t>The State’s Accountability System must:</a:t>
            </a:r>
            <a:endParaRPr lang="en-US" sz="2400" b="1" dirty="0" smtClean="0">
              <a:latin typeface="Times New Roman" pitchFamily="18" charset="0"/>
              <a:cs typeface="Times New Roman" pitchFamily="18" charset="0"/>
            </a:endParaRPr>
          </a:p>
          <a:p>
            <a:r>
              <a:rPr lang="en-US" sz="2400" dirty="0">
                <a:latin typeface="Times New Roman" pitchFamily="18" charset="0"/>
                <a:cs typeface="Times New Roman" pitchFamily="18" charset="0"/>
              </a:rPr>
              <a:t>A</a:t>
            </a:r>
            <a:r>
              <a:rPr lang="en-US" sz="2400" dirty="0" smtClean="0">
                <a:latin typeface="Times New Roman" pitchFamily="18" charset="0"/>
                <a:cs typeface="Times New Roman" pitchFamily="18" charset="0"/>
              </a:rPr>
              <a:t>pply </a:t>
            </a:r>
            <a:r>
              <a:rPr lang="en-US" sz="2400" dirty="0">
                <a:latin typeface="Times New Roman" pitchFamily="18" charset="0"/>
                <a:cs typeface="Times New Roman" pitchFamily="18" charset="0"/>
              </a:rPr>
              <a:t>to all </a:t>
            </a:r>
            <a:r>
              <a:rPr lang="en-US" sz="2400" dirty="0" smtClean="0">
                <a:latin typeface="Times New Roman" pitchFamily="18" charset="0"/>
                <a:cs typeface="Times New Roman" pitchFamily="18" charset="0"/>
              </a:rPr>
              <a:t>districts </a:t>
            </a:r>
            <a:r>
              <a:rPr lang="en-US" sz="2400" dirty="0">
                <a:latin typeface="Times New Roman" pitchFamily="18" charset="0"/>
                <a:cs typeface="Times New Roman" pitchFamily="18" charset="0"/>
              </a:rPr>
              <a:t>and all </a:t>
            </a:r>
            <a:r>
              <a:rPr lang="en-US" sz="2400" dirty="0" smtClean="0">
                <a:latin typeface="Times New Roman" pitchFamily="18" charset="0"/>
                <a:cs typeface="Times New Roman" pitchFamily="18" charset="0"/>
              </a:rPr>
              <a:t>schools,</a:t>
            </a:r>
          </a:p>
          <a:p>
            <a:r>
              <a:rPr lang="en-US" sz="2400" dirty="0">
                <a:latin typeface="Times New Roman" pitchFamily="18" charset="0"/>
                <a:cs typeface="Times New Roman" pitchFamily="18" charset="0"/>
              </a:rPr>
              <a:t>I</a:t>
            </a:r>
            <a:r>
              <a:rPr lang="en-US" sz="2400" dirty="0" smtClean="0">
                <a:latin typeface="Times New Roman" pitchFamily="18" charset="0"/>
                <a:cs typeface="Times New Roman" pitchFamily="18" charset="0"/>
              </a:rPr>
              <a:t>nclude ELA and Math and graduation rate for all students and all subgroups (subjects </a:t>
            </a:r>
            <a:r>
              <a:rPr lang="en-US" sz="2400" dirty="0">
                <a:latin typeface="Times New Roman" pitchFamily="18" charset="0"/>
                <a:cs typeface="Times New Roman" pitchFamily="18" charset="0"/>
              </a:rPr>
              <a:t>other than ELA and </a:t>
            </a:r>
            <a:r>
              <a:rPr lang="en-US" sz="2400" dirty="0" smtClean="0">
                <a:latin typeface="Times New Roman" pitchFamily="18" charset="0"/>
                <a:cs typeface="Times New Roman" pitchFamily="18" charset="0"/>
              </a:rPr>
              <a:t>Math may be included),</a:t>
            </a:r>
          </a:p>
          <a:p>
            <a:r>
              <a:rPr lang="en-US" sz="2400" dirty="0" smtClean="0">
                <a:latin typeface="Times New Roman" pitchFamily="18" charset="0"/>
                <a:cs typeface="Times New Roman" pitchFamily="18" charset="0"/>
              </a:rPr>
              <a:t>Include school performance and progress over time for all students and all subgroups,</a:t>
            </a:r>
            <a:endParaRPr lang="en-US" sz="2400" dirty="0" smtClean="0">
              <a:cs typeface="Arial" pitchFamily="34" charset="0"/>
            </a:endParaRPr>
          </a:p>
          <a:p>
            <a:r>
              <a:rPr lang="en-US" sz="2400" dirty="0">
                <a:latin typeface="Times New Roman" pitchFamily="18" charset="0"/>
                <a:cs typeface="Times New Roman" pitchFamily="18" charset="0"/>
              </a:rPr>
              <a:t>Include student growth following </a:t>
            </a:r>
            <a:r>
              <a:rPr lang="en-US" sz="2400" dirty="0" smtClean="0">
                <a:latin typeface="Times New Roman" pitchFamily="18" charset="0"/>
                <a:cs typeface="Times New Roman" pitchFamily="18" charset="0"/>
              </a:rPr>
              <a:t>implementation </a:t>
            </a:r>
            <a:r>
              <a:rPr lang="en-US" sz="2400" dirty="0">
                <a:latin typeface="Times New Roman" pitchFamily="18" charset="0"/>
                <a:cs typeface="Times New Roman" pitchFamily="18" charset="0"/>
              </a:rPr>
              <a:t>of College- and Career-Ready </a:t>
            </a:r>
            <a:r>
              <a:rPr lang="en-US" sz="2400" dirty="0" smtClean="0">
                <a:latin typeface="Times New Roman" pitchFamily="18" charset="0"/>
                <a:cs typeface="Times New Roman" pitchFamily="18" charset="0"/>
              </a:rPr>
              <a:t>Assessments (scheduled for Spring 2015),</a:t>
            </a: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Include </a:t>
            </a:r>
            <a:r>
              <a:rPr lang="en-US" sz="2400" dirty="0">
                <a:latin typeface="Times New Roman" pitchFamily="18" charset="0"/>
                <a:cs typeface="Times New Roman" pitchFamily="18" charset="0"/>
              </a:rPr>
              <a:t>ambitious but achievable AMOs in at least ELA and </a:t>
            </a:r>
            <a:r>
              <a:rPr lang="en-US" sz="2400" dirty="0" smtClean="0">
                <a:latin typeface="Times New Roman" pitchFamily="18" charset="0"/>
                <a:cs typeface="Times New Roman" pitchFamily="18" charset="0"/>
              </a:rPr>
              <a:t>Math.</a:t>
            </a:r>
            <a:endParaRPr lang="en-US" sz="2400" dirty="0">
              <a:latin typeface="Times New Roman" pitchFamily="18" charset="0"/>
              <a:cs typeface="Times New Roman" pitchFamily="18" charset="0"/>
            </a:endParaRPr>
          </a:p>
          <a:p>
            <a:pPr marL="914400" lvl="2" indent="0">
              <a:buNone/>
            </a:pPr>
            <a:endParaRPr lang="en-US" sz="1400" dirty="0" smtClean="0">
              <a:cs typeface="Arial" pitchFamily="34" charset="0"/>
            </a:endParaRPr>
          </a:p>
          <a:p>
            <a:pPr marL="0" indent="0">
              <a:buNone/>
            </a:pPr>
            <a:endParaRPr lang="en-US" sz="2200" dirty="0" smtClean="0">
              <a:cs typeface="Arial" pitchFamily="34" charset="0"/>
            </a:endParaRPr>
          </a:p>
        </p:txBody>
      </p:sp>
      <p:sp>
        <p:nvSpPr>
          <p:cNvPr id="4" name="Slide Number Placeholder 3"/>
          <p:cNvSpPr>
            <a:spLocks noGrp="1"/>
          </p:cNvSpPr>
          <p:nvPr>
            <p:ph type="sldNum" sz="quarter" idx="12"/>
          </p:nvPr>
        </p:nvSpPr>
        <p:spPr/>
        <p:txBody>
          <a:bodyPr/>
          <a:lstStyle/>
          <a:p>
            <a:pPr>
              <a:defRPr/>
            </a:pPr>
            <a:fld id="{C0B73DE4-E8FE-43CB-9A18-A16F78A9F4D8}" type="slidenum">
              <a:rPr lang="en-US" smtClean="0"/>
              <a:pPr>
                <a:defRPr/>
              </a:pPr>
              <a:t>12</a:t>
            </a:fld>
            <a:endParaRPr lang="en-US"/>
          </a:p>
        </p:txBody>
      </p:sp>
    </p:spTree>
    <p:extLst>
      <p:ext uri="{BB962C8B-B14F-4D97-AF65-F5344CB8AC3E}">
        <p14:creationId xmlns:p14="http://schemas.microsoft.com/office/powerpoint/2010/main" val="18036399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15400" cy="1295400"/>
          </a:xfrm>
        </p:spPr>
        <p:txBody>
          <a:bodyPr/>
          <a:lstStyle/>
          <a:p>
            <a:r>
              <a:rPr lang="en-US" sz="3800" dirty="0" smtClean="0"/>
              <a:t/>
            </a:r>
            <a:br>
              <a:rPr lang="en-US" sz="3800" dirty="0" smtClean="0"/>
            </a:br>
            <a:r>
              <a:rPr lang="en-US" sz="2800" b="1" dirty="0" smtClean="0">
                <a:latin typeface="Times New Roman" pitchFamily="18" charset="0"/>
                <a:cs typeface="Times New Roman" pitchFamily="18" charset="0"/>
              </a:rPr>
              <a:t>South Carolina’s Goals in Developing an </a:t>
            </a:r>
            <a:br>
              <a:rPr lang="en-US" sz="2800" b="1" dirty="0" smtClean="0">
                <a:latin typeface="Times New Roman" pitchFamily="18" charset="0"/>
                <a:cs typeface="Times New Roman" pitchFamily="18" charset="0"/>
              </a:rPr>
            </a:br>
            <a:r>
              <a:rPr lang="en-US" sz="2800" b="1" dirty="0" smtClean="0">
                <a:latin typeface="Times New Roman" pitchFamily="18" charset="0"/>
                <a:cs typeface="Times New Roman" pitchFamily="18" charset="0"/>
              </a:rPr>
              <a:t>Alternative to Current AYP </a:t>
            </a:r>
            <a:endParaRPr lang="en-US" sz="2800"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1524000"/>
            <a:ext cx="7772400" cy="5024919"/>
          </a:xfrm>
        </p:spPr>
        <p:txBody>
          <a:bodyPr/>
          <a:lstStyle/>
          <a:p>
            <a:pPr marL="0" indent="0">
              <a:buNone/>
            </a:pPr>
            <a:r>
              <a:rPr lang="en-US" sz="2600" dirty="0" smtClean="0">
                <a:latin typeface="Times New Roman" pitchFamily="18" charset="0"/>
                <a:cs typeface="Times New Roman" pitchFamily="18" charset="0"/>
              </a:rPr>
              <a:t>A system that is:</a:t>
            </a:r>
          </a:p>
          <a:p>
            <a:r>
              <a:rPr lang="en-US" sz="2600" dirty="0" smtClean="0">
                <a:latin typeface="Times New Roman" pitchFamily="18" charset="0"/>
                <a:cs typeface="Times New Roman" pitchFamily="18" charset="0"/>
              </a:rPr>
              <a:t>Simple </a:t>
            </a:r>
            <a:r>
              <a:rPr lang="en-US" sz="2600" dirty="0">
                <a:latin typeface="Times New Roman" pitchFamily="18" charset="0"/>
                <a:cs typeface="Times New Roman" pitchFamily="18" charset="0"/>
              </a:rPr>
              <a:t>and </a:t>
            </a:r>
            <a:r>
              <a:rPr lang="en-US" sz="2600" dirty="0" smtClean="0">
                <a:latin typeface="Times New Roman" pitchFamily="18" charset="0"/>
                <a:cs typeface="Times New Roman" pitchFamily="18" charset="0"/>
              </a:rPr>
              <a:t>easy </a:t>
            </a:r>
            <a:r>
              <a:rPr lang="en-US" sz="2600" dirty="0">
                <a:latin typeface="Times New Roman" pitchFamily="18" charset="0"/>
                <a:cs typeface="Times New Roman" pitchFamily="18" charset="0"/>
              </a:rPr>
              <a:t>to </a:t>
            </a:r>
            <a:r>
              <a:rPr lang="en-US" sz="2600" dirty="0" smtClean="0">
                <a:latin typeface="Times New Roman" pitchFamily="18" charset="0"/>
                <a:cs typeface="Times New Roman" pitchFamily="18" charset="0"/>
              </a:rPr>
              <a:t>understand.</a:t>
            </a:r>
            <a:endParaRPr lang="en-US" sz="2600" dirty="0">
              <a:latin typeface="Times New Roman" pitchFamily="18" charset="0"/>
              <a:cs typeface="Times New Roman" pitchFamily="18" charset="0"/>
            </a:endParaRPr>
          </a:p>
          <a:p>
            <a:r>
              <a:rPr lang="en-US" sz="2600" dirty="0" smtClean="0">
                <a:latin typeface="Times New Roman" pitchFamily="18" charset="0"/>
                <a:cs typeface="Times New Roman" pitchFamily="18" charset="0"/>
              </a:rPr>
              <a:t>Transparent. </a:t>
            </a:r>
            <a:endParaRPr lang="en-US" sz="2600" dirty="0">
              <a:latin typeface="Times New Roman" pitchFamily="18" charset="0"/>
              <a:cs typeface="Times New Roman" pitchFamily="18" charset="0"/>
            </a:endParaRPr>
          </a:p>
          <a:p>
            <a:r>
              <a:rPr lang="en-US" sz="2600" dirty="0" smtClean="0">
                <a:latin typeface="Times New Roman" pitchFamily="18" charset="0"/>
                <a:cs typeface="Times New Roman" pitchFamily="18" charset="0"/>
              </a:rPr>
              <a:t>Not </a:t>
            </a:r>
            <a:r>
              <a:rPr lang="en-US" sz="2600" dirty="0">
                <a:latin typeface="Times New Roman" pitchFamily="18" charset="0"/>
                <a:cs typeface="Times New Roman" pitchFamily="18" charset="0"/>
              </a:rPr>
              <a:t>an “all or nothing” </a:t>
            </a:r>
            <a:r>
              <a:rPr lang="en-US" sz="2600" dirty="0" smtClean="0">
                <a:latin typeface="Times New Roman" pitchFamily="18" charset="0"/>
                <a:cs typeface="Times New Roman" pitchFamily="18" charset="0"/>
              </a:rPr>
              <a:t>system.</a:t>
            </a:r>
            <a:endParaRPr lang="en-US" sz="2600" dirty="0">
              <a:latin typeface="Times New Roman" pitchFamily="18" charset="0"/>
              <a:cs typeface="Times New Roman" pitchFamily="18" charset="0"/>
            </a:endParaRPr>
          </a:p>
          <a:p>
            <a:r>
              <a:rPr lang="en-US" sz="2600" dirty="0">
                <a:latin typeface="Times New Roman" pitchFamily="18" charset="0"/>
                <a:cs typeface="Times New Roman" pitchFamily="18" charset="0"/>
              </a:rPr>
              <a:t>Ambitious, but </a:t>
            </a:r>
            <a:r>
              <a:rPr lang="en-US" sz="2600" dirty="0" smtClean="0">
                <a:latin typeface="Times New Roman" pitchFamily="18" charset="0"/>
                <a:cs typeface="Times New Roman" pitchFamily="18" charset="0"/>
              </a:rPr>
              <a:t>achievable. </a:t>
            </a:r>
            <a:endParaRPr lang="en-US" sz="2600" dirty="0">
              <a:latin typeface="Times New Roman" pitchFamily="18" charset="0"/>
              <a:cs typeface="Times New Roman" pitchFamily="18" charset="0"/>
            </a:endParaRPr>
          </a:p>
          <a:p>
            <a:r>
              <a:rPr lang="en-US" sz="2600" dirty="0" smtClean="0">
                <a:latin typeface="Times New Roman" pitchFamily="18" charset="0"/>
                <a:cs typeface="Times New Roman" pitchFamily="18" charset="0"/>
              </a:rPr>
              <a:t>A system that identifies Title 1 schools </a:t>
            </a:r>
            <a:r>
              <a:rPr lang="en-US" sz="2600" dirty="0">
                <a:latin typeface="Times New Roman" pitchFamily="18" charset="0"/>
                <a:cs typeface="Times New Roman" pitchFamily="18" charset="0"/>
              </a:rPr>
              <a:t>most in need of </a:t>
            </a:r>
            <a:r>
              <a:rPr lang="en-US" sz="2600" dirty="0" smtClean="0">
                <a:latin typeface="Times New Roman" pitchFamily="18" charset="0"/>
                <a:cs typeface="Times New Roman" pitchFamily="18" charset="0"/>
              </a:rPr>
              <a:t>assistance.</a:t>
            </a:r>
          </a:p>
          <a:p>
            <a:r>
              <a:rPr lang="en-US" sz="2600" dirty="0" smtClean="0">
                <a:latin typeface="Times New Roman" pitchFamily="18" charset="0"/>
                <a:ea typeface="Calibri"/>
                <a:cs typeface="Times New Roman" pitchFamily="18" charset="0"/>
              </a:rPr>
              <a:t>A modernized state-based accountability system  </a:t>
            </a:r>
            <a:r>
              <a:rPr lang="en-US" sz="2600" dirty="0">
                <a:latin typeface="Times New Roman" pitchFamily="18" charset="0"/>
                <a:ea typeface="Calibri"/>
                <a:cs typeface="Times New Roman" pitchFamily="18" charset="0"/>
              </a:rPr>
              <a:t>that unifies state and federal accountability </a:t>
            </a:r>
            <a:r>
              <a:rPr lang="en-US" sz="2600" dirty="0" smtClean="0">
                <a:latin typeface="Times New Roman" pitchFamily="18" charset="0"/>
                <a:ea typeface="Calibri"/>
                <a:cs typeface="Times New Roman" pitchFamily="18" charset="0"/>
              </a:rPr>
              <a:t>elements </a:t>
            </a:r>
            <a:r>
              <a:rPr lang="en-US" sz="2600" dirty="0">
                <a:latin typeface="Times New Roman" pitchFamily="18" charset="0"/>
                <a:ea typeface="Calibri"/>
                <a:cs typeface="Times New Roman" pitchFamily="18" charset="0"/>
              </a:rPr>
              <a:t>to provide transparent, accurate, and meaningful data to students, parents, educators, and the </a:t>
            </a:r>
            <a:r>
              <a:rPr lang="en-US" sz="2600" dirty="0" smtClean="0">
                <a:latin typeface="Times New Roman" pitchFamily="18" charset="0"/>
                <a:ea typeface="Calibri"/>
                <a:cs typeface="Times New Roman" pitchFamily="18" charset="0"/>
              </a:rPr>
              <a:t>public.</a:t>
            </a:r>
            <a:endParaRPr lang="en-US" sz="26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pPr>
              <a:defRPr/>
            </a:pPr>
            <a:fld id="{C0B73DE4-E8FE-43CB-9A18-A16F78A9F4D8}" type="slidenum">
              <a:rPr lang="en-US" smtClean="0"/>
              <a:pPr>
                <a:defRPr/>
              </a:pPr>
              <a:t>13</a:t>
            </a:fld>
            <a:endParaRPr lang="en-US"/>
          </a:p>
        </p:txBody>
      </p:sp>
    </p:spTree>
    <p:extLst>
      <p:ext uri="{BB962C8B-B14F-4D97-AF65-F5344CB8AC3E}">
        <p14:creationId xmlns:p14="http://schemas.microsoft.com/office/powerpoint/2010/main" val="6056147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latin typeface="Times New Roman" pitchFamily="18" charset="0"/>
                <a:cs typeface="Times New Roman" pitchFamily="18" charset="0"/>
              </a:rPr>
              <a:t>District and School Grading Scale</a:t>
            </a:r>
            <a:endParaRPr lang="en-US" sz="2400" b="1"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94201363"/>
              </p:ext>
            </p:extLst>
          </p:nvPr>
        </p:nvGraphicFramePr>
        <p:xfrm>
          <a:off x="685800" y="1981200"/>
          <a:ext cx="7772400" cy="2768600"/>
        </p:xfrm>
        <a:graphic>
          <a:graphicData uri="http://schemas.openxmlformats.org/drawingml/2006/table">
            <a:tbl>
              <a:tblPr firstRow="1" bandRow="1">
                <a:tableStyleId>{5C22544A-7EE6-4342-B048-85BDC9FD1C3A}</a:tableStyleId>
              </a:tblPr>
              <a:tblGrid>
                <a:gridCol w="1524000"/>
                <a:gridCol w="914400"/>
                <a:gridCol w="5334000"/>
              </a:tblGrid>
              <a:tr h="370840">
                <a:tc>
                  <a:txBody>
                    <a:bodyPr/>
                    <a:lstStyle/>
                    <a:p>
                      <a:pPr algn="ctr"/>
                      <a:r>
                        <a:rPr lang="en-US" dirty="0" smtClean="0">
                          <a:solidFill>
                            <a:schemeClr val="tx1"/>
                          </a:solidFill>
                        </a:rPr>
                        <a:t>Weighted Composite Index</a:t>
                      </a:r>
                      <a:r>
                        <a:rPr lang="en-US" baseline="0" dirty="0" smtClean="0">
                          <a:solidFill>
                            <a:schemeClr val="tx1"/>
                          </a:solidFill>
                        </a:rPr>
                        <a:t> Score</a:t>
                      </a:r>
                      <a:endParaRPr lang="en-US" dirty="0">
                        <a:solidFill>
                          <a:schemeClr val="tx1"/>
                        </a:solidFill>
                      </a:endParaRPr>
                    </a:p>
                  </a:txBody>
                  <a:tcPr/>
                </a:tc>
                <a:tc>
                  <a:txBody>
                    <a:bodyPr/>
                    <a:lstStyle/>
                    <a:p>
                      <a:r>
                        <a:rPr lang="en-US" dirty="0" smtClean="0">
                          <a:solidFill>
                            <a:schemeClr val="tx1"/>
                          </a:solidFill>
                        </a:rPr>
                        <a:t>Grade</a:t>
                      </a:r>
                      <a:endParaRPr lang="en-US" dirty="0">
                        <a:solidFill>
                          <a:schemeClr val="tx1"/>
                        </a:solidFill>
                      </a:endParaRPr>
                    </a:p>
                  </a:txBody>
                  <a:tcPr/>
                </a:tc>
                <a:tc>
                  <a:txBody>
                    <a:bodyPr/>
                    <a:lstStyle/>
                    <a:p>
                      <a:r>
                        <a:rPr lang="en-US" dirty="0" smtClean="0">
                          <a:solidFill>
                            <a:schemeClr val="tx1"/>
                          </a:solidFill>
                        </a:rPr>
                        <a:t>Description</a:t>
                      </a:r>
                      <a:endParaRPr lang="en-US" dirty="0">
                        <a:solidFill>
                          <a:schemeClr val="tx1"/>
                        </a:solidFill>
                      </a:endParaRPr>
                    </a:p>
                  </a:txBody>
                  <a:tcPr/>
                </a:tc>
              </a:tr>
              <a:tr h="370840">
                <a:tc>
                  <a:txBody>
                    <a:bodyPr/>
                    <a:lstStyle/>
                    <a:p>
                      <a:pPr algn="ctr"/>
                      <a:r>
                        <a:rPr lang="en-US" dirty="0" smtClean="0"/>
                        <a:t>90-100</a:t>
                      </a:r>
                    </a:p>
                  </a:txBody>
                  <a:tcPr/>
                </a:tc>
                <a:tc>
                  <a:txBody>
                    <a:bodyPr/>
                    <a:lstStyle/>
                    <a:p>
                      <a:pPr algn="ctr"/>
                      <a:r>
                        <a:rPr lang="en-US" dirty="0" smtClean="0"/>
                        <a:t>A</a:t>
                      </a:r>
                      <a:endParaRPr lang="en-US" dirty="0"/>
                    </a:p>
                  </a:txBody>
                  <a:tcPr/>
                </a:tc>
                <a:tc>
                  <a:txBody>
                    <a:bodyPr/>
                    <a:lstStyle/>
                    <a:p>
                      <a:r>
                        <a:rPr lang="en-US" sz="1600" dirty="0" smtClean="0"/>
                        <a:t>Performance substantially</a:t>
                      </a:r>
                      <a:r>
                        <a:rPr lang="en-US" sz="1600" baseline="0" dirty="0" smtClean="0"/>
                        <a:t> exceeds the state’s expectations</a:t>
                      </a:r>
                      <a:endParaRPr lang="en-US" sz="1600" dirty="0"/>
                    </a:p>
                  </a:txBody>
                  <a:tcPr/>
                </a:tc>
              </a:tr>
              <a:tr h="370840">
                <a:tc>
                  <a:txBody>
                    <a:bodyPr/>
                    <a:lstStyle/>
                    <a:p>
                      <a:pPr algn="ctr"/>
                      <a:r>
                        <a:rPr lang="en-US" dirty="0" smtClean="0"/>
                        <a:t>80-89</a:t>
                      </a:r>
                      <a:endParaRPr lang="en-US" dirty="0"/>
                    </a:p>
                  </a:txBody>
                  <a:tcPr/>
                </a:tc>
                <a:tc>
                  <a:txBody>
                    <a:bodyPr/>
                    <a:lstStyle/>
                    <a:p>
                      <a:pPr algn="ctr"/>
                      <a:r>
                        <a:rPr lang="en-US" dirty="0" smtClean="0"/>
                        <a:t>B</a:t>
                      </a:r>
                      <a:endParaRPr lang="en-US" dirty="0"/>
                    </a:p>
                  </a:txBody>
                  <a:tcPr/>
                </a:tc>
                <a:tc>
                  <a:txBody>
                    <a:bodyPr/>
                    <a:lstStyle/>
                    <a:p>
                      <a:r>
                        <a:rPr lang="en-US" sz="1600" dirty="0" smtClean="0"/>
                        <a:t>Performance</a:t>
                      </a:r>
                      <a:r>
                        <a:rPr lang="en-US" sz="1600" baseline="0" dirty="0" smtClean="0"/>
                        <a:t> exceeds the state’s expectations</a:t>
                      </a:r>
                      <a:endParaRPr lang="en-US" sz="1600" dirty="0"/>
                    </a:p>
                  </a:txBody>
                  <a:tcPr/>
                </a:tc>
              </a:tr>
              <a:tr h="370840">
                <a:tc>
                  <a:txBody>
                    <a:bodyPr/>
                    <a:lstStyle/>
                    <a:p>
                      <a:pPr algn="ctr"/>
                      <a:r>
                        <a:rPr lang="en-US" dirty="0" smtClean="0"/>
                        <a:t>70-79</a:t>
                      </a:r>
                      <a:endParaRPr lang="en-US" dirty="0"/>
                    </a:p>
                  </a:txBody>
                  <a:tcPr/>
                </a:tc>
                <a:tc>
                  <a:txBody>
                    <a:bodyPr/>
                    <a:lstStyle/>
                    <a:p>
                      <a:pPr algn="ctr"/>
                      <a:r>
                        <a:rPr lang="en-US" dirty="0" smtClean="0"/>
                        <a:t>C</a:t>
                      </a:r>
                      <a:endParaRPr lang="en-US" dirty="0"/>
                    </a:p>
                  </a:txBody>
                  <a:tcPr/>
                </a:tc>
                <a:tc>
                  <a:txBody>
                    <a:bodyPr/>
                    <a:lstStyle/>
                    <a:p>
                      <a:r>
                        <a:rPr lang="en-US" sz="1600" dirty="0" smtClean="0"/>
                        <a:t>Performance meets the state’s expectations.</a:t>
                      </a:r>
                      <a:endParaRPr lang="en-US" sz="1600" dirty="0"/>
                    </a:p>
                  </a:txBody>
                  <a:tcPr/>
                </a:tc>
              </a:tr>
              <a:tr h="370840">
                <a:tc>
                  <a:txBody>
                    <a:bodyPr/>
                    <a:lstStyle/>
                    <a:p>
                      <a:pPr algn="ctr"/>
                      <a:r>
                        <a:rPr lang="en-US" dirty="0" smtClean="0"/>
                        <a:t>60-69</a:t>
                      </a:r>
                      <a:endParaRPr lang="en-US" dirty="0"/>
                    </a:p>
                  </a:txBody>
                  <a:tcPr/>
                </a:tc>
                <a:tc>
                  <a:txBody>
                    <a:bodyPr/>
                    <a:lstStyle/>
                    <a:p>
                      <a:pPr algn="ctr"/>
                      <a:r>
                        <a:rPr lang="en-US" dirty="0" smtClean="0"/>
                        <a:t>D</a:t>
                      </a:r>
                      <a:endParaRPr lang="en-US" dirty="0"/>
                    </a:p>
                  </a:txBody>
                  <a:tcPr/>
                </a:tc>
                <a:tc>
                  <a:txBody>
                    <a:bodyPr/>
                    <a:lstStyle/>
                    <a:p>
                      <a:r>
                        <a:rPr lang="en-US" sz="1600" dirty="0" smtClean="0"/>
                        <a:t>Performance</a:t>
                      </a:r>
                      <a:r>
                        <a:rPr lang="en-US" sz="1600" baseline="0" dirty="0" smtClean="0"/>
                        <a:t> does not meet the state’s expectations.</a:t>
                      </a:r>
                      <a:endParaRPr lang="en-US" sz="1600" dirty="0"/>
                    </a:p>
                  </a:txBody>
                  <a:tcPr/>
                </a:tc>
              </a:tr>
              <a:tr h="370840">
                <a:tc>
                  <a:txBody>
                    <a:bodyPr/>
                    <a:lstStyle/>
                    <a:p>
                      <a:pPr algn="ctr"/>
                      <a:r>
                        <a:rPr lang="en-US" dirty="0" smtClean="0"/>
                        <a:t>Below 60</a:t>
                      </a:r>
                      <a:endParaRPr lang="en-US" dirty="0"/>
                    </a:p>
                  </a:txBody>
                  <a:tcPr/>
                </a:tc>
                <a:tc>
                  <a:txBody>
                    <a:bodyPr/>
                    <a:lstStyle/>
                    <a:p>
                      <a:pPr algn="ctr"/>
                      <a:r>
                        <a:rPr lang="en-US" dirty="0" smtClean="0"/>
                        <a:t>F</a:t>
                      </a:r>
                      <a:endParaRPr lang="en-US" dirty="0"/>
                    </a:p>
                  </a:txBody>
                  <a:tcPr/>
                </a:tc>
                <a:tc>
                  <a:txBody>
                    <a:bodyPr/>
                    <a:lstStyle/>
                    <a:p>
                      <a:r>
                        <a:rPr lang="en-US" sz="1600" dirty="0" smtClean="0"/>
                        <a:t>Performance is substantially below the state’s expectations.</a:t>
                      </a:r>
                      <a:endParaRPr lang="en-US" sz="1600" dirty="0"/>
                    </a:p>
                  </a:txBody>
                  <a:tcPr/>
                </a:tc>
              </a:tr>
            </a:tbl>
          </a:graphicData>
        </a:graphic>
      </p:graphicFrame>
      <p:sp>
        <p:nvSpPr>
          <p:cNvPr id="3" name="Slide Number Placeholder 2"/>
          <p:cNvSpPr>
            <a:spLocks noGrp="1"/>
          </p:cNvSpPr>
          <p:nvPr>
            <p:ph type="sldNum" sz="quarter" idx="12"/>
          </p:nvPr>
        </p:nvSpPr>
        <p:spPr/>
        <p:txBody>
          <a:bodyPr/>
          <a:lstStyle/>
          <a:p>
            <a:pPr>
              <a:defRPr/>
            </a:pPr>
            <a:fld id="{C0B73DE4-E8FE-43CB-9A18-A16F78A9F4D8}" type="slidenum">
              <a:rPr lang="en-US" smtClean="0"/>
              <a:pPr>
                <a:defRPr/>
              </a:pPr>
              <a:t>14</a:t>
            </a:fld>
            <a:endParaRPr lang="en-US"/>
          </a:p>
        </p:txBody>
      </p:sp>
    </p:spTree>
    <p:extLst>
      <p:ext uri="{BB962C8B-B14F-4D97-AF65-F5344CB8AC3E}">
        <p14:creationId xmlns:p14="http://schemas.microsoft.com/office/powerpoint/2010/main" val="13858532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7772400" cy="1447800"/>
          </a:xfrm>
        </p:spPr>
        <p:txBody>
          <a:bodyPr/>
          <a:lstStyle/>
          <a:p>
            <a:r>
              <a:rPr lang="en-US" sz="2400" b="1" dirty="0" smtClean="0">
                <a:latin typeface="Times New Roman" pitchFamily="18" charset="0"/>
                <a:cs typeface="Times New Roman" pitchFamily="18" charset="0"/>
              </a:rPr>
              <a:t>2012 Annual Measureable Objectives</a:t>
            </a:r>
            <a:r>
              <a:rPr lang="en-US" sz="3200" b="1" dirty="0" smtClean="0">
                <a:latin typeface="Times New Roman" pitchFamily="18" charset="0"/>
                <a:cs typeface="Times New Roman" pitchFamily="18" charset="0"/>
              </a:rPr>
              <a:t/>
            </a:r>
            <a:br>
              <a:rPr lang="en-US" sz="3200" b="1" dirty="0" smtClean="0">
                <a:latin typeface="Times New Roman" pitchFamily="18" charset="0"/>
                <a:cs typeface="Times New Roman" pitchFamily="18" charset="0"/>
              </a:rPr>
            </a:br>
            <a:r>
              <a:rPr lang="en-US" sz="1800" b="1" dirty="0" smtClean="0">
                <a:latin typeface="Times New Roman" pitchFamily="18" charset="0"/>
                <a:cs typeface="Times New Roman" pitchFamily="18" charset="0"/>
              </a:rPr>
              <a:t>(based on the State mean)</a:t>
            </a:r>
            <a:endParaRPr lang="en-US" sz="1800" b="1" dirty="0">
              <a:latin typeface="Times New Roman" pitchFamily="18" charset="0"/>
              <a:cs typeface="Times New Roman" pitchFamily="18" charset="0"/>
            </a:endParaRPr>
          </a:p>
        </p:txBody>
      </p:sp>
      <p:sp>
        <p:nvSpPr>
          <p:cNvPr id="3" name="Content Placeholder 2"/>
          <p:cNvSpPr>
            <a:spLocks noGrp="1"/>
          </p:cNvSpPr>
          <p:nvPr>
            <p:ph idx="1"/>
          </p:nvPr>
        </p:nvSpPr>
        <p:spPr>
          <a:xfrm>
            <a:off x="609600" y="1981200"/>
            <a:ext cx="7772400" cy="3352800"/>
          </a:xfrm>
        </p:spPr>
        <p:txBody>
          <a:bodyPr/>
          <a:lstStyle/>
          <a:p>
            <a:r>
              <a:rPr lang="en-US" sz="2400" dirty="0" smtClean="0">
                <a:latin typeface="Times New Roman" pitchFamily="18" charset="0"/>
                <a:cs typeface="Times New Roman" pitchFamily="18" charset="0"/>
              </a:rPr>
              <a:t>Elementary School AMO for all subjects</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630</a:t>
            </a:r>
          </a:p>
          <a:p>
            <a:r>
              <a:rPr lang="en-US" sz="2400" dirty="0" smtClean="0">
                <a:latin typeface="Times New Roman" pitchFamily="18" charset="0"/>
                <a:cs typeface="Times New Roman" pitchFamily="18" charset="0"/>
              </a:rPr>
              <a:t>Middle School AMO for all subjects</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624</a:t>
            </a:r>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High School </a:t>
            </a:r>
          </a:p>
          <a:p>
            <a:pPr lvl="1"/>
            <a:r>
              <a:rPr lang="en-US" sz="2400" dirty="0" smtClean="0">
                <a:latin typeface="Times New Roman" pitchFamily="18" charset="0"/>
                <a:cs typeface="Times New Roman" pitchFamily="18" charset="0"/>
              </a:rPr>
              <a:t>ELA = 223</a:t>
            </a:r>
          </a:p>
          <a:p>
            <a:pPr lvl="1"/>
            <a:r>
              <a:rPr lang="en-US" sz="2400" dirty="0" smtClean="0">
                <a:latin typeface="Times New Roman" pitchFamily="18" charset="0"/>
                <a:cs typeface="Times New Roman" pitchFamily="18" charset="0"/>
              </a:rPr>
              <a:t>Math = 220</a:t>
            </a:r>
          </a:p>
          <a:p>
            <a:pPr lvl="1"/>
            <a:r>
              <a:rPr lang="en-US" sz="2400" dirty="0" smtClean="0">
                <a:latin typeface="Times New Roman" pitchFamily="18" charset="0"/>
                <a:cs typeface="Times New Roman" pitchFamily="18" charset="0"/>
              </a:rPr>
              <a:t>Science = 76</a:t>
            </a:r>
          </a:p>
          <a:p>
            <a:pPr lvl="1"/>
            <a:r>
              <a:rPr lang="en-US" sz="2400" dirty="0" smtClean="0">
                <a:latin typeface="Times New Roman" pitchFamily="18" charset="0"/>
                <a:cs typeface="Times New Roman" pitchFamily="18" charset="0"/>
              </a:rPr>
              <a:t>Social Studies = 71</a:t>
            </a:r>
          </a:p>
          <a:p>
            <a:pPr lvl="1"/>
            <a:r>
              <a:rPr lang="en-US" sz="2400" dirty="0" smtClean="0">
                <a:latin typeface="Times New Roman" pitchFamily="18" charset="0"/>
                <a:cs typeface="Times New Roman" pitchFamily="18" charset="0"/>
              </a:rPr>
              <a:t>Graduation Rate = 73.1</a:t>
            </a:r>
          </a:p>
          <a:p>
            <a:pPr marL="0" indent="0">
              <a:buNone/>
            </a:pPr>
            <a:endParaRPr lang="en-US" sz="2400" dirty="0"/>
          </a:p>
        </p:txBody>
      </p:sp>
      <p:sp>
        <p:nvSpPr>
          <p:cNvPr id="4" name="Slide Number Placeholder 3"/>
          <p:cNvSpPr>
            <a:spLocks noGrp="1"/>
          </p:cNvSpPr>
          <p:nvPr>
            <p:ph type="sldNum" sz="quarter" idx="12"/>
          </p:nvPr>
        </p:nvSpPr>
        <p:spPr/>
        <p:txBody>
          <a:bodyPr/>
          <a:lstStyle/>
          <a:p>
            <a:pPr>
              <a:defRPr/>
            </a:pPr>
            <a:fld id="{C0B73DE4-E8FE-43CB-9A18-A16F78A9F4D8}" type="slidenum">
              <a:rPr lang="en-US" smtClean="0"/>
              <a:pPr>
                <a:defRPr/>
              </a:pPr>
              <a:t>15</a:t>
            </a:fld>
            <a:endParaRPr lang="en-US"/>
          </a:p>
        </p:txBody>
      </p:sp>
    </p:spTree>
    <p:extLst>
      <p:ext uri="{BB962C8B-B14F-4D97-AF65-F5344CB8AC3E}">
        <p14:creationId xmlns:p14="http://schemas.microsoft.com/office/powerpoint/2010/main" val="33514588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314436079"/>
              </p:ext>
            </p:extLst>
          </p:nvPr>
        </p:nvGraphicFramePr>
        <p:xfrm>
          <a:off x="76200" y="152400"/>
          <a:ext cx="8839198" cy="6565633"/>
        </p:xfrm>
        <a:graphic>
          <a:graphicData uri="http://schemas.openxmlformats.org/drawingml/2006/table">
            <a:tbl>
              <a:tblPr/>
              <a:tblGrid>
                <a:gridCol w="1590890"/>
                <a:gridCol w="1099302"/>
                <a:gridCol w="1148278"/>
                <a:gridCol w="1250182"/>
                <a:gridCol w="1250182"/>
                <a:gridCol w="1250182"/>
                <a:gridCol w="1250182"/>
              </a:tblGrid>
              <a:tr h="522678">
                <a:tc gridSpan="2">
                  <a:txBody>
                    <a:bodyPr/>
                    <a:lstStyle/>
                    <a:p>
                      <a:pPr algn="l" fontAlgn="b"/>
                      <a:endParaRPr lang="en-US" sz="1200" b="1" i="0" u="none" strike="noStrike" dirty="0">
                        <a:solidFill>
                          <a:srgbClr val="000000"/>
                        </a:solidFill>
                        <a:effectLst/>
                        <a:latin typeface="Times New Roman"/>
                      </a:endParaRPr>
                    </a:p>
                  </a:txBody>
                  <a:tcPr marL="4190" marR="4190" marT="4190" marB="0" anchor="b">
                    <a:lnL>
                      <a:noFill/>
                    </a:lnL>
                    <a:lnR>
                      <a:noFill/>
                    </a:lnR>
                    <a:lnT>
                      <a:noFill/>
                    </a:lnT>
                    <a:lnB>
                      <a:noFill/>
                    </a:lnB>
                  </a:tcPr>
                </a:tc>
                <a:tc hMerge="1">
                  <a:txBody>
                    <a:bodyPr/>
                    <a:lstStyle/>
                    <a:p>
                      <a:endParaRPr lang="en-US"/>
                    </a:p>
                  </a:txBody>
                  <a:tcPr/>
                </a:tc>
                <a:tc>
                  <a:txBody>
                    <a:bodyPr/>
                    <a:lstStyle/>
                    <a:p>
                      <a:pPr algn="l" fontAlgn="b"/>
                      <a:endParaRPr lang="en-US" sz="2400" b="1" i="0" u="none" strike="noStrike" dirty="0">
                        <a:solidFill>
                          <a:srgbClr val="000000"/>
                        </a:solidFill>
                        <a:effectLst/>
                        <a:latin typeface="Times New Roman"/>
                      </a:endParaRPr>
                    </a:p>
                  </a:txBody>
                  <a:tcPr marL="4190" marR="4190" marT="4190" marB="0" anchor="b">
                    <a:lnL>
                      <a:noFill/>
                    </a:lnL>
                    <a:lnR>
                      <a:noFill/>
                    </a:lnR>
                    <a:lnT>
                      <a:noFill/>
                    </a:lnT>
                    <a:lnB>
                      <a:noFill/>
                    </a:lnB>
                  </a:tcPr>
                </a:tc>
                <a:tc gridSpan="2">
                  <a:txBody>
                    <a:bodyPr/>
                    <a:lstStyle/>
                    <a:p>
                      <a:pPr algn="l" fontAlgn="b"/>
                      <a:endParaRPr lang="en-US" sz="2400" b="1" i="0" u="none" strike="noStrike" dirty="0">
                        <a:solidFill>
                          <a:srgbClr val="000000"/>
                        </a:solidFill>
                        <a:effectLst/>
                        <a:latin typeface="Times New Roman"/>
                      </a:endParaRPr>
                    </a:p>
                  </a:txBody>
                  <a:tcPr marL="4190" marR="4190" marT="4190" marB="0" anchor="b">
                    <a:lnL>
                      <a:noFill/>
                    </a:lnL>
                    <a:lnR>
                      <a:noFill/>
                    </a:lnR>
                    <a:lnT>
                      <a:noFill/>
                    </a:lnT>
                    <a:lnB>
                      <a:noFill/>
                    </a:lnB>
                  </a:tcPr>
                </a:tc>
                <a:tc hMerge="1">
                  <a:txBody>
                    <a:bodyPr/>
                    <a:lstStyle/>
                    <a:p>
                      <a:pPr algn="l" fontAlgn="b"/>
                      <a:endParaRPr lang="en-US" sz="1200" b="1" i="0" u="none" strike="noStrike" dirty="0">
                        <a:solidFill>
                          <a:srgbClr val="000000"/>
                        </a:solidFill>
                        <a:effectLst/>
                        <a:latin typeface="Times New Roman"/>
                      </a:endParaRPr>
                    </a:p>
                  </a:txBody>
                  <a:tcPr marL="4190" marR="4190" marT="4190" marB="0" anchor="b">
                    <a:lnL>
                      <a:noFill/>
                    </a:lnL>
                    <a:lnR>
                      <a:noFill/>
                    </a:lnR>
                    <a:lnT>
                      <a:noFill/>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a:noFill/>
                    </a:lnB>
                  </a:tcPr>
                </a:tc>
                <a:tc>
                  <a:txBody>
                    <a:bodyPr/>
                    <a:lstStyle/>
                    <a:p>
                      <a:pPr algn="r" fontAlgn="b"/>
                      <a:endParaRPr lang="en-US" sz="1200" b="1" i="0" u="none" strike="noStrike" dirty="0">
                        <a:solidFill>
                          <a:srgbClr val="000000"/>
                        </a:solidFill>
                        <a:effectLst/>
                        <a:latin typeface="Times New Roman"/>
                      </a:endParaRPr>
                    </a:p>
                  </a:txBody>
                  <a:tcPr marL="4190" marR="4190" marT="4190" marB="0" anchor="b">
                    <a:lnL>
                      <a:noFill/>
                    </a:lnL>
                    <a:lnR>
                      <a:noFill/>
                    </a:lnR>
                    <a:lnT>
                      <a:noFill/>
                    </a:lnT>
                    <a:lnB>
                      <a:noFill/>
                    </a:lnB>
                  </a:tcPr>
                </a:tc>
              </a:tr>
              <a:tr h="172056">
                <a:tc>
                  <a:txBody>
                    <a:bodyPr/>
                    <a:lstStyle/>
                    <a:p>
                      <a:pPr algn="l" fontAlgn="b"/>
                      <a:endParaRPr lang="en-US" sz="1200" b="0" i="0" u="none" strike="noStrike">
                        <a:solidFill>
                          <a:srgbClr val="000000"/>
                        </a:solidFill>
                        <a:effectLst/>
                        <a:latin typeface="Calibri"/>
                      </a:endParaRPr>
                    </a:p>
                  </a:txBody>
                  <a:tcPr marL="4190" marR="4190" marT="4190" marB="0" anchor="b">
                    <a:lnL>
                      <a:noFill/>
                    </a:lnL>
                    <a:lnR>
                      <a:noFill/>
                    </a:lnR>
                    <a:lnT>
                      <a:noFill/>
                    </a:lnT>
                    <a:lnB>
                      <a:noFill/>
                    </a:lnB>
                  </a:tcPr>
                </a:tc>
                <a:tc>
                  <a:txBody>
                    <a:bodyPr/>
                    <a:lstStyle/>
                    <a:p>
                      <a:pPr algn="l" fontAlgn="b"/>
                      <a:endParaRPr lang="en-US" sz="1200" b="1" i="0" u="none" strike="noStrike">
                        <a:solidFill>
                          <a:srgbClr val="000000"/>
                        </a:solidFill>
                        <a:effectLst/>
                        <a:latin typeface="Times New Roman"/>
                      </a:endParaRPr>
                    </a:p>
                  </a:txBody>
                  <a:tcPr marL="4190" marR="4190" marT="4190" marB="0" anchor="b">
                    <a:lnL>
                      <a:noFill/>
                    </a:lnL>
                    <a:lnR>
                      <a:noFill/>
                    </a:lnR>
                    <a:lnT>
                      <a:noFill/>
                    </a:lnT>
                    <a:lnB>
                      <a:noFill/>
                    </a:lnB>
                  </a:tcPr>
                </a:tc>
                <a:tc>
                  <a:txBody>
                    <a:bodyPr/>
                    <a:lstStyle/>
                    <a:p>
                      <a:pPr algn="l" fontAlgn="b"/>
                      <a:endParaRPr lang="en-US" sz="1200" b="1" i="0" u="none" strike="noStrike">
                        <a:solidFill>
                          <a:srgbClr val="000000"/>
                        </a:solidFill>
                        <a:effectLst/>
                        <a:latin typeface="Times New Roman"/>
                      </a:endParaRPr>
                    </a:p>
                  </a:txBody>
                  <a:tcPr marL="4190" marR="4190" marT="4190" marB="0" anchor="b">
                    <a:lnL>
                      <a:noFill/>
                    </a:lnL>
                    <a:lnR>
                      <a:noFill/>
                    </a:lnR>
                    <a:lnT>
                      <a:noFill/>
                    </a:lnT>
                    <a:lnB>
                      <a:noFill/>
                    </a:lnB>
                  </a:tcPr>
                </a:tc>
                <a:tc>
                  <a:txBody>
                    <a:bodyPr/>
                    <a:lstStyle/>
                    <a:p>
                      <a:pPr algn="l" fontAlgn="b"/>
                      <a:endParaRPr lang="en-US" sz="1200" b="1" i="0" u="none" strike="noStrike" dirty="0">
                        <a:solidFill>
                          <a:srgbClr val="000000"/>
                        </a:solidFill>
                        <a:effectLst/>
                        <a:latin typeface="Times New Roman"/>
                      </a:endParaRPr>
                    </a:p>
                  </a:txBody>
                  <a:tcPr marL="4190" marR="4190" marT="4190" marB="0" anchor="b">
                    <a:lnL>
                      <a:noFill/>
                    </a:lnL>
                    <a:lnR>
                      <a:noFill/>
                    </a:lnR>
                    <a:lnT>
                      <a:noFill/>
                    </a:lnT>
                    <a:lnB>
                      <a:noFill/>
                    </a:lnB>
                  </a:tcPr>
                </a:tc>
                <a:tc>
                  <a:txBody>
                    <a:bodyPr/>
                    <a:lstStyle/>
                    <a:p>
                      <a:pPr algn="l" fontAlgn="b"/>
                      <a:endParaRPr lang="en-US" sz="1200" b="1" i="0" u="none" strike="noStrike">
                        <a:solidFill>
                          <a:srgbClr val="000000"/>
                        </a:solidFill>
                        <a:effectLst/>
                        <a:latin typeface="Times New Roman"/>
                      </a:endParaRPr>
                    </a:p>
                  </a:txBody>
                  <a:tcPr marL="4190" marR="4190" marT="4190" marB="0" anchor="b">
                    <a:lnL>
                      <a:noFill/>
                    </a:lnL>
                    <a:lnR>
                      <a:noFill/>
                    </a:lnR>
                    <a:lnT>
                      <a:noFill/>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a:noFill/>
                    </a:lnB>
                  </a:tcPr>
                </a:tc>
              </a:tr>
              <a:tr h="172056">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r>
              <a:tr h="172056">
                <a:tc>
                  <a:txBody>
                    <a:bodyPr/>
                    <a:lstStyle/>
                    <a:p>
                      <a:pPr algn="l" fontAlgn="b"/>
                      <a:endParaRPr lang="en-US" sz="1200" b="0" i="0" u="none" strike="noStrike" dirty="0">
                        <a:solidFill>
                          <a:srgbClr val="000000"/>
                        </a:solidFill>
                        <a:effectLst/>
                        <a:latin typeface="Times New Roman"/>
                      </a:endParaRPr>
                    </a:p>
                  </a:txBody>
                  <a:tcPr marL="4190" marR="4190" marT="419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1" i="0" u="none" strike="noStrike">
                          <a:solidFill>
                            <a:srgbClr val="000000"/>
                          </a:solidFill>
                          <a:effectLst/>
                          <a:latin typeface="Times New Roman"/>
                        </a:rPr>
                        <a:t>English/LA</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a:solidFill>
                            <a:srgbClr val="000000"/>
                          </a:solidFill>
                          <a:effectLst/>
                          <a:latin typeface="Times New Roman"/>
                        </a:rPr>
                        <a:t>Math</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a:solidFill>
                            <a:srgbClr val="000000"/>
                          </a:solidFill>
                          <a:effectLst/>
                          <a:latin typeface="Times New Roman"/>
                        </a:rPr>
                        <a:t>Science</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a:solidFill>
                            <a:srgbClr val="000000"/>
                          </a:solidFill>
                          <a:effectLst/>
                          <a:latin typeface="Times New Roman"/>
                        </a:rPr>
                        <a:t>Social Studies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a:solidFill>
                            <a:srgbClr val="000000"/>
                          </a:solidFill>
                          <a:effectLst/>
                          <a:latin typeface="Times New Roman"/>
                        </a:rPr>
                        <a:t>English/LA</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a:solidFill>
                            <a:srgbClr val="000000"/>
                          </a:solidFill>
                          <a:effectLst/>
                          <a:latin typeface="Times New Roman"/>
                        </a:rPr>
                        <a:t>Math</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72056">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1" i="0" u="none" strike="noStrike" dirty="0" smtClean="0">
                          <a:solidFill>
                            <a:srgbClr val="000000"/>
                          </a:solidFill>
                          <a:effectLst/>
                          <a:latin typeface="Times New Roman"/>
                        </a:rPr>
                        <a:t>Performance</a:t>
                      </a:r>
                      <a:endParaRPr lang="en-US" sz="1200" b="1" i="0" u="none" strike="noStrike" dirty="0">
                        <a:solidFill>
                          <a:srgbClr val="000000"/>
                        </a:solidFill>
                        <a:effectLst/>
                        <a:latin typeface="Times New Roman"/>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Times New Roman"/>
                          <a:ea typeface="+mn-ea"/>
                          <a:cs typeface="+mn-cs"/>
                        </a:rPr>
                        <a:t>Performance</a:t>
                      </a:r>
                      <a:endParaRPr kumimoji="0" lang="en-US" sz="1200" b="1" i="0" u="none" strike="noStrike" kern="1200" cap="none" spc="0" normalizeH="0" baseline="0" noProof="0" dirty="0">
                        <a:ln>
                          <a:noFill/>
                        </a:ln>
                        <a:solidFill>
                          <a:srgbClr val="000000"/>
                        </a:solidFill>
                        <a:effectLst/>
                        <a:uLnTx/>
                        <a:uFillTx/>
                        <a:latin typeface="Times New Roman"/>
                        <a:ea typeface="+mn-ea"/>
                        <a:cs typeface="+mn-cs"/>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Times New Roman"/>
                          <a:ea typeface="+mn-ea"/>
                          <a:cs typeface="+mn-cs"/>
                        </a:rPr>
                        <a:t>Performance</a:t>
                      </a:r>
                      <a:endParaRPr kumimoji="0" lang="en-US" sz="1200" b="1" i="0" u="none" strike="noStrike" kern="1200" cap="none" spc="0" normalizeH="0" baseline="0" noProof="0" dirty="0">
                        <a:ln>
                          <a:noFill/>
                        </a:ln>
                        <a:solidFill>
                          <a:srgbClr val="000000"/>
                        </a:solidFill>
                        <a:effectLst/>
                        <a:uLnTx/>
                        <a:uFillTx/>
                        <a:latin typeface="Times New Roman"/>
                        <a:ea typeface="+mn-ea"/>
                        <a:cs typeface="+mn-cs"/>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Times New Roman"/>
                          <a:ea typeface="+mn-ea"/>
                          <a:cs typeface="+mn-cs"/>
                        </a:rPr>
                        <a:t>Performance</a:t>
                      </a:r>
                      <a:endParaRPr kumimoji="0" lang="en-US" sz="1200" b="1" i="0" u="none" strike="noStrike" kern="1200" cap="none" spc="0" normalizeH="0" baseline="0" noProof="0" dirty="0">
                        <a:ln>
                          <a:noFill/>
                        </a:ln>
                        <a:solidFill>
                          <a:srgbClr val="000000"/>
                        </a:solidFill>
                        <a:effectLst/>
                        <a:uLnTx/>
                        <a:uFillTx/>
                        <a:latin typeface="Times New Roman"/>
                        <a:ea typeface="+mn-ea"/>
                        <a:cs typeface="+mn-cs"/>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1" i="0" u="none" strike="noStrike" dirty="0">
                          <a:solidFill>
                            <a:srgbClr val="000000"/>
                          </a:solidFill>
                          <a:effectLst/>
                          <a:latin typeface="Times New Roman"/>
                        </a:rPr>
                        <a:t>Percent Tested</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1" i="0" u="none" strike="noStrike">
                          <a:solidFill>
                            <a:srgbClr val="000000"/>
                          </a:solidFill>
                          <a:effectLst/>
                          <a:latin typeface="Times New Roman"/>
                        </a:rPr>
                        <a:t>Percent Tested</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307363">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Times New Roman"/>
                        </a:rPr>
                        <a:t>Met/Improved</a:t>
                      </a:r>
                      <a:endParaRPr lang="en-US" sz="1200" b="1" i="0" u="none" strike="noStrike" dirty="0">
                        <a:solidFill>
                          <a:srgbClr val="000000"/>
                        </a:solidFill>
                        <a:effectLst/>
                        <a:latin typeface="Times New Roman"/>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Times New Roman"/>
                        </a:rPr>
                        <a:t>Met/Improved</a:t>
                      </a:r>
                      <a:endParaRPr lang="en-US" sz="1200" b="1" i="0" u="none" strike="noStrike" dirty="0">
                        <a:solidFill>
                          <a:srgbClr val="000000"/>
                        </a:solidFill>
                        <a:effectLst/>
                        <a:latin typeface="Times New Roman"/>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Times New Roman"/>
                        </a:rPr>
                        <a:t>Met/Improved</a:t>
                      </a:r>
                      <a:endParaRPr lang="en-US" sz="1200" b="1" i="0" u="none" strike="noStrike" dirty="0">
                        <a:solidFill>
                          <a:srgbClr val="000000"/>
                        </a:solidFill>
                        <a:effectLst/>
                        <a:latin typeface="Times New Roman"/>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Times New Roman"/>
                        </a:rPr>
                        <a:t>Met/Improved</a:t>
                      </a:r>
                      <a:endParaRPr lang="en-US" sz="1200" b="1" i="0" u="none" strike="noStrike" dirty="0">
                        <a:solidFill>
                          <a:srgbClr val="000000"/>
                        </a:solidFill>
                        <a:effectLst/>
                        <a:latin typeface="Times New Roman"/>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0000"/>
                          </a:solidFill>
                          <a:effectLst/>
                          <a:latin typeface="Times New Roman"/>
                        </a:rPr>
                        <a:t>95 % </a:t>
                      </a:r>
                      <a:r>
                        <a:rPr lang="en-US" sz="1200" b="1" i="0" u="none" strike="noStrike" dirty="0" smtClean="0">
                          <a:solidFill>
                            <a:srgbClr val="000000"/>
                          </a:solidFill>
                          <a:effectLst/>
                          <a:latin typeface="Times New Roman"/>
                        </a:rPr>
                        <a:t>Tested</a:t>
                      </a:r>
                      <a:endParaRPr lang="en-US" sz="1200" b="1" i="0" u="none" strike="noStrike" dirty="0">
                        <a:solidFill>
                          <a:srgbClr val="000000"/>
                        </a:solidFill>
                        <a:effectLst/>
                        <a:latin typeface="Times New Roman"/>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0000"/>
                          </a:solidFill>
                          <a:effectLst/>
                          <a:latin typeface="Times New Roman"/>
                        </a:rPr>
                        <a:t>95 % </a:t>
                      </a:r>
                      <a:r>
                        <a:rPr lang="en-US" sz="1200" b="1" i="0" u="none" strike="noStrike" dirty="0" smtClean="0">
                          <a:solidFill>
                            <a:srgbClr val="000000"/>
                          </a:solidFill>
                          <a:effectLst/>
                          <a:latin typeface="Times New Roman"/>
                        </a:rPr>
                        <a:t>Tested</a:t>
                      </a:r>
                      <a:endParaRPr lang="en-US" sz="1200" b="1" i="0" u="none" strike="noStrike" dirty="0">
                        <a:solidFill>
                          <a:srgbClr val="000000"/>
                        </a:solidFill>
                        <a:effectLst/>
                        <a:latin typeface="Times New Roman"/>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13124">
                <a:tc>
                  <a:txBody>
                    <a:bodyPr/>
                    <a:lstStyle/>
                    <a:p>
                      <a:pPr algn="l" fontAlgn="b"/>
                      <a:r>
                        <a:rPr lang="en-US" sz="1200" b="1" i="0" u="none" strike="noStrike">
                          <a:solidFill>
                            <a:srgbClr val="000000"/>
                          </a:solidFill>
                          <a:effectLst/>
                          <a:latin typeface="Times New Roman"/>
                        </a:rPr>
                        <a:t>All Students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0.2</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124">
                <a:tc>
                  <a:txBody>
                    <a:bodyPr/>
                    <a:lstStyle/>
                    <a:p>
                      <a:pPr algn="l" fontAlgn="b"/>
                      <a:r>
                        <a:rPr lang="en-US" sz="1200" b="1" i="0" u="none" strike="noStrike">
                          <a:solidFill>
                            <a:srgbClr val="000000"/>
                          </a:solidFill>
                          <a:effectLst/>
                          <a:latin typeface="Times New Roman"/>
                        </a:rPr>
                        <a:t>Male</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0.3</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0.8</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0.6</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124">
                <a:tc>
                  <a:txBody>
                    <a:bodyPr/>
                    <a:lstStyle/>
                    <a:p>
                      <a:pPr algn="l" fontAlgn="b"/>
                      <a:r>
                        <a:rPr lang="en-US" sz="1200" b="1" i="0" u="none" strike="noStrike">
                          <a:solidFill>
                            <a:srgbClr val="000000"/>
                          </a:solidFill>
                          <a:effectLst/>
                          <a:latin typeface="Times New Roman"/>
                        </a:rPr>
                        <a:t>Female</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0.3</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124">
                <a:tc>
                  <a:txBody>
                    <a:bodyPr/>
                    <a:lstStyle/>
                    <a:p>
                      <a:pPr algn="l" fontAlgn="b"/>
                      <a:r>
                        <a:rPr lang="en-US" sz="1200" b="1" i="0" u="none" strike="noStrike">
                          <a:solidFill>
                            <a:srgbClr val="000000"/>
                          </a:solidFill>
                          <a:effectLst/>
                          <a:latin typeface="Times New Roman"/>
                        </a:rPr>
                        <a:t>White</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124">
                <a:tc>
                  <a:txBody>
                    <a:bodyPr/>
                    <a:lstStyle/>
                    <a:p>
                      <a:pPr algn="l" fontAlgn="b"/>
                      <a:r>
                        <a:rPr lang="en-US" sz="1200" b="1" i="0" u="none" strike="noStrike">
                          <a:solidFill>
                            <a:srgbClr val="000000"/>
                          </a:solidFill>
                          <a:effectLst/>
                          <a:latin typeface="Times New Roman"/>
                        </a:rPr>
                        <a:t>African-American</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0.7</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124">
                <a:tc>
                  <a:txBody>
                    <a:bodyPr/>
                    <a:lstStyle/>
                    <a:p>
                      <a:pPr algn="l" fontAlgn="b"/>
                      <a:r>
                        <a:rPr lang="en-US" sz="1200" b="1" i="0" u="none" strike="noStrike">
                          <a:solidFill>
                            <a:srgbClr val="000000"/>
                          </a:solidFill>
                          <a:effectLst/>
                          <a:latin typeface="Times New Roman"/>
                        </a:rPr>
                        <a:t>Asian/Pacific Is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I/S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I/S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I/S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I/S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I/S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I/S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124">
                <a:tc>
                  <a:txBody>
                    <a:bodyPr/>
                    <a:lstStyle/>
                    <a:p>
                      <a:pPr algn="l" fontAlgn="b"/>
                      <a:r>
                        <a:rPr lang="en-US" sz="1200" b="1" i="0" u="none" strike="noStrike">
                          <a:solidFill>
                            <a:srgbClr val="000000"/>
                          </a:solidFill>
                          <a:effectLst/>
                          <a:latin typeface="Times New Roman"/>
                        </a:rPr>
                        <a:t>Hispanic</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a:solidFill>
                            <a:srgbClr val="000000"/>
                          </a:solidFill>
                          <a:effectLst/>
                          <a:latin typeface="Times New Roman"/>
                        </a:rPr>
                        <a:t>0</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124">
                <a:tc>
                  <a:txBody>
                    <a:bodyPr/>
                    <a:lstStyle/>
                    <a:p>
                      <a:pPr algn="l" fontAlgn="b"/>
                      <a:r>
                        <a:rPr lang="en-US" sz="1200" b="1" i="0" u="none" strike="noStrike">
                          <a:solidFill>
                            <a:srgbClr val="000000"/>
                          </a:solidFill>
                          <a:effectLst/>
                          <a:latin typeface="Times New Roman"/>
                        </a:rPr>
                        <a:t>Am Indian/Alaskan</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I/S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I/S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I/S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I/S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I/S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I/S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124">
                <a:tc>
                  <a:txBody>
                    <a:bodyPr/>
                    <a:lstStyle/>
                    <a:p>
                      <a:pPr algn="l" fontAlgn="b"/>
                      <a:r>
                        <a:rPr lang="en-US" sz="1200" b="1" i="0" u="none" strike="noStrike">
                          <a:solidFill>
                            <a:srgbClr val="000000"/>
                          </a:solidFill>
                          <a:effectLst/>
                          <a:latin typeface="Times New Roman"/>
                        </a:rPr>
                        <a:t>Disabled</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0.5</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0.5</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0.4</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0.9</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124">
                <a:tc>
                  <a:txBody>
                    <a:bodyPr/>
                    <a:lstStyle/>
                    <a:p>
                      <a:pPr algn="l" fontAlgn="b"/>
                      <a:r>
                        <a:rPr lang="en-US" sz="1200" b="1" i="0" u="none" strike="noStrike" dirty="0">
                          <a:solidFill>
                            <a:srgbClr val="000000"/>
                          </a:solidFill>
                          <a:effectLst/>
                          <a:latin typeface="Times New Roman"/>
                        </a:rPr>
                        <a:t>Limited Eng. Prof</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124">
                <a:tc>
                  <a:txBody>
                    <a:bodyPr/>
                    <a:lstStyle/>
                    <a:p>
                      <a:pPr algn="l" fontAlgn="b"/>
                      <a:r>
                        <a:rPr lang="en-US" sz="1200" b="1" i="0" u="none" strike="noStrike">
                          <a:solidFill>
                            <a:srgbClr val="000000"/>
                          </a:solidFill>
                          <a:effectLst/>
                          <a:latin typeface="Times New Roman"/>
                        </a:rPr>
                        <a:t>Subsidized Meals</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0.6</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0.3</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0.5</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056">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r>
              <a:tr h="172056">
                <a:tc>
                  <a:txBody>
                    <a:bodyPr/>
                    <a:lstStyle/>
                    <a:p>
                      <a:pPr algn="ctr" fontAlgn="b"/>
                      <a:r>
                        <a:rPr lang="en-US" sz="1200" b="1" i="0" u="none" strike="noStrike">
                          <a:solidFill>
                            <a:srgbClr val="000000"/>
                          </a:solidFill>
                          <a:effectLst/>
                          <a:latin typeface="Times New Roman"/>
                        </a:rPr>
                        <a:t>Total # of Points</a:t>
                      </a: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5.9</a:t>
                      </a: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5.8</a:t>
                      </a: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5.3</a:t>
                      </a: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5.7</a:t>
                      </a: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8</a:t>
                      </a: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9</a:t>
                      </a: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r>
              <a:tr h="172056">
                <a:tc>
                  <a:txBody>
                    <a:bodyPr/>
                    <a:lstStyle/>
                    <a:p>
                      <a:pPr algn="ctr" fontAlgn="b"/>
                      <a:r>
                        <a:rPr lang="en-US" sz="1200" b="1" i="0" u="none" strike="noStrike">
                          <a:solidFill>
                            <a:srgbClr val="000000"/>
                          </a:solidFill>
                          <a:effectLst/>
                          <a:latin typeface="Times New Roman"/>
                        </a:rPr>
                        <a:t>Total # of Objectives</a:t>
                      </a: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a:solidFill>
                            <a:srgbClr val="000000"/>
                          </a:solidFill>
                          <a:effectLst/>
                          <a:latin typeface="Times New Roman"/>
                        </a:rPr>
                        <a:t>9</a:t>
                      </a: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a:solidFill>
                            <a:srgbClr val="000000"/>
                          </a:solidFill>
                          <a:effectLst/>
                          <a:latin typeface="Times New Roman"/>
                        </a:rPr>
                        <a:t>9</a:t>
                      </a: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a:solidFill>
                            <a:srgbClr val="000000"/>
                          </a:solidFill>
                          <a:effectLst/>
                          <a:latin typeface="Times New Roman"/>
                        </a:rPr>
                        <a:t>9</a:t>
                      </a: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a:solidFill>
                            <a:srgbClr val="000000"/>
                          </a:solidFill>
                          <a:effectLst/>
                          <a:latin typeface="Times New Roman"/>
                        </a:rPr>
                        <a:t>9</a:t>
                      </a: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a:solidFill>
                            <a:srgbClr val="000000"/>
                          </a:solidFill>
                          <a:effectLst/>
                          <a:latin typeface="Times New Roman"/>
                        </a:rPr>
                        <a:t>9</a:t>
                      </a: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1" i="0" u="none" strike="noStrike">
                          <a:solidFill>
                            <a:srgbClr val="000000"/>
                          </a:solidFill>
                          <a:effectLst/>
                          <a:latin typeface="Times New Roman"/>
                        </a:rPr>
                        <a:t>9</a:t>
                      </a: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r>
              <a:tr h="172056">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a:noFill/>
                    </a:lnT>
                    <a:lnB w="6350" cap="flat" cmpd="sng" algn="ctr">
                      <a:solidFill>
                        <a:srgbClr val="000000"/>
                      </a:solidFill>
                      <a:prstDash val="solid"/>
                      <a:round/>
                      <a:headEnd type="none" w="med" len="med"/>
                      <a:tailEnd type="none" w="med" len="med"/>
                    </a:lnB>
                  </a:tcPr>
                </a:tc>
              </a:tr>
              <a:tr h="213124">
                <a:tc>
                  <a:txBody>
                    <a:bodyPr/>
                    <a:lstStyle/>
                    <a:p>
                      <a:pPr algn="r" fontAlgn="b"/>
                      <a:r>
                        <a:rPr lang="en-US" sz="1100" b="1" i="0" u="none" strike="noStrike" dirty="0">
                          <a:solidFill>
                            <a:srgbClr val="000000"/>
                          </a:solidFill>
                          <a:effectLst/>
                          <a:latin typeface="Times New Roman"/>
                        </a:rPr>
                        <a:t>Percent of Above</a:t>
                      </a:r>
                    </a:p>
                  </a:txBody>
                  <a:tcPr marL="4190" marR="4190" marT="419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65.6%</a:t>
                      </a:r>
                    </a:p>
                  </a:txBody>
                  <a:tcPr marL="4190" marR="4190" marT="419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64.4%</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58.9%</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63.3%</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88.9%</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100.0%</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3124">
                <a:tc>
                  <a:txBody>
                    <a:bodyPr/>
                    <a:lstStyle/>
                    <a:p>
                      <a:pPr algn="r" fontAlgn="b"/>
                      <a:r>
                        <a:rPr lang="en-US" sz="1100" b="1" i="0" u="none" strike="noStrike" dirty="0">
                          <a:solidFill>
                            <a:srgbClr val="000000"/>
                          </a:solidFill>
                          <a:effectLst/>
                          <a:latin typeface="Times New Roman"/>
                        </a:rPr>
                        <a:t>Weight</a:t>
                      </a:r>
                    </a:p>
                  </a:txBody>
                  <a:tcPr marL="4190" marR="4190" marT="419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Times New Roman"/>
                        </a:rPr>
                        <a:t>35</a:t>
                      </a:r>
                      <a:endParaRPr lang="en-US" sz="1200" b="1" i="0" u="none" strike="noStrike" dirty="0">
                        <a:solidFill>
                          <a:srgbClr val="000000"/>
                        </a:solidFill>
                        <a:effectLst/>
                        <a:latin typeface="Times New Roman"/>
                      </a:endParaRPr>
                    </a:p>
                  </a:txBody>
                  <a:tcPr marL="4190" marR="4190" marT="419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Times New Roman"/>
                        </a:rPr>
                        <a:t>35</a:t>
                      </a:r>
                      <a:endParaRPr lang="en-US" sz="1200" b="1" i="0" u="none" strike="noStrike" dirty="0">
                        <a:solidFill>
                          <a:srgbClr val="000000"/>
                        </a:solidFill>
                        <a:effectLst/>
                        <a:latin typeface="Times New Roman"/>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5</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5</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Times New Roman"/>
                        </a:rPr>
                        <a:t>10</a:t>
                      </a:r>
                      <a:endParaRPr lang="en-US" sz="1200" b="1" i="0" u="none" strike="noStrike" dirty="0">
                        <a:solidFill>
                          <a:srgbClr val="000000"/>
                        </a:solidFill>
                        <a:effectLst/>
                        <a:latin typeface="Times New Roman"/>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Times New Roman"/>
                        </a:rPr>
                        <a:t>10</a:t>
                      </a:r>
                      <a:endParaRPr lang="en-US" sz="1200" b="1" i="0" u="none" strike="noStrike" dirty="0">
                        <a:solidFill>
                          <a:srgbClr val="000000"/>
                        </a:solidFill>
                        <a:effectLst/>
                        <a:latin typeface="Times New Roman"/>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258">
                <a:tc>
                  <a:txBody>
                    <a:bodyPr/>
                    <a:lstStyle/>
                    <a:p>
                      <a:pPr algn="r" fontAlgn="b"/>
                      <a:r>
                        <a:rPr lang="en-US" sz="1100" b="1" i="0" u="none" strike="noStrike" dirty="0">
                          <a:solidFill>
                            <a:srgbClr val="000000"/>
                          </a:solidFill>
                          <a:effectLst/>
                          <a:latin typeface="Times New Roman"/>
                        </a:rPr>
                        <a:t>Weighted Points Subtotal</a:t>
                      </a:r>
                    </a:p>
                  </a:txBody>
                  <a:tcPr marL="4190" marR="4190" marT="419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Times New Roman"/>
                        </a:rPr>
                        <a:t>22.96</a:t>
                      </a:r>
                      <a:endParaRPr lang="en-US" sz="1200" b="1" i="0" u="none" strike="noStrike" dirty="0">
                        <a:solidFill>
                          <a:srgbClr val="000000"/>
                        </a:solidFill>
                        <a:effectLst/>
                        <a:latin typeface="Times New Roman"/>
                      </a:endParaRPr>
                    </a:p>
                  </a:txBody>
                  <a:tcPr marL="4190" marR="4190" marT="4190" marB="0" anchor="b">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Times New Roman"/>
                        </a:rPr>
                        <a:t>22.54</a:t>
                      </a:r>
                      <a:endParaRPr lang="en-US" sz="1200" b="1" i="0" u="none" strike="noStrike" dirty="0">
                        <a:solidFill>
                          <a:srgbClr val="000000"/>
                        </a:solidFill>
                        <a:effectLst/>
                        <a:latin typeface="Times New Roman"/>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2.94</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a:solidFill>
                            <a:srgbClr val="000000"/>
                          </a:solidFill>
                          <a:effectLst/>
                          <a:latin typeface="Times New Roman"/>
                        </a:rPr>
                        <a:t>3.17</a:t>
                      </a: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Times New Roman"/>
                        </a:rPr>
                        <a:t>8.89</a:t>
                      </a:r>
                      <a:endParaRPr lang="en-US" sz="1200" b="1" i="0" u="none" strike="noStrike" dirty="0">
                        <a:solidFill>
                          <a:srgbClr val="000000"/>
                        </a:solidFill>
                        <a:effectLst/>
                        <a:latin typeface="Times New Roman"/>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1" i="0" u="none" strike="noStrike" dirty="0" smtClean="0">
                          <a:solidFill>
                            <a:srgbClr val="000000"/>
                          </a:solidFill>
                          <a:effectLst/>
                          <a:latin typeface="Times New Roman"/>
                        </a:rPr>
                        <a:t>10.0</a:t>
                      </a:r>
                      <a:endParaRPr lang="en-US" sz="1200" b="1" i="0" u="none" strike="noStrike" dirty="0">
                        <a:solidFill>
                          <a:srgbClr val="000000"/>
                        </a:solidFill>
                        <a:effectLst/>
                        <a:latin typeface="Times New Roman"/>
                      </a:endParaRPr>
                    </a:p>
                  </a:txBody>
                  <a:tcPr marL="4190" marR="4190" marT="419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2056">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200" b="0" i="0" u="none" strike="noStrike">
                        <a:solidFill>
                          <a:srgbClr val="000000"/>
                        </a:solidFill>
                        <a:effectLst/>
                        <a:latin typeface="Times New Roman"/>
                      </a:endParaRPr>
                    </a:p>
                  </a:txBody>
                  <a:tcPr marL="4190" marR="4190" marT="4190" marB="0" anchor="b">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258">
                <a:tc>
                  <a:txBody>
                    <a:bodyPr/>
                    <a:lstStyle/>
                    <a:p>
                      <a:pPr algn="l" fontAlgn="b"/>
                      <a:endParaRPr lang="en-US" sz="1200" b="0" i="0" u="none" strike="noStrike" dirty="0">
                        <a:solidFill>
                          <a:srgbClr val="000000"/>
                        </a:solidFill>
                        <a:effectLst/>
                        <a:latin typeface="Times New Roman"/>
                      </a:endParaRPr>
                    </a:p>
                  </a:txBody>
                  <a:tcPr marL="4190" marR="4190" marT="419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Times New Roman"/>
                      </a:endParaRPr>
                    </a:p>
                  </a:txBody>
                  <a:tcPr marL="4190" marR="4190" marT="4190" marB="0" anchor="b">
                    <a:lnL>
                      <a:noFill/>
                    </a:lnL>
                    <a:lnR>
                      <a:noFill/>
                    </a:lnR>
                    <a:lnT>
                      <a:noFill/>
                    </a:lnT>
                    <a:lnB>
                      <a:noFill/>
                    </a:lnB>
                  </a:tcPr>
                </a:tc>
                <a:tc>
                  <a:txBody>
                    <a:bodyPr/>
                    <a:lstStyle/>
                    <a:p>
                      <a:pPr algn="ctr" fontAlgn="b"/>
                      <a:endParaRPr lang="en-US" sz="1200" b="0" i="1" u="none" strike="noStrike" dirty="0">
                        <a:solidFill>
                          <a:srgbClr val="000000"/>
                        </a:solidFill>
                        <a:effectLst/>
                        <a:latin typeface="Times New Roman"/>
                      </a:endParaRPr>
                    </a:p>
                  </a:txBody>
                  <a:tcPr marL="4190" marR="4190" marT="4190" marB="0" anchor="b">
                    <a:lnL>
                      <a:noFill/>
                    </a:lnL>
                    <a:lnR>
                      <a:noFill/>
                    </a:lnR>
                    <a:lnT>
                      <a:noFill/>
                    </a:lnT>
                    <a:lnB>
                      <a:noFill/>
                    </a:lnB>
                  </a:tcPr>
                </a:tc>
                <a:tc>
                  <a:txBody>
                    <a:bodyPr/>
                    <a:lstStyle/>
                    <a:p>
                      <a:pPr algn="l" fontAlgn="b"/>
                      <a:endParaRPr lang="en-US" sz="1200" b="0" i="0" u="none" strike="noStrike">
                        <a:solidFill>
                          <a:srgbClr val="000000"/>
                        </a:solidFill>
                        <a:effectLst/>
                        <a:latin typeface="Calibri"/>
                      </a:endParaRPr>
                    </a:p>
                  </a:txBody>
                  <a:tcPr marL="4190" marR="4190" marT="4190" marB="0" anchor="b">
                    <a:lnL>
                      <a:noFill/>
                    </a:lnL>
                    <a:lnR>
                      <a:noFill/>
                    </a:lnR>
                    <a:lnT>
                      <a:noFill/>
                    </a:lnT>
                    <a:lnB>
                      <a:noFill/>
                    </a:lnB>
                  </a:tcPr>
                </a:tc>
                <a:tc>
                  <a:txBody>
                    <a:bodyPr/>
                    <a:lstStyle/>
                    <a:p>
                      <a:pPr algn="r" fontAlgn="b"/>
                      <a:endParaRPr lang="en-US" sz="1200" b="1" i="0" u="none" strike="noStrike">
                        <a:solidFill>
                          <a:srgbClr val="000000"/>
                        </a:solidFill>
                        <a:effectLst/>
                        <a:latin typeface="Times New Roman"/>
                      </a:endParaRPr>
                    </a:p>
                  </a:txBody>
                  <a:tcPr marL="4190" marR="4190" marT="4190" marB="0" anchor="b">
                    <a:lnL>
                      <a:noFill/>
                    </a:lnL>
                    <a:lnR>
                      <a:noFill/>
                    </a:lnR>
                    <a:lnT>
                      <a:noFill/>
                    </a:lnT>
                    <a:lnB>
                      <a:noFill/>
                    </a:lnB>
                  </a:tcPr>
                </a:tc>
                <a:tc>
                  <a:txBody>
                    <a:bodyPr/>
                    <a:lstStyle/>
                    <a:p>
                      <a:pPr algn="r" fontAlgn="b"/>
                      <a:r>
                        <a:rPr lang="en-US" sz="1200" b="1" i="0" u="none" strike="noStrike">
                          <a:solidFill>
                            <a:srgbClr val="000000"/>
                          </a:solidFill>
                          <a:effectLst/>
                          <a:latin typeface="Times New Roman"/>
                        </a:rPr>
                        <a:t>Weighted Points Total</a:t>
                      </a:r>
                    </a:p>
                  </a:txBody>
                  <a:tcPr marL="4190" marR="4190" marT="419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1" i="0" u="none" strike="noStrike" dirty="0" smtClean="0">
                          <a:solidFill>
                            <a:srgbClr val="000000"/>
                          </a:solidFill>
                          <a:effectLst/>
                          <a:latin typeface="Times New Roman"/>
                        </a:rPr>
                        <a:t>70.50</a:t>
                      </a:r>
                      <a:endParaRPr lang="en-US" sz="1200" b="1" i="0" u="none" strike="noStrike" dirty="0">
                        <a:solidFill>
                          <a:srgbClr val="000000"/>
                        </a:solidFill>
                        <a:effectLst/>
                        <a:latin typeface="Times New Roman"/>
                      </a:endParaRPr>
                    </a:p>
                  </a:txBody>
                  <a:tcPr marL="4190" marR="4190" marT="41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0884">
                <a:tc gridSpan="4">
                  <a:txBody>
                    <a:bodyPr/>
                    <a:lstStyle/>
                    <a:p>
                      <a:pPr algn="l" fontAlgn="b"/>
                      <a:r>
                        <a:rPr lang="en-US" sz="1100" b="0" i="0" u="none" strike="noStrike" dirty="0">
                          <a:solidFill>
                            <a:srgbClr val="000000"/>
                          </a:solidFill>
                          <a:effectLst/>
                          <a:latin typeface="Times New Roman"/>
                        </a:rPr>
                        <a:t>Grade: 90 to 100 = A, 80 to 89.9 = B, 70 to 79.9 = C, 60 to 69.9 = D, &lt; 60 = F</a:t>
                      </a:r>
                    </a:p>
                  </a:txBody>
                  <a:tcPr marL="4190" marR="4190" marT="419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endParaRPr lang="en-US" sz="1200" b="1" i="0" u="none" strike="noStrike">
                        <a:solidFill>
                          <a:srgbClr val="000000"/>
                        </a:solidFill>
                        <a:effectLst/>
                        <a:latin typeface="Times New Roman"/>
                      </a:endParaRPr>
                    </a:p>
                  </a:txBody>
                  <a:tcPr marL="4190" marR="4190" marT="4190" marB="0" anchor="b">
                    <a:lnL>
                      <a:noFill/>
                    </a:lnL>
                    <a:lnR>
                      <a:noFill/>
                    </a:lnR>
                    <a:lnT>
                      <a:noFill/>
                    </a:lnT>
                    <a:lnB>
                      <a:noFill/>
                    </a:lnB>
                  </a:tcPr>
                </a:tc>
                <a:tc>
                  <a:txBody>
                    <a:bodyPr/>
                    <a:lstStyle/>
                    <a:p>
                      <a:pPr algn="r" fontAlgn="b"/>
                      <a:r>
                        <a:rPr lang="en-US" sz="1200" b="1" i="0" u="none" strike="noStrike">
                          <a:solidFill>
                            <a:srgbClr val="000000"/>
                          </a:solidFill>
                          <a:effectLst/>
                          <a:latin typeface="Times New Roman"/>
                        </a:rPr>
                        <a:t>Grade Conversion</a:t>
                      </a:r>
                    </a:p>
                  </a:txBody>
                  <a:tcPr marL="4190" marR="4190" marT="4190" marB="0" anchor="b">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1" i="0" u="none" strike="noStrike">
                          <a:solidFill>
                            <a:srgbClr val="000000"/>
                          </a:solidFill>
                          <a:effectLst/>
                          <a:latin typeface="Times New Roman"/>
                        </a:rPr>
                        <a:t>C</a:t>
                      </a:r>
                    </a:p>
                  </a:txBody>
                  <a:tcPr marL="4190" marR="4190" marT="419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258">
                <a:tc gridSpan="5">
                  <a:txBody>
                    <a:bodyPr/>
                    <a:lstStyle/>
                    <a:p>
                      <a:pPr algn="l" fontAlgn="b"/>
                      <a:r>
                        <a:rPr lang="en-US" sz="1100" b="0" i="0" u="none" strike="noStrike" dirty="0">
                          <a:solidFill>
                            <a:srgbClr val="000000"/>
                          </a:solidFill>
                          <a:effectLst/>
                          <a:latin typeface="Times New Roman"/>
                        </a:rPr>
                        <a:t>Key:  Met=1, Improved= </a:t>
                      </a:r>
                      <a:r>
                        <a:rPr lang="en-US" sz="1100" b="0" i="0" u="none" strike="noStrike" dirty="0" smtClean="0">
                          <a:solidFill>
                            <a:srgbClr val="000000"/>
                          </a:solidFill>
                          <a:effectLst/>
                          <a:latin typeface="Times New Roman"/>
                        </a:rPr>
                        <a:t>.1 to .9, </a:t>
                      </a:r>
                      <a:r>
                        <a:rPr lang="en-US" sz="1100" b="0" i="0" u="none" strike="noStrike" dirty="0">
                          <a:solidFill>
                            <a:srgbClr val="000000"/>
                          </a:solidFill>
                          <a:effectLst/>
                          <a:latin typeface="Times New Roman"/>
                        </a:rPr>
                        <a:t>Not Met &amp; Not Improved=0  </a:t>
                      </a:r>
                      <a:r>
                        <a:rPr lang="en-US" sz="1100" b="0" i="0" u="none" strike="noStrike" dirty="0" smtClean="0">
                          <a:solidFill>
                            <a:srgbClr val="000000"/>
                          </a:solidFill>
                          <a:effectLst/>
                          <a:latin typeface="Times New Roman"/>
                        </a:rPr>
                        <a:t>                                                                      (</a:t>
                      </a:r>
                      <a:r>
                        <a:rPr lang="en-US" sz="1100" b="0" i="0" u="none" strike="noStrike" dirty="0">
                          <a:solidFill>
                            <a:srgbClr val="000000"/>
                          </a:solidFill>
                          <a:effectLst/>
                          <a:latin typeface="Times New Roman"/>
                        </a:rPr>
                        <a:t>Note:  Percent Tested may only be Met or Not Met)</a:t>
                      </a:r>
                    </a:p>
                  </a:txBody>
                  <a:tcPr marL="4190" marR="4190" marT="419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0" i="0" u="none" strike="noStrike">
                        <a:solidFill>
                          <a:srgbClr val="000000"/>
                        </a:solidFill>
                        <a:effectLst/>
                        <a:latin typeface="Calibri"/>
                      </a:endParaRPr>
                    </a:p>
                  </a:txBody>
                  <a:tcPr marL="4190" marR="4190" marT="4190" marB="0" anchor="b">
                    <a:lnL>
                      <a:noFill/>
                    </a:lnL>
                    <a:lnR>
                      <a:noFill/>
                    </a:lnR>
                    <a:lnT>
                      <a:noFill/>
                    </a:lnT>
                    <a:lnB>
                      <a:noFill/>
                    </a:lnB>
                  </a:tcPr>
                </a:tc>
                <a:tc>
                  <a:txBody>
                    <a:bodyPr/>
                    <a:lstStyle/>
                    <a:p>
                      <a:pPr algn="l" fontAlgn="b"/>
                      <a:endParaRPr lang="en-US" sz="1200" b="0" i="0" u="none" strike="noStrike" dirty="0">
                        <a:solidFill>
                          <a:srgbClr val="000000"/>
                        </a:solidFill>
                        <a:effectLst/>
                        <a:latin typeface="Calibri"/>
                      </a:endParaRPr>
                    </a:p>
                  </a:txBody>
                  <a:tcPr marL="4190" marR="4190" marT="4190" marB="0" anchor="b">
                    <a:lnL>
                      <a:noFill/>
                    </a:lnL>
                    <a:lnR>
                      <a:noFill/>
                    </a:lnR>
                    <a:lnT w="12700" cap="flat" cmpd="sng" algn="ctr">
                      <a:solidFill>
                        <a:srgbClr val="000000"/>
                      </a:solidFill>
                      <a:prstDash val="solid"/>
                      <a:round/>
                      <a:headEnd type="none" w="med" len="med"/>
                      <a:tailEnd type="none" w="med" len="med"/>
                    </a:lnT>
                    <a:lnB>
                      <a:noFill/>
                    </a:lnB>
                  </a:tcPr>
                </a:tc>
              </a:tr>
            </a:tbl>
          </a:graphicData>
        </a:graphic>
      </p:graphicFrame>
      <p:sp>
        <p:nvSpPr>
          <p:cNvPr id="2" name="TextBox 1"/>
          <p:cNvSpPr txBox="1"/>
          <p:nvPr/>
        </p:nvSpPr>
        <p:spPr>
          <a:xfrm>
            <a:off x="1600200" y="228600"/>
            <a:ext cx="5943600" cy="461665"/>
          </a:xfrm>
          <a:prstGeom prst="rect">
            <a:avLst/>
          </a:prstGeom>
          <a:noFill/>
        </p:spPr>
        <p:txBody>
          <a:bodyPr wrap="square" rtlCol="0">
            <a:spAutoFit/>
          </a:bodyPr>
          <a:lstStyle/>
          <a:p>
            <a:r>
              <a:rPr lang="en-US" b="1" dirty="0" smtClean="0">
                <a:latin typeface="Times New Roman" pitchFamily="18" charset="0"/>
                <a:cs typeface="Times New Roman" pitchFamily="18" charset="0"/>
              </a:rPr>
              <a:t>Sample Elementary / Middle School Matrix</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7737625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53918044"/>
              </p:ext>
            </p:extLst>
          </p:nvPr>
        </p:nvGraphicFramePr>
        <p:xfrm>
          <a:off x="76201" y="152393"/>
          <a:ext cx="9023071" cy="6575248"/>
        </p:xfrm>
        <a:graphic>
          <a:graphicData uri="http://schemas.openxmlformats.org/drawingml/2006/table">
            <a:tbl>
              <a:tblPr/>
              <a:tblGrid>
                <a:gridCol w="1217633"/>
                <a:gridCol w="1023639"/>
                <a:gridCol w="1044539"/>
                <a:gridCol w="1147452"/>
                <a:gridCol w="1147452"/>
                <a:gridCol w="1147452"/>
                <a:gridCol w="1147452"/>
                <a:gridCol w="1147452"/>
              </a:tblGrid>
              <a:tr h="474504">
                <a:tc gridSpan="2">
                  <a:txBody>
                    <a:bodyPr/>
                    <a:lstStyle/>
                    <a:p>
                      <a:pPr algn="l" fontAlgn="b"/>
                      <a:r>
                        <a:rPr lang="en-US" sz="1100" b="1" i="0" u="none" strike="noStrike" dirty="0" smtClean="0">
                          <a:solidFill>
                            <a:srgbClr val="000000"/>
                          </a:solidFill>
                          <a:effectLst/>
                          <a:latin typeface="Times New Roman"/>
                        </a:rPr>
                        <a:t>                                                                  </a:t>
                      </a:r>
                      <a:endParaRPr lang="en-US" sz="1100" b="1" i="0" u="none" strike="noStrike" dirty="0">
                        <a:solidFill>
                          <a:srgbClr val="000000"/>
                        </a:solidFill>
                        <a:effectLst/>
                        <a:latin typeface="Times New Roman"/>
                      </a:endParaRPr>
                    </a:p>
                  </a:txBody>
                  <a:tcPr marL="3979" marR="3979" marT="3979" marB="0" anchor="b">
                    <a:lnL>
                      <a:noFill/>
                    </a:lnL>
                    <a:lnR>
                      <a:noFill/>
                    </a:lnR>
                    <a:lnT>
                      <a:noFill/>
                    </a:lnT>
                    <a:lnB>
                      <a:noFill/>
                    </a:lnB>
                  </a:tcPr>
                </a:tc>
                <a:tc hMerge="1">
                  <a:txBody>
                    <a:bodyPr/>
                    <a:lstStyle/>
                    <a:p>
                      <a:endParaRPr lang="en-US"/>
                    </a:p>
                  </a:txBody>
                  <a:tcPr/>
                </a:tc>
                <a:tc>
                  <a:txBody>
                    <a:bodyPr/>
                    <a:lstStyle/>
                    <a:p>
                      <a:pPr algn="l" fontAlgn="b"/>
                      <a:endParaRPr lang="en-US" sz="1100" b="1" i="0" u="none" strike="noStrike" dirty="0">
                        <a:solidFill>
                          <a:srgbClr val="000000"/>
                        </a:solidFill>
                        <a:effectLst/>
                        <a:latin typeface="Times New Roman"/>
                      </a:endParaRPr>
                    </a:p>
                  </a:txBody>
                  <a:tcPr marL="3979" marR="3979" marT="3979" marB="0" anchor="b">
                    <a:lnL>
                      <a:noFill/>
                    </a:lnL>
                    <a:lnR>
                      <a:noFill/>
                    </a:lnR>
                    <a:lnT>
                      <a:noFill/>
                    </a:lnT>
                    <a:lnB>
                      <a:noFill/>
                    </a:lnB>
                  </a:tcPr>
                </a:tc>
                <a:tc gridSpan="2">
                  <a:txBody>
                    <a:bodyPr/>
                    <a:lstStyle/>
                    <a:p>
                      <a:pPr algn="l" fontAlgn="b"/>
                      <a:r>
                        <a:rPr lang="en-US" sz="1100" b="1" i="0" u="none" strike="noStrike" baseline="0" dirty="0" smtClean="0">
                          <a:solidFill>
                            <a:srgbClr val="000000"/>
                          </a:solidFill>
                          <a:effectLst/>
                          <a:latin typeface="Times New Roman"/>
                        </a:rPr>
                        <a:t>                    </a:t>
                      </a:r>
                      <a:endParaRPr lang="en-US" sz="1600" b="1" i="0" u="none" strike="noStrike" dirty="0">
                        <a:solidFill>
                          <a:srgbClr val="000000"/>
                        </a:solidFill>
                        <a:effectLst/>
                        <a:latin typeface="Times New Roman"/>
                      </a:endParaRPr>
                    </a:p>
                  </a:txBody>
                  <a:tcPr marL="3979" marR="3979" marT="3979" marB="0" anchor="b">
                    <a:lnL>
                      <a:noFill/>
                    </a:lnL>
                    <a:lnR>
                      <a:noFill/>
                    </a:lnR>
                    <a:lnT>
                      <a:noFill/>
                    </a:lnT>
                    <a:lnB>
                      <a:noFill/>
                    </a:lnB>
                  </a:tcPr>
                </a:tc>
                <a:tc hMerge="1">
                  <a:txBody>
                    <a:bodyPr/>
                    <a:lstStyle/>
                    <a:p>
                      <a:pPr algn="l" fontAlgn="b"/>
                      <a:endParaRPr lang="en-US" sz="1100" b="1" i="0" u="none" strike="noStrike" dirty="0">
                        <a:solidFill>
                          <a:srgbClr val="000000"/>
                        </a:solidFill>
                        <a:effectLst/>
                        <a:latin typeface="Times New Roman"/>
                      </a:endParaRPr>
                    </a:p>
                  </a:txBody>
                  <a:tcPr marL="3979" marR="3979" marT="3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a:endParaRPr>
                    </a:p>
                  </a:txBody>
                  <a:tcPr marL="3979" marR="3979" marT="3979" marB="0" anchor="b">
                    <a:lnL>
                      <a:noFill/>
                    </a:lnL>
                    <a:lnR>
                      <a:noFill/>
                    </a:lnR>
                    <a:lnT>
                      <a:noFill/>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a:noFill/>
                    </a:lnB>
                  </a:tcPr>
                </a:tc>
                <a:tc>
                  <a:txBody>
                    <a:bodyPr/>
                    <a:lstStyle/>
                    <a:p>
                      <a:pPr algn="r" fontAlgn="b"/>
                      <a:endParaRPr lang="en-US" sz="1100" b="1" i="0" u="none" strike="noStrike" dirty="0">
                        <a:solidFill>
                          <a:srgbClr val="000000"/>
                        </a:solidFill>
                        <a:effectLst/>
                        <a:latin typeface="Times New Roman"/>
                      </a:endParaRPr>
                    </a:p>
                  </a:txBody>
                  <a:tcPr marL="3979" marR="3979" marT="3979" marB="0" anchor="b">
                    <a:lnL>
                      <a:noFill/>
                    </a:lnL>
                    <a:lnR>
                      <a:noFill/>
                    </a:lnR>
                    <a:lnT>
                      <a:noFill/>
                    </a:lnT>
                    <a:lnB>
                      <a:noFill/>
                    </a:lnB>
                  </a:tcPr>
                </a:tc>
              </a:tr>
              <a:tr h="210685">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r>
              <a:tr h="210685">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a:solidFill>
                            <a:srgbClr val="000000"/>
                          </a:solidFill>
                          <a:effectLst/>
                          <a:latin typeface="Times New Roman"/>
                        </a:rPr>
                        <a:t>English/LA</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Times New Roman"/>
                        </a:rPr>
                        <a:t>Math</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Times New Roman"/>
                        </a:rPr>
                        <a:t>Biology</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Times New Roman"/>
                        </a:rPr>
                        <a:t>History</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Times New Roman"/>
                        </a:rPr>
                        <a:t>English/LA</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Times New Roman"/>
                        </a:rPr>
                        <a:t>Math</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Times New Roman"/>
                        </a:rPr>
                        <a:t>Graduation</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10685">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Times New Roman"/>
                          <a:ea typeface="+mn-ea"/>
                          <a:cs typeface="+mn-cs"/>
                        </a:rPr>
                        <a:t>Performance</a:t>
                      </a:r>
                      <a:endParaRPr kumimoji="0" lang="en-US" sz="1200" b="1" i="0" u="none" strike="noStrike" kern="1200" cap="none" spc="0" normalizeH="0" baseline="0" noProof="0" dirty="0">
                        <a:ln>
                          <a:noFill/>
                        </a:ln>
                        <a:solidFill>
                          <a:srgbClr val="000000"/>
                        </a:solidFill>
                        <a:effectLst/>
                        <a:uLnTx/>
                        <a:uFillTx/>
                        <a:latin typeface="Times New Roman"/>
                        <a:ea typeface="+mn-ea"/>
                        <a:cs typeface="+mn-cs"/>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Times New Roman"/>
                          <a:ea typeface="+mn-ea"/>
                          <a:cs typeface="+mn-cs"/>
                        </a:rPr>
                        <a:t>Performance</a:t>
                      </a:r>
                      <a:endParaRPr kumimoji="0" lang="en-US" sz="1200" b="1" i="0" u="none" strike="noStrike" kern="1200" cap="none" spc="0" normalizeH="0" baseline="0" noProof="0" dirty="0">
                        <a:ln>
                          <a:noFill/>
                        </a:ln>
                        <a:solidFill>
                          <a:srgbClr val="000000"/>
                        </a:solidFill>
                        <a:effectLst/>
                        <a:uLnTx/>
                        <a:uFillTx/>
                        <a:latin typeface="Times New Roman"/>
                        <a:ea typeface="+mn-ea"/>
                        <a:cs typeface="+mn-cs"/>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Times New Roman"/>
                          <a:ea typeface="+mn-ea"/>
                          <a:cs typeface="+mn-cs"/>
                        </a:rPr>
                        <a:t>Performance</a:t>
                      </a:r>
                      <a:endParaRPr kumimoji="0" lang="en-US" sz="1200" b="1" i="0" u="none" strike="noStrike" kern="1200" cap="none" spc="0" normalizeH="0" baseline="0" noProof="0" dirty="0">
                        <a:ln>
                          <a:noFill/>
                        </a:ln>
                        <a:solidFill>
                          <a:srgbClr val="000000"/>
                        </a:solidFill>
                        <a:effectLst/>
                        <a:uLnTx/>
                        <a:uFillTx/>
                        <a:latin typeface="Times New Roman"/>
                        <a:ea typeface="+mn-ea"/>
                        <a:cs typeface="+mn-cs"/>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smtClean="0">
                          <a:ln>
                            <a:noFill/>
                          </a:ln>
                          <a:solidFill>
                            <a:srgbClr val="000000"/>
                          </a:solidFill>
                          <a:effectLst/>
                          <a:uLnTx/>
                          <a:uFillTx/>
                          <a:latin typeface="Times New Roman"/>
                          <a:ea typeface="+mn-ea"/>
                          <a:cs typeface="+mn-cs"/>
                        </a:rPr>
                        <a:t>Performance</a:t>
                      </a:r>
                      <a:endParaRPr kumimoji="0" lang="en-US" sz="1200" b="1" i="0" u="none" strike="noStrike" kern="1200" cap="none" spc="0" normalizeH="0" baseline="0" noProof="0" dirty="0">
                        <a:ln>
                          <a:noFill/>
                        </a:ln>
                        <a:solidFill>
                          <a:srgbClr val="000000"/>
                        </a:solidFill>
                        <a:effectLst/>
                        <a:uLnTx/>
                        <a:uFillTx/>
                        <a:latin typeface="Times New Roman"/>
                        <a:ea typeface="+mn-ea"/>
                        <a:cs typeface="+mn-cs"/>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a:solidFill>
                            <a:srgbClr val="000000"/>
                          </a:solidFill>
                          <a:effectLst/>
                          <a:latin typeface="Times New Roman"/>
                        </a:rPr>
                        <a:t>Percent Tested</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a:solidFill>
                            <a:srgbClr val="000000"/>
                          </a:solidFill>
                          <a:effectLst/>
                          <a:latin typeface="Times New Roman"/>
                        </a:rPr>
                        <a:t>Percent Tested</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a:solidFill>
                            <a:srgbClr val="000000"/>
                          </a:solidFill>
                          <a:effectLst/>
                          <a:latin typeface="Times New Roman"/>
                        </a:rPr>
                        <a:t>Rate-73.1%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273537">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Met/Improved</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Met/Improved</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Met/Improved</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Met/Improved</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Times New Roman"/>
                        </a:rPr>
                        <a:t>95 % </a:t>
                      </a:r>
                      <a:r>
                        <a:rPr lang="en-US" sz="1100" b="1" i="0" u="none" strike="noStrike" dirty="0" smtClean="0">
                          <a:solidFill>
                            <a:srgbClr val="000000"/>
                          </a:solidFill>
                          <a:effectLst/>
                          <a:latin typeface="Times New Roman"/>
                        </a:rPr>
                        <a:t>Tested</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Times New Roman"/>
                        </a:rPr>
                        <a:t>95 % </a:t>
                      </a:r>
                      <a:r>
                        <a:rPr lang="en-US" sz="1100" b="1" i="0" u="none" strike="noStrike" dirty="0" smtClean="0">
                          <a:solidFill>
                            <a:srgbClr val="000000"/>
                          </a:solidFill>
                          <a:effectLst/>
                          <a:latin typeface="Times New Roman"/>
                        </a:rPr>
                        <a:t>Tested</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Met/Improved</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10685">
                <a:tc>
                  <a:txBody>
                    <a:bodyPr/>
                    <a:lstStyle/>
                    <a:p>
                      <a:pPr algn="l" fontAlgn="b"/>
                      <a:r>
                        <a:rPr lang="en-US" sz="1100" b="1" i="0" u="none" strike="noStrike">
                          <a:solidFill>
                            <a:srgbClr val="000000"/>
                          </a:solidFill>
                          <a:effectLst/>
                          <a:latin typeface="Times New Roman"/>
                        </a:rPr>
                        <a:t>All Students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0.8</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0.3</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0.6</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685">
                <a:tc>
                  <a:txBody>
                    <a:bodyPr/>
                    <a:lstStyle/>
                    <a:p>
                      <a:pPr algn="l" fontAlgn="b"/>
                      <a:r>
                        <a:rPr lang="en-US" sz="1100" b="1" i="0" u="none" strike="noStrike">
                          <a:solidFill>
                            <a:srgbClr val="000000"/>
                          </a:solidFill>
                          <a:effectLst/>
                          <a:latin typeface="Times New Roman"/>
                        </a:rPr>
                        <a:t>Male</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0.4</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685">
                <a:tc>
                  <a:txBody>
                    <a:bodyPr/>
                    <a:lstStyle/>
                    <a:p>
                      <a:pPr algn="l" fontAlgn="b"/>
                      <a:r>
                        <a:rPr lang="en-US" sz="1100" b="1" i="0" u="none" strike="noStrike">
                          <a:solidFill>
                            <a:srgbClr val="000000"/>
                          </a:solidFill>
                          <a:effectLst/>
                          <a:latin typeface="Times New Roman"/>
                        </a:rPr>
                        <a:t>Female</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0.2</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685">
                <a:tc>
                  <a:txBody>
                    <a:bodyPr/>
                    <a:lstStyle/>
                    <a:p>
                      <a:pPr algn="l" fontAlgn="b"/>
                      <a:r>
                        <a:rPr lang="en-US" sz="1100" b="1" i="0" u="none" strike="noStrike">
                          <a:solidFill>
                            <a:srgbClr val="000000"/>
                          </a:solidFill>
                          <a:effectLst/>
                          <a:latin typeface="Times New Roman"/>
                        </a:rPr>
                        <a:t>White</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3537">
                <a:tc>
                  <a:txBody>
                    <a:bodyPr/>
                    <a:lstStyle/>
                    <a:p>
                      <a:pPr algn="l" fontAlgn="b"/>
                      <a:r>
                        <a:rPr lang="en-US" sz="1100" b="1" i="0" u="none" strike="noStrike">
                          <a:solidFill>
                            <a:srgbClr val="000000"/>
                          </a:solidFill>
                          <a:effectLst/>
                          <a:latin typeface="Times New Roman"/>
                        </a:rPr>
                        <a:t>African-American</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0.5</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685">
                <a:tc>
                  <a:txBody>
                    <a:bodyPr/>
                    <a:lstStyle/>
                    <a:p>
                      <a:pPr algn="l" fontAlgn="b"/>
                      <a:r>
                        <a:rPr lang="en-US" sz="1100" b="1" i="0" u="none" strike="noStrike">
                          <a:solidFill>
                            <a:srgbClr val="000000"/>
                          </a:solidFill>
                          <a:effectLst/>
                          <a:latin typeface="Times New Roman"/>
                        </a:rPr>
                        <a:t>Asian/Pacific 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1</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685">
                <a:tc>
                  <a:txBody>
                    <a:bodyPr/>
                    <a:lstStyle/>
                    <a:p>
                      <a:pPr algn="l" fontAlgn="b"/>
                      <a:r>
                        <a:rPr lang="en-US" sz="1100" b="1" i="0" u="none" strike="noStrike">
                          <a:solidFill>
                            <a:srgbClr val="000000"/>
                          </a:solidFill>
                          <a:effectLst/>
                          <a:latin typeface="Times New Roman"/>
                        </a:rPr>
                        <a:t>Hispanic</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1</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3537">
                <a:tc>
                  <a:txBody>
                    <a:bodyPr/>
                    <a:lstStyle/>
                    <a:p>
                      <a:pPr algn="l" fontAlgn="b"/>
                      <a:r>
                        <a:rPr lang="en-US" sz="1100" b="1" i="0" u="none" strike="noStrike">
                          <a:solidFill>
                            <a:srgbClr val="000000"/>
                          </a:solidFill>
                          <a:effectLst/>
                          <a:latin typeface="Times New Roman"/>
                        </a:rPr>
                        <a:t>Am Indian/Alaskan</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I/S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1</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685">
                <a:tc>
                  <a:txBody>
                    <a:bodyPr/>
                    <a:lstStyle/>
                    <a:p>
                      <a:pPr algn="l" fontAlgn="b"/>
                      <a:r>
                        <a:rPr lang="en-US" sz="1100" b="1" i="0" u="none" strike="noStrike">
                          <a:solidFill>
                            <a:srgbClr val="000000"/>
                          </a:solidFill>
                          <a:effectLst/>
                          <a:latin typeface="Times New Roman"/>
                        </a:rPr>
                        <a:t>Disabled</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0.4</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0.2</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0.6</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0.8</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3537">
                <a:tc>
                  <a:txBody>
                    <a:bodyPr/>
                    <a:lstStyle/>
                    <a:p>
                      <a:pPr algn="l" fontAlgn="b"/>
                      <a:r>
                        <a:rPr lang="en-US" sz="1100" b="1" i="0" u="none" strike="noStrike">
                          <a:solidFill>
                            <a:srgbClr val="000000"/>
                          </a:solidFill>
                          <a:effectLst/>
                          <a:latin typeface="Times New Roman"/>
                        </a:rPr>
                        <a:t>Limited Eng. Prof</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685">
                <a:tc>
                  <a:txBody>
                    <a:bodyPr/>
                    <a:lstStyle/>
                    <a:p>
                      <a:pPr algn="l" fontAlgn="b"/>
                      <a:r>
                        <a:rPr lang="en-US" sz="1100" b="1" i="0" u="none" strike="noStrike">
                          <a:solidFill>
                            <a:srgbClr val="000000"/>
                          </a:solidFill>
                          <a:effectLst/>
                          <a:latin typeface="Times New Roman"/>
                        </a:rPr>
                        <a:t>Subsidized Meals</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0.2</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0.8</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0.4</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0.8</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685">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1"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1"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1"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1"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1"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1"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1"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r>
              <a:tr h="210685">
                <a:tc>
                  <a:txBody>
                    <a:bodyPr/>
                    <a:lstStyle/>
                    <a:p>
                      <a:pPr algn="ctr" fontAlgn="b"/>
                      <a:r>
                        <a:rPr lang="en-US" sz="1000" b="1" i="0" u="none" strike="noStrike" dirty="0">
                          <a:solidFill>
                            <a:srgbClr val="000000"/>
                          </a:solidFill>
                          <a:effectLst/>
                          <a:latin typeface="Times New Roman"/>
                        </a:rPr>
                        <a:t>Total # of Points</a:t>
                      </a: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Times New Roman"/>
                        </a:rPr>
                        <a:t>6</a:t>
                      </a: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6.3</a:t>
                      </a: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2.7</a:t>
                      </a: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5.6</a:t>
                      </a: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8</a:t>
                      </a: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7</a:t>
                      </a: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10.4</a:t>
                      </a:r>
                      <a:endParaRPr lang="en-US" sz="1100" b="1" i="0" u="none" strike="noStrike" dirty="0">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r>
              <a:tr h="262122">
                <a:tc>
                  <a:txBody>
                    <a:bodyPr/>
                    <a:lstStyle/>
                    <a:p>
                      <a:pPr algn="ctr" fontAlgn="b"/>
                      <a:r>
                        <a:rPr lang="en-US" sz="1000" b="1" i="0" u="none" strike="noStrike" dirty="0">
                          <a:solidFill>
                            <a:srgbClr val="000000"/>
                          </a:solidFill>
                          <a:effectLst/>
                          <a:latin typeface="Times New Roman"/>
                        </a:rPr>
                        <a:t>Total # of Objectives</a:t>
                      </a: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Times New Roman"/>
                        </a:rPr>
                        <a:t>8</a:t>
                      </a: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Times New Roman"/>
                        </a:rPr>
                        <a:t>8</a:t>
                      </a: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Times New Roman"/>
                        </a:rPr>
                        <a:t>8</a:t>
                      </a: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Times New Roman"/>
                        </a:rPr>
                        <a:t>8</a:t>
                      </a: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Times New Roman"/>
                        </a:rPr>
                        <a:t>8</a:t>
                      </a: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Times New Roman"/>
                        </a:rPr>
                        <a:t>8</a:t>
                      </a: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Times New Roman"/>
                        </a:rPr>
                        <a:t>8</a:t>
                      </a: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r>
              <a:tr h="210685">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w="6350" cap="flat" cmpd="sng" algn="ctr">
                      <a:solidFill>
                        <a:srgbClr val="000000"/>
                      </a:solidFill>
                      <a:prstDash val="solid"/>
                      <a:round/>
                      <a:headEnd type="none" w="med" len="med"/>
                      <a:tailEnd type="none" w="med" len="med"/>
                    </a:lnB>
                  </a:tcPr>
                </a:tc>
              </a:tr>
              <a:tr h="210685">
                <a:tc>
                  <a:txBody>
                    <a:bodyPr/>
                    <a:lstStyle/>
                    <a:p>
                      <a:pPr algn="r" fontAlgn="b"/>
                      <a:r>
                        <a:rPr lang="en-US" sz="1100" b="1" i="0" u="none" strike="noStrike">
                          <a:solidFill>
                            <a:srgbClr val="000000"/>
                          </a:solidFill>
                          <a:effectLst/>
                          <a:latin typeface="Times New Roman"/>
                        </a:rPr>
                        <a:t>Percent of Above</a:t>
                      </a:r>
                    </a:p>
                  </a:txBody>
                  <a:tcPr marL="3979" marR="3979" marT="397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a:solidFill>
                            <a:srgbClr val="000000"/>
                          </a:solidFill>
                          <a:effectLst/>
                          <a:latin typeface="Times New Roman"/>
                        </a:rPr>
                        <a:t>75.0%</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78.8%</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33.8%</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70.0%</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100.0%</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87.5%</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94.5</a:t>
                      </a:r>
                      <a:r>
                        <a:rPr lang="en-US" sz="1100" b="1" i="0" u="none" strike="noStrike" dirty="0">
                          <a:solidFill>
                            <a:srgbClr val="000000"/>
                          </a:solidFill>
                          <a:effectLst/>
                          <a:latin typeface="Times New Roman"/>
                        </a:rPr>
                        <a:t>%</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685">
                <a:tc>
                  <a:txBody>
                    <a:bodyPr/>
                    <a:lstStyle/>
                    <a:p>
                      <a:pPr algn="r" fontAlgn="b"/>
                      <a:r>
                        <a:rPr lang="en-US" sz="1100" b="1" i="0" u="none" strike="noStrike">
                          <a:solidFill>
                            <a:srgbClr val="000000"/>
                          </a:solidFill>
                          <a:effectLst/>
                          <a:latin typeface="Times New Roman"/>
                        </a:rPr>
                        <a:t>Weight</a:t>
                      </a:r>
                    </a:p>
                  </a:txBody>
                  <a:tcPr marL="3979" marR="3979" marT="397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a:solidFill>
                            <a:srgbClr val="000000"/>
                          </a:solidFill>
                          <a:effectLst/>
                          <a:latin typeface="Times New Roman"/>
                        </a:rPr>
                        <a:t>22.5</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22.5</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5</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5</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7.5</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7.5</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30</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3537">
                <a:tc>
                  <a:txBody>
                    <a:bodyPr/>
                    <a:lstStyle/>
                    <a:p>
                      <a:pPr algn="r" fontAlgn="b"/>
                      <a:r>
                        <a:rPr lang="en-US" sz="1100" b="1" i="0" u="none" strike="noStrike" dirty="0">
                          <a:solidFill>
                            <a:srgbClr val="000000"/>
                          </a:solidFill>
                          <a:effectLst/>
                          <a:latin typeface="Times New Roman"/>
                        </a:rPr>
                        <a:t>Weighted Subtotal</a:t>
                      </a:r>
                    </a:p>
                  </a:txBody>
                  <a:tcPr marL="3979" marR="3979" marT="397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a:solidFill>
                            <a:srgbClr val="000000"/>
                          </a:solidFill>
                          <a:effectLst/>
                          <a:latin typeface="Times New Roman"/>
                        </a:rPr>
                        <a:t>16.88</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17.73</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1.69</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Times New Roman"/>
                        </a:rPr>
                        <a:t>3.50</a:t>
                      </a: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7.50</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6.56</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smtClean="0">
                          <a:solidFill>
                            <a:srgbClr val="000000"/>
                          </a:solidFill>
                          <a:effectLst/>
                          <a:latin typeface="Times New Roman"/>
                        </a:rPr>
                        <a:t>28.36</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685">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6485">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a:endParaRPr>
                    </a:p>
                  </a:txBody>
                  <a:tcPr marL="3979" marR="3979" marT="3979" marB="0" anchor="b">
                    <a:lnL>
                      <a:noFill/>
                    </a:lnL>
                    <a:lnR>
                      <a:noFill/>
                    </a:lnR>
                    <a:lnT>
                      <a:noFill/>
                    </a:lnT>
                    <a:lnB>
                      <a:noFill/>
                    </a:lnB>
                  </a:tcPr>
                </a:tc>
                <a:tc>
                  <a:txBody>
                    <a:bodyPr/>
                    <a:lstStyle/>
                    <a:p>
                      <a:pPr algn="ctr" fontAlgn="b"/>
                      <a:endParaRPr lang="en-US" sz="1100" b="0" i="1" u="none" strike="noStrike">
                        <a:solidFill>
                          <a:srgbClr val="000000"/>
                        </a:solidFill>
                        <a:effectLst/>
                        <a:latin typeface="Times New Roman"/>
                      </a:endParaRPr>
                    </a:p>
                  </a:txBody>
                  <a:tcPr marL="3979" marR="3979" marT="3979" marB="0" anchor="b">
                    <a:lnL>
                      <a:noFill/>
                    </a:lnL>
                    <a:lnR>
                      <a:noFill/>
                    </a:lnR>
                    <a:lnT>
                      <a:noFill/>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a:noFill/>
                    </a:lnB>
                  </a:tcPr>
                </a:tc>
                <a:tc>
                  <a:txBody>
                    <a:bodyPr/>
                    <a:lstStyle/>
                    <a:p>
                      <a:pPr algn="r" fontAlgn="b"/>
                      <a:r>
                        <a:rPr lang="en-US" sz="1100" b="1" i="0" u="none" strike="noStrike">
                          <a:solidFill>
                            <a:srgbClr val="000000"/>
                          </a:solidFill>
                          <a:effectLst/>
                          <a:latin typeface="Times New Roman"/>
                        </a:rPr>
                        <a:t>Weighted Points Total</a:t>
                      </a:r>
                    </a:p>
                  </a:txBody>
                  <a:tcPr marL="3979" marR="3979" marT="397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dirty="0" smtClean="0">
                          <a:solidFill>
                            <a:srgbClr val="000000"/>
                          </a:solidFill>
                          <a:effectLst/>
                          <a:latin typeface="Times New Roman"/>
                        </a:rPr>
                        <a:t>82.22</a:t>
                      </a:r>
                      <a:endParaRPr lang="en-US" sz="1100" b="1" i="0" u="none" strike="noStrike" dirty="0">
                        <a:solidFill>
                          <a:srgbClr val="000000"/>
                        </a:solidFill>
                        <a:effectLst/>
                        <a:latin typeface="Times New Roman"/>
                      </a:endParaRPr>
                    </a:p>
                  </a:txBody>
                  <a:tcPr marL="3979" marR="3979" marT="39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2122">
                <a:tc gridSpan="4">
                  <a:txBody>
                    <a:bodyPr/>
                    <a:lstStyle/>
                    <a:p>
                      <a:pPr algn="l" fontAlgn="b"/>
                      <a:r>
                        <a:rPr lang="en-US" sz="1100" b="0" i="0" u="none" strike="noStrike">
                          <a:solidFill>
                            <a:srgbClr val="000000"/>
                          </a:solidFill>
                          <a:effectLst/>
                          <a:latin typeface="Times New Roman"/>
                        </a:rPr>
                        <a:t>Grade: 90 to 100 = A, 80 to 89.9 = B, 70 to 79.9 = C, 60 to 69.9 = D, &lt; 60 = F</a:t>
                      </a:r>
                    </a:p>
                  </a:txBody>
                  <a:tcPr marL="3979" marR="3979" marT="39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a:noFill/>
                    </a:lnB>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a:noFill/>
                    </a:lnB>
                  </a:tcPr>
                </a:tc>
                <a:tc>
                  <a:txBody>
                    <a:bodyPr/>
                    <a:lstStyle/>
                    <a:p>
                      <a:pPr algn="r" fontAlgn="ctr"/>
                      <a:r>
                        <a:rPr lang="en-US" sz="1100" b="1" i="0" u="none" strike="noStrike">
                          <a:solidFill>
                            <a:srgbClr val="000000"/>
                          </a:solidFill>
                          <a:effectLst/>
                          <a:latin typeface="Times New Roman"/>
                        </a:rPr>
                        <a:t>Grade Conversion</a:t>
                      </a:r>
                    </a:p>
                  </a:txBody>
                  <a:tcPr marL="3979" marR="3979" marT="3979"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1" i="0" u="none" strike="noStrike" dirty="0">
                          <a:solidFill>
                            <a:srgbClr val="000000"/>
                          </a:solidFill>
                          <a:effectLst/>
                          <a:latin typeface="Times New Roman"/>
                        </a:rPr>
                        <a:t>B</a:t>
                      </a:r>
                    </a:p>
                  </a:txBody>
                  <a:tcPr marL="3979" marR="3979" marT="3979"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685">
                <a:tc gridSpan="6">
                  <a:txBody>
                    <a:bodyPr/>
                    <a:lstStyle/>
                    <a:p>
                      <a:pPr algn="l" fontAlgn="b"/>
                      <a:r>
                        <a:rPr lang="en-US" sz="1100" b="0" i="0" u="none" strike="noStrike" dirty="0">
                          <a:solidFill>
                            <a:srgbClr val="000000"/>
                          </a:solidFill>
                          <a:effectLst/>
                          <a:latin typeface="Times New Roman"/>
                        </a:rPr>
                        <a:t>Key:  Met=1, Improved= </a:t>
                      </a:r>
                      <a:r>
                        <a:rPr lang="en-US" sz="1100" b="0" i="0" u="none" strike="noStrike" baseline="0" dirty="0" smtClean="0">
                          <a:solidFill>
                            <a:srgbClr val="000000"/>
                          </a:solidFill>
                          <a:effectLst/>
                          <a:latin typeface="Times New Roman"/>
                        </a:rPr>
                        <a:t> .1 to .9</a:t>
                      </a:r>
                      <a:r>
                        <a:rPr lang="en-US" sz="1100" b="0" i="0" u="none" strike="noStrike" dirty="0" smtClean="0">
                          <a:solidFill>
                            <a:srgbClr val="000000"/>
                          </a:solidFill>
                          <a:effectLst/>
                          <a:latin typeface="Times New Roman"/>
                        </a:rPr>
                        <a:t>, </a:t>
                      </a:r>
                      <a:r>
                        <a:rPr lang="en-US" sz="1100" b="0" i="0" u="none" strike="noStrike" dirty="0">
                          <a:solidFill>
                            <a:srgbClr val="000000"/>
                          </a:solidFill>
                          <a:effectLst/>
                          <a:latin typeface="Times New Roman"/>
                        </a:rPr>
                        <a:t>Not Met &amp; Not Improved=0  (Note:  Percent Tested may only be Met or Not Met)</a:t>
                      </a:r>
                    </a:p>
                  </a:txBody>
                  <a:tcPr marL="3979" marR="3979" marT="39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Times New Roman"/>
                      </a:endParaRPr>
                    </a:p>
                  </a:txBody>
                  <a:tcPr marL="3979" marR="3979" marT="3979"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Times New Roman"/>
                      </a:endParaRPr>
                    </a:p>
                  </a:txBody>
                  <a:tcPr marL="3979" marR="3979" marT="3979" marB="0" anchor="b">
                    <a:lnL>
                      <a:noFill/>
                    </a:lnL>
                    <a:lnR>
                      <a:noFill/>
                    </a:lnR>
                    <a:lnT w="12700" cap="flat" cmpd="sng" algn="ctr">
                      <a:solidFill>
                        <a:srgbClr val="000000"/>
                      </a:solidFill>
                      <a:prstDash val="solid"/>
                      <a:round/>
                      <a:headEnd type="none" w="med" len="med"/>
                      <a:tailEnd type="none" w="med" len="med"/>
                    </a:lnT>
                    <a:lnB>
                      <a:noFill/>
                    </a:lnB>
                  </a:tcPr>
                </a:tc>
              </a:tr>
            </a:tbl>
          </a:graphicData>
        </a:graphic>
      </p:graphicFrame>
      <p:sp>
        <p:nvSpPr>
          <p:cNvPr id="3" name="TextBox 2"/>
          <p:cNvSpPr txBox="1"/>
          <p:nvPr/>
        </p:nvSpPr>
        <p:spPr>
          <a:xfrm>
            <a:off x="457200" y="228600"/>
            <a:ext cx="8153400" cy="461665"/>
          </a:xfrm>
          <a:prstGeom prst="rect">
            <a:avLst/>
          </a:prstGeom>
          <a:noFill/>
        </p:spPr>
        <p:txBody>
          <a:bodyPr wrap="square" rtlCol="0">
            <a:spAutoFit/>
          </a:bodyPr>
          <a:lstStyle/>
          <a:p>
            <a:pPr algn="ctr"/>
            <a:r>
              <a:rPr lang="en-US" b="1" dirty="0" smtClean="0">
                <a:latin typeface="Times New Roman" pitchFamily="18" charset="0"/>
                <a:cs typeface="Times New Roman" pitchFamily="18" charset="0"/>
              </a:rPr>
              <a:t>Sample High School / District Matrix</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14688028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4724400"/>
          </a:xfrm>
          <a:noFill/>
        </p:spPr>
        <p:txBody>
          <a:bodyPr/>
          <a:lstStyle/>
          <a:p>
            <a:r>
              <a:rPr lang="en-US" b="1" dirty="0" smtClean="0"/>
              <a:t>2012 Results</a:t>
            </a:r>
            <a:br>
              <a:rPr lang="en-US" b="1" dirty="0" smtClean="0"/>
            </a:br>
            <a:r>
              <a:rPr lang="en-US" b="1" dirty="0" smtClean="0"/>
              <a:t>for </a:t>
            </a:r>
            <a:br>
              <a:rPr lang="en-US" b="1" dirty="0" smtClean="0"/>
            </a:br>
            <a:r>
              <a:rPr lang="en-US" b="1" dirty="0" smtClean="0"/>
              <a:t>ESEA / Federal Accountability Methodology </a:t>
            </a:r>
            <a:br>
              <a:rPr lang="en-US" b="1" dirty="0" smtClean="0"/>
            </a:br>
            <a:endParaRPr lang="en-US" dirty="0"/>
          </a:p>
        </p:txBody>
      </p:sp>
      <p:sp>
        <p:nvSpPr>
          <p:cNvPr id="3" name="Slide Number Placeholder 2"/>
          <p:cNvSpPr>
            <a:spLocks noGrp="1"/>
          </p:cNvSpPr>
          <p:nvPr>
            <p:ph type="sldNum" sz="quarter" idx="12"/>
          </p:nvPr>
        </p:nvSpPr>
        <p:spPr/>
        <p:txBody>
          <a:bodyPr/>
          <a:lstStyle/>
          <a:p>
            <a:pPr>
              <a:defRPr/>
            </a:pPr>
            <a:fld id="{C0B73DE4-E8FE-43CB-9A18-A16F78A9F4D8}" type="slidenum">
              <a:rPr lang="en-US" smtClean="0"/>
              <a:pPr>
                <a:defRPr/>
              </a:pPr>
              <a:t>18</a:t>
            </a:fld>
            <a:endParaRPr lang="en-US"/>
          </a:p>
        </p:txBody>
      </p:sp>
    </p:spTree>
    <p:extLst>
      <p:ext uri="{BB962C8B-B14F-4D97-AF65-F5344CB8AC3E}">
        <p14:creationId xmlns:p14="http://schemas.microsoft.com/office/powerpoint/2010/main" val="39567362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993" y="152400"/>
            <a:ext cx="8763000" cy="533400"/>
          </a:xfrm>
        </p:spPr>
        <p:txBody>
          <a:bodyPr>
            <a:normAutofit/>
          </a:bodyPr>
          <a:lstStyle/>
          <a:p>
            <a:r>
              <a:rPr lang="en-US" sz="2000" b="1" dirty="0" smtClean="0">
                <a:latin typeface="Times New Roman" pitchFamily="18" charset="0"/>
                <a:cs typeface="Times New Roman" pitchFamily="18" charset="0"/>
              </a:rPr>
              <a:t>Comparison of 2012 ESEA/Federal Accountability to 2011 NCLB/AYP Results</a:t>
            </a:r>
            <a:endParaRPr lang="en-US" sz="2000" b="1" dirty="0">
              <a:latin typeface="Times New Roman" pitchFamily="18" charset="0"/>
              <a:cs typeface="Times New Roman" pitchFamily="18" charset="0"/>
            </a:endParaRPr>
          </a:p>
        </p:txBody>
      </p:sp>
      <p:graphicFrame>
        <p:nvGraphicFramePr>
          <p:cNvPr id="3" name="Chart 2"/>
          <p:cNvGraphicFramePr/>
          <p:nvPr>
            <p:extLst>
              <p:ext uri="{D42A27DB-BD31-4B8C-83A1-F6EECF244321}">
                <p14:modId xmlns:p14="http://schemas.microsoft.com/office/powerpoint/2010/main" val="485623082"/>
              </p:ext>
            </p:extLst>
          </p:nvPr>
        </p:nvGraphicFramePr>
        <p:xfrm>
          <a:off x="474784" y="1207532"/>
          <a:ext cx="8124095" cy="32004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474784" y="838200"/>
            <a:ext cx="8124093" cy="369332"/>
          </a:xfrm>
          <a:prstGeom prst="rect">
            <a:avLst/>
          </a:prstGeom>
          <a:solidFill>
            <a:schemeClr val="bg1">
              <a:lumMod val="95000"/>
            </a:schemeClr>
          </a:solidFill>
          <a:ln>
            <a:solidFill>
              <a:schemeClr val="accent1"/>
            </a:solidFill>
          </a:ln>
        </p:spPr>
        <p:txBody>
          <a:bodyPr wrap="square" rtlCol="0">
            <a:spAutoFit/>
          </a:bodyPr>
          <a:lstStyle/>
          <a:p>
            <a:pPr algn="ctr"/>
            <a:r>
              <a:rPr lang="en-US" dirty="0" smtClean="0">
                <a:latin typeface="Times New Roman" pitchFamily="18" charset="0"/>
                <a:cs typeface="Times New Roman" pitchFamily="18" charset="0"/>
              </a:rPr>
              <a:t>Percent of Schools That Meet or Exceed State’s Expectations by Type of School</a:t>
            </a:r>
            <a:endParaRPr lang="en-US" dirty="0">
              <a:latin typeface="Times New Roman" pitchFamily="18" charset="0"/>
              <a:cs typeface="Times New Roman" pitchFamily="18" charset="0"/>
            </a:endParaRPr>
          </a:p>
        </p:txBody>
      </p:sp>
      <p:grpSp>
        <p:nvGrpSpPr>
          <p:cNvPr id="4" name="Group 3"/>
          <p:cNvGrpSpPr/>
          <p:nvPr/>
        </p:nvGrpSpPr>
        <p:grpSpPr>
          <a:xfrm>
            <a:off x="4953000" y="5272532"/>
            <a:ext cx="3894993" cy="1235739"/>
            <a:chOff x="2429607" y="5247900"/>
            <a:chExt cx="3818793" cy="1312352"/>
          </a:xfrm>
        </p:grpSpPr>
        <p:sp>
          <p:nvSpPr>
            <p:cNvPr id="9" name="TextBox 8"/>
            <p:cNvSpPr txBox="1"/>
            <p:nvPr/>
          </p:nvSpPr>
          <p:spPr>
            <a:xfrm>
              <a:off x="2477356" y="5661392"/>
              <a:ext cx="3771044" cy="898860"/>
            </a:xfrm>
            <a:prstGeom prst="rect">
              <a:avLst/>
            </a:prstGeom>
            <a:noFill/>
          </p:spPr>
          <p:txBody>
            <a:bodyPr wrap="square" rtlCol="0">
              <a:spAutoFit/>
            </a:bodyPr>
            <a:lstStyle/>
            <a:p>
              <a:r>
                <a:rPr lang="en-US" dirty="0" smtClean="0">
                  <a:latin typeface="Times New Roman" pitchFamily="18" charset="0"/>
                  <a:cs typeface="Times New Roman" pitchFamily="18" charset="0"/>
                </a:rPr>
                <a:t>          </a:t>
              </a:r>
              <a:r>
                <a:rPr lang="en-US" sz="1500" dirty="0" smtClean="0">
                  <a:latin typeface="Times New Roman" pitchFamily="18" charset="0"/>
                  <a:cs typeface="Times New Roman" pitchFamily="18" charset="0"/>
                </a:rPr>
                <a:t>2012 </a:t>
              </a:r>
              <a:r>
                <a:rPr lang="en-US" sz="1500" dirty="0">
                  <a:latin typeface="Times New Roman" pitchFamily="18" charset="0"/>
                  <a:cs typeface="Times New Roman" pitchFamily="18" charset="0"/>
                </a:rPr>
                <a:t>ESEA Federal Accountability</a:t>
              </a:r>
              <a:endParaRPr lang="en-US" sz="1000" dirty="0" smtClean="0">
                <a:latin typeface="Times New Roman" pitchFamily="18" charset="0"/>
                <a:cs typeface="Times New Roman" pitchFamily="18" charset="0"/>
              </a:endParaRPr>
            </a:p>
            <a:p>
              <a:r>
                <a:rPr lang="en-US" sz="1000" dirty="0" smtClean="0">
                  <a:latin typeface="Times New Roman" pitchFamily="18" charset="0"/>
                  <a:cs typeface="Times New Roman" pitchFamily="18" charset="0"/>
                </a:rPr>
                <a:t> </a:t>
              </a:r>
            </a:p>
            <a:p>
              <a:r>
                <a:rPr lang="en-US" sz="1500" dirty="0" smtClean="0">
                  <a:latin typeface="Times New Roman" pitchFamily="18" charset="0"/>
                  <a:cs typeface="Times New Roman" pitchFamily="18" charset="0"/>
                </a:rPr>
                <a:t>            </a:t>
              </a:r>
              <a:r>
                <a:rPr lang="en-US" sz="1500" dirty="0">
                  <a:latin typeface="Times New Roman" pitchFamily="18" charset="0"/>
                  <a:cs typeface="Times New Roman" pitchFamily="18" charset="0"/>
                </a:rPr>
                <a:t> </a:t>
              </a:r>
              <a:r>
                <a:rPr lang="en-US" sz="1500" dirty="0" smtClean="0">
                  <a:latin typeface="Times New Roman" pitchFamily="18" charset="0"/>
                  <a:cs typeface="Times New Roman" pitchFamily="18" charset="0"/>
                </a:rPr>
                <a:t>   2011 </a:t>
              </a:r>
              <a:r>
                <a:rPr lang="en-US" sz="1500" dirty="0">
                  <a:latin typeface="Times New Roman" pitchFamily="18" charset="0"/>
                  <a:cs typeface="Times New Roman" pitchFamily="18" charset="0"/>
                </a:rPr>
                <a:t>NCLB/AYP </a:t>
              </a:r>
              <a:endParaRPr lang="en-US" sz="1200" dirty="0">
                <a:latin typeface="Times New Roman" pitchFamily="18" charset="0"/>
                <a:cs typeface="Times New Roman" pitchFamily="18" charset="0"/>
              </a:endParaRPr>
            </a:p>
          </p:txBody>
        </p:sp>
        <p:sp>
          <p:nvSpPr>
            <p:cNvPr id="11" name="Rectangle 10"/>
            <p:cNvSpPr/>
            <p:nvPr/>
          </p:nvSpPr>
          <p:spPr>
            <a:xfrm>
              <a:off x="2667834" y="5698476"/>
              <a:ext cx="381000" cy="3231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2667834" y="6130418"/>
              <a:ext cx="381000" cy="323165"/>
            </a:xfrm>
            <a:prstGeom prst="rect">
              <a:avLst/>
            </a:prstGeom>
            <a:pattFill prst="lgCheck">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2429607" y="5247900"/>
              <a:ext cx="3666393" cy="13053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2429607" y="5247900"/>
              <a:ext cx="3666393" cy="338554"/>
            </a:xfrm>
            <a:prstGeom prst="rect">
              <a:avLst/>
            </a:prstGeom>
            <a:solidFill>
              <a:schemeClr val="bg1">
                <a:lumMod val="95000"/>
              </a:schemeClr>
            </a:solidFill>
            <a:ln>
              <a:solidFill>
                <a:schemeClr val="tx1"/>
              </a:solidFill>
            </a:ln>
          </p:spPr>
          <p:txBody>
            <a:bodyPr wrap="square" rtlCol="0">
              <a:spAutoFit/>
            </a:bodyPr>
            <a:lstStyle/>
            <a:p>
              <a:pPr algn="ctr"/>
              <a:r>
                <a:rPr lang="en-US" sz="1600" dirty="0" smtClean="0">
                  <a:latin typeface="Times New Roman" pitchFamily="18" charset="0"/>
                  <a:cs typeface="Times New Roman" pitchFamily="18" charset="0"/>
                </a:rPr>
                <a:t>Legend</a:t>
              </a:r>
              <a:endParaRPr lang="en-US" sz="1600" dirty="0">
                <a:latin typeface="Times New Roman" pitchFamily="18" charset="0"/>
                <a:cs typeface="Times New Roman" pitchFamily="18" charset="0"/>
              </a:endParaRPr>
            </a:p>
          </p:txBody>
        </p:sp>
      </p:grpSp>
      <p:sp>
        <p:nvSpPr>
          <p:cNvPr id="20" name="TextBox 19"/>
          <p:cNvSpPr txBox="1"/>
          <p:nvPr/>
        </p:nvSpPr>
        <p:spPr>
          <a:xfrm>
            <a:off x="474784" y="4375446"/>
            <a:ext cx="8124093" cy="338554"/>
          </a:xfrm>
          <a:prstGeom prst="rect">
            <a:avLst/>
          </a:prstGeom>
          <a:solidFill>
            <a:schemeClr val="bg1">
              <a:lumMod val="95000"/>
            </a:schemeClr>
          </a:solidFill>
          <a:ln>
            <a:solidFill>
              <a:schemeClr val="accent1"/>
            </a:solidFill>
          </a:ln>
        </p:spPr>
        <p:txBody>
          <a:bodyPr wrap="square" rtlCol="0">
            <a:spAutoFit/>
          </a:bodyPr>
          <a:lstStyle/>
          <a:p>
            <a:pPr algn="ctr"/>
            <a:r>
              <a:rPr lang="en-US" sz="1600" dirty="0" smtClean="0">
                <a:latin typeface="Times New Roman" pitchFamily="18" charset="0"/>
                <a:cs typeface="Times New Roman" pitchFamily="18" charset="0"/>
              </a:rPr>
              <a:t>ESEA Grades = A, B, C and AYP = MET</a:t>
            </a:r>
            <a:endParaRPr lang="en-US" sz="1600" dirty="0">
              <a:latin typeface="Times New Roman" pitchFamily="18" charset="0"/>
              <a:cs typeface="Times New Roman" pitchFamily="18" charset="0"/>
            </a:endParaRPr>
          </a:p>
        </p:txBody>
      </p:sp>
      <p:sp>
        <p:nvSpPr>
          <p:cNvPr id="14" name="TextBox 13"/>
          <p:cNvSpPr txBox="1"/>
          <p:nvPr/>
        </p:nvSpPr>
        <p:spPr>
          <a:xfrm>
            <a:off x="5014325" y="4828401"/>
            <a:ext cx="3824875" cy="261610"/>
          </a:xfrm>
          <a:prstGeom prst="rect">
            <a:avLst/>
          </a:prstGeom>
          <a:noFill/>
          <a:ln>
            <a:noFill/>
          </a:ln>
        </p:spPr>
        <p:txBody>
          <a:bodyPr wrap="square" rtlCol="0">
            <a:spAutoFit/>
          </a:bodyPr>
          <a:lstStyle/>
          <a:p>
            <a:pPr algn="ctr"/>
            <a:r>
              <a:rPr lang="en-US" sz="1100" dirty="0" smtClean="0">
                <a:latin typeface="Times New Roman" pitchFamily="18" charset="0"/>
                <a:cs typeface="Times New Roman" pitchFamily="18" charset="0"/>
              </a:rPr>
              <a:t>N Count for schools with no available 2011 AYP results = 15  </a:t>
            </a:r>
            <a:endParaRPr lang="en-US" sz="1100" dirty="0">
              <a:latin typeface="Times New Roman" pitchFamily="18" charset="0"/>
              <a:cs typeface="Times New Roman"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654244353"/>
              </p:ext>
            </p:extLst>
          </p:nvPr>
        </p:nvGraphicFramePr>
        <p:xfrm>
          <a:off x="227088" y="4827717"/>
          <a:ext cx="4948237" cy="1964186"/>
        </p:xfrm>
        <a:graphic>
          <a:graphicData uri="http://schemas.openxmlformats.org/presentationml/2006/ole">
            <mc:AlternateContent xmlns:mc="http://schemas.openxmlformats.org/markup-compatibility/2006">
              <mc:Choice xmlns:v="urn:schemas-microsoft-com:vml" Requires="v">
                <p:oleObj spid="_x0000_s15382" name="Worksheet" r:id="rId4" imgW="6238943" imgH="2476590" progId="Excel.Sheet.12">
                  <p:embed/>
                </p:oleObj>
              </mc:Choice>
              <mc:Fallback>
                <p:oleObj name="Worksheet" r:id="rId4" imgW="6238943" imgH="2476590" progId="Excel.Sheet.12">
                  <p:embed/>
                  <p:pic>
                    <p:nvPicPr>
                      <p:cNvPr id="0" name=""/>
                      <p:cNvPicPr/>
                      <p:nvPr/>
                    </p:nvPicPr>
                    <p:blipFill>
                      <a:blip r:embed="rId5"/>
                      <a:stretch>
                        <a:fillRect/>
                      </a:stretch>
                    </p:blipFill>
                    <p:spPr>
                      <a:xfrm>
                        <a:off x="227088" y="4827717"/>
                        <a:ext cx="4948237" cy="1964186"/>
                      </a:xfrm>
                      <a:prstGeom prst="rect">
                        <a:avLst/>
                      </a:prstGeom>
                    </p:spPr>
                  </p:pic>
                </p:oleObj>
              </mc:Fallback>
            </mc:AlternateContent>
          </a:graphicData>
        </a:graphic>
      </p:graphicFrame>
    </p:spTree>
    <p:extLst>
      <p:ext uri="{BB962C8B-B14F-4D97-AF65-F5344CB8AC3E}">
        <p14:creationId xmlns:p14="http://schemas.microsoft.com/office/powerpoint/2010/main" val="17603095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09600" y="1752600"/>
            <a:ext cx="7620000" cy="3539430"/>
          </a:xfrm>
          <a:prstGeom prst="rect">
            <a:avLst/>
          </a:prstGeom>
          <a:noFill/>
        </p:spPr>
        <p:txBody>
          <a:bodyPr wrap="square" rtlCol="0">
            <a:spAutoFit/>
          </a:bodyPr>
          <a:lstStyle/>
          <a:p>
            <a:pPr algn="ctr"/>
            <a:r>
              <a:rPr lang="en-US" sz="3200" b="1" dirty="0" smtClean="0"/>
              <a:t>Federal </a:t>
            </a:r>
            <a:r>
              <a:rPr lang="en-US" sz="3200" b="1" dirty="0"/>
              <a:t>Accountability System </a:t>
            </a:r>
            <a:endParaRPr lang="en-US" sz="3200" b="1" dirty="0" smtClean="0"/>
          </a:p>
          <a:p>
            <a:pPr algn="ctr"/>
            <a:r>
              <a:rPr lang="en-US" sz="3200" b="1" dirty="0" smtClean="0"/>
              <a:t>Adequate Yearly Progress – AYP</a:t>
            </a:r>
          </a:p>
          <a:p>
            <a:pPr algn="ctr"/>
            <a:endParaRPr lang="en-US" sz="3200" b="1" dirty="0" smtClean="0"/>
          </a:p>
          <a:p>
            <a:pPr algn="ctr"/>
            <a:r>
              <a:rPr lang="en-US" sz="3200" b="1" dirty="0" smtClean="0"/>
              <a:t>defined by the</a:t>
            </a:r>
          </a:p>
          <a:p>
            <a:pPr algn="ctr"/>
            <a:r>
              <a:rPr lang="en-US" sz="3200" b="1" dirty="0" smtClean="0"/>
              <a:t>Elementary and Secondary Education Act, </a:t>
            </a:r>
          </a:p>
          <a:p>
            <a:pPr algn="ctr"/>
            <a:r>
              <a:rPr lang="en-US" sz="3200" b="1" dirty="0" smtClean="0"/>
              <a:t>No </a:t>
            </a:r>
            <a:r>
              <a:rPr lang="en-US" sz="3200" b="1" dirty="0"/>
              <a:t>Child Left </a:t>
            </a:r>
            <a:r>
              <a:rPr lang="en-US" sz="3200" b="1" dirty="0" smtClean="0"/>
              <a:t>Behind, in 2001</a:t>
            </a:r>
            <a:endParaRPr lang="en-US" sz="3200" b="1" dirty="0"/>
          </a:p>
          <a:p>
            <a:pPr algn="ctr"/>
            <a:endParaRPr lang="en-US" sz="3200" b="1" dirty="0"/>
          </a:p>
        </p:txBody>
      </p:sp>
      <p:sp>
        <p:nvSpPr>
          <p:cNvPr id="3" name="Slide Number Placeholder 2"/>
          <p:cNvSpPr>
            <a:spLocks noGrp="1"/>
          </p:cNvSpPr>
          <p:nvPr>
            <p:ph type="sldNum" sz="quarter" idx="12"/>
          </p:nvPr>
        </p:nvSpPr>
        <p:spPr/>
        <p:txBody>
          <a:bodyPr/>
          <a:lstStyle/>
          <a:p>
            <a:pPr>
              <a:defRPr/>
            </a:pPr>
            <a:fld id="{C0B73DE4-E8FE-43CB-9A18-A16F78A9F4D8}" type="slidenum">
              <a:rPr lang="en-US" smtClean="0"/>
              <a:pPr>
                <a:defRPr/>
              </a:pPr>
              <a:t>2</a:t>
            </a:fld>
            <a:endParaRPr lang="en-US"/>
          </a:p>
        </p:txBody>
      </p:sp>
    </p:spTree>
    <p:extLst>
      <p:ext uri="{BB962C8B-B14F-4D97-AF65-F5344CB8AC3E}">
        <p14:creationId xmlns:p14="http://schemas.microsoft.com/office/powerpoint/2010/main" val="15954898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254549636"/>
              </p:ext>
            </p:extLst>
          </p:nvPr>
        </p:nvGraphicFramePr>
        <p:xfrm>
          <a:off x="638175" y="990600"/>
          <a:ext cx="7464301" cy="5754130"/>
        </p:xfrm>
        <a:graphic>
          <a:graphicData uri="http://schemas.openxmlformats.org/presentationml/2006/ole">
            <mc:AlternateContent xmlns:mc="http://schemas.openxmlformats.org/markup-compatibility/2006">
              <mc:Choice xmlns:v="urn:schemas-microsoft-com:vml" Requires="v">
                <p:oleObj spid="_x0000_s9284" name="Worksheet" r:id="rId3" imgW="11277510" imgH="8694432" progId="Excel.Sheet.12">
                  <p:embed/>
                </p:oleObj>
              </mc:Choice>
              <mc:Fallback>
                <p:oleObj name="Worksheet" r:id="rId3" imgW="11277510" imgH="8694432" progId="Excel.Sheet.12">
                  <p:embed/>
                  <p:pic>
                    <p:nvPicPr>
                      <p:cNvPr id="0" name=""/>
                      <p:cNvPicPr/>
                      <p:nvPr/>
                    </p:nvPicPr>
                    <p:blipFill>
                      <a:blip r:embed="rId4"/>
                      <a:stretch>
                        <a:fillRect/>
                      </a:stretch>
                    </p:blipFill>
                    <p:spPr>
                      <a:xfrm>
                        <a:off x="638175" y="990600"/>
                        <a:ext cx="7464301" cy="5754130"/>
                      </a:xfrm>
                      <a:prstGeom prst="rect">
                        <a:avLst/>
                      </a:prstGeom>
                    </p:spPr>
                  </p:pic>
                </p:oleObj>
              </mc:Fallback>
            </mc:AlternateContent>
          </a:graphicData>
        </a:graphic>
      </p:graphicFrame>
      <p:sp>
        <p:nvSpPr>
          <p:cNvPr id="3" name="Title 1"/>
          <p:cNvSpPr txBox="1">
            <a:spLocks/>
          </p:cNvSpPr>
          <p:nvPr/>
        </p:nvSpPr>
        <p:spPr>
          <a:xfrm>
            <a:off x="76200" y="131885"/>
            <a:ext cx="8991600" cy="5334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latin typeface="Times New Roman" pitchFamily="18" charset="0"/>
                <a:cs typeface="Times New Roman" pitchFamily="18" charset="0"/>
              </a:rPr>
              <a:t>ESEA 2012 Grade Distribution</a:t>
            </a:r>
            <a:endParaRPr lang="en-US" sz="2800" b="1"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a:xfrm>
            <a:off x="6553200" y="6324600"/>
            <a:ext cx="2286000" cy="381000"/>
          </a:xfrm>
        </p:spPr>
        <p:txBody>
          <a:bodyPr/>
          <a:lstStyle/>
          <a:p>
            <a:pPr>
              <a:defRPr/>
            </a:pPr>
            <a:fld id="{F977E75D-7A9E-41BE-B887-4E3F2E65FAD7}" type="slidenum">
              <a:rPr lang="en-US" smtClean="0"/>
              <a:pPr>
                <a:defRPr/>
              </a:pPr>
              <a:t>20</a:t>
            </a:fld>
            <a:endParaRPr lang="en-US" dirty="0"/>
          </a:p>
        </p:txBody>
      </p:sp>
    </p:spTree>
    <p:extLst>
      <p:ext uri="{BB962C8B-B14F-4D97-AF65-F5344CB8AC3E}">
        <p14:creationId xmlns:p14="http://schemas.microsoft.com/office/powerpoint/2010/main" val="13968989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extLst>
              <p:ext uri="{D42A27DB-BD31-4B8C-83A1-F6EECF244321}">
                <p14:modId xmlns:p14="http://schemas.microsoft.com/office/powerpoint/2010/main" val="1988082805"/>
              </p:ext>
            </p:extLst>
          </p:nvPr>
        </p:nvGraphicFramePr>
        <p:xfrm>
          <a:off x="0" y="1209676"/>
          <a:ext cx="10263509" cy="5648324"/>
        </p:xfrm>
        <a:graphic>
          <a:graphicData uri="http://schemas.openxmlformats.org/presentationml/2006/ole">
            <mc:AlternateContent xmlns:mc="http://schemas.openxmlformats.org/markup-compatibility/2006">
              <mc:Choice xmlns:v="urn:schemas-microsoft-com:vml" Requires="v">
                <p:oleObj spid="_x0000_s12356" name="Worksheet" r:id="rId3" imgW="10203245" imgH="5616000" progId="Excel.Sheet.12">
                  <p:embed/>
                </p:oleObj>
              </mc:Choice>
              <mc:Fallback>
                <p:oleObj name="Worksheet" r:id="rId3" imgW="10203245" imgH="5616000" progId="Excel.Sheet.12">
                  <p:embed/>
                  <p:pic>
                    <p:nvPicPr>
                      <p:cNvPr id="0" name=""/>
                      <p:cNvPicPr/>
                      <p:nvPr/>
                    </p:nvPicPr>
                    <p:blipFill>
                      <a:blip r:embed="rId4"/>
                      <a:stretch>
                        <a:fillRect/>
                      </a:stretch>
                    </p:blipFill>
                    <p:spPr>
                      <a:xfrm>
                        <a:off x="0" y="1209676"/>
                        <a:ext cx="10263509" cy="5648324"/>
                      </a:xfrm>
                      <a:prstGeom prst="rect">
                        <a:avLst/>
                      </a:prstGeom>
                    </p:spPr>
                  </p:pic>
                </p:oleObj>
              </mc:Fallback>
            </mc:AlternateContent>
          </a:graphicData>
        </a:graphic>
      </p:graphicFrame>
      <p:sp>
        <p:nvSpPr>
          <p:cNvPr id="6" name="Title 1"/>
          <p:cNvSpPr txBox="1">
            <a:spLocks/>
          </p:cNvSpPr>
          <p:nvPr/>
        </p:nvSpPr>
        <p:spPr>
          <a:xfrm>
            <a:off x="228600" y="304800"/>
            <a:ext cx="8610600" cy="5334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latin typeface="Times New Roman" pitchFamily="18" charset="0"/>
                <a:cs typeface="Times New Roman" pitchFamily="18" charset="0"/>
              </a:rPr>
              <a:t>Elementary and Middle Schools 2012 ESEA Grade </a:t>
            </a:r>
          </a:p>
          <a:p>
            <a:r>
              <a:rPr lang="en-US" sz="2800" b="1" dirty="0">
                <a:latin typeface="Times New Roman" pitchFamily="18" charset="0"/>
                <a:cs typeface="Times New Roman" pitchFamily="18" charset="0"/>
              </a:rPr>
              <a:t>c</a:t>
            </a:r>
            <a:r>
              <a:rPr lang="en-US" sz="2800" b="1" dirty="0" smtClean="0">
                <a:latin typeface="Times New Roman" pitchFamily="18" charset="0"/>
                <a:cs typeface="Times New Roman" pitchFamily="18" charset="0"/>
              </a:rPr>
              <a:t>ompared to 2011  Absolute Rating</a:t>
            </a:r>
          </a:p>
        </p:txBody>
      </p:sp>
      <p:sp>
        <p:nvSpPr>
          <p:cNvPr id="2" name="Slide Number Placeholder 1"/>
          <p:cNvSpPr>
            <a:spLocks noGrp="1"/>
          </p:cNvSpPr>
          <p:nvPr>
            <p:ph type="sldNum" sz="quarter" idx="12"/>
          </p:nvPr>
        </p:nvSpPr>
        <p:spPr/>
        <p:txBody>
          <a:bodyPr/>
          <a:lstStyle/>
          <a:p>
            <a:pPr>
              <a:defRPr/>
            </a:pPr>
            <a:fld id="{F977E75D-7A9E-41BE-B887-4E3F2E65FAD7}" type="slidenum">
              <a:rPr lang="en-US" smtClean="0"/>
              <a:pPr>
                <a:defRPr/>
              </a:pPr>
              <a:t>21</a:t>
            </a:fld>
            <a:endParaRPr lang="en-US" dirty="0"/>
          </a:p>
        </p:txBody>
      </p:sp>
    </p:spTree>
    <p:extLst>
      <p:ext uri="{BB962C8B-B14F-4D97-AF65-F5344CB8AC3E}">
        <p14:creationId xmlns:p14="http://schemas.microsoft.com/office/powerpoint/2010/main" val="14142773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09600" y="304800"/>
            <a:ext cx="7772400" cy="533400"/>
          </a:xfrm>
          <a:prstGeom prst="rect">
            <a:avLst/>
          </a:prstGeom>
        </p:spPr>
        <p:txBody>
          <a:bodyP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800" b="1" dirty="0" smtClean="0">
                <a:latin typeface="Times New Roman" pitchFamily="18" charset="0"/>
                <a:cs typeface="Times New Roman" pitchFamily="18" charset="0"/>
              </a:rPr>
              <a:t>High Schools 2012 ESEA Grade </a:t>
            </a:r>
          </a:p>
          <a:p>
            <a:r>
              <a:rPr lang="en-US" sz="2800" b="1" dirty="0" smtClean="0">
                <a:latin typeface="Times New Roman" pitchFamily="18" charset="0"/>
                <a:cs typeface="Times New Roman" pitchFamily="18" charset="0"/>
              </a:rPr>
              <a:t>compared to 2011 Absolute Rating</a:t>
            </a:r>
          </a:p>
        </p:txBody>
      </p:sp>
      <p:graphicFrame>
        <p:nvGraphicFramePr>
          <p:cNvPr id="4" name="Object 3"/>
          <p:cNvGraphicFramePr>
            <a:graphicFrameLocks/>
          </p:cNvGraphicFramePr>
          <p:nvPr>
            <p:extLst>
              <p:ext uri="{D42A27DB-BD31-4B8C-83A1-F6EECF244321}">
                <p14:modId xmlns:p14="http://schemas.microsoft.com/office/powerpoint/2010/main" val="2091843912"/>
              </p:ext>
            </p:extLst>
          </p:nvPr>
        </p:nvGraphicFramePr>
        <p:xfrm>
          <a:off x="219075" y="1447800"/>
          <a:ext cx="8553450" cy="4953000"/>
        </p:xfrm>
        <a:graphic>
          <a:graphicData uri="http://schemas.openxmlformats.org/presentationml/2006/ole">
            <mc:AlternateContent xmlns:mc="http://schemas.openxmlformats.org/markup-compatibility/2006">
              <mc:Choice xmlns:v="urn:schemas-microsoft-com:vml" Requires="v">
                <p:oleObj spid="_x0000_s14404" name="Worksheet" r:id="rId3" imgW="8534472" imgH="4884408" progId="Excel.Sheet.12">
                  <p:embed/>
                </p:oleObj>
              </mc:Choice>
              <mc:Fallback>
                <p:oleObj name="Worksheet" r:id="rId3" imgW="8534472" imgH="4884408" progId="Excel.Sheet.12">
                  <p:embed/>
                  <p:pic>
                    <p:nvPicPr>
                      <p:cNvPr id="0" name=""/>
                      <p:cNvPicPr/>
                      <p:nvPr/>
                    </p:nvPicPr>
                    <p:blipFill>
                      <a:blip r:embed="rId4"/>
                      <a:stretch>
                        <a:fillRect/>
                      </a:stretch>
                    </p:blipFill>
                    <p:spPr>
                      <a:xfrm>
                        <a:off x="219075" y="1447800"/>
                        <a:ext cx="8553450" cy="4953000"/>
                      </a:xfrm>
                      <a:prstGeom prst="rect">
                        <a:avLst/>
                      </a:prstGeom>
                    </p:spPr>
                  </p:pic>
                </p:oleObj>
              </mc:Fallback>
            </mc:AlternateContent>
          </a:graphicData>
        </a:graphic>
      </p:graphicFrame>
    </p:spTree>
    <p:extLst>
      <p:ext uri="{BB962C8B-B14F-4D97-AF65-F5344CB8AC3E}">
        <p14:creationId xmlns:p14="http://schemas.microsoft.com/office/powerpoint/2010/main" val="11513426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p:nvPr>
        </p:nvSpPr>
        <p:spPr>
          <a:xfrm>
            <a:off x="457200" y="1066800"/>
            <a:ext cx="8229600" cy="4572000"/>
          </a:xfrm>
        </p:spPr>
        <p:txBody>
          <a:bodyPr/>
          <a:lstStyle/>
          <a:p>
            <a:pPr marL="0" indent="0">
              <a:buNone/>
            </a:pPr>
            <a:r>
              <a:rPr lang="en-US" dirty="0" smtClean="0"/>
              <a:t>Included in this release of the ESEA / Federal Accountability System are the following lists of Title I schools:</a:t>
            </a:r>
          </a:p>
          <a:p>
            <a:pPr lvl="1">
              <a:buFont typeface="Arial" pitchFamily="34" charset="0"/>
              <a:buChar char="•"/>
            </a:pPr>
            <a:r>
              <a:rPr lang="en-US" sz="3200" dirty="0" smtClean="0"/>
              <a:t>Reward for Performance Schools</a:t>
            </a:r>
          </a:p>
          <a:p>
            <a:pPr lvl="1">
              <a:buFont typeface="Arial" pitchFamily="34" charset="0"/>
              <a:buChar char="•"/>
            </a:pPr>
            <a:r>
              <a:rPr lang="en-US" sz="3200" dirty="0" smtClean="0"/>
              <a:t>Reward for Progress Schools</a:t>
            </a:r>
          </a:p>
          <a:p>
            <a:pPr lvl="1">
              <a:buFont typeface="Arial" pitchFamily="34" charset="0"/>
              <a:buChar char="•"/>
            </a:pPr>
            <a:r>
              <a:rPr lang="en-US" sz="3200" dirty="0" smtClean="0"/>
              <a:t>Priority Schools</a:t>
            </a:r>
          </a:p>
          <a:p>
            <a:pPr lvl="1">
              <a:buFont typeface="Arial" pitchFamily="34" charset="0"/>
              <a:buChar char="•"/>
            </a:pPr>
            <a:r>
              <a:rPr lang="en-US" sz="3200" dirty="0" smtClean="0"/>
              <a:t>Focus Schools</a:t>
            </a:r>
          </a:p>
          <a:p>
            <a:pPr marL="457200" lvl="1" indent="0" algn="ctr">
              <a:buNone/>
            </a:pPr>
            <a:endParaRPr lang="en-US" sz="3200" b="1" i="1" dirty="0"/>
          </a:p>
          <a:p>
            <a:pPr marL="457200" lvl="1" indent="0" algn="ctr">
              <a:buNone/>
            </a:pPr>
            <a:r>
              <a:rPr lang="en-US" sz="2400" b="1" i="1" dirty="0" smtClean="0"/>
              <a:t>The ESEA Waiver required the identification and the reporting of these schools.</a:t>
            </a:r>
          </a:p>
          <a:p>
            <a:pPr marL="0" indent="0">
              <a:buNone/>
            </a:pPr>
            <a:endParaRPr lang="en-US" dirty="0" smtClean="0"/>
          </a:p>
          <a:p>
            <a:endParaRPr lang="en-US" dirty="0"/>
          </a:p>
        </p:txBody>
      </p:sp>
      <p:sp>
        <p:nvSpPr>
          <p:cNvPr id="2" name="TextBox 1"/>
          <p:cNvSpPr txBox="1"/>
          <p:nvPr/>
        </p:nvSpPr>
        <p:spPr>
          <a:xfrm>
            <a:off x="8458200" y="6400800"/>
            <a:ext cx="533400" cy="307777"/>
          </a:xfrm>
          <a:prstGeom prst="rect">
            <a:avLst/>
          </a:prstGeom>
          <a:noFill/>
        </p:spPr>
        <p:txBody>
          <a:bodyPr wrap="square" rtlCol="0">
            <a:spAutoFit/>
          </a:bodyPr>
          <a:lstStyle/>
          <a:p>
            <a:r>
              <a:rPr lang="en-US" sz="1400" dirty="0" smtClean="0"/>
              <a:t>23</a:t>
            </a:r>
            <a:endParaRPr lang="en-US" sz="1400" dirty="0"/>
          </a:p>
        </p:txBody>
      </p:sp>
    </p:spTree>
    <p:extLst>
      <p:ext uri="{BB962C8B-B14F-4D97-AF65-F5344CB8AC3E}">
        <p14:creationId xmlns:p14="http://schemas.microsoft.com/office/powerpoint/2010/main" val="206041773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676400"/>
            <a:ext cx="8229600" cy="5029200"/>
          </a:xfrm>
        </p:spPr>
        <p:txBody>
          <a:bodyPr>
            <a:normAutofit fontScale="92500" lnSpcReduction="10000"/>
          </a:bodyPr>
          <a:lstStyle/>
          <a:p>
            <a:pPr marL="0" indent="0">
              <a:buNone/>
            </a:pPr>
            <a:r>
              <a:rPr lang="en-US" sz="2600" b="1" dirty="0"/>
              <a:t>Reward Schools for Performance</a:t>
            </a:r>
            <a:r>
              <a:rPr lang="en-US" sz="2600" dirty="0"/>
              <a:t> are the highest performing Title I schools in a given year.</a:t>
            </a:r>
          </a:p>
          <a:p>
            <a:pPr marL="0" indent="0">
              <a:buNone/>
            </a:pPr>
            <a:r>
              <a:rPr lang="en-US" sz="2600" dirty="0"/>
              <a:t> </a:t>
            </a:r>
          </a:p>
          <a:p>
            <a:pPr marL="0" lvl="0" indent="0">
              <a:buNone/>
            </a:pPr>
            <a:r>
              <a:rPr lang="en-US" sz="2600" dirty="0"/>
              <a:t>To determine a Reward School based on performance a Title I school must:</a:t>
            </a:r>
          </a:p>
          <a:p>
            <a:pPr lvl="1"/>
            <a:r>
              <a:rPr lang="en-US" sz="2600" dirty="0"/>
              <a:t>attain an “A” or “B” in the two most recent school years.</a:t>
            </a:r>
          </a:p>
          <a:p>
            <a:pPr lvl="1"/>
            <a:r>
              <a:rPr lang="en-US" sz="2600" dirty="0"/>
              <a:t>have a free/reduced lunch count that is greater than 50 percent.</a:t>
            </a:r>
          </a:p>
          <a:p>
            <a:pPr lvl="1"/>
            <a:r>
              <a:rPr lang="en-US" sz="2600" dirty="0"/>
              <a:t>not have significant achievement gaps. </a:t>
            </a:r>
          </a:p>
          <a:p>
            <a:pPr lvl="1"/>
            <a:r>
              <a:rPr lang="en-US" sz="2600" dirty="0"/>
              <a:t>not be a Primary </a:t>
            </a:r>
            <a:r>
              <a:rPr lang="en-US" sz="2600" dirty="0" smtClean="0"/>
              <a:t>school.</a:t>
            </a:r>
          </a:p>
          <a:p>
            <a:pPr marL="457200" lvl="1" indent="0" algn="ctr">
              <a:buNone/>
            </a:pPr>
            <a:endParaRPr lang="en-US" sz="2600" b="1" i="1" dirty="0" smtClean="0"/>
          </a:p>
          <a:p>
            <a:pPr marL="457200" lvl="1" indent="0" algn="ctr">
              <a:buNone/>
            </a:pPr>
            <a:r>
              <a:rPr lang="en-US" sz="2600" b="1" i="1" dirty="0" smtClean="0"/>
              <a:t>Title I funds will be used to provide a monetary award to the top schools in this category.</a:t>
            </a:r>
            <a:endParaRPr lang="en-US" sz="2600" b="1" i="1" dirty="0"/>
          </a:p>
          <a:p>
            <a:pPr marL="0" indent="0">
              <a:buNone/>
            </a:pPr>
            <a:endParaRPr lang="en-US" sz="2800" dirty="0"/>
          </a:p>
          <a:p>
            <a:pPr marL="0" indent="0">
              <a:buNone/>
            </a:pPr>
            <a:endParaRPr lang="en-US" dirty="0">
              <a:latin typeface="Times New Roman" pitchFamily="18" charset="0"/>
              <a:cs typeface="Times New Roman" pitchFamily="18" charset="0"/>
            </a:endParaRPr>
          </a:p>
        </p:txBody>
      </p:sp>
      <p:sp>
        <p:nvSpPr>
          <p:cNvPr id="6" name="Title 3"/>
          <p:cNvSpPr txBox="1">
            <a:spLocks/>
          </p:cNvSpPr>
          <p:nvPr/>
        </p:nvSpPr>
        <p:spPr bwMode="auto">
          <a:xfrm>
            <a:off x="457200" y="685800"/>
            <a:ext cx="82296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None/>
            </a:pPr>
            <a:r>
              <a:rPr lang="en-US" b="1" dirty="0" smtClean="0">
                <a:latin typeface="Times New Roman" pitchFamily="18" charset="0"/>
                <a:cs typeface="Times New Roman" pitchFamily="18" charset="0"/>
              </a:rPr>
              <a:t>Reward Schools for Performance</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t/>
            </a:r>
            <a:br>
              <a:rPr lang="en-US" dirty="0" smtClean="0"/>
            </a:br>
            <a:endParaRPr lang="en-US" dirty="0">
              <a:solidFill>
                <a:srgbClr val="FF0000"/>
              </a:solidFill>
            </a:endParaRPr>
          </a:p>
        </p:txBody>
      </p:sp>
      <p:sp>
        <p:nvSpPr>
          <p:cNvPr id="3" name="TextBox 2"/>
          <p:cNvSpPr txBox="1"/>
          <p:nvPr/>
        </p:nvSpPr>
        <p:spPr>
          <a:xfrm>
            <a:off x="8382000" y="6324600"/>
            <a:ext cx="533400" cy="307777"/>
          </a:xfrm>
          <a:prstGeom prst="rect">
            <a:avLst/>
          </a:prstGeom>
          <a:noFill/>
        </p:spPr>
        <p:txBody>
          <a:bodyPr wrap="square" rtlCol="0">
            <a:spAutoFit/>
          </a:bodyPr>
          <a:lstStyle/>
          <a:p>
            <a:r>
              <a:rPr lang="en-US" sz="1400" dirty="0" smtClean="0"/>
              <a:t>24</a:t>
            </a:r>
            <a:endParaRPr lang="en-US" sz="1400" dirty="0"/>
          </a:p>
        </p:txBody>
      </p:sp>
    </p:spTree>
    <p:extLst>
      <p:ext uri="{BB962C8B-B14F-4D97-AF65-F5344CB8AC3E}">
        <p14:creationId xmlns:p14="http://schemas.microsoft.com/office/powerpoint/2010/main" val="6603408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762000"/>
            <a:ext cx="8229600" cy="5486400"/>
          </a:xfrm>
        </p:spPr>
        <p:txBody>
          <a:bodyPr>
            <a:normAutofit fontScale="32500" lnSpcReduction="20000"/>
          </a:bodyPr>
          <a:lstStyle/>
          <a:p>
            <a:pPr marL="0" indent="0">
              <a:buNone/>
            </a:pPr>
            <a:r>
              <a:rPr lang="en-US" sz="7400" b="1" dirty="0"/>
              <a:t>Reward Schools for Progress</a:t>
            </a:r>
            <a:r>
              <a:rPr lang="en-US" sz="7400" dirty="0"/>
              <a:t> are Title I schools that demonstrate the most substantial progress in either the “all students” group or </a:t>
            </a:r>
            <a:r>
              <a:rPr lang="en-US" sz="7400" dirty="0" smtClean="0"/>
              <a:t>in </a:t>
            </a:r>
            <a:r>
              <a:rPr lang="en-US" sz="7400" dirty="0"/>
              <a:t>subgroups from one school year to the next.</a:t>
            </a:r>
          </a:p>
          <a:p>
            <a:pPr marL="0" indent="0">
              <a:buNone/>
            </a:pPr>
            <a:r>
              <a:rPr lang="en-US" sz="7400" dirty="0"/>
              <a:t> </a:t>
            </a:r>
          </a:p>
          <a:p>
            <a:pPr marL="0" lvl="0" indent="0">
              <a:buNone/>
            </a:pPr>
            <a:r>
              <a:rPr lang="en-US" sz="7400" dirty="0"/>
              <a:t>To determine a Reward School based on progress a Title I school must:</a:t>
            </a:r>
          </a:p>
          <a:p>
            <a:pPr lvl="1"/>
            <a:r>
              <a:rPr lang="en-US" sz="7400" dirty="0"/>
              <a:t>attain an “A”, “B”, or “C” in the two most recent school years.</a:t>
            </a:r>
          </a:p>
          <a:p>
            <a:pPr lvl="1"/>
            <a:r>
              <a:rPr lang="en-US" sz="7400" dirty="0"/>
              <a:t>have a free/reduced lunch count that is greater than 50 percent.</a:t>
            </a:r>
          </a:p>
          <a:p>
            <a:pPr lvl="1"/>
            <a:r>
              <a:rPr lang="en-US" sz="7400" dirty="0" smtClean="0"/>
              <a:t>Be in the top 10% of qualifying Title I schools that demonstrate </a:t>
            </a:r>
            <a:r>
              <a:rPr lang="en-US" sz="7400" dirty="0"/>
              <a:t>progress in the performance of all students or in subgroups on statewide assessments </a:t>
            </a:r>
            <a:r>
              <a:rPr lang="en-US" sz="7400" u="sng" dirty="0"/>
              <a:t>or</a:t>
            </a:r>
            <a:r>
              <a:rPr lang="en-US" sz="7400" dirty="0"/>
              <a:t> make substantial progress increasing the graduation rate.</a:t>
            </a:r>
          </a:p>
          <a:p>
            <a:pPr lvl="1"/>
            <a:r>
              <a:rPr lang="en-US" sz="7400" dirty="0"/>
              <a:t>not be a Primary school.</a:t>
            </a:r>
          </a:p>
          <a:p>
            <a:pPr marL="0" indent="0">
              <a:buNone/>
            </a:pPr>
            <a:r>
              <a:rPr lang="en-US" dirty="0"/>
              <a:t> </a:t>
            </a:r>
            <a:endParaRPr lang="en-US" dirty="0" smtClean="0"/>
          </a:p>
          <a:p>
            <a:pPr marL="0" indent="0">
              <a:buNone/>
            </a:pPr>
            <a:endParaRPr lang="en-US" sz="2800" dirty="0"/>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pPr marL="0" indent="0">
              <a:buNone/>
            </a:pPr>
            <a:endParaRPr lang="en-US" sz="2800" dirty="0"/>
          </a:p>
        </p:txBody>
      </p:sp>
      <p:sp>
        <p:nvSpPr>
          <p:cNvPr id="6" name="Title 3"/>
          <p:cNvSpPr txBox="1">
            <a:spLocks/>
          </p:cNvSpPr>
          <p:nvPr/>
        </p:nvSpPr>
        <p:spPr bwMode="auto">
          <a:xfrm>
            <a:off x="457200" y="247650"/>
            <a:ext cx="8229600" cy="74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None/>
            </a:pPr>
            <a:r>
              <a:rPr lang="en-US" b="1" dirty="0" smtClean="0">
                <a:latin typeface="Times New Roman" pitchFamily="18" charset="0"/>
                <a:cs typeface="Times New Roman" pitchFamily="18" charset="0"/>
              </a:rPr>
              <a:t>Reward Schools for Progress</a:t>
            </a:r>
            <a:endParaRPr lang="en-US" dirty="0">
              <a:solidFill>
                <a:srgbClr val="FF0000"/>
              </a:solidFill>
            </a:endParaRPr>
          </a:p>
        </p:txBody>
      </p:sp>
      <p:sp>
        <p:nvSpPr>
          <p:cNvPr id="4" name="TextBox 3"/>
          <p:cNvSpPr txBox="1"/>
          <p:nvPr/>
        </p:nvSpPr>
        <p:spPr>
          <a:xfrm>
            <a:off x="457200" y="6019800"/>
            <a:ext cx="8382000" cy="1200329"/>
          </a:xfrm>
          <a:prstGeom prst="rect">
            <a:avLst/>
          </a:prstGeom>
          <a:noFill/>
        </p:spPr>
        <p:txBody>
          <a:bodyPr wrap="square" rtlCol="0">
            <a:spAutoFit/>
          </a:bodyPr>
          <a:lstStyle/>
          <a:p>
            <a:pPr marL="0" lvl="1" algn="ctr"/>
            <a:r>
              <a:rPr lang="en-US" b="1" i="1" dirty="0"/>
              <a:t>Title I funds will be used to provide a monetary award to the top schools in this category.</a:t>
            </a:r>
          </a:p>
          <a:p>
            <a:endParaRPr lang="en-US" dirty="0"/>
          </a:p>
        </p:txBody>
      </p:sp>
      <p:sp>
        <p:nvSpPr>
          <p:cNvPr id="3" name="TextBox 2"/>
          <p:cNvSpPr txBox="1"/>
          <p:nvPr/>
        </p:nvSpPr>
        <p:spPr>
          <a:xfrm>
            <a:off x="8153400" y="6477000"/>
            <a:ext cx="762000" cy="307777"/>
          </a:xfrm>
          <a:prstGeom prst="rect">
            <a:avLst/>
          </a:prstGeom>
          <a:noFill/>
        </p:spPr>
        <p:txBody>
          <a:bodyPr wrap="square" rtlCol="0">
            <a:spAutoFit/>
          </a:bodyPr>
          <a:lstStyle/>
          <a:p>
            <a:r>
              <a:rPr lang="en-US" sz="1400" dirty="0" smtClean="0"/>
              <a:t>25</a:t>
            </a:r>
            <a:endParaRPr lang="en-US" sz="1400" dirty="0"/>
          </a:p>
        </p:txBody>
      </p:sp>
    </p:spTree>
    <p:extLst>
      <p:ext uri="{BB962C8B-B14F-4D97-AF65-F5344CB8AC3E}">
        <p14:creationId xmlns:p14="http://schemas.microsoft.com/office/powerpoint/2010/main" val="32604775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533400" y="1066801"/>
            <a:ext cx="8229600" cy="4648200"/>
          </a:xfrm>
        </p:spPr>
        <p:txBody>
          <a:bodyPr/>
          <a:lstStyle/>
          <a:p>
            <a:pPr marL="0" indent="0">
              <a:buNone/>
            </a:pPr>
            <a:r>
              <a:rPr lang="en-US" sz="2400" b="1" dirty="0"/>
              <a:t>Priority Schools</a:t>
            </a:r>
            <a:r>
              <a:rPr lang="en-US" sz="2400" dirty="0"/>
              <a:t> are the lowest performing Title I schools. </a:t>
            </a:r>
          </a:p>
          <a:p>
            <a:pPr lvl="0"/>
            <a:r>
              <a:rPr lang="en-US" sz="2400" dirty="0"/>
              <a:t>Priority schools are determined by ranking each Title I school’s total weighted composite index score (which determines the school’s letter grade) from lowest to highest.</a:t>
            </a:r>
          </a:p>
          <a:p>
            <a:pPr lvl="0"/>
            <a:r>
              <a:rPr lang="en-US" sz="2400" dirty="0" smtClean="0"/>
              <a:t>Twenty-seven </a:t>
            </a:r>
            <a:r>
              <a:rPr lang="en-US" sz="2400" dirty="0"/>
              <a:t>schools are designated as Priority Schools, which is equal to at least five percent of the total Title I schools served by the </a:t>
            </a:r>
            <a:r>
              <a:rPr lang="en-US" sz="2400" dirty="0" smtClean="0"/>
              <a:t>State</a:t>
            </a:r>
            <a:r>
              <a:rPr lang="en-US" sz="2400" dirty="0"/>
              <a:t>.</a:t>
            </a:r>
          </a:p>
          <a:p>
            <a:pPr lvl="0"/>
            <a:r>
              <a:rPr lang="en-US" sz="2400" dirty="0"/>
              <a:t>Primary </a:t>
            </a:r>
            <a:r>
              <a:rPr lang="en-US" sz="2400" dirty="0" smtClean="0"/>
              <a:t>schools (which </a:t>
            </a:r>
            <a:r>
              <a:rPr lang="en-US" sz="2400" dirty="0"/>
              <a:t>do not have grades </a:t>
            </a:r>
            <a:r>
              <a:rPr lang="en-US" sz="2400" dirty="0" smtClean="0"/>
              <a:t>tested </a:t>
            </a:r>
            <a:r>
              <a:rPr lang="en-US" sz="2400" dirty="0"/>
              <a:t>by the state </a:t>
            </a:r>
            <a:r>
              <a:rPr lang="en-US" sz="2400" dirty="0" smtClean="0"/>
              <a:t>assessments) </a:t>
            </a:r>
            <a:r>
              <a:rPr lang="en-US" sz="2400" dirty="0"/>
              <a:t>are not included in the </a:t>
            </a:r>
            <a:r>
              <a:rPr lang="en-US" sz="2400" dirty="0" smtClean="0"/>
              <a:t>ranking for Priority </a:t>
            </a:r>
            <a:r>
              <a:rPr lang="en-US" sz="2400" dirty="0"/>
              <a:t>Schools.</a:t>
            </a:r>
          </a:p>
          <a:p>
            <a:endParaRPr lang="en-US" sz="2400" dirty="0"/>
          </a:p>
        </p:txBody>
      </p:sp>
      <p:sp>
        <p:nvSpPr>
          <p:cNvPr id="5" name="Title 1"/>
          <p:cNvSpPr txBox="1">
            <a:spLocks/>
          </p:cNvSpPr>
          <p:nvPr/>
        </p:nvSpPr>
        <p:spPr bwMode="auto">
          <a:xfrm>
            <a:off x="485775" y="357187"/>
            <a:ext cx="8229600" cy="115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75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None/>
            </a:pPr>
            <a:r>
              <a:rPr lang="en-US" sz="3300" b="1" dirty="0" smtClean="0">
                <a:latin typeface="Times New Roman" pitchFamily="18" charset="0"/>
                <a:cs typeface="Times New Roman" pitchFamily="18" charset="0"/>
              </a:rPr>
              <a:t>Priority Schools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2900" dirty="0">
              <a:latin typeface="Times New Roman" pitchFamily="18" charset="0"/>
              <a:cs typeface="Times New Roman" pitchFamily="18" charset="0"/>
            </a:endParaRPr>
          </a:p>
        </p:txBody>
      </p:sp>
      <p:sp>
        <p:nvSpPr>
          <p:cNvPr id="4" name="TextBox 3"/>
          <p:cNvSpPr txBox="1"/>
          <p:nvPr/>
        </p:nvSpPr>
        <p:spPr>
          <a:xfrm>
            <a:off x="409575" y="5867400"/>
            <a:ext cx="8382000" cy="1200329"/>
          </a:xfrm>
          <a:prstGeom prst="rect">
            <a:avLst/>
          </a:prstGeom>
          <a:noFill/>
        </p:spPr>
        <p:txBody>
          <a:bodyPr wrap="square" rtlCol="0">
            <a:spAutoFit/>
          </a:bodyPr>
          <a:lstStyle/>
          <a:p>
            <a:pPr marL="0" lvl="1" algn="ctr"/>
            <a:r>
              <a:rPr lang="en-US" b="1" i="1" dirty="0"/>
              <a:t>Title I </a:t>
            </a:r>
            <a:r>
              <a:rPr lang="en-US" b="1" i="1" dirty="0" smtClean="0"/>
              <a:t>and/or State funds </a:t>
            </a:r>
            <a:r>
              <a:rPr lang="en-US" b="1" i="1" dirty="0"/>
              <a:t>will be used to provide </a:t>
            </a:r>
            <a:r>
              <a:rPr lang="en-US" b="1" i="1" dirty="0" smtClean="0"/>
              <a:t>a supplemental allocation to schools </a:t>
            </a:r>
            <a:r>
              <a:rPr lang="en-US" b="1" i="1" dirty="0"/>
              <a:t>in this </a:t>
            </a:r>
            <a:r>
              <a:rPr lang="en-US" b="1" i="1" dirty="0" smtClean="0"/>
              <a:t>category to support interventions.</a:t>
            </a:r>
            <a:endParaRPr lang="en-US" b="1" i="1" dirty="0"/>
          </a:p>
          <a:p>
            <a:endParaRPr lang="en-US" dirty="0"/>
          </a:p>
        </p:txBody>
      </p:sp>
      <p:sp>
        <p:nvSpPr>
          <p:cNvPr id="3" name="TextBox 2"/>
          <p:cNvSpPr txBox="1"/>
          <p:nvPr/>
        </p:nvSpPr>
        <p:spPr>
          <a:xfrm>
            <a:off x="8515350" y="6400799"/>
            <a:ext cx="457200" cy="307777"/>
          </a:xfrm>
          <a:prstGeom prst="rect">
            <a:avLst/>
          </a:prstGeom>
          <a:noFill/>
        </p:spPr>
        <p:txBody>
          <a:bodyPr wrap="square" rtlCol="0">
            <a:spAutoFit/>
          </a:bodyPr>
          <a:lstStyle/>
          <a:p>
            <a:r>
              <a:rPr lang="en-US" sz="1400" dirty="0" smtClean="0"/>
              <a:t>26</a:t>
            </a:r>
            <a:endParaRPr lang="en-US" sz="1400" dirty="0"/>
          </a:p>
        </p:txBody>
      </p:sp>
    </p:spTree>
    <p:extLst>
      <p:ext uri="{BB962C8B-B14F-4D97-AF65-F5344CB8AC3E}">
        <p14:creationId xmlns:p14="http://schemas.microsoft.com/office/powerpoint/2010/main" val="2004831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838200"/>
            <a:ext cx="8229600" cy="5636007"/>
          </a:xfrm>
        </p:spPr>
        <p:txBody>
          <a:bodyPr/>
          <a:lstStyle/>
          <a:p>
            <a:pPr marL="0" indent="0">
              <a:buNone/>
            </a:pPr>
            <a:r>
              <a:rPr lang="en-US" sz="2400" b="1" dirty="0"/>
              <a:t>Focus Schools</a:t>
            </a:r>
            <a:r>
              <a:rPr lang="en-US" sz="2400" dirty="0"/>
              <a:t> are Title I schools with the highest average performance gap between subgroups.  </a:t>
            </a:r>
          </a:p>
          <a:p>
            <a:pPr lvl="0"/>
            <a:r>
              <a:rPr lang="en-US" sz="2400" dirty="0" smtClean="0"/>
              <a:t>To </a:t>
            </a:r>
            <a:r>
              <a:rPr lang="en-US" sz="2400" dirty="0"/>
              <a:t>determine performance gaps, each subgroup’s performance is compared with the corresponding non-subgroup comparison group. </a:t>
            </a:r>
            <a:r>
              <a:rPr lang="en-US" sz="2400" dirty="0" smtClean="0"/>
              <a:t> </a:t>
            </a:r>
            <a:endParaRPr lang="en-US" sz="2400" dirty="0"/>
          </a:p>
          <a:p>
            <a:pPr lvl="0"/>
            <a:r>
              <a:rPr lang="en-US" sz="2400" dirty="0"/>
              <a:t>Each subgroup achievement gap difference will be calculated, averaged, and ranked to determine the Title I schools with the </a:t>
            </a:r>
            <a:r>
              <a:rPr lang="en-US" sz="2400" dirty="0" smtClean="0"/>
              <a:t>highest </a:t>
            </a:r>
            <a:r>
              <a:rPr lang="en-US" sz="2400" dirty="0"/>
              <a:t>average achievement gap.</a:t>
            </a:r>
          </a:p>
          <a:p>
            <a:pPr lvl="0"/>
            <a:r>
              <a:rPr lang="en-US" sz="2400" dirty="0" smtClean="0"/>
              <a:t>Fifty-five </a:t>
            </a:r>
            <a:r>
              <a:rPr lang="en-US" sz="2400" dirty="0"/>
              <a:t>schools are designated as Focus Schools, which is equal to at least ten percent of the total number of Title I schools served by the </a:t>
            </a:r>
            <a:r>
              <a:rPr lang="en-US" sz="2400" dirty="0" smtClean="0"/>
              <a:t>State</a:t>
            </a:r>
            <a:r>
              <a:rPr lang="en-US" sz="2400" dirty="0"/>
              <a:t>. </a:t>
            </a:r>
          </a:p>
          <a:p>
            <a:pPr lvl="0"/>
            <a:r>
              <a:rPr lang="en-US" sz="2400" dirty="0"/>
              <a:t>Primary schools, which do not have grades </a:t>
            </a:r>
            <a:r>
              <a:rPr lang="en-US" sz="2400" dirty="0" smtClean="0"/>
              <a:t>tested </a:t>
            </a:r>
            <a:r>
              <a:rPr lang="en-US" sz="2400" dirty="0"/>
              <a:t>by the state assessments, are not included.</a:t>
            </a:r>
          </a:p>
          <a:p>
            <a:pPr marL="0" indent="0">
              <a:buNone/>
            </a:pPr>
            <a:endParaRPr lang="en-US" sz="2800" dirty="0">
              <a:latin typeface="Times New Roman" pitchFamily="18" charset="0"/>
              <a:cs typeface="Times New Roman" pitchFamily="18" charset="0"/>
            </a:endParaRPr>
          </a:p>
        </p:txBody>
      </p:sp>
      <p:sp>
        <p:nvSpPr>
          <p:cNvPr id="5" name="Title 1"/>
          <p:cNvSpPr txBox="1">
            <a:spLocks/>
          </p:cNvSpPr>
          <p:nvPr/>
        </p:nvSpPr>
        <p:spPr bwMode="auto">
          <a:xfrm>
            <a:off x="261143" y="304800"/>
            <a:ext cx="86868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normAutofit fontScale="90000" lnSpcReduction="100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lgn="ctr">
              <a:buNone/>
            </a:pPr>
            <a:r>
              <a:rPr lang="en-US" sz="3600" b="1" dirty="0" smtClean="0">
                <a:latin typeface="Times New Roman" pitchFamily="18" charset="0"/>
                <a:cs typeface="Times New Roman" pitchFamily="18" charset="0"/>
              </a:rPr>
              <a:t>Focus Schools</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endParaRPr lang="en-US" sz="2900" dirty="0">
              <a:latin typeface="Times New Roman" pitchFamily="18" charset="0"/>
              <a:cs typeface="Times New Roman" pitchFamily="18" charset="0"/>
            </a:endParaRPr>
          </a:p>
        </p:txBody>
      </p:sp>
      <p:sp>
        <p:nvSpPr>
          <p:cNvPr id="4" name="TextBox 3"/>
          <p:cNvSpPr txBox="1"/>
          <p:nvPr/>
        </p:nvSpPr>
        <p:spPr>
          <a:xfrm>
            <a:off x="409575" y="5972175"/>
            <a:ext cx="8382000" cy="1077218"/>
          </a:xfrm>
          <a:prstGeom prst="rect">
            <a:avLst/>
          </a:prstGeom>
          <a:noFill/>
        </p:spPr>
        <p:txBody>
          <a:bodyPr wrap="square" rtlCol="0">
            <a:spAutoFit/>
          </a:bodyPr>
          <a:lstStyle/>
          <a:p>
            <a:pPr marL="0" lvl="1" algn="ctr"/>
            <a:r>
              <a:rPr lang="en-US" sz="2000" b="1" i="1" dirty="0"/>
              <a:t>Title </a:t>
            </a:r>
            <a:r>
              <a:rPr lang="en-US" sz="2000" b="1" i="1" dirty="0" smtClean="0"/>
              <a:t>I funds </a:t>
            </a:r>
            <a:r>
              <a:rPr lang="en-US" sz="2000" b="1" i="1" dirty="0"/>
              <a:t>will be used to provide </a:t>
            </a:r>
            <a:r>
              <a:rPr lang="en-US" sz="2000" b="1" i="1" dirty="0" smtClean="0"/>
              <a:t>a supplemental allocation to schools </a:t>
            </a:r>
            <a:r>
              <a:rPr lang="en-US" sz="2000" b="1" i="1" dirty="0"/>
              <a:t>in this </a:t>
            </a:r>
            <a:r>
              <a:rPr lang="en-US" sz="2000" b="1" i="1" dirty="0" smtClean="0"/>
              <a:t>category to support interventions.</a:t>
            </a:r>
            <a:endParaRPr lang="en-US" sz="2000" b="1" i="1" dirty="0"/>
          </a:p>
          <a:p>
            <a:endParaRPr lang="en-US" dirty="0"/>
          </a:p>
        </p:txBody>
      </p:sp>
      <p:sp>
        <p:nvSpPr>
          <p:cNvPr id="3" name="TextBox 2"/>
          <p:cNvSpPr txBox="1"/>
          <p:nvPr/>
        </p:nvSpPr>
        <p:spPr>
          <a:xfrm>
            <a:off x="8534400" y="6400800"/>
            <a:ext cx="413543" cy="307777"/>
          </a:xfrm>
          <a:prstGeom prst="rect">
            <a:avLst/>
          </a:prstGeom>
          <a:noFill/>
        </p:spPr>
        <p:txBody>
          <a:bodyPr wrap="square" rtlCol="0">
            <a:spAutoFit/>
          </a:bodyPr>
          <a:lstStyle/>
          <a:p>
            <a:r>
              <a:rPr lang="en-US" sz="1400" dirty="0" smtClean="0"/>
              <a:t>27</a:t>
            </a:r>
            <a:endParaRPr lang="en-US" sz="1400" dirty="0"/>
          </a:p>
        </p:txBody>
      </p:sp>
    </p:spTree>
    <p:extLst>
      <p:ext uri="{BB962C8B-B14F-4D97-AF65-F5344CB8AC3E}">
        <p14:creationId xmlns:p14="http://schemas.microsoft.com/office/powerpoint/2010/main" val="2271055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382000" cy="1143000"/>
          </a:xfrm>
        </p:spPr>
        <p:txBody>
          <a:bodyPr/>
          <a:lstStyle/>
          <a:p>
            <a:r>
              <a:rPr lang="en-US" sz="2400" dirty="0" smtClean="0"/>
              <a:t>School Choice and SES in </a:t>
            </a:r>
            <a:br>
              <a:rPr lang="en-US" sz="2400" dirty="0" smtClean="0"/>
            </a:br>
            <a:r>
              <a:rPr lang="en-US" sz="2400" dirty="0" smtClean="0"/>
              <a:t>Priority and Focus Schools</a:t>
            </a:r>
            <a:endParaRPr lang="en-US" sz="24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74060786"/>
              </p:ext>
            </p:extLst>
          </p:nvPr>
        </p:nvGraphicFramePr>
        <p:xfrm>
          <a:off x="685800" y="1371600"/>
          <a:ext cx="7772400" cy="3733800"/>
        </p:xfrm>
        <a:graphic>
          <a:graphicData uri="http://schemas.openxmlformats.org/drawingml/2006/table">
            <a:tbl>
              <a:tblPr firstRow="1" bandRow="1">
                <a:tableStyleId>{00A15C55-8517-42AA-B614-E9B94910E393}</a:tableStyleId>
              </a:tblPr>
              <a:tblGrid>
                <a:gridCol w="2590800"/>
                <a:gridCol w="2590800"/>
                <a:gridCol w="2590800"/>
              </a:tblGrid>
              <a:tr h="381000">
                <a:tc>
                  <a:txBody>
                    <a:bodyPr/>
                    <a:lstStyle/>
                    <a:p>
                      <a:r>
                        <a:rPr lang="en-US" dirty="0" smtClean="0"/>
                        <a:t>Type of School</a:t>
                      </a:r>
                      <a:endParaRPr lang="en-US" dirty="0"/>
                    </a:p>
                  </a:txBody>
                  <a:tcPr/>
                </a:tc>
                <a:tc>
                  <a:txBody>
                    <a:bodyPr/>
                    <a:lstStyle/>
                    <a:p>
                      <a:r>
                        <a:rPr lang="en-US" dirty="0" smtClean="0"/>
                        <a:t>School Choice</a:t>
                      </a:r>
                      <a:endParaRPr lang="en-US" dirty="0"/>
                    </a:p>
                  </a:txBody>
                  <a:tcPr/>
                </a:tc>
                <a:tc>
                  <a:txBody>
                    <a:bodyPr/>
                    <a:lstStyle/>
                    <a:p>
                      <a:r>
                        <a:rPr lang="en-US" dirty="0" smtClean="0"/>
                        <a:t>SES</a:t>
                      </a:r>
                      <a:endParaRPr lang="en-US" dirty="0"/>
                    </a:p>
                  </a:txBody>
                  <a:tcPr/>
                </a:tc>
              </a:tr>
              <a:tr h="370840">
                <a:tc>
                  <a:txBody>
                    <a:bodyPr/>
                    <a:lstStyle/>
                    <a:p>
                      <a:r>
                        <a:rPr lang="en-US" sz="1600" dirty="0" smtClean="0"/>
                        <a:t>Priority</a:t>
                      </a:r>
                      <a:endParaRPr lang="en-US" sz="1600" dirty="0"/>
                    </a:p>
                  </a:txBody>
                  <a:tcPr/>
                </a:tc>
                <a:tc>
                  <a:txBody>
                    <a:bodyPr/>
                    <a:lstStyle/>
                    <a:p>
                      <a:r>
                        <a:rPr lang="en-US" sz="1600" dirty="0" smtClean="0"/>
                        <a:t>The offer to transfer</a:t>
                      </a:r>
                      <a:r>
                        <a:rPr lang="en-US" sz="1600" baseline="0" dirty="0" smtClean="0"/>
                        <a:t> to another school </a:t>
                      </a:r>
                      <a:r>
                        <a:rPr lang="en-US" sz="1600" dirty="0" smtClean="0"/>
                        <a:t>is extended to the parent of each student in the school.</a:t>
                      </a:r>
                      <a:r>
                        <a:rPr lang="en-US" sz="1600" baseline="0" dirty="0" smtClean="0"/>
                        <a:t>  The district will offer at least two schools of choice – if the option exists.</a:t>
                      </a:r>
                      <a:endParaRPr lang="en-US" sz="1600" dirty="0"/>
                    </a:p>
                  </a:txBody>
                  <a:tcPr/>
                </a:tc>
                <a:tc>
                  <a:txBody>
                    <a:bodyPr/>
                    <a:lstStyle/>
                    <a:p>
                      <a:r>
                        <a:rPr lang="en-US" sz="1600" dirty="0" smtClean="0"/>
                        <a:t>SES will be offered to all students in the school. </a:t>
                      </a:r>
                      <a:endParaRPr lang="en-US" sz="1600" dirty="0"/>
                    </a:p>
                  </a:txBody>
                  <a:tcPr/>
                </a:tc>
              </a:tr>
              <a:tr h="370840">
                <a:tc>
                  <a:txBody>
                    <a:bodyPr/>
                    <a:lstStyle/>
                    <a:p>
                      <a:r>
                        <a:rPr lang="en-US" sz="1600" dirty="0" smtClean="0"/>
                        <a:t>Focus</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The offer to transfer</a:t>
                      </a:r>
                      <a:r>
                        <a:rPr lang="en-US" sz="1600" baseline="0" dirty="0" smtClean="0"/>
                        <a:t> to another school </a:t>
                      </a:r>
                      <a:r>
                        <a:rPr lang="en-US" sz="1600" dirty="0" smtClean="0"/>
                        <a:t>is extended</a:t>
                      </a:r>
                      <a:r>
                        <a:rPr lang="en-US" sz="1600" baseline="0" dirty="0" smtClean="0"/>
                        <a:t> </a:t>
                      </a:r>
                      <a:r>
                        <a:rPr lang="en-US" sz="1600" dirty="0" smtClean="0"/>
                        <a:t>to the parent of each student in the school.</a:t>
                      </a:r>
                      <a:r>
                        <a:rPr lang="en-US" sz="1600" baseline="0" dirty="0" smtClean="0"/>
                        <a:t>  The district will offer at least two schools of choice – if the option exists.</a:t>
                      </a:r>
                      <a:endParaRPr lang="en-US" sz="1600" dirty="0" smtClean="0"/>
                    </a:p>
                    <a:p>
                      <a:endParaRPr lang="en-US" sz="1600" dirty="0"/>
                    </a:p>
                  </a:txBody>
                  <a:tcPr/>
                </a:tc>
                <a:tc>
                  <a:txBody>
                    <a:bodyPr/>
                    <a:lstStyle/>
                    <a:p>
                      <a:r>
                        <a:rPr lang="en-US" sz="1600" dirty="0" smtClean="0"/>
                        <a:t>SES will be offered to students who</a:t>
                      </a:r>
                      <a:r>
                        <a:rPr lang="en-US" sz="1600" baseline="0" dirty="0" smtClean="0"/>
                        <a:t> did not score proficient or above on one of the state assessments and will be offered to students in the lowest performing subgroup(s).</a:t>
                      </a:r>
                      <a:endParaRPr lang="en-US" sz="1600" dirty="0"/>
                    </a:p>
                  </a:txBody>
                  <a:tcPr/>
                </a:tc>
              </a:tr>
            </a:tbl>
          </a:graphicData>
        </a:graphic>
      </p:graphicFrame>
      <p:sp>
        <p:nvSpPr>
          <p:cNvPr id="5" name="TextBox 4"/>
          <p:cNvSpPr txBox="1"/>
          <p:nvPr/>
        </p:nvSpPr>
        <p:spPr>
          <a:xfrm>
            <a:off x="609600" y="5486400"/>
            <a:ext cx="7543800" cy="1169551"/>
          </a:xfrm>
          <a:prstGeom prst="rect">
            <a:avLst/>
          </a:prstGeom>
          <a:noFill/>
        </p:spPr>
        <p:txBody>
          <a:bodyPr wrap="square" rtlCol="0">
            <a:spAutoFit/>
          </a:bodyPr>
          <a:lstStyle/>
          <a:p>
            <a:r>
              <a:rPr lang="en-US" sz="1400" dirty="0" smtClean="0"/>
              <a:t>School Choice – the school district allows the student to transfer to a school that is not a Priority or Focus School and the district provides transportation to this school of choice.</a:t>
            </a:r>
          </a:p>
          <a:p>
            <a:endParaRPr lang="en-US" sz="1400" dirty="0" smtClean="0"/>
          </a:p>
          <a:p>
            <a:r>
              <a:rPr lang="en-US" sz="1400" dirty="0" smtClean="0"/>
              <a:t>SES – Supplemental Educational Services is tutoring provided to students outside the school day by either the school or by an outside provider.  SES is provided at no cost to the student.</a:t>
            </a:r>
            <a:endParaRPr lang="en-US" sz="1400" dirty="0"/>
          </a:p>
        </p:txBody>
      </p:sp>
      <p:sp>
        <p:nvSpPr>
          <p:cNvPr id="3" name="TextBox 2"/>
          <p:cNvSpPr txBox="1"/>
          <p:nvPr/>
        </p:nvSpPr>
        <p:spPr>
          <a:xfrm>
            <a:off x="8458200" y="6400800"/>
            <a:ext cx="457200" cy="307777"/>
          </a:xfrm>
          <a:prstGeom prst="rect">
            <a:avLst/>
          </a:prstGeom>
          <a:noFill/>
        </p:spPr>
        <p:txBody>
          <a:bodyPr wrap="square" rtlCol="0">
            <a:spAutoFit/>
          </a:bodyPr>
          <a:lstStyle/>
          <a:p>
            <a:r>
              <a:rPr lang="en-US" sz="1400" dirty="0" smtClean="0"/>
              <a:t>28</a:t>
            </a:r>
            <a:endParaRPr lang="en-US" sz="1400" dirty="0"/>
          </a:p>
        </p:txBody>
      </p:sp>
    </p:spTree>
    <p:extLst>
      <p:ext uri="{BB962C8B-B14F-4D97-AF65-F5344CB8AC3E}">
        <p14:creationId xmlns:p14="http://schemas.microsoft.com/office/powerpoint/2010/main" val="42615069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endParaRPr lang="en-US" sz="4000" dirty="0" smtClean="0"/>
          </a:p>
          <a:p>
            <a:pPr marL="0" indent="0" algn="ctr">
              <a:buNone/>
            </a:pPr>
            <a:r>
              <a:rPr lang="en-US" sz="4000" dirty="0" smtClean="0"/>
              <a:t>Questions?</a:t>
            </a:r>
            <a:endParaRPr lang="en-US" sz="4000" dirty="0"/>
          </a:p>
        </p:txBody>
      </p:sp>
      <p:sp>
        <p:nvSpPr>
          <p:cNvPr id="4" name="Slide Number Placeholder 3"/>
          <p:cNvSpPr>
            <a:spLocks noGrp="1"/>
          </p:cNvSpPr>
          <p:nvPr>
            <p:ph type="sldNum" sz="quarter" idx="12"/>
          </p:nvPr>
        </p:nvSpPr>
        <p:spPr/>
        <p:txBody>
          <a:bodyPr/>
          <a:lstStyle/>
          <a:p>
            <a:pPr>
              <a:defRPr/>
            </a:pPr>
            <a:fld id="{C0B73DE4-E8FE-43CB-9A18-A16F78A9F4D8}" type="slidenum">
              <a:rPr lang="en-US" smtClean="0"/>
              <a:pPr>
                <a:defRPr/>
              </a:pPr>
              <a:t>29</a:t>
            </a:fld>
            <a:endParaRPr lang="en-US"/>
          </a:p>
        </p:txBody>
      </p:sp>
    </p:spTree>
    <p:extLst>
      <p:ext uri="{BB962C8B-B14F-4D97-AF65-F5344CB8AC3E}">
        <p14:creationId xmlns:p14="http://schemas.microsoft.com/office/powerpoint/2010/main" val="40057730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381000" y="381000"/>
            <a:ext cx="8305800" cy="6019800"/>
          </a:xfrm>
        </p:spPr>
        <p:txBody>
          <a:bodyPr/>
          <a:lstStyle/>
          <a:p>
            <a:pPr marL="609600" indent="-609600">
              <a:buFontTx/>
              <a:buNone/>
            </a:pPr>
            <a:r>
              <a:rPr lang="en-US" sz="2400" b="1" dirty="0" smtClean="0"/>
              <a:t>AYP, as defined by ESEA:</a:t>
            </a:r>
            <a:endParaRPr lang="en-US" sz="2400" b="1" dirty="0"/>
          </a:p>
          <a:p>
            <a:r>
              <a:rPr lang="en-US" sz="1800" dirty="0" smtClean="0"/>
              <a:t>Measured </a:t>
            </a:r>
            <a:r>
              <a:rPr lang="en-US" sz="1800" dirty="0"/>
              <a:t>the proficiency of students in ELA and mathematics in grades 3-8 and once in high school grades</a:t>
            </a:r>
            <a:r>
              <a:rPr lang="en-US" sz="1800" dirty="0" smtClean="0"/>
              <a:t>.</a:t>
            </a:r>
          </a:p>
          <a:p>
            <a:pPr marL="0" indent="0">
              <a:buNone/>
            </a:pPr>
            <a:endParaRPr lang="en-US" sz="1800" dirty="0"/>
          </a:p>
          <a:p>
            <a:r>
              <a:rPr lang="en-US" sz="1800" dirty="0" smtClean="0"/>
              <a:t>Included Annual </a:t>
            </a:r>
            <a:r>
              <a:rPr lang="en-US" sz="1800" dirty="0"/>
              <a:t>Measurable Objectives (AMO) for student performance (ELA and mathematics</a:t>
            </a:r>
            <a:r>
              <a:rPr lang="en-US" sz="1800" dirty="0" smtClean="0"/>
              <a:t>), student participation, and Graduation </a:t>
            </a:r>
            <a:r>
              <a:rPr lang="en-US" sz="1800" dirty="0"/>
              <a:t>rate for high </a:t>
            </a:r>
            <a:r>
              <a:rPr lang="en-US" sz="1800" dirty="0" smtClean="0"/>
              <a:t>schools (attendance </a:t>
            </a:r>
            <a:r>
              <a:rPr lang="en-US" sz="1800" dirty="0"/>
              <a:t>rate </a:t>
            </a:r>
            <a:r>
              <a:rPr lang="en-US" sz="1800" dirty="0" smtClean="0"/>
              <a:t>used for elementary </a:t>
            </a:r>
            <a:r>
              <a:rPr lang="en-US" sz="1800" dirty="0"/>
              <a:t>and middle </a:t>
            </a:r>
            <a:r>
              <a:rPr lang="en-US" sz="1800" dirty="0" smtClean="0"/>
              <a:t>schools)</a:t>
            </a:r>
          </a:p>
          <a:p>
            <a:pPr marL="0" indent="0">
              <a:buNone/>
            </a:pPr>
            <a:endParaRPr lang="en-US" sz="1800" dirty="0" smtClean="0"/>
          </a:p>
          <a:p>
            <a:r>
              <a:rPr lang="en-US" sz="1800" dirty="0" smtClean="0"/>
              <a:t>Ensured </a:t>
            </a:r>
            <a:r>
              <a:rPr lang="en-US" sz="1800" dirty="0"/>
              <a:t>that by the end of the 2013-14 school year all students will meet or exceed the State’s proficient level of academic achievement on </a:t>
            </a:r>
            <a:r>
              <a:rPr lang="en-US" sz="1800" dirty="0" smtClean="0"/>
              <a:t>State </a:t>
            </a:r>
            <a:r>
              <a:rPr lang="en-US" sz="1800" dirty="0"/>
              <a:t>assessments</a:t>
            </a:r>
            <a:r>
              <a:rPr lang="en-US" sz="1800" dirty="0" smtClean="0"/>
              <a:t>.</a:t>
            </a:r>
          </a:p>
          <a:p>
            <a:endParaRPr lang="en-US" sz="1800" dirty="0"/>
          </a:p>
          <a:p>
            <a:pPr>
              <a:tabLst>
                <a:tab pos="231775" algn="l"/>
              </a:tabLst>
            </a:pPr>
            <a:r>
              <a:rPr lang="en-US" sz="1800" dirty="0" smtClean="0"/>
              <a:t>Determined </a:t>
            </a:r>
            <a:r>
              <a:rPr lang="en-US" sz="1800" dirty="0"/>
              <a:t>if the student performance objectives were </a:t>
            </a:r>
            <a:r>
              <a:rPr lang="en-US" sz="1800" dirty="0" smtClean="0"/>
              <a:t>met in </a:t>
            </a:r>
            <a:r>
              <a:rPr lang="en-US" sz="1800" dirty="0"/>
              <a:t>ELA and mathematics by the </a:t>
            </a:r>
            <a:r>
              <a:rPr lang="en-US" sz="1800" dirty="0" smtClean="0"/>
              <a:t>following:</a:t>
            </a:r>
          </a:p>
          <a:p>
            <a:pPr lvl="1">
              <a:tabLst>
                <a:tab pos="231775" algn="l"/>
              </a:tabLst>
            </a:pPr>
            <a:r>
              <a:rPr lang="en-US" sz="1800" dirty="0" smtClean="0"/>
              <a:t>All </a:t>
            </a:r>
            <a:r>
              <a:rPr lang="en-US" sz="1800" dirty="0"/>
              <a:t>Students </a:t>
            </a:r>
            <a:r>
              <a:rPr lang="en-US" sz="1800" dirty="0" smtClean="0"/>
              <a:t>Group</a:t>
            </a:r>
            <a:r>
              <a:rPr lang="en-US" sz="1400" dirty="0" smtClean="0"/>
              <a:t>,</a:t>
            </a:r>
          </a:p>
          <a:p>
            <a:pPr lvl="1">
              <a:tabLst>
                <a:tab pos="231775" algn="l"/>
              </a:tabLst>
            </a:pPr>
            <a:r>
              <a:rPr lang="en-US" sz="1800" dirty="0" smtClean="0"/>
              <a:t>Racial/Ethnic </a:t>
            </a:r>
            <a:r>
              <a:rPr lang="en-US" sz="1800" dirty="0"/>
              <a:t>Group (White, African American, 	 	 	Asian/Pacific Islander, Hispanic, and American  	 	 	Indian/Alaskan</a:t>
            </a:r>
            <a:r>
              <a:rPr lang="en-US" sz="1800" dirty="0" smtClean="0"/>
              <a:t>),</a:t>
            </a:r>
          </a:p>
          <a:p>
            <a:pPr lvl="1">
              <a:tabLst>
                <a:tab pos="231775" algn="l"/>
              </a:tabLst>
            </a:pPr>
            <a:r>
              <a:rPr lang="en-US" sz="1800" dirty="0" smtClean="0"/>
              <a:t>Disability </a:t>
            </a:r>
            <a:r>
              <a:rPr lang="en-US" sz="1800" dirty="0"/>
              <a:t>Status </a:t>
            </a:r>
            <a:r>
              <a:rPr lang="en-US" sz="1800" dirty="0" smtClean="0"/>
              <a:t>Group,</a:t>
            </a:r>
          </a:p>
          <a:p>
            <a:pPr lvl="1">
              <a:tabLst>
                <a:tab pos="231775" algn="l"/>
              </a:tabLst>
            </a:pPr>
            <a:r>
              <a:rPr lang="en-US" sz="1800" dirty="0" smtClean="0"/>
              <a:t>English </a:t>
            </a:r>
            <a:r>
              <a:rPr lang="en-US" sz="1800" dirty="0"/>
              <a:t>Proficiency Group, </a:t>
            </a:r>
            <a:r>
              <a:rPr lang="en-US" sz="1800" dirty="0" smtClean="0"/>
              <a:t>and</a:t>
            </a:r>
          </a:p>
          <a:p>
            <a:pPr lvl="1">
              <a:tabLst>
                <a:tab pos="231775" algn="l"/>
              </a:tabLst>
            </a:pPr>
            <a:r>
              <a:rPr lang="en-US" sz="1800" dirty="0" smtClean="0"/>
              <a:t>Socio-Economic </a:t>
            </a:r>
            <a:r>
              <a:rPr lang="en-US" sz="1800" dirty="0"/>
              <a:t>Status Group.</a:t>
            </a:r>
          </a:p>
          <a:p>
            <a:pPr marL="609600" indent="-609600"/>
            <a:endParaRPr lang="en-US" sz="2400" dirty="0">
              <a:solidFill>
                <a:srgbClr val="0000CC"/>
              </a:solidFill>
            </a:endParaRPr>
          </a:p>
        </p:txBody>
      </p:sp>
      <p:sp>
        <p:nvSpPr>
          <p:cNvPr id="3" name="Slide Number Placeholder 2"/>
          <p:cNvSpPr>
            <a:spLocks noGrp="1"/>
          </p:cNvSpPr>
          <p:nvPr>
            <p:ph type="sldNum" sz="quarter" idx="12"/>
          </p:nvPr>
        </p:nvSpPr>
        <p:spPr/>
        <p:txBody>
          <a:bodyPr/>
          <a:lstStyle/>
          <a:p>
            <a:pPr>
              <a:defRPr/>
            </a:pPr>
            <a:fld id="{C0B73DE4-E8FE-43CB-9A18-A16F78A9F4D8}" type="slidenum">
              <a:rPr lang="en-US" smtClean="0"/>
              <a:pPr>
                <a:defRPr/>
              </a:pPr>
              <a:t>3</a:t>
            </a:fld>
            <a:endParaRPr lang="en-US"/>
          </a:p>
        </p:txBody>
      </p:sp>
    </p:spTree>
    <p:extLst>
      <p:ext uri="{BB962C8B-B14F-4D97-AF65-F5344CB8AC3E}">
        <p14:creationId xmlns:p14="http://schemas.microsoft.com/office/powerpoint/2010/main" val="265820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48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48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48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483">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48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3" name="Rectangle 5"/>
          <p:cNvSpPr>
            <a:spLocks noChangeArrowheads="1"/>
          </p:cNvSpPr>
          <p:nvPr/>
        </p:nvSpPr>
        <p:spPr bwMode="auto">
          <a:xfrm>
            <a:off x="0" y="428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22532" name="Object 4"/>
          <p:cNvGraphicFramePr>
            <a:graphicFrameLocks noChangeAspect="1"/>
          </p:cNvGraphicFramePr>
          <p:nvPr>
            <p:extLst>
              <p:ext uri="{D42A27DB-BD31-4B8C-83A1-F6EECF244321}">
                <p14:modId xmlns:p14="http://schemas.microsoft.com/office/powerpoint/2010/main" val="1844942420"/>
              </p:ext>
            </p:extLst>
          </p:nvPr>
        </p:nvGraphicFramePr>
        <p:xfrm>
          <a:off x="0" y="76200"/>
          <a:ext cx="8994775" cy="6683375"/>
        </p:xfrm>
        <a:graphic>
          <a:graphicData uri="http://schemas.openxmlformats.org/presentationml/2006/ole">
            <mc:AlternateContent xmlns:mc="http://schemas.openxmlformats.org/markup-compatibility/2006">
              <mc:Choice xmlns:v="urn:schemas-microsoft-com:vml" Requires="v">
                <p:oleObj spid="_x0000_s5243" name="Worksheet" r:id="rId3" imgW="7742010" imgH="5890320" progId="Excel.Sheet.8">
                  <p:embed/>
                </p:oleObj>
              </mc:Choice>
              <mc:Fallback>
                <p:oleObj name="Worksheet" r:id="rId3" imgW="7742010" imgH="5890320" progId="Excel.Sheet.8">
                  <p:embed/>
                  <p:pic>
                    <p:nvPicPr>
                      <p:cNvPr id="0" name="Picture 39"/>
                      <p:cNvPicPr>
                        <a:picLocks noChangeAspect="1" noChangeArrowheads="1"/>
                      </p:cNvPicPr>
                      <p:nvPr/>
                    </p:nvPicPr>
                    <p:blipFill>
                      <a:blip r:embed="rId4"/>
                      <a:srcRect/>
                      <a:stretch>
                        <a:fillRect/>
                      </a:stretch>
                    </p:blipFill>
                    <p:spPr bwMode="auto">
                      <a:xfrm>
                        <a:off x="0" y="76200"/>
                        <a:ext cx="8994775" cy="668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 name="Straight Arrow Connector 2"/>
          <p:cNvCxnSpPr/>
          <p:nvPr/>
        </p:nvCxnSpPr>
        <p:spPr bwMode="auto">
          <a:xfrm flipV="1">
            <a:off x="7086600" y="2667000"/>
            <a:ext cx="0" cy="3505200"/>
          </a:xfrm>
          <a:prstGeom prst="straightConnector1">
            <a:avLst/>
          </a:prstGeom>
          <a:ln w="57150">
            <a:solidFill>
              <a:srgbClr val="CC3300"/>
            </a:solidFill>
            <a:headEnd type="none" w="med" len="med"/>
            <a:tailEnd type="arrow"/>
          </a:ln>
          <a:extLst/>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046609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Rectangle 5"/>
          <p:cNvSpPr>
            <a:spLocks noChangeArrowheads="1"/>
          </p:cNvSpPr>
          <p:nvPr/>
        </p:nvSpPr>
        <p:spPr bwMode="auto">
          <a:xfrm>
            <a:off x="0" y="290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33796" name="Object 4"/>
          <p:cNvGraphicFramePr>
            <a:graphicFrameLocks noChangeAspect="1"/>
          </p:cNvGraphicFramePr>
          <p:nvPr>
            <p:extLst>
              <p:ext uri="{D42A27DB-BD31-4B8C-83A1-F6EECF244321}">
                <p14:modId xmlns:p14="http://schemas.microsoft.com/office/powerpoint/2010/main" val="3628050044"/>
              </p:ext>
            </p:extLst>
          </p:nvPr>
        </p:nvGraphicFramePr>
        <p:xfrm>
          <a:off x="76200" y="76200"/>
          <a:ext cx="8915400" cy="6781800"/>
        </p:xfrm>
        <a:graphic>
          <a:graphicData uri="http://schemas.openxmlformats.org/presentationml/2006/ole">
            <mc:AlternateContent xmlns:mc="http://schemas.openxmlformats.org/markup-compatibility/2006">
              <mc:Choice xmlns:v="urn:schemas-microsoft-com:vml" Requires="v">
                <p:oleObj spid="_x0000_s6266" name="Chart" r:id="rId3" imgW="7978214" imgH="6278904" progId="MSGraph.Chart.8">
                  <p:embed/>
                </p:oleObj>
              </mc:Choice>
              <mc:Fallback>
                <p:oleObj name="Chart" r:id="rId3" imgW="7978214" imgH="6278904" progId="MSGraph.Chart.8">
                  <p:embed/>
                  <p:pic>
                    <p:nvPicPr>
                      <p:cNvPr id="0" name="Picture 38"/>
                      <p:cNvPicPr>
                        <a:picLocks noChangeAspect="1" noChangeArrowheads="1"/>
                      </p:cNvPicPr>
                      <p:nvPr/>
                    </p:nvPicPr>
                    <p:blipFill>
                      <a:blip r:embed="rId4"/>
                      <a:srcRect/>
                      <a:stretch>
                        <a:fillRect/>
                      </a:stretch>
                    </p:blipFill>
                    <p:spPr bwMode="auto">
                      <a:xfrm>
                        <a:off x="76200" y="76200"/>
                        <a:ext cx="8915400" cy="678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 name="Straight Arrow Connector 2"/>
          <p:cNvCxnSpPr/>
          <p:nvPr/>
        </p:nvCxnSpPr>
        <p:spPr bwMode="auto">
          <a:xfrm flipV="1">
            <a:off x="7239000" y="2209800"/>
            <a:ext cx="0" cy="3661368"/>
          </a:xfrm>
          <a:prstGeom prst="straightConnector1">
            <a:avLst/>
          </a:prstGeom>
          <a:solidFill>
            <a:schemeClr val="accent1"/>
          </a:solidFill>
          <a:ln w="5715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5604149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7" name="Rectangle 5"/>
          <p:cNvSpPr>
            <a:spLocks noChangeArrowheads="1"/>
          </p:cNvSpPr>
          <p:nvPr/>
        </p:nvSpPr>
        <p:spPr bwMode="auto">
          <a:xfrm>
            <a:off x="0" y="2905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en-US"/>
          </a:p>
        </p:txBody>
      </p:sp>
      <p:graphicFrame>
        <p:nvGraphicFramePr>
          <p:cNvPr id="69636" name="Object 4"/>
          <p:cNvGraphicFramePr>
            <a:graphicFrameLocks noChangeAspect="1"/>
          </p:cNvGraphicFramePr>
          <p:nvPr>
            <p:extLst>
              <p:ext uri="{D42A27DB-BD31-4B8C-83A1-F6EECF244321}">
                <p14:modId xmlns:p14="http://schemas.microsoft.com/office/powerpoint/2010/main" val="3413354429"/>
              </p:ext>
            </p:extLst>
          </p:nvPr>
        </p:nvGraphicFramePr>
        <p:xfrm>
          <a:off x="76200" y="76200"/>
          <a:ext cx="8991600" cy="6962775"/>
        </p:xfrm>
        <a:graphic>
          <a:graphicData uri="http://schemas.openxmlformats.org/presentationml/2006/ole">
            <mc:AlternateContent xmlns:mc="http://schemas.openxmlformats.org/markup-compatibility/2006">
              <mc:Choice xmlns:v="urn:schemas-microsoft-com:vml" Requires="v">
                <p:oleObj spid="_x0000_s7290" name="Chart" r:id="rId3" imgW="7978214" imgH="6278904" progId="MSGraph.Chart.8">
                  <p:embed/>
                </p:oleObj>
              </mc:Choice>
              <mc:Fallback>
                <p:oleObj name="Chart" r:id="rId3" imgW="7978214" imgH="6278904" progId="MSGraph.Chart.8">
                  <p:embed/>
                  <p:pic>
                    <p:nvPicPr>
                      <p:cNvPr id="0" name="Picture 38"/>
                      <p:cNvPicPr>
                        <a:picLocks noChangeAspect="1" noChangeArrowheads="1"/>
                      </p:cNvPicPr>
                      <p:nvPr/>
                    </p:nvPicPr>
                    <p:blipFill>
                      <a:blip r:embed="rId4"/>
                      <a:srcRect/>
                      <a:stretch>
                        <a:fillRect/>
                      </a:stretch>
                    </p:blipFill>
                    <p:spPr bwMode="auto">
                      <a:xfrm>
                        <a:off x="76200" y="76200"/>
                        <a:ext cx="8991600" cy="6962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 name="Straight Arrow Connector 2"/>
          <p:cNvCxnSpPr/>
          <p:nvPr/>
        </p:nvCxnSpPr>
        <p:spPr bwMode="auto">
          <a:xfrm flipV="1">
            <a:off x="7239000" y="2362200"/>
            <a:ext cx="0" cy="3581400"/>
          </a:xfrm>
          <a:prstGeom prst="straightConnector1">
            <a:avLst/>
          </a:prstGeom>
          <a:solidFill>
            <a:schemeClr val="accent1"/>
          </a:solidFill>
          <a:ln w="5715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6069095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762000"/>
          </a:xfrm>
        </p:spPr>
        <p:txBody>
          <a:bodyPr/>
          <a:lstStyle/>
          <a:p>
            <a:pPr>
              <a:spcBef>
                <a:spcPts val="600"/>
              </a:spcBef>
            </a:pPr>
            <a:r>
              <a:rPr lang="en-US" sz="2400" b="1" dirty="0" smtClean="0"/>
              <a:t>Adequate </a:t>
            </a:r>
            <a:r>
              <a:rPr lang="en-US" sz="2400" b="1" dirty="0"/>
              <a:t>Yearly Progress (AYP</a:t>
            </a:r>
            <a:r>
              <a:rPr lang="en-US" sz="2400" b="1" dirty="0" smtClean="0"/>
              <a:t>)</a:t>
            </a:r>
            <a:br>
              <a:rPr lang="en-US" sz="2400" b="1" dirty="0" smtClean="0"/>
            </a:br>
            <a:endParaRPr lang="en-US" sz="2400" b="1" dirty="0"/>
          </a:p>
        </p:txBody>
      </p:sp>
      <p:graphicFrame>
        <p:nvGraphicFramePr>
          <p:cNvPr id="5" name="Group 120"/>
          <p:cNvGraphicFramePr>
            <a:graphicFrameLocks/>
          </p:cNvGraphicFramePr>
          <p:nvPr>
            <p:extLst>
              <p:ext uri="{D42A27DB-BD31-4B8C-83A1-F6EECF244321}">
                <p14:modId xmlns:p14="http://schemas.microsoft.com/office/powerpoint/2010/main" val="624259614"/>
              </p:ext>
            </p:extLst>
          </p:nvPr>
        </p:nvGraphicFramePr>
        <p:xfrm>
          <a:off x="457200" y="1066800"/>
          <a:ext cx="8458200" cy="5448621"/>
        </p:xfrm>
        <a:graphic>
          <a:graphicData uri="http://schemas.openxmlformats.org/drawingml/2006/table">
            <a:tbl>
              <a:tblPr/>
              <a:tblGrid>
                <a:gridCol w="1557338"/>
                <a:gridCol w="1568450"/>
                <a:gridCol w="1328737"/>
                <a:gridCol w="1455738"/>
                <a:gridCol w="1285875"/>
                <a:gridCol w="1262062"/>
              </a:tblGrid>
              <a:tr h="66833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Population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ELA Student Performance 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ELA</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Participation 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Math Student Performance 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Math Participation 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Other Indicator</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5561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All Students</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r>
              <a:tr h="42862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White</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rowSpan="8">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Times New Roman" pitchFamily="18" charset="0"/>
                          <a:cs typeface="Times New Roman" pitchFamily="18" charset="0"/>
                        </a:rPr>
                        <a:t>*The other indicator for high schools is the graduation rate. </a:t>
                      </a:r>
                    </a:p>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Times New Roman" pitchFamily="18" charset="0"/>
                          <a:cs typeface="Times New Roman" pitchFamily="18" charset="0"/>
                        </a:rPr>
                        <a:t>The other indicator for elementary and middle schools  is the attendance rate.  </a:t>
                      </a:r>
                    </a:p>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Times New Roman" pitchFamily="18" charset="0"/>
                          <a:cs typeface="Times New Roman" pitchFamily="18" charset="0"/>
                        </a:rPr>
                        <a:t>The other indicator applies to the whole school or the </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Times New Roman" pitchFamily="18" charset="0"/>
                          <a:cs typeface="Times New Roman" pitchFamily="18" charset="0"/>
                        </a:rPr>
                        <a:t>All Students Group.</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3338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African American</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vMerge="1">
                  <a:txBody>
                    <a:bodyPr/>
                    <a:lstStyle/>
                    <a:p>
                      <a:endParaRPr lang="en-US"/>
                    </a:p>
                  </a:txBody>
                  <a:tcPr/>
                </a:tc>
              </a:tr>
              <a:tr h="49053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Asian/Pacific Islander</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vMerge="1">
                  <a:txBody>
                    <a:bodyPr/>
                    <a:lstStyle/>
                    <a:p>
                      <a:endParaRPr lang="en-US"/>
                    </a:p>
                  </a:txBody>
                  <a:tcPr/>
                </a:tc>
              </a:tr>
              <a:tr h="38893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Hispanic</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vMerge="1">
                  <a:txBody>
                    <a:bodyPr/>
                    <a:lstStyle/>
                    <a:p>
                      <a:endParaRPr lang="en-US"/>
                    </a:p>
                  </a:txBody>
                  <a:tcPr/>
                </a:tc>
              </a:tr>
              <a:tr h="50323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American Indian/Alaskan</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vMerge="1">
                  <a:txBody>
                    <a:bodyPr/>
                    <a:lstStyle/>
                    <a:p>
                      <a:endParaRPr lang="en-US"/>
                    </a:p>
                  </a:txBody>
                  <a:tcPr/>
                </a:tc>
              </a:tr>
              <a:tr h="6985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Disability Status</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Disabled</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vMerge="1">
                  <a:txBody>
                    <a:bodyPr/>
                    <a:lstStyle/>
                    <a:p>
                      <a:endParaRPr lang="en-US"/>
                    </a:p>
                  </a:txBody>
                  <a:tcPr/>
                </a:tc>
              </a:tr>
              <a:tr h="6350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English Proficiency</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Limited English Proficiency</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vMerge="1">
                  <a:txBody>
                    <a:bodyPr/>
                    <a:lstStyle/>
                    <a:p>
                      <a:endParaRPr lang="en-US"/>
                    </a:p>
                  </a:txBody>
                  <a:tcPr/>
                </a:tc>
              </a:tr>
              <a:tr h="74136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Socio-Economic Status</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Subsidized meals</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Objective</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vMerge="1">
                  <a:txBody>
                    <a:bodyPr/>
                    <a:lstStyle/>
                    <a:p>
                      <a:endParaRPr lang="en-US"/>
                    </a:p>
                  </a:txBody>
                  <a:tcPr/>
                </a:tc>
              </a:tr>
            </a:tbl>
          </a:graphicData>
        </a:graphic>
      </p:graphicFrame>
    </p:spTree>
    <p:extLst>
      <p:ext uri="{BB962C8B-B14F-4D97-AF65-F5344CB8AC3E}">
        <p14:creationId xmlns:p14="http://schemas.microsoft.com/office/powerpoint/2010/main" val="18355868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850" name="Group 98"/>
          <p:cNvGraphicFramePr>
            <a:graphicFrameLocks noGrp="1"/>
          </p:cNvGraphicFramePr>
          <p:nvPr>
            <p:ph/>
          </p:nvPr>
        </p:nvGraphicFramePr>
        <p:xfrm>
          <a:off x="381000" y="990600"/>
          <a:ext cx="8534400" cy="5401629"/>
        </p:xfrm>
        <a:graphic>
          <a:graphicData uri="http://schemas.openxmlformats.org/drawingml/2006/table">
            <a:tbl>
              <a:tblPr/>
              <a:tblGrid>
                <a:gridCol w="1570038"/>
                <a:gridCol w="1584325"/>
                <a:gridCol w="1339850"/>
                <a:gridCol w="1468437"/>
                <a:gridCol w="1296988"/>
                <a:gridCol w="1274762"/>
              </a:tblGrid>
              <a:tr h="6477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Population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ELA Student Performance Objective Met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ELA</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Participation Objective Met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Math Student Performance Objective Met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Math Participation Objective Met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Other Indicator Met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4132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All Students</a:t>
                      </a:r>
                      <a:endParaRPr kumimoji="0" lang="en-US" sz="1800" b="1"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r>
              <a:tr h="41592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White</a:t>
                      </a:r>
                      <a:endParaRPr kumimoji="0" lang="en-US" sz="1800" b="1"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rowSpan="8">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200" b="1" i="0" u="none" strike="noStrike" cap="none" normalizeH="0" baseline="0" smtClean="0">
                        <a:ln>
                          <a:noFill/>
                        </a:ln>
                        <a:solidFill>
                          <a:schemeClr val="tx1"/>
                        </a:solidFill>
                        <a:effectLst/>
                        <a:latin typeface="Arial" charset="0"/>
                      </a:endParaRPr>
                    </a:p>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200" b="1" i="0" u="none" strike="noStrike" cap="none" normalizeH="0" baseline="0" smtClean="0">
                        <a:ln>
                          <a:noFill/>
                        </a:ln>
                        <a:solidFill>
                          <a:schemeClr val="tx1"/>
                        </a:solidFill>
                        <a:effectLst/>
                        <a:latin typeface="Arial"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rPr>
                        <a:t>*The other indicator for high schools is the graduation rate. </a:t>
                      </a:r>
                    </a:p>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rPr>
                        <a:t>The other indicator for elementary and middle schools  is the attendance rate.  </a:t>
                      </a:r>
                    </a:p>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rPr>
                        <a:t>The other indicator applies to the whole school or </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chemeClr val="tx1"/>
                          </a:solidFill>
                          <a:effectLst/>
                          <a:latin typeface="Arial" charset="0"/>
                        </a:rPr>
                        <a:t>All Students Group.</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 </a:t>
                      </a:r>
                      <a:endParaRPr kumimoji="0" lang="en-US" sz="1800" b="1" i="0" u="none" strike="noStrike" cap="none" normalizeH="0" baseline="0" smtClean="0">
                        <a:ln>
                          <a:noFill/>
                        </a:ln>
                        <a:solidFill>
                          <a:schemeClr val="tx1"/>
                        </a:solidFill>
                        <a:effectLst/>
                        <a:latin typeface="Arial"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  </a:t>
                      </a:r>
                      <a:endParaRPr kumimoji="0" lang="en-US" sz="1800" b="1" i="0" u="none" strike="noStrike" cap="none" normalizeH="0" baseline="0" smtClean="0">
                        <a:ln>
                          <a:noFill/>
                        </a:ln>
                        <a:solidFill>
                          <a:schemeClr val="tx1"/>
                        </a:solidFill>
                        <a:effectLst/>
                        <a:latin typeface="Arial"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 </a:t>
                      </a:r>
                      <a:endParaRPr kumimoji="0" lang="en-US" sz="1800" b="1" i="0" u="none" strike="noStrike" cap="none" normalizeH="0" baseline="0" smtClean="0">
                        <a:ln>
                          <a:noFill/>
                        </a:ln>
                        <a:solidFill>
                          <a:schemeClr val="tx1"/>
                        </a:solidFill>
                        <a:effectLst/>
                        <a:latin typeface="Arial"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 </a:t>
                      </a:r>
                      <a:endParaRPr kumimoji="0" lang="en-US" sz="1800" b="1" i="0" u="none" strike="noStrike" cap="none" normalizeH="0" baseline="0" smtClean="0">
                        <a:ln>
                          <a:noFill/>
                        </a:ln>
                        <a:solidFill>
                          <a:schemeClr val="tx1"/>
                        </a:solidFill>
                        <a:effectLst/>
                        <a:latin typeface="Arial"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1751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African American</a:t>
                      </a:r>
                      <a:endParaRPr kumimoji="0" lang="en-US" sz="1800" b="1"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vMerge="1">
                  <a:txBody>
                    <a:bodyPr/>
                    <a:lstStyle/>
                    <a:p>
                      <a:endParaRPr lang="en-US"/>
                    </a:p>
                  </a:txBody>
                  <a:tcPr/>
                </a:tc>
              </a:tr>
              <a:tr h="47466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Asian/Pacific Islander</a:t>
                      </a:r>
                      <a:endParaRPr kumimoji="0" lang="en-US" sz="1800" b="1"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vMerge="1">
                  <a:txBody>
                    <a:bodyPr/>
                    <a:lstStyle/>
                    <a:p>
                      <a:endParaRPr lang="en-US"/>
                    </a:p>
                  </a:txBody>
                  <a:tcPr/>
                </a:tc>
              </a:tr>
              <a:tr h="37782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Hispanic</a:t>
                      </a:r>
                      <a:endParaRPr kumimoji="0" lang="en-US" sz="1800" b="1"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vMerge="1">
                  <a:txBody>
                    <a:bodyPr/>
                    <a:lstStyle/>
                    <a:p>
                      <a:endParaRPr lang="en-US"/>
                    </a:p>
                  </a:txBody>
                  <a:tcPr/>
                </a:tc>
              </a:tr>
              <a:tr h="48736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American Indian/Alaskan</a:t>
                      </a:r>
                      <a:endParaRPr kumimoji="0" lang="en-US" sz="1800" b="1"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vMerge="1">
                  <a:txBody>
                    <a:bodyPr/>
                    <a:lstStyle/>
                    <a:p>
                      <a:endParaRPr lang="en-US"/>
                    </a:p>
                  </a:txBody>
                  <a:tcPr/>
                </a:tc>
              </a:tr>
              <a:tr h="67627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Disability Status</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Disabled</a:t>
                      </a:r>
                      <a:endParaRPr kumimoji="0" lang="en-US" sz="1800" b="1"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vMerge="1">
                  <a:txBody>
                    <a:bodyPr/>
                    <a:lstStyle/>
                    <a:p>
                      <a:endParaRPr lang="en-US"/>
                    </a:p>
                  </a:txBody>
                  <a:tcPr/>
                </a:tc>
              </a:tr>
              <a:tr h="53181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English Proficiency</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Limited English Proficiency</a:t>
                      </a:r>
                      <a:endParaRPr kumimoji="0" lang="en-US" sz="1800" b="1"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vMerge="1">
                  <a:txBody>
                    <a:bodyPr/>
                    <a:lstStyle/>
                    <a:p>
                      <a:endParaRPr lang="en-US"/>
                    </a:p>
                  </a:txBody>
                  <a:tcPr/>
                </a:tc>
              </a:tr>
              <a:tr h="54451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Socio-Economic Status</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chemeClr val="tx1"/>
                          </a:solidFill>
                          <a:effectLst/>
                          <a:latin typeface="Arial" charset="0"/>
                        </a:rPr>
                        <a:t>Subsidized meals</a:t>
                      </a:r>
                      <a:endParaRPr kumimoji="0" lang="en-US" sz="1800" b="1"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33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vMerge="1">
                  <a:txBody>
                    <a:bodyPr/>
                    <a:lstStyle/>
                    <a:p>
                      <a:endParaRPr lang="en-US"/>
                    </a:p>
                  </a:txBody>
                  <a:tcPr/>
                </a:tc>
              </a:tr>
            </a:tbl>
          </a:graphicData>
        </a:graphic>
      </p:graphicFrame>
      <p:sp>
        <p:nvSpPr>
          <p:cNvPr id="74837" name="Text Box 85"/>
          <p:cNvSpPr txBox="1">
            <a:spLocks noChangeArrowheads="1"/>
          </p:cNvSpPr>
          <p:nvPr/>
        </p:nvSpPr>
        <p:spPr bwMode="auto">
          <a:xfrm>
            <a:off x="609600" y="152400"/>
            <a:ext cx="8305800" cy="80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70000"/>
              </a:lnSpc>
              <a:spcBef>
                <a:spcPct val="50000"/>
              </a:spcBef>
            </a:pPr>
            <a:r>
              <a:rPr lang="en-US" b="1" dirty="0"/>
              <a:t>This school missed 22 of 37 objectives </a:t>
            </a:r>
          </a:p>
          <a:p>
            <a:pPr algn="ctr">
              <a:lnSpc>
                <a:spcPct val="70000"/>
              </a:lnSpc>
              <a:spcBef>
                <a:spcPct val="50000"/>
              </a:spcBef>
            </a:pPr>
            <a:r>
              <a:rPr lang="en-US" b="1" dirty="0"/>
              <a:t>and did not make AYP.</a:t>
            </a:r>
          </a:p>
        </p:txBody>
      </p:sp>
    </p:spTree>
    <p:extLst>
      <p:ext uri="{BB962C8B-B14F-4D97-AF65-F5344CB8AC3E}">
        <p14:creationId xmlns:p14="http://schemas.microsoft.com/office/powerpoint/2010/main" val="35976259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8077200" cy="990600"/>
          </a:xfrm>
        </p:spPr>
        <p:txBody>
          <a:bodyPr/>
          <a:lstStyle/>
          <a:p>
            <a:pPr algn="r">
              <a:lnSpc>
                <a:spcPct val="70000"/>
              </a:lnSpc>
              <a:spcBef>
                <a:spcPct val="50000"/>
              </a:spcBef>
            </a:pPr>
            <a:r>
              <a:rPr lang="en-US" sz="2400" b="1" dirty="0"/>
              <a:t/>
            </a:r>
            <a:br>
              <a:rPr lang="en-US" sz="2400" b="1" dirty="0"/>
            </a:br>
            <a:endParaRPr lang="en-US" sz="2400" b="1" dirty="0"/>
          </a:p>
        </p:txBody>
      </p:sp>
      <p:graphicFrame>
        <p:nvGraphicFramePr>
          <p:cNvPr id="5" name="Group 124"/>
          <p:cNvGraphicFramePr>
            <a:graphicFrameLocks/>
          </p:cNvGraphicFramePr>
          <p:nvPr>
            <p:extLst>
              <p:ext uri="{D42A27DB-BD31-4B8C-83A1-F6EECF244321}">
                <p14:modId xmlns:p14="http://schemas.microsoft.com/office/powerpoint/2010/main" val="2693350389"/>
              </p:ext>
            </p:extLst>
          </p:nvPr>
        </p:nvGraphicFramePr>
        <p:xfrm>
          <a:off x="533400" y="1066800"/>
          <a:ext cx="8382000" cy="5567999"/>
        </p:xfrm>
        <a:graphic>
          <a:graphicData uri="http://schemas.openxmlformats.org/drawingml/2006/table">
            <a:tbl>
              <a:tblPr/>
              <a:tblGrid>
                <a:gridCol w="1543050"/>
                <a:gridCol w="1554163"/>
                <a:gridCol w="1317625"/>
                <a:gridCol w="1441450"/>
                <a:gridCol w="1274762"/>
                <a:gridCol w="1250950"/>
              </a:tblGrid>
              <a:tr h="70485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Population</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ELA Student Performance Objective Met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ELA</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Participation Objective Met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Math Student Performance Objective Met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Math Participation Objective Met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Other Indicator Met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101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All Students</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r>
              <a:tr h="45243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White</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rowSpan="8">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2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Times New Roman" pitchFamily="18" charset="0"/>
                          <a:cs typeface="Times New Roman" pitchFamily="18" charset="0"/>
                        </a:rPr>
                        <a:t>*The other indicator for high schools is the graduation rate. </a:t>
                      </a:r>
                    </a:p>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Times New Roman" pitchFamily="18" charset="0"/>
                          <a:cs typeface="Times New Roman" pitchFamily="18" charset="0"/>
                        </a:rPr>
                        <a:t>The other indicator for elementary and middle schools is the attendance rate. </a:t>
                      </a:r>
                    </a:p>
                    <a:p>
                      <a:pPr marL="0" marR="0" lvl="0" indent="0" algn="ctr" defTabSz="914400" rtl="0" eaLnBrk="1" fontAlgn="ctr" latinLnBrk="0" hangingPunct="1">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Times New Roman" pitchFamily="18" charset="0"/>
                          <a:cs typeface="Times New Roman" pitchFamily="18" charset="0"/>
                        </a:rPr>
                        <a:t>The other indicator applies to the whole school or </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chemeClr val="tx1"/>
                          </a:solidFill>
                          <a:effectLst/>
                          <a:latin typeface="Times New Roman" pitchFamily="18" charset="0"/>
                          <a:cs typeface="Times New Roman" pitchFamily="18" charset="0"/>
                        </a:rPr>
                        <a:t>All Students Group.</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 </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5402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African American</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vMerge="1">
                  <a:txBody>
                    <a:bodyPr/>
                    <a:lstStyle/>
                    <a:p>
                      <a:endParaRPr lang="en-US"/>
                    </a:p>
                  </a:txBody>
                  <a:tcPr/>
                </a:tc>
              </a:tr>
              <a:tr h="51752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Asian/Pacific Islander</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vMerge="1">
                  <a:txBody>
                    <a:bodyPr/>
                    <a:lstStyle/>
                    <a:p>
                      <a:endParaRPr lang="en-US"/>
                    </a:p>
                  </a:txBody>
                  <a:tcPr/>
                </a:tc>
              </a:tr>
              <a:tr h="41116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Hispanic</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vMerge="1">
                  <a:txBody>
                    <a:bodyPr/>
                    <a:lstStyle/>
                    <a:p>
                      <a:endParaRPr lang="en-US"/>
                    </a:p>
                  </a:txBody>
                  <a:tcPr/>
                </a:tc>
              </a:tr>
              <a:tr h="53022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American Indian/Alaskan</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No</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vMerge="1">
                  <a:txBody>
                    <a:bodyPr/>
                    <a:lstStyle/>
                    <a:p>
                      <a:endParaRPr lang="en-US"/>
                    </a:p>
                  </a:txBody>
                  <a:tcPr/>
                </a:tc>
              </a:tr>
              <a:tr h="73660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Disability Status</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Disabled</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vMerge="1">
                  <a:txBody>
                    <a:bodyPr/>
                    <a:lstStyle/>
                    <a:p>
                      <a:endParaRPr lang="en-US"/>
                    </a:p>
                  </a:txBody>
                  <a:tcPr/>
                </a:tc>
              </a:tr>
              <a:tr h="53181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English Proficiency</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Limited English Proficiency</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vMerge="1">
                  <a:txBody>
                    <a:bodyPr/>
                    <a:lstStyle/>
                    <a:p>
                      <a:endParaRPr lang="en-US"/>
                    </a:p>
                  </a:txBody>
                  <a:tcPr/>
                </a:tc>
              </a:tr>
              <a:tr h="544513">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Socio-Economic Status</a:t>
                      </a:r>
                    </a:p>
                    <a:p>
                      <a:pPr marL="0" marR="0" lvl="0" indent="0" algn="ctr" defTabSz="914400" rtl="0" eaLnBrk="1" fontAlgn="ctr"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Times New Roman" pitchFamily="18" charset="0"/>
                          <a:cs typeface="Times New Roman" pitchFamily="18" charset="0"/>
                        </a:rPr>
                        <a:t>Subsidized meals</a:t>
                      </a:r>
                      <a:endParaRPr kumimoji="0" lang="en-US" sz="18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imes New Roman" pitchFamily="18" charset="0"/>
                          <a:cs typeface="Times New Roman" pitchFamily="18" charset="0"/>
                        </a:rPr>
                        <a:t>Yes</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CC33"/>
                    </a:solidFill>
                  </a:tcPr>
                </a:tc>
                <a:tc vMerge="1">
                  <a:txBody>
                    <a:bodyPr/>
                    <a:lstStyle/>
                    <a:p>
                      <a:endParaRPr lang="en-US"/>
                    </a:p>
                  </a:txBody>
                  <a:tcPr/>
                </a:tc>
              </a:tr>
            </a:tbl>
          </a:graphicData>
        </a:graphic>
      </p:graphicFrame>
      <p:sp>
        <p:nvSpPr>
          <p:cNvPr id="4" name="Rectangle 3"/>
          <p:cNvSpPr/>
          <p:nvPr/>
        </p:nvSpPr>
        <p:spPr>
          <a:xfrm>
            <a:off x="533400" y="152400"/>
            <a:ext cx="8410575" cy="794064"/>
          </a:xfrm>
          <a:prstGeom prst="rect">
            <a:avLst/>
          </a:prstGeom>
        </p:spPr>
        <p:txBody>
          <a:bodyPr wrap="square">
            <a:spAutoFit/>
          </a:bodyPr>
          <a:lstStyle/>
          <a:p>
            <a:pPr algn="ctr">
              <a:lnSpc>
                <a:spcPct val="70000"/>
              </a:lnSpc>
              <a:spcBef>
                <a:spcPct val="50000"/>
              </a:spcBef>
            </a:pPr>
            <a:r>
              <a:rPr lang="en-US" b="1" dirty="0"/>
              <a:t>This school missed </a:t>
            </a:r>
            <a:r>
              <a:rPr lang="en-US" b="1" dirty="0" smtClean="0"/>
              <a:t>1 </a:t>
            </a:r>
            <a:r>
              <a:rPr lang="en-US" b="1" dirty="0"/>
              <a:t>of 37 objectives </a:t>
            </a:r>
          </a:p>
          <a:p>
            <a:pPr algn="ctr">
              <a:lnSpc>
                <a:spcPct val="70000"/>
              </a:lnSpc>
              <a:spcBef>
                <a:spcPct val="50000"/>
              </a:spcBef>
            </a:pPr>
            <a:r>
              <a:rPr lang="en-US" b="1" dirty="0"/>
              <a:t>and did not make AYP.</a:t>
            </a:r>
          </a:p>
        </p:txBody>
      </p:sp>
    </p:spTree>
    <p:extLst>
      <p:ext uri="{BB962C8B-B14F-4D97-AF65-F5344CB8AC3E}">
        <p14:creationId xmlns:p14="http://schemas.microsoft.com/office/powerpoint/2010/main" val="2170906516"/>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2029</Words>
  <Application>Microsoft Office PowerPoint</Application>
  <PresentationFormat>On-screen Show (4:3)</PresentationFormat>
  <Paragraphs>672</Paragraphs>
  <Slides>29</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29</vt:i4>
      </vt:variant>
    </vt:vector>
  </HeadingPairs>
  <TitlesOfParts>
    <vt:vector size="32" baseType="lpstr">
      <vt:lpstr>Blank Presentation</vt:lpstr>
      <vt:lpstr>Worksheet</vt:lpstr>
      <vt:lpstr>Chart</vt:lpstr>
      <vt:lpstr>PowerPoint Presentation</vt:lpstr>
      <vt:lpstr>PowerPoint Presentation</vt:lpstr>
      <vt:lpstr>PowerPoint Presentation</vt:lpstr>
      <vt:lpstr>PowerPoint Presentation</vt:lpstr>
      <vt:lpstr>PowerPoint Presentation</vt:lpstr>
      <vt:lpstr>PowerPoint Presentation</vt:lpstr>
      <vt:lpstr>Adequate Yearly Progress (AYP) </vt:lpstr>
      <vt:lpstr>PowerPoint Presentation</vt:lpstr>
      <vt:lpstr> </vt:lpstr>
      <vt:lpstr>PowerPoint Presentation</vt:lpstr>
      <vt:lpstr>The USED extended to States  an opportunity to design an alternative to AYP</vt:lpstr>
      <vt:lpstr>Required Components of the ESEA Waiver for the State-based System of Accountability </vt:lpstr>
      <vt:lpstr> South Carolina’s Goals in Developing an  Alternative to Current AYP </vt:lpstr>
      <vt:lpstr>District and School Grading Scale</vt:lpstr>
      <vt:lpstr>2012 Annual Measureable Objectives (based on the State mean)</vt:lpstr>
      <vt:lpstr>PowerPoint Presentation</vt:lpstr>
      <vt:lpstr>PowerPoint Presentation</vt:lpstr>
      <vt:lpstr>2012 Results for  ESEA / Federal Accountability Methodology  </vt:lpstr>
      <vt:lpstr>Comparison of 2012 ESEA/Federal Accountability to 2011 NCLB/AYP Results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School Choice and SES in  Priority and Focus Schools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
  <cp:revision>7</cp:revision>
  <dcterms:created xsi:type="dcterms:W3CDTF">2011-01-18T01:32:07Z</dcterms:created>
  <dcterms:modified xsi:type="dcterms:W3CDTF">2012-09-11T21:02:52Z</dcterms:modified>
</cp:coreProperties>
</file>