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4"/>
  </p:notesMasterIdLst>
  <p:sldIdLst>
    <p:sldId id="257" r:id="rId2"/>
    <p:sldId id="318" r:id="rId3"/>
    <p:sldId id="325" r:id="rId4"/>
    <p:sldId id="286" r:id="rId5"/>
    <p:sldId id="281" r:id="rId6"/>
    <p:sldId id="330" r:id="rId7"/>
    <p:sldId id="331" r:id="rId8"/>
    <p:sldId id="319" r:id="rId9"/>
    <p:sldId id="332" r:id="rId10"/>
    <p:sldId id="333" r:id="rId11"/>
    <p:sldId id="287" r:id="rId12"/>
    <p:sldId id="290" r:id="rId13"/>
    <p:sldId id="305" r:id="rId14"/>
    <p:sldId id="321" r:id="rId15"/>
    <p:sldId id="322" r:id="rId16"/>
    <p:sldId id="306" r:id="rId17"/>
    <p:sldId id="293" r:id="rId18"/>
    <p:sldId id="295" r:id="rId19"/>
    <p:sldId id="307" r:id="rId20"/>
    <p:sldId id="298" r:id="rId21"/>
    <p:sldId id="299" r:id="rId22"/>
    <p:sldId id="309" r:id="rId23"/>
    <p:sldId id="279" r:id="rId24"/>
    <p:sldId id="304" r:id="rId25"/>
    <p:sldId id="310" r:id="rId26"/>
    <p:sldId id="311" r:id="rId27"/>
    <p:sldId id="312" r:id="rId28"/>
    <p:sldId id="313" r:id="rId29"/>
    <p:sldId id="314" r:id="rId30"/>
    <p:sldId id="315" r:id="rId31"/>
    <p:sldId id="323" r:id="rId32"/>
    <p:sldId id="324" r:id="rId3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87" autoAdjust="0"/>
  </p:normalViewPr>
  <p:slideViewPr>
    <p:cSldViewPr>
      <p:cViewPr>
        <p:scale>
          <a:sx n="101" d="100"/>
          <a:sy n="101" d="100"/>
        </p:scale>
        <p:origin x="-1914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030535166155078"/>
          <c:w val="0.69764787079158286"/>
          <c:h val="0.665498242804395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Exceeds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2.8248587570621469E-3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/>
                      <a:t>4.6</a:t>
                    </a:r>
                    <a:endParaRPr lang="en-US" b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0" smtClean="0"/>
                      <a:t>13.7</a:t>
                    </a:r>
                    <a:endParaRPr lang="en-US" b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11.8</c:v>
                </c:pt>
                <c:pt idx="1">
                  <c:v>22.8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69376"/>
        <c:axId val="99513088"/>
      </c:barChart>
      <c:catAx>
        <c:axId val="7269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99513088"/>
        <c:crosses val="autoZero"/>
        <c:auto val="1"/>
        <c:lblAlgn val="ctr"/>
        <c:lblOffset val="100"/>
        <c:noMultiLvlLbl val="0"/>
      </c:catAx>
      <c:valAx>
        <c:axId val="99513088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7269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55669291338579"/>
          <c:y val="0.45495707104408561"/>
          <c:w val="0.24144330708661416"/>
          <c:h val="0.10516437563948573"/>
        </c:manualLayout>
      </c:layout>
      <c:overlay val="0"/>
      <c:txPr>
        <a:bodyPr/>
        <a:lstStyle/>
        <a:p>
          <a:pPr>
            <a:defRPr sz="14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Williamsburg County School District Individuals with Disabilities Education Act (IDEA)</a:t>
            </a:r>
            <a:endParaRPr lang="en-US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WCSD IDEA</c:v>
                </c:pt>
              </c:strCache>
            </c:strRef>
          </c:tx>
          <c:explosion val="25"/>
          <c:cat>
            <c:strRef>
              <c:f>Sheet1!$A$2:$A$4</c:f>
              <c:strCache>
                <c:ptCount val="3"/>
                <c:pt idx="0">
                  <c:v>FY17 IDEA Funding</c:v>
                </c:pt>
                <c:pt idx="1">
                  <c:v>25% redirection</c:v>
                </c:pt>
                <c:pt idx="2">
                  <c:v>Repayment to SCDE</c:v>
                </c:pt>
              </c:strCache>
            </c:strRef>
          </c:cat>
          <c:val>
            <c:numRef>
              <c:f>Sheet1!$B$2:$B$4</c:f>
              <c:numCache>
                <c:formatCode>_("$"* #,##0.00_);_("$"* \(#,##0.00\);_("$"* "-"??_);_(@_)</c:formatCode>
                <c:ptCount val="3"/>
                <c:pt idx="0">
                  <c:v>1470258</c:v>
                </c:pt>
                <c:pt idx="1">
                  <c:v>367571</c:v>
                </c:pt>
                <c:pt idx="2">
                  <c:v>282957.15999999997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FC-47B4-858E-E5D7C7A188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3412698412698413"/>
          <c:w val="0.69764787079158286"/>
          <c:h val="0.634424848185489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Approaches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38.3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34.700000000000003</c:v>
                </c:pt>
                <c:pt idx="1">
                  <c:v>31.5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 Met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40.7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50.1</c:v>
                </c:pt>
                <c:pt idx="1">
                  <c:v>26.4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781440"/>
        <c:axId val="34668544"/>
      </c:barChart>
      <c:catAx>
        <c:axId val="34781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4668544"/>
        <c:crosses val="autoZero"/>
        <c:auto val="1"/>
        <c:lblAlgn val="ctr"/>
        <c:lblOffset val="100"/>
        <c:noMultiLvlLbl val="0"/>
      </c:catAx>
      <c:valAx>
        <c:axId val="34668544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4781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63470493607654"/>
          <c:y val="0.48272987045974092"/>
          <c:w val="0.23250338667344"/>
          <c:h val="9.0221403776140879E-2"/>
        </c:manualLayout>
      </c:layout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3412698412698413"/>
          <c:w val="0.69764787079158286"/>
          <c:h val="0.634424848185489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Approaches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34.700000000000003</c:v>
                </c:pt>
                <c:pt idx="1">
                  <c:v>31.5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 Met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50.1</c:v>
                </c:pt>
                <c:pt idx="1">
                  <c:v>26.4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695808"/>
        <c:axId val="34722176"/>
      </c:barChart>
      <c:catAx>
        <c:axId val="34695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4722176"/>
        <c:crosses val="autoZero"/>
        <c:auto val="1"/>
        <c:lblAlgn val="ctr"/>
        <c:lblOffset val="100"/>
        <c:noMultiLvlLbl val="0"/>
      </c:catAx>
      <c:valAx>
        <c:axId val="34722176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4695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63470493607654"/>
          <c:y val="0.48272987045974092"/>
          <c:w val="0.23250338667344"/>
          <c:h val="9.0221403776140879E-2"/>
        </c:manualLayout>
      </c:layout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030535166155078"/>
          <c:w val="0.69764787079158286"/>
          <c:h val="0.665498242804395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Exceeds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11.8</c:v>
                </c:pt>
                <c:pt idx="1">
                  <c:v>22.8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854784"/>
        <c:axId val="34856320"/>
      </c:barChart>
      <c:catAx>
        <c:axId val="34854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4856320"/>
        <c:crosses val="autoZero"/>
        <c:auto val="1"/>
        <c:lblAlgn val="ctr"/>
        <c:lblOffset val="100"/>
        <c:noMultiLvlLbl val="0"/>
      </c:catAx>
      <c:valAx>
        <c:axId val="34856320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4854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55669291338579"/>
          <c:y val="0.45495707104408561"/>
          <c:w val="0.24144330708661416"/>
          <c:h val="0.10516437563948573"/>
        </c:manualLayout>
      </c:layout>
      <c:overlay val="0"/>
      <c:txPr>
        <a:bodyPr/>
        <a:lstStyle/>
        <a:p>
          <a:pPr>
            <a:defRPr sz="14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3412698412698413"/>
          <c:w val="0.69764787079158286"/>
          <c:h val="0.6344248481854898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Approaches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28.1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34.700000000000003</c:v>
                </c:pt>
                <c:pt idx="1">
                  <c:v>31.5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 Met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53.3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26.2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50.1</c:v>
                </c:pt>
                <c:pt idx="1">
                  <c:v>26.4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894400"/>
        <c:axId val="37978112"/>
      </c:barChart>
      <c:catAx>
        <c:axId val="37894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7978112"/>
        <c:crosses val="autoZero"/>
        <c:auto val="1"/>
        <c:lblAlgn val="ctr"/>
        <c:lblOffset val="100"/>
        <c:noMultiLvlLbl val="0"/>
      </c:catAx>
      <c:valAx>
        <c:axId val="37978112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7894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63470493607654"/>
          <c:y val="0.48272987045974092"/>
          <c:w val="0.23250338667344"/>
          <c:h val="9.0221403776140879E-2"/>
        </c:manualLayout>
      </c:layout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030535166155078"/>
          <c:w val="0.69764787079158286"/>
          <c:h val="0.665498242804395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Exceeds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5.2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22.7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13.4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11.8</c:v>
                </c:pt>
                <c:pt idx="1">
                  <c:v>22.8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168448"/>
        <c:axId val="38777216"/>
      </c:barChart>
      <c:catAx>
        <c:axId val="38168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8777216"/>
        <c:crosses val="autoZero"/>
        <c:auto val="1"/>
        <c:lblAlgn val="ctr"/>
        <c:lblOffset val="100"/>
        <c:noMultiLvlLbl val="0"/>
      </c:catAx>
      <c:valAx>
        <c:axId val="38777216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8168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55669291338579"/>
          <c:y val="0.45495707104408561"/>
          <c:w val="0.24144330708661416"/>
          <c:h val="0.10516437563948573"/>
        </c:manualLayout>
      </c:layout>
      <c:overlay val="0"/>
      <c:txPr>
        <a:bodyPr/>
        <a:lstStyle/>
        <a:p>
          <a:pPr>
            <a:defRPr sz="14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71033829104695E-2"/>
          <c:y val="0.23412698412698413"/>
          <c:w val="0.69764787079158286"/>
          <c:h val="0.63442484818548983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Not Met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44.4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27.6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50.1</c:v>
                </c:pt>
                <c:pt idx="1">
                  <c:v>26.4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842752"/>
        <c:axId val="38844288"/>
      </c:barChart>
      <c:catAx>
        <c:axId val="38842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8844288"/>
        <c:crosses val="autoZero"/>
        <c:auto val="1"/>
        <c:lblAlgn val="ctr"/>
        <c:lblOffset val="100"/>
        <c:noMultiLvlLbl val="0"/>
      </c:catAx>
      <c:valAx>
        <c:axId val="38844288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8842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63470493607654"/>
          <c:y val="0.48272987045974092"/>
          <c:w val="0.23250338667344"/>
          <c:h val="9.0221403776140879E-2"/>
        </c:manualLayout>
      </c:layout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71033829104695E-2"/>
          <c:y val="0.2030535166155078"/>
          <c:w val="0.69764787079158286"/>
          <c:h val="0.665498242804395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Exceeds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5.85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32.2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49.8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40.1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 i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WCSD</c:v>
                </c:pt>
                <c:pt idx="1">
                  <c:v>State Average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11.8</c:v>
                </c:pt>
                <c:pt idx="1">
                  <c:v>22.8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944128"/>
        <c:axId val="38954112"/>
      </c:barChart>
      <c:catAx>
        <c:axId val="38944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8954112"/>
        <c:crosses val="autoZero"/>
        <c:auto val="1"/>
        <c:lblAlgn val="ctr"/>
        <c:lblOffset val="100"/>
        <c:noMultiLvlLbl val="0"/>
      </c:catAx>
      <c:valAx>
        <c:axId val="38954112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38944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55669291338579"/>
          <c:y val="0.45495707104408561"/>
          <c:w val="0.24144330708661416"/>
          <c:h val="0.10516437563948573"/>
        </c:manualLayout>
      </c:layout>
      <c:overlay val="0"/>
      <c:txPr>
        <a:bodyPr/>
        <a:lstStyle/>
        <a:p>
          <a:pPr>
            <a:defRPr sz="14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1">
                <a:latin typeface="Times New Roman"/>
                <a:cs typeface="Times New Roman"/>
              </a:defRPr>
            </a:pPr>
            <a:r>
              <a:rPr lang="en-US" sz="1600" b="1">
                <a:latin typeface="Times New Roman"/>
                <a:cs typeface="Times New Roman"/>
              </a:rPr>
              <a:t>2017</a:t>
            </a:r>
            <a:r>
              <a:rPr lang="en-US" sz="1600" b="1" baseline="0">
                <a:latin typeface="Times New Roman"/>
                <a:cs typeface="Times New Roman"/>
              </a:rPr>
              <a:t> Williamsburg County School District </a:t>
            </a:r>
            <a:r>
              <a:rPr lang="en-US" sz="1600" b="1">
                <a:effectLst/>
                <a:latin typeface="Times New Roman"/>
                <a:cs typeface="Times New Roman"/>
              </a:rPr>
              <a:t>Percentage of tests with scores of 60 or</a:t>
            </a:r>
          </a:p>
          <a:p>
            <a:pPr>
              <a:defRPr sz="1600" b="1">
                <a:latin typeface="Times New Roman"/>
                <a:cs typeface="Times New Roman"/>
              </a:defRPr>
            </a:pPr>
            <a:r>
              <a:rPr lang="en-US" sz="1600" b="1">
                <a:effectLst/>
                <a:latin typeface="Times New Roman"/>
                <a:cs typeface="Times New Roman"/>
              </a:rPr>
              <a:t>                above on EOCEP Assessments v. State</a:t>
            </a:r>
            <a:r>
              <a:rPr lang="en-US" sz="1600" b="1" baseline="0">
                <a:effectLst/>
                <a:latin typeface="Times New Roman"/>
                <a:cs typeface="Times New Roman"/>
              </a:rPr>
              <a:t> Average</a:t>
            </a:r>
            <a:r>
              <a:rPr lang="en-US" sz="1600" b="1">
                <a:effectLst/>
                <a:latin typeface="Times New Roman"/>
                <a:cs typeface="Times New Roman"/>
              </a:rPr>
              <a:t> </a:t>
            </a:r>
            <a:endParaRPr lang="en-US" sz="1600" b="1">
              <a:latin typeface="Times New Roman"/>
              <a:cs typeface="Times New Roman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Sheet2!$B$10</c:f>
              <c:strCache>
                <c:ptCount val="1"/>
                <c:pt idx="0">
                  <c:v>WCSD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Sheet2!$A$11:$A$14</c:f>
              <c:strCache>
                <c:ptCount val="4"/>
                <c:pt idx="0">
                  <c:v>English I</c:v>
                </c:pt>
                <c:pt idx="1">
                  <c:v>Algebra I/ Math for the Technologies</c:v>
                </c:pt>
                <c:pt idx="2">
                  <c:v>Biology I</c:v>
                </c:pt>
                <c:pt idx="3">
                  <c:v>US History&amp; Constitution</c:v>
                </c:pt>
              </c:strCache>
            </c:strRef>
          </c:cat>
          <c:val>
            <c:numRef>
              <c:f>Sheet2!$B$11:$B$14</c:f>
              <c:numCache>
                <c:formatCode>General</c:formatCode>
                <c:ptCount val="4"/>
                <c:pt idx="0">
                  <c:v>59.8</c:v>
                </c:pt>
                <c:pt idx="1">
                  <c:v>56.3</c:v>
                </c:pt>
                <c:pt idx="2">
                  <c:v>44.1</c:v>
                </c:pt>
                <c:pt idx="3">
                  <c:v>18.8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B3-4D23-83D5-937559E6FD51}"/>
            </c:ext>
          </c:extLst>
        </c:ser>
        <c:ser>
          <c:idx val="1"/>
          <c:order val="1"/>
          <c:tx>
            <c:strRef>
              <c:f>Sheet2!$C$10</c:f>
              <c:strCache>
                <c:ptCount val="1"/>
                <c:pt idx="0">
                  <c:v>State Average </c:v>
                </c:pt>
              </c:strCache>
            </c:strRef>
          </c:tx>
          <c:spPr>
            <a:solidFill>
              <a:srgbClr val="9BBB59">
                <a:lumMod val="7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Sheet2!$A$11:$A$14</c:f>
              <c:strCache>
                <c:ptCount val="4"/>
                <c:pt idx="0">
                  <c:v>English I</c:v>
                </c:pt>
                <c:pt idx="1">
                  <c:v>Algebra I/ Math for the Technologies</c:v>
                </c:pt>
                <c:pt idx="2">
                  <c:v>Biology I</c:v>
                </c:pt>
                <c:pt idx="3">
                  <c:v>US History&amp; Constitution</c:v>
                </c:pt>
              </c:strCache>
            </c:strRef>
          </c:cat>
          <c:val>
            <c:numRef>
              <c:f>Sheet2!$C$11:$C$14</c:f>
              <c:numCache>
                <c:formatCode>General</c:formatCode>
                <c:ptCount val="4"/>
                <c:pt idx="0">
                  <c:v>77</c:v>
                </c:pt>
                <c:pt idx="1">
                  <c:v>75.099999999999994</c:v>
                </c:pt>
                <c:pt idx="2">
                  <c:v>73.8</c:v>
                </c:pt>
                <c:pt idx="3">
                  <c:v>67.900000000000006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B3-4D23-83D5-937559E6FD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0598528"/>
        <c:axId val="40612608"/>
      </c:barChart>
      <c:catAx>
        <c:axId val="40598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612608"/>
        <c:crosses val="autoZero"/>
        <c:auto val="1"/>
        <c:lblAlgn val="ctr"/>
        <c:lblOffset val="100"/>
        <c:noMultiLvlLbl val="0"/>
      </c:catAx>
      <c:valAx>
        <c:axId val="406126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4059852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noFill/>
    <a:ln w="381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F26EFECF-6E90-499E-9093-AEDD5F033A3F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ECA5E14-AF0A-43CA-97BA-0580627F1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5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8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1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4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8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7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5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0AB51-80A3-4AD4-B682-6AF90ED9050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87DD5-499A-4231-8F80-B85C92A06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2546" y="228600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4339" y="813375"/>
            <a:ext cx="7543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Department of Education</a:t>
            </a: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Williamsburg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County School District</a:t>
            </a: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 10,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101" y="2286000"/>
            <a:ext cx="1906935" cy="190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53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79641472"/>
              </p:ext>
            </p:extLst>
          </p:nvPr>
        </p:nvGraphicFramePr>
        <p:xfrm>
          <a:off x="4267200" y="1472189"/>
          <a:ext cx="4724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926543102"/>
              </p:ext>
            </p:extLst>
          </p:nvPr>
        </p:nvGraphicFramePr>
        <p:xfrm>
          <a:off x="381000" y="1624589"/>
          <a:ext cx="381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Box 20"/>
          <p:cNvSpPr txBox="1"/>
          <p:nvPr/>
        </p:nvSpPr>
        <p:spPr>
          <a:xfrm rot="16200000">
            <a:off x="4160520" y="-803147"/>
            <a:ext cx="457200" cy="3916682"/>
          </a:xfrm>
          <a:prstGeom prst="rect">
            <a:avLst/>
          </a:prstGeom>
          <a:ln/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"/>
                <a:ea typeface="Calibri"/>
                <a:cs typeface="Times New Roman"/>
              </a:rPr>
              <a:t>SC </a:t>
            </a: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>PASS SOCIAL STUDIES </a:t>
            </a:r>
            <a:r>
              <a:rPr lang="en-US" sz="2000" b="1" dirty="0" smtClean="0">
                <a:effectLst/>
                <a:latin typeface="Times New Roman"/>
                <a:ea typeface="Calibri"/>
                <a:cs typeface="Times New Roman"/>
              </a:rPr>
              <a:t>2017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2980" y="1472189"/>
            <a:ext cx="681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Williamsburg School District Performance v. State Average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3-8 SOCIAL STUDIES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53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1524000"/>
            <a:ext cx="6096000" cy="5334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tests with scores of 60 or above on EOCEP Assessments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804101"/>
              </p:ext>
            </p:extLst>
          </p:nvPr>
        </p:nvGraphicFramePr>
        <p:xfrm>
          <a:off x="381000" y="2286000"/>
          <a:ext cx="8305799" cy="2641342"/>
        </p:xfrm>
        <a:graphic>
          <a:graphicData uri="http://schemas.openxmlformats.org/drawingml/2006/table">
            <a:tbl>
              <a:tblPr firstRow="1" firstCol="1" bandRow="1"/>
              <a:tblGrid>
                <a:gridCol w="49701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8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75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Assessment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WCSD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 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812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English 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32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Algebra I/ Math for the Technologies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56.3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32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Biology 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48.3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73.8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327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US History&amp; Constitution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35.3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67.9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itle 5"/>
          <p:cNvSpPr txBox="1">
            <a:spLocks/>
          </p:cNvSpPr>
          <p:nvPr/>
        </p:nvSpPr>
        <p:spPr>
          <a:xfrm>
            <a:off x="1574276" y="838200"/>
            <a:ext cx="77724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District Level Achievement: High School</a:t>
            </a:r>
            <a:endParaRPr lang="en-US" sz="26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69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773766550"/>
              </p:ext>
            </p:extLst>
          </p:nvPr>
        </p:nvGraphicFramePr>
        <p:xfrm>
          <a:off x="285750" y="1555750"/>
          <a:ext cx="8572500" cy="374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 Box 38"/>
          <p:cNvSpPr txBox="1"/>
          <p:nvPr/>
        </p:nvSpPr>
        <p:spPr>
          <a:xfrm rot="16200000">
            <a:off x="4343400" y="-628650"/>
            <a:ext cx="457200" cy="354330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EOCEP  2017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43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sels" panose="02050604040505020204" pitchFamily="18" charset="0"/>
              </a:rPr>
              <a:t>Elementary Schools</a:t>
            </a:r>
            <a:endParaRPr lang="en-US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35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1"/>
          <p:cNvSpPr txBox="1"/>
          <p:nvPr/>
        </p:nvSpPr>
        <p:spPr>
          <a:xfrm>
            <a:off x="2756452" y="228600"/>
            <a:ext cx="4038600" cy="990600"/>
          </a:xfrm>
          <a:prstGeom prst="rect">
            <a:avLst/>
          </a:prstGeom>
          <a:ln/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/>
                <a:ea typeface="Calibri"/>
                <a:cs typeface="Times New Roman"/>
              </a:rPr>
              <a:t>Williamsburg County Elementary Schools					2017 Performance Profiles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58523"/>
              </p:ext>
            </p:extLst>
          </p:nvPr>
        </p:nvGraphicFramePr>
        <p:xfrm>
          <a:off x="457200" y="1828800"/>
          <a:ext cx="8229599" cy="2736675"/>
        </p:xfrm>
        <a:graphic>
          <a:graphicData uri="http://schemas.openxmlformats.org/drawingml/2006/table">
            <a:tbl>
              <a:tblPr firstRow="1" firstCol="1" bandRow="1"/>
              <a:tblGrid>
                <a:gridCol w="21563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34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72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72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30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43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300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775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6775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95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5154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 Elementary School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Performance Profiles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READY ELA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Ready Math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4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Exceeds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Approaches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Exceeds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Approaches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4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Greeleyville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10.3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25.4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33.3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15.9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34.9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42.1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4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Kenneth Gardner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6.4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39.3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35.2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34.8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49.7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4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Hemingway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7.8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39.6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36.5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32.3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46.4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4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D. P. Cooper Charter School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9.3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37.8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50.6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2.9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5.8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33.7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57.6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158902"/>
              </p:ext>
            </p:extLst>
          </p:nvPr>
        </p:nvGraphicFramePr>
        <p:xfrm>
          <a:off x="457200" y="4724400"/>
          <a:ext cx="8229600" cy="304800"/>
        </p:xfrm>
        <a:graphic>
          <a:graphicData uri="http://schemas.openxmlformats.org/drawingml/2006/table">
            <a:tbl>
              <a:tblPr firstRow="1" firstCol="1" bandRow="1"/>
              <a:tblGrid>
                <a:gridCol w="2133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94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25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13.7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26.3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26.4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19.3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22.8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31.5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26.4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14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1"/>
          <p:cNvSpPr txBox="1"/>
          <p:nvPr/>
        </p:nvSpPr>
        <p:spPr>
          <a:xfrm>
            <a:off x="2756452" y="228600"/>
            <a:ext cx="4038600" cy="990600"/>
          </a:xfrm>
          <a:prstGeom prst="rect">
            <a:avLst/>
          </a:prstGeom>
          <a:ln/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/>
                <a:ea typeface="Calibri"/>
                <a:cs typeface="Times New Roman"/>
              </a:rPr>
              <a:t>Williamsburg County Elementary Schools					2017 Performance Profiles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439108"/>
              </p:ext>
            </p:extLst>
          </p:nvPr>
        </p:nvGraphicFramePr>
        <p:xfrm>
          <a:off x="533400" y="2057400"/>
          <a:ext cx="8229599" cy="2740236"/>
        </p:xfrm>
        <a:graphic>
          <a:graphicData uri="http://schemas.openxmlformats.org/drawingml/2006/table">
            <a:tbl>
              <a:tblPr firstRow="1" firstCol="1" bandRow="1"/>
              <a:tblGrid>
                <a:gridCol w="20548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73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68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368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94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3244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5943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626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2626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45670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 Elementary School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Performance Profiles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PASS Science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PASS Social Studies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Exceeds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Approaches</a:t>
                      </a:r>
                      <a:endParaRPr lang="en-US" sz="10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Exemplary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6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Greeleyville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18.8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27.1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47.1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61.2</a:t>
                      </a:r>
                      <a:endParaRPr lang="en-US" sz="11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31.8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6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Kenneth Gardner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6.6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17.3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30.9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45.3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8.2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45.3</a:t>
                      </a:r>
                      <a:endParaRPr lang="en-US" sz="11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6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Hemingway Elementary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5.5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18.9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33.9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41.7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en-US" sz="11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56.7</a:t>
                      </a:r>
                      <a:endParaRPr lang="en-US" sz="11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6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D. P. Cooper Charter School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5.4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32.4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61.3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1.8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0" algn="l"/>
                        </a:tabLs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62.2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57" marR="640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405593"/>
              </p:ext>
            </p:extLst>
          </p:nvPr>
        </p:nvGraphicFramePr>
        <p:xfrm>
          <a:off x="533400" y="4953000"/>
          <a:ext cx="8229600" cy="304800"/>
        </p:xfrm>
        <a:graphic>
          <a:graphicData uri="http://schemas.openxmlformats.org/drawingml/2006/table">
            <a:tbl>
              <a:tblPr firstRow="1" firstCol="1" bandRow="1"/>
              <a:tblGrid>
                <a:gridCol w="2057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19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2650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5701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7950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5500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22.7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26.2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32.2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40.1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27.6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0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sels" panose="02050604040505020204" pitchFamily="18" charset="0"/>
              </a:rPr>
              <a:t>Middle Schools</a:t>
            </a:r>
            <a:endParaRPr lang="en-US" dirty="0">
              <a:latin typeface="Brussels" panose="0205060404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49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2"/>
          <p:cNvSpPr txBox="1"/>
          <p:nvPr/>
        </p:nvSpPr>
        <p:spPr>
          <a:xfrm>
            <a:off x="2971800" y="381000"/>
            <a:ext cx="4191000" cy="135255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Williamsburg County Middle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Schools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2017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Performance Profiles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712447"/>
              </p:ext>
            </p:extLst>
          </p:nvPr>
        </p:nvGraphicFramePr>
        <p:xfrm>
          <a:off x="304800" y="2590800"/>
          <a:ext cx="8534401" cy="2976387"/>
        </p:xfrm>
        <a:graphic>
          <a:graphicData uri="http://schemas.openxmlformats.org/drawingml/2006/table">
            <a:tbl>
              <a:tblPr firstRow="1" firstCol="1" bandRow="1"/>
              <a:tblGrid>
                <a:gridCol w="1903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01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43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43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83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57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830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9961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9961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407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46358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2017 Middle School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 Profiles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READY ELA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Ready Math 2017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8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  <a:endParaRPr lang="en-US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Meets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  <a:endParaRPr lang="en-US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  <a:endParaRPr lang="en-US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8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Kingstree Middle Magnet School of the Arts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16.1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33.4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46.5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3.4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34.8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48.2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8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Hemingway M. B. Lee Middle School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17.5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43.8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36.1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13.9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40.7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41.8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3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C.E. Murray Middle School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17.8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41.5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3.4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5.9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23.7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66.9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3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D. P. Cooper Charter School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10.3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44.5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1.9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5.8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51.6</a:t>
                      </a:r>
                    </a:p>
                  </a:txBody>
                  <a:tcPr marL="63372" marR="6337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2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2"/>
          <p:cNvSpPr txBox="1"/>
          <p:nvPr/>
        </p:nvSpPr>
        <p:spPr>
          <a:xfrm>
            <a:off x="2971800" y="533400"/>
            <a:ext cx="4191000" cy="129540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Williamsburg County Middle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Schools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2017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Performance Profiles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286182"/>
              </p:ext>
            </p:extLst>
          </p:nvPr>
        </p:nvGraphicFramePr>
        <p:xfrm>
          <a:off x="228600" y="2286000"/>
          <a:ext cx="8686800" cy="3276602"/>
        </p:xfrm>
        <a:graphic>
          <a:graphicData uri="http://schemas.openxmlformats.org/drawingml/2006/table">
            <a:tbl>
              <a:tblPr firstRow="1" firstCol="1" bandRow="1"/>
              <a:tblGrid>
                <a:gridCol w="1953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03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50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26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87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400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141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802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280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49283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2017 Middle School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Performance Profiles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PASS Science 2017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SC PASS Social Studies 2017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28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Exemplary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 Met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27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Kingstree Middle Magnet School of the Arts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10.7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61.9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6.8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29.4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63.8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27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Hemingway M. B. Lee Middle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11.9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31.4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51.5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6.7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40.2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27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C.E. Murray Middle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8.5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17.8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33.1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61.9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27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D. P. Cooper Charter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1.9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28.4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60.6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41.3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47.7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01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sels" panose="02050604040505020204" pitchFamily="18" charset="0"/>
              </a:rPr>
              <a:t>High Schools</a:t>
            </a:r>
            <a:endParaRPr lang="en-US" dirty="0">
              <a:latin typeface="Brussels" panose="0205060404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2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Williamsburg County School District Concerns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Long term non-compliance with </a:t>
            </a:r>
            <a:r>
              <a:rPr lang="en-US" sz="3600" dirty="0" smtClean="0">
                <a:latin typeface="Times New Roman"/>
                <a:ea typeface="Calibri"/>
                <a:cs typeface="Times New Roman"/>
              </a:rPr>
              <a:t>federal programs and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grants </a:t>
            </a:r>
            <a:r>
              <a:rPr lang="en-US" sz="3600" dirty="0" smtClean="0">
                <a:latin typeface="Times New Roman"/>
                <a:ea typeface="Calibri"/>
                <a:cs typeface="Times New Roman"/>
              </a:rPr>
              <a:t>resulting in a high risk assessment</a:t>
            </a: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Repeated negative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financial audit findings </a:t>
            </a:r>
            <a:endParaRPr lang="en-US" sz="3600" dirty="0" smtClean="0"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Fiscal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practices rating of caution </a:t>
            </a: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Low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academic achievement of students in grades 3-8.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0153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7"/>
          <p:cNvSpPr txBox="1"/>
          <p:nvPr/>
        </p:nvSpPr>
        <p:spPr>
          <a:xfrm>
            <a:off x="3276600" y="533400"/>
            <a:ext cx="3429000" cy="129540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Williamsburg County High Schools				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2017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Performance Profiles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612859"/>
              </p:ext>
            </p:extLst>
          </p:nvPr>
        </p:nvGraphicFramePr>
        <p:xfrm>
          <a:off x="457200" y="2057400"/>
          <a:ext cx="8218805" cy="2734056"/>
        </p:xfrm>
        <a:graphic>
          <a:graphicData uri="http://schemas.openxmlformats.org/drawingml/2006/table">
            <a:tbl>
              <a:tblPr firstRow="1" firstCol="1" bandRow="1"/>
              <a:tblGrid>
                <a:gridCol w="17965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9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62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06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930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9304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1465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 High School Performance Profiles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End of Course Assessments: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of tests with scores of 60 or above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Four-Year Graduation Rate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46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Algebra I/ Math For The Technologies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English I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Biology I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US History and The Constitution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 Graduation Rate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Hemingway High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48.9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37.5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38.8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12.1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4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Kingstree Senior High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53.8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55.2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36.4</a:t>
                      </a:r>
                      <a:endParaRPr lang="en-US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80.3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4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CE Murray High School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30.5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43.9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en-US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89.9</a:t>
                      </a:r>
                      <a:endParaRPr 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23724"/>
              </p:ext>
            </p:extLst>
          </p:nvPr>
        </p:nvGraphicFramePr>
        <p:xfrm>
          <a:off x="533400" y="4953000"/>
          <a:ext cx="8153399" cy="304800"/>
        </p:xfrm>
        <a:graphic>
          <a:graphicData uri="http://schemas.openxmlformats.org/drawingml/2006/table">
            <a:tbl>
              <a:tblPr firstRow="1" firstCol="1" bandRow="1"/>
              <a:tblGrid>
                <a:gridCol w="1752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7639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75.1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73.8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67.9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84.3</a:t>
                      </a:r>
                      <a:endParaRPr lang="en-US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0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" y="1905000"/>
            <a:ext cx="8039100" cy="3916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1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sels" panose="02050604040505020204" pitchFamily="18" charset="0"/>
              </a:rPr>
              <a:t>Special Education Information</a:t>
            </a:r>
            <a:endParaRPr lang="en-US" dirty="0">
              <a:latin typeface="Brussels" panose="0205060404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russels" panose="02050604040505020204" pitchFamily="18" charset="0"/>
              </a:rPr>
              <a:t>Williamsburg</a:t>
            </a:r>
            <a:endParaRPr lang="en-US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68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7038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2014-15 - On-sight monitoring of the district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June, 2015 - Findings Letter issued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August, 2016 - Review showed only partial corrections of some findings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February, 2017- Review showed still only partial correction of some findings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August, 2017 - Reviews continued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March, 2018 - Reviews continue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828800" y="457200"/>
            <a:ext cx="68580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Special Education Program Review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9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findings identified June 19, 2015 indicated: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12 areas of Individualized Education Program (IEP) development, 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identified as having systemic issues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years later, there are still 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areas with systemic issues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Federal regulations require that all findings of noncompliance be corrected as soon as possible, but in no case, later than one year.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457200"/>
            <a:ext cx="68580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Special Education Program Review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79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corrective actions have not been completed three years later, although progress has been noted.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problems remain with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Individualized Education Program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and implementation.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304800"/>
            <a:ext cx="68580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Current Status for Special Education Program Review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4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learning opportunities specific to the areas of findings have been provided by OSES staff to district and school personnel over the course of the past 3 years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IEPs are reviewed frequently by OSES staff and district/school staff are provided with feedback.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3810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Assistance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40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June 30, 2016: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Inventory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Did not have a method to track inventory purchased.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&amp; Effort: Did not properly record employee’s work time and activities.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&amp; Procedures: The District could not produce written policies and procedures.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Contractual Services: Districts did not verify if contractors has been barred or suspended prior to engaging in a contractual 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of Effort (MOE): Expenditure reports could not be provided from the LEA for the 2013-2014 school year (SY) that corresponded with information submitted to SCDE.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3810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Financial Findings &amp; Issues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50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40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August 23, 2016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 to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not meeting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federal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of IDEA Part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SCDE provided notice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Williamsburg to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back $282,957.16 due to the District’s failure maintain a spending level for educating students with disabilities.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13,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Williamsburg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required to redirect 25% of their 2017 IDEA federal funds due to systemic longstanding uncorrected noncompliance ($367,571 of $1,470,285).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3810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Fiscal Findings &amp; Issues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87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district was required to use the redirected funds to hire: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outside, qualified consultant to provide guidance and assistance in the area of fiscal management and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outside, qualified consultant to provide guidance and assistance in the area of special education services (IEP development and implementation)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Consultants were not hired until the fall of 2017; funds were redirected April,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of April 2018, the district has yet to complete is spending and use of redirected funds (which expire 9/30/18)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828800" y="3810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Redirection of Funds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5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2362200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Williamsburg County School District Academic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 Concerns</a:t>
            </a:r>
          </a:p>
          <a:p>
            <a:pPr algn="ctr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32206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342900" y="1600200"/>
            <a:ext cx="41529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650,528.16 of the $1,470,258.00 funding had to be paid back and/or redirected due to noncompliance.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752600" y="3810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Brussels" panose="02050604040505020204" pitchFamily="18" charset="0"/>
              </a:rPr>
              <a:t>Lack of Funding</a:t>
            </a:r>
            <a:endParaRPr lang="en-US" sz="2400" dirty="0">
              <a:latin typeface="Brussels" panose="020506040405050202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611656"/>
              </p:ext>
            </p:extLst>
          </p:nvPr>
        </p:nvGraphicFramePr>
        <p:xfrm>
          <a:off x="4572000" y="1623218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736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Williamsburg County School District Concerns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Long term non-compliance with </a:t>
            </a:r>
            <a:r>
              <a:rPr lang="en-US" sz="3600" dirty="0" smtClean="0">
                <a:latin typeface="Times New Roman"/>
                <a:ea typeface="Calibri"/>
                <a:cs typeface="Times New Roman"/>
              </a:rPr>
              <a:t>federal programs and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grants </a:t>
            </a:r>
            <a:r>
              <a:rPr lang="en-US" sz="3600" dirty="0" smtClean="0">
                <a:latin typeface="Times New Roman"/>
                <a:ea typeface="Calibri"/>
                <a:cs typeface="Times New Roman"/>
              </a:rPr>
              <a:t>resulting in a high risk assessment</a:t>
            </a: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Repeated negative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financial audit findings </a:t>
            </a:r>
            <a:endParaRPr lang="en-US" sz="3600" dirty="0" smtClean="0"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Fiscal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practices rating of caution </a:t>
            </a: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/>
                <a:ea typeface="Calibri"/>
                <a:cs typeface="Times New Roman"/>
              </a:rPr>
              <a:t>Low </a:t>
            </a:r>
            <a:r>
              <a:rPr lang="en-US" sz="3600" dirty="0">
                <a:latin typeface="Times New Roman"/>
                <a:ea typeface="Calibri"/>
                <a:cs typeface="Times New Roman"/>
              </a:rPr>
              <a:t>academic achievement of students in grades 3-8.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07383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2286000"/>
            <a:ext cx="6324600" cy="20574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0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endParaRPr lang="en-US" sz="10200" dirty="0"/>
          </a:p>
        </p:txBody>
      </p:sp>
    </p:spTree>
    <p:extLst>
      <p:ext uri="{BB962C8B-B14F-4D97-AF65-F5344CB8AC3E}">
        <p14:creationId xmlns:p14="http://schemas.microsoft.com/office/powerpoint/2010/main" val="2829181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11584"/>
              </p:ext>
            </p:extLst>
          </p:nvPr>
        </p:nvGraphicFramePr>
        <p:xfrm>
          <a:off x="533400" y="2362200"/>
          <a:ext cx="8153399" cy="2561168"/>
        </p:xfrm>
        <a:graphic>
          <a:graphicData uri="http://schemas.openxmlformats.org/drawingml/2006/table">
            <a:tbl>
              <a:tblPr firstRow="1" firstCol="1" bandRow="1"/>
              <a:tblGrid>
                <a:gridCol w="34478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40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314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Priority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Schools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Tier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Status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Potentially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Underperforming Schools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943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M.B. Lee Hemingway Middle School</a:t>
                      </a: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Tier 2</a:t>
                      </a: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CE Murray Middle        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Kingstree Senior High</a:t>
                      </a:r>
                    </a:p>
                  </a:txBody>
                  <a:tcPr marL="60885" marR="60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itle 5"/>
          <p:cNvSpPr txBox="1">
            <a:spLocks/>
          </p:cNvSpPr>
          <p:nvPr/>
        </p:nvSpPr>
        <p:spPr>
          <a:xfrm>
            <a:off x="1676400" y="1176338"/>
            <a:ext cx="65532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Achievement Concerns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294792"/>
              </p:ext>
            </p:extLst>
          </p:nvPr>
        </p:nvGraphicFramePr>
        <p:xfrm>
          <a:off x="685800" y="1981200"/>
          <a:ext cx="7848600" cy="2798707"/>
        </p:xfrm>
        <a:graphic>
          <a:graphicData uri="http://schemas.openxmlformats.org/drawingml/2006/table">
            <a:tbl>
              <a:tblPr firstRow="1" firstCol="1" bandRow="1"/>
              <a:tblGrid>
                <a:gridCol w="18042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21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29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140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235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27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ELA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SC READY 2017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WCSD 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MATH 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SC READY 2017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WCSD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Meets Standards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15.2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42.1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38.3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itle 5"/>
          <p:cNvSpPr txBox="1">
            <a:spLocks/>
          </p:cNvSpPr>
          <p:nvPr/>
        </p:nvSpPr>
        <p:spPr>
          <a:xfrm>
            <a:off x="2057400" y="457200"/>
            <a:ext cx="65532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District Level Achievement: Grades 3-8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6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8"/>
          <p:cNvSpPr txBox="1"/>
          <p:nvPr/>
        </p:nvSpPr>
        <p:spPr>
          <a:xfrm rot="16200000">
            <a:off x="4152900" y="-381000"/>
            <a:ext cx="457199" cy="304800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SC READY ELA 2017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2886" y="1438870"/>
            <a:ext cx="6850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Williamsburg School District Performance v. State Average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Grades 3-8 ELA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204309176"/>
              </p:ext>
            </p:extLst>
          </p:nvPr>
        </p:nvGraphicFramePr>
        <p:xfrm>
          <a:off x="381000" y="1624589"/>
          <a:ext cx="381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653534146"/>
              </p:ext>
            </p:extLst>
          </p:nvPr>
        </p:nvGraphicFramePr>
        <p:xfrm>
          <a:off x="4267200" y="1472189"/>
          <a:ext cx="4724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17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"/>
          <p:cNvSpPr txBox="1"/>
          <p:nvPr/>
        </p:nvSpPr>
        <p:spPr>
          <a:xfrm rot="16200000">
            <a:off x="4160520" y="-457201"/>
            <a:ext cx="457200" cy="3200404"/>
          </a:xfrm>
          <a:prstGeom prst="rect">
            <a:avLst/>
          </a:prstGeom>
          <a:ln/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"/>
                <a:ea typeface="Calibri"/>
                <a:cs typeface="Times New Roman"/>
              </a:rPr>
              <a:t>SC READY MATH 2017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197406213"/>
              </p:ext>
            </p:extLst>
          </p:nvPr>
        </p:nvGraphicFramePr>
        <p:xfrm>
          <a:off x="4267200" y="1472189"/>
          <a:ext cx="4724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737790189"/>
              </p:ext>
            </p:extLst>
          </p:nvPr>
        </p:nvGraphicFramePr>
        <p:xfrm>
          <a:off x="381000" y="1624589"/>
          <a:ext cx="381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36320" y="1472189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Williamsburg School District Performance v. State Average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Grades 3-8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58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60155"/>
              </p:ext>
            </p:extLst>
          </p:nvPr>
        </p:nvGraphicFramePr>
        <p:xfrm>
          <a:off x="838200" y="2133600"/>
          <a:ext cx="7543800" cy="2775372"/>
        </p:xfrm>
        <a:graphic>
          <a:graphicData uri="http://schemas.openxmlformats.org/drawingml/2006/table">
            <a:tbl>
              <a:tblPr firstRow="1" firstCol="1" bandRow="1"/>
              <a:tblGrid>
                <a:gridCol w="17408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73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80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320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73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804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SCIENCE PASS 2017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WCSD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SOCIAL STUDIES PASS 2017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WCSD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State Average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2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Exceeds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Exemplary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07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39.6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077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Meets Standards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18.6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48.7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47.3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72.3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07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Approaches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07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Not Met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itle 5"/>
          <p:cNvSpPr txBox="1">
            <a:spLocks/>
          </p:cNvSpPr>
          <p:nvPr/>
        </p:nvSpPr>
        <p:spPr>
          <a:xfrm>
            <a:off x="2057400" y="457200"/>
            <a:ext cx="65532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prstClr val="black"/>
                </a:solidFill>
                <a:latin typeface="Brussels" panose="02050604040505020204" pitchFamily="18" charset="0"/>
                <a:ea typeface="+mn-ea"/>
                <a:cs typeface="+mn-cs"/>
              </a:rPr>
              <a:t>District Level Achievement: Grades 3-8</a:t>
            </a:r>
            <a:endParaRPr lang="en-US" sz="2400" dirty="0">
              <a:latin typeface="Brussels" panose="0205060404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1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91624527"/>
              </p:ext>
            </p:extLst>
          </p:nvPr>
        </p:nvGraphicFramePr>
        <p:xfrm>
          <a:off x="4267200" y="1472189"/>
          <a:ext cx="4724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53780649"/>
              </p:ext>
            </p:extLst>
          </p:nvPr>
        </p:nvGraphicFramePr>
        <p:xfrm>
          <a:off x="381000" y="1624589"/>
          <a:ext cx="381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20"/>
          <p:cNvSpPr txBox="1"/>
          <p:nvPr/>
        </p:nvSpPr>
        <p:spPr>
          <a:xfrm rot="16200000">
            <a:off x="4160520" y="-457201"/>
            <a:ext cx="457200" cy="3200404"/>
          </a:xfrm>
          <a:prstGeom prst="rect">
            <a:avLst/>
          </a:prstGeom>
          <a:ln/>
          <a:extLst>
            <a:ext uri="{C572A759-6A51-4108-AA02-DFA0A04FC94B}">
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"/>
                <a:ea typeface="Calibri"/>
                <a:cs typeface="Times New Roman"/>
              </a:rPr>
              <a:t>SC </a:t>
            </a:r>
            <a:r>
              <a:rPr lang="en-US" sz="2000" b="1" dirty="0" smtClean="0">
                <a:latin typeface="Times New Roman"/>
                <a:ea typeface="Calibri"/>
                <a:cs typeface="Times New Roman"/>
              </a:rPr>
              <a:t>PASS SCIENCE</a:t>
            </a:r>
            <a:r>
              <a:rPr lang="en-US" sz="2000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b="1" dirty="0">
                <a:effectLst/>
                <a:latin typeface="Times New Roman"/>
                <a:ea typeface="Calibri"/>
                <a:cs typeface="Times New Roman"/>
              </a:rPr>
              <a:t>2017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6320" y="1472189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Williamsburg School District Performance v. State Average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3-8 SCIENCE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76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1313</Words>
  <Application>Microsoft Office PowerPoint</Application>
  <PresentationFormat>On-screen Show (4:3)</PresentationFormat>
  <Paragraphs>470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Williamsburg County School District Concerns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Elementary Schools</vt:lpstr>
      <vt:lpstr>PowerPoint Presentation</vt:lpstr>
      <vt:lpstr>PowerPoint Presentation</vt:lpstr>
      <vt:lpstr>Middle Schools</vt:lpstr>
      <vt:lpstr>PowerPoint Presentation</vt:lpstr>
      <vt:lpstr>PowerPoint Presentation</vt:lpstr>
      <vt:lpstr>High Schools</vt:lpstr>
      <vt:lpstr>PowerPoint Presentation</vt:lpstr>
      <vt:lpstr>PowerPoint Presentation</vt:lpstr>
      <vt:lpstr>Special Education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Williamsburg County School District Concerns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2016-07-26T19:39:07Z</dcterms:created>
  <dcterms:modified xsi:type="dcterms:W3CDTF">2018-04-10T18:21:29Z</dcterms:modified>
</cp:coreProperties>
</file>