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1.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36"/>
  </p:notesMasterIdLst>
  <p:sldIdLst>
    <p:sldId id="485" r:id="rId6"/>
    <p:sldId id="487" r:id="rId7"/>
    <p:sldId id="488" r:id="rId8"/>
    <p:sldId id="489" r:id="rId9"/>
    <p:sldId id="490" r:id="rId10"/>
    <p:sldId id="491" r:id="rId11"/>
    <p:sldId id="495" r:id="rId12"/>
    <p:sldId id="493" r:id="rId13"/>
    <p:sldId id="519" r:id="rId14"/>
    <p:sldId id="496" r:id="rId15"/>
    <p:sldId id="497" r:id="rId16"/>
    <p:sldId id="520" r:id="rId17"/>
    <p:sldId id="500" r:id="rId18"/>
    <p:sldId id="501" r:id="rId19"/>
    <p:sldId id="517" r:id="rId20"/>
    <p:sldId id="518" r:id="rId21"/>
    <p:sldId id="502" r:id="rId22"/>
    <p:sldId id="503" r:id="rId23"/>
    <p:sldId id="504" r:id="rId24"/>
    <p:sldId id="505" r:id="rId25"/>
    <p:sldId id="506" r:id="rId26"/>
    <p:sldId id="508" r:id="rId27"/>
    <p:sldId id="509" r:id="rId28"/>
    <p:sldId id="510" r:id="rId29"/>
    <p:sldId id="511" r:id="rId30"/>
    <p:sldId id="512" r:id="rId31"/>
    <p:sldId id="513" r:id="rId32"/>
    <p:sldId id="514" r:id="rId33"/>
    <p:sldId id="515" r:id="rId34"/>
    <p:sldId id="51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573" autoAdjust="0"/>
  </p:normalViewPr>
  <p:slideViewPr>
    <p:cSldViewPr snapToGrid="0">
      <p:cViewPr varScale="1">
        <p:scale>
          <a:sx n="73" d="100"/>
          <a:sy n="73" d="100"/>
        </p:scale>
        <p:origin x="135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1.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Become A Teacher</c:v>
                </c:pt>
              </c:strCache>
            </c:strRef>
          </c:tx>
          <c:spPr>
            <a:solidFill>
              <a:schemeClr val="bg1">
                <a:lumMod val="85000"/>
              </a:schemeClr>
            </a:solidFill>
            <a:ln>
              <a:noFill/>
            </a:ln>
          </c:spPr>
          <c:dPt>
            <c:idx val="0"/>
            <c:bubble3D val="0"/>
            <c:spPr>
              <a:solidFill>
                <a:srgbClr val="F3BBC9"/>
              </a:solidFill>
              <a:ln w="19050">
                <a:noFill/>
              </a:ln>
              <a:effectLst/>
            </c:spPr>
            <c:extLst>
              <c:ext xmlns:c16="http://schemas.microsoft.com/office/drawing/2014/chart" uri="{C3380CC4-5D6E-409C-BE32-E72D297353CC}">
                <c16:uniqueId val="{00000001-9D34-F14D-AF70-8DBDF8B13825}"/>
              </c:ext>
            </c:extLst>
          </c:dPt>
          <c:dPt>
            <c:idx val="1"/>
            <c:bubble3D val="0"/>
            <c:spPr>
              <a:solidFill>
                <a:srgbClr val="E31B23"/>
              </a:solidFill>
              <a:ln w="19050">
                <a:noFill/>
              </a:ln>
              <a:effectLst/>
            </c:spPr>
            <c:extLst>
              <c:ext xmlns:c16="http://schemas.microsoft.com/office/drawing/2014/chart" uri="{C3380CC4-5D6E-409C-BE32-E72D297353CC}">
                <c16:uniqueId val="{00000003-9D34-F14D-AF70-8DBDF8B13825}"/>
              </c:ext>
            </c:extLst>
          </c:dPt>
          <c:cat>
            <c:strRef>
              <c:f>Sheet1!$A$2:$A$3</c:f>
              <c:strCache>
                <c:ptCount val="2"/>
                <c:pt idx="0">
                  <c:v>Support</c:v>
                </c:pt>
                <c:pt idx="1">
                  <c:v>No</c:v>
                </c:pt>
              </c:strCache>
            </c:strRef>
          </c:cat>
          <c:val>
            <c:numRef>
              <c:f>Sheet1!$B$2:$B$3</c:f>
              <c:numCache>
                <c:formatCode>General</c:formatCode>
                <c:ptCount val="2"/>
                <c:pt idx="0">
                  <c:v>46</c:v>
                </c:pt>
                <c:pt idx="1">
                  <c:v>54</c:v>
                </c:pt>
              </c:numCache>
            </c:numRef>
          </c:val>
          <c:extLst>
            <c:ext xmlns:c16="http://schemas.microsoft.com/office/drawing/2014/chart" uri="{C3380CC4-5D6E-409C-BE32-E72D297353CC}">
              <c16:uniqueId val="{00000004-9D34-F14D-AF70-8DBDF8B13825}"/>
            </c:ext>
          </c:extLst>
        </c:ser>
        <c:dLbls>
          <c:showLegendKey val="0"/>
          <c:showVal val="0"/>
          <c:showCatName val="0"/>
          <c:showSerName val="0"/>
          <c:showPercent val="0"/>
          <c:showBubbleSize val="0"/>
          <c:showLeaderLines val="1"/>
        </c:dLbls>
        <c:firstSliceAng val="18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Column1</c:v>
                </c:pt>
              </c:strCache>
            </c:strRef>
          </c:tx>
          <c:spPr>
            <a:solidFill>
              <a:schemeClr val="bg1"/>
            </a:solidFill>
            <a:ln w="76200"/>
          </c:spPr>
          <c:dPt>
            <c:idx val="0"/>
            <c:bubble3D val="0"/>
            <c:spPr>
              <a:solidFill>
                <a:schemeClr val="accent3"/>
              </a:solidFill>
              <a:ln w="76200">
                <a:solidFill>
                  <a:schemeClr val="lt1"/>
                </a:solidFill>
              </a:ln>
              <a:effectLst/>
            </c:spPr>
            <c:extLst>
              <c:ext xmlns:c16="http://schemas.microsoft.com/office/drawing/2014/chart" uri="{C3380CC4-5D6E-409C-BE32-E72D297353CC}">
                <c16:uniqueId val="{00000001-DD9E-F742-99A2-F8C05785AFF5}"/>
              </c:ext>
            </c:extLst>
          </c:dPt>
          <c:dPt>
            <c:idx val="1"/>
            <c:bubble3D val="0"/>
            <c:spPr>
              <a:solidFill>
                <a:schemeClr val="bg1"/>
              </a:solidFill>
              <a:ln w="76200">
                <a:solidFill>
                  <a:schemeClr val="lt1"/>
                </a:solidFill>
              </a:ln>
              <a:effectLst/>
            </c:spPr>
            <c:extLst>
              <c:ext xmlns:c16="http://schemas.microsoft.com/office/drawing/2014/chart" uri="{C3380CC4-5D6E-409C-BE32-E72D297353CC}">
                <c16:uniqueId val="{00000003-DD9E-F742-99A2-F8C05785AFF5}"/>
              </c:ext>
            </c:extLst>
          </c:dPt>
          <c:dPt>
            <c:idx val="2"/>
            <c:bubble3D val="0"/>
            <c:spPr>
              <a:solidFill>
                <a:schemeClr val="bg1"/>
              </a:solidFill>
              <a:ln w="76200">
                <a:solidFill>
                  <a:schemeClr val="lt1"/>
                </a:solidFill>
              </a:ln>
              <a:effectLst/>
            </c:spPr>
            <c:extLst>
              <c:ext xmlns:c16="http://schemas.microsoft.com/office/drawing/2014/chart" uri="{C3380CC4-5D6E-409C-BE32-E72D297353CC}">
                <c16:uniqueId val="{00000005-DD9E-F742-99A2-F8C05785AFF5}"/>
              </c:ext>
            </c:extLst>
          </c:dPt>
          <c:dPt>
            <c:idx val="3"/>
            <c:bubble3D val="0"/>
            <c:spPr>
              <a:solidFill>
                <a:schemeClr val="bg1"/>
              </a:solidFill>
              <a:ln w="76200">
                <a:solidFill>
                  <a:schemeClr val="lt1"/>
                </a:solidFill>
              </a:ln>
              <a:effectLst/>
            </c:spPr>
            <c:extLst>
              <c:ext xmlns:c16="http://schemas.microsoft.com/office/drawing/2014/chart" uri="{C3380CC4-5D6E-409C-BE32-E72D297353CC}">
                <c16:uniqueId val="{00000007-DD9E-F742-99A2-F8C05785AFF5}"/>
              </c:ext>
            </c:extLst>
          </c:dPt>
          <c:cat>
            <c:strRef>
              <c:f>Sheet1!$A$2:$A$5</c:f>
              <c:strCache>
                <c:ptCount val="2"/>
                <c:pt idx="0">
                  <c:v>Uncertified or Emergency Cert</c:v>
                </c:pt>
                <c:pt idx="1">
                  <c:v>Other</c:v>
                </c:pt>
              </c:strCache>
            </c:strRef>
          </c:cat>
          <c:val>
            <c:numRef>
              <c:f>Sheet1!$B$2:$B$5</c:f>
              <c:numCache>
                <c:formatCode>General</c:formatCode>
                <c:ptCount val="4"/>
                <c:pt idx="0">
                  <c:v>30</c:v>
                </c:pt>
                <c:pt idx="1">
                  <c:v>70</c:v>
                </c:pt>
              </c:numCache>
            </c:numRef>
          </c:val>
          <c:extLst>
            <c:ext xmlns:c16="http://schemas.microsoft.com/office/drawing/2014/chart" uri="{C3380CC4-5D6E-409C-BE32-E72D297353CC}">
              <c16:uniqueId val="{00000008-DD9E-F742-99A2-F8C05785AFF5}"/>
            </c:ext>
          </c:extLst>
        </c:ser>
        <c:ser>
          <c:idx val="1"/>
          <c:order val="1"/>
          <c:tx>
            <c:strRef>
              <c:f>Sheet1!$C$1</c:f>
              <c:strCache>
                <c:ptCount val="1"/>
                <c:pt idx="0">
                  <c:v>Column2</c:v>
                </c:pt>
              </c:strCache>
            </c:strRef>
          </c:tx>
          <c:spPr>
            <a:solidFill>
              <a:schemeClr val="bg1"/>
            </a:solidFill>
            <a:ln w="76200"/>
          </c:spPr>
          <c:dPt>
            <c:idx val="0"/>
            <c:bubble3D val="0"/>
            <c:spPr>
              <a:solidFill>
                <a:schemeClr val="accent5"/>
              </a:solidFill>
              <a:ln w="76200">
                <a:solidFill>
                  <a:schemeClr val="lt1"/>
                </a:solidFill>
              </a:ln>
              <a:effectLst/>
            </c:spPr>
            <c:extLst>
              <c:ext xmlns:c16="http://schemas.microsoft.com/office/drawing/2014/chart" uri="{C3380CC4-5D6E-409C-BE32-E72D297353CC}">
                <c16:uniqueId val="{0000000A-DD9E-F742-99A2-F8C05785AFF5}"/>
              </c:ext>
            </c:extLst>
          </c:dPt>
          <c:dPt>
            <c:idx val="1"/>
            <c:bubble3D val="0"/>
            <c:spPr>
              <a:solidFill>
                <a:schemeClr val="bg1"/>
              </a:solidFill>
              <a:ln w="76200">
                <a:solidFill>
                  <a:schemeClr val="lt1"/>
                </a:solidFill>
              </a:ln>
              <a:effectLst/>
            </c:spPr>
            <c:extLst>
              <c:ext xmlns:c16="http://schemas.microsoft.com/office/drawing/2014/chart" uri="{C3380CC4-5D6E-409C-BE32-E72D297353CC}">
                <c16:uniqueId val="{0000000C-DD9E-F742-99A2-F8C05785AFF5}"/>
              </c:ext>
            </c:extLst>
          </c:dPt>
          <c:dPt>
            <c:idx val="2"/>
            <c:bubble3D val="0"/>
            <c:spPr>
              <a:solidFill>
                <a:schemeClr val="bg1"/>
              </a:solidFill>
              <a:ln w="76200">
                <a:solidFill>
                  <a:schemeClr val="lt1"/>
                </a:solidFill>
              </a:ln>
              <a:effectLst/>
            </c:spPr>
            <c:extLst>
              <c:ext xmlns:c16="http://schemas.microsoft.com/office/drawing/2014/chart" uri="{C3380CC4-5D6E-409C-BE32-E72D297353CC}">
                <c16:uniqueId val="{0000000E-DD9E-F742-99A2-F8C05785AFF5}"/>
              </c:ext>
            </c:extLst>
          </c:dPt>
          <c:dPt>
            <c:idx val="3"/>
            <c:bubble3D val="0"/>
            <c:spPr>
              <a:solidFill>
                <a:schemeClr val="bg1"/>
              </a:solidFill>
              <a:ln w="76200">
                <a:solidFill>
                  <a:schemeClr val="lt1"/>
                </a:solidFill>
              </a:ln>
              <a:effectLst/>
            </c:spPr>
            <c:extLst>
              <c:ext xmlns:c16="http://schemas.microsoft.com/office/drawing/2014/chart" uri="{C3380CC4-5D6E-409C-BE32-E72D297353CC}">
                <c16:uniqueId val="{00000010-DD9E-F742-99A2-F8C05785AFF5}"/>
              </c:ext>
            </c:extLst>
          </c:dPt>
          <c:cat>
            <c:strRef>
              <c:f>Sheet1!$A$2:$A$5</c:f>
              <c:strCache>
                <c:ptCount val="2"/>
                <c:pt idx="0">
                  <c:v>Uncertified or Emergency Cert</c:v>
                </c:pt>
                <c:pt idx="1">
                  <c:v>Other</c:v>
                </c:pt>
              </c:strCache>
            </c:strRef>
          </c:cat>
          <c:val>
            <c:numRef>
              <c:f>Sheet1!$C$2:$C$5</c:f>
              <c:numCache>
                <c:formatCode>General</c:formatCode>
                <c:ptCount val="4"/>
                <c:pt idx="0">
                  <c:v>10.1</c:v>
                </c:pt>
                <c:pt idx="1">
                  <c:v>89.9</c:v>
                </c:pt>
              </c:numCache>
            </c:numRef>
          </c:val>
          <c:extLst>
            <c:ext xmlns:c16="http://schemas.microsoft.com/office/drawing/2014/chart" uri="{C3380CC4-5D6E-409C-BE32-E72D297353CC}">
              <c16:uniqueId val="{00000011-DD9E-F742-99A2-F8C05785AFF5}"/>
            </c:ext>
          </c:extLst>
        </c:ser>
        <c:ser>
          <c:idx val="2"/>
          <c:order val="2"/>
          <c:tx>
            <c:strRef>
              <c:f>Sheet1!$D$1</c:f>
              <c:strCache>
                <c:ptCount val="1"/>
                <c:pt idx="0">
                  <c:v>Column3</c:v>
                </c:pt>
              </c:strCache>
            </c:strRef>
          </c:tx>
          <c:spPr>
            <a:solidFill>
              <a:schemeClr val="accent1">
                <a:lumMod val="20000"/>
                <a:lumOff val="80000"/>
              </a:schemeClr>
            </a:solidFill>
            <a:ln w="76200"/>
          </c:spPr>
          <c:dPt>
            <c:idx val="0"/>
            <c:bubble3D val="0"/>
            <c:spPr>
              <a:solidFill>
                <a:schemeClr val="accent2"/>
              </a:solidFill>
              <a:ln w="76200">
                <a:solidFill>
                  <a:schemeClr val="lt1"/>
                </a:solidFill>
              </a:ln>
              <a:effectLst/>
            </c:spPr>
            <c:extLst>
              <c:ext xmlns:c16="http://schemas.microsoft.com/office/drawing/2014/chart" uri="{C3380CC4-5D6E-409C-BE32-E72D297353CC}">
                <c16:uniqueId val="{00000013-DD9E-F742-99A2-F8C05785AFF5}"/>
              </c:ext>
            </c:extLst>
          </c:dPt>
          <c:dPt>
            <c:idx val="1"/>
            <c:bubble3D val="0"/>
            <c:spPr>
              <a:solidFill>
                <a:schemeClr val="accent1">
                  <a:lumMod val="20000"/>
                  <a:lumOff val="80000"/>
                </a:schemeClr>
              </a:solidFill>
              <a:ln w="76200">
                <a:solidFill>
                  <a:schemeClr val="lt1"/>
                </a:solidFill>
              </a:ln>
              <a:effectLst/>
            </c:spPr>
            <c:extLst>
              <c:ext xmlns:c16="http://schemas.microsoft.com/office/drawing/2014/chart" uri="{C3380CC4-5D6E-409C-BE32-E72D297353CC}">
                <c16:uniqueId val="{00000015-DD9E-F742-99A2-F8C05785AFF5}"/>
              </c:ext>
            </c:extLst>
          </c:dPt>
          <c:dPt>
            <c:idx val="2"/>
            <c:bubble3D val="0"/>
            <c:spPr>
              <a:solidFill>
                <a:schemeClr val="accent1">
                  <a:lumMod val="20000"/>
                  <a:lumOff val="80000"/>
                </a:schemeClr>
              </a:solidFill>
              <a:ln w="76200">
                <a:solidFill>
                  <a:schemeClr val="lt1"/>
                </a:solidFill>
              </a:ln>
              <a:effectLst/>
            </c:spPr>
            <c:extLst>
              <c:ext xmlns:c16="http://schemas.microsoft.com/office/drawing/2014/chart" uri="{C3380CC4-5D6E-409C-BE32-E72D297353CC}">
                <c16:uniqueId val="{00000017-DD9E-F742-99A2-F8C05785AFF5}"/>
              </c:ext>
            </c:extLst>
          </c:dPt>
          <c:dPt>
            <c:idx val="3"/>
            <c:bubble3D val="0"/>
            <c:spPr>
              <a:solidFill>
                <a:schemeClr val="accent1">
                  <a:lumMod val="20000"/>
                  <a:lumOff val="80000"/>
                </a:schemeClr>
              </a:solidFill>
              <a:ln w="76200">
                <a:solidFill>
                  <a:schemeClr val="lt1"/>
                </a:solidFill>
              </a:ln>
              <a:effectLst/>
            </c:spPr>
            <c:extLst>
              <c:ext xmlns:c16="http://schemas.microsoft.com/office/drawing/2014/chart" uri="{C3380CC4-5D6E-409C-BE32-E72D297353CC}">
                <c16:uniqueId val="{00000019-DD9E-F742-99A2-F8C05785AFF5}"/>
              </c:ext>
            </c:extLst>
          </c:dPt>
          <c:cat>
            <c:strRef>
              <c:f>Sheet1!$A$2:$A$5</c:f>
              <c:strCache>
                <c:ptCount val="2"/>
                <c:pt idx="0">
                  <c:v>Uncertified or Emergency Cert</c:v>
                </c:pt>
                <c:pt idx="1">
                  <c:v>Other</c:v>
                </c:pt>
              </c:strCache>
            </c:strRef>
          </c:cat>
          <c:val>
            <c:numRef>
              <c:f>Sheet1!$D$2:$D$5</c:f>
              <c:numCache>
                <c:formatCode>General</c:formatCode>
                <c:ptCount val="4"/>
                <c:pt idx="0">
                  <c:v>4.3</c:v>
                </c:pt>
                <c:pt idx="1">
                  <c:v>95.7</c:v>
                </c:pt>
              </c:numCache>
            </c:numRef>
          </c:val>
          <c:extLst>
            <c:ext xmlns:c16="http://schemas.microsoft.com/office/drawing/2014/chart" uri="{C3380CC4-5D6E-409C-BE32-E72D297353CC}">
              <c16:uniqueId val="{0000001A-DD9E-F742-99A2-F8C05785AFF5}"/>
            </c:ext>
          </c:extLst>
        </c:ser>
        <c:dLbls>
          <c:showLegendKey val="0"/>
          <c:showVal val="0"/>
          <c:showCatName val="0"/>
          <c:showSerName val="0"/>
          <c:showPercent val="0"/>
          <c:showBubbleSize val="0"/>
          <c:showLeaderLines val="1"/>
        </c:dLbls>
        <c:firstSliceAng val="30"/>
        <c:holeSize val="48"/>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Column1</c:v>
                </c:pt>
              </c:strCache>
            </c:strRef>
          </c:tx>
          <c:spPr>
            <a:solidFill>
              <a:srgbClr val="E6EEF4"/>
            </a:solidFill>
            <a:ln w="76200">
              <a:solidFill>
                <a:srgbClr val="E6EEF4"/>
              </a:solidFill>
            </a:ln>
          </c:spPr>
          <c:dPt>
            <c:idx val="0"/>
            <c:bubble3D val="0"/>
            <c:spPr>
              <a:solidFill>
                <a:schemeClr val="accent3"/>
              </a:solidFill>
              <a:ln w="76200">
                <a:solidFill>
                  <a:srgbClr val="E6EEF4"/>
                </a:solidFill>
              </a:ln>
              <a:effectLst/>
            </c:spPr>
            <c:extLst>
              <c:ext xmlns:c16="http://schemas.microsoft.com/office/drawing/2014/chart" uri="{C3380CC4-5D6E-409C-BE32-E72D297353CC}">
                <c16:uniqueId val="{00000001-1671-3149-ADB9-0B444B61DA70}"/>
              </c:ext>
            </c:extLst>
          </c:dPt>
          <c:dPt>
            <c:idx val="1"/>
            <c:bubble3D val="0"/>
            <c:explosion val="3"/>
            <c:spPr>
              <a:solidFill>
                <a:srgbClr val="E6EEF4"/>
              </a:solidFill>
              <a:ln w="76200">
                <a:solidFill>
                  <a:srgbClr val="E6EEF4"/>
                </a:solidFill>
              </a:ln>
              <a:effectLst/>
            </c:spPr>
            <c:extLst>
              <c:ext xmlns:c16="http://schemas.microsoft.com/office/drawing/2014/chart" uri="{C3380CC4-5D6E-409C-BE32-E72D297353CC}">
                <c16:uniqueId val="{00000003-1671-3149-ADB9-0B444B61DA70}"/>
              </c:ext>
            </c:extLst>
          </c:dPt>
          <c:dPt>
            <c:idx val="2"/>
            <c:bubble3D val="0"/>
            <c:spPr>
              <a:solidFill>
                <a:srgbClr val="E6EEF4"/>
              </a:solidFill>
              <a:ln w="76200">
                <a:solidFill>
                  <a:srgbClr val="E6EEF4"/>
                </a:solidFill>
              </a:ln>
              <a:effectLst/>
            </c:spPr>
            <c:extLst>
              <c:ext xmlns:c16="http://schemas.microsoft.com/office/drawing/2014/chart" uri="{C3380CC4-5D6E-409C-BE32-E72D297353CC}">
                <c16:uniqueId val="{00000005-1671-3149-ADB9-0B444B61DA70}"/>
              </c:ext>
            </c:extLst>
          </c:dPt>
          <c:dPt>
            <c:idx val="3"/>
            <c:bubble3D val="0"/>
            <c:spPr>
              <a:solidFill>
                <a:srgbClr val="E6EEF4"/>
              </a:solidFill>
              <a:ln w="76200">
                <a:solidFill>
                  <a:srgbClr val="E6EEF4"/>
                </a:solidFill>
              </a:ln>
              <a:effectLst/>
            </c:spPr>
            <c:extLst>
              <c:ext xmlns:c16="http://schemas.microsoft.com/office/drawing/2014/chart" uri="{C3380CC4-5D6E-409C-BE32-E72D297353CC}">
                <c16:uniqueId val="{00000007-1671-3149-ADB9-0B444B61DA70}"/>
              </c:ext>
            </c:extLst>
          </c:dPt>
          <c:cat>
            <c:strRef>
              <c:f>Sheet1!$A$2:$A$5</c:f>
              <c:strCache>
                <c:ptCount val="2"/>
                <c:pt idx="0">
                  <c:v>Uncertified or Emergency Cert</c:v>
                </c:pt>
                <c:pt idx="1">
                  <c:v>Other</c:v>
                </c:pt>
              </c:strCache>
            </c:strRef>
          </c:cat>
          <c:val>
            <c:numRef>
              <c:f>Sheet1!$B$2:$B$5</c:f>
              <c:numCache>
                <c:formatCode>General</c:formatCode>
                <c:ptCount val="4"/>
                <c:pt idx="0">
                  <c:v>40.9</c:v>
                </c:pt>
                <c:pt idx="1">
                  <c:v>59.1</c:v>
                </c:pt>
              </c:numCache>
            </c:numRef>
          </c:val>
          <c:extLst>
            <c:ext xmlns:c16="http://schemas.microsoft.com/office/drawing/2014/chart" uri="{C3380CC4-5D6E-409C-BE32-E72D297353CC}">
              <c16:uniqueId val="{00000008-1671-3149-ADB9-0B444B61DA70}"/>
            </c:ext>
          </c:extLst>
        </c:ser>
        <c:ser>
          <c:idx val="1"/>
          <c:order val="1"/>
          <c:tx>
            <c:strRef>
              <c:f>Sheet1!$C$1</c:f>
              <c:strCache>
                <c:ptCount val="1"/>
                <c:pt idx="0">
                  <c:v>Column2</c:v>
                </c:pt>
              </c:strCache>
            </c:strRef>
          </c:tx>
          <c:spPr>
            <a:solidFill>
              <a:srgbClr val="E6EEF4"/>
            </a:solidFill>
            <a:ln w="76200">
              <a:solidFill>
                <a:srgbClr val="E6EEF4"/>
              </a:solidFill>
            </a:ln>
          </c:spPr>
          <c:dPt>
            <c:idx val="0"/>
            <c:bubble3D val="0"/>
            <c:spPr>
              <a:solidFill>
                <a:schemeClr val="accent5"/>
              </a:solidFill>
              <a:ln w="76200">
                <a:solidFill>
                  <a:srgbClr val="E6EEF4"/>
                </a:solidFill>
              </a:ln>
              <a:effectLst/>
            </c:spPr>
            <c:extLst>
              <c:ext xmlns:c16="http://schemas.microsoft.com/office/drawing/2014/chart" uri="{C3380CC4-5D6E-409C-BE32-E72D297353CC}">
                <c16:uniqueId val="{0000000A-1671-3149-ADB9-0B444B61DA70}"/>
              </c:ext>
            </c:extLst>
          </c:dPt>
          <c:dPt>
            <c:idx val="1"/>
            <c:bubble3D val="0"/>
            <c:spPr>
              <a:solidFill>
                <a:srgbClr val="E6EEF4"/>
              </a:solidFill>
              <a:ln w="76200">
                <a:solidFill>
                  <a:srgbClr val="E6EEF4"/>
                </a:solidFill>
              </a:ln>
              <a:effectLst/>
            </c:spPr>
            <c:extLst>
              <c:ext xmlns:c16="http://schemas.microsoft.com/office/drawing/2014/chart" uri="{C3380CC4-5D6E-409C-BE32-E72D297353CC}">
                <c16:uniqueId val="{0000000C-1671-3149-ADB9-0B444B61DA70}"/>
              </c:ext>
            </c:extLst>
          </c:dPt>
          <c:dPt>
            <c:idx val="2"/>
            <c:bubble3D val="0"/>
            <c:spPr>
              <a:solidFill>
                <a:srgbClr val="E6EEF4"/>
              </a:solidFill>
              <a:ln w="76200">
                <a:solidFill>
                  <a:srgbClr val="E6EEF4"/>
                </a:solidFill>
              </a:ln>
              <a:effectLst/>
            </c:spPr>
            <c:extLst>
              <c:ext xmlns:c16="http://schemas.microsoft.com/office/drawing/2014/chart" uri="{C3380CC4-5D6E-409C-BE32-E72D297353CC}">
                <c16:uniqueId val="{0000000E-1671-3149-ADB9-0B444B61DA70}"/>
              </c:ext>
            </c:extLst>
          </c:dPt>
          <c:dPt>
            <c:idx val="3"/>
            <c:bubble3D val="0"/>
            <c:spPr>
              <a:solidFill>
                <a:srgbClr val="E6EEF4"/>
              </a:solidFill>
              <a:ln w="76200">
                <a:solidFill>
                  <a:srgbClr val="E6EEF4"/>
                </a:solidFill>
              </a:ln>
              <a:effectLst/>
            </c:spPr>
            <c:extLst>
              <c:ext xmlns:c16="http://schemas.microsoft.com/office/drawing/2014/chart" uri="{C3380CC4-5D6E-409C-BE32-E72D297353CC}">
                <c16:uniqueId val="{00000010-1671-3149-ADB9-0B444B61DA70}"/>
              </c:ext>
            </c:extLst>
          </c:dPt>
          <c:cat>
            <c:strRef>
              <c:f>Sheet1!$A$2:$A$5</c:f>
              <c:strCache>
                <c:ptCount val="2"/>
                <c:pt idx="0">
                  <c:v>Uncertified or Emergency Cert</c:v>
                </c:pt>
                <c:pt idx="1">
                  <c:v>Other</c:v>
                </c:pt>
              </c:strCache>
            </c:strRef>
          </c:cat>
          <c:val>
            <c:numRef>
              <c:f>Sheet1!$C$2:$C$5</c:f>
              <c:numCache>
                <c:formatCode>General</c:formatCode>
                <c:ptCount val="4"/>
                <c:pt idx="0">
                  <c:v>12.7</c:v>
                </c:pt>
                <c:pt idx="1">
                  <c:v>87.3</c:v>
                </c:pt>
              </c:numCache>
            </c:numRef>
          </c:val>
          <c:extLst>
            <c:ext xmlns:c16="http://schemas.microsoft.com/office/drawing/2014/chart" uri="{C3380CC4-5D6E-409C-BE32-E72D297353CC}">
              <c16:uniqueId val="{00000011-1671-3149-ADB9-0B444B61DA70}"/>
            </c:ext>
          </c:extLst>
        </c:ser>
        <c:ser>
          <c:idx val="2"/>
          <c:order val="2"/>
          <c:tx>
            <c:strRef>
              <c:f>Sheet1!$D$1</c:f>
              <c:strCache>
                <c:ptCount val="1"/>
                <c:pt idx="0">
                  <c:v>Column3</c:v>
                </c:pt>
              </c:strCache>
            </c:strRef>
          </c:tx>
          <c:spPr>
            <a:solidFill>
              <a:schemeClr val="bg1"/>
            </a:solidFill>
            <a:ln w="76200">
              <a:solidFill>
                <a:schemeClr val="accent5">
                  <a:lumMod val="60000"/>
                  <a:lumOff val="40000"/>
                </a:schemeClr>
              </a:solidFill>
            </a:ln>
          </c:spPr>
          <c:dPt>
            <c:idx val="0"/>
            <c:bubble3D val="0"/>
            <c:spPr>
              <a:solidFill>
                <a:schemeClr val="accent2"/>
              </a:solidFill>
              <a:ln w="76200">
                <a:solidFill>
                  <a:srgbClr val="E6EEF4"/>
                </a:solidFill>
              </a:ln>
              <a:effectLst/>
            </c:spPr>
            <c:extLst>
              <c:ext xmlns:c16="http://schemas.microsoft.com/office/drawing/2014/chart" uri="{C3380CC4-5D6E-409C-BE32-E72D297353CC}">
                <c16:uniqueId val="{00000013-1671-3149-ADB9-0B444B61DA70}"/>
              </c:ext>
            </c:extLst>
          </c:dPt>
          <c:dPt>
            <c:idx val="1"/>
            <c:bubble3D val="0"/>
            <c:spPr>
              <a:solidFill>
                <a:schemeClr val="bg1"/>
              </a:solidFill>
              <a:ln w="76200">
                <a:solidFill>
                  <a:srgbClr val="E6EEF4"/>
                </a:solidFill>
              </a:ln>
              <a:effectLst/>
            </c:spPr>
            <c:extLst>
              <c:ext xmlns:c16="http://schemas.microsoft.com/office/drawing/2014/chart" uri="{C3380CC4-5D6E-409C-BE32-E72D297353CC}">
                <c16:uniqueId val="{00000015-1671-3149-ADB9-0B444B61DA70}"/>
              </c:ext>
            </c:extLst>
          </c:dPt>
          <c:dPt>
            <c:idx val="2"/>
            <c:bubble3D val="0"/>
            <c:spPr>
              <a:solidFill>
                <a:schemeClr val="bg1"/>
              </a:solidFill>
              <a:ln w="76200">
                <a:solidFill>
                  <a:schemeClr val="accent5">
                    <a:lumMod val="60000"/>
                    <a:lumOff val="40000"/>
                  </a:schemeClr>
                </a:solidFill>
              </a:ln>
              <a:effectLst/>
            </c:spPr>
            <c:extLst>
              <c:ext xmlns:c16="http://schemas.microsoft.com/office/drawing/2014/chart" uri="{C3380CC4-5D6E-409C-BE32-E72D297353CC}">
                <c16:uniqueId val="{00000017-1671-3149-ADB9-0B444B61DA70}"/>
              </c:ext>
            </c:extLst>
          </c:dPt>
          <c:dPt>
            <c:idx val="3"/>
            <c:bubble3D val="0"/>
            <c:spPr>
              <a:solidFill>
                <a:schemeClr val="bg1"/>
              </a:solidFill>
              <a:ln w="76200">
                <a:solidFill>
                  <a:schemeClr val="accent5">
                    <a:lumMod val="60000"/>
                    <a:lumOff val="40000"/>
                  </a:schemeClr>
                </a:solidFill>
              </a:ln>
              <a:effectLst/>
            </c:spPr>
            <c:extLst>
              <c:ext xmlns:c16="http://schemas.microsoft.com/office/drawing/2014/chart" uri="{C3380CC4-5D6E-409C-BE32-E72D297353CC}">
                <c16:uniqueId val="{00000019-1671-3149-ADB9-0B444B61DA70}"/>
              </c:ext>
            </c:extLst>
          </c:dPt>
          <c:cat>
            <c:strRef>
              <c:f>Sheet1!$A$2:$A$5</c:f>
              <c:strCache>
                <c:ptCount val="2"/>
                <c:pt idx="0">
                  <c:v>Uncertified or Emergency Cert</c:v>
                </c:pt>
                <c:pt idx="1">
                  <c:v>Other</c:v>
                </c:pt>
              </c:strCache>
            </c:strRef>
          </c:cat>
          <c:val>
            <c:numRef>
              <c:f>Sheet1!$D$2:$D$5</c:f>
              <c:numCache>
                <c:formatCode>General</c:formatCode>
                <c:ptCount val="4"/>
                <c:pt idx="0">
                  <c:v>5.4</c:v>
                </c:pt>
                <c:pt idx="1">
                  <c:v>94.6</c:v>
                </c:pt>
              </c:numCache>
            </c:numRef>
          </c:val>
          <c:extLst>
            <c:ext xmlns:c16="http://schemas.microsoft.com/office/drawing/2014/chart" uri="{C3380CC4-5D6E-409C-BE32-E72D297353CC}">
              <c16:uniqueId val="{0000001A-1671-3149-ADB9-0B444B61DA70}"/>
            </c:ext>
          </c:extLst>
        </c:ser>
        <c:dLbls>
          <c:showLegendKey val="0"/>
          <c:showVal val="0"/>
          <c:showCatName val="0"/>
          <c:showSerName val="0"/>
          <c:showPercent val="0"/>
          <c:showBubbleSize val="0"/>
          <c:showLeaderLines val="1"/>
        </c:dLbls>
        <c:firstSliceAng val="30"/>
        <c:holeSize val="48"/>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18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18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18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0.20821429735533187"/>
          <c:y val="9.3200002401718024E-2"/>
          <c:w val="0.75902662630523343"/>
          <c:h val="0.906799997598282"/>
        </c:manualLayout>
      </c:layout>
      <c:barChart>
        <c:barDir val="bar"/>
        <c:grouping val="clustered"/>
        <c:varyColors val="0"/>
        <c:ser>
          <c:idx val="0"/>
          <c:order val="0"/>
          <c:tx>
            <c:strRef>
              <c:f>Sheet1!$B$1</c:f>
              <c:strCache>
                <c:ptCount val="1"/>
                <c:pt idx="0">
                  <c:v>Series 1</c:v>
                </c:pt>
              </c:strCache>
            </c:strRef>
          </c:tx>
          <c:spPr>
            <a:pattFill prst="narVert">
              <a:fgClr>
                <a:schemeClr val="accent5">
                  <a:shade val="65000"/>
                </a:schemeClr>
              </a:fgClr>
              <a:bgClr>
                <a:schemeClr val="accent5">
                  <a:shade val="65000"/>
                  <a:lumMod val="20000"/>
                  <a:lumOff val="80000"/>
                </a:schemeClr>
              </a:bgClr>
            </a:pattFill>
            <a:ln>
              <a:noFill/>
            </a:ln>
            <a:effectLst>
              <a:innerShdw blurRad="114300">
                <a:schemeClr val="accent5">
                  <a:shade val="65000"/>
                </a:schemeClr>
              </a:innerShdw>
            </a:effectLst>
          </c:spPr>
          <c:invertIfNegative val="0"/>
          <c:dPt>
            <c:idx val="0"/>
            <c:invertIfNegative val="0"/>
            <c:bubble3D val="0"/>
            <c:spPr>
              <a:solidFill>
                <a:srgbClr val="00B0F0"/>
              </a:solidFill>
              <a:ln>
                <a:solidFill>
                  <a:schemeClr val="tx2">
                    <a:lumMod val="60000"/>
                    <a:lumOff val="40000"/>
                  </a:schemeClr>
                </a:solidFill>
              </a:ln>
              <a:effectLst>
                <a:innerShdw blurRad="114300">
                  <a:schemeClr val="accent5">
                    <a:shade val="65000"/>
                  </a:schemeClr>
                </a:innerShdw>
              </a:effectLst>
            </c:spPr>
            <c:extLst>
              <c:ext xmlns:c16="http://schemas.microsoft.com/office/drawing/2014/chart" uri="{C3380CC4-5D6E-409C-BE32-E72D297353CC}">
                <c16:uniqueId val="{00000004-1406-41D4-AAB0-D8B4485980ED}"/>
              </c:ext>
            </c:extLst>
          </c:dPt>
          <c:dPt>
            <c:idx val="1"/>
            <c:invertIfNegative val="0"/>
            <c:bubble3D val="0"/>
            <c:spPr>
              <a:solidFill>
                <a:schemeClr val="accent5"/>
              </a:solidFill>
              <a:ln>
                <a:solidFill>
                  <a:schemeClr val="accent5"/>
                </a:solidFill>
              </a:ln>
              <a:effectLst>
                <a:innerShdw blurRad="114300">
                  <a:schemeClr val="accent5">
                    <a:shade val="65000"/>
                  </a:schemeClr>
                </a:innerShdw>
              </a:effectLst>
            </c:spPr>
            <c:extLst>
              <c:ext xmlns:c16="http://schemas.microsoft.com/office/drawing/2014/chart" uri="{C3380CC4-5D6E-409C-BE32-E72D297353CC}">
                <c16:uniqueId val="{00000005-1406-41D4-AAB0-D8B4485980ED}"/>
              </c:ext>
            </c:extLst>
          </c:dPt>
          <c:dPt>
            <c:idx val="2"/>
            <c:invertIfNegative val="0"/>
            <c:bubble3D val="0"/>
            <c:spPr>
              <a:solidFill>
                <a:srgbClr val="FF0000"/>
              </a:solidFill>
              <a:ln>
                <a:solidFill>
                  <a:srgbClr val="FF0000"/>
                </a:solidFill>
              </a:ln>
              <a:effectLst>
                <a:innerShdw blurRad="114300">
                  <a:schemeClr val="accent5">
                    <a:shade val="65000"/>
                  </a:schemeClr>
                </a:innerShdw>
              </a:effectLst>
            </c:spPr>
            <c:extLst>
              <c:ext xmlns:c16="http://schemas.microsoft.com/office/drawing/2014/chart" uri="{C3380CC4-5D6E-409C-BE32-E72D297353CC}">
                <c16:uniqueId val="{00000003-1406-41D4-AAB0-D8B4485980ED}"/>
              </c:ext>
            </c:extLst>
          </c:dPt>
          <c:cat>
            <c:strRef>
              <c:f>Sheet1!$A$2:$A$5</c:f>
              <c:strCache>
                <c:ptCount val="3"/>
                <c:pt idx="0">
                  <c:v>2012-13</c:v>
                </c:pt>
                <c:pt idx="1">
                  <c:v>2018-19</c:v>
                </c:pt>
                <c:pt idx="2">
                  <c:v>2019-20</c:v>
                </c:pt>
              </c:strCache>
            </c:strRef>
          </c:cat>
          <c:val>
            <c:numRef>
              <c:f>Sheet1!$B$2:$B$5</c:f>
              <c:numCache>
                <c:formatCode>General</c:formatCode>
                <c:ptCount val="4"/>
                <c:pt idx="0">
                  <c:v>2447</c:v>
                </c:pt>
                <c:pt idx="1">
                  <c:v>2168</c:v>
                </c:pt>
                <c:pt idx="2">
                  <c:v>2089</c:v>
                </c:pt>
              </c:numCache>
            </c:numRef>
          </c:val>
          <c:extLst>
            <c:ext xmlns:c16="http://schemas.microsoft.com/office/drawing/2014/chart" uri="{C3380CC4-5D6E-409C-BE32-E72D297353CC}">
              <c16:uniqueId val="{00000000-1406-41D4-AAB0-D8B4485980ED}"/>
            </c:ext>
          </c:extLst>
        </c:ser>
        <c:ser>
          <c:idx val="1"/>
          <c:order val="1"/>
          <c:tx>
            <c:strRef>
              <c:f>Sheet1!$C$1</c:f>
              <c:strCache>
                <c:ptCount val="1"/>
                <c:pt idx="0">
                  <c:v>Series 2</c:v>
                </c:pt>
              </c:strCache>
            </c:strRef>
          </c:tx>
          <c:spPr>
            <a:pattFill prst="narVert">
              <a:fgClr>
                <a:schemeClr val="accent5"/>
              </a:fgClr>
              <a:bgClr>
                <a:schemeClr val="accent5">
                  <a:lumMod val="20000"/>
                  <a:lumOff val="80000"/>
                </a:schemeClr>
              </a:bgClr>
            </a:pattFill>
            <a:ln>
              <a:noFill/>
            </a:ln>
            <a:effectLst>
              <a:innerShdw blurRad="114300">
                <a:schemeClr val="accent5"/>
              </a:innerShdw>
            </a:effectLst>
          </c:spPr>
          <c:invertIfNegative val="0"/>
          <c:cat>
            <c:strRef>
              <c:f>Sheet1!$A$2:$A$5</c:f>
              <c:strCache>
                <c:ptCount val="3"/>
                <c:pt idx="0">
                  <c:v>2012-13</c:v>
                </c:pt>
                <c:pt idx="1">
                  <c:v>2018-19</c:v>
                </c:pt>
                <c:pt idx="2">
                  <c:v>2019-20</c:v>
                </c:pt>
              </c:strCache>
            </c:strRef>
          </c:cat>
          <c:val>
            <c:numRef>
              <c:f>Sheet1!$C$2:$C$5</c:f>
              <c:numCache>
                <c:formatCode>General</c:formatCode>
                <c:ptCount val="4"/>
                <c:pt idx="0">
                  <c:v>2.4</c:v>
                </c:pt>
                <c:pt idx="1">
                  <c:v>4.4000000000000004</c:v>
                </c:pt>
                <c:pt idx="2">
                  <c:v>1.8</c:v>
                </c:pt>
              </c:numCache>
            </c:numRef>
          </c:val>
          <c:extLst>
            <c:ext xmlns:c16="http://schemas.microsoft.com/office/drawing/2014/chart" uri="{C3380CC4-5D6E-409C-BE32-E72D297353CC}">
              <c16:uniqueId val="{00000001-1406-41D4-AAB0-D8B4485980ED}"/>
            </c:ext>
          </c:extLst>
        </c:ser>
        <c:ser>
          <c:idx val="2"/>
          <c:order val="2"/>
          <c:tx>
            <c:strRef>
              <c:f>Sheet1!$D$1</c:f>
              <c:strCache>
                <c:ptCount val="1"/>
                <c:pt idx="0">
                  <c:v>Series 3</c:v>
                </c:pt>
              </c:strCache>
            </c:strRef>
          </c:tx>
          <c:spPr>
            <a:pattFill prst="narVert">
              <a:fgClr>
                <a:schemeClr val="accent5">
                  <a:tint val="65000"/>
                </a:schemeClr>
              </a:fgClr>
              <a:bgClr>
                <a:schemeClr val="accent5">
                  <a:tint val="65000"/>
                  <a:lumMod val="20000"/>
                  <a:lumOff val="80000"/>
                </a:schemeClr>
              </a:bgClr>
            </a:pattFill>
            <a:ln>
              <a:noFill/>
            </a:ln>
            <a:effectLst>
              <a:innerShdw blurRad="114300">
                <a:schemeClr val="accent5">
                  <a:tint val="65000"/>
                </a:schemeClr>
              </a:innerShdw>
            </a:effectLst>
          </c:spPr>
          <c:invertIfNegative val="0"/>
          <c:cat>
            <c:strRef>
              <c:f>Sheet1!$A$2:$A$5</c:f>
              <c:strCache>
                <c:ptCount val="3"/>
                <c:pt idx="0">
                  <c:v>2012-13</c:v>
                </c:pt>
                <c:pt idx="1">
                  <c:v>2018-19</c:v>
                </c:pt>
                <c:pt idx="2">
                  <c:v>2019-20</c:v>
                </c:pt>
              </c:strCache>
            </c:strRef>
          </c:cat>
          <c:val>
            <c:numRef>
              <c:f>Sheet1!$D$2:$D$5</c:f>
              <c:numCache>
                <c:formatCode>General</c:formatCode>
                <c:ptCount val="4"/>
                <c:pt idx="0">
                  <c:v>2</c:v>
                </c:pt>
                <c:pt idx="1">
                  <c:v>2</c:v>
                </c:pt>
                <c:pt idx="2">
                  <c:v>3</c:v>
                </c:pt>
              </c:numCache>
            </c:numRef>
          </c:val>
          <c:extLst>
            <c:ext xmlns:c16="http://schemas.microsoft.com/office/drawing/2014/chart" uri="{C3380CC4-5D6E-409C-BE32-E72D297353CC}">
              <c16:uniqueId val="{00000002-1406-41D4-AAB0-D8B4485980ED}"/>
            </c:ext>
          </c:extLst>
        </c:ser>
        <c:dLbls>
          <c:showLegendKey val="0"/>
          <c:showVal val="0"/>
          <c:showCatName val="0"/>
          <c:showSerName val="0"/>
          <c:showPercent val="0"/>
          <c:showBubbleSize val="0"/>
        </c:dLbls>
        <c:gapWidth val="150"/>
        <c:axId val="1903045872"/>
        <c:axId val="1903041712"/>
      </c:barChart>
      <c:catAx>
        <c:axId val="1903045872"/>
        <c:scaling>
          <c:orientation val="minMax"/>
        </c:scaling>
        <c:delete val="0"/>
        <c:axPos val="l"/>
        <c:numFmt formatCode="General" sourceLinked="1"/>
        <c:majorTickMark val="out"/>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903041712"/>
        <c:crosses val="autoZero"/>
        <c:auto val="1"/>
        <c:lblAlgn val="ctr"/>
        <c:lblOffset val="100"/>
        <c:noMultiLvlLbl val="0"/>
      </c:catAx>
      <c:valAx>
        <c:axId val="1903041712"/>
        <c:scaling>
          <c:orientation val="minMax"/>
        </c:scaling>
        <c:delete val="1"/>
        <c:axPos val="b"/>
        <c:numFmt formatCode="General" sourceLinked="1"/>
        <c:majorTickMark val="out"/>
        <c:minorTickMark val="none"/>
        <c:tickLblPos val="nextTo"/>
        <c:crossAx val="19030458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Work</c:v>
                </c:pt>
              </c:strCache>
            </c:strRef>
          </c:tx>
          <c:spPr>
            <a:solidFill>
              <a:schemeClr val="bg2">
                <a:lumMod val="90000"/>
              </a:schemeClr>
            </a:solidFill>
          </c:spPr>
          <c:dPt>
            <c:idx val="0"/>
            <c:bubble3D val="0"/>
            <c:spPr>
              <a:solidFill>
                <a:srgbClr val="CB1820"/>
              </a:solidFill>
              <a:ln w="19050">
                <a:solidFill>
                  <a:schemeClr val="lt1"/>
                </a:solidFill>
              </a:ln>
              <a:effectLst/>
            </c:spPr>
            <c:extLst>
              <c:ext xmlns:c16="http://schemas.microsoft.com/office/drawing/2014/chart" uri="{C3380CC4-5D6E-409C-BE32-E72D297353CC}">
                <c16:uniqueId val="{00000001-0F31-49A2-AEF3-BBB6D4AB9505}"/>
              </c:ext>
            </c:extLst>
          </c:dPt>
          <c:dPt>
            <c:idx val="1"/>
            <c:bubble3D val="0"/>
            <c:spPr>
              <a:solidFill>
                <a:schemeClr val="bg2">
                  <a:lumMod val="90000"/>
                </a:schemeClr>
              </a:solidFill>
              <a:ln w="19050">
                <a:solidFill>
                  <a:schemeClr val="lt1"/>
                </a:solidFill>
              </a:ln>
              <a:effectLst/>
            </c:spPr>
            <c:extLst>
              <c:ext xmlns:c16="http://schemas.microsoft.com/office/drawing/2014/chart" uri="{C3380CC4-5D6E-409C-BE32-E72D297353CC}">
                <c16:uniqueId val="{00000003-0F31-49A2-AEF3-BBB6D4AB9505}"/>
              </c:ext>
            </c:extLst>
          </c:dPt>
          <c:cat>
            <c:strRef>
              <c:f>Sheet1!$A$2:$A$3</c:f>
              <c:strCache>
                <c:ptCount val="2"/>
                <c:pt idx="0">
                  <c:v>More</c:v>
                </c:pt>
                <c:pt idx="1">
                  <c:v>Same or Less</c:v>
                </c:pt>
              </c:strCache>
            </c:strRef>
          </c:cat>
          <c:val>
            <c:numRef>
              <c:f>Sheet1!$B$2:$B$3</c:f>
              <c:numCache>
                <c:formatCode>General</c:formatCode>
                <c:ptCount val="2"/>
                <c:pt idx="0">
                  <c:v>18.7</c:v>
                </c:pt>
                <c:pt idx="1">
                  <c:v>77.400000000000006</c:v>
                </c:pt>
              </c:numCache>
            </c:numRef>
          </c:val>
          <c:extLst>
            <c:ext xmlns:c16="http://schemas.microsoft.com/office/drawing/2014/chart" uri="{C3380CC4-5D6E-409C-BE32-E72D297353CC}">
              <c16:uniqueId val="{00000004-0F31-49A2-AEF3-BBB6D4AB9505}"/>
            </c:ext>
          </c:extLst>
        </c:ser>
        <c:dLbls>
          <c:showLegendKey val="0"/>
          <c:showVal val="0"/>
          <c:showCatName val="0"/>
          <c:showSerName val="0"/>
          <c:showPercent val="0"/>
          <c:showBubbleSize val="0"/>
          <c:showLeaderLines val="1"/>
        </c:dLbls>
        <c:firstSliceAng val="0"/>
        <c:holeSize val="1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Race</c:v>
                </c:pt>
              </c:strCache>
            </c:strRef>
          </c:tx>
          <c:spPr>
            <a:solidFill>
              <a:schemeClr val="bg2">
                <a:lumMod val="90000"/>
              </a:schemeClr>
            </a:solidFill>
          </c:spPr>
          <c:dPt>
            <c:idx val="0"/>
            <c:bubble3D val="0"/>
            <c:spPr>
              <a:solidFill>
                <a:srgbClr val="CB1820"/>
              </a:solidFill>
              <a:ln w="19050">
                <a:solidFill>
                  <a:schemeClr val="lt1"/>
                </a:solidFill>
              </a:ln>
              <a:effectLst/>
            </c:spPr>
            <c:extLst>
              <c:ext xmlns:c16="http://schemas.microsoft.com/office/drawing/2014/chart" uri="{C3380CC4-5D6E-409C-BE32-E72D297353CC}">
                <c16:uniqueId val="{00000001-E320-4D3E-85AE-07D6CA529CB9}"/>
              </c:ext>
            </c:extLst>
          </c:dPt>
          <c:dPt>
            <c:idx val="1"/>
            <c:bubble3D val="0"/>
            <c:spPr>
              <a:solidFill>
                <a:schemeClr val="bg2">
                  <a:lumMod val="90000"/>
                </a:schemeClr>
              </a:solidFill>
              <a:ln w="19050">
                <a:solidFill>
                  <a:schemeClr val="lt1"/>
                </a:solidFill>
              </a:ln>
              <a:effectLst/>
            </c:spPr>
            <c:extLst>
              <c:ext xmlns:c16="http://schemas.microsoft.com/office/drawing/2014/chart" uri="{C3380CC4-5D6E-409C-BE32-E72D297353CC}">
                <c16:uniqueId val="{00000003-E320-4D3E-85AE-07D6CA529CB9}"/>
              </c:ext>
            </c:extLst>
          </c:dPt>
          <c:dPt>
            <c:idx val="2"/>
            <c:bubble3D val="0"/>
            <c:spPr>
              <a:solidFill>
                <a:schemeClr val="accent1"/>
              </a:solidFill>
              <a:ln w="19050">
                <a:solidFill>
                  <a:schemeClr val="lt1"/>
                </a:solidFill>
              </a:ln>
              <a:effectLst/>
            </c:spPr>
            <c:extLst>
              <c:ext xmlns:c16="http://schemas.microsoft.com/office/drawing/2014/chart" uri="{C3380CC4-5D6E-409C-BE32-E72D297353CC}">
                <c16:uniqueId val="{00000005-4823-4771-933B-6C6B332762DA}"/>
              </c:ext>
            </c:extLst>
          </c:dPt>
          <c:cat>
            <c:strRef>
              <c:f>Sheet1!$A$2:$A$4</c:f>
              <c:strCache>
                <c:ptCount val="3"/>
                <c:pt idx="0">
                  <c:v>White</c:v>
                </c:pt>
                <c:pt idx="1">
                  <c:v>Not reporting</c:v>
                </c:pt>
                <c:pt idx="2">
                  <c:v>Nonwhite</c:v>
                </c:pt>
              </c:strCache>
            </c:strRef>
          </c:cat>
          <c:val>
            <c:numRef>
              <c:f>Sheet1!$B$2:$B$4</c:f>
              <c:numCache>
                <c:formatCode>General</c:formatCode>
                <c:ptCount val="3"/>
                <c:pt idx="0">
                  <c:v>75.3</c:v>
                </c:pt>
                <c:pt idx="1">
                  <c:v>3.1</c:v>
                </c:pt>
                <c:pt idx="2">
                  <c:v>18.8</c:v>
                </c:pt>
              </c:numCache>
            </c:numRef>
          </c:val>
          <c:extLst>
            <c:ext xmlns:c16="http://schemas.microsoft.com/office/drawing/2014/chart" uri="{C3380CC4-5D6E-409C-BE32-E72D297353CC}">
              <c16:uniqueId val="{00000004-E320-4D3E-85AE-07D6CA529CB9}"/>
            </c:ext>
          </c:extLst>
        </c:ser>
        <c:dLbls>
          <c:showLegendKey val="0"/>
          <c:showVal val="0"/>
          <c:showCatName val="0"/>
          <c:showSerName val="0"/>
          <c:showPercent val="0"/>
          <c:showBubbleSize val="0"/>
          <c:showLeaderLines val="1"/>
        </c:dLbls>
        <c:firstSliceAng val="0"/>
        <c:holeSize val="12"/>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4">
                  <a:lumMod val="60000"/>
                  <a:lumOff val="40000"/>
                </a:schemeClr>
              </a:solidFill>
              <a:round/>
            </a:ln>
            <a:effectLst/>
          </c:spPr>
          <c:marker>
            <c:symbol val="circle"/>
            <c:size val="5"/>
            <c:spPr>
              <a:solidFill>
                <a:schemeClr val="accent4"/>
              </a:solidFill>
              <a:ln w="9525">
                <a:solidFill>
                  <a:schemeClr val="accent4">
                    <a:lumMod val="60000"/>
                    <a:lumOff val="40000"/>
                  </a:schemeClr>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accent3"/>
                    </a:solidFill>
                    <a:latin typeface="Arial Narrow" panose="020B0604020202020204" pitchFamily="34" charset="0"/>
                    <a:ea typeface="+mn-ea"/>
                    <a:cs typeface="Arial Narrow"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Summer 2020</c:v>
                </c:pt>
                <c:pt idx="1">
                  <c:v>Spring 2021</c:v>
                </c:pt>
                <c:pt idx="2">
                  <c:v>Summer 2021</c:v>
                </c:pt>
                <c:pt idx="3">
                  <c:v>Early 2022</c:v>
                </c:pt>
              </c:strCache>
            </c:strRef>
          </c:cat>
          <c:val>
            <c:numRef>
              <c:f>Sheet1!$B$2:$B$5</c:f>
              <c:numCache>
                <c:formatCode>0%</c:formatCode>
                <c:ptCount val="4"/>
                <c:pt idx="0">
                  <c:v>0.28000000000000003</c:v>
                </c:pt>
                <c:pt idx="1">
                  <c:v>0.32</c:v>
                </c:pt>
                <c:pt idx="2">
                  <c:v>0.37</c:v>
                </c:pt>
                <c:pt idx="3">
                  <c:v>0.55000000000000004</c:v>
                </c:pt>
              </c:numCache>
            </c:numRef>
          </c:val>
          <c:smooth val="0"/>
          <c:extLst>
            <c:ext xmlns:c16="http://schemas.microsoft.com/office/drawing/2014/chart" uri="{C3380CC4-5D6E-409C-BE32-E72D297353CC}">
              <c16:uniqueId val="{00000000-5DB1-A44A-B37E-EE7A160E93E7}"/>
            </c:ext>
          </c:extLst>
        </c:ser>
        <c:dLbls>
          <c:showLegendKey val="0"/>
          <c:showVal val="0"/>
          <c:showCatName val="0"/>
          <c:showSerName val="0"/>
          <c:showPercent val="0"/>
          <c:showBubbleSize val="0"/>
        </c:dLbls>
        <c:marker val="1"/>
        <c:smooth val="0"/>
        <c:axId val="35853919"/>
        <c:axId val="35686495"/>
      </c:lineChart>
      <c:catAx>
        <c:axId val="358539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1">
                    <a:lumMod val="75000"/>
                  </a:schemeClr>
                </a:solidFill>
                <a:latin typeface="Arial Narrow" panose="020B0604020202020204" pitchFamily="34" charset="0"/>
                <a:ea typeface="+mn-ea"/>
                <a:cs typeface="Arial Narrow" panose="020B0604020202020204" pitchFamily="34" charset="0"/>
              </a:defRPr>
            </a:pPr>
            <a:endParaRPr lang="en-US"/>
          </a:p>
        </c:txPr>
        <c:crossAx val="35686495"/>
        <c:crosses val="autoZero"/>
        <c:auto val="1"/>
        <c:lblAlgn val="ctr"/>
        <c:lblOffset val="100"/>
        <c:noMultiLvlLbl val="0"/>
      </c:catAx>
      <c:valAx>
        <c:axId val="35686495"/>
        <c:scaling>
          <c:orientation val="minMax"/>
        </c:scaling>
        <c:delete val="1"/>
        <c:axPos val="l"/>
        <c:numFmt formatCode="0%" sourceLinked="1"/>
        <c:majorTickMark val="none"/>
        <c:minorTickMark val="none"/>
        <c:tickLblPos val="nextTo"/>
        <c:crossAx val="3585391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rgbClr val="FCBFAD"/>
              </a:solidFill>
              <a:round/>
            </a:ln>
            <a:effectLst/>
          </c:spPr>
          <c:marker>
            <c:symbol val="circle"/>
            <c:size val="5"/>
            <c:spPr>
              <a:solidFill>
                <a:schemeClr val="accent4"/>
              </a:solidFill>
              <a:ln w="9525">
                <a:solidFill>
                  <a:srgbClr val="FCBFAD"/>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rgbClr val="CC1820"/>
                    </a:solidFill>
                    <a:latin typeface="Arial Narrow" panose="020B0604020202020204" pitchFamily="34" charset="0"/>
                    <a:ea typeface="+mn-ea"/>
                    <a:cs typeface="Arial Narrow" panose="020B060402020202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2008</c:v>
                </c:pt>
                <c:pt idx="1">
                  <c:v>2010</c:v>
                </c:pt>
                <c:pt idx="2">
                  <c:v>2012</c:v>
                </c:pt>
                <c:pt idx="3">
                  <c:v>2022</c:v>
                </c:pt>
              </c:numCache>
            </c:numRef>
          </c:cat>
          <c:val>
            <c:numRef>
              <c:f>Sheet1!$B$2:$B$5</c:f>
              <c:numCache>
                <c:formatCode>0%</c:formatCode>
                <c:ptCount val="4"/>
                <c:pt idx="0">
                  <c:v>0.59</c:v>
                </c:pt>
                <c:pt idx="1">
                  <c:v>0.44</c:v>
                </c:pt>
                <c:pt idx="2">
                  <c:v>0.39</c:v>
                </c:pt>
                <c:pt idx="3">
                  <c:v>0.12</c:v>
                </c:pt>
              </c:numCache>
            </c:numRef>
          </c:val>
          <c:smooth val="0"/>
          <c:extLst>
            <c:ext xmlns:c16="http://schemas.microsoft.com/office/drawing/2014/chart" uri="{C3380CC4-5D6E-409C-BE32-E72D297353CC}">
              <c16:uniqueId val="{00000000-FA79-844A-AAE0-96516A70B385}"/>
            </c:ext>
          </c:extLst>
        </c:ser>
        <c:dLbls>
          <c:showLegendKey val="0"/>
          <c:showVal val="0"/>
          <c:showCatName val="0"/>
          <c:showSerName val="0"/>
          <c:showPercent val="0"/>
          <c:showBubbleSize val="0"/>
        </c:dLbls>
        <c:marker val="1"/>
        <c:smooth val="0"/>
        <c:axId val="35853919"/>
        <c:axId val="35686495"/>
      </c:lineChart>
      <c:catAx>
        <c:axId val="358539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1">
                    <a:lumMod val="75000"/>
                  </a:schemeClr>
                </a:solidFill>
                <a:latin typeface="Arial Narrow" panose="020B0604020202020204" pitchFamily="34" charset="0"/>
                <a:ea typeface="+mn-ea"/>
                <a:cs typeface="Arial Narrow" panose="020B0604020202020204" pitchFamily="34" charset="0"/>
              </a:defRPr>
            </a:pPr>
            <a:endParaRPr lang="en-US"/>
          </a:p>
        </c:txPr>
        <c:crossAx val="35686495"/>
        <c:crosses val="autoZero"/>
        <c:auto val="1"/>
        <c:lblAlgn val="ctr"/>
        <c:lblOffset val="100"/>
        <c:noMultiLvlLbl val="0"/>
      </c:catAx>
      <c:valAx>
        <c:axId val="35686495"/>
        <c:scaling>
          <c:orientation val="minMax"/>
        </c:scaling>
        <c:delete val="1"/>
        <c:axPos val="l"/>
        <c:numFmt formatCode="0%" sourceLinked="1"/>
        <c:majorTickMark val="none"/>
        <c:minorTickMark val="none"/>
        <c:tickLblPos val="nextTo"/>
        <c:crossAx val="3585391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8">
  <a:schemeClr val="accent5"/>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7">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D62050-B53A-4654-8FC6-ADDF8CC4140A}" type="doc">
      <dgm:prSet loTypeId="urn:microsoft.com/office/officeart/2005/8/layout/default" loCatId="list" qsTypeId="urn:microsoft.com/office/officeart/2005/8/quickstyle/simple5" qsCatId="simple" csTypeId="urn:microsoft.com/office/officeart/2005/8/colors/colorful1" csCatId="colorful" phldr="1"/>
      <dgm:spPr/>
      <dgm:t>
        <a:bodyPr/>
        <a:lstStyle/>
        <a:p>
          <a:endParaRPr lang="en-US"/>
        </a:p>
      </dgm:t>
    </dgm:pt>
    <dgm:pt modelId="{CB9601FC-812B-4F69-8638-89A47CEDE4DA}">
      <dgm:prSet phldrT="[Text]" custT="1"/>
      <dgm:spPr/>
      <dgm:t>
        <a:bodyPr/>
        <a:lstStyle/>
        <a:p>
          <a:r>
            <a:rPr lang="en-US" sz="1100">
              <a:latin typeface="Arial" panose="020B0604020202020204" pitchFamily="34" charset="0"/>
              <a:cs typeface="Arial" panose="020B0604020202020204" pitchFamily="34" charset="0"/>
            </a:rPr>
            <a:t>English Language Arts</a:t>
          </a:r>
        </a:p>
        <a:p>
          <a:r>
            <a:rPr lang="en-US" sz="1100">
              <a:latin typeface="Arial" panose="020B0604020202020204" pitchFamily="34" charset="0"/>
              <a:cs typeface="Arial" panose="020B0604020202020204" pitchFamily="34" charset="0"/>
            </a:rPr>
            <a:t>5-12</a:t>
          </a:r>
        </a:p>
      </dgm:t>
    </dgm:pt>
    <dgm:pt modelId="{5B5C1A38-EB02-44B0-9135-555C2513FA08}" type="parTrans" cxnId="{9F2C0DE7-3FDB-442D-B9B2-08537F5796ED}">
      <dgm:prSet/>
      <dgm:spPr/>
      <dgm:t>
        <a:bodyPr/>
        <a:lstStyle/>
        <a:p>
          <a:endParaRPr lang="en-US" sz="1100">
            <a:latin typeface="Arial" panose="020B0604020202020204" pitchFamily="34" charset="0"/>
            <a:cs typeface="Arial" panose="020B0604020202020204" pitchFamily="34" charset="0"/>
          </a:endParaRPr>
        </a:p>
      </dgm:t>
    </dgm:pt>
    <dgm:pt modelId="{78A34976-527B-4EA1-9559-2F5F47C1C473}" type="sibTrans" cxnId="{9F2C0DE7-3FDB-442D-B9B2-08537F5796ED}">
      <dgm:prSet/>
      <dgm:spPr/>
      <dgm:t>
        <a:bodyPr/>
        <a:lstStyle/>
        <a:p>
          <a:endParaRPr lang="en-US" sz="1100">
            <a:latin typeface="Arial" panose="020B0604020202020204" pitchFamily="34" charset="0"/>
            <a:cs typeface="Arial" panose="020B0604020202020204" pitchFamily="34" charset="0"/>
          </a:endParaRPr>
        </a:p>
      </dgm:t>
    </dgm:pt>
    <dgm:pt modelId="{A1F9D800-2E0B-40CE-8F6A-24DF1D7B1874}">
      <dgm:prSet phldrT="[Text]" custT="1"/>
      <dgm:spPr/>
      <dgm:t>
        <a:bodyPr/>
        <a:lstStyle/>
        <a:p>
          <a:r>
            <a:rPr lang="en-US" sz="1100">
              <a:latin typeface="Arial" panose="020B0604020202020204" pitchFamily="34" charset="0"/>
              <a:cs typeface="Arial" panose="020B0604020202020204" pitchFamily="34" charset="0"/>
            </a:rPr>
            <a:t>Math</a:t>
          </a:r>
        </a:p>
        <a:p>
          <a:r>
            <a:rPr lang="en-US" sz="1100">
              <a:latin typeface="Arial" panose="020B0604020202020204" pitchFamily="34" charset="0"/>
              <a:cs typeface="Arial" panose="020B0604020202020204" pitchFamily="34" charset="0"/>
            </a:rPr>
            <a:t>5-12</a:t>
          </a:r>
        </a:p>
      </dgm:t>
    </dgm:pt>
    <dgm:pt modelId="{A7DC2452-998A-4847-8C87-DE6C8FF96F4D}" type="parTrans" cxnId="{C33F587A-F328-4BEC-9A9A-D2E2A669ACA1}">
      <dgm:prSet/>
      <dgm:spPr/>
      <dgm:t>
        <a:bodyPr/>
        <a:lstStyle/>
        <a:p>
          <a:endParaRPr lang="en-US" sz="1100">
            <a:latin typeface="Arial" panose="020B0604020202020204" pitchFamily="34" charset="0"/>
            <a:cs typeface="Arial" panose="020B0604020202020204" pitchFamily="34" charset="0"/>
          </a:endParaRPr>
        </a:p>
      </dgm:t>
    </dgm:pt>
    <dgm:pt modelId="{E68B0C13-31AF-4BFC-873D-1646B788462E}" type="sibTrans" cxnId="{C33F587A-F328-4BEC-9A9A-D2E2A669ACA1}">
      <dgm:prSet/>
      <dgm:spPr/>
      <dgm:t>
        <a:bodyPr/>
        <a:lstStyle/>
        <a:p>
          <a:endParaRPr lang="en-US" sz="1100">
            <a:latin typeface="Arial" panose="020B0604020202020204" pitchFamily="34" charset="0"/>
            <a:cs typeface="Arial" panose="020B0604020202020204" pitchFamily="34" charset="0"/>
          </a:endParaRPr>
        </a:p>
      </dgm:t>
    </dgm:pt>
    <dgm:pt modelId="{3A54145A-051C-4828-B496-8532DD0E456D}">
      <dgm:prSet phldrT="[Text]" custT="1"/>
      <dgm:spPr/>
      <dgm:t>
        <a:bodyPr/>
        <a:lstStyle/>
        <a:p>
          <a:r>
            <a:rPr lang="en-US" sz="1100">
              <a:latin typeface="Arial" panose="020B0604020202020204" pitchFamily="34" charset="0"/>
              <a:cs typeface="Arial" panose="020B0604020202020204" pitchFamily="34" charset="0"/>
            </a:rPr>
            <a:t>Science</a:t>
          </a:r>
        </a:p>
        <a:p>
          <a:r>
            <a:rPr lang="en-US" sz="1100">
              <a:latin typeface="Arial" panose="020B0604020202020204" pitchFamily="34" charset="0"/>
              <a:cs typeface="Arial" panose="020B0604020202020204" pitchFamily="34" charset="0"/>
            </a:rPr>
            <a:t>5-12</a:t>
          </a:r>
        </a:p>
      </dgm:t>
    </dgm:pt>
    <dgm:pt modelId="{190D8203-5917-45CC-9B1C-D29B5EBF3298}" type="parTrans" cxnId="{FCBEB40B-A18A-4728-831A-3EE3213F40D7}">
      <dgm:prSet/>
      <dgm:spPr/>
      <dgm:t>
        <a:bodyPr/>
        <a:lstStyle/>
        <a:p>
          <a:endParaRPr lang="en-US" sz="1100">
            <a:latin typeface="Arial" panose="020B0604020202020204" pitchFamily="34" charset="0"/>
            <a:cs typeface="Arial" panose="020B0604020202020204" pitchFamily="34" charset="0"/>
          </a:endParaRPr>
        </a:p>
      </dgm:t>
    </dgm:pt>
    <dgm:pt modelId="{70D02C10-4AA5-43B1-9111-18F28AFE380D}" type="sibTrans" cxnId="{FCBEB40B-A18A-4728-831A-3EE3213F40D7}">
      <dgm:prSet/>
      <dgm:spPr/>
      <dgm:t>
        <a:bodyPr/>
        <a:lstStyle/>
        <a:p>
          <a:endParaRPr lang="en-US" sz="1100">
            <a:latin typeface="Arial" panose="020B0604020202020204" pitchFamily="34" charset="0"/>
            <a:cs typeface="Arial" panose="020B0604020202020204" pitchFamily="34" charset="0"/>
          </a:endParaRPr>
        </a:p>
      </dgm:t>
    </dgm:pt>
    <dgm:pt modelId="{5C36B64A-F82B-4754-BB58-149C5D19BADA}">
      <dgm:prSet phldrT="[Text]" custT="1"/>
      <dgm:spPr/>
      <dgm:t>
        <a:bodyPr/>
        <a:lstStyle/>
        <a:p>
          <a:r>
            <a:rPr lang="en-US" sz="1100">
              <a:latin typeface="Arial" panose="020B0604020202020204" pitchFamily="34" charset="0"/>
              <a:cs typeface="Arial" panose="020B0604020202020204" pitchFamily="34" charset="0"/>
            </a:rPr>
            <a:t>Social Studies</a:t>
          </a:r>
        </a:p>
        <a:p>
          <a:r>
            <a:rPr lang="en-US" sz="1100">
              <a:latin typeface="Arial" panose="020B0604020202020204" pitchFamily="34" charset="0"/>
              <a:cs typeface="Arial" panose="020B0604020202020204" pitchFamily="34" charset="0"/>
            </a:rPr>
            <a:t>5-12</a:t>
          </a:r>
        </a:p>
      </dgm:t>
    </dgm:pt>
    <dgm:pt modelId="{BCC4725A-42C9-4783-B0D2-E333A63503CE}" type="parTrans" cxnId="{C2A583B5-F92C-4407-907A-1679047AFAD5}">
      <dgm:prSet/>
      <dgm:spPr/>
      <dgm:t>
        <a:bodyPr/>
        <a:lstStyle/>
        <a:p>
          <a:endParaRPr lang="en-US" sz="1100">
            <a:latin typeface="Arial" panose="020B0604020202020204" pitchFamily="34" charset="0"/>
            <a:cs typeface="Arial" panose="020B0604020202020204" pitchFamily="34" charset="0"/>
          </a:endParaRPr>
        </a:p>
      </dgm:t>
    </dgm:pt>
    <dgm:pt modelId="{4CF31371-798A-49F8-859E-015739DCCA58}" type="sibTrans" cxnId="{C2A583B5-F92C-4407-907A-1679047AFAD5}">
      <dgm:prSet/>
      <dgm:spPr/>
      <dgm:t>
        <a:bodyPr/>
        <a:lstStyle/>
        <a:p>
          <a:endParaRPr lang="en-US" sz="1100">
            <a:latin typeface="Arial" panose="020B0604020202020204" pitchFamily="34" charset="0"/>
            <a:cs typeface="Arial" panose="020B0604020202020204" pitchFamily="34" charset="0"/>
          </a:endParaRPr>
        </a:p>
      </dgm:t>
    </dgm:pt>
    <dgm:pt modelId="{84C60C55-95D1-4A73-8497-F38ACC9111AD}">
      <dgm:prSet phldrT="[Text]" custT="1"/>
      <dgm:spPr/>
      <dgm:t>
        <a:bodyPr/>
        <a:lstStyle/>
        <a:p>
          <a:r>
            <a:rPr lang="en-US" sz="1100">
              <a:latin typeface="Arial" panose="020B0604020202020204" pitchFamily="34" charset="0"/>
              <a:cs typeface="Arial" panose="020B0604020202020204" pitchFamily="34" charset="0"/>
            </a:rPr>
            <a:t>Special Education</a:t>
          </a:r>
        </a:p>
        <a:p>
          <a:r>
            <a:rPr lang="en-US" sz="1100">
              <a:latin typeface="Arial" panose="020B0604020202020204" pitchFamily="34" charset="0"/>
              <a:cs typeface="Arial" panose="020B0604020202020204" pitchFamily="34" charset="0"/>
            </a:rPr>
            <a:t>P-12</a:t>
          </a:r>
        </a:p>
      </dgm:t>
    </dgm:pt>
    <dgm:pt modelId="{B1E8292B-50C0-47C5-AD44-5BFB74380254}" type="parTrans" cxnId="{3E81ED36-B624-41FC-810A-12F28A6F3259}">
      <dgm:prSet/>
      <dgm:spPr/>
      <dgm:t>
        <a:bodyPr/>
        <a:lstStyle/>
        <a:p>
          <a:endParaRPr lang="en-US" sz="1100">
            <a:latin typeface="Arial" panose="020B0604020202020204" pitchFamily="34" charset="0"/>
            <a:cs typeface="Arial" panose="020B0604020202020204" pitchFamily="34" charset="0"/>
          </a:endParaRPr>
        </a:p>
      </dgm:t>
    </dgm:pt>
    <dgm:pt modelId="{13E58A64-9C81-49D6-B00E-93ACC908953C}" type="sibTrans" cxnId="{3E81ED36-B624-41FC-810A-12F28A6F3259}">
      <dgm:prSet/>
      <dgm:spPr/>
      <dgm:t>
        <a:bodyPr/>
        <a:lstStyle/>
        <a:p>
          <a:endParaRPr lang="en-US" sz="1100">
            <a:latin typeface="Arial" panose="020B0604020202020204" pitchFamily="34" charset="0"/>
            <a:cs typeface="Arial" panose="020B0604020202020204" pitchFamily="34" charset="0"/>
          </a:endParaRPr>
        </a:p>
      </dgm:t>
    </dgm:pt>
    <dgm:pt modelId="{AF3C210B-DF02-4B8C-8044-D2192DD071CE}">
      <dgm:prSet custT="1"/>
      <dgm:spPr/>
      <dgm:t>
        <a:bodyPr/>
        <a:lstStyle/>
        <a:p>
          <a:r>
            <a:rPr lang="en-US" sz="1100">
              <a:latin typeface="Arial" panose="020B0604020202020204" pitchFamily="34" charset="0"/>
              <a:cs typeface="Arial" panose="020B0604020202020204" pitchFamily="34" charset="0"/>
            </a:rPr>
            <a:t>English as a Second Language</a:t>
          </a:r>
        </a:p>
        <a:p>
          <a:r>
            <a:rPr lang="en-US" sz="1100">
              <a:latin typeface="Arial" panose="020B0604020202020204" pitchFamily="34" charset="0"/>
              <a:cs typeface="Arial" panose="020B0604020202020204" pitchFamily="34" charset="0"/>
            </a:rPr>
            <a:t>P-12</a:t>
          </a:r>
        </a:p>
      </dgm:t>
    </dgm:pt>
    <dgm:pt modelId="{88BA33C5-521E-4E07-8FEA-2974000796C1}" type="parTrans" cxnId="{EA10658D-103C-45FB-833A-B164F6C414CC}">
      <dgm:prSet/>
      <dgm:spPr/>
      <dgm:t>
        <a:bodyPr/>
        <a:lstStyle/>
        <a:p>
          <a:endParaRPr lang="en-US" sz="1100">
            <a:latin typeface="Arial" panose="020B0604020202020204" pitchFamily="34" charset="0"/>
            <a:cs typeface="Arial" panose="020B0604020202020204" pitchFamily="34" charset="0"/>
          </a:endParaRPr>
        </a:p>
      </dgm:t>
    </dgm:pt>
    <dgm:pt modelId="{323ACDCD-33AB-4CB6-A999-387862CFB1D3}" type="sibTrans" cxnId="{EA10658D-103C-45FB-833A-B164F6C414CC}">
      <dgm:prSet/>
      <dgm:spPr/>
      <dgm:t>
        <a:bodyPr/>
        <a:lstStyle/>
        <a:p>
          <a:endParaRPr lang="en-US" sz="1100">
            <a:latin typeface="Arial" panose="020B0604020202020204" pitchFamily="34" charset="0"/>
            <a:cs typeface="Arial" panose="020B0604020202020204" pitchFamily="34" charset="0"/>
          </a:endParaRPr>
        </a:p>
      </dgm:t>
    </dgm:pt>
    <dgm:pt modelId="{7D9ED8E6-5ACA-42CE-9E2C-5326EC58C9E2}">
      <dgm:prSet custT="1"/>
      <dgm:spPr/>
      <dgm:t>
        <a:bodyPr/>
        <a:lstStyle/>
        <a:p>
          <a:r>
            <a:rPr lang="en-US" sz="1100">
              <a:latin typeface="Arial" panose="020B0604020202020204" pitchFamily="34" charset="0"/>
              <a:cs typeface="Arial" panose="020B0604020202020204" pitchFamily="34" charset="0"/>
            </a:rPr>
            <a:t>Career/Tech Education</a:t>
          </a:r>
        </a:p>
        <a:p>
          <a:r>
            <a:rPr lang="en-US" sz="1100">
              <a:latin typeface="Arial" panose="020B0604020202020204" pitchFamily="34" charset="0"/>
              <a:cs typeface="Arial" panose="020B0604020202020204" pitchFamily="34" charset="0"/>
            </a:rPr>
            <a:t>P-12</a:t>
          </a:r>
        </a:p>
      </dgm:t>
    </dgm:pt>
    <dgm:pt modelId="{0CDD9D45-821C-404E-BC7C-A0120C4094BD}" type="parTrans" cxnId="{9C6E40B4-73E7-4CCF-AE60-43C62C706806}">
      <dgm:prSet/>
      <dgm:spPr/>
      <dgm:t>
        <a:bodyPr/>
        <a:lstStyle/>
        <a:p>
          <a:endParaRPr lang="en-US" sz="1100">
            <a:latin typeface="Arial" panose="020B0604020202020204" pitchFamily="34" charset="0"/>
            <a:cs typeface="Arial" panose="020B0604020202020204" pitchFamily="34" charset="0"/>
          </a:endParaRPr>
        </a:p>
      </dgm:t>
    </dgm:pt>
    <dgm:pt modelId="{7B1851CF-A24B-47FA-B829-EDD859EA8F8D}" type="sibTrans" cxnId="{9C6E40B4-73E7-4CCF-AE60-43C62C706806}">
      <dgm:prSet/>
      <dgm:spPr/>
      <dgm:t>
        <a:bodyPr/>
        <a:lstStyle/>
        <a:p>
          <a:endParaRPr lang="en-US" sz="1100">
            <a:latin typeface="Arial" panose="020B0604020202020204" pitchFamily="34" charset="0"/>
            <a:cs typeface="Arial" panose="020B0604020202020204" pitchFamily="34" charset="0"/>
          </a:endParaRPr>
        </a:p>
      </dgm:t>
    </dgm:pt>
    <dgm:pt modelId="{BDA8ED43-DB22-40DB-8E96-7C13A253F53D}" type="pres">
      <dgm:prSet presAssocID="{C0D62050-B53A-4654-8FC6-ADDF8CC4140A}" presName="diagram" presStyleCnt="0">
        <dgm:presLayoutVars>
          <dgm:dir/>
          <dgm:resizeHandles val="exact"/>
        </dgm:presLayoutVars>
      </dgm:prSet>
      <dgm:spPr/>
    </dgm:pt>
    <dgm:pt modelId="{7EA6CB32-78BF-4C5E-9520-F844B1E810B0}" type="pres">
      <dgm:prSet presAssocID="{CB9601FC-812B-4F69-8638-89A47CEDE4DA}" presName="node" presStyleLbl="node1" presStyleIdx="0" presStyleCnt="7">
        <dgm:presLayoutVars>
          <dgm:bulletEnabled val="1"/>
        </dgm:presLayoutVars>
      </dgm:prSet>
      <dgm:spPr/>
    </dgm:pt>
    <dgm:pt modelId="{18D8AF33-0F76-4094-9861-3E9142D11B0F}" type="pres">
      <dgm:prSet presAssocID="{78A34976-527B-4EA1-9559-2F5F47C1C473}" presName="sibTrans" presStyleCnt="0"/>
      <dgm:spPr/>
    </dgm:pt>
    <dgm:pt modelId="{81A81199-C24F-411F-BBBC-F83F8D0AC626}" type="pres">
      <dgm:prSet presAssocID="{A1F9D800-2E0B-40CE-8F6A-24DF1D7B1874}" presName="node" presStyleLbl="node1" presStyleIdx="1" presStyleCnt="7">
        <dgm:presLayoutVars>
          <dgm:bulletEnabled val="1"/>
        </dgm:presLayoutVars>
      </dgm:prSet>
      <dgm:spPr/>
    </dgm:pt>
    <dgm:pt modelId="{4C151BF6-4078-4021-9014-8234880062DE}" type="pres">
      <dgm:prSet presAssocID="{E68B0C13-31AF-4BFC-873D-1646B788462E}" presName="sibTrans" presStyleCnt="0"/>
      <dgm:spPr/>
    </dgm:pt>
    <dgm:pt modelId="{5F68C8D6-484F-4367-BE4A-A34722272D5C}" type="pres">
      <dgm:prSet presAssocID="{3A54145A-051C-4828-B496-8532DD0E456D}" presName="node" presStyleLbl="node1" presStyleIdx="2" presStyleCnt="7">
        <dgm:presLayoutVars>
          <dgm:bulletEnabled val="1"/>
        </dgm:presLayoutVars>
      </dgm:prSet>
      <dgm:spPr/>
    </dgm:pt>
    <dgm:pt modelId="{EE3A2E35-6E77-4BD8-9B33-73D1D021DCB7}" type="pres">
      <dgm:prSet presAssocID="{70D02C10-4AA5-43B1-9111-18F28AFE380D}" presName="sibTrans" presStyleCnt="0"/>
      <dgm:spPr/>
    </dgm:pt>
    <dgm:pt modelId="{2A5F7618-063F-40F8-9377-27D7DCCF3F5F}" type="pres">
      <dgm:prSet presAssocID="{5C36B64A-F82B-4754-BB58-149C5D19BADA}" presName="node" presStyleLbl="node1" presStyleIdx="3" presStyleCnt="7">
        <dgm:presLayoutVars>
          <dgm:bulletEnabled val="1"/>
        </dgm:presLayoutVars>
      </dgm:prSet>
      <dgm:spPr/>
    </dgm:pt>
    <dgm:pt modelId="{CB8D20B9-1FBD-46F2-AE32-DB3E1ED5B314}" type="pres">
      <dgm:prSet presAssocID="{4CF31371-798A-49F8-859E-015739DCCA58}" presName="sibTrans" presStyleCnt="0"/>
      <dgm:spPr/>
    </dgm:pt>
    <dgm:pt modelId="{F4947A15-BB4E-4D1A-8E0B-664347F84A25}" type="pres">
      <dgm:prSet presAssocID="{84C60C55-95D1-4A73-8497-F38ACC9111AD}" presName="node" presStyleLbl="node1" presStyleIdx="4" presStyleCnt="7">
        <dgm:presLayoutVars>
          <dgm:bulletEnabled val="1"/>
        </dgm:presLayoutVars>
      </dgm:prSet>
      <dgm:spPr/>
    </dgm:pt>
    <dgm:pt modelId="{023D8D17-74CE-406E-A07F-5D34952EEFB5}" type="pres">
      <dgm:prSet presAssocID="{13E58A64-9C81-49D6-B00E-93ACC908953C}" presName="sibTrans" presStyleCnt="0"/>
      <dgm:spPr/>
    </dgm:pt>
    <dgm:pt modelId="{7130F793-F01F-4268-81FE-8061C8520595}" type="pres">
      <dgm:prSet presAssocID="{AF3C210B-DF02-4B8C-8044-D2192DD071CE}" presName="node" presStyleLbl="node1" presStyleIdx="5" presStyleCnt="7">
        <dgm:presLayoutVars>
          <dgm:bulletEnabled val="1"/>
        </dgm:presLayoutVars>
      </dgm:prSet>
      <dgm:spPr/>
    </dgm:pt>
    <dgm:pt modelId="{9FE040F3-1332-4807-801F-7F47657405BC}" type="pres">
      <dgm:prSet presAssocID="{323ACDCD-33AB-4CB6-A999-387862CFB1D3}" presName="sibTrans" presStyleCnt="0"/>
      <dgm:spPr/>
    </dgm:pt>
    <dgm:pt modelId="{7719BD55-E01A-436C-BD94-72DABAE51156}" type="pres">
      <dgm:prSet presAssocID="{7D9ED8E6-5ACA-42CE-9E2C-5326EC58C9E2}" presName="node" presStyleLbl="node1" presStyleIdx="6" presStyleCnt="7">
        <dgm:presLayoutVars>
          <dgm:bulletEnabled val="1"/>
        </dgm:presLayoutVars>
      </dgm:prSet>
      <dgm:spPr/>
    </dgm:pt>
  </dgm:ptLst>
  <dgm:cxnLst>
    <dgm:cxn modelId="{FCBEB40B-A18A-4728-831A-3EE3213F40D7}" srcId="{C0D62050-B53A-4654-8FC6-ADDF8CC4140A}" destId="{3A54145A-051C-4828-B496-8532DD0E456D}" srcOrd="2" destOrd="0" parTransId="{190D8203-5917-45CC-9B1C-D29B5EBF3298}" sibTransId="{70D02C10-4AA5-43B1-9111-18F28AFE380D}"/>
    <dgm:cxn modelId="{6E91DF1F-E85E-46D1-980D-40C7D3FA88B0}" type="presOf" srcId="{7D9ED8E6-5ACA-42CE-9E2C-5326EC58C9E2}" destId="{7719BD55-E01A-436C-BD94-72DABAE51156}" srcOrd="0" destOrd="0" presId="urn:microsoft.com/office/officeart/2005/8/layout/default"/>
    <dgm:cxn modelId="{3E81ED36-B624-41FC-810A-12F28A6F3259}" srcId="{C0D62050-B53A-4654-8FC6-ADDF8CC4140A}" destId="{84C60C55-95D1-4A73-8497-F38ACC9111AD}" srcOrd="4" destOrd="0" parTransId="{B1E8292B-50C0-47C5-AD44-5BFB74380254}" sibTransId="{13E58A64-9C81-49D6-B00E-93ACC908953C}"/>
    <dgm:cxn modelId="{C33F587A-F328-4BEC-9A9A-D2E2A669ACA1}" srcId="{C0D62050-B53A-4654-8FC6-ADDF8CC4140A}" destId="{A1F9D800-2E0B-40CE-8F6A-24DF1D7B1874}" srcOrd="1" destOrd="0" parTransId="{A7DC2452-998A-4847-8C87-DE6C8FF96F4D}" sibTransId="{E68B0C13-31AF-4BFC-873D-1646B788462E}"/>
    <dgm:cxn modelId="{42C5117D-49C0-4FC5-95ED-3BFFEBC18AE8}" type="presOf" srcId="{5C36B64A-F82B-4754-BB58-149C5D19BADA}" destId="{2A5F7618-063F-40F8-9377-27D7DCCF3F5F}" srcOrd="0" destOrd="0" presId="urn:microsoft.com/office/officeart/2005/8/layout/default"/>
    <dgm:cxn modelId="{EA10658D-103C-45FB-833A-B164F6C414CC}" srcId="{C0D62050-B53A-4654-8FC6-ADDF8CC4140A}" destId="{AF3C210B-DF02-4B8C-8044-D2192DD071CE}" srcOrd="5" destOrd="0" parTransId="{88BA33C5-521E-4E07-8FEA-2974000796C1}" sibTransId="{323ACDCD-33AB-4CB6-A999-387862CFB1D3}"/>
    <dgm:cxn modelId="{6E95C3A5-AE64-4F47-A764-F8166B6D60EF}" type="presOf" srcId="{CB9601FC-812B-4F69-8638-89A47CEDE4DA}" destId="{7EA6CB32-78BF-4C5E-9520-F844B1E810B0}" srcOrd="0" destOrd="0" presId="urn:microsoft.com/office/officeart/2005/8/layout/default"/>
    <dgm:cxn modelId="{9C6E40B4-73E7-4CCF-AE60-43C62C706806}" srcId="{C0D62050-B53A-4654-8FC6-ADDF8CC4140A}" destId="{7D9ED8E6-5ACA-42CE-9E2C-5326EC58C9E2}" srcOrd="6" destOrd="0" parTransId="{0CDD9D45-821C-404E-BC7C-A0120C4094BD}" sibTransId="{7B1851CF-A24B-47FA-B829-EDD859EA8F8D}"/>
    <dgm:cxn modelId="{C2A583B5-F92C-4407-907A-1679047AFAD5}" srcId="{C0D62050-B53A-4654-8FC6-ADDF8CC4140A}" destId="{5C36B64A-F82B-4754-BB58-149C5D19BADA}" srcOrd="3" destOrd="0" parTransId="{BCC4725A-42C9-4783-B0D2-E333A63503CE}" sibTransId="{4CF31371-798A-49F8-859E-015739DCCA58}"/>
    <dgm:cxn modelId="{964487BD-20DD-460E-BACE-F33B56388B0D}" type="presOf" srcId="{AF3C210B-DF02-4B8C-8044-D2192DD071CE}" destId="{7130F793-F01F-4268-81FE-8061C8520595}" srcOrd="0" destOrd="0" presId="urn:microsoft.com/office/officeart/2005/8/layout/default"/>
    <dgm:cxn modelId="{44D728C3-DFAA-4070-9B66-EA297AAA1FEC}" type="presOf" srcId="{84C60C55-95D1-4A73-8497-F38ACC9111AD}" destId="{F4947A15-BB4E-4D1A-8E0B-664347F84A25}" srcOrd="0" destOrd="0" presId="urn:microsoft.com/office/officeart/2005/8/layout/default"/>
    <dgm:cxn modelId="{B891A2C6-23F5-48C1-9C3B-5CFF04D7038E}" type="presOf" srcId="{3A54145A-051C-4828-B496-8532DD0E456D}" destId="{5F68C8D6-484F-4367-BE4A-A34722272D5C}" srcOrd="0" destOrd="0" presId="urn:microsoft.com/office/officeart/2005/8/layout/default"/>
    <dgm:cxn modelId="{FDA7D6D6-B3BA-4F31-9418-7508B0D7C743}" type="presOf" srcId="{C0D62050-B53A-4654-8FC6-ADDF8CC4140A}" destId="{BDA8ED43-DB22-40DB-8E96-7C13A253F53D}" srcOrd="0" destOrd="0" presId="urn:microsoft.com/office/officeart/2005/8/layout/default"/>
    <dgm:cxn modelId="{9F2C0DE7-3FDB-442D-B9B2-08537F5796ED}" srcId="{C0D62050-B53A-4654-8FC6-ADDF8CC4140A}" destId="{CB9601FC-812B-4F69-8638-89A47CEDE4DA}" srcOrd="0" destOrd="0" parTransId="{5B5C1A38-EB02-44B0-9135-555C2513FA08}" sibTransId="{78A34976-527B-4EA1-9559-2F5F47C1C473}"/>
    <dgm:cxn modelId="{96BD00F1-D759-48DB-8F20-D0CBB8A117EB}" type="presOf" srcId="{A1F9D800-2E0B-40CE-8F6A-24DF1D7B1874}" destId="{81A81199-C24F-411F-BBBC-F83F8D0AC626}" srcOrd="0" destOrd="0" presId="urn:microsoft.com/office/officeart/2005/8/layout/default"/>
    <dgm:cxn modelId="{4FDE6059-DAB3-4D16-A036-A6BF8B0E8700}" type="presParOf" srcId="{BDA8ED43-DB22-40DB-8E96-7C13A253F53D}" destId="{7EA6CB32-78BF-4C5E-9520-F844B1E810B0}" srcOrd="0" destOrd="0" presId="urn:microsoft.com/office/officeart/2005/8/layout/default"/>
    <dgm:cxn modelId="{039DEF25-854C-4BB0-BB4C-12636255CC81}" type="presParOf" srcId="{BDA8ED43-DB22-40DB-8E96-7C13A253F53D}" destId="{18D8AF33-0F76-4094-9861-3E9142D11B0F}" srcOrd="1" destOrd="0" presId="urn:microsoft.com/office/officeart/2005/8/layout/default"/>
    <dgm:cxn modelId="{84887C6E-36DA-4058-801E-C939B155DFF6}" type="presParOf" srcId="{BDA8ED43-DB22-40DB-8E96-7C13A253F53D}" destId="{81A81199-C24F-411F-BBBC-F83F8D0AC626}" srcOrd="2" destOrd="0" presId="urn:microsoft.com/office/officeart/2005/8/layout/default"/>
    <dgm:cxn modelId="{6EBF2313-0404-4B18-8179-BC450D1CEB3E}" type="presParOf" srcId="{BDA8ED43-DB22-40DB-8E96-7C13A253F53D}" destId="{4C151BF6-4078-4021-9014-8234880062DE}" srcOrd="3" destOrd="0" presId="urn:microsoft.com/office/officeart/2005/8/layout/default"/>
    <dgm:cxn modelId="{C6753FB4-C735-4E98-878D-B40A7AF17F9C}" type="presParOf" srcId="{BDA8ED43-DB22-40DB-8E96-7C13A253F53D}" destId="{5F68C8D6-484F-4367-BE4A-A34722272D5C}" srcOrd="4" destOrd="0" presId="urn:microsoft.com/office/officeart/2005/8/layout/default"/>
    <dgm:cxn modelId="{CD1FE605-DFC8-4145-B857-AB7FC94F9D75}" type="presParOf" srcId="{BDA8ED43-DB22-40DB-8E96-7C13A253F53D}" destId="{EE3A2E35-6E77-4BD8-9B33-73D1D021DCB7}" srcOrd="5" destOrd="0" presId="urn:microsoft.com/office/officeart/2005/8/layout/default"/>
    <dgm:cxn modelId="{D91A2972-F7E9-442B-9622-20B6F91F9046}" type="presParOf" srcId="{BDA8ED43-DB22-40DB-8E96-7C13A253F53D}" destId="{2A5F7618-063F-40F8-9377-27D7DCCF3F5F}" srcOrd="6" destOrd="0" presId="urn:microsoft.com/office/officeart/2005/8/layout/default"/>
    <dgm:cxn modelId="{6A17FFA7-42D4-4178-806C-15C2A55DF016}" type="presParOf" srcId="{BDA8ED43-DB22-40DB-8E96-7C13A253F53D}" destId="{CB8D20B9-1FBD-46F2-AE32-DB3E1ED5B314}" srcOrd="7" destOrd="0" presId="urn:microsoft.com/office/officeart/2005/8/layout/default"/>
    <dgm:cxn modelId="{49A3454C-43C3-42FE-9FD5-218CE158955F}" type="presParOf" srcId="{BDA8ED43-DB22-40DB-8E96-7C13A253F53D}" destId="{F4947A15-BB4E-4D1A-8E0B-664347F84A25}" srcOrd="8" destOrd="0" presId="urn:microsoft.com/office/officeart/2005/8/layout/default"/>
    <dgm:cxn modelId="{B92FE385-08B6-48AC-BF61-E7580A61C728}" type="presParOf" srcId="{BDA8ED43-DB22-40DB-8E96-7C13A253F53D}" destId="{023D8D17-74CE-406E-A07F-5D34952EEFB5}" srcOrd="9" destOrd="0" presId="urn:microsoft.com/office/officeart/2005/8/layout/default"/>
    <dgm:cxn modelId="{B46ABB01-592A-40B4-AA65-EE6A1BC9E3B3}" type="presParOf" srcId="{BDA8ED43-DB22-40DB-8E96-7C13A253F53D}" destId="{7130F793-F01F-4268-81FE-8061C8520595}" srcOrd="10" destOrd="0" presId="urn:microsoft.com/office/officeart/2005/8/layout/default"/>
    <dgm:cxn modelId="{31B00BCE-0416-49BA-A445-E64DFE23A7B5}" type="presParOf" srcId="{BDA8ED43-DB22-40DB-8E96-7C13A253F53D}" destId="{9FE040F3-1332-4807-801F-7F47657405BC}" srcOrd="11" destOrd="0" presId="urn:microsoft.com/office/officeart/2005/8/layout/default"/>
    <dgm:cxn modelId="{C4B16896-2926-4BE8-96AE-6AD917C80DF6}" type="presParOf" srcId="{BDA8ED43-DB22-40DB-8E96-7C13A253F53D}" destId="{7719BD55-E01A-436C-BD94-72DABAE51156}" srcOrd="12" destOrd="0" presId="urn:microsoft.com/office/officeart/2005/8/layout/default"/>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A6CB32-78BF-4C5E-9520-F844B1E810B0}">
      <dsp:nvSpPr>
        <dsp:cNvPr id="0" name=""/>
        <dsp:cNvSpPr/>
      </dsp:nvSpPr>
      <dsp:spPr>
        <a:xfrm>
          <a:off x="1334" y="259329"/>
          <a:ext cx="1058830" cy="635298"/>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English Language Arts</a:t>
          </a:r>
        </a:p>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5-12</a:t>
          </a:r>
        </a:p>
      </dsp:txBody>
      <dsp:txXfrm>
        <a:off x="1334" y="259329"/>
        <a:ext cx="1058830" cy="635298"/>
      </dsp:txXfrm>
    </dsp:sp>
    <dsp:sp modelId="{81A81199-C24F-411F-BBBC-F83F8D0AC626}">
      <dsp:nvSpPr>
        <dsp:cNvPr id="0" name=""/>
        <dsp:cNvSpPr/>
      </dsp:nvSpPr>
      <dsp:spPr>
        <a:xfrm>
          <a:off x="1166048" y="259329"/>
          <a:ext cx="1058830" cy="635298"/>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Math</a:t>
          </a:r>
        </a:p>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5-12</a:t>
          </a:r>
        </a:p>
      </dsp:txBody>
      <dsp:txXfrm>
        <a:off x="1166048" y="259329"/>
        <a:ext cx="1058830" cy="635298"/>
      </dsp:txXfrm>
    </dsp:sp>
    <dsp:sp modelId="{5F68C8D6-484F-4367-BE4A-A34722272D5C}">
      <dsp:nvSpPr>
        <dsp:cNvPr id="0" name=""/>
        <dsp:cNvSpPr/>
      </dsp:nvSpPr>
      <dsp:spPr>
        <a:xfrm>
          <a:off x="2330762" y="259329"/>
          <a:ext cx="1058830" cy="635298"/>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Science</a:t>
          </a:r>
        </a:p>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5-12</a:t>
          </a:r>
        </a:p>
      </dsp:txBody>
      <dsp:txXfrm>
        <a:off x="2330762" y="259329"/>
        <a:ext cx="1058830" cy="635298"/>
      </dsp:txXfrm>
    </dsp:sp>
    <dsp:sp modelId="{2A5F7618-063F-40F8-9377-27D7DCCF3F5F}">
      <dsp:nvSpPr>
        <dsp:cNvPr id="0" name=""/>
        <dsp:cNvSpPr/>
      </dsp:nvSpPr>
      <dsp:spPr>
        <a:xfrm>
          <a:off x="3495476" y="259329"/>
          <a:ext cx="1058830" cy="635298"/>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Social Studies</a:t>
          </a:r>
        </a:p>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5-12</a:t>
          </a:r>
        </a:p>
      </dsp:txBody>
      <dsp:txXfrm>
        <a:off x="3495476" y="259329"/>
        <a:ext cx="1058830" cy="635298"/>
      </dsp:txXfrm>
    </dsp:sp>
    <dsp:sp modelId="{F4947A15-BB4E-4D1A-8E0B-664347F84A25}">
      <dsp:nvSpPr>
        <dsp:cNvPr id="0" name=""/>
        <dsp:cNvSpPr/>
      </dsp:nvSpPr>
      <dsp:spPr>
        <a:xfrm>
          <a:off x="583691" y="1000511"/>
          <a:ext cx="1058830" cy="635298"/>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Special Education</a:t>
          </a:r>
        </a:p>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P-12</a:t>
          </a:r>
        </a:p>
      </dsp:txBody>
      <dsp:txXfrm>
        <a:off x="583691" y="1000511"/>
        <a:ext cx="1058830" cy="635298"/>
      </dsp:txXfrm>
    </dsp:sp>
    <dsp:sp modelId="{7130F793-F01F-4268-81FE-8061C8520595}">
      <dsp:nvSpPr>
        <dsp:cNvPr id="0" name=""/>
        <dsp:cNvSpPr/>
      </dsp:nvSpPr>
      <dsp:spPr>
        <a:xfrm>
          <a:off x="1748405" y="1000511"/>
          <a:ext cx="1058830" cy="635298"/>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English as a Second Language</a:t>
          </a:r>
        </a:p>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P-12</a:t>
          </a:r>
        </a:p>
      </dsp:txBody>
      <dsp:txXfrm>
        <a:off x="1748405" y="1000511"/>
        <a:ext cx="1058830" cy="635298"/>
      </dsp:txXfrm>
    </dsp:sp>
    <dsp:sp modelId="{7719BD55-E01A-436C-BD94-72DABAE51156}">
      <dsp:nvSpPr>
        <dsp:cNvPr id="0" name=""/>
        <dsp:cNvSpPr/>
      </dsp:nvSpPr>
      <dsp:spPr>
        <a:xfrm>
          <a:off x="2913119" y="1000511"/>
          <a:ext cx="1058830" cy="635298"/>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Career/Tech Education</a:t>
          </a:r>
        </a:p>
        <a:p>
          <a:pPr marL="0" lvl="0" indent="0" algn="ctr" defTabSz="488950">
            <a:lnSpc>
              <a:spcPct val="90000"/>
            </a:lnSpc>
            <a:spcBef>
              <a:spcPct val="0"/>
            </a:spcBef>
            <a:spcAft>
              <a:spcPct val="35000"/>
            </a:spcAft>
            <a:buNone/>
          </a:pPr>
          <a:r>
            <a:rPr lang="en-US" sz="1100" kern="1200">
              <a:latin typeface="Arial" panose="020B0604020202020204" pitchFamily="34" charset="0"/>
              <a:cs typeface="Arial" panose="020B0604020202020204" pitchFamily="34" charset="0"/>
            </a:rPr>
            <a:t>P-12</a:t>
          </a:r>
        </a:p>
      </dsp:txBody>
      <dsp:txXfrm>
        <a:off x="2913119" y="1000511"/>
        <a:ext cx="1058830" cy="63529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cdr:x>
      <cdr:y>0</cdr:y>
    </cdr:from>
    <cdr:to>
      <cdr:x>1</cdr:x>
      <cdr:y>0.25796</cdr:y>
    </cdr:to>
    <cdr:sp macro="" textlink="">
      <cdr:nvSpPr>
        <cdr:cNvPr id="2" name="TextBox 7">
          <a:extLst xmlns:a="http://schemas.openxmlformats.org/drawingml/2006/main">
            <a:ext uri="{FF2B5EF4-FFF2-40B4-BE49-F238E27FC236}">
              <a16:creationId xmlns:a16="http://schemas.microsoft.com/office/drawing/2014/main" id="{791EE6D0-5643-BBA6-F6ED-F96E964AEA34}"/>
            </a:ext>
          </a:extLst>
        </cdr:cNvPr>
        <cdr:cNvSpPr txBox="1"/>
      </cdr:nvSpPr>
      <cdr:spPr>
        <a:xfrm xmlns:a="http://schemas.openxmlformats.org/drawingml/2006/main">
          <a:off x="0" y="-2914504"/>
          <a:ext cx="3297792" cy="646331"/>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3600" b="1" dirty="0">
              <a:latin typeface="Arial Narrow" panose="020B0604020202020204" pitchFamily="34" charset="0"/>
              <a:cs typeface="Arial Narrow" panose="020B0604020202020204" pitchFamily="34" charset="0"/>
            </a:rPr>
            <a:t>19% Non-white</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7CBBD6-AFC4-4E3F-AEE9-F464950683FB}" type="datetimeFigureOut">
              <a:rPr lang="en-US" smtClean="0"/>
              <a:t>2/14/2023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A740DD-DAAD-4BA8-B4BF-7459AE58F749}" type="slidenum">
              <a:rPr lang="en-US" smtClean="0"/>
              <a:t>‹#›</a:t>
            </a:fld>
            <a:endParaRPr lang="en-US"/>
          </a:p>
        </p:txBody>
      </p:sp>
    </p:spTree>
    <p:extLst>
      <p:ext uri="{BB962C8B-B14F-4D97-AF65-F5344CB8AC3E}">
        <p14:creationId xmlns:p14="http://schemas.microsoft.com/office/powerpoint/2010/main" val="4261515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spcBef>
                <a:spcPts val="0"/>
              </a:spcBef>
              <a:spcAft>
                <a:spcPts val="0"/>
              </a:spcAft>
              <a:buFont typeface="Calibri" panose="020F0502020204030204" pitchFamily="34" charset="0"/>
              <a:buNone/>
            </a:pPr>
            <a:r>
              <a:rPr lang="en-US" sz="1200" b="1" dirty="0">
                <a:effectLst/>
                <a:latin typeface="Georgia" panose="02040502050405020303" pitchFamily="18" charset="0"/>
                <a:ea typeface="Times New Roman" panose="02020603050405020304" pitchFamily="18" charset="0"/>
              </a:rPr>
              <a:t>STEPHEN</a:t>
            </a:r>
          </a:p>
          <a:p>
            <a:pPr marL="0" marR="0" lvl="0" indent="0">
              <a:spcBef>
                <a:spcPts val="0"/>
              </a:spcBef>
              <a:spcAft>
                <a:spcPts val="0"/>
              </a:spcAft>
              <a:buFont typeface="Calibri" panose="020F0502020204030204" pitchFamily="34" charset="0"/>
              <a:buNone/>
            </a:pPr>
            <a:r>
              <a:rPr lang="en-US" sz="1200" dirty="0">
                <a:effectLst/>
                <a:latin typeface="Georgia" panose="02040502050405020303" pitchFamily="18" charset="0"/>
                <a:ea typeface="Times New Roman" panose="02020603050405020304" pitchFamily="18" charset="0"/>
              </a:rPr>
              <a:t>Improving our education systems are key to the economy. Educators are integral to our economy but have been overlooked. </a:t>
            </a:r>
          </a:p>
          <a:p>
            <a:pPr marL="342900" marR="0" lvl="0" indent="-342900">
              <a:spcBef>
                <a:spcPts val="0"/>
              </a:spcBef>
              <a:spcAft>
                <a:spcPts val="0"/>
              </a:spcAft>
              <a:buFont typeface="Calibri" panose="020F0502020204030204" pitchFamily="34" charset="0"/>
              <a:buChar char="-"/>
            </a:pPr>
            <a:endParaRPr lang="en-US" sz="1200" dirty="0">
              <a:effectLst/>
              <a:latin typeface="Calibri" panose="020F0502020204030204" pitchFamily="34" charset="0"/>
              <a:ea typeface="Calibri" panose="020F0502020204030204" pitchFamily="34" charset="0"/>
            </a:endParaRPr>
          </a:p>
          <a:p>
            <a:r>
              <a:rPr lang="en-US" dirty="0"/>
              <a:t> </a:t>
            </a:r>
          </a:p>
        </p:txBody>
      </p:sp>
      <p:sp>
        <p:nvSpPr>
          <p:cNvPr id="4" name="Slide Number Placeholder 3"/>
          <p:cNvSpPr>
            <a:spLocks noGrp="1"/>
          </p:cNvSpPr>
          <p:nvPr>
            <p:ph type="sldNum" sz="quarter" idx="5"/>
          </p:nvPr>
        </p:nvSpPr>
        <p:spPr/>
        <p:txBody>
          <a:bodyPr/>
          <a:lstStyle/>
          <a:p>
            <a:fld id="{BE046A68-5397-FA4B-A2A0-379339C15FC2}" type="slidenum">
              <a:rPr lang="en-US" smtClean="0"/>
              <a:t>1</a:t>
            </a:fld>
            <a:endParaRPr lang="en-US"/>
          </a:p>
        </p:txBody>
      </p:sp>
    </p:spTree>
    <p:extLst>
      <p:ext uri="{BB962C8B-B14F-4D97-AF65-F5344CB8AC3E}">
        <p14:creationId xmlns:p14="http://schemas.microsoft.com/office/powerpoint/2010/main" val="2194434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t>Notes: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Data such as teacher experience level and certification/credentials are not a perfect proxy for teacher quality, but they are one valuable input/indicator.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“Teaching Out-of-Field” refers to teachers who spend more than a certain percentage of their time teaching in grade levels, subject areas, or specialized areas (such as ELL or special education) that they are not certified in.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a:t>In one SREB state, over 35% of teachers are inexperienced, uncertified or teaching a majority of classes out of their trained field, affecting up to $165k students in the state. </a:t>
            </a:r>
          </a:p>
        </p:txBody>
      </p:sp>
      <p:sp>
        <p:nvSpPr>
          <p:cNvPr id="4" name="Slide Number Placeholder 3"/>
          <p:cNvSpPr>
            <a:spLocks noGrp="1"/>
          </p:cNvSpPr>
          <p:nvPr>
            <p:ph type="sldNum" sz="quarter" idx="5"/>
          </p:nvPr>
        </p:nvSpPr>
        <p:spPr/>
        <p:txBody>
          <a:bodyPr/>
          <a:lstStyle/>
          <a:p>
            <a:fld id="{BE046A68-5397-FA4B-A2A0-379339C15FC2}" type="slidenum">
              <a:rPr lang="en-US" smtClean="0"/>
              <a:t>10</a:t>
            </a:fld>
            <a:endParaRPr lang="en-US"/>
          </a:p>
        </p:txBody>
      </p:sp>
    </p:spTree>
    <p:extLst>
      <p:ext uri="{BB962C8B-B14F-4D97-AF65-F5344CB8AC3E}">
        <p14:creationId xmlns:p14="http://schemas.microsoft.com/office/powerpoint/2010/main" val="317742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t>Note: </a:t>
            </a:r>
            <a:r>
              <a:rPr lang="en-US" b="0"/>
              <a:t>TN is tied at #37 with PA.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0"/>
              <a:t>National avg is 3%, SREB avg is 7.9%</a:t>
            </a:r>
          </a:p>
        </p:txBody>
      </p:sp>
      <p:sp>
        <p:nvSpPr>
          <p:cNvPr id="4" name="Slide Number Placeholder 3"/>
          <p:cNvSpPr>
            <a:spLocks noGrp="1"/>
          </p:cNvSpPr>
          <p:nvPr>
            <p:ph type="sldNum" sz="quarter" idx="5"/>
          </p:nvPr>
        </p:nvSpPr>
        <p:spPr/>
        <p:txBody>
          <a:bodyPr/>
          <a:lstStyle/>
          <a:p>
            <a:fld id="{BE046A68-5397-FA4B-A2A0-379339C15FC2}" type="slidenum">
              <a:rPr lang="en-US" smtClean="0"/>
              <a:t>11</a:t>
            </a:fld>
            <a:endParaRPr lang="en-US"/>
          </a:p>
        </p:txBody>
      </p:sp>
    </p:spTree>
    <p:extLst>
      <p:ext uri="{BB962C8B-B14F-4D97-AF65-F5344CB8AC3E}">
        <p14:creationId xmlns:p14="http://schemas.microsoft.com/office/powerpoint/2010/main" val="1227266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E046A68-5397-FA4B-A2A0-379339C15FC2}" type="slidenum">
              <a:rPr lang="en-US" smtClean="0"/>
              <a:t>12</a:t>
            </a:fld>
            <a:endParaRPr lang="en-US"/>
          </a:p>
        </p:txBody>
      </p:sp>
    </p:spTree>
    <p:extLst>
      <p:ext uri="{BB962C8B-B14F-4D97-AF65-F5344CB8AC3E}">
        <p14:creationId xmlns:p14="http://schemas.microsoft.com/office/powerpoint/2010/main" val="3761441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a:t>South Carolina does not currently report on this type of talent distribution data. SREB encourages doing so for a clearer picture of the teacher supply and demand needs of districts across the state. This way the state can make more targeted improvements in these areas as needed. </a:t>
            </a:r>
          </a:p>
        </p:txBody>
      </p:sp>
      <p:sp>
        <p:nvSpPr>
          <p:cNvPr id="4" name="Slide Number Placeholder 3"/>
          <p:cNvSpPr>
            <a:spLocks noGrp="1"/>
          </p:cNvSpPr>
          <p:nvPr>
            <p:ph type="sldNum" sz="quarter" idx="5"/>
          </p:nvPr>
        </p:nvSpPr>
        <p:spPr/>
        <p:txBody>
          <a:bodyPr/>
          <a:lstStyle/>
          <a:p>
            <a:fld id="{BE046A68-5397-FA4B-A2A0-379339C15FC2}" type="slidenum">
              <a:rPr lang="en-US" smtClean="0"/>
              <a:t>13</a:t>
            </a:fld>
            <a:endParaRPr lang="en-US"/>
          </a:p>
        </p:txBody>
      </p:sp>
    </p:spTree>
    <p:extLst>
      <p:ext uri="{BB962C8B-B14F-4D97-AF65-F5344CB8AC3E}">
        <p14:creationId xmlns:p14="http://schemas.microsoft.com/office/powerpoint/2010/main" val="14193692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a:t>Teacher shortages are affected by many things – teacher compensation packages and out of pocket classroom expenses, stress levels, workloads, administrative and peer leader support, school culture, supports and planning time, and of course the level of respect and listening to teacher voice. The pandemic exacerbated many of these 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Note: </a:t>
            </a:r>
            <a:r>
              <a:rPr lang="en-US"/>
              <a:t>This data is national, but likely indicative of similar trends in the SREB region.</a:t>
            </a:r>
          </a:p>
        </p:txBody>
      </p:sp>
      <p:sp>
        <p:nvSpPr>
          <p:cNvPr id="4" name="Slide Number Placeholder 3"/>
          <p:cNvSpPr>
            <a:spLocks noGrp="1"/>
          </p:cNvSpPr>
          <p:nvPr>
            <p:ph type="sldNum" sz="quarter" idx="5"/>
          </p:nvPr>
        </p:nvSpPr>
        <p:spPr/>
        <p:txBody>
          <a:bodyPr/>
          <a:lstStyle/>
          <a:p>
            <a:fld id="{BE046A68-5397-FA4B-A2A0-379339C15FC2}" type="slidenum">
              <a:rPr lang="en-US" smtClean="0"/>
              <a:t>14</a:t>
            </a:fld>
            <a:endParaRPr lang="en-US"/>
          </a:p>
        </p:txBody>
      </p:sp>
    </p:spTree>
    <p:extLst>
      <p:ext uri="{BB962C8B-B14F-4D97-AF65-F5344CB8AC3E}">
        <p14:creationId xmlns:p14="http://schemas.microsoft.com/office/powerpoint/2010/main" val="13697640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a:t>South Carolina’s top salary exceeds the region and nation, but the overall average and starting average is below the national and regional averages.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Note: </a:t>
            </a:r>
            <a:r>
              <a:rPr lang="en-US" b="0"/>
              <a:t>Although the cost of living index for the region is 95.2% (slightly lower than national), these discrepancies in compensation outweigh that.</a:t>
            </a:r>
          </a:p>
        </p:txBody>
      </p:sp>
      <p:sp>
        <p:nvSpPr>
          <p:cNvPr id="4" name="Slide Number Placeholder 3"/>
          <p:cNvSpPr>
            <a:spLocks noGrp="1"/>
          </p:cNvSpPr>
          <p:nvPr>
            <p:ph type="sldNum" sz="quarter" idx="5"/>
          </p:nvPr>
        </p:nvSpPr>
        <p:spPr/>
        <p:txBody>
          <a:bodyPr/>
          <a:lstStyle/>
          <a:p>
            <a:fld id="{BE046A68-5397-FA4B-A2A0-379339C15FC2}" type="slidenum">
              <a:rPr lang="en-US" smtClean="0"/>
              <a:t>15</a:t>
            </a:fld>
            <a:endParaRPr lang="en-US"/>
          </a:p>
        </p:txBody>
      </p:sp>
    </p:spTree>
    <p:extLst>
      <p:ext uri="{BB962C8B-B14F-4D97-AF65-F5344CB8AC3E}">
        <p14:creationId xmlns:p14="http://schemas.microsoft.com/office/powerpoint/2010/main" val="3035093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a:t>Based on state data, SC should consider increasing the starting pay for teachers, as they lag the regional average in gross and net pay for early career teachers. See our dashboard for more details, plus data on teacher health benefits and retirement benefits.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Note: </a:t>
            </a:r>
            <a:r>
              <a:rPr lang="en-US" b="0"/>
              <a:t>Cost of living index in SC is 95.9%.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a:t>The teacher wage penalty from EPI, is -8.3%, the lowest in the region! Regional average wage penalty is -23.5%.</a:t>
            </a:r>
          </a:p>
        </p:txBody>
      </p:sp>
      <p:sp>
        <p:nvSpPr>
          <p:cNvPr id="4" name="Slide Number Placeholder 3"/>
          <p:cNvSpPr>
            <a:spLocks noGrp="1"/>
          </p:cNvSpPr>
          <p:nvPr>
            <p:ph type="sldNum" sz="quarter" idx="5"/>
          </p:nvPr>
        </p:nvSpPr>
        <p:spPr/>
        <p:txBody>
          <a:bodyPr/>
          <a:lstStyle/>
          <a:p>
            <a:fld id="{BE046A68-5397-FA4B-A2A0-379339C15FC2}" type="slidenum">
              <a:rPr lang="en-US" smtClean="0"/>
              <a:t>16</a:t>
            </a:fld>
            <a:endParaRPr lang="en-US"/>
          </a:p>
        </p:txBody>
      </p:sp>
    </p:spTree>
    <p:extLst>
      <p:ext uri="{BB962C8B-B14F-4D97-AF65-F5344CB8AC3E}">
        <p14:creationId xmlns:p14="http://schemas.microsoft.com/office/powerpoint/2010/main" val="41055058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STEPHEN</a:t>
            </a:r>
          </a:p>
          <a:p>
            <a:r>
              <a:rPr lang="en-US"/>
              <a:t>If no changes are made and current trends continue, here is a peak into what the educator workforce could look like in the next decade. </a:t>
            </a:r>
          </a:p>
        </p:txBody>
      </p:sp>
      <p:sp>
        <p:nvSpPr>
          <p:cNvPr id="4" name="Slide Number Placeholder 3"/>
          <p:cNvSpPr>
            <a:spLocks noGrp="1"/>
          </p:cNvSpPr>
          <p:nvPr>
            <p:ph type="sldNum" sz="quarter" idx="5"/>
          </p:nvPr>
        </p:nvSpPr>
        <p:spPr/>
        <p:txBody>
          <a:bodyPr/>
          <a:lstStyle/>
          <a:p>
            <a:fld id="{BE046A68-5397-FA4B-A2A0-379339C15FC2}" type="slidenum">
              <a:rPr lang="en-US" smtClean="0"/>
              <a:t>17</a:t>
            </a:fld>
            <a:endParaRPr lang="en-US"/>
          </a:p>
        </p:txBody>
      </p:sp>
    </p:spTree>
    <p:extLst>
      <p:ext uri="{BB962C8B-B14F-4D97-AF65-F5344CB8AC3E}">
        <p14:creationId xmlns:p14="http://schemas.microsoft.com/office/powerpoint/2010/main" val="26283252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046A68-5397-FA4B-A2A0-379339C15FC2}" type="slidenum">
              <a:rPr lang="en-US" smtClean="0"/>
              <a:t>18</a:t>
            </a:fld>
            <a:endParaRPr lang="en-US"/>
          </a:p>
        </p:txBody>
      </p:sp>
    </p:spTree>
    <p:extLst>
      <p:ext uri="{BB962C8B-B14F-4D97-AF65-F5344CB8AC3E}">
        <p14:creationId xmlns:p14="http://schemas.microsoft.com/office/powerpoint/2010/main" val="35985134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Turnover will double – and new teacher turnover will reach over 50%, costing school districts enormous amounts in turnover costs to hire, train and retain more new teachers – or rely further on underprepared staff. </a:t>
            </a:r>
          </a:p>
          <a:p>
            <a:endParaRPr lang="en-US" dirty="0"/>
          </a:p>
        </p:txBody>
      </p:sp>
      <p:sp>
        <p:nvSpPr>
          <p:cNvPr id="4" name="Slide Number Placeholder 3"/>
          <p:cNvSpPr>
            <a:spLocks noGrp="1"/>
          </p:cNvSpPr>
          <p:nvPr>
            <p:ph type="sldNum" sz="quarter" idx="5"/>
          </p:nvPr>
        </p:nvSpPr>
        <p:spPr/>
        <p:txBody>
          <a:bodyPr/>
          <a:lstStyle/>
          <a:p>
            <a:fld id="{BE046A68-5397-FA4B-A2A0-379339C15FC2}" type="slidenum">
              <a:rPr lang="en-US" smtClean="0"/>
              <a:t>19</a:t>
            </a:fld>
            <a:endParaRPr lang="en-US"/>
          </a:p>
        </p:txBody>
      </p:sp>
    </p:spTree>
    <p:extLst>
      <p:ext uri="{BB962C8B-B14F-4D97-AF65-F5344CB8AC3E}">
        <p14:creationId xmlns:p14="http://schemas.microsoft.com/office/powerpoint/2010/main" val="3329531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spcBef>
                <a:spcPts val="0"/>
              </a:spcBef>
              <a:spcAft>
                <a:spcPts val="0"/>
              </a:spcAft>
              <a:buFont typeface="Calibri" panose="020F0502020204030204" pitchFamily="34" charset="0"/>
              <a:buNone/>
            </a:pPr>
            <a:r>
              <a:rPr lang="en-US" sz="1200">
                <a:effectLst/>
                <a:latin typeface="Georgia" panose="02040502050405020303" pitchFamily="18" charset="0"/>
                <a:ea typeface="Times New Roman" panose="02020603050405020304" pitchFamily="18" charset="0"/>
              </a:rPr>
              <a:t>STEPHEN</a:t>
            </a:r>
          </a:p>
          <a:p>
            <a:pPr marL="0" marR="0" lvl="0" indent="0">
              <a:spcBef>
                <a:spcPts val="0"/>
              </a:spcBef>
              <a:spcAft>
                <a:spcPts val="0"/>
              </a:spcAft>
              <a:buFont typeface="Calibri" panose="020F0502020204030204" pitchFamily="34" charset="0"/>
              <a:buNone/>
            </a:pPr>
            <a:r>
              <a:rPr lang="en-US" sz="1200">
                <a:effectLst/>
                <a:latin typeface="Georgia" panose="02040502050405020303" pitchFamily="18" charset="0"/>
                <a:ea typeface="Times New Roman" panose="02020603050405020304" pitchFamily="18" charset="0"/>
              </a:rPr>
              <a:t>A bit about SREB.....</a:t>
            </a:r>
          </a:p>
          <a:p>
            <a:pPr marL="342900" marR="0" lvl="0" indent="-342900">
              <a:spcBef>
                <a:spcPts val="0"/>
              </a:spcBef>
              <a:spcAft>
                <a:spcPts val="0"/>
              </a:spcAft>
              <a:buFont typeface="Calibri" panose="020F0502020204030204" pitchFamily="34" charset="0"/>
              <a:buChar char="-"/>
            </a:pPr>
            <a:endParaRPr lang="en-US" sz="1200">
              <a:effectLst/>
              <a:latin typeface="Calibri" panose="020F0502020204030204" pitchFamily="34" charset="0"/>
              <a:ea typeface="Calibri" panose="020F0502020204030204" pitchFamily="34" charset="0"/>
            </a:endParaRPr>
          </a:p>
          <a:p>
            <a:r>
              <a:rPr lang="en-US"/>
              <a:t> </a:t>
            </a:r>
          </a:p>
        </p:txBody>
      </p:sp>
      <p:sp>
        <p:nvSpPr>
          <p:cNvPr id="4" name="Slide Number Placeholder 3"/>
          <p:cNvSpPr>
            <a:spLocks noGrp="1"/>
          </p:cNvSpPr>
          <p:nvPr>
            <p:ph type="sldNum" sz="quarter" idx="5"/>
          </p:nvPr>
        </p:nvSpPr>
        <p:spPr/>
        <p:txBody>
          <a:bodyPr/>
          <a:lstStyle/>
          <a:p>
            <a:fld id="{BE046A68-5397-FA4B-A2A0-379339C15FC2}" type="slidenum">
              <a:rPr lang="en-US" smtClean="0"/>
              <a:t>2</a:t>
            </a:fld>
            <a:endParaRPr lang="en-US"/>
          </a:p>
        </p:txBody>
      </p:sp>
    </p:spTree>
    <p:extLst>
      <p:ext uri="{BB962C8B-B14F-4D97-AF65-F5344CB8AC3E}">
        <p14:creationId xmlns:p14="http://schemas.microsoft.com/office/powerpoint/2010/main" val="1802031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The inexperience and ill-prepared levels will rise significantly – putting more than half of all students in the SREB region at risk of having a teacher who is not qualified or ready to teach the courses they are teaching. </a:t>
            </a:r>
          </a:p>
          <a:p>
            <a:endParaRPr lang="en-US"/>
          </a:p>
        </p:txBody>
      </p:sp>
      <p:sp>
        <p:nvSpPr>
          <p:cNvPr id="4" name="Slide Number Placeholder 3"/>
          <p:cNvSpPr>
            <a:spLocks noGrp="1"/>
          </p:cNvSpPr>
          <p:nvPr>
            <p:ph type="sldNum" sz="quarter" idx="5"/>
          </p:nvPr>
        </p:nvSpPr>
        <p:spPr/>
        <p:txBody>
          <a:bodyPr/>
          <a:lstStyle/>
          <a:p>
            <a:fld id="{BE046A68-5397-FA4B-A2A0-379339C15FC2}" type="slidenum">
              <a:rPr lang="en-US" smtClean="0"/>
              <a:t>20</a:t>
            </a:fld>
            <a:endParaRPr lang="en-US"/>
          </a:p>
        </p:txBody>
      </p:sp>
    </p:spTree>
    <p:extLst>
      <p:ext uri="{BB962C8B-B14F-4D97-AF65-F5344CB8AC3E}">
        <p14:creationId xmlns:p14="http://schemas.microsoft.com/office/powerpoint/2010/main" val="35193219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Teacher preparation COMPLETION rates will continue to decline, despite more enrolling. Some states will only be producing a couple hundred new teacher grads each year, if current trends continue. </a:t>
            </a:r>
          </a:p>
        </p:txBody>
      </p:sp>
      <p:sp>
        <p:nvSpPr>
          <p:cNvPr id="4" name="Slide Number Placeholder 3"/>
          <p:cNvSpPr>
            <a:spLocks noGrp="1"/>
          </p:cNvSpPr>
          <p:nvPr>
            <p:ph type="sldNum" sz="quarter" idx="5"/>
          </p:nvPr>
        </p:nvSpPr>
        <p:spPr/>
        <p:txBody>
          <a:bodyPr/>
          <a:lstStyle/>
          <a:p>
            <a:fld id="{BE046A68-5397-FA4B-A2A0-379339C15FC2}" type="slidenum">
              <a:rPr lang="en-US" smtClean="0"/>
              <a:t>21</a:t>
            </a:fld>
            <a:endParaRPr lang="en-US"/>
          </a:p>
        </p:txBody>
      </p:sp>
    </p:spTree>
    <p:extLst>
      <p:ext uri="{BB962C8B-B14F-4D97-AF65-F5344CB8AC3E}">
        <p14:creationId xmlns:p14="http://schemas.microsoft.com/office/powerpoint/2010/main" val="42799547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how do we fix the issues we face now to ensure our kids and grandkids will have quality, fully prepared and supported teachers?</a:t>
            </a:r>
          </a:p>
        </p:txBody>
      </p:sp>
      <p:sp>
        <p:nvSpPr>
          <p:cNvPr id="4" name="Slide Number Placeholder 3"/>
          <p:cNvSpPr>
            <a:spLocks noGrp="1"/>
          </p:cNvSpPr>
          <p:nvPr>
            <p:ph type="sldNum" sz="quarter" idx="5"/>
          </p:nvPr>
        </p:nvSpPr>
        <p:spPr/>
        <p:txBody>
          <a:bodyPr/>
          <a:lstStyle/>
          <a:p>
            <a:fld id="{BE046A68-5397-FA4B-A2A0-379339C15FC2}" type="slidenum">
              <a:rPr lang="en-US" smtClean="0"/>
              <a:t>22</a:t>
            </a:fld>
            <a:endParaRPr lang="en-US"/>
          </a:p>
        </p:txBody>
      </p:sp>
    </p:spTree>
    <p:extLst>
      <p:ext uri="{BB962C8B-B14F-4D97-AF65-F5344CB8AC3E}">
        <p14:creationId xmlns:p14="http://schemas.microsoft.com/office/powerpoint/2010/main" val="41719386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make teaching an attractive career. Elevate the teaching profession — make it a rewarding, valued, appreciated position in our communities. Patchwork repairs are not solving our leaky pipeline problem, nor are they attracting new talent. What do we do? Renovate our teacher workforce policies from the foundation up. S</a:t>
            </a:r>
          </a:p>
        </p:txBody>
      </p:sp>
      <p:sp>
        <p:nvSpPr>
          <p:cNvPr id="4" name="Slide Number Placeholder 3"/>
          <p:cNvSpPr>
            <a:spLocks noGrp="1"/>
          </p:cNvSpPr>
          <p:nvPr>
            <p:ph type="sldNum" sz="quarter" idx="5"/>
          </p:nvPr>
        </p:nvSpPr>
        <p:spPr/>
        <p:txBody>
          <a:bodyPr/>
          <a:lstStyle/>
          <a:p>
            <a:fld id="{BE046A68-5397-FA4B-A2A0-379339C15FC2}" type="slidenum">
              <a:rPr lang="en-US" smtClean="0"/>
              <a:t>23</a:t>
            </a:fld>
            <a:endParaRPr lang="en-US"/>
          </a:p>
        </p:txBody>
      </p:sp>
    </p:spTree>
    <p:extLst>
      <p:ext uri="{BB962C8B-B14F-4D97-AF65-F5344CB8AC3E}">
        <p14:creationId xmlns:p14="http://schemas.microsoft.com/office/powerpoint/2010/main" val="26835587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elements should not be studied in a vacuum but researched, debated and redesigned as one seamless, interdependent whole. Changing teacher licensure policies alone will not affect great change, for instance, nor will simply increasing compensation. It takes all four elements together, and all stakeholders working together, to elevate and support teachers. </a:t>
            </a:r>
          </a:p>
        </p:txBody>
      </p:sp>
      <p:sp>
        <p:nvSpPr>
          <p:cNvPr id="4" name="Slide Number Placeholder 3"/>
          <p:cNvSpPr>
            <a:spLocks noGrp="1"/>
          </p:cNvSpPr>
          <p:nvPr>
            <p:ph type="sldNum" sz="quarter" idx="5"/>
          </p:nvPr>
        </p:nvSpPr>
        <p:spPr/>
        <p:txBody>
          <a:bodyPr/>
          <a:lstStyle/>
          <a:p>
            <a:fld id="{BE046A68-5397-FA4B-A2A0-379339C15FC2}" type="slidenum">
              <a:rPr lang="en-US" smtClean="0"/>
              <a:t>24</a:t>
            </a:fld>
            <a:endParaRPr lang="en-US"/>
          </a:p>
        </p:txBody>
      </p:sp>
    </p:spTree>
    <p:extLst>
      <p:ext uri="{BB962C8B-B14F-4D97-AF65-F5344CB8AC3E}">
        <p14:creationId xmlns:p14="http://schemas.microsoft.com/office/powerpoint/2010/main" val="21860313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Font typeface="Calibri" panose="020F0502020204030204" pitchFamily="34" charset="0"/>
              <a:buChar char="-"/>
            </a:pPr>
            <a:r>
              <a:rPr lang="en-US" sz="1100">
                <a:effectLst/>
                <a:latin typeface="Georgia" panose="02040502050405020303" pitchFamily="18" charset="0"/>
                <a:ea typeface="Times New Roman" panose="02020603050405020304" pitchFamily="18" charset="0"/>
              </a:rPr>
              <a:t>Blueprint action plan</a:t>
            </a:r>
            <a:endParaRPr lang="en-US" sz="1100">
              <a:effectLst/>
              <a:latin typeface="Calibri" panose="020F0502020204030204" pitchFamily="34" charset="0"/>
              <a:ea typeface="Calibri" panose="020F0502020204030204" pitchFamily="34" charset="0"/>
            </a:endParaRPr>
          </a:p>
          <a:p>
            <a:pPr marL="742950" marR="0" lvl="1" indent="-285750">
              <a:spcBef>
                <a:spcPts val="0"/>
              </a:spcBef>
              <a:spcAft>
                <a:spcPts val="0"/>
              </a:spcAft>
              <a:buFont typeface="Courier New" panose="02070309020205020404" pitchFamily="49" charset="0"/>
              <a:buChar char="o"/>
            </a:pPr>
            <a:r>
              <a:rPr lang="en-US" sz="1100">
                <a:effectLst/>
                <a:latin typeface="Georgia" panose="02040502050405020303" pitchFamily="18" charset="0"/>
                <a:ea typeface="Times New Roman" panose="02020603050405020304" pitchFamily="18" charset="0"/>
              </a:rPr>
              <a:t>Must tackle the core root-causes of the issue: improve prep and make more pathways to recruit into the profession.... more accessible but still high bar; create career advancement in licensure; embed teacher supports in policy and incentivize positive culture/staff changes; restructure teacher compensation for new pathways and provide better full package of benefits. </a:t>
            </a:r>
            <a:endParaRPr lang="en-US" sz="110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E046A68-5397-FA4B-A2A0-379339C15FC2}" type="slidenum">
              <a:rPr lang="en-US" smtClean="0"/>
              <a:t>25</a:t>
            </a:fld>
            <a:endParaRPr lang="en-US"/>
          </a:p>
        </p:txBody>
      </p:sp>
    </p:spTree>
    <p:extLst>
      <p:ext uri="{BB962C8B-B14F-4D97-AF65-F5344CB8AC3E}">
        <p14:creationId xmlns:p14="http://schemas.microsoft.com/office/powerpoint/2010/main" val="3803858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Create a career continuum with more accessible paths into the profession – like paid apprenticeship and residency, traditional and alternative – all with the same standards of rigor once a teacher reaches the professional level. Tie in key supports throughout the continuum to support growth – like access to quality PD, financial support for PD, mentors for all new teachers with scaled coaching hours depending on the level of instructional skills acquisition. Create advanced levels for teachers to build a qualified and trained cadre of mentors and peer leaders who are exceptional in content, coaching or other leadership needs for schools. </a:t>
            </a:r>
          </a:p>
        </p:txBody>
      </p:sp>
      <p:sp>
        <p:nvSpPr>
          <p:cNvPr id="4" name="Slide Number Placeholder 3"/>
          <p:cNvSpPr>
            <a:spLocks noGrp="1"/>
          </p:cNvSpPr>
          <p:nvPr>
            <p:ph type="sldNum" sz="quarter" idx="5"/>
          </p:nvPr>
        </p:nvSpPr>
        <p:spPr/>
        <p:txBody>
          <a:bodyPr/>
          <a:lstStyle/>
          <a:p>
            <a:fld id="{BE046A68-5397-FA4B-A2A0-379339C15FC2}" type="slidenum">
              <a:rPr lang="en-US" smtClean="0"/>
              <a:t>26</a:t>
            </a:fld>
            <a:endParaRPr lang="en-US"/>
          </a:p>
        </p:txBody>
      </p:sp>
    </p:spTree>
    <p:extLst>
      <p:ext uri="{BB962C8B-B14F-4D97-AF65-F5344CB8AC3E}">
        <p14:creationId xmlns:p14="http://schemas.microsoft.com/office/powerpoint/2010/main" val="25896925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marR="0" lvl="1" indent="-285750">
              <a:spcBef>
                <a:spcPts val="0"/>
              </a:spcBef>
              <a:spcAft>
                <a:spcPts val="0"/>
              </a:spcAft>
              <a:buFont typeface="Courier New" panose="02070309020205020404" pitchFamily="49" charset="0"/>
              <a:buChar char="o"/>
            </a:pPr>
            <a:r>
              <a:rPr lang="en-US" sz="1100" dirty="0">
                <a:effectLst/>
                <a:latin typeface="Georgia" panose="02040502050405020303" pitchFamily="18" charset="0"/>
                <a:ea typeface="Times New Roman" panose="02020603050405020304" pitchFamily="18" charset="0"/>
              </a:rPr>
              <a:t>To do build the elements and a strong career continuum, states need to carry out 4 action steps: </a:t>
            </a:r>
            <a:endParaRPr lang="en-US" sz="1100" dirty="0">
              <a:effectLst/>
              <a:latin typeface="Calibri" panose="020F0502020204030204" pitchFamily="34" charset="0"/>
              <a:ea typeface="Calibri" panose="020F0502020204030204" pitchFamily="34" charset="0"/>
            </a:endParaRPr>
          </a:p>
          <a:p>
            <a:pPr marL="1143000" marR="0" lvl="2" indent="-228600">
              <a:spcBef>
                <a:spcPts val="0"/>
              </a:spcBef>
              <a:spcAft>
                <a:spcPts val="0"/>
              </a:spcAft>
              <a:buFont typeface="Wingdings" panose="05000000000000000000" pitchFamily="2" charset="2"/>
              <a:buChar char=""/>
            </a:pPr>
            <a:r>
              <a:rPr lang="en-US" sz="1100" dirty="0">
                <a:effectLst/>
                <a:latin typeface="Georgia" panose="02040502050405020303" pitchFamily="18" charset="0"/>
                <a:ea typeface="Times New Roman" panose="02020603050405020304" pitchFamily="18" charset="0"/>
              </a:rPr>
              <a:t>Collect and analyze data to know your state shortage issues and why (immediate need!) – SC does not collect enough data yet to fully understand the teacher shortage issues around the state in Quantity, Quality, Demographics and Talent Distribution!!!!</a:t>
            </a:r>
            <a:endParaRPr lang="en-US" sz="1100" dirty="0">
              <a:effectLst/>
              <a:latin typeface="Calibri" panose="020F0502020204030204" pitchFamily="34" charset="0"/>
              <a:ea typeface="Calibri" panose="020F0502020204030204" pitchFamily="34" charset="0"/>
            </a:endParaRPr>
          </a:p>
          <a:p>
            <a:pPr marL="1143000" marR="0" lvl="2" indent="-228600">
              <a:spcBef>
                <a:spcPts val="0"/>
              </a:spcBef>
              <a:spcAft>
                <a:spcPts val="0"/>
              </a:spcAft>
              <a:buFont typeface="Wingdings" panose="05000000000000000000" pitchFamily="2" charset="2"/>
              <a:buChar char=""/>
            </a:pPr>
            <a:r>
              <a:rPr lang="en-US" sz="1100" dirty="0">
                <a:effectLst/>
                <a:latin typeface="Georgia" panose="02040502050405020303" pitchFamily="18" charset="0"/>
                <a:ea typeface="Times New Roman" panose="02020603050405020304" pitchFamily="18" charset="0"/>
              </a:rPr>
              <a:t>bring key leaders and educators together to collaborate on a comprehensive solution blueprint (3-5 years)- which SC is doing now with this Taskforce!!</a:t>
            </a:r>
            <a:endParaRPr lang="en-US" sz="1100" dirty="0">
              <a:effectLst/>
              <a:latin typeface="Calibri" panose="020F0502020204030204" pitchFamily="34" charset="0"/>
              <a:ea typeface="Calibri" panose="020F0502020204030204" pitchFamily="34" charset="0"/>
            </a:endParaRPr>
          </a:p>
          <a:p>
            <a:pPr marL="1143000" marR="0" lvl="2" indent="-228600">
              <a:spcBef>
                <a:spcPts val="0"/>
              </a:spcBef>
              <a:spcAft>
                <a:spcPts val="0"/>
              </a:spcAft>
              <a:buFont typeface="Wingdings" panose="05000000000000000000" pitchFamily="2" charset="2"/>
              <a:buChar char=""/>
            </a:pPr>
            <a:r>
              <a:rPr lang="en-US" sz="1100" dirty="0">
                <a:effectLst/>
                <a:latin typeface="Georgia" panose="02040502050405020303" pitchFamily="18" charset="0"/>
                <a:ea typeface="Times New Roman" panose="02020603050405020304" pitchFamily="18" charset="0"/>
              </a:rPr>
              <a:t>Commit to long-term systemic change and implement the blueprint changes (10+ years) </a:t>
            </a:r>
            <a:endParaRPr lang="en-US" sz="1100" dirty="0">
              <a:effectLst/>
              <a:latin typeface="Calibri" panose="020F0502020204030204" pitchFamily="34" charset="0"/>
              <a:ea typeface="Calibri" panose="020F0502020204030204" pitchFamily="34" charset="0"/>
            </a:endParaRPr>
          </a:p>
          <a:p>
            <a:pPr marL="1143000" marR="0" lvl="2" indent="-228600">
              <a:spcBef>
                <a:spcPts val="0"/>
              </a:spcBef>
              <a:spcAft>
                <a:spcPts val="0"/>
              </a:spcAft>
              <a:buFont typeface="Wingdings" panose="05000000000000000000" pitchFamily="2" charset="2"/>
              <a:buChar char=""/>
            </a:pPr>
            <a:r>
              <a:rPr lang="en-US" sz="1100" dirty="0">
                <a:effectLst/>
                <a:latin typeface="Georgia" panose="02040502050405020303" pitchFamily="18" charset="0"/>
                <a:ea typeface="Times New Roman" panose="02020603050405020304" pitchFamily="18" charset="0"/>
              </a:rPr>
              <a:t>Make a continuous investment in your state’s future (10+ years) – for both K-12 and higher ed to bolster the talent pipeline, support students and grow the workforce/economy</a:t>
            </a:r>
            <a:endParaRPr lang="en-US" sz="11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E046A68-5397-FA4B-A2A0-379339C15FC2}" type="slidenum">
              <a:rPr lang="en-US" smtClean="0"/>
              <a:t>27</a:t>
            </a:fld>
            <a:endParaRPr lang="en-US"/>
          </a:p>
        </p:txBody>
      </p:sp>
    </p:spTree>
    <p:extLst>
      <p:ext uri="{BB962C8B-B14F-4D97-AF65-F5344CB8AC3E}">
        <p14:creationId xmlns:p14="http://schemas.microsoft.com/office/powerpoint/2010/main" val="1687330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South Carolina has made strides to use funding for the teacher pipeline effort.</a:t>
            </a:r>
          </a:p>
        </p:txBody>
      </p:sp>
      <p:sp>
        <p:nvSpPr>
          <p:cNvPr id="4" name="Slide Number Placeholder 3"/>
          <p:cNvSpPr>
            <a:spLocks noGrp="1"/>
          </p:cNvSpPr>
          <p:nvPr>
            <p:ph type="sldNum" sz="quarter" idx="5"/>
          </p:nvPr>
        </p:nvSpPr>
        <p:spPr/>
        <p:txBody>
          <a:bodyPr/>
          <a:lstStyle/>
          <a:p>
            <a:fld id="{BE046A68-5397-FA4B-A2A0-379339C15FC2}" type="slidenum">
              <a:rPr lang="en-US" smtClean="0"/>
              <a:t>28</a:t>
            </a:fld>
            <a:endParaRPr lang="en-US"/>
          </a:p>
        </p:txBody>
      </p:sp>
    </p:spTree>
    <p:extLst>
      <p:ext uri="{BB962C8B-B14F-4D97-AF65-F5344CB8AC3E}">
        <p14:creationId xmlns:p14="http://schemas.microsoft.com/office/powerpoint/2010/main" val="19686864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046A68-5397-FA4B-A2A0-379339C15FC2}" type="slidenum">
              <a:rPr lang="en-US" smtClean="0"/>
              <a:t>29</a:t>
            </a:fld>
            <a:endParaRPr lang="en-US"/>
          </a:p>
        </p:txBody>
      </p:sp>
    </p:spTree>
    <p:extLst>
      <p:ext uri="{BB962C8B-B14F-4D97-AF65-F5344CB8AC3E}">
        <p14:creationId xmlns:p14="http://schemas.microsoft.com/office/powerpoint/2010/main" val="2893227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a:t>Teacher shortages affect students. </a:t>
            </a:r>
            <a:r>
              <a:rPr lang="en-US" dirty="0"/>
              <a:t>Teacher shortages affect student learning and the experiences students have in school. For example, teacher shortages can lead to increased class sizes and can increase a student’s likelihood of having a less experienced or out-of-field teacher.</a:t>
            </a:r>
          </a:p>
          <a:p>
            <a:pPr marL="171450" indent="-171450">
              <a:buFont typeface="Arial" panose="020B0604020202020204" pitchFamily="34" charset="0"/>
              <a:buChar char="•"/>
            </a:pPr>
            <a:r>
              <a:rPr lang="en-US" b="1" dirty="0"/>
              <a:t>Teacher shortages are a drain on the economy. </a:t>
            </a:r>
            <a:r>
              <a:rPr lang="en-US" dirty="0"/>
              <a:t>A strong teacher workforce is crucial to fueling the current economy and preparing students for fulfilling careers of their own in the future. Businesses are reliant on the education system to produce a strong workforce and often choose to locate in places with high-quality educational experiences — so when students don’t have strong, well-trained teachers, these workforce needs are less likely to be met.</a:t>
            </a:r>
          </a:p>
          <a:p>
            <a:pPr marL="171450" indent="-171450">
              <a:buFont typeface="Arial" panose="020B0604020202020204" pitchFamily="34" charset="0"/>
              <a:buChar char="•"/>
            </a:pPr>
            <a:r>
              <a:rPr lang="en-US" b="1" dirty="0"/>
              <a:t>What is our response to others that say teacher shortages aren’t really an issue, are overstated, or haven’t been affected by COVID?</a:t>
            </a:r>
            <a:r>
              <a:rPr lang="en-US" dirty="0"/>
              <a:t> This narrative may not fully account for regional differences or may be only looking at the overall quantity of teachers, but not the quality or demographic of those teachers. It also may not weigh the </a:t>
            </a:r>
            <a:r>
              <a:rPr lang="en-US" i="1" dirty="0"/>
              <a:t>equitable distribution of strong teachers </a:t>
            </a:r>
            <a:r>
              <a:rPr lang="en-US" dirty="0"/>
              <a:t>— for example, shortages in rural communities and/or low-income schools.</a:t>
            </a:r>
          </a:p>
          <a:p>
            <a:endParaRPr lang="en-US" dirty="0"/>
          </a:p>
        </p:txBody>
      </p:sp>
      <p:sp>
        <p:nvSpPr>
          <p:cNvPr id="4" name="Slide Number Placeholder 3"/>
          <p:cNvSpPr>
            <a:spLocks noGrp="1"/>
          </p:cNvSpPr>
          <p:nvPr>
            <p:ph type="sldNum" sz="quarter" idx="5"/>
          </p:nvPr>
        </p:nvSpPr>
        <p:spPr/>
        <p:txBody>
          <a:bodyPr/>
          <a:lstStyle/>
          <a:p>
            <a:fld id="{BE046A68-5397-FA4B-A2A0-379339C15FC2}" type="slidenum">
              <a:rPr lang="en-US" smtClean="0"/>
              <a:t>3</a:t>
            </a:fld>
            <a:endParaRPr lang="en-US"/>
          </a:p>
        </p:txBody>
      </p:sp>
    </p:spTree>
    <p:extLst>
      <p:ext uri="{BB962C8B-B14F-4D97-AF65-F5344CB8AC3E}">
        <p14:creationId xmlns:p14="http://schemas.microsoft.com/office/powerpoint/2010/main" val="29114203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b="1">
                <a:effectLst/>
                <a:latin typeface="Georgia" panose="02040502050405020303" pitchFamily="18" charset="0"/>
                <a:ea typeface="Calibri" panose="020F0502020204030204" pitchFamily="34" charset="0"/>
              </a:rPr>
              <a:t>Closing:</a:t>
            </a:r>
          </a:p>
          <a:p>
            <a:pPr marL="0" marR="0">
              <a:spcBef>
                <a:spcPts val="0"/>
              </a:spcBef>
              <a:spcAft>
                <a:spcPts val="0"/>
              </a:spcAft>
            </a:pPr>
            <a:r>
              <a:rPr lang="en-US" sz="1800">
                <a:effectLst/>
                <a:latin typeface="Georgia" panose="02040502050405020303" pitchFamily="18" charset="0"/>
                <a:ea typeface="Calibri" panose="020F0502020204030204" pitchFamily="34" charset="0"/>
              </a:rPr>
              <a:t>There are a lot of great ideas and changes happening to support our educators and build up the pipeline. Look to each other for help and collaborate to solve this huge problem and SREB is willing to help if you need us and will take any questions you for us. </a:t>
            </a:r>
            <a:endParaRPr lang="en-US" sz="1800">
              <a:effectLst/>
              <a:latin typeface="Calibri" panose="020F0502020204030204" pitchFamily="34" charset="0"/>
              <a:ea typeface="Calibri" panose="020F0502020204030204" pitchFamily="34" charset="0"/>
            </a:endParaRPr>
          </a:p>
          <a:p>
            <a:pPr marL="0" marR="0" lvl="0" indent="0">
              <a:spcBef>
                <a:spcPts val="0"/>
              </a:spcBef>
              <a:spcAft>
                <a:spcPts val="0"/>
              </a:spcAft>
              <a:buFont typeface="Calibri" panose="020F0502020204030204" pitchFamily="34" charset="0"/>
              <a:buNone/>
            </a:pPr>
            <a:r>
              <a:rPr lang="en-US" sz="1800">
                <a:effectLst/>
                <a:latin typeface="Georgia" panose="02040502050405020303" pitchFamily="18" charset="0"/>
                <a:ea typeface="Calibri" panose="020F0502020204030204" pitchFamily="34" charset="0"/>
              </a:rPr>
              <a:t>This work is monumental, but....We owe it to our students. We owe it to our educators. We owe it to our businesses. We owe to ourselves and our families. </a:t>
            </a:r>
            <a:endParaRPr lang="en-US" sz="180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i="1"/>
          </a:p>
        </p:txBody>
      </p:sp>
      <p:sp>
        <p:nvSpPr>
          <p:cNvPr id="4" name="Slide Number Placeholder 3"/>
          <p:cNvSpPr>
            <a:spLocks noGrp="1"/>
          </p:cNvSpPr>
          <p:nvPr>
            <p:ph type="sldNum" sz="quarter" idx="5"/>
          </p:nvPr>
        </p:nvSpPr>
        <p:spPr/>
        <p:txBody>
          <a:bodyPr/>
          <a:lstStyle/>
          <a:p>
            <a:fld id="{BE046A68-5397-FA4B-A2A0-379339C15FC2}" type="slidenum">
              <a:rPr lang="en-US" smtClean="0"/>
              <a:t>30</a:t>
            </a:fld>
            <a:endParaRPr lang="en-US"/>
          </a:p>
        </p:txBody>
      </p:sp>
    </p:spTree>
    <p:extLst>
      <p:ext uri="{BB962C8B-B14F-4D97-AF65-F5344CB8AC3E}">
        <p14:creationId xmlns:p14="http://schemas.microsoft.com/office/powerpoint/2010/main" val="3686890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a:effectLst/>
                <a:latin typeface="Georgia" panose="02040502050405020303" pitchFamily="18" charset="0"/>
                <a:ea typeface="Times New Roman" panose="02020603050405020304" pitchFamily="18" charset="0"/>
                <a:cs typeface="Calibri" panose="020F0502020204030204" pitchFamily="34" charset="0"/>
              </a:rPr>
              <a:t>MEGAN</a:t>
            </a:r>
          </a:p>
          <a:p>
            <a:r>
              <a:rPr lang="en-US" sz="1800">
                <a:effectLst/>
                <a:latin typeface="Georgia" panose="02040502050405020303" pitchFamily="18" charset="0"/>
                <a:ea typeface="Times New Roman" panose="02020603050405020304" pitchFamily="18" charset="0"/>
                <a:cs typeface="Calibri" panose="020F0502020204030204" pitchFamily="34" charset="0"/>
              </a:rPr>
              <a:t>What kinds of educator shortages are we having with the teacher workforce and why? </a:t>
            </a:r>
            <a:endParaRPr lang="en-US"/>
          </a:p>
        </p:txBody>
      </p:sp>
      <p:sp>
        <p:nvSpPr>
          <p:cNvPr id="4" name="Slide Number Placeholder 3"/>
          <p:cNvSpPr>
            <a:spLocks noGrp="1"/>
          </p:cNvSpPr>
          <p:nvPr>
            <p:ph type="sldNum" sz="quarter" idx="5"/>
          </p:nvPr>
        </p:nvSpPr>
        <p:spPr/>
        <p:txBody>
          <a:bodyPr/>
          <a:lstStyle/>
          <a:p>
            <a:fld id="{BE046A68-5397-FA4B-A2A0-379339C15FC2}" type="slidenum">
              <a:rPr lang="en-US" smtClean="0"/>
              <a:t>4</a:t>
            </a:fld>
            <a:endParaRPr lang="en-US"/>
          </a:p>
        </p:txBody>
      </p:sp>
    </p:spTree>
    <p:extLst>
      <p:ext uri="{BB962C8B-B14F-4D97-AF65-F5344CB8AC3E}">
        <p14:creationId xmlns:p14="http://schemas.microsoft.com/office/powerpoint/2010/main" val="795888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endParaRPr lang="en-US" sz="1200" dirty="0">
              <a:solidFill>
                <a:srgbClr val="393026"/>
              </a:solidFill>
              <a:latin typeface="Arial Narrow" panose="020B0604020202020204" pitchFamily="34" charset="0"/>
              <a:cs typeface="Arial Narrow"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E046A68-5397-FA4B-A2A0-379339C15FC2}" type="slidenum">
              <a:rPr lang="en-US" smtClean="0"/>
              <a:t>5</a:t>
            </a:fld>
            <a:endParaRPr lang="en-US"/>
          </a:p>
        </p:txBody>
      </p:sp>
    </p:spTree>
    <p:extLst>
      <p:ext uri="{BB962C8B-B14F-4D97-AF65-F5344CB8AC3E}">
        <p14:creationId xmlns:p14="http://schemas.microsoft.com/office/powerpoint/2010/main" val="3099001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To understand the teacher quantity/supply issue, we need to understand why people aren’t entering the profession in the first place.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PDK’s 2018 poll was the first time since polling began in 1969 where a majority of parents said they would not want their child to become a teacher (46% said they’d support their child going into teaching; 54% said they would not want their child to become a teacher)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SREB states prepared over 15k fewer teachers in 2021 than in 2013.</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2019-20, total </a:t>
            </a:r>
            <a:r>
              <a:rPr lang="en-US" i="1" dirty="0"/>
              <a:t>enrollment</a:t>
            </a:r>
            <a:r>
              <a:rPr lang="en-US" dirty="0"/>
              <a:t> in prep programs in the region was 247,891. 54,143 completed in 2020. This includes traditionally prepared teachers and </a:t>
            </a:r>
            <a:r>
              <a:rPr lang="en-US" i="1" dirty="0"/>
              <a:t>both</a:t>
            </a:r>
            <a:r>
              <a:rPr lang="en-US" dirty="0"/>
              <a:t> IHE-based and non-IHE based alternative programs.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5"/>
          </p:nvPr>
        </p:nvSpPr>
        <p:spPr/>
        <p:txBody>
          <a:bodyPr/>
          <a:lstStyle/>
          <a:p>
            <a:fld id="{BE046A68-5397-FA4B-A2A0-379339C15FC2}" type="slidenum">
              <a:rPr lang="en-US" smtClean="0"/>
              <a:t>6</a:t>
            </a:fld>
            <a:endParaRPr lang="en-US"/>
          </a:p>
        </p:txBody>
      </p:sp>
    </p:spTree>
    <p:extLst>
      <p:ext uri="{BB962C8B-B14F-4D97-AF65-F5344CB8AC3E}">
        <p14:creationId xmlns:p14="http://schemas.microsoft.com/office/powerpoint/2010/main" val="3094600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a:t>LPI found that the investments districts make in new hires (turnover, recruitment, hiring, training) don’t pay their full dividend when teachers leave within their first 1 or 2 years after being hired — and given that the average turnover rate in SREB states among teachers in their first 5 years is 45%, there’s a lot of monetary inefficiencies and challenges that come with teacher turnover and shortages. It costs on average $21,000 to replace each teacher.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Notes: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a:t>More specific state-by-state data can be found on page 4 of the teacher blueprint report (or at the USDOE teacher shortage areas website). </a:t>
            </a:r>
            <a:endParaRPr lang="en-US" b="1"/>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In this data, middle school grades are typically lumped in with secondary.</a:t>
            </a:r>
          </a:p>
        </p:txBody>
      </p:sp>
      <p:sp>
        <p:nvSpPr>
          <p:cNvPr id="4" name="Slide Number Placeholder 3"/>
          <p:cNvSpPr>
            <a:spLocks noGrp="1"/>
          </p:cNvSpPr>
          <p:nvPr>
            <p:ph type="sldNum" sz="quarter" idx="5"/>
          </p:nvPr>
        </p:nvSpPr>
        <p:spPr/>
        <p:txBody>
          <a:bodyPr/>
          <a:lstStyle/>
          <a:p>
            <a:fld id="{BE046A68-5397-FA4B-A2A0-379339C15FC2}" type="slidenum">
              <a:rPr lang="en-US" smtClean="0"/>
              <a:t>7</a:t>
            </a:fld>
            <a:endParaRPr lang="en-US"/>
          </a:p>
        </p:txBody>
      </p:sp>
    </p:spTree>
    <p:extLst>
      <p:ext uri="{BB962C8B-B14F-4D97-AF65-F5344CB8AC3E}">
        <p14:creationId xmlns:p14="http://schemas.microsoft.com/office/powerpoint/2010/main" val="2782846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t>Notes: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To understand the teacher quantity/supply issue, we need to understand why people are choosing to leave the profession.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In 2019-20, turnover averaged 10.2% in the region, yet some states in the SREB region had an average turnover rate as high as nearly 19%.</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The survey data included here is national, but likely indicative of similar trends in the SREB region.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Federal data shows that between January-November 2020, 800k resignations were handed in by employees who work in education at the state and local level — a 40% rise. For comparison, retail resignations rose 27% in that same timeframe.</a:t>
            </a:r>
          </a:p>
        </p:txBody>
      </p:sp>
      <p:sp>
        <p:nvSpPr>
          <p:cNvPr id="4" name="Slide Number Placeholder 3"/>
          <p:cNvSpPr>
            <a:spLocks noGrp="1"/>
          </p:cNvSpPr>
          <p:nvPr>
            <p:ph type="sldNum" sz="quarter" idx="5"/>
          </p:nvPr>
        </p:nvSpPr>
        <p:spPr/>
        <p:txBody>
          <a:bodyPr/>
          <a:lstStyle/>
          <a:p>
            <a:fld id="{BE046A68-5397-FA4B-A2A0-379339C15FC2}" type="slidenum">
              <a:rPr lang="en-US" smtClean="0"/>
              <a:t>8</a:t>
            </a:fld>
            <a:endParaRPr lang="en-US"/>
          </a:p>
        </p:txBody>
      </p:sp>
    </p:spTree>
    <p:extLst>
      <p:ext uri="{BB962C8B-B14F-4D97-AF65-F5344CB8AC3E}">
        <p14:creationId xmlns:p14="http://schemas.microsoft.com/office/powerpoint/2010/main" val="1294528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t>Notes: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To understand the teacher quantity/supply issue, we need to understand why people aren’t entering the profession in the first place.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PDK’s 2018 poll was the first time since polling began in 1969 where a majority of parents said they would not want their child to become a teacher (46% said they’d support their child going into teaching; 54% said they would not want their child to become a teacher)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SREB states prepared over 15k fewer teachers in 2021 than in 2013.</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In 2019-20, total </a:t>
            </a:r>
            <a:r>
              <a:rPr lang="en-US" i="1"/>
              <a:t>enrollment</a:t>
            </a:r>
            <a:r>
              <a:rPr lang="en-US"/>
              <a:t> in prep programs in the region was 247,891. 54,143 completed in 2020. This includes traditionally prepared teachers and </a:t>
            </a:r>
            <a:r>
              <a:rPr lang="en-US" i="1"/>
              <a:t>both</a:t>
            </a:r>
            <a:r>
              <a:rPr lang="en-US"/>
              <a:t> IHE-based and non-IHE based alternative programs.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p>
        </p:txBody>
      </p:sp>
      <p:sp>
        <p:nvSpPr>
          <p:cNvPr id="4" name="Slide Number Placeholder 3"/>
          <p:cNvSpPr>
            <a:spLocks noGrp="1"/>
          </p:cNvSpPr>
          <p:nvPr>
            <p:ph type="sldNum" sz="quarter" idx="5"/>
          </p:nvPr>
        </p:nvSpPr>
        <p:spPr/>
        <p:txBody>
          <a:bodyPr/>
          <a:lstStyle/>
          <a:p>
            <a:fld id="{BE046A68-5397-FA4B-A2A0-379339C15FC2}" type="slidenum">
              <a:rPr lang="en-US" smtClean="0"/>
              <a:t>9</a:t>
            </a:fld>
            <a:endParaRPr lang="en-US"/>
          </a:p>
        </p:txBody>
      </p:sp>
    </p:spTree>
    <p:extLst>
      <p:ext uri="{BB962C8B-B14F-4D97-AF65-F5344CB8AC3E}">
        <p14:creationId xmlns:p14="http://schemas.microsoft.com/office/powerpoint/2010/main" val="4217642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BA8ED-F6B3-2F44-B01E-C9313C6780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68C423-C07F-26A4-8031-22E3177179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982D526-8040-72A4-DEC9-077C0E5F709D}"/>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5" name="Footer Placeholder 4">
            <a:extLst>
              <a:ext uri="{FF2B5EF4-FFF2-40B4-BE49-F238E27FC236}">
                <a16:creationId xmlns:a16="http://schemas.microsoft.com/office/drawing/2014/main" id="{7C17CE8D-A469-40E1-1599-33041F76A8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5D95AA-565F-5574-CF4A-BB5FD7420B0D}"/>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3368414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01CDF-1537-F5F0-0BCC-2057FD3D17C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83F6215-7FD7-9CAE-8F5B-CDDB67E97A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642788-6156-E62A-2055-A2807C98191B}"/>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5" name="Footer Placeholder 4">
            <a:extLst>
              <a:ext uri="{FF2B5EF4-FFF2-40B4-BE49-F238E27FC236}">
                <a16:creationId xmlns:a16="http://schemas.microsoft.com/office/drawing/2014/main" id="{122AD48C-3ABC-EA7E-F706-EE50041FA0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DA14BB-31F2-D1DC-2D5D-CCAE299905CA}"/>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2268485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A7AE1A-B224-382C-B167-FC7E2E87CED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140A5E6-CA16-FC79-A196-79A00C4BE5C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045A18-E237-B600-2F27-5311C5308FA1}"/>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5" name="Footer Placeholder 4">
            <a:extLst>
              <a:ext uri="{FF2B5EF4-FFF2-40B4-BE49-F238E27FC236}">
                <a16:creationId xmlns:a16="http://schemas.microsoft.com/office/drawing/2014/main" id="{8859982C-A047-569E-C3B3-391E68DE5E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F11367-BBEC-0C43-0293-898B83B1E998}"/>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1002215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D476B-86CD-4423-DAFA-2177586937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CD1A595-BA91-FA3C-C9F3-EEE718426F24}"/>
              </a:ext>
            </a:extLst>
          </p:cNvPr>
          <p:cNvSpPr>
            <a:spLocks noGrp="1"/>
          </p:cNvSpPr>
          <p:nvPr>
            <p:ph idx="1"/>
          </p:nvPr>
        </p:nvSpPr>
        <p:spPr/>
        <p:txBody>
          <a:bodyPr/>
          <a:lstStyle>
            <a:lvl1pPr>
              <a:defRPr>
                <a:solidFill>
                  <a:srgbClr val="5D5040"/>
                </a:solidFill>
              </a:defRPr>
            </a:lvl1pPr>
            <a:lvl2pPr>
              <a:defRPr>
                <a:solidFill>
                  <a:srgbClr val="5D5040"/>
                </a:solidFill>
              </a:defRPr>
            </a:lvl2pPr>
            <a:lvl3pPr>
              <a:defRPr>
                <a:solidFill>
                  <a:srgbClr val="5D5040"/>
                </a:solidFill>
              </a:defRPr>
            </a:lvl3pPr>
            <a:lvl4pPr>
              <a:defRPr>
                <a:solidFill>
                  <a:srgbClr val="5D5040"/>
                </a:solidFill>
              </a:defRPr>
            </a:lvl4pPr>
            <a:lvl5pPr>
              <a:defRPr>
                <a:solidFill>
                  <a:srgbClr val="5D504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descr="Icon&#10;&#10;Description automatically generated">
            <a:extLst>
              <a:ext uri="{FF2B5EF4-FFF2-40B4-BE49-F238E27FC236}">
                <a16:creationId xmlns:a16="http://schemas.microsoft.com/office/drawing/2014/main" id="{34045457-1BD4-1E31-89A1-BBFAC7F855CC}"/>
              </a:ext>
            </a:extLst>
          </p:cNvPr>
          <p:cNvPicPr>
            <a:picLocks noChangeAspect="1"/>
          </p:cNvPicPr>
          <p:nvPr userDrawn="1"/>
        </p:nvPicPr>
        <p:blipFill>
          <a:blip r:embed="rId2"/>
          <a:stretch>
            <a:fillRect/>
          </a:stretch>
        </p:blipFill>
        <p:spPr>
          <a:xfrm>
            <a:off x="11012557" y="6412173"/>
            <a:ext cx="705677" cy="239728"/>
          </a:xfrm>
          <a:prstGeom prst="rect">
            <a:avLst/>
          </a:prstGeom>
        </p:spPr>
      </p:pic>
    </p:spTree>
    <p:extLst>
      <p:ext uri="{BB962C8B-B14F-4D97-AF65-F5344CB8AC3E}">
        <p14:creationId xmlns:p14="http://schemas.microsoft.com/office/powerpoint/2010/main" val="126925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mpletely 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627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45CE7-E502-1DA6-4CAB-EA0BBBA7B4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CCF883-386E-77AA-615E-02D8C487A56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21E03B-30CE-466E-2402-959C2F7EF5C1}"/>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5" name="Footer Placeholder 4">
            <a:extLst>
              <a:ext uri="{FF2B5EF4-FFF2-40B4-BE49-F238E27FC236}">
                <a16:creationId xmlns:a16="http://schemas.microsoft.com/office/drawing/2014/main" id="{E2427CF6-D627-DB63-1679-CE97030FE4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520118-E195-DDF3-190F-116C37A07E4E}"/>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152272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23CB9-CEF4-C87C-33EE-BB3D5A87A0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24FB23B-DA3C-DF6B-2671-5FED39C7E3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671188-6138-164A-F4CE-EB9FE8B1C92E}"/>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5" name="Footer Placeholder 4">
            <a:extLst>
              <a:ext uri="{FF2B5EF4-FFF2-40B4-BE49-F238E27FC236}">
                <a16:creationId xmlns:a16="http://schemas.microsoft.com/office/drawing/2014/main" id="{8FB5793E-E379-7DBC-6B4C-7D6BADFE56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773F2E-7930-4457-054F-53A4714F8B19}"/>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3910728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AE9E2-B694-EC76-1EB4-753419E529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C85E7F-75E9-B75D-0304-064CC6B160A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6F99415-1873-3EAE-9923-3A55495E578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E7B391-41F5-8CDD-C620-CE2988C7269A}"/>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6" name="Footer Placeholder 5">
            <a:extLst>
              <a:ext uri="{FF2B5EF4-FFF2-40B4-BE49-F238E27FC236}">
                <a16:creationId xmlns:a16="http://schemas.microsoft.com/office/drawing/2014/main" id="{1EE545C0-5F71-3575-6F2E-748E947CAB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63C42B-C60D-387D-397E-579BAD02A6CD}"/>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4065760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3E1BB-6394-4083-8AEE-D74D29D99FB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4CBFC0C-D637-D9DA-88C5-2B86B81B98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865A98-E1D1-592B-4A3C-383B19397E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DB31D76-EF21-C2B8-A2E2-32FB897C20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F395620-E0E4-E2F6-A810-C37CAACFB70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FF3128D-1598-FF40-AA0E-B0C9A3E755BC}"/>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8" name="Footer Placeholder 7">
            <a:extLst>
              <a:ext uri="{FF2B5EF4-FFF2-40B4-BE49-F238E27FC236}">
                <a16:creationId xmlns:a16="http://schemas.microsoft.com/office/drawing/2014/main" id="{B4EC03B1-0080-6821-88F2-C10A09DF00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79FACCC-7AF2-0F84-9B43-BABF2B1AFED8}"/>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1802247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F2227-B14F-4E48-9E0F-2CBA0B7AEA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44DD002-EDA5-B287-3668-4BF1831D0181}"/>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4" name="Footer Placeholder 3">
            <a:extLst>
              <a:ext uri="{FF2B5EF4-FFF2-40B4-BE49-F238E27FC236}">
                <a16:creationId xmlns:a16="http://schemas.microsoft.com/office/drawing/2014/main" id="{50C354BD-053C-941E-4B59-84374C7AB67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9A3CE91-C71F-76D0-ACC5-DFF0CD4F5D1A}"/>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2858080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808F4F-D395-1F4A-11FE-6269E2E7BD25}"/>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3" name="Footer Placeholder 2">
            <a:extLst>
              <a:ext uri="{FF2B5EF4-FFF2-40B4-BE49-F238E27FC236}">
                <a16:creationId xmlns:a16="http://schemas.microsoft.com/office/drawing/2014/main" id="{F9CCBE7F-F22E-365F-FC7D-EC1B69C9139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7D0768-1224-DB17-FF96-AC9EA32542DD}"/>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2674055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24254-CEA9-331F-FBFD-8304621717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6382404-17D8-6BC1-6F9A-DD7CE3FDEEE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079481-9F7C-F6E5-ACAD-BA3D2759A4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0DBBDB-8E78-966D-4240-BC651D32F99A}"/>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6" name="Footer Placeholder 5">
            <a:extLst>
              <a:ext uri="{FF2B5EF4-FFF2-40B4-BE49-F238E27FC236}">
                <a16:creationId xmlns:a16="http://schemas.microsoft.com/office/drawing/2014/main" id="{67E32F86-EC80-DB73-4668-60F4E3E416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4D5C35-B1FA-6694-D02B-003056621A4B}"/>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2824139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D7352-C6A8-912C-16E6-4815CD875F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CE169EE-E8C7-CCCC-D589-D37C5A6027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D94A790-AB5A-2E38-320E-97DA3BD6A2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B5CBC7-ACAC-7487-A3F1-07A1845A41F0}"/>
              </a:ext>
            </a:extLst>
          </p:cNvPr>
          <p:cNvSpPr>
            <a:spLocks noGrp="1"/>
          </p:cNvSpPr>
          <p:nvPr>
            <p:ph type="dt" sz="half" idx="10"/>
          </p:nvPr>
        </p:nvSpPr>
        <p:spPr/>
        <p:txBody>
          <a:bodyPr/>
          <a:lstStyle/>
          <a:p>
            <a:fld id="{78500316-4E46-4C6A-947C-FAD8B6EE78F4}" type="datetimeFigureOut">
              <a:rPr lang="en-US" smtClean="0"/>
              <a:t>2/14/2023</a:t>
            </a:fld>
            <a:endParaRPr lang="en-US"/>
          </a:p>
        </p:txBody>
      </p:sp>
      <p:sp>
        <p:nvSpPr>
          <p:cNvPr id="6" name="Footer Placeholder 5">
            <a:extLst>
              <a:ext uri="{FF2B5EF4-FFF2-40B4-BE49-F238E27FC236}">
                <a16:creationId xmlns:a16="http://schemas.microsoft.com/office/drawing/2014/main" id="{00F2E826-14FB-7CC3-113F-1FE4879518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A86DDA-D2BD-2AF6-F225-58A339409E3F}"/>
              </a:ext>
            </a:extLst>
          </p:cNvPr>
          <p:cNvSpPr>
            <a:spLocks noGrp="1"/>
          </p:cNvSpPr>
          <p:nvPr>
            <p:ph type="sldNum" sz="quarter" idx="12"/>
          </p:nvPr>
        </p:nvSpPr>
        <p:spPr/>
        <p:txBody>
          <a:bodyPr/>
          <a:lstStyle/>
          <a:p>
            <a:fld id="{AA7A61BF-0D37-4210-9E60-D09BDCEF8C82}" type="slidenum">
              <a:rPr lang="en-US" smtClean="0"/>
              <a:t>‹#›</a:t>
            </a:fld>
            <a:endParaRPr lang="en-US"/>
          </a:p>
        </p:txBody>
      </p:sp>
    </p:spTree>
    <p:extLst>
      <p:ext uri="{BB962C8B-B14F-4D97-AF65-F5344CB8AC3E}">
        <p14:creationId xmlns:p14="http://schemas.microsoft.com/office/powerpoint/2010/main" val="3350293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440784-EACE-E2D7-E649-54AAC50421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4441A5-CBEC-9B72-B5BE-1E8ADE6200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BB7C5A-EC7B-5CB6-5DCB-7C98298A23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500316-4E46-4C6A-947C-FAD8B6EE78F4}" type="datetimeFigureOut">
              <a:rPr lang="en-US" smtClean="0"/>
              <a:t>2/14/2023</a:t>
            </a:fld>
            <a:endParaRPr lang="en-US"/>
          </a:p>
        </p:txBody>
      </p:sp>
      <p:sp>
        <p:nvSpPr>
          <p:cNvPr id="5" name="Footer Placeholder 4">
            <a:extLst>
              <a:ext uri="{FF2B5EF4-FFF2-40B4-BE49-F238E27FC236}">
                <a16:creationId xmlns:a16="http://schemas.microsoft.com/office/drawing/2014/main" id="{28F5256F-90A7-BF4D-66D9-517987BA76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9B2542C-2BEC-2AAD-76EF-D3783585CE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7A61BF-0D37-4210-9E60-D09BDCEF8C82}" type="slidenum">
              <a:rPr lang="en-US" smtClean="0"/>
              <a:t>‹#›</a:t>
            </a:fld>
            <a:endParaRPr lang="en-US"/>
          </a:p>
        </p:txBody>
      </p:sp>
    </p:spTree>
    <p:extLst>
      <p:ext uri="{BB962C8B-B14F-4D97-AF65-F5344CB8AC3E}">
        <p14:creationId xmlns:p14="http://schemas.microsoft.com/office/powerpoint/2010/main" val="1452248444"/>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25D342-7B6C-86D2-1422-61EADCF5C944}"/>
              </a:ext>
            </a:extLst>
          </p:cNvPr>
          <p:cNvSpPr>
            <a:spLocks noGrp="1"/>
          </p:cNvSpPr>
          <p:nvPr>
            <p:ph type="title"/>
          </p:nvPr>
        </p:nvSpPr>
        <p:spPr>
          <a:xfrm>
            <a:off x="675861" y="206099"/>
            <a:ext cx="11042373"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B9C78B8-A0CE-C3BA-4A7E-B27180DD12B3}"/>
              </a:ext>
            </a:extLst>
          </p:cNvPr>
          <p:cNvSpPr>
            <a:spLocks noGrp="1"/>
          </p:cNvSpPr>
          <p:nvPr>
            <p:ph type="body" idx="1"/>
          </p:nvPr>
        </p:nvSpPr>
        <p:spPr>
          <a:xfrm>
            <a:off x="675861" y="1727751"/>
            <a:ext cx="11042373" cy="45040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0D7FD323-84A4-7B76-6255-6395830ECEB3}"/>
              </a:ext>
            </a:extLst>
          </p:cNvPr>
          <p:cNvSpPr/>
          <p:nvPr userDrawn="1"/>
        </p:nvSpPr>
        <p:spPr>
          <a:xfrm>
            <a:off x="0" y="0"/>
            <a:ext cx="357809" cy="6858000"/>
          </a:xfrm>
          <a:prstGeom prst="rect">
            <a:avLst/>
          </a:prstGeom>
          <a:solidFill>
            <a:srgbClr val="004D85"/>
          </a:solidFill>
          <a:ln>
            <a:noFill/>
          </a:ln>
          <a:effectLst>
            <a:outerShdw blurRad="25400" dist="127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7310804"/>
      </p:ext>
    </p:extLst>
  </p:cSld>
  <p:clrMap bg1="lt1" tx1="dk1" bg2="lt2" tx2="dk2" accent1="accent1" accent2="accent2" accent3="accent3" accent4="accent4" accent5="accent5" accent6="accent6" hlink="hlink" folHlink="folHlink"/>
  <p:sldLayoutIdLst>
    <p:sldLayoutId id="2147483650" r:id="rId1"/>
    <p:sldLayoutId id="2147483665" r:id="rId2"/>
  </p:sldLayoutIdLst>
  <p:txStyles>
    <p:titleStyle>
      <a:lvl1pPr algn="l" defTabSz="914400" rtl="0" eaLnBrk="1" latinLnBrk="0" hangingPunct="1">
        <a:lnSpc>
          <a:spcPct val="90000"/>
        </a:lnSpc>
        <a:spcBef>
          <a:spcPct val="0"/>
        </a:spcBef>
        <a:buNone/>
        <a:defRPr sz="4400" b="1" i="0" kern="1200">
          <a:solidFill>
            <a:srgbClr val="004D85"/>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nces.ed.gov/ccd/elsi/default.aspx?agree=0" TargetMode="External"/><Relationship Id="rId7"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hyperlink" Target="https://screportcards.com/overview/school-environment/class-environment/?q=eT0yMDIyJnQ9UyZzaWQ9MDAwMA" TargetMode="External"/><Relationship Id="rId5" Type="http://schemas.openxmlformats.org/officeDocument/2006/relationships/hyperlink" Target="https://learningpolicyinstitute.org/product/the-cost-of-teacher-turnover" TargetMode="External"/><Relationship Id="rId4" Type="http://schemas.openxmlformats.org/officeDocument/2006/relationships/hyperlink" Target="https://title2.ed.gov/Public/Home.asp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nbpts.org/wp-content/uploads/2022/01/2021_StateRankings_All_NBCTs_Percent-of-Teaching-Population.pdf"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hyperlink" Target="https://nces.ed.gov/ccd/elsi/default.aspx?agree=0" TargetMode="External"/><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hyperlink" Target="https://edtrust.org/wp-content/uploads/2014/09/If-You-Listen-We-Will-Stay-Why-Teachers-of-Color-Leave-and-How-to-Disrupt-Teacher-Turnover-2019-September.pdf" TargetMode="External"/><Relationship Id="rId5" Type="http://schemas.openxmlformats.org/officeDocument/2006/relationships/hyperlink" Target="https://www.educationresourceequity.org/toolkit/guidebooks/teaching" TargetMode="External"/><Relationship Id="rId4" Type="http://schemas.openxmlformats.org/officeDocument/2006/relationships/hyperlink" Target="https://title2.ed.gov/Public/Home.aspx" TargetMode="External"/><Relationship Id="rId9" Type="http://schemas.openxmlformats.org/officeDocument/2006/relationships/chart" Target="../charts/char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hyperlink" Target="https://kystats.ky.gov/Reports/Tableau/2021_TeacherEquity"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www.edweek.org/teaching-learning/educator-morale-school-job-applicants-declining-survey-shows/2020/11" TargetMode="External"/><Relationship Id="rId3" Type="http://schemas.openxmlformats.org/officeDocument/2006/relationships/hyperlink" Target="https://e4e.org/sites/default/files/teacher_survey_2021_digital.pdf" TargetMode="External"/><Relationship Id="rId7" Type="http://schemas.openxmlformats.org/officeDocument/2006/relationships/hyperlink" Target="https://www.slge.org/news-posts/k-12-employee-job-satisfaction-plummets-as-stress-and-worries-increase-regarding-covid-19-safety-and-personal-finances" TargetMode="External"/><Relationship Id="rId12" Type="http://schemas.openxmlformats.org/officeDocument/2006/relationships/chart" Target="../charts/chart9.xml"/><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hyperlink" Target="https://www.horacemann.com/~/media/documents/supplemental/The%20Hidden%20Impact%20of%20COVID-19%20on%20Educators.pdf" TargetMode="External"/><Relationship Id="rId11" Type="http://schemas.openxmlformats.org/officeDocument/2006/relationships/chart" Target="../charts/chart8.xml"/><Relationship Id="rId5" Type="http://schemas.openxmlformats.org/officeDocument/2006/relationships/hyperlink" Target="https://www.rand.org/pubs/research_reports/RRA1108-1.html" TargetMode="External"/><Relationship Id="rId10" Type="http://schemas.openxmlformats.org/officeDocument/2006/relationships/image" Target="../media/image23.png"/><Relationship Id="rId4" Type="http://schemas.openxmlformats.org/officeDocument/2006/relationships/hyperlink" Target="https://www.nea.org/advocating-for-change/new-from-nea/survey-alarming-number-educators-may-soon-leave-profession" TargetMode="External"/><Relationship Id="rId9" Type="http://schemas.openxmlformats.org/officeDocument/2006/relationships/hyperlink" Target="https://www.edweek.org/teaching-learning/teacher-job-satisfaction-hits-an-all-time-low/2022/04"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24.png"/><Relationship Id="rId4" Type="http://schemas.openxmlformats.org/officeDocument/2006/relationships/hyperlink" Target="https://www.sreb.org/interactive/teacher-compensation-dashboard"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s://www.sreb.org/interactive/teacher-compensation-dashboard" TargetMode="External"/><Relationship Id="rId7"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chart" Target="../charts/chart11.xml"/><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chart" Target="../charts/chart10.xml"/><Relationship Id="rId5" Type="http://schemas.openxmlformats.org/officeDocument/2006/relationships/image" Target="../media/image3.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33.png"/><Relationship Id="rId5" Type="http://schemas.openxmlformats.org/officeDocument/2006/relationships/image" Target="../media/image3.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hyperlink" Target="https://www.sreb.org/publication/blueprint-solve-teacher-shortages" TargetMode="External"/><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2.png"/><Relationship Id="rId7"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image" Target="../media/image38.png"/><Relationship Id="rId5" Type="http://schemas.openxmlformats.org/officeDocument/2006/relationships/image" Target="../media/image39.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hyperlink" Target="https://www.nctq.org/publications/State-of-the-States-2021:-State-Reporting-of-Teacher-Supply-and-Demand-Data" TargetMode="External"/><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hyperlink" Target="https://www.sreb.org/publication/blueprint-solve-teacher-shortages" TargetMode="External"/><Relationship Id="rId13" Type="http://schemas.openxmlformats.org/officeDocument/2006/relationships/hyperlink" Target="https://e4e.org/news/survey-americas-educators/voices-classroom-2021-survey-americas-educators" TargetMode="External"/><Relationship Id="rId18" Type="http://schemas.openxmlformats.org/officeDocument/2006/relationships/hyperlink" Target="https://www.act.org/content/dam/act/unsecured/documents/pdfs/Encouraging-More-HS-Students-to-Consider-Teaching.pdf" TargetMode="External"/><Relationship Id="rId3" Type="http://schemas.openxmlformats.org/officeDocument/2006/relationships/image" Target="../media/image47.png"/><Relationship Id="rId21" Type="http://schemas.openxmlformats.org/officeDocument/2006/relationships/hyperlink" Target="https://www.nctq.org/publications/State-of-the-States-2021:-State-Reporting-of-Teacher-Supply-and-Demand-Data" TargetMode="External"/><Relationship Id="rId7" Type="http://schemas.openxmlformats.org/officeDocument/2006/relationships/hyperlink" Target="https://title2.ed.gov/Public/Home.aspx" TargetMode="External"/><Relationship Id="rId12" Type="http://schemas.openxmlformats.org/officeDocument/2006/relationships/hyperlink" Target="https://nces.ed.gov/surveys/talis/talis2018/default.asp" TargetMode="External"/><Relationship Id="rId17" Type="http://schemas.openxmlformats.org/officeDocument/2006/relationships/hyperlink" Target="https://tntp.org/blog/post/its-harder-than-ever-what-weve-been-hearing-about-teacher-shortages?utm_medium=email&amp;utm_campaign=Chief%20Talent%20Officer%20survey%20blog&amp;utm_content=Chief%20Talent%20Officer%20survey%20blog+CID_8ceef1e0d53f714529904028258b7aa9&amp;utm_source=Campaign%20Monitor%20Master%20List&amp;utm_term=These%20responses%20suggest%20that%20without%20significant%20changes%20to%20make%20teaching%20a%20more%20attractive%20and%20sustainable%20career%20the%20current%20crisis%20may%20become%20the%20new%20normal" TargetMode="External"/><Relationship Id="rId2" Type="http://schemas.openxmlformats.org/officeDocument/2006/relationships/notesSlide" Target="../notesSlides/notesSlide29.xml"/><Relationship Id="rId16" Type="http://schemas.openxmlformats.org/officeDocument/2006/relationships/hyperlink" Target="https://www.nea.org/sites/default/files/2022-02/NEA%20Member%20COVID-19%20Survey%20Summary.pdf" TargetMode="External"/><Relationship Id="rId20" Type="http://schemas.openxmlformats.org/officeDocument/2006/relationships/hyperlink" Target="https://edtrust.org/wp-content/uploads/2014/09/If-You-Listen-We-Will-Stay-Why-Teachers-of-Color-Leave-and-How-to-Disrupt-Teacher-Turnover-2019-September.pdf" TargetMode="External"/><Relationship Id="rId1" Type="http://schemas.openxmlformats.org/officeDocument/2006/relationships/slideLayout" Target="../slideLayouts/slideLayout12.xml"/><Relationship Id="rId6" Type="http://schemas.openxmlformats.org/officeDocument/2006/relationships/hyperlink" Target="https://nces.ed.gov/surveys/ntps/ntpsdashboard/Dashboard/AL" TargetMode="External"/><Relationship Id="rId11" Type="http://schemas.openxmlformats.org/officeDocument/2006/relationships/hyperlink" Target="https://pdkpoll.org/wp-content/uploads/2020/05/pdkpoll51-2019.pdf" TargetMode="External"/><Relationship Id="rId5" Type="http://schemas.openxmlformats.org/officeDocument/2006/relationships/hyperlink" Target="https://nces.ed.gov/ccd/elsi/default.aspx?agree=0" TargetMode="External"/><Relationship Id="rId15" Type="http://schemas.openxmlformats.org/officeDocument/2006/relationships/hyperlink" Target="https://www.rand.org/pubs/research_reports/RRA1108-1.html" TargetMode="External"/><Relationship Id="rId10" Type="http://schemas.openxmlformats.org/officeDocument/2006/relationships/hyperlink" Target="https://www.nbpts.org/wp-content/uploads/2022/01/2021_StateRankings_All_NBCTs_Percent-of-Teaching-Population.pdf" TargetMode="External"/><Relationship Id="rId19" Type="http://schemas.openxmlformats.org/officeDocument/2006/relationships/hyperlink" Target="https://www.educationresourceequity.org/toolkit/guidebooks/teaching" TargetMode="External"/><Relationship Id="rId4" Type="http://schemas.openxmlformats.org/officeDocument/2006/relationships/image" Target="../media/image3.png"/><Relationship Id="rId9" Type="http://schemas.openxmlformats.org/officeDocument/2006/relationships/hyperlink" Target="https://www.sreb.org/interactive/teacher-compensation-dashboard" TargetMode="External"/><Relationship Id="rId14" Type="http://schemas.openxmlformats.org/officeDocument/2006/relationships/hyperlink" Target="https://e4e.org/news/survey-americas-educators/voices-classroom-2022-survey-americas-educator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12.xml"/><Relationship Id="rId5" Type="http://schemas.openxmlformats.org/officeDocument/2006/relationships/hyperlink" Target="https://www.sreb.org/topic-teacher-workforce-policy"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hyperlink" Target="https://title2.ed.gov/Public/Home.aspx" TargetMode="External"/><Relationship Id="rId7" Type="http://schemas.openxmlformats.org/officeDocument/2006/relationships/chart" Target="../charts/chart1.xml"/><Relationship Id="rId12"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hyperlink" Target="https://tntp.org/blog/post/its-harder-than-ever-what-weve-been-hearing-about-teacher-shortages?utm_medium=email&amp;utm_campaign=Chief%20Talent%20Officer%20survey%20blog&amp;utm_content=Chief%20Talent%20Officer%20survey%20blog+CID_8ceef1e0d53f714529904028258b7aa9&amp;utm_source=Campaign%20Monitor%20Master%20List&amp;utm_term=These%20responses%20suggest%20that%20without%20significant%20changes%20to%20make%20teaching%20a%20more%20attractive%20and%20sustainable%20career%20the%20current%20crisis%20may%20become%20the%20new%20normal" TargetMode="External"/><Relationship Id="rId11" Type="http://schemas.openxmlformats.org/officeDocument/2006/relationships/image" Target="../media/image12.png"/><Relationship Id="rId5" Type="http://schemas.openxmlformats.org/officeDocument/2006/relationships/hyperlink" Target="https://www.act.org/content/dam/act/unsecured/documents/pdfs/Encouraging-More-HS-Students-to-Consider-Teaching.pdf" TargetMode="External"/><Relationship Id="rId10" Type="http://schemas.openxmlformats.org/officeDocument/2006/relationships/image" Target="../media/image11.png"/><Relationship Id="rId4" Type="http://schemas.openxmlformats.org/officeDocument/2006/relationships/hyperlink" Target="https://pdkpoll.org/" TargetMode="External"/><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hyperlink" Target="https://www.k12dive.com/news/these-4-charts-explain-emerging-teacher-shortage-data/630558/?utm_source=Sailthru&amp;utm_medium=email&amp;utm_campaign=Issue:%202022-08-26%20K-12%20Dive%20%5Bissue:44139%5D&amp;utm_term=K-12%20Dive"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nces.ed.gov/ccd/elsi/default.aspx?agree=0" TargetMode="External"/><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hyperlink" Target="https://www.rand.org/pubs/research_reports/RRA1108-1.html" TargetMode="External"/><Relationship Id="rId5" Type="http://schemas.openxmlformats.org/officeDocument/2006/relationships/hyperlink" Target="https://www.nea.org/advocating-for-change/new-from-nea/survey-alarming-number-educators-may-soon-leave-profession" TargetMode="External"/><Relationship Id="rId4" Type="http://schemas.openxmlformats.org/officeDocument/2006/relationships/hyperlink" Target="https://tntp.org/blog/post/its-harder-than-ever-what-weve-been-hearing-about-teacher-shortages?utm_medium=email&amp;utm_campaign=Chief%20Talent%20Officer%20survey%20blog&amp;utm_content=Chief%20Talent%20Officer%20survey%20blog+CID_8ceef1e0d53f714529904028258b7aa9&amp;utm_source=Campaign%20Monitor%20Master%20List&amp;utm_term=These%20responses%20suggest%20that%20without%20significant%20changes%20to%20make%20teaching%20a%20more%20attractive%20and%20sustainable%20career%20the%20current%20crisis%20may%20become%20the%20new%20normal" TargetMode="External"/></Relationships>
</file>

<file path=ppt/slides/_rels/slide9.xml.rels><?xml version="1.0" encoding="UTF-8" standalone="yes"?>
<Relationships xmlns="http://schemas.openxmlformats.org/package/2006/relationships"><Relationship Id="rId8" Type="http://schemas.openxmlformats.org/officeDocument/2006/relationships/chart" Target="../charts/chart3.xml"/><Relationship Id="rId13" Type="http://schemas.openxmlformats.org/officeDocument/2006/relationships/diagramQuickStyle" Target="../diagrams/quickStyle1.xml"/><Relationship Id="rId3" Type="http://schemas.openxmlformats.org/officeDocument/2006/relationships/hyperlink" Target="https://title2.ed.gov/Public/Home.aspx" TargetMode="External"/><Relationship Id="rId7" Type="http://schemas.openxmlformats.org/officeDocument/2006/relationships/image" Target="../media/image18.png"/><Relationship Id="rId12" Type="http://schemas.openxmlformats.org/officeDocument/2006/relationships/diagramLayout" Target="../diagrams/layout1.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chart" Target="../charts/chart2.xml"/><Relationship Id="rId11" Type="http://schemas.openxmlformats.org/officeDocument/2006/relationships/diagramData" Target="../diagrams/data1.xml"/><Relationship Id="rId5" Type="http://schemas.openxmlformats.org/officeDocument/2006/relationships/hyperlink" Target="https://screportcards.com/overview/school-environment/class-environment/?q=eT0yMDIyJnQ9UyZzaWQ9MDAwMA" TargetMode="External"/><Relationship Id="rId15" Type="http://schemas.microsoft.com/office/2007/relationships/diagramDrawing" Target="../diagrams/drawing1.xml"/><Relationship Id="rId10" Type="http://schemas.openxmlformats.org/officeDocument/2006/relationships/chart" Target="../charts/chart5.xml"/><Relationship Id="rId4" Type="http://schemas.openxmlformats.org/officeDocument/2006/relationships/hyperlink" Target="https://tsa.ed.gov/#/reports" TargetMode="External"/><Relationship Id="rId9" Type="http://schemas.openxmlformats.org/officeDocument/2006/relationships/chart" Target="../charts/chart4.xml"/><Relationship Id="rId14" Type="http://schemas.openxmlformats.org/officeDocument/2006/relationships/diagramColors" Target="../diagrams/colors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erson, indoor&#10;&#10;Description automatically generated">
            <a:extLst>
              <a:ext uri="{FF2B5EF4-FFF2-40B4-BE49-F238E27FC236}">
                <a16:creationId xmlns:a16="http://schemas.microsoft.com/office/drawing/2014/main" id="{A1FBFA20-C68B-F6A1-C733-9F8C472AB954}"/>
              </a:ext>
            </a:extLst>
          </p:cNvPr>
          <p:cNvPicPr>
            <a:picLocks noChangeAspect="1"/>
          </p:cNvPicPr>
          <p:nvPr/>
        </p:nvPicPr>
        <p:blipFill rotWithShape="1">
          <a:blip r:embed="rId3"/>
          <a:srcRect r="4196"/>
          <a:stretch/>
        </p:blipFill>
        <p:spPr>
          <a:xfrm>
            <a:off x="511629" y="0"/>
            <a:ext cx="11680371" cy="6858000"/>
          </a:xfrm>
          <a:prstGeom prst="rect">
            <a:avLst/>
          </a:prstGeom>
        </p:spPr>
      </p:pic>
      <p:sp>
        <p:nvSpPr>
          <p:cNvPr id="6" name="Rectangle 5">
            <a:extLst>
              <a:ext uri="{FF2B5EF4-FFF2-40B4-BE49-F238E27FC236}">
                <a16:creationId xmlns:a16="http://schemas.microsoft.com/office/drawing/2014/main" id="{F0F15458-8D08-22FF-3D1D-44A0C836C54F}"/>
              </a:ext>
            </a:extLst>
          </p:cNvPr>
          <p:cNvSpPr/>
          <p:nvPr/>
        </p:nvSpPr>
        <p:spPr>
          <a:xfrm>
            <a:off x="0" y="0"/>
            <a:ext cx="2797629" cy="6858000"/>
          </a:xfrm>
          <a:prstGeom prst="rect">
            <a:avLst/>
          </a:prstGeom>
          <a:solidFill>
            <a:srgbClr val="004D85"/>
          </a:solidFill>
          <a:ln>
            <a:noFill/>
          </a:ln>
          <a:effectLst>
            <a:outerShdw blurRad="50800" dist="38100" algn="l" rotWithShape="0">
              <a:schemeClr val="tx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rIns="365760" rtlCol="0" anchor="ctr"/>
          <a:lstStyle/>
          <a:p>
            <a:pPr algn="ctr">
              <a:lnSpc>
                <a:spcPct val="114000"/>
              </a:lnSpc>
            </a:pPr>
            <a:endParaRPr lang="en-US" sz="5400" b="1">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endParaRPr>
          </a:p>
        </p:txBody>
      </p:sp>
      <p:sp>
        <p:nvSpPr>
          <p:cNvPr id="7" name="TextBox 6">
            <a:extLst>
              <a:ext uri="{FF2B5EF4-FFF2-40B4-BE49-F238E27FC236}">
                <a16:creationId xmlns:a16="http://schemas.microsoft.com/office/drawing/2014/main" id="{5A6E034A-4692-67E2-A5E0-1683A0CD4549}"/>
              </a:ext>
            </a:extLst>
          </p:cNvPr>
          <p:cNvSpPr txBox="1"/>
          <p:nvPr/>
        </p:nvSpPr>
        <p:spPr>
          <a:xfrm>
            <a:off x="3040354" y="693373"/>
            <a:ext cx="8908921" cy="6063198"/>
          </a:xfrm>
          <a:prstGeom prst="rect">
            <a:avLst/>
          </a:prstGeom>
          <a:noFill/>
        </p:spPr>
        <p:txBody>
          <a:bodyPr wrap="square" rtlCol="0">
            <a:spAutoFit/>
          </a:bodyPr>
          <a:lstStyle/>
          <a:p>
            <a:r>
              <a:rPr lang="en-US" sz="5400" b="1">
                <a:solidFill>
                  <a:schemeClr val="bg1"/>
                </a:solidFill>
                <a:effectLst>
                  <a:outerShdw blurRad="50800" dist="38100" dir="8100000" algn="tr" rotWithShape="0">
                    <a:schemeClr val="tx2">
                      <a:lumMod val="50000"/>
                      <a:alpha val="40000"/>
                    </a:schemeClr>
                  </a:outerShdw>
                </a:effectLst>
                <a:latin typeface="Arial Narrow" panose="020B0604020202020204" pitchFamily="34" charset="0"/>
                <a:cs typeface="Arial Narrow" panose="020B0604020202020204" pitchFamily="34" charset="0"/>
              </a:rPr>
              <a:t>EDUCATORS: THE OVERLOOKED WORKFORCE</a:t>
            </a:r>
          </a:p>
          <a:p>
            <a:endParaRPr lang="en-US" sz="2800">
              <a:solidFill>
                <a:srgbClr val="B3CCDF"/>
              </a:solidFill>
              <a:latin typeface="Arial Narrow" panose="020B0604020202020204" pitchFamily="34" charset="0"/>
              <a:cs typeface="Arial Narrow" panose="020B0604020202020204" pitchFamily="34" charset="0"/>
            </a:endParaRPr>
          </a:p>
          <a:p>
            <a:endParaRPr lang="en-US" sz="2800">
              <a:solidFill>
                <a:srgbClr val="B3CCDF"/>
              </a:solidFill>
              <a:latin typeface="Arial Narrow" panose="020B0604020202020204" pitchFamily="34" charset="0"/>
              <a:cs typeface="Arial Narrow" panose="020B0604020202020204" pitchFamily="34" charset="0"/>
            </a:endParaRPr>
          </a:p>
          <a:p>
            <a:endParaRPr lang="en-US" sz="2800">
              <a:solidFill>
                <a:srgbClr val="B3CCDF"/>
              </a:solidFill>
              <a:latin typeface="Arial Narrow" panose="020B0604020202020204" pitchFamily="34" charset="0"/>
              <a:cs typeface="Arial Narrow" panose="020B0604020202020204" pitchFamily="34" charset="0"/>
            </a:endParaRPr>
          </a:p>
          <a:p>
            <a:endParaRPr lang="en-US" sz="2800">
              <a:solidFill>
                <a:srgbClr val="B3CCDF"/>
              </a:solidFill>
              <a:latin typeface="Arial Narrow" panose="020B0604020202020204" pitchFamily="34" charset="0"/>
              <a:cs typeface="Arial Narrow" panose="020B0604020202020204" pitchFamily="34" charset="0"/>
            </a:endParaRPr>
          </a:p>
          <a:p>
            <a:endParaRPr lang="en-US" sz="2800">
              <a:solidFill>
                <a:srgbClr val="B3CCDF"/>
              </a:solidFill>
              <a:latin typeface="Arial Narrow" panose="020B0604020202020204" pitchFamily="34" charset="0"/>
              <a:cs typeface="Arial Narrow" panose="020B0604020202020204" pitchFamily="34" charset="0"/>
            </a:endParaRPr>
          </a:p>
          <a:p>
            <a:endParaRPr lang="en-US" sz="2800">
              <a:solidFill>
                <a:srgbClr val="B3CCDF"/>
              </a:solidFill>
              <a:latin typeface="Arial Narrow" panose="020B0604020202020204" pitchFamily="34" charset="0"/>
              <a:cs typeface="Arial Narrow" panose="020B0604020202020204" pitchFamily="34" charset="0"/>
            </a:endParaRPr>
          </a:p>
          <a:p>
            <a:r>
              <a:rPr lang="en-US" sz="2800">
                <a:solidFill>
                  <a:srgbClr val="B3CCDF"/>
                </a:solidFill>
                <a:latin typeface="Arial Narrow" panose="020B0604020202020204" pitchFamily="34" charset="0"/>
                <a:cs typeface="Arial Narrow" panose="020B0604020202020204" pitchFamily="34" charset="0"/>
              </a:rPr>
              <a:t>SREB Presentation to the </a:t>
            </a:r>
          </a:p>
          <a:p>
            <a:r>
              <a:rPr lang="en-US" sz="2800">
                <a:solidFill>
                  <a:srgbClr val="B3CCDF"/>
                </a:solidFill>
                <a:latin typeface="Arial Narrow" panose="020B0604020202020204" pitchFamily="34" charset="0"/>
                <a:cs typeface="Arial Narrow" panose="020B0604020202020204" pitchFamily="34" charset="0"/>
              </a:rPr>
              <a:t>South Carolina Teacher Recruitment and Retention Taskforce</a:t>
            </a:r>
          </a:p>
          <a:p>
            <a:r>
              <a:rPr lang="en-US" sz="2800">
                <a:solidFill>
                  <a:srgbClr val="B3CCDF"/>
                </a:solidFill>
                <a:latin typeface="Arial Narrow" panose="020B0604020202020204" pitchFamily="34" charset="0"/>
                <a:cs typeface="Arial Narrow" panose="020B0604020202020204" pitchFamily="34" charset="0"/>
              </a:rPr>
              <a:t>February 10, 2023</a:t>
            </a:r>
          </a:p>
          <a:p>
            <a:r>
              <a:rPr lang="en-US" sz="2800">
                <a:solidFill>
                  <a:srgbClr val="B3CCDF"/>
                </a:solidFill>
                <a:latin typeface="Arial Narrow" panose="020B0604020202020204" pitchFamily="34" charset="0"/>
                <a:cs typeface="Arial Narrow" panose="020B0604020202020204" pitchFamily="34" charset="0"/>
              </a:rPr>
              <a:t>Dr. Stephen Pruitt and Megan Boren</a:t>
            </a:r>
          </a:p>
        </p:txBody>
      </p:sp>
      <p:grpSp>
        <p:nvGrpSpPr>
          <p:cNvPr id="13" name="Group 12">
            <a:extLst>
              <a:ext uri="{FF2B5EF4-FFF2-40B4-BE49-F238E27FC236}">
                <a16:creationId xmlns:a16="http://schemas.microsoft.com/office/drawing/2014/main" id="{88C035D7-A672-918D-CD7B-A89E4417D910}"/>
              </a:ext>
            </a:extLst>
          </p:cNvPr>
          <p:cNvGrpSpPr/>
          <p:nvPr/>
        </p:nvGrpSpPr>
        <p:grpSpPr>
          <a:xfrm>
            <a:off x="351303" y="1296068"/>
            <a:ext cx="1932215" cy="2039936"/>
            <a:chOff x="351303" y="1296068"/>
            <a:chExt cx="1932215" cy="2039936"/>
          </a:xfrm>
        </p:grpSpPr>
        <p:pic>
          <p:nvPicPr>
            <p:cNvPr id="9" name="Picture 8" descr="A picture containing text, clipart&#10;&#10;Description automatically generated">
              <a:extLst>
                <a:ext uri="{FF2B5EF4-FFF2-40B4-BE49-F238E27FC236}">
                  <a16:creationId xmlns:a16="http://schemas.microsoft.com/office/drawing/2014/main" id="{937C712D-63EC-0EAD-C7A2-EB500C48DF59}"/>
                </a:ext>
              </a:extLst>
            </p:cNvPr>
            <p:cNvPicPr>
              <a:picLocks noChangeAspect="1"/>
            </p:cNvPicPr>
            <p:nvPr/>
          </p:nvPicPr>
          <p:blipFill>
            <a:blip r:embed="rId4"/>
            <a:stretch>
              <a:fillRect/>
            </a:stretch>
          </p:blipFill>
          <p:spPr>
            <a:xfrm>
              <a:off x="511629" y="1296068"/>
              <a:ext cx="1611564" cy="555180"/>
            </a:xfrm>
            <a:prstGeom prst="rect">
              <a:avLst/>
            </a:prstGeom>
          </p:spPr>
        </p:pic>
        <p:pic>
          <p:nvPicPr>
            <p:cNvPr id="11" name="Picture 10">
              <a:extLst>
                <a:ext uri="{FF2B5EF4-FFF2-40B4-BE49-F238E27FC236}">
                  <a16:creationId xmlns:a16="http://schemas.microsoft.com/office/drawing/2014/main" id="{56F1054A-0490-F324-5348-D9F9F7DA0487}"/>
                </a:ext>
              </a:extLst>
            </p:cNvPr>
            <p:cNvPicPr>
              <a:picLocks noChangeAspect="1"/>
            </p:cNvPicPr>
            <p:nvPr/>
          </p:nvPicPr>
          <p:blipFill>
            <a:blip r:embed="rId5"/>
            <a:stretch>
              <a:fillRect/>
            </a:stretch>
          </p:blipFill>
          <p:spPr>
            <a:xfrm>
              <a:off x="351303" y="2132926"/>
              <a:ext cx="1932215" cy="1203078"/>
            </a:xfrm>
            <a:prstGeom prst="rect">
              <a:avLst/>
            </a:prstGeom>
          </p:spPr>
        </p:pic>
      </p:grpSp>
    </p:spTree>
    <p:extLst>
      <p:ext uri="{BB962C8B-B14F-4D97-AF65-F5344CB8AC3E}">
        <p14:creationId xmlns:p14="http://schemas.microsoft.com/office/powerpoint/2010/main" val="2818250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50A78BE-CC80-1723-AC2F-F20BD2F354EF}"/>
              </a:ext>
            </a:extLst>
          </p:cNvPr>
          <p:cNvSpPr/>
          <p:nvPr/>
        </p:nvSpPr>
        <p:spPr>
          <a:xfrm>
            <a:off x="5506216" y="3688323"/>
            <a:ext cx="5286372" cy="924839"/>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72FE34D-60CE-0D49-7200-96F39A69392F}"/>
              </a:ext>
            </a:extLst>
          </p:cNvPr>
          <p:cNvSpPr/>
          <p:nvPr/>
        </p:nvSpPr>
        <p:spPr>
          <a:xfrm>
            <a:off x="0" y="206099"/>
            <a:ext cx="5286372"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p:txBody>
          <a:bodyPr/>
          <a:lstStyle/>
          <a:p>
            <a:r>
              <a:rPr lang="en-US" sz="2400" b="0"/>
              <a:t>Teacher Shortages:</a:t>
            </a:r>
            <a:br>
              <a:rPr lang="en-US" sz="2400" b="0"/>
            </a:br>
            <a:r>
              <a:rPr lang="en-US"/>
              <a:t>Quality</a:t>
            </a:r>
          </a:p>
        </p:txBody>
      </p:sp>
      <p:sp>
        <p:nvSpPr>
          <p:cNvPr id="9" name="TextBox 8">
            <a:extLst>
              <a:ext uri="{FF2B5EF4-FFF2-40B4-BE49-F238E27FC236}">
                <a16:creationId xmlns:a16="http://schemas.microsoft.com/office/drawing/2014/main" id="{D2812E47-EC98-BF64-2745-73B981B17A12}"/>
              </a:ext>
            </a:extLst>
          </p:cNvPr>
          <p:cNvSpPr txBox="1"/>
          <p:nvPr/>
        </p:nvSpPr>
        <p:spPr>
          <a:xfrm>
            <a:off x="399001" y="6530938"/>
            <a:ext cx="8107045"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Sources: </a:t>
            </a:r>
            <a:r>
              <a:rPr lang="en-US" sz="1000">
                <a:solidFill>
                  <a:schemeClr val="tx2"/>
                </a:solidFill>
                <a:latin typeface="Arial Narrow" panose="020B0604020202020204" pitchFamily="34" charset="0"/>
                <a:cs typeface="Arial Narrow" panose="020B0604020202020204" pitchFamily="34" charset="0"/>
                <a:hlinkClick r:id="rId3">
                  <a:extLst>
                    <a:ext uri="{A12FA001-AC4F-418D-AE19-62706E023703}">
                      <ahyp:hlinkClr xmlns:ahyp="http://schemas.microsoft.com/office/drawing/2018/hyperlinkcolor" val="tx"/>
                    </a:ext>
                  </a:extLst>
                </a:hlinkClick>
              </a:rPr>
              <a:t>IES/NCES</a:t>
            </a:r>
            <a:r>
              <a:rPr lang="en-US" sz="1000">
                <a:latin typeface="Arial Narrow" panose="020B0604020202020204" pitchFamily="34" charset="0"/>
                <a:cs typeface="Arial Narrow" panose="020B0604020202020204" pitchFamily="34" charset="0"/>
              </a:rPr>
              <a:t>, 2019-20 | </a:t>
            </a:r>
            <a:r>
              <a:rPr lang="en-US" sz="1000">
                <a:solidFill>
                  <a:schemeClr val="tx2"/>
                </a:solidFill>
                <a:latin typeface="Arial Narrow" panose="020B0604020202020204" pitchFamily="34" charset="0"/>
                <a:cs typeface="Arial Narrow" panose="020B0604020202020204" pitchFamily="34" charset="0"/>
                <a:hlinkClick r:id="rId4"/>
              </a:rPr>
              <a:t>Title II Reports</a:t>
            </a:r>
            <a:r>
              <a:rPr lang="en-US" sz="1000">
                <a:latin typeface="Arial Narrow" panose="020B0604020202020204" pitchFamily="34" charset="0"/>
                <a:cs typeface="Arial Narrow" panose="020B0604020202020204" pitchFamily="34" charset="0"/>
              </a:rPr>
              <a:t>, 2019-20 | </a:t>
            </a:r>
            <a:r>
              <a:rPr lang="en-US" sz="1000">
                <a:latin typeface="Arial Narrow" panose="020B0604020202020204" pitchFamily="34" charset="0"/>
                <a:cs typeface="Arial Narrow" panose="020B0604020202020204" pitchFamily="34" charset="0"/>
                <a:hlinkClick r:id="rId5"/>
              </a:rPr>
              <a:t>Learning Policy Institute</a:t>
            </a:r>
            <a:r>
              <a:rPr lang="en-US" sz="1000">
                <a:latin typeface="Arial Narrow" panose="020B0604020202020204" pitchFamily="34" charset="0"/>
                <a:cs typeface="Arial Narrow" panose="020B0604020202020204" pitchFamily="34" charset="0"/>
              </a:rPr>
              <a:t>, 2017, SC State Report Card 21-22 </a:t>
            </a:r>
            <a:r>
              <a:rPr lang="en-US" sz="1000">
                <a:latin typeface="Arial Narrow" panose="020B0604020202020204" pitchFamily="34" charset="0"/>
                <a:cs typeface="Arial Narrow" panose="020B0604020202020204" pitchFamily="34" charset="0"/>
                <a:hlinkClick r:id="rId6"/>
              </a:rPr>
              <a:t>Classroom Environment report</a:t>
            </a:r>
            <a:endParaRPr lang="en-US" sz="1000">
              <a:latin typeface="Arial Narrow" panose="020B0604020202020204" pitchFamily="34" charset="0"/>
              <a:cs typeface="Arial Narrow" panose="020B0604020202020204" pitchFamily="34" charset="0"/>
            </a:endParaRPr>
          </a:p>
        </p:txBody>
      </p:sp>
      <p:graphicFrame>
        <p:nvGraphicFramePr>
          <p:cNvPr id="4" name="Table 4">
            <a:extLst>
              <a:ext uri="{FF2B5EF4-FFF2-40B4-BE49-F238E27FC236}">
                <a16:creationId xmlns:a16="http://schemas.microsoft.com/office/drawing/2014/main" id="{C2DF6F4B-8605-8A42-CB20-5DE32B722117}"/>
              </a:ext>
            </a:extLst>
          </p:cNvPr>
          <p:cNvGraphicFramePr>
            <a:graphicFrameLocks noGrp="1"/>
          </p:cNvGraphicFramePr>
          <p:nvPr/>
        </p:nvGraphicFramePr>
        <p:xfrm>
          <a:off x="691422" y="1720840"/>
          <a:ext cx="4594950" cy="4496670"/>
        </p:xfrm>
        <a:graphic>
          <a:graphicData uri="http://schemas.openxmlformats.org/drawingml/2006/table">
            <a:tbl>
              <a:tblPr firstRow="1" bandRow="1">
                <a:tableStyleId>{5C22544A-7EE6-4342-B048-85BDC9FD1C3A}</a:tableStyleId>
              </a:tblPr>
              <a:tblGrid>
                <a:gridCol w="459495">
                  <a:extLst>
                    <a:ext uri="{9D8B030D-6E8A-4147-A177-3AD203B41FA5}">
                      <a16:colId xmlns:a16="http://schemas.microsoft.com/office/drawing/2014/main" val="1739109050"/>
                    </a:ext>
                  </a:extLst>
                </a:gridCol>
                <a:gridCol w="459495">
                  <a:extLst>
                    <a:ext uri="{9D8B030D-6E8A-4147-A177-3AD203B41FA5}">
                      <a16:colId xmlns:a16="http://schemas.microsoft.com/office/drawing/2014/main" val="2087567181"/>
                    </a:ext>
                  </a:extLst>
                </a:gridCol>
                <a:gridCol w="459495">
                  <a:extLst>
                    <a:ext uri="{9D8B030D-6E8A-4147-A177-3AD203B41FA5}">
                      <a16:colId xmlns:a16="http://schemas.microsoft.com/office/drawing/2014/main" val="357777233"/>
                    </a:ext>
                  </a:extLst>
                </a:gridCol>
                <a:gridCol w="459495">
                  <a:extLst>
                    <a:ext uri="{9D8B030D-6E8A-4147-A177-3AD203B41FA5}">
                      <a16:colId xmlns:a16="http://schemas.microsoft.com/office/drawing/2014/main" val="3245025016"/>
                    </a:ext>
                  </a:extLst>
                </a:gridCol>
                <a:gridCol w="459495">
                  <a:extLst>
                    <a:ext uri="{9D8B030D-6E8A-4147-A177-3AD203B41FA5}">
                      <a16:colId xmlns:a16="http://schemas.microsoft.com/office/drawing/2014/main" val="3264566193"/>
                    </a:ext>
                  </a:extLst>
                </a:gridCol>
                <a:gridCol w="459495">
                  <a:extLst>
                    <a:ext uri="{9D8B030D-6E8A-4147-A177-3AD203B41FA5}">
                      <a16:colId xmlns:a16="http://schemas.microsoft.com/office/drawing/2014/main" val="2655324185"/>
                    </a:ext>
                  </a:extLst>
                </a:gridCol>
                <a:gridCol w="459495">
                  <a:extLst>
                    <a:ext uri="{9D8B030D-6E8A-4147-A177-3AD203B41FA5}">
                      <a16:colId xmlns:a16="http://schemas.microsoft.com/office/drawing/2014/main" val="3877438706"/>
                    </a:ext>
                  </a:extLst>
                </a:gridCol>
                <a:gridCol w="459495">
                  <a:extLst>
                    <a:ext uri="{9D8B030D-6E8A-4147-A177-3AD203B41FA5}">
                      <a16:colId xmlns:a16="http://schemas.microsoft.com/office/drawing/2014/main" val="3869963520"/>
                    </a:ext>
                  </a:extLst>
                </a:gridCol>
                <a:gridCol w="459495">
                  <a:extLst>
                    <a:ext uri="{9D8B030D-6E8A-4147-A177-3AD203B41FA5}">
                      <a16:colId xmlns:a16="http://schemas.microsoft.com/office/drawing/2014/main" val="370909753"/>
                    </a:ext>
                  </a:extLst>
                </a:gridCol>
                <a:gridCol w="459495">
                  <a:extLst>
                    <a:ext uri="{9D8B030D-6E8A-4147-A177-3AD203B41FA5}">
                      <a16:colId xmlns:a16="http://schemas.microsoft.com/office/drawing/2014/main" val="2492831656"/>
                    </a:ext>
                  </a:extLst>
                </a:gridCol>
              </a:tblGrid>
              <a:tr h="449667">
                <a:tc>
                  <a:txBody>
                    <a:bodyPr/>
                    <a:lstStyle/>
                    <a:p>
                      <a:endParaRPr lang="en-US"/>
                    </a:p>
                  </a:txBody>
                  <a:tcPr>
                    <a:lnL w="9525" cap="flat" cmpd="sng" algn="ctr">
                      <a:solidFill>
                        <a:schemeClr val="tx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extLst>
                  <a:ext uri="{0D108BD9-81ED-4DB2-BD59-A6C34878D82A}">
                    <a16:rowId xmlns:a16="http://schemas.microsoft.com/office/drawing/2014/main" val="1758297202"/>
                  </a:ext>
                </a:extLst>
              </a:tr>
              <a:tr h="449667">
                <a:tc>
                  <a:txBody>
                    <a:bodyPr/>
                    <a:lstStyle/>
                    <a:p>
                      <a:endParaRPr lang="en-US"/>
                    </a:p>
                  </a:txBody>
                  <a:tcPr>
                    <a:lnL w="9525" cap="flat" cmpd="sng" algn="ctr">
                      <a:solidFill>
                        <a:schemeClr val="tx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9525"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endParaRPr lang="en-US"/>
                    </a:p>
                  </a:txBody>
                  <a:tcPr>
                    <a:lnL w="38100"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643252890"/>
                  </a:ext>
                </a:extLst>
              </a:tr>
              <a:tr h="449667">
                <a:tc>
                  <a:txBody>
                    <a:bodyPr/>
                    <a:lstStyle/>
                    <a:p>
                      <a:endParaRPr lang="en-US"/>
                    </a:p>
                  </a:txBody>
                  <a:tcPr>
                    <a:lnL w="9525" cap="flat" cmpd="sng" algn="ctr">
                      <a:solidFill>
                        <a:schemeClr val="tx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endParaRPr lang="en-US"/>
                    </a:p>
                  </a:txBody>
                  <a:tcPr>
                    <a:lnL w="9525" cap="flat" cmpd="sng" algn="ctr">
                      <a:solidFill>
                        <a:schemeClr val="bg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a16="http://schemas.microsoft.com/office/drawing/2014/main" val="3669701498"/>
                  </a:ext>
                </a:extLst>
              </a:tr>
              <a:tr h="449667">
                <a:tc>
                  <a:txBody>
                    <a:bodyPr/>
                    <a:lstStyle/>
                    <a:p>
                      <a:endParaRPr lang="en-US"/>
                    </a:p>
                  </a:txBody>
                  <a:tcPr>
                    <a:lnL w="9525" cap="flat" cmpd="sng" algn="ctr">
                      <a:solidFill>
                        <a:schemeClr val="tx1"/>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342987108"/>
                  </a:ext>
                </a:extLst>
              </a:tr>
              <a:tr h="449667">
                <a:tc>
                  <a:txBody>
                    <a:bodyPr/>
                    <a:lstStyle/>
                    <a:p>
                      <a:endParaRPr lang="en-US"/>
                    </a:p>
                  </a:txBody>
                  <a:tcPr>
                    <a:lnL w="9525" cap="flat" cmpd="sng" algn="ctr">
                      <a:solidFill>
                        <a:schemeClr val="tx1"/>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66329826"/>
                  </a:ext>
                </a:extLst>
              </a:tr>
              <a:tr h="449667">
                <a:tc>
                  <a:txBody>
                    <a:bodyPr/>
                    <a:lstStyle/>
                    <a:p>
                      <a:endParaRPr lang="en-US"/>
                    </a:p>
                  </a:txBody>
                  <a:tcPr>
                    <a:lnL w="9525" cap="flat" cmpd="sng" algn="ctr">
                      <a:solidFill>
                        <a:schemeClr val="tx1"/>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583250894"/>
                  </a:ext>
                </a:extLst>
              </a:tr>
              <a:tr h="449667">
                <a:tc>
                  <a:txBody>
                    <a:bodyPr/>
                    <a:lstStyle/>
                    <a:p>
                      <a:endParaRPr lang="en-US"/>
                    </a:p>
                  </a:txBody>
                  <a:tcPr>
                    <a:lnL w="9525" cap="flat" cmpd="sng" algn="ctr">
                      <a:solidFill>
                        <a:schemeClr val="tx1"/>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2843942935"/>
                  </a:ext>
                </a:extLst>
              </a:tr>
              <a:tr h="449667">
                <a:tc>
                  <a:txBody>
                    <a:bodyPr/>
                    <a:lstStyle/>
                    <a:p>
                      <a:endParaRPr lang="en-US"/>
                    </a:p>
                  </a:txBody>
                  <a:tcPr>
                    <a:lnL w="9525" cap="flat" cmpd="sng" algn="ctr">
                      <a:solidFill>
                        <a:schemeClr val="tx1"/>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4107538797"/>
                  </a:ext>
                </a:extLst>
              </a:tr>
              <a:tr h="449667">
                <a:tc>
                  <a:txBody>
                    <a:bodyPr/>
                    <a:lstStyle/>
                    <a:p>
                      <a:endParaRPr lang="en-US"/>
                    </a:p>
                  </a:txBody>
                  <a:tcPr>
                    <a:lnL w="9525" cap="flat" cmpd="sng" algn="ctr">
                      <a:solidFill>
                        <a:schemeClr val="tx1"/>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accent1">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6417646"/>
                  </a:ext>
                </a:extLst>
              </a:tr>
              <a:tr h="449667">
                <a:tc>
                  <a:txBody>
                    <a:bodyPr/>
                    <a:lstStyle/>
                    <a:p>
                      <a:endParaRPr lang="en-US"/>
                    </a:p>
                  </a:txBody>
                  <a:tcPr>
                    <a:lnL w="9525" cap="flat" cmpd="sng" algn="ctr">
                      <a:solidFill>
                        <a:schemeClr val="tx1"/>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accent1">
                          <a:lumMod val="60000"/>
                          <a:lumOff val="40000"/>
                        </a:schemeClr>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a:p>
                  </a:txBody>
                  <a:tcPr>
                    <a:lnL w="9525" cap="flat" cmpd="sng" algn="ctr">
                      <a:solidFill>
                        <a:schemeClr val="accent1">
                          <a:lumMod val="60000"/>
                          <a:lumOff val="40000"/>
                        </a:schemeClr>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accent1">
                          <a:lumMod val="60000"/>
                          <a:lumOff val="4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142394"/>
                  </a:ext>
                </a:extLst>
              </a:tr>
            </a:tbl>
          </a:graphicData>
        </a:graphic>
      </p:graphicFrame>
      <p:sp>
        <p:nvSpPr>
          <p:cNvPr id="17" name="TextBox 16">
            <a:extLst>
              <a:ext uri="{FF2B5EF4-FFF2-40B4-BE49-F238E27FC236}">
                <a16:creationId xmlns:a16="http://schemas.microsoft.com/office/drawing/2014/main" id="{3CD5484F-CA94-7673-60A8-B1FE7BC4A276}"/>
              </a:ext>
            </a:extLst>
          </p:cNvPr>
          <p:cNvSpPr txBox="1"/>
          <p:nvPr/>
        </p:nvSpPr>
        <p:spPr>
          <a:xfrm>
            <a:off x="5506216" y="876749"/>
            <a:ext cx="5410124" cy="461665"/>
          </a:xfrm>
          <a:prstGeom prst="rect">
            <a:avLst/>
          </a:prstGeom>
          <a:noFill/>
        </p:spPr>
        <p:txBody>
          <a:bodyPr wrap="square" rtlCol="0">
            <a:spAutoFit/>
          </a:bodyPr>
          <a:lstStyle/>
          <a:p>
            <a:r>
              <a:rPr lang="en-US" sz="2400">
                <a:solidFill>
                  <a:srgbClr val="5D5040"/>
                </a:solidFill>
                <a:latin typeface="Arial Narrow" panose="020B0604020202020204" pitchFamily="34" charset="0"/>
                <a:cs typeface="Arial Narrow" panose="020B0604020202020204" pitchFamily="34" charset="0"/>
              </a:rPr>
              <a:t>On average, in the SREB region…</a:t>
            </a:r>
          </a:p>
        </p:txBody>
      </p:sp>
      <p:grpSp>
        <p:nvGrpSpPr>
          <p:cNvPr id="40" name="Group 39">
            <a:extLst>
              <a:ext uri="{FF2B5EF4-FFF2-40B4-BE49-F238E27FC236}">
                <a16:creationId xmlns:a16="http://schemas.microsoft.com/office/drawing/2014/main" id="{1894C9EB-A41F-195B-18B4-0704425CD41A}"/>
              </a:ext>
            </a:extLst>
          </p:cNvPr>
          <p:cNvGrpSpPr/>
          <p:nvPr/>
        </p:nvGrpSpPr>
        <p:grpSpPr>
          <a:xfrm>
            <a:off x="5348289" y="1578535"/>
            <a:ext cx="7289878" cy="1732021"/>
            <a:chOff x="5348289" y="1578535"/>
            <a:chExt cx="7289878" cy="1732021"/>
          </a:xfrm>
        </p:grpSpPr>
        <p:grpSp>
          <p:nvGrpSpPr>
            <p:cNvPr id="26" name="Group 25">
              <a:extLst>
                <a:ext uri="{FF2B5EF4-FFF2-40B4-BE49-F238E27FC236}">
                  <a16:creationId xmlns:a16="http://schemas.microsoft.com/office/drawing/2014/main" id="{39BE47BD-F17F-5D55-111C-16987B162372}"/>
                </a:ext>
              </a:extLst>
            </p:cNvPr>
            <p:cNvGrpSpPr/>
            <p:nvPr/>
          </p:nvGrpSpPr>
          <p:grpSpPr>
            <a:xfrm>
              <a:off x="5348289" y="1578535"/>
              <a:ext cx="7289878" cy="461665"/>
              <a:chOff x="5348289" y="1578535"/>
              <a:chExt cx="7289878" cy="461665"/>
            </a:xfrm>
          </p:grpSpPr>
          <p:cxnSp>
            <p:nvCxnSpPr>
              <p:cNvPr id="10" name="Straight Arrow Connector 9">
                <a:extLst>
                  <a:ext uri="{FF2B5EF4-FFF2-40B4-BE49-F238E27FC236}">
                    <a16:creationId xmlns:a16="http://schemas.microsoft.com/office/drawing/2014/main" id="{AC4AFBDF-A476-A793-AF84-D9B33FFFC944}"/>
                  </a:ext>
                </a:extLst>
              </p:cNvPr>
              <p:cNvCxnSpPr>
                <a:cxnSpLocks/>
              </p:cNvCxnSpPr>
              <p:nvPr/>
            </p:nvCxnSpPr>
            <p:spPr>
              <a:xfrm flipH="1">
                <a:off x="5348289" y="1816293"/>
                <a:ext cx="826882" cy="165110"/>
              </a:xfrm>
              <a:prstGeom prst="straightConnector1">
                <a:avLst/>
              </a:prstGeom>
              <a:ln w="107950">
                <a:solidFill>
                  <a:schemeClr val="accent4"/>
                </a:solidFill>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116BF69-65CA-A08E-4C39-4E383EA1ADAB}"/>
                  </a:ext>
                </a:extLst>
              </p:cNvPr>
              <p:cNvSpPr txBox="1"/>
              <p:nvPr/>
            </p:nvSpPr>
            <p:spPr>
              <a:xfrm>
                <a:off x="6263454" y="1578535"/>
                <a:ext cx="6374713" cy="461665"/>
              </a:xfrm>
              <a:prstGeom prst="rect">
                <a:avLst/>
              </a:prstGeom>
              <a:noFill/>
            </p:spPr>
            <p:txBody>
              <a:bodyPr wrap="square" rtlCol="0">
                <a:spAutoFit/>
              </a:bodyPr>
              <a:lstStyle/>
              <a:p>
                <a:r>
                  <a:rPr lang="en-US" sz="2400" b="1">
                    <a:solidFill>
                      <a:schemeClr val="accent4"/>
                    </a:solidFill>
                    <a:latin typeface="Arial Narrow" panose="020B0604020202020204" pitchFamily="34" charset="0"/>
                    <a:cs typeface="Arial Narrow" panose="020B0604020202020204" pitchFamily="34" charset="0"/>
                  </a:rPr>
                  <a:t>15.7% of teachers are inexperienced </a:t>
                </a:r>
                <a:r>
                  <a:rPr lang="en-US" sz="2400">
                    <a:solidFill>
                      <a:schemeClr val="accent4"/>
                    </a:solidFill>
                    <a:latin typeface="Arial Narrow" panose="020B0604020202020204" pitchFamily="34" charset="0"/>
                    <a:cs typeface="Arial Narrow" panose="020B0604020202020204" pitchFamily="34" charset="0"/>
                  </a:rPr>
                  <a:t>(≤ 3 years)</a:t>
                </a:r>
              </a:p>
            </p:txBody>
          </p:sp>
        </p:grpSp>
        <p:grpSp>
          <p:nvGrpSpPr>
            <p:cNvPr id="27" name="Group 26">
              <a:extLst>
                <a:ext uri="{FF2B5EF4-FFF2-40B4-BE49-F238E27FC236}">
                  <a16:creationId xmlns:a16="http://schemas.microsoft.com/office/drawing/2014/main" id="{5FAE7FA1-5F45-DAAD-418B-2C90F899752F}"/>
                </a:ext>
              </a:extLst>
            </p:cNvPr>
            <p:cNvGrpSpPr/>
            <p:nvPr/>
          </p:nvGrpSpPr>
          <p:grpSpPr>
            <a:xfrm>
              <a:off x="5391916" y="2213713"/>
              <a:ext cx="6273935" cy="461665"/>
              <a:chOff x="5391916" y="2213713"/>
              <a:chExt cx="6273935" cy="461665"/>
            </a:xfrm>
          </p:grpSpPr>
          <p:cxnSp>
            <p:nvCxnSpPr>
              <p:cNvPr id="19" name="Straight Arrow Connector 18">
                <a:extLst>
                  <a:ext uri="{FF2B5EF4-FFF2-40B4-BE49-F238E27FC236}">
                    <a16:creationId xmlns:a16="http://schemas.microsoft.com/office/drawing/2014/main" id="{0053DCA1-9619-5EDA-2666-1C09E89C7476}"/>
                  </a:ext>
                </a:extLst>
              </p:cNvPr>
              <p:cNvCxnSpPr>
                <a:cxnSpLocks/>
              </p:cNvCxnSpPr>
              <p:nvPr/>
            </p:nvCxnSpPr>
            <p:spPr>
              <a:xfrm flipH="1">
                <a:off x="5391916" y="2444546"/>
                <a:ext cx="871538" cy="0"/>
              </a:xfrm>
              <a:prstGeom prst="straightConnector1">
                <a:avLst/>
              </a:prstGeom>
              <a:ln w="107950">
                <a:solidFill>
                  <a:schemeClr val="accent5"/>
                </a:solidFill>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EEC8798-F8F5-7DC2-D348-7F7E51CB63EF}"/>
                  </a:ext>
                </a:extLst>
              </p:cNvPr>
              <p:cNvSpPr txBox="1"/>
              <p:nvPr/>
            </p:nvSpPr>
            <p:spPr>
              <a:xfrm>
                <a:off x="6308110" y="2213713"/>
                <a:ext cx="5357741" cy="461665"/>
              </a:xfrm>
              <a:prstGeom prst="rect">
                <a:avLst/>
              </a:prstGeom>
              <a:noFill/>
            </p:spPr>
            <p:txBody>
              <a:bodyPr wrap="square" rtlCol="0">
                <a:spAutoFit/>
              </a:bodyPr>
              <a:lstStyle/>
              <a:p>
                <a:r>
                  <a:rPr lang="en-US" sz="2400" b="1">
                    <a:solidFill>
                      <a:schemeClr val="accent5"/>
                    </a:solidFill>
                    <a:latin typeface="Arial Narrow" panose="020B0604020202020204" pitchFamily="34" charset="0"/>
                    <a:cs typeface="Arial Narrow" panose="020B0604020202020204" pitchFamily="34" charset="0"/>
                  </a:rPr>
                  <a:t>4.2% are uncertified or emergency certified</a:t>
                </a:r>
              </a:p>
            </p:txBody>
          </p:sp>
        </p:grpSp>
        <p:grpSp>
          <p:nvGrpSpPr>
            <p:cNvPr id="28" name="Group 27">
              <a:extLst>
                <a:ext uri="{FF2B5EF4-FFF2-40B4-BE49-F238E27FC236}">
                  <a16:creationId xmlns:a16="http://schemas.microsoft.com/office/drawing/2014/main" id="{C9BAF40E-02F6-2E9E-0560-34E256BABECA}"/>
                </a:ext>
              </a:extLst>
            </p:cNvPr>
            <p:cNvGrpSpPr/>
            <p:nvPr/>
          </p:nvGrpSpPr>
          <p:grpSpPr>
            <a:xfrm>
              <a:off x="5391916" y="2848891"/>
              <a:ext cx="6206951" cy="461665"/>
              <a:chOff x="5391916" y="2848891"/>
              <a:chExt cx="6206951" cy="461665"/>
            </a:xfrm>
          </p:grpSpPr>
          <p:sp>
            <p:nvSpPr>
              <p:cNvPr id="22" name="TextBox 21">
                <a:extLst>
                  <a:ext uri="{FF2B5EF4-FFF2-40B4-BE49-F238E27FC236}">
                    <a16:creationId xmlns:a16="http://schemas.microsoft.com/office/drawing/2014/main" id="{C4605793-85F2-004D-9307-411186FE3B50}"/>
                  </a:ext>
                </a:extLst>
              </p:cNvPr>
              <p:cNvSpPr txBox="1"/>
              <p:nvPr/>
            </p:nvSpPr>
            <p:spPr>
              <a:xfrm>
                <a:off x="6241126" y="2848891"/>
                <a:ext cx="5357741" cy="461665"/>
              </a:xfrm>
              <a:prstGeom prst="rect">
                <a:avLst/>
              </a:prstGeom>
              <a:noFill/>
            </p:spPr>
            <p:txBody>
              <a:bodyPr wrap="square" rtlCol="0">
                <a:spAutoFit/>
              </a:bodyPr>
              <a:lstStyle/>
              <a:p>
                <a:r>
                  <a:rPr lang="en-US" sz="2400" b="1">
                    <a:solidFill>
                      <a:schemeClr val="accent2"/>
                    </a:solidFill>
                    <a:latin typeface="Arial Narrow" panose="020B0604020202020204" pitchFamily="34" charset="0"/>
                    <a:cs typeface="Arial Narrow" panose="020B0604020202020204" pitchFamily="34" charset="0"/>
                  </a:rPr>
                  <a:t>11.1% are teaching out-of-field</a:t>
                </a:r>
              </a:p>
            </p:txBody>
          </p:sp>
          <p:cxnSp>
            <p:nvCxnSpPr>
              <p:cNvPr id="23" name="Straight Arrow Connector 22">
                <a:extLst>
                  <a:ext uri="{FF2B5EF4-FFF2-40B4-BE49-F238E27FC236}">
                    <a16:creationId xmlns:a16="http://schemas.microsoft.com/office/drawing/2014/main" id="{E71924F7-487D-66A5-9F96-90A281662C89}"/>
                  </a:ext>
                </a:extLst>
              </p:cNvPr>
              <p:cNvCxnSpPr>
                <a:cxnSpLocks/>
              </p:cNvCxnSpPr>
              <p:nvPr/>
            </p:nvCxnSpPr>
            <p:spPr>
              <a:xfrm flipH="1" flipV="1">
                <a:off x="5391916" y="2914614"/>
                <a:ext cx="826882" cy="165110"/>
              </a:xfrm>
              <a:prstGeom prst="straightConnector1">
                <a:avLst/>
              </a:prstGeom>
              <a:ln w="107950">
                <a:solidFill>
                  <a:schemeClr val="accent2"/>
                </a:solidFill>
                <a:tailEnd type="triangle" w="med" len="med"/>
              </a:ln>
            </p:spPr>
            <p:style>
              <a:lnRef idx="1">
                <a:schemeClr val="accent1"/>
              </a:lnRef>
              <a:fillRef idx="0">
                <a:schemeClr val="accent1"/>
              </a:fillRef>
              <a:effectRef idx="0">
                <a:schemeClr val="accent1"/>
              </a:effectRef>
              <a:fontRef idx="minor">
                <a:schemeClr val="tx1"/>
              </a:fontRef>
            </p:style>
          </p:cxnSp>
        </p:grpSp>
      </p:grpSp>
      <p:sp>
        <p:nvSpPr>
          <p:cNvPr id="30" name="TextBox 29">
            <a:extLst>
              <a:ext uri="{FF2B5EF4-FFF2-40B4-BE49-F238E27FC236}">
                <a16:creationId xmlns:a16="http://schemas.microsoft.com/office/drawing/2014/main" id="{202D13E3-FF7D-A947-1542-75196AE6D334}"/>
              </a:ext>
            </a:extLst>
          </p:cNvPr>
          <p:cNvSpPr txBox="1"/>
          <p:nvPr/>
        </p:nvSpPr>
        <p:spPr>
          <a:xfrm>
            <a:off x="5453833" y="3891867"/>
            <a:ext cx="6552434" cy="830997"/>
          </a:xfrm>
          <a:prstGeom prst="rect">
            <a:avLst/>
          </a:prstGeom>
          <a:noFill/>
        </p:spPr>
        <p:txBody>
          <a:bodyPr wrap="square" rtlCol="0">
            <a:spAutoFit/>
          </a:bodyPr>
          <a:lstStyle/>
          <a:p>
            <a:r>
              <a:rPr lang="en-US" sz="2400">
                <a:solidFill>
                  <a:srgbClr val="5D5040"/>
                </a:solidFill>
                <a:latin typeface="Arial Narrow" panose="020B0604020202020204" pitchFamily="34" charset="0"/>
                <a:cs typeface="Arial Narrow" panose="020B0604020202020204" pitchFamily="34" charset="0"/>
              </a:rPr>
              <a:t>South Carolina, 2021-22</a:t>
            </a:r>
          </a:p>
          <a:p>
            <a:r>
              <a:rPr lang="en-US" sz="2400">
                <a:solidFill>
                  <a:srgbClr val="5D5040"/>
                </a:solidFill>
                <a:latin typeface="Arial Narrow" panose="020B0604020202020204" pitchFamily="34" charset="0"/>
                <a:cs typeface="Arial Narrow" panose="020B0604020202020204" pitchFamily="34" charset="0"/>
              </a:rPr>
              <a:t> </a:t>
            </a:r>
          </a:p>
        </p:txBody>
      </p:sp>
      <p:cxnSp>
        <p:nvCxnSpPr>
          <p:cNvPr id="31" name="Straight Connector 30">
            <a:extLst>
              <a:ext uri="{FF2B5EF4-FFF2-40B4-BE49-F238E27FC236}">
                <a16:creationId xmlns:a16="http://schemas.microsoft.com/office/drawing/2014/main" id="{D0127DA6-234D-AA69-82A6-7B6CAB181E2C}"/>
              </a:ext>
            </a:extLst>
          </p:cNvPr>
          <p:cNvCxnSpPr>
            <a:cxnSpLocks/>
          </p:cNvCxnSpPr>
          <p:nvPr/>
        </p:nvCxnSpPr>
        <p:spPr>
          <a:xfrm flipH="1">
            <a:off x="5453833" y="3534290"/>
            <a:ext cx="6212018" cy="0"/>
          </a:xfrm>
          <a:prstGeom prst="line">
            <a:avLst/>
          </a:prstGeom>
          <a:ln w="19050">
            <a:solidFill>
              <a:schemeClr val="accent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3" name="Picture 2" descr="A picture containing silhouette&#10;&#10;Description automatically generated">
            <a:extLst>
              <a:ext uri="{FF2B5EF4-FFF2-40B4-BE49-F238E27FC236}">
                <a16:creationId xmlns:a16="http://schemas.microsoft.com/office/drawing/2014/main" id="{5BE15897-A007-E7AE-ED85-A478E624CCF0}"/>
              </a:ext>
            </a:extLst>
          </p:cNvPr>
          <p:cNvPicPr>
            <a:picLocks noChangeAspect="1"/>
          </p:cNvPicPr>
          <p:nvPr/>
        </p:nvPicPr>
        <p:blipFill>
          <a:blip r:embed="rId7"/>
          <a:stretch>
            <a:fillRect/>
          </a:stretch>
        </p:blipFill>
        <p:spPr>
          <a:xfrm>
            <a:off x="9593725" y="3780027"/>
            <a:ext cx="2005142" cy="1294800"/>
          </a:xfrm>
          <a:prstGeom prst="rect">
            <a:avLst/>
          </a:prstGeom>
        </p:spPr>
      </p:pic>
      <p:sp>
        <p:nvSpPr>
          <p:cNvPr id="5" name="TextBox 4">
            <a:extLst>
              <a:ext uri="{FF2B5EF4-FFF2-40B4-BE49-F238E27FC236}">
                <a16:creationId xmlns:a16="http://schemas.microsoft.com/office/drawing/2014/main" id="{498EBDD9-1AF7-9DF2-8937-CFF243CE04A8}"/>
              </a:ext>
            </a:extLst>
          </p:cNvPr>
          <p:cNvSpPr txBox="1"/>
          <p:nvPr/>
        </p:nvSpPr>
        <p:spPr>
          <a:xfrm>
            <a:off x="5423243" y="4880700"/>
            <a:ext cx="6374713" cy="461665"/>
          </a:xfrm>
          <a:prstGeom prst="rect">
            <a:avLst/>
          </a:prstGeom>
          <a:noFill/>
        </p:spPr>
        <p:txBody>
          <a:bodyPr wrap="square" rtlCol="0">
            <a:spAutoFit/>
          </a:bodyPr>
          <a:lstStyle/>
          <a:p>
            <a:r>
              <a:rPr lang="en-US" sz="2400" b="1">
                <a:solidFill>
                  <a:schemeClr val="accent4"/>
                </a:solidFill>
                <a:latin typeface="Arial Narrow" panose="020B0604020202020204" pitchFamily="34" charset="0"/>
                <a:cs typeface="Arial Narrow" panose="020B0604020202020204" pitchFamily="34" charset="0"/>
              </a:rPr>
              <a:t>19% of teachers are inexperienced</a:t>
            </a:r>
            <a:endParaRPr lang="en-US" sz="2400">
              <a:solidFill>
                <a:schemeClr val="accent4"/>
              </a:solidFill>
              <a:latin typeface="Arial Narrow" panose="020B0604020202020204" pitchFamily="34" charset="0"/>
              <a:cs typeface="Arial Narrow" panose="020B0604020202020204" pitchFamily="34" charset="0"/>
            </a:endParaRPr>
          </a:p>
        </p:txBody>
      </p:sp>
      <p:sp>
        <p:nvSpPr>
          <p:cNvPr id="6" name="TextBox 5">
            <a:extLst>
              <a:ext uri="{FF2B5EF4-FFF2-40B4-BE49-F238E27FC236}">
                <a16:creationId xmlns:a16="http://schemas.microsoft.com/office/drawing/2014/main" id="{35946580-C621-E68B-D782-B452151B6252}"/>
              </a:ext>
            </a:extLst>
          </p:cNvPr>
          <p:cNvSpPr txBox="1"/>
          <p:nvPr/>
        </p:nvSpPr>
        <p:spPr>
          <a:xfrm>
            <a:off x="5453833" y="5376330"/>
            <a:ext cx="6145034" cy="461665"/>
          </a:xfrm>
          <a:prstGeom prst="rect">
            <a:avLst/>
          </a:prstGeom>
          <a:noFill/>
        </p:spPr>
        <p:txBody>
          <a:bodyPr wrap="square" rtlCol="0">
            <a:spAutoFit/>
          </a:bodyPr>
          <a:lstStyle/>
          <a:p>
            <a:r>
              <a:rPr lang="en-US" sz="2400" b="1">
                <a:solidFill>
                  <a:schemeClr val="accent5"/>
                </a:solidFill>
                <a:latin typeface="Arial Narrow" panose="020B0604020202020204" pitchFamily="34" charset="0"/>
                <a:cs typeface="Arial Narrow" panose="020B0604020202020204" pitchFamily="34" charset="0"/>
              </a:rPr>
              <a:t>Not reported - uncertified or emergency certified</a:t>
            </a:r>
          </a:p>
        </p:txBody>
      </p:sp>
      <p:sp>
        <p:nvSpPr>
          <p:cNvPr id="7" name="TextBox 6">
            <a:extLst>
              <a:ext uri="{FF2B5EF4-FFF2-40B4-BE49-F238E27FC236}">
                <a16:creationId xmlns:a16="http://schemas.microsoft.com/office/drawing/2014/main" id="{ECB006C7-47F8-2B56-ABAD-F6A540D86ECE}"/>
              </a:ext>
            </a:extLst>
          </p:cNvPr>
          <p:cNvSpPr txBox="1"/>
          <p:nvPr/>
        </p:nvSpPr>
        <p:spPr>
          <a:xfrm>
            <a:off x="5423243" y="5871960"/>
            <a:ext cx="5357741" cy="461665"/>
          </a:xfrm>
          <a:prstGeom prst="rect">
            <a:avLst/>
          </a:prstGeom>
          <a:noFill/>
        </p:spPr>
        <p:txBody>
          <a:bodyPr wrap="square" rtlCol="0">
            <a:spAutoFit/>
          </a:bodyPr>
          <a:lstStyle/>
          <a:p>
            <a:r>
              <a:rPr lang="en-US" sz="2400" b="1">
                <a:solidFill>
                  <a:schemeClr val="accent2"/>
                </a:solidFill>
                <a:latin typeface="Arial Narrow" panose="020B0604020202020204" pitchFamily="34" charset="0"/>
                <a:cs typeface="Arial Narrow" panose="020B0604020202020204" pitchFamily="34" charset="0"/>
              </a:rPr>
              <a:t>2.4% are teaching out-of-field</a:t>
            </a:r>
          </a:p>
        </p:txBody>
      </p:sp>
    </p:spTree>
    <p:extLst>
      <p:ext uri="{BB962C8B-B14F-4D97-AF65-F5344CB8AC3E}">
        <p14:creationId xmlns:p14="http://schemas.microsoft.com/office/powerpoint/2010/main" val="3282575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FFAE885-10DC-2C04-BB80-998EA33B4188}"/>
              </a:ext>
            </a:extLst>
          </p:cNvPr>
          <p:cNvSpPr/>
          <p:nvPr/>
        </p:nvSpPr>
        <p:spPr>
          <a:xfrm>
            <a:off x="1" y="206099"/>
            <a:ext cx="3214688"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2812E47-EC98-BF64-2745-73B981B17A12}"/>
              </a:ext>
            </a:extLst>
          </p:cNvPr>
          <p:cNvSpPr txBox="1"/>
          <p:nvPr/>
        </p:nvSpPr>
        <p:spPr>
          <a:xfrm>
            <a:off x="399002" y="6530938"/>
            <a:ext cx="4282772"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 </a:t>
            </a:r>
            <a:r>
              <a:rPr lang="en-US" sz="1000">
                <a:solidFill>
                  <a:schemeClr val="tx2"/>
                </a:solidFill>
                <a:latin typeface="Arial Narrow" panose="020B0604020202020204" pitchFamily="34" charset="0"/>
                <a:cs typeface="Arial Narrow" panose="020B0604020202020204" pitchFamily="34" charset="0"/>
                <a:hlinkClick r:id="rId3"/>
              </a:rPr>
              <a:t>NBPTS</a:t>
            </a:r>
            <a:r>
              <a:rPr lang="en-US" sz="1000">
                <a:solidFill>
                  <a:schemeClr val="tx2"/>
                </a:solidFill>
                <a:latin typeface="Arial Narrow" panose="020B0604020202020204" pitchFamily="34" charset="0"/>
                <a:cs typeface="Arial Narrow" panose="020B0604020202020204" pitchFamily="34" charset="0"/>
              </a:rPr>
              <a:t>, </a:t>
            </a:r>
            <a:r>
              <a:rPr lang="en-US" sz="1000">
                <a:latin typeface="Arial Narrow" panose="020B0604020202020204" pitchFamily="34" charset="0"/>
                <a:cs typeface="Arial Narrow" panose="020B0604020202020204" pitchFamily="34" charset="0"/>
              </a:rPr>
              <a:t>2022</a:t>
            </a:r>
          </a:p>
        </p:txBody>
      </p:sp>
      <p:pic>
        <p:nvPicPr>
          <p:cNvPr id="12" name="Picture 11" descr="A picture containing shape&#10;&#10;Description automatically generated">
            <a:extLst>
              <a:ext uri="{FF2B5EF4-FFF2-40B4-BE49-F238E27FC236}">
                <a16:creationId xmlns:a16="http://schemas.microsoft.com/office/drawing/2014/main" id="{8832B325-2D5A-5502-56EC-AF5FDB23B8EF}"/>
              </a:ext>
            </a:extLst>
          </p:cNvPr>
          <p:cNvPicPr>
            <a:picLocks noChangeAspect="1"/>
          </p:cNvPicPr>
          <p:nvPr/>
        </p:nvPicPr>
        <p:blipFill rotWithShape="1">
          <a:blip r:embed="rId4">
            <a:duotone>
              <a:prstClr val="black"/>
              <a:schemeClr val="accent2">
                <a:tint val="45000"/>
                <a:satMod val="400000"/>
              </a:schemeClr>
            </a:duotone>
          </a:blip>
          <a:srcRect b="39792"/>
          <a:stretch/>
        </p:blipFill>
        <p:spPr>
          <a:xfrm>
            <a:off x="448885" y="25843"/>
            <a:ext cx="2586811" cy="1557476"/>
          </a:xfrm>
          <a:prstGeom prst="rect">
            <a:avLst/>
          </a:prstGeom>
        </p:spPr>
      </p:pic>
      <p:graphicFrame>
        <p:nvGraphicFramePr>
          <p:cNvPr id="33" name="Table 33">
            <a:extLst>
              <a:ext uri="{FF2B5EF4-FFF2-40B4-BE49-F238E27FC236}">
                <a16:creationId xmlns:a16="http://schemas.microsoft.com/office/drawing/2014/main" id="{6DB23B91-D57F-F4FC-0050-4955EC72D87E}"/>
              </a:ext>
            </a:extLst>
          </p:cNvPr>
          <p:cNvGraphicFramePr>
            <a:graphicFrameLocks noGrp="1"/>
          </p:cNvGraphicFramePr>
          <p:nvPr>
            <p:extLst>
              <p:ext uri="{D42A27DB-BD31-4B8C-83A1-F6EECF244321}">
                <p14:modId xmlns:p14="http://schemas.microsoft.com/office/powerpoint/2010/main" val="3882356296"/>
              </p:ext>
            </p:extLst>
          </p:nvPr>
        </p:nvGraphicFramePr>
        <p:xfrm>
          <a:off x="6096001" y="0"/>
          <a:ext cx="6095988" cy="6858005"/>
        </p:xfrm>
        <a:graphic>
          <a:graphicData uri="http://schemas.openxmlformats.org/drawingml/2006/table">
            <a:tbl>
              <a:tblPr firstRow="1" bandRow="1">
                <a:tableStyleId>{5C22544A-7EE6-4342-B048-85BDC9FD1C3A}</a:tableStyleId>
              </a:tblPr>
              <a:tblGrid>
                <a:gridCol w="1862133">
                  <a:extLst>
                    <a:ext uri="{9D8B030D-6E8A-4147-A177-3AD203B41FA5}">
                      <a16:colId xmlns:a16="http://schemas.microsoft.com/office/drawing/2014/main" val="3803302175"/>
                    </a:ext>
                  </a:extLst>
                </a:gridCol>
                <a:gridCol w="1657346">
                  <a:extLst>
                    <a:ext uri="{9D8B030D-6E8A-4147-A177-3AD203B41FA5}">
                      <a16:colId xmlns:a16="http://schemas.microsoft.com/office/drawing/2014/main" val="3399789239"/>
                    </a:ext>
                  </a:extLst>
                </a:gridCol>
                <a:gridCol w="2576509">
                  <a:extLst>
                    <a:ext uri="{9D8B030D-6E8A-4147-A177-3AD203B41FA5}">
                      <a16:colId xmlns:a16="http://schemas.microsoft.com/office/drawing/2014/main" val="1307092242"/>
                    </a:ext>
                  </a:extLst>
                </a:gridCol>
              </a:tblGrid>
              <a:tr h="556054">
                <a:tc>
                  <a:txBody>
                    <a:bodyPr/>
                    <a:lstStyle/>
                    <a:p>
                      <a:pPr algn="ctr"/>
                      <a:r>
                        <a:rPr lang="en-US" sz="1800" b="1" i="0">
                          <a:latin typeface="Arial Narrow" panose="020B0604020202020204" pitchFamily="34" charset="0"/>
                          <a:cs typeface="Arial Narrow" panose="020B0604020202020204" pitchFamily="34" charset="0"/>
                        </a:rPr>
                        <a:t>National Ranking</a:t>
                      </a:r>
                    </a:p>
                  </a:txBody>
                  <a:tcPr anchor="ctr">
                    <a:solidFill>
                      <a:schemeClr val="accent3">
                        <a:lumMod val="75000"/>
                      </a:schemeClr>
                    </a:solidFill>
                  </a:tcPr>
                </a:tc>
                <a:tc>
                  <a:txBody>
                    <a:bodyPr/>
                    <a:lstStyle/>
                    <a:p>
                      <a:pPr algn="ctr"/>
                      <a:r>
                        <a:rPr lang="en-US" sz="1800" b="1" i="0">
                          <a:latin typeface="Arial Narrow" panose="020B0604020202020204" pitchFamily="34" charset="0"/>
                          <a:cs typeface="Arial Narrow" panose="020B0604020202020204" pitchFamily="34" charset="0"/>
                        </a:rPr>
                        <a:t>State</a:t>
                      </a:r>
                    </a:p>
                  </a:txBody>
                  <a:tcPr anchor="ctr">
                    <a:solidFill>
                      <a:schemeClr val="accent3">
                        <a:lumMod val="75000"/>
                      </a:schemeClr>
                    </a:solidFill>
                  </a:tcPr>
                </a:tc>
                <a:tc>
                  <a:txBody>
                    <a:bodyPr/>
                    <a:lstStyle/>
                    <a:p>
                      <a:pPr algn="ctr"/>
                      <a:r>
                        <a:rPr lang="en-US" sz="1800" b="1" i="0">
                          <a:latin typeface="Arial Narrow" panose="020B0604020202020204" pitchFamily="34" charset="0"/>
                          <a:cs typeface="Arial Narrow" panose="020B0604020202020204" pitchFamily="34" charset="0"/>
                        </a:rPr>
                        <a:t>% of Teacher Workforce</a:t>
                      </a:r>
                    </a:p>
                  </a:txBody>
                  <a:tcPr anchor="ctr">
                    <a:solidFill>
                      <a:schemeClr val="accent3">
                        <a:lumMod val="75000"/>
                      </a:schemeClr>
                    </a:solidFill>
                  </a:tcPr>
                </a:tc>
                <a:extLst>
                  <a:ext uri="{0D108BD9-81ED-4DB2-BD59-A6C34878D82A}">
                    <a16:rowId xmlns:a16="http://schemas.microsoft.com/office/drawing/2014/main" val="3145622351"/>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#1</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NC</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23.2%</a:t>
                      </a:r>
                    </a:p>
                  </a:txBody>
                  <a:tcPr anchor="ctr">
                    <a:solidFill>
                      <a:schemeClr val="accent3">
                        <a:lumMod val="40000"/>
                        <a:lumOff val="60000"/>
                      </a:schemeClr>
                    </a:solidFill>
                  </a:tcPr>
                </a:tc>
                <a:extLst>
                  <a:ext uri="{0D108BD9-81ED-4DB2-BD59-A6C34878D82A}">
                    <a16:rowId xmlns:a16="http://schemas.microsoft.com/office/drawing/2014/main" val="281842303"/>
                  </a:ext>
                </a:extLst>
              </a:tr>
              <a:tr h="370703">
                <a:tc>
                  <a:txBody>
                    <a:bodyPr/>
                    <a:lstStyle/>
                    <a:p>
                      <a:pPr algn="ctr"/>
                      <a:r>
                        <a:rPr lang="en-US" b="1" i="0">
                          <a:solidFill>
                            <a:srgbClr val="393026"/>
                          </a:solidFill>
                          <a:latin typeface="Arial Narrow" panose="020B0604020202020204" pitchFamily="34" charset="0"/>
                          <a:cs typeface="Arial Narrow" panose="020B0604020202020204" pitchFamily="34" charset="0"/>
                        </a:rPr>
                        <a:t>#3</a:t>
                      </a:r>
                    </a:p>
                  </a:txBody>
                  <a:tcPr anchor="ctr">
                    <a:solidFill>
                      <a:schemeClr val="accent3">
                        <a:lumMod val="20000"/>
                        <a:lumOff val="80000"/>
                      </a:schemeClr>
                    </a:solidFill>
                  </a:tcPr>
                </a:tc>
                <a:tc>
                  <a:txBody>
                    <a:bodyPr/>
                    <a:lstStyle/>
                    <a:p>
                      <a:pPr algn="ctr"/>
                      <a:r>
                        <a:rPr lang="en-US" b="1" i="0">
                          <a:solidFill>
                            <a:srgbClr val="393026"/>
                          </a:solidFill>
                          <a:latin typeface="Arial Narrow" panose="020B0604020202020204" pitchFamily="34" charset="0"/>
                          <a:cs typeface="Arial Narrow" panose="020B0604020202020204" pitchFamily="34" charset="0"/>
                        </a:rPr>
                        <a:t>SC</a:t>
                      </a:r>
                    </a:p>
                  </a:txBody>
                  <a:tcPr anchor="ctr">
                    <a:solidFill>
                      <a:schemeClr val="accent3">
                        <a:lumMod val="20000"/>
                        <a:lumOff val="80000"/>
                      </a:schemeClr>
                    </a:solidFill>
                  </a:tcPr>
                </a:tc>
                <a:tc>
                  <a:txBody>
                    <a:bodyPr/>
                    <a:lstStyle/>
                    <a:p>
                      <a:pPr algn="ctr"/>
                      <a:r>
                        <a:rPr lang="en-US" b="1" i="0">
                          <a:solidFill>
                            <a:srgbClr val="393026"/>
                          </a:solidFill>
                          <a:latin typeface="Arial Narrow" panose="020B0604020202020204" pitchFamily="34" charset="0"/>
                          <a:cs typeface="Arial Narrow" panose="020B0604020202020204" pitchFamily="34" charset="0"/>
                        </a:rPr>
                        <a:t>17.4%</a:t>
                      </a:r>
                    </a:p>
                  </a:txBody>
                  <a:tcPr anchor="ctr">
                    <a:solidFill>
                      <a:schemeClr val="accent3">
                        <a:lumMod val="20000"/>
                        <a:lumOff val="80000"/>
                      </a:schemeClr>
                    </a:solidFill>
                  </a:tcPr>
                </a:tc>
                <a:extLst>
                  <a:ext uri="{0D108BD9-81ED-4DB2-BD59-A6C34878D82A}">
                    <a16:rowId xmlns:a16="http://schemas.microsoft.com/office/drawing/2014/main" val="267138012"/>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#4</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MS</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14.5%</a:t>
                      </a:r>
                    </a:p>
                  </a:txBody>
                  <a:tcPr anchor="ctr">
                    <a:solidFill>
                      <a:schemeClr val="accent3">
                        <a:lumMod val="40000"/>
                        <a:lumOff val="60000"/>
                      </a:schemeClr>
                    </a:solidFill>
                  </a:tcPr>
                </a:tc>
                <a:extLst>
                  <a:ext uri="{0D108BD9-81ED-4DB2-BD59-A6C34878D82A}">
                    <a16:rowId xmlns:a16="http://schemas.microsoft.com/office/drawing/2014/main" val="232502878"/>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#6</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KY</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9.9%</a:t>
                      </a:r>
                    </a:p>
                  </a:txBody>
                  <a:tcPr anchor="ctr">
                    <a:solidFill>
                      <a:schemeClr val="accent3">
                        <a:lumMod val="20000"/>
                        <a:lumOff val="80000"/>
                      </a:schemeClr>
                    </a:solidFill>
                  </a:tcPr>
                </a:tc>
                <a:extLst>
                  <a:ext uri="{0D108BD9-81ED-4DB2-BD59-A6C34878D82A}">
                    <a16:rowId xmlns:a16="http://schemas.microsoft.com/office/drawing/2014/main" val="3423914682"/>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#7</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AR</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9%</a:t>
                      </a:r>
                    </a:p>
                  </a:txBody>
                  <a:tcPr anchor="ctr">
                    <a:solidFill>
                      <a:schemeClr val="accent3">
                        <a:lumMod val="40000"/>
                        <a:lumOff val="60000"/>
                      </a:schemeClr>
                    </a:solidFill>
                  </a:tcPr>
                </a:tc>
                <a:extLst>
                  <a:ext uri="{0D108BD9-81ED-4DB2-BD59-A6C34878D82A}">
                    <a16:rowId xmlns:a16="http://schemas.microsoft.com/office/drawing/2014/main" val="2130869339"/>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#8</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FL</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8.2%</a:t>
                      </a:r>
                    </a:p>
                  </a:txBody>
                  <a:tcPr anchor="ctr">
                    <a:solidFill>
                      <a:schemeClr val="accent3">
                        <a:lumMod val="20000"/>
                        <a:lumOff val="80000"/>
                      </a:schemeClr>
                    </a:solidFill>
                  </a:tcPr>
                </a:tc>
                <a:extLst>
                  <a:ext uri="{0D108BD9-81ED-4DB2-BD59-A6C34878D82A}">
                    <a16:rowId xmlns:a16="http://schemas.microsoft.com/office/drawing/2014/main" val="4071036896"/>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#9</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AL</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7.8%</a:t>
                      </a:r>
                    </a:p>
                  </a:txBody>
                  <a:tcPr anchor="ctr">
                    <a:solidFill>
                      <a:schemeClr val="accent3">
                        <a:lumMod val="40000"/>
                        <a:lumOff val="60000"/>
                      </a:schemeClr>
                    </a:solidFill>
                  </a:tcPr>
                </a:tc>
                <a:extLst>
                  <a:ext uri="{0D108BD9-81ED-4DB2-BD59-A6C34878D82A}">
                    <a16:rowId xmlns:a16="http://schemas.microsoft.com/office/drawing/2014/main" val="1872108050"/>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#10</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OK</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7.2%</a:t>
                      </a:r>
                    </a:p>
                  </a:txBody>
                  <a:tcPr anchor="ctr">
                    <a:solidFill>
                      <a:schemeClr val="accent3">
                        <a:lumMod val="20000"/>
                        <a:lumOff val="80000"/>
                      </a:schemeClr>
                    </a:solidFill>
                  </a:tcPr>
                </a:tc>
                <a:extLst>
                  <a:ext uri="{0D108BD9-81ED-4DB2-BD59-A6C34878D82A}">
                    <a16:rowId xmlns:a16="http://schemas.microsoft.com/office/drawing/2014/main" val="2061462525"/>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#13</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WV</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6.1%</a:t>
                      </a:r>
                    </a:p>
                  </a:txBody>
                  <a:tcPr anchor="ctr">
                    <a:solidFill>
                      <a:schemeClr val="accent3">
                        <a:lumMod val="40000"/>
                        <a:lumOff val="60000"/>
                      </a:schemeClr>
                    </a:solidFill>
                  </a:tcPr>
                </a:tc>
                <a:extLst>
                  <a:ext uri="{0D108BD9-81ED-4DB2-BD59-A6C34878D82A}">
                    <a16:rowId xmlns:a16="http://schemas.microsoft.com/office/drawing/2014/main" val="2031055114"/>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#14</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MD</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5.6%</a:t>
                      </a:r>
                    </a:p>
                  </a:txBody>
                  <a:tcPr anchor="ctr">
                    <a:solidFill>
                      <a:schemeClr val="accent3">
                        <a:lumMod val="20000"/>
                        <a:lumOff val="80000"/>
                      </a:schemeClr>
                    </a:solidFill>
                  </a:tcPr>
                </a:tc>
                <a:extLst>
                  <a:ext uri="{0D108BD9-81ED-4DB2-BD59-A6C34878D82A}">
                    <a16:rowId xmlns:a16="http://schemas.microsoft.com/office/drawing/2014/main" val="617008684"/>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#17</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LA</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4.9%</a:t>
                      </a:r>
                    </a:p>
                  </a:txBody>
                  <a:tcPr anchor="ctr">
                    <a:solidFill>
                      <a:schemeClr val="accent3">
                        <a:lumMod val="40000"/>
                        <a:lumOff val="60000"/>
                      </a:schemeClr>
                    </a:solidFill>
                  </a:tcPr>
                </a:tc>
                <a:extLst>
                  <a:ext uri="{0D108BD9-81ED-4DB2-BD59-A6C34878D82A}">
                    <a16:rowId xmlns:a16="http://schemas.microsoft.com/office/drawing/2014/main" val="3713592402"/>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#19</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DE</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4.8%</a:t>
                      </a:r>
                    </a:p>
                  </a:txBody>
                  <a:tcPr anchor="ctr">
                    <a:solidFill>
                      <a:schemeClr val="accent3">
                        <a:lumMod val="20000"/>
                        <a:lumOff val="80000"/>
                      </a:schemeClr>
                    </a:solidFill>
                  </a:tcPr>
                </a:tc>
                <a:extLst>
                  <a:ext uri="{0D108BD9-81ED-4DB2-BD59-A6C34878D82A}">
                    <a16:rowId xmlns:a16="http://schemas.microsoft.com/office/drawing/2014/main" val="574092723"/>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#20</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VA</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4.5%</a:t>
                      </a:r>
                    </a:p>
                  </a:txBody>
                  <a:tcPr anchor="ctr">
                    <a:solidFill>
                      <a:schemeClr val="accent3">
                        <a:lumMod val="40000"/>
                        <a:lumOff val="60000"/>
                      </a:schemeClr>
                    </a:solidFill>
                  </a:tcPr>
                </a:tc>
                <a:extLst>
                  <a:ext uri="{0D108BD9-81ED-4DB2-BD59-A6C34878D82A}">
                    <a16:rowId xmlns:a16="http://schemas.microsoft.com/office/drawing/2014/main" val="2068587951"/>
                  </a:ext>
                </a:extLst>
              </a:tr>
              <a:tr h="370703">
                <a:tc gridSpan="3">
                  <a:txBody>
                    <a:bodyPr/>
                    <a:lstStyle/>
                    <a:p>
                      <a:pPr algn="ctr"/>
                      <a:r>
                        <a:rPr lang="en-US" b="1" i="0">
                          <a:solidFill>
                            <a:schemeClr val="bg1"/>
                          </a:solidFill>
                          <a:latin typeface="Arial Narrow" panose="020B0604020202020204" pitchFamily="34" charset="0"/>
                          <a:cs typeface="Arial Narrow" panose="020B0604020202020204" pitchFamily="34" charset="0"/>
                        </a:rPr>
                        <a:t>National Average = 3%</a:t>
                      </a:r>
                    </a:p>
                  </a:txBody>
                  <a:tcPr anchor="ctr">
                    <a:solidFill>
                      <a:schemeClr val="accent2">
                        <a:lumMod val="75000"/>
                      </a:schemeClr>
                    </a:solidFill>
                  </a:tcPr>
                </a:tc>
                <a:tc hMerge="1">
                  <a:txBody>
                    <a:bodyPr/>
                    <a:lstStyle/>
                    <a:p>
                      <a:pPr algn="ctr"/>
                      <a:endParaRPr lang="en-US" b="0" i="0">
                        <a:latin typeface="Arial Narrow" panose="020B0604020202020204" pitchFamily="34" charset="0"/>
                        <a:cs typeface="Arial Narrow" panose="020B0604020202020204" pitchFamily="34" charset="0"/>
                      </a:endParaRPr>
                    </a:p>
                  </a:txBody>
                  <a:tcPr anchor="ctr">
                    <a:solidFill>
                      <a:srgbClr val="C00000"/>
                    </a:solidFill>
                  </a:tcPr>
                </a:tc>
                <a:tc hMerge="1">
                  <a:txBody>
                    <a:bodyPr/>
                    <a:lstStyle/>
                    <a:p>
                      <a:pPr algn="ctr"/>
                      <a:endParaRPr lang="en-US" b="0" i="0">
                        <a:latin typeface="Arial Narrow" panose="020B0604020202020204" pitchFamily="34" charset="0"/>
                        <a:cs typeface="Arial Narrow" panose="020B0604020202020204" pitchFamily="34" charset="0"/>
                      </a:endParaRPr>
                    </a:p>
                  </a:txBody>
                  <a:tcPr anchor="ctr">
                    <a:solidFill>
                      <a:srgbClr val="C00000"/>
                    </a:solidFill>
                  </a:tcPr>
                </a:tc>
                <a:extLst>
                  <a:ext uri="{0D108BD9-81ED-4DB2-BD59-A6C34878D82A}">
                    <a16:rowId xmlns:a16="http://schemas.microsoft.com/office/drawing/2014/main" val="2883052155"/>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#29</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GA</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2.2%</a:t>
                      </a:r>
                    </a:p>
                  </a:txBody>
                  <a:tcPr anchor="ctr">
                    <a:solidFill>
                      <a:schemeClr val="accent3">
                        <a:lumMod val="20000"/>
                        <a:lumOff val="80000"/>
                      </a:schemeClr>
                    </a:solidFill>
                  </a:tcPr>
                </a:tc>
                <a:extLst>
                  <a:ext uri="{0D108BD9-81ED-4DB2-BD59-A6C34878D82A}">
                    <a16:rowId xmlns:a16="http://schemas.microsoft.com/office/drawing/2014/main" val="2279558435"/>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#37 (tied)</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TN</a:t>
                      </a:r>
                    </a:p>
                  </a:txBody>
                  <a:tcPr anchor="ctr">
                    <a:solidFill>
                      <a:schemeClr val="accent3">
                        <a:lumMod val="40000"/>
                        <a:lumOff val="6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1.2%</a:t>
                      </a:r>
                    </a:p>
                  </a:txBody>
                  <a:tcPr anchor="ctr">
                    <a:solidFill>
                      <a:schemeClr val="accent3">
                        <a:lumMod val="40000"/>
                        <a:lumOff val="60000"/>
                      </a:schemeClr>
                    </a:solidFill>
                  </a:tcPr>
                </a:tc>
                <a:extLst>
                  <a:ext uri="{0D108BD9-81ED-4DB2-BD59-A6C34878D82A}">
                    <a16:rowId xmlns:a16="http://schemas.microsoft.com/office/drawing/2014/main" val="4250663403"/>
                  </a:ext>
                </a:extLst>
              </a:tr>
              <a:tr h="370703">
                <a:tc>
                  <a:txBody>
                    <a:bodyPr/>
                    <a:lstStyle/>
                    <a:p>
                      <a:pPr algn="ctr"/>
                      <a:r>
                        <a:rPr lang="en-US" b="0" i="0">
                          <a:solidFill>
                            <a:srgbClr val="393026"/>
                          </a:solidFill>
                          <a:latin typeface="Arial Narrow" panose="020B0604020202020204" pitchFamily="34" charset="0"/>
                          <a:cs typeface="Arial Narrow" panose="020B0604020202020204" pitchFamily="34" charset="0"/>
                        </a:rPr>
                        <a:t>#49</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TX</a:t>
                      </a:r>
                    </a:p>
                  </a:txBody>
                  <a:tcPr anchor="ctr">
                    <a:solidFill>
                      <a:schemeClr val="accent3">
                        <a:lumMod val="20000"/>
                        <a:lumOff val="80000"/>
                      </a:schemeClr>
                    </a:solidFill>
                  </a:tcPr>
                </a:tc>
                <a:tc>
                  <a:txBody>
                    <a:bodyPr/>
                    <a:lstStyle/>
                    <a:p>
                      <a:pPr algn="ctr"/>
                      <a:r>
                        <a:rPr lang="en-US" b="0" i="0">
                          <a:solidFill>
                            <a:srgbClr val="393026"/>
                          </a:solidFill>
                          <a:latin typeface="Arial Narrow" panose="020B0604020202020204" pitchFamily="34" charset="0"/>
                          <a:cs typeface="Arial Narrow" panose="020B0604020202020204" pitchFamily="34" charset="0"/>
                        </a:rPr>
                        <a:t>0.3%</a:t>
                      </a:r>
                    </a:p>
                  </a:txBody>
                  <a:tcPr anchor="ctr">
                    <a:solidFill>
                      <a:schemeClr val="accent3">
                        <a:lumMod val="20000"/>
                        <a:lumOff val="80000"/>
                      </a:schemeClr>
                    </a:solidFill>
                  </a:tcPr>
                </a:tc>
                <a:extLst>
                  <a:ext uri="{0D108BD9-81ED-4DB2-BD59-A6C34878D82A}">
                    <a16:rowId xmlns:a16="http://schemas.microsoft.com/office/drawing/2014/main" val="1864909140"/>
                  </a:ext>
                </a:extLst>
              </a:tr>
            </a:tbl>
          </a:graphicData>
        </a:graphic>
      </p:graphicFrame>
      <p:grpSp>
        <p:nvGrpSpPr>
          <p:cNvPr id="16" name="Group 15">
            <a:extLst>
              <a:ext uri="{FF2B5EF4-FFF2-40B4-BE49-F238E27FC236}">
                <a16:creationId xmlns:a16="http://schemas.microsoft.com/office/drawing/2014/main" id="{F897D826-531E-BD4E-4E37-6CD9C0B2A0BD}"/>
              </a:ext>
            </a:extLst>
          </p:cNvPr>
          <p:cNvGrpSpPr/>
          <p:nvPr/>
        </p:nvGrpSpPr>
        <p:grpSpPr>
          <a:xfrm>
            <a:off x="870335" y="2136143"/>
            <a:ext cx="4688708" cy="3549786"/>
            <a:chOff x="870334" y="2007555"/>
            <a:chExt cx="4688708" cy="3549786"/>
          </a:xfrm>
        </p:grpSpPr>
        <p:grpSp>
          <p:nvGrpSpPr>
            <p:cNvPr id="14" name="Group 13">
              <a:extLst>
                <a:ext uri="{FF2B5EF4-FFF2-40B4-BE49-F238E27FC236}">
                  <a16:creationId xmlns:a16="http://schemas.microsoft.com/office/drawing/2014/main" id="{DC490F12-70E6-9062-EF61-C27A6F55FFB9}"/>
                </a:ext>
              </a:extLst>
            </p:cNvPr>
            <p:cNvGrpSpPr/>
            <p:nvPr/>
          </p:nvGrpSpPr>
          <p:grpSpPr>
            <a:xfrm>
              <a:off x="870335" y="2007555"/>
              <a:ext cx="4688707" cy="385763"/>
              <a:chOff x="870335" y="2007555"/>
              <a:chExt cx="4688707" cy="385763"/>
            </a:xfrm>
          </p:grpSpPr>
          <p:cxnSp>
            <p:nvCxnSpPr>
              <p:cNvPr id="18" name="Straight Connector 17">
                <a:extLst>
                  <a:ext uri="{FF2B5EF4-FFF2-40B4-BE49-F238E27FC236}">
                    <a16:creationId xmlns:a16="http://schemas.microsoft.com/office/drawing/2014/main" id="{E40AC00D-78E4-7EFF-4531-7221732C0D3D}"/>
                  </a:ext>
                </a:extLst>
              </p:cNvPr>
              <p:cNvCxnSpPr>
                <a:cxnSpLocks/>
              </p:cNvCxnSpPr>
              <p:nvPr/>
            </p:nvCxnSpPr>
            <p:spPr>
              <a:xfrm>
                <a:off x="870335" y="2393318"/>
                <a:ext cx="4688707" cy="0"/>
              </a:xfrm>
              <a:prstGeom prst="line">
                <a:avLst/>
              </a:prstGeom>
              <a:ln w="57150">
                <a:solidFill>
                  <a:srgbClr val="405F1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A4A6C12-09EF-A73E-F981-75338F34D731}"/>
                  </a:ext>
                </a:extLst>
              </p:cNvPr>
              <p:cNvCxnSpPr>
                <a:cxnSpLocks/>
              </p:cNvCxnSpPr>
              <p:nvPr/>
            </p:nvCxnSpPr>
            <p:spPr>
              <a:xfrm>
                <a:off x="870335" y="2274255"/>
                <a:ext cx="4688707" cy="0"/>
              </a:xfrm>
              <a:prstGeom prst="line">
                <a:avLst/>
              </a:prstGeom>
              <a:ln w="28575">
                <a:solidFill>
                  <a:srgbClr val="405F1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A239DC0-F721-62EE-9BF7-B69E75AB76DD}"/>
                  </a:ext>
                </a:extLst>
              </p:cNvPr>
              <p:cNvCxnSpPr>
                <a:cxnSpLocks/>
              </p:cNvCxnSpPr>
              <p:nvPr/>
            </p:nvCxnSpPr>
            <p:spPr>
              <a:xfrm>
                <a:off x="3214688" y="2007555"/>
                <a:ext cx="0" cy="266700"/>
              </a:xfrm>
              <a:prstGeom prst="line">
                <a:avLst/>
              </a:prstGeom>
              <a:ln w="28575">
                <a:solidFill>
                  <a:srgbClr val="405F1B"/>
                </a:solidFill>
                <a:headEnd type="oval"/>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7EA95750-7C86-4EE1-B7EF-B8A0C08634F5}"/>
                </a:ext>
              </a:extLst>
            </p:cNvPr>
            <p:cNvSpPr txBox="1"/>
            <p:nvPr/>
          </p:nvSpPr>
          <p:spPr>
            <a:xfrm>
              <a:off x="870334" y="2792036"/>
              <a:ext cx="4688707" cy="1791709"/>
            </a:xfrm>
            <a:prstGeom prst="rect">
              <a:avLst/>
            </a:prstGeom>
            <a:noFill/>
          </p:spPr>
          <p:txBody>
            <a:bodyPr wrap="square" rtlCol="0">
              <a:spAutoFit/>
            </a:bodyPr>
            <a:lstStyle/>
            <a:p>
              <a:pPr algn="ctr">
                <a:lnSpc>
                  <a:spcPct val="125000"/>
                </a:lnSpc>
              </a:pPr>
              <a:r>
                <a:rPr lang="en-US" sz="2800">
                  <a:solidFill>
                    <a:srgbClr val="5D5040"/>
                  </a:solidFill>
                  <a:latin typeface="Arial Narrow" panose="020B0604020202020204" pitchFamily="34" charset="0"/>
                  <a:cs typeface="Arial Narrow" panose="020B0604020202020204" pitchFamily="34" charset="0"/>
                </a:rPr>
                <a:t>The SREB region leads the nation in the percent of teachers who are </a:t>
              </a:r>
            </a:p>
            <a:p>
              <a:pPr algn="ctr">
                <a:lnSpc>
                  <a:spcPct val="125000"/>
                </a:lnSpc>
              </a:pPr>
              <a:r>
                <a:rPr lang="en-US" sz="3600" b="1">
                  <a:solidFill>
                    <a:srgbClr val="5D5040"/>
                  </a:solidFill>
                  <a:highlight>
                    <a:srgbClr val="DFF0CB"/>
                  </a:highlight>
                  <a:latin typeface="Arial Narrow" panose="020B0604020202020204" pitchFamily="34" charset="0"/>
                  <a:cs typeface="Arial Narrow" panose="020B0604020202020204" pitchFamily="34" charset="0"/>
                </a:rPr>
                <a:t>National Board Certified</a:t>
              </a:r>
              <a:endParaRPr lang="en-US" sz="3600">
                <a:solidFill>
                  <a:srgbClr val="5D5040"/>
                </a:solidFill>
                <a:latin typeface="Arial Narrow" panose="020B0604020202020204" pitchFamily="34" charset="0"/>
                <a:cs typeface="Arial Narrow" panose="020B0604020202020204" pitchFamily="34" charset="0"/>
              </a:endParaRPr>
            </a:p>
          </p:txBody>
        </p:sp>
        <p:grpSp>
          <p:nvGrpSpPr>
            <p:cNvPr id="38" name="Group 37">
              <a:extLst>
                <a:ext uri="{FF2B5EF4-FFF2-40B4-BE49-F238E27FC236}">
                  <a16:creationId xmlns:a16="http://schemas.microsoft.com/office/drawing/2014/main" id="{5045EB9C-FE87-0D18-6736-1B754D31A03A}"/>
                </a:ext>
              </a:extLst>
            </p:cNvPr>
            <p:cNvGrpSpPr/>
            <p:nvPr/>
          </p:nvGrpSpPr>
          <p:grpSpPr>
            <a:xfrm rot="10800000">
              <a:off x="870335" y="5171578"/>
              <a:ext cx="4688707" cy="385763"/>
              <a:chOff x="870335" y="2007555"/>
              <a:chExt cx="4688707" cy="385763"/>
            </a:xfrm>
          </p:grpSpPr>
          <p:cxnSp>
            <p:nvCxnSpPr>
              <p:cNvPr id="39" name="Straight Connector 38">
                <a:extLst>
                  <a:ext uri="{FF2B5EF4-FFF2-40B4-BE49-F238E27FC236}">
                    <a16:creationId xmlns:a16="http://schemas.microsoft.com/office/drawing/2014/main" id="{1AD71A45-AC62-9364-6370-ADF97A51ACF4}"/>
                  </a:ext>
                </a:extLst>
              </p:cNvPr>
              <p:cNvCxnSpPr>
                <a:cxnSpLocks/>
              </p:cNvCxnSpPr>
              <p:nvPr/>
            </p:nvCxnSpPr>
            <p:spPr>
              <a:xfrm>
                <a:off x="870335" y="2393318"/>
                <a:ext cx="4688707" cy="0"/>
              </a:xfrm>
              <a:prstGeom prst="line">
                <a:avLst/>
              </a:prstGeom>
              <a:ln w="57150">
                <a:solidFill>
                  <a:srgbClr val="405F1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BE80CB9-E3C5-D6A6-3613-C61B3A88D167}"/>
                  </a:ext>
                </a:extLst>
              </p:cNvPr>
              <p:cNvCxnSpPr>
                <a:cxnSpLocks/>
              </p:cNvCxnSpPr>
              <p:nvPr/>
            </p:nvCxnSpPr>
            <p:spPr>
              <a:xfrm>
                <a:off x="870335" y="2274255"/>
                <a:ext cx="4688707" cy="0"/>
              </a:xfrm>
              <a:prstGeom prst="line">
                <a:avLst/>
              </a:prstGeom>
              <a:ln w="28575">
                <a:solidFill>
                  <a:srgbClr val="405F1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12BA4F6F-D50D-E7EC-F65D-79B1244D6BEF}"/>
                  </a:ext>
                </a:extLst>
              </p:cNvPr>
              <p:cNvCxnSpPr>
                <a:cxnSpLocks/>
              </p:cNvCxnSpPr>
              <p:nvPr/>
            </p:nvCxnSpPr>
            <p:spPr>
              <a:xfrm>
                <a:off x="3214688" y="2007555"/>
                <a:ext cx="0" cy="266700"/>
              </a:xfrm>
              <a:prstGeom prst="line">
                <a:avLst/>
              </a:prstGeom>
              <a:ln w="28575">
                <a:solidFill>
                  <a:srgbClr val="405F1B"/>
                </a:solidFill>
                <a:headEnd type="oval"/>
              </a:ln>
            </p:spPr>
            <p:style>
              <a:lnRef idx="1">
                <a:schemeClr val="accent1"/>
              </a:lnRef>
              <a:fillRef idx="0">
                <a:schemeClr val="accent1"/>
              </a:fillRef>
              <a:effectRef idx="0">
                <a:schemeClr val="accent1"/>
              </a:effectRef>
              <a:fontRef idx="minor">
                <a:schemeClr val="tx1"/>
              </a:fontRef>
            </p:style>
          </p:cxnSp>
        </p:grpSp>
      </p:grpSp>
      <p:sp>
        <p:nvSpPr>
          <p:cNvPr id="2" name="Arrow: Right 1">
            <a:extLst>
              <a:ext uri="{FF2B5EF4-FFF2-40B4-BE49-F238E27FC236}">
                <a16:creationId xmlns:a16="http://schemas.microsoft.com/office/drawing/2014/main" id="{0F6F689C-DCC8-0478-9ADE-DC17DF61EA97}"/>
              </a:ext>
            </a:extLst>
          </p:cNvPr>
          <p:cNvSpPr/>
          <p:nvPr/>
        </p:nvSpPr>
        <p:spPr>
          <a:xfrm>
            <a:off x="5208168" y="868880"/>
            <a:ext cx="978408" cy="48463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59177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2812E47-EC98-BF64-2745-73B981B17A12}"/>
              </a:ext>
            </a:extLst>
          </p:cNvPr>
          <p:cNvSpPr txBox="1"/>
          <p:nvPr/>
        </p:nvSpPr>
        <p:spPr>
          <a:xfrm>
            <a:off x="399001" y="6530938"/>
            <a:ext cx="8487823"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Sources: </a:t>
            </a:r>
            <a:r>
              <a:rPr lang="en-US" sz="1000">
                <a:solidFill>
                  <a:schemeClr val="tx2"/>
                </a:solidFill>
                <a:latin typeface="Arial Narrow" panose="020B0604020202020204" pitchFamily="34" charset="0"/>
                <a:cs typeface="Arial Narrow" panose="020B0604020202020204" pitchFamily="34" charset="0"/>
                <a:hlinkClick r:id="rId3">
                  <a:extLst>
                    <a:ext uri="{A12FA001-AC4F-418D-AE19-62706E023703}">
                      <ahyp:hlinkClr xmlns:ahyp="http://schemas.microsoft.com/office/drawing/2018/hyperlinkcolor" val="tx"/>
                    </a:ext>
                  </a:extLst>
                </a:hlinkClick>
              </a:rPr>
              <a:t>IES/NCES</a:t>
            </a:r>
            <a:r>
              <a:rPr lang="en-US" sz="1000">
                <a:latin typeface="Arial Narrow" panose="020B0604020202020204" pitchFamily="34" charset="0"/>
                <a:cs typeface="Arial Narrow" panose="020B0604020202020204" pitchFamily="34" charset="0"/>
              </a:rPr>
              <a:t>, 2019-20 | </a:t>
            </a:r>
            <a:r>
              <a:rPr lang="en-US" sz="1000">
                <a:solidFill>
                  <a:schemeClr val="tx2"/>
                </a:solidFill>
                <a:latin typeface="Arial Narrow" panose="020B0604020202020204" pitchFamily="34" charset="0"/>
                <a:cs typeface="Arial Narrow" panose="020B0604020202020204" pitchFamily="34" charset="0"/>
                <a:hlinkClick r:id="rId4"/>
              </a:rPr>
              <a:t>Title II Reports</a:t>
            </a:r>
            <a:r>
              <a:rPr lang="en-US" sz="1000">
                <a:latin typeface="Arial Narrow" panose="020B0604020202020204" pitchFamily="34" charset="0"/>
                <a:cs typeface="Arial Narrow" panose="020B0604020202020204" pitchFamily="34" charset="0"/>
              </a:rPr>
              <a:t>, 2019-20 | </a:t>
            </a:r>
            <a:r>
              <a:rPr lang="en-US" sz="1000">
                <a:latin typeface="Arial Narrow" panose="020B0604020202020204" pitchFamily="34" charset="0"/>
                <a:cs typeface="Arial Narrow" panose="020B0604020202020204" pitchFamily="34" charset="0"/>
                <a:hlinkClick r:id="rId5"/>
              </a:rPr>
              <a:t>Alliance For Resource Equity</a:t>
            </a:r>
            <a:r>
              <a:rPr lang="en-US" sz="1000">
                <a:latin typeface="Arial Narrow" panose="020B0604020202020204" pitchFamily="34" charset="0"/>
                <a:cs typeface="Arial Narrow" panose="020B0604020202020204" pitchFamily="34" charset="0"/>
              </a:rPr>
              <a:t>, 2021 | </a:t>
            </a:r>
            <a:r>
              <a:rPr lang="en-US" sz="1000">
                <a:latin typeface="Arial Narrow" panose="020B0604020202020204" pitchFamily="34" charset="0"/>
                <a:cs typeface="Arial Narrow" panose="020B0604020202020204" pitchFamily="34" charset="0"/>
                <a:hlinkClick r:id="rId6"/>
              </a:rPr>
              <a:t>The Education Trust</a:t>
            </a:r>
            <a:r>
              <a:rPr lang="en-US" sz="1000">
                <a:latin typeface="Arial Narrow" panose="020B0604020202020204" pitchFamily="34" charset="0"/>
                <a:cs typeface="Arial Narrow" panose="020B0604020202020204" pitchFamily="34" charset="0"/>
              </a:rPr>
              <a:t>, 2019 </a:t>
            </a:r>
          </a:p>
        </p:txBody>
      </p:sp>
      <p:sp>
        <p:nvSpPr>
          <p:cNvPr id="12" name="Rectangle 11">
            <a:extLst>
              <a:ext uri="{FF2B5EF4-FFF2-40B4-BE49-F238E27FC236}">
                <a16:creationId xmlns:a16="http://schemas.microsoft.com/office/drawing/2014/main" id="{DB12F8A5-8B47-0ABF-8025-65756A8FBA39}"/>
              </a:ext>
            </a:extLst>
          </p:cNvPr>
          <p:cNvSpPr/>
          <p:nvPr/>
        </p:nvSpPr>
        <p:spPr>
          <a:xfrm>
            <a:off x="-1" y="206099"/>
            <a:ext cx="6164768"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05CB0AF2-C65E-CA12-942B-0592BA98AF0D}"/>
              </a:ext>
            </a:extLst>
          </p:cNvPr>
          <p:cNvSpPr>
            <a:spLocks noGrp="1"/>
          </p:cNvSpPr>
          <p:nvPr>
            <p:ph type="title"/>
          </p:nvPr>
        </p:nvSpPr>
        <p:spPr>
          <a:xfrm>
            <a:off x="675861" y="206099"/>
            <a:ext cx="4024727" cy="1325563"/>
          </a:xfrm>
        </p:spPr>
        <p:txBody>
          <a:bodyPr/>
          <a:lstStyle/>
          <a:p>
            <a:r>
              <a:rPr lang="en-US" sz="2400" b="0" dirty="0"/>
              <a:t>Teacher Shortages:</a:t>
            </a:r>
            <a:br>
              <a:rPr lang="en-US" sz="2400" b="0" dirty="0"/>
            </a:br>
            <a:r>
              <a:rPr lang="en-US" dirty="0"/>
              <a:t>Demographics</a:t>
            </a:r>
          </a:p>
        </p:txBody>
      </p:sp>
      <p:grpSp>
        <p:nvGrpSpPr>
          <p:cNvPr id="28" name="Group 27">
            <a:extLst>
              <a:ext uri="{FF2B5EF4-FFF2-40B4-BE49-F238E27FC236}">
                <a16:creationId xmlns:a16="http://schemas.microsoft.com/office/drawing/2014/main" id="{C724555B-BFE8-8623-7870-4F2BBA94ECB3}"/>
              </a:ext>
            </a:extLst>
          </p:cNvPr>
          <p:cNvGrpSpPr/>
          <p:nvPr/>
        </p:nvGrpSpPr>
        <p:grpSpPr>
          <a:xfrm>
            <a:off x="710814" y="1768280"/>
            <a:ext cx="11076373" cy="4408049"/>
            <a:chOff x="710814" y="1768280"/>
            <a:chExt cx="11076373" cy="4408049"/>
          </a:xfrm>
        </p:grpSpPr>
        <p:sp>
          <p:nvSpPr>
            <p:cNvPr id="19" name="TextBox 18">
              <a:extLst>
                <a:ext uri="{FF2B5EF4-FFF2-40B4-BE49-F238E27FC236}">
                  <a16:creationId xmlns:a16="http://schemas.microsoft.com/office/drawing/2014/main" id="{FD5D319F-279E-68E5-1B64-03C086BB2C99}"/>
                </a:ext>
              </a:extLst>
            </p:cNvPr>
            <p:cNvSpPr txBox="1"/>
            <p:nvPr/>
          </p:nvSpPr>
          <p:spPr>
            <a:xfrm>
              <a:off x="710814" y="5345332"/>
              <a:ext cx="4566404" cy="830997"/>
            </a:xfrm>
            <a:prstGeom prst="rect">
              <a:avLst/>
            </a:prstGeom>
            <a:noFill/>
          </p:spPr>
          <p:txBody>
            <a:bodyPr wrap="square" rtlCol="0">
              <a:spAutoFit/>
            </a:bodyPr>
            <a:lstStyle/>
            <a:p>
              <a:pPr algn="r"/>
              <a:r>
                <a:rPr lang="en-US" sz="2400">
                  <a:solidFill>
                    <a:srgbClr val="393026"/>
                  </a:solidFill>
                  <a:latin typeface="Arial Narrow" panose="020B0604020202020204" pitchFamily="34" charset="0"/>
                  <a:cs typeface="Arial Narrow" panose="020B0604020202020204" pitchFamily="34" charset="0"/>
                </a:rPr>
                <a:t>… and </a:t>
              </a:r>
              <a:r>
                <a:rPr lang="en-US" sz="2400" b="1">
                  <a:solidFill>
                    <a:srgbClr val="393026"/>
                  </a:solidFill>
                  <a:latin typeface="Arial Narrow" panose="020B0604020202020204" pitchFamily="34" charset="0"/>
                  <a:cs typeface="Arial Narrow" panose="020B0604020202020204" pitchFamily="34" charset="0"/>
                </a:rPr>
                <a:t>77% of teachers are female, </a:t>
              </a:r>
              <a:r>
                <a:rPr lang="en-US" sz="2400">
                  <a:solidFill>
                    <a:srgbClr val="393026"/>
                  </a:solidFill>
                  <a:latin typeface="Arial Narrow" panose="020B0604020202020204" pitchFamily="34" charset="0"/>
                  <a:cs typeface="Arial Narrow" panose="020B0604020202020204" pitchFamily="34" charset="0"/>
                </a:rPr>
                <a:t>with the remaining unspecified</a:t>
              </a:r>
            </a:p>
          </p:txBody>
        </p:sp>
        <p:sp>
          <p:nvSpPr>
            <p:cNvPr id="23" name="TextBox 22">
              <a:extLst>
                <a:ext uri="{FF2B5EF4-FFF2-40B4-BE49-F238E27FC236}">
                  <a16:creationId xmlns:a16="http://schemas.microsoft.com/office/drawing/2014/main" id="{00997309-3E18-0B05-4D44-25A56AE7910D}"/>
                </a:ext>
              </a:extLst>
            </p:cNvPr>
            <p:cNvSpPr txBox="1"/>
            <p:nvPr/>
          </p:nvSpPr>
          <p:spPr>
            <a:xfrm>
              <a:off x="899534" y="1768280"/>
              <a:ext cx="10530466" cy="461665"/>
            </a:xfrm>
            <a:prstGeom prst="rect">
              <a:avLst/>
            </a:prstGeom>
            <a:noFill/>
          </p:spPr>
          <p:txBody>
            <a:bodyPr wrap="square" rtlCol="0">
              <a:spAutoFit/>
            </a:bodyPr>
            <a:lstStyle/>
            <a:p>
              <a:endParaRPr lang="en-US" sz="2400" b="1">
                <a:solidFill>
                  <a:srgbClr val="393026"/>
                </a:solidFill>
                <a:latin typeface="Arial Narrow" panose="020B0604020202020204" pitchFamily="34" charset="0"/>
                <a:cs typeface="Arial Narrow" panose="020B0604020202020204" pitchFamily="34" charset="0"/>
              </a:endParaRPr>
            </a:p>
          </p:txBody>
        </p:sp>
        <p:sp>
          <p:nvSpPr>
            <p:cNvPr id="24" name="TextBox 23">
              <a:extLst>
                <a:ext uri="{FF2B5EF4-FFF2-40B4-BE49-F238E27FC236}">
                  <a16:creationId xmlns:a16="http://schemas.microsoft.com/office/drawing/2014/main" id="{812188AD-9941-E634-7E82-E1744ECAB906}"/>
                </a:ext>
              </a:extLst>
            </p:cNvPr>
            <p:cNvSpPr txBox="1"/>
            <p:nvPr/>
          </p:nvSpPr>
          <p:spPr>
            <a:xfrm>
              <a:off x="899533" y="1927832"/>
              <a:ext cx="10887654" cy="584775"/>
            </a:xfrm>
            <a:prstGeom prst="rect">
              <a:avLst/>
            </a:prstGeom>
            <a:noFill/>
          </p:spPr>
          <p:txBody>
            <a:bodyPr wrap="square" rtlCol="0">
              <a:spAutoFit/>
            </a:bodyPr>
            <a:lstStyle/>
            <a:p>
              <a:r>
                <a:rPr lang="en-US" sz="2400">
                  <a:solidFill>
                    <a:srgbClr val="393026"/>
                  </a:solidFill>
                  <a:latin typeface="Arial Narrow" panose="020B0604020202020204" pitchFamily="34" charset="0"/>
                  <a:cs typeface="Arial Narrow" panose="020B0604020202020204" pitchFamily="34" charset="0"/>
                </a:rPr>
                <a:t>            </a:t>
              </a:r>
              <a:r>
                <a:rPr lang="en-US" sz="3200">
                  <a:solidFill>
                    <a:srgbClr val="393026"/>
                  </a:solidFill>
                  <a:latin typeface="Arial Narrow" panose="020B0604020202020204" pitchFamily="34" charset="0"/>
                  <a:cs typeface="Arial Narrow" panose="020B0604020202020204" pitchFamily="34" charset="0"/>
                </a:rPr>
                <a:t>Teacher Gender                                   Teacher Race/Ethnicity</a:t>
              </a:r>
              <a:endParaRPr lang="en-US" sz="2400">
                <a:solidFill>
                  <a:srgbClr val="393026"/>
                </a:solidFill>
                <a:latin typeface="Arial Narrow" panose="020B0604020202020204" pitchFamily="34" charset="0"/>
                <a:cs typeface="Arial Narrow" panose="020B0604020202020204" pitchFamily="34" charset="0"/>
              </a:endParaRPr>
            </a:p>
          </p:txBody>
        </p:sp>
        <p:cxnSp>
          <p:nvCxnSpPr>
            <p:cNvPr id="26" name="Straight Connector 25">
              <a:extLst>
                <a:ext uri="{FF2B5EF4-FFF2-40B4-BE49-F238E27FC236}">
                  <a16:creationId xmlns:a16="http://schemas.microsoft.com/office/drawing/2014/main" id="{75AF04FF-DC09-6261-95CA-51A97695A364}"/>
                </a:ext>
              </a:extLst>
            </p:cNvPr>
            <p:cNvCxnSpPr>
              <a:cxnSpLocks/>
            </p:cNvCxnSpPr>
            <p:nvPr/>
          </p:nvCxnSpPr>
          <p:spPr>
            <a:xfrm flipH="1" flipV="1">
              <a:off x="6368246" y="2584554"/>
              <a:ext cx="57541" cy="3082662"/>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2" name="Rectangle 1">
            <a:extLst>
              <a:ext uri="{FF2B5EF4-FFF2-40B4-BE49-F238E27FC236}">
                <a16:creationId xmlns:a16="http://schemas.microsoft.com/office/drawing/2014/main" id="{B0454FDC-9D5D-6399-9D8E-66BD6B16E734}"/>
              </a:ext>
            </a:extLst>
          </p:cNvPr>
          <p:cNvSpPr/>
          <p:nvPr/>
        </p:nvSpPr>
        <p:spPr>
          <a:xfrm>
            <a:off x="6084964" y="560707"/>
            <a:ext cx="3641674" cy="616346"/>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rgbClr val="004D85"/>
                </a:solidFill>
                <a:latin typeface="Arial Narrow" panose="020B0604020202020204" pitchFamily="34" charset="0"/>
                <a:ea typeface="+mj-ea"/>
              </a:rPr>
              <a:t>South Carolina</a:t>
            </a:r>
            <a:endParaRPr lang="en-US" sz="1050"/>
          </a:p>
        </p:txBody>
      </p:sp>
      <p:pic>
        <p:nvPicPr>
          <p:cNvPr id="3" name="Picture 2" descr="A picture containing silhouette&#10;&#10;Description automatically generated">
            <a:extLst>
              <a:ext uri="{FF2B5EF4-FFF2-40B4-BE49-F238E27FC236}">
                <a16:creationId xmlns:a16="http://schemas.microsoft.com/office/drawing/2014/main" id="{FFDFEB21-D233-BF3A-5F6C-6279FED8B84E}"/>
              </a:ext>
            </a:extLst>
          </p:cNvPr>
          <p:cNvPicPr>
            <a:picLocks noChangeAspect="1"/>
          </p:cNvPicPr>
          <p:nvPr/>
        </p:nvPicPr>
        <p:blipFill>
          <a:blip r:embed="rId7"/>
          <a:stretch>
            <a:fillRect/>
          </a:stretch>
        </p:blipFill>
        <p:spPr>
          <a:xfrm>
            <a:off x="9265478" y="355171"/>
            <a:ext cx="2005142" cy="1294800"/>
          </a:xfrm>
          <a:prstGeom prst="rect">
            <a:avLst/>
          </a:prstGeom>
        </p:spPr>
      </p:pic>
      <p:graphicFrame>
        <p:nvGraphicFramePr>
          <p:cNvPr id="6" name="Chart 5">
            <a:extLst>
              <a:ext uri="{FF2B5EF4-FFF2-40B4-BE49-F238E27FC236}">
                <a16:creationId xmlns:a16="http://schemas.microsoft.com/office/drawing/2014/main" id="{79BD0D7B-5028-900D-E7F5-D1077CBE331D}"/>
              </a:ext>
            </a:extLst>
          </p:cNvPr>
          <p:cNvGraphicFramePr/>
          <p:nvPr>
            <p:extLst>
              <p:ext uri="{D42A27DB-BD31-4B8C-83A1-F6EECF244321}">
                <p14:modId xmlns:p14="http://schemas.microsoft.com/office/powerpoint/2010/main" val="3293554491"/>
              </p:ext>
            </p:extLst>
          </p:nvPr>
        </p:nvGraphicFramePr>
        <p:xfrm>
          <a:off x="1345120" y="2914504"/>
          <a:ext cx="3297792" cy="2505564"/>
        </p:xfrm>
        <a:graphic>
          <a:graphicData uri="http://schemas.openxmlformats.org/drawingml/2006/chart">
            <c:chart xmlns:c="http://schemas.openxmlformats.org/drawingml/2006/chart" xmlns:r="http://schemas.openxmlformats.org/officeDocument/2006/relationships" r:id="rId8"/>
          </a:graphicData>
        </a:graphic>
      </p:graphicFrame>
      <p:sp>
        <p:nvSpPr>
          <p:cNvPr id="8" name="TextBox 7">
            <a:extLst>
              <a:ext uri="{FF2B5EF4-FFF2-40B4-BE49-F238E27FC236}">
                <a16:creationId xmlns:a16="http://schemas.microsoft.com/office/drawing/2014/main" id="{791EE6D0-5643-BBA6-F6ED-F96E964AEA34}"/>
              </a:ext>
            </a:extLst>
          </p:cNvPr>
          <p:cNvSpPr txBox="1"/>
          <p:nvPr/>
        </p:nvSpPr>
        <p:spPr>
          <a:xfrm>
            <a:off x="2882835" y="3188821"/>
            <a:ext cx="2656728" cy="646331"/>
          </a:xfrm>
          <a:prstGeom prst="rect">
            <a:avLst/>
          </a:prstGeom>
          <a:noFill/>
        </p:spPr>
        <p:txBody>
          <a:bodyPr wrap="square" rtlCol="0">
            <a:spAutoFit/>
          </a:bodyPr>
          <a:lstStyle/>
          <a:p>
            <a:pPr algn="ctr"/>
            <a:r>
              <a:rPr lang="en-US" sz="3600" b="1">
                <a:latin typeface="Arial Narrow" panose="020B0604020202020204" pitchFamily="34" charset="0"/>
                <a:cs typeface="Arial Narrow" panose="020B0604020202020204" pitchFamily="34" charset="0"/>
              </a:rPr>
              <a:t>19% Male</a:t>
            </a:r>
          </a:p>
        </p:txBody>
      </p:sp>
      <p:graphicFrame>
        <p:nvGraphicFramePr>
          <p:cNvPr id="14" name="Chart 13">
            <a:extLst>
              <a:ext uri="{FF2B5EF4-FFF2-40B4-BE49-F238E27FC236}">
                <a16:creationId xmlns:a16="http://schemas.microsoft.com/office/drawing/2014/main" id="{5976B6AE-0D08-1E85-1830-D1D2649B6431}"/>
              </a:ext>
            </a:extLst>
          </p:cNvPr>
          <p:cNvGraphicFramePr/>
          <p:nvPr>
            <p:extLst>
              <p:ext uri="{D42A27DB-BD31-4B8C-83A1-F6EECF244321}">
                <p14:modId xmlns:p14="http://schemas.microsoft.com/office/powerpoint/2010/main" val="924599244"/>
              </p:ext>
            </p:extLst>
          </p:nvPr>
        </p:nvGraphicFramePr>
        <p:xfrm>
          <a:off x="7516815" y="2914504"/>
          <a:ext cx="3297792" cy="2505564"/>
        </p:xfrm>
        <a:graphic>
          <a:graphicData uri="http://schemas.openxmlformats.org/drawingml/2006/chart">
            <c:chart xmlns:c="http://schemas.openxmlformats.org/drawingml/2006/chart" xmlns:r="http://schemas.openxmlformats.org/officeDocument/2006/relationships" r:id="rId9"/>
          </a:graphicData>
        </a:graphic>
      </p:graphicFrame>
      <p:sp>
        <p:nvSpPr>
          <p:cNvPr id="16" name="TextBox 15">
            <a:extLst>
              <a:ext uri="{FF2B5EF4-FFF2-40B4-BE49-F238E27FC236}">
                <a16:creationId xmlns:a16="http://schemas.microsoft.com/office/drawing/2014/main" id="{533433FB-62D2-92A0-4571-9148EBDE29A7}"/>
              </a:ext>
            </a:extLst>
          </p:cNvPr>
          <p:cNvSpPr txBox="1"/>
          <p:nvPr/>
        </p:nvSpPr>
        <p:spPr>
          <a:xfrm>
            <a:off x="6649030" y="5321286"/>
            <a:ext cx="4566404" cy="830997"/>
          </a:xfrm>
          <a:prstGeom prst="rect">
            <a:avLst/>
          </a:prstGeom>
          <a:noFill/>
        </p:spPr>
        <p:txBody>
          <a:bodyPr wrap="square" rtlCol="0">
            <a:spAutoFit/>
          </a:bodyPr>
          <a:lstStyle/>
          <a:p>
            <a:pPr algn="r"/>
            <a:r>
              <a:rPr lang="en-US" sz="2400">
                <a:solidFill>
                  <a:srgbClr val="393026"/>
                </a:solidFill>
                <a:latin typeface="Arial Narrow" panose="020B0604020202020204" pitchFamily="34" charset="0"/>
                <a:cs typeface="Arial Narrow" panose="020B0604020202020204" pitchFamily="34" charset="0"/>
              </a:rPr>
              <a:t>… and </a:t>
            </a:r>
            <a:r>
              <a:rPr lang="en-US" sz="2400" b="1">
                <a:solidFill>
                  <a:srgbClr val="393026"/>
                </a:solidFill>
                <a:latin typeface="Arial Narrow" panose="020B0604020202020204" pitchFamily="34" charset="0"/>
                <a:cs typeface="Arial Narrow" panose="020B0604020202020204" pitchFamily="34" charset="0"/>
              </a:rPr>
              <a:t>75% of teachers are white, </a:t>
            </a:r>
            <a:r>
              <a:rPr lang="en-US" sz="2400">
                <a:solidFill>
                  <a:srgbClr val="393026"/>
                </a:solidFill>
                <a:latin typeface="Arial Narrow" panose="020B0604020202020204" pitchFamily="34" charset="0"/>
                <a:cs typeface="Arial Narrow" panose="020B0604020202020204" pitchFamily="34" charset="0"/>
              </a:rPr>
              <a:t>with the remaining not reported</a:t>
            </a:r>
          </a:p>
        </p:txBody>
      </p:sp>
    </p:spTree>
    <p:extLst>
      <p:ext uri="{BB962C8B-B14F-4D97-AF65-F5344CB8AC3E}">
        <p14:creationId xmlns:p14="http://schemas.microsoft.com/office/powerpoint/2010/main" val="1027085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1" y="206099"/>
            <a:ext cx="5153439"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a:xfrm>
            <a:off x="675861" y="206099"/>
            <a:ext cx="4338410" cy="1325563"/>
          </a:xfrm>
        </p:spPr>
        <p:txBody>
          <a:bodyPr>
            <a:normAutofit fontScale="90000"/>
          </a:bodyPr>
          <a:lstStyle/>
          <a:p>
            <a:r>
              <a:rPr lang="en-US" sz="2400" b="0"/>
              <a:t>Teacher Shortages:</a:t>
            </a:r>
            <a:br>
              <a:rPr lang="en-US" sz="2400" b="0"/>
            </a:br>
            <a:r>
              <a:rPr lang="en-US"/>
              <a:t>Distribution of Talent</a:t>
            </a:r>
          </a:p>
        </p:txBody>
      </p:sp>
      <p:sp>
        <p:nvSpPr>
          <p:cNvPr id="9" name="TextBox 8">
            <a:extLst>
              <a:ext uri="{FF2B5EF4-FFF2-40B4-BE49-F238E27FC236}">
                <a16:creationId xmlns:a16="http://schemas.microsoft.com/office/drawing/2014/main" id="{D2812E47-EC98-BF64-2745-73B981B17A12}"/>
              </a:ext>
            </a:extLst>
          </p:cNvPr>
          <p:cNvSpPr txBox="1"/>
          <p:nvPr/>
        </p:nvSpPr>
        <p:spPr>
          <a:xfrm>
            <a:off x="399001" y="6530938"/>
            <a:ext cx="7987761"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Sources: </a:t>
            </a:r>
            <a:r>
              <a:rPr lang="en-US" sz="1000">
                <a:latin typeface="Arial Narrow" panose="020B0604020202020204" pitchFamily="34" charset="0"/>
                <a:cs typeface="Arial Narrow" panose="020B0604020202020204" pitchFamily="34" charset="0"/>
              </a:rPr>
              <a:t>Kentucky School Report Cards; KYSTATS </a:t>
            </a:r>
          </a:p>
        </p:txBody>
      </p:sp>
      <p:sp>
        <p:nvSpPr>
          <p:cNvPr id="21" name="Rectangle 20">
            <a:extLst>
              <a:ext uri="{FF2B5EF4-FFF2-40B4-BE49-F238E27FC236}">
                <a16:creationId xmlns:a16="http://schemas.microsoft.com/office/drawing/2014/main" id="{A96B4647-9BC3-9F97-4CAF-92FB302CF3AB}"/>
              </a:ext>
            </a:extLst>
          </p:cNvPr>
          <p:cNvSpPr/>
          <p:nvPr/>
        </p:nvSpPr>
        <p:spPr>
          <a:xfrm>
            <a:off x="7623128" y="461242"/>
            <a:ext cx="4190053" cy="1325563"/>
          </a:xfrm>
          <a:prstGeom prst="rect">
            <a:avLst/>
          </a:prstGeom>
          <a:solidFill>
            <a:schemeClr val="accent5"/>
          </a:solidFill>
          <a:ln/>
        </p:spPr>
        <p:style>
          <a:lnRef idx="0">
            <a:schemeClr val="accent5"/>
          </a:lnRef>
          <a:fillRef idx="3">
            <a:schemeClr val="accent5"/>
          </a:fillRef>
          <a:effectRef idx="3">
            <a:schemeClr val="accent5"/>
          </a:effectRef>
          <a:fontRef idx="minor">
            <a:schemeClr val="lt1"/>
          </a:fontRef>
        </p:style>
        <p:txBody>
          <a:bodyPr lIns="182880" rIns="274320" rtlCol="0" anchor="ctr"/>
          <a:lstStyle/>
          <a:p>
            <a:endParaRPr lang="en-US" sz="2000" b="1" spc="150">
              <a:solidFill>
                <a:srgbClr val="393026"/>
              </a:solidFill>
              <a:latin typeface="Arial Narrow" panose="020B0604020202020204" pitchFamily="34" charset="0"/>
              <a:cs typeface="Arial Narrow" panose="020B0604020202020204" pitchFamily="34" charset="0"/>
            </a:endParaRPr>
          </a:p>
        </p:txBody>
      </p:sp>
      <p:pic>
        <p:nvPicPr>
          <p:cNvPr id="11" name="Picture 10" descr="A picture containing silhouette&#10;&#10;Description automatically generated">
            <a:extLst>
              <a:ext uri="{FF2B5EF4-FFF2-40B4-BE49-F238E27FC236}">
                <a16:creationId xmlns:a16="http://schemas.microsoft.com/office/drawing/2014/main" id="{542935ED-9ECD-29A6-93F5-0511C55EA408}"/>
              </a:ext>
            </a:extLst>
          </p:cNvPr>
          <p:cNvPicPr>
            <a:picLocks noChangeAspect="1"/>
          </p:cNvPicPr>
          <p:nvPr/>
        </p:nvPicPr>
        <p:blipFill>
          <a:blip r:embed="rId3"/>
          <a:stretch>
            <a:fillRect/>
          </a:stretch>
        </p:blipFill>
        <p:spPr>
          <a:xfrm>
            <a:off x="5280773" y="271765"/>
            <a:ext cx="2848696" cy="1839517"/>
          </a:xfrm>
          <a:prstGeom prst="rect">
            <a:avLst/>
          </a:prstGeom>
        </p:spPr>
      </p:pic>
      <p:pic>
        <p:nvPicPr>
          <p:cNvPr id="10" name="Picture 9">
            <a:hlinkClick r:id="rId4"/>
            <a:extLst>
              <a:ext uri="{FF2B5EF4-FFF2-40B4-BE49-F238E27FC236}">
                <a16:creationId xmlns:a16="http://schemas.microsoft.com/office/drawing/2014/main" id="{D68277FC-5725-66A7-1F40-E687070E9803}"/>
              </a:ext>
            </a:extLst>
          </p:cNvPr>
          <p:cNvPicPr>
            <a:picLocks noChangeAspect="1"/>
          </p:cNvPicPr>
          <p:nvPr/>
        </p:nvPicPr>
        <p:blipFill>
          <a:blip r:embed="rId5"/>
          <a:stretch>
            <a:fillRect/>
          </a:stretch>
        </p:blipFill>
        <p:spPr>
          <a:xfrm rot="21380883">
            <a:off x="7306354" y="2850629"/>
            <a:ext cx="2057687" cy="2753109"/>
          </a:xfrm>
          <a:prstGeom prst="rect">
            <a:avLst/>
          </a:prstGeom>
        </p:spPr>
      </p:pic>
      <p:sp>
        <p:nvSpPr>
          <p:cNvPr id="17" name="TextBox 16">
            <a:extLst>
              <a:ext uri="{FF2B5EF4-FFF2-40B4-BE49-F238E27FC236}">
                <a16:creationId xmlns:a16="http://schemas.microsoft.com/office/drawing/2014/main" id="{AE74B385-4242-1EA4-F3FD-8CF57D6E80B2}"/>
              </a:ext>
            </a:extLst>
          </p:cNvPr>
          <p:cNvSpPr txBox="1"/>
          <p:nvPr/>
        </p:nvSpPr>
        <p:spPr>
          <a:xfrm>
            <a:off x="9377514" y="3165354"/>
            <a:ext cx="2187608" cy="2123658"/>
          </a:xfrm>
          <a:prstGeom prst="rect">
            <a:avLst/>
          </a:prstGeom>
          <a:noFill/>
        </p:spPr>
        <p:txBody>
          <a:bodyPr wrap="square" rtlCol="0">
            <a:spAutoFit/>
          </a:bodyPr>
          <a:lstStyle/>
          <a:p>
            <a:pPr>
              <a:spcAft>
                <a:spcPts val="1200"/>
              </a:spcAft>
            </a:pPr>
            <a:r>
              <a:rPr lang="en-US" sz="1600">
                <a:solidFill>
                  <a:srgbClr val="393026"/>
                </a:solidFill>
                <a:latin typeface="Arial Narrow" panose="020B0604020202020204" pitchFamily="34" charset="0"/>
                <a:cs typeface="Arial Narrow" panose="020B0604020202020204" pitchFamily="34" charset="0"/>
              </a:rPr>
              <a:t>Kentucky’s Teacher Equity Report:</a:t>
            </a:r>
          </a:p>
          <a:p>
            <a:pPr marL="182880" indent="-182880">
              <a:spcAft>
                <a:spcPts val="1200"/>
              </a:spcAft>
              <a:buFont typeface="Wingdings" pitchFamily="2" charset="2"/>
              <a:buChar char="ü"/>
            </a:pPr>
            <a:r>
              <a:rPr lang="en-US" sz="1600">
                <a:solidFill>
                  <a:srgbClr val="393026"/>
                </a:solidFill>
                <a:latin typeface="Arial Narrow" panose="020B0604020202020204" pitchFamily="34" charset="0"/>
                <a:cs typeface="Arial Narrow" panose="020B0604020202020204" pitchFamily="34" charset="0"/>
              </a:rPr>
              <a:t>An interactive dashboard that presents two perspectives on the educational workforce.</a:t>
            </a:r>
          </a:p>
          <a:p>
            <a:pPr marL="182880" indent="-182880">
              <a:spcAft>
                <a:spcPts val="1200"/>
              </a:spcAft>
              <a:buFont typeface="Wingdings" pitchFamily="2" charset="2"/>
              <a:buChar char="ü"/>
            </a:pPr>
            <a:r>
              <a:rPr lang="en-US" sz="1600">
                <a:solidFill>
                  <a:srgbClr val="393026"/>
                </a:solidFill>
                <a:latin typeface="Arial Narrow" panose="020B0604020202020204" pitchFamily="34" charset="0"/>
                <a:cs typeface="Arial Narrow" panose="020B0604020202020204" pitchFamily="34" charset="0"/>
              </a:rPr>
              <a:t>Published July 2021</a:t>
            </a:r>
          </a:p>
        </p:txBody>
      </p:sp>
      <p:pic>
        <p:nvPicPr>
          <p:cNvPr id="4" name="Picture 3">
            <a:extLst>
              <a:ext uri="{FF2B5EF4-FFF2-40B4-BE49-F238E27FC236}">
                <a16:creationId xmlns:a16="http://schemas.microsoft.com/office/drawing/2014/main" id="{C73CA0FC-40BB-6D92-CB83-550D0C62D0F2}"/>
              </a:ext>
            </a:extLst>
          </p:cNvPr>
          <p:cNvPicPr>
            <a:picLocks noChangeAspect="1"/>
          </p:cNvPicPr>
          <p:nvPr/>
        </p:nvPicPr>
        <p:blipFill rotWithShape="1">
          <a:blip r:embed="rId6"/>
          <a:srcRect t="19235"/>
          <a:stretch/>
        </p:blipFill>
        <p:spPr>
          <a:xfrm>
            <a:off x="675861" y="3155869"/>
            <a:ext cx="4338410" cy="3158149"/>
          </a:xfrm>
          <a:prstGeom prst="rect">
            <a:avLst/>
          </a:prstGeom>
        </p:spPr>
      </p:pic>
      <p:sp>
        <p:nvSpPr>
          <p:cNvPr id="3" name="TextBox 2">
            <a:extLst>
              <a:ext uri="{FF2B5EF4-FFF2-40B4-BE49-F238E27FC236}">
                <a16:creationId xmlns:a16="http://schemas.microsoft.com/office/drawing/2014/main" id="{E02F78BB-6995-4CB4-60CB-8D8553141246}"/>
              </a:ext>
            </a:extLst>
          </p:cNvPr>
          <p:cNvSpPr txBox="1"/>
          <p:nvPr/>
        </p:nvSpPr>
        <p:spPr>
          <a:xfrm>
            <a:off x="675861" y="1909374"/>
            <a:ext cx="5153440" cy="1246495"/>
          </a:xfrm>
          <a:prstGeom prst="rect">
            <a:avLst/>
          </a:prstGeom>
          <a:noFill/>
        </p:spPr>
        <p:txBody>
          <a:bodyPr wrap="square" rtlCol="0">
            <a:spAutoFit/>
          </a:bodyPr>
          <a:lstStyle/>
          <a:p>
            <a:r>
              <a:rPr lang="en-US" sz="1500" b="1">
                <a:latin typeface="Arial Narrow" panose="020B0604020202020204" pitchFamily="34" charset="0"/>
                <a:cs typeface="Arial Narrow" panose="020B0604020202020204" pitchFamily="34" charset="0"/>
              </a:rPr>
              <a:t>Kentucky Teacher Talent Spotlight</a:t>
            </a:r>
          </a:p>
          <a:p>
            <a:r>
              <a:rPr lang="en-US" sz="1500">
                <a:latin typeface="Arial Narrow" panose="020B0604020202020204" pitchFamily="34" charset="0"/>
                <a:cs typeface="Arial Narrow" panose="020B0604020202020204" pitchFamily="34" charset="0"/>
              </a:rPr>
              <a:t>Only a few states collect data on what many call “teacher equity,” yet all states should. Kentucky publicly reports on the percent of students from different demographics that are taught by less experienced, ineffective, or out-of-field teachers. The chart below highlights their data.</a:t>
            </a:r>
          </a:p>
        </p:txBody>
      </p:sp>
      <p:sp>
        <p:nvSpPr>
          <p:cNvPr id="5" name="TextBox 4">
            <a:extLst>
              <a:ext uri="{FF2B5EF4-FFF2-40B4-BE49-F238E27FC236}">
                <a16:creationId xmlns:a16="http://schemas.microsoft.com/office/drawing/2014/main" id="{227956DD-39B4-5749-DFDF-B24098DD273C}"/>
              </a:ext>
            </a:extLst>
          </p:cNvPr>
          <p:cNvSpPr txBox="1"/>
          <p:nvPr/>
        </p:nvSpPr>
        <p:spPr>
          <a:xfrm>
            <a:off x="8129468" y="516195"/>
            <a:ext cx="3570695" cy="1200329"/>
          </a:xfrm>
          <a:prstGeom prst="rect">
            <a:avLst/>
          </a:prstGeom>
          <a:noFill/>
        </p:spPr>
        <p:txBody>
          <a:bodyPr wrap="square" rtlCol="0">
            <a:spAutoFit/>
          </a:bodyPr>
          <a:lstStyle/>
          <a:p>
            <a:r>
              <a:rPr lang="en-US" sz="2400" b="1">
                <a:solidFill>
                  <a:schemeClr val="bg1"/>
                </a:solidFill>
                <a:latin typeface="Arial Narrow" panose="020B0604020202020204" pitchFamily="34" charset="0"/>
                <a:cs typeface="Arial Narrow" panose="020B0604020202020204" pitchFamily="34" charset="0"/>
              </a:rPr>
              <a:t>KENTUCKY DATA:</a:t>
            </a:r>
          </a:p>
          <a:p>
            <a:r>
              <a:rPr lang="en-US" sz="2400">
                <a:solidFill>
                  <a:schemeClr val="bg1"/>
                </a:solidFill>
                <a:latin typeface="Arial Narrow" panose="020B0604020202020204" pitchFamily="34" charset="0"/>
                <a:cs typeface="Arial Narrow" panose="020B0604020202020204" pitchFamily="34" charset="0"/>
              </a:rPr>
              <a:t>Reporting on Distribution of Teacher Talent</a:t>
            </a:r>
            <a:endParaRPr lang="en-US" sz="2000">
              <a:solidFill>
                <a:schemeClr val="bg1"/>
              </a:solidFill>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28195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0" y="206099"/>
            <a:ext cx="11718234"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p:txBody>
          <a:bodyPr>
            <a:normAutofit fontScale="90000"/>
          </a:bodyPr>
          <a:lstStyle/>
          <a:p>
            <a:r>
              <a:rPr lang="en-US" sz="2700" b="0"/>
              <a:t>The Impact of COVID-19:</a:t>
            </a:r>
            <a:br>
              <a:rPr lang="en-US" sz="2700" b="0"/>
            </a:br>
            <a:r>
              <a:rPr lang="en-US" sz="3800"/>
              <a:t>Early indicators point to a mounting teacher shortage problem.</a:t>
            </a:r>
          </a:p>
        </p:txBody>
      </p:sp>
      <p:sp>
        <p:nvSpPr>
          <p:cNvPr id="9" name="TextBox 8">
            <a:extLst>
              <a:ext uri="{FF2B5EF4-FFF2-40B4-BE49-F238E27FC236}">
                <a16:creationId xmlns:a16="http://schemas.microsoft.com/office/drawing/2014/main" id="{D2812E47-EC98-BF64-2745-73B981B17A12}"/>
              </a:ext>
            </a:extLst>
          </p:cNvPr>
          <p:cNvSpPr txBox="1"/>
          <p:nvPr/>
        </p:nvSpPr>
        <p:spPr>
          <a:xfrm>
            <a:off x="399002" y="6530938"/>
            <a:ext cx="9497352"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Sources: </a:t>
            </a:r>
            <a:r>
              <a:rPr lang="en-US" sz="1000">
                <a:latin typeface="Arial Narrow" panose="020B0604020202020204" pitchFamily="34" charset="0"/>
                <a:cs typeface="Arial Narrow" panose="020B0604020202020204" pitchFamily="34" charset="0"/>
                <a:hlinkClick r:id="rId3"/>
              </a:rPr>
              <a:t>Educators for Excellence</a:t>
            </a:r>
            <a:r>
              <a:rPr lang="en-US" sz="1000">
                <a:latin typeface="Arial Narrow" panose="020B0604020202020204" pitchFamily="34" charset="0"/>
                <a:cs typeface="Arial Narrow" panose="020B0604020202020204" pitchFamily="34" charset="0"/>
              </a:rPr>
              <a:t>, 2021 | </a:t>
            </a:r>
            <a:r>
              <a:rPr lang="en-US" sz="1000">
                <a:latin typeface="Arial Narrow" panose="020B0604020202020204" pitchFamily="34" charset="0"/>
                <a:cs typeface="Arial Narrow" panose="020B0604020202020204" pitchFamily="34" charset="0"/>
                <a:hlinkClick r:id="rId4"/>
              </a:rPr>
              <a:t>NEA</a:t>
            </a:r>
            <a:r>
              <a:rPr lang="en-US" sz="1000">
                <a:latin typeface="Arial Narrow" panose="020B0604020202020204" pitchFamily="34" charset="0"/>
                <a:cs typeface="Arial Narrow" panose="020B0604020202020204" pitchFamily="34" charset="0"/>
              </a:rPr>
              <a:t>, 2022 |  </a:t>
            </a:r>
            <a:r>
              <a:rPr lang="en-US" sz="1000">
                <a:latin typeface="Arial Narrow" panose="020B0604020202020204" pitchFamily="34" charset="0"/>
                <a:cs typeface="Arial Narrow" panose="020B0604020202020204" pitchFamily="34" charset="0"/>
                <a:hlinkClick r:id="rId5"/>
              </a:rPr>
              <a:t>RAND</a:t>
            </a:r>
            <a:r>
              <a:rPr lang="en-US" sz="1000">
                <a:latin typeface="Arial Narrow" panose="020B0604020202020204" pitchFamily="34" charset="0"/>
                <a:cs typeface="Arial Narrow" panose="020B0604020202020204" pitchFamily="34" charset="0"/>
              </a:rPr>
              <a:t>, 2021 | </a:t>
            </a:r>
            <a:r>
              <a:rPr lang="en-US" sz="1000">
                <a:latin typeface="Arial Narrow" panose="020B0604020202020204" pitchFamily="34" charset="0"/>
                <a:cs typeface="Arial Narrow" panose="020B0604020202020204" pitchFamily="34" charset="0"/>
                <a:hlinkClick r:id="rId6"/>
              </a:rPr>
              <a:t>Horace Mann</a:t>
            </a:r>
            <a:r>
              <a:rPr lang="en-US" sz="1000">
                <a:latin typeface="Arial Narrow" panose="020B0604020202020204" pitchFamily="34" charset="0"/>
                <a:cs typeface="Arial Narrow" panose="020B0604020202020204" pitchFamily="34" charset="0"/>
              </a:rPr>
              <a:t>, 2020  | </a:t>
            </a:r>
            <a:r>
              <a:rPr lang="en-US" sz="1000">
                <a:latin typeface="Arial Narrow" panose="020B0604020202020204" pitchFamily="34" charset="0"/>
                <a:cs typeface="Arial Narrow" panose="020B0604020202020204" pitchFamily="34" charset="0"/>
                <a:hlinkClick r:id="rId7"/>
              </a:rPr>
              <a:t>Mission Square Research Institute</a:t>
            </a:r>
            <a:r>
              <a:rPr lang="en-US" sz="1000">
                <a:latin typeface="Arial Narrow" panose="020B0604020202020204" pitchFamily="34" charset="0"/>
                <a:cs typeface="Arial Narrow" panose="020B0604020202020204" pitchFamily="34" charset="0"/>
              </a:rPr>
              <a:t>, 2020 | </a:t>
            </a:r>
            <a:r>
              <a:rPr lang="en-US" sz="1000">
                <a:latin typeface="Arial Narrow" panose="020B0604020202020204" pitchFamily="34" charset="0"/>
                <a:cs typeface="Arial Narrow" panose="020B0604020202020204" pitchFamily="34" charset="0"/>
                <a:hlinkClick r:id="rId8"/>
              </a:rPr>
              <a:t>EdWeek Research Center</a:t>
            </a:r>
            <a:r>
              <a:rPr lang="en-US" sz="1000">
                <a:latin typeface="Arial Narrow" panose="020B0604020202020204" pitchFamily="34" charset="0"/>
                <a:cs typeface="Arial Narrow" panose="020B0604020202020204" pitchFamily="34" charset="0"/>
              </a:rPr>
              <a:t>, 2020 | </a:t>
            </a:r>
            <a:r>
              <a:rPr lang="en-US" sz="1000">
                <a:latin typeface="Arial Narrow" panose="020B0604020202020204" pitchFamily="34" charset="0"/>
                <a:cs typeface="Arial Narrow" panose="020B0604020202020204" pitchFamily="34" charset="0"/>
                <a:hlinkClick r:id="rId9"/>
              </a:rPr>
              <a:t>EdWeek Research Center</a:t>
            </a:r>
            <a:r>
              <a:rPr lang="en-US" sz="1000">
                <a:latin typeface="Arial Narrow" panose="020B0604020202020204" pitchFamily="34" charset="0"/>
                <a:cs typeface="Arial Narrow" panose="020B0604020202020204" pitchFamily="34" charset="0"/>
              </a:rPr>
              <a:t>, 2022 </a:t>
            </a:r>
          </a:p>
        </p:txBody>
      </p:sp>
      <p:grpSp>
        <p:nvGrpSpPr>
          <p:cNvPr id="7" name="Group 6">
            <a:extLst>
              <a:ext uri="{FF2B5EF4-FFF2-40B4-BE49-F238E27FC236}">
                <a16:creationId xmlns:a16="http://schemas.microsoft.com/office/drawing/2014/main" id="{35A04E2E-927D-1240-C6B2-D75B59656A00}"/>
              </a:ext>
            </a:extLst>
          </p:cNvPr>
          <p:cNvGrpSpPr/>
          <p:nvPr/>
        </p:nvGrpSpPr>
        <p:grpSpPr>
          <a:xfrm>
            <a:off x="675861" y="1790386"/>
            <a:ext cx="3649222" cy="553998"/>
            <a:chOff x="675861" y="1790386"/>
            <a:chExt cx="3649222" cy="553998"/>
          </a:xfrm>
        </p:grpSpPr>
        <p:pic>
          <p:nvPicPr>
            <p:cNvPr id="4" name="Picture 3" descr="Icon&#10;&#10;Description automatically generated">
              <a:extLst>
                <a:ext uri="{FF2B5EF4-FFF2-40B4-BE49-F238E27FC236}">
                  <a16:creationId xmlns:a16="http://schemas.microsoft.com/office/drawing/2014/main" id="{6A50F94A-FA7F-D1DB-3705-48285460281F}"/>
                </a:ext>
              </a:extLst>
            </p:cNvPr>
            <p:cNvPicPr>
              <a:picLocks noChangeAspect="1"/>
            </p:cNvPicPr>
            <p:nvPr/>
          </p:nvPicPr>
          <p:blipFill rotWithShape="1">
            <a:blip r:embed="rId10"/>
            <a:srcRect r="55764" b="71458"/>
            <a:stretch/>
          </p:blipFill>
          <p:spPr>
            <a:xfrm>
              <a:off x="3631051" y="1790386"/>
              <a:ext cx="694032" cy="447798"/>
            </a:xfrm>
            <a:prstGeom prst="rect">
              <a:avLst/>
            </a:prstGeom>
          </p:spPr>
        </p:pic>
        <p:sp>
          <p:nvSpPr>
            <p:cNvPr id="21" name="TextBox 20">
              <a:extLst>
                <a:ext uri="{FF2B5EF4-FFF2-40B4-BE49-F238E27FC236}">
                  <a16:creationId xmlns:a16="http://schemas.microsoft.com/office/drawing/2014/main" id="{4696E202-D5D7-DB8D-0FE1-E04319B522EA}"/>
                </a:ext>
              </a:extLst>
            </p:cNvPr>
            <p:cNvSpPr txBox="1"/>
            <p:nvPr/>
          </p:nvSpPr>
          <p:spPr>
            <a:xfrm>
              <a:off x="675861" y="1790386"/>
              <a:ext cx="3524125" cy="553998"/>
            </a:xfrm>
            <a:prstGeom prst="rect">
              <a:avLst/>
            </a:prstGeom>
            <a:noFill/>
          </p:spPr>
          <p:txBody>
            <a:bodyPr wrap="square" rtlCol="0">
              <a:spAutoFit/>
            </a:bodyPr>
            <a:lstStyle/>
            <a:p>
              <a:r>
                <a:rPr lang="en-US" sz="3000" b="1">
                  <a:solidFill>
                    <a:schemeClr val="accent3"/>
                  </a:solidFill>
                  <a:highlight>
                    <a:srgbClr val="DFF0CB"/>
                  </a:highlight>
                  <a:latin typeface="Arial Narrow" panose="020B0604020202020204" pitchFamily="34" charset="0"/>
                  <a:cs typeface="Arial Narrow" panose="020B0604020202020204" pitchFamily="34" charset="0"/>
                </a:rPr>
                <a:t>What’s increasing?</a:t>
              </a:r>
            </a:p>
          </p:txBody>
        </p:sp>
      </p:grpSp>
      <p:sp>
        <p:nvSpPr>
          <p:cNvPr id="33" name="TextBox 32">
            <a:extLst>
              <a:ext uri="{FF2B5EF4-FFF2-40B4-BE49-F238E27FC236}">
                <a16:creationId xmlns:a16="http://schemas.microsoft.com/office/drawing/2014/main" id="{255FDA8F-8812-3E91-1751-9AD006EBAA33}"/>
              </a:ext>
            </a:extLst>
          </p:cNvPr>
          <p:cNvSpPr txBox="1"/>
          <p:nvPr/>
        </p:nvSpPr>
        <p:spPr>
          <a:xfrm>
            <a:off x="680659" y="2527453"/>
            <a:ext cx="5178457" cy="954107"/>
          </a:xfrm>
          <a:prstGeom prst="rect">
            <a:avLst/>
          </a:prstGeom>
          <a:noFill/>
        </p:spPr>
        <p:txBody>
          <a:bodyPr wrap="square" rtlCol="0">
            <a:spAutoFit/>
          </a:bodyPr>
          <a:lstStyle/>
          <a:p>
            <a:pPr indent="-274320">
              <a:buFont typeface="+mj-lt"/>
              <a:buAutoNum type="arabicPeriod"/>
            </a:pPr>
            <a:r>
              <a:rPr lang="en-US" sz="2000" b="1">
                <a:solidFill>
                  <a:schemeClr val="accent3"/>
                </a:solidFill>
                <a:latin typeface="Arial Narrow" panose="020B0604020202020204" pitchFamily="34" charset="0"/>
                <a:cs typeface="Arial Narrow" panose="020B0604020202020204" pitchFamily="34" charset="0"/>
              </a:rPr>
              <a:t>Workloads</a:t>
            </a:r>
          </a:p>
          <a:p>
            <a:r>
              <a:rPr lang="en-US" b="1">
                <a:solidFill>
                  <a:srgbClr val="393026"/>
                </a:solidFill>
                <a:latin typeface="Arial Narrow" panose="020B0604020202020204" pitchFamily="34" charset="0"/>
                <a:cs typeface="Arial Narrow" panose="020B0604020202020204" pitchFamily="34" charset="0"/>
              </a:rPr>
              <a:t>44% </a:t>
            </a:r>
            <a:r>
              <a:rPr lang="en-US">
                <a:solidFill>
                  <a:srgbClr val="393026"/>
                </a:solidFill>
                <a:latin typeface="Arial Narrow" panose="020B0604020202020204" pitchFamily="34" charset="0"/>
                <a:cs typeface="Arial Narrow" panose="020B0604020202020204" pitchFamily="34" charset="0"/>
              </a:rPr>
              <a:t>of teachers report working more hours during the pandemic.</a:t>
            </a:r>
          </a:p>
        </p:txBody>
      </p:sp>
      <p:sp>
        <p:nvSpPr>
          <p:cNvPr id="34" name="TextBox 33">
            <a:extLst>
              <a:ext uri="{FF2B5EF4-FFF2-40B4-BE49-F238E27FC236}">
                <a16:creationId xmlns:a16="http://schemas.microsoft.com/office/drawing/2014/main" id="{2C92835D-10AB-BEB6-9C80-36236CB8A395}"/>
              </a:ext>
            </a:extLst>
          </p:cNvPr>
          <p:cNvSpPr txBox="1"/>
          <p:nvPr/>
        </p:nvSpPr>
        <p:spPr>
          <a:xfrm>
            <a:off x="678259" y="3399038"/>
            <a:ext cx="5595219" cy="400110"/>
          </a:xfrm>
          <a:prstGeom prst="rect">
            <a:avLst/>
          </a:prstGeom>
          <a:noFill/>
        </p:spPr>
        <p:txBody>
          <a:bodyPr wrap="square" rtlCol="0">
            <a:spAutoFit/>
          </a:bodyPr>
          <a:lstStyle/>
          <a:p>
            <a:r>
              <a:rPr lang="en-US" sz="2000" b="1">
                <a:solidFill>
                  <a:schemeClr val="accent3"/>
                </a:solidFill>
                <a:latin typeface="Arial Narrow" panose="020B0604020202020204" pitchFamily="34" charset="0"/>
                <a:cs typeface="Arial Narrow" panose="020B0604020202020204" pitchFamily="34" charset="0"/>
              </a:rPr>
              <a:t>2. The percent of teachers who say they plan to leave</a:t>
            </a:r>
          </a:p>
        </p:txBody>
      </p:sp>
      <p:graphicFrame>
        <p:nvGraphicFramePr>
          <p:cNvPr id="3" name="Chart 2">
            <a:extLst>
              <a:ext uri="{FF2B5EF4-FFF2-40B4-BE49-F238E27FC236}">
                <a16:creationId xmlns:a16="http://schemas.microsoft.com/office/drawing/2014/main" id="{886098AF-BD5E-25A0-7CEE-AFDFBF1AFC7B}"/>
              </a:ext>
            </a:extLst>
          </p:cNvPr>
          <p:cNvGraphicFramePr/>
          <p:nvPr/>
        </p:nvGraphicFramePr>
        <p:xfrm>
          <a:off x="576480" y="3826732"/>
          <a:ext cx="5696998" cy="2612477"/>
        </p:xfrm>
        <a:graphic>
          <a:graphicData uri="http://schemas.openxmlformats.org/drawingml/2006/chart">
            <c:chart xmlns:c="http://schemas.openxmlformats.org/drawingml/2006/chart" xmlns:r="http://schemas.openxmlformats.org/officeDocument/2006/relationships" r:id="rId11"/>
          </a:graphicData>
        </a:graphic>
      </p:graphicFrame>
      <p:grpSp>
        <p:nvGrpSpPr>
          <p:cNvPr id="18" name="Group 17">
            <a:extLst>
              <a:ext uri="{FF2B5EF4-FFF2-40B4-BE49-F238E27FC236}">
                <a16:creationId xmlns:a16="http://schemas.microsoft.com/office/drawing/2014/main" id="{D8C81333-606D-F7A7-CCA4-6B5B080B23E4}"/>
              </a:ext>
            </a:extLst>
          </p:cNvPr>
          <p:cNvGrpSpPr/>
          <p:nvPr/>
        </p:nvGrpSpPr>
        <p:grpSpPr>
          <a:xfrm>
            <a:off x="6397572" y="1723042"/>
            <a:ext cx="4227065" cy="553998"/>
            <a:chOff x="6771861" y="1798725"/>
            <a:chExt cx="4227065" cy="553998"/>
          </a:xfrm>
        </p:grpSpPr>
        <p:pic>
          <p:nvPicPr>
            <p:cNvPr id="8" name="Picture 7" descr="Icon&#10;&#10;Description automatically generated">
              <a:extLst>
                <a:ext uri="{FF2B5EF4-FFF2-40B4-BE49-F238E27FC236}">
                  <a16:creationId xmlns:a16="http://schemas.microsoft.com/office/drawing/2014/main" id="{B0C70E22-25BD-B16F-DA01-29D405E1CF41}"/>
                </a:ext>
              </a:extLst>
            </p:cNvPr>
            <p:cNvPicPr>
              <a:picLocks noChangeAspect="1"/>
            </p:cNvPicPr>
            <p:nvPr/>
          </p:nvPicPr>
          <p:blipFill rotWithShape="1">
            <a:blip r:embed="rId10"/>
            <a:srcRect l="-903" t="70247" r="55069"/>
            <a:stretch/>
          </p:blipFill>
          <p:spPr>
            <a:xfrm>
              <a:off x="9829739" y="1879294"/>
              <a:ext cx="690215" cy="448056"/>
            </a:xfrm>
            <a:prstGeom prst="rect">
              <a:avLst/>
            </a:prstGeom>
          </p:spPr>
        </p:pic>
        <p:sp>
          <p:nvSpPr>
            <p:cNvPr id="35" name="TextBox 34">
              <a:extLst>
                <a:ext uri="{FF2B5EF4-FFF2-40B4-BE49-F238E27FC236}">
                  <a16:creationId xmlns:a16="http://schemas.microsoft.com/office/drawing/2014/main" id="{A49A148A-1272-2113-A861-85B9EBFD0E11}"/>
                </a:ext>
              </a:extLst>
            </p:cNvPr>
            <p:cNvSpPr txBox="1"/>
            <p:nvPr/>
          </p:nvSpPr>
          <p:spPr>
            <a:xfrm>
              <a:off x="6771861" y="1798725"/>
              <a:ext cx="4227065" cy="553998"/>
            </a:xfrm>
            <a:prstGeom prst="rect">
              <a:avLst/>
            </a:prstGeom>
            <a:noFill/>
          </p:spPr>
          <p:txBody>
            <a:bodyPr wrap="square" rtlCol="0">
              <a:spAutoFit/>
            </a:bodyPr>
            <a:lstStyle/>
            <a:p>
              <a:r>
                <a:rPr lang="en-US" sz="3000" b="1">
                  <a:solidFill>
                    <a:srgbClr val="CC1820"/>
                  </a:solidFill>
                  <a:highlight>
                    <a:srgbClr val="FCD7D1"/>
                  </a:highlight>
                  <a:latin typeface="Arial Narrow" panose="020B0604020202020204" pitchFamily="34" charset="0"/>
                  <a:cs typeface="Arial Narrow" panose="020B0604020202020204" pitchFamily="34" charset="0"/>
                </a:rPr>
                <a:t>What’s decreasing?</a:t>
              </a:r>
            </a:p>
          </p:txBody>
        </p:sp>
      </p:grpSp>
      <p:sp>
        <p:nvSpPr>
          <p:cNvPr id="45" name="TextBox 44">
            <a:extLst>
              <a:ext uri="{FF2B5EF4-FFF2-40B4-BE49-F238E27FC236}">
                <a16:creationId xmlns:a16="http://schemas.microsoft.com/office/drawing/2014/main" id="{055B641E-A3EF-5F98-66C4-2435EE561F38}"/>
              </a:ext>
            </a:extLst>
          </p:cNvPr>
          <p:cNvSpPr txBox="1"/>
          <p:nvPr/>
        </p:nvSpPr>
        <p:spPr>
          <a:xfrm>
            <a:off x="6521667" y="2480758"/>
            <a:ext cx="5428651" cy="954107"/>
          </a:xfrm>
          <a:prstGeom prst="rect">
            <a:avLst/>
          </a:prstGeom>
          <a:noFill/>
        </p:spPr>
        <p:txBody>
          <a:bodyPr wrap="square" rtlCol="0">
            <a:spAutoFit/>
          </a:bodyPr>
          <a:lstStyle/>
          <a:p>
            <a:pPr indent="-274320">
              <a:buFont typeface="+mj-lt"/>
              <a:buAutoNum type="arabicPeriod"/>
            </a:pPr>
            <a:r>
              <a:rPr lang="en-US" sz="2000" b="1">
                <a:solidFill>
                  <a:srgbClr val="CC1820"/>
                </a:solidFill>
                <a:latin typeface="Arial Narrow" panose="020B0604020202020204" pitchFamily="34" charset="0"/>
                <a:cs typeface="Arial Narrow" panose="020B0604020202020204" pitchFamily="34" charset="0"/>
              </a:rPr>
              <a:t>Morale</a:t>
            </a:r>
          </a:p>
          <a:p>
            <a:r>
              <a:rPr lang="en-US" b="1">
                <a:solidFill>
                  <a:srgbClr val="393026"/>
                </a:solidFill>
                <a:latin typeface="Arial Narrow" panose="020B0604020202020204" pitchFamily="34" charset="0"/>
                <a:cs typeface="Arial Narrow" panose="020B0604020202020204" pitchFamily="34" charset="0"/>
              </a:rPr>
              <a:t>84% </a:t>
            </a:r>
            <a:r>
              <a:rPr lang="en-US">
                <a:solidFill>
                  <a:srgbClr val="393026"/>
                </a:solidFill>
                <a:latin typeface="Arial Narrow" panose="020B0604020202020204" pitchFamily="34" charset="0"/>
                <a:cs typeface="Arial Narrow" panose="020B0604020202020204" pitchFamily="34" charset="0"/>
              </a:rPr>
              <a:t>of teachers and admins say morale is lower than prior to COVID.</a:t>
            </a:r>
          </a:p>
        </p:txBody>
      </p:sp>
      <p:sp>
        <p:nvSpPr>
          <p:cNvPr id="46" name="TextBox 45">
            <a:extLst>
              <a:ext uri="{FF2B5EF4-FFF2-40B4-BE49-F238E27FC236}">
                <a16:creationId xmlns:a16="http://schemas.microsoft.com/office/drawing/2014/main" id="{5A3CB4B5-1C6A-4787-4E9B-D00EA7D70BF3}"/>
              </a:ext>
            </a:extLst>
          </p:cNvPr>
          <p:cNvSpPr txBox="1"/>
          <p:nvPr/>
        </p:nvSpPr>
        <p:spPr>
          <a:xfrm>
            <a:off x="6549142" y="3399038"/>
            <a:ext cx="5169091" cy="400110"/>
          </a:xfrm>
          <a:prstGeom prst="rect">
            <a:avLst/>
          </a:prstGeom>
          <a:noFill/>
        </p:spPr>
        <p:txBody>
          <a:bodyPr wrap="square" rtlCol="0">
            <a:spAutoFit/>
          </a:bodyPr>
          <a:lstStyle/>
          <a:p>
            <a:r>
              <a:rPr lang="en-US" sz="2000" b="1">
                <a:solidFill>
                  <a:srgbClr val="CC1820"/>
                </a:solidFill>
                <a:latin typeface="Arial Narrow" panose="020B0604020202020204" pitchFamily="34" charset="0"/>
                <a:cs typeface="Arial Narrow" panose="020B0604020202020204" pitchFamily="34" charset="0"/>
              </a:rPr>
              <a:t>2. The percent of teachers who are ‘very satisfied’</a:t>
            </a:r>
          </a:p>
        </p:txBody>
      </p:sp>
      <p:graphicFrame>
        <p:nvGraphicFramePr>
          <p:cNvPr id="47" name="Chart 46">
            <a:extLst>
              <a:ext uri="{FF2B5EF4-FFF2-40B4-BE49-F238E27FC236}">
                <a16:creationId xmlns:a16="http://schemas.microsoft.com/office/drawing/2014/main" id="{B2CC252D-6B8C-47F8-01E8-75CAE210887B}"/>
              </a:ext>
            </a:extLst>
          </p:cNvPr>
          <p:cNvGraphicFramePr/>
          <p:nvPr/>
        </p:nvGraphicFramePr>
        <p:xfrm>
          <a:off x="6423372" y="3826732"/>
          <a:ext cx="5696998" cy="2612477"/>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1383185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2A219DC-E12A-FBB6-253A-5167E515DDD5}"/>
              </a:ext>
            </a:extLst>
          </p:cNvPr>
          <p:cNvSpPr/>
          <p:nvPr/>
        </p:nvSpPr>
        <p:spPr>
          <a:xfrm>
            <a:off x="8704349" y="2549517"/>
            <a:ext cx="3278544" cy="1169826"/>
          </a:xfrm>
          <a:prstGeom prst="rect">
            <a:avLst/>
          </a:prstGeom>
          <a:solidFill>
            <a:schemeClr val="tx2"/>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BBD95E7-8E2C-E7B9-30F6-0D2DB35262FD}"/>
              </a:ext>
            </a:extLst>
          </p:cNvPr>
          <p:cNvSpPr/>
          <p:nvPr/>
        </p:nvSpPr>
        <p:spPr>
          <a:xfrm>
            <a:off x="8530856" y="1258223"/>
            <a:ext cx="3452037" cy="1169826"/>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silhouette&#10;&#10;Description automatically generated">
            <a:extLst>
              <a:ext uri="{FF2B5EF4-FFF2-40B4-BE49-F238E27FC236}">
                <a16:creationId xmlns:a16="http://schemas.microsoft.com/office/drawing/2014/main" id="{C4D97EFF-9A46-0E15-8FEA-33926A42AF45}"/>
              </a:ext>
            </a:extLst>
          </p:cNvPr>
          <p:cNvPicPr>
            <a:picLocks noChangeAspect="1"/>
          </p:cNvPicPr>
          <p:nvPr/>
        </p:nvPicPr>
        <p:blipFill>
          <a:blip r:embed="rId3"/>
          <a:stretch>
            <a:fillRect/>
          </a:stretch>
        </p:blipFill>
        <p:spPr>
          <a:xfrm>
            <a:off x="9977751" y="115394"/>
            <a:ext cx="2005142" cy="1294800"/>
          </a:xfrm>
          <a:prstGeom prst="rect">
            <a:avLst/>
          </a:prstGeom>
        </p:spPr>
      </p:pic>
      <p:sp>
        <p:nvSpPr>
          <p:cNvPr id="16" name="Rectangle 15">
            <a:extLst>
              <a:ext uri="{FF2B5EF4-FFF2-40B4-BE49-F238E27FC236}">
                <a16:creationId xmlns:a16="http://schemas.microsoft.com/office/drawing/2014/main" id="{272FE34D-60CE-0D49-7200-96F39A69392F}"/>
              </a:ext>
            </a:extLst>
          </p:cNvPr>
          <p:cNvSpPr/>
          <p:nvPr/>
        </p:nvSpPr>
        <p:spPr>
          <a:xfrm>
            <a:off x="0" y="206099"/>
            <a:ext cx="6386513"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p:txBody>
          <a:bodyPr/>
          <a:lstStyle/>
          <a:p>
            <a:r>
              <a:rPr lang="en-US" sz="2400" b="0"/>
              <a:t>SREB Region-At-A-Glance:</a:t>
            </a:r>
            <a:br>
              <a:rPr lang="en-US" sz="2400" b="0"/>
            </a:br>
            <a:r>
              <a:rPr lang="en-US"/>
              <a:t>Teacher Compensation</a:t>
            </a:r>
          </a:p>
        </p:txBody>
      </p:sp>
      <p:sp>
        <p:nvSpPr>
          <p:cNvPr id="9" name="TextBox 8">
            <a:extLst>
              <a:ext uri="{FF2B5EF4-FFF2-40B4-BE49-F238E27FC236}">
                <a16:creationId xmlns:a16="http://schemas.microsoft.com/office/drawing/2014/main" id="{D2812E47-EC98-BF64-2745-73B981B17A12}"/>
              </a:ext>
            </a:extLst>
          </p:cNvPr>
          <p:cNvSpPr txBox="1"/>
          <p:nvPr/>
        </p:nvSpPr>
        <p:spPr>
          <a:xfrm>
            <a:off x="399001" y="6530938"/>
            <a:ext cx="6852401"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 </a:t>
            </a:r>
            <a:r>
              <a:rPr lang="en-US" sz="1000">
                <a:solidFill>
                  <a:schemeClr val="tx2"/>
                </a:solidFill>
                <a:latin typeface="Arial Narrow" panose="020B0604020202020204" pitchFamily="34" charset="0"/>
                <a:cs typeface="Arial Narrow" panose="020B0604020202020204" pitchFamily="34" charset="0"/>
                <a:hlinkClick r:id="rId4"/>
              </a:rPr>
              <a:t>SREB Teacher Compensation Dashboard</a:t>
            </a:r>
            <a:r>
              <a:rPr lang="en-US" sz="1000">
                <a:solidFill>
                  <a:schemeClr val="tx2"/>
                </a:solidFill>
                <a:latin typeface="Arial Narrow" panose="020B0604020202020204" pitchFamily="34" charset="0"/>
                <a:cs typeface="Arial Narrow" panose="020B0604020202020204" pitchFamily="34" charset="0"/>
              </a:rPr>
              <a:t> –</a:t>
            </a:r>
            <a:r>
              <a:rPr lang="en-US" sz="1000">
                <a:latin typeface="Arial Narrow" panose="020B0604020202020204" pitchFamily="34" charset="0"/>
                <a:cs typeface="Arial Narrow" panose="020B0604020202020204" pitchFamily="34" charset="0"/>
              </a:rPr>
              <a:t> SREB’s Updated Teacher Compensation Board to be released mid-February 2023</a:t>
            </a:r>
          </a:p>
        </p:txBody>
      </p:sp>
      <p:grpSp>
        <p:nvGrpSpPr>
          <p:cNvPr id="57" name="Group 56">
            <a:extLst>
              <a:ext uri="{FF2B5EF4-FFF2-40B4-BE49-F238E27FC236}">
                <a16:creationId xmlns:a16="http://schemas.microsoft.com/office/drawing/2014/main" id="{BFD2F3E5-B195-D1E0-4B03-AC06CF6F95D6}"/>
              </a:ext>
            </a:extLst>
          </p:cNvPr>
          <p:cNvGrpSpPr/>
          <p:nvPr/>
        </p:nvGrpSpPr>
        <p:grpSpPr>
          <a:xfrm>
            <a:off x="8531441" y="0"/>
            <a:ext cx="3451452" cy="6858000"/>
            <a:chOff x="7386638" y="0"/>
            <a:chExt cx="3310926" cy="6858000"/>
          </a:xfrm>
        </p:grpSpPr>
        <p:cxnSp>
          <p:nvCxnSpPr>
            <p:cNvPr id="38" name="Straight Connector 37">
              <a:extLst>
                <a:ext uri="{FF2B5EF4-FFF2-40B4-BE49-F238E27FC236}">
                  <a16:creationId xmlns:a16="http://schemas.microsoft.com/office/drawing/2014/main" id="{D08BC825-E2BF-C17B-7F78-3831A466BABB}"/>
                </a:ext>
              </a:extLst>
            </p:cNvPr>
            <p:cNvCxnSpPr/>
            <p:nvPr/>
          </p:nvCxnSpPr>
          <p:spPr>
            <a:xfrm>
              <a:off x="7386638" y="0"/>
              <a:ext cx="0" cy="6858000"/>
            </a:xfrm>
            <a:prstGeom prst="line">
              <a:avLst/>
            </a:prstGeom>
            <a:ln w="76200">
              <a:solidFill>
                <a:srgbClr val="DF881A"/>
              </a:solidFill>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5F0A8B44-8458-1D53-E711-FFAA8CD72CE6}"/>
                </a:ext>
              </a:extLst>
            </p:cNvPr>
            <p:cNvSpPr txBox="1"/>
            <p:nvPr/>
          </p:nvSpPr>
          <p:spPr>
            <a:xfrm>
              <a:off x="7552506" y="1258223"/>
              <a:ext cx="3145058" cy="1200329"/>
            </a:xfrm>
            <a:prstGeom prst="rect">
              <a:avLst/>
            </a:prstGeom>
            <a:noFill/>
          </p:spPr>
          <p:txBody>
            <a:bodyPr wrap="square" rtlCol="0">
              <a:spAutoFit/>
            </a:bodyPr>
            <a:lstStyle/>
            <a:p>
              <a:r>
                <a:rPr lang="en-US" sz="2400" b="1">
                  <a:solidFill>
                    <a:srgbClr val="F8971C"/>
                  </a:solidFill>
                  <a:latin typeface="Arial Narrow" panose="020B0604020202020204" pitchFamily="34" charset="0"/>
                  <a:cs typeface="Arial Narrow" panose="020B0604020202020204" pitchFamily="34" charset="0"/>
                </a:rPr>
                <a:t>South Carolina </a:t>
              </a:r>
            </a:p>
            <a:p>
              <a:r>
                <a:rPr lang="en-US" sz="2400" b="1">
                  <a:solidFill>
                    <a:srgbClr val="F8971C"/>
                  </a:solidFill>
                  <a:latin typeface="Arial Narrow" panose="020B0604020202020204" pitchFamily="34" charset="0"/>
                  <a:cs typeface="Arial Narrow" panose="020B0604020202020204" pitchFamily="34" charset="0"/>
                </a:rPr>
                <a:t>Average Teacher Salaries, 2020-21</a:t>
              </a:r>
              <a:endParaRPr lang="en-US" sz="1600">
                <a:solidFill>
                  <a:srgbClr val="F8971C"/>
                </a:solidFill>
                <a:latin typeface="Arial Narrow" panose="020B0604020202020204" pitchFamily="34" charset="0"/>
                <a:cs typeface="Arial Narrow" panose="020B0604020202020204" pitchFamily="34" charset="0"/>
              </a:endParaRPr>
            </a:p>
          </p:txBody>
        </p:sp>
        <p:sp>
          <p:nvSpPr>
            <p:cNvPr id="53" name="TextBox 52">
              <a:extLst>
                <a:ext uri="{FF2B5EF4-FFF2-40B4-BE49-F238E27FC236}">
                  <a16:creationId xmlns:a16="http://schemas.microsoft.com/office/drawing/2014/main" id="{EEE77AFD-4E0F-DE22-C96D-480D4A7DCB2B}"/>
                </a:ext>
              </a:extLst>
            </p:cNvPr>
            <p:cNvSpPr txBox="1"/>
            <p:nvPr/>
          </p:nvSpPr>
          <p:spPr>
            <a:xfrm>
              <a:off x="7552506" y="2428049"/>
              <a:ext cx="3065413" cy="36625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schemeClr val="bg1"/>
                  </a:solidFill>
                  <a:effectLst/>
                  <a:uLnTx/>
                  <a:uFillTx/>
                  <a:latin typeface="Arial Narrow" panose="020B0604020202020204" pitchFamily="34" charset="0"/>
                  <a:ea typeface="+mn-ea"/>
                  <a:cs typeface="Arial Narrow" panose="020B0604020202020204" pitchFamily="34" charset="0"/>
                </a:rPr>
                <a:t>$76,568 </a:t>
              </a:r>
              <a:r>
                <a:rPr kumimoji="0" lang="en-US" sz="2000" b="0" i="0" u="none" strike="noStrike" kern="1200" cap="none" spc="0" normalizeH="0" baseline="0" noProof="0">
                  <a:ln>
                    <a:noFill/>
                  </a:ln>
                  <a:solidFill>
                    <a:schemeClr val="bg1"/>
                  </a:solidFill>
                  <a:effectLst/>
                  <a:uLnTx/>
                  <a:uFillTx/>
                  <a:latin typeface="Arial Narrow" panose="020B0604020202020204" pitchFamily="34" charset="0"/>
                  <a:ea typeface="+mn-ea"/>
                  <a:cs typeface="Arial Narrow" panose="020B0604020202020204" pitchFamily="34" charset="0"/>
                </a:rPr>
                <a:t>- Avg Top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005693"/>
                </a:solidFill>
                <a:effectLst/>
                <a:uLnTx/>
                <a:uFillTx/>
                <a:latin typeface="Arial Narrow" panose="020B0604020202020204" pitchFamily="34" charset="0"/>
                <a:ea typeface="+mn-ea"/>
                <a:cs typeface="Arial Narrow" panose="020B0604020202020204" pitchFamily="34" charset="0"/>
              </a:endParaRPr>
            </a:p>
            <a:p>
              <a:endParaRPr lang="en-US" sz="3600">
                <a:solidFill>
                  <a:schemeClr val="accent6"/>
                </a:solidFill>
                <a:latin typeface="Arial Narrow" panose="020B0604020202020204" pitchFamily="34" charset="0"/>
                <a:cs typeface="Arial Narrow" panose="020B0604020202020204" pitchFamily="34" charset="0"/>
              </a:endParaRPr>
            </a:p>
            <a:p>
              <a:r>
                <a:rPr lang="en-US" sz="4000">
                  <a:solidFill>
                    <a:schemeClr val="accent6"/>
                  </a:solidFill>
                  <a:latin typeface="Arial Narrow" panose="020B0604020202020204" pitchFamily="34" charset="0"/>
                  <a:cs typeface="Arial Narrow" panose="020B0604020202020204" pitchFamily="34" charset="0"/>
                </a:rPr>
                <a:t>$53,188 </a:t>
              </a:r>
              <a:r>
                <a:rPr lang="en-US" sz="3200">
                  <a:solidFill>
                    <a:schemeClr val="accent6"/>
                  </a:solidFill>
                  <a:latin typeface="Arial Narrow" panose="020B0604020202020204" pitchFamily="34" charset="0"/>
                  <a:cs typeface="Arial Narrow" panose="020B0604020202020204" pitchFamily="34" charset="0"/>
                </a:rPr>
                <a:t>- </a:t>
              </a:r>
              <a:r>
                <a:rPr lang="en-US" sz="2000">
                  <a:solidFill>
                    <a:schemeClr val="accent6"/>
                  </a:solidFill>
                  <a:latin typeface="Arial Narrow" panose="020B0604020202020204" pitchFamily="34" charset="0"/>
                  <a:cs typeface="Arial Narrow" panose="020B0604020202020204" pitchFamily="34" charset="0"/>
                </a:rPr>
                <a:t>Avg Overall</a:t>
              </a:r>
            </a:p>
            <a:p>
              <a:endParaRPr lang="en-US" sz="3200">
                <a:solidFill>
                  <a:schemeClr val="accent6"/>
                </a:solidFill>
                <a:latin typeface="Arial Narrow" panose="020B0604020202020204" pitchFamily="34" charset="0"/>
                <a:cs typeface="Arial Narrow" panose="020B0604020202020204" pitchFamily="34" charset="0"/>
              </a:endParaRPr>
            </a:p>
            <a:p>
              <a:r>
                <a:rPr lang="en-US" sz="4000">
                  <a:solidFill>
                    <a:schemeClr val="accent4"/>
                  </a:solidFill>
                  <a:latin typeface="Arial Narrow" panose="020B0604020202020204" pitchFamily="34" charset="0"/>
                  <a:cs typeface="Arial Narrow" panose="020B0604020202020204" pitchFamily="34" charset="0"/>
                </a:rPr>
                <a:t>$37,704 </a:t>
              </a:r>
              <a:r>
                <a:rPr lang="en-US" sz="2000">
                  <a:solidFill>
                    <a:schemeClr val="accent4"/>
                  </a:solidFill>
                  <a:latin typeface="Arial Narrow" panose="020B0604020202020204" pitchFamily="34" charset="0"/>
                  <a:cs typeface="Arial Narrow" panose="020B0604020202020204" pitchFamily="34" charset="0"/>
                </a:rPr>
                <a:t>- Avg Starting</a:t>
              </a:r>
            </a:p>
            <a:p>
              <a:endParaRPr lang="en-US" sz="2000">
                <a:solidFill>
                  <a:schemeClr val="accent6"/>
                </a:solidFill>
                <a:latin typeface="Arial Narrow" panose="020B0604020202020204" pitchFamily="34" charset="0"/>
                <a:cs typeface="Arial Narrow" panose="020B0604020202020204" pitchFamily="34" charset="0"/>
              </a:endParaRPr>
            </a:p>
          </p:txBody>
        </p:sp>
      </p:grpSp>
      <p:pic>
        <p:nvPicPr>
          <p:cNvPr id="4" name="Picture 3">
            <a:extLst>
              <a:ext uri="{FF2B5EF4-FFF2-40B4-BE49-F238E27FC236}">
                <a16:creationId xmlns:a16="http://schemas.microsoft.com/office/drawing/2014/main" id="{97CB6EBA-B559-8352-7CD2-D659BB48DDE9}"/>
              </a:ext>
            </a:extLst>
          </p:cNvPr>
          <p:cNvPicPr>
            <a:picLocks noChangeAspect="1"/>
          </p:cNvPicPr>
          <p:nvPr/>
        </p:nvPicPr>
        <p:blipFill>
          <a:blip r:embed="rId5"/>
          <a:stretch>
            <a:fillRect/>
          </a:stretch>
        </p:blipFill>
        <p:spPr>
          <a:xfrm>
            <a:off x="717323" y="2115798"/>
            <a:ext cx="7198819" cy="3740442"/>
          </a:xfrm>
          <a:prstGeom prst="rect">
            <a:avLst/>
          </a:prstGeom>
        </p:spPr>
      </p:pic>
      <p:pic>
        <p:nvPicPr>
          <p:cNvPr id="11" name="Picture 10" descr="A picture containing shape&#10;&#10;Description automatically generated">
            <a:extLst>
              <a:ext uri="{FF2B5EF4-FFF2-40B4-BE49-F238E27FC236}">
                <a16:creationId xmlns:a16="http://schemas.microsoft.com/office/drawing/2014/main" id="{7A4A1B24-EA72-EC3E-1F8A-3EA79C43D0F6}"/>
              </a:ext>
            </a:extLst>
          </p:cNvPr>
          <p:cNvPicPr>
            <a:picLocks noChangeAspect="1"/>
          </p:cNvPicPr>
          <p:nvPr/>
        </p:nvPicPr>
        <p:blipFill rotWithShape="1">
          <a:blip r:embed="rId6">
            <a:biLevel thresh="25000"/>
          </a:blip>
          <a:srcRect b="39792"/>
          <a:stretch/>
        </p:blipFill>
        <p:spPr>
          <a:xfrm>
            <a:off x="11063496" y="3076871"/>
            <a:ext cx="822361" cy="495130"/>
          </a:xfrm>
          <a:prstGeom prst="rect">
            <a:avLst/>
          </a:prstGeom>
        </p:spPr>
      </p:pic>
    </p:spTree>
    <p:extLst>
      <p:ext uri="{BB962C8B-B14F-4D97-AF65-F5344CB8AC3E}">
        <p14:creationId xmlns:p14="http://schemas.microsoft.com/office/powerpoint/2010/main" val="26895864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0" y="206099"/>
            <a:ext cx="6386513"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p:txBody>
          <a:bodyPr/>
          <a:lstStyle/>
          <a:p>
            <a:r>
              <a:rPr lang="en-US" sz="2400" b="0"/>
              <a:t>SREB Region-At-A-Glance:</a:t>
            </a:r>
            <a:br>
              <a:rPr lang="en-US" sz="2400" b="0"/>
            </a:br>
            <a:r>
              <a:rPr lang="en-US"/>
              <a:t>Teacher Compensation</a:t>
            </a:r>
          </a:p>
        </p:txBody>
      </p:sp>
      <p:sp>
        <p:nvSpPr>
          <p:cNvPr id="9" name="TextBox 8">
            <a:extLst>
              <a:ext uri="{FF2B5EF4-FFF2-40B4-BE49-F238E27FC236}">
                <a16:creationId xmlns:a16="http://schemas.microsoft.com/office/drawing/2014/main" id="{D2812E47-EC98-BF64-2745-73B981B17A12}"/>
              </a:ext>
            </a:extLst>
          </p:cNvPr>
          <p:cNvSpPr txBox="1"/>
          <p:nvPr/>
        </p:nvSpPr>
        <p:spPr>
          <a:xfrm>
            <a:off x="399001" y="6530938"/>
            <a:ext cx="7862495"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 </a:t>
            </a:r>
            <a:r>
              <a:rPr lang="en-US" sz="1000">
                <a:solidFill>
                  <a:schemeClr val="tx2"/>
                </a:solidFill>
                <a:latin typeface="Arial Narrow" panose="020B0604020202020204" pitchFamily="34" charset="0"/>
                <a:cs typeface="Arial Narrow" panose="020B0604020202020204" pitchFamily="34" charset="0"/>
                <a:hlinkClick r:id="rId3"/>
              </a:rPr>
              <a:t>SREB Teacher Compensation Dashboard</a:t>
            </a:r>
            <a:r>
              <a:rPr lang="en-US" sz="1000">
                <a:solidFill>
                  <a:schemeClr val="tx2"/>
                </a:solidFill>
                <a:latin typeface="Arial Narrow" panose="020B0604020202020204" pitchFamily="34" charset="0"/>
                <a:cs typeface="Arial Narrow" panose="020B0604020202020204" pitchFamily="34" charset="0"/>
              </a:rPr>
              <a:t> –</a:t>
            </a:r>
            <a:r>
              <a:rPr lang="en-US" sz="1000">
                <a:latin typeface="Arial Narrow" panose="020B0604020202020204" pitchFamily="34" charset="0"/>
                <a:cs typeface="Arial Narrow" panose="020B0604020202020204" pitchFamily="34" charset="0"/>
              </a:rPr>
              <a:t> SREB’s Updated Teacher Compensation Board to be released mid-February 2023</a:t>
            </a:r>
          </a:p>
        </p:txBody>
      </p:sp>
      <p:grpSp>
        <p:nvGrpSpPr>
          <p:cNvPr id="57" name="Group 56">
            <a:extLst>
              <a:ext uri="{FF2B5EF4-FFF2-40B4-BE49-F238E27FC236}">
                <a16:creationId xmlns:a16="http://schemas.microsoft.com/office/drawing/2014/main" id="{BFD2F3E5-B195-D1E0-4B03-AC06CF6F95D6}"/>
              </a:ext>
            </a:extLst>
          </p:cNvPr>
          <p:cNvGrpSpPr/>
          <p:nvPr/>
        </p:nvGrpSpPr>
        <p:grpSpPr>
          <a:xfrm>
            <a:off x="3019779" y="1612099"/>
            <a:ext cx="4282773" cy="4791463"/>
            <a:chOff x="7210225" y="917769"/>
            <a:chExt cx="4692487" cy="5940231"/>
          </a:xfrm>
        </p:grpSpPr>
        <p:cxnSp>
          <p:nvCxnSpPr>
            <p:cNvPr id="38" name="Straight Connector 37">
              <a:extLst>
                <a:ext uri="{FF2B5EF4-FFF2-40B4-BE49-F238E27FC236}">
                  <a16:creationId xmlns:a16="http://schemas.microsoft.com/office/drawing/2014/main" id="{D08BC825-E2BF-C17B-7F78-3831A466BABB}"/>
                </a:ext>
              </a:extLst>
            </p:cNvPr>
            <p:cNvCxnSpPr>
              <a:cxnSpLocks/>
            </p:cNvCxnSpPr>
            <p:nvPr/>
          </p:nvCxnSpPr>
          <p:spPr>
            <a:xfrm>
              <a:off x="7386638" y="917769"/>
              <a:ext cx="0" cy="5940231"/>
            </a:xfrm>
            <a:prstGeom prst="line">
              <a:avLst/>
            </a:prstGeom>
            <a:ln w="76200">
              <a:solidFill>
                <a:srgbClr val="DF881A"/>
              </a:solidFill>
            </a:ln>
          </p:spPr>
          <p:style>
            <a:lnRef idx="1">
              <a:schemeClr val="accent1"/>
            </a:lnRef>
            <a:fillRef idx="0">
              <a:schemeClr val="accent1"/>
            </a:fillRef>
            <a:effectRef idx="0">
              <a:schemeClr val="accent1"/>
            </a:effectRef>
            <a:fontRef idx="minor">
              <a:schemeClr val="tx1"/>
            </a:fontRef>
          </p:style>
        </p:cxnSp>
        <p:pic>
          <p:nvPicPr>
            <p:cNvPr id="45" name="Picture 44" descr="Logo&#10;&#10;Description automatically generated">
              <a:extLst>
                <a:ext uri="{FF2B5EF4-FFF2-40B4-BE49-F238E27FC236}">
                  <a16:creationId xmlns:a16="http://schemas.microsoft.com/office/drawing/2014/main" id="{7C7507B5-3837-5F87-B7CF-96092725D40B}"/>
                </a:ext>
              </a:extLst>
            </p:cNvPr>
            <p:cNvPicPr>
              <a:picLocks noChangeAspect="1"/>
            </p:cNvPicPr>
            <p:nvPr/>
          </p:nvPicPr>
          <p:blipFill>
            <a:blip r:embed="rId4"/>
            <a:stretch>
              <a:fillRect/>
            </a:stretch>
          </p:blipFill>
          <p:spPr>
            <a:xfrm>
              <a:off x="7210225" y="1792504"/>
              <a:ext cx="1828800" cy="1828800"/>
            </a:xfrm>
            <a:prstGeom prst="rect">
              <a:avLst/>
            </a:prstGeom>
          </p:spPr>
        </p:pic>
        <p:pic>
          <p:nvPicPr>
            <p:cNvPr id="47" name="Picture 46" descr="Logo&#10;&#10;Description automatically generated">
              <a:extLst>
                <a:ext uri="{FF2B5EF4-FFF2-40B4-BE49-F238E27FC236}">
                  <a16:creationId xmlns:a16="http://schemas.microsoft.com/office/drawing/2014/main" id="{0FC2BF79-B603-EF05-2420-DCB26DAA7115}"/>
                </a:ext>
              </a:extLst>
            </p:cNvPr>
            <p:cNvPicPr>
              <a:picLocks noChangeAspect="1"/>
            </p:cNvPicPr>
            <p:nvPr/>
          </p:nvPicPr>
          <p:blipFill>
            <a:blip r:embed="rId5"/>
            <a:stretch>
              <a:fillRect/>
            </a:stretch>
          </p:blipFill>
          <p:spPr>
            <a:xfrm>
              <a:off x="7220771" y="3281338"/>
              <a:ext cx="1828800" cy="1828800"/>
            </a:xfrm>
            <a:prstGeom prst="rect">
              <a:avLst/>
            </a:prstGeom>
          </p:spPr>
        </p:pic>
        <p:pic>
          <p:nvPicPr>
            <p:cNvPr id="49" name="Picture 48" descr="Logo&#10;&#10;Description automatically generated">
              <a:extLst>
                <a:ext uri="{FF2B5EF4-FFF2-40B4-BE49-F238E27FC236}">
                  <a16:creationId xmlns:a16="http://schemas.microsoft.com/office/drawing/2014/main" id="{31D29FB5-D51B-C721-9DE1-60FF4A7B1728}"/>
                </a:ext>
              </a:extLst>
            </p:cNvPr>
            <p:cNvPicPr>
              <a:picLocks noChangeAspect="1"/>
            </p:cNvPicPr>
            <p:nvPr/>
          </p:nvPicPr>
          <p:blipFill>
            <a:blip r:embed="rId6"/>
            <a:stretch>
              <a:fillRect/>
            </a:stretch>
          </p:blipFill>
          <p:spPr>
            <a:xfrm>
              <a:off x="7220771" y="4876116"/>
              <a:ext cx="1828800" cy="1828800"/>
            </a:xfrm>
            <a:prstGeom prst="rect">
              <a:avLst/>
            </a:prstGeom>
          </p:spPr>
        </p:pic>
        <p:sp>
          <p:nvSpPr>
            <p:cNvPr id="50" name="TextBox 49">
              <a:extLst>
                <a:ext uri="{FF2B5EF4-FFF2-40B4-BE49-F238E27FC236}">
                  <a16:creationId xmlns:a16="http://schemas.microsoft.com/office/drawing/2014/main" id="{5F0A8B44-8458-1D53-E711-FFAA8CD72CE6}"/>
                </a:ext>
              </a:extLst>
            </p:cNvPr>
            <p:cNvSpPr txBox="1"/>
            <p:nvPr/>
          </p:nvSpPr>
          <p:spPr>
            <a:xfrm>
              <a:off x="7589264" y="985855"/>
              <a:ext cx="3860077" cy="877604"/>
            </a:xfrm>
            <a:prstGeom prst="rect">
              <a:avLst/>
            </a:prstGeom>
            <a:noFill/>
          </p:spPr>
          <p:txBody>
            <a:bodyPr wrap="square" rtlCol="0">
              <a:spAutoFit/>
            </a:bodyPr>
            <a:lstStyle/>
            <a:p>
              <a:r>
                <a:rPr lang="en-US" sz="2000">
                  <a:solidFill>
                    <a:srgbClr val="F8971C"/>
                  </a:solidFill>
                  <a:latin typeface="Arial Narrow" panose="020B0604020202020204" pitchFamily="34" charset="0"/>
                  <a:cs typeface="Arial Narrow" panose="020B0604020202020204" pitchFamily="34" charset="0"/>
                </a:rPr>
                <a:t>Average Annual </a:t>
              </a:r>
              <a:r>
                <a:rPr lang="en-US" sz="2000" b="1">
                  <a:solidFill>
                    <a:srgbClr val="F8971C"/>
                  </a:solidFill>
                  <a:latin typeface="Arial Narrow" panose="020B0604020202020204" pitchFamily="34" charset="0"/>
                  <a:cs typeface="Arial Narrow" panose="020B0604020202020204" pitchFamily="34" charset="0"/>
                </a:rPr>
                <a:t>Net </a:t>
              </a:r>
              <a:r>
                <a:rPr lang="en-US" sz="2000">
                  <a:solidFill>
                    <a:srgbClr val="F8971C"/>
                  </a:solidFill>
                  <a:latin typeface="Arial Narrow" panose="020B0604020202020204" pitchFamily="34" charset="0"/>
                  <a:cs typeface="Arial Narrow" panose="020B0604020202020204" pitchFamily="34" charset="0"/>
                </a:rPr>
                <a:t>Salary in Region, 2021</a:t>
              </a:r>
            </a:p>
          </p:txBody>
        </p:sp>
        <p:sp>
          <p:nvSpPr>
            <p:cNvPr id="53" name="TextBox 52">
              <a:extLst>
                <a:ext uri="{FF2B5EF4-FFF2-40B4-BE49-F238E27FC236}">
                  <a16:creationId xmlns:a16="http://schemas.microsoft.com/office/drawing/2014/main" id="{EEE77AFD-4E0F-DE22-C96D-480D4A7DCB2B}"/>
                </a:ext>
              </a:extLst>
            </p:cNvPr>
            <p:cNvSpPr txBox="1"/>
            <p:nvPr/>
          </p:nvSpPr>
          <p:spPr>
            <a:xfrm>
              <a:off x="8908875" y="2331995"/>
              <a:ext cx="2985769" cy="877604"/>
            </a:xfrm>
            <a:prstGeom prst="rect">
              <a:avLst/>
            </a:prstGeom>
            <a:noFill/>
          </p:spPr>
          <p:txBody>
            <a:bodyPr wrap="square" rtlCol="0">
              <a:spAutoFit/>
            </a:bodyPr>
            <a:lstStyle/>
            <a:p>
              <a:r>
                <a:rPr lang="en-US" sz="4000">
                  <a:solidFill>
                    <a:srgbClr val="5D5040"/>
                  </a:solidFill>
                  <a:latin typeface="Arial Narrow" panose="020B0604020202020204" pitchFamily="34" charset="0"/>
                  <a:cs typeface="Arial Narrow" panose="020B0604020202020204" pitchFamily="34" charset="0"/>
                </a:rPr>
                <a:t>$29,420</a:t>
              </a:r>
            </a:p>
          </p:txBody>
        </p:sp>
        <p:sp>
          <p:nvSpPr>
            <p:cNvPr id="54" name="TextBox 53">
              <a:extLst>
                <a:ext uri="{FF2B5EF4-FFF2-40B4-BE49-F238E27FC236}">
                  <a16:creationId xmlns:a16="http://schemas.microsoft.com/office/drawing/2014/main" id="{EA72CC94-FC19-1D4B-E617-B28CC6131A55}"/>
                </a:ext>
              </a:extLst>
            </p:cNvPr>
            <p:cNvSpPr txBox="1"/>
            <p:nvPr/>
          </p:nvSpPr>
          <p:spPr>
            <a:xfrm>
              <a:off x="8916943" y="5349735"/>
              <a:ext cx="2985769" cy="877604"/>
            </a:xfrm>
            <a:prstGeom prst="rect">
              <a:avLst/>
            </a:prstGeom>
            <a:noFill/>
          </p:spPr>
          <p:txBody>
            <a:bodyPr wrap="square" rtlCol="0">
              <a:spAutoFit/>
            </a:bodyPr>
            <a:lstStyle/>
            <a:p>
              <a:r>
                <a:rPr lang="en-US" sz="4000">
                  <a:solidFill>
                    <a:srgbClr val="5D5040"/>
                  </a:solidFill>
                  <a:latin typeface="Arial Narrow" panose="020B0604020202020204" pitchFamily="34" charset="0"/>
                  <a:cs typeface="Arial Narrow" panose="020B0604020202020204" pitchFamily="34" charset="0"/>
                </a:rPr>
                <a:t>$46,296</a:t>
              </a:r>
            </a:p>
          </p:txBody>
        </p:sp>
        <p:sp>
          <p:nvSpPr>
            <p:cNvPr id="55" name="TextBox 54">
              <a:extLst>
                <a:ext uri="{FF2B5EF4-FFF2-40B4-BE49-F238E27FC236}">
                  <a16:creationId xmlns:a16="http://schemas.microsoft.com/office/drawing/2014/main" id="{AFEFC41C-03C0-7A82-79EB-FB36B595D6CA}"/>
                </a:ext>
              </a:extLst>
            </p:cNvPr>
            <p:cNvSpPr txBox="1"/>
            <p:nvPr/>
          </p:nvSpPr>
          <p:spPr>
            <a:xfrm>
              <a:off x="8908875" y="3797107"/>
              <a:ext cx="2985769" cy="877604"/>
            </a:xfrm>
            <a:prstGeom prst="rect">
              <a:avLst/>
            </a:prstGeom>
            <a:noFill/>
          </p:spPr>
          <p:txBody>
            <a:bodyPr wrap="square" rtlCol="0">
              <a:spAutoFit/>
            </a:bodyPr>
            <a:lstStyle/>
            <a:p>
              <a:r>
                <a:rPr lang="en-US" sz="4000">
                  <a:solidFill>
                    <a:srgbClr val="5D5040"/>
                  </a:solidFill>
                  <a:latin typeface="Arial Narrow" panose="020B0604020202020204" pitchFamily="34" charset="0"/>
                  <a:cs typeface="Arial Narrow" panose="020B0604020202020204" pitchFamily="34" charset="0"/>
                </a:rPr>
                <a:t>$36,663</a:t>
              </a:r>
            </a:p>
          </p:txBody>
        </p:sp>
      </p:grpSp>
      <p:grpSp>
        <p:nvGrpSpPr>
          <p:cNvPr id="3" name="Group 2">
            <a:extLst>
              <a:ext uri="{FF2B5EF4-FFF2-40B4-BE49-F238E27FC236}">
                <a16:creationId xmlns:a16="http://schemas.microsoft.com/office/drawing/2014/main" id="{EE997F5E-14D5-C2C1-6222-45347A82F0C2}"/>
              </a:ext>
            </a:extLst>
          </p:cNvPr>
          <p:cNvGrpSpPr/>
          <p:nvPr/>
        </p:nvGrpSpPr>
        <p:grpSpPr>
          <a:xfrm>
            <a:off x="675861" y="1588286"/>
            <a:ext cx="10571964" cy="4942652"/>
            <a:chOff x="319375" y="917768"/>
            <a:chExt cx="11583337" cy="5940232"/>
          </a:xfrm>
        </p:grpSpPr>
        <p:cxnSp>
          <p:nvCxnSpPr>
            <p:cNvPr id="4" name="Straight Connector 3">
              <a:extLst>
                <a:ext uri="{FF2B5EF4-FFF2-40B4-BE49-F238E27FC236}">
                  <a16:creationId xmlns:a16="http://schemas.microsoft.com/office/drawing/2014/main" id="{5BCD1F81-EE82-4DA4-BCB4-5717A630F17C}"/>
                </a:ext>
              </a:extLst>
            </p:cNvPr>
            <p:cNvCxnSpPr>
              <a:cxnSpLocks/>
            </p:cNvCxnSpPr>
            <p:nvPr/>
          </p:nvCxnSpPr>
          <p:spPr>
            <a:xfrm>
              <a:off x="7386638" y="917768"/>
              <a:ext cx="0" cy="5940232"/>
            </a:xfrm>
            <a:prstGeom prst="line">
              <a:avLst/>
            </a:prstGeom>
            <a:ln w="76200">
              <a:solidFill>
                <a:srgbClr val="DF881A"/>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B0FECB7-A507-A1AC-2FDE-AD43927B50E9}"/>
                </a:ext>
              </a:extLst>
            </p:cNvPr>
            <p:cNvCxnSpPr>
              <a:cxnSpLocks/>
            </p:cNvCxnSpPr>
            <p:nvPr/>
          </p:nvCxnSpPr>
          <p:spPr>
            <a:xfrm>
              <a:off x="7386638" y="1200673"/>
              <a:ext cx="0" cy="0"/>
            </a:xfrm>
            <a:prstGeom prst="line">
              <a:avLst/>
            </a:prstGeom>
            <a:ln w="76200">
              <a:solidFill>
                <a:srgbClr val="FDE0BB"/>
              </a:solidFill>
            </a:ln>
          </p:spPr>
          <p:style>
            <a:lnRef idx="1">
              <a:schemeClr val="accent1"/>
            </a:lnRef>
            <a:fillRef idx="0">
              <a:schemeClr val="accent1"/>
            </a:fillRef>
            <a:effectRef idx="0">
              <a:schemeClr val="accent1"/>
            </a:effectRef>
            <a:fontRef idx="minor">
              <a:schemeClr val="tx1"/>
            </a:fontRef>
          </p:style>
        </p:cxnSp>
        <p:pic>
          <p:nvPicPr>
            <p:cNvPr id="10" name="Picture 9" descr="Logo&#10;&#10;Description automatically generated">
              <a:extLst>
                <a:ext uri="{FF2B5EF4-FFF2-40B4-BE49-F238E27FC236}">
                  <a16:creationId xmlns:a16="http://schemas.microsoft.com/office/drawing/2014/main" id="{F8C69294-951B-AAE9-12D3-47DD9A192522}"/>
                </a:ext>
              </a:extLst>
            </p:cNvPr>
            <p:cNvPicPr>
              <a:picLocks noChangeAspect="1"/>
            </p:cNvPicPr>
            <p:nvPr/>
          </p:nvPicPr>
          <p:blipFill>
            <a:blip r:embed="rId4"/>
            <a:stretch>
              <a:fillRect/>
            </a:stretch>
          </p:blipFill>
          <p:spPr>
            <a:xfrm>
              <a:off x="7210225" y="1792504"/>
              <a:ext cx="1828800" cy="1828800"/>
            </a:xfrm>
            <a:prstGeom prst="rect">
              <a:avLst/>
            </a:prstGeom>
          </p:spPr>
        </p:pic>
        <p:pic>
          <p:nvPicPr>
            <p:cNvPr id="11" name="Picture 10" descr="Logo&#10;&#10;Description automatically generated">
              <a:extLst>
                <a:ext uri="{FF2B5EF4-FFF2-40B4-BE49-F238E27FC236}">
                  <a16:creationId xmlns:a16="http://schemas.microsoft.com/office/drawing/2014/main" id="{CA5FF35F-76A2-2039-03CB-5EA9411ED672}"/>
                </a:ext>
              </a:extLst>
            </p:cNvPr>
            <p:cNvPicPr>
              <a:picLocks noChangeAspect="1"/>
            </p:cNvPicPr>
            <p:nvPr/>
          </p:nvPicPr>
          <p:blipFill>
            <a:blip r:embed="rId5"/>
            <a:stretch>
              <a:fillRect/>
            </a:stretch>
          </p:blipFill>
          <p:spPr>
            <a:xfrm>
              <a:off x="7220771" y="3281338"/>
              <a:ext cx="1828800" cy="1828800"/>
            </a:xfrm>
            <a:prstGeom prst="rect">
              <a:avLst/>
            </a:prstGeom>
          </p:spPr>
        </p:pic>
        <p:pic>
          <p:nvPicPr>
            <p:cNvPr id="12" name="Picture 11" descr="Logo&#10;&#10;Description automatically generated">
              <a:extLst>
                <a:ext uri="{FF2B5EF4-FFF2-40B4-BE49-F238E27FC236}">
                  <a16:creationId xmlns:a16="http://schemas.microsoft.com/office/drawing/2014/main" id="{373FEBF9-93BF-2CBC-0C58-D70B440CC194}"/>
                </a:ext>
              </a:extLst>
            </p:cNvPr>
            <p:cNvPicPr>
              <a:picLocks noChangeAspect="1"/>
            </p:cNvPicPr>
            <p:nvPr/>
          </p:nvPicPr>
          <p:blipFill>
            <a:blip r:embed="rId6"/>
            <a:stretch>
              <a:fillRect/>
            </a:stretch>
          </p:blipFill>
          <p:spPr>
            <a:xfrm>
              <a:off x="7220771" y="4876116"/>
              <a:ext cx="1828800" cy="1828800"/>
            </a:xfrm>
            <a:prstGeom prst="rect">
              <a:avLst/>
            </a:prstGeom>
          </p:spPr>
        </p:pic>
        <p:sp>
          <p:nvSpPr>
            <p:cNvPr id="15" name="TextBox 14">
              <a:extLst>
                <a:ext uri="{FF2B5EF4-FFF2-40B4-BE49-F238E27FC236}">
                  <a16:creationId xmlns:a16="http://schemas.microsoft.com/office/drawing/2014/main" id="{7AFA9919-A601-5987-1E88-80C6BBEBFC77}"/>
                </a:ext>
              </a:extLst>
            </p:cNvPr>
            <p:cNvSpPr txBox="1"/>
            <p:nvPr/>
          </p:nvSpPr>
          <p:spPr>
            <a:xfrm>
              <a:off x="7575699" y="1019799"/>
              <a:ext cx="3145058" cy="850759"/>
            </a:xfrm>
            <a:prstGeom prst="rect">
              <a:avLst/>
            </a:prstGeom>
            <a:noFill/>
          </p:spPr>
          <p:txBody>
            <a:bodyPr wrap="square" rtlCol="0">
              <a:spAutoFit/>
            </a:bodyPr>
            <a:lstStyle/>
            <a:p>
              <a:r>
                <a:rPr lang="en-US" sz="2000">
                  <a:solidFill>
                    <a:srgbClr val="F8971C"/>
                  </a:solidFill>
                  <a:latin typeface="Arial Narrow" panose="020B0604020202020204" pitchFamily="34" charset="0"/>
                  <a:cs typeface="Arial Narrow" panose="020B0604020202020204" pitchFamily="34" charset="0"/>
                </a:rPr>
                <a:t>Average Annual </a:t>
              </a:r>
              <a:r>
                <a:rPr lang="en-US" sz="2000" b="1">
                  <a:solidFill>
                    <a:srgbClr val="F8971C"/>
                  </a:solidFill>
                  <a:latin typeface="Arial Narrow" panose="020B0604020202020204" pitchFamily="34" charset="0"/>
                  <a:cs typeface="Arial Narrow" panose="020B0604020202020204" pitchFamily="34" charset="0"/>
                </a:rPr>
                <a:t>Net </a:t>
              </a:r>
              <a:r>
                <a:rPr lang="en-US" sz="2000">
                  <a:solidFill>
                    <a:srgbClr val="F8971C"/>
                  </a:solidFill>
                  <a:latin typeface="Arial Narrow" panose="020B0604020202020204" pitchFamily="34" charset="0"/>
                  <a:cs typeface="Arial Narrow" panose="020B0604020202020204" pitchFamily="34" charset="0"/>
                </a:rPr>
                <a:t>Salary in South Carolina, 2021</a:t>
              </a:r>
            </a:p>
          </p:txBody>
        </p:sp>
        <p:pic>
          <p:nvPicPr>
            <p:cNvPr id="30" name="Picture 29" descr="A picture containing text&#10;&#10;Description automatically generated">
              <a:extLst>
                <a:ext uri="{FF2B5EF4-FFF2-40B4-BE49-F238E27FC236}">
                  <a16:creationId xmlns:a16="http://schemas.microsoft.com/office/drawing/2014/main" id="{E2266A11-13D1-3221-BCEF-2E0E43790B0F}"/>
                </a:ext>
              </a:extLst>
            </p:cNvPr>
            <p:cNvPicPr>
              <a:picLocks noChangeAspect="1"/>
            </p:cNvPicPr>
            <p:nvPr/>
          </p:nvPicPr>
          <p:blipFill rotWithShape="1">
            <a:blip r:embed="rId7"/>
            <a:srcRect b="51590"/>
            <a:stretch/>
          </p:blipFill>
          <p:spPr>
            <a:xfrm>
              <a:off x="319375" y="3357152"/>
              <a:ext cx="1639958" cy="793898"/>
            </a:xfrm>
            <a:prstGeom prst="rect">
              <a:avLst/>
            </a:prstGeom>
          </p:spPr>
        </p:pic>
        <p:sp>
          <p:nvSpPr>
            <p:cNvPr id="33" name="TextBox 32">
              <a:extLst>
                <a:ext uri="{FF2B5EF4-FFF2-40B4-BE49-F238E27FC236}">
                  <a16:creationId xmlns:a16="http://schemas.microsoft.com/office/drawing/2014/main" id="{16F3FC5F-C0F6-3002-7883-1DEA608C5EDE}"/>
                </a:ext>
              </a:extLst>
            </p:cNvPr>
            <p:cNvSpPr txBox="1"/>
            <p:nvPr/>
          </p:nvSpPr>
          <p:spPr>
            <a:xfrm>
              <a:off x="8908875" y="2331995"/>
              <a:ext cx="2985769" cy="850759"/>
            </a:xfrm>
            <a:prstGeom prst="rect">
              <a:avLst/>
            </a:prstGeom>
            <a:noFill/>
          </p:spPr>
          <p:txBody>
            <a:bodyPr wrap="square" rtlCol="0">
              <a:spAutoFit/>
            </a:bodyPr>
            <a:lstStyle/>
            <a:p>
              <a:r>
                <a:rPr lang="en-US" sz="4000">
                  <a:solidFill>
                    <a:srgbClr val="5D5040"/>
                  </a:solidFill>
                  <a:latin typeface="Arial Narrow" panose="020B0604020202020204" pitchFamily="34" charset="0"/>
                  <a:cs typeface="Arial Narrow" panose="020B0604020202020204" pitchFamily="34" charset="0"/>
                </a:rPr>
                <a:t>$27,159</a:t>
              </a:r>
            </a:p>
          </p:txBody>
        </p:sp>
        <p:sp>
          <p:nvSpPr>
            <p:cNvPr id="34" name="TextBox 33">
              <a:extLst>
                <a:ext uri="{FF2B5EF4-FFF2-40B4-BE49-F238E27FC236}">
                  <a16:creationId xmlns:a16="http://schemas.microsoft.com/office/drawing/2014/main" id="{EDBFE4B3-4867-1E6A-360A-CBE1375AD3BF}"/>
                </a:ext>
              </a:extLst>
            </p:cNvPr>
            <p:cNvSpPr txBox="1"/>
            <p:nvPr/>
          </p:nvSpPr>
          <p:spPr>
            <a:xfrm>
              <a:off x="8916943" y="5349735"/>
              <a:ext cx="2985769" cy="850759"/>
            </a:xfrm>
            <a:prstGeom prst="rect">
              <a:avLst/>
            </a:prstGeom>
            <a:noFill/>
          </p:spPr>
          <p:txBody>
            <a:bodyPr wrap="square" rtlCol="0">
              <a:spAutoFit/>
            </a:bodyPr>
            <a:lstStyle/>
            <a:p>
              <a:r>
                <a:rPr lang="en-US" sz="4000">
                  <a:solidFill>
                    <a:srgbClr val="5D5040"/>
                  </a:solidFill>
                  <a:latin typeface="Arial Narrow" panose="020B0604020202020204" pitchFamily="34" charset="0"/>
                  <a:cs typeface="Arial Narrow" panose="020B0604020202020204" pitchFamily="34" charset="0"/>
                </a:rPr>
                <a:t>$51,731</a:t>
              </a:r>
            </a:p>
          </p:txBody>
        </p:sp>
        <p:sp>
          <p:nvSpPr>
            <p:cNvPr id="35" name="TextBox 34">
              <a:extLst>
                <a:ext uri="{FF2B5EF4-FFF2-40B4-BE49-F238E27FC236}">
                  <a16:creationId xmlns:a16="http://schemas.microsoft.com/office/drawing/2014/main" id="{A76E4205-8746-E125-C21E-029B17E1E02D}"/>
                </a:ext>
              </a:extLst>
            </p:cNvPr>
            <p:cNvSpPr txBox="1"/>
            <p:nvPr/>
          </p:nvSpPr>
          <p:spPr>
            <a:xfrm>
              <a:off x="8908875" y="3797107"/>
              <a:ext cx="2985769" cy="850759"/>
            </a:xfrm>
            <a:prstGeom prst="rect">
              <a:avLst/>
            </a:prstGeom>
            <a:noFill/>
          </p:spPr>
          <p:txBody>
            <a:bodyPr wrap="square" rtlCol="0">
              <a:spAutoFit/>
            </a:bodyPr>
            <a:lstStyle/>
            <a:p>
              <a:r>
                <a:rPr lang="en-US" sz="4000">
                  <a:solidFill>
                    <a:srgbClr val="5D5040"/>
                  </a:solidFill>
                  <a:latin typeface="Arial Narrow" panose="020B0604020202020204" pitchFamily="34" charset="0"/>
                  <a:cs typeface="Arial Narrow" panose="020B0604020202020204" pitchFamily="34" charset="0"/>
                </a:rPr>
                <a:t>$36,125</a:t>
              </a:r>
            </a:p>
          </p:txBody>
        </p:sp>
      </p:grpSp>
      <p:pic>
        <p:nvPicPr>
          <p:cNvPr id="37" name="Picture 36" descr="A picture containing silhouette&#10;&#10;Description automatically generated">
            <a:extLst>
              <a:ext uri="{FF2B5EF4-FFF2-40B4-BE49-F238E27FC236}">
                <a16:creationId xmlns:a16="http://schemas.microsoft.com/office/drawing/2014/main" id="{19942EB1-EC7B-62C8-BF05-1D4947A29973}"/>
              </a:ext>
            </a:extLst>
          </p:cNvPr>
          <p:cNvPicPr>
            <a:picLocks noChangeAspect="1"/>
          </p:cNvPicPr>
          <p:nvPr/>
        </p:nvPicPr>
        <p:blipFill>
          <a:blip r:embed="rId8"/>
          <a:stretch>
            <a:fillRect/>
          </a:stretch>
        </p:blipFill>
        <p:spPr>
          <a:xfrm>
            <a:off x="9864476" y="1502023"/>
            <a:ext cx="2005142" cy="1294800"/>
          </a:xfrm>
          <a:prstGeom prst="rect">
            <a:avLst/>
          </a:prstGeom>
        </p:spPr>
      </p:pic>
      <p:sp>
        <p:nvSpPr>
          <p:cNvPr id="42" name="TextBox 41">
            <a:extLst>
              <a:ext uri="{FF2B5EF4-FFF2-40B4-BE49-F238E27FC236}">
                <a16:creationId xmlns:a16="http://schemas.microsoft.com/office/drawing/2014/main" id="{F457EB74-0D56-A7F4-CE7C-1910DF1F44FF}"/>
              </a:ext>
            </a:extLst>
          </p:cNvPr>
          <p:cNvSpPr txBox="1"/>
          <p:nvPr/>
        </p:nvSpPr>
        <p:spPr>
          <a:xfrm>
            <a:off x="315762" y="2886048"/>
            <a:ext cx="3523043" cy="707886"/>
          </a:xfrm>
          <a:prstGeom prst="rect">
            <a:avLst/>
          </a:prstGeom>
          <a:noFill/>
        </p:spPr>
        <p:txBody>
          <a:bodyPr wrap="square" rtlCol="0">
            <a:spAutoFit/>
          </a:bodyPr>
          <a:lstStyle/>
          <a:p>
            <a:r>
              <a:rPr lang="en-US" sz="2400" b="1">
                <a:solidFill>
                  <a:srgbClr val="F8971C"/>
                </a:solidFill>
                <a:latin typeface="Arial Narrow" panose="020B0604020202020204" pitchFamily="34" charset="0"/>
                <a:cs typeface="Arial Narrow" panose="020B0604020202020204" pitchFamily="34" charset="0"/>
              </a:rPr>
              <a:t>TAKE HOME PAY</a:t>
            </a:r>
          </a:p>
          <a:p>
            <a:endParaRPr lang="en-US" sz="1600">
              <a:solidFill>
                <a:srgbClr val="F8971C"/>
              </a:solidFill>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58346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8BCB7E95-D4C2-7F6C-E195-5BEF7935F955}"/>
              </a:ext>
            </a:extLst>
          </p:cNvPr>
          <p:cNvPicPr>
            <a:picLocks noChangeAspect="1"/>
          </p:cNvPicPr>
          <p:nvPr/>
        </p:nvPicPr>
        <p:blipFill>
          <a:blip r:embed="rId3">
            <a:duotone>
              <a:schemeClr val="accent5">
                <a:shade val="45000"/>
                <a:satMod val="135000"/>
              </a:schemeClr>
              <a:prstClr val="white"/>
            </a:duotone>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E477A7D-7B56-7EF8-1EC7-01EEEDC72F21}"/>
              </a:ext>
            </a:extLst>
          </p:cNvPr>
          <p:cNvSpPr/>
          <p:nvPr/>
        </p:nvSpPr>
        <p:spPr>
          <a:xfrm>
            <a:off x="0" y="0"/>
            <a:ext cx="5318760" cy="6858000"/>
          </a:xfrm>
          <a:prstGeom prst="rect">
            <a:avLst/>
          </a:prstGeom>
          <a:solidFill>
            <a:srgbClr val="EC911D"/>
          </a:solidFill>
          <a:ln>
            <a:noFill/>
          </a:ln>
          <a:effectLst>
            <a:outerShdw blurRad="50800" dist="38100" algn="l" rotWithShape="0">
              <a:schemeClr val="tx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rIns="365760" rtlCol="0" anchor="ctr"/>
          <a:lstStyle/>
          <a:p>
            <a:pPr algn="ctr">
              <a:lnSpc>
                <a:spcPct val="114000"/>
              </a:lnSpc>
              <a:spcAft>
                <a:spcPts val="200"/>
              </a:spcAft>
            </a:pPr>
            <a:r>
              <a:rPr lang="en-US" sz="3200">
                <a:solidFill>
                  <a:schemeClr val="bg1">
                    <a:lumMod val="85000"/>
                  </a:schemeClr>
                </a:solidFill>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PROJECTIONS</a:t>
            </a:r>
          </a:p>
          <a:p>
            <a:pPr algn="ctr">
              <a:lnSpc>
                <a:spcPct val="114000"/>
              </a:lnSpc>
            </a:pPr>
            <a:r>
              <a:rPr lang="en-US" sz="5400" b="1">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THE FUTURE EDUCATOR WORKFORCE</a:t>
            </a:r>
          </a:p>
        </p:txBody>
      </p:sp>
      <p:pic>
        <p:nvPicPr>
          <p:cNvPr id="6" name="Picture 5" descr="A picture containing text, clipart&#10;&#10;Description automatically generated">
            <a:extLst>
              <a:ext uri="{FF2B5EF4-FFF2-40B4-BE49-F238E27FC236}">
                <a16:creationId xmlns:a16="http://schemas.microsoft.com/office/drawing/2014/main" id="{CD9C5073-AA82-913E-D3F1-469513E30349}"/>
              </a:ext>
            </a:extLst>
          </p:cNvPr>
          <p:cNvPicPr>
            <a:picLocks noChangeAspect="1"/>
          </p:cNvPicPr>
          <p:nvPr/>
        </p:nvPicPr>
        <p:blipFill>
          <a:blip r:embed="rId4"/>
          <a:stretch>
            <a:fillRect/>
          </a:stretch>
        </p:blipFill>
        <p:spPr>
          <a:xfrm>
            <a:off x="10972799" y="6335127"/>
            <a:ext cx="763270" cy="262945"/>
          </a:xfrm>
          <a:prstGeom prst="rect">
            <a:avLst/>
          </a:prstGeom>
        </p:spPr>
      </p:pic>
    </p:spTree>
    <p:extLst>
      <p:ext uri="{BB962C8B-B14F-4D97-AF65-F5344CB8AC3E}">
        <p14:creationId xmlns:p14="http://schemas.microsoft.com/office/powerpoint/2010/main" val="2162570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7FB6743-B7F0-E967-C764-E7008D8FEADE}"/>
              </a:ext>
            </a:extLst>
          </p:cNvPr>
          <p:cNvSpPr/>
          <p:nvPr/>
        </p:nvSpPr>
        <p:spPr>
          <a:xfrm>
            <a:off x="6095999" y="0"/>
            <a:ext cx="6194961" cy="6858000"/>
          </a:xfrm>
          <a:prstGeom prst="rect">
            <a:avLst/>
          </a:prstGeom>
          <a:solidFill>
            <a:srgbClr val="E6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A88A31-A7A2-0A3E-1967-0DC610C7D75A}"/>
              </a:ext>
            </a:extLst>
          </p:cNvPr>
          <p:cNvSpPr/>
          <p:nvPr/>
        </p:nvSpPr>
        <p:spPr>
          <a:xfrm>
            <a:off x="0" y="0"/>
            <a:ext cx="67586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EFBB946-F364-2013-2565-60057626AC6B}"/>
              </a:ext>
            </a:extLst>
          </p:cNvPr>
          <p:cNvSpPr/>
          <p:nvPr/>
        </p:nvSpPr>
        <p:spPr>
          <a:xfrm>
            <a:off x="0" y="1"/>
            <a:ext cx="12290961" cy="1325563"/>
          </a:xfrm>
          <a:prstGeom prst="rect">
            <a:avLst/>
          </a:prstGeom>
          <a:solidFill>
            <a:srgbClr val="0045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9DA2FF34-7FFD-D97A-A646-E35E7F0A6DF7}"/>
              </a:ext>
            </a:extLst>
          </p:cNvPr>
          <p:cNvSpPr txBox="1">
            <a:spLocks/>
          </p:cNvSpPr>
          <p:nvPr/>
        </p:nvSpPr>
        <p:spPr>
          <a:xfrm>
            <a:off x="1" y="1"/>
            <a:ext cx="12290960" cy="1325563"/>
          </a:xfrm>
          <a:prstGeom prst="rect">
            <a:avLst/>
          </a:prstGeom>
        </p:spPr>
        <p:txBody>
          <a:bodyPr anchor="ctr"/>
          <a:lstStyle>
            <a:lvl1pPr algn="l" defTabSz="914400" rtl="0" eaLnBrk="1" latinLnBrk="0" hangingPunct="1">
              <a:lnSpc>
                <a:spcPct val="90000"/>
              </a:lnSpc>
              <a:spcBef>
                <a:spcPct val="0"/>
              </a:spcBef>
              <a:buNone/>
              <a:defRPr sz="4400" b="1" i="0" kern="1200">
                <a:solidFill>
                  <a:srgbClr val="004D85"/>
                </a:solidFill>
                <a:latin typeface="Arial Narrow" panose="020B0604020202020204" pitchFamily="34" charset="0"/>
                <a:ea typeface="+mj-ea"/>
                <a:cs typeface="Arial Narrow" panose="020B0604020202020204" pitchFamily="34" charset="0"/>
              </a:defRPr>
            </a:lvl1pPr>
          </a:lstStyle>
          <a:p>
            <a:pPr algn="ctr"/>
            <a:r>
              <a:rPr lang="en-US">
                <a:solidFill>
                  <a:schemeClr val="bg1"/>
                </a:solidFill>
              </a:rPr>
              <a:t>Projections in SREB States</a:t>
            </a:r>
          </a:p>
        </p:txBody>
      </p:sp>
      <p:sp>
        <p:nvSpPr>
          <p:cNvPr id="17" name="Rectangle 16">
            <a:extLst>
              <a:ext uri="{FF2B5EF4-FFF2-40B4-BE49-F238E27FC236}">
                <a16:creationId xmlns:a16="http://schemas.microsoft.com/office/drawing/2014/main" id="{FA3F2BA8-3DB0-C409-785E-485BCF0AF3BD}"/>
              </a:ext>
            </a:extLst>
          </p:cNvPr>
          <p:cNvSpPr/>
          <p:nvPr/>
        </p:nvSpPr>
        <p:spPr>
          <a:xfrm>
            <a:off x="0" y="1876301"/>
            <a:ext cx="6095999" cy="570016"/>
          </a:xfrm>
          <a:prstGeom prst="rect">
            <a:avLst/>
          </a:prstGeom>
          <a:solidFill>
            <a:srgbClr val="298EDB">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AEDF4057-3796-6046-43EF-502EB3BFF504}"/>
              </a:ext>
            </a:extLst>
          </p:cNvPr>
          <p:cNvPicPr>
            <a:picLocks noChangeAspect="1"/>
          </p:cNvPicPr>
          <p:nvPr/>
        </p:nvPicPr>
        <p:blipFill>
          <a:blip r:embed="rId3"/>
          <a:srcRect/>
          <a:stretch/>
        </p:blipFill>
        <p:spPr>
          <a:xfrm>
            <a:off x="265211" y="1481815"/>
            <a:ext cx="1156857" cy="1156857"/>
          </a:xfrm>
          <a:prstGeom prst="rect">
            <a:avLst/>
          </a:prstGeom>
        </p:spPr>
      </p:pic>
      <p:sp>
        <p:nvSpPr>
          <p:cNvPr id="19" name="TextBox 18">
            <a:extLst>
              <a:ext uri="{FF2B5EF4-FFF2-40B4-BE49-F238E27FC236}">
                <a16:creationId xmlns:a16="http://schemas.microsoft.com/office/drawing/2014/main" id="{8FA48877-28F2-EA4A-E086-431BC8B7DC16}"/>
              </a:ext>
            </a:extLst>
          </p:cNvPr>
          <p:cNvSpPr txBox="1"/>
          <p:nvPr/>
        </p:nvSpPr>
        <p:spPr>
          <a:xfrm>
            <a:off x="1422069" y="1876301"/>
            <a:ext cx="4111832" cy="523220"/>
          </a:xfrm>
          <a:prstGeom prst="rect">
            <a:avLst/>
          </a:prstGeom>
          <a:noFill/>
        </p:spPr>
        <p:txBody>
          <a:bodyPr wrap="square" rtlCol="0" anchor="ctr">
            <a:spAutoFit/>
          </a:bodyPr>
          <a:lstStyle/>
          <a:p>
            <a:r>
              <a:rPr lang="en-US" sz="2800" b="1">
                <a:solidFill>
                  <a:srgbClr val="298EDB"/>
                </a:solidFill>
                <a:latin typeface="Arial Narrow" panose="020B0604020202020204" pitchFamily="34" charset="0"/>
                <a:cs typeface="Arial Narrow" panose="020B0604020202020204" pitchFamily="34" charset="0"/>
              </a:rPr>
              <a:t>2019-20 </a:t>
            </a:r>
            <a:r>
              <a:rPr lang="en-US" sz="2800">
                <a:solidFill>
                  <a:srgbClr val="298EDB"/>
                </a:solidFill>
                <a:latin typeface="Arial Narrow" panose="020B0604020202020204" pitchFamily="34" charset="0"/>
                <a:cs typeface="Arial Narrow" panose="020B0604020202020204" pitchFamily="34" charset="0"/>
              </a:rPr>
              <a:t>DATA</a:t>
            </a:r>
          </a:p>
        </p:txBody>
      </p:sp>
      <p:sp>
        <p:nvSpPr>
          <p:cNvPr id="20" name="Rectangle 19">
            <a:extLst>
              <a:ext uri="{FF2B5EF4-FFF2-40B4-BE49-F238E27FC236}">
                <a16:creationId xmlns:a16="http://schemas.microsoft.com/office/drawing/2014/main" id="{7CAB5A9D-2DA0-A30F-92C8-7EF2656A8964}"/>
              </a:ext>
            </a:extLst>
          </p:cNvPr>
          <p:cNvSpPr/>
          <p:nvPr/>
        </p:nvSpPr>
        <p:spPr>
          <a:xfrm>
            <a:off x="6096001" y="1876301"/>
            <a:ext cx="6194959" cy="570016"/>
          </a:xfrm>
          <a:prstGeom prst="rect">
            <a:avLst/>
          </a:prstGeom>
          <a:solidFill>
            <a:srgbClr val="80ABCA">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6892B770-EF89-FA09-ECF0-6132E23EF6F4}"/>
              </a:ext>
            </a:extLst>
          </p:cNvPr>
          <p:cNvPicPr>
            <a:picLocks noChangeAspect="1"/>
          </p:cNvPicPr>
          <p:nvPr/>
        </p:nvPicPr>
        <p:blipFill>
          <a:blip r:embed="rId4"/>
          <a:srcRect/>
          <a:stretch/>
        </p:blipFill>
        <p:spPr>
          <a:xfrm>
            <a:off x="6361212" y="1481815"/>
            <a:ext cx="1156857" cy="1156857"/>
          </a:xfrm>
          <a:prstGeom prst="rect">
            <a:avLst/>
          </a:prstGeom>
        </p:spPr>
      </p:pic>
      <p:sp>
        <p:nvSpPr>
          <p:cNvPr id="22" name="TextBox 21">
            <a:extLst>
              <a:ext uri="{FF2B5EF4-FFF2-40B4-BE49-F238E27FC236}">
                <a16:creationId xmlns:a16="http://schemas.microsoft.com/office/drawing/2014/main" id="{73F5931C-9F63-D2A7-F6D2-2811AD07D440}"/>
              </a:ext>
            </a:extLst>
          </p:cNvPr>
          <p:cNvSpPr txBox="1"/>
          <p:nvPr/>
        </p:nvSpPr>
        <p:spPr>
          <a:xfrm>
            <a:off x="7518070" y="1876301"/>
            <a:ext cx="4111832" cy="523220"/>
          </a:xfrm>
          <a:prstGeom prst="rect">
            <a:avLst/>
          </a:prstGeom>
          <a:noFill/>
        </p:spPr>
        <p:txBody>
          <a:bodyPr wrap="square" rtlCol="0" anchor="ctr">
            <a:spAutoFit/>
          </a:bodyPr>
          <a:lstStyle/>
          <a:p>
            <a:r>
              <a:rPr lang="en-US" sz="2800" b="1">
                <a:solidFill>
                  <a:srgbClr val="004577"/>
                </a:solidFill>
                <a:latin typeface="Arial Narrow" panose="020B0604020202020204" pitchFamily="34" charset="0"/>
                <a:cs typeface="Arial Narrow" panose="020B0604020202020204" pitchFamily="34" charset="0"/>
              </a:rPr>
              <a:t>2029-30 </a:t>
            </a:r>
            <a:r>
              <a:rPr lang="en-US" sz="2800">
                <a:solidFill>
                  <a:srgbClr val="004577"/>
                </a:solidFill>
                <a:latin typeface="Arial Narrow" panose="020B0604020202020204" pitchFamily="34" charset="0"/>
                <a:cs typeface="Arial Narrow" panose="020B0604020202020204" pitchFamily="34" charset="0"/>
              </a:rPr>
              <a:t>PROJECTIONS</a:t>
            </a:r>
          </a:p>
        </p:txBody>
      </p:sp>
      <p:sp>
        <p:nvSpPr>
          <p:cNvPr id="23" name="Rectangle 22">
            <a:extLst>
              <a:ext uri="{FF2B5EF4-FFF2-40B4-BE49-F238E27FC236}">
                <a16:creationId xmlns:a16="http://schemas.microsoft.com/office/drawing/2014/main" id="{E8D49EAD-22C9-7AE8-5246-C689F3D1BFCB}"/>
              </a:ext>
            </a:extLst>
          </p:cNvPr>
          <p:cNvSpPr/>
          <p:nvPr/>
        </p:nvSpPr>
        <p:spPr>
          <a:xfrm>
            <a:off x="337930" y="2597053"/>
            <a:ext cx="4886047" cy="2904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3600" b="1">
                <a:solidFill>
                  <a:srgbClr val="298EDB"/>
                </a:solidFill>
                <a:latin typeface="Arial Narrow" panose="020B0604020202020204" pitchFamily="34" charset="0"/>
                <a:cs typeface="Arial Narrow" panose="020B0604020202020204" pitchFamily="34" charset="0"/>
              </a:rPr>
              <a:t>1.3 million teachers </a:t>
            </a:r>
            <a:r>
              <a:rPr lang="en-US" sz="2800">
                <a:solidFill>
                  <a:srgbClr val="004577"/>
                </a:solidFill>
                <a:latin typeface="Arial Narrow" panose="020B0604020202020204" pitchFamily="34" charset="0"/>
                <a:cs typeface="Arial Narrow" panose="020B0604020202020204" pitchFamily="34" charset="0"/>
              </a:rPr>
              <a:t>serving </a:t>
            </a:r>
          </a:p>
          <a:p>
            <a:pPr>
              <a:lnSpc>
                <a:spcPct val="150000"/>
              </a:lnSpc>
            </a:pPr>
            <a:r>
              <a:rPr lang="en-US" sz="3600" b="1">
                <a:solidFill>
                  <a:srgbClr val="298EDB"/>
                </a:solidFill>
                <a:latin typeface="Arial Narrow" panose="020B0604020202020204" pitchFamily="34" charset="0"/>
                <a:cs typeface="Arial Narrow" panose="020B0604020202020204" pitchFamily="34" charset="0"/>
              </a:rPr>
              <a:t>19.4 million students </a:t>
            </a:r>
          </a:p>
          <a:p>
            <a:pPr>
              <a:lnSpc>
                <a:spcPct val="150000"/>
              </a:lnSpc>
            </a:pPr>
            <a:r>
              <a:rPr lang="en-US" sz="2800">
                <a:solidFill>
                  <a:srgbClr val="004577"/>
                </a:solidFill>
                <a:latin typeface="Arial Narrow" panose="020B0604020202020204" pitchFamily="34" charset="0"/>
                <a:cs typeface="Arial Narrow" panose="020B0604020202020204" pitchFamily="34" charset="0"/>
              </a:rPr>
              <a:t>across 16 states </a:t>
            </a:r>
            <a:endParaRPr lang="en-US" sz="1200">
              <a:solidFill>
                <a:srgbClr val="004577"/>
              </a:solidFill>
              <a:latin typeface="Arial Narrow" panose="020B0604020202020204" pitchFamily="34" charset="0"/>
              <a:cs typeface="Arial Narrow" panose="020B0604020202020204" pitchFamily="34" charset="0"/>
            </a:endParaRPr>
          </a:p>
        </p:txBody>
      </p:sp>
      <p:sp>
        <p:nvSpPr>
          <p:cNvPr id="27" name="Rectangle 26">
            <a:extLst>
              <a:ext uri="{FF2B5EF4-FFF2-40B4-BE49-F238E27FC236}">
                <a16:creationId xmlns:a16="http://schemas.microsoft.com/office/drawing/2014/main" id="{02E7B208-3B8D-AB9A-D98F-40648A0178FB}"/>
              </a:ext>
            </a:extLst>
          </p:cNvPr>
          <p:cNvSpPr/>
          <p:nvPr/>
        </p:nvSpPr>
        <p:spPr>
          <a:xfrm>
            <a:off x="6594247" y="2684880"/>
            <a:ext cx="4886047" cy="2904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3600" b="1">
                <a:solidFill>
                  <a:srgbClr val="004577"/>
                </a:solidFill>
                <a:latin typeface="Arial Narrow" panose="020B0604020202020204" pitchFamily="34" charset="0"/>
                <a:cs typeface="Arial Narrow" panose="020B0604020202020204" pitchFamily="34" charset="0"/>
              </a:rPr>
              <a:t>1.8 million teachers </a:t>
            </a:r>
            <a:r>
              <a:rPr lang="en-US" sz="2800">
                <a:solidFill>
                  <a:schemeClr val="tx2"/>
                </a:solidFill>
                <a:latin typeface="Arial Narrow" panose="020B0604020202020204" pitchFamily="34" charset="0"/>
                <a:cs typeface="Arial Narrow" panose="020B0604020202020204" pitchFamily="34" charset="0"/>
              </a:rPr>
              <a:t>serving</a:t>
            </a:r>
            <a:r>
              <a:rPr lang="en-US" sz="2800">
                <a:solidFill>
                  <a:srgbClr val="004577"/>
                </a:solidFill>
                <a:latin typeface="Arial Narrow" panose="020B0604020202020204" pitchFamily="34" charset="0"/>
                <a:cs typeface="Arial Narrow" panose="020B0604020202020204" pitchFamily="34" charset="0"/>
              </a:rPr>
              <a:t> </a:t>
            </a:r>
          </a:p>
          <a:p>
            <a:pPr>
              <a:lnSpc>
                <a:spcPct val="150000"/>
              </a:lnSpc>
            </a:pPr>
            <a:r>
              <a:rPr lang="en-US" sz="3600" b="1">
                <a:solidFill>
                  <a:srgbClr val="004577"/>
                </a:solidFill>
                <a:latin typeface="Arial Narrow" panose="020B0604020202020204" pitchFamily="34" charset="0"/>
                <a:cs typeface="Arial Narrow" panose="020B0604020202020204" pitchFamily="34" charset="0"/>
              </a:rPr>
              <a:t>27.3 million students </a:t>
            </a:r>
          </a:p>
          <a:p>
            <a:pPr>
              <a:lnSpc>
                <a:spcPct val="150000"/>
              </a:lnSpc>
            </a:pPr>
            <a:r>
              <a:rPr lang="en-US" sz="2800">
                <a:solidFill>
                  <a:schemeClr val="tx2"/>
                </a:solidFill>
                <a:latin typeface="Arial Narrow" panose="020B0604020202020204" pitchFamily="34" charset="0"/>
                <a:cs typeface="Arial Narrow" panose="020B0604020202020204" pitchFamily="34" charset="0"/>
              </a:rPr>
              <a:t>across 16 states </a:t>
            </a:r>
            <a:endParaRPr lang="en-US" sz="1200">
              <a:solidFill>
                <a:schemeClr val="tx2"/>
              </a:solidFill>
              <a:latin typeface="Arial Narrow" panose="020B0604020202020204" pitchFamily="34" charset="0"/>
              <a:cs typeface="Arial Narrow" panose="020B0604020202020204" pitchFamily="34" charset="0"/>
            </a:endParaRPr>
          </a:p>
        </p:txBody>
      </p:sp>
      <p:sp>
        <p:nvSpPr>
          <p:cNvPr id="32" name="TextBox 31">
            <a:extLst>
              <a:ext uri="{FF2B5EF4-FFF2-40B4-BE49-F238E27FC236}">
                <a16:creationId xmlns:a16="http://schemas.microsoft.com/office/drawing/2014/main" id="{DDEF2F3F-991F-DE36-E954-95BE447273BC}"/>
              </a:ext>
            </a:extLst>
          </p:cNvPr>
          <p:cNvSpPr txBox="1"/>
          <p:nvPr/>
        </p:nvSpPr>
        <p:spPr>
          <a:xfrm>
            <a:off x="0" y="6562584"/>
            <a:ext cx="4282772"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  </a:t>
            </a:r>
            <a:r>
              <a:rPr lang="en-US" sz="1000">
                <a:latin typeface="Arial Narrow" panose="020B0604020202020204" pitchFamily="34" charset="0"/>
                <a:cs typeface="Arial Narrow" panose="020B0604020202020204" pitchFamily="34" charset="0"/>
              </a:rPr>
              <a:t>SREB projected data calculations using Census data</a:t>
            </a:r>
          </a:p>
        </p:txBody>
      </p:sp>
      <p:pic>
        <p:nvPicPr>
          <p:cNvPr id="33" name="Picture 32" descr="A picture containing text, clipart&#10;&#10;Description automatically generated">
            <a:extLst>
              <a:ext uri="{FF2B5EF4-FFF2-40B4-BE49-F238E27FC236}">
                <a16:creationId xmlns:a16="http://schemas.microsoft.com/office/drawing/2014/main" id="{7B31F5D4-6EA5-1789-5997-096360235C3F}"/>
              </a:ext>
            </a:extLst>
          </p:cNvPr>
          <p:cNvPicPr>
            <a:picLocks noChangeAspect="1"/>
          </p:cNvPicPr>
          <p:nvPr/>
        </p:nvPicPr>
        <p:blipFill>
          <a:blip r:embed="rId5"/>
          <a:stretch>
            <a:fillRect/>
          </a:stretch>
        </p:blipFill>
        <p:spPr>
          <a:xfrm>
            <a:off x="10972799" y="6335127"/>
            <a:ext cx="763270" cy="262945"/>
          </a:xfrm>
          <a:prstGeom prst="rect">
            <a:avLst/>
          </a:prstGeom>
        </p:spPr>
      </p:pic>
    </p:spTree>
    <p:extLst>
      <p:ext uri="{BB962C8B-B14F-4D97-AF65-F5344CB8AC3E}">
        <p14:creationId xmlns:p14="http://schemas.microsoft.com/office/powerpoint/2010/main" val="1032526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7FB6743-B7F0-E967-C764-E7008D8FEADE}"/>
              </a:ext>
            </a:extLst>
          </p:cNvPr>
          <p:cNvSpPr/>
          <p:nvPr/>
        </p:nvSpPr>
        <p:spPr>
          <a:xfrm>
            <a:off x="6095999" y="0"/>
            <a:ext cx="6194961" cy="6858000"/>
          </a:xfrm>
          <a:prstGeom prst="rect">
            <a:avLst/>
          </a:prstGeom>
          <a:solidFill>
            <a:srgbClr val="E6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A88A31-A7A2-0A3E-1967-0DC610C7D75A}"/>
              </a:ext>
            </a:extLst>
          </p:cNvPr>
          <p:cNvSpPr/>
          <p:nvPr/>
        </p:nvSpPr>
        <p:spPr>
          <a:xfrm>
            <a:off x="0" y="0"/>
            <a:ext cx="67586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EFBB946-F364-2013-2565-60057626AC6B}"/>
              </a:ext>
            </a:extLst>
          </p:cNvPr>
          <p:cNvSpPr/>
          <p:nvPr/>
        </p:nvSpPr>
        <p:spPr>
          <a:xfrm>
            <a:off x="0" y="1"/>
            <a:ext cx="12290961" cy="1325563"/>
          </a:xfrm>
          <a:prstGeom prst="rect">
            <a:avLst/>
          </a:prstGeom>
          <a:solidFill>
            <a:srgbClr val="0045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9DA2FF34-7FFD-D97A-A646-E35E7F0A6DF7}"/>
              </a:ext>
            </a:extLst>
          </p:cNvPr>
          <p:cNvSpPr txBox="1">
            <a:spLocks/>
          </p:cNvSpPr>
          <p:nvPr/>
        </p:nvSpPr>
        <p:spPr>
          <a:xfrm>
            <a:off x="1" y="1"/>
            <a:ext cx="12290960" cy="1325563"/>
          </a:xfrm>
          <a:prstGeom prst="rect">
            <a:avLst/>
          </a:prstGeom>
        </p:spPr>
        <p:txBody>
          <a:bodyPr anchor="ctr"/>
          <a:lstStyle>
            <a:lvl1pPr algn="l" defTabSz="914400" rtl="0" eaLnBrk="1" latinLnBrk="0" hangingPunct="1">
              <a:lnSpc>
                <a:spcPct val="90000"/>
              </a:lnSpc>
              <a:spcBef>
                <a:spcPct val="0"/>
              </a:spcBef>
              <a:buNone/>
              <a:defRPr sz="4400" b="1" i="0" kern="1200">
                <a:solidFill>
                  <a:srgbClr val="004D85"/>
                </a:solidFill>
                <a:latin typeface="Arial Narrow" panose="020B0604020202020204" pitchFamily="34" charset="0"/>
                <a:ea typeface="+mj-ea"/>
                <a:cs typeface="Arial Narrow" panose="020B0604020202020204" pitchFamily="34" charset="0"/>
              </a:defRPr>
            </a:lvl1pPr>
          </a:lstStyle>
          <a:p>
            <a:pPr algn="ctr"/>
            <a:r>
              <a:rPr lang="en-US">
                <a:solidFill>
                  <a:schemeClr val="bg1"/>
                </a:solidFill>
              </a:rPr>
              <a:t>Projections in SREB States</a:t>
            </a:r>
          </a:p>
        </p:txBody>
      </p:sp>
      <p:sp>
        <p:nvSpPr>
          <p:cNvPr id="17" name="Rectangle 16">
            <a:extLst>
              <a:ext uri="{FF2B5EF4-FFF2-40B4-BE49-F238E27FC236}">
                <a16:creationId xmlns:a16="http://schemas.microsoft.com/office/drawing/2014/main" id="{FA3F2BA8-3DB0-C409-785E-485BCF0AF3BD}"/>
              </a:ext>
            </a:extLst>
          </p:cNvPr>
          <p:cNvSpPr/>
          <p:nvPr/>
        </p:nvSpPr>
        <p:spPr>
          <a:xfrm>
            <a:off x="0" y="1876301"/>
            <a:ext cx="6095999" cy="570016"/>
          </a:xfrm>
          <a:prstGeom prst="rect">
            <a:avLst/>
          </a:prstGeom>
          <a:solidFill>
            <a:srgbClr val="298EDB">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AEDF4057-3796-6046-43EF-502EB3BFF504}"/>
              </a:ext>
            </a:extLst>
          </p:cNvPr>
          <p:cNvPicPr>
            <a:picLocks noChangeAspect="1"/>
          </p:cNvPicPr>
          <p:nvPr/>
        </p:nvPicPr>
        <p:blipFill>
          <a:blip r:embed="rId3"/>
          <a:srcRect/>
          <a:stretch/>
        </p:blipFill>
        <p:spPr>
          <a:xfrm>
            <a:off x="265211" y="1481815"/>
            <a:ext cx="1156857" cy="1156857"/>
          </a:xfrm>
          <a:prstGeom prst="rect">
            <a:avLst/>
          </a:prstGeom>
        </p:spPr>
      </p:pic>
      <p:sp>
        <p:nvSpPr>
          <p:cNvPr id="19" name="TextBox 18">
            <a:extLst>
              <a:ext uri="{FF2B5EF4-FFF2-40B4-BE49-F238E27FC236}">
                <a16:creationId xmlns:a16="http://schemas.microsoft.com/office/drawing/2014/main" id="{8FA48877-28F2-EA4A-E086-431BC8B7DC16}"/>
              </a:ext>
            </a:extLst>
          </p:cNvPr>
          <p:cNvSpPr txBox="1"/>
          <p:nvPr/>
        </p:nvSpPr>
        <p:spPr>
          <a:xfrm>
            <a:off x="1422069" y="1876301"/>
            <a:ext cx="4111832" cy="523220"/>
          </a:xfrm>
          <a:prstGeom prst="rect">
            <a:avLst/>
          </a:prstGeom>
          <a:noFill/>
        </p:spPr>
        <p:txBody>
          <a:bodyPr wrap="square" rtlCol="0" anchor="ctr">
            <a:spAutoFit/>
          </a:bodyPr>
          <a:lstStyle/>
          <a:p>
            <a:r>
              <a:rPr lang="en-US" sz="2800" b="1">
                <a:solidFill>
                  <a:srgbClr val="298EDB"/>
                </a:solidFill>
                <a:latin typeface="Arial Narrow" panose="020B0604020202020204" pitchFamily="34" charset="0"/>
                <a:cs typeface="Arial Narrow" panose="020B0604020202020204" pitchFamily="34" charset="0"/>
              </a:rPr>
              <a:t>2019-20 </a:t>
            </a:r>
            <a:r>
              <a:rPr lang="en-US" sz="2800">
                <a:solidFill>
                  <a:srgbClr val="298EDB"/>
                </a:solidFill>
                <a:latin typeface="Arial Narrow" panose="020B0604020202020204" pitchFamily="34" charset="0"/>
                <a:cs typeface="Arial Narrow" panose="020B0604020202020204" pitchFamily="34" charset="0"/>
              </a:rPr>
              <a:t>DATA</a:t>
            </a:r>
          </a:p>
        </p:txBody>
      </p:sp>
      <p:sp>
        <p:nvSpPr>
          <p:cNvPr id="20" name="Rectangle 19">
            <a:extLst>
              <a:ext uri="{FF2B5EF4-FFF2-40B4-BE49-F238E27FC236}">
                <a16:creationId xmlns:a16="http://schemas.microsoft.com/office/drawing/2014/main" id="{7CAB5A9D-2DA0-A30F-92C8-7EF2656A8964}"/>
              </a:ext>
            </a:extLst>
          </p:cNvPr>
          <p:cNvSpPr/>
          <p:nvPr/>
        </p:nvSpPr>
        <p:spPr>
          <a:xfrm>
            <a:off x="6096001" y="1876301"/>
            <a:ext cx="6194959" cy="570016"/>
          </a:xfrm>
          <a:prstGeom prst="rect">
            <a:avLst/>
          </a:prstGeom>
          <a:solidFill>
            <a:srgbClr val="80ABCA">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6892B770-EF89-FA09-ECF0-6132E23EF6F4}"/>
              </a:ext>
            </a:extLst>
          </p:cNvPr>
          <p:cNvPicPr>
            <a:picLocks noChangeAspect="1"/>
          </p:cNvPicPr>
          <p:nvPr/>
        </p:nvPicPr>
        <p:blipFill>
          <a:blip r:embed="rId4"/>
          <a:srcRect/>
          <a:stretch/>
        </p:blipFill>
        <p:spPr>
          <a:xfrm>
            <a:off x="6361212" y="1481815"/>
            <a:ext cx="1156857" cy="1156857"/>
          </a:xfrm>
          <a:prstGeom prst="rect">
            <a:avLst/>
          </a:prstGeom>
        </p:spPr>
      </p:pic>
      <p:sp>
        <p:nvSpPr>
          <p:cNvPr id="22" name="TextBox 21">
            <a:extLst>
              <a:ext uri="{FF2B5EF4-FFF2-40B4-BE49-F238E27FC236}">
                <a16:creationId xmlns:a16="http://schemas.microsoft.com/office/drawing/2014/main" id="{73F5931C-9F63-D2A7-F6D2-2811AD07D440}"/>
              </a:ext>
            </a:extLst>
          </p:cNvPr>
          <p:cNvSpPr txBox="1"/>
          <p:nvPr/>
        </p:nvSpPr>
        <p:spPr>
          <a:xfrm>
            <a:off x="7518070" y="1876301"/>
            <a:ext cx="4111832" cy="523220"/>
          </a:xfrm>
          <a:prstGeom prst="rect">
            <a:avLst/>
          </a:prstGeom>
          <a:noFill/>
        </p:spPr>
        <p:txBody>
          <a:bodyPr wrap="square" rtlCol="0" anchor="ctr">
            <a:spAutoFit/>
          </a:bodyPr>
          <a:lstStyle/>
          <a:p>
            <a:r>
              <a:rPr lang="en-US" sz="2800" b="1">
                <a:solidFill>
                  <a:srgbClr val="004577"/>
                </a:solidFill>
                <a:latin typeface="Arial Narrow" panose="020B0604020202020204" pitchFamily="34" charset="0"/>
                <a:cs typeface="Arial Narrow" panose="020B0604020202020204" pitchFamily="34" charset="0"/>
              </a:rPr>
              <a:t>2029-30 </a:t>
            </a:r>
            <a:r>
              <a:rPr lang="en-US" sz="2800">
                <a:solidFill>
                  <a:srgbClr val="004577"/>
                </a:solidFill>
                <a:latin typeface="Arial Narrow" panose="020B0604020202020204" pitchFamily="34" charset="0"/>
                <a:cs typeface="Arial Narrow" panose="020B0604020202020204" pitchFamily="34" charset="0"/>
              </a:rPr>
              <a:t>PROJECTIONS</a:t>
            </a:r>
          </a:p>
        </p:txBody>
      </p:sp>
      <p:sp>
        <p:nvSpPr>
          <p:cNvPr id="32" name="TextBox 31">
            <a:extLst>
              <a:ext uri="{FF2B5EF4-FFF2-40B4-BE49-F238E27FC236}">
                <a16:creationId xmlns:a16="http://schemas.microsoft.com/office/drawing/2014/main" id="{DDEF2F3F-991F-DE36-E954-95BE447273BC}"/>
              </a:ext>
            </a:extLst>
          </p:cNvPr>
          <p:cNvSpPr txBox="1"/>
          <p:nvPr/>
        </p:nvSpPr>
        <p:spPr>
          <a:xfrm>
            <a:off x="0" y="6562584"/>
            <a:ext cx="4282772"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  </a:t>
            </a:r>
            <a:r>
              <a:rPr lang="en-US" sz="1000">
                <a:latin typeface="Arial Narrow" panose="020B0604020202020204" pitchFamily="34" charset="0"/>
                <a:cs typeface="Arial Narrow" panose="020B0604020202020204" pitchFamily="34" charset="0"/>
              </a:rPr>
              <a:t>SREB projected data calculations</a:t>
            </a:r>
          </a:p>
        </p:txBody>
      </p:sp>
      <p:pic>
        <p:nvPicPr>
          <p:cNvPr id="4" name="Picture 3">
            <a:extLst>
              <a:ext uri="{FF2B5EF4-FFF2-40B4-BE49-F238E27FC236}">
                <a16:creationId xmlns:a16="http://schemas.microsoft.com/office/drawing/2014/main" id="{F668A238-444A-4FF9-1126-0556CB679BF3}"/>
              </a:ext>
            </a:extLst>
          </p:cNvPr>
          <p:cNvPicPr>
            <a:picLocks noChangeAspect="1"/>
          </p:cNvPicPr>
          <p:nvPr/>
        </p:nvPicPr>
        <p:blipFill>
          <a:blip r:embed="rId5"/>
          <a:stretch>
            <a:fillRect/>
          </a:stretch>
        </p:blipFill>
        <p:spPr>
          <a:xfrm>
            <a:off x="1422068" y="2511625"/>
            <a:ext cx="3437722" cy="3437722"/>
          </a:xfrm>
          <a:prstGeom prst="rect">
            <a:avLst/>
          </a:prstGeom>
        </p:spPr>
      </p:pic>
      <p:grpSp>
        <p:nvGrpSpPr>
          <p:cNvPr id="8" name="Group 7">
            <a:extLst>
              <a:ext uri="{FF2B5EF4-FFF2-40B4-BE49-F238E27FC236}">
                <a16:creationId xmlns:a16="http://schemas.microsoft.com/office/drawing/2014/main" id="{DB304F2E-4FDF-AE28-1931-204B83B8A618}"/>
              </a:ext>
            </a:extLst>
          </p:cNvPr>
          <p:cNvGrpSpPr/>
          <p:nvPr/>
        </p:nvGrpSpPr>
        <p:grpSpPr>
          <a:xfrm>
            <a:off x="1438201" y="4694364"/>
            <a:ext cx="947737" cy="773200"/>
            <a:chOff x="1324644" y="4620993"/>
            <a:chExt cx="947737" cy="773200"/>
          </a:xfrm>
        </p:grpSpPr>
        <p:sp>
          <p:nvSpPr>
            <p:cNvPr id="28" name="Rounded Rectangle 23">
              <a:extLst>
                <a:ext uri="{FF2B5EF4-FFF2-40B4-BE49-F238E27FC236}">
                  <a16:creationId xmlns:a16="http://schemas.microsoft.com/office/drawing/2014/main" id="{F2DBA61B-315F-913F-9A7A-55B833942016}"/>
                </a:ext>
              </a:extLst>
            </p:cNvPr>
            <p:cNvSpPr/>
            <p:nvPr/>
          </p:nvSpPr>
          <p:spPr>
            <a:xfrm>
              <a:off x="1324644" y="4620993"/>
              <a:ext cx="947737" cy="628650"/>
            </a:xfrm>
            <a:prstGeom prst="roundRect">
              <a:avLst/>
            </a:prstGeom>
            <a:solidFill>
              <a:srgbClr val="298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Arial Narrow" panose="020B0604020202020204" pitchFamily="34" charset="0"/>
                  <a:cs typeface="Arial Narrow" panose="020B0604020202020204" pitchFamily="34" charset="0"/>
                </a:rPr>
                <a:t>10%</a:t>
              </a:r>
            </a:p>
          </p:txBody>
        </p:sp>
        <p:sp>
          <p:nvSpPr>
            <p:cNvPr id="30" name="Triangle 25">
              <a:extLst>
                <a:ext uri="{FF2B5EF4-FFF2-40B4-BE49-F238E27FC236}">
                  <a16:creationId xmlns:a16="http://schemas.microsoft.com/office/drawing/2014/main" id="{10BF0AA6-3580-2358-CC38-85B4AF3AAE0D}"/>
                </a:ext>
              </a:extLst>
            </p:cNvPr>
            <p:cNvSpPr/>
            <p:nvPr/>
          </p:nvSpPr>
          <p:spPr>
            <a:xfrm rot="10800000">
              <a:off x="1570116" y="5228694"/>
              <a:ext cx="393520" cy="165499"/>
            </a:xfrm>
            <a:prstGeom prst="triangle">
              <a:avLst/>
            </a:prstGeom>
            <a:solidFill>
              <a:srgbClr val="298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0F6D2274-F640-5C6E-7609-9AED340167EC}"/>
              </a:ext>
            </a:extLst>
          </p:cNvPr>
          <p:cNvGrpSpPr/>
          <p:nvPr/>
        </p:nvGrpSpPr>
        <p:grpSpPr>
          <a:xfrm>
            <a:off x="3986364" y="3551370"/>
            <a:ext cx="947737" cy="773200"/>
            <a:chOff x="3585985" y="3551371"/>
            <a:chExt cx="947737" cy="773200"/>
          </a:xfrm>
        </p:grpSpPr>
        <p:sp>
          <p:nvSpPr>
            <p:cNvPr id="34" name="Rounded Rectangle 28">
              <a:extLst>
                <a:ext uri="{FF2B5EF4-FFF2-40B4-BE49-F238E27FC236}">
                  <a16:creationId xmlns:a16="http://schemas.microsoft.com/office/drawing/2014/main" id="{6F606F77-D128-7795-E901-39638F96B8BC}"/>
                </a:ext>
              </a:extLst>
            </p:cNvPr>
            <p:cNvSpPr/>
            <p:nvPr/>
          </p:nvSpPr>
          <p:spPr>
            <a:xfrm>
              <a:off x="3585985" y="3551371"/>
              <a:ext cx="947737" cy="628650"/>
            </a:xfrm>
            <a:prstGeom prst="roundRect">
              <a:avLst/>
            </a:prstGeom>
            <a:solidFill>
              <a:srgbClr val="298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Arial Narrow" panose="020B0604020202020204" pitchFamily="34" charset="0"/>
                  <a:cs typeface="Arial Narrow" panose="020B0604020202020204" pitchFamily="34" charset="0"/>
                </a:rPr>
                <a:t>45%</a:t>
              </a:r>
            </a:p>
          </p:txBody>
        </p:sp>
        <p:sp>
          <p:nvSpPr>
            <p:cNvPr id="35" name="Triangle 29">
              <a:extLst>
                <a:ext uri="{FF2B5EF4-FFF2-40B4-BE49-F238E27FC236}">
                  <a16:creationId xmlns:a16="http://schemas.microsoft.com/office/drawing/2014/main" id="{98CE13AF-CE02-FFDD-FF0C-5722F3A58922}"/>
                </a:ext>
              </a:extLst>
            </p:cNvPr>
            <p:cNvSpPr/>
            <p:nvPr/>
          </p:nvSpPr>
          <p:spPr>
            <a:xfrm rot="10800000">
              <a:off x="3831457" y="4159072"/>
              <a:ext cx="393520" cy="165499"/>
            </a:xfrm>
            <a:prstGeom prst="triangle">
              <a:avLst/>
            </a:prstGeom>
            <a:solidFill>
              <a:srgbClr val="298E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24B3F9A7-032B-EEFF-3031-EFAC9C95F372}"/>
              </a:ext>
            </a:extLst>
          </p:cNvPr>
          <p:cNvPicPr>
            <a:picLocks noChangeAspect="1"/>
          </p:cNvPicPr>
          <p:nvPr/>
        </p:nvPicPr>
        <p:blipFill>
          <a:blip r:embed="rId6"/>
          <a:srcRect/>
          <a:stretch/>
        </p:blipFill>
        <p:spPr>
          <a:xfrm>
            <a:off x="7526897" y="2514954"/>
            <a:ext cx="3453731" cy="3453731"/>
          </a:xfrm>
          <a:prstGeom prst="rect">
            <a:avLst/>
          </a:prstGeom>
        </p:spPr>
      </p:pic>
      <p:grpSp>
        <p:nvGrpSpPr>
          <p:cNvPr id="38" name="Group 37">
            <a:extLst>
              <a:ext uri="{FF2B5EF4-FFF2-40B4-BE49-F238E27FC236}">
                <a16:creationId xmlns:a16="http://schemas.microsoft.com/office/drawing/2014/main" id="{30EA976D-EE13-EE1E-5CF6-39EA32FA26EC}"/>
              </a:ext>
            </a:extLst>
          </p:cNvPr>
          <p:cNvGrpSpPr/>
          <p:nvPr/>
        </p:nvGrpSpPr>
        <p:grpSpPr>
          <a:xfrm>
            <a:off x="7468676" y="4362171"/>
            <a:ext cx="947737" cy="799184"/>
            <a:chOff x="5761501" y="1377985"/>
            <a:chExt cx="947737" cy="799184"/>
          </a:xfrm>
        </p:grpSpPr>
        <p:sp>
          <p:nvSpPr>
            <p:cNvPr id="40" name="Rounded Rectangle 31">
              <a:extLst>
                <a:ext uri="{FF2B5EF4-FFF2-40B4-BE49-F238E27FC236}">
                  <a16:creationId xmlns:a16="http://schemas.microsoft.com/office/drawing/2014/main" id="{B3399195-F976-E2CD-6FDE-5A190F2585D1}"/>
                </a:ext>
              </a:extLst>
            </p:cNvPr>
            <p:cNvSpPr/>
            <p:nvPr/>
          </p:nvSpPr>
          <p:spPr>
            <a:xfrm>
              <a:off x="5761501" y="1377985"/>
              <a:ext cx="947737" cy="628650"/>
            </a:xfrm>
            <a:prstGeom prst="roundRect">
              <a:avLst/>
            </a:prstGeom>
            <a:solidFill>
              <a:srgbClr val="004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Arial Narrow" panose="020B0604020202020204" pitchFamily="34" charset="0"/>
                  <a:cs typeface="Arial Narrow" panose="020B0604020202020204" pitchFamily="34" charset="0"/>
                </a:rPr>
                <a:t>20%</a:t>
              </a:r>
            </a:p>
          </p:txBody>
        </p:sp>
        <p:sp>
          <p:nvSpPr>
            <p:cNvPr id="41" name="Triangle 32">
              <a:extLst>
                <a:ext uri="{FF2B5EF4-FFF2-40B4-BE49-F238E27FC236}">
                  <a16:creationId xmlns:a16="http://schemas.microsoft.com/office/drawing/2014/main" id="{71CD67B6-1FEA-C047-F129-876EAF29C3B1}"/>
                </a:ext>
              </a:extLst>
            </p:cNvPr>
            <p:cNvSpPr/>
            <p:nvPr/>
          </p:nvSpPr>
          <p:spPr>
            <a:xfrm rot="10800000">
              <a:off x="6057901" y="2006634"/>
              <a:ext cx="393520" cy="170535"/>
            </a:xfrm>
            <a:prstGeom prst="triangle">
              <a:avLst/>
            </a:prstGeom>
            <a:solidFill>
              <a:srgbClr val="004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98BD99FA-412A-81C2-1C5A-A7EA3CBD5C57}"/>
              </a:ext>
            </a:extLst>
          </p:cNvPr>
          <p:cNvGrpSpPr/>
          <p:nvPr/>
        </p:nvGrpSpPr>
        <p:grpSpPr>
          <a:xfrm>
            <a:off x="10091112" y="3214882"/>
            <a:ext cx="947737" cy="794149"/>
            <a:chOff x="10067162" y="3479835"/>
            <a:chExt cx="947737" cy="794149"/>
          </a:xfrm>
          <a:solidFill>
            <a:srgbClr val="004577"/>
          </a:solidFill>
        </p:grpSpPr>
        <p:sp>
          <p:nvSpPr>
            <p:cNvPr id="43" name="Rounded Rectangle 34">
              <a:extLst>
                <a:ext uri="{FF2B5EF4-FFF2-40B4-BE49-F238E27FC236}">
                  <a16:creationId xmlns:a16="http://schemas.microsoft.com/office/drawing/2014/main" id="{55CC450B-3BBA-E7C6-4846-5745B9EAA2ED}"/>
                </a:ext>
              </a:extLst>
            </p:cNvPr>
            <p:cNvSpPr/>
            <p:nvPr/>
          </p:nvSpPr>
          <p:spPr>
            <a:xfrm>
              <a:off x="10067162" y="3479835"/>
              <a:ext cx="947737" cy="6286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Arial Narrow" panose="020B0604020202020204" pitchFamily="34" charset="0"/>
                  <a:cs typeface="Arial Narrow" panose="020B0604020202020204" pitchFamily="34" charset="0"/>
                </a:rPr>
                <a:t>56%</a:t>
              </a:r>
            </a:p>
          </p:txBody>
        </p:sp>
        <p:sp>
          <p:nvSpPr>
            <p:cNvPr id="44" name="Triangle 35">
              <a:extLst>
                <a:ext uri="{FF2B5EF4-FFF2-40B4-BE49-F238E27FC236}">
                  <a16:creationId xmlns:a16="http://schemas.microsoft.com/office/drawing/2014/main" id="{1A4DC292-ACB8-69E1-71DB-FC8EAF39C090}"/>
                </a:ext>
              </a:extLst>
            </p:cNvPr>
            <p:cNvSpPr/>
            <p:nvPr/>
          </p:nvSpPr>
          <p:spPr>
            <a:xfrm rot="10800000">
              <a:off x="10357129" y="4108485"/>
              <a:ext cx="393520" cy="1654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9FAA1315-0FFB-1286-16CB-AD45B3437C95}"/>
              </a:ext>
            </a:extLst>
          </p:cNvPr>
          <p:cNvSpPr txBox="1"/>
          <p:nvPr/>
        </p:nvSpPr>
        <p:spPr>
          <a:xfrm>
            <a:off x="1015834" y="5863906"/>
            <a:ext cx="1828800" cy="584775"/>
          </a:xfrm>
          <a:prstGeom prst="rect">
            <a:avLst/>
          </a:prstGeom>
          <a:noFill/>
        </p:spPr>
        <p:txBody>
          <a:bodyPr wrap="square" rtlCol="0">
            <a:spAutoFit/>
          </a:bodyPr>
          <a:lstStyle/>
          <a:p>
            <a:pPr algn="ctr"/>
            <a:r>
              <a:rPr lang="en-US" sz="1600">
                <a:latin typeface="Arial Narrow" panose="020B0604020202020204" pitchFamily="34" charset="0"/>
                <a:cs typeface="Arial Narrow" panose="020B0604020202020204" pitchFamily="34" charset="0"/>
              </a:rPr>
              <a:t>Average teacher turnover rate</a:t>
            </a:r>
          </a:p>
        </p:txBody>
      </p:sp>
      <p:sp>
        <p:nvSpPr>
          <p:cNvPr id="45" name="TextBox 44">
            <a:extLst>
              <a:ext uri="{FF2B5EF4-FFF2-40B4-BE49-F238E27FC236}">
                <a16:creationId xmlns:a16="http://schemas.microsoft.com/office/drawing/2014/main" id="{277DFE3E-FD8E-AD86-1B16-E1B842FC79DC}"/>
              </a:ext>
            </a:extLst>
          </p:cNvPr>
          <p:cNvSpPr txBox="1"/>
          <p:nvPr/>
        </p:nvSpPr>
        <p:spPr>
          <a:xfrm>
            <a:off x="2860645" y="5838405"/>
            <a:ext cx="3047809" cy="830997"/>
          </a:xfrm>
          <a:prstGeom prst="rect">
            <a:avLst/>
          </a:prstGeom>
          <a:noFill/>
        </p:spPr>
        <p:txBody>
          <a:bodyPr wrap="square" rtlCol="0">
            <a:spAutoFit/>
          </a:bodyPr>
          <a:lstStyle/>
          <a:p>
            <a:pPr algn="ctr"/>
            <a:r>
              <a:rPr lang="en-US" sz="1600">
                <a:solidFill>
                  <a:srgbClr val="393026"/>
                </a:solidFill>
                <a:latin typeface="Arial Narrow" panose="020B0604020202020204" pitchFamily="34" charset="0"/>
                <a:cs typeface="Arial Narrow" panose="020B0604020202020204" pitchFamily="34" charset="0"/>
              </a:rPr>
              <a:t>Average new teacher turnover rate among teachers with ≤ 5 years of experience</a:t>
            </a:r>
            <a:endParaRPr lang="en-US" sz="1600">
              <a:latin typeface="Arial Narrow" panose="020B0604020202020204" pitchFamily="34" charset="0"/>
              <a:cs typeface="Arial Narrow" panose="020B0604020202020204" pitchFamily="34" charset="0"/>
            </a:endParaRPr>
          </a:p>
        </p:txBody>
      </p:sp>
      <p:sp>
        <p:nvSpPr>
          <p:cNvPr id="46" name="TextBox 45">
            <a:extLst>
              <a:ext uri="{FF2B5EF4-FFF2-40B4-BE49-F238E27FC236}">
                <a16:creationId xmlns:a16="http://schemas.microsoft.com/office/drawing/2014/main" id="{A5568317-2AFE-1CA4-9E3F-FC5CD41FFE7A}"/>
              </a:ext>
            </a:extLst>
          </p:cNvPr>
          <p:cNvSpPr txBox="1"/>
          <p:nvPr/>
        </p:nvSpPr>
        <p:spPr>
          <a:xfrm>
            <a:off x="9107487" y="5838405"/>
            <a:ext cx="3047809" cy="830997"/>
          </a:xfrm>
          <a:prstGeom prst="rect">
            <a:avLst/>
          </a:prstGeom>
          <a:noFill/>
        </p:spPr>
        <p:txBody>
          <a:bodyPr wrap="square" rtlCol="0">
            <a:spAutoFit/>
          </a:bodyPr>
          <a:lstStyle/>
          <a:p>
            <a:pPr algn="ctr"/>
            <a:r>
              <a:rPr lang="en-US" sz="1600" i="1">
                <a:solidFill>
                  <a:srgbClr val="393026"/>
                </a:solidFill>
                <a:latin typeface="Arial Narrow" panose="020B0604020202020204" pitchFamily="34" charset="0"/>
                <a:cs typeface="Arial Narrow" panose="020B0604020202020204" pitchFamily="34" charset="0"/>
              </a:rPr>
              <a:t>Projected</a:t>
            </a:r>
            <a:r>
              <a:rPr lang="en-US" sz="1600">
                <a:solidFill>
                  <a:srgbClr val="393026"/>
                </a:solidFill>
                <a:latin typeface="Arial Narrow" panose="020B0604020202020204" pitchFamily="34" charset="0"/>
                <a:cs typeface="Arial Narrow" panose="020B0604020202020204" pitchFamily="34" charset="0"/>
              </a:rPr>
              <a:t> average new teacher turnover rate among teachers with ≤ 5 years of experience</a:t>
            </a:r>
            <a:endParaRPr lang="en-US" sz="1600">
              <a:latin typeface="Arial Narrow" panose="020B0604020202020204" pitchFamily="34" charset="0"/>
              <a:cs typeface="Arial Narrow" panose="020B0604020202020204" pitchFamily="34" charset="0"/>
            </a:endParaRPr>
          </a:p>
        </p:txBody>
      </p:sp>
      <p:sp>
        <p:nvSpPr>
          <p:cNvPr id="47" name="TextBox 46">
            <a:extLst>
              <a:ext uri="{FF2B5EF4-FFF2-40B4-BE49-F238E27FC236}">
                <a16:creationId xmlns:a16="http://schemas.microsoft.com/office/drawing/2014/main" id="{9E9D346C-5ECE-80E2-C195-A260C78F96B8}"/>
              </a:ext>
            </a:extLst>
          </p:cNvPr>
          <p:cNvSpPr txBox="1"/>
          <p:nvPr/>
        </p:nvSpPr>
        <p:spPr>
          <a:xfrm>
            <a:off x="6952615" y="5911902"/>
            <a:ext cx="2047090" cy="584775"/>
          </a:xfrm>
          <a:prstGeom prst="rect">
            <a:avLst/>
          </a:prstGeom>
          <a:noFill/>
        </p:spPr>
        <p:txBody>
          <a:bodyPr wrap="square" rtlCol="0">
            <a:spAutoFit/>
          </a:bodyPr>
          <a:lstStyle/>
          <a:p>
            <a:pPr algn="ctr"/>
            <a:r>
              <a:rPr lang="en-US" sz="1600" i="1">
                <a:latin typeface="Arial Narrow" panose="020B0604020202020204" pitchFamily="34" charset="0"/>
                <a:cs typeface="Arial Narrow" panose="020B0604020202020204" pitchFamily="34" charset="0"/>
              </a:rPr>
              <a:t>Projected</a:t>
            </a:r>
            <a:r>
              <a:rPr lang="en-US" sz="1600">
                <a:latin typeface="Arial Narrow" panose="020B0604020202020204" pitchFamily="34" charset="0"/>
                <a:cs typeface="Arial Narrow" panose="020B0604020202020204" pitchFamily="34" charset="0"/>
              </a:rPr>
              <a:t> average teacher turnover rate</a:t>
            </a:r>
          </a:p>
        </p:txBody>
      </p:sp>
      <p:pic>
        <p:nvPicPr>
          <p:cNvPr id="48" name="Picture 47" descr="A picture containing text, clipart&#10;&#10;Description automatically generated">
            <a:extLst>
              <a:ext uri="{FF2B5EF4-FFF2-40B4-BE49-F238E27FC236}">
                <a16:creationId xmlns:a16="http://schemas.microsoft.com/office/drawing/2014/main" id="{4B9593DF-5351-34BB-2EC5-F6C32A3A220B}"/>
              </a:ext>
            </a:extLst>
          </p:cNvPr>
          <p:cNvPicPr>
            <a:picLocks noChangeAspect="1"/>
          </p:cNvPicPr>
          <p:nvPr/>
        </p:nvPicPr>
        <p:blipFill>
          <a:blip r:embed="rId7"/>
          <a:stretch>
            <a:fillRect/>
          </a:stretch>
        </p:blipFill>
        <p:spPr>
          <a:xfrm>
            <a:off x="11688308" y="6588403"/>
            <a:ext cx="503692" cy="173521"/>
          </a:xfrm>
          <a:prstGeom prst="rect">
            <a:avLst/>
          </a:prstGeom>
        </p:spPr>
      </p:pic>
    </p:spTree>
    <p:extLst>
      <p:ext uri="{BB962C8B-B14F-4D97-AF65-F5344CB8AC3E}">
        <p14:creationId xmlns:p14="http://schemas.microsoft.com/office/powerpoint/2010/main" val="412197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0F15458-8D08-22FF-3D1D-44A0C836C54F}"/>
              </a:ext>
            </a:extLst>
          </p:cNvPr>
          <p:cNvSpPr/>
          <p:nvPr/>
        </p:nvSpPr>
        <p:spPr>
          <a:xfrm>
            <a:off x="0" y="0"/>
            <a:ext cx="2797629" cy="6858000"/>
          </a:xfrm>
          <a:prstGeom prst="rect">
            <a:avLst/>
          </a:prstGeom>
          <a:solidFill>
            <a:srgbClr val="004D85"/>
          </a:solidFill>
          <a:ln>
            <a:noFill/>
          </a:ln>
          <a:effectLst>
            <a:outerShdw blurRad="50800" dist="38100" algn="l" rotWithShape="0">
              <a:schemeClr val="tx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rIns="365760" rtlCol="0" anchor="ctr"/>
          <a:lstStyle/>
          <a:p>
            <a:pPr algn="ctr">
              <a:lnSpc>
                <a:spcPct val="114000"/>
              </a:lnSpc>
            </a:pPr>
            <a:endParaRPr lang="en-US" sz="5400" b="1">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endParaRPr>
          </a:p>
        </p:txBody>
      </p:sp>
      <p:grpSp>
        <p:nvGrpSpPr>
          <p:cNvPr id="13" name="Group 12">
            <a:extLst>
              <a:ext uri="{FF2B5EF4-FFF2-40B4-BE49-F238E27FC236}">
                <a16:creationId xmlns:a16="http://schemas.microsoft.com/office/drawing/2014/main" id="{88C035D7-A672-918D-CD7B-A89E4417D910}"/>
              </a:ext>
            </a:extLst>
          </p:cNvPr>
          <p:cNvGrpSpPr/>
          <p:nvPr/>
        </p:nvGrpSpPr>
        <p:grpSpPr>
          <a:xfrm>
            <a:off x="351303" y="1296068"/>
            <a:ext cx="1932215" cy="2039936"/>
            <a:chOff x="351303" y="1296068"/>
            <a:chExt cx="1932215" cy="2039936"/>
          </a:xfrm>
        </p:grpSpPr>
        <p:pic>
          <p:nvPicPr>
            <p:cNvPr id="9" name="Picture 8" descr="A picture containing text, clipart&#10;&#10;Description automatically generated">
              <a:extLst>
                <a:ext uri="{FF2B5EF4-FFF2-40B4-BE49-F238E27FC236}">
                  <a16:creationId xmlns:a16="http://schemas.microsoft.com/office/drawing/2014/main" id="{937C712D-63EC-0EAD-C7A2-EB500C48DF59}"/>
                </a:ext>
              </a:extLst>
            </p:cNvPr>
            <p:cNvPicPr>
              <a:picLocks noChangeAspect="1"/>
            </p:cNvPicPr>
            <p:nvPr/>
          </p:nvPicPr>
          <p:blipFill>
            <a:blip r:embed="rId3"/>
            <a:stretch>
              <a:fillRect/>
            </a:stretch>
          </p:blipFill>
          <p:spPr>
            <a:xfrm>
              <a:off x="511629" y="1296068"/>
              <a:ext cx="1611564" cy="555180"/>
            </a:xfrm>
            <a:prstGeom prst="rect">
              <a:avLst/>
            </a:prstGeom>
          </p:spPr>
        </p:pic>
        <p:pic>
          <p:nvPicPr>
            <p:cNvPr id="11" name="Picture 10">
              <a:extLst>
                <a:ext uri="{FF2B5EF4-FFF2-40B4-BE49-F238E27FC236}">
                  <a16:creationId xmlns:a16="http://schemas.microsoft.com/office/drawing/2014/main" id="{56F1054A-0490-F324-5348-D9F9F7DA0487}"/>
                </a:ext>
              </a:extLst>
            </p:cNvPr>
            <p:cNvPicPr>
              <a:picLocks noChangeAspect="1"/>
            </p:cNvPicPr>
            <p:nvPr/>
          </p:nvPicPr>
          <p:blipFill>
            <a:blip r:embed="rId4"/>
            <a:stretch>
              <a:fillRect/>
            </a:stretch>
          </p:blipFill>
          <p:spPr>
            <a:xfrm>
              <a:off x="351303" y="2132926"/>
              <a:ext cx="1932215" cy="1203078"/>
            </a:xfrm>
            <a:prstGeom prst="rect">
              <a:avLst/>
            </a:prstGeom>
          </p:spPr>
        </p:pic>
      </p:grpSp>
      <p:pic>
        <p:nvPicPr>
          <p:cNvPr id="2" name="Picture 6" descr="How we Work: Analyze &amp; Publish data research, promising practices. Convene &amp; Engage decision-makers in education, government, business. Support Action in states and schools, policy and practice.">
            <a:extLst>
              <a:ext uri="{FF2B5EF4-FFF2-40B4-BE49-F238E27FC236}">
                <a16:creationId xmlns:a16="http://schemas.microsoft.com/office/drawing/2014/main" id="{A79FE0B3-EBD8-550F-3E89-56D173985C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75652" y="171829"/>
            <a:ext cx="6615375" cy="6514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0064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7FB6743-B7F0-E967-C764-E7008D8FEADE}"/>
              </a:ext>
            </a:extLst>
          </p:cNvPr>
          <p:cNvSpPr/>
          <p:nvPr/>
        </p:nvSpPr>
        <p:spPr>
          <a:xfrm>
            <a:off x="6094895" y="49195"/>
            <a:ext cx="6194961" cy="6858000"/>
          </a:xfrm>
          <a:prstGeom prst="rect">
            <a:avLst/>
          </a:prstGeom>
          <a:solidFill>
            <a:srgbClr val="E6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A88A31-A7A2-0A3E-1967-0DC610C7D75A}"/>
              </a:ext>
            </a:extLst>
          </p:cNvPr>
          <p:cNvSpPr/>
          <p:nvPr/>
        </p:nvSpPr>
        <p:spPr>
          <a:xfrm>
            <a:off x="0" y="0"/>
            <a:ext cx="67586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EFBB946-F364-2013-2565-60057626AC6B}"/>
              </a:ext>
            </a:extLst>
          </p:cNvPr>
          <p:cNvSpPr/>
          <p:nvPr/>
        </p:nvSpPr>
        <p:spPr>
          <a:xfrm>
            <a:off x="0" y="1"/>
            <a:ext cx="12290961" cy="1325563"/>
          </a:xfrm>
          <a:prstGeom prst="rect">
            <a:avLst/>
          </a:prstGeom>
          <a:solidFill>
            <a:srgbClr val="0045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9DA2FF34-7FFD-D97A-A646-E35E7F0A6DF7}"/>
              </a:ext>
            </a:extLst>
          </p:cNvPr>
          <p:cNvSpPr txBox="1">
            <a:spLocks/>
          </p:cNvSpPr>
          <p:nvPr/>
        </p:nvSpPr>
        <p:spPr>
          <a:xfrm>
            <a:off x="1" y="1"/>
            <a:ext cx="12290960" cy="1325563"/>
          </a:xfrm>
          <a:prstGeom prst="rect">
            <a:avLst/>
          </a:prstGeom>
        </p:spPr>
        <p:txBody>
          <a:bodyPr anchor="ctr"/>
          <a:lstStyle>
            <a:lvl1pPr algn="l" defTabSz="914400" rtl="0" eaLnBrk="1" latinLnBrk="0" hangingPunct="1">
              <a:lnSpc>
                <a:spcPct val="90000"/>
              </a:lnSpc>
              <a:spcBef>
                <a:spcPct val="0"/>
              </a:spcBef>
              <a:buNone/>
              <a:defRPr sz="4400" b="1" i="0" kern="1200">
                <a:solidFill>
                  <a:srgbClr val="004D85"/>
                </a:solidFill>
                <a:latin typeface="Arial Narrow" panose="020B0604020202020204" pitchFamily="34" charset="0"/>
                <a:ea typeface="+mj-ea"/>
                <a:cs typeface="Arial Narrow" panose="020B0604020202020204" pitchFamily="34" charset="0"/>
              </a:defRPr>
            </a:lvl1pPr>
          </a:lstStyle>
          <a:p>
            <a:pPr algn="ctr"/>
            <a:r>
              <a:rPr lang="en-US">
                <a:solidFill>
                  <a:schemeClr val="bg1"/>
                </a:solidFill>
              </a:rPr>
              <a:t>Projections in SREB States</a:t>
            </a:r>
          </a:p>
        </p:txBody>
      </p:sp>
      <p:sp>
        <p:nvSpPr>
          <p:cNvPr id="17" name="Rectangle 16">
            <a:extLst>
              <a:ext uri="{FF2B5EF4-FFF2-40B4-BE49-F238E27FC236}">
                <a16:creationId xmlns:a16="http://schemas.microsoft.com/office/drawing/2014/main" id="{FA3F2BA8-3DB0-C409-785E-485BCF0AF3BD}"/>
              </a:ext>
            </a:extLst>
          </p:cNvPr>
          <p:cNvSpPr/>
          <p:nvPr/>
        </p:nvSpPr>
        <p:spPr>
          <a:xfrm>
            <a:off x="0" y="1876301"/>
            <a:ext cx="6095999" cy="570016"/>
          </a:xfrm>
          <a:prstGeom prst="rect">
            <a:avLst/>
          </a:prstGeom>
          <a:solidFill>
            <a:srgbClr val="298EDB">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AEDF4057-3796-6046-43EF-502EB3BFF504}"/>
              </a:ext>
            </a:extLst>
          </p:cNvPr>
          <p:cNvPicPr>
            <a:picLocks noChangeAspect="1"/>
          </p:cNvPicPr>
          <p:nvPr/>
        </p:nvPicPr>
        <p:blipFill>
          <a:blip r:embed="rId3"/>
          <a:srcRect/>
          <a:stretch/>
        </p:blipFill>
        <p:spPr>
          <a:xfrm>
            <a:off x="265211" y="1481815"/>
            <a:ext cx="1156857" cy="1156857"/>
          </a:xfrm>
          <a:prstGeom prst="rect">
            <a:avLst/>
          </a:prstGeom>
        </p:spPr>
      </p:pic>
      <p:sp>
        <p:nvSpPr>
          <p:cNvPr id="19" name="TextBox 18">
            <a:extLst>
              <a:ext uri="{FF2B5EF4-FFF2-40B4-BE49-F238E27FC236}">
                <a16:creationId xmlns:a16="http://schemas.microsoft.com/office/drawing/2014/main" id="{8FA48877-28F2-EA4A-E086-431BC8B7DC16}"/>
              </a:ext>
            </a:extLst>
          </p:cNvPr>
          <p:cNvSpPr txBox="1"/>
          <p:nvPr/>
        </p:nvSpPr>
        <p:spPr>
          <a:xfrm>
            <a:off x="1422069" y="1876301"/>
            <a:ext cx="4111832" cy="523220"/>
          </a:xfrm>
          <a:prstGeom prst="rect">
            <a:avLst/>
          </a:prstGeom>
          <a:noFill/>
        </p:spPr>
        <p:txBody>
          <a:bodyPr wrap="square" rtlCol="0" anchor="ctr">
            <a:spAutoFit/>
          </a:bodyPr>
          <a:lstStyle/>
          <a:p>
            <a:r>
              <a:rPr lang="en-US" sz="2800" b="1">
                <a:solidFill>
                  <a:srgbClr val="298EDB"/>
                </a:solidFill>
                <a:latin typeface="Arial Narrow" panose="020B0604020202020204" pitchFamily="34" charset="0"/>
                <a:cs typeface="Arial Narrow" panose="020B0604020202020204" pitchFamily="34" charset="0"/>
              </a:rPr>
              <a:t>2019-20 </a:t>
            </a:r>
            <a:r>
              <a:rPr lang="en-US" sz="2800">
                <a:solidFill>
                  <a:srgbClr val="298EDB"/>
                </a:solidFill>
                <a:latin typeface="Arial Narrow" panose="020B0604020202020204" pitchFamily="34" charset="0"/>
                <a:cs typeface="Arial Narrow" panose="020B0604020202020204" pitchFamily="34" charset="0"/>
              </a:rPr>
              <a:t>DATA</a:t>
            </a:r>
          </a:p>
        </p:txBody>
      </p:sp>
      <p:sp>
        <p:nvSpPr>
          <p:cNvPr id="20" name="Rectangle 19">
            <a:extLst>
              <a:ext uri="{FF2B5EF4-FFF2-40B4-BE49-F238E27FC236}">
                <a16:creationId xmlns:a16="http://schemas.microsoft.com/office/drawing/2014/main" id="{7CAB5A9D-2DA0-A30F-92C8-7EF2656A8964}"/>
              </a:ext>
            </a:extLst>
          </p:cNvPr>
          <p:cNvSpPr/>
          <p:nvPr/>
        </p:nvSpPr>
        <p:spPr>
          <a:xfrm>
            <a:off x="6096001" y="1876301"/>
            <a:ext cx="6194959" cy="570016"/>
          </a:xfrm>
          <a:prstGeom prst="rect">
            <a:avLst/>
          </a:prstGeom>
          <a:solidFill>
            <a:srgbClr val="80ABCA">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6892B770-EF89-FA09-ECF0-6132E23EF6F4}"/>
              </a:ext>
            </a:extLst>
          </p:cNvPr>
          <p:cNvPicPr>
            <a:picLocks noChangeAspect="1"/>
          </p:cNvPicPr>
          <p:nvPr/>
        </p:nvPicPr>
        <p:blipFill>
          <a:blip r:embed="rId4"/>
          <a:srcRect/>
          <a:stretch/>
        </p:blipFill>
        <p:spPr>
          <a:xfrm>
            <a:off x="6361212" y="1481815"/>
            <a:ext cx="1156857" cy="1156857"/>
          </a:xfrm>
          <a:prstGeom prst="rect">
            <a:avLst/>
          </a:prstGeom>
        </p:spPr>
      </p:pic>
      <p:sp>
        <p:nvSpPr>
          <p:cNvPr id="22" name="TextBox 21">
            <a:extLst>
              <a:ext uri="{FF2B5EF4-FFF2-40B4-BE49-F238E27FC236}">
                <a16:creationId xmlns:a16="http://schemas.microsoft.com/office/drawing/2014/main" id="{73F5931C-9F63-D2A7-F6D2-2811AD07D440}"/>
              </a:ext>
            </a:extLst>
          </p:cNvPr>
          <p:cNvSpPr txBox="1"/>
          <p:nvPr/>
        </p:nvSpPr>
        <p:spPr>
          <a:xfrm>
            <a:off x="7518070" y="1876301"/>
            <a:ext cx="4111832" cy="523220"/>
          </a:xfrm>
          <a:prstGeom prst="rect">
            <a:avLst/>
          </a:prstGeom>
          <a:noFill/>
        </p:spPr>
        <p:txBody>
          <a:bodyPr wrap="square" rtlCol="0" anchor="ctr">
            <a:spAutoFit/>
          </a:bodyPr>
          <a:lstStyle/>
          <a:p>
            <a:r>
              <a:rPr lang="en-US" sz="2800" b="1">
                <a:solidFill>
                  <a:srgbClr val="004577"/>
                </a:solidFill>
                <a:latin typeface="Arial Narrow" panose="020B0604020202020204" pitchFamily="34" charset="0"/>
                <a:cs typeface="Arial Narrow" panose="020B0604020202020204" pitchFamily="34" charset="0"/>
              </a:rPr>
              <a:t>2029-30 </a:t>
            </a:r>
            <a:r>
              <a:rPr lang="en-US" sz="2800">
                <a:solidFill>
                  <a:srgbClr val="004577"/>
                </a:solidFill>
                <a:latin typeface="Arial Narrow" panose="020B0604020202020204" pitchFamily="34" charset="0"/>
                <a:cs typeface="Arial Narrow" panose="020B0604020202020204" pitchFamily="34" charset="0"/>
              </a:rPr>
              <a:t>PROJECTIONS</a:t>
            </a:r>
          </a:p>
        </p:txBody>
      </p:sp>
      <p:sp>
        <p:nvSpPr>
          <p:cNvPr id="32" name="TextBox 31">
            <a:extLst>
              <a:ext uri="{FF2B5EF4-FFF2-40B4-BE49-F238E27FC236}">
                <a16:creationId xmlns:a16="http://schemas.microsoft.com/office/drawing/2014/main" id="{DDEF2F3F-991F-DE36-E954-95BE447273BC}"/>
              </a:ext>
            </a:extLst>
          </p:cNvPr>
          <p:cNvSpPr txBox="1"/>
          <p:nvPr/>
        </p:nvSpPr>
        <p:spPr>
          <a:xfrm>
            <a:off x="0" y="6562584"/>
            <a:ext cx="4282772"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  </a:t>
            </a:r>
            <a:r>
              <a:rPr lang="en-US" sz="1000">
                <a:latin typeface="Arial Narrow" panose="020B0604020202020204" pitchFamily="34" charset="0"/>
                <a:cs typeface="Arial Narrow" panose="020B0604020202020204" pitchFamily="34" charset="0"/>
              </a:rPr>
              <a:t>SREB projected data calculations</a:t>
            </a:r>
          </a:p>
        </p:txBody>
      </p:sp>
      <p:pic>
        <p:nvPicPr>
          <p:cNvPr id="33" name="Picture 32" descr="A picture containing text, clipart&#10;&#10;Description automatically generated">
            <a:extLst>
              <a:ext uri="{FF2B5EF4-FFF2-40B4-BE49-F238E27FC236}">
                <a16:creationId xmlns:a16="http://schemas.microsoft.com/office/drawing/2014/main" id="{7B31F5D4-6EA5-1789-5997-096360235C3F}"/>
              </a:ext>
            </a:extLst>
          </p:cNvPr>
          <p:cNvPicPr>
            <a:picLocks noChangeAspect="1"/>
          </p:cNvPicPr>
          <p:nvPr/>
        </p:nvPicPr>
        <p:blipFill>
          <a:blip r:embed="rId5"/>
          <a:stretch>
            <a:fillRect/>
          </a:stretch>
        </p:blipFill>
        <p:spPr>
          <a:xfrm>
            <a:off x="10972799" y="6335127"/>
            <a:ext cx="763270" cy="262945"/>
          </a:xfrm>
          <a:prstGeom prst="rect">
            <a:avLst/>
          </a:prstGeom>
        </p:spPr>
      </p:pic>
      <p:grpSp>
        <p:nvGrpSpPr>
          <p:cNvPr id="24" name="Group 23">
            <a:extLst>
              <a:ext uri="{FF2B5EF4-FFF2-40B4-BE49-F238E27FC236}">
                <a16:creationId xmlns:a16="http://schemas.microsoft.com/office/drawing/2014/main" id="{8428A3DD-6BFE-F58B-C845-9916369BE0A9}"/>
              </a:ext>
            </a:extLst>
          </p:cNvPr>
          <p:cNvGrpSpPr/>
          <p:nvPr/>
        </p:nvGrpSpPr>
        <p:grpSpPr>
          <a:xfrm>
            <a:off x="18758" y="2142145"/>
            <a:ext cx="4175701" cy="4858171"/>
            <a:chOff x="733285" y="1710162"/>
            <a:chExt cx="5779908" cy="4654826"/>
          </a:xfrm>
        </p:grpSpPr>
        <p:graphicFrame>
          <p:nvGraphicFramePr>
            <p:cNvPr id="28" name="Chart 27">
              <a:extLst>
                <a:ext uri="{FF2B5EF4-FFF2-40B4-BE49-F238E27FC236}">
                  <a16:creationId xmlns:a16="http://schemas.microsoft.com/office/drawing/2014/main" id="{AA6F7A34-2E40-D86E-AD94-7A9D49EE5051}"/>
                </a:ext>
              </a:extLst>
            </p:cNvPr>
            <p:cNvGraphicFramePr/>
            <p:nvPr/>
          </p:nvGraphicFramePr>
          <p:xfrm>
            <a:off x="733285" y="1710162"/>
            <a:ext cx="5362715" cy="4654826"/>
          </p:xfrm>
          <a:graphic>
            <a:graphicData uri="http://schemas.openxmlformats.org/drawingml/2006/chart">
              <c:chart xmlns:c="http://schemas.openxmlformats.org/drawingml/2006/chart" xmlns:r="http://schemas.openxmlformats.org/officeDocument/2006/relationships" r:id="rId6"/>
            </a:graphicData>
          </a:graphic>
        </p:graphicFrame>
        <p:cxnSp>
          <p:nvCxnSpPr>
            <p:cNvPr id="30" name="Straight Connector 29">
              <a:extLst>
                <a:ext uri="{FF2B5EF4-FFF2-40B4-BE49-F238E27FC236}">
                  <a16:creationId xmlns:a16="http://schemas.microsoft.com/office/drawing/2014/main" id="{3F8521D2-286F-54E6-0B79-4001F516218B}"/>
                </a:ext>
              </a:extLst>
            </p:cNvPr>
            <p:cNvCxnSpPr>
              <a:cxnSpLocks/>
            </p:cNvCxnSpPr>
            <p:nvPr/>
          </p:nvCxnSpPr>
          <p:spPr>
            <a:xfrm>
              <a:off x="4827269" y="2750396"/>
              <a:ext cx="1685924" cy="0"/>
            </a:xfrm>
            <a:prstGeom prst="line">
              <a:avLst/>
            </a:prstGeom>
            <a:ln w="50800">
              <a:solidFill>
                <a:srgbClr val="00536A"/>
              </a:solidFill>
              <a:headEnd type="oval"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5E1031E-6D8B-BD4E-24F8-581E1EC1B136}"/>
                </a:ext>
              </a:extLst>
            </p:cNvPr>
            <p:cNvCxnSpPr>
              <a:cxnSpLocks/>
            </p:cNvCxnSpPr>
            <p:nvPr/>
          </p:nvCxnSpPr>
          <p:spPr>
            <a:xfrm>
              <a:off x="4949648" y="3205767"/>
              <a:ext cx="1144824" cy="0"/>
            </a:xfrm>
            <a:prstGeom prst="line">
              <a:avLst/>
            </a:prstGeom>
            <a:ln w="50800">
              <a:solidFill>
                <a:srgbClr val="C67917"/>
              </a:solidFill>
              <a:headEnd type="oval"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DCB7B24-0345-3D70-D0C2-1FBB429F3B94}"/>
                </a:ext>
              </a:extLst>
            </p:cNvPr>
            <p:cNvCxnSpPr>
              <a:cxnSpLocks/>
            </p:cNvCxnSpPr>
            <p:nvPr/>
          </p:nvCxnSpPr>
          <p:spPr>
            <a:xfrm>
              <a:off x="4827269" y="4185493"/>
              <a:ext cx="1327798" cy="0"/>
            </a:xfrm>
            <a:prstGeom prst="line">
              <a:avLst/>
            </a:prstGeom>
            <a:ln w="50800">
              <a:solidFill>
                <a:srgbClr val="405F1B"/>
              </a:solidFill>
              <a:headEnd type="oval" w="med" len="med"/>
            </a:ln>
          </p:spPr>
          <p:style>
            <a:lnRef idx="1">
              <a:schemeClr val="accent1"/>
            </a:lnRef>
            <a:fillRef idx="0">
              <a:schemeClr val="accent1"/>
            </a:fillRef>
            <a:effectRef idx="0">
              <a:schemeClr val="accent1"/>
            </a:effectRef>
            <a:fontRef idx="minor">
              <a:schemeClr val="tx1"/>
            </a:fontRef>
          </p:style>
        </p:cxnSp>
      </p:grpSp>
      <p:graphicFrame>
        <p:nvGraphicFramePr>
          <p:cNvPr id="55" name="Chart 54">
            <a:extLst>
              <a:ext uri="{FF2B5EF4-FFF2-40B4-BE49-F238E27FC236}">
                <a16:creationId xmlns:a16="http://schemas.microsoft.com/office/drawing/2014/main" id="{1D24C6FD-07A3-F063-A018-35FCC1CCEDD7}"/>
              </a:ext>
            </a:extLst>
          </p:cNvPr>
          <p:cNvGraphicFramePr/>
          <p:nvPr/>
        </p:nvGraphicFramePr>
        <p:xfrm>
          <a:off x="4119800" y="1943584"/>
          <a:ext cx="4086312" cy="5372753"/>
        </p:xfrm>
        <a:graphic>
          <a:graphicData uri="http://schemas.openxmlformats.org/drawingml/2006/chart">
            <c:chart xmlns:c="http://schemas.openxmlformats.org/drawingml/2006/chart" xmlns:r="http://schemas.openxmlformats.org/officeDocument/2006/relationships" r:id="rId7"/>
          </a:graphicData>
        </a:graphic>
      </p:graphicFrame>
      <p:sp>
        <p:nvSpPr>
          <p:cNvPr id="9" name="Rectangle 8">
            <a:extLst>
              <a:ext uri="{FF2B5EF4-FFF2-40B4-BE49-F238E27FC236}">
                <a16:creationId xmlns:a16="http://schemas.microsoft.com/office/drawing/2014/main" id="{D88609A5-BEC6-6B3D-7EA0-EA321F699BC6}"/>
              </a:ext>
            </a:extLst>
          </p:cNvPr>
          <p:cNvSpPr/>
          <p:nvPr/>
        </p:nvSpPr>
        <p:spPr>
          <a:xfrm>
            <a:off x="4076023" y="2548951"/>
            <a:ext cx="2017767" cy="42556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DB5C9218-C0EE-2E46-9D0A-395269DF321B}"/>
              </a:ext>
            </a:extLst>
          </p:cNvPr>
          <p:cNvSpPr/>
          <p:nvPr/>
        </p:nvSpPr>
        <p:spPr>
          <a:xfrm>
            <a:off x="3893057" y="2843100"/>
            <a:ext cx="1877079" cy="769442"/>
          </a:xfrm>
          <a:prstGeom prst="rect">
            <a:avLst/>
          </a:prstGeom>
          <a:solidFill>
            <a:srgbClr val="00536A"/>
          </a:solidFill>
          <a:ln w="50800">
            <a:solidFill>
              <a:srgbClr val="00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a:solidFill>
                  <a:schemeClr val="bg1"/>
                </a:solidFill>
                <a:latin typeface="Arial Narrow" panose="020B0604020202020204" pitchFamily="34" charset="0"/>
                <a:cs typeface="Arial Narrow" panose="020B0604020202020204" pitchFamily="34" charset="0"/>
              </a:rPr>
              <a:t>4.2% </a:t>
            </a:r>
            <a:r>
              <a:rPr lang="en-US" sz="2000">
                <a:solidFill>
                  <a:schemeClr val="bg1"/>
                </a:solidFill>
                <a:latin typeface="Arial Narrow" panose="020B0604020202020204" pitchFamily="34" charset="0"/>
                <a:cs typeface="Arial Narrow" panose="020B0604020202020204" pitchFamily="34" charset="0"/>
              </a:rPr>
              <a:t>Uncertified or Emergency </a:t>
            </a:r>
          </a:p>
        </p:txBody>
      </p:sp>
      <p:sp>
        <p:nvSpPr>
          <p:cNvPr id="57" name="Rectangle 56">
            <a:extLst>
              <a:ext uri="{FF2B5EF4-FFF2-40B4-BE49-F238E27FC236}">
                <a16:creationId xmlns:a16="http://schemas.microsoft.com/office/drawing/2014/main" id="{0B41FFBA-D693-D604-BA0D-8468C4BF7FEC}"/>
              </a:ext>
            </a:extLst>
          </p:cNvPr>
          <p:cNvSpPr/>
          <p:nvPr/>
        </p:nvSpPr>
        <p:spPr>
          <a:xfrm>
            <a:off x="3872088" y="3708689"/>
            <a:ext cx="1878184" cy="769442"/>
          </a:xfrm>
          <a:prstGeom prst="rect">
            <a:avLst/>
          </a:prstGeom>
          <a:solidFill>
            <a:srgbClr val="C67917"/>
          </a:solidFill>
          <a:ln w="50800">
            <a:solidFill>
              <a:srgbClr val="C679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a:solidFill>
                  <a:schemeClr val="bg1"/>
                </a:solidFill>
                <a:latin typeface="Arial Narrow" panose="020B0604020202020204" pitchFamily="34" charset="0"/>
                <a:cs typeface="Arial Narrow" panose="020B0604020202020204" pitchFamily="34" charset="0"/>
              </a:rPr>
              <a:t>11.1% </a:t>
            </a:r>
            <a:r>
              <a:rPr lang="en-US" sz="2000">
                <a:solidFill>
                  <a:schemeClr val="bg1"/>
                </a:solidFill>
                <a:latin typeface="Arial Narrow" panose="020B0604020202020204" pitchFamily="34" charset="0"/>
                <a:cs typeface="Arial Narrow" panose="020B0604020202020204" pitchFamily="34" charset="0"/>
              </a:rPr>
              <a:t>Teaching Out-of-Field</a:t>
            </a:r>
          </a:p>
        </p:txBody>
      </p:sp>
      <p:sp>
        <p:nvSpPr>
          <p:cNvPr id="58" name="Rectangle 57">
            <a:extLst>
              <a:ext uri="{FF2B5EF4-FFF2-40B4-BE49-F238E27FC236}">
                <a16:creationId xmlns:a16="http://schemas.microsoft.com/office/drawing/2014/main" id="{B16D257B-9A89-6B91-DBB4-0718670F95DD}"/>
              </a:ext>
            </a:extLst>
          </p:cNvPr>
          <p:cNvSpPr/>
          <p:nvPr/>
        </p:nvSpPr>
        <p:spPr>
          <a:xfrm>
            <a:off x="3872088" y="4580765"/>
            <a:ext cx="1878184" cy="769442"/>
          </a:xfrm>
          <a:prstGeom prst="rect">
            <a:avLst/>
          </a:prstGeom>
          <a:solidFill>
            <a:srgbClr val="405F1B"/>
          </a:solidFill>
          <a:ln w="50800">
            <a:solidFill>
              <a:srgbClr val="405F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a:solidFill>
                  <a:schemeClr val="bg1"/>
                </a:solidFill>
                <a:latin typeface="Arial Narrow" panose="020B0604020202020204" pitchFamily="34" charset="0"/>
                <a:cs typeface="Arial Narrow" panose="020B0604020202020204" pitchFamily="34" charset="0"/>
              </a:rPr>
              <a:t>15.7% </a:t>
            </a:r>
            <a:r>
              <a:rPr lang="en-US" sz="2000">
                <a:solidFill>
                  <a:schemeClr val="bg1"/>
                </a:solidFill>
                <a:latin typeface="Arial Narrow" panose="020B0604020202020204" pitchFamily="34" charset="0"/>
                <a:cs typeface="Arial Narrow" panose="020B0604020202020204" pitchFamily="34" charset="0"/>
              </a:rPr>
              <a:t>Inexperienced </a:t>
            </a:r>
          </a:p>
        </p:txBody>
      </p:sp>
      <p:cxnSp>
        <p:nvCxnSpPr>
          <p:cNvPr id="62" name="Straight Connector 61">
            <a:extLst>
              <a:ext uri="{FF2B5EF4-FFF2-40B4-BE49-F238E27FC236}">
                <a16:creationId xmlns:a16="http://schemas.microsoft.com/office/drawing/2014/main" id="{99E7F7D5-D7C0-BE39-8938-705D6EB7A2D0}"/>
              </a:ext>
            </a:extLst>
          </p:cNvPr>
          <p:cNvCxnSpPr>
            <a:cxnSpLocks/>
          </p:cNvCxnSpPr>
          <p:nvPr/>
        </p:nvCxnSpPr>
        <p:spPr>
          <a:xfrm>
            <a:off x="7368352" y="3235450"/>
            <a:ext cx="1217998" cy="0"/>
          </a:xfrm>
          <a:prstGeom prst="line">
            <a:avLst/>
          </a:prstGeom>
          <a:ln w="50800">
            <a:solidFill>
              <a:srgbClr val="00536A"/>
            </a:solidFill>
            <a:headEnd type="oval" w="med" len="med"/>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0186D8F4-B3E6-375F-1A21-9FCDCD34F7BB}"/>
              </a:ext>
            </a:extLst>
          </p:cNvPr>
          <p:cNvSpPr/>
          <p:nvPr/>
        </p:nvSpPr>
        <p:spPr>
          <a:xfrm>
            <a:off x="8370904" y="2786561"/>
            <a:ext cx="1877079" cy="769442"/>
          </a:xfrm>
          <a:prstGeom prst="rect">
            <a:avLst/>
          </a:prstGeom>
          <a:solidFill>
            <a:srgbClr val="00536A"/>
          </a:solidFill>
          <a:ln w="50800">
            <a:solidFill>
              <a:srgbClr val="00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a:solidFill>
                  <a:schemeClr val="bg1"/>
                </a:solidFill>
                <a:latin typeface="Arial Narrow" panose="020B0604020202020204" pitchFamily="34" charset="0"/>
                <a:cs typeface="Arial Narrow" panose="020B0604020202020204" pitchFamily="34" charset="0"/>
              </a:rPr>
              <a:t>5.4% </a:t>
            </a:r>
            <a:r>
              <a:rPr lang="en-US" sz="2000">
                <a:solidFill>
                  <a:schemeClr val="bg1"/>
                </a:solidFill>
                <a:latin typeface="Arial Narrow" panose="020B0604020202020204" pitchFamily="34" charset="0"/>
                <a:cs typeface="Arial Narrow" panose="020B0604020202020204" pitchFamily="34" charset="0"/>
              </a:rPr>
              <a:t>Uncertified or Emergency </a:t>
            </a:r>
          </a:p>
        </p:txBody>
      </p:sp>
      <p:cxnSp>
        <p:nvCxnSpPr>
          <p:cNvPr id="63" name="Straight Connector 62">
            <a:extLst>
              <a:ext uri="{FF2B5EF4-FFF2-40B4-BE49-F238E27FC236}">
                <a16:creationId xmlns:a16="http://schemas.microsoft.com/office/drawing/2014/main" id="{9F0FA918-8D81-6095-AC6B-0D9B8FDF3C24}"/>
              </a:ext>
            </a:extLst>
          </p:cNvPr>
          <p:cNvCxnSpPr>
            <a:cxnSpLocks/>
          </p:cNvCxnSpPr>
          <p:nvPr/>
        </p:nvCxnSpPr>
        <p:spPr>
          <a:xfrm>
            <a:off x="7518069" y="3997988"/>
            <a:ext cx="827079" cy="0"/>
          </a:xfrm>
          <a:prstGeom prst="line">
            <a:avLst/>
          </a:prstGeom>
          <a:ln w="50800">
            <a:solidFill>
              <a:srgbClr val="C67917"/>
            </a:solidFill>
            <a:headEnd type="oval" w="med" len="me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1DBBDB15-56BA-88E5-B381-323ABEF7ABE8}"/>
              </a:ext>
            </a:extLst>
          </p:cNvPr>
          <p:cNvSpPr/>
          <p:nvPr/>
        </p:nvSpPr>
        <p:spPr>
          <a:xfrm>
            <a:off x="8370904" y="3821109"/>
            <a:ext cx="1878184" cy="769442"/>
          </a:xfrm>
          <a:prstGeom prst="rect">
            <a:avLst/>
          </a:prstGeom>
          <a:solidFill>
            <a:srgbClr val="C67917"/>
          </a:solidFill>
          <a:ln w="50800">
            <a:solidFill>
              <a:srgbClr val="C679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a:solidFill>
                  <a:schemeClr val="bg1"/>
                </a:solidFill>
                <a:latin typeface="Arial Narrow" panose="020B0604020202020204" pitchFamily="34" charset="0"/>
                <a:cs typeface="Arial Narrow" panose="020B0604020202020204" pitchFamily="34" charset="0"/>
              </a:rPr>
              <a:t>12.7% </a:t>
            </a:r>
            <a:r>
              <a:rPr lang="en-US" sz="2000">
                <a:solidFill>
                  <a:schemeClr val="bg1"/>
                </a:solidFill>
                <a:latin typeface="Arial Narrow" panose="020B0604020202020204" pitchFamily="34" charset="0"/>
                <a:cs typeface="Arial Narrow" panose="020B0604020202020204" pitchFamily="34" charset="0"/>
              </a:rPr>
              <a:t>Teaching Out-of-Field</a:t>
            </a:r>
          </a:p>
        </p:txBody>
      </p:sp>
      <p:cxnSp>
        <p:nvCxnSpPr>
          <p:cNvPr id="64" name="Straight Connector 63">
            <a:extLst>
              <a:ext uri="{FF2B5EF4-FFF2-40B4-BE49-F238E27FC236}">
                <a16:creationId xmlns:a16="http://schemas.microsoft.com/office/drawing/2014/main" id="{82D98EAE-52A2-F252-FC78-594CF598B03C}"/>
              </a:ext>
            </a:extLst>
          </p:cNvPr>
          <p:cNvCxnSpPr>
            <a:cxnSpLocks/>
          </p:cNvCxnSpPr>
          <p:nvPr/>
        </p:nvCxnSpPr>
        <p:spPr>
          <a:xfrm>
            <a:off x="7142721" y="5139268"/>
            <a:ext cx="1443629" cy="0"/>
          </a:xfrm>
          <a:prstGeom prst="line">
            <a:avLst/>
          </a:prstGeom>
          <a:ln w="50800">
            <a:solidFill>
              <a:srgbClr val="405F1B"/>
            </a:solidFill>
            <a:headEnd type="oval" w="med" len="med"/>
          </a:ln>
        </p:spPr>
        <p:style>
          <a:lnRef idx="1">
            <a:schemeClr val="accent1"/>
          </a:lnRef>
          <a:fillRef idx="0">
            <a:schemeClr val="accent1"/>
          </a:fillRef>
          <a:effectRef idx="0">
            <a:schemeClr val="accent1"/>
          </a:effectRef>
          <a:fontRef idx="minor">
            <a:schemeClr val="tx1"/>
          </a:fontRef>
        </p:style>
      </p:cxnSp>
      <p:sp>
        <p:nvSpPr>
          <p:cNvPr id="61" name="Rectangle 60">
            <a:extLst>
              <a:ext uri="{FF2B5EF4-FFF2-40B4-BE49-F238E27FC236}">
                <a16:creationId xmlns:a16="http://schemas.microsoft.com/office/drawing/2014/main" id="{0F4D830F-4D79-D53E-11D7-7D9BC7428A47}"/>
              </a:ext>
            </a:extLst>
          </p:cNvPr>
          <p:cNvSpPr/>
          <p:nvPr/>
        </p:nvSpPr>
        <p:spPr>
          <a:xfrm>
            <a:off x="8369799" y="4855657"/>
            <a:ext cx="1878184" cy="769442"/>
          </a:xfrm>
          <a:prstGeom prst="rect">
            <a:avLst/>
          </a:prstGeom>
          <a:solidFill>
            <a:srgbClr val="405F1B"/>
          </a:solidFill>
          <a:ln w="50800">
            <a:solidFill>
              <a:srgbClr val="405F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a:solidFill>
                  <a:schemeClr val="bg1"/>
                </a:solidFill>
                <a:latin typeface="Arial Narrow" panose="020B0604020202020204" pitchFamily="34" charset="0"/>
                <a:cs typeface="Arial Narrow" panose="020B0604020202020204" pitchFamily="34" charset="0"/>
              </a:rPr>
              <a:t>40.9% </a:t>
            </a:r>
            <a:r>
              <a:rPr lang="en-US" sz="2000">
                <a:solidFill>
                  <a:schemeClr val="bg1"/>
                </a:solidFill>
                <a:latin typeface="Arial Narrow" panose="020B0604020202020204" pitchFamily="34" charset="0"/>
                <a:cs typeface="Arial Narrow" panose="020B0604020202020204" pitchFamily="34" charset="0"/>
              </a:rPr>
              <a:t>Inexperienced </a:t>
            </a:r>
          </a:p>
        </p:txBody>
      </p:sp>
      <p:sp>
        <p:nvSpPr>
          <p:cNvPr id="11" name="TextBox 10">
            <a:extLst>
              <a:ext uri="{FF2B5EF4-FFF2-40B4-BE49-F238E27FC236}">
                <a16:creationId xmlns:a16="http://schemas.microsoft.com/office/drawing/2014/main" id="{BDA52C32-1821-3D4C-BFBB-51DFF5BA6C97}"/>
              </a:ext>
            </a:extLst>
          </p:cNvPr>
          <p:cNvSpPr txBox="1"/>
          <p:nvPr/>
        </p:nvSpPr>
        <p:spPr>
          <a:xfrm>
            <a:off x="10380982" y="3227821"/>
            <a:ext cx="1774769" cy="2450864"/>
          </a:xfrm>
          <a:prstGeom prst="rect">
            <a:avLst/>
          </a:prstGeom>
          <a:noFill/>
        </p:spPr>
        <p:txBody>
          <a:bodyPr wrap="square" rtlCol="0" anchor="ctr">
            <a:spAutoFit/>
          </a:bodyPr>
          <a:lstStyle/>
          <a:p>
            <a:pPr algn="ctr">
              <a:lnSpc>
                <a:spcPct val="114000"/>
              </a:lnSpc>
            </a:pPr>
            <a:r>
              <a:rPr lang="en-US">
                <a:solidFill>
                  <a:srgbClr val="004577"/>
                </a:solidFill>
                <a:latin typeface="Arial Narrow" panose="020B0604020202020204" pitchFamily="34" charset="0"/>
                <a:cs typeface="Arial Narrow" panose="020B0604020202020204" pitchFamily="34" charset="0"/>
              </a:rPr>
              <a:t>By 2030, </a:t>
            </a:r>
          </a:p>
          <a:p>
            <a:pPr algn="ctr">
              <a:lnSpc>
                <a:spcPct val="114000"/>
              </a:lnSpc>
            </a:pPr>
            <a:r>
              <a:rPr lang="en-US" sz="2800" b="1">
                <a:solidFill>
                  <a:srgbClr val="CC1820"/>
                </a:solidFill>
                <a:latin typeface="Arial Narrow" panose="020B0604020202020204" pitchFamily="34" charset="0"/>
                <a:cs typeface="Arial Narrow" panose="020B0604020202020204" pitchFamily="34" charset="0"/>
              </a:rPr>
              <a:t>16.1 million </a:t>
            </a:r>
          </a:p>
          <a:p>
            <a:pPr algn="ctr">
              <a:lnSpc>
                <a:spcPct val="114000"/>
              </a:lnSpc>
            </a:pPr>
            <a:r>
              <a:rPr lang="en-US">
                <a:solidFill>
                  <a:srgbClr val="004577"/>
                </a:solidFill>
                <a:latin typeface="Arial Narrow" panose="020B0604020202020204" pitchFamily="34" charset="0"/>
                <a:cs typeface="Arial Narrow" panose="020B0604020202020204" pitchFamily="34" charset="0"/>
              </a:rPr>
              <a:t>K-12 students may be taught by an unprepared or inexperienced teacher</a:t>
            </a:r>
          </a:p>
        </p:txBody>
      </p:sp>
    </p:spTree>
    <p:extLst>
      <p:ext uri="{BB962C8B-B14F-4D97-AF65-F5344CB8AC3E}">
        <p14:creationId xmlns:p14="http://schemas.microsoft.com/office/powerpoint/2010/main" val="744381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860D3A0-564E-9FBA-F5FA-0257F4585928}"/>
              </a:ext>
            </a:extLst>
          </p:cNvPr>
          <p:cNvSpPr/>
          <p:nvPr/>
        </p:nvSpPr>
        <p:spPr>
          <a:xfrm>
            <a:off x="6094895" y="49195"/>
            <a:ext cx="6194961" cy="6808804"/>
          </a:xfrm>
          <a:prstGeom prst="rect">
            <a:avLst/>
          </a:prstGeom>
          <a:solidFill>
            <a:srgbClr val="E6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A88A31-A7A2-0A3E-1967-0DC610C7D75A}"/>
              </a:ext>
            </a:extLst>
          </p:cNvPr>
          <p:cNvSpPr/>
          <p:nvPr/>
        </p:nvSpPr>
        <p:spPr>
          <a:xfrm>
            <a:off x="0" y="0"/>
            <a:ext cx="67586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EFBB946-F364-2013-2565-60057626AC6B}"/>
              </a:ext>
            </a:extLst>
          </p:cNvPr>
          <p:cNvSpPr/>
          <p:nvPr/>
        </p:nvSpPr>
        <p:spPr>
          <a:xfrm>
            <a:off x="0" y="1"/>
            <a:ext cx="12290961" cy="1325563"/>
          </a:xfrm>
          <a:prstGeom prst="rect">
            <a:avLst/>
          </a:prstGeom>
          <a:solidFill>
            <a:srgbClr val="0045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9DA2FF34-7FFD-D97A-A646-E35E7F0A6DF7}"/>
              </a:ext>
            </a:extLst>
          </p:cNvPr>
          <p:cNvSpPr txBox="1">
            <a:spLocks/>
          </p:cNvSpPr>
          <p:nvPr/>
        </p:nvSpPr>
        <p:spPr>
          <a:xfrm>
            <a:off x="1" y="1"/>
            <a:ext cx="12290960" cy="1325563"/>
          </a:xfrm>
          <a:prstGeom prst="rect">
            <a:avLst/>
          </a:prstGeom>
        </p:spPr>
        <p:txBody>
          <a:bodyPr anchor="ctr"/>
          <a:lstStyle>
            <a:lvl1pPr algn="l" defTabSz="914400" rtl="0" eaLnBrk="1" latinLnBrk="0" hangingPunct="1">
              <a:lnSpc>
                <a:spcPct val="90000"/>
              </a:lnSpc>
              <a:spcBef>
                <a:spcPct val="0"/>
              </a:spcBef>
              <a:buNone/>
              <a:defRPr sz="4400" b="1" i="0" kern="1200">
                <a:solidFill>
                  <a:srgbClr val="004D85"/>
                </a:solidFill>
                <a:latin typeface="Arial Narrow" panose="020B0604020202020204" pitchFamily="34" charset="0"/>
                <a:ea typeface="+mj-ea"/>
                <a:cs typeface="Arial Narrow" panose="020B0604020202020204" pitchFamily="34" charset="0"/>
              </a:defRPr>
            </a:lvl1pPr>
          </a:lstStyle>
          <a:p>
            <a:pPr algn="ctr"/>
            <a:r>
              <a:rPr lang="en-US">
                <a:solidFill>
                  <a:schemeClr val="bg1"/>
                </a:solidFill>
              </a:rPr>
              <a:t>Projections in SREB States</a:t>
            </a:r>
          </a:p>
        </p:txBody>
      </p:sp>
      <p:sp>
        <p:nvSpPr>
          <p:cNvPr id="17" name="Rectangle 16">
            <a:extLst>
              <a:ext uri="{FF2B5EF4-FFF2-40B4-BE49-F238E27FC236}">
                <a16:creationId xmlns:a16="http://schemas.microsoft.com/office/drawing/2014/main" id="{FA3F2BA8-3DB0-C409-785E-485BCF0AF3BD}"/>
              </a:ext>
            </a:extLst>
          </p:cNvPr>
          <p:cNvSpPr/>
          <p:nvPr/>
        </p:nvSpPr>
        <p:spPr>
          <a:xfrm>
            <a:off x="0" y="1876301"/>
            <a:ext cx="6095999" cy="570016"/>
          </a:xfrm>
          <a:prstGeom prst="rect">
            <a:avLst/>
          </a:prstGeom>
          <a:solidFill>
            <a:srgbClr val="298EDB">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AEDF4057-3796-6046-43EF-502EB3BFF504}"/>
              </a:ext>
            </a:extLst>
          </p:cNvPr>
          <p:cNvPicPr>
            <a:picLocks noChangeAspect="1"/>
          </p:cNvPicPr>
          <p:nvPr/>
        </p:nvPicPr>
        <p:blipFill>
          <a:blip r:embed="rId3"/>
          <a:srcRect/>
          <a:stretch/>
        </p:blipFill>
        <p:spPr>
          <a:xfrm>
            <a:off x="265211" y="1481815"/>
            <a:ext cx="1156857" cy="1156857"/>
          </a:xfrm>
          <a:prstGeom prst="rect">
            <a:avLst/>
          </a:prstGeom>
        </p:spPr>
      </p:pic>
      <p:sp>
        <p:nvSpPr>
          <p:cNvPr id="19" name="TextBox 18">
            <a:extLst>
              <a:ext uri="{FF2B5EF4-FFF2-40B4-BE49-F238E27FC236}">
                <a16:creationId xmlns:a16="http://schemas.microsoft.com/office/drawing/2014/main" id="{8FA48877-28F2-EA4A-E086-431BC8B7DC16}"/>
              </a:ext>
            </a:extLst>
          </p:cNvPr>
          <p:cNvSpPr txBox="1"/>
          <p:nvPr/>
        </p:nvSpPr>
        <p:spPr>
          <a:xfrm>
            <a:off x="1422069" y="1876301"/>
            <a:ext cx="4111832" cy="523220"/>
          </a:xfrm>
          <a:prstGeom prst="rect">
            <a:avLst/>
          </a:prstGeom>
          <a:noFill/>
        </p:spPr>
        <p:txBody>
          <a:bodyPr wrap="square" rtlCol="0" anchor="ctr">
            <a:spAutoFit/>
          </a:bodyPr>
          <a:lstStyle/>
          <a:p>
            <a:r>
              <a:rPr lang="en-US" sz="2800" b="1">
                <a:solidFill>
                  <a:srgbClr val="298EDB"/>
                </a:solidFill>
                <a:latin typeface="Arial Narrow" panose="020B0604020202020204" pitchFamily="34" charset="0"/>
                <a:cs typeface="Arial Narrow" panose="020B0604020202020204" pitchFamily="34" charset="0"/>
              </a:rPr>
              <a:t>2019-20 </a:t>
            </a:r>
            <a:r>
              <a:rPr lang="en-US" sz="2800">
                <a:solidFill>
                  <a:srgbClr val="298EDB"/>
                </a:solidFill>
                <a:latin typeface="Arial Narrow" panose="020B0604020202020204" pitchFamily="34" charset="0"/>
                <a:cs typeface="Arial Narrow" panose="020B0604020202020204" pitchFamily="34" charset="0"/>
              </a:rPr>
              <a:t>DATA</a:t>
            </a:r>
          </a:p>
        </p:txBody>
      </p:sp>
      <p:sp>
        <p:nvSpPr>
          <p:cNvPr id="20" name="Rectangle 19">
            <a:extLst>
              <a:ext uri="{FF2B5EF4-FFF2-40B4-BE49-F238E27FC236}">
                <a16:creationId xmlns:a16="http://schemas.microsoft.com/office/drawing/2014/main" id="{7CAB5A9D-2DA0-A30F-92C8-7EF2656A8964}"/>
              </a:ext>
            </a:extLst>
          </p:cNvPr>
          <p:cNvSpPr/>
          <p:nvPr/>
        </p:nvSpPr>
        <p:spPr>
          <a:xfrm>
            <a:off x="6096001" y="1876301"/>
            <a:ext cx="6194959" cy="570016"/>
          </a:xfrm>
          <a:prstGeom prst="rect">
            <a:avLst/>
          </a:prstGeom>
          <a:solidFill>
            <a:srgbClr val="80ABCA">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6892B770-EF89-FA09-ECF0-6132E23EF6F4}"/>
              </a:ext>
            </a:extLst>
          </p:cNvPr>
          <p:cNvPicPr>
            <a:picLocks noChangeAspect="1"/>
          </p:cNvPicPr>
          <p:nvPr/>
        </p:nvPicPr>
        <p:blipFill>
          <a:blip r:embed="rId4"/>
          <a:srcRect/>
          <a:stretch/>
        </p:blipFill>
        <p:spPr>
          <a:xfrm>
            <a:off x="6361212" y="1481815"/>
            <a:ext cx="1156857" cy="1156857"/>
          </a:xfrm>
          <a:prstGeom prst="rect">
            <a:avLst/>
          </a:prstGeom>
        </p:spPr>
      </p:pic>
      <p:sp>
        <p:nvSpPr>
          <p:cNvPr id="22" name="TextBox 21">
            <a:extLst>
              <a:ext uri="{FF2B5EF4-FFF2-40B4-BE49-F238E27FC236}">
                <a16:creationId xmlns:a16="http://schemas.microsoft.com/office/drawing/2014/main" id="{73F5931C-9F63-D2A7-F6D2-2811AD07D440}"/>
              </a:ext>
            </a:extLst>
          </p:cNvPr>
          <p:cNvSpPr txBox="1"/>
          <p:nvPr/>
        </p:nvSpPr>
        <p:spPr>
          <a:xfrm>
            <a:off x="7518070" y="1876301"/>
            <a:ext cx="4111832" cy="523220"/>
          </a:xfrm>
          <a:prstGeom prst="rect">
            <a:avLst/>
          </a:prstGeom>
          <a:noFill/>
        </p:spPr>
        <p:txBody>
          <a:bodyPr wrap="square" rtlCol="0" anchor="ctr">
            <a:spAutoFit/>
          </a:bodyPr>
          <a:lstStyle/>
          <a:p>
            <a:r>
              <a:rPr lang="en-US" sz="2800" b="1">
                <a:solidFill>
                  <a:srgbClr val="004577"/>
                </a:solidFill>
                <a:latin typeface="Arial Narrow" panose="020B0604020202020204" pitchFamily="34" charset="0"/>
                <a:cs typeface="Arial Narrow" panose="020B0604020202020204" pitchFamily="34" charset="0"/>
              </a:rPr>
              <a:t>2029-30 </a:t>
            </a:r>
            <a:r>
              <a:rPr lang="en-US" sz="2800">
                <a:solidFill>
                  <a:srgbClr val="004577"/>
                </a:solidFill>
                <a:latin typeface="Arial Narrow" panose="020B0604020202020204" pitchFamily="34" charset="0"/>
                <a:cs typeface="Arial Narrow" panose="020B0604020202020204" pitchFamily="34" charset="0"/>
              </a:rPr>
              <a:t>PROJECTIONS</a:t>
            </a:r>
          </a:p>
        </p:txBody>
      </p:sp>
      <p:sp>
        <p:nvSpPr>
          <p:cNvPr id="23" name="Rectangle 22">
            <a:extLst>
              <a:ext uri="{FF2B5EF4-FFF2-40B4-BE49-F238E27FC236}">
                <a16:creationId xmlns:a16="http://schemas.microsoft.com/office/drawing/2014/main" id="{E8D49EAD-22C9-7AE8-5246-C689F3D1BFCB}"/>
              </a:ext>
            </a:extLst>
          </p:cNvPr>
          <p:cNvSpPr/>
          <p:nvPr/>
        </p:nvSpPr>
        <p:spPr>
          <a:xfrm>
            <a:off x="558462" y="3033158"/>
            <a:ext cx="4886047" cy="2904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4000" b="1">
                <a:solidFill>
                  <a:srgbClr val="298EDB"/>
                </a:solidFill>
                <a:latin typeface="Arial Narrow" panose="020B0604020202020204" pitchFamily="34" charset="0"/>
                <a:cs typeface="Arial Narrow" panose="020B0604020202020204" pitchFamily="34" charset="0"/>
              </a:rPr>
              <a:t>54,143</a:t>
            </a:r>
          </a:p>
          <a:p>
            <a:pPr algn="ctr">
              <a:lnSpc>
                <a:spcPct val="120000"/>
              </a:lnSpc>
            </a:pPr>
            <a:r>
              <a:rPr lang="en-US" sz="2800">
                <a:solidFill>
                  <a:srgbClr val="004577"/>
                </a:solidFill>
                <a:latin typeface="Arial Narrow" panose="020B0604020202020204" pitchFamily="34" charset="0"/>
                <a:cs typeface="Arial Narrow" panose="020B0604020202020204" pitchFamily="34" charset="0"/>
              </a:rPr>
              <a:t>people </a:t>
            </a:r>
            <a:r>
              <a:rPr lang="en-US" sz="2800" b="1">
                <a:solidFill>
                  <a:srgbClr val="004577"/>
                </a:solidFill>
                <a:latin typeface="Arial Narrow" panose="020B0604020202020204" pitchFamily="34" charset="0"/>
                <a:cs typeface="Arial Narrow" panose="020B0604020202020204" pitchFamily="34" charset="0"/>
              </a:rPr>
              <a:t>completed teacher preparation programs </a:t>
            </a:r>
            <a:r>
              <a:rPr lang="en-US" sz="2800">
                <a:solidFill>
                  <a:srgbClr val="004577"/>
                </a:solidFill>
                <a:latin typeface="Arial Narrow" panose="020B0604020202020204" pitchFamily="34" charset="0"/>
                <a:cs typeface="Arial Narrow" panose="020B0604020202020204" pitchFamily="34" charset="0"/>
              </a:rPr>
              <a:t>in 2020 — a </a:t>
            </a:r>
            <a:r>
              <a:rPr lang="en-US" sz="2800" b="1">
                <a:solidFill>
                  <a:srgbClr val="004577"/>
                </a:solidFill>
                <a:highlight>
                  <a:srgbClr val="E6EEF4"/>
                </a:highlight>
                <a:latin typeface="Arial Narrow" panose="020B0604020202020204" pitchFamily="34" charset="0"/>
                <a:cs typeface="Arial Narrow" panose="020B0604020202020204" pitchFamily="34" charset="0"/>
              </a:rPr>
              <a:t>decline of 23%</a:t>
            </a:r>
            <a:r>
              <a:rPr lang="en-US" sz="2800">
                <a:solidFill>
                  <a:srgbClr val="004577"/>
                </a:solidFill>
                <a:latin typeface="Arial Narrow" panose="020B0604020202020204" pitchFamily="34" charset="0"/>
                <a:cs typeface="Arial Narrow" panose="020B0604020202020204" pitchFamily="34" charset="0"/>
              </a:rPr>
              <a:t> in the region since 2013</a:t>
            </a:r>
          </a:p>
        </p:txBody>
      </p:sp>
      <p:sp>
        <p:nvSpPr>
          <p:cNvPr id="32" name="TextBox 31">
            <a:extLst>
              <a:ext uri="{FF2B5EF4-FFF2-40B4-BE49-F238E27FC236}">
                <a16:creationId xmlns:a16="http://schemas.microsoft.com/office/drawing/2014/main" id="{DDEF2F3F-991F-DE36-E954-95BE447273BC}"/>
              </a:ext>
            </a:extLst>
          </p:cNvPr>
          <p:cNvSpPr txBox="1"/>
          <p:nvPr/>
        </p:nvSpPr>
        <p:spPr>
          <a:xfrm>
            <a:off x="0" y="6562584"/>
            <a:ext cx="4282772"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  </a:t>
            </a:r>
            <a:r>
              <a:rPr lang="en-US" sz="1000">
                <a:latin typeface="Arial Narrow" panose="020B0604020202020204" pitchFamily="34" charset="0"/>
                <a:cs typeface="Arial Narrow" panose="020B0604020202020204" pitchFamily="34" charset="0"/>
              </a:rPr>
              <a:t>SREB projected data calculations</a:t>
            </a:r>
          </a:p>
        </p:txBody>
      </p:sp>
      <p:pic>
        <p:nvPicPr>
          <p:cNvPr id="33" name="Picture 32" descr="A picture containing text, clipart&#10;&#10;Description automatically generated">
            <a:extLst>
              <a:ext uri="{FF2B5EF4-FFF2-40B4-BE49-F238E27FC236}">
                <a16:creationId xmlns:a16="http://schemas.microsoft.com/office/drawing/2014/main" id="{7B31F5D4-6EA5-1789-5997-096360235C3F}"/>
              </a:ext>
            </a:extLst>
          </p:cNvPr>
          <p:cNvPicPr>
            <a:picLocks noChangeAspect="1"/>
          </p:cNvPicPr>
          <p:nvPr/>
        </p:nvPicPr>
        <p:blipFill>
          <a:blip r:embed="rId5"/>
          <a:stretch>
            <a:fillRect/>
          </a:stretch>
        </p:blipFill>
        <p:spPr>
          <a:xfrm>
            <a:off x="10972799" y="6335127"/>
            <a:ext cx="763270" cy="262945"/>
          </a:xfrm>
          <a:prstGeom prst="rect">
            <a:avLst/>
          </a:prstGeom>
        </p:spPr>
      </p:pic>
      <p:sp>
        <p:nvSpPr>
          <p:cNvPr id="30" name="Rectangle 29">
            <a:extLst>
              <a:ext uri="{FF2B5EF4-FFF2-40B4-BE49-F238E27FC236}">
                <a16:creationId xmlns:a16="http://schemas.microsoft.com/office/drawing/2014/main" id="{1FE1266A-F43B-4951-15CA-C4B7A0488016}"/>
              </a:ext>
            </a:extLst>
          </p:cNvPr>
          <p:cNvSpPr/>
          <p:nvPr/>
        </p:nvSpPr>
        <p:spPr>
          <a:xfrm>
            <a:off x="6278893" y="3013402"/>
            <a:ext cx="3233242" cy="2904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4000" b="1">
                <a:solidFill>
                  <a:srgbClr val="004577"/>
                </a:solidFill>
                <a:latin typeface="Arial Narrow" panose="020B0604020202020204" pitchFamily="34" charset="0"/>
                <a:cs typeface="Arial Narrow" panose="020B0604020202020204" pitchFamily="34" charset="0"/>
              </a:rPr>
              <a:t>31,470</a:t>
            </a:r>
          </a:p>
          <a:p>
            <a:pPr algn="ctr">
              <a:lnSpc>
                <a:spcPct val="120000"/>
              </a:lnSpc>
            </a:pPr>
            <a:r>
              <a:rPr lang="en-US" sz="2800" b="1">
                <a:solidFill>
                  <a:schemeClr val="tx2"/>
                </a:solidFill>
                <a:latin typeface="Arial Narrow" panose="020B0604020202020204" pitchFamily="34" charset="0"/>
                <a:cs typeface="Arial Narrow" panose="020B0604020202020204" pitchFamily="34" charset="0"/>
              </a:rPr>
              <a:t>predicted completers in the SREB region in 2030</a:t>
            </a:r>
            <a:r>
              <a:rPr lang="en-US" sz="2800">
                <a:solidFill>
                  <a:schemeClr val="tx2"/>
                </a:solidFill>
                <a:latin typeface="Arial Narrow" panose="020B0604020202020204" pitchFamily="34" charset="0"/>
                <a:cs typeface="Arial Narrow" panose="020B0604020202020204" pitchFamily="34" charset="0"/>
              </a:rPr>
              <a:t>, despite projected rising enrollment rates for most SREB states</a:t>
            </a:r>
          </a:p>
        </p:txBody>
      </p:sp>
      <p:sp>
        <p:nvSpPr>
          <p:cNvPr id="42" name="Rectangle 41">
            <a:extLst>
              <a:ext uri="{FF2B5EF4-FFF2-40B4-BE49-F238E27FC236}">
                <a16:creationId xmlns:a16="http://schemas.microsoft.com/office/drawing/2014/main" id="{A73AECBF-D51F-24EA-FA39-74B1EF5559F1}"/>
              </a:ext>
            </a:extLst>
          </p:cNvPr>
          <p:cNvSpPr/>
          <p:nvPr/>
        </p:nvSpPr>
        <p:spPr>
          <a:xfrm>
            <a:off x="9650680" y="3250385"/>
            <a:ext cx="2541320" cy="13255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800">
                <a:solidFill>
                  <a:schemeClr val="tx2"/>
                </a:solidFill>
                <a:latin typeface="Arial Narrow" panose="020B0604020202020204" pitchFamily="34" charset="0"/>
                <a:cs typeface="Arial Narrow" panose="020B0604020202020204" pitchFamily="34" charset="0"/>
              </a:rPr>
              <a:t>That’s</a:t>
            </a:r>
          </a:p>
          <a:p>
            <a:pPr algn="ctr">
              <a:lnSpc>
                <a:spcPct val="120000"/>
              </a:lnSpc>
            </a:pPr>
            <a:r>
              <a:rPr lang="en-US" sz="4000" b="1">
                <a:solidFill>
                  <a:srgbClr val="004577"/>
                </a:solidFill>
                <a:latin typeface="Arial Narrow" panose="020B0604020202020204" pitchFamily="34" charset="0"/>
                <a:cs typeface="Arial Narrow" panose="020B0604020202020204" pitchFamily="34" charset="0"/>
              </a:rPr>
              <a:t>42% fewer</a:t>
            </a:r>
          </a:p>
        </p:txBody>
      </p:sp>
      <p:pic>
        <p:nvPicPr>
          <p:cNvPr id="3" name="Picture 2" descr="A picture containing icon&#10;&#10;Description automatically generated">
            <a:extLst>
              <a:ext uri="{FF2B5EF4-FFF2-40B4-BE49-F238E27FC236}">
                <a16:creationId xmlns:a16="http://schemas.microsoft.com/office/drawing/2014/main" id="{45F2ABA4-3D29-5759-A3E2-360F9478C75B}"/>
              </a:ext>
            </a:extLst>
          </p:cNvPr>
          <p:cNvPicPr>
            <a:picLocks noChangeAspect="1"/>
          </p:cNvPicPr>
          <p:nvPr/>
        </p:nvPicPr>
        <p:blipFill rotWithShape="1">
          <a:blip r:embed="rId6"/>
          <a:srcRect b="28333"/>
          <a:stretch/>
        </p:blipFill>
        <p:spPr>
          <a:xfrm>
            <a:off x="10073129" y="4519215"/>
            <a:ext cx="1849623" cy="1325563"/>
          </a:xfrm>
          <a:prstGeom prst="rect">
            <a:avLst/>
          </a:prstGeom>
        </p:spPr>
      </p:pic>
    </p:spTree>
    <p:extLst>
      <p:ext uri="{BB962C8B-B14F-4D97-AF65-F5344CB8AC3E}">
        <p14:creationId xmlns:p14="http://schemas.microsoft.com/office/powerpoint/2010/main" val="23486601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itting at a table with their hands up&#10;&#10;Description automatically generated with medium confidence">
            <a:extLst>
              <a:ext uri="{FF2B5EF4-FFF2-40B4-BE49-F238E27FC236}">
                <a16:creationId xmlns:a16="http://schemas.microsoft.com/office/drawing/2014/main" id="{A04DC367-53B4-BA67-158A-FCACFBBC7139}"/>
              </a:ext>
            </a:extLst>
          </p:cNvPr>
          <p:cNvPicPr>
            <a:picLocks noChangeAspect="1"/>
          </p:cNvPicPr>
          <p:nvPr/>
        </p:nvPicPr>
        <p:blipFill rotWithShape="1">
          <a:blip r:embed="rId3"/>
          <a:srcRect r="25062"/>
          <a:stretch/>
        </p:blipFill>
        <p:spPr>
          <a:xfrm>
            <a:off x="3055620" y="0"/>
            <a:ext cx="9136380" cy="6858000"/>
          </a:xfrm>
          <a:prstGeom prst="rect">
            <a:avLst/>
          </a:prstGeom>
        </p:spPr>
      </p:pic>
      <p:sp>
        <p:nvSpPr>
          <p:cNvPr id="4" name="Rectangle 3">
            <a:extLst>
              <a:ext uri="{FF2B5EF4-FFF2-40B4-BE49-F238E27FC236}">
                <a16:creationId xmlns:a16="http://schemas.microsoft.com/office/drawing/2014/main" id="{6E477A7D-7B56-7EF8-1EC7-01EEEDC72F21}"/>
              </a:ext>
            </a:extLst>
          </p:cNvPr>
          <p:cNvSpPr/>
          <p:nvPr/>
        </p:nvSpPr>
        <p:spPr>
          <a:xfrm>
            <a:off x="0" y="0"/>
            <a:ext cx="5318760" cy="6858000"/>
          </a:xfrm>
          <a:prstGeom prst="rect">
            <a:avLst/>
          </a:prstGeom>
          <a:solidFill>
            <a:srgbClr val="004D85"/>
          </a:solidFill>
          <a:ln>
            <a:noFill/>
          </a:ln>
          <a:effectLst>
            <a:outerShdw blurRad="50800" dist="38100" algn="l" rotWithShape="0">
              <a:schemeClr val="tx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rIns="365760" rtlCol="0" anchor="ctr"/>
          <a:lstStyle/>
          <a:p>
            <a:pPr algn="ctr">
              <a:lnSpc>
                <a:spcPct val="114000"/>
              </a:lnSpc>
            </a:pPr>
            <a:r>
              <a:rPr lang="en-US" sz="4300" b="1">
                <a:solidFill>
                  <a:schemeClr val="bg1"/>
                </a:solidFill>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How do we recruit, develop, and retain enough strong, diverse educators —</a:t>
            </a:r>
            <a:r>
              <a:rPr lang="en-US" sz="4300">
                <a:solidFill>
                  <a:schemeClr val="bg1"/>
                </a:solidFill>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 </a:t>
            </a:r>
            <a:r>
              <a:rPr lang="en-US" sz="4300" b="1" i="1">
                <a:solidFill>
                  <a:schemeClr val="bg1"/>
                </a:solidFill>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especially in the places they’re needed most?</a:t>
            </a:r>
          </a:p>
        </p:txBody>
      </p:sp>
      <p:pic>
        <p:nvPicPr>
          <p:cNvPr id="6" name="Picture 5" descr="A picture containing text, clipart&#10;&#10;Description automatically generated">
            <a:extLst>
              <a:ext uri="{FF2B5EF4-FFF2-40B4-BE49-F238E27FC236}">
                <a16:creationId xmlns:a16="http://schemas.microsoft.com/office/drawing/2014/main" id="{CD9C5073-AA82-913E-D3F1-469513E30349}"/>
              </a:ext>
            </a:extLst>
          </p:cNvPr>
          <p:cNvPicPr>
            <a:picLocks noChangeAspect="1"/>
          </p:cNvPicPr>
          <p:nvPr/>
        </p:nvPicPr>
        <p:blipFill>
          <a:blip r:embed="rId4"/>
          <a:stretch>
            <a:fillRect/>
          </a:stretch>
        </p:blipFill>
        <p:spPr>
          <a:xfrm>
            <a:off x="10972799" y="6335127"/>
            <a:ext cx="763270" cy="262945"/>
          </a:xfrm>
          <a:prstGeom prst="rect">
            <a:avLst/>
          </a:prstGeom>
        </p:spPr>
      </p:pic>
    </p:spTree>
    <p:extLst>
      <p:ext uri="{BB962C8B-B14F-4D97-AF65-F5344CB8AC3E}">
        <p14:creationId xmlns:p14="http://schemas.microsoft.com/office/powerpoint/2010/main" val="37476573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engineering drawing&#10;&#10;Description automatically generated">
            <a:extLst>
              <a:ext uri="{FF2B5EF4-FFF2-40B4-BE49-F238E27FC236}">
                <a16:creationId xmlns:a16="http://schemas.microsoft.com/office/drawing/2014/main" id="{71CC3495-9E73-AA05-9A46-5BC4C3497E58}"/>
              </a:ext>
            </a:extLst>
          </p:cNvPr>
          <p:cNvPicPr>
            <a:picLocks noChangeAspect="1"/>
          </p:cNvPicPr>
          <p:nvPr/>
        </p:nvPicPr>
        <p:blipFill rotWithShape="1">
          <a:blip r:embed="rId3"/>
          <a:srcRect r="36500"/>
          <a:stretch/>
        </p:blipFill>
        <p:spPr>
          <a:xfrm>
            <a:off x="4450080" y="0"/>
            <a:ext cx="7741920" cy="6858000"/>
          </a:xfrm>
          <a:prstGeom prst="rect">
            <a:avLst/>
          </a:prstGeom>
        </p:spPr>
      </p:pic>
      <p:sp>
        <p:nvSpPr>
          <p:cNvPr id="4" name="Rectangle 3">
            <a:extLst>
              <a:ext uri="{FF2B5EF4-FFF2-40B4-BE49-F238E27FC236}">
                <a16:creationId xmlns:a16="http://schemas.microsoft.com/office/drawing/2014/main" id="{6E477A7D-7B56-7EF8-1EC7-01EEEDC72F21}"/>
              </a:ext>
            </a:extLst>
          </p:cNvPr>
          <p:cNvSpPr/>
          <p:nvPr/>
        </p:nvSpPr>
        <p:spPr>
          <a:xfrm>
            <a:off x="0" y="0"/>
            <a:ext cx="5318760" cy="6858000"/>
          </a:xfrm>
          <a:prstGeom prst="rect">
            <a:avLst/>
          </a:prstGeom>
          <a:solidFill>
            <a:srgbClr val="004D85"/>
          </a:solidFill>
          <a:ln>
            <a:noFill/>
          </a:ln>
          <a:effectLst>
            <a:outerShdw blurRad="50800" dist="38100" algn="l" rotWithShape="0">
              <a:schemeClr val="tx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rIns="365760" rtlCol="0" anchor="ctr"/>
          <a:lstStyle/>
          <a:p>
            <a:pPr algn="ctr">
              <a:lnSpc>
                <a:spcPct val="114000"/>
              </a:lnSpc>
              <a:spcAft>
                <a:spcPts val="200"/>
              </a:spcAft>
            </a:pPr>
            <a:r>
              <a:rPr lang="en-US" sz="3200">
                <a:solidFill>
                  <a:schemeClr val="bg1"/>
                </a:solidFill>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TO SOLVE TEACHER SHORTAGES, STATES NEED </a:t>
            </a:r>
          </a:p>
          <a:p>
            <a:pPr algn="ctr">
              <a:lnSpc>
                <a:spcPct val="114000"/>
              </a:lnSpc>
            </a:pPr>
            <a:r>
              <a:rPr lang="en-US" sz="5800" b="1">
                <a:solidFill>
                  <a:schemeClr val="bg1"/>
                </a:solidFill>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A RENOVATION BLUEPRINT</a:t>
            </a:r>
          </a:p>
        </p:txBody>
      </p:sp>
      <p:pic>
        <p:nvPicPr>
          <p:cNvPr id="6" name="Picture 5" descr="A picture containing text, clipart&#10;&#10;Description automatically generated">
            <a:extLst>
              <a:ext uri="{FF2B5EF4-FFF2-40B4-BE49-F238E27FC236}">
                <a16:creationId xmlns:a16="http://schemas.microsoft.com/office/drawing/2014/main" id="{CD9C5073-AA82-913E-D3F1-469513E30349}"/>
              </a:ext>
            </a:extLst>
          </p:cNvPr>
          <p:cNvPicPr>
            <a:picLocks noChangeAspect="1"/>
          </p:cNvPicPr>
          <p:nvPr/>
        </p:nvPicPr>
        <p:blipFill>
          <a:blip r:embed="rId4"/>
          <a:stretch>
            <a:fillRect/>
          </a:stretch>
        </p:blipFill>
        <p:spPr>
          <a:xfrm>
            <a:off x="10972799" y="6335127"/>
            <a:ext cx="763270" cy="262945"/>
          </a:xfrm>
          <a:prstGeom prst="rect">
            <a:avLst/>
          </a:prstGeom>
        </p:spPr>
      </p:pic>
    </p:spTree>
    <p:extLst>
      <p:ext uri="{BB962C8B-B14F-4D97-AF65-F5344CB8AC3E}">
        <p14:creationId xmlns:p14="http://schemas.microsoft.com/office/powerpoint/2010/main" val="1101797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0" y="206099"/>
            <a:ext cx="9024257"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a:xfrm>
            <a:off x="675862" y="206099"/>
            <a:ext cx="7542164" cy="1325563"/>
          </a:xfrm>
        </p:spPr>
        <p:txBody>
          <a:bodyPr/>
          <a:lstStyle/>
          <a:p>
            <a:r>
              <a:rPr lang="en-US"/>
              <a:t>Elements of a Strong Blueprint</a:t>
            </a:r>
          </a:p>
        </p:txBody>
      </p:sp>
      <p:sp>
        <p:nvSpPr>
          <p:cNvPr id="9" name="TextBox 8">
            <a:extLst>
              <a:ext uri="{FF2B5EF4-FFF2-40B4-BE49-F238E27FC236}">
                <a16:creationId xmlns:a16="http://schemas.microsoft.com/office/drawing/2014/main" id="{D2812E47-EC98-BF64-2745-73B981B17A12}"/>
              </a:ext>
            </a:extLst>
          </p:cNvPr>
          <p:cNvSpPr txBox="1"/>
          <p:nvPr/>
        </p:nvSpPr>
        <p:spPr>
          <a:xfrm>
            <a:off x="399002" y="6530938"/>
            <a:ext cx="4282772"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 </a:t>
            </a:r>
            <a:r>
              <a:rPr lang="en-US" sz="1000">
                <a:solidFill>
                  <a:schemeClr val="tx2"/>
                </a:solidFill>
                <a:latin typeface="Arial Narrow" panose="020B0604020202020204" pitchFamily="34" charset="0"/>
                <a:cs typeface="Arial Narrow" panose="020B0604020202020204" pitchFamily="34" charset="0"/>
              </a:rPr>
              <a:t>????</a:t>
            </a:r>
            <a:r>
              <a:rPr lang="en-US" sz="1000">
                <a:latin typeface="Arial Narrow" panose="020B0604020202020204" pitchFamily="34" charset="0"/>
                <a:cs typeface="Arial Narrow" panose="020B0604020202020204" pitchFamily="34" charset="0"/>
              </a:rPr>
              <a:t>, ???</a:t>
            </a:r>
          </a:p>
        </p:txBody>
      </p:sp>
      <p:sp>
        <p:nvSpPr>
          <p:cNvPr id="6" name="Content Placeholder 2">
            <a:extLst>
              <a:ext uri="{FF2B5EF4-FFF2-40B4-BE49-F238E27FC236}">
                <a16:creationId xmlns:a16="http://schemas.microsoft.com/office/drawing/2014/main" id="{52B36E78-50F6-3EF8-E4D8-73C24883073E}"/>
              </a:ext>
            </a:extLst>
          </p:cNvPr>
          <p:cNvSpPr>
            <a:spLocks noGrp="1"/>
          </p:cNvSpPr>
          <p:nvPr>
            <p:ph idx="1"/>
          </p:nvPr>
        </p:nvSpPr>
        <p:spPr>
          <a:xfrm>
            <a:off x="7527864" y="1836904"/>
            <a:ext cx="4104692" cy="3996738"/>
          </a:xfrm>
        </p:spPr>
        <p:txBody>
          <a:bodyPr anchor="ctr">
            <a:normAutofit/>
          </a:bodyPr>
          <a:lstStyle/>
          <a:p>
            <a:pPr marL="0" indent="0">
              <a:lnSpc>
                <a:spcPct val="114000"/>
              </a:lnSpc>
              <a:buNone/>
            </a:pPr>
            <a:r>
              <a:rPr lang="en-US" sz="2400" b="1">
                <a:solidFill>
                  <a:srgbClr val="003459"/>
                </a:solidFill>
                <a:highlight>
                  <a:srgbClr val="CCDDEA"/>
                </a:highlight>
                <a:latin typeface="Arial Narrow" panose="020B0604020202020204" pitchFamily="34" charset="0"/>
                <a:cs typeface="Arial Narrow" panose="020B0604020202020204" pitchFamily="34" charset="0"/>
              </a:rPr>
              <a:t>Improving teacher workforce policy and practice requires a </a:t>
            </a:r>
            <a:r>
              <a:rPr lang="en-US" sz="2400" b="1" u="sng">
                <a:solidFill>
                  <a:srgbClr val="003459"/>
                </a:solidFill>
                <a:highlight>
                  <a:srgbClr val="CCDDEA"/>
                </a:highlight>
                <a:latin typeface="Arial Narrow" panose="020B0604020202020204" pitchFamily="34" charset="0"/>
                <a:cs typeface="Arial Narrow" panose="020B0604020202020204" pitchFamily="34" charset="0"/>
              </a:rPr>
              <a:t>comprehensive</a:t>
            </a:r>
            <a:r>
              <a:rPr lang="en-US" sz="2400" b="1">
                <a:solidFill>
                  <a:srgbClr val="003459"/>
                </a:solidFill>
                <a:highlight>
                  <a:srgbClr val="CCDDEA"/>
                </a:highlight>
                <a:latin typeface="Arial Narrow" panose="020B0604020202020204" pitchFamily="34" charset="0"/>
                <a:cs typeface="Arial Narrow" panose="020B0604020202020204" pitchFamily="34" charset="0"/>
              </a:rPr>
              <a:t> approach.</a:t>
            </a:r>
          </a:p>
          <a:p>
            <a:pPr marL="0" indent="0">
              <a:lnSpc>
                <a:spcPct val="114000"/>
              </a:lnSpc>
              <a:spcBef>
                <a:spcPts val="1600"/>
              </a:spcBef>
              <a:buNone/>
            </a:pPr>
            <a:r>
              <a:rPr lang="en-US" sz="2400">
                <a:solidFill>
                  <a:srgbClr val="393026"/>
                </a:solidFill>
                <a:latin typeface="Arial Narrow" panose="020B0604020202020204" pitchFamily="34" charset="0"/>
                <a:cs typeface="Arial Narrow" panose="020B0604020202020204" pitchFamily="34" charset="0"/>
              </a:rPr>
              <a:t>These four elements work together as an interlocking system.</a:t>
            </a:r>
          </a:p>
        </p:txBody>
      </p:sp>
      <p:pic>
        <p:nvPicPr>
          <p:cNvPr id="7" name="Picture 6" descr="A picture containing text&#10;&#10;Description automatically generated">
            <a:extLst>
              <a:ext uri="{FF2B5EF4-FFF2-40B4-BE49-F238E27FC236}">
                <a16:creationId xmlns:a16="http://schemas.microsoft.com/office/drawing/2014/main" id="{939795B6-95F7-0E5E-87A1-F719163EF1B7}"/>
              </a:ext>
            </a:extLst>
          </p:cNvPr>
          <p:cNvPicPr>
            <a:picLocks noChangeAspect="1"/>
          </p:cNvPicPr>
          <p:nvPr/>
        </p:nvPicPr>
        <p:blipFill rotWithShape="1">
          <a:blip r:embed="rId3"/>
          <a:srcRect r="36700"/>
          <a:stretch/>
        </p:blipFill>
        <p:spPr>
          <a:xfrm>
            <a:off x="365760" y="1570947"/>
            <a:ext cx="5949696" cy="5287053"/>
          </a:xfrm>
          <a:prstGeom prst="rect">
            <a:avLst/>
          </a:prstGeom>
        </p:spPr>
      </p:pic>
      <p:sp>
        <p:nvSpPr>
          <p:cNvPr id="3" name="Right Brace 2">
            <a:extLst>
              <a:ext uri="{FF2B5EF4-FFF2-40B4-BE49-F238E27FC236}">
                <a16:creationId xmlns:a16="http://schemas.microsoft.com/office/drawing/2014/main" id="{000673E7-4396-2CCE-AD0C-FA1C53CCEA78}"/>
              </a:ext>
            </a:extLst>
          </p:cNvPr>
          <p:cNvSpPr/>
          <p:nvPr/>
        </p:nvSpPr>
        <p:spPr>
          <a:xfrm>
            <a:off x="6412374" y="1836903"/>
            <a:ext cx="868102" cy="4529173"/>
          </a:xfrm>
          <a:prstGeom prst="rightBrace">
            <a:avLst>
              <a:gd name="adj1" fmla="val 19697"/>
              <a:gd name="adj2" fmla="val 50000"/>
            </a:avLst>
          </a:prstGeom>
          <a:ln w="381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592384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0" y="206099"/>
            <a:ext cx="9209314"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p:txBody>
          <a:bodyPr/>
          <a:lstStyle/>
          <a:p>
            <a:r>
              <a:rPr lang="en-US"/>
              <a:t>Elements of a Strong Blueprint</a:t>
            </a:r>
          </a:p>
        </p:txBody>
      </p:sp>
      <p:grpSp>
        <p:nvGrpSpPr>
          <p:cNvPr id="22" name="Group 21">
            <a:extLst>
              <a:ext uri="{FF2B5EF4-FFF2-40B4-BE49-F238E27FC236}">
                <a16:creationId xmlns:a16="http://schemas.microsoft.com/office/drawing/2014/main" id="{191B9853-86E0-2245-0C0F-CEF4922017CF}"/>
              </a:ext>
            </a:extLst>
          </p:cNvPr>
          <p:cNvGrpSpPr/>
          <p:nvPr/>
        </p:nvGrpSpPr>
        <p:grpSpPr>
          <a:xfrm>
            <a:off x="5094514" y="1788000"/>
            <a:ext cx="4218474" cy="2280213"/>
            <a:chOff x="5094514" y="1788000"/>
            <a:chExt cx="4218474" cy="2280213"/>
          </a:xfrm>
        </p:grpSpPr>
        <p:sp>
          <p:nvSpPr>
            <p:cNvPr id="10" name="Rectangle 9">
              <a:extLst>
                <a:ext uri="{FF2B5EF4-FFF2-40B4-BE49-F238E27FC236}">
                  <a16:creationId xmlns:a16="http://schemas.microsoft.com/office/drawing/2014/main" id="{C933CB1F-716B-58BC-1049-51498A34C1F0}"/>
                </a:ext>
              </a:extLst>
            </p:cNvPr>
            <p:cNvSpPr/>
            <p:nvPr/>
          </p:nvSpPr>
          <p:spPr>
            <a:xfrm>
              <a:off x="5094514" y="1788000"/>
              <a:ext cx="4114800" cy="2280213"/>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Ins="182880" rtlCol="0" anchor="t"/>
            <a:lstStyle/>
            <a:p>
              <a:pPr>
                <a:spcAft>
                  <a:spcPts val="1200"/>
                </a:spcAft>
              </a:pPr>
              <a:r>
                <a:rPr lang="en-US" sz="2400" b="1">
                  <a:solidFill>
                    <a:schemeClr val="tx2"/>
                  </a:solidFill>
                  <a:latin typeface="Arial Narrow" panose="020B0604020202020204" pitchFamily="34" charset="0"/>
                  <a:cs typeface="Arial Narrow" panose="020B0604020202020204" pitchFamily="34" charset="0"/>
                </a:rPr>
                <a:t>Professional Supports</a:t>
              </a:r>
            </a:p>
            <a:p>
              <a:pPr marL="182880" indent="-182880">
                <a:spcAft>
                  <a:spcPts val="800"/>
                </a:spcAft>
                <a:buFont typeface="Arial" panose="020B0604020202020204" pitchFamily="34" charset="0"/>
                <a:buChar char="•"/>
              </a:pPr>
              <a:r>
                <a:rPr lang="en-US" sz="1700">
                  <a:solidFill>
                    <a:srgbClr val="393026"/>
                  </a:solidFill>
                  <a:latin typeface="Arial Narrow" panose="020B0604020202020204" pitchFamily="34" charset="0"/>
                  <a:cs typeface="Arial Narrow" panose="020B0604020202020204" pitchFamily="34" charset="0"/>
                </a:rPr>
                <a:t>Opportunities for </a:t>
              </a:r>
              <a:r>
                <a:rPr lang="en-US" sz="1700" b="1">
                  <a:solidFill>
                    <a:srgbClr val="393026"/>
                  </a:solidFill>
                  <a:latin typeface="Arial Narrow" panose="020B0604020202020204" pitchFamily="34" charset="0"/>
                  <a:cs typeface="Arial Narrow" panose="020B0604020202020204" pitchFamily="34" charset="0"/>
                </a:rPr>
                <a:t>strong teachers </a:t>
              </a:r>
              <a:r>
                <a:rPr lang="en-US" sz="1700">
                  <a:solidFill>
                    <a:srgbClr val="393026"/>
                  </a:solidFill>
                  <a:latin typeface="Arial Narrow" panose="020B0604020202020204" pitchFamily="34" charset="0"/>
                  <a:cs typeface="Arial Narrow" panose="020B0604020202020204" pitchFamily="34" charset="0"/>
                </a:rPr>
                <a:t>to maximize and share their talents via well-supported </a:t>
              </a:r>
              <a:r>
                <a:rPr lang="en-US" sz="1700" b="1">
                  <a:solidFill>
                    <a:srgbClr val="393026"/>
                  </a:solidFill>
                  <a:latin typeface="Arial Narrow" panose="020B0604020202020204" pitchFamily="34" charset="0"/>
                  <a:cs typeface="Arial Narrow" panose="020B0604020202020204" pitchFamily="34" charset="0"/>
                </a:rPr>
                <a:t>teacher-leadership roles</a:t>
              </a:r>
            </a:p>
            <a:p>
              <a:pPr marL="182880" indent="-182880">
                <a:spcAft>
                  <a:spcPts val="1200"/>
                </a:spcAft>
                <a:buFont typeface="Arial" panose="020B0604020202020204" pitchFamily="34" charset="0"/>
                <a:buChar char="•"/>
              </a:pPr>
              <a:r>
                <a:rPr lang="en-US" sz="1700">
                  <a:solidFill>
                    <a:srgbClr val="393026"/>
                  </a:solidFill>
                  <a:latin typeface="Arial Narrow" panose="020B0604020202020204" pitchFamily="34" charset="0"/>
                  <a:cs typeface="Arial Narrow" panose="020B0604020202020204" pitchFamily="34" charset="0"/>
                </a:rPr>
                <a:t>The </a:t>
              </a:r>
              <a:r>
                <a:rPr lang="en-US" sz="1700" b="1">
                  <a:solidFill>
                    <a:srgbClr val="393026"/>
                  </a:solidFill>
                  <a:latin typeface="Arial Narrow" panose="020B0604020202020204" pitchFamily="34" charset="0"/>
                  <a:cs typeface="Arial Narrow" panose="020B0604020202020204" pitchFamily="34" charset="0"/>
                </a:rPr>
                <a:t>flexibility, class sizes, and support staff </a:t>
              </a:r>
              <a:r>
                <a:rPr lang="en-US" sz="1700">
                  <a:solidFill>
                    <a:srgbClr val="393026"/>
                  </a:solidFill>
                  <a:latin typeface="Arial Narrow" panose="020B0604020202020204" pitchFamily="34" charset="0"/>
                  <a:cs typeface="Arial Narrow" panose="020B0604020202020204" pitchFamily="34" charset="0"/>
                </a:rPr>
                <a:t>needed for teachers and their students to succeed</a:t>
              </a:r>
            </a:p>
            <a:p>
              <a:pPr algn="ctr"/>
              <a:endParaRPr lang="en-US">
                <a:solidFill>
                  <a:schemeClr val="tx1"/>
                </a:solidFill>
                <a:latin typeface="Arial Narrow" panose="020B0604020202020204" pitchFamily="34" charset="0"/>
                <a:cs typeface="Arial Narrow" panose="020B0604020202020204" pitchFamily="34" charset="0"/>
              </a:endParaRPr>
            </a:p>
          </p:txBody>
        </p:sp>
        <p:pic>
          <p:nvPicPr>
            <p:cNvPr id="8" name="Picture 7" descr="Icon&#10;&#10;Description automatically generated">
              <a:extLst>
                <a:ext uri="{FF2B5EF4-FFF2-40B4-BE49-F238E27FC236}">
                  <a16:creationId xmlns:a16="http://schemas.microsoft.com/office/drawing/2014/main" id="{0DCC860E-C3A2-BDE9-62F4-629B610F44B6}"/>
                </a:ext>
              </a:extLst>
            </p:cNvPr>
            <p:cNvPicPr>
              <a:picLocks noChangeAspect="1"/>
            </p:cNvPicPr>
            <p:nvPr/>
          </p:nvPicPr>
          <p:blipFill rotWithShape="1">
            <a:blip r:embed="rId3"/>
            <a:srcRect/>
            <a:stretch/>
          </p:blipFill>
          <p:spPr>
            <a:xfrm>
              <a:off x="8398588" y="1788000"/>
              <a:ext cx="914400" cy="914689"/>
            </a:xfrm>
            <a:prstGeom prst="rect">
              <a:avLst/>
            </a:prstGeom>
          </p:spPr>
        </p:pic>
      </p:grpSp>
      <p:grpSp>
        <p:nvGrpSpPr>
          <p:cNvPr id="23" name="Group 22">
            <a:extLst>
              <a:ext uri="{FF2B5EF4-FFF2-40B4-BE49-F238E27FC236}">
                <a16:creationId xmlns:a16="http://schemas.microsoft.com/office/drawing/2014/main" id="{75442142-D324-FCA3-29D1-30765E30915D}"/>
              </a:ext>
            </a:extLst>
          </p:cNvPr>
          <p:cNvGrpSpPr/>
          <p:nvPr/>
        </p:nvGrpSpPr>
        <p:grpSpPr>
          <a:xfrm>
            <a:off x="731626" y="4220380"/>
            <a:ext cx="4173526" cy="2280213"/>
            <a:chOff x="731626" y="4220380"/>
            <a:chExt cx="4173526" cy="2280213"/>
          </a:xfrm>
        </p:grpSpPr>
        <p:sp>
          <p:nvSpPr>
            <p:cNvPr id="11" name="Rectangle 10">
              <a:extLst>
                <a:ext uri="{FF2B5EF4-FFF2-40B4-BE49-F238E27FC236}">
                  <a16:creationId xmlns:a16="http://schemas.microsoft.com/office/drawing/2014/main" id="{572BE4B1-3B6F-3819-707D-1A3B18EA8910}"/>
                </a:ext>
              </a:extLst>
            </p:cNvPr>
            <p:cNvSpPr/>
            <p:nvPr/>
          </p:nvSpPr>
          <p:spPr>
            <a:xfrm>
              <a:off x="790352" y="4220380"/>
              <a:ext cx="4114800" cy="2280213"/>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40" rtlCol="0" anchor="t"/>
            <a:lstStyle/>
            <a:p>
              <a:pPr>
                <a:spcAft>
                  <a:spcPts val="1200"/>
                </a:spcAft>
              </a:pPr>
              <a:r>
                <a:rPr lang="en-US" sz="2400" b="1">
                  <a:solidFill>
                    <a:schemeClr val="tx2"/>
                  </a:solidFill>
                  <a:latin typeface="Arial Narrow" panose="020B0604020202020204" pitchFamily="34" charset="0"/>
                  <a:cs typeface="Arial Narrow" panose="020B0604020202020204" pitchFamily="34" charset="0"/>
                </a:rPr>
                <a:t>Licensure</a:t>
              </a:r>
            </a:p>
            <a:p>
              <a:pPr marL="182880" indent="-182880">
                <a:buFont typeface="Arial" panose="020B0604020202020204" pitchFamily="34" charset="0"/>
                <a:buChar char="•"/>
              </a:pPr>
              <a:r>
                <a:rPr lang="en-US" sz="1700">
                  <a:solidFill>
                    <a:srgbClr val="393026"/>
                  </a:solidFill>
                  <a:latin typeface="Arial Narrow" panose="020B0604020202020204" pitchFamily="34" charset="0"/>
                  <a:cs typeface="Arial Narrow" panose="020B0604020202020204" pitchFamily="34" charset="0"/>
                </a:rPr>
                <a:t>Licensure systems that </a:t>
              </a:r>
              <a:r>
                <a:rPr lang="en-US" sz="1700" b="1">
                  <a:solidFill>
                    <a:srgbClr val="393026"/>
                  </a:solidFill>
                  <a:latin typeface="Arial Narrow" panose="020B0604020202020204" pitchFamily="34" charset="0"/>
                  <a:cs typeface="Arial Narrow" panose="020B0604020202020204" pitchFamily="34" charset="0"/>
                </a:rPr>
                <a:t>scaffold up </a:t>
              </a:r>
              <a:r>
                <a:rPr lang="en-US" sz="1700">
                  <a:solidFill>
                    <a:srgbClr val="393026"/>
                  </a:solidFill>
                  <a:latin typeface="Arial Narrow" panose="020B0604020202020204" pitchFamily="34" charset="0"/>
                  <a:cs typeface="Arial Narrow" panose="020B0604020202020204" pitchFamily="34" charset="0"/>
                </a:rPr>
                <a:t>based on teachers’ skills, competencies, and impact — and </a:t>
              </a:r>
              <a:r>
                <a:rPr lang="en-US" sz="1700" b="1">
                  <a:solidFill>
                    <a:srgbClr val="393026"/>
                  </a:solidFill>
                  <a:latin typeface="Arial Narrow" panose="020B0604020202020204" pitchFamily="34" charset="0"/>
                  <a:cs typeface="Arial Narrow" panose="020B0604020202020204" pitchFamily="34" charset="0"/>
                </a:rPr>
                <a:t>align</a:t>
              </a:r>
              <a:r>
                <a:rPr lang="en-US" sz="1700">
                  <a:solidFill>
                    <a:srgbClr val="393026"/>
                  </a:solidFill>
                  <a:latin typeface="Arial Narrow" panose="020B0604020202020204" pitchFamily="34" charset="0"/>
                  <a:cs typeface="Arial Narrow" panose="020B0604020202020204" pitchFamily="34" charset="0"/>
                </a:rPr>
                <a:t> with the pay and ongoing support</a:t>
              </a:r>
            </a:p>
            <a:p>
              <a:pPr>
                <a:spcAft>
                  <a:spcPts val="800"/>
                </a:spcAft>
              </a:pPr>
              <a:r>
                <a:rPr lang="en-US" sz="1700">
                  <a:solidFill>
                    <a:srgbClr val="393026"/>
                  </a:solidFill>
                  <a:latin typeface="Arial Narrow" panose="020B0604020202020204" pitchFamily="34" charset="0"/>
                  <a:cs typeface="Arial Narrow" panose="020B0604020202020204" pitchFamily="34" charset="0"/>
                </a:rPr>
                <a:t>              they receive	</a:t>
              </a:r>
              <a:endParaRPr lang="en-US" sz="1700" b="1">
                <a:solidFill>
                  <a:srgbClr val="393026"/>
                </a:solidFill>
                <a:latin typeface="Arial Narrow" panose="020B0604020202020204" pitchFamily="34" charset="0"/>
                <a:cs typeface="Arial Narrow" panose="020B0604020202020204" pitchFamily="34" charset="0"/>
              </a:endParaRPr>
            </a:p>
          </p:txBody>
        </p:sp>
        <p:pic>
          <p:nvPicPr>
            <p:cNvPr id="14" name="Picture 13" descr="Icon&#10;&#10;Description automatically generated">
              <a:extLst>
                <a:ext uri="{FF2B5EF4-FFF2-40B4-BE49-F238E27FC236}">
                  <a16:creationId xmlns:a16="http://schemas.microsoft.com/office/drawing/2014/main" id="{B95BB057-CFDC-51A6-E6D2-2A18AE422D0A}"/>
                </a:ext>
              </a:extLst>
            </p:cNvPr>
            <p:cNvPicPr>
              <a:picLocks noChangeAspect="1"/>
            </p:cNvPicPr>
            <p:nvPr/>
          </p:nvPicPr>
          <p:blipFill rotWithShape="1">
            <a:blip r:embed="rId4"/>
            <a:srcRect/>
            <a:stretch/>
          </p:blipFill>
          <p:spPr>
            <a:xfrm>
              <a:off x="731626" y="5586193"/>
              <a:ext cx="914400" cy="914400"/>
            </a:xfrm>
            <a:prstGeom prst="rect">
              <a:avLst/>
            </a:prstGeom>
          </p:spPr>
        </p:pic>
      </p:grpSp>
      <p:grpSp>
        <p:nvGrpSpPr>
          <p:cNvPr id="21" name="Group 20">
            <a:extLst>
              <a:ext uri="{FF2B5EF4-FFF2-40B4-BE49-F238E27FC236}">
                <a16:creationId xmlns:a16="http://schemas.microsoft.com/office/drawing/2014/main" id="{92ABB0A9-0890-F925-2BD6-7E00C28DE0C3}"/>
              </a:ext>
            </a:extLst>
          </p:cNvPr>
          <p:cNvGrpSpPr/>
          <p:nvPr/>
        </p:nvGrpSpPr>
        <p:grpSpPr>
          <a:xfrm>
            <a:off x="731626" y="1683829"/>
            <a:ext cx="4174783" cy="2384384"/>
            <a:chOff x="731626" y="1683829"/>
            <a:chExt cx="4174783" cy="2384384"/>
          </a:xfrm>
        </p:grpSpPr>
        <p:sp>
          <p:nvSpPr>
            <p:cNvPr id="5" name="Rectangle 4">
              <a:extLst>
                <a:ext uri="{FF2B5EF4-FFF2-40B4-BE49-F238E27FC236}">
                  <a16:creationId xmlns:a16="http://schemas.microsoft.com/office/drawing/2014/main" id="{69AF0F24-D64B-51CF-A1CD-F36B1433448D}"/>
                </a:ext>
              </a:extLst>
            </p:cNvPr>
            <p:cNvSpPr/>
            <p:nvPr/>
          </p:nvSpPr>
          <p:spPr>
            <a:xfrm>
              <a:off x="791609" y="1788000"/>
              <a:ext cx="4114800" cy="2280213"/>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200"/>
                </a:spcAft>
              </a:pPr>
              <a:r>
                <a:rPr lang="en-US" sz="2400" b="1">
                  <a:solidFill>
                    <a:schemeClr val="accent5"/>
                  </a:solidFill>
                  <a:latin typeface="Arial Narrow" panose="020B0604020202020204" pitchFamily="34" charset="0"/>
                  <a:cs typeface="Arial Narrow" panose="020B0604020202020204" pitchFamily="34" charset="0"/>
                </a:rPr>
                <a:t>            Pathways &amp; Preparation</a:t>
              </a:r>
            </a:p>
            <a:p>
              <a:pPr marL="731520" indent="-182880">
                <a:spcAft>
                  <a:spcPts val="800"/>
                </a:spcAft>
                <a:buFont typeface="Arial" panose="020B0604020202020204" pitchFamily="34" charset="0"/>
                <a:buChar char="•"/>
              </a:pPr>
              <a:r>
                <a:rPr lang="en-US" sz="1700">
                  <a:solidFill>
                    <a:srgbClr val="393026"/>
                  </a:solidFill>
                  <a:latin typeface="Arial Narrow" panose="020B0604020202020204" pitchFamily="34" charset="0"/>
                  <a:cs typeface="Arial Narrow" panose="020B0604020202020204" pitchFamily="34" charset="0"/>
                </a:rPr>
                <a:t>A variety of </a:t>
              </a:r>
              <a:r>
                <a:rPr lang="en-US" sz="1700" b="1">
                  <a:solidFill>
                    <a:srgbClr val="393026"/>
                  </a:solidFill>
                  <a:latin typeface="Arial Narrow" panose="020B0604020202020204" pitchFamily="34" charset="0"/>
                  <a:cs typeface="Arial Narrow" panose="020B0604020202020204" pitchFamily="34" charset="0"/>
                </a:rPr>
                <a:t>entry points </a:t>
              </a:r>
              <a:r>
                <a:rPr lang="en-US" sz="1700">
                  <a:solidFill>
                    <a:srgbClr val="393026"/>
                  </a:solidFill>
                  <a:latin typeface="Arial Narrow" panose="020B0604020202020204" pitchFamily="34" charset="0"/>
                  <a:cs typeface="Arial Narrow" panose="020B0604020202020204" pitchFamily="34" charset="0"/>
                </a:rPr>
                <a:t>into teaching that share common </a:t>
              </a:r>
              <a:r>
                <a:rPr lang="en-US" sz="1700" b="1">
                  <a:solidFill>
                    <a:srgbClr val="393026"/>
                  </a:solidFill>
                  <a:latin typeface="Arial Narrow" panose="020B0604020202020204" pitchFamily="34" charset="0"/>
                  <a:cs typeface="Arial Narrow" panose="020B0604020202020204" pitchFamily="34" charset="0"/>
                </a:rPr>
                <a:t>high standards</a:t>
              </a:r>
            </a:p>
            <a:p>
              <a:pPr marL="182880" indent="-182880">
                <a:spcAft>
                  <a:spcPts val="1200"/>
                </a:spcAft>
                <a:buFont typeface="Arial" panose="020B0604020202020204" pitchFamily="34" charset="0"/>
                <a:buChar char="•"/>
              </a:pPr>
              <a:r>
                <a:rPr lang="en-US" sz="1700">
                  <a:solidFill>
                    <a:srgbClr val="393026"/>
                  </a:solidFill>
                  <a:latin typeface="Arial Narrow" panose="020B0604020202020204" pitchFamily="34" charset="0"/>
                  <a:cs typeface="Arial Narrow" panose="020B0604020202020204" pitchFamily="34" charset="0"/>
                </a:rPr>
                <a:t>Preparation programs attuned to teachers’ </a:t>
              </a:r>
              <a:r>
                <a:rPr lang="en-US" sz="1700" b="1">
                  <a:solidFill>
                    <a:srgbClr val="393026"/>
                  </a:solidFill>
                  <a:latin typeface="Arial Narrow" panose="020B0604020202020204" pitchFamily="34" charset="0"/>
                  <a:cs typeface="Arial Narrow" panose="020B0604020202020204" pitchFamily="34" charset="0"/>
                </a:rPr>
                <a:t>real-life needs</a:t>
              </a:r>
              <a:r>
                <a:rPr lang="en-US" sz="1700">
                  <a:solidFill>
                    <a:srgbClr val="393026"/>
                  </a:solidFill>
                  <a:latin typeface="Arial Narrow" panose="020B0604020202020204" pitchFamily="34" charset="0"/>
                  <a:cs typeface="Arial Narrow" panose="020B0604020202020204" pitchFamily="34" charset="0"/>
                </a:rPr>
                <a:t>, such as classroom management and the science of reading</a:t>
              </a:r>
            </a:p>
            <a:p>
              <a:pPr algn="ctr"/>
              <a:endParaRPr lang="en-US">
                <a:solidFill>
                  <a:schemeClr val="tx1"/>
                </a:solidFill>
                <a:latin typeface="Arial Narrow" panose="020B0604020202020204" pitchFamily="34" charset="0"/>
                <a:cs typeface="Arial Narrow" panose="020B0604020202020204" pitchFamily="34" charset="0"/>
              </a:endParaRPr>
            </a:p>
          </p:txBody>
        </p:sp>
        <p:pic>
          <p:nvPicPr>
            <p:cNvPr id="20" name="Picture 19" descr="Icon&#10;&#10;Description automatically generated">
              <a:extLst>
                <a:ext uri="{FF2B5EF4-FFF2-40B4-BE49-F238E27FC236}">
                  <a16:creationId xmlns:a16="http://schemas.microsoft.com/office/drawing/2014/main" id="{67992E01-AB35-5A36-FA02-C95D20C23CA6}"/>
                </a:ext>
              </a:extLst>
            </p:cNvPr>
            <p:cNvPicPr>
              <a:picLocks noChangeAspect="1"/>
            </p:cNvPicPr>
            <p:nvPr/>
          </p:nvPicPr>
          <p:blipFill>
            <a:blip r:embed="rId5"/>
            <a:stretch>
              <a:fillRect/>
            </a:stretch>
          </p:blipFill>
          <p:spPr>
            <a:xfrm>
              <a:off x="731626" y="1683829"/>
              <a:ext cx="914400" cy="914400"/>
            </a:xfrm>
            <a:prstGeom prst="rect">
              <a:avLst/>
            </a:prstGeom>
          </p:spPr>
        </p:pic>
      </p:grpSp>
      <p:grpSp>
        <p:nvGrpSpPr>
          <p:cNvPr id="24" name="Group 23">
            <a:extLst>
              <a:ext uri="{FF2B5EF4-FFF2-40B4-BE49-F238E27FC236}">
                <a16:creationId xmlns:a16="http://schemas.microsoft.com/office/drawing/2014/main" id="{FC1BC84D-A195-633B-6465-17BA07EF1EE6}"/>
              </a:ext>
            </a:extLst>
          </p:cNvPr>
          <p:cNvGrpSpPr/>
          <p:nvPr/>
        </p:nvGrpSpPr>
        <p:grpSpPr>
          <a:xfrm>
            <a:off x="5094514" y="4220380"/>
            <a:ext cx="4114800" cy="2280213"/>
            <a:chOff x="5094514" y="4220380"/>
            <a:chExt cx="4114800" cy="2280213"/>
          </a:xfrm>
        </p:grpSpPr>
        <p:sp>
          <p:nvSpPr>
            <p:cNvPr id="12" name="Rectangle 11">
              <a:extLst>
                <a:ext uri="{FF2B5EF4-FFF2-40B4-BE49-F238E27FC236}">
                  <a16:creationId xmlns:a16="http://schemas.microsoft.com/office/drawing/2014/main" id="{B49DC844-A09B-0FC0-5B60-4761EFBBADA4}"/>
                </a:ext>
              </a:extLst>
            </p:cNvPr>
            <p:cNvSpPr/>
            <p:nvPr/>
          </p:nvSpPr>
          <p:spPr>
            <a:xfrm>
              <a:off x="5094514" y="4220380"/>
              <a:ext cx="4114800" cy="2280213"/>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Ins="731520" rtlCol="0" anchor="t"/>
            <a:lstStyle/>
            <a:p>
              <a:pPr>
                <a:spcAft>
                  <a:spcPts val="1200"/>
                </a:spcAft>
              </a:pPr>
              <a:r>
                <a:rPr lang="en-US" sz="2400" b="1">
                  <a:solidFill>
                    <a:schemeClr val="accent5"/>
                  </a:solidFill>
                  <a:latin typeface="Arial Narrow" panose="020B0604020202020204" pitchFamily="34" charset="0"/>
                  <a:cs typeface="Arial Narrow" panose="020B0604020202020204" pitchFamily="34" charset="0"/>
                </a:rPr>
                <a:t>Compensation</a:t>
              </a:r>
            </a:p>
            <a:p>
              <a:pPr marL="182880" indent="-182880">
                <a:spcAft>
                  <a:spcPts val="800"/>
                </a:spcAft>
                <a:buFont typeface="Arial" panose="020B0604020202020204" pitchFamily="34" charset="0"/>
                <a:buChar char="•"/>
              </a:pPr>
              <a:r>
                <a:rPr lang="en-US" sz="1700">
                  <a:solidFill>
                    <a:srgbClr val="393026"/>
                  </a:solidFill>
                  <a:latin typeface="Arial Narrow" panose="020B0604020202020204" pitchFamily="34" charset="0"/>
                  <a:cs typeface="Arial Narrow" panose="020B0604020202020204" pitchFamily="34" charset="0"/>
                </a:rPr>
                <a:t>Salary structures that avoid stagnation and </a:t>
              </a:r>
              <a:r>
                <a:rPr lang="en-US" sz="1700" b="1">
                  <a:solidFill>
                    <a:srgbClr val="393026"/>
                  </a:solidFill>
                  <a:latin typeface="Arial Narrow" panose="020B0604020202020204" pitchFamily="34" charset="0"/>
                  <a:cs typeface="Arial Narrow" panose="020B0604020202020204" pitchFamily="34" charset="0"/>
                </a:rPr>
                <a:t>reward </a:t>
              </a:r>
              <a:r>
                <a:rPr lang="en-US" sz="1700">
                  <a:solidFill>
                    <a:srgbClr val="393026"/>
                  </a:solidFill>
                  <a:latin typeface="Arial Narrow" panose="020B0604020202020204" pitchFamily="34" charset="0"/>
                  <a:cs typeface="Arial Narrow" panose="020B0604020202020204" pitchFamily="34" charset="0"/>
                </a:rPr>
                <a:t>teachers’ skills, knowledge, impact, and leadership</a:t>
              </a:r>
            </a:p>
            <a:p>
              <a:pPr marL="182880" indent="-182880">
                <a:spcAft>
                  <a:spcPts val="800"/>
                </a:spcAft>
                <a:buFont typeface="Arial" panose="020B0604020202020204" pitchFamily="34" charset="0"/>
                <a:buChar char="•"/>
              </a:pPr>
              <a:r>
                <a:rPr lang="en-US" sz="1700" b="1">
                  <a:solidFill>
                    <a:srgbClr val="393026"/>
                  </a:solidFill>
                  <a:latin typeface="Arial Narrow" panose="020B0604020202020204" pitchFamily="34" charset="0"/>
                  <a:cs typeface="Arial Narrow" panose="020B0604020202020204" pitchFamily="34" charset="0"/>
                </a:rPr>
                <a:t>Health and retirement benefits </a:t>
              </a:r>
              <a:r>
                <a:rPr lang="en-US" sz="1700">
                  <a:solidFill>
                    <a:srgbClr val="393026"/>
                  </a:solidFill>
                  <a:latin typeface="Arial Narrow" panose="020B0604020202020204" pitchFamily="34" charset="0"/>
                  <a:cs typeface="Arial Narrow" panose="020B0604020202020204" pitchFamily="34" charset="0"/>
                </a:rPr>
                <a:t>that are high-quality and affordable</a:t>
              </a:r>
            </a:p>
          </p:txBody>
        </p:sp>
        <p:pic>
          <p:nvPicPr>
            <p:cNvPr id="18" name="Picture 17" descr="Icon&#10;&#10;Description automatically generated">
              <a:extLst>
                <a:ext uri="{FF2B5EF4-FFF2-40B4-BE49-F238E27FC236}">
                  <a16:creationId xmlns:a16="http://schemas.microsoft.com/office/drawing/2014/main" id="{E42ABC37-3FDB-472A-1C82-FB4C1EC7C60D}"/>
                </a:ext>
              </a:extLst>
            </p:cNvPr>
            <p:cNvPicPr>
              <a:picLocks noChangeAspect="1"/>
            </p:cNvPicPr>
            <p:nvPr/>
          </p:nvPicPr>
          <p:blipFill rotWithShape="1">
            <a:blip r:embed="rId6"/>
            <a:srcRect b="7841"/>
            <a:stretch/>
          </p:blipFill>
          <p:spPr>
            <a:xfrm>
              <a:off x="8294914" y="5657886"/>
              <a:ext cx="914400" cy="842707"/>
            </a:xfrm>
            <a:prstGeom prst="rect">
              <a:avLst/>
            </a:prstGeom>
          </p:spPr>
        </p:pic>
      </p:grpSp>
      <p:cxnSp>
        <p:nvCxnSpPr>
          <p:cNvPr id="25" name="Straight Connector 24">
            <a:extLst>
              <a:ext uri="{FF2B5EF4-FFF2-40B4-BE49-F238E27FC236}">
                <a16:creationId xmlns:a16="http://schemas.microsoft.com/office/drawing/2014/main" id="{B0A81417-2A21-6663-2F12-968BBC62F967}"/>
              </a:ext>
            </a:extLst>
          </p:cNvPr>
          <p:cNvCxnSpPr>
            <a:cxnSpLocks/>
          </p:cNvCxnSpPr>
          <p:nvPr/>
        </p:nvCxnSpPr>
        <p:spPr>
          <a:xfrm flipV="1">
            <a:off x="9451797" y="335666"/>
            <a:ext cx="0" cy="6164927"/>
          </a:xfrm>
          <a:prstGeom prst="line">
            <a:avLst/>
          </a:prstGeom>
          <a:ln w="19050">
            <a:solidFill>
              <a:schemeClr val="accent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7353BDF5-F927-B174-44CA-36ED94EF90D6}"/>
              </a:ext>
            </a:extLst>
          </p:cNvPr>
          <p:cNvGrpSpPr/>
          <p:nvPr/>
        </p:nvGrpSpPr>
        <p:grpSpPr>
          <a:xfrm>
            <a:off x="9590607" y="385412"/>
            <a:ext cx="2187608" cy="5725761"/>
            <a:chOff x="9590607" y="385412"/>
            <a:chExt cx="2187608" cy="5725761"/>
          </a:xfrm>
        </p:grpSpPr>
        <p:pic>
          <p:nvPicPr>
            <p:cNvPr id="30" name="Picture 29" descr="Diagram&#10;&#10;Description automatically generated">
              <a:extLst>
                <a:ext uri="{FF2B5EF4-FFF2-40B4-BE49-F238E27FC236}">
                  <a16:creationId xmlns:a16="http://schemas.microsoft.com/office/drawing/2014/main" id="{1CBEAE67-0196-D354-8B2C-39AABA07BCD5}"/>
                </a:ext>
              </a:extLst>
            </p:cNvPr>
            <p:cNvPicPr>
              <a:picLocks noChangeAspect="1"/>
            </p:cNvPicPr>
            <p:nvPr/>
          </p:nvPicPr>
          <p:blipFill>
            <a:blip r:embed="rId7"/>
            <a:stretch>
              <a:fillRect/>
            </a:stretch>
          </p:blipFill>
          <p:spPr>
            <a:xfrm rot="21420149">
              <a:off x="9850329" y="385412"/>
              <a:ext cx="1865275" cy="2443510"/>
            </a:xfrm>
            <a:prstGeom prst="rect">
              <a:avLst/>
            </a:prstGeom>
            <a:ln w="28575">
              <a:solidFill>
                <a:schemeClr val="tx1"/>
              </a:solidFill>
            </a:ln>
            <a:effectLst>
              <a:outerShdw blurRad="50800" dist="38100" dir="2700000" algn="tl" rotWithShape="0">
                <a:prstClr val="black">
                  <a:alpha val="40000"/>
                </a:prstClr>
              </a:outerShdw>
            </a:effectLst>
          </p:spPr>
        </p:pic>
        <p:sp>
          <p:nvSpPr>
            <p:cNvPr id="31" name="TextBox 30">
              <a:extLst>
                <a:ext uri="{FF2B5EF4-FFF2-40B4-BE49-F238E27FC236}">
                  <a16:creationId xmlns:a16="http://schemas.microsoft.com/office/drawing/2014/main" id="{498CBF3F-C997-5D26-76B5-5E1973BF1E42}"/>
                </a:ext>
              </a:extLst>
            </p:cNvPr>
            <p:cNvSpPr txBox="1"/>
            <p:nvPr/>
          </p:nvSpPr>
          <p:spPr>
            <a:xfrm>
              <a:off x="9590607" y="3094963"/>
              <a:ext cx="2187608" cy="3016210"/>
            </a:xfrm>
            <a:prstGeom prst="rect">
              <a:avLst/>
            </a:prstGeom>
            <a:noFill/>
          </p:spPr>
          <p:txBody>
            <a:bodyPr wrap="square" rtlCol="0">
              <a:spAutoFit/>
            </a:bodyPr>
            <a:lstStyle/>
            <a:p>
              <a:pPr>
                <a:spcAft>
                  <a:spcPts val="1200"/>
                </a:spcAft>
              </a:pPr>
              <a:r>
                <a:rPr lang="en-US" sz="1600">
                  <a:solidFill>
                    <a:srgbClr val="393026"/>
                  </a:solidFill>
                  <a:latin typeface="Arial Narrow" panose="020B0604020202020204" pitchFamily="34" charset="0"/>
                  <a:cs typeface="Arial Narrow" panose="020B0604020202020204" pitchFamily="34" charset="0"/>
                </a:rPr>
                <a:t>SREB’s</a:t>
              </a:r>
              <a:r>
                <a:rPr lang="en-US" sz="1600">
                  <a:latin typeface="Arial Narrow" panose="020B0604020202020204" pitchFamily="34" charset="0"/>
                  <a:cs typeface="Arial Narrow" panose="020B0604020202020204" pitchFamily="34" charset="0"/>
                </a:rPr>
                <a:t> </a:t>
              </a:r>
              <a:r>
                <a:rPr lang="en-US" sz="1600">
                  <a:latin typeface="Arial Narrow" panose="020B0604020202020204" pitchFamily="34" charset="0"/>
                  <a:cs typeface="Arial Narrow" panose="020B0604020202020204" pitchFamily="34" charset="0"/>
                  <a:hlinkClick r:id="rId8"/>
                </a:rPr>
                <a:t>new blueprint report</a:t>
              </a:r>
              <a:r>
                <a:rPr lang="en-US" sz="1600">
                  <a:latin typeface="Arial Narrow" panose="020B0604020202020204" pitchFamily="34" charset="0"/>
                  <a:cs typeface="Arial Narrow" panose="020B0604020202020204" pitchFamily="34" charset="0"/>
                </a:rPr>
                <a:t> </a:t>
              </a:r>
              <a:r>
                <a:rPr lang="en-US" sz="1600">
                  <a:solidFill>
                    <a:srgbClr val="393026"/>
                  </a:solidFill>
                  <a:latin typeface="Arial Narrow" panose="020B0604020202020204" pitchFamily="34" charset="0"/>
                  <a:cs typeface="Arial Narrow" panose="020B0604020202020204" pitchFamily="34" charset="0"/>
                </a:rPr>
                <a:t>includes:</a:t>
              </a:r>
            </a:p>
            <a:p>
              <a:pPr marL="182880" indent="-182880">
                <a:spcAft>
                  <a:spcPts val="1200"/>
                </a:spcAft>
                <a:buFont typeface="Wingdings" pitchFamily="2" charset="2"/>
                <a:buChar char="ü"/>
              </a:pPr>
              <a:r>
                <a:rPr lang="en-US" sz="1600">
                  <a:solidFill>
                    <a:srgbClr val="393026"/>
                  </a:solidFill>
                  <a:latin typeface="Arial Narrow" panose="020B0604020202020204" pitchFamily="34" charset="0"/>
                  <a:cs typeface="Arial Narrow" panose="020B0604020202020204" pitchFamily="34" charset="0"/>
                </a:rPr>
                <a:t>A </a:t>
              </a:r>
              <a:r>
                <a:rPr lang="en-US" sz="1600" b="1">
                  <a:solidFill>
                    <a:srgbClr val="393026"/>
                  </a:solidFill>
                  <a:latin typeface="Arial Narrow" panose="020B0604020202020204" pitchFamily="34" charset="0"/>
                  <a:cs typeface="Arial Narrow" panose="020B0604020202020204" pitchFamily="34" charset="0"/>
                </a:rPr>
                <a:t>closer look </a:t>
              </a:r>
              <a:r>
                <a:rPr lang="en-US" sz="1600">
                  <a:solidFill>
                    <a:srgbClr val="393026"/>
                  </a:solidFill>
                  <a:latin typeface="Arial Narrow" panose="020B0604020202020204" pitchFamily="34" charset="0"/>
                  <a:cs typeface="Arial Narrow" panose="020B0604020202020204" pitchFamily="34" charset="0"/>
                </a:rPr>
                <a:t>at the teacher shortage challenge</a:t>
              </a:r>
            </a:p>
            <a:p>
              <a:pPr marL="182880" indent="-182880">
                <a:spcAft>
                  <a:spcPts val="1200"/>
                </a:spcAft>
                <a:buFont typeface="Wingdings" pitchFamily="2" charset="2"/>
                <a:buChar char="ü"/>
              </a:pPr>
              <a:r>
                <a:rPr lang="en-US" sz="1600">
                  <a:solidFill>
                    <a:srgbClr val="393026"/>
                  </a:solidFill>
                  <a:latin typeface="Arial Narrow" panose="020B0604020202020204" pitchFamily="34" charset="0"/>
                  <a:cs typeface="Arial Narrow" panose="020B0604020202020204" pitchFamily="34" charset="0"/>
                </a:rPr>
                <a:t>A </a:t>
              </a:r>
              <a:r>
                <a:rPr lang="en-US" sz="1600" b="1">
                  <a:solidFill>
                    <a:srgbClr val="393026"/>
                  </a:solidFill>
                  <a:latin typeface="Arial Narrow" panose="020B0604020202020204" pitchFamily="34" charset="0"/>
                  <a:cs typeface="Arial Narrow" panose="020B0604020202020204" pitchFamily="34" charset="0"/>
                </a:rPr>
                <a:t>framework</a:t>
              </a:r>
              <a:r>
                <a:rPr lang="en-US" sz="1600">
                  <a:solidFill>
                    <a:srgbClr val="393026"/>
                  </a:solidFill>
                  <a:latin typeface="Arial Narrow" panose="020B0604020202020204" pitchFamily="34" charset="0"/>
                  <a:cs typeface="Arial Narrow" panose="020B0604020202020204" pitchFamily="34" charset="0"/>
                </a:rPr>
                <a:t> for renovating teacher workforce policy</a:t>
              </a:r>
            </a:p>
            <a:p>
              <a:pPr marL="182880" indent="-182880">
                <a:buFont typeface="Wingdings" pitchFamily="2" charset="2"/>
                <a:buChar char="ü"/>
              </a:pPr>
              <a:r>
                <a:rPr lang="en-US" sz="1600">
                  <a:solidFill>
                    <a:srgbClr val="393026"/>
                  </a:solidFill>
                  <a:latin typeface="Arial Narrow" panose="020B0604020202020204" pitchFamily="34" charset="0"/>
                  <a:cs typeface="Arial Narrow" panose="020B0604020202020204" pitchFamily="34" charset="0"/>
                </a:rPr>
                <a:t>Recommended </a:t>
              </a:r>
              <a:r>
                <a:rPr lang="en-US" sz="1600" b="1">
                  <a:solidFill>
                    <a:srgbClr val="393026"/>
                  </a:solidFill>
                  <a:latin typeface="Arial Narrow" panose="020B0604020202020204" pitchFamily="34" charset="0"/>
                  <a:cs typeface="Arial Narrow" panose="020B0604020202020204" pitchFamily="34" charset="0"/>
                </a:rPr>
                <a:t>action steps </a:t>
              </a:r>
              <a:r>
                <a:rPr lang="en-US" sz="1600">
                  <a:solidFill>
                    <a:srgbClr val="393026"/>
                  </a:solidFill>
                  <a:latin typeface="Arial Narrow" panose="020B0604020202020204" pitchFamily="34" charset="0"/>
                  <a:cs typeface="Arial Narrow" panose="020B0604020202020204" pitchFamily="34" charset="0"/>
                </a:rPr>
                <a:t>for states</a:t>
              </a:r>
            </a:p>
          </p:txBody>
        </p:sp>
      </p:grpSp>
    </p:spTree>
    <p:extLst>
      <p:ext uri="{BB962C8B-B14F-4D97-AF65-F5344CB8AC3E}">
        <p14:creationId xmlns:p14="http://schemas.microsoft.com/office/powerpoint/2010/main" val="22028687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0" y="206099"/>
            <a:ext cx="8507392"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 name="Picture 91" descr="Icon&#10;&#10;Description automatically generated">
            <a:extLst>
              <a:ext uri="{FF2B5EF4-FFF2-40B4-BE49-F238E27FC236}">
                <a16:creationId xmlns:a16="http://schemas.microsoft.com/office/drawing/2014/main" id="{274CA35E-5D8F-F85D-344F-32C32A95D997}"/>
              </a:ext>
            </a:extLst>
          </p:cNvPr>
          <p:cNvPicPr>
            <a:picLocks noChangeAspect="1"/>
          </p:cNvPicPr>
          <p:nvPr/>
        </p:nvPicPr>
        <p:blipFill rotWithShape="1">
          <a:blip r:embed="rId3"/>
          <a:srcRect l="36784"/>
          <a:stretch/>
        </p:blipFill>
        <p:spPr>
          <a:xfrm>
            <a:off x="1626819" y="2981685"/>
            <a:ext cx="569557" cy="900970"/>
          </a:xfrm>
          <a:prstGeom prst="rect">
            <a:avLst/>
          </a:prstGeom>
        </p:spPr>
      </p:pic>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p:txBody>
          <a:bodyPr/>
          <a:lstStyle/>
          <a:p>
            <a:r>
              <a:rPr lang="en-US"/>
              <a:t>Across the Career Continuum</a:t>
            </a:r>
          </a:p>
        </p:txBody>
      </p:sp>
      <p:sp>
        <p:nvSpPr>
          <p:cNvPr id="3" name="Rectangle 2">
            <a:extLst>
              <a:ext uri="{FF2B5EF4-FFF2-40B4-BE49-F238E27FC236}">
                <a16:creationId xmlns:a16="http://schemas.microsoft.com/office/drawing/2014/main" id="{20C956E3-8040-705F-74BD-0A353EB41275}"/>
              </a:ext>
            </a:extLst>
          </p:cNvPr>
          <p:cNvSpPr/>
          <p:nvPr/>
        </p:nvSpPr>
        <p:spPr>
          <a:xfrm>
            <a:off x="1953393" y="3783280"/>
            <a:ext cx="1280160" cy="3101971"/>
          </a:xfrm>
          <a:prstGeom prst="rect">
            <a:avLst/>
          </a:prstGeom>
          <a:solidFill>
            <a:srgbClr val="C5BD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a:solidFill>
                  <a:srgbClr val="393026"/>
                </a:solidFill>
                <a:latin typeface="Arial Narrow" panose="020B0604020202020204" pitchFamily="34" charset="0"/>
                <a:cs typeface="Arial Narrow" panose="020B0604020202020204" pitchFamily="34" charset="0"/>
              </a:rPr>
              <a:t>Resident or Apprentice</a:t>
            </a:r>
          </a:p>
        </p:txBody>
      </p:sp>
      <p:grpSp>
        <p:nvGrpSpPr>
          <p:cNvPr id="36" name="Group 35">
            <a:extLst>
              <a:ext uri="{FF2B5EF4-FFF2-40B4-BE49-F238E27FC236}">
                <a16:creationId xmlns:a16="http://schemas.microsoft.com/office/drawing/2014/main" id="{1BE69D01-771A-A194-4AC4-647F119FE85B}"/>
              </a:ext>
            </a:extLst>
          </p:cNvPr>
          <p:cNvGrpSpPr/>
          <p:nvPr/>
        </p:nvGrpSpPr>
        <p:grpSpPr>
          <a:xfrm>
            <a:off x="3607310" y="2565695"/>
            <a:ext cx="3976395" cy="4292306"/>
            <a:chOff x="3607310" y="2565695"/>
            <a:chExt cx="3976395" cy="4292306"/>
          </a:xfrm>
        </p:grpSpPr>
        <p:sp>
          <p:nvSpPr>
            <p:cNvPr id="12" name="Rectangle 11">
              <a:extLst>
                <a:ext uri="{FF2B5EF4-FFF2-40B4-BE49-F238E27FC236}">
                  <a16:creationId xmlns:a16="http://schemas.microsoft.com/office/drawing/2014/main" id="{5E24C113-F227-3D01-28E5-B0B9BCB5C73B}"/>
                </a:ext>
              </a:extLst>
            </p:cNvPr>
            <p:cNvSpPr/>
            <p:nvPr/>
          </p:nvSpPr>
          <p:spPr>
            <a:xfrm>
              <a:off x="3607310" y="3429000"/>
              <a:ext cx="1280160" cy="3429000"/>
            </a:xfrm>
            <a:prstGeom prst="rect">
              <a:avLst/>
            </a:prstGeom>
            <a:solidFill>
              <a:srgbClr val="BDB3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a:solidFill>
                    <a:srgbClr val="393026"/>
                  </a:solidFill>
                  <a:latin typeface="Arial Narrow" panose="020B0604020202020204" pitchFamily="34" charset="0"/>
                  <a:cs typeface="Arial Narrow" panose="020B0604020202020204" pitchFamily="34" charset="0"/>
                </a:rPr>
                <a:t>Beginning Teacher: </a:t>
              </a:r>
              <a:r>
                <a:rPr lang="en-US">
                  <a:solidFill>
                    <a:srgbClr val="393026"/>
                  </a:solidFill>
                  <a:latin typeface="Arial Narrow" panose="020B0604020202020204" pitchFamily="34" charset="0"/>
                  <a:cs typeface="Arial Narrow" panose="020B0604020202020204" pitchFamily="34" charset="0"/>
                </a:rPr>
                <a:t>Skills Acquisition</a:t>
              </a:r>
            </a:p>
            <a:p>
              <a:pPr algn="ctr"/>
              <a:endParaRPr lang="en-US"/>
            </a:p>
          </p:txBody>
        </p:sp>
        <p:sp>
          <p:nvSpPr>
            <p:cNvPr id="13" name="Rectangle 12">
              <a:extLst>
                <a:ext uri="{FF2B5EF4-FFF2-40B4-BE49-F238E27FC236}">
                  <a16:creationId xmlns:a16="http://schemas.microsoft.com/office/drawing/2014/main" id="{B0268546-553E-17CC-0D84-597E4DACA91A}"/>
                </a:ext>
              </a:extLst>
            </p:cNvPr>
            <p:cNvSpPr/>
            <p:nvPr/>
          </p:nvSpPr>
          <p:spPr>
            <a:xfrm>
              <a:off x="4949330" y="3026669"/>
              <a:ext cx="1280160" cy="3831332"/>
            </a:xfrm>
            <a:prstGeom prst="rect">
              <a:avLst/>
            </a:prstGeom>
            <a:solidFill>
              <a:srgbClr val="B4AA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a:solidFill>
                    <a:srgbClr val="393026"/>
                  </a:solidFill>
                  <a:latin typeface="Arial Narrow" panose="020B0604020202020204" pitchFamily="34" charset="0"/>
                  <a:cs typeface="Arial Narrow" panose="020B0604020202020204" pitchFamily="34" charset="0"/>
                </a:rPr>
                <a:t>Beginning Teacher: </a:t>
              </a:r>
              <a:r>
                <a:rPr lang="en-US">
                  <a:solidFill>
                    <a:srgbClr val="393026"/>
                  </a:solidFill>
                  <a:latin typeface="Arial Narrow" panose="020B0604020202020204" pitchFamily="34" charset="0"/>
                  <a:cs typeface="Arial Narrow" panose="020B0604020202020204" pitchFamily="34" charset="0"/>
                </a:rPr>
                <a:t>Partial Skills</a:t>
              </a:r>
            </a:p>
            <a:p>
              <a:pPr algn="ctr"/>
              <a:endParaRPr lang="en-US"/>
            </a:p>
          </p:txBody>
        </p:sp>
        <p:sp>
          <p:nvSpPr>
            <p:cNvPr id="14" name="Rectangle 13">
              <a:extLst>
                <a:ext uri="{FF2B5EF4-FFF2-40B4-BE49-F238E27FC236}">
                  <a16:creationId xmlns:a16="http://schemas.microsoft.com/office/drawing/2014/main" id="{B3C7F2C9-D417-8A57-B5D8-3C43709ED8F7}"/>
                </a:ext>
              </a:extLst>
            </p:cNvPr>
            <p:cNvSpPr/>
            <p:nvPr/>
          </p:nvSpPr>
          <p:spPr>
            <a:xfrm>
              <a:off x="6303545" y="2565695"/>
              <a:ext cx="1280160" cy="42923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a:solidFill>
                    <a:srgbClr val="393026"/>
                  </a:solidFill>
                  <a:latin typeface="Arial Narrow" panose="020B0604020202020204" pitchFamily="34" charset="0"/>
                  <a:cs typeface="Arial Narrow" panose="020B0604020202020204" pitchFamily="34" charset="0"/>
                </a:rPr>
                <a:t>Beginning Teacher: </a:t>
              </a:r>
              <a:r>
                <a:rPr lang="en-US">
                  <a:solidFill>
                    <a:srgbClr val="393026"/>
                  </a:solidFill>
                  <a:latin typeface="Arial Narrow" panose="020B0604020202020204" pitchFamily="34" charset="0"/>
                  <a:cs typeface="Arial Narrow" panose="020B0604020202020204" pitchFamily="34" charset="0"/>
                </a:rPr>
                <a:t>Skills </a:t>
              </a:r>
              <a:r>
                <a:rPr lang="en-US" sz="1700">
                  <a:solidFill>
                    <a:srgbClr val="393026"/>
                  </a:solidFill>
                  <a:latin typeface="Arial Narrow" panose="020B0604020202020204" pitchFamily="34" charset="0"/>
                  <a:cs typeface="Arial Narrow" panose="020B0604020202020204" pitchFamily="34" charset="0"/>
                </a:rPr>
                <a:t>Advancement</a:t>
              </a:r>
            </a:p>
          </p:txBody>
        </p:sp>
      </p:grpSp>
      <p:grpSp>
        <p:nvGrpSpPr>
          <p:cNvPr id="35" name="Group 34">
            <a:extLst>
              <a:ext uri="{FF2B5EF4-FFF2-40B4-BE49-F238E27FC236}">
                <a16:creationId xmlns:a16="http://schemas.microsoft.com/office/drawing/2014/main" id="{EB65AEF1-BF2D-775A-CE4B-929787204494}"/>
              </a:ext>
            </a:extLst>
          </p:cNvPr>
          <p:cNvGrpSpPr/>
          <p:nvPr/>
        </p:nvGrpSpPr>
        <p:grpSpPr>
          <a:xfrm>
            <a:off x="7963232" y="1342663"/>
            <a:ext cx="3984799" cy="5511063"/>
            <a:chOff x="7963232" y="1342663"/>
            <a:chExt cx="3984799" cy="5511063"/>
          </a:xfrm>
        </p:grpSpPr>
        <p:sp>
          <p:nvSpPr>
            <p:cNvPr id="17" name="Rectangle 16">
              <a:extLst>
                <a:ext uri="{FF2B5EF4-FFF2-40B4-BE49-F238E27FC236}">
                  <a16:creationId xmlns:a16="http://schemas.microsoft.com/office/drawing/2014/main" id="{1C421306-860E-90F6-EFA0-656422D6E38F}"/>
                </a:ext>
              </a:extLst>
            </p:cNvPr>
            <p:cNvSpPr/>
            <p:nvPr/>
          </p:nvSpPr>
          <p:spPr>
            <a:xfrm>
              <a:off x="7963232" y="2164466"/>
              <a:ext cx="1280160" cy="4687357"/>
            </a:xfrm>
            <a:prstGeom prst="rect">
              <a:avLst/>
            </a:prstGeom>
            <a:solidFill>
              <a:srgbClr val="9B9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750" b="1">
                  <a:solidFill>
                    <a:srgbClr val="FFFFFF"/>
                  </a:solidFill>
                  <a:latin typeface="Arial Narrow" panose="020B0604020202020204" pitchFamily="34" charset="0"/>
                  <a:cs typeface="Arial Narrow" panose="020B0604020202020204" pitchFamily="34" charset="0"/>
                </a:rPr>
                <a:t>Professional</a:t>
              </a:r>
              <a:r>
                <a:rPr lang="en-US" b="1">
                  <a:solidFill>
                    <a:srgbClr val="FFFFFF"/>
                  </a:solidFill>
                  <a:latin typeface="Arial Narrow" panose="020B0604020202020204" pitchFamily="34" charset="0"/>
                  <a:cs typeface="Arial Narrow" panose="020B0604020202020204" pitchFamily="34" charset="0"/>
                </a:rPr>
                <a:t> Teacher</a:t>
              </a:r>
            </a:p>
            <a:p>
              <a:pPr algn="ctr"/>
              <a:endParaRPr lang="en-US"/>
            </a:p>
          </p:txBody>
        </p:sp>
        <p:sp>
          <p:nvSpPr>
            <p:cNvPr id="18" name="Rectangle 17">
              <a:extLst>
                <a:ext uri="{FF2B5EF4-FFF2-40B4-BE49-F238E27FC236}">
                  <a16:creationId xmlns:a16="http://schemas.microsoft.com/office/drawing/2014/main" id="{1AAC13E0-EA1D-DE63-8958-C11BB6D7C1C3}"/>
                </a:ext>
              </a:extLst>
            </p:cNvPr>
            <p:cNvSpPr/>
            <p:nvPr/>
          </p:nvSpPr>
          <p:spPr>
            <a:xfrm>
              <a:off x="9317447" y="1747777"/>
              <a:ext cx="1280160" cy="5105949"/>
            </a:xfrm>
            <a:prstGeom prst="rect">
              <a:avLst/>
            </a:prstGeom>
            <a:solidFill>
              <a:srgbClr val="8A80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a:solidFill>
                    <a:schemeClr val="accent1">
                      <a:lumMod val="20000"/>
                      <a:lumOff val="80000"/>
                    </a:schemeClr>
                  </a:solidFill>
                  <a:latin typeface="Arial Narrow" panose="020B0604020202020204" pitchFamily="34" charset="0"/>
                  <a:cs typeface="Arial Narrow" panose="020B0604020202020204" pitchFamily="34" charset="0"/>
                </a:rPr>
                <a:t>Master Teacher</a:t>
              </a:r>
            </a:p>
            <a:p>
              <a:pPr algn="ctr"/>
              <a:endParaRPr lang="en-US"/>
            </a:p>
          </p:txBody>
        </p:sp>
        <p:sp>
          <p:nvSpPr>
            <p:cNvPr id="19" name="Rectangle 18">
              <a:extLst>
                <a:ext uri="{FF2B5EF4-FFF2-40B4-BE49-F238E27FC236}">
                  <a16:creationId xmlns:a16="http://schemas.microsoft.com/office/drawing/2014/main" id="{E84CFB2F-66CB-345F-EA05-66109C4F0765}"/>
                </a:ext>
              </a:extLst>
            </p:cNvPr>
            <p:cNvSpPr/>
            <p:nvPr/>
          </p:nvSpPr>
          <p:spPr>
            <a:xfrm>
              <a:off x="10667871" y="1342663"/>
              <a:ext cx="1280160" cy="5502983"/>
            </a:xfrm>
            <a:prstGeom prst="rect">
              <a:avLst/>
            </a:prstGeom>
            <a:solidFill>
              <a:srgbClr val="7870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a:solidFill>
                    <a:schemeClr val="accent1">
                      <a:lumMod val="40000"/>
                      <a:lumOff val="60000"/>
                    </a:schemeClr>
                  </a:solidFill>
                  <a:latin typeface="Arial Narrow" panose="020B0604020202020204" pitchFamily="34" charset="0"/>
                  <a:cs typeface="Arial Narrow" panose="020B0604020202020204" pitchFamily="34" charset="0"/>
                </a:rPr>
                <a:t>Mentor-Teacher</a:t>
              </a:r>
            </a:p>
            <a:p>
              <a:pPr algn="ctr"/>
              <a:endParaRPr lang="en-US"/>
            </a:p>
          </p:txBody>
        </p:sp>
      </p:grpSp>
      <p:pic>
        <p:nvPicPr>
          <p:cNvPr id="20" name="Picture 19" descr="A picture containing text, clipart&#10;&#10;Description automatically generated">
            <a:extLst>
              <a:ext uri="{FF2B5EF4-FFF2-40B4-BE49-F238E27FC236}">
                <a16:creationId xmlns:a16="http://schemas.microsoft.com/office/drawing/2014/main" id="{C404AAA1-0564-E746-1018-50EE665D6345}"/>
              </a:ext>
            </a:extLst>
          </p:cNvPr>
          <p:cNvPicPr>
            <a:picLocks noChangeAspect="1"/>
          </p:cNvPicPr>
          <p:nvPr/>
        </p:nvPicPr>
        <p:blipFill>
          <a:blip r:embed="rId4"/>
          <a:stretch>
            <a:fillRect/>
          </a:stretch>
        </p:blipFill>
        <p:spPr>
          <a:xfrm>
            <a:off x="10972799" y="6335127"/>
            <a:ext cx="763270" cy="262945"/>
          </a:xfrm>
          <a:prstGeom prst="rect">
            <a:avLst/>
          </a:prstGeom>
        </p:spPr>
      </p:pic>
      <p:cxnSp>
        <p:nvCxnSpPr>
          <p:cNvPr id="21" name="Straight Connector 20">
            <a:extLst>
              <a:ext uri="{FF2B5EF4-FFF2-40B4-BE49-F238E27FC236}">
                <a16:creationId xmlns:a16="http://schemas.microsoft.com/office/drawing/2014/main" id="{958FE0A0-6317-28C6-8365-E44D2C05C746}"/>
              </a:ext>
            </a:extLst>
          </p:cNvPr>
          <p:cNvCxnSpPr>
            <a:cxnSpLocks/>
          </p:cNvCxnSpPr>
          <p:nvPr/>
        </p:nvCxnSpPr>
        <p:spPr>
          <a:xfrm flipV="1">
            <a:off x="7773468" y="2164466"/>
            <a:ext cx="0" cy="4681180"/>
          </a:xfrm>
          <a:prstGeom prst="line">
            <a:avLst/>
          </a:prstGeom>
          <a:ln w="19050">
            <a:solidFill>
              <a:schemeClr val="accent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7C0D045-99D7-B3CD-143F-F986E4A15DF1}"/>
              </a:ext>
            </a:extLst>
          </p:cNvPr>
          <p:cNvCxnSpPr>
            <a:cxnSpLocks/>
          </p:cNvCxnSpPr>
          <p:nvPr/>
        </p:nvCxnSpPr>
        <p:spPr>
          <a:xfrm flipV="1">
            <a:off x="3423316" y="3429000"/>
            <a:ext cx="0" cy="3484313"/>
          </a:xfrm>
          <a:prstGeom prst="line">
            <a:avLst/>
          </a:prstGeom>
          <a:ln w="19050">
            <a:solidFill>
              <a:schemeClr val="accent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8C0050B-B830-6FB5-EFDE-D58B1EFC4FF3}"/>
              </a:ext>
            </a:extLst>
          </p:cNvPr>
          <p:cNvSpPr txBox="1"/>
          <p:nvPr/>
        </p:nvSpPr>
        <p:spPr>
          <a:xfrm rot="20411009">
            <a:off x="8637762" y="1051169"/>
            <a:ext cx="3202437" cy="2679926"/>
          </a:xfrm>
          <a:prstGeom prst="rect">
            <a:avLst/>
          </a:prstGeom>
          <a:noFill/>
        </p:spPr>
        <p:txBody>
          <a:bodyPr wrap="square" rtlCol="0">
            <a:prstTxWarp prst="textArchUp">
              <a:avLst>
                <a:gd name="adj" fmla="val 13617789"/>
              </a:avLst>
            </a:prstTxWarp>
            <a:spAutoFit/>
          </a:bodyPr>
          <a:lstStyle/>
          <a:p>
            <a:pPr algn="ctr"/>
            <a:r>
              <a:rPr lang="en-US">
                <a:solidFill>
                  <a:srgbClr val="393026"/>
                </a:solidFill>
                <a:latin typeface="Arial Narrow" panose="020B0604020202020204" pitchFamily="34" charset="0"/>
                <a:cs typeface="Arial Narrow" panose="020B0604020202020204" pitchFamily="34" charset="0"/>
              </a:rPr>
              <a:t>Advancement Options</a:t>
            </a:r>
          </a:p>
        </p:txBody>
      </p:sp>
      <p:sp>
        <p:nvSpPr>
          <p:cNvPr id="33" name="TextBox 32">
            <a:extLst>
              <a:ext uri="{FF2B5EF4-FFF2-40B4-BE49-F238E27FC236}">
                <a16:creationId xmlns:a16="http://schemas.microsoft.com/office/drawing/2014/main" id="{D2D7940B-3972-70DA-28B3-8E5231100311}"/>
              </a:ext>
            </a:extLst>
          </p:cNvPr>
          <p:cNvSpPr txBox="1"/>
          <p:nvPr/>
        </p:nvSpPr>
        <p:spPr>
          <a:xfrm rot="20597522">
            <a:off x="2362052" y="2279563"/>
            <a:ext cx="5879729" cy="2524148"/>
          </a:xfrm>
          <a:prstGeom prst="rect">
            <a:avLst/>
          </a:prstGeom>
          <a:noFill/>
        </p:spPr>
        <p:txBody>
          <a:bodyPr wrap="square" rtlCol="0">
            <a:prstTxWarp prst="textArchUp">
              <a:avLst>
                <a:gd name="adj" fmla="val 12391092"/>
              </a:avLst>
            </a:prstTxWarp>
            <a:spAutoFit/>
          </a:bodyPr>
          <a:lstStyle/>
          <a:p>
            <a:pPr algn="ctr"/>
            <a:r>
              <a:rPr lang="en-US">
                <a:solidFill>
                  <a:srgbClr val="393026"/>
                </a:solidFill>
                <a:latin typeface="Arial Narrow" panose="020B0604020202020204" pitchFamily="34" charset="0"/>
                <a:cs typeface="Arial Narrow" panose="020B0604020202020204" pitchFamily="34" charset="0"/>
              </a:rPr>
              <a:t>Flexible career mobility to achieve professional licensure</a:t>
            </a:r>
          </a:p>
        </p:txBody>
      </p:sp>
      <p:sp>
        <p:nvSpPr>
          <p:cNvPr id="34" name="TextBox 33">
            <a:extLst>
              <a:ext uri="{FF2B5EF4-FFF2-40B4-BE49-F238E27FC236}">
                <a16:creationId xmlns:a16="http://schemas.microsoft.com/office/drawing/2014/main" id="{AAE45358-F4B4-8C1B-1733-9E211C197FD3}"/>
              </a:ext>
            </a:extLst>
          </p:cNvPr>
          <p:cNvSpPr txBox="1"/>
          <p:nvPr/>
        </p:nvSpPr>
        <p:spPr>
          <a:xfrm rot="20920830">
            <a:off x="183644" y="2774100"/>
            <a:ext cx="2685053" cy="2197158"/>
          </a:xfrm>
          <a:prstGeom prst="rect">
            <a:avLst/>
          </a:prstGeom>
          <a:noFill/>
        </p:spPr>
        <p:txBody>
          <a:bodyPr wrap="square" rtlCol="0">
            <a:prstTxWarp prst="textArchUp">
              <a:avLst>
                <a:gd name="adj" fmla="val 13206754"/>
              </a:avLst>
            </a:prstTxWarp>
            <a:spAutoFit/>
          </a:bodyPr>
          <a:lstStyle/>
          <a:p>
            <a:pPr algn="ctr"/>
            <a:r>
              <a:rPr lang="en-US">
                <a:solidFill>
                  <a:srgbClr val="393026"/>
                </a:solidFill>
                <a:latin typeface="Arial Narrow" panose="020B0604020202020204" pitchFamily="34" charset="0"/>
                <a:cs typeface="Arial Narrow" panose="020B0604020202020204" pitchFamily="34" charset="0"/>
              </a:rPr>
              <a:t>Route into teaching</a:t>
            </a:r>
          </a:p>
        </p:txBody>
      </p:sp>
      <p:grpSp>
        <p:nvGrpSpPr>
          <p:cNvPr id="87" name="Group 86">
            <a:extLst>
              <a:ext uri="{FF2B5EF4-FFF2-40B4-BE49-F238E27FC236}">
                <a16:creationId xmlns:a16="http://schemas.microsoft.com/office/drawing/2014/main" id="{0C126A41-442C-54DA-C6EE-5543CB57CA73}"/>
              </a:ext>
            </a:extLst>
          </p:cNvPr>
          <p:cNvGrpSpPr/>
          <p:nvPr/>
        </p:nvGrpSpPr>
        <p:grpSpPr>
          <a:xfrm>
            <a:off x="371036" y="3742724"/>
            <a:ext cx="11579175" cy="2661942"/>
            <a:chOff x="371036" y="3742724"/>
            <a:chExt cx="11579175" cy="2661942"/>
          </a:xfrm>
        </p:grpSpPr>
        <p:grpSp>
          <p:nvGrpSpPr>
            <p:cNvPr id="86" name="Group 85">
              <a:extLst>
                <a:ext uri="{FF2B5EF4-FFF2-40B4-BE49-F238E27FC236}">
                  <a16:creationId xmlns:a16="http://schemas.microsoft.com/office/drawing/2014/main" id="{C1653828-2244-B0E0-438F-B0C46BF5E3A1}"/>
                </a:ext>
              </a:extLst>
            </p:cNvPr>
            <p:cNvGrpSpPr/>
            <p:nvPr/>
          </p:nvGrpSpPr>
          <p:grpSpPr>
            <a:xfrm>
              <a:off x="371037" y="3742724"/>
              <a:ext cx="11578773" cy="1215628"/>
              <a:chOff x="371037" y="3742724"/>
              <a:chExt cx="11578773" cy="1215628"/>
            </a:xfrm>
          </p:grpSpPr>
          <p:grpSp>
            <p:nvGrpSpPr>
              <p:cNvPr id="48" name="Group 47">
                <a:extLst>
                  <a:ext uri="{FF2B5EF4-FFF2-40B4-BE49-F238E27FC236}">
                    <a16:creationId xmlns:a16="http://schemas.microsoft.com/office/drawing/2014/main" id="{2E458973-6AD1-D120-03B8-81B70FD33090}"/>
                  </a:ext>
                </a:extLst>
              </p:cNvPr>
              <p:cNvGrpSpPr/>
              <p:nvPr/>
            </p:nvGrpSpPr>
            <p:grpSpPr>
              <a:xfrm>
                <a:off x="371037" y="4595435"/>
                <a:ext cx="3236274" cy="362917"/>
                <a:chOff x="371037" y="4595435"/>
                <a:chExt cx="3236274" cy="362917"/>
              </a:xfrm>
            </p:grpSpPr>
            <p:sp>
              <p:nvSpPr>
                <p:cNvPr id="5" name="Rectangle 4">
                  <a:extLst>
                    <a:ext uri="{FF2B5EF4-FFF2-40B4-BE49-F238E27FC236}">
                      <a16:creationId xmlns:a16="http://schemas.microsoft.com/office/drawing/2014/main" id="{354EE069-ECC8-6AB8-3224-872D50ED4632}"/>
                    </a:ext>
                  </a:extLst>
                </p:cNvPr>
                <p:cNvSpPr/>
                <p:nvPr/>
              </p:nvSpPr>
              <p:spPr>
                <a:xfrm>
                  <a:off x="371037" y="4595472"/>
                  <a:ext cx="3236274" cy="3544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200"/>
                    </a:spcAft>
                  </a:pPr>
                  <a:r>
                    <a:rPr lang="en-US" b="1">
                      <a:latin typeface="Arial Narrow" panose="020B0604020202020204" pitchFamily="34" charset="0"/>
                      <a:cs typeface="Arial Narrow" panose="020B0604020202020204" pitchFamily="34" charset="0"/>
                    </a:rPr>
                    <a:t>       PATHWAYS &amp; PREP</a:t>
                  </a:r>
                </a:p>
              </p:txBody>
            </p:sp>
            <p:pic>
              <p:nvPicPr>
                <p:cNvPr id="42" name="Picture 41" descr="Icon&#10;&#10;Description automatically generated">
                  <a:extLst>
                    <a:ext uri="{FF2B5EF4-FFF2-40B4-BE49-F238E27FC236}">
                      <a16:creationId xmlns:a16="http://schemas.microsoft.com/office/drawing/2014/main" id="{0D14FC0C-0BC1-0FD8-BD5C-77D1875F5E2B}"/>
                    </a:ext>
                  </a:extLst>
                </p:cNvPr>
                <p:cNvPicPr>
                  <a:picLocks noChangeAspect="1"/>
                </p:cNvPicPr>
                <p:nvPr/>
              </p:nvPicPr>
              <p:blipFill>
                <a:blip r:embed="rId5"/>
                <a:stretch>
                  <a:fillRect/>
                </a:stretch>
              </p:blipFill>
              <p:spPr>
                <a:xfrm>
                  <a:off x="422742" y="4595435"/>
                  <a:ext cx="362917" cy="362917"/>
                </a:xfrm>
                <a:prstGeom prst="rect">
                  <a:avLst/>
                </a:prstGeom>
              </p:spPr>
            </p:pic>
          </p:grpSp>
          <p:grpSp>
            <p:nvGrpSpPr>
              <p:cNvPr id="68" name="Group 67">
                <a:extLst>
                  <a:ext uri="{FF2B5EF4-FFF2-40B4-BE49-F238E27FC236}">
                    <a16:creationId xmlns:a16="http://schemas.microsoft.com/office/drawing/2014/main" id="{5B400EAE-F007-0BEF-058D-E5B5719BDE92}"/>
                  </a:ext>
                </a:extLst>
              </p:cNvPr>
              <p:cNvGrpSpPr/>
              <p:nvPr/>
            </p:nvGrpSpPr>
            <p:grpSpPr>
              <a:xfrm>
                <a:off x="3596324" y="3742724"/>
                <a:ext cx="8353486" cy="970076"/>
                <a:chOff x="3596324" y="3742724"/>
                <a:chExt cx="8353486" cy="970076"/>
              </a:xfrm>
            </p:grpSpPr>
            <p:cxnSp>
              <p:nvCxnSpPr>
                <p:cNvPr id="39" name="Straight Connector 38">
                  <a:extLst>
                    <a:ext uri="{FF2B5EF4-FFF2-40B4-BE49-F238E27FC236}">
                      <a16:creationId xmlns:a16="http://schemas.microsoft.com/office/drawing/2014/main" id="{EBB00D28-AB58-02F5-8900-79D853E2A44E}"/>
                    </a:ext>
                  </a:extLst>
                </p:cNvPr>
                <p:cNvCxnSpPr>
                  <a:cxnSpLocks/>
                </p:cNvCxnSpPr>
                <p:nvPr/>
              </p:nvCxnSpPr>
              <p:spPr>
                <a:xfrm flipV="1">
                  <a:off x="3596324" y="4711848"/>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FCF66E6-04CD-57CB-2845-FDF665FC5CA6}"/>
                    </a:ext>
                  </a:extLst>
                </p:cNvPr>
                <p:cNvCxnSpPr>
                  <a:cxnSpLocks/>
                </p:cNvCxnSpPr>
                <p:nvPr/>
              </p:nvCxnSpPr>
              <p:spPr>
                <a:xfrm flipV="1">
                  <a:off x="4941274" y="4507192"/>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A34B274-A8E7-F1E8-B175-61B6CA7CD2CE}"/>
                    </a:ext>
                  </a:extLst>
                </p:cNvPr>
                <p:cNvCxnSpPr>
                  <a:cxnSpLocks/>
                </p:cNvCxnSpPr>
                <p:nvPr/>
              </p:nvCxnSpPr>
              <p:spPr>
                <a:xfrm flipV="1">
                  <a:off x="6298743" y="4299799"/>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6A5231F6-CF4E-5792-C423-B94438FBD2A5}"/>
                    </a:ext>
                  </a:extLst>
                </p:cNvPr>
                <p:cNvCxnSpPr>
                  <a:cxnSpLocks/>
                </p:cNvCxnSpPr>
                <p:nvPr/>
              </p:nvCxnSpPr>
              <p:spPr>
                <a:xfrm flipV="1">
                  <a:off x="7977148" y="4093202"/>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27B79FB-9CC8-3B88-C900-8A973B914A2E}"/>
                    </a:ext>
                  </a:extLst>
                </p:cNvPr>
                <p:cNvCxnSpPr>
                  <a:cxnSpLocks/>
                </p:cNvCxnSpPr>
                <p:nvPr/>
              </p:nvCxnSpPr>
              <p:spPr>
                <a:xfrm flipV="1">
                  <a:off x="9317437" y="3931771"/>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092C01FD-B10C-8B43-4717-D271AB5209AE}"/>
                    </a:ext>
                  </a:extLst>
                </p:cNvPr>
                <p:cNvCxnSpPr>
                  <a:cxnSpLocks/>
                </p:cNvCxnSpPr>
                <p:nvPr/>
              </p:nvCxnSpPr>
              <p:spPr>
                <a:xfrm flipV="1">
                  <a:off x="10669631" y="3742724"/>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grpSp>
        </p:grpSp>
        <p:grpSp>
          <p:nvGrpSpPr>
            <p:cNvPr id="85" name="Group 84">
              <a:extLst>
                <a:ext uri="{FF2B5EF4-FFF2-40B4-BE49-F238E27FC236}">
                  <a16:creationId xmlns:a16="http://schemas.microsoft.com/office/drawing/2014/main" id="{D91B3415-AC1F-F83A-EB8C-987F6FD3E411}"/>
                </a:ext>
              </a:extLst>
            </p:cNvPr>
            <p:cNvGrpSpPr/>
            <p:nvPr/>
          </p:nvGrpSpPr>
          <p:grpSpPr>
            <a:xfrm>
              <a:off x="371036" y="4228891"/>
              <a:ext cx="11576995" cy="1196434"/>
              <a:chOff x="371036" y="4228891"/>
              <a:chExt cx="11576995" cy="1196434"/>
            </a:xfrm>
          </p:grpSpPr>
          <p:grpSp>
            <p:nvGrpSpPr>
              <p:cNvPr id="49" name="Group 48">
                <a:extLst>
                  <a:ext uri="{FF2B5EF4-FFF2-40B4-BE49-F238E27FC236}">
                    <a16:creationId xmlns:a16="http://schemas.microsoft.com/office/drawing/2014/main" id="{B619CC82-145B-EB0F-3126-E13D67063F9A}"/>
                  </a:ext>
                </a:extLst>
              </p:cNvPr>
              <p:cNvGrpSpPr/>
              <p:nvPr/>
            </p:nvGrpSpPr>
            <p:grpSpPr>
              <a:xfrm>
                <a:off x="371036" y="5031940"/>
                <a:ext cx="3236273" cy="393385"/>
                <a:chOff x="371036" y="5031940"/>
                <a:chExt cx="3236273" cy="393385"/>
              </a:xfrm>
            </p:grpSpPr>
            <p:sp>
              <p:nvSpPr>
                <p:cNvPr id="28" name="Rectangle 27">
                  <a:extLst>
                    <a:ext uri="{FF2B5EF4-FFF2-40B4-BE49-F238E27FC236}">
                      <a16:creationId xmlns:a16="http://schemas.microsoft.com/office/drawing/2014/main" id="{E305102B-D3B4-3BF0-6E7F-CC77463EE314}"/>
                    </a:ext>
                  </a:extLst>
                </p:cNvPr>
                <p:cNvSpPr/>
                <p:nvPr/>
              </p:nvSpPr>
              <p:spPr>
                <a:xfrm>
                  <a:off x="371036" y="5070851"/>
                  <a:ext cx="3236273" cy="35447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200"/>
                    </a:spcAft>
                  </a:pPr>
                  <a:r>
                    <a:rPr lang="en-US" b="1">
                      <a:latin typeface="Arial Narrow" panose="020B0604020202020204" pitchFamily="34" charset="0"/>
                      <a:cs typeface="Arial Narrow" panose="020B0604020202020204" pitchFamily="34" charset="0"/>
                    </a:rPr>
                    <a:t>       LICENSURE</a:t>
                  </a:r>
                </a:p>
              </p:txBody>
            </p:sp>
            <p:pic>
              <p:nvPicPr>
                <p:cNvPr id="43" name="Picture 42" descr="Icon&#10;&#10;Description automatically generated">
                  <a:extLst>
                    <a:ext uri="{FF2B5EF4-FFF2-40B4-BE49-F238E27FC236}">
                      <a16:creationId xmlns:a16="http://schemas.microsoft.com/office/drawing/2014/main" id="{35AC6034-FB6E-060D-3503-15F65E189B8D}"/>
                    </a:ext>
                  </a:extLst>
                </p:cNvPr>
                <p:cNvPicPr>
                  <a:picLocks noChangeAspect="1"/>
                </p:cNvPicPr>
                <p:nvPr/>
              </p:nvPicPr>
              <p:blipFill rotWithShape="1">
                <a:blip r:embed="rId6"/>
                <a:srcRect/>
                <a:stretch/>
              </p:blipFill>
              <p:spPr>
                <a:xfrm>
                  <a:off x="422742" y="5031940"/>
                  <a:ext cx="362917" cy="362917"/>
                </a:xfrm>
                <a:prstGeom prst="rect">
                  <a:avLst/>
                </a:prstGeom>
              </p:spPr>
            </p:pic>
          </p:grpSp>
          <p:grpSp>
            <p:nvGrpSpPr>
              <p:cNvPr id="67" name="Group 66">
                <a:extLst>
                  <a:ext uri="{FF2B5EF4-FFF2-40B4-BE49-F238E27FC236}">
                    <a16:creationId xmlns:a16="http://schemas.microsoft.com/office/drawing/2014/main" id="{DDBE77C5-1B07-777C-EDF1-C7C068A15F73}"/>
                  </a:ext>
                </a:extLst>
              </p:cNvPr>
              <p:cNvGrpSpPr/>
              <p:nvPr/>
            </p:nvGrpSpPr>
            <p:grpSpPr>
              <a:xfrm>
                <a:off x="3594545" y="4228891"/>
                <a:ext cx="8353486" cy="970076"/>
                <a:chOff x="3607291" y="4218375"/>
                <a:chExt cx="8353486" cy="970076"/>
              </a:xfrm>
            </p:grpSpPr>
            <p:cxnSp>
              <p:nvCxnSpPr>
                <p:cNvPr id="61" name="Straight Connector 60">
                  <a:extLst>
                    <a:ext uri="{FF2B5EF4-FFF2-40B4-BE49-F238E27FC236}">
                      <a16:creationId xmlns:a16="http://schemas.microsoft.com/office/drawing/2014/main" id="{C0AFE553-3D5E-0249-1439-F16AFA8E46BA}"/>
                    </a:ext>
                  </a:extLst>
                </p:cNvPr>
                <p:cNvCxnSpPr>
                  <a:cxnSpLocks/>
                </p:cNvCxnSpPr>
                <p:nvPr/>
              </p:nvCxnSpPr>
              <p:spPr>
                <a:xfrm flipV="1">
                  <a:off x="3607291" y="5187499"/>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B95F107-C0AF-1593-37C3-87B37162BD9C}"/>
                    </a:ext>
                  </a:extLst>
                </p:cNvPr>
                <p:cNvCxnSpPr>
                  <a:cxnSpLocks/>
                </p:cNvCxnSpPr>
                <p:nvPr/>
              </p:nvCxnSpPr>
              <p:spPr>
                <a:xfrm flipV="1">
                  <a:off x="4952241" y="4982843"/>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B5F0077-3982-3DA7-8825-49D448832BBF}"/>
                    </a:ext>
                  </a:extLst>
                </p:cNvPr>
                <p:cNvCxnSpPr>
                  <a:cxnSpLocks/>
                </p:cNvCxnSpPr>
                <p:nvPr/>
              </p:nvCxnSpPr>
              <p:spPr>
                <a:xfrm flipV="1">
                  <a:off x="6309710" y="4775450"/>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68087A5D-238E-7D64-4641-43E5CBAC9D4B}"/>
                    </a:ext>
                  </a:extLst>
                </p:cNvPr>
                <p:cNvCxnSpPr>
                  <a:cxnSpLocks/>
                </p:cNvCxnSpPr>
                <p:nvPr/>
              </p:nvCxnSpPr>
              <p:spPr>
                <a:xfrm flipV="1">
                  <a:off x="7988115" y="4568853"/>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A7AEAB8-DDE9-FEF3-ACE8-46F87D6D3A08}"/>
                    </a:ext>
                  </a:extLst>
                </p:cNvPr>
                <p:cNvCxnSpPr>
                  <a:cxnSpLocks/>
                </p:cNvCxnSpPr>
                <p:nvPr/>
              </p:nvCxnSpPr>
              <p:spPr>
                <a:xfrm flipV="1">
                  <a:off x="9328404" y="4407422"/>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CB6487F9-2293-565D-2E84-83702F7DBA39}"/>
                    </a:ext>
                  </a:extLst>
                </p:cNvPr>
                <p:cNvCxnSpPr>
                  <a:cxnSpLocks/>
                </p:cNvCxnSpPr>
                <p:nvPr/>
              </p:nvCxnSpPr>
              <p:spPr>
                <a:xfrm flipV="1">
                  <a:off x="10680598" y="4218375"/>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grpSp>
        </p:grpSp>
        <p:grpSp>
          <p:nvGrpSpPr>
            <p:cNvPr id="84" name="Group 83">
              <a:extLst>
                <a:ext uri="{FF2B5EF4-FFF2-40B4-BE49-F238E27FC236}">
                  <a16:creationId xmlns:a16="http://schemas.microsoft.com/office/drawing/2014/main" id="{CB63D211-29C5-1272-F8BA-E93427334233}"/>
                </a:ext>
              </a:extLst>
            </p:cNvPr>
            <p:cNvGrpSpPr/>
            <p:nvPr/>
          </p:nvGrpSpPr>
          <p:grpSpPr>
            <a:xfrm>
              <a:off x="371037" y="4704540"/>
              <a:ext cx="11576994" cy="1219188"/>
              <a:chOff x="371037" y="4704540"/>
              <a:chExt cx="11576994" cy="1219188"/>
            </a:xfrm>
          </p:grpSpPr>
          <p:grpSp>
            <p:nvGrpSpPr>
              <p:cNvPr id="50" name="Group 49">
                <a:extLst>
                  <a:ext uri="{FF2B5EF4-FFF2-40B4-BE49-F238E27FC236}">
                    <a16:creationId xmlns:a16="http://schemas.microsoft.com/office/drawing/2014/main" id="{A0C8487E-6247-C24F-5522-8E47F29E3CD7}"/>
                  </a:ext>
                </a:extLst>
              </p:cNvPr>
              <p:cNvGrpSpPr/>
              <p:nvPr/>
            </p:nvGrpSpPr>
            <p:grpSpPr>
              <a:xfrm>
                <a:off x="371037" y="5546230"/>
                <a:ext cx="3236272" cy="377498"/>
                <a:chOff x="371037" y="5546230"/>
                <a:chExt cx="3236272" cy="377498"/>
              </a:xfrm>
            </p:grpSpPr>
            <p:sp>
              <p:nvSpPr>
                <p:cNvPr id="29" name="Rectangle 28">
                  <a:extLst>
                    <a:ext uri="{FF2B5EF4-FFF2-40B4-BE49-F238E27FC236}">
                      <a16:creationId xmlns:a16="http://schemas.microsoft.com/office/drawing/2014/main" id="{4BB33700-59ED-E043-569D-9A0DC3F6D66D}"/>
                    </a:ext>
                  </a:extLst>
                </p:cNvPr>
                <p:cNvSpPr/>
                <p:nvPr/>
              </p:nvSpPr>
              <p:spPr>
                <a:xfrm>
                  <a:off x="371037" y="5546230"/>
                  <a:ext cx="3236272" cy="3544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200"/>
                    </a:spcAft>
                  </a:pPr>
                  <a:r>
                    <a:rPr lang="en-US" b="1">
                      <a:latin typeface="Arial Narrow" panose="020B0604020202020204" pitchFamily="34" charset="0"/>
                      <a:cs typeface="Arial Narrow" panose="020B0604020202020204" pitchFamily="34" charset="0"/>
                    </a:rPr>
                    <a:t>       PROFESSIONAL SUPPORTS</a:t>
                  </a:r>
                </a:p>
              </p:txBody>
            </p:sp>
            <p:pic>
              <p:nvPicPr>
                <p:cNvPr id="45" name="Picture 44">
                  <a:extLst>
                    <a:ext uri="{FF2B5EF4-FFF2-40B4-BE49-F238E27FC236}">
                      <a16:creationId xmlns:a16="http://schemas.microsoft.com/office/drawing/2014/main" id="{7825420A-C614-244D-2D3D-CD5AECF2D426}"/>
                    </a:ext>
                  </a:extLst>
                </p:cNvPr>
                <p:cNvPicPr>
                  <a:picLocks noChangeAspect="1"/>
                </p:cNvPicPr>
                <p:nvPr/>
              </p:nvPicPr>
              <p:blipFill>
                <a:blip r:embed="rId7"/>
                <a:stretch>
                  <a:fillRect/>
                </a:stretch>
              </p:blipFill>
              <p:spPr>
                <a:xfrm>
                  <a:off x="419899" y="5557968"/>
                  <a:ext cx="365760" cy="365760"/>
                </a:xfrm>
                <a:prstGeom prst="rect">
                  <a:avLst/>
                </a:prstGeom>
              </p:spPr>
            </p:pic>
          </p:grpSp>
          <p:grpSp>
            <p:nvGrpSpPr>
              <p:cNvPr id="69" name="Group 68">
                <a:extLst>
                  <a:ext uri="{FF2B5EF4-FFF2-40B4-BE49-F238E27FC236}">
                    <a16:creationId xmlns:a16="http://schemas.microsoft.com/office/drawing/2014/main" id="{638F739A-46AD-B52C-EB1F-3CDC420AD1F0}"/>
                  </a:ext>
                </a:extLst>
              </p:cNvPr>
              <p:cNvGrpSpPr/>
              <p:nvPr/>
            </p:nvGrpSpPr>
            <p:grpSpPr>
              <a:xfrm>
                <a:off x="3594545" y="4704540"/>
                <a:ext cx="8353486" cy="970076"/>
                <a:chOff x="3596324" y="3742724"/>
                <a:chExt cx="8353486" cy="970076"/>
              </a:xfrm>
            </p:grpSpPr>
            <p:cxnSp>
              <p:nvCxnSpPr>
                <p:cNvPr id="70" name="Straight Connector 69">
                  <a:extLst>
                    <a:ext uri="{FF2B5EF4-FFF2-40B4-BE49-F238E27FC236}">
                      <a16:creationId xmlns:a16="http://schemas.microsoft.com/office/drawing/2014/main" id="{A3B3CD25-DC8D-3BA5-31DE-8FA4C88F4FDC}"/>
                    </a:ext>
                  </a:extLst>
                </p:cNvPr>
                <p:cNvCxnSpPr>
                  <a:cxnSpLocks/>
                </p:cNvCxnSpPr>
                <p:nvPr/>
              </p:nvCxnSpPr>
              <p:spPr>
                <a:xfrm flipV="1">
                  <a:off x="3596324" y="4711848"/>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11FA5FE-CC4A-C49B-7AFA-71968098A27A}"/>
                    </a:ext>
                  </a:extLst>
                </p:cNvPr>
                <p:cNvCxnSpPr>
                  <a:cxnSpLocks/>
                </p:cNvCxnSpPr>
                <p:nvPr/>
              </p:nvCxnSpPr>
              <p:spPr>
                <a:xfrm flipV="1">
                  <a:off x="4941274" y="4507192"/>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60A8F49-3DB3-AE12-09B1-D57D94E28440}"/>
                    </a:ext>
                  </a:extLst>
                </p:cNvPr>
                <p:cNvCxnSpPr>
                  <a:cxnSpLocks/>
                </p:cNvCxnSpPr>
                <p:nvPr/>
              </p:nvCxnSpPr>
              <p:spPr>
                <a:xfrm flipV="1">
                  <a:off x="6298743" y="4299799"/>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705186B0-AD90-63FB-9BDD-5DD5E2B3679F}"/>
                    </a:ext>
                  </a:extLst>
                </p:cNvPr>
                <p:cNvCxnSpPr>
                  <a:cxnSpLocks/>
                </p:cNvCxnSpPr>
                <p:nvPr/>
              </p:nvCxnSpPr>
              <p:spPr>
                <a:xfrm flipV="1">
                  <a:off x="7977148" y="4093202"/>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2E74E0E2-2841-19C6-0D4C-17F2376965F8}"/>
                    </a:ext>
                  </a:extLst>
                </p:cNvPr>
                <p:cNvCxnSpPr>
                  <a:cxnSpLocks/>
                </p:cNvCxnSpPr>
                <p:nvPr/>
              </p:nvCxnSpPr>
              <p:spPr>
                <a:xfrm flipV="1">
                  <a:off x="9317437" y="3931771"/>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13676E87-4E01-F120-9CE3-65432C5CE887}"/>
                    </a:ext>
                  </a:extLst>
                </p:cNvPr>
                <p:cNvCxnSpPr>
                  <a:cxnSpLocks/>
                </p:cNvCxnSpPr>
                <p:nvPr/>
              </p:nvCxnSpPr>
              <p:spPr>
                <a:xfrm flipV="1">
                  <a:off x="10669631" y="3742724"/>
                  <a:ext cx="1280179" cy="952"/>
                </a:xfrm>
                <a:prstGeom prst="line">
                  <a:avLst/>
                </a:prstGeom>
                <a:ln w="57150">
                  <a:solidFill>
                    <a:schemeClr val="tx2">
                      <a:alpha val="50196"/>
                    </a:schemeClr>
                  </a:solidFill>
                </a:ln>
              </p:spPr>
              <p:style>
                <a:lnRef idx="1">
                  <a:schemeClr val="accent1"/>
                </a:lnRef>
                <a:fillRef idx="0">
                  <a:schemeClr val="accent1"/>
                </a:fillRef>
                <a:effectRef idx="0">
                  <a:schemeClr val="accent1"/>
                </a:effectRef>
                <a:fontRef idx="minor">
                  <a:schemeClr val="tx1"/>
                </a:fontRef>
              </p:style>
            </p:cxnSp>
          </p:grpSp>
        </p:grpSp>
        <p:grpSp>
          <p:nvGrpSpPr>
            <p:cNvPr id="83" name="Group 82">
              <a:extLst>
                <a:ext uri="{FF2B5EF4-FFF2-40B4-BE49-F238E27FC236}">
                  <a16:creationId xmlns:a16="http://schemas.microsoft.com/office/drawing/2014/main" id="{D39DC13A-0D4D-5437-B06C-14337290CC7C}"/>
                </a:ext>
              </a:extLst>
            </p:cNvPr>
            <p:cNvGrpSpPr/>
            <p:nvPr/>
          </p:nvGrpSpPr>
          <p:grpSpPr>
            <a:xfrm>
              <a:off x="371036" y="5215457"/>
              <a:ext cx="11579175" cy="1189209"/>
              <a:chOff x="371036" y="5215457"/>
              <a:chExt cx="11579175" cy="1189209"/>
            </a:xfrm>
          </p:grpSpPr>
          <p:grpSp>
            <p:nvGrpSpPr>
              <p:cNvPr id="51" name="Group 50">
                <a:extLst>
                  <a:ext uri="{FF2B5EF4-FFF2-40B4-BE49-F238E27FC236}">
                    <a16:creationId xmlns:a16="http://schemas.microsoft.com/office/drawing/2014/main" id="{9E8D7132-1C48-1A23-D995-BB41A500DCB6}"/>
                  </a:ext>
                </a:extLst>
              </p:cNvPr>
              <p:cNvGrpSpPr/>
              <p:nvPr/>
            </p:nvGrpSpPr>
            <p:grpSpPr>
              <a:xfrm>
                <a:off x="371036" y="6038906"/>
                <a:ext cx="3236255" cy="365760"/>
                <a:chOff x="371036" y="6038906"/>
                <a:chExt cx="3236255" cy="365760"/>
              </a:xfrm>
            </p:grpSpPr>
            <p:sp>
              <p:nvSpPr>
                <p:cNvPr id="30" name="Rectangle 29">
                  <a:extLst>
                    <a:ext uri="{FF2B5EF4-FFF2-40B4-BE49-F238E27FC236}">
                      <a16:creationId xmlns:a16="http://schemas.microsoft.com/office/drawing/2014/main" id="{1B9DA1C5-7FD3-EBC8-23F3-3FB9E81566C5}"/>
                    </a:ext>
                  </a:extLst>
                </p:cNvPr>
                <p:cNvSpPr/>
                <p:nvPr/>
              </p:nvSpPr>
              <p:spPr>
                <a:xfrm>
                  <a:off x="371036" y="6044549"/>
                  <a:ext cx="3236255" cy="35447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200"/>
                    </a:spcAft>
                  </a:pPr>
                  <a:r>
                    <a:rPr lang="en-US" b="1">
                      <a:latin typeface="Arial Narrow" panose="020B0604020202020204" pitchFamily="34" charset="0"/>
                      <a:cs typeface="Arial Narrow" panose="020B0604020202020204" pitchFamily="34" charset="0"/>
                    </a:rPr>
                    <a:t>       COMPENSATION</a:t>
                  </a:r>
                </a:p>
              </p:txBody>
            </p:sp>
            <p:pic>
              <p:nvPicPr>
                <p:cNvPr id="47" name="Picture 46" descr="Icon&#10;&#10;Description automatically generated">
                  <a:extLst>
                    <a:ext uri="{FF2B5EF4-FFF2-40B4-BE49-F238E27FC236}">
                      <a16:creationId xmlns:a16="http://schemas.microsoft.com/office/drawing/2014/main" id="{51E36343-594F-6C8F-56D2-B221867A4313}"/>
                    </a:ext>
                  </a:extLst>
                </p:cNvPr>
                <p:cNvPicPr>
                  <a:picLocks noChangeAspect="1"/>
                </p:cNvPicPr>
                <p:nvPr/>
              </p:nvPicPr>
              <p:blipFill>
                <a:blip r:embed="rId8"/>
                <a:stretch>
                  <a:fillRect/>
                </a:stretch>
              </p:blipFill>
              <p:spPr>
                <a:xfrm>
                  <a:off x="391192" y="6038906"/>
                  <a:ext cx="365760" cy="365760"/>
                </a:xfrm>
                <a:prstGeom prst="rect">
                  <a:avLst/>
                </a:prstGeom>
              </p:spPr>
            </p:pic>
          </p:grpSp>
          <p:grpSp>
            <p:nvGrpSpPr>
              <p:cNvPr id="76" name="Group 75">
                <a:extLst>
                  <a:ext uri="{FF2B5EF4-FFF2-40B4-BE49-F238E27FC236}">
                    <a16:creationId xmlns:a16="http://schemas.microsoft.com/office/drawing/2014/main" id="{A762F798-5E8F-AB58-E27C-A68CBE018ACB}"/>
                  </a:ext>
                </a:extLst>
              </p:cNvPr>
              <p:cNvGrpSpPr/>
              <p:nvPr/>
            </p:nvGrpSpPr>
            <p:grpSpPr>
              <a:xfrm>
                <a:off x="3596725" y="5215457"/>
                <a:ext cx="8353486" cy="970076"/>
                <a:chOff x="3607291" y="4218375"/>
                <a:chExt cx="8353486" cy="970076"/>
              </a:xfrm>
            </p:grpSpPr>
            <p:cxnSp>
              <p:nvCxnSpPr>
                <p:cNvPr id="77" name="Straight Connector 76">
                  <a:extLst>
                    <a:ext uri="{FF2B5EF4-FFF2-40B4-BE49-F238E27FC236}">
                      <a16:creationId xmlns:a16="http://schemas.microsoft.com/office/drawing/2014/main" id="{7032751A-CF62-DF79-ABD0-6CB78E504731}"/>
                    </a:ext>
                  </a:extLst>
                </p:cNvPr>
                <p:cNvCxnSpPr>
                  <a:cxnSpLocks/>
                </p:cNvCxnSpPr>
                <p:nvPr/>
              </p:nvCxnSpPr>
              <p:spPr>
                <a:xfrm flipV="1">
                  <a:off x="3607291" y="5187499"/>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C1161D19-E496-8A1D-F889-5812938C225D}"/>
                    </a:ext>
                  </a:extLst>
                </p:cNvPr>
                <p:cNvCxnSpPr>
                  <a:cxnSpLocks/>
                </p:cNvCxnSpPr>
                <p:nvPr/>
              </p:nvCxnSpPr>
              <p:spPr>
                <a:xfrm flipV="1">
                  <a:off x="4952241" y="4982843"/>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E8E45B5E-67E9-314C-D176-1A0106F12BE8}"/>
                    </a:ext>
                  </a:extLst>
                </p:cNvPr>
                <p:cNvCxnSpPr>
                  <a:cxnSpLocks/>
                </p:cNvCxnSpPr>
                <p:nvPr/>
              </p:nvCxnSpPr>
              <p:spPr>
                <a:xfrm flipV="1">
                  <a:off x="6309710" y="4775450"/>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F56FA8E9-6159-CAC6-5BB3-00F7271BC60E}"/>
                    </a:ext>
                  </a:extLst>
                </p:cNvPr>
                <p:cNvCxnSpPr>
                  <a:cxnSpLocks/>
                </p:cNvCxnSpPr>
                <p:nvPr/>
              </p:nvCxnSpPr>
              <p:spPr>
                <a:xfrm flipV="1">
                  <a:off x="7988115" y="4568853"/>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AD7236D9-78AB-B606-C13D-B7A3EEEB6D42}"/>
                    </a:ext>
                  </a:extLst>
                </p:cNvPr>
                <p:cNvCxnSpPr>
                  <a:cxnSpLocks/>
                </p:cNvCxnSpPr>
                <p:nvPr/>
              </p:nvCxnSpPr>
              <p:spPr>
                <a:xfrm flipV="1">
                  <a:off x="9328404" y="4407422"/>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A0450AA5-0F16-4380-C85D-6C26E5A408D3}"/>
                    </a:ext>
                  </a:extLst>
                </p:cNvPr>
                <p:cNvCxnSpPr>
                  <a:cxnSpLocks/>
                </p:cNvCxnSpPr>
                <p:nvPr/>
              </p:nvCxnSpPr>
              <p:spPr>
                <a:xfrm flipV="1">
                  <a:off x="10680598" y="4218375"/>
                  <a:ext cx="1280179" cy="952"/>
                </a:xfrm>
                <a:prstGeom prst="line">
                  <a:avLst/>
                </a:prstGeom>
                <a:ln w="57150">
                  <a:solidFill>
                    <a:schemeClr val="accent5">
                      <a:alpha val="50196"/>
                    </a:schemeClr>
                  </a:solidFill>
                </a:ln>
              </p:spPr>
              <p:style>
                <a:lnRef idx="1">
                  <a:schemeClr val="accent1"/>
                </a:lnRef>
                <a:fillRef idx="0">
                  <a:schemeClr val="accent1"/>
                </a:fillRef>
                <a:effectRef idx="0">
                  <a:schemeClr val="accent1"/>
                </a:effectRef>
                <a:fontRef idx="minor">
                  <a:schemeClr val="tx1"/>
                </a:fontRef>
              </p:style>
            </p:cxnSp>
          </p:grpSp>
        </p:grpSp>
      </p:grpSp>
      <p:sp>
        <p:nvSpPr>
          <p:cNvPr id="89" name="TextBox 88">
            <a:extLst>
              <a:ext uri="{FF2B5EF4-FFF2-40B4-BE49-F238E27FC236}">
                <a16:creationId xmlns:a16="http://schemas.microsoft.com/office/drawing/2014/main" id="{C5AE6F3F-7F3E-3EC6-AF5F-4D7F604AF85A}"/>
              </a:ext>
            </a:extLst>
          </p:cNvPr>
          <p:cNvSpPr txBox="1"/>
          <p:nvPr/>
        </p:nvSpPr>
        <p:spPr>
          <a:xfrm>
            <a:off x="394931" y="3819116"/>
            <a:ext cx="1478637" cy="461665"/>
          </a:xfrm>
          <a:prstGeom prst="rect">
            <a:avLst/>
          </a:prstGeom>
          <a:noFill/>
        </p:spPr>
        <p:txBody>
          <a:bodyPr wrap="square" rtlCol="0">
            <a:spAutoFit/>
          </a:bodyPr>
          <a:lstStyle/>
          <a:p>
            <a:pPr>
              <a:buFont typeface="Arial" panose="020B0604020202020204" pitchFamily="34" charset="0"/>
              <a:buChar char="•"/>
            </a:pPr>
            <a:r>
              <a:rPr lang="en-US" sz="1200" b="1">
                <a:solidFill>
                  <a:srgbClr val="393026"/>
                </a:solidFill>
                <a:latin typeface="Arial Narrow" panose="020B0604020202020204" pitchFamily="34" charset="0"/>
                <a:cs typeface="Arial Narrow" panose="020B0604020202020204" pitchFamily="34" charset="0"/>
              </a:rPr>
              <a:t>College &amp; University</a:t>
            </a:r>
          </a:p>
          <a:p>
            <a:pPr>
              <a:buFont typeface="Arial" panose="020B0604020202020204" pitchFamily="34" charset="0"/>
              <a:buChar char="•"/>
            </a:pPr>
            <a:r>
              <a:rPr lang="en-US" sz="1200" b="1">
                <a:solidFill>
                  <a:srgbClr val="393026"/>
                </a:solidFill>
                <a:latin typeface="Arial Narrow" panose="020B0604020202020204" pitchFamily="34" charset="0"/>
                <a:cs typeface="Arial Narrow" panose="020B0604020202020204" pitchFamily="34" charset="0"/>
              </a:rPr>
              <a:t>Industry Experience</a:t>
            </a:r>
          </a:p>
        </p:txBody>
      </p:sp>
      <p:cxnSp>
        <p:nvCxnSpPr>
          <p:cNvPr id="94" name="Straight Arrow Connector 93">
            <a:extLst>
              <a:ext uri="{FF2B5EF4-FFF2-40B4-BE49-F238E27FC236}">
                <a16:creationId xmlns:a16="http://schemas.microsoft.com/office/drawing/2014/main" id="{22407543-3A16-16F3-7C2D-AA35F049E815}"/>
              </a:ext>
            </a:extLst>
          </p:cNvPr>
          <p:cNvCxnSpPr>
            <a:cxnSpLocks/>
          </p:cNvCxnSpPr>
          <p:nvPr/>
        </p:nvCxnSpPr>
        <p:spPr>
          <a:xfrm>
            <a:off x="497136" y="3742724"/>
            <a:ext cx="1129683" cy="0"/>
          </a:xfrm>
          <a:prstGeom prst="straightConnector1">
            <a:avLst/>
          </a:prstGeom>
          <a:ln w="76200">
            <a:solidFill>
              <a:srgbClr val="CDC6BF"/>
            </a:solidFill>
            <a:tailEnd type="triangle" w="med"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254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0" y="206099"/>
            <a:ext cx="11718234"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p:txBody>
          <a:bodyPr/>
          <a:lstStyle/>
          <a:p>
            <a:r>
              <a:rPr lang="en-US"/>
              <a:t>Robust, quality data can help states effectively address teacher shortages.</a:t>
            </a:r>
          </a:p>
        </p:txBody>
      </p:sp>
      <p:sp>
        <p:nvSpPr>
          <p:cNvPr id="9" name="TextBox 8">
            <a:extLst>
              <a:ext uri="{FF2B5EF4-FFF2-40B4-BE49-F238E27FC236}">
                <a16:creationId xmlns:a16="http://schemas.microsoft.com/office/drawing/2014/main" id="{D2812E47-EC98-BF64-2745-73B981B17A12}"/>
              </a:ext>
            </a:extLst>
          </p:cNvPr>
          <p:cNvSpPr txBox="1"/>
          <p:nvPr/>
        </p:nvSpPr>
        <p:spPr>
          <a:xfrm>
            <a:off x="399002" y="6530938"/>
            <a:ext cx="4282772"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 </a:t>
            </a:r>
            <a:r>
              <a:rPr lang="en-US" sz="1000">
                <a:solidFill>
                  <a:schemeClr val="tx2"/>
                </a:solidFill>
                <a:latin typeface="Arial Narrow" panose="020B0604020202020204" pitchFamily="34" charset="0"/>
                <a:cs typeface="Arial Narrow" panose="020B0604020202020204" pitchFamily="34" charset="0"/>
                <a:hlinkClick r:id="rId3"/>
              </a:rPr>
              <a:t>NCTQ</a:t>
            </a:r>
            <a:r>
              <a:rPr lang="en-US" sz="1000">
                <a:latin typeface="Arial Narrow" panose="020B0604020202020204" pitchFamily="34" charset="0"/>
                <a:cs typeface="Arial Narrow" panose="020B0604020202020204" pitchFamily="34" charset="0"/>
              </a:rPr>
              <a:t>, 2021</a:t>
            </a:r>
          </a:p>
        </p:txBody>
      </p:sp>
      <p:sp>
        <p:nvSpPr>
          <p:cNvPr id="6" name="Content Placeholder 2">
            <a:extLst>
              <a:ext uri="{FF2B5EF4-FFF2-40B4-BE49-F238E27FC236}">
                <a16:creationId xmlns:a16="http://schemas.microsoft.com/office/drawing/2014/main" id="{7726F2F1-D0B0-A92B-1BD1-3F28B98DF81C}"/>
              </a:ext>
            </a:extLst>
          </p:cNvPr>
          <p:cNvSpPr>
            <a:spLocks noGrp="1"/>
          </p:cNvSpPr>
          <p:nvPr>
            <p:ph idx="1"/>
          </p:nvPr>
        </p:nvSpPr>
        <p:spPr>
          <a:xfrm>
            <a:off x="596992" y="1888067"/>
            <a:ext cx="5413665" cy="4364314"/>
          </a:xfrm>
        </p:spPr>
        <p:txBody>
          <a:bodyPr>
            <a:normAutofit fontScale="92500"/>
          </a:bodyPr>
          <a:lstStyle/>
          <a:p>
            <a:pPr marL="0" indent="0">
              <a:buNone/>
            </a:pPr>
            <a:r>
              <a:rPr lang="en-US" b="1">
                <a:solidFill>
                  <a:schemeClr val="tx2">
                    <a:lumMod val="75000"/>
                  </a:schemeClr>
                </a:solidFill>
                <a:highlight>
                  <a:srgbClr val="CCDDEA"/>
                </a:highlight>
                <a:latin typeface="Arial Narrow" panose="020B0604020202020204" pitchFamily="34" charset="0"/>
                <a:cs typeface="Arial Narrow" panose="020B0604020202020204" pitchFamily="34" charset="0"/>
              </a:rPr>
              <a:t>6 Best Data Practices </a:t>
            </a:r>
            <a:endParaRPr lang="en-US">
              <a:solidFill>
                <a:schemeClr val="tx2">
                  <a:lumMod val="75000"/>
                </a:schemeClr>
              </a:solidFill>
              <a:highlight>
                <a:srgbClr val="CCDDEA"/>
              </a:highlight>
              <a:latin typeface="Arial Narrow" panose="020B0604020202020204" pitchFamily="34" charset="0"/>
              <a:cs typeface="Arial Narrow" panose="020B0604020202020204" pitchFamily="34" charset="0"/>
            </a:endParaRPr>
          </a:p>
          <a:p>
            <a:pPr marL="274320" indent="-274320">
              <a:spcBef>
                <a:spcPts val="984"/>
              </a:spcBef>
              <a:spcAft>
                <a:spcPts val="1200"/>
              </a:spcAft>
              <a:buFont typeface="+mj-lt"/>
              <a:buAutoNum type="arabicPeriod"/>
            </a:pPr>
            <a:r>
              <a:rPr lang="en-US" sz="2200">
                <a:solidFill>
                  <a:srgbClr val="393026"/>
                </a:solidFill>
                <a:latin typeface="Arial Narrow" panose="020B0604020202020204" pitchFamily="34" charset="0"/>
                <a:cs typeface="Arial Narrow" panose="020B0604020202020204" pitchFamily="34" charset="0"/>
              </a:rPr>
              <a:t>Does your state produce new teacher </a:t>
            </a:r>
            <a:r>
              <a:rPr lang="en-US" sz="2200" b="1">
                <a:solidFill>
                  <a:srgbClr val="393026"/>
                </a:solidFill>
                <a:latin typeface="Arial Narrow" panose="020B0604020202020204" pitchFamily="34" charset="0"/>
                <a:cs typeface="Arial Narrow" panose="020B0604020202020204" pitchFamily="34" charset="0"/>
              </a:rPr>
              <a:t>supply</a:t>
            </a:r>
            <a:r>
              <a:rPr lang="en-US" sz="2200">
                <a:solidFill>
                  <a:srgbClr val="393026"/>
                </a:solidFill>
                <a:latin typeface="Arial Narrow" panose="020B0604020202020204" pitchFamily="34" charset="0"/>
                <a:cs typeface="Arial Narrow" panose="020B0604020202020204" pitchFamily="34" charset="0"/>
              </a:rPr>
              <a:t> data?</a:t>
            </a:r>
          </a:p>
          <a:p>
            <a:pPr marL="274320" indent="-274320">
              <a:spcAft>
                <a:spcPts val="1200"/>
              </a:spcAft>
              <a:buFont typeface="+mj-lt"/>
              <a:buAutoNum type="arabicPeriod"/>
            </a:pPr>
            <a:r>
              <a:rPr lang="en-US" sz="2200">
                <a:solidFill>
                  <a:srgbClr val="393026"/>
                </a:solidFill>
                <a:latin typeface="Arial Narrow" panose="020B0604020202020204" pitchFamily="34" charset="0"/>
                <a:cs typeface="Arial Narrow" panose="020B0604020202020204" pitchFamily="34" charset="0"/>
              </a:rPr>
              <a:t>Does your state produce new teacher </a:t>
            </a:r>
            <a:r>
              <a:rPr lang="en-US" sz="2200" b="1">
                <a:solidFill>
                  <a:srgbClr val="393026"/>
                </a:solidFill>
                <a:latin typeface="Arial Narrow" panose="020B0604020202020204" pitchFamily="34" charset="0"/>
                <a:cs typeface="Arial Narrow" panose="020B0604020202020204" pitchFamily="34" charset="0"/>
              </a:rPr>
              <a:t>demand</a:t>
            </a:r>
            <a:r>
              <a:rPr lang="en-US" sz="2200">
                <a:solidFill>
                  <a:srgbClr val="393026"/>
                </a:solidFill>
                <a:latin typeface="Arial Narrow" panose="020B0604020202020204" pitchFamily="34" charset="0"/>
                <a:cs typeface="Arial Narrow" panose="020B0604020202020204" pitchFamily="34" charset="0"/>
              </a:rPr>
              <a:t> data?</a:t>
            </a:r>
          </a:p>
          <a:p>
            <a:pPr marL="274320" indent="-274320">
              <a:spcAft>
                <a:spcPts val="1200"/>
              </a:spcAft>
              <a:buFont typeface="+mj-lt"/>
              <a:buAutoNum type="arabicPeriod"/>
            </a:pPr>
            <a:r>
              <a:rPr lang="en-US" sz="2200">
                <a:solidFill>
                  <a:srgbClr val="393026"/>
                </a:solidFill>
                <a:latin typeface="Arial Narrow" panose="020B0604020202020204" pitchFamily="34" charset="0"/>
                <a:cs typeface="Arial Narrow" panose="020B0604020202020204" pitchFamily="34" charset="0"/>
              </a:rPr>
              <a:t>Does your state </a:t>
            </a:r>
            <a:r>
              <a:rPr lang="en-US" sz="2200" b="1">
                <a:solidFill>
                  <a:srgbClr val="393026"/>
                </a:solidFill>
                <a:latin typeface="Arial Narrow" panose="020B0604020202020204" pitchFamily="34" charset="0"/>
                <a:cs typeface="Arial Narrow" panose="020B0604020202020204" pitchFamily="34" charset="0"/>
              </a:rPr>
              <a:t>disaggregate</a:t>
            </a:r>
            <a:r>
              <a:rPr lang="en-US" sz="2200">
                <a:solidFill>
                  <a:srgbClr val="393026"/>
                </a:solidFill>
                <a:latin typeface="Arial Narrow" panose="020B0604020202020204" pitchFamily="34" charset="0"/>
                <a:cs typeface="Arial Narrow" panose="020B0604020202020204" pitchFamily="34" charset="0"/>
              </a:rPr>
              <a:t> supply and demand data to the institution, district, and certification level?</a:t>
            </a:r>
          </a:p>
          <a:p>
            <a:pPr marL="274320" indent="-274320">
              <a:spcAft>
                <a:spcPts val="1200"/>
              </a:spcAft>
              <a:buFont typeface="+mj-lt"/>
              <a:buAutoNum type="arabicPeriod"/>
            </a:pPr>
            <a:r>
              <a:rPr lang="en-US" sz="2200">
                <a:solidFill>
                  <a:srgbClr val="393026"/>
                </a:solidFill>
                <a:latin typeface="Arial Narrow" panose="020B0604020202020204" pitchFamily="34" charset="0"/>
                <a:cs typeface="Arial Narrow" panose="020B0604020202020204" pitchFamily="34" charset="0"/>
              </a:rPr>
              <a:t>Does your state report on teacher </a:t>
            </a:r>
            <a:r>
              <a:rPr lang="en-US" sz="2200" b="1">
                <a:solidFill>
                  <a:srgbClr val="393026"/>
                </a:solidFill>
                <a:latin typeface="Arial Narrow" panose="020B0604020202020204" pitchFamily="34" charset="0"/>
                <a:cs typeface="Arial Narrow" panose="020B0604020202020204" pitchFamily="34" charset="0"/>
              </a:rPr>
              <a:t>shortages</a:t>
            </a:r>
            <a:r>
              <a:rPr lang="en-US" sz="2200">
                <a:solidFill>
                  <a:srgbClr val="393026"/>
                </a:solidFill>
                <a:latin typeface="Arial Narrow" panose="020B0604020202020204" pitchFamily="34" charset="0"/>
                <a:cs typeface="Arial Narrow" panose="020B0604020202020204" pitchFamily="34" charset="0"/>
              </a:rPr>
              <a:t>?</a:t>
            </a:r>
          </a:p>
          <a:p>
            <a:pPr marL="274320" indent="-274320">
              <a:spcAft>
                <a:spcPts val="1200"/>
              </a:spcAft>
              <a:buFont typeface="+mj-lt"/>
              <a:buAutoNum type="arabicPeriod"/>
            </a:pPr>
            <a:r>
              <a:rPr lang="en-US" sz="2200">
                <a:solidFill>
                  <a:srgbClr val="393026"/>
                </a:solidFill>
                <a:latin typeface="Arial Narrow" panose="020B0604020202020204" pitchFamily="34" charset="0"/>
                <a:cs typeface="Arial Narrow" panose="020B0604020202020204" pitchFamily="34" charset="0"/>
              </a:rPr>
              <a:t>Does your state publish teacher </a:t>
            </a:r>
            <a:r>
              <a:rPr lang="en-US" sz="2200" b="1">
                <a:solidFill>
                  <a:srgbClr val="393026"/>
                </a:solidFill>
                <a:latin typeface="Arial Narrow" panose="020B0604020202020204" pitchFamily="34" charset="0"/>
                <a:cs typeface="Arial Narrow" panose="020B0604020202020204" pitchFamily="34" charset="0"/>
              </a:rPr>
              <a:t>mobility</a:t>
            </a:r>
            <a:r>
              <a:rPr lang="en-US" sz="2200">
                <a:solidFill>
                  <a:srgbClr val="393026"/>
                </a:solidFill>
                <a:latin typeface="Arial Narrow" panose="020B0604020202020204" pitchFamily="34" charset="0"/>
                <a:cs typeface="Arial Narrow" panose="020B0604020202020204" pitchFamily="34" charset="0"/>
              </a:rPr>
              <a:t> data?</a:t>
            </a:r>
          </a:p>
          <a:p>
            <a:pPr marL="274320" indent="-274320">
              <a:buFont typeface="+mj-lt"/>
              <a:buAutoNum type="arabicPeriod"/>
            </a:pPr>
            <a:r>
              <a:rPr lang="en-US" sz="2200">
                <a:solidFill>
                  <a:srgbClr val="393026"/>
                </a:solidFill>
                <a:latin typeface="Arial Narrow" panose="020B0604020202020204" pitchFamily="34" charset="0"/>
                <a:cs typeface="Arial Narrow" panose="020B0604020202020204" pitchFamily="34" charset="0"/>
              </a:rPr>
              <a:t>Does your state make school-level aggregates of teacher </a:t>
            </a:r>
            <a:r>
              <a:rPr lang="en-US" sz="2200" b="1">
                <a:solidFill>
                  <a:srgbClr val="393026"/>
                </a:solidFill>
                <a:latin typeface="Arial Narrow" panose="020B0604020202020204" pitchFamily="34" charset="0"/>
                <a:cs typeface="Arial Narrow" panose="020B0604020202020204" pitchFamily="34" charset="0"/>
              </a:rPr>
              <a:t>performance</a:t>
            </a:r>
            <a:r>
              <a:rPr lang="en-US" sz="2200">
                <a:solidFill>
                  <a:srgbClr val="393026"/>
                </a:solidFill>
                <a:latin typeface="Arial Narrow" panose="020B0604020202020204" pitchFamily="34" charset="0"/>
                <a:cs typeface="Arial Narrow" panose="020B0604020202020204" pitchFamily="34" charset="0"/>
              </a:rPr>
              <a:t> data publicly available?</a:t>
            </a:r>
          </a:p>
        </p:txBody>
      </p:sp>
      <p:sp>
        <p:nvSpPr>
          <p:cNvPr id="28" name="Rounded Rectangular Callout 27">
            <a:extLst>
              <a:ext uri="{FF2B5EF4-FFF2-40B4-BE49-F238E27FC236}">
                <a16:creationId xmlns:a16="http://schemas.microsoft.com/office/drawing/2014/main" id="{83EF5339-D4BA-8E1E-8212-F7CD16558988}"/>
              </a:ext>
            </a:extLst>
          </p:cNvPr>
          <p:cNvSpPr/>
          <p:nvPr/>
        </p:nvSpPr>
        <p:spPr>
          <a:xfrm>
            <a:off x="6176964" y="2170870"/>
            <a:ext cx="3895863" cy="975360"/>
          </a:xfrm>
          <a:prstGeom prst="wedgeRoundRectCallout">
            <a:avLst>
              <a:gd name="adj1" fmla="val -20247"/>
              <a:gd name="adj2" fmla="val 95000"/>
              <a:gd name="adj3" fmla="val 16667"/>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a:solidFill>
                  <a:srgbClr val="393026"/>
                </a:solidFill>
                <a:latin typeface="Arial Narrow" panose="020B0604020202020204" pitchFamily="34" charset="0"/>
                <a:cs typeface="Arial Narrow" panose="020B0604020202020204" pitchFamily="34" charset="0"/>
              </a:rPr>
              <a:t>On average, SREB states employ </a:t>
            </a:r>
            <a:r>
              <a:rPr lang="en-US" sz="2200" b="1">
                <a:solidFill>
                  <a:srgbClr val="393026"/>
                </a:solidFill>
                <a:latin typeface="Arial Narrow" panose="020B0604020202020204" pitchFamily="34" charset="0"/>
                <a:cs typeface="Arial Narrow" panose="020B0604020202020204" pitchFamily="34" charset="0"/>
              </a:rPr>
              <a:t>less than half </a:t>
            </a:r>
            <a:r>
              <a:rPr lang="en-US" sz="2200">
                <a:solidFill>
                  <a:srgbClr val="393026"/>
                </a:solidFill>
                <a:latin typeface="Arial Narrow" panose="020B0604020202020204" pitchFamily="34" charset="0"/>
                <a:cs typeface="Arial Narrow" panose="020B0604020202020204" pitchFamily="34" charset="0"/>
              </a:rPr>
              <a:t>of these 6 practices</a:t>
            </a:r>
          </a:p>
        </p:txBody>
      </p:sp>
      <p:grpSp>
        <p:nvGrpSpPr>
          <p:cNvPr id="29" name="Group 28">
            <a:extLst>
              <a:ext uri="{FF2B5EF4-FFF2-40B4-BE49-F238E27FC236}">
                <a16:creationId xmlns:a16="http://schemas.microsoft.com/office/drawing/2014/main" id="{10833915-8E65-9A8F-DFB2-ECF68AF51DFC}"/>
              </a:ext>
            </a:extLst>
          </p:cNvPr>
          <p:cNvGrpSpPr/>
          <p:nvPr/>
        </p:nvGrpSpPr>
        <p:grpSpPr>
          <a:xfrm>
            <a:off x="6197047" y="2967272"/>
            <a:ext cx="5608008" cy="3418855"/>
            <a:chOff x="6181345" y="2967335"/>
            <a:chExt cx="5608008" cy="3418855"/>
          </a:xfrm>
        </p:grpSpPr>
        <p:pic>
          <p:nvPicPr>
            <p:cNvPr id="30" name="Picture 29">
              <a:extLst>
                <a:ext uri="{FF2B5EF4-FFF2-40B4-BE49-F238E27FC236}">
                  <a16:creationId xmlns:a16="http://schemas.microsoft.com/office/drawing/2014/main" id="{0292EDC5-F03D-6F2E-AA18-E8D4EF256747}"/>
                </a:ext>
              </a:extLst>
            </p:cNvPr>
            <p:cNvPicPr>
              <a:picLocks noChangeAspect="1"/>
            </p:cNvPicPr>
            <p:nvPr/>
          </p:nvPicPr>
          <p:blipFill>
            <a:blip r:embed="rId4"/>
            <a:srcRect/>
            <a:stretch/>
          </p:blipFill>
          <p:spPr>
            <a:xfrm>
              <a:off x="6181345" y="2979774"/>
              <a:ext cx="5275213" cy="3406416"/>
            </a:xfrm>
            <a:prstGeom prst="rect">
              <a:avLst/>
            </a:prstGeom>
          </p:spPr>
        </p:pic>
        <p:sp>
          <p:nvSpPr>
            <p:cNvPr id="31" name="TextBox 30">
              <a:extLst>
                <a:ext uri="{FF2B5EF4-FFF2-40B4-BE49-F238E27FC236}">
                  <a16:creationId xmlns:a16="http://schemas.microsoft.com/office/drawing/2014/main" id="{2112B484-0C60-0C6B-FF5B-03B0FBFA51F1}"/>
                </a:ext>
              </a:extLst>
            </p:cNvPr>
            <p:cNvSpPr txBox="1"/>
            <p:nvPr/>
          </p:nvSpPr>
          <p:spPr>
            <a:xfrm>
              <a:off x="8955519" y="4555295"/>
              <a:ext cx="375630"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rgbClr val="001C31"/>
                  </a:solidFill>
                  <a:latin typeface="Arial Narrow" panose="020B0604020202020204" pitchFamily="34" charset="0"/>
                  <a:cs typeface="Arial Narrow" panose="020B0604020202020204" pitchFamily="34" charset="0"/>
                </a:rPr>
                <a:t>0</a:t>
              </a:r>
            </a:p>
          </p:txBody>
        </p:sp>
        <p:sp>
          <p:nvSpPr>
            <p:cNvPr id="32" name="TextBox 31">
              <a:extLst>
                <a:ext uri="{FF2B5EF4-FFF2-40B4-BE49-F238E27FC236}">
                  <a16:creationId xmlns:a16="http://schemas.microsoft.com/office/drawing/2014/main" id="{69CF353B-AE9E-F39F-C27C-0CF7258FEF4D}"/>
                </a:ext>
              </a:extLst>
            </p:cNvPr>
            <p:cNvSpPr txBox="1"/>
            <p:nvPr/>
          </p:nvSpPr>
          <p:spPr>
            <a:xfrm>
              <a:off x="10284510" y="3249722"/>
              <a:ext cx="375630"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rgbClr val="001C31"/>
                  </a:solidFill>
                  <a:latin typeface="Arial Narrow" panose="020B0604020202020204" pitchFamily="34" charset="0"/>
                  <a:cs typeface="Arial Narrow" panose="020B0604020202020204" pitchFamily="34" charset="0"/>
                </a:rPr>
                <a:t>0</a:t>
              </a:r>
            </a:p>
          </p:txBody>
        </p:sp>
        <p:sp>
          <p:nvSpPr>
            <p:cNvPr id="33" name="TextBox 32">
              <a:extLst>
                <a:ext uri="{FF2B5EF4-FFF2-40B4-BE49-F238E27FC236}">
                  <a16:creationId xmlns:a16="http://schemas.microsoft.com/office/drawing/2014/main" id="{34C3BD4E-84F8-EF50-6B2E-F2E1A2FA90DC}"/>
                </a:ext>
              </a:extLst>
            </p:cNvPr>
            <p:cNvSpPr txBox="1"/>
            <p:nvPr/>
          </p:nvSpPr>
          <p:spPr>
            <a:xfrm>
              <a:off x="10870535" y="3028030"/>
              <a:ext cx="375630"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rgbClr val="001C31"/>
                  </a:solidFill>
                  <a:latin typeface="Arial Narrow" panose="020B0604020202020204" pitchFamily="34" charset="0"/>
                  <a:cs typeface="Arial Narrow" panose="020B0604020202020204" pitchFamily="34" charset="0"/>
                </a:rPr>
                <a:t>0</a:t>
              </a:r>
            </a:p>
          </p:txBody>
        </p:sp>
        <p:sp>
          <p:nvSpPr>
            <p:cNvPr id="34" name="TextBox 33">
              <a:extLst>
                <a:ext uri="{FF2B5EF4-FFF2-40B4-BE49-F238E27FC236}">
                  <a16:creationId xmlns:a16="http://schemas.microsoft.com/office/drawing/2014/main" id="{40EABB75-B7BD-8989-6EE2-4C028BE47224}"/>
                </a:ext>
              </a:extLst>
            </p:cNvPr>
            <p:cNvSpPr txBox="1"/>
            <p:nvPr/>
          </p:nvSpPr>
          <p:spPr>
            <a:xfrm>
              <a:off x="10573784" y="3359932"/>
              <a:ext cx="544477" cy="46166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rgbClr val="001C31"/>
                  </a:solidFill>
                  <a:latin typeface="Arial Narrow" panose="020B0604020202020204" pitchFamily="34" charset="0"/>
                  <a:cs typeface="Arial Narrow" panose="020B0604020202020204" pitchFamily="34" charset="0"/>
                </a:rPr>
                <a:t>1.5</a:t>
              </a:r>
            </a:p>
          </p:txBody>
        </p:sp>
        <p:sp>
          <p:nvSpPr>
            <p:cNvPr id="35" name="TextBox 34">
              <a:extLst>
                <a:ext uri="{FF2B5EF4-FFF2-40B4-BE49-F238E27FC236}">
                  <a16:creationId xmlns:a16="http://schemas.microsoft.com/office/drawing/2014/main" id="{660EC439-EE64-5FA3-7356-D27DEAEFE68A}"/>
                </a:ext>
              </a:extLst>
            </p:cNvPr>
            <p:cNvSpPr txBox="1"/>
            <p:nvPr/>
          </p:nvSpPr>
          <p:spPr>
            <a:xfrm>
              <a:off x="9378885" y="4555294"/>
              <a:ext cx="544477"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rgbClr val="001C31"/>
                  </a:solidFill>
                  <a:latin typeface="Arial Narrow" panose="020B0604020202020204" pitchFamily="34" charset="0"/>
                  <a:cs typeface="Arial Narrow" panose="020B0604020202020204" pitchFamily="34" charset="0"/>
                </a:rPr>
                <a:t>1.5</a:t>
              </a:r>
            </a:p>
          </p:txBody>
        </p:sp>
        <p:sp>
          <p:nvSpPr>
            <p:cNvPr id="36" name="TextBox 35">
              <a:extLst>
                <a:ext uri="{FF2B5EF4-FFF2-40B4-BE49-F238E27FC236}">
                  <a16:creationId xmlns:a16="http://schemas.microsoft.com/office/drawing/2014/main" id="{435C88DB-B71B-8E4C-C165-AC6F424D862A}"/>
                </a:ext>
              </a:extLst>
            </p:cNvPr>
            <p:cNvSpPr txBox="1"/>
            <p:nvPr/>
          </p:nvSpPr>
          <p:spPr>
            <a:xfrm>
              <a:off x="10513872" y="3787326"/>
              <a:ext cx="544477" cy="46166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chemeClr val="bg1"/>
                  </a:solidFill>
                  <a:latin typeface="Arial Narrow" panose="020B0604020202020204" pitchFamily="34" charset="0"/>
                  <a:cs typeface="Arial Narrow" panose="020B0604020202020204" pitchFamily="34" charset="0"/>
                </a:rPr>
                <a:t>3</a:t>
              </a:r>
            </a:p>
          </p:txBody>
        </p:sp>
        <p:sp>
          <p:nvSpPr>
            <p:cNvPr id="37" name="TextBox 36">
              <a:extLst>
                <a:ext uri="{FF2B5EF4-FFF2-40B4-BE49-F238E27FC236}">
                  <a16:creationId xmlns:a16="http://schemas.microsoft.com/office/drawing/2014/main" id="{84563E76-B1A4-3482-D0C6-22D2A1045A6C}"/>
                </a:ext>
              </a:extLst>
            </p:cNvPr>
            <p:cNvSpPr txBox="1"/>
            <p:nvPr/>
          </p:nvSpPr>
          <p:spPr>
            <a:xfrm>
              <a:off x="9331149" y="3915908"/>
              <a:ext cx="544477"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rgbClr val="001C31"/>
                  </a:solidFill>
                  <a:latin typeface="Arial Narrow" panose="020B0604020202020204" pitchFamily="34" charset="0"/>
                  <a:cs typeface="Arial Narrow" panose="020B0604020202020204" pitchFamily="34" charset="0"/>
                </a:rPr>
                <a:t>2.5</a:t>
              </a:r>
            </a:p>
          </p:txBody>
        </p:sp>
        <p:sp>
          <p:nvSpPr>
            <p:cNvPr id="38" name="TextBox 37">
              <a:extLst>
                <a:ext uri="{FF2B5EF4-FFF2-40B4-BE49-F238E27FC236}">
                  <a16:creationId xmlns:a16="http://schemas.microsoft.com/office/drawing/2014/main" id="{3F657E44-EE91-5750-B80F-6A51EEAEF342}"/>
                </a:ext>
              </a:extLst>
            </p:cNvPr>
            <p:cNvSpPr txBox="1"/>
            <p:nvPr/>
          </p:nvSpPr>
          <p:spPr>
            <a:xfrm>
              <a:off x="7301212" y="4865587"/>
              <a:ext cx="544477"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rgbClr val="001C31"/>
                  </a:solidFill>
                  <a:latin typeface="Arial Narrow" panose="020B0604020202020204" pitchFamily="34" charset="0"/>
                  <a:cs typeface="Arial Narrow" panose="020B0604020202020204" pitchFamily="34" charset="0"/>
                </a:rPr>
                <a:t>2.5</a:t>
              </a:r>
            </a:p>
          </p:txBody>
        </p:sp>
        <p:sp>
          <p:nvSpPr>
            <p:cNvPr id="39" name="TextBox 38">
              <a:extLst>
                <a:ext uri="{FF2B5EF4-FFF2-40B4-BE49-F238E27FC236}">
                  <a16:creationId xmlns:a16="http://schemas.microsoft.com/office/drawing/2014/main" id="{AA51F69C-FBF2-40C0-D9EA-9B6AAA201D08}"/>
                </a:ext>
              </a:extLst>
            </p:cNvPr>
            <p:cNvSpPr txBox="1"/>
            <p:nvPr/>
          </p:nvSpPr>
          <p:spPr>
            <a:xfrm>
              <a:off x="7573450" y="4070224"/>
              <a:ext cx="544477"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chemeClr val="bg1"/>
                  </a:solidFill>
                  <a:latin typeface="Arial Narrow" panose="020B0604020202020204" pitchFamily="34" charset="0"/>
                  <a:cs typeface="Arial Narrow" panose="020B0604020202020204" pitchFamily="34" charset="0"/>
                </a:rPr>
                <a:t>3.5</a:t>
              </a:r>
            </a:p>
          </p:txBody>
        </p:sp>
        <p:sp>
          <p:nvSpPr>
            <p:cNvPr id="40" name="TextBox 39">
              <a:extLst>
                <a:ext uri="{FF2B5EF4-FFF2-40B4-BE49-F238E27FC236}">
                  <a16:creationId xmlns:a16="http://schemas.microsoft.com/office/drawing/2014/main" id="{51EDBDF9-90D0-1163-E27C-5ADBAECA953C}"/>
                </a:ext>
              </a:extLst>
            </p:cNvPr>
            <p:cNvSpPr txBox="1"/>
            <p:nvPr/>
          </p:nvSpPr>
          <p:spPr>
            <a:xfrm>
              <a:off x="11244876" y="2967335"/>
              <a:ext cx="544477" cy="46166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solidFill>
                    <a:srgbClr val="005694"/>
                  </a:solidFill>
                  <a:latin typeface="Arial Narrow" panose="020B0604020202020204" pitchFamily="34" charset="0"/>
                  <a:cs typeface="Arial Narrow" panose="020B0604020202020204" pitchFamily="34" charset="0"/>
                </a:rPr>
                <a:t>3</a:t>
              </a:r>
            </a:p>
          </p:txBody>
        </p:sp>
        <p:sp>
          <p:nvSpPr>
            <p:cNvPr id="41" name="TextBox 40">
              <a:extLst>
                <a:ext uri="{FF2B5EF4-FFF2-40B4-BE49-F238E27FC236}">
                  <a16:creationId xmlns:a16="http://schemas.microsoft.com/office/drawing/2014/main" id="{E644BEC6-31A0-A709-79A1-40F63415D2CB}"/>
                </a:ext>
              </a:extLst>
            </p:cNvPr>
            <p:cNvSpPr txBox="1"/>
            <p:nvPr/>
          </p:nvSpPr>
          <p:spPr>
            <a:xfrm>
              <a:off x="10347625" y="4215034"/>
              <a:ext cx="544477"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chemeClr val="bg1"/>
                  </a:solidFill>
                  <a:latin typeface="Arial Narrow" panose="020B0604020202020204" pitchFamily="34" charset="0"/>
                  <a:cs typeface="Arial Narrow" panose="020B0604020202020204" pitchFamily="34" charset="0"/>
                </a:rPr>
                <a:t>3.5</a:t>
              </a:r>
            </a:p>
          </p:txBody>
        </p:sp>
        <p:sp>
          <p:nvSpPr>
            <p:cNvPr id="42" name="TextBox 41">
              <a:extLst>
                <a:ext uri="{FF2B5EF4-FFF2-40B4-BE49-F238E27FC236}">
                  <a16:creationId xmlns:a16="http://schemas.microsoft.com/office/drawing/2014/main" id="{9EF819E3-9894-E72D-7171-EAC979847A78}"/>
                </a:ext>
              </a:extLst>
            </p:cNvPr>
            <p:cNvSpPr txBox="1"/>
            <p:nvPr/>
          </p:nvSpPr>
          <p:spPr>
            <a:xfrm>
              <a:off x="10386613" y="5401707"/>
              <a:ext cx="544477" cy="46166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chemeClr val="bg1"/>
                  </a:solidFill>
                  <a:latin typeface="Arial Narrow" panose="020B0604020202020204" pitchFamily="34" charset="0"/>
                  <a:cs typeface="Arial Narrow" panose="020B0604020202020204" pitchFamily="34" charset="0"/>
                </a:rPr>
                <a:t>3</a:t>
              </a:r>
            </a:p>
          </p:txBody>
        </p:sp>
        <p:sp>
          <p:nvSpPr>
            <p:cNvPr id="43" name="TextBox 42">
              <a:extLst>
                <a:ext uri="{FF2B5EF4-FFF2-40B4-BE49-F238E27FC236}">
                  <a16:creationId xmlns:a16="http://schemas.microsoft.com/office/drawing/2014/main" id="{BA4195F4-CFA2-5696-3AB0-B8641E470096}"/>
                </a:ext>
              </a:extLst>
            </p:cNvPr>
            <p:cNvSpPr txBox="1"/>
            <p:nvPr/>
          </p:nvSpPr>
          <p:spPr>
            <a:xfrm>
              <a:off x="8363305" y="4203563"/>
              <a:ext cx="544477"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chemeClr val="bg1"/>
                  </a:solidFill>
                  <a:latin typeface="Arial Narrow" panose="020B0604020202020204" pitchFamily="34" charset="0"/>
                  <a:cs typeface="Arial Narrow" panose="020B0604020202020204" pitchFamily="34" charset="0"/>
                </a:rPr>
                <a:t>4</a:t>
              </a:r>
            </a:p>
          </p:txBody>
        </p:sp>
        <p:sp>
          <p:nvSpPr>
            <p:cNvPr id="44" name="TextBox 43">
              <a:extLst>
                <a:ext uri="{FF2B5EF4-FFF2-40B4-BE49-F238E27FC236}">
                  <a16:creationId xmlns:a16="http://schemas.microsoft.com/office/drawing/2014/main" id="{63773E82-01D0-69D4-A366-3FCDF9053A67}"/>
                </a:ext>
              </a:extLst>
            </p:cNvPr>
            <p:cNvSpPr txBox="1"/>
            <p:nvPr/>
          </p:nvSpPr>
          <p:spPr>
            <a:xfrm>
              <a:off x="8418478" y="4897319"/>
              <a:ext cx="544477"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chemeClr val="bg1"/>
                  </a:solidFill>
                  <a:latin typeface="Arial Narrow" panose="020B0604020202020204" pitchFamily="34" charset="0"/>
                  <a:cs typeface="Arial Narrow" panose="020B0604020202020204" pitchFamily="34" charset="0"/>
                </a:rPr>
                <a:t>4</a:t>
              </a:r>
            </a:p>
          </p:txBody>
        </p:sp>
        <p:sp>
          <p:nvSpPr>
            <p:cNvPr id="45" name="TextBox 44">
              <a:extLst>
                <a:ext uri="{FF2B5EF4-FFF2-40B4-BE49-F238E27FC236}">
                  <a16:creationId xmlns:a16="http://schemas.microsoft.com/office/drawing/2014/main" id="{A58993D6-80A2-0A3B-FC10-F1F2D57EA142}"/>
                </a:ext>
              </a:extLst>
            </p:cNvPr>
            <p:cNvSpPr txBox="1"/>
            <p:nvPr/>
          </p:nvSpPr>
          <p:spPr>
            <a:xfrm>
              <a:off x="9528350" y="3498211"/>
              <a:ext cx="544477" cy="443382"/>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chemeClr val="bg1"/>
                  </a:solidFill>
                  <a:latin typeface="Arial Narrow" panose="020B0604020202020204" pitchFamily="34" charset="0"/>
                  <a:cs typeface="Arial Narrow" panose="020B0604020202020204" pitchFamily="34" charset="0"/>
                </a:rPr>
                <a:t>4</a:t>
              </a:r>
            </a:p>
          </p:txBody>
        </p:sp>
        <p:sp>
          <p:nvSpPr>
            <p:cNvPr id="46" name="TextBox 45">
              <a:extLst>
                <a:ext uri="{FF2B5EF4-FFF2-40B4-BE49-F238E27FC236}">
                  <a16:creationId xmlns:a16="http://schemas.microsoft.com/office/drawing/2014/main" id="{2087294A-17CD-0738-9A90-BB56F31B14F5}"/>
                </a:ext>
              </a:extLst>
            </p:cNvPr>
            <p:cNvSpPr txBox="1"/>
            <p:nvPr/>
          </p:nvSpPr>
          <p:spPr>
            <a:xfrm>
              <a:off x="9901012" y="4462879"/>
              <a:ext cx="544477" cy="461665"/>
            </a:xfrm>
            <a:prstGeom prst="rect">
              <a:avLst/>
            </a:prstGeom>
            <a:noFill/>
          </p:spPr>
          <p:txBody>
            <a:bodyPr wrap="square"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chemeClr val="bg1"/>
                  </a:solidFill>
                  <a:latin typeface="Arial Narrow" panose="020B0604020202020204" pitchFamily="34" charset="0"/>
                  <a:cs typeface="Arial Narrow" panose="020B0604020202020204" pitchFamily="34" charset="0"/>
                </a:rPr>
                <a:t>3</a:t>
              </a:r>
            </a:p>
          </p:txBody>
        </p:sp>
      </p:grpSp>
    </p:spTree>
    <p:extLst>
      <p:ext uri="{BB962C8B-B14F-4D97-AF65-F5344CB8AC3E}">
        <p14:creationId xmlns:p14="http://schemas.microsoft.com/office/powerpoint/2010/main" val="31596817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indoor&#10;&#10;Description automatically generated">
            <a:extLst>
              <a:ext uri="{FF2B5EF4-FFF2-40B4-BE49-F238E27FC236}">
                <a16:creationId xmlns:a16="http://schemas.microsoft.com/office/drawing/2014/main" id="{B26C7611-C386-104E-101B-081900CAB11C}"/>
              </a:ext>
            </a:extLst>
          </p:cNvPr>
          <p:cNvPicPr>
            <a:picLocks noChangeAspect="1"/>
          </p:cNvPicPr>
          <p:nvPr/>
        </p:nvPicPr>
        <p:blipFill rotWithShape="1">
          <a:blip r:embed="rId3"/>
          <a:srcRect r="40800"/>
          <a:stretch/>
        </p:blipFill>
        <p:spPr>
          <a:xfrm>
            <a:off x="8286212" y="0"/>
            <a:ext cx="4059928" cy="6858000"/>
          </a:xfrm>
          <a:prstGeom prst="rect">
            <a:avLst/>
          </a:prstGeom>
        </p:spPr>
      </p:pic>
      <p:sp>
        <p:nvSpPr>
          <p:cNvPr id="3" name="Rectangle 2">
            <a:extLst>
              <a:ext uri="{FF2B5EF4-FFF2-40B4-BE49-F238E27FC236}">
                <a16:creationId xmlns:a16="http://schemas.microsoft.com/office/drawing/2014/main" id="{741DDE99-EDB8-F1CE-8927-0993C7A14D31}"/>
              </a:ext>
            </a:extLst>
          </p:cNvPr>
          <p:cNvSpPr/>
          <p:nvPr/>
        </p:nvSpPr>
        <p:spPr>
          <a:xfrm>
            <a:off x="8287473" y="0"/>
            <a:ext cx="4058667" cy="6858000"/>
          </a:xfrm>
          <a:prstGeom prst="rect">
            <a:avLst/>
          </a:prstGeom>
          <a:solidFill>
            <a:srgbClr val="00569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72FE34D-60CE-0D49-7200-96F39A69392F}"/>
              </a:ext>
            </a:extLst>
          </p:cNvPr>
          <p:cNvSpPr/>
          <p:nvPr/>
        </p:nvSpPr>
        <p:spPr>
          <a:xfrm>
            <a:off x="0" y="206099"/>
            <a:ext cx="11718234"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a:xfrm>
            <a:off x="675861" y="206099"/>
            <a:ext cx="10840949" cy="1325563"/>
          </a:xfrm>
        </p:spPr>
        <p:txBody>
          <a:bodyPr>
            <a:normAutofit/>
          </a:bodyPr>
          <a:lstStyle/>
          <a:p>
            <a:r>
              <a:rPr lang="en-US"/>
              <a:t>The American Rescue Plan/ESSER</a:t>
            </a:r>
          </a:p>
        </p:txBody>
      </p:sp>
      <p:sp>
        <p:nvSpPr>
          <p:cNvPr id="15" name="TextBox 14">
            <a:extLst>
              <a:ext uri="{FF2B5EF4-FFF2-40B4-BE49-F238E27FC236}">
                <a16:creationId xmlns:a16="http://schemas.microsoft.com/office/drawing/2014/main" id="{B16E8D9E-5A70-FE47-17FF-BE61A7A1A16E}"/>
              </a:ext>
            </a:extLst>
          </p:cNvPr>
          <p:cNvSpPr txBox="1"/>
          <p:nvPr/>
        </p:nvSpPr>
        <p:spPr>
          <a:xfrm>
            <a:off x="675861" y="1684434"/>
            <a:ext cx="7287521" cy="2000548"/>
          </a:xfrm>
          <a:prstGeom prst="rect">
            <a:avLst/>
          </a:prstGeom>
          <a:noFill/>
        </p:spPr>
        <p:txBody>
          <a:bodyPr wrap="square" rtlCol="0">
            <a:spAutoFit/>
          </a:bodyPr>
          <a:lstStyle/>
          <a:p>
            <a:r>
              <a:rPr lang="en-US" sz="2000">
                <a:solidFill>
                  <a:srgbClr val="393026"/>
                </a:solidFill>
                <a:latin typeface="Arial Narrow" panose="020B0604020202020204" pitchFamily="34" charset="0"/>
                <a:cs typeface="Arial Narrow" panose="020B0604020202020204" pitchFamily="34" charset="0"/>
              </a:rPr>
              <a:t>States can support districts and schools with planning and implementation around how to use federal stimulus money for COVID recovery — while also addressing teacher shortage issues.</a:t>
            </a:r>
          </a:p>
          <a:p>
            <a:endParaRPr lang="en-US" sz="800" i="1">
              <a:solidFill>
                <a:srgbClr val="393026"/>
              </a:solidFill>
              <a:latin typeface="Arial Narrow" panose="020B0604020202020204" pitchFamily="34" charset="0"/>
              <a:cs typeface="Arial Narrow" panose="020B0604020202020204" pitchFamily="34" charset="0"/>
            </a:endParaRPr>
          </a:p>
          <a:p>
            <a:r>
              <a:rPr lang="en-US" sz="1400" b="1" i="1">
                <a:solidFill>
                  <a:srgbClr val="393026"/>
                </a:solidFill>
                <a:highlight>
                  <a:srgbClr val="CCDDEA"/>
                </a:highlight>
                <a:latin typeface="Arial Narrow" panose="020B0604020202020204" pitchFamily="34" charset="0"/>
                <a:cs typeface="Arial Narrow" panose="020B0604020202020204" pitchFamily="34" charset="0"/>
              </a:rPr>
              <a:t>For Example: </a:t>
            </a:r>
            <a:r>
              <a:rPr lang="en-US" sz="1400">
                <a:solidFill>
                  <a:srgbClr val="393026"/>
                </a:solidFill>
                <a:highlight>
                  <a:srgbClr val="CCDDEA"/>
                </a:highlight>
                <a:latin typeface="Arial Narrow" panose="020B0604020202020204" pitchFamily="34" charset="0"/>
                <a:cs typeface="Arial Narrow" panose="020B0604020202020204" pitchFamily="34" charset="0"/>
              </a:rPr>
              <a:t>Many districts are looking to address learning disruptions via tutoring initiatives.</a:t>
            </a:r>
          </a:p>
          <a:p>
            <a:pPr marL="182880" indent="-182880">
              <a:buFont typeface="Arial" panose="020B0604020202020204" pitchFamily="34" charset="0"/>
              <a:buChar char="•"/>
            </a:pPr>
            <a:r>
              <a:rPr lang="en-US" sz="1400">
                <a:solidFill>
                  <a:srgbClr val="393026"/>
                </a:solidFill>
                <a:latin typeface="Arial Narrow" panose="020B0604020202020204" pitchFamily="34" charset="0"/>
                <a:cs typeface="Arial Narrow" panose="020B0604020202020204" pitchFamily="34" charset="0"/>
              </a:rPr>
              <a:t>What guidance could states provide to support districts and schools with connecting these tutoring initiatives to teacher pipelines and career progression?</a:t>
            </a:r>
          </a:p>
          <a:p>
            <a:pPr marL="182880" indent="-182880">
              <a:buFont typeface="Arial" panose="020B0604020202020204" pitchFamily="34" charset="0"/>
              <a:buChar char="•"/>
            </a:pPr>
            <a:r>
              <a:rPr lang="en-US" sz="1400">
                <a:solidFill>
                  <a:srgbClr val="393026"/>
                </a:solidFill>
                <a:latin typeface="Arial Narrow" panose="020B0604020202020204" pitchFamily="34" charset="0"/>
                <a:cs typeface="Arial Narrow" panose="020B0604020202020204" pitchFamily="34" charset="0"/>
              </a:rPr>
              <a:t>What shining examples can states point to and share?</a:t>
            </a:r>
          </a:p>
        </p:txBody>
      </p:sp>
      <p:pic>
        <p:nvPicPr>
          <p:cNvPr id="12" name="Picture 11" descr="A picture containing text, clipart&#10;&#10;Description automatically generated">
            <a:extLst>
              <a:ext uri="{FF2B5EF4-FFF2-40B4-BE49-F238E27FC236}">
                <a16:creationId xmlns:a16="http://schemas.microsoft.com/office/drawing/2014/main" id="{859EA1B8-D4B8-2B24-ACE2-65C36752FFB0}"/>
              </a:ext>
            </a:extLst>
          </p:cNvPr>
          <p:cNvPicPr>
            <a:picLocks noChangeAspect="1"/>
          </p:cNvPicPr>
          <p:nvPr/>
        </p:nvPicPr>
        <p:blipFill>
          <a:blip r:embed="rId4"/>
          <a:stretch>
            <a:fillRect/>
          </a:stretch>
        </p:blipFill>
        <p:spPr>
          <a:xfrm>
            <a:off x="10972799" y="6335127"/>
            <a:ext cx="763270" cy="262945"/>
          </a:xfrm>
          <a:prstGeom prst="rect">
            <a:avLst/>
          </a:prstGeom>
        </p:spPr>
      </p:pic>
      <p:cxnSp>
        <p:nvCxnSpPr>
          <p:cNvPr id="14" name="Straight Connector 13">
            <a:extLst>
              <a:ext uri="{FF2B5EF4-FFF2-40B4-BE49-F238E27FC236}">
                <a16:creationId xmlns:a16="http://schemas.microsoft.com/office/drawing/2014/main" id="{BCC6EA3A-38B7-F7FE-360E-277666B0C3D3}"/>
              </a:ext>
            </a:extLst>
          </p:cNvPr>
          <p:cNvCxnSpPr>
            <a:cxnSpLocks/>
          </p:cNvCxnSpPr>
          <p:nvPr/>
        </p:nvCxnSpPr>
        <p:spPr>
          <a:xfrm>
            <a:off x="675860" y="3774836"/>
            <a:ext cx="7426417" cy="0"/>
          </a:xfrm>
          <a:prstGeom prst="line">
            <a:avLst/>
          </a:prstGeom>
          <a:ln w="28575">
            <a:solidFill>
              <a:srgbClr val="CCDDEA"/>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864F2212-E97C-CB4A-2452-CB8FA46A7092}"/>
              </a:ext>
            </a:extLst>
          </p:cNvPr>
          <p:cNvGrpSpPr/>
          <p:nvPr/>
        </p:nvGrpSpPr>
        <p:grpSpPr>
          <a:xfrm>
            <a:off x="675860" y="3911682"/>
            <a:ext cx="7287521" cy="2553708"/>
            <a:chOff x="675860" y="3911682"/>
            <a:chExt cx="7287521" cy="2553708"/>
          </a:xfrm>
        </p:grpSpPr>
        <p:pic>
          <p:nvPicPr>
            <p:cNvPr id="6" name="Picture 5" descr="A picture containing silhouette&#10;&#10;Description automatically generated">
              <a:extLst>
                <a:ext uri="{FF2B5EF4-FFF2-40B4-BE49-F238E27FC236}">
                  <a16:creationId xmlns:a16="http://schemas.microsoft.com/office/drawing/2014/main" id="{3B0A50E5-5660-B5AA-D6A9-21122B998B48}"/>
                </a:ext>
              </a:extLst>
            </p:cNvPr>
            <p:cNvPicPr>
              <a:picLocks noChangeAspect="1"/>
            </p:cNvPicPr>
            <p:nvPr/>
          </p:nvPicPr>
          <p:blipFill>
            <a:blip r:embed="rId5"/>
            <a:stretch>
              <a:fillRect/>
            </a:stretch>
          </p:blipFill>
          <p:spPr>
            <a:xfrm>
              <a:off x="4829254" y="4531951"/>
              <a:ext cx="2994145" cy="1933439"/>
            </a:xfrm>
            <a:prstGeom prst="rect">
              <a:avLst/>
            </a:prstGeom>
          </p:spPr>
        </p:pic>
        <p:sp>
          <p:nvSpPr>
            <p:cNvPr id="17" name="TextBox 16">
              <a:extLst>
                <a:ext uri="{FF2B5EF4-FFF2-40B4-BE49-F238E27FC236}">
                  <a16:creationId xmlns:a16="http://schemas.microsoft.com/office/drawing/2014/main" id="{11E34785-CFF4-9F4F-15B1-BE77FE63826E}"/>
                </a:ext>
              </a:extLst>
            </p:cNvPr>
            <p:cNvSpPr txBox="1"/>
            <p:nvPr/>
          </p:nvSpPr>
          <p:spPr>
            <a:xfrm>
              <a:off x="675860" y="3911682"/>
              <a:ext cx="7287521" cy="707886"/>
            </a:xfrm>
            <a:prstGeom prst="rect">
              <a:avLst/>
            </a:prstGeom>
            <a:noFill/>
          </p:spPr>
          <p:txBody>
            <a:bodyPr wrap="square" rtlCol="0">
              <a:spAutoFit/>
            </a:bodyPr>
            <a:lstStyle/>
            <a:p>
              <a:r>
                <a:rPr lang="en-US" sz="2000">
                  <a:solidFill>
                    <a:srgbClr val="393026"/>
                  </a:solidFill>
                  <a:latin typeface="Arial Narrow" panose="020B0604020202020204" pitchFamily="34" charset="0"/>
                  <a:cs typeface="Arial Narrow" panose="020B0604020202020204" pitchFamily="34" charset="0"/>
                </a:rPr>
                <a:t>States can also use their portion of ARP funding to support the educator workforce directly.</a:t>
              </a:r>
            </a:p>
          </p:txBody>
        </p:sp>
        <p:sp>
          <p:nvSpPr>
            <p:cNvPr id="19" name="TextBox 18">
              <a:extLst>
                <a:ext uri="{FF2B5EF4-FFF2-40B4-BE49-F238E27FC236}">
                  <a16:creationId xmlns:a16="http://schemas.microsoft.com/office/drawing/2014/main" id="{9EC86652-DFFD-5C71-CCCF-67F466638D46}"/>
                </a:ext>
              </a:extLst>
            </p:cNvPr>
            <p:cNvSpPr txBox="1"/>
            <p:nvPr/>
          </p:nvSpPr>
          <p:spPr>
            <a:xfrm>
              <a:off x="699837" y="4649508"/>
              <a:ext cx="4416173" cy="1815882"/>
            </a:xfrm>
            <a:prstGeom prst="rect">
              <a:avLst/>
            </a:prstGeom>
            <a:noFill/>
          </p:spPr>
          <p:txBody>
            <a:bodyPr wrap="square" rtlCol="0">
              <a:spAutoFit/>
            </a:bodyPr>
            <a:lstStyle/>
            <a:p>
              <a:r>
                <a:rPr lang="en-US" sz="1400" b="1" i="1">
                  <a:solidFill>
                    <a:srgbClr val="393026"/>
                  </a:solidFill>
                  <a:highlight>
                    <a:srgbClr val="CCDDEA"/>
                  </a:highlight>
                  <a:latin typeface="Arial Narrow" panose="020B0604020202020204" pitchFamily="34" charset="0"/>
                  <a:cs typeface="Arial Narrow" panose="020B0604020202020204" pitchFamily="34" charset="0"/>
                </a:rPr>
                <a:t>Spotlight On South Carolina</a:t>
              </a:r>
            </a:p>
            <a:p>
              <a:pPr marL="182880" indent="-182880">
                <a:buFont typeface="Arial" panose="020B0604020202020204" pitchFamily="34" charset="0"/>
                <a:buChar char="•"/>
              </a:pPr>
              <a:r>
                <a:rPr lang="en-US" sz="1400">
                  <a:solidFill>
                    <a:srgbClr val="393026"/>
                  </a:solidFill>
                  <a:latin typeface="Arial Narrow" panose="020B0604020202020204" pitchFamily="34" charset="0"/>
                  <a:cs typeface="Arial Narrow" panose="020B0604020202020204" pitchFamily="34" charset="0"/>
                </a:rPr>
                <a:t>SC is using ESSER funds to collaborate with institutions of higher education to employ college students as summer teaching interns.</a:t>
              </a:r>
            </a:p>
            <a:p>
              <a:pPr marL="182880" indent="-182880">
                <a:buFont typeface="Arial" panose="020B0604020202020204" pitchFamily="34" charset="0"/>
                <a:buChar char="•"/>
              </a:pPr>
              <a:r>
                <a:rPr lang="en-US" sz="1400">
                  <a:solidFill>
                    <a:srgbClr val="393026"/>
                  </a:solidFill>
                  <a:latin typeface="Arial Narrow" panose="020B0604020202020204" pitchFamily="34" charset="0"/>
                  <a:cs typeface="Arial Narrow" panose="020B0604020202020204" pitchFamily="34" charset="0"/>
                </a:rPr>
                <a:t>They are also looking to address teacher shortages by developing pipelines of new talent, attracting diverse candidates, and launching a communications platform to promote new pathways into the profession. </a:t>
              </a:r>
            </a:p>
          </p:txBody>
        </p:sp>
      </p:grpSp>
    </p:spTree>
    <p:extLst>
      <p:ext uri="{BB962C8B-B14F-4D97-AF65-F5344CB8AC3E}">
        <p14:creationId xmlns:p14="http://schemas.microsoft.com/office/powerpoint/2010/main" val="22422641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descr="A picture containing outdoor, crowd&#10;&#10;Description automatically generated">
            <a:extLst>
              <a:ext uri="{FF2B5EF4-FFF2-40B4-BE49-F238E27FC236}">
                <a16:creationId xmlns:a16="http://schemas.microsoft.com/office/drawing/2014/main" id="{B5999CF3-AEA9-D49F-1DFB-33ECB9C310D9}"/>
              </a:ext>
            </a:extLst>
          </p:cNvPr>
          <p:cNvPicPr>
            <a:picLocks noChangeAspect="1"/>
          </p:cNvPicPr>
          <p:nvPr/>
        </p:nvPicPr>
        <p:blipFill>
          <a:blip r:embed="rId3"/>
          <a:stretch>
            <a:fillRect/>
          </a:stretch>
        </p:blipFill>
        <p:spPr>
          <a:xfrm>
            <a:off x="0" y="0"/>
            <a:ext cx="12192000" cy="6858000"/>
          </a:xfrm>
          <a:prstGeom prst="rect">
            <a:avLst/>
          </a:prstGeom>
        </p:spPr>
      </p:pic>
      <p:pic>
        <p:nvPicPr>
          <p:cNvPr id="6" name="Picture 5" descr="A picture containing text, clipart&#10;&#10;Description automatically generated">
            <a:extLst>
              <a:ext uri="{FF2B5EF4-FFF2-40B4-BE49-F238E27FC236}">
                <a16:creationId xmlns:a16="http://schemas.microsoft.com/office/drawing/2014/main" id="{F36CC149-3EC7-9F12-1E5C-F5E53CF8EEDE}"/>
              </a:ext>
            </a:extLst>
          </p:cNvPr>
          <p:cNvPicPr>
            <a:picLocks noChangeAspect="1"/>
          </p:cNvPicPr>
          <p:nvPr/>
        </p:nvPicPr>
        <p:blipFill>
          <a:blip r:embed="rId4"/>
          <a:stretch>
            <a:fillRect/>
          </a:stretch>
        </p:blipFill>
        <p:spPr>
          <a:xfrm>
            <a:off x="10972799" y="6335127"/>
            <a:ext cx="763270" cy="262945"/>
          </a:xfrm>
          <a:prstGeom prst="rect">
            <a:avLst/>
          </a:prstGeom>
        </p:spPr>
      </p:pic>
      <p:sp>
        <p:nvSpPr>
          <p:cNvPr id="7" name="Rectangle 6">
            <a:extLst>
              <a:ext uri="{FF2B5EF4-FFF2-40B4-BE49-F238E27FC236}">
                <a16:creationId xmlns:a16="http://schemas.microsoft.com/office/drawing/2014/main" id="{AD38CB69-28FD-B247-ED00-E32C0CECC2F9}"/>
              </a:ext>
            </a:extLst>
          </p:cNvPr>
          <p:cNvSpPr/>
          <p:nvPr/>
        </p:nvSpPr>
        <p:spPr>
          <a:xfrm>
            <a:off x="0" y="0"/>
            <a:ext cx="7697176" cy="6858000"/>
          </a:xfrm>
          <a:prstGeom prst="rect">
            <a:avLst/>
          </a:prstGeom>
          <a:solidFill>
            <a:srgbClr val="004D85"/>
          </a:solidFill>
          <a:ln>
            <a:noFill/>
          </a:ln>
          <a:effectLst>
            <a:outerShdw blurRad="50800" dist="38100" algn="l" rotWithShape="0">
              <a:schemeClr val="tx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tIns="457200" rIns="365760" rtlCol="0" anchor="t"/>
          <a:lstStyle/>
          <a:p>
            <a:endParaRPr lang="en-US" sz="2000">
              <a:solidFill>
                <a:srgbClr val="B3CCDF"/>
              </a:solidFill>
              <a:latin typeface="Arial Narrow" panose="020B0604020202020204" pitchFamily="34" charset="0"/>
              <a:cs typeface="Arial Narrow" panose="020B0604020202020204" pitchFamily="34" charset="0"/>
            </a:endParaRPr>
          </a:p>
          <a:p>
            <a:endParaRPr lang="en-US" sz="2000">
              <a:solidFill>
                <a:srgbClr val="B3CCDF"/>
              </a:solidFill>
              <a:latin typeface="Arial Narrow" panose="020B0604020202020204" pitchFamily="34" charset="0"/>
              <a:cs typeface="Arial Narrow" panose="020B0604020202020204" pitchFamily="34" charset="0"/>
            </a:endParaRPr>
          </a:p>
          <a:p>
            <a:endParaRPr lang="en-US" sz="2400">
              <a:solidFill>
                <a:schemeClr val="bg1"/>
              </a:solidFill>
              <a:latin typeface="Arial Narrow" panose="020B0604020202020204" pitchFamily="34" charset="0"/>
              <a:cs typeface="Arial Narrow" panose="020B0604020202020204" pitchFamily="34" charset="0"/>
            </a:endParaRPr>
          </a:p>
        </p:txBody>
      </p:sp>
      <p:grpSp>
        <p:nvGrpSpPr>
          <p:cNvPr id="12" name="Group 11">
            <a:extLst>
              <a:ext uri="{FF2B5EF4-FFF2-40B4-BE49-F238E27FC236}">
                <a16:creationId xmlns:a16="http://schemas.microsoft.com/office/drawing/2014/main" id="{636529A0-45F9-CF4A-14EA-E1FD30D33C11}"/>
              </a:ext>
            </a:extLst>
          </p:cNvPr>
          <p:cNvGrpSpPr/>
          <p:nvPr/>
        </p:nvGrpSpPr>
        <p:grpSpPr>
          <a:xfrm>
            <a:off x="364436" y="756794"/>
            <a:ext cx="7048171" cy="5709805"/>
            <a:chOff x="364436" y="756794"/>
            <a:chExt cx="7048171" cy="5709805"/>
          </a:xfrm>
        </p:grpSpPr>
        <p:sp>
          <p:nvSpPr>
            <p:cNvPr id="9" name="TextBox 8">
              <a:extLst>
                <a:ext uri="{FF2B5EF4-FFF2-40B4-BE49-F238E27FC236}">
                  <a16:creationId xmlns:a16="http://schemas.microsoft.com/office/drawing/2014/main" id="{1158F616-A988-F5A5-9CFC-5EFFC28C7C24}"/>
                </a:ext>
              </a:extLst>
            </p:cNvPr>
            <p:cNvSpPr txBox="1"/>
            <p:nvPr/>
          </p:nvSpPr>
          <p:spPr>
            <a:xfrm>
              <a:off x="364436" y="1649896"/>
              <a:ext cx="7048171" cy="4816703"/>
            </a:xfrm>
            <a:prstGeom prst="rect">
              <a:avLst/>
            </a:prstGeom>
            <a:noFill/>
          </p:spPr>
          <p:txBody>
            <a:bodyPr wrap="square" rtlCol="0">
              <a:spAutoFit/>
            </a:bodyPr>
            <a:lstStyle/>
            <a:p>
              <a:pPr marL="182880" indent="-182880">
                <a:spcAft>
                  <a:spcPts val="600"/>
                </a:spcAft>
                <a:buClr>
                  <a:srgbClr val="B3CCDF"/>
                </a:buClr>
                <a:buFont typeface="Arial" panose="020B0604020202020204" pitchFamily="34" charset="0"/>
                <a:buChar char="•"/>
              </a:pPr>
              <a:r>
                <a:rPr lang="en-US" sz="1050" dirty="0">
                  <a:solidFill>
                    <a:schemeClr val="tx2">
                      <a:lumMod val="20000"/>
                      <a:lumOff val="80000"/>
                    </a:schemeClr>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Elementary/Secondary Information System</a:t>
              </a:r>
              <a:r>
                <a:rPr lang="en-US" sz="1050" dirty="0">
                  <a:solidFill>
                    <a:schemeClr val="bg1"/>
                  </a:solidFill>
                  <a:latin typeface="Arial" panose="020B0604020202020204" pitchFamily="34" charset="0"/>
                  <a:cs typeface="Arial" panose="020B0604020202020204" pitchFamily="34" charset="0"/>
                </a:rPr>
                <a:t> — Institute of Education Sciences/National Center for Education Statistics</a:t>
              </a:r>
            </a:p>
            <a:p>
              <a:pPr marL="182880" indent="-182880">
                <a:spcAft>
                  <a:spcPts val="600"/>
                </a:spcAft>
                <a:buClr>
                  <a:srgbClr val="B3CCDF"/>
                </a:buClr>
                <a:buFont typeface="Arial" panose="020B0604020202020204" pitchFamily="34" charset="0"/>
                <a:buChar char="•"/>
              </a:pPr>
              <a:r>
                <a:rPr lang="en-US" sz="1050" dirty="0">
                  <a:solidFill>
                    <a:schemeClr val="tx2">
                      <a:lumMod val="20000"/>
                      <a:lumOff val="80000"/>
                    </a:schemeClr>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State Dashboards </a:t>
              </a:r>
              <a:r>
                <a:rPr lang="en-US" sz="1050" dirty="0">
                  <a:solidFill>
                    <a:schemeClr val="bg1"/>
                  </a:solidFill>
                  <a:latin typeface="Arial" panose="020B0604020202020204" pitchFamily="34" charset="0"/>
                  <a:cs typeface="Arial" panose="020B0604020202020204" pitchFamily="34" charset="0"/>
                </a:rPr>
                <a:t>— Institute of Education Sciences/National Center for Education Statistics</a:t>
              </a:r>
            </a:p>
            <a:p>
              <a:pPr marL="182880" indent="-182880">
                <a:spcAft>
                  <a:spcPts val="600"/>
                </a:spcAft>
                <a:buClr>
                  <a:srgbClr val="B3CCDF"/>
                </a:buClr>
                <a:buFont typeface="Arial" panose="020B0604020202020204" pitchFamily="34" charset="0"/>
                <a:buChar char="•"/>
              </a:pPr>
              <a:r>
                <a:rPr lang="en-US" sz="1050" dirty="0">
                  <a:solidFill>
                    <a:schemeClr val="tx2">
                      <a:lumMod val="20000"/>
                      <a:lumOff val="80000"/>
                    </a:schemeClr>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Title II Reports</a:t>
              </a:r>
              <a:r>
                <a:rPr lang="en-US" sz="1050" dirty="0">
                  <a:solidFill>
                    <a:schemeClr val="tx2">
                      <a:lumMod val="20000"/>
                      <a:lumOff val="80000"/>
                    </a:schemeClr>
                  </a:solidFill>
                  <a:latin typeface="Arial" panose="020B0604020202020204" pitchFamily="34" charset="0"/>
                  <a:cs typeface="Arial" panose="020B0604020202020204" pitchFamily="34" charset="0"/>
                </a:rPr>
                <a:t> </a:t>
              </a:r>
              <a:r>
                <a:rPr lang="en-US" sz="1050" dirty="0">
                  <a:solidFill>
                    <a:schemeClr val="bg1"/>
                  </a:solidFill>
                  <a:latin typeface="Arial" panose="020B0604020202020204" pitchFamily="34" charset="0"/>
                  <a:cs typeface="Arial" panose="020B0604020202020204" pitchFamily="34" charset="0"/>
                </a:rPr>
                <a:t>— US DOE</a:t>
              </a:r>
            </a:p>
            <a:p>
              <a:pPr marL="182880" indent="-182880">
                <a:spcAft>
                  <a:spcPts val="600"/>
                </a:spcAft>
                <a:buClr>
                  <a:srgbClr val="B3CCDF"/>
                </a:buClr>
                <a:buFont typeface="Arial" panose="020B0604020202020204" pitchFamily="34" charset="0"/>
                <a:buChar char="•"/>
              </a:pPr>
              <a:r>
                <a:rPr lang="en-US" sz="1050" dirty="0">
                  <a:solidFill>
                    <a:schemeClr val="tx2">
                      <a:lumMod val="20000"/>
                      <a:lumOff val="80000"/>
                    </a:schemeClr>
                  </a:solidFill>
                  <a:latin typeface="Arial" panose="020B0604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A Blueprint to Solve Teacher Shortages</a:t>
              </a:r>
              <a:r>
                <a:rPr lang="en-US" sz="1050" dirty="0">
                  <a:solidFill>
                    <a:schemeClr val="bg1"/>
                  </a:solidFill>
                  <a:latin typeface="Arial" panose="020B0604020202020204" pitchFamily="34" charset="0"/>
                  <a:cs typeface="Arial" panose="020B0604020202020204" pitchFamily="34" charset="0"/>
                </a:rPr>
                <a:t> — SREB</a:t>
              </a:r>
            </a:p>
            <a:p>
              <a:pPr marL="182880" indent="-182880">
                <a:spcAft>
                  <a:spcPts val="600"/>
                </a:spcAft>
                <a:buClr>
                  <a:srgbClr val="B3CCDF"/>
                </a:buClr>
                <a:buFont typeface="Arial" panose="020B0604020202020204" pitchFamily="34" charset="0"/>
                <a:buChar char="•"/>
              </a:pPr>
              <a:r>
                <a:rPr lang="en-US" sz="1050" dirty="0">
                  <a:solidFill>
                    <a:schemeClr val="tx2">
                      <a:lumMod val="20000"/>
                      <a:lumOff val="80000"/>
                    </a:schemeClr>
                  </a:solidFill>
                  <a:latin typeface="Arial" panose="020B0604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Teacher Compensation Dashboard</a:t>
              </a:r>
              <a:r>
                <a:rPr lang="en-US" sz="1050" dirty="0">
                  <a:solidFill>
                    <a:schemeClr val="bg1"/>
                  </a:solidFill>
                  <a:latin typeface="Arial" panose="020B0604020202020204" pitchFamily="34" charset="0"/>
                  <a:cs typeface="Arial" panose="020B0604020202020204" pitchFamily="34" charset="0"/>
                </a:rPr>
                <a:t> — SREB</a:t>
              </a:r>
            </a:p>
            <a:p>
              <a:pPr marL="182880" indent="-182880">
                <a:spcAft>
                  <a:spcPts val="600"/>
                </a:spcAft>
                <a:buClr>
                  <a:srgbClr val="B3CCDF"/>
                </a:buClr>
                <a:buFont typeface="Arial" panose="020B0604020202020204" pitchFamily="34" charset="0"/>
                <a:buChar char="•"/>
              </a:pPr>
              <a:r>
                <a:rPr lang="en-US" sz="1050" dirty="0">
                  <a:solidFill>
                    <a:schemeClr val="tx2">
                      <a:lumMod val="20000"/>
                      <a:lumOff val="80000"/>
                    </a:schemeClr>
                  </a:solidFill>
                  <a:latin typeface="Arial" panose="020B060402020202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State Rankings by Percentage of National Board Certified Teachers</a:t>
              </a:r>
              <a:r>
                <a:rPr lang="en-US" sz="1050" dirty="0">
                  <a:solidFill>
                    <a:schemeClr val="tx2">
                      <a:lumMod val="20000"/>
                      <a:lumOff val="80000"/>
                    </a:schemeClr>
                  </a:solidFill>
                  <a:latin typeface="Arial" panose="020B0604020202020204" pitchFamily="34" charset="0"/>
                  <a:cs typeface="Arial" panose="020B0604020202020204" pitchFamily="34" charset="0"/>
                </a:rPr>
                <a:t> </a:t>
              </a:r>
              <a:r>
                <a:rPr lang="en-US" sz="1050" dirty="0">
                  <a:solidFill>
                    <a:schemeClr val="bg1"/>
                  </a:solidFill>
                  <a:latin typeface="Arial" panose="020B0604020202020204" pitchFamily="34" charset="0"/>
                  <a:cs typeface="Arial" panose="020B0604020202020204" pitchFamily="34" charset="0"/>
                </a:rPr>
                <a:t>— National Board for Professional Teaching Standards</a:t>
              </a:r>
            </a:p>
            <a:p>
              <a:pPr marL="182880" indent="-182880">
                <a:spcAft>
                  <a:spcPts val="600"/>
                </a:spcAft>
                <a:buClr>
                  <a:srgbClr val="B3CCDF"/>
                </a:buClr>
                <a:buFont typeface="Arial" panose="020B0604020202020204" pitchFamily="34" charset="0"/>
                <a:buChar char="•"/>
              </a:pPr>
              <a:r>
                <a:rPr lang="en-US" sz="1050" dirty="0">
                  <a:solidFill>
                    <a:schemeClr val="tx2">
                      <a:lumMod val="20000"/>
                      <a:lumOff val="80000"/>
                    </a:schemeClr>
                  </a:solidFill>
                  <a:latin typeface="Arial" panose="020B0604020202020204" pitchFamily="34" charset="0"/>
                  <a:cs typeface="Arial" panose="020B0604020202020204" pitchFamily="34" charset="0"/>
                  <a:hlinkClick r:id="rId11">
                    <a:extLst>
                      <a:ext uri="{A12FA001-AC4F-418D-AE19-62706E023703}">
                        <ahyp:hlinkClr xmlns:ahyp="http://schemas.microsoft.com/office/drawing/2018/hyperlinkcolor" val="tx"/>
                      </a:ext>
                    </a:extLst>
                  </a:hlinkClick>
                </a:rPr>
                <a:t>Frustration In The Schools / 2019 Poll</a:t>
              </a:r>
              <a:r>
                <a:rPr lang="en-US" sz="1050" dirty="0">
                  <a:solidFill>
                    <a:schemeClr val="tx2">
                      <a:lumMod val="20000"/>
                      <a:lumOff val="80000"/>
                    </a:schemeClr>
                  </a:solidFill>
                  <a:latin typeface="Arial" panose="020B0604020202020204" pitchFamily="34" charset="0"/>
                  <a:cs typeface="Arial" panose="020B0604020202020204" pitchFamily="34" charset="0"/>
                </a:rPr>
                <a:t> </a:t>
              </a:r>
              <a:r>
                <a:rPr lang="en-US" sz="1050" dirty="0">
                  <a:solidFill>
                    <a:schemeClr val="bg1"/>
                  </a:solidFill>
                  <a:latin typeface="Arial" panose="020B0604020202020204" pitchFamily="34" charset="0"/>
                  <a:cs typeface="Arial" panose="020B0604020202020204" pitchFamily="34" charset="0"/>
                </a:rPr>
                <a:t>— Phi Delta </a:t>
              </a:r>
              <a:r>
                <a:rPr lang="en-US" sz="1050" dirty="0" err="1">
                  <a:solidFill>
                    <a:schemeClr val="bg1"/>
                  </a:solidFill>
                  <a:latin typeface="Arial" panose="020B0604020202020204" pitchFamily="34" charset="0"/>
                  <a:cs typeface="Arial" panose="020B0604020202020204" pitchFamily="34" charset="0"/>
                </a:rPr>
                <a:t>Kappan</a:t>
              </a:r>
              <a:endParaRPr lang="en-US" sz="1050" dirty="0">
                <a:solidFill>
                  <a:schemeClr val="bg1"/>
                </a:solidFill>
                <a:latin typeface="Arial" panose="020B0604020202020204" pitchFamily="34" charset="0"/>
                <a:cs typeface="Arial" panose="020B0604020202020204" pitchFamily="34" charset="0"/>
              </a:endParaRPr>
            </a:p>
            <a:p>
              <a:pPr marL="182880" indent="-182880">
                <a:spcAft>
                  <a:spcPts val="600"/>
                </a:spcAft>
                <a:buClr>
                  <a:srgbClr val="B3CCDF"/>
                </a:buClr>
                <a:buFont typeface="Arial" panose="020B0604020202020204" pitchFamily="34" charset="0"/>
                <a:buChar char="•"/>
              </a:pPr>
              <a:r>
                <a:rPr lang="en-US" sz="1050" dirty="0">
                  <a:solidFill>
                    <a:schemeClr val="tx2">
                      <a:lumMod val="20000"/>
                      <a:lumOff val="80000"/>
                    </a:schemeClr>
                  </a:solidFill>
                  <a:latin typeface="Arial" panose="020B0604020202020204" pitchFamily="34" charset="0"/>
                  <a:cs typeface="Arial" panose="020B0604020202020204" pitchFamily="34" charset="0"/>
                  <a:hlinkClick r:id="rId12">
                    <a:extLst>
                      <a:ext uri="{A12FA001-AC4F-418D-AE19-62706E023703}">
                        <ahyp:hlinkClr xmlns:ahyp="http://schemas.microsoft.com/office/drawing/2018/hyperlinkcolor" val="tx"/>
                      </a:ext>
                    </a:extLst>
                  </a:hlinkClick>
                </a:rPr>
                <a:t>TALIS / 2018 </a:t>
              </a:r>
              <a:r>
                <a:rPr lang="en-US" sz="1050" dirty="0">
                  <a:solidFill>
                    <a:srgbClr val="B6E1FF"/>
                  </a:solidFill>
                  <a:latin typeface="Arial" panose="020B0604020202020204" pitchFamily="34" charset="0"/>
                  <a:cs typeface="Arial" panose="020B0604020202020204" pitchFamily="34" charset="0"/>
                  <a:hlinkClick r:id="rId12">
                    <a:extLst>
                      <a:ext uri="{A12FA001-AC4F-418D-AE19-62706E023703}">
                        <ahyp:hlinkClr xmlns:ahyp="http://schemas.microsoft.com/office/drawing/2018/hyperlinkcolor" val="tx"/>
                      </a:ext>
                    </a:extLst>
                  </a:hlinkClick>
                </a:rPr>
                <a:t>Survey</a:t>
              </a:r>
              <a:r>
                <a:rPr lang="en-US" sz="1050" dirty="0">
                  <a:solidFill>
                    <a:schemeClr val="bg1"/>
                  </a:solidFill>
                  <a:latin typeface="Arial" panose="020B0604020202020204" pitchFamily="34" charset="0"/>
                  <a:cs typeface="Arial" panose="020B0604020202020204" pitchFamily="34" charset="0"/>
                </a:rPr>
                <a:t> — Institute of Education Sciences/National Center for Education Statistics</a:t>
              </a:r>
            </a:p>
            <a:p>
              <a:pPr marL="182880" indent="-182880">
                <a:spcAft>
                  <a:spcPts val="600"/>
                </a:spcAft>
                <a:buClr>
                  <a:srgbClr val="B3CCDF"/>
                </a:buClr>
                <a:buFont typeface="Arial" panose="020B0604020202020204" pitchFamily="34" charset="0"/>
                <a:buChar char="•"/>
              </a:pPr>
              <a:r>
                <a:rPr lang="en-US" sz="1050" dirty="0">
                  <a:solidFill>
                    <a:srgbClr val="B6E1FF"/>
                  </a:solidFill>
                  <a:latin typeface="Arial" panose="020B0604020202020204" pitchFamily="34" charset="0"/>
                  <a:cs typeface="Arial" panose="020B0604020202020204" pitchFamily="34" charset="0"/>
                  <a:hlinkClick r:id="rId13">
                    <a:extLst>
                      <a:ext uri="{A12FA001-AC4F-418D-AE19-62706E023703}">
                        <ahyp:hlinkClr xmlns:ahyp="http://schemas.microsoft.com/office/drawing/2018/hyperlinkcolor" val="tx"/>
                      </a:ext>
                    </a:extLst>
                  </a:hlinkClick>
                </a:rPr>
                <a:t>Voices from the Classroom 2021</a:t>
              </a:r>
              <a:r>
                <a:rPr lang="en-US" sz="1050" dirty="0">
                  <a:solidFill>
                    <a:srgbClr val="B6E1FF"/>
                  </a:solidFill>
                  <a:latin typeface="Arial" panose="020B0604020202020204" pitchFamily="34" charset="0"/>
                  <a:cs typeface="Arial" panose="020B0604020202020204" pitchFamily="34" charset="0"/>
                </a:rPr>
                <a:t> </a:t>
              </a:r>
              <a:r>
                <a:rPr lang="en-US" sz="1050" dirty="0">
                  <a:solidFill>
                    <a:schemeClr val="bg1"/>
                  </a:solidFill>
                  <a:latin typeface="Arial" panose="020B0604020202020204" pitchFamily="34" charset="0"/>
                  <a:cs typeface="Arial" panose="020B0604020202020204" pitchFamily="34" charset="0"/>
                </a:rPr>
                <a:t>and </a:t>
              </a:r>
              <a:r>
                <a:rPr lang="en-US" sz="1050" dirty="0">
                  <a:solidFill>
                    <a:srgbClr val="B6E1FF"/>
                  </a:solidFill>
                  <a:latin typeface="Arial" panose="020B0604020202020204" pitchFamily="34" charset="0"/>
                  <a:cs typeface="Arial" panose="020B0604020202020204" pitchFamily="34" charset="0"/>
                  <a:hlinkClick r:id="rId14">
                    <a:extLst>
                      <a:ext uri="{A12FA001-AC4F-418D-AE19-62706E023703}">
                        <ahyp:hlinkClr xmlns:ahyp="http://schemas.microsoft.com/office/drawing/2018/hyperlinkcolor" val="tx"/>
                      </a:ext>
                    </a:extLst>
                  </a:hlinkClick>
                </a:rPr>
                <a:t>Voices from the Classroom 2022</a:t>
              </a:r>
              <a:r>
                <a:rPr lang="en-US" sz="1050" dirty="0">
                  <a:solidFill>
                    <a:schemeClr val="bg1"/>
                  </a:solidFill>
                  <a:latin typeface="Arial" panose="020B0604020202020204" pitchFamily="34" charset="0"/>
                  <a:cs typeface="Arial" panose="020B0604020202020204" pitchFamily="34" charset="0"/>
                </a:rPr>
                <a:t> — Educators For Excellence</a:t>
              </a:r>
            </a:p>
            <a:p>
              <a:pPr marL="182880" indent="-182880">
                <a:spcAft>
                  <a:spcPts val="600"/>
                </a:spcAft>
                <a:buClr>
                  <a:srgbClr val="B3CCDF"/>
                </a:buClr>
                <a:buFont typeface="Arial" panose="020B0604020202020204" pitchFamily="34" charset="0"/>
                <a:buChar char="•"/>
              </a:pPr>
              <a:r>
                <a:rPr lang="en-US" sz="1050" dirty="0">
                  <a:solidFill>
                    <a:srgbClr val="B6E1FF"/>
                  </a:solidFill>
                  <a:latin typeface="Arial" panose="020B0604020202020204" pitchFamily="34" charset="0"/>
                  <a:cs typeface="Arial" panose="020B0604020202020204" pitchFamily="34" charset="0"/>
                  <a:hlinkClick r:id="rId15">
                    <a:extLst>
                      <a:ext uri="{A12FA001-AC4F-418D-AE19-62706E023703}">
                        <ahyp:hlinkClr xmlns:ahyp="http://schemas.microsoft.com/office/drawing/2018/hyperlinkcolor" val="tx"/>
                      </a:ext>
                    </a:extLst>
                  </a:hlinkClick>
                </a:rPr>
                <a:t>Job-Related Stress Threatens Teacher Supply: Key Findings from the 2021 State of the U.S. Teacher Survey</a:t>
              </a:r>
              <a:r>
                <a:rPr lang="en-US" sz="1050" dirty="0">
                  <a:solidFill>
                    <a:srgbClr val="B6E1FF"/>
                  </a:solidFill>
                  <a:latin typeface="Arial" panose="020B0604020202020204" pitchFamily="34" charset="0"/>
                  <a:cs typeface="Arial" panose="020B0604020202020204" pitchFamily="34" charset="0"/>
                </a:rPr>
                <a:t> </a:t>
              </a:r>
              <a:r>
                <a:rPr lang="en-US" sz="1050" dirty="0">
                  <a:solidFill>
                    <a:schemeClr val="bg1"/>
                  </a:solidFill>
                  <a:latin typeface="Arial" panose="020B0604020202020204" pitchFamily="34" charset="0"/>
                  <a:cs typeface="Arial" panose="020B0604020202020204" pitchFamily="34" charset="0"/>
                </a:rPr>
                <a:t>— RAND</a:t>
              </a:r>
            </a:p>
            <a:p>
              <a:pPr marL="182880" indent="-182880">
                <a:spcAft>
                  <a:spcPts val="600"/>
                </a:spcAft>
                <a:buClr>
                  <a:srgbClr val="B3CCDF"/>
                </a:buClr>
                <a:buFont typeface="Arial" panose="020B0604020202020204" pitchFamily="34" charset="0"/>
                <a:buChar char="•"/>
              </a:pPr>
              <a:r>
                <a:rPr lang="en-US" sz="1050" dirty="0">
                  <a:solidFill>
                    <a:srgbClr val="B6E1FF"/>
                  </a:solidFill>
                  <a:latin typeface="Arial" panose="020B0604020202020204" pitchFamily="34" charset="0"/>
                  <a:cs typeface="Arial" panose="020B0604020202020204" pitchFamily="34" charset="0"/>
                  <a:hlinkClick r:id="rId16">
                    <a:extLst>
                      <a:ext uri="{A12FA001-AC4F-418D-AE19-62706E023703}">
                        <ahyp:hlinkClr xmlns:ahyp="http://schemas.microsoft.com/office/drawing/2018/hyperlinkcolor" val="tx"/>
                      </a:ext>
                    </a:extLst>
                  </a:hlinkClick>
                </a:rPr>
                <a:t>2022 Poll Results / Stress and Burnout Pose Threat of Educator Shortages</a:t>
              </a:r>
              <a:r>
                <a:rPr lang="en-US" sz="1050" dirty="0">
                  <a:solidFill>
                    <a:srgbClr val="B6E1FF"/>
                  </a:solidFill>
                  <a:latin typeface="Arial" panose="020B0604020202020204" pitchFamily="34" charset="0"/>
                  <a:cs typeface="Arial" panose="020B0604020202020204" pitchFamily="34" charset="0"/>
                </a:rPr>
                <a:t> </a:t>
              </a:r>
              <a:r>
                <a:rPr lang="en-US" sz="1050" dirty="0">
                  <a:solidFill>
                    <a:schemeClr val="bg1"/>
                  </a:solidFill>
                  <a:latin typeface="Arial" panose="020B0604020202020204" pitchFamily="34" charset="0"/>
                  <a:cs typeface="Arial" panose="020B0604020202020204" pitchFamily="34" charset="0"/>
                </a:rPr>
                <a:t>— National Education Association</a:t>
              </a:r>
            </a:p>
            <a:p>
              <a:pPr marL="182880" indent="-182880">
                <a:spcAft>
                  <a:spcPts val="600"/>
                </a:spcAft>
                <a:buClr>
                  <a:srgbClr val="B3CCDF"/>
                </a:buClr>
                <a:buFont typeface="Arial" panose="020B0604020202020204" pitchFamily="34" charset="0"/>
                <a:buChar char="•"/>
              </a:pPr>
              <a:r>
                <a:rPr lang="en-US" sz="1050" dirty="0">
                  <a:solidFill>
                    <a:srgbClr val="B6E1FF"/>
                  </a:solidFill>
                  <a:latin typeface="Arial" panose="020B0604020202020204" pitchFamily="34" charset="0"/>
                  <a:cs typeface="Arial" panose="020B0604020202020204" pitchFamily="34" charset="0"/>
                  <a:hlinkClick r:id="rId17">
                    <a:extLst>
                      <a:ext uri="{A12FA001-AC4F-418D-AE19-62706E023703}">
                        <ahyp:hlinkClr xmlns:ahyp="http://schemas.microsoft.com/office/drawing/2018/hyperlinkcolor" val="tx"/>
                      </a:ext>
                    </a:extLst>
                  </a:hlinkClick>
                </a:rPr>
                <a:t>What We’ve Been Hearing About Teacher Shortages / 2022 Survey Data</a:t>
              </a:r>
              <a:r>
                <a:rPr lang="en-US" sz="1050" dirty="0">
                  <a:solidFill>
                    <a:srgbClr val="B6E1FF"/>
                  </a:solidFill>
                  <a:latin typeface="Arial" panose="020B0604020202020204" pitchFamily="34" charset="0"/>
                  <a:cs typeface="Arial" panose="020B0604020202020204" pitchFamily="34" charset="0"/>
                </a:rPr>
                <a:t> </a:t>
              </a:r>
              <a:r>
                <a:rPr lang="en-US" sz="1050" dirty="0">
                  <a:solidFill>
                    <a:schemeClr val="bg1"/>
                  </a:solidFill>
                  <a:latin typeface="Arial" panose="020B0604020202020204" pitchFamily="34" charset="0"/>
                  <a:cs typeface="Arial" panose="020B0604020202020204" pitchFamily="34" charset="0"/>
                </a:rPr>
                <a:t>— TNTP</a:t>
              </a:r>
            </a:p>
            <a:p>
              <a:pPr marL="182880" indent="-182880">
                <a:spcAft>
                  <a:spcPts val="600"/>
                </a:spcAft>
                <a:buClr>
                  <a:srgbClr val="B3CCDF"/>
                </a:buClr>
                <a:buFont typeface="Arial" panose="020B0604020202020204" pitchFamily="34" charset="0"/>
                <a:buChar char="•"/>
              </a:pPr>
              <a:r>
                <a:rPr lang="en-US" sz="1050" dirty="0">
                  <a:solidFill>
                    <a:srgbClr val="B6E1FF"/>
                  </a:solidFill>
                  <a:latin typeface="Arial" panose="020B0604020202020204" pitchFamily="34" charset="0"/>
                  <a:cs typeface="Arial" panose="020B0604020202020204" pitchFamily="34" charset="0"/>
                  <a:hlinkClick r:id="rId18">
                    <a:extLst>
                      <a:ext uri="{A12FA001-AC4F-418D-AE19-62706E023703}">
                        <ahyp:hlinkClr xmlns:ahyp="http://schemas.microsoft.com/office/drawing/2018/hyperlinkcolor" val="tx"/>
                      </a:ext>
                    </a:extLst>
                  </a:hlinkClick>
                </a:rPr>
                <a:t>Encouraging More High School Students to Consider Teaching</a:t>
              </a:r>
              <a:r>
                <a:rPr lang="en-US" sz="1050" dirty="0">
                  <a:solidFill>
                    <a:schemeClr val="bg1"/>
                  </a:solidFill>
                  <a:latin typeface="Arial" panose="020B0604020202020204" pitchFamily="34" charset="0"/>
                  <a:cs typeface="Arial" panose="020B0604020202020204" pitchFamily="34" charset="0"/>
                </a:rPr>
                <a:t> — ACT Research &amp; Policy</a:t>
              </a:r>
            </a:p>
            <a:p>
              <a:pPr marL="182880" indent="-182880">
                <a:spcAft>
                  <a:spcPts val="600"/>
                </a:spcAft>
                <a:buClr>
                  <a:srgbClr val="B3CCDF"/>
                </a:buClr>
                <a:buFont typeface="Arial" panose="020B0604020202020204" pitchFamily="34" charset="0"/>
                <a:buChar char="•"/>
              </a:pPr>
              <a:r>
                <a:rPr lang="en-US" sz="1050" dirty="0">
                  <a:solidFill>
                    <a:srgbClr val="B6E1FF"/>
                  </a:solidFill>
                  <a:latin typeface="Arial" panose="020B0604020202020204" pitchFamily="34" charset="0"/>
                  <a:cs typeface="Arial" panose="020B0604020202020204" pitchFamily="34" charset="0"/>
                  <a:hlinkClick r:id="rId19">
                    <a:extLst>
                      <a:ext uri="{A12FA001-AC4F-418D-AE19-62706E023703}">
                        <ahyp:hlinkClr xmlns:ahyp="http://schemas.microsoft.com/office/drawing/2018/hyperlinkcolor" val="tx"/>
                      </a:ext>
                    </a:extLst>
                  </a:hlinkClick>
                </a:rPr>
                <a:t>Teaching Quality &amp; Diversity Guidebook</a:t>
              </a:r>
              <a:r>
                <a:rPr lang="en-US" sz="1050" dirty="0">
                  <a:solidFill>
                    <a:srgbClr val="B6E1FF"/>
                  </a:solidFill>
                  <a:latin typeface="Arial" panose="020B0604020202020204" pitchFamily="34" charset="0"/>
                  <a:cs typeface="Arial" panose="020B0604020202020204" pitchFamily="34" charset="0"/>
                </a:rPr>
                <a:t> </a:t>
              </a:r>
              <a:r>
                <a:rPr lang="en-US" sz="1050" dirty="0">
                  <a:solidFill>
                    <a:schemeClr val="bg1"/>
                  </a:solidFill>
                  <a:latin typeface="Arial" panose="020B0604020202020204" pitchFamily="34" charset="0"/>
                  <a:cs typeface="Arial" panose="020B0604020202020204" pitchFamily="34" charset="0"/>
                </a:rPr>
                <a:t>— Alliance for Resource Equity</a:t>
              </a:r>
            </a:p>
            <a:p>
              <a:pPr marL="182880" indent="-182880">
                <a:spcAft>
                  <a:spcPts val="600"/>
                </a:spcAft>
                <a:buClr>
                  <a:srgbClr val="B3CCDF"/>
                </a:buClr>
                <a:buFont typeface="Arial" panose="020B0604020202020204" pitchFamily="34" charset="0"/>
                <a:buChar char="•"/>
              </a:pPr>
              <a:r>
                <a:rPr lang="en-US" sz="1050" dirty="0">
                  <a:solidFill>
                    <a:srgbClr val="B6E1FF"/>
                  </a:solidFill>
                  <a:latin typeface="Arial" panose="020B0604020202020204" pitchFamily="34" charset="0"/>
                  <a:cs typeface="Arial" panose="020B0604020202020204" pitchFamily="34" charset="0"/>
                  <a:hlinkClick r:id="rId20">
                    <a:extLst>
                      <a:ext uri="{A12FA001-AC4F-418D-AE19-62706E023703}">
                        <ahyp:hlinkClr xmlns:ahyp="http://schemas.microsoft.com/office/drawing/2018/hyperlinkcolor" val="tx"/>
                      </a:ext>
                    </a:extLst>
                  </a:hlinkClick>
                </a:rPr>
                <a:t>If You Listen, We Will Stay: Why Teachers of Color Leave and How to Disrupt Teacher Turnover</a:t>
              </a:r>
              <a:r>
                <a:rPr lang="en-US" sz="1050" dirty="0">
                  <a:solidFill>
                    <a:srgbClr val="B6E1FF"/>
                  </a:solidFill>
                  <a:latin typeface="Arial" panose="020B0604020202020204" pitchFamily="34" charset="0"/>
                  <a:cs typeface="Arial" panose="020B0604020202020204" pitchFamily="34" charset="0"/>
                </a:rPr>
                <a:t> </a:t>
              </a:r>
              <a:r>
                <a:rPr lang="en-US" sz="1050" dirty="0">
                  <a:solidFill>
                    <a:schemeClr val="bg1"/>
                  </a:solidFill>
                  <a:latin typeface="Arial" panose="020B0604020202020204" pitchFamily="34" charset="0"/>
                  <a:cs typeface="Arial" panose="020B0604020202020204" pitchFamily="34" charset="0"/>
                </a:rPr>
                <a:t>— The Education Trust</a:t>
              </a:r>
            </a:p>
            <a:p>
              <a:pPr marL="182880" indent="-182880">
                <a:spcAft>
                  <a:spcPts val="600"/>
                </a:spcAft>
                <a:buClr>
                  <a:srgbClr val="B3CCDF"/>
                </a:buClr>
                <a:buFont typeface="Arial" panose="020B0604020202020204" pitchFamily="34" charset="0"/>
                <a:buChar char="•"/>
              </a:pPr>
              <a:r>
                <a:rPr lang="en-US" sz="1050" dirty="0">
                  <a:solidFill>
                    <a:srgbClr val="B6E1FF"/>
                  </a:solidFill>
                  <a:latin typeface="Arial" panose="020B0604020202020204" pitchFamily="34" charset="0"/>
                  <a:cs typeface="Arial" panose="020B0604020202020204" pitchFamily="34" charset="0"/>
                  <a:hlinkClick r:id="rId21">
                    <a:extLst>
                      <a:ext uri="{A12FA001-AC4F-418D-AE19-62706E023703}">
                        <ahyp:hlinkClr xmlns:ahyp="http://schemas.microsoft.com/office/drawing/2018/hyperlinkcolor" val="tx"/>
                      </a:ext>
                    </a:extLst>
                  </a:hlinkClick>
                </a:rPr>
                <a:t>State of the States 2021 / State Reporting of Teacher Supply and Demand Data</a:t>
              </a:r>
              <a:r>
                <a:rPr lang="en-US" sz="1050" dirty="0">
                  <a:solidFill>
                    <a:srgbClr val="B6E1FF"/>
                  </a:solidFill>
                  <a:latin typeface="Arial" panose="020B0604020202020204" pitchFamily="34" charset="0"/>
                  <a:cs typeface="Arial" panose="020B0604020202020204" pitchFamily="34" charset="0"/>
                </a:rPr>
                <a:t> </a:t>
              </a:r>
              <a:r>
                <a:rPr lang="en-US" sz="1050" dirty="0">
                  <a:solidFill>
                    <a:schemeClr val="bg1"/>
                  </a:solidFill>
                  <a:latin typeface="Arial" panose="020B0604020202020204" pitchFamily="34" charset="0"/>
                  <a:cs typeface="Arial" panose="020B0604020202020204" pitchFamily="34" charset="0"/>
                </a:rPr>
                <a:t>— NCTQ</a:t>
              </a:r>
              <a:endParaRPr lang="en-US" sz="1100" dirty="0">
                <a:solidFill>
                  <a:schemeClr val="bg1"/>
                </a:solidFill>
                <a:latin typeface="Arial" panose="020B0604020202020204" pitchFamily="34" charset="0"/>
                <a:cs typeface="Arial" panose="020B0604020202020204" pitchFamily="34" charset="0"/>
              </a:endParaRPr>
            </a:p>
            <a:p>
              <a:pPr>
                <a:spcBef>
                  <a:spcPts val="600"/>
                </a:spcBef>
                <a:spcAft>
                  <a:spcPts val="600"/>
                </a:spcAft>
                <a:buClr>
                  <a:schemeClr val="accent4">
                    <a:lumMod val="40000"/>
                    <a:lumOff val="60000"/>
                  </a:schemeClr>
                </a:buClr>
              </a:pPr>
              <a:r>
                <a:rPr lang="en-US" sz="1200" dirty="0">
                  <a:solidFill>
                    <a:schemeClr val="bg1"/>
                  </a:solidFill>
                  <a:latin typeface="Arial" panose="020B0604020202020204" pitchFamily="34" charset="0"/>
                  <a:cs typeface="Arial" panose="020B0604020202020204" pitchFamily="34" charset="0"/>
                </a:rPr>
                <a:t>*Other sources where otherwise noted.</a:t>
              </a:r>
            </a:p>
          </p:txBody>
        </p:sp>
        <p:sp>
          <p:nvSpPr>
            <p:cNvPr id="11" name="TextBox 10">
              <a:extLst>
                <a:ext uri="{FF2B5EF4-FFF2-40B4-BE49-F238E27FC236}">
                  <a16:creationId xmlns:a16="http://schemas.microsoft.com/office/drawing/2014/main" id="{CC30BAE7-E3D4-9B19-F52D-465D19DEEA5C}"/>
                </a:ext>
              </a:extLst>
            </p:cNvPr>
            <p:cNvSpPr txBox="1"/>
            <p:nvPr/>
          </p:nvSpPr>
          <p:spPr>
            <a:xfrm>
              <a:off x="364436" y="756794"/>
              <a:ext cx="4795393" cy="707886"/>
            </a:xfrm>
            <a:prstGeom prst="rect">
              <a:avLst/>
            </a:prstGeom>
            <a:noFill/>
          </p:spPr>
          <p:txBody>
            <a:bodyPr wrap="square" rtlCol="0">
              <a:spAutoFit/>
            </a:bodyPr>
            <a:lstStyle/>
            <a:p>
              <a:r>
                <a:rPr lang="en-US" sz="4000" b="1">
                  <a:solidFill>
                    <a:srgbClr val="B3CCDF"/>
                  </a:solidFill>
                  <a:latin typeface="Arial Narrow" panose="020B0604020202020204" pitchFamily="34" charset="0"/>
                  <a:cs typeface="Arial Narrow" panose="020B0604020202020204" pitchFamily="34" charset="0"/>
                </a:rPr>
                <a:t>Main Sources:</a:t>
              </a:r>
            </a:p>
          </p:txBody>
        </p:sp>
      </p:grpSp>
    </p:spTree>
    <p:extLst>
      <p:ext uri="{BB962C8B-B14F-4D97-AF65-F5344CB8AC3E}">
        <p14:creationId xmlns:p14="http://schemas.microsoft.com/office/powerpoint/2010/main" val="4134313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erson, indoor&#10;&#10;Description automatically generated">
            <a:extLst>
              <a:ext uri="{FF2B5EF4-FFF2-40B4-BE49-F238E27FC236}">
                <a16:creationId xmlns:a16="http://schemas.microsoft.com/office/drawing/2014/main" id="{CBE72D41-95CC-D406-BB29-750C2CC82D13}"/>
              </a:ext>
            </a:extLst>
          </p:cNvPr>
          <p:cNvPicPr>
            <a:picLocks noChangeAspect="1"/>
          </p:cNvPicPr>
          <p:nvPr/>
        </p:nvPicPr>
        <p:blipFill rotWithShape="1">
          <a:blip r:embed="rId3"/>
          <a:srcRect r="35380"/>
          <a:stretch/>
        </p:blipFill>
        <p:spPr>
          <a:xfrm>
            <a:off x="4313554" y="0"/>
            <a:ext cx="7878446" cy="6858000"/>
          </a:xfrm>
          <a:prstGeom prst="rect">
            <a:avLst/>
          </a:prstGeom>
        </p:spPr>
      </p:pic>
      <p:sp>
        <p:nvSpPr>
          <p:cNvPr id="4" name="Rectangle 3">
            <a:extLst>
              <a:ext uri="{FF2B5EF4-FFF2-40B4-BE49-F238E27FC236}">
                <a16:creationId xmlns:a16="http://schemas.microsoft.com/office/drawing/2014/main" id="{6E477A7D-7B56-7EF8-1EC7-01EEEDC72F21}"/>
              </a:ext>
            </a:extLst>
          </p:cNvPr>
          <p:cNvSpPr/>
          <p:nvPr/>
        </p:nvSpPr>
        <p:spPr>
          <a:xfrm>
            <a:off x="0" y="0"/>
            <a:ext cx="5318760" cy="6858000"/>
          </a:xfrm>
          <a:prstGeom prst="rect">
            <a:avLst/>
          </a:prstGeom>
          <a:solidFill>
            <a:srgbClr val="004D85"/>
          </a:solidFill>
          <a:ln>
            <a:noFill/>
          </a:ln>
          <a:effectLst>
            <a:outerShdw blurRad="50800" dist="38100" algn="l" rotWithShape="0">
              <a:schemeClr val="tx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rIns="365760" rtlCol="0" anchor="ctr"/>
          <a:lstStyle/>
          <a:p>
            <a:pPr algn="ctr">
              <a:lnSpc>
                <a:spcPct val="114000"/>
              </a:lnSpc>
            </a:pPr>
            <a:r>
              <a:rPr lang="en-US" sz="4300" b="1">
                <a:solidFill>
                  <a:schemeClr val="bg1"/>
                </a:solidFill>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Every child deserves a great teacher — but </a:t>
            </a:r>
            <a:r>
              <a:rPr lang="en-US" sz="4300" b="1">
                <a:solidFill>
                  <a:srgbClr val="B3CCDF"/>
                </a:solidFill>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teacher shortages </a:t>
            </a:r>
            <a:r>
              <a:rPr lang="en-US" sz="4300" b="1">
                <a:solidFill>
                  <a:schemeClr val="bg1"/>
                </a:solidFill>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hurt education and the economy</a:t>
            </a:r>
          </a:p>
        </p:txBody>
      </p:sp>
      <p:pic>
        <p:nvPicPr>
          <p:cNvPr id="6" name="Picture 5" descr="A picture containing text, clipart&#10;&#10;Description automatically generated">
            <a:extLst>
              <a:ext uri="{FF2B5EF4-FFF2-40B4-BE49-F238E27FC236}">
                <a16:creationId xmlns:a16="http://schemas.microsoft.com/office/drawing/2014/main" id="{CD9C5073-AA82-913E-D3F1-469513E30349}"/>
              </a:ext>
            </a:extLst>
          </p:cNvPr>
          <p:cNvPicPr>
            <a:picLocks noChangeAspect="1"/>
          </p:cNvPicPr>
          <p:nvPr/>
        </p:nvPicPr>
        <p:blipFill>
          <a:blip r:embed="rId4"/>
          <a:stretch>
            <a:fillRect/>
          </a:stretch>
        </p:blipFill>
        <p:spPr>
          <a:xfrm>
            <a:off x="10972799" y="6335127"/>
            <a:ext cx="763270" cy="262945"/>
          </a:xfrm>
          <a:prstGeom prst="rect">
            <a:avLst/>
          </a:prstGeom>
        </p:spPr>
      </p:pic>
    </p:spTree>
    <p:extLst>
      <p:ext uri="{BB962C8B-B14F-4D97-AF65-F5344CB8AC3E}">
        <p14:creationId xmlns:p14="http://schemas.microsoft.com/office/powerpoint/2010/main" val="8317460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FE934224-33CD-E561-9BD2-3D737908C31E}"/>
              </a:ext>
            </a:extLst>
          </p:cNvPr>
          <p:cNvPicPr>
            <a:picLocks noChangeAspect="1"/>
          </p:cNvPicPr>
          <p:nvPr/>
        </p:nvPicPr>
        <p:blipFill rotWithShape="1">
          <a:blip r:embed="rId3"/>
          <a:srcRect l="62278"/>
          <a:stretch/>
        </p:blipFill>
        <p:spPr>
          <a:xfrm>
            <a:off x="7592992" y="0"/>
            <a:ext cx="4599008" cy="6858000"/>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3E415CB0-5250-4D89-6F88-7EDCEA7070DE}"/>
              </a:ext>
            </a:extLst>
          </p:cNvPr>
          <p:cNvPicPr>
            <a:picLocks noChangeAspect="1"/>
          </p:cNvPicPr>
          <p:nvPr/>
        </p:nvPicPr>
        <p:blipFill>
          <a:blip r:embed="rId4"/>
          <a:stretch>
            <a:fillRect/>
          </a:stretch>
        </p:blipFill>
        <p:spPr>
          <a:xfrm>
            <a:off x="10972799" y="6335127"/>
            <a:ext cx="763270" cy="262945"/>
          </a:xfrm>
          <a:prstGeom prst="rect">
            <a:avLst/>
          </a:prstGeom>
        </p:spPr>
      </p:pic>
      <p:sp>
        <p:nvSpPr>
          <p:cNvPr id="12" name="Rectangle 11">
            <a:extLst>
              <a:ext uri="{FF2B5EF4-FFF2-40B4-BE49-F238E27FC236}">
                <a16:creationId xmlns:a16="http://schemas.microsoft.com/office/drawing/2014/main" id="{DDE960ED-5D0F-F872-6DDC-EEBA6B04D46A}"/>
              </a:ext>
            </a:extLst>
          </p:cNvPr>
          <p:cNvSpPr/>
          <p:nvPr/>
        </p:nvSpPr>
        <p:spPr>
          <a:xfrm>
            <a:off x="0" y="0"/>
            <a:ext cx="7697176" cy="6858000"/>
          </a:xfrm>
          <a:prstGeom prst="rect">
            <a:avLst/>
          </a:prstGeom>
          <a:solidFill>
            <a:srgbClr val="004D85"/>
          </a:solidFill>
          <a:ln>
            <a:noFill/>
          </a:ln>
          <a:effectLst>
            <a:outerShdw blurRad="50800" dist="38100" algn="l" rotWithShape="0">
              <a:schemeClr val="tx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tIns="457200" rIns="365760" rtlCol="0" anchor="t"/>
          <a:lstStyle/>
          <a:p>
            <a:endParaRPr lang="en-US" sz="2400">
              <a:solidFill>
                <a:schemeClr val="bg1"/>
              </a:solidFill>
              <a:latin typeface="Arial Narrow" panose="020B0604020202020204" pitchFamily="34" charset="0"/>
              <a:cs typeface="Arial Narrow" panose="020B0604020202020204" pitchFamily="34" charset="0"/>
            </a:endParaRPr>
          </a:p>
          <a:p>
            <a:endParaRPr lang="en-US" sz="2400">
              <a:solidFill>
                <a:schemeClr val="bg1"/>
              </a:solidFill>
              <a:latin typeface="Arial Narrow" panose="020B0604020202020204" pitchFamily="34" charset="0"/>
              <a:cs typeface="Arial Narrow" panose="020B0604020202020204" pitchFamily="34" charset="0"/>
            </a:endParaRPr>
          </a:p>
          <a:p>
            <a:endParaRPr lang="en-US" sz="2400">
              <a:solidFill>
                <a:schemeClr val="bg1"/>
              </a:solidFill>
              <a:latin typeface="Arial Narrow" panose="020B0604020202020204" pitchFamily="34" charset="0"/>
              <a:cs typeface="Arial Narrow" panose="020B0604020202020204" pitchFamily="34" charset="0"/>
            </a:endParaRPr>
          </a:p>
          <a:p>
            <a:endParaRPr lang="en-US" sz="2400">
              <a:solidFill>
                <a:schemeClr val="bg1"/>
              </a:solidFill>
              <a:latin typeface="Arial Narrow" panose="020B0604020202020204" pitchFamily="34" charset="0"/>
              <a:cs typeface="Arial Narrow" panose="020B0604020202020204" pitchFamily="34" charset="0"/>
            </a:endParaRPr>
          </a:p>
          <a:p>
            <a:endParaRPr lang="en-US" sz="2400">
              <a:solidFill>
                <a:schemeClr val="bg1"/>
              </a:solidFill>
              <a:latin typeface="Arial Narrow" panose="020B0604020202020204" pitchFamily="34" charset="0"/>
              <a:cs typeface="Arial Narrow" panose="020B0604020202020204" pitchFamily="34" charset="0"/>
            </a:endParaRPr>
          </a:p>
          <a:p>
            <a:endParaRPr lang="en-US" sz="2400">
              <a:solidFill>
                <a:schemeClr val="bg1"/>
              </a:solidFill>
              <a:latin typeface="Arial Narrow" panose="020B0604020202020204" pitchFamily="34" charset="0"/>
              <a:cs typeface="Arial Narrow" panose="020B0604020202020204" pitchFamily="34" charset="0"/>
            </a:endParaRPr>
          </a:p>
          <a:p>
            <a:endParaRPr lang="en-US" sz="2000">
              <a:solidFill>
                <a:srgbClr val="B3CCDF"/>
              </a:solidFill>
              <a:latin typeface="Arial Narrow" panose="020B0604020202020204" pitchFamily="34" charset="0"/>
              <a:cs typeface="Arial Narrow" panose="020B0604020202020204" pitchFamily="34" charset="0"/>
            </a:endParaRPr>
          </a:p>
          <a:p>
            <a:endParaRPr lang="en-US" sz="2000">
              <a:solidFill>
                <a:srgbClr val="B3CCDF"/>
              </a:solidFill>
              <a:latin typeface="Arial Narrow" panose="020B0604020202020204" pitchFamily="34" charset="0"/>
              <a:cs typeface="Arial Narrow" panose="020B0604020202020204" pitchFamily="34" charset="0"/>
            </a:endParaRPr>
          </a:p>
          <a:p>
            <a:endParaRPr lang="en-US" sz="2400">
              <a:solidFill>
                <a:schemeClr val="bg1"/>
              </a:solidFill>
              <a:latin typeface="Arial Narrow" panose="020B0604020202020204" pitchFamily="34" charset="0"/>
              <a:cs typeface="Arial Narrow" panose="020B0604020202020204" pitchFamily="34" charset="0"/>
            </a:endParaRPr>
          </a:p>
        </p:txBody>
      </p:sp>
      <p:grpSp>
        <p:nvGrpSpPr>
          <p:cNvPr id="14" name="Group 13">
            <a:extLst>
              <a:ext uri="{FF2B5EF4-FFF2-40B4-BE49-F238E27FC236}">
                <a16:creationId xmlns:a16="http://schemas.microsoft.com/office/drawing/2014/main" id="{0135D983-2CB9-E80C-22DC-31F44CC7F98D}"/>
              </a:ext>
            </a:extLst>
          </p:cNvPr>
          <p:cNvGrpSpPr/>
          <p:nvPr/>
        </p:nvGrpSpPr>
        <p:grpSpPr>
          <a:xfrm>
            <a:off x="394407" y="5540748"/>
            <a:ext cx="6782774" cy="883451"/>
            <a:chOff x="283580" y="5451676"/>
            <a:chExt cx="7025832" cy="883451"/>
          </a:xfrm>
        </p:grpSpPr>
        <p:cxnSp>
          <p:nvCxnSpPr>
            <p:cNvPr id="11" name="Straight Connector 10">
              <a:extLst>
                <a:ext uri="{FF2B5EF4-FFF2-40B4-BE49-F238E27FC236}">
                  <a16:creationId xmlns:a16="http://schemas.microsoft.com/office/drawing/2014/main" id="{F575B563-0FA4-11F3-78FB-05F811054F57}"/>
                </a:ext>
              </a:extLst>
            </p:cNvPr>
            <p:cNvCxnSpPr>
              <a:cxnSpLocks/>
            </p:cNvCxnSpPr>
            <p:nvPr/>
          </p:nvCxnSpPr>
          <p:spPr>
            <a:xfrm>
              <a:off x="335671" y="5451676"/>
              <a:ext cx="6867972" cy="0"/>
            </a:xfrm>
            <a:prstGeom prst="line">
              <a:avLst/>
            </a:prstGeom>
            <a:ln w="190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CCF4B02-E35B-6EA9-3A09-977E6DF7C740}"/>
                </a:ext>
              </a:extLst>
            </p:cNvPr>
            <p:cNvSpPr txBox="1"/>
            <p:nvPr/>
          </p:nvSpPr>
          <p:spPr>
            <a:xfrm>
              <a:off x="283580" y="5688796"/>
              <a:ext cx="7025832" cy="646331"/>
            </a:xfrm>
            <a:prstGeom prst="rect">
              <a:avLst/>
            </a:prstGeom>
            <a:noFill/>
          </p:spPr>
          <p:txBody>
            <a:bodyPr wrap="square" rtlCol="0">
              <a:spAutoFit/>
            </a:bodyPr>
            <a:lstStyle/>
            <a:p>
              <a:r>
                <a:rPr lang="en-US">
                  <a:solidFill>
                    <a:schemeClr val="bg1"/>
                  </a:solidFill>
                  <a:latin typeface="Arial Narrow" panose="020B0604020202020204" pitchFamily="34" charset="0"/>
                  <a:cs typeface="Arial Narrow" panose="020B0604020202020204" pitchFamily="34" charset="0"/>
                </a:rPr>
                <a:t>To explore teacher workforce data, learn about our Human Capital Roundtables, or get support, visit: </a:t>
              </a:r>
              <a:r>
                <a:rPr lang="en-US">
                  <a:solidFill>
                    <a:srgbClr val="B3CCDF"/>
                  </a:solidFill>
                  <a:latin typeface="Arial Narrow" panose="020B0604020202020204" pitchFamily="34" charset="0"/>
                  <a:cs typeface="Arial Narrow" panose="020B0604020202020204" pitchFamily="34" charset="0"/>
                  <a:hlinkClick r:id="rId5">
                    <a:extLst>
                      <a:ext uri="{A12FA001-AC4F-418D-AE19-62706E023703}">
                        <ahyp:hlinkClr xmlns:ahyp="http://schemas.microsoft.com/office/drawing/2018/hyperlinkcolor" val="tx"/>
                      </a:ext>
                    </a:extLst>
                  </a:hlinkClick>
                </a:rPr>
                <a:t>sreb.org/topic-teacher-workforce-policy</a:t>
              </a:r>
              <a:endParaRPr lang="en-US">
                <a:solidFill>
                  <a:srgbClr val="B3CCDF"/>
                </a:solidFill>
                <a:latin typeface="Arial Narrow" panose="020B0604020202020204" pitchFamily="34" charset="0"/>
                <a:cs typeface="Arial Narrow" panose="020B0604020202020204" pitchFamily="34" charset="0"/>
              </a:endParaRPr>
            </a:p>
          </p:txBody>
        </p:sp>
      </p:grpSp>
      <p:sp>
        <p:nvSpPr>
          <p:cNvPr id="8" name="TextBox 7">
            <a:extLst>
              <a:ext uri="{FF2B5EF4-FFF2-40B4-BE49-F238E27FC236}">
                <a16:creationId xmlns:a16="http://schemas.microsoft.com/office/drawing/2014/main" id="{5CB74FDF-929F-43B5-1088-46BD6A6AD384}"/>
              </a:ext>
            </a:extLst>
          </p:cNvPr>
          <p:cNvSpPr txBox="1"/>
          <p:nvPr/>
        </p:nvSpPr>
        <p:spPr>
          <a:xfrm>
            <a:off x="394407" y="615372"/>
            <a:ext cx="6689507" cy="1446550"/>
          </a:xfrm>
          <a:prstGeom prst="rect">
            <a:avLst/>
          </a:prstGeom>
          <a:noFill/>
        </p:spPr>
        <p:txBody>
          <a:bodyPr wrap="square" rtlCol="0">
            <a:spAutoFit/>
          </a:bodyPr>
          <a:lstStyle/>
          <a:p>
            <a:r>
              <a:rPr lang="en-US" sz="4400" b="1">
                <a:solidFill>
                  <a:srgbClr val="B3CCDF"/>
                </a:solidFill>
                <a:latin typeface="Arial Narrow" panose="020B0604020202020204" pitchFamily="34" charset="0"/>
                <a:cs typeface="Arial Narrow" panose="020B0604020202020204" pitchFamily="34" charset="0"/>
              </a:rPr>
              <a:t>SREB works with states to improve education.</a:t>
            </a:r>
          </a:p>
        </p:txBody>
      </p:sp>
      <p:sp>
        <p:nvSpPr>
          <p:cNvPr id="9" name="TextBox 8">
            <a:extLst>
              <a:ext uri="{FF2B5EF4-FFF2-40B4-BE49-F238E27FC236}">
                <a16:creationId xmlns:a16="http://schemas.microsoft.com/office/drawing/2014/main" id="{6C9FB93B-A6E0-F8AE-2F8A-45C772C3CEDC}"/>
              </a:ext>
            </a:extLst>
          </p:cNvPr>
          <p:cNvSpPr txBox="1"/>
          <p:nvPr/>
        </p:nvSpPr>
        <p:spPr>
          <a:xfrm>
            <a:off x="394407" y="2299041"/>
            <a:ext cx="6944976" cy="3046988"/>
          </a:xfrm>
          <a:prstGeom prst="rect">
            <a:avLst/>
          </a:prstGeom>
          <a:noFill/>
        </p:spPr>
        <p:txBody>
          <a:bodyPr wrap="square" rtlCol="0">
            <a:spAutoFit/>
          </a:bodyPr>
          <a:lstStyle/>
          <a:p>
            <a:r>
              <a:rPr lang="en-US" sz="2400" b="1">
                <a:solidFill>
                  <a:schemeClr val="accent6"/>
                </a:solidFill>
                <a:latin typeface="Arial Narrow" panose="020B0604020202020204" pitchFamily="34" charset="0"/>
                <a:cs typeface="Arial Narrow" panose="020B0604020202020204" pitchFamily="34" charset="0"/>
              </a:rPr>
              <a:t>Support Action</a:t>
            </a:r>
          </a:p>
          <a:p>
            <a:r>
              <a:rPr lang="en-US">
                <a:solidFill>
                  <a:schemeClr val="bg1"/>
                </a:solidFill>
                <a:latin typeface="Arial Narrow" panose="020B0604020202020204" pitchFamily="34" charset="0"/>
                <a:cs typeface="Arial Narrow" panose="020B0604020202020204" pitchFamily="34" charset="0"/>
              </a:rPr>
              <a:t>We help policymakers and state agencies navigate policy and practice. </a:t>
            </a:r>
          </a:p>
          <a:p>
            <a:endParaRPr lang="en-US" sz="2400">
              <a:solidFill>
                <a:srgbClr val="B3CCDF"/>
              </a:solidFill>
              <a:latin typeface="Arial Narrow" panose="020B0604020202020204" pitchFamily="34" charset="0"/>
              <a:cs typeface="Arial Narrow" panose="020B0604020202020204" pitchFamily="34" charset="0"/>
            </a:endParaRPr>
          </a:p>
          <a:p>
            <a:r>
              <a:rPr lang="en-US" sz="2400" b="1">
                <a:solidFill>
                  <a:schemeClr val="accent6"/>
                </a:solidFill>
                <a:latin typeface="Arial Narrow" panose="020B0604020202020204" pitchFamily="34" charset="0"/>
                <a:cs typeface="Arial Narrow" panose="020B0604020202020204" pitchFamily="34" charset="0"/>
              </a:rPr>
              <a:t>Convene &amp; Engage</a:t>
            </a:r>
          </a:p>
          <a:p>
            <a:r>
              <a:rPr lang="en-US">
                <a:solidFill>
                  <a:schemeClr val="bg1"/>
                </a:solidFill>
                <a:latin typeface="Arial Narrow" panose="020B0604020202020204" pitchFamily="34" charset="0"/>
                <a:cs typeface="Arial Narrow" panose="020B0604020202020204" pitchFamily="34" charset="0"/>
              </a:rPr>
              <a:t>We help states collaborate and share resources.</a:t>
            </a:r>
          </a:p>
          <a:p>
            <a:endParaRPr lang="en-US" sz="2400">
              <a:solidFill>
                <a:schemeClr val="bg1"/>
              </a:solidFill>
              <a:latin typeface="Arial Narrow" panose="020B0604020202020204" pitchFamily="34" charset="0"/>
              <a:cs typeface="Arial Narrow" panose="020B0604020202020204" pitchFamily="34" charset="0"/>
            </a:endParaRPr>
          </a:p>
          <a:p>
            <a:r>
              <a:rPr lang="en-US" sz="2400" b="1">
                <a:solidFill>
                  <a:schemeClr val="accent6"/>
                </a:solidFill>
                <a:latin typeface="Arial Narrow" panose="020B0604020202020204" pitchFamily="34" charset="0"/>
                <a:cs typeface="Arial Narrow" panose="020B0604020202020204" pitchFamily="34" charset="0"/>
              </a:rPr>
              <a:t>Analyze &amp; Publish</a:t>
            </a:r>
          </a:p>
          <a:p>
            <a:r>
              <a:rPr lang="en-US">
                <a:solidFill>
                  <a:schemeClr val="bg1"/>
                </a:solidFill>
                <a:latin typeface="Arial Narrow" panose="020B0604020202020204" pitchFamily="34" charset="0"/>
                <a:cs typeface="Arial Narrow" panose="020B0604020202020204" pitchFamily="34" charset="0"/>
              </a:rPr>
              <a:t>We share promising practices, and we provide states with reliable data and research to inform strategy.</a:t>
            </a:r>
          </a:p>
        </p:txBody>
      </p:sp>
    </p:spTree>
    <p:extLst>
      <p:ext uri="{BB962C8B-B14F-4D97-AF65-F5344CB8AC3E}">
        <p14:creationId xmlns:p14="http://schemas.microsoft.com/office/powerpoint/2010/main" val="723469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8BCB7E95-D4C2-7F6C-E195-5BEF7935F955}"/>
              </a:ext>
            </a:extLst>
          </p:cNvPr>
          <p:cNvPicPr>
            <a:picLocks noChangeAspect="1"/>
          </p:cNvPicPr>
          <p:nvPr/>
        </p:nvPicPr>
        <p:blipFill>
          <a:blip r:embed="rId3"/>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6E477A7D-7B56-7EF8-1EC7-01EEEDC72F21}"/>
              </a:ext>
            </a:extLst>
          </p:cNvPr>
          <p:cNvSpPr/>
          <p:nvPr/>
        </p:nvSpPr>
        <p:spPr>
          <a:xfrm>
            <a:off x="0" y="0"/>
            <a:ext cx="5318760" cy="6858000"/>
          </a:xfrm>
          <a:prstGeom prst="rect">
            <a:avLst/>
          </a:prstGeom>
          <a:solidFill>
            <a:srgbClr val="004D85"/>
          </a:solidFill>
          <a:ln>
            <a:noFill/>
          </a:ln>
          <a:effectLst>
            <a:outerShdw blurRad="50800" dist="38100" algn="l" rotWithShape="0">
              <a:schemeClr val="tx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rIns="365760" rtlCol="0" anchor="ctr"/>
          <a:lstStyle/>
          <a:p>
            <a:pPr algn="ctr">
              <a:lnSpc>
                <a:spcPct val="114000"/>
              </a:lnSpc>
              <a:spcAft>
                <a:spcPts val="200"/>
              </a:spcAft>
            </a:pPr>
            <a:r>
              <a:rPr lang="en-US" sz="3600">
                <a:solidFill>
                  <a:srgbClr val="B3CCDF"/>
                </a:solidFill>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A SNAPSHOT OF</a:t>
            </a:r>
          </a:p>
          <a:p>
            <a:pPr algn="ctr">
              <a:lnSpc>
                <a:spcPct val="114000"/>
              </a:lnSpc>
            </a:pPr>
            <a:r>
              <a:rPr lang="en-US" sz="5400" b="1">
                <a:effectLst>
                  <a:outerShdw blurRad="50800" dist="50800" dir="10800000" algn="r" rotWithShape="0">
                    <a:schemeClr val="tx2">
                      <a:lumMod val="50000"/>
                      <a:alpha val="40000"/>
                    </a:schemeClr>
                  </a:outerShdw>
                </a:effectLst>
                <a:latin typeface="Arial Narrow" panose="020B0604020202020204" pitchFamily="34" charset="0"/>
                <a:cs typeface="Arial Narrow" panose="020B0604020202020204" pitchFamily="34" charset="0"/>
              </a:rPr>
              <a:t>TEACHER WORKFORCE DATA</a:t>
            </a:r>
          </a:p>
        </p:txBody>
      </p:sp>
      <p:pic>
        <p:nvPicPr>
          <p:cNvPr id="6" name="Picture 5" descr="A picture containing text, clipart&#10;&#10;Description automatically generated">
            <a:extLst>
              <a:ext uri="{FF2B5EF4-FFF2-40B4-BE49-F238E27FC236}">
                <a16:creationId xmlns:a16="http://schemas.microsoft.com/office/drawing/2014/main" id="{CD9C5073-AA82-913E-D3F1-469513E30349}"/>
              </a:ext>
            </a:extLst>
          </p:cNvPr>
          <p:cNvPicPr>
            <a:picLocks noChangeAspect="1"/>
          </p:cNvPicPr>
          <p:nvPr/>
        </p:nvPicPr>
        <p:blipFill>
          <a:blip r:embed="rId4"/>
          <a:stretch>
            <a:fillRect/>
          </a:stretch>
        </p:blipFill>
        <p:spPr>
          <a:xfrm>
            <a:off x="10972799" y="6335127"/>
            <a:ext cx="763270" cy="262945"/>
          </a:xfrm>
          <a:prstGeom prst="rect">
            <a:avLst/>
          </a:prstGeom>
        </p:spPr>
      </p:pic>
    </p:spTree>
    <p:extLst>
      <p:ext uri="{BB962C8B-B14F-4D97-AF65-F5344CB8AC3E}">
        <p14:creationId xmlns:p14="http://schemas.microsoft.com/office/powerpoint/2010/main" val="1091907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0" y="206099"/>
            <a:ext cx="10668000"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p:txBody>
          <a:bodyPr/>
          <a:lstStyle/>
          <a:p>
            <a:r>
              <a:rPr lang="en-US"/>
              <a:t>Unpacking Teacher Shortages: </a:t>
            </a:r>
            <a:r>
              <a:rPr lang="en-US" b="0"/>
              <a:t>Overview</a:t>
            </a:r>
          </a:p>
        </p:txBody>
      </p:sp>
      <p:sp>
        <p:nvSpPr>
          <p:cNvPr id="15" name="TextBox 14">
            <a:extLst>
              <a:ext uri="{FF2B5EF4-FFF2-40B4-BE49-F238E27FC236}">
                <a16:creationId xmlns:a16="http://schemas.microsoft.com/office/drawing/2014/main" id="{B16E8D9E-5A70-FE47-17FF-BE61A7A1A16E}"/>
              </a:ext>
            </a:extLst>
          </p:cNvPr>
          <p:cNvSpPr txBox="1"/>
          <p:nvPr/>
        </p:nvSpPr>
        <p:spPr>
          <a:xfrm>
            <a:off x="675860" y="1720840"/>
            <a:ext cx="11117138" cy="461665"/>
          </a:xfrm>
          <a:prstGeom prst="rect">
            <a:avLst/>
          </a:prstGeom>
          <a:noFill/>
        </p:spPr>
        <p:txBody>
          <a:bodyPr wrap="square" rtlCol="0">
            <a:spAutoFit/>
          </a:bodyPr>
          <a:lstStyle/>
          <a:p>
            <a:r>
              <a:rPr lang="en-US" sz="2400">
                <a:solidFill>
                  <a:srgbClr val="393026"/>
                </a:solidFill>
                <a:latin typeface="Arial Narrow" panose="020B0604020202020204" pitchFamily="34" charset="0"/>
                <a:cs typeface="Arial Narrow" panose="020B0604020202020204" pitchFamily="34" charset="0"/>
              </a:rPr>
              <a:t>We can break this challenge down into </a:t>
            </a:r>
            <a:r>
              <a:rPr lang="en-US" sz="2400" b="1">
                <a:solidFill>
                  <a:srgbClr val="393026"/>
                </a:solidFill>
                <a:highlight>
                  <a:srgbClr val="DFF0CB"/>
                </a:highlight>
                <a:latin typeface="Arial Narrow" panose="020B0604020202020204" pitchFamily="34" charset="0"/>
                <a:cs typeface="Arial Narrow" panose="020B0604020202020204" pitchFamily="34" charset="0"/>
              </a:rPr>
              <a:t>four key areas</a:t>
            </a:r>
            <a:r>
              <a:rPr lang="en-US" sz="2400">
                <a:solidFill>
                  <a:srgbClr val="393026"/>
                </a:solidFill>
                <a:latin typeface="Arial Narrow" panose="020B0604020202020204" pitchFamily="34" charset="0"/>
                <a:cs typeface="Arial Narrow" panose="020B0604020202020204" pitchFamily="34" charset="0"/>
              </a:rPr>
              <a:t>:</a:t>
            </a:r>
          </a:p>
        </p:txBody>
      </p:sp>
      <p:grpSp>
        <p:nvGrpSpPr>
          <p:cNvPr id="5" name="Group 4">
            <a:extLst>
              <a:ext uri="{FF2B5EF4-FFF2-40B4-BE49-F238E27FC236}">
                <a16:creationId xmlns:a16="http://schemas.microsoft.com/office/drawing/2014/main" id="{744CBB0A-6B9F-CA06-B482-44729194417B}"/>
              </a:ext>
            </a:extLst>
          </p:cNvPr>
          <p:cNvGrpSpPr/>
          <p:nvPr/>
        </p:nvGrpSpPr>
        <p:grpSpPr>
          <a:xfrm>
            <a:off x="873931" y="2199299"/>
            <a:ext cx="10195717" cy="711474"/>
            <a:chOff x="1522517" y="2533708"/>
            <a:chExt cx="10195717" cy="711474"/>
          </a:xfrm>
        </p:grpSpPr>
        <p:sp>
          <p:nvSpPr>
            <p:cNvPr id="12" name="TextBox 11">
              <a:extLst>
                <a:ext uri="{FF2B5EF4-FFF2-40B4-BE49-F238E27FC236}">
                  <a16:creationId xmlns:a16="http://schemas.microsoft.com/office/drawing/2014/main" id="{CEA019C0-0100-3AC5-B0F0-FE485826A32A}"/>
                </a:ext>
              </a:extLst>
            </p:cNvPr>
            <p:cNvSpPr txBox="1"/>
            <p:nvPr/>
          </p:nvSpPr>
          <p:spPr>
            <a:xfrm>
              <a:off x="1522517" y="2537296"/>
              <a:ext cx="2292246" cy="707886"/>
            </a:xfrm>
            <a:prstGeom prst="rect">
              <a:avLst/>
            </a:prstGeom>
            <a:noFill/>
          </p:spPr>
          <p:txBody>
            <a:bodyPr wrap="square" rtlCol="0">
              <a:spAutoFit/>
            </a:bodyPr>
            <a:lstStyle/>
            <a:p>
              <a:r>
                <a:rPr lang="en-US" sz="4000" b="1">
                  <a:solidFill>
                    <a:schemeClr val="accent3">
                      <a:lumMod val="75000"/>
                    </a:schemeClr>
                  </a:solidFill>
                  <a:highlight>
                    <a:srgbClr val="DFF0CB"/>
                  </a:highlight>
                  <a:latin typeface="Arial Narrow" panose="020B0604020202020204" pitchFamily="34" charset="0"/>
                  <a:cs typeface="Arial Narrow" panose="020B0604020202020204" pitchFamily="34" charset="0"/>
                </a:rPr>
                <a:t>Quantity</a:t>
              </a:r>
            </a:p>
          </p:txBody>
        </p:sp>
        <p:sp>
          <p:nvSpPr>
            <p:cNvPr id="18" name="TextBox 17">
              <a:extLst>
                <a:ext uri="{FF2B5EF4-FFF2-40B4-BE49-F238E27FC236}">
                  <a16:creationId xmlns:a16="http://schemas.microsoft.com/office/drawing/2014/main" id="{45644787-9B49-6018-E3B0-720A269B0678}"/>
                </a:ext>
              </a:extLst>
            </p:cNvPr>
            <p:cNvSpPr txBox="1"/>
            <p:nvPr/>
          </p:nvSpPr>
          <p:spPr>
            <a:xfrm>
              <a:off x="3632642" y="2533708"/>
              <a:ext cx="8085592" cy="707886"/>
            </a:xfrm>
            <a:prstGeom prst="rect">
              <a:avLst/>
            </a:prstGeom>
            <a:noFill/>
          </p:spPr>
          <p:txBody>
            <a:bodyPr wrap="square" rtlCol="0">
              <a:spAutoFit/>
            </a:bodyPr>
            <a:lstStyle/>
            <a:p>
              <a:pPr marL="182880" indent="-182880">
                <a:buFont typeface="Arial" panose="020B0604020202020204" pitchFamily="34" charset="0"/>
                <a:buChar char="•"/>
              </a:pPr>
              <a:r>
                <a:rPr lang="en-US" sz="2000">
                  <a:solidFill>
                    <a:srgbClr val="393026"/>
                  </a:solidFill>
                  <a:latin typeface="Arial Narrow" panose="020B0604020202020204" pitchFamily="34" charset="0"/>
                  <a:cs typeface="Arial Narrow" panose="020B0604020202020204" pitchFamily="34" charset="0"/>
                </a:rPr>
                <a:t>What proportion of teachers are entering and exiting the profession?</a:t>
              </a:r>
            </a:p>
            <a:p>
              <a:pPr marL="182880" indent="-182880">
                <a:buFont typeface="Arial" panose="020B0604020202020204" pitchFamily="34" charset="0"/>
                <a:buChar char="•"/>
              </a:pPr>
              <a:r>
                <a:rPr lang="en-US" sz="2000">
                  <a:solidFill>
                    <a:srgbClr val="393026"/>
                  </a:solidFill>
                  <a:latin typeface="Arial Narrow" panose="020B0604020202020204" pitchFamily="34" charset="0"/>
                  <a:cs typeface="Arial Narrow" panose="020B0604020202020204" pitchFamily="34" charset="0"/>
                </a:rPr>
                <a:t>Is it enough to meet needs?</a:t>
              </a:r>
            </a:p>
          </p:txBody>
        </p:sp>
      </p:grpSp>
      <p:grpSp>
        <p:nvGrpSpPr>
          <p:cNvPr id="7" name="Group 6">
            <a:extLst>
              <a:ext uri="{FF2B5EF4-FFF2-40B4-BE49-F238E27FC236}">
                <a16:creationId xmlns:a16="http://schemas.microsoft.com/office/drawing/2014/main" id="{61E2573E-9BC0-4DE4-A10B-BE0DE4EE3ABE}"/>
              </a:ext>
            </a:extLst>
          </p:cNvPr>
          <p:cNvGrpSpPr/>
          <p:nvPr/>
        </p:nvGrpSpPr>
        <p:grpSpPr>
          <a:xfrm>
            <a:off x="873931" y="2907185"/>
            <a:ext cx="10195717" cy="1323439"/>
            <a:chOff x="1522517" y="3561939"/>
            <a:chExt cx="10195717" cy="1323439"/>
          </a:xfrm>
        </p:grpSpPr>
        <p:sp>
          <p:nvSpPr>
            <p:cNvPr id="17" name="TextBox 16">
              <a:extLst>
                <a:ext uri="{FF2B5EF4-FFF2-40B4-BE49-F238E27FC236}">
                  <a16:creationId xmlns:a16="http://schemas.microsoft.com/office/drawing/2014/main" id="{59505B1E-AABE-5054-BBB8-83365C4FA765}"/>
                </a:ext>
              </a:extLst>
            </p:cNvPr>
            <p:cNvSpPr txBox="1"/>
            <p:nvPr/>
          </p:nvSpPr>
          <p:spPr>
            <a:xfrm>
              <a:off x="3632642" y="3561939"/>
              <a:ext cx="8085592" cy="1323439"/>
            </a:xfrm>
            <a:prstGeom prst="rect">
              <a:avLst/>
            </a:prstGeom>
            <a:noFill/>
          </p:spPr>
          <p:txBody>
            <a:bodyPr wrap="square" rtlCol="0">
              <a:spAutoFit/>
            </a:bodyPr>
            <a:lstStyle/>
            <a:p>
              <a:pPr marL="182880" indent="-182880">
                <a:buFont typeface="Arial" panose="020B0604020202020204" pitchFamily="34" charset="0"/>
                <a:buChar char="•"/>
              </a:pPr>
              <a:r>
                <a:rPr lang="en-US" sz="2000">
                  <a:solidFill>
                    <a:srgbClr val="393026"/>
                  </a:solidFill>
                  <a:latin typeface="Arial Narrow" panose="020B0604020202020204" pitchFamily="34" charset="0"/>
                  <a:cs typeface="Arial Narrow" panose="020B0604020202020204" pitchFamily="34" charset="0"/>
                </a:rPr>
                <a:t>How well-prepared are novice teachers?</a:t>
              </a:r>
            </a:p>
            <a:p>
              <a:pPr marL="182880" indent="-182880">
                <a:buFont typeface="Arial" panose="020B0604020202020204" pitchFamily="34" charset="0"/>
                <a:buChar char="•"/>
              </a:pPr>
              <a:r>
                <a:rPr lang="en-US" sz="2000">
                  <a:solidFill>
                    <a:srgbClr val="393026"/>
                  </a:solidFill>
                  <a:latin typeface="Arial Narrow" panose="020B0604020202020204" pitchFamily="34" charset="0"/>
                  <a:cs typeface="Arial Narrow" panose="020B0604020202020204" pitchFamily="34" charset="0"/>
                </a:rPr>
                <a:t>How effective is the teaching that is taking place?</a:t>
              </a:r>
            </a:p>
            <a:p>
              <a:pPr marL="182880" indent="-182880">
                <a:buFont typeface="Arial" panose="020B0604020202020204" pitchFamily="34" charset="0"/>
                <a:buChar char="•"/>
              </a:pPr>
              <a:r>
                <a:rPr lang="en-US" sz="2000">
                  <a:solidFill>
                    <a:srgbClr val="393026"/>
                  </a:solidFill>
                  <a:latin typeface="Arial Narrow" panose="020B0604020202020204" pitchFamily="34" charset="0"/>
                  <a:cs typeface="Arial Narrow" panose="020B0604020202020204" pitchFamily="34" charset="0"/>
                </a:rPr>
                <a:t>What levels of experience and certification do teachers have?</a:t>
              </a:r>
            </a:p>
            <a:p>
              <a:pPr marL="182880" indent="-182880">
                <a:buFont typeface="Arial" panose="020B0604020202020204" pitchFamily="34" charset="0"/>
                <a:buChar char="•"/>
              </a:pPr>
              <a:r>
                <a:rPr lang="en-US" sz="2000">
                  <a:solidFill>
                    <a:srgbClr val="393026"/>
                  </a:solidFill>
                  <a:latin typeface="Arial Narrow" panose="020B0604020202020204" pitchFamily="34" charset="0"/>
                  <a:cs typeface="Arial Narrow" panose="020B0604020202020204" pitchFamily="34" charset="0"/>
                </a:rPr>
                <a:t>How well-supported are teachers at various stages of their careers?</a:t>
              </a:r>
            </a:p>
          </p:txBody>
        </p:sp>
        <p:sp>
          <p:nvSpPr>
            <p:cNvPr id="20" name="TextBox 19">
              <a:extLst>
                <a:ext uri="{FF2B5EF4-FFF2-40B4-BE49-F238E27FC236}">
                  <a16:creationId xmlns:a16="http://schemas.microsoft.com/office/drawing/2014/main" id="{07DD806A-5384-0F6F-1D40-B6F143AEC9FD}"/>
                </a:ext>
              </a:extLst>
            </p:cNvPr>
            <p:cNvSpPr txBox="1"/>
            <p:nvPr/>
          </p:nvSpPr>
          <p:spPr>
            <a:xfrm>
              <a:off x="1522517" y="3906683"/>
              <a:ext cx="2292246" cy="707886"/>
            </a:xfrm>
            <a:prstGeom prst="rect">
              <a:avLst/>
            </a:prstGeom>
            <a:noFill/>
          </p:spPr>
          <p:txBody>
            <a:bodyPr wrap="square" rtlCol="0">
              <a:spAutoFit/>
            </a:bodyPr>
            <a:lstStyle/>
            <a:p>
              <a:r>
                <a:rPr lang="en-US" sz="4000" b="1">
                  <a:solidFill>
                    <a:schemeClr val="accent3">
                      <a:lumMod val="75000"/>
                    </a:schemeClr>
                  </a:solidFill>
                  <a:highlight>
                    <a:srgbClr val="DFF0CB"/>
                  </a:highlight>
                  <a:latin typeface="Arial Narrow" panose="020B0604020202020204" pitchFamily="34" charset="0"/>
                  <a:cs typeface="Arial Narrow" panose="020B0604020202020204" pitchFamily="34" charset="0"/>
                </a:rPr>
                <a:t>Quality</a:t>
              </a:r>
            </a:p>
          </p:txBody>
        </p:sp>
      </p:grpSp>
      <p:grpSp>
        <p:nvGrpSpPr>
          <p:cNvPr id="8" name="Group 7">
            <a:extLst>
              <a:ext uri="{FF2B5EF4-FFF2-40B4-BE49-F238E27FC236}">
                <a16:creationId xmlns:a16="http://schemas.microsoft.com/office/drawing/2014/main" id="{36F4B167-B5AE-908E-E3CF-2EDED37C1524}"/>
              </a:ext>
            </a:extLst>
          </p:cNvPr>
          <p:cNvGrpSpPr/>
          <p:nvPr/>
        </p:nvGrpSpPr>
        <p:grpSpPr>
          <a:xfrm>
            <a:off x="873931" y="4247418"/>
            <a:ext cx="10844303" cy="749282"/>
            <a:chOff x="1522517" y="5303130"/>
            <a:chExt cx="10844303" cy="749282"/>
          </a:xfrm>
        </p:grpSpPr>
        <p:sp>
          <p:nvSpPr>
            <p:cNvPr id="19" name="TextBox 18">
              <a:extLst>
                <a:ext uri="{FF2B5EF4-FFF2-40B4-BE49-F238E27FC236}">
                  <a16:creationId xmlns:a16="http://schemas.microsoft.com/office/drawing/2014/main" id="{2249987F-1CBB-8AAA-3050-B6624566E28D}"/>
                </a:ext>
              </a:extLst>
            </p:cNvPr>
            <p:cNvSpPr txBox="1"/>
            <p:nvPr/>
          </p:nvSpPr>
          <p:spPr>
            <a:xfrm>
              <a:off x="1522517" y="5303130"/>
              <a:ext cx="3177074" cy="584775"/>
            </a:xfrm>
            <a:prstGeom prst="rect">
              <a:avLst/>
            </a:prstGeom>
            <a:noFill/>
          </p:spPr>
          <p:txBody>
            <a:bodyPr wrap="square" rtlCol="0">
              <a:spAutoFit/>
            </a:bodyPr>
            <a:lstStyle/>
            <a:p>
              <a:r>
                <a:rPr lang="en-US" sz="3200" b="1">
                  <a:solidFill>
                    <a:schemeClr val="accent3">
                      <a:lumMod val="75000"/>
                    </a:schemeClr>
                  </a:solidFill>
                  <a:highlight>
                    <a:srgbClr val="DFF0CB"/>
                  </a:highlight>
                  <a:latin typeface="Arial Narrow" panose="020B0604020202020204" pitchFamily="34" charset="0"/>
                  <a:cs typeface="Arial Narrow" panose="020B0604020202020204" pitchFamily="34" charset="0"/>
                </a:rPr>
                <a:t>Demographics</a:t>
              </a:r>
            </a:p>
          </p:txBody>
        </p:sp>
        <p:sp>
          <p:nvSpPr>
            <p:cNvPr id="21" name="TextBox 20">
              <a:extLst>
                <a:ext uri="{FF2B5EF4-FFF2-40B4-BE49-F238E27FC236}">
                  <a16:creationId xmlns:a16="http://schemas.microsoft.com/office/drawing/2014/main" id="{5F421026-B2A4-E3C0-17C3-778AA05AF862}"/>
                </a:ext>
              </a:extLst>
            </p:cNvPr>
            <p:cNvSpPr txBox="1"/>
            <p:nvPr/>
          </p:nvSpPr>
          <p:spPr>
            <a:xfrm>
              <a:off x="4206464" y="5344526"/>
              <a:ext cx="8160356" cy="707886"/>
            </a:xfrm>
            <a:prstGeom prst="rect">
              <a:avLst/>
            </a:prstGeom>
            <a:noFill/>
          </p:spPr>
          <p:txBody>
            <a:bodyPr wrap="square" rtlCol="0">
              <a:spAutoFit/>
            </a:bodyPr>
            <a:lstStyle/>
            <a:p>
              <a:pPr marL="182880" indent="-182880">
                <a:buFont typeface="Arial" panose="020B0604020202020204" pitchFamily="34" charset="0"/>
                <a:buChar char="•"/>
              </a:pPr>
              <a:r>
                <a:rPr lang="en-US" sz="2000" dirty="0">
                  <a:solidFill>
                    <a:srgbClr val="393026"/>
                  </a:solidFill>
                  <a:latin typeface="Arial Narrow" panose="020B0604020202020204" pitchFamily="34" charset="0"/>
                  <a:cs typeface="Arial Narrow" panose="020B0604020202020204" pitchFamily="34" charset="0"/>
                </a:rPr>
                <a:t>What are the demographics of the teacher workforce?</a:t>
              </a:r>
            </a:p>
            <a:p>
              <a:pPr marL="182880" indent="-182880">
                <a:buFont typeface="Arial" panose="020B0604020202020204" pitchFamily="34" charset="0"/>
                <a:buChar char="•"/>
              </a:pPr>
              <a:r>
                <a:rPr lang="en-US" sz="2000" dirty="0">
                  <a:solidFill>
                    <a:srgbClr val="393026"/>
                  </a:solidFill>
                  <a:latin typeface="Arial Narrow" panose="020B0604020202020204" pitchFamily="34" charset="0"/>
                  <a:cs typeface="Arial Narrow" panose="020B0604020202020204" pitchFamily="34" charset="0"/>
                </a:rPr>
                <a:t>Does the teacher workforce reflect student demographics?</a:t>
              </a:r>
            </a:p>
          </p:txBody>
        </p:sp>
      </p:grpSp>
      <p:pic>
        <p:nvPicPr>
          <p:cNvPr id="3" name="Picture 2" descr="A picture containing icon&#10;&#10;Description automatically generated">
            <a:extLst>
              <a:ext uri="{FF2B5EF4-FFF2-40B4-BE49-F238E27FC236}">
                <a16:creationId xmlns:a16="http://schemas.microsoft.com/office/drawing/2014/main" id="{0DAC94EF-5869-928A-0B40-C49792BAD7D3}"/>
              </a:ext>
            </a:extLst>
          </p:cNvPr>
          <p:cNvPicPr>
            <a:picLocks noChangeAspect="1"/>
          </p:cNvPicPr>
          <p:nvPr/>
        </p:nvPicPr>
        <p:blipFill>
          <a:blip r:embed="rId3"/>
          <a:stretch>
            <a:fillRect/>
          </a:stretch>
        </p:blipFill>
        <p:spPr>
          <a:xfrm>
            <a:off x="10342232" y="4748295"/>
            <a:ext cx="1604359" cy="1604359"/>
          </a:xfrm>
          <a:prstGeom prst="rect">
            <a:avLst/>
          </a:prstGeom>
        </p:spPr>
      </p:pic>
      <p:grpSp>
        <p:nvGrpSpPr>
          <p:cNvPr id="6" name="Group 5">
            <a:extLst>
              <a:ext uri="{FF2B5EF4-FFF2-40B4-BE49-F238E27FC236}">
                <a16:creationId xmlns:a16="http://schemas.microsoft.com/office/drawing/2014/main" id="{3074F1D5-F9F4-55BC-A9FB-B6D39E8BC964}"/>
              </a:ext>
            </a:extLst>
          </p:cNvPr>
          <p:cNvGrpSpPr/>
          <p:nvPr/>
        </p:nvGrpSpPr>
        <p:grpSpPr>
          <a:xfrm>
            <a:off x="873929" y="5078988"/>
            <a:ext cx="9333327" cy="2015936"/>
            <a:chOff x="1522516" y="5177190"/>
            <a:chExt cx="9333327" cy="2015936"/>
          </a:xfrm>
        </p:grpSpPr>
        <p:sp>
          <p:nvSpPr>
            <p:cNvPr id="9" name="TextBox 8">
              <a:extLst>
                <a:ext uri="{FF2B5EF4-FFF2-40B4-BE49-F238E27FC236}">
                  <a16:creationId xmlns:a16="http://schemas.microsoft.com/office/drawing/2014/main" id="{26F3529F-A945-524C-B447-91EDA0C60325}"/>
                </a:ext>
              </a:extLst>
            </p:cNvPr>
            <p:cNvSpPr txBox="1"/>
            <p:nvPr/>
          </p:nvSpPr>
          <p:spPr>
            <a:xfrm>
              <a:off x="1522516" y="5303130"/>
              <a:ext cx="2528490" cy="1077218"/>
            </a:xfrm>
            <a:prstGeom prst="rect">
              <a:avLst/>
            </a:prstGeom>
            <a:noFill/>
          </p:spPr>
          <p:txBody>
            <a:bodyPr wrap="square" rtlCol="0">
              <a:spAutoFit/>
            </a:bodyPr>
            <a:lstStyle/>
            <a:p>
              <a:r>
                <a:rPr lang="en-US" sz="3200" b="1">
                  <a:solidFill>
                    <a:schemeClr val="accent3">
                      <a:lumMod val="75000"/>
                    </a:schemeClr>
                  </a:solidFill>
                  <a:highlight>
                    <a:srgbClr val="DFF0CB"/>
                  </a:highlight>
                  <a:latin typeface="Arial Narrow" panose="020B0604020202020204" pitchFamily="34" charset="0"/>
                  <a:cs typeface="Arial Narrow" panose="020B0604020202020204" pitchFamily="34" charset="0"/>
                </a:rPr>
                <a:t>Distribution of Talent</a:t>
              </a:r>
            </a:p>
          </p:txBody>
        </p:sp>
        <p:sp>
          <p:nvSpPr>
            <p:cNvPr id="13" name="TextBox 12">
              <a:extLst>
                <a:ext uri="{FF2B5EF4-FFF2-40B4-BE49-F238E27FC236}">
                  <a16:creationId xmlns:a16="http://schemas.microsoft.com/office/drawing/2014/main" id="{F2E13AC6-BA19-298D-9667-906D767D2CD4}"/>
                </a:ext>
              </a:extLst>
            </p:cNvPr>
            <p:cNvSpPr txBox="1"/>
            <p:nvPr/>
          </p:nvSpPr>
          <p:spPr>
            <a:xfrm>
              <a:off x="4206465" y="5177190"/>
              <a:ext cx="6649378" cy="2015936"/>
            </a:xfrm>
            <a:prstGeom prst="rect">
              <a:avLst/>
            </a:prstGeom>
            <a:noFill/>
          </p:spPr>
          <p:txBody>
            <a:bodyPr wrap="square" rtlCol="0">
              <a:spAutoFit/>
            </a:bodyPr>
            <a:lstStyle/>
            <a:p>
              <a:pPr>
                <a:spcAft>
                  <a:spcPts val="600"/>
                </a:spcAft>
              </a:pPr>
              <a:r>
                <a:rPr lang="en-US" sz="2000">
                  <a:solidFill>
                    <a:srgbClr val="393026"/>
                  </a:solidFill>
                  <a:latin typeface="Arial Narrow" panose="020B0604020202020204" pitchFamily="34" charset="0"/>
                  <a:cs typeface="Arial Narrow" panose="020B0604020202020204" pitchFamily="34" charset="0"/>
                </a:rPr>
                <a:t>In the SREB region, students of color and students from low-income backgrounds are disproportionately taught by teachers who are:</a:t>
              </a:r>
            </a:p>
            <a:p>
              <a:pPr marL="274320" indent="-182880">
                <a:buFont typeface="Arial" panose="020B0604020202020204" pitchFamily="34" charset="0"/>
                <a:buChar char="•"/>
              </a:pPr>
              <a:r>
                <a:rPr lang="en-US" sz="2000">
                  <a:solidFill>
                    <a:srgbClr val="393026"/>
                  </a:solidFill>
                  <a:latin typeface="Arial Narrow" panose="020B0604020202020204" pitchFamily="34" charset="0"/>
                  <a:cs typeface="Arial Narrow" panose="020B0604020202020204" pitchFamily="34" charset="0"/>
                </a:rPr>
                <a:t>Less experienced</a:t>
              </a:r>
            </a:p>
            <a:p>
              <a:pPr marL="274320" indent="-182880">
                <a:buFont typeface="Arial" panose="020B0604020202020204" pitchFamily="34" charset="0"/>
                <a:buChar char="•"/>
              </a:pPr>
              <a:r>
                <a:rPr lang="en-US" sz="2000">
                  <a:solidFill>
                    <a:srgbClr val="393026"/>
                  </a:solidFill>
                  <a:latin typeface="Arial Narrow" panose="020B0604020202020204" pitchFamily="34" charset="0"/>
                  <a:cs typeface="Arial Narrow" panose="020B0604020202020204" pitchFamily="34" charset="0"/>
                </a:rPr>
                <a:t>Less effective</a:t>
              </a:r>
            </a:p>
            <a:p>
              <a:pPr marL="274320" indent="-182880">
                <a:buFont typeface="Arial" panose="020B0604020202020204" pitchFamily="34" charset="0"/>
                <a:buChar char="•"/>
              </a:pPr>
              <a:r>
                <a:rPr lang="en-US" sz="2000">
                  <a:solidFill>
                    <a:srgbClr val="393026"/>
                  </a:solidFill>
                  <a:latin typeface="Arial Narrow" panose="020B0604020202020204" pitchFamily="34" charset="0"/>
                  <a:cs typeface="Arial Narrow" panose="020B0604020202020204" pitchFamily="34" charset="0"/>
                </a:rPr>
                <a:t>Out-of-field</a:t>
              </a:r>
            </a:p>
            <a:p>
              <a:endParaRPr lang="en-US" sz="2000">
                <a:solidFill>
                  <a:srgbClr val="393026"/>
                </a:solidFill>
                <a:latin typeface="Arial Narrow" panose="020B0604020202020204" pitchFamily="34" charset="0"/>
                <a:cs typeface="Arial Narrow" panose="020B0604020202020204" pitchFamily="34" charset="0"/>
              </a:endParaRPr>
            </a:p>
          </p:txBody>
        </p:sp>
      </p:grpSp>
    </p:spTree>
    <p:extLst>
      <p:ext uri="{BB962C8B-B14F-4D97-AF65-F5344CB8AC3E}">
        <p14:creationId xmlns:p14="http://schemas.microsoft.com/office/powerpoint/2010/main" val="133916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1" y="206099"/>
            <a:ext cx="5998027"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p:txBody>
          <a:bodyPr/>
          <a:lstStyle/>
          <a:p>
            <a:r>
              <a:rPr lang="en-US" sz="2400" b="0"/>
              <a:t>Teacher Shortages:</a:t>
            </a:r>
            <a:br>
              <a:rPr lang="en-US" sz="2400" b="0"/>
            </a:br>
            <a:r>
              <a:rPr lang="en-US"/>
              <a:t>Quantity (Entering)</a:t>
            </a:r>
          </a:p>
        </p:txBody>
      </p:sp>
      <p:sp>
        <p:nvSpPr>
          <p:cNvPr id="9" name="TextBox 8">
            <a:extLst>
              <a:ext uri="{FF2B5EF4-FFF2-40B4-BE49-F238E27FC236}">
                <a16:creationId xmlns:a16="http://schemas.microsoft.com/office/drawing/2014/main" id="{D2812E47-EC98-BF64-2745-73B981B17A12}"/>
              </a:ext>
            </a:extLst>
          </p:cNvPr>
          <p:cNvSpPr txBox="1"/>
          <p:nvPr/>
        </p:nvSpPr>
        <p:spPr>
          <a:xfrm>
            <a:off x="399001" y="6530938"/>
            <a:ext cx="9859423"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Sources: </a:t>
            </a:r>
            <a:r>
              <a:rPr lang="en-US" sz="1000">
                <a:solidFill>
                  <a:schemeClr val="tx2"/>
                </a:solidFill>
                <a:latin typeface="Arial Narrow" panose="020B0604020202020204" pitchFamily="34" charset="0"/>
                <a:cs typeface="Arial Narrow" panose="020B0604020202020204" pitchFamily="34" charset="0"/>
                <a:hlinkClick r:id="rId3"/>
              </a:rPr>
              <a:t>Title II Reports</a:t>
            </a:r>
            <a:r>
              <a:rPr lang="en-US" sz="1000">
                <a:latin typeface="Arial Narrow" panose="020B0604020202020204" pitchFamily="34" charset="0"/>
                <a:cs typeface="Arial Narrow" panose="020B0604020202020204" pitchFamily="34" charset="0"/>
              </a:rPr>
              <a:t>, 2019-20 | </a:t>
            </a:r>
            <a:r>
              <a:rPr lang="en-US" sz="1000">
                <a:latin typeface="Arial Narrow" panose="020B0604020202020204" pitchFamily="34" charset="0"/>
                <a:cs typeface="Arial Narrow" panose="020B0604020202020204" pitchFamily="34" charset="0"/>
                <a:hlinkClick r:id="rId4"/>
              </a:rPr>
              <a:t>PDK Poll</a:t>
            </a:r>
            <a:r>
              <a:rPr lang="en-US" sz="1000">
                <a:latin typeface="Arial Narrow" panose="020B0604020202020204" pitchFamily="34" charset="0"/>
                <a:cs typeface="Arial Narrow" panose="020B0604020202020204" pitchFamily="34" charset="0"/>
              </a:rPr>
              <a:t>, 2018 | </a:t>
            </a:r>
            <a:r>
              <a:rPr lang="en-US" sz="1000">
                <a:latin typeface="Arial Narrow" panose="020B0604020202020204" pitchFamily="34" charset="0"/>
                <a:cs typeface="Arial Narrow" panose="020B0604020202020204" pitchFamily="34" charset="0"/>
                <a:hlinkClick r:id="rId5"/>
              </a:rPr>
              <a:t>ACT Research &amp; Policy</a:t>
            </a:r>
            <a:r>
              <a:rPr lang="en-US" sz="1000">
                <a:latin typeface="Arial Narrow" panose="020B0604020202020204" pitchFamily="34" charset="0"/>
                <a:cs typeface="Arial Narrow" panose="020B0604020202020204" pitchFamily="34" charset="0"/>
              </a:rPr>
              <a:t>, 2018 |  </a:t>
            </a:r>
            <a:r>
              <a:rPr lang="en-US" sz="1000">
                <a:latin typeface="Arial Narrow" panose="020B0604020202020204" pitchFamily="34" charset="0"/>
                <a:cs typeface="Arial Narrow" panose="020B0604020202020204" pitchFamily="34" charset="0"/>
                <a:hlinkClick r:id="rId6"/>
              </a:rPr>
              <a:t>TNTP</a:t>
            </a:r>
            <a:r>
              <a:rPr lang="en-US" sz="1000">
                <a:latin typeface="Arial Narrow" panose="020B0604020202020204" pitchFamily="34" charset="0"/>
                <a:cs typeface="Arial Narrow" panose="020B0604020202020204" pitchFamily="34" charset="0"/>
              </a:rPr>
              <a:t>, 2022 </a:t>
            </a:r>
          </a:p>
        </p:txBody>
      </p:sp>
      <p:grpSp>
        <p:nvGrpSpPr>
          <p:cNvPr id="4" name="Group 3">
            <a:extLst>
              <a:ext uri="{FF2B5EF4-FFF2-40B4-BE49-F238E27FC236}">
                <a16:creationId xmlns:a16="http://schemas.microsoft.com/office/drawing/2014/main" id="{AD939D25-9DCC-8E90-7328-EE402C5B843B}"/>
              </a:ext>
            </a:extLst>
          </p:cNvPr>
          <p:cNvGrpSpPr/>
          <p:nvPr/>
        </p:nvGrpSpPr>
        <p:grpSpPr>
          <a:xfrm>
            <a:off x="543982" y="1679985"/>
            <a:ext cx="4184120" cy="1660146"/>
            <a:chOff x="501648" y="1627174"/>
            <a:chExt cx="4184120" cy="1660146"/>
          </a:xfrm>
        </p:grpSpPr>
        <p:graphicFrame>
          <p:nvGraphicFramePr>
            <p:cNvPr id="10" name="Chart 9">
              <a:extLst>
                <a:ext uri="{FF2B5EF4-FFF2-40B4-BE49-F238E27FC236}">
                  <a16:creationId xmlns:a16="http://schemas.microsoft.com/office/drawing/2014/main" id="{9AEE8842-05B0-C038-468A-62EB77565656}"/>
                </a:ext>
              </a:extLst>
            </p:cNvPr>
            <p:cNvGraphicFramePr/>
            <p:nvPr/>
          </p:nvGraphicFramePr>
          <p:xfrm>
            <a:off x="501648" y="1627174"/>
            <a:ext cx="1851555" cy="1660146"/>
          </p:xfrm>
          <a:graphic>
            <a:graphicData uri="http://schemas.openxmlformats.org/drawingml/2006/chart">
              <c:chart xmlns:c="http://schemas.openxmlformats.org/drawingml/2006/chart" xmlns:r="http://schemas.openxmlformats.org/officeDocument/2006/relationships" r:id="rId7"/>
            </a:graphicData>
          </a:graphic>
        </p:graphicFrame>
        <p:sp>
          <p:nvSpPr>
            <p:cNvPr id="11" name="TextBox 10">
              <a:extLst>
                <a:ext uri="{FF2B5EF4-FFF2-40B4-BE49-F238E27FC236}">
                  <a16:creationId xmlns:a16="http://schemas.microsoft.com/office/drawing/2014/main" id="{007A8128-7B56-DC99-A264-9AC973DF6B6B}"/>
                </a:ext>
              </a:extLst>
            </p:cNvPr>
            <p:cNvSpPr txBox="1"/>
            <p:nvPr/>
          </p:nvSpPr>
          <p:spPr>
            <a:xfrm>
              <a:off x="2224081" y="1949414"/>
              <a:ext cx="2461687" cy="1015663"/>
            </a:xfrm>
            <a:prstGeom prst="rect">
              <a:avLst/>
            </a:prstGeom>
            <a:noFill/>
          </p:spPr>
          <p:txBody>
            <a:bodyPr wrap="square" rtlCol="0">
              <a:spAutoFit/>
            </a:bodyPr>
            <a:lstStyle/>
            <a:p>
              <a:r>
                <a:rPr lang="en-US" sz="2000">
                  <a:solidFill>
                    <a:srgbClr val="393026"/>
                  </a:solidFill>
                  <a:latin typeface="Arial Narrow" panose="020B0604020202020204" pitchFamily="34" charset="0"/>
                  <a:cs typeface="Arial Narrow" panose="020B0604020202020204" pitchFamily="34" charset="0"/>
                </a:rPr>
                <a:t>of parents say they would </a:t>
              </a:r>
              <a:r>
                <a:rPr lang="en-US" sz="2000" b="1">
                  <a:solidFill>
                    <a:srgbClr val="393026"/>
                  </a:solidFill>
                  <a:highlight>
                    <a:srgbClr val="FCE8E9"/>
                  </a:highlight>
                  <a:latin typeface="Arial Narrow" panose="020B0604020202020204" pitchFamily="34" charset="0"/>
                  <a:cs typeface="Arial Narrow" panose="020B0604020202020204" pitchFamily="34" charset="0"/>
                </a:rPr>
                <a:t>not</a:t>
              </a:r>
              <a:r>
                <a:rPr lang="en-US" sz="2000">
                  <a:solidFill>
                    <a:srgbClr val="393026"/>
                  </a:solidFill>
                  <a:latin typeface="Arial Narrow" panose="020B0604020202020204" pitchFamily="34" charset="0"/>
                  <a:cs typeface="Arial Narrow" panose="020B0604020202020204" pitchFamily="34" charset="0"/>
                </a:rPr>
                <a:t> like their child to become a teacher</a:t>
              </a:r>
            </a:p>
          </p:txBody>
        </p:sp>
        <p:sp>
          <p:nvSpPr>
            <p:cNvPr id="12" name="TextBox 11">
              <a:extLst>
                <a:ext uri="{FF2B5EF4-FFF2-40B4-BE49-F238E27FC236}">
                  <a16:creationId xmlns:a16="http://schemas.microsoft.com/office/drawing/2014/main" id="{EA254E2F-1B00-4408-5137-F6A83A7A5291}"/>
                </a:ext>
              </a:extLst>
            </p:cNvPr>
            <p:cNvSpPr txBox="1"/>
            <p:nvPr/>
          </p:nvSpPr>
          <p:spPr>
            <a:xfrm>
              <a:off x="755912" y="2134081"/>
              <a:ext cx="1343025" cy="646331"/>
            </a:xfrm>
            <a:prstGeom prst="rect">
              <a:avLst/>
            </a:prstGeom>
            <a:noFill/>
          </p:spPr>
          <p:txBody>
            <a:bodyPr wrap="square" rtlCol="0">
              <a:spAutoFit/>
            </a:bodyPr>
            <a:lstStyle/>
            <a:p>
              <a:pPr algn="ctr"/>
              <a:r>
                <a:rPr lang="en-US" sz="3600" b="1">
                  <a:solidFill>
                    <a:srgbClr val="E31B23"/>
                  </a:solidFill>
                  <a:latin typeface="Arial Narrow" panose="020B0604020202020204" pitchFamily="34" charset="0"/>
                  <a:cs typeface="Arial Narrow" panose="020B0604020202020204" pitchFamily="34" charset="0"/>
                </a:rPr>
                <a:t>54%</a:t>
              </a:r>
            </a:p>
          </p:txBody>
        </p:sp>
      </p:grpSp>
      <p:grpSp>
        <p:nvGrpSpPr>
          <p:cNvPr id="5" name="Group 4">
            <a:extLst>
              <a:ext uri="{FF2B5EF4-FFF2-40B4-BE49-F238E27FC236}">
                <a16:creationId xmlns:a16="http://schemas.microsoft.com/office/drawing/2014/main" id="{DDA24DDF-7D59-D6AB-B3FC-39695651E37E}"/>
              </a:ext>
            </a:extLst>
          </p:cNvPr>
          <p:cNvGrpSpPr/>
          <p:nvPr/>
        </p:nvGrpSpPr>
        <p:grpSpPr>
          <a:xfrm>
            <a:off x="521626" y="3574839"/>
            <a:ext cx="4336639" cy="2939266"/>
            <a:chOff x="523341" y="3490097"/>
            <a:chExt cx="4336639" cy="2939266"/>
          </a:xfrm>
        </p:grpSpPr>
        <p:pic>
          <p:nvPicPr>
            <p:cNvPr id="6" name="Picture 5" descr="A picture containing logo&#10;&#10;Description automatically generated">
              <a:extLst>
                <a:ext uri="{FF2B5EF4-FFF2-40B4-BE49-F238E27FC236}">
                  <a16:creationId xmlns:a16="http://schemas.microsoft.com/office/drawing/2014/main" id="{C17D4F55-76F3-3523-F4DE-AADFDE38699A}"/>
                </a:ext>
              </a:extLst>
            </p:cNvPr>
            <p:cNvPicPr>
              <a:picLocks noChangeAspect="1"/>
            </p:cNvPicPr>
            <p:nvPr/>
          </p:nvPicPr>
          <p:blipFill rotWithShape="1">
            <a:blip r:embed="rId8"/>
            <a:srcRect b="26459"/>
            <a:stretch/>
          </p:blipFill>
          <p:spPr>
            <a:xfrm>
              <a:off x="523341" y="4023455"/>
              <a:ext cx="1874952" cy="1378870"/>
            </a:xfrm>
            <a:prstGeom prst="rect">
              <a:avLst/>
            </a:prstGeom>
          </p:spPr>
        </p:pic>
        <p:sp>
          <p:nvSpPr>
            <p:cNvPr id="14" name="TextBox 13">
              <a:extLst>
                <a:ext uri="{FF2B5EF4-FFF2-40B4-BE49-F238E27FC236}">
                  <a16:creationId xmlns:a16="http://schemas.microsoft.com/office/drawing/2014/main" id="{5A542DE2-A1E8-8989-AE31-17BF003E4D32}"/>
                </a:ext>
              </a:extLst>
            </p:cNvPr>
            <p:cNvSpPr txBox="1"/>
            <p:nvPr/>
          </p:nvSpPr>
          <p:spPr>
            <a:xfrm>
              <a:off x="2398293" y="3490097"/>
              <a:ext cx="2461687" cy="2939266"/>
            </a:xfrm>
            <a:prstGeom prst="rect">
              <a:avLst/>
            </a:prstGeom>
            <a:noFill/>
          </p:spPr>
          <p:txBody>
            <a:bodyPr wrap="square" rtlCol="0">
              <a:spAutoFit/>
            </a:bodyPr>
            <a:lstStyle/>
            <a:p>
              <a:pPr>
                <a:spcAft>
                  <a:spcPts val="600"/>
                </a:spcAft>
              </a:pPr>
              <a:r>
                <a:rPr lang="en-US" sz="2000" b="1">
                  <a:solidFill>
                    <a:srgbClr val="E31B23"/>
                  </a:solidFill>
                  <a:highlight>
                    <a:srgbClr val="FCE8E9"/>
                  </a:highlight>
                  <a:latin typeface="Arial Narrow" panose="020B0604020202020204" pitchFamily="34" charset="0"/>
                  <a:cs typeface="Arial Narrow" panose="020B0604020202020204" pitchFamily="34" charset="0"/>
                </a:rPr>
                <a:t>Completion in teacher preparation programs is trending downward: </a:t>
              </a:r>
            </a:p>
            <a:p>
              <a:pPr>
                <a:spcAft>
                  <a:spcPts val="600"/>
                </a:spcAft>
              </a:pPr>
              <a:r>
                <a:rPr lang="en-US" sz="2000">
                  <a:solidFill>
                    <a:srgbClr val="393026"/>
                  </a:solidFill>
                  <a:latin typeface="Arial Narrow" panose="020B0604020202020204" pitchFamily="34" charset="0"/>
                  <a:cs typeface="Arial Narrow" panose="020B0604020202020204" pitchFamily="34" charset="0"/>
                </a:rPr>
                <a:t>SREB states are preparing over </a:t>
              </a:r>
              <a:r>
                <a:rPr lang="en-US" sz="2000" b="1">
                  <a:solidFill>
                    <a:srgbClr val="393026"/>
                  </a:solidFill>
                  <a:highlight>
                    <a:srgbClr val="FCE8E9"/>
                  </a:highlight>
                  <a:latin typeface="Arial Narrow" panose="020B0604020202020204" pitchFamily="34" charset="0"/>
                  <a:cs typeface="Arial Narrow" panose="020B0604020202020204" pitchFamily="34" charset="0"/>
                </a:rPr>
                <a:t>15,700 fewer</a:t>
              </a:r>
              <a:r>
                <a:rPr lang="en-US" sz="2000">
                  <a:solidFill>
                    <a:srgbClr val="393026"/>
                  </a:solidFill>
                  <a:latin typeface="Arial Narrow" panose="020B0604020202020204" pitchFamily="34" charset="0"/>
                  <a:cs typeface="Arial Narrow" panose="020B0604020202020204" pitchFamily="34" charset="0"/>
                </a:rPr>
                <a:t> teachers than a decade ago, despite recent rising enrollments.</a:t>
              </a:r>
            </a:p>
          </p:txBody>
        </p:sp>
      </p:grpSp>
      <p:grpSp>
        <p:nvGrpSpPr>
          <p:cNvPr id="45" name="Group 44">
            <a:extLst>
              <a:ext uri="{FF2B5EF4-FFF2-40B4-BE49-F238E27FC236}">
                <a16:creationId xmlns:a16="http://schemas.microsoft.com/office/drawing/2014/main" id="{B3AEB56C-22F1-D193-E03E-2388BE974258}"/>
              </a:ext>
            </a:extLst>
          </p:cNvPr>
          <p:cNvGrpSpPr/>
          <p:nvPr/>
        </p:nvGrpSpPr>
        <p:grpSpPr>
          <a:xfrm>
            <a:off x="5113748" y="3319772"/>
            <a:ext cx="6736554" cy="2876947"/>
            <a:chOff x="5113748" y="3319772"/>
            <a:chExt cx="6736554" cy="2876947"/>
          </a:xfrm>
        </p:grpSpPr>
        <p:sp>
          <p:nvSpPr>
            <p:cNvPr id="13" name="TextBox 12">
              <a:extLst>
                <a:ext uri="{FF2B5EF4-FFF2-40B4-BE49-F238E27FC236}">
                  <a16:creationId xmlns:a16="http://schemas.microsoft.com/office/drawing/2014/main" id="{2C29FA16-A94A-2AB6-71B5-C5BD0C2DCFEF}"/>
                </a:ext>
              </a:extLst>
            </p:cNvPr>
            <p:cNvSpPr txBox="1"/>
            <p:nvPr/>
          </p:nvSpPr>
          <p:spPr>
            <a:xfrm>
              <a:off x="5113748" y="3319772"/>
              <a:ext cx="6604486" cy="923330"/>
            </a:xfrm>
            <a:prstGeom prst="rect">
              <a:avLst/>
            </a:prstGeom>
            <a:noFill/>
          </p:spPr>
          <p:txBody>
            <a:bodyPr wrap="square" rtlCol="0">
              <a:spAutoFit/>
            </a:bodyPr>
            <a:lstStyle/>
            <a:p>
              <a:pPr algn="just"/>
              <a:r>
                <a:rPr lang="en-US">
                  <a:solidFill>
                    <a:srgbClr val="393026"/>
                  </a:solidFill>
                  <a:latin typeface="Arial Narrow" panose="020B0604020202020204" pitchFamily="34" charset="0"/>
                  <a:cs typeface="Arial Narrow" panose="020B0604020202020204" pitchFamily="34" charset="0"/>
                </a:rPr>
                <a:t>One study found that 50% of high school students said they would be “somewhat,” “moderately,” or “definitely” interested in becoming a teacher — but the top reasons they cited for why they ultimately decided not to include:</a:t>
              </a:r>
            </a:p>
          </p:txBody>
        </p:sp>
        <p:grpSp>
          <p:nvGrpSpPr>
            <p:cNvPr id="29" name="Group 28">
              <a:extLst>
                <a:ext uri="{FF2B5EF4-FFF2-40B4-BE49-F238E27FC236}">
                  <a16:creationId xmlns:a16="http://schemas.microsoft.com/office/drawing/2014/main" id="{624FD0A4-8F7F-A867-3946-946B583F7C5B}"/>
                </a:ext>
              </a:extLst>
            </p:cNvPr>
            <p:cNvGrpSpPr/>
            <p:nvPr/>
          </p:nvGrpSpPr>
          <p:grpSpPr>
            <a:xfrm>
              <a:off x="5328712" y="4320665"/>
              <a:ext cx="6521590" cy="1876054"/>
              <a:chOff x="5525783" y="3041203"/>
              <a:chExt cx="6521590" cy="1876054"/>
            </a:xfrm>
          </p:grpSpPr>
          <p:pic>
            <p:nvPicPr>
              <p:cNvPr id="18" name="Picture 17" descr="Icon&#10;&#10;Description automatically generated">
                <a:extLst>
                  <a:ext uri="{FF2B5EF4-FFF2-40B4-BE49-F238E27FC236}">
                    <a16:creationId xmlns:a16="http://schemas.microsoft.com/office/drawing/2014/main" id="{7B2D848B-1CA7-28FA-987D-E206B195CACC}"/>
                  </a:ext>
                </a:extLst>
              </p:cNvPr>
              <p:cNvPicPr>
                <a:picLocks noChangeAspect="1"/>
              </p:cNvPicPr>
              <p:nvPr/>
            </p:nvPicPr>
            <p:blipFill>
              <a:blip r:embed="rId9"/>
              <a:stretch>
                <a:fillRect/>
              </a:stretch>
            </p:blipFill>
            <p:spPr>
              <a:xfrm>
                <a:off x="5525783" y="3041203"/>
                <a:ext cx="897788" cy="897788"/>
              </a:xfrm>
              <a:prstGeom prst="rect">
                <a:avLst/>
              </a:prstGeom>
            </p:spPr>
          </p:pic>
          <p:pic>
            <p:nvPicPr>
              <p:cNvPr id="20" name="Picture 19" descr="Icon&#10;&#10;Description automatically generated">
                <a:extLst>
                  <a:ext uri="{FF2B5EF4-FFF2-40B4-BE49-F238E27FC236}">
                    <a16:creationId xmlns:a16="http://schemas.microsoft.com/office/drawing/2014/main" id="{0451B0C5-9AF6-7B01-10F1-B0003A0C5BC8}"/>
                  </a:ext>
                </a:extLst>
              </p:cNvPr>
              <p:cNvPicPr>
                <a:picLocks noChangeAspect="1"/>
              </p:cNvPicPr>
              <p:nvPr/>
            </p:nvPicPr>
            <p:blipFill>
              <a:blip r:embed="rId10"/>
              <a:stretch>
                <a:fillRect/>
              </a:stretch>
            </p:blipFill>
            <p:spPr>
              <a:xfrm>
                <a:off x="9079248" y="3041203"/>
                <a:ext cx="897788" cy="897788"/>
              </a:xfrm>
              <a:prstGeom prst="rect">
                <a:avLst/>
              </a:prstGeom>
            </p:spPr>
          </p:pic>
          <p:pic>
            <p:nvPicPr>
              <p:cNvPr id="22" name="Picture 21" descr="Icon&#10;&#10;Description automatically generated">
                <a:extLst>
                  <a:ext uri="{FF2B5EF4-FFF2-40B4-BE49-F238E27FC236}">
                    <a16:creationId xmlns:a16="http://schemas.microsoft.com/office/drawing/2014/main" id="{2D0F598F-8E20-3F3D-4EDC-1C19F15A8E92}"/>
                  </a:ext>
                </a:extLst>
              </p:cNvPr>
              <p:cNvPicPr>
                <a:picLocks noChangeAspect="1"/>
              </p:cNvPicPr>
              <p:nvPr/>
            </p:nvPicPr>
            <p:blipFill>
              <a:blip r:embed="rId11"/>
              <a:stretch>
                <a:fillRect/>
              </a:stretch>
            </p:blipFill>
            <p:spPr>
              <a:xfrm>
                <a:off x="7275326" y="3041203"/>
                <a:ext cx="897788" cy="897788"/>
              </a:xfrm>
              <a:prstGeom prst="rect">
                <a:avLst/>
              </a:prstGeom>
            </p:spPr>
          </p:pic>
          <p:pic>
            <p:nvPicPr>
              <p:cNvPr id="24" name="Picture 23" descr="Icon&#10;&#10;Description automatically generated">
                <a:extLst>
                  <a:ext uri="{FF2B5EF4-FFF2-40B4-BE49-F238E27FC236}">
                    <a16:creationId xmlns:a16="http://schemas.microsoft.com/office/drawing/2014/main" id="{043E9EC5-CC74-5CE9-7E73-F05F2E8C12A7}"/>
                  </a:ext>
                </a:extLst>
              </p:cNvPr>
              <p:cNvPicPr>
                <a:picLocks noChangeAspect="1"/>
              </p:cNvPicPr>
              <p:nvPr/>
            </p:nvPicPr>
            <p:blipFill>
              <a:blip r:embed="rId12"/>
              <a:stretch>
                <a:fillRect/>
              </a:stretch>
            </p:blipFill>
            <p:spPr>
              <a:xfrm>
                <a:off x="10820446" y="3041203"/>
                <a:ext cx="897788" cy="897788"/>
              </a:xfrm>
              <a:prstGeom prst="rect">
                <a:avLst/>
              </a:prstGeom>
            </p:spPr>
          </p:pic>
          <p:sp>
            <p:nvSpPr>
              <p:cNvPr id="25" name="TextBox 24">
                <a:extLst>
                  <a:ext uri="{FF2B5EF4-FFF2-40B4-BE49-F238E27FC236}">
                    <a16:creationId xmlns:a16="http://schemas.microsoft.com/office/drawing/2014/main" id="{FD331A66-FF23-0671-0D06-658AAEEACDCF}"/>
                  </a:ext>
                </a:extLst>
              </p:cNvPr>
              <p:cNvSpPr txBox="1"/>
              <p:nvPr/>
            </p:nvSpPr>
            <p:spPr>
              <a:xfrm>
                <a:off x="5525783" y="3993927"/>
                <a:ext cx="897788" cy="369332"/>
              </a:xfrm>
              <a:prstGeom prst="rect">
                <a:avLst/>
              </a:prstGeom>
              <a:noFill/>
            </p:spPr>
            <p:txBody>
              <a:bodyPr wrap="square" rtlCol="0">
                <a:spAutoFit/>
              </a:bodyPr>
              <a:lstStyle/>
              <a:p>
                <a:pPr algn="ctr"/>
                <a:r>
                  <a:rPr lang="en-US" b="1">
                    <a:solidFill>
                      <a:srgbClr val="000F45"/>
                    </a:solidFill>
                    <a:highlight>
                      <a:srgbClr val="CEE4F6"/>
                    </a:highlight>
                    <a:latin typeface="Arial Narrow" panose="020B0604020202020204" pitchFamily="34" charset="0"/>
                    <a:cs typeface="Arial Narrow" panose="020B0604020202020204" pitchFamily="34" charset="0"/>
                  </a:rPr>
                  <a:t>low pay</a:t>
                </a:r>
              </a:p>
            </p:txBody>
          </p:sp>
          <p:sp>
            <p:nvSpPr>
              <p:cNvPr id="26" name="TextBox 25">
                <a:extLst>
                  <a:ext uri="{FF2B5EF4-FFF2-40B4-BE49-F238E27FC236}">
                    <a16:creationId xmlns:a16="http://schemas.microsoft.com/office/drawing/2014/main" id="{549081B6-28C1-FBBB-851C-F2AFF1406BF9}"/>
                  </a:ext>
                </a:extLst>
              </p:cNvPr>
              <p:cNvSpPr txBox="1"/>
              <p:nvPr/>
            </p:nvSpPr>
            <p:spPr>
              <a:xfrm>
                <a:off x="6998580" y="3961439"/>
                <a:ext cx="1451280" cy="646331"/>
              </a:xfrm>
              <a:prstGeom prst="rect">
                <a:avLst/>
              </a:prstGeom>
              <a:noFill/>
            </p:spPr>
            <p:txBody>
              <a:bodyPr wrap="square" rtlCol="0">
                <a:spAutoFit/>
              </a:bodyPr>
              <a:lstStyle/>
              <a:p>
                <a:pPr algn="ctr"/>
                <a:r>
                  <a:rPr lang="en-US" b="1">
                    <a:solidFill>
                      <a:srgbClr val="000F45"/>
                    </a:solidFill>
                    <a:highlight>
                      <a:srgbClr val="CEE4F6"/>
                    </a:highlight>
                    <a:latin typeface="Arial Narrow" panose="020B0604020202020204" pitchFamily="34" charset="0"/>
                    <a:cs typeface="Arial Narrow" panose="020B0604020202020204" pitchFamily="34" charset="0"/>
                  </a:rPr>
                  <a:t>lack of career advancement</a:t>
                </a:r>
              </a:p>
            </p:txBody>
          </p:sp>
          <p:sp>
            <p:nvSpPr>
              <p:cNvPr id="27" name="TextBox 26">
                <a:extLst>
                  <a:ext uri="{FF2B5EF4-FFF2-40B4-BE49-F238E27FC236}">
                    <a16:creationId xmlns:a16="http://schemas.microsoft.com/office/drawing/2014/main" id="{6CF16977-B9EB-8C68-873B-FA2DC9DA705C}"/>
                  </a:ext>
                </a:extLst>
              </p:cNvPr>
              <p:cNvSpPr txBox="1"/>
              <p:nvPr/>
            </p:nvSpPr>
            <p:spPr>
              <a:xfrm>
                <a:off x="8962525" y="3993927"/>
                <a:ext cx="1171698" cy="646331"/>
              </a:xfrm>
              <a:prstGeom prst="rect">
                <a:avLst/>
              </a:prstGeom>
              <a:noFill/>
            </p:spPr>
            <p:txBody>
              <a:bodyPr wrap="square" rtlCol="0">
                <a:spAutoFit/>
              </a:bodyPr>
              <a:lstStyle/>
              <a:p>
                <a:pPr algn="ctr"/>
                <a:r>
                  <a:rPr lang="en-US" b="1">
                    <a:solidFill>
                      <a:srgbClr val="000F45"/>
                    </a:solidFill>
                    <a:highlight>
                      <a:srgbClr val="CEE4F6"/>
                    </a:highlight>
                    <a:latin typeface="Arial Narrow" panose="020B0604020202020204" pitchFamily="34" charset="0"/>
                    <a:cs typeface="Arial Narrow" panose="020B0604020202020204" pitchFamily="34" charset="0"/>
                  </a:rPr>
                  <a:t>lack of flexibility</a:t>
                </a:r>
              </a:p>
            </p:txBody>
          </p:sp>
          <p:sp>
            <p:nvSpPr>
              <p:cNvPr id="28" name="TextBox 27">
                <a:extLst>
                  <a:ext uri="{FF2B5EF4-FFF2-40B4-BE49-F238E27FC236}">
                    <a16:creationId xmlns:a16="http://schemas.microsoft.com/office/drawing/2014/main" id="{652A27DE-A009-261F-1ABC-9E29715AEF0F}"/>
                  </a:ext>
                </a:extLst>
              </p:cNvPr>
              <p:cNvSpPr txBox="1"/>
              <p:nvPr/>
            </p:nvSpPr>
            <p:spPr>
              <a:xfrm>
                <a:off x="10491307" y="3993927"/>
                <a:ext cx="1556066" cy="923330"/>
              </a:xfrm>
              <a:prstGeom prst="rect">
                <a:avLst/>
              </a:prstGeom>
              <a:noFill/>
            </p:spPr>
            <p:txBody>
              <a:bodyPr wrap="square" rtlCol="0">
                <a:spAutoFit/>
              </a:bodyPr>
              <a:lstStyle/>
              <a:p>
                <a:pPr algn="ctr"/>
                <a:r>
                  <a:rPr lang="en-US" b="1">
                    <a:solidFill>
                      <a:srgbClr val="000F45"/>
                    </a:solidFill>
                    <a:highlight>
                      <a:srgbClr val="CEE4F6"/>
                    </a:highlight>
                    <a:latin typeface="Arial Narrow" panose="020B0604020202020204" pitchFamily="34" charset="0"/>
                    <a:cs typeface="Arial Narrow" panose="020B0604020202020204" pitchFamily="34" charset="0"/>
                  </a:rPr>
                  <a:t>lack of prestige &amp; respect</a:t>
                </a:r>
              </a:p>
            </p:txBody>
          </p:sp>
        </p:grpSp>
      </p:grpSp>
      <p:grpSp>
        <p:nvGrpSpPr>
          <p:cNvPr id="35" name="Group 34">
            <a:extLst>
              <a:ext uri="{FF2B5EF4-FFF2-40B4-BE49-F238E27FC236}">
                <a16:creationId xmlns:a16="http://schemas.microsoft.com/office/drawing/2014/main" id="{B7420018-C3F1-FD83-3CAD-392522FED2B9}"/>
              </a:ext>
            </a:extLst>
          </p:cNvPr>
          <p:cNvGrpSpPr/>
          <p:nvPr/>
        </p:nvGrpSpPr>
        <p:grpSpPr>
          <a:xfrm>
            <a:off x="5076213" y="1770527"/>
            <a:ext cx="6706809" cy="1200329"/>
            <a:chOff x="5337382" y="5056146"/>
            <a:chExt cx="6706809" cy="1200329"/>
          </a:xfrm>
        </p:grpSpPr>
        <p:pic>
          <p:nvPicPr>
            <p:cNvPr id="33" name="Picture 32" descr="Icon&#10;&#10;Description automatically generated">
              <a:extLst>
                <a:ext uri="{FF2B5EF4-FFF2-40B4-BE49-F238E27FC236}">
                  <a16:creationId xmlns:a16="http://schemas.microsoft.com/office/drawing/2014/main" id="{F5179E1B-5F43-2CAE-2EB7-BEC782F548CC}"/>
                </a:ext>
              </a:extLst>
            </p:cNvPr>
            <p:cNvPicPr>
              <a:picLocks noChangeAspect="1"/>
            </p:cNvPicPr>
            <p:nvPr/>
          </p:nvPicPr>
          <p:blipFill rotWithShape="1">
            <a:blip r:embed="rId13"/>
            <a:srcRect t="47252"/>
            <a:stretch/>
          </p:blipFill>
          <p:spPr>
            <a:xfrm>
              <a:off x="5337382" y="5056146"/>
              <a:ext cx="2275591" cy="1200329"/>
            </a:xfrm>
            <a:prstGeom prst="rect">
              <a:avLst/>
            </a:prstGeom>
          </p:spPr>
        </p:pic>
        <p:sp>
          <p:nvSpPr>
            <p:cNvPr id="34" name="TextBox 33">
              <a:extLst>
                <a:ext uri="{FF2B5EF4-FFF2-40B4-BE49-F238E27FC236}">
                  <a16:creationId xmlns:a16="http://schemas.microsoft.com/office/drawing/2014/main" id="{A9FFD6E2-B9F4-EBAB-1173-0F8C9C96D5F7}"/>
                </a:ext>
              </a:extLst>
            </p:cNvPr>
            <p:cNvSpPr txBox="1"/>
            <p:nvPr/>
          </p:nvSpPr>
          <p:spPr>
            <a:xfrm>
              <a:off x="7769723" y="5172107"/>
              <a:ext cx="4274468" cy="1015663"/>
            </a:xfrm>
            <a:prstGeom prst="rect">
              <a:avLst/>
            </a:prstGeom>
            <a:noFill/>
          </p:spPr>
          <p:txBody>
            <a:bodyPr wrap="square" rtlCol="0">
              <a:spAutoFit/>
            </a:bodyPr>
            <a:lstStyle/>
            <a:p>
              <a:r>
                <a:rPr lang="en-US" sz="2000">
                  <a:solidFill>
                    <a:srgbClr val="393026"/>
                  </a:solidFill>
                  <a:latin typeface="Arial Narrow" panose="020B0604020202020204" pitchFamily="34" charset="0"/>
                  <a:cs typeface="Arial Narrow" panose="020B0604020202020204" pitchFamily="34" charset="0"/>
                </a:rPr>
                <a:t>In a 2022 survey of Chief Talent Officers, </a:t>
              </a:r>
              <a:r>
                <a:rPr lang="en-US" sz="2000" b="1">
                  <a:solidFill>
                    <a:srgbClr val="393026"/>
                  </a:solidFill>
                  <a:highlight>
                    <a:srgbClr val="FCE8E9"/>
                  </a:highlight>
                  <a:latin typeface="Arial Narrow" panose="020B0604020202020204" pitchFamily="34" charset="0"/>
                  <a:cs typeface="Arial Narrow" panose="020B0604020202020204" pitchFamily="34" charset="0"/>
                </a:rPr>
                <a:t>86% said they were currently finding it more difficult to hire new teachers</a:t>
              </a:r>
              <a:endParaRPr lang="en-US" sz="2000">
                <a:solidFill>
                  <a:srgbClr val="393026"/>
                </a:solidFill>
                <a:latin typeface="Arial Narrow" panose="020B0604020202020204" pitchFamily="34" charset="0"/>
                <a:cs typeface="Arial Narrow" panose="020B0604020202020204" pitchFamily="34" charset="0"/>
              </a:endParaRPr>
            </a:p>
          </p:txBody>
        </p:sp>
      </p:grpSp>
      <p:cxnSp>
        <p:nvCxnSpPr>
          <p:cNvPr id="37" name="Straight Connector 36">
            <a:extLst>
              <a:ext uri="{FF2B5EF4-FFF2-40B4-BE49-F238E27FC236}">
                <a16:creationId xmlns:a16="http://schemas.microsoft.com/office/drawing/2014/main" id="{CAB12629-5B59-70BC-5335-E191DCE2CA4B}"/>
              </a:ext>
            </a:extLst>
          </p:cNvPr>
          <p:cNvCxnSpPr>
            <a:cxnSpLocks/>
          </p:cNvCxnSpPr>
          <p:nvPr/>
        </p:nvCxnSpPr>
        <p:spPr>
          <a:xfrm>
            <a:off x="4872867" y="1771103"/>
            <a:ext cx="0" cy="4610007"/>
          </a:xfrm>
          <a:prstGeom prst="line">
            <a:avLst/>
          </a:prstGeom>
          <a:ln w="19050">
            <a:solidFill>
              <a:schemeClr val="accent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43417B8-D75A-2153-652E-8A23503F878A}"/>
              </a:ext>
            </a:extLst>
          </p:cNvPr>
          <p:cNvCxnSpPr>
            <a:cxnSpLocks/>
          </p:cNvCxnSpPr>
          <p:nvPr/>
        </p:nvCxnSpPr>
        <p:spPr>
          <a:xfrm flipH="1">
            <a:off x="5113748" y="3157831"/>
            <a:ext cx="6669274" cy="0"/>
          </a:xfrm>
          <a:prstGeom prst="line">
            <a:avLst/>
          </a:prstGeom>
          <a:ln w="19050">
            <a:solidFill>
              <a:schemeClr val="accent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6081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0" y="206099"/>
            <a:ext cx="6675120"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2812E47-EC98-BF64-2745-73B981B17A12}"/>
              </a:ext>
            </a:extLst>
          </p:cNvPr>
          <p:cNvSpPr txBox="1"/>
          <p:nvPr/>
        </p:nvSpPr>
        <p:spPr>
          <a:xfrm>
            <a:off x="399002" y="6530938"/>
            <a:ext cx="4282772"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 </a:t>
            </a:r>
            <a:r>
              <a:rPr lang="en-US" sz="1000">
                <a:latin typeface="Arial Narrow" panose="020B0604020202020204" pitchFamily="34" charset="0"/>
                <a:cs typeface="Arial Narrow" panose="020B0604020202020204" pitchFamily="34" charset="0"/>
                <a:hlinkClick r:id="rId3"/>
              </a:rPr>
              <a:t>K-12Dive</a:t>
            </a:r>
            <a:r>
              <a:rPr lang="en-US" sz="1000">
                <a:latin typeface="Arial Narrow" panose="020B0604020202020204" pitchFamily="34" charset="0"/>
                <a:cs typeface="Arial Narrow" panose="020B0604020202020204" pitchFamily="34" charset="0"/>
              </a:rPr>
              <a:t> / Annenberg Institute at Brown University 2022</a:t>
            </a:r>
          </a:p>
        </p:txBody>
      </p:sp>
      <p:sp>
        <p:nvSpPr>
          <p:cNvPr id="4" name="TextBox 3">
            <a:extLst>
              <a:ext uri="{FF2B5EF4-FFF2-40B4-BE49-F238E27FC236}">
                <a16:creationId xmlns:a16="http://schemas.microsoft.com/office/drawing/2014/main" id="{022FF4A7-6E4D-2979-32BB-F22CA39298FF}"/>
              </a:ext>
            </a:extLst>
          </p:cNvPr>
          <p:cNvSpPr txBox="1"/>
          <p:nvPr/>
        </p:nvSpPr>
        <p:spPr>
          <a:xfrm>
            <a:off x="675861" y="1666782"/>
            <a:ext cx="11252903" cy="1400383"/>
          </a:xfrm>
          <a:prstGeom prst="rect">
            <a:avLst/>
          </a:prstGeom>
          <a:noFill/>
        </p:spPr>
        <p:txBody>
          <a:bodyPr wrap="square" rtlCol="0">
            <a:spAutoFit/>
          </a:bodyPr>
          <a:lstStyle/>
          <a:p>
            <a:r>
              <a:rPr lang="en-US" sz="3200" b="1">
                <a:solidFill>
                  <a:schemeClr val="accent2"/>
                </a:solidFill>
                <a:latin typeface="Arial Narrow" panose="020B0604020202020204" pitchFamily="34" charset="0"/>
                <a:cs typeface="Arial Narrow" panose="020B0604020202020204" pitchFamily="34" charset="0"/>
              </a:rPr>
              <a:t>The South makes up a majority of known U.S. teacher vacancies. </a:t>
            </a:r>
          </a:p>
          <a:p>
            <a:pPr>
              <a:spcBef>
                <a:spcPts val="600"/>
              </a:spcBef>
            </a:pPr>
            <a:r>
              <a:rPr lang="en-US" sz="2400">
                <a:solidFill>
                  <a:schemeClr val="accent2"/>
                </a:solidFill>
                <a:latin typeface="Arial Narrow" panose="020B0604020202020204" pitchFamily="34" charset="0"/>
                <a:cs typeface="Arial Narrow" panose="020B0604020202020204" pitchFamily="34" charset="0"/>
              </a:rPr>
              <a:t>An estimated number of teacher vacancies by region shows shortages are felt everywhere, but especially in the South. </a:t>
            </a:r>
            <a:endParaRPr lang="en-US" sz="2000">
              <a:solidFill>
                <a:schemeClr val="accent2"/>
              </a:solidFill>
              <a:latin typeface="Arial Narrow" panose="020B0604020202020204" pitchFamily="34" charset="0"/>
              <a:cs typeface="Arial Narrow" panose="020B0604020202020204" pitchFamily="34" charset="0"/>
            </a:endParaRPr>
          </a:p>
        </p:txBody>
      </p:sp>
      <p:pic>
        <p:nvPicPr>
          <p:cNvPr id="7" name="Picture 6" descr="A picture containing diagram&#10;&#10;Description automatically generated">
            <a:extLst>
              <a:ext uri="{FF2B5EF4-FFF2-40B4-BE49-F238E27FC236}">
                <a16:creationId xmlns:a16="http://schemas.microsoft.com/office/drawing/2014/main" id="{1C31A173-1072-0FDC-837A-C50B5DE7802C}"/>
              </a:ext>
            </a:extLst>
          </p:cNvPr>
          <p:cNvPicPr>
            <a:picLocks noChangeAspect="1"/>
          </p:cNvPicPr>
          <p:nvPr/>
        </p:nvPicPr>
        <p:blipFill rotWithShape="1">
          <a:blip r:embed="rId4"/>
          <a:srcRect l="6997" r="29166"/>
          <a:stretch/>
        </p:blipFill>
        <p:spPr>
          <a:xfrm>
            <a:off x="2696440" y="3197963"/>
            <a:ext cx="7211743" cy="2937333"/>
          </a:xfrm>
          <a:prstGeom prst="rect">
            <a:avLst/>
          </a:prstGeom>
        </p:spPr>
      </p:pic>
      <p:sp>
        <p:nvSpPr>
          <p:cNvPr id="11" name="Title 1">
            <a:extLst>
              <a:ext uri="{FF2B5EF4-FFF2-40B4-BE49-F238E27FC236}">
                <a16:creationId xmlns:a16="http://schemas.microsoft.com/office/drawing/2014/main" id="{2ACA2A54-7917-0C79-2129-1ED5180667B8}"/>
              </a:ext>
            </a:extLst>
          </p:cNvPr>
          <p:cNvSpPr>
            <a:spLocks noGrp="1"/>
          </p:cNvSpPr>
          <p:nvPr>
            <p:ph type="title"/>
          </p:nvPr>
        </p:nvSpPr>
        <p:spPr>
          <a:xfrm>
            <a:off x="676275" y="206375"/>
            <a:ext cx="11042650" cy="1325563"/>
          </a:xfrm>
        </p:spPr>
        <p:txBody>
          <a:bodyPr/>
          <a:lstStyle/>
          <a:p>
            <a:r>
              <a:rPr lang="en-US" sz="2400" b="0"/>
              <a:t>Teacher Shortages:</a:t>
            </a:r>
            <a:br>
              <a:rPr lang="en-US" sz="2400" b="0"/>
            </a:br>
            <a:r>
              <a:rPr lang="en-US"/>
              <a:t>Quantity </a:t>
            </a:r>
          </a:p>
        </p:txBody>
      </p:sp>
    </p:spTree>
    <p:extLst>
      <p:ext uri="{BB962C8B-B14F-4D97-AF65-F5344CB8AC3E}">
        <p14:creationId xmlns:p14="http://schemas.microsoft.com/office/powerpoint/2010/main" val="3491891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72FE34D-60CE-0D49-7200-96F39A69392F}"/>
              </a:ext>
            </a:extLst>
          </p:cNvPr>
          <p:cNvSpPr/>
          <p:nvPr/>
        </p:nvSpPr>
        <p:spPr>
          <a:xfrm>
            <a:off x="1" y="206099"/>
            <a:ext cx="5739778"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p:txBody>
          <a:bodyPr/>
          <a:lstStyle/>
          <a:p>
            <a:r>
              <a:rPr lang="en-US" sz="2400" b="0"/>
              <a:t>Teacher Shortages:</a:t>
            </a:r>
            <a:br>
              <a:rPr lang="en-US" sz="2400" b="0"/>
            </a:br>
            <a:r>
              <a:rPr lang="en-US"/>
              <a:t>Quantity (Exiting)</a:t>
            </a:r>
          </a:p>
        </p:txBody>
      </p:sp>
      <p:sp>
        <p:nvSpPr>
          <p:cNvPr id="9" name="TextBox 8">
            <a:extLst>
              <a:ext uri="{FF2B5EF4-FFF2-40B4-BE49-F238E27FC236}">
                <a16:creationId xmlns:a16="http://schemas.microsoft.com/office/drawing/2014/main" id="{D2812E47-EC98-BF64-2745-73B981B17A12}"/>
              </a:ext>
            </a:extLst>
          </p:cNvPr>
          <p:cNvSpPr txBox="1"/>
          <p:nvPr/>
        </p:nvSpPr>
        <p:spPr>
          <a:xfrm>
            <a:off x="399002" y="6530938"/>
            <a:ext cx="4282772"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Sources: </a:t>
            </a:r>
            <a:r>
              <a:rPr lang="en-US" sz="1000">
                <a:solidFill>
                  <a:schemeClr val="tx2"/>
                </a:solidFill>
                <a:latin typeface="Arial Narrow" panose="020B0604020202020204" pitchFamily="34" charset="0"/>
                <a:cs typeface="Arial Narrow" panose="020B0604020202020204" pitchFamily="34" charset="0"/>
                <a:hlinkClick r:id="rId3">
                  <a:extLst>
                    <a:ext uri="{A12FA001-AC4F-418D-AE19-62706E023703}">
                      <ahyp:hlinkClr xmlns:ahyp="http://schemas.microsoft.com/office/drawing/2018/hyperlinkcolor" val="tx"/>
                    </a:ext>
                  </a:extLst>
                </a:hlinkClick>
              </a:rPr>
              <a:t>IES/NCES</a:t>
            </a:r>
            <a:r>
              <a:rPr lang="en-US" sz="1000">
                <a:latin typeface="Arial Narrow" panose="020B0604020202020204" pitchFamily="34" charset="0"/>
                <a:cs typeface="Arial Narrow" panose="020B0604020202020204" pitchFamily="34" charset="0"/>
              </a:rPr>
              <a:t>, 2019-20 | </a:t>
            </a:r>
            <a:r>
              <a:rPr lang="en-US" sz="1000">
                <a:latin typeface="Arial Narrow" panose="020B0604020202020204" pitchFamily="34" charset="0"/>
                <a:cs typeface="Arial Narrow" panose="020B0604020202020204" pitchFamily="34" charset="0"/>
                <a:hlinkClick r:id="rId4"/>
              </a:rPr>
              <a:t>TNTP</a:t>
            </a:r>
            <a:r>
              <a:rPr lang="en-US" sz="1000">
                <a:latin typeface="Arial Narrow" panose="020B0604020202020204" pitchFamily="34" charset="0"/>
                <a:cs typeface="Arial Narrow" panose="020B0604020202020204" pitchFamily="34" charset="0"/>
              </a:rPr>
              <a:t>, 2022 | </a:t>
            </a:r>
            <a:r>
              <a:rPr lang="en-US" sz="1000">
                <a:latin typeface="Arial Narrow" panose="020B0604020202020204" pitchFamily="34" charset="0"/>
                <a:cs typeface="Arial Narrow" panose="020B0604020202020204" pitchFamily="34" charset="0"/>
                <a:hlinkClick r:id="rId5"/>
              </a:rPr>
              <a:t>NEA</a:t>
            </a:r>
            <a:r>
              <a:rPr lang="en-US" sz="1000">
                <a:latin typeface="Arial Narrow" panose="020B0604020202020204" pitchFamily="34" charset="0"/>
                <a:cs typeface="Arial Narrow" panose="020B0604020202020204" pitchFamily="34" charset="0"/>
              </a:rPr>
              <a:t>, 2022 |  </a:t>
            </a:r>
            <a:r>
              <a:rPr lang="en-US" sz="1000">
                <a:latin typeface="Arial Narrow" panose="020B0604020202020204" pitchFamily="34" charset="0"/>
                <a:cs typeface="Arial Narrow" panose="020B0604020202020204" pitchFamily="34" charset="0"/>
                <a:hlinkClick r:id="rId6"/>
              </a:rPr>
              <a:t>RAND</a:t>
            </a:r>
            <a:r>
              <a:rPr lang="en-US" sz="1000">
                <a:latin typeface="Arial Narrow" panose="020B0604020202020204" pitchFamily="34" charset="0"/>
                <a:cs typeface="Arial Narrow" panose="020B0604020202020204" pitchFamily="34" charset="0"/>
              </a:rPr>
              <a:t>, 2021</a:t>
            </a:r>
          </a:p>
        </p:txBody>
      </p:sp>
      <p:grpSp>
        <p:nvGrpSpPr>
          <p:cNvPr id="50" name="Group 49">
            <a:extLst>
              <a:ext uri="{FF2B5EF4-FFF2-40B4-BE49-F238E27FC236}">
                <a16:creationId xmlns:a16="http://schemas.microsoft.com/office/drawing/2014/main" id="{B625906F-ADB3-E3AD-DC79-D21BE582F2EF}"/>
              </a:ext>
            </a:extLst>
          </p:cNvPr>
          <p:cNvGrpSpPr/>
          <p:nvPr/>
        </p:nvGrpSpPr>
        <p:grpSpPr>
          <a:xfrm>
            <a:off x="454413" y="1539483"/>
            <a:ext cx="8975338" cy="5006749"/>
            <a:chOff x="454413" y="1539483"/>
            <a:chExt cx="8975338" cy="5006749"/>
          </a:xfrm>
        </p:grpSpPr>
        <p:grpSp>
          <p:nvGrpSpPr>
            <p:cNvPr id="46" name="Group 45">
              <a:extLst>
                <a:ext uri="{FF2B5EF4-FFF2-40B4-BE49-F238E27FC236}">
                  <a16:creationId xmlns:a16="http://schemas.microsoft.com/office/drawing/2014/main" id="{F32FFF2C-2058-E95D-024F-7308B3C31177}"/>
                </a:ext>
              </a:extLst>
            </p:cNvPr>
            <p:cNvGrpSpPr/>
            <p:nvPr/>
          </p:nvGrpSpPr>
          <p:grpSpPr>
            <a:xfrm>
              <a:off x="454413" y="1597055"/>
              <a:ext cx="4692144" cy="4949177"/>
              <a:chOff x="454413" y="1597055"/>
              <a:chExt cx="4692144" cy="4949177"/>
            </a:xfrm>
          </p:grpSpPr>
          <p:grpSp>
            <p:nvGrpSpPr>
              <p:cNvPr id="22" name="Group 21">
                <a:extLst>
                  <a:ext uri="{FF2B5EF4-FFF2-40B4-BE49-F238E27FC236}">
                    <a16:creationId xmlns:a16="http://schemas.microsoft.com/office/drawing/2014/main" id="{C73F5F94-E637-7886-2943-C0419CBFF268}"/>
                  </a:ext>
                </a:extLst>
              </p:cNvPr>
              <p:cNvGrpSpPr/>
              <p:nvPr/>
            </p:nvGrpSpPr>
            <p:grpSpPr>
              <a:xfrm>
                <a:off x="800101" y="1597055"/>
                <a:ext cx="3629004" cy="548855"/>
                <a:chOff x="800101" y="1597055"/>
                <a:chExt cx="3629004" cy="548855"/>
              </a:xfrm>
            </p:grpSpPr>
            <p:sp>
              <p:nvSpPr>
                <p:cNvPr id="19" name="Left Bracket 18">
                  <a:extLst>
                    <a:ext uri="{FF2B5EF4-FFF2-40B4-BE49-F238E27FC236}">
                      <a16:creationId xmlns:a16="http://schemas.microsoft.com/office/drawing/2014/main" id="{D975E222-E49D-7BC7-9E67-DC4F6658B2F5}"/>
                    </a:ext>
                  </a:extLst>
                </p:cNvPr>
                <p:cNvSpPr/>
                <p:nvPr/>
              </p:nvSpPr>
              <p:spPr>
                <a:xfrm rot="16200000" flipH="1">
                  <a:off x="2491493" y="180093"/>
                  <a:ext cx="246220" cy="3629004"/>
                </a:xfrm>
                <a:prstGeom prst="leftBracket">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ectangle 12">
                  <a:extLst>
                    <a:ext uri="{FF2B5EF4-FFF2-40B4-BE49-F238E27FC236}">
                      <a16:creationId xmlns:a16="http://schemas.microsoft.com/office/drawing/2014/main" id="{4764B40D-3612-4B9B-2703-E32DC913544E}"/>
                    </a:ext>
                  </a:extLst>
                </p:cNvPr>
                <p:cNvSpPr/>
                <p:nvPr/>
              </p:nvSpPr>
              <p:spPr>
                <a:xfrm>
                  <a:off x="2019250" y="1597055"/>
                  <a:ext cx="1072921" cy="5488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accent1">
                          <a:lumMod val="75000"/>
                        </a:schemeClr>
                      </a:solidFill>
                      <a:latin typeface="Arial Narrow" panose="020B0604020202020204" pitchFamily="34" charset="0"/>
                      <a:cs typeface="Arial Narrow" panose="020B0604020202020204" pitchFamily="34" charset="0"/>
                    </a:rPr>
                    <a:t>2019-20</a:t>
                  </a:r>
                </a:p>
              </p:txBody>
            </p:sp>
          </p:grpSp>
          <p:grpSp>
            <p:nvGrpSpPr>
              <p:cNvPr id="44" name="Group 43">
                <a:extLst>
                  <a:ext uri="{FF2B5EF4-FFF2-40B4-BE49-F238E27FC236}">
                    <a16:creationId xmlns:a16="http://schemas.microsoft.com/office/drawing/2014/main" id="{6EA7FA3F-A921-1E05-793D-E7A7F7E133D6}"/>
                  </a:ext>
                </a:extLst>
              </p:cNvPr>
              <p:cNvGrpSpPr/>
              <p:nvPr/>
            </p:nvGrpSpPr>
            <p:grpSpPr>
              <a:xfrm>
                <a:off x="454413" y="2037828"/>
                <a:ext cx="2085975" cy="4277476"/>
                <a:chOff x="454413" y="2037828"/>
                <a:chExt cx="2085975" cy="4277476"/>
              </a:xfrm>
            </p:grpSpPr>
            <p:pic>
              <p:nvPicPr>
                <p:cNvPr id="5" name="Picture 4" descr="Logo&#10;&#10;Description automatically generated">
                  <a:extLst>
                    <a:ext uri="{FF2B5EF4-FFF2-40B4-BE49-F238E27FC236}">
                      <a16:creationId xmlns:a16="http://schemas.microsoft.com/office/drawing/2014/main" id="{47825C86-E2AC-3375-B85E-55FEC0EC76AD}"/>
                    </a:ext>
                  </a:extLst>
                </p:cNvPr>
                <p:cNvPicPr>
                  <a:picLocks noChangeAspect="1"/>
                </p:cNvPicPr>
                <p:nvPr/>
              </p:nvPicPr>
              <p:blipFill rotWithShape="1">
                <a:blip r:embed="rId7"/>
                <a:srcRect r="76918"/>
                <a:stretch/>
              </p:blipFill>
              <p:spPr>
                <a:xfrm>
                  <a:off x="1085797" y="2037828"/>
                  <a:ext cx="752890" cy="3261813"/>
                </a:xfrm>
                <a:prstGeom prst="rect">
                  <a:avLst/>
                </a:prstGeom>
              </p:spPr>
            </p:pic>
            <p:sp>
              <p:nvSpPr>
                <p:cNvPr id="12" name="TextBox 11">
                  <a:extLst>
                    <a:ext uri="{FF2B5EF4-FFF2-40B4-BE49-F238E27FC236}">
                      <a16:creationId xmlns:a16="http://schemas.microsoft.com/office/drawing/2014/main" id="{63F766A1-1BB6-ABF8-429C-290D6A07C151}"/>
                    </a:ext>
                  </a:extLst>
                </p:cNvPr>
                <p:cNvSpPr txBox="1"/>
                <p:nvPr/>
              </p:nvSpPr>
              <p:spPr>
                <a:xfrm>
                  <a:off x="454413" y="5299641"/>
                  <a:ext cx="2085975" cy="1015663"/>
                </a:xfrm>
                <a:prstGeom prst="rect">
                  <a:avLst/>
                </a:prstGeom>
                <a:noFill/>
              </p:spPr>
              <p:txBody>
                <a:bodyPr wrap="square" rtlCol="0">
                  <a:spAutoFit/>
                </a:bodyPr>
                <a:lstStyle/>
                <a:p>
                  <a:pPr algn="ctr"/>
                  <a:r>
                    <a:rPr lang="en-US" sz="2000" b="1">
                      <a:solidFill>
                        <a:srgbClr val="393026"/>
                      </a:solidFill>
                      <a:highlight>
                        <a:srgbClr val="FEE5BC"/>
                      </a:highlight>
                      <a:latin typeface="Arial Narrow" panose="020B0604020202020204" pitchFamily="34" charset="0"/>
                      <a:cs typeface="Arial Narrow" panose="020B0604020202020204" pitchFamily="34" charset="0"/>
                    </a:rPr>
                    <a:t>Average turnover rate in SREB states</a:t>
                  </a:r>
                </a:p>
              </p:txBody>
            </p:sp>
            <p:grpSp>
              <p:nvGrpSpPr>
                <p:cNvPr id="27" name="Group 26">
                  <a:extLst>
                    <a:ext uri="{FF2B5EF4-FFF2-40B4-BE49-F238E27FC236}">
                      <a16:creationId xmlns:a16="http://schemas.microsoft.com/office/drawing/2014/main" id="{8AC1CA07-65CF-C8A6-6EA8-503FF6E9C62F}"/>
                    </a:ext>
                  </a:extLst>
                </p:cNvPr>
                <p:cNvGrpSpPr/>
                <p:nvPr/>
              </p:nvGrpSpPr>
              <p:grpSpPr>
                <a:xfrm>
                  <a:off x="988373" y="4032024"/>
                  <a:ext cx="947737" cy="773200"/>
                  <a:chOff x="988373" y="3668734"/>
                  <a:chExt cx="947737" cy="773200"/>
                </a:xfrm>
              </p:grpSpPr>
              <p:sp>
                <p:nvSpPr>
                  <p:cNvPr id="24" name="Rounded Rectangle 23">
                    <a:extLst>
                      <a:ext uri="{FF2B5EF4-FFF2-40B4-BE49-F238E27FC236}">
                        <a16:creationId xmlns:a16="http://schemas.microsoft.com/office/drawing/2014/main" id="{A6618F45-5AA3-1BFC-2B0E-68081AE4AC57}"/>
                      </a:ext>
                    </a:extLst>
                  </p:cNvPr>
                  <p:cNvSpPr/>
                  <p:nvPr/>
                </p:nvSpPr>
                <p:spPr>
                  <a:xfrm>
                    <a:off x="988373" y="3668734"/>
                    <a:ext cx="947737" cy="628650"/>
                  </a:xfrm>
                  <a:prstGeom prst="roundRect">
                    <a:avLst/>
                  </a:prstGeom>
                  <a:solidFill>
                    <a:srgbClr val="DF88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Arial Narrow" panose="020B0604020202020204" pitchFamily="34" charset="0"/>
                        <a:cs typeface="Arial Narrow" panose="020B0604020202020204" pitchFamily="34" charset="0"/>
                      </a:rPr>
                      <a:t>10%</a:t>
                    </a:r>
                  </a:p>
                </p:txBody>
              </p:sp>
              <p:sp>
                <p:nvSpPr>
                  <p:cNvPr id="26" name="Triangle 25">
                    <a:extLst>
                      <a:ext uri="{FF2B5EF4-FFF2-40B4-BE49-F238E27FC236}">
                        <a16:creationId xmlns:a16="http://schemas.microsoft.com/office/drawing/2014/main" id="{BD579338-213C-F4E4-B011-975EAE1FD8A4}"/>
                      </a:ext>
                    </a:extLst>
                  </p:cNvPr>
                  <p:cNvSpPr/>
                  <p:nvPr/>
                </p:nvSpPr>
                <p:spPr>
                  <a:xfrm rot="10800000">
                    <a:off x="1233845" y="4276435"/>
                    <a:ext cx="393520" cy="165499"/>
                  </a:xfrm>
                  <a:prstGeom prst="triangle">
                    <a:avLst/>
                  </a:prstGeom>
                  <a:solidFill>
                    <a:srgbClr val="DF88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5" name="Group 44">
                <a:extLst>
                  <a:ext uri="{FF2B5EF4-FFF2-40B4-BE49-F238E27FC236}">
                    <a16:creationId xmlns:a16="http://schemas.microsoft.com/office/drawing/2014/main" id="{249740C3-34AA-F8DD-3E47-1C96A997EDC6}"/>
                  </a:ext>
                </a:extLst>
              </p:cNvPr>
              <p:cNvGrpSpPr/>
              <p:nvPr/>
            </p:nvGrpSpPr>
            <p:grpSpPr>
              <a:xfrm>
                <a:off x="2496110" y="2037828"/>
                <a:ext cx="2650447" cy="4508404"/>
                <a:chOff x="2496110" y="2037828"/>
                <a:chExt cx="2650447" cy="4508404"/>
              </a:xfrm>
            </p:grpSpPr>
            <p:pic>
              <p:nvPicPr>
                <p:cNvPr id="14" name="Picture 13" descr="Logo&#10;&#10;Description automatically generated">
                  <a:extLst>
                    <a:ext uri="{FF2B5EF4-FFF2-40B4-BE49-F238E27FC236}">
                      <a16:creationId xmlns:a16="http://schemas.microsoft.com/office/drawing/2014/main" id="{6CCC9D35-5827-CB2D-55F1-9C5AD32B4629}"/>
                    </a:ext>
                  </a:extLst>
                </p:cNvPr>
                <p:cNvPicPr>
                  <a:picLocks noChangeAspect="1"/>
                </p:cNvPicPr>
                <p:nvPr/>
              </p:nvPicPr>
              <p:blipFill rotWithShape="1">
                <a:blip r:embed="rId7"/>
                <a:srcRect l="72820"/>
                <a:stretch/>
              </p:blipFill>
              <p:spPr>
                <a:xfrm>
                  <a:off x="3338031" y="2037828"/>
                  <a:ext cx="886544" cy="3261813"/>
                </a:xfrm>
                <a:prstGeom prst="rect">
                  <a:avLst/>
                </a:prstGeom>
              </p:spPr>
            </p:pic>
            <p:grpSp>
              <p:nvGrpSpPr>
                <p:cNvPr id="28" name="Group 27">
                  <a:extLst>
                    <a:ext uri="{FF2B5EF4-FFF2-40B4-BE49-F238E27FC236}">
                      <a16:creationId xmlns:a16="http://schemas.microsoft.com/office/drawing/2014/main" id="{3697F81A-3506-3843-A2A6-3FD72AE83D3D}"/>
                    </a:ext>
                  </a:extLst>
                </p:cNvPr>
                <p:cNvGrpSpPr/>
                <p:nvPr/>
              </p:nvGrpSpPr>
              <p:grpSpPr>
                <a:xfrm>
                  <a:off x="3379103" y="2962402"/>
                  <a:ext cx="947737" cy="773200"/>
                  <a:chOff x="988373" y="3668734"/>
                  <a:chExt cx="947737" cy="773200"/>
                </a:xfrm>
              </p:grpSpPr>
              <p:sp>
                <p:nvSpPr>
                  <p:cNvPr id="29" name="Rounded Rectangle 28">
                    <a:extLst>
                      <a:ext uri="{FF2B5EF4-FFF2-40B4-BE49-F238E27FC236}">
                        <a16:creationId xmlns:a16="http://schemas.microsoft.com/office/drawing/2014/main" id="{FFE17BB1-2B26-F260-02B6-717748A0E031}"/>
                      </a:ext>
                    </a:extLst>
                  </p:cNvPr>
                  <p:cNvSpPr/>
                  <p:nvPr/>
                </p:nvSpPr>
                <p:spPr>
                  <a:xfrm>
                    <a:off x="988373" y="3668734"/>
                    <a:ext cx="947737" cy="628650"/>
                  </a:xfrm>
                  <a:prstGeom prst="roundRect">
                    <a:avLst/>
                  </a:prstGeom>
                  <a:solidFill>
                    <a:srgbClr val="2D5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Arial Narrow" panose="020B0604020202020204" pitchFamily="34" charset="0"/>
                        <a:cs typeface="Arial Narrow" panose="020B0604020202020204" pitchFamily="34" charset="0"/>
                      </a:rPr>
                      <a:t>45%</a:t>
                    </a:r>
                  </a:p>
                </p:txBody>
              </p:sp>
              <p:sp>
                <p:nvSpPr>
                  <p:cNvPr id="30" name="Triangle 29">
                    <a:extLst>
                      <a:ext uri="{FF2B5EF4-FFF2-40B4-BE49-F238E27FC236}">
                        <a16:creationId xmlns:a16="http://schemas.microsoft.com/office/drawing/2014/main" id="{BA8E7AB1-3E57-23DB-ACDD-E53B7F726F2C}"/>
                      </a:ext>
                    </a:extLst>
                  </p:cNvPr>
                  <p:cNvSpPr/>
                  <p:nvPr/>
                </p:nvSpPr>
                <p:spPr>
                  <a:xfrm rot="10800000">
                    <a:off x="1233845" y="4276435"/>
                    <a:ext cx="393520" cy="165499"/>
                  </a:xfrm>
                  <a:prstGeom prst="triangle">
                    <a:avLst/>
                  </a:prstGeom>
                  <a:solidFill>
                    <a:srgbClr val="2D5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2C17A8C1-5A76-563D-13F2-EE32C0F3A093}"/>
                    </a:ext>
                  </a:extLst>
                </p:cNvPr>
                <p:cNvSpPr txBox="1"/>
                <p:nvPr/>
              </p:nvSpPr>
              <p:spPr>
                <a:xfrm>
                  <a:off x="2496110" y="5284348"/>
                  <a:ext cx="2650447" cy="1261884"/>
                </a:xfrm>
                <a:prstGeom prst="rect">
                  <a:avLst/>
                </a:prstGeom>
                <a:noFill/>
              </p:spPr>
              <p:txBody>
                <a:bodyPr wrap="square" rtlCol="0">
                  <a:spAutoFit/>
                </a:bodyPr>
                <a:lstStyle/>
                <a:p>
                  <a:pPr algn="ctr"/>
                  <a:r>
                    <a:rPr lang="en-US" sz="1900" b="1">
                      <a:solidFill>
                        <a:srgbClr val="393026"/>
                      </a:solidFill>
                      <a:highlight>
                        <a:srgbClr val="CDEEFF"/>
                      </a:highlight>
                      <a:latin typeface="Arial Narrow" panose="020B0604020202020204" pitchFamily="34" charset="0"/>
                      <a:cs typeface="Arial Narrow" panose="020B0604020202020204" pitchFamily="34" charset="0"/>
                    </a:rPr>
                    <a:t>Average turnover rate in SREB states among teachers with ≤ 5 years of experience</a:t>
                  </a:r>
                </a:p>
              </p:txBody>
            </p:sp>
          </p:grpSp>
        </p:grpSp>
        <p:grpSp>
          <p:nvGrpSpPr>
            <p:cNvPr id="49" name="Group 48">
              <a:extLst>
                <a:ext uri="{FF2B5EF4-FFF2-40B4-BE49-F238E27FC236}">
                  <a16:creationId xmlns:a16="http://schemas.microsoft.com/office/drawing/2014/main" id="{44D06C81-546F-96F5-1731-13EBAF249CCB}"/>
                </a:ext>
              </a:extLst>
            </p:cNvPr>
            <p:cNvGrpSpPr/>
            <p:nvPr/>
          </p:nvGrpSpPr>
          <p:grpSpPr>
            <a:xfrm>
              <a:off x="5281666" y="1539483"/>
              <a:ext cx="4148085" cy="4999005"/>
              <a:chOff x="5281666" y="1539483"/>
              <a:chExt cx="4148085" cy="4999005"/>
            </a:xfrm>
          </p:grpSpPr>
          <p:grpSp>
            <p:nvGrpSpPr>
              <p:cNvPr id="23" name="Group 22">
                <a:extLst>
                  <a:ext uri="{FF2B5EF4-FFF2-40B4-BE49-F238E27FC236}">
                    <a16:creationId xmlns:a16="http://schemas.microsoft.com/office/drawing/2014/main" id="{3DC65ECD-33DD-7BD9-5C76-B6BC67375D60}"/>
                  </a:ext>
                </a:extLst>
              </p:cNvPr>
              <p:cNvGrpSpPr/>
              <p:nvPr/>
            </p:nvGrpSpPr>
            <p:grpSpPr>
              <a:xfrm>
                <a:off x="5457377" y="1539483"/>
                <a:ext cx="3629004" cy="664001"/>
                <a:chOff x="5457377" y="1539483"/>
                <a:chExt cx="3629004" cy="664001"/>
              </a:xfrm>
            </p:grpSpPr>
            <p:sp>
              <p:nvSpPr>
                <p:cNvPr id="20" name="Left Bracket 19">
                  <a:extLst>
                    <a:ext uri="{FF2B5EF4-FFF2-40B4-BE49-F238E27FC236}">
                      <a16:creationId xmlns:a16="http://schemas.microsoft.com/office/drawing/2014/main" id="{023FF902-4E1F-5CC2-54C8-0ED8D86C096E}"/>
                    </a:ext>
                  </a:extLst>
                </p:cNvPr>
                <p:cNvSpPr/>
                <p:nvPr/>
              </p:nvSpPr>
              <p:spPr>
                <a:xfrm rot="16200000" flipH="1">
                  <a:off x="7148769" y="180093"/>
                  <a:ext cx="246220" cy="3629004"/>
                </a:xfrm>
                <a:prstGeom prst="leftBracket">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Rectangle 20">
                  <a:extLst>
                    <a:ext uri="{FF2B5EF4-FFF2-40B4-BE49-F238E27FC236}">
                      <a16:creationId xmlns:a16="http://schemas.microsoft.com/office/drawing/2014/main" id="{AB271E80-0209-11C9-20E5-E4ADFA661684}"/>
                    </a:ext>
                  </a:extLst>
                </p:cNvPr>
                <p:cNvSpPr/>
                <p:nvPr/>
              </p:nvSpPr>
              <p:spPr>
                <a:xfrm>
                  <a:off x="6685662" y="1539483"/>
                  <a:ext cx="1072921" cy="664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accent1">
                          <a:lumMod val="75000"/>
                        </a:schemeClr>
                      </a:solidFill>
                      <a:latin typeface="Arial Narrow" panose="020B0604020202020204" pitchFamily="34" charset="0"/>
                      <a:cs typeface="Arial Narrow" panose="020B0604020202020204" pitchFamily="34" charset="0"/>
                    </a:rPr>
                    <a:t>2021-22</a:t>
                  </a:r>
                </a:p>
              </p:txBody>
            </p:sp>
          </p:grpSp>
          <p:grpSp>
            <p:nvGrpSpPr>
              <p:cNvPr id="47" name="Group 46">
                <a:extLst>
                  <a:ext uri="{FF2B5EF4-FFF2-40B4-BE49-F238E27FC236}">
                    <a16:creationId xmlns:a16="http://schemas.microsoft.com/office/drawing/2014/main" id="{9309E953-1D00-A496-28EC-CCC194E17E65}"/>
                  </a:ext>
                </a:extLst>
              </p:cNvPr>
              <p:cNvGrpSpPr/>
              <p:nvPr/>
            </p:nvGrpSpPr>
            <p:grpSpPr>
              <a:xfrm>
                <a:off x="5281666" y="2037829"/>
                <a:ext cx="1863961" cy="4198857"/>
                <a:chOff x="5281666" y="2037829"/>
                <a:chExt cx="1863961" cy="4198857"/>
              </a:xfrm>
            </p:grpSpPr>
            <p:pic>
              <p:nvPicPr>
                <p:cNvPr id="18" name="Picture 17" descr="Logo&#10;&#10;Description automatically generated">
                  <a:extLst>
                    <a:ext uri="{FF2B5EF4-FFF2-40B4-BE49-F238E27FC236}">
                      <a16:creationId xmlns:a16="http://schemas.microsoft.com/office/drawing/2014/main" id="{72969205-E4EF-0E03-69FD-2CCB2379281E}"/>
                    </a:ext>
                  </a:extLst>
                </p:cNvPr>
                <p:cNvPicPr>
                  <a:picLocks noChangeAspect="1"/>
                </p:cNvPicPr>
                <p:nvPr/>
              </p:nvPicPr>
              <p:blipFill rotWithShape="1">
                <a:blip r:embed="rId8"/>
                <a:srcRect r="72820"/>
                <a:stretch/>
              </p:blipFill>
              <p:spPr>
                <a:xfrm>
                  <a:off x="5723919" y="2037829"/>
                  <a:ext cx="886544" cy="3261813"/>
                </a:xfrm>
                <a:prstGeom prst="rect">
                  <a:avLst/>
                </a:prstGeom>
              </p:spPr>
            </p:pic>
            <p:grpSp>
              <p:nvGrpSpPr>
                <p:cNvPr id="31" name="Group 30">
                  <a:extLst>
                    <a:ext uri="{FF2B5EF4-FFF2-40B4-BE49-F238E27FC236}">
                      <a16:creationId xmlns:a16="http://schemas.microsoft.com/office/drawing/2014/main" id="{76C1849B-8F7A-EA7F-9F34-5515E46C523F}"/>
                    </a:ext>
                  </a:extLst>
                </p:cNvPr>
                <p:cNvGrpSpPr/>
                <p:nvPr/>
              </p:nvGrpSpPr>
              <p:grpSpPr>
                <a:xfrm>
                  <a:off x="5739779" y="2796903"/>
                  <a:ext cx="947737" cy="773200"/>
                  <a:chOff x="988373" y="3668734"/>
                  <a:chExt cx="947737" cy="773200"/>
                </a:xfrm>
              </p:grpSpPr>
              <p:sp>
                <p:nvSpPr>
                  <p:cNvPr id="32" name="Rounded Rectangle 31">
                    <a:extLst>
                      <a:ext uri="{FF2B5EF4-FFF2-40B4-BE49-F238E27FC236}">
                        <a16:creationId xmlns:a16="http://schemas.microsoft.com/office/drawing/2014/main" id="{B44416EF-4658-DD90-8318-88F04DD6B5AB}"/>
                      </a:ext>
                    </a:extLst>
                  </p:cNvPr>
                  <p:cNvSpPr/>
                  <p:nvPr/>
                </p:nvSpPr>
                <p:spPr>
                  <a:xfrm>
                    <a:off x="988373" y="3668734"/>
                    <a:ext cx="947737" cy="628650"/>
                  </a:xfrm>
                  <a:prstGeom prst="roundRect">
                    <a:avLst/>
                  </a:prstGeom>
                  <a:solidFill>
                    <a:srgbClr val="5B8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Arial Narrow" panose="020B0604020202020204" pitchFamily="34" charset="0"/>
                        <a:cs typeface="Arial Narrow" panose="020B0604020202020204" pitchFamily="34" charset="0"/>
                      </a:rPr>
                      <a:t>50%</a:t>
                    </a:r>
                  </a:p>
                </p:txBody>
              </p:sp>
              <p:sp>
                <p:nvSpPr>
                  <p:cNvPr id="33" name="Triangle 32">
                    <a:extLst>
                      <a:ext uri="{FF2B5EF4-FFF2-40B4-BE49-F238E27FC236}">
                        <a16:creationId xmlns:a16="http://schemas.microsoft.com/office/drawing/2014/main" id="{9C512086-E7DB-47ED-84AA-026885632228}"/>
                      </a:ext>
                    </a:extLst>
                  </p:cNvPr>
                  <p:cNvSpPr/>
                  <p:nvPr/>
                </p:nvSpPr>
                <p:spPr>
                  <a:xfrm rot="10800000">
                    <a:off x="1233845" y="4276435"/>
                    <a:ext cx="393520" cy="165499"/>
                  </a:xfrm>
                  <a:prstGeom prst="triangle">
                    <a:avLst/>
                  </a:prstGeom>
                  <a:solidFill>
                    <a:srgbClr val="5B86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TextBox 37">
                  <a:extLst>
                    <a:ext uri="{FF2B5EF4-FFF2-40B4-BE49-F238E27FC236}">
                      <a16:creationId xmlns:a16="http://schemas.microsoft.com/office/drawing/2014/main" id="{A78D1F14-6D16-71DF-D64F-2F2385527442}"/>
                    </a:ext>
                  </a:extLst>
                </p:cNvPr>
                <p:cNvSpPr txBox="1"/>
                <p:nvPr/>
              </p:nvSpPr>
              <p:spPr>
                <a:xfrm>
                  <a:off x="5281666" y="5267190"/>
                  <a:ext cx="1863961" cy="969496"/>
                </a:xfrm>
                <a:prstGeom prst="rect">
                  <a:avLst/>
                </a:prstGeom>
                <a:noFill/>
              </p:spPr>
              <p:txBody>
                <a:bodyPr wrap="square" rtlCol="0">
                  <a:spAutoFit/>
                </a:bodyPr>
                <a:lstStyle/>
                <a:p>
                  <a:pPr algn="ctr"/>
                  <a:r>
                    <a:rPr lang="en-US" sz="1900" b="1">
                      <a:solidFill>
                        <a:srgbClr val="393026"/>
                      </a:solidFill>
                      <a:highlight>
                        <a:srgbClr val="C5E7AE"/>
                      </a:highlight>
                      <a:latin typeface="Arial Narrow" panose="020B0604020202020204" pitchFamily="34" charset="0"/>
                      <a:cs typeface="Arial Narrow" panose="020B0604020202020204" pitchFamily="34" charset="0"/>
                    </a:rPr>
                    <a:t>Teachers who say they plan to leave their jobs</a:t>
                  </a:r>
                </a:p>
              </p:txBody>
            </p:sp>
          </p:grpSp>
          <p:grpSp>
            <p:nvGrpSpPr>
              <p:cNvPr id="48" name="Group 47">
                <a:extLst>
                  <a:ext uri="{FF2B5EF4-FFF2-40B4-BE49-F238E27FC236}">
                    <a16:creationId xmlns:a16="http://schemas.microsoft.com/office/drawing/2014/main" id="{791E3216-335F-96B5-3EEE-CA798B910812}"/>
                  </a:ext>
                </a:extLst>
              </p:cNvPr>
              <p:cNvGrpSpPr/>
              <p:nvPr/>
            </p:nvGrpSpPr>
            <p:grpSpPr>
              <a:xfrm>
                <a:off x="7188255" y="2010689"/>
                <a:ext cx="2241496" cy="4527799"/>
                <a:chOff x="7188255" y="2010689"/>
                <a:chExt cx="2241496" cy="4527799"/>
              </a:xfrm>
            </p:grpSpPr>
            <p:pic>
              <p:nvPicPr>
                <p:cNvPr id="7" name="Picture 6" descr="Logo&#10;&#10;Description automatically generated">
                  <a:extLst>
                    <a:ext uri="{FF2B5EF4-FFF2-40B4-BE49-F238E27FC236}">
                      <a16:creationId xmlns:a16="http://schemas.microsoft.com/office/drawing/2014/main" id="{A6278D69-713A-B14F-24FB-1B3696AA4BCA}"/>
                    </a:ext>
                  </a:extLst>
                </p:cNvPr>
                <p:cNvPicPr>
                  <a:picLocks noChangeAspect="1"/>
                </p:cNvPicPr>
                <p:nvPr/>
              </p:nvPicPr>
              <p:blipFill rotWithShape="1">
                <a:blip r:embed="rId8"/>
                <a:srcRect l="39123" r="33697"/>
                <a:stretch/>
              </p:blipFill>
              <p:spPr>
                <a:xfrm>
                  <a:off x="7905279" y="2037828"/>
                  <a:ext cx="886544" cy="3261813"/>
                </a:xfrm>
                <a:prstGeom prst="rect">
                  <a:avLst/>
                </a:prstGeom>
              </p:spPr>
            </p:pic>
            <p:grpSp>
              <p:nvGrpSpPr>
                <p:cNvPr id="34" name="Group 33">
                  <a:extLst>
                    <a:ext uri="{FF2B5EF4-FFF2-40B4-BE49-F238E27FC236}">
                      <a16:creationId xmlns:a16="http://schemas.microsoft.com/office/drawing/2014/main" id="{AAC7B744-350E-0648-530E-F1B48BDBF147}"/>
                    </a:ext>
                  </a:extLst>
                </p:cNvPr>
                <p:cNvGrpSpPr/>
                <p:nvPr/>
              </p:nvGrpSpPr>
              <p:grpSpPr>
                <a:xfrm>
                  <a:off x="7906849" y="2010689"/>
                  <a:ext cx="947737" cy="773200"/>
                  <a:chOff x="988373" y="3668734"/>
                  <a:chExt cx="947737" cy="773200"/>
                </a:xfrm>
              </p:grpSpPr>
              <p:sp>
                <p:nvSpPr>
                  <p:cNvPr id="35" name="Rounded Rectangle 34">
                    <a:extLst>
                      <a:ext uri="{FF2B5EF4-FFF2-40B4-BE49-F238E27FC236}">
                        <a16:creationId xmlns:a16="http://schemas.microsoft.com/office/drawing/2014/main" id="{B7C577A7-89AD-C504-75C4-F3FBE2844C1B}"/>
                      </a:ext>
                    </a:extLst>
                  </p:cNvPr>
                  <p:cNvSpPr/>
                  <p:nvPr/>
                </p:nvSpPr>
                <p:spPr>
                  <a:xfrm>
                    <a:off x="988373" y="3668734"/>
                    <a:ext cx="947737" cy="628650"/>
                  </a:xfrm>
                  <a:prstGeom prst="roundRect">
                    <a:avLst/>
                  </a:prstGeom>
                  <a:solidFill>
                    <a:srgbClr val="007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Arial Narrow" panose="020B0604020202020204" pitchFamily="34" charset="0"/>
                        <a:cs typeface="Arial Narrow" panose="020B0604020202020204" pitchFamily="34" charset="0"/>
                      </a:rPr>
                      <a:t>76%</a:t>
                    </a:r>
                  </a:p>
                </p:txBody>
              </p:sp>
              <p:sp>
                <p:nvSpPr>
                  <p:cNvPr id="36" name="Triangle 35">
                    <a:extLst>
                      <a:ext uri="{FF2B5EF4-FFF2-40B4-BE49-F238E27FC236}">
                        <a16:creationId xmlns:a16="http://schemas.microsoft.com/office/drawing/2014/main" id="{2C1DFD77-7DD4-588E-7FF3-E88871094FB4}"/>
                      </a:ext>
                    </a:extLst>
                  </p:cNvPr>
                  <p:cNvSpPr/>
                  <p:nvPr/>
                </p:nvSpPr>
                <p:spPr>
                  <a:xfrm rot="10800000">
                    <a:off x="1233845" y="4276435"/>
                    <a:ext cx="393520" cy="165499"/>
                  </a:xfrm>
                  <a:prstGeom prst="triangle">
                    <a:avLst/>
                  </a:prstGeom>
                  <a:solidFill>
                    <a:srgbClr val="007D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TextBox 38">
                  <a:extLst>
                    <a:ext uri="{FF2B5EF4-FFF2-40B4-BE49-F238E27FC236}">
                      <a16:creationId xmlns:a16="http://schemas.microsoft.com/office/drawing/2014/main" id="{58B60896-12A1-E22A-EB1E-D58C99613D47}"/>
                    </a:ext>
                  </a:extLst>
                </p:cNvPr>
                <p:cNvSpPr txBox="1"/>
                <p:nvPr/>
              </p:nvSpPr>
              <p:spPr>
                <a:xfrm>
                  <a:off x="7188255" y="5276604"/>
                  <a:ext cx="2241496" cy="1261884"/>
                </a:xfrm>
                <a:prstGeom prst="rect">
                  <a:avLst/>
                </a:prstGeom>
                <a:noFill/>
              </p:spPr>
              <p:txBody>
                <a:bodyPr wrap="square" rtlCol="0">
                  <a:spAutoFit/>
                </a:bodyPr>
                <a:lstStyle/>
                <a:p>
                  <a:pPr algn="ctr"/>
                  <a:r>
                    <a:rPr lang="en-US" sz="1900" b="1">
                      <a:solidFill>
                        <a:srgbClr val="393026"/>
                      </a:solidFill>
                      <a:highlight>
                        <a:srgbClr val="BCF1FF"/>
                      </a:highlight>
                      <a:latin typeface="Arial Narrow" panose="020B0604020202020204" pitchFamily="34" charset="0"/>
                      <a:cs typeface="Arial Narrow" panose="020B0604020202020204" pitchFamily="34" charset="0"/>
                    </a:rPr>
                    <a:t>Chief Talent Officers who say resignations are higher now than in previous years</a:t>
                  </a:r>
                </a:p>
              </p:txBody>
            </p:sp>
          </p:grpSp>
        </p:grpSp>
      </p:grpSp>
      <p:cxnSp>
        <p:nvCxnSpPr>
          <p:cNvPr id="41" name="Straight Connector 40">
            <a:extLst>
              <a:ext uri="{FF2B5EF4-FFF2-40B4-BE49-F238E27FC236}">
                <a16:creationId xmlns:a16="http://schemas.microsoft.com/office/drawing/2014/main" id="{CDBA53DB-AD47-2E15-2605-5EBAF415E26F}"/>
              </a:ext>
            </a:extLst>
          </p:cNvPr>
          <p:cNvCxnSpPr>
            <a:cxnSpLocks/>
          </p:cNvCxnSpPr>
          <p:nvPr/>
        </p:nvCxnSpPr>
        <p:spPr>
          <a:xfrm>
            <a:off x="9558339" y="337244"/>
            <a:ext cx="0" cy="6256740"/>
          </a:xfrm>
          <a:prstGeom prst="line">
            <a:avLst/>
          </a:prstGeom>
          <a:ln w="19050">
            <a:solidFill>
              <a:schemeClr val="accent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66E63142-149E-1601-8CCE-518AF40ED4AE}"/>
              </a:ext>
            </a:extLst>
          </p:cNvPr>
          <p:cNvSpPr txBox="1"/>
          <p:nvPr/>
        </p:nvSpPr>
        <p:spPr>
          <a:xfrm>
            <a:off x="9695890" y="1123279"/>
            <a:ext cx="2150932" cy="4893647"/>
          </a:xfrm>
          <a:prstGeom prst="rect">
            <a:avLst/>
          </a:prstGeom>
          <a:noFill/>
        </p:spPr>
        <p:txBody>
          <a:bodyPr wrap="square" rtlCol="0">
            <a:spAutoFit/>
          </a:bodyPr>
          <a:lstStyle/>
          <a:p>
            <a:pPr algn="ctr"/>
            <a:r>
              <a:rPr lang="en-US" sz="1900" b="1">
                <a:solidFill>
                  <a:srgbClr val="393026"/>
                </a:solidFill>
                <a:highlight>
                  <a:srgbClr val="FCE8E9"/>
                </a:highlight>
                <a:latin typeface="Arial Narrow" panose="020B0604020202020204" pitchFamily="34" charset="0"/>
                <a:cs typeface="Arial Narrow" panose="020B0604020202020204" pitchFamily="34" charset="0"/>
              </a:rPr>
              <a:t>Working conditions are at the heart of why many states have trouble attracting and retaining a strong teacher workforce.</a:t>
            </a:r>
          </a:p>
          <a:p>
            <a:pPr>
              <a:spcBef>
                <a:spcPts val="1200"/>
              </a:spcBef>
            </a:pPr>
            <a:r>
              <a:rPr lang="en-US">
                <a:solidFill>
                  <a:srgbClr val="393026"/>
                </a:solidFill>
                <a:latin typeface="Arial Narrow" panose="020B0604020202020204" pitchFamily="34" charset="0"/>
                <a:cs typeface="Arial Narrow" panose="020B0604020202020204" pitchFamily="34" charset="0"/>
              </a:rPr>
              <a:t>Teachers who leave cite:</a:t>
            </a:r>
          </a:p>
          <a:p>
            <a:pPr marL="274320" indent="-274320">
              <a:spcBef>
                <a:spcPts val="600"/>
              </a:spcBef>
              <a:buClr>
                <a:srgbClr val="FCC2BA"/>
              </a:buClr>
              <a:buFont typeface="Zapf Dingbats"/>
              <a:buChar char="✘"/>
            </a:pPr>
            <a:r>
              <a:rPr lang="en-US">
                <a:solidFill>
                  <a:srgbClr val="393026"/>
                </a:solidFill>
                <a:latin typeface="Arial Narrow" panose="020B0604020202020204" pitchFamily="34" charset="0"/>
                <a:cs typeface="Arial Narrow" panose="020B0604020202020204" pitchFamily="34" charset="0"/>
              </a:rPr>
              <a:t>Inadequate pay</a:t>
            </a:r>
          </a:p>
          <a:p>
            <a:pPr marL="274320" indent="-274320">
              <a:spcBef>
                <a:spcPts val="600"/>
              </a:spcBef>
              <a:buClr>
                <a:srgbClr val="FCC2BA"/>
              </a:buClr>
              <a:buFont typeface="Zapf Dingbats"/>
              <a:buChar char="✘"/>
            </a:pPr>
            <a:r>
              <a:rPr lang="en-US">
                <a:solidFill>
                  <a:srgbClr val="393026"/>
                </a:solidFill>
                <a:latin typeface="Arial Narrow" panose="020B0604020202020204" pitchFamily="34" charset="0"/>
                <a:cs typeface="Arial Narrow" panose="020B0604020202020204" pitchFamily="34" charset="0"/>
              </a:rPr>
              <a:t>School climate</a:t>
            </a:r>
          </a:p>
          <a:p>
            <a:pPr marL="274320" indent="-274320">
              <a:spcBef>
                <a:spcPts val="600"/>
              </a:spcBef>
              <a:buClr>
                <a:srgbClr val="FCC2BA"/>
              </a:buClr>
              <a:buFont typeface="Zapf Dingbats"/>
              <a:buChar char="✘"/>
            </a:pPr>
            <a:r>
              <a:rPr lang="en-US">
                <a:solidFill>
                  <a:srgbClr val="393026"/>
                </a:solidFill>
                <a:latin typeface="Arial Narrow" panose="020B0604020202020204" pitchFamily="34" charset="0"/>
                <a:cs typeface="Arial Narrow" panose="020B0604020202020204" pitchFamily="34" charset="0"/>
              </a:rPr>
              <a:t>Stress and burnout</a:t>
            </a:r>
          </a:p>
          <a:p>
            <a:pPr marL="274320" indent="-274320">
              <a:spcBef>
                <a:spcPts val="600"/>
              </a:spcBef>
              <a:buClr>
                <a:srgbClr val="FCC2BA"/>
              </a:buClr>
              <a:buFont typeface="Zapf Dingbats"/>
              <a:buChar char="✘"/>
            </a:pPr>
            <a:r>
              <a:rPr lang="en-US">
                <a:solidFill>
                  <a:srgbClr val="393026"/>
                </a:solidFill>
                <a:latin typeface="Arial Narrow" panose="020B0604020202020204" pitchFamily="34" charset="0"/>
                <a:cs typeface="Arial Narrow" panose="020B0604020202020204" pitchFamily="34" charset="0"/>
              </a:rPr>
              <a:t>School leadership</a:t>
            </a:r>
          </a:p>
          <a:p>
            <a:pPr marL="274320" indent="-274320">
              <a:spcBef>
                <a:spcPts val="600"/>
              </a:spcBef>
              <a:buClr>
                <a:srgbClr val="FCC2BA"/>
              </a:buClr>
              <a:buFont typeface="Zapf Dingbats"/>
              <a:buChar char="✘"/>
            </a:pPr>
            <a:r>
              <a:rPr lang="en-US">
                <a:solidFill>
                  <a:srgbClr val="393026"/>
                </a:solidFill>
                <a:latin typeface="Arial Narrow" panose="020B0604020202020204" pitchFamily="34" charset="0"/>
                <a:cs typeface="Arial Narrow" panose="020B0604020202020204" pitchFamily="34" charset="0"/>
              </a:rPr>
              <a:t>Lack of autonomy and value</a:t>
            </a:r>
          </a:p>
        </p:txBody>
      </p:sp>
    </p:spTree>
    <p:extLst>
      <p:ext uri="{BB962C8B-B14F-4D97-AF65-F5344CB8AC3E}">
        <p14:creationId xmlns:p14="http://schemas.microsoft.com/office/powerpoint/2010/main" val="2694621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639856B-FCE0-240D-3842-919E51879CAC}"/>
              </a:ext>
            </a:extLst>
          </p:cNvPr>
          <p:cNvSpPr/>
          <p:nvPr/>
        </p:nvSpPr>
        <p:spPr>
          <a:xfrm>
            <a:off x="5998028" y="560707"/>
            <a:ext cx="3641674" cy="616346"/>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rgbClr val="004D85"/>
                </a:solidFill>
                <a:latin typeface="Arial Narrow" panose="020B0604020202020204" pitchFamily="34" charset="0"/>
                <a:ea typeface="+mj-ea"/>
              </a:rPr>
              <a:t>South Carolina</a:t>
            </a:r>
            <a:endParaRPr lang="en-US" sz="1050"/>
          </a:p>
        </p:txBody>
      </p:sp>
      <p:sp>
        <p:nvSpPr>
          <p:cNvPr id="16" name="Rectangle 15">
            <a:extLst>
              <a:ext uri="{FF2B5EF4-FFF2-40B4-BE49-F238E27FC236}">
                <a16:creationId xmlns:a16="http://schemas.microsoft.com/office/drawing/2014/main" id="{272FE34D-60CE-0D49-7200-96F39A69392F}"/>
              </a:ext>
            </a:extLst>
          </p:cNvPr>
          <p:cNvSpPr/>
          <p:nvPr/>
        </p:nvSpPr>
        <p:spPr>
          <a:xfrm>
            <a:off x="1" y="206099"/>
            <a:ext cx="5998027" cy="1325563"/>
          </a:xfrm>
          <a:prstGeom prst="rect">
            <a:avLst/>
          </a:prstGeom>
          <a:solidFill>
            <a:srgbClr val="E6EEF4"/>
          </a:solidFill>
          <a:ln>
            <a:noFill/>
          </a:ln>
          <a:effectLst>
            <a:outerShdw blurRad="25400" dist="25400" dir="2700000" algn="tl" rotWithShape="0">
              <a:srgbClr val="00345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01AD3B-8B75-3094-30CF-96A75B68D1F6}"/>
              </a:ext>
            </a:extLst>
          </p:cNvPr>
          <p:cNvSpPr>
            <a:spLocks noGrp="1"/>
          </p:cNvSpPr>
          <p:nvPr>
            <p:ph type="title"/>
          </p:nvPr>
        </p:nvSpPr>
        <p:spPr>
          <a:xfrm>
            <a:off x="675862" y="206099"/>
            <a:ext cx="5322166" cy="1325563"/>
          </a:xfrm>
        </p:spPr>
        <p:txBody>
          <a:bodyPr/>
          <a:lstStyle/>
          <a:p>
            <a:r>
              <a:rPr lang="en-US" sz="2400" b="0"/>
              <a:t>Teacher Shortages:</a:t>
            </a:r>
            <a:br>
              <a:rPr lang="en-US" sz="2400" b="0"/>
            </a:br>
            <a:r>
              <a:rPr lang="en-US"/>
              <a:t>Quantity </a:t>
            </a:r>
          </a:p>
        </p:txBody>
      </p:sp>
      <p:sp>
        <p:nvSpPr>
          <p:cNvPr id="9" name="TextBox 8">
            <a:extLst>
              <a:ext uri="{FF2B5EF4-FFF2-40B4-BE49-F238E27FC236}">
                <a16:creationId xmlns:a16="http://schemas.microsoft.com/office/drawing/2014/main" id="{D2812E47-EC98-BF64-2745-73B981B17A12}"/>
              </a:ext>
            </a:extLst>
          </p:cNvPr>
          <p:cNvSpPr txBox="1"/>
          <p:nvPr/>
        </p:nvSpPr>
        <p:spPr>
          <a:xfrm>
            <a:off x="399001" y="6530938"/>
            <a:ext cx="9859423" cy="246221"/>
          </a:xfrm>
          <a:prstGeom prst="rect">
            <a:avLst/>
          </a:prstGeom>
          <a:noFill/>
        </p:spPr>
        <p:txBody>
          <a:bodyPr wrap="square" rtlCol="0">
            <a:spAutoFit/>
          </a:bodyPr>
          <a:lstStyle/>
          <a:p>
            <a:r>
              <a:rPr lang="en-US" sz="1000" b="1">
                <a:latin typeface="Arial Narrow" panose="020B0604020202020204" pitchFamily="34" charset="0"/>
                <a:cs typeface="Arial Narrow" panose="020B0604020202020204" pitchFamily="34" charset="0"/>
              </a:rPr>
              <a:t>Sources: </a:t>
            </a:r>
            <a:r>
              <a:rPr lang="en-US" sz="1000">
                <a:solidFill>
                  <a:schemeClr val="tx2"/>
                </a:solidFill>
                <a:latin typeface="Arial Narrow" panose="020B0604020202020204" pitchFamily="34" charset="0"/>
                <a:cs typeface="Arial Narrow" panose="020B0604020202020204" pitchFamily="34" charset="0"/>
                <a:hlinkClick r:id="rId3"/>
              </a:rPr>
              <a:t>Title II Reports</a:t>
            </a:r>
            <a:r>
              <a:rPr lang="en-US" sz="1000">
                <a:latin typeface="Arial Narrow" panose="020B0604020202020204" pitchFamily="34" charset="0"/>
                <a:cs typeface="Arial Narrow" panose="020B0604020202020204" pitchFamily="34" charset="0"/>
              </a:rPr>
              <a:t>, 2019-20 | U.S. Department of Education, </a:t>
            </a:r>
            <a:r>
              <a:rPr lang="en-US" sz="1000">
                <a:latin typeface="Arial Narrow" panose="020B0604020202020204" pitchFamily="34" charset="0"/>
                <a:cs typeface="Arial Narrow" panose="020B0604020202020204" pitchFamily="34" charset="0"/>
                <a:hlinkClick r:id="rId4"/>
              </a:rPr>
              <a:t>Teacher Shortage Area report</a:t>
            </a:r>
            <a:r>
              <a:rPr lang="en-US" sz="1000">
                <a:latin typeface="Arial Narrow" panose="020B0604020202020204" pitchFamily="34" charset="0"/>
                <a:cs typeface="Arial Narrow" panose="020B0604020202020204" pitchFamily="34" charset="0"/>
              </a:rPr>
              <a:t>, SC State Report Card 21-22 </a:t>
            </a:r>
            <a:r>
              <a:rPr lang="en-US" sz="1000">
                <a:latin typeface="Arial Narrow" panose="020B0604020202020204" pitchFamily="34" charset="0"/>
                <a:cs typeface="Arial Narrow" panose="020B0604020202020204" pitchFamily="34" charset="0"/>
                <a:hlinkClick r:id="rId5"/>
              </a:rPr>
              <a:t>Classroom Environment report</a:t>
            </a:r>
            <a:endParaRPr lang="en-US" sz="1000">
              <a:latin typeface="Arial Narrow" panose="020B0604020202020204" pitchFamily="34" charset="0"/>
              <a:cs typeface="Arial Narrow" panose="020B0604020202020204" pitchFamily="34" charset="0"/>
            </a:endParaRPr>
          </a:p>
        </p:txBody>
      </p:sp>
      <p:grpSp>
        <p:nvGrpSpPr>
          <p:cNvPr id="4" name="Group 3">
            <a:extLst>
              <a:ext uri="{FF2B5EF4-FFF2-40B4-BE49-F238E27FC236}">
                <a16:creationId xmlns:a16="http://schemas.microsoft.com/office/drawing/2014/main" id="{AD939D25-9DCC-8E90-7328-EE402C5B843B}"/>
              </a:ext>
            </a:extLst>
          </p:cNvPr>
          <p:cNvGrpSpPr/>
          <p:nvPr/>
        </p:nvGrpSpPr>
        <p:grpSpPr>
          <a:xfrm>
            <a:off x="906954" y="4634353"/>
            <a:ext cx="3965913" cy="1660146"/>
            <a:chOff x="501648" y="1627174"/>
            <a:chExt cx="3965913" cy="1660146"/>
          </a:xfrm>
        </p:grpSpPr>
        <p:graphicFrame>
          <p:nvGraphicFramePr>
            <p:cNvPr id="10" name="Chart 9">
              <a:extLst>
                <a:ext uri="{FF2B5EF4-FFF2-40B4-BE49-F238E27FC236}">
                  <a16:creationId xmlns:a16="http://schemas.microsoft.com/office/drawing/2014/main" id="{9AEE8842-05B0-C038-468A-62EB77565656}"/>
                </a:ext>
              </a:extLst>
            </p:cNvPr>
            <p:cNvGraphicFramePr/>
            <p:nvPr/>
          </p:nvGraphicFramePr>
          <p:xfrm>
            <a:off x="501648" y="1627174"/>
            <a:ext cx="1851555" cy="1660146"/>
          </p:xfrm>
          <a:graphic>
            <a:graphicData uri="http://schemas.openxmlformats.org/drawingml/2006/chart">
              <c:chart xmlns:c="http://schemas.openxmlformats.org/drawingml/2006/chart" xmlns:r="http://schemas.openxmlformats.org/officeDocument/2006/relationships" r:id="rId6"/>
            </a:graphicData>
          </a:graphic>
        </p:graphicFrame>
        <p:sp>
          <p:nvSpPr>
            <p:cNvPr id="11" name="TextBox 10">
              <a:extLst>
                <a:ext uri="{FF2B5EF4-FFF2-40B4-BE49-F238E27FC236}">
                  <a16:creationId xmlns:a16="http://schemas.microsoft.com/office/drawing/2014/main" id="{007A8128-7B56-DC99-A264-9AC973DF6B6B}"/>
                </a:ext>
              </a:extLst>
            </p:cNvPr>
            <p:cNvSpPr txBox="1"/>
            <p:nvPr/>
          </p:nvSpPr>
          <p:spPr>
            <a:xfrm>
              <a:off x="2224081" y="1851218"/>
              <a:ext cx="2243480" cy="707886"/>
            </a:xfrm>
            <a:prstGeom prst="rect">
              <a:avLst/>
            </a:prstGeom>
            <a:noFill/>
          </p:spPr>
          <p:txBody>
            <a:bodyPr wrap="square" rtlCol="0">
              <a:spAutoFit/>
            </a:bodyPr>
            <a:lstStyle/>
            <a:p>
              <a:r>
                <a:rPr lang="en-US" sz="2000">
                  <a:solidFill>
                    <a:srgbClr val="393026"/>
                  </a:solidFill>
                  <a:latin typeface="Arial Narrow" panose="020B0604020202020204" pitchFamily="34" charset="0"/>
                  <a:cs typeface="Arial Narrow" panose="020B0604020202020204" pitchFamily="34" charset="0"/>
                </a:rPr>
                <a:t>Teacher Turnover Rate</a:t>
              </a:r>
            </a:p>
          </p:txBody>
        </p:sp>
        <p:sp>
          <p:nvSpPr>
            <p:cNvPr id="12" name="TextBox 11">
              <a:extLst>
                <a:ext uri="{FF2B5EF4-FFF2-40B4-BE49-F238E27FC236}">
                  <a16:creationId xmlns:a16="http://schemas.microsoft.com/office/drawing/2014/main" id="{EA254E2F-1B00-4408-5137-F6A83A7A5291}"/>
                </a:ext>
              </a:extLst>
            </p:cNvPr>
            <p:cNvSpPr txBox="1"/>
            <p:nvPr/>
          </p:nvSpPr>
          <p:spPr>
            <a:xfrm>
              <a:off x="767031" y="1791704"/>
              <a:ext cx="1343025" cy="646331"/>
            </a:xfrm>
            <a:prstGeom prst="rect">
              <a:avLst/>
            </a:prstGeom>
            <a:noFill/>
          </p:spPr>
          <p:txBody>
            <a:bodyPr wrap="square" rtlCol="0">
              <a:spAutoFit/>
            </a:bodyPr>
            <a:lstStyle/>
            <a:p>
              <a:pPr algn="ctr"/>
              <a:r>
                <a:rPr lang="en-US" sz="3600" b="1">
                  <a:solidFill>
                    <a:srgbClr val="E31B23"/>
                  </a:solidFill>
                  <a:latin typeface="Arial Narrow" panose="020B0604020202020204" pitchFamily="34" charset="0"/>
                  <a:cs typeface="Arial Narrow" panose="020B0604020202020204" pitchFamily="34" charset="0"/>
                </a:rPr>
                <a:t>12.1%</a:t>
              </a:r>
            </a:p>
          </p:txBody>
        </p:sp>
      </p:grpSp>
      <p:cxnSp>
        <p:nvCxnSpPr>
          <p:cNvPr id="37" name="Straight Connector 36">
            <a:extLst>
              <a:ext uri="{FF2B5EF4-FFF2-40B4-BE49-F238E27FC236}">
                <a16:creationId xmlns:a16="http://schemas.microsoft.com/office/drawing/2014/main" id="{CAB12629-5B59-70BC-5335-E191DCE2CA4B}"/>
              </a:ext>
            </a:extLst>
          </p:cNvPr>
          <p:cNvCxnSpPr>
            <a:cxnSpLocks/>
          </p:cNvCxnSpPr>
          <p:nvPr/>
        </p:nvCxnSpPr>
        <p:spPr>
          <a:xfrm>
            <a:off x="4872867" y="1771103"/>
            <a:ext cx="0" cy="4610007"/>
          </a:xfrm>
          <a:prstGeom prst="line">
            <a:avLst/>
          </a:prstGeom>
          <a:ln w="19050">
            <a:solidFill>
              <a:schemeClr val="accent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43417B8-D75A-2153-652E-8A23503F878A}"/>
              </a:ext>
            </a:extLst>
          </p:cNvPr>
          <p:cNvCxnSpPr>
            <a:cxnSpLocks/>
          </p:cNvCxnSpPr>
          <p:nvPr/>
        </p:nvCxnSpPr>
        <p:spPr>
          <a:xfrm flipH="1">
            <a:off x="5032902" y="3557603"/>
            <a:ext cx="6669274" cy="0"/>
          </a:xfrm>
          <a:prstGeom prst="line">
            <a:avLst/>
          </a:prstGeom>
          <a:ln w="19050">
            <a:solidFill>
              <a:schemeClr val="accent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7" name="Picture 6" descr="A picture containing silhouette&#10;&#10;Description automatically generated">
            <a:extLst>
              <a:ext uri="{FF2B5EF4-FFF2-40B4-BE49-F238E27FC236}">
                <a16:creationId xmlns:a16="http://schemas.microsoft.com/office/drawing/2014/main" id="{1BCBB98C-4D90-705F-7DC6-0C4AFE9BD473}"/>
              </a:ext>
            </a:extLst>
          </p:cNvPr>
          <p:cNvPicPr>
            <a:picLocks noChangeAspect="1"/>
          </p:cNvPicPr>
          <p:nvPr/>
        </p:nvPicPr>
        <p:blipFill>
          <a:blip r:embed="rId7"/>
          <a:stretch>
            <a:fillRect/>
          </a:stretch>
        </p:blipFill>
        <p:spPr>
          <a:xfrm>
            <a:off x="9291665" y="344747"/>
            <a:ext cx="2005142" cy="1294800"/>
          </a:xfrm>
          <a:prstGeom prst="rect">
            <a:avLst/>
          </a:prstGeom>
        </p:spPr>
      </p:pic>
      <p:grpSp>
        <p:nvGrpSpPr>
          <p:cNvPr id="17" name="Group 16">
            <a:extLst>
              <a:ext uri="{FF2B5EF4-FFF2-40B4-BE49-F238E27FC236}">
                <a16:creationId xmlns:a16="http://schemas.microsoft.com/office/drawing/2014/main" id="{81A3D600-A9AB-A7E3-EEFF-B3F5A05A77A3}"/>
              </a:ext>
            </a:extLst>
          </p:cNvPr>
          <p:cNvGrpSpPr/>
          <p:nvPr/>
        </p:nvGrpSpPr>
        <p:grpSpPr>
          <a:xfrm>
            <a:off x="994681" y="3235363"/>
            <a:ext cx="3878186" cy="1660146"/>
            <a:chOff x="501648" y="1627174"/>
            <a:chExt cx="4047930" cy="1660146"/>
          </a:xfrm>
        </p:grpSpPr>
        <p:graphicFrame>
          <p:nvGraphicFramePr>
            <p:cNvPr id="19" name="Chart 18">
              <a:extLst>
                <a:ext uri="{FF2B5EF4-FFF2-40B4-BE49-F238E27FC236}">
                  <a16:creationId xmlns:a16="http://schemas.microsoft.com/office/drawing/2014/main" id="{759D6A42-E902-E2A9-6976-E60391548723}"/>
                </a:ext>
              </a:extLst>
            </p:cNvPr>
            <p:cNvGraphicFramePr/>
            <p:nvPr/>
          </p:nvGraphicFramePr>
          <p:xfrm>
            <a:off x="501648" y="1627174"/>
            <a:ext cx="1851555" cy="1660146"/>
          </p:xfrm>
          <a:graphic>
            <a:graphicData uri="http://schemas.openxmlformats.org/drawingml/2006/chart">
              <c:chart xmlns:c="http://schemas.openxmlformats.org/drawingml/2006/chart" xmlns:r="http://schemas.openxmlformats.org/officeDocument/2006/relationships" r:id="rId8"/>
            </a:graphicData>
          </a:graphic>
        </p:graphicFrame>
        <p:sp>
          <p:nvSpPr>
            <p:cNvPr id="21" name="TextBox 20">
              <a:extLst>
                <a:ext uri="{FF2B5EF4-FFF2-40B4-BE49-F238E27FC236}">
                  <a16:creationId xmlns:a16="http://schemas.microsoft.com/office/drawing/2014/main" id="{9BB7C30E-186B-CCDC-BDB7-CB002D98BDCE}"/>
                </a:ext>
              </a:extLst>
            </p:cNvPr>
            <p:cNvSpPr txBox="1"/>
            <p:nvPr/>
          </p:nvSpPr>
          <p:spPr>
            <a:xfrm>
              <a:off x="2224081" y="1949414"/>
              <a:ext cx="2325497" cy="707886"/>
            </a:xfrm>
            <a:prstGeom prst="rect">
              <a:avLst/>
            </a:prstGeom>
            <a:noFill/>
          </p:spPr>
          <p:txBody>
            <a:bodyPr wrap="square" rtlCol="0">
              <a:spAutoFit/>
            </a:bodyPr>
            <a:lstStyle/>
            <a:p>
              <a:r>
                <a:rPr lang="en-US" sz="2000">
                  <a:solidFill>
                    <a:srgbClr val="393026"/>
                  </a:solidFill>
                  <a:latin typeface="Arial Narrow" panose="020B0604020202020204" pitchFamily="34" charset="0"/>
                  <a:cs typeface="Arial Narrow" panose="020B0604020202020204" pitchFamily="34" charset="0"/>
                </a:rPr>
                <a:t>Pupil to Teacher Ratio in Core Subjects</a:t>
              </a:r>
            </a:p>
          </p:txBody>
        </p:sp>
        <p:sp>
          <p:nvSpPr>
            <p:cNvPr id="23" name="TextBox 22">
              <a:extLst>
                <a:ext uri="{FF2B5EF4-FFF2-40B4-BE49-F238E27FC236}">
                  <a16:creationId xmlns:a16="http://schemas.microsoft.com/office/drawing/2014/main" id="{C237A902-8D96-C2BF-3C57-F19A381A8970}"/>
                </a:ext>
              </a:extLst>
            </p:cNvPr>
            <p:cNvSpPr txBox="1"/>
            <p:nvPr/>
          </p:nvSpPr>
          <p:spPr>
            <a:xfrm>
              <a:off x="749237" y="1937669"/>
              <a:ext cx="1343025" cy="646331"/>
            </a:xfrm>
            <a:prstGeom prst="rect">
              <a:avLst/>
            </a:prstGeom>
            <a:noFill/>
          </p:spPr>
          <p:txBody>
            <a:bodyPr wrap="square" rtlCol="0">
              <a:spAutoFit/>
            </a:bodyPr>
            <a:lstStyle/>
            <a:p>
              <a:pPr algn="ctr"/>
              <a:r>
                <a:rPr lang="en-US" sz="3600" b="1">
                  <a:latin typeface="Arial Narrow" panose="020B0604020202020204" pitchFamily="34" charset="0"/>
                  <a:cs typeface="Arial Narrow" panose="020B0604020202020204" pitchFamily="34" charset="0"/>
                </a:rPr>
                <a:t>24.1:1</a:t>
              </a:r>
            </a:p>
          </p:txBody>
        </p:sp>
      </p:grpSp>
      <p:grpSp>
        <p:nvGrpSpPr>
          <p:cNvPr id="30" name="Group 29">
            <a:extLst>
              <a:ext uri="{FF2B5EF4-FFF2-40B4-BE49-F238E27FC236}">
                <a16:creationId xmlns:a16="http://schemas.microsoft.com/office/drawing/2014/main" id="{A998617F-94DB-637D-34C4-15F786D0133C}"/>
              </a:ext>
            </a:extLst>
          </p:cNvPr>
          <p:cNvGrpSpPr/>
          <p:nvPr/>
        </p:nvGrpSpPr>
        <p:grpSpPr>
          <a:xfrm>
            <a:off x="848782" y="1984785"/>
            <a:ext cx="4184120" cy="1660146"/>
            <a:chOff x="501648" y="1627174"/>
            <a:chExt cx="4184120" cy="1660146"/>
          </a:xfrm>
        </p:grpSpPr>
        <p:graphicFrame>
          <p:nvGraphicFramePr>
            <p:cNvPr id="31" name="Chart 30">
              <a:extLst>
                <a:ext uri="{FF2B5EF4-FFF2-40B4-BE49-F238E27FC236}">
                  <a16:creationId xmlns:a16="http://schemas.microsoft.com/office/drawing/2014/main" id="{1A0477AF-FA23-AD49-90D3-8E7B85C638B6}"/>
                </a:ext>
              </a:extLst>
            </p:cNvPr>
            <p:cNvGraphicFramePr/>
            <p:nvPr/>
          </p:nvGraphicFramePr>
          <p:xfrm>
            <a:off x="501648" y="1627174"/>
            <a:ext cx="1851555" cy="1660146"/>
          </p:xfrm>
          <a:graphic>
            <a:graphicData uri="http://schemas.openxmlformats.org/drawingml/2006/chart">
              <c:chart xmlns:c="http://schemas.openxmlformats.org/drawingml/2006/chart" xmlns:r="http://schemas.openxmlformats.org/officeDocument/2006/relationships" r:id="rId9"/>
            </a:graphicData>
          </a:graphic>
        </p:graphicFrame>
        <p:sp>
          <p:nvSpPr>
            <p:cNvPr id="32" name="TextBox 31">
              <a:extLst>
                <a:ext uri="{FF2B5EF4-FFF2-40B4-BE49-F238E27FC236}">
                  <a16:creationId xmlns:a16="http://schemas.microsoft.com/office/drawing/2014/main" id="{876B2EE6-CEB0-75A0-234C-1AEE32530A85}"/>
                </a:ext>
              </a:extLst>
            </p:cNvPr>
            <p:cNvSpPr txBox="1"/>
            <p:nvPr/>
          </p:nvSpPr>
          <p:spPr>
            <a:xfrm>
              <a:off x="2224081" y="1949414"/>
              <a:ext cx="2461687" cy="707886"/>
            </a:xfrm>
            <a:prstGeom prst="rect">
              <a:avLst/>
            </a:prstGeom>
            <a:noFill/>
          </p:spPr>
          <p:txBody>
            <a:bodyPr wrap="square" rtlCol="0">
              <a:spAutoFit/>
            </a:bodyPr>
            <a:lstStyle/>
            <a:p>
              <a:r>
                <a:rPr lang="en-US" sz="2000">
                  <a:solidFill>
                    <a:srgbClr val="393026"/>
                  </a:solidFill>
                  <a:latin typeface="Arial Narrow" panose="020B0604020202020204" pitchFamily="34" charset="0"/>
                  <a:cs typeface="Arial Narrow" panose="020B0604020202020204" pitchFamily="34" charset="0"/>
                </a:rPr>
                <a:t>Total Number of Teachers</a:t>
              </a:r>
            </a:p>
          </p:txBody>
        </p:sp>
        <p:sp>
          <p:nvSpPr>
            <p:cNvPr id="36" name="TextBox 35">
              <a:extLst>
                <a:ext uri="{FF2B5EF4-FFF2-40B4-BE49-F238E27FC236}">
                  <a16:creationId xmlns:a16="http://schemas.microsoft.com/office/drawing/2014/main" id="{C3F6AE51-8777-D3DB-B481-FF41B1720B3B}"/>
                </a:ext>
              </a:extLst>
            </p:cNvPr>
            <p:cNvSpPr txBox="1"/>
            <p:nvPr/>
          </p:nvSpPr>
          <p:spPr>
            <a:xfrm>
              <a:off x="749237" y="1937669"/>
              <a:ext cx="1343025" cy="646331"/>
            </a:xfrm>
            <a:prstGeom prst="rect">
              <a:avLst/>
            </a:prstGeom>
            <a:noFill/>
          </p:spPr>
          <p:txBody>
            <a:bodyPr wrap="square" rtlCol="0">
              <a:spAutoFit/>
            </a:bodyPr>
            <a:lstStyle/>
            <a:p>
              <a:pPr algn="ctr"/>
              <a:r>
                <a:rPr lang="en-US" sz="3600" b="1">
                  <a:latin typeface="Arial Narrow" panose="020B0604020202020204" pitchFamily="34" charset="0"/>
                  <a:cs typeface="Arial Narrow" panose="020B0604020202020204" pitchFamily="34" charset="0"/>
                </a:rPr>
                <a:t>53,306</a:t>
              </a:r>
            </a:p>
          </p:txBody>
        </p:sp>
      </p:grpSp>
      <p:sp>
        <p:nvSpPr>
          <p:cNvPr id="41" name="TextBox 40">
            <a:extLst>
              <a:ext uri="{FF2B5EF4-FFF2-40B4-BE49-F238E27FC236}">
                <a16:creationId xmlns:a16="http://schemas.microsoft.com/office/drawing/2014/main" id="{B795A60A-F896-F5A0-F14D-E1193EB9FF96}"/>
              </a:ext>
            </a:extLst>
          </p:cNvPr>
          <p:cNvSpPr txBox="1"/>
          <p:nvPr/>
        </p:nvSpPr>
        <p:spPr>
          <a:xfrm>
            <a:off x="5129637" y="3780782"/>
            <a:ext cx="5392338" cy="1092607"/>
          </a:xfrm>
          <a:prstGeom prst="rect">
            <a:avLst/>
          </a:prstGeom>
          <a:noFill/>
        </p:spPr>
        <p:txBody>
          <a:bodyPr wrap="square" rtlCol="0">
            <a:spAutoFit/>
          </a:bodyPr>
          <a:lstStyle/>
          <a:p>
            <a:pPr>
              <a:spcAft>
                <a:spcPts val="600"/>
              </a:spcAft>
            </a:pPr>
            <a:r>
              <a:rPr lang="en-US" sz="2000" b="1">
                <a:solidFill>
                  <a:srgbClr val="E31B23"/>
                </a:solidFill>
                <a:highlight>
                  <a:srgbClr val="FCE8E9"/>
                </a:highlight>
                <a:latin typeface="Arial Narrow" panose="020B0604020202020204" pitchFamily="34" charset="0"/>
                <a:cs typeface="Arial Narrow" panose="020B0604020202020204" pitchFamily="34" charset="0"/>
              </a:rPr>
              <a:t>Declining Completion Rates in Teacher Preparation</a:t>
            </a:r>
          </a:p>
          <a:p>
            <a:pPr>
              <a:spcAft>
                <a:spcPts val="600"/>
              </a:spcAft>
            </a:pPr>
            <a:r>
              <a:rPr lang="en-US" sz="2000">
                <a:solidFill>
                  <a:srgbClr val="393026"/>
                </a:solidFill>
                <a:latin typeface="Arial Narrow" panose="020B0604020202020204" pitchFamily="34" charset="0"/>
                <a:cs typeface="Arial Narrow" panose="020B0604020202020204" pitchFamily="34" charset="0"/>
              </a:rPr>
              <a:t>South Carolina prepared nearly 400 fewer teachers as compared to 2013.</a:t>
            </a:r>
          </a:p>
        </p:txBody>
      </p:sp>
      <p:graphicFrame>
        <p:nvGraphicFramePr>
          <p:cNvPr id="47" name="Chart 46">
            <a:extLst>
              <a:ext uri="{FF2B5EF4-FFF2-40B4-BE49-F238E27FC236}">
                <a16:creationId xmlns:a16="http://schemas.microsoft.com/office/drawing/2014/main" id="{BF52C651-A2DD-6681-B704-F1C3674BF944}"/>
              </a:ext>
            </a:extLst>
          </p:cNvPr>
          <p:cNvGraphicFramePr/>
          <p:nvPr>
            <p:extLst>
              <p:ext uri="{D42A27DB-BD31-4B8C-83A1-F6EECF244321}">
                <p14:modId xmlns:p14="http://schemas.microsoft.com/office/powerpoint/2010/main" val="2974554236"/>
              </p:ext>
            </p:extLst>
          </p:nvPr>
        </p:nvGraphicFramePr>
        <p:xfrm>
          <a:off x="6097346" y="4663147"/>
          <a:ext cx="4264467" cy="1498927"/>
        </p:xfrm>
        <a:graphic>
          <a:graphicData uri="http://schemas.openxmlformats.org/drawingml/2006/chart">
            <c:chart xmlns:c="http://schemas.openxmlformats.org/drawingml/2006/chart" xmlns:r="http://schemas.openxmlformats.org/officeDocument/2006/relationships" r:id="rId10"/>
          </a:graphicData>
        </a:graphic>
      </p:graphicFrame>
      <p:sp>
        <p:nvSpPr>
          <p:cNvPr id="48" name="TextBox 47">
            <a:extLst>
              <a:ext uri="{FF2B5EF4-FFF2-40B4-BE49-F238E27FC236}">
                <a16:creationId xmlns:a16="http://schemas.microsoft.com/office/drawing/2014/main" id="{BBC31D56-EF09-E642-535D-F9C97555CD9C}"/>
              </a:ext>
            </a:extLst>
          </p:cNvPr>
          <p:cNvSpPr txBox="1"/>
          <p:nvPr/>
        </p:nvSpPr>
        <p:spPr>
          <a:xfrm>
            <a:off x="9639702" y="5104241"/>
            <a:ext cx="1640193" cy="1169551"/>
          </a:xfrm>
          <a:prstGeom prst="rect">
            <a:avLst/>
          </a:prstGeom>
          <a:noFill/>
        </p:spPr>
        <p:txBody>
          <a:bodyPr wrap="none" rtlCol="0">
            <a:spAutoFit/>
          </a:bodyPr>
          <a:lstStyle/>
          <a:p>
            <a:r>
              <a:rPr lang="en-US">
                <a:latin typeface="Arial Narrow" panose="020B0606020202030204" pitchFamily="34" charset="0"/>
                <a:cs typeface="Arial" panose="020B0604020202020204" pitchFamily="34" charset="0"/>
              </a:rPr>
              <a:t>2,089 completers</a:t>
            </a:r>
          </a:p>
          <a:p>
            <a:endParaRPr lang="en-US" sz="800">
              <a:latin typeface="Arial Narrow" panose="020B0606020202030204" pitchFamily="34" charset="0"/>
              <a:cs typeface="Arial" panose="020B0604020202020204" pitchFamily="34" charset="0"/>
            </a:endParaRPr>
          </a:p>
          <a:p>
            <a:r>
              <a:rPr lang="en-US">
                <a:latin typeface="Arial Narrow" panose="020B0606020202030204" pitchFamily="34" charset="0"/>
                <a:cs typeface="Arial" panose="020B0604020202020204" pitchFamily="34" charset="0"/>
              </a:rPr>
              <a:t>2,168 </a:t>
            </a:r>
          </a:p>
          <a:p>
            <a:endParaRPr lang="en-US" sz="800">
              <a:latin typeface="Arial Narrow" panose="020B0606020202030204" pitchFamily="34" charset="0"/>
              <a:cs typeface="Arial" panose="020B0604020202020204" pitchFamily="34" charset="0"/>
            </a:endParaRPr>
          </a:p>
          <a:p>
            <a:r>
              <a:rPr lang="en-US">
                <a:latin typeface="Arial Narrow" panose="020B0606020202030204" pitchFamily="34" charset="0"/>
                <a:cs typeface="Arial" panose="020B0604020202020204" pitchFamily="34" charset="0"/>
              </a:rPr>
              <a:t>2,447</a:t>
            </a:r>
          </a:p>
        </p:txBody>
      </p:sp>
      <p:graphicFrame>
        <p:nvGraphicFramePr>
          <p:cNvPr id="49" name="Diagram 48">
            <a:extLst>
              <a:ext uri="{FF2B5EF4-FFF2-40B4-BE49-F238E27FC236}">
                <a16:creationId xmlns:a16="http://schemas.microsoft.com/office/drawing/2014/main" id="{4204A4B5-6814-13D6-83A3-C54542A11392}"/>
              </a:ext>
            </a:extLst>
          </p:cNvPr>
          <p:cNvGraphicFramePr/>
          <p:nvPr>
            <p:extLst>
              <p:ext uri="{D42A27DB-BD31-4B8C-83A1-F6EECF244321}">
                <p14:modId xmlns:p14="http://schemas.microsoft.com/office/powerpoint/2010/main" val="785145895"/>
              </p:ext>
            </p:extLst>
          </p:nvPr>
        </p:nvGraphicFramePr>
        <p:xfrm>
          <a:off x="7117705" y="1666974"/>
          <a:ext cx="4555642" cy="1895139"/>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50" name="TextBox 49">
            <a:extLst>
              <a:ext uri="{FF2B5EF4-FFF2-40B4-BE49-F238E27FC236}">
                <a16:creationId xmlns:a16="http://schemas.microsoft.com/office/drawing/2014/main" id="{2AD91AAB-BF0E-1617-1FE6-2F8FC8AFA678}"/>
              </a:ext>
            </a:extLst>
          </p:cNvPr>
          <p:cNvSpPr txBox="1"/>
          <p:nvPr/>
        </p:nvSpPr>
        <p:spPr>
          <a:xfrm>
            <a:off x="5122696" y="2039573"/>
            <a:ext cx="1995009" cy="1323439"/>
          </a:xfrm>
          <a:prstGeom prst="rect">
            <a:avLst/>
          </a:prstGeom>
          <a:noFill/>
        </p:spPr>
        <p:txBody>
          <a:bodyPr wrap="square" rtlCol="0">
            <a:spAutoFit/>
          </a:bodyPr>
          <a:lstStyle/>
          <a:p>
            <a:pPr>
              <a:spcAft>
                <a:spcPts val="600"/>
              </a:spcAft>
            </a:pPr>
            <a:r>
              <a:rPr lang="en-US" sz="2000" b="1">
                <a:solidFill>
                  <a:srgbClr val="E31B23"/>
                </a:solidFill>
                <a:highlight>
                  <a:srgbClr val="FCE8E9"/>
                </a:highlight>
                <a:latin typeface="Arial Narrow" panose="020B0604020202020204" pitchFamily="34" charset="0"/>
                <a:cs typeface="Arial Narrow" panose="020B0604020202020204" pitchFamily="34" charset="0"/>
              </a:rPr>
              <a:t>Teacher Shortages by Subject and Grade</a:t>
            </a:r>
          </a:p>
        </p:txBody>
      </p:sp>
      <p:sp>
        <p:nvSpPr>
          <p:cNvPr id="51" name="Oval 50">
            <a:extLst>
              <a:ext uri="{FF2B5EF4-FFF2-40B4-BE49-F238E27FC236}">
                <a16:creationId xmlns:a16="http://schemas.microsoft.com/office/drawing/2014/main" id="{2FAD1758-BD61-CC07-1DA7-F9C2462121AF}"/>
              </a:ext>
            </a:extLst>
          </p:cNvPr>
          <p:cNvSpPr/>
          <p:nvPr/>
        </p:nvSpPr>
        <p:spPr>
          <a:xfrm>
            <a:off x="6820539" y="4724273"/>
            <a:ext cx="384893" cy="39729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42955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3">
      <a:dk1>
        <a:srgbClr val="000000"/>
      </a:dk1>
      <a:lt1>
        <a:srgbClr val="FFFFFF"/>
      </a:lt1>
      <a:dk2>
        <a:srgbClr val="005693"/>
      </a:dk2>
      <a:lt2>
        <a:srgbClr val="E7E6E6"/>
      </a:lt2>
      <a:accent1>
        <a:srgbClr val="ACA095"/>
      </a:accent1>
      <a:accent2>
        <a:srgbClr val="008BB0"/>
      </a:accent2>
      <a:accent3>
        <a:srgbClr val="5C8727"/>
      </a:accent3>
      <a:accent4>
        <a:srgbClr val="6CB33F"/>
      </a:accent4>
      <a:accent5>
        <a:srgbClr val="F8971D"/>
      </a:accent5>
      <a:accent6>
        <a:srgbClr val="FDBE57"/>
      </a:accent6>
      <a:hlink>
        <a:srgbClr val="005693"/>
      </a:hlink>
      <a:folHlink>
        <a:srgbClr val="00569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6F4244AF31F2243BD9E8ABEF1D94995" ma:contentTypeVersion="15" ma:contentTypeDescription="Create a new document." ma:contentTypeScope="" ma:versionID="3f3a4a02db8d58cfe791fd1f964bb4a7">
  <xsd:schema xmlns:xsd="http://www.w3.org/2001/XMLSchema" xmlns:xs="http://www.w3.org/2001/XMLSchema" xmlns:p="http://schemas.microsoft.com/office/2006/metadata/properties" xmlns:ns2="714150c9-cab4-4d72-b45e-c92be4d2e6d6" xmlns:ns3="cfbbbc4c-8c3f-4827-8a49-32017ffae632" targetNamespace="http://schemas.microsoft.com/office/2006/metadata/properties" ma:root="true" ma:fieldsID="9ce963b28f624a90bfab1b4b251c2f8d" ns2:_="" ns3:_="">
    <xsd:import namespace="714150c9-cab4-4d72-b45e-c92be4d2e6d6"/>
    <xsd:import namespace="cfbbbc4c-8c3f-4827-8a49-32017ffae63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4150c9-cab4-4d72-b45e-c92be4d2e6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57d8738-f617-483e-b1e9-cf95238b6ec2"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fbbbc4c-8c3f-4827-8a49-32017ffae63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b6e6af02-9964-46c1-a76f-caaf66f76961}" ma:internalName="TaxCatchAll" ma:showField="CatchAllData" ma:web="cfbbbc4c-8c3f-4827-8a49-32017ffae63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14150c9-cab4-4d72-b45e-c92be4d2e6d6">
      <Terms xmlns="http://schemas.microsoft.com/office/infopath/2007/PartnerControls"/>
    </lcf76f155ced4ddcb4097134ff3c332f>
    <TaxCatchAll xmlns="cfbbbc4c-8c3f-4827-8a49-32017ffae632" xsi:nil="true"/>
  </documentManagement>
</p:properties>
</file>

<file path=customXml/itemProps1.xml><?xml version="1.0" encoding="utf-8"?>
<ds:datastoreItem xmlns:ds="http://schemas.openxmlformats.org/officeDocument/2006/customXml" ds:itemID="{58EEF25E-5BB5-47C3-AD7B-1B93BF943C0A}">
  <ds:schemaRefs>
    <ds:schemaRef ds:uri="714150c9-cab4-4d72-b45e-c92be4d2e6d6"/>
    <ds:schemaRef ds:uri="cfbbbc4c-8c3f-4827-8a49-32017ffae63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EA8D0B4-D10B-47EC-A9FE-7C6AB2A79690}">
  <ds:schemaRefs>
    <ds:schemaRef ds:uri="http://schemas.microsoft.com/sharepoint/v3/contenttype/forms"/>
  </ds:schemaRefs>
</ds:datastoreItem>
</file>

<file path=customXml/itemProps3.xml><?xml version="1.0" encoding="utf-8"?>
<ds:datastoreItem xmlns:ds="http://schemas.openxmlformats.org/officeDocument/2006/customXml" ds:itemID="{B14AA1C3-42B0-4521-89EC-BD9FDA07E10D}">
  <ds:schemaRefs>
    <ds:schemaRef ds:uri="http://schemas.openxmlformats.org/package/2006/metadata/core-properties"/>
    <ds:schemaRef ds:uri="cfbbbc4c-8c3f-4827-8a49-32017ffae632"/>
    <ds:schemaRef ds:uri="http://schemas.microsoft.com/office/2006/metadata/properties"/>
    <ds:schemaRef ds:uri="http://purl.org/dc/elements/1.1/"/>
    <ds:schemaRef ds:uri="http://schemas.microsoft.com/office/infopath/2007/PartnerControls"/>
    <ds:schemaRef ds:uri="http://schemas.microsoft.com/office/2006/documentManagement/types"/>
    <ds:schemaRef ds:uri="http://purl.org/dc/terms/"/>
    <ds:schemaRef ds:uri="http://purl.org/dc/dcmitype/"/>
    <ds:schemaRef ds:uri="714150c9-cab4-4d72-b45e-c92be4d2e6d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TotalTime>
  <Words>4105</Words>
  <Application>Microsoft Office PowerPoint</Application>
  <PresentationFormat>Widescreen</PresentationFormat>
  <Paragraphs>474</Paragraphs>
  <Slides>30</Slides>
  <Notes>30</Notes>
  <HiddenSlides>2</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30</vt:i4>
      </vt:variant>
    </vt:vector>
  </HeadingPairs>
  <TitlesOfParts>
    <vt:vector size="40" baseType="lpstr">
      <vt:lpstr>Arial</vt:lpstr>
      <vt:lpstr>Arial Narrow</vt:lpstr>
      <vt:lpstr>Calibri</vt:lpstr>
      <vt:lpstr>Calibri Light</vt:lpstr>
      <vt:lpstr>Courier New</vt:lpstr>
      <vt:lpstr>Georgia</vt:lpstr>
      <vt:lpstr>Wingdings</vt:lpstr>
      <vt:lpstr>Zapf Dingbats</vt:lpstr>
      <vt:lpstr>Office Theme</vt:lpstr>
      <vt:lpstr>Office Theme</vt:lpstr>
      <vt:lpstr>PowerPoint Presentation</vt:lpstr>
      <vt:lpstr>PowerPoint Presentation</vt:lpstr>
      <vt:lpstr>PowerPoint Presentation</vt:lpstr>
      <vt:lpstr>PowerPoint Presentation</vt:lpstr>
      <vt:lpstr>Unpacking Teacher Shortages: Overview</vt:lpstr>
      <vt:lpstr>Teacher Shortages: Quantity (Entering)</vt:lpstr>
      <vt:lpstr>Teacher Shortages: Quantity </vt:lpstr>
      <vt:lpstr>Teacher Shortages: Quantity (Exiting)</vt:lpstr>
      <vt:lpstr>Teacher Shortages: Quantity </vt:lpstr>
      <vt:lpstr>Teacher Shortages: Quality</vt:lpstr>
      <vt:lpstr>PowerPoint Presentation</vt:lpstr>
      <vt:lpstr>Teacher Shortages: Demographics</vt:lpstr>
      <vt:lpstr>Teacher Shortages: Distribution of Talent</vt:lpstr>
      <vt:lpstr>The Impact of COVID-19: Early indicators point to a mounting teacher shortage problem.</vt:lpstr>
      <vt:lpstr>SREB Region-At-A-Glance: Teacher Compensation</vt:lpstr>
      <vt:lpstr>SREB Region-At-A-Glance: Teacher Compensation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Elements of a Strong Blueprint</vt:lpstr>
      <vt:lpstr>Elements of a Strong Blueprint</vt:lpstr>
      <vt:lpstr>Across the Career Continuum</vt:lpstr>
      <vt:lpstr>Robust, quality data can help states effectively address teacher shortages.</vt:lpstr>
      <vt:lpstr>The American Rescue Plan/ESSER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 draft</dc:title>
  <dc:creator>Megan Boren</dc:creator>
  <cp:lastModifiedBy>Toal Mandsager, Lilla</cp:lastModifiedBy>
  <cp:revision>4</cp:revision>
  <dcterms:created xsi:type="dcterms:W3CDTF">2023-02-08T14:52:18Z</dcterms:created>
  <dcterms:modified xsi:type="dcterms:W3CDTF">2023-02-14T20:18:47Z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0x010100C6F4244AF31F2243BD9E8ABEF1D94995</vt:lpwstr>
  </property>
  <property fmtid="{D5CDD505-2E9C-101B-9397-08002B2CF9AE}" pid="3" name="MediaServiceImageTags">
    <vt:lpwstr/>
  </property>
</Properties>
</file>