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92" r:id="rId4"/>
    <p:sldMasterId id="2147484321" r:id="rId5"/>
    <p:sldMasterId id="2147483674" r:id="rId6"/>
    <p:sldMasterId id="2147484042" r:id="rId7"/>
  </p:sldMasterIdLst>
  <p:notesMasterIdLst>
    <p:notesMasterId r:id="rId40"/>
  </p:notesMasterIdLst>
  <p:handoutMasterIdLst>
    <p:handoutMasterId r:id="rId41"/>
  </p:handoutMasterIdLst>
  <p:sldIdLst>
    <p:sldId id="330" r:id="rId8"/>
    <p:sldId id="485" r:id="rId9"/>
    <p:sldId id="453" r:id="rId10"/>
    <p:sldId id="454" r:id="rId11"/>
    <p:sldId id="451" r:id="rId12"/>
    <p:sldId id="477" r:id="rId13"/>
    <p:sldId id="480" r:id="rId14"/>
    <p:sldId id="457" r:id="rId15"/>
    <p:sldId id="458" r:id="rId16"/>
    <p:sldId id="486" r:id="rId17"/>
    <p:sldId id="459" r:id="rId18"/>
    <p:sldId id="460" r:id="rId19"/>
    <p:sldId id="461" r:id="rId20"/>
    <p:sldId id="478" r:id="rId21"/>
    <p:sldId id="463" r:id="rId22"/>
    <p:sldId id="464" r:id="rId23"/>
    <p:sldId id="487" r:id="rId24"/>
    <p:sldId id="465" r:id="rId25"/>
    <p:sldId id="482" r:id="rId26"/>
    <p:sldId id="479" r:id="rId27"/>
    <p:sldId id="481" r:id="rId28"/>
    <p:sldId id="467" r:id="rId29"/>
    <p:sldId id="468" r:id="rId30"/>
    <p:sldId id="469" r:id="rId31"/>
    <p:sldId id="470" r:id="rId32"/>
    <p:sldId id="471" r:id="rId33"/>
    <p:sldId id="472" r:id="rId34"/>
    <p:sldId id="483" r:id="rId35"/>
    <p:sldId id="474" r:id="rId36"/>
    <p:sldId id="475" r:id="rId37"/>
    <p:sldId id="488" r:id="rId38"/>
    <p:sldId id="450" r:id="rId39"/>
  </p:sldIdLst>
  <p:sldSz cx="9144000" cy="6858000" type="screen4x3"/>
  <p:notesSz cx="7010400" cy="9236075"/>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pitchFamily="34" charset="0"/>
        <a:ea typeface="ＭＳ Ｐゴシック"/>
        <a:cs typeface="ＭＳ Ｐゴシック"/>
      </a:defRPr>
    </a:lvl5pPr>
    <a:lvl6pPr marL="2286000" algn="l" defTabSz="914400" rtl="0" eaLnBrk="1" latinLnBrk="0" hangingPunct="1">
      <a:defRPr sz="2400" kern="1200">
        <a:solidFill>
          <a:schemeClr val="tx1"/>
        </a:solidFill>
        <a:latin typeface="Arial" pitchFamily="34" charset="0"/>
        <a:ea typeface="ＭＳ Ｐゴシック"/>
        <a:cs typeface="ＭＳ Ｐゴシック"/>
      </a:defRPr>
    </a:lvl6pPr>
    <a:lvl7pPr marL="2743200" algn="l" defTabSz="914400" rtl="0" eaLnBrk="1" latinLnBrk="0" hangingPunct="1">
      <a:defRPr sz="2400" kern="1200">
        <a:solidFill>
          <a:schemeClr val="tx1"/>
        </a:solidFill>
        <a:latin typeface="Arial" pitchFamily="34" charset="0"/>
        <a:ea typeface="ＭＳ Ｐゴシック"/>
        <a:cs typeface="ＭＳ Ｐゴシック"/>
      </a:defRPr>
    </a:lvl7pPr>
    <a:lvl8pPr marL="3200400" algn="l" defTabSz="914400" rtl="0" eaLnBrk="1" latinLnBrk="0" hangingPunct="1">
      <a:defRPr sz="2400" kern="1200">
        <a:solidFill>
          <a:schemeClr val="tx1"/>
        </a:solidFill>
        <a:latin typeface="Arial" pitchFamily="34" charset="0"/>
        <a:ea typeface="ＭＳ Ｐゴシック"/>
        <a:cs typeface="ＭＳ Ｐゴシック"/>
      </a:defRPr>
    </a:lvl8pPr>
    <a:lvl9pPr marL="3657600" algn="l" defTabSz="914400" rtl="0" eaLnBrk="1" latinLnBrk="0" hangingPunct="1">
      <a:defRPr sz="24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15:clr>
            <a:srgbClr val="A4A3A4"/>
          </p15:clr>
        </p15:guide>
        <p15:guide id="2" pos="288" userDrawn="1">
          <p15:clr>
            <a:srgbClr val="A4A3A4"/>
          </p15:clr>
        </p15:guide>
        <p15:guide id="3" orient="horz" pos="816" userDrawn="1">
          <p15:clr>
            <a:srgbClr val="A4A3A4"/>
          </p15:clr>
        </p15:guide>
        <p15:guide id="4" pos="432" userDrawn="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1E1"/>
    <a:srgbClr val="2E4488"/>
    <a:srgbClr val="949494"/>
    <a:srgbClr val="000000"/>
    <a:srgbClr val="FDB813"/>
    <a:srgbClr val="FFC425"/>
    <a:srgbClr val="008080"/>
    <a:srgbClr val="4E6128"/>
    <a:srgbClr val="FF8B25"/>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1" autoAdjust="0"/>
    <p:restoredTop sz="94684" autoAdjust="0"/>
  </p:normalViewPr>
  <p:slideViewPr>
    <p:cSldViewPr snapToGrid="0">
      <p:cViewPr varScale="1">
        <p:scale>
          <a:sx n="105" d="100"/>
          <a:sy n="105" d="100"/>
        </p:scale>
        <p:origin x="1344" y="114"/>
      </p:cViewPr>
      <p:guideLst>
        <p:guide orient="horz"/>
        <p:guide pos="288"/>
        <p:guide orient="horz" pos="816"/>
        <p:guide pos="432"/>
      </p:guideLst>
    </p:cSldViewPr>
  </p:slideViewPr>
  <p:outlineViewPr>
    <p:cViewPr>
      <p:scale>
        <a:sx n="33" d="100"/>
        <a:sy n="33" d="100"/>
      </p:scale>
      <p:origin x="0" y="-26208"/>
    </p:cViewPr>
  </p:outlineViewPr>
  <p:notesTextViewPr>
    <p:cViewPr>
      <p:scale>
        <a:sx n="100" d="100"/>
        <a:sy n="100" d="100"/>
      </p:scale>
      <p:origin x="0" y="0"/>
    </p:cViewPr>
  </p:notesTextViewPr>
  <p:sorterViewPr>
    <p:cViewPr>
      <p:scale>
        <a:sx n="50" d="100"/>
        <a:sy n="50" d="100"/>
      </p:scale>
      <p:origin x="0" y="0"/>
    </p:cViewPr>
  </p:sorterViewPr>
  <p:notesViewPr>
    <p:cSldViewPr snapToGrid="0">
      <p:cViewPr>
        <p:scale>
          <a:sx n="112" d="100"/>
          <a:sy n="112" d="100"/>
        </p:scale>
        <p:origin x="3808" y="4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0" Type="http://schemas.openxmlformats.org/officeDocument/2006/relationships/slide" Target="slides/slide13.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6050C3-DEE3-4DA1-9E1D-3EFEBC890B50}"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en-US"/>
        </a:p>
      </dgm:t>
    </dgm:pt>
    <dgm:pt modelId="{EE171665-27FC-4AF3-8B4E-2600841134BD}">
      <dgm:prSet phldrT="[Text]" custT="1"/>
      <dgm:spPr>
        <a:solidFill>
          <a:srgbClr val="FF000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278EA482-EF9B-4DC0-BBB8-4999C689008F}" type="parTrans" cxnId="{59A44EB1-F738-4527-AA62-CB90718F1C5B}">
      <dgm:prSet/>
      <dgm:spPr/>
      <dgm:t>
        <a:bodyPr/>
        <a:lstStyle/>
        <a:p>
          <a:endParaRPr lang="en-US"/>
        </a:p>
      </dgm:t>
    </dgm:pt>
    <dgm:pt modelId="{4BD30B77-BEF1-4A76-A1BB-1AAFADC78FF4}" type="sibTrans" cxnId="{59A44EB1-F738-4527-AA62-CB90718F1C5B}">
      <dgm:prSet/>
      <dgm:spPr/>
      <dgm:t>
        <a:bodyPr/>
        <a:lstStyle/>
        <a:p>
          <a:endParaRPr lang="en-US"/>
        </a:p>
      </dgm:t>
    </dgm:pt>
    <dgm:pt modelId="{281006B8-FA9C-4C70-B0F4-A1755A808A7F}">
      <dgm:prSet phldrT="[Text]" custT="1"/>
      <dgm:spPr>
        <a:solidFill>
          <a:srgbClr val="FFFF0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AB1B506A-4E00-4453-BEAF-9A18C0BCE370}" type="parTrans" cxnId="{55E2AF14-7373-4609-9C21-42DF5801B44D}">
      <dgm:prSet/>
      <dgm:spPr/>
      <dgm:t>
        <a:bodyPr/>
        <a:lstStyle/>
        <a:p>
          <a:endParaRPr lang="en-US"/>
        </a:p>
      </dgm:t>
    </dgm:pt>
    <dgm:pt modelId="{F2566598-5630-4AC8-AAB1-0773E6DCEF0E}" type="sibTrans" cxnId="{55E2AF14-7373-4609-9C21-42DF5801B44D}">
      <dgm:prSet/>
      <dgm:spPr/>
      <dgm:t>
        <a:bodyPr/>
        <a:lstStyle/>
        <a:p>
          <a:endParaRPr lang="en-US"/>
        </a:p>
      </dgm:t>
    </dgm:pt>
    <dgm:pt modelId="{3616E1B5-18F5-4A07-BAE9-A68117252F5A}">
      <dgm:prSet phldrT="[Text]" custT="1"/>
      <dgm:spPr>
        <a:solidFill>
          <a:srgbClr val="00B05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E435F3A8-01EA-48D3-9509-61D6196B9F89}" type="parTrans" cxnId="{15ACE3D5-7BE3-405D-BF5D-5C835C4C96F2}">
      <dgm:prSet/>
      <dgm:spPr/>
      <dgm:t>
        <a:bodyPr/>
        <a:lstStyle/>
        <a:p>
          <a:endParaRPr lang="en-US"/>
        </a:p>
      </dgm:t>
    </dgm:pt>
    <dgm:pt modelId="{A5CBC765-5C47-47AF-8C7C-63E6BB096058}" type="sibTrans" cxnId="{15ACE3D5-7BE3-405D-BF5D-5C835C4C96F2}">
      <dgm:prSet/>
      <dgm:spPr/>
      <dgm:t>
        <a:bodyPr/>
        <a:lstStyle/>
        <a:p>
          <a:endParaRPr lang="en-US"/>
        </a:p>
      </dgm:t>
    </dgm:pt>
    <dgm:pt modelId="{C24EC2B1-8792-47C8-B2DE-8B8E26A370BF}" type="pres">
      <dgm:prSet presAssocID="{E36050C3-DEE3-4DA1-9E1D-3EFEBC890B50}" presName="Name0" presStyleCnt="0">
        <dgm:presLayoutVars>
          <dgm:dir/>
          <dgm:animLvl val="lvl"/>
          <dgm:resizeHandles val="exact"/>
        </dgm:presLayoutVars>
      </dgm:prSet>
      <dgm:spPr/>
      <dgm:t>
        <a:bodyPr/>
        <a:lstStyle/>
        <a:p>
          <a:endParaRPr lang="en-US"/>
        </a:p>
      </dgm:t>
    </dgm:pt>
    <dgm:pt modelId="{C9FD85A0-A045-404E-BBFD-2CCA90B5450F}" type="pres">
      <dgm:prSet presAssocID="{EE171665-27FC-4AF3-8B4E-2600841134BD}" presName="Name8" presStyleCnt="0"/>
      <dgm:spPr/>
    </dgm:pt>
    <dgm:pt modelId="{50E629A8-E480-4E3D-9FE0-952F72F11C46}" type="pres">
      <dgm:prSet presAssocID="{EE171665-27FC-4AF3-8B4E-2600841134BD}" presName="level" presStyleLbl="node1" presStyleIdx="0" presStyleCnt="3" custScaleX="98939" custScaleY="54008" custLinFactNeighborX="-672" custLinFactNeighborY="-1007">
        <dgm:presLayoutVars>
          <dgm:chMax val="1"/>
          <dgm:bulletEnabled val="1"/>
        </dgm:presLayoutVars>
      </dgm:prSet>
      <dgm:spPr/>
      <dgm:t>
        <a:bodyPr/>
        <a:lstStyle/>
        <a:p>
          <a:endParaRPr lang="en-US"/>
        </a:p>
      </dgm:t>
    </dgm:pt>
    <dgm:pt modelId="{3FC1C8A7-EE5F-4894-A23A-CF82368EDFA4}" type="pres">
      <dgm:prSet presAssocID="{EE171665-27FC-4AF3-8B4E-2600841134BD}" presName="levelTx" presStyleLbl="revTx" presStyleIdx="0" presStyleCnt="0">
        <dgm:presLayoutVars>
          <dgm:chMax val="1"/>
          <dgm:bulletEnabled val="1"/>
        </dgm:presLayoutVars>
      </dgm:prSet>
      <dgm:spPr/>
      <dgm:t>
        <a:bodyPr/>
        <a:lstStyle/>
        <a:p>
          <a:endParaRPr lang="en-US"/>
        </a:p>
      </dgm:t>
    </dgm:pt>
    <dgm:pt modelId="{D85D94C9-D6BD-491D-BB3F-8B2E7529BC24}" type="pres">
      <dgm:prSet presAssocID="{281006B8-FA9C-4C70-B0F4-A1755A808A7F}" presName="Name8" presStyleCnt="0"/>
      <dgm:spPr/>
    </dgm:pt>
    <dgm:pt modelId="{4F19DD7A-4B4D-4DBE-935E-F9067F47C6E4}" type="pres">
      <dgm:prSet presAssocID="{281006B8-FA9C-4C70-B0F4-A1755A808A7F}" presName="level" presStyleLbl="node1" presStyleIdx="1" presStyleCnt="3" custScaleX="101789" custScaleY="55842">
        <dgm:presLayoutVars>
          <dgm:chMax val="1"/>
          <dgm:bulletEnabled val="1"/>
        </dgm:presLayoutVars>
      </dgm:prSet>
      <dgm:spPr/>
      <dgm:t>
        <a:bodyPr/>
        <a:lstStyle/>
        <a:p>
          <a:endParaRPr lang="en-US"/>
        </a:p>
      </dgm:t>
    </dgm:pt>
    <dgm:pt modelId="{2D4207CF-9EF4-4C8F-B92A-391A6D48D89D}" type="pres">
      <dgm:prSet presAssocID="{281006B8-FA9C-4C70-B0F4-A1755A808A7F}" presName="levelTx" presStyleLbl="revTx" presStyleIdx="0" presStyleCnt="0">
        <dgm:presLayoutVars>
          <dgm:chMax val="1"/>
          <dgm:bulletEnabled val="1"/>
        </dgm:presLayoutVars>
      </dgm:prSet>
      <dgm:spPr/>
      <dgm:t>
        <a:bodyPr/>
        <a:lstStyle/>
        <a:p>
          <a:endParaRPr lang="en-US"/>
        </a:p>
      </dgm:t>
    </dgm:pt>
    <dgm:pt modelId="{7175ED36-0237-4331-8FF4-FB00833BB3B0}" type="pres">
      <dgm:prSet presAssocID="{3616E1B5-18F5-4A07-BAE9-A68117252F5A}" presName="Name8" presStyleCnt="0"/>
      <dgm:spPr/>
    </dgm:pt>
    <dgm:pt modelId="{DD41970D-B6B9-4534-BF4D-9E08C2A57013}" type="pres">
      <dgm:prSet presAssocID="{3616E1B5-18F5-4A07-BAE9-A68117252F5A}" presName="level" presStyleLbl="node1" presStyleIdx="2" presStyleCnt="3">
        <dgm:presLayoutVars>
          <dgm:chMax val="1"/>
          <dgm:bulletEnabled val="1"/>
        </dgm:presLayoutVars>
      </dgm:prSet>
      <dgm:spPr/>
      <dgm:t>
        <a:bodyPr/>
        <a:lstStyle/>
        <a:p>
          <a:endParaRPr lang="en-US"/>
        </a:p>
      </dgm:t>
    </dgm:pt>
    <dgm:pt modelId="{D79148EA-A74A-4AE0-A12E-92383636F772}" type="pres">
      <dgm:prSet presAssocID="{3616E1B5-18F5-4A07-BAE9-A68117252F5A}" presName="levelTx" presStyleLbl="revTx" presStyleIdx="0" presStyleCnt="0">
        <dgm:presLayoutVars>
          <dgm:chMax val="1"/>
          <dgm:bulletEnabled val="1"/>
        </dgm:presLayoutVars>
      </dgm:prSet>
      <dgm:spPr/>
      <dgm:t>
        <a:bodyPr/>
        <a:lstStyle/>
        <a:p>
          <a:endParaRPr lang="en-US"/>
        </a:p>
      </dgm:t>
    </dgm:pt>
  </dgm:ptLst>
  <dgm:cxnLst>
    <dgm:cxn modelId="{401DB31B-7BF5-AB46-9584-CF5560C1E8B5}" type="presOf" srcId="{3616E1B5-18F5-4A07-BAE9-A68117252F5A}" destId="{D79148EA-A74A-4AE0-A12E-92383636F772}" srcOrd="1" destOrd="0" presId="urn:microsoft.com/office/officeart/2005/8/layout/pyramid1"/>
    <dgm:cxn modelId="{59A44EB1-F738-4527-AA62-CB90718F1C5B}" srcId="{E36050C3-DEE3-4DA1-9E1D-3EFEBC890B50}" destId="{EE171665-27FC-4AF3-8B4E-2600841134BD}" srcOrd="0" destOrd="0" parTransId="{278EA482-EF9B-4DC0-BBB8-4999C689008F}" sibTransId="{4BD30B77-BEF1-4A76-A1BB-1AAFADC78FF4}"/>
    <dgm:cxn modelId="{8F419BAB-B951-1C4C-B035-A812D446495E}" type="presOf" srcId="{281006B8-FA9C-4C70-B0F4-A1755A808A7F}" destId="{2D4207CF-9EF4-4C8F-B92A-391A6D48D89D}" srcOrd="1" destOrd="0" presId="urn:microsoft.com/office/officeart/2005/8/layout/pyramid1"/>
    <dgm:cxn modelId="{DB086FC4-DDDE-A141-8C59-894BF266D57E}" type="presOf" srcId="{EE171665-27FC-4AF3-8B4E-2600841134BD}" destId="{3FC1C8A7-EE5F-4894-A23A-CF82368EDFA4}" srcOrd="1" destOrd="0" presId="urn:microsoft.com/office/officeart/2005/8/layout/pyramid1"/>
    <dgm:cxn modelId="{976E62FC-B481-7042-B4B2-1B6DA20B422B}" type="presOf" srcId="{E36050C3-DEE3-4DA1-9E1D-3EFEBC890B50}" destId="{C24EC2B1-8792-47C8-B2DE-8B8E26A370BF}" srcOrd="0" destOrd="0" presId="urn:microsoft.com/office/officeart/2005/8/layout/pyramid1"/>
    <dgm:cxn modelId="{15ACE3D5-7BE3-405D-BF5D-5C835C4C96F2}" srcId="{E36050C3-DEE3-4DA1-9E1D-3EFEBC890B50}" destId="{3616E1B5-18F5-4A07-BAE9-A68117252F5A}" srcOrd="2" destOrd="0" parTransId="{E435F3A8-01EA-48D3-9509-61D6196B9F89}" sibTransId="{A5CBC765-5C47-47AF-8C7C-63E6BB096058}"/>
    <dgm:cxn modelId="{2C2D9514-0C41-7846-BE7F-C2FEF3FC372E}" type="presOf" srcId="{3616E1B5-18F5-4A07-BAE9-A68117252F5A}" destId="{DD41970D-B6B9-4534-BF4D-9E08C2A57013}" srcOrd="0" destOrd="0" presId="urn:microsoft.com/office/officeart/2005/8/layout/pyramid1"/>
    <dgm:cxn modelId="{55E2AF14-7373-4609-9C21-42DF5801B44D}" srcId="{E36050C3-DEE3-4DA1-9E1D-3EFEBC890B50}" destId="{281006B8-FA9C-4C70-B0F4-A1755A808A7F}" srcOrd="1" destOrd="0" parTransId="{AB1B506A-4E00-4453-BEAF-9A18C0BCE370}" sibTransId="{F2566598-5630-4AC8-AAB1-0773E6DCEF0E}"/>
    <dgm:cxn modelId="{E90B99BA-F6CD-9A40-A127-BF2D4FA9E518}" type="presOf" srcId="{281006B8-FA9C-4C70-B0F4-A1755A808A7F}" destId="{4F19DD7A-4B4D-4DBE-935E-F9067F47C6E4}" srcOrd="0" destOrd="0" presId="urn:microsoft.com/office/officeart/2005/8/layout/pyramid1"/>
    <dgm:cxn modelId="{6D37415A-B646-4242-BB95-AD0E46D4B783}" type="presOf" srcId="{EE171665-27FC-4AF3-8B4E-2600841134BD}" destId="{50E629A8-E480-4E3D-9FE0-952F72F11C46}" srcOrd="0" destOrd="0" presId="urn:microsoft.com/office/officeart/2005/8/layout/pyramid1"/>
    <dgm:cxn modelId="{A35969DE-1EFD-F54C-86C8-2F32F2D62970}" type="presParOf" srcId="{C24EC2B1-8792-47C8-B2DE-8B8E26A370BF}" destId="{C9FD85A0-A045-404E-BBFD-2CCA90B5450F}" srcOrd="0" destOrd="0" presId="urn:microsoft.com/office/officeart/2005/8/layout/pyramid1"/>
    <dgm:cxn modelId="{4A7C4194-CE84-E74F-B95E-9BD5E3911314}" type="presParOf" srcId="{C9FD85A0-A045-404E-BBFD-2CCA90B5450F}" destId="{50E629A8-E480-4E3D-9FE0-952F72F11C46}" srcOrd="0" destOrd="0" presId="urn:microsoft.com/office/officeart/2005/8/layout/pyramid1"/>
    <dgm:cxn modelId="{A42E3914-F635-8B4A-87A0-38324C877C4F}" type="presParOf" srcId="{C9FD85A0-A045-404E-BBFD-2CCA90B5450F}" destId="{3FC1C8A7-EE5F-4894-A23A-CF82368EDFA4}" srcOrd="1" destOrd="0" presId="urn:microsoft.com/office/officeart/2005/8/layout/pyramid1"/>
    <dgm:cxn modelId="{1F759F9B-9D58-E249-9304-CB6C8F095258}" type="presParOf" srcId="{C24EC2B1-8792-47C8-B2DE-8B8E26A370BF}" destId="{D85D94C9-D6BD-491D-BB3F-8B2E7529BC24}" srcOrd="1" destOrd="0" presId="urn:microsoft.com/office/officeart/2005/8/layout/pyramid1"/>
    <dgm:cxn modelId="{31A508BC-60A8-8B45-94F2-9A6E1F3AB04B}" type="presParOf" srcId="{D85D94C9-D6BD-491D-BB3F-8B2E7529BC24}" destId="{4F19DD7A-4B4D-4DBE-935E-F9067F47C6E4}" srcOrd="0" destOrd="0" presId="urn:microsoft.com/office/officeart/2005/8/layout/pyramid1"/>
    <dgm:cxn modelId="{35DE103B-053D-3C4A-A9CF-686DCFE7E261}" type="presParOf" srcId="{D85D94C9-D6BD-491D-BB3F-8B2E7529BC24}" destId="{2D4207CF-9EF4-4C8F-B92A-391A6D48D89D}" srcOrd="1" destOrd="0" presId="urn:microsoft.com/office/officeart/2005/8/layout/pyramid1"/>
    <dgm:cxn modelId="{23F22DCC-34CC-D24F-9C7A-2ECC837D4B20}" type="presParOf" srcId="{C24EC2B1-8792-47C8-B2DE-8B8E26A370BF}" destId="{7175ED36-0237-4331-8FF4-FB00833BB3B0}" srcOrd="2" destOrd="0" presId="urn:microsoft.com/office/officeart/2005/8/layout/pyramid1"/>
    <dgm:cxn modelId="{872534A3-8D3E-D048-8079-85C3AF069FFF}" type="presParOf" srcId="{7175ED36-0237-4331-8FF4-FB00833BB3B0}" destId="{DD41970D-B6B9-4534-BF4D-9E08C2A57013}" srcOrd="0" destOrd="0" presId="urn:microsoft.com/office/officeart/2005/8/layout/pyramid1"/>
    <dgm:cxn modelId="{A6F729E1-370E-CD46-8100-A80273E9670F}" type="presParOf" srcId="{7175ED36-0237-4331-8FF4-FB00833BB3B0}" destId="{D79148EA-A74A-4AE0-A12E-92383636F77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E629A8-E480-4E3D-9FE0-952F72F11C46}">
      <dsp:nvSpPr>
        <dsp:cNvPr id="0" name=""/>
        <dsp:cNvSpPr/>
      </dsp:nvSpPr>
      <dsp:spPr>
        <a:xfrm>
          <a:off x="2261332" y="0"/>
          <a:ext cx="1552249" cy="1045930"/>
        </a:xfrm>
        <a:prstGeom prst="trapezoid">
          <a:avLst>
            <a:gd name="adj" fmla="val 75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2261332" y="0"/>
        <a:ext cx="1552249" cy="1045930"/>
      </dsp:txXfrm>
    </dsp:sp>
    <dsp:sp modelId="{4F19DD7A-4B4D-4DBE-935E-F9067F47C6E4}">
      <dsp:nvSpPr>
        <dsp:cNvPr id="0" name=""/>
        <dsp:cNvSpPr/>
      </dsp:nvSpPr>
      <dsp:spPr>
        <a:xfrm>
          <a:off x="1423921" y="1045930"/>
          <a:ext cx="3248156" cy="1081448"/>
        </a:xfrm>
        <a:prstGeom prst="trapezoid">
          <a:avLst>
            <a:gd name="adj" fmla="val 75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1992349" y="1045930"/>
        <a:ext cx="2111301" cy="1081448"/>
      </dsp:txXfrm>
    </dsp:sp>
    <dsp:sp modelId="{DD41970D-B6B9-4534-BF4D-9E08C2A57013}">
      <dsp:nvSpPr>
        <dsp:cNvPr id="0" name=""/>
        <dsp:cNvSpPr/>
      </dsp:nvSpPr>
      <dsp:spPr>
        <a:xfrm>
          <a:off x="0" y="2127378"/>
          <a:ext cx="6096000" cy="1936621"/>
        </a:xfrm>
        <a:prstGeom prst="trapezoid">
          <a:avLst>
            <a:gd name="adj" fmla="val 75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1066799" y="2127378"/>
        <a:ext cx="3962400" cy="193662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2" y="1"/>
            <a:ext cx="3038475" cy="324452"/>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dirty="0"/>
          </a:p>
        </p:txBody>
      </p:sp>
      <p:sp>
        <p:nvSpPr>
          <p:cNvPr id="20483" name="Rectangle 3"/>
          <p:cNvSpPr>
            <a:spLocks noGrp="1" noChangeArrowheads="1"/>
          </p:cNvSpPr>
          <p:nvPr>
            <p:ph type="dt" sz="quarter" idx="1"/>
          </p:nvPr>
        </p:nvSpPr>
        <p:spPr bwMode="auto">
          <a:xfrm>
            <a:off x="3971926" y="1"/>
            <a:ext cx="3038475" cy="324452"/>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algn="r" eaLnBrk="0" hangingPunct="0">
              <a:defRPr sz="1200">
                <a:latin typeface="ITC Franklin Gothic Std Bk Cd"/>
                <a:ea typeface="ＭＳ Ｐゴシック" pitchFamily="-48" charset="-128"/>
                <a:cs typeface="+mn-cs"/>
              </a:defRPr>
            </a:lvl1pPr>
          </a:lstStyle>
          <a:p>
            <a:pPr>
              <a:defRPr/>
            </a:pPr>
            <a:endParaRPr lang="en-US" dirty="0"/>
          </a:p>
        </p:txBody>
      </p:sp>
      <p:sp>
        <p:nvSpPr>
          <p:cNvPr id="20484" name="Rectangle 4"/>
          <p:cNvSpPr>
            <a:spLocks noGrp="1" noChangeArrowheads="1"/>
          </p:cNvSpPr>
          <p:nvPr>
            <p:ph type="ftr" sz="quarter" idx="2"/>
          </p:nvPr>
        </p:nvSpPr>
        <p:spPr bwMode="auto">
          <a:xfrm>
            <a:off x="2" y="8965698"/>
            <a:ext cx="3038475" cy="270378"/>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dirty="0"/>
          </a:p>
        </p:txBody>
      </p:sp>
      <p:sp>
        <p:nvSpPr>
          <p:cNvPr id="20485" name="Rectangle 5"/>
          <p:cNvSpPr>
            <a:spLocks noGrp="1" noChangeArrowheads="1"/>
          </p:cNvSpPr>
          <p:nvPr>
            <p:ph type="sldNum" sz="quarter" idx="3"/>
          </p:nvPr>
        </p:nvSpPr>
        <p:spPr bwMode="auto">
          <a:xfrm>
            <a:off x="3971926" y="8965698"/>
            <a:ext cx="3038475" cy="270378"/>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algn="r" eaLnBrk="0" hangingPunct="0">
              <a:defRPr sz="1200">
                <a:latin typeface="ITC Franklin Gothic Std Bk Cd"/>
                <a:ea typeface="ＭＳ Ｐゴシック" charset="-128"/>
                <a:cs typeface="+mn-cs"/>
              </a:defRPr>
            </a:lvl1pPr>
          </a:lstStyle>
          <a:p>
            <a:pPr>
              <a:defRPr/>
            </a:pPr>
            <a:fld id="{7BCAE3DC-170E-4613-A0CC-4BE6EC59C3DC}" type="slidenum">
              <a:rPr lang="en-US"/>
              <a:pPr>
                <a:defRPr/>
              </a:pPr>
              <a:t>‹#›</a:t>
            </a:fld>
            <a:endParaRPr lang="en-US" dirty="0"/>
          </a:p>
        </p:txBody>
      </p:sp>
    </p:spTree>
    <p:extLst>
      <p:ext uri="{BB962C8B-B14F-4D97-AF65-F5344CB8AC3E}">
        <p14:creationId xmlns:p14="http://schemas.microsoft.com/office/powerpoint/2010/main" val="240476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0"/>
            <a:ext cx="3038475" cy="462120"/>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dirty="0"/>
          </a:p>
        </p:txBody>
      </p:sp>
      <p:sp>
        <p:nvSpPr>
          <p:cNvPr id="3075" name="Rectangle 3"/>
          <p:cNvSpPr>
            <a:spLocks noGrp="1" noChangeArrowheads="1"/>
          </p:cNvSpPr>
          <p:nvPr>
            <p:ph type="dt" idx="1"/>
          </p:nvPr>
        </p:nvSpPr>
        <p:spPr bwMode="auto">
          <a:xfrm>
            <a:off x="3971926" y="0"/>
            <a:ext cx="3038475" cy="462120"/>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algn="r" eaLnBrk="0" hangingPunct="0">
              <a:defRPr sz="1200">
                <a:latin typeface="ITC Franklin Gothic Std Bk Cd"/>
                <a:ea typeface="ＭＳ Ｐゴシック" pitchFamily="-48" charset="-128"/>
                <a:cs typeface="+mn-cs"/>
              </a:defRPr>
            </a:lvl1pPr>
          </a:lstStyle>
          <a:p>
            <a:pPr>
              <a:defRPr/>
            </a:pPr>
            <a:endParaRPr lang="en-US" dirty="0"/>
          </a:p>
        </p:txBody>
      </p:sp>
      <p:sp>
        <p:nvSpPr>
          <p:cNvPr id="12292" name="Rectangle 4"/>
          <p:cNvSpPr>
            <a:spLocks noGrp="1" noRot="1" noChangeAspect="1" noChangeArrowheads="1" noTextEdit="1"/>
          </p:cNvSpPr>
          <p:nvPr>
            <p:ph type="sldImg" idx="2"/>
          </p:nvPr>
        </p:nvSpPr>
        <p:spPr bwMode="auto">
          <a:xfrm>
            <a:off x="1196975" y="692150"/>
            <a:ext cx="4618038" cy="34639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9" y="4387769"/>
            <a:ext cx="5140325" cy="4155919"/>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078" name="Rectangle 6"/>
          <p:cNvSpPr>
            <a:spLocks noGrp="1" noChangeArrowheads="1"/>
          </p:cNvSpPr>
          <p:nvPr>
            <p:ph type="ftr" sz="quarter" idx="4"/>
          </p:nvPr>
        </p:nvSpPr>
        <p:spPr bwMode="auto">
          <a:xfrm>
            <a:off x="2" y="8773959"/>
            <a:ext cx="3038475" cy="462119"/>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dirty="0"/>
          </a:p>
        </p:txBody>
      </p:sp>
      <p:sp>
        <p:nvSpPr>
          <p:cNvPr id="3079" name="Rectangle 7"/>
          <p:cNvSpPr>
            <a:spLocks noGrp="1" noChangeArrowheads="1"/>
          </p:cNvSpPr>
          <p:nvPr>
            <p:ph type="sldNum" sz="quarter" idx="5"/>
          </p:nvPr>
        </p:nvSpPr>
        <p:spPr bwMode="auto">
          <a:xfrm>
            <a:off x="3971926" y="8773959"/>
            <a:ext cx="3038475" cy="462119"/>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algn="r" eaLnBrk="0" hangingPunct="0">
              <a:defRPr sz="1200">
                <a:latin typeface="ITC Franklin Gothic Std Bk Cd"/>
                <a:ea typeface="ＭＳ Ｐゴシック" charset="-128"/>
                <a:cs typeface="+mn-cs"/>
              </a:defRPr>
            </a:lvl1pPr>
          </a:lstStyle>
          <a:p>
            <a:pPr>
              <a:defRPr/>
            </a:pPr>
            <a:fld id="{DBA2C2E2-0E08-480B-A22D-C2F2EBF6A27D}" type="slidenum">
              <a:rPr lang="en-US"/>
              <a:pPr>
                <a:defRPr/>
              </a:pPr>
              <a:t>‹#›</a:t>
            </a:fld>
            <a:endParaRPr lang="en-US" dirty="0"/>
          </a:p>
        </p:txBody>
      </p:sp>
    </p:spTree>
    <p:extLst>
      <p:ext uri="{BB962C8B-B14F-4D97-AF65-F5344CB8AC3E}">
        <p14:creationId xmlns:p14="http://schemas.microsoft.com/office/powerpoint/2010/main" val="13995498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1pPr>
    <a:lvl2pPr marL="4572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2pPr>
    <a:lvl3pPr marL="9144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3pPr>
    <a:lvl4pPr marL="13716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4pPr>
    <a:lvl5pPr marL="18288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youtube.com/watch?v=HaHWoN-LVFc"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Participants. </a:t>
            </a:r>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a:t>
            </a:fld>
            <a:endParaRPr lang="en-US" dirty="0"/>
          </a:p>
        </p:txBody>
      </p:sp>
    </p:spTree>
    <p:extLst>
      <p:ext uri="{BB962C8B-B14F-4D97-AF65-F5344CB8AC3E}">
        <p14:creationId xmlns:p14="http://schemas.microsoft.com/office/powerpoint/2010/main" val="3811187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video plays, remind participants about the importance of coming to consensus as a team about why screening is important . Have participants discuss the purpose of screening at their sites. </a:t>
            </a:r>
          </a:p>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10</a:t>
            </a:fld>
            <a:endParaRPr lang="en-US" dirty="0"/>
          </a:p>
        </p:txBody>
      </p:sp>
    </p:spTree>
    <p:extLst>
      <p:ext uri="{BB962C8B-B14F-4D97-AF65-F5344CB8AC3E}">
        <p14:creationId xmlns:p14="http://schemas.microsoft.com/office/powerpoint/2010/main" val="49097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0" i="0" dirty="0" smtClean="0"/>
              <a:t>Who gets</a:t>
            </a:r>
            <a:r>
              <a:rPr lang="en-US" b="0" i="0" baseline="0" dirty="0" smtClean="0"/>
              <a:t> screened and what are they screened for?</a:t>
            </a:r>
          </a:p>
          <a:p>
            <a:r>
              <a:rPr lang="en-US" b="1" dirty="0" smtClean="0"/>
              <a:t>Screening typically includes all students.</a:t>
            </a:r>
            <a:endParaRPr lang="en-US" dirty="0" smtClean="0"/>
          </a:p>
          <a:p>
            <a:pPr marL="455417" indent="-182167">
              <a:buFont typeface="Arial" pitchFamily="34" charset="0"/>
              <a:buChar char="•"/>
            </a:pPr>
            <a:r>
              <a:rPr lang="en-US" dirty="0" smtClean="0"/>
              <a:t>As mentioned in the video, regular screening is necessary throughout the year for ALL students. Through screening at the middle or end of the year, you may “catch” students who were doing well at the beginning of the year but are struggling as the demands increase.</a:t>
            </a:r>
          </a:p>
          <a:p>
            <a:pPr marL="224543" indent="-224543"/>
            <a:r>
              <a:rPr lang="en-US" b="1" dirty="0" smtClean="0"/>
              <a:t>Two-stage</a:t>
            </a:r>
            <a:r>
              <a:rPr lang="en-US" b="1" baseline="0" dirty="0" smtClean="0"/>
              <a:t> screening process</a:t>
            </a:r>
            <a:endParaRPr lang="en-US" b="1" dirty="0" smtClean="0"/>
          </a:p>
          <a:p>
            <a:pPr marL="455417" indent="-182167">
              <a:buFont typeface="Arial" pitchFamily="34" charset="0"/>
              <a:buChar char="•"/>
            </a:pPr>
            <a:r>
              <a:rPr lang="en-US" dirty="0" smtClean="0"/>
              <a:t>Struggling students are identified by implementing a two-stage screening process. The first stage, </a:t>
            </a:r>
            <a:r>
              <a:rPr lang="en-US" b="1" dirty="0" smtClean="0"/>
              <a:t>universal screening</a:t>
            </a:r>
            <a:r>
              <a:rPr lang="en-US" dirty="0" smtClean="0"/>
              <a:t>, is a brief assessment for all students conducted at the beginning of the school year; however, many schools and districts use it</a:t>
            </a:r>
            <a:r>
              <a:rPr lang="en-US" baseline="0" dirty="0" smtClean="0"/>
              <a:t> two or three </a:t>
            </a:r>
            <a:r>
              <a:rPr lang="en-US" dirty="0" smtClean="0"/>
              <a:t>times throughout the school year. </a:t>
            </a:r>
          </a:p>
          <a:p>
            <a:pPr marL="455417" indent="-182167">
              <a:buFont typeface="Arial" pitchFamily="34" charset="0"/>
              <a:buChar char="•"/>
            </a:pPr>
            <a:r>
              <a:rPr lang="en-US" dirty="0" smtClean="0"/>
              <a:t>For students who score at or below the cut score on the universal screener, a second stage of screening is then conducted to more accurately predict which students are truly at risk for poor learning outcomes. This </a:t>
            </a:r>
            <a:r>
              <a:rPr lang="en-US" b="1" dirty="0" smtClean="0"/>
              <a:t>second stage</a:t>
            </a:r>
            <a:r>
              <a:rPr lang="en-US" dirty="0" smtClean="0"/>
              <a:t> involves additional, </a:t>
            </a:r>
            <a:r>
              <a:rPr lang="en-US" b="1" dirty="0" smtClean="0"/>
              <a:t>more in-depth testing or short-term progress monitoring </a:t>
            </a:r>
            <a:r>
              <a:rPr lang="en-US" dirty="0" smtClean="0"/>
              <a:t>to confirm a student’s at-risk status. </a:t>
            </a:r>
          </a:p>
          <a:p>
            <a:r>
              <a:rPr lang="en-US" b="1" dirty="0" smtClean="0"/>
              <a:t>Should be an educationally valid outcome.</a:t>
            </a:r>
            <a:endParaRPr lang="en-US" dirty="0" smtClean="0"/>
          </a:p>
          <a:p>
            <a:pPr marL="455417" indent="-182167">
              <a:buFont typeface="Arial" pitchFamily="34" charset="0"/>
              <a:buChar char="•"/>
            </a:pPr>
            <a:r>
              <a:rPr lang="en-US" dirty="0" smtClean="0"/>
              <a:t>What is screened should be based on the needs and goals of the school. Schools typically screen in reading, math, and behavior but may also consider screening in other areas because of need. This may include language or writing. </a:t>
            </a:r>
          </a:p>
          <a:p>
            <a:endParaRPr lang="en-US"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11</a:t>
            </a:fld>
            <a:endParaRPr lang="en-US" dirty="0"/>
          </a:p>
        </p:txBody>
      </p:sp>
    </p:spTree>
    <p:extLst>
      <p:ext uri="{BB962C8B-B14F-4D97-AF65-F5344CB8AC3E}">
        <p14:creationId xmlns:p14="http://schemas.microsoft.com/office/powerpoint/2010/main" val="2030774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7870" y="4261890"/>
            <a:ext cx="5589262" cy="4711509"/>
          </a:xfrm>
        </p:spPr>
        <p:txBody>
          <a:bodyPr>
            <a:normAutofit lnSpcReduction="10000"/>
          </a:bodyPr>
          <a:lstStyle/>
          <a:p>
            <a:pPr marL="224543" indent="-224543"/>
            <a:r>
              <a:rPr lang="en-US" b="0" dirty="0" smtClean="0"/>
              <a:t>When selecting screening tools you: </a:t>
            </a:r>
          </a:p>
          <a:p>
            <a:r>
              <a:rPr lang="en-US" b="1" dirty="0" smtClean="0"/>
              <a:t>Must choose reliable, valid tools that demonstrate diagnostic accuracy</a:t>
            </a:r>
            <a:r>
              <a:rPr lang="en-US" dirty="0" smtClean="0"/>
              <a:t> for predicting which students will develop learning or behavioral difficulties. GOMs are commonly used as screeners, because the goal is to predict to an outcome. </a:t>
            </a:r>
          </a:p>
          <a:p>
            <a:r>
              <a:rPr lang="en-US" b="1" dirty="0" smtClean="0"/>
              <a:t>Must choose age-appropriate outcome measures that capture student ability</a:t>
            </a:r>
            <a:r>
              <a:rPr lang="en-US" dirty="0" smtClean="0"/>
              <a:t>.</a:t>
            </a:r>
          </a:p>
          <a:p>
            <a:r>
              <a:rPr lang="en-US" dirty="0" smtClean="0"/>
              <a:t>It is important</a:t>
            </a:r>
            <a:r>
              <a:rPr lang="en-US" baseline="0" dirty="0" smtClean="0"/>
              <a:t> that the screener you choose has strong </a:t>
            </a:r>
            <a:r>
              <a:rPr lang="en-US" u="sng" baseline="0" dirty="0" smtClean="0"/>
              <a:t>classification accuracy</a:t>
            </a:r>
            <a:r>
              <a:rPr lang="en-US" baseline="0" dirty="0" smtClean="0"/>
              <a:t>, meaning the </a:t>
            </a:r>
            <a:r>
              <a:rPr lang="en-US" dirty="0" smtClean="0"/>
              <a:t>screening tool is able to accurately classify students into “at-risk” and “not at-risk” categories.  For example, in reading, in order to have good classification accuracy, screeners must target reading or reading-related skills that are pertinent to the grade and time the screen is administered (Jenkins, Hudson, &amp; Johnson, 2007, pp. 585). </a:t>
            </a:r>
          </a:p>
          <a:p>
            <a:pPr lvl="1" indent="-182167">
              <a:buFont typeface="Arial" pitchFamily="34" charset="0"/>
              <a:buChar char="•"/>
            </a:pPr>
            <a:r>
              <a:rPr lang="en-US" dirty="0" smtClean="0"/>
              <a:t>In kindergarten, relevant skills could include phonemic awareness, letter and sound knowledge, and vocabulary.</a:t>
            </a:r>
          </a:p>
          <a:p>
            <a:pPr lvl="1" indent="-182167">
              <a:buFont typeface="Arial" pitchFamily="34" charset="0"/>
              <a:buChar char="•"/>
            </a:pPr>
            <a:r>
              <a:rPr lang="en-US" dirty="0" smtClean="0"/>
              <a:t>In first grade, phonemic spelling, decoding, word identification, and text reading are important skills to assess.</a:t>
            </a:r>
          </a:p>
          <a:p>
            <a:pPr lvl="1" indent="-182167">
              <a:buFont typeface="Arial" pitchFamily="34" charset="0"/>
              <a:buChar char="•"/>
            </a:pPr>
            <a:r>
              <a:rPr lang="en-US" dirty="0" smtClean="0"/>
              <a:t>In second and</a:t>
            </a:r>
            <a:r>
              <a:rPr lang="en-US" baseline="0" dirty="0" smtClean="0"/>
              <a:t> third</a:t>
            </a:r>
            <a:r>
              <a:rPr lang="en-US" dirty="0" smtClean="0"/>
              <a:t> grades, measures should assess number and type of words students can read and comprehend, and the fluency of those skills.</a:t>
            </a:r>
          </a:p>
          <a:p>
            <a:pPr lvl="1" indent="-182167">
              <a:buFont typeface="Arial" pitchFamily="34" charset="0"/>
              <a:buChar char="•"/>
            </a:pPr>
            <a:r>
              <a:rPr lang="en-US" dirty="0" smtClean="0"/>
              <a:t>In higher grades, comprehension of more difficult texts is an important, relevant reading skill.</a:t>
            </a:r>
          </a:p>
          <a:p>
            <a:pPr marL="224543" indent="-224543"/>
            <a:r>
              <a:rPr lang="en-US" b="1" dirty="0" smtClean="0"/>
              <a:t>May have different screeners to assess different outcome measures</a:t>
            </a:r>
            <a:r>
              <a:rPr lang="en-US" dirty="0" smtClean="0"/>
              <a:t>.</a:t>
            </a:r>
          </a:p>
          <a:p>
            <a:pPr lvl="1" indent="-182167">
              <a:buFont typeface="Arial" pitchFamily="34" charset="0"/>
              <a:buChar char="•"/>
            </a:pPr>
            <a:r>
              <a:rPr lang="en-US" dirty="0" smtClean="0"/>
              <a:t>No one screener can screen for all areas. Different screeners may be necessary for different outcome areas.</a:t>
            </a:r>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12</a:t>
            </a:fld>
            <a:endParaRPr lang="en-US" dirty="0"/>
          </a:p>
        </p:txBody>
      </p:sp>
    </p:spTree>
    <p:extLst>
      <p:ext uri="{BB962C8B-B14F-4D97-AF65-F5344CB8AC3E}">
        <p14:creationId xmlns:p14="http://schemas.microsoft.com/office/powerpoint/2010/main" val="213491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8173"/>
            <a:r>
              <a:rPr lang="en-US" dirty="0" smtClean="0"/>
              <a:t>As</a:t>
            </a:r>
            <a:r>
              <a:rPr lang="en-US" baseline="0" dirty="0" smtClean="0"/>
              <a:t> mentioned earlier, t</a:t>
            </a:r>
            <a:r>
              <a:rPr lang="en-US" dirty="0" smtClean="0"/>
              <a:t>he National Center on Intervention has developed a screening tools chart that can be accessed through the National Center  on Intervention on the website. We will share how you can access this site at the end of the presentation. Briefly discuss the features.</a:t>
            </a:r>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13</a:t>
            </a:fld>
            <a:endParaRPr lang="en-US" dirty="0"/>
          </a:p>
        </p:txBody>
      </p:sp>
    </p:spTree>
    <p:extLst>
      <p:ext uri="{BB962C8B-B14F-4D97-AF65-F5344CB8AC3E}">
        <p14:creationId xmlns:p14="http://schemas.microsoft.com/office/powerpoint/2010/main" val="1112034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5974" y="4373022"/>
            <a:ext cx="6426175" cy="4863054"/>
          </a:xfrm>
        </p:spPr>
        <p:txBody>
          <a:bodyPr/>
          <a:lstStyle/>
          <a:p>
            <a:r>
              <a:rPr lang="en-US" sz="1200" i="1" dirty="0" smtClean="0">
                <a:latin typeface="Arial" charset="0"/>
                <a:ea typeface="Arial" charset="0"/>
                <a:cs typeface="Arial" charset="0"/>
              </a:rPr>
              <a:t>This is an optional section that can</a:t>
            </a:r>
            <a:r>
              <a:rPr lang="en-US" sz="1200" i="1" baseline="0" dirty="0" smtClean="0">
                <a:latin typeface="Arial" charset="0"/>
                <a:ea typeface="Arial" charset="0"/>
                <a:cs typeface="Arial" charset="0"/>
              </a:rPr>
              <a:t> be completed if your participants reflect school and district level teams. The intent of this section is to focus on planning how the screening process should be implemented or looking at how the screening process is already implemented to understand if the tools and procedures match the purpose, needs and priorities of the school and district. </a:t>
            </a:r>
            <a:r>
              <a:rPr lang="en-US" sz="1200" i="1" dirty="0" smtClean="0">
                <a:latin typeface="Arial" charset="0"/>
                <a:ea typeface="Arial" charset="0"/>
                <a:cs typeface="Arial" charset="0"/>
              </a:rPr>
              <a:t>The </a:t>
            </a:r>
            <a:r>
              <a:rPr lang="en-US" sz="1200" i="1" u="sng" dirty="0" smtClean="0">
                <a:latin typeface="Arial" charset="0"/>
                <a:ea typeface="Arial" charset="0"/>
                <a:cs typeface="Arial" charset="0"/>
              </a:rPr>
              <a:t>Assessing your Needs, Priorities, and Logistics Handouts </a:t>
            </a:r>
            <a:r>
              <a:rPr lang="en-US" sz="1200" i="1" dirty="0" smtClean="0">
                <a:latin typeface="Arial" charset="0"/>
                <a:ea typeface="Arial" charset="0"/>
                <a:cs typeface="Arial" charset="0"/>
              </a:rPr>
              <a:t>and </a:t>
            </a:r>
            <a:r>
              <a:rPr lang="en-US" sz="1200" i="1" u="sng" dirty="0" smtClean="0">
                <a:latin typeface="Arial" charset="0"/>
                <a:ea typeface="Arial" charset="0"/>
                <a:cs typeface="Arial" charset="0"/>
              </a:rPr>
              <a:t>Selecting Screening Tools Handout</a:t>
            </a:r>
            <a:r>
              <a:rPr lang="en-US" sz="1200" i="1" dirty="0" smtClean="0">
                <a:latin typeface="Arial" charset="0"/>
                <a:ea typeface="Arial" charset="0"/>
                <a:cs typeface="Arial" charset="0"/>
              </a:rPr>
              <a:t>, located in Appendix A of the Training Manual, are meant to be used during this part of the presentation. Depending on time, presenters may stop after each section to have participants complete that particular section, or presenters may chose to review all sections and then have participants complete the handout all at once. Presenters may want to have teams assign roles such as timekeeper, note taker, and facilitator in order to facilitate the completion of this activity.  See the Facilitator’s Guide for additional information about how to use the handouts.  If you plan to use the Handouts during the Presentation.</a:t>
            </a:r>
          </a:p>
          <a:p>
            <a:r>
              <a:rPr lang="en-US" sz="1200" dirty="0" smtClean="0">
                <a:latin typeface="Arial" charset="0"/>
                <a:ea typeface="Arial" charset="0"/>
                <a:cs typeface="Arial" charset="0"/>
              </a:rPr>
              <a:t>Now we are going to discuss how to establish a screening process in your school or district.  During this section of the presentation, the </a:t>
            </a:r>
            <a:r>
              <a:rPr lang="en-US" sz="1200" u="sng" dirty="0" smtClean="0">
                <a:latin typeface="Arial" charset="0"/>
                <a:ea typeface="Arial" charset="0"/>
                <a:cs typeface="Arial" charset="0"/>
              </a:rPr>
              <a:t>Assessing your Needs, Priorities, and Logistics </a:t>
            </a:r>
            <a:r>
              <a:rPr lang="en-US" sz="1200" i="0" u="sng" dirty="0" smtClean="0">
                <a:latin typeface="Arial" charset="0"/>
                <a:ea typeface="Arial" charset="0"/>
                <a:cs typeface="Arial" charset="0"/>
              </a:rPr>
              <a:t>Handout </a:t>
            </a:r>
            <a:r>
              <a:rPr lang="en-US" sz="1200" i="0" dirty="0" smtClean="0">
                <a:latin typeface="Arial" charset="0"/>
                <a:ea typeface="Arial" charset="0"/>
                <a:cs typeface="Arial" charset="0"/>
              </a:rPr>
              <a:t>and </a:t>
            </a:r>
            <a:r>
              <a:rPr lang="en-US" sz="1200" u="sng" dirty="0" smtClean="0">
                <a:latin typeface="Arial" charset="0"/>
                <a:ea typeface="Arial" charset="0"/>
                <a:cs typeface="Arial" charset="0"/>
              </a:rPr>
              <a:t>Selecting Screening Tools Handout </a:t>
            </a:r>
            <a:r>
              <a:rPr lang="en-US" sz="1200" dirty="0" smtClean="0">
                <a:latin typeface="Arial" charset="0"/>
                <a:ea typeface="Arial" charset="0"/>
                <a:cs typeface="Arial" charset="0"/>
              </a:rPr>
              <a:t>will</a:t>
            </a:r>
            <a:r>
              <a:rPr lang="en-US" sz="1200" baseline="0" dirty="0" smtClean="0">
                <a:latin typeface="Arial" charset="0"/>
                <a:ea typeface="Arial" charset="0"/>
                <a:cs typeface="Arial" charset="0"/>
              </a:rPr>
              <a:t> be used</a:t>
            </a:r>
            <a:r>
              <a:rPr lang="en-US" sz="1200" dirty="0" smtClean="0">
                <a:latin typeface="Arial" charset="0"/>
                <a:ea typeface="Arial" charset="0"/>
                <a:cs typeface="Arial" charset="0"/>
              </a:rPr>
              <a:t>. Please take them out now, but do not complete them yet. I will give you time to complete each section.</a:t>
            </a:r>
          </a:p>
          <a:p>
            <a:endParaRPr lang="en-US" sz="1200" i="1" dirty="0" smtClean="0">
              <a:latin typeface="Arial" charset="0"/>
              <a:ea typeface="Arial" charset="0"/>
              <a:cs typeface="Arial" charset="0"/>
            </a:endParaRPr>
          </a:p>
          <a:p>
            <a:r>
              <a:rPr lang="en-US" sz="800" i="1" dirty="0" smtClean="0">
                <a:latin typeface="Arial" charset="0"/>
                <a:ea typeface="Arial" charset="0"/>
                <a:cs typeface="Arial" charset="0"/>
              </a:rPr>
              <a:t>The following are key terms and main points that should be emphasized</a:t>
            </a:r>
            <a:r>
              <a:rPr lang="en-US" sz="800" i="1" baseline="0" dirty="0" smtClean="0">
                <a:latin typeface="Arial" charset="0"/>
                <a:ea typeface="Arial" charset="0"/>
                <a:cs typeface="Arial" charset="0"/>
              </a:rPr>
              <a:t> during this segment of the presentation.</a:t>
            </a:r>
          </a:p>
          <a:p>
            <a:r>
              <a:rPr lang="en-US" sz="800" i="1" dirty="0" smtClean="0">
                <a:latin typeface="Arial" charset="0"/>
                <a:ea typeface="Arial" charset="0"/>
                <a:cs typeface="Arial" charset="0"/>
              </a:rPr>
              <a:t>Key Terms: </a:t>
            </a:r>
            <a:r>
              <a:rPr lang="en-US" sz="800" b="0" i="1" dirty="0" smtClean="0">
                <a:latin typeface="Arial" charset="0"/>
                <a:ea typeface="Arial" charset="0"/>
                <a:cs typeface="Arial" charset="0"/>
              </a:rPr>
              <a:t> Classification Accuracy,</a:t>
            </a:r>
            <a:r>
              <a:rPr lang="en-US" sz="800" i="1" dirty="0">
                <a:latin typeface="Arial" charset="0"/>
                <a:ea typeface="Arial" charset="0"/>
                <a:cs typeface="Arial" charset="0"/>
              </a:rPr>
              <a:t> </a:t>
            </a:r>
            <a:r>
              <a:rPr lang="en-US" sz="800" b="0" i="1" dirty="0" smtClean="0">
                <a:latin typeface="Arial" charset="0"/>
                <a:ea typeface="Arial" charset="0"/>
                <a:cs typeface="Arial" charset="0"/>
              </a:rPr>
              <a:t>Generalizability Reliability, Validity</a:t>
            </a:r>
            <a:r>
              <a:rPr lang="en-US" sz="800" i="1" dirty="0" smtClean="0">
                <a:latin typeface="Arial" charset="0"/>
                <a:ea typeface="Arial" charset="0"/>
                <a:cs typeface="Arial" charset="0"/>
              </a:rPr>
              <a:t>,</a:t>
            </a:r>
            <a:r>
              <a:rPr lang="en-US" sz="800" b="0" i="1" dirty="0" smtClean="0">
                <a:latin typeface="Arial" charset="0"/>
                <a:ea typeface="Arial" charset="0"/>
                <a:cs typeface="Arial" charset="0"/>
              </a:rPr>
              <a:t>  Disaggregated Data</a:t>
            </a:r>
          </a:p>
          <a:p>
            <a:r>
              <a:rPr lang="en-US" sz="800" i="1" dirty="0" smtClean="0">
                <a:latin typeface="Arial" charset="0"/>
                <a:ea typeface="Arial" charset="0"/>
                <a:cs typeface="Arial" charset="0"/>
              </a:rPr>
              <a:t>Main</a:t>
            </a:r>
            <a:r>
              <a:rPr lang="en-US" sz="800" i="1" baseline="0" dirty="0" smtClean="0">
                <a:latin typeface="Arial" charset="0"/>
                <a:ea typeface="Arial" charset="0"/>
                <a:cs typeface="Arial" charset="0"/>
              </a:rPr>
              <a:t> Points: </a:t>
            </a:r>
          </a:p>
          <a:p>
            <a:pPr marL="455417" indent="-182167">
              <a:buFont typeface="Arial" pitchFamily="34" charset="0"/>
              <a:buChar char="•"/>
            </a:pPr>
            <a:r>
              <a:rPr lang="en-US" sz="800" i="1" baseline="0" dirty="0" smtClean="0">
                <a:latin typeface="Arial" charset="0"/>
                <a:ea typeface="Arial" charset="0"/>
                <a:cs typeface="Arial" charset="0"/>
              </a:rPr>
              <a:t>To establish a screening process, (1) d</a:t>
            </a:r>
            <a:r>
              <a:rPr lang="en-US" sz="800" i="1" dirty="0" smtClean="0">
                <a:latin typeface="Arial" charset="0"/>
                <a:ea typeface="Arial" charset="0"/>
                <a:cs typeface="Arial" charset="0"/>
              </a:rPr>
              <a:t>etermine needs, priorities, and logistics, (2) select a screening tool, and (3) establish procedures.</a:t>
            </a:r>
          </a:p>
          <a:p>
            <a:pPr marL="455417" indent="-182167">
              <a:buFont typeface="Arial" pitchFamily="34" charset="0"/>
              <a:buChar char="•"/>
            </a:pPr>
            <a:r>
              <a:rPr lang="en-US" sz="800" i="1" baseline="0" dirty="0" smtClean="0">
                <a:latin typeface="Arial" charset="0"/>
                <a:ea typeface="Arial" charset="0"/>
                <a:cs typeface="Arial" charset="0"/>
              </a:rPr>
              <a:t>Establishing a screening process is an activity that should be completed by a team of people with different viewpoints and expertise.</a:t>
            </a:r>
          </a:p>
          <a:p>
            <a:pPr marL="455417" indent="-182167">
              <a:buFont typeface="Arial" pitchFamily="34" charset="0"/>
              <a:buChar char="•"/>
            </a:pPr>
            <a:r>
              <a:rPr lang="en-US" sz="800" i="1" baseline="0" dirty="0" smtClean="0">
                <a:latin typeface="Arial" charset="0"/>
                <a:ea typeface="Arial" charset="0"/>
                <a:cs typeface="Arial" charset="0"/>
              </a:rPr>
              <a:t>Selecting a screening tool is a process that requires thought and discussion. </a:t>
            </a:r>
          </a:p>
          <a:p>
            <a:endParaRPr lang="en-US"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14</a:t>
            </a:fld>
            <a:endParaRPr lang="en-US" dirty="0"/>
          </a:p>
        </p:txBody>
      </p:sp>
    </p:spTree>
    <p:extLst>
      <p:ext uri="{BB962C8B-B14F-4D97-AF65-F5344CB8AC3E}">
        <p14:creationId xmlns:p14="http://schemas.microsoft.com/office/powerpoint/2010/main" val="343932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Here are some steps</a:t>
            </a:r>
            <a:r>
              <a:rPr lang="en-US" baseline="0" dirty="0" smtClean="0"/>
              <a:t> to consider in </a:t>
            </a:r>
            <a:r>
              <a:rPr lang="en-US" dirty="0" smtClean="0"/>
              <a:t>establishing a screening process. </a:t>
            </a:r>
            <a:endParaRPr lang="en-US" sz="1200" kern="1200" dirty="0" smtClean="0">
              <a:solidFill>
                <a:schemeClr val="tx1"/>
              </a:solidFill>
              <a:latin typeface="ITC Franklin Gothic Std Bk Cd"/>
              <a:ea typeface="ＭＳ Ｐゴシック" pitchFamily="-48" charset="-128"/>
              <a:cs typeface="ＭＳ Ｐゴシック"/>
            </a:endParaRPr>
          </a:p>
          <a:p>
            <a:endParaRPr lang="en-US" dirty="0" smtClean="0"/>
          </a:p>
          <a:p>
            <a:endParaRPr lang="en-US" dirty="0" smtClean="0"/>
          </a:p>
          <a:p>
            <a:r>
              <a:rPr lang="en-US" i="1" dirty="0" smtClean="0"/>
              <a:t>Read the slide.</a:t>
            </a:r>
            <a:endParaRPr lang="en-US"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15</a:t>
            </a:fld>
            <a:endParaRPr lang="en-US" dirty="0"/>
          </a:p>
        </p:txBody>
      </p:sp>
    </p:spTree>
    <p:extLst>
      <p:ext uri="{BB962C8B-B14F-4D97-AF65-F5344CB8AC3E}">
        <p14:creationId xmlns:p14="http://schemas.microsoft.com/office/powerpoint/2010/main" val="46203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step is to determine your needs, priorities, and logistics.  As</a:t>
            </a:r>
            <a:r>
              <a:rPr lang="en-US" baseline="0" dirty="0" smtClean="0"/>
              <a:t> a team, you</a:t>
            </a:r>
            <a:r>
              <a:rPr lang="en-US" dirty="0" smtClean="0"/>
              <a:t> already identified your purpose or purposes for screening in </a:t>
            </a:r>
            <a:r>
              <a:rPr lang="en-US" i="0" u="sng" dirty="0" smtClean="0"/>
              <a:t>Purpose for Screening Handout</a:t>
            </a:r>
            <a:r>
              <a:rPr lang="en-US" i="1" dirty="0" smtClean="0"/>
              <a:t>.</a:t>
            </a:r>
            <a:r>
              <a:rPr lang="en-US" i="1" baseline="0" dirty="0" smtClean="0"/>
              <a:t> </a:t>
            </a:r>
            <a:r>
              <a:rPr lang="en-US" dirty="0" smtClean="0"/>
              <a:t>Keeping that in mind, in a moment, your team will have an opportunity</a:t>
            </a:r>
            <a:r>
              <a:rPr lang="en-US" baseline="0" dirty="0" smtClean="0"/>
              <a:t> to discuss</a:t>
            </a:r>
            <a:r>
              <a:rPr lang="en-US" dirty="0" smtClean="0"/>
              <a:t> your school or district’s needs, priorities, and logistics</a:t>
            </a:r>
            <a:r>
              <a:rPr lang="en-US" baseline="0" dirty="0" smtClean="0"/>
              <a:t> using </a:t>
            </a:r>
            <a:r>
              <a:rPr lang="en-US" u="none" baseline="0" dirty="0" smtClean="0"/>
              <a:t>the </a:t>
            </a:r>
            <a:r>
              <a:rPr lang="en-US" u="sng" dirty="0"/>
              <a:t>Assessing your Needs, Priorities, and Logistics </a:t>
            </a:r>
            <a:r>
              <a:rPr lang="en-US" i="0" u="sng" dirty="0" smtClean="0"/>
              <a:t>Handout</a:t>
            </a:r>
            <a:r>
              <a:rPr lang="en-US" baseline="0" dirty="0" smtClean="0"/>
              <a:t>. This tool is designed to be completed by the team. </a:t>
            </a:r>
            <a:endParaRPr lang="en-US" dirty="0" smtClean="0"/>
          </a:p>
          <a:p>
            <a:endParaRPr lang="en-US" u="none"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16</a:t>
            </a:fld>
            <a:endParaRPr lang="en-US" dirty="0"/>
          </a:p>
        </p:txBody>
      </p:sp>
    </p:spTree>
    <p:extLst>
      <p:ext uri="{BB962C8B-B14F-4D97-AF65-F5344CB8AC3E}">
        <p14:creationId xmlns:p14="http://schemas.microsoft.com/office/powerpoint/2010/main" val="1281846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8173"/>
            <a:endParaRPr lang="en-US" i="1"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17</a:t>
            </a:fld>
            <a:endParaRPr lang="en-US" dirty="0"/>
          </a:p>
        </p:txBody>
      </p:sp>
    </p:spTree>
    <p:extLst>
      <p:ext uri="{BB962C8B-B14F-4D97-AF65-F5344CB8AC3E}">
        <p14:creationId xmlns:p14="http://schemas.microsoft.com/office/powerpoint/2010/main" val="143587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latin typeface="+mn-lt"/>
              </a:rPr>
              <a:t>The three-step process for establishing a screening process is to first determine needs, priorities, and logistics; next, you will select a screening tool; and last, you need to establish basic procedures. Some procedures that need to be considered are:</a:t>
            </a:r>
          </a:p>
          <a:p>
            <a:endParaRPr lang="en-US" dirty="0" smtClean="0"/>
          </a:p>
          <a:p>
            <a:r>
              <a:rPr lang="en-US" i="1" dirty="0" smtClean="0"/>
              <a:t>Read the slide.</a:t>
            </a:r>
          </a:p>
          <a:p>
            <a:endParaRPr lang="en-US" dirty="0" smtClean="0"/>
          </a:p>
          <a:p>
            <a:pPr marL="365760" indent="-365760">
              <a:buClr>
                <a:schemeClr val="accent1"/>
              </a:buClr>
              <a:buFont typeface="Wingdings" pitchFamily="2" charset="2"/>
              <a:buChar char="§"/>
            </a:pPr>
            <a:r>
              <a:rPr lang="en-US" sz="2500" dirty="0" smtClean="0"/>
              <a:t>.</a:t>
            </a:r>
            <a:r>
              <a:rPr lang="en-US" sz="2800" dirty="0" smtClean="0"/>
              <a:t> </a:t>
            </a:r>
            <a:r>
              <a:rPr lang="en-US" sz="1800" dirty="0" smtClean="0">
                <a:latin typeface="+mn-lt"/>
              </a:rPr>
              <a:t>Communicating </a:t>
            </a:r>
            <a:r>
              <a:rPr lang="en-US" sz="1800" b="1" dirty="0" smtClean="0">
                <a:latin typeface="+mn-lt"/>
              </a:rPr>
              <a:t>purpose</a:t>
            </a:r>
            <a:r>
              <a:rPr lang="en-US" sz="1800" dirty="0" smtClean="0">
                <a:latin typeface="+mn-lt"/>
              </a:rPr>
              <a:t> of data collection AND</a:t>
            </a:r>
            <a:r>
              <a:rPr lang="en-US" sz="1800" b="1" u="sng" dirty="0" smtClean="0">
                <a:latin typeface="+mn-lt"/>
              </a:rPr>
              <a:t> </a:t>
            </a:r>
            <a:r>
              <a:rPr lang="en-US" sz="1800" b="1" dirty="0" smtClean="0">
                <a:latin typeface="+mn-lt"/>
              </a:rPr>
              <a:t>results</a:t>
            </a:r>
          </a:p>
          <a:p>
            <a:pPr marL="365760" indent="-365760">
              <a:buClr>
                <a:schemeClr val="accent1"/>
              </a:buClr>
              <a:buFont typeface="Wingdings" pitchFamily="2" charset="2"/>
              <a:buChar char="§"/>
            </a:pPr>
            <a:r>
              <a:rPr lang="en-US" sz="1800" dirty="0" smtClean="0">
                <a:latin typeface="+mn-lt"/>
              </a:rPr>
              <a:t>Occurs </a:t>
            </a:r>
            <a:r>
              <a:rPr lang="en-US" sz="1800" b="1" dirty="0" smtClean="0">
                <a:latin typeface="+mn-lt"/>
              </a:rPr>
              <a:t>throughout </a:t>
            </a:r>
            <a:r>
              <a:rPr lang="en-US" sz="1800" dirty="0" smtClean="0">
                <a:latin typeface="+mn-lt"/>
              </a:rPr>
              <a:t>the year </a:t>
            </a:r>
          </a:p>
          <a:p>
            <a:pPr marL="731520" lvl="1" indent="-365760">
              <a:spcBef>
                <a:spcPts val="600"/>
              </a:spcBef>
              <a:buClr>
                <a:schemeClr val="accent2"/>
              </a:buClr>
              <a:buFont typeface="Arial" pitchFamily="34" charset="0"/>
              <a:buChar char="•"/>
            </a:pPr>
            <a:r>
              <a:rPr lang="en-US" sz="1800" dirty="0" smtClean="0">
                <a:latin typeface="+mn-lt"/>
              </a:rPr>
              <a:t>For example, following benchmark testing</a:t>
            </a:r>
          </a:p>
          <a:p>
            <a:pPr marL="365760" indent="-365760">
              <a:buClr>
                <a:schemeClr val="accent1"/>
              </a:buClr>
              <a:buFont typeface="Wingdings" pitchFamily="2" charset="2"/>
              <a:buChar char="§"/>
            </a:pPr>
            <a:r>
              <a:rPr lang="en-US" sz="1800" dirty="0" smtClean="0">
                <a:latin typeface="+mn-lt"/>
              </a:rPr>
              <a:t>Dissemination with discussion is preferred</a:t>
            </a:r>
          </a:p>
          <a:p>
            <a:pPr marL="731520" lvl="1" indent="-365760">
              <a:spcBef>
                <a:spcPts val="600"/>
              </a:spcBef>
              <a:buClr>
                <a:schemeClr val="accent2"/>
              </a:buClr>
              <a:buFont typeface="Arial" pitchFamily="34" charset="0"/>
              <a:buChar char="•"/>
            </a:pPr>
            <a:r>
              <a:rPr lang="en-US" sz="1800" dirty="0" smtClean="0">
                <a:latin typeface="+mn-lt"/>
              </a:rPr>
              <a:t>Encourage all school teams to talk about results, patterns, possible interpretations, and likely next steps.</a:t>
            </a:r>
          </a:p>
          <a:p>
            <a:endParaRPr lang="en-US" dirty="0" smtClean="0"/>
          </a:p>
          <a:p>
            <a:endParaRPr lang="en-US" sz="25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18</a:t>
            </a:fld>
            <a:endParaRPr lang="en-US" dirty="0"/>
          </a:p>
        </p:txBody>
      </p:sp>
    </p:spTree>
    <p:extLst>
      <p:ext uri="{BB962C8B-B14F-4D97-AF65-F5344CB8AC3E}">
        <p14:creationId xmlns:p14="http://schemas.microsoft.com/office/powerpoint/2010/main" val="1294396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19</a:t>
            </a:fld>
            <a:endParaRPr lang="en-US" dirty="0"/>
          </a:p>
        </p:txBody>
      </p:sp>
    </p:spTree>
    <p:extLst>
      <p:ext uri="{BB962C8B-B14F-4D97-AF65-F5344CB8AC3E}">
        <p14:creationId xmlns:p14="http://schemas.microsoft.com/office/powerpoint/2010/main" val="658440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 introduce our facilitators.  Discuss SECC/AIR in relationship to national expertise. </a:t>
            </a:r>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a:t>
            </a:fld>
            <a:endParaRPr lang="en-US" dirty="0"/>
          </a:p>
        </p:txBody>
      </p:sp>
    </p:spTree>
    <p:extLst>
      <p:ext uri="{BB962C8B-B14F-4D97-AF65-F5344CB8AC3E}">
        <p14:creationId xmlns:p14="http://schemas.microsoft.com/office/powerpoint/2010/main" val="2032153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06478" y="4387769"/>
            <a:ext cx="6803922" cy="5301921"/>
          </a:xfrm>
        </p:spPr>
        <p:txBody>
          <a:bodyPr/>
          <a:lstStyle/>
          <a:p>
            <a:pPr defTabSz="898173"/>
            <a:r>
              <a:rPr lang="en-US" sz="1200" dirty="0" smtClean="0">
                <a:latin typeface="Arial" charset="0"/>
                <a:ea typeface="Arial" charset="0"/>
                <a:cs typeface="Arial" charset="0"/>
              </a:rPr>
              <a:t>Decision making is an essential part of any MTSS. As we saw earlier in the diagram of the </a:t>
            </a:r>
            <a:r>
              <a:rPr lang="en-US" dirty="0" smtClean="0">
                <a:latin typeface="Arial" charset="0"/>
                <a:ea typeface="Arial" charset="0"/>
                <a:cs typeface="Arial" charset="0"/>
              </a:rPr>
              <a:t>MTSS </a:t>
            </a:r>
            <a:r>
              <a:rPr lang="en-US" sz="1200" dirty="0" smtClean="0">
                <a:latin typeface="Arial" charset="0"/>
                <a:ea typeface="Arial" charset="0"/>
                <a:cs typeface="Arial" charset="0"/>
              </a:rPr>
              <a:t>framework, data-based decision making is part of the screening process, and data from the screening process are used for a variety of educational decisions. Data-based decision making is not just for student-level decisions. </a:t>
            </a:r>
            <a:r>
              <a:rPr lang="en-US" dirty="0" smtClean="0">
                <a:latin typeface="Arial" charset="0"/>
                <a:ea typeface="Arial" charset="0"/>
                <a:cs typeface="Arial" charset="0"/>
              </a:rPr>
              <a:t>MTSS</a:t>
            </a:r>
            <a:r>
              <a:rPr lang="en-US" sz="1200" dirty="0" smtClean="0">
                <a:latin typeface="Arial" charset="0"/>
                <a:ea typeface="Arial" charset="0"/>
                <a:cs typeface="Arial" charset="0"/>
              </a:rPr>
              <a:t> asks entire systems (schools, districts, states) to use data-based procedures at all levels of implementation. </a:t>
            </a:r>
          </a:p>
          <a:p>
            <a:r>
              <a:rPr lang="en-US" sz="1200" i="1" dirty="0" smtClean="0">
                <a:latin typeface="Arial" charset="0"/>
                <a:ea typeface="Arial" charset="0"/>
                <a:cs typeface="Arial" charset="0"/>
              </a:rPr>
              <a:t>The following are key terms and main points that should be focused on during this segment of the presentation.</a:t>
            </a:r>
          </a:p>
          <a:p>
            <a:r>
              <a:rPr lang="en-US" sz="1200" i="1" dirty="0" smtClean="0">
                <a:latin typeface="Arial" charset="0"/>
                <a:ea typeface="Arial" charset="0"/>
                <a:cs typeface="Arial" charset="0"/>
              </a:rPr>
              <a:t>Key Terms: Cut scores, Target scores, and Benchmarks, Norm referenced, Criterion referenced</a:t>
            </a:r>
            <a:r>
              <a:rPr lang="en-US" i="1" dirty="0" smtClean="0">
                <a:latin typeface="Arial" charset="0"/>
                <a:ea typeface="Arial" charset="0"/>
                <a:cs typeface="Arial" charset="0"/>
              </a:rPr>
              <a:t>, </a:t>
            </a:r>
            <a:r>
              <a:rPr lang="en-US" sz="1200" i="1" dirty="0" smtClean="0">
                <a:latin typeface="Arial" charset="0"/>
                <a:ea typeface="Arial" charset="0"/>
                <a:cs typeface="Arial" charset="0"/>
              </a:rPr>
              <a:t>Box and whisker plots, Target identification rate</a:t>
            </a:r>
          </a:p>
          <a:p>
            <a:r>
              <a:rPr lang="en-US" sz="1200" i="1" dirty="0" smtClean="0">
                <a:latin typeface="Arial" charset="0"/>
                <a:ea typeface="Arial" charset="0"/>
                <a:cs typeface="Arial" charset="0"/>
              </a:rPr>
              <a:t>Main Points:</a:t>
            </a:r>
          </a:p>
          <a:p>
            <a:pPr marL="455417" indent="-182167" defTabSz="910834">
              <a:buFont typeface="Arial" pitchFamily="34" charset="0"/>
              <a:buChar char="•"/>
              <a:defRPr/>
            </a:pPr>
            <a:r>
              <a:rPr lang="en-US" sz="1000" i="1" dirty="0" smtClean="0">
                <a:latin typeface="Arial" charset="0"/>
                <a:ea typeface="Arial" charset="0"/>
                <a:cs typeface="Arial" charset="0"/>
              </a:rPr>
              <a:t>Screening data can help answer key questions about the effectiveness of curriculum and instruction, and inform allocation of resources.</a:t>
            </a:r>
          </a:p>
          <a:p>
            <a:pPr marL="455417" indent="-182167" defTabSz="910834">
              <a:buFont typeface="Arial" pitchFamily="34" charset="0"/>
              <a:buChar char="•"/>
              <a:defRPr/>
            </a:pPr>
            <a:r>
              <a:rPr lang="en-US" sz="1000" i="1" dirty="0" smtClean="0">
                <a:latin typeface="Arial" charset="0"/>
                <a:ea typeface="Arial" charset="0"/>
                <a:cs typeface="Arial" charset="0"/>
              </a:rPr>
              <a:t>Screening measures are not perfect, so you need to be aware of screeners’ strengths and weaknesses as you select and use them.</a:t>
            </a:r>
          </a:p>
          <a:p>
            <a:pPr marL="455417" indent="-182167" defTabSz="910834">
              <a:buFont typeface="Arial" pitchFamily="34" charset="0"/>
              <a:buChar char="•"/>
              <a:defRPr/>
            </a:pPr>
            <a:r>
              <a:rPr lang="en-US" sz="1000" i="1" dirty="0" smtClean="0">
                <a:latin typeface="Arial" charset="0"/>
                <a:ea typeface="Arial" charset="0"/>
                <a:cs typeface="Arial" charset="0"/>
              </a:rPr>
              <a:t>If possible, districts should adhere to the same cut scores across schools, so there is consistency and comparability within the district.</a:t>
            </a:r>
          </a:p>
          <a:p>
            <a:pPr marL="455417" indent="-182167">
              <a:buFont typeface="Arial" pitchFamily="34" charset="0"/>
              <a:buChar char="•"/>
            </a:pPr>
            <a:r>
              <a:rPr lang="en-US" sz="1000" i="1" dirty="0" smtClean="0">
                <a:latin typeface="Arial" charset="0"/>
                <a:ea typeface="Arial" charset="0"/>
                <a:cs typeface="Arial" charset="0"/>
              </a:rPr>
              <a:t>Teams should establish routines and procedures for conducting data reviews, establish decision making processes, and establish explicit decision rules for assessing student progress. </a:t>
            </a:r>
          </a:p>
          <a:p>
            <a:pPr marL="455417" indent="-182167">
              <a:buFont typeface="Arial" pitchFamily="34" charset="0"/>
              <a:buChar char="•"/>
            </a:pPr>
            <a:r>
              <a:rPr lang="en-US" sz="1000" i="1" dirty="0" smtClean="0">
                <a:latin typeface="Arial" charset="0"/>
                <a:ea typeface="Arial" charset="0"/>
                <a:cs typeface="Arial" charset="0"/>
              </a:rPr>
              <a:t>Data analysis is important for identifying students who need additional assessment and instruction, evaluating effectiveness of core curriculum and instruction, allocating resources, and evaluating effectiveness of instruction programs for target groups (e.g., ELL, Title 1).</a:t>
            </a:r>
          </a:p>
          <a:p>
            <a:pPr marL="455417" indent="-182167" defTabSz="910834">
              <a:buFont typeface="Arial" pitchFamily="34" charset="0"/>
              <a:buChar char="•"/>
              <a:defRPr/>
            </a:pPr>
            <a:r>
              <a:rPr lang="en-US" sz="1000" i="1" dirty="0" smtClean="0">
                <a:latin typeface="Arial" charset="0"/>
                <a:ea typeface="Arial" charset="0"/>
                <a:cs typeface="Arial" charset="0"/>
              </a:rPr>
              <a:t>Be purposeful in data analysis – determine what you are looking for at all levels (school, district, state).</a:t>
            </a:r>
          </a:p>
          <a:p>
            <a:pPr marL="455417" indent="-182167" defTabSz="910834">
              <a:buFont typeface="Arial" pitchFamily="34" charset="0"/>
              <a:buChar char="•"/>
              <a:defRPr/>
            </a:pPr>
            <a:r>
              <a:rPr lang="en-US" sz="1000" i="1" dirty="0" smtClean="0">
                <a:latin typeface="Arial" charset="0"/>
                <a:ea typeface="Arial" charset="0"/>
                <a:cs typeface="Arial" charset="0"/>
              </a:rPr>
              <a:t>Your purpose should determine what data you use and how you choose to interpret your data. </a:t>
            </a:r>
          </a:p>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20</a:t>
            </a:fld>
            <a:endParaRPr lang="en-US" dirty="0"/>
          </a:p>
        </p:txBody>
      </p:sp>
    </p:spTree>
    <p:extLst>
      <p:ext uri="{BB962C8B-B14F-4D97-AF65-F5344CB8AC3E}">
        <p14:creationId xmlns:p14="http://schemas.microsoft.com/office/powerpoint/2010/main" val="493401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5760" y="4387770"/>
            <a:ext cx="6151417" cy="4848306"/>
          </a:xfrm>
        </p:spPr>
        <p:txBody>
          <a:bodyPr/>
          <a:lstStyle/>
          <a:p>
            <a:r>
              <a:rPr lang="en-US" i="1" dirty="0"/>
              <a:t>This slide has animations. </a:t>
            </a:r>
          </a:p>
          <a:p>
            <a:r>
              <a:rPr lang="en-US" dirty="0" smtClean="0"/>
              <a:t>Many </a:t>
            </a:r>
            <a:r>
              <a:rPr lang="en-US" dirty="0"/>
              <a:t>educators associate MTSS with the following triangle. It is intended to represent the three levels of prevention and the percentage of students who would be expected to benefit from these levels of prevention in an effective system. </a:t>
            </a:r>
            <a:r>
              <a:rPr lang="en-US" i="1" dirty="0"/>
              <a:t>Click for animation. </a:t>
            </a:r>
            <a:r>
              <a:rPr lang="en-US" dirty="0"/>
              <a:t>The first level, or </a:t>
            </a:r>
            <a:r>
              <a:rPr lang="en-US" b="0" dirty="0"/>
              <a:t>Tier 1, is </a:t>
            </a:r>
            <a:r>
              <a:rPr lang="en-US" dirty="0"/>
              <a:t>indicated in green.</a:t>
            </a:r>
            <a:r>
              <a:rPr lang="en-US" baseline="0" dirty="0"/>
              <a:t> It is </a:t>
            </a:r>
            <a:r>
              <a:rPr lang="en-US" dirty="0"/>
              <a:t>expected that most students, at least 80%, benefit from core curriculum delivered through differentiated.</a:t>
            </a:r>
          </a:p>
          <a:p>
            <a:endParaRPr lang="en-US" dirty="0"/>
          </a:p>
          <a:p>
            <a:r>
              <a:rPr lang="en-US" i="1" dirty="0"/>
              <a:t>Click for animation. </a:t>
            </a:r>
            <a:r>
              <a:rPr lang="en-US" dirty="0"/>
              <a:t>The next level, or </a:t>
            </a:r>
            <a:r>
              <a:rPr lang="en-US" b="0" dirty="0"/>
              <a:t>Tier 2, is supplemental </a:t>
            </a:r>
            <a:r>
              <a:rPr lang="en-US" dirty="0"/>
              <a:t>to Tier 1. Even</a:t>
            </a:r>
            <a:r>
              <a:rPr lang="en-US" baseline="0" dirty="0"/>
              <a:t> with good instruction, it is estimated that </a:t>
            </a:r>
            <a:r>
              <a:rPr lang="en-US" dirty="0"/>
              <a:t>approximately 15% of students will need supplemental, small group instruction to benefit from the core instruction and curriculum. </a:t>
            </a:r>
          </a:p>
          <a:p>
            <a:endParaRPr lang="en-US" dirty="0"/>
          </a:p>
          <a:p>
            <a:r>
              <a:rPr lang="en-US" dirty="0"/>
              <a:t>The top level, </a:t>
            </a:r>
            <a:r>
              <a:rPr lang="en-US" b="0" dirty="0"/>
              <a:t>or intensive instruction or Tier 3, includes </a:t>
            </a:r>
            <a:r>
              <a:rPr lang="en-US" dirty="0"/>
              <a:t>specialized, individualized systems for students with intensive needs. It typically involves small group instruction of one to three students who are significantly behind their peers. It is estimated that approximately 3 to 5%</a:t>
            </a:r>
            <a:r>
              <a:rPr lang="en-US" baseline="0" dirty="0"/>
              <a:t> of students will need intensive support. </a:t>
            </a:r>
            <a:endParaRPr lang="en-US" dirty="0"/>
          </a:p>
          <a:p>
            <a:endParaRPr lang="en-US" dirty="0"/>
          </a:p>
          <a:p>
            <a:r>
              <a:rPr lang="en-US" dirty="0"/>
              <a:t>If fewer than 80% of students are benefiting from the current primary prevention system, schools should consider focusing school improvement efforts on improving the core instruction and curriculum. If there is a large percentage of students in the Tier 2 or Tier</a:t>
            </a:r>
            <a:r>
              <a:rPr lang="en-US" baseline="0" dirty="0"/>
              <a:t> 3</a:t>
            </a:r>
            <a:r>
              <a:rPr lang="en-US" dirty="0"/>
              <a:t>, consider implementing large group instructional activities and system changes within Tier</a:t>
            </a:r>
            <a:r>
              <a:rPr lang="en-US" baseline="0" dirty="0"/>
              <a:t> 1 </a:t>
            </a:r>
            <a:r>
              <a:rPr lang="en-US" dirty="0"/>
              <a:t>to reduce the number of students requiring additional support. </a:t>
            </a:r>
          </a:p>
          <a:p>
            <a:r>
              <a:rPr lang="en-US" i="1" dirty="0" smtClean="0"/>
              <a:t>Click </a:t>
            </a:r>
            <a:r>
              <a:rPr lang="en-US" i="1" dirty="0"/>
              <a:t>for animation. </a:t>
            </a:r>
            <a:r>
              <a:rPr lang="en-US" dirty="0"/>
              <a:t>Students with disabilities may</a:t>
            </a:r>
            <a:r>
              <a:rPr lang="en-US" baseline="0" dirty="0"/>
              <a:t> receive supports </a:t>
            </a:r>
            <a:r>
              <a:rPr lang="en-US" dirty="0"/>
              <a:t>throughout levels of the system, depending on their individual needs. </a:t>
            </a:r>
          </a:p>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21</a:t>
            </a:fld>
            <a:endParaRPr lang="en-US" dirty="0"/>
          </a:p>
        </p:txBody>
      </p:sp>
    </p:spTree>
    <p:extLst>
      <p:ext uri="{BB962C8B-B14F-4D97-AF65-F5344CB8AC3E}">
        <p14:creationId xmlns:p14="http://schemas.microsoft.com/office/powerpoint/2010/main" val="12001476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0834">
              <a:defRPr/>
            </a:pPr>
            <a:r>
              <a:rPr lang="en-US" b="0" i="1" u="none" dirty="0" smtClean="0"/>
              <a:t>This slide should</a:t>
            </a:r>
            <a:r>
              <a:rPr lang="en-US" b="0" i="1" u="none" baseline="0" dirty="0" smtClean="0"/>
              <a:t> help explain why screening is important for districts.  Screening is more than just determining who needs interventions; the data inform district-level decisions about support and allocation.</a:t>
            </a:r>
            <a:endParaRPr lang="en-US" b="0" i="1" u="none" dirty="0" smtClean="0"/>
          </a:p>
          <a:p>
            <a:endParaRPr lang="en-US" dirty="0" smtClean="0"/>
          </a:p>
          <a:p>
            <a:r>
              <a:rPr lang="en-US" dirty="0" smtClean="0"/>
              <a:t>District-level decisions related to screening include: </a:t>
            </a:r>
            <a:endParaRPr lang="en-US" dirty="0"/>
          </a:p>
          <a:p>
            <a:pPr marL="224543" indent="-224543"/>
            <a:endParaRPr lang="en-US" b="0" i="1" dirty="0" smtClean="0"/>
          </a:p>
          <a:p>
            <a:pPr marL="224543" indent="-224543"/>
            <a:r>
              <a:rPr lang="en-US" b="0" i="1" dirty="0" smtClean="0"/>
              <a:t>Read slide. </a:t>
            </a:r>
            <a:endParaRPr lang="en-US" b="1"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22</a:t>
            </a:fld>
            <a:endParaRPr lang="en-US" dirty="0"/>
          </a:p>
        </p:txBody>
      </p:sp>
    </p:spTree>
    <p:extLst>
      <p:ext uri="{BB962C8B-B14F-4D97-AF65-F5344CB8AC3E}">
        <p14:creationId xmlns:p14="http://schemas.microsoft.com/office/powerpoint/2010/main" val="2143453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pPr defTabSz="910834">
              <a:defRPr/>
            </a:pPr>
            <a:r>
              <a:rPr lang="en-US" i="1" dirty="0" smtClean="0"/>
              <a:t>This slide helps answer</a:t>
            </a:r>
            <a:r>
              <a:rPr lang="en-US" i="1" baseline="0" dirty="0" smtClean="0"/>
              <a:t> the question of why screening</a:t>
            </a:r>
            <a:r>
              <a:rPr lang="en-US" b="0" i="1" u="none" baseline="0" dirty="0" smtClean="0"/>
              <a:t> is important for schools</a:t>
            </a:r>
            <a:r>
              <a:rPr lang="en-US" i="1" baseline="0" dirty="0" smtClean="0"/>
              <a:t>. </a:t>
            </a:r>
            <a:endParaRPr lang="en-US" i="1" dirty="0" smtClean="0"/>
          </a:p>
          <a:p>
            <a:endParaRPr lang="en-US" dirty="0" smtClean="0"/>
          </a:p>
          <a:p>
            <a:r>
              <a:rPr lang="en-US" dirty="0"/>
              <a:t>School-level decisions related to screening include identifying:</a:t>
            </a:r>
          </a:p>
          <a:p>
            <a:pPr marL="455417" indent="-182167">
              <a:buFont typeface="Arial" pitchFamily="34" charset="0"/>
              <a:buChar char="•"/>
            </a:pPr>
            <a:r>
              <a:rPr lang="en-US" b="1" dirty="0"/>
              <a:t>General school trends or issues, and then grade-level trends</a:t>
            </a:r>
            <a:endParaRPr lang="en-US" dirty="0"/>
          </a:p>
          <a:p>
            <a:pPr marL="673630" lvl="1" indent="-224543">
              <a:buFont typeface="Courier New" pitchFamily="49" charset="0"/>
              <a:buChar char="o"/>
            </a:pPr>
            <a:r>
              <a:rPr lang="en-US" dirty="0"/>
              <a:t>Are there holes in grade-level performance?</a:t>
            </a:r>
          </a:p>
          <a:p>
            <a:pPr marL="673630" lvl="1" indent="-224543">
              <a:buFont typeface="Courier New" pitchFamily="49" charset="0"/>
              <a:buChar char="o"/>
            </a:pPr>
            <a:r>
              <a:rPr lang="en-US" dirty="0"/>
              <a:t>Do we lose subgroups of students at certain times? </a:t>
            </a:r>
          </a:p>
          <a:p>
            <a:pPr marL="455417" indent="-182167">
              <a:buFont typeface="Arial" pitchFamily="34" charset="0"/>
              <a:buChar char="•"/>
            </a:pPr>
            <a:r>
              <a:rPr lang="en-US" b="1" dirty="0"/>
              <a:t>Effectiveness of school-wide curriculum and instruction delivery</a:t>
            </a:r>
            <a:endParaRPr lang="en-US" dirty="0"/>
          </a:p>
          <a:p>
            <a:pPr marL="673630" lvl="1" indent="-224543">
              <a:buFont typeface="Courier New" pitchFamily="49" charset="0"/>
              <a:buChar char="o"/>
            </a:pPr>
            <a:r>
              <a:rPr lang="en-US" dirty="0"/>
              <a:t>Is there consistent performance across grade levels? For example, data may indicate consistent growth from grades 1-4 and then a significant drop in performance when students reach fifth grade. This may be an indication that fourth grade instruction/curriculum is not adequately preparing students for fifth grade expectations. </a:t>
            </a:r>
          </a:p>
          <a:p>
            <a:pPr marL="455417" indent="-182167">
              <a:buFont typeface="Arial" pitchFamily="34" charset="0"/>
              <a:buChar char="•"/>
            </a:pPr>
            <a:r>
              <a:rPr lang="en-US" b="1" dirty="0"/>
              <a:t>Areas of need and guidance on how to set measurable school-wide goals</a:t>
            </a:r>
            <a:endParaRPr lang="en-US" dirty="0"/>
          </a:p>
          <a:p>
            <a:pPr eaLnBrk="1" hangingPunct="1">
              <a:spcBef>
                <a:spcPct val="0"/>
              </a:spcBef>
            </a:pPr>
            <a:endParaRPr lang="en-US" dirty="0"/>
          </a:p>
        </p:txBody>
      </p:sp>
      <p:sp>
        <p:nvSpPr>
          <p:cNvPr id="5" name="Slide Number Placeholder 3"/>
          <p:cNvSpPr>
            <a:spLocks noGrp="1"/>
          </p:cNvSpPr>
          <p:nvPr>
            <p:ph type="sldNum" sz="quarter" idx="5"/>
          </p:nvPr>
        </p:nvSpPr>
        <p:spPr>
          <a:xfrm>
            <a:off x="3956693" y="8818248"/>
            <a:ext cx="3026730" cy="463869"/>
          </a:xfrm>
        </p:spPr>
        <p:txBody>
          <a:bodyPr/>
          <a:lstStyle/>
          <a:p>
            <a:pPr>
              <a:defRPr/>
            </a:pPr>
            <a:fld id="{7699AF3B-6DEB-4270-BDE8-339DF4DA3D0A}" type="slidenum">
              <a:rPr lang="en-US" smtClean="0"/>
              <a:pPr>
                <a:defRPr/>
              </a:pPr>
              <a:t>23</a:t>
            </a:fld>
            <a:endParaRPr lang="en-US" dirty="0"/>
          </a:p>
        </p:txBody>
      </p:sp>
    </p:spTree>
    <p:extLst>
      <p:ext uri="{BB962C8B-B14F-4D97-AF65-F5344CB8AC3E}">
        <p14:creationId xmlns:p14="http://schemas.microsoft.com/office/powerpoint/2010/main" val="9234834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0834">
              <a:defRPr/>
            </a:pPr>
            <a:r>
              <a:rPr lang="en-US" i="1" dirty="0" smtClean="0"/>
              <a:t>This slide helps answer</a:t>
            </a:r>
            <a:r>
              <a:rPr lang="en-US" i="1" baseline="0" dirty="0" smtClean="0"/>
              <a:t> the question of why screening is important at the grade level. </a:t>
            </a:r>
            <a:endParaRPr lang="en-US" i="1" dirty="0" smtClean="0"/>
          </a:p>
          <a:p>
            <a:endParaRPr lang="en-US" dirty="0" smtClean="0"/>
          </a:p>
          <a:p>
            <a:r>
              <a:rPr lang="en-US" dirty="0" smtClean="0"/>
              <a:t>Grade-level decisions related to screening include identifying:</a:t>
            </a:r>
          </a:p>
          <a:p>
            <a:endParaRPr lang="en-US" b="0" i="1" dirty="0" smtClean="0"/>
          </a:p>
          <a:p>
            <a:r>
              <a:rPr lang="en-US" b="0" i="1" dirty="0" smtClean="0"/>
              <a:t>Read slide.</a:t>
            </a:r>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24</a:t>
            </a:fld>
            <a:endParaRPr lang="en-US" dirty="0"/>
          </a:p>
        </p:txBody>
      </p:sp>
    </p:spTree>
    <p:extLst>
      <p:ext uri="{BB962C8B-B14F-4D97-AF65-F5344CB8AC3E}">
        <p14:creationId xmlns:p14="http://schemas.microsoft.com/office/powerpoint/2010/main" val="4638138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Relies on using a problem solving process. National Center for Intensive Intervention recommends that </a:t>
            </a:r>
            <a:r>
              <a:rPr lang="en-US" b="1" dirty="0" smtClean="0"/>
              <a:t>teams </a:t>
            </a:r>
            <a:r>
              <a:rPr lang="en-US" b="0" dirty="0" smtClean="0"/>
              <a:t>establish</a:t>
            </a:r>
            <a:r>
              <a:rPr lang="en-US" b="1" dirty="0" smtClean="0"/>
              <a:t> routines and procedures for conducting data reviews</a:t>
            </a:r>
            <a:r>
              <a:rPr lang="en-US" dirty="0" smtClean="0"/>
              <a:t>, establish</a:t>
            </a:r>
            <a:r>
              <a:rPr lang="en-US" b="1" dirty="0" smtClean="0"/>
              <a:t> decision making processes</a:t>
            </a:r>
            <a:r>
              <a:rPr lang="en-US" dirty="0" smtClean="0"/>
              <a:t>, and establish</a:t>
            </a:r>
            <a:r>
              <a:rPr lang="en-US" b="1" dirty="0" smtClean="0"/>
              <a:t> explicit decision rules for assessing student progress</a:t>
            </a:r>
            <a:r>
              <a:rPr lang="en-US" dirty="0" smtClean="0"/>
              <a:t>. This is an</a:t>
            </a:r>
            <a:r>
              <a:rPr lang="en-US" baseline="0" dirty="0" smtClean="0"/>
              <a:t> important task for district teams to accomplish so that there is some consistency across schools.</a:t>
            </a:r>
          </a:p>
          <a:p>
            <a:endParaRPr lang="en-US" baseline="0" dirty="0" smtClean="0"/>
          </a:p>
          <a:p>
            <a:r>
              <a:rPr lang="en-US" dirty="0" smtClean="0"/>
              <a:t>It is important to have established routines and procedures for data-based decision making. In other words, what steps are you going to follow in order to use the screening data to make decisions? </a:t>
            </a:r>
          </a:p>
          <a:p>
            <a:endParaRPr lang="en-US" dirty="0" smtClean="0"/>
          </a:p>
          <a:p>
            <a:r>
              <a:rPr lang="en-US" b="1" dirty="0" smtClean="0"/>
              <a:t>Articulating routines and procedures in writing</a:t>
            </a:r>
            <a:r>
              <a:rPr lang="en-US" dirty="0" smtClean="0"/>
              <a:t> helps ensure and assess if established routines and procedures are being </a:t>
            </a:r>
            <a:r>
              <a:rPr lang="en-US" b="1" dirty="0" smtClean="0"/>
              <a:t>implemented with integrity</a:t>
            </a:r>
            <a:r>
              <a:rPr lang="en-US" dirty="0" smtClean="0"/>
              <a:t>. Ongoing evaluation of the selected routines and procedures is necessary to</a:t>
            </a:r>
            <a:r>
              <a:rPr lang="en-US" b="1" dirty="0" smtClean="0"/>
              <a:t> ensure they are culturally and linguistically responsive </a:t>
            </a:r>
            <a:r>
              <a:rPr lang="en-US" dirty="0" smtClean="0"/>
              <a:t>and lead to the desired outcome. </a:t>
            </a:r>
          </a:p>
          <a:p>
            <a:endParaRPr lang="en-US" dirty="0" smtClean="0"/>
          </a:p>
          <a:p>
            <a:pPr>
              <a:buNone/>
            </a:pPr>
            <a:r>
              <a:rPr lang="en-US" dirty="0" smtClean="0"/>
              <a:t>Consider clarifying the following in writing:</a:t>
            </a:r>
          </a:p>
          <a:p>
            <a:pPr>
              <a:buClr>
                <a:schemeClr val="accent1"/>
              </a:buClr>
              <a:buFont typeface="Wingdings" pitchFamily="2" charset="2"/>
              <a:buChar char="§"/>
            </a:pPr>
            <a:r>
              <a:rPr lang="en-US" sz="1200" dirty="0" smtClean="0"/>
              <a:t>What are you looking for?</a:t>
            </a:r>
          </a:p>
          <a:p>
            <a:pPr>
              <a:buClr>
                <a:schemeClr val="accent1"/>
              </a:buClr>
              <a:buFont typeface="Wingdings" pitchFamily="2" charset="2"/>
              <a:buChar char="§"/>
            </a:pPr>
            <a:r>
              <a:rPr lang="en-US" sz="1200" dirty="0" smtClean="0"/>
              <a:t>How will you look for it?</a:t>
            </a:r>
          </a:p>
          <a:p>
            <a:pPr>
              <a:buClr>
                <a:schemeClr val="accent1"/>
              </a:buClr>
              <a:buFont typeface="Wingdings" pitchFamily="2" charset="2"/>
              <a:buChar char="§"/>
            </a:pPr>
            <a:r>
              <a:rPr lang="en-US" sz="1200" dirty="0" smtClean="0"/>
              <a:t>How will you know if you found it?</a:t>
            </a:r>
          </a:p>
          <a:p>
            <a:pPr>
              <a:buClr>
                <a:schemeClr val="accent1"/>
              </a:buClr>
              <a:buFont typeface="Wingdings" pitchFamily="2" charset="2"/>
              <a:buChar char="§"/>
            </a:pPr>
            <a:endParaRPr lang="en-US" sz="1200" dirty="0" smtClean="0"/>
          </a:p>
          <a:p>
            <a:pPr>
              <a:buClr>
                <a:schemeClr val="accent1"/>
              </a:buClr>
              <a:buFont typeface="Wingdings" pitchFamily="2" charset="2"/>
              <a:buChar char="§"/>
            </a:pPr>
            <a:endParaRPr lang="en-US" sz="1200" dirty="0" smtClean="0"/>
          </a:p>
          <a:p>
            <a:r>
              <a:rPr lang="en-US" b="0" dirty="0" smtClean="0"/>
              <a:t>In thinking about establishing</a:t>
            </a:r>
            <a:r>
              <a:rPr lang="en-US" b="0" baseline="0" dirty="0" smtClean="0"/>
              <a:t> routines and procedures for data-decision making </a:t>
            </a:r>
            <a:r>
              <a:rPr lang="en-US" b="1" baseline="0" dirty="0" smtClean="0"/>
              <a:t>c</a:t>
            </a:r>
            <a:r>
              <a:rPr lang="en-US" b="1" dirty="0" smtClean="0"/>
              <a:t>onsider clarifying the following points in writing</a:t>
            </a:r>
            <a:r>
              <a:rPr lang="en-US" dirty="0" smtClean="0"/>
              <a:t> prior to implementation.</a:t>
            </a:r>
          </a:p>
          <a:p>
            <a:r>
              <a:rPr lang="en-US" b="1" dirty="0" smtClean="0"/>
              <a:t>What are you looking for?</a:t>
            </a:r>
            <a:endParaRPr lang="en-US" dirty="0" smtClean="0"/>
          </a:p>
          <a:p>
            <a:pPr marL="455417" indent="-182167">
              <a:buFont typeface="Arial" pitchFamily="34" charset="0"/>
              <a:buChar char="•"/>
            </a:pPr>
            <a:r>
              <a:rPr lang="en-US" dirty="0" smtClean="0"/>
              <a:t>Data fishing can be fun but may lead to problems. It can cause sites</a:t>
            </a:r>
            <a:r>
              <a:rPr lang="en-US" baseline="0" dirty="0" smtClean="0"/>
              <a:t> to</a:t>
            </a:r>
            <a:r>
              <a:rPr lang="en-US" dirty="0" smtClean="0"/>
              <a:t> delay the use of data (especially if there are a lot of data), change the focus of the analysis, and miss important trends or issues. </a:t>
            </a:r>
            <a:r>
              <a:rPr lang="en-US" b="1" dirty="0" smtClean="0"/>
              <a:t>Identify what you are interested in knowing prior to your data analysis</a:t>
            </a:r>
            <a:r>
              <a:rPr lang="en-US" dirty="0" smtClean="0"/>
              <a:t>. If you are unclear as to what you are looking for, conduct an analysis of the more critical outcomes first (graduation, reading performance) and then focus on outcomes in other areas. It is important to prioritize. </a:t>
            </a:r>
          </a:p>
          <a:p>
            <a:pPr marL="455417" indent="-182167">
              <a:buFont typeface="Arial" pitchFamily="34" charset="0"/>
              <a:buChar char="•"/>
            </a:pPr>
            <a:r>
              <a:rPr lang="en-US" b="1" dirty="0" smtClean="0"/>
              <a:t>Identify what you are looking for at all levels of analysis </a:t>
            </a:r>
            <a:r>
              <a:rPr lang="en-US" dirty="0" smtClean="0"/>
              <a:t>(district, school, grade, class, students) and levels of prevention (efficacy, struggling students). </a:t>
            </a:r>
          </a:p>
          <a:p>
            <a:r>
              <a:rPr lang="en-US" b="1" dirty="0" smtClean="0"/>
              <a:t>How will you look for it?</a:t>
            </a:r>
            <a:endParaRPr lang="en-US" dirty="0" smtClean="0"/>
          </a:p>
          <a:p>
            <a:pPr marL="455417" indent="-182167">
              <a:buFont typeface="Arial" pitchFamily="34" charset="0"/>
              <a:buChar char="•"/>
            </a:pPr>
            <a:r>
              <a:rPr lang="en-US" b="1" dirty="0" smtClean="0"/>
              <a:t>Develop a plan for how you will systematically analyze your data</a:t>
            </a:r>
            <a:r>
              <a:rPr lang="en-US" dirty="0" smtClean="0"/>
              <a:t>. This can increase the efficiency of your data-analysis activities. It also helps manage the output many data systems offer. Only the most critical data are needed at first. It allows you to know where to delve deeper. </a:t>
            </a:r>
          </a:p>
          <a:p>
            <a:r>
              <a:rPr lang="en-US" b="1" dirty="0" smtClean="0"/>
              <a:t>How will you know if you found it?</a:t>
            </a:r>
            <a:endParaRPr lang="en-US" dirty="0" smtClean="0"/>
          </a:p>
          <a:p>
            <a:pPr marL="455417" indent="-182167">
              <a:buFont typeface="Arial" pitchFamily="34" charset="0"/>
              <a:buChar char="•"/>
            </a:pPr>
            <a:r>
              <a:rPr lang="en-US" dirty="0" smtClean="0"/>
              <a:t>Determine how much evidence is needed for the team to identify success or lack of success. Once identified the team can continue moving through the problem-solving process in order to develop a plan of action. </a:t>
            </a:r>
          </a:p>
          <a:p>
            <a:pPr marL="455417" indent="-182167"/>
            <a:endParaRPr lang="en-US" dirty="0" smtClean="0"/>
          </a:p>
          <a:p>
            <a:pPr>
              <a:buClr>
                <a:schemeClr val="accent1"/>
              </a:buClr>
              <a:buFont typeface="Wingdings" pitchFamily="2" charset="2"/>
              <a:buChar char="§"/>
            </a:pP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25</a:t>
            </a:fld>
            <a:endParaRPr lang="en-US" dirty="0"/>
          </a:p>
        </p:txBody>
      </p:sp>
    </p:spTree>
    <p:extLst>
      <p:ext uri="{BB962C8B-B14F-4D97-AF65-F5344CB8AC3E}">
        <p14:creationId xmlns:p14="http://schemas.microsoft.com/office/powerpoint/2010/main" val="93997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 to develop routines and procedures for how your team will review data. Teams should:</a:t>
            </a:r>
          </a:p>
          <a:p>
            <a:endParaRPr lang="en-US" dirty="0" smtClean="0"/>
          </a:p>
          <a:p>
            <a:r>
              <a:rPr lang="en-US" i="1" dirty="0" smtClean="0"/>
              <a:t>Read slide.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26</a:t>
            </a:fld>
            <a:endParaRPr lang="en-US" dirty="0"/>
          </a:p>
        </p:txBody>
      </p:sp>
    </p:spTree>
    <p:extLst>
      <p:ext uri="{BB962C8B-B14F-4D97-AF65-F5344CB8AC3E}">
        <p14:creationId xmlns:p14="http://schemas.microsoft.com/office/powerpoint/2010/main" val="17798881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Teams might also </a:t>
            </a:r>
            <a:r>
              <a:rPr lang="en-US" b="1" dirty="0" smtClean="0"/>
              <a:t>consider articulating, in writing</a:t>
            </a:r>
            <a:r>
              <a:rPr lang="en-US" b="1" baseline="0" dirty="0" smtClean="0"/>
              <a:t> </a:t>
            </a:r>
            <a:r>
              <a:rPr lang="en-US" b="0" baseline="0" dirty="0" smtClean="0"/>
              <a:t>specific decision rules. They might want to define </a:t>
            </a:r>
            <a:r>
              <a:rPr lang="en-US" b="1" dirty="0" smtClean="0"/>
              <a:t>what happens when certain things occur:</a:t>
            </a:r>
            <a:endParaRPr lang="en-US" dirty="0" smtClean="0"/>
          </a:p>
          <a:p>
            <a:pPr marL="455417" indent="-182167">
              <a:buFont typeface="Arial" pitchFamily="34" charset="0"/>
              <a:buChar char="•"/>
            </a:pPr>
            <a:r>
              <a:rPr lang="en-US" b="1" dirty="0" smtClean="0"/>
              <a:t>More than 80% of students are above cut score</a:t>
            </a:r>
            <a:endParaRPr lang="en-US" dirty="0" smtClean="0"/>
          </a:p>
          <a:p>
            <a:pPr marL="455417" indent="-182167">
              <a:buFont typeface="Arial" pitchFamily="34" charset="0"/>
              <a:buChar char="•"/>
            </a:pPr>
            <a:r>
              <a:rPr lang="en-US" b="1" dirty="0" smtClean="0"/>
              <a:t>Less than 80% have reached the cut score: </a:t>
            </a:r>
            <a:r>
              <a:rPr lang="en-US" b="0" u="none" dirty="0" smtClean="0"/>
              <a:t>Do we strengthen the core instruction and curriculum?  Do we add an intervention?</a:t>
            </a:r>
            <a:endParaRPr lang="en-US" u="none" dirty="0" smtClean="0"/>
          </a:p>
          <a:p>
            <a:pPr marL="455417" indent="-182167">
              <a:buFont typeface="Arial" pitchFamily="34" charset="0"/>
              <a:buChar char="•"/>
            </a:pPr>
            <a:r>
              <a:rPr lang="en-US" b="1" dirty="0" smtClean="0"/>
              <a:t>Lack of progress is evident: </a:t>
            </a:r>
            <a:r>
              <a:rPr lang="en-US" b="0" u="none" dirty="0" smtClean="0"/>
              <a:t>What do you do?  Do you make a plan?</a:t>
            </a:r>
          </a:p>
          <a:p>
            <a:pPr marL="455417" indent="-182167">
              <a:buFont typeface="Arial" pitchFamily="34" charset="0"/>
              <a:buChar char="•"/>
            </a:pPr>
            <a:r>
              <a:rPr lang="en-US" b="1" dirty="0" smtClean="0"/>
              <a:t>Student progress varies by target group (e.g., Title I, special education, low SES) </a:t>
            </a:r>
            <a:endParaRPr lang="en-US" dirty="0" smtClean="0"/>
          </a:p>
          <a:p>
            <a:r>
              <a:rPr lang="en-US" dirty="0" smtClean="0"/>
              <a:t> </a:t>
            </a:r>
          </a:p>
          <a:p>
            <a:r>
              <a:rPr lang="en-US" dirty="0" smtClean="0"/>
              <a:t>Decision rules should be established at all levels including class, grade, and school. </a:t>
            </a:r>
          </a:p>
          <a:p>
            <a:endParaRPr lang="en-US"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27</a:t>
            </a:fld>
            <a:endParaRPr lang="en-US" dirty="0"/>
          </a:p>
        </p:txBody>
      </p:sp>
    </p:spTree>
    <p:extLst>
      <p:ext uri="{BB962C8B-B14F-4D97-AF65-F5344CB8AC3E}">
        <p14:creationId xmlns:p14="http://schemas.microsoft.com/office/powerpoint/2010/main" val="15183695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to think about what they would do if:</a:t>
            </a:r>
          </a:p>
          <a:p>
            <a:pPr marL="455417" indent="-182167">
              <a:buFont typeface="Arial" pitchFamily="34" charset="0"/>
              <a:buChar char="•"/>
            </a:pPr>
            <a:r>
              <a:rPr lang="en-US" b="1" dirty="0"/>
              <a:t>More than 80% of students are above cut score</a:t>
            </a:r>
            <a:endParaRPr lang="en-US" dirty="0"/>
          </a:p>
          <a:p>
            <a:pPr marL="455417" indent="-182167">
              <a:buFont typeface="Arial" pitchFamily="34" charset="0"/>
              <a:buChar char="•"/>
            </a:pPr>
            <a:r>
              <a:rPr lang="en-US" b="1" dirty="0"/>
              <a:t>Less than 80% have reached the cut score: </a:t>
            </a:r>
            <a:r>
              <a:rPr lang="en-US" dirty="0"/>
              <a:t>Do we strengthen the core instruction and curriculum?  Do we add an intervention?</a:t>
            </a:r>
          </a:p>
          <a:p>
            <a:pPr marL="455417" indent="-182167">
              <a:buFont typeface="Arial" pitchFamily="34" charset="0"/>
              <a:buChar char="•"/>
            </a:pPr>
            <a:r>
              <a:rPr lang="en-US" b="1" dirty="0"/>
              <a:t>Lack of progress is evident: </a:t>
            </a:r>
            <a:r>
              <a:rPr lang="en-US" dirty="0"/>
              <a:t>What do you do?  Do you make a plan?</a:t>
            </a:r>
          </a:p>
          <a:p>
            <a:pPr marL="455417" indent="-182167">
              <a:buFont typeface="Arial" pitchFamily="34" charset="0"/>
              <a:buChar char="•"/>
            </a:pPr>
            <a:r>
              <a:rPr lang="en-US" b="1" dirty="0"/>
              <a:t>Student progress varies by target group (e.g., Title I, special education, low SES) </a:t>
            </a:r>
            <a:endParaRPr lang="en-US" dirty="0"/>
          </a:p>
          <a:p>
            <a:r>
              <a:rPr lang="en-US" dirty="0"/>
              <a:t> </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28</a:t>
            </a:fld>
            <a:endParaRPr lang="en-US" dirty="0"/>
          </a:p>
        </p:txBody>
      </p:sp>
    </p:spTree>
    <p:extLst>
      <p:ext uri="{BB962C8B-B14F-4D97-AF65-F5344CB8AC3E}">
        <p14:creationId xmlns:p14="http://schemas.microsoft.com/office/powerpoint/2010/main" val="8654641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Bring</a:t>
            </a:r>
            <a:r>
              <a:rPr lang="en-US" dirty="0" smtClean="0"/>
              <a:t> closure</a:t>
            </a:r>
            <a:endParaRPr lang="en-US" baseline="0" dirty="0" smtClean="0"/>
          </a:p>
          <a:p>
            <a:r>
              <a:rPr lang="en-US" i="1" baseline="0" dirty="0" smtClean="0"/>
              <a:t>Read the slide. </a:t>
            </a:r>
          </a:p>
          <a:p>
            <a:endParaRPr lang="en-US" i="1" baseline="0" dirty="0" smtClean="0"/>
          </a:p>
          <a:p>
            <a:endParaRPr lang="en-US" i="0"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29</a:t>
            </a:fld>
            <a:endParaRPr lang="en-US" dirty="0"/>
          </a:p>
        </p:txBody>
      </p:sp>
    </p:spTree>
    <p:extLst>
      <p:ext uri="{BB962C8B-B14F-4D97-AF65-F5344CB8AC3E}">
        <p14:creationId xmlns:p14="http://schemas.microsoft.com/office/powerpoint/2010/main" val="1264977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latin typeface="Calibri" pitchFamily="34" charset="0"/>
                <a:ea typeface="+mn-ea"/>
                <a:cs typeface="+mn-cs"/>
              </a:rPr>
              <a:t>Read slide to participants.</a:t>
            </a:r>
            <a:endParaRPr lang="en-US" sz="1200" kern="1200" dirty="0" smtClean="0">
              <a:solidFill>
                <a:schemeClr val="tx1"/>
              </a:solidFill>
              <a:latin typeface="Calibri" pitchFamily="34" charset="0"/>
              <a:ea typeface="+mn-ea"/>
              <a:cs typeface="+mn-cs"/>
            </a:endParaRPr>
          </a:p>
          <a:p>
            <a:r>
              <a:rPr lang="en-US" sz="1200" i="1" kern="1200" dirty="0" smtClean="0">
                <a:solidFill>
                  <a:schemeClr val="tx1"/>
                </a:solidFill>
                <a:latin typeface="Calibri" pitchFamily="34" charset="0"/>
                <a:ea typeface="+mn-ea"/>
                <a:cs typeface="+mn-cs"/>
              </a:rPr>
              <a:t> </a:t>
            </a:r>
            <a:endParaRPr lang="en-US" sz="1200" kern="1200" dirty="0" smtClean="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3</a:t>
            </a:fld>
            <a:endParaRPr lang="en-US" dirty="0"/>
          </a:p>
        </p:txBody>
      </p:sp>
    </p:spTree>
    <p:extLst>
      <p:ext uri="{BB962C8B-B14F-4D97-AF65-F5344CB8AC3E}">
        <p14:creationId xmlns:p14="http://schemas.microsoft.com/office/powerpoint/2010/main" val="6554127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defTabSz="898173" eaLnBrk="1" hangingPunct="1"/>
            <a:r>
              <a:rPr lang="en-US" dirty="0" smtClean="0"/>
              <a:t>Here are</a:t>
            </a:r>
            <a:r>
              <a:rPr lang="en-US" baseline="0" dirty="0" smtClean="0"/>
              <a:t> some</a:t>
            </a:r>
            <a:r>
              <a:rPr lang="en-US" dirty="0" smtClean="0"/>
              <a:t> websites for additional information on screening and other</a:t>
            </a:r>
            <a:r>
              <a:rPr lang="en-US" baseline="0" dirty="0" smtClean="0"/>
              <a:t> multi-tiered</a:t>
            </a:r>
            <a:r>
              <a:rPr lang="en-US" dirty="0" smtClean="0"/>
              <a:t>-related topics.</a:t>
            </a:r>
          </a:p>
          <a:p>
            <a:pPr marL="230833" indent="-230833" eaLnBrk="1" hangingPunct="1"/>
            <a:endParaRPr lang="en-US" sz="1000" dirty="0"/>
          </a:p>
        </p:txBody>
      </p:sp>
      <p:sp>
        <p:nvSpPr>
          <p:cNvPr id="4" name="Slide Number Placeholder 3"/>
          <p:cNvSpPr>
            <a:spLocks noGrp="1"/>
          </p:cNvSpPr>
          <p:nvPr>
            <p:ph type="sldNum" sz="quarter" idx="5"/>
          </p:nvPr>
        </p:nvSpPr>
        <p:spPr>
          <a:xfrm>
            <a:off x="3956693" y="8818248"/>
            <a:ext cx="3026730" cy="463869"/>
          </a:xfrm>
        </p:spPr>
        <p:txBody>
          <a:bodyPr/>
          <a:lstStyle/>
          <a:p>
            <a:pPr>
              <a:defRPr/>
            </a:pPr>
            <a:fld id="{7699AF3B-6DEB-4270-BDE8-339DF4DA3D0A}" type="slidenum">
              <a:rPr lang="en-US" smtClean="0"/>
              <a:pPr>
                <a:defRPr/>
              </a:pPr>
              <a:t>30</a:t>
            </a:fld>
            <a:endParaRPr lang="en-US" dirty="0"/>
          </a:p>
        </p:txBody>
      </p:sp>
    </p:spTree>
    <p:extLst>
      <p:ext uri="{BB962C8B-B14F-4D97-AF65-F5344CB8AC3E}">
        <p14:creationId xmlns:p14="http://schemas.microsoft.com/office/powerpoint/2010/main" val="14869269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Bring</a:t>
            </a:r>
            <a:r>
              <a:rPr lang="en-US" dirty="0" smtClean="0"/>
              <a:t> closure</a:t>
            </a:r>
            <a:endParaRPr lang="en-US" baseline="0" dirty="0" smtClean="0"/>
          </a:p>
          <a:p>
            <a:r>
              <a:rPr lang="en-US" i="1" baseline="0" dirty="0" smtClean="0"/>
              <a:t>Read the slide. </a:t>
            </a:r>
          </a:p>
          <a:p>
            <a:endParaRPr lang="en-US" i="1" baseline="0" dirty="0" smtClean="0"/>
          </a:p>
          <a:p>
            <a:endParaRPr lang="en-US" i="0"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31</a:t>
            </a:fld>
            <a:endParaRPr lang="en-US" dirty="0"/>
          </a:p>
        </p:txBody>
      </p:sp>
    </p:spTree>
    <p:extLst>
      <p:ext uri="{BB962C8B-B14F-4D97-AF65-F5344CB8AC3E}">
        <p14:creationId xmlns:p14="http://schemas.microsoft.com/office/powerpoint/2010/main" val="1105708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32</a:t>
            </a:fld>
            <a:endParaRPr lang="en-US" dirty="0"/>
          </a:p>
        </p:txBody>
      </p:sp>
    </p:spTree>
    <p:extLst>
      <p:ext uri="{BB962C8B-B14F-4D97-AF65-F5344CB8AC3E}">
        <p14:creationId xmlns:p14="http://schemas.microsoft.com/office/powerpoint/2010/main" val="93410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objectives for this training are: </a:t>
            </a:r>
          </a:p>
          <a:p>
            <a:r>
              <a:rPr lang="en-US" dirty="0" smtClean="0"/>
              <a:t> </a:t>
            </a:r>
          </a:p>
          <a:p>
            <a:r>
              <a:rPr lang="en-US" i="1" dirty="0" smtClean="0"/>
              <a:t>Read slide to participants.</a:t>
            </a:r>
          </a:p>
          <a:p>
            <a:endParaRPr lang="en-US" i="1" dirty="0" smtClean="0"/>
          </a:p>
          <a:p>
            <a:endParaRPr lang="en-US" dirty="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4</a:t>
            </a:fld>
            <a:endParaRPr lang="en-US" dirty="0"/>
          </a:p>
        </p:txBody>
      </p:sp>
    </p:spTree>
    <p:extLst>
      <p:ext uri="{BB962C8B-B14F-4D97-AF65-F5344CB8AC3E}">
        <p14:creationId xmlns:p14="http://schemas.microsoft.com/office/powerpoint/2010/main" val="1203524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The following are key terms and main points that should be focused</a:t>
            </a:r>
            <a:r>
              <a:rPr lang="en-US" i="1" baseline="0" dirty="0" smtClean="0"/>
              <a:t> on during this segment of the presentation.</a:t>
            </a:r>
          </a:p>
          <a:p>
            <a:endParaRPr lang="en-US" i="1" baseline="0" dirty="0" smtClean="0"/>
          </a:p>
          <a:p>
            <a:r>
              <a:rPr lang="en-US" i="1" dirty="0" smtClean="0"/>
              <a:t>Key Terms:</a:t>
            </a:r>
          </a:p>
          <a:p>
            <a:r>
              <a:rPr lang="en-US" i="1" dirty="0" smtClean="0"/>
              <a:t>Universal screening</a:t>
            </a:r>
          </a:p>
          <a:p>
            <a:r>
              <a:rPr lang="en-US" i="1" dirty="0" smtClean="0"/>
              <a:t>Classification accuracy</a:t>
            </a:r>
            <a:endParaRPr lang="en-US" i="1" baseline="0" dirty="0" smtClean="0"/>
          </a:p>
          <a:p>
            <a:r>
              <a:rPr lang="en-US" i="1" dirty="0" smtClean="0"/>
              <a:t>Main</a:t>
            </a:r>
            <a:r>
              <a:rPr lang="en-US" i="1" baseline="0" dirty="0" smtClean="0"/>
              <a:t> Points:</a:t>
            </a:r>
          </a:p>
          <a:p>
            <a:pPr marL="182880" indent="-182167" defTabSz="910834">
              <a:buFont typeface="Arial" pitchFamily="34" charset="0"/>
              <a:buChar char="•"/>
              <a:defRPr/>
            </a:pPr>
            <a:r>
              <a:rPr lang="en-US" i="1" baseline="0" dirty="0" smtClean="0"/>
              <a:t>Screening is helpful in identifying students at risk for poor learning outcomes and who need additional assessment and intervention.</a:t>
            </a:r>
          </a:p>
          <a:p>
            <a:pPr marL="182880" indent="-182167" defTabSz="910834">
              <a:buFont typeface="Arial" pitchFamily="34" charset="0"/>
              <a:buChar char="•"/>
              <a:defRPr/>
            </a:pPr>
            <a:r>
              <a:rPr lang="en-US" i="1" dirty="0" smtClean="0"/>
              <a:t>S</a:t>
            </a:r>
            <a:r>
              <a:rPr lang="en-US" i="1" baseline="0" dirty="0" smtClean="0"/>
              <a:t>creening data are important and useful at the state, district, and school levels.</a:t>
            </a:r>
          </a:p>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5</a:t>
            </a:fld>
            <a:endParaRPr lang="en-US" dirty="0"/>
          </a:p>
        </p:txBody>
      </p:sp>
    </p:spTree>
    <p:extLst>
      <p:ext uri="{BB962C8B-B14F-4D97-AF65-F5344CB8AC3E}">
        <p14:creationId xmlns:p14="http://schemas.microsoft.com/office/powerpoint/2010/main" val="1984852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C22C0E-585B-A840-8D12-460FBC319A90}" type="slidenum">
              <a:rPr lang="en-US" altLang="en-US"/>
              <a:pPr/>
              <a:t>6</a:t>
            </a:fld>
            <a:endParaRPr lang="en-US" altLang="en-US" dirty="0"/>
          </a:p>
        </p:txBody>
      </p:sp>
      <p:sp>
        <p:nvSpPr>
          <p:cNvPr id="317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17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dirty="0"/>
              <a:t>Notes:</a:t>
            </a:r>
          </a:p>
          <a:p>
            <a:r>
              <a:rPr lang="en-US" altLang="en-US" dirty="0"/>
              <a:t>However, early screening is at the heart of prevention. A crucial role of screening is to identify children who may not reach the outcome or accountability standard </a:t>
            </a:r>
            <a:r>
              <a:rPr lang="en-US" altLang="en-US" i="1" dirty="0"/>
              <a:t>unless we provide additional intervention</a:t>
            </a:r>
            <a:r>
              <a:rPr lang="en-US" altLang="en-US" dirty="0"/>
              <a:t>. Screening is valuable when followed with additional intervention.</a:t>
            </a:r>
          </a:p>
          <a:p>
            <a:endParaRPr lang="en-US" altLang="en-US" dirty="0"/>
          </a:p>
          <a:p>
            <a:r>
              <a:rPr lang="en-US" altLang="en-US" dirty="0"/>
              <a:t>Screening must fit within an assessment system that targets important outcomes and leads to the development of an intervention plan to change those outcomes for students at risk. These are some key features of a good assessment instrument.</a:t>
            </a:r>
          </a:p>
          <a:p>
            <a:endParaRPr lang="en-US" altLang="en-US" dirty="0"/>
          </a:p>
          <a:p>
            <a:r>
              <a:rPr lang="en-US" altLang="en-US" dirty="0"/>
              <a:t> It’s like a check-up or screening you get at the doctor’s office where quick physical assessments including blood pressure, weight, temperature, pulse, etc. gives the doctor an indication of your overall health. Likewise, quick screening assessments available today allow us to reliably predict how well students will </a:t>
            </a:r>
            <a:r>
              <a:rPr lang="en-US" altLang="en-US" dirty="0" smtClean="0"/>
              <a:t>achieve the desired outcome (e.g., grade-level reading).</a:t>
            </a:r>
            <a:endParaRPr lang="en-US" altLang="en-US" dirty="0"/>
          </a:p>
          <a:p>
            <a:r>
              <a:rPr lang="en-US" altLang="en-US" dirty="0"/>
              <a:t>Because </a:t>
            </a:r>
            <a:r>
              <a:rPr lang="en-US" altLang="en-US" dirty="0" smtClean="0"/>
              <a:t>academics, social-emotional, and behavior  affect students’ </a:t>
            </a:r>
            <a:r>
              <a:rPr lang="en-US" altLang="en-US" dirty="0"/>
              <a:t>overall well-being and our ability to gain access to our world, we must be guardians of our students’ </a:t>
            </a:r>
            <a:r>
              <a:rPr lang="en-US" altLang="en-US" dirty="0" smtClean="0"/>
              <a:t>academic and social, emotional, and behavioral </a:t>
            </a:r>
            <a:r>
              <a:rPr lang="en-US" altLang="en-US" dirty="0"/>
              <a:t>health.</a:t>
            </a:r>
          </a:p>
        </p:txBody>
      </p:sp>
    </p:spTree>
    <p:extLst>
      <p:ext uri="{BB962C8B-B14F-4D97-AF65-F5344CB8AC3E}">
        <p14:creationId xmlns:p14="http://schemas.microsoft.com/office/powerpoint/2010/main" val="1719736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why screening is done 3 times of year (instrument that is sensitive and can detect the smallest changes in student behavior/performance</a:t>
            </a:r>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7</a:t>
            </a:fld>
            <a:endParaRPr lang="en-US" dirty="0"/>
          </a:p>
        </p:txBody>
      </p:sp>
    </p:spTree>
    <p:extLst>
      <p:ext uri="{BB962C8B-B14F-4D97-AF65-F5344CB8AC3E}">
        <p14:creationId xmlns:p14="http://schemas.microsoft.com/office/powerpoint/2010/main" val="1259029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dirty="0" smtClean="0"/>
              <a:t>The same principle applies in learning environments. In addition to </a:t>
            </a:r>
            <a:r>
              <a:rPr lang="en-US" b="1" dirty="0" smtClean="0"/>
              <a:t>identifying students at risk for poor learning outcomes and who need additional assessment and intervention</a:t>
            </a:r>
            <a:r>
              <a:rPr lang="en-US" dirty="0" smtClean="0"/>
              <a:t>, screening data can help to answer key questions about the </a:t>
            </a:r>
            <a:r>
              <a:rPr lang="en-US" b="1" dirty="0" smtClean="0"/>
              <a:t>effectiveness</a:t>
            </a:r>
            <a:r>
              <a:rPr lang="en-US" b="1" baseline="0" dirty="0" smtClean="0"/>
              <a:t> </a:t>
            </a:r>
            <a:r>
              <a:rPr lang="en-US" b="1" dirty="0" smtClean="0"/>
              <a:t>of your curriculum and instruction</a:t>
            </a:r>
            <a:r>
              <a:rPr lang="en-US" dirty="0" smtClean="0"/>
              <a:t>.</a:t>
            </a:r>
          </a:p>
          <a:p>
            <a:endParaRPr lang="en-US" dirty="0" smtClean="0"/>
          </a:p>
          <a:p>
            <a:r>
              <a:rPr lang="en-US" i="1" dirty="0" smtClean="0"/>
              <a:t>Read slide.</a:t>
            </a:r>
          </a:p>
          <a:p>
            <a:endParaRPr lang="en-US" dirty="0" smtClean="0"/>
          </a:p>
          <a:p>
            <a:pPr eaLnBrk="1" hangingPunct="1">
              <a:spcBef>
                <a:spcPct val="0"/>
              </a:spcBef>
            </a:pPr>
            <a:endParaRPr lang="en-US" dirty="0" smtClean="0"/>
          </a:p>
        </p:txBody>
      </p:sp>
      <p:sp>
        <p:nvSpPr>
          <p:cNvPr id="5" name="Slide Number Placeholder 3"/>
          <p:cNvSpPr>
            <a:spLocks noGrp="1"/>
          </p:cNvSpPr>
          <p:nvPr>
            <p:ph type="sldNum" sz="quarter" idx="5"/>
          </p:nvPr>
        </p:nvSpPr>
        <p:spPr>
          <a:xfrm>
            <a:off x="3956693" y="8818248"/>
            <a:ext cx="3026730" cy="463869"/>
          </a:xfrm>
        </p:spPr>
        <p:txBody>
          <a:bodyPr/>
          <a:lstStyle/>
          <a:p>
            <a:pPr>
              <a:defRPr/>
            </a:pPr>
            <a:fld id="{7699AF3B-6DEB-4270-BDE8-339DF4DA3D0A}" type="slidenum">
              <a:rPr lang="en-US" smtClean="0"/>
              <a:pPr>
                <a:defRPr/>
              </a:pPr>
              <a:t>8</a:t>
            </a:fld>
            <a:endParaRPr lang="en-US" dirty="0"/>
          </a:p>
        </p:txBody>
      </p:sp>
    </p:spTree>
    <p:extLst>
      <p:ext uri="{BB962C8B-B14F-4D97-AF65-F5344CB8AC3E}">
        <p14:creationId xmlns:p14="http://schemas.microsoft.com/office/powerpoint/2010/main" val="608237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Tell participants what they will be listening for: Now you will hear from several principals about why they believe screening is important.</a:t>
            </a:r>
          </a:p>
          <a:p>
            <a:endParaRPr lang="en-US" dirty="0" smtClean="0"/>
          </a:p>
          <a:p>
            <a:r>
              <a:rPr lang="en-US" dirty="0" smtClean="0"/>
              <a:t>Play the video (3:26).</a:t>
            </a:r>
          </a:p>
          <a:p>
            <a:endParaRPr lang="en-US" dirty="0" smtClean="0"/>
          </a:p>
          <a:p>
            <a:r>
              <a:rPr lang="en-US" i="1" dirty="0" smtClean="0"/>
              <a:t>Universal Screening:</a:t>
            </a:r>
            <a:r>
              <a:rPr lang="en-US" dirty="0" smtClean="0"/>
              <a:t> </a:t>
            </a:r>
            <a:r>
              <a:rPr lang="en-US" u="sng" dirty="0" smtClean="0">
                <a:hlinkClick r:id="rId3"/>
              </a:rPr>
              <a:t>http://www.youtube.com/watch?v=HaHWoN-LVFc</a:t>
            </a:r>
            <a:r>
              <a:rPr lang="en-US" dirty="0" smtClean="0"/>
              <a:t> </a:t>
            </a:r>
          </a:p>
          <a:p>
            <a:endParaRPr lang="en-US" b="1" i="1" dirty="0" smtClean="0"/>
          </a:p>
        </p:txBody>
      </p:sp>
      <p:sp>
        <p:nvSpPr>
          <p:cNvPr id="4" name="Slide Number Placeholder 3"/>
          <p:cNvSpPr>
            <a:spLocks noGrp="1"/>
          </p:cNvSpPr>
          <p:nvPr>
            <p:ph type="sldNum" sz="quarter" idx="10"/>
          </p:nvPr>
        </p:nvSpPr>
        <p:spPr/>
        <p:txBody>
          <a:bodyPr/>
          <a:lstStyle/>
          <a:p>
            <a:pPr>
              <a:defRPr/>
            </a:pPr>
            <a:fld id="{7699AF3B-6DEB-4270-BDE8-339DF4DA3D0A}" type="slidenum">
              <a:rPr lang="en-US" smtClean="0"/>
              <a:pPr>
                <a:defRPr/>
              </a:pPr>
              <a:t>9</a:t>
            </a:fld>
            <a:endParaRPr lang="en-US" dirty="0"/>
          </a:p>
        </p:txBody>
      </p:sp>
    </p:spTree>
    <p:extLst>
      <p:ext uri="{BB962C8B-B14F-4D97-AF65-F5344CB8AC3E}">
        <p14:creationId xmlns:p14="http://schemas.microsoft.com/office/powerpoint/2010/main" val="803964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p:cNvSpPr>
            <a:spLocks noGrp="1"/>
          </p:cNvSpPr>
          <p:nvPr>
            <p:ph type="title"/>
          </p:nvPr>
        </p:nvSpPr>
        <p:spPr>
          <a:xfrm>
            <a:off x="683812" y="1151931"/>
            <a:ext cx="8228413" cy="1538883"/>
          </a:xfrm>
        </p:spPr>
        <p:txBody>
          <a:bodyPr>
            <a:normAutofit/>
          </a:bodyPr>
          <a:lstStyle>
            <a:lvl1pPr>
              <a:defRPr/>
            </a:lvl1pPr>
          </a:lstStyle>
          <a:p>
            <a:r>
              <a:rPr lang="en-US" smtClean="0"/>
              <a:t>Click to edit Master title style</a:t>
            </a:r>
            <a:endParaRPr lang="en-US" dirty="0"/>
          </a:p>
        </p:txBody>
      </p:sp>
      <p:sp>
        <p:nvSpPr>
          <p:cNvPr id="15" name="Subtitle"/>
          <p:cNvSpPr>
            <a:spLocks noGrp="1"/>
          </p:cNvSpPr>
          <p:nvPr>
            <p:ph type="body" sz="quarter" idx="16" hasCustomPrompt="1"/>
          </p:nvPr>
        </p:nvSpPr>
        <p:spPr>
          <a:xfrm>
            <a:off x="684213" y="2935288"/>
            <a:ext cx="8228012" cy="1263650"/>
          </a:xfrm>
        </p:spPr>
        <p:txBody>
          <a:bodyPr/>
          <a:lstStyle>
            <a:lvl1pPr>
              <a:defRPr/>
            </a:lvl1pPr>
          </a:lstStyle>
          <a:p>
            <a:pPr lvl="0"/>
            <a:r>
              <a:rPr lang="en-US" dirty="0" smtClean="0"/>
              <a:t>Subtitle</a:t>
            </a:r>
          </a:p>
        </p:txBody>
      </p:sp>
      <p:sp>
        <p:nvSpPr>
          <p:cNvPr id="13" name="Text Placeholder"/>
          <p:cNvSpPr>
            <a:spLocks noGrp="1"/>
          </p:cNvSpPr>
          <p:nvPr>
            <p:ph type="body" sz="quarter" idx="15" hasCustomPrompt="1"/>
          </p:nvPr>
        </p:nvSpPr>
        <p:spPr>
          <a:xfrm>
            <a:off x="684213" y="4427538"/>
            <a:ext cx="8228012" cy="904875"/>
          </a:xfrm>
        </p:spPr>
        <p:txBody>
          <a:bodyPr/>
          <a:lstStyle>
            <a:lvl2pPr>
              <a:defRPr/>
            </a:lvl2pPr>
            <a:lvl3pPr>
              <a:defRPr/>
            </a:lvl3pPr>
          </a:lstStyle>
          <a:p>
            <a:pPr lvl="1"/>
            <a:r>
              <a:rPr lang="en-US" dirty="0" smtClean="0"/>
              <a:t>Name</a:t>
            </a:r>
          </a:p>
          <a:p>
            <a:pPr lvl="2"/>
            <a:r>
              <a:rPr lang="en-US" dirty="0" smtClean="0"/>
              <a:t>Position</a:t>
            </a:r>
            <a:endParaRPr lang="en-US" dirty="0"/>
          </a:p>
        </p:txBody>
      </p:sp>
      <p:sp>
        <p:nvSpPr>
          <p:cNvPr id="8" name="Text Placeholder 7"/>
          <p:cNvSpPr>
            <a:spLocks noGrp="1"/>
          </p:cNvSpPr>
          <p:nvPr>
            <p:ph type="body" sz="quarter" idx="18" hasCustomPrompt="1"/>
          </p:nvPr>
        </p:nvSpPr>
        <p:spPr>
          <a:xfrm>
            <a:off x="8211713" y="6056412"/>
            <a:ext cx="700512" cy="153888"/>
          </a:xfrm>
        </p:spPr>
        <p:txBody>
          <a:bodyPr wrap="none">
            <a:spAutoFit/>
          </a:bodyPr>
          <a:lstStyle>
            <a:lvl1pPr algn="r">
              <a:defRPr sz="1000">
                <a:solidFill>
                  <a:schemeClr val="tx2"/>
                </a:solidFill>
              </a:defRPr>
            </a:lvl1pPr>
            <a:lvl2pPr>
              <a:defRPr sz="1000">
                <a:solidFill>
                  <a:schemeClr val="tx2"/>
                </a:solidFill>
              </a:defRPr>
            </a:lvl2pPr>
            <a:lvl3pPr>
              <a:defRPr sz="1000">
                <a:solidFill>
                  <a:schemeClr val="tx2"/>
                </a:solidFill>
              </a:defRPr>
            </a:lvl3pPr>
            <a:lvl4pPr>
              <a:defRPr sz="1000">
                <a:solidFill>
                  <a:schemeClr val="tx2"/>
                </a:solidFill>
              </a:defRPr>
            </a:lvl4pPr>
            <a:lvl5pPr>
              <a:defRPr sz="1000">
                <a:solidFill>
                  <a:schemeClr val="tx2"/>
                </a:solidFill>
              </a:defRPr>
            </a:lvl5pPr>
          </a:lstStyle>
          <a:p>
            <a:pPr lvl="0"/>
            <a:r>
              <a:rPr lang="en-US" dirty="0" smtClean="0"/>
              <a:t>Month 20XX</a:t>
            </a:r>
            <a:endParaRPr lang="en-US" dirty="0"/>
          </a:p>
        </p:txBody>
      </p:sp>
      <p:sp>
        <p:nvSpPr>
          <p:cNvPr id="10" name="Text Placeholder 9"/>
          <p:cNvSpPr>
            <a:spLocks noGrp="1"/>
          </p:cNvSpPr>
          <p:nvPr>
            <p:ph type="body" sz="quarter" idx="19" hasCustomPrompt="1"/>
          </p:nvPr>
        </p:nvSpPr>
        <p:spPr>
          <a:xfrm>
            <a:off x="6249637" y="6567844"/>
            <a:ext cx="2662588" cy="123111"/>
          </a:xfrm>
        </p:spPr>
        <p:txBody>
          <a:bodyPr wrap="none" anchor="ctr" anchorCtr="0">
            <a:spAutoFit/>
          </a:bodyPr>
          <a:lstStyle>
            <a:lvl1pPr algn="r">
              <a:spcBef>
                <a:spcPts val="0"/>
              </a:spcBef>
              <a:defRPr sz="800">
                <a:solidFill>
                  <a:schemeClr val="bg2">
                    <a:lumMod val="90000"/>
                  </a:schemeClr>
                </a:solidFill>
                <a:latin typeface="Arial Narrow" panose="020B0606020202030204" pitchFamily="34" charset="0"/>
              </a:defRPr>
            </a:lvl1pPr>
            <a:lvl2pPr>
              <a:defRPr sz="800">
                <a:latin typeface="Arial Narrow" panose="020B0606020202030204" pitchFamily="34" charset="0"/>
              </a:defRPr>
            </a:lvl2pPr>
            <a:lvl3pPr>
              <a:defRPr sz="800">
                <a:latin typeface="Arial Narrow" panose="020B0606020202030204" pitchFamily="34" charset="0"/>
              </a:defRPr>
            </a:lvl3pPr>
            <a:lvl4pPr>
              <a:defRPr sz="800">
                <a:latin typeface="Arial Narrow" panose="020B0606020202030204" pitchFamily="34" charset="0"/>
              </a:defRPr>
            </a:lvl4pPr>
            <a:lvl5pPr>
              <a:defRPr sz="800">
                <a:latin typeface="Arial Narrow" panose="020B0606020202030204" pitchFamily="34" charset="0"/>
              </a:defRPr>
            </a:lvl5pPr>
          </a:lstStyle>
          <a:p>
            <a:pPr lvl="0"/>
            <a:r>
              <a:rPr lang="en-US" dirty="0" smtClean="0"/>
              <a:t>Copyright © 20XX American Institutes for Research. All rights reserved.</a:t>
            </a:r>
          </a:p>
        </p:txBody>
      </p:sp>
      <p:sp>
        <p:nvSpPr>
          <p:cNvPr id="4" name="Text Placeholder 3"/>
          <p:cNvSpPr>
            <a:spLocks noGrp="1"/>
          </p:cNvSpPr>
          <p:nvPr>
            <p:ph type="body" sz="quarter" idx="20" hasCustomPrompt="1"/>
          </p:nvPr>
        </p:nvSpPr>
        <p:spPr>
          <a:xfrm>
            <a:off x="8412088" y="6719893"/>
            <a:ext cx="500137" cy="92333"/>
          </a:xfrm>
        </p:spPr>
        <p:txBody>
          <a:bodyPr wrap="none">
            <a:spAutoFit/>
          </a:bodyPr>
          <a:lstStyle>
            <a:lvl1pPr algn="r">
              <a:defRPr sz="600">
                <a:solidFill>
                  <a:schemeClr val="bg2">
                    <a:lumMod val="50000"/>
                  </a:schemeClr>
                </a:solidFill>
              </a:defRPr>
            </a:lvl1pPr>
            <a:lvl2pPr>
              <a:defRPr sz="600"/>
            </a:lvl2pPr>
            <a:lvl3pPr>
              <a:defRPr sz="600"/>
            </a:lvl3pPr>
            <a:lvl4pPr>
              <a:defRPr sz="600"/>
            </a:lvl4pPr>
            <a:lvl5pPr>
              <a:defRPr sz="600"/>
            </a:lvl5pPr>
          </a:lstStyle>
          <a:p>
            <a:pPr lvl="0"/>
            <a:r>
              <a:rPr lang="en-US" dirty="0" smtClean="0"/>
              <a:t>XXXX_MM/YY</a:t>
            </a:r>
            <a:endParaRPr lang="en-US" dirty="0"/>
          </a:p>
        </p:txBody>
      </p:sp>
    </p:spTree>
    <p:extLst>
      <p:ext uri="{BB962C8B-B14F-4D97-AF65-F5344CB8AC3E}">
        <p14:creationId xmlns:p14="http://schemas.microsoft.com/office/powerpoint/2010/main" val="38523742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 Rule">
    <p:spTree>
      <p:nvGrpSpPr>
        <p:cNvPr id="1" name=""/>
        <p:cNvGrpSpPr/>
        <p:nvPr/>
      </p:nvGrpSpPr>
      <p:grpSpPr>
        <a:xfrm>
          <a:off x="0" y="0"/>
          <a:ext cx="0" cy="0"/>
          <a:chOff x="0" y="0"/>
          <a:chExt cx="0" cy="0"/>
        </a:xfrm>
      </p:grpSpPr>
      <p:sp>
        <p:nvSpPr>
          <p:cNvPr id="3" name="Title"/>
          <p:cNvSpPr>
            <a:spLocks noGrp="1"/>
          </p:cNvSpPr>
          <p:nvPr userDrawn="1">
            <p:ph type="title"/>
          </p:nvPr>
        </p:nvSpPr>
        <p:spPr>
          <a:xfrm>
            <a:off x="687388" y="364089"/>
            <a:ext cx="8224837" cy="488348"/>
          </a:xfrm>
        </p:spPr>
        <p:txBody>
          <a:bodyPr/>
          <a:lstStyle/>
          <a:p>
            <a:r>
              <a:rPr lang="en-US" dirty="0" smtClean="0"/>
              <a:t>Click to edit Master title style</a:t>
            </a:r>
            <a:endParaRPr lang="en-US" dirty="0"/>
          </a:p>
        </p:txBody>
      </p:sp>
      <p:sp>
        <p:nvSpPr>
          <p:cNvPr id="20" name="Content"/>
          <p:cNvSpPr>
            <a:spLocks noGrp="1"/>
          </p:cNvSpPr>
          <p:nvPr userDrawn="1">
            <p:ph sz="quarter" idx="11"/>
          </p:nvPr>
        </p:nvSpPr>
        <p:spPr>
          <a:xfrm>
            <a:off x="687388" y="1074693"/>
            <a:ext cx="8224837"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38933276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Level No Bullet, Source">
    <p:spTree>
      <p:nvGrpSpPr>
        <p:cNvPr id="1" name=""/>
        <p:cNvGrpSpPr/>
        <p:nvPr/>
      </p:nvGrpSpPr>
      <p:grpSpPr>
        <a:xfrm>
          <a:off x="0" y="0"/>
          <a:ext cx="0" cy="0"/>
          <a:chOff x="0" y="0"/>
          <a:chExt cx="0" cy="0"/>
        </a:xfrm>
      </p:grpSpPr>
      <p:cxnSp>
        <p:nvCxnSpPr>
          <p:cNvPr id="45"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882532"/>
            <a:ext cx="8224837" cy="492443"/>
          </a:xfrm>
        </p:spPr>
        <p:txBody>
          <a:bodyPr/>
          <a:lstStyle>
            <a:lvl1pPr>
              <a:defRPr>
                <a:solidFill>
                  <a:schemeClr val="bg2">
                    <a:lumMod val="75000"/>
                  </a:schemeClr>
                </a:solidFill>
              </a:defRPr>
            </a:lvl1pPr>
          </a:lstStyle>
          <a:p>
            <a:r>
              <a:rPr lang="en-US" dirty="0" smtClean="0"/>
              <a:t>Click to edit Master title style</a:t>
            </a:r>
            <a:endParaRPr lang="en-US" dirty="0"/>
          </a:p>
        </p:txBody>
      </p:sp>
      <p:sp>
        <p:nvSpPr>
          <p:cNvPr id="3" name="Content"/>
          <p:cNvSpPr>
            <a:spLocks noGrp="1"/>
          </p:cNvSpPr>
          <p:nvPr userDrawn="1">
            <p:ph idx="1"/>
          </p:nvPr>
        </p:nvSpPr>
        <p:spPr>
          <a:xfrm>
            <a:off x="687388" y="1611466"/>
            <a:ext cx="8224837" cy="4714531"/>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p:txBody>
      </p:sp>
      <p:sp>
        <p:nvSpPr>
          <p:cNvPr id="6" name="Source"/>
          <p:cNvSpPr>
            <a:spLocks noGrp="1"/>
          </p:cNvSpPr>
          <p:nvPr>
            <p:ph type="body" sz="quarter" idx="11" hasCustomPrompt="1"/>
          </p:nvPr>
        </p:nvSpPr>
        <p:spPr>
          <a:xfrm>
            <a:off x="687388" y="6018220"/>
            <a:ext cx="8224837" cy="307777"/>
          </a:xfrm>
        </p:spPr>
        <p:txBody>
          <a:bodyPr anchor="b" anchorCtr="0">
            <a:spAutoFit/>
          </a:bodyPr>
          <a:lstStyle>
            <a:lvl1pPr marL="0" indent="0">
              <a:buNone/>
              <a:defRPr sz="1000"/>
            </a:lvl1pPr>
            <a:lvl2pPr marL="228600" indent="0">
              <a:buNone/>
              <a:defRPr sz="1000"/>
            </a:lvl2pPr>
            <a:lvl3pPr marL="458788" indent="0">
              <a:buNone/>
              <a:defRPr sz="1000"/>
            </a:lvl3pPr>
            <a:lvl4pPr marL="685800" indent="0">
              <a:buNone/>
              <a:defRPr sz="1000"/>
            </a:lvl4pPr>
            <a:lvl5pPr marL="914400" indent="0">
              <a:buNone/>
              <a:defRPr sz="1000"/>
            </a:lvl5pPr>
          </a:lstStyle>
          <a:p>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sz="1000" dirty="0">
              <a:solidFill>
                <a:schemeClr val="tx2"/>
              </a:solidFill>
              <a:latin typeface="+mn-lt"/>
              <a:ea typeface="ITC Franklin Gothic Std Bk Cd"/>
              <a:cs typeface="ITC Franklin Gothic Std Bk Cd"/>
            </a:endParaRP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515404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Source">
    <p:spTree>
      <p:nvGrpSpPr>
        <p:cNvPr id="1" name=""/>
        <p:cNvGrpSpPr/>
        <p:nvPr/>
      </p:nvGrpSpPr>
      <p:grpSpPr>
        <a:xfrm>
          <a:off x="0" y="0"/>
          <a:ext cx="0" cy="0"/>
          <a:chOff x="0" y="0"/>
          <a:chExt cx="0" cy="0"/>
        </a:xfrm>
      </p:grpSpPr>
      <p:cxnSp>
        <p:nvCxnSpPr>
          <p:cNvPr id="37"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a:xfrm>
            <a:off x="687388" y="882532"/>
            <a:ext cx="8224837" cy="492443"/>
          </a:xfrm>
        </p:spPr>
        <p:txBody>
          <a:bodyPr>
            <a:spAutoFit/>
          </a:bodyPr>
          <a:lstStyle>
            <a:lvl1pPr>
              <a:defRPr sz="3200"/>
            </a:lvl1pPr>
          </a:lstStyle>
          <a:p>
            <a:r>
              <a:rPr lang="en-US" dirty="0" smtClean="0"/>
              <a:t>Click to edit Master title style</a:t>
            </a:r>
            <a:endParaRPr lang="en-US" dirty="0"/>
          </a:p>
        </p:txBody>
      </p:sp>
      <p:sp>
        <p:nvSpPr>
          <p:cNvPr id="3" name="Content"/>
          <p:cNvSpPr>
            <a:spLocks noGrp="1"/>
          </p:cNvSpPr>
          <p:nvPr>
            <p:ph idx="1"/>
          </p:nvPr>
        </p:nvSpPr>
        <p:spPr bwMode="gray">
          <a:xfrm>
            <a:off x="687526" y="1607853"/>
            <a:ext cx="8224699" cy="4726300"/>
          </a:xfrm>
        </p:spPr>
        <p:txBody>
          <a:bodyPr/>
          <a:lstStyle>
            <a:lvl1pPr marL="233363" indent="-233363">
              <a:buFont typeface="Arial" panose="020B0604020202020204" pitchFamily="34" charset="0"/>
              <a:buChar char="•"/>
              <a:defRPr>
                <a:solidFill>
                  <a:schemeClr val="tx2"/>
                </a:solidFill>
                <a:latin typeface="+mn-lt"/>
                <a:cs typeface="Franklin Gothic Book" pitchFamily="34" charset="0"/>
              </a:defRPr>
            </a:lvl1pPr>
            <a:lvl2pPr>
              <a:defRPr sz="1800">
                <a:solidFill>
                  <a:schemeClr val="tx2"/>
                </a:solidFill>
                <a:latin typeface="+mn-lt"/>
                <a:cs typeface="Franklin Gothic Book" pitchFamily="34" charset="0"/>
              </a:defRPr>
            </a:lvl2pPr>
            <a:lvl3pPr>
              <a:defRPr sz="1400" baseline="0">
                <a:solidFill>
                  <a:schemeClr val="tx2"/>
                </a:solidFill>
                <a:latin typeface="+mn-lt"/>
                <a:cs typeface="Franklin Gothic Book" pitchFamily="34" charset="0"/>
              </a:defRPr>
            </a:lvl3pPr>
            <a:lvl4pPr marL="915988" indent="-228600">
              <a:defRPr sz="1400" baseline="0">
                <a:solidFill>
                  <a:schemeClr val="tx2"/>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6" name="Source"/>
          <p:cNvSpPr>
            <a:spLocks noGrp="1"/>
          </p:cNvSpPr>
          <p:nvPr>
            <p:ph type="body" sz="quarter" idx="11" hasCustomPrompt="1"/>
          </p:nvPr>
        </p:nvSpPr>
        <p:spPr>
          <a:xfrm>
            <a:off x="687388" y="6026376"/>
            <a:ext cx="8224837" cy="307777"/>
          </a:xfrm>
        </p:spPr>
        <p:txBody>
          <a:bodyPr anchor="b" anchorCtr="0">
            <a:spAutoFit/>
          </a:bodyPr>
          <a:lstStyle>
            <a:lvl1pPr marL="0" indent="0">
              <a:buNone/>
              <a:defRPr sz="1000"/>
            </a:lvl1pPr>
            <a:lvl2pPr marL="228600" indent="0">
              <a:buNone/>
              <a:defRPr sz="1000"/>
            </a:lvl2pPr>
            <a:lvl3pPr marL="458788" indent="0">
              <a:buNone/>
              <a:defRPr sz="1000"/>
            </a:lvl3pPr>
            <a:lvl4pPr marL="685800" indent="0">
              <a:buNone/>
              <a:defRPr sz="1000"/>
            </a:lvl4pPr>
            <a:lvl5pPr marL="914400" indent="0">
              <a:buNone/>
              <a:defRPr sz="1000"/>
            </a:lvl5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4" name="Slide Number"/>
          <p:cNvSpPr>
            <a:spLocks noGrp="1"/>
          </p:cNvSpPr>
          <p:nvPr>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158669162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Source">
    <p:spTree>
      <p:nvGrpSpPr>
        <p:cNvPr id="1" name=""/>
        <p:cNvGrpSpPr/>
        <p:nvPr/>
      </p:nvGrpSpPr>
      <p:grpSpPr>
        <a:xfrm>
          <a:off x="0" y="0"/>
          <a:ext cx="0" cy="0"/>
          <a:chOff x="0" y="0"/>
          <a:chExt cx="0" cy="0"/>
        </a:xfrm>
      </p:grpSpPr>
      <p:cxnSp>
        <p:nvCxnSpPr>
          <p:cNvPr id="66"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p:txBody>
          <a:bodyPr/>
          <a:lstStyle/>
          <a:p>
            <a:r>
              <a:rPr lang="en-US" dirty="0" smtClean="0"/>
              <a:t>Click to edit Master title style</a:t>
            </a:r>
            <a:endParaRPr lang="en-US" dirty="0"/>
          </a:p>
        </p:txBody>
      </p:sp>
      <p:sp>
        <p:nvSpPr>
          <p:cNvPr id="40" name="Content Right"/>
          <p:cNvSpPr>
            <a:spLocks noGrp="1"/>
          </p:cNvSpPr>
          <p:nvPr>
            <p:ph sz="quarter" idx="12"/>
          </p:nvPr>
        </p:nvSpPr>
        <p:spPr>
          <a:xfrm>
            <a:off x="687387" y="1599874"/>
            <a:ext cx="3994151" cy="472313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2" name="Content Left"/>
          <p:cNvSpPr>
            <a:spLocks noGrp="1"/>
          </p:cNvSpPr>
          <p:nvPr>
            <p:ph sz="quarter" idx="13"/>
          </p:nvPr>
        </p:nvSpPr>
        <p:spPr>
          <a:xfrm>
            <a:off x="4913314" y="1599874"/>
            <a:ext cx="3998912" cy="472313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ource"/>
          <p:cNvSpPr>
            <a:spLocks noGrp="1"/>
          </p:cNvSpPr>
          <p:nvPr>
            <p:ph type="body" sz="quarter" idx="14" hasCustomPrompt="1"/>
          </p:nvPr>
        </p:nvSpPr>
        <p:spPr>
          <a:xfrm>
            <a:off x="687388" y="6015236"/>
            <a:ext cx="8224837" cy="307777"/>
          </a:xfrm>
        </p:spPr>
        <p:txBody>
          <a:bodyPr anchor="b" anchorCtr="0">
            <a:spAutoFit/>
          </a:bodyPr>
          <a:lstStyle>
            <a:lvl1pPr marL="0" indent="0">
              <a:buNone/>
              <a:defRPr sz="2400"/>
            </a:lvl1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5" name="Slide Number"/>
          <p:cNvSpPr>
            <a:spLocks noGrp="1"/>
          </p:cNvSpPr>
          <p:nvPr>
            <p:ph type="sldNum" sz="quarter" idx="11"/>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145822897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ngle Line Title, First Level No Bullet, Source">
    <p:spTree>
      <p:nvGrpSpPr>
        <p:cNvPr id="1" name=""/>
        <p:cNvGrpSpPr/>
        <p:nvPr/>
      </p:nvGrpSpPr>
      <p:grpSpPr>
        <a:xfrm>
          <a:off x="0" y="0"/>
          <a:ext cx="0" cy="0"/>
          <a:chOff x="0" y="0"/>
          <a:chExt cx="0" cy="0"/>
        </a:xfrm>
      </p:grpSpPr>
      <p:cxnSp>
        <p:nvCxnSpPr>
          <p:cNvPr id="20"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365759"/>
            <a:ext cx="8224837" cy="487584"/>
          </a:xfrm>
        </p:spPr>
        <p:txBody>
          <a:bodyPr/>
          <a:lstStyle>
            <a:lvl1pPr>
              <a:defRPr>
                <a:solidFill>
                  <a:schemeClr val="bg2">
                    <a:lumMod val="75000"/>
                  </a:schemeClr>
                </a:solidFill>
              </a:defRPr>
            </a:lvl1pPr>
          </a:lstStyle>
          <a:p>
            <a:r>
              <a:rPr lang="en-US" dirty="0" smtClean="0"/>
              <a:t>Click to edit Master title style</a:t>
            </a:r>
            <a:endParaRPr lang="en-US" dirty="0"/>
          </a:p>
        </p:txBody>
      </p:sp>
      <p:sp>
        <p:nvSpPr>
          <p:cNvPr id="3" name="Content"/>
          <p:cNvSpPr>
            <a:spLocks noGrp="1"/>
          </p:cNvSpPr>
          <p:nvPr userDrawn="1">
            <p:ph idx="1"/>
          </p:nvPr>
        </p:nvSpPr>
        <p:spPr>
          <a:xfrm>
            <a:off x="687388" y="1079185"/>
            <a:ext cx="8224837" cy="5246813"/>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p:txBody>
      </p:sp>
      <p:sp>
        <p:nvSpPr>
          <p:cNvPr id="6" name="Source"/>
          <p:cNvSpPr>
            <a:spLocks noGrp="1"/>
          </p:cNvSpPr>
          <p:nvPr>
            <p:ph type="body" sz="quarter" idx="11" hasCustomPrompt="1"/>
          </p:nvPr>
        </p:nvSpPr>
        <p:spPr>
          <a:xfrm>
            <a:off x="687388" y="6019610"/>
            <a:ext cx="8224837" cy="306388"/>
          </a:xfrm>
        </p:spPr>
        <p:txBody>
          <a:bodyPr anchor="b" anchorCtr="0">
            <a:spAutoFit/>
          </a:bodyPr>
          <a:lstStyle>
            <a:lvl1pPr marL="0" indent="0">
              <a:buNone/>
              <a:defRPr sz="2400"/>
            </a:lvl1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95961007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ingle Line Title, Bulleted Text, Source">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smtClean="0"/>
              <a:t>Click to edit Master title style</a:t>
            </a:r>
            <a:endParaRPr lang="en-US" dirty="0"/>
          </a:p>
        </p:txBody>
      </p:sp>
      <p:sp>
        <p:nvSpPr>
          <p:cNvPr id="20" name="Content"/>
          <p:cNvSpPr>
            <a:spLocks noGrp="1"/>
          </p:cNvSpPr>
          <p:nvPr userDrawn="1">
            <p:ph sz="quarter" idx="11"/>
          </p:nvPr>
        </p:nvSpPr>
        <p:spPr>
          <a:xfrm>
            <a:off x="687388" y="1074693"/>
            <a:ext cx="8224837"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5" name="Source"/>
          <p:cNvSpPr>
            <a:spLocks noGrp="1"/>
          </p:cNvSpPr>
          <p:nvPr>
            <p:ph type="body" sz="quarter" idx="12" hasCustomPrompt="1"/>
          </p:nvPr>
        </p:nvSpPr>
        <p:spPr>
          <a:xfrm>
            <a:off x="687388" y="6018411"/>
            <a:ext cx="8224837" cy="307777"/>
          </a:xfrm>
        </p:spPr>
        <p:txBody>
          <a:bodyPr anchor="b" anchorCtr="0">
            <a:spAutoFit/>
          </a:bodyPr>
          <a:lstStyle>
            <a:lvl1pPr marL="0" indent="0">
              <a:buNone/>
              <a:defRPr sz="2400"/>
            </a:lvl1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65259214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ngle Line Title, Two Column, Source">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smtClean="0"/>
              <a:t>Click to edit Master title style</a:t>
            </a:r>
            <a:endParaRPr lang="en-US" dirty="0"/>
          </a:p>
        </p:txBody>
      </p:sp>
      <p:sp>
        <p:nvSpPr>
          <p:cNvPr id="20" name="Content Left"/>
          <p:cNvSpPr>
            <a:spLocks noGrp="1"/>
          </p:cNvSpPr>
          <p:nvPr userDrawn="1">
            <p:ph sz="quarter" idx="11"/>
          </p:nvPr>
        </p:nvSpPr>
        <p:spPr>
          <a:xfrm>
            <a:off x="687388" y="1074693"/>
            <a:ext cx="3992563"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7" name="Content Right"/>
          <p:cNvSpPr>
            <a:spLocks noGrp="1"/>
          </p:cNvSpPr>
          <p:nvPr>
            <p:ph sz="quarter" idx="12"/>
          </p:nvPr>
        </p:nvSpPr>
        <p:spPr>
          <a:xfrm>
            <a:off x="4913313" y="1082675"/>
            <a:ext cx="3998912" cy="5243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ource"/>
          <p:cNvSpPr>
            <a:spLocks noGrp="1"/>
          </p:cNvSpPr>
          <p:nvPr>
            <p:ph type="body" sz="quarter" idx="13" hasCustomPrompt="1"/>
          </p:nvPr>
        </p:nvSpPr>
        <p:spPr>
          <a:xfrm>
            <a:off x="687388" y="6018411"/>
            <a:ext cx="8224837" cy="307777"/>
          </a:xfrm>
        </p:spPr>
        <p:txBody>
          <a:bodyPr anchor="b" anchorCtr="0">
            <a:spAutoFit/>
          </a:bodyPr>
          <a:lstStyle>
            <a:lvl1pPr marL="0" indent="0">
              <a:buNone/>
              <a:defRPr sz="2400"/>
            </a:lvl1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394757327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 Rule, Source">
    <p:spTree>
      <p:nvGrpSpPr>
        <p:cNvPr id="1" name=""/>
        <p:cNvGrpSpPr/>
        <p:nvPr/>
      </p:nvGrpSpPr>
      <p:grpSpPr>
        <a:xfrm>
          <a:off x="0" y="0"/>
          <a:ext cx="0" cy="0"/>
          <a:chOff x="0" y="0"/>
          <a:chExt cx="0" cy="0"/>
        </a:xfrm>
      </p:grpSpPr>
      <p:sp>
        <p:nvSpPr>
          <p:cNvPr id="3" name="Title"/>
          <p:cNvSpPr>
            <a:spLocks noGrp="1"/>
          </p:cNvSpPr>
          <p:nvPr userDrawn="1">
            <p:ph type="title"/>
          </p:nvPr>
        </p:nvSpPr>
        <p:spPr>
          <a:xfrm>
            <a:off x="687388" y="364089"/>
            <a:ext cx="8224837" cy="488348"/>
          </a:xfrm>
        </p:spPr>
        <p:txBody>
          <a:bodyPr/>
          <a:lstStyle/>
          <a:p>
            <a:r>
              <a:rPr lang="en-US" dirty="0" smtClean="0"/>
              <a:t>Click to edit Master title style</a:t>
            </a:r>
            <a:endParaRPr lang="en-US" dirty="0"/>
          </a:p>
        </p:txBody>
      </p:sp>
      <p:sp>
        <p:nvSpPr>
          <p:cNvPr id="20" name="Content"/>
          <p:cNvSpPr>
            <a:spLocks noGrp="1"/>
          </p:cNvSpPr>
          <p:nvPr userDrawn="1">
            <p:ph sz="quarter" idx="11"/>
          </p:nvPr>
        </p:nvSpPr>
        <p:spPr>
          <a:xfrm>
            <a:off x="687388" y="1074693"/>
            <a:ext cx="8224837"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5" name="Source"/>
          <p:cNvSpPr>
            <a:spLocks noGrp="1"/>
          </p:cNvSpPr>
          <p:nvPr>
            <p:ph type="body" sz="quarter" idx="12" hasCustomPrompt="1"/>
          </p:nvPr>
        </p:nvSpPr>
        <p:spPr>
          <a:xfrm>
            <a:off x="687388" y="6018411"/>
            <a:ext cx="8224837" cy="307777"/>
          </a:xfrm>
        </p:spPr>
        <p:txBody>
          <a:bodyPr anchor="b" anchorCtr="0">
            <a:spAutoFit/>
          </a:bodyPr>
          <a:lstStyle>
            <a:lvl1pPr marL="0" indent="0">
              <a:buNone/>
              <a:defRPr sz="2400"/>
            </a:lvl1pPr>
          </a:lstStyle>
          <a:p>
            <a:pPr lvl="0"/>
            <a:r>
              <a:rPr lang="en-US" sz="1000" i="1" dirty="0" smtClean="0">
                <a:solidFill>
                  <a:schemeClr val="tx2"/>
                </a:solidFill>
                <a:latin typeface="+mn-lt"/>
                <a:ea typeface="ITC Franklin Gothic Std Bk Cd"/>
                <a:cs typeface="ITC Franklin Gothic Std Bk Cd"/>
              </a:rPr>
              <a:t>Source: </a:t>
            </a:r>
            <a:r>
              <a:rPr lang="en-US" sz="1000" dirty="0" smtClean="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9376607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687388" y="2362081"/>
            <a:ext cx="8224837" cy="2964023"/>
          </a:xfrm>
        </p:spPr>
        <p:txBody>
          <a:bodyPr/>
          <a:lstStyle>
            <a:lvl1pPr>
              <a:defRPr lang="en-US" sz="2000" kern="1200" dirty="0">
                <a:solidFill>
                  <a:schemeClr val="bg1"/>
                </a:solidFill>
                <a:latin typeface="+mn-lt"/>
                <a:ea typeface="Arial" pitchFamily="34" charset="0"/>
                <a:cs typeface="Arial" pitchFamily="34" charset="0"/>
              </a:defRPr>
            </a:lvl1pPr>
          </a:lstStyle>
          <a:p>
            <a:pPr marL="0" lvl="0" indent="0" algn="l" rtl="0" eaLnBrk="0" fontAlgn="base" hangingPunct="0">
              <a:spcBef>
                <a:spcPts val="0"/>
              </a:spcBef>
              <a:spcAft>
                <a:spcPts val="0"/>
              </a:spcAft>
              <a:buClr>
                <a:schemeClr val="tx2"/>
              </a:buClr>
              <a:buFont typeface="Arial" pitchFamily="34" charset="0"/>
              <a:buNone/>
            </a:pPr>
            <a:r>
              <a:rPr lang="en-US" dirty="0" smtClean="0"/>
              <a:t>Click to edit Master text styles</a:t>
            </a:r>
          </a:p>
          <a:p>
            <a:pPr marL="0" lvl="0" indent="0" algn="l" rtl="0" eaLnBrk="0" fontAlgn="base" hangingPunct="0">
              <a:spcBef>
                <a:spcPts val="0"/>
              </a:spcBef>
              <a:spcAft>
                <a:spcPts val="0"/>
              </a:spcAft>
              <a:buClr>
                <a:schemeClr val="tx2"/>
              </a:buClr>
              <a:buFont typeface="Arial" pitchFamily="34" charset="0"/>
              <a:buNone/>
            </a:pPr>
            <a:r>
              <a:rPr lang="en-US" dirty="0" smtClean="0"/>
              <a:t>Second level</a:t>
            </a:r>
          </a:p>
          <a:p>
            <a:pPr marL="0" lvl="0" indent="0" algn="l" rtl="0" eaLnBrk="0" fontAlgn="base" hangingPunct="0">
              <a:spcBef>
                <a:spcPts val="0"/>
              </a:spcBef>
              <a:spcAft>
                <a:spcPts val="0"/>
              </a:spcAft>
              <a:buClr>
                <a:schemeClr val="tx2"/>
              </a:buClr>
              <a:buFont typeface="Arial" pitchFamily="34" charset="0"/>
              <a:buNone/>
            </a:pPr>
            <a:r>
              <a:rPr lang="en-US" dirty="0" smtClean="0"/>
              <a:t>Third level</a:t>
            </a:r>
          </a:p>
          <a:p>
            <a:pPr marL="0" lvl="0" indent="0" algn="l" rtl="0" eaLnBrk="0" fontAlgn="base" hangingPunct="0">
              <a:spcBef>
                <a:spcPts val="0"/>
              </a:spcBef>
              <a:spcAft>
                <a:spcPts val="0"/>
              </a:spcAft>
              <a:buClr>
                <a:schemeClr val="tx2"/>
              </a:buClr>
              <a:buFont typeface="Arial" pitchFamily="34" charset="0"/>
              <a:buNone/>
            </a:pPr>
            <a:r>
              <a:rPr lang="en-US" dirty="0" smtClean="0"/>
              <a:t>Fourth level</a:t>
            </a:r>
          </a:p>
          <a:p>
            <a:pPr marL="0" lvl="0" indent="0" algn="l" rtl="0" eaLnBrk="0" fontAlgn="base" hangingPunct="0">
              <a:spcBef>
                <a:spcPts val="0"/>
              </a:spcBef>
              <a:spcAft>
                <a:spcPts val="0"/>
              </a:spcAft>
              <a:buClr>
                <a:schemeClr val="tx2"/>
              </a:buClr>
              <a:buFont typeface="Arial" pitchFamily="34" charset="0"/>
              <a:buNone/>
            </a:pPr>
            <a:r>
              <a:rPr lang="en-US" dirty="0" smtClean="0"/>
              <a:t>Fifth level</a:t>
            </a:r>
            <a:endParaRPr lang="en-US" dirty="0"/>
          </a:p>
        </p:txBody>
      </p:sp>
      <p:sp>
        <p:nvSpPr>
          <p:cNvPr id="2" name="Slide Number Placeholder 1"/>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16467565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traight Connector 3"/>
          <p:cNvCxnSpPr/>
          <p:nvPr/>
        </p:nvCxnSpPr>
        <p:spPr>
          <a:xfrm>
            <a:off x="381000" y="1828800"/>
            <a:ext cx="8305800" cy="2398"/>
          </a:xfrm>
          <a:prstGeom prst="line">
            <a:avLst/>
          </a:prstGeom>
          <a:ln>
            <a:solidFill>
              <a:srgbClr val="608F2D"/>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81000" y="762000"/>
            <a:ext cx="8305800" cy="990600"/>
          </a:xfrm>
          <a:prstGeom prst="rect">
            <a:avLst/>
          </a:prstGeom>
        </p:spPr>
        <p:txBody>
          <a:bodyPr anchor="b" anchorCtr="0"/>
          <a:lstStyle>
            <a:lvl1pPr algn="l">
              <a:lnSpc>
                <a:spcPct val="90000"/>
              </a:lnSpc>
              <a:defRPr sz="4000" b="1" baseline="0">
                <a:solidFill>
                  <a:srgbClr val="2E005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2058988"/>
            <a:ext cx="8305800" cy="3657600"/>
          </a:xfrm>
          <a:prstGeom prst="rect">
            <a:avLst/>
          </a:prstGeom>
        </p:spPr>
        <p:txBody>
          <a:bodyPr/>
          <a:lstStyle>
            <a:lvl1pPr marL="457200" indent="-457200">
              <a:lnSpc>
                <a:spcPct val="90000"/>
              </a:lnSpc>
              <a:spcBef>
                <a:spcPts val="1200"/>
              </a:spcBef>
              <a:buClr>
                <a:srgbClr val="92D050"/>
              </a:buClr>
              <a:buFontTx/>
              <a:buBlip>
                <a:blip r:embed="rId2"/>
              </a:buBlip>
              <a:defRPr lang="en-US" sz="2800" kern="1200" baseline="0" dirty="0" smtClean="0">
                <a:solidFill>
                  <a:srgbClr val="000000"/>
                </a:solidFill>
                <a:latin typeface="+mn-lt"/>
                <a:ea typeface="+mn-ea"/>
                <a:cs typeface="+mn-cs"/>
              </a:defRPr>
            </a:lvl1pPr>
            <a:lvl2pPr marL="696913" indent="-342900">
              <a:lnSpc>
                <a:spcPct val="90000"/>
              </a:lnSpc>
              <a:spcBef>
                <a:spcPts val="1200"/>
              </a:spcBef>
              <a:buClr>
                <a:srgbClr val="92D050"/>
              </a:buClr>
              <a:buFontTx/>
              <a:buBlip>
                <a:blip r:embed="rId2"/>
              </a:buBlip>
              <a:defRPr lang="en-US" sz="2500" kern="1200" baseline="0" dirty="0" smtClean="0">
                <a:solidFill>
                  <a:srgbClr val="000000"/>
                </a:solidFill>
                <a:latin typeface="+mn-lt"/>
                <a:ea typeface="+mn-ea"/>
                <a:cs typeface="+mn-cs"/>
              </a:defRPr>
            </a:lvl2pPr>
            <a:lvl3pPr marL="1036637" indent="-342900">
              <a:lnSpc>
                <a:spcPct val="90000"/>
              </a:lnSpc>
              <a:spcBef>
                <a:spcPts val="1200"/>
              </a:spcBef>
              <a:buClr>
                <a:srgbClr val="92D050"/>
              </a:buClr>
              <a:buFontTx/>
              <a:buBlip>
                <a:blip r:embed="rId2"/>
              </a:buBlip>
              <a:defRPr lang="en-US" sz="2300" kern="1200" baseline="0" dirty="0" smtClean="0">
                <a:solidFill>
                  <a:srgbClr val="000000"/>
                </a:solidFill>
                <a:latin typeface="+mn-lt"/>
                <a:ea typeface="+mn-ea"/>
                <a:cs typeface="+mn-cs"/>
              </a:defRPr>
            </a:lvl3pPr>
            <a:lvl4pPr marL="1374775" indent="-342900">
              <a:lnSpc>
                <a:spcPct val="90000"/>
              </a:lnSpc>
              <a:spcBef>
                <a:spcPts val="1200"/>
              </a:spcBef>
              <a:buClr>
                <a:srgbClr val="92D050"/>
              </a:buClr>
              <a:buFontTx/>
              <a:buBlip>
                <a:blip r:embed="rId2"/>
              </a:buBlip>
              <a:defRPr lang="en-US" sz="2000" kern="1200" baseline="0" dirty="0" smtClean="0">
                <a:solidFill>
                  <a:srgbClr val="000000"/>
                </a:solidFill>
                <a:latin typeface="+mn-lt"/>
                <a:ea typeface="+mn-ea"/>
                <a:cs typeface="+mn-cs"/>
              </a:defRPr>
            </a:lvl4pPr>
            <a:lvl5pPr marL="1714500" indent="-342900">
              <a:lnSpc>
                <a:spcPct val="90000"/>
              </a:lnSpc>
              <a:spcBef>
                <a:spcPts val="1200"/>
              </a:spcBef>
              <a:buClr>
                <a:srgbClr val="92D050"/>
              </a:buClr>
              <a:buFontTx/>
              <a:buBlip>
                <a:blip r:embed="rId2"/>
              </a:buBlip>
              <a:defRPr lang="en-US" sz="1800" kern="1200" baseline="0" dirty="0">
                <a:solidFill>
                  <a:srgbClr val="000000"/>
                </a:solidFill>
                <a:latin typeface="+mn-lt"/>
                <a:ea typeface="+mn-ea"/>
                <a:cs typeface="+mn-cs"/>
              </a:defRPr>
            </a:lvl5pPr>
          </a:lstStyle>
          <a:p>
            <a:pPr marL="339725" lvl="0" indent="-339725" algn="l" rtl="0" eaLnBrk="1" fontAlgn="base" hangingPunct="1">
              <a:lnSpc>
                <a:spcPct val="90000"/>
              </a:lnSpc>
              <a:spcBef>
                <a:spcPts val="1200"/>
              </a:spcBef>
              <a:spcAft>
                <a:spcPct val="0"/>
              </a:spcAft>
              <a:buClr>
                <a:schemeClr val="accent1"/>
              </a:buClr>
              <a:buFont typeface="Wingdings" pitchFamily="2" charset="2"/>
              <a:buChar char="§"/>
            </a:pPr>
            <a:r>
              <a:rPr lang="en-US" dirty="0" smtClean="0"/>
              <a:t>Click to edit Master text styles</a:t>
            </a:r>
          </a:p>
          <a:p>
            <a:pPr marL="687388" lvl="1" indent="-333375" algn="l" rtl="0" eaLnBrk="1" fontAlgn="base" hangingPunct="1">
              <a:lnSpc>
                <a:spcPct val="90000"/>
              </a:lnSpc>
              <a:spcBef>
                <a:spcPts val="1200"/>
              </a:spcBef>
              <a:spcAft>
                <a:spcPct val="0"/>
              </a:spcAft>
              <a:buClr>
                <a:schemeClr val="accent2"/>
              </a:buClr>
              <a:buFont typeface="Arial" pitchFamily="34" charset="0"/>
              <a:buChar char="•"/>
            </a:pPr>
            <a:r>
              <a:rPr lang="en-US" dirty="0" smtClean="0"/>
              <a:t>Second level</a:t>
            </a:r>
          </a:p>
          <a:p>
            <a:pPr marL="1031875" lvl="2" indent="-338138" algn="l" rtl="0" eaLnBrk="1" fontAlgn="base" hangingPunct="1">
              <a:lnSpc>
                <a:spcPct val="90000"/>
              </a:lnSpc>
              <a:spcBef>
                <a:spcPts val="1200"/>
              </a:spcBef>
              <a:spcAft>
                <a:spcPct val="0"/>
              </a:spcAft>
              <a:buClr>
                <a:schemeClr val="accent1"/>
              </a:buClr>
              <a:buFont typeface="Calibri" pitchFamily="34" charset="0"/>
              <a:buChar char="–"/>
            </a:pPr>
            <a:r>
              <a:rPr lang="en-US" dirty="0" smtClean="0"/>
              <a:t>Third level</a:t>
            </a:r>
          </a:p>
          <a:p>
            <a:pPr marL="1371600" lvl="3" indent="-339725" algn="l" rtl="0" eaLnBrk="1" fontAlgn="base" hangingPunct="1">
              <a:lnSpc>
                <a:spcPct val="90000"/>
              </a:lnSpc>
              <a:spcBef>
                <a:spcPts val="1200"/>
              </a:spcBef>
              <a:spcAft>
                <a:spcPct val="0"/>
              </a:spcAft>
              <a:buClr>
                <a:schemeClr val="accent2"/>
              </a:buClr>
              <a:buFont typeface="Wingdings" pitchFamily="2" charset="2"/>
              <a:buChar char="§"/>
            </a:pPr>
            <a:r>
              <a:rPr lang="en-US" dirty="0" smtClean="0"/>
              <a:t>Fourth level</a:t>
            </a:r>
          </a:p>
          <a:p>
            <a:pPr marL="1711325" lvl="4" indent="-339725" algn="l" rtl="0" eaLnBrk="1" fontAlgn="base" hangingPunct="1">
              <a:lnSpc>
                <a:spcPct val="90000"/>
              </a:lnSpc>
              <a:spcBef>
                <a:spcPts val="1200"/>
              </a:spcBef>
              <a:spcAft>
                <a:spcPct val="0"/>
              </a:spcAft>
              <a:buClr>
                <a:schemeClr val="accent1"/>
              </a:buClr>
              <a:buFont typeface="Arial" pitchFamily="34" charset="0"/>
              <a:buChar char="•"/>
            </a:pPr>
            <a:r>
              <a:rPr lang="en-US" dirty="0" smtClean="0"/>
              <a:t>Fifth level</a:t>
            </a:r>
            <a:endParaRPr lang="en-US" dirty="0"/>
          </a:p>
        </p:txBody>
      </p:sp>
      <p:sp>
        <p:nvSpPr>
          <p:cNvPr id="7" name="Slide Number Placeholder 6"/>
          <p:cNvSpPr>
            <a:spLocks noGrp="1"/>
          </p:cNvSpPr>
          <p:nvPr>
            <p:ph type="sldNum" sz="quarter" idx="10"/>
          </p:nvPr>
        </p:nvSpPr>
        <p:spPr/>
        <p:txBody>
          <a:bodyPr/>
          <a:lstStyle/>
          <a:p>
            <a:pPr>
              <a:defRPr/>
            </a:pPr>
            <a:fld id="{085E27C5-ECB1-4EBC-98D3-F94D2BA84B3F}" type="slidenum">
              <a:rPr lang="en-US" smtClean="0"/>
              <a:pPr>
                <a:defRPr/>
              </a:pPr>
              <a:t>‹#›</a:t>
            </a:fld>
            <a:endParaRPr lang="en-US" dirty="0"/>
          </a:p>
        </p:txBody>
      </p:sp>
    </p:spTree>
    <p:extLst>
      <p:ext uri="{BB962C8B-B14F-4D97-AF65-F5344CB8AC3E}">
        <p14:creationId xmlns:p14="http://schemas.microsoft.com/office/powerpoint/2010/main" val="15408897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Divider Layout">
    <p:spTree>
      <p:nvGrpSpPr>
        <p:cNvPr id="1" name=""/>
        <p:cNvGrpSpPr/>
        <p:nvPr/>
      </p:nvGrpSpPr>
      <p:grpSpPr>
        <a:xfrm>
          <a:off x="0" y="0"/>
          <a:ext cx="0" cy="0"/>
          <a:chOff x="0" y="0"/>
          <a:chExt cx="0" cy="0"/>
        </a:xfrm>
      </p:grpSpPr>
      <p:sp>
        <p:nvSpPr>
          <p:cNvPr id="2" name="Title 1"/>
          <p:cNvSpPr>
            <a:spLocks noGrp="1"/>
          </p:cNvSpPr>
          <p:nvPr>
            <p:ph type="title"/>
          </p:nvPr>
        </p:nvSpPr>
        <p:spPr>
          <a:xfrm>
            <a:off x="687388" y="3618527"/>
            <a:ext cx="8229600" cy="769441"/>
          </a:xfrm>
        </p:spPr>
        <p:txBody>
          <a:bodyPr/>
          <a:lstStyle>
            <a:lvl1pPr algn="l">
              <a:defRPr>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7388" y="4616570"/>
            <a:ext cx="8229600" cy="1063752"/>
          </a:xfrm>
          <a:prstGeom prst="rect">
            <a:avLst/>
          </a:prstGeom>
        </p:spPr>
        <p:txBody>
          <a:bodyPr/>
          <a:lstStyle/>
          <a:p>
            <a:pPr lvl="0"/>
            <a:r>
              <a:rPr lang="en-US" dirty="0" smtClean="0"/>
              <a:t>Click to edit Master text styles</a:t>
            </a:r>
            <a:endParaRPr lang="en-US" dirty="0"/>
          </a:p>
        </p:txBody>
      </p:sp>
      <p:sp>
        <p:nvSpPr>
          <p:cNvPr id="6" name="Slide Number Placeholder 5"/>
          <p:cNvSpPr>
            <a:spLocks noGrp="1"/>
          </p:cNvSpPr>
          <p:nvPr>
            <p:ph type="sldNum" sz="quarter" idx="12"/>
          </p:nvPr>
        </p:nvSpPr>
        <p:spPr>
          <a:xfrm>
            <a:off x="8755130" y="6507316"/>
            <a:ext cx="157094" cy="153888"/>
          </a:xfrm>
        </p:spPr>
        <p:txBody>
          <a:bodyPr wrap="none"/>
          <a:lstStyle>
            <a:lvl1pPr>
              <a:defRPr sz="1000"/>
            </a:lvl1pPr>
          </a:lstStyle>
          <a:p>
            <a:fld id="{A1A8B8B9-B651-4439-A868-E8F04EF81465}" type="slidenum">
              <a:rPr lang="en-US" smtClean="0"/>
              <a:pPr/>
              <a:t>‹#›</a:t>
            </a:fld>
            <a:endParaRPr lang="en-US" dirty="0"/>
          </a:p>
        </p:txBody>
      </p:sp>
    </p:spTree>
    <p:extLst>
      <p:ext uri="{BB962C8B-B14F-4D97-AF65-F5344CB8AC3E}">
        <p14:creationId xmlns:p14="http://schemas.microsoft.com/office/powerpoint/2010/main" val="298025320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a:defRPr/>
            </a:lvl1pPr>
          </a:lstStyle>
          <a:p>
            <a:pPr>
              <a:defRPr/>
            </a:pPr>
            <a:fld id="{8A154422-C016-4BC6-BDD2-758D7314B92A}" type="slidenum">
              <a:rPr lang="en-US"/>
              <a:pPr>
                <a:defRPr/>
              </a:pPr>
              <a:t>‹#›</a:t>
            </a:fld>
            <a:endParaRPr lang="en-US" dirty="0"/>
          </a:p>
        </p:txBody>
      </p:sp>
      <p:sp>
        <p:nvSpPr>
          <p:cNvPr id="7" name="Title 6"/>
          <p:cNvSpPr>
            <a:spLocks noGrp="1"/>
          </p:cNvSpPr>
          <p:nvPr>
            <p:ph type="title"/>
          </p:nvPr>
        </p:nvSpPr>
        <p:spPr>
          <a:xfrm>
            <a:off x="457200" y="579438"/>
            <a:ext cx="8229600" cy="868362"/>
          </a:xfrm>
          <a:prstGeom prst="rect">
            <a:avLst/>
          </a:prstGeom>
        </p:spPr>
        <p:txBody>
          <a:bodyPr/>
          <a:lstStyle>
            <a:lvl1pPr>
              <a:defRPr sz="4000" b="1">
                <a:solidFill>
                  <a:srgbClr val="2E005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8565719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Text with Bylin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lvl1pPr>
          </a:lstStyle>
          <a:p>
            <a:pPr>
              <a:defRPr/>
            </a:pPr>
            <a:fld id="{244AB6C2-154B-45C3-8991-3A52E1AF0D4A}" type="slidenum">
              <a:rPr lang="en-US"/>
              <a:pPr>
                <a:defRPr/>
              </a:pPr>
              <a:t>‹#›</a:t>
            </a:fld>
            <a:endParaRPr lang="en-US" dirty="0"/>
          </a:p>
        </p:txBody>
      </p:sp>
      <p:cxnSp>
        <p:nvCxnSpPr>
          <p:cNvPr id="8" name="Straight Connector 7"/>
          <p:cNvCxnSpPr/>
          <p:nvPr userDrawn="1"/>
        </p:nvCxnSpPr>
        <p:spPr>
          <a:xfrm>
            <a:off x="385064" y="1824164"/>
            <a:ext cx="8302752" cy="1588"/>
          </a:xfrm>
          <a:prstGeom prst="line">
            <a:avLst/>
          </a:prstGeom>
          <a:ln>
            <a:solidFill>
              <a:srgbClr val="608F2D"/>
            </a:solidFill>
          </a:ln>
        </p:spPr>
        <p:style>
          <a:lnRef idx="1">
            <a:schemeClr val="accent1"/>
          </a:lnRef>
          <a:fillRef idx="0">
            <a:schemeClr val="accent1"/>
          </a:fillRef>
          <a:effectRef idx="0">
            <a:schemeClr val="accent1"/>
          </a:effectRef>
          <a:fontRef idx="minor">
            <a:schemeClr val="tx1"/>
          </a:fontRef>
        </p:style>
      </p:cxnSp>
      <p:sp>
        <p:nvSpPr>
          <p:cNvPr id="9" name="Text Placeholder 7"/>
          <p:cNvSpPr>
            <a:spLocks noGrp="1"/>
          </p:cNvSpPr>
          <p:nvPr>
            <p:ph type="body" sz="quarter" idx="13"/>
          </p:nvPr>
        </p:nvSpPr>
        <p:spPr>
          <a:xfrm>
            <a:off x="381000" y="2057400"/>
            <a:ext cx="8305800" cy="3200400"/>
          </a:xfrm>
          <a:prstGeom prst="rect">
            <a:avLst/>
          </a:prstGeom>
        </p:spPr>
        <p:txBody>
          <a:bodyPr/>
          <a:lstStyle>
            <a:lvl1pPr marL="403225" indent="-403225">
              <a:buFontTx/>
              <a:buNone/>
              <a:defRPr/>
            </a:lvl1pPr>
            <a:lvl2pPr marL="403225" indent="-403225">
              <a:buFontTx/>
              <a:buBlip>
                <a:blip r:embed="rId2"/>
              </a:buBlip>
              <a:defRPr lang="en-US" sz="2800" kern="1200" dirty="0" smtClean="0">
                <a:solidFill>
                  <a:srgbClr val="000000"/>
                </a:solidFill>
                <a:latin typeface="+mn-lt"/>
                <a:ea typeface="+mn-ea"/>
                <a:cs typeface="+mn-cs"/>
              </a:defRPr>
            </a:lvl2pPr>
            <a:lvl3pPr marL="700088" indent="-346075">
              <a:buFontTx/>
              <a:buBlip>
                <a:blip r:embed="rId2"/>
              </a:buBlip>
              <a:defRPr/>
            </a:lvl3pPr>
            <a:lvl4pPr marL="1031875" indent="-338138">
              <a:buFontTx/>
              <a:buBlip>
                <a:blip r:embed="rId2"/>
              </a:buBlip>
              <a:defRPr/>
            </a:lvl4pPr>
            <a:lvl5pPr marL="1377950" indent="-346075">
              <a:buFontTx/>
              <a:buBlip>
                <a:blip r:embed="rId2"/>
              </a:buBlip>
              <a:defRPr/>
            </a:lvl5pPr>
          </a:lstStyle>
          <a:p>
            <a:pPr marL="339725" lvl="1" indent="-339725" algn="l" rtl="0" eaLnBrk="1" fontAlgn="base" hangingPunct="1">
              <a:lnSpc>
                <a:spcPct val="90000"/>
              </a:lnSpc>
              <a:spcBef>
                <a:spcPts val="900"/>
              </a:spcBef>
              <a:spcAft>
                <a:spcPct val="0"/>
              </a:spcAft>
              <a:buClr>
                <a:schemeClr val="accent1"/>
              </a:buClr>
              <a:buFont typeface="Wingdings" pitchFamily="2" charset="2"/>
              <a:buChar char="§"/>
            </a:pPr>
            <a:r>
              <a:rPr lang="en-US" dirty="0" smtClean="0"/>
              <a:t>Click to edit Master text styles</a:t>
            </a:r>
          </a:p>
        </p:txBody>
      </p:sp>
      <p:sp>
        <p:nvSpPr>
          <p:cNvPr id="10" name="Title 9"/>
          <p:cNvSpPr>
            <a:spLocks noGrp="1"/>
          </p:cNvSpPr>
          <p:nvPr>
            <p:ph type="title"/>
          </p:nvPr>
        </p:nvSpPr>
        <p:spPr>
          <a:xfrm>
            <a:off x="384048" y="758952"/>
            <a:ext cx="8229600" cy="987552"/>
          </a:xfrm>
          <a:prstGeom prst="rect">
            <a:avLst/>
          </a:prstGeom>
        </p:spPr>
        <p:txBody>
          <a:bodyPr anchor="b" anchorCtr="0"/>
          <a:lstStyle>
            <a:lvl1pPr algn="l">
              <a:lnSpc>
                <a:spcPct val="90000"/>
              </a:lnSpc>
              <a:defRPr sz="4000" b="1">
                <a:solidFill>
                  <a:srgbClr val="2E005C"/>
                </a:solidFill>
              </a:defRPr>
            </a:lvl1pPr>
          </a:lstStyle>
          <a:p>
            <a:r>
              <a:rPr lang="en-US" dirty="0" smtClean="0"/>
              <a:t>Click to edit Master title style</a:t>
            </a:r>
            <a:endParaRPr lang="en-US" dirty="0"/>
          </a:p>
        </p:txBody>
      </p:sp>
      <p:sp>
        <p:nvSpPr>
          <p:cNvPr id="13" name="Text Placeholder 12"/>
          <p:cNvSpPr>
            <a:spLocks noGrp="1"/>
          </p:cNvSpPr>
          <p:nvPr>
            <p:ph type="body" sz="quarter" idx="14"/>
          </p:nvPr>
        </p:nvSpPr>
        <p:spPr>
          <a:xfrm>
            <a:off x="381000" y="5486400"/>
            <a:ext cx="8305800" cy="457200"/>
          </a:xfrm>
          <a:prstGeom prst="rect">
            <a:avLst/>
          </a:prstGeom>
        </p:spPr>
        <p:txBody>
          <a:bodyPr/>
          <a:lstStyle>
            <a:lvl1pPr algn="r">
              <a:buFontTx/>
              <a:buNone/>
              <a:defRPr sz="1600"/>
            </a:lvl1pPr>
          </a:lstStyle>
          <a:p>
            <a:pPr lvl="0"/>
            <a:r>
              <a:rPr lang="en-US" dirty="0" smtClean="0"/>
              <a:t>Click to edit Master text styles</a:t>
            </a:r>
          </a:p>
        </p:txBody>
      </p:sp>
    </p:spTree>
    <p:extLst>
      <p:ext uri="{BB962C8B-B14F-4D97-AF65-F5344CB8AC3E}">
        <p14:creationId xmlns:p14="http://schemas.microsoft.com/office/powerpoint/2010/main" val="38569513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687388" y="2362081"/>
            <a:ext cx="8224837" cy="2964023"/>
          </a:xfrm>
        </p:spPr>
        <p:txBody>
          <a:bodyPr/>
          <a:lstStyle>
            <a:lvl1pPr>
              <a:defRPr lang="en-US" sz="2000" kern="1200" dirty="0">
                <a:solidFill>
                  <a:schemeClr val="bg1"/>
                </a:solidFill>
                <a:latin typeface="+mn-lt"/>
                <a:ea typeface="Arial" pitchFamily="34" charset="0"/>
                <a:cs typeface="Arial" pitchFamily="34" charset="0"/>
              </a:defRPr>
            </a:lvl1pPr>
          </a:lstStyle>
          <a:p>
            <a:pPr marL="0" lvl="0" indent="0" algn="l" rtl="0" eaLnBrk="0" fontAlgn="base" hangingPunct="0">
              <a:spcBef>
                <a:spcPts val="0"/>
              </a:spcBef>
              <a:spcAft>
                <a:spcPts val="0"/>
              </a:spcAft>
              <a:buClr>
                <a:schemeClr val="tx2"/>
              </a:buClr>
              <a:buFont typeface="Arial" pitchFamily="34" charset="0"/>
              <a:buNone/>
            </a:pPr>
            <a:r>
              <a:rPr lang="en-US" dirty="0" smtClean="0"/>
              <a:t>Click to edit Master text styles</a:t>
            </a:r>
          </a:p>
          <a:p>
            <a:pPr marL="0" lvl="0" indent="0" algn="l" rtl="0" eaLnBrk="0" fontAlgn="base" hangingPunct="0">
              <a:spcBef>
                <a:spcPts val="0"/>
              </a:spcBef>
              <a:spcAft>
                <a:spcPts val="0"/>
              </a:spcAft>
              <a:buClr>
                <a:schemeClr val="tx2"/>
              </a:buClr>
              <a:buFont typeface="Arial" pitchFamily="34" charset="0"/>
              <a:buNone/>
            </a:pPr>
            <a:r>
              <a:rPr lang="en-US" dirty="0" smtClean="0"/>
              <a:t>Second level</a:t>
            </a:r>
          </a:p>
          <a:p>
            <a:pPr marL="0" lvl="0" indent="0" algn="l" rtl="0" eaLnBrk="0" fontAlgn="base" hangingPunct="0">
              <a:spcBef>
                <a:spcPts val="0"/>
              </a:spcBef>
              <a:spcAft>
                <a:spcPts val="0"/>
              </a:spcAft>
              <a:buClr>
                <a:schemeClr val="tx2"/>
              </a:buClr>
              <a:buFont typeface="Arial" pitchFamily="34" charset="0"/>
              <a:buNone/>
            </a:pPr>
            <a:r>
              <a:rPr lang="en-US" dirty="0" smtClean="0"/>
              <a:t>Third level</a:t>
            </a:r>
          </a:p>
          <a:p>
            <a:pPr marL="0" lvl="0" indent="0" algn="l" rtl="0" eaLnBrk="0" fontAlgn="base" hangingPunct="0">
              <a:spcBef>
                <a:spcPts val="0"/>
              </a:spcBef>
              <a:spcAft>
                <a:spcPts val="0"/>
              </a:spcAft>
              <a:buClr>
                <a:schemeClr val="tx2"/>
              </a:buClr>
              <a:buFont typeface="Arial" pitchFamily="34" charset="0"/>
              <a:buNone/>
            </a:pPr>
            <a:r>
              <a:rPr lang="en-US" dirty="0" smtClean="0"/>
              <a:t>Fourth level</a:t>
            </a:r>
          </a:p>
          <a:p>
            <a:pPr marL="0" lvl="0" indent="0" algn="l" rtl="0" eaLnBrk="0" fontAlgn="base" hangingPunct="0">
              <a:spcBef>
                <a:spcPts val="0"/>
              </a:spcBef>
              <a:spcAft>
                <a:spcPts val="0"/>
              </a:spcAft>
              <a:buClr>
                <a:schemeClr val="tx2"/>
              </a:buClr>
              <a:buFont typeface="Arial" pitchFamily="34" charset="0"/>
              <a:buNone/>
            </a:pPr>
            <a:r>
              <a:rPr lang="en-US" dirty="0" smtClean="0"/>
              <a:t>Fifth level</a:t>
            </a:r>
            <a:endParaRPr lang="en-US" dirty="0"/>
          </a:p>
        </p:txBody>
      </p:sp>
      <p:sp>
        <p:nvSpPr>
          <p:cNvPr id="2" name="Slide Number Placeholder 1"/>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943600"/>
            <a:ext cx="2133600" cy="304800"/>
          </a:xfrm>
          <a:prstGeom prst="rect">
            <a:avLst/>
          </a:prstGeom>
        </p:spPr>
        <p:txBody>
          <a:bodyPr/>
          <a:lstStyle>
            <a:lvl1pPr>
              <a:defRPr/>
            </a:lvl1pPr>
          </a:lstStyle>
          <a:p>
            <a:endParaRPr lang="en-US" altLang="en-US" dirty="0"/>
          </a:p>
        </p:txBody>
      </p:sp>
      <p:sp>
        <p:nvSpPr>
          <p:cNvPr id="3" name="Footer Placeholder 2"/>
          <p:cNvSpPr>
            <a:spLocks noGrp="1"/>
          </p:cNvSpPr>
          <p:nvPr>
            <p:ph type="ftr" sz="quarter" idx="11"/>
          </p:nvPr>
        </p:nvSpPr>
        <p:spPr>
          <a:xfrm>
            <a:off x="3124200" y="5943600"/>
            <a:ext cx="2895600" cy="304800"/>
          </a:xfrm>
          <a:prstGeom prst="rect">
            <a:avLst/>
          </a:prstGeom>
        </p:spPr>
        <p:txBody>
          <a:bodyPr/>
          <a:lstStyle>
            <a:lvl1pPr>
              <a:defRPr/>
            </a:lvl1pPr>
          </a:lstStyle>
          <a:p>
            <a:endParaRPr lang="en-US" altLang="en-US" dirty="0"/>
          </a:p>
        </p:txBody>
      </p:sp>
      <p:sp>
        <p:nvSpPr>
          <p:cNvPr id="4" name="Slide Number Placeholder 3"/>
          <p:cNvSpPr>
            <a:spLocks noGrp="1"/>
          </p:cNvSpPr>
          <p:nvPr>
            <p:ph type="sldNum" sz="quarter" idx="12"/>
          </p:nvPr>
        </p:nvSpPr>
        <p:spPr/>
        <p:txBody>
          <a:bodyPr/>
          <a:lstStyle>
            <a:lvl1pPr>
              <a:defRPr/>
            </a:lvl1pPr>
          </a:lstStyle>
          <a:p>
            <a:fld id="{66450BCB-CF78-6B43-A842-11A609301F34}" type="slidenum">
              <a:rPr lang="en-US" altLang="en-US"/>
              <a:pPr/>
              <a:t>‹#›</a:t>
            </a:fld>
            <a:endParaRPr lang="en-US" altLang="en-US" dirty="0"/>
          </a:p>
        </p:txBody>
      </p:sp>
    </p:spTree>
    <p:extLst>
      <p:ext uri="{BB962C8B-B14F-4D97-AF65-F5344CB8AC3E}">
        <p14:creationId xmlns:p14="http://schemas.microsoft.com/office/powerpoint/2010/main" val="197332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rst Level No Bullet">
    <p:spTree>
      <p:nvGrpSpPr>
        <p:cNvPr id="1" name=""/>
        <p:cNvGrpSpPr/>
        <p:nvPr/>
      </p:nvGrpSpPr>
      <p:grpSpPr>
        <a:xfrm>
          <a:off x="0" y="0"/>
          <a:ext cx="0" cy="0"/>
          <a:chOff x="0" y="0"/>
          <a:chExt cx="0" cy="0"/>
        </a:xfrm>
      </p:grpSpPr>
      <p:cxnSp>
        <p:nvCxnSpPr>
          <p:cNvPr id="45"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882532"/>
            <a:ext cx="8224837" cy="492443"/>
          </a:xfrm>
        </p:spPr>
        <p:txBody>
          <a:bodyPr/>
          <a:lstStyle>
            <a:lvl1pPr>
              <a:defRPr>
                <a:solidFill>
                  <a:schemeClr val="bg2">
                    <a:lumMod val="75000"/>
                  </a:schemeClr>
                </a:solidFill>
              </a:defRPr>
            </a:lvl1pPr>
          </a:lstStyle>
          <a:p>
            <a:r>
              <a:rPr lang="en-US" dirty="0" smtClean="0"/>
              <a:t>Click to edit Master title style</a:t>
            </a:r>
            <a:endParaRPr lang="en-US" dirty="0"/>
          </a:p>
        </p:txBody>
      </p:sp>
      <p:sp>
        <p:nvSpPr>
          <p:cNvPr id="3" name="Content"/>
          <p:cNvSpPr>
            <a:spLocks noGrp="1"/>
          </p:cNvSpPr>
          <p:nvPr userDrawn="1">
            <p:ph idx="1"/>
          </p:nvPr>
        </p:nvSpPr>
        <p:spPr>
          <a:xfrm>
            <a:off x="687388" y="1611466"/>
            <a:ext cx="8224837" cy="4714531"/>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Text">
    <p:spTree>
      <p:nvGrpSpPr>
        <p:cNvPr id="1" name=""/>
        <p:cNvGrpSpPr/>
        <p:nvPr/>
      </p:nvGrpSpPr>
      <p:grpSpPr>
        <a:xfrm>
          <a:off x="0" y="0"/>
          <a:ext cx="0" cy="0"/>
          <a:chOff x="0" y="0"/>
          <a:chExt cx="0" cy="0"/>
        </a:xfrm>
      </p:grpSpPr>
      <p:cxnSp>
        <p:nvCxnSpPr>
          <p:cNvPr id="37"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a:xfrm>
            <a:off x="687388" y="882532"/>
            <a:ext cx="8224837" cy="492443"/>
          </a:xfrm>
        </p:spPr>
        <p:txBody>
          <a:bodyPr>
            <a:spAutoFit/>
          </a:bodyPr>
          <a:lstStyle>
            <a:lvl1pPr>
              <a:defRPr sz="3200"/>
            </a:lvl1pPr>
          </a:lstStyle>
          <a:p>
            <a:r>
              <a:rPr lang="en-US" dirty="0" smtClean="0"/>
              <a:t>Click to edit Master title style</a:t>
            </a:r>
            <a:endParaRPr lang="en-US" dirty="0"/>
          </a:p>
        </p:txBody>
      </p:sp>
      <p:sp>
        <p:nvSpPr>
          <p:cNvPr id="3" name="Content"/>
          <p:cNvSpPr>
            <a:spLocks noGrp="1"/>
          </p:cNvSpPr>
          <p:nvPr>
            <p:ph idx="1"/>
          </p:nvPr>
        </p:nvSpPr>
        <p:spPr bwMode="gray">
          <a:xfrm>
            <a:off x="687526" y="1607853"/>
            <a:ext cx="8224699" cy="4726300"/>
          </a:xfrm>
        </p:spPr>
        <p:txBody>
          <a:bodyPr/>
          <a:lstStyle>
            <a:lvl1pPr marL="233363" indent="-233363">
              <a:buFont typeface="Arial" panose="020B0604020202020204" pitchFamily="34" charset="0"/>
              <a:buChar char="•"/>
              <a:defRPr>
                <a:solidFill>
                  <a:schemeClr val="tx2"/>
                </a:solidFill>
                <a:latin typeface="+mn-lt"/>
                <a:cs typeface="Franklin Gothic Book" pitchFamily="34" charset="0"/>
              </a:defRPr>
            </a:lvl1pPr>
            <a:lvl2pPr>
              <a:defRPr sz="1800">
                <a:solidFill>
                  <a:schemeClr val="tx2"/>
                </a:solidFill>
                <a:latin typeface="+mn-lt"/>
                <a:cs typeface="Franklin Gothic Book" pitchFamily="34" charset="0"/>
              </a:defRPr>
            </a:lvl2pPr>
            <a:lvl3pPr>
              <a:defRPr sz="1400" baseline="0">
                <a:solidFill>
                  <a:schemeClr val="tx2"/>
                </a:solidFill>
                <a:latin typeface="+mn-lt"/>
                <a:cs typeface="Franklin Gothic Book" pitchFamily="34" charset="0"/>
              </a:defRPr>
            </a:lvl3pPr>
            <a:lvl4pPr marL="915988" indent="-228600">
              <a:defRPr sz="1400" baseline="0">
                <a:solidFill>
                  <a:schemeClr val="tx2"/>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Slide Number"/>
          <p:cNvSpPr>
            <a:spLocks noGrp="1"/>
          </p:cNvSpPr>
          <p:nvPr>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cxnSp>
        <p:nvCxnSpPr>
          <p:cNvPr id="66"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p:txBody>
          <a:bodyPr/>
          <a:lstStyle/>
          <a:p>
            <a:r>
              <a:rPr lang="en-US" dirty="0" smtClean="0"/>
              <a:t>Click to edit Master title style</a:t>
            </a:r>
            <a:endParaRPr lang="en-US" dirty="0"/>
          </a:p>
        </p:txBody>
      </p:sp>
      <p:sp>
        <p:nvSpPr>
          <p:cNvPr id="40" name="Content Right"/>
          <p:cNvSpPr>
            <a:spLocks noGrp="1"/>
          </p:cNvSpPr>
          <p:nvPr>
            <p:ph sz="quarter" idx="12"/>
          </p:nvPr>
        </p:nvSpPr>
        <p:spPr>
          <a:xfrm>
            <a:off x="687387" y="1599874"/>
            <a:ext cx="3994151" cy="472313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2" name="Content Left"/>
          <p:cNvSpPr>
            <a:spLocks noGrp="1"/>
          </p:cNvSpPr>
          <p:nvPr>
            <p:ph sz="quarter" idx="13"/>
          </p:nvPr>
        </p:nvSpPr>
        <p:spPr>
          <a:xfrm>
            <a:off x="4913314" y="1599874"/>
            <a:ext cx="3998912" cy="472313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cNvSpPr>
            <a:spLocks noGrp="1"/>
          </p:cNvSpPr>
          <p:nvPr>
            <p:ph type="sldNum" sz="quarter" idx="11"/>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40418493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Line Title, First Level No Bullet">
    <p:spTree>
      <p:nvGrpSpPr>
        <p:cNvPr id="1" name=""/>
        <p:cNvGrpSpPr/>
        <p:nvPr/>
      </p:nvGrpSpPr>
      <p:grpSpPr>
        <a:xfrm>
          <a:off x="0" y="0"/>
          <a:ext cx="0" cy="0"/>
          <a:chOff x="0" y="0"/>
          <a:chExt cx="0" cy="0"/>
        </a:xfrm>
      </p:grpSpPr>
      <p:cxnSp>
        <p:nvCxnSpPr>
          <p:cNvPr id="20"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365759"/>
            <a:ext cx="8224837" cy="487584"/>
          </a:xfrm>
        </p:spPr>
        <p:txBody>
          <a:bodyPr/>
          <a:lstStyle>
            <a:lvl1pPr>
              <a:defRPr>
                <a:solidFill>
                  <a:schemeClr val="bg2">
                    <a:lumMod val="75000"/>
                  </a:schemeClr>
                </a:solidFill>
              </a:defRPr>
            </a:lvl1pPr>
          </a:lstStyle>
          <a:p>
            <a:r>
              <a:rPr lang="en-US" dirty="0" smtClean="0"/>
              <a:t>Click to edit Master title style</a:t>
            </a:r>
            <a:endParaRPr lang="en-US" dirty="0"/>
          </a:p>
        </p:txBody>
      </p:sp>
      <p:sp>
        <p:nvSpPr>
          <p:cNvPr id="3" name="Content"/>
          <p:cNvSpPr>
            <a:spLocks noGrp="1"/>
          </p:cNvSpPr>
          <p:nvPr userDrawn="1">
            <p:ph idx="1"/>
          </p:nvPr>
        </p:nvSpPr>
        <p:spPr>
          <a:xfrm>
            <a:off x="687388" y="1079185"/>
            <a:ext cx="8224837" cy="5246813"/>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2916353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Line Title, Bulleted Text">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smtClean="0"/>
              <a:t>Click to edit Master title style</a:t>
            </a:r>
            <a:endParaRPr lang="en-US" dirty="0"/>
          </a:p>
        </p:txBody>
      </p:sp>
      <p:sp>
        <p:nvSpPr>
          <p:cNvPr id="20" name="Content"/>
          <p:cNvSpPr>
            <a:spLocks noGrp="1"/>
          </p:cNvSpPr>
          <p:nvPr userDrawn="1">
            <p:ph sz="quarter" idx="11"/>
          </p:nvPr>
        </p:nvSpPr>
        <p:spPr>
          <a:xfrm>
            <a:off x="687388" y="1074693"/>
            <a:ext cx="8224837"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291088377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ngle Line Title, Two Column">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smtClean="0"/>
              <a:t>Click to edit Master title style</a:t>
            </a:r>
            <a:endParaRPr lang="en-US" dirty="0"/>
          </a:p>
        </p:txBody>
      </p:sp>
      <p:sp>
        <p:nvSpPr>
          <p:cNvPr id="20" name="Content Left"/>
          <p:cNvSpPr>
            <a:spLocks noGrp="1"/>
          </p:cNvSpPr>
          <p:nvPr userDrawn="1">
            <p:ph sz="quarter" idx="11"/>
          </p:nvPr>
        </p:nvSpPr>
        <p:spPr>
          <a:xfrm>
            <a:off x="687388" y="1074693"/>
            <a:ext cx="3992563" cy="52514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7" name="Content Right"/>
          <p:cNvSpPr>
            <a:spLocks noGrp="1"/>
          </p:cNvSpPr>
          <p:nvPr>
            <p:ph sz="quarter" idx="12"/>
          </p:nvPr>
        </p:nvSpPr>
        <p:spPr>
          <a:xfrm>
            <a:off x="4913313" y="1082675"/>
            <a:ext cx="3998912" cy="5243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41509947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image" Target="../media/image4.jp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theme" Target="../theme/theme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4.xml"/><Relationship Id="rId1" Type="http://schemas.openxmlformats.org/officeDocument/2006/relationships/slideLayout" Target="../slideLayouts/slideLayout2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Title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491"/>
          </a:xfrm>
          <a:prstGeom prst="rect">
            <a:avLst/>
          </a:prstGeom>
        </p:spPr>
      </p:pic>
      <p:sp>
        <p:nvSpPr>
          <p:cNvPr id="2051" name="Title"/>
          <p:cNvSpPr>
            <a:spLocks noGrp="1"/>
          </p:cNvSpPr>
          <p:nvPr>
            <p:ph type="title"/>
          </p:nvPr>
        </p:nvSpPr>
        <p:spPr bwMode="gray">
          <a:xfrm>
            <a:off x="683811" y="1151931"/>
            <a:ext cx="8228417" cy="153888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smtClean="0"/>
              <a:t>Click to edit Master title style</a:t>
            </a:r>
            <a:endParaRPr lang="en-US" dirty="0" smtClean="0"/>
          </a:p>
        </p:txBody>
      </p:sp>
      <p:sp>
        <p:nvSpPr>
          <p:cNvPr id="2052" name="Text"/>
          <p:cNvSpPr>
            <a:spLocks noGrp="1"/>
          </p:cNvSpPr>
          <p:nvPr>
            <p:ph type="body" idx="1"/>
          </p:nvPr>
        </p:nvSpPr>
        <p:spPr bwMode="gray">
          <a:xfrm>
            <a:off x="683893" y="2935823"/>
            <a:ext cx="8228331" cy="1646605"/>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3" name="Footer Placeholder 2"/>
          <p:cNvSpPr>
            <a:spLocks noGrp="1"/>
          </p:cNvSpPr>
          <p:nvPr>
            <p:ph type="ftr" sz="quarter" idx="3"/>
          </p:nvPr>
        </p:nvSpPr>
        <p:spPr bwMode="gray">
          <a:xfrm>
            <a:off x="5328340" y="6567844"/>
            <a:ext cx="3583885" cy="123111"/>
          </a:xfrm>
          <a:prstGeom prst="rect">
            <a:avLst/>
          </a:prstGeom>
        </p:spPr>
        <p:txBody>
          <a:bodyPr vert="horz" lIns="0" tIns="0" rIns="0" bIns="0" rtlCol="0" anchor="ctr">
            <a:spAutoFit/>
          </a:bodyPr>
          <a:lstStyle>
            <a:lvl1pPr algn="r">
              <a:defRPr sz="800">
                <a:solidFill>
                  <a:schemeClr val="bg1"/>
                </a:solidFill>
                <a:latin typeface="Arial Narrow" pitchFamily="34" charset="0"/>
              </a:defRPr>
            </a:lvl1pPr>
          </a:lstStyle>
          <a:p>
            <a:endParaRPr lang="en-US" dirty="0"/>
          </a:p>
        </p:txBody>
      </p:sp>
      <p:pic>
        <p:nvPicPr>
          <p:cNvPr id="7" name="Picture 6"/>
          <p:cNvPicPr>
            <a:picLocks noChangeAspect="1"/>
          </p:cNvPicPr>
          <p:nvPr userDrawn="1"/>
        </p:nvPicPr>
        <p:blipFill>
          <a:blip r:embed="rId4"/>
          <a:stretch>
            <a:fillRect/>
          </a:stretch>
        </p:blipFill>
        <p:spPr>
          <a:xfrm>
            <a:off x="6331615" y="5685006"/>
            <a:ext cx="1767993" cy="579170"/>
          </a:xfrm>
          <a:prstGeom prst="rect">
            <a:avLst/>
          </a:prstGeom>
        </p:spPr>
      </p:pic>
    </p:spTree>
  </p:cSld>
  <p:clrMap bg1="lt1" tx1="dk1" bg2="lt2" tx2="dk2" accent1="accent1" accent2="accent2" accent3="accent3" accent4="accent4" accent5="accent5" accent6="accent6" hlink="hlink" folHlink="folHlink"/>
  <p:sldLayoutIdLst>
    <p:sldLayoutId id="2147484316" r:id="rId1"/>
  </p:sldLayoutIdLst>
  <p:timing>
    <p:tnLst>
      <p:par>
        <p:cTn id="1" dur="indefinite" restart="never" nodeType="tmRoot"/>
      </p:par>
    </p:tnLst>
  </p:timing>
  <p:hf hdr="0" ftr="0" dt="0"/>
  <p:txStyles>
    <p:titleStyle>
      <a:lvl1pPr algn="l" rtl="0" eaLnBrk="1" fontAlgn="base" hangingPunct="1">
        <a:spcBef>
          <a:spcPct val="0"/>
        </a:spcBef>
        <a:spcAft>
          <a:spcPct val="0"/>
        </a:spcAft>
        <a:defRPr sz="5000" b="1" kern="1200">
          <a:solidFill>
            <a:schemeClr val="bg1"/>
          </a:solidFill>
          <a:latin typeface="+mj-lt"/>
          <a:ea typeface="+mj-ea"/>
          <a:cs typeface="+mj-cs"/>
        </a:defRPr>
      </a:lvl1pPr>
      <a:lvl2pPr algn="l" rtl="0" eaLnBrk="1" fontAlgn="base" hangingPunct="1">
        <a:spcBef>
          <a:spcPct val="0"/>
        </a:spcBef>
        <a:spcAft>
          <a:spcPct val="0"/>
        </a:spcAft>
        <a:defRPr sz="2800">
          <a:solidFill>
            <a:schemeClr val="tx1"/>
          </a:solidFill>
          <a:latin typeface="Franklin Gothic Demi" pitchFamily="34" charset="0"/>
        </a:defRPr>
      </a:lvl2pPr>
      <a:lvl3pPr algn="l" rtl="0" eaLnBrk="1" fontAlgn="base" hangingPunct="1">
        <a:spcBef>
          <a:spcPct val="0"/>
        </a:spcBef>
        <a:spcAft>
          <a:spcPct val="0"/>
        </a:spcAft>
        <a:defRPr sz="2800">
          <a:solidFill>
            <a:schemeClr val="tx1"/>
          </a:solidFill>
          <a:latin typeface="Franklin Gothic Demi" pitchFamily="34" charset="0"/>
        </a:defRPr>
      </a:lvl3pPr>
      <a:lvl4pPr algn="l" rtl="0" eaLnBrk="1" fontAlgn="base" hangingPunct="1">
        <a:spcBef>
          <a:spcPct val="0"/>
        </a:spcBef>
        <a:spcAft>
          <a:spcPct val="0"/>
        </a:spcAft>
        <a:defRPr sz="2800">
          <a:solidFill>
            <a:schemeClr val="tx1"/>
          </a:solidFill>
          <a:latin typeface="Franklin Gothic Demi" pitchFamily="34" charset="0"/>
        </a:defRPr>
      </a:lvl4pPr>
      <a:lvl5pPr algn="l" rtl="0" eaLnBrk="1" fontAlgn="base" hangingPunct="1">
        <a:spcBef>
          <a:spcPct val="0"/>
        </a:spcBef>
        <a:spcAft>
          <a:spcPct val="0"/>
        </a:spcAft>
        <a:defRPr sz="2800">
          <a:solidFill>
            <a:schemeClr val="tx1"/>
          </a:solidFill>
          <a:latin typeface="Franklin Gothic Demi" pitchFamily="34" charset="0"/>
        </a:defRPr>
      </a:lvl5pPr>
      <a:lvl6pPr marL="457200" algn="l" rtl="0" eaLnBrk="1" fontAlgn="base" hangingPunct="1">
        <a:spcBef>
          <a:spcPct val="0"/>
        </a:spcBef>
        <a:spcAft>
          <a:spcPct val="0"/>
        </a:spcAft>
        <a:defRPr sz="2800">
          <a:solidFill>
            <a:schemeClr val="tx1"/>
          </a:solidFill>
          <a:latin typeface="Franklin Gothic Demi" pitchFamily="34" charset="0"/>
        </a:defRPr>
      </a:lvl6pPr>
      <a:lvl7pPr marL="914400" algn="l" rtl="0" eaLnBrk="1" fontAlgn="base" hangingPunct="1">
        <a:spcBef>
          <a:spcPct val="0"/>
        </a:spcBef>
        <a:spcAft>
          <a:spcPct val="0"/>
        </a:spcAft>
        <a:defRPr sz="2800">
          <a:solidFill>
            <a:schemeClr val="tx1"/>
          </a:solidFill>
          <a:latin typeface="Franklin Gothic Demi" pitchFamily="34" charset="0"/>
        </a:defRPr>
      </a:lvl7pPr>
      <a:lvl8pPr marL="1371600" algn="l" rtl="0" eaLnBrk="1" fontAlgn="base" hangingPunct="1">
        <a:spcBef>
          <a:spcPct val="0"/>
        </a:spcBef>
        <a:spcAft>
          <a:spcPct val="0"/>
        </a:spcAft>
        <a:defRPr sz="2800">
          <a:solidFill>
            <a:schemeClr val="tx1"/>
          </a:solidFill>
          <a:latin typeface="Franklin Gothic Demi" pitchFamily="34" charset="0"/>
        </a:defRPr>
      </a:lvl8pPr>
      <a:lvl9pPr marL="1828800" algn="l" rtl="0" eaLnBrk="1" fontAlgn="base" hangingPunct="1">
        <a:spcBef>
          <a:spcPct val="0"/>
        </a:spcBef>
        <a:spcAft>
          <a:spcPct val="0"/>
        </a:spcAft>
        <a:defRPr sz="2800">
          <a:solidFill>
            <a:schemeClr val="tx1"/>
          </a:solidFill>
          <a:latin typeface="Franklin Gothic Demi" pitchFamily="34" charset="0"/>
        </a:defRPr>
      </a:lvl9pPr>
    </p:titleStyle>
    <p:bodyStyle>
      <a:lvl1pPr indent="0" algn="l" rtl="0" eaLnBrk="1" fontAlgn="base" hangingPunct="1">
        <a:spcBef>
          <a:spcPts val="600"/>
        </a:spcBef>
        <a:spcAft>
          <a:spcPct val="0"/>
        </a:spcAft>
        <a:defRPr sz="3200" kern="1200">
          <a:solidFill>
            <a:schemeClr val="bg2">
              <a:lumMod val="75000"/>
            </a:schemeClr>
          </a:solidFill>
          <a:latin typeface="+mn-lt"/>
          <a:ea typeface="+mn-ea"/>
          <a:cs typeface="Arial" pitchFamily="34" charset="0"/>
        </a:defRPr>
      </a:lvl1pPr>
      <a:lvl2pPr marL="0" indent="0" algn="l" rtl="0" eaLnBrk="1" fontAlgn="base" hangingPunct="1">
        <a:spcBef>
          <a:spcPts val="600"/>
        </a:spcBef>
        <a:spcAft>
          <a:spcPct val="0"/>
        </a:spcAft>
        <a:defRPr sz="2400" kern="1200">
          <a:solidFill>
            <a:schemeClr val="bg1"/>
          </a:solidFill>
          <a:latin typeface="+mn-lt"/>
          <a:ea typeface="+mn-ea"/>
          <a:cs typeface="Arial" pitchFamily="34" charset="0"/>
        </a:defRPr>
      </a:lvl2pPr>
      <a:lvl3pPr marL="0" indent="0" algn="l" rtl="0" eaLnBrk="1" fontAlgn="base" hangingPunct="1">
        <a:spcBef>
          <a:spcPts val="600"/>
        </a:spcBef>
        <a:spcAft>
          <a:spcPct val="0"/>
        </a:spcAft>
        <a:defRPr sz="2000" kern="1200">
          <a:solidFill>
            <a:schemeClr val="bg1"/>
          </a:solidFill>
          <a:latin typeface="+mn-lt"/>
          <a:ea typeface="+mn-ea"/>
          <a:cs typeface="Arial" pitchFamily="34" charset="0"/>
        </a:defRPr>
      </a:lvl3pPr>
      <a:lvl4pPr marL="0" indent="0" algn="l" rtl="0" eaLnBrk="1" fontAlgn="base" hangingPunct="1">
        <a:spcBef>
          <a:spcPts val="600"/>
        </a:spcBef>
        <a:spcAft>
          <a:spcPct val="0"/>
        </a:spcAft>
        <a:defRPr sz="1600" kern="1200">
          <a:solidFill>
            <a:schemeClr val="bg1"/>
          </a:solidFill>
          <a:latin typeface="+mn-lt"/>
          <a:ea typeface="+mn-ea"/>
          <a:cs typeface="+mn-cs"/>
        </a:defRPr>
      </a:lvl4pPr>
      <a:lvl5pPr marL="2057400" indent="-228600" algn="l" rtl="0" eaLnBrk="1" fontAlgn="base" hangingPunct="1">
        <a:spcBef>
          <a:spcPct val="20000"/>
        </a:spcBef>
        <a:spcAft>
          <a:spcPct val="0"/>
        </a:spcAf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Divider Backgroun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6491"/>
          </a:xfrm>
          <a:prstGeom prst="rect">
            <a:avLst/>
          </a:prstGeom>
        </p:spPr>
      </p:pic>
      <p:sp>
        <p:nvSpPr>
          <p:cNvPr id="2" name="Title Placeholder 1"/>
          <p:cNvSpPr>
            <a:spLocks noGrp="1"/>
          </p:cNvSpPr>
          <p:nvPr>
            <p:ph type="title"/>
          </p:nvPr>
        </p:nvSpPr>
        <p:spPr>
          <a:xfrm>
            <a:off x="687388" y="3612543"/>
            <a:ext cx="8229600" cy="769441"/>
          </a:xfrm>
          <a:prstGeom prst="rect">
            <a:avLst/>
          </a:prstGeom>
          <a:noFill/>
          <a:ln w="9525">
            <a:noFill/>
            <a:miter lim="800000"/>
            <a:headEnd/>
            <a:tailEnd/>
          </a:ln>
        </p:spPr>
        <p:txBody>
          <a:bodyPr vert="horz" wrap="square" lIns="0" tIns="45720" rIns="0" bIns="45720" numCol="1" anchor="b" anchorCtr="0" compatLnSpc="1">
            <a:prstTxWarp prst="textNoShape">
              <a:avLst/>
            </a:prstTxWarp>
            <a:spAutoFit/>
          </a:bodyPr>
          <a:lstStyle/>
          <a:p>
            <a:pPr lvl="0" algn="l" eaLnBrk="0" fontAlgn="base" hangingPunct="0">
              <a:spcBef>
                <a:spcPts val="600"/>
              </a:spcBef>
              <a:spcAft>
                <a:spcPts val="600"/>
              </a:spcAft>
            </a:pPr>
            <a:r>
              <a:rPr lang="en-US" dirty="0" smtClean="0"/>
              <a:t>Click to edit Master title style</a:t>
            </a:r>
            <a:endParaRPr lang="en-US" dirty="0"/>
          </a:p>
        </p:txBody>
      </p:sp>
      <p:sp>
        <p:nvSpPr>
          <p:cNvPr id="4" name="Text Placeholder 3"/>
          <p:cNvSpPr>
            <a:spLocks noGrp="1"/>
          </p:cNvSpPr>
          <p:nvPr>
            <p:ph type="body" idx="1"/>
          </p:nvPr>
        </p:nvSpPr>
        <p:spPr>
          <a:xfrm>
            <a:off x="687388" y="4616569"/>
            <a:ext cx="8229600" cy="1063752"/>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endParaRPr lang="en-US" dirty="0"/>
          </a:p>
        </p:txBody>
      </p:sp>
      <p:sp>
        <p:nvSpPr>
          <p:cNvPr id="6" name="Slide Number Placeholder 5"/>
          <p:cNvSpPr>
            <a:spLocks noGrp="1"/>
          </p:cNvSpPr>
          <p:nvPr>
            <p:ph type="sldNum" sz="quarter" idx="4"/>
          </p:nvPr>
        </p:nvSpPr>
        <p:spPr>
          <a:xfrm>
            <a:off x="8755130" y="6507316"/>
            <a:ext cx="157094" cy="153888"/>
          </a:xfrm>
          <a:prstGeom prst="rect">
            <a:avLst/>
          </a:prstGeom>
        </p:spPr>
        <p:txBody>
          <a:bodyPr vert="horz" wrap="none" lIns="0" tIns="0" rIns="0" bIns="0" rtlCol="0" anchor="ctr">
            <a:spAutoFit/>
          </a:bodyPr>
          <a:lstStyle>
            <a:lvl1pPr algn="r">
              <a:defRPr sz="1000">
                <a:solidFill>
                  <a:schemeClr val="tx2">
                    <a:lumMod val="75000"/>
                  </a:schemeClr>
                </a:solidFill>
              </a:defRPr>
            </a:lvl1pPr>
          </a:lstStyle>
          <a:p>
            <a:fld id="{A1A8B8B9-B651-4439-A868-E8F04EF81465}" type="slidenum">
              <a:rPr lang="en-US" smtClean="0"/>
              <a:pPr/>
              <a:t>‹#›</a:t>
            </a:fld>
            <a:endParaRPr lang="en-US" dirty="0"/>
          </a:p>
        </p:txBody>
      </p:sp>
      <p:pic>
        <p:nvPicPr>
          <p:cNvPr id="8" name="Picture 7"/>
          <p:cNvPicPr>
            <a:picLocks noChangeAspect="1"/>
          </p:cNvPicPr>
          <p:nvPr userDrawn="1"/>
        </p:nvPicPr>
        <p:blipFill>
          <a:blip r:embed="rId5"/>
          <a:stretch>
            <a:fillRect/>
          </a:stretch>
        </p:blipFill>
        <p:spPr>
          <a:xfrm>
            <a:off x="6331615" y="6159347"/>
            <a:ext cx="1767993" cy="579170"/>
          </a:xfrm>
          <a:prstGeom prst="rect">
            <a:avLst/>
          </a:prstGeom>
        </p:spPr>
      </p:pic>
    </p:spTree>
    <p:extLst>
      <p:ext uri="{BB962C8B-B14F-4D97-AF65-F5344CB8AC3E}">
        <p14:creationId xmlns:p14="http://schemas.microsoft.com/office/powerpoint/2010/main" val="2564931730"/>
      </p:ext>
    </p:extLst>
  </p:cSld>
  <p:clrMap bg1="lt1" tx1="dk1" bg2="lt2" tx2="dk2" accent1="accent1" accent2="accent2" accent3="accent3" accent4="accent4" accent5="accent5" accent6="accent6" hlink="hlink" folHlink="folHlink"/>
  <p:sldLayoutIdLst>
    <p:sldLayoutId id="2147484323" r:id="rId1"/>
    <p:sldLayoutId id="2147484345" r:id="rId2"/>
  </p:sldLayoutIdLst>
  <p:timing>
    <p:tnLst>
      <p:par>
        <p:cTn id="1" dur="indefinite" restart="never" nodeType="tmRoot"/>
      </p:par>
    </p:tnLst>
  </p:timing>
  <p:hf hdr="0" ftr="0" dt="0"/>
  <p:txStyles>
    <p:titleStyle>
      <a:lvl1pPr algn="ctr" defTabSz="914400" rtl="0" eaLnBrk="1" latinLnBrk="0" hangingPunct="1">
        <a:spcBef>
          <a:spcPct val="0"/>
        </a:spcBef>
        <a:buNone/>
        <a:defRPr lang="en-US" sz="4400" b="1" kern="1200" dirty="0" smtClean="0">
          <a:solidFill>
            <a:schemeClr val="bg1"/>
          </a:solidFill>
          <a:latin typeface="+mj-lt"/>
          <a:ea typeface="ＭＳ Ｐゴシック" charset="0"/>
          <a:cs typeface="+mj-cs"/>
        </a:defRPr>
      </a:lvl1pPr>
    </p:titleStyle>
    <p:bodyStyle>
      <a:lvl1pPr marL="0" indent="0" algn="l" defTabSz="914400" rtl="0" eaLnBrk="1" latinLnBrk="0" hangingPunct="1">
        <a:spcBef>
          <a:spcPct val="20000"/>
        </a:spcBef>
        <a:buFont typeface="Arial" pitchFamily="34" charset="0"/>
        <a:buNone/>
        <a:defRPr lang="en-US" sz="3200" kern="1200" smtClean="0">
          <a:solidFill>
            <a:schemeClr val="bg2">
              <a:lumMod val="75000"/>
            </a:schemeClr>
          </a:solidFill>
          <a:latin typeface="+mn-lt"/>
          <a:ea typeface="ＭＳ Ｐゴシック" charset="0"/>
          <a:cs typeface="+mn-cs"/>
        </a:defRPr>
      </a:lvl1pPr>
      <a:lvl2pPr marL="285750" indent="-28575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lang="en-US" sz="1800" kern="1200" dirty="0" smtClean="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Basic Background"/>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gray">
          <a:xfrm>
            <a:off x="0" y="0"/>
            <a:ext cx="9144000" cy="6858000"/>
          </a:xfrm>
          <a:prstGeom prst="rect">
            <a:avLst/>
          </a:prstGeom>
        </p:spPr>
      </p:pic>
      <p:sp>
        <p:nvSpPr>
          <p:cNvPr id="29" name="AIR Identifier"/>
          <p:cNvSpPr txBox="1"/>
          <p:nvPr userDrawn="1"/>
        </p:nvSpPr>
        <p:spPr>
          <a:xfrm>
            <a:off x="228600" y="6675975"/>
            <a:ext cx="1782539" cy="138499"/>
          </a:xfrm>
          <a:prstGeom prst="rect">
            <a:avLst/>
          </a:prstGeom>
          <a:noFill/>
        </p:spPr>
        <p:txBody>
          <a:bodyPr wrap="none" lIns="0" tIns="0" rIns="0" bIns="0" rtlCol="0">
            <a:spAutoFit/>
          </a:bodyPr>
          <a:lstStyle/>
          <a:p>
            <a:r>
              <a:rPr lang="en-US" sz="900" cap="small" baseline="0" dirty="0" smtClean="0">
                <a:solidFill>
                  <a:schemeClr val="bg2">
                    <a:lumMod val="75000"/>
                  </a:schemeClr>
                </a:solidFill>
                <a:latin typeface="Garamond" panose="02020404030301010803" pitchFamily="18" charset="0"/>
              </a:rPr>
              <a:t>American Institutes for Research</a:t>
            </a:r>
            <a:endParaRPr lang="en-US" sz="900" cap="small" baseline="0" dirty="0">
              <a:solidFill>
                <a:schemeClr val="bg2">
                  <a:lumMod val="75000"/>
                </a:schemeClr>
              </a:solidFill>
              <a:latin typeface="Garamond" panose="02020404030301010803" pitchFamily="18" charset="0"/>
            </a:endParaRPr>
          </a:p>
        </p:txBody>
      </p:sp>
      <p:sp>
        <p:nvSpPr>
          <p:cNvPr id="5123" name="Title"/>
          <p:cNvSpPr>
            <a:spLocks noGrp="1"/>
          </p:cNvSpPr>
          <p:nvPr>
            <p:ph type="title"/>
          </p:nvPr>
        </p:nvSpPr>
        <p:spPr bwMode="gray">
          <a:xfrm>
            <a:off x="687388" y="882532"/>
            <a:ext cx="8224837" cy="49244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dirty="0" smtClean="0"/>
              <a:t>Click to edit Master title style</a:t>
            </a:r>
          </a:p>
        </p:txBody>
      </p:sp>
      <p:sp>
        <p:nvSpPr>
          <p:cNvPr id="5124" name="Text"/>
          <p:cNvSpPr>
            <a:spLocks noGrp="1"/>
          </p:cNvSpPr>
          <p:nvPr>
            <p:ph type="body" idx="1"/>
          </p:nvPr>
        </p:nvSpPr>
        <p:spPr bwMode="gray">
          <a:xfrm>
            <a:off x="687388" y="1611466"/>
            <a:ext cx="8224837" cy="4722687"/>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Slide Number"/>
          <p:cNvSpPr>
            <a:spLocks noGrp="1"/>
          </p:cNvSpPr>
          <p:nvPr>
            <p:ph type="sldNum" sz="quarter" idx="4"/>
          </p:nvPr>
        </p:nvSpPr>
        <p:spPr bwMode="gray">
          <a:xfrm>
            <a:off x="8771161" y="6675975"/>
            <a:ext cx="141064" cy="138499"/>
          </a:xfrm>
          <a:prstGeom prst="rect">
            <a:avLst/>
          </a:prstGeom>
          <a:noFill/>
        </p:spPr>
        <p:txBody>
          <a:bodyPr wrap="none" lIns="0" tIns="0" rIns="0" bIns="0">
            <a:spAutoFit/>
          </a:bodyPr>
          <a:lstStyle>
            <a:lvl1pPr>
              <a:defRPr lang="en-US" sz="900" smtClean="0">
                <a:solidFill>
                  <a:schemeClr val="bg2">
                    <a:lumMod val="75000"/>
                  </a:schemeClr>
                </a:solidFill>
                <a:latin typeface="+mn-lt"/>
                <a:ea typeface="ＭＳ Ｐゴシック" charset="-128"/>
                <a:cs typeface="+mn-cs"/>
              </a:defRPr>
            </a:lvl1pPr>
          </a:lstStyle>
          <a:p>
            <a:pPr algn="r"/>
            <a:fld id="{F3477EC8-074D-41C4-94AE-E9EA7CEEA348}"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4299" r:id="rId1"/>
    <p:sldLayoutId id="2147484298" r:id="rId2"/>
    <p:sldLayoutId id="2147484318" r:id="rId3"/>
    <p:sldLayoutId id="2147484329" r:id="rId4"/>
    <p:sldLayoutId id="2147484327" r:id="rId5"/>
    <p:sldLayoutId id="2147484328" r:id="rId6"/>
    <p:sldLayoutId id="2147484326" r:id="rId7"/>
    <p:sldLayoutId id="2147484330" r:id="rId8"/>
    <p:sldLayoutId id="2147484331" r:id="rId9"/>
    <p:sldLayoutId id="2147484332" r:id="rId10"/>
    <p:sldLayoutId id="2147484333" r:id="rId11"/>
    <p:sldLayoutId id="2147484334" r:id="rId12"/>
    <p:sldLayoutId id="2147484335" r:id="rId13"/>
    <p:sldLayoutId id="2147484336" r:id="rId14"/>
    <p:sldLayoutId id="2147484339" r:id="rId15"/>
    <p:sldLayoutId id="2147484340" r:id="rId16"/>
    <p:sldLayoutId id="2147484342" r:id="rId17"/>
    <p:sldLayoutId id="2147484343" r:id="rId18"/>
  </p:sldLayoutIdLst>
  <p:timing>
    <p:tnLst>
      <p:par>
        <p:cTn id="1" dur="indefinite" restart="never" nodeType="tmRoot"/>
      </p:par>
    </p:tnLst>
  </p:timing>
  <p:hf hdr="0" ftr="0" dt="0"/>
  <p:txStyles>
    <p:titleStyle>
      <a:lvl1pPr algn="l" rtl="0" eaLnBrk="0" fontAlgn="base" hangingPunct="0">
        <a:spcBef>
          <a:spcPct val="0"/>
        </a:spcBef>
        <a:spcAft>
          <a:spcPct val="0"/>
        </a:spcAft>
        <a:defRPr lang="en-US" sz="3200" b="0" kern="1200" dirty="0">
          <a:solidFill>
            <a:schemeClr val="bg2">
              <a:lumMod val="75000"/>
            </a:schemeClr>
          </a:solidFill>
          <a:latin typeface="+mj-lt"/>
          <a:ea typeface="ＭＳ Ｐゴシック" charset="0"/>
          <a:cs typeface="Arial Narrow" pitchFamily="34" charset="0"/>
        </a:defRPr>
      </a:lvl1pPr>
      <a:lvl2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2pPr>
      <a:lvl3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3pPr>
      <a:lvl4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4pPr>
      <a:lvl5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5pPr>
      <a:lvl6pPr marL="457200" algn="l" rtl="0" fontAlgn="base">
        <a:spcBef>
          <a:spcPct val="0"/>
        </a:spcBef>
        <a:spcAft>
          <a:spcPct val="0"/>
        </a:spcAft>
        <a:defRPr sz="4000" b="1">
          <a:solidFill>
            <a:schemeClr val="bg1"/>
          </a:solidFill>
          <a:latin typeface="FranklinGothic" pitchFamily="-48" charset="0"/>
        </a:defRPr>
      </a:lvl6pPr>
      <a:lvl7pPr marL="914400" algn="l" rtl="0" fontAlgn="base">
        <a:spcBef>
          <a:spcPct val="0"/>
        </a:spcBef>
        <a:spcAft>
          <a:spcPct val="0"/>
        </a:spcAft>
        <a:defRPr sz="4000" b="1">
          <a:solidFill>
            <a:schemeClr val="bg1"/>
          </a:solidFill>
          <a:latin typeface="FranklinGothic" pitchFamily="-48" charset="0"/>
        </a:defRPr>
      </a:lvl7pPr>
      <a:lvl8pPr marL="1371600" algn="l" rtl="0" fontAlgn="base">
        <a:spcBef>
          <a:spcPct val="0"/>
        </a:spcBef>
        <a:spcAft>
          <a:spcPct val="0"/>
        </a:spcAft>
        <a:defRPr sz="4000" b="1">
          <a:solidFill>
            <a:schemeClr val="bg1"/>
          </a:solidFill>
          <a:latin typeface="FranklinGothic" pitchFamily="-48" charset="0"/>
        </a:defRPr>
      </a:lvl8pPr>
      <a:lvl9pPr marL="1828800" algn="l" rtl="0" fontAlgn="base">
        <a:spcBef>
          <a:spcPct val="0"/>
        </a:spcBef>
        <a:spcAft>
          <a:spcPct val="0"/>
        </a:spcAft>
        <a:defRPr sz="4000" b="1">
          <a:solidFill>
            <a:schemeClr val="bg1"/>
          </a:solidFill>
          <a:latin typeface="FranklinGothic" pitchFamily="-48" charset="0"/>
        </a:defRPr>
      </a:lvl9pPr>
    </p:titleStyle>
    <p:bodyStyle>
      <a:lvl1pPr marL="228600" indent="-228600" algn="l" rtl="0" eaLnBrk="0" fontAlgn="base" hangingPunct="0">
        <a:spcBef>
          <a:spcPts val="600"/>
        </a:spcBef>
        <a:spcAft>
          <a:spcPts val="0"/>
        </a:spcAft>
        <a:buClr>
          <a:schemeClr val="bg2">
            <a:lumMod val="75000"/>
          </a:schemeClr>
        </a:buClr>
        <a:buFont typeface="Arial" panose="020B0604020202020204" pitchFamily="34" charset="0"/>
        <a:buChar char="•"/>
        <a:defRPr sz="2400" kern="1200">
          <a:solidFill>
            <a:schemeClr val="tx2"/>
          </a:solidFill>
          <a:latin typeface="+mn-lt"/>
          <a:ea typeface="Arial" pitchFamily="34" charset="0"/>
          <a:cs typeface="Arial" pitchFamily="34" charset="0"/>
        </a:defRPr>
      </a:lvl1pPr>
      <a:lvl2pPr marL="457200" indent="-228600" algn="l" rtl="0" eaLnBrk="0" fontAlgn="base" hangingPunct="0">
        <a:spcBef>
          <a:spcPts val="600"/>
        </a:spcBef>
        <a:spcAft>
          <a:spcPts val="0"/>
        </a:spcAft>
        <a:buClr>
          <a:schemeClr val="bg2">
            <a:lumMod val="75000"/>
          </a:schemeClr>
        </a:buClr>
        <a:buFont typeface="Arial" pitchFamily="34" charset="0"/>
        <a:buChar char="–"/>
        <a:defRPr sz="1800" kern="1200">
          <a:solidFill>
            <a:schemeClr val="tx2"/>
          </a:solidFill>
          <a:latin typeface="+mn-lt"/>
          <a:ea typeface="Arial" pitchFamily="34" charset="0"/>
          <a:cs typeface="Arial" pitchFamily="34" charset="0"/>
        </a:defRPr>
      </a:lvl2pPr>
      <a:lvl3pPr marL="687388" indent="-228600" algn="l" defTabSz="914400" rtl="0" eaLnBrk="0" fontAlgn="base" hangingPunct="0">
        <a:spcBef>
          <a:spcPts val="600"/>
        </a:spcBef>
        <a:spcAft>
          <a:spcPts val="0"/>
        </a:spcAft>
        <a:buClr>
          <a:schemeClr val="bg2">
            <a:lumMod val="75000"/>
          </a:schemeClr>
        </a:buClr>
        <a:buFont typeface="Arial" panose="020B0604020202020204" pitchFamily="34" charset="0"/>
        <a:buChar char="»"/>
        <a:defRPr sz="1600" kern="1200">
          <a:solidFill>
            <a:schemeClr val="tx2"/>
          </a:solidFill>
          <a:latin typeface="+mn-lt"/>
          <a:ea typeface="Arial" pitchFamily="34" charset="0"/>
          <a:cs typeface="Arial" pitchFamily="34" charset="0"/>
        </a:defRPr>
      </a:lvl3pPr>
      <a:lvl4pPr marL="914400" indent="-228600" algn="l" rtl="0" eaLnBrk="0" fontAlgn="base" hangingPunct="0">
        <a:spcBef>
          <a:spcPts val="600"/>
        </a:spcBef>
        <a:spcAft>
          <a:spcPts val="0"/>
        </a:spcAft>
        <a:buClr>
          <a:schemeClr val="bg2">
            <a:lumMod val="75000"/>
          </a:schemeClr>
        </a:buClr>
        <a:buSzPct val="100000"/>
        <a:buFont typeface="Arial" panose="020B0604020202020204" pitchFamily="34" charset="0"/>
        <a:buChar char="•"/>
        <a:defRPr sz="1400" kern="1200">
          <a:solidFill>
            <a:schemeClr val="tx2"/>
          </a:solidFill>
          <a:latin typeface="+mn-lt"/>
          <a:ea typeface="Arial" pitchFamily="34" charset="0"/>
          <a:cs typeface="Arial" pitchFamily="34" charset="0"/>
        </a:defRPr>
      </a:lvl4pPr>
      <a:lvl5pPr marL="1143000" indent="-228600" algn="l" rtl="0" eaLnBrk="0" fontAlgn="base" hangingPunct="0">
        <a:spcBef>
          <a:spcPts val="600"/>
        </a:spcBef>
        <a:spcAft>
          <a:spcPts val="0"/>
        </a:spcAft>
        <a:buClr>
          <a:schemeClr val="bg2">
            <a:lumMod val="75000"/>
          </a:schemeClr>
        </a:buClr>
        <a:buFont typeface="Arial" pitchFamily="34" charset="0"/>
        <a:buChar char="•"/>
        <a:defRPr sz="1400" kern="1200" baseline="0">
          <a:solidFill>
            <a:schemeClr val="tx2"/>
          </a:solidFill>
          <a:latin typeface="+mn-lt"/>
          <a:ea typeface="Arial" pitchFamily="34" charset="0"/>
          <a:cs typeface="Arial" pitchFamily="34" charset="0"/>
        </a:defRPr>
      </a:lvl5pPr>
      <a:lvl6pPr marL="13716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6pPr>
      <a:lvl7pPr marL="16002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7pPr>
      <a:lvl8pPr marL="18288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8pPr>
      <a:lvl9pPr marL="2057400" indent="-228600" algn="l" defTabSz="914400" rtl="0" eaLnBrk="1" latinLnBrk="0" hangingPunct="1">
        <a:spcBef>
          <a:spcPts val="600"/>
        </a:spcBef>
        <a:spcAft>
          <a:spcPts val="0"/>
        </a:spcAft>
        <a:buClr>
          <a:schemeClr val="bg2">
            <a:lumMod val="75000"/>
          </a:schemeClr>
        </a:buClr>
        <a:buFont typeface="Arial"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Contact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490"/>
          </a:xfrm>
          <a:prstGeom prst="rect">
            <a:avLst/>
          </a:prstGeom>
        </p:spPr>
      </p:pic>
      <p:sp>
        <p:nvSpPr>
          <p:cNvPr id="3" name="Title Placeholder 2"/>
          <p:cNvSpPr>
            <a:spLocks noGrp="1"/>
          </p:cNvSpPr>
          <p:nvPr>
            <p:ph type="title"/>
          </p:nvPr>
        </p:nvSpPr>
        <p:spPr>
          <a:xfrm>
            <a:off x="687387" y="2054304"/>
            <a:ext cx="8229600" cy="307777"/>
          </a:xfrm>
          <a:prstGeom prst="rect">
            <a:avLst/>
          </a:prstGeom>
        </p:spPr>
        <p:txBody>
          <a:bodyPr vert="horz" lIns="0" tIns="0" rIns="0" bIns="0" rtlCol="0" anchor="t" anchorCtr="0">
            <a:spAutoFit/>
          </a:bodyPr>
          <a:lstStyle/>
          <a:p>
            <a:r>
              <a:rPr lang="en-US" dirty="0" smtClean="0"/>
              <a:t>Click to edit Master title style</a:t>
            </a:r>
            <a:endParaRPr lang="en-US" dirty="0"/>
          </a:p>
        </p:txBody>
      </p:sp>
      <p:sp>
        <p:nvSpPr>
          <p:cNvPr id="2" name="Text Placeholder 1"/>
          <p:cNvSpPr>
            <a:spLocks noGrp="1"/>
          </p:cNvSpPr>
          <p:nvPr>
            <p:ph type="body" idx="1"/>
          </p:nvPr>
        </p:nvSpPr>
        <p:spPr bwMode="gray">
          <a:xfrm>
            <a:off x="687387" y="2362081"/>
            <a:ext cx="8224837" cy="3164076"/>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1"/>
          <p:cNvSpPr>
            <a:spLocks noGrp="1"/>
          </p:cNvSpPr>
          <p:nvPr>
            <p:ph type="sldNum" sz="quarter" idx="4"/>
          </p:nvPr>
        </p:nvSpPr>
        <p:spPr bwMode="gray">
          <a:xfrm>
            <a:off x="8755130" y="6110288"/>
            <a:ext cx="157094" cy="153888"/>
          </a:xfrm>
          <a:prstGeom prst="rect">
            <a:avLst/>
          </a:prstGeom>
          <a:noFill/>
        </p:spPr>
        <p:txBody>
          <a:bodyPr wrap="none" lIns="0" tIns="0" rIns="0" bIns="0">
            <a:spAutoFit/>
          </a:bodyPr>
          <a:lstStyle>
            <a:lvl1pPr>
              <a:defRPr lang="en-US" sz="1000" smtClean="0">
                <a:solidFill>
                  <a:schemeClr val="tx2">
                    <a:lumMod val="75000"/>
                  </a:schemeClr>
                </a:solidFill>
                <a:latin typeface="+mn-lt"/>
                <a:ea typeface="ＭＳ Ｐゴシック" charset="-128"/>
                <a:cs typeface="+mn-cs"/>
              </a:defRPr>
            </a:lvl1pPr>
          </a:lstStyle>
          <a:p>
            <a:pPr algn="r"/>
            <a:fld id="{F3477EC8-074D-41C4-94AE-E9EA7CEEA348}" type="slidenum">
              <a:rPr lang="en-US" smtClean="0"/>
              <a:pPr algn="r"/>
              <a:t>‹#›</a:t>
            </a:fld>
            <a:endParaRPr lang="en-US" dirty="0"/>
          </a:p>
        </p:txBody>
      </p:sp>
      <p:pic>
        <p:nvPicPr>
          <p:cNvPr id="6" name="Picture 5"/>
          <p:cNvPicPr>
            <a:picLocks noChangeAspect="1"/>
          </p:cNvPicPr>
          <p:nvPr userDrawn="1"/>
        </p:nvPicPr>
        <p:blipFill>
          <a:blip r:embed="rId4"/>
          <a:stretch>
            <a:fillRect/>
          </a:stretch>
        </p:blipFill>
        <p:spPr>
          <a:xfrm>
            <a:off x="6331615" y="5685006"/>
            <a:ext cx="1767993" cy="579170"/>
          </a:xfrm>
          <a:prstGeom prst="rect">
            <a:avLst/>
          </a:prstGeom>
        </p:spPr>
      </p:pic>
    </p:spTree>
  </p:cSld>
  <p:clrMap bg1="lt1" tx1="dk1" bg2="lt2" tx2="dk2" accent1="accent1" accent2="accent2" accent3="accent3" accent4="accent4" accent5="accent5" accent6="accent6" hlink="hlink" folHlink="folHlink"/>
  <p:sldLayoutIdLst>
    <p:sldLayoutId id="2147484302" r:id="rId1"/>
  </p:sldLayoutIdLst>
  <p:timing>
    <p:tnLst>
      <p:par>
        <p:cTn id="1" dur="indefinite" restart="never" nodeType="tmRoot"/>
      </p:par>
    </p:tnLst>
  </p:timing>
  <p:hf hdr="0" ftr="0" dt="0"/>
  <p:txStyles>
    <p:titleStyle>
      <a:lvl1pPr algn="l" rtl="0" eaLnBrk="0" fontAlgn="base" hangingPunct="0">
        <a:spcBef>
          <a:spcPct val="0"/>
        </a:spcBef>
        <a:spcAft>
          <a:spcPct val="0"/>
        </a:spcAft>
        <a:defRPr sz="2000" kern="1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5pPr>
      <a:lvl6pPr marL="457200" algn="l" rtl="0" fontAlgn="base">
        <a:spcBef>
          <a:spcPct val="0"/>
        </a:spcBef>
        <a:spcAft>
          <a:spcPct val="0"/>
        </a:spcAft>
        <a:defRPr sz="4000" b="1">
          <a:solidFill>
            <a:schemeClr val="bg1"/>
          </a:solidFill>
          <a:latin typeface="FranklinGothic" pitchFamily="-48" charset="0"/>
        </a:defRPr>
      </a:lvl6pPr>
      <a:lvl7pPr marL="914400" algn="l" rtl="0" fontAlgn="base">
        <a:spcBef>
          <a:spcPct val="0"/>
        </a:spcBef>
        <a:spcAft>
          <a:spcPct val="0"/>
        </a:spcAft>
        <a:defRPr sz="4000" b="1">
          <a:solidFill>
            <a:schemeClr val="bg1"/>
          </a:solidFill>
          <a:latin typeface="FranklinGothic" pitchFamily="-48" charset="0"/>
        </a:defRPr>
      </a:lvl7pPr>
      <a:lvl8pPr marL="1371600" algn="l" rtl="0" fontAlgn="base">
        <a:spcBef>
          <a:spcPct val="0"/>
        </a:spcBef>
        <a:spcAft>
          <a:spcPct val="0"/>
        </a:spcAft>
        <a:defRPr sz="4000" b="1">
          <a:solidFill>
            <a:schemeClr val="bg1"/>
          </a:solidFill>
          <a:latin typeface="FranklinGothic" pitchFamily="-48" charset="0"/>
        </a:defRPr>
      </a:lvl8pPr>
      <a:lvl9pPr marL="1828800" algn="l" rtl="0" fontAlgn="base">
        <a:spcBef>
          <a:spcPct val="0"/>
        </a:spcBef>
        <a:spcAft>
          <a:spcPct val="0"/>
        </a:spcAft>
        <a:defRPr sz="4000" b="1">
          <a:solidFill>
            <a:schemeClr val="bg1"/>
          </a:solidFill>
          <a:latin typeface="FranklinGothic" pitchFamily="-48" charset="0"/>
        </a:defRPr>
      </a:lvl9pPr>
    </p:titleStyle>
    <p:bodyStyle>
      <a:lvl1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1pPr>
      <a:lvl2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2pPr>
      <a:lvl3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3pPr>
      <a:lvl4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4pPr>
      <a:lvl5pPr marL="0" indent="0" algn="l" rtl="0" eaLnBrk="0" fontAlgn="base" hangingPunct="0">
        <a:spcBef>
          <a:spcPts val="0"/>
        </a:spcBef>
        <a:spcAft>
          <a:spcPts val="0"/>
        </a:spcAft>
        <a:buClr>
          <a:srgbClr val="78A22F"/>
        </a:buClr>
        <a:buFont typeface="Arial" pitchFamily="34" charset="0"/>
        <a:buNone/>
        <a:defRPr sz="2000" kern="1200">
          <a:solidFill>
            <a:schemeClr val="bg1"/>
          </a:solidFill>
          <a:latin typeface="+mn-lt"/>
          <a:ea typeface="Arial"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0.tiff"/><Relationship Id="rId4" Type="http://schemas.openxmlformats.org/officeDocument/2006/relationships/image" Target="../media/image9.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hyperlink" Target="https://intensiveintervention.org/" TargetMode="External"/><Relationship Id="rId2" Type="http://schemas.openxmlformats.org/officeDocument/2006/relationships/notesSlide" Target="../notesSlides/notesSlide30.xml"/><Relationship Id="rId1" Type="http://schemas.openxmlformats.org/officeDocument/2006/relationships/slideLayout" Target="../slideLayouts/slideLayout21.xml"/><Relationship Id="rId5" Type="http://schemas.openxmlformats.org/officeDocument/2006/relationships/hyperlink" Target="http://www.ideapartnership.org/" TargetMode="External"/><Relationship Id="rId4" Type="http://schemas.openxmlformats.org/officeDocument/2006/relationships/hyperlink" Target="https://ncsi.wested.or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HaHWoN-LVFc&amp;t=5s" TargetMode="External"/><Relationship Id="rId2" Type="http://schemas.openxmlformats.org/officeDocument/2006/relationships/notesSlide" Target="../notesSlides/notesSlide31.xml"/><Relationship Id="rId1" Type="http://schemas.openxmlformats.org/officeDocument/2006/relationships/slideLayout" Target="../slideLayouts/slideLayout19.xml"/><Relationship Id="rId5" Type="http://schemas.openxmlformats.org/officeDocument/2006/relationships/hyperlink" Target="https://charts.intensiveintervention.org/chart/academic-screening" TargetMode="External"/><Relationship Id="rId4" Type="http://schemas.openxmlformats.org/officeDocument/2006/relationships/hyperlink" Target="https://www.rti4success.org/resource/rti-implementer-series-module-1-screening"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HaHWoN-LVFc" TargetMode="External"/><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83812" y="72431"/>
            <a:ext cx="8228413" cy="1538883"/>
          </a:xfrm>
        </p:spPr>
        <p:txBody>
          <a:bodyPr>
            <a:normAutofit/>
          </a:bodyPr>
          <a:lstStyle/>
          <a:p>
            <a:r>
              <a:rPr lang="en-US" dirty="0" smtClean="0"/>
              <a:t>Universal Screening</a:t>
            </a:r>
          </a:p>
        </p:txBody>
      </p:sp>
      <p:sp>
        <p:nvSpPr>
          <p:cNvPr id="7171" name="Subtitle 2"/>
          <p:cNvSpPr>
            <a:spLocks noGrp="1"/>
          </p:cNvSpPr>
          <p:nvPr>
            <p:ph type="body" sz="quarter" idx="16"/>
          </p:nvPr>
        </p:nvSpPr>
        <p:spPr>
          <a:xfrm>
            <a:off x="684213" y="1855788"/>
            <a:ext cx="8228012" cy="1263650"/>
          </a:xfrm>
        </p:spPr>
        <p:txBody>
          <a:bodyPr>
            <a:normAutofit/>
          </a:bodyPr>
          <a:lstStyle/>
          <a:p>
            <a:r>
              <a:rPr lang="en-US" dirty="0" smtClean="0"/>
              <a:t>Southeast Comprehensive Center (SECC)</a:t>
            </a:r>
          </a:p>
        </p:txBody>
      </p:sp>
      <p:sp>
        <p:nvSpPr>
          <p:cNvPr id="13" name="Text Placeholder 12"/>
          <p:cNvSpPr>
            <a:spLocks noGrp="1"/>
          </p:cNvSpPr>
          <p:nvPr>
            <p:ph type="body" sz="quarter" idx="15"/>
          </p:nvPr>
        </p:nvSpPr>
        <p:spPr>
          <a:xfrm>
            <a:off x="684213" y="3148376"/>
            <a:ext cx="8228012" cy="1281102"/>
          </a:xfrm>
        </p:spPr>
        <p:txBody>
          <a:bodyPr>
            <a:normAutofit/>
          </a:bodyPr>
          <a:lstStyle/>
          <a:p>
            <a:pPr lvl="2"/>
            <a:r>
              <a:rPr lang="en-US" dirty="0" smtClean="0"/>
              <a:t>Ramona Chauvin, Ph.D.</a:t>
            </a:r>
          </a:p>
          <a:p>
            <a:pPr lvl="2"/>
            <a:r>
              <a:rPr lang="en-US" dirty="0" smtClean="0"/>
              <a:t>Ursula Hill, Ed.D.</a:t>
            </a:r>
          </a:p>
          <a:p>
            <a:pPr lvl="2"/>
            <a:r>
              <a:rPr lang="en-US" dirty="0" smtClean="0"/>
              <a:t>Kathleen Theodore, Ph.D.</a:t>
            </a:r>
            <a:endParaRPr lang="en-US" dirty="0"/>
          </a:p>
        </p:txBody>
      </p:sp>
      <p:sp>
        <p:nvSpPr>
          <p:cNvPr id="16" name="Text Placeholder 15"/>
          <p:cNvSpPr>
            <a:spLocks noGrp="1"/>
          </p:cNvSpPr>
          <p:nvPr>
            <p:ph type="body" sz="quarter" idx="19"/>
          </p:nvPr>
        </p:nvSpPr>
        <p:spPr/>
        <p:txBody>
          <a:bodyPr/>
          <a:lstStyle/>
          <a:p>
            <a:r>
              <a:rPr lang="en-US" dirty="0" smtClean="0"/>
              <a:t>Copyright © 2019 American Institutes for Research. All rights reserved.</a:t>
            </a:r>
            <a:endParaRPr lang="en-US" dirty="0"/>
          </a:p>
        </p:txBody>
      </p:sp>
      <p:sp>
        <p:nvSpPr>
          <p:cNvPr id="7" name="Text Placeholder 6"/>
          <p:cNvSpPr>
            <a:spLocks noGrp="1"/>
          </p:cNvSpPr>
          <p:nvPr>
            <p:ph type="body" sz="quarter" idx="20"/>
          </p:nvPr>
        </p:nvSpPr>
        <p:spPr>
          <a:xfrm>
            <a:off x="8522695" y="6719893"/>
            <a:ext cx="389530" cy="92333"/>
          </a:xfrm>
        </p:spPr>
        <p:txBody>
          <a:bodyPr/>
          <a:lstStyle/>
          <a:p>
            <a:r>
              <a:rPr lang="en-US" dirty="0" smtClean="0"/>
              <a:t>2019_0725</a:t>
            </a:r>
            <a:endParaRPr lang="en-US" dirty="0"/>
          </a:p>
        </p:txBody>
      </p:sp>
    </p:spTree>
    <p:extLst>
      <p:ext uri="{BB962C8B-B14F-4D97-AF65-F5344CB8AC3E}">
        <p14:creationId xmlns:p14="http://schemas.microsoft.com/office/powerpoint/2010/main" val="1519697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759422"/>
            <a:ext cx="8224837" cy="615553"/>
          </a:xfrm>
        </p:spPr>
        <p:txBody>
          <a:bodyPr/>
          <a:lstStyle/>
          <a:p>
            <a:r>
              <a:rPr lang="en-US" sz="4000" dirty="0" smtClean="0"/>
              <a:t>Group Discussion</a:t>
            </a:r>
            <a:endParaRPr lang="en-US" sz="40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10</a:t>
            </a:fld>
            <a:endParaRPr lang="en-US" dirty="0"/>
          </a:p>
        </p:txBody>
      </p:sp>
      <p:pic>
        <p:nvPicPr>
          <p:cNvPr id="6" name="Content Placeholder 5" descr="Baton Image" title="Baton Image"/>
          <p:cNvPicPr>
            <a:picLocks noGrp="1" noChangeAspect="1"/>
          </p:cNvPicPr>
          <p:nvPr>
            <p:ph idx="1"/>
          </p:nvPr>
        </p:nvPicPr>
        <p:blipFill>
          <a:blip r:embed="rId3">
            <a:extLst>
              <a:ext uri="{28A0092B-C50C-407E-A947-70E740481C1C}">
                <a14:useLocalDpi xmlns:a14="http://schemas.microsoft.com/office/drawing/2010/main" val="0"/>
              </a:ext>
            </a:extLst>
          </a:blip>
          <a:srcRect l="-4839" r="-4839"/>
          <a:stretch>
            <a:fillRect/>
          </a:stretch>
        </p:blipFill>
        <p:spPr>
          <a:xfrm>
            <a:off x="1612901" y="1905000"/>
            <a:ext cx="5359400" cy="3530599"/>
          </a:xfrm>
        </p:spPr>
      </p:pic>
    </p:spTree>
    <p:extLst>
      <p:ext uri="{BB962C8B-B14F-4D97-AF65-F5344CB8AC3E}">
        <p14:creationId xmlns:p14="http://schemas.microsoft.com/office/powerpoint/2010/main" val="1266692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Focus of Screening</a:t>
            </a:r>
            <a:endParaRPr lang="en-US" sz="4000" b="0" dirty="0">
              <a:solidFill>
                <a:schemeClr val="bg2">
                  <a:lumMod val="75000"/>
                </a:schemeClr>
              </a:solidFill>
            </a:endParaRPr>
          </a:p>
        </p:txBody>
      </p:sp>
      <p:sp>
        <p:nvSpPr>
          <p:cNvPr id="3" name="Content Placeholder 2"/>
          <p:cNvSpPr>
            <a:spLocks noGrp="1"/>
          </p:cNvSpPr>
          <p:nvPr>
            <p:ph idx="1"/>
          </p:nvPr>
        </p:nvSpPr>
        <p:spPr/>
        <p:txBody>
          <a:bodyPr/>
          <a:lstStyle/>
          <a:p>
            <a:pPr>
              <a:lnSpc>
                <a:spcPct val="80000"/>
              </a:lnSpc>
              <a:buClr>
                <a:schemeClr val="bg2">
                  <a:lumMod val="75000"/>
                </a:schemeClr>
              </a:buClr>
              <a:buFont typeface="Arial" charset="0"/>
              <a:buChar char="•"/>
            </a:pPr>
            <a:r>
              <a:rPr lang="en-US" sz="2800" dirty="0" smtClean="0"/>
              <a:t>Screening typically includes all students.</a:t>
            </a:r>
          </a:p>
          <a:p>
            <a:pPr lvl="0">
              <a:lnSpc>
                <a:spcPct val="80000"/>
              </a:lnSpc>
              <a:buClr>
                <a:schemeClr val="bg2">
                  <a:lumMod val="75000"/>
                </a:schemeClr>
              </a:buClr>
              <a:buFont typeface="Arial" charset="0"/>
              <a:buChar char="•"/>
            </a:pPr>
            <a:r>
              <a:rPr lang="en-US" sz="2800" dirty="0" smtClean="0"/>
              <a:t>Two-stage screening process includes</a:t>
            </a:r>
          </a:p>
          <a:p>
            <a:pPr marL="920750" lvl="1" indent="-412750">
              <a:lnSpc>
                <a:spcPct val="80000"/>
              </a:lnSpc>
              <a:buClr>
                <a:schemeClr val="bg2">
                  <a:lumMod val="75000"/>
                </a:schemeClr>
              </a:buClr>
              <a:buFont typeface="Courier New" charset="0"/>
              <a:buChar char="o"/>
            </a:pPr>
            <a:r>
              <a:rPr lang="en-US" sz="2500" dirty="0" smtClean="0"/>
              <a:t>Stage 1: Universal screening </a:t>
            </a:r>
          </a:p>
          <a:p>
            <a:pPr marL="920750" lvl="1" indent="-412750">
              <a:lnSpc>
                <a:spcPct val="80000"/>
              </a:lnSpc>
              <a:buClr>
                <a:schemeClr val="bg2">
                  <a:lumMod val="75000"/>
                </a:schemeClr>
              </a:buClr>
              <a:buFont typeface="Courier New" charset="0"/>
              <a:buChar char="o"/>
            </a:pPr>
            <a:r>
              <a:rPr lang="en-US" sz="2500" dirty="0" smtClean="0"/>
              <a:t>Stage 2: More in-depth testing or progress monitoring for students who scored at or </a:t>
            </a:r>
            <a:br>
              <a:rPr lang="en-US" sz="2500" dirty="0" smtClean="0"/>
            </a:br>
            <a:r>
              <a:rPr lang="en-US" sz="2500" dirty="0" smtClean="0"/>
              <a:t>below the cut score</a:t>
            </a:r>
          </a:p>
          <a:p>
            <a:pPr>
              <a:lnSpc>
                <a:spcPct val="80000"/>
              </a:lnSpc>
              <a:buClr>
                <a:schemeClr val="bg2">
                  <a:lumMod val="75000"/>
                </a:schemeClr>
              </a:buClr>
              <a:buFont typeface="Arial" charset="0"/>
              <a:buChar char="•"/>
            </a:pPr>
            <a:r>
              <a:rPr lang="en-US" sz="2800" dirty="0" smtClean="0"/>
              <a:t>It should be an educationally valid outcome.</a:t>
            </a:r>
          </a:p>
          <a:p>
            <a:pPr marL="920750" lvl="1" indent="-514350">
              <a:lnSpc>
                <a:spcPct val="80000"/>
              </a:lnSpc>
              <a:buClr>
                <a:schemeClr val="accent2"/>
              </a:buClr>
              <a:buFont typeface="Arial" pitchFamily="34" charset="0"/>
              <a:buChar char="•"/>
            </a:pPr>
            <a:endParaRPr lang="en-US" sz="2400" dirty="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11</a:t>
            </a:fld>
            <a:endParaRPr lang="en-US" dirty="0"/>
          </a:p>
        </p:txBody>
      </p:sp>
    </p:spTree>
    <p:extLst>
      <p:ext uri="{BB962C8B-B14F-4D97-AF65-F5344CB8AC3E}">
        <p14:creationId xmlns:p14="http://schemas.microsoft.com/office/powerpoint/2010/main" val="263589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Screening Tools</a:t>
            </a:r>
            <a:endParaRPr lang="en-US" sz="4000" b="0" dirty="0">
              <a:solidFill>
                <a:schemeClr val="bg2">
                  <a:lumMod val="75000"/>
                </a:schemeClr>
              </a:solidFill>
            </a:endParaRPr>
          </a:p>
        </p:txBody>
      </p:sp>
      <p:sp>
        <p:nvSpPr>
          <p:cNvPr id="3" name="Content Placeholder 2"/>
          <p:cNvSpPr>
            <a:spLocks noGrp="1"/>
          </p:cNvSpPr>
          <p:nvPr>
            <p:ph idx="1"/>
          </p:nvPr>
        </p:nvSpPr>
        <p:spPr>
          <a:xfrm>
            <a:off x="381000" y="2133600"/>
            <a:ext cx="7924800" cy="3582988"/>
          </a:xfrm>
        </p:spPr>
        <p:txBody>
          <a:bodyPr/>
          <a:lstStyle/>
          <a:p>
            <a:pPr>
              <a:lnSpc>
                <a:spcPct val="80000"/>
              </a:lnSpc>
              <a:buClr>
                <a:schemeClr val="bg2">
                  <a:lumMod val="75000"/>
                </a:schemeClr>
              </a:buClr>
              <a:buFont typeface="Arial" charset="0"/>
              <a:buChar char="•"/>
            </a:pPr>
            <a:r>
              <a:rPr lang="en-US" sz="2800" dirty="0" smtClean="0"/>
              <a:t>Must choose reliable, valid tools that demonstrate diagnostic accuracy.</a:t>
            </a:r>
          </a:p>
          <a:p>
            <a:pPr>
              <a:lnSpc>
                <a:spcPct val="80000"/>
              </a:lnSpc>
              <a:buClr>
                <a:schemeClr val="bg2">
                  <a:lumMod val="75000"/>
                </a:schemeClr>
              </a:buClr>
              <a:buFont typeface="Arial" charset="0"/>
              <a:buChar char="•"/>
            </a:pPr>
            <a:r>
              <a:rPr lang="en-US" sz="2800" dirty="0" smtClean="0"/>
              <a:t>Must choose age-appropriate outcome measures that capture student ability.</a:t>
            </a:r>
          </a:p>
          <a:p>
            <a:pPr>
              <a:lnSpc>
                <a:spcPct val="80000"/>
              </a:lnSpc>
              <a:buClr>
                <a:schemeClr val="bg2">
                  <a:lumMod val="75000"/>
                </a:schemeClr>
              </a:buClr>
              <a:buFont typeface="Arial" charset="0"/>
              <a:buChar char="•"/>
            </a:pPr>
            <a:r>
              <a:rPr lang="en-US" sz="2800" dirty="0" smtClean="0"/>
              <a:t>May have different screeners to assess different outcome measures.</a:t>
            </a:r>
            <a:endParaRPr lang="en-US" dirty="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12</a:t>
            </a:fld>
            <a:endParaRPr lang="en-US" dirty="0"/>
          </a:p>
        </p:txBody>
      </p:sp>
    </p:spTree>
    <p:extLst>
      <p:ext uri="{BB962C8B-B14F-4D97-AF65-F5344CB8AC3E}">
        <p14:creationId xmlns:p14="http://schemas.microsoft.com/office/powerpoint/2010/main" val="1261133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85E27C5-ECB1-4EBC-98D3-F94D2BA84B3F}" type="slidenum">
              <a:rPr lang="en-US" smtClean="0"/>
              <a:pPr/>
              <a:t>13</a:t>
            </a:fld>
            <a:endParaRPr lang="en-US" dirty="0"/>
          </a:p>
        </p:txBody>
      </p:sp>
      <p:sp>
        <p:nvSpPr>
          <p:cNvPr id="7170" name="Rectangle 2"/>
          <p:cNvSpPr>
            <a:spLocks noGrp="1"/>
          </p:cNvSpPr>
          <p:nvPr>
            <p:ph type="title"/>
          </p:nvPr>
        </p:nvSpPr>
        <p:spPr>
          <a:xfrm>
            <a:off x="242887" y="385900"/>
            <a:ext cx="8229600" cy="615553"/>
          </a:xfrm>
        </p:spPr>
        <p:txBody>
          <a:bodyPr/>
          <a:lstStyle/>
          <a:p>
            <a:r>
              <a:rPr lang="en-US" b="0" dirty="0" smtClean="0">
                <a:solidFill>
                  <a:schemeClr val="bg2">
                    <a:lumMod val="75000"/>
                  </a:schemeClr>
                </a:solidFill>
              </a:rPr>
              <a:t>Screening Tools Chart</a:t>
            </a:r>
          </a:p>
        </p:txBody>
      </p:sp>
      <p:sp>
        <p:nvSpPr>
          <p:cNvPr id="2" name="TextBox 1"/>
          <p:cNvSpPr txBox="1"/>
          <p:nvPr/>
        </p:nvSpPr>
        <p:spPr>
          <a:xfrm>
            <a:off x="127000" y="6090334"/>
            <a:ext cx="8569325" cy="276999"/>
          </a:xfrm>
          <a:prstGeom prst="rect">
            <a:avLst/>
          </a:prstGeom>
          <a:noFill/>
        </p:spPr>
        <p:txBody>
          <a:bodyPr wrap="square" rtlCol="0">
            <a:spAutoFit/>
          </a:bodyPr>
          <a:lstStyle/>
          <a:p>
            <a:r>
              <a:rPr lang="en-US" sz="1200" i="1" dirty="0" smtClean="0"/>
              <a:t>Source: </a:t>
            </a:r>
            <a:r>
              <a:rPr lang="en-US" sz="1200" dirty="0" smtClean="0"/>
              <a:t>National Center on </a:t>
            </a:r>
            <a:r>
              <a:rPr lang="en-US" sz="1200" dirty="0"/>
              <a:t>Intensive Intervention at AIR, </a:t>
            </a:r>
            <a:r>
              <a:rPr lang="en-US" sz="1200" dirty="0" smtClean="0"/>
              <a:t>2018</a:t>
            </a:r>
            <a:endParaRPr lang="en-US" sz="1200" i="1" dirty="0"/>
          </a:p>
        </p:txBody>
      </p:sp>
      <p:pic>
        <p:nvPicPr>
          <p:cNvPr id="3" name="Picture 2" descr="Screening Tools Comparison Chart" title="Screening Tools Comparison Char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887" y="1081830"/>
            <a:ext cx="8658225" cy="4882992"/>
          </a:xfrm>
          <a:prstGeom prst="rect">
            <a:avLst/>
          </a:prstGeom>
        </p:spPr>
      </p:pic>
    </p:spTree>
    <p:extLst>
      <p:ext uri="{BB962C8B-B14F-4D97-AF65-F5344CB8AC3E}">
        <p14:creationId xmlns:p14="http://schemas.microsoft.com/office/powerpoint/2010/main" val="466566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2941418"/>
            <a:ext cx="8229600" cy="1446550"/>
          </a:xfrm>
        </p:spPr>
        <p:txBody>
          <a:bodyPr/>
          <a:lstStyle/>
          <a:p>
            <a:r>
              <a:rPr lang="en-US" dirty="0" smtClean="0"/>
              <a:t>Establishing a Screening Process</a:t>
            </a:r>
            <a:endParaRPr lang="en-US" dirty="0"/>
          </a:p>
        </p:txBody>
      </p:sp>
      <p:sp>
        <p:nvSpPr>
          <p:cNvPr id="4" name="Slide Number Placeholder 3"/>
          <p:cNvSpPr>
            <a:spLocks noGrp="1"/>
          </p:cNvSpPr>
          <p:nvPr>
            <p:ph type="sldNum" sz="quarter" idx="12"/>
          </p:nvPr>
        </p:nvSpPr>
        <p:spPr/>
        <p:txBody>
          <a:bodyPr/>
          <a:lstStyle/>
          <a:p>
            <a:fld id="{A1A8B8B9-B651-4439-A868-E8F04EF81465}" type="slidenum">
              <a:rPr lang="en-US" smtClean="0"/>
              <a:pPr/>
              <a:t>14</a:t>
            </a:fld>
            <a:endParaRPr lang="en-US" dirty="0"/>
          </a:p>
        </p:txBody>
      </p:sp>
    </p:spTree>
    <p:extLst>
      <p:ext uri="{BB962C8B-B14F-4D97-AF65-F5344CB8AC3E}">
        <p14:creationId xmlns:p14="http://schemas.microsoft.com/office/powerpoint/2010/main" val="1071283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Getting Started </a:t>
            </a:r>
            <a:endParaRPr lang="en-US" sz="4000" b="0" dirty="0">
              <a:solidFill>
                <a:schemeClr val="bg2">
                  <a:lumMod val="75000"/>
                </a:schemeClr>
              </a:solidFill>
            </a:endParaRPr>
          </a:p>
        </p:txBody>
      </p:sp>
      <p:sp>
        <p:nvSpPr>
          <p:cNvPr id="8" name="Content Placeholder 7"/>
          <p:cNvSpPr>
            <a:spLocks noGrp="1"/>
          </p:cNvSpPr>
          <p:nvPr>
            <p:ph idx="1"/>
          </p:nvPr>
        </p:nvSpPr>
        <p:spPr/>
        <p:txBody>
          <a:bodyPr/>
          <a:lstStyle/>
          <a:p>
            <a:pPr>
              <a:buClr>
                <a:schemeClr val="bg2">
                  <a:lumMod val="75000"/>
                </a:schemeClr>
              </a:buClr>
              <a:buFont typeface="Arial" charset="0"/>
              <a:buChar char="•"/>
            </a:pPr>
            <a:r>
              <a:rPr lang="en-US" sz="2800" dirty="0" smtClean="0"/>
              <a:t>STEP 1: Determining Needs, Priorities, and Logistics</a:t>
            </a:r>
          </a:p>
          <a:p>
            <a:pPr>
              <a:buClr>
                <a:schemeClr val="bg2">
                  <a:lumMod val="75000"/>
                </a:schemeClr>
              </a:buClr>
              <a:buFont typeface="Arial" charset="0"/>
              <a:buChar char="•"/>
            </a:pPr>
            <a:r>
              <a:rPr lang="en-US" dirty="0" smtClean="0"/>
              <a:t>STEP 2: Selecting a Screener</a:t>
            </a:r>
            <a:endParaRPr lang="en-US" sz="2800" dirty="0" smtClean="0"/>
          </a:p>
          <a:p>
            <a:pPr>
              <a:buClr>
                <a:schemeClr val="bg2">
                  <a:lumMod val="75000"/>
                </a:schemeClr>
              </a:buClr>
              <a:buFont typeface="Arial" charset="0"/>
              <a:buChar char="•"/>
            </a:pPr>
            <a:r>
              <a:rPr lang="en-US" sz="2800" dirty="0" smtClean="0"/>
              <a:t>STEP 3: Establishing Procedures</a:t>
            </a:r>
            <a:endParaRPr lang="en-US" sz="2800" dirty="0"/>
          </a:p>
        </p:txBody>
      </p:sp>
      <p:sp>
        <p:nvSpPr>
          <p:cNvPr id="4" name="Slide Number Placeholder 3"/>
          <p:cNvSpPr>
            <a:spLocks noGrp="1"/>
          </p:cNvSpPr>
          <p:nvPr>
            <p:ph type="sldNum" sz="quarter" idx="10"/>
          </p:nvPr>
        </p:nvSpPr>
        <p:spPr/>
        <p:txBody>
          <a:bodyPr/>
          <a:lstStyle/>
          <a:p>
            <a:pPr>
              <a:defRPr/>
            </a:pPr>
            <a:fld id="{55A5DE50-F2A3-4E2B-ACE4-AFF6EF62F9A3}" type="slidenum">
              <a:rPr lang="en-US" smtClean="0"/>
              <a:pPr>
                <a:defRPr/>
              </a:pPr>
              <a:t>15</a:t>
            </a:fld>
            <a:endParaRPr lang="en-US" dirty="0"/>
          </a:p>
        </p:txBody>
      </p:sp>
    </p:spTree>
    <p:extLst>
      <p:ext uri="{BB962C8B-B14F-4D97-AF65-F5344CB8AC3E}">
        <p14:creationId xmlns:p14="http://schemas.microsoft.com/office/powerpoint/2010/main" val="6133139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644604"/>
            <a:ext cx="8305800" cy="1107996"/>
          </a:xfrm>
        </p:spPr>
        <p:txBody>
          <a:bodyPr/>
          <a:lstStyle/>
          <a:p>
            <a:r>
              <a:rPr lang="en-US" sz="4000" b="0" dirty="0" smtClean="0">
                <a:solidFill>
                  <a:schemeClr val="bg2">
                    <a:lumMod val="75000"/>
                  </a:schemeClr>
                </a:solidFill>
              </a:rPr>
              <a:t>Step 1: Determining Needs, Priorities, and Logistics</a:t>
            </a:r>
            <a:endParaRPr lang="en-US" sz="4000" b="0" dirty="0">
              <a:solidFill>
                <a:schemeClr val="bg2">
                  <a:lumMod val="75000"/>
                </a:schemeClr>
              </a:solidFill>
            </a:endParaRPr>
          </a:p>
        </p:txBody>
      </p:sp>
      <p:sp>
        <p:nvSpPr>
          <p:cNvPr id="4" name="Content Placeholder 3"/>
          <p:cNvSpPr>
            <a:spLocks noGrp="1"/>
          </p:cNvSpPr>
          <p:nvPr>
            <p:ph idx="1"/>
          </p:nvPr>
        </p:nvSpPr>
        <p:spPr/>
        <p:txBody>
          <a:bodyPr numCol="2"/>
          <a:lstStyle/>
          <a:p>
            <a:pPr>
              <a:spcBef>
                <a:spcPts val="1000"/>
              </a:spcBef>
              <a:buClr>
                <a:schemeClr val="bg2">
                  <a:lumMod val="75000"/>
                </a:schemeClr>
              </a:buClr>
              <a:buFont typeface="Arial" charset="0"/>
              <a:buChar char="•"/>
            </a:pPr>
            <a:r>
              <a:rPr lang="en-US" sz="2800" dirty="0" smtClean="0"/>
              <a:t>Outcome Measures</a:t>
            </a:r>
          </a:p>
          <a:p>
            <a:pPr>
              <a:spcBef>
                <a:spcPts val="1000"/>
              </a:spcBef>
              <a:buClr>
                <a:schemeClr val="bg2">
                  <a:lumMod val="75000"/>
                </a:schemeClr>
              </a:buClr>
              <a:buFont typeface="Arial" charset="0"/>
              <a:buChar char="•"/>
            </a:pPr>
            <a:r>
              <a:rPr lang="en-US" sz="2800" dirty="0" smtClean="0"/>
              <a:t>Scope</a:t>
            </a:r>
          </a:p>
          <a:p>
            <a:pPr>
              <a:spcBef>
                <a:spcPts val="1000"/>
              </a:spcBef>
              <a:buClr>
                <a:schemeClr val="bg2">
                  <a:lumMod val="75000"/>
                </a:schemeClr>
              </a:buClr>
              <a:buFont typeface="Arial" charset="0"/>
              <a:buChar char="•"/>
            </a:pPr>
            <a:r>
              <a:rPr lang="en-US" sz="2800" dirty="0" smtClean="0"/>
              <a:t>Population</a:t>
            </a:r>
          </a:p>
          <a:p>
            <a:pPr>
              <a:spcBef>
                <a:spcPts val="1000"/>
              </a:spcBef>
              <a:buClr>
                <a:schemeClr val="bg2">
                  <a:lumMod val="75000"/>
                </a:schemeClr>
              </a:buClr>
              <a:buFont typeface="Arial" charset="0"/>
              <a:buChar char="•"/>
            </a:pPr>
            <a:r>
              <a:rPr lang="en-US" sz="2800" dirty="0" smtClean="0"/>
              <a:t>Timing </a:t>
            </a:r>
          </a:p>
          <a:p>
            <a:pPr>
              <a:spcBef>
                <a:spcPts val="1000"/>
              </a:spcBef>
              <a:buClr>
                <a:schemeClr val="bg2">
                  <a:lumMod val="75000"/>
                </a:schemeClr>
              </a:buClr>
              <a:buFont typeface="Arial" charset="0"/>
              <a:buChar char="•"/>
            </a:pPr>
            <a:r>
              <a:rPr lang="en-US" sz="2800" dirty="0" smtClean="0"/>
              <a:t>Materials</a:t>
            </a:r>
          </a:p>
          <a:p>
            <a:pPr>
              <a:spcBef>
                <a:spcPts val="1000"/>
              </a:spcBef>
              <a:buClr>
                <a:schemeClr val="bg2">
                  <a:lumMod val="75000"/>
                </a:schemeClr>
              </a:buClr>
              <a:buFont typeface="Arial" charset="0"/>
              <a:buChar char="•"/>
            </a:pPr>
            <a:r>
              <a:rPr lang="en-US" sz="2800" dirty="0" smtClean="0"/>
              <a:t>Funds</a:t>
            </a:r>
          </a:p>
          <a:p>
            <a:pPr>
              <a:spcBef>
                <a:spcPts val="1000"/>
              </a:spcBef>
              <a:buClr>
                <a:schemeClr val="bg2">
                  <a:lumMod val="75000"/>
                </a:schemeClr>
              </a:buClr>
              <a:buFont typeface="Arial" charset="0"/>
              <a:buChar char="•"/>
            </a:pPr>
            <a:r>
              <a:rPr lang="en-US" sz="2800" dirty="0" smtClean="0"/>
              <a:t>Training</a:t>
            </a:r>
          </a:p>
        </p:txBody>
      </p:sp>
      <p:sp>
        <p:nvSpPr>
          <p:cNvPr id="2" name="Slide Number Placeholder 1"/>
          <p:cNvSpPr>
            <a:spLocks noGrp="1"/>
          </p:cNvSpPr>
          <p:nvPr>
            <p:ph type="sldNum" sz="quarter" idx="10"/>
          </p:nvPr>
        </p:nvSpPr>
        <p:spPr/>
        <p:txBody>
          <a:bodyPr/>
          <a:lstStyle/>
          <a:p>
            <a:pPr>
              <a:defRPr/>
            </a:pPr>
            <a:fld id="{D018D9C5-E644-414B-97B6-66097F7A7F26}" type="slidenum">
              <a:rPr lang="en-US" smtClean="0"/>
              <a:pPr>
                <a:defRPr/>
              </a:pPr>
              <a:t>16</a:t>
            </a:fld>
            <a:endParaRPr lang="en-US" dirty="0"/>
          </a:p>
        </p:txBody>
      </p:sp>
    </p:spTree>
    <p:extLst>
      <p:ext uri="{BB962C8B-B14F-4D97-AF65-F5344CB8AC3E}">
        <p14:creationId xmlns:p14="http://schemas.microsoft.com/office/powerpoint/2010/main" val="1297485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85E27C5-ECB1-4EBC-98D3-F94D2BA84B3F}" type="slidenum">
              <a:rPr lang="en-US" smtClean="0"/>
              <a:pPr/>
              <a:t>17</a:t>
            </a:fld>
            <a:endParaRPr lang="en-US" dirty="0"/>
          </a:p>
        </p:txBody>
      </p:sp>
      <p:sp>
        <p:nvSpPr>
          <p:cNvPr id="7170" name="Rectangle 2"/>
          <p:cNvSpPr>
            <a:spLocks noGrp="1"/>
          </p:cNvSpPr>
          <p:nvPr>
            <p:ph type="title"/>
          </p:nvPr>
        </p:nvSpPr>
        <p:spPr>
          <a:xfrm>
            <a:off x="242887" y="385900"/>
            <a:ext cx="8229600" cy="615553"/>
          </a:xfrm>
        </p:spPr>
        <p:txBody>
          <a:bodyPr/>
          <a:lstStyle/>
          <a:p>
            <a:r>
              <a:rPr lang="en-US" b="0" dirty="0" smtClean="0">
                <a:solidFill>
                  <a:schemeClr val="bg2">
                    <a:lumMod val="75000"/>
                  </a:schemeClr>
                </a:solidFill>
              </a:rPr>
              <a:t>Step 2: Selecting A Screener</a:t>
            </a:r>
          </a:p>
        </p:txBody>
      </p:sp>
      <p:sp>
        <p:nvSpPr>
          <p:cNvPr id="2" name="TextBox 1"/>
          <p:cNvSpPr txBox="1"/>
          <p:nvPr/>
        </p:nvSpPr>
        <p:spPr>
          <a:xfrm>
            <a:off x="114300" y="6090334"/>
            <a:ext cx="8569325" cy="461665"/>
          </a:xfrm>
          <a:prstGeom prst="rect">
            <a:avLst/>
          </a:prstGeom>
          <a:noFill/>
        </p:spPr>
        <p:txBody>
          <a:bodyPr wrap="square" rtlCol="0">
            <a:spAutoFit/>
          </a:bodyPr>
          <a:lstStyle/>
          <a:p>
            <a:r>
              <a:rPr lang="en-US" sz="1200" i="1" dirty="0" smtClean="0"/>
              <a:t>Source: </a:t>
            </a:r>
            <a:r>
              <a:rPr lang="en-US" sz="1200" dirty="0" smtClean="0"/>
              <a:t>National Center on </a:t>
            </a:r>
            <a:r>
              <a:rPr lang="en-US" sz="1200" dirty="0"/>
              <a:t>Intensive Intervention at </a:t>
            </a:r>
            <a:r>
              <a:rPr lang="en-US" sz="1200" dirty="0" smtClean="0"/>
              <a:t>AIR, 2018</a:t>
            </a:r>
          </a:p>
          <a:p>
            <a:endParaRPr lang="en-US" sz="1200" i="1" dirty="0"/>
          </a:p>
        </p:txBody>
      </p:sp>
      <p:pic>
        <p:nvPicPr>
          <p:cNvPr id="3" name="Picture 2" descr="Screening Tools Comparison Chart Continued" title="Screening Tools Comparison Chart Continu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887" y="1081830"/>
            <a:ext cx="8658225" cy="4882992"/>
          </a:xfrm>
          <a:prstGeom prst="rect">
            <a:avLst/>
          </a:prstGeom>
        </p:spPr>
      </p:pic>
    </p:spTree>
    <p:extLst>
      <p:ext uri="{BB962C8B-B14F-4D97-AF65-F5344CB8AC3E}">
        <p14:creationId xmlns:p14="http://schemas.microsoft.com/office/powerpoint/2010/main" val="835006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98602"/>
            <a:ext cx="8305800" cy="553998"/>
          </a:xfrm>
        </p:spPr>
        <p:txBody>
          <a:bodyPr/>
          <a:lstStyle/>
          <a:p>
            <a:r>
              <a:rPr lang="en-US" sz="4000" dirty="0" smtClean="0"/>
              <a:t> </a:t>
            </a:r>
            <a:r>
              <a:rPr lang="en-US" sz="4000" b="0" dirty="0" smtClean="0">
                <a:solidFill>
                  <a:schemeClr val="bg2">
                    <a:lumMod val="75000"/>
                  </a:schemeClr>
                </a:solidFill>
              </a:rPr>
              <a:t>Step 3: Establishing Procedures</a:t>
            </a:r>
            <a:endParaRPr lang="en-US" sz="4000" b="0" dirty="0">
              <a:solidFill>
                <a:schemeClr val="bg2">
                  <a:lumMod val="75000"/>
                </a:schemeClr>
              </a:solidFill>
            </a:endParaRPr>
          </a:p>
        </p:txBody>
      </p:sp>
      <p:sp>
        <p:nvSpPr>
          <p:cNvPr id="3" name="Content Placeholder 2"/>
          <p:cNvSpPr>
            <a:spLocks noGrp="1"/>
          </p:cNvSpPr>
          <p:nvPr>
            <p:ph idx="1"/>
          </p:nvPr>
        </p:nvSpPr>
        <p:spPr/>
        <p:txBody>
          <a:bodyPr/>
          <a:lstStyle/>
          <a:p>
            <a:pPr>
              <a:buClr>
                <a:schemeClr val="bg2">
                  <a:lumMod val="75000"/>
                </a:schemeClr>
              </a:buClr>
              <a:buFont typeface="Arial" charset="0"/>
              <a:buChar char="•"/>
            </a:pPr>
            <a:r>
              <a:rPr lang="en-US" sz="2800" dirty="0" smtClean="0"/>
              <a:t>Conducting data reviews</a:t>
            </a:r>
          </a:p>
          <a:p>
            <a:pPr>
              <a:buClr>
                <a:schemeClr val="bg2">
                  <a:lumMod val="75000"/>
                </a:schemeClr>
              </a:buClr>
              <a:buFont typeface="Arial" charset="0"/>
              <a:buChar char="•"/>
            </a:pPr>
            <a:r>
              <a:rPr lang="en-US" sz="2800" dirty="0" smtClean="0"/>
              <a:t>Identifying the at-risk population</a:t>
            </a:r>
          </a:p>
          <a:p>
            <a:pPr>
              <a:buClr>
                <a:schemeClr val="bg2">
                  <a:lumMod val="75000"/>
                </a:schemeClr>
              </a:buClr>
              <a:buFont typeface="Arial" charset="0"/>
              <a:buChar char="•"/>
            </a:pPr>
            <a:r>
              <a:rPr lang="en-US" sz="2800" dirty="0" smtClean="0"/>
              <a:t>Assessing efficacy of core and interventions</a:t>
            </a:r>
          </a:p>
          <a:p>
            <a:pPr>
              <a:buClr>
                <a:schemeClr val="bg2">
                  <a:lumMod val="75000"/>
                </a:schemeClr>
              </a:buClr>
              <a:buFont typeface="Arial" charset="0"/>
              <a:buChar char="•"/>
            </a:pPr>
            <a:r>
              <a:rPr lang="en-US" sz="2800" dirty="0" smtClean="0"/>
              <a:t>Assessing progress of groups of students</a:t>
            </a:r>
          </a:p>
          <a:p>
            <a:pPr>
              <a:buClr>
                <a:schemeClr val="bg2">
                  <a:lumMod val="75000"/>
                </a:schemeClr>
              </a:buClr>
              <a:buFont typeface="Arial" charset="0"/>
              <a:buChar char="•"/>
            </a:pPr>
            <a:r>
              <a:rPr lang="en-US" sz="2800" dirty="0" smtClean="0"/>
              <a:t>Making decisions</a:t>
            </a:r>
          </a:p>
          <a:p>
            <a:pPr>
              <a:buClr>
                <a:schemeClr val="bg2">
                  <a:lumMod val="75000"/>
                </a:schemeClr>
              </a:buClr>
              <a:buFont typeface="Arial" charset="0"/>
              <a:buChar char="•"/>
            </a:pPr>
            <a:r>
              <a:rPr lang="en-US" sz="2800" dirty="0" smtClean="0"/>
              <a:t>Reporting and sharing data</a:t>
            </a:r>
            <a:endParaRPr lang="en-US" dirty="0" smtClean="0"/>
          </a:p>
          <a:p>
            <a:pPr marL="514350" indent="-514350">
              <a:buClr>
                <a:schemeClr val="accent1"/>
              </a:buClr>
              <a:buFont typeface="+mj-lt"/>
              <a:buAutoNum type="arabicPeriod"/>
            </a:pPr>
            <a:endParaRPr lang="en-US" dirty="0" smtClean="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18</a:t>
            </a:fld>
            <a:endParaRPr lang="en-US" dirty="0"/>
          </a:p>
        </p:txBody>
      </p:sp>
    </p:spTree>
    <p:extLst>
      <p:ext uri="{BB962C8B-B14F-4D97-AF65-F5344CB8AC3E}">
        <p14:creationId xmlns:p14="http://schemas.microsoft.com/office/powerpoint/2010/main" val="442044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759422"/>
            <a:ext cx="8224837" cy="615553"/>
          </a:xfrm>
        </p:spPr>
        <p:txBody>
          <a:bodyPr/>
          <a:lstStyle/>
          <a:p>
            <a:r>
              <a:rPr lang="en-US" sz="4000" dirty="0" smtClean="0"/>
              <a:t>Group Discussion</a:t>
            </a:r>
            <a:endParaRPr lang="en-US" sz="40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19</a:t>
            </a:fld>
            <a:endParaRPr lang="en-US" dirty="0"/>
          </a:p>
        </p:txBody>
      </p:sp>
      <p:pic>
        <p:nvPicPr>
          <p:cNvPr id="6" name="Content Placeholder 5" descr="Baton Image" title="Baton Image"/>
          <p:cNvPicPr>
            <a:picLocks noGrp="1" noChangeAspect="1"/>
          </p:cNvPicPr>
          <p:nvPr>
            <p:ph idx="1"/>
          </p:nvPr>
        </p:nvPicPr>
        <p:blipFill>
          <a:blip r:embed="rId3">
            <a:extLst>
              <a:ext uri="{28A0092B-C50C-407E-A947-70E740481C1C}">
                <a14:useLocalDpi xmlns:a14="http://schemas.microsoft.com/office/drawing/2010/main" val="0"/>
              </a:ext>
            </a:extLst>
          </a:blip>
          <a:srcRect l="-4839" r="-4839"/>
          <a:stretch>
            <a:fillRect/>
          </a:stretch>
        </p:blipFill>
        <p:spPr>
          <a:xfrm>
            <a:off x="1612901" y="1905000"/>
            <a:ext cx="5359400" cy="3530599"/>
          </a:xfrm>
        </p:spPr>
      </p:pic>
    </p:spTree>
    <p:extLst>
      <p:ext uri="{BB962C8B-B14F-4D97-AF65-F5344CB8AC3E}">
        <p14:creationId xmlns:p14="http://schemas.microsoft.com/office/powerpoint/2010/main" val="1613145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94945"/>
            <a:ext cx="8412480" cy="480030"/>
          </a:xfrm>
        </p:spPr>
        <p:txBody>
          <a:bodyPr/>
          <a:lstStyle/>
          <a:p>
            <a:r>
              <a:rPr lang="en-US" dirty="0"/>
              <a:t>Staff: Senior Technical Assistance Providers</a:t>
            </a:r>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2</a:t>
            </a:fld>
            <a:endParaRPr lang="en-US" dirty="0"/>
          </a:p>
        </p:txBody>
      </p:sp>
      <p:pic>
        <p:nvPicPr>
          <p:cNvPr id="7" name="Picture 6" descr="Kathleen Theodore Picture" title="Kathleen Theodore Pictu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903" y="1681577"/>
            <a:ext cx="2049582" cy="2730500"/>
          </a:xfrm>
          <a:prstGeom prst="rect">
            <a:avLst/>
          </a:prstGeom>
        </p:spPr>
      </p:pic>
      <p:pic>
        <p:nvPicPr>
          <p:cNvPr id="8" name="Picture 7" descr="Ramona Chauvin Picture" title="Ramona Chauvin Pictu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6228" y="1681577"/>
            <a:ext cx="2049582" cy="2730501"/>
          </a:xfrm>
          <a:prstGeom prst="rect">
            <a:avLst/>
          </a:prstGeom>
        </p:spPr>
      </p:pic>
      <p:grpSp>
        <p:nvGrpSpPr>
          <p:cNvPr id="5" name="Group 4" descr="Presenter Names" title="Presenter Names"/>
          <p:cNvGrpSpPr/>
          <p:nvPr/>
        </p:nvGrpSpPr>
        <p:grpSpPr>
          <a:xfrm>
            <a:off x="3296959" y="4485802"/>
            <a:ext cx="4678851" cy="615172"/>
            <a:chOff x="3102649" y="4348642"/>
            <a:chExt cx="4678851" cy="615172"/>
          </a:xfrm>
        </p:grpSpPr>
        <p:sp>
          <p:nvSpPr>
            <p:cNvPr id="11" name="TextBox 10"/>
            <p:cNvSpPr txBox="1"/>
            <p:nvPr/>
          </p:nvSpPr>
          <p:spPr>
            <a:xfrm>
              <a:off x="3102649" y="4379039"/>
              <a:ext cx="2049582" cy="584775"/>
            </a:xfrm>
            <a:prstGeom prst="rect">
              <a:avLst/>
            </a:prstGeom>
            <a:noFill/>
          </p:spPr>
          <p:txBody>
            <a:bodyPr wrap="square" rtlCol="0">
              <a:spAutoFit/>
            </a:bodyPr>
            <a:lstStyle/>
            <a:p>
              <a:pPr algn="ctr"/>
              <a:r>
                <a:rPr lang="en-US" sz="1600" dirty="0"/>
                <a:t>Dr. </a:t>
              </a:r>
              <a:r>
                <a:rPr lang="en-US" sz="1600" dirty="0" smtClean="0"/>
                <a:t>Kathleen </a:t>
              </a:r>
              <a:endParaRPr lang="en-US" sz="1600" dirty="0"/>
            </a:p>
            <a:p>
              <a:pPr algn="ctr"/>
              <a:r>
                <a:rPr lang="en-US" sz="1600" dirty="0"/>
                <a:t>Theodore</a:t>
              </a:r>
            </a:p>
          </p:txBody>
        </p:sp>
        <p:sp>
          <p:nvSpPr>
            <p:cNvPr id="12" name="TextBox 11"/>
            <p:cNvSpPr txBox="1"/>
            <p:nvPr/>
          </p:nvSpPr>
          <p:spPr>
            <a:xfrm>
              <a:off x="5955896" y="4348642"/>
              <a:ext cx="1825604" cy="584775"/>
            </a:xfrm>
            <a:prstGeom prst="rect">
              <a:avLst/>
            </a:prstGeom>
            <a:noFill/>
          </p:spPr>
          <p:txBody>
            <a:bodyPr wrap="square" rtlCol="0">
              <a:spAutoFit/>
            </a:bodyPr>
            <a:lstStyle/>
            <a:p>
              <a:pPr algn="ctr"/>
              <a:r>
                <a:rPr lang="en-US" sz="1600" dirty="0"/>
                <a:t>Dr. Ramona </a:t>
              </a:r>
            </a:p>
            <a:p>
              <a:pPr algn="ctr"/>
              <a:r>
                <a:rPr lang="en-US" sz="1600" dirty="0"/>
                <a:t>Chauvin</a:t>
              </a:r>
            </a:p>
          </p:txBody>
        </p:sp>
      </p:grpSp>
      <p:sp>
        <p:nvSpPr>
          <p:cNvPr id="16" name="TextBox 15"/>
          <p:cNvSpPr txBox="1"/>
          <p:nvPr/>
        </p:nvSpPr>
        <p:spPr>
          <a:xfrm>
            <a:off x="1182853" y="4504806"/>
            <a:ext cx="1891831" cy="338554"/>
          </a:xfrm>
          <a:prstGeom prst="rect">
            <a:avLst/>
          </a:prstGeom>
          <a:noFill/>
        </p:spPr>
        <p:txBody>
          <a:bodyPr wrap="square" rtlCol="0">
            <a:spAutoFit/>
          </a:bodyPr>
          <a:lstStyle/>
          <a:p>
            <a:r>
              <a:rPr lang="en-US" sz="1600" dirty="0"/>
              <a:t>Dr. Ursula Hill</a:t>
            </a:r>
          </a:p>
        </p:txBody>
      </p:sp>
      <p:pic>
        <p:nvPicPr>
          <p:cNvPr id="10" name="Picture 9" descr="Ursula Hill Picture" title="Ursula Hill Picture">
            <a:extLst>
              <a:ext uri="{FF2B5EF4-FFF2-40B4-BE49-F238E27FC236}">
                <a16:creationId xmlns:a16="http://schemas.microsoft.com/office/drawing/2014/main" id="{29C91250-17A8-1249-BD00-6E0FF550DD49}"/>
              </a:ext>
            </a:extLst>
          </p:cNvPr>
          <p:cNvPicPr>
            <a:picLocks noChangeAspect="1"/>
          </p:cNvPicPr>
          <p:nvPr/>
        </p:nvPicPr>
        <p:blipFill>
          <a:blip r:embed="rId5"/>
          <a:stretch>
            <a:fillRect/>
          </a:stretch>
        </p:blipFill>
        <p:spPr>
          <a:xfrm>
            <a:off x="790112" y="1661275"/>
            <a:ext cx="2169048" cy="2730500"/>
          </a:xfrm>
          <a:prstGeom prst="rect">
            <a:avLst/>
          </a:prstGeom>
        </p:spPr>
      </p:pic>
    </p:spTree>
    <p:extLst>
      <p:ext uri="{BB962C8B-B14F-4D97-AF65-F5344CB8AC3E}">
        <p14:creationId xmlns:p14="http://schemas.microsoft.com/office/powerpoint/2010/main" val="2498086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2941418"/>
            <a:ext cx="8229600" cy="1446550"/>
          </a:xfrm>
        </p:spPr>
        <p:txBody>
          <a:bodyPr/>
          <a:lstStyle/>
          <a:p>
            <a:r>
              <a:rPr lang="en-US" dirty="0" smtClean="0"/>
              <a:t>Using Screening Data For Decision-Making</a:t>
            </a:r>
            <a:endParaRPr lang="en-US" dirty="0"/>
          </a:p>
        </p:txBody>
      </p:sp>
      <p:sp>
        <p:nvSpPr>
          <p:cNvPr id="4" name="Slide Number Placeholder 3"/>
          <p:cNvSpPr>
            <a:spLocks noGrp="1"/>
          </p:cNvSpPr>
          <p:nvPr>
            <p:ph type="sldNum" sz="quarter" idx="12"/>
          </p:nvPr>
        </p:nvSpPr>
        <p:spPr/>
        <p:txBody>
          <a:bodyPr/>
          <a:lstStyle/>
          <a:p>
            <a:fld id="{A1A8B8B9-B651-4439-A868-E8F04EF81465}" type="slidenum">
              <a:rPr lang="en-US" smtClean="0"/>
              <a:pPr/>
              <a:t>20</a:t>
            </a:fld>
            <a:endParaRPr lang="en-US" dirty="0"/>
          </a:p>
        </p:txBody>
      </p:sp>
    </p:spTree>
    <p:extLst>
      <p:ext uri="{BB962C8B-B14F-4D97-AF65-F5344CB8AC3E}">
        <p14:creationId xmlns:p14="http://schemas.microsoft.com/office/powerpoint/2010/main" val="18651343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High-Quality Tier 1 Instruction</a:t>
            </a:r>
            <a:endParaRPr lang="en-US" dirty="0"/>
          </a:p>
        </p:txBody>
      </p:sp>
      <p:sp>
        <p:nvSpPr>
          <p:cNvPr id="15" name="Content Placeholder 14">
            <a:extLst>
              <a:ext uri="{FF2B5EF4-FFF2-40B4-BE49-F238E27FC236}">
                <a16:creationId xmlns:a16="http://schemas.microsoft.com/office/drawing/2014/main" id="{D37416B1-148C-F549-A003-90271B11F2BB}"/>
              </a:ext>
            </a:extLst>
          </p:cNvPr>
          <p:cNvSpPr>
            <a:spLocks noGrp="1"/>
          </p:cNvSpPr>
          <p:nvPr>
            <p:ph idx="1"/>
          </p:nvPr>
        </p:nvSpPr>
        <p:spPr/>
        <p:txBody>
          <a:bodyPr/>
          <a:lstStyle/>
          <a:p>
            <a:endParaRPr lang="en-US" dirty="0"/>
          </a:p>
        </p:txBody>
      </p:sp>
      <p:sp>
        <p:nvSpPr>
          <p:cNvPr id="5" name="Slide Number Placeholder 4"/>
          <p:cNvSpPr>
            <a:spLocks noGrp="1"/>
          </p:cNvSpPr>
          <p:nvPr>
            <p:ph type="sldNum" sz="quarter" idx="10"/>
          </p:nvPr>
        </p:nvSpPr>
        <p:spPr/>
        <p:txBody>
          <a:bodyPr/>
          <a:lstStyle/>
          <a:p>
            <a:fld id="{99A20822-4A49-4D36-86E3-300BA48D3F00}" type="slidenum">
              <a:rPr lang="en-US" smtClean="0"/>
              <a:t>21</a:t>
            </a:fld>
            <a:endParaRPr lang="en-US" dirty="0"/>
          </a:p>
        </p:txBody>
      </p:sp>
      <p:graphicFrame>
        <p:nvGraphicFramePr>
          <p:cNvPr id="4" name="Diagram 3" descr="Three tiers of instruction image" title="Three tiers of instruction image"/>
          <p:cNvGraphicFramePr/>
          <p:nvPr>
            <p:extLst>
              <p:ext uri="{D42A27DB-BD31-4B8C-83A1-F6EECF244321}">
                <p14:modId xmlns:p14="http://schemas.microsoft.com/office/powerpoint/2010/main" val="392403414"/>
              </p:ext>
            </p:extLst>
          </p:nvPr>
        </p:nvGraphicFramePr>
        <p:xfrm>
          <a:off x="1938733" y="1840951"/>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descr="Three tiers of instruction image" title="Three tiers of instruction image"/>
          <p:cNvSpPr/>
          <p:nvPr/>
        </p:nvSpPr>
        <p:spPr>
          <a:xfrm>
            <a:off x="4779174" y="1926809"/>
            <a:ext cx="381000" cy="3978142"/>
          </a:xfrm>
          <a:prstGeom prst="triangle">
            <a:avLst/>
          </a:prstGeom>
          <a:solidFill>
            <a:schemeClr val="tx2">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Box 7"/>
          <p:cNvSpPr txBox="1">
            <a:spLocks noChangeArrowheads="1"/>
          </p:cNvSpPr>
          <p:nvPr/>
        </p:nvSpPr>
        <p:spPr bwMode="auto">
          <a:xfrm>
            <a:off x="732341" y="1926809"/>
            <a:ext cx="2286000" cy="1477328"/>
          </a:xfrm>
          <a:prstGeom prst="rect">
            <a:avLst/>
          </a:prstGeom>
          <a:noFill/>
          <a:ln w="9525">
            <a:solidFill>
              <a:srgbClr val="000000"/>
            </a:solidFill>
            <a:miter lim="800000"/>
            <a:headEnd/>
            <a:tailEnd/>
          </a:ln>
        </p:spPr>
        <p:txBody>
          <a:bodyPr>
            <a:spAutoFit/>
          </a:bodyPr>
          <a:lstStyle/>
          <a:p>
            <a:pPr algn="ctr"/>
            <a:r>
              <a:rPr lang="en-US" sz="1800" b="1" dirty="0">
                <a:solidFill>
                  <a:srgbClr val="000000"/>
                </a:solidFill>
                <a:latin typeface="+mn-lt"/>
              </a:rPr>
              <a:t>Students With Disabilities </a:t>
            </a:r>
            <a:endParaRPr lang="en-US" sz="1800" dirty="0">
              <a:solidFill>
                <a:srgbClr val="000000"/>
              </a:solidFill>
              <a:latin typeface="+mn-lt"/>
            </a:endParaRPr>
          </a:p>
          <a:p>
            <a:pPr algn="ctr"/>
            <a:r>
              <a:rPr lang="en-US" sz="1800" dirty="0">
                <a:solidFill>
                  <a:srgbClr val="000000"/>
                </a:solidFill>
              </a:rPr>
              <a:t>Receive services </a:t>
            </a:r>
            <a:br>
              <a:rPr lang="en-US" sz="1800" dirty="0">
                <a:solidFill>
                  <a:srgbClr val="000000"/>
                </a:solidFill>
              </a:rPr>
            </a:br>
            <a:r>
              <a:rPr lang="en-US" sz="1800" dirty="0">
                <a:solidFill>
                  <a:srgbClr val="000000"/>
                </a:solidFill>
              </a:rPr>
              <a:t>at all levels, depending on need</a:t>
            </a:r>
            <a:endParaRPr lang="en-US" sz="1800" dirty="0">
              <a:solidFill>
                <a:srgbClr val="000000"/>
              </a:solidFill>
              <a:latin typeface="+mn-lt"/>
            </a:endParaRPr>
          </a:p>
        </p:txBody>
      </p:sp>
      <p:sp>
        <p:nvSpPr>
          <p:cNvPr id="8" name="Text Box 7"/>
          <p:cNvSpPr txBox="1">
            <a:spLocks noChangeArrowheads="1"/>
          </p:cNvSpPr>
          <p:nvPr/>
        </p:nvSpPr>
        <p:spPr bwMode="auto">
          <a:xfrm>
            <a:off x="327918" y="4650246"/>
            <a:ext cx="2286000" cy="923330"/>
          </a:xfrm>
          <a:prstGeom prst="rect">
            <a:avLst/>
          </a:prstGeom>
          <a:solidFill>
            <a:schemeClr val="bg1"/>
          </a:solidFill>
          <a:ln w="9525">
            <a:solidFill>
              <a:srgbClr val="000000"/>
            </a:solidFill>
            <a:miter lim="800000"/>
            <a:headEnd/>
            <a:tailEnd/>
          </a:ln>
        </p:spPr>
        <p:txBody>
          <a:bodyPr wrap="square">
            <a:spAutoFit/>
          </a:bodyPr>
          <a:lstStyle/>
          <a:p>
            <a:pPr algn="ctr"/>
            <a:r>
              <a:rPr lang="en-US" sz="1800" b="1" dirty="0">
                <a:solidFill>
                  <a:srgbClr val="000000"/>
                </a:solidFill>
                <a:latin typeface="+mn-lt"/>
              </a:rPr>
              <a:t>Tier 1: Universal Level </a:t>
            </a:r>
            <a:br>
              <a:rPr lang="en-US" sz="1800" b="1" dirty="0">
                <a:solidFill>
                  <a:srgbClr val="000000"/>
                </a:solidFill>
                <a:latin typeface="+mn-lt"/>
              </a:rPr>
            </a:br>
            <a:r>
              <a:rPr lang="en-US" sz="1800" b="1" dirty="0">
                <a:solidFill>
                  <a:srgbClr val="000000"/>
                </a:solidFill>
                <a:latin typeface="+mn-lt"/>
              </a:rPr>
              <a:t>of Prevention</a:t>
            </a:r>
          </a:p>
        </p:txBody>
      </p:sp>
      <p:sp>
        <p:nvSpPr>
          <p:cNvPr id="9" name="Text Box 11"/>
          <p:cNvSpPr txBox="1">
            <a:spLocks noChangeArrowheads="1"/>
          </p:cNvSpPr>
          <p:nvPr/>
        </p:nvSpPr>
        <p:spPr bwMode="auto">
          <a:xfrm>
            <a:off x="5619221" y="1922260"/>
            <a:ext cx="2377440" cy="923330"/>
          </a:xfrm>
          <a:prstGeom prst="rect">
            <a:avLst/>
          </a:prstGeom>
          <a:solidFill>
            <a:schemeClr val="bg1"/>
          </a:solidFill>
          <a:ln w="9525">
            <a:solidFill>
              <a:srgbClr val="000000"/>
            </a:solidFill>
            <a:miter lim="800000"/>
            <a:headEnd/>
            <a:tailEnd/>
          </a:ln>
        </p:spPr>
        <p:txBody>
          <a:bodyPr wrap="square" lIns="45720" rIns="45720">
            <a:spAutoFit/>
          </a:bodyPr>
          <a:lstStyle/>
          <a:p>
            <a:pPr algn="ctr"/>
            <a:r>
              <a:rPr lang="en-US" sz="1800" b="1" dirty="0">
                <a:solidFill>
                  <a:srgbClr val="000000"/>
                </a:solidFill>
                <a:latin typeface="+mn-lt"/>
              </a:rPr>
              <a:t>Tier 3: Intensive Level </a:t>
            </a:r>
            <a:br>
              <a:rPr lang="en-US" sz="1800" b="1" dirty="0">
                <a:solidFill>
                  <a:srgbClr val="000000"/>
                </a:solidFill>
                <a:latin typeface="+mn-lt"/>
              </a:rPr>
            </a:br>
            <a:r>
              <a:rPr lang="en-US" sz="1800" b="1" dirty="0">
                <a:solidFill>
                  <a:srgbClr val="000000"/>
                </a:solidFill>
                <a:latin typeface="+mn-lt"/>
              </a:rPr>
              <a:t>of Prevention</a:t>
            </a:r>
          </a:p>
        </p:txBody>
      </p:sp>
      <p:sp>
        <p:nvSpPr>
          <p:cNvPr id="10" name="Text Box 10"/>
          <p:cNvSpPr txBox="1">
            <a:spLocks noChangeArrowheads="1"/>
          </p:cNvSpPr>
          <p:nvPr/>
        </p:nvSpPr>
        <p:spPr bwMode="auto">
          <a:xfrm>
            <a:off x="6202522" y="3399418"/>
            <a:ext cx="2286000" cy="923330"/>
          </a:xfrm>
          <a:prstGeom prst="rect">
            <a:avLst/>
          </a:prstGeom>
          <a:solidFill>
            <a:schemeClr val="bg1"/>
          </a:solidFill>
          <a:ln w="9525">
            <a:solidFill>
              <a:srgbClr val="000000"/>
            </a:solidFill>
            <a:miter lim="800000"/>
            <a:headEnd/>
            <a:tailEnd/>
          </a:ln>
        </p:spPr>
        <p:txBody>
          <a:bodyPr wrap="square">
            <a:spAutoFit/>
          </a:bodyPr>
          <a:lstStyle/>
          <a:p>
            <a:pPr algn="ctr"/>
            <a:r>
              <a:rPr lang="en-US" sz="1800" b="1" dirty="0">
                <a:solidFill>
                  <a:srgbClr val="000000"/>
                </a:solidFill>
                <a:latin typeface="+mn-lt"/>
              </a:rPr>
              <a:t>Tier 2: Targeted Level </a:t>
            </a:r>
            <a:br>
              <a:rPr lang="en-US" sz="1800" b="1" dirty="0">
                <a:solidFill>
                  <a:srgbClr val="000000"/>
                </a:solidFill>
                <a:latin typeface="+mn-lt"/>
              </a:rPr>
            </a:br>
            <a:r>
              <a:rPr lang="en-US" sz="1800" b="1" dirty="0">
                <a:solidFill>
                  <a:srgbClr val="000000"/>
                </a:solidFill>
                <a:latin typeface="+mn-lt"/>
              </a:rPr>
              <a:t>of Prevention</a:t>
            </a:r>
          </a:p>
        </p:txBody>
      </p:sp>
      <p:cxnSp>
        <p:nvCxnSpPr>
          <p:cNvPr id="13" name="Straight Arrow Connector 12" descr="Three tiers of instruction image" title="Three tiers of instruction image"/>
          <p:cNvCxnSpPr/>
          <p:nvPr/>
        </p:nvCxnSpPr>
        <p:spPr>
          <a:xfrm>
            <a:off x="3037569" y="2665473"/>
            <a:ext cx="1836855" cy="91937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111491" y="1815653"/>
            <a:ext cx="1667683" cy="584775"/>
          </a:xfrm>
          <a:prstGeom prst="rect">
            <a:avLst/>
          </a:prstGeom>
        </p:spPr>
        <p:txBody>
          <a:bodyPr wrap="square">
            <a:spAutoFit/>
          </a:bodyPr>
          <a:lstStyle/>
          <a:p>
            <a:pPr algn="ctr"/>
            <a:r>
              <a:rPr lang="en-US" sz="1600" b="1" dirty="0"/>
              <a:t>3% to 5% of students</a:t>
            </a:r>
            <a:endParaRPr lang="en-US" sz="1600" dirty="0"/>
          </a:p>
        </p:txBody>
      </p:sp>
      <p:cxnSp>
        <p:nvCxnSpPr>
          <p:cNvPr id="11" name="Straight Arrow Connector 10" descr="Three tiers of instruction image" title="Three tiers of instruction image"/>
          <p:cNvCxnSpPr/>
          <p:nvPr/>
        </p:nvCxnSpPr>
        <p:spPr>
          <a:xfrm>
            <a:off x="4476206" y="2264229"/>
            <a:ext cx="302968" cy="242003"/>
          </a:xfrm>
          <a:prstGeom prst="straightConnector1">
            <a:avLst/>
          </a:prstGeom>
          <a:ln w="158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421946" y="4877393"/>
            <a:ext cx="1675695" cy="584775"/>
          </a:xfrm>
          <a:prstGeom prst="rect">
            <a:avLst/>
          </a:prstGeom>
        </p:spPr>
        <p:txBody>
          <a:bodyPr wrap="square">
            <a:spAutoFit/>
          </a:bodyPr>
          <a:lstStyle/>
          <a:p>
            <a:pPr algn="ctr"/>
            <a:r>
              <a:rPr lang="en-US" sz="1600" b="1" dirty="0"/>
              <a:t>80% of students</a:t>
            </a:r>
            <a:endParaRPr lang="en-US" sz="1600" dirty="0"/>
          </a:p>
        </p:txBody>
      </p:sp>
      <p:cxnSp>
        <p:nvCxnSpPr>
          <p:cNvPr id="14" name="Straight Arrow Connector 13" descr="Three tiers of instruction image" title="Three tiers of instruction image"/>
          <p:cNvCxnSpPr/>
          <p:nvPr/>
        </p:nvCxnSpPr>
        <p:spPr>
          <a:xfrm flipH="1">
            <a:off x="7141029" y="5169780"/>
            <a:ext cx="592182" cy="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437682" y="3574807"/>
            <a:ext cx="1758816" cy="338554"/>
          </a:xfrm>
          <a:prstGeom prst="rect">
            <a:avLst/>
          </a:prstGeom>
        </p:spPr>
        <p:txBody>
          <a:bodyPr wrap="none">
            <a:spAutoFit/>
          </a:bodyPr>
          <a:lstStyle/>
          <a:p>
            <a:pPr algn="ctr"/>
            <a:r>
              <a:rPr lang="en-US" sz="1600" b="1" dirty="0"/>
              <a:t>15% of students</a:t>
            </a:r>
            <a:endParaRPr lang="en-US" sz="1600" dirty="0"/>
          </a:p>
        </p:txBody>
      </p:sp>
      <p:cxnSp>
        <p:nvCxnSpPr>
          <p:cNvPr id="18" name="Straight Arrow Connector 17" descr="Three tiers of instruction image" title="Three tiers of instruction image"/>
          <p:cNvCxnSpPr/>
          <p:nvPr/>
        </p:nvCxnSpPr>
        <p:spPr>
          <a:xfrm>
            <a:off x="3279660" y="3744084"/>
            <a:ext cx="676336" cy="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17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 grpId="0"/>
      <p:bldP spid="12"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4604"/>
            <a:ext cx="8305800" cy="1107996"/>
          </a:xfrm>
        </p:spPr>
        <p:txBody>
          <a:bodyPr/>
          <a:lstStyle/>
          <a:p>
            <a:r>
              <a:rPr lang="en-US" sz="4000" b="0" dirty="0" smtClean="0">
                <a:solidFill>
                  <a:schemeClr val="bg2">
                    <a:lumMod val="75000"/>
                  </a:schemeClr>
                </a:solidFill>
              </a:rPr>
              <a:t>District Educational Decisions: Screening</a:t>
            </a:r>
            <a:endParaRPr lang="en-US" sz="4000" b="0" dirty="0">
              <a:solidFill>
                <a:schemeClr val="bg2">
                  <a:lumMod val="75000"/>
                </a:schemeClr>
              </a:solidFill>
            </a:endParaRPr>
          </a:p>
        </p:txBody>
      </p:sp>
      <p:sp>
        <p:nvSpPr>
          <p:cNvPr id="3" name="Content Placeholder 2"/>
          <p:cNvSpPr>
            <a:spLocks noGrp="1"/>
          </p:cNvSpPr>
          <p:nvPr>
            <p:ph idx="1"/>
          </p:nvPr>
        </p:nvSpPr>
        <p:spPr>
          <a:xfrm>
            <a:off x="381000" y="2006600"/>
            <a:ext cx="8458200" cy="4483100"/>
          </a:xfrm>
        </p:spPr>
        <p:txBody>
          <a:bodyPr/>
          <a:lstStyle/>
          <a:p>
            <a:pPr>
              <a:buClr>
                <a:schemeClr val="bg2">
                  <a:lumMod val="75000"/>
                </a:schemeClr>
              </a:buClr>
              <a:buFont typeface="Arial" charset="0"/>
              <a:buChar char="•"/>
            </a:pPr>
            <a:r>
              <a:rPr lang="en-US" dirty="0" smtClean="0"/>
              <a:t>Program improvement and curriculum decisions</a:t>
            </a:r>
          </a:p>
          <a:p>
            <a:pPr>
              <a:buClr>
                <a:schemeClr val="bg2">
                  <a:lumMod val="75000"/>
                </a:schemeClr>
              </a:buClr>
              <a:buFont typeface="Arial" charset="0"/>
              <a:buChar char="•"/>
            </a:pPr>
            <a:r>
              <a:rPr lang="en-US" dirty="0" smtClean="0"/>
              <a:t>Innovation and sustainability decisions</a:t>
            </a:r>
          </a:p>
          <a:p>
            <a:pPr marL="730250" lvl="1" indent="-273050">
              <a:spcBef>
                <a:spcPts val="600"/>
              </a:spcBef>
              <a:buClr>
                <a:schemeClr val="bg2">
                  <a:lumMod val="75000"/>
                </a:schemeClr>
              </a:buClr>
              <a:buFont typeface="Courier New" charset="0"/>
              <a:buChar char="o"/>
            </a:pPr>
            <a:r>
              <a:rPr lang="en-US" sz="2500" dirty="0" smtClean="0"/>
              <a:t>General effectiveness of implementation of the </a:t>
            </a:r>
            <a:br>
              <a:rPr lang="en-US" sz="2500" dirty="0" smtClean="0"/>
            </a:br>
            <a:r>
              <a:rPr lang="en-US" dirty="0" smtClean="0"/>
              <a:t>MTSS</a:t>
            </a:r>
            <a:r>
              <a:rPr lang="en-US" sz="2500" dirty="0" smtClean="0"/>
              <a:t> model</a:t>
            </a:r>
          </a:p>
          <a:p>
            <a:pPr>
              <a:buClr>
                <a:schemeClr val="bg2">
                  <a:lumMod val="75000"/>
                </a:schemeClr>
              </a:buClr>
              <a:buFont typeface="Arial" charset="0"/>
              <a:buChar char="•"/>
            </a:pPr>
            <a:r>
              <a:rPr lang="en-US" sz="2800" dirty="0" smtClean="0"/>
              <a:t>Ensuring equitable services and supports </a:t>
            </a:r>
            <a:br>
              <a:rPr lang="en-US" sz="2800" dirty="0" smtClean="0"/>
            </a:br>
            <a:r>
              <a:rPr lang="en-US" sz="2800" dirty="0" smtClean="0"/>
              <a:t>across schools</a:t>
            </a:r>
          </a:p>
          <a:p>
            <a:pPr marL="800100" lvl="1">
              <a:spcBef>
                <a:spcPts val="600"/>
              </a:spcBef>
              <a:buClr>
                <a:schemeClr val="bg2">
                  <a:lumMod val="75000"/>
                </a:schemeClr>
              </a:buClr>
              <a:buFont typeface="Courier New" charset="0"/>
              <a:buChar char="o"/>
            </a:pPr>
            <a:r>
              <a:rPr lang="en-US" sz="2500" dirty="0" smtClean="0"/>
              <a:t>Access to supplemental supports, access to </a:t>
            </a:r>
            <a:br>
              <a:rPr lang="en-US" sz="2500" dirty="0" smtClean="0"/>
            </a:br>
            <a:r>
              <a:rPr lang="en-US" sz="2500" dirty="0" smtClean="0"/>
              <a:t>effective instruction, and SLD identification</a:t>
            </a:r>
          </a:p>
          <a:p>
            <a:pPr>
              <a:buClr>
                <a:schemeClr val="bg2">
                  <a:lumMod val="75000"/>
                </a:schemeClr>
              </a:buClr>
              <a:buFont typeface="Arial" charset="0"/>
              <a:buChar char="•"/>
            </a:pPr>
            <a:r>
              <a:rPr lang="en-US" sz="2800" dirty="0" smtClean="0"/>
              <a:t>Allocation of resources and professional development </a:t>
            </a:r>
          </a:p>
          <a:p>
            <a:pPr lvl="1">
              <a:buClr>
                <a:schemeClr val="accent2"/>
              </a:buClr>
              <a:buFont typeface="Arial" pitchFamily="34" charset="0"/>
              <a:buChar char="•"/>
            </a:pPr>
            <a:endParaRPr lang="en-US" sz="2500" dirty="0" smtClean="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22</a:t>
            </a:fld>
            <a:endParaRPr lang="en-US" dirty="0"/>
          </a:p>
        </p:txBody>
      </p:sp>
    </p:spTree>
    <p:extLst>
      <p:ext uri="{BB962C8B-B14F-4D97-AF65-F5344CB8AC3E}">
        <p14:creationId xmlns:p14="http://schemas.microsoft.com/office/powerpoint/2010/main" val="274712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381000" y="644604"/>
            <a:ext cx="8305800" cy="1107996"/>
          </a:xfrm>
        </p:spPr>
        <p:txBody>
          <a:bodyPr/>
          <a:lstStyle/>
          <a:p>
            <a:pPr eaLnBrk="1" hangingPunct="1"/>
            <a:r>
              <a:rPr lang="en-US" sz="4000" b="0" dirty="0" smtClean="0">
                <a:solidFill>
                  <a:schemeClr val="bg2">
                    <a:lumMod val="75000"/>
                  </a:schemeClr>
                </a:solidFill>
              </a:rPr>
              <a:t>School Educational Decisions: Screening</a:t>
            </a:r>
          </a:p>
        </p:txBody>
      </p:sp>
      <p:sp>
        <p:nvSpPr>
          <p:cNvPr id="111619" name="Rectangle 3"/>
          <p:cNvSpPr>
            <a:spLocks noGrp="1" noChangeArrowheads="1"/>
          </p:cNvSpPr>
          <p:nvPr>
            <p:ph idx="1"/>
          </p:nvPr>
        </p:nvSpPr>
        <p:spPr/>
        <p:txBody>
          <a:bodyPr/>
          <a:lstStyle/>
          <a:p>
            <a:pPr>
              <a:buClr>
                <a:schemeClr val="bg2">
                  <a:lumMod val="75000"/>
                </a:schemeClr>
              </a:buClr>
              <a:buFont typeface="Arial" charset="0"/>
              <a:buChar char="•"/>
            </a:pPr>
            <a:r>
              <a:rPr lang="en-US" dirty="0"/>
              <a:t>General </a:t>
            </a:r>
            <a:r>
              <a:rPr lang="en-US" dirty="0" smtClean="0"/>
              <a:t>school- and </a:t>
            </a:r>
            <a:r>
              <a:rPr lang="en-US" dirty="0"/>
              <a:t>grade-level trends or issues </a:t>
            </a:r>
          </a:p>
          <a:p>
            <a:pPr>
              <a:buClr>
                <a:schemeClr val="bg2">
                  <a:lumMod val="75000"/>
                </a:schemeClr>
              </a:buClr>
              <a:buFont typeface="Arial" charset="0"/>
              <a:buChar char="•"/>
            </a:pPr>
            <a:r>
              <a:rPr lang="en-US" dirty="0"/>
              <a:t>Effectiveness of school-wide curriculum and instructional delivery</a:t>
            </a:r>
          </a:p>
          <a:p>
            <a:pPr>
              <a:buClr>
                <a:schemeClr val="bg2">
                  <a:lumMod val="75000"/>
                </a:schemeClr>
              </a:buClr>
              <a:buFont typeface="Arial" charset="0"/>
              <a:buChar char="•"/>
            </a:pPr>
            <a:r>
              <a:rPr lang="en-US" dirty="0"/>
              <a:t>Areas of need and guidance on how to set measurable school-wide goals</a:t>
            </a:r>
          </a:p>
          <a:p>
            <a:pPr eaLnBrk="1" hangingPunct="1">
              <a:lnSpc>
                <a:spcPct val="90000"/>
              </a:lnSpc>
            </a:pPr>
            <a:endParaRPr lang="en-US" dirty="0" smtClean="0"/>
          </a:p>
          <a:p>
            <a:pPr eaLnBrk="1" hangingPunct="1">
              <a:lnSpc>
                <a:spcPct val="90000"/>
              </a:lnSpc>
            </a:pPr>
            <a:endParaRPr lang="en-US" sz="2000" dirty="0" smtClean="0"/>
          </a:p>
          <a:p>
            <a:pPr lvl="1" eaLnBrk="1" hangingPunct="1">
              <a:lnSpc>
                <a:spcPct val="90000"/>
              </a:lnSpc>
            </a:pPr>
            <a:endParaRPr lang="en-US" sz="1800" dirty="0" smtClean="0"/>
          </a:p>
        </p:txBody>
      </p:sp>
      <p:sp>
        <p:nvSpPr>
          <p:cNvPr id="4" name="Slide Number Placeholder 3"/>
          <p:cNvSpPr>
            <a:spLocks noGrp="1"/>
          </p:cNvSpPr>
          <p:nvPr>
            <p:ph type="sldNum" sz="quarter" idx="10"/>
          </p:nvPr>
        </p:nvSpPr>
        <p:spPr/>
        <p:txBody>
          <a:bodyPr/>
          <a:lstStyle/>
          <a:p>
            <a:fld id="{704A1040-FC65-4B4B-94A2-B814865480B2}" type="slidenum">
              <a:rPr lang="en-US" smtClean="0"/>
              <a:pPr/>
              <a:t>23</a:t>
            </a:fld>
            <a:endParaRPr lang="en-US" dirty="0"/>
          </a:p>
        </p:txBody>
      </p:sp>
    </p:spTree>
    <p:extLst>
      <p:ext uri="{BB962C8B-B14F-4D97-AF65-F5344CB8AC3E}">
        <p14:creationId xmlns:p14="http://schemas.microsoft.com/office/powerpoint/2010/main" val="9849305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4604"/>
            <a:ext cx="8305800" cy="1107996"/>
          </a:xfrm>
        </p:spPr>
        <p:txBody>
          <a:bodyPr/>
          <a:lstStyle/>
          <a:p>
            <a:r>
              <a:rPr lang="en-US" sz="4000" b="0" dirty="0" smtClean="0">
                <a:solidFill>
                  <a:schemeClr val="bg2">
                    <a:lumMod val="75000"/>
                  </a:schemeClr>
                </a:solidFill>
              </a:rPr>
              <a:t>Grade-Level Educational Decisions: Screening</a:t>
            </a:r>
            <a:endParaRPr lang="en-US" sz="4000" b="0" dirty="0">
              <a:solidFill>
                <a:schemeClr val="bg2">
                  <a:lumMod val="75000"/>
                </a:schemeClr>
              </a:solidFill>
            </a:endParaRPr>
          </a:p>
        </p:txBody>
      </p:sp>
      <p:sp>
        <p:nvSpPr>
          <p:cNvPr id="6" name="Rectangle 4"/>
          <p:cNvSpPr>
            <a:spLocks noGrp="1" noChangeArrowheads="1"/>
          </p:cNvSpPr>
          <p:nvPr>
            <p:ph idx="1"/>
          </p:nvPr>
        </p:nvSpPr>
        <p:spPr/>
        <p:txBody>
          <a:bodyPr/>
          <a:lstStyle/>
          <a:p>
            <a:pPr>
              <a:buClr>
                <a:schemeClr val="bg2">
                  <a:lumMod val="75000"/>
                </a:schemeClr>
              </a:buClr>
              <a:buFont typeface="Arial" charset="0"/>
              <a:buChar char="•"/>
            </a:pPr>
            <a:r>
              <a:rPr lang="en-US" dirty="0"/>
              <a:t>Grade-level trends or issues</a:t>
            </a:r>
          </a:p>
          <a:p>
            <a:pPr>
              <a:buClr>
                <a:schemeClr val="bg2">
                  <a:lumMod val="75000"/>
                </a:schemeClr>
              </a:buClr>
              <a:buFont typeface="Arial" charset="0"/>
              <a:buChar char="•"/>
            </a:pPr>
            <a:r>
              <a:rPr lang="en-US" dirty="0"/>
              <a:t>Effectiveness of grade-level curriculum and instruction</a:t>
            </a:r>
          </a:p>
          <a:p>
            <a:pPr>
              <a:buClr>
                <a:schemeClr val="bg2">
                  <a:lumMod val="75000"/>
                </a:schemeClr>
              </a:buClr>
              <a:buFont typeface="Arial" charset="0"/>
              <a:buChar char="•"/>
            </a:pPr>
            <a:r>
              <a:rPr lang="en-US" dirty="0"/>
              <a:t>Areas of need and guidance on how to set measurable grade-level goals</a:t>
            </a:r>
          </a:p>
          <a:p>
            <a:pPr>
              <a:buClr>
                <a:schemeClr val="bg2">
                  <a:lumMod val="75000"/>
                </a:schemeClr>
              </a:buClr>
              <a:buFont typeface="Arial" charset="0"/>
              <a:buChar char="•"/>
            </a:pPr>
            <a:r>
              <a:rPr lang="en-US" dirty="0"/>
              <a:t>Students who may need additional instruction </a:t>
            </a:r>
            <a:r>
              <a:rPr lang="en-US" dirty="0" smtClean="0"/>
              <a:t/>
            </a:r>
            <a:br>
              <a:rPr lang="en-US" dirty="0" smtClean="0"/>
            </a:br>
            <a:r>
              <a:rPr lang="en-US" dirty="0" smtClean="0"/>
              <a:t>or </a:t>
            </a:r>
            <a:r>
              <a:rPr lang="en-US" dirty="0"/>
              <a:t>assessment </a:t>
            </a:r>
          </a:p>
          <a:p>
            <a:pPr algn="ctr" eaLnBrk="1" hangingPunct="1">
              <a:lnSpc>
                <a:spcPct val="90000"/>
              </a:lnSpc>
              <a:buFontTx/>
              <a:buNone/>
            </a:pPr>
            <a:endParaRPr lang="en-US" sz="2000" dirty="0" smtClean="0"/>
          </a:p>
        </p:txBody>
      </p:sp>
      <p:sp>
        <p:nvSpPr>
          <p:cNvPr id="5" name="Slide Number Placeholder 4"/>
          <p:cNvSpPr>
            <a:spLocks noGrp="1"/>
          </p:cNvSpPr>
          <p:nvPr>
            <p:ph type="sldNum" sz="quarter" idx="10"/>
          </p:nvPr>
        </p:nvSpPr>
        <p:spPr/>
        <p:txBody>
          <a:bodyPr/>
          <a:lstStyle/>
          <a:p>
            <a:fld id="{704A1040-FC65-4B4B-94A2-B814865480B2}" type="slidenum">
              <a:rPr lang="en-US" smtClean="0"/>
              <a:pPr/>
              <a:t>24</a:t>
            </a:fld>
            <a:endParaRPr lang="en-US" dirty="0"/>
          </a:p>
        </p:txBody>
      </p:sp>
    </p:spTree>
    <p:extLst>
      <p:ext uri="{BB962C8B-B14F-4D97-AF65-F5344CB8AC3E}">
        <p14:creationId xmlns:p14="http://schemas.microsoft.com/office/powerpoint/2010/main" val="11218760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644604"/>
            <a:ext cx="8534400" cy="1107996"/>
          </a:xfrm>
        </p:spPr>
        <p:txBody>
          <a:bodyPr/>
          <a:lstStyle/>
          <a:p>
            <a:r>
              <a:rPr lang="en-US" sz="4000" b="0" dirty="0" smtClean="0">
                <a:solidFill>
                  <a:schemeClr val="bg2">
                    <a:lumMod val="75000"/>
                  </a:schemeClr>
                </a:solidFill>
              </a:rPr>
              <a:t>Establishing Routines &amp; Procedures for Data-Based Decision-Making</a:t>
            </a:r>
          </a:p>
        </p:txBody>
      </p:sp>
      <p:sp>
        <p:nvSpPr>
          <p:cNvPr id="110595" name="Content Placeholder 2"/>
          <p:cNvSpPr>
            <a:spLocks noGrp="1"/>
          </p:cNvSpPr>
          <p:nvPr>
            <p:ph idx="1"/>
          </p:nvPr>
        </p:nvSpPr>
        <p:spPr>
          <a:xfrm>
            <a:off x="393700" y="2095500"/>
            <a:ext cx="8305800" cy="3505200"/>
          </a:xfrm>
        </p:spPr>
        <p:txBody>
          <a:bodyPr/>
          <a:lstStyle/>
          <a:p>
            <a:pPr marL="514350" indent="-514350">
              <a:buClr>
                <a:schemeClr val="accent1"/>
              </a:buClr>
              <a:buNone/>
            </a:pPr>
            <a:r>
              <a:rPr lang="en-US" dirty="0" smtClean="0"/>
              <a:t>Teams should establish the following:</a:t>
            </a:r>
          </a:p>
          <a:p>
            <a:pPr>
              <a:buClr>
                <a:schemeClr val="bg2">
                  <a:lumMod val="75000"/>
                </a:schemeClr>
              </a:buClr>
              <a:buFont typeface="Arial" charset="0"/>
              <a:buChar char="•"/>
            </a:pPr>
            <a:r>
              <a:rPr lang="en-US" sz="2800" dirty="0" smtClean="0"/>
              <a:t>Routines and procedures for conducting </a:t>
            </a:r>
            <a:br>
              <a:rPr lang="en-US" sz="2800" dirty="0" smtClean="0"/>
            </a:br>
            <a:r>
              <a:rPr lang="en-US" sz="2800" dirty="0" smtClean="0"/>
              <a:t>data reviews</a:t>
            </a:r>
          </a:p>
          <a:p>
            <a:pPr>
              <a:buClr>
                <a:schemeClr val="bg2">
                  <a:lumMod val="75000"/>
                </a:schemeClr>
              </a:buClr>
              <a:buFont typeface="Arial" charset="0"/>
              <a:buChar char="•"/>
            </a:pPr>
            <a:r>
              <a:rPr lang="en-US" sz="2800" dirty="0" smtClean="0"/>
              <a:t>Decision-making processes</a:t>
            </a:r>
          </a:p>
          <a:p>
            <a:pPr>
              <a:buClr>
                <a:srgbClr val="949494"/>
              </a:buClr>
              <a:buFont typeface="Arial" charset="0"/>
              <a:buChar char="•"/>
            </a:pPr>
            <a:r>
              <a:rPr lang="en-US" sz="2800" dirty="0" smtClean="0"/>
              <a:t>Explicit decision rules for assessing </a:t>
            </a:r>
            <a:br>
              <a:rPr lang="en-US" sz="2800" dirty="0" smtClean="0"/>
            </a:br>
            <a:r>
              <a:rPr lang="en-US" sz="2800" dirty="0" smtClean="0"/>
              <a:t>student progress</a:t>
            </a:r>
            <a:endParaRPr lang="en-US" dirty="0" smtClean="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25</a:t>
            </a:fld>
            <a:endParaRPr lang="en-US" dirty="0"/>
          </a:p>
        </p:txBody>
      </p:sp>
    </p:spTree>
    <p:extLst>
      <p:ext uri="{BB962C8B-B14F-4D97-AF65-F5344CB8AC3E}">
        <p14:creationId xmlns:p14="http://schemas.microsoft.com/office/powerpoint/2010/main" val="2101490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Conducting Data Reviews</a:t>
            </a:r>
            <a:endParaRPr lang="en-US" sz="4000" b="0" dirty="0">
              <a:solidFill>
                <a:schemeClr val="bg2">
                  <a:lumMod val="75000"/>
                </a:schemeClr>
              </a:solidFill>
            </a:endParaRPr>
          </a:p>
        </p:txBody>
      </p:sp>
      <p:sp>
        <p:nvSpPr>
          <p:cNvPr id="3" name="Content Placeholder 2"/>
          <p:cNvSpPr>
            <a:spLocks noGrp="1"/>
          </p:cNvSpPr>
          <p:nvPr>
            <p:ph idx="1"/>
          </p:nvPr>
        </p:nvSpPr>
        <p:spPr/>
        <p:txBody>
          <a:bodyPr/>
          <a:lstStyle/>
          <a:p>
            <a:pPr>
              <a:buClr>
                <a:schemeClr val="bg2">
                  <a:lumMod val="75000"/>
                </a:schemeClr>
              </a:buClr>
              <a:buFont typeface="Arial" charset="0"/>
              <a:buChar char="•"/>
            </a:pPr>
            <a:r>
              <a:rPr lang="en-US" sz="2800" dirty="0" smtClean="0"/>
              <a:t>Conduct data reviews at logical, predetermined intervals.</a:t>
            </a:r>
          </a:p>
          <a:p>
            <a:pPr>
              <a:buClr>
                <a:schemeClr val="bg2">
                  <a:lumMod val="75000"/>
                </a:schemeClr>
              </a:buClr>
              <a:buFont typeface="Arial" charset="0"/>
              <a:buChar char="•"/>
            </a:pPr>
            <a:r>
              <a:rPr lang="en-US" sz="2800" dirty="0" smtClean="0"/>
              <a:t>Schedule data reviews prior to the beginning </a:t>
            </a:r>
            <a:br>
              <a:rPr lang="en-US" sz="2800" dirty="0" smtClean="0"/>
            </a:br>
            <a:r>
              <a:rPr lang="en-US" sz="2800" dirty="0" smtClean="0"/>
              <a:t>of instruction.</a:t>
            </a:r>
          </a:p>
          <a:p>
            <a:pPr>
              <a:buClr>
                <a:schemeClr val="bg2">
                  <a:lumMod val="75000"/>
                </a:schemeClr>
              </a:buClr>
              <a:buFont typeface="Arial" charset="0"/>
              <a:buChar char="•"/>
            </a:pPr>
            <a:r>
              <a:rPr lang="en-US" sz="2800" dirty="0" smtClean="0"/>
              <a:t>Use established meeting structures. </a:t>
            </a:r>
          </a:p>
          <a:p>
            <a:pPr>
              <a:buClr>
                <a:schemeClr val="bg2">
                  <a:lumMod val="75000"/>
                </a:schemeClr>
              </a:buClr>
              <a:buFont typeface="Arial" charset="0"/>
              <a:buChar char="•"/>
            </a:pPr>
            <a:r>
              <a:rPr lang="en-US" sz="2800" dirty="0" smtClean="0"/>
              <a:t>Involve relevant team members.</a:t>
            </a:r>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26</a:t>
            </a:fld>
            <a:endParaRPr lang="en-US" dirty="0"/>
          </a:p>
        </p:txBody>
      </p:sp>
    </p:spTree>
    <p:extLst>
      <p:ext uri="{BB962C8B-B14F-4D97-AF65-F5344CB8AC3E}">
        <p14:creationId xmlns:p14="http://schemas.microsoft.com/office/powerpoint/2010/main" val="14118716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Examples of Explicit Decision Rules</a:t>
            </a:r>
            <a:endParaRPr lang="en-US" sz="4000" b="0" dirty="0">
              <a:solidFill>
                <a:schemeClr val="bg2">
                  <a:lumMod val="75000"/>
                </a:schemeClr>
              </a:solidFill>
            </a:endParaRPr>
          </a:p>
        </p:txBody>
      </p:sp>
      <p:sp>
        <p:nvSpPr>
          <p:cNvPr id="3" name="Content Placeholder 2"/>
          <p:cNvSpPr>
            <a:spLocks noGrp="1"/>
          </p:cNvSpPr>
          <p:nvPr>
            <p:ph idx="1"/>
          </p:nvPr>
        </p:nvSpPr>
        <p:spPr>
          <a:xfrm>
            <a:off x="406399" y="2070100"/>
            <a:ext cx="8737601" cy="4254500"/>
          </a:xfrm>
        </p:spPr>
        <p:txBody>
          <a:bodyPr/>
          <a:lstStyle/>
          <a:p>
            <a:pPr marL="0" indent="0">
              <a:buNone/>
            </a:pPr>
            <a:r>
              <a:rPr lang="en-US" dirty="0" smtClean="0"/>
              <a:t>Consider articulating, in writing, what happens when</a:t>
            </a:r>
          </a:p>
          <a:p>
            <a:pPr>
              <a:buClr>
                <a:schemeClr val="bg2">
                  <a:lumMod val="75000"/>
                </a:schemeClr>
              </a:buClr>
              <a:buFont typeface="Arial" charset="0"/>
              <a:buChar char="•"/>
            </a:pPr>
            <a:r>
              <a:rPr lang="en-US" sz="2800" dirty="0" smtClean="0"/>
              <a:t>More than 80% of students are above the </a:t>
            </a:r>
            <a:br>
              <a:rPr lang="en-US" sz="2800" dirty="0" smtClean="0"/>
            </a:br>
            <a:r>
              <a:rPr lang="en-US" sz="2800" dirty="0" smtClean="0"/>
              <a:t>cut score</a:t>
            </a:r>
          </a:p>
          <a:p>
            <a:pPr>
              <a:buClr>
                <a:schemeClr val="bg2">
                  <a:lumMod val="75000"/>
                </a:schemeClr>
              </a:buClr>
              <a:buFont typeface="Arial" charset="0"/>
              <a:buChar char="•"/>
            </a:pPr>
            <a:r>
              <a:rPr lang="en-US" sz="2800" dirty="0" smtClean="0"/>
              <a:t>Less than 80% have reached the cut score</a:t>
            </a:r>
          </a:p>
          <a:p>
            <a:pPr>
              <a:buClr>
                <a:schemeClr val="bg2">
                  <a:lumMod val="75000"/>
                </a:schemeClr>
              </a:buClr>
              <a:buFont typeface="Arial" charset="0"/>
              <a:buChar char="•"/>
            </a:pPr>
            <a:r>
              <a:rPr lang="en-US" sz="2800" dirty="0" smtClean="0"/>
              <a:t>Lack of progress is evident</a:t>
            </a:r>
          </a:p>
          <a:p>
            <a:pPr>
              <a:buClr>
                <a:schemeClr val="bg2">
                  <a:lumMod val="75000"/>
                </a:schemeClr>
              </a:buClr>
              <a:buFont typeface="Arial" charset="0"/>
              <a:buChar char="•"/>
            </a:pPr>
            <a:r>
              <a:rPr lang="en-US" sz="2800" dirty="0" smtClean="0"/>
              <a:t>Student progress varies by target group </a:t>
            </a:r>
            <a:br>
              <a:rPr lang="en-US" sz="2800" dirty="0" smtClean="0"/>
            </a:br>
            <a:r>
              <a:rPr lang="en-US" sz="2800" dirty="0" smtClean="0"/>
              <a:t>(e.g., Title I, special education, low </a:t>
            </a:r>
            <a:br>
              <a:rPr lang="en-US" sz="2800" dirty="0" smtClean="0"/>
            </a:br>
            <a:r>
              <a:rPr lang="en-US" sz="2800" dirty="0" smtClean="0"/>
              <a:t>socioeconomic status)</a:t>
            </a:r>
            <a:endParaRPr lang="en-US" sz="2800" dirty="0"/>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27</a:t>
            </a:fld>
            <a:endParaRPr lang="en-US" dirty="0"/>
          </a:p>
        </p:txBody>
      </p:sp>
    </p:spTree>
    <p:extLst>
      <p:ext uri="{BB962C8B-B14F-4D97-AF65-F5344CB8AC3E}">
        <p14:creationId xmlns:p14="http://schemas.microsoft.com/office/powerpoint/2010/main" val="1337410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759422"/>
            <a:ext cx="8224837" cy="615553"/>
          </a:xfrm>
        </p:spPr>
        <p:txBody>
          <a:bodyPr/>
          <a:lstStyle/>
          <a:p>
            <a:r>
              <a:rPr lang="en-US" sz="4000" dirty="0" smtClean="0"/>
              <a:t>Group Discussion</a:t>
            </a:r>
            <a:endParaRPr lang="en-US" sz="40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28</a:t>
            </a:fld>
            <a:endParaRPr lang="en-US" dirty="0"/>
          </a:p>
        </p:txBody>
      </p:sp>
      <p:pic>
        <p:nvPicPr>
          <p:cNvPr id="6" name="Content Placeholder 5" descr="Baton Image" title="Baton Image"/>
          <p:cNvPicPr>
            <a:picLocks noGrp="1" noChangeAspect="1"/>
          </p:cNvPicPr>
          <p:nvPr>
            <p:ph idx="1"/>
          </p:nvPr>
        </p:nvPicPr>
        <p:blipFill>
          <a:blip r:embed="rId3">
            <a:extLst>
              <a:ext uri="{28A0092B-C50C-407E-A947-70E740481C1C}">
                <a14:useLocalDpi xmlns:a14="http://schemas.microsoft.com/office/drawing/2010/main" val="0"/>
              </a:ext>
            </a:extLst>
          </a:blip>
          <a:srcRect l="-4839" r="-4839"/>
          <a:stretch>
            <a:fillRect/>
          </a:stretch>
        </p:blipFill>
        <p:spPr>
          <a:xfrm>
            <a:off x="1612901" y="1905000"/>
            <a:ext cx="5359400" cy="3530599"/>
          </a:xfrm>
        </p:spPr>
      </p:pic>
    </p:spTree>
    <p:extLst>
      <p:ext uri="{BB962C8B-B14F-4D97-AF65-F5344CB8AC3E}">
        <p14:creationId xmlns:p14="http://schemas.microsoft.com/office/powerpoint/2010/main" val="11438699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Review of Objectives</a:t>
            </a:r>
            <a:endParaRPr lang="en-US" sz="4000" b="0" dirty="0">
              <a:solidFill>
                <a:schemeClr val="bg2">
                  <a:lumMod val="75000"/>
                </a:schemeClr>
              </a:solidFill>
            </a:endParaRPr>
          </a:p>
        </p:txBody>
      </p:sp>
      <p:sp>
        <p:nvSpPr>
          <p:cNvPr id="6" name="Content Placeholder 5"/>
          <p:cNvSpPr>
            <a:spLocks noGrp="1"/>
          </p:cNvSpPr>
          <p:nvPr>
            <p:ph idx="1"/>
          </p:nvPr>
        </p:nvSpPr>
        <p:spPr/>
        <p:txBody>
          <a:bodyPr/>
          <a:lstStyle/>
          <a:p>
            <a:pPr>
              <a:buClr>
                <a:schemeClr val="bg2">
                  <a:lumMod val="75000"/>
                </a:schemeClr>
              </a:buClr>
              <a:buFont typeface="Arial" charset="0"/>
              <a:buChar char="•"/>
            </a:pPr>
            <a:r>
              <a:rPr lang="en-US" dirty="0"/>
              <a:t>Identify the importance of </a:t>
            </a:r>
            <a:r>
              <a:rPr lang="en-US" dirty="0" smtClean="0"/>
              <a:t>screening.</a:t>
            </a:r>
            <a:r>
              <a:rPr lang="en-US" dirty="0"/>
              <a:t> </a:t>
            </a:r>
          </a:p>
          <a:p>
            <a:pPr>
              <a:buClr>
                <a:schemeClr val="bg2">
                  <a:lumMod val="75000"/>
                </a:schemeClr>
              </a:buClr>
              <a:buFont typeface="Arial" charset="0"/>
              <a:buChar char="•"/>
            </a:pPr>
            <a:r>
              <a:rPr lang="en-US" dirty="0"/>
              <a:t>Understand how to use screening data </a:t>
            </a:r>
            <a:r>
              <a:rPr lang="en-US" dirty="0" smtClean="0"/>
              <a:t/>
            </a:r>
            <a:br>
              <a:rPr lang="en-US" dirty="0" smtClean="0"/>
            </a:br>
            <a:r>
              <a:rPr lang="en-US" dirty="0" smtClean="0"/>
              <a:t>for data-based decision-making </a:t>
            </a:r>
            <a:r>
              <a:rPr lang="en-US" dirty="0"/>
              <a:t>and </a:t>
            </a:r>
            <a:r>
              <a:rPr lang="en-US" dirty="0" smtClean="0"/>
              <a:t/>
            </a:r>
            <a:br>
              <a:rPr lang="en-US" dirty="0" smtClean="0"/>
            </a:br>
            <a:r>
              <a:rPr lang="en-US" dirty="0" smtClean="0"/>
              <a:t>action planning.</a:t>
            </a:r>
            <a:endParaRPr lang="en-US" dirty="0"/>
          </a:p>
          <a:p>
            <a:pPr>
              <a:buClr>
                <a:schemeClr val="bg2">
                  <a:lumMod val="75000"/>
                </a:schemeClr>
              </a:buClr>
              <a:buFont typeface="Arial" charset="0"/>
              <a:buChar char="•"/>
            </a:pPr>
            <a:r>
              <a:rPr lang="en-US" dirty="0"/>
              <a:t>Discuss screening </a:t>
            </a:r>
            <a:r>
              <a:rPr lang="en-US" dirty="0" smtClean="0"/>
              <a:t>processes.</a:t>
            </a:r>
            <a:endParaRPr lang="en-US" dirty="0"/>
          </a:p>
          <a:p>
            <a:pPr marL="514350" indent="-514350">
              <a:buClr>
                <a:srgbClr val="608F2D"/>
              </a:buClr>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55A5DE50-F2A3-4E2B-ACE4-AFF6EF62F9A3}" type="slidenum">
              <a:rPr lang="en-US" smtClean="0"/>
              <a:pPr>
                <a:defRPr/>
              </a:pPr>
              <a:t>29</a:t>
            </a:fld>
            <a:endParaRPr lang="en-US" dirty="0"/>
          </a:p>
        </p:txBody>
      </p:sp>
    </p:spTree>
    <p:extLst>
      <p:ext uri="{BB962C8B-B14F-4D97-AF65-F5344CB8AC3E}">
        <p14:creationId xmlns:p14="http://schemas.microsoft.com/office/powerpoint/2010/main" val="324235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b="0" dirty="0" smtClean="0">
                <a:solidFill>
                  <a:schemeClr val="bg2">
                    <a:lumMod val="75000"/>
                  </a:schemeClr>
                </a:solidFill>
              </a:rPr>
              <a:t>Session Agenda</a:t>
            </a:r>
            <a:endParaRPr lang="en-US" b="0" dirty="0">
              <a:solidFill>
                <a:schemeClr val="bg2">
                  <a:lumMod val="75000"/>
                </a:schemeClr>
              </a:solidFill>
            </a:endParaRPr>
          </a:p>
        </p:txBody>
      </p:sp>
      <p:sp>
        <p:nvSpPr>
          <p:cNvPr id="4" name="Slide Number Placeholder 3"/>
          <p:cNvSpPr>
            <a:spLocks noGrp="1"/>
          </p:cNvSpPr>
          <p:nvPr>
            <p:ph type="sldNum" sz="quarter" idx="10"/>
          </p:nvPr>
        </p:nvSpPr>
        <p:spPr/>
        <p:txBody>
          <a:bodyPr/>
          <a:lstStyle/>
          <a:p>
            <a:fld id="{085E27C5-ECB1-4EBC-98D3-F94D2BA84B3F}" type="slidenum">
              <a:rPr lang="en-US" smtClean="0"/>
              <a:pPr/>
              <a:t>3</a:t>
            </a:fld>
            <a:endParaRPr lang="en-US" dirty="0"/>
          </a:p>
        </p:txBody>
      </p:sp>
      <p:sp>
        <p:nvSpPr>
          <p:cNvPr id="16" name="Content Placeholder 2"/>
          <p:cNvSpPr txBox="1">
            <a:spLocks/>
          </p:cNvSpPr>
          <p:nvPr/>
        </p:nvSpPr>
        <p:spPr>
          <a:xfrm>
            <a:off x="381000" y="2058988"/>
            <a:ext cx="8305800" cy="3657600"/>
          </a:xfrm>
          <a:prstGeom prst="rect">
            <a:avLst/>
          </a:prstGeom>
        </p:spPr>
        <p:txBody>
          <a:bodyPr/>
          <a:lstStyle>
            <a:lvl1pPr marL="457200" indent="-457200" algn="l" rtl="0" eaLnBrk="1" fontAlgn="base" hangingPunct="1">
              <a:lnSpc>
                <a:spcPct val="90000"/>
              </a:lnSpc>
              <a:spcBef>
                <a:spcPts val="1200"/>
              </a:spcBef>
              <a:spcAft>
                <a:spcPct val="0"/>
              </a:spcAft>
              <a:buClr>
                <a:srgbClr val="92D050"/>
              </a:buClr>
              <a:buFontTx/>
              <a:buBlip>
                <a:blip r:embed="rId3"/>
              </a:buBlip>
              <a:defRPr lang="en-US" sz="2800" kern="1200" baseline="0" dirty="0" smtClean="0">
                <a:solidFill>
                  <a:srgbClr val="000000"/>
                </a:solidFill>
                <a:latin typeface="+mn-lt"/>
                <a:ea typeface="+mn-ea"/>
                <a:cs typeface="+mn-cs"/>
              </a:defRPr>
            </a:lvl1pPr>
            <a:lvl2pPr marL="696913" indent="-342900" algn="l" rtl="0" eaLnBrk="1" fontAlgn="base" hangingPunct="1">
              <a:lnSpc>
                <a:spcPct val="90000"/>
              </a:lnSpc>
              <a:spcBef>
                <a:spcPts val="1200"/>
              </a:spcBef>
              <a:spcAft>
                <a:spcPct val="0"/>
              </a:spcAft>
              <a:buClr>
                <a:srgbClr val="92D050"/>
              </a:buClr>
              <a:buFontTx/>
              <a:buBlip>
                <a:blip r:embed="rId3"/>
              </a:buBlip>
              <a:defRPr lang="en-US" sz="2500" kern="1200" baseline="0" dirty="0" smtClean="0">
                <a:solidFill>
                  <a:srgbClr val="000000"/>
                </a:solidFill>
                <a:latin typeface="+mn-lt"/>
                <a:ea typeface="+mn-ea"/>
                <a:cs typeface="+mn-cs"/>
              </a:defRPr>
            </a:lvl2pPr>
            <a:lvl3pPr marL="1036637" indent="-342900" algn="l" rtl="0" eaLnBrk="1" fontAlgn="base" hangingPunct="1">
              <a:lnSpc>
                <a:spcPct val="90000"/>
              </a:lnSpc>
              <a:spcBef>
                <a:spcPts val="1200"/>
              </a:spcBef>
              <a:spcAft>
                <a:spcPct val="0"/>
              </a:spcAft>
              <a:buClr>
                <a:srgbClr val="92D050"/>
              </a:buClr>
              <a:buFontTx/>
              <a:buBlip>
                <a:blip r:embed="rId3"/>
              </a:buBlip>
              <a:defRPr lang="en-US" sz="2300" kern="1200" baseline="0" dirty="0" smtClean="0">
                <a:solidFill>
                  <a:srgbClr val="000000"/>
                </a:solidFill>
                <a:latin typeface="+mn-lt"/>
                <a:ea typeface="+mn-ea"/>
                <a:cs typeface="+mn-cs"/>
              </a:defRPr>
            </a:lvl3pPr>
            <a:lvl4pPr marL="1374775" indent="-342900" algn="l" rtl="0" eaLnBrk="1" fontAlgn="base" hangingPunct="1">
              <a:lnSpc>
                <a:spcPct val="90000"/>
              </a:lnSpc>
              <a:spcBef>
                <a:spcPts val="1200"/>
              </a:spcBef>
              <a:spcAft>
                <a:spcPct val="0"/>
              </a:spcAft>
              <a:buClr>
                <a:srgbClr val="92D050"/>
              </a:buClr>
              <a:buFontTx/>
              <a:buBlip>
                <a:blip r:embed="rId3"/>
              </a:buBlip>
              <a:defRPr lang="en-US" sz="2000" kern="1200" baseline="0" dirty="0" smtClean="0">
                <a:solidFill>
                  <a:srgbClr val="000000"/>
                </a:solidFill>
                <a:latin typeface="+mn-lt"/>
                <a:ea typeface="+mn-ea"/>
                <a:cs typeface="+mn-cs"/>
              </a:defRPr>
            </a:lvl4pPr>
            <a:lvl5pPr marL="1714500" indent="-342900" algn="l" rtl="0" eaLnBrk="1" fontAlgn="base" hangingPunct="1">
              <a:lnSpc>
                <a:spcPct val="90000"/>
              </a:lnSpc>
              <a:spcBef>
                <a:spcPts val="1200"/>
              </a:spcBef>
              <a:spcAft>
                <a:spcPct val="0"/>
              </a:spcAft>
              <a:buClr>
                <a:srgbClr val="92D050"/>
              </a:buClr>
              <a:buFontTx/>
              <a:buBlip>
                <a:blip r:embed="rId3"/>
              </a:buBlip>
              <a:defRPr lang="en-US" sz="1800" kern="1200" baseline="0" dirty="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900"/>
              </a:spcBef>
              <a:buClr>
                <a:schemeClr val="bg2">
                  <a:lumMod val="75000"/>
                </a:schemeClr>
              </a:buClr>
              <a:buFont typeface="Arial" charset="0"/>
              <a:buChar char="•"/>
            </a:pPr>
            <a:r>
              <a:rPr lang="en-US" dirty="0">
                <a:solidFill>
                  <a:schemeClr val="tx2"/>
                </a:solidFill>
              </a:rPr>
              <a:t>Welcome and Introductions</a:t>
            </a:r>
          </a:p>
          <a:p>
            <a:pPr>
              <a:spcBef>
                <a:spcPts val="900"/>
              </a:spcBef>
              <a:buClr>
                <a:schemeClr val="bg2">
                  <a:lumMod val="75000"/>
                </a:schemeClr>
              </a:buClr>
              <a:buSzPct val="100000"/>
              <a:buFont typeface="Arial" charset="0"/>
              <a:buChar char="•"/>
            </a:pPr>
            <a:r>
              <a:rPr lang="en-US" dirty="0" smtClean="0">
                <a:solidFill>
                  <a:schemeClr val="tx2"/>
                </a:solidFill>
              </a:rPr>
              <a:t>What </a:t>
            </a:r>
            <a:r>
              <a:rPr lang="en-US" dirty="0">
                <a:solidFill>
                  <a:schemeClr val="tx2"/>
                </a:solidFill>
              </a:rPr>
              <a:t>Is Screening?</a:t>
            </a:r>
          </a:p>
          <a:p>
            <a:pPr>
              <a:spcBef>
                <a:spcPts val="900"/>
              </a:spcBef>
              <a:buClr>
                <a:schemeClr val="bg2">
                  <a:lumMod val="75000"/>
                </a:schemeClr>
              </a:buClr>
              <a:buFont typeface="Arial" charset="0"/>
              <a:buChar char="•"/>
            </a:pPr>
            <a:r>
              <a:rPr lang="en-US" dirty="0">
                <a:solidFill>
                  <a:schemeClr val="tx2"/>
                </a:solidFill>
              </a:rPr>
              <a:t>Using Screening Data for </a:t>
            </a:r>
            <a:r>
              <a:rPr lang="en-US" dirty="0" smtClean="0">
                <a:solidFill>
                  <a:schemeClr val="tx2"/>
                </a:solidFill>
              </a:rPr>
              <a:t>Decision-Making </a:t>
            </a:r>
            <a:endParaRPr lang="en-US" dirty="0">
              <a:solidFill>
                <a:schemeClr val="tx2"/>
              </a:solidFill>
            </a:endParaRPr>
          </a:p>
          <a:p>
            <a:pPr>
              <a:spcBef>
                <a:spcPts val="900"/>
              </a:spcBef>
              <a:buClr>
                <a:schemeClr val="bg2">
                  <a:lumMod val="75000"/>
                </a:schemeClr>
              </a:buClr>
              <a:buFont typeface="Arial" charset="0"/>
              <a:buChar char="•"/>
            </a:pPr>
            <a:r>
              <a:rPr lang="en-US" dirty="0">
                <a:solidFill>
                  <a:schemeClr val="tx2"/>
                </a:solidFill>
              </a:rPr>
              <a:t>Establishing a Screening Process</a:t>
            </a:r>
          </a:p>
          <a:p>
            <a:pPr>
              <a:spcBef>
                <a:spcPts val="900"/>
              </a:spcBef>
              <a:buClr>
                <a:schemeClr val="bg2">
                  <a:lumMod val="75000"/>
                </a:schemeClr>
              </a:buClr>
              <a:buFont typeface="Arial" charset="0"/>
              <a:buChar char="•"/>
            </a:pPr>
            <a:r>
              <a:rPr lang="en-US" dirty="0">
                <a:solidFill>
                  <a:schemeClr val="tx2"/>
                </a:solidFill>
              </a:rPr>
              <a:t>Wrap-Up Review, Questions, Homework, </a:t>
            </a:r>
            <a:r>
              <a:rPr lang="en-US" dirty="0" smtClean="0">
                <a:solidFill>
                  <a:schemeClr val="tx2"/>
                </a:solidFill>
              </a:rPr>
              <a:t>and Resources</a:t>
            </a:r>
            <a:endParaRPr lang="en-US" dirty="0">
              <a:solidFill>
                <a:schemeClr val="tx2"/>
              </a:solidFill>
            </a:endParaRPr>
          </a:p>
        </p:txBody>
      </p:sp>
    </p:spTree>
    <p:extLst>
      <p:ext uri="{BB962C8B-B14F-4D97-AF65-F5344CB8AC3E}">
        <p14:creationId xmlns:p14="http://schemas.microsoft.com/office/powerpoint/2010/main" val="12279391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85E27C5-ECB1-4EBC-98D3-F94D2BA84B3F}" type="slidenum">
              <a:rPr lang="en-US" smtClean="0"/>
              <a:pPr/>
              <a:t>30</a:t>
            </a:fld>
            <a:endParaRPr lang="en-US" dirty="0"/>
          </a:p>
        </p:txBody>
      </p:sp>
      <p:sp>
        <p:nvSpPr>
          <p:cNvPr id="3075" name="Content Placeholder 2"/>
          <p:cNvSpPr>
            <a:spLocks noGrp="1"/>
          </p:cNvSpPr>
          <p:nvPr>
            <p:ph type="body" sz="quarter" idx="13"/>
          </p:nvPr>
        </p:nvSpPr>
        <p:spPr>
          <a:xfrm>
            <a:off x="381000" y="2146300"/>
            <a:ext cx="8305800" cy="3810000"/>
          </a:xfrm>
        </p:spPr>
        <p:txBody>
          <a:bodyPr>
            <a:normAutofit/>
          </a:bodyPr>
          <a:lstStyle/>
          <a:p>
            <a:r>
              <a:rPr lang="en-US" dirty="0" smtClean="0"/>
              <a:t>National Center on Intensive Intervention</a:t>
            </a:r>
          </a:p>
          <a:p>
            <a:r>
              <a:rPr lang="en-US" dirty="0">
                <a:hlinkClick r:id="rId3"/>
              </a:rPr>
              <a:t>https://</a:t>
            </a:r>
            <a:r>
              <a:rPr lang="en-US" dirty="0" smtClean="0">
                <a:hlinkClick r:id="rId3"/>
              </a:rPr>
              <a:t>intensiveintervention.org</a:t>
            </a:r>
            <a:endParaRPr lang="en-US" dirty="0" smtClean="0"/>
          </a:p>
          <a:p>
            <a:endParaRPr lang="en-US" dirty="0"/>
          </a:p>
          <a:p>
            <a:r>
              <a:rPr lang="en-US" dirty="0" smtClean="0"/>
              <a:t>National Center for Systemic Improvement (NCSI)</a:t>
            </a:r>
          </a:p>
          <a:p>
            <a:r>
              <a:rPr lang="en-US" dirty="0">
                <a:hlinkClick r:id="rId4"/>
              </a:rPr>
              <a:t>https://</a:t>
            </a:r>
            <a:r>
              <a:rPr lang="en-US" dirty="0" smtClean="0">
                <a:hlinkClick r:id="rId4"/>
              </a:rPr>
              <a:t>ncsi.wested.org</a:t>
            </a:r>
            <a:endParaRPr lang="en-US" dirty="0" smtClean="0"/>
          </a:p>
          <a:p>
            <a:endParaRPr lang="en-US" dirty="0" smtClean="0"/>
          </a:p>
          <a:p>
            <a:r>
              <a:rPr lang="en-US" dirty="0" smtClean="0"/>
              <a:t>IDEA Partnership</a:t>
            </a:r>
          </a:p>
          <a:p>
            <a:r>
              <a:rPr lang="en-US" dirty="0" smtClean="0">
                <a:hlinkClick r:id="rId5"/>
              </a:rPr>
              <a:t>www.ideapartnership.org</a:t>
            </a:r>
            <a:endParaRPr lang="en-US" dirty="0" smtClean="0"/>
          </a:p>
        </p:txBody>
      </p:sp>
      <p:sp>
        <p:nvSpPr>
          <p:cNvPr id="3074" name="Title 1"/>
          <p:cNvSpPr>
            <a:spLocks noGrp="1"/>
          </p:cNvSpPr>
          <p:nvPr>
            <p:ph type="title"/>
          </p:nvPr>
        </p:nvSpPr>
        <p:spPr>
          <a:xfrm>
            <a:off x="384048" y="1192506"/>
            <a:ext cx="8229600" cy="553998"/>
          </a:xfrm>
        </p:spPr>
        <p:txBody>
          <a:bodyPr/>
          <a:lstStyle/>
          <a:p>
            <a:r>
              <a:rPr lang="en-US" sz="4000" b="0" dirty="0" smtClean="0">
                <a:solidFill>
                  <a:schemeClr val="bg2">
                    <a:lumMod val="75000"/>
                  </a:schemeClr>
                </a:solidFill>
              </a:rPr>
              <a:t>Need More Information?</a:t>
            </a:r>
          </a:p>
        </p:txBody>
      </p:sp>
    </p:spTree>
    <p:extLst>
      <p:ext uri="{BB962C8B-B14F-4D97-AF65-F5344CB8AC3E}">
        <p14:creationId xmlns:p14="http://schemas.microsoft.com/office/powerpoint/2010/main" val="12724536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198602"/>
            <a:ext cx="8305800" cy="553998"/>
          </a:xfrm>
        </p:spPr>
        <p:txBody>
          <a:bodyPr/>
          <a:lstStyle/>
          <a:p>
            <a:r>
              <a:rPr lang="en-US" sz="4000" b="0" dirty="0" smtClean="0">
                <a:solidFill>
                  <a:schemeClr val="bg2">
                    <a:lumMod val="75000"/>
                  </a:schemeClr>
                </a:solidFill>
              </a:rPr>
              <a:t>References</a:t>
            </a:r>
            <a:endParaRPr lang="en-US" sz="4000" b="0" dirty="0">
              <a:solidFill>
                <a:schemeClr val="bg2">
                  <a:lumMod val="75000"/>
                </a:schemeClr>
              </a:solidFill>
            </a:endParaRPr>
          </a:p>
        </p:txBody>
      </p:sp>
      <p:sp>
        <p:nvSpPr>
          <p:cNvPr id="6" name="Content Placeholder 5"/>
          <p:cNvSpPr>
            <a:spLocks noGrp="1"/>
          </p:cNvSpPr>
          <p:nvPr>
            <p:ph idx="1"/>
          </p:nvPr>
        </p:nvSpPr>
        <p:spPr/>
        <p:txBody>
          <a:bodyPr/>
          <a:lstStyle/>
          <a:p>
            <a:pPr marL="514350" indent="-514350" eaLnBrk="1" fontAlgn="auto" hangingPunct="1">
              <a:lnSpc>
                <a:spcPct val="100000"/>
              </a:lnSpc>
              <a:spcBef>
                <a:spcPts val="0"/>
              </a:spcBef>
              <a:buClr>
                <a:srgbClr val="608F2D"/>
              </a:buClr>
              <a:buNone/>
            </a:pPr>
            <a:r>
              <a:rPr lang="en-US" sz="1800" dirty="0" smtClean="0"/>
              <a:t>Center </a:t>
            </a:r>
            <a:r>
              <a:rPr lang="en-US" sz="1800" dirty="0"/>
              <a:t>on Response to Intervention at American Institutes for Research. (2010, October 29). </a:t>
            </a:r>
            <a:r>
              <a:rPr lang="en-US" sz="1800" i="1" dirty="0"/>
              <a:t>Universal Screening </a:t>
            </a:r>
            <a:r>
              <a:rPr lang="en-US" sz="1800" dirty="0"/>
              <a:t>[Video file]. Retrieved from </a:t>
            </a:r>
            <a:r>
              <a:rPr lang="en-US" sz="1800" dirty="0">
                <a:hlinkClick r:id="rId3"/>
              </a:rPr>
              <a:t>https://www.youtube.com/watch?v=HaHWoN-LVFc&amp;t=5s</a:t>
            </a:r>
            <a:r>
              <a:rPr lang="en-US" sz="1800" dirty="0"/>
              <a:t> </a:t>
            </a:r>
            <a:endParaRPr lang="en-US" sz="1800" dirty="0" smtClean="0"/>
          </a:p>
          <a:p>
            <a:pPr marL="514350" indent="-514350" eaLnBrk="1" fontAlgn="auto" hangingPunct="1">
              <a:lnSpc>
                <a:spcPct val="100000"/>
              </a:lnSpc>
              <a:spcBef>
                <a:spcPts val="0"/>
              </a:spcBef>
              <a:buClr>
                <a:srgbClr val="608F2D"/>
              </a:buClr>
              <a:buNone/>
            </a:pPr>
            <a:endParaRPr lang="en-US" sz="1800" dirty="0"/>
          </a:p>
          <a:p>
            <a:pPr marL="514350" indent="-514350" eaLnBrk="1" fontAlgn="auto" hangingPunct="1">
              <a:lnSpc>
                <a:spcPct val="100000"/>
              </a:lnSpc>
              <a:spcBef>
                <a:spcPts val="0"/>
              </a:spcBef>
              <a:buClr>
                <a:srgbClr val="608F2D"/>
              </a:buClr>
              <a:buNone/>
            </a:pPr>
            <a:r>
              <a:rPr lang="en-US" sz="1800" dirty="0" smtClean="0"/>
              <a:t>Center on Response to Intervention at American Institutes for Research (2012). </a:t>
            </a:r>
            <a:r>
              <a:rPr lang="en-US" sz="1800" i="1" dirty="0" smtClean="0"/>
              <a:t>RTI implementer series module 1: Screening </a:t>
            </a:r>
            <a:r>
              <a:rPr lang="en-US" sz="1800" dirty="0" smtClean="0"/>
              <a:t>[PowerPoint slides]. </a:t>
            </a:r>
            <a:r>
              <a:rPr lang="en-US" sz="1800" dirty="0"/>
              <a:t>Retrieved from </a:t>
            </a:r>
            <a:r>
              <a:rPr lang="en-US" sz="1800" dirty="0">
                <a:hlinkClick r:id="rId4"/>
              </a:rPr>
              <a:t>https://</a:t>
            </a:r>
            <a:r>
              <a:rPr lang="en-US" sz="1800" dirty="0" smtClean="0">
                <a:hlinkClick r:id="rId4"/>
              </a:rPr>
              <a:t>www.rti4success.org/resource/rti-implementer-series-module-1-screening</a:t>
            </a:r>
            <a:endParaRPr lang="en-US" sz="1800" dirty="0" smtClean="0"/>
          </a:p>
          <a:p>
            <a:pPr marL="514350" indent="-514350" eaLnBrk="1" fontAlgn="auto" hangingPunct="1">
              <a:lnSpc>
                <a:spcPct val="100000"/>
              </a:lnSpc>
              <a:spcBef>
                <a:spcPts val="0"/>
              </a:spcBef>
              <a:buClr>
                <a:srgbClr val="608F2D"/>
              </a:buClr>
              <a:buNone/>
            </a:pPr>
            <a:endParaRPr lang="en-US" sz="1800" dirty="0"/>
          </a:p>
          <a:p>
            <a:pPr marL="514350" indent="-514350" eaLnBrk="1" fontAlgn="auto" hangingPunct="1">
              <a:lnSpc>
                <a:spcPct val="100000"/>
              </a:lnSpc>
              <a:spcBef>
                <a:spcPts val="0"/>
              </a:spcBef>
              <a:buClr>
                <a:srgbClr val="608F2D"/>
              </a:buClr>
              <a:buNone/>
            </a:pPr>
            <a:r>
              <a:rPr lang="en-US" sz="1800" dirty="0" smtClean="0"/>
              <a:t>National </a:t>
            </a:r>
            <a:r>
              <a:rPr lang="en-US" sz="1800" dirty="0"/>
              <a:t>Center on Intensive Intervention at American Institutes for Research. (2018, June). </a:t>
            </a:r>
            <a:r>
              <a:rPr lang="en-US" sz="1800" i="1" dirty="0"/>
              <a:t>Academic screening tools chart</a:t>
            </a:r>
            <a:r>
              <a:rPr lang="en-US" sz="1800" dirty="0"/>
              <a:t>. Retrieved from </a:t>
            </a:r>
            <a:r>
              <a:rPr lang="en-US" sz="1800" dirty="0">
                <a:hlinkClick r:id="rId5"/>
              </a:rPr>
              <a:t>https://charts.intensiveintervention.org/chart/academic-screening</a:t>
            </a:r>
            <a:r>
              <a:rPr lang="en-US" sz="1800" dirty="0"/>
              <a:t> </a:t>
            </a:r>
          </a:p>
          <a:p>
            <a:pPr marL="514350" marR="0" lvl="0" indent="-514350" defTabSz="914400" eaLnBrk="1" fontAlgn="auto" latinLnBrk="0" hangingPunct="1">
              <a:lnSpc>
                <a:spcPct val="100000"/>
              </a:lnSpc>
              <a:spcBef>
                <a:spcPts val="0"/>
              </a:spcBef>
              <a:spcAft>
                <a:spcPts val="0"/>
              </a:spcAft>
              <a:buClr>
                <a:srgbClr val="608F2D"/>
              </a:buClr>
              <a:buSzTx/>
              <a:buFont typeface="+mj-lt"/>
              <a:buNone/>
              <a:tabLst/>
              <a:defRPr/>
            </a:pPr>
            <a:endParaRPr lang="en-US" sz="1600" dirty="0"/>
          </a:p>
        </p:txBody>
      </p:sp>
      <p:sp>
        <p:nvSpPr>
          <p:cNvPr id="4" name="Slide Number Placeholder 3"/>
          <p:cNvSpPr>
            <a:spLocks noGrp="1"/>
          </p:cNvSpPr>
          <p:nvPr>
            <p:ph type="sldNum" sz="quarter" idx="10"/>
          </p:nvPr>
        </p:nvSpPr>
        <p:spPr/>
        <p:txBody>
          <a:bodyPr/>
          <a:lstStyle/>
          <a:p>
            <a:pPr>
              <a:defRPr/>
            </a:pPr>
            <a:fld id="{55A5DE50-F2A3-4E2B-ACE4-AFF6EF62F9A3}" type="slidenum">
              <a:rPr lang="en-US" smtClean="0"/>
              <a:pPr>
                <a:defRPr/>
              </a:pPr>
              <a:t>31</a:t>
            </a:fld>
            <a:endParaRPr lang="en-US" dirty="0"/>
          </a:p>
        </p:txBody>
      </p:sp>
    </p:spTree>
    <p:extLst>
      <p:ext uri="{BB962C8B-B14F-4D97-AF65-F5344CB8AC3E}">
        <p14:creationId xmlns:p14="http://schemas.microsoft.com/office/powerpoint/2010/main" val="1550150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30741"/>
            <a:ext cx="9143999" cy="6303524"/>
          </a:xfrm>
          <a:solidFill>
            <a:srgbClr val="002060"/>
          </a:solidFill>
        </p:spPr>
        <p:txBody>
          <a:bodyPr/>
          <a:lstStyle/>
          <a:p>
            <a:pPr marL="0" lvl="0" indent="0" algn="ctr">
              <a:buNone/>
            </a:pPr>
            <a:endParaRPr lang="en-US" sz="2400" b="1" dirty="0" smtClean="0"/>
          </a:p>
          <a:p>
            <a:pPr marL="0" lvl="0" indent="0" algn="ctr">
              <a:buNone/>
            </a:pPr>
            <a:endParaRPr lang="en-US" sz="1600" dirty="0" smtClean="0"/>
          </a:p>
          <a:p>
            <a:pPr marL="0" lvl="0" indent="0" algn="ctr">
              <a:buNone/>
            </a:pPr>
            <a:endParaRPr lang="en-US" sz="1600" dirty="0" smtClean="0"/>
          </a:p>
          <a:p>
            <a:pPr marL="0" lvl="0" indent="0" algn="ctr">
              <a:buNone/>
            </a:pPr>
            <a:endParaRPr lang="en-US" sz="1600" dirty="0" smtClean="0"/>
          </a:p>
          <a:p>
            <a:pPr marL="0" lvl="0" indent="0" algn="ctr">
              <a:buNone/>
            </a:pPr>
            <a:endParaRPr lang="en-US" sz="1600" dirty="0" smtClean="0"/>
          </a:p>
          <a:p>
            <a:pPr marL="0" lvl="0" indent="0" algn="ctr">
              <a:buNone/>
            </a:pPr>
            <a:r>
              <a:rPr lang="en-US" sz="1600" dirty="0" smtClean="0"/>
              <a:t>Ursula Hill, SECC South Carolina State Liaison</a:t>
            </a:r>
          </a:p>
          <a:p>
            <a:pPr marL="0" lvl="0" indent="0" algn="ctr">
              <a:buNone/>
            </a:pPr>
            <a:r>
              <a:rPr lang="en-US" sz="1600" dirty="0" smtClean="0"/>
              <a:t>uhill@air.org</a:t>
            </a:r>
          </a:p>
          <a:p>
            <a:pPr lvl="0"/>
            <a:endParaRPr lang="en-US" sz="1600" dirty="0" smtClean="0"/>
          </a:p>
          <a:p>
            <a:pPr marL="0" lvl="0" indent="0" algn="ctr">
              <a:buNone/>
            </a:pPr>
            <a:r>
              <a:rPr lang="en-US" sz="1600" dirty="0" smtClean="0"/>
              <a:t>    	Kathleen Theodore, SECC Early Childhood Project Lead</a:t>
            </a:r>
          </a:p>
          <a:p>
            <a:pPr marL="0" lvl="0" indent="0" algn="ctr">
              <a:buNone/>
            </a:pPr>
            <a:r>
              <a:rPr lang="en-US" sz="1600" dirty="0" smtClean="0"/>
              <a:t>ktheodore@air.org</a:t>
            </a:r>
          </a:p>
          <a:p>
            <a:pPr lvl="0"/>
            <a:endParaRPr lang="en-US" sz="1600" dirty="0" smtClean="0"/>
          </a:p>
          <a:p>
            <a:pPr marL="0" lvl="0" indent="0" algn="ctr">
              <a:buNone/>
            </a:pPr>
            <a:r>
              <a:rPr lang="en-US" sz="1600" dirty="0" smtClean="0"/>
              <a:t>    Ramona Chauvin, SECC Senior Technical Assistance Consultant    </a:t>
            </a:r>
          </a:p>
          <a:p>
            <a:pPr marL="0" lvl="0" indent="0" algn="ctr">
              <a:buNone/>
            </a:pPr>
            <a:r>
              <a:rPr lang="en-US" sz="1600" dirty="0" smtClean="0">
                <a:solidFill>
                  <a:srgbClr val="E1E1E1"/>
                </a:solidFill>
              </a:rPr>
              <a:t>   </a:t>
            </a:r>
            <a:r>
              <a:rPr lang="en-US" sz="1600" dirty="0" smtClean="0"/>
              <a:t>rchauvin@air.org</a:t>
            </a:r>
          </a:p>
          <a:p>
            <a:pPr marL="0" lvl="0" indent="0">
              <a:buNone/>
            </a:pPr>
            <a:endParaRPr lang="en-US" sz="1600" dirty="0" smtClean="0"/>
          </a:p>
          <a:p>
            <a:pPr marL="0" lvl="0" indent="0" algn="ctr">
              <a:buNone/>
            </a:pPr>
            <a:r>
              <a:rPr lang="en-US" sz="1600" dirty="0" smtClean="0"/>
              <a:t>      </a:t>
            </a:r>
            <a:endParaRPr lang="en-US" sz="1350" u="sng" dirty="0" smtClean="0"/>
          </a:p>
          <a:p>
            <a:endParaRPr lang="en-US" sz="1350" dirty="0"/>
          </a:p>
        </p:txBody>
      </p:sp>
      <p:sp>
        <p:nvSpPr>
          <p:cNvPr id="5" name="Title 4"/>
          <p:cNvSpPr>
            <a:spLocks noGrp="1"/>
          </p:cNvSpPr>
          <p:nvPr>
            <p:ph type="title"/>
          </p:nvPr>
        </p:nvSpPr>
        <p:spPr>
          <a:xfrm>
            <a:off x="381000" y="1137047"/>
            <a:ext cx="8305800" cy="615553"/>
          </a:xfrm>
        </p:spPr>
        <p:txBody>
          <a:bodyPr/>
          <a:lstStyle/>
          <a:p>
            <a:r>
              <a:rPr lang="en-US" sz="4000" b="0" dirty="0" smtClean="0">
                <a:solidFill>
                  <a:schemeClr val="bg2">
                    <a:lumMod val="75000"/>
                  </a:schemeClr>
                </a:solidFill>
              </a:rPr>
              <a:t>SECC at AIR</a:t>
            </a:r>
            <a:endParaRPr lang="en-US" sz="4000" b="0" dirty="0">
              <a:solidFill>
                <a:schemeClr val="bg2">
                  <a:lumMod val="75000"/>
                </a:schemeClr>
              </a:solidFill>
            </a:endParaRPr>
          </a:p>
        </p:txBody>
      </p:sp>
    </p:spTree>
    <p:extLst>
      <p:ext uri="{BB962C8B-B14F-4D97-AF65-F5344CB8AC3E}">
        <p14:creationId xmlns:p14="http://schemas.microsoft.com/office/powerpoint/2010/main" val="267740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98602"/>
            <a:ext cx="8305800" cy="553998"/>
          </a:xfrm>
        </p:spPr>
        <p:txBody>
          <a:bodyPr/>
          <a:lstStyle/>
          <a:p>
            <a:r>
              <a:rPr lang="en-US" b="0" dirty="0" smtClean="0">
                <a:solidFill>
                  <a:schemeClr val="bg2">
                    <a:lumMod val="75000"/>
                  </a:schemeClr>
                </a:solidFill>
              </a:rPr>
              <a:t>Session Objectives</a:t>
            </a:r>
            <a:endParaRPr lang="en-US" b="0" dirty="0">
              <a:solidFill>
                <a:schemeClr val="bg2">
                  <a:lumMod val="75000"/>
                </a:schemeClr>
              </a:solidFill>
            </a:endParaRPr>
          </a:p>
        </p:txBody>
      </p:sp>
      <p:sp>
        <p:nvSpPr>
          <p:cNvPr id="3" name="Content Placeholder 2"/>
          <p:cNvSpPr>
            <a:spLocks noGrp="1"/>
          </p:cNvSpPr>
          <p:nvPr>
            <p:ph idx="1"/>
          </p:nvPr>
        </p:nvSpPr>
        <p:spPr/>
        <p:txBody>
          <a:bodyPr/>
          <a:lstStyle/>
          <a:p>
            <a:pPr>
              <a:buClr>
                <a:schemeClr val="bg2">
                  <a:lumMod val="75000"/>
                </a:schemeClr>
              </a:buClr>
              <a:buFont typeface="Arial" charset="0"/>
              <a:buChar char="•"/>
            </a:pPr>
            <a:r>
              <a:rPr lang="en-US" dirty="0" smtClean="0"/>
              <a:t>Identify the importance of screening. </a:t>
            </a:r>
          </a:p>
          <a:p>
            <a:pPr>
              <a:buClr>
                <a:schemeClr val="bg2">
                  <a:lumMod val="75000"/>
                </a:schemeClr>
              </a:buClr>
              <a:buFont typeface="Arial" charset="0"/>
              <a:buChar char="•"/>
            </a:pPr>
            <a:r>
              <a:rPr lang="en-US" dirty="0" smtClean="0"/>
              <a:t>Understand how to use screening data </a:t>
            </a:r>
            <a:br>
              <a:rPr lang="en-US" dirty="0" smtClean="0"/>
            </a:br>
            <a:r>
              <a:rPr lang="en-US" dirty="0" smtClean="0"/>
              <a:t>for data-based decision-making and </a:t>
            </a:r>
            <a:br>
              <a:rPr lang="en-US" dirty="0" smtClean="0"/>
            </a:br>
            <a:r>
              <a:rPr lang="en-US" dirty="0" smtClean="0"/>
              <a:t>action planning</a:t>
            </a:r>
          </a:p>
          <a:p>
            <a:pPr>
              <a:buClr>
                <a:schemeClr val="bg2">
                  <a:lumMod val="75000"/>
                </a:schemeClr>
              </a:buClr>
              <a:buFont typeface="Arial" charset="0"/>
              <a:buChar char="•"/>
            </a:pPr>
            <a:r>
              <a:rPr lang="en-US" dirty="0" smtClean="0"/>
              <a:t>Discuss </a:t>
            </a:r>
            <a:r>
              <a:rPr lang="en-US" dirty="0"/>
              <a:t>screening </a:t>
            </a:r>
            <a:r>
              <a:rPr lang="en-US" dirty="0" smtClean="0"/>
              <a:t>processes.</a:t>
            </a:r>
            <a:endParaRPr lang="en-US" dirty="0"/>
          </a:p>
          <a:p>
            <a:pPr marL="514350" indent="-514350">
              <a:buClr>
                <a:srgbClr val="608F2D"/>
              </a:buClr>
              <a:buFont typeface="+mj-lt"/>
              <a:buAutoNum type="arabicPeriod"/>
            </a:pPr>
            <a:endParaRPr lang="en-US" dirty="0"/>
          </a:p>
        </p:txBody>
      </p:sp>
      <p:sp>
        <p:nvSpPr>
          <p:cNvPr id="4" name="Slide Number Placeholder 3"/>
          <p:cNvSpPr>
            <a:spLocks noGrp="1"/>
          </p:cNvSpPr>
          <p:nvPr>
            <p:ph type="sldNum" sz="quarter" idx="10"/>
          </p:nvPr>
        </p:nvSpPr>
        <p:spPr/>
        <p:txBody>
          <a:bodyPr/>
          <a:lstStyle/>
          <a:p>
            <a:fld id="{085E27C5-ECB1-4EBC-98D3-F94D2BA84B3F}" type="slidenum">
              <a:rPr lang="en-US" smtClean="0"/>
              <a:pPr/>
              <a:t>4</a:t>
            </a:fld>
            <a:endParaRPr lang="en-US" dirty="0"/>
          </a:p>
        </p:txBody>
      </p:sp>
    </p:spTree>
    <p:extLst>
      <p:ext uri="{BB962C8B-B14F-4D97-AF65-F5344CB8AC3E}">
        <p14:creationId xmlns:p14="http://schemas.microsoft.com/office/powerpoint/2010/main" val="1078732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Screening?</a:t>
            </a:r>
            <a:endParaRPr lang="en-US" dirty="0"/>
          </a:p>
        </p:txBody>
      </p:sp>
      <p:sp>
        <p:nvSpPr>
          <p:cNvPr id="4" name="Slide Number Placeholder 3"/>
          <p:cNvSpPr>
            <a:spLocks noGrp="1"/>
          </p:cNvSpPr>
          <p:nvPr>
            <p:ph type="sldNum" sz="quarter" idx="12"/>
          </p:nvPr>
        </p:nvSpPr>
        <p:spPr/>
        <p:txBody>
          <a:bodyPr/>
          <a:lstStyle/>
          <a:p>
            <a:fld id="{A1A8B8B9-B651-4439-A868-E8F04EF81465}" type="slidenum">
              <a:rPr lang="en-US" smtClean="0"/>
              <a:pPr/>
              <a:t>5</a:t>
            </a:fld>
            <a:endParaRPr lang="en-US" dirty="0"/>
          </a:p>
        </p:txBody>
      </p:sp>
    </p:spTree>
    <p:extLst>
      <p:ext uri="{BB962C8B-B14F-4D97-AF65-F5344CB8AC3E}">
        <p14:creationId xmlns:p14="http://schemas.microsoft.com/office/powerpoint/2010/main" val="558356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r>
              <a:rPr lang="en-US" altLang="en-US" sz="4000" dirty="0"/>
              <a:t>The Heart of Prevention</a:t>
            </a:r>
            <a:endParaRPr lang="en-US" altLang="en-US" dirty="0"/>
          </a:p>
        </p:txBody>
      </p:sp>
      <p:pic>
        <p:nvPicPr>
          <p:cNvPr id="30724" name="Picture 4" descr="Background Image" title="Backgroun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7168"/>
            <a:ext cx="9144000" cy="503933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87388" y="368300"/>
            <a:ext cx="7847012" cy="707886"/>
          </a:xfrm>
          <a:prstGeom prst="rect">
            <a:avLst/>
          </a:prstGeom>
          <a:noFill/>
        </p:spPr>
        <p:txBody>
          <a:bodyPr wrap="square" rtlCol="0">
            <a:spAutoFit/>
          </a:bodyPr>
          <a:lstStyle/>
          <a:p>
            <a:r>
              <a:rPr lang="en-US" sz="4000" dirty="0" smtClean="0">
                <a:solidFill>
                  <a:schemeClr val="bg1"/>
                </a:solidFill>
              </a:rPr>
              <a:t>The Heart of Prevention</a:t>
            </a:r>
            <a:endParaRPr lang="en-US" sz="4000" dirty="0">
              <a:solidFill>
                <a:schemeClr val="bg1"/>
              </a:solidFill>
            </a:endParaRPr>
          </a:p>
        </p:txBody>
      </p:sp>
    </p:spTree>
    <p:extLst>
      <p:ext uri="{BB962C8B-B14F-4D97-AF65-F5344CB8AC3E}">
        <p14:creationId xmlns:p14="http://schemas.microsoft.com/office/powerpoint/2010/main" val="2099415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dissolve">
                                      <p:cBhvr>
                                        <p:cTn id="7"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759422"/>
            <a:ext cx="8224837" cy="615553"/>
          </a:xfrm>
        </p:spPr>
        <p:txBody>
          <a:bodyPr/>
          <a:lstStyle/>
          <a:p>
            <a:r>
              <a:rPr lang="en-US" sz="4000" dirty="0" smtClean="0"/>
              <a:t>Universal Screening</a:t>
            </a:r>
            <a:endParaRPr lang="en-US" sz="40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7</a:t>
            </a:fld>
            <a:endParaRPr lang="en-US" dirty="0"/>
          </a:p>
        </p:txBody>
      </p:sp>
      <p:graphicFrame>
        <p:nvGraphicFramePr>
          <p:cNvPr id="7" name="Table 6" descr="Universal Screening Details" title="Universal Screening Details"/>
          <p:cNvGraphicFramePr>
            <a:graphicFrameLocks noGrp="1"/>
          </p:cNvGraphicFramePr>
          <p:nvPr>
            <p:extLst>
              <p:ext uri="{D42A27DB-BD31-4B8C-83A1-F6EECF244321}">
                <p14:modId xmlns:p14="http://schemas.microsoft.com/office/powerpoint/2010/main" val="3144788220"/>
              </p:ext>
            </p:extLst>
          </p:nvPr>
        </p:nvGraphicFramePr>
        <p:xfrm>
          <a:off x="687387" y="1607854"/>
          <a:ext cx="8224837" cy="4663406"/>
        </p:xfrm>
        <a:graphic>
          <a:graphicData uri="http://schemas.openxmlformats.org/drawingml/2006/table">
            <a:tbl>
              <a:tblPr firstRow="1" bandRow="1">
                <a:tableStyleId>{5C22544A-7EE6-4342-B048-85BDC9FD1C3A}</a:tableStyleId>
              </a:tblPr>
              <a:tblGrid>
                <a:gridCol w="1850712">
                  <a:extLst>
                    <a:ext uri="{9D8B030D-6E8A-4147-A177-3AD203B41FA5}">
                      <a16:colId xmlns:a16="http://schemas.microsoft.com/office/drawing/2014/main" val="20000"/>
                    </a:ext>
                  </a:extLst>
                </a:gridCol>
                <a:gridCol w="6374125">
                  <a:extLst>
                    <a:ext uri="{9D8B030D-6E8A-4147-A177-3AD203B41FA5}">
                      <a16:colId xmlns:a16="http://schemas.microsoft.com/office/drawing/2014/main" val="20001"/>
                    </a:ext>
                  </a:extLst>
                </a:gridCol>
              </a:tblGrid>
              <a:tr h="1067030">
                <a:tc>
                  <a:txBody>
                    <a:bodyPr/>
                    <a:lstStyle/>
                    <a:p>
                      <a:r>
                        <a:rPr lang="en-US" sz="2400" dirty="0" smtClean="0">
                          <a:solidFill>
                            <a:schemeClr val="tx2"/>
                          </a:solidFill>
                        </a:rPr>
                        <a:t>PURPOSE</a:t>
                      </a:r>
                      <a:endParaRPr lang="en-US" sz="2400" dirty="0">
                        <a:solidFill>
                          <a:schemeClr val="tx2"/>
                        </a:solidFill>
                      </a:endParaRPr>
                    </a:p>
                  </a:txBody>
                  <a:tcPr>
                    <a:solidFill>
                      <a:schemeClr val="accent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2"/>
                          </a:solidFill>
                        </a:rPr>
                        <a:t>Identify students who are </a:t>
                      </a:r>
                      <a:r>
                        <a:rPr lang="en-US" sz="2400" b="1" dirty="0" smtClean="0">
                          <a:solidFill>
                            <a:schemeClr val="tx2"/>
                          </a:solidFill>
                        </a:rPr>
                        <a:t>at risk </a:t>
                      </a:r>
                      <a:r>
                        <a:rPr lang="en-US" sz="2400" dirty="0" smtClean="0">
                          <a:solidFill>
                            <a:schemeClr val="tx2"/>
                          </a:solidFill>
                        </a:rPr>
                        <a:t>of </a:t>
                      </a:r>
                      <a:r>
                        <a:rPr lang="en-US" sz="2400" b="1" dirty="0" smtClean="0">
                          <a:solidFill>
                            <a:schemeClr val="tx2"/>
                          </a:solidFill>
                        </a:rPr>
                        <a:t>poor learning outcomes</a:t>
                      </a:r>
                    </a:p>
                    <a:p>
                      <a:endParaRPr lang="en-US" dirty="0"/>
                    </a:p>
                  </a:txBody>
                  <a:tcPr>
                    <a:solidFill>
                      <a:schemeClr val="accent1">
                        <a:lumMod val="60000"/>
                        <a:lumOff val="40000"/>
                      </a:schemeClr>
                    </a:solidFill>
                  </a:tcPr>
                </a:tc>
                <a:extLst>
                  <a:ext uri="{0D108BD9-81ED-4DB2-BD59-A6C34878D82A}">
                    <a16:rowId xmlns:a16="http://schemas.microsoft.com/office/drawing/2014/main" val="10000"/>
                  </a:ext>
                </a:extLst>
              </a:tr>
              <a:tr h="895984">
                <a:tc>
                  <a:txBody>
                    <a:bodyPr/>
                    <a:lstStyle/>
                    <a:p>
                      <a:r>
                        <a:rPr lang="en-US" sz="2400" b="1" dirty="0" smtClean="0">
                          <a:solidFill>
                            <a:schemeClr val="tx2"/>
                          </a:solidFill>
                        </a:rPr>
                        <a:t>FOCUS</a:t>
                      </a:r>
                      <a:endParaRPr lang="en-US" sz="2400" b="1"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2"/>
                          </a:solidFill>
                        </a:rPr>
                        <a:t>ALL students</a:t>
                      </a:r>
                    </a:p>
                    <a:p>
                      <a:endParaRPr lang="en-US" sz="2400" b="0" dirty="0">
                        <a:solidFill>
                          <a:schemeClr val="tx2"/>
                        </a:solidFill>
                      </a:endParaRPr>
                    </a:p>
                  </a:txBody>
                  <a:tcPr/>
                </a:tc>
                <a:extLst>
                  <a:ext uri="{0D108BD9-81ED-4DB2-BD59-A6C34878D82A}">
                    <a16:rowId xmlns:a16="http://schemas.microsoft.com/office/drawing/2014/main" val="10001"/>
                  </a:ext>
                </a:extLst>
              </a:tr>
              <a:tr h="1694782">
                <a:tc>
                  <a:txBody>
                    <a:bodyPr/>
                    <a:lstStyle/>
                    <a:p>
                      <a:r>
                        <a:rPr lang="en-US" sz="2400" b="1" dirty="0" smtClean="0">
                          <a:solidFill>
                            <a:schemeClr val="tx2"/>
                          </a:solidFill>
                        </a:rPr>
                        <a:t>TOOLS</a:t>
                      </a:r>
                      <a:endParaRPr lang="en-US" sz="2400" b="1"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rgbClr val="123A5F"/>
                          </a:solidFill>
                        </a:rPr>
                        <a:t>Brief assessments that are valid and reliable and that demonstrate diagnostic accuracy for predicting learning or behavioral problems</a:t>
                      </a:r>
                    </a:p>
                  </a:txBody>
                  <a:tcPr/>
                </a:tc>
                <a:extLst>
                  <a:ext uri="{0D108BD9-81ED-4DB2-BD59-A6C34878D82A}">
                    <a16:rowId xmlns:a16="http://schemas.microsoft.com/office/drawing/2014/main" val="10002"/>
                  </a:ext>
                </a:extLst>
              </a:tr>
              <a:tr h="895984">
                <a:tc>
                  <a:txBody>
                    <a:bodyPr/>
                    <a:lstStyle/>
                    <a:p>
                      <a:r>
                        <a:rPr lang="en-US" sz="2400" b="1" dirty="0" smtClean="0">
                          <a:solidFill>
                            <a:schemeClr val="tx2"/>
                          </a:solidFill>
                        </a:rPr>
                        <a:t>TIME</a:t>
                      </a:r>
                      <a:r>
                        <a:rPr lang="en-US" sz="2400" b="1" baseline="0" dirty="0" smtClean="0">
                          <a:solidFill>
                            <a:schemeClr val="tx2"/>
                          </a:solidFill>
                        </a:rPr>
                        <a:t> </a:t>
                      </a:r>
                    </a:p>
                    <a:p>
                      <a:r>
                        <a:rPr lang="en-US" sz="2400" b="1" baseline="0" dirty="0" smtClean="0">
                          <a:solidFill>
                            <a:schemeClr val="tx2"/>
                          </a:solidFill>
                        </a:rPr>
                        <a:t>FRAME</a:t>
                      </a:r>
                      <a:endParaRPr lang="en-US" sz="2400" b="1" dirty="0">
                        <a:solidFill>
                          <a:schemeClr val="tx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2"/>
                          </a:solidFill>
                        </a:rPr>
                        <a:t>Administered </a:t>
                      </a:r>
                      <a:r>
                        <a:rPr lang="en-US" sz="2000" b="0" dirty="0" smtClean="0">
                          <a:solidFill>
                            <a:schemeClr val="tx2"/>
                          </a:solidFill>
                        </a:rPr>
                        <a:t>more than one time </a:t>
                      </a:r>
                      <a:r>
                        <a:rPr lang="en-US" sz="2000" dirty="0" smtClean="0">
                          <a:solidFill>
                            <a:schemeClr val="tx2"/>
                          </a:solidFill>
                        </a:rPr>
                        <a:t>per year (e.g., fall, winter, spring )</a:t>
                      </a:r>
                    </a:p>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161889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0999" y="1125577"/>
            <a:ext cx="7620001" cy="553998"/>
          </a:xfrm>
        </p:spPr>
        <p:txBody>
          <a:bodyPr/>
          <a:lstStyle/>
          <a:p>
            <a:pPr eaLnBrk="1" hangingPunct="1"/>
            <a:r>
              <a:rPr lang="en-US" sz="4000" b="0" dirty="0" smtClean="0">
                <a:solidFill>
                  <a:schemeClr val="bg2">
                    <a:lumMod val="75000"/>
                  </a:schemeClr>
                </a:solidFill>
              </a:rPr>
              <a:t>Purpose of Screening</a:t>
            </a:r>
          </a:p>
        </p:txBody>
      </p:sp>
      <p:sp>
        <p:nvSpPr>
          <p:cNvPr id="27651" name="Rectangle 3"/>
          <p:cNvSpPr>
            <a:spLocks noGrp="1" noChangeArrowheads="1"/>
          </p:cNvSpPr>
          <p:nvPr>
            <p:ph idx="1"/>
          </p:nvPr>
        </p:nvSpPr>
        <p:spPr>
          <a:xfrm>
            <a:off x="380999" y="2133600"/>
            <a:ext cx="8390161" cy="3657600"/>
          </a:xfrm>
        </p:spPr>
        <p:txBody>
          <a:bodyPr/>
          <a:lstStyle/>
          <a:p>
            <a:pPr eaLnBrk="1" hangingPunct="1">
              <a:lnSpc>
                <a:spcPct val="80000"/>
              </a:lnSpc>
              <a:buClr>
                <a:schemeClr val="bg2">
                  <a:lumMod val="75000"/>
                </a:schemeClr>
              </a:buClr>
              <a:buFont typeface="Arial" charset="0"/>
              <a:buChar char="•"/>
            </a:pPr>
            <a:r>
              <a:rPr lang="en-US" sz="2800" dirty="0" smtClean="0"/>
              <a:t>Identify students at risk for poor learning outcomes. </a:t>
            </a:r>
          </a:p>
          <a:p>
            <a:pPr eaLnBrk="1" hangingPunct="1">
              <a:lnSpc>
                <a:spcPct val="80000"/>
              </a:lnSpc>
              <a:buClr>
                <a:schemeClr val="bg2">
                  <a:lumMod val="75000"/>
                </a:schemeClr>
              </a:buClr>
              <a:buFont typeface="Arial" charset="0"/>
              <a:buChar char="•"/>
            </a:pPr>
            <a:r>
              <a:rPr lang="en-US" sz="2800" dirty="0" smtClean="0"/>
              <a:t>Identity students who need additional assessment (i.e., progress monitoring) and instruction (i.e., secondary or tertiary).</a:t>
            </a:r>
          </a:p>
          <a:p>
            <a:pPr eaLnBrk="1" hangingPunct="1">
              <a:lnSpc>
                <a:spcPct val="80000"/>
              </a:lnSpc>
              <a:buClr>
                <a:schemeClr val="bg2">
                  <a:lumMod val="75000"/>
                </a:schemeClr>
              </a:buClr>
              <a:buFont typeface="Arial" charset="0"/>
              <a:buChar char="•"/>
            </a:pPr>
            <a:r>
              <a:rPr lang="en-US" sz="2800" dirty="0" smtClean="0"/>
              <a:t>Provide data on the effectiveness of the core instruction and curriculum. </a:t>
            </a:r>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8</a:t>
            </a:fld>
            <a:endParaRPr lang="en-US" dirty="0"/>
          </a:p>
        </p:txBody>
      </p:sp>
    </p:spTree>
    <p:extLst>
      <p:ext uri="{BB962C8B-B14F-4D97-AF65-F5344CB8AC3E}">
        <p14:creationId xmlns:p14="http://schemas.microsoft.com/office/powerpoint/2010/main" val="176624470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74802"/>
            <a:ext cx="7924800" cy="553998"/>
          </a:xfrm>
        </p:spPr>
        <p:txBody>
          <a:bodyPr/>
          <a:lstStyle/>
          <a:p>
            <a:pPr eaLnBrk="1" hangingPunct="1"/>
            <a:r>
              <a:rPr lang="en-US" b="0" dirty="0">
                <a:solidFill>
                  <a:schemeClr val="bg2">
                    <a:lumMod val="75000"/>
                  </a:schemeClr>
                </a:solidFill>
              </a:rPr>
              <a:t>Video: Universal Screening</a:t>
            </a:r>
          </a:p>
        </p:txBody>
      </p:sp>
      <p:sp>
        <p:nvSpPr>
          <p:cNvPr id="5" name="Content Placeholder 4"/>
          <p:cNvSpPr>
            <a:spLocks noGrp="1"/>
          </p:cNvSpPr>
          <p:nvPr>
            <p:ph idx="1"/>
          </p:nvPr>
        </p:nvSpPr>
        <p:spPr/>
        <p:txBody>
          <a:bodyPr/>
          <a:lstStyle/>
          <a:p>
            <a:pPr>
              <a:buClr>
                <a:schemeClr val="bg2">
                  <a:lumMod val="75000"/>
                </a:schemeClr>
              </a:buClr>
              <a:buFont typeface="Arial" charset="0"/>
              <a:buChar char="•"/>
            </a:pPr>
            <a:r>
              <a:rPr lang="en-US" dirty="0" smtClean="0">
                <a:solidFill>
                  <a:schemeClr val="tx2"/>
                </a:solidFill>
                <a:hlinkClick r:id="rId3"/>
              </a:rPr>
              <a:t>Principal Perspectives</a:t>
            </a:r>
            <a:endParaRPr lang="en-US" dirty="0">
              <a:solidFill>
                <a:schemeClr val="tx2"/>
              </a:solidFill>
            </a:endParaRPr>
          </a:p>
        </p:txBody>
      </p:sp>
      <p:sp>
        <p:nvSpPr>
          <p:cNvPr id="4" name="Slide Number Placeholder 3"/>
          <p:cNvSpPr>
            <a:spLocks noGrp="1"/>
          </p:cNvSpPr>
          <p:nvPr>
            <p:ph type="sldNum" sz="quarter" idx="10"/>
          </p:nvPr>
        </p:nvSpPr>
        <p:spPr/>
        <p:txBody>
          <a:bodyPr/>
          <a:lstStyle/>
          <a:p>
            <a:pPr>
              <a:defRPr/>
            </a:pPr>
            <a:fld id="{085E27C5-ECB1-4EBC-98D3-F94D2BA84B3F}" type="slidenum">
              <a:rPr lang="en-US" smtClean="0"/>
              <a:pPr>
                <a:defRPr/>
              </a:pPr>
              <a:t>9</a:t>
            </a:fld>
            <a:endParaRPr lang="en-US" dirty="0"/>
          </a:p>
        </p:txBody>
      </p:sp>
      <p:pic>
        <p:nvPicPr>
          <p:cNvPr id="9" name="Picture 5" descr="Video Camera Icon" title="Video Camera Ico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911596"/>
            <a:ext cx="2476500" cy="2804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81001" y="6150810"/>
            <a:ext cx="7654682" cy="307777"/>
          </a:xfrm>
          <a:prstGeom prst="rect">
            <a:avLst/>
          </a:prstGeom>
          <a:noFill/>
        </p:spPr>
        <p:txBody>
          <a:bodyPr wrap="square" rtlCol="0">
            <a:spAutoFit/>
          </a:bodyPr>
          <a:lstStyle/>
          <a:p>
            <a:r>
              <a:rPr lang="en-US" altLang="en-US" sz="1400" i="1" dirty="0"/>
              <a:t>Source</a:t>
            </a:r>
            <a:r>
              <a:rPr lang="en-US" altLang="en-US" sz="1400" dirty="0"/>
              <a:t>: Center on Response to Intervention at American Institutes for Research, 2010</a:t>
            </a:r>
          </a:p>
        </p:txBody>
      </p:sp>
    </p:spTree>
    <p:extLst>
      <p:ext uri="{BB962C8B-B14F-4D97-AF65-F5344CB8AC3E}">
        <p14:creationId xmlns:p14="http://schemas.microsoft.com/office/powerpoint/2010/main" val="620897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AIR_PowerPoint_Template_030615">
  <a:themeElements>
    <a:clrScheme name="Custom 1">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6161B081-78F0-4B16-9E1F-91DCFC10724A}"/>
    </a:ext>
  </a:extLst>
</a:theme>
</file>

<file path=ppt/theme/theme2.xml><?xml version="1.0" encoding="utf-8"?>
<a:theme xmlns:a="http://schemas.openxmlformats.org/drawingml/2006/main" name="Divider Master">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6B06A10C-7009-4842-93FC-35F1F300D8C0}"/>
    </a:ext>
  </a:extLst>
</a:theme>
</file>

<file path=ppt/theme/theme3.xml><?xml version="1.0" encoding="utf-8"?>
<a:theme xmlns:a="http://schemas.openxmlformats.org/drawingml/2006/main" name="Basic">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36D59D9F-5D8C-4279-86BD-A14F86B6D3F7}"/>
    </a:ext>
  </a:extLst>
</a:theme>
</file>

<file path=ppt/theme/theme4.xml><?xml version="1.0" encoding="utf-8"?>
<a:theme xmlns:a="http://schemas.openxmlformats.org/drawingml/2006/main" name="Contact">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5F1539F0-B4FA-46C6-AD2D-16B9170C89DC}"/>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scription0 xmlns="6a44d00f-12d8-4625-9d23-7790e8b8f83b">Southeast Comprehensive Center</Description0>
    <Category xmlns="6a44d00f-12d8-4625-9d23-7790e8b8f83b">EDu</Category>
    <TaxKeywordTaxHTField xmlns="9714abc1-815c-4960-b75e-546bf8732ca3">
      <Terms xmlns="http://schemas.microsoft.com/office/infopath/2007/PartnerControls"/>
    </TaxKeywordTaxHTField>
    <TaxCatchAll xmlns="1709d302-aa1c-49f7-a43d-f13e34b813dc"/>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E0C33AA411B5D47BCD0B41055E1E427" ma:contentTypeVersion="5" ma:contentTypeDescription="Create a new document." ma:contentTypeScope="" ma:versionID="70e280df67bb0c4864fd888e6a42f20e">
  <xsd:schema xmlns:xsd="http://www.w3.org/2001/XMLSchema" xmlns:xs="http://www.w3.org/2001/XMLSchema" xmlns:p="http://schemas.microsoft.com/office/2006/metadata/properties" xmlns:ns2="6a44d00f-12d8-4625-9d23-7790e8b8f83b" xmlns:ns3="1709d302-aa1c-49f7-a43d-f13e34b813dc" xmlns:ns4="9714abc1-815c-4960-b75e-546bf8732ca3" targetNamespace="http://schemas.microsoft.com/office/2006/metadata/properties" ma:root="true" ma:fieldsID="4f6155c84a8648e8d9677a7fe59a12c4" ns2:_="" ns3:_="" ns4:_="">
    <xsd:import namespace="6a44d00f-12d8-4625-9d23-7790e8b8f83b"/>
    <xsd:import namespace="1709d302-aa1c-49f7-a43d-f13e34b813dc"/>
    <xsd:import namespace="9714abc1-815c-4960-b75e-546bf8732ca3"/>
    <xsd:element name="properties">
      <xsd:complexType>
        <xsd:sequence>
          <xsd:element name="documentManagement">
            <xsd:complexType>
              <xsd:all>
                <xsd:element ref="ns2:Description0" minOccurs="0"/>
                <xsd:element ref="ns2:Category" minOccurs="0"/>
                <xsd:element ref="ns4:TaxKeywordTaxHTField"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44d00f-12d8-4625-9d23-7790e8b8f83b"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Category" ma:index="9" nillable="true" ma:displayName="Category" ma:format="Dropdown" ma:internalName="Category">
      <xsd:simpleType>
        <xsd:restriction base="dms:Choice">
          <xsd:enumeration value="AIR"/>
          <xsd:enumeration value="EDu"/>
          <xsd:enumeration value="H&amp;SD"/>
          <xsd:enumeration value="WLL"/>
        </xsd:restriction>
      </xsd:simpleType>
    </xsd:element>
  </xsd:schema>
  <xsd:schema xmlns:xsd="http://www.w3.org/2001/XMLSchema" xmlns:xs="http://www.w3.org/2001/XMLSchema" xmlns:dms="http://schemas.microsoft.com/office/2006/documentManagement/types" xmlns:pc="http://schemas.microsoft.com/office/infopath/2007/PartnerControls" targetNamespace="1709d302-aa1c-49f7-a43d-f13e34b813dc"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65e32c8-669a-45b7-9f48-60375b6168ec}" ma:internalName="TaxCatchAll" ma:showField="CatchAllData" ma:web="1709d302-aa1c-49f7-a43d-f13e34b813d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714abc1-815c-4960-b75e-546bf8732ca3"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Enterprise Keywords" ma:fieldId="{23f27201-bee3-471e-b2e7-b64fd8b7ca38}" ma:taxonomyMulti="true" ma:sspId="1f7af2e3-73dc-4628-8ae5-348b9e7d8048"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78DE03-1B1E-4BB3-BFB8-1FE8E8D90566}">
  <ds:schemaRefs>
    <ds:schemaRef ds:uri="http://purl.org/dc/terms/"/>
    <ds:schemaRef ds:uri="http://purl.org/dc/dcmitype/"/>
    <ds:schemaRef ds:uri="http://purl.org/dc/elements/1.1/"/>
    <ds:schemaRef ds:uri="9714abc1-815c-4960-b75e-546bf8732ca3"/>
    <ds:schemaRef ds:uri="http://schemas.microsoft.com/office/2006/documentManagement/types"/>
    <ds:schemaRef ds:uri="http://schemas.openxmlformats.org/package/2006/metadata/core-properties"/>
    <ds:schemaRef ds:uri="6a44d00f-12d8-4625-9d23-7790e8b8f83b"/>
    <ds:schemaRef ds:uri="http://schemas.microsoft.com/office/infopath/2007/PartnerControls"/>
    <ds:schemaRef ds:uri="1709d302-aa1c-49f7-a43d-f13e34b813dc"/>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76FC380-B5B9-4DA6-B657-5DE332A83D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44d00f-12d8-4625-9d23-7790e8b8f83b"/>
    <ds:schemaRef ds:uri="1709d302-aa1c-49f7-a43d-f13e34b813dc"/>
    <ds:schemaRef ds:uri="9714abc1-815c-4960-b75e-546bf8732c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09652C8-D67B-4FF3-B7BB-E3551F138D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SECC_PowerPoint_100316</Template>
  <TotalTime>1056</TotalTime>
  <Words>3714</Words>
  <Application>Microsoft Office PowerPoint</Application>
  <PresentationFormat>On-screen Show (4:3)</PresentationFormat>
  <Paragraphs>376</Paragraphs>
  <Slides>32</Slides>
  <Notes>32</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32</vt:i4>
      </vt:variant>
    </vt:vector>
  </HeadingPairs>
  <TitlesOfParts>
    <vt:vector size="47" baseType="lpstr">
      <vt:lpstr>ＭＳ Ｐゴシック</vt:lpstr>
      <vt:lpstr>Arial</vt:lpstr>
      <vt:lpstr>Arial Narrow</vt:lpstr>
      <vt:lpstr>Calibri</vt:lpstr>
      <vt:lpstr>Courier New</vt:lpstr>
      <vt:lpstr>Franklin Gothic Book</vt:lpstr>
      <vt:lpstr>Franklin Gothic Demi</vt:lpstr>
      <vt:lpstr>FranklinGothic</vt:lpstr>
      <vt:lpstr>Garamond</vt:lpstr>
      <vt:lpstr>ITC Franklin Gothic Std Bk Cd</vt:lpstr>
      <vt:lpstr>Wingdings</vt:lpstr>
      <vt:lpstr>AIR_PowerPoint_Template_030615</vt:lpstr>
      <vt:lpstr>Divider Master</vt:lpstr>
      <vt:lpstr>Basic</vt:lpstr>
      <vt:lpstr>Contact</vt:lpstr>
      <vt:lpstr>Universal Screening</vt:lpstr>
      <vt:lpstr>Staff: Senior Technical Assistance Providers</vt:lpstr>
      <vt:lpstr>Session Agenda</vt:lpstr>
      <vt:lpstr>Session Objectives</vt:lpstr>
      <vt:lpstr>What is Screening?</vt:lpstr>
      <vt:lpstr>The Heart of Prevention</vt:lpstr>
      <vt:lpstr>Universal Screening</vt:lpstr>
      <vt:lpstr>Purpose of Screening</vt:lpstr>
      <vt:lpstr>Video: Universal Screening</vt:lpstr>
      <vt:lpstr>Group Discussion</vt:lpstr>
      <vt:lpstr>Focus of Screening</vt:lpstr>
      <vt:lpstr>Screening Tools</vt:lpstr>
      <vt:lpstr>Screening Tools Chart</vt:lpstr>
      <vt:lpstr>Establishing a Screening Process</vt:lpstr>
      <vt:lpstr>Getting Started </vt:lpstr>
      <vt:lpstr>Step 1: Determining Needs, Priorities, and Logistics</vt:lpstr>
      <vt:lpstr>Step 2: Selecting A Screener</vt:lpstr>
      <vt:lpstr> Step 3: Establishing Procedures</vt:lpstr>
      <vt:lpstr>Group Discussion</vt:lpstr>
      <vt:lpstr>Using Screening Data For Decision-Making</vt:lpstr>
      <vt:lpstr>High-Quality Tier 1 Instruction</vt:lpstr>
      <vt:lpstr>District Educational Decisions: Screening</vt:lpstr>
      <vt:lpstr>School Educational Decisions: Screening</vt:lpstr>
      <vt:lpstr>Grade-Level Educational Decisions: Screening</vt:lpstr>
      <vt:lpstr>Establishing Routines &amp; Procedures for Data-Based Decision-Making</vt:lpstr>
      <vt:lpstr>Conducting Data Reviews</vt:lpstr>
      <vt:lpstr>Examples of Explicit Decision Rules</vt:lpstr>
      <vt:lpstr>Group Discussion</vt:lpstr>
      <vt:lpstr>Review of Objectives</vt:lpstr>
      <vt:lpstr>Need More Information?</vt:lpstr>
      <vt:lpstr>References</vt:lpstr>
      <vt:lpstr>SECC at AIR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for Using This Template</dc:title>
  <dc:subject>Southeast Comprehensive Center Presentation</dc:subject>
  <dc:creator>Theodore, Kathleen</dc:creator>
  <cp:lastModifiedBy>Seale, Taylor</cp:lastModifiedBy>
  <cp:revision>93</cp:revision>
  <cp:lastPrinted>2019-07-25T15:54:49Z</cp:lastPrinted>
  <dcterms:created xsi:type="dcterms:W3CDTF">2017-02-06T18:28:51Z</dcterms:created>
  <dcterms:modified xsi:type="dcterms:W3CDTF">2019-09-18T17:17:40Z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0x010100EE0C33AA411B5D47BCD0B41055E1E427</vt:lpwstr>
  </property>
  <property fmtid="{D5CDD505-2E9C-101B-9397-08002B2CF9AE}" pid="3" name="_dlc_DocIdItemGuid">
    <vt:lpwstr>970f14ea-4b4c-4f44-b050-a506db029f19</vt:lpwstr>
  </property>
</Properties>
</file>