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92" r:id="rId4"/>
    <p:sldMasterId id="2147484321" r:id="rId5"/>
    <p:sldMasterId id="2147483674" r:id="rId6"/>
    <p:sldMasterId id="2147484042" r:id="rId7"/>
  </p:sldMasterIdLst>
  <p:notesMasterIdLst>
    <p:notesMasterId r:id="rId46"/>
  </p:notesMasterIdLst>
  <p:handoutMasterIdLst>
    <p:handoutMasterId r:id="rId47"/>
  </p:handoutMasterIdLst>
  <p:sldIdLst>
    <p:sldId id="330" r:id="rId8"/>
    <p:sldId id="499" r:id="rId9"/>
    <p:sldId id="495" r:id="rId10"/>
    <p:sldId id="496" r:id="rId11"/>
    <p:sldId id="500" r:id="rId12"/>
    <p:sldId id="485" r:id="rId13"/>
    <p:sldId id="471" r:id="rId14"/>
    <p:sldId id="458" r:id="rId15"/>
    <p:sldId id="472" r:id="rId16"/>
    <p:sldId id="451" r:id="rId17"/>
    <p:sldId id="476" r:id="rId18"/>
    <p:sldId id="459" r:id="rId19"/>
    <p:sldId id="477" r:id="rId20"/>
    <p:sldId id="460" r:id="rId21"/>
    <p:sldId id="461" r:id="rId22"/>
    <p:sldId id="479" r:id="rId23"/>
    <p:sldId id="490" r:id="rId24"/>
    <p:sldId id="487" r:id="rId25"/>
    <p:sldId id="463" r:id="rId26"/>
    <p:sldId id="464" r:id="rId27"/>
    <p:sldId id="489" r:id="rId28"/>
    <p:sldId id="478" r:id="rId29"/>
    <p:sldId id="465" r:id="rId30"/>
    <p:sldId id="473" r:id="rId31"/>
    <p:sldId id="474" r:id="rId32"/>
    <p:sldId id="494" r:id="rId33"/>
    <p:sldId id="452" r:id="rId34"/>
    <p:sldId id="480" r:id="rId35"/>
    <p:sldId id="481" r:id="rId36"/>
    <p:sldId id="482" r:id="rId37"/>
    <p:sldId id="483" r:id="rId38"/>
    <p:sldId id="484" r:id="rId39"/>
    <p:sldId id="491" r:id="rId40"/>
    <p:sldId id="497" r:id="rId41"/>
    <p:sldId id="492" r:id="rId42"/>
    <p:sldId id="493" r:id="rId43"/>
    <p:sldId id="498" r:id="rId44"/>
    <p:sldId id="450" r:id="rId45"/>
  </p:sldIdLst>
  <p:sldSz cx="9144000" cy="6858000" type="screen4x3"/>
  <p:notesSz cx="7010400" cy="9236075"/>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24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24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24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2400" kern="1200">
        <a:solidFill>
          <a:schemeClr val="tx1"/>
        </a:solidFill>
        <a:latin typeface="Arial" pitchFamily="34" charset="0"/>
        <a:ea typeface="ＭＳ Ｐゴシック"/>
        <a:cs typeface="ＭＳ Ｐゴシック"/>
      </a:defRPr>
    </a:lvl5pPr>
    <a:lvl6pPr marL="2286000" algn="l" defTabSz="914400" rtl="0" eaLnBrk="1" latinLnBrk="0" hangingPunct="1">
      <a:defRPr sz="2400" kern="1200">
        <a:solidFill>
          <a:schemeClr val="tx1"/>
        </a:solidFill>
        <a:latin typeface="Arial" pitchFamily="34" charset="0"/>
        <a:ea typeface="ＭＳ Ｐゴシック"/>
        <a:cs typeface="ＭＳ Ｐゴシック"/>
      </a:defRPr>
    </a:lvl6pPr>
    <a:lvl7pPr marL="2743200" algn="l" defTabSz="914400" rtl="0" eaLnBrk="1" latinLnBrk="0" hangingPunct="1">
      <a:defRPr sz="2400" kern="1200">
        <a:solidFill>
          <a:schemeClr val="tx1"/>
        </a:solidFill>
        <a:latin typeface="Arial" pitchFamily="34" charset="0"/>
        <a:ea typeface="ＭＳ Ｐゴシック"/>
        <a:cs typeface="ＭＳ Ｐゴシック"/>
      </a:defRPr>
    </a:lvl7pPr>
    <a:lvl8pPr marL="3200400" algn="l" defTabSz="914400" rtl="0" eaLnBrk="1" latinLnBrk="0" hangingPunct="1">
      <a:defRPr sz="2400" kern="1200">
        <a:solidFill>
          <a:schemeClr val="tx1"/>
        </a:solidFill>
        <a:latin typeface="Arial" pitchFamily="34" charset="0"/>
        <a:ea typeface="ＭＳ Ｐゴシック"/>
        <a:cs typeface="ＭＳ Ｐゴシック"/>
      </a:defRPr>
    </a:lvl8pPr>
    <a:lvl9pPr marL="3657600" algn="l" defTabSz="914400" rtl="0" eaLnBrk="1" latinLnBrk="0" hangingPunct="1">
      <a:defRPr sz="24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15:clr>
            <a:srgbClr val="A4A3A4"/>
          </p15:clr>
        </p15:guide>
        <p15:guide id="2" pos="288" userDrawn="1">
          <p15:clr>
            <a:srgbClr val="A4A3A4"/>
          </p15:clr>
        </p15:guide>
        <p15:guide id="3" orient="horz" pos="816" userDrawn="1">
          <p15:clr>
            <a:srgbClr val="A4A3A4"/>
          </p15:clr>
        </p15:guide>
        <p15:guide id="4" pos="5520" userDrawn="1">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eodore, Kathleen" initials="TK"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1E1"/>
    <a:srgbClr val="2E4488"/>
    <a:srgbClr val="949494"/>
    <a:srgbClr val="000000"/>
    <a:srgbClr val="FDB813"/>
    <a:srgbClr val="FFC425"/>
    <a:srgbClr val="008080"/>
    <a:srgbClr val="4E6128"/>
    <a:srgbClr val="FF8B25"/>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38" autoAdjust="0"/>
    <p:restoredTop sz="91429" autoAdjust="0"/>
  </p:normalViewPr>
  <p:slideViewPr>
    <p:cSldViewPr snapToGrid="0">
      <p:cViewPr varScale="1">
        <p:scale>
          <a:sx n="102" d="100"/>
          <a:sy n="102" d="100"/>
        </p:scale>
        <p:origin x="300" y="102"/>
      </p:cViewPr>
      <p:guideLst>
        <p:guide orient="horz"/>
        <p:guide pos="288"/>
        <p:guide orient="horz" pos="816"/>
        <p:guide pos="5520"/>
      </p:guideLst>
    </p:cSldViewPr>
  </p:slideViewPr>
  <p:outlineViewPr>
    <p:cViewPr>
      <p:scale>
        <a:sx n="33" d="100"/>
        <a:sy n="33" d="100"/>
      </p:scale>
      <p:origin x="0" y="-26208"/>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p:scale>
          <a:sx n="110" d="100"/>
          <a:sy n="110" d="100"/>
        </p:scale>
        <p:origin x="520" y="-400"/>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commentAuthors" Target="commentAuthors.xml"/><Relationship Id="rId8" Type="http://schemas.openxmlformats.org/officeDocument/2006/relationships/slide" Target="slides/slide1.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notesMaster" Target="notesMasters/notesMaster1.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6050C3-DEE3-4DA1-9E1D-3EFEBC890B50}"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en-US"/>
        </a:p>
      </dgm:t>
    </dgm:pt>
    <dgm:pt modelId="{EE171665-27FC-4AF3-8B4E-2600841134BD}">
      <dgm:prSet phldrT="[Text]" custT="1"/>
      <dgm:spPr>
        <a:solidFill>
          <a:srgbClr val="FF0000"/>
        </a:solidFill>
      </dgm:spPr>
      <dgm:t>
        <a:bodyPr/>
        <a:lstStyle/>
        <a:p>
          <a:endParaRPr lang="en-US" sz="1800" dirty="0"/>
        </a:p>
      </dgm:t>
      <dgm:extLst>
        <a:ext uri="{E40237B7-FDA0-4F09-8148-C483321AD2D9}">
          <dgm14:cNvPr xmlns:dgm14="http://schemas.microsoft.com/office/drawing/2010/diagram" id="0" name="" descr="Three tiers of instruction image" title="Three tiers of instruction image"/>
        </a:ext>
      </dgm:extLst>
    </dgm:pt>
    <dgm:pt modelId="{278EA482-EF9B-4DC0-BBB8-4999C689008F}" type="parTrans" cxnId="{59A44EB1-F738-4527-AA62-CB90718F1C5B}">
      <dgm:prSet/>
      <dgm:spPr/>
      <dgm:t>
        <a:bodyPr/>
        <a:lstStyle/>
        <a:p>
          <a:endParaRPr lang="en-US"/>
        </a:p>
      </dgm:t>
    </dgm:pt>
    <dgm:pt modelId="{4BD30B77-BEF1-4A76-A1BB-1AAFADC78FF4}" type="sibTrans" cxnId="{59A44EB1-F738-4527-AA62-CB90718F1C5B}">
      <dgm:prSet/>
      <dgm:spPr/>
      <dgm:t>
        <a:bodyPr/>
        <a:lstStyle/>
        <a:p>
          <a:endParaRPr lang="en-US"/>
        </a:p>
      </dgm:t>
    </dgm:pt>
    <dgm:pt modelId="{281006B8-FA9C-4C70-B0F4-A1755A808A7F}">
      <dgm:prSet phldrT="[Text]" custT="1"/>
      <dgm:spPr>
        <a:solidFill>
          <a:srgbClr val="FFFF00"/>
        </a:solidFill>
      </dgm:spPr>
      <dgm:t>
        <a:bodyPr/>
        <a:lstStyle/>
        <a:p>
          <a:endParaRPr lang="en-US" sz="1800" dirty="0"/>
        </a:p>
      </dgm:t>
      <dgm:extLst>
        <a:ext uri="{E40237B7-FDA0-4F09-8148-C483321AD2D9}">
          <dgm14:cNvPr xmlns:dgm14="http://schemas.microsoft.com/office/drawing/2010/diagram" id="0" name="" descr="Three tiers of instruction image" title="Three tiers of instruction image"/>
        </a:ext>
      </dgm:extLst>
    </dgm:pt>
    <dgm:pt modelId="{AB1B506A-4E00-4453-BEAF-9A18C0BCE370}" type="parTrans" cxnId="{55E2AF14-7373-4609-9C21-42DF5801B44D}">
      <dgm:prSet/>
      <dgm:spPr/>
      <dgm:t>
        <a:bodyPr/>
        <a:lstStyle/>
        <a:p>
          <a:endParaRPr lang="en-US"/>
        </a:p>
      </dgm:t>
    </dgm:pt>
    <dgm:pt modelId="{F2566598-5630-4AC8-AAB1-0773E6DCEF0E}" type="sibTrans" cxnId="{55E2AF14-7373-4609-9C21-42DF5801B44D}">
      <dgm:prSet/>
      <dgm:spPr/>
      <dgm:t>
        <a:bodyPr/>
        <a:lstStyle/>
        <a:p>
          <a:endParaRPr lang="en-US"/>
        </a:p>
      </dgm:t>
    </dgm:pt>
    <dgm:pt modelId="{3616E1B5-18F5-4A07-BAE9-A68117252F5A}">
      <dgm:prSet phldrT="[Text]" custT="1"/>
      <dgm:spPr>
        <a:solidFill>
          <a:srgbClr val="00B050"/>
        </a:solidFill>
      </dgm:spPr>
      <dgm:t>
        <a:bodyPr/>
        <a:lstStyle/>
        <a:p>
          <a:endParaRPr lang="en-US" sz="1800" dirty="0"/>
        </a:p>
      </dgm:t>
      <dgm:extLst>
        <a:ext uri="{E40237B7-FDA0-4F09-8148-C483321AD2D9}">
          <dgm14:cNvPr xmlns:dgm14="http://schemas.microsoft.com/office/drawing/2010/diagram" id="0" name="" descr="Three tiers of instruction image" title="Three tiers of instruction image"/>
        </a:ext>
      </dgm:extLst>
    </dgm:pt>
    <dgm:pt modelId="{E435F3A8-01EA-48D3-9509-61D6196B9F89}" type="parTrans" cxnId="{15ACE3D5-7BE3-405D-BF5D-5C835C4C96F2}">
      <dgm:prSet/>
      <dgm:spPr/>
      <dgm:t>
        <a:bodyPr/>
        <a:lstStyle/>
        <a:p>
          <a:endParaRPr lang="en-US"/>
        </a:p>
      </dgm:t>
    </dgm:pt>
    <dgm:pt modelId="{A5CBC765-5C47-47AF-8C7C-63E6BB096058}" type="sibTrans" cxnId="{15ACE3D5-7BE3-405D-BF5D-5C835C4C96F2}">
      <dgm:prSet/>
      <dgm:spPr/>
      <dgm:t>
        <a:bodyPr/>
        <a:lstStyle/>
        <a:p>
          <a:endParaRPr lang="en-US"/>
        </a:p>
      </dgm:t>
    </dgm:pt>
    <dgm:pt modelId="{C24EC2B1-8792-47C8-B2DE-8B8E26A370BF}" type="pres">
      <dgm:prSet presAssocID="{E36050C3-DEE3-4DA1-9E1D-3EFEBC890B50}" presName="Name0" presStyleCnt="0">
        <dgm:presLayoutVars>
          <dgm:dir/>
          <dgm:animLvl val="lvl"/>
          <dgm:resizeHandles val="exact"/>
        </dgm:presLayoutVars>
      </dgm:prSet>
      <dgm:spPr/>
      <dgm:t>
        <a:bodyPr/>
        <a:lstStyle/>
        <a:p>
          <a:endParaRPr lang="en-US"/>
        </a:p>
      </dgm:t>
    </dgm:pt>
    <dgm:pt modelId="{C9FD85A0-A045-404E-BBFD-2CCA90B5450F}" type="pres">
      <dgm:prSet presAssocID="{EE171665-27FC-4AF3-8B4E-2600841134BD}" presName="Name8" presStyleCnt="0"/>
      <dgm:spPr/>
    </dgm:pt>
    <dgm:pt modelId="{50E629A8-E480-4E3D-9FE0-952F72F11C46}" type="pres">
      <dgm:prSet presAssocID="{EE171665-27FC-4AF3-8B4E-2600841134BD}" presName="level" presStyleLbl="node1" presStyleIdx="0" presStyleCnt="3" custScaleX="98939" custScaleY="54008" custLinFactNeighborX="-672" custLinFactNeighborY="-1007">
        <dgm:presLayoutVars>
          <dgm:chMax val="1"/>
          <dgm:bulletEnabled val="1"/>
        </dgm:presLayoutVars>
      </dgm:prSet>
      <dgm:spPr/>
      <dgm:t>
        <a:bodyPr/>
        <a:lstStyle/>
        <a:p>
          <a:endParaRPr lang="en-US"/>
        </a:p>
      </dgm:t>
    </dgm:pt>
    <dgm:pt modelId="{3FC1C8A7-EE5F-4894-A23A-CF82368EDFA4}" type="pres">
      <dgm:prSet presAssocID="{EE171665-27FC-4AF3-8B4E-2600841134BD}" presName="levelTx" presStyleLbl="revTx" presStyleIdx="0" presStyleCnt="0">
        <dgm:presLayoutVars>
          <dgm:chMax val="1"/>
          <dgm:bulletEnabled val="1"/>
        </dgm:presLayoutVars>
      </dgm:prSet>
      <dgm:spPr/>
      <dgm:t>
        <a:bodyPr/>
        <a:lstStyle/>
        <a:p>
          <a:endParaRPr lang="en-US"/>
        </a:p>
      </dgm:t>
    </dgm:pt>
    <dgm:pt modelId="{D85D94C9-D6BD-491D-BB3F-8B2E7529BC24}" type="pres">
      <dgm:prSet presAssocID="{281006B8-FA9C-4C70-B0F4-A1755A808A7F}" presName="Name8" presStyleCnt="0"/>
      <dgm:spPr/>
    </dgm:pt>
    <dgm:pt modelId="{4F19DD7A-4B4D-4DBE-935E-F9067F47C6E4}" type="pres">
      <dgm:prSet presAssocID="{281006B8-FA9C-4C70-B0F4-A1755A808A7F}" presName="level" presStyleLbl="node1" presStyleIdx="1" presStyleCnt="3" custScaleX="101789" custScaleY="55842">
        <dgm:presLayoutVars>
          <dgm:chMax val="1"/>
          <dgm:bulletEnabled val="1"/>
        </dgm:presLayoutVars>
      </dgm:prSet>
      <dgm:spPr/>
      <dgm:t>
        <a:bodyPr/>
        <a:lstStyle/>
        <a:p>
          <a:endParaRPr lang="en-US"/>
        </a:p>
      </dgm:t>
    </dgm:pt>
    <dgm:pt modelId="{2D4207CF-9EF4-4C8F-B92A-391A6D48D89D}" type="pres">
      <dgm:prSet presAssocID="{281006B8-FA9C-4C70-B0F4-A1755A808A7F}" presName="levelTx" presStyleLbl="revTx" presStyleIdx="0" presStyleCnt="0">
        <dgm:presLayoutVars>
          <dgm:chMax val="1"/>
          <dgm:bulletEnabled val="1"/>
        </dgm:presLayoutVars>
      </dgm:prSet>
      <dgm:spPr/>
      <dgm:t>
        <a:bodyPr/>
        <a:lstStyle/>
        <a:p>
          <a:endParaRPr lang="en-US"/>
        </a:p>
      </dgm:t>
    </dgm:pt>
    <dgm:pt modelId="{7175ED36-0237-4331-8FF4-FB00833BB3B0}" type="pres">
      <dgm:prSet presAssocID="{3616E1B5-18F5-4A07-BAE9-A68117252F5A}" presName="Name8" presStyleCnt="0"/>
      <dgm:spPr/>
    </dgm:pt>
    <dgm:pt modelId="{DD41970D-B6B9-4534-BF4D-9E08C2A57013}" type="pres">
      <dgm:prSet presAssocID="{3616E1B5-18F5-4A07-BAE9-A68117252F5A}" presName="level" presStyleLbl="node1" presStyleIdx="2" presStyleCnt="3">
        <dgm:presLayoutVars>
          <dgm:chMax val="1"/>
          <dgm:bulletEnabled val="1"/>
        </dgm:presLayoutVars>
      </dgm:prSet>
      <dgm:spPr/>
      <dgm:t>
        <a:bodyPr/>
        <a:lstStyle/>
        <a:p>
          <a:endParaRPr lang="en-US"/>
        </a:p>
      </dgm:t>
    </dgm:pt>
    <dgm:pt modelId="{D79148EA-A74A-4AE0-A12E-92383636F772}" type="pres">
      <dgm:prSet presAssocID="{3616E1B5-18F5-4A07-BAE9-A68117252F5A}" presName="levelTx" presStyleLbl="revTx" presStyleIdx="0" presStyleCnt="0">
        <dgm:presLayoutVars>
          <dgm:chMax val="1"/>
          <dgm:bulletEnabled val="1"/>
        </dgm:presLayoutVars>
      </dgm:prSet>
      <dgm:spPr/>
      <dgm:t>
        <a:bodyPr/>
        <a:lstStyle/>
        <a:p>
          <a:endParaRPr lang="en-US"/>
        </a:p>
      </dgm:t>
    </dgm:pt>
  </dgm:ptLst>
  <dgm:cxnLst>
    <dgm:cxn modelId="{401DB31B-7BF5-AB46-9584-CF5560C1E8B5}" type="presOf" srcId="{3616E1B5-18F5-4A07-BAE9-A68117252F5A}" destId="{D79148EA-A74A-4AE0-A12E-92383636F772}" srcOrd="1" destOrd="0" presId="urn:microsoft.com/office/officeart/2005/8/layout/pyramid1"/>
    <dgm:cxn modelId="{59A44EB1-F738-4527-AA62-CB90718F1C5B}" srcId="{E36050C3-DEE3-4DA1-9E1D-3EFEBC890B50}" destId="{EE171665-27FC-4AF3-8B4E-2600841134BD}" srcOrd="0" destOrd="0" parTransId="{278EA482-EF9B-4DC0-BBB8-4999C689008F}" sibTransId="{4BD30B77-BEF1-4A76-A1BB-1AAFADC78FF4}"/>
    <dgm:cxn modelId="{8F419BAB-B951-1C4C-B035-A812D446495E}" type="presOf" srcId="{281006B8-FA9C-4C70-B0F4-A1755A808A7F}" destId="{2D4207CF-9EF4-4C8F-B92A-391A6D48D89D}" srcOrd="1" destOrd="0" presId="urn:microsoft.com/office/officeart/2005/8/layout/pyramid1"/>
    <dgm:cxn modelId="{DB086FC4-DDDE-A141-8C59-894BF266D57E}" type="presOf" srcId="{EE171665-27FC-4AF3-8B4E-2600841134BD}" destId="{3FC1C8A7-EE5F-4894-A23A-CF82368EDFA4}" srcOrd="1" destOrd="0" presId="urn:microsoft.com/office/officeart/2005/8/layout/pyramid1"/>
    <dgm:cxn modelId="{976E62FC-B481-7042-B4B2-1B6DA20B422B}" type="presOf" srcId="{E36050C3-DEE3-4DA1-9E1D-3EFEBC890B50}" destId="{C24EC2B1-8792-47C8-B2DE-8B8E26A370BF}" srcOrd="0" destOrd="0" presId="urn:microsoft.com/office/officeart/2005/8/layout/pyramid1"/>
    <dgm:cxn modelId="{15ACE3D5-7BE3-405D-BF5D-5C835C4C96F2}" srcId="{E36050C3-DEE3-4DA1-9E1D-3EFEBC890B50}" destId="{3616E1B5-18F5-4A07-BAE9-A68117252F5A}" srcOrd="2" destOrd="0" parTransId="{E435F3A8-01EA-48D3-9509-61D6196B9F89}" sibTransId="{A5CBC765-5C47-47AF-8C7C-63E6BB096058}"/>
    <dgm:cxn modelId="{2C2D9514-0C41-7846-BE7F-C2FEF3FC372E}" type="presOf" srcId="{3616E1B5-18F5-4A07-BAE9-A68117252F5A}" destId="{DD41970D-B6B9-4534-BF4D-9E08C2A57013}" srcOrd="0" destOrd="0" presId="urn:microsoft.com/office/officeart/2005/8/layout/pyramid1"/>
    <dgm:cxn modelId="{55E2AF14-7373-4609-9C21-42DF5801B44D}" srcId="{E36050C3-DEE3-4DA1-9E1D-3EFEBC890B50}" destId="{281006B8-FA9C-4C70-B0F4-A1755A808A7F}" srcOrd="1" destOrd="0" parTransId="{AB1B506A-4E00-4453-BEAF-9A18C0BCE370}" sibTransId="{F2566598-5630-4AC8-AAB1-0773E6DCEF0E}"/>
    <dgm:cxn modelId="{E90B99BA-F6CD-9A40-A127-BF2D4FA9E518}" type="presOf" srcId="{281006B8-FA9C-4C70-B0F4-A1755A808A7F}" destId="{4F19DD7A-4B4D-4DBE-935E-F9067F47C6E4}" srcOrd="0" destOrd="0" presId="urn:microsoft.com/office/officeart/2005/8/layout/pyramid1"/>
    <dgm:cxn modelId="{6D37415A-B646-4242-BB95-AD0E46D4B783}" type="presOf" srcId="{EE171665-27FC-4AF3-8B4E-2600841134BD}" destId="{50E629A8-E480-4E3D-9FE0-952F72F11C46}" srcOrd="0" destOrd="0" presId="urn:microsoft.com/office/officeart/2005/8/layout/pyramid1"/>
    <dgm:cxn modelId="{A35969DE-1EFD-F54C-86C8-2F32F2D62970}" type="presParOf" srcId="{C24EC2B1-8792-47C8-B2DE-8B8E26A370BF}" destId="{C9FD85A0-A045-404E-BBFD-2CCA90B5450F}" srcOrd="0" destOrd="0" presId="urn:microsoft.com/office/officeart/2005/8/layout/pyramid1"/>
    <dgm:cxn modelId="{4A7C4194-CE84-E74F-B95E-9BD5E3911314}" type="presParOf" srcId="{C9FD85A0-A045-404E-BBFD-2CCA90B5450F}" destId="{50E629A8-E480-4E3D-9FE0-952F72F11C46}" srcOrd="0" destOrd="0" presId="urn:microsoft.com/office/officeart/2005/8/layout/pyramid1"/>
    <dgm:cxn modelId="{A42E3914-F635-8B4A-87A0-38324C877C4F}" type="presParOf" srcId="{C9FD85A0-A045-404E-BBFD-2CCA90B5450F}" destId="{3FC1C8A7-EE5F-4894-A23A-CF82368EDFA4}" srcOrd="1" destOrd="0" presId="urn:microsoft.com/office/officeart/2005/8/layout/pyramid1"/>
    <dgm:cxn modelId="{1F759F9B-9D58-E249-9304-CB6C8F095258}" type="presParOf" srcId="{C24EC2B1-8792-47C8-B2DE-8B8E26A370BF}" destId="{D85D94C9-D6BD-491D-BB3F-8B2E7529BC24}" srcOrd="1" destOrd="0" presId="urn:microsoft.com/office/officeart/2005/8/layout/pyramid1"/>
    <dgm:cxn modelId="{31A508BC-60A8-8B45-94F2-9A6E1F3AB04B}" type="presParOf" srcId="{D85D94C9-D6BD-491D-BB3F-8B2E7529BC24}" destId="{4F19DD7A-4B4D-4DBE-935E-F9067F47C6E4}" srcOrd="0" destOrd="0" presId="urn:microsoft.com/office/officeart/2005/8/layout/pyramid1"/>
    <dgm:cxn modelId="{35DE103B-053D-3C4A-A9CF-686DCFE7E261}" type="presParOf" srcId="{D85D94C9-D6BD-491D-BB3F-8B2E7529BC24}" destId="{2D4207CF-9EF4-4C8F-B92A-391A6D48D89D}" srcOrd="1" destOrd="0" presId="urn:microsoft.com/office/officeart/2005/8/layout/pyramid1"/>
    <dgm:cxn modelId="{23F22DCC-34CC-D24F-9C7A-2ECC837D4B20}" type="presParOf" srcId="{C24EC2B1-8792-47C8-B2DE-8B8E26A370BF}" destId="{7175ED36-0237-4331-8FF4-FB00833BB3B0}" srcOrd="2" destOrd="0" presId="urn:microsoft.com/office/officeart/2005/8/layout/pyramid1"/>
    <dgm:cxn modelId="{872534A3-8D3E-D048-8079-85C3AF069FFF}" type="presParOf" srcId="{7175ED36-0237-4331-8FF4-FB00833BB3B0}" destId="{DD41970D-B6B9-4534-BF4D-9E08C2A57013}" srcOrd="0" destOrd="0" presId="urn:microsoft.com/office/officeart/2005/8/layout/pyramid1"/>
    <dgm:cxn modelId="{A6F729E1-370E-CD46-8100-A80273E9670F}" type="presParOf" srcId="{7175ED36-0237-4331-8FF4-FB00833BB3B0}" destId="{D79148EA-A74A-4AE0-A12E-92383636F772}"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E25A1E-9AA2-42D7-8023-0121DDAD522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EDBCB4D9-2F50-45C1-840F-1D3D0E8B4157}">
      <dgm:prSet phldrT="[Text]"/>
      <dgm:spPr>
        <a:solidFill>
          <a:schemeClr val="accent2"/>
        </a:solidFill>
      </dgm:spPr>
      <dgm:t>
        <a:bodyPr/>
        <a:lstStyle/>
        <a:p>
          <a:r>
            <a:rPr lang="en-US"/>
            <a:t>Data allow us to…</a:t>
          </a:r>
        </a:p>
      </dgm:t>
    </dgm:pt>
    <dgm:pt modelId="{2F16622E-E83F-4E32-ABF0-74619505E22A}" type="parTrans" cxnId="{06CF7FC9-721C-4D43-BEED-56522E5ABC16}">
      <dgm:prSet/>
      <dgm:spPr/>
      <dgm:t>
        <a:bodyPr/>
        <a:lstStyle/>
        <a:p>
          <a:endParaRPr lang="en-US"/>
        </a:p>
      </dgm:t>
    </dgm:pt>
    <dgm:pt modelId="{FB217FD8-9E13-4630-9024-5AA70DA8F1A0}" type="sibTrans" cxnId="{06CF7FC9-721C-4D43-BEED-56522E5ABC16}">
      <dgm:prSet/>
      <dgm:spPr/>
      <dgm:t>
        <a:bodyPr/>
        <a:lstStyle/>
        <a:p>
          <a:endParaRPr lang="en-US"/>
        </a:p>
      </dgm:t>
    </dgm:pt>
    <dgm:pt modelId="{3BC6C9A3-252C-4BFE-A21C-2C3BCE2F72D5}">
      <dgm:prSet phldrT="[Text]" custT="1"/>
      <dgm:spPr/>
      <dgm:t>
        <a:bodyPr/>
        <a:lstStyle/>
        <a:p>
          <a:r>
            <a:rPr lang="en-US" sz="1800">
              <a:solidFill>
                <a:schemeClr val="bg1"/>
              </a:solidFill>
            </a:rPr>
            <a:t>Estimate the rates of improvement (ROI) across time.</a:t>
          </a:r>
        </a:p>
      </dgm:t>
    </dgm:pt>
    <dgm:pt modelId="{5BD7692D-03F5-40F0-931A-346FD686EE9B}" type="parTrans" cxnId="{D551A5C4-7886-40F7-8BC0-0F4185189CBB}">
      <dgm:prSet/>
      <dgm:spPr/>
      <dgm:t>
        <a:bodyPr/>
        <a:lstStyle/>
        <a:p>
          <a:endParaRPr lang="en-US"/>
        </a:p>
      </dgm:t>
    </dgm:pt>
    <dgm:pt modelId="{BEE379F7-E25D-43A9-868A-98D352165968}" type="sibTrans" cxnId="{D551A5C4-7886-40F7-8BC0-0F4185189CBB}">
      <dgm:prSet/>
      <dgm:spPr/>
      <dgm:t>
        <a:bodyPr/>
        <a:lstStyle/>
        <a:p>
          <a:endParaRPr lang="en-US"/>
        </a:p>
      </dgm:t>
    </dgm:pt>
    <dgm:pt modelId="{FE36F305-A163-4576-BEBA-7D1008C01D81}">
      <dgm:prSet phldrT="[Text]" custT="1"/>
      <dgm:spPr/>
      <dgm:t>
        <a:bodyPr/>
        <a:lstStyle/>
        <a:p>
          <a:r>
            <a:rPr lang="en-US" sz="1800">
              <a:solidFill>
                <a:schemeClr val="bg1"/>
              </a:solidFill>
            </a:rPr>
            <a:t>Compare the efficacy of different forms of instruction.</a:t>
          </a:r>
        </a:p>
      </dgm:t>
    </dgm:pt>
    <dgm:pt modelId="{D5C6CC5A-8047-4932-A182-17ECF292B2AF}" type="parTrans" cxnId="{C429298B-BDAF-480B-BFD1-306429FCE1E8}">
      <dgm:prSet/>
      <dgm:spPr/>
      <dgm:t>
        <a:bodyPr/>
        <a:lstStyle/>
        <a:p>
          <a:endParaRPr lang="en-US"/>
        </a:p>
      </dgm:t>
    </dgm:pt>
    <dgm:pt modelId="{8EB992B3-A5C0-45C1-8C41-8042B49B8CCA}" type="sibTrans" cxnId="{C429298B-BDAF-480B-BFD1-306429FCE1E8}">
      <dgm:prSet/>
      <dgm:spPr/>
      <dgm:t>
        <a:bodyPr/>
        <a:lstStyle/>
        <a:p>
          <a:endParaRPr lang="en-US"/>
        </a:p>
      </dgm:t>
    </dgm:pt>
    <dgm:pt modelId="{CE9CD007-1E37-443C-A7F6-41B116784173}">
      <dgm:prSet custT="1"/>
      <dgm:spPr/>
      <dgm:t>
        <a:bodyPr/>
        <a:lstStyle/>
        <a:p>
          <a:r>
            <a:rPr lang="en-US" sz="1800">
              <a:solidFill>
                <a:schemeClr val="bg1"/>
              </a:solidFill>
            </a:rPr>
            <a:t>Identify students who are not demonstrating adequate progress.</a:t>
          </a:r>
        </a:p>
      </dgm:t>
    </dgm:pt>
    <dgm:pt modelId="{C4FE7B3E-50EC-4D8B-B34B-6A0C008C070A}" type="parTrans" cxnId="{CE2E4E8B-0F04-4D60-9373-0B5246B78AFA}">
      <dgm:prSet/>
      <dgm:spPr/>
      <dgm:t>
        <a:bodyPr/>
        <a:lstStyle/>
        <a:p>
          <a:endParaRPr lang="en-US"/>
        </a:p>
      </dgm:t>
    </dgm:pt>
    <dgm:pt modelId="{AB9F7694-4C01-4300-B7C7-E9A0765F7CB1}" type="sibTrans" cxnId="{CE2E4E8B-0F04-4D60-9373-0B5246B78AFA}">
      <dgm:prSet/>
      <dgm:spPr/>
      <dgm:t>
        <a:bodyPr/>
        <a:lstStyle/>
        <a:p>
          <a:endParaRPr lang="en-US"/>
        </a:p>
      </dgm:t>
    </dgm:pt>
    <dgm:pt modelId="{42B3EF34-2D3B-4BE9-A568-709C6F4568FF}">
      <dgm:prSet custT="1"/>
      <dgm:spPr/>
      <dgm:t>
        <a:bodyPr/>
        <a:lstStyle/>
        <a:p>
          <a:r>
            <a:rPr lang="en-US" sz="1800">
              <a:solidFill>
                <a:schemeClr val="bg1"/>
              </a:solidFill>
            </a:rPr>
            <a:t>Determine when an instructional change </a:t>
          </a:r>
          <a:r>
            <a:rPr lang="en-US" sz="1800" smtClean="0">
              <a:solidFill>
                <a:schemeClr val="bg1"/>
              </a:solidFill>
            </a:rPr>
            <a:t/>
          </a:r>
          <a:br>
            <a:rPr lang="en-US" sz="1800" smtClean="0">
              <a:solidFill>
                <a:schemeClr val="bg1"/>
              </a:solidFill>
            </a:rPr>
          </a:br>
          <a:r>
            <a:rPr lang="en-US" sz="1800" smtClean="0">
              <a:solidFill>
                <a:schemeClr val="bg1"/>
              </a:solidFill>
            </a:rPr>
            <a:t>is </a:t>
          </a:r>
          <a:r>
            <a:rPr lang="en-US" sz="1800">
              <a:solidFill>
                <a:schemeClr val="bg1"/>
              </a:solidFill>
            </a:rPr>
            <a:t>needed.</a:t>
          </a:r>
        </a:p>
      </dgm:t>
    </dgm:pt>
    <dgm:pt modelId="{0ACD95D1-0391-4A6F-8532-BD0207B98C99}" type="parTrans" cxnId="{761D001D-26E0-4A87-9E64-A5DBBD9C7DA5}">
      <dgm:prSet/>
      <dgm:spPr/>
      <dgm:t>
        <a:bodyPr/>
        <a:lstStyle/>
        <a:p>
          <a:endParaRPr lang="en-US"/>
        </a:p>
      </dgm:t>
    </dgm:pt>
    <dgm:pt modelId="{3CECF216-0E43-4E03-A336-7322D0E76EB4}" type="sibTrans" cxnId="{761D001D-26E0-4A87-9E64-A5DBBD9C7DA5}">
      <dgm:prSet/>
      <dgm:spPr/>
      <dgm:t>
        <a:bodyPr/>
        <a:lstStyle/>
        <a:p>
          <a:endParaRPr lang="en-US"/>
        </a:p>
      </dgm:t>
    </dgm:pt>
    <dgm:pt modelId="{AF18EB13-BEED-4556-A30E-1E943BF45B6D}" type="pres">
      <dgm:prSet presAssocID="{20E25A1E-9AA2-42D7-8023-0121DDAD522E}" presName="cycle" presStyleCnt="0">
        <dgm:presLayoutVars>
          <dgm:chMax val="1"/>
          <dgm:dir/>
          <dgm:animLvl val="ctr"/>
          <dgm:resizeHandles val="exact"/>
        </dgm:presLayoutVars>
      </dgm:prSet>
      <dgm:spPr/>
      <dgm:t>
        <a:bodyPr/>
        <a:lstStyle/>
        <a:p>
          <a:endParaRPr lang="en-US"/>
        </a:p>
      </dgm:t>
    </dgm:pt>
    <dgm:pt modelId="{C4476550-6511-4593-86CA-5E87C4D26F50}" type="pres">
      <dgm:prSet presAssocID="{EDBCB4D9-2F50-45C1-840F-1D3D0E8B4157}" presName="centerShape" presStyleLbl="node0" presStyleIdx="0" presStyleCnt="1"/>
      <dgm:spPr/>
      <dgm:t>
        <a:bodyPr/>
        <a:lstStyle/>
        <a:p>
          <a:endParaRPr lang="en-US"/>
        </a:p>
      </dgm:t>
    </dgm:pt>
    <dgm:pt modelId="{2467E778-F970-4D71-B9D2-3292FB8A7219}" type="pres">
      <dgm:prSet presAssocID="{5BD7692D-03F5-40F0-931A-346FD686EE9B}" presName="parTrans" presStyleLbl="bgSibTrans2D1" presStyleIdx="0" presStyleCnt="4" custAng="21524175" custFlipHor="1" custScaleX="34081" custLinFactNeighborX="35960" custLinFactNeighborY="21040"/>
      <dgm:spPr/>
      <dgm:t>
        <a:bodyPr/>
        <a:lstStyle/>
        <a:p>
          <a:endParaRPr lang="en-US"/>
        </a:p>
      </dgm:t>
    </dgm:pt>
    <dgm:pt modelId="{1549E20F-65EF-484A-A63C-3BF5B9637A83}" type="pres">
      <dgm:prSet presAssocID="{3BC6C9A3-252C-4BFE-A21C-2C3BCE2F72D5}" presName="node" presStyleLbl="node1" presStyleIdx="0" presStyleCnt="4" custScaleX="134164" custRadScaleRad="114631" custRadScaleInc="-30525">
        <dgm:presLayoutVars>
          <dgm:bulletEnabled val="1"/>
        </dgm:presLayoutVars>
      </dgm:prSet>
      <dgm:spPr/>
      <dgm:t>
        <a:bodyPr/>
        <a:lstStyle/>
        <a:p>
          <a:endParaRPr lang="en-US"/>
        </a:p>
      </dgm:t>
    </dgm:pt>
    <dgm:pt modelId="{155E36FD-1A0F-4BF9-A044-88F0B85558F1}" type="pres">
      <dgm:prSet presAssocID="{D5C6CC5A-8047-4932-A182-17ECF292B2AF}" presName="parTrans" presStyleLbl="bgSibTrans2D1" presStyleIdx="1" presStyleCnt="4" custAng="10766525" custScaleX="42666" custLinFactNeighborX="15856" custLinFactNeighborY="83309"/>
      <dgm:spPr/>
      <dgm:t>
        <a:bodyPr/>
        <a:lstStyle/>
        <a:p>
          <a:endParaRPr lang="en-US"/>
        </a:p>
      </dgm:t>
    </dgm:pt>
    <dgm:pt modelId="{E765FE02-8B9B-47C6-ABA5-737989C31CC4}" type="pres">
      <dgm:prSet presAssocID="{FE36F305-A163-4576-BEBA-7D1008C01D81}" presName="node" presStyleLbl="node1" presStyleIdx="1" presStyleCnt="4" custScaleX="148530" custRadScaleRad="100411" custRadScaleInc="-28542">
        <dgm:presLayoutVars>
          <dgm:bulletEnabled val="1"/>
        </dgm:presLayoutVars>
      </dgm:prSet>
      <dgm:spPr/>
      <dgm:t>
        <a:bodyPr/>
        <a:lstStyle/>
        <a:p>
          <a:endParaRPr lang="en-US"/>
        </a:p>
      </dgm:t>
    </dgm:pt>
    <dgm:pt modelId="{D6E8DE8C-8A98-47E2-8C9E-8D6B96873FD5}" type="pres">
      <dgm:prSet presAssocID="{C4FE7B3E-50EC-4D8B-B34B-6A0C008C070A}" presName="parTrans" presStyleLbl="bgSibTrans2D1" presStyleIdx="2" presStyleCnt="4" custAng="11024973" custScaleX="40811" custLinFactNeighborX="-24522" custLinFactNeighborY="76732"/>
      <dgm:spPr/>
      <dgm:t>
        <a:bodyPr/>
        <a:lstStyle/>
        <a:p>
          <a:endParaRPr lang="en-US"/>
        </a:p>
      </dgm:t>
    </dgm:pt>
    <dgm:pt modelId="{FC09DC9C-857F-4E69-84DE-E5D464085700}" type="pres">
      <dgm:prSet presAssocID="{CE9CD007-1E37-443C-A7F6-41B116784173}" presName="node" presStyleLbl="node1" presStyleIdx="2" presStyleCnt="4" custScaleX="155678" custRadScaleRad="114278" custRadScaleInc="46829">
        <dgm:presLayoutVars>
          <dgm:bulletEnabled val="1"/>
        </dgm:presLayoutVars>
      </dgm:prSet>
      <dgm:spPr/>
      <dgm:t>
        <a:bodyPr/>
        <a:lstStyle/>
        <a:p>
          <a:endParaRPr lang="en-US"/>
        </a:p>
      </dgm:t>
    </dgm:pt>
    <dgm:pt modelId="{E318B82C-59EE-420F-A248-B5CE1624A9E4}" type="pres">
      <dgm:prSet presAssocID="{0ACD95D1-0391-4A6F-8532-BD0207B98C99}" presName="parTrans" presStyleLbl="bgSibTrans2D1" presStyleIdx="3" presStyleCnt="4" custAng="10815102" custScaleX="34042" custScaleY="92185" custLinFactNeighborX="-37286" custLinFactNeighborY="13134"/>
      <dgm:spPr/>
      <dgm:t>
        <a:bodyPr/>
        <a:lstStyle/>
        <a:p>
          <a:endParaRPr lang="en-US"/>
        </a:p>
      </dgm:t>
    </dgm:pt>
    <dgm:pt modelId="{053A2683-9B55-413E-859F-791AD901B2B5}" type="pres">
      <dgm:prSet presAssocID="{42B3EF34-2D3B-4BE9-A568-709C6F4568FF}" presName="node" presStyleLbl="node1" presStyleIdx="3" presStyleCnt="4" custScaleX="144235" custRadScaleRad="119416" custRadScaleInc="36143">
        <dgm:presLayoutVars>
          <dgm:bulletEnabled val="1"/>
        </dgm:presLayoutVars>
      </dgm:prSet>
      <dgm:spPr/>
      <dgm:t>
        <a:bodyPr/>
        <a:lstStyle/>
        <a:p>
          <a:endParaRPr lang="en-US"/>
        </a:p>
      </dgm:t>
    </dgm:pt>
  </dgm:ptLst>
  <dgm:cxnLst>
    <dgm:cxn modelId="{AA45C337-E7BE-D249-A52B-843C32543C9A}" type="presOf" srcId="{3BC6C9A3-252C-4BFE-A21C-2C3BCE2F72D5}" destId="{1549E20F-65EF-484A-A63C-3BF5B9637A83}" srcOrd="0" destOrd="0" presId="urn:microsoft.com/office/officeart/2005/8/layout/radial4"/>
    <dgm:cxn modelId="{9235BA03-6D3C-5347-98DD-7D5445FBBD5E}" type="presOf" srcId="{FE36F305-A163-4576-BEBA-7D1008C01D81}" destId="{E765FE02-8B9B-47C6-ABA5-737989C31CC4}" srcOrd="0" destOrd="0" presId="urn:microsoft.com/office/officeart/2005/8/layout/radial4"/>
    <dgm:cxn modelId="{7D34CBB5-C501-074A-B953-79CAD10A1F0B}" type="presOf" srcId="{CE9CD007-1E37-443C-A7F6-41B116784173}" destId="{FC09DC9C-857F-4E69-84DE-E5D464085700}" srcOrd="0" destOrd="0" presId="urn:microsoft.com/office/officeart/2005/8/layout/radial4"/>
    <dgm:cxn modelId="{761D001D-26E0-4A87-9E64-A5DBBD9C7DA5}" srcId="{EDBCB4D9-2F50-45C1-840F-1D3D0E8B4157}" destId="{42B3EF34-2D3B-4BE9-A568-709C6F4568FF}" srcOrd="3" destOrd="0" parTransId="{0ACD95D1-0391-4A6F-8532-BD0207B98C99}" sibTransId="{3CECF216-0E43-4E03-A336-7322D0E76EB4}"/>
    <dgm:cxn modelId="{DB86549B-D8C3-B147-A67A-93F2EFA2442C}" type="presOf" srcId="{D5C6CC5A-8047-4932-A182-17ECF292B2AF}" destId="{155E36FD-1A0F-4BF9-A044-88F0B85558F1}" srcOrd="0" destOrd="0" presId="urn:microsoft.com/office/officeart/2005/8/layout/radial4"/>
    <dgm:cxn modelId="{CE2E4E8B-0F04-4D60-9373-0B5246B78AFA}" srcId="{EDBCB4D9-2F50-45C1-840F-1D3D0E8B4157}" destId="{CE9CD007-1E37-443C-A7F6-41B116784173}" srcOrd="2" destOrd="0" parTransId="{C4FE7B3E-50EC-4D8B-B34B-6A0C008C070A}" sibTransId="{AB9F7694-4C01-4300-B7C7-E9A0765F7CB1}"/>
    <dgm:cxn modelId="{C4BE471F-08C5-DB44-B20E-EFDE3271B972}" type="presOf" srcId="{42B3EF34-2D3B-4BE9-A568-709C6F4568FF}" destId="{053A2683-9B55-413E-859F-791AD901B2B5}" srcOrd="0" destOrd="0" presId="urn:microsoft.com/office/officeart/2005/8/layout/radial4"/>
    <dgm:cxn modelId="{5600EF77-16B0-5748-824D-1798BA4A0CE8}" type="presOf" srcId="{20E25A1E-9AA2-42D7-8023-0121DDAD522E}" destId="{AF18EB13-BEED-4556-A30E-1E943BF45B6D}" srcOrd="0" destOrd="0" presId="urn:microsoft.com/office/officeart/2005/8/layout/radial4"/>
    <dgm:cxn modelId="{C429298B-BDAF-480B-BFD1-306429FCE1E8}" srcId="{EDBCB4D9-2F50-45C1-840F-1D3D0E8B4157}" destId="{FE36F305-A163-4576-BEBA-7D1008C01D81}" srcOrd="1" destOrd="0" parTransId="{D5C6CC5A-8047-4932-A182-17ECF292B2AF}" sibTransId="{8EB992B3-A5C0-45C1-8C41-8042B49B8CCA}"/>
    <dgm:cxn modelId="{D805B650-7F64-C846-BB90-5A8ADA8FCEE0}" type="presOf" srcId="{EDBCB4D9-2F50-45C1-840F-1D3D0E8B4157}" destId="{C4476550-6511-4593-86CA-5E87C4D26F50}" srcOrd="0" destOrd="0" presId="urn:microsoft.com/office/officeart/2005/8/layout/radial4"/>
    <dgm:cxn modelId="{C81A90B7-64AD-9648-AF89-6ECF063789BC}" type="presOf" srcId="{C4FE7B3E-50EC-4D8B-B34B-6A0C008C070A}" destId="{D6E8DE8C-8A98-47E2-8C9E-8D6B96873FD5}" srcOrd="0" destOrd="0" presId="urn:microsoft.com/office/officeart/2005/8/layout/radial4"/>
    <dgm:cxn modelId="{D551A5C4-7886-40F7-8BC0-0F4185189CBB}" srcId="{EDBCB4D9-2F50-45C1-840F-1D3D0E8B4157}" destId="{3BC6C9A3-252C-4BFE-A21C-2C3BCE2F72D5}" srcOrd="0" destOrd="0" parTransId="{5BD7692D-03F5-40F0-931A-346FD686EE9B}" sibTransId="{BEE379F7-E25D-43A9-868A-98D352165968}"/>
    <dgm:cxn modelId="{A62AB892-273A-4E41-B84A-B027FCB8A615}" type="presOf" srcId="{5BD7692D-03F5-40F0-931A-346FD686EE9B}" destId="{2467E778-F970-4D71-B9D2-3292FB8A7219}" srcOrd="0" destOrd="0" presId="urn:microsoft.com/office/officeart/2005/8/layout/radial4"/>
    <dgm:cxn modelId="{77AB7B4E-5A55-514D-ACE8-CBE0F359CCBB}" type="presOf" srcId="{0ACD95D1-0391-4A6F-8532-BD0207B98C99}" destId="{E318B82C-59EE-420F-A248-B5CE1624A9E4}" srcOrd="0" destOrd="0" presId="urn:microsoft.com/office/officeart/2005/8/layout/radial4"/>
    <dgm:cxn modelId="{06CF7FC9-721C-4D43-BEED-56522E5ABC16}" srcId="{20E25A1E-9AA2-42D7-8023-0121DDAD522E}" destId="{EDBCB4D9-2F50-45C1-840F-1D3D0E8B4157}" srcOrd="0" destOrd="0" parTransId="{2F16622E-E83F-4E32-ABF0-74619505E22A}" sibTransId="{FB217FD8-9E13-4630-9024-5AA70DA8F1A0}"/>
    <dgm:cxn modelId="{E18B0364-9783-154F-A2D1-FCA734CBB792}" type="presParOf" srcId="{AF18EB13-BEED-4556-A30E-1E943BF45B6D}" destId="{C4476550-6511-4593-86CA-5E87C4D26F50}" srcOrd="0" destOrd="0" presId="urn:microsoft.com/office/officeart/2005/8/layout/radial4"/>
    <dgm:cxn modelId="{65CADB56-A13A-0B4F-AA08-C975FD95C32D}" type="presParOf" srcId="{AF18EB13-BEED-4556-A30E-1E943BF45B6D}" destId="{2467E778-F970-4D71-B9D2-3292FB8A7219}" srcOrd="1" destOrd="0" presId="urn:microsoft.com/office/officeart/2005/8/layout/radial4"/>
    <dgm:cxn modelId="{2D664434-9CFF-F441-BE82-CE5D0A0FFE20}" type="presParOf" srcId="{AF18EB13-BEED-4556-A30E-1E943BF45B6D}" destId="{1549E20F-65EF-484A-A63C-3BF5B9637A83}" srcOrd="2" destOrd="0" presId="urn:microsoft.com/office/officeart/2005/8/layout/radial4"/>
    <dgm:cxn modelId="{59F106D2-723F-5C42-9566-6DCE56A24EE6}" type="presParOf" srcId="{AF18EB13-BEED-4556-A30E-1E943BF45B6D}" destId="{155E36FD-1A0F-4BF9-A044-88F0B85558F1}" srcOrd="3" destOrd="0" presId="urn:microsoft.com/office/officeart/2005/8/layout/radial4"/>
    <dgm:cxn modelId="{0E8CF802-9D1B-A348-86FE-9B71C226478F}" type="presParOf" srcId="{AF18EB13-BEED-4556-A30E-1E943BF45B6D}" destId="{E765FE02-8B9B-47C6-ABA5-737989C31CC4}" srcOrd="4" destOrd="0" presId="urn:microsoft.com/office/officeart/2005/8/layout/radial4"/>
    <dgm:cxn modelId="{709C813B-7EEE-DF47-8CAF-E091442FFF26}" type="presParOf" srcId="{AF18EB13-BEED-4556-A30E-1E943BF45B6D}" destId="{D6E8DE8C-8A98-47E2-8C9E-8D6B96873FD5}" srcOrd="5" destOrd="0" presId="urn:microsoft.com/office/officeart/2005/8/layout/radial4"/>
    <dgm:cxn modelId="{3092CE9E-85A3-3040-B432-36F2E3B92975}" type="presParOf" srcId="{AF18EB13-BEED-4556-A30E-1E943BF45B6D}" destId="{FC09DC9C-857F-4E69-84DE-E5D464085700}" srcOrd="6" destOrd="0" presId="urn:microsoft.com/office/officeart/2005/8/layout/radial4"/>
    <dgm:cxn modelId="{045597FF-9070-6A44-B8B9-192912428C74}" type="presParOf" srcId="{AF18EB13-BEED-4556-A30E-1E943BF45B6D}" destId="{E318B82C-59EE-420F-A248-B5CE1624A9E4}" srcOrd="7" destOrd="0" presId="urn:microsoft.com/office/officeart/2005/8/layout/radial4"/>
    <dgm:cxn modelId="{F570F217-4FDA-4D48-9FC7-651FD3D26F91}" type="presParOf" srcId="{AF18EB13-BEED-4556-A30E-1E943BF45B6D}" destId="{053A2683-9B55-413E-859F-791AD901B2B5}"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E629A8-E480-4E3D-9FE0-952F72F11C46}">
      <dsp:nvSpPr>
        <dsp:cNvPr id="0" name=""/>
        <dsp:cNvSpPr/>
      </dsp:nvSpPr>
      <dsp:spPr>
        <a:xfrm>
          <a:off x="2261332" y="0"/>
          <a:ext cx="1552249" cy="1045930"/>
        </a:xfrm>
        <a:prstGeom prst="trapezoid">
          <a:avLst>
            <a:gd name="adj" fmla="val 75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a:p>
      </dsp:txBody>
      <dsp:txXfrm>
        <a:off x="2261332" y="0"/>
        <a:ext cx="1552249" cy="1045930"/>
      </dsp:txXfrm>
    </dsp:sp>
    <dsp:sp modelId="{4F19DD7A-4B4D-4DBE-935E-F9067F47C6E4}">
      <dsp:nvSpPr>
        <dsp:cNvPr id="0" name=""/>
        <dsp:cNvSpPr/>
      </dsp:nvSpPr>
      <dsp:spPr>
        <a:xfrm>
          <a:off x="1423921" y="1045930"/>
          <a:ext cx="3248156" cy="1081448"/>
        </a:xfrm>
        <a:prstGeom prst="trapezoid">
          <a:avLst>
            <a:gd name="adj" fmla="val 75000"/>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a:p>
      </dsp:txBody>
      <dsp:txXfrm>
        <a:off x="1992349" y="1045930"/>
        <a:ext cx="2111301" cy="1081448"/>
      </dsp:txXfrm>
    </dsp:sp>
    <dsp:sp modelId="{DD41970D-B6B9-4534-BF4D-9E08C2A57013}">
      <dsp:nvSpPr>
        <dsp:cNvPr id="0" name=""/>
        <dsp:cNvSpPr/>
      </dsp:nvSpPr>
      <dsp:spPr>
        <a:xfrm>
          <a:off x="0" y="2127378"/>
          <a:ext cx="6096000" cy="1936621"/>
        </a:xfrm>
        <a:prstGeom prst="trapezoid">
          <a:avLst>
            <a:gd name="adj" fmla="val 75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a:p>
      </dsp:txBody>
      <dsp:txXfrm>
        <a:off x="1066799" y="2127378"/>
        <a:ext cx="3962400" cy="19366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476550-6511-4593-86CA-5E87C4D26F50}">
      <dsp:nvSpPr>
        <dsp:cNvPr id="0" name=""/>
        <dsp:cNvSpPr/>
      </dsp:nvSpPr>
      <dsp:spPr>
        <a:xfrm>
          <a:off x="3125449" y="1963929"/>
          <a:ext cx="1876245" cy="1876245"/>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a:t>Data allow us to…</a:t>
          </a:r>
        </a:p>
      </dsp:txBody>
      <dsp:txXfrm>
        <a:off x="3400219" y="2238699"/>
        <a:ext cx="1326705" cy="1326705"/>
      </dsp:txXfrm>
    </dsp:sp>
    <dsp:sp modelId="{2467E778-F970-4D71-B9D2-3292FB8A7219}">
      <dsp:nvSpPr>
        <dsp:cNvPr id="0" name=""/>
        <dsp:cNvSpPr/>
      </dsp:nvSpPr>
      <dsp:spPr>
        <a:xfrm rot="10800000" flipH="1">
          <a:off x="2487860" y="2705217"/>
          <a:ext cx="589297" cy="5347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49E20F-65EF-484A-A63C-3BF5B9637A83}">
      <dsp:nvSpPr>
        <dsp:cNvPr id="0" name=""/>
        <dsp:cNvSpPr/>
      </dsp:nvSpPr>
      <dsp:spPr>
        <a:xfrm>
          <a:off x="100684" y="2128034"/>
          <a:ext cx="2391383" cy="14259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a:solidFill>
                <a:schemeClr val="bg1"/>
              </a:solidFill>
            </a:rPr>
            <a:t>Estimate the rates of improvement (ROI) across time.</a:t>
          </a:r>
        </a:p>
      </dsp:txBody>
      <dsp:txXfrm>
        <a:off x="142449" y="2169799"/>
        <a:ext cx="2307853" cy="1342416"/>
      </dsp:txXfrm>
    </dsp:sp>
    <dsp:sp modelId="{155E36FD-1A0F-4BF9-A044-88F0B85558F1}">
      <dsp:nvSpPr>
        <dsp:cNvPr id="0" name=""/>
        <dsp:cNvSpPr/>
      </dsp:nvSpPr>
      <dsp:spPr>
        <a:xfrm rot="3095891">
          <a:off x="2930052" y="1720174"/>
          <a:ext cx="599303" cy="5347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765FE02-8B9B-47C6-ABA5-737989C31CC4}">
      <dsp:nvSpPr>
        <dsp:cNvPr id="0" name=""/>
        <dsp:cNvSpPr/>
      </dsp:nvSpPr>
      <dsp:spPr>
        <a:xfrm>
          <a:off x="1252379" y="274476"/>
          <a:ext cx="2647447" cy="14259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a:solidFill>
                <a:schemeClr val="bg1"/>
              </a:solidFill>
            </a:rPr>
            <a:t>Compare the efficacy of different forms of instruction.</a:t>
          </a:r>
        </a:p>
      </dsp:txBody>
      <dsp:txXfrm>
        <a:off x="1294144" y="316241"/>
        <a:ext cx="2563917" cy="1342416"/>
      </dsp:txXfrm>
    </dsp:sp>
    <dsp:sp modelId="{D6E8DE8C-8A98-47E2-8C9E-8D6B96873FD5}">
      <dsp:nvSpPr>
        <dsp:cNvPr id="0" name=""/>
        <dsp:cNvSpPr/>
      </dsp:nvSpPr>
      <dsp:spPr>
        <a:xfrm rot="8389356">
          <a:off x="4657920" y="1727709"/>
          <a:ext cx="702379" cy="53472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09DC9C-857F-4E69-84DE-E5D464085700}">
      <dsp:nvSpPr>
        <dsp:cNvPr id="0" name=""/>
        <dsp:cNvSpPr/>
      </dsp:nvSpPr>
      <dsp:spPr>
        <a:xfrm>
          <a:off x="4663493" y="274808"/>
          <a:ext cx="2774856" cy="14259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a:solidFill>
                <a:schemeClr val="bg1"/>
              </a:solidFill>
            </a:rPr>
            <a:t>Identify students who are not demonstrating adequate progress.</a:t>
          </a:r>
        </a:p>
      </dsp:txBody>
      <dsp:txXfrm>
        <a:off x="4705258" y="316573"/>
        <a:ext cx="2691326" cy="1342416"/>
      </dsp:txXfrm>
    </dsp:sp>
    <dsp:sp modelId="{E318B82C-59EE-420F-A248-B5CE1624A9E4}">
      <dsp:nvSpPr>
        <dsp:cNvPr id="0" name=""/>
        <dsp:cNvSpPr/>
      </dsp:nvSpPr>
      <dsp:spPr>
        <a:xfrm rot="10891355">
          <a:off x="5028817" y="2769205"/>
          <a:ext cx="621024" cy="49294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3A2683-9B55-413E-859F-791AD901B2B5}">
      <dsp:nvSpPr>
        <dsp:cNvPr id="0" name=""/>
        <dsp:cNvSpPr/>
      </dsp:nvSpPr>
      <dsp:spPr>
        <a:xfrm>
          <a:off x="5646006" y="2252702"/>
          <a:ext cx="2570892" cy="142594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a:solidFill>
                <a:schemeClr val="bg1"/>
              </a:solidFill>
            </a:rPr>
            <a:t>Determine when an instructional change </a:t>
          </a:r>
          <a:r>
            <a:rPr lang="en-US" sz="1800" kern="1200" smtClean="0">
              <a:solidFill>
                <a:schemeClr val="bg1"/>
              </a:solidFill>
            </a:rPr>
            <a:t/>
          </a:r>
          <a:br>
            <a:rPr lang="en-US" sz="1800" kern="1200" smtClean="0">
              <a:solidFill>
                <a:schemeClr val="bg1"/>
              </a:solidFill>
            </a:rPr>
          </a:br>
          <a:r>
            <a:rPr lang="en-US" sz="1800" kern="1200" smtClean="0">
              <a:solidFill>
                <a:schemeClr val="bg1"/>
              </a:solidFill>
            </a:rPr>
            <a:t>is </a:t>
          </a:r>
          <a:r>
            <a:rPr lang="en-US" sz="1800" kern="1200">
              <a:solidFill>
                <a:schemeClr val="bg1"/>
              </a:solidFill>
            </a:rPr>
            <a:t>needed.</a:t>
          </a:r>
        </a:p>
      </dsp:txBody>
      <dsp:txXfrm>
        <a:off x="5687771" y="2294467"/>
        <a:ext cx="2487362" cy="1342416"/>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2" y="1"/>
            <a:ext cx="3038475" cy="324452"/>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a:p>
        </p:txBody>
      </p:sp>
      <p:sp>
        <p:nvSpPr>
          <p:cNvPr id="20483" name="Rectangle 3"/>
          <p:cNvSpPr>
            <a:spLocks noGrp="1" noChangeArrowheads="1"/>
          </p:cNvSpPr>
          <p:nvPr>
            <p:ph type="dt" sz="quarter" idx="1"/>
          </p:nvPr>
        </p:nvSpPr>
        <p:spPr bwMode="auto">
          <a:xfrm>
            <a:off x="3971926" y="1"/>
            <a:ext cx="3038475" cy="324452"/>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algn="r" eaLnBrk="0" hangingPunct="0">
              <a:defRPr sz="1200">
                <a:latin typeface="ITC Franklin Gothic Std Bk Cd"/>
                <a:ea typeface="ＭＳ Ｐゴシック" pitchFamily="-48" charset="-128"/>
                <a:cs typeface="+mn-cs"/>
              </a:defRPr>
            </a:lvl1pPr>
          </a:lstStyle>
          <a:p>
            <a:pPr>
              <a:defRPr/>
            </a:pPr>
            <a:endParaRPr lang="en-US"/>
          </a:p>
        </p:txBody>
      </p:sp>
      <p:sp>
        <p:nvSpPr>
          <p:cNvPr id="20484" name="Rectangle 4"/>
          <p:cNvSpPr>
            <a:spLocks noGrp="1" noChangeArrowheads="1"/>
          </p:cNvSpPr>
          <p:nvPr>
            <p:ph type="ftr" sz="quarter" idx="2"/>
          </p:nvPr>
        </p:nvSpPr>
        <p:spPr bwMode="auto">
          <a:xfrm>
            <a:off x="2" y="8965698"/>
            <a:ext cx="3038475" cy="270378"/>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a:p>
        </p:txBody>
      </p:sp>
      <p:sp>
        <p:nvSpPr>
          <p:cNvPr id="20485" name="Rectangle 5"/>
          <p:cNvSpPr>
            <a:spLocks noGrp="1" noChangeArrowheads="1"/>
          </p:cNvSpPr>
          <p:nvPr>
            <p:ph type="sldNum" sz="quarter" idx="3"/>
          </p:nvPr>
        </p:nvSpPr>
        <p:spPr bwMode="auto">
          <a:xfrm>
            <a:off x="3971926" y="8965698"/>
            <a:ext cx="3038475" cy="270378"/>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algn="r" eaLnBrk="0" hangingPunct="0">
              <a:defRPr sz="1200">
                <a:latin typeface="ITC Franklin Gothic Std Bk Cd"/>
                <a:ea typeface="ＭＳ Ｐゴシック" charset="-128"/>
                <a:cs typeface="+mn-cs"/>
              </a:defRPr>
            </a:lvl1pPr>
          </a:lstStyle>
          <a:p>
            <a:pPr>
              <a:defRPr/>
            </a:pPr>
            <a:fld id="{7BCAE3DC-170E-4613-A0CC-4BE6EC59C3DC}" type="slidenum">
              <a:rPr lang="en-US"/>
              <a:pPr>
                <a:defRPr/>
              </a:pPr>
              <a:t>‹#›</a:t>
            </a:fld>
            <a:endParaRPr lang="en-US"/>
          </a:p>
        </p:txBody>
      </p:sp>
    </p:spTree>
    <p:extLst>
      <p:ext uri="{BB962C8B-B14F-4D97-AF65-F5344CB8AC3E}">
        <p14:creationId xmlns:p14="http://schemas.microsoft.com/office/powerpoint/2010/main" val="240476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 y="0"/>
            <a:ext cx="3038475" cy="462120"/>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a:p>
        </p:txBody>
      </p:sp>
      <p:sp>
        <p:nvSpPr>
          <p:cNvPr id="3075" name="Rectangle 3"/>
          <p:cNvSpPr>
            <a:spLocks noGrp="1" noChangeArrowheads="1"/>
          </p:cNvSpPr>
          <p:nvPr>
            <p:ph type="dt" idx="1"/>
          </p:nvPr>
        </p:nvSpPr>
        <p:spPr bwMode="auto">
          <a:xfrm>
            <a:off x="3971926" y="0"/>
            <a:ext cx="3038475" cy="462120"/>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lvl1pPr algn="r" eaLnBrk="0" hangingPunct="0">
              <a:defRPr sz="1200">
                <a:latin typeface="ITC Franklin Gothic Std Bk Cd"/>
                <a:ea typeface="ＭＳ Ｐゴシック" pitchFamily="-48" charset="-128"/>
                <a:cs typeface="+mn-cs"/>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96975" y="692150"/>
            <a:ext cx="4618038" cy="34639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9" y="4387769"/>
            <a:ext cx="5140325" cy="4155919"/>
          </a:xfrm>
          <a:prstGeom prst="rect">
            <a:avLst/>
          </a:prstGeom>
          <a:noFill/>
          <a:ln w="9525">
            <a:noFill/>
            <a:miter lim="800000"/>
            <a:headEnd/>
            <a:tailEnd/>
          </a:ln>
        </p:spPr>
        <p:txBody>
          <a:bodyPr vert="horz" wrap="square" lIns="93124" tIns="46559" rIns="93124" bIns="46559"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078" name="Rectangle 6"/>
          <p:cNvSpPr>
            <a:spLocks noGrp="1" noChangeArrowheads="1"/>
          </p:cNvSpPr>
          <p:nvPr>
            <p:ph type="ftr" sz="quarter" idx="4"/>
          </p:nvPr>
        </p:nvSpPr>
        <p:spPr bwMode="auto">
          <a:xfrm>
            <a:off x="2" y="8773959"/>
            <a:ext cx="3038475" cy="462119"/>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eaLnBrk="0" hangingPunct="0">
              <a:defRPr sz="1200">
                <a:latin typeface="ITC Franklin Gothic Std Bk Cd"/>
                <a:ea typeface="ＭＳ Ｐゴシック" pitchFamily="-48"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971926" y="8773959"/>
            <a:ext cx="3038475" cy="462119"/>
          </a:xfrm>
          <a:prstGeom prst="rect">
            <a:avLst/>
          </a:prstGeom>
          <a:noFill/>
          <a:ln w="9525">
            <a:noFill/>
            <a:miter lim="800000"/>
            <a:headEnd/>
            <a:tailEnd/>
          </a:ln>
        </p:spPr>
        <p:txBody>
          <a:bodyPr vert="horz" wrap="square" lIns="93124" tIns="46559" rIns="93124" bIns="46559" numCol="1" anchor="b" anchorCtr="0" compatLnSpc="1">
            <a:prstTxWarp prst="textNoShape">
              <a:avLst/>
            </a:prstTxWarp>
          </a:bodyPr>
          <a:lstStyle>
            <a:lvl1pPr algn="r" eaLnBrk="0" hangingPunct="0">
              <a:defRPr sz="1200">
                <a:latin typeface="ITC Franklin Gothic Std Bk Cd"/>
                <a:ea typeface="ＭＳ Ｐゴシック" charset="-128"/>
                <a:cs typeface="+mn-cs"/>
              </a:defRPr>
            </a:lvl1pPr>
          </a:lstStyle>
          <a:p>
            <a:pPr>
              <a:defRPr/>
            </a:pPr>
            <a:fld id="{DBA2C2E2-0E08-480B-A22D-C2F2EBF6A27D}" type="slidenum">
              <a:rPr lang="en-US"/>
              <a:pPr>
                <a:defRPr/>
              </a:pPr>
              <a:t>‹#›</a:t>
            </a:fld>
            <a:endParaRPr lang="en-US"/>
          </a:p>
        </p:txBody>
      </p:sp>
    </p:spTree>
    <p:extLst>
      <p:ext uri="{BB962C8B-B14F-4D97-AF65-F5344CB8AC3E}">
        <p14:creationId xmlns:p14="http://schemas.microsoft.com/office/powerpoint/2010/main" val="13995498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1pPr>
    <a:lvl2pPr marL="4572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2pPr>
    <a:lvl3pPr marL="9144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3pPr>
    <a:lvl4pPr marL="13716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4pPr>
    <a:lvl5pPr marL="1828800" algn="l" rtl="0" eaLnBrk="0" fontAlgn="base" hangingPunct="0">
      <a:spcBef>
        <a:spcPct val="30000"/>
      </a:spcBef>
      <a:spcAft>
        <a:spcPct val="0"/>
      </a:spcAft>
      <a:defRPr sz="1200" kern="1200">
        <a:solidFill>
          <a:schemeClr val="tx1"/>
        </a:solidFill>
        <a:latin typeface="ITC Franklin Gothic Std Bk Cd"/>
        <a:ea typeface="ＭＳ Ｐゴシック" pitchFamily="-48"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intensiveintervention.org/"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rti4success.org/video/what-relationship-between-rti-and-special-education"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rti4success.org/resource/essential-components-rti-closer-look-response-intervention"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a:t>
            </a:fld>
            <a:endParaRPr lang="en-US" dirty="0"/>
          </a:p>
        </p:txBody>
      </p:sp>
    </p:spTree>
    <p:extLst>
      <p:ext uri="{BB962C8B-B14F-4D97-AF65-F5344CB8AC3E}">
        <p14:creationId xmlns:p14="http://schemas.microsoft.com/office/powerpoint/2010/main" val="3811187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10</a:t>
            </a:fld>
            <a:endParaRPr lang="en-US"/>
          </a:p>
        </p:txBody>
      </p:sp>
    </p:spTree>
    <p:extLst>
      <p:ext uri="{BB962C8B-B14F-4D97-AF65-F5344CB8AC3E}">
        <p14:creationId xmlns:p14="http://schemas.microsoft.com/office/powerpoint/2010/main" val="1473142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a:t>In this module, we will be focusing</a:t>
            </a:r>
            <a:r>
              <a:rPr lang="en-US" i="0" baseline="0"/>
              <a:t> on the most intensive tier in an MTSS model. In other contexts, Tier 3 may be referred to as i</a:t>
            </a:r>
            <a:r>
              <a:rPr lang="en-US" i="0"/>
              <a:t>ntensive interventions or tertiary supports. Regardless of the name used, these supports are those that reserved</a:t>
            </a:r>
            <a:r>
              <a:rPr lang="en-US" i="0" baseline="0"/>
              <a:t> for students who need:  </a:t>
            </a:r>
          </a:p>
          <a:p>
            <a:endParaRPr lang="en-US" i="0" baseline="0"/>
          </a:p>
          <a:p>
            <a:r>
              <a:rPr lang="en-US" i="1" baseline="0"/>
              <a:t>Click for animation and review contents of the table for Tier 3.   </a:t>
            </a:r>
          </a:p>
          <a:p>
            <a:pPr marL="173304" indent="-173304">
              <a:buFont typeface="Arial" pitchFamily="34" charset="0"/>
              <a:buChar char="•"/>
            </a:pPr>
            <a:r>
              <a:rPr lang="en-US" i="1" baseline="0"/>
              <a:t>Increasingly focused/tailored approach</a:t>
            </a:r>
          </a:p>
          <a:p>
            <a:pPr marL="173304" indent="-173304">
              <a:buFont typeface="Arial" pitchFamily="34" charset="0"/>
              <a:buChar char="•"/>
            </a:pPr>
            <a:r>
              <a:rPr lang="en-US" i="1"/>
              <a:t>Decreasing group size</a:t>
            </a:r>
          </a:p>
          <a:p>
            <a:pPr marL="173304" indent="-173304">
              <a:buFont typeface="Arial" pitchFamily="34" charset="0"/>
              <a:buChar char="•"/>
            </a:pPr>
            <a:r>
              <a:rPr lang="en-US" i="1"/>
              <a:t>Increasing frequency of progress monitoring</a:t>
            </a:r>
          </a:p>
          <a:p>
            <a:pPr marL="173304" indent="-173304">
              <a:buFont typeface="Arial" pitchFamily="34" charset="0"/>
              <a:buChar char="•"/>
            </a:pPr>
            <a:r>
              <a:rPr lang="en-US" i="1"/>
              <a:t>Increasing</a:t>
            </a:r>
            <a:r>
              <a:rPr lang="en-US" i="1" baseline="0"/>
              <a:t> student need</a:t>
            </a:r>
            <a:endParaRPr lang="en-US" i="1"/>
          </a:p>
        </p:txBody>
      </p:sp>
      <p:sp>
        <p:nvSpPr>
          <p:cNvPr id="4" name="Slide Number Placeholder 3"/>
          <p:cNvSpPr>
            <a:spLocks noGrp="1"/>
          </p:cNvSpPr>
          <p:nvPr>
            <p:ph type="sldNum" sz="quarter" idx="10"/>
          </p:nvPr>
        </p:nvSpPr>
        <p:spPr/>
        <p:txBody>
          <a:bodyPr/>
          <a:lstStyle/>
          <a:p>
            <a:fld id="{1BCF944E-AC27-4BEA-9C0A-695BFCE7C965}" type="slidenum">
              <a:rPr lang="en-US" smtClean="0"/>
              <a:pPr/>
              <a:t>11</a:t>
            </a:fld>
            <a:endParaRPr lang="en-US"/>
          </a:p>
        </p:txBody>
      </p:sp>
    </p:spTree>
    <p:extLst>
      <p:ext uri="{BB962C8B-B14F-4D97-AF65-F5344CB8AC3E}">
        <p14:creationId xmlns:p14="http://schemas.microsoft.com/office/powerpoint/2010/main" val="538441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86">
              <a:defRPr/>
            </a:pPr>
            <a:r>
              <a:rPr lang="en-US" sz="1100">
                <a:latin typeface="+mn-lt"/>
              </a:rPr>
              <a:t>The </a:t>
            </a:r>
            <a:r>
              <a:rPr lang="en-US" sz="1100" b="1">
                <a:latin typeface="+mn-lt"/>
              </a:rPr>
              <a:t>focus </a:t>
            </a:r>
            <a:r>
              <a:rPr lang="en-US" sz="1100">
                <a:latin typeface="+mn-lt"/>
              </a:rPr>
              <a:t>of Tier 3 intervention is on </a:t>
            </a:r>
            <a:r>
              <a:rPr lang="en-US" sz="1100" b="1">
                <a:latin typeface="+mn-lt"/>
              </a:rPr>
              <a:t>students who have not responded in Tier II</a:t>
            </a:r>
            <a:r>
              <a:rPr lang="en-US" sz="1100">
                <a:latin typeface="+mn-lt"/>
              </a:rPr>
              <a:t>. The instruction is evidence-based </a:t>
            </a:r>
            <a:r>
              <a:rPr lang="en-US" sz="1100" b="1">
                <a:latin typeface="+mn-lt"/>
              </a:rPr>
              <a:t>intensive instruction </a:t>
            </a:r>
            <a:r>
              <a:rPr lang="en-US" sz="1100">
                <a:latin typeface="+mn-lt"/>
              </a:rPr>
              <a:t>and is continuously adjusted and individualized to address the needs of each student</a:t>
            </a:r>
            <a:r>
              <a:rPr lang="en-US" sz="1100" b="1">
                <a:latin typeface="+mn-lt"/>
              </a:rPr>
              <a:t>. </a:t>
            </a:r>
            <a:r>
              <a:rPr lang="en-US" sz="1100">
                <a:latin typeface="+mn-lt"/>
              </a:rPr>
              <a:t>Decisions regarding student participation in both primary and intensive levels of prevention are made on a case-by-case basis, according to student need. It is typically delivered within the intervention</a:t>
            </a:r>
            <a:r>
              <a:rPr lang="en-US" sz="1100" baseline="0">
                <a:latin typeface="+mn-lt"/>
              </a:rPr>
              <a:t> </a:t>
            </a:r>
            <a:r>
              <a:rPr lang="en-US" sz="1100" b="1">
                <a:latin typeface="+mn-lt"/>
              </a:rPr>
              <a:t>classroom  </a:t>
            </a:r>
            <a:r>
              <a:rPr lang="en-US" sz="1100">
                <a:latin typeface="+mn-lt"/>
              </a:rPr>
              <a:t>to a </a:t>
            </a:r>
            <a:r>
              <a:rPr lang="en-US" sz="1100" b="1">
                <a:latin typeface="+mn-lt"/>
              </a:rPr>
              <a:t>small groups of students or individually</a:t>
            </a:r>
            <a:r>
              <a:rPr lang="en-US" sz="1100">
                <a:latin typeface="+mn-lt"/>
              </a:rPr>
              <a:t>. Procedures are in place to monitor the fidelity of implementation.</a:t>
            </a:r>
            <a:r>
              <a:rPr lang="en-US" sz="1100" baseline="0">
                <a:latin typeface="+mn-lt"/>
              </a:rPr>
              <a:t> </a:t>
            </a:r>
            <a:r>
              <a:rPr lang="en-US" sz="1100">
                <a:latin typeface="+mn-lt"/>
              </a:rPr>
              <a:t>The </a:t>
            </a:r>
            <a:r>
              <a:rPr lang="en-US" sz="1100" b="1">
                <a:latin typeface="+mn-lt"/>
              </a:rPr>
              <a:t>assessments </a:t>
            </a:r>
            <a:r>
              <a:rPr lang="en-US" sz="1100">
                <a:latin typeface="+mn-lt"/>
              </a:rPr>
              <a:t>administered within the Tie</a:t>
            </a:r>
            <a:r>
              <a:rPr lang="en-US" sz="1100" baseline="0">
                <a:latin typeface="+mn-lt"/>
              </a:rPr>
              <a:t>r 3</a:t>
            </a:r>
            <a:r>
              <a:rPr lang="en-US" sz="1100">
                <a:latin typeface="+mn-lt"/>
              </a:rPr>
              <a:t> are </a:t>
            </a:r>
            <a:r>
              <a:rPr lang="en-US" sz="1100" b="1">
                <a:latin typeface="+mn-lt"/>
              </a:rPr>
              <a:t>progress monitoring and diagnostic measures</a:t>
            </a:r>
            <a:r>
              <a:rPr lang="en-US" sz="1100">
                <a:latin typeface="+mn-lt"/>
              </a:rPr>
              <a:t>.</a:t>
            </a:r>
          </a:p>
          <a:p>
            <a:endParaRPr lang="en-US" sz="1100">
              <a:latin typeface="+mn-lt"/>
            </a:endParaRPr>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12</a:t>
            </a:fld>
            <a:endParaRPr lang="en-US"/>
          </a:p>
        </p:txBody>
      </p:sp>
    </p:spTree>
    <p:extLst>
      <p:ext uri="{BB962C8B-B14F-4D97-AF65-F5344CB8AC3E}">
        <p14:creationId xmlns:p14="http://schemas.microsoft.com/office/powerpoint/2010/main" val="2422558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Read slide to highlight distinguishing</a:t>
            </a:r>
            <a:r>
              <a:rPr lang="en-US" i="1" baseline="0"/>
              <a:t> characteristics of intensive intervention.</a:t>
            </a:r>
            <a:endParaRPr lang="en-US" i="1"/>
          </a:p>
        </p:txBody>
      </p:sp>
      <p:sp>
        <p:nvSpPr>
          <p:cNvPr id="4" name="Slide Number Placeholder 3"/>
          <p:cNvSpPr>
            <a:spLocks noGrp="1"/>
          </p:cNvSpPr>
          <p:nvPr>
            <p:ph type="sldNum" sz="quarter" idx="10"/>
          </p:nvPr>
        </p:nvSpPr>
        <p:spPr/>
        <p:txBody>
          <a:bodyPr/>
          <a:lstStyle/>
          <a:p>
            <a:fld id="{1BCF944E-AC27-4BEA-9C0A-695BFCE7C965}" type="slidenum">
              <a:rPr lang="en-US" smtClean="0"/>
              <a:pPr/>
              <a:t>13</a:t>
            </a:fld>
            <a:endParaRPr lang="en-US"/>
          </a:p>
        </p:txBody>
      </p:sp>
    </p:spTree>
    <p:extLst>
      <p:ext uri="{BB962C8B-B14F-4D97-AF65-F5344CB8AC3E}">
        <p14:creationId xmlns:p14="http://schemas.microsoft.com/office/powerpoint/2010/main" val="1701330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xfrm>
            <a:off x="697871" y="4409126"/>
            <a:ext cx="5589262" cy="4423724"/>
          </a:xfrm>
          <a:noFill/>
        </p:spPr>
        <p:txBody>
          <a:bodyPr wrap="square" numCol="1" anchor="t" anchorCtr="0" compatLnSpc="1">
            <a:prstTxWarp prst="textNoShape">
              <a:avLst/>
            </a:prstTxWarp>
          </a:bodyPr>
          <a:lstStyle/>
          <a:p>
            <a:r>
              <a:rPr lang="en-US" sz="1100">
                <a:latin typeface="+mn-lt"/>
              </a:rPr>
              <a:t>The following are true in an effective intensive level of prevention:</a:t>
            </a:r>
          </a:p>
          <a:p>
            <a:pPr marL="449102" indent="-179641">
              <a:buFont typeface="Wingdings" panose="05000000000000000000" pitchFamily="2" charset="2"/>
              <a:buChar char="§"/>
            </a:pPr>
            <a:r>
              <a:rPr lang="en-US" sz="1100">
                <a:latin typeface="+mn-lt"/>
              </a:rPr>
              <a:t>Intensive-level interventions are </a:t>
            </a:r>
            <a:r>
              <a:rPr lang="en-US" sz="1100" b="1">
                <a:latin typeface="+mn-lt"/>
              </a:rPr>
              <a:t>evidence-based</a:t>
            </a:r>
            <a:r>
              <a:rPr lang="en-US" sz="1100">
                <a:latin typeface="+mn-lt"/>
              </a:rPr>
              <a:t> standard protocols or are based on </a:t>
            </a:r>
            <a:r>
              <a:rPr lang="en-US" sz="1100" b="1">
                <a:latin typeface="+mn-lt"/>
              </a:rPr>
              <a:t>validated methods for individualizing instruction.</a:t>
            </a:r>
          </a:p>
          <a:p>
            <a:pPr marL="449102" indent="-179641">
              <a:buFont typeface="Wingdings" panose="05000000000000000000" pitchFamily="2" charset="2"/>
              <a:buChar char="§"/>
            </a:pPr>
            <a:r>
              <a:rPr lang="en-US" sz="1100">
                <a:latin typeface="+mn-lt"/>
              </a:rPr>
              <a:t>Interventions are </a:t>
            </a:r>
            <a:r>
              <a:rPr lang="en-US" sz="1100" b="1">
                <a:latin typeface="+mn-lt"/>
              </a:rPr>
              <a:t>more intensive than Tier 2 interventions</a:t>
            </a:r>
            <a:r>
              <a:rPr lang="en-US" sz="1100">
                <a:latin typeface="+mn-lt"/>
              </a:rPr>
              <a:t>. In other words, a standard protocol intervention may be individualized using ongoing progress monitoring data to make adjustments in instruction. </a:t>
            </a:r>
          </a:p>
          <a:p>
            <a:pPr marL="269461" indent="0">
              <a:buFont typeface="Wingdings" panose="05000000000000000000" pitchFamily="2" charset="2"/>
              <a:buNone/>
            </a:pPr>
            <a:r>
              <a:rPr lang="en-US" sz="1100">
                <a:latin typeface="+mn-lt"/>
              </a:rPr>
              <a:t>Intensive-level interventions are led by </a:t>
            </a:r>
            <a:r>
              <a:rPr lang="en-US" sz="1100" b="1">
                <a:latin typeface="+mn-lt"/>
              </a:rPr>
              <a:t>well-trained staff </a:t>
            </a:r>
            <a:r>
              <a:rPr lang="en-US" sz="1100">
                <a:latin typeface="+mn-lt"/>
              </a:rPr>
              <a:t>and the group size is optimal for the age and the needs of students.</a:t>
            </a:r>
          </a:p>
          <a:p>
            <a:pPr marL="449102" indent="-179641">
              <a:buFont typeface="Wingdings" panose="05000000000000000000" pitchFamily="2" charset="2"/>
              <a:buChar char="§"/>
            </a:pPr>
            <a:r>
              <a:rPr lang="en-US" sz="1100">
                <a:latin typeface="+mn-lt"/>
              </a:rPr>
              <a:t>Decisions about responsiveness to intervention are </a:t>
            </a:r>
            <a:r>
              <a:rPr lang="en-US" sz="1100" b="1">
                <a:latin typeface="+mn-lt"/>
              </a:rPr>
              <a:t>based on reliable and valid progress monitoring data </a:t>
            </a:r>
            <a:r>
              <a:rPr lang="en-US" sz="1100">
                <a:latin typeface="+mn-lt"/>
              </a:rPr>
              <a:t>that reflect the slope of improvement.. </a:t>
            </a:r>
          </a:p>
          <a:p>
            <a:pPr marL="449102" indent="-179641">
              <a:buFont typeface="Wingdings" panose="05000000000000000000" pitchFamily="2" charset="2"/>
              <a:buChar char="§"/>
            </a:pPr>
            <a:r>
              <a:rPr lang="en-US" sz="1100">
                <a:latin typeface="+mn-lt"/>
              </a:rPr>
              <a:t>Decisions regarding student participation in both primary and intensive levels of prevention are made on a case-by-case basis, according to student need and interventions address the general education curriculum in an appropriate manner for students. </a:t>
            </a:r>
          </a:p>
          <a:p>
            <a:pPr>
              <a:buFontTx/>
              <a:buChar char="•"/>
            </a:pPr>
            <a:endParaRPr lang="en-US" sz="1100">
              <a:latin typeface="+mn-lt"/>
            </a:endParaRPr>
          </a:p>
          <a:p>
            <a:r>
              <a:rPr lang="en-US" sz="1100" i="1">
                <a:latin typeface="+mn-lt"/>
              </a:rPr>
              <a:t>Note: Learn more about intensive or intensive interventions by contacting the National Center on Intensive Interventions (</a:t>
            </a:r>
            <a:r>
              <a:rPr lang="en-US" sz="1100" i="1">
                <a:latin typeface="+mn-lt"/>
                <a:hlinkClick r:id="rId3"/>
              </a:rPr>
              <a:t>http://www.intensiveintervention.org/</a:t>
            </a:r>
            <a:r>
              <a:rPr lang="en-US" sz="1100" i="1">
                <a:latin typeface="+mn-lt"/>
              </a:rPr>
              <a:t>). </a:t>
            </a:r>
          </a:p>
        </p:txBody>
      </p:sp>
      <p:sp>
        <p:nvSpPr>
          <p:cNvPr id="4" name="Slide Number Placeholder 3"/>
          <p:cNvSpPr>
            <a:spLocks noGrp="1"/>
          </p:cNvSpPr>
          <p:nvPr>
            <p:ph type="sldNum" sz="quarter" idx="5"/>
          </p:nvPr>
        </p:nvSpPr>
        <p:spPr/>
        <p:txBody>
          <a:bodyPr/>
          <a:lstStyle/>
          <a:p>
            <a:pPr>
              <a:defRPr/>
            </a:pPr>
            <a:fld id="{1F91709E-0F5F-452F-8B78-FB802021B908}" type="slidenum">
              <a:rPr lang="en-US" smtClean="0"/>
              <a:pPr>
                <a:defRPr/>
              </a:pPr>
              <a:t>14</a:t>
            </a:fld>
            <a:endParaRPr lang="en-US"/>
          </a:p>
        </p:txBody>
      </p:sp>
    </p:spTree>
    <p:extLst>
      <p:ext uri="{BB962C8B-B14F-4D97-AF65-F5344CB8AC3E}">
        <p14:creationId xmlns:p14="http://schemas.microsoft.com/office/powerpoint/2010/main" val="1060399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300" i="1"/>
              <a:t>Read slide. </a:t>
            </a:r>
          </a:p>
          <a:p>
            <a:pPr>
              <a:defRPr/>
            </a:pPr>
            <a:endParaRPr lang="en-US" sz="1300" i="1"/>
          </a:p>
          <a:p>
            <a:pPr>
              <a:defRPr/>
            </a:pPr>
            <a:r>
              <a:rPr lang="en-US" sz="1300" i="1"/>
              <a:t>Note for second item:</a:t>
            </a:r>
            <a:endParaRPr lang="en-US" b="0" baseline="0"/>
          </a:p>
          <a:p>
            <a:pPr defTabSz="924287">
              <a:defRPr/>
            </a:pPr>
            <a:r>
              <a:rPr lang="en-US" b="0" baseline="0"/>
              <a:t>The decision to move a student directly to an intensive intervention should be made on an individual and case-by-case basis. In most cases, data should be collected over time to help demonstrate that the student’s low achievement/behavior challenges are both significant AND persistent. </a:t>
            </a:r>
            <a:endParaRPr lang="en-US" b="0"/>
          </a:p>
          <a:p>
            <a:pPr marL="924287" lvl="1" indent="-462144">
              <a:buFont typeface="Wingdings" pitchFamily="2" charset="2"/>
              <a:buChar char="§"/>
              <a:defRPr/>
            </a:pPr>
            <a:endParaRPr lang="en-US" sz="1300">
              <a:solidFill>
                <a:srgbClr val="FF0000"/>
              </a:solidFill>
            </a:endParaRPr>
          </a:p>
          <a:p>
            <a:endParaRPr lang="en-US"/>
          </a:p>
        </p:txBody>
      </p:sp>
      <p:sp>
        <p:nvSpPr>
          <p:cNvPr id="4" name="Slide Number Placeholder 3"/>
          <p:cNvSpPr>
            <a:spLocks noGrp="1"/>
          </p:cNvSpPr>
          <p:nvPr>
            <p:ph type="sldNum" sz="quarter" idx="10"/>
          </p:nvPr>
        </p:nvSpPr>
        <p:spPr/>
        <p:txBody>
          <a:bodyPr/>
          <a:lstStyle/>
          <a:p>
            <a:fld id="{1BCF944E-AC27-4BEA-9C0A-695BFCE7C965}" type="slidenum">
              <a:rPr lang="en-US" smtClean="0"/>
              <a:pPr/>
              <a:t>15</a:t>
            </a:fld>
            <a:endParaRPr lang="en-US"/>
          </a:p>
        </p:txBody>
      </p:sp>
    </p:spTree>
    <p:extLst>
      <p:ext uri="{BB962C8B-B14F-4D97-AF65-F5344CB8AC3E}">
        <p14:creationId xmlns:p14="http://schemas.microsoft.com/office/powerpoint/2010/main" val="4105452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24543" y="4387769"/>
            <a:ext cx="6057900" cy="4543960"/>
          </a:xfrm>
        </p:spPr>
        <p:txBody>
          <a:bodyPr/>
          <a:lstStyle/>
          <a:p>
            <a:r>
              <a:rPr lang="en-US" sz="1200" b="1" i="0" u="none" strike="noStrike" kern="1200" baseline="0">
                <a:solidFill>
                  <a:schemeClr val="tx1"/>
                </a:solidFill>
                <a:latin typeface="ITC Franklin Gothic Std Bk Cd"/>
                <a:ea typeface="ＭＳ Ｐゴシック" pitchFamily="-48" charset="-128"/>
                <a:cs typeface="ＭＳ Ｐゴシック"/>
              </a:rPr>
              <a:t>(Adapted from NYSED Guidance) DECISION RULES </a:t>
            </a:r>
            <a:r>
              <a:rPr lang="en-US" sz="1200" b="0" i="0" u="none" strike="noStrike" kern="1200" baseline="0">
                <a:solidFill>
                  <a:schemeClr val="tx1"/>
                </a:solidFill>
                <a:latin typeface="ITC Franklin Gothic Std Bk Cd"/>
                <a:ea typeface="ＭＳ Ｐゴシック" pitchFamily="-48" charset="-128"/>
                <a:cs typeface="ＭＳ Ｐゴシック"/>
              </a:rPr>
              <a:t>	Decision rules or criteria for decision making need to be created prior to implementation of the intervention to determine when: </a:t>
            </a:r>
          </a:p>
          <a:p>
            <a:r>
              <a:rPr lang="en-US" sz="1200" b="0" i="0" u="none" strike="noStrike" kern="1200" baseline="0">
                <a:solidFill>
                  <a:schemeClr val="tx1"/>
                </a:solidFill>
                <a:latin typeface="ITC Franklin Gothic Std Bk Cd"/>
                <a:ea typeface="ＭＳ Ｐゴシック" pitchFamily="-48" charset="-128"/>
                <a:cs typeface="ＭＳ Ｐゴシック"/>
              </a:rPr>
              <a:t>students are not responding adequately to instruction and need supplemental intervention; </a:t>
            </a:r>
          </a:p>
          <a:p>
            <a:r>
              <a:rPr lang="en-US" sz="1200" b="0" i="0" u="none" strike="noStrike" kern="1200" baseline="0">
                <a:solidFill>
                  <a:schemeClr val="tx1"/>
                </a:solidFill>
                <a:latin typeface="ITC Franklin Gothic Std Bk Cd"/>
                <a:ea typeface="ＭＳ Ｐゴシック" pitchFamily="-48" charset="-128"/>
                <a:cs typeface="ＭＳ Ｐゴシック"/>
              </a:rPr>
              <a:t>students are responding adequately to instruction and no longer need supplemental intervention; </a:t>
            </a:r>
          </a:p>
          <a:p>
            <a:r>
              <a:rPr lang="en-US" sz="1200" b="0" i="0" u="none" strike="noStrike" kern="1200" baseline="0">
                <a:solidFill>
                  <a:schemeClr val="tx1"/>
                </a:solidFill>
                <a:latin typeface="ITC Franklin Gothic Std Bk Cd"/>
                <a:ea typeface="ＭＳ Ｐゴシック" pitchFamily="-48" charset="-128"/>
                <a:cs typeface="ＭＳ Ｐゴシック"/>
              </a:rPr>
              <a:t>an intervention may need to be changed; and/or </a:t>
            </a:r>
          </a:p>
          <a:p>
            <a:r>
              <a:rPr lang="en-US" sz="1200" b="0" i="0" u="none" strike="noStrike" kern="1200" baseline="0">
                <a:solidFill>
                  <a:schemeClr val="tx1"/>
                </a:solidFill>
                <a:latin typeface="ITC Franklin Gothic Std Bk Cd"/>
                <a:ea typeface="ＭＳ Ｐゴシック" pitchFamily="-48" charset="-128"/>
                <a:cs typeface="ＭＳ Ｐゴシック"/>
              </a:rPr>
              <a:t>a student may need a referral for special education services to determine if a student‘s learning difficulty is the result of a disability. </a:t>
            </a:r>
          </a:p>
          <a:p>
            <a:endParaRPr lang="en-US" sz="1200" b="0" i="0" u="none" strike="noStrike" kern="1200" baseline="0">
              <a:solidFill>
                <a:schemeClr val="tx1"/>
              </a:solidFill>
              <a:latin typeface="ITC Franklin Gothic Std Bk Cd"/>
              <a:ea typeface="ＭＳ Ｐゴシック" pitchFamily="-48" charset="-128"/>
              <a:cs typeface="ＭＳ Ｐゴシック"/>
            </a:endParaRPr>
          </a:p>
          <a:p>
            <a:r>
              <a:rPr lang="en-US" sz="1200" b="0" i="0" u="none" strike="noStrike" kern="1200" baseline="0">
                <a:solidFill>
                  <a:schemeClr val="tx1"/>
                </a:solidFill>
                <a:latin typeface="ITC Franklin Gothic Std Bk Cd"/>
                <a:ea typeface="ＭＳ Ｐゴシック" pitchFamily="-48" charset="-128"/>
                <a:cs typeface="ＭＳ Ｐゴシック"/>
              </a:rPr>
              <a:t>If a student has not made adequate progress in attaining grade-level standards after an appropriate period of time when provided with instruction utilized in an </a:t>
            </a:r>
            <a:r>
              <a:rPr lang="en-US" smtClean="0"/>
              <a:t>MTSS </a:t>
            </a:r>
            <a:r>
              <a:rPr lang="en-US" sz="1200" b="0" i="0" u="none" strike="noStrike" kern="1200" baseline="0" smtClean="0">
                <a:solidFill>
                  <a:schemeClr val="tx1"/>
                </a:solidFill>
                <a:latin typeface="ITC Franklin Gothic Std Bk Cd"/>
                <a:ea typeface="ＭＳ Ｐゴシック" pitchFamily="-48" charset="-128"/>
                <a:cs typeface="ＭＳ Ｐゴシック"/>
              </a:rPr>
              <a:t>framework</a:t>
            </a:r>
            <a:r>
              <a:rPr lang="en-US" sz="1200" b="0" i="0" u="none" strike="noStrike" kern="1200" baseline="0">
                <a:solidFill>
                  <a:schemeClr val="tx1"/>
                </a:solidFill>
                <a:latin typeface="ITC Franklin Gothic Std Bk Cd"/>
                <a:ea typeface="ＭＳ Ｐゴシック" pitchFamily="-48" charset="-128"/>
                <a:cs typeface="ＭＳ Ｐゴシック"/>
              </a:rPr>
              <a:t>, the school district must make a referral and promptly request parental consent to evaluate the student to determine if the student needs special 	</a:t>
            </a:r>
          </a:p>
          <a:p>
            <a:endParaRPr lang="en-US"/>
          </a:p>
          <a:p>
            <a:endParaRPr lang="en-US"/>
          </a:p>
          <a:p>
            <a:pPr marL="0" indent="0" algn="l">
              <a:buNone/>
            </a:pPr>
            <a:r>
              <a:rPr lang="en-US"/>
              <a:t>Additional optional resource:</a:t>
            </a:r>
            <a:r>
              <a:rPr lang="en-US" baseline="0"/>
              <a:t>  In sum, there is not consensus in the field about the relationship between Tier 3 in </a:t>
            </a:r>
            <a:r>
              <a:rPr lang="en-US" smtClean="0"/>
              <a:t>MTSS</a:t>
            </a:r>
            <a:r>
              <a:rPr lang="en-US" baseline="0" smtClean="0"/>
              <a:t> </a:t>
            </a:r>
            <a:r>
              <a:rPr lang="en-US" baseline="0"/>
              <a:t>and special education.  It is recommended that special education teachers work with those students needing the most intense level of academic need. </a:t>
            </a:r>
            <a:r>
              <a:rPr lang="en-US">
                <a:hlinkClick r:id="rId3"/>
              </a:rPr>
              <a:t>http://www.rti4success.org/video/what-relationship-between-rti-and-special-education</a:t>
            </a:r>
            <a:r>
              <a:rPr lang="en-US"/>
              <a:t> </a:t>
            </a:r>
            <a:r>
              <a:rPr lang="en-US" sz="1050"/>
              <a:t>Doug Fuchs, Ph.D., Vanderbilt University </a:t>
            </a:r>
          </a:p>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16</a:t>
            </a:fld>
            <a:endParaRPr lang="en-US"/>
          </a:p>
        </p:txBody>
      </p:sp>
    </p:spTree>
    <p:extLst>
      <p:ext uri="{BB962C8B-B14F-4D97-AF65-F5344CB8AC3E}">
        <p14:creationId xmlns:p14="http://schemas.microsoft.com/office/powerpoint/2010/main" val="1881823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17</a:t>
            </a:fld>
            <a:endParaRPr lang="en-US"/>
          </a:p>
        </p:txBody>
      </p:sp>
    </p:spTree>
    <p:extLst>
      <p:ext uri="{BB962C8B-B14F-4D97-AF65-F5344CB8AC3E}">
        <p14:creationId xmlns:p14="http://schemas.microsoft.com/office/powerpoint/2010/main" val="7498924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i="1"/>
              <a:t>Key ideas:</a:t>
            </a:r>
          </a:p>
          <a:p>
            <a:pPr marL="174982" indent="-174982">
              <a:buFont typeface="Arial" panose="020B0604020202020204" pitchFamily="34" charset="0"/>
              <a:buChar char="•"/>
            </a:pPr>
            <a:r>
              <a:rPr lang="en-US" i="1"/>
              <a:t>Explaining progress monitoring as essential component </a:t>
            </a:r>
          </a:p>
          <a:p>
            <a:endParaRPr lang="en-US"/>
          </a:p>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18</a:t>
            </a:fld>
            <a:endParaRPr lang="en-US"/>
          </a:p>
        </p:txBody>
      </p:sp>
    </p:spTree>
    <p:extLst>
      <p:ext uri="{BB962C8B-B14F-4D97-AF65-F5344CB8AC3E}">
        <p14:creationId xmlns:p14="http://schemas.microsoft.com/office/powerpoint/2010/main" val="3767664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46958" y="4156075"/>
            <a:ext cx="6863442" cy="5281839"/>
          </a:xfrm>
        </p:spPr>
        <p:txBody>
          <a:bodyPr/>
          <a:lstStyle/>
          <a:p>
            <a:r>
              <a:rPr lang="en-US"/>
              <a:t>Now we will discuss progress monitoring. The purpose of progress monitoring is to monitor students’ response to primary, secondary, and tertiary instruction. Progress monitoring data can be used to estimate the rates of improvement, which allows for comparison to peers; to identify students who are not demonstrating or making adequate progress so that instructional changes can be made; and to compare the efficiency of different forms of instruction—in other words, to identify the instructional approach or the intervention that leads to the greatest growth among students. </a:t>
            </a:r>
          </a:p>
          <a:p>
            <a:endParaRPr lang="en-US"/>
          </a:p>
          <a:p>
            <a:r>
              <a:rPr lang="en-US"/>
              <a:t>Progress monitoring is not just for those students identified for supplemental instruction. The focus is on students who have been identified through screening as at risk for poor learning outcomes. This could include students just above the cut score as well as those scoring below the cutoff score. </a:t>
            </a:r>
          </a:p>
          <a:p>
            <a:endParaRPr lang="en-US"/>
          </a:p>
          <a:p>
            <a:r>
              <a:rPr lang="en-US"/>
              <a:t>Progress monitoring tools, just like screening tools, should be brief, valid, reliable, and evidence based. Common progress monitoring tools include general outcome measurements, including curriculum-based measures and mastery measures. </a:t>
            </a:r>
          </a:p>
          <a:p>
            <a:endParaRPr lang="en-US"/>
          </a:p>
          <a:p>
            <a:r>
              <a:rPr lang="en-US"/>
              <a:t>The time frame for progress monitoring assessment depends on the intensity of student needs, the tools being used, and the typical rate of growth for a student. </a:t>
            </a:r>
          </a:p>
          <a:p>
            <a:endParaRPr lang="en-US"/>
          </a:p>
          <a:p>
            <a:r>
              <a:rPr lang="en-US"/>
              <a:t>Progress monitoring can be used any time throughout the school year. With progress monitoring, students are assessed at regular intervals (e.g., weekly, biweekly, monthly) to produce accurate and meaningful results that teachers can use to quantify short- and long-term student gains toward end-of-year goals. At a minimum, progress monitoring tools should be administered at least monthly. However, more frequent data collection is recommended given the amount of data needed for making decisions with confidence (six to nine data points for most tools). With progress monitoring, teachers establish long-term (i.e., end-of-year) goals that indicate the level of proficiency students should demonstrate by the end of the school year.</a:t>
            </a:r>
          </a:p>
        </p:txBody>
      </p:sp>
      <p:sp>
        <p:nvSpPr>
          <p:cNvPr id="4" name="Slide Number Placeholder 3"/>
          <p:cNvSpPr>
            <a:spLocks noGrp="1"/>
          </p:cNvSpPr>
          <p:nvPr>
            <p:ph type="sldNum" sz="quarter" idx="10"/>
          </p:nvPr>
        </p:nvSpPr>
        <p:spPr/>
        <p:txBody>
          <a:bodyPr/>
          <a:lstStyle/>
          <a:p>
            <a:fld id="{B54DC83E-89B8-4806-9A94-7D2BAA520DC6}" type="slidenum">
              <a:rPr lang="en-US" smtClean="0"/>
              <a:pPr/>
              <a:t>19</a:t>
            </a:fld>
            <a:endParaRPr lang="en-US"/>
          </a:p>
        </p:txBody>
      </p:sp>
    </p:spTree>
    <p:extLst>
      <p:ext uri="{BB962C8B-B14F-4D97-AF65-F5344CB8AC3E}">
        <p14:creationId xmlns:p14="http://schemas.microsoft.com/office/powerpoint/2010/main" val="2714662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like to introduce our facilitators.  Discuss SECC/AIR in relationship to national expertise.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BA2C2E2-0E08-480B-A22D-C2F2EBF6A27D}" type="slidenum">
              <a:rPr kumimoji="0" lang="en-US" sz="1200" b="0" i="0" u="none" strike="noStrike" kern="1200" cap="none" spc="0" normalizeH="0" baseline="0" noProof="0" smtClean="0">
                <a:ln>
                  <a:noFill/>
                </a:ln>
                <a:solidFill>
                  <a:srgbClr val="000000"/>
                </a:solidFill>
                <a:effectLst/>
                <a:uLnTx/>
                <a:uFillTx/>
                <a:latin typeface="ITC Franklin Gothic Std Bk Cd"/>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srgbClr val="000000"/>
              </a:solidFill>
              <a:effectLst/>
              <a:uLnTx/>
              <a:uFillTx/>
              <a:latin typeface="ITC Franklin Gothic Std Bk Cd"/>
              <a:ea typeface="ＭＳ Ｐゴシック" charset="-128"/>
              <a:cs typeface="+mn-cs"/>
            </a:endParaRPr>
          </a:p>
        </p:txBody>
      </p:sp>
    </p:spTree>
    <p:extLst>
      <p:ext uri="{BB962C8B-B14F-4D97-AF65-F5344CB8AC3E}">
        <p14:creationId xmlns:p14="http://schemas.microsoft.com/office/powerpoint/2010/main" val="23204926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03427" name="Notes Placeholder 2"/>
          <p:cNvSpPr>
            <a:spLocks noGrp="1"/>
          </p:cNvSpPr>
          <p:nvPr>
            <p:ph type="body" idx="1"/>
          </p:nvPr>
        </p:nvSpPr>
        <p:spPr bwMode="auto">
          <a:xfrm>
            <a:off x="508000" y="4387769"/>
            <a:ext cx="6163733" cy="4155919"/>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defTabSz="915055"/>
            <a:r>
              <a:rPr lang="en-US" altLang="en-US" sz="1100">
                <a:ea typeface="ＭＳ Ｐゴシック" pitchFamily="34" charset="-128"/>
              </a:rPr>
              <a:t>Progress monitoring data is used to place students in intervention groups or decide which interventions work best for your groups. Monitor the progress of students receiving supplemental instruction </a:t>
            </a:r>
            <a:r>
              <a:rPr lang="en-US" altLang="en-US" sz="1100" b="1">
                <a:ea typeface="ＭＳ Ｐゴシック" pitchFamily="34" charset="-128"/>
              </a:rPr>
              <a:t>at least </a:t>
            </a:r>
            <a:r>
              <a:rPr lang="en-US" altLang="en-US" sz="1100">
                <a:ea typeface="ＭＳ Ｐゴシック" pitchFamily="34" charset="-128"/>
              </a:rPr>
              <a:t>once a month. Use these data to determine whether students still require intervention. </a:t>
            </a:r>
          </a:p>
          <a:p>
            <a:pPr defTabSz="915055"/>
            <a:endParaRPr lang="en-US" altLang="en-US" sz="1100">
              <a:ea typeface="ＭＳ Ｐゴシック" pitchFamily="34" charset="-128"/>
            </a:endParaRPr>
          </a:p>
          <a:p>
            <a:pPr defTabSz="915055" eaLnBrk="1" hangingPunct="1"/>
            <a:r>
              <a:rPr lang="en-US" altLang="en-US" sz="1100">
                <a:ea typeface="ＭＳ Ｐゴシック" pitchFamily="34" charset="-128"/>
              </a:rPr>
              <a:t>Progress monitoring assessments allow us to gauge students’ progress. For example, within MTSS models, progress monitoring assessment results are used to make a series of decisions that move students between more and less intensive levels of intervention.</a:t>
            </a:r>
          </a:p>
          <a:p>
            <a:pPr defTabSz="915055" eaLnBrk="1" hangingPunct="1"/>
            <a:endParaRPr lang="en-US" altLang="en-US" sz="1100" b="1">
              <a:ea typeface="ＭＳ Ｐゴシック" pitchFamily="34" charset="-128"/>
            </a:endParaRPr>
          </a:p>
          <a:p>
            <a:pPr defTabSz="915055" eaLnBrk="1" hangingPunct="1"/>
            <a:r>
              <a:rPr lang="en-US" altLang="en-US" sz="1100" b="1">
                <a:ea typeface="ＭＳ Ｐゴシック" pitchFamily="34" charset="-128"/>
              </a:rPr>
              <a:t>Research has demonstrated that when teachers use progress monitoring for instructional decision making, students learn more, teacher decision making improves, and students are more aware of their own performance </a:t>
            </a:r>
            <a:r>
              <a:rPr lang="en-US" altLang="en-US" sz="1100">
                <a:ea typeface="ＭＳ Ｐゴシック" pitchFamily="34" charset="-128"/>
              </a:rPr>
              <a:t>(e.g., Fuchs, Deno, &amp; Mirkin, 1984). </a:t>
            </a:r>
          </a:p>
          <a:p>
            <a:pPr defTabSz="915055" eaLnBrk="1" hangingPunct="1"/>
            <a:endParaRPr lang="en-US" altLang="en-US" sz="1100">
              <a:ea typeface="ＭＳ Ｐゴシック" pitchFamily="34" charset="-128"/>
            </a:endParaRPr>
          </a:p>
          <a:p>
            <a:pPr marL="0" lvl="1" defTabSz="898201">
              <a:defRPr/>
            </a:pPr>
            <a:r>
              <a:rPr lang="en-US" sz="1100" kern="1200">
                <a:solidFill>
                  <a:schemeClr val="tx1"/>
                </a:solidFill>
                <a:latin typeface="ITC Franklin Gothic Std Bk Cd"/>
                <a:ea typeface="ＭＳ Ｐゴシック" pitchFamily="-48" charset="-128"/>
                <a:cs typeface="ＭＳ Ｐゴシック"/>
              </a:rPr>
              <a:t>Tier 2, or supplementary instruction,  is expected to benefit a large majority of students who do not respond to effective primary prevention. Most students receiving supplemental interventions should benefit from this instruction. A small percentage of students, however, will demonstrate inadequate response, providing evidence that they require more intense, individualized (intensive) instruction. Progress monitoring data will allow us to make sound</a:t>
            </a:r>
            <a:r>
              <a:rPr lang="en-US" sz="1100" kern="1200" baseline="0">
                <a:solidFill>
                  <a:schemeClr val="tx1"/>
                </a:solidFill>
                <a:latin typeface="ITC Franklin Gothic Std Bk Cd"/>
                <a:ea typeface="ＭＳ Ｐゴシック" pitchFamily="-48" charset="-128"/>
                <a:cs typeface="ＭＳ Ｐゴシック"/>
              </a:rPr>
              <a:t> decisions about the level of instruction and intervention needed for students.</a:t>
            </a:r>
            <a:endParaRPr lang="en-US" sz="1100" kern="1200">
              <a:solidFill>
                <a:schemeClr val="tx1"/>
              </a:solidFill>
              <a:latin typeface="ITC Franklin Gothic Std Bk Cd"/>
              <a:ea typeface="ＭＳ Ｐゴシック" pitchFamily="-48" charset="-128"/>
              <a:cs typeface="ＭＳ Ｐゴシック"/>
            </a:endParaRPr>
          </a:p>
          <a:p>
            <a:r>
              <a:rPr lang="en-US" sz="1100" kern="1200">
                <a:solidFill>
                  <a:schemeClr val="tx1"/>
                </a:solidFill>
                <a:latin typeface="ITC Franklin Gothic Std Bk Cd"/>
                <a:ea typeface="ＭＳ Ｐゴシック" pitchFamily="-48" charset="-128"/>
                <a:cs typeface="ＭＳ Ｐゴシック"/>
              </a:rPr>
              <a:t> </a:t>
            </a:r>
          </a:p>
          <a:p>
            <a:r>
              <a:rPr lang="en-US" sz="1100" kern="1200">
                <a:solidFill>
                  <a:schemeClr val="tx1"/>
                </a:solidFill>
                <a:latin typeface="ITC Franklin Gothic Std Bk Cd"/>
                <a:ea typeface="ＭＳ Ｐゴシック" pitchFamily="-48" charset="-128"/>
                <a:cs typeface="ＭＳ Ｐゴシック"/>
              </a:rPr>
              <a:t>Data should indicate that interventions and data-based decision rules were implemented with fidelity.</a:t>
            </a:r>
          </a:p>
          <a:p>
            <a:pPr defTabSz="915055" eaLnBrk="1" hangingPunct="1"/>
            <a:endParaRPr lang="en-US" altLang="en-US" sz="1100">
              <a:ea typeface="ＭＳ Ｐゴシック" pitchFamily="34" charset="-128"/>
            </a:endParaRPr>
          </a:p>
          <a:p>
            <a:pPr defTabSz="915055" eaLnBrk="1" hangingPunct="1"/>
            <a:endParaRPr lang="en-US" altLang="en-US" sz="1100">
              <a:ea typeface="ＭＳ Ｐゴシック" pitchFamily="34" charset="-128"/>
            </a:endParaRPr>
          </a:p>
          <a:p>
            <a:pPr defTabSz="915055" eaLnBrk="1" hangingPunct="1"/>
            <a:r>
              <a:rPr lang="en-US" altLang="en-US" sz="1100">
                <a:ea typeface="ＭＳ Ｐゴシック" pitchFamily="34" charset="-128"/>
              </a:rPr>
              <a:t>National Center on Response to Intervention (2010). </a:t>
            </a:r>
            <a:r>
              <a:rPr lang="en-US" altLang="en-US" sz="1100" i="1">
                <a:ea typeface="ＭＳ Ｐゴシック" pitchFamily="34" charset="-128"/>
              </a:rPr>
              <a:t>Implementer Series Module 2: Progress Monitoring </a:t>
            </a:r>
            <a:r>
              <a:rPr lang="en-US" altLang="en-US" sz="1100">
                <a:ea typeface="ＭＳ Ｐゴシック" pitchFamily="34" charset="-128"/>
              </a:rPr>
              <a:t>Washington, DC: U.S. Department of Education, Office of Special Education Programs, National Center on Response to Intervention. Retrieved from: </a:t>
            </a:r>
            <a:r>
              <a:rPr lang="en-US" altLang="en-US" sz="1100" u="sng">
                <a:ea typeface="ＭＳ Ｐゴシック" pitchFamily="34" charset="-128"/>
                <a:hlinkClick r:id="rId3"/>
              </a:rPr>
              <a:t>http://www.rti4success.org/resource/essential-components-rti-closer-look-response-intervention</a:t>
            </a:r>
            <a:endParaRPr lang="en-US" altLang="en-US" sz="110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5283" indent="-290493" eaLnBrk="0" hangingPunct="0">
              <a:spcBef>
                <a:spcPct val="30000"/>
              </a:spcBef>
              <a:defRPr sz="1200">
                <a:solidFill>
                  <a:schemeClr val="tx1"/>
                </a:solidFill>
                <a:latin typeface="Calibri" pitchFamily="34" charset="0"/>
                <a:ea typeface="ＭＳ Ｐゴシック" pitchFamily="34" charset="-128"/>
              </a:defRPr>
            </a:lvl2pPr>
            <a:lvl3pPr marL="1161974" indent="-232395" eaLnBrk="0" hangingPunct="0">
              <a:spcBef>
                <a:spcPct val="30000"/>
              </a:spcBef>
              <a:defRPr sz="1200">
                <a:solidFill>
                  <a:schemeClr val="tx1"/>
                </a:solidFill>
                <a:latin typeface="Calibri" pitchFamily="34" charset="0"/>
                <a:ea typeface="ＭＳ Ｐゴシック" pitchFamily="34" charset="-128"/>
              </a:defRPr>
            </a:lvl3pPr>
            <a:lvl4pPr marL="1626763" indent="-232395" eaLnBrk="0" hangingPunct="0">
              <a:spcBef>
                <a:spcPct val="30000"/>
              </a:spcBef>
              <a:defRPr sz="1200">
                <a:solidFill>
                  <a:schemeClr val="tx1"/>
                </a:solidFill>
                <a:latin typeface="Calibri" pitchFamily="34" charset="0"/>
                <a:ea typeface="ＭＳ Ｐゴシック" pitchFamily="34" charset="-128"/>
              </a:defRPr>
            </a:lvl4pPr>
            <a:lvl5pPr marL="2091553" indent="-232395" eaLnBrk="0" hangingPunct="0">
              <a:spcBef>
                <a:spcPct val="30000"/>
              </a:spcBef>
              <a:defRPr sz="1200">
                <a:solidFill>
                  <a:schemeClr val="tx1"/>
                </a:solidFill>
                <a:latin typeface="Calibri" pitchFamily="34" charset="0"/>
                <a:ea typeface="ＭＳ Ｐゴシック" pitchFamily="34" charset="-128"/>
              </a:defRPr>
            </a:lvl5pPr>
            <a:lvl6pPr marL="2556342" indent="-232395"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21132" indent="-232395"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85921" indent="-232395"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50711" indent="-232395"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3E6897A-4131-4988-99DE-5A4FEE3A0EB7}" type="slidenum">
              <a:rPr lang="en-US" altLang="en-US" smtClean="0">
                <a:latin typeface="Arial" pitchFamily="34" charset="0"/>
                <a:cs typeface="Arial" pitchFamily="34" charset="0"/>
              </a:rPr>
              <a:pPr eaLnBrk="1" hangingPunct="1">
                <a:spcBef>
                  <a:spcPct val="0"/>
                </a:spcBef>
              </a:pPr>
              <a:t>20</a:t>
            </a:fld>
            <a:endParaRPr lang="en-US" altLang="en-US">
              <a:latin typeface="Arial" pitchFamily="34" charset="0"/>
              <a:cs typeface="Arial" pitchFamily="34" charset="0"/>
            </a:endParaRPr>
          </a:p>
        </p:txBody>
      </p:sp>
    </p:spTree>
    <p:extLst>
      <p:ext uri="{BB962C8B-B14F-4D97-AF65-F5344CB8AC3E}">
        <p14:creationId xmlns:p14="http://schemas.microsoft.com/office/powerpoint/2010/main" val="945813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latin typeface="ITC Franklin Gothic Std Bk Cd"/>
                <a:ea typeface="ＭＳ Ｐゴシック" pitchFamily="-48" charset="-128"/>
                <a:cs typeface="ＭＳ Ｐゴシック"/>
              </a:rPr>
              <a:t>In summary, progress-monitoring data can help answer these questions: </a:t>
            </a:r>
          </a:p>
          <a:p>
            <a:pPr marL="175384" indent="-175384">
              <a:buFont typeface="Arial"/>
              <a:buChar char="•"/>
            </a:pPr>
            <a:r>
              <a:rPr lang="en-US" sz="1200" b="1" kern="1200">
                <a:solidFill>
                  <a:schemeClr val="tx1"/>
                </a:solidFill>
                <a:latin typeface="ITC Franklin Gothic Std Bk Cd"/>
                <a:ea typeface="ＭＳ Ｐゴシック" pitchFamily="-48" charset="-128"/>
                <a:cs typeface="ＭＳ Ｐゴシック"/>
              </a:rPr>
              <a:t>Are students meeting short-term goals that will help them reach their long-term goals?</a:t>
            </a:r>
          </a:p>
          <a:p>
            <a:pPr marL="175384" indent="-175384">
              <a:buFont typeface="Arial"/>
              <a:buChar char="•"/>
            </a:pPr>
            <a:r>
              <a:rPr lang="en-US" sz="1200" b="1" kern="1200">
                <a:solidFill>
                  <a:schemeClr val="tx1"/>
                </a:solidFill>
                <a:latin typeface="ITC Franklin Gothic Std Bk Cd"/>
                <a:ea typeface="ＭＳ Ｐゴシック" pitchFamily="-48" charset="-128"/>
                <a:cs typeface="ＭＳ Ｐゴシック"/>
              </a:rPr>
              <a:t>Are students making progress at an acceptable rate?</a:t>
            </a:r>
            <a:r>
              <a:rPr lang="en-US" sz="1200" kern="1200">
                <a:solidFill>
                  <a:schemeClr val="tx1"/>
                </a:solidFill>
                <a:latin typeface="ITC Franklin Gothic Std Bk Cd"/>
                <a:ea typeface="ＭＳ Ｐゴシック" pitchFamily="-48" charset="-128"/>
                <a:cs typeface="ＭＳ Ｐゴシック"/>
              </a:rPr>
              <a:t> It is not enough just to make progress. The progress must be meaningful and must close the gap between the student’s progress and that of his or her peers.</a:t>
            </a:r>
          </a:p>
          <a:p>
            <a:pPr marL="175384" indent="-175384">
              <a:buFont typeface="Arial"/>
              <a:buChar char="•"/>
            </a:pPr>
            <a:r>
              <a:rPr lang="en-US" sz="1200" b="1" kern="1200">
                <a:solidFill>
                  <a:schemeClr val="tx1"/>
                </a:solidFill>
                <a:latin typeface="ITC Franklin Gothic Std Bk Cd"/>
                <a:ea typeface="ＭＳ Ｐゴシック" pitchFamily="-48" charset="-128"/>
                <a:cs typeface="ＭＳ Ｐゴシック"/>
              </a:rPr>
              <a:t>Does the instruction need to be adjusted or changed?</a:t>
            </a:r>
            <a:r>
              <a:rPr lang="en-US" sz="1200" kern="1200">
                <a:solidFill>
                  <a:schemeClr val="tx1"/>
                </a:solidFill>
                <a:latin typeface="ITC Franklin Gothic Std Bk Cd"/>
                <a:ea typeface="ＭＳ Ｐゴシック" pitchFamily="-48" charset="-128"/>
                <a:cs typeface="ＭＳ Ｐゴシック"/>
              </a:rPr>
              <a:t> Using preestablished data decision rules, progress monitoring allows you to determine whether the instruction is working for the student and evaluate the effectiveness of changes. </a:t>
            </a:r>
          </a:p>
          <a:p>
            <a:pPr defTabSz="918770">
              <a:defRPr/>
            </a:pPr>
            <a:endParaRPr lang="en-US"/>
          </a:p>
          <a:p>
            <a:pPr defTabSz="918770">
              <a:defRPr/>
            </a:pPr>
            <a:endParaRPr lang="en-US"/>
          </a:p>
          <a:p>
            <a:r>
              <a:rPr lang="en-US"/>
              <a:t>Let’s take a moment to reflect on your current progress-monitoring practices. On your note-taking template on Handout 2, write down insights gleaned about progress monitoring and any ideas you would like to clarify with your school’s RTI leadership team. As you write, think about the following: </a:t>
            </a:r>
          </a:p>
          <a:p>
            <a:pPr marL="175384" indent="-175384">
              <a:buFont typeface="Wingdings" panose="05000000000000000000" pitchFamily="2" charset="2"/>
              <a:buChar char="§"/>
            </a:pPr>
            <a:r>
              <a:rPr lang="en-US"/>
              <a:t>How is progress monitoring used in your school?</a:t>
            </a:r>
          </a:p>
          <a:p>
            <a:pPr marL="175384" indent="-175384">
              <a:buFont typeface="Wingdings" panose="05000000000000000000" pitchFamily="2" charset="2"/>
              <a:buChar char="§"/>
            </a:pPr>
            <a:r>
              <a:rPr lang="en-US"/>
              <a:t>Is the screening versus progress-monitoring process clear?</a:t>
            </a:r>
          </a:p>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21</a:t>
            </a:fld>
            <a:endParaRPr lang="en-US"/>
          </a:p>
        </p:txBody>
      </p:sp>
    </p:spTree>
    <p:extLst>
      <p:ext uri="{BB962C8B-B14F-4D97-AF65-F5344CB8AC3E}">
        <p14:creationId xmlns:p14="http://schemas.microsoft.com/office/powerpoint/2010/main" val="5847721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tLang="en-US">
                <a:latin typeface="Arial" panose="020B0604020202020204" pitchFamily="34" charset="0"/>
                <a:ea typeface="ＭＳ Ｐゴシック" panose="020B0600070205080204" pitchFamily="34" charset="-128"/>
                <a:cs typeface="Arial" panose="020B0604020202020204" pitchFamily="34" charset="0"/>
              </a:rPr>
              <a:t>As you learned in the Tier 2 module, fidelity refers to how closely prescribed procedures are followed, and in the context of schools, </a:t>
            </a:r>
            <a:r>
              <a:rPr lang="en-US" altLang="en-US" b="1">
                <a:latin typeface="Arial" panose="020B0604020202020204" pitchFamily="34" charset="0"/>
                <a:ea typeface="ＭＳ Ｐゴシック" panose="020B0600070205080204" pitchFamily="34" charset="-128"/>
                <a:cs typeface="Arial" panose="020B0604020202020204" pitchFamily="34" charset="0"/>
              </a:rPr>
              <a:t>the degree to which teachers implement programs the way they were intended by the program developers</a:t>
            </a:r>
            <a:r>
              <a:rPr lang="en-US" altLang="en-US">
                <a:latin typeface="Arial" panose="020B0604020202020204" pitchFamily="34" charset="0"/>
                <a:ea typeface="ＭＳ Ｐゴシック" panose="020B0600070205080204" pitchFamily="34" charset="-128"/>
                <a:cs typeface="Arial" panose="020B0604020202020204" pitchFamily="34" charset="0"/>
              </a:rPr>
              <a:t>.  It also relates to the quality of the implementation.</a:t>
            </a:r>
            <a:r>
              <a:rPr lang="en-US" altLang="en-US" baseline="0">
                <a:latin typeface="Arial" panose="020B0604020202020204" pitchFamily="34" charset="0"/>
                <a:ea typeface="ＭＳ Ｐゴシック" panose="020B0600070205080204" pitchFamily="34" charset="-128"/>
                <a:cs typeface="Arial" panose="020B0604020202020204" pitchFamily="34" charset="0"/>
              </a:rPr>
              <a:t> Tier 3 starts with the delivery of a Tier 2 intervention with fidelity. However, when students do not respond as expected, a change is needed. With Tier 3, educators will use data to make changes to the implementation of the intervention to increase the impact on student performance. Educators will need to maintain fidelity to the adaptation to assess the impact of the change and determine if the adaptation was effective.  </a:t>
            </a:r>
            <a:endParaRPr lang="en-US" altLang="en-US">
              <a:latin typeface="Arial" panose="020B0604020202020204" pitchFamily="34" charset="0"/>
              <a:ea typeface="ＭＳ Ｐゴシック" panose="020B0600070205080204" pitchFamily="34" charset="-128"/>
              <a:cs typeface="Arial" panose="020B0604020202020204" pitchFamily="34" charset="0"/>
            </a:endParaRPr>
          </a:p>
          <a:p>
            <a:endParaRPr lang="en-US" altLang="en-US">
              <a:latin typeface="Arial" panose="020B0604020202020204" pitchFamily="34" charset="0"/>
              <a:ea typeface="ＭＳ Ｐゴシック" panose="020B0600070205080204" pitchFamily="34" charset="-128"/>
              <a:cs typeface="Arial" panose="020B0604020202020204" pitchFamily="34" charset="0"/>
            </a:endParaRPr>
          </a:p>
          <a:p>
            <a:r>
              <a:rPr lang="en-US" altLang="en-US" i="1">
                <a:latin typeface="Arial" panose="020B0604020202020204" pitchFamily="34" charset="0"/>
                <a:ea typeface="ＭＳ Ｐゴシック" panose="020B0600070205080204" pitchFamily="34" charset="-128"/>
                <a:cs typeface="Arial" panose="020B0604020202020204" pitchFamily="34" charset="0"/>
              </a:rPr>
              <a:t>Note: Throughout discussions of fidelity it is important to ensure that teachers believe that they work in an open, non-threatening environment that values their skills and expertise and where they can learn from their colleagues. With a system of open communication and productive feedback, fidelity checks of classroom techniques and the essential components of multi-tiered systems of support can be a useful and supportive way for teachers to collaborate and become a stronger teaching network. This may be a useful discussion point for some groups.</a:t>
            </a:r>
          </a:p>
          <a:p>
            <a:r>
              <a:rPr lang="en-US" altLang="en-US" b="1">
                <a:latin typeface="Arial" panose="020B0604020202020204" pitchFamily="34" charset="0"/>
                <a:ea typeface="ＭＳ Ｐゴシック" panose="020B0600070205080204" pitchFamily="34" charset="-128"/>
                <a:cs typeface="Arial" panose="020B0604020202020204" pitchFamily="34" charset="0"/>
              </a:rPr>
              <a:t> </a:t>
            </a:r>
            <a:endParaRPr lang="en-US" altLang="en-US">
              <a:latin typeface="Arial" panose="020B0604020202020204" pitchFamily="34" charset="0"/>
              <a:ea typeface="ＭＳ Ｐゴシック" panose="020B0600070205080204" pitchFamily="34" charset="-128"/>
              <a:cs typeface="Arial" panose="020B0604020202020204" pitchFamily="34" charset="0"/>
            </a:endParaRPr>
          </a:p>
          <a:p>
            <a:r>
              <a:rPr lang="en-US" altLang="en-US">
                <a:latin typeface="Calibri" panose="020F0502020204030204" pitchFamily="34" charset="0"/>
                <a:ea typeface="ＭＳ Ｐゴシック" panose="020B0600070205080204" pitchFamily="34" charset="-128"/>
              </a:rPr>
              <a:t> </a:t>
            </a:r>
          </a:p>
          <a:p>
            <a:endParaRPr lang="en-US" altLang="en-US">
              <a:latin typeface="Arial" panose="020B0604020202020204" pitchFamily="34" charset="0"/>
              <a:ea typeface="ＭＳ Ｐゴシック" panose="020B0600070205080204" pitchFamily="34" charset="-128"/>
            </a:endParaRPr>
          </a:p>
        </p:txBody>
      </p:sp>
      <p:sp>
        <p:nvSpPr>
          <p:cNvPr id="9728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B9BE7356-C781-4B2F-923B-7A59886A1524}" type="slidenum">
              <a:rPr lang="en-US" altLang="en-US">
                <a:cs typeface="Arial" panose="020B0604020202020204" pitchFamily="34" charset="0"/>
              </a:rPr>
              <a:pPr>
                <a:spcBef>
                  <a:spcPct val="0"/>
                </a:spcBef>
              </a:pPr>
              <a:t>22</a:t>
            </a:fld>
            <a:endParaRPr lang="en-US" altLang="en-US">
              <a:cs typeface="Arial" panose="020B0604020202020204" pitchFamily="34" charset="0"/>
            </a:endParaRPr>
          </a:p>
        </p:txBody>
      </p:sp>
    </p:spTree>
    <p:extLst>
      <p:ext uri="{BB962C8B-B14F-4D97-AF65-F5344CB8AC3E}">
        <p14:creationId xmlns:p14="http://schemas.microsoft.com/office/powerpoint/2010/main" val="1330482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a:t>
            </a:r>
            <a:r>
              <a:rPr lang="en-US" baseline="0"/>
              <a:t> graph on this slide provides an example of what progress monitoring data looks like. When a student is regularly progress monitored during an intervention, their progress can be depicted by a trend line, which demonstrates their rate of growth and progress towards a pre-established long or short term goal, as demonstrated by the goal line. </a:t>
            </a:r>
          </a:p>
          <a:p>
            <a:endParaRPr lang="en-US" baseline="0"/>
          </a:p>
          <a:p>
            <a:r>
              <a:rPr lang="en-US" baseline="0"/>
              <a:t>Goal setting is important at all levels. </a:t>
            </a:r>
            <a:endParaRPr lang="en-US"/>
          </a:p>
        </p:txBody>
      </p:sp>
    </p:spTree>
    <p:extLst>
      <p:ext uri="{BB962C8B-B14F-4D97-AF65-F5344CB8AC3E}">
        <p14:creationId xmlns:p14="http://schemas.microsoft.com/office/powerpoint/2010/main" val="448147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a:t>You may be wondering by now how to go about selecting an evidence-based intervention.</a:t>
            </a:r>
            <a:endParaRPr lang="en-US"/>
          </a:p>
          <a:p>
            <a:pPr marL="171450" indent="-171450">
              <a:buFont typeface="Arial" panose="020B0604020202020204" pitchFamily="34" charset="0"/>
              <a:buChar char="•"/>
            </a:pPr>
            <a:r>
              <a:rPr lang="en-US" sz="1200" kern="1200">
                <a:solidFill>
                  <a:schemeClr val="tx1"/>
                </a:solidFill>
                <a:effectLst/>
                <a:latin typeface="Arial" panose="020B0604020202020204" pitchFamily="34" charset="0"/>
                <a:ea typeface="+mn-ea"/>
                <a:cs typeface="+mn-cs"/>
              </a:rPr>
              <a:t>The </a:t>
            </a:r>
            <a:r>
              <a:rPr lang="en-US" sz="1200" i="1" kern="1200">
                <a:solidFill>
                  <a:schemeClr val="tx1"/>
                </a:solidFill>
                <a:effectLst/>
                <a:latin typeface="Arial" panose="020B0604020202020204" pitchFamily="34" charset="0"/>
                <a:ea typeface="+mn-ea"/>
                <a:cs typeface="+mn-cs"/>
              </a:rPr>
              <a:t>Taxonomy of Intervention Intensity</a:t>
            </a:r>
            <a:r>
              <a:rPr lang="en-US" sz="1200" kern="1200">
                <a:solidFill>
                  <a:schemeClr val="tx1"/>
                </a:solidFill>
                <a:effectLst/>
                <a:latin typeface="Arial" panose="020B0604020202020204" pitchFamily="34" charset="0"/>
                <a:ea typeface="+mn-ea"/>
                <a:cs typeface="+mn-cs"/>
              </a:rPr>
              <a:t> was developed based on existing research to support educators in evaluating and building intervention intensity. </a:t>
            </a:r>
          </a:p>
          <a:p>
            <a:pPr marL="171450" indent="-171450">
              <a:buFont typeface="Arial" panose="020B0604020202020204" pitchFamily="34" charset="0"/>
              <a:buChar char="•"/>
            </a:pPr>
            <a:r>
              <a:rPr lang="en-US" sz="1200" kern="1200">
                <a:solidFill>
                  <a:schemeClr val="tx1"/>
                </a:solidFill>
                <a:effectLst/>
                <a:latin typeface="Arial" panose="020B0604020202020204" pitchFamily="34" charset="0"/>
                <a:ea typeface="+mn-ea"/>
                <a:cs typeface="+mn-cs"/>
              </a:rPr>
              <a:t>We will focus today’s presentation on the first 6 dimensions – the 7</a:t>
            </a:r>
            <a:r>
              <a:rPr lang="en-US" sz="1200" kern="1200" baseline="30000">
                <a:solidFill>
                  <a:schemeClr val="tx1"/>
                </a:solidFill>
                <a:effectLst/>
                <a:latin typeface="Arial" panose="020B0604020202020204" pitchFamily="34" charset="0"/>
                <a:ea typeface="+mn-ea"/>
                <a:cs typeface="+mn-cs"/>
              </a:rPr>
              <a:t>th</a:t>
            </a:r>
            <a:r>
              <a:rPr lang="en-US" sz="1200" kern="1200">
                <a:solidFill>
                  <a:schemeClr val="tx1"/>
                </a:solidFill>
                <a:effectLst/>
                <a:latin typeface="Arial" panose="020B0604020202020204" pitchFamily="34" charset="0"/>
                <a:ea typeface="+mn-ea"/>
                <a:cs typeface="+mn-cs"/>
              </a:rPr>
              <a:t> dimension is important for Tier 3 but is not necessary for Tier 2 intervention. </a:t>
            </a:r>
            <a:endParaRPr lang="en-US"/>
          </a:p>
        </p:txBody>
      </p:sp>
      <p:sp>
        <p:nvSpPr>
          <p:cNvPr id="4" name="Slide Number Placeholder 3"/>
          <p:cNvSpPr>
            <a:spLocks noGrp="1"/>
          </p:cNvSpPr>
          <p:nvPr>
            <p:ph type="sldNum" sz="quarter" idx="10"/>
          </p:nvPr>
        </p:nvSpPr>
        <p:spPr/>
        <p:txBody>
          <a:bodyPr/>
          <a:lstStyle/>
          <a:p>
            <a:fld id="{015CC356-F3FB-4EFF-8CC6-CE45B8A6F079}"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1110809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This slide provides a more detailed description of each of the dimensions, and is also found on Handout 1 in your packet. </a:t>
            </a:r>
          </a:p>
        </p:txBody>
      </p:sp>
      <p:sp>
        <p:nvSpPr>
          <p:cNvPr id="4" name="Header Placeholder 3"/>
          <p:cNvSpPr>
            <a:spLocks noGrp="1"/>
          </p:cNvSpPr>
          <p:nvPr>
            <p:ph type="hdr" sz="quarter" idx="10"/>
          </p:nvPr>
        </p:nvSpPr>
        <p:spPr/>
        <p:txBody>
          <a:bodyPr/>
          <a:lstStyle/>
          <a:p>
            <a:r>
              <a:rPr lang="en-US"/>
              <a:t>SSTAGE </a:t>
            </a:r>
          </a:p>
        </p:txBody>
      </p:sp>
      <p:sp>
        <p:nvSpPr>
          <p:cNvPr id="5" name="Footer Placeholder 4"/>
          <p:cNvSpPr>
            <a:spLocks noGrp="1"/>
          </p:cNvSpPr>
          <p:nvPr>
            <p:ph type="ftr" sz="quarter" idx="11"/>
          </p:nvPr>
        </p:nvSpPr>
        <p:spPr/>
        <p:txBody>
          <a:bodyPr/>
          <a:lstStyle/>
          <a:p>
            <a:r>
              <a:rPr lang="en-US"/>
              <a:t>Tessie Bailey, American Institutes for Reseach (tbailey@air.org) </a:t>
            </a:r>
          </a:p>
        </p:txBody>
      </p:sp>
      <p:sp>
        <p:nvSpPr>
          <p:cNvPr id="6" name="Slide Number Placeholder 5"/>
          <p:cNvSpPr>
            <a:spLocks noGrp="1"/>
          </p:cNvSpPr>
          <p:nvPr>
            <p:ph type="sldNum" sz="quarter" idx="12"/>
          </p:nvPr>
        </p:nvSpPr>
        <p:spPr/>
        <p:txBody>
          <a:bodyPr/>
          <a:lstStyle/>
          <a:p>
            <a:fld id="{B54DC83E-89B8-4806-9A94-7D2BAA520DC6}" type="slidenum">
              <a:rPr lang="en-US" smtClean="0"/>
              <a:pPr/>
              <a:t>25</a:t>
            </a:fld>
            <a:endParaRPr lang="en-US"/>
          </a:p>
        </p:txBody>
      </p:sp>
    </p:spTree>
    <p:extLst>
      <p:ext uri="{BB962C8B-B14F-4D97-AF65-F5344CB8AC3E}">
        <p14:creationId xmlns:p14="http://schemas.microsoft.com/office/powerpoint/2010/main" val="3427304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26</a:t>
            </a:fld>
            <a:endParaRPr lang="en-US"/>
          </a:p>
        </p:txBody>
      </p:sp>
    </p:spTree>
    <p:extLst>
      <p:ext uri="{BB962C8B-B14F-4D97-AF65-F5344CB8AC3E}">
        <p14:creationId xmlns:p14="http://schemas.microsoft.com/office/powerpoint/2010/main" val="20079463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27</a:t>
            </a:fld>
            <a:endParaRPr lang="en-US"/>
          </a:p>
        </p:txBody>
      </p:sp>
    </p:spTree>
    <p:extLst>
      <p:ext uri="{BB962C8B-B14F-4D97-AF65-F5344CB8AC3E}">
        <p14:creationId xmlns:p14="http://schemas.microsoft.com/office/powerpoint/2010/main" val="19967628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28</a:t>
            </a:fld>
            <a:endParaRPr lang="en-US"/>
          </a:p>
        </p:txBody>
      </p:sp>
    </p:spTree>
    <p:extLst>
      <p:ext uri="{BB962C8B-B14F-4D97-AF65-F5344CB8AC3E}">
        <p14:creationId xmlns:p14="http://schemas.microsoft.com/office/powerpoint/2010/main" val="867024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29</a:t>
            </a:fld>
            <a:endParaRPr lang="en-US"/>
          </a:p>
        </p:txBody>
      </p:sp>
    </p:spTree>
    <p:extLst>
      <p:ext uri="{BB962C8B-B14F-4D97-AF65-F5344CB8AC3E}">
        <p14:creationId xmlns:p14="http://schemas.microsoft.com/office/powerpoint/2010/main" val="454404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a:t>
            </a:fld>
            <a:endParaRPr lang="en-US" dirty="0"/>
          </a:p>
        </p:txBody>
      </p:sp>
    </p:spTree>
    <p:extLst>
      <p:ext uri="{BB962C8B-B14F-4D97-AF65-F5344CB8AC3E}">
        <p14:creationId xmlns:p14="http://schemas.microsoft.com/office/powerpoint/2010/main" val="14058400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30</a:t>
            </a:fld>
            <a:endParaRPr lang="en-US"/>
          </a:p>
        </p:txBody>
      </p:sp>
    </p:spTree>
    <p:extLst>
      <p:ext uri="{BB962C8B-B14F-4D97-AF65-F5344CB8AC3E}">
        <p14:creationId xmlns:p14="http://schemas.microsoft.com/office/powerpoint/2010/main" val="7221457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31</a:t>
            </a:fld>
            <a:endParaRPr lang="en-US"/>
          </a:p>
        </p:txBody>
      </p:sp>
    </p:spTree>
    <p:extLst>
      <p:ext uri="{BB962C8B-B14F-4D97-AF65-F5344CB8AC3E}">
        <p14:creationId xmlns:p14="http://schemas.microsoft.com/office/powerpoint/2010/main" val="16735814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32</a:t>
            </a:fld>
            <a:endParaRPr lang="en-US"/>
          </a:p>
        </p:txBody>
      </p:sp>
    </p:spTree>
    <p:extLst>
      <p:ext uri="{BB962C8B-B14F-4D97-AF65-F5344CB8AC3E}">
        <p14:creationId xmlns:p14="http://schemas.microsoft.com/office/powerpoint/2010/main" val="1430251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33</a:t>
            </a:fld>
            <a:endParaRPr lang="en-US"/>
          </a:p>
        </p:txBody>
      </p:sp>
    </p:spTree>
    <p:extLst>
      <p:ext uri="{BB962C8B-B14F-4D97-AF65-F5344CB8AC3E}">
        <p14:creationId xmlns:p14="http://schemas.microsoft.com/office/powerpoint/2010/main" val="7888563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34</a:t>
            </a:fld>
            <a:endParaRPr lang="en-US"/>
          </a:p>
        </p:txBody>
      </p:sp>
    </p:spTree>
    <p:extLst>
      <p:ext uri="{BB962C8B-B14F-4D97-AF65-F5344CB8AC3E}">
        <p14:creationId xmlns:p14="http://schemas.microsoft.com/office/powerpoint/2010/main" val="168889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35</a:t>
            </a:fld>
            <a:endParaRPr lang="en-US"/>
          </a:p>
        </p:txBody>
      </p:sp>
    </p:spTree>
    <p:extLst>
      <p:ext uri="{BB962C8B-B14F-4D97-AF65-F5344CB8AC3E}">
        <p14:creationId xmlns:p14="http://schemas.microsoft.com/office/powerpoint/2010/main" val="1892810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36</a:t>
            </a:fld>
            <a:endParaRPr lang="en-US"/>
          </a:p>
        </p:txBody>
      </p:sp>
    </p:spTree>
    <p:extLst>
      <p:ext uri="{BB962C8B-B14F-4D97-AF65-F5344CB8AC3E}">
        <p14:creationId xmlns:p14="http://schemas.microsoft.com/office/powerpoint/2010/main" val="17925920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37</a:t>
            </a:fld>
            <a:endParaRPr lang="en-US"/>
          </a:p>
        </p:txBody>
      </p:sp>
    </p:spTree>
    <p:extLst>
      <p:ext uri="{BB962C8B-B14F-4D97-AF65-F5344CB8AC3E}">
        <p14:creationId xmlns:p14="http://schemas.microsoft.com/office/powerpoint/2010/main" val="4085770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38</a:t>
            </a:fld>
            <a:endParaRPr lang="en-US"/>
          </a:p>
        </p:txBody>
      </p:sp>
    </p:spTree>
    <p:extLst>
      <p:ext uri="{BB962C8B-B14F-4D97-AF65-F5344CB8AC3E}">
        <p14:creationId xmlns:p14="http://schemas.microsoft.com/office/powerpoint/2010/main" val="934107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4</a:t>
            </a:fld>
            <a:endParaRPr lang="en-US" dirty="0"/>
          </a:p>
        </p:txBody>
      </p:sp>
    </p:spTree>
    <p:extLst>
      <p:ext uri="{BB962C8B-B14F-4D97-AF65-F5344CB8AC3E}">
        <p14:creationId xmlns:p14="http://schemas.microsoft.com/office/powerpoint/2010/main" val="1785973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5760" y="4387770"/>
            <a:ext cx="6151417" cy="4848306"/>
          </a:xfrm>
        </p:spPr>
        <p:txBody>
          <a:bodyPr/>
          <a:lstStyle/>
          <a:p>
            <a:r>
              <a:rPr lang="en-US" i="1" dirty="0"/>
              <a:t>This slide has animations. </a:t>
            </a:r>
          </a:p>
          <a:p>
            <a:r>
              <a:rPr lang="en-US" dirty="0" smtClean="0"/>
              <a:t>Many </a:t>
            </a:r>
            <a:r>
              <a:rPr lang="en-US" dirty="0"/>
              <a:t>educators associate MTSS with the following triangle. It is intended to represent the three levels of prevention and the percentage of students who would be expected to benefit from these levels of prevention in an effective system. </a:t>
            </a:r>
            <a:r>
              <a:rPr lang="en-US" i="1" dirty="0"/>
              <a:t>Click for animation. </a:t>
            </a:r>
            <a:r>
              <a:rPr lang="en-US" dirty="0"/>
              <a:t>The first level, or </a:t>
            </a:r>
            <a:r>
              <a:rPr lang="en-US" b="0" dirty="0"/>
              <a:t>Tier 1, is </a:t>
            </a:r>
            <a:r>
              <a:rPr lang="en-US" dirty="0"/>
              <a:t>indicated in green.</a:t>
            </a:r>
            <a:r>
              <a:rPr lang="en-US" baseline="0" dirty="0"/>
              <a:t> It is </a:t>
            </a:r>
            <a:r>
              <a:rPr lang="en-US" dirty="0"/>
              <a:t>expected that most students, at least 80%, benefit from core curriculum delivered through differentiated.</a:t>
            </a:r>
          </a:p>
          <a:p>
            <a:endParaRPr lang="en-US" dirty="0"/>
          </a:p>
          <a:p>
            <a:r>
              <a:rPr lang="en-US" i="1" dirty="0"/>
              <a:t>Click for animation. </a:t>
            </a:r>
            <a:r>
              <a:rPr lang="en-US" dirty="0"/>
              <a:t>The next level, or </a:t>
            </a:r>
            <a:r>
              <a:rPr lang="en-US" b="0" dirty="0"/>
              <a:t>Tier 2, is supplemental </a:t>
            </a:r>
            <a:r>
              <a:rPr lang="en-US" dirty="0"/>
              <a:t>to Tier 1. Even</a:t>
            </a:r>
            <a:r>
              <a:rPr lang="en-US" baseline="0" dirty="0"/>
              <a:t> with good instruction, it is estimated that </a:t>
            </a:r>
            <a:r>
              <a:rPr lang="en-US" dirty="0"/>
              <a:t>approximately 15% of students will need supplemental, small group instruction to benefit from the core instruction and curriculum. </a:t>
            </a:r>
          </a:p>
          <a:p>
            <a:endParaRPr lang="en-US" dirty="0"/>
          </a:p>
          <a:p>
            <a:r>
              <a:rPr lang="en-US" dirty="0"/>
              <a:t>The top level, </a:t>
            </a:r>
            <a:r>
              <a:rPr lang="en-US" b="0" dirty="0"/>
              <a:t>or intensive instruction or Tier 3, includes </a:t>
            </a:r>
            <a:r>
              <a:rPr lang="en-US" dirty="0"/>
              <a:t>specialized, individualized systems for students with intensive needs. It typically involves small group instruction of one to three students who are significantly behind their peers. It is estimated that approximately 3 to 5%</a:t>
            </a:r>
            <a:r>
              <a:rPr lang="en-US" baseline="0" dirty="0"/>
              <a:t> of students will need intensive support. </a:t>
            </a:r>
            <a:endParaRPr lang="en-US" dirty="0"/>
          </a:p>
          <a:p>
            <a:endParaRPr lang="en-US" dirty="0"/>
          </a:p>
          <a:p>
            <a:r>
              <a:rPr lang="en-US" dirty="0"/>
              <a:t>If fewer than 80% of students are benefiting from the current primary prevention system, schools should consider focusing school improvement efforts on improving the core instruction and curriculum. If there is a large percentage of students in the Tier 2 or Tier</a:t>
            </a:r>
            <a:r>
              <a:rPr lang="en-US" baseline="0" dirty="0"/>
              <a:t> 3</a:t>
            </a:r>
            <a:r>
              <a:rPr lang="en-US" dirty="0"/>
              <a:t>, consider implementing large group instructional activities and system changes within Tier</a:t>
            </a:r>
            <a:r>
              <a:rPr lang="en-US" baseline="0" dirty="0"/>
              <a:t> 1 </a:t>
            </a:r>
            <a:r>
              <a:rPr lang="en-US" dirty="0"/>
              <a:t>to reduce the number of students requiring additional support. </a:t>
            </a:r>
          </a:p>
          <a:p>
            <a:r>
              <a:rPr lang="en-US" i="1" dirty="0" smtClean="0"/>
              <a:t>Click </a:t>
            </a:r>
            <a:r>
              <a:rPr lang="en-US" i="1" dirty="0"/>
              <a:t>for animation. </a:t>
            </a:r>
            <a:r>
              <a:rPr lang="en-US" dirty="0"/>
              <a:t>Students with disabilities may</a:t>
            </a:r>
            <a:r>
              <a:rPr lang="en-US" baseline="0" dirty="0"/>
              <a:t> receive supports </a:t>
            </a:r>
            <a:r>
              <a:rPr lang="en-US" dirty="0"/>
              <a:t>throughout levels of the system, depending on their individual needs.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BA2C2E2-0E08-480B-A22D-C2F2EBF6A27D}" type="slidenum">
              <a:rPr kumimoji="0" lang="en-US" sz="1200" b="0" i="0" u="none" strike="noStrike" kern="1200" cap="none" spc="0" normalizeH="0" baseline="0" noProof="0" smtClean="0">
                <a:ln>
                  <a:noFill/>
                </a:ln>
                <a:solidFill>
                  <a:srgbClr val="000000"/>
                </a:solidFill>
                <a:effectLst/>
                <a:uLnTx/>
                <a:uFillTx/>
                <a:latin typeface="ITC Franklin Gothic Std Bk Cd"/>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sz="1200" b="0" i="0" u="none" strike="noStrike" kern="1200" cap="none" spc="0" normalizeH="0" baseline="0" noProof="0" dirty="0">
              <a:ln>
                <a:noFill/>
              </a:ln>
              <a:solidFill>
                <a:srgbClr val="000000"/>
              </a:solidFill>
              <a:effectLst/>
              <a:uLnTx/>
              <a:uFillTx/>
              <a:latin typeface="ITC Franklin Gothic Std Bk Cd"/>
              <a:ea typeface="ＭＳ Ｐゴシック" charset="-128"/>
              <a:cs typeface="+mn-cs"/>
            </a:endParaRPr>
          </a:p>
        </p:txBody>
      </p:sp>
    </p:spTree>
    <p:extLst>
      <p:ext uri="{BB962C8B-B14F-4D97-AF65-F5344CB8AC3E}">
        <p14:creationId xmlns:p14="http://schemas.microsoft.com/office/powerpoint/2010/main" val="2835736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6</a:t>
            </a:fld>
            <a:endParaRPr lang="en-US" dirty="0"/>
          </a:p>
        </p:txBody>
      </p:sp>
    </p:spTree>
    <p:extLst>
      <p:ext uri="{BB962C8B-B14F-4D97-AF65-F5344CB8AC3E}">
        <p14:creationId xmlns:p14="http://schemas.microsoft.com/office/powerpoint/2010/main" val="637949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i="0"/>
              <a:t>Evidence-based practices are an important part of effective Tier 2 intervention. </a:t>
            </a:r>
          </a:p>
          <a:p>
            <a:pPr marL="171450" indent="-171450">
              <a:buFont typeface="Arial" panose="020B0604020202020204" pitchFamily="34" charset="0"/>
              <a:buChar char="•"/>
            </a:pPr>
            <a:r>
              <a:rPr lang="en-US" i="0"/>
              <a:t>Instruction at Tier 2 is standardized and targeted for a small group of 3-7 students. Students who receive Tier 2 intervention have been identified as at risk on a universal screening measure, and are typically 15-20% of a school population. Students receiving this level of support should receive progress monitoring assessments on a monthly (feasible) to biweekly (recommended) basis. </a:t>
            </a:r>
            <a:endParaRPr lang="en-US" i="1"/>
          </a:p>
          <a:p>
            <a:endParaRPr lang="en-US" i="1"/>
          </a:p>
        </p:txBody>
      </p:sp>
      <p:sp>
        <p:nvSpPr>
          <p:cNvPr id="4" name="Slide Number Placeholder 3"/>
          <p:cNvSpPr>
            <a:spLocks noGrp="1"/>
          </p:cNvSpPr>
          <p:nvPr>
            <p:ph type="sldNum" sz="quarter" idx="10"/>
          </p:nvPr>
        </p:nvSpPr>
        <p:spPr/>
        <p:txBody>
          <a:bodyPr/>
          <a:lstStyle/>
          <a:p>
            <a:pPr>
              <a:defRPr/>
            </a:pPr>
            <a:fld id="{DBA2C2E2-0E08-480B-A22D-C2F2EBF6A27D}" type="slidenum">
              <a:rPr lang="en-US" smtClean="0"/>
              <a:pPr>
                <a:defRPr/>
              </a:pPr>
              <a:t>7</a:t>
            </a:fld>
            <a:endParaRPr lang="en-US"/>
          </a:p>
        </p:txBody>
      </p:sp>
      <p:sp>
        <p:nvSpPr>
          <p:cNvPr id="5" name="Footer Placeholder 4">
            <a:extLst>
              <a:ext uri="{FF2B5EF4-FFF2-40B4-BE49-F238E27FC236}">
                <a16:creationId xmlns:a16="http://schemas.microsoft.com/office/drawing/2014/main" id="{436DC4E6-CC47-4673-B722-3D1D8C7FEB9B}"/>
              </a:ext>
            </a:extLst>
          </p:cNvPr>
          <p:cNvSpPr>
            <a:spLocks noGrp="1"/>
          </p:cNvSpPr>
          <p:nvPr>
            <p:ph type="ftr" sz="quarter" idx="11"/>
          </p:nvPr>
        </p:nvSpPr>
        <p:spPr/>
        <p:txBody>
          <a:bodyPr/>
          <a:lstStyle/>
          <a:p>
            <a:r>
              <a:rPr lang="en-US"/>
              <a:t>Tessie Bailey, American Institutes for Reseach (tbailey@air.org) </a:t>
            </a:r>
          </a:p>
        </p:txBody>
      </p:sp>
      <p:sp>
        <p:nvSpPr>
          <p:cNvPr id="6" name="Header Placeholder 5">
            <a:extLst>
              <a:ext uri="{FF2B5EF4-FFF2-40B4-BE49-F238E27FC236}">
                <a16:creationId xmlns:a16="http://schemas.microsoft.com/office/drawing/2014/main" id="{F6EA6C35-345C-4D5F-8FBF-74ADE8687180}"/>
              </a:ext>
            </a:extLst>
          </p:cNvPr>
          <p:cNvSpPr>
            <a:spLocks noGrp="1"/>
          </p:cNvSpPr>
          <p:nvPr>
            <p:ph type="hdr" sz="quarter" idx="12"/>
          </p:nvPr>
        </p:nvSpPr>
        <p:spPr/>
        <p:txBody>
          <a:bodyPr/>
          <a:lstStyle/>
          <a:p>
            <a:r>
              <a:rPr lang="en-US"/>
              <a:t>SSTAGE </a:t>
            </a:r>
          </a:p>
        </p:txBody>
      </p:sp>
    </p:spTree>
    <p:extLst>
      <p:ext uri="{BB962C8B-B14F-4D97-AF65-F5344CB8AC3E}">
        <p14:creationId xmlns:p14="http://schemas.microsoft.com/office/powerpoint/2010/main" val="1954442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310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 typeface="Arial" panose="020B0604020202020204" pitchFamily="34" charset="0"/>
              <a:buChar char="•"/>
            </a:pPr>
            <a:r>
              <a:rPr lang="en-US" altLang="en-US" i="0"/>
              <a:t>So, what is the difference between Tier 1 and Tier 2 interventions? </a:t>
            </a:r>
          </a:p>
          <a:p>
            <a:pPr marL="171450" indent="-171450">
              <a:buFont typeface="Arial" panose="020B0604020202020204" pitchFamily="34" charset="0"/>
              <a:buChar char="•"/>
            </a:pPr>
            <a:r>
              <a:rPr lang="en-US" altLang="en-US" i="0"/>
              <a:t>Tier 2 interventions typically follow standardized, evidence-based programs rather than whole class curriculum. Instruction occurs in smaller groups of 3-7 students (ideally), following the duration and timeframe defined by the intervention program, rather than an uninterrupted whole class instructional period each day. It is recommended that progress monitoring occurs biweekly, though some schools may find that monthly progress monitoring is more feasible. Finally, while Tier 1 instruction serves all students, including students with disabilities, Tier 2 intervention occurs with those students who are identified as at-risk in 1 or more content areas, which may or may not include students with disabilities as well as students who have not been identified as having a learning disability. </a:t>
            </a:r>
          </a:p>
          <a:p>
            <a:pPr marL="171450" indent="-171450">
              <a:buFont typeface="Arial" panose="020B0604020202020204" pitchFamily="34" charset="0"/>
              <a:buChar char="•"/>
            </a:pPr>
            <a:endParaRPr lang="en-US" altLang="en-US" i="1"/>
          </a:p>
        </p:txBody>
      </p:sp>
      <p:sp>
        <p:nvSpPr>
          <p:cNvPr id="1310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ea typeface="MS PGothic" pitchFamily="34" charset="-128"/>
              </a:defRPr>
            </a:lvl1pPr>
            <a:lvl2pPr marL="742939" indent="-285745" eaLnBrk="0" hangingPunct="0">
              <a:defRPr>
                <a:solidFill>
                  <a:schemeClr val="tx1"/>
                </a:solidFill>
                <a:latin typeface="Arial" pitchFamily="34" charset="0"/>
                <a:ea typeface="MS PGothic" pitchFamily="34" charset="-128"/>
              </a:defRPr>
            </a:lvl2pPr>
            <a:lvl3pPr marL="1142983" indent="-228597" eaLnBrk="0" hangingPunct="0">
              <a:defRPr>
                <a:solidFill>
                  <a:schemeClr val="tx1"/>
                </a:solidFill>
                <a:latin typeface="Arial" pitchFamily="34" charset="0"/>
                <a:ea typeface="MS PGothic" pitchFamily="34" charset="-128"/>
              </a:defRPr>
            </a:lvl3pPr>
            <a:lvl4pPr marL="1600176" indent="-228597" eaLnBrk="0" hangingPunct="0">
              <a:defRPr>
                <a:solidFill>
                  <a:schemeClr val="tx1"/>
                </a:solidFill>
                <a:latin typeface="Arial" pitchFamily="34" charset="0"/>
                <a:ea typeface="MS PGothic" pitchFamily="34" charset="-128"/>
              </a:defRPr>
            </a:lvl4pPr>
            <a:lvl5pPr marL="2057369" indent="-228597" eaLnBrk="0" hangingPunct="0">
              <a:defRPr>
                <a:solidFill>
                  <a:schemeClr val="tx1"/>
                </a:solidFill>
                <a:latin typeface="Arial" pitchFamily="34" charset="0"/>
                <a:ea typeface="MS PGothic" pitchFamily="34" charset="-128"/>
              </a:defRPr>
            </a:lvl5pPr>
            <a:lvl6pPr marL="2514562" indent="-228597" eaLnBrk="0" fontAlgn="base" hangingPunct="0">
              <a:spcBef>
                <a:spcPct val="0"/>
              </a:spcBef>
              <a:spcAft>
                <a:spcPct val="0"/>
              </a:spcAft>
              <a:defRPr>
                <a:solidFill>
                  <a:schemeClr val="tx1"/>
                </a:solidFill>
                <a:latin typeface="Arial" pitchFamily="34" charset="0"/>
                <a:ea typeface="MS PGothic" pitchFamily="34" charset="-128"/>
              </a:defRPr>
            </a:lvl6pPr>
            <a:lvl7pPr marL="2971755" indent="-228597" eaLnBrk="0" fontAlgn="base" hangingPunct="0">
              <a:spcBef>
                <a:spcPct val="0"/>
              </a:spcBef>
              <a:spcAft>
                <a:spcPct val="0"/>
              </a:spcAft>
              <a:defRPr>
                <a:solidFill>
                  <a:schemeClr val="tx1"/>
                </a:solidFill>
                <a:latin typeface="Arial" pitchFamily="34" charset="0"/>
                <a:ea typeface="MS PGothic" pitchFamily="34" charset="-128"/>
              </a:defRPr>
            </a:lvl7pPr>
            <a:lvl8pPr marL="3428948" indent="-228597" eaLnBrk="0" fontAlgn="base" hangingPunct="0">
              <a:spcBef>
                <a:spcPct val="0"/>
              </a:spcBef>
              <a:spcAft>
                <a:spcPct val="0"/>
              </a:spcAft>
              <a:defRPr>
                <a:solidFill>
                  <a:schemeClr val="tx1"/>
                </a:solidFill>
                <a:latin typeface="Arial" pitchFamily="34" charset="0"/>
                <a:ea typeface="MS PGothic" pitchFamily="34" charset="-128"/>
              </a:defRPr>
            </a:lvl8pPr>
            <a:lvl9pPr marL="3886141" indent="-228597" eaLnBrk="0" fontAlgn="base" hangingPunct="0">
              <a:spcBef>
                <a:spcPct val="0"/>
              </a:spcBef>
              <a:spcAft>
                <a:spcPct val="0"/>
              </a:spcAft>
              <a:defRPr>
                <a:solidFill>
                  <a:schemeClr val="tx1"/>
                </a:solidFill>
                <a:latin typeface="Arial" pitchFamily="34" charset="0"/>
                <a:ea typeface="MS PGothic" pitchFamily="34" charset="-128"/>
              </a:defRPr>
            </a:lvl9pPr>
          </a:lstStyle>
          <a:p>
            <a:fld id="{6F0ECADD-0E7A-430C-85BD-B0D3976D3D56}" type="slidenum">
              <a:rPr lang="en-US" altLang="en-US" smtClean="0">
                <a:solidFill>
                  <a:srgbClr val="000000"/>
                </a:solidFill>
              </a:rPr>
              <a:pPr/>
              <a:t>8</a:t>
            </a:fld>
            <a:endParaRPr lang="en-US" altLang="en-US">
              <a:solidFill>
                <a:srgbClr val="000000"/>
              </a:solidFill>
            </a:endParaRPr>
          </a:p>
        </p:txBody>
      </p:sp>
    </p:spTree>
    <p:extLst>
      <p:ext uri="{BB962C8B-B14F-4D97-AF65-F5344CB8AC3E}">
        <p14:creationId xmlns:p14="http://schemas.microsoft.com/office/powerpoint/2010/main" val="3693506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i="0"/>
              <a:t>There are 4 critical features of an evidence-based Tier 2 intervention system: </a:t>
            </a:r>
          </a:p>
          <a:p>
            <a:pPr marL="171450" indent="-171450">
              <a:buFont typeface="Arial" panose="020B0604020202020204" pitchFamily="34" charset="0"/>
              <a:buChar char="•"/>
            </a:pPr>
            <a:r>
              <a:rPr lang="en-US" i="0"/>
              <a:t>1) First, al</a:t>
            </a:r>
            <a:r>
              <a:rPr lang="en-US"/>
              <a:t>l Tier II interventions should be evidence-based </a:t>
            </a:r>
            <a:r>
              <a:rPr lang="en-US" b="0"/>
              <a:t>in content areas and grade levels where they are available</a:t>
            </a:r>
            <a:r>
              <a:rPr lang="en-US" b="0" baseline="0"/>
              <a:t> and they support academic and behavior needs. </a:t>
            </a:r>
            <a:r>
              <a:rPr lang="en-US" b="0" i="1" baseline="0"/>
              <a:t>Tools for identifying evidence-based interventions will be discussed later in the presentation.</a:t>
            </a:r>
          </a:p>
          <a:p>
            <a:pPr marL="171450" indent="-171450">
              <a:buFont typeface="Arial" panose="020B0604020202020204" pitchFamily="34" charset="0"/>
              <a:buChar char="•"/>
            </a:pPr>
            <a:r>
              <a:rPr lang="en-US" b="0" i="0" baseline="0"/>
              <a:t>2) Second, Tier 2 must c</a:t>
            </a:r>
            <a:r>
              <a:rPr lang="en-US" b="0" i="0"/>
              <a:t>omplement core instruction;</a:t>
            </a:r>
            <a:r>
              <a:rPr lang="en-US" b="0" i="0" baseline="0"/>
              <a:t> specifically, it is </a:t>
            </a:r>
            <a:r>
              <a:rPr lang="en-US" b="0" i="0"/>
              <a:t>w</a:t>
            </a:r>
            <a:r>
              <a:rPr lang="en-US" b="0"/>
              <a:t>ell aligned with core instruction and incorporates foundational skills that support the learning objectives of core academic instruction</a:t>
            </a:r>
            <a:r>
              <a:rPr lang="en-US" b="0" baseline="0"/>
              <a:t> and supports behavior programs. </a:t>
            </a:r>
          </a:p>
          <a:p>
            <a:pPr marL="171450" indent="-171450">
              <a:buFont typeface="Arial" panose="020B0604020202020204" pitchFamily="34" charset="0"/>
              <a:buChar char="•"/>
            </a:pPr>
            <a:r>
              <a:rPr lang="en-US" b="0" baseline="0"/>
              <a:t>3) Third, in addition to being evidence-based, Tier 2 interventions should be standardized and delivered at an appropriate frequency (ideally 3 times a week) by a trained educator, with a small group of students. </a:t>
            </a:r>
            <a:r>
              <a:rPr lang="en-US" b="0" baseline="0" smtClean="0"/>
              <a:t> Discuss role of the teacher.</a:t>
            </a:r>
            <a:endParaRPr lang="en-US" b="0" baseline="0"/>
          </a:p>
          <a:p>
            <a:pPr marL="171450" indent="-171450">
              <a:buFont typeface="Arial" panose="020B0604020202020204" pitchFamily="34" charset="0"/>
              <a:buChar char="•"/>
            </a:pPr>
            <a:r>
              <a:rPr lang="en-US" b="0" baseline="0"/>
              <a:t>4) Lastly, Tier 2 intervention should be scheduled in addition to Tier 1 – it should not replace core reading or math instruction. </a:t>
            </a:r>
            <a:endParaRPr lang="en-US" b="0"/>
          </a:p>
        </p:txBody>
      </p:sp>
      <p:sp>
        <p:nvSpPr>
          <p:cNvPr id="4" name="Slide Number Placeholder 3"/>
          <p:cNvSpPr>
            <a:spLocks noGrp="1"/>
          </p:cNvSpPr>
          <p:nvPr>
            <p:ph type="sldNum" sz="quarter" idx="10"/>
          </p:nvPr>
        </p:nvSpPr>
        <p:spPr/>
        <p:txBody>
          <a:bodyPr/>
          <a:lstStyle/>
          <a:p>
            <a:fld id="{B54DC83E-89B8-4806-9A94-7D2BAA520DC6}" type="slidenum">
              <a:rPr lang="en-US" smtClean="0"/>
              <a:pPr/>
              <a:t>9</a:t>
            </a:fld>
            <a:endParaRPr lang="en-US"/>
          </a:p>
        </p:txBody>
      </p:sp>
    </p:spTree>
    <p:extLst>
      <p:ext uri="{BB962C8B-B14F-4D97-AF65-F5344CB8AC3E}">
        <p14:creationId xmlns:p14="http://schemas.microsoft.com/office/powerpoint/2010/main" val="4230834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p:cNvSpPr>
            <a:spLocks noGrp="1"/>
          </p:cNvSpPr>
          <p:nvPr>
            <p:ph type="title"/>
          </p:nvPr>
        </p:nvSpPr>
        <p:spPr>
          <a:xfrm>
            <a:off x="683812" y="1151931"/>
            <a:ext cx="8228413" cy="1538883"/>
          </a:xfrm>
        </p:spPr>
        <p:txBody>
          <a:bodyPr>
            <a:normAutofit/>
          </a:bodyPr>
          <a:lstStyle>
            <a:lvl1pPr>
              <a:defRPr/>
            </a:lvl1pPr>
          </a:lstStyle>
          <a:p>
            <a:r>
              <a:rPr lang="en-US"/>
              <a:t>Click to edit Master title style</a:t>
            </a:r>
            <a:endParaRPr lang="en-US" dirty="0"/>
          </a:p>
        </p:txBody>
      </p:sp>
      <p:sp>
        <p:nvSpPr>
          <p:cNvPr id="15" name="Subtitle"/>
          <p:cNvSpPr>
            <a:spLocks noGrp="1"/>
          </p:cNvSpPr>
          <p:nvPr>
            <p:ph type="body" sz="quarter" idx="16" hasCustomPrompt="1"/>
          </p:nvPr>
        </p:nvSpPr>
        <p:spPr>
          <a:xfrm>
            <a:off x="684213" y="2935288"/>
            <a:ext cx="8228012" cy="1263650"/>
          </a:xfrm>
        </p:spPr>
        <p:txBody>
          <a:bodyPr/>
          <a:lstStyle>
            <a:lvl1pPr>
              <a:defRPr/>
            </a:lvl1pPr>
          </a:lstStyle>
          <a:p>
            <a:pPr lvl="0"/>
            <a:r>
              <a:rPr lang="en-US" dirty="0"/>
              <a:t>Subtitle</a:t>
            </a:r>
          </a:p>
        </p:txBody>
      </p:sp>
      <p:sp>
        <p:nvSpPr>
          <p:cNvPr id="13" name="Text Placeholder"/>
          <p:cNvSpPr>
            <a:spLocks noGrp="1"/>
          </p:cNvSpPr>
          <p:nvPr>
            <p:ph type="body" sz="quarter" idx="15" hasCustomPrompt="1"/>
          </p:nvPr>
        </p:nvSpPr>
        <p:spPr>
          <a:xfrm>
            <a:off x="684213" y="4427538"/>
            <a:ext cx="8228012" cy="904875"/>
          </a:xfrm>
        </p:spPr>
        <p:txBody>
          <a:bodyPr/>
          <a:lstStyle>
            <a:lvl2pPr>
              <a:defRPr/>
            </a:lvl2pPr>
            <a:lvl3pPr>
              <a:defRPr/>
            </a:lvl3pPr>
          </a:lstStyle>
          <a:p>
            <a:pPr lvl="1"/>
            <a:r>
              <a:rPr lang="en-US" dirty="0"/>
              <a:t>Name</a:t>
            </a:r>
          </a:p>
          <a:p>
            <a:pPr lvl="2"/>
            <a:r>
              <a:rPr lang="en-US" dirty="0"/>
              <a:t>Position</a:t>
            </a:r>
          </a:p>
        </p:txBody>
      </p:sp>
      <p:sp>
        <p:nvSpPr>
          <p:cNvPr id="8" name="Text Placeholder 7"/>
          <p:cNvSpPr>
            <a:spLocks noGrp="1"/>
          </p:cNvSpPr>
          <p:nvPr>
            <p:ph type="body" sz="quarter" idx="18" hasCustomPrompt="1"/>
          </p:nvPr>
        </p:nvSpPr>
        <p:spPr>
          <a:xfrm>
            <a:off x="8211713" y="6056412"/>
            <a:ext cx="700512" cy="153888"/>
          </a:xfrm>
        </p:spPr>
        <p:txBody>
          <a:bodyPr wrap="none">
            <a:spAutoFit/>
          </a:bodyPr>
          <a:lstStyle>
            <a:lvl1pPr algn="r">
              <a:defRPr sz="1000">
                <a:solidFill>
                  <a:schemeClr val="tx2"/>
                </a:solidFill>
              </a:defRPr>
            </a:lvl1pPr>
            <a:lvl2pPr>
              <a:defRPr sz="1000">
                <a:solidFill>
                  <a:schemeClr val="tx2"/>
                </a:solidFill>
              </a:defRPr>
            </a:lvl2pPr>
            <a:lvl3pPr>
              <a:defRPr sz="1000">
                <a:solidFill>
                  <a:schemeClr val="tx2"/>
                </a:solidFill>
              </a:defRPr>
            </a:lvl3pPr>
            <a:lvl4pPr>
              <a:defRPr sz="1000">
                <a:solidFill>
                  <a:schemeClr val="tx2"/>
                </a:solidFill>
              </a:defRPr>
            </a:lvl4pPr>
            <a:lvl5pPr>
              <a:defRPr sz="1000">
                <a:solidFill>
                  <a:schemeClr val="tx2"/>
                </a:solidFill>
              </a:defRPr>
            </a:lvl5pPr>
          </a:lstStyle>
          <a:p>
            <a:pPr lvl="0"/>
            <a:r>
              <a:rPr lang="en-US" dirty="0"/>
              <a:t>Month 20XX</a:t>
            </a:r>
          </a:p>
        </p:txBody>
      </p:sp>
      <p:sp>
        <p:nvSpPr>
          <p:cNvPr id="10" name="Text Placeholder 9"/>
          <p:cNvSpPr>
            <a:spLocks noGrp="1"/>
          </p:cNvSpPr>
          <p:nvPr>
            <p:ph type="body" sz="quarter" idx="19" hasCustomPrompt="1"/>
          </p:nvPr>
        </p:nvSpPr>
        <p:spPr>
          <a:xfrm>
            <a:off x="6249637" y="6567844"/>
            <a:ext cx="2662588" cy="123111"/>
          </a:xfrm>
        </p:spPr>
        <p:txBody>
          <a:bodyPr wrap="none" anchor="ctr" anchorCtr="0">
            <a:spAutoFit/>
          </a:bodyPr>
          <a:lstStyle>
            <a:lvl1pPr algn="r">
              <a:spcBef>
                <a:spcPts val="0"/>
              </a:spcBef>
              <a:defRPr sz="800">
                <a:solidFill>
                  <a:schemeClr val="bg2">
                    <a:lumMod val="90000"/>
                  </a:schemeClr>
                </a:solidFill>
                <a:latin typeface="Arial Narrow" panose="020B0606020202030204" pitchFamily="34" charset="0"/>
              </a:defRPr>
            </a:lvl1pPr>
            <a:lvl2pPr>
              <a:defRPr sz="800">
                <a:latin typeface="Arial Narrow" panose="020B0606020202030204" pitchFamily="34" charset="0"/>
              </a:defRPr>
            </a:lvl2pPr>
            <a:lvl3pPr>
              <a:defRPr sz="800">
                <a:latin typeface="Arial Narrow" panose="020B0606020202030204" pitchFamily="34" charset="0"/>
              </a:defRPr>
            </a:lvl3pPr>
            <a:lvl4pPr>
              <a:defRPr sz="800">
                <a:latin typeface="Arial Narrow" panose="020B0606020202030204" pitchFamily="34" charset="0"/>
              </a:defRPr>
            </a:lvl4pPr>
            <a:lvl5pPr>
              <a:defRPr sz="800">
                <a:latin typeface="Arial Narrow" panose="020B0606020202030204" pitchFamily="34" charset="0"/>
              </a:defRPr>
            </a:lvl5pPr>
          </a:lstStyle>
          <a:p>
            <a:pPr lvl="0"/>
            <a:r>
              <a:rPr lang="en-US" dirty="0"/>
              <a:t>Copyright © 20XX American Institutes for Research. All rights reserved.</a:t>
            </a:r>
          </a:p>
        </p:txBody>
      </p:sp>
      <p:sp>
        <p:nvSpPr>
          <p:cNvPr id="4" name="Text Placeholder 3"/>
          <p:cNvSpPr>
            <a:spLocks noGrp="1"/>
          </p:cNvSpPr>
          <p:nvPr>
            <p:ph type="body" sz="quarter" idx="20" hasCustomPrompt="1"/>
          </p:nvPr>
        </p:nvSpPr>
        <p:spPr>
          <a:xfrm>
            <a:off x="8412088" y="6719893"/>
            <a:ext cx="500137" cy="92333"/>
          </a:xfrm>
        </p:spPr>
        <p:txBody>
          <a:bodyPr wrap="none">
            <a:spAutoFit/>
          </a:bodyPr>
          <a:lstStyle>
            <a:lvl1pPr algn="r">
              <a:defRPr sz="600">
                <a:solidFill>
                  <a:schemeClr val="bg2">
                    <a:lumMod val="50000"/>
                  </a:schemeClr>
                </a:solidFill>
              </a:defRPr>
            </a:lvl1pPr>
            <a:lvl2pPr>
              <a:defRPr sz="600"/>
            </a:lvl2pPr>
            <a:lvl3pPr>
              <a:defRPr sz="600"/>
            </a:lvl3pPr>
            <a:lvl4pPr>
              <a:defRPr sz="600"/>
            </a:lvl4pPr>
            <a:lvl5pPr>
              <a:defRPr sz="600"/>
            </a:lvl5pPr>
          </a:lstStyle>
          <a:p>
            <a:pPr lvl="0"/>
            <a:r>
              <a:rPr lang="en-US" dirty="0"/>
              <a:t>XXXX_MM/YY</a:t>
            </a:r>
          </a:p>
        </p:txBody>
      </p:sp>
    </p:spTree>
    <p:extLst>
      <p:ext uri="{BB962C8B-B14F-4D97-AF65-F5344CB8AC3E}">
        <p14:creationId xmlns:p14="http://schemas.microsoft.com/office/powerpoint/2010/main" val="3852374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rst Level No Bullet, Source">
    <p:spTree>
      <p:nvGrpSpPr>
        <p:cNvPr id="1" name=""/>
        <p:cNvGrpSpPr/>
        <p:nvPr/>
      </p:nvGrpSpPr>
      <p:grpSpPr>
        <a:xfrm>
          <a:off x="0" y="0"/>
          <a:ext cx="0" cy="0"/>
          <a:chOff x="0" y="0"/>
          <a:chExt cx="0" cy="0"/>
        </a:xfrm>
      </p:grpSpPr>
      <p:cxnSp>
        <p:nvCxnSpPr>
          <p:cNvPr id="45"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882532"/>
            <a:ext cx="8224837" cy="492443"/>
          </a:xfrm>
        </p:spPr>
        <p:txBody>
          <a:bodyPr/>
          <a:lstStyle>
            <a:lvl1pPr>
              <a:defRPr>
                <a:solidFill>
                  <a:schemeClr val="bg2">
                    <a:lumMod val="75000"/>
                  </a:schemeClr>
                </a:solidFill>
              </a:defRPr>
            </a:lvl1pPr>
          </a:lstStyle>
          <a:p>
            <a:r>
              <a:rPr lang="en-US" dirty="0"/>
              <a:t>Click to edit Master title style</a:t>
            </a:r>
          </a:p>
        </p:txBody>
      </p:sp>
      <p:sp>
        <p:nvSpPr>
          <p:cNvPr id="3" name="Content"/>
          <p:cNvSpPr>
            <a:spLocks noGrp="1"/>
          </p:cNvSpPr>
          <p:nvPr userDrawn="1">
            <p:ph idx="1"/>
          </p:nvPr>
        </p:nvSpPr>
        <p:spPr>
          <a:xfrm>
            <a:off x="687388" y="1611466"/>
            <a:ext cx="8224837" cy="4714531"/>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a:t>Click to edit Master text</a:t>
            </a:r>
          </a:p>
          <a:p>
            <a:pPr lvl="1"/>
            <a:r>
              <a:rPr lang="en-US" dirty="0"/>
              <a:t>Second level</a:t>
            </a:r>
          </a:p>
          <a:p>
            <a:pPr lvl="2"/>
            <a:r>
              <a:rPr lang="en-US" dirty="0"/>
              <a:t>Third level</a:t>
            </a:r>
          </a:p>
          <a:p>
            <a:pPr lvl="3"/>
            <a:r>
              <a:rPr lang="en-US" dirty="0"/>
              <a:t>Fourth level</a:t>
            </a:r>
          </a:p>
        </p:txBody>
      </p:sp>
      <p:sp>
        <p:nvSpPr>
          <p:cNvPr id="6" name="Source"/>
          <p:cNvSpPr>
            <a:spLocks noGrp="1"/>
          </p:cNvSpPr>
          <p:nvPr>
            <p:ph type="body" sz="quarter" idx="11" hasCustomPrompt="1"/>
          </p:nvPr>
        </p:nvSpPr>
        <p:spPr>
          <a:xfrm>
            <a:off x="687388" y="6018220"/>
            <a:ext cx="8224837" cy="307777"/>
          </a:xfrm>
        </p:spPr>
        <p:txBody>
          <a:bodyPr anchor="b" anchorCtr="0">
            <a:spAutoFit/>
          </a:bodyPr>
          <a:lstStyle>
            <a:lvl1pPr marL="0" indent="0">
              <a:buNone/>
              <a:defRPr sz="1000"/>
            </a:lvl1pPr>
            <a:lvl2pPr marL="228600" indent="0">
              <a:buNone/>
              <a:defRPr sz="1000"/>
            </a:lvl2pPr>
            <a:lvl3pPr marL="458788" indent="0">
              <a:buNone/>
              <a:defRPr sz="1000"/>
            </a:lvl3pPr>
            <a:lvl4pPr marL="685800" indent="0">
              <a:buNone/>
              <a:defRPr sz="1000"/>
            </a:lvl4pPr>
            <a:lvl5pPr marL="914400" indent="0">
              <a:buNone/>
              <a:defRPr sz="1000"/>
            </a:lvl5pPr>
          </a:lstStyle>
          <a:p>
            <a:r>
              <a:rPr lang="en-US" sz="1000" i="1" dirty="0">
                <a:solidFill>
                  <a:schemeClr val="tx2"/>
                </a:solidFill>
                <a:latin typeface="+mn-lt"/>
                <a:ea typeface="ITC Franklin Gothic Std Bk Cd"/>
                <a:cs typeface="ITC Franklin Gothic Std Bk Cd"/>
              </a:rPr>
              <a:t>Source: </a:t>
            </a:r>
            <a:r>
              <a:rPr lang="en-US" sz="1000" dirty="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851540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Source">
    <p:spTree>
      <p:nvGrpSpPr>
        <p:cNvPr id="1" name=""/>
        <p:cNvGrpSpPr/>
        <p:nvPr/>
      </p:nvGrpSpPr>
      <p:grpSpPr>
        <a:xfrm>
          <a:off x="0" y="0"/>
          <a:ext cx="0" cy="0"/>
          <a:chOff x="0" y="0"/>
          <a:chExt cx="0" cy="0"/>
        </a:xfrm>
      </p:grpSpPr>
      <p:cxnSp>
        <p:nvCxnSpPr>
          <p:cNvPr id="37"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a:xfrm>
            <a:off x="687388" y="882532"/>
            <a:ext cx="8224837" cy="492443"/>
          </a:xfrm>
        </p:spPr>
        <p:txBody>
          <a:bodyPr>
            <a:spAutoFit/>
          </a:bodyPr>
          <a:lstStyle>
            <a:lvl1pPr>
              <a:defRPr sz="3200"/>
            </a:lvl1pPr>
          </a:lstStyle>
          <a:p>
            <a:r>
              <a:rPr lang="en-US" dirty="0"/>
              <a:t>Click to edit Master title style</a:t>
            </a:r>
          </a:p>
        </p:txBody>
      </p:sp>
      <p:sp>
        <p:nvSpPr>
          <p:cNvPr id="3" name="Content"/>
          <p:cNvSpPr>
            <a:spLocks noGrp="1"/>
          </p:cNvSpPr>
          <p:nvPr>
            <p:ph idx="1"/>
          </p:nvPr>
        </p:nvSpPr>
        <p:spPr bwMode="gray">
          <a:xfrm>
            <a:off x="687526" y="1607853"/>
            <a:ext cx="8224699" cy="4726300"/>
          </a:xfrm>
        </p:spPr>
        <p:txBody>
          <a:bodyPr/>
          <a:lstStyle>
            <a:lvl1pPr marL="233363" indent="-233363">
              <a:buFont typeface="Arial" panose="020B0604020202020204" pitchFamily="34" charset="0"/>
              <a:buChar char="•"/>
              <a:defRPr>
                <a:solidFill>
                  <a:schemeClr val="tx2"/>
                </a:solidFill>
                <a:latin typeface="+mn-lt"/>
                <a:cs typeface="Franklin Gothic Book" pitchFamily="34" charset="0"/>
              </a:defRPr>
            </a:lvl1pPr>
            <a:lvl2pPr>
              <a:defRPr sz="1800">
                <a:solidFill>
                  <a:schemeClr val="tx2"/>
                </a:solidFill>
                <a:latin typeface="+mn-lt"/>
                <a:cs typeface="Franklin Gothic Book" pitchFamily="34" charset="0"/>
              </a:defRPr>
            </a:lvl2pPr>
            <a:lvl3pPr>
              <a:defRPr sz="1400" baseline="0">
                <a:solidFill>
                  <a:schemeClr val="tx2"/>
                </a:solidFill>
                <a:latin typeface="+mn-lt"/>
                <a:cs typeface="Franklin Gothic Book" pitchFamily="34" charset="0"/>
              </a:defRPr>
            </a:lvl3pPr>
            <a:lvl4pPr marL="915988" indent="-228600">
              <a:defRPr sz="1400" baseline="0">
                <a:solidFill>
                  <a:schemeClr val="tx2"/>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ource"/>
          <p:cNvSpPr>
            <a:spLocks noGrp="1"/>
          </p:cNvSpPr>
          <p:nvPr>
            <p:ph type="body" sz="quarter" idx="11" hasCustomPrompt="1"/>
          </p:nvPr>
        </p:nvSpPr>
        <p:spPr>
          <a:xfrm>
            <a:off x="687388" y="6026376"/>
            <a:ext cx="8224837" cy="307777"/>
          </a:xfrm>
        </p:spPr>
        <p:txBody>
          <a:bodyPr anchor="b" anchorCtr="0">
            <a:spAutoFit/>
          </a:bodyPr>
          <a:lstStyle>
            <a:lvl1pPr marL="0" indent="0">
              <a:buNone/>
              <a:defRPr sz="1000"/>
            </a:lvl1pPr>
            <a:lvl2pPr marL="228600" indent="0">
              <a:buNone/>
              <a:defRPr sz="1000"/>
            </a:lvl2pPr>
            <a:lvl3pPr marL="458788" indent="0">
              <a:buNone/>
              <a:defRPr sz="1000"/>
            </a:lvl3pPr>
            <a:lvl4pPr marL="685800" indent="0">
              <a:buNone/>
              <a:defRPr sz="1000"/>
            </a:lvl4pPr>
            <a:lvl5pPr marL="914400" indent="0">
              <a:buNone/>
              <a:defRPr sz="1000"/>
            </a:lvl5pPr>
          </a:lstStyle>
          <a:p>
            <a:pPr lvl="0"/>
            <a:r>
              <a:rPr lang="en-US" sz="1000" i="1" dirty="0">
                <a:solidFill>
                  <a:schemeClr val="tx2"/>
                </a:solidFill>
                <a:latin typeface="+mn-lt"/>
                <a:ea typeface="ITC Franklin Gothic Std Bk Cd"/>
                <a:cs typeface="ITC Franklin Gothic Std Bk Cd"/>
              </a:rPr>
              <a:t>Source: </a:t>
            </a:r>
            <a:r>
              <a:rPr lang="en-US" sz="1000" dirty="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4" name="Slide Number"/>
          <p:cNvSpPr>
            <a:spLocks noGrp="1"/>
          </p:cNvSpPr>
          <p:nvPr>
            <p:ph type="sldNum" sz="quarter" idx="10"/>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1586691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Source">
    <p:spTree>
      <p:nvGrpSpPr>
        <p:cNvPr id="1" name=""/>
        <p:cNvGrpSpPr/>
        <p:nvPr/>
      </p:nvGrpSpPr>
      <p:grpSpPr>
        <a:xfrm>
          <a:off x="0" y="0"/>
          <a:ext cx="0" cy="0"/>
          <a:chOff x="0" y="0"/>
          <a:chExt cx="0" cy="0"/>
        </a:xfrm>
      </p:grpSpPr>
      <p:cxnSp>
        <p:nvCxnSpPr>
          <p:cNvPr id="66"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p:txBody>
          <a:bodyPr/>
          <a:lstStyle/>
          <a:p>
            <a:r>
              <a:rPr lang="en-US" dirty="0"/>
              <a:t>Click to edit Master title style</a:t>
            </a:r>
          </a:p>
        </p:txBody>
      </p:sp>
      <p:sp>
        <p:nvSpPr>
          <p:cNvPr id="40" name="Content Right"/>
          <p:cNvSpPr>
            <a:spLocks noGrp="1"/>
          </p:cNvSpPr>
          <p:nvPr>
            <p:ph sz="quarter" idx="12"/>
          </p:nvPr>
        </p:nvSpPr>
        <p:spPr>
          <a:xfrm>
            <a:off x="687387" y="1599874"/>
            <a:ext cx="3994151" cy="472313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2" name="Content Left"/>
          <p:cNvSpPr>
            <a:spLocks noGrp="1"/>
          </p:cNvSpPr>
          <p:nvPr>
            <p:ph sz="quarter" idx="13"/>
          </p:nvPr>
        </p:nvSpPr>
        <p:spPr>
          <a:xfrm>
            <a:off x="4913314" y="1599874"/>
            <a:ext cx="3998912" cy="472313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ource"/>
          <p:cNvSpPr>
            <a:spLocks noGrp="1"/>
          </p:cNvSpPr>
          <p:nvPr>
            <p:ph type="body" sz="quarter" idx="14" hasCustomPrompt="1"/>
          </p:nvPr>
        </p:nvSpPr>
        <p:spPr>
          <a:xfrm>
            <a:off x="687388" y="6015236"/>
            <a:ext cx="8224837" cy="307777"/>
          </a:xfrm>
        </p:spPr>
        <p:txBody>
          <a:bodyPr anchor="b" anchorCtr="0">
            <a:spAutoFit/>
          </a:bodyPr>
          <a:lstStyle>
            <a:lvl1pPr marL="0" indent="0">
              <a:buNone/>
              <a:defRPr sz="2400"/>
            </a:lvl1pPr>
          </a:lstStyle>
          <a:p>
            <a:pPr lvl="0"/>
            <a:r>
              <a:rPr lang="en-US" sz="1000" i="1" dirty="0">
                <a:solidFill>
                  <a:schemeClr val="tx2"/>
                </a:solidFill>
                <a:latin typeface="+mn-lt"/>
                <a:ea typeface="ITC Franklin Gothic Std Bk Cd"/>
                <a:cs typeface="ITC Franklin Gothic Std Bk Cd"/>
              </a:rPr>
              <a:t>Source: </a:t>
            </a:r>
            <a:r>
              <a:rPr lang="en-US" sz="1000" dirty="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5" name="Slide Number"/>
          <p:cNvSpPr>
            <a:spLocks noGrp="1"/>
          </p:cNvSpPr>
          <p:nvPr>
            <p:ph type="sldNum" sz="quarter" idx="11"/>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1458228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ngle Line Title, First Level No Bullet, Source">
    <p:spTree>
      <p:nvGrpSpPr>
        <p:cNvPr id="1" name=""/>
        <p:cNvGrpSpPr/>
        <p:nvPr/>
      </p:nvGrpSpPr>
      <p:grpSpPr>
        <a:xfrm>
          <a:off x="0" y="0"/>
          <a:ext cx="0" cy="0"/>
          <a:chOff x="0" y="0"/>
          <a:chExt cx="0" cy="0"/>
        </a:xfrm>
      </p:grpSpPr>
      <p:cxnSp>
        <p:nvCxnSpPr>
          <p:cNvPr id="20"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365759"/>
            <a:ext cx="8224837" cy="487584"/>
          </a:xfrm>
        </p:spPr>
        <p:txBody>
          <a:bodyPr/>
          <a:lstStyle>
            <a:lvl1pPr>
              <a:defRPr>
                <a:solidFill>
                  <a:schemeClr val="bg2">
                    <a:lumMod val="75000"/>
                  </a:schemeClr>
                </a:solidFill>
              </a:defRPr>
            </a:lvl1pPr>
          </a:lstStyle>
          <a:p>
            <a:r>
              <a:rPr lang="en-US" dirty="0"/>
              <a:t>Click to edit Master title style</a:t>
            </a:r>
          </a:p>
        </p:txBody>
      </p:sp>
      <p:sp>
        <p:nvSpPr>
          <p:cNvPr id="3" name="Content"/>
          <p:cNvSpPr>
            <a:spLocks noGrp="1"/>
          </p:cNvSpPr>
          <p:nvPr userDrawn="1">
            <p:ph idx="1"/>
          </p:nvPr>
        </p:nvSpPr>
        <p:spPr>
          <a:xfrm>
            <a:off x="687388" y="1079185"/>
            <a:ext cx="8224837" cy="5246813"/>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a:t>Click to edit Master text</a:t>
            </a:r>
          </a:p>
          <a:p>
            <a:pPr lvl="1"/>
            <a:r>
              <a:rPr lang="en-US" dirty="0"/>
              <a:t>Second level</a:t>
            </a:r>
          </a:p>
          <a:p>
            <a:pPr lvl="2"/>
            <a:r>
              <a:rPr lang="en-US" dirty="0"/>
              <a:t>Third level</a:t>
            </a:r>
          </a:p>
          <a:p>
            <a:pPr lvl="3"/>
            <a:r>
              <a:rPr lang="en-US" dirty="0"/>
              <a:t>Fourth level</a:t>
            </a:r>
          </a:p>
        </p:txBody>
      </p:sp>
      <p:sp>
        <p:nvSpPr>
          <p:cNvPr id="6" name="Source"/>
          <p:cNvSpPr>
            <a:spLocks noGrp="1"/>
          </p:cNvSpPr>
          <p:nvPr>
            <p:ph type="body" sz="quarter" idx="11" hasCustomPrompt="1"/>
          </p:nvPr>
        </p:nvSpPr>
        <p:spPr>
          <a:xfrm>
            <a:off x="687388" y="6019610"/>
            <a:ext cx="8224837" cy="306388"/>
          </a:xfrm>
        </p:spPr>
        <p:txBody>
          <a:bodyPr anchor="b" anchorCtr="0">
            <a:spAutoFit/>
          </a:bodyPr>
          <a:lstStyle>
            <a:lvl1pPr marL="0" indent="0">
              <a:buNone/>
              <a:defRPr sz="2400"/>
            </a:lvl1pPr>
          </a:lstStyle>
          <a:p>
            <a:pPr lvl="0"/>
            <a:r>
              <a:rPr lang="en-US" sz="1000" i="1" dirty="0">
                <a:solidFill>
                  <a:schemeClr val="tx2"/>
                </a:solidFill>
                <a:latin typeface="+mn-lt"/>
                <a:ea typeface="ITC Franklin Gothic Std Bk Cd"/>
                <a:cs typeface="ITC Franklin Gothic Std Bk Cd"/>
              </a:rPr>
              <a:t>Source: </a:t>
            </a:r>
            <a:r>
              <a:rPr lang="en-US" sz="1000" dirty="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959610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ngle Line Title, Bulleted Text, Source">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a:t>Click to edit Master title style</a:t>
            </a:r>
          </a:p>
        </p:txBody>
      </p:sp>
      <p:sp>
        <p:nvSpPr>
          <p:cNvPr id="20" name="Content"/>
          <p:cNvSpPr>
            <a:spLocks noGrp="1"/>
          </p:cNvSpPr>
          <p:nvPr userDrawn="1">
            <p:ph sz="quarter" idx="11"/>
          </p:nvPr>
        </p:nvSpPr>
        <p:spPr>
          <a:xfrm>
            <a:off x="687388" y="1074693"/>
            <a:ext cx="8224837" cy="525149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ource"/>
          <p:cNvSpPr>
            <a:spLocks noGrp="1"/>
          </p:cNvSpPr>
          <p:nvPr>
            <p:ph type="body" sz="quarter" idx="12" hasCustomPrompt="1"/>
          </p:nvPr>
        </p:nvSpPr>
        <p:spPr>
          <a:xfrm>
            <a:off x="687388" y="6018411"/>
            <a:ext cx="8224837" cy="307777"/>
          </a:xfrm>
        </p:spPr>
        <p:txBody>
          <a:bodyPr anchor="b" anchorCtr="0">
            <a:spAutoFit/>
          </a:bodyPr>
          <a:lstStyle>
            <a:lvl1pPr marL="0" indent="0">
              <a:buNone/>
              <a:defRPr sz="2400"/>
            </a:lvl1pPr>
          </a:lstStyle>
          <a:p>
            <a:pPr lvl="0"/>
            <a:r>
              <a:rPr lang="en-US" sz="1000" i="1" dirty="0">
                <a:solidFill>
                  <a:schemeClr val="tx2"/>
                </a:solidFill>
                <a:latin typeface="+mn-lt"/>
                <a:ea typeface="ITC Franklin Gothic Std Bk Cd"/>
                <a:cs typeface="ITC Franklin Gothic Std Bk Cd"/>
              </a:rPr>
              <a:t>Source: </a:t>
            </a:r>
            <a:r>
              <a:rPr lang="en-US" sz="1000" dirty="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2" name="Slide Number"/>
          <p:cNvSpPr>
            <a:spLocks noGrp="1"/>
          </p:cNvSpPr>
          <p:nvPr userDrawn="1">
            <p:ph type="sldNum" sz="quarter" idx="10"/>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652592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ingle Line Title, Two Column, Source">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a:t>Click to edit Master title style</a:t>
            </a:r>
          </a:p>
        </p:txBody>
      </p:sp>
      <p:sp>
        <p:nvSpPr>
          <p:cNvPr id="20" name="Content Left"/>
          <p:cNvSpPr>
            <a:spLocks noGrp="1"/>
          </p:cNvSpPr>
          <p:nvPr userDrawn="1">
            <p:ph sz="quarter" idx="11"/>
          </p:nvPr>
        </p:nvSpPr>
        <p:spPr>
          <a:xfrm>
            <a:off x="687388" y="1074693"/>
            <a:ext cx="3992563" cy="525149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Content Right"/>
          <p:cNvSpPr>
            <a:spLocks noGrp="1"/>
          </p:cNvSpPr>
          <p:nvPr>
            <p:ph sz="quarter" idx="12"/>
          </p:nvPr>
        </p:nvSpPr>
        <p:spPr>
          <a:xfrm>
            <a:off x="4913313" y="1082675"/>
            <a:ext cx="3998912" cy="52435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ource"/>
          <p:cNvSpPr>
            <a:spLocks noGrp="1"/>
          </p:cNvSpPr>
          <p:nvPr>
            <p:ph type="body" sz="quarter" idx="13" hasCustomPrompt="1"/>
          </p:nvPr>
        </p:nvSpPr>
        <p:spPr>
          <a:xfrm>
            <a:off x="687388" y="6018411"/>
            <a:ext cx="8224837" cy="307777"/>
          </a:xfrm>
        </p:spPr>
        <p:txBody>
          <a:bodyPr anchor="b" anchorCtr="0">
            <a:spAutoFit/>
          </a:bodyPr>
          <a:lstStyle>
            <a:lvl1pPr marL="0" indent="0">
              <a:buNone/>
              <a:defRPr sz="2400"/>
            </a:lvl1pPr>
          </a:lstStyle>
          <a:p>
            <a:pPr lvl="0"/>
            <a:r>
              <a:rPr lang="en-US" sz="1000" i="1" dirty="0">
                <a:solidFill>
                  <a:schemeClr val="tx2"/>
                </a:solidFill>
                <a:latin typeface="+mn-lt"/>
                <a:ea typeface="ITC Franklin Gothic Std Bk Cd"/>
                <a:cs typeface="ITC Franklin Gothic Std Bk Cd"/>
              </a:rPr>
              <a:t>Source: </a:t>
            </a:r>
            <a:r>
              <a:rPr lang="en-US" sz="1000" dirty="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39475732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o Rule, Source">
    <p:spTree>
      <p:nvGrpSpPr>
        <p:cNvPr id="1" name=""/>
        <p:cNvGrpSpPr/>
        <p:nvPr/>
      </p:nvGrpSpPr>
      <p:grpSpPr>
        <a:xfrm>
          <a:off x="0" y="0"/>
          <a:ext cx="0" cy="0"/>
          <a:chOff x="0" y="0"/>
          <a:chExt cx="0" cy="0"/>
        </a:xfrm>
      </p:grpSpPr>
      <p:sp>
        <p:nvSpPr>
          <p:cNvPr id="3" name="Title"/>
          <p:cNvSpPr>
            <a:spLocks noGrp="1"/>
          </p:cNvSpPr>
          <p:nvPr userDrawn="1">
            <p:ph type="title"/>
          </p:nvPr>
        </p:nvSpPr>
        <p:spPr>
          <a:xfrm>
            <a:off x="687388" y="364089"/>
            <a:ext cx="8224837" cy="488348"/>
          </a:xfrm>
        </p:spPr>
        <p:txBody>
          <a:bodyPr/>
          <a:lstStyle/>
          <a:p>
            <a:r>
              <a:rPr lang="en-US" dirty="0"/>
              <a:t>Click to edit Master title style</a:t>
            </a:r>
          </a:p>
        </p:txBody>
      </p:sp>
      <p:sp>
        <p:nvSpPr>
          <p:cNvPr id="20" name="Content"/>
          <p:cNvSpPr>
            <a:spLocks noGrp="1"/>
          </p:cNvSpPr>
          <p:nvPr userDrawn="1">
            <p:ph sz="quarter" idx="11"/>
          </p:nvPr>
        </p:nvSpPr>
        <p:spPr>
          <a:xfrm>
            <a:off x="687388" y="1074693"/>
            <a:ext cx="8224837" cy="525149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ource"/>
          <p:cNvSpPr>
            <a:spLocks noGrp="1"/>
          </p:cNvSpPr>
          <p:nvPr>
            <p:ph type="body" sz="quarter" idx="12" hasCustomPrompt="1"/>
          </p:nvPr>
        </p:nvSpPr>
        <p:spPr>
          <a:xfrm>
            <a:off x="687388" y="6018411"/>
            <a:ext cx="8224837" cy="307777"/>
          </a:xfrm>
        </p:spPr>
        <p:txBody>
          <a:bodyPr anchor="b" anchorCtr="0">
            <a:spAutoFit/>
          </a:bodyPr>
          <a:lstStyle>
            <a:lvl1pPr marL="0" indent="0">
              <a:buNone/>
              <a:defRPr sz="2400"/>
            </a:lvl1pPr>
          </a:lstStyle>
          <a:p>
            <a:pPr lvl="0"/>
            <a:r>
              <a:rPr lang="en-US" sz="1000" i="1" dirty="0">
                <a:solidFill>
                  <a:schemeClr val="tx2"/>
                </a:solidFill>
                <a:latin typeface="+mn-lt"/>
                <a:ea typeface="ITC Franklin Gothic Std Bk Cd"/>
                <a:cs typeface="ITC Franklin Gothic Std Bk Cd"/>
              </a:rPr>
              <a:t>Source: </a:t>
            </a:r>
            <a:r>
              <a:rPr lang="en-US" sz="1000" dirty="0">
                <a:solidFill>
                  <a:schemeClr val="tx2"/>
                </a:solidFill>
                <a:latin typeface="+mn-lt"/>
                <a:ea typeface="ITC Franklin Gothic Std Bk Cd"/>
                <a:cs typeface="ITC Franklin Gothic Std Bk Cd"/>
              </a:rPr>
              <a:t>Sources and permissions should be placed in a 9” wide, left aligned text box, positioned .25” above the bottom slide border, and left aligned with the slide title. Source information is in Arial, size 10 font.</a:t>
            </a:r>
            <a:endParaRPr lang="en-US" dirty="0"/>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9376607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687388" y="2362081"/>
            <a:ext cx="8224837" cy="2964023"/>
          </a:xfrm>
        </p:spPr>
        <p:txBody>
          <a:bodyPr/>
          <a:lstStyle>
            <a:lvl1pPr>
              <a:defRPr lang="en-US" sz="2000" kern="1200" dirty="0">
                <a:solidFill>
                  <a:schemeClr val="bg1"/>
                </a:solidFill>
                <a:latin typeface="+mn-lt"/>
                <a:ea typeface="Arial" pitchFamily="34" charset="0"/>
                <a:cs typeface="Arial" pitchFamily="34" charset="0"/>
              </a:defRPr>
            </a:lvl1pPr>
          </a:lstStyle>
          <a:p>
            <a:pPr marL="0" lvl="0" indent="0" algn="l" rtl="0" eaLnBrk="0" fontAlgn="base" hangingPunct="0">
              <a:spcBef>
                <a:spcPts val="0"/>
              </a:spcBef>
              <a:spcAft>
                <a:spcPts val="0"/>
              </a:spcAft>
              <a:buClr>
                <a:schemeClr val="tx2"/>
              </a:buClr>
              <a:buFont typeface="Arial" pitchFamily="34" charset="0"/>
              <a:buNone/>
            </a:pPr>
            <a:r>
              <a:rPr lang="en-US" dirty="0"/>
              <a:t>Click to edit Master text styles</a:t>
            </a:r>
          </a:p>
          <a:p>
            <a:pPr marL="0" lvl="0" indent="0" algn="l" rtl="0" eaLnBrk="0" fontAlgn="base" hangingPunct="0">
              <a:spcBef>
                <a:spcPts val="0"/>
              </a:spcBef>
              <a:spcAft>
                <a:spcPts val="0"/>
              </a:spcAft>
              <a:buClr>
                <a:schemeClr val="tx2"/>
              </a:buClr>
              <a:buFont typeface="Arial" pitchFamily="34" charset="0"/>
              <a:buNone/>
            </a:pPr>
            <a:r>
              <a:rPr lang="en-US" dirty="0"/>
              <a:t>Second level</a:t>
            </a:r>
          </a:p>
          <a:p>
            <a:pPr marL="0" lvl="0" indent="0" algn="l" rtl="0" eaLnBrk="0" fontAlgn="base" hangingPunct="0">
              <a:spcBef>
                <a:spcPts val="0"/>
              </a:spcBef>
              <a:spcAft>
                <a:spcPts val="0"/>
              </a:spcAft>
              <a:buClr>
                <a:schemeClr val="tx2"/>
              </a:buClr>
              <a:buFont typeface="Arial" pitchFamily="34" charset="0"/>
              <a:buNone/>
            </a:pPr>
            <a:r>
              <a:rPr lang="en-US" dirty="0"/>
              <a:t>Third level</a:t>
            </a:r>
          </a:p>
          <a:p>
            <a:pPr marL="0" lvl="0" indent="0" algn="l" rtl="0" eaLnBrk="0" fontAlgn="base" hangingPunct="0">
              <a:spcBef>
                <a:spcPts val="0"/>
              </a:spcBef>
              <a:spcAft>
                <a:spcPts val="0"/>
              </a:spcAft>
              <a:buClr>
                <a:schemeClr val="tx2"/>
              </a:buClr>
              <a:buFont typeface="Arial" pitchFamily="34" charset="0"/>
              <a:buNone/>
            </a:pPr>
            <a:r>
              <a:rPr lang="en-US" dirty="0"/>
              <a:t>Fourth level</a:t>
            </a:r>
          </a:p>
          <a:p>
            <a:pPr marL="0" lvl="0" indent="0" algn="l" rtl="0" eaLnBrk="0" fontAlgn="base" hangingPunct="0">
              <a:spcBef>
                <a:spcPts val="0"/>
              </a:spcBef>
              <a:spcAft>
                <a:spcPts val="0"/>
              </a:spcAft>
              <a:buClr>
                <a:schemeClr val="tx2"/>
              </a:buClr>
              <a:buFont typeface="Arial" pitchFamily="34" charset="0"/>
              <a:buNone/>
            </a:pPr>
            <a:r>
              <a:rPr lang="en-US" dirty="0"/>
              <a:t>Fifth level</a:t>
            </a:r>
          </a:p>
        </p:txBody>
      </p:sp>
      <p:sp>
        <p:nvSpPr>
          <p:cNvPr id="2" name="Slide Number Placeholder 1"/>
          <p:cNvSpPr>
            <a:spLocks noGrp="1"/>
          </p:cNvSpPr>
          <p:nvPr>
            <p:ph type="sldNum" sz="quarter" idx="11"/>
          </p:nvPr>
        </p:nvSpPr>
        <p:spPr/>
        <p:txBody>
          <a:body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1646756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Divider Layout">
    <p:spTree>
      <p:nvGrpSpPr>
        <p:cNvPr id="1" name=""/>
        <p:cNvGrpSpPr/>
        <p:nvPr/>
      </p:nvGrpSpPr>
      <p:grpSpPr>
        <a:xfrm>
          <a:off x="0" y="0"/>
          <a:ext cx="0" cy="0"/>
          <a:chOff x="0" y="0"/>
          <a:chExt cx="0" cy="0"/>
        </a:xfrm>
      </p:grpSpPr>
      <p:sp>
        <p:nvSpPr>
          <p:cNvPr id="2" name="Title 1"/>
          <p:cNvSpPr>
            <a:spLocks noGrp="1"/>
          </p:cNvSpPr>
          <p:nvPr>
            <p:ph type="title"/>
          </p:nvPr>
        </p:nvSpPr>
        <p:spPr>
          <a:xfrm>
            <a:off x="687388" y="3618527"/>
            <a:ext cx="8229600" cy="769441"/>
          </a:xfrm>
        </p:spPr>
        <p:txBody>
          <a:bodyPr/>
          <a:lstStyle>
            <a:lvl1pPr algn="l">
              <a:defRPr>
                <a:latin typeface="+mj-lt"/>
              </a:defRPr>
            </a:lvl1pPr>
          </a:lstStyle>
          <a:p>
            <a:r>
              <a:rPr lang="en-US"/>
              <a:t>Click to edit Master title style</a:t>
            </a:r>
            <a:endParaRPr lang="en-US" dirty="0"/>
          </a:p>
        </p:txBody>
      </p:sp>
      <p:sp>
        <p:nvSpPr>
          <p:cNvPr id="3" name="Content Placeholder 2"/>
          <p:cNvSpPr>
            <a:spLocks noGrp="1"/>
          </p:cNvSpPr>
          <p:nvPr>
            <p:ph idx="1"/>
          </p:nvPr>
        </p:nvSpPr>
        <p:spPr>
          <a:xfrm>
            <a:off x="687388" y="4616570"/>
            <a:ext cx="8229600" cy="1063752"/>
          </a:xfrm>
          <a:prstGeom prst="rect">
            <a:avLst/>
          </a:prstGeom>
        </p:spPr>
        <p:txBody>
          <a:bodyPr/>
          <a:lstStyle/>
          <a:p>
            <a:pPr lvl="0"/>
            <a:r>
              <a:rPr lang="en-US"/>
              <a:t>Click to edit Master text styles</a:t>
            </a:r>
          </a:p>
        </p:txBody>
      </p:sp>
      <p:sp>
        <p:nvSpPr>
          <p:cNvPr id="6" name="Slide Number Placeholder 5"/>
          <p:cNvSpPr>
            <a:spLocks noGrp="1"/>
          </p:cNvSpPr>
          <p:nvPr>
            <p:ph type="sldNum" sz="quarter" idx="12"/>
          </p:nvPr>
        </p:nvSpPr>
        <p:spPr>
          <a:xfrm>
            <a:off x="8755130" y="6507316"/>
            <a:ext cx="157094" cy="153888"/>
          </a:xfrm>
        </p:spPr>
        <p:txBody>
          <a:bodyPr wrap="none"/>
          <a:lstStyle>
            <a:lvl1pPr>
              <a:defRPr sz="1000">
                <a:solidFill>
                  <a:schemeClr val="bg1"/>
                </a:solidFill>
              </a:defRPr>
            </a:lvl1pPr>
          </a:lstStyle>
          <a:p>
            <a:fld id="{A1A8B8B9-B651-4439-A868-E8F04EF81465}" type="slidenum">
              <a:rPr lang="en-US" smtClean="0"/>
              <a:pPr/>
              <a:t>‹#›</a:t>
            </a:fld>
            <a:endParaRPr lang="en-US"/>
          </a:p>
        </p:txBody>
      </p:sp>
    </p:spTree>
    <p:extLst>
      <p:ext uri="{BB962C8B-B14F-4D97-AF65-F5344CB8AC3E}">
        <p14:creationId xmlns:p14="http://schemas.microsoft.com/office/powerpoint/2010/main" val="19568706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687388" y="2362081"/>
            <a:ext cx="8224837" cy="2964023"/>
          </a:xfrm>
        </p:spPr>
        <p:txBody>
          <a:bodyPr/>
          <a:lstStyle>
            <a:lvl1pPr>
              <a:defRPr lang="en-US" sz="2000" kern="1200" dirty="0">
                <a:solidFill>
                  <a:schemeClr val="bg1"/>
                </a:solidFill>
                <a:latin typeface="+mn-lt"/>
                <a:ea typeface="Arial" pitchFamily="34" charset="0"/>
                <a:cs typeface="Arial" pitchFamily="34" charset="0"/>
              </a:defRPr>
            </a:lvl1pPr>
          </a:lstStyle>
          <a:p>
            <a:pPr marL="0" lvl="0" indent="0" algn="l" rtl="0" eaLnBrk="0" fontAlgn="base" hangingPunct="0">
              <a:spcBef>
                <a:spcPts val="0"/>
              </a:spcBef>
              <a:spcAft>
                <a:spcPts val="0"/>
              </a:spcAft>
              <a:buClr>
                <a:schemeClr val="tx2"/>
              </a:buClr>
              <a:buFont typeface="Arial" pitchFamily="34" charset="0"/>
              <a:buNone/>
            </a:pPr>
            <a:r>
              <a:rPr lang="en-US" dirty="0"/>
              <a:t>Click to edit Master text styles</a:t>
            </a:r>
          </a:p>
          <a:p>
            <a:pPr marL="0" lvl="0" indent="0" algn="l" rtl="0" eaLnBrk="0" fontAlgn="base" hangingPunct="0">
              <a:spcBef>
                <a:spcPts val="0"/>
              </a:spcBef>
              <a:spcAft>
                <a:spcPts val="0"/>
              </a:spcAft>
              <a:buClr>
                <a:schemeClr val="tx2"/>
              </a:buClr>
              <a:buFont typeface="Arial" pitchFamily="34" charset="0"/>
              <a:buNone/>
            </a:pPr>
            <a:r>
              <a:rPr lang="en-US" dirty="0"/>
              <a:t>Second level</a:t>
            </a:r>
          </a:p>
          <a:p>
            <a:pPr marL="0" lvl="0" indent="0" algn="l" rtl="0" eaLnBrk="0" fontAlgn="base" hangingPunct="0">
              <a:spcBef>
                <a:spcPts val="0"/>
              </a:spcBef>
              <a:spcAft>
                <a:spcPts val="0"/>
              </a:spcAft>
              <a:buClr>
                <a:schemeClr val="tx2"/>
              </a:buClr>
              <a:buFont typeface="Arial" pitchFamily="34" charset="0"/>
              <a:buNone/>
            </a:pPr>
            <a:r>
              <a:rPr lang="en-US" dirty="0"/>
              <a:t>Third level</a:t>
            </a:r>
          </a:p>
          <a:p>
            <a:pPr marL="0" lvl="0" indent="0" algn="l" rtl="0" eaLnBrk="0" fontAlgn="base" hangingPunct="0">
              <a:spcBef>
                <a:spcPts val="0"/>
              </a:spcBef>
              <a:spcAft>
                <a:spcPts val="0"/>
              </a:spcAft>
              <a:buClr>
                <a:schemeClr val="tx2"/>
              </a:buClr>
              <a:buFont typeface="Arial" pitchFamily="34" charset="0"/>
              <a:buNone/>
            </a:pPr>
            <a:r>
              <a:rPr lang="en-US" dirty="0"/>
              <a:t>Fourth level</a:t>
            </a:r>
          </a:p>
          <a:p>
            <a:pPr marL="0" lvl="0" indent="0" algn="l" rtl="0" eaLnBrk="0" fontAlgn="base" hangingPunct="0">
              <a:spcBef>
                <a:spcPts val="0"/>
              </a:spcBef>
              <a:spcAft>
                <a:spcPts val="0"/>
              </a:spcAft>
              <a:buClr>
                <a:schemeClr val="tx2"/>
              </a:buClr>
              <a:buFont typeface="Arial" pitchFamily="34" charset="0"/>
              <a:buNone/>
            </a:pPr>
            <a:r>
              <a:rPr lang="en-US" dirty="0"/>
              <a:t>Fifth level</a:t>
            </a:r>
          </a:p>
        </p:txBody>
      </p:sp>
      <p:sp>
        <p:nvSpPr>
          <p:cNvPr id="2" name="Slide Number Placeholder 1"/>
          <p:cNvSpPr>
            <a:spLocks noGrp="1"/>
          </p:cNvSpPr>
          <p:nvPr>
            <p:ph type="sldNum" sz="quarter" idx="11"/>
          </p:nvPr>
        </p:nvSpPr>
        <p:spPr/>
        <p:txBody>
          <a:bodyPr/>
          <a:lstStyle/>
          <a:p>
            <a:pPr algn="r"/>
            <a:fld id="{F3477EC8-074D-41C4-94AE-E9EA7CEEA348}" type="slidenum">
              <a:rPr lang="en-US" smtClean="0"/>
              <a:pPr algn="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Divider Layout">
    <p:spTree>
      <p:nvGrpSpPr>
        <p:cNvPr id="1" name=""/>
        <p:cNvGrpSpPr/>
        <p:nvPr/>
      </p:nvGrpSpPr>
      <p:grpSpPr>
        <a:xfrm>
          <a:off x="0" y="0"/>
          <a:ext cx="0" cy="0"/>
          <a:chOff x="0" y="0"/>
          <a:chExt cx="0" cy="0"/>
        </a:xfrm>
      </p:grpSpPr>
      <p:sp>
        <p:nvSpPr>
          <p:cNvPr id="2" name="Title 1"/>
          <p:cNvSpPr>
            <a:spLocks noGrp="1"/>
          </p:cNvSpPr>
          <p:nvPr>
            <p:ph type="title"/>
          </p:nvPr>
        </p:nvSpPr>
        <p:spPr>
          <a:xfrm>
            <a:off x="687388" y="3618527"/>
            <a:ext cx="8229600" cy="769441"/>
          </a:xfrm>
        </p:spPr>
        <p:txBody>
          <a:bodyPr/>
          <a:lstStyle>
            <a:lvl1pPr algn="l">
              <a:defRPr>
                <a:latin typeface="+mj-lt"/>
              </a:defRPr>
            </a:lvl1pPr>
          </a:lstStyle>
          <a:p>
            <a:r>
              <a:rPr lang="en-US" dirty="0"/>
              <a:t>Click to edit Master title style</a:t>
            </a:r>
          </a:p>
        </p:txBody>
      </p:sp>
      <p:sp>
        <p:nvSpPr>
          <p:cNvPr id="3" name="Content Placeholder 2"/>
          <p:cNvSpPr>
            <a:spLocks noGrp="1"/>
          </p:cNvSpPr>
          <p:nvPr>
            <p:ph idx="1"/>
          </p:nvPr>
        </p:nvSpPr>
        <p:spPr>
          <a:xfrm>
            <a:off x="687388" y="4616570"/>
            <a:ext cx="8229600" cy="1063752"/>
          </a:xfrm>
          <a:prstGeom prst="rect">
            <a:avLst/>
          </a:prstGeom>
        </p:spPr>
        <p:txBody>
          <a:bodyPr/>
          <a:lstStyle/>
          <a:p>
            <a:pPr lvl="0"/>
            <a:r>
              <a:rPr lang="en-US" dirty="0"/>
              <a:t>Click to edit Master text styles</a:t>
            </a:r>
          </a:p>
        </p:txBody>
      </p:sp>
      <p:sp>
        <p:nvSpPr>
          <p:cNvPr id="6" name="Slide Number Placeholder 5"/>
          <p:cNvSpPr>
            <a:spLocks noGrp="1"/>
          </p:cNvSpPr>
          <p:nvPr>
            <p:ph type="sldNum" sz="quarter" idx="12"/>
          </p:nvPr>
        </p:nvSpPr>
        <p:spPr>
          <a:xfrm>
            <a:off x="8755130" y="6507316"/>
            <a:ext cx="157094" cy="153888"/>
          </a:xfrm>
        </p:spPr>
        <p:txBody>
          <a:bodyPr wrap="none"/>
          <a:lstStyle>
            <a:lvl1pPr>
              <a:defRPr sz="1000"/>
            </a:lvl1pPr>
          </a:lstStyle>
          <a:p>
            <a:fld id="{A1A8B8B9-B651-4439-A868-E8F04EF81465}" type="slidenum">
              <a:rPr lang="en-US" smtClean="0"/>
              <a:pPr/>
              <a:t>‹#›</a:t>
            </a:fld>
            <a:endParaRPr lang="en-US"/>
          </a:p>
        </p:txBody>
      </p:sp>
    </p:spTree>
    <p:extLst>
      <p:ext uri="{BB962C8B-B14F-4D97-AF65-F5344CB8AC3E}">
        <p14:creationId xmlns:p14="http://schemas.microsoft.com/office/powerpoint/2010/main" val="2980253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irst Level No Bullet">
    <p:spTree>
      <p:nvGrpSpPr>
        <p:cNvPr id="1" name=""/>
        <p:cNvGrpSpPr/>
        <p:nvPr/>
      </p:nvGrpSpPr>
      <p:grpSpPr>
        <a:xfrm>
          <a:off x="0" y="0"/>
          <a:ext cx="0" cy="0"/>
          <a:chOff x="0" y="0"/>
          <a:chExt cx="0" cy="0"/>
        </a:xfrm>
      </p:grpSpPr>
      <p:cxnSp>
        <p:nvCxnSpPr>
          <p:cNvPr id="45"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882532"/>
            <a:ext cx="8224837" cy="492443"/>
          </a:xfrm>
        </p:spPr>
        <p:txBody>
          <a:bodyPr/>
          <a:lstStyle>
            <a:lvl1pPr>
              <a:defRPr>
                <a:solidFill>
                  <a:schemeClr val="bg2">
                    <a:lumMod val="75000"/>
                  </a:schemeClr>
                </a:solidFill>
              </a:defRPr>
            </a:lvl1pPr>
          </a:lstStyle>
          <a:p>
            <a:r>
              <a:rPr lang="en-US" dirty="0"/>
              <a:t>Click to edit Master title style</a:t>
            </a:r>
          </a:p>
        </p:txBody>
      </p:sp>
      <p:sp>
        <p:nvSpPr>
          <p:cNvPr id="3" name="Content"/>
          <p:cNvSpPr>
            <a:spLocks noGrp="1"/>
          </p:cNvSpPr>
          <p:nvPr userDrawn="1">
            <p:ph idx="1"/>
          </p:nvPr>
        </p:nvSpPr>
        <p:spPr>
          <a:xfrm>
            <a:off x="687388" y="1611466"/>
            <a:ext cx="8224837" cy="4714531"/>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a:t>Click to edit Master text</a:t>
            </a:r>
          </a:p>
          <a:p>
            <a:pPr lvl="1"/>
            <a:r>
              <a:rPr lang="en-US" dirty="0"/>
              <a:t>Second level</a:t>
            </a:r>
          </a:p>
          <a:p>
            <a:pPr lvl="2"/>
            <a:r>
              <a:rPr lang="en-US" dirty="0"/>
              <a:t>Third level</a:t>
            </a:r>
          </a:p>
          <a:p>
            <a:pPr lvl="3"/>
            <a:r>
              <a:rPr lang="en-US" dirty="0"/>
              <a:t>Fourth level</a:t>
            </a:r>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ed Text">
    <p:spTree>
      <p:nvGrpSpPr>
        <p:cNvPr id="1" name=""/>
        <p:cNvGrpSpPr/>
        <p:nvPr/>
      </p:nvGrpSpPr>
      <p:grpSpPr>
        <a:xfrm>
          <a:off x="0" y="0"/>
          <a:ext cx="0" cy="0"/>
          <a:chOff x="0" y="0"/>
          <a:chExt cx="0" cy="0"/>
        </a:xfrm>
      </p:grpSpPr>
      <p:cxnSp>
        <p:nvCxnSpPr>
          <p:cNvPr id="37"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a:xfrm>
            <a:off x="687388" y="882532"/>
            <a:ext cx="8224837" cy="492443"/>
          </a:xfrm>
        </p:spPr>
        <p:txBody>
          <a:bodyPr>
            <a:spAutoFit/>
          </a:bodyPr>
          <a:lstStyle>
            <a:lvl1pPr>
              <a:defRPr sz="3200"/>
            </a:lvl1pPr>
          </a:lstStyle>
          <a:p>
            <a:r>
              <a:rPr lang="en-US" dirty="0"/>
              <a:t>Click to edit Master title style</a:t>
            </a:r>
          </a:p>
        </p:txBody>
      </p:sp>
      <p:sp>
        <p:nvSpPr>
          <p:cNvPr id="3" name="Content"/>
          <p:cNvSpPr>
            <a:spLocks noGrp="1"/>
          </p:cNvSpPr>
          <p:nvPr>
            <p:ph idx="1"/>
          </p:nvPr>
        </p:nvSpPr>
        <p:spPr bwMode="gray">
          <a:xfrm>
            <a:off x="687526" y="1607853"/>
            <a:ext cx="8224699" cy="4726300"/>
          </a:xfrm>
        </p:spPr>
        <p:txBody>
          <a:bodyPr/>
          <a:lstStyle>
            <a:lvl1pPr marL="233363" indent="-233363">
              <a:buFont typeface="Arial" panose="020B0604020202020204" pitchFamily="34" charset="0"/>
              <a:buChar char="•"/>
              <a:defRPr>
                <a:solidFill>
                  <a:schemeClr val="tx2"/>
                </a:solidFill>
                <a:latin typeface="+mn-lt"/>
                <a:cs typeface="Franklin Gothic Book" pitchFamily="34" charset="0"/>
              </a:defRPr>
            </a:lvl1pPr>
            <a:lvl2pPr>
              <a:defRPr sz="1800">
                <a:solidFill>
                  <a:schemeClr val="tx2"/>
                </a:solidFill>
                <a:latin typeface="+mn-lt"/>
                <a:cs typeface="Franklin Gothic Book" pitchFamily="34" charset="0"/>
              </a:defRPr>
            </a:lvl2pPr>
            <a:lvl3pPr>
              <a:defRPr sz="1400" baseline="0">
                <a:solidFill>
                  <a:schemeClr val="tx2"/>
                </a:solidFill>
                <a:latin typeface="+mn-lt"/>
                <a:cs typeface="Franklin Gothic Book" pitchFamily="34" charset="0"/>
              </a:defRPr>
            </a:lvl3pPr>
            <a:lvl4pPr marL="915988" indent="-228600">
              <a:defRPr sz="1400" baseline="0">
                <a:solidFill>
                  <a:schemeClr val="tx2"/>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Slide Number"/>
          <p:cNvSpPr>
            <a:spLocks noGrp="1"/>
          </p:cNvSpPr>
          <p:nvPr>
            <p:ph type="sldNum" sz="quarter" idx="10"/>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cxnSp>
        <p:nvCxnSpPr>
          <p:cNvPr id="66" name="Rule"/>
          <p:cNvCxnSpPr/>
          <p:nvPr userDrawn="1"/>
        </p:nvCxnSpPr>
        <p:spPr>
          <a:xfrm>
            <a:off x="687388" y="1487424"/>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p:ph type="title"/>
          </p:nvPr>
        </p:nvSpPr>
        <p:spPr/>
        <p:txBody>
          <a:bodyPr/>
          <a:lstStyle/>
          <a:p>
            <a:r>
              <a:rPr lang="en-US" dirty="0"/>
              <a:t>Click to edit Master title style</a:t>
            </a:r>
          </a:p>
        </p:txBody>
      </p:sp>
      <p:sp>
        <p:nvSpPr>
          <p:cNvPr id="40" name="Content Right"/>
          <p:cNvSpPr>
            <a:spLocks noGrp="1"/>
          </p:cNvSpPr>
          <p:nvPr>
            <p:ph sz="quarter" idx="12"/>
          </p:nvPr>
        </p:nvSpPr>
        <p:spPr>
          <a:xfrm>
            <a:off x="687387" y="1599874"/>
            <a:ext cx="3994151" cy="472313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2" name="Content Left"/>
          <p:cNvSpPr>
            <a:spLocks noGrp="1"/>
          </p:cNvSpPr>
          <p:nvPr>
            <p:ph sz="quarter" idx="13"/>
          </p:nvPr>
        </p:nvSpPr>
        <p:spPr>
          <a:xfrm>
            <a:off x="4913314" y="1599874"/>
            <a:ext cx="3998912" cy="472313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cNvSpPr>
            <a:spLocks noGrp="1"/>
          </p:cNvSpPr>
          <p:nvPr>
            <p:ph type="sldNum" sz="quarter" idx="11"/>
          </p:nvPr>
        </p:nvSpPr>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4041849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Line Title, First Level No Bullet">
    <p:spTree>
      <p:nvGrpSpPr>
        <p:cNvPr id="1" name=""/>
        <p:cNvGrpSpPr/>
        <p:nvPr/>
      </p:nvGrpSpPr>
      <p:grpSpPr>
        <a:xfrm>
          <a:off x="0" y="0"/>
          <a:ext cx="0" cy="0"/>
          <a:chOff x="0" y="0"/>
          <a:chExt cx="0" cy="0"/>
        </a:xfrm>
      </p:grpSpPr>
      <p:cxnSp>
        <p:nvCxnSpPr>
          <p:cNvPr id="20"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 name="Title"/>
          <p:cNvSpPr>
            <a:spLocks noGrp="1"/>
          </p:cNvSpPr>
          <p:nvPr userDrawn="1">
            <p:ph type="title"/>
          </p:nvPr>
        </p:nvSpPr>
        <p:spPr>
          <a:xfrm>
            <a:off x="687388" y="365759"/>
            <a:ext cx="8224837" cy="487584"/>
          </a:xfrm>
        </p:spPr>
        <p:txBody>
          <a:bodyPr/>
          <a:lstStyle>
            <a:lvl1pPr>
              <a:defRPr>
                <a:solidFill>
                  <a:schemeClr val="bg2">
                    <a:lumMod val="75000"/>
                  </a:schemeClr>
                </a:solidFill>
              </a:defRPr>
            </a:lvl1pPr>
          </a:lstStyle>
          <a:p>
            <a:r>
              <a:rPr lang="en-US" dirty="0"/>
              <a:t>Click to edit Master title style</a:t>
            </a:r>
          </a:p>
        </p:txBody>
      </p:sp>
      <p:sp>
        <p:nvSpPr>
          <p:cNvPr id="3" name="Content"/>
          <p:cNvSpPr>
            <a:spLocks noGrp="1"/>
          </p:cNvSpPr>
          <p:nvPr userDrawn="1">
            <p:ph idx="1"/>
          </p:nvPr>
        </p:nvSpPr>
        <p:spPr>
          <a:xfrm>
            <a:off x="687388" y="1079185"/>
            <a:ext cx="8224837" cy="5246813"/>
          </a:xfrm>
        </p:spPr>
        <p:txBody>
          <a:bodyPr/>
          <a:lstStyle>
            <a:lvl1pPr marL="0" indent="0">
              <a:buNone/>
              <a:defRPr>
                <a:solidFill>
                  <a:schemeClr val="tx2"/>
                </a:solidFill>
                <a:latin typeface="+mn-lt"/>
                <a:cs typeface="Franklin Gothic Book" pitchFamily="34" charset="0"/>
              </a:defRPr>
            </a:lvl1pPr>
            <a:lvl2pPr marL="230188" indent="-230188">
              <a:buFont typeface="Arial" pitchFamily="34" charset="0"/>
              <a:buChar char="•"/>
              <a:defRPr>
                <a:solidFill>
                  <a:schemeClr val="tx2"/>
                </a:solidFill>
                <a:latin typeface="+mn-lt"/>
              </a:defRPr>
            </a:lvl2pPr>
            <a:lvl3pPr marL="465138" indent="-228600">
              <a:buFont typeface="Arial" panose="020B0604020202020204" pitchFamily="34" charset="0"/>
              <a:buChar char="–"/>
              <a:defRPr>
                <a:solidFill>
                  <a:schemeClr val="tx2"/>
                </a:solidFill>
                <a:latin typeface="+mn-lt"/>
              </a:defRPr>
            </a:lvl3pPr>
            <a:lvl4pPr marL="685800" indent="-228600">
              <a:buFont typeface="Arial" panose="020B0604020202020204" pitchFamily="34" charset="0"/>
              <a:buChar char="»"/>
              <a:defRPr>
                <a:solidFill>
                  <a:schemeClr val="tx2"/>
                </a:solidFill>
                <a:latin typeface="+mn-lt"/>
              </a:defRPr>
            </a:lvl4pPr>
            <a:lvl5pPr marL="912813" indent="-228600">
              <a:buFont typeface="Arial" panose="020B0604020202020204" pitchFamily="34" charset="0"/>
              <a:buChar char="•"/>
              <a:defRPr>
                <a:solidFill>
                  <a:schemeClr val="tx2">
                    <a:lumMod val="75000"/>
                  </a:schemeClr>
                </a:solidFill>
                <a:latin typeface="+mn-lt"/>
              </a:defRPr>
            </a:lvl5pPr>
            <a:lvl6pPr marL="1146175" indent="-228600">
              <a:defRPr>
                <a:solidFill>
                  <a:schemeClr val="tx2">
                    <a:lumMod val="75000"/>
                  </a:schemeClr>
                </a:solidFill>
                <a:latin typeface="+mn-lt"/>
              </a:defRPr>
            </a:lvl6pPr>
            <a:lvl7pPr marL="1374775" indent="-228600">
              <a:defRPr>
                <a:solidFill>
                  <a:schemeClr val="tx2">
                    <a:lumMod val="75000"/>
                  </a:schemeClr>
                </a:solidFill>
                <a:latin typeface="+mn-lt"/>
              </a:defRPr>
            </a:lvl7pPr>
            <a:lvl8pPr marL="1600200" indent="-228600">
              <a:defRPr>
                <a:solidFill>
                  <a:schemeClr val="tx2">
                    <a:lumMod val="75000"/>
                  </a:schemeClr>
                </a:solidFill>
                <a:latin typeface="+mn-lt"/>
              </a:defRPr>
            </a:lvl8pPr>
            <a:lvl9pPr marL="1827213" indent="-228600">
              <a:defRPr>
                <a:solidFill>
                  <a:schemeClr val="tx2">
                    <a:lumMod val="75000"/>
                  </a:schemeClr>
                </a:solidFill>
                <a:latin typeface="+mn-lt"/>
              </a:defRPr>
            </a:lvl9pPr>
          </a:lstStyle>
          <a:p>
            <a:pPr lvl="0"/>
            <a:r>
              <a:rPr lang="en-US" dirty="0"/>
              <a:t>Click to edit Master text</a:t>
            </a:r>
          </a:p>
          <a:p>
            <a:pPr lvl="1"/>
            <a:r>
              <a:rPr lang="en-US" dirty="0"/>
              <a:t>Second level</a:t>
            </a:r>
          </a:p>
          <a:p>
            <a:pPr lvl="2"/>
            <a:r>
              <a:rPr lang="en-US" dirty="0"/>
              <a:t>Third level</a:t>
            </a:r>
          </a:p>
          <a:p>
            <a:pPr lvl="3"/>
            <a:r>
              <a:rPr lang="en-US" dirty="0"/>
              <a:t>Fourth level</a:t>
            </a:r>
          </a:p>
        </p:txBody>
      </p:sp>
      <p:sp>
        <p:nvSpPr>
          <p:cNvPr id="4" name="Slide Number"/>
          <p:cNvSpPr>
            <a:spLocks noGrp="1"/>
          </p:cNvSpPr>
          <p:nvPr userDrawn="1">
            <p:ph type="sldNum" sz="quarter" idx="10"/>
          </p:nvPr>
        </p:nvSpPr>
        <p:spPr>
          <a:xfrm>
            <a:off x="8771161" y="6666757"/>
            <a:ext cx="141064" cy="138499"/>
          </a:xfrm>
        </p:spPr>
        <p:txBody>
          <a:bodyPr/>
          <a:lstStyle>
            <a:lvl1pPr>
              <a:defRPr>
                <a:solidFill>
                  <a:schemeClr val="bg2">
                    <a:lumMod val="75000"/>
                  </a:schemeClr>
                </a:solidFill>
              </a:defRPr>
            </a:lvl1p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291635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Line Title, Bulleted Text">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a:t>Click to edit Master title style</a:t>
            </a:r>
          </a:p>
        </p:txBody>
      </p:sp>
      <p:sp>
        <p:nvSpPr>
          <p:cNvPr id="20" name="Content"/>
          <p:cNvSpPr>
            <a:spLocks noGrp="1"/>
          </p:cNvSpPr>
          <p:nvPr userDrawn="1">
            <p:ph sz="quarter" idx="11"/>
          </p:nvPr>
        </p:nvSpPr>
        <p:spPr>
          <a:xfrm>
            <a:off x="687388" y="1074693"/>
            <a:ext cx="8224837" cy="525149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2910883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 Line Title, Two Column">
    <p:spTree>
      <p:nvGrpSpPr>
        <p:cNvPr id="1" name=""/>
        <p:cNvGrpSpPr/>
        <p:nvPr/>
      </p:nvGrpSpPr>
      <p:grpSpPr>
        <a:xfrm>
          <a:off x="0" y="0"/>
          <a:ext cx="0" cy="0"/>
          <a:chOff x="0" y="0"/>
          <a:chExt cx="0" cy="0"/>
        </a:xfrm>
      </p:grpSpPr>
      <p:cxnSp>
        <p:nvCxnSpPr>
          <p:cNvPr id="64" name="Rule"/>
          <p:cNvCxnSpPr/>
          <p:nvPr userDrawn="1"/>
        </p:nvCxnSpPr>
        <p:spPr>
          <a:xfrm>
            <a:off x="687389" y="966735"/>
            <a:ext cx="8456612"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3" name="Title"/>
          <p:cNvSpPr>
            <a:spLocks noGrp="1"/>
          </p:cNvSpPr>
          <p:nvPr userDrawn="1">
            <p:ph type="title"/>
          </p:nvPr>
        </p:nvSpPr>
        <p:spPr>
          <a:xfrm>
            <a:off x="687388" y="365759"/>
            <a:ext cx="8224837" cy="486677"/>
          </a:xfrm>
        </p:spPr>
        <p:txBody>
          <a:bodyPr/>
          <a:lstStyle/>
          <a:p>
            <a:r>
              <a:rPr lang="en-US" dirty="0"/>
              <a:t>Click to edit Master title style</a:t>
            </a:r>
          </a:p>
        </p:txBody>
      </p:sp>
      <p:sp>
        <p:nvSpPr>
          <p:cNvPr id="20" name="Content Left"/>
          <p:cNvSpPr>
            <a:spLocks noGrp="1"/>
          </p:cNvSpPr>
          <p:nvPr userDrawn="1">
            <p:ph sz="quarter" idx="11"/>
          </p:nvPr>
        </p:nvSpPr>
        <p:spPr>
          <a:xfrm>
            <a:off x="687388" y="1074693"/>
            <a:ext cx="3992563" cy="525149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Content Right"/>
          <p:cNvSpPr>
            <a:spLocks noGrp="1"/>
          </p:cNvSpPr>
          <p:nvPr>
            <p:ph sz="quarter" idx="12"/>
          </p:nvPr>
        </p:nvSpPr>
        <p:spPr>
          <a:xfrm>
            <a:off x="4913313" y="1082675"/>
            <a:ext cx="3998912" cy="52435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4150994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o Rule">
    <p:spTree>
      <p:nvGrpSpPr>
        <p:cNvPr id="1" name=""/>
        <p:cNvGrpSpPr/>
        <p:nvPr/>
      </p:nvGrpSpPr>
      <p:grpSpPr>
        <a:xfrm>
          <a:off x="0" y="0"/>
          <a:ext cx="0" cy="0"/>
          <a:chOff x="0" y="0"/>
          <a:chExt cx="0" cy="0"/>
        </a:xfrm>
      </p:grpSpPr>
      <p:sp>
        <p:nvSpPr>
          <p:cNvPr id="3" name="Title"/>
          <p:cNvSpPr>
            <a:spLocks noGrp="1"/>
          </p:cNvSpPr>
          <p:nvPr userDrawn="1">
            <p:ph type="title"/>
          </p:nvPr>
        </p:nvSpPr>
        <p:spPr>
          <a:xfrm>
            <a:off x="687388" y="364089"/>
            <a:ext cx="8224837" cy="488348"/>
          </a:xfrm>
        </p:spPr>
        <p:txBody>
          <a:bodyPr/>
          <a:lstStyle/>
          <a:p>
            <a:r>
              <a:rPr lang="en-US" dirty="0"/>
              <a:t>Click to edit Master title style</a:t>
            </a:r>
          </a:p>
        </p:txBody>
      </p:sp>
      <p:sp>
        <p:nvSpPr>
          <p:cNvPr id="20" name="Content"/>
          <p:cNvSpPr>
            <a:spLocks noGrp="1"/>
          </p:cNvSpPr>
          <p:nvPr userDrawn="1">
            <p:ph sz="quarter" idx="11"/>
          </p:nvPr>
        </p:nvSpPr>
        <p:spPr>
          <a:xfrm>
            <a:off x="687388" y="1074693"/>
            <a:ext cx="8224837" cy="525149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 name="Slide Number"/>
          <p:cNvSpPr>
            <a:spLocks noGrp="1"/>
          </p:cNvSpPr>
          <p:nvPr userDrawn="1">
            <p:ph type="sldNum" sz="quarter" idx="10"/>
          </p:nvPr>
        </p:nvSpPr>
        <p:spPr/>
        <p:txBody>
          <a:bodyPr/>
          <a:lstStyle/>
          <a:p>
            <a:pPr algn="r"/>
            <a:fld id="{F3477EC8-074D-41C4-94AE-E9EA7CEEA348}" type="slidenum">
              <a:rPr lang="en-US" smtClean="0"/>
              <a:pPr algn="r"/>
              <a:t>‹#›</a:t>
            </a:fld>
            <a:endParaRPr lang="en-US"/>
          </a:p>
        </p:txBody>
      </p:sp>
    </p:spTree>
    <p:extLst>
      <p:ext uri="{BB962C8B-B14F-4D97-AF65-F5344CB8AC3E}">
        <p14:creationId xmlns:p14="http://schemas.microsoft.com/office/powerpoint/2010/main" val="38933276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image" Target="../media/image4.jp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theme" Target="../theme/theme3.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theme" Target="../theme/theme4.xml"/><Relationship Id="rId1" Type="http://schemas.openxmlformats.org/officeDocument/2006/relationships/slideLayout" Target="../slideLayouts/slideLayout19.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Title 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6491"/>
          </a:xfrm>
          <a:prstGeom prst="rect">
            <a:avLst/>
          </a:prstGeom>
        </p:spPr>
      </p:pic>
      <p:sp>
        <p:nvSpPr>
          <p:cNvPr id="2051" name="Title"/>
          <p:cNvSpPr>
            <a:spLocks noGrp="1"/>
          </p:cNvSpPr>
          <p:nvPr>
            <p:ph type="title"/>
          </p:nvPr>
        </p:nvSpPr>
        <p:spPr bwMode="gray">
          <a:xfrm>
            <a:off x="683811" y="1151931"/>
            <a:ext cx="8228417" cy="1538883"/>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a:t>Click to edit Master title style</a:t>
            </a:r>
            <a:endParaRPr lang="en-US" dirty="0"/>
          </a:p>
        </p:txBody>
      </p:sp>
      <p:sp>
        <p:nvSpPr>
          <p:cNvPr id="2052" name="Text"/>
          <p:cNvSpPr>
            <a:spLocks noGrp="1"/>
          </p:cNvSpPr>
          <p:nvPr>
            <p:ph type="body" idx="1"/>
          </p:nvPr>
        </p:nvSpPr>
        <p:spPr bwMode="gray">
          <a:xfrm>
            <a:off x="683893" y="2935823"/>
            <a:ext cx="8228331" cy="1646605"/>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3" name="Footer Placeholder 2"/>
          <p:cNvSpPr>
            <a:spLocks noGrp="1"/>
          </p:cNvSpPr>
          <p:nvPr>
            <p:ph type="ftr" sz="quarter" idx="3"/>
          </p:nvPr>
        </p:nvSpPr>
        <p:spPr bwMode="gray">
          <a:xfrm>
            <a:off x="5328340" y="6567844"/>
            <a:ext cx="3583885" cy="123111"/>
          </a:xfrm>
          <a:prstGeom prst="rect">
            <a:avLst/>
          </a:prstGeom>
        </p:spPr>
        <p:txBody>
          <a:bodyPr vert="horz" lIns="0" tIns="0" rIns="0" bIns="0" rtlCol="0" anchor="ctr">
            <a:spAutoFit/>
          </a:bodyPr>
          <a:lstStyle>
            <a:lvl1pPr algn="r">
              <a:defRPr sz="800">
                <a:solidFill>
                  <a:schemeClr val="bg1"/>
                </a:solidFill>
                <a:latin typeface="Arial Narrow" pitchFamily="34" charset="0"/>
              </a:defRPr>
            </a:lvl1pPr>
          </a:lstStyle>
          <a:p>
            <a:endParaRPr lang="en-US"/>
          </a:p>
        </p:txBody>
      </p:sp>
      <p:pic>
        <p:nvPicPr>
          <p:cNvPr id="7" name="Picture 6"/>
          <p:cNvPicPr>
            <a:picLocks noChangeAspect="1"/>
          </p:cNvPicPr>
          <p:nvPr userDrawn="1"/>
        </p:nvPicPr>
        <p:blipFill>
          <a:blip r:embed="rId4"/>
          <a:stretch>
            <a:fillRect/>
          </a:stretch>
        </p:blipFill>
        <p:spPr>
          <a:xfrm>
            <a:off x="6331615" y="5685006"/>
            <a:ext cx="1767993" cy="579170"/>
          </a:xfrm>
          <a:prstGeom prst="rect">
            <a:avLst/>
          </a:prstGeom>
        </p:spPr>
      </p:pic>
    </p:spTree>
  </p:cSld>
  <p:clrMap bg1="lt1" tx1="dk1" bg2="lt2" tx2="dk2" accent1="accent1" accent2="accent2" accent3="accent3" accent4="accent4" accent5="accent5" accent6="accent6" hlink="hlink" folHlink="folHlink"/>
  <p:sldLayoutIdLst>
    <p:sldLayoutId id="2147484316" r:id="rId1"/>
  </p:sldLayoutIdLst>
  <p:hf hdr="0" ftr="0" dt="0"/>
  <p:txStyles>
    <p:titleStyle>
      <a:lvl1pPr algn="l" rtl="0" eaLnBrk="1" fontAlgn="base" hangingPunct="1">
        <a:spcBef>
          <a:spcPct val="0"/>
        </a:spcBef>
        <a:spcAft>
          <a:spcPct val="0"/>
        </a:spcAft>
        <a:defRPr sz="5000" b="1" kern="1200">
          <a:solidFill>
            <a:schemeClr val="bg1"/>
          </a:solidFill>
          <a:latin typeface="+mj-lt"/>
          <a:ea typeface="+mj-ea"/>
          <a:cs typeface="+mj-cs"/>
        </a:defRPr>
      </a:lvl1pPr>
      <a:lvl2pPr algn="l" rtl="0" eaLnBrk="1" fontAlgn="base" hangingPunct="1">
        <a:spcBef>
          <a:spcPct val="0"/>
        </a:spcBef>
        <a:spcAft>
          <a:spcPct val="0"/>
        </a:spcAft>
        <a:defRPr sz="2800">
          <a:solidFill>
            <a:schemeClr val="tx1"/>
          </a:solidFill>
          <a:latin typeface="Franklin Gothic Demi" pitchFamily="34" charset="0"/>
        </a:defRPr>
      </a:lvl2pPr>
      <a:lvl3pPr algn="l" rtl="0" eaLnBrk="1" fontAlgn="base" hangingPunct="1">
        <a:spcBef>
          <a:spcPct val="0"/>
        </a:spcBef>
        <a:spcAft>
          <a:spcPct val="0"/>
        </a:spcAft>
        <a:defRPr sz="2800">
          <a:solidFill>
            <a:schemeClr val="tx1"/>
          </a:solidFill>
          <a:latin typeface="Franklin Gothic Demi" pitchFamily="34" charset="0"/>
        </a:defRPr>
      </a:lvl3pPr>
      <a:lvl4pPr algn="l" rtl="0" eaLnBrk="1" fontAlgn="base" hangingPunct="1">
        <a:spcBef>
          <a:spcPct val="0"/>
        </a:spcBef>
        <a:spcAft>
          <a:spcPct val="0"/>
        </a:spcAft>
        <a:defRPr sz="2800">
          <a:solidFill>
            <a:schemeClr val="tx1"/>
          </a:solidFill>
          <a:latin typeface="Franklin Gothic Demi" pitchFamily="34" charset="0"/>
        </a:defRPr>
      </a:lvl4pPr>
      <a:lvl5pPr algn="l" rtl="0" eaLnBrk="1" fontAlgn="base" hangingPunct="1">
        <a:spcBef>
          <a:spcPct val="0"/>
        </a:spcBef>
        <a:spcAft>
          <a:spcPct val="0"/>
        </a:spcAft>
        <a:defRPr sz="2800">
          <a:solidFill>
            <a:schemeClr val="tx1"/>
          </a:solidFill>
          <a:latin typeface="Franklin Gothic Demi" pitchFamily="34" charset="0"/>
        </a:defRPr>
      </a:lvl5pPr>
      <a:lvl6pPr marL="457200" algn="l" rtl="0" eaLnBrk="1" fontAlgn="base" hangingPunct="1">
        <a:spcBef>
          <a:spcPct val="0"/>
        </a:spcBef>
        <a:spcAft>
          <a:spcPct val="0"/>
        </a:spcAft>
        <a:defRPr sz="2800">
          <a:solidFill>
            <a:schemeClr val="tx1"/>
          </a:solidFill>
          <a:latin typeface="Franklin Gothic Demi" pitchFamily="34" charset="0"/>
        </a:defRPr>
      </a:lvl6pPr>
      <a:lvl7pPr marL="914400" algn="l" rtl="0" eaLnBrk="1" fontAlgn="base" hangingPunct="1">
        <a:spcBef>
          <a:spcPct val="0"/>
        </a:spcBef>
        <a:spcAft>
          <a:spcPct val="0"/>
        </a:spcAft>
        <a:defRPr sz="2800">
          <a:solidFill>
            <a:schemeClr val="tx1"/>
          </a:solidFill>
          <a:latin typeface="Franklin Gothic Demi" pitchFamily="34" charset="0"/>
        </a:defRPr>
      </a:lvl7pPr>
      <a:lvl8pPr marL="1371600" algn="l" rtl="0" eaLnBrk="1" fontAlgn="base" hangingPunct="1">
        <a:spcBef>
          <a:spcPct val="0"/>
        </a:spcBef>
        <a:spcAft>
          <a:spcPct val="0"/>
        </a:spcAft>
        <a:defRPr sz="2800">
          <a:solidFill>
            <a:schemeClr val="tx1"/>
          </a:solidFill>
          <a:latin typeface="Franklin Gothic Demi" pitchFamily="34" charset="0"/>
        </a:defRPr>
      </a:lvl8pPr>
      <a:lvl9pPr marL="1828800" algn="l" rtl="0" eaLnBrk="1" fontAlgn="base" hangingPunct="1">
        <a:spcBef>
          <a:spcPct val="0"/>
        </a:spcBef>
        <a:spcAft>
          <a:spcPct val="0"/>
        </a:spcAft>
        <a:defRPr sz="2800">
          <a:solidFill>
            <a:schemeClr val="tx1"/>
          </a:solidFill>
          <a:latin typeface="Franklin Gothic Demi" pitchFamily="34" charset="0"/>
        </a:defRPr>
      </a:lvl9pPr>
    </p:titleStyle>
    <p:bodyStyle>
      <a:lvl1pPr indent="0" algn="l" rtl="0" eaLnBrk="1" fontAlgn="base" hangingPunct="1">
        <a:spcBef>
          <a:spcPts val="600"/>
        </a:spcBef>
        <a:spcAft>
          <a:spcPct val="0"/>
        </a:spcAft>
        <a:defRPr sz="3200" kern="1200">
          <a:solidFill>
            <a:schemeClr val="bg2">
              <a:lumMod val="75000"/>
            </a:schemeClr>
          </a:solidFill>
          <a:latin typeface="+mn-lt"/>
          <a:ea typeface="+mn-ea"/>
          <a:cs typeface="Arial" pitchFamily="34" charset="0"/>
        </a:defRPr>
      </a:lvl1pPr>
      <a:lvl2pPr marL="0" indent="0" algn="l" rtl="0" eaLnBrk="1" fontAlgn="base" hangingPunct="1">
        <a:spcBef>
          <a:spcPts val="600"/>
        </a:spcBef>
        <a:spcAft>
          <a:spcPct val="0"/>
        </a:spcAft>
        <a:defRPr sz="2400" kern="1200">
          <a:solidFill>
            <a:schemeClr val="bg1"/>
          </a:solidFill>
          <a:latin typeface="+mn-lt"/>
          <a:ea typeface="+mn-ea"/>
          <a:cs typeface="Arial" pitchFamily="34" charset="0"/>
        </a:defRPr>
      </a:lvl2pPr>
      <a:lvl3pPr marL="0" indent="0" algn="l" rtl="0" eaLnBrk="1" fontAlgn="base" hangingPunct="1">
        <a:spcBef>
          <a:spcPts val="600"/>
        </a:spcBef>
        <a:spcAft>
          <a:spcPct val="0"/>
        </a:spcAft>
        <a:defRPr sz="2000" kern="1200">
          <a:solidFill>
            <a:schemeClr val="bg1"/>
          </a:solidFill>
          <a:latin typeface="+mn-lt"/>
          <a:ea typeface="+mn-ea"/>
          <a:cs typeface="Arial" pitchFamily="34" charset="0"/>
        </a:defRPr>
      </a:lvl3pPr>
      <a:lvl4pPr marL="0" indent="0" algn="l" rtl="0" eaLnBrk="1" fontAlgn="base" hangingPunct="1">
        <a:spcBef>
          <a:spcPts val="600"/>
        </a:spcBef>
        <a:spcAft>
          <a:spcPct val="0"/>
        </a:spcAft>
        <a:defRPr sz="1600" kern="1200">
          <a:solidFill>
            <a:schemeClr val="bg1"/>
          </a:solidFill>
          <a:latin typeface="+mn-lt"/>
          <a:ea typeface="+mn-ea"/>
          <a:cs typeface="+mn-cs"/>
        </a:defRPr>
      </a:lvl4pPr>
      <a:lvl5pPr marL="2057400" indent="-228600" algn="l" rtl="0" eaLnBrk="1" fontAlgn="base" hangingPunct="1">
        <a:spcBef>
          <a:spcPct val="20000"/>
        </a:spcBef>
        <a:spcAft>
          <a:spcPct val="0"/>
        </a:spcAft>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Divider 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6491"/>
          </a:xfrm>
          <a:prstGeom prst="rect">
            <a:avLst/>
          </a:prstGeom>
        </p:spPr>
      </p:pic>
      <p:sp>
        <p:nvSpPr>
          <p:cNvPr id="2" name="Title Placeholder 1"/>
          <p:cNvSpPr>
            <a:spLocks noGrp="1"/>
          </p:cNvSpPr>
          <p:nvPr>
            <p:ph type="title"/>
          </p:nvPr>
        </p:nvSpPr>
        <p:spPr>
          <a:xfrm>
            <a:off x="687388" y="3612543"/>
            <a:ext cx="8229600" cy="769441"/>
          </a:xfrm>
          <a:prstGeom prst="rect">
            <a:avLst/>
          </a:prstGeom>
          <a:noFill/>
          <a:ln w="9525">
            <a:noFill/>
            <a:miter lim="800000"/>
            <a:headEnd/>
            <a:tailEnd/>
          </a:ln>
        </p:spPr>
        <p:txBody>
          <a:bodyPr vert="horz" wrap="square" lIns="0" tIns="45720" rIns="0" bIns="45720" numCol="1" anchor="b" anchorCtr="0" compatLnSpc="1">
            <a:prstTxWarp prst="textNoShape">
              <a:avLst/>
            </a:prstTxWarp>
            <a:spAutoFit/>
          </a:bodyPr>
          <a:lstStyle/>
          <a:p>
            <a:pPr lvl="0" algn="l" eaLnBrk="0" fontAlgn="base" hangingPunct="0">
              <a:spcBef>
                <a:spcPts val="600"/>
              </a:spcBef>
              <a:spcAft>
                <a:spcPts val="600"/>
              </a:spcAft>
            </a:pPr>
            <a:r>
              <a:rPr lang="en-US" dirty="0"/>
              <a:t>Click to edit Master title style</a:t>
            </a:r>
          </a:p>
        </p:txBody>
      </p:sp>
      <p:sp>
        <p:nvSpPr>
          <p:cNvPr id="4" name="Text Placeholder 3"/>
          <p:cNvSpPr>
            <a:spLocks noGrp="1"/>
          </p:cNvSpPr>
          <p:nvPr>
            <p:ph type="body" idx="1"/>
          </p:nvPr>
        </p:nvSpPr>
        <p:spPr>
          <a:xfrm>
            <a:off x="687388" y="4616569"/>
            <a:ext cx="8229600" cy="1063752"/>
          </a:xfrm>
          <a:prstGeom prst="rect">
            <a:avLst/>
          </a:prstGeom>
        </p:spPr>
        <p:txBody>
          <a:bodyPr vert="horz" lIns="0" tIns="0" rIns="0" bIns="0" rtlCol="0">
            <a:no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8755130" y="6507316"/>
            <a:ext cx="157094" cy="153888"/>
          </a:xfrm>
          <a:prstGeom prst="rect">
            <a:avLst/>
          </a:prstGeom>
        </p:spPr>
        <p:txBody>
          <a:bodyPr vert="horz" wrap="none" lIns="0" tIns="0" rIns="0" bIns="0" rtlCol="0" anchor="ctr">
            <a:spAutoFit/>
          </a:bodyPr>
          <a:lstStyle>
            <a:lvl1pPr algn="r">
              <a:defRPr sz="1000">
                <a:solidFill>
                  <a:schemeClr val="tx2">
                    <a:lumMod val="75000"/>
                  </a:schemeClr>
                </a:solidFill>
              </a:defRPr>
            </a:lvl1pPr>
          </a:lstStyle>
          <a:p>
            <a:fld id="{A1A8B8B9-B651-4439-A868-E8F04EF81465}" type="slidenum">
              <a:rPr lang="en-US" smtClean="0"/>
              <a:pPr/>
              <a:t>‹#›</a:t>
            </a:fld>
            <a:endParaRPr lang="en-US"/>
          </a:p>
        </p:txBody>
      </p:sp>
      <p:pic>
        <p:nvPicPr>
          <p:cNvPr id="8" name="Picture 7"/>
          <p:cNvPicPr>
            <a:picLocks noChangeAspect="1"/>
          </p:cNvPicPr>
          <p:nvPr userDrawn="1"/>
        </p:nvPicPr>
        <p:blipFill>
          <a:blip r:embed="rId4"/>
          <a:stretch>
            <a:fillRect/>
          </a:stretch>
        </p:blipFill>
        <p:spPr>
          <a:xfrm>
            <a:off x="6331615" y="6159347"/>
            <a:ext cx="1767993" cy="579170"/>
          </a:xfrm>
          <a:prstGeom prst="rect">
            <a:avLst/>
          </a:prstGeom>
        </p:spPr>
      </p:pic>
    </p:spTree>
    <p:extLst>
      <p:ext uri="{BB962C8B-B14F-4D97-AF65-F5344CB8AC3E}">
        <p14:creationId xmlns:p14="http://schemas.microsoft.com/office/powerpoint/2010/main" val="2564931730"/>
      </p:ext>
    </p:extLst>
  </p:cSld>
  <p:clrMap bg1="lt1" tx1="dk1" bg2="lt2" tx2="dk2" accent1="accent1" accent2="accent2" accent3="accent3" accent4="accent4" accent5="accent5" accent6="accent6" hlink="hlink" folHlink="folHlink"/>
  <p:sldLayoutIdLst>
    <p:sldLayoutId id="2147484323" r:id="rId1"/>
  </p:sldLayoutIdLst>
  <p:hf hdr="0" ftr="0" dt="0"/>
  <p:txStyles>
    <p:titleStyle>
      <a:lvl1pPr algn="ctr" defTabSz="914400" rtl="0" eaLnBrk="1" latinLnBrk="0" hangingPunct="1">
        <a:spcBef>
          <a:spcPct val="0"/>
        </a:spcBef>
        <a:buNone/>
        <a:defRPr lang="en-US" sz="4400" b="1" kern="1200" dirty="0" smtClean="0">
          <a:solidFill>
            <a:schemeClr val="bg1"/>
          </a:solidFill>
          <a:latin typeface="+mj-lt"/>
          <a:ea typeface="ＭＳ Ｐゴシック" charset="0"/>
          <a:cs typeface="+mj-cs"/>
        </a:defRPr>
      </a:lvl1pPr>
    </p:titleStyle>
    <p:bodyStyle>
      <a:lvl1pPr marL="0" indent="0" algn="l" defTabSz="914400" rtl="0" eaLnBrk="1" latinLnBrk="0" hangingPunct="1">
        <a:spcBef>
          <a:spcPct val="20000"/>
        </a:spcBef>
        <a:buFont typeface="Arial" pitchFamily="34" charset="0"/>
        <a:buNone/>
        <a:defRPr lang="en-US" sz="3200" kern="1200" smtClean="0">
          <a:solidFill>
            <a:schemeClr val="bg2">
              <a:lumMod val="75000"/>
            </a:schemeClr>
          </a:solidFill>
          <a:latin typeface="+mn-lt"/>
          <a:ea typeface="ＭＳ Ｐゴシック" charset="0"/>
          <a:cs typeface="+mn-cs"/>
        </a:defRPr>
      </a:lvl1pPr>
      <a:lvl2pPr marL="285750" indent="-285750" algn="l" defTabSz="914400" rtl="0" eaLnBrk="1" latinLnBrk="0" hangingPunct="1">
        <a:spcBef>
          <a:spcPct val="20000"/>
        </a:spcBef>
        <a:buFont typeface="Arial" pitchFamily="34" charset="0"/>
        <a:buChar char="•"/>
        <a:defRPr lang="en-US" sz="1800" kern="1200" smtClean="0">
          <a:solidFill>
            <a:schemeClr val="bg1"/>
          </a:solidFill>
          <a:latin typeface="+mn-lt"/>
          <a:ea typeface="+mn-ea"/>
          <a:cs typeface="Arial" pitchFamily="34" charset="0"/>
        </a:defRPr>
      </a:lvl2pPr>
      <a:lvl3pPr marL="1143000" indent="-228600" algn="l" defTabSz="914400" rtl="0" eaLnBrk="1" latinLnBrk="0" hangingPunct="1">
        <a:spcBef>
          <a:spcPct val="20000"/>
        </a:spcBef>
        <a:buFont typeface="Arial" pitchFamily="34" charset="0"/>
        <a:buChar char="•"/>
        <a:defRPr lang="en-US" sz="1800" kern="1200" smtClean="0">
          <a:solidFill>
            <a:schemeClr val="bg1"/>
          </a:solidFill>
          <a:latin typeface="+mn-lt"/>
          <a:ea typeface="+mn-ea"/>
          <a:cs typeface="Arial" pitchFamily="34" charset="0"/>
        </a:defRPr>
      </a:lvl3pPr>
      <a:lvl4pPr marL="1600200" indent="-228600" algn="l" defTabSz="914400" rtl="0" eaLnBrk="1" latinLnBrk="0" hangingPunct="1">
        <a:spcBef>
          <a:spcPct val="20000"/>
        </a:spcBef>
        <a:buFont typeface="Arial" pitchFamily="34" charset="0"/>
        <a:buChar char="–"/>
        <a:defRPr lang="en-US" sz="1800" kern="1200" smtClean="0">
          <a:solidFill>
            <a:schemeClr val="bg1"/>
          </a:solidFill>
          <a:latin typeface="+mn-lt"/>
          <a:ea typeface="+mn-ea"/>
          <a:cs typeface="Arial" pitchFamily="34" charset="0"/>
        </a:defRPr>
      </a:lvl4pPr>
      <a:lvl5pPr marL="2057400" indent="-228600" algn="l" defTabSz="914400" rtl="0" eaLnBrk="1" latinLnBrk="0" hangingPunct="1">
        <a:spcBef>
          <a:spcPct val="20000"/>
        </a:spcBef>
        <a:buFont typeface="Arial" pitchFamily="34" charset="0"/>
        <a:buChar char="»"/>
        <a:defRPr lang="en-US" sz="1800" kern="1200" dirty="0" smtClean="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Basic Background"/>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gray">
          <a:xfrm>
            <a:off x="0" y="0"/>
            <a:ext cx="9144000" cy="6858000"/>
          </a:xfrm>
          <a:prstGeom prst="rect">
            <a:avLst/>
          </a:prstGeom>
        </p:spPr>
      </p:pic>
      <p:sp>
        <p:nvSpPr>
          <p:cNvPr id="29" name="AIR Identifier"/>
          <p:cNvSpPr txBox="1"/>
          <p:nvPr userDrawn="1"/>
        </p:nvSpPr>
        <p:spPr>
          <a:xfrm>
            <a:off x="228600" y="6675975"/>
            <a:ext cx="1782539" cy="138499"/>
          </a:xfrm>
          <a:prstGeom prst="rect">
            <a:avLst/>
          </a:prstGeom>
          <a:noFill/>
        </p:spPr>
        <p:txBody>
          <a:bodyPr wrap="none" lIns="0" tIns="0" rIns="0" bIns="0" rtlCol="0">
            <a:spAutoFit/>
          </a:bodyPr>
          <a:lstStyle/>
          <a:p>
            <a:r>
              <a:rPr lang="en-US" sz="900" cap="small" baseline="0">
                <a:solidFill>
                  <a:schemeClr val="bg2">
                    <a:lumMod val="75000"/>
                  </a:schemeClr>
                </a:solidFill>
                <a:latin typeface="Garamond" panose="02020404030301010803" pitchFamily="18" charset="0"/>
              </a:rPr>
              <a:t>American Institutes for Research</a:t>
            </a:r>
          </a:p>
        </p:txBody>
      </p:sp>
      <p:sp>
        <p:nvSpPr>
          <p:cNvPr id="5123" name="Title"/>
          <p:cNvSpPr>
            <a:spLocks noGrp="1"/>
          </p:cNvSpPr>
          <p:nvPr>
            <p:ph type="title"/>
          </p:nvPr>
        </p:nvSpPr>
        <p:spPr bwMode="gray">
          <a:xfrm>
            <a:off x="687388" y="882532"/>
            <a:ext cx="8224837" cy="492443"/>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dirty="0"/>
              <a:t>Click to edit Master title style</a:t>
            </a:r>
          </a:p>
        </p:txBody>
      </p:sp>
      <p:sp>
        <p:nvSpPr>
          <p:cNvPr id="5124" name="Text"/>
          <p:cNvSpPr>
            <a:spLocks noGrp="1"/>
          </p:cNvSpPr>
          <p:nvPr>
            <p:ph type="body" idx="1"/>
          </p:nvPr>
        </p:nvSpPr>
        <p:spPr bwMode="gray">
          <a:xfrm>
            <a:off x="687388" y="1611466"/>
            <a:ext cx="8224837" cy="4722687"/>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Slide Number"/>
          <p:cNvSpPr>
            <a:spLocks noGrp="1"/>
          </p:cNvSpPr>
          <p:nvPr>
            <p:ph type="sldNum" sz="quarter" idx="4"/>
          </p:nvPr>
        </p:nvSpPr>
        <p:spPr bwMode="gray">
          <a:xfrm>
            <a:off x="8771161" y="6675975"/>
            <a:ext cx="141064" cy="138499"/>
          </a:xfrm>
          <a:prstGeom prst="rect">
            <a:avLst/>
          </a:prstGeom>
          <a:noFill/>
        </p:spPr>
        <p:txBody>
          <a:bodyPr wrap="none" lIns="0" tIns="0" rIns="0" bIns="0">
            <a:spAutoFit/>
          </a:bodyPr>
          <a:lstStyle>
            <a:lvl1pPr>
              <a:defRPr lang="en-US" sz="900" smtClean="0">
                <a:solidFill>
                  <a:schemeClr val="bg2">
                    <a:lumMod val="75000"/>
                  </a:schemeClr>
                </a:solidFill>
                <a:latin typeface="+mn-lt"/>
                <a:ea typeface="ＭＳ Ｐゴシック" charset="-128"/>
                <a:cs typeface="+mn-cs"/>
              </a:defRPr>
            </a:lvl1pPr>
          </a:lstStyle>
          <a:p>
            <a:pPr algn="r"/>
            <a:fld id="{F3477EC8-074D-41C4-94AE-E9EA7CEEA348}" type="slidenum">
              <a:rPr lang="en-US" smtClean="0"/>
              <a:pPr algn="r"/>
              <a:t>‹#›</a:t>
            </a:fld>
            <a:endParaRPr lang="en-US"/>
          </a:p>
        </p:txBody>
      </p:sp>
    </p:spTree>
  </p:cSld>
  <p:clrMap bg1="lt1" tx1="dk1" bg2="lt2" tx2="dk2" accent1="accent1" accent2="accent2" accent3="accent3" accent4="accent4" accent5="accent5" accent6="accent6" hlink="hlink" folHlink="folHlink"/>
  <p:sldLayoutIdLst>
    <p:sldLayoutId id="2147484299" r:id="rId1"/>
    <p:sldLayoutId id="2147484298" r:id="rId2"/>
    <p:sldLayoutId id="2147484318" r:id="rId3"/>
    <p:sldLayoutId id="2147484329" r:id="rId4"/>
    <p:sldLayoutId id="2147484327" r:id="rId5"/>
    <p:sldLayoutId id="2147484328" r:id="rId6"/>
    <p:sldLayoutId id="2147484326" r:id="rId7"/>
    <p:sldLayoutId id="2147484330" r:id="rId8"/>
    <p:sldLayoutId id="2147484331" r:id="rId9"/>
    <p:sldLayoutId id="2147484332" r:id="rId10"/>
    <p:sldLayoutId id="2147484333" r:id="rId11"/>
    <p:sldLayoutId id="2147484334" r:id="rId12"/>
    <p:sldLayoutId id="2147484335" r:id="rId13"/>
    <p:sldLayoutId id="2147484336" r:id="rId14"/>
    <p:sldLayoutId id="2147484339" r:id="rId15"/>
    <p:sldLayoutId id="2147484341" r:id="rId16"/>
  </p:sldLayoutIdLst>
  <p:hf hdr="0" ftr="0" dt="0"/>
  <p:txStyles>
    <p:titleStyle>
      <a:lvl1pPr algn="l" rtl="0" eaLnBrk="0" fontAlgn="base" hangingPunct="0">
        <a:spcBef>
          <a:spcPct val="0"/>
        </a:spcBef>
        <a:spcAft>
          <a:spcPct val="0"/>
        </a:spcAft>
        <a:defRPr lang="en-US" sz="3200" b="0" kern="1200" dirty="0">
          <a:solidFill>
            <a:schemeClr val="bg2">
              <a:lumMod val="75000"/>
            </a:schemeClr>
          </a:solidFill>
          <a:latin typeface="+mj-lt"/>
          <a:ea typeface="ＭＳ Ｐゴシック" charset="0"/>
          <a:cs typeface="Arial Narrow" pitchFamily="34" charset="0"/>
        </a:defRPr>
      </a:lvl1pPr>
      <a:lvl2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2pPr>
      <a:lvl3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3pPr>
      <a:lvl4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4pPr>
      <a:lvl5pPr algn="l" rtl="0" eaLnBrk="0" fontAlgn="base" hangingPunct="0">
        <a:spcBef>
          <a:spcPct val="0"/>
        </a:spcBef>
        <a:spcAft>
          <a:spcPct val="0"/>
        </a:spcAft>
        <a:defRPr sz="3200">
          <a:solidFill>
            <a:srgbClr val="0F1419"/>
          </a:solidFill>
          <a:latin typeface="Franklin Gothic Demi" pitchFamily="34" charset="0"/>
          <a:ea typeface="ＭＳ Ｐゴシック" charset="0"/>
          <a:cs typeface="Franklin Gothic Demi" pitchFamily="34" charset="0"/>
        </a:defRPr>
      </a:lvl5pPr>
      <a:lvl6pPr marL="457200" algn="l" rtl="0" fontAlgn="base">
        <a:spcBef>
          <a:spcPct val="0"/>
        </a:spcBef>
        <a:spcAft>
          <a:spcPct val="0"/>
        </a:spcAft>
        <a:defRPr sz="4000" b="1">
          <a:solidFill>
            <a:schemeClr val="bg1"/>
          </a:solidFill>
          <a:latin typeface="FranklinGothic" pitchFamily="-48" charset="0"/>
        </a:defRPr>
      </a:lvl6pPr>
      <a:lvl7pPr marL="914400" algn="l" rtl="0" fontAlgn="base">
        <a:spcBef>
          <a:spcPct val="0"/>
        </a:spcBef>
        <a:spcAft>
          <a:spcPct val="0"/>
        </a:spcAft>
        <a:defRPr sz="4000" b="1">
          <a:solidFill>
            <a:schemeClr val="bg1"/>
          </a:solidFill>
          <a:latin typeface="FranklinGothic" pitchFamily="-48" charset="0"/>
        </a:defRPr>
      </a:lvl7pPr>
      <a:lvl8pPr marL="1371600" algn="l" rtl="0" fontAlgn="base">
        <a:spcBef>
          <a:spcPct val="0"/>
        </a:spcBef>
        <a:spcAft>
          <a:spcPct val="0"/>
        </a:spcAft>
        <a:defRPr sz="4000" b="1">
          <a:solidFill>
            <a:schemeClr val="bg1"/>
          </a:solidFill>
          <a:latin typeface="FranklinGothic" pitchFamily="-48" charset="0"/>
        </a:defRPr>
      </a:lvl8pPr>
      <a:lvl9pPr marL="1828800" algn="l" rtl="0" fontAlgn="base">
        <a:spcBef>
          <a:spcPct val="0"/>
        </a:spcBef>
        <a:spcAft>
          <a:spcPct val="0"/>
        </a:spcAft>
        <a:defRPr sz="4000" b="1">
          <a:solidFill>
            <a:schemeClr val="bg1"/>
          </a:solidFill>
          <a:latin typeface="FranklinGothic" pitchFamily="-48" charset="0"/>
        </a:defRPr>
      </a:lvl9pPr>
    </p:titleStyle>
    <p:bodyStyle>
      <a:lvl1pPr marL="228600" indent="-228600" algn="l" rtl="0" eaLnBrk="0" fontAlgn="base" hangingPunct="0">
        <a:spcBef>
          <a:spcPts val="600"/>
        </a:spcBef>
        <a:spcAft>
          <a:spcPts val="0"/>
        </a:spcAft>
        <a:buClr>
          <a:schemeClr val="bg2">
            <a:lumMod val="75000"/>
          </a:schemeClr>
        </a:buClr>
        <a:buFont typeface="Arial" panose="020B0604020202020204" pitchFamily="34" charset="0"/>
        <a:buChar char="•"/>
        <a:defRPr sz="2400" kern="1200">
          <a:solidFill>
            <a:schemeClr val="tx2"/>
          </a:solidFill>
          <a:latin typeface="+mn-lt"/>
          <a:ea typeface="Arial" pitchFamily="34" charset="0"/>
          <a:cs typeface="Arial" pitchFamily="34" charset="0"/>
        </a:defRPr>
      </a:lvl1pPr>
      <a:lvl2pPr marL="457200" indent="-228600" algn="l" rtl="0" eaLnBrk="0" fontAlgn="base" hangingPunct="0">
        <a:spcBef>
          <a:spcPts val="600"/>
        </a:spcBef>
        <a:spcAft>
          <a:spcPts val="0"/>
        </a:spcAft>
        <a:buClr>
          <a:schemeClr val="bg2">
            <a:lumMod val="75000"/>
          </a:schemeClr>
        </a:buClr>
        <a:buFont typeface="Arial" pitchFamily="34" charset="0"/>
        <a:buChar char="–"/>
        <a:defRPr sz="1800" kern="1200">
          <a:solidFill>
            <a:schemeClr val="tx2"/>
          </a:solidFill>
          <a:latin typeface="+mn-lt"/>
          <a:ea typeface="Arial" pitchFamily="34" charset="0"/>
          <a:cs typeface="Arial" pitchFamily="34" charset="0"/>
        </a:defRPr>
      </a:lvl2pPr>
      <a:lvl3pPr marL="687388" indent="-228600" algn="l" defTabSz="914400" rtl="0" eaLnBrk="0" fontAlgn="base" hangingPunct="0">
        <a:spcBef>
          <a:spcPts val="600"/>
        </a:spcBef>
        <a:spcAft>
          <a:spcPts val="0"/>
        </a:spcAft>
        <a:buClr>
          <a:schemeClr val="bg2">
            <a:lumMod val="75000"/>
          </a:schemeClr>
        </a:buClr>
        <a:buFont typeface="Arial" panose="020B0604020202020204" pitchFamily="34" charset="0"/>
        <a:buChar char="»"/>
        <a:defRPr sz="1600" kern="1200">
          <a:solidFill>
            <a:schemeClr val="tx2"/>
          </a:solidFill>
          <a:latin typeface="+mn-lt"/>
          <a:ea typeface="Arial" pitchFamily="34" charset="0"/>
          <a:cs typeface="Arial" pitchFamily="34" charset="0"/>
        </a:defRPr>
      </a:lvl3pPr>
      <a:lvl4pPr marL="914400" indent="-228600" algn="l" rtl="0" eaLnBrk="0" fontAlgn="base" hangingPunct="0">
        <a:spcBef>
          <a:spcPts val="600"/>
        </a:spcBef>
        <a:spcAft>
          <a:spcPts val="0"/>
        </a:spcAft>
        <a:buClr>
          <a:schemeClr val="bg2">
            <a:lumMod val="75000"/>
          </a:schemeClr>
        </a:buClr>
        <a:buSzPct val="100000"/>
        <a:buFont typeface="Arial" panose="020B0604020202020204" pitchFamily="34" charset="0"/>
        <a:buChar char="•"/>
        <a:defRPr sz="1400" kern="1200">
          <a:solidFill>
            <a:schemeClr val="tx2"/>
          </a:solidFill>
          <a:latin typeface="+mn-lt"/>
          <a:ea typeface="Arial" pitchFamily="34" charset="0"/>
          <a:cs typeface="Arial" pitchFamily="34" charset="0"/>
        </a:defRPr>
      </a:lvl4pPr>
      <a:lvl5pPr marL="1143000" indent="-228600" algn="l" rtl="0" eaLnBrk="0" fontAlgn="base" hangingPunct="0">
        <a:spcBef>
          <a:spcPts val="600"/>
        </a:spcBef>
        <a:spcAft>
          <a:spcPts val="0"/>
        </a:spcAft>
        <a:buClr>
          <a:schemeClr val="bg2">
            <a:lumMod val="75000"/>
          </a:schemeClr>
        </a:buClr>
        <a:buFont typeface="Arial" pitchFamily="34" charset="0"/>
        <a:buChar char="•"/>
        <a:defRPr sz="1400" kern="1200" baseline="0">
          <a:solidFill>
            <a:schemeClr val="tx2"/>
          </a:solidFill>
          <a:latin typeface="+mn-lt"/>
          <a:ea typeface="Arial" pitchFamily="34" charset="0"/>
          <a:cs typeface="Arial" pitchFamily="34" charset="0"/>
        </a:defRPr>
      </a:lvl5pPr>
      <a:lvl6pPr marL="1371600" indent="-228600" algn="l" defTabSz="914400" rtl="0" eaLnBrk="1" latinLnBrk="0" hangingPunct="1">
        <a:spcBef>
          <a:spcPts val="600"/>
        </a:spcBef>
        <a:spcAft>
          <a:spcPts val="0"/>
        </a:spcAft>
        <a:buClr>
          <a:schemeClr val="bg2">
            <a:lumMod val="75000"/>
          </a:schemeClr>
        </a:buClr>
        <a:buFont typeface="Arial" pitchFamily="34" charset="0"/>
        <a:buChar char="•"/>
        <a:defRPr sz="1400" kern="1200">
          <a:solidFill>
            <a:schemeClr val="tx2"/>
          </a:solidFill>
          <a:latin typeface="+mn-lt"/>
          <a:ea typeface="+mn-ea"/>
          <a:cs typeface="+mn-cs"/>
        </a:defRPr>
      </a:lvl6pPr>
      <a:lvl7pPr marL="1600200" indent="-228600" algn="l" defTabSz="914400" rtl="0" eaLnBrk="1" latinLnBrk="0" hangingPunct="1">
        <a:spcBef>
          <a:spcPts val="600"/>
        </a:spcBef>
        <a:spcAft>
          <a:spcPts val="0"/>
        </a:spcAft>
        <a:buClr>
          <a:schemeClr val="bg2">
            <a:lumMod val="75000"/>
          </a:schemeClr>
        </a:buClr>
        <a:buFont typeface="Arial" pitchFamily="34" charset="0"/>
        <a:buChar char="•"/>
        <a:defRPr sz="1400" kern="1200">
          <a:solidFill>
            <a:schemeClr val="tx2"/>
          </a:solidFill>
          <a:latin typeface="+mn-lt"/>
          <a:ea typeface="+mn-ea"/>
          <a:cs typeface="+mn-cs"/>
        </a:defRPr>
      </a:lvl7pPr>
      <a:lvl8pPr marL="1828800" indent="-228600" algn="l" defTabSz="914400" rtl="0" eaLnBrk="1" latinLnBrk="0" hangingPunct="1">
        <a:spcBef>
          <a:spcPts val="600"/>
        </a:spcBef>
        <a:spcAft>
          <a:spcPts val="0"/>
        </a:spcAft>
        <a:buClr>
          <a:schemeClr val="bg2">
            <a:lumMod val="75000"/>
          </a:schemeClr>
        </a:buClr>
        <a:buFont typeface="Arial" pitchFamily="34" charset="0"/>
        <a:buChar char="•"/>
        <a:defRPr sz="1400" kern="1200">
          <a:solidFill>
            <a:schemeClr val="tx2"/>
          </a:solidFill>
          <a:latin typeface="+mn-lt"/>
          <a:ea typeface="+mn-ea"/>
          <a:cs typeface="+mn-cs"/>
        </a:defRPr>
      </a:lvl8pPr>
      <a:lvl9pPr marL="2057400" indent="-228600" algn="l" defTabSz="914400" rtl="0" eaLnBrk="1" latinLnBrk="0" hangingPunct="1">
        <a:spcBef>
          <a:spcPts val="600"/>
        </a:spcBef>
        <a:spcAft>
          <a:spcPts val="0"/>
        </a:spcAft>
        <a:buClr>
          <a:schemeClr val="bg2">
            <a:lumMod val="75000"/>
          </a:schemeClr>
        </a:buClr>
        <a:buFont typeface="Arial"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Contact Backg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6490"/>
          </a:xfrm>
          <a:prstGeom prst="rect">
            <a:avLst/>
          </a:prstGeom>
        </p:spPr>
      </p:pic>
      <p:sp>
        <p:nvSpPr>
          <p:cNvPr id="3" name="Title Placeholder 2"/>
          <p:cNvSpPr>
            <a:spLocks noGrp="1"/>
          </p:cNvSpPr>
          <p:nvPr>
            <p:ph type="title"/>
          </p:nvPr>
        </p:nvSpPr>
        <p:spPr>
          <a:xfrm>
            <a:off x="687387" y="2054304"/>
            <a:ext cx="8229600" cy="307777"/>
          </a:xfrm>
          <a:prstGeom prst="rect">
            <a:avLst/>
          </a:prstGeom>
        </p:spPr>
        <p:txBody>
          <a:bodyPr vert="horz" lIns="0" tIns="0" rIns="0" bIns="0" rtlCol="0" anchor="t" anchorCtr="0">
            <a:spAutoFit/>
          </a:bodyPr>
          <a:lstStyle/>
          <a:p>
            <a:r>
              <a:rPr lang="en-US" dirty="0"/>
              <a:t>Click to edit Master title style</a:t>
            </a:r>
          </a:p>
        </p:txBody>
      </p:sp>
      <p:sp>
        <p:nvSpPr>
          <p:cNvPr id="2" name="Text Placeholder 1"/>
          <p:cNvSpPr>
            <a:spLocks noGrp="1"/>
          </p:cNvSpPr>
          <p:nvPr>
            <p:ph type="body" idx="1"/>
          </p:nvPr>
        </p:nvSpPr>
        <p:spPr bwMode="gray">
          <a:xfrm>
            <a:off x="687387" y="2362081"/>
            <a:ext cx="8224837" cy="316407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4"/>
          </p:nvPr>
        </p:nvSpPr>
        <p:spPr bwMode="gray">
          <a:xfrm>
            <a:off x="8755130" y="6110288"/>
            <a:ext cx="157094" cy="153888"/>
          </a:xfrm>
          <a:prstGeom prst="rect">
            <a:avLst/>
          </a:prstGeom>
          <a:noFill/>
        </p:spPr>
        <p:txBody>
          <a:bodyPr wrap="none" lIns="0" tIns="0" rIns="0" bIns="0">
            <a:spAutoFit/>
          </a:bodyPr>
          <a:lstStyle>
            <a:lvl1pPr>
              <a:defRPr lang="en-US" sz="1000" smtClean="0">
                <a:solidFill>
                  <a:schemeClr val="tx2">
                    <a:lumMod val="75000"/>
                  </a:schemeClr>
                </a:solidFill>
                <a:latin typeface="+mn-lt"/>
                <a:ea typeface="ＭＳ Ｐゴシック" charset="-128"/>
                <a:cs typeface="+mn-cs"/>
              </a:defRPr>
            </a:lvl1pPr>
          </a:lstStyle>
          <a:p>
            <a:pPr algn="r"/>
            <a:fld id="{F3477EC8-074D-41C4-94AE-E9EA7CEEA348}" type="slidenum">
              <a:rPr lang="en-US" smtClean="0"/>
              <a:pPr algn="r"/>
              <a:t>‹#›</a:t>
            </a:fld>
            <a:endParaRPr lang="en-US"/>
          </a:p>
        </p:txBody>
      </p:sp>
      <p:pic>
        <p:nvPicPr>
          <p:cNvPr id="6" name="Picture 5"/>
          <p:cNvPicPr>
            <a:picLocks noChangeAspect="1"/>
          </p:cNvPicPr>
          <p:nvPr userDrawn="1"/>
        </p:nvPicPr>
        <p:blipFill>
          <a:blip r:embed="rId4"/>
          <a:stretch>
            <a:fillRect/>
          </a:stretch>
        </p:blipFill>
        <p:spPr>
          <a:xfrm>
            <a:off x="6331615" y="5685006"/>
            <a:ext cx="1767993" cy="579170"/>
          </a:xfrm>
          <a:prstGeom prst="rect">
            <a:avLst/>
          </a:prstGeom>
        </p:spPr>
      </p:pic>
    </p:spTree>
  </p:cSld>
  <p:clrMap bg1="lt1" tx1="dk1" bg2="lt2" tx2="dk2" accent1="accent1" accent2="accent2" accent3="accent3" accent4="accent4" accent5="accent5" accent6="accent6" hlink="hlink" folHlink="folHlink"/>
  <p:sldLayoutIdLst>
    <p:sldLayoutId id="2147484302" r:id="rId1"/>
  </p:sldLayoutIdLst>
  <p:hf hdr="0" ftr="0" dt="0"/>
  <p:txStyles>
    <p:titleStyle>
      <a:lvl1pPr algn="l" rtl="0" eaLnBrk="0" fontAlgn="base" hangingPunct="0">
        <a:spcBef>
          <a:spcPct val="0"/>
        </a:spcBef>
        <a:spcAft>
          <a:spcPct val="0"/>
        </a:spcAft>
        <a:defRPr sz="2000" kern="1200">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Franklin Gothic Demi" pitchFamily="34" charset="0"/>
          <a:ea typeface="ＭＳ Ｐゴシック" charset="-128"/>
          <a:cs typeface="ＭＳ Ｐゴシック" charset="-128"/>
        </a:defRPr>
      </a:lvl5pPr>
      <a:lvl6pPr marL="457200" algn="l" rtl="0" fontAlgn="base">
        <a:spcBef>
          <a:spcPct val="0"/>
        </a:spcBef>
        <a:spcAft>
          <a:spcPct val="0"/>
        </a:spcAft>
        <a:defRPr sz="4000" b="1">
          <a:solidFill>
            <a:schemeClr val="bg1"/>
          </a:solidFill>
          <a:latin typeface="FranklinGothic" pitchFamily="-48" charset="0"/>
        </a:defRPr>
      </a:lvl6pPr>
      <a:lvl7pPr marL="914400" algn="l" rtl="0" fontAlgn="base">
        <a:spcBef>
          <a:spcPct val="0"/>
        </a:spcBef>
        <a:spcAft>
          <a:spcPct val="0"/>
        </a:spcAft>
        <a:defRPr sz="4000" b="1">
          <a:solidFill>
            <a:schemeClr val="bg1"/>
          </a:solidFill>
          <a:latin typeface="FranklinGothic" pitchFamily="-48" charset="0"/>
        </a:defRPr>
      </a:lvl7pPr>
      <a:lvl8pPr marL="1371600" algn="l" rtl="0" fontAlgn="base">
        <a:spcBef>
          <a:spcPct val="0"/>
        </a:spcBef>
        <a:spcAft>
          <a:spcPct val="0"/>
        </a:spcAft>
        <a:defRPr sz="4000" b="1">
          <a:solidFill>
            <a:schemeClr val="bg1"/>
          </a:solidFill>
          <a:latin typeface="FranklinGothic" pitchFamily="-48" charset="0"/>
        </a:defRPr>
      </a:lvl8pPr>
      <a:lvl9pPr marL="1828800" algn="l" rtl="0" fontAlgn="base">
        <a:spcBef>
          <a:spcPct val="0"/>
        </a:spcBef>
        <a:spcAft>
          <a:spcPct val="0"/>
        </a:spcAft>
        <a:defRPr sz="4000" b="1">
          <a:solidFill>
            <a:schemeClr val="bg1"/>
          </a:solidFill>
          <a:latin typeface="FranklinGothic" pitchFamily="-48" charset="0"/>
        </a:defRPr>
      </a:lvl9pPr>
    </p:titleStyle>
    <p:bodyStyle>
      <a:lvl1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1pPr>
      <a:lvl2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2pPr>
      <a:lvl3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3pPr>
      <a:lvl4pPr marL="0" indent="0" algn="l" rtl="0" eaLnBrk="0" fontAlgn="base" hangingPunct="0">
        <a:spcBef>
          <a:spcPts val="0"/>
        </a:spcBef>
        <a:spcAft>
          <a:spcPts val="0"/>
        </a:spcAft>
        <a:buClr>
          <a:schemeClr val="tx2"/>
        </a:buClr>
        <a:buFont typeface="Arial" pitchFamily="34" charset="0"/>
        <a:buNone/>
        <a:defRPr sz="2000" kern="1200">
          <a:solidFill>
            <a:schemeClr val="bg1"/>
          </a:solidFill>
          <a:latin typeface="+mn-lt"/>
          <a:ea typeface="Arial" pitchFamily="34" charset="0"/>
          <a:cs typeface="Arial" pitchFamily="34" charset="0"/>
        </a:defRPr>
      </a:lvl4pPr>
      <a:lvl5pPr marL="0" indent="0" algn="l" rtl="0" eaLnBrk="0" fontAlgn="base" hangingPunct="0">
        <a:spcBef>
          <a:spcPts val="0"/>
        </a:spcBef>
        <a:spcAft>
          <a:spcPts val="0"/>
        </a:spcAft>
        <a:buClr>
          <a:srgbClr val="78A22F"/>
        </a:buClr>
        <a:buFont typeface="Arial" pitchFamily="34" charset="0"/>
        <a:buNone/>
        <a:defRPr sz="2000" kern="1200">
          <a:solidFill>
            <a:schemeClr val="bg1"/>
          </a:solidFill>
          <a:latin typeface="+mn-lt"/>
          <a:ea typeface="Arial"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8.tiff"/><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intensiveintervention.org/"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ceedar.education.ufl.edu/" TargetMode="External"/><Relationship Id="rId7" Type="http://schemas.openxmlformats.org/officeDocument/2006/relationships/hyperlink" Target="https://ncsi.wested.or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hyperlink" Target="https://intensiveintervention.org/" TargetMode="External"/><Relationship Id="rId5" Type="http://schemas.openxmlformats.org/officeDocument/2006/relationships/hyperlink" Target="http://www.ideapartnership.org/" TargetMode="External"/><Relationship Id="rId4" Type="http://schemas.openxmlformats.org/officeDocument/2006/relationships/hyperlink" Target="https://highleveragepractices.org/"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youtube.com/watch?v=HaHWoN-LVFc&amp;t=5s"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hyperlink" Target="https://rti4success.org/resource/essential-components-rti-closer-look-response-intervention"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rti4success.org/sites/default/files/RTI%20PM%20Manual_web_w_handouts.pdf"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hyperlink" Target="http://ceedar.education.ufl.edu/wp-content/uploads/2016/05/High-Leverage-Practices-and-Teacher-Preparation-in-Special-Education.pdf"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charts.intensiveintervention.org/chart/academic-screening"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a:bodyPr>
          <a:lstStyle/>
          <a:p>
            <a:r>
              <a:rPr lang="en-US" dirty="0"/>
              <a:t>Going Deeper:</a:t>
            </a:r>
            <a:br>
              <a:rPr lang="en-US" dirty="0"/>
            </a:br>
            <a:r>
              <a:rPr lang="en-US" dirty="0"/>
              <a:t>Tier 2 and Tier 3</a:t>
            </a:r>
          </a:p>
        </p:txBody>
      </p:sp>
      <p:sp>
        <p:nvSpPr>
          <p:cNvPr id="7171" name="Subtitle 2"/>
          <p:cNvSpPr>
            <a:spLocks noGrp="1"/>
          </p:cNvSpPr>
          <p:nvPr>
            <p:ph type="body" sz="quarter" idx="16"/>
          </p:nvPr>
        </p:nvSpPr>
        <p:spPr/>
        <p:txBody>
          <a:bodyPr>
            <a:normAutofit/>
          </a:bodyPr>
          <a:lstStyle/>
          <a:p>
            <a:r>
              <a:rPr lang="en-US" dirty="0"/>
              <a:t>Southeast Comprehensive Center (SECC)</a:t>
            </a:r>
          </a:p>
        </p:txBody>
      </p:sp>
      <p:sp>
        <p:nvSpPr>
          <p:cNvPr id="13" name="Text Placeholder 12"/>
          <p:cNvSpPr>
            <a:spLocks noGrp="1"/>
          </p:cNvSpPr>
          <p:nvPr>
            <p:ph type="body" sz="quarter" idx="15"/>
          </p:nvPr>
        </p:nvSpPr>
        <p:spPr/>
        <p:txBody>
          <a:bodyPr>
            <a:normAutofit fontScale="92500" lnSpcReduction="20000"/>
          </a:bodyPr>
          <a:lstStyle/>
          <a:p>
            <a:pPr lvl="2"/>
            <a:r>
              <a:rPr lang="en-US" dirty="0" smtClean="0"/>
              <a:t>Ramona Chauvin, Ph.D.</a:t>
            </a:r>
          </a:p>
          <a:p>
            <a:pPr lvl="2"/>
            <a:r>
              <a:rPr lang="en-US" dirty="0" smtClean="0"/>
              <a:t>Ursula Hill, Ed.D.</a:t>
            </a:r>
          </a:p>
          <a:p>
            <a:pPr lvl="2"/>
            <a:r>
              <a:rPr lang="en-US" dirty="0" smtClean="0"/>
              <a:t>Kathleen Theodore, Ph.D. </a:t>
            </a:r>
            <a:endParaRPr lang="en-US" dirty="0"/>
          </a:p>
        </p:txBody>
      </p:sp>
      <p:sp>
        <p:nvSpPr>
          <p:cNvPr id="16" name="Text Placeholder 15"/>
          <p:cNvSpPr>
            <a:spLocks noGrp="1"/>
          </p:cNvSpPr>
          <p:nvPr>
            <p:ph type="body" sz="quarter" idx="19"/>
          </p:nvPr>
        </p:nvSpPr>
        <p:spPr/>
        <p:txBody>
          <a:bodyPr/>
          <a:lstStyle/>
          <a:p>
            <a:r>
              <a:rPr lang="en-US" dirty="0"/>
              <a:t>Copyright © </a:t>
            </a:r>
            <a:r>
              <a:rPr lang="en-US" dirty="0" smtClean="0"/>
              <a:t>2019 </a:t>
            </a:r>
            <a:r>
              <a:rPr lang="en-US" dirty="0"/>
              <a:t>American Institutes for Research. All rights reserved.</a:t>
            </a:r>
          </a:p>
        </p:txBody>
      </p:sp>
    </p:spTree>
    <p:extLst>
      <p:ext uri="{BB962C8B-B14F-4D97-AF65-F5344CB8AC3E}">
        <p14:creationId xmlns:p14="http://schemas.microsoft.com/office/powerpoint/2010/main" val="1519697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3618527"/>
            <a:ext cx="8229600" cy="769441"/>
          </a:xfrm>
        </p:spPr>
        <p:txBody>
          <a:bodyPr/>
          <a:lstStyle/>
          <a:p>
            <a:r>
              <a:rPr lang="en-US"/>
              <a:t>Tier 3: Intensive Intervention</a:t>
            </a:r>
          </a:p>
        </p:txBody>
      </p:sp>
      <p:sp>
        <p:nvSpPr>
          <p:cNvPr id="4" name="Slide Number Placeholder 3"/>
          <p:cNvSpPr>
            <a:spLocks noGrp="1"/>
          </p:cNvSpPr>
          <p:nvPr>
            <p:ph type="sldNum" sz="quarter" idx="12"/>
          </p:nvPr>
        </p:nvSpPr>
        <p:spPr/>
        <p:txBody>
          <a:bodyPr/>
          <a:lstStyle/>
          <a:p>
            <a:fld id="{A1A8B8B9-B651-4439-A868-E8F04EF81465}" type="slidenum">
              <a:rPr lang="en-US" smtClean="0"/>
              <a:pPr/>
              <a:t>10</a:t>
            </a:fld>
            <a:endParaRPr lang="en-US"/>
          </a:p>
        </p:txBody>
      </p:sp>
    </p:spTree>
    <p:extLst>
      <p:ext uri="{BB962C8B-B14F-4D97-AF65-F5344CB8AC3E}">
        <p14:creationId xmlns:p14="http://schemas.microsoft.com/office/powerpoint/2010/main" val="558356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mj-lt"/>
              </a:rPr>
              <a:t>Thinking About Intervention Tiers </a:t>
            </a:r>
          </a:p>
        </p:txBody>
      </p:sp>
      <p:graphicFrame>
        <p:nvGraphicFramePr>
          <p:cNvPr id="7" name="Content Placeholder 6" descr="A review table that highlights the differences between the tiers in terms of the instruction or intervention approach, group size, monitor progress, and population served. Second cloumn describes Primary or T1. Instruction here is comprehensive research-based curriculum, group size is class-wide (with some small group instruction. Progress is monitored once per term, and all students are served under this. Next is the secondary or T2. Here, instruction or the intervention approach is standardized, targeted small-group instruction, with 3 to 7 students, that will have at least progress monirored at least once a month, and this for at-risk students. The last is Intensive or T3. Under this tier, intervention will be individulazed based on student data with no more than 3 students. Progress is to be monitored on a weekly basis, and the population that falls under here are those with sifnificant and persistent learnig needs. "/>
          <p:cNvGraphicFramePr>
            <a:graphicFrameLocks noGrp="1"/>
          </p:cNvGraphicFramePr>
          <p:nvPr>
            <p:ph idx="1"/>
            <p:extLst>
              <p:ext uri="{D42A27DB-BD31-4B8C-83A1-F6EECF244321}">
                <p14:modId xmlns:p14="http://schemas.microsoft.com/office/powerpoint/2010/main" val="326848499"/>
              </p:ext>
            </p:extLst>
          </p:nvPr>
        </p:nvGraphicFramePr>
        <p:xfrm>
          <a:off x="687388" y="1611313"/>
          <a:ext cx="8224262" cy="4645638"/>
        </p:xfrm>
        <a:graphic>
          <a:graphicData uri="http://schemas.openxmlformats.org/drawingml/2006/table">
            <a:tbl>
              <a:tblPr firstRow="1" bandRow="1">
                <a:tableStyleId>{5C22544A-7EE6-4342-B048-85BDC9FD1C3A}</a:tableStyleId>
              </a:tblPr>
              <a:tblGrid>
                <a:gridCol w="1774487">
                  <a:extLst>
                    <a:ext uri="{9D8B030D-6E8A-4147-A177-3AD203B41FA5}">
                      <a16:colId xmlns:a16="http://schemas.microsoft.com/office/drawing/2014/main" val="20000"/>
                    </a:ext>
                  </a:extLst>
                </a:gridCol>
                <a:gridCol w="2149925">
                  <a:extLst>
                    <a:ext uri="{9D8B030D-6E8A-4147-A177-3AD203B41FA5}">
                      <a16:colId xmlns:a16="http://schemas.microsoft.com/office/drawing/2014/main" val="20001"/>
                    </a:ext>
                  </a:extLst>
                </a:gridCol>
                <a:gridCol w="2149925">
                  <a:extLst>
                    <a:ext uri="{9D8B030D-6E8A-4147-A177-3AD203B41FA5}">
                      <a16:colId xmlns:a16="http://schemas.microsoft.com/office/drawing/2014/main" val="20002"/>
                    </a:ext>
                  </a:extLst>
                </a:gridCol>
                <a:gridCol w="2149925">
                  <a:extLst>
                    <a:ext uri="{9D8B030D-6E8A-4147-A177-3AD203B41FA5}">
                      <a16:colId xmlns:a16="http://schemas.microsoft.com/office/drawing/2014/main" val="20003"/>
                    </a:ext>
                  </a:extLst>
                </a:gridCol>
              </a:tblGrid>
              <a:tr h="561844">
                <a:tc>
                  <a:txBody>
                    <a:bodyPr/>
                    <a:lstStyle/>
                    <a:p>
                      <a:endParaRPr lang="en-US" sz="2000"/>
                    </a:p>
                  </a:txBody>
                  <a:tcPr marL="91053" marR="91053"/>
                </a:tc>
                <a:tc>
                  <a:txBody>
                    <a:bodyPr/>
                    <a:lstStyle/>
                    <a:p>
                      <a:r>
                        <a:rPr lang="en-US" sz="2000"/>
                        <a:t>Tier </a:t>
                      </a:r>
                      <a:r>
                        <a:rPr lang="en-US" sz="2000">
                          <a:solidFill>
                            <a:schemeClr val="bg1"/>
                          </a:solidFill>
                        </a:rPr>
                        <a:t>1</a:t>
                      </a:r>
                    </a:p>
                  </a:txBody>
                  <a:tcPr marL="91053" marR="91053"/>
                </a:tc>
                <a:tc>
                  <a:txBody>
                    <a:bodyPr/>
                    <a:lstStyle/>
                    <a:p>
                      <a:r>
                        <a:rPr lang="en-US" sz="2000"/>
                        <a:t>Tier 2</a:t>
                      </a:r>
                    </a:p>
                  </a:txBody>
                  <a:tcPr marL="91053" marR="91053"/>
                </a:tc>
                <a:tc>
                  <a:txBody>
                    <a:bodyPr/>
                    <a:lstStyle/>
                    <a:p>
                      <a:r>
                        <a:rPr lang="en-US" sz="2000"/>
                        <a:t>Tier 3</a:t>
                      </a:r>
                    </a:p>
                  </a:txBody>
                  <a:tcPr marL="91053" marR="91053"/>
                </a:tc>
                <a:extLst>
                  <a:ext uri="{0D108BD9-81ED-4DB2-BD59-A6C34878D82A}">
                    <a16:rowId xmlns:a16="http://schemas.microsoft.com/office/drawing/2014/main" val="10000"/>
                  </a:ext>
                </a:extLst>
              </a:tr>
              <a:tr h="1044387">
                <a:tc>
                  <a:txBody>
                    <a:bodyPr/>
                    <a:lstStyle/>
                    <a:p>
                      <a:r>
                        <a:rPr lang="en-US" sz="2000" b="1">
                          <a:solidFill>
                            <a:schemeClr val="bg1"/>
                          </a:solidFill>
                        </a:rPr>
                        <a:t>Instruction/</a:t>
                      </a:r>
                    </a:p>
                    <a:p>
                      <a:r>
                        <a:rPr lang="en-US" sz="2000" b="1">
                          <a:solidFill>
                            <a:schemeClr val="bg1"/>
                          </a:solidFill>
                        </a:rPr>
                        <a:t>Intervention</a:t>
                      </a:r>
                      <a:r>
                        <a:rPr lang="en-US" sz="2000" b="1" baseline="0">
                          <a:solidFill>
                            <a:schemeClr val="bg1"/>
                          </a:solidFill>
                        </a:rPr>
                        <a:t> Approach</a:t>
                      </a:r>
                      <a:endParaRPr lang="en-US" sz="2000" b="1">
                        <a:solidFill>
                          <a:schemeClr val="bg1"/>
                        </a:solidFill>
                      </a:endParaRPr>
                    </a:p>
                  </a:txBody>
                  <a:tcPr marL="91053" marR="91053">
                    <a:solidFill>
                      <a:schemeClr val="tx2"/>
                    </a:solidFill>
                  </a:tcPr>
                </a:tc>
                <a:tc>
                  <a:txBody>
                    <a:bodyPr/>
                    <a:lstStyle/>
                    <a:p>
                      <a:r>
                        <a:rPr lang="en-US" sz="2000">
                          <a:solidFill>
                            <a:srgbClr val="123A5F"/>
                          </a:solidFill>
                        </a:rPr>
                        <a:t>Comprehensive</a:t>
                      </a:r>
                      <a:r>
                        <a:rPr lang="en-US" sz="2000" baseline="0">
                          <a:solidFill>
                            <a:srgbClr val="123A5F"/>
                          </a:solidFill>
                        </a:rPr>
                        <a:t> research-based curriculum</a:t>
                      </a:r>
                      <a:endParaRPr lang="en-US" sz="2000">
                        <a:solidFill>
                          <a:srgbClr val="123A5F"/>
                        </a:solidFill>
                      </a:endParaRPr>
                    </a:p>
                  </a:txBody>
                  <a:tcPr marL="91053" marR="91053"/>
                </a:tc>
                <a:tc>
                  <a:txBody>
                    <a:bodyPr/>
                    <a:lstStyle/>
                    <a:p>
                      <a:r>
                        <a:rPr lang="en-US" sz="2000">
                          <a:solidFill>
                            <a:srgbClr val="123A5F"/>
                          </a:solidFill>
                        </a:rPr>
                        <a:t>Standardized, targeted</a:t>
                      </a:r>
                      <a:r>
                        <a:rPr lang="en-US" sz="2000" baseline="0">
                          <a:solidFill>
                            <a:srgbClr val="123A5F"/>
                          </a:solidFill>
                        </a:rPr>
                        <a:t> </a:t>
                      </a:r>
                      <a:r>
                        <a:rPr lang="en-US" sz="2000">
                          <a:solidFill>
                            <a:srgbClr val="123A5F"/>
                          </a:solidFill>
                        </a:rPr>
                        <a:t>small-group instruction</a:t>
                      </a:r>
                    </a:p>
                  </a:txBody>
                  <a:tcPr marL="91053" marR="91053"/>
                </a:tc>
                <a:tc>
                  <a:txBody>
                    <a:bodyPr/>
                    <a:lstStyle/>
                    <a:p>
                      <a:r>
                        <a:rPr lang="en-US" sz="2000">
                          <a:solidFill>
                            <a:srgbClr val="123A5F"/>
                          </a:solidFill>
                        </a:rPr>
                        <a:t>Individualized,</a:t>
                      </a:r>
                      <a:r>
                        <a:rPr lang="en-US" sz="2000" baseline="0">
                          <a:solidFill>
                            <a:srgbClr val="123A5F"/>
                          </a:solidFill>
                        </a:rPr>
                        <a:t> based on student data </a:t>
                      </a:r>
                      <a:endParaRPr lang="en-US" sz="2000">
                        <a:solidFill>
                          <a:srgbClr val="123A5F"/>
                        </a:solidFill>
                      </a:endParaRPr>
                    </a:p>
                  </a:txBody>
                  <a:tcPr marL="91053" marR="91053"/>
                </a:tc>
                <a:extLst>
                  <a:ext uri="{0D108BD9-81ED-4DB2-BD59-A6C34878D82A}">
                    <a16:rowId xmlns:a16="http://schemas.microsoft.com/office/drawing/2014/main" val="10001"/>
                  </a:ext>
                </a:extLst>
              </a:tr>
              <a:tr h="1263949">
                <a:tc>
                  <a:txBody>
                    <a:bodyPr/>
                    <a:lstStyle/>
                    <a:p>
                      <a:r>
                        <a:rPr lang="en-US" sz="2000" b="1">
                          <a:solidFill>
                            <a:schemeClr val="bg1"/>
                          </a:solidFill>
                        </a:rPr>
                        <a:t>Group</a:t>
                      </a:r>
                      <a:r>
                        <a:rPr lang="en-US" sz="2000" b="1" baseline="0">
                          <a:solidFill>
                            <a:schemeClr val="bg1"/>
                          </a:solidFill>
                        </a:rPr>
                        <a:t> Size </a:t>
                      </a:r>
                      <a:endParaRPr lang="en-US" sz="2000" b="1">
                        <a:solidFill>
                          <a:schemeClr val="bg1"/>
                        </a:solidFill>
                      </a:endParaRPr>
                    </a:p>
                  </a:txBody>
                  <a:tcPr marL="91053" marR="91053">
                    <a:solidFill>
                      <a:schemeClr val="tx2"/>
                    </a:solidFill>
                  </a:tcPr>
                </a:tc>
                <a:tc>
                  <a:txBody>
                    <a:bodyPr/>
                    <a:lstStyle/>
                    <a:p>
                      <a:r>
                        <a:rPr lang="en-US" sz="2000">
                          <a:solidFill>
                            <a:srgbClr val="123A5F"/>
                          </a:solidFill>
                        </a:rPr>
                        <a:t>Class-wide</a:t>
                      </a:r>
                      <a:r>
                        <a:rPr lang="en-US" sz="2000" baseline="0">
                          <a:solidFill>
                            <a:srgbClr val="123A5F"/>
                          </a:solidFill>
                        </a:rPr>
                        <a:t> (with some small group instruction)</a:t>
                      </a:r>
                      <a:endParaRPr lang="en-US" sz="2000">
                        <a:solidFill>
                          <a:srgbClr val="123A5F"/>
                        </a:solidFill>
                      </a:endParaRPr>
                    </a:p>
                  </a:txBody>
                  <a:tcPr marL="91053" marR="91053"/>
                </a:tc>
                <a:tc>
                  <a:txBody>
                    <a:bodyPr/>
                    <a:lstStyle/>
                    <a:p>
                      <a:r>
                        <a:rPr lang="en-US" sz="2000">
                          <a:solidFill>
                            <a:srgbClr val="123A5F"/>
                          </a:solidFill>
                        </a:rPr>
                        <a:t>3</a:t>
                      </a:r>
                      <a:r>
                        <a:rPr lang="en-US" sz="2000">
                          <a:solidFill>
                            <a:srgbClr val="123A5F"/>
                          </a:solidFill>
                          <a:latin typeface="Calibri"/>
                        </a:rPr>
                        <a:t>–</a:t>
                      </a:r>
                      <a:r>
                        <a:rPr lang="en-US" sz="2000">
                          <a:solidFill>
                            <a:srgbClr val="123A5F"/>
                          </a:solidFill>
                        </a:rPr>
                        <a:t>7</a:t>
                      </a:r>
                      <a:r>
                        <a:rPr lang="en-US" sz="2000" baseline="0">
                          <a:solidFill>
                            <a:srgbClr val="123A5F"/>
                          </a:solidFill>
                        </a:rPr>
                        <a:t> students</a:t>
                      </a:r>
                      <a:endParaRPr lang="en-US" sz="2000">
                        <a:solidFill>
                          <a:srgbClr val="123A5F"/>
                        </a:solidFill>
                      </a:endParaRPr>
                    </a:p>
                  </a:txBody>
                  <a:tcPr marL="91053" marR="91053"/>
                </a:tc>
                <a:tc>
                  <a:txBody>
                    <a:bodyPr/>
                    <a:lstStyle/>
                    <a:p>
                      <a:r>
                        <a:rPr lang="en-US" sz="2000">
                          <a:solidFill>
                            <a:srgbClr val="123A5F"/>
                          </a:solidFill>
                        </a:rPr>
                        <a:t>No more than 3 students</a:t>
                      </a:r>
                    </a:p>
                  </a:txBody>
                  <a:tcPr marL="91053" marR="91053"/>
                </a:tc>
                <a:extLst>
                  <a:ext uri="{0D108BD9-81ED-4DB2-BD59-A6C34878D82A}">
                    <a16:rowId xmlns:a16="http://schemas.microsoft.com/office/drawing/2014/main" val="10002"/>
                  </a:ext>
                </a:extLst>
              </a:tr>
              <a:tr h="731071">
                <a:tc>
                  <a:txBody>
                    <a:bodyPr/>
                    <a:lstStyle/>
                    <a:p>
                      <a:r>
                        <a:rPr lang="en-US" sz="2000" b="1">
                          <a:solidFill>
                            <a:schemeClr val="bg1"/>
                          </a:solidFill>
                        </a:rPr>
                        <a:t>Monitor</a:t>
                      </a:r>
                      <a:r>
                        <a:rPr lang="en-US" sz="2000" b="1" baseline="0">
                          <a:solidFill>
                            <a:schemeClr val="bg1"/>
                          </a:solidFill>
                        </a:rPr>
                        <a:t> Progress</a:t>
                      </a:r>
                      <a:endParaRPr lang="en-US" sz="2000" b="1">
                        <a:solidFill>
                          <a:schemeClr val="bg1"/>
                        </a:solidFill>
                      </a:endParaRPr>
                    </a:p>
                  </a:txBody>
                  <a:tcPr marL="91053" marR="91053">
                    <a:solidFill>
                      <a:schemeClr val="tx2"/>
                    </a:solidFill>
                  </a:tcPr>
                </a:tc>
                <a:tc>
                  <a:txBody>
                    <a:bodyPr/>
                    <a:lstStyle/>
                    <a:p>
                      <a:r>
                        <a:rPr lang="en-US" sz="2000">
                          <a:solidFill>
                            <a:srgbClr val="123A5F"/>
                          </a:solidFill>
                        </a:rPr>
                        <a:t>Screening, </a:t>
                      </a:r>
                      <a:r>
                        <a:rPr lang="en-US" sz="2000" smtClean="0">
                          <a:solidFill>
                            <a:srgbClr val="123A5F"/>
                          </a:solidFill>
                        </a:rPr>
                        <a:t>3 times a year</a:t>
                      </a:r>
                      <a:endParaRPr lang="en-US" sz="2000">
                        <a:solidFill>
                          <a:srgbClr val="123A5F"/>
                        </a:solidFill>
                      </a:endParaRPr>
                    </a:p>
                  </a:txBody>
                  <a:tcPr marL="91053" marR="91053"/>
                </a:tc>
                <a:tc>
                  <a:txBody>
                    <a:bodyPr/>
                    <a:lstStyle/>
                    <a:p>
                      <a:r>
                        <a:rPr lang="en-US" sz="2000">
                          <a:solidFill>
                            <a:srgbClr val="123A5F"/>
                          </a:solidFill>
                        </a:rPr>
                        <a:t>At least</a:t>
                      </a:r>
                      <a:r>
                        <a:rPr lang="en-US" sz="2000" baseline="0">
                          <a:solidFill>
                            <a:srgbClr val="123A5F"/>
                          </a:solidFill>
                        </a:rPr>
                        <a:t> </a:t>
                      </a:r>
                      <a:r>
                        <a:rPr lang="en-US" sz="2000" baseline="0" smtClean="0">
                          <a:solidFill>
                            <a:srgbClr val="123A5F"/>
                          </a:solidFill>
                        </a:rPr>
                        <a:t>1 time </a:t>
                      </a:r>
                      <a:r>
                        <a:rPr lang="en-US" sz="2000" baseline="0">
                          <a:solidFill>
                            <a:srgbClr val="123A5F"/>
                          </a:solidFill>
                        </a:rPr>
                        <a:t>per month</a:t>
                      </a:r>
                      <a:endParaRPr lang="en-US" sz="2000">
                        <a:solidFill>
                          <a:srgbClr val="123A5F"/>
                        </a:solidFill>
                      </a:endParaRPr>
                    </a:p>
                  </a:txBody>
                  <a:tcPr marL="91053" marR="91053"/>
                </a:tc>
                <a:tc>
                  <a:txBody>
                    <a:bodyPr/>
                    <a:lstStyle/>
                    <a:p>
                      <a:r>
                        <a:rPr lang="en-US" sz="2000">
                          <a:solidFill>
                            <a:srgbClr val="123A5F"/>
                          </a:solidFill>
                        </a:rPr>
                        <a:t>Weekly</a:t>
                      </a:r>
                    </a:p>
                  </a:txBody>
                  <a:tcPr marL="91053" marR="91053"/>
                </a:tc>
                <a:extLst>
                  <a:ext uri="{0D108BD9-81ED-4DB2-BD59-A6C34878D82A}">
                    <a16:rowId xmlns:a16="http://schemas.microsoft.com/office/drawing/2014/main" val="10003"/>
                  </a:ext>
                </a:extLst>
              </a:tr>
              <a:tr h="1044387">
                <a:tc>
                  <a:txBody>
                    <a:bodyPr/>
                    <a:lstStyle/>
                    <a:p>
                      <a:r>
                        <a:rPr lang="en-US" sz="2000" b="1">
                          <a:solidFill>
                            <a:schemeClr val="bg1"/>
                          </a:solidFill>
                        </a:rPr>
                        <a:t>Population</a:t>
                      </a:r>
                      <a:r>
                        <a:rPr lang="en-US" sz="2000" b="1" baseline="0">
                          <a:solidFill>
                            <a:schemeClr val="bg1"/>
                          </a:solidFill>
                        </a:rPr>
                        <a:t> Served</a:t>
                      </a:r>
                      <a:endParaRPr lang="en-US" sz="2000" b="1">
                        <a:solidFill>
                          <a:schemeClr val="bg1"/>
                        </a:solidFill>
                      </a:endParaRPr>
                    </a:p>
                  </a:txBody>
                  <a:tcPr marL="91053" marR="91053">
                    <a:solidFill>
                      <a:schemeClr val="tx2"/>
                    </a:solidFill>
                  </a:tcPr>
                </a:tc>
                <a:tc>
                  <a:txBody>
                    <a:bodyPr/>
                    <a:lstStyle/>
                    <a:p>
                      <a:r>
                        <a:rPr lang="en-US" sz="2000">
                          <a:solidFill>
                            <a:srgbClr val="123A5F"/>
                          </a:solidFill>
                        </a:rPr>
                        <a:t>All</a:t>
                      </a:r>
                      <a:r>
                        <a:rPr lang="en-US" sz="2000" baseline="0">
                          <a:solidFill>
                            <a:srgbClr val="123A5F"/>
                          </a:solidFill>
                        </a:rPr>
                        <a:t> students</a:t>
                      </a:r>
                      <a:endParaRPr lang="en-US" sz="2000">
                        <a:solidFill>
                          <a:srgbClr val="123A5F"/>
                        </a:solidFill>
                      </a:endParaRPr>
                    </a:p>
                  </a:txBody>
                  <a:tcPr marL="91053" marR="91053"/>
                </a:tc>
                <a:tc>
                  <a:txBody>
                    <a:bodyPr/>
                    <a:lstStyle/>
                    <a:p>
                      <a:r>
                        <a:rPr lang="en-US" sz="2000">
                          <a:solidFill>
                            <a:srgbClr val="123A5F"/>
                          </a:solidFill>
                        </a:rPr>
                        <a:t>At-risk students</a:t>
                      </a:r>
                      <a:r>
                        <a:rPr lang="en-US" sz="2000" baseline="0">
                          <a:solidFill>
                            <a:srgbClr val="123A5F"/>
                          </a:solidFill>
                        </a:rPr>
                        <a:t> </a:t>
                      </a:r>
                      <a:endParaRPr lang="en-US" sz="2000">
                        <a:solidFill>
                          <a:srgbClr val="123A5F"/>
                        </a:solidFill>
                      </a:endParaRPr>
                    </a:p>
                  </a:txBody>
                  <a:tcPr marL="91053" marR="91053"/>
                </a:tc>
                <a:tc>
                  <a:txBody>
                    <a:bodyPr/>
                    <a:lstStyle/>
                    <a:p>
                      <a:r>
                        <a:rPr lang="en-US" sz="2000">
                          <a:solidFill>
                            <a:srgbClr val="123A5F"/>
                          </a:solidFill>
                        </a:rPr>
                        <a:t>Significant</a:t>
                      </a:r>
                      <a:r>
                        <a:rPr lang="en-US" sz="2000" baseline="0">
                          <a:solidFill>
                            <a:srgbClr val="123A5F"/>
                          </a:solidFill>
                        </a:rPr>
                        <a:t> and persistent learning needs</a:t>
                      </a:r>
                      <a:endParaRPr lang="en-US" sz="2000">
                        <a:solidFill>
                          <a:srgbClr val="123A5F"/>
                        </a:solidFill>
                      </a:endParaRPr>
                    </a:p>
                  </a:txBody>
                  <a:tcPr marL="91053" marR="91053"/>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0"/>
          </p:nvPr>
        </p:nvSpPr>
        <p:spPr/>
        <p:txBody>
          <a:bodyPr/>
          <a:lstStyle/>
          <a:p>
            <a:fld id="{4DBB3109-6B36-4C42-ABE5-993D6B0A452A}" type="slidenum">
              <a:rPr lang="en-US" smtClean="0"/>
              <a:pPr/>
              <a:t>11</a:t>
            </a:fld>
            <a:endParaRPr lang="en-US"/>
          </a:p>
        </p:txBody>
      </p:sp>
      <p:sp>
        <p:nvSpPr>
          <p:cNvPr id="3" name="Rectangle 2" descr="Tier 3 Information" title="Tier 3 Information"/>
          <p:cNvSpPr/>
          <p:nvPr/>
        </p:nvSpPr>
        <p:spPr>
          <a:xfrm>
            <a:off x="6743451" y="1568781"/>
            <a:ext cx="2168200" cy="4736324"/>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571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descr="Tier 3 Information" title="Tier 3 Information"/>
          <p:cNvGraphicFramePr>
            <a:graphicFrameLocks noGrp="1"/>
          </p:cNvGraphicFramePr>
          <p:nvPr>
            <p:extLst>
              <p:ext uri="{D42A27DB-BD31-4B8C-83A1-F6EECF244321}">
                <p14:modId xmlns:p14="http://schemas.microsoft.com/office/powerpoint/2010/main" val="1332419772"/>
              </p:ext>
            </p:extLst>
          </p:nvPr>
        </p:nvGraphicFramePr>
        <p:xfrm>
          <a:off x="687388" y="1915886"/>
          <a:ext cx="8275048" cy="4016829"/>
        </p:xfrm>
        <a:graphic>
          <a:graphicData uri="http://schemas.openxmlformats.org/drawingml/2006/table">
            <a:tbl>
              <a:tblPr firstRow="1" bandRow="1">
                <a:tableStyleId>{5C22544A-7EE6-4342-B048-85BDC9FD1C3A}</a:tableStyleId>
              </a:tblPr>
              <a:tblGrid>
                <a:gridCol w="2068762">
                  <a:extLst>
                    <a:ext uri="{9D8B030D-6E8A-4147-A177-3AD203B41FA5}">
                      <a16:colId xmlns:a16="http://schemas.microsoft.com/office/drawing/2014/main" val="20000"/>
                    </a:ext>
                  </a:extLst>
                </a:gridCol>
                <a:gridCol w="2068762">
                  <a:extLst>
                    <a:ext uri="{9D8B030D-6E8A-4147-A177-3AD203B41FA5}">
                      <a16:colId xmlns:a16="http://schemas.microsoft.com/office/drawing/2014/main" val="20001"/>
                    </a:ext>
                  </a:extLst>
                </a:gridCol>
                <a:gridCol w="2068762">
                  <a:extLst>
                    <a:ext uri="{9D8B030D-6E8A-4147-A177-3AD203B41FA5}">
                      <a16:colId xmlns:a16="http://schemas.microsoft.com/office/drawing/2014/main" val="20002"/>
                    </a:ext>
                  </a:extLst>
                </a:gridCol>
                <a:gridCol w="2068762">
                  <a:extLst>
                    <a:ext uri="{9D8B030D-6E8A-4147-A177-3AD203B41FA5}">
                      <a16:colId xmlns:a16="http://schemas.microsoft.com/office/drawing/2014/main" val="20003"/>
                    </a:ext>
                  </a:extLst>
                </a:gridCol>
              </a:tblGrid>
              <a:tr h="957859">
                <a:tc>
                  <a:txBody>
                    <a:bodyPr/>
                    <a:lstStyle/>
                    <a:p>
                      <a:pPr algn="ctr"/>
                      <a:r>
                        <a:rPr lang="en-US" sz="2000"/>
                        <a:t>Focus</a:t>
                      </a:r>
                    </a:p>
                  </a:txBody>
                  <a:tcPr anchor="ctr"/>
                </a:tc>
                <a:tc>
                  <a:txBody>
                    <a:bodyPr/>
                    <a:lstStyle/>
                    <a:p>
                      <a:pPr algn="ctr"/>
                      <a:r>
                        <a:rPr lang="en-US" sz="2000"/>
                        <a:t>Instruction</a:t>
                      </a:r>
                    </a:p>
                  </a:txBody>
                  <a:tcPr anchor="ctr"/>
                </a:tc>
                <a:tc>
                  <a:txBody>
                    <a:bodyPr/>
                    <a:lstStyle/>
                    <a:p>
                      <a:pPr algn="ctr"/>
                      <a:r>
                        <a:rPr lang="en-US" sz="2000"/>
                        <a:t>Setting</a:t>
                      </a:r>
                    </a:p>
                  </a:txBody>
                  <a:tcPr anchor="ctr"/>
                </a:tc>
                <a:tc>
                  <a:txBody>
                    <a:bodyPr/>
                    <a:lstStyle/>
                    <a:p>
                      <a:pPr algn="ctr"/>
                      <a:r>
                        <a:rPr lang="en-US" sz="2000"/>
                        <a:t>Assessment</a:t>
                      </a:r>
                    </a:p>
                  </a:txBody>
                  <a:tcPr anchor="ctr"/>
                </a:tc>
                <a:extLst>
                  <a:ext uri="{0D108BD9-81ED-4DB2-BD59-A6C34878D82A}">
                    <a16:rowId xmlns:a16="http://schemas.microsoft.com/office/drawing/2014/main" val="10000"/>
                  </a:ext>
                </a:extLst>
              </a:tr>
              <a:tr h="30589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a:solidFill>
                            <a:srgbClr val="123A5F"/>
                          </a:solidFill>
                        </a:rPr>
                        <a:t>Students who have not responded to core- and supplemental intervention</a:t>
                      </a:r>
                      <a:r>
                        <a:rPr lang="en-US" sz="1800" baseline="0">
                          <a:solidFill>
                            <a:srgbClr val="123A5F"/>
                          </a:solidFill>
                        </a:rPr>
                        <a:t> (Tier 2)</a:t>
                      </a:r>
                      <a:endParaRPr lang="en-US" sz="1800">
                        <a:solidFill>
                          <a:srgbClr val="123A5F"/>
                        </a:solidFill>
                      </a:endParaRPr>
                    </a:p>
                  </a:txBody>
                  <a:tcPr/>
                </a:tc>
                <a:tc>
                  <a:txBody>
                    <a:bodyPr/>
                    <a:lstStyle/>
                    <a:p>
                      <a:pPr algn="l"/>
                      <a:r>
                        <a:rPr lang="en-US" sz="1800">
                          <a:solidFill>
                            <a:srgbClr val="123A5F"/>
                          </a:solidFill>
                          <a:ea typeface="+mn-ea"/>
                        </a:rPr>
                        <a:t>Intensive intervention (Tier</a:t>
                      </a:r>
                      <a:r>
                        <a:rPr lang="en-US" sz="1800" baseline="0">
                          <a:solidFill>
                            <a:srgbClr val="123A5F"/>
                          </a:solidFill>
                          <a:ea typeface="+mn-ea"/>
                        </a:rPr>
                        <a:t> 3) </a:t>
                      </a:r>
                      <a:r>
                        <a:rPr lang="en-US" sz="1800">
                          <a:solidFill>
                            <a:srgbClr val="123A5F"/>
                          </a:solidFill>
                          <a:ea typeface="+mn-ea"/>
                        </a:rPr>
                        <a:t>delivered to small groups (two</a:t>
                      </a:r>
                      <a:r>
                        <a:rPr lang="en-US" sz="1800" baseline="0">
                          <a:solidFill>
                            <a:srgbClr val="123A5F"/>
                          </a:solidFill>
                          <a:ea typeface="+mn-ea"/>
                        </a:rPr>
                        <a:t> or three students</a:t>
                      </a:r>
                      <a:r>
                        <a:rPr lang="en-US" sz="1800">
                          <a:solidFill>
                            <a:srgbClr val="123A5F"/>
                          </a:solidFill>
                          <a:ea typeface="+mn-ea"/>
                        </a:rPr>
                        <a:t>) or individually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a:solidFill>
                            <a:srgbClr val="123A5F"/>
                          </a:solidFill>
                        </a:rPr>
                        <a:t>Intervention classroom, other general education location within the school </a:t>
                      </a:r>
                    </a:p>
                  </a:txBody>
                  <a:tcPr/>
                </a:tc>
                <a:tc>
                  <a:txBody>
                    <a:bodyPr/>
                    <a:lstStyle/>
                    <a:p>
                      <a:pPr algn="l">
                        <a:buClr>
                          <a:schemeClr val="accent1"/>
                        </a:buClr>
                        <a:defRPr/>
                      </a:pPr>
                      <a:r>
                        <a:rPr lang="en-US" sz="1800" dirty="0">
                          <a:solidFill>
                            <a:srgbClr val="123A5F"/>
                          </a:solidFill>
                        </a:rPr>
                        <a:t>Progress monitoring and diagnostic </a:t>
                      </a:r>
                    </a:p>
                  </a:txBody>
                  <a:tcPr/>
                </a:tc>
                <a:extLst>
                  <a:ext uri="{0D108BD9-81ED-4DB2-BD59-A6C34878D82A}">
                    <a16:rowId xmlns:a16="http://schemas.microsoft.com/office/drawing/2014/main" val="10001"/>
                  </a:ext>
                </a:extLst>
              </a:tr>
            </a:tbl>
          </a:graphicData>
        </a:graphic>
      </p:graphicFrame>
      <p:sp>
        <p:nvSpPr>
          <p:cNvPr id="3" name="Title 2"/>
          <p:cNvSpPr>
            <a:spLocks noGrp="1"/>
          </p:cNvSpPr>
          <p:nvPr>
            <p:ph type="title"/>
          </p:nvPr>
        </p:nvSpPr>
        <p:spPr/>
        <p:txBody>
          <a:bodyPr/>
          <a:lstStyle/>
          <a:p>
            <a:r>
              <a:rPr lang="en-US">
                <a:ea typeface="ＭＳ Ｐゴシック"/>
              </a:rPr>
              <a:t>Tier 3 Intensive Intervention </a:t>
            </a:r>
            <a:endParaRPr lang="en-US"/>
          </a:p>
        </p:txBody>
      </p:sp>
      <p:sp>
        <p:nvSpPr>
          <p:cNvPr id="4" name="Slide Number Placeholder 2"/>
          <p:cNvSpPr>
            <a:spLocks noGrp="1"/>
          </p:cNvSpPr>
          <p:nvPr>
            <p:ph type="sldNum" sz="quarter" idx="10"/>
          </p:nvPr>
        </p:nvSpPr>
        <p:spPr>
          <a:xfrm>
            <a:off x="8750300" y="6666757"/>
            <a:ext cx="128240" cy="138499"/>
          </a:xfrm>
        </p:spPr>
        <p:txBody>
          <a:bodyPr/>
          <a:lstStyle/>
          <a:p>
            <a:r>
              <a:rPr lang="en-US" smtClean="0"/>
              <a:t>12</a:t>
            </a:r>
            <a:endParaRPr lang="en-US"/>
          </a:p>
        </p:txBody>
      </p:sp>
    </p:spTree>
    <p:extLst>
      <p:ext uri="{BB962C8B-B14F-4D97-AF65-F5344CB8AC3E}">
        <p14:creationId xmlns:p14="http://schemas.microsoft.com/office/powerpoint/2010/main" val="33917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is Intensive Intervention?</a:t>
            </a:r>
          </a:p>
        </p:txBody>
      </p:sp>
      <p:sp>
        <p:nvSpPr>
          <p:cNvPr id="3" name="Content Placeholder 2"/>
          <p:cNvSpPr>
            <a:spLocks noGrp="1"/>
          </p:cNvSpPr>
          <p:nvPr>
            <p:ph idx="1"/>
          </p:nvPr>
        </p:nvSpPr>
        <p:spPr>
          <a:xfrm>
            <a:off x="687389" y="1757680"/>
            <a:ext cx="7704772" cy="4568317"/>
          </a:xfrm>
        </p:spPr>
        <p:txBody>
          <a:bodyPr>
            <a:normAutofit/>
          </a:bodyPr>
          <a:lstStyle/>
          <a:p>
            <a:r>
              <a:rPr lang="en-US" sz="2400" b="1">
                <a:solidFill>
                  <a:srgbClr val="123A5F"/>
                </a:solidFill>
              </a:rPr>
              <a:t>Intensive intervention</a:t>
            </a:r>
            <a:r>
              <a:rPr lang="en-US" sz="2400">
                <a:solidFill>
                  <a:srgbClr val="123A5F"/>
                </a:solidFill>
              </a:rPr>
              <a:t> is designed to address severe and persistent learning or behavior difficulties. Intensive interventions should be: </a:t>
            </a:r>
          </a:p>
          <a:p>
            <a:pPr marL="514350" indent="-514350">
              <a:buAutoNum type="alphaLcParenBoth"/>
            </a:pPr>
            <a:r>
              <a:rPr lang="en-US" sz="2400">
                <a:solidFill>
                  <a:srgbClr val="123A5F"/>
                </a:solidFill>
              </a:rPr>
              <a:t>Driven by data </a:t>
            </a:r>
          </a:p>
          <a:p>
            <a:pPr marL="514350" indent="-514350">
              <a:buAutoNum type="alphaLcParenBoth"/>
            </a:pPr>
            <a:r>
              <a:rPr lang="en-US" sz="2400">
                <a:solidFill>
                  <a:srgbClr val="123A5F"/>
                </a:solidFill>
              </a:rPr>
              <a:t>Characterized by increased intensity (e.g., smaller group, expanded time) and individualization of academic instruction and/or behavioral supports</a:t>
            </a:r>
          </a:p>
        </p:txBody>
      </p:sp>
      <p:sp>
        <p:nvSpPr>
          <p:cNvPr id="4" name="Slide Number Placeholder 3"/>
          <p:cNvSpPr>
            <a:spLocks noGrp="1"/>
          </p:cNvSpPr>
          <p:nvPr>
            <p:ph type="sldNum" sz="quarter" idx="10"/>
          </p:nvPr>
        </p:nvSpPr>
        <p:spPr/>
        <p:txBody>
          <a:bodyPr/>
          <a:lstStyle/>
          <a:p>
            <a:fld id="{4DBB3109-6B36-4C42-ABE5-993D6B0A452A}" type="slidenum">
              <a:rPr lang="en-US" smtClean="0"/>
              <a:pPr/>
              <a:t>13</a:t>
            </a:fld>
            <a:endParaRPr lang="en-US"/>
          </a:p>
        </p:txBody>
      </p:sp>
    </p:spTree>
    <p:extLst>
      <p:ext uri="{BB962C8B-B14F-4D97-AF65-F5344CB8AC3E}">
        <p14:creationId xmlns:p14="http://schemas.microsoft.com/office/powerpoint/2010/main" val="4064922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bwMode="auto">
          <a:noFill/>
          <a:ln>
            <a:miter lim="800000"/>
            <a:headEnd/>
            <a:tailEnd/>
          </a:ln>
        </p:spPr>
        <p:txBody>
          <a:bodyPr vert="horz" wrap="square" numCol="1" compatLnSpc="1">
            <a:prstTxWarp prst="textNoShape">
              <a:avLst/>
            </a:prstTxWarp>
          </a:bodyPr>
          <a:lstStyle/>
          <a:p>
            <a:r>
              <a:rPr lang="en-US"/>
              <a:t>Tier 3 Intensive Intervention </a:t>
            </a:r>
          </a:p>
        </p:txBody>
      </p:sp>
      <p:sp>
        <p:nvSpPr>
          <p:cNvPr id="4" name="Content Placeholder 3"/>
          <p:cNvSpPr>
            <a:spLocks noGrp="1"/>
          </p:cNvSpPr>
          <p:nvPr>
            <p:ph idx="1"/>
          </p:nvPr>
        </p:nvSpPr>
        <p:spPr>
          <a:xfrm>
            <a:off x="687527" y="1607853"/>
            <a:ext cx="7627134" cy="4726300"/>
          </a:xfrm>
        </p:spPr>
        <p:txBody>
          <a:bodyPr/>
          <a:lstStyle/>
          <a:p>
            <a:r>
              <a:rPr lang="en-US">
                <a:solidFill>
                  <a:srgbClr val="123A5F"/>
                </a:solidFill>
              </a:rPr>
              <a:t>Includes evidence-based methods for individualizing instruction</a:t>
            </a:r>
          </a:p>
          <a:p>
            <a:r>
              <a:rPr lang="en-US">
                <a:solidFill>
                  <a:srgbClr val="123A5F"/>
                </a:solidFill>
              </a:rPr>
              <a:t>Is more intense than Tier 2 (longer and more frequent)</a:t>
            </a:r>
          </a:p>
          <a:p>
            <a:r>
              <a:rPr lang="en-US">
                <a:solidFill>
                  <a:srgbClr val="123A5F"/>
                </a:solidFill>
              </a:rPr>
              <a:t>Requires implementation fidelity</a:t>
            </a:r>
          </a:p>
          <a:p>
            <a:r>
              <a:rPr lang="en-US">
                <a:solidFill>
                  <a:srgbClr val="123A5F"/>
                </a:solidFill>
              </a:rPr>
              <a:t>Is delivered by well-trained or specialized staff in optimal group sizes</a:t>
            </a:r>
          </a:p>
          <a:p>
            <a:r>
              <a:rPr lang="en-US">
                <a:solidFill>
                  <a:srgbClr val="123A5F"/>
                </a:solidFill>
              </a:rPr>
              <a:t>Includes decisions based on valid and reliable </a:t>
            </a:r>
            <a:r>
              <a:rPr lang="en-US" smtClean="0">
                <a:solidFill>
                  <a:srgbClr val="123A5F"/>
                </a:solidFill>
              </a:rPr>
              <a:t>data </a:t>
            </a:r>
            <a:r>
              <a:rPr lang="en-US">
                <a:solidFill>
                  <a:srgbClr val="123A5F"/>
                </a:solidFill>
              </a:rPr>
              <a:t>and criteria implemented accurately</a:t>
            </a:r>
          </a:p>
          <a:p>
            <a:r>
              <a:rPr lang="en-US">
                <a:solidFill>
                  <a:srgbClr val="123A5F"/>
                </a:solidFill>
              </a:rPr>
              <a:t>Addresses general education curriculum in an appropriate manner for students</a:t>
            </a:r>
          </a:p>
        </p:txBody>
      </p:sp>
      <p:sp>
        <p:nvSpPr>
          <p:cNvPr id="5" name="Slide Number Placeholder 2"/>
          <p:cNvSpPr>
            <a:spLocks noGrp="1"/>
          </p:cNvSpPr>
          <p:nvPr>
            <p:ph type="sldNum" sz="quarter" idx="10"/>
          </p:nvPr>
        </p:nvSpPr>
        <p:spPr>
          <a:xfrm>
            <a:off x="8763000" y="6666757"/>
            <a:ext cx="128240" cy="138499"/>
          </a:xfrm>
        </p:spPr>
        <p:txBody>
          <a:bodyPr/>
          <a:lstStyle/>
          <a:p>
            <a:r>
              <a:rPr lang="en-US" smtClean="0"/>
              <a:t>14</a:t>
            </a:r>
            <a:endParaRPr lang="en-US"/>
          </a:p>
        </p:txBody>
      </p:sp>
    </p:spTree>
    <p:extLst>
      <p:ext uri="{BB962C8B-B14F-4D97-AF65-F5344CB8AC3E}">
        <p14:creationId xmlns:p14="http://schemas.microsoft.com/office/powerpoint/2010/main" val="299151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Who Needs Tier 3: Intensive Intervention?</a:t>
            </a:r>
          </a:p>
        </p:txBody>
      </p:sp>
      <p:sp>
        <p:nvSpPr>
          <p:cNvPr id="3" name="Content Placeholder 2"/>
          <p:cNvSpPr>
            <a:spLocks noGrp="1"/>
          </p:cNvSpPr>
          <p:nvPr>
            <p:ph idx="1"/>
          </p:nvPr>
        </p:nvSpPr>
        <p:spPr>
          <a:xfrm>
            <a:off x="687526" y="1757679"/>
            <a:ext cx="8083635" cy="4576473"/>
          </a:xfrm>
        </p:spPr>
        <p:txBody>
          <a:bodyPr/>
          <a:lstStyle/>
          <a:p>
            <a:pPr>
              <a:defRPr/>
            </a:pPr>
            <a:r>
              <a:rPr lang="en-US" sz="2400"/>
              <a:t>Students with disabilities who are </a:t>
            </a:r>
            <a:r>
              <a:rPr lang="en-US" sz="2400" u="sng"/>
              <a:t>not making adequate progress</a:t>
            </a:r>
            <a:r>
              <a:rPr lang="en-US" sz="2400"/>
              <a:t> in their current instructional program</a:t>
            </a:r>
          </a:p>
          <a:p>
            <a:pPr>
              <a:defRPr/>
            </a:pPr>
            <a:r>
              <a:rPr lang="en-US" sz="2400"/>
              <a:t>Students who present with very </a:t>
            </a:r>
            <a:r>
              <a:rPr lang="en-US" sz="2400" u="sng"/>
              <a:t>low academic achievement </a:t>
            </a:r>
            <a:r>
              <a:rPr lang="en-US" sz="2400"/>
              <a:t>and/or </a:t>
            </a:r>
            <a:r>
              <a:rPr lang="en-US" sz="2400" u="sng"/>
              <a:t>high-intensity or high-frequency behavior problems</a:t>
            </a:r>
            <a:r>
              <a:rPr lang="en-US" sz="2400"/>
              <a:t> (typically those with disabilities) </a:t>
            </a:r>
          </a:p>
          <a:p>
            <a:pPr>
              <a:defRPr/>
            </a:pPr>
            <a:r>
              <a:rPr lang="en-US" sz="2400"/>
              <a:t>Students in a tiered intervention program who have </a:t>
            </a:r>
            <a:r>
              <a:rPr lang="en-US" sz="2400" u="sng"/>
              <a:t>not responded </a:t>
            </a:r>
            <a:r>
              <a:rPr lang="en-US" sz="2400"/>
              <a:t>to Tier </a:t>
            </a:r>
            <a:r>
              <a:rPr lang="en-US" sz="2400" smtClean="0"/>
              <a:t>2 </a:t>
            </a:r>
            <a:r>
              <a:rPr lang="en-US" sz="2400"/>
              <a:t>intervention programs delivered with fidelity</a:t>
            </a:r>
          </a:p>
          <a:p>
            <a:endParaRPr lang="en-US"/>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15</a:t>
            </a:fld>
            <a:endParaRPr lang="en-US"/>
          </a:p>
        </p:txBody>
      </p:sp>
    </p:spTree>
    <p:extLst>
      <p:ext uri="{BB962C8B-B14F-4D97-AF65-F5344CB8AC3E}">
        <p14:creationId xmlns:p14="http://schemas.microsoft.com/office/powerpoint/2010/main" val="1661076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Tier 3 </a:t>
            </a:r>
            <a:r>
              <a:rPr lang="en-US" smtClean="0"/>
              <a:t>and </a:t>
            </a:r>
            <a:r>
              <a:rPr lang="en-US"/>
              <a:t>Special Education</a:t>
            </a:r>
          </a:p>
        </p:txBody>
      </p:sp>
      <p:sp>
        <p:nvSpPr>
          <p:cNvPr id="5" name="Content Placeholder 4"/>
          <p:cNvSpPr>
            <a:spLocks noGrp="1"/>
          </p:cNvSpPr>
          <p:nvPr>
            <p:ph idx="1"/>
          </p:nvPr>
        </p:nvSpPr>
        <p:spPr>
          <a:xfrm>
            <a:off x="687388" y="1838960"/>
            <a:ext cx="8224837" cy="4487037"/>
          </a:xfrm>
        </p:spPr>
        <p:txBody>
          <a:bodyPr/>
          <a:lstStyle/>
          <a:p>
            <a:pPr marL="233363" indent="-233363">
              <a:buFont typeface="Arial" panose="020B0604020202020204" pitchFamily="34" charset="0"/>
              <a:buChar char="•"/>
            </a:pPr>
            <a:r>
              <a:rPr lang="en-US">
                <a:solidFill>
                  <a:srgbClr val="123A5F"/>
                </a:solidFill>
              </a:rPr>
              <a:t>Tier 3 is the most intense level of prevention.</a:t>
            </a:r>
          </a:p>
          <a:p>
            <a:pPr marL="233363" indent="-233363">
              <a:buFont typeface="Arial" panose="020B0604020202020204" pitchFamily="34" charset="0"/>
              <a:buChar char="•"/>
            </a:pPr>
            <a:r>
              <a:rPr lang="en-US">
                <a:solidFill>
                  <a:srgbClr val="123A5F"/>
                </a:solidFill>
              </a:rPr>
              <a:t>The structure of Tier 3 is based on your schools’ decision rules.</a:t>
            </a:r>
          </a:p>
          <a:p>
            <a:pPr marL="233363" indent="-233363">
              <a:buFont typeface="Arial" panose="020B0604020202020204" pitchFamily="34" charset="0"/>
              <a:buChar char="•"/>
            </a:pPr>
            <a:r>
              <a:rPr lang="en-US">
                <a:solidFill>
                  <a:srgbClr val="123A5F"/>
                </a:solidFill>
              </a:rPr>
              <a:t>A bit of guidance</a:t>
            </a:r>
            <a:r>
              <a:rPr lang="en-US" smtClean="0">
                <a:solidFill>
                  <a:srgbClr val="123A5F"/>
                </a:solidFill>
              </a:rPr>
              <a:t>…</a:t>
            </a:r>
            <a:endParaRPr lang="en-US">
              <a:solidFill>
                <a:srgbClr val="123A5F"/>
              </a:solidFill>
            </a:endParaRPr>
          </a:p>
          <a:p>
            <a:pPr marL="863600" lvl="1" indent="-285750">
              <a:buFont typeface="Courier New" charset="0"/>
              <a:buChar char="o"/>
            </a:pPr>
            <a:r>
              <a:rPr lang="en-US" sz="2000">
                <a:solidFill>
                  <a:srgbClr val="123A5F"/>
                </a:solidFill>
              </a:rPr>
              <a:t>Decision rules should be in place prior to intervention implementation.</a:t>
            </a:r>
          </a:p>
          <a:p>
            <a:pPr marL="863600" lvl="1" indent="-285750">
              <a:buFont typeface="Courier New" charset="0"/>
              <a:buChar char="o"/>
            </a:pPr>
            <a:r>
              <a:rPr lang="en-US" sz="2000">
                <a:solidFill>
                  <a:srgbClr val="123A5F"/>
                </a:solidFill>
              </a:rPr>
              <a:t>Schools should use decision rules to determine when students are responding to intervention or needing more intense intervention (Tier 3).</a:t>
            </a:r>
          </a:p>
          <a:p>
            <a:pPr marL="863600" lvl="1" indent="-285750">
              <a:buFont typeface="Courier New" charset="0"/>
              <a:buChar char="o"/>
            </a:pPr>
            <a:r>
              <a:rPr lang="en-US" sz="2000">
                <a:solidFill>
                  <a:srgbClr val="123A5F"/>
                </a:solidFill>
              </a:rPr>
              <a:t>When a disability is suspected, student should be referred for special education services.</a:t>
            </a:r>
          </a:p>
          <a:p>
            <a:pPr marL="0" indent="0">
              <a:buNone/>
            </a:pPr>
            <a:endParaRPr lang="en-US"/>
          </a:p>
          <a:p>
            <a:pPr lvl="1"/>
            <a:endParaRPr lang="en-US"/>
          </a:p>
          <a:p>
            <a:pPr lvl="1"/>
            <a:endParaRPr lang="en-US"/>
          </a:p>
          <a:p>
            <a:pPr lvl="1"/>
            <a:endParaRPr lang="en-US"/>
          </a:p>
          <a:p>
            <a:pPr lvl="1"/>
            <a:endParaRPr lang="en-US"/>
          </a:p>
        </p:txBody>
      </p:sp>
      <p:sp>
        <p:nvSpPr>
          <p:cNvPr id="3" name="Slide Number Placeholder 2"/>
          <p:cNvSpPr>
            <a:spLocks noGrp="1"/>
          </p:cNvSpPr>
          <p:nvPr>
            <p:ph type="sldNum" sz="quarter" idx="10"/>
          </p:nvPr>
        </p:nvSpPr>
        <p:spPr/>
        <p:txBody>
          <a:bodyPr/>
          <a:lstStyle/>
          <a:p>
            <a:pPr algn="r"/>
            <a:fld id="{F3477EC8-074D-41C4-94AE-E9EA7CEEA348}" type="slidenum">
              <a:rPr lang="en-US" smtClean="0"/>
              <a:pPr algn="r"/>
              <a:t>16</a:t>
            </a:fld>
            <a:endParaRPr lang="en-US"/>
          </a:p>
        </p:txBody>
      </p:sp>
    </p:spTree>
    <p:extLst>
      <p:ext uri="{BB962C8B-B14F-4D97-AF65-F5344CB8AC3E}">
        <p14:creationId xmlns:p14="http://schemas.microsoft.com/office/powerpoint/2010/main" val="3733301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Discussion</a:t>
            </a:r>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17</a:t>
            </a:fld>
            <a:endParaRPr lang="en-US"/>
          </a:p>
        </p:txBody>
      </p:sp>
      <p:pic>
        <p:nvPicPr>
          <p:cNvPr id="5" name="Content Placeholder 5" descr="Baton Image" title="Baton Image"/>
          <p:cNvPicPr>
            <a:picLocks noGrp="1" noChangeAspect="1"/>
          </p:cNvPicPr>
          <p:nvPr>
            <p:ph idx="1"/>
          </p:nvPr>
        </p:nvPicPr>
        <p:blipFill>
          <a:blip r:embed="rId3">
            <a:extLst>
              <a:ext uri="{28A0092B-C50C-407E-A947-70E740481C1C}">
                <a14:useLocalDpi xmlns:a14="http://schemas.microsoft.com/office/drawing/2010/main" val="0"/>
              </a:ext>
            </a:extLst>
          </a:blip>
          <a:srcRect l="-4839" r="-4839"/>
          <a:stretch>
            <a:fillRect/>
          </a:stretch>
        </p:blipFill>
        <p:spPr>
          <a:xfrm>
            <a:off x="1773083" y="1686757"/>
            <a:ext cx="4716494" cy="3000653"/>
          </a:xfrm>
        </p:spPr>
      </p:pic>
    </p:spTree>
    <p:extLst>
      <p:ext uri="{BB962C8B-B14F-4D97-AF65-F5344CB8AC3E}">
        <p14:creationId xmlns:p14="http://schemas.microsoft.com/office/powerpoint/2010/main" val="920836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3618527"/>
            <a:ext cx="8229600" cy="769441"/>
          </a:xfrm>
        </p:spPr>
        <p:txBody>
          <a:bodyPr/>
          <a:lstStyle/>
          <a:p>
            <a:r>
              <a:rPr lang="en-US"/>
              <a:t>Progress Monitoring</a:t>
            </a:r>
          </a:p>
        </p:txBody>
      </p:sp>
      <p:sp>
        <p:nvSpPr>
          <p:cNvPr id="4" name="Slide Number Placeholder 3"/>
          <p:cNvSpPr>
            <a:spLocks noGrp="1"/>
          </p:cNvSpPr>
          <p:nvPr>
            <p:ph type="sldNum" sz="quarter" idx="12"/>
          </p:nvPr>
        </p:nvSpPr>
        <p:spPr/>
        <p:txBody>
          <a:bodyPr/>
          <a:lstStyle/>
          <a:p>
            <a:fld id="{A1A8B8B9-B651-4439-A868-E8F04EF81465}" type="slidenum">
              <a:rPr lang="en-US" smtClean="0"/>
              <a:pPr/>
              <a:t>18</a:t>
            </a:fld>
            <a:endParaRPr lang="en-US"/>
          </a:p>
        </p:txBody>
      </p:sp>
      <p:sp>
        <p:nvSpPr>
          <p:cNvPr id="3" name="TextBox 2"/>
          <p:cNvSpPr txBox="1"/>
          <p:nvPr/>
        </p:nvSpPr>
        <p:spPr>
          <a:xfrm>
            <a:off x="616268" y="4714043"/>
            <a:ext cx="5337492" cy="584775"/>
          </a:xfrm>
          <a:prstGeom prst="rect">
            <a:avLst/>
          </a:prstGeom>
          <a:noFill/>
        </p:spPr>
        <p:txBody>
          <a:bodyPr wrap="square" rtlCol="0">
            <a:spAutoFit/>
          </a:bodyPr>
          <a:lstStyle/>
          <a:p>
            <a:r>
              <a:rPr lang="en-US" sz="3200">
                <a:solidFill>
                  <a:schemeClr val="bg1"/>
                </a:solidFill>
              </a:rPr>
              <a:t>Essential Component</a:t>
            </a:r>
          </a:p>
        </p:txBody>
      </p:sp>
    </p:spTree>
    <p:extLst>
      <p:ext uri="{BB962C8B-B14F-4D97-AF65-F5344CB8AC3E}">
        <p14:creationId xmlns:p14="http://schemas.microsoft.com/office/powerpoint/2010/main" val="1311124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8488"/>
            <a:ext cx="8229600" cy="1033272"/>
          </a:xfrm>
        </p:spPr>
        <p:txBody>
          <a:bodyPr/>
          <a:lstStyle/>
          <a:p>
            <a:r>
              <a:rPr lang="en-US"/>
              <a:t>Progress Monitoring</a:t>
            </a:r>
          </a:p>
        </p:txBody>
      </p:sp>
      <p:graphicFrame>
        <p:nvGraphicFramePr>
          <p:cNvPr id="6" name="Content Placeholder 5" descr="Progress Monitoring Information" title="Progress Monitoring Information"/>
          <p:cNvGraphicFramePr>
            <a:graphicFrameLocks noGrp="1"/>
          </p:cNvGraphicFramePr>
          <p:nvPr>
            <p:ph idx="1"/>
            <p:extLst>
              <p:ext uri="{D42A27DB-BD31-4B8C-83A1-F6EECF244321}">
                <p14:modId xmlns:p14="http://schemas.microsoft.com/office/powerpoint/2010/main" val="2492181518"/>
              </p:ext>
            </p:extLst>
          </p:nvPr>
        </p:nvGraphicFramePr>
        <p:xfrm>
          <a:off x="685800" y="1828800"/>
          <a:ext cx="7772400" cy="4084320"/>
        </p:xfrm>
        <a:graphic>
          <a:graphicData uri="http://schemas.openxmlformats.org/drawingml/2006/table">
            <a:tbl>
              <a:tblPr firstRow="1" bandRow="1">
                <a:tableStyleId>{5C22544A-7EE6-4342-B048-85BDC9FD1C3A}</a:tableStyleId>
              </a:tblPr>
              <a:tblGrid>
                <a:gridCol w="1491343">
                  <a:extLst>
                    <a:ext uri="{9D8B030D-6E8A-4147-A177-3AD203B41FA5}">
                      <a16:colId xmlns:a16="http://schemas.microsoft.com/office/drawing/2014/main" val="20000"/>
                    </a:ext>
                  </a:extLst>
                </a:gridCol>
                <a:gridCol w="6281057">
                  <a:extLst>
                    <a:ext uri="{9D8B030D-6E8A-4147-A177-3AD203B41FA5}">
                      <a16:colId xmlns:a16="http://schemas.microsoft.com/office/drawing/2014/main" val="20001"/>
                    </a:ext>
                  </a:extLst>
                </a:gridCol>
              </a:tblGrid>
              <a:tr h="928627">
                <a:tc>
                  <a:txBody>
                    <a:bodyPr/>
                    <a:lstStyle/>
                    <a:p>
                      <a:r>
                        <a:rPr lang="en-US" sz="2000" b="1">
                          <a:solidFill>
                            <a:srgbClr val="123A5F"/>
                          </a:solidFill>
                        </a:rPr>
                        <a:t>Purpose</a:t>
                      </a:r>
                    </a:p>
                  </a:txBody>
                  <a:tcPr>
                    <a:solidFill>
                      <a:schemeClr val="accent1">
                        <a:lumMod val="20000"/>
                        <a:lumOff val="80000"/>
                      </a:schemeClr>
                    </a:solidFill>
                  </a:tcPr>
                </a:tc>
                <a:tc>
                  <a:txBody>
                    <a:bodyPr/>
                    <a:lstStyle/>
                    <a:p>
                      <a:r>
                        <a:rPr lang="en-US" sz="2000" b="0">
                          <a:solidFill>
                            <a:srgbClr val="123A5F"/>
                          </a:solidFill>
                        </a:rPr>
                        <a:t>Monitor students’ response to Tier 1, Tier 2, or Tier 3 instruction to estimate rates of improvement, identify students who are not demonstrating adequate progress, and compare the efficacy of different forms of instruction</a:t>
                      </a:r>
                    </a:p>
                  </a:txBody>
                  <a:tcPr marT="91440" marB="91440">
                    <a:solidFill>
                      <a:schemeClr val="accent1">
                        <a:lumMod val="20000"/>
                        <a:lumOff val="80000"/>
                      </a:schemeClr>
                    </a:solidFill>
                  </a:tcPr>
                </a:tc>
                <a:extLst>
                  <a:ext uri="{0D108BD9-81ED-4DB2-BD59-A6C34878D82A}">
                    <a16:rowId xmlns:a16="http://schemas.microsoft.com/office/drawing/2014/main" val="10000"/>
                  </a:ext>
                </a:extLst>
              </a:tr>
              <a:tr h="731520">
                <a:tc>
                  <a:txBody>
                    <a:bodyPr/>
                    <a:lstStyle/>
                    <a:p>
                      <a:r>
                        <a:rPr lang="en-US" sz="2000" b="1">
                          <a:solidFill>
                            <a:srgbClr val="123A5F"/>
                          </a:solidFill>
                        </a:rPr>
                        <a:t>Focus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123A5F"/>
                          </a:solidFill>
                        </a:rPr>
                        <a:t>Students identified through screening as at risk of not meeting learning outcomes. </a:t>
                      </a:r>
                    </a:p>
                  </a:txBody>
                  <a:tcPr marT="91440" marB="91440"/>
                </a:tc>
                <a:extLst>
                  <a:ext uri="{0D108BD9-81ED-4DB2-BD59-A6C34878D82A}">
                    <a16:rowId xmlns:a16="http://schemas.microsoft.com/office/drawing/2014/main" val="10001"/>
                  </a:ext>
                </a:extLst>
              </a:tr>
              <a:tr h="731520">
                <a:tc>
                  <a:txBody>
                    <a:bodyPr/>
                    <a:lstStyle/>
                    <a:p>
                      <a:r>
                        <a:rPr lang="en-US" sz="2000" b="1">
                          <a:solidFill>
                            <a:srgbClr val="123A5F"/>
                          </a:solidFill>
                        </a:rPr>
                        <a:t>Tools</a:t>
                      </a:r>
                    </a:p>
                  </a:txBody>
                  <a:tcPr/>
                </a:tc>
                <a:tc>
                  <a:txBody>
                    <a:bodyPr/>
                    <a:lstStyle/>
                    <a:p>
                      <a:r>
                        <a:rPr lang="en-US" sz="2000">
                          <a:solidFill>
                            <a:srgbClr val="123A5F"/>
                          </a:solidFill>
                        </a:rPr>
                        <a:t>Brief assessments that are valid, reliable, and</a:t>
                      </a:r>
                      <a:r>
                        <a:rPr lang="en-US" sz="2000" baseline="0">
                          <a:solidFill>
                            <a:srgbClr val="123A5F"/>
                          </a:solidFill>
                        </a:rPr>
                        <a:t> </a:t>
                      </a:r>
                      <a:r>
                        <a:rPr lang="en-US" sz="2000">
                          <a:solidFill>
                            <a:srgbClr val="123A5F"/>
                          </a:solidFill>
                        </a:rPr>
                        <a:t>evidence-based </a:t>
                      </a:r>
                    </a:p>
                  </a:txBody>
                  <a:tcPr marT="91440" marB="91440"/>
                </a:tc>
                <a:extLst>
                  <a:ext uri="{0D108BD9-81ED-4DB2-BD59-A6C34878D82A}">
                    <a16:rowId xmlns:a16="http://schemas.microsoft.com/office/drawing/2014/main" val="10002"/>
                  </a:ext>
                </a:extLst>
              </a:tr>
              <a:tr h="731520">
                <a:tc>
                  <a:txBody>
                    <a:bodyPr/>
                    <a:lstStyle/>
                    <a:p>
                      <a:r>
                        <a:rPr lang="en-US" sz="2000" b="1">
                          <a:solidFill>
                            <a:srgbClr val="123A5F"/>
                          </a:solidFill>
                        </a:rPr>
                        <a:t>Time Frame</a:t>
                      </a:r>
                    </a:p>
                  </a:txBody>
                  <a:tcPr/>
                </a:tc>
                <a:tc>
                  <a:txBody>
                    <a:bodyPr/>
                    <a:lstStyle/>
                    <a:p>
                      <a:r>
                        <a:rPr lang="en-US" sz="2000" dirty="0">
                          <a:solidFill>
                            <a:srgbClr val="123A5F"/>
                          </a:solidFill>
                        </a:rPr>
                        <a:t>Students are assessed at regular intervals </a:t>
                      </a:r>
                      <a:br>
                        <a:rPr lang="en-US" sz="2000" dirty="0">
                          <a:solidFill>
                            <a:srgbClr val="123A5F"/>
                          </a:solidFill>
                        </a:rPr>
                      </a:br>
                      <a:r>
                        <a:rPr lang="en-US" sz="2000" dirty="0">
                          <a:solidFill>
                            <a:srgbClr val="123A5F"/>
                          </a:solidFill>
                        </a:rPr>
                        <a:t>(e.g., weekly, biweekly, or monthly</a:t>
                      </a:r>
                      <a:r>
                        <a:rPr lang="en-US" sz="2000" dirty="0" smtClean="0">
                          <a:solidFill>
                            <a:srgbClr val="123A5F"/>
                          </a:solidFill>
                        </a:rPr>
                        <a:t>).</a:t>
                      </a:r>
                      <a:endParaRPr lang="en-US" sz="2000" dirty="0">
                        <a:solidFill>
                          <a:srgbClr val="123A5F"/>
                        </a:solidFill>
                      </a:endParaRPr>
                    </a:p>
                  </a:txBody>
                  <a:tcPr marT="91440" marB="91440"/>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12"/>
          </p:nvPr>
        </p:nvSpPr>
        <p:spPr>
          <a:xfrm>
            <a:off x="8763000" y="6653366"/>
            <a:ext cx="141064" cy="153888"/>
          </a:xfrm>
        </p:spPr>
        <p:txBody>
          <a:bodyPr/>
          <a:lstStyle/>
          <a:p>
            <a:fld id="{99A20822-4A49-4D36-86E3-300BA48D3F00}" type="slidenum">
              <a:rPr lang="en-US" smtClean="0">
                <a:solidFill>
                  <a:schemeClr val="bg2"/>
                </a:solidFill>
              </a:rPr>
              <a:t>19</a:t>
            </a:fld>
            <a:endParaRPr lang="en-US">
              <a:solidFill>
                <a:schemeClr val="bg2"/>
              </a:solidFill>
            </a:endParaRPr>
          </a:p>
        </p:txBody>
      </p:sp>
    </p:spTree>
    <p:extLst>
      <p:ext uri="{BB962C8B-B14F-4D97-AF65-F5344CB8AC3E}">
        <p14:creationId xmlns:p14="http://schemas.microsoft.com/office/powerpoint/2010/main" val="1113636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94945"/>
            <a:ext cx="8412480" cy="480030"/>
          </a:xfrm>
        </p:spPr>
        <p:txBody>
          <a:bodyPr/>
          <a:lstStyle/>
          <a:p>
            <a:r>
              <a:rPr lang="en-US" dirty="0"/>
              <a:t>Staff: Senior Technical Assistance Providers</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3477EC8-074D-41C4-94AE-E9EA7CEEA348}" type="slidenum">
              <a:rPr kumimoji="0" lang="en-US" sz="900" b="0" i="0" u="none" strike="noStrike" kern="1200" cap="none" spc="0" normalizeH="0" baseline="0" noProof="0" smtClean="0">
                <a:ln>
                  <a:noFill/>
                </a:ln>
                <a:solidFill>
                  <a:srgbClr val="D4D4D4">
                    <a:lumMod val="75000"/>
                  </a:srgbClr>
                </a:solidFill>
                <a:effectLst/>
                <a:uLnTx/>
                <a:uFillTx/>
                <a:latin typeface="Arial"/>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900" b="0" i="0" u="none" strike="noStrike" kern="1200" cap="none" spc="0" normalizeH="0" baseline="0" noProof="0" dirty="0">
              <a:ln>
                <a:noFill/>
              </a:ln>
              <a:solidFill>
                <a:srgbClr val="D4D4D4">
                  <a:lumMod val="75000"/>
                </a:srgbClr>
              </a:solidFill>
              <a:effectLst/>
              <a:uLnTx/>
              <a:uFillTx/>
              <a:latin typeface="Arial"/>
              <a:ea typeface="ＭＳ Ｐゴシック" charset="-128"/>
              <a:cs typeface="+mn-cs"/>
            </a:endParaRPr>
          </a:p>
        </p:txBody>
      </p:sp>
      <p:pic>
        <p:nvPicPr>
          <p:cNvPr id="7" name="Picture 6" descr="Kathleen Theodore Picture" title="Kathleen Theodore Pictu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7903" y="1681577"/>
            <a:ext cx="2049582" cy="2730500"/>
          </a:xfrm>
          <a:prstGeom prst="rect">
            <a:avLst/>
          </a:prstGeom>
        </p:spPr>
      </p:pic>
      <p:pic>
        <p:nvPicPr>
          <p:cNvPr id="8" name="Picture 7" descr="Ramona Chauvin Picture" title="Ramona Chauvin Pictu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6228" y="1681577"/>
            <a:ext cx="2049582" cy="2730501"/>
          </a:xfrm>
          <a:prstGeom prst="rect">
            <a:avLst/>
          </a:prstGeom>
        </p:spPr>
      </p:pic>
      <p:grpSp>
        <p:nvGrpSpPr>
          <p:cNvPr id="5" name="Group 4" descr="Presenter Names" title="Presenter Names"/>
          <p:cNvGrpSpPr/>
          <p:nvPr/>
        </p:nvGrpSpPr>
        <p:grpSpPr>
          <a:xfrm>
            <a:off x="3296959" y="4485802"/>
            <a:ext cx="4678851" cy="615172"/>
            <a:chOff x="3102649" y="4348642"/>
            <a:chExt cx="4678851" cy="615172"/>
          </a:xfrm>
        </p:grpSpPr>
        <p:sp>
          <p:nvSpPr>
            <p:cNvPr id="11" name="TextBox 10"/>
            <p:cNvSpPr txBox="1"/>
            <p:nvPr/>
          </p:nvSpPr>
          <p:spPr>
            <a:xfrm>
              <a:off x="3102649" y="4379039"/>
              <a:ext cx="204958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rPr>
                <a:t>Dr. </a:t>
              </a:r>
              <a:r>
                <a:rPr kumimoji="0" lang="en-US" sz="1600" b="0" i="0" u="none" strike="noStrike" kern="1200" cap="none" spc="0" normalizeH="0" baseline="0" noProof="0" dirty="0" smtClean="0">
                  <a:ln>
                    <a:noFill/>
                  </a:ln>
                  <a:solidFill>
                    <a:srgbClr val="000000"/>
                  </a:solidFill>
                  <a:effectLst/>
                  <a:uLnTx/>
                  <a:uFillTx/>
                  <a:latin typeface="Arial" pitchFamily="34" charset="0"/>
                  <a:ea typeface="ＭＳ Ｐゴシック"/>
                </a:rPr>
                <a:t>Kathleen </a:t>
              </a: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rPr>
                <a:t>Theodore</a:t>
              </a:r>
            </a:p>
          </p:txBody>
        </p:sp>
        <p:sp>
          <p:nvSpPr>
            <p:cNvPr id="12" name="TextBox 11"/>
            <p:cNvSpPr txBox="1"/>
            <p:nvPr/>
          </p:nvSpPr>
          <p:spPr>
            <a:xfrm>
              <a:off x="5955896" y="4348642"/>
              <a:ext cx="1825604"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rPr>
                <a:t>Dr. Ramona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rPr>
                <a:t>Chauvin</a:t>
              </a:r>
            </a:p>
          </p:txBody>
        </p:sp>
      </p:grpSp>
      <p:sp>
        <p:nvSpPr>
          <p:cNvPr id="16" name="TextBox 15"/>
          <p:cNvSpPr txBox="1"/>
          <p:nvPr/>
        </p:nvSpPr>
        <p:spPr>
          <a:xfrm>
            <a:off x="1182853" y="4504806"/>
            <a:ext cx="1891831"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rPr>
              <a:t>Dr. Ursula Hill</a:t>
            </a:r>
          </a:p>
        </p:txBody>
      </p:sp>
      <p:pic>
        <p:nvPicPr>
          <p:cNvPr id="10" name="Picture 9" descr="Ursula Hill Picture" title="Ursula Hill Picture">
            <a:extLst>
              <a:ext uri="{FF2B5EF4-FFF2-40B4-BE49-F238E27FC236}">
                <a16:creationId xmlns:a16="http://schemas.microsoft.com/office/drawing/2014/main" id="{29C91250-17A8-1249-BD00-6E0FF550DD49}"/>
              </a:ext>
            </a:extLst>
          </p:cNvPr>
          <p:cNvPicPr>
            <a:picLocks noChangeAspect="1"/>
          </p:cNvPicPr>
          <p:nvPr/>
        </p:nvPicPr>
        <p:blipFill>
          <a:blip r:embed="rId5"/>
          <a:stretch>
            <a:fillRect/>
          </a:stretch>
        </p:blipFill>
        <p:spPr>
          <a:xfrm>
            <a:off x="790112" y="1661275"/>
            <a:ext cx="2169048" cy="2730500"/>
          </a:xfrm>
          <a:prstGeom prst="rect">
            <a:avLst/>
          </a:prstGeom>
        </p:spPr>
      </p:pic>
    </p:spTree>
    <p:extLst>
      <p:ext uri="{BB962C8B-B14F-4D97-AF65-F5344CB8AC3E}">
        <p14:creationId xmlns:p14="http://schemas.microsoft.com/office/powerpoint/2010/main" val="1882876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ln>
            <a:miter lim="800000"/>
            <a:headEnd/>
            <a:tailEnd/>
          </a:ln>
        </p:spPr>
        <p:txBody>
          <a:bodyPr/>
          <a:lstStyle/>
          <a:p>
            <a:r>
              <a:rPr lang="en-US" altLang="en-US"/>
              <a:t>Why Progress Monitor?</a:t>
            </a:r>
          </a:p>
        </p:txBody>
      </p:sp>
      <p:graphicFrame>
        <p:nvGraphicFramePr>
          <p:cNvPr id="5" name="Diagram 4" descr="A converging radial diagram with four rectangles pointing toward a central circle which states - Data allow us to.  The four rectangles are - Estimate rates of improvement over time, Compare the efficacy of different forms of instruction,&#10;Identify students who are not demonstrating adequate progress, and Determine when an instructional change is needed&#10;"/>
          <p:cNvGraphicFramePr/>
          <p:nvPr>
            <p:extLst>
              <p:ext uri="{D42A27DB-BD31-4B8C-83A1-F6EECF244321}">
                <p14:modId xmlns:p14="http://schemas.microsoft.com/office/powerpoint/2010/main" val="2063909094"/>
              </p:ext>
            </p:extLst>
          </p:nvPr>
        </p:nvGraphicFramePr>
        <p:xfrm>
          <a:off x="611560" y="1772816"/>
          <a:ext cx="8216899" cy="3840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8133" name="Rectangle 1"/>
          <p:cNvSpPr>
            <a:spLocks noChangeArrowheads="1"/>
          </p:cNvSpPr>
          <p:nvPr/>
        </p:nvSpPr>
        <p:spPr bwMode="auto">
          <a:xfrm rot="10800000" flipV="1">
            <a:off x="611560" y="6148590"/>
            <a:ext cx="846286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²"/>
              <a:defRPr sz="3200">
                <a:solidFill>
                  <a:srgbClr val="0061AF"/>
                </a:solidFill>
                <a:latin typeface="Arial" pitchFamily="34" charset="0"/>
                <a:ea typeface="ＭＳ Ｐゴシック" pitchFamily="34" charset="-128"/>
                <a:cs typeface="Arial" pitchFamily="34" charset="0"/>
              </a:defRPr>
            </a:lvl1pPr>
            <a:lvl2pPr marL="742950" indent="-285750" eaLnBrk="0" hangingPunct="0">
              <a:spcBef>
                <a:spcPct val="20000"/>
              </a:spcBef>
              <a:buChar char="–"/>
              <a:defRPr sz="2800">
                <a:solidFill>
                  <a:srgbClr val="0061AF"/>
                </a:solidFill>
                <a:latin typeface="Arial" pitchFamily="34" charset="0"/>
                <a:ea typeface="Arial" pitchFamily="34" charset="0"/>
                <a:cs typeface="Arial" pitchFamily="34" charset="0"/>
              </a:defRPr>
            </a:lvl2pPr>
            <a:lvl3pPr marL="1143000" indent="-228600" eaLnBrk="0" hangingPunct="0">
              <a:spcBef>
                <a:spcPct val="20000"/>
              </a:spcBef>
              <a:buChar char="•"/>
              <a:defRPr sz="2400">
                <a:solidFill>
                  <a:srgbClr val="0061AF"/>
                </a:solidFill>
                <a:latin typeface="Arial" pitchFamily="34" charset="0"/>
                <a:ea typeface="Arial" pitchFamily="34" charset="0"/>
                <a:cs typeface="Arial" pitchFamily="34" charset="0"/>
              </a:defRPr>
            </a:lvl3pPr>
            <a:lvl4pPr marL="1600200" indent="-228600" eaLnBrk="0" hangingPunct="0">
              <a:spcBef>
                <a:spcPct val="20000"/>
              </a:spcBef>
              <a:buChar char="–"/>
              <a:defRPr sz="2000">
                <a:solidFill>
                  <a:srgbClr val="0061AF"/>
                </a:solidFill>
                <a:latin typeface="Arial" pitchFamily="34" charset="0"/>
                <a:ea typeface="Arial" pitchFamily="34" charset="0"/>
                <a:cs typeface="Arial" pitchFamily="34" charset="0"/>
              </a:defRPr>
            </a:lvl4pPr>
            <a:lvl5pPr marL="2057400" indent="-228600" eaLnBrk="0" hangingPunct="0">
              <a:spcBef>
                <a:spcPct val="20000"/>
              </a:spcBef>
              <a:buChar char="»"/>
              <a:defRPr sz="2000">
                <a:solidFill>
                  <a:srgbClr val="0061AF"/>
                </a:solidFill>
                <a:latin typeface="Arial" pitchFamily="34" charset="0"/>
                <a:ea typeface="Arial" pitchFamily="34" charset="0"/>
                <a:cs typeface="Arial" pitchFamily="34" charset="0"/>
              </a:defRPr>
            </a:lvl5pPr>
            <a:lvl6pPr marL="2514600" indent="-228600" eaLnBrk="0" fontAlgn="base" hangingPunct="0">
              <a:spcBef>
                <a:spcPct val="20000"/>
              </a:spcBef>
              <a:spcAft>
                <a:spcPct val="0"/>
              </a:spcAft>
              <a:buChar char="»"/>
              <a:defRPr sz="2000">
                <a:solidFill>
                  <a:srgbClr val="0061AF"/>
                </a:solidFill>
                <a:latin typeface="Arial" pitchFamily="34" charset="0"/>
                <a:ea typeface="Arial" pitchFamily="34" charset="0"/>
                <a:cs typeface="Arial" pitchFamily="34" charset="0"/>
              </a:defRPr>
            </a:lvl6pPr>
            <a:lvl7pPr marL="2971800" indent="-228600" eaLnBrk="0" fontAlgn="base" hangingPunct="0">
              <a:spcBef>
                <a:spcPct val="20000"/>
              </a:spcBef>
              <a:spcAft>
                <a:spcPct val="0"/>
              </a:spcAft>
              <a:buChar char="»"/>
              <a:defRPr sz="2000">
                <a:solidFill>
                  <a:srgbClr val="0061AF"/>
                </a:solidFill>
                <a:latin typeface="Arial" pitchFamily="34" charset="0"/>
                <a:ea typeface="Arial" pitchFamily="34" charset="0"/>
                <a:cs typeface="Arial" pitchFamily="34" charset="0"/>
              </a:defRPr>
            </a:lvl7pPr>
            <a:lvl8pPr marL="3429000" indent="-228600" eaLnBrk="0" fontAlgn="base" hangingPunct="0">
              <a:spcBef>
                <a:spcPct val="20000"/>
              </a:spcBef>
              <a:spcAft>
                <a:spcPct val="0"/>
              </a:spcAft>
              <a:buChar char="»"/>
              <a:defRPr sz="2000">
                <a:solidFill>
                  <a:srgbClr val="0061AF"/>
                </a:solidFill>
                <a:latin typeface="Arial" pitchFamily="34" charset="0"/>
                <a:ea typeface="Arial" pitchFamily="34" charset="0"/>
                <a:cs typeface="Arial" pitchFamily="34" charset="0"/>
              </a:defRPr>
            </a:lvl8pPr>
            <a:lvl9pPr marL="3886200" indent="-228600" eaLnBrk="0" fontAlgn="base" hangingPunct="0">
              <a:spcBef>
                <a:spcPct val="20000"/>
              </a:spcBef>
              <a:spcAft>
                <a:spcPct val="0"/>
              </a:spcAft>
              <a:buChar char="»"/>
              <a:defRPr sz="2000">
                <a:solidFill>
                  <a:srgbClr val="0061AF"/>
                </a:solidFill>
                <a:latin typeface="Arial" pitchFamily="34" charset="0"/>
                <a:ea typeface="Arial" pitchFamily="34" charset="0"/>
                <a:cs typeface="Arial" pitchFamily="34" charset="0"/>
              </a:defRPr>
            </a:lvl9pPr>
          </a:lstStyle>
          <a:p>
            <a:pPr eaLnBrk="1" hangingPunct="1">
              <a:spcBef>
                <a:spcPct val="0"/>
              </a:spcBef>
              <a:buFontTx/>
              <a:buNone/>
            </a:pPr>
            <a:r>
              <a:rPr lang="en-US" altLang="en-US" sz="1400">
                <a:solidFill>
                  <a:schemeClr val="tx1"/>
                </a:solidFill>
              </a:rPr>
              <a:t>Source: Center on Response to </a:t>
            </a:r>
            <a:r>
              <a:rPr lang="en-US" altLang="en-US" sz="1400" smtClean="0">
                <a:solidFill>
                  <a:schemeClr val="tx1"/>
                </a:solidFill>
              </a:rPr>
              <a:t>Intervention at American Institutes for Research, 2010</a:t>
            </a:r>
            <a:endParaRPr lang="en-US" altLang="en-US" sz="1400">
              <a:solidFill>
                <a:schemeClr val="tx1"/>
              </a:solidFill>
            </a:endParaRPr>
          </a:p>
        </p:txBody>
      </p:sp>
      <p:sp>
        <p:nvSpPr>
          <p:cNvPr id="6" name="TextBox 5"/>
          <p:cNvSpPr txBox="1"/>
          <p:nvPr/>
        </p:nvSpPr>
        <p:spPr>
          <a:xfrm>
            <a:off x="5560828" y="457003"/>
            <a:ext cx="3425825" cy="1315813"/>
          </a:xfrm>
          <a:prstGeom prst="rect">
            <a:avLst/>
          </a:prstGeom>
          <a:solidFill>
            <a:srgbClr val="FFFF00"/>
          </a:solidFill>
        </p:spPr>
        <p:txBody>
          <a:bodyPr wrap="square" rtlCol="0">
            <a:spAutoFit/>
          </a:bodyPr>
          <a:lstStyle/>
          <a:p>
            <a:r>
              <a:rPr lang="en-US" sz="2000" smtClean="0"/>
              <a:t>Comment: The Essential Components of RTI is dated April 2010. Is this the same source?</a:t>
            </a:r>
            <a:endParaRPr lang="en-US" sz="2000"/>
          </a:p>
        </p:txBody>
      </p:sp>
      <p:sp>
        <p:nvSpPr>
          <p:cNvPr id="7" name="Slide Number Placeholder 2"/>
          <p:cNvSpPr>
            <a:spLocks noGrp="1"/>
          </p:cNvSpPr>
          <p:nvPr>
            <p:ph type="sldNum" sz="quarter" idx="10"/>
          </p:nvPr>
        </p:nvSpPr>
        <p:spPr>
          <a:xfrm>
            <a:off x="8762999" y="6673850"/>
            <a:ext cx="128240" cy="138499"/>
          </a:xfrm>
        </p:spPr>
        <p:txBody>
          <a:bodyPr/>
          <a:lstStyle/>
          <a:p>
            <a:r>
              <a:rPr lang="en-US" smtClean="0"/>
              <a:t>20</a:t>
            </a:r>
            <a:endParaRPr lang="en-US"/>
          </a:p>
        </p:txBody>
      </p:sp>
    </p:spTree>
    <p:extLst>
      <p:ext uri="{BB962C8B-B14F-4D97-AF65-F5344CB8AC3E}">
        <p14:creationId xmlns:p14="http://schemas.microsoft.com/office/powerpoint/2010/main" val="31304656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Progress Monitoring</a:t>
            </a:r>
          </a:p>
        </p:txBody>
      </p:sp>
      <p:sp>
        <p:nvSpPr>
          <p:cNvPr id="3" name="Content Placeholder 2"/>
          <p:cNvSpPr>
            <a:spLocks noGrp="1"/>
          </p:cNvSpPr>
          <p:nvPr>
            <p:ph idx="1"/>
          </p:nvPr>
        </p:nvSpPr>
        <p:spPr>
          <a:xfrm>
            <a:off x="687527" y="1838959"/>
            <a:ext cx="7470954" cy="4495193"/>
          </a:xfrm>
        </p:spPr>
        <p:txBody>
          <a:bodyPr/>
          <a:lstStyle/>
          <a:p>
            <a:r>
              <a:rPr lang="en-US"/>
              <a:t>Are students meeting short-term goals that will help them reach their long-term goals?</a:t>
            </a:r>
          </a:p>
          <a:p>
            <a:r>
              <a:rPr lang="en-US"/>
              <a:t>Are students making progress at acceptable rates?</a:t>
            </a:r>
          </a:p>
          <a:p>
            <a:r>
              <a:rPr lang="en-US"/>
              <a:t>Should instruction be adjusted or changed?</a:t>
            </a:r>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21</a:t>
            </a:fld>
            <a:endParaRPr lang="en-US"/>
          </a:p>
        </p:txBody>
      </p:sp>
    </p:spTree>
    <p:extLst>
      <p:ext uri="{BB962C8B-B14F-4D97-AF65-F5344CB8AC3E}">
        <p14:creationId xmlns:p14="http://schemas.microsoft.com/office/powerpoint/2010/main" val="330645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Title 1"/>
          <p:cNvSpPr>
            <a:spLocks noGrp="1"/>
          </p:cNvSpPr>
          <p:nvPr>
            <p:ph type="title"/>
          </p:nvPr>
        </p:nvSpPr>
        <p:spPr>
          <a:xfrm>
            <a:off x="687388" y="851755"/>
            <a:ext cx="8224837" cy="523220"/>
          </a:xfrm>
        </p:spPr>
        <p:txBody>
          <a:bodyPr/>
          <a:lstStyle/>
          <a:p>
            <a:r>
              <a:rPr lang="en-US" altLang="en-US" sz="3400">
                <a:ea typeface="ＭＳ Ｐゴシック" panose="020B0600070205080204" pitchFamily="34" charset="-128"/>
              </a:rPr>
              <a:t>Fidelity at Tier 2 </a:t>
            </a:r>
            <a:r>
              <a:rPr lang="en-US" altLang="en-US" sz="3400" smtClean="0">
                <a:ea typeface="ＭＳ Ｐゴシック" panose="020B0600070205080204" pitchFamily="34" charset="-128"/>
              </a:rPr>
              <a:t>Versus </a:t>
            </a:r>
            <a:r>
              <a:rPr lang="en-US" altLang="en-US" sz="3400">
                <a:ea typeface="ＭＳ Ｐゴシック" panose="020B0600070205080204" pitchFamily="34" charset="-128"/>
              </a:rPr>
              <a:t>Tier 3</a:t>
            </a:r>
            <a:endParaRPr altLang="en-US" sz="3400">
              <a:ea typeface="ＭＳ Ｐゴシック" panose="020B0600070205080204" pitchFamily="34" charset="-128"/>
            </a:endParaRPr>
          </a:p>
        </p:txBody>
      </p:sp>
      <p:sp>
        <p:nvSpPr>
          <p:cNvPr id="96258" name="Content Placeholder 2"/>
          <p:cNvSpPr>
            <a:spLocks noGrp="1"/>
          </p:cNvSpPr>
          <p:nvPr>
            <p:ph idx="1"/>
          </p:nvPr>
        </p:nvSpPr>
        <p:spPr>
          <a:xfrm>
            <a:off x="687389" y="1920240"/>
            <a:ext cx="7613332" cy="4334287"/>
          </a:xfrm>
        </p:spPr>
        <p:txBody>
          <a:bodyPr>
            <a:normAutofit/>
          </a:bodyPr>
          <a:lstStyle/>
          <a:p>
            <a:pPr>
              <a:buClr>
                <a:schemeClr val="accent1"/>
              </a:buClr>
            </a:pPr>
            <a:r>
              <a:rPr lang="en-US" altLang="en-US" sz="2400" b="1">
                <a:solidFill>
                  <a:srgbClr val="123A5F"/>
                </a:solidFill>
                <a:cs typeface="+mn-cs"/>
              </a:rPr>
              <a:t>Tier </a:t>
            </a:r>
            <a:r>
              <a:rPr lang="en-US" altLang="en-US" b="1">
                <a:solidFill>
                  <a:srgbClr val="123A5F"/>
                </a:solidFill>
                <a:cs typeface="+mn-cs"/>
              </a:rPr>
              <a:t>2:</a:t>
            </a:r>
            <a:r>
              <a:rPr lang="en-US" altLang="en-US" sz="2400" b="1">
                <a:solidFill>
                  <a:srgbClr val="123A5F"/>
                </a:solidFill>
                <a:cs typeface="+mn-cs"/>
              </a:rPr>
              <a:t> </a:t>
            </a:r>
            <a:r>
              <a:rPr lang="en-US" altLang="en-US" sz="2400">
                <a:solidFill>
                  <a:srgbClr val="123A5F"/>
                </a:solidFill>
                <a:cs typeface="+mn-cs"/>
              </a:rPr>
              <a:t>Degree to which the program is implemented the way intended by program developer. </a:t>
            </a:r>
          </a:p>
          <a:p>
            <a:pPr>
              <a:buClr>
                <a:schemeClr val="accent1"/>
              </a:buClr>
            </a:pPr>
            <a:r>
              <a:rPr lang="en-US" altLang="en-US" sz="2400">
                <a:solidFill>
                  <a:srgbClr val="123A5F"/>
                </a:solidFill>
                <a:cs typeface="+mn-cs"/>
              </a:rPr>
              <a:t/>
            </a:r>
            <a:br>
              <a:rPr lang="en-US" altLang="en-US" sz="2400">
                <a:solidFill>
                  <a:srgbClr val="123A5F"/>
                </a:solidFill>
                <a:cs typeface="+mn-cs"/>
              </a:rPr>
            </a:br>
            <a:r>
              <a:rPr lang="en-US" altLang="en-US" sz="2400" b="1">
                <a:solidFill>
                  <a:srgbClr val="123A5F"/>
                </a:solidFill>
                <a:cs typeface="+mn-cs"/>
              </a:rPr>
              <a:t>Tier </a:t>
            </a:r>
            <a:r>
              <a:rPr lang="en-US" altLang="en-US" b="1">
                <a:solidFill>
                  <a:srgbClr val="123A5F"/>
                </a:solidFill>
                <a:cs typeface="+mn-cs"/>
              </a:rPr>
              <a:t>3</a:t>
            </a:r>
            <a:r>
              <a:rPr lang="en-US" altLang="en-US" sz="2400" b="1">
                <a:solidFill>
                  <a:srgbClr val="123A5F"/>
                </a:solidFill>
                <a:cs typeface="+mn-cs"/>
              </a:rPr>
              <a:t>: </a:t>
            </a:r>
            <a:r>
              <a:rPr lang="en-US" altLang="en-US" sz="2400">
                <a:solidFill>
                  <a:srgbClr val="123A5F"/>
                </a:solidFill>
                <a:cs typeface="+mn-cs"/>
              </a:rPr>
              <a:t>Degree to which the program is implemented the way it was designed or adapted based on data and fidelity to the Tier 3 data </a:t>
            </a:r>
            <a:r>
              <a:rPr lang="en-US" altLang="en-US" sz="2400" smtClean="0">
                <a:solidFill>
                  <a:srgbClr val="123A5F"/>
                </a:solidFill>
                <a:cs typeface="+mn-cs"/>
              </a:rPr>
              <a:t>decision-making </a:t>
            </a:r>
            <a:r>
              <a:rPr lang="en-US" altLang="en-US" sz="2400">
                <a:solidFill>
                  <a:srgbClr val="123A5F"/>
                </a:solidFill>
                <a:cs typeface="+mn-cs"/>
              </a:rPr>
              <a:t>process. </a:t>
            </a:r>
          </a:p>
        </p:txBody>
      </p:sp>
      <p:sp>
        <p:nvSpPr>
          <p:cNvPr id="96260" name="Slide Number Placeholder 3"/>
          <p:cNvSpPr>
            <a:spLocks noGrp="1"/>
          </p:cNvSpPr>
          <p:nvPr>
            <p:ph type="sldNum" sz="quarter" idx="10"/>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ts val="600"/>
              </a:spcBef>
              <a:buClr>
                <a:srgbClr val="A6A6A6"/>
              </a:buClr>
              <a:buFont typeface="Wingdings" panose="05000000000000000000" pitchFamily="2" charset="2"/>
              <a:buChar char="§"/>
              <a:defRPr sz="2400">
                <a:solidFill>
                  <a:srgbClr val="3B5978"/>
                </a:solidFill>
                <a:latin typeface="Arial" panose="020B0604020202020204" pitchFamily="34" charset="0"/>
                <a:cs typeface="Arial" panose="020B0604020202020204" pitchFamily="34" charset="0"/>
              </a:defRPr>
            </a:lvl1pPr>
            <a:lvl2pPr marL="742950" indent="-285750">
              <a:spcBef>
                <a:spcPts val="600"/>
              </a:spcBef>
              <a:buClr>
                <a:srgbClr val="A6A6A6"/>
              </a:buClr>
              <a:buFont typeface="Arial" panose="020B0604020202020204" pitchFamily="34" charset="0"/>
              <a:buChar char="•"/>
              <a:defRPr>
                <a:solidFill>
                  <a:srgbClr val="3B5978"/>
                </a:solidFill>
                <a:latin typeface="Arial" panose="020B0604020202020204" pitchFamily="34" charset="0"/>
                <a:cs typeface="Arial" panose="020B0604020202020204" pitchFamily="34" charset="0"/>
              </a:defRPr>
            </a:lvl2pPr>
            <a:lvl3pPr marL="1143000" indent="-228600">
              <a:spcBef>
                <a:spcPts val="600"/>
              </a:spcBef>
              <a:buClr>
                <a:srgbClr val="A6A6A6"/>
              </a:buClr>
              <a:buFont typeface="Franklin Gothic Book" panose="020B0503020102020204" pitchFamily="34" charset="0"/>
              <a:buChar char="–"/>
              <a:defRPr sz="1400">
                <a:solidFill>
                  <a:srgbClr val="3B5978"/>
                </a:solidFill>
                <a:latin typeface="Arial" panose="020B0604020202020204" pitchFamily="34" charset="0"/>
                <a:cs typeface="Arial" panose="020B0604020202020204" pitchFamily="34" charset="0"/>
              </a:defRPr>
            </a:lvl3pPr>
            <a:lvl4pPr marL="1600200" indent="-228600">
              <a:spcBef>
                <a:spcPts val="600"/>
              </a:spcBef>
              <a:buClr>
                <a:srgbClr val="A6A6A6"/>
              </a:buClr>
              <a:buSzPct val="75000"/>
              <a:buFont typeface="Courier New" panose="02070309020205020404" pitchFamily="49" charset="0"/>
              <a:buChar char="o"/>
              <a:defRPr sz="1400">
                <a:solidFill>
                  <a:srgbClr val="3B5978"/>
                </a:solidFill>
                <a:latin typeface="Arial" panose="020B0604020202020204" pitchFamily="34" charset="0"/>
                <a:cs typeface="Arial" panose="020B0604020202020204" pitchFamily="34" charset="0"/>
              </a:defRPr>
            </a:lvl4pPr>
            <a:lvl5pPr marL="2057400" indent="-228600">
              <a:spcBef>
                <a:spcPts val="600"/>
              </a:spcBef>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9pPr>
          </a:lstStyle>
          <a:p>
            <a:pPr algn="l">
              <a:spcBef>
                <a:spcPct val="0"/>
              </a:spcBef>
              <a:buClrTx/>
              <a:buFontTx/>
              <a:buNone/>
            </a:pPr>
            <a:fld id="{DD7876F5-A7F2-460F-877F-4AC73D84B971}" type="slidenum">
              <a:rPr lang="en-US" altLang="en-US" sz="1000">
                <a:solidFill>
                  <a:srgbClr val="BFBFBF"/>
                </a:solidFill>
              </a:rPr>
              <a:pPr algn="l">
                <a:spcBef>
                  <a:spcPct val="0"/>
                </a:spcBef>
                <a:buClrTx/>
                <a:buFontTx/>
                <a:buNone/>
              </a:pPr>
              <a:t>22</a:t>
            </a:fld>
            <a:endParaRPr lang="en-US" altLang="en-US" sz="1000">
              <a:solidFill>
                <a:srgbClr val="BFBFBF"/>
              </a:solidFill>
            </a:endParaRPr>
          </a:p>
        </p:txBody>
      </p:sp>
      <p:sp>
        <p:nvSpPr>
          <p:cNvPr id="96261" name="TextBox 4"/>
          <p:cNvSpPr txBox="1">
            <a:spLocks noChangeArrowheads="1"/>
          </p:cNvSpPr>
          <p:nvPr/>
        </p:nvSpPr>
        <p:spPr bwMode="auto">
          <a:xfrm>
            <a:off x="614680" y="5948140"/>
            <a:ext cx="8074153"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ts val="600"/>
              </a:spcBef>
              <a:buClr>
                <a:srgbClr val="A6A6A6"/>
              </a:buClr>
              <a:buFont typeface="Wingdings" panose="05000000000000000000" pitchFamily="2" charset="2"/>
              <a:buChar char="§"/>
              <a:defRPr sz="2400">
                <a:solidFill>
                  <a:srgbClr val="3B5978"/>
                </a:solidFill>
                <a:latin typeface="Arial" panose="020B0604020202020204" pitchFamily="34" charset="0"/>
                <a:cs typeface="Arial" panose="020B0604020202020204" pitchFamily="34" charset="0"/>
              </a:defRPr>
            </a:lvl1pPr>
            <a:lvl2pPr marL="742950" indent="-285750">
              <a:spcBef>
                <a:spcPts val="600"/>
              </a:spcBef>
              <a:buClr>
                <a:srgbClr val="A6A6A6"/>
              </a:buClr>
              <a:buFont typeface="Arial" panose="020B0604020202020204" pitchFamily="34" charset="0"/>
              <a:buChar char="•"/>
              <a:defRPr>
                <a:solidFill>
                  <a:srgbClr val="3B5978"/>
                </a:solidFill>
                <a:latin typeface="Arial" panose="020B0604020202020204" pitchFamily="34" charset="0"/>
                <a:cs typeface="Arial" panose="020B0604020202020204" pitchFamily="34" charset="0"/>
              </a:defRPr>
            </a:lvl2pPr>
            <a:lvl3pPr marL="1143000" indent="-228600">
              <a:spcBef>
                <a:spcPts val="600"/>
              </a:spcBef>
              <a:buClr>
                <a:srgbClr val="A6A6A6"/>
              </a:buClr>
              <a:buFont typeface="Franklin Gothic Book" panose="020B0503020102020204" pitchFamily="34" charset="0"/>
              <a:buChar char="–"/>
              <a:defRPr sz="1400">
                <a:solidFill>
                  <a:srgbClr val="3B5978"/>
                </a:solidFill>
                <a:latin typeface="Arial" panose="020B0604020202020204" pitchFamily="34" charset="0"/>
                <a:cs typeface="Arial" panose="020B0604020202020204" pitchFamily="34" charset="0"/>
              </a:defRPr>
            </a:lvl3pPr>
            <a:lvl4pPr marL="1600200" indent="-228600">
              <a:spcBef>
                <a:spcPts val="600"/>
              </a:spcBef>
              <a:buClr>
                <a:srgbClr val="A6A6A6"/>
              </a:buClr>
              <a:buSzPct val="75000"/>
              <a:buFont typeface="Courier New" panose="02070309020205020404" pitchFamily="49" charset="0"/>
              <a:buChar char="o"/>
              <a:defRPr sz="1400">
                <a:solidFill>
                  <a:srgbClr val="3B5978"/>
                </a:solidFill>
                <a:latin typeface="Arial" panose="020B0604020202020204" pitchFamily="34" charset="0"/>
                <a:cs typeface="Arial" panose="020B0604020202020204" pitchFamily="34" charset="0"/>
              </a:defRPr>
            </a:lvl4pPr>
            <a:lvl5pPr marL="2057400" indent="-228600">
              <a:spcBef>
                <a:spcPts val="600"/>
              </a:spcBef>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5pPr>
            <a:lvl6pPr marL="25146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6pPr>
            <a:lvl7pPr marL="29718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7pPr>
            <a:lvl8pPr marL="34290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8pPr>
            <a:lvl9pPr marL="3886200" indent="-228600" eaLnBrk="0" fontAlgn="base" hangingPunct="0">
              <a:spcBef>
                <a:spcPts val="600"/>
              </a:spcBef>
              <a:spcAft>
                <a:spcPct val="0"/>
              </a:spcAft>
              <a:buClr>
                <a:srgbClr val="A6A6A6"/>
              </a:buClr>
              <a:buFont typeface="Arial" panose="020B0604020202020204" pitchFamily="34" charset="0"/>
              <a:buChar char="»"/>
              <a:defRPr sz="1400">
                <a:solidFill>
                  <a:srgbClr val="3B5978"/>
                </a:solidFill>
                <a:latin typeface="Arial" panose="020B0604020202020204" pitchFamily="34" charset="0"/>
                <a:cs typeface="Arial" panose="020B0604020202020204" pitchFamily="34" charset="0"/>
              </a:defRPr>
            </a:lvl9pPr>
          </a:lstStyle>
          <a:p>
            <a:pPr eaLnBrk="1" hangingPunct="1">
              <a:spcBef>
                <a:spcPct val="0"/>
              </a:spcBef>
              <a:buClrTx/>
              <a:buFontTx/>
              <a:buNone/>
            </a:pPr>
            <a:r>
              <a:rPr lang="en-US" altLang="en-US" sz="1400" smtClean="0">
                <a:solidFill>
                  <a:schemeClr val="tx1"/>
                </a:solidFill>
              </a:rPr>
              <a:t>Sources: </a:t>
            </a:r>
            <a:r>
              <a:rPr lang="en-US" altLang="en-US" sz="1400">
                <a:solidFill>
                  <a:schemeClr val="tx1"/>
                </a:solidFill>
              </a:rPr>
              <a:t>Gersten et al., 2005; Mellard &amp; Johnson, 2007; Sanetti &amp; Kratochwill, 2009 </a:t>
            </a:r>
          </a:p>
        </p:txBody>
      </p:sp>
      <p:sp>
        <p:nvSpPr>
          <p:cNvPr id="6" name="TextBox 5"/>
          <p:cNvSpPr txBox="1"/>
          <p:nvPr/>
        </p:nvSpPr>
        <p:spPr>
          <a:xfrm>
            <a:off x="685800" y="5075343"/>
            <a:ext cx="7903029" cy="707886"/>
          </a:xfrm>
          <a:prstGeom prst="rect">
            <a:avLst/>
          </a:prstGeom>
          <a:solidFill>
            <a:srgbClr val="FFFF00"/>
          </a:solidFill>
        </p:spPr>
        <p:txBody>
          <a:bodyPr wrap="square" rtlCol="0">
            <a:spAutoFit/>
          </a:bodyPr>
          <a:lstStyle/>
          <a:p>
            <a:r>
              <a:rPr lang="en-US" sz="2000" smtClean="0"/>
              <a:t>Comment: Please add three reference entries for the sources below on the References slides.</a:t>
            </a:r>
            <a:endParaRPr lang="en-US" sz="2000"/>
          </a:p>
        </p:txBody>
      </p:sp>
    </p:spTree>
    <p:extLst>
      <p:ext uri="{BB962C8B-B14F-4D97-AF65-F5344CB8AC3E}">
        <p14:creationId xmlns:p14="http://schemas.microsoft.com/office/powerpoint/2010/main" val="3242295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7388" y="952106"/>
            <a:ext cx="8224837" cy="492443"/>
          </a:xfrm>
        </p:spPr>
        <p:txBody>
          <a:bodyPr/>
          <a:lstStyle/>
          <a:p>
            <a:r>
              <a:rPr lang="en-US"/>
              <a:t>Progress Monitoring: </a:t>
            </a:r>
            <a:br>
              <a:rPr lang="en-US"/>
            </a:br>
            <a:r>
              <a:rPr lang="en-US"/>
              <a:t>What This Looks Like</a:t>
            </a:r>
          </a:p>
        </p:txBody>
      </p:sp>
      <p:pic>
        <p:nvPicPr>
          <p:cNvPr id="2" name="Picture 1" descr="Progress Monitoring chart" title="Progress Monitoring char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7627" y="2355524"/>
            <a:ext cx="6176876" cy="3253706"/>
          </a:xfrm>
          <a:prstGeom prst="rect">
            <a:avLst/>
          </a:prstGeom>
        </p:spPr>
      </p:pic>
      <p:grpSp>
        <p:nvGrpSpPr>
          <p:cNvPr id="6" name="Group 5" descr="Description of graph" title="Description of graph"/>
          <p:cNvGrpSpPr/>
          <p:nvPr/>
        </p:nvGrpSpPr>
        <p:grpSpPr>
          <a:xfrm>
            <a:off x="137098" y="2962621"/>
            <a:ext cx="2534317" cy="1520590"/>
            <a:chOff x="2788399" y="9459"/>
            <a:chExt cx="2534317" cy="1520590"/>
          </a:xfrm>
        </p:grpSpPr>
        <p:sp>
          <p:nvSpPr>
            <p:cNvPr id="7" name="Rectangle 6"/>
            <p:cNvSpPr/>
            <p:nvPr/>
          </p:nvSpPr>
          <p:spPr>
            <a:xfrm>
              <a:off x="2788399" y="9459"/>
              <a:ext cx="2534317" cy="1520590"/>
            </a:xfrm>
            <a:prstGeom prst="rect">
              <a:avLst/>
            </a:pr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Rectangle 7"/>
            <p:cNvSpPr/>
            <p:nvPr/>
          </p:nvSpPr>
          <p:spPr>
            <a:xfrm>
              <a:off x="2788399" y="9459"/>
              <a:ext cx="2534317" cy="15205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1800" kern="1200"/>
                <a:t>Collect and graph data to support decisions about a student’s responsiveness to intervention</a:t>
              </a:r>
            </a:p>
          </p:txBody>
        </p:sp>
      </p:grpSp>
      <p:sp>
        <p:nvSpPr>
          <p:cNvPr id="5" name="Slide Number Placeholder 4"/>
          <p:cNvSpPr>
            <a:spLocks noGrp="1"/>
          </p:cNvSpPr>
          <p:nvPr>
            <p:ph type="sldNum" sz="quarter" idx="10"/>
          </p:nvPr>
        </p:nvSpPr>
        <p:spPr/>
        <p:txBody>
          <a:bodyPr/>
          <a:lstStyle/>
          <a:p>
            <a:pPr algn="r"/>
            <a:fld id="{F3477EC8-074D-41C4-94AE-E9EA7CEEA348}" type="slidenum">
              <a:rPr lang="en-US" smtClean="0">
                <a:solidFill>
                  <a:srgbClr val="FFFFFF">
                    <a:lumMod val="75000"/>
                  </a:srgbClr>
                </a:solidFill>
              </a:rPr>
              <a:pPr algn="r"/>
              <a:t>23</a:t>
            </a:fld>
            <a:endParaRPr lang="en-US">
              <a:solidFill>
                <a:srgbClr val="FFFFFF">
                  <a:lumMod val="75000"/>
                </a:srgbClr>
              </a:solidFill>
            </a:endParaRPr>
          </a:p>
        </p:txBody>
      </p:sp>
      <p:sp>
        <p:nvSpPr>
          <p:cNvPr id="10" name="Rectangle 9"/>
          <p:cNvSpPr/>
          <p:nvPr/>
        </p:nvSpPr>
        <p:spPr>
          <a:xfrm>
            <a:off x="365761" y="6125525"/>
            <a:ext cx="8686800" cy="307777"/>
          </a:xfrm>
          <a:prstGeom prst="rect">
            <a:avLst/>
          </a:prstGeom>
        </p:spPr>
        <p:txBody>
          <a:bodyPr wrap="square">
            <a:spAutoFit/>
          </a:bodyPr>
          <a:lstStyle/>
          <a:p>
            <a:r>
              <a:rPr lang="en-US" sz="1400"/>
              <a:t>Source: </a:t>
            </a:r>
            <a:r>
              <a:rPr lang="en-US" sz="1400" smtClean="0"/>
              <a:t>Center </a:t>
            </a:r>
            <a:r>
              <a:rPr lang="en-US" sz="1400"/>
              <a:t>on </a:t>
            </a:r>
            <a:r>
              <a:rPr lang="en-US" sz="1400" smtClean="0"/>
              <a:t>Response to Intervention at American Institutes for Research, </a:t>
            </a:r>
            <a:r>
              <a:rPr lang="en-US" sz="1400"/>
              <a:t>2012</a:t>
            </a:r>
          </a:p>
        </p:txBody>
      </p:sp>
      <p:sp>
        <p:nvSpPr>
          <p:cNvPr id="9" name="TextBox 8"/>
          <p:cNvSpPr txBox="1"/>
          <p:nvPr/>
        </p:nvSpPr>
        <p:spPr>
          <a:xfrm>
            <a:off x="93262" y="4976240"/>
            <a:ext cx="2621988" cy="1015663"/>
          </a:xfrm>
          <a:prstGeom prst="rect">
            <a:avLst/>
          </a:prstGeom>
          <a:solidFill>
            <a:srgbClr val="FFFF00"/>
          </a:solidFill>
        </p:spPr>
        <p:txBody>
          <a:bodyPr wrap="square" rtlCol="0">
            <a:spAutoFit/>
          </a:bodyPr>
          <a:lstStyle/>
          <a:p>
            <a:r>
              <a:rPr lang="en-US" sz="2000" smtClean="0"/>
              <a:t>Comment: Please add a reference entry for this source.</a:t>
            </a:r>
            <a:endParaRPr lang="en-US" sz="2000"/>
          </a:p>
        </p:txBody>
      </p:sp>
    </p:spTree>
    <p:extLst>
      <p:ext uri="{BB962C8B-B14F-4D97-AF65-F5344CB8AC3E}">
        <p14:creationId xmlns:p14="http://schemas.microsoft.com/office/powerpoint/2010/main" val="1779382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4000"/>
              <a:t>Taxonomy of Intervention Intensity </a:t>
            </a:r>
          </a:p>
        </p:txBody>
      </p:sp>
      <p:sp>
        <p:nvSpPr>
          <p:cNvPr id="2" name="Content Placeholder 1"/>
          <p:cNvSpPr>
            <a:spLocks noGrp="1"/>
          </p:cNvSpPr>
          <p:nvPr>
            <p:ph idx="1"/>
          </p:nvPr>
        </p:nvSpPr>
        <p:spPr>
          <a:xfrm>
            <a:off x="687388" y="1737360"/>
            <a:ext cx="8224837" cy="4588637"/>
          </a:xfrm>
        </p:spPr>
        <p:txBody>
          <a:bodyPr/>
          <a:lstStyle/>
          <a:p>
            <a:pPr marL="0" indent="0">
              <a:buNone/>
            </a:pPr>
            <a:r>
              <a:rPr lang="en-US">
                <a:solidFill>
                  <a:srgbClr val="123A5F"/>
                </a:solidFill>
              </a:rPr>
              <a:t>Dimensions to consider: </a:t>
            </a:r>
          </a:p>
          <a:p>
            <a:pPr marL="457200" indent="-457200">
              <a:buFont typeface="+mj-lt"/>
              <a:buAutoNum type="arabicPeriod"/>
            </a:pPr>
            <a:r>
              <a:rPr lang="en-US">
                <a:solidFill>
                  <a:srgbClr val="123A5F"/>
                </a:solidFill>
              </a:rPr>
              <a:t>Strength</a:t>
            </a:r>
          </a:p>
          <a:p>
            <a:pPr marL="457200" indent="-457200">
              <a:buFont typeface="+mj-lt"/>
              <a:buAutoNum type="arabicPeriod"/>
            </a:pPr>
            <a:r>
              <a:rPr lang="en-US">
                <a:solidFill>
                  <a:srgbClr val="123A5F"/>
                </a:solidFill>
              </a:rPr>
              <a:t>Dosage</a:t>
            </a:r>
          </a:p>
          <a:p>
            <a:pPr marL="457200" indent="-457200">
              <a:buFont typeface="+mj-lt"/>
              <a:buAutoNum type="arabicPeriod"/>
            </a:pPr>
            <a:r>
              <a:rPr lang="en-US">
                <a:solidFill>
                  <a:srgbClr val="123A5F"/>
                </a:solidFill>
              </a:rPr>
              <a:t>Alignment</a:t>
            </a:r>
          </a:p>
          <a:p>
            <a:pPr marL="457200" indent="-457200">
              <a:buFont typeface="+mj-lt"/>
              <a:buAutoNum type="arabicPeriod"/>
            </a:pPr>
            <a:r>
              <a:rPr lang="en-US">
                <a:solidFill>
                  <a:srgbClr val="123A5F"/>
                </a:solidFill>
              </a:rPr>
              <a:t>Attention to transfer</a:t>
            </a:r>
          </a:p>
          <a:p>
            <a:pPr marL="457200" indent="-457200">
              <a:buFont typeface="+mj-lt"/>
              <a:buAutoNum type="arabicPeriod"/>
            </a:pPr>
            <a:r>
              <a:rPr lang="en-US">
                <a:solidFill>
                  <a:srgbClr val="123A5F"/>
                </a:solidFill>
              </a:rPr>
              <a:t>Comprehensiveness</a:t>
            </a:r>
          </a:p>
          <a:p>
            <a:pPr marL="457200" indent="-457200">
              <a:buFont typeface="+mj-lt"/>
              <a:buAutoNum type="arabicPeriod"/>
            </a:pPr>
            <a:r>
              <a:rPr lang="en-US">
                <a:solidFill>
                  <a:srgbClr val="123A5F"/>
                </a:solidFill>
              </a:rPr>
              <a:t>Behavioral or academic support</a:t>
            </a:r>
          </a:p>
          <a:p>
            <a:pPr marL="457200" indent="-457200">
              <a:buFont typeface="+mj-lt"/>
              <a:buAutoNum type="arabicPeriod"/>
            </a:pPr>
            <a:r>
              <a:rPr lang="en-US">
                <a:solidFill>
                  <a:srgbClr val="123A5F"/>
                </a:solidFill>
              </a:rPr>
              <a:t>Individualization*</a:t>
            </a:r>
          </a:p>
          <a:p>
            <a:endParaRPr lang="en-US"/>
          </a:p>
        </p:txBody>
      </p:sp>
      <p:sp>
        <p:nvSpPr>
          <p:cNvPr id="4" name="Slide Number Placeholder 3"/>
          <p:cNvSpPr>
            <a:spLocks noGrp="1"/>
          </p:cNvSpPr>
          <p:nvPr>
            <p:ph type="sldNum" sz="quarter" idx="10"/>
          </p:nvPr>
        </p:nvSpPr>
        <p:spPr/>
        <p:txBody>
          <a:bodyPr/>
          <a:lstStyle/>
          <a:p>
            <a:pPr algn="r"/>
            <a:fld id="{F3477EC8-074D-41C4-94AE-E9EA7CEEA348}" type="slidenum">
              <a:rPr>
                <a:solidFill>
                  <a:srgbClr val="FFFFFF">
                    <a:lumMod val="75000"/>
                  </a:srgbClr>
                </a:solidFill>
              </a:rPr>
              <a:pPr algn="r"/>
              <a:t>24</a:t>
            </a:fld>
            <a:endParaRPr>
              <a:solidFill>
                <a:srgbClr val="FFFFFF">
                  <a:lumMod val="75000"/>
                </a:srgbClr>
              </a:solidFill>
            </a:endParaRPr>
          </a:p>
        </p:txBody>
      </p:sp>
      <p:pic>
        <p:nvPicPr>
          <p:cNvPr id="2050" name="Picture 2" descr="https://pbs.twimg.com/media/DU4JjrrX4AUM_Pk.jpg: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7850" y="1860950"/>
            <a:ext cx="3103311" cy="379938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457200" y="5704538"/>
            <a:ext cx="7903029" cy="707886"/>
          </a:xfrm>
          <a:prstGeom prst="rect">
            <a:avLst/>
          </a:prstGeom>
          <a:solidFill>
            <a:srgbClr val="FFFF00"/>
          </a:solidFill>
        </p:spPr>
        <p:txBody>
          <a:bodyPr wrap="square" rtlCol="0">
            <a:spAutoFit/>
          </a:bodyPr>
          <a:lstStyle/>
          <a:p>
            <a:r>
              <a:rPr lang="en-US" sz="2000" smtClean="0"/>
              <a:t>Comment: We can’t use image on right unless we have copyright permission from author or this is an AIR publication.</a:t>
            </a:r>
            <a:endParaRPr lang="en-US" sz="2000"/>
          </a:p>
        </p:txBody>
      </p:sp>
    </p:spTree>
    <p:extLst>
      <p:ext uri="{BB962C8B-B14F-4D97-AF65-F5344CB8AC3E}">
        <p14:creationId xmlns:p14="http://schemas.microsoft.com/office/powerpoint/2010/main" val="3307750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Taxonomy of Intervention Intensity " title="Taxonomy of Intervention Intensity ">
            <a:extLst>
              <a:ext uri="{FF2B5EF4-FFF2-40B4-BE49-F238E27FC236}">
                <a16:creationId xmlns:a16="http://schemas.microsoft.com/office/drawing/2014/main" id="{D25B6752-8F3A-4411-9737-335F81AB29C4}"/>
              </a:ext>
            </a:extLst>
          </p:cNvPr>
          <p:cNvSpPr>
            <a:spLocks noGrp="1"/>
          </p:cNvSpPr>
          <p:nvPr>
            <p:ph type="title"/>
          </p:nvPr>
        </p:nvSpPr>
        <p:spPr/>
        <p:txBody>
          <a:bodyPr/>
          <a:lstStyle/>
          <a:p>
            <a:r>
              <a:rPr lang="en-US" dirty="0"/>
              <a:t>Taxonomy of Intervention Intensity </a:t>
            </a:r>
          </a:p>
        </p:txBody>
      </p:sp>
      <p:sp>
        <p:nvSpPr>
          <p:cNvPr id="4" name="Slide Number Placeholder 3">
            <a:extLst>
              <a:ext uri="{FF2B5EF4-FFF2-40B4-BE49-F238E27FC236}">
                <a16:creationId xmlns:a16="http://schemas.microsoft.com/office/drawing/2014/main" id="{5B5494B0-6219-450C-824F-C6F45C7630B3}"/>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A20822-4A49-4D36-86E3-300BA48D3F00}" type="slidenum">
              <a:rPr kumimoji="0" lang="en-US" sz="900" b="0" i="0" u="none" strike="noStrike" kern="1200" cap="none" spc="0" normalizeH="0" baseline="0" noProof="0" smtClean="0">
                <a:ln>
                  <a:noFill/>
                </a:ln>
                <a:solidFill>
                  <a:srgbClr val="D4D4D4">
                    <a:lumMod val="75000"/>
                  </a:srgbClr>
                </a:solidFill>
                <a:effectLst/>
                <a:uLnTx/>
                <a:uFillTx/>
                <a:latin typeface="Arial"/>
                <a:ea typeface="ＭＳ Ｐゴシック"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a:ln>
                <a:noFill/>
              </a:ln>
              <a:solidFill>
                <a:srgbClr val="D4D4D4">
                  <a:lumMod val="75000"/>
                </a:srgbClr>
              </a:solidFill>
              <a:effectLst/>
              <a:uLnTx/>
              <a:uFillTx/>
              <a:latin typeface="Arial"/>
              <a:ea typeface="ＭＳ Ｐゴシック" charset="-128"/>
              <a:cs typeface="+mn-cs"/>
            </a:endParaRPr>
          </a:p>
        </p:txBody>
      </p:sp>
      <p:pic>
        <p:nvPicPr>
          <p:cNvPr id="5" name="Picture 4" descr="Taxonomy of Intervention Intensity " title="Taxonomy of Intervention Intensity ">
            <a:extLst>
              <a:ext uri="{FF2B5EF4-FFF2-40B4-BE49-F238E27FC236}">
                <a16:creationId xmlns:a16="http://schemas.microsoft.com/office/drawing/2014/main" id="{E4553144-79DF-408F-BA3E-2B2B6BA036BA}"/>
              </a:ext>
            </a:extLst>
          </p:cNvPr>
          <p:cNvPicPr>
            <a:picLocks noChangeAspect="1"/>
          </p:cNvPicPr>
          <p:nvPr/>
        </p:nvPicPr>
        <p:blipFill>
          <a:blip r:embed="rId3"/>
          <a:stretch>
            <a:fillRect/>
          </a:stretch>
        </p:blipFill>
        <p:spPr>
          <a:xfrm>
            <a:off x="541686" y="1605306"/>
            <a:ext cx="7780865" cy="4623327"/>
          </a:xfrm>
          <a:prstGeom prst="rect">
            <a:avLst/>
          </a:prstGeom>
        </p:spPr>
      </p:pic>
      <p:sp>
        <p:nvSpPr>
          <p:cNvPr id="7" name="TextBox 6"/>
          <p:cNvSpPr txBox="1"/>
          <p:nvPr/>
        </p:nvSpPr>
        <p:spPr>
          <a:xfrm>
            <a:off x="457200" y="236895"/>
            <a:ext cx="8583038" cy="646331"/>
          </a:xfrm>
          <a:prstGeom prst="rect">
            <a:avLst/>
          </a:prstGeom>
          <a:solidFill>
            <a:srgbClr val="FFFF00"/>
          </a:solidFill>
        </p:spPr>
        <p:txBody>
          <a:bodyPr wrap="square" rtlCol="0">
            <a:spAutoFit/>
          </a:bodyPr>
          <a:lstStyle/>
          <a:p>
            <a:r>
              <a:rPr lang="en-US" sz="1800" smtClean="0"/>
              <a:t>Comment: We can’t use image below unless we have copyright permission from author or this is an AIR publication.</a:t>
            </a:r>
            <a:endParaRPr lang="en-US" sz="1800"/>
          </a:p>
        </p:txBody>
      </p:sp>
    </p:spTree>
    <p:extLst>
      <p:ext uri="{BB962C8B-B14F-4D97-AF65-F5344CB8AC3E}">
        <p14:creationId xmlns:p14="http://schemas.microsoft.com/office/powerpoint/2010/main" val="3817245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Need More Information?</a:t>
            </a:r>
          </a:p>
        </p:txBody>
      </p:sp>
      <p:sp>
        <p:nvSpPr>
          <p:cNvPr id="3" name="Content Placeholder 2"/>
          <p:cNvSpPr>
            <a:spLocks noGrp="1"/>
          </p:cNvSpPr>
          <p:nvPr>
            <p:ph idx="1"/>
          </p:nvPr>
        </p:nvSpPr>
        <p:spPr/>
        <p:txBody>
          <a:bodyPr/>
          <a:lstStyle/>
          <a:p>
            <a:pPr marL="0" indent="0">
              <a:buNone/>
            </a:pPr>
            <a:r>
              <a:rPr lang="en-US">
                <a:hlinkClick r:id="rId3"/>
              </a:rPr>
              <a:t>National Center on Intensive Intervention</a:t>
            </a:r>
            <a:endParaRPr lang="en-US"/>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26</a:t>
            </a:fld>
            <a:endParaRPr lang="en-US"/>
          </a:p>
        </p:txBody>
      </p:sp>
      <p:pic>
        <p:nvPicPr>
          <p:cNvPr id="6" name="Picture 5" descr="NCII Homepage" title="NCII Homep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2113501"/>
            <a:ext cx="9072979" cy="4453529"/>
          </a:xfrm>
          <a:prstGeom prst="rect">
            <a:avLst/>
          </a:prstGeom>
        </p:spPr>
      </p:pic>
    </p:spTree>
    <p:extLst>
      <p:ext uri="{BB962C8B-B14F-4D97-AF65-F5344CB8AC3E}">
        <p14:creationId xmlns:p14="http://schemas.microsoft.com/office/powerpoint/2010/main" val="10171637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Case Example</a:t>
            </a:r>
          </a:p>
        </p:txBody>
      </p:sp>
      <p:sp>
        <p:nvSpPr>
          <p:cNvPr id="4" name="Slide Number Placeholder 3"/>
          <p:cNvSpPr>
            <a:spLocks noGrp="1"/>
          </p:cNvSpPr>
          <p:nvPr>
            <p:ph type="sldNum" sz="quarter" idx="12"/>
          </p:nvPr>
        </p:nvSpPr>
        <p:spPr/>
        <p:txBody>
          <a:bodyPr/>
          <a:lstStyle/>
          <a:p>
            <a:fld id="{A1A8B8B9-B651-4439-A868-E8F04EF81465}" type="slidenum">
              <a:rPr lang="en-US" smtClean="0"/>
              <a:pPr/>
              <a:t>27</a:t>
            </a:fld>
            <a:endParaRPr lang="en-US"/>
          </a:p>
        </p:txBody>
      </p:sp>
    </p:spTree>
    <p:extLst>
      <p:ext uri="{BB962C8B-B14F-4D97-AF65-F5344CB8AC3E}">
        <p14:creationId xmlns:p14="http://schemas.microsoft.com/office/powerpoint/2010/main" val="5374687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Case Example: Lindsay </a:t>
            </a:r>
          </a:p>
        </p:txBody>
      </p:sp>
      <p:sp>
        <p:nvSpPr>
          <p:cNvPr id="2" name="Content Placeholder 1"/>
          <p:cNvSpPr>
            <a:spLocks noGrp="1"/>
          </p:cNvSpPr>
          <p:nvPr>
            <p:ph idx="1"/>
          </p:nvPr>
        </p:nvSpPr>
        <p:spPr>
          <a:xfrm>
            <a:off x="687388" y="1754155"/>
            <a:ext cx="7754863" cy="4571842"/>
          </a:xfrm>
        </p:spPr>
        <p:txBody>
          <a:bodyPr/>
          <a:lstStyle/>
          <a:p>
            <a:pPr>
              <a:spcBef>
                <a:spcPts val="1200"/>
              </a:spcBef>
            </a:pPr>
            <a:r>
              <a:rPr lang="en-US"/>
              <a:t>Lindsay is a sixth-grade student with an </a:t>
            </a:r>
            <a:r>
              <a:rPr lang="en-US" smtClean="0"/>
              <a:t>individual education program (IEP) </a:t>
            </a:r>
            <a:r>
              <a:rPr lang="en-US"/>
              <a:t>for </a:t>
            </a:r>
            <a:r>
              <a:rPr lang="en-US" smtClean="0"/>
              <a:t>a specific </a:t>
            </a:r>
            <a:r>
              <a:rPr lang="en-US"/>
              <a:t>learning disability.</a:t>
            </a:r>
          </a:p>
          <a:p>
            <a:pPr>
              <a:spcBef>
                <a:spcPts val="1200"/>
              </a:spcBef>
            </a:pPr>
            <a:r>
              <a:rPr lang="en-US"/>
              <a:t>Lindsay struggles with mathematics and has recently begun struggling with fluency, performing on timed tests, and consistency on mastery assessments.</a:t>
            </a:r>
          </a:p>
          <a:p>
            <a:pPr lvl="1"/>
            <a:endParaRPr lang="en-US"/>
          </a:p>
          <a:p>
            <a:endParaRPr lang="en-US"/>
          </a:p>
        </p:txBody>
      </p:sp>
      <p:sp>
        <p:nvSpPr>
          <p:cNvPr id="4" name="Slide Number Placeholder 3"/>
          <p:cNvSpPr>
            <a:spLocks noGrp="1"/>
          </p:cNvSpPr>
          <p:nvPr>
            <p:ph type="sldNum" sz="quarter" idx="10"/>
          </p:nvPr>
        </p:nvSpPr>
        <p:spPr/>
        <p:txBody>
          <a:bodyPr/>
          <a:lstStyle/>
          <a:p>
            <a:fld id="{F3477EC8-074D-41C4-94AE-E9EA7CEEA348}" type="slidenum">
              <a:rPr lang="en-US" smtClean="0"/>
              <a:pPr/>
              <a:t>28</a:t>
            </a:fld>
            <a:endParaRPr lang="en-US"/>
          </a:p>
        </p:txBody>
      </p:sp>
    </p:spTree>
    <p:extLst>
      <p:ext uri="{BB962C8B-B14F-4D97-AF65-F5344CB8AC3E}">
        <p14:creationId xmlns:p14="http://schemas.microsoft.com/office/powerpoint/2010/main" val="25499118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Intervention History: Lindsay</a:t>
            </a:r>
          </a:p>
        </p:txBody>
      </p:sp>
      <p:sp>
        <p:nvSpPr>
          <p:cNvPr id="2" name="Content Placeholder 1"/>
          <p:cNvSpPr>
            <a:spLocks noGrp="1"/>
          </p:cNvSpPr>
          <p:nvPr>
            <p:ph idx="1"/>
          </p:nvPr>
        </p:nvSpPr>
        <p:spPr>
          <a:xfrm>
            <a:off x="687389" y="1912776"/>
            <a:ext cx="7934098" cy="4413221"/>
          </a:xfrm>
        </p:spPr>
        <p:txBody>
          <a:bodyPr/>
          <a:lstStyle/>
          <a:p>
            <a:pPr marL="342900" indent="-342900">
              <a:buFont typeface="Arial" panose="020B0604020202020204" pitchFamily="34" charset="0"/>
              <a:buChar char="•"/>
            </a:pPr>
            <a:r>
              <a:rPr lang="en-US" smtClean="0"/>
              <a:t>Lindsay </a:t>
            </a:r>
            <a:r>
              <a:rPr lang="en-US"/>
              <a:t>receives Corrective Mathematics in a </a:t>
            </a:r>
            <a:r>
              <a:rPr lang="en-US" smtClean="0"/>
              <a:t/>
            </a:r>
            <a:br>
              <a:rPr lang="en-US" smtClean="0"/>
            </a:br>
            <a:r>
              <a:rPr lang="en-US" smtClean="0"/>
              <a:t>small-group setting </a:t>
            </a:r>
            <a:r>
              <a:rPr lang="en-US"/>
              <a:t>with three other students, </a:t>
            </a:r>
            <a:r>
              <a:rPr lang="en-US" smtClean="0"/>
              <a:t/>
            </a:r>
            <a:br>
              <a:rPr lang="en-US" smtClean="0"/>
            </a:br>
            <a:r>
              <a:rPr lang="en-US" smtClean="0"/>
              <a:t>five times </a:t>
            </a:r>
            <a:r>
              <a:rPr lang="en-US"/>
              <a:t>a week, 50 minutes each session. </a:t>
            </a:r>
          </a:p>
          <a:p>
            <a:pPr marL="342900" indent="-342900">
              <a:buFont typeface="Arial" panose="020B0604020202020204" pitchFamily="34" charset="0"/>
              <a:buChar char="•"/>
            </a:pPr>
            <a:r>
              <a:rPr lang="en-US" smtClean="0"/>
              <a:t>On </a:t>
            </a:r>
            <a:r>
              <a:rPr lang="en-US"/>
              <a:t>her current IEP, there are no behavioral goals.</a:t>
            </a:r>
          </a:p>
          <a:p>
            <a:endParaRPr lang="en-US"/>
          </a:p>
        </p:txBody>
      </p:sp>
      <p:sp>
        <p:nvSpPr>
          <p:cNvPr id="4" name="Slide Number Placeholder 3"/>
          <p:cNvSpPr>
            <a:spLocks noGrp="1"/>
          </p:cNvSpPr>
          <p:nvPr>
            <p:ph type="sldNum" sz="quarter" idx="10"/>
          </p:nvPr>
        </p:nvSpPr>
        <p:spPr/>
        <p:txBody>
          <a:bodyPr/>
          <a:lstStyle/>
          <a:p>
            <a:pPr algn="r"/>
            <a:fld id="{F3477EC8-074D-41C4-94AE-E9EA7CEEA348}" type="slidenum">
              <a:rPr lang="en-US" smtClean="0">
                <a:solidFill>
                  <a:srgbClr val="FFFFFF">
                    <a:lumMod val="75000"/>
                  </a:srgbClr>
                </a:solidFill>
              </a:rPr>
              <a:pPr algn="r"/>
              <a:t>29</a:t>
            </a:fld>
            <a:endParaRPr lang="en-US">
              <a:solidFill>
                <a:srgbClr val="FFFFFF">
                  <a:lumMod val="75000"/>
                </a:srgbClr>
              </a:solidFill>
            </a:endParaRPr>
          </a:p>
        </p:txBody>
      </p:sp>
    </p:spTree>
    <p:extLst>
      <p:ext uri="{BB962C8B-B14F-4D97-AF65-F5344CB8AC3E}">
        <p14:creationId xmlns:p14="http://schemas.microsoft.com/office/powerpoint/2010/main" val="823730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882533"/>
            <a:ext cx="8224837" cy="492443"/>
          </a:xfrm>
        </p:spPr>
        <p:txBody>
          <a:bodyPr/>
          <a:lstStyle/>
          <a:p>
            <a:r>
              <a:rPr lang="en-US" dirty="0" smtClean="0"/>
              <a:t>Agenda</a:t>
            </a:r>
            <a:endParaRPr lang="en-US" dirty="0"/>
          </a:p>
        </p:txBody>
      </p:sp>
      <p:sp>
        <p:nvSpPr>
          <p:cNvPr id="3" name="Content Placeholder 2"/>
          <p:cNvSpPr>
            <a:spLocks noGrp="1"/>
          </p:cNvSpPr>
          <p:nvPr>
            <p:ph idx="1"/>
          </p:nvPr>
        </p:nvSpPr>
        <p:spPr>
          <a:xfrm>
            <a:off x="687526" y="1818641"/>
            <a:ext cx="8224699" cy="4515512"/>
          </a:xfrm>
        </p:spPr>
        <p:txBody>
          <a:bodyPr/>
          <a:lstStyle/>
          <a:p>
            <a:r>
              <a:rPr lang="en-US" dirty="0" smtClean="0"/>
              <a:t>Multi-Tiered System of Support (MTSS)</a:t>
            </a:r>
          </a:p>
          <a:p>
            <a:r>
              <a:rPr lang="en-US" dirty="0" smtClean="0"/>
              <a:t>Evidence-Based Tier 2 Intervention</a:t>
            </a:r>
          </a:p>
          <a:p>
            <a:r>
              <a:rPr lang="en-US" dirty="0" smtClean="0"/>
              <a:t>Tier 3: Intensive Intervention</a:t>
            </a:r>
          </a:p>
          <a:p>
            <a:r>
              <a:rPr lang="en-US" dirty="0" smtClean="0"/>
              <a:t>Progress Monitoring </a:t>
            </a:r>
          </a:p>
          <a:p>
            <a:r>
              <a:rPr lang="en-US" dirty="0" smtClean="0"/>
              <a:t>National Center on Intensive Intervention</a:t>
            </a:r>
          </a:p>
          <a:p>
            <a:r>
              <a:rPr lang="en-US" dirty="0" smtClean="0"/>
              <a:t>Case Example</a:t>
            </a:r>
            <a:endParaRPr lang="en-US"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3</a:t>
            </a:fld>
            <a:endParaRPr lang="en-US" dirty="0"/>
          </a:p>
        </p:txBody>
      </p:sp>
    </p:spTree>
    <p:extLst>
      <p:ext uri="{BB962C8B-B14F-4D97-AF65-F5344CB8AC3E}">
        <p14:creationId xmlns:p14="http://schemas.microsoft.com/office/powerpoint/2010/main" val="667202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Lindsay’s Current Performance </a:t>
            </a:r>
          </a:p>
        </p:txBody>
      </p:sp>
      <p:sp>
        <p:nvSpPr>
          <p:cNvPr id="2" name="Content Placeholder 1"/>
          <p:cNvSpPr>
            <a:spLocks noGrp="1"/>
          </p:cNvSpPr>
          <p:nvPr>
            <p:ph idx="1"/>
          </p:nvPr>
        </p:nvSpPr>
        <p:spPr>
          <a:xfrm>
            <a:off x="687388" y="1791478"/>
            <a:ext cx="7829291" cy="4534519"/>
          </a:xfrm>
        </p:spPr>
        <p:txBody>
          <a:bodyPr>
            <a:normAutofit/>
          </a:bodyPr>
          <a:lstStyle/>
          <a:p>
            <a:r>
              <a:rPr lang="en-US"/>
              <a:t>Initial data collection and analysis revealed the following:</a:t>
            </a:r>
          </a:p>
          <a:p>
            <a:pPr lvl="1"/>
            <a:r>
              <a:rPr lang="en-US" sz="2000"/>
              <a:t>An error analysis revealed errors on mathematics concepts she had previously demonstrated mastery, including long division skills.</a:t>
            </a:r>
          </a:p>
          <a:p>
            <a:pPr lvl="1"/>
            <a:r>
              <a:rPr lang="en-US" sz="2000"/>
              <a:t>Teachers predict Lindsay is struggling with the increased length and intensity of mathematics assessments in sixth grade.</a:t>
            </a:r>
          </a:p>
          <a:p>
            <a:r>
              <a:rPr lang="en-US" smtClean="0"/>
              <a:t/>
            </a:r>
            <a:br>
              <a:rPr lang="en-US" smtClean="0"/>
            </a:br>
            <a:r>
              <a:rPr lang="en-US" smtClean="0"/>
              <a:t>Lindsay </a:t>
            </a:r>
            <a:r>
              <a:rPr lang="en-US"/>
              <a:t>has started to demonstrate off-task behaviors and high levels of </a:t>
            </a:r>
            <a:r>
              <a:rPr lang="en-US" smtClean="0"/>
              <a:t>distractibility: </a:t>
            </a:r>
            <a:endParaRPr lang="en-US"/>
          </a:p>
          <a:p>
            <a:pPr lvl="1"/>
            <a:r>
              <a:rPr lang="en-US" sz="2000"/>
              <a:t>In the late afternoon, final periods of the day, during unstructured time</a:t>
            </a:r>
          </a:p>
        </p:txBody>
      </p:sp>
      <p:sp>
        <p:nvSpPr>
          <p:cNvPr id="4" name="Slide Number Placeholder 3"/>
          <p:cNvSpPr>
            <a:spLocks noGrp="1"/>
          </p:cNvSpPr>
          <p:nvPr>
            <p:ph type="sldNum" sz="quarter" idx="10"/>
          </p:nvPr>
        </p:nvSpPr>
        <p:spPr/>
        <p:txBody>
          <a:bodyPr/>
          <a:lstStyle/>
          <a:p>
            <a:fld id="{F3477EC8-074D-41C4-94AE-E9EA7CEEA348}" type="slidenum">
              <a:rPr lang="en-US" smtClean="0"/>
              <a:pPr/>
              <a:t>30</a:t>
            </a:fld>
            <a:endParaRPr lang="en-US"/>
          </a:p>
        </p:txBody>
      </p:sp>
    </p:spTree>
    <p:extLst>
      <p:ext uri="{BB962C8B-B14F-4D97-AF65-F5344CB8AC3E}">
        <p14:creationId xmlns:p14="http://schemas.microsoft.com/office/powerpoint/2010/main" val="4959838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Intervention Adaptation 1 </a:t>
            </a:r>
          </a:p>
        </p:txBody>
      </p:sp>
      <p:sp>
        <p:nvSpPr>
          <p:cNvPr id="2" name="Content Placeholder 1"/>
          <p:cNvSpPr>
            <a:spLocks noGrp="1"/>
          </p:cNvSpPr>
          <p:nvPr>
            <p:ph idx="1"/>
          </p:nvPr>
        </p:nvSpPr>
        <p:spPr>
          <a:xfrm>
            <a:off x="687389" y="1611466"/>
            <a:ext cx="7168988" cy="4714531"/>
          </a:xfrm>
        </p:spPr>
        <p:txBody>
          <a:bodyPr/>
          <a:lstStyle/>
          <a:p>
            <a:r>
              <a:rPr lang="en-US"/>
              <a:t>The intervention team met and made the following </a:t>
            </a:r>
            <a:r>
              <a:rPr lang="en-US" smtClean="0"/>
              <a:t/>
            </a:r>
            <a:br>
              <a:rPr lang="en-US" smtClean="0"/>
            </a:br>
            <a:r>
              <a:rPr lang="en-US" smtClean="0"/>
              <a:t>decisions </a:t>
            </a:r>
            <a:r>
              <a:rPr lang="en-US"/>
              <a:t>about Lindsay’s </a:t>
            </a:r>
            <a:r>
              <a:rPr lang="en-US" smtClean="0"/>
              <a:t>intervention:</a:t>
            </a:r>
            <a:endParaRPr lang="en-US"/>
          </a:p>
          <a:p>
            <a:pPr lvl="1"/>
            <a:r>
              <a:rPr lang="en-US" sz="2000"/>
              <a:t>Decrease the number of students in </a:t>
            </a:r>
            <a:r>
              <a:rPr lang="en-US" sz="2000" smtClean="0"/>
              <a:t>intervention.</a:t>
            </a:r>
            <a:endParaRPr lang="en-US" sz="2000"/>
          </a:p>
          <a:p>
            <a:pPr lvl="1"/>
            <a:r>
              <a:rPr lang="en-US" sz="2000"/>
              <a:t>Break lengthy mathematics assignments and assessments into smaller chunks to avoid issues with stamina and </a:t>
            </a:r>
            <a:r>
              <a:rPr lang="en-US" sz="2000" smtClean="0"/>
              <a:t>distractibility.</a:t>
            </a:r>
            <a:endParaRPr lang="en-US" sz="2000"/>
          </a:p>
          <a:p>
            <a:pPr lvl="1"/>
            <a:r>
              <a:rPr lang="en-US" sz="2000"/>
              <a:t>Move Lindsay into a mathematics intervention period earlier in the school day to help with </a:t>
            </a:r>
            <a:r>
              <a:rPr lang="en-US" sz="2000" smtClean="0"/>
              <a:t>distractibility.</a:t>
            </a:r>
            <a:endParaRPr lang="en-US" sz="2000"/>
          </a:p>
          <a:p>
            <a:pPr lvl="1"/>
            <a:r>
              <a:rPr lang="en-US" sz="2000"/>
              <a:t>Provide increased feedback and opportunities to practice, especially with long division </a:t>
            </a:r>
            <a:r>
              <a:rPr lang="en-US" sz="2000" smtClean="0"/>
              <a:t>problems. </a:t>
            </a:r>
            <a:endParaRPr lang="en-US" sz="2000"/>
          </a:p>
          <a:p>
            <a:pPr lvl="1"/>
            <a:endParaRPr lang="en-US"/>
          </a:p>
          <a:p>
            <a:pPr lvl="1"/>
            <a:endParaRPr lang="en-US"/>
          </a:p>
          <a:p>
            <a:pPr lvl="1"/>
            <a:endParaRPr lang="en-US"/>
          </a:p>
        </p:txBody>
      </p:sp>
      <p:sp>
        <p:nvSpPr>
          <p:cNvPr id="4" name="Slide Number Placeholder 3"/>
          <p:cNvSpPr>
            <a:spLocks noGrp="1"/>
          </p:cNvSpPr>
          <p:nvPr>
            <p:ph type="sldNum" sz="quarter" idx="10"/>
          </p:nvPr>
        </p:nvSpPr>
        <p:spPr/>
        <p:txBody>
          <a:bodyPr/>
          <a:lstStyle/>
          <a:p>
            <a:pPr algn="r"/>
            <a:fld id="{F3477EC8-074D-41C4-94AE-E9EA7CEEA348}" type="slidenum">
              <a:rPr lang="en-US" smtClean="0">
                <a:solidFill>
                  <a:srgbClr val="FFFFFF">
                    <a:lumMod val="75000"/>
                  </a:srgbClr>
                </a:solidFill>
                <a:latin typeface="Arial"/>
              </a:rPr>
              <a:pPr algn="r"/>
              <a:t>31</a:t>
            </a:fld>
            <a:endParaRPr lang="en-US">
              <a:solidFill>
                <a:srgbClr val="FFFFFF">
                  <a:lumMod val="75000"/>
                </a:srgbClr>
              </a:solidFill>
              <a:latin typeface="Arial"/>
            </a:endParaRPr>
          </a:p>
        </p:txBody>
      </p:sp>
    </p:spTree>
    <p:extLst>
      <p:ext uri="{BB962C8B-B14F-4D97-AF65-F5344CB8AC3E}">
        <p14:creationId xmlns:p14="http://schemas.microsoft.com/office/powerpoint/2010/main" val="10252733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Intervention Adaptation 2</a:t>
            </a:r>
          </a:p>
        </p:txBody>
      </p:sp>
      <p:sp>
        <p:nvSpPr>
          <p:cNvPr id="2" name="Content Placeholder 1"/>
          <p:cNvSpPr>
            <a:spLocks noGrp="1"/>
          </p:cNvSpPr>
          <p:nvPr>
            <p:ph idx="1"/>
          </p:nvPr>
        </p:nvSpPr>
        <p:spPr>
          <a:xfrm>
            <a:off x="687388" y="1810139"/>
            <a:ext cx="8224837" cy="4515858"/>
          </a:xfrm>
        </p:spPr>
        <p:txBody>
          <a:bodyPr/>
          <a:lstStyle/>
          <a:p>
            <a:r>
              <a:rPr lang="en-US"/>
              <a:t>Lindsay’s teachers met and decide to:</a:t>
            </a:r>
          </a:p>
          <a:p>
            <a:pPr lvl="1"/>
            <a:r>
              <a:rPr lang="en-US" sz="2200"/>
              <a:t>Continue her intensified math </a:t>
            </a:r>
            <a:r>
              <a:rPr lang="en-US" sz="2200" smtClean="0"/>
              <a:t>intervention.</a:t>
            </a:r>
            <a:endParaRPr lang="en-US" sz="2200"/>
          </a:p>
          <a:p>
            <a:pPr lvl="1"/>
            <a:r>
              <a:rPr lang="en-US" sz="2200"/>
              <a:t>Make the following adaptations to include a behavioral </a:t>
            </a:r>
            <a:r>
              <a:rPr lang="en-US" sz="2200" smtClean="0"/>
              <a:t>component:</a:t>
            </a:r>
          </a:p>
          <a:p>
            <a:pPr marL="917575" lvl="1" indent="-287338">
              <a:buFont typeface="Courier New" charset="0"/>
              <a:buChar char="o"/>
            </a:pPr>
            <a:r>
              <a:rPr lang="en-US" sz="2200" smtClean="0"/>
              <a:t>Add </a:t>
            </a:r>
            <a:r>
              <a:rPr lang="en-US" sz="2200"/>
              <a:t>a self-regulation component to the intervention </a:t>
            </a:r>
            <a:r>
              <a:rPr lang="en-US" sz="2200" smtClean="0"/>
              <a:t/>
            </a:r>
            <a:br>
              <a:rPr lang="en-US" sz="2200" smtClean="0"/>
            </a:br>
            <a:r>
              <a:rPr lang="en-US" sz="2200" smtClean="0"/>
              <a:t>to </a:t>
            </a:r>
            <a:r>
              <a:rPr lang="en-US" sz="2200"/>
              <a:t>be tracked by </a:t>
            </a:r>
            <a:r>
              <a:rPr lang="en-US" sz="2200" smtClean="0"/>
              <a:t>Lindsay. </a:t>
            </a:r>
          </a:p>
          <a:p>
            <a:pPr marL="917575" lvl="1" indent="-287338">
              <a:buFont typeface="Courier New" charset="0"/>
              <a:buChar char="o"/>
            </a:pPr>
            <a:r>
              <a:rPr lang="en-US" sz="2200" smtClean="0"/>
              <a:t>Add </a:t>
            </a:r>
            <a:r>
              <a:rPr lang="en-US" sz="2200"/>
              <a:t>weekly check-ins with Lindsay and her intervention teacher to assess behavior progress monitoring  data.</a:t>
            </a:r>
          </a:p>
          <a:p>
            <a:pPr lvl="1"/>
            <a:endParaRPr lang="en-US"/>
          </a:p>
          <a:p>
            <a:pPr lvl="1"/>
            <a:endParaRPr lang="en-US"/>
          </a:p>
        </p:txBody>
      </p:sp>
      <p:sp>
        <p:nvSpPr>
          <p:cNvPr id="4" name="Slide Number Placeholder 3"/>
          <p:cNvSpPr>
            <a:spLocks noGrp="1"/>
          </p:cNvSpPr>
          <p:nvPr>
            <p:ph type="sldNum" sz="quarter" idx="10"/>
          </p:nvPr>
        </p:nvSpPr>
        <p:spPr/>
        <p:txBody>
          <a:bodyPr/>
          <a:lstStyle/>
          <a:p>
            <a:fld id="{F3477EC8-074D-41C4-94AE-E9EA7CEEA348}" type="slidenum">
              <a:rPr lang="en-US" smtClean="0"/>
              <a:pPr/>
              <a:t>32</a:t>
            </a:fld>
            <a:endParaRPr lang="en-US"/>
          </a:p>
        </p:txBody>
      </p:sp>
    </p:spTree>
    <p:extLst>
      <p:ext uri="{BB962C8B-B14F-4D97-AF65-F5344CB8AC3E}">
        <p14:creationId xmlns:p14="http://schemas.microsoft.com/office/powerpoint/2010/main" val="1643381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Discussion</a:t>
            </a:r>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33</a:t>
            </a:fld>
            <a:endParaRPr lang="en-US"/>
          </a:p>
        </p:txBody>
      </p:sp>
      <p:pic>
        <p:nvPicPr>
          <p:cNvPr id="5" name="Content Placeholder 5" descr="Baton Image" title="Baton Image"/>
          <p:cNvPicPr>
            <a:picLocks noGrp="1" noChangeAspect="1"/>
          </p:cNvPicPr>
          <p:nvPr>
            <p:ph idx="1"/>
          </p:nvPr>
        </p:nvPicPr>
        <p:blipFill>
          <a:blip r:embed="rId3">
            <a:extLst>
              <a:ext uri="{28A0092B-C50C-407E-A947-70E740481C1C}">
                <a14:useLocalDpi xmlns:a14="http://schemas.microsoft.com/office/drawing/2010/main" val="0"/>
              </a:ext>
            </a:extLst>
          </a:blip>
          <a:srcRect l="-4839" r="-4839"/>
          <a:stretch>
            <a:fillRect/>
          </a:stretch>
        </p:blipFill>
        <p:spPr>
          <a:xfrm>
            <a:off x="1997476" y="1944210"/>
            <a:ext cx="4696287" cy="3169328"/>
          </a:xfrm>
        </p:spPr>
      </p:pic>
    </p:spTree>
    <p:extLst>
      <p:ext uri="{BB962C8B-B14F-4D97-AF65-F5344CB8AC3E}">
        <p14:creationId xmlns:p14="http://schemas.microsoft.com/office/powerpoint/2010/main" val="2735988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Need More Information?</a:t>
            </a:r>
            <a:endParaRPr lang="en-US"/>
          </a:p>
        </p:txBody>
      </p:sp>
      <p:sp>
        <p:nvSpPr>
          <p:cNvPr id="3" name="Content Placeholder 2"/>
          <p:cNvSpPr>
            <a:spLocks noGrp="1"/>
          </p:cNvSpPr>
          <p:nvPr>
            <p:ph idx="1"/>
          </p:nvPr>
        </p:nvSpPr>
        <p:spPr>
          <a:xfrm>
            <a:off x="687526" y="1607853"/>
            <a:ext cx="8224699" cy="5068122"/>
          </a:xfrm>
        </p:spPr>
        <p:txBody>
          <a:bodyPr/>
          <a:lstStyle/>
          <a:p>
            <a:r>
              <a:rPr lang="en-US" sz="1800"/>
              <a:t>CEEDAR </a:t>
            </a:r>
            <a:r>
              <a:rPr lang="en-US" sz="1800" smtClean="0"/>
              <a:t>Center                                        </a:t>
            </a:r>
            <a:br>
              <a:rPr lang="en-US" sz="1800" smtClean="0"/>
            </a:br>
            <a:r>
              <a:rPr lang="en-US" sz="1800" smtClean="0">
                <a:hlinkClick r:id="rId3"/>
              </a:rPr>
              <a:t>https</a:t>
            </a:r>
            <a:r>
              <a:rPr lang="en-US" sz="1800">
                <a:hlinkClick r:id="rId3"/>
              </a:rPr>
              <a:t>://</a:t>
            </a:r>
            <a:r>
              <a:rPr lang="en-US" sz="1800" smtClean="0">
                <a:hlinkClick r:id="rId3"/>
              </a:rPr>
              <a:t>ceedar.education.ufl.edu</a:t>
            </a:r>
            <a:endParaRPr lang="en-US" sz="1800" smtClean="0"/>
          </a:p>
          <a:p>
            <a:endParaRPr lang="en-US" sz="1800"/>
          </a:p>
          <a:p>
            <a:r>
              <a:rPr lang="en-US" sz="1800" smtClean="0"/>
              <a:t>High-Leverage Practices in </a:t>
            </a:r>
            <a:r>
              <a:rPr lang="en-US" sz="1800"/>
              <a:t>Special Education </a:t>
            </a:r>
            <a:r>
              <a:rPr lang="en-US" sz="1800">
                <a:hlinkClick r:id="rId4"/>
              </a:rPr>
              <a:t>https://</a:t>
            </a:r>
            <a:r>
              <a:rPr lang="en-US" sz="1800" smtClean="0">
                <a:hlinkClick r:id="rId4"/>
              </a:rPr>
              <a:t>highleveragepractices.org</a:t>
            </a:r>
            <a:endParaRPr lang="en-US" sz="1800" smtClean="0"/>
          </a:p>
          <a:p>
            <a:endParaRPr lang="en-US" sz="1800" smtClean="0"/>
          </a:p>
          <a:p>
            <a:r>
              <a:rPr lang="en-US" sz="1800"/>
              <a:t>IDEA Partnership                                               </a:t>
            </a:r>
            <a:r>
              <a:rPr lang="en-US" sz="1800" smtClean="0"/>
              <a:t/>
            </a:r>
            <a:br>
              <a:rPr lang="en-US" sz="1800" smtClean="0"/>
            </a:br>
            <a:r>
              <a:rPr lang="en-US" sz="1800" smtClean="0">
                <a:hlinkClick r:id="rId5"/>
              </a:rPr>
              <a:t>www.ideapartnership.org</a:t>
            </a:r>
            <a:endParaRPr lang="en-US" sz="1800" smtClean="0"/>
          </a:p>
          <a:p>
            <a:endParaRPr lang="en-US" sz="1800"/>
          </a:p>
          <a:p>
            <a:r>
              <a:rPr lang="en-US" sz="1800" smtClean="0"/>
              <a:t>National </a:t>
            </a:r>
            <a:r>
              <a:rPr lang="en-US" sz="1800"/>
              <a:t>Center on Intensive </a:t>
            </a:r>
            <a:r>
              <a:rPr lang="en-US" sz="1800" smtClean="0"/>
              <a:t>Intervention at American Institutes for Research</a:t>
            </a:r>
            <a:br>
              <a:rPr lang="en-US" sz="1800" smtClean="0"/>
            </a:br>
            <a:r>
              <a:rPr lang="en-US" sz="1800" smtClean="0">
                <a:hlinkClick r:id="rId6"/>
              </a:rPr>
              <a:t>https</a:t>
            </a:r>
            <a:r>
              <a:rPr lang="en-US" sz="1800">
                <a:hlinkClick r:id="rId6"/>
              </a:rPr>
              <a:t>://intensiveintervention.org</a:t>
            </a:r>
            <a:endParaRPr lang="en-US" sz="1800"/>
          </a:p>
          <a:p>
            <a:endParaRPr lang="en-US" sz="1800"/>
          </a:p>
          <a:p>
            <a:r>
              <a:rPr lang="en-US" sz="1800"/>
              <a:t>National Center for Systemic Improvement (</a:t>
            </a:r>
            <a:r>
              <a:rPr lang="en-US" sz="1800" smtClean="0"/>
              <a:t>NCSI)         </a:t>
            </a:r>
            <a:br>
              <a:rPr lang="en-US" sz="1800" smtClean="0"/>
            </a:br>
            <a:r>
              <a:rPr lang="en-US" sz="1800" smtClean="0">
                <a:hlinkClick r:id="rId7"/>
              </a:rPr>
              <a:t>https</a:t>
            </a:r>
            <a:r>
              <a:rPr lang="en-US" sz="1800">
                <a:hlinkClick r:id="rId7"/>
              </a:rPr>
              <a:t>://</a:t>
            </a:r>
            <a:r>
              <a:rPr lang="en-US" sz="1800" smtClean="0">
                <a:hlinkClick r:id="rId7"/>
              </a:rPr>
              <a:t>ncsi.wested.org</a:t>
            </a:r>
            <a:endParaRPr lang="en-US" sz="1800" smtClean="0"/>
          </a:p>
          <a:p>
            <a:endParaRPr lang="en-US" sz="2000"/>
          </a:p>
          <a:p>
            <a:endParaRPr lang="en-US"/>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34</a:t>
            </a:fld>
            <a:endParaRPr lang="en-US"/>
          </a:p>
        </p:txBody>
      </p:sp>
    </p:spTree>
    <p:extLst>
      <p:ext uri="{BB962C8B-B14F-4D97-AF65-F5344CB8AC3E}">
        <p14:creationId xmlns:p14="http://schemas.microsoft.com/office/powerpoint/2010/main" val="4420133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759422"/>
            <a:ext cx="8224837" cy="615553"/>
          </a:xfrm>
        </p:spPr>
        <p:txBody>
          <a:bodyPr/>
          <a:lstStyle/>
          <a:p>
            <a:r>
              <a:rPr lang="en-US" sz="4000"/>
              <a:t>References</a:t>
            </a:r>
          </a:p>
        </p:txBody>
      </p:sp>
      <p:sp>
        <p:nvSpPr>
          <p:cNvPr id="3" name="Content Placeholder 2"/>
          <p:cNvSpPr>
            <a:spLocks noGrp="1"/>
          </p:cNvSpPr>
          <p:nvPr>
            <p:ph idx="1"/>
          </p:nvPr>
        </p:nvSpPr>
        <p:spPr>
          <a:xfrm>
            <a:off x="687526" y="1696278"/>
            <a:ext cx="7977503" cy="4505740"/>
          </a:xfrm>
        </p:spPr>
        <p:txBody>
          <a:bodyPr/>
          <a:lstStyle/>
          <a:p>
            <a:pPr marL="460375" indent="-446088">
              <a:lnSpc>
                <a:spcPct val="110000"/>
              </a:lnSpc>
              <a:spcBef>
                <a:spcPts val="0"/>
              </a:spcBef>
              <a:spcAft>
                <a:spcPts val="1200"/>
              </a:spcAft>
              <a:buNone/>
            </a:pPr>
            <a:r>
              <a:rPr lang="en-US" sz="1600"/>
              <a:t>Aceves, T. C., &amp; Orosco, M. J. (2014). </a:t>
            </a:r>
            <a:r>
              <a:rPr lang="en-US" sz="1600" i="1"/>
              <a:t>Culturally responsive teaching</a:t>
            </a:r>
            <a:r>
              <a:rPr lang="en-US" sz="1600"/>
              <a:t> (Document No. IC-2). Gainesville, FL: </a:t>
            </a:r>
            <a:r>
              <a:rPr lang="en-GB" sz="1600"/>
              <a:t>University of Florida, Collaboration for Effective Educator, Development, Accountability, and Reform Center.</a:t>
            </a:r>
            <a:r>
              <a:rPr lang="en-US" sz="1600"/>
              <a:t> Retrieved from http://ceedar.education.ufl.edu/wp-content/uploads/2014/08/culturally-responsive.pdf</a:t>
            </a:r>
          </a:p>
          <a:p>
            <a:pPr marL="460375" indent="-446088">
              <a:lnSpc>
                <a:spcPct val="110000"/>
              </a:lnSpc>
              <a:spcBef>
                <a:spcPts val="0"/>
              </a:spcBef>
              <a:spcAft>
                <a:spcPts val="1200"/>
              </a:spcAft>
              <a:buNone/>
            </a:pPr>
            <a:r>
              <a:rPr lang="en-US" sz="1600"/>
              <a:t>Burns, M. K., Appleton, J. J., &amp; Stehouwer, </a:t>
            </a:r>
            <a:r>
              <a:rPr lang="en-US" sz="1600" smtClean="0"/>
              <a:t>&amp; J</a:t>
            </a:r>
            <a:r>
              <a:rPr lang="en-US" sz="1600"/>
              <a:t>. D. (2005). Meta-analytic review of responsiveness-to-intervention research: Examining field-based and research-implemented models. </a:t>
            </a:r>
            <a:r>
              <a:rPr lang="en-US" sz="1600" i="1"/>
              <a:t>Journal of Psychoeducational Assessment</a:t>
            </a:r>
            <a:r>
              <a:rPr lang="en-US" sz="1600"/>
              <a:t>, </a:t>
            </a:r>
            <a:r>
              <a:rPr lang="en-US" sz="1600" i="1"/>
              <a:t>23</a:t>
            </a:r>
            <a:r>
              <a:rPr lang="en-US" sz="1600"/>
              <a:t>(4), 381–394.</a:t>
            </a:r>
          </a:p>
          <a:p>
            <a:pPr marL="460375" indent="-446088">
              <a:lnSpc>
                <a:spcPct val="110000"/>
              </a:lnSpc>
              <a:spcBef>
                <a:spcPts val="0"/>
              </a:spcBef>
              <a:spcAft>
                <a:spcPts val="1200"/>
              </a:spcAft>
              <a:buNone/>
            </a:pPr>
            <a:r>
              <a:rPr lang="en-US" sz="1600"/>
              <a:t>Center on Response to Intervention at American Institutes for Research. (</a:t>
            </a:r>
            <a:r>
              <a:rPr lang="en-US" sz="1600" smtClean="0"/>
              <a:t>2010, October 29). </a:t>
            </a:r>
            <a:r>
              <a:rPr lang="en-US" sz="1600" i="1" smtClean="0"/>
              <a:t>Universal Screening </a:t>
            </a:r>
            <a:r>
              <a:rPr lang="en-US" sz="1600" smtClean="0"/>
              <a:t>[Video file]. Retrieved from </a:t>
            </a:r>
            <a:r>
              <a:rPr lang="en-US" sz="1600">
                <a:hlinkClick r:id="rId3"/>
              </a:rPr>
              <a:t>https://www.youtube.com/watch?v=HaHWoN-LVFc&amp;t=5s</a:t>
            </a:r>
            <a:r>
              <a:rPr lang="en-US" sz="1600"/>
              <a:t> </a:t>
            </a:r>
            <a:endParaRPr lang="en-US" sz="1600" smtClean="0"/>
          </a:p>
          <a:p>
            <a:pPr marL="460375" indent="-446088">
              <a:lnSpc>
                <a:spcPct val="110000"/>
              </a:lnSpc>
              <a:spcBef>
                <a:spcPts val="0"/>
              </a:spcBef>
              <a:spcAft>
                <a:spcPts val="1200"/>
              </a:spcAft>
              <a:buNone/>
            </a:pPr>
            <a:r>
              <a:rPr lang="en-US" sz="1600" smtClean="0"/>
              <a:t>Center on Response to Intervention at American Institutes for Research. (2010). </a:t>
            </a:r>
            <a:r>
              <a:rPr lang="en-US" sz="1600" i="1" smtClean="0"/>
              <a:t>The essential components of RTI: A closer look at response to intervention</a:t>
            </a:r>
            <a:r>
              <a:rPr lang="en-US" sz="1600" smtClean="0"/>
              <a:t>. Retrieved from</a:t>
            </a:r>
            <a:r>
              <a:rPr lang="en-US" sz="1600" smtClean="0">
                <a:hlinkClick r:id="rId4"/>
              </a:rPr>
              <a:t> https://rti4success.org/resource/essential-components-rti-closer-look-response-intervention</a:t>
            </a:r>
            <a:endParaRPr lang="en-US" sz="1600" smtClean="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35</a:t>
            </a:fld>
            <a:endParaRPr lang="en-US"/>
          </a:p>
        </p:txBody>
      </p:sp>
    </p:spTree>
    <p:extLst>
      <p:ext uri="{BB962C8B-B14F-4D97-AF65-F5344CB8AC3E}">
        <p14:creationId xmlns:p14="http://schemas.microsoft.com/office/powerpoint/2010/main" val="3750018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References</a:t>
            </a:r>
          </a:p>
        </p:txBody>
      </p:sp>
      <p:sp>
        <p:nvSpPr>
          <p:cNvPr id="3" name="Content Placeholder 2"/>
          <p:cNvSpPr>
            <a:spLocks noGrp="1"/>
          </p:cNvSpPr>
          <p:nvPr>
            <p:ph idx="1"/>
          </p:nvPr>
        </p:nvSpPr>
        <p:spPr>
          <a:xfrm>
            <a:off x="490330" y="1577009"/>
            <a:ext cx="8421895" cy="4996069"/>
          </a:xfrm>
        </p:spPr>
        <p:txBody>
          <a:bodyPr/>
          <a:lstStyle/>
          <a:p>
            <a:pPr marL="465138" indent="-455613">
              <a:lnSpc>
                <a:spcPct val="110000"/>
              </a:lnSpc>
              <a:spcBef>
                <a:spcPts val="0"/>
              </a:spcBef>
              <a:spcAft>
                <a:spcPts val="1200"/>
              </a:spcAft>
              <a:buNone/>
            </a:pPr>
            <a:r>
              <a:rPr lang="en-US" sz="1600" dirty="0"/>
              <a:t>Center on Response to Intervention at American Institutes for </a:t>
            </a:r>
            <a:r>
              <a:rPr lang="en-US" sz="1600" dirty="0" smtClean="0"/>
              <a:t>Research. (2012). </a:t>
            </a:r>
            <a:r>
              <a:rPr lang="en-US" sz="1600" i="1" dirty="0" smtClean="0"/>
              <a:t>RTI implementer series, module 2: Progress Monitoring Training Manual. </a:t>
            </a:r>
            <a:r>
              <a:rPr lang="en-US" sz="1600" dirty="0"/>
              <a:t>Retrieved from </a:t>
            </a:r>
            <a:r>
              <a:rPr lang="en-US" sz="1600" dirty="0">
                <a:hlinkClick r:id="rId3" invalidUrl="https://rti4success.org/sites/default/files/RTI PM Manual_web_w_handouts.pdf"/>
              </a:rPr>
              <a:t>https://</a:t>
            </a:r>
            <a:r>
              <a:rPr lang="en-US" sz="1600" dirty="0" smtClean="0">
                <a:hlinkClick r:id="rId3" invalidUrl="https://rti4success.org/sites/default/files/RTI PM Manual_web_w_handouts.pdf"/>
              </a:rPr>
              <a:t>rti4success.org/sites/default/files/RTI%20PM%20Manual_web_w_handouts.pdf</a:t>
            </a:r>
            <a:endParaRPr lang="en-US" sz="1600" dirty="0" smtClean="0"/>
          </a:p>
          <a:p>
            <a:pPr marL="465138" indent="-455613">
              <a:lnSpc>
                <a:spcPct val="110000"/>
              </a:lnSpc>
              <a:spcBef>
                <a:spcPts val="0"/>
              </a:spcBef>
              <a:spcAft>
                <a:spcPts val="1200"/>
              </a:spcAft>
              <a:buNone/>
            </a:pPr>
            <a:r>
              <a:rPr lang="en-US" sz="1600" dirty="0" smtClean="0"/>
              <a:t>Dexter</a:t>
            </a:r>
            <a:r>
              <a:rPr lang="en-US" sz="1600" dirty="0"/>
              <a:t>, D. D., Hughes, C. A., &amp; Farmer, T. W. (2008). Responsiveness to intervention: A review of field studies and implications for rural special education. </a:t>
            </a:r>
            <a:r>
              <a:rPr lang="en-US" sz="1600" i="1" dirty="0"/>
              <a:t>Rural Special Education Quarterly, 27</a:t>
            </a:r>
            <a:r>
              <a:rPr lang="en-US" sz="1600" dirty="0"/>
              <a:t>(4), 3–9</a:t>
            </a:r>
            <a:r>
              <a:rPr lang="en-US" sz="1600" dirty="0" smtClean="0"/>
              <a:t>.</a:t>
            </a:r>
          </a:p>
          <a:p>
            <a:pPr marL="465138" indent="-455613">
              <a:lnSpc>
                <a:spcPct val="110000"/>
              </a:lnSpc>
              <a:spcBef>
                <a:spcPts val="0"/>
              </a:spcBef>
              <a:spcAft>
                <a:spcPts val="1200"/>
              </a:spcAft>
              <a:buNone/>
            </a:pPr>
            <a:r>
              <a:rPr lang="en-US" sz="1600" dirty="0" err="1" smtClean="0"/>
              <a:t>Gertsen</a:t>
            </a:r>
            <a:r>
              <a:rPr lang="en-US" sz="1600" dirty="0" smtClean="0"/>
              <a:t>, R., Jordan, N. &amp; </a:t>
            </a:r>
            <a:r>
              <a:rPr lang="en-US" sz="1600" dirty="0" err="1" smtClean="0"/>
              <a:t>Flojo</a:t>
            </a:r>
            <a:r>
              <a:rPr lang="en-US" sz="1600" dirty="0" smtClean="0"/>
              <a:t>, J. (2004). Early identification and interventions for students with mathematics difficulties. </a:t>
            </a:r>
            <a:r>
              <a:rPr lang="en-US" sz="1600" i="1" dirty="0" smtClean="0"/>
              <a:t>The Journal of Learning Disabilities, 38, </a:t>
            </a:r>
            <a:r>
              <a:rPr lang="en-US" sz="1600" dirty="0" smtClean="0"/>
              <a:t>4, 293–304.</a:t>
            </a:r>
          </a:p>
          <a:p>
            <a:pPr marL="465138" indent="-455613">
              <a:lnSpc>
                <a:spcPct val="110000"/>
              </a:lnSpc>
              <a:spcBef>
                <a:spcPts val="0"/>
              </a:spcBef>
              <a:spcAft>
                <a:spcPts val="1200"/>
              </a:spcAft>
              <a:buNone/>
            </a:pPr>
            <a:r>
              <a:rPr lang="en-US" sz="1600" dirty="0" err="1" smtClean="0"/>
              <a:t>McLeskey</a:t>
            </a:r>
            <a:r>
              <a:rPr lang="en-US" sz="1600" dirty="0"/>
              <a:t>, J., &amp; Brownell, M. (</a:t>
            </a:r>
            <a:r>
              <a:rPr lang="en-US" sz="1600" dirty="0" smtClean="0"/>
              <a:t>2015). </a:t>
            </a:r>
            <a:r>
              <a:rPr lang="en-US" sz="1600" i="1" dirty="0"/>
              <a:t>Practice </a:t>
            </a:r>
            <a:r>
              <a:rPr lang="en-US" sz="1600" i="1" dirty="0" smtClean="0"/>
              <a:t>Review: High-leverage </a:t>
            </a:r>
            <a:r>
              <a:rPr lang="en-US" sz="1600" i="1" dirty="0"/>
              <a:t>practices and teacher preparation in special </a:t>
            </a:r>
            <a:r>
              <a:rPr lang="en-US" sz="1600" i="1" dirty="0" smtClean="0"/>
              <a:t>education. CEEDAR </a:t>
            </a:r>
            <a:r>
              <a:rPr lang="en-US" sz="1600" i="1" dirty="0"/>
              <a:t>Document No. </a:t>
            </a:r>
            <a:r>
              <a:rPr lang="en-US" sz="1600" i="1" dirty="0" smtClean="0"/>
              <a:t>PR-1. Retrieved from </a:t>
            </a:r>
            <a:r>
              <a:rPr lang="en-US" sz="1600" dirty="0">
                <a:hlinkClick r:id="rId4"/>
              </a:rPr>
              <a:t>http://</a:t>
            </a:r>
            <a:r>
              <a:rPr lang="en-US" sz="1600" dirty="0" smtClean="0">
                <a:hlinkClick r:id="rId4"/>
              </a:rPr>
              <a:t>ceedar.education.ufl.edu/wp-content/uploads/2016/05/High-Leverage-Practices-and-Teacher-Preparation-in-Special-Education.pdf</a:t>
            </a:r>
            <a:endParaRPr lang="en-US" sz="1600" dirty="0" smtClean="0"/>
          </a:p>
          <a:p>
            <a:pPr marL="465138" indent="-455613">
              <a:lnSpc>
                <a:spcPct val="110000"/>
              </a:lnSpc>
              <a:spcBef>
                <a:spcPts val="0"/>
              </a:spcBef>
              <a:spcAft>
                <a:spcPts val="1200"/>
              </a:spcAft>
              <a:buNone/>
            </a:pPr>
            <a:r>
              <a:rPr lang="en-US" sz="1600" dirty="0" err="1" smtClean="0"/>
              <a:t>Mellard</a:t>
            </a:r>
            <a:r>
              <a:rPr lang="en-US" sz="1600" dirty="0" smtClean="0"/>
              <a:t>, D., &amp; Johnson, E. (2007). </a:t>
            </a:r>
            <a:r>
              <a:rPr lang="en-US" sz="1600" i="1" dirty="0" smtClean="0"/>
              <a:t>RTI: A practitioner’s guide to implementing response to intervention. </a:t>
            </a:r>
            <a:r>
              <a:rPr lang="en-US" sz="1600" dirty="0" smtClean="0"/>
              <a:t>Thousand Oaks, CA: Corwin Press.</a:t>
            </a:r>
          </a:p>
          <a:p>
            <a:endParaRPr lang="en-US" sz="1600"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36</a:t>
            </a:fld>
            <a:endParaRPr lang="en-US"/>
          </a:p>
        </p:txBody>
      </p:sp>
    </p:spTree>
    <p:extLst>
      <p:ext uri="{BB962C8B-B14F-4D97-AF65-F5344CB8AC3E}">
        <p14:creationId xmlns:p14="http://schemas.microsoft.com/office/powerpoint/2010/main" val="13843278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References</a:t>
            </a:r>
          </a:p>
        </p:txBody>
      </p:sp>
      <p:sp>
        <p:nvSpPr>
          <p:cNvPr id="3" name="Content Placeholder 2"/>
          <p:cNvSpPr>
            <a:spLocks noGrp="1"/>
          </p:cNvSpPr>
          <p:nvPr>
            <p:ph idx="1"/>
          </p:nvPr>
        </p:nvSpPr>
        <p:spPr>
          <a:xfrm>
            <a:off x="687526" y="1537251"/>
            <a:ext cx="8083635" cy="4956313"/>
          </a:xfrm>
        </p:spPr>
        <p:txBody>
          <a:bodyPr/>
          <a:lstStyle/>
          <a:p>
            <a:pPr marL="465138" indent="-455613">
              <a:lnSpc>
                <a:spcPct val="110000"/>
              </a:lnSpc>
              <a:spcBef>
                <a:spcPts val="0"/>
              </a:spcBef>
              <a:spcAft>
                <a:spcPts val="1200"/>
              </a:spcAft>
              <a:buNone/>
            </a:pPr>
            <a:r>
              <a:rPr lang="en-US" sz="1600" dirty="0"/>
              <a:t>National Center on Intensive Intervention at American Institutes for Research. (2018, June). </a:t>
            </a:r>
            <a:r>
              <a:rPr lang="en-US" sz="1600" i="1" dirty="0"/>
              <a:t>Academic screening tools chart</a:t>
            </a:r>
            <a:r>
              <a:rPr lang="en-US" sz="1600" dirty="0"/>
              <a:t>. Retrieved from </a:t>
            </a:r>
            <a:r>
              <a:rPr lang="en-US" sz="1600" dirty="0">
                <a:hlinkClick r:id="rId3"/>
              </a:rPr>
              <a:t>https://charts.intensiveintervention.org/chart/academic-screening</a:t>
            </a:r>
            <a:r>
              <a:rPr lang="en-US" sz="1600" dirty="0"/>
              <a:t> </a:t>
            </a:r>
          </a:p>
          <a:p>
            <a:pPr marL="465138" indent="-455613">
              <a:lnSpc>
                <a:spcPct val="110000"/>
              </a:lnSpc>
              <a:spcBef>
                <a:spcPts val="0"/>
              </a:spcBef>
              <a:spcAft>
                <a:spcPts val="1200"/>
              </a:spcAft>
              <a:buNone/>
            </a:pPr>
            <a:r>
              <a:rPr lang="en-US" sz="1600" dirty="0" err="1" smtClean="0"/>
              <a:t>Sanetti</a:t>
            </a:r>
            <a:r>
              <a:rPr lang="en-US" sz="1600" dirty="0" smtClean="0"/>
              <a:t>, L. &amp; </a:t>
            </a:r>
            <a:r>
              <a:rPr lang="en-US" sz="1600" dirty="0" err="1" smtClean="0"/>
              <a:t>Kratochwill</a:t>
            </a:r>
            <a:r>
              <a:rPr lang="en-US" sz="1600" dirty="0" smtClean="0"/>
              <a:t>, T. (2009). Treatment integrity assessment in the schools: An evaluation of the Treatment Integrity Planning Protocol. </a:t>
            </a:r>
            <a:r>
              <a:rPr lang="en-US" sz="1600" i="1" dirty="0" smtClean="0"/>
              <a:t>School Psychology Quarterly, 24</a:t>
            </a:r>
            <a:r>
              <a:rPr lang="en-US" sz="1600" dirty="0" smtClean="0"/>
              <a:t>(1</a:t>
            </a:r>
            <a:r>
              <a:rPr lang="en-US" sz="1600" dirty="0"/>
              <a:t>), </a:t>
            </a:r>
            <a:r>
              <a:rPr lang="en-US" sz="1600" dirty="0" smtClean="0"/>
              <a:t>24–35.</a:t>
            </a:r>
          </a:p>
          <a:p>
            <a:pPr marL="465138" indent="-455613">
              <a:lnSpc>
                <a:spcPct val="110000"/>
              </a:lnSpc>
              <a:spcBef>
                <a:spcPts val="0"/>
              </a:spcBef>
              <a:spcAft>
                <a:spcPts val="1200"/>
              </a:spcAft>
              <a:buNone/>
            </a:pPr>
            <a:r>
              <a:rPr lang="en-US" sz="1600" dirty="0" smtClean="0"/>
              <a:t>Simmons</a:t>
            </a:r>
            <a:r>
              <a:rPr lang="en-US" sz="1600" dirty="0"/>
              <a:t>, D. C., Coyne, M. D., Kwok, O. M., </a:t>
            </a:r>
            <a:r>
              <a:rPr lang="en-US" sz="1600" dirty="0" err="1"/>
              <a:t>McDonagh</a:t>
            </a:r>
            <a:r>
              <a:rPr lang="en-US" sz="1600" dirty="0"/>
              <a:t>, S., </a:t>
            </a:r>
            <a:r>
              <a:rPr lang="en-US" sz="1600" dirty="0" err="1"/>
              <a:t>Harn</a:t>
            </a:r>
            <a:r>
              <a:rPr lang="en-US" sz="1600" dirty="0"/>
              <a:t>, B. A., &amp; </a:t>
            </a:r>
            <a:r>
              <a:rPr lang="en-US" sz="1600" dirty="0" err="1"/>
              <a:t>Kame'enui</a:t>
            </a:r>
            <a:r>
              <a:rPr lang="en-US" sz="1600" dirty="0"/>
              <a:t>, E. J. (2008). Indexing response to intervention: A longitudinal study of reading risk from kindergarten through third grade. </a:t>
            </a:r>
            <a:r>
              <a:rPr lang="en-US" sz="1600" i="1" dirty="0"/>
              <a:t>Journal of Learning Disabilities</a:t>
            </a:r>
            <a:r>
              <a:rPr lang="en-US" sz="1600" dirty="0"/>
              <a:t>, </a:t>
            </a:r>
            <a:r>
              <a:rPr lang="en-US" sz="1600" i="1" dirty="0"/>
              <a:t>41</a:t>
            </a:r>
            <a:r>
              <a:rPr lang="en-US" sz="1600" dirty="0"/>
              <a:t>(2), 158–173.</a:t>
            </a:r>
          </a:p>
          <a:p>
            <a:pPr marL="465138" indent="-455613">
              <a:lnSpc>
                <a:spcPct val="110000"/>
              </a:lnSpc>
              <a:spcBef>
                <a:spcPts val="0"/>
              </a:spcBef>
              <a:spcAft>
                <a:spcPts val="1200"/>
              </a:spcAft>
              <a:buNone/>
            </a:pPr>
            <a:r>
              <a:rPr lang="en-US" sz="1600" dirty="0"/>
              <a:t>Vaughn, S., Wexler, J., Roberts, G., Barth, A. A., </a:t>
            </a:r>
            <a:r>
              <a:rPr lang="en-US" sz="1600" dirty="0" err="1"/>
              <a:t>Cirino</a:t>
            </a:r>
            <a:r>
              <a:rPr lang="en-US" sz="1600" dirty="0"/>
              <a:t>, P. T., </a:t>
            </a:r>
            <a:r>
              <a:rPr lang="en-US" sz="1600" dirty="0" err="1"/>
              <a:t>Romain</a:t>
            </a:r>
            <a:r>
              <a:rPr lang="en-US" sz="1600" dirty="0"/>
              <a:t>, M. A., Francis, D., Fletcher, J., &amp; Denton, C. A. (2012). Effects of individualized and standardized interventions on middle school students with reading disabilities. </a:t>
            </a:r>
            <a:r>
              <a:rPr lang="en-US" sz="1600" i="1" dirty="0"/>
              <a:t>Exceptional Children. 77(4). </a:t>
            </a:r>
            <a:r>
              <a:rPr lang="en-US" sz="1600" dirty="0" smtClean="0"/>
              <a:t>391–407</a:t>
            </a:r>
            <a:r>
              <a:rPr lang="en-US" sz="1600" dirty="0"/>
              <a:t>.</a:t>
            </a:r>
          </a:p>
          <a:p>
            <a:pPr marL="465138" indent="-455613">
              <a:lnSpc>
                <a:spcPct val="110000"/>
              </a:lnSpc>
              <a:spcBef>
                <a:spcPts val="0"/>
              </a:spcBef>
              <a:spcAft>
                <a:spcPts val="1200"/>
              </a:spcAft>
              <a:buNone/>
            </a:pPr>
            <a:r>
              <a:rPr lang="en-US" sz="1600" dirty="0" err="1"/>
              <a:t>Windschitl</a:t>
            </a:r>
            <a:r>
              <a:rPr lang="en-US" sz="1600" dirty="0"/>
              <a:t>, M., Thompson, J., </a:t>
            </a:r>
            <a:r>
              <a:rPr lang="en-US" sz="1600" dirty="0" err="1"/>
              <a:t>Braaten</a:t>
            </a:r>
            <a:r>
              <a:rPr lang="en-US" sz="1600" dirty="0"/>
              <a:t>, M., &amp; </a:t>
            </a:r>
            <a:r>
              <a:rPr lang="en-US" sz="1600" dirty="0" err="1"/>
              <a:t>Stroupe</a:t>
            </a:r>
            <a:r>
              <a:rPr lang="en-US" sz="1600" dirty="0"/>
              <a:t>, D. (2012). Proposing a core set of instructional practices and tools for teachers of science. </a:t>
            </a:r>
            <a:r>
              <a:rPr lang="en-US" sz="1600" i="1" dirty="0"/>
              <a:t>Science </a:t>
            </a:r>
            <a:r>
              <a:rPr lang="en-US" sz="1600" i="1" dirty="0" smtClean="0"/>
              <a:t>Education</a:t>
            </a:r>
            <a:r>
              <a:rPr lang="en-US" sz="1600" dirty="0"/>
              <a:t>, </a:t>
            </a:r>
            <a:r>
              <a:rPr lang="en-US" sz="1600" i="1" dirty="0"/>
              <a:t>96</a:t>
            </a:r>
            <a:r>
              <a:rPr lang="en-US" sz="1600" dirty="0"/>
              <a:t>(5), </a:t>
            </a:r>
            <a:r>
              <a:rPr lang="en-US" sz="1600" dirty="0" smtClean="0"/>
              <a:t/>
            </a:r>
            <a:br>
              <a:rPr lang="en-US" sz="1600" dirty="0" smtClean="0"/>
            </a:br>
            <a:r>
              <a:rPr lang="en-US" sz="1600" dirty="0" smtClean="0"/>
              <a:t>878–903</a:t>
            </a:r>
            <a:r>
              <a:rPr lang="en-US" sz="1600" dirty="0"/>
              <a:t>.</a:t>
            </a:r>
          </a:p>
          <a:p>
            <a:endParaRPr lang="en-US" sz="1600"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37</a:t>
            </a:fld>
            <a:endParaRPr lang="en-US"/>
          </a:p>
        </p:txBody>
      </p:sp>
    </p:spTree>
    <p:extLst>
      <p:ext uri="{BB962C8B-B14F-4D97-AF65-F5344CB8AC3E}">
        <p14:creationId xmlns:p14="http://schemas.microsoft.com/office/powerpoint/2010/main" val="8670930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297712"/>
            <a:ext cx="9143999" cy="6336553"/>
          </a:xfrm>
          <a:solidFill>
            <a:srgbClr val="002060"/>
          </a:solidFill>
        </p:spPr>
        <p:txBody>
          <a:bodyPr/>
          <a:lstStyle/>
          <a:p>
            <a:pPr marL="0" lvl="0" indent="0" algn="ctr">
              <a:buNone/>
            </a:pPr>
            <a:endParaRPr lang="en-US" sz="2400" b="1" dirty="0"/>
          </a:p>
          <a:p>
            <a:pPr marL="0" lvl="0" indent="0" algn="ctr">
              <a:spcAft>
                <a:spcPts val="2000"/>
              </a:spcAft>
              <a:buNone/>
            </a:pPr>
            <a:endParaRPr lang="en-US" sz="1350" dirty="0" smtClean="0"/>
          </a:p>
          <a:p>
            <a:pPr marL="0" lvl="0" indent="0" algn="ctr">
              <a:spcAft>
                <a:spcPts val="2000"/>
              </a:spcAft>
              <a:buNone/>
            </a:pPr>
            <a:endParaRPr lang="en-US" sz="1350" dirty="0"/>
          </a:p>
          <a:p>
            <a:pPr marL="0" lvl="0" indent="0" algn="ctr">
              <a:spcAft>
                <a:spcPts val="2000"/>
              </a:spcAft>
              <a:buNone/>
            </a:pPr>
            <a:endParaRPr lang="en-US" sz="1350" dirty="0" smtClean="0"/>
          </a:p>
          <a:p>
            <a:pPr marL="0" lvl="0" indent="0" algn="ctr">
              <a:spcAft>
                <a:spcPts val="2000"/>
              </a:spcAft>
              <a:buNone/>
            </a:pPr>
            <a:r>
              <a:rPr lang="en-US" sz="1350" dirty="0" smtClean="0"/>
              <a:t>Ursula </a:t>
            </a:r>
            <a:r>
              <a:rPr lang="en-US" sz="1350" dirty="0"/>
              <a:t>Hill,</a:t>
            </a:r>
            <a:r>
              <a:rPr lang="en-US" sz="1600" dirty="0"/>
              <a:t> SECC State Liaison</a:t>
            </a:r>
          </a:p>
          <a:p>
            <a:pPr marL="0" lvl="0" indent="0" algn="ctr">
              <a:buNone/>
            </a:pPr>
            <a:r>
              <a:rPr lang="en-US" sz="1600" dirty="0"/>
              <a:t>uhill@air.org</a:t>
            </a:r>
            <a:endParaRPr lang="en-US" sz="1600" u="sng" dirty="0"/>
          </a:p>
          <a:p>
            <a:pPr lvl="0"/>
            <a:endParaRPr lang="en-US" sz="1600" dirty="0"/>
          </a:p>
          <a:p>
            <a:pPr marL="0" lvl="0" indent="0" algn="ctr">
              <a:buNone/>
            </a:pPr>
            <a:r>
              <a:rPr lang="en-US" sz="1600" dirty="0"/>
              <a:t>    	Kathleen Theodore, SECC </a:t>
            </a:r>
            <a:r>
              <a:rPr lang="en-US" sz="1600" dirty="0" smtClean="0"/>
              <a:t>Early Childhood Project </a:t>
            </a:r>
            <a:r>
              <a:rPr lang="en-US" sz="1600" dirty="0"/>
              <a:t>Lead</a:t>
            </a:r>
          </a:p>
          <a:p>
            <a:pPr marL="0" lvl="0" indent="0" algn="ctr">
              <a:buNone/>
            </a:pPr>
            <a:r>
              <a:rPr lang="en-US" sz="1600" u="sng" dirty="0"/>
              <a:t>ktheodore@air.org</a:t>
            </a:r>
          </a:p>
          <a:p>
            <a:pPr lvl="0"/>
            <a:endParaRPr lang="en-US" sz="1600" dirty="0"/>
          </a:p>
          <a:p>
            <a:pPr marL="0" lvl="0" indent="0" algn="ctr">
              <a:buNone/>
            </a:pPr>
            <a:r>
              <a:rPr lang="en-US" sz="1600" dirty="0"/>
              <a:t>    Ramona Chauvin, SECC Senior Technical Assistance Consultant    </a:t>
            </a:r>
          </a:p>
          <a:p>
            <a:pPr marL="0" lvl="0" indent="0" algn="ctr">
              <a:buNone/>
            </a:pPr>
            <a:r>
              <a:rPr lang="en-US" sz="1600" dirty="0">
                <a:solidFill>
                  <a:srgbClr val="E1E1E1"/>
                </a:solidFill>
              </a:rPr>
              <a:t>   </a:t>
            </a:r>
            <a:r>
              <a:rPr lang="en-US" sz="1600" dirty="0"/>
              <a:t>rchauvin@air.org</a:t>
            </a:r>
            <a:endParaRPr lang="en-US" sz="1600" dirty="0">
              <a:solidFill>
                <a:srgbClr val="E1E1E1"/>
              </a:solidFill>
            </a:endParaRPr>
          </a:p>
          <a:p>
            <a:pPr marL="0" lvl="0" indent="0">
              <a:buNone/>
            </a:pPr>
            <a:endParaRPr lang="en-US" sz="1600" dirty="0"/>
          </a:p>
          <a:p>
            <a:pPr marL="0" lvl="0" indent="0" algn="ctr">
              <a:buNone/>
            </a:pPr>
            <a:endParaRPr lang="en-US" sz="1600" dirty="0"/>
          </a:p>
          <a:p>
            <a:endParaRPr lang="en-US" sz="1350" dirty="0"/>
          </a:p>
        </p:txBody>
      </p:sp>
      <p:sp>
        <p:nvSpPr>
          <p:cNvPr id="3" name="Title 1"/>
          <p:cNvSpPr>
            <a:spLocks noGrp="1"/>
          </p:cNvSpPr>
          <p:nvPr>
            <p:ph type="title"/>
          </p:nvPr>
        </p:nvSpPr>
        <p:spPr>
          <a:xfrm>
            <a:off x="687388" y="1185529"/>
            <a:ext cx="5534303" cy="492443"/>
          </a:xfrm>
        </p:spPr>
        <p:txBody>
          <a:bodyPr/>
          <a:lstStyle/>
          <a:p>
            <a:r>
              <a:rPr lang="en-US" dirty="0" smtClean="0"/>
              <a:t>SECC at AIR</a:t>
            </a:r>
            <a:endParaRPr lang="en-US" dirty="0"/>
          </a:p>
        </p:txBody>
      </p:sp>
    </p:spTree>
    <p:extLst>
      <p:ext uri="{BB962C8B-B14F-4D97-AF65-F5344CB8AC3E}">
        <p14:creationId xmlns:p14="http://schemas.microsoft.com/office/powerpoint/2010/main" val="267740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a:t>
            </a:r>
            <a:endParaRPr lang="en-US" dirty="0"/>
          </a:p>
        </p:txBody>
      </p:sp>
      <p:sp>
        <p:nvSpPr>
          <p:cNvPr id="3" name="Content Placeholder 2"/>
          <p:cNvSpPr>
            <a:spLocks noGrp="1"/>
          </p:cNvSpPr>
          <p:nvPr>
            <p:ph idx="1"/>
          </p:nvPr>
        </p:nvSpPr>
        <p:spPr>
          <a:xfrm>
            <a:off x="687527" y="1798319"/>
            <a:ext cx="7796074" cy="4535833"/>
          </a:xfrm>
        </p:spPr>
        <p:txBody>
          <a:bodyPr/>
          <a:lstStyle/>
          <a:p>
            <a:r>
              <a:rPr lang="en-US" dirty="0"/>
              <a:t>U</a:t>
            </a:r>
            <a:r>
              <a:rPr lang="en-US" dirty="0" smtClean="0"/>
              <a:t>nderstand the essential elements of secondary and tertiary interventions.</a:t>
            </a:r>
          </a:p>
          <a:p>
            <a:r>
              <a:rPr lang="en-US" dirty="0"/>
              <a:t>U</a:t>
            </a:r>
            <a:r>
              <a:rPr lang="en-US" dirty="0" smtClean="0"/>
              <a:t>nderstand how secondary and tertiary interventions are implemented within a multi-tiered system of supports.</a:t>
            </a:r>
          </a:p>
          <a:p>
            <a:endParaRPr lang="en-US" dirty="0" smtClean="0"/>
          </a:p>
          <a:p>
            <a:endParaRPr lang="en-US" dirty="0"/>
          </a:p>
        </p:txBody>
      </p:sp>
      <p:sp>
        <p:nvSpPr>
          <p:cNvPr id="4" name="Slide Number Placeholder 3"/>
          <p:cNvSpPr>
            <a:spLocks noGrp="1"/>
          </p:cNvSpPr>
          <p:nvPr>
            <p:ph type="sldNum" sz="quarter" idx="10"/>
          </p:nvPr>
        </p:nvSpPr>
        <p:spPr/>
        <p:txBody>
          <a:bodyPr/>
          <a:lstStyle/>
          <a:p>
            <a:pPr algn="r"/>
            <a:fld id="{F3477EC8-074D-41C4-94AE-E9EA7CEEA348}" type="slidenum">
              <a:rPr lang="en-US" smtClean="0"/>
              <a:pPr algn="r"/>
              <a:t>4</a:t>
            </a:fld>
            <a:endParaRPr lang="en-US" dirty="0"/>
          </a:p>
        </p:txBody>
      </p:sp>
    </p:spTree>
    <p:extLst>
      <p:ext uri="{BB962C8B-B14F-4D97-AF65-F5344CB8AC3E}">
        <p14:creationId xmlns:p14="http://schemas.microsoft.com/office/powerpoint/2010/main" val="1692201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High-Quality Tier 1 Instruction</a:t>
            </a:r>
            <a:endParaRPr lang="en-US" dirty="0"/>
          </a:p>
        </p:txBody>
      </p:sp>
      <p:sp>
        <p:nvSpPr>
          <p:cNvPr id="15" name="Content Placeholder 14">
            <a:extLst>
              <a:ext uri="{FF2B5EF4-FFF2-40B4-BE49-F238E27FC236}">
                <a16:creationId xmlns:a16="http://schemas.microsoft.com/office/drawing/2014/main" id="{D37416B1-148C-F549-A003-90271B11F2BB}"/>
              </a:ext>
            </a:extLst>
          </p:cNvPr>
          <p:cNvSpPr>
            <a:spLocks noGrp="1"/>
          </p:cNvSpPr>
          <p:nvPr>
            <p:ph idx="1"/>
          </p:nvPr>
        </p:nvSpPr>
        <p:spPr/>
        <p:txBody>
          <a:bodyPr/>
          <a:lstStyle/>
          <a:p>
            <a:endParaRPr lang="en-US" dirty="0"/>
          </a:p>
        </p:txBody>
      </p:sp>
      <p:sp>
        <p:nvSpPr>
          <p:cNvPr id="5" name="Slide Number Placeholder 4"/>
          <p:cNvSpPr>
            <a:spLocks noGrp="1"/>
          </p:cNvSpPr>
          <p:nvPr>
            <p:ph type="sldNum"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99A20822-4A49-4D36-86E3-300BA48D3F00}" type="slidenum">
              <a:rPr kumimoji="0" lang="en-US" sz="900" b="0" i="0" u="none" strike="noStrike" kern="1200" cap="none" spc="0" normalizeH="0" baseline="0" noProof="0" smtClean="0">
                <a:ln>
                  <a:noFill/>
                </a:ln>
                <a:solidFill>
                  <a:srgbClr val="D4D4D4">
                    <a:lumMod val="75000"/>
                  </a:srgbClr>
                </a:solidFill>
                <a:effectLst/>
                <a:uLnTx/>
                <a:uFillTx/>
                <a:latin typeface="Arial"/>
                <a:ea typeface="ＭＳ Ｐゴシック" charset="-128"/>
                <a:cs typeface="+mn-cs"/>
              </a:rPr>
              <a:pPr marL="0" marR="0" lvl="0" indent="0" algn="l" defTabSz="914400" rtl="0" eaLnBrk="1" fontAlgn="base" latinLnBrk="0" hangingPunct="1">
                <a:lnSpc>
                  <a:spcPct val="100000"/>
                </a:lnSpc>
                <a:spcBef>
                  <a:spcPct val="0"/>
                </a:spcBef>
                <a:spcAft>
                  <a:spcPct val="0"/>
                </a:spcAft>
                <a:buClrTx/>
                <a:buSzTx/>
                <a:buFontTx/>
                <a:buNone/>
                <a:tabLst/>
                <a:defRPr/>
              </a:pPr>
              <a:t>5</a:t>
            </a:fld>
            <a:endParaRPr kumimoji="0" lang="en-US" sz="900" b="0" i="0" u="none" strike="noStrike" kern="1200" cap="none" spc="0" normalizeH="0" baseline="0" noProof="0" dirty="0">
              <a:ln>
                <a:noFill/>
              </a:ln>
              <a:solidFill>
                <a:srgbClr val="D4D4D4">
                  <a:lumMod val="75000"/>
                </a:srgbClr>
              </a:solidFill>
              <a:effectLst/>
              <a:uLnTx/>
              <a:uFillTx/>
              <a:latin typeface="Arial"/>
              <a:ea typeface="ＭＳ Ｐゴシック" charset="-128"/>
              <a:cs typeface="+mn-cs"/>
            </a:endParaRPr>
          </a:p>
        </p:txBody>
      </p:sp>
      <p:graphicFrame>
        <p:nvGraphicFramePr>
          <p:cNvPr id="4" name="Diagram 3" descr="Three tiers of instruction image" title="Three tiers of instruction image"/>
          <p:cNvGraphicFramePr/>
          <p:nvPr>
            <p:extLst/>
          </p:nvPr>
        </p:nvGraphicFramePr>
        <p:xfrm>
          <a:off x="1938733" y="1840951"/>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descr="Three tiers of instruction image" title="Three tiers of instruction image"/>
          <p:cNvSpPr/>
          <p:nvPr/>
        </p:nvSpPr>
        <p:spPr>
          <a:xfrm>
            <a:off x="4779174" y="1926809"/>
            <a:ext cx="381000" cy="3978142"/>
          </a:xfrm>
          <a:prstGeom prst="triangle">
            <a:avLst/>
          </a:prstGeom>
          <a:solidFill>
            <a:schemeClr val="tx2">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Text Box 7"/>
          <p:cNvSpPr txBox="1">
            <a:spLocks noChangeArrowheads="1"/>
          </p:cNvSpPr>
          <p:nvPr/>
        </p:nvSpPr>
        <p:spPr bwMode="auto">
          <a:xfrm>
            <a:off x="732341" y="1926809"/>
            <a:ext cx="2286000" cy="1477328"/>
          </a:xfrm>
          <a:prstGeom prst="rect">
            <a:avLst/>
          </a:prstGeom>
          <a:noFill/>
          <a:ln w="9525">
            <a:solidFill>
              <a:srgbClr val="000000"/>
            </a:solid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ＭＳ Ｐゴシック"/>
              </a:rPr>
              <a:t>Students With Disabilities </a:t>
            </a:r>
            <a:endParaRPr kumimoji="0" lang="en-US" sz="1800" b="0" i="0" u="none" strike="noStrike" kern="1200" cap="none" spc="0" normalizeH="0" baseline="0" noProof="0" dirty="0">
              <a:ln>
                <a:noFill/>
              </a:ln>
              <a:solidFill>
                <a:srgbClr val="000000"/>
              </a:solidFill>
              <a:effectLst/>
              <a:uLnTx/>
              <a:uFillTx/>
              <a:latin typeface="Arial"/>
              <a:ea typeface="ＭＳ Ｐゴシック"/>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itchFamily="34" charset="0"/>
                <a:ea typeface="ＭＳ Ｐゴシック"/>
              </a:rPr>
              <a:t>Receive services </a:t>
            </a:r>
            <a:br>
              <a:rPr kumimoji="0" lang="en-US" sz="1800" b="0" i="0" u="none" strike="noStrike" kern="1200" cap="none" spc="0" normalizeH="0" baseline="0" noProof="0" dirty="0">
                <a:ln>
                  <a:noFill/>
                </a:ln>
                <a:solidFill>
                  <a:srgbClr val="000000"/>
                </a:solidFill>
                <a:effectLst/>
                <a:uLnTx/>
                <a:uFillTx/>
                <a:latin typeface="Arial" pitchFamily="34" charset="0"/>
                <a:ea typeface="ＭＳ Ｐゴシック"/>
              </a:rPr>
            </a:br>
            <a:r>
              <a:rPr kumimoji="0" lang="en-US" sz="1800" b="0" i="0" u="none" strike="noStrike" kern="1200" cap="none" spc="0" normalizeH="0" baseline="0" noProof="0" dirty="0">
                <a:ln>
                  <a:noFill/>
                </a:ln>
                <a:solidFill>
                  <a:srgbClr val="000000"/>
                </a:solidFill>
                <a:effectLst/>
                <a:uLnTx/>
                <a:uFillTx/>
                <a:latin typeface="Arial" pitchFamily="34" charset="0"/>
                <a:ea typeface="ＭＳ Ｐゴシック"/>
              </a:rPr>
              <a:t>at all levels, depending on need</a:t>
            </a:r>
            <a:endParaRPr kumimoji="0" lang="en-US" sz="1800" b="0" i="0" u="none" strike="noStrike" kern="1200" cap="none" spc="0" normalizeH="0" baseline="0" noProof="0" dirty="0">
              <a:ln>
                <a:noFill/>
              </a:ln>
              <a:solidFill>
                <a:srgbClr val="000000"/>
              </a:solidFill>
              <a:effectLst/>
              <a:uLnTx/>
              <a:uFillTx/>
              <a:latin typeface="Arial"/>
              <a:ea typeface="ＭＳ Ｐゴシック"/>
            </a:endParaRPr>
          </a:p>
        </p:txBody>
      </p:sp>
      <p:sp>
        <p:nvSpPr>
          <p:cNvPr id="8" name="Text Box 7"/>
          <p:cNvSpPr txBox="1">
            <a:spLocks noChangeArrowheads="1"/>
          </p:cNvSpPr>
          <p:nvPr/>
        </p:nvSpPr>
        <p:spPr bwMode="auto">
          <a:xfrm>
            <a:off x="327918" y="4650246"/>
            <a:ext cx="2286000" cy="923330"/>
          </a:xfrm>
          <a:prstGeom prst="rect">
            <a:avLst/>
          </a:prstGeom>
          <a:solidFill>
            <a:schemeClr val="bg1"/>
          </a:solidFill>
          <a:ln w="9525">
            <a:solidFill>
              <a:srgbClr val="000000"/>
            </a:solid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ＭＳ Ｐゴシック"/>
              </a:rPr>
              <a:t>Tier 1: Universal Level </a:t>
            </a:r>
            <a:br>
              <a:rPr kumimoji="0" lang="en-US" sz="1800" b="1" i="0" u="none" strike="noStrike" kern="1200" cap="none" spc="0" normalizeH="0" baseline="0" noProof="0" dirty="0">
                <a:ln>
                  <a:noFill/>
                </a:ln>
                <a:solidFill>
                  <a:srgbClr val="000000"/>
                </a:solidFill>
                <a:effectLst/>
                <a:uLnTx/>
                <a:uFillTx/>
                <a:latin typeface="Arial"/>
                <a:ea typeface="ＭＳ Ｐゴシック"/>
              </a:rPr>
            </a:br>
            <a:r>
              <a:rPr kumimoji="0" lang="en-US" sz="1800" b="1" i="0" u="none" strike="noStrike" kern="1200" cap="none" spc="0" normalizeH="0" baseline="0" noProof="0" dirty="0">
                <a:ln>
                  <a:noFill/>
                </a:ln>
                <a:solidFill>
                  <a:srgbClr val="000000"/>
                </a:solidFill>
                <a:effectLst/>
                <a:uLnTx/>
                <a:uFillTx/>
                <a:latin typeface="Arial"/>
                <a:ea typeface="ＭＳ Ｐゴシック"/>
              </a:rPr>
              <a:t>of Prevention</a:t>
            </a:r>
          </a:p>
        </p:txBody>
      </p:sp>
      <p:sp>
        <p:nvSpPr>
          <p:cNvPr id="9" name="Text Box 11"/>
          <p:cNvSpPr txBox="1">
            <a:spLocks noChangeArrowheads="1"/>
          </p:cNvSpPr>
          <p:nvPr/>
        </p:nvSpPr>
        <p:spPr bwMode="auto">
          <a:xfrm>
            <a:off x="5619221" y="1922260"/>
            <a:ext cx="2377440" cy="923330"/>
          </a:xfrm>
          <a:prstGeom prst="rect">
            <a:avLst/>
          </a:prstGeom>
          <a:solidFill>
            <a:schemeClr val="bg1"/>
          </a:solidFill>
          <a:ln w="9525">
            <a:solidFill>
              <a:srgbClr val="000000"/>
            </a:solidFill>
            <a:miter lim="800000"/>
            <a:headEnd/>
            <a:tailEnd/>
          </a:ln>
        </p:spPr>
        <p:txBody>
          <a:bodyPr wrap="square" lIns="45720" rIns="4572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ＭＳ Ｐゴシック"/>
              </a:rPr>
              <a:t>Tier 3: Intensive Level </a:t>
            </a:r>
            <a:br>
              <a:rPr kumimoji="0" lang="en-US" sz="1800" b="1" i="0" u="none" strike="noStrike" kern="1200" cap="none" spc="0" normalizeH="0" baseline="0" noProof="0" dirty="0">
                <a:ln>
                  <a:noFill/>
                </a:ln>
                <a:solidFill>
                  <a:srgbClr val="000000"/>
                </a:solidFill>
                <a:effectLst/>
                <a:uLnTx/>
                <a:uFillTx/>
                <a:latin typeface="Arial"/>
                <a:ea typeface="ＭＳ Ｐゴシック"/>
              </a:rPr>
            </a:br>
            <a:r>
              <a:rPr kumimoji="0" lang="en-US" sz="1800" b="1" i="0" u="none" strike="noStrike" kern="1200" cap="none" spc="0" normalizeH="0" baseline="0" noProof="0" dirty="0">
                <a:ln>
                  <a:noFill/>
                </a:ln>
                <a:solidFill>
                  <a:srgbClr val="000000"/>
                </a:solidFill>
                <a:effectLst/>
                <a:uLnTx/>
                <a:uFillTx/>
                <a:latin typeface="Arial"/>
                <a:ea typeface="ＭＳ Ｐゴシック"/>
              </a:rPr>
              <a:t>of Prevention</a:t>
            </a:r>
          </a:p>
        </p:txBody>
      </p:sp>
      <p:sp>
        <p:nvSpPr>
          <p:cNvPr id="10" name="Text Box 10"/>
          <p:cNvSpPr txBox="1">
            <a:spLocks noChangeArrowheads="1"/>
          </p:cNvSpPr>
          <p:nvPr/>
        </p:nvSpPr>
        <p:spPr bwMode="auto">
          <a:xfrm>
            <a:off x="6202522" y="3399418"/>
            <a:ext cx="2286000" cy="923330"/>
          </a:xfrm>
          <a:prstGeom prst="rect">
            <a:avLst/>
          </a:prstGeom>
          <a:solidFill>
            <a:schemeClr val="bg1"/>
          </a:solidFill>
          <a:ln w="9525">
            <a:solidFill>
              <a:srgbClr val="000000"/>
            </a:solid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ＭＳ Ｐゴシック"/>
              </a:rPr>
              <a:t>Tier 2: Targeted Level </a:t>
            </a:r>
            <a:br>
              <a:rPr kumimoji="0" lang="en-US" sz="1800" b="1" i="0" u="none" strike="noStrike" kern="1200" cap="none" spc="0" normalizeH="0" baseline="0" noProof="0" dirty="0">
                <a:ln>
                  <a:noFill/>
                </a:ln>
                <a:solidFill>
                  <a:srgbClr val="000000"/>
                </a:solidFill>
                <a:effectLst/>
                <a:uLnTx/>
                <a:uFillTx/>
                <a:latin typeface="Arial"/>
                <a:ea typeface="ＭＳ Ｐゴシック"/>
              </a:rPr>
            </a:br>
            <a:r>
              <a:rPr kumimoji="0" lang="en-US" sz="1800" b="1" i="0" u="none" strike="noStrike" kern="1200" cap="none" spc="0" normalizeH="0" baseline="0" noProof="0" dirty="0">
                <a:ln>
                  <a:noFill/>
                </a:ln>
                <a:solidFill>
                  <a:srgbClr val="000000"/>
                </a:solidFill>
                <a:effectLst/>
                <a:uLnTx/>
                <a:uFillTx/>
                <a:latin typeface="Arial"/>
                <a:ea typeface="ＭＳ Ｐゴシック"/>
              </a:rPr>
              <a:t>of Prevention</a:t>
            </a:r>
          </a:p>
        </p:txBody>
      </p:sp>
      <p:cxnSp>
        <p:nvCxnSpPr>
          <p:cNvPr id="13" name="Straight Arrow Connector 12" descr="Three tiers of instruction image" title="Three tiers of instruction image"/>
          <p:cNvCxnSpPr/>
          <p:nvPr/>
        </p:nvCxnSpPr>
        <p:spPr>
          <a:xfrm>
            <a:off x="3037569" y="2665473"/>
            <a:ext cx="1836855" cy="91937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111491" y="1815653"/>
            <a:ext cx="1667683" cy="584775"/>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a:rPr>
              <a:t>3% to 5% of students</a:t>
            </a: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endParaRPr>
          </a:p>
        </p:txBody>
      </p:sp>
      <p:cxnSp>
        <p:nvCxnSpPr>
          <p:cNvPr id="11" name="Straight Arrow Connector 10" descr="Three tiers of instruction image" title="Three tiers of instruction image"/>
          <p:cNvCxnSpPr/>
          <p:nvPr/>
        </p:nvCxnSpPr>
        <p:spPr>
          <a:xfrm>
            <a:off x="4476206" y="2264229"/>
            <a:ext cx="302968" cy="242003"/>
          </a:xfrm>
          <a:prstGeom prst="straightConnector1">
            <a:avLst/>
          </a:prstGeom>
          <a:ln w="15875">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421946" y="4877393"/>
            <a:ext cx="1675695" cy="584775"/>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a:rPr>
              <a:t>80% of students</a:t>
            </a: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endParaRPr>
          </a:p>
        </p:txBody>
      </p:sp>
      <p:cxnSp>
        <p:nvCxnSpPr>
          <p:cNvPr id="14" name="Straight Arrow Connector 13" descr="Three tiers of instruction image" title="Three tiers of instruction image"/>
          <p:cNvCxnSpPr/>
          <p:nvPr/>
        </p:nvCxnSpPr>
        <p:spPr>
          <a:xfrm flipH="1">
            <a:off x="7141029" y="5169780"/>
            <a:ext cx="592182" cy="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437682" y="3574807"/>
            <a:ext cx="1758816" cy="338554"/>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ＭＳ Ｐゴシック"/>
              </a:rPr>
              <a:t>15% of students</a:t>
            </a: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endParaRPr>
          </a:p>
        </p:txBody>
      </p:sp>
      <p:cxnSp>
        <p:nvCxnSpPr>
          <p:cNvPr id="18" name="Straight Arrow Connector 17" descr="Three tiers of instruction image" title="Three tiers of instruction image"/>
          <p:cNvCxnSpPr/>
          <p:nvPr/>
        </p:nvCxnSpPr>
        <p:spPr>
          <a:xfrm>
            <a:off x="3279660" y="3744084"/>
            <a:ext cx="676336" cy="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1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 grpId="0"/>
      <p:bldP spid="12"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88" y="2941418"/>
            <a:ext cx="8229600" cy="1446550"/>
          </a:xfrm>
        </p:spPr>
        <p:txBody>
          <a:bodyPr/>
          <a:lstStyle/>
          <a:p>
            <a:r>
              <a:rPr lang="en-US" dirty="0"/>
              <a:t>Evidence-Based Tier 2 Intervention</a:t>
            </a:r>
          </a:p>
        </p:txBody>
      </p:sp>
      <p:sp>
        <p:nvSpPr>
          <p:cNvPr id="4" name="Slide Number Placeholder 3"/>
          <p:cNvSpPr>
            <a:spLocks noGrp="1"/>
          </p:cNvSpPr>
          <p:nvPr>
            <p:ph type="sldNum" sz="quarter" idx="12"/>
          </p:nvPr>
        </p:nvSpPr>
        <p:spPr/>
        <p:txBody>
          <a:bodyPr/>
          <a:lstStyle/>
          <a:p>
            <a:fld id="{A1A8B8B9-B651-4439-A868-E8F04EF81465}" type="slidenum">
              <a:rPr lang="en-US" smtClean="0"/>
              <a:pPr/>
              <a:t>6</a:t>
            </a:fld>
            <a:endParaRPr lang="en-US" dirty="0"/>
          </a:p>
        </p:txBody>
      </p:sp>
    </p:spTree>
    <p:extLst>
      <p:ext uri="{BB962C8B-B14F-4D97-AF65-F5344CB8AC3E}">
        <p14:creationId xmlns:p14="http://schemas.microsoft.com/office/powerpoint/2010/main" val="558568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Tier 2 Within MTSS</a:t>
            </a:r>
          </a:p>
        </p:txBody>
      </p:sp>
      <p:graphicFrame>
        <p:nvGraphicFramePr>
          <p:cNvPr id="4" name="Content Placeholder 6" descr="A review table that highlights the differences between the tiers in terms of the instruction or intervention approach, group size, monitor progress, and population served. Second cloumn describes Primary or T1. Instruction here is comprehensive research-based curriculum, group size is class-wide (with some small group instruction. Progress is monitored once per term, and all students are served under this. Next is the secondary or T2. Here, instruction or the intervention approach is standardized, targeted small-group instruction, with 3 to 7 students, that will have at least progress monirored at least once a month, and this for at-risk students. The last is Intensive or T3. Under this tier, intervention will be individulazed based on student data with no more than 3 students. Progress is to be monitored on a weekly basis, and the population that falls under here are those with sifnificant and persistent learnig needs. "/>
          <p:cNvGraphicFramePr>
            <a:graphicFrameLocks noGrp="1"/>
          </p:cNvGraphicFramePr>
          <p:nvPr>
            <p:ph idx="1"/>
            <p:extLst>
              <p:ext uri="{D42A27DB-BD31-4B8C-83A1-F6EECF244321}">
                <p14:modId xmlns:p14="http://schemas.microsoft.com/office/powerpoint/2010/main" val="3813084322"/>
              </p:ext>
            </p:extLst>
          </p:nvPr>
        </p:nvGraphicFramePr>
        <p:xfrm>
          <a:off x="616825" y="1636005"/>
          <a:ext cx="8224868" cy="4045066"/>
        </p:xfrm>
        <a:graphic>
          <a:graphicData uri="http://schemas.openxmlformats.org/drawingml/2006/table">
            <a:tbl>
              <a:tblPr firstRow="1" bandRow="1">
                <a:tableStyleId>{5C22544A-7EE6-4342-B048-85BDC9FD1C3A}</a:tableStyleId>
              </a:tblPr>
              <a:tblGrid>
                <a:gridCol w="1734179">
                  <a:extLst>
                    <a:ext uri="{9D8B030D-6E8A-4147-A177-3AD203B41FA5}">
                      <a16:colId xmlns:a16="http://schemas.microsoft.com/office/drawing/2014/main" val="20000"/>
                    </a:ext>
                  </a:extLst>
                </a:gridCol>
                <a:gridCol w="2163563">
                  <a:extLst>
                    <a:ext uri="{9D8B030D-6E8A-4147-A177-3AD203B41FA5}">
                      <a16:colId xmlns:a16="http://schemas.microsoft.com/office/drawing/2014/main" val="20001"/>
                    </a:ext>
                  </a:extLst>
                </a:gridCol>
                <a:gridCol w="2163563">
                  <a:extLst>
                    <a:ext uri="{9D8B030D-6E8A-4147-A177-3AD203B41FA5}">
                      <a16:colId xmlns:a16="http://schemas.microsoft.com/office/drawing/2014/main" val="20002"/>
                    </a:ext>
                  </a:extLst>
                </a:gridCol>
                <a:gridCol w="2163563">
                  <a:extLst>
                    <a:ext uri="{9D8B030D-6E8A-4147-A177-3AD203B41FA5}">
                      <a16:colId xmlns:a16="http://schemas.microsoft.com/office/drawing/2014/main" val="20003"/>
                    </a:ext>
                  </a:extLst>
                </a:gridCol>
              </a:tblGrid>
              <a:tr h="432640">
                <a:tc>
                  <a:txBody>
                    <a:bodyPr/>
                    <a:lstStyle/>
                    <a:p>
                      <a:endParaRPr lang="en-US" sz="2000" dirty="0"/>
                    </a:p>
                  </a:txBody>
                  <a:tcPr marL="91759" marR="91759">
                    <a:solidFill>
                      <a:srgbClr val="6986A3"/>
                    </a:solidFill>
                  </a:tcPr>
                </a:tc>
                <a:tc>
                  <a:txBody>
                    <a:bodyPr/>
                    <a:lstStyle/>
                    <a:p>
                      <a:r>
                        <a:rPr lang="en-US" sz="2000" dirty="0"/>
                        <a:t>Tier 1</a:t>
                      </a:r>
                    </a:p>
                  </a:txBody>
                  <a:tcPr marL="91759" marR="91759">
                    <a:solidFill>
                      <a:srgbClr val="6986A3"/>
                    </a:solidFill>
                  </a:tcPr>
                </a:tc>
                <a:tc>
                  <a:txBody>
                    <a:bodyPr/>
                    <a:lstStyle/>
                    <a:p>
                      <a:r>
                        <a:rPr lang="en-US" sz="2000" dirty="0"/>
                        <a:t>Tier 2</a:t>
                      </a:r>
                    </a:p>
                  </a:txBody>
                  <a:tcPr marL="91759" marR="91759">
                    <a:solidFill>
                      <a:srgbClr val="6986A3"/>
                    </a:solidFill>
                  </a:tcPr>
                </a:tc>
                <a:tc>
                  <a:txBody>
                    <a:bodyPr/>
                    <a:lstStyle/>
                    <a:p>
                      <a:r>
                        <a:rPr lang="en-US" sz="2000" dirty="0"/>
                        <a:t>Tier 3</a:t>
                      </a:r>
                    </a:p>
                  </a:txBody>
                  <a:tcPr marL="91759" marR="91759">
                    <a:solidFill>
                      <a:srgbClr val="6986A3"/>
                    </a:solidFill>
                  </a:tcPr>
                </a:tc>
                <a:extLst>
                  <a:ext uri="{0D108BD9-81ED-4DB2-BD59-A6C34878D82A}">
                    <a16:rowId xmlns:a16="http://schemas.microsoft.com/office/drawing/2014/main" val="10000"/>
                  </a:ext>
                </a:extLst>
              </a:tr>
              <a:tr h="853170">
                <a:tc>
                  <a:txBody>
                    <a:bodyPr/>
                    <a:lstStyle/>
                    <a:p>
                      <a:r>
                        <a:rPr lang="en-US" sz="1800" b="1" dirty="0">
                          <a:solidFill>
                            <a:schemeClr val="bg1"/>
                          </a:solidFill>
                        </a:rPr>
                        <a:t>Instruction or</a:t>
                      </a:r>
                    </a:p>
                    <a:p>
                      <a:r>
                        <a:rPr lang="en-US" sz="1800" b="1" dirty="0">
                          <a:solidFill>
                            <a:schemeClr val="bg1"/>
                          </a:solidFill>
                        </a:rPr>
                        <a:t>Intervention</a:t>
                      </a:r>
                      <a:r>
                        <a:rPr lang="en-US" sz="1800" b="1" baseline="0" dirty="0">
                          <a:solidFill>
                            <a:schemeClr val="bg1"/>
                          </a:solidFill>
                        </a:rPr>
                        <a:t> Approach</a:t>
                      </a:r>
                      <a:endParaRPr lang="en-US" sz="1800" b="1" dirty="0">
                        <a:solidFill>
                          <a:schemeClr val="bg1"/>
                        </a:solidFill>
                      </a:endParaRPr>
                    </a:p>
                  </a:txBody>
                  <a:tcPr marL="91759" marR="91759">
                    <a:solidFill>
                      <a:srgbClr val="6986A3"/>
                    </a:solidFill>
                  </a:tcPr>
                </a:tc>
                <a:tc>
                  <a:txBody>
                    <a:bodyPr/>
                    <a:lstStyle/>
                    <a:p>
                      <a:r>
                        <a:rPr lang="en-US" sz="1600" dirty="0">
                          <a:solidFill>
                            <a:srgbClr val="123A5F"/>
                          </a:solidFill>
                        </a:rPr>
                        <a:t>Comprehensive,</a:t>
                      </a:r>
                      <a:r>
                        <a:rPr lang="en-US" sz="1600" baseline="0" dirty="0">
                          <a:solidFill>
                            <a:srgbClr val="123A5F"/>
                          </a:solidFill>
                        </a:rPr>
                        <a:t> research-based curriculum</a:t>
                      </a:r>
                      <a:endParaRPr lang="en-US" sz="1600" dirty="0">
                        <a:solidFill>
                          <a:srgbClr val="123A5F"/>
                        </a:solidFill>
                      </a:endParaRPr>
                    </a:p>
                  </a:txBody>
                  <a:tcPr marL="91387" marR="0"/>
                </a:tc>
                <a:tc>
                  <a:txBody>
                    <a:bodyPr/>
                    <a:lstStyle/>
                    <a:p>
                      <a:r>
                        <a:rPr lang="en-US" sz="1600" dirty="0">
                          <a:solidFill>
                            <a:srgbClr val="123A5F"/>
                          </a:solidFill>
                        </a:rPr>
                        <a:t>Standardized, targeted</a:t>
                      </a:r>
                      <a:r>
                        <a:rPr lang="en-US" sz="1600" baseline="0" dirty="0">
                          <a:solidFill>
                            <a:srgbClr val="123A5F"/>
                          </a:solidFill>
                        </a:rPr>
                        <a:t> </a:t>
                      </a:r>
                      <a:r>
                        <a:rPr lang="en-US" sz="1600" dirty="0">
                          <a:solidFill>
                            <a:srgbClr val="123A5F"/>
                          </a:solidFill>
                        </a:rPr>
                        <a:t>small-group instruction</a:t>
                      </a:r>
                    </a:p>
                  </a:txBody>
                  <a:tcPr marL="91387" marR="91387"/>
                </a:tc>
                <a:tc>
                  <a:txBody>
                    <a:bodyPr/>
                    <a:lstStyle/>
                    <a:p>
                      <a:r>
                        <a:rPr lang="en-US" sz="1600" dirty="0">
                          <a:solidFill>
                            <a:srgbClr val="123A5F"/>
                          </a:solidFill>
                        </a:rPr>
                        <a:t>Individualized,</a:t>
                      </a:r>
                      <a:r>
                        <a:rPr lang="en-US" sz="1600" baseline="0" dirty="0">
                          <a:solidFill>
                            <a:srgbClr val="123A5F"/>
                          </a:solidFill>
                        </a:rPr>
                        <a:t> based on student data </a:t>
                      </a:r>
                      <a:endParaRPr lang="en-US" sz="1600" dirty="0">
                        <a:solidFill>
                          <a:srgbClr val="123A5F"/>
                        </a:solidFill>
                      </a:endParaRPr>
                    </a:p>
                  </a:txBody>
                  <a:tcPr marL="91387" marR="0"/>
                </a:tc>
                <a:extLst>
                  <a:ext uri="{0D108BD9-81ED-4DB2-BD59-A6C34878D82A}">
                    <a16:rowId xmlns:a16="http://schemas.microsoft.com/office/drawing/2014/main" val="10001"/>
                  </a:ext>
                </a:extLst>
              </a:tr>
              <a:tr h="821892">
                <a:tc>
                  <a:txBody>
                    <a:bodyPr/>
                    <a:lstStyle/>
                    <a:p>
                      <a:r>
                        <a:rPr lang="en-US" sz="1800" b="1" dirty="0">
                          <a:solidFill>
                            <a:schemeClr val="bg1"/>
                          </a:solidFill>
                        </a:rPr>
                        <a:t>Group</a:t>
                      </a:r>
                      <a:r>
                        <a:rPr lang="en-US" sz="1800" b="1" baseline="0" dirty="0">
                          <a:solidFill>
                            <a:schemeClr val="bg1"/>
                          </a:solidFill>
                        </a:rPr>
                        <a:t> Size </a:t>
                      </a:r>
                      <a:endParaRPr lang="en-US" sz="1800" b="1" dirty="0">
                        <a:solidFill>
                          <a:schemeClr val="bg1"/>
                        </a:solidFill>
                      </a:endParaRPr>
                    </a:p>
                  </a:txBody>
                  <a:tcPr marL="91759" marR="91759">
                    <a:solidFill>
                      <a:srgbClr val="6986A3"/>
                    </a:solidFill>
                  </a:tcPr>
                </a:tc>
                <a:tc>
                  <a:txBody>
                    <a:bodyPr/>
                    <a:lstStyle/>
                    <a:p>
                      <a:r>
                        <a:rPr lang="en-US" sz="1600" dirty="0" err="1">
                          <a:solidFill>
                            <a:srgbClr val="123A5F"/>
                          </a:solidFill>
                        </a:rPr>
                        <a:t>Classwide</a:t>
                      </a:r>
                      <a:r>
                        <a:rPr lang="en-US" sz="1600" baseline="0" dirty="0">
                          <a:solidFill>
                            <a:srgbClr val="123A5F"/>
                          </a:solidFill>
                        </a:rPr>
                        <a:t> (with some small-group instruction)</a:t>
                      </a:r>
                      <a:endParaRPr lang="en-US" sz="1600" dirty="0">
                        <a:solidFill>
                          <a:srgbClr val="123A5F"/>
                        </a:solidFill>
                      </a:endParaRPr>
                    </a:p>
                  </a:txBody>
                  <a:tcPr marL="91387" marR="0"/>
                </a:tc>
                <a:tc>
                  <a:txBody>
                    <a:bodyPr/>
                    <a:lstStyle/>
                    <a:p>
                      <a:r>
                        <a:rPr lang="en-US" sz="1600">
                          <a:solidFill>
                            <a:srgbClr val="123A5F"/>
                          </a:solidFill>
                        </a:rPr>
                        <a:t>3</a:t>
                      </a:r>
                      <a:r>
                        <a:rPr lang="en-US" sz="1600">
                          <a:solidFill>
                            <a:srgbClr val="123A5F"/>
                          </a:solidFill>
                          <a:latin typeface="Calibri"/>
                        </a:rPr>
                        <a:t>–</a:t>
                      </a:r>
                      <a:r>
                        <a:rPr lang="en-US" sz="1600">
                          <a:solidFill>
                            <a:srgbClr val="123A5F"/>
                          </a:solidFill>
                        </a:rPr>
                        <a:t>7</a:t>
                      </a:r>
                      <a:r>
                        <a:rPr lang="en-US" sz="1600" baseline="0">
                          <a:solidFill>
                            <a:srgbClr val="123A5F"/>
                          </a:solidFill>
                        </a:rPr>
                        <a:t> students</a:t>
                      </a:r>
                      <a:endParaRPr lang="en-US" sz="1600">
                        <a:solidFill>
                          <a:srgbClr val="123A5F"/>
                        </a:solidFill>
                      </a:endParaRPr>
                    </a:p>
                  </a:txBody>
                  <a:tcPr marL="91387" marR="91387"/>
                </a:tc>
                <a:tc>
                  <a:txBody>
                    <a:bodyPr/>
                    <a:lstStyle/>
                    <a:p>
                      <a:r>
                        <a:rPr lang="en-US" sz="1600">
                          <a:solidFill>
                            <a:srgbClr val="123A5F"/>
                          </a:solidFill>
                        </a:rPr>
                        <a:t>No more than 3 students</a:t>
                      </a:r>
                    </a:p>
                  </a:txBody>
                  <a:tcPr marL="91387" marR="0"/>
                </a:tc>
                <a:extLst>
                  <a:ext uri="{0D108BD9-81ED-4DB2-BD59-A6C34878D82A}">
                    <a16:rowId xmlns:a16="http://schemas.microsoft.com/office/drawing/2014/main" val="10002"/>
                  </a:ext>
                </a:extLst>
              </a:tr>
              <a:tr h="808266">
                <a:tc>
                  <a:txBody>
                    <a:bodyPr/>
                    <a:lstStyle/>
                    <a:p>
                      <a:r>
                        <a:rPr lang="en-US" sz="1800" b="1">
                          <a:solidFill>
                            <a:schemeClr val="bg1"/>
                          </a:solidFill>
                        </a:rPr>
                        <a:t>Assessment</a:t>
                      </a:r>
                    </a:p>
                  </a:txBody>
                  <a:tcPr marL="91759" marR="91759">
                    <a:solidFill>
                      <a:srgbClr val="6986A3"/>
                    </a:solidFill>
                  </a:tcPr>
                </a:tc>
                <a:tc>
                  <a:txBody>
                    <a:bodyPr/>
                    <a:lstStyle/>
                    <a:p>
                      <a:r>
                        <a:rPr lang="en-US" sz="1600">
                          <a:solidFill>
                            <a:srgbClr val="123A5F"/>
                          </a:solidFill>
                        </a:rPr>
                        <a:t>Screening, 3 times yearly</a:t>
                      </a:r>
                    </a:p>
                  </a:txBody>
                  <a:tcPr marL="91387" marR="0"/>
                </a:tc>
                <a:tc>
                  <a:txBody>
                    <a:bodyPr/>
                    <a:lstStyle/>
                    <a:p>
                      <a:r>
                        <a:rPr lang="en-US" sz="1600">
                          <a:solidFill>
                            <a:srgbClr val="123A5F"/>
                          </a:solidFill>
                        </a:rPr>
                        <a:t>At least</a:t>
                      </a:r>
                      <a:r>
                        <a:rPr lang="en-US" sz="1600" baseline="0">
                          <a:solidFill>
                            <a:srgbClr val="123A5F"/>
                          </a:solidFill>
                        </a:rPr>
                        <a:t> biweekly or monthly</a:t>
                      </a:r>
                      <a:endParaRPr lang="en-US" sz="1600">
                        <a:solidFill>
                          <a:srgbClr val="123A5F"/>
                        </a:solidFill>
                      </a:endParaRPr>
                    </a:p>
                  </a:txBody>
                  <a:tcPr marL="91387" marR="91387"/>
                </a:tc>
                <a:tc>
                  <a:txBody>
                    <a:bodyPr/>
                    <a:lstStyle/>
                    <a:p>
                      <a:r>
                        <a:rPr lang="en-US" sz="1600">
                          <a:solidFill>
                            <a:srgbClr val="123A5F"/>
                          </a:solidFill>
                        </a:rPr>
                        <a:t>Weekly</a:t>
                      </a:r>
                    </a:p>
                  </a:txBody>
                  <a:tcPr marL="91387" marR="0"/>
                </a:tc>
                <a:extLst>
                  <a:ext uri="{0D108BD9-81ED-4DB2-BD59-A6C34878D82A}">
                    <a16:rowId xmlns:a16="http://schemas.microsoft.com/office/drawing/2014/main" val="10003"/>
                  </a:ext>
                </a:extLst>
              </a:tr>
              <a:tr h="821892">
                <a:tc>
                  <a:txBody>
                    <a:bodyPr/>
                    <a:lstStyle/>
                    <a:p>
                      <a:r>
                        <a:rPr lang="en-US" sz="1800" b="1">
                          <a:solidFill>
                            <a:schemeClr val="bg1"/>
                          </a:solidFill>
                        </a:rPr>
                        <a:t>Population</a:t>
                      </a:r>
                      <a:r>
                        <a:rPr lang="en-US" sz="1800" b="1" baseline="0">
                          <a:solidFill>
                            <a:schemeClr val="bg1"/>
                          </a:solidFill>
                        </a:rPr>
                        <a:t> Served</a:t>
                      </a:r>
                      <a:endParaRPr lang="en-US" sz="1800" b="1">
                        <a:solidFill>
                          <a:schemeClr val="bg1"/>
                        </a:solidFill>
                      </a:endParaRPr>
                    </a:p>
                  </a:txBody>
                  <a:tcPr marL="91759" marR="91759">
                    <a:solidFill>
                      <a:srgbClr val="6986A3"/>
                    </a:solidFill>
                  </a:tcPr>
                </a:tc>
                <a:tc>
                  <a:txBody>
                    <a:bodyPr/>
                    <a:lstStyle/>
                    <a:p>
                      <a:r>
                        <a:rPr lang="en-US" sz="1600">
                          <a:solidFill>
                            <a:srgbClr val="123A5F"/>
                          </a:solidFill>
                        </a:rPr>
                        <a:t>All</a:t>
                      </a:r>
                      <a:r>
                        <a:rPr lang="en-US" sz="1600" baseline="0">
                          <a:solidFill>
                            <a:srgbClr val="123A5F"/>
                          </a:solidFill>
                        </a:rPr>
                        <a:t> students</a:t>
                      </a:r>
                      <a:endParaRPr lang="en-US" sz="1600">
                        <a:solidFill>
                          <a:srgbClr val="123A5F"/>
                        </a:solidFill>
                      </a:endParaRPr>
                    </a:p>
                  </a:txBody>
                  <a:tcPr marL="91387" marR="0"/>
                </a:tc>
                <a:tc>
                  <a:txBody>
                    <a:bodyPr/>
                    <a:lstStyle/>
                    <a:p>
                      <a:r>
                        <a:rPr lang="en-US" sz="1600">
                          <a:solidFill>
                            <a:srgbClr val="123A5F"/>
                          </a:solidFill>
                        </a:rPr>
                        <a:t>Students identified as at risk (~15%</a:t>
                      </a:r>
                      <a:r>
                        <a:rPr lang="en-US" sz="1600">
                          <a:solidFill>
                            <a:srgbClr val="123A5F"/>
                          </a:solidFill>
                          <a:latin typeface="Calibri"/>
                        </a:rPr>
                        <a:t>–</a:t>
                      </a:r>
                      <a:r>
                        <a:rPr lang="en-US" sz="1600">
                          <a:solidFill>
                            <a:srgbClr val="123A5F"/>
                          </a:solidFill>
                        </a:rPr>
                        <a:t>20%)</a:t>
                      </a:r>
                      <a:r>
                        <a:rPr lang="en-US" sz="1600" baseline="0">
                          <a:solidFill>
                            <a:srgbClr val="123A5F"/>
                          </a:solidFill>
                        </a:rPr>
                        <a:t> </a:t>
                      </a:r>
                      <a:endParaRPr lang="en-US" sz="1600">
                        <a:solidFill>
                          <a:srgbClr val="123A5F"/>
                        </a:solidFill>
                      </a:endParaRPr>
                    </a:p>
                  </a:txBody>
                  <a:tcPr marL="91387" marR="91387"/>
                </a:tc>
                <a:tc>
                  <a:txBody>
                    <a:bodyPr/>
                    <a:lstStyle/>
                    <a:p>
                      <a:r>
                        <a:rPr lang="en-US" sz="1600">
                          <a:solidFill>
                            <a:srgbClr val="123A5F"/>
                          </a:solidFill>
                        </a:rPr>
                        <a:t>Significant</a:t>
                      </a:r>
                      <a:r>
                        <a:rPr lang="en-US" sz="1600" baseline="0">
                          <a:solidFill>
                            <a:srgbClr val="123A5F"/>
                          </a:solidFill>
                        </a:rPr>
                        <a:t> and persistent learning needs, nonresponders (3%</a:t>
                      </a:r>
                      <a:r>
                        <a:rPr lang="en-US" sz="1600">
                          <a:solidFill>
                            <a:srgbClr val="123A5F"/>
                          </a:solidFill>
                          <a:latin typeface="Calibri"/>
                        </a:rPr>
                        <a:t>–</a:t>
                      </a:r>
                      <a:r>
                        <a:rPr lang="en-US" sz="1600" baseline="0">
                          <a:solidFill>
                            <a:srgbClr val="123A5F"/>
                          </a:solidFill>
                        </a:rPr>
                        <a:t>5%)</a:t>
                      </a:r>
                      <a:endParaRPr lang="en-US" sz="1600">
                        <a:solidFill>
                          <a:srgbClr val="123A5F"/>
                        </a:solidFill>
                      </a:endParaRPr>
                    </a:p>
                  </a:txBody>
                  <a:tcPr marL="91387" marR="0"/>
                </a:tc>
                <a:extLst>
                  <a:ext uri="{0D108BD9-81ED-4DB2-BD59-A6C34878D82A}">
                    <a16:rowId xmlns:a16="http://schemas.microsoft.com/office/drawing/2014/main" val="10004"/>
                  </a:ext>
                </a:extLst>
              </a:tr>
            </a:tbl>
          </a:graphicData>
        </a:graphic>
      </p:graphicFrame>
      <p:sp>
        <p:nvSpPr>
          <p:cNvPr id="3" name="Slide Number Placeholder 2"/>
          <p:cNvSpPr>
            <a:spLocks noGrp="1"/>
          </p:cNvSpPr>
          <p:nvPr>
            <p:ph type="sldNum" sz="quarter" idx="10"/>
          </p:nvPr>
        </p:nvSpPr>
        <p:spPr/>
        <p:txBody>
          <a:bodyPr/>
          <a:lstStyle/>
          <a:p>
            <a:fld id="{99A20822-4A49-4D36-86E3-300BA48D3F00}" type="slidenum">
              <a:rPr lang="en-US" smtClean="0"/>
              <a:t>7</a:t>
            </a:fld>
            <a:endParaRPr lang="en-US"/>
          </a:p>
        </p:txBody>
      </p:sp>
      <p:sp>
        <p:nvSpPr>
          <p:cNvPr id="5" name="Rectangle 4" descr="Tier Two Information" title="Tier Two Information">
            <a:extLst>
              <a:ext uri="{FF2B5EF4-FFF2-40B4-BE49-F238E27FC236}">
                <a16:creationId xmlns:a16="http://schemas.microsoft.com/office/drawing/2014/main" id="{F3F23B02-6322-4F13-B8A2-AD8502D52725}"/>
              </a:ext>
            </a:extLst>
          </p:cNvPr>
          <p:cNvSpPr/>
          <p:nvPr/>
        </p:nvSpPr>
        <p:spPr>
          <a:xfrm>
            <a:off x="4572001" y="1638795"/>
            <a:ext cx="2153920" cy="41219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1956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16" name="Title 1"/>
          <p:cNvSpPr>
            <a:spLocks noGrp="1"/>
          </p:cNvSpPr>
          <p:nvPr>
            <p:ph type="title"/>
          </p:nvPr>
        </p:nvSpPr>
        <p:spPr>
          <a:ln>
            <a:miter lim="800000"/>
            <a:headEnd/>
            <a:tailEnd/>
          </a:ln>
        </p:spPr>
        <p:txBody>
          <a:bodyPr>
            <a:normAutofit fontScale="90000"/>
          </a:bodyPr>
          <a:lstStyle/>
          <a:p>
            <a:pPr eaLnBrk="1" hangingPunct="1"/>
            <a:r>
              <a:rPr lang="en-US" altLang="en-US" sz="3600"/>
              <a:t>Distinction Between Tier 1 </a:t>
            </a:r>
            <a:r>
              <a:rPr lang="en-US" altLang="en-US" sz="3600" smtClean="0"/>
              <a:t>and </a:t>
            </a:r>
            <a:r>
              <a:rPr lang="en-US" altLang="en-US" sz="3600"/>
              <a:t>Tier 2</a:t>
            </a:r>
          </a:p>
        </p:txBody>
      </p:sp>
      <p:graphicFrame>
        <p:nvGraphicFramePr>
          <p:cNvPr id="5" name="Table 4" descr="Comparing Tiers 1 and 2" title="Comparing Tiers 1 and 2"/>
          <p:cNvGraphicFramePr>
            <a:graphicFrameLocks noGrp="1"/>
          </p:cNvGraphicFramePr>
          <p:nvPr>
            <p:extLst>
              <p:ext uri="{D42A27DB-BD31-4B8C-83A1-F6EECF244321}">
                <p14:modId xmlns:p14="http://schemas.microsoft.com/office/powerpoint/2010/main" val="1026152830"/>
              </p:ext>
            </p:extLst>
          </p:nvPr>
        </p:nvGraphicFramePr>
        <p:xfrm>
          <a:off x="248485" y="1573854"/>
          <a:ext cx="8895514" cy="4912928"/>
        </p:xfrm>
        <a:graphic>
          <a:graphicData uri="http://schemas.openxmlformats.org/drawingml/2006/table">
            <a:tbl>
              <a:tblPr firstRow="1" bandRow="1">
                <a:tableStyleId>{5C22544A-7EE6-4342-B048-85BDC9FD1C3A}</a:tableStyleId>
              </a:tblPr>
              <a:tblGrid>
                <a:gridCol w="1854635">
                  <a:extLst>
                    <a:ext uri="{9D8B030D-6E8A-4147-A177-3AD203B41FA5}">
                      <a16:colId xmlns:a16="http://schemas.microsoft.com/office/drawing/2014/main" val="20000"/>
                    </a:ext>
                  </a:extLst>
                </a:gridCol>
                <a:gridCol w="3634669">
                  <a:extLst>
                    <a:ext uri="{9D8B030D-6E8A-4147-A177-3AD203B41FA5}">
                      <a16:colId xmlns:a16="http://schemas.microsoft.com/office/drawing/2014/main" val="20001"/>
                    </a:ext>
                  </a:extLst>
                </a:gridCol>
                <a:gridCol w="3406210">
                  <a:extLst>
                    <a:ext uri="{9D8B030D-6E8A-4147-A177-3AD203B41FA5}">
                      <a16:colId xmlns:a16="http://schemas.microsoft.com/office/drawing/2014/main" val="20002"/>
                    </a:ext>
                  </a:extLst>
                </a:gridCol>
              </a:tblGrid>
              <a:tr h="398055">
                <a:tc>
                  <a:txBody>
                    <a:bodyPr/>
                    <a:lstStyle/>
                    <a:p>
                      <a:pPr algn="ctr"/>
                      <a:endParaRPr lang="en-US" sz="1800"/>
                    </a:p>
                  </a:txBody>
                  <a:tcPr anchor="ctr"/>
                </a:tc>
                <a:tc>
                  <a:txBody>
                    <a:bodyPr/>
                    <a:lstStyle/>
                    <a:p>
                      <a:pPr algn="ctr"/>
                      <a:r>
                        <a:rPr lang="en-US" sz="1600"/>
                        <a:t>Tier 1</a:t>
                      </a:r>
                    </a:p>
                  </a:txBody>
                  <a:tcPr anchor="ctr"/>
                </a:tc>
                <a:tc>
                  <a:txBody>
                    <a:bodyPr/>
                    <a:lstStyle/>
                    <a:p>
                      <a:pPr algn="ctr"/>
                      <a:r>
                        <a:rPr lang="en-US" sz="1600"/>
                        <a:t>Tier 2 (Supplemental)</a:t>
                      </a:r>
                    </a:p>
                  </a:txBody>
                  <a:tcPr anchor="ctr"/>
                </a:tc>
                <a:extLst>
                  <a:ext uri="{0D108BD9-81ED-4DB2-BD59-A6C34878D82A}">
                    <a16:rowId xmlns:a16="http://schemas.microsoft.com/office/drawing/2014/main" val="10000"/>
                  </a:ext>
                </a:extLst>
              </a:tr>
              <a:tr h="14669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rgbClr val="123A5F"/>
                          </a:solidFill>
                        </a:rPr>
                        <a:t>Instruction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solidFill>
                            <a:srgbClr val="123A5F"/>
                          </a:solidFill>
                          <a:ea typeface="+mn-ea"/>
                        </a:rPr>
                        <a:t>District core curriculum and instructional practices that are research based, aligned with state or district standards, and incorporate </a:t>
                      </a:r>
                      <a:r>
                        <a:rPr lang="en-US" sz="1600" i="1">
                          <a:solidFill>
                            <a:srgbClr val="123A5F"/>
                          </a:solidFill>
                          <a:ea typeface="+mn-ea"/>
                        </a:rPr>
                        <a:t>differentiated instruction</a:t>
                      </a:r>
                    </a:p>
                  </a:txBody>
                  <a:tcPr marL="91446" marR="91446"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solidFill>
                            <a:srgbClr val="123A5F"/>
                          </a:solidFill>
                        </a:rPr>
                        <a:t>Follow</a:t>
                      </a:r>
                      <a:r>
                        <a:rPr lang="en-US" sz="1600" baseline="0">
                          <a:solidFill>
                            <a:srgbClr val="123A5F"/>
                          </a:solidFill>
                        </a:rPr>
                        <a:t> standardized evidence-based programs as designed</a:t>
                      </a:r>
                      <a:endParaRPr lang="en-US" sz="1600">
                        <a:solidFill>
                          <a:srgbClr val="123A5F"/>
                        </a:solidFill>
                      </a:endParaRPr>
                    </a:p>
                    <a:p>
                      <a:endParaRPr lang="en-US" sz="1600">
                        <a:solidFill>
                          <a:srgbClr val="123A5F"/>
                        </a:solidFill>
                      </a:endParaRPr>
                    </a:p>
                  </a:txBody>
                  <a:tcPr marL="91446" marR="91446" marT="45712" marB="45712"/>
                </a:tc>
                <a:extLst>
                  <a:ext uri="{0D108BD9-81ED-4DB2-BD59-A6C34878D82A}">
                    <a16:rowId xmlns:a16="http://schemas.microsoft.com/office/drawing/2014/main" val="10001"/>
                  </a:ext>
                </a:extLst>
              </a:tr>
              <a:tr h="7765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rgbClr val="123A5F"/>
                          </a:solidFill>
                        </a:rPr>
                        <a:t>Duration</a:t>
                      </a:r>
                      <a:r>
                        <a:rPr lang="en-US" sz="1600" b="1" baseline="0">
                          <a:solidFill>
                            <a:srgbClr val="123A5F"/>
                          </a:solidFill>
                        </a:rPr>
                        <a:t> and </a:t>
                      </a:r>
                      <a:br>
                        <a:rPr lang="en-US" sz="1600" b="1" baseline="0">
                          <a:solidFill>
                            <a:srgbClr val="123A5F"/>
                          </a:solidFill>
                        </a:rPr>
                      </a:br>
                      <a:r>
                        <a:rPr lang="en-US" sz="1600" b="1" baseline="0" smtClean="0">
                          <a:solidFill>
                            <a:srgbClr val="123A5F"/>
                          </a:solidFill>
                        </a:rPr>
                        <a:t>Time Frame</a:t>
                      </a:r>
                      <a:endParaRPr lang="en-US" sz="1600" b="1">
                        <a:solidFill>
                          <a:srgbClr val="123A5F"/>
                        </a:solidFill>
                      </a:endParaRPr>
                    </a:p>
                  </a:txBody>
                  <a:tcPr/>
                </a:tc>
                <a:tc>
                  <a:txBody>
                    <a:bodyPr/>
                    <a:lstStyle/>
                    <a:p>
                      <a:r>
                        <a:rPr lang="en-US" sz="1600">
                          <a:solidFill>
                            <a:srgbClr val="123A5F"/>
                          </a:solidFill>
                        </a:rPr>
                        <a:t>Occurs during uninterrupted instructional</a:t>
                      </a:r>
                      <a:r>
                        <a:rPr lang="en-US" sz="1600" baseline="0">
                          <a:solidFill>
                            <a:srgbClr val="123A5F"/>
                          </a:solidFill>
                        </a:rPr>
                        <a:t> block (at least </a:t>
                      </a:r>
                      <a:r>
                        <a:rPr lang="en-US" sz="1600" baseline="0" smtClean="0">
                          <a:solidFill>
                            <a:srgbClr val="123A5F"/>
                          </a:solidFill>
                        </a:rPr>
                        <a:t>90–120 </a:t>
                      </a:r>
                      <a:r>
                        <a:rPr lang="en-US" sz="1600" baseline="0">
                          <a:solidFill>
                            <a:srgbClr val="123A5F"/>
                          </a:solidFill>
                        </a:rPr>
                        <a:t>minutes in reading)</a:t>
                      </a:r>
                      <a:endParaRPr lang="en-US" sz="1600">
                        <a:solidFill>
                          <a:srgbClr val="123A5F"/>
                        </a:solidFill>
                      </a:endParaRPr>
                    </a:p>
                  </a:txBody>
                  <a:tcPr marL="91446" marR="91446"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solidFill>
                            <a:srgbClr val="123A5F"/>
                          </a:solidFill>
                        </a:rPr>
                        <a:t>Use</a:t>
                      </a:r>
                      <a:r>
                        <a:rPr lang="en-US" sz="1600" baseline="0">
                          <a:solidFill>
                            <a:srgbClr val="123A5F"/>
                          </a:solidFill>
                        </a:rPr>
                        <a:t> duration and time frame defined by developer</a:t>
                      </a:r>
                      <a:endParaRPr lang="en-US" sz="1600">
                        <a:solidFill>
                          <a:srgbClr val="123A5F"/>
                        </a:solidFill>
                      </a:endParaRPr>
                    </a:p>
                    <a:p>
                      <a:endParaRPr lang="en-US" sz="1600">
                        <a:solidFill>
                          <a:srgbClr val="123A5F"/>
                        </a:solidFill>
                      </a:endParaRPr>
                    </a:p>
                  </a:txBody>
                  <a:tcPr marL="91446" marR="91446" marT="45712" marB="45712"/>
                </a:tc>
                <a:extLst>
                  <a:ext uri="{0D108BD9-81ED-4DB2-BD59-A6C34878D82A}">
                    <a16:rowId xmlns:a16="http://schemas.microsoft.com/office/drawing/2014/main" val="10002"/>
                  </a:ext>
                </a:extLst>
              </a:tr>
              <a:tr h="7765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rgbClr val="123A5F"/>
                          </a:solidFill>
                        </a:rPr>
                        <a:t>Group </a:t>
                      </a:r>
                      <a:r>
                        <a:rPr lang="en-US" sz="1600" b="1" smtClean="0">
                          <a:solidFill>
                            <a:srgbClr val="123A5F"/>
                          </a:solidFill>
                        </a:rPr>
                        <a:t>Size</a:t>
                      </a:r>
                      <a:endParaRPr lang="en-US" sz="1600" b="1">
                        <a:solidFill>
                          <a:srgbClr val="123A5F"/>
                        </a:solidFill>
                      </a:endParaRPr>
                    </a:p>
                  </a:txBody>
                  <a:tcPr/>
                </a:tc>
                <a:tc>
                  <a:txBody>
                    <a:bodyPr/>
                    <a:lstStyle/>
                    <a:p>
                      <a:r>
                        <a:rPr lang="en-US" sz="1600">
                          <a:solidFill>
                            <a:srgbClr val="123A5F"/>
                          </a:solidFill>
                        </a:rPr>
                        <a:t>Typically </a:t>
                      </a:r>
                      <a:r>
                        <a:rPr lang="en-US" sz="1600" smtClean="0">
                          <a:solidFill>
                            <a:srgbClr val="123A5F"/>
                          </a:solidFill>
                        </a:rPr>
                        <a:t>20–30 </a:t>
                      </a:r>
                      <a:r>
                        <a:rPr lang="en-US" sz="1600">
                          <a:solidFill>
                            <a:srgbClr val="123A5F"/>
                          </a:solidFill>
                        </a:rPr>
                        <a:t>students</a:t>
                      </a:r>
                      <a:r>
                        <a:rPr lang="en-US" sz="1600" baseline="0">
                          <a:solidFill>
                            <a:srgbClr val="123A5F"/>
                          </a:solidFill>
                        </a:rPr>
                        <a:t> (with </a:t>
                      </a:r>
                      <a:r>
                        <a:rPr lang="en-US" sz="1600" baseline="0" smtClean="0">
                          <a:solidFill>
                            <a:srgbClr val="123A5F"/>
                          </a:solidFill>
                        </a:rPr>
                        <a:t>small-group </a:t>
                      </a:r>
                      <a:r>
                        <a:rPr lang="en-US" sz="1600" baseline="0">
                          <a:solidFill>
                            <a:srgbClr val="123A5F"/>
                          </a:solidFill>
                        </a:rPr>
                        <a:t>instruction occurring daily) </a:t>
                      </a:r>
                      <a:endParaRPr lang="en-US" sz="1600">
                        <a:solidFill>
                          <a:srgbClr val="123A5F"/>
                        </a:solidFill>
                      </a:endParaRPr>
                    </a:p>
                  </a:txBody>
                  <a:tcPr marL="91446" marR="91446"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solidFill>
                            <a:srgbClr val="123A5F"/>
                          </a:solidFill>
                        </a:rPr>
                        <a:t>Three to seven </a:t>
                      </a:r>
                      <a:r>
                        <a:rPr lang="en-US" sz="1600" baseline="0">
                          <a:solidFill>
                            <a:srgbClr val="123A5F"/>
                          </a:solidFill>
                        </a:rPr>
                        <a:t>students (as defined by developer)</a:t>
                      </a:r>
                      <a:endParaRPr lang="en-US" sz="1600">
                        <a:solidFill>
                          <a:srgbClr val="123A5F"/>
                        </a:solidFill>
                      </a:endParaRPr>
                    </a:p>
                    <a:p>
                      <a:endParaRPr lang="en-US" sz="1600">
                        <a:solidFill>
                          <a:srgbClr val="123A5F"/>
                        </a:solidFill>
                      </a:endParaRPr>
                    </a:p>
                  </a:txBody>
                  <a:tcPr marL="91446" marR="91446" marT="45712" marB="45712"/>
                </a:tc>
                <a:extLst>
                  <a:ext uri="{0D108BD9-81ED-4DB2-BD59-A6C34878D82A}">
                    <a16:rowId xmlns:a16="http://schemas.microsoft.com/office/drawing/2014/main" val="10003"/>
                  </a:ext>
                </a:extLst>
              </a:tr>
              <a:tr h="5464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rgbClr val="123A5F"/>
                          </a:solidFill>
                        </a:rPr>
                        <a:t>Progress </a:t>
                      </a:r>
                      <a:r>
                        <a:rPr lang="en-US" sz="1600" b="1" smtClean="0">
                          <a:solidFill>
                            <a:srgbClr val="123A5F"/>
                          </a:solidFill>
                        </a:rPr>
                        <a:t>Monitoring</a:t>
                      </a:r>
                      <a:endParaRPr lang="en-US" sz="1600" b="1">
                        <a:solidFill>
                          <a:srgbClr val="123A5F"/>
                        </a:solidFill>
                      </a:endParaRPr>
                    </a:p>
                  </a:txBody>
                  <a:tcPr/>
                </a:tc>
                <a:tc>
                  <a:txBody>
                    <a:bodyPr/>
                    <a:lstStyle/>
                    <a:p>
                      <a:r>
                        <a:rPr lang="en-US" sz="1600" baseline="0">
                          <a:solidFill>
                            <a:srgbClr val="123A5F"/>
                          </a:solidFill>
                        </a:rPr>
                        <a:t>Recommended to occur monthly for “on-watch” students </a:t>
                      </a:r>
                      <a:endParaRPr lang="en-US" sz="1600">
                        <a:solidFill>
                          <a:srgbClr val="123A5F"/>
                        </a:solidFill>
                      </a:endParaRPr>
                    </a:p>
                  </a:txBody>
                  <a:tcPr marL="91446" marR="91446" marT="45712" marB="45712"/>
                </a:tc>
                <a:tc>
                  <a:txBody>
                    <a:bodyPr/>
                    <a:lstStyle/>
                    <a:p>
                      <a:r>
                        <a:rPr lang="en-US" sz="1600">
                          <a:solidFill>
                            <a:srgbClr val="123A5F"/>
                          </a:solidFill>
                        </a:rPr>
                        <a:t> Biweekly</a:t>
                      </a:r>
                    </a:p>
                  </a:txBody>
                  <a:tcPr marL="91446" marR="91446" marT="45712" marB="45712"/>
                </a:tc>
                <a:extLst>
                  <a:ext uri="{0D108BD9-81ED-4DB2-BD59-A6C34878D82A}">
                    <a16:rowId xmlns:a16="http://schemas.microsoft.com/office/drawing/2014/main" val="10004"/>
                  </a:ext>
                </a:extLst>
              </a:tr>
              <a:tr h="709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a:solidFill>
                            <a:srgbClr val="123A5F"/>
                          </a:solidFill>
                        </a:rPr>
                        <a:t>Population </a:t>
                      </a:r>
                      <a:r>
                        <a:rPr lang="en-US" sz="1600" b="1" smtClean="0">
                          <a:solidFill>
                            <a:srgbClr val="123A5F"/>
                          </a:solidFill>
                        </a:rPr>
                        <a:t>Served</a:t>
                      </a:r>
                      <a:endParaRPr lang="en-US" sz="1600" b="1">
                        <a:solidFill>
                          <a:srgbClr val="123A5F"/>
                        </a:solidFill>
                      </a:endParaRPr>
                    </a:p>
                  </a:txBody>
                  <a:tcPr/>
                </a:tc>
                <a:tc>
                  <a:txBody>
                    <a:bodyPr/>
                    <a:lstStyle/>
                    <a:p>
                      <a:r>
                        <a:rPr lang="en-US" sz="1600">
                          <a:solidFill>
                            <a:srgbClr val="123A5F"/>
                          </a:solidFill>
                        </a:rPr>
                        <a:t>All students,</a:t>
                      </a:r>
                      <a:r>
                        <a:rPr lang="en-US" sz="1600" baseline="0">
                          <a:solidFill>
                            <a:srgbClr val="123A5F"/>
                          </a:solidFill>
                        </a:rPr>
                        <a:t> including </a:t>
                      </a:r>
                      <a:r>
                        <a:rPr lang="en-US" sz="1600" baseline="0" smtClean="0">
                          <a:solidFill>
                            <a:srgbClr val="123A5F"/>
                          </a:solidFill>
                        </a:rPr>
                        <a:t>students with disabilities (SWDs) </a:t>
                      </a:r>
                      <a:r>
                        <a:rPr lang="en-US" sz="1600" baseline="0">
                          <a:solidFill>
                            <a:srgbClr val="123A5F"/>
                          </a:solidFill>
                        </a:rPr>
                        <a:t>and </a:t>
                      </a:r>
                      <a:r>
                        <a:rPr lang="en-US" sz="1600" baseline="0" smtClean="0">
                          <a:solidFill>
                            <a:srgbClr val="123A5F"/>
                          </a:solidFill>
                        </a:rPr>
                        <a:t>English language learners (ELLs) </a:t>
                      </a:r>
                      <a:endParaRPr lang="en-US" sz="1600">
                        <a:solidFill>
                          <a:srgbClr val="123A5F"/>
                        </a:solidFill>
                      </a:endParaRPr>
                    </a:p>
                  </a:txBody>
                  <a:tcPr marL="91446" marR="91446"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123A5F"/>
                          </a:solidFill>
                        </a:rPr>
                        <a:t>At-risk</a:t>
                      </a:r>
                      <a:r>
                        <a:rPr lang="en-US" sz="1600" baseline="0" dirty="0">
                          <a:solidFill>
                            <a:srgbClr val="123A5F"/>
                          </a:solidFill>
                        </a:rPr>
                        <a:t> students (typically 15%</a:t>
                      </a:r>
                      <a:r>
                        <a:rPr lang="en-US" sz="1600" kern="1200" dirty="0">
                          <a:solidFill>
                            <a:srgbClr val="123A5F"/>
                          </a:solidFill>
                          <a:effectLst/>
                          <a:latin typeface="+mn-lt"/>
                          <a:ea typeface="+mn-ea"/>
                          <a:cs typeface="+mn-cs"/>
                        </a:rPr>
                        <a:t>–</a:t>
                      </a:r>
                      <a:r>
                        <a:rPr lang="en-US" sz="1600" baseline="0" dirty="0">
                          <a:solidFill>
                            <a:srgbClr val="123A5F"/>
                          </a:solidFill>
                        </a:rPr>
                        <a:t>20% of student population)</a:t>
                      </a:r>
                      <a:endParaRPr lang="en-US" sz="1600" dirty="0">
                        <a:solidFill>
                          <a:srgbClr val="123A5F"/>
                        </a:solidFill>
                      </a:endParaRPr>
                    </a:p>
                  </a:txBody>
                  <a:tcPr marL="91446" marR="91446" marT="45712" marB="45712"/>
                </a:tc>
                <a:extLst>
                  <a:ext uri="{0D108BD9-81ED-4DB2-BD59-A6C34878D82A}">
                    <a16:rowId xmlns:a16="http://schemas.microsoft.com/office/drawing/2014/main" val="10005"/>
                  </a:ext>
                </a:extLst>
              </a:tr>
            </a:tbl>
          </a:graphicData>
        </a:graphic>
      </p:graphicFrame>
      <p:sp>
        <p:nvSpPr>
          <p:cNvPr id="9" name="Slide Number Placeholder 2"/>
          <p:cNvSpPr>
            <a:spLocks noGrp="1"/>
          </p:cNvSpPr>
          <p:nvPr>
            <p:ph type="sldNum" sz="quarter" idx="10"/>
          </p:nvPr>
        </p:nvSpPr>
        <p:spPr>
          <a:xfrm>
            <a:off x="8763000" y="6666757"/>
            <a:ext cx="149224" cy="191243"/>
          </a:xfrm>
        </p:spPr>
        <p:txBody>
          <a:bodyPr/>
          <a:lstStyle/>
          <a:p>
            <a:r>
              <a:rPr lang="en-US" smtClean="0"/>
              <a:t>8</a:t>
            </a:r>
            <a:endParaRPr lang="en-US"/>
          </a:p>
        </p:txBody>
      </p:sp>
    </p:spTree>
    <p:extLst>
      <p:ext uri="{BB962C8B-B14F-4D97-AF65-F5344CB8AC3E}">
        <p14:creationId xmlns:p14="http://schemas.microsoft.com/office/powerpoint/2010/main" val="1743542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Four Critical Features of Tier 2</a:t>
            </a:r>
          </a:p>
        </p:txBody>
      </p:sp>
      <p:sp>
        <p:nvSpPr>
          <p:cNvPr id="3" name="Content Placeholder 2"/>
          <p:cNvSpPr>
            <a:spLocks noGrp="1"/>
          </p:cNvSpPr>
          <p:nvPr>
            <p:ph idx="1"/>
          </p:nvPr>
        </p:nvSpPr>
        <p:spPr>
          <a:xfrm>
            <a:off x="687388" y="1774026"/>
            <a:ext cx="8224837" cy="4714531"/>
          </a:xfrm>
        </p:spPr>
        <p:txBody>
          <a:bodyPr/>
          <a:lstStyle/>
          <a:p>
            <a:pPr marL="457200" indent="-457200">
              <a:buFont typeface="+mj-lt"/>
              <a:buAutoNum type="arabicPeriod"/>
            </a:pPr>
            <a:r>
              <a:rPr lang="en-US" sz="2400"/>
              <a:t>Uses </a:t>
            </a:r>
            <a:r>
              <a:rPr lang="en-US" sz="2400" b="1"/>
              <a:t>evidence-based interventions </a:t>
            </a:r>
            <a:r>
              <a:rPr lang="en-US" sz="2400"/>
              <a:t>that support academic and behavior needs</a:t>
            </a:r>
          </a:p>
          <a:p>
            <a:pPr marL="457200" indent="-457200">
              <a:buFont typeface="+mj-lt"/>
              <a:buAutoNum type="arabicPeriod"/>
            </a:pPr>
            <a:r>
              <a:rPr lang="en-US" sz="2400"/>
              <a:t>Complements core academic and behavior instruction/program</a:t>
            </a:r>
          </a:p>
          <a:p>
            <a:pPr marL="457200" indent="-457200">
              <a:buFont typeface="+mj-lt"/>
              <a:buAutoNum type="arabicPeriod"/>
            </a:pPr>
            <a:r>
              <a:rPr lang="en-US"/>
              <a:t>Uses </a:t>
            </a:r>
            <a:r>
              <a:rPr lang="en-US" b="1"/>
              <a:t>standardized interventions with appropriate dosage and grouping size</a:t>
            </a:r>
            <a:r>
              <a:rPr lang="en-US"/>
              <a:t> delivered by trained personnel with fidelity</a:t>
            </a:r>
          </a:p>
          <a:p>
            <a:pPr marL="457200" indent="-457200">
              <a:buFont typeface="+mj-lt"/>
              <a:buAutoNum type="arabicPeriod"/>
            </a:pPr>
            <a:r>
              <a:rPr lang="en-US"/>
              <a:t>Scheduled in addition to Tier 1 </a:t>
            </a:r>
          </a:p>
          <a:p>
            <a:pPr marL="457200" indent="-457200">
              <a:buFont typeface="+mj-lt"/>
              <a:buAutoNum type="arabicPeriod"/>
            </a:pPr>
            <a:endParaRPr lang="en-US" sz="2400"/>
          </a:p>
          <a:p>
            <a:pPr marL="457200" indent="-457200">
              <a:buFont typeface="+mj-lt"/>
              <a:buAutoNum type="arabicPeriod"/>
            </a:pPr>
            <a:endParaRPr lang="en-US"/>
          </a:p>
        </p:txBody>
      </p:sp>
      <p:sp>
        <p:nvSpPr>
          <p:cNvPr id="7" name="Slide Number Placeholder 6"/>
          <p:cNvSpPr>
            <a:spLocks noGrp="1"/>
          </p:cNvSpPr>
          <p:nvPr>
            <p:ph type="sldNum" sz="quarter" idx="10"/>
          </p:nvPr>
        </p:nvSpPr>
        <p:spPr/>
        <p:txBody>
          <a:bodyPr/>
          <a:lstStyle/>
          <a:p>
            <a:fld id="{99A20822-4A49-4D36-86E3-300BA48D3F00}" type="slidenum">
              <a:rPr lang="en-US" smtClean="0"/>
              <a:t>9</a:t>
            </a:fld>
            <a:endParaRPr lang="en-US"/>
          </a:p>
        </p:txBody>
      </p:sp>
      <p:pic>
        <p:nvPicPr>
          <p:cNvPr id="4" name="Picture 3" descr="Priority Image" title="Priority 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3322" y="4536474"/>
            <a:ext cx="2143290" cy="1438994"/>
          </a:xfrm>
          <a:prstGeom prst="rect">
            <a:avLst/>
          </a:prstGeom>
        </p:spPr>
      </p:pic>
    </p:spTree>
    <p:extLst>
      <p:ext uri="{BB962C8B-B14F-4D97-AF65-F5344CB8AC3E}">
        <p14:creationId xmlns:p14="http://schemas.microsoft.com/office/powerpoint/2010/main" val="4280445338"/>
      </p:ext>
    </p:extLst>
  </p:cSld>
  <p:clrMapOvr>
    <a:masterClrMapping/>
  </p:clrMapOvr>
</p:sld>
</file>

<file path=ppt/theme/theme1.xml><?xml version="1.0" encoding="utf-8"?>
<a:theme xmlns:a="http://schemas.openxmlformats.org/drawingml/2006/main" name="AIR_PowerPoint_Template_030615">
  <a:themeElements>
    <a:clrScheme name="Custom 1">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6161B081-78F0-4B16-9E1F-91DCFC10724A}"/>
    </a:ext>
  </a:extLst>
</a:theme>
</file>

<file path=ppt/theme/theme2.xml><?xml version="1.0" encoding="utf-8"?>
<a:theme xmlns:a="http://schemas.openxmlformats.org/drawingml/2006/main" name="Divider Master">
  <a:themeElements>
    <a:clrScheme name="AIR 2015 Corporate">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6B06A10C-7009-4842-93FC-35F1F300D8C0}"/>
    </a:ext>
  </a:extLst>
</a:theme>
</file>

<file path=ppt/theme/theme3.xml><?xml version="1.0" encoding="utf-8"?>
<a:theme xmlns:a="http://schemas.openxmlformats.org/drawingml/2006/main" name="Basic">
  <a:themeElements>
    <a:clrScheme name="AIR 2015 Corporate">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36D59D9F-5D8C-4279-86BD-A14F86B6D3F7}"/>
    </a:ext>
  </a:extLst>
</a:theme>
</file>

<file path=ppt/theme/theme4.xml><?xml version="1.0" encoding="utf-8"?>
<a:theme xmlns:a="http://schemas.openxmlformats.org/drawingml/2006/main" name="Contact">
  <a:themeElements>
    <a:clrScheme name="AIR 2015 Corporate">
      <a:dk1>
        <a:srgbClr val="000000"/>
      </a:dk1>
      <a:lt1>
        <a:srgbClr val="FFFFFF"/>
      </a:lt1>
      <a:dk2>
        <a:srgbClr val="003462"/>
      </a:dk2>
      <a:lt2>
        <a:srgbClr val="D4D4D4"/>
      </a:lt2>
      <a:accent1>
        <a:srgbClr val="4B76A0"/>
      </a:accent1>
      <a:accent2>
        <a:srgbClr val="A74D15"/>
      </a:accent2>
      <a:accent3>
        <a:srgbClr val="73AF23"/>
      </a:accent3>
      <a:accent4>
        <a:srgbClr val="773C75"/>
      </a:accent4>
      <a:accent5>
        <a:srgbClr val="EFB219"/>
      </a:accent5>
      <a:accent6>
        <a:srgbClr val="35A396"/>
      </a:accent6>
      <a:hlink>
        <a:srgbClr val="0000FF"/>
      </a:hlink>
      <a:folHlink>
        <a:srgbClr val="800080"/>
      </a:folHlink>
    </a:clrScheme>
    <a:fontScheme name="AIR 2015 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ECC_PowerPoint_100316.pptx" id="{ACAD0D4C-949F-49E2-9311-06DBDA3F018B}" vid="{5F1539F0-B4FA-46C6-AD2D-16B9170C89DC}"/>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E0C33AA411B5D47BCD0B41055E1E427" ma:contentTypeVersion="5" ma:contentTypeDescription="Create a new document." ma:contentTypeScope="" ma:versionID="70e280df67bb0c4864fd888e6a42f20e">
  <xsd:schema xmlns:xsd="http://www.w3.org/2001/XMLSchema" xmlns:xs="http://www.w3.org/2001/XMLSchema" xmlns:p="http://schemas.microsoft.com/office/2006/metadata/properties" xmlns:ns2="6a44d00f-12d8-4625-9d23-7790e8b8f83b" xmlns:ns3="1709d302-aa1c-49f7-a43d-f13e34b813dc" xmlns:ns4="9714abc1-815c-4960-b75e-546bf8732ca3" targetNamespace="http://schemas.microsoft.com/office/2006/metadata/properties" ma:root="true" ma:fieldsID="4f6155c84a8648e8d9677a7fe59a12c4" ns2:_="" ns3:_="" ns4:_="">
    <xsd:import namespace="6a44d00f-12d8-4625-9d23-7790e8b8f83b"/>
    <xsd:import namespace="1709d302-aa1c-49f7-a43d-f13e34b813dc"/>
    <xsd:import namespace="9714abc1-815c-4960-b75e-546bf8732ca3"/>
    <xsd:element name="properties">
      <xsd:complexType>
        <xsd:sequence>
          <xsd:element name="documentManagement">
            <xsd:complexType>
              <xsd:all>
                <xsd:element ref="ns2:Description0" minOccurs="0"/>
                <xsd:element ref="ns2:Category" minOccurs="0"/>
                <xsd:element ref="ns4:TaxKeywordTaxHTField"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44d00f-12d8-4625-9d23-7790e8b8f83b"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Category" ma:index="9" nillable="true" ma:displayName="Category" ma:format="Dropdown" ma:internalName="Category">
      <xsd:simpleType>
        <xsd:restriction base="dms:Choice">
          <xsd:enumeration value="AIR"/>
          <xsd:enumeration value="EDu"/>
          <xsd:enumeration value="H&amp;SD"/>
          <xsd:enumeration value="WLL"/>
        </xsd:restriction>
      </xsd:simpleType>
    </xsd:element>
  </xsd:schema>
  <xsd:schema xmlns:xsd="http://www.w3.org/2001/XMLSchema" xmlns:xs="http://www.w3.org/2001/XMLSchema" xmlns:dms="http://schemas.microsoft.com/office/2006/documentManagement/types" xmlns:pc="http://schemas.microsoft.com/office/infopath/2007/PartnerControls" targetNamespace="1709d302-aa1c-49f7-a43d-f13e34b813dc"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665e32c8-669a-45b7-9f48-60375b6168ec}" ma:internalName="TaxCatchAll" ma:showField="CatchAllData" ma:web="1709d302-aa1c-49f7-a43d-f13e34b813d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714abc1-815c-4960-b75e-546bf8732ca3" elementFormDefault="qualified">
    <xsd:import namespace="http://schemas.microsoft.com/office/2006/documentManagement/types"/>
    <xsd:import namespace="http://schemas.microsoft.com/office/infopath/2007/PartnerControls"/>
    <xsd:element name="TaxKeywordTaxHTField" ma:index="11" nillable="true" ma:taxonomy="true" ma:internalName="TaxKeywordTaxHTField" ma:taxonomyFieldName="TaxKeyword" ma:displayName="Enterprise Keywords" ma:fieldId="{23f27201-bee3-471e-b2e7-b64fd8b7ca38}" ma:taxonomyMulti="true" ma:sspId="1f7af2e3-73dc-4628-8ae5-348b9e7d8048"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Description0 xmlns="6a44d00f-12d8-4625-9d23-7790e8b8f83b">Southeast Comprehensive Center</Description0>
    <Category xmlns="6a44d00f-12d8-4625-9d23-7790e8b8f83b">EDu</Category>
    <TaxKeywordTaxHTField xmlns="9714abc1-815c-4960-b75e-546bf8732ca3">
      <Terms xmlns="http://schemas.microsoft.com/office/infopath/2007/PartnerControls"/>
    </TaxKeywordTaxHTField>
    <TaxCatchAll xmlns="1709d302-aa1c-49f7-a43d-f13e34b813dc"/>
  </documentManagement>
</p:properties>
</file>

<file path=customXml/itemProps1.xml><?xml version="1.0" encoding="utf-8"?>
<ds:datastoreItem xmlns:ds="http://schemas.openxmlformats.org/officeDocument/2006/customXml" ds:itemID="{F09652C8-D67B-4FF3-B7BB-E3551F138D5B}">
  <ds:schemaRefs>
    <ds:schemaRef ds:uri="http://schemas.microsoft.com/sharepoint/v3/contenttype/forms"/>
  </ds:schemaRefs>
</ds:datastoreItem>
</file>

<file path=customXml/itemProps2.xml><?xml version="1.0" encoding="utf-8"?>
<ds:datastoreItem xmlns:ds="http://schemas.openxmlformats.org/officeDocument/2006/customXml" ds:itemID="{076FC380-B5B9-4DA6-B657-5DE332A83D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44d00f-12d8-4625-9d23-7790e8b8f83b"/>
    <ds:schemaRef ds:uri="1709d302-aa1c-49f7-a43d-f13e34b813dc"/>
    <ds:schemaRef ds:uri="9714abc1-815c-4960-b75e-546bf8732c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078DE03-1B1E-4BB3-BFB8-1FE8E8D90566}">
  <ds:schemaRefs>
    <ds:schemaRef ds:uri="http://purl.org/dc/elements/1.1/"/>
    <ds:schemaRef ds:uri="9714abc1-815c-4960-b75e-546bf8732ca3"/>
    <ds:schemaRef ds:uri="http://purl.org/dc/dcmitype/"/>
    <ds:schemaRef ds:uri="http://purl.org/dc/terms/"/>
    <ds:schemaRef ds:uri="http://www.w3.org/XML/1998/namespace"/>
    <ds:schemaRef ds:uri="http://schemas.microsoft.com/office/2006/documentManagement/types"/>
    <ds:schemaRef ds:uri="http://schemas.microsoft.com/office/infopath/2007/PartnerControls"/>
    <ds:schemaRef ds:uri="1709d302-aa1c-49f7-a43d-f13e34b813dc"/>
    <ds:schemaRef ds:uri="http://schemas.openxmlformats.org/package/2006/metadata/core-properties"/>
    <ds:schemaRef ds:uri="6a44d00f-12d8-4625-9d23-7790e8b8f83b"/>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SECC_PowerPoint_100316</Template>
  <TotalTime>827</TotalTime>
  <Words>3912</Words>
  <Application>Microsoft Office PowerPoint</Application>
  <PresentationFormat>On-screen Show (4:3)</PresentationFormat>
  <Paragraphs>418</Paragraphs>
  <Slides>38</Slides>
  <Notes>38</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38</vt:i4>
      </vt:variant>
    </vt:vector>
  </HeadingPairs>
  <TitlesOfParts>
    <vt:vector size="54" baseType="lpstr">
      <vt:lpstr>ＭＳ Ｐゴシック</vt:lpstr>
      <vt:lpstr>ＭＳ Ｐゴシック</vt:lpstr>
      <vt:lpstr>Arial</vt:lpstr>
      <vt:lpstr>Arial Narrow</vt:lpstr>
      <vt:lpstr>Calibri</vt:lpstr>
      <vt:lpstr>Courier New</vt:lpstr>
      <vt:lpstr>Franklin Gothic Book</vt:lpstr>
      <vt:lpstr>Franklin Gothic Demi</vt:lpstr>
      <vt:lpstr>FranklinGothic</vt:lpstr>
      <vt:lpstr>Garamond</vt:lpstr>
      <vt:lpstr>ITC Franklin Gothic Std Bk Cd</vt:lpstr>
      <vt:lpstr>Wingdings</vt:lpstr>
      <vt:lpstr>AIR_PowerPoint_Template_030615</vt:lpstr>
      <vt:lpstr>Divider Master</vt:lpstr>
      <vt:lpstr>Basic</vt:lpstr>
      <vt:lpstr>Contact</vt:lpstr>
      <vt:lpstr>Going Deeper: Tier 2 and Tier 3</vt:lpstr>
      <vt:lpstr>Staff: Senior Technical Assistance Providers</vt:lpstr>
      <vt:lpstr>Agenda</vt:lpstr>
      <vt:lpstr>Session Objectives</vt:lpstr>
      <vt:lpstr>High-Quality Tier 1 Instruction</vt:lpstr>
      <vt:lpstr>Evidence-Based Tier 2 Intervention</vt:lpstr>
      <vt:lpstr>Tier 2 Within MTSS</vt:lpstr>
      <vt:lpstr>Distinction Between Tier 1 and Tier 2</vt:lpstr>
      <vt:lpstr>Four Critical Features of Tier 2</vt:lpstr>
      <vt:lpstr>Tier 3: Intensive Intervention</vt:lpstr>
      <vt:lpstr>Thinking About Intervention Tiers </vt:lpstr>
      <vt:lpstr>Tier 3 Intensive Intervention </vt:lpstr>
      <vt:lpstr>What is Intensive Intervention?</vt:lpstr>
      <vt:lpstr>Tier 3 Intensive Intervention </vt:lpstr>
      <vt:lpstr>Who Needs Tier 3: Intensive Intervention?</vt:lpstr>
      <vt:lpstr>Tier 3 and Special Education</vt:lpstr>
      <vt:lpstr>Discussion</vt:lpstr>
      <vt:lpstr>Progress Monitoring</vt:lpstr>
      <vt:lpstr>Progress Monitoring</vt:lpstr>
      <vt:lpstr>Why Progress Monitor?</vt:lpstr>
      <vt:lpstr>Progress Monitoring</vt:lpstr>
      <vt:lpstr>Fidelity at Tier 2 Versus Tier 3</vt:lpstr>
      <vt:lpstr>Progress Monitoring:  What This Looks Like</vt:lpstr>
      <vt:lpstr>Taxonomy of Intervention Intensity </vt:lpstr>
      <vt:lpstr>Taxonomy of Intervention Intensity </vt:lpstr>
      <vt:lpstr>Need More Information?</vt:lpstr>
      <vt:lpstr>Case Example</vt:lpstr>
      <vt:lpstr>Case Example: Lindsay </vt:lpstr>
      <vt:lpstr>Intervention History: Lindsay</vt:lpstr>
      <vt:lpstr>Lindsay’s Current Performance </vt:lpstr>
      <vt:lpstr>Intervention Adaptation 1 </vt:lpstr>
      <vt:lpstr>Intervention Adaptation 2</vt:lpstr>
      <vt:lpstr>Discussion</vt:lpstr>
      <vt:lpstr>Need More Information?</vt:lpstr>
      <vt:lpstr>References</vt:lpstr>
      <vt:lpstr>References</vt:lpstr>
      <vt:lpstr>References</vt:lpstr>
      <vt:lpstr>SECC at AIR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for Using This Template</dc:title>
  <dc:subject>Southeast Comprehensive Center Presentation</dc:subject>
  <dc:creator>Theodore, Kathleen</dc:creator>
  <cp:lastModifiedBy>Seale, Taylor</cp:lastModifiedBy>
  <cp:revision>113</cp:revision>
  <cp:lastPrinted>2019-05-22T04:26:39Z</cp:lastPrinted>
  <dcterms:created xsi:type="dcterms:W3CDTF">2017-02-06T18:28:51Z</dcterms:created>
  <dcterms:modified xsi:type="dcterms:W3CDTF">2019-09-18T17:23:18Z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0x010100EE0C33AA411B5D47BCD0B41055E1E427</vt:lpwstr>
  </property>
  <property fmtid="{D5CDD505-2E9C-101B-9397-08002B2CF9AE}" pid="3" name="_dlc_DocIdItemGuid">
    <vt:lpwstr>970f14ea-4b4c-4f44-b050-a506db029f19</vt:lpwstr>
  </property>
</Properties>
</file>