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5143500" type="screen16x9"/>
  <p:notesSz cx="6858000" cy="9144000"/>
  <p:embeddedFontLst>
    <p:embeddedFont>
      <p:font typeface="Lato" panose="020B0604020202020204" charset="0"/>
      <p:regular r:id="rId29"/>
      <p:bold r:id="rId30"/>
      <p:italic r:id="rId31"/>
      <p:boldItalic r:id="rId32"/>
    </p:embeddedFont>
    <p:embeddedFont>
      <p:font typeface="Raleway" panose="020B0503030101060003" pitchFamily="34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EBDA2C6-06B2-4974-BE9D-A989CAE09451}">
  <a:tblStyle styleId="{5EBDA2C6-06B2-4974-BE9D-A989CAE0945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18" autoAdjust="0"/>
    <p:restoredTop sz="94660"/>
  </p:normalViewPr>
  <p:slideViewPr>
    <p:cSldViewPr snapToGrid="0">
      <p:cViewPr varScale="1">
        <p:scale>
          <a:sx n="86" d="100"/>
          <a:sy n="86" d="100"/>
        </p:scale>
        <p:origin x="84" y="5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595c525caa_2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595c525caa_2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595c525caa_2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595c525caa_2_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595c525caa_2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595c525caa_2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595c525caa_2_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595c525caa_2_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95c525caa_2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595c525caa_2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595c525caa_2_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595c525caa_2_1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595c525caa_2_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595c525caa_2_2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595c525caa_2_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595c525caa_2_2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5997996322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5997996322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5997996322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5997996322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5b5c526ab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5b5c526ab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595c525caa_2_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595c525caa_2_2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The department</a:t>
            </a:r>
            <a:r>
              <a:rPr lang="en-US" baseline="0" dirty="0" smtClean="0"/>
              <a:t> is developing an appeals process for districts that want to use other screeners</a:t>
            </a:r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95c525caa_2_2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595c525caa_2_2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595c525caa_2_2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595c525caa_2_2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595c525caa_2_2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595c525caa_2_2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595c525caa_2_2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595c525caa_2_2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596f37959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596f37959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5996adc35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5996adc35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b5c526ab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5b5c526abc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596f379592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596f379592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59474810d9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59474810d9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b5c526abc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5b5c526abc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59474810d9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59474810d9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5b5c526abc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5b5c526abc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5b5c526abc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5b5c526abc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.sc.gov/instruction/early-learning-and-literacy/multi-tiered-system-of-supports-mtss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statehouse.gov/sess122_2017-2018/bills/4434.htm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d.sc.gov/instruction/early-learning-and-literacy/multi-tiered-system-of-supports-mtss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ti4success.org/easycbm-passage-reading-fluency" TargetMode="External"/><Relationship Id="rId3" Type="http://schemas.openxmlformats.org/officeDocument/2006/relationships/hyperlink" Target="https://charts.intensiveintervention.org/chart/academic-screening/fast-3#title" TargetMode="External"/><Relationship Id="rId7" Type="http://schemas.openxmlformats.org/officeDocument/2006/relationships/hyperlink" Target="https://dibels.uoregon.edu/resources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rti4success.org/aimsweb-test-early-literacy-letter-naming-fluency" TargetMode="External"/><Relationship Id="rId5" Type="http://schemas.openxmlformats.org/officeDocument/2006/relationships/hyperlink" Target="https://rti4success.org/dibels-next-first-sound-fluency" TargetMode="External"/><Relationship Id="rId4" Type="http://schemas.openxmlformats.org/officeDocument/2006/relationships/hyperlink" Target="https://www.rti4success.org/mclassreading-3d-text-reading-and-comprehension" TargetMode="External"/><Relationship Id="rId9" Type="http://schemas.openxmlformats.org/officeDocument/2006/relationships/hyperlink" Target="https://www.rti4success.org/steep-oral-reading-fluency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dmathis@ed.sc.gov" TargetMode="External"/><Relationship Id="rId7" Type="http://schemas.openxmlformats.org/officeDocument/2006/relationships/hyperlink" Target="http://www.ed.sc.gov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d.sc.gov/instruction/early-learning-and-literacy/multi-tiered-system-of-supports-mtss/" TargetMode="External"/><Relationship Id="rId5" Type="http://schemas.openxmlformats.org/officeDocument/2006/relationships/hyperlink" Target="mailto:tseale@ed.sc.gov" TargetMode="External"/><Relationship Id="rId4" Type="http://schemas.openxmlformats.org/officeDocument/2006/relationships/hyperlink" Target="mailto:qmoore@ed.sc.go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MTSS:</a:t>
            </a:r>
            <a:endParaRPr sz="3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The Golden Ticket</a:t>
            </a:r>
            <a:endParaRPr sz="3600"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729625" y="3172900"/>
            <a:ext cx="7688100" cy="13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0000"/>
                </a:solidFill>
              </a:rPr>
              <a:t>SCASA i3 Conference</a:t>
            </a:r>
            <a:endParaRPr sz="24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David Mathis, Ed.D.</a:t>
            </a:r>
            <a:endParaRPr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Quincie Moore, Ph.D.</a:t>
            </a:r>
            <a:endParaRPr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0000"/>
                </a:solidFill>
              </a:rPr>
              <a:t>Taylor Seale, MPP</a:t>
            </a:r>
            <a:endParaRPr b="1">
              <a:solidFill>
                <a:srgbClr val="000000"/>
              </a:solidFill>
            </a:endParaRPr>
          </a:p>
        </p:txBody>
      </p:sp>
      <p:pic>
        <p:nvPicPr>
          <p:cNvPr id="88" name="Google Shape;88;p13" descr="MTSS picture" title="MTSS Pictur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5700" y="802050"/>
            <a:ext cx="3539400" cy="353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2" descr="Wheel shaped diagram with MTSS overview" title="SCMTSS Wheel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81213" y="735325"/>
            <a:ext cx="4981575" cy="42005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SCMTSS Wheel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>
            <a:spLocks noGrp="1"/>
          </p:cNvSpPr>
          <p:nvPr>
            <p:ph type="ctrTitle"/>
          </p:nvPr>
        </p:nvSpPr>
        <p:spPr>
          <a:xfrm>
            <a:off x="704575" y="1254200"/>
            <a:ext cx="5783400" cy="8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What MTSS is…</a:t>
            </a:r>
            <a:endParaRPr sz="3000"/>
          </a:p>
        </p:txBody>
      </p:sp>
      <p:sp>
        <p:nvSpPr>
          <p:cNvPr id="145" name="Google Shape;145;p23"/>
          <p:cNvSpPr txBox="1">
            <a:spLocks noGrp="1"/>
          </p:cNvSpPr>
          <p:nvPr>
            <p:ph type="subTitle" idx="1"/>
          </p:nvPr>
        </p:nvSpPr>
        <p:spPr>
          <a:xfrm>
            <a:off x="1156200" y="1837900"/>
            <a:ext cx="7315500" cy="176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A prevention framework for school improvement made up of core components and features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Supports all students, including those students in need of enrichment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Flexible for schools and districts to customize to meet their unique circumstances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Collaborative and incorporates a team-based approach of representative stakeholders</a:t>
            </a:r>
            <a:endParaRPr sz="2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>
            <a:spLocks noGrp="1"/>
          </p:cNvSpPr>
          <p:nvPr>
            <p:ph type="ctrTitle"/>
          </p:nvPr>
        </p:nvSpPr>
        <p:spPr>
          <a:xfrm>
            <a:off x="830300" y="1388625"/>
            <a:ext cx="7893000" cy="89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What MTSS is…</a:t>
            </a:r>
            <a:endParaRPr sz="3000"/>
          </a:p>
        </p:txBody>
      </p:sp>
      <p:sp>
        <p:nvSpPr>
          <p:cNvPr id="151" name="Google Shape;151;p24"/>
          <p:cNvSpPr txBox="1">
            <a:spLocks noGrp="1"/>
          </p:cNvSpPr>
          <p:nvPr>
            <p:ph type="subTitle" idx="1"/>
          </p:nvPr>
        </p:nvSpPr>
        <p:spPr>
          <a:xfrm>
            <a:off x="830300" y="1934700"/>
            <a:ext cx="7893000" cy="12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Data driven, using multiple valid and reliable data sources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Framework that can be used to assist with special education decisions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b="1"/>
              <a:t>Good teaching!</a:t>
            </a:r>
            <a:endParaRPr sz="2400"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>
            <a:spLocks noGrp="1"/>
          </p:cNvSpPr>
          <p:nvPr>
            <p:ph type="ctrTitle"/>
          </p:nvPr>
        </p:nvSpPr>
        <p:spPr>
          <a:xfrm>
            <a:off x="625500" y="1250350"/>
            <a:ext cx="7893000" cy="89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What MTSS is not…</a:t>
            </a:r>
            <a:endParaRPr sz="3000"/>
          </a:p>
        </p:txBody>
      </p:sp>
      <p:sp>
        <p:nvSpPr>
          <p:cNvPr id="157" name="Google Shape;157;p25"/>
          <p:cNvSpPr txBox="1">
            <a:spLocks noGrp="1"/>
          </p:cNvSpPr>
          <p:nvPr>
            <p:ph type="subTitle" idx="1"/>
          </p:nvPr>
        </p:nvSpPr>
        <p:spPr>
          <a:xfrm>
            <a:off x="904625" y="1934700"/>
            <a:ext cx="7893000" cy="12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A program or curriculum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Just for struggling students or students with disabilities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A one-size-fits-all prescriptive model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The responsibility of one teacher or one specialist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Based on assumptions or unreliable data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Prereferral process for special education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b="1"/>
              <a:t>Not something else to do!</a:t>
            </a:r>
            <a:endParaRPr sz="2200"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6"/>
          <p:cNvSpPr txBox="1">
            <a:spLocks noGrp="1"/>
          </p:cNvSpPr>
          <p:nvPr>
            <p:ph type="ctrTitle"/>
          </p:nvPr>
        </p:nvSpPr>
        <p:spPr>
          <a:xfrm>
            <a:off x="491550" y="1308925"/>
            <a:ext cx="7893000" cy="185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MTSS Legislation: SCDE Requirements</a:t>
            </a:r>
            <a:endParaRPr sz="3000"/>
          </a:p>
        </p:txBody>
      </p:sp>
      <p:sp>
        <p:nvSpPr>
          <p:cNvPr id="163" name="Google Shape;163;p26"/>
          <p:cNvSpPr txBox="1">
            <a:spLocks noGrp="1"/>
          </p:cNvSpPr>
          <p:nvPr>
            <p:ph type="subTitle" idx="1"/>
          </p:nvPr>
        </p:nvSpPr>
        <p:spPr>
          <a:xfrm>
            <a:off x="625500" y="1934700"/>
            <a:ext cx="7893000" cy="12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u="sng">
                <a:solidFill>
                  <a:schemeClr val="hlink"/>
                </a:solidFill>
                <a:hlinkClick r:id="rId3"/>
              </a:rPr>
              <a:t>MTSS Legislation: Act 213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SCDE must provide training and support for a statewide MTSS framework that must include: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Common data-based problem-solving model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Ongoing student assessment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Layered continuum of supports using evidence-based practices                </a:t>
            </a:r>
            <a:endParaRPr sz="22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7"/>
          <p:cNvSpPr txBox="1">
            <a:spLocks noGrp="1"/>
          </p:cNvSpPr>
          <p:nvPr>
            <p:ph type="subTitle" idx="1"/>
          </p:nvPr>
        </p:nvSpPr>
        <p:spPr>
          <a:xfrm>
            <a:off x="491550" y="1934700"/>
            <a:ext cx="7893000" cy="12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What does this support look like?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u="sng">
                <a:solidFill>
                  <a:schemeClr val="hlink"/>
                </a:solidFill>
                <a:hlinkClick r:id="rId3"/>
              </a:rPr>
              <a:t>South Carolina Multi-Tiered System of Supports (SCMTSS) Framework  and Guidance Document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Professional Development Opportunities</a:t>
            </a:r>
            <a:endParaRPr sz="2200"/>
          </a:p>
        </p:txBody>
      </p:sp>
      <p:sp>
        <p:nvSpPr>
          <p:cNvPr id="169" name="Google Shape;169;p27"/>
          <p:cNvSpPr txBox="1">
            <a:spLocks noGrp="1"/>
          </p:cNvSpPr>
          <p:nvPr>
            <p:ph type="ctrTitle"/>
          </p:nvPr>
        </p:nvSpPr>
        <p:spPr>
          <a:xfrm>
            <a:off x="491550" y="1308925"/>
            <a:ext cx="7893000" cy="6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MTSS Legislation: SCDE Requirements</a:t>
            </a:r>
            <a:endParaRPr sz="3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8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12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MTSS Fall 2019 Professional Development Opportunities</a:t>
            </a:r>
            <a:endParaRPr sz="3000"/>
          </a:p>
        </p:txBody>
      </p:sp>
      <p:sp>
        <p:nvSpPr>
          <p:cNvPr id="175" name="Google Shape;175;p28"/>
          <p:cNvSpPr txBox="1">
            <a:spLocks noGrp="1"/>
          </p:cNvSpPr>
          <p:nvPr>
            <p:ph type="subTitle" idx="1"/>
          </p:nvPr>
        </p:nvSpPr>
        <p:spPr>
          <a:xfrm>
            <a:off x="729450" y="2444750"/>
            <a:ext cx="7893000" cy="12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MTSS Overview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6 Components of MTSS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Using Universal Screeners and Additional Data to Inform Tier 1 Core Instruction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Effective Phonics Instruction</a:t>
            </a:r>
            <a:endParaRPr sz="22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9"/>
          <p:cNvSpPr txBox="1">
            <a:spLocks noGrp="1"/>
          </p:cNvSpPr>
          <p:nvPr>
            <p:ph type="subTitle" idx="1"/>
          </p:nvPr>
        </p:nvSpPr>
        <p:spPr>
          <a:xfrm>
            <a:off x="625500" y="1982725"/>
            <a:ext cx="7893000" cy="12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The SCDE will assist in identifying universal screeners and developing the screening process</a:t>
            </a:r>
            <a:endParaRPr sz="2200"/>
          </a:p>
        </p:txBody>
      </p:sp>
      <p:sp>
        <p:nvSpPr>
          <p:cNvPr id="181" name="Google Shape;181;p29"/>
          <p:cNvSpPr txBox="1">
            <a:spLocks noGrp="1"/>
          </p:cNvSpPr>
          <p:nvPr>
            <p:ph type="ctrTitle"/>
          </p:nvPr>
        </p:nvSpPr>
        <p:spPr>
          <a:xfrm>
            <a:off x="491550" y="1308925"/>
            <a:ext cx="7893000" cy="6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MTSS Legislation: SCDE Requirements</a:t>
            </a:r>
            <a:endParaRPr sz="3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0"/>
          <p:cNvSpPr txBox="1">
            <a:spLocks noGrp="1"/>
          </p:cNvSpPr>
          <p:nvPr>
            <p:ph type="subTitle" idx="1"/>
          </p:nvPr>
        </p:nvSpPr>
        <p:spPr>
          <a:xfrm>
            <a:off x="625500" y="1982725"/>
            <a:ext cx="7893000" cy="12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Screener must be under 10 minutes;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Screener must contain normative data for cut points;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Screener must screen for dyslexia and have the ability to progress monitor the abilities/skills mentioned below; and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Screener must measure all of the following abilities/skills (see next slide)</a:t>
            </a:r>
            <a:endParaRPr sz="2200"/>
          </a:p>
        </p:txBody>
      </p:sp>
      <p:sp>
        <p:nvSpPr>
          <p:cNvPr id="187" name="Google Shape;187;p30"/>
          <p:cNvSpPr txBox="1">
            <a:spLocks noGrp="1"/>
          </p:cNvSpPr>
          <p:nvPr>
            <p:ph type="ctrTitle"/>
          </p:nvPr>
        </p:nvSpPr>
        <p:spPr>
          <a:xfrm>
            <a:off x="491550" y="1308925"/>
            <a:ext cx="7893000" cy="6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Task Force Criteria for Screeners</a:t>
            </a:r>
            <a:endParaRPr sz="3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 txBox="1">
            <a:spLocks noGrp="1"/>
          </p:cNvSpPr>
          <p:nvPr>
            <p:ph type="ctrTitle"/>
          </p:nvPr>
        </p:nvSpPr>
        <p:spPr>
          <a:xfrm>
            <a:off x="491550" y="1308925"/>
            <a:ext cx="7893000" cy="6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Task Force Criteria for Screeners</a:t>
            </a:r>
            <a:endParaRPr sz="3000"/>
          </a:p>
        </p:txBody>
      </p:sp>
      <p:graphicFrame>
        <p:nvGraphicFramePr>
          <p:cNvPr id="193" name="Google Shape;193;p31" descr="Universal screener criteria" title="Universal Screener Criteria"/>
          <p:cNvGraphicFramePr/>
          <p:nvPr>
            <p:extLst>
              <p:ext uri="{D42A27DB-BD31-4B8C-83A1-F6EECF244321}">
                <p14:modId xmlns:p14="http://schemas.microsoft.com/office/powerpoint/2010/main" val="3916730614"/>
              </p:ext>
            </p:extLst>
          </p:nvPr>
        </p:nvGraphicFramePr>
        <p:xfrm>
          <a:off x="194300" y="1982725"/>
          <a:ext cx="8755400" cy="2886290"/>
        </p:xfrm>
        <a:graphic>
          <a:graphicData uri="http://schemas.openxmlformats.org/drawingml/2006/table">
            <a:tbl>
              <a:tblPr firstRow="1">
                <a:noFill/>
                <a:tableStyleId>{5EBDA2C6-06B2-4974-BE9D-A989CAE09451}</a:tableStyleId>
              </a:tblPr>
              <a:tblGrid>
                <a:gridCol w="284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1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7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4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Kindergarten Skills</a:t>
                      </a:r>
                      <a:endParaRPr sz="11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First Grade Skills</a:t>
                      </a:r>
                      <a:endParaRPr sz="1100" b="1"/>
                    </a:p>
                  </a:txBody>
                  <a:tcPr marL="91425" marR="9142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/>
                        <a:t>Second Grade Skills</a:t>
                      </a:r>
                      <a:endParaRPr sz="1100" b="1" dirty="0"/>
                    </a:p>
                  </a:txBody>
                  <a:tcPr marL="91425" marR="9142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58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Phonological Awareness:</a:t>
                      </a:r>
                      <a:endParaRPr sz="1100" b="1"/>
                    </a:p>
                    <a:p>
                      <a:pPr marL="45720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Char char="●"/>
                      </a:pPr>
                      <a:r>
                        <a:rPr lang="en" sz="1100"/>
                        <a:t>Word Awareness</a:t>
                      </a:r>
                      <a:endParaRPr sz="1100"/>
                    </a:p>
                    <a:p>
                      <a:pPr marL="45720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Char char="●"/>
                      </a:pPr>
                      <a:r>
                        <a:rPr lang="en" sz="1100"/>
                        <a:t>Rhyming and Alliteration</a:t>
                      </a:r>
                      <a:endParaRPr sz="1100"/>
                    </a:p>
                    <a:p>
                      <a:pPr marL="45720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Char char="●"/>
                      </a:pPr>
                      <a:r>
                        <a:rPr lang="en" sz="1100"/>
                        <a:t>Syllables</a:t>
                      </a:r>
                      <a:endParaRPr sz="1100"/>
                    </a:p>
                    <a:p>
                      <a:pPr marL="45720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Char char="●"/>
                      </a:pPr>
                      <a:r>
                        <a:rPr lang="en" sz="1100"/>
                        <a:t>Phonemic Awareness</a:t>
                      </a:r>
                      <a:endParaRPr sz="1100"/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Alphabetic Principle</a:t>
                      </a:r>
                      <a:r>
                        <a:rPr lang="en" sz="1100"/>
                        <a:t> (letters represent sounds which form words)</a:t>
                      </a:r>
                      <a:endParaRPr sz="1100"/>
                    </a:p>
                    <a:p>
                      <a:pPr marL="45720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Char char="●"/>
                      </a:pPr>
                      <a:r>
                        <a:rPr lang="en" sz="1100"/>
                        <a:t>Letter Sounds</a:t>
                      </a:r>
                      <a:endParaRPr sz="1100"/>
                    </a:p>
                    <a:p>
                      <a:pPr marL="45720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Char char="●"/>
                      </a:pPr>
                      <a:r>
                        <a:rPr lang="en" sz="1100"/>
                        <a:t>Alphabet Knowledge</a:t>
                      </a:r>
                      <a:endParaRPr sz="1100"/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Listening Comprehension</a:t>
                      </a:r>
                      <a:endParaRPr sz="1100" b="1"/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Vocabulary Development</a:t>
                      </a:r>
                      <a:endParaRPr sz="1100" b="1"/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Phonological Awareness:</a:t>
                      </a:r>
                      <a:endParaRPr sz="1100" b="1"/>
                    </a:p>
                    <a:p>
                      <a:pPr marL="45720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Char char="●"/>
                      </a:pPr>
                      <a:r>
                        <a:rPr lang="en" sz="1100"/>
                        <a:t>Word Awareness</a:t>
                      </a:r>
                      <a:endParaRPr sz="1100"/>
                    </a:p>
                    <a:p>
                      <a:pPr marL="45720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Char char="●"/>
                      </a:pPr>
                      <a:r>
                        <a:rPr lang="en" sz="1100"/>
                        <a:t>Rhyming and Alliteration</a:t>
                      </a:r>
                      <a:endParaRPr sz="1100"/>
                    </a:p>
                    <a:p>
                      <a:pPr marL="45720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Char char="●"/>
                      </a:pPr>
                      <a:r>
                        <a:rPr lang="en" sz="1100"/>
                        <a:t>Syllables</a:t>
                      </a:r>
                      <a:endParaRPr sz="1100"/>
                    </a:p>
                    <a:p>
                      <a:pPr marL="45720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Char char="●"/>
                      </a:pPr>
                      <a:r>
                        <a:rPr lang="en" sz="1100"/>
                        <a:t>Phonemic Awareness</a:t>
                      </a:r>
                      <a:endParaRPr sz="1100"/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Alphabetic Principle</a:t>
                      </a:r>
                      <a:r>
                        <a:rPr lang="en" sz="1100"/>
                        <a:t> (letters represent sounds which form words)</a:t>
                      </a:r>
                      <a:endParaRPr sz="1100"/>
                    </a:p>
                    <a:p>
                      <a:pPr marL="45720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Char char="●"/>
                      </a:pPr>
                      <a:r>
                        <a:rPr lang="en" sz="1100"/>
                        <a:t>Letter Sounds</a:t>
                      </a:r>
                      <a:endParaRPr sz="1100"/>
                    </a:p>
                    <a:p>
                      <a:pPr marL="45720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Char char="●"/>
                      </a:pPr>
                      <a:r>
                        <a:rPr lang="en" sz="1100"/>
                        <a:t>Alphabet Knowledge</a:t>
                      </a:r>
                      <a:endParaRPr sz="1100"/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Phonics</a:t>
                      </a:r>
                      <a:endParaRPr sz="1100" b="1"/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Fluency </a:t>
                      </a:r>
                      <a:r>
                        <a:rPr lang="en" sz="1100"/>
                        <a:t>(high frequency words)</a:t>
                      </a:r>
                      <a:endParaRPr sz="1100"/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Fluency </a:t>
                      </a:r>
                      <a:r>
                        <a:rPr lang="en" sz="1100"/>
                        <a:t>(with connected texts)</a:t>
                      </a:r>
                      <a:endParaRPr sz="1100"/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Vocabulary</a:t>
                      </a:r>
                      <a:endParaRPr sz="1100" b="1"/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/>
                        <a:t>Comprehension</a:t>
                      </a:r>
                      <a:endParaRPr sz="1100" b="1"/>
                    </a:p>
                  </a:txBody>
                  <a:tcPr marL="91425" marR="9142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/>
                        <a:t>Phonics</a:t>
                      </a:r>
                      <a:endParaRPr sz="1100" b="1" dirty="0"/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/>
                        <a:t>Fluency </a:t>
                      </a:r>
                      <a:r>
                        <a:rPr lang="en" sz="1100" dirty="0"/>
                        <a:t>with connected text</a:t>
                      </a:r>
                      <a:endParaRPr sz="1100" dirty="0"/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/>
                        <a:t>Vocabulary</a:t>
                      </a:r>
                      <a:endParaRPr sz="1100" b="1" dirty="0"/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/>
                        <a:t>Comprehension</a:t>
                      </a:r>
                      <a:endParaRPr sz="1100" b="1" dirty="0"/>
                    </a:p>
                  </a:txBody>
                  <a:tcPr marL="91425" marR="9142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729450" y="1356375"/>
            <a:ext cx="76887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MTSS in South Carolina?</a:t>
            </a:r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00000"/>
                </a:solidFill>
              </a:rPr>
              <a:t>SCMTSS is a systemic, continuous-improvement framework in which data-based problem solving and decision-making is practiced across all levels of the educational system for supporting students.</a:t>
            </a:r>
            <a:endParaRPr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2"/>
          <p:cNvSpPr txBox="1">
            <a:spLocks noGrp="1"/>
          </p:cNvSpPr>
          <p:nvPr>
            <p:ph type="ctrTitle"/>
          </p:nvPr>
        </p:nvSpPr>
        <p:spPr>
          <a:xfrm>
            <a:off x="501600" y="1209450"/>
            <a:ext cx="8140800" cy="185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Universal Screeners Identified by Learning Disorders Task Force</a:t>
            </a:r>
            <a:endParaRPr sz="3000" dirty="0"/>
          </a:p>
        </p:txBody>
      </p:sp>
      <p:sp>
        <p:nvSpPr>
          <p:cNvPr id="199" name="Google Shape;199;p32"/>
          <p:cNvSpPr txBox="1">
            <a:spLocks noGrp="1"/>
          </p:cNvSpPr>
          <p:nvPr>
            <p:ph type="subTitle" idx="1"/>
          </p:nvPr>
        </p:nvSpPr>
        <p:spPr>
          <a:xfrm>
            <a:off x="702250" y="2322600"/>
            <a:ext cx="4146600" cy="10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u="sng">
                <a:solidFill>
                  <a:schemeClr val="hlink"/>
                </a:solidFill>
                <a:hlinkClick r:id="rId3"/>
              </a:rPr>
              <a:t>FAST: earlyReading Composite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u="sng">
                <a:solidFill>
                  <a:schemeClr val="hlink"/>
                </a:solidFill>
                <a:hlinkClick r:id="rId4"/>
              </a:rPr>
              <a:t>mCLASS Reading 3D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u="sng">
                <a:solidFill>
                  <a:schemeClr val="hlink"/>
                </a:solidFill>
                <a:hlinkClick r:id="rId5"/>
              </a:rPr>
              <a:t>Acadience Reading (previously called DIBELS Next)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u="sng">
                <a:solidFill>
                  <a:schemeClr val="hlink"/>
                </a:solidFill>
                <a:hlinkClick r:id="rId6"/>
              </a:rPr>
              <a:t>AIMSweb</a:t>
            </a:r>
            <a:endParaRPr sz="2200"/>
          </a:p>
        </p:txBody>
      </p:sp>
      <p:sp>
        <p:nvSpPr>
          <p:cNvPr id="200" name="Google Shape;200;p32"/>
          <p:cNvSpPr txBox="1">
            <a:spLocks noGrp="1"/>
          </p:cNvSpPr>
          <p:nvPr>
            <p:ph type="subTitle" idx="1"/>
          </p:nvPr>
        </p:nvSpPr>
        <p:spPr>
          <a:xfrm>
            <a:off x="4708300" y="2070150"/>
            <a:ext cx="4146600" cy="10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u="sng">
                <a:solidFill>
                  <a:schemeClr val="hlink"/>
                </a:solidFill>
                <a:hlinkClick r:id="rId7"/>
              </a:rPr>
              <a:t>DIBELS 6th Edition and DIEBELS 8th Edition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u="sng">
                <a:solidFill>
                  <a:schemeClr val="hlink"/>
                </a:solidFill>
                <a:hlinkClick r:id="rId8"/>
              </a:rPr>
              <a:t>easyCBM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u="sng">
                <a:solidFill>
                  <a:schemeClr val="hlink"/>
                </a:solidFill>
                <a:hlinkClick r:id="rId9"/>
              </a:rPr>
              <a:t>STEEP Oral Reading Fluency</a:t>
            </a:r>
            <a:endParaRPr sz="22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3"/>
          <p:cNvSpPr txBox="1">
            <a:spLocks noGrp="1"/>
          </p:cNvSpPr>
          <p:nvPr>
            <p:ph type="subTitle" idx="1"/>
          </p:nvPr>
        </p:nvSpPr>
        <p:spPr>
          <a:xfrm>
            <a:off x="491550" y="1934700"/>
            <a:ext cx="7893000" cy="12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Beginning in 2019–20, to the extent funding is provided or that screening tools are available at no cost, a local school district shall: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Use the universal screening process to screen each student in Kindergarten through Grade One three times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Shall convene a school-based team to analyze screening data</a:t>
            </a:r>
            <a:endParaRPr sz="2200"/>
          </a:p>
        </p:txBody>
      </p:sp>
      <p:sp>
        <p:nvSpPr>
          <p:cNvPr id="206" name="Google Shape;206;p33"/>
          <p:cNvSpPr txBox="1">
            <a:spLocks noGrp="1"/>
          </p:cNvSpPr>
          <p:nvPr>
            <p:ph type="ctrTitle"/>
          </p:nvPr>
        </p:nvSpPr>
        <p:spPr>
          <a:xfrm>
            <a:off x="491550" y="1308925"/>
            <a:ext cx="7893000" cy="6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MTSS Legislation: District Requirements</a:t>
            </a:r>
            <a:endParaRPr sz="3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4"/>
          <p:cNvSpPr txBox="1">
            <a:spLocks noGrp="1"/>
          </p:cNvSpPr>
          <p:nvPr>
            <p:ph type="subTitle" idx="1"/>
          </p:nvPr>
        </p:nvSpPr>
        <p:spPr>
          <a:xfrm>
            <a:off x="625500" y="2064850"/>
            <a:ext cx="7893000" cy="12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If the process conducted indicates that a student is at risk for experiencing academic difficulties, the District shall: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Notify the parent or legal guardian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Provide the parent or legal guardian with information and resource material so that they may assist the student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Provide the student with tiered, evidence-based instruction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Monitor and evaluate the student’s progress</a:t>
            </a:r>
            <a:endParaRPr sz="2200"/>
          </a:p>
        </p:txBody>
      </p:sp>
      <p:sp>
        <p:nvSpPr>
          <p:cNvPr id="212" name="Google Shape;212;p34"/>
          <p:cNvSpPr txBox="1">
            <a:spLocks noGrp="1"/>
          </p:cNvSpPr>
          <p:nvPr>
            <p:ph type="ctrTitle"/>
          </p:nvPr>
        </p:nvSpPr>
        <p:spPr>
          <a:xfrm>
            <a:off x="491550" y="1308925"/>
            <a:ext cx="7893000" cy="6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MTSS Legislation: District Requirements</a:t>
            </a:r>
            <a:endParaRPr sz="3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5"/>
          <p:cNvSpPr txBox="1">
            <a:spLocks noGrp="1"/>
          </p:cNvSpPr>
          <p:nvPr>
            <p:ph type="subTitle" idx="1"/>
          </p:nvPr>
        </p:nvSpPr>
        <p:spPr>
          <a:xfrm>
            <a:off x="625500" y="1982725"/>
            <a:ext cx="7893000" cy="12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The SCDE shall create a template for Districts to report annually.</a:t>
            </a:r>
            <a:endParaRPr sz="2200"/>
          </a:p>
        </p:txBody>
      </p:sp>
      <p:sp>
        <p:nvSpPr>
          <p:cNvPr id="218" name="Google Shape;218;p35"/>
          <p:cNvSpPr txBox="1">
            <a:spLocks noGrp="1"/>
          </p:cNvSpPr>
          <p:nvPr>
            <p:ph type="ctrTitle"/>
          </p:nvPr>
        </p:nvSpPr>
        <p:spPr>
          <a:xfrm>
            <a:off x="491550" y="1308925"/>
            <a:ext cx="7893000" cy="6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MTSS Legislation: SCDE Requirements</a:t>
            </a:r>
            <a:endParaRPr sz="3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6"/>
          <p:cNvSpPr txBox="1">
            <a:spLocks noGrp="1"/>
          </p:cNvSpPr>
          <p:nvPr>
            <p:ph type="subTitle" idx="1"/>
          </p:nvPr>
        </p:nvSpPr>
        <p:spPr>
          <a:xfrm>
            <a:off x="648900" y="1934700"/>
            <a:ext cx="7578300" cy="12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/>
              <a:t>Districts will submit the following data, as requested by the SCDE, at the end of the 2019–20 school year:</a:t>
            </a:r>
            <a:endParaRPr sz="22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dirty="0"/>
              <a:t>Identification of screening tool used</a:t>
            </a: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dirty="0"/>
              <a:t>Professional development provided that is specifically applicable to reading difficulties</a:t>
            </a: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dirty="0"/>
              <a:t>Number of students screened and the number identified</a:t>
            </a: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dirty="0"/>
              <a:t>Types of interventions offered to students identified as having a reading </a:t>
            </a:r>
            <a:r>
              <a:rPr lang="en-US" sz="2000" dirty="0" smtClean="0"/>
              <a:t>difficulty</a:t>
            </a: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dirty="0"/>
              <a:t>Longitudinal data demonstrating academic growth</a:t>
            </a:r>
            <a:endParaRPr sz="2000" dirty="0"/>
          </a:p>
        </p:txBody>
      </p:sp>
      <p:sp>
        <p:nvSpPr>
          <p:cNvPr id="224" name="Google Shape;224;p36"/>
          <p:cNvSpPr txBox="1">
            <a:spLocks noGrp="1"/>
          </p:cNvSpPr>
          <p:nvPr>
            <p:ph type="ctrTitle"/>
          </p:nvPr>
        </p:nvSpPr>
        <p:spPr>
          <a:xfrm>
            <a:off x="491550" y="1308925"/>
            <a:ext cx="7893000" cy="6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MTSS Legislation: District Requirements</a:t>
            </a:r>
            <a:endParaRPr sz="30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7"/>
          <p:cNvSpPr txBox="1">
            <a:spLocks noGrp="1"/>
          </p:cNvSpPr>
          <p:nvPr>
            <p:ph type="subTitle" idx="1"/>
          </p:nvPr>
        </p:nvSpPr>
        <p:spPr>
          <a:xfrm>
            <a:off x="648900" y="1934700"/>
            <a:ext cx="7578300" cy="12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Waiting lists for CERDEP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August 1st deadline to send list to SCDE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Submitting data for SRC</a:t>
            </a:r>
            <a:endParaRPr sz="2200"/>
          </a:p>
        </p:txBody>
      </p:sp>
      <p:sp>
        <p:nvSpPr>
          <p:cNvPr id="230" name="Google Shape;230;p37"/>
          <p:cNvSpPr txBox="1">
            <a:spLocks noGrp="1"/>
          </p:cNvSpPr>
          <p:nvPr>
            <p:ph type="ctrTitle"/>
          </p:nvPr>
        </p:nvSpPr>
        <p:spPr>
          <a:xfrm>
            <a:off x="491550" y="1308925"/>
            <a:ext cx="7893000" cy="6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SCDE/OELL Reminders</a:t>
            </a:r>
            <a:endParaRPr sz="30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8"/>
          <p:cNvSpPr txBox="1">
            <a:spLocks noGrp="1"/>
          </p:cNvSpPr>
          <p:nvPr>
            <p:ph type="subTitle" idx="1"/>
          </p:nvPr>
        </p:nvSpPr>
        <p:spPr>
          <a:xfrm>
            <a:off x="648900" y="1934700"/>
            <a:ext cx="7578300" cy="12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dirty="0"/>
              <a:t>David Mathis: </a:t>
            </a:r>
            <a:r>
              <a:rPr lang="en" sz="2200" u="sng" dirty="0">
                <a:solidFill>
                  <a:schemeClr val="hlink"/>
                </a:solidFill>
                <a:hlinkClick r:id="rId3"/>
              </a:rPr>
              <a:t>dmathis@ed.sc.gov</a:t>
            </a:r>
            <a:endParaRPr sz="22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dirty="0"/>
              <a:t>Quincie Moore: </a:t>
            </a:r>
            <a:r>
              <a:rPr lang="en" sz="2200" u="sng" dirty="0">
                <a:solidFill>
                  <a:schemeClr val="hlink"/>
                </a:solidFill>
                <a:hlinkClick r:id="rId4"/>
              </a:rPr>
              <a:t>qmoore@ed.sc.gov</a:t>
            </a:r>
            <a:endParaRPr sz="22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dirty="0"/>
              <a:t>Taylor Seale: </a:t>
            </a:r>
            <a:r>
              <a:rPr lang="en" sz="2200" u="sng" dirty="0">
                <a:solidFill>
                  <a:schemeClr val="hlink"/>
                </a:solidFill>
                <a:hlinkClick r:id="rId5"/>
              </a:rPr>
              <a:t>tseale@ed.sc.gov</a:t>
            </a:r>
            <a:r>
              <a:rPr lang="en" sz="2200" dirty="0"/>
              <a:t> </a:t>
            </a:r>
            <a:endParaRPr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dirty="0" smtClean="0">
                <a:solidFill>
                  <a:schemeClr val="hlink"/>
                </a:solidFill>
              </a:rPr>
              <a:t>Weblinks: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2200" u="sng" dirty="0" smtClean="0">
                <a:solidFill>
                  <a:schemeClr val="hlink"/>
                </a:solidFill>
                <a:hlinkClick r:id="rId6"/>
              </a:rPr>
              <a:t>https</a:t>
            </a:r>
            <a:r>
              <a:rPr lang="en" sz="2200" u="sng" dirty="0">
                <a:solidFill>
                  <a:schemeClr val="hlink"/>
                </a:solidFill>
                <a:hlinkClick r:id="rId6"/>
              </a:rPr>
              <a:t>://</a:t>
            </a:r>
            <a:r>
              <a:rPr lang="en" sz="2200" u="sng" dirty="0" smtClean="0">
                <a:solidFill>
                  <a:schemeClr val="hlink"/>
                </a:solidFill>
                <a:hlinkClick r:id="rId6"/>
              </a:rPr>
              <a:t>ed.sc.gov/instruction/early-learning-and-literacy/multi-tiered-system-of-supports-mtss/</a:t>
            </a:r>
            <a:r>
              <a:rPr lang="en" sz="2200" dirty="0" smtClean="0"/>
              <a:t>; </a:t>
            </a:r>
            <a:r>
              <a:rPr lang="en" sz="2200" dirty="0" smtClean="0"/>
              <a:t>OR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2200" dirty="0" smtClean="0"/>
              <a:t>Search </a:t>
            </a:r>
            <a:r>
              <a:rPr lang="en" sz="2200" dirty="0"/>
              <a:t>for “MTSS” on </a:t>
            </a:r>
            <a:r>
              <a:rPr lang="en" sz="2200" u="sng" dirty="0">
                <a:solidFill>
                  <a:schemeClr val="hlink"/>
                </a:solidFill>
                <a:hlinkClick r:id="rId7"/>
              </a:rPr>
              <a:t>www.ed.sc.gov</a:t>
            </a:r>
            <a:r>
              <a:rPr lang="en" sz="2200" dirty="0"/>
              <a:t> </a:t>
            </a:r>
            <a:endParaRPr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</p:txBody>
      </p:sp>
      <p:sp>
        <p:nvSpPr>
          <p:cNvPr id="236" name="Google Shape;236;p38"/>
          <p:cNvSpPr txBox="1">
            <a:spLocks noGrp="1"/>
          </p:cNvSpPr>
          <p:nvPr>
            <p:ph type="ctrTitle"/>
          </p:nvPr>
        </p:nvSpPr>
        <p:spPr>
          <a:xfrm>
            <a:off x="491550" y="1308925"/>
            <a:ext cx="7893000" cy="6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Contact Info</a:t>
            </a:r>
            <a:endParaRPr sz="3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MTSS Vision</a:t>
            </a:r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00000"/>
                </a:solidFill>
              </a:rPr>
              <a:t>SCMTSS will be used to improve Tier 1 instruction for all students and to problem-solve for students who need additional support academically, socially, and or emotionally.</a:t>
            </a:r>
            <a:endParaRPr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6" descr="The three tiers of MTSS" title="MTSS Tier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2800" y="64825"/>
            <a:ext cx="5938407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 hidden="1"/>
          <p:cNvSpPr>
            <a:spLocks noGrp="1"/>
          </p:cNvSpPr>
          <p:nvPr>
            <p:ph type="title"/>
          </p:nvPr>
        </p:nvSpPr>
        <p:spPr>
          <a:xfrm>
            <a:off x="258395" y="1565457"/>
            <a:ext cx="7688400" cy="535200"/>
          </a:xfrm>
        </p:spPr>
        <p:txBody>
          <a:bodyPr/>
          <a:lstStyle/>
          <a:p>
            <a:r>
              <a:rPr lang="en-US" dirty="0" smtClean="0"/>
              <a:t>SCMTSS Tiers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7" descr="Image result for whole child education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600" y="157563"/>
            <a:ext cx="7956126" cy="48283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Whole Child Education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SCMTSS Mission</a:t>
            </a:r>
            <a:endParaRPr dirty="0"/>
          </a:p>
        </p:txBody>
      </p:sp>
      <p:sp>
        <p:nvSpPr>
          <p:cNvPr id="116" name="Google Shape;116;p18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00000"/>
                </a:solidFill>
              </a:rPr>
              <a:t>Use the SCMTSS framework to improve instruction so all students graduate college and career ready.  </a:t>
            </a:r>
            <a:endParaRPr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9" descr="Image result for profile of the sc graduat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82075"/>
            <a:ext cx="9208650" cy="59569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of the Graduate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0" descr="Lexile reading ranges from third to eighth grade" title="Lexile Range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800" y="154000"/>
            <a:ext cx="8562226" cy="482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0" descr="Lexile Reading Ranges from third to eighth grade" title="Lexile Reading Ranges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55975" y="61600"/>
            <a:ext cx="745053" cy="7083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Lexile Ranges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>
            <a:spLocks noGrp="1"/>
          </p:cNvSpPr>
          <p:nvPr>
            <p:ph type="title"/>
          </p:nvPr>
        </p:nvSpPr>
        <p:spPr>
          <a:xfrm>
            <a:off x="727800" y="733475"/>
            <a:ext cx="7688400" cy="75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College and Career Ready Indicators</a:t>
            </a:r>
            <a:endParaRPr/>
          </a:p>
        </p:txBody>
      </p:sp>
      <p:sp>
        <p:nvSpPr>
          <p:cNvPr id="133" name="Google Shape;133;p21"/>
          <p:cNvSpPr txBox="1">
            <a:spLocks noGrp="1"/>
          </p:cNvSpPr>
          <p:nvPr>
            <p:ph type="body" idx="1"/>
          </p:nvPr>
        </p:nvSpPr>
        <p:spPr>
          <a:xfrm>
            <a:off x="727800" y="1438500"/>
            <a:ext cx="3774300" cy="342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0000"/>
                </a:solidFill>
              </a:rPr>
              <a:t>College Ready</a:t>
            </a:r>
            <a:endParaRPr sz="24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ACT: Score of 20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SAT: Composite Score of 1020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AP Exam: Score of 3 or higher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IB Exam: Score of 4 or higher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Cambridge Exam: C or higher (identified courses)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34" name="Google Shape;134;p21"/>
          <p:cNvSpPr txBox="1">
            <a:spLocks noGrp="1"/>
          </p:cNvSpPr>
          <p:nvPr>
            <p:ph type="body" idx="2"/>
          </p:nvPr>
        </p:nvSpPr>
        <p:spPr>
          <a:xfrm>
            <a:off x="4502100" y="1438500"/>
            <a:ext cx="3774300" cy="315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0000"/>
                </a:solidFill>
              </a:rPr>
              <a:t>Career Ready</a:t>
            </a:r>
            <a:endParaRPr sz="24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Career Readiness Assessment: Silver or higher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CTE Completer and Certification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ASVAB: Score of 31 or higher</a:t>
            </a:r>
            <a:endParaRPr sz="18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Work-based Learning</a:t>
            </a:r>
            <a:endParaRPr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860</Words>
  <Application>Microsoft Office PowerPoint</Application>
  <PresentationFormat>On-screen Show (16:9)</PresentationFormat>
  <Paragraphs>141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Lato</vt:lpstr>
      <vt:lpstr>Raleway</vt:lpstr>
      <vt:lpstr>Streamline</vt:lpstr>
      <vt:lpstr>MTSS: The Golden Ticket</vt:lpstr>
      <vt:lpstr>What is MTSS in South Carolina?</vt:lpstr>
      <vt:lpstr>MTSS Vision</vt:lpstr>
      <vt:lpstr>SCMTSS Tiers</vt:lpstr>
      <vt:lpstr>Whole Child Education</vt:lpstr>
      <vt:lpstr>SCMTSS Mission</vt:lpstr>
      <vt:lpstr>Profile of the Graduate</vt:lpstr>
      <vt:lpstr>Lexile Ranges</vt:lpstr>
      <vt:lpstr>College and Career Ready Indicators</vt:lpstr>
      <vt:lpstr>SCMTSS Wheel</vt:lpstr>
      <vt:lpstr>What MTSS is…</vt:lpstr>
      <vt:lpstr>What MTSS is…</vt:lpstr>
      <vt:lpstr>What MTSS is not…</vt:lpstr>
      <vt:lpstr>MTSS Legislation: SCDE Requirements</vt:lpstr>
      <vt:lpstr>MTSS Legislation: SCDE Requirements</vt:lpstr>
      <vt:lpstr>MTSS Fall 2019 Professional Development Opportunities</vt:lpstr>
      <vt:lpstr>MTSS Legislation: SCDE Requirements</vt:lpstr>
      <vt:lpstr>Task Force Criteria for Screeners</vt:lpstr>
      <vt:lpstr>Task Force Criteria for Screeners</vt:lpstr>
      <vt:lpstr>Universal Screeners Identified by Learning Disorders Task Force</vt:lpstr>
      <vt:lpstr>MTSS Legislation: District Requirements</vt:lpstr>
      <vt:lpstr>MTSS Legislation: District Requirements</vt:lpstr>
      <vt:lpstr>MTSS Legislation: SCDE Requirements</vt:lpstr>
      <vt:lpstr>MTSS Legislation: District Requirements</vt:lpstr>
      <vt:lpstr>SCDE/OELL Reminders</vt:lpstr>
      <vt:lpstr>Contact Info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MTSS: The Golden Ticket</dc:title>
  <dc:creator>Seale, Taylor</dc:creator>
  <cp:lastModifiedBy>Seale, Taylor</cp:lastModifiedBy>
  <cp:revision>5</cp:revision>
  <dcterms:modified xsi:type="dcterms:W3CDTF">2021-08-09T15:16:55Z</dcterms:modified>
</cp:coreProperties>
</file>