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285" r:id="rId2"/>
    <p:sldId id="370" r:id="rId3"/>
    <p:sldId id="259" r:id="rId4"/>
    <p:sldId id="288" r:id="rId5"/>
    <p:sldId id="289" r:id="rId6"/>
    <p:sldId id="367" r:id="rId7"/>
    <p:sldId id="298" r:id="rId8"/>
    <p:sldId id="359" r:id="rId9"/>
    <p:sldId id="278" r:id="rId10"/>
    <p:sldId id="316" r:id="rId11"/>
    <p:sldId id="360" r:id="rId12"/>
    <p:sldId id="361" r:id="rId13"/>
    <p:sldId id="363" r:id="rId14"/>
    <p:sldId id="317" r:id="rId15"/>
    <p:sldId id="350" r:id="rId16"/>
    <p:sldId id="364" r:id="rId17"/>
    <p:sldId id="365" r:id="rId18"/>
    <p:sldId id="366" r:id="rId19"/>
    <p:sldId id="368" r:id="rId20"/>
    <p:sldId id="369" r:id="rId21"/>
    <p:sldId id="346" r:id="rId22"/>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3864"/>
    <a:srgbClr val="0202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143" autoAdjust="0"/>
  </p:normalViewPr>
  <p:slideViewPr>
    <p:cSldViewPr>
      <p:cViewPr>
        <p:scale>
          <a:sx n="66" d="100"/>
          <a:sy n="66" d="100"/>
        </p:scale>
        <p:origin x="-720" y="590"/>
      </p:cViewPr>
      <p:guideLst>
        <p:guide orient="horz" pos="2160"/>
        <p:guide pos="2880"/>
      </p:guideLst>
    </p:cSldViewPr>
  </p:slideViewPr>
  <p:notesTextViewPr>
    <p:cViewPr>
      <p:scale>
        <a:sx n="1" d="1"/>
        <a:sy n="1" d="1"/>
      </p:scale>
      <p:origin x="0" y="0"/>
    </p:cViewPr>
  </p:notesTextViewPr>
  <p:sorterViewPr>
    <p:cViewPr>
      <p:scale>
        <a:sx n="100" d="100"/>
        <a:sy n="100" d="100"/>
      </p:scale>
      <p:origin x="0" y="517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AF055064-80A9-4570-8F76-7613A8CE26F9}" type="datetimeFigureOut">
              <a:rPr lang="en-US" smtClean="0"/>
              <a:t>10/4/2017</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43A11706-C792-4EB5-A472-22C7DAEAB2BD}" type="slidenum">
              <a:rPr lang="en-US" smtClean="0"/>
              <a:t>‹#›</a:t>
            </a:fld>
            <a:endParaRPr lang="en-US"/>
          </a:p>
        </p:txBody>
      </p:sp>
    </p:spTree>
    <p:extLst>
      <p:ext uri="{BB962C8B-B14F-4D97-AF65-F5344CB8AC3E}">
        <p14:creationId xmlns:p14="http://schemas.microsoft.com/office/powerpoint/2010/main" val="4093396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42D7A19F-0131-4C8E-8851-20DD7C8CD7AB}" type="datetimeFigureOut">
              <a:rPr lang="en-US" smtClean="0"/>
              <a:t>10/4/2017</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95CA3EA6-AFD3-47CA-824A-F3DF26D1C298}" type="slidenum">
              <a:rPr lang="en-US" smtClean="0"/>
              <a:t>‹#›</a:t>
            </a:fld>
            <a:endParaRPr lang="en-US"/>
          </a:p>
        </p:txBody>
      </p:sp>
    </p:spTree>
    <p:extLst>
      <p:ext uri="{BB962C8B-B14F-4D97-AF65-F5344CB8AC3E}">
        <p14:creationId xmlns:p14="http://schemas.microsoft.com/office/powerpoint/2010/main" val="3567475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18259C-4D94-4EB0-8CFE-0D1C46C1EFBE}" type="slidenum">
              <a:rPr lang="en-US" altLang="en-US" smtClean="0"/>
              <a:pPr>
                <a:defRPr/>
              </a:pPr>
              <a:t>1</a:t>
            </a:fld>
            <a:endParaRPr lang="en-US" altLang="en-US"/>
          </a:p>
        </p:txBody>
      </p:sp>
    </p:spTree>
    <p:extLst>
      <p:ext uri="{BB962C8B-B14F-4D97-AF65-F5344CB8AC3E}">
        <p14:creationId xmlns:p14="http://schemas.microsoft.com/office/powerpoint/2010/main" val="5342936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618259C-4D94-4EB0-8CFE-0D1C46C1EFBE}" type="slidenum">
              <a:rPr lang="en-US" altLang="en-US" smtClean="0"/>
              <a:pPr>
                <a:defRPr/>
              </a:pPr>
              <a:t>17</a:t>
            </a:fld>
            <a:endParaRPr lang="en-US" altLang="en-US"/>
          </a:p>
        </p:txBody>
      </p:sp>
    </p:spTree>
    <p:extLst>
      <p:ext uri="{BB962C8B-B14F-4D97-AF65-F5344CB8AC3E}">
        <p14:creationId xmlns:p14="http://schemas.microsoft.com/office/powerpoint/2010/main" val="3140507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618259C-4D94-4EB0-8CFE-0D1C46C1EFBE}" type="slidenum">
              <a:rPr lang="en-US" altLang="en-US" smtClean="0"/>
              <a:pPr>
                <a:defRPr/>
              </a:pPr>
              <a:t>18</a:t>
            </a:fld>
            <a:endParaRPr lang="en-US" altLang="en-US"/>
          </a:p>
        </p:txBody>
      </p:sp>
    </p:spTree>
    <p:extLst>
      <p:ext uri="{BB962C8B-B14F-4D97-AF65-F5344CB8AC3E}">
        <p14:creationId xmlns:p14="http://schemas.microsoft.com/office/powerpoint/2010/main" val="31405078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CA3EA6-AFD3-47CA-824A-F3DF26D1C298}" type="slidenum">
              <a:rPr lang="en-US" smtClean="0"/>
              <a:t>19</a:t>
            </a:fld>
            <a:endParaRPr lang="en-US"/>
          </a:p>
        </p:txBody>
      </p:sp>
    </p:spTree>
    <p:extLst>
      <p:ext uri="{BB962C8B-B14F-4D97-AF65-F5344CB8AC3E}">
        <p14:creationId xmlns:p14="http://schemas.microsoft.com/office/powerpoint/2010/main" val="268863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18259C-4D94-4EB0-8CFE-0D1C46C1EFBE}" type="slidenum">
              <a:rPr lang="en-US" altLang="en-US" smtClean="0"/>
              <a:pPr>
                <a:defRPr/>
              </a:pPr>
              <a:t>21</a:t>
            </a:fld>
            <a:endParaRPr lang="en-US" altLang="en-US"/>
          </a:p>
        </p:txBody>
      </p:sp>
    </p:spTree>
    <p:extLst>
      <p:ext uri="{BB962C8B-B14F-4D97-AF65-F5344CB8AC3E}">
        <p14:creationId xmlns:p14="http://schemas.microsoft.com/office/powerpoint/2010/main" val="2169497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2D1BBF-A55E-4AEA-998E-5F5C2EA74591}"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199759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18259C-4D94-4EB0-8CFE-0D1C46C1EFBE}" type="slidenum">
              <a:rPr lang="en-US" altLang="en-US" smtClean="0"/>
              <a:pPr>
                <a:defRPr/>
              </a:pPr>
              <a:t>5</a:t>
            </a:fld>
            <a:endParaRPr lang="en-US" altLang="en-US"/>
          </a:p>
        </p:txBody>
      </p:sp>
    </p:spTree>
    <p:extLst>
      <p:ext uri="{BB962C8B-B14F-4D97-AF65-F5344CB8AC3E}">
        <p14:creationId xmlns:p14="http://schemas.microsoft.com/office/powerpoint/2010/main" val="3485995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18259C-4D94-4EB0-8CFE-0D1C46C1EFBE}" type="slidenum">
              <a:rPr lang="en-US" altLang="en-US" smtClean="0"/>
              <a:pPr>
                <a:defRPr/>
              </a:pPr>
              <a:t>10</a:t>
            </a:fld>
            <a:endParaRPr lang="en-US" altLang="en-US"/>
          </a:p>
        </p:txBody>
      </p:sp>
    </p:spTree>
    <p:extLst>
      <p:ext uri="{BB962C8B-B14F-4D97-AF65-F5344CB8AC3E}">
        <p14:creationId xmlns:p14="http://schemas.microsoft.com/office/powerpoint/2010/main" val="241027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18259C-4D94-4EB0-8CFE-0D1C46C1EFBE}" type="slidenum">
              <a:rPr lang="en-US" altLang="en-US" smtClean="0"/>
              <a:pPr>
                <a:defRPr/>
              </a:pPr>
              <a:t>11</a:t>
            </a:fld>
            <a:endParaRPr lang="en-US" altLang="en-US"/>
          </a:p>
        </p:txBody>
      </p:sp>
    </p:spTree>
    <p:extLst>
      <p:ext uri="{BB962C8B-B14F-4D97-AF65-F5344CB8AC3E}">
        <p14:creationId xmlns:p14="http://schemas.microsoft.com/office/powerpoint/2010/main" val="241027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18259C-4D94-4EB0-8CFE-0D1C46C1EFBE}" type="slidenum">
              <a:rPr lang="en-US" altLang="en-US" smtClean="0"/>
              <a:pPr>
                <a:defRPr/>
              </a:pPr>
              <a:t>12</a:t>
            </a:fld>
            <a:endParaRPr lang="en-US" altLang="en-US"/>
          </a:p>
        </p:txBody>
      </p:sp>
    </p:spTree>
    <p:extLst>
      <p:ext uri="{BB962C8B-B14F-4D97-AF65-F5344CB8AC3E}">
        <p14:creationId xmlns:p14="http://schemas.microsoft.com/office/powerpoint/2010/main" val="618456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618259C-4D94-4EB0-8CFE-0D1C46C1EFBE}" type="slidenum">
              <a:rPr lang="en-US" altLang="en-US" smtClean="0"/>
              <a:pPr>
                <a:defRPr/>
              </a:pPr>
              <a:t>13</a:t>
            </a:fld>
            <a:endParaRPr lang="en-US" altLang="en-US"/>
          </a:p>
        </p:txBody>
      </p:sp>
    </p:spTree>
    <p:extLst>
      <p:ext uri="{BB962C8B-B14F-4D97-AF65-F5344CB8AC3E}">
        <p14:creationId xmlns:p14="http://schemas.microsoft.com/office/powerpoint/2010/main" val="703210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618259C-4D94-4EB0-8CFE-0D1C46C1EFBE}" type="slidenum">
              <a:rPr lang="en-US" altLang="en-US" smtClean="0"/>
              <a:pPr>
                <a:defRPr/>
              </a:pPr>
              <a:t>14</a:t>
            </a:fld>
            <a:endParaRPr lang="en-US" altLang="en-US"/>
          </a:p>
        </p:txBody>
      </p:sp>
    </p:spTree>
    <p:extLst>
      <p:ext uri="{BB962C8B-B14F-4D97-AF65-F5344CB8AC3E}">
        <p14:creationId xmlns:p14="http://schemas.microsoft.com/office/powerpoint/2010/main" val="703210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618259C-4D94-4EB0-8CFE-0D1C46C1EFBE}" type="slidenum">
              <a:rPr lang="en-US" altLang="en-US" smtClean="0"/>
              <a:pPr>
                <a:defRPr/>
              </a:pPr>
              <a:t>15</a:t>
            </a:fld>
            <a:endParaRPr lang="en-US" altLang="en-US"/>
          </a:p>
        </p:txBody>
      </p:sp>
    </p:spTree>
    <p:extLst>
      <p:ext uri="{BB962C8B-B14F-4D97-AF65-F5344CB8AC3E}">
        <p14:creationId xmlns:p14="http://schemas.microsoft.com/office/powerpoint/2010/main" val="84778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17645"/>
            <a:ext cx="7886700" cy="1325563"/>
          </a:xfrm>
        </p:spPr>
        <p:txBody>
          <a:bodyPr/>
          <a:lstStyle>
            <a:lvl1pPr>
              <a:lnSpc>
                <a:spcPct val="80000"/>
              </a:lnSpc>
              <a:defRPr>
                <a:solidFill>
                  <a:srgbClr val="203864"/>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65406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tmplLst>
          <p:tmpl>
            <p:tnLst>
              <p:par>
                <p:cTn presetID="22" presetClass="entr" presetSubtype="1"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up)">
                      <p:cBhvr>
                        <p:cTn dur="500"/>
                        <p:tgtEl>
                          <p:spTgt spid="3"/>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141077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gi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1026"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161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628650" y="365126"/>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3" name="Picture 2"/>
          <p:cNvPicPr>
            <a:picLocks noChangeAspect="1"/>
          </p:cNvPicPr>
          <p:nvPr userDrawn="1"/>
        </p:nvPicPr>
        <p:blipFill>
          <a:blip r:embed="rId5">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2400" y="6255802"/>
            <a:ext cx="1800862" cy="493951"/>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Lst>
  <p:txStyles>
    <p:titleStyle>
      <a:lvl1pPr algn="ctr" rtl="0" eaLnBrk="1" fontAlgn="base" hangingPunct="1">
        <a:lnSpc>
          <a:spcPct val="90000"/>
        </a:lnSpc>
        <a:spcBef>
          <a:spcPct val="0"/>
        </a:spcBef>
        <a:spcAft>
          <a:spcPct val="0"/>
        </a:spcAft>
        <a:defRPr sz="4800" b="1" kern="1200">
          <a:solidFill>
            <a:schemeClr val="tx1"/>
          </a:solidFill>
          <a:latin typeface="+mn-lt"/>
          <a:ea typeface="+mj-ea"/>
          <a:cs typeface="+mj-cs"/>
        </a:defRPr>
      </a:lvl1pPr>
      <a:lvl2pPr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2pPr>
      <a:lvl3pPr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3pPr>
      <a:lvl4pPr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4pPr>
      <a:lvl5pPr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5pPr>
      <a:lvl6pPr marL="457200"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6pPr>
      <a:lvl7pPr marL="914400"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7pPr>
      <a:lvl8pPr marL="1371600"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8pPr>
      <a:lvl9pPr marL="1828800"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file:///\\MSFS01.ed.sc.org\Users\EGlover\Student%20Reporting%20Procedures%20Manual\3%20unit%20Completer%20and%20Courses.docx"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www.tickcounter.com/timer"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tickcounter.com/timer"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eglover@ed.sc.gov"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ed.sc.gov/instruction/career-and-technology-education/performance-accountability/cate-data-collection-and-reporting/"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ed.sc.gov/instruction/career-and-technology-education/performance-accountability/cate-data-collection-and-reportin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295400" y="2057400"/>
            <a:ext cx="7467600" cy="2971800"/>
          </a:xfrm>
        </p:spPr>
        <p:txBody>
          <a:bodyPr/>
          <a:lstStyle/>
          <a:p>
            <a:pPr algn="ctr"/>
            <a:r>
              <a:rPr lang="en-US" altLang="en-US" sz="4000" b="1" cap="all" dirty="0" smtClean="0">
                <a:solidFill>
                  <a:srgbClr val="002060"/>
                </a:solidFill>
                <a:latin typeface="+mj-lt"/>
              </a:rPr>
              <a:t>Office of Career and Technology Education</a:t>
            </a:r>
            <a:r>
              <a:rPr lang="en-US" altLang="en-US" b="1" cap="all" dirty="0" smtClean="0">
                <a:solidFill>
                  <a:srgbClr val="002060"/>
                </a:solidFill>
                <a:latin typeface="+mj-lt"/>
              </a:rPr>
              <a:t/>
            </a:r>
            <a:br>
              <a:rPr lang="en-US" altLang="en-US" b="1" cap="all" dirty="0" smtClean="0">
                <a:solidFill>
                  <a:srgbClr val="002060"/>
                </a:solidFill>
                <a:latin typeface="+mj-lt"/>
              </a:rPr>
            </a:br>
            <a:r>
              <a:rPr lang="en-US" altLang="en-US" sz="5400" b="1" cap="all" dirty="0" smtClean="0">
                <a:solidFill>
                  <a:srgbClr val="002060"/>
                </a:solidFill>
                <a:latin typeface="+mj-lt"/>
              </a:rPr>
              <a:t/>
            </a:r>
            <a:br>
              <a:rPr lang="en-US" altLang="en-US" sz="5400" b="1" cap="all" dirty="0" smtClean="0">
                <a:solidFill>
                  <a:srgbClr val="002060"/>
                </a:solidFill>
                <a:latin typeface="+mj-lt"/>
              </a:rPr>
            </a:br>
            <a:r>
              <a:rPr lang="en-US" altLang="en-US" sz="3600" cap="all" dirty="0" smtClean="0">
                <a:solidFill>
                  <a:srgbClr val="002060"/>
                </a:solidFill>
                <a:latin typeface="+mj-lt"/>
              </a:rPr>
              <a:t>Three Credit Completer programs</a:t>
            </a:r>
            <a:endParaRPr lang="en-US" altLang="en-US" sz="3600" b="1" i="1" dirty="0" smtClean="0">
              <a:solidFill>
                <a:srgbClr val="000000"/>
              </a:solidFill>
            </a:endParaRPr>
          </a:p>
        </p:txBody>
      </p:sp>
    </p:spTree>
    <p:extLst>
      <p:ext uri="{BB962C8B-B14F-4D97-AF65-F5344CB8AC3E}">
        <p14:creationId xmlns:p14="http://schemas.microsoft.com/office/powerpoint/2010/main" val="1746640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flipH="1">
            <a:off x="2057400" y="4191000"/>
            <a:ext cx="3390900" cy="2422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92261" y="990600"/>
            <a:ext cx="8763000" cy="5262979"/>
          </a:xfrm>
          <a:prstGeom prst="rect">
            <a:avLst/>
          </a:prstGeom>
        </p:spPr>
        <p:txBody>
          <a:bodyPr wrap="square">
            <a:spAutoFit/>
          </a:bodyPr>
          <a:lstStyle/>
          <a:p>
            <a:pPr>
              <a:defRPr/>
            </a:pPr>
            <a:r>
              <a:rPr lang="en-US" sz="2400" b="1" dirty="0">
                <a:solidFill>
                  <a:srgbClr val="020202"/>
                </a:solidFill>
                <a:latin typeface="+mn-lt"/>
              </a:rPr>
              <a:t>***</a:t>
            </a:r>
            <a:r>
              <a:rPr lang="en-US" sz="2400" b="1" dirty="0" smtClean="0">
                <a:solidFill>
                  <a:srgbClr val="020202"/>
                </a:solidFill>
                <a:latin typeface="+mn-lt"/>
              </a:rPr>
              <a:t>43-234. Defined Program, Grades 9-12 and Graduation Requirements</a:t>
            </a:r>
            <a:endParaRPr lang="en-US" sz="2400" b="1" dirty="0">
              <a:solidFill>
                <a:srgbClr val="020202"/>
              </a:solidFill>
              <a:latin typeface="+mn-lt"/>
            </a:endParaRPr>
          </a:p>
          <a:p>
            <a:pPr>
              <a:defRPr/>
            </a:pPr>
            <a:r>
              <a:rPr lang="en-US" sz="2400" dirty="0">
                <a:solidFill>
                  <a:srgbClr val="020202"/>
                </a:solidFill>
                <a:latin typeface="+mn-lt"/>
              </a:rPr>
              <a:t> </a:t>
            </a:r>
            <a:endParaRPr lang="en-US" sz="2400" dirty="0" smtClean="0">
              <a:solidFill>
                <a:srgbClr val="020202"/>
              </a:solidFill>
              <a:latin typeface="+mn-lt"/>
            </a:endParaRPr>
          </a:p>
          <a:p>
            <a:r>
              <a:rPr lang="en-US" sz="2400" b="1" dirty="0"/>
              <a:t>B. Career and Technology Education Completers </a:t>
            </a:r>
          </a:p>
          <a:p>
            <a:r>
              <a:rPr lang="en-US" sz="2400" dirty="0"/>
              <a:t>Each district must survey all its high school graduates who are identified as career and technology education completers to determine their placement status with regard to employment, postsecondary education, and military service. A career and technology education completer is a student with an assigned Classification of Instructional Programs (CIP) code who has </a:t>
            </a:r>
            <a:endParaRPr lang="en-US" sz="2400" dirty="0" smtClean="0"/>
          </a:p>
          <a:p>
            <a:r>
              <a:rPr lang="en-US" sz="2400" dirty="0" smtClean="0"/>
              <a:t>earned </a:t>
            </a:r>
            <a:r>
              <a:rPr lang="en-US" sz="2400" b="1" u="sng" dirty="0"/>
              <a:t>at least three units of credit </a:t>
            </a:r>
            <a:r>
              <a:rPr lang="en-US" sz="2400" dirty="0"/>
              <a:t>in CATE courses leading to a career goal. </a:t>
            </a:r>
          </a:p>
          <a:p>
            <a:pPr>
              <a:defRPr/>
            </a:pPr>
            <a:r>
              <a:rPr lang="en-US" sz="2400" dirty="0" smtClean="0">
                <a:solidFill>
                  <a:srgbClr val="020202"/>
                </a:solidFill>
                <a:latin typeface="+mn-lt"/>
              </a:rPr>
              <a:t> ***</a:t>
            </a:r>
            <a:r>
              <a:rPr lang="en-US" sz="2400" dirty="0">
                <a:solidFill>
                  <a:srgbClr val="020202"/>
                </a:solidFill>
                <a:latin typeface="+mn-lt"/>
              </a:rPr>
              <a:t>House K-12 Regulation Committee approved - </a:t>
            </a:r>
            <a:r>
              <a:rPr lang="en-US" sz="2400" dirty="0" smtClean="0">
                <a:solidFill>
                  <a:srgbClr val="020202"/>
                </a:solidFill>
                <a:latin typeface="+mn-lt"/>
              </a:rPr>
              <a:t>4/20/2017</a:t>
            </a:r>
          </a:p>
          <a:p>
            <a:pPr>
              <a:defRPr/>
            </a:pPr>
            <a:r>
              <a:rPr lang="en-US" sz="2400" dirty="0" smtClean="0">
                <a:solidFill>
                  <a:srgbClr val="020202"/>
                </a:solidFill>
              </a:rPr>
              <a:t>***Effective Date 05/26/2017</a:t>
            </a:r>
            <a:r>
              <a:rPr lang="en-US" sz="2400" dirty="0">
                <a:solidFill>
                  <a:srgbClr val="020202"/>
                </a:solidFill>
                <a:latin typeface="+mn-lt"/>
              </a:rPr>
              <a:t> </a:t>
            </a:r>
          </a:p>
        </p:txBody>
      </p:sp>
      <p:sp>
        <p:nvSpPr>
          <p:cNvPr id="5" name="Title 1"/>
          <p:cNvSpPr txBox="1">
            <a:spLocks/>
          </p:cNvSpPr>
          <p:nvPr/>
        </p:nvSpPr>
        <p:spPr bwMode="white">
          <a:xfrm>
            <a:off x="76200" y="76200"/>
            <a:ext cx="8991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4000" i="1">
                <a:solidFill>
                  <a:schemeClr val="bg1"/>
                </a:solidFill>
                <a:latin typeface="+mj-lt"/>
                <a:ea typeface="+mj-ea"/>
                <a:cs typeface="+mj-cs"/>
              </a:defRPr>
            </a:lvl1pPr>
            <a:lvl2pPr algn="l" rtl="0" eaLnBrk="0" fontAlgn="base" hangingPunct="0">
              <a:spcBef>
                <a:spcPct val="0"/>
              </a:spcBef>
              <a:spcAft>
                <a:spcPct val="0"/>
              </a:spcAft>
              <a:defRPr sz="4000" i="1">
                <a:solidFill>
                  <a:schemeClr val="bg1"/>
                </a:solidFill>
                <a:latin typeface="Cambria" pitchFamily="18" charset="0"/>
              </a:defRPr>
            </a:lvl2pPr>
            <a:lvl3pPr algn="l" rtl="0" eaLnBrk="0" fontAlgn="base" hangingPunct="0">
              <a:spcBef>
                <a:spcPct val="0"/>
              </a:spcBef>
              <a:spcAft>
                <a:spcPct val="0"/>
              </a:spcAft>
              <a:defRPr sz="4000" i="1">
                <a:solidFill>
                  <a:schemeClr val="bg1"/>
                </a:solidFill>
                <a:latin typeface="Cambria" pitchFamily="18" charset="0"/>
              </a:defRPr>
            </a:lvl3pPr>
            <a:lvl4pPr algn="l" rtl="0" eaLnBrk="0" fontAlgn="base" hangingPunct="0">
              <a:spcBef>
                <a:spcPct val="0"/>
              </a:spcBef>
              <a:spcAft>
                <a:spcPct val="0"/>
              </a:spcAft>
              <a:defRPr sz="4000" i="1">
                <a:solidFill>
                  <a:schemeClr val="bg1"/>
                </a:solidFill>
                <a:latin typeface="Cambria" pitchFamily="18" charset="0"/>
              </a:defRPr>
            </a:lvl4pPr>
            <a:lvl5pPr algn="l" rtl="0" eaLnBrk="0" fontAlgn="base" hangingPunct="0">
              <a:spcBef>
                <a:spcPct val="0"/>
              </a:spcBef>
              <a:spcAft>
                <a:spcPct val="0"/>
              </a:spcAft>
              <a:defRPr sz="4000" i="1">
                <a:solidFill>
                  <a:schemeClr val="bg1"/>
                </a:solidFill>
                <a:latin typeface="Cambria" pitchFamily="18" charset="0"/>
              </a:defRPr>
            </a:lvl5pPr>
            <a:lvl6pPr marL="457200" algn="l" rtl="0" fontAlgn="base">
              <a:spcBef>
                <a:spcPct val="0"/>
              </a:spcBef>
              <a:spcAft>
                <a:spcPct val="0"/>
              </a:spcAft>
              <a:defRPr sz="4000" i="1">
                <a:solidFill>
                  <a:schemeClr val="bg1"/>
                </a:solidFill>
                <a:latin typeface="Arial" charset="0"/>
              </a:defRPr>
            </a:lvl6pPr>
            <a:lvl7pPr marL="914400" algn="l" rtl="0" fontAlgn="base">
              <a:spcBef>
                <a:spcPct val="0"/>
              </a:spcBef>
              <a:spcAft>
                <a:spcPct val="0"/>
              </a:spcAft>
              <a:defRPr sz="4000" i="1">
                <a:solidFill>
                  <a:schemeClr val="bg1"/>
                </a:solidFill>
                <a:latin typeface="Arial" charset="0"/>
              </a:defRPr>
            </a:lvl7pPr>
            <a:lvl8pPr marL="1371600" algn="l" rtl="0" fontAlgn="base">
              <a:spcBef>
                <a:spcPct val="0"/>
              </a:spcBef>
              <a:spcAft>
                <a:spcPct val="0"/>
              </a:spcAft>
              <a:defRPr sz="4000" i="1">
                <a:solidFill>
                  <a:schemeClr val="bg1"/>
                </a:solidFill>
                <a:latin typeface="Arial" charset="0"/>
              </a:defRPr>
            </a:lvl8pPr>
            <a:lvl9pPr marL="1828800" algn="l" rtl="0" fontAlgn="base">
              <a:spcBef>
                <a:spcPct val="0"/>
              </a:spcBef>
              <a:spcAft>
                <a:spcPct val="0"/>
              </a:spcAft>
              <a:defRPr sz="4000" i="1">
                <a:solidFill>
                  <a:schemeClr val="bg1"/>
                </a:solidFill>
                <a:latin typeface="Arial" charset="0"/>
              </a:defRPr>
            </a:lvl9pPr>
          </a:lstStyle>
          <a:p>
            <a:pPr algn="ctr">
              <a:defRPr/>
            </a:pPr>
            <a:r>
              <a:rPr lang="en-US" altLang="en-US" sz="4400" b="1" i="0" kern="0" cap="all" dirty="0" smtClean="0">
                <a:solidFill>
                  <a:srgbClr val="002060"/>
                </a:solidFill>
              </a:rPr>
              <a:t>Regulation 43-234</a:t>
            </a:r>
          </a:p>
        </p:txBody>
      </p:sp>
    </p:spTree>
    <p:extLst>
      <p:ext uri="{BB962C8B-B14F-4D97-AF65-F5344CB8AC3E}">
        <p14:creationId xmlns:p14="http://schemas.microsoft.com/office/powerpoint/2010/main" val="22777831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flipH="1">
            <a:off x="0" y="3733800"/>
            <a:ext cx="3390900" cy="2422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04800" y="1077558"/>
            <a:ext cx="8763000" cy="5078313"/>
          </a:xfrm>
          <a:prstGeom prst="rect">
            <a:avLst/>
          </a:prstGeom>
        </p:spPr>
        <p:txBody>
          <a:bodyPr wrap="square">
            <a:spAutoFit/>
          </a:bodyPr>
          <a:lstStyle/>
          <a:p>
            <a:pPr>
              <a:defRPr/>
            </a:pPr>
            <a:r>
              <a:rPr lang="en-US" sz="3200" b="1" dirty="0">
                <a:solidFill>
                  <a:srgbClr val="020202"/>
                </a:solidFill>
                <a:latin typeface="+mn-lt"/>
              </a:rPr>
              <a:t>***</a:t>
            </a:r>
            <a:r>
              <a:rPr lang="en-US" sz="3200" b="1" dirty="0" smtClean="0">
                <a:solidFill>
                  <a:srgbClr val="020202"/>
                </a:solidFill>
                <a:latin typeface="+mn-lt"/>
              </a:rPr>
              <a:t>43-234. Defined Program, Grades 9-12 and Graduation Requirements</a:t>
            </a:r>
            <a:endParaRPr lang="en-US" sz="3200" b="1" dirty="0">
              <a:solidFill>
                <a:srgbClr val="020202"/>
              </a:solidFill>
              <a:latin typeface="+mn-lt"/>
            </a:endParaRPr>
          </a:p>
          <a:p>
            <a:pPr>
              <a:defRPr/>
            </a:pPr>
            <a:r>
              <a:rPr lang="en-US" sz="2400" dirty="0">
                <a:solidFill>
                  <a:srgbClr val="020202"/>
                </a:solidFill>
                <a:latin typeface="+mn-lt"/>
              </a:rPr>
              <a:t> </a:t>
            </a:r>
            <a:endParaRPr lang="en-US" sz="2400" dirty="0" smtClean="0">
              <a:solidFill>
                <a:srgbClr val="020202"/>
              </a:solidFill>
              <a:latin typeface="+mn-lt"/>
            </a:endParaRPr>
          </a:p>
          <a:p>
            <a:r>
              <a:rPr lang="en-US" sz="2800" b="1" dirty="0"/>
              <a:t>Follow-up Placements</a:t>
            </a:r>
          </a:p>
          <a:p>
            <a:r>
              <a:rPr lang="en-US" sz="2800" dirty="0"/>
              <a:t>The district must conduct the survey ten months after graduation each year and must submit the results annually to the SCDE for the purpose of federal and state accountability requirements. </a:t>
            </a:r>
          </a:p>
          <a:p>
            <a:pPr>
              <a:defRPr/>
            </a:pPr>
            <a:endParaRPr lang="en-US" sz="2400" dirty="0" smtClean="0">
              <a:solidFill>
                <a:srgbClr val="020202"/>
              </a:solidFill>
              <a:latin typeface="+mn-lt"/>
            </a:endParaRPr>
          </a:p>
          <a:p>
            <a:pPr>
              <a:defRPr/>
            </a:pPr>
            <a:endParaRPr lang="en-US" sz="2400" dirty="0">
              <a:solidFill>
                <a:srgbClr val="020202"/>
              </a:solidFill>
            </a:endParaRPr>
          </a:p>
          <a:p>
            <a:pPr>
              <a:defRPr/>
            </a:pPr>
            <a:r>
              <a:rPr lang="en-US" sz="2400" dirty="0" smtClean="0">
                <a:solidFill>
                  <a:srgbClr val="020202"/>
                </a:solidFill>
                <a:latin typeface="+mn-lt"/>
              </a:rPr>
              <a:t>***</a:t>
            </a:r>
            <a:r>
              <a:rPr lang="en-US" sz="2400" dirty="0">
                <a:solidFill>
                  <a:srgbClr val="020202"/>
                </a:solidFill>
                <a:latin typeface="+mn-lt"/>
              </a:rPr>
              <a:t>House K-12 Regulation Committee approved - </a:t>
            </a:r>
            <a:r>
              <a:rPr lang="en-US" sz="2400" dirty="0" smtClean="0">
                <a:solidFill>
                  <a:srgbClr val="020202"/>
                </a:solidFill>
                <a:latin typeface="+mn-lt"/>
              </a:rPr>
              <a:t>4/20/2017</a:t>
            </a:r>
          </a:p>
          <a:p>
            <a:pPr>
              <a:defRPr/>
            </a:pPr>
            <a:r>
              <a:rPr lang="en-US" sz="2400" dirty="0" smtClean="0">
                <a:solidFill>
                  <a:srgbClr val="020202"/>
                </a:solidFill>
              </a:rPr>
              <a:t>***Effective Date 05/26/2017</a:t>
            </a:r>
            <a:r>
              <a:rPr lang="en-US" sz="2400" dirty="0">
                <a:solidFill>
                  <a:srgbClr val="020202"/>
                </a:solidFill>
                <a:latin typeface="+mn-lt"/>
              </a:rPr>
              <a:t> </a:t>
            </a:r>
          </a:p>
        </p:txBody>
      </p:sp>
      <p:sp>
        <p:nvSpPr>
          <p:cNvPr id="5" name="Title 1"/>
          <p:cNvSpPr txBox="1">
            <a:spLocks/>
          </p:cNvSpPr>
          <p:nvPr/>
        </p:nvSpPr>
        <p:spPr bwMode="white">
          <a:xfrm>
            <a:off x="76200" y="76200"/>
            <a:ext cx="8991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4000" i="1">
                <a:solidFill>
                  <a:schemeClr val="bg1"/>
                </a:solidFill>
                <a:latin typeface="+mj-lt"/>
                <a:ea typeface="+mj-ea"/>
                <a:cs typeface="+mj-cs"/>
              </a:defRPr>
            </a:lvl1pPr>
            <a:lvl2pPr algn="l" rtl="0" eaLnBrk="0" fontAlgn="base" hangingPunct="0">
              <a:spcBef>
                <a:spcPct val="0"/>
              </a:spcBef>
              <a:spcAft>
                <a:spcPct val="0"/>
              </a:spcAft>
              <a:defRPr sz="4000" i="1">
                <a:solidFill>
                  <a:schemeClr val="bg1"/>
                </a:solidFill>
                <a:latin typeface="Cambria" pitchFamily="18" charset="0"/>
              </a:defRPr>
            </a:lvl2pPr>
            <a:lvl3pPr algn="l" rtl="0" eaLnBrk="0" fontAlgn="base" hangingPunct="0">
              <a:spcBef>
                <a:spcPct val="0"/>
              </a:spcBef>
              <a:spcAft>
                <a:spcPct val="0"/>
              </a:spcAft>
              <a:defRPr sz="4000" i="1">
                <a:solidFill>
                  <a:schemeClr val="bg1"/>
                </a:solidFill>
                <a:latin typeface="Cambria" pitchFamily="18" charset="0"/>
              </a:defRPr>
            </a:lvl3pPr>
            <a:lvl4pPr algn="l" rtl="0" eaLnBrk="0" fontAlgn="base" hangingPunct="0">
              <a:spcBef>
                <a:spcPct val="0"/>
              </a:spcBef>
              <a:spcAft>
                <a:spcPct val="0"/>
              </a:spcAft>
              <a:defRPr sz="4000" i="1">
                <a:solidFill>
                  <a:schemeClr val="bg1"/>
                </a:solidFill>
                <a:latin typeface="Cambria" pitchFamily="18" charset="0"/>
              </a:defRPr>
            </a:lvl4pPr>
            <a:lvl5pPr algn="l" rtl="0" eaLnBrk="0" fontAlgn="base" hangingPunct="0">
              <a:spcBef>
                <a:spcPct val="0"/>
              </a:spcBef>
              <a:spcAft>
                <a:spcPct val="0"/>
              </a:spcAft>
              <a:defRPr sz="4000" i="1">
                <a:solidFill>
                  <a:schemeClr val="bg1"/>
                </a:solidFill>
                <a:latin typeface="Cambria" pitchFamily="18" charset="0"/>
              </a:defRPr>
            </a:lvl5pPr>
            <a:lvl6pPr marL="457200" algn="l" rtl="0" fontAlgn="base">
              <a:spcBef>
                <a:spcPct val="0"/>
              </a:spcBef>
              <a:spcAft>
                <a:spcPct val="0"/>
              </a:spcAft>
              <a:defRPr sz="4000" i="1">
                <a:solidFill>
                  <a:schemeClr val="bg1"/>
                </a:solidFill>
                <a:latin typeface="Arial" charset="0"/>
              </a:defRPr>
            </a:lvl6pPr>
            <a:lvl7pPr marL="914400" algn="l" rtl="0" fontAlgn="base">
              <a:spcBef>
                <a:spcPct val="0"/>
              </a:spcBef>
              <a:spcAft>
                <a:spcPct val="0"/>
              </a:spcAft>
              <a:defRPr sz="4000" i="1">
                <a:solidFill>
                  <a:schemeClr val="bg1"/>
                </a:solidFill>
                <a:latin typeface="Arial" charset="0"/>
              </a:defRPr>
            </a:lvl7pPr>
            <a:lvl8pPr marL="1371600" algn="l" rtl="0" fontAlgn="base">
              <a:spcBef>
                <a:spcPct val="0"/>
              </a:spcBef>
              <a:spcAft>
                <a:spcPct val="0"/>
              </a:spcAft>
              <a:defRPr sz="4000" i="1">
                <a:solidFill>
                  <a:schemeClr val="bg1"/>
                </a:solidFill>
                <a:latin typeface="Arial" charset="0"/>
              </a:defRPr>
            </a:lvl8pPr>
            <a:lvl9pPr marL="1828800" algn="l" rtl="0" fontAlgn="base">
              <a:spcBef>
                <a:spcPct val="0"/>
              </a:spcBef>
              <a:spcAft>
                <a:spcPct val="0"/>
              </a:spcAft>
              <a:defRPr sz="4000" i="1">
                <a:solidFill>
                  <a:schemeClr val="bg1"/>
                </a:solidFill>
                <a:latin typeface="Arial" charset="0"/>
              </a:defRPr>
            </a:lvl9pPr>
          </a:lstStyle>
          <a:p>
            <a:pPr algn="ctr">
              <a:defRPr/>
            </a:pPr>
            <a:r>
              <a:rPr lang="en-US" altLang="en-US" sz="4400" b="1" i="0" kern="0" cap="all" dirty="0" smtClean="0">
                <a:solidFill>
                  <a:srgbClr val="002060"/>
                </a:solidFill>
              </a:rPr>
              <a:t>Regulation 43-234</a:t>
            </a:r>
          </a:p>
        </p:txBody>
      </p:sp>
    </p:spTree>
    <p:extLst>
      <p:ext uri="{BB962C8B-B14F-4D97-AF65-F5344CB8AC3E}">
        <p14:creationId xmlns:p14="http://schemas.microsoft.com/office/powerpoint/2010/main" val="269145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2042108" y="4038600"/>
            <a:ext cx="3429292" cy="2449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81000" y="1219200"/>
            <a:ext cx="8743950" cy="3785652"/>
          </a:xfrm>
          <a:prstGeom prst="rect">
            <a:avLst/>
          </a:prstGeom>
        </p:spPr>
        <p:txBody>
          <a:bodyPr wrap="square">
            <a:spAutoFit/>
          </a:bodyPr>
          <a:lstStyle/>
          <a:p>
            <a:pPr>
              <a:defRPr/>
            </a:pPr>
            <a:r>
              <a:rPr lang="en-US" sz="2000" b="1" dirty="0">
                <a:solidFill>
                  <a:srgbClr val="000000"/>
                </a:solidFill>
                <a:latin typeface="+mn-lt"/>
              </a:rPr>
              <a:t>***43-236. Career or Technology Centers/Comprehensive High Schools</a:t>
            </a:r>
          </a:p>
          <a:p>
            <a:pPr>
              <a:defRPr/>
            </a:pPr>
            <a:r>
              <a:rPr lang="en-US" sz="2000" dirty="0">
                <a:solidFill>
                  <a:srgbClr val="000000"/>
                </a:solidFill>
                <a:latin typeface="+mn-lt"/>
              </a:rPr>
              <a:t> </a:t>
            </a:r>
          </a:p>
          <a:p>
            <a:pPr>
              <a:defRPr/>
            </a:pPr>
            <a:r>
              <a:rPr lang="en-US" sz="2000" dirty="0">
                <a:solidFill>
                  <a:srgbClr val="000000"/>
                </a:solidFill>
                <a:latin typeface="+mn-lt"/>
              </a:rPr>
              <a:t>School districts will offer in high schools and/or career or technology centers a full complement of courses within a minimum of two career clusters to enable students to complete an approved sequence of Career and Technology Education coursework leading to a career goal. </a:t>
            </a:r>
          </a:p>
          <a:p>
            <a:pPr>
              <a:defRPr/>
            </a:pPr>
            <a:endParaRPr lang="en-US" sz="2000" u="sng" dirty="0">
              <a:solidFill>
                <a:srgbClr val="000000"/>
              </a:solidFill>
              <a:latin typeface="+mn-lt"/>
            </a:endParaRPr>
          </a:p>
          <a:p>
            <a:pPr marL="404813" lvl="3">
              <a:defRPr/>
            </a:pPr>
            <a:r>
              <a:rPr lang="en-US" sz="2000" u="sng" dirty="0">
                <a:solidFill>
                  <a:srgbClr val="000000"/>
                </a:solidFill>
                <a:latin typeface="+mn-lt"/>
              </a:rPr>
              <a:t>A student will have “completer” status upon meeting the requirements of the approved sequence, which must require at least </a:t>
            </a:r>
            <a:r>
              <a:rPr lang="en-US" sz="2000" b="1" u="sng" dirty="0">
                <a:solidFill>
                  <a:srgbClr val="000000"/>
                </a:solidFill>
                <a:latin typeface="+mn-lt"/>
              </a:rPr>
              <a:t>three Carnegie Units</a:t>
            </a:r>
            <a:r>
              <a:rPr lang="en-US" sz="2000" b="1" u="sng" dirty="0" smtClean="0">
                <a:solidFill>
                  <a:srgbClr val="000000"/>
                </a:solidFill>
                <a:latin typeface="+mn-lt"/>
              </a:rPr>
              <a:t>.</a:t>
            </a:r>
            <a:endParaRPr lang="en-US" sz="2000" b="1" dirty="0">
              <a:solidFill>
                <a:srgbClr val="000000"/>
              </a:solidFill>
            </a:endParaRPr>
          </a:p>
          <a:p>
            <a:pPr marL="404813" lvl="3">
              <a:defRPr/>
            </a:pPr>
            <a:endParaRPr lang="en-US" sz="2000" b="1" dirty="0">
              <a:solidFill>
                <a:srgbClr val="000000"/>
              </a:solidFill>
              <a:latin typeface="+mn-lt"/>
            </a:endParaRPr>
          </a:p>
          <a:p>
            <a:pPr marL="404813" lvl="3">
              <a:defRPr/>
            </a:pPr>
            <a:r>
              <a:rPr lang="en-US" sz="2000" dirty="0" smtClean="0">
                <a:solidFill>
                  <a:srgbClr val="000000"/>
                </a:solidFill>
                <a:latin typeface="+mn-lt"/>
              </a:rPr>
              <a:t>***</a:t>
            </a:r>
            <a:r>
              <a:rPr lang="en-US" sz="2000" dirty="0">
                <a:solidFill>
                  <a:srgbClr val="000000"/>
                </a:solidFill>
                <a:latin typeface="+mn-lt"/>
              </a:rPr>
              <a:t>House K-12 Regulation Committee approved - </a:t>
            </a:r>
            <a:r>
              <a:rPr lang="en-US" sz="2000" dirty="0" smtClean="0">
                <a:solidFill>
                  <a:srgbClr val="000000"/>
                </a:solidFill>
                <a:latin typeface="+mn-lt"/>
              </a:rPr>
              <a:t>4/20/2017</a:t>
            </a:r>
          </a:p>
          <a:p>
            <a:pPr marL="404813" lvl="3">
              <a:defRPr/>
            </a:pPr>
            <a:r>
              <a:rPr lang="en-US" sz="2000" dirty="0" smtClean="0">
                <a:solidFill>
                  <a:srgbClr val="000000"/>
                </a:solidFill>
              </a:rPr>
              <a:t>***Effective Date: 05/26/17</a:t>
            </a:r>
            <a:r>
              <a:rPr lang="en-US" sz="2000" dirty="0">
                <a:solidFill>
                  <a:srgbClr val="000000"/>
                </a:solidFill>
                <a:latin typeface="+mn-lt"/>
              </a:rPr>
              <a:t> </a:t>
            </a:r>
          </a:p>
        </p:txBody>
      </p:sp>
      <p:sp>
        <p:nvSpPr>
          <p:cNvPr id="5" name="Title 1"/>
          <p:cNvSpPr txBox="1">
            <a:spLocks/>
          </p:cNvSpPr>
          <p:nvPr/>
        </p:nvSpPr>
        <p:spPr bwMode="white">
          <a:xfrm>
            <a:off x="76200" y="0"/>
            <a:ext cx="9067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4000" i="1">
                <a:solidFill>
                  <a:schemeClr val="bg1"/>
                </a:solidFill>
                <a:latin typeface="+mj-lt"/>
                <a:ea typeface="+mj-ea"/>
                <a:cs typeface="+mj-cs"/>
              </a:defRPr>
            </a:lvl1pPr>
            <a:lvl2pPr algn="l" rtl="0" eaLnBrk="0" fontAlgn="base" hangingPunct="0">
              <a:spcBef>
                <a:spcPct val="0"/>
              </a:spcBef>
              <a:spcAft>
                <a:spcPct val="0"/>
              </a:spcAft>
              <a:defRPr sz="4000" i="1">
                <a:solidFill>
                  <a:schemeClr val="bg1"/>
                </a:solidFill>
                <a:latin typeface="Cambria" pitchFamily="18" charset="0"/>
              </a:defRPr>
            </a:lvl2pPr>
            <a:lvl3pPr algn="l" rtl="0" eaLnBrk="0" fontAlgn="base" hangingPunct="0">
              <a:spcBef>
                <a:spcPct val="0"/>
              </a:spcBef>
              <a:spcAft>
                <a:spcPct val="0"/>
              </a:spcAft>
              <a:defRPr sz="4000" i="1">
                <a:solidFill>
                  <a:schemeClr val="bg1"/>
                </a:solidFill>
                <a:latin typeface="Cambria" pitchFamily="18" charset="0"/>
              </a:defRPr>
            </a:lvl3pPr>
            <a:lvl4pPr algn="l" rtl="0" eaLnBrk="0" fontAlgn="base" hangingPunct="0">
              <a:spcBef>
                <a:spcPct val="0"/>
              </a:spcBef>
              <a:spcAft>
                <a:spcPct val="0"/>
              </a:spcAft>
              <a:defRPr sz="4000" i="1">
                <a:solidFill>
                  <a:schemeClr val="bg1"/>
                </a:solidFill>
                <a:latin typeface="Cambria" pitchFamily="18" charset="0"/>
              </a:defRPr>
            </a:lvl4pPr>
            <a:lvl5pPr algn="l" rtl="0" eaLnBrk="0" fontAlgn="base" hangingPunct="0">
              <a:spcBef>
                <a:spcPct val="0"/>
              </a:spcBef>
              <a:spcAft>
                <a:spcPct val="0"/>
              </a:spcAft>
              <a:defRPr sz="4000" i="1">
                <a:solidFill>
                  <a:schemeClr val="bg1"/>
                </a:solidFill>
                <a:latin typeface="Cambria" pitchFamily="18" charset="0"/>
              </a:defRPr>
            </a:lvl5pPr>
            <a:lvl6pPr marL="457200" algn="l" rtl="0" fontAlgn="base">
              <a:spcBef>
                <a:spcPct val="0"/>
              </a:spcBef>
              <a:spcAft>
                <a:spcPct val="0"/>
              </a:spcAft>
              <a:defRPr sz="4000" i="1">
                <a:solidFill>
                  <a:schemeClr val="bg1"/>
                </a:solidFill>
                <a:latin typeface="Arial" charset="0"/>
              </a:defRPr>
            </a:lvl6pPr>
            <a:lvl7pPr marL="914400" algn="l" rtl="0" fontAlgn="base">
              <a:spcBef>
                <a:spcPct val="0"/>
              </a:spcBef>
              <a:spcAft>
                <a:spcPct val="0"/>
              </a:spcAft>
              <a:defRPr sz="4000" i="1">
                <a:solidFill>
                  <a:schemeClr val="bg1"/>
                </a:solidFill>
                <a:latin typeface="Arial" charset="0"/>
              </a:defRPr>
            </a:lvl7pPr>
            <a:lvl8pPr marL="1371600" algn="l" rtl="0" fontAlgn="base">
              <a:spcBef>
                <a:spcPct val="0"/>
              </a:spcBef>
              <a:spcAft>
                <a:spcPct val="0"/>
              </a:spcAft>
              <a:defRPr sz="4000" i="1">
                <a:solidFill>
                  <a:schemeClr val="bg1"/>
                </a:solidFill>
                <a:latin typeface="Arial" charset="0"/>
              </a:defRPr>
            </a:lvl8pPr>
            <a:lvl9pPr marL="1828800" algn="l" rtl="0" fontAlgn="base">
              <a:spcBef>
                <a:spcPct val="0"/>
              </a:spcBef>
              <a:spcAft>
                <a:spcPct val="0"/>
              </a:spcAft>
              <a:defRPr sz="4000" i="1">
                <a:solidFill>
                  <a:schemeClr val="bg1"/>
                </a:solidFill>
                <a:latin typeface="Arial" charset="0"/>
              </a:defRPr>
            </a:lvl9pPr>
          </a:lstStyle>
          <a:p>
            <a:pPr algn="ctr">
              <a:defRPr/>
            </a:pPr>
            <a:r>
              <a:rPr lang="en-US" altLang="en-US" sz="4400" b="1" i="0" kern="0" cap="all" dirty="0" smtClean="0">
                <a:solidFill>
                  <a:srgbClr val="002060"/>
                </a:solidFill>
              </a:rPr>
              <a:t>Regulation 43-236</a:t>
            </a:r>
          </a:p>
        </p:txBody>
      </p:sp>
    </p:spTree>
    <p:extLst>
      <p:ext uri="{BB962C8B-B14F-4D97-AF65-F5344CB8AC3E}">
        <p14:creationId xmlns:p14="http://schemas.microsoft.com/office/powerpoint/2010/main" val="38640947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886700" cy="1325563"/>
          </a:xfrm>
        </p:spPr>
        <p:txBody>
          <a:bodyPr/>
          <a:lstStyle/>
          <a:p>
            <a:r>
              <a:rPr lang="en-US" b="1" cap="all" dirty="0" smtClean="0">
                <a:latin typeface="+mj-lt"/>
              </a:rPr>
              <a:t>Three Unit Minimum</a:t>
            </a:r>
            <a:endParaRPr lang="en-US" b="1" cap="all" dirty="0">
              <a:latin typeface="+mj-lt"/>
            </a:endParaRPr>
          </a:p>
        </p:txBody>
      </p:sp>
      <p:sp>
        <p:nvSpPr>
          <p:cNvPr id="3" name="Content Placeholder 2"/>
          <p:cNvSpPr>
            <a:spLocks noGrp="1"/>
          </p:cNvSpPr>
          <p:nvPr>
            <p:ph idx="1"/>
          </p:nvPr>
        </p:nvSpPr>
        <p:spPr>
          <a:xfrm>
            <a:off x="762000" y="1028700"/>
            <a:ext cx="7772400" cy="4800600"/>
          </a:xfrm>
        </p:spPr>
        <p:txBody>
          <a:bodyPr/>
          <a:lstStyle/>
          <a:p>
            <a:pPr marL="0" indent="0">
              <a:buNone/>
            </a:pPr>
            <a:r>
              <a:rPr lang="en-US" sz="2800" b="1" dirty="0" smtClean="0">
                <a:solidFill>
                  <a:srgbClr val="020202"/>
                </a:solidFill>
              </a:rPr>
              <a:t>Students:</a:t>
            </a:r>
          </a:p>
          <a:p>
            <a:r>
              <a:rPr lang="en-US" sz="2800" b="1" dirty="0" smtClean="0">
                <a:solidFill>
                  <a:srgbClr val="020202"/>
                </a:solidFill>
              </a:rPr>
              <a:t>who </a:t>
            </a:r>
            <a:r>
              <a:rPr lang="en-US" sz="2800" b="1" dirty="0">
                <a:solidFill>
                  <a:srgbClr val="020202"/>
                </a:solidFill>
              </a:rPr>
              <a:t>have taken </a:t>
            </a:r>
            <a:r>
              <a:rPr lang="en-US" sz="2800" b="1" dirty="0" smtClean="0">
                <a:solidFill>
                  <a:srgbClr val="020202"/>
                </a:solidFill>
              </a:rPr>
              <a:t>CATE courses and completed three units </a:t>
            </a:r>
            <a:r>
              <a:rPr lang="en-US" sz="2800" b="1" dirty="0">
                <a:solidFill>
                  <a:srgbClr val="020202"/>
                </a:solidFill>
              </a:rPr>
              <a:t>as part of a state recognized program prior to 2017-18 will be required to meet the </a:t>
            </a:r>
            <a:r>
              <a:rPr lang="en-US" sz="2800" b="1" u="sng" dirty="0">
                <a:solidFill>
                  <a:srgbClr val="020202"/>
                </a:solidFill>
              </a:rPr>
              <a:t>four (4) </a:t>
            </a:r>
            <a:r>
              <a:rPr lang="en-US" sz="2800" b="1" u="sng" dirty="0" smtClean="0">
                <a:solidFill>
                  <a:srgbClr val="020202"/>
                </a:solidFill>
              </a:rPr>
              <a:t>unit </a:t>
            </a:r>
            <a:r>
              <a:rPr lang="en-US" sz="2800" b="1" dirty="0">
                <a:solidFill>
                  <a:srgbClr val="020202"/>
                </a:solidFill>
              </a:rPr>
              <a:t>minimum requirement to be a </a:t>
            </a:r>
            <a:r>
              <a:rPr lang="en-US" sz="2800" b="1" dirty="0" smtClean="0">
                <a:solidFill>
                  <a:srgbClr val="020202"/>
                </a:solidFill>
              </a:rPr>
              <a:t>completer.</a:t>
            </a:r>
          </a:p>
          <a:p>
            <a:pPr marL="0" indent="0">
              <a:buNone/>
            </a:pPr>
            <a:r>
              <a:rPr lang="en-US" sz="2800" b="1" dirty="0" smtClean="0">
                <a:solidFill>
                  <a:srgbClr val="020202"/>
                </a:solidFill>
              </a:rPr>
              <a:t>	Regulation 43-234    &amp; 	Regulation 43-236</a:t>
            </a:r>
          </a:p>
          <a:p>
            <a:pPr marL="0" indent="0" algn="ctr">
              <a:buNone/>
            </a:pPr>
            <a:r>
              <a:rPr lang="en-US" sz="2800" b="1" dirty="0" smtClean="0">
                <a:solidFill>
                  <a:srgbClr val="020202"/>
                </a:solidFill>
              </a:rPr>
              <a:t>Effective May 26, 2017</a:t>
            </a:r>
          </a:p>
          <a:p>
            <a:pPr marL="0" lvl="0" indent="0">
              <a:buNone/>
            </a:pPr>
            <a:r>
              <a:rPr lang="en-US" sz="2000" dirty="0" smtClean="0">
                <a:solidFill>
                  <a:srgbClr val="020202"/>
                </a:solidFill>
              </a:rPr>
              <a:t> </a:t>
            </a:r>
          </a:p>
        </p:txBody>
      </p:sp>
    </p:spTree>
    <p:extLst>
      <p:ext uri="{BB962C8B-B14F-4D97-AF65-F5344CB8AC3E}">
        <p14:creationId xmlns:p14="http://schemas.microsoft.com/office/powerpoint/2010/main" val="31140151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886700" cy="1325563"/>
          </a:xfrm>
        </p:spPr>
        <p:txBody>
          <a:bodyPr/>
          <a:lstStyle/>
          <a:p>
            <a:r>
              <a:rPr lang="en-US" b="1" cap="all" dirty="0" smtClean="0">
                <a:latin typeface="+mj-lt"/>
              </a:rPr>
              <a:t>Three Unit Minimum</a:t>
            </a:r>
            <a:endParaRPr lang="en-US" b="1" cap="all" dirty="0">
              <a:latin typeface="+mj-lt"/>
            </a:endParaRPr>
          </a:p>
        </p:txBody>
      </p:sp>
      <p:sp>
        <p:nvSpPr>
          <p:cNvPr id="3" name="Content Placeholder 2"/>
          <p:cNvSpPr>
            <a:spLocks noGrp="1"/>
          </p:cNvSpPr>
          <p:nvPr>
            <p:ph idx="1"/>
          </p:nvPr>
        </p:nvSpPr>
        <p:spPr>
          <a:xfrm>
            <a:off x="152400" y="1028700"/>
            <a:ext cx="8686800" cy="4800600"/>
          </a:xfrm>
        </p:spPr>
        <p:txBody>
          <a:bodyPr/>
          <a:lstStyle/>
          <a:p>
            <a:pPr marL="0" indent="0">
              <a:buNone/>
            </a:pPr>
            <a:r>
              <a:rPr lang="en-US" sz="3600" b="1" dirty="0" smtClean="0">
                <a:solidFill>
                  <a:srgbClr val="020202"/>
                </a:solidFill>
              </a:rPr>
              <a:t>Students:</a:t>
            </a:r>
          </a:p>
          <a:p>
            <a:r>
              <a:rPr lang="en-US" sz="3200" b="1" dirty="0" smtClean="0">
                <a:solidFill>
                  <a:srgbClr val="020202"/>
                </a:solidFill>
              </a:rPr>
              <a:t>who have taken CATE courses and earned </a:t>
            </a:r>
            <a:r>
              <a:rPr lang="en-US" sz="3200" b="1" u="sng" dirty="0" smtClean="0">
                <a:solidFill>
                  <a:srgbClr val="020202"/>
                </a:solidFill>
              </a:rPr>
              <a:t>1-2 units</a:t>
            </a:r>
            <a:r>
              <a:rPr lang="en-US" sz="3200" b="1" dirty="0" smtClean="0">
                <a:solidFill>
                  <a:srgbClr val="020202"/>
                </a:solidFill>
              </a:rPr>
              <a:t> in an approved 3-unit program prior to the 2017-18 school year have the option of meeting the three (3) unit </a:t>
            </a:r>
            <a:r>
              <a:rPr lang="en-US" sz="3200" b="1" dirty="0">
                <a:solidFill>
                  <a:srgbClr val="020202"/>
                </a:solidFill>
              </a:rPr>
              <a:t>minimum requirement to be a </a:t>
            </a:r>
            <a:r>
              <a:rPr lang="en-US" sz="3200" b="1" dirty="0" smtClean="0">
                <a:solidFill>
                  <a:srgbClr val="020202"/>
                </a:solidFill>
              </a:rPr>
              <a:t>completer;</a:t>
            </a:r>
          </a:p>
          <a:p>
            <a:pPr marL="0" indent="0">
              <a:buNone/>
            </a:pPr>
            <a:r>
              <a:rPr lang="en-US" sz="2800" b="1" dirty="0" smtClean="0">
                <a:solidFill>
                  <a:srgbClr val="020202"/>
                </a:solidFill>
              </a:rPr>
              <a:t>   OR</a:t>
            </a:r>
            <a:endParaRPr lang="en-US" sz="2800" b="1" dirty="0">
              <a:solidFill>
                <a:srgbClr val="020202"/>
              </a:solidFill>
            </a:endParaRPr>
          </a:p>
          <a:p>
            <a:r>
              <a:rPr lang="en-US" sz="3200" b="1" dirty="0" smtClean="0">
                <a:solidFill>
                  <a:srgbClr val="020202"/>
                </a:solidFill>
              </a:rPr>
              <a:t>who are beginning an approved </a:t>
            </a:r>
            <a:r>
              <a:rPr lang="en-US" sz="3200" b="1" dirty="0">
                <a:solidFill>
                  <a:srgbClr val="020202"/>
                </a:solidFill>
              </a:rPr>
              <a:t>3-unit </a:t>
            </a:r>
            <a:r>
              <a:rPr lang="en-US" sz="3200" b="1" dirty="0" smtClean="0">
                <a:solidFill>
                  <a:srgbClr val="020202"/>
                </a:solidFill>
              </a:rPr>
              <a:t> </a:t>
            </a:r>
            <a:r>
              <a:rPr lang="en-US" sz="3200" b="1" dirty="0">
                <a:solidFill>
                  <a:srgbClr val="020202"/>
                </a:solidFill>
              </a:rPr>
              <a:t>program for the </a:t>
            </a:r>
            <a:r>
              <a:rPr lang="en-US" sz="3200" b="1" dirty="0" smtClean="0">
                <a:solidFill>
                  <a:srgbClr val="020202"/>
                </a:solidFill>
              </a:rPr>
              <a:t>2017-18 </a:t>
            </a:r>
            <a:r>
              <a:rPr lang="en-US" sz="3200" b="1" dirty="0">
                <a:solidFill>
                  <a:srgbClr val="020202"/>
                </a:solidFill>
              </a:rPr>
              <a:t>school year will be required to meet </a:t>
            </a:r>
            <a:r>
              <a:rPr lang="en-US" sz="3200" b="1" dirty="0" smtClean="0">
                <a:solidFill>
                  <a:srgbClr val="020202"/>
                </a:solidFill>
              </a:rPr>
              <a:t>the minimum requirements </a:t>
            </a:r>
            <a:r>
              <a:rPr lang="en-US" sz="3200" b="1" dirty="0">
                <a:solidFill>
                  <a:srgbClr val="020202"/>
                </a:solidFill>
              </a:rPr>
              <a:t>to be a </a:t>
            </a:r>
            <a:r>
              <a:rPr lang="en-US" sz="3200" b="1" dirty="0" smtClean="0">
                <a:solidFill>
                  <a:srgbClr val="020202"/>
                </a:solidFill>
              </a:rPr>
              <a:t>completer</a:t>
            </a:r>
            <a:r>
              <a:rPr lang="en-US" sz="3200" b="1" dirty="0">
                <a:solidFill>
                  <a:srgbClr val="020202"/>
                </a:solidFill>
              </a:rPr>
              <a:t>. </a:t>
            </a:r>
            <a:endParaRPr lang="en-US" sz="2000" dirty="0" smtClean="0">
              <a:solidFill>
                <a:srgbClr val="020202"/>
              </a:solidFill>
            </a:endParaRPr>
          </a:p>
        </p:txBody>
      </p:sp>
    </p:spTree>
    <p:extLst>
      <p:ext uri="{BB962C8B-B14F-4D97-AF65-F5344CB8AC3E}">
        <p14:creationId xmlns:p14="http://schemas.microsoft.com/office/powerpoint/2010/main" val="5413649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0" y="1"/>
            <a:ext cx="9144000" cy="1066800"/>
          </a:xfrm>
          <a:solidFill>
            <a:schemeClr val="bg1"/>
          </a:solidFill>
        </p:spPr>
        <p:txBody>
          <a:bodyPr/>
          <a:lstStyle/>
          <a:p>
            <a:pPr algn="ctr"/>
            <a:r>
              <a:rPr lang="en-US" altLang="en-US" b="1" cap="all" dirty="0" smtClean="0">
                <a:latin typeface="+mj-lt"/>
                <a:hlinkClick r:id="rId3" action="ppaction://hlinkfile"/>
              </a:rPr>
              <a:t>Approved Programs </a:t>
            </a:r>
            <a:endParaRPr lang="en-US" altLang="en-US" b="1" cap="all" dirty="0" smtClean="0">
              <a:latin typeface="+mj-lt"/>
            </a:endParaRPr>
          </a:p>
        </p:txBody>
      </p:sp>
      <p:pic>
        <p:nvPicPr>
          <p:cNvPr id="26627" name="Content Placeholder 5" descr="Programs of Study Course Codes  Three Units [Read-Only] - Microsoft Word"/>
          <p:cNvPicPr>
            <a:picLocks noGrp="1" noChangeAspect="1"/>
          </p:cNvPicPr>
          <p:nvPr>
            <p:ph idx="1"/>
          </p:nvPr>
        </p:nvPicPr>
        <p:blipFill>
          <a:blip r:embed="rId4">
            <a:extLst>
              <a:ext uri="{28A0092B-C50C-407E-A947-70E740481C1C}">
                <a14:useLocalDpi xmlns:a14="http://schemas.microsoft.com/office/drawing/2010/main" val="0"/>
              </a:ext>
            </a:extLst>
          </a:blip>
          <a:srcRect l="23544" t="17580" r="23016" b="10315"/>
          <a:stretch>
            <a:fillRect/>
          </a:stretch>
        </p:blipFill>
        <p:spPr>
          <a:xfrm>
            <a:off x="0" y="971232"/>
            <a:ext cx="9144000" cy="5856288"/>
          </a:xfrm>
        </p:spPr>
      </p:pic>
    </p:spTree>
    <p:extLst>
      <p:ext uri="{BB962C8B-B14F-4D97-AF65-F5344CB8AC3E}">
        <p14:creationId xmlns:p14="http://schemas.microsoft.com/office/powerpoint/2010/main" val="31694937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17645"/>
            <a:ext cx="8763000" cy="1325563"/>
          </a:xfrm>
        </p:spPr>
        <p:txBody>
          <a:bodyPr/>
          <a:lstStyle/>
          <a:p>
            <a:r>
              <a:rPr lang="en-US" sz="4000" cap="all" dirty="0" smtClean="0">
                <a:solidFill>
                  <a:srgbClr val="002060"/>
                </a:solidFill>
                <a:latin typeface="+mj-lt"/>
              </a:rPr>
              <a:t>responsibilities</a:t>
            </a:r>
            <a:r>
              <a:rPr lang="en-US" sz="4000" b="1" cap="all" dirty="0" smtClean="0">
                <a:solidFill>
                  <a:srgbClr val="002060"/>
                </a:solidFill>
                <a:latin typeface="+mj-lt"/>
              </a:rPr>
              <a:t> - OCTE</a:t>
            </a:r>
            <a:endParaRPr lang="en-US" sz="4000" b="1" cap="all" dirty="0">
              <a:solidFill>
                <a:srgbClr val="002060"/>
              </a:solidFill>
              <a:latin typeface="+mj-lt"/>
            </a:endParaRPr>
          </a:p>
        </p:txBody>
      </p:sp>
      <p:sp>
        <p:nvSpPr>
          <p:cNvPr id="5" name="Content Placeholder 4"/>
          <p:cNvSpPr>
            <a:spLocks noGrp="1"/>
          </p:cNvSpPr>
          <p:nvPr>
            <p:ph idx="1"/>
          </p:nvPr>
        </p:nvSpPr>
        <p:spPr>
          <a:xfrm>
            <a:off x="628650" y="1447800"/>
            <a:ext cx="7886700" cy="4351338"/>
          </a:xfrm>
        </p:spPr>
        <p:txBody>
          <a:bodyPr/>
          <a:lstStyle/>
          <a:p>
            <a:r>
              <a:rPr lang="en-US" sz="3600" b="1" dirty="0"/>
              <a:t>Statewide Perspectives</a:t>
            </a:r>
          </a:p>
          <a:p>
            <a:r>
              <a:rPr lang="en-US" sz="3600" b="1" dirty="0"/>
              <a:t>Data Collection - Baseline</a:t>
            </a:r>
          </a:p>
          <a:p>
            <a:pPr marL="509588" indent="-220663">
              <a:buFont typeface="Wingdings" panose="05000000000000000000" pitchFamily="2" charset="2"/>
              <a:buChar char="Ø"/>
            </a:pPr>
            <a:r>
              <a:rPr lang="en-US" sz="3600" b="1" dirty="0" smtClean="0"/>
              <a:t>	PowerSchool</a:t>
            </a:r>
          </a:p>
          <a:p>
            <a:r>
              <a:rPr lang="en-US" sz="3600" b="1" dirty="0" smtClean="0"/>
              <a:t>Provide framework for programs</a:t>
            </a:r>
          </a:p>
          <a:p>
            <a:r>
              <a:rPr lang="en-US" sz="3600" b="1" dirty="0" smtClean="0"/>
              <a:t>Student </a:t>
            </a:r>
            <a:r>
              <a:rPr lang="en-US" sz="3600" b="1" dirty="0"/>
              <a:t>Preparation for Credentials</a:t>
            </a:r>
          </a:p>
          <a:p>
            <a:r>
              <a:rPr lang="en-US" sz="3600" b="1" smtClean="0"/>
              <a:t>Approve </a:t>
            </a:r>
            <a:r>
              <a:rPr lang="en-US" sz="3600" b="1" dirty="0" smtClean="0"/>
              <a:t>teacher qualifications</a:t>
            </a:r>
          </a:p>
          <a:p>
            <a:r>
              <a:rPr lang="en-US" sz="3600" b="1" dirty="0" smtClean="0"/>
              <a:t>Determine students who qualify for the 3-unit minimum</a:t>
            </a:r>
          </a:p>
          <a:p>
            <a:endParaRPr lang="en-US" sz="3600" b="1" dirty="0"/>
          </a:p>
        </p:txBody>
      </p:sp>
    </p:spTree>
    <p:extLst>
      <p:ext uri="{BB962C8B-B14F-4D97-AF65-F5344CB8AC3E}">
        <p14:creationId xmlns:p14="http://schemas.microsoft.com/office/powerpoint/2010/main" val="39551958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17645"/>
            <a:ext cx="9067800" cy="1325563"/>
          </a:xfrm>
        </p:spPr>
        <p:txBody>
          <a:bodyPr/>
          <a:lstStyle/>
          <a:p>
            <a:r>
              <a:rPr lang="en-US" b="1" cap="all" dirty="0" smtClean="0">
                <a:latin typeface="+mj-lt"/>
              </a:rPr>
              <a:t>Responsibilities - </a:t>
            </a:r>
            <a:r>
              <a:rPr lang="en-US" cap="all" dirty="0"/>
              <a:t>LEA </a:t>
            </a:r>
            <a:endParaRPr lang="en-US" b="1" cap="all" dirty="0">
              <a:latin typeface="+mj-lt"/>
            </a:endParaRPr>
          </a:p>
        </p:txBody>
      </p:sp>
      <p:sp>
        <p:nvSpPr>
          <p:cNvPr id="4" name="Content Placeholder 3"/>
          <p:cNvSpPr>
            <a:spLocks noGrp="1"/>
          </p:cNvSpPr>
          <p:nvPr>
            <p:ph idx="1"/>
          </p:nvPr>
        </p:nvSpPr>
        <p:spPr>
          <a:xfrm>
            <a:off x="628650" y="1371600"/>
            <a:ext cx="7886700" cy="4351338"/>
          </a:xfrm>
        </p:spPr>
        <p:txBody>
          <a:bodyPr/>
          <a:lstStyle/>
          <a:p>
            <a:r>
              <a:rPr lang="en-US" sz="3200" b="1" dirty="0" smtClean="0"/>
              <a:t>Determine </a:t>
            </a:r>
            <a:r>
              <a:rPr lang="en-US" sz="3200" b="1" dirty="0"/>
              <a:t>course offerings</a:t>
            </a:r>
          </a:p>
          <a:p>
            <a:r>
              <a:rPr lang="en-US" sz="3200" b="1" dirty="0" smtClean="0"/>
              <a:t>Developing </a:t>
            </a:r>
            <a:r>
              <a:rPr lang="en-US" sz="3200" b="1" dirty="0"/>
              <a:t>state recognized programs of study</a:t>
            </a:r>
          </a:p>
          <a:p>
            <a:r>
              <a:rPr lang="en-US" sz="3200" b="1" dirty="0"/>
              <a:t>Identifying qualified teachers</a:t>
            </a:r>
          </a:p>
          <a:p>
            <a:r>
              <a:rPr lang="en-US" sz="3200" b="1" dirty="0" smtClean="0"/>
              <a:t>Identifying </a:t>
            </a:r>
            <a:r>
              <a:rPr lang="en-US" sz="3200" b="1" dirty="0"/>
              <a:t>concentrators</a:t>
            </a:r>
          </a:p>
          <a:p>
            <a:r>
              <a:rPr lang="en-US" sz="3200" b="1" dirty="0"/>
              <a:t>Identifying completers</a:t>
            </a:r>
          </a:p>
          <a:p>
            <a:r>
              <a:rPr lang="en-US" sz="3200" b="1" dirty="0"/>
              <a:t>Creating baseline </a:t>
            </a:r>
            <a:r>
              <a:rPr lang="en-US" sz="3200" b="1" dirty="0" smtClean="0"/>
              <a:t>data</a:t>
            </a:r>
            <a:endParaRPr lang="en-US" sz="3200" b="1" dirty="0"/>
          </a:p>
          <a:p>
            <a:r>
              <a:rPr lang="en-US" sz="3200" b="1" dirty="0" smtClean="0"/>
              <a:t>Reporting accurate, timely, relevant data</a:t>
            </a:r>
          </a:p>
        </p:txBody>
      </p:sp>
    </p:spTree>
    <p:extLst>
      <p:ext uri="{BB962C8B-B14F-4D97-AF65-F5344CB8AC3E}">
        <p14:creationId xmlns:p14="http://schemas.microsoft.com/office/powerpoint/2010/main" val="10098887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17645"/>
            <a:ext cx="9067800" cy="1325563"/>
          </a:xfrm>
        </p:spPr>
        <p:txBody>
          <a:bodyPr/>
          <a:lstStyle/>
          <a:p>
            <a:r>
              <a:rPr lang="en-US" b="1" cap="all" dirty="0" smtClean="0">
                <a:latin typeface="+mj-lt"/>
              </a:rPr>
              <a:t>LEA Responsibilities</a:t>
            </a:r>
            <a:endParaRPr lang="en-US" b="1" cap="all" dirty="0">
              <a:latin typeface="+mj-lt"/>
            </a:endParaRPr>
          </a:p>
        </p:txBody>
      </p:sp>
      <p:sp>
        <p:nvSpPr>
          <p:cNvPr id="4" name="Content Placeholder 3"/>
          <p:cNvSpPr>
            <a:spLocks noGrp="1"/>
          </p:cNvSpPr>
          <p:nvPr>
            <p:ph idx="1"/>
          </p:nvPr>
        </p:nvSpPr>
        <p:spPr>
          <a:xfrm>
            <a:off x="628650" y="1371600"/>
            <a:ext cx="7886700" cy="4351338"/>
          </a:xfrm>
        </p:spPr>
        <p:txBody>
          <a:bodyPr/>
          <a:lstStyle/>
          <a:p>
            <a:r>
              <a:rPr lang="en-US" sz="3200" b="1" dirty="0" smtClean="0"/>
              <a:t>Providing focused programs that adequately prepare students to be successful on end of course and end of program assessments that lead to certifications.</a:t>
            </a:r>
          </a:p>
          <a:p>
            <a:r>
              <a:rPr lang="en-US" sz="3200" b="1" dirty="0" smtClean="0"/>
              <a:t>Providing opportunities for students to complete a work-based learning credit bearing course.</a:t>
            </a:r>
          </a:p>
        </p:txBody>
      </p:sp>
    </p:spTree>
    <p:extLst>
      <p:ext uri="{BB962C8B-B14F-4D97-AF65-F5344CB8AC3E}">
        <p14:creationId xmlns:p14="http://schemas.microsoft.com/office/powerpoint/2010/main" val="2118982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76600"/>
            <a:ext cx="7886700" cy="1325563"/>
          </a:xfrm>
        </p:spPr>
        <p:txBody>
          <a:bodyPr/>
          <a:lstStyle/>
          <a:p>
            <a:r>
              <a:rPr lang="en-US" dirty="0" smtClean="0">
                <a:hlinkClick r:id="rId3"/>
              </a:rPr>
              <a:t>Time for Group Conversations</a:t>
            </a:r>
            <a:endParaRPr lang="en-US" dirty="0"/>
          </a:p>
        </p:txBody>
      </p:sp>
      <p:pic>
        <p:nvPicPr>
          <p:cNvPr id="2052" name="Picture 4" descr="C:\Users\eglover\AppData\Local\Microsoft\Windows\Temporary Internet Files\Content.IE5\1BE6JINV\4700594335_c544858349_b[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0" y="723900"/>
            <a:ext cx="3606800" cy="27051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14758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FEEDBACK</a:t>
            </a:r>
            <a:endParaRPr lang="en-US" sz="5400" dirty="0"/>
          </a:p>
        </p:txBody>
      </p:sp>
      <p:sp>
        <p:nvSpPr>
          <p:cNvPr id="3" name="TextBox 2"/>
          <p:cNvSpPr txBox="1"/>
          <p:nvPr/>
        </p:nvSpPr>
        <p:spPr>
          <a:xfrm>
            <a:off x="990600" y="2590800"/>
            <a:ext cx="7164718" cy="2585323"/>
          </a:xfrm>
          <a:prstGeom prst="rect">
            <a:avLst/>
          </a:prstGeom>
          <a:noFill/>
        </p:spPr>
        <p:txBody>
          <a:bodyPr wrap="none" rtlCol="0">
            <a:spAutoFit/>
          </a:bodyPr>
          <a:lstStyle/>
          <a:p>
            <a:r>
              <a:rPr lang="en-US" sz="5400" b="1" dirty="0" smtClean="0"/>
              <a:t>1. Questions</a:t>
            </a:r>
          </a:p>
          <a:p>
            <a:r>
              <a:rPr lang="en-US" sz="5400" b="1" dirty="0" smtClean="0"/>
              <a:t>2. Recommendations to </a:t>
            </a:r>
          </a:p>
          <a:p>
            <a:r>
              <a:rPr lang="en-US" sz="5400" b="1" dirty="0"/>
              <a:t> </a:t>
            </a:r>
            <a:r>
              <a:rPr lang="en-US" sz="5400" b="1" dirty="0" smtClean="0"/>
              <a:t>   Move Forward</a:t>
            </a:r>
            <a:endParaRPr lang="en-US" sz="5400" b="1" dirty="0"/>
          </a:p>
        </p:txBody>
      </p:sp>
      <p:sp>
        <p:nvSpPr>
          <p:cNvPr id="4" name="TextBox 3"/>
          <p:cNvSpPr txBox="1"/>
          <p:nvPr/>
        </p:nvSpPr>
        <p:spPr>
          <a:xfrm>
            <a:off x="1013749" y="1600200"/>
            <a:ext cx="7162801" cy="923330"/>
          </a:xfrm>
          <a:prstGeom prst="rect">
            <a:avLst/>
          </a:prstGeom>
          <a:noFill/>
        </p:spPr>
        <p:txBody>
          <a:bodyPr wrap="square" rtlCol="0">
            <a:spAutoFit/>
          </a:bodyPr>
          <a:lstStyle/>
          <a:p>
            <a:r>
              <a:rPr lang="en-US" sz="5400" b="1" dirty="0" smtClean="0"/>
              <a:t>Recorder        Reporter</a:t>
            </a:r>
            <a:endParaRPr lang="en-US" sz="5400" b="1" dirty="0"/>
          </a:p>
        </p:txBody>
      </p:sp>
    </p:spTree>
    <p:extLst>
      <p:ext uri="{BB962C8B-B14F-4D97-AF65-F5344CB8AC3E}">
        <p14:creationId xmlns:p14="http://schemas.microsoft.com/office/powerpoint/2010/main" val="17565532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814086" y="2661081"/>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lnSpc>
                <a:spcPct val="90000"/>
              </a:lnSpc>
              <a:spcBef>
                <a:spcPct val="0"/>
              </a:spcBef>
              <a:spcAft>
                <a:spcPct val="0"/>
              </a:spcAft>
              <a:defRPr sz="4800" b="1" kern="1200">
                <a:solidFill>
                  <a:schemeClr val="tx1"/>
                </a:solidFill>
                <a:latin typeface="+mn-lt"/>
                <a:ea typeface="+mj-ea"/>
                <a:cs typeface="+mj-cs"/>
              </a:defRPr>
            </a:lvl1pPr>
            <a:lvl2pPr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2pPr>
            <a:lvl3pPr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3pPr>
            <a:lvl4pPr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4pPr>
            <a:lvl5pPr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5pPr>
            <a:lvl6pPr marL="457200"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6pPr>
            <a:lvl7pPr marL="914400"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7pPr>
            <a:lvl8pPr marL="1371600"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8pPr>
            <a:lvl9pPr marL="1828800"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9pPr>
          </a:lstStyle>
          <a:p>
            <a:r>
              <a:rPr lang="en-US" dirty="0" smtClean="0"/>
              <a:t> </a:t>
            </a:r>
            <a:r>
              <a:rPr lang="en-US" dirty="0" smtClean="0">
                <a:hlinkClick r:id="rId2"/>
              </a:rPr>
              <a:t>Group Reports</a:t>
            </a:r>
            <a:endParaRPr lang="en-US" dirty="0"/>
          </a:p>
        </p:txBody>
      </p:sp>
    </p:spTree>
    <p:extLst>
      <p:ext uri="{BB962C8B-B14F-4D97-AF65-F5344CB8AC3E}">
        <p14:creationId xmlns:p14="http://schemas.microsoft.com/office/powerpoint/2010/main" val="41755565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sz="5400" cap="all" dirty="0" smtClean="0">
                <a:solidFill>
                  <a:srgbClr val="002060"/>
                </a:solidFill>
                <a:latin typeface="+mj-lt"/>
              </a:rPr>
              <a:t>Contact</a:t>
            </a:r>
          </a:p>
        </p:txBody>
      </p:sp>
      <p:sp>
        <p:nvSpPr>
          <p:cNvPr id="3" name="Rectangle 2"/>
          <p:cNvSpPr/>
          <p:nvPr/>
        </p:nvSpPr>
        <p:spPr>
          <a:xfrm>
            <a:off x="838200" y="1851949"/>
            <a:ext cx="7467600" cy="2554545"/>
          </a:xfrm>
          <a:prstGeom prst="rect">
            <a:avLst/>
          </a:prstGeom>
        </p:spPr>
        <p:txBody>
          <a:bodyPr wrap="square">
            <a:spAutoFit/>
          </a:bodyPr>
          <a:lstStyle/>
          <a:p>
            <a:pPr algn="ctr">
              <a:spcBef>
                <a:spcPct val="0"/>
              </a:spcBef>
              <a:buNone/>
            </a:pPr>
            <a:r>
              <a:rPr lang="en-US" altLang="en-US" sz="4000" b="1" dirty="0">
                <a:solidFill>
                  <a:srgbClr val="000000"/>
                </a:solidFill>
              </a:rPr>
              <a:t>Dr. Eleanor R. Glover Gladney </a:t>
            </a:r>
            <a:endParaRPr lang="en-US" altLang="en-US" sz="4000" b="1" dirty="0" smtClean="0">
              <a:solidFill>
                <a:srgbClr val="000000"/>
              </a:solidFill>
            </a:endParaRPr>
          </a:p>
          <a:p>
            <a:pPr algn="ctr">
              <a:spcBef>
                <a:spcPct val="0"/>
              </a:spcBef>
              <a:buNone/>
            </a:pPr>
            <a:r>
              <a:rPr lang="en-US" altLang="en-US" sz="4000" b="1" dirty="0" smtClean="0">
                <a:solidFill>
                  <a:srgbClr val="000000"/>
                </a:solidFill>
              </a:rPr>
              <a:t>Program </a:t>
            </a:r>
            <a:r>
              <a:rPr lang="en-US" altLang="en-US" sz="4000" b="1" dirty="0">
                <a:solidFill>
                  <a:srgbClr val="000000"/>
                </a:solidFill>
              </a:rPr>
              <a:t>Team Lead</a:t>
            </a:r>
          </a:p>
          <a:p>
            <a:pPr algn="ctr">
              <a:spcBef>
                <a:spcPct val="0"/>
              </a:spcBef>
              <a:buFontTx/>
              <a:buNone/>
            </a:pPr>
            <a:r>
              <a:rPr lang="en-US" altLang="en-US" sz="4000" b="1" dirty="0">
                <a:solidFill>
                  <a:srgbClr val="000000"/>
                </a:solidFill>
              </a:rPr>
              <a:t>Phone: 803-734-3826</a:t>
            </a:r>
          </a:p>
          <a:p>
            <a:pPr algn="ctr">
              <a:spcBef>
                <a:spcPct val="0"/>
              </a:spcBef>
              <a:buFontTx/>
              <a:buNone/>
            </a:pPr>
            <a:r>
              <a:rPr lang="en-US" altLang="en-US" sz="4000" b="1" dirty="0">
                <a:solidFill>
                  <a:srgbClr val="000000"/>
                </a:solidFill>
              </a:rPr>
              <a:t>E-Mail: </a:t>
            </a:r>
            <a:r>
              <a:rPr lang="en-US" altLang="en-US" sz="4000" dirty="0">
                <a:solidFill>
                  <a:srgbClr val="000000"/>
                </a:solidFill>
                <a:hlinkClick r:id="rId3"/>
              </a:rPr>
              <a:t>eglover@ed.sc.gov</a:t>
            </a:r>
            <a:endParaRPr lang="en-US" altLang="en-US" sz="4000" dirty="0">
              <a:solidFill>
                <a:srgbClr val="000000"/>
              </a:solidFill>
            </a:endParaRPr>
          </a:p>
        </p:txBody>
      </p:sp>
    </p:spTree>
    <p:extLst>
      <p:ext uri="{BB962C8B-B14F-4D97-AF65-F5344CB8AC3E}">
        <p14:creationId xmlns:p14="http://schemas.microsoft.com/office/powerpoint/2010/main" val="34292407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cap="all" dirty="0" smtClean="0">
                <a:solidFill>
                  <a:srgbClr val="002060"/>
                </a:solidFill>
                <a:latin typeface="+mj-lt"/>
              </a:rPr>
              <a:t>CATE Mission</a:t>
            </a:r>
            <a:endParaRPr lang="en-US" b="1" cap="all" dirty="0">
              <a:latin typeface="+mj-lt"/>
            </a:endParaRPr>
          </a:p>
        </p:txBody>
      </p:sp>
      <p:sp>
        <p:nvSpPr>
          <p:cNvPr id="3" name="Content Placeholder 2"/>
          <p:cNvSpPr>
            <a:spLocks noGrp="1"/>
          </p:cNvSpPr>
          <p:nvPr>
            <p:ph idx="1"/>
          </p:nvPr>
        </p:nvSpPr>
        <p:spPr/>
        <p:txBody>
          <a:bodyPr>
            <a:noAutofit/>
          </a:bodyPr>
          <a:lstStyle/>
          <a:p>
            <a:pPr marL="0" indent="0" algn="ctr">
              <a:spcBef>
                <a:spcPct val="0"/>
              </a:spcBef>
              <a:buNone/>
              <a:defRPr/>
            </a:pPr>
            <a:r>
              <a:rPr lang="en-US" sz="4000" b="1" dirty="0" smtClean="0">
                <a:solidFill>
                  <a:srgbClr val="002060"/>
                </a:solidFill>
              </a:rPr>
              <a:t>The CATE mission is to develop </a:t>
            </a:r>
            <a:r>
              <a:rPr lang="en-US" sz="4000" b="1" dirty="0">
                <a:solidFill>
                  <a:srgbClr val="002060"/>
                </a:solidFill>
              </a:rPr>
              <a:t>our most valuable resource - our students; helping them gain the skills, technical knowledge, academic foundation, and real-world experience, they need to become college and career ready in every sense of the word. </a:t>
            </a:r>
          </a:p>
        </p:txBody>
      </p:sp>
    </p:spTree>
    <p:extLst>
      <p:ext uri="{BB962C8B-B14F-4D97-AF65-F5344CB8AC3E}">
        <p14:creationId xmlns:p14="http://schemas.microsoft.com/office/powerpoint/2010/main" val="15485939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05800" cy="1112838"/>
          </a:xfrm>
        </p:spPr>
        <p:txBody>
          <a:bodyPr>
            <a:normAutofit/>
          </a:bodyPr>
          <a:lstStyle/>
          <a:p>
            <a:r>
              <a:rPr lang="en-US" sz="4800" b="1" cap="all" dirty="0" smtClean="0">
                <a:solidFill>
                  <a:schemeClr val="accent6">
                    <a:lumMod val="50000"/>
                  </a:schemeClr>
                </a:solidFill>
                <a:latin typeface="+mj-lt"/>
              </a:rPr>
              <a:t>OCTE Objectives</a:t>
            </a:r>
            <a:endParaRPr lang="en-US" sz="4800" b="1" cap="all" dirty="0">
              <a:solidFill>
                <a:schemeClr val="accent6">
                  <a:lumMod val="50000"/>
                </a:schemeClr>
              </a:solidFill>
              <a:latin typeface="+mj-lt"/>
            </a:endParaRPr>
          </a:p>
        </p:txBody>
      </p:sp>
      <p:sp>
        <p:nvSpPr>
          <p:cNvPr id="3" name="Content Placeholder 2"/>
          <p:cNvSpPr>
            <a:spLocks noGrp="1"/>
          </p:cNvSpPr>
          <p:nvPr>
            <p:ph idx="1"/>
          </p:nvPr>
        </p:nvSpPr>
        <p:spPr>
          <a:xfrm>
            <a:off x="457200" y="1447800"/>
            <a:ext cx="8686800" cy="4949825"/>
          </a:xfrm>
        </p:spPr>
        <p:txBody>
          <a:bodyPr/>
          <a:lstStyle/>
          <a:p>
            <a:r>
              <a:rPr lang="en-US" sz="3200" b="1" dirty="0" smtClean="0">
                <a:solidFill>
                  <a:srgbClr val="020202"/>
                </a:solidFill>
              </a:rPr>
              <a:t>Establish a system of </a:t>
            </a:r>
            <a:r>
              <a:rPr lang="en-US" sz="3200" b="1" u="sng" dirty="0" smtClean="0">
                <a:solidFill>
                  <a:srgbClr val="020202"/>
                </a:solidFill>
              </a:rPr>
              <a:t>statewide consistency</a:t>
            </a:r>
            <a:r>
              <a:rPr lang="en-US" sz="3200" b="1" dirty="0" smtClean="0">
                <a:solidFill>
                  <a:srgbClr val="020202"/>
                </a:solidFill>
              </a:rPr>
              <a:t>.</a:t>
            </a:r>
          </a:p>
          <a:p>
            <a:r>
              <a:rPr lang="en-US" sz="3200" b="1" dirty="0" smtClean="0">
                <a:solidFill>
                  <a:srgbClr val="020202"/>
                </a:solidFill>
              </a:rPr>
              <a:t>Provide a </a:t>
            </a:r>
            <a:r>
              <a:rPr lang="en-US" sz="3200" b="1" u="sng" dirty="0" smtClean="0">
                <a:solidFill>
                  <a:srgbClr val="020202"/>
                </a:solidFill>
              </a:rPr>
              <a:t>system of support </a:t>
            </a:r>
            <a:r>
              <a:rPr lang="en-US" sz="3200" b="1" dirty="0" smtClean="0">
                <a:solidFill>
                  <a:srgbClr val="020202"/>
                </a:solidFill>
              </a:rPr>
              <a:t>for teachers/administrators that lead to college and career readiness skills for </a:t>
            </a:r>
            <a:r>
              <a:rPr lang="en-US" sz="3200" b="1" u="sng" dirty="0" smtClean="0">
                <a:solidFill>
                  <a:srgbClr val="020202"/>
                </a:solidFill>
              </a:rPr>
              <a:t>all</a:t>
            </a:r>
            <a:r>
              <a:rPr lang="en-US" sz="3200" b="1" dirty="0" smtClean="0">
                <a:solidFill>
                  <a:srgbClr val="020202"/>
                </a:solidFill>
              </a:rPr>
              <a:t> CATE students.</a:t>
            </a:r>
          </a:p>
          <a:p>
            <a:r>
              <a:rPr lang="en-US" sz="3200" b="1" u="sng" dirty="0" smtClean="0">
                <a:solidFill>
                  <a:srgbClr val="020202"/>
                </a:solidFill>
              </a:rPr>
              <a:t>Align practices and policies </a:t>
            </a:r>
            <a:r>
              <a:rPr lang="en-US" sz="3200" b="1" dirty="0" smtClean="0">
                <a:solidFill>
                  <a:srgbClr val="020202"/>
                </a:solidFill>
              </a:rPr>
              <a:t>with SCDE and OCTE initiatives.</a:t>
            </a:r>
          </a:p>
          <a:p>
            <a:r>
              <a:rPr lang="en-US" sz="3200" b="1" dirty="0" smtClean="0">
                <a:solidFill>
                  <a:srgbClr val="020202"/>
                </a:solidFill>
              </a:rPr>
              <a:t>Provide a foundation for </a:t>
            </a:r>
            <a:r>
              <a:rPr lang="en-US" sz="3200" b="1" u="sng" dirty="0" smtClean="0">
                <a:solidFill>
                  <a:srgbClr val="020202"/>
                </a:solidFill>
              </a:rPr>
              <a:t>rigorous academic coursework and relevant learning experiences</a:t>
            </a:r>
            <a:r>
              <a:rPr lang="en-US" sz="3200" b="1" dirty="0" smtClean="0">
                <a:solidFill>
                  <a:srgbClr val="020202"/>
                </a:solidFill>
              </a:rPr>
              <a:t>.</a:t>
            </a:r>
          </a:p>
          <a:p>
            <a:endParaRPr lang="en-US" dirty="0" smtClean="0">
              <a:solidFill>
                <a:srgbClr val="020202"/>
              </a:solidFill>
            </a:endParaRPr>
          </a:p>
          <a:p>
            <a:endParaRPr lang="en-US" dirty="0">
              <a:solidFill>
                <a:srgbClr val="020202"/>
              </a:solidFill>
            </a:endParaRPr>
          </a:p>
        </p:txBody>
      </p:sp>
    </p:spTree>
    <p:extLst>
      <p:ext uri="{BB962C8B-B14F-4D97-AF65-F5344CB8AC3E}">
        <p14:creationId xmlns:p14="http://schemas.microsoft.com/office/powerpoint/2010/main" val="29304403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04800" y="304800"/>
            <a:ext cx="8534400" cy="762000"/>
          </a:xfrm>
        </p:spPr>
        <p:txBody>
          <a:bodyPr>
            <a:normAutofit/>
          </a:bodyPr>
          <a:lstStyle/>
          <a:p>
            <a:r>
              <a:rPr lang="en-US" altLang="en-US" b="1" cap="all" dirty="0" smtClean="0">
                <a:solidFill>
                  <a:srgbClr val="002060"/>
                </a:solidFill>
                <a:latin typeface="+mj-lt"/>
              </a:rPr>
              <a:t>Vision of CATE in SC</a:t>
            </a:r>
          </a:p>
        </p:txBody>
      </p:sp>
      <p:sp>
        <p:nvSpPr>
          <p:cNvPr id="10243" name="Content Placeholder 2"/>
          <p:cNvSpPr>
            <a:spLocks noGrp="1"/>
          </p:cNvSpPr>
          <p:nvPr>
            <p:ph idx="1"/>
          </p:nvPr>
        </p:nvSpPr>
        <p:spPr>
          <a:xfrm>
            <a:off x="190500" y="1447800"/>
            <a:ext cx="8953500" cy="4837112"/>
          </a:xfrm>
        </p:spPr>
        <p:txBody>
          <a:bodyPr/>
          <a:lstStyle/>
          <a:p>
            <a:pPr marL="0" indent="0">
              <a:buNone/>
            </a:pPr>
            <a:r>
              <a:rPr lang="en-US" altLang="en-US" sz="3600" b="1" cap="small" dirty="0">
                <a:solidFill>
                  <a:srgbClr val="020202"/>
                </a:solidFill>
              </a:rPr>
              <a:t>College and Career Ready </a:t>
            </a:r>
            <a:r>
              <a:rPr lang="en-US" altLang="en-US" sz="3600" b="1" cap="small" dirty="0" smtClean="0">
                <a:solidFill>
                  <a:srgbClr val="020202"/>
                </a:solidFill>
              </a:rPr>
              <a:t>CATE Students:</a:t>
            </a:r>
          </a:p>
          <a:p>
            <a:pPr marL="1087438" lvl="6" indent="-288925"/>
            <a:r>
              <a:rPr lang="en-US" altLang="en-US" sz="2800" b="1" dirty="0" smtClean="0">
                <a:solidFill>
                  <a:srgbClr val="020202"/>
                </a:solidFill>
              </a:rPr>
              <a:t>CATE Completer</a:t>
            </a:r>
          </a:p>
          <a:p>
            <a:pPr marL="1087438" lvl="6" indent="-288925"/>
            <a:r>
              <a:rPr lang="en-US" altLang="en-US" sz="2800" b="1" dirty="0" smtClean="0">
                <a:solidFill>
                  <a:srgbClr val="020202"/>
                </a:solidFill>
              </a:rPr>
              <a:t>Dual Credit Courses</a:t>
            </a:r>
          </a:p>
          <a:p>
            <a:pPr marL="1087438" lvl="6" indent="-288925"/>
            <a:r>
              <a:rPr lang="en-US" altLang="en-US" sz="2800" b="1" dirty="0" smtClean="0">
                <a:solidFill>
                  <a:srgbClr val="020202"/>
                </a:solidFill>
              </a:rPr>
              <a:t>Honors Credit Courses</a:t>
            </a:r>
          </a:p>
          <a:p>
            <a:pPr marL="1087438" lvl="6" indent="-288925"/>
            <a:r>
              <a:rPr lang="en-US" altLang="en-US" sz="2800" b="1" dirty="0" err="1" smtClean="0">
                <a:solidFill>
                  <a:srgbClr val="020202"/>
                </a:solidFill>
              </a:rPr>
              <a:t>WorkKeys</a:t>
            </a:r>
            <a:r>
              <a:rPr lang="en-US" altLang="en-US" sz="2800" b="1" baseline="30000" dirty="0" smtClean="0">
                <a:solidFill>
                  <a:srgbClr val="020202"/>
                </a:solidFill>
              </a:rPr>
              <a:t>©</a:t>
            </a:r>
            <a:r>
              <a:rPr lang="en-US" altLang="en-US" sz="2800" b="1" dirty="0" smtClean="0">
                <a:solidFill>
                  <a:srgbClr val="020202"/>
                </a:solidFill>
              </a:rPr>
              <a:t> (Silver or Higher)</a:t>
            </a:r>
          </a:p>
          <a:p>
            <a:pPr marL="1087438" lvl="6" indent="-288925"/>
            <a:r>
              <a:rPr lang="en-US" altLang="en-US" sz="2800" b="1" dirty="0" smtClean="0">
                <a:solidFill>
                  <a:srgbClr val="020202"/>
                </a:solidFill>
              </a:rPr>
              <a:t>Work Based Learning Credit Bearing Course</a:t>
            </a:r>
          </a:p>
          <a:p>
            <a:pPr marL="1087438" lvl="6" indent="-288925"/>
            <a:r>
              <a:rPr lang="en-US" altLang="en-US" sz="2800" b="1" dirty="0" smtClean="0">
                <a:solidFill>
                  <a:srgbClr val="020202"/>
                </a:solidFill>
              </a:rPr>
              <a:t>Career and Technology Ed. Student Organizations</a:t>
            </a:r>
          </a:p>
          <a:p>
            <a:pPr marL="1087438" lvl="6" indent="-288925"/>
            <a:r>
              <a:rPr lang="en-US" altLang="en-US" sz="2800" b="1" dirty="0" smtClean="0">
                <a:solidFill>
                  <a:srgbClr val="020202"/>
                </a:solidFill>
              </a:rPr>
              <a:t>Career Focused Certification</a:t>
            </a:r>
          </a:p>
          <a:p>
            <a:pPr marL="1087438" lvl="6" indent="-288925"/>
            <a:r>
              <a:rPr lang="en-US" altLang="en-US" sz="2800" b="1" dirty="0" smtClean="0">
                <a:solidFill>
                  <a:srgbClr val="020202"/>
                </a:solidFill>
              </a:rPr>
              <a:t>Technical Skills Assessments/Certifications</a:t>
            </a:r>
          </a:p>
          <a:p>
            <a:pPr marL="1087438" lvl="6" indent="-288925"/>
            <a:r>
              <a:rPr lang="en-US" altLang="en-US" sz="2800" b="1" dirty="0" smtClean="0">
                <a:solidFill>
                  <a:srgbClr val="020202"/>
                </a:solidFill>
              </a:rPr>
              <a:t>Industry Recognized Credential/Certification</a:t>
            </a:r>
          </a:p>
          <a:p>
            <a:pPr lvl="6"/>
            <a:endParaRPr lang="en-US" altLang="en-US" sz="4000" dirty="0" smtClean="0">
              <a:solidFill>
                <a:srgbClr val="020202"/>
              </a:solidFill>
            </a:endParaRPr>
          </a:p>
        </p:txBody>
      </p:sp>
    </p:spTree>
    <p:extLst>
      <p:ext uri="{BB962C8B-B14F-4D97-AF65-F5344CB8AC3E}">
        <p14:creationId xmlns:p14="http://schemas.microsoft.com/office/powerpoint/2010/main" val="468767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WHY A THREE UNIT COMPLETER?</a:t>
            </a:r>
            <a:endParaRPr lang="en-US" sz="4000" dirty="0"/>
          </a:p>
        </p:txBody>
      </p:sp>
      <p:sp>
        <p:nvSpPr>
          <p:cNvPr id="3" name="TextBox 2"/>
          <p:cNvSpPr txBox="1"/>
          <p:nvPr/>
        </p:nvSpPr>
        <p:spPr>
          <a:xfrm>
            <a:off x="419100" y="1524000"/>
            <a:ext cx="8305800" cy="4832092"/>
          </a:xfrm>
          <a:prstGeom prst="rect">
            <a:avLst/>
          </a:prstGeom>
          <a:noFill/>
        </p:spPr>
        <p:txBody>
          <a:bodyPr wrap="square" rtlCol="0">
            <a:spAutoFit/>
          </a:bodyPr>
          <a:lstStyle/>
          <a:p>
            <a:pPr marL="342900" indent="-342900">
              <a:buFont typeface="Arial" panose="020B0604020202020204" pitchFamily="34" charset="0"/>
              <a:buChar char="•"/>
            </a:pPr>
            <a:r>
              <a:rPr lang="en-US" sz="2800" b="1" dirty="0" smtClean="0"/>
              <a:t>Increase the number of completers</a:t>
            </a:r>
          </a:p>
          <a:p>
            <a:pPr marL="342900" indent="-342900">
              <a:buFont typeface="Arial" panose="020B0604020202020204" pitchFamily="34" charset="0"/>
              <a:buChar char="•"/>
            </a:pPr>
            <a:r>
              <a:rPr lang="en-US" sz="2800" b="1" dirty="0" smtClean="0"/>
              <a:t>Increase the number of placements</a:t>
            </a:r>
          </a:p>
          <a:p>
            <a:pPr marL="342900" indent="-342900">
              <a:buFont typeface="Arial" panose="020B0604020202020204" pitchFamily="34" charset="0"/>
              <a:buChar char="•"/>
            </a:pPr>
            <a:r>
              <a:rPr lang="en-US" sz="2800" b="1" dirty="0" smtClean="0"/>
              <a:t>Increase the number of apprenticeships/work-based </a:t>
            </a:r>
          </a:p>
          <a:p>
            <a:r>
              <a:rPr lang="en-US" sz="2800" b="1" dirty="0"/>
              <a:t> </a:t>
            </a:r>
            <a:r>
              <a:rPr lang="en-US" sz="2800" b="1" dirty="0" smtClean="0"/>
              <a:t>        experiences/work-based credit bearing courses</a:t>
            </a:r>
          </a:p>
          <a:p>
            <a:pPr marL="342900" indent="-342900">
              <a:buFont typeface="Arial" panose="020B0604020202020204" pitchFamily="34" charset="0"/>
              <a:buChar char="•"/>
            </a:pPr>
            <a:r>
              <a:rPr lang="en-US" sz="2800" b="1" dirty="0" smtClean="0"/>
              <a:t>Provide opportunities for students to experience </a:t>
            </a:r>
          </a:p>
          <a:p>
            <a:r>
              <a:rPr lang="en-US" sz="2800" b="1" dirty="0"/>
              <a:t> </a:t>
            </a:r>
            <a:r>
              <a:rPr lang="en-US" sz="2800" b="1" dirty="0" smtClean="0"/>
              <a:t>         different programs</a:t>
            </a:r>
          </a:p>
          <a:p>
            <a:pPr marL="342900" indent="-342900">
              <a:buFont typeface="Arial" panose="020B0604020202020204" pitchFamily="34" charset="0"/>
              <a:buChar char="•"/>
            </a:pPr>
            <a:r>
              <a:rPr lang="en-US" sz="2800" b="1" dirty="0" smtClean="0"/>
              <a:t>Provide opportunities for students to enroll in and </a:t>
            </a:r>
          </a:p>
          <a:p>
            <a:r>
              <a:rPr lang="en-US" sz="2800" b="1" dirty="0"/>
              <a:t> </a:t>
            </a:r>
            <a:r>
              <a:rPr lang="en-US" sz="2800" b="1" dirty="0" smtClean="0"/>
              <a:t>         complete work-based learning credit bearing </a:t>
            </a:r>
          </a:p>
          <a:p>
            <a:r>
              <a:rPr lang="en-US" sz="2800" b="1" dirty="0"/>
              <a:t> </a:t>
            </a:r>
            <a:r>
              <a:rPr lang="en-US" sz="2800" b="1" dirty="0" smtClean="0"/>
              <a:t>         course</a:t>
            </a:r>
          </a:p>
          <a:p>
            <a:pPr marL="342900" indent="-342900">
              <a:buFont typeface="Arial" panose="020B0604020202020204" pitchFamily="34" charset="0"/>
              <a:buChar char="•"/>
            </a:pPr>
            <a:r>
              <a:rPr lang="en-US" sz="2800" b="1" dirty="0" smtClean="0"/>
              <a:t>Provide more focused programs so that students can</a:t>
            </a:r>
          </a:p>
          <a:p>
            <a:r>
              <a:rPr lang="en-US" sz="2800" b="1" dirty="0" smtClean="0"/>
              <a:t>          specialize and excel in their chosen field of study</a:t>
            </a:r>
            <a:endParaRPr lang="en-US" sz="2800" b="1" dirty="0"/>
          </a:p>
        </p:txBody>
      </p:sp>
    </p:spTree>
    <p:extLst>
      <p:ext uri="{BB962C8B-B14F-4D97-AF65-F5344CB8AC3E}">
        <p14:creationId xmlns:p14="http://schemas.microsoft.com/office/powerpoint/2010/main" val="28771487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8650" y="2766218"/>
            <a:ext cx="7886700" cy="1325563"/>
          </a:xfrm>
        </p:spPr>
        <p:txBody>
          <a:bodyPr/>
          <a:lstStyle/>
          <a:p>
            <a:r>
              <a:rPr lang="en-US" sz="8000" cap="small" dirty="0" smtClean="0"/>
              <a:t>Definitions</a:t>
            </a:r>
            <a:br>
              <a:rPr lang="en-US" sz="8000" cap="small" dirty="0" smtClean="0"/>
            </a:br>
            <a:r>
              <a:rPr lang="en-US" sz="8000" cap="small" dirty="0"/>
              <a:t>&amp;</a:t>
            </a:r>
            <a:r>
              <a:rPr lang="en-US" sz="8000" cap="small" dirty="0" smtClean="0"/>
              <a:t/>
            </a:r>
            <a:br>
              <a:rPr lang="en-US" sz="8000" cap="small" dirty="0" smtClean="0"/>
            </a:br>
            <a:r>
              <a:rPr lang="en-US" sz="8000" cap="small" dirty="0" smtClean="0"/>
              <a:t>Regulations</a:t>
            </a:r>
            <a:endParaRPr lang="en-US" sz="8000" cap="small" dirty="0"/>
          </a:p>
        </p:txBody>
      </p:sp>
    </p:spTree>
    <p:extLst>
      <p:ext uri="{BB962C8B-B14F-4D97-AF65-F5344CB8AC3E}">
        <p14:creationId xmlns:p14="http://schemas.microsoft.com/office/powerpoint/2010/main" val="30771468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2918" y="204224"/>
            <a:ext cx="7886700" cy="1325563"/>
          </a:xfrm>
        </p:spPr>
        <p:txBody>
          <a:bodyPr/>
          <a:lstStyle/>
          <a:p>
            <a:r>
              <a:rPr lang="en-US" cap="small" dirty="0">
                <a:hlinkClick r:id="rId2"/>
              </a:rPr>
              <a:t>Concentrator Definition</a:t>
            </a:r>
            <a:endParaRPr lang="en-US" cap="small" dirty="0"/>
          </a:p>
        </p:txBody>
      </p:sp>
      <p:sp>
        <p:nvSpPr>
          <p:cNvPr id="2" name="Rectangle 1"/>
          <p:cNvSpPr/>
          <p:nvPr/>
        </p:nvSpPr>
        <p:spPr>
          <a:xfrm>
            <a:off x="495300" y="1268130"/>
            <a:ext cx="8153400" cy="4524315"/>
          </a:xfrm>
          <a:prstGeom prst="rect">
            <a:avLst/>
          </a:prstGeom>
        </p:spPr>
        <p:txBody>
          <a:bodyPr wrap="square">
            <a:spAutoFit/>
          </a:bodyPr>
          <a:lstStyle/>
          <a:p>
            <a:r>
              <a:rPr lang="en-US" sz="3200" b="1" dirty="0"/>
              <a:t>A CATE Concentrator is a secondary student with an assigned CIP code who has earned three Carnegie units of credit in a state-recognized CATE program. A state-recognized program must be composed of an approved sequence of career and technology education courses leading to a career goal and must include the minimum number of Carnegie units of credit required for the program.</a:t>
            </a:r>
          </a:p>
        </p:txBody>
      </p:sp>
    </p:spTree>
    <p:extLst>
      <p:ext uri="{BB962C8B-B14F-4D97-AF65-F5344CB8AC3E}">
        <p14:creationId xmlns:p14="http://schemas.microsoft.com/office/powerpoint/2010/main" val="4963274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135037" y="582543"/>
            <a:ext cx="8691239"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lnSpc>
                <a:spcPct val="80000"/>
              </a:lnSpc>
              <a:spcBef>
                <a:spcPct val="0"/>
              </a:spcBef>
              <a:spcAft>
                <a:spcPct val="0"/>
              </a:spcAft>
              <a:defRPr sz="4800" b="1" kern="1200">
                <a:solidFill>
                  <a:srgbClr val="203864"/>
                </a:solidFill>
                <a:latin typeface="+mn-lt"/>
                <a:ea typeface="+mj-ea"/>
                <a:cs typeface="+mj-cs"/>
              </a:defRPr>
            </a:lvl1pPr>
            <a:lvl2pPr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2pPr>
            <a:lvl3pPr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3pPr>
            <a:lvl4pPr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4pPr>
            <a:lvl5pPr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5pPr>
            <a:lvl6pPr marL="457200"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6pPr>
            <a:lvl7pPr marL="914400"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7pPr>
            <a:lvl8pPr marL="1371600"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8pPr>
            <a:lvl9pPr marL="1828800" algn="ctr" rtl="0" eaLnBrk="1" fontAlgn="base" hangingPunct="1">
              <a:lnSpc>
                <a:spcPct val="90000"/>
              </a:lnSpc>
              <a:spcBef>
                <a:spcPct val="0"/>
              </a:spcBef>
              <a:spcAft>
                <a:spcPct val="0"/>
              </a:spcAft>
              <a:defRPr sz="4800" b="1">
                <a:solidFill>
                  <a:schemeClr val="tx1"/>
                </a:solidFill>
                <a:latin typeface="Calibri" panose="020F0502020204030204" pitchFamily="34" charset="0"/>
              </a:defRPr>
            </a:lvl9pPr>
          </a:lstStyle>
          <a:p>
            <a:r>
              <a:rPr lang="en-US" u="sng" cap="small" dirty="0" smtClean="0">
                <a:solidFill>
                  <a:srgbClr val="002060"/>
                </a:solidFill>
                <a:hlinkClick r:id="rId2"/>
              </a:rPr>
              <a:t>Completer Definition</a:t>
            </a:r>
            <a:endParaRPr lang="en-US" altLang="en-US" u="sng" cap="small" dirty="0" smtClean="0">
              <a:solidFill>
                <a:srgbClr val="002060"/>
              </a:solidFill>
              <a:latin typeface="+mj-lt"/>
            </a:endParaRPr>
          </a:p>
        </p:txBody>
      </p:sp>
      <p:sp>
        <p:nvSpPr>
          <p:cNvPr id="9" name="Content Placeholder 2"/>
          <p:cNvSpPr txBox="1">
            <a:spLocks/>
          </p:cNvSpPr>
          <p:nvPr/>
        </p:nvSpPr>
        <p:spPr>
          <a:xfrm>
            <a:off x="457200" y="1600200"/>
            <a:ext cx="8229600" cy="4525963"/>
          </a:xfrm>
          <a:prstGeom prst="rect">
            <a:avLst/>
          </a:prstGeom>
        </p:spPr>
        <p:txBody>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000" b="1" dirty="0" smtClean="0"/>
              <a:t>Completer is a CATE concentrator who has earned </a:t>
            </a:r>
            <a:r>
              <a:rPr lang="en-US" sz="4000" b="1" u="sng" dirty="0" smtClean="0"/>
              <a:t>all </a:t>
            </a:r>
            <a:r>
              <a:rPr lang="en-US" sz="4000" b="1" dirty="0" smtClean="0"/>
              <a:t>of the required units in a state recognized CATE program identified by the assigned CIP code.</a:t>
            </a:r>
            <a:endParaRPr lang="en-US" sz="4000" b="1" dirty="0"/>
          </a:p>
        </p:txBody>
      </p:sp>
    </p:spTree>
    <p:extLst>
      <p:ext uri="{BB962C8B-B14F-4D97-AF65-F5344CB8AC3E}">
        <p14:creationId xmlns:p14="http://schemas.microsoft.com/office/powerpoint/2010/main" val="1112363574"/>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viso117 127_Presentation_Nov2015">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849</TotalTime>
  <Words>594</Words>
  <Application>Microsoft Office PowerPoint</Application>
  <PresentationFormat>On-screen Show (4:3)</PresentationFormat>
  <Paragraphs>118</Paragraphs>
  <Slides>21</Slides>
  <Notes>13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Proviso117 127_Presentation_Nov2015</vt:lpstr>
      <vt:lpstr>Office of Career and Technology Education  Three Credit Completer programs</vt:lpstr>
      <vt:lpstr>FEEDBACK</vt:lpstr>
      <vt:lpstr>CATE Mission</vt:lpstr>
      <vt:lpstr>OCTE Objectives</vt:lpstr>
      <vt:lpstr>Vision of CATE in SC</vt:lpstr>
      <vt:lpstr>WHY A THREE UNIT COMPLETER?</vt:lpstr>
      <vt:lpstr>Definitions &amp; Regulations</vt:lpstr>
      <vt:lpstr>Concentrator Definition</vt:lpstr>
      <vt:lpstr>PowerPoint Presentation</vt:lpstr>
      <vt:lpstr>PowerPoint Presentation</vt:lpstr>
      <vt:lpstr>PowerPoint Presentation</vt:lpstr>
      <vt:lpstr>PowerPoint Presentation</vt:lpstr>
      <vt:lpstr>Three Unit Minimum</vt:lpstr>
      <vt:lpstr>Three Unit Minimum</vt:lpstr>
      <vt:lpstr>Approved Programs </vt:lpstr>
      <vt:lpstr>responsibilities - OCTE</vt:lpstr>
      <vt:lpstr>Responsibilities - LEA </vt:lpstr>
      <vt:lpstr>LEA Responsibilities</vt:lpstr>
      <vt:lpstr>Time for Group Conversations</vt:lpstr>
      <vt:lpstr>PowerPoint Presentation</vt:lpstr>
      <vt:lpstr>Contact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Lawson, Abby</dc:creator>
  <cp:lastModifiedBy>Rutledge, Rachel</cp:lastModifiedBy>
  <cp:revision>81</cp:revision>
  <cp:lastPrinted>2016-07-06T12:07:32Z</cp:lastPrinted>
  <dcterms:created xsi:type="dcterms:W3CDTF">2016-07-01T18:27:11Z</dcterms:created>
  <dcterms:modified xsi:type="dcterms:W3CDTF">2017-10-04T18:58:16Z</dcterms:modified>
</cp:coreProperties>
</file>