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895" r:id="rId2"/>
    <p:sldId id="89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83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4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8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1_Picture with 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2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21" name="Google Shape;21;p2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>
              <a:gsLst>
                <a:gs pos="0">
                  <a:srgbClr val="010101">
                    <a:alpha val="51764"/>
                  </a:srgbClr>
                </a:gs>
                <a:gs pos="60000">
                  <a:srgbClr val="FEFEFE">
                    <a:alpha val="0"/>
                  </a:srgbClr>
                </a:gs>
                <a:gs pos="10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>
              <a:gsLst>
                <a:gs pos="0">
                  <a:srgbClr val="010101">
                    <a:alpha val="55686"/>
                  </a:srgbClr>
                </a:gs>
                <a:gs pos="61000">
                  <a:srgbClr val="FEFEFE">
                    <a:alpha val="0"/>
                  </a:srgbClr>
                </a:gs>
                <a:gs pos="100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23" name="Google Shape;23;p2"/>
          <p:cNvSpPr/>
          <p:nvPr/>
        </p:nvSpPr>
        <p:spPr>
          <a:xfrm rot="10800000">
            <a:off x="842907" y="6058061"/>
            <a:ext cx="10295468" cy="537211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120000"/>
                </a:moveTo>
                <a:lnTo>
                  <a:pt x="2557" y="0"/>
                </a:lnTo>
                <a:lnTo>
                  <a:pt x="59827" y="23076"/>
                </a:lnTo>
                <a:lnTo>
                  <a:pt x="117442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gradFill>
            <a:gsLst>
              <a:gs pos="0">
                <a:srgbClr val="010101">
                  <a:alpha val="33725"/>
                </a:srgbClr>
              </a:gs>
              <a:gs pos="30000">
                <a:srgbClr val="010101">
                  <a:alpha val="33725"/>
                </a:srgbClr>
              </a:gs>
              <a:gs pos="100000">
                <a:srgbClr val="010101">
                  <a:alpha val="25882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" name="Google Shape;24;p2"/>
          <p:cNvSpPr/>
          <p:nvPr/>
        </p:nvSpPr>
        <p:spPr>
          <a:xfrm rot="-60000">
            <a:off x="998945" y="576868"/>
            <a:ext cx="5051921" cy="572229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01600" dist="50800" dir="5400000" algn="t" rotWithShape="0">
              <a:srgbClr val="000000">
                <a:alpha val="20000"/>
              </a:srgbClr>
            </a:outerShdw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" name="Google Shape;25;p2"/>
          <p:cNvSpPr/>
          <p:nvPr/>
        </p:nvSpPr>
        <p:spPr>
          <a:xfrm rot="-60000">
            <a:off x="993417" y="575769"/>
            <a:ext cx="5051921" cy="5722296"/>
          </a:xfrm>
          <a:prstGeom prst="rect">
            <a:avLst/>
          </a:prstGeom>
          <a:blipFill rotWithShape="1">
            <a:blip r:embed="rId2">
              <a:alphaModFix amt="20000"/>
            </a:blip>
            <a:tile tx="0" ty="0" sx="100000" sy="100000" flip="none" algn="tl"/>
          </a:blipFill>
          <a:ln>
            <a:noFill/>
          </a:ln>
          <a:effectLst>
            <a:outerShdw blurRad="101600" dist="50800" dir="5400000" algn="t" rotWithShape="0">
              <a:srgbClr val="000000">
                <a:alpha val="20000"/>
              </a:srgbClr>
            </a:outerShdw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" name="Google Shape;26;p2"/>
          <p:cNvSpPr/>
          <p:nvPr/>
        </p:nvSpPr>
        <p:spPr>
          <a:xfrm rot="60000">
            <a:off x="5958514" y="605163"/>
            <a:ext cx="5051921" cy="572229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01600" dist="50800" dir="5400000" algn="t" rotWithShape="0">
              <a:srgbClr val="000000">
                <a:alpha val="20000"/>
              </a:srgbClr>
            </a:outerShdw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" name="Google Shape;27;p2"/>
          <p:cNvSpPr/>
          <p:nvPr/>
        </p:nvSpPr>
        <p:spPr>
          <a:xfrm rot="60000">
            <a:off x="5953042" y="603920"/>
            <a:ext cx="5051921" cy="5722296"/>
          </a:xfrm>
          <a:prstGeom prst="rect">
            <a:avLst/>
          </a:prstGeom>
          <a:blipFill rotWithShape="1">
            <a:blip r:embed="rId2">
              <a:alphaModFix amt="20000"/>
            </a:blip>
            <a:tile tx="0" ty="0" sx="100000" sy="100000" flip="none" algn="tl"/>
          </a:blipFill>
          <a:ln>
            <a:noFill/>
          </a:ln>
          <a:effectLst>
            <a:outerShdw blurRad="101600" dist="50800" dir="5400000" algn="t" rotWithShape="0">
              <a:srgbClr val="000000">
                <a:alpha val="20000"/>
              </a:srgbClr>
            </a:outerShdw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8" name="Google Shape;28;p2" descr="C:\Users\Administrator\Desktop\Pushpin Dev\Assets\pushpinLeft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435684">
            <a:off x="3161479" y="293956"/>
            <a:ext cx="757108" cy="567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" descr="C:\Users\Administrator\Desktop\Pushpin Dev\Assets\pushpinLeft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4096196">
            <a:off x="8467351" y="238675"/>
            <a:ext cx="566928" cy="75590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2"/>
          <p:cNvSpPr txBox="1"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nstantia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2"/>
          <p:cNvSpPr>
            <a:spLocks noGrp="1"/>
          </p:cNvSpPr>
          <p:nvPr>
            <p:ph type="pic" idx="2"/>
          </p:nvPr>
        </p:nvSpPr>
        <p:spPr>
          <a:xfrm rot="60000">
            <a:off x="6531505" y="1207273"/>
            <a:ext cx="3885151" cy="4539412"/>
          </a:xfrm>
          <a:prstGeom prst="rect">
            <a:avLst/>
          </a:prstGeom>
          <a:noFill/>
          <a:ln w="1016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889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urgette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342892" marR="0" lvl="1" indent="0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urgette"/>
              <a:buNone/>
              <a:defRPr sz="21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685783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urgette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028675" marR="0" lvl="3" indent="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urgette"/>
              <a:buNone/>
              <a:defRPr sz="1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1371566" marR="0" lvl="4" indent="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urgette"/>
              <a:buNone/>
              <a:defRPr sz="1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1714457" marR="0" lvl="5" indent="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urgette"/>
              <a:buNone/>
              <a:defRPr sz="1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2057348" marR="0" lvl="6" indent="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urgette"/>
              <a:buNone/>
              <a:defRPr sz="1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2400240" marR="0" lvl="7" indent="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urgette"/>
              <a:buNone/>
              <a:defRPr sz="1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2743132" marR="0" lvl="8" indent="0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ourgette"/>
              <a:buNone/>
              <a:defRPr sz="1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dirty="0"/>
          </a:p>
        </p:txBody>
      </p:sp>
      <p:sp>
        <p:nvSpPr>
          <p:cNvPr id="32" name="Google Shape;32;p2"/>
          <p:cNvSpPr txBox="1">
            <a:spLocks noGrp="1"/>
          </p:cNvSpPr>
          <p:nvPr>
            <p:ph type="body" idx="1"/>
          </p:nvPr>
        </p:nvSpPr>
        <p:spPr>
          <a:xfrm rot="-60000">
            <a:off x="1536192" y="3621024"/>
            <a:ext cx="4059936" cy="2103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342892" marR="0" lvl="0" indent="-171446" algn="ctr" rtl="0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SzPts val="2040"/>
              <a:buFont typeface="Courgette"/>
              <a:buNone/>
              <a:defRPr sz="12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685783" marR="0" lvl="1" indent="-171446" algn="l" rtl="0">
              <a:spcBef>
                <a:spcPts val="180"/>
              </a:spcBef>
              <a:spcAft>
                <a:spcPts val="0"/>
              </a:spcAft>
              <a:buClr>
                <a:schemeClr val="accent2"/>
              </a:buClr>
              <a:buSzPts val="1870"/>
              <a:buFont typeface="Courgette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028675" marR="0" lvl="2" indent="-171446" algn="l" rtl="0">
              <a:spcBef>
                <a:spcPts val="15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Courgette"/>
              <a:buNone/>
              <a:defRPr sz="7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371566" marR="0" lvl="3" indent="-171446" algn="l" rtl="0">
              <a:spcBef>
                <a:spcPts val="135"/>
              </a:spcBef>
              <a:spcAft>
                <a:spcPts val="0"/>
              </a:spcAft>
              <a:buClr>
                <a:schemeClr val="accent2"/>
              </a:buClr>
              <a:buSzPts val="1530"/>
              <a:buFont typeface="Courgette"/>
              <a:buNone/>
              <a:defRPr sz="675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1714457" marR="0" lvl="4" indent="-171446" algn="l" rtl="0">
              <a:spcBef>
                <a:spcPts val="135"/>
              </a:spcBef>
              <a:spcAft>
                <a:spcPts val="0"/>
              </a:spcAft>
              <a:buClr>
                <a:schemeClr val="accent2"/>
              </a:buClr>
              <a:buSzPts val="1360"/>
              <a:buFont typeface="Courgette"/>
              <a:buNone/>
              <a:defRPr sz="675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057348" marR="0" lvl="5" indent="-171446" algn="l" rtl="0">
              <a:spcBef>
                <a:spcPts val="135"/>
              </a:spcBef>
              <a:spcAft>
                <a:spcPts val="0"/>
              </a:spcAft>
              <a:buClr>
                <a:schemeClr val="accent2"/>
              </a:buClr>
              <a:buSzPts val="1360"/>
              <a:buFont typeface="Courgette"/>
              <a:buNone/>
              <a:defRPr sz="675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2400240" marR="0" lvl="6" indent="-171446" algn="l" rtl="0">
              <a:spcBef>
                <a:spcPts val="135"/>
              </a:spcBef>
              <a:spcAft>
                <a:spcPts val="0"/>
              </a:spcAft>
              <a:buClr>
                <a:schemeClr val="accent2"/>
              </a:buClr>
              <a:buSzPts val="1360"/>
              <a:buFont typeface="Courgette"/>
              <a:buNone/>
              <a:defRPr sz="675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2743132" marR="0" lvl="7" indent="-171446" algn="l" rtl="0">
              <a:spcBef>
                <a:spcPts val="135"/>
              </a:spcBef>
              <a:spcAft>
                <a:spcPts val="0"/>
              </a:spcAft>
              <a:buClr>
                <a:schemeClr val="accent2"/>
              </a:buClr>
              <a:buSzPts val="1360"/>
              <a:buFont typeface="Courgette"/>
              <a:buNone/>
              <a:defRPr sz="675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3086023" marR="0" lvl="8" indent="-171446" algn="l" rtl="0">
              <a:spcBef>
                <a:spcPts val="135"/>
              </a:spcBef>
              <a:spcAft>
                <a:spcPts val="0"/>
              </a:spcAft>
              <a:buClr>
                <a:schemeClr val="accent2"/>
              </a:buClr>
              <a:buSzPts val="1360"/>
              <a:buFont typeface="Courgette"/>
              <a:buNone/>
              <a:defRPr sz="675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33" name="Google Shape;33;p2"/>
          <p:cNvSpPr txBox="1">
            <a:spLocks noGrp="1"/>
          </p:cNvSpPr>
          <p:nvPr>
            <p:ph type="dt" idx="10"/>
          </p:nvPr>
        </p:nvSpPr>
        <p:spPr>
          <a:xfrm rot="60000">
            <a:off x="8461251" y="5888762"/>
            <a:ext cx="16184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892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685783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028675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1371566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1714457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2057348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240024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2743132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dirty="0"/>
          </a:p>
        </p:txBody>
      </p:sp>
      <p:sp>
        <p:nvSpPr>
          <p:cNvPr id="34" name="Google Shape;34;p2"/>
          <p:cNvSpPr txBox="1">
            <a:spLocks noGrp="1"/>
          </p:cNvSpPr>
          <p:nvPr>
            <p:ph type="ftr" idx="11"/>
          </p:nvPr>
        </p:nvSpPr>
        <p:spPr>
          <a:xfrm rot="-60000">
            <a:off x="1219430" y="5831062"/>
            <a:ext cx="44253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892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685783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028675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1371566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1714457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2057348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240024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2743132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dirty="0"/>
          </a:p>
        </p:txBody>
      </p:sp>
      <p:sp>
        <p:nvSpPr>
          <p:cNvPr id="35" name="Google Shape;35;p2"/>
          <p:cNvSpPr txBox="1">
            <a:spLocks noGrp="1"/>
          </p:cNvSpPr>
          <p:nvPr>
            <p:ph type="sldNum" idx="12"/>
          </p:nvPr>
        </p:nvSpPr>
        <p:spPr>
          <a:xfrm rot="60000">
            <a:off x="10082804" y="5900051"/>
            <a:ext cx="73869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4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9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1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9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65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95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5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3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09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1EBE7-7B89-4E9A-BBCA-152F871EEC53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61054-53D0-4E16-817A-4AAFF0746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3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3512488" y="261969"/>
            <a:ext cx="2080217" cy="3524940"/>
          </a:xfrm>
          <a:custGeom>
            <a:avLst/>
            <a:gdLst>
              <a:gd name="connsiteX0" fmla="*/ 0 w 2583050"/>
              <a:gd name="connsiteY0" fmla="*/ 0 h 1859659"/>
              <a:gd name="connsiteX1" fmla="*/ 1653221 w 2583050"/>
              <a:gd name="connsiteY1" fmla="*/ 0 h 1859659"/>
              <a:gd name="connsiteX2" fmla="*/ 2583050 w 2583050"/>
              <a:gd name="connsiteY2" fmla="*/ 929830 h 1859659"/>
              <a:gd name="connsiteX3" fmla="*/ 1653221 w 2583050"/>
              <a:gd name="connsiteY3" fmla="*/ 1859659 h 1859659"/>
              <a:gd name="connsiteX4" fmla="*/ 0 w 2583050"/>
              <a:gd name="connsiteY4" fmla="*/ 1859659 h 1859659"/>
              <a:gd name="connsiteX5" fmla="*/ 929830 w 2583050"/>
              <a:gd name="connsiteY5" fmla="*/ 929830 h 1859659"/>
              <a:gd name="connsiteX6" fmla="*/ 0 w 2583050"/>
              <a:gd name="connsiteY6" fmla="*/ 0 h 1859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83050" h="1859659">
                <a:moveTo>
                  <a:pt x="2583049" y="0"/>
                </a:moveTo>
                <a:lnTo>
                  <a:pt x="2583049" y="1190231"/>
                </a:lnTo>
                <a:lnTo>
                  <a:pt x="1291524" y="1859659"/>
                </a:lnTo>
                <a:lnTo>
                  <a:pt x="1" y="1190231"/>
                </a:lnTo>
                <a:lnTo>
                  <a:pt x="1" y="0"/>
                </a:lnTo>
                <a:lnTo>
                  <a:pt x="1291524" y="669428"/>
                </a:lnTo>
                <a:lnTo>
                  <a:pt x="2583049" y="0"/>
                </a:lnTo>
                <a:close/>
              </a:path>
            </a:pathLst>
          </a:custGeom>
          <a:solidFill>
            <a:schemeClr val="bg1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1" tIns="937450" rIns="7620" bIns="93745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Diploma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Pathways 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endParaRPr lang="en-US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 Eligibility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2018-19 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inth Graders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beyond 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791178" y="341482"/>
            <a:ext cx="4378440" cy="2103544"/>
          </a:xfrm>
          <a:custGeom>
            <a:avLst/>
            <a:gdLst>
              <a:gd name="connsiteX0" fmla="*/ 222557 w 1335316"/>
              <a:gd name="connsiteY0" fmla="*/ 0 h 4378439"/>
              <a:gd name="connsiteX1" fmla="*/ 1112759 w 1335316"/>
              <a:gd name="connsiteY1" fmla="*/ 0 h 4378439"/>
              <a:gd name="connsiteX2" fmla="*/ 1335316 w 1335316"/>
              <a:gd name="connsiteY2" fmla="*/ 222557 h 4378439"/>
              <a:gd name="connsiteX3" fmla="*/ 1335316 w 1335316"/>
              <a:gd name="connsiteY3" fmla="*/ 4378439 h 4378439"/>
              <a:gd name="connsiteX4" fmla="*/ 1335316 w 1335316"/>
              <a:gd name="connsiteY4" fmla="*/ 4378439 h 4378439"/>
              <a:gd name="connsiteX5" fmla="*/ 0 w 1335316"/>
              <a:gd name="connsiteY5" fmla="*/ 4378439 h 4378439"/>
              <a:gd name="connsiteX6" fmla="*/ 0 w 1335316"/>
              <a:gd name="connsiteY6" fmla="*/ 4378439 h 4378439"/>
              <a:gd name="connsiteX7" fmla="*/ 0 w 1335316"/>
              <a:gd name="connsiteY7" fmla="*/ 222557 h 4378439"/>
              <a:gd name="connsiteX8" fmla="*/ 222557 w 1335316"/>
              <a:gd name="connsiteY8" fmla="*/ 0 h 4378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5316" h="4378439">
                <a:moveTo>
                  <a:pt x="1335316" y="729755"/>
                </a:moveTo>
                <a:lnTo>
                  <a:pt x="1335316" y="3648684"/>
                </a:lnTo>
                <a:cubicBezTo>
                  <a:pt x="1335316" y="4051716"/>
                  <a:pt x="1304927" y="4378437"/>
                  <a:pt x="1267441" y="4378437"/>
                </a:cubicBezTo>
                <a:lnTo>
                  <a:pt x="0" y="4378437"/>
                </a:lnTo>
                <a:lnTo>
                  <a:pt x="0" y="4378437"/>
                </a:lnTo>
                <a:lnTo>
                  <a:pt x="0" y="2"/>
                </a:lnTo>
                <a:lnTo>
                  <a:pt x="0" y="2"/>
                </a:lnTo>
                <a:lnTo>
                  <a:pt x="1267441" y="2"/>
                </a:lnTo>
                <a:cubicBezTo>
                  <a:pt x="1304927" y="2"/>
                  <a:pt x="1335316" y="326723"/>
                  <a:pt x="1335316" y="729755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scene3d>
            <a:camera prst="orthographicFront"/>
            <a:lightRig rig="flat" dir="t"/>
          </a:scene3d>
          <a:sp3d extrusionH="12700" prstMaterial="plastic">
            <a:bevelT w="50800" h="50800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5" tIns="72805" rIns="72805" bIns="72806" numCol="1" spcCol="1270" anchor="ctr" anchorCtr="0">
            <a:noAutofit/>
          </a:bodyPr>
          <a:lstStyle/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US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 Diploma Requirements for all (24 credits)</a:t>
            </a:r>
            <a:endParaRPr lang="en-US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US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Optional </a:t>
            </a:r>
            <a:r>
              <a:rPr lang="en-US" b="1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Seals of Distinction </a:t>
            </a:r>
            <a:r>
              <a:rPr lang="en-US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multiple </a:t>
            </a:r>
            <a:r>
              <a:rPr lang="en-US" b="1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Seals </a:t>
            </a:r>
            <a:r>
              <a:rPr lang="en-US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US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Optional Personal Pathways – possible innovative course options; approved by District/SCDE and align with student’s post-secondary plan </a:t>
            </a:r>
          </a:p>
        </p:txBody>
      </p:sp>
      <p:sp>
        <p:nvSpPr>
          <p:cNvPr id="7" name="Freeform 6"/>
          <p:cNvSpPr/>
          <p:nvPr/>
        </p:nvSpPr>
        <p:spPr>
          <a:xfrm>
            <a:off x="3527638" y="2841640"/>
            <a:ext cx="2080217" cy="3469708"/>
          </a:xfrm>
          <a:custGeom>
            <a:avLst/>
            <a:gdLst>
              <a:gd name="connsiteX0" fmla="*/ 0 w 2504098"/>
              <a:gd name="connsiteY0" fmla="*/ 0 h 1858898"/>
              <a:gd name="connsiteX1" fmla="*/ 1574649 w 2504098"/>
              <a:gd name="connsiteY1" fmla="*/ 0 h 1858898"/>
              <a:gd name="connsiteX2" fmla="*/ 2504098 w 2504098"/>
              <a:gd name="connsiteY2" fmla="*/ 929449 h 1858898"/>
              <a:gd name="connsiteX3" fmla="*/ 1574649 w 2504098"/>
              <a:gd name="connsiteY3" fmla="*/ 1858898 h 1858898"/>
              <a:gd name="connsiteX4" fmla="*/ 0 w 2504098"/>
              <a:gd name="connsiteY4" fmla="*/ 1858898 h 1858898"/>
              <a:gd name="connsiteX5" fmla="*/ 929449 w 2504098"/>
              <a:gd name="connsiteY5" fmla="*/ 929449 h 1858898"/>
              <a:gd name="connsiteX6" fmla="*/ 0 w 2504098"/>
              <a:gd name="connsiteY6" fmla="*/ 0 h 185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4098" h="1858898">
                <a:moveTo>
                  <a:pt x="2504098" y="0"/>
                </a:moveTo>
                <a:lnTo>
                  <a:pt x="2504098" y="1168929"/>
                </a:lnTo>
                <a:lnTo>
                  <a:pt x="1252049" y="1858898"/>
                </a:lnTo>
                <a:lnTo>
                  <a:pt x="0" y="1168929"/>
                </a:lnTo>
                <a:lnTo>
                  <a:pt x="0" y="0"/>
                </a:lnTo>
                <a:lnTo>
                  <a:pt x="1252049" y="689969"/>
                </a:lnTo>
                <a:lnTo>
                  <a:pt x="2504098" y="0"/>
                </a:lnTo>
                <a:close/>
              </a:path>
            </a:pathLst>
          </a:custGeom>
          <a:solidFill>
            <a:schemeClr val="bg1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937069" rIns="7621" bIns="937069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Seals of Distinction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Optional for students to pursue one or more</a:t>
            </a:r>
          </a:p>
        </p:txBody>
      </p:sp>
      <p:sp>
        <p:nvSpPr>
          <p:cNvPr id="8" name="Freeform 7"/>
          <p:cNvSpPr/>
          <p:nvPr/>
        </p:nvSpPr>
        <p:spPr>
          <a:xfrm>
            <a:off x="5825762" y="2971800"/>
            <a:ext cx="4343856" cy="2325757"/>
          </a:xfrm>
          <a:custGeom>
            <a:avLst/>
            <a:gdLst>
              <a:gd name="connsiteX0" fmla="*/ 218278 w 1309644"/>
              <a:gd name="connsiteY0" fmla="*/ 0 h 4343855"/>
              <a:gd name="connsiteX1" fmla="*/ 1091366 w 1309644"/>
              <a:gd name="connsiteY1" fmla="*/ 0 h 4343855"/>
              <a:gd name="connsiteX2" fmla="*/ 1309644 w 1309644"/>
              <a:gd name="connsiteY2" fmla="*/ 218278 h 4343855"/>
              <a:gd name="connsiteX3" fmla="*/ 1309644 w 1309644"/>
              <a:gd name="connsiteY3" fmla="*/ 4343855 h 4343855"/>
              <a:gd name="connsiteX4" fmla="*/ 1309644 w 1309644"/>
              <a:gd name="connsiteY4" fmla="*/ 4343855 h 4343855"/>
              <a:gd name="connsiteX5" fmla="*/ 0 w 1309644"/>
              <a:gd name="connsiteY5" fmla="*/ 4343855 h 4343855"/>
              <a:gd name="connsiteX6" fmla="*/ 0 w 1309644"/>
              <a:gd name="connsiteY6" fmla="*/ 4343855 h 4343855"/>
              <a:gd name="connsiteX7" fmla="*/ 0 w 1309644"/>
              <a:gd name="connsiteY7" fmla="*/ 218278 h 4343855"/>
              <a:gd name="connsiteX8" fmla="*/ 218278 w 1309644"/>
              <a:gd name="connsiteY8" fmla="*/ 0 h 434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9644" h="4343855">
                <a:moveTo>
                  <a:pt x="1309644" y="723990"/>
                </a:moveTo>
                <a:lnTo>
                  <a:pt x="1309644" y="3619865"/>
                </a:lnTo>
                <a:cubicBezTo>
                  <a:pt x="1309644" y="4019714"/>
                  <a:pt x="1280180" y="4343853"/>
                  <a:pt x="1243834" y="4343853"/>
                </a:cubicBezTo>
                <a:lnTo>
                  <a:pt x="0" y="4343853"/>
                </a:lnTo>
                <a:lnTo>
                  <a:pt x="0" y="4343853"/>
                </a:lnTo>
                <a:lnTo>
                  <a:pt x="0" y="2"/>
                </a:lnTo>
                <a:lnTo>
                  <a:pt x="0" y="2"/>
                </a:lnTo>
                <a:lnTo>
                  <a:pt x="1243834" y="2"/>
                </a:lnTo>
                <a:cubicBezTo>
                  <a:pt x="1280180" y="2"/>
                  <a:pt x="1309644" y="324141"/>
                  <a:pt x="1309644" y="723990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scene3d>
            <a:camera prst="orthographicFront"/>
            <a:lightRig rig="flat" dir="t"/>
          </a:scene3d>
          <a:sp3d extrusionH="12700" prstMaterial="plastic">
            <a:bevelT w="50800" h="50800"/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5" tIns="71552" rIns="71552" bIns="71553" numCol="1" spcCol="1270" anchor="ctr" anchorCtr="0">
            <a:noAutofit/>
          </a:bodyPr>
          <a:lstStyle/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US" sz="20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Honors Seal of Distinction</a:t>
            </a: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US" sz="20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College-Ready Seal of Distinction</a:t>
            </a: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US" sz="20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Career Seal of Distinction</a:t>
            </a: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US" sz="20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Specialization Seal of Distinction</a:t>
            </a:r>
          </a:p>
          <a:p>
            <a:pPr marL="114300" lvl="1" indent="-1143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•"/>
            </a:pPr>
            <a:r>
              <a:rPr lang="en-US" sz="20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has a set of criteria for qualification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6591" y="604547"/>
            <a:ext cx="268356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Carolina</a:t>
            </a:r>
          </a:p>
          <a:p>
            <a:pPr algn="ctr"/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Diploma      Pathways Overview</a:t>
            </a:r>
          </a:p>
          <a:p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2400" b="1" dirty="0">
              <a:solidFill>
                <a:prstClr val="black"/>
              </a:solidFill>
              <a:latin typeface="Calibri"/>
            </a:endParaRPr>
          </a:p>
          <a:p>
            <a:endParaRPr lang="en-US" sz="2400" b="1" dirty="0">
              <a:solidFill>
                <a:prstClr val="black"/>
              </a:solidFill>
              <a:latin typeface="Calibri"/>
            </a:endParaRPr>
          </a:p>
          <a:p>
            <a:endParaRPr lang="en-US" dirty="0">
              <a:solidFill>
                <a:prstClr val="black"/>
              </a:solidFill>
              <a:latin typeface="Calibri"/>
            </a:endParaRPr>
          </a:p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22" y="2783280"/>
            <a:ext cx="2341661" cy="221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5410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143164"/>
            <a:ext cx="7848600" cy="138499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          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DIPLOMA </a:t>
            </a:r>
            <a:r>
              <a:rPr lang="en-US" sz="1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PATHWAYS SEALS OF </a:t>
            </a:r>
            <a:r>
              <a:rPr lang="en-US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DISTINCTION OVERVIEW</a:t>
            </a:r>
            <a:endParaRPr lang="en-US" sz="1200" b="1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US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or more Seals may be earned, but are not required for graduation.</a:t>
            </a:r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Consult District or School Curriculum Guides for more information regarding curriculum choices and requirements. </a:t>
            </a:r>
          </a:p>
          <a:p>
            <a:endParaRPr lang="en-US" sz="1200" b="1" u="sng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		</a:t>
            </a:r>
            <a:r>
              <a:rPr lang="en-US" sz="1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</a:t>
            </a:r>
            <a:endParaRPr lang="en-US" sz="2000" b="1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20078" y="995103"/>
            <a:ext cx="2276061" cy="5488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Honors</a:t>
            </a:r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Seal of Distinction</a:t>
            </a:r>
          </a:p>
          <a:p>
            <a:pPr algn="ctr"/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UGP GPA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or higher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*4 Credits</a:t>
            </a: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at honors or higher level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*4 Credits</a:t>
            </a: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at honors or higher level  (Alg. 2 as  a prerequisite for the 4</a:t>
            </a:r>
            <a:r>
              <a:rPr lang="en-US" sz="12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higher level credit)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 Science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*3 Credits</a:t>
            </a: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at honors or higher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Studies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*3 Credits</a:t>
            </a: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at the honors or higher level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Languages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*2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Credits of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same language for class of 18-19 9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graders       </a:t>
            </a: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*3 Credits of the same language for entering 9</a:t>
            </a:r>
            <a:r>
              <a:rPr lang="en-US" sz="12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graders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19-20 and beyond</a:t>
            </a: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  </a:t>
            </a:r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Coursework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endParaRPr lang="en-US" sz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*4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credits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honors or higher in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Jr/Sr. years (the last 2 years prior to graduation)</a:t>
            </a: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4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05986" y="995103"/>
            <a:ext cx="2215444" cy="5488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400" b="1" i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400" b="1" i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4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College-Ready </a:t>
            </a:r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Seal of Distinction</a:t>
            </a:r>
          </a:p>
          <a:p>
            <a:pPr algn="ctr"/>
            <a:endParaRPr lang="en-US" sz="1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UGP GPA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3.0 or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endParaRPr lang="en-US" sz="12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 (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Composite Score) = 20 </a:t>
            </a: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1020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 math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evidenced-based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reading/writing scores)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*4 Credits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*4 Credits</a:t>
            </a: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Alg.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(or the equivalent of Alg. 1),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Geometry, Alg.2 and 4</a:t>
            </a:r>
            <a:r>
              <a:rPr lang="en-US" sz="12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Math with Alg.2 or Integrated Math  3  as  a prerequisite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 Science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*3 Credits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Studies-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*3 Credits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Language-  </a:t>
            </a:r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*2 Credits of the  same language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 </a:t>
            </a:r>
            <a:r>
              <a:rPr lang="en-US" sz="1200" b="1" u="sng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Arts</a:t>
            </a:r>
            <a:r>
              <a:rPr lang="en-US" sz="1200" u="sng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20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Credit</a:t>
            </a:r>
          </a:p>
          <a:p>
            <a:endParaRPr lang="en-US" sz="12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4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4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4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400" b="1" dirty="0">
              <a:solidFill>
                <a:prstClr val="white"/>
              </a:solidFill>
              <a:latin typeface="Calibri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31278" y="995104"/>
            <a:ext cx="2215444" cy="5488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Career </a:t>
            </a:r>
          </a:p>
          <a:p>
            <a:pPr algn="ctr"/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Seal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Distinction</a:t>
            </a:r>
          </a:p>
          <a:p>
            <a:pPr algn="ctr"/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UGP GPA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 or higher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(Innovative  courses  </a:t>
            </a:r>
            <a:r>
              <a:rPr lang="en-US" sz="1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  approved and must align with student’s post secondary  plan.)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</a:t>
            </a:r>
            <a:r>
              <a:rPr lang="en-US" sz="1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*4 Credits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</a:t>
            </a:r>
            <a:r>
              <a:rPr lang="en-US" sz="1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*4 Credits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*3 Credits</a:t>
            </a:r>
          </a:p>
          <a:p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Studies-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*3 Credits</a:t>
            </a:r>
          </a:p>
          <a:p>
            <a:endParaRPr lang="en-US" sz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Completion of an </a:t>
            </a: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EEDA major</a:t>
            </a:r>
          </a:p>
          <a:p>
            <a:endParaRPr lang="en-US" sz="12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one of the following:</a:t>
            </a: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Earn at least 1 industry-recognized credential </a:t>
            </a:r>
            <a:endParaRPr lang="en-US" sz="1200" b="1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1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</a:p>
          <a:p>
            <a:r>
              <a:rPr lang="en-US" sz="1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Silver </a:t>
            </a:r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higher on </a:t>
            </a:r>
            <a:r>
              <a:rPr lang="en-US" sz="1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</a:t>
            </a:r>
          </a:p>
          <a:p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1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</a:p>
          <a:p>
            <a:r>
              <a:rPr lang="en-US" sz="1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semester-long </a:t>
            </a:r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WBL placement credit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2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u="sng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46722" y="995104"/>
            <a:ext cx="2225200" cy="54888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200" b="1" dirty="0">
              <a:solidFill>
                <a:prstClr val="white"/>
              </a:solidFill>
              <a:latin typeface="Calibri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Specialization </a:t>
            </a:r>
            <a:endParaRPr lang="en-US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Seal of Distinction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UGP GPA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3.0 or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(all areas)</a:t>
            </a: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1200" b="1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one area to qualify)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STEM</a:t>
            </a:r>
            <a:r>
              <a:rPr lang="en-US" sz="10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*4 credits beyond  required courses in math, science, and technology ; at least 2 at honors level or higher; may be in 1 area of STEM or across 4 areas </a:t>
            </a:r>
          </a:p>
          <a:p>
            <a:endParaRPr lang="en-US" sz="10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Languag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*4 credits in the </a:t>
            </a:r>
            <a:r>
              <a:rPr lang="en-US" sz="10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language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and/or minimum ACTFL Exam score of  “Intermediate Low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(or an equated score on STAMP or ASL assessment)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Or AP exam score- 3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Or IB exam score-  4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higher before the senior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year; </a:t>
            </a:r>
            <a:endParaRPr lang="en-US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 Learners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criteria above and Level 5 composite ACCESS test score</a:t>
            </a:r>
          </a:p>
          <a:p>
            <a:endParaRPr lang="en-US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Military-</a:t>
            </a:r>
            <a:r>
              <a:rPr lang="en-US" sz="10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*4 credits in JROTC; and an ASVAB score of 31 or higher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Arts-</a:t>
            </a: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credits in single or multiple areas of the Arts; 2 or more at Honors or higher level;  Mastery on external exam or performance task</a:t>
            </a:r>
          </a:p>
          <a:p>
            <a:endParaRPr lang="en-US" sz="800" u="sng" dirty="0" smtClean="0">
              <a:solidFill>
                <a:prstClr val="white"/>
              </a:solidFill>
              <a:latin typeface="Calibri"/>
            </a:endParaRPr>
          </a:p>
          <a:p>
            <a:pPr lvl="0"/>
            <a:r>
              <a:rPr lang="en-US" sz="800" u="sng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800" u="sng" dirty="0" smtClean="0">
                <a:solidFill>
                  <a:prstClr val="white"/>
                </a:solidFill>
                <a:latin typeface="Calibri"/>
              </a:rPr>
              <a:t>                                                                                    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800" b="1" i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                    </a:t>
            </a:r>
          </a:p>
          <a:p>
            <a:pPr lvl="0"/>
            <a:r>
              <a:rPr lang="en-US" sz="8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US" sz="800" b="1" i="1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r>
              <a:rPr lang="en-US" sz="800" b="1" i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Revised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  <a:r>
              <a:rPr lang="en-US" sz="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September 9, 2019</a:t>
            </a:r>
            <a:r>
              <a:rPr lang="en-US" sz="800" b="1" i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                                                                                           </a:t>
            </a:r>
            <a:endParaRPr lang="en-US" sz="800" dirty="0">
              <a:solidFill>
                <a:prstClr val="black"/>
              </a:solidFill>
            </a:endParaRPr>
          </a:p>
          <a:p>
            <a:pPr lvl="0"/>
            <a:r>
              <a:rPr lang="en-US" sz="1000" u="sng" dirty="0">
                <a:solidFill>
                  <a:prstClr val="white"/>
                </a:solidFill>
              </a:rPr>
              <a:t>                                                                                      </a:t>
            </a:r>
            <a:r>
              <a:rPr lang="en-US" sz="800" u="sng" dirty="0" smtClean="0">
                <a:solidFill>
                  <a:prstClr val="white"/>
                </a:solidFill>
                <a:latin typeface="Calibri"/>
              </a:rPr>
              <a:t>                  </a:t>
            </a:r>
          </a:p>
          <a:p>
            <a:pPr lvl="0"/>
            <a:r>
              <a:rPr lang="en-US" sz="1000" u="sng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1000" u="sng" dirty="0" smtClean="0">
                <a:solidFill>
                  <a:prstClr val="white"/>
                </a:solidFill>
                <a:latin typeface="Calibri"/>
              </a:rPr>
              <a:t>                                     </a:t>
            </a:r>
          </a:p>
          <a:p>
            <a:pPr algn="ctr"/>
            <a:endParaRPr lang="en-US" sz="1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2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1600" b="1" dirty="0" smtClean="0">
                <a:solidFill>
                  <a:prstClr val="white"/>
                </a:solidFill>
                <a:latin typeface="Calibri"/>
              </a:rPr>
              <a:t>   </a:t>
            </a:r>
            <a:endParaRPr lang="en-US" sz="16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878" y="214862"/>
            <a:ext cx="1062182" cy="78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18797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506</Words>
  <Application>Microsoft Office PowerPoint</Application>
  <PresentationFormat>Widescreen</PresentationFormat>
  <Paragraphs>206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Constantia</vt:lpstr>
      <vt:lpstr>Courgette</vt:lpstr>
      <vt:lpstr>Source Sans Pro</vt:lpstr>
      <vt:lpstr>Times New Roman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sherrie Beaver</dc:creator>
  <cp:lastModifiedBy>Beaver, Sherrie</cp:lastModifiedBy>
  <cp:revision>23</cp:revision>
  <dcterms:created xsi:type="dcterms:W3CDTF">2019-04-03T16:55:39Z</dcterms:created>
  <dcterms:modified xsi:type="dcterms:W3CDTF">2019-09-10T13:47:23Z</dcterms:modified>
</cp:coreProperties>
</file>