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679" autoAdjust="0"/>
  </p:normalViewPr>
  <p:slideViewPr>
    <p:cSldViewPr>
      <p:cViewPr>
        <p:scale>
          <a:sx n="70" d="100"/>
          <a:sy n="70" d="100"/>
        </p:scale>
        <p:origin x="-2280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F1B3-D54A-4A8D-92AA-7B31EBF8B582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" y="8610600"/>
            <a:ext cx="54102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Department of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019800" y="8610600"/>
            <a:ext cx="7604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84511-D9F4-4BA0-9D09-BB9CF2585151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61641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South Carolina Department of Education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00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091D14C-FD63-4621-8F63-9ECEE9A5DE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114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Career Cluster:</a:t>
            </a:r>
          </a:p>
          <a:p>
            <a:endParaRPr lang="en-US" dirty="0" smtClean="0"/>
          </a:p>
          <a:p>
            <a:r>
              <a:rPr lang="en-US" dirty="0" smtClean="0"/>
              <a:t>Architecture and construction including Building Construction Cluster,</a:t>
            </a:r>
            <a:r>
              <a:rPr lang="en-US" baseline="0" dirty="0" smtClean="0"/>
              <a:t> Electricity, Carpentry, Masonry, Electricity.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Manufacturing Cluster includes: Electricity, Electronic Technologies, Welding, Metal Fabrication, Machine Tool Technology, Mechatronics, Certified Production Technician.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19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10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4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2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921707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6191249"/>
            <a:ext cx="7391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8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1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41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94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83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7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7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5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watterson@ed.sc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://www.tsaweb.org/" TargetMode="External"/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cskillsusa.org/" TargetMode="External"/><Relationship Id="rId5" Type="http://schemas.openxmlformats.org/officeDocument/2006/relationships/hyperlink" Target="http://www.skillsusa.org/" TargetMode="Externa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bi.org/" TargetMode="External"/><Relationship Id="rId2" Type="http://schemas.openxmlformats.org/officeDocument/2006/relationships/hyperlink" Target="http://www.nccer.or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reertoolkits.com/engineering/electrical-engineering.html" TargetMode="External"/><Relationship Id="rId3" Type="http://schemas.openxmlformats.org/officeDocument/2006/relationships/hyperlink" Target="http://www.nccer.org/" TargetMode="External"/><Relationship Id="rId7" Type="http://schemas.openxmlformats.org/officeDocument/2006/relationships/hyperlink" Target="http://www.scskillsusa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etainternaltional.corg/" TargetMode="External"/><Relationship Id="rId5" Type="http://schemas.openxmlformats.org/officeDocument/2006/relationships/hyperlink" Target="http://www.aws.org/" TargetMode="External"/><Relationship Id="rId4" Type="http://schemas.openxmlformats.org/officeDocument/2006/relationships/hyperlink" Target="http://www.festo-didactic.com/us-e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scusa.org/" TargetMode="External"/><Relationship Id="rId2" Type="http://schemas.openxmlformats.org/officeDocument/2006/relationships/hyperlink" Target="https://www.nims-skills.org/web/nims/home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93775"/>
          </a:xfrm>
        </p:spPr>
        <p:txBody>
          <a:bodyPr/>
          <a:lstStyle/>
          <a:p>
            <a:r>
              <a:rPr lang="en-US" dirty="0"/>
              <a:t>Steven Watterson </a:t>
            </a:r>
            <a:r>
              <a:rPr lang="en-US" dirty="0" err="1"/>
              <a:t>M.Ed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swatterson@ed.sc.gov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Office: 803-734-8267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Cell:     864-386-1283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Fax:      864-734-3525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38684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Career and Technology Student Organizations (CTSO’s)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watterson\Pictures\logo.jpg" title="CTSO SkillsUSA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33600"/>
            <a:ext cx="1998579" cy="12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watterson\Pictures\Program_HSchool.jpg" title="CTSO T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2474896"/>
            <a:ext cx="1971675" cy="141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95400" y="3581400"/>
            <a:ext cx="449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SkillsUSA</a:t>
            </a:r>
          </a:p>
          <a:p>
            <a:r>
              <a:rPr lang="en-US" dirty="0" smtClean="0">
                <a:hlinkClick r:id="rId5"/>
              </a:rPr>
              <a:t>SkillsUSA</a:t>
            </a:r>
            <a:r>
              <a:rPr lang="en-US" dirty="0" smtClean="0"/>
              <a:t> – www.skillsusa.org</a:t>
            </a:r>
            <a:endParaRPr lang="en-US" dirty="0"/>
          </a:p>
          <a:p>
            <a:r>
              <a:rPr lang="en-US" dirty="0" smtClean="0">
                <a:hlinkClick r:id="rId6"/>
              </a:rPr>
              <a:t>SC SkillsUSA</a:t>
            </a:r>
            <a:r>
              <a:rPr lang="en-US" dirty="0" smtClean="0"/>
              <a:t> – www.scskillsusa.org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57800" y="4039262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Technology Students of America (TSA</a:t>
            </a:r>
            <a:r>
              <a:rPr lang="en-US" dirty="0" smtClean="0">
                <a:hlinkClick r:id="rId7"/>
              </a:rPr>
              <a:t>)</a:t>
            </a:r>
            <a:r>
              <a:rPr lang="en-US" dirty="0" smtClean="0"/>
              <a:t> - www.tsaweb.org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CTSO State Contacts</a:t>
            </a:r>
            <a:endParaRPr lang="en-US" dirty="0"/>
          </a:p>
        </p:txBody>
      </p:sp>
      <p:sp>
        <p:nvSpPr>
          <p:cNvPr id="3" name="Content Placeholder 2" title="SkillsUSA "/>
          <p:cNvSpPr>
            <a:spLocks noGrp="1"/>
          </p:cNvSpPr>
          <p:nvPr>
            <p:ph sz="quarter" idx="4294967295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</p:spPr>
        <p:txBody>
          <a:bodyPr/>
          <a:lstStyle/>
          <a:p>
            <a:r>
              <a:rPr lang="en-US" sz="2400" dirty="0" err="1" smtClean="0"/>
              <a:t>SkillsUSA</a:t>
            </a:r>
            <a:r>
              <a:rPr lang="en-US" sz="2400" dirty="0" smtClean="0"/>
              <a:t> SC</a:t>
            </a:r>
          </a:p>
          <a:p>
            <a:r>
              <a:rPr lang="sv-SE" sz="2400" dirty="0" smtClean="0"/>
              <a:t>Dr</a:t>
            </a:r>
            <a:r>
              <a:rPr lang="sv-SE" sz="2400" dirty="0"/>
              <a:t>. Rick Kalk, SC SkillsUSA Director - skillsusasc@gmail.com </a:t>
            </a:r>
          </a:p>
          <a:p>
            <a:r>
              <a:rPr lang="sv-SE" sz="2400" dirty="0" smtClean="0"/>
              <a:t>864-516-3752</a:t>
            </a:r>
            <a:endParaRPr lang="sv-SE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 title="SCTSA"/>
          <p:cNvSpPr>
            <a:spLocks noGrp="1"/>
          </p:cNvSpPr>
          <p:nvPr>
            <p:ph sz="quarter" idx="4294967295"/>
          </p:nvPr>
        </p:nvSpPr>
        <p:spPr>
          <a:xfrm>
            <a:off x="4038600" y="2667000"/>
            <a:ext cx="4352544" cy="338328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200" dirty="0" smtClean="0"/>
              <a:t>SCTSA</a:t>
            </a:r>
          </a:p>
          <a:p>
            <a:r>
              <a:rPr lang="en-US" sz="2200" dirty="0" smtClean="0"/>
              <a:t>Vacant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4806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Events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0600" y="1828800"/>
            <a:ext cx="7543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June 25-30 2018 </a:t>
            </a:r>
            <a:r>
              <a:rPr lang="en-US" sz="2800" dirty="0" err="1" smtClean="0"/>
              <a:t>SkillsUSA</a:t>
            </a:r>
            <a:r>
              <a:rPr lang="en-US" sz="2800" dirty="0" smtClean="0"/>
              <a:t> National </a:t>
            </a:r>
            <a:r>
              <a:rPr lang="en-US" sz="2800" dirty="0" smtClean="0"/>
              <a:t>Leadership Conference Louisville Kentucky.</a:t>
            </a:r>
          </a:p>
          <a:p>
            <a:endParaRPr lang="en-US" sz="2800" dirty="0" smtClean="0"/>
          </a:p>
          <a:p>
            <a:r>
              <a:rPr lang="en-US" sz="2800" dirty="0" smtClean="0"/>
              <a:t>July 16-19 2018 Mechatronics Professional Development Piedmont Technical College Newberry Campus.</a:t>
            </a:r>
          </a:p>
          <a:p>
            <a:endParaRPr lang="en-US" sz="2800" dirty="0"/>
          </a:p>
          <a:p>
            <a:r>
              <a:rPr lang="en-US" sz="2800" dirty="0" smtClean="0"/>
              <a:t>July 23-24 Firefighter Professional Development  South Carolina Fire Academy.</a:t>
            </a:r>
            <a:endParaRPr lang="en-US" sz="2800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7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"From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 and Technology Education to "Workforce" "Two-Four year Post-secondary"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Construction </a:t>
            </a: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Law Public Safety Corrections and Security, </a:t>
            </a: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Manufacturing.</a:t>
            </a: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STEM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title="Art Cluster Picture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4846320" cy="10454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Career Clusters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title="Art Cluste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06040"/>
            <a:ext cx="4172371" cy="1280160"/>
          </a:xfrm>
          <a:prstGeom prst="rect">
            <a:avLst/>
          </a:prstGeom>
        </p:spPr>
      </p:pic>
      <p:pic>
        <p:nvPicPr>
          <p:cNvPr id="10" name="Picture 9" title="Art Cluster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972" y="4038600"/>
            <a:ext cx="5086739" cy="1097280"/>
          </a:xfrm>
          <a:prstGeom prst="rect">
            <a:avLst/>
          </a:prstGeom>
        </p:spPr>
      </p:pic>
      <p:pic>
        <p:nvPicPr>
          <p:cNvPr id="6" name="Picture 5" descr="Image result for career cluster images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82" y="5410200"/>
            <a:ext cx="3954780" cy="1028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659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</a:rPr>
              <a:t>Career Clusters</a:t>
            </a:r>
            <a:br>
              <a:rPr lang="en-US" dirty="0" smtClean="0">
                <a:latin typeface="Times New Roman" pitchFamily="18" charset="0"/>
              </a:rPr>
            </a:br>
            <a:endParaRPr lang="en-US" dirty="0">
              <a:latin typeface="Times New Roman" pitchFamily="18" charset="0"/>
            </a:endParaRPr>
          </a:p>
        </p:txBody>
      </p:sp>
      <p:graphicFrame>
        <p:nvGraphicFramePr>
          <p:cNvPr id="4" name="Table 3" title="Cluste lis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12775"/>
              </p:ext>
            </p:extLst>
          </p:nvPr>
        </p:nvGraphicFramePr>
        <p:xfrm>
          <a:off x="838200" y="990600"/>
          <a:ext cx="7467600" cy="524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Architecture and Construction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Manufacturing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HVAC Technology 1, 2, 3 and 4 (6003, 6004, 6005, 6006)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Electronic Technology 1, 2, 3, and 4 (6133, 6134, 6135, 6136)</a:t>
                      </a:r>
                      <a:endParaRPr lang="en-US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 Construction 1, 2, 3, and 4 (6060, 6061, 6062, 6063)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Plumbing 1, 2, 3, and 4 (6280, 6281, 6282, 6283)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Cabinetmaking 1, 2, 3, and 4 (6080, 6081, 6082, 6083)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Manufacturing Technology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(6045) 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Carpentry 1, 2, 3, and 4 (6091, 6092, 6093, 6094)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Integrated Production Technology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Home Systems Technology / Digital Home Technology Integrator (5330)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Mechatronics Integrated Technologies (MIT) 1, 2, 3, and 4 (6210, 6211, 6212, 6213)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Electricity 1, 2, 3, and 4 (6287, 6288, 6289, 6290)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Machine Tool Technology 1, 2, 3, and 4 (6230, 6231, 6232, 6233)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Construction (6001)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Metal Fabrication 1, 2, 3, and 4 (6260, 6261, 6262, 6263)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Masonry 1, 2, 3, and 4 (6250, 6251, 6252, 6253)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Welding Technology 1, 2, 3, and 4 (6340, 6341, 6342, 6343)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5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Career </a:t>
            </a:r>
            <a:r>
              <a:rPr lang="en-US" dirty="0" smtClean="0">
                <a:latin typeface="Times New Roman" pitchFamily="18" charset="0"/>
              </a:rPr>
              <a:t>Clusters (Cont.)</a:t>
            </a:r>
            <a:endParaRPr lang="en-US" dirty="0"/>
          </a:p>
        </p:txBody>
      </p:sp>
      <p:graphicFrame>
        <p:nvGraphicFramePr>
          <p:cNvPr id="3" name="Table 2" title="Career Cluste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554977"/>
              </p:ext>
            </p:extLst>
          </p:nvPr>
        </p:nvGraphicFramePr>
        <p:xfrm>
          <a:off x="762000" y="1447800"/>
          <a:ext cx="754380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800"/>
              </a:tblGrid>
              <a:tr h="541984">
                <a:tc>
                  <a:txBody>
                    <a:bodyPr/>
                    <a:lstStyle/>
                    <a:p>
                      <a:r>
                        <a:rPr lang="en-US" dirty="0" smtClean="0"/>
                        <a:t>Law Public Safety Corrections and Security</a:t>
                      </a:r>
                      <a:endParaRPr lang="en-US" dirty="0"/>
                    </a:p>
                  </a:txBody>
                  <a:tcPr/>
                </a:tc>
              </a:tr>
              <a:tr h="82961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Emergency and Fire Management Services</a:t>
                      </a:r>
                      <a:b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1 and 2 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(6512)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  <a:effectLst/>
                        </a:rPr>
                        <a:t>  Phasing out July 2018</a:t>
                      </a:r>
                      <a:endParaRPr lang="en-US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(6513)  Phasing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  <a:effectLst/>
                        </a:rPr>
                        <a:t> out July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2019</a:t>
                      </a:r>
                      <a:b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</a:b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7216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Firefighter 1 and 2 </a:t>
                      </a:r>
                      <a:r>
                        <a:rPr lang="en-US" smtClean="0">
                          <a:effectLst/>
                        </a:rPr>
                        <a:t>(6514,6515</a:t>
                      </a:r>
                      <a:r>
                        <a:rPr lang="en-US" dirty="0" smtClean="0">
                          <a:effectLst/>
                        </a:rPr>
                        <a:t>)</a:t>
                      </a:r>
                      <a:br>
                        <a:rPr lang="en-US" dirty="0" smtClean="0">
                          <a:effectLst/>
                        </a:rPr>
                      </a:b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Law Enforcement Services 1 and 2 (6510,6511)</a:t>
                      </a:r>
                      <a:br>
                        <a:rPr lang="en-US" dirty="0" smtClean="0">
                          <a:effectLst/>
                        </a:rPr>
                      </a:b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1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Student Certifications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Office of Adult and Vocational Education  (OAVE) through the Perkins Act mandates that Industry Certification opportunities be made available to students. Most of our programs offer these opportunities.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645152" y="2679192"/>
            <a:ext cx="3822192" cy="34472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Plumbing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Cabinetmaking </a:t>
            </a: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Manufacturing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</a:p>
          <a:p>
            <a:pPr marL="0" indent="0" fontAlgn="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Carpentry </a:t>
            </a: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Mechatronics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Technologies (MIT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Systems Technology / Digital Home Technology Integrator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Machine Technology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Welding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Masonry</a:t>
            </a:r>
          </a:p>
          <a:p>
            <a:pPr fontAlgn="t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Firefighting 1 and 2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Certification Example: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National Center for Construction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Education Resources (NCCER)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 Builders Institute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(HBI)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offer credentials in the  construction cluster.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NCCER offers both commercial and residential.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HBI primarily  residential construction.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Credentials in: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Carpentry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Electricity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Plumbing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Masonry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HVAC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WWW.NCCER.org National Center for Construction Education Resources Website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http://www.hbi.org/ Home Builders Institute Website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1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 title="Resourc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152562"/>
              </p:ext>
            </p:extLst>
          </p:nvPr>
        </p:nvGraphicFramePr>
        <p:xfrm>
          <a:off x="685800" y="990600"/>
          <a:ext cx="7848600" cy="51713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2103"/>
                <a:gridCol w="3966497"/>
              </a:tblGrid>
              <a:tr h="934642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National Center for Construction Education and Research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www.nccer.org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741758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FESTO United States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(Mechatronics)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http://www.festo-didactic.com/us-en/</a:t>
                      </a:r>
                      <a:endParaRPr lang="en-US" dirty="0"/>
                    </a:p>
                  </a:txBody>
                  <a:tcPr/>
                </a:tc>
              </a:tr>
              <a:tr h="580226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American Welding Society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www.aws.org</a:t>
                      </a:r>
                      <a:endParaRPr lang="en-US" dirty="0"/>
                    </a:p>
                  </a:txBody>
                  <a:tcPr/>
                </a:tc>
              </a:tr>
              <a:tr h="791374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Electronics</a:t>
                      </a:r>
                      <a:r>
                        <a:rPr lang="en-US" baseline="0" dirty="0" smtClean="0">
                          <a:hlinkClick r:id="rId6"/>
                        </a:rPr>
                        <a:t> Technicians Association International,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www.etainternaltional.corg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South Carolina </a:t>
                      </a:r>
                      <a:r>
                        <a:rPr lang="en-US" dirty="0" err="1" smtClean="0">
                          <a:hlinkClick r:id="rId7"/>
                        </a:rPr>
                        <a:t>Skills</a:t>
                      </a:r>
                      <a:r>
                        <a:rPr lang="en-US" baseline="0" dirty="0" err="1" smtClean="0">
                          <a:hlinkClick r:id="rId7"/>
                        </a:rPr>
                        <a:t>USA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www.scskillsusa.org</a:t>
                      </a:r>
                    </a:p>
                    <a:p>
                      <a:r>
                        <a:rPr lang="en-US" dirty="0" smtClean="0"/>
                        <a:t>http://www.workforcereadysystem.org/technical_areas.shtml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34642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Electrical</a:t>
                      </a:r>
                      <a:r>
                        <a:rPr lang="en-US" baseline="0" dirty="0" smtClean="0">
                          <a:hlinkClick r:id="rId8"/>
                        </a:rPr>
                        <a:t> Engineering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http://www.careertoolkits.com/engineering/electrical-engineering.html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08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Additional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Resources</a:t>
            </a:r>
            <a:endParaRPr lang="en-US" dirty="0"/>
          </a:p>
        </p:txBody>
      </p:sp>
      <p:graphicFrame>
        <p:nvGraphicFramePr>
          <p:cNvPr id="3" name="Table 2" title="Additinal Resourc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177789"/>
              </p:ext>
            </p:extLst>
          </p:nvPr>
        </p:nvGraphicFramePr>
        <p:xfrm>
          <a:off x="1981200" y="1981200"/>
          <a:ext cx="5791200" cy="24780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5600"/>
                <a:gridCol w="2895600"/>
              </a:tblGrid>
              <a:tr h="1045464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2"/>
                        </a:rPr>
                        <a:t>Machine Tool </a:t>
                      </a:r>
                      <a:r>
                        <a:rPr lang="en-US" sz="2200" dirty="0" smtClean="0">
                          <a:hlinkClick r:id="rId2"/>
                        </a:rPr>
                        <a:t>Technology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https://www.nims-skills.org/web/nims/home</a:t>
                      </a:r>
                    </a:p>
                    <a:p>
                      <a:endParaRPr lang="en-US" sz="2200" dirty="0"/>
                    </a:p>
                  </a:txBody>
                  <a:tcPr/>
                </a:tc>
              </a:tr>
              <a:tr h="1045464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3"/>
                        </a:rPr>
                        <a:t>Manufacturing</a:t>
                      </a:r>
                      <a:r>
                        <a:rPr lang="en-US" sz="2200" baseline="0" dirty="0" smtClean="0">
                          <a:hlinkClick r:id="rId3"/>
                        </a:rPr>
                        <a:t> Careers</a:t>
                      </a:r>
                      <a:endParaRPr lang="en-US" sz="2200" dirty="0"/>
                    </a:p>
                    <a:p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http://www.msscusa.org</a:t>
                      </a:r>
                    </a:p>
                    <a:p>
                      <a:endParaRPr lang="en-US" sz="2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41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TE Administrators 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D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CATE Administrators Training</Template>
  <TotalTime>0</TotalTime>
  <Words>650</Words>
  <Application>Microsoft Office PowerPoint</Application>
  <PresentationFormat>On-screen Show (4:3)</PresentationFormat>
  <Paragraphs>124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CATE Administrators Training</vt:lpstr>
      <vt:lpstr>Steven Watterson M.Ed</vt:lpstr>
      <vt:lpstr>"From Secondary Career and Technology Education to "Workforce" "Two-Four year Post-secondary"</vt:lpstr>
      <vt:lpstr>Career Clusters</vt:lpstr>
      <vt:lpstr>Career Clusters </vt:lpstr>
      <vt:lpstr>Career Clusters (Cont.)</vt:lpstr>
      <vt:lpstr>Student Certifications</vt:lpstr>
      <vt:lpstr>Certification Example:</vt:lpstr>
      <vt:lpstr>Resources</vt:lpstr>
      <vt:lpstr>Additional  Resources</vt:lpstr>
      <vt:lpstr>Career and Technology Student Organizations (CTSO’s)</vt:lpstr>
      <vt:lpstr>CTSO State Contacts</vt:lpstr>
      <vt:lpstr>Upcoming Events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2018-01-26T16:31:24Z</dcterms:created>
  <dcterms:modified xsi:type="dcterms:W3CDTF">2018-04-09T19:23:11Z</dcterms:modified>
</cp:coreProperties>
</file>