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8" r:id="rId2"/>
    <p:sldId id="259" r:id="rId3"/>
    <p:sldId id="261" r:id="rId4"/>
    <p:sldId id="263" r:id="rId5"/>
    <p:sldId id="262" r:id="rId6"/>
    <p:sldId id="264" r:id="rId7"/>
    <p:sldId id="265" r:id="rId8"/>
    <p:sldId id="276" r:id="rId9"/>
    <p:sldId id="277" r:id="rId10"/>
    <p:sldId id="275" r:id="rId11"/>
    <p:sldId id="266" r:id="rId12"/>
    <p:sldId id="267" r:id="rId13"/>
    <p:sldId id="271" r:id="rId14"/>
    <p:sldId id="273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72" autoAdjust="0"/>
  </p:normalViewPr>
  <p:slideViewPr>
    <p:cSldViewPr>
      <p:cViewPr varScale="1">
        <p:scale>
          <a:sx n="68" d="100"/>
          <a:sy n="68" d="100"/>
        </p:scale>
        <p:origin x="-12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F1B3-D54A-4A8D-92AA-7B31EBF8B582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6200" y="8610600"/>
            <a:ext cx="54102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 Carolina Department of Education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019800" y="8610600"/>
            <a:ext cx="7604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84511-D9F4-4BA0-9D09-BB9CF2585151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61641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106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South Carolina Department of Education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0000" y="86106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091D14C-FD63-4621-8F63-9ECEE9A5DE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7114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Career Cluster:</a:t>
            </a:r>
          </a:p>
          <a:p>
            <a:endParaRPr lang="en-US" dirty="0" smtClean="0"/>
          </a:p>
          <a:p>
            <a:r>
              <a:rPr lang="en-US" dirty="0" smtClean="0"/>
              <a:t>Architecture and construction including Building Construction Cluster,</a:t>
            </a:r>
            <a:r>
              <a:rPr lang="en-US" baseline="0" dirty="0" smtClean="0"/>
              <a:t> Electricity, Carpentry, Masonry, Electricity.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Manufacturing Cluster includes: Electricity, Electronic Technologies, Welding, Metal Fabrication, Machine Tool Technology, Mechatronics, Certified Production Technician.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2A05B-CEF8-4B8C-BF6B-428B189F5A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19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2A05B-CEF8-4B8C-BF6B-428B189F5A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10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2A05B-CEF8-4B8C-BF6B-428B189F5A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4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2A05B-CEF8-4B8C-BF6B-428B189F5AC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28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Adopted unfunded textbook</a:t>
            </a:r>
            <a:r>
              <a:rPr lang="en-US" baseline="0" dirty="0" smtClean="0"/>
              <a:t> for career and technology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South Carolina Department of Education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91D14C-FD63-4621-8F63-9ECEE9A5DED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391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921707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6191249"/>
            <a:ext cx="73914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882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17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41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2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94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83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77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27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74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58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watterson@ed.sc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reertoolkits.com/engineering/electrical-engineering.html" TargetMode="External"/><Relationship Id="rId3" Type="http://schemas.openxmlformats.org/officeDocument/2006/relationships/hyperlink" Target="http://www.nccer.org/" TargetMode="External"/><Relationship Id="rId7" Type="http://schemas.openxmlformats.org/officeDocument/2006/relationships/hyperlink" Target="http://www.scskillsusa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etainternaltional.corg/" TargetMode="External"/><Relationship Id="rId5" Type="http://schemas.openxmlformats.org/officeDocument/2006/relationships/hyperlink" Target="http://www.aws.org/" TargetMode="External"/><Relationship Id="rId4" Type="http://schemas.openxmlformats.org/officeDocument/2006/relationships/hyperlink" Target="http://www.festo-didactic.com/us-en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scusa.org/" TargetMode="External"/><Relationship Id="rId2" Type="http://schemas.openxmlformats.org/officeDocument/2006/relationships/hyperlink" Target="https://www.nims-skills.org/web/nims/home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illsusa.org/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://www.tsaweb.org/" TargetMode="External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5" Type="http://schemas.openxmlformats.org/officeDocument/2006/relationships/image" Target="../media/image7.jpeg"/><Relationship Id="rId4" Type="http://schemas.openxmlformats.org/officeDocument/2006/relationships/hyperlink" Target="http://www.scskillsusa.org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sctsastateadviser@gmail.com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bi.org/" TargetMode="External"/><Relationship Id="rId2" Type="http://schemas.openxmlformats.org/officeDocument/2006/relationships/hyperlink" Target="http://www.nccer.or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93775"/>
          </a:xfrm>
        </p:spPr>
        <p:txBody>
          <a:bodyPr/>
          <a:lstStyle/>
          <a:p>
            <a:r>
              <a:rPr lang="en-US" dirty="0"/>
              <a:t>Steven Watterson </a:t>
            </a:r>
            <a:r>
              <a:rPr lang="en-US" dirty="0" err="1"/>
              <a:t>M.Ed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swatterson@ed.sc.gov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Office: 803-734-8267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Cell:     864-386-1283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Fax:      864-734-3525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7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ATU </a:t>
            </a:r>
            <a:r>
              <a:rPr lang="en-US" dirty="0" smtClean="0"/>
              <a:t>NCCER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1959972"/>
              </p:ext>
            </p:extLst>
          </p:nvPr>
        </p:nvGraphicFramePr>
        <p:xfrm>
          <a:off x="381000" y="1524003"/>
          <a:ext cx="8274050" cy="28916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74050"/>
              </a:tblGrid>
              <a:tr h="48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Palmetto Training Inc.  1085 Thunderbolt Dr. Walterboro, SC 29488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81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Southeastern Training &amp; Inspection, Inc, 5111 Victoria Ave. N. Charleston, SC 29405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819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Norris Mechanical LLC, 415 Manley Dr. Anderson, SC 29626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819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Lowcountry Welding and Pipefitting, 806 Beckham Lane, Summerville, SC 29483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819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Construction Training Center, 7355 Garners Ferrry Rd. Columbia, SC 29209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819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Carolina Training Welding Institute, PO Box 1042, Andrews, SC 29510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1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 title="Resource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152562"/>
              </p:ext>
            </p:extLst>
          </p:nvPr>
        </p:nvGraphicFramePr>
        <p:xfrm>
          <a:off x="685800" y="990600"/>
          <a:ext cx="7848600" cy="51713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21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664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34642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National Center for Construction Education and Research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www.nccer.org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1758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FESTO United States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(Mechatronics)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http://www.festo-didactic.com/us-en/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0226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American Welding Society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www.aws.org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91374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Electronics</a:t>
                      </a:r>
                      <a:r>
                        <a:rPr lang="en-US" baseline="0" dirty="0" smtClean="0">
                          <a:hlinkClick r:id="rId6"/>
                        </a:rPr>
                        <a:t> Technicians Association International,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www.etainternaltional.corg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South Carolina </a:t>
                      </a:r>
                      <a:r>
                        <a:rPr lang="en-US" dirty="0" err="1" smtClean="0">
                          <a:hlinkClick r:id="rId7"/>
                        </a:rPr>
                        <a:t>Skills</a:t>
                      </a:r>
                      <a:r>
                        <a:rPr lang="en-US" baseline="0" dirty="0" err="1" smtClean="0">
                          <a:hlinkClick r:id="rId7"/>
                        </a:rPr>
                        <a:t>USA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www.scskillsusa.org</a:t>
                      </a:r>
                    </a:p>
                    <a:p>
                      <a:r>
                        <a:rPr lang="en-US" dirty="0" smtClean="0"/>
                        <a:t>http://www.workforcereadysystem.org/technical_areas.shtml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34642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Electrical</a:t>
                      </a:r>
                      <a:r>
                        <a:rPr lang="en-US" baseline="0" dirty="0" smtClean="0">
                          <a:hlinkClick r:id="rId8"/>
                        </a:rPr>
                        <a:t> Engineering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http://www.careertoolkits.com/engineering/electrical-engineering.html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Resources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08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 title="Additinal Resource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148731"/>
              </p:ext>
            </p:extLst>
          </p:nvPr>
        </p:nvGraphicFramePr>
        <p:xfrm>
          <a:off x="1981200" y="1981200"/>
          <a:ext cx="5791200" cy="24780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45464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hlinkClick r:id="rId2"/>
                        </a:rPr>
                        <a:t>Machine Technology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https://www.nims-skills.org/web/nims/home</a:t>
                      </a:r>
                    </a:p>
                    <a:p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5464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hlinkClick r:id="rId3"/>
                        </a:rPr>
                        <a:t>Manufacturing</a:t>
                      </a:r>
                      <a:r>
                        <a:rPr lang="en-US" sz="2200" baseline="0" dirty="0" smtClean="0">
                          <a:hlinkClick r:id="rId3"/>
                        </a:rPr>
                        <a:t> Careers</a:t>
                      </a:r>
                      <a:endParaRPr lang="en-US" sz="2200" dirty="0"/>
                    </a:p>
                    <a:p>
                      <a:endParaRPr 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http://www.msscusa.org</a:t>
                      </a:r>
                    </a:p>
                    <a:p>
                      <a:endParaRPr lang="en-US" sz="2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Additional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41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 descr="textbook descriptions&#10;" title="Textbook arears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40438058"/>
              </p:ext>
            </p:extLst>
          </p:nvPr>
        </p:nvGraphicFramePr>
        <p:xfrm>
          <a:off x="457200" y="2285999"/>
          <a:ext cx="7772400" cy="2651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>
                  <a:extLst>
                    <a:ext uri="{9D8B030D-6E8A-4147-A177-3AD203B41FA5}">
                      <a16:colId xmlns:a16="http://schemas.microsoft.com/office/drawing/2014/main" xmlns="" val="2941171936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xmlns="" val="113919594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xmlns="" val="2618947343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xmlns="" val="743103746"/>
                    </a:ext>
                  </a:extLst>
                </a:gridCol>
              </a:tblGrid>
              <a:tr h="6549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Start of 6-Yr.</a:t>
                      </a:r>
                      <a:r>
                        <a:rPr lang="en-US" sz="1400" baseline="0" dirty="0" smtClean="0">
                          <a:latin typeface="+mn-lt"/>
                        </a:rPr>
                        <a:t> Contract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Standards or Career Cluster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Subject Area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Funded (In</a:t>
                      </a:r>
                      <a:r>
                        <a:rPr lang="en-US" sz="1400" baseline="0" dirty="0" smtClean="0">
                          <a:latin typeface="+mn-lt"/>
                        </a:rPr>
                        <a:t> Schools)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39403906"/>
                  </a:ext>
                </a:extLst>
              </a:tr>
              <a:tr h="6549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2013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Architecture and Construction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Building Construction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2014-2015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58005368"/>
                  </a:ext>
                </a:extLst>
              </a:tr>
              <a:tr h="49487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2013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Architecture and Construction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Electricity 1,2,3,4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2015-2016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82344022"/>
                  </a:ext>
                </a:extLst>
              </a:tr>
              <a:tr h="49487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2013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Architecture and Construction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HVAC Technology 1,2,3,4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2015-2016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7542463"/>
                  </a:ext>
                </a:extLst>
              </a:tr>
              <a:tr h="29110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2013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Manufacturing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Machine</a:t>
                      </a:r>
                      <a:r>
                        <a:rPr lang="en-US" sz="1400" baseline="0" dirty="0" smtClean="0">
                          <a:latin typeface="+mn-lt"/>
                        </a:rPr>
                        <a:t> Technology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2014-2015</a:t>
                      </a:r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36783961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13</a:t>
            </a:fld>
            <a:endParaRPr lang="en-US"/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609599" y="1143000"/>
            <a:ext cx="7924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Below are the subject areas with contracts that need to be extended or renegotiated for a one-year period from June 1, 2019 through May 31, 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40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4" name="Table 3" descr="Unfunded textbooks&#10;" title="Unfunded Textbook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585037"/>
              </p:ext>
            </p:extLst>
          </p:nvPr>
        </p:nvGraphicFramePr>
        <p:xfrm>
          <a:off x="685800" y="1219199"/>
          <a:ext cx="74676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xmlns="" val="2900484602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xmlns="" val="4157866763"/>
                    </a:ext>
                  </a:extLst>
                </a:gridCol>
              </a:tblGrid>
              <a:tr h="5502275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Accounting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Administrative Support Technology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Advertising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Architectural Design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Baking and Pastry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Banking Services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Business Finance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 Development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Culinary Management 1, 2 and Introduction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 Childhood Education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Electronics Technology 1, 2, 3, 4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Family Life Education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Fashion Design and Apparel Construction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Financial Literacy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Food Science and Dietetics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Google Basics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Hospitality Management and Operations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 Development: Responsible Life Choices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Insurance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to Career Clusters-Explorator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Keyboarding, 7–9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Law Enforcement Services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Mechanical Design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Mechatronics:</a:t>
                      </a:r>
                    </a:p>
                    <a:p>
                      <a:pPr marL="171450" lvl="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Mechatronics – Electrical Components/Industrial Safety </a:t>
                      </a:r>
                    </a:p>
                    <a:p>
                      <a:pPr marL="171450" lvl="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Mechatronics Components Electric Drives</a:t>
                      </a:r>
                    </a:p>
                    <a:p>
                      <a:pPr marL="171450" lvl="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Hand &amp; Power Tool Op</a:t>
                      </a:r>
                    </a:p>
                    <a:p>
                      <a:pPr marL="171450" lvl="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 Pneumatics and Hydraulics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Media Technology 1, 2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Merchandising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Metal Fabrication 1, 2, 3, 4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Multimedia Basics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 Finance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Principles of Engineering 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Securities and Investments</a:t>
                      </a:r>
                    </a:p>
                    <a:p>
                      <a:pPr hangingPunct="0"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Sports Medicine 1, 2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Welding Technology, 1, 2, 3, 4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7130697"/>
                  </a:ext>
                </a:extLst>
              </a:tr>
            </a:tbl>
          </a:graphicData>
        </a:graphic>
      </p:graphicFrame>
      <p:sp>
        <p:nvSpPr>
          <p:cNvPr id="2" name="Title 1" descr="Title of table&#10;" title="Title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Adopted Unfunded</a:t>
            </a:r>
          </a:p>
        </p:txBody>
      </p:sp>
    </p:spTree>
    <p:extLst>
      <p:ext uri="{BB962C8B-B14F-4D97-AF65-F5344CB8AC3E}">
        <p14:creationId xmlns:p14="http://schemas.microsoft.com/office/powerpoint/2010/main" val="23092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257800" y="4039262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Technology Students of America (TSA</a:t>
            </a:r>
            <a:r>
              <a:rPr lang="en-US" dirty="0" smtClean="0">
                <a:hlinkClick r:id="rId2"/>
              </a:rPr>
              <a:t>)</a:t>
            </a:r>
            <a:r>
              <a:rPr lang="en-US" dirty="0" smtClean="0"/>
              <a:t> - www.tsaweb.org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95400" y="3581400"/>
            <a:ext cx="449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SkillsUSA</a:t>
            </a:r>
          </a:p>
          <a:p>
            <a:r>
              <a:rPr lang="en-US" dirty="0" smtClean="0">
                <a:hlinkClick r:id="rId3"/>
              </a:rPr>
              <a:t>SkillsUSA</a:t>
            </a:r>
            <a:r>
              <a:rPr lang="en-US" dirty="0" smtClean="0"/>
              <a:t> – www.skillsusa.org</a:t>
            </a:r>
            <a:endParaRPr lang="en-US" dirty="0"/>
          </a:p>
          <a:p>
            <a:r>
              <a:rPr lang="en-US" dirty="0" smtClean="0">
                <a:hlinkClick r:id="rId4"/>
              </a:rPr>
              <a:t>SC SkillsUSA</a:t>
            </a:r>
            <a:r>
              <a:rPr lang="en-US" dirty="0" smtClean="0"/>
              <a:t> – www.scskillsusa.org</a:t>
            </a:r>
            <a:endParaRPr lang="en-US" dirty="0"/>
          </a:p>
        </p:txBody>
      </p:sp>
      <p:pic>
        <p:nvPicPr>
          <p:cNvPr id="1027" name="Picture 3" descr="C:\Users\swatterson\Pictures\Program_HSchool.jpg" title="CTSO TS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5" y="2474896"/>
            <a:ext cx="1971675" cy="141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watterson\Pictures\logo.jpg" title="CTSO SkillsUSA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33600"/>
            <a:ext cx="1998579" cy="12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38684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Career and Technology Student Organizations (CTSO’s)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 title="SCTSA"/>
          <p:cNvSpPr>
            <a:spLocks noGrp="1"/>
          </p:cNvSpPr>
          <p:nvPr>
            <p:ph sz="quarter" idx="4294967295"/>
          </p:nvPr>
        </p:nvSpPr>
        <p:spPr>
          <a:xfrm>
            <a:off x="4038600" y="2667000"/>
            <a:ext cx="4352544" cy="338328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200" dirty="0" smtClean="0"/>
              <a:t>SCTSA</a:t>
            </a:r>
          </a:p>
          <a:p>
            <a:r>
              <a:rPr lang="en-US" sz="2400" dirty="0"/>
              <a:t>Tammy </a:t>
            </a:r>
            <a:r>
              <a:rPr lang="en-US" sz="2400" dirty="0" smtClean="0"/>
              <a:t>Vaught</a:t>
            </a:r>
          </a:p>
          <a:p>
            <a:r>
              <a:rPr lang="en-US" sz="2400" dirty="0" smtClean="0"/>
              <a:t>TSA Director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>
                <a:hlinkClick r:id="rId2"/>
              </a:rPr>
              <a:t>sctsastateadviser@gmail.com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/>
              <a:t/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3" name="Content Placeholder 2" title="SkillsUSA "/>
          <p:cNvSpPr>
            <a:spLocks noGrp="1"/>
          </p:cNvSpPr>
          <p:nvPr>
            <p:ph sz="quarter" idx="4294967295"/>
          </p:nvPr>
        </p:nvSpPr>
        <p:spPr>
          <a:xfrm>
            <a:off x="676655" y="2679192"/>
            <a:ext cx="3822192" cy="3447288"/>
          </a:xfrm>
          <a:prstGeom prst="rect">
            <a:avLst/>
          </a:prstGeom>
        </p:spPr>
        <p:txBody>
          <a:bodyPr/>
          <a:lstStyle/>
          <a:p>
            <a:r>
              <a:rPr lang="en-US" sz="2400" dirty="0" err="1" smtClean="0"/>
              <a:t>SkillsUSA</a:t>
            </a:r>
            <a:r>
              <a:rPr lang="en-US" sz="2400" dirty="0" smtClean="0"/>
              <a:t> SC</a:t>
            </a:r>
          </a:p>
          <a:p>
            <a:r>
              <a:rPr lang="sv-SE" sz="2400" dirty="0" smtClean="0"/>
              <a:t>Dr</a:t>
            </a:r>
            <a:r>
              <a:rPr lang="sv-SE" sz="2400" dirty="0"/>
              <a:t>. Rick Kalk, SC SkillsUSA Director - skillsusasc@gmail.com </a:t>
            </a:r>
          </a:p>
          <a:p>
            <a:r>
              <a:rPr lang="sv-SE" sz="2400" dirty="0" smtClean="0"/>
              <a:t>864-516-3752</a:t>
            </a:r>
            <a:endParaRPr lang="sv-SE" sz="24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CTSO State Contacts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06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"From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Career and Technology Education to "Workforce" "Two-Four year Post-secondary"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algn="ct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Construction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Law Public Safety Corrections and Security,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Manufacturing.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STEM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4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TEM cluster graphic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82" y="5410200"/>
            <a:ext cx="3954780" cy="1028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manufacturing cluster graphic" title="Art Cluste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972" y="4038600"/>
            <a:ext cx="5086739" cy="1097280"/>
          </a:xfrm>
          <a:prstGeom prst="rect">
            <a:avLst/>
          </a:prstGeom>
        </p:spPr>
      </p:pic>
      <p:pic>
        <p:nvPicPr>
          <p:cNvPr id="9" name="Picture 8" descr="Law and Public Safety cluster graphic" title="Art Cluster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606040"/>
            <a:ext cx="4172371" cy="1280160"/>
          </a:xfrm>
          <a:prstGeom prst="rect">
            <a:avLst/>
          </a:prstGeom>
        </p:spPr>
      </p:pic>
      <p:pic>
        <p:nvPicPr>
          <p:cNvPr id="7" name="Content Placeholder 6" descr="Architecture and Construction cluster graphic" title="Art Cluster Picture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600"/>
            <a:ext cx="4846320" cy="104542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Career Clusters</a:t>
            </a:r>
            <a:endParaRPr lang="en-US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59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 title="Career Cluste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544880"/>
              </p:ext>
            </p:extLst>
          </p:nvPr>
        </p:nvGraphicFramePr>
        <p:xfrm>
          <a:off x="762000" y="1447800"/>
          <a:ext cx="754380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41984">
                <a:tc>
                  <a:txBody>
                    <a:bodyPr/>
                    <a:lstStyle/>
                    <a:p>
                      <a:r>
                        <a:rPr lang="en-US" dirty="0" smtClean="0"/>
                        <a:t>Law Public Safety Corrections and Security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961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Emergency and Fire Management Services</a:t>
                      </a:r>
                      <a:b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1 and 2 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(6512)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  <a:effectLst/>
                        </a:rPr>
                        <a:t>  Deleted</a:t>
                      </a:r>
                      <a:endParaRPr lang="en-US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(6513)  Phasing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  <a:effectLst/>
                        </a:rPr>
                        <a:t> out July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  <a:t>2019</a:t>
                      </a:r>
                      <a:br>
                        <a:rPr lang="en-US" dirty="0" smtClean="0">
                          <a:solidFill>
                            <a:srgbClr val="FF0000"/>
                          </a:solidFill>
                          <a:effectLst/>
                        </a:rPr>
                      </a:b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7216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/>
                        </a:rPr>
                        <a:t>Firefighter 1 and 2 (6514,6515)</a:t>
                      </a:r>
                      <a:br>
                        <a:rPr lang="en-US" dirty="0" smtClean="0">
                          <a:effectLst/>
                        </a:rPr>
                      </a:b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/>
                        </a:rPr>
                        <a:t>Law Enforcement Services 1 and 2 (6510,6511)</a:t>
                      </a:r>
                      <a:br>
                        <a:rPr lang="en-US" dirty="0" smtClean="0">
                          <a:effectLst/>
                        </a:rPr>
                      </a:b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Career </a:t>
            </a:r>
            <a:r>
              <a:rPr lang="en-US" dirty="0" smtClean="0">
                <a:latin typeface="Times New Roman" pitchFamily="18" charset="0"/>
              </a:rPr>
              <a:t>Clusters 3 Unit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1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 title="Cluste lis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825517"/>
              </p:ext>
            </p:extLst>
          </p:nvPr>
        </p:nvGraphicFramePr>
        <p:xfrm>
          <a:off x="838200" y="990600"/>
          <a:ext cx="7467600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Architecture and Construction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Manufacturing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HVAC Technology 1, 2, 3 and 4 (6003, 6004, 6005, 6006)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Electronic Technology 1, 2, 3, and 4 (6133, 6134, 6135, 6136)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Building Construction 1, 2, 3, and 4 (6060, 6061, 6062, 6063)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Plumbing 1, 2, 3, and 4 (6280, 6281, 6282, 6283)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Cabinetmaking 1, 2, 3, and 4 (6080, 6081, 6082, 6083)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Introduction/Intermediate to Manufacturing Technology 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(6045)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Carpentry 1, 2, 3, and 4 (6091, 6092, 6093, 6094)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Integrated Production Technology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Home Systems Technology / Digital Home Technology Integrator (5330)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Mechatronics Integrated Technologies (MIT) 1, 2, 3, and 4 (6210, 6211, 6212, 6213)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Electricity 1, 2, 3, and 4 (6287, 6288, 6289, 6290)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Machine Technology 1, 2, 3, and 4 (6230, 6231, 6232, 6233)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to Construction (6001)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Metal Fabrication 1, 2, 3, and 4 (6260, 6261, 6262, 6263)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Masonry 1, 2, 3, and 4 (6250, 6251, 6252, 6253)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Welding Technology 1, 2, 3, and 4 (6340, 6341, 6342, 6343)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</a:rPr>
              <a:t>Career Clusters</a:t>
            </a:r>
            <a:br>
              <a:rPr lang="en-US" dirty="0" smtClean="0">
                <a:latin typeface="Times New Roman" pitchFamily="18" charset="0"/>
              </a:rPr>
            </a:br>
            <a:endParaRPr lang="en-US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5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645152" y="2679192"/>
            <a:ext cx="3822192" cy="3447288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Plumbing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Cabinetmaking </a:t>
            </a:r>
          </a:p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Manufacturing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</a:p>
          <a:p>
            <a:pPr marL="0" indent="0" fontAlgn="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Carpentry </a:t>
            </a:r>
          </a:p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Mechatronics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Technologies (MIT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 Systems Technology / Digital Home Technology Integrator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Machine Technology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Fabrication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Welding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Masonry</a:t>
            </a:r>
          </a:p>
          <a:p>
            <a:pPr fontAlgn="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Firefighting 1 and 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76655" y="2679192"/>
            <a:ext cx="3822192" cy="34472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The Office of Adult and Vocational Education  (OAVE) through the Perkins Act mandates that Industry Certification opportunities be made available to students. Most of our programs offer these opportunities.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Student Certifications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6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National Center for Construction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Education Resources (NCCER)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 Builders Institute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(HBI)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offer credentials in the  construction cluster.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NCCER offers both commercial and residential.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HBI primarily  residential construction.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Credentials in: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Carpentry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Electricity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Plumbing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Masonry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HVAC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WWW.NCCER.org National Center for Construction Education Resources Website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http://www.hbi.org/ Home Builders Institute Website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Commencing School Year 2019-20 Schools using NCCER Assessments will require your facility to be an  Accredited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Training Education Facility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Certification Example: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14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ATEF NCCER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044007"/>
              </p:ext>
            </p:extLst>
          </p:nvPr>
        </p:nvGraphicFramePr>
        <p:xfrm>
          <a:off x="533400" y="1371600"/>
          <a:ext cx="8229600" cy="480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Applied Technology Educational Campus (Camden) 2006, 874 Vocational Lane, Camden, SC 29020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Bonds Career Center (Greenville) August, 2006, 505 N.Main St. Greer,SC 29650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Central Carolina Technical College (November) 2012, 506 N. Guignard Dr. Sumter, SC 29150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Cherokee Technology Center (Gaffney) June, 2006, 3206 Cherokee Ave, Gaffney, SC 29340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Dillon County Technology Center (Dillon) March, 2004, 1630 E. Main St. Dillon, SC 29536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Floyd D Johnson Technology Center (York) May, 2005, 275 E.Alexander Love Hwy. York, SC 29745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Indian Land High School (Lancaster) January, 2009, 8063 River Rd. Lancaster,SC 29707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Center for Advance Technical Studies (Columbia, formerly Irmo HS)) September, 2007, 916 MountVernonChurch Rd.Chapin SC 29036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Palmetto Unified School District # 1 (Columbia) June, 2005, 1735 Haviland Rd Columbia,SC 29210-4012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Orangeburg Consolidated School District #5 (Orangeburg) May, 2007, 3720 Magnolia St. Orangeburg SC 29115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Strom Thurmond Career Center (Johnston) April, 2005, 17 Par Drive, Johnston, SC 29832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Sumter County Career Center (November 2011), 2612 </a:t>
                      </a:r>
                      <a:r>
                        <a:rPr lang="en-US" sz="1100" u="none" strike="noStrike" dirty="0" err="1">
                          <a:effectLst/>
                        </a:rPr>
                        <a:t>McCrays's</a:t>
                      </a:r>
                      <a:r>
                        <a:rPr lang="en-US" sz="1100" u="none" strike="noStrike" dirty="0">
                          <a:effectLst/>
                        </a:rPr>
                        <a:t> Mill Rd. Sumter, SC 29154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9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ATEF NCCER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61571"/>
              </p:ext>
            </p:extLst>
          </p:nvPr>
        </p:nvGraphicFramePr>
        <p:xfrm>
          <a:off x="381000" y="1371606"/>
          <a:ext cx="8458200" cy="48767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58200"/>
              </a:tblGrid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Greenville Technical College (Greenville) July, 2004, PO Box 5616, Mail Stop 10031, Greenville SC 29607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Frank Russell Career Center (Greenwood) January, 2011, 601 E. Northside Dr. Greenwood, SC 29649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Goose Creek High School, February, 2013, 1137 Red Bank Rd. Goose Creek SC 29445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Thunderbolt Career and Technology Center, January, 2015, 1069 Thunderbolt Dr.  Walterboro, SC 29488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Beaufort Jasper Academy of Career Excellence, May, 2017, 80 Lowcountry Dr. Ridgeland, SC 29936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Union County Career &amp; Technology Center, September, 2017, 1165 Lakeside Dr. Union SC 29379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50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Enoree</a:t>
                      </a:r>
                      <a:r>
                        <a:rPr lang="en-US" sz="1100" u="none" strike="noStrike" dirty="0">
                          <a:effectLst/>
                        </a:rPr>
                        <a:t> Career Center, November, 2017, 108 </a:t>
                      </a:r>
                      <a:r>
                        <a:rPr lang="en-US" sz="1100" u="none" strike="noStrike" dirty="0" err="1">
                          <a:effectLst/>
                        </a:rPr>
                        <a:t>Scalybark</a:t>
                      </a:r>
                      <a:r>
                        <a:rPr lang="en-US" sz="1100" u="none" strike="noStrike" dirty="0">
                          <a:effectLst/>
                        </a:rPr>
                        <a:t> Rd. Greenville, SC 29617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Hannah Pamplico High School, May,2018 2055 S. Pamplico Highway,Pamplico, SC 29583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 E Dubose, July, 2018 (reactivated), 3351 Sumter Hwy, Manning, SC 29102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Institute of Innovation Cherokee County  175 Campus Dr. Gaffney, SC 29341  (new school instead of Cherokee Technology(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508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Darlington County Institute of Technology, 160 Pinedale Rd. Darlington, SC 29532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391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Buford High School, 4290 Tabernacle Rd, Lancaster, SC 29720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391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Clover High School, 1625 Highway 55 East, Clover, SC 29710   application in process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33915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Golden Strip Career Center, 1120 East Butler Rd. </a:t>
                      </a:r>
                      <a:r>
                        <a:rPr lang="en-US" sz="1100" u="none" strike="noStrike" dirty="0" err="1">
                          <a:effectLst/>
                        </a:rPr>
                        <a:t>Greenville,SC</a:t>
                      </a:r>
                      <a:r>
                        <a:rPr lang="en-US" sz="1100" u="none" strike="noStrike" dirty="0">
                          <a:effectLst/>
                        </a:rPr>
                        <a:t> 29 607  application in process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1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TE Administrators 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D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CATE Administrators Training</Template>
  <TotalTime>0</TotalTime>
  <Words>1447</Words>
  <Application>Microsoft Office PowerPoint</Application>
  <PresentationFormat>On-screen Show (4:3)</PresentationFormat>
  <Paragraphs>222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CATE Administrators Training</vt:lpstr>
      <vt:lpstr>Steven Watterson M.Ed</vt:lpstr>
      <vt:lpstr>"From Secondary Career and Technology Education to "Workforce" "Two-Four year Post-secondary"</vt:lpstr>
      <vt:lpstr>Career Clusters</vt:lpstr>
      <vt:lpstr>Career Clusters 3 Unit</vt:lpstr>
      <vt:lpstr>Career Clusters </vt:lpstr>
      <vt:lpstr>Student Certifications</vt:lpstr>
      <vt:lpstr>Certification Example:</vt:lpstr>
      <vt:lpstr>ATEF NCCER</vt:lpstr>
      <vt:lpstr>ATEF NCCER</vt:lpstr>
      <vt:lpstr>ATU NCCER</vt:lpstr>
      <vt:lpstr>Resources</vt:lpstr>
      <vt:lpstr>Additional  Resources</vt:lpstr>
      <vt:lpstr>Textbook information</vt:lpstr>
      <vt:lpstr>Adopted Unfunded</vt:lpstr>
      <vt:lpstr>Career and Technology Student Organizations (CTSO’s)</vt:lpstr>
      <vt:lpstr>CTSO State Contacts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2018-01-26T16:31:24Z</dcterms:created>
  <dcterms:modified xsi:type="dcterms:W3CDTF">2018-12-10T05:12:09Z</dcterms:modified>
</cp:coreProperties>
</file>