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81" r:id="rId5"/>
    <p:sldId id="282" r:id="rId6"/>
    <p:sldId id="262" r:id="rId7"/>
    <p:sldId id="263" r:id="rId8"/>
    <p:sldId id="264" r:id="rId9"/>
    <p:sldId id="265" r:id="rId10"/>
    <p:sldId id="274" r:id="rId11"/>
    <p:sldId id="275" r:id="rId12"/>
    <p:sldId id="276" r:id="rId13"/>
    <p:sldId id="266" r:id="rId14"/>
    <p:sldId id="267" r:id="rId15"/>
    <p:sldId id="280" r:id="rId16"/>
    <p:sldId id="277" r:id="rId17"/>
    <p:sldId id="270" r:id="rId18"/>
    <p:sldId id="279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277655853739073E-2"/>
          <c:y val="0.12833620792704795"/>
          <c:w val="0.56456484884503411"/>
          <c:h val="0.8011607666342208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C00000"/>
            </a:solidFill>
          </c:spPr>
          <c:explosion val="25"/>
          <c:dPt>
            <c:idx val="1"/>
            <c:bubble3D val="0"/>
            <c:spPr>
              <a:solidFill>
                <a:schemeClr val="accent3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chemeClr val="accent1">
                  <a:lumMod val="25000"/>
                  <a:lumOff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-0.11467704188797044"/>
                  <c:y val="0.1218818247882951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753937007873698E-3"/>
                  <c:y val="-0.1755124461369445"/>
                </c:manualLayout>
              </c:layout>
              <c:tx>
                <c:rich>
                  <a:bodyPr/>
                  <a:lstStyle/>
                  <a:p>
                    <a:endParaRPr lang="en-US" dirty="0" smtClean="0">
                      <a:solidFill>
                        <a:schemeClr val="tx1"/>
                      </a:solidFill>
                      <a:latin typeface="+mj-lt"/>
                    </a:endParaRPr>
                  </a:p>
                  <a:p>
                    <a:r>
                      <a:rPr lang="en-US" dirty="0" smtClean="0">
                        <a:solidFill>
                          <a:schemeClr val="tx1"/>
                        </a:solidFill>
                        <a:latin typeface="+mj-lt"/>
                      </a:rPr>
                      <a:t>AP</a:t>
                    </a:r>
                  </a:p>
                  <a:p>
                    <a:r>
                      <a:rPr lang="en-US" dirty="0" smtClean="0">
                        <a:solidFill>
                          <a:schemeClr val="tx1"/>
                        </a:solidFill>
                        <a:latin typeface="+mj-lt"/>
                      </a:rPr>
                      <a:t> </a:t>
                    </a:r>
                    <a:r>
                      <a:rPr lang="en-US" dirty="0">
                        <a:solidFill>
                          <a:schemeClr val="tx1"/>
                        </a:solidFill>
                        <a:latin typeface="+mj-lt"/>
                      </a:rPr>
                      <a:t>3 or higher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999485276963672E-2"/>
                  <c:y val="-9.1433938421079594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  <a:latin typeface="+mj-lt"/>
                      </a:rPr>
                      <a:t>IB </a:t>
                    </a:r>
                    <a:endParaRPr lang="en-US" smtClean="0">
                      <a:solidFill>
                        <a:schemeClr val="tx1"/>
                      </a:solidFill>
                      <a:latin typeface="+mj-lt"/>
                    </a:endParaRPr>
                  </a:p>
                  <a:p>
                    <a:r>
                      <a:rPr lang="en-US" smtClean="0">
                        <a:solidFill>
                          <a:schemeClr val="tx1"/>
                        </a:solidFill>
                        <a:latin typeface="+mj-lt"/>
                      </a:rPr>
                      <a:t>4 </a:t>
                    </a:r>
                    <a:r>
                      <a:rPr lang="en-US">
                        <a:solidFill>
                          <a:schemeClr val="tx1"/>
                        </a:solidFill>
                        <a:latin typeface="+mj-lt"/>
                      </a:rPr>
                      <a:t>or higher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1350830279705759"/>
                  <c:y val="0.19114716212139324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tx1"/>
                        </a:solidFill>
                        <a:latin typeface="+mj-lt"/>
                      </a:rPr>
                      <a:t>6 hrs. Dual Credit C or higher</a:t>
                    </a:r>
                    <a:endParaRPr lang="en-US" sz="160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ACT 20</c:v>
                </c:pt>
                <c:pt idx="1">
                  <c:v>SAT 1020</c:v>
                </c:pt>
                <c:pt idx="2">
                  <c:v>AP 3 or higher</c:v>
                </c:pt>
                <c:pt idx="3">
                  <c:v>IB 4 or higher</c:v>
                </c:pt>
                <c:pt idx="4">
                  <c:v>6 hrs. Dual Credit C or higher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3619081109754526E-3"/>
          <c:w val="0.51159060950575319"/>
          <c:h val="0.810950832389251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5064690344641585"/>
                  <c:y val="0.1211098737306470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5339663174913754"/>
                  <c:y val="-0.25280072586194968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tx1"/>
                        </a:solidFill>
                      </a:rPr>
                      <a:t>CATE Completer + 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State or National Certification</a:t>
                    </a:r>
                    <a:endParaRPr lang="en-US" sz="160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ASVAB </a:t>
                    </a:r>
                    <a:endParaRPr lang="en-US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mtClean="0">
                        <a:solidFill>
                          <a:schemeClr val="tx1"/>
                        </a:solidFill>
                      </a:rPr>
                      <a:t>31 </a:t>
                    </a:r>
                    <a:r>
                      <a:rPr lang="en-US">
                        <a:solidFill>
                          <a:schemeClr val="tx1"/>
                        </a:solidFill>
                      </a:rPr>
                      <a:t>or higher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033219737478606E-2"/>
                  <c:y val="0.1386780528083824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Approved </a:t>
                    </a:r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 WBL Exit Evaluation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Career Readiness Assessment</c:v>
                </c:pt>
                <c:pt idx="1">
                  <c:v>CATE Completer + Certification</c:v>
                </c:pt>
                <c:pt idx="2">
                  <c:v>ASVAB 31 or higher</c:v>
                </c:pt>
                <c:pt idx="3">
                  <c:v>Work-based Learning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092724876046021E-2"/>
          <c:y val="9.4524583805374388E-2"/>
          <c:w val="0.51159060950575319"/>
          <c:h val="0.810950832389251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5615654458762826"/>
                  <c:y val="0.15895710825844545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4237689383668373"/>
                  <c:y val="-0.16254938378300066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tx1"/>
                        </a:solidFill>
                      </a:rPr>
                      <a:t>CATE Completer + 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State or National Certification</a:t>
                    </a:r>
                    <a:endParaRPr lang="en-US" sz="160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ASVAB </a:t>
                    </a:r>
                    <a:endParaRPr lang="en-US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mtClean="0">
                        <a:solidFill>
                          <a:schemeClr val="tx1"/>
                        </a:solidFill>
                      </a:rPr>
                      <a:t>31 </a:t>
                    </a:r>
                    <a:r>
                      <a:rPr lang="en-US">
                        <a:solidFill>
                          <a:schemeClr val="tx1"/>
                        </a:solidFill>
                      </a:rPr>
                      <a:t>or higher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3747038686462668"/>
                  <c:y val="0.1794367371359734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Approved </a:t>
                    </a:r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 WBL Exit Evaluation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Career Readiness Assessment</c:v>
                </c:pt>
                <c:pt idx="1">
                  <c:v>CATE Completer + Certification</c:v>
                </c:pt>
                <c:pt idx="2">
                  <c:v>ASVAB 31 or higher</c:v>
                </c:pt>
                <c:pt idx="3">
                  <c:v>Work-based Learning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5615654458762826"/>
                  <c:y val="0.15895710825844545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4972338577831962"/>
                  <c:y val="-0.1421700484748509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tx1"/>
                        </a:solidFill>
                      </a:rPr>
                      <a:t>CATE Completer + 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State or National Certificati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on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ASVAB </a:t>
                    </a:r>
                    <a:endParaRPr lang="en-US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en-US" smtClean="0">
                        <a:solidFill>
                          <a:schemeClr val="tx1"/>
                        </a:solidFill>
                      </a:rPr>
                      <a:t>31 </a:t>
                    </a:r>
                    <a:r>
                      <a:rPr lang="en-US">
                        <a:solidFill>
                          <a:schemeClr val="tx1"/>
                        </a:solidFill>
                      </a:rPr>
                      <a:t>or higher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3747038686462668"/>
                  <c:y val="0.1794367371359734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Approved </a:t>
                    </a:r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 WBL Exit Evaluation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Career Readiness Assessment</c:v>
                </c:pt>
                <c:pt idx="1">
                  <c:v>CATE Completer + Certification</c:v>
                </c:pt>
                <c:pt idx="2">
                  <c:v>ASVAB 31 or higher</c:v>
                </c:pt>
                <c:pt idx="3">
                  <c:v>Work-based Learning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F1994-0CEB-48A4-BA82-DAE28FECC443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E3B38-DDE3-4496-957B-42E368619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9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E3B38-DDE3-4496-957B-42E368619C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23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9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7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1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9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4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13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53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9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0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5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56766-0993-4CF7-BE50-C3EA1EE5594E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0E177-1C01-425C-9199-AEDCF117A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3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college and career ready" title="READY symb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63879"/>
            <a:ext cx="6477000" cy="233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Image result for care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6" descr="Image result for care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0375" y="3276600"/>
            <a:ext cx="8229600" cy="2590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CTEA / CATE Spring Meeting</a:t>
            </a:r>
            <a:br>
              <a:rPr lang="en-US" sz="3200" dirty="0" smtClean="0"/>
            </a:br>
            <a:r>
              <a:rPr lang="en-US" sz="3200" dirty="0" smtClean="0"/>
              <a:t>Career Ready Accountability Update</a:t>
            </a:r>
            <a:br>
              <a:rPr lang="en-US" sz="3200" dirty="0" smtClean="0"/>
            </a:br>
            <a:r>
              <a:rPr lang="en-US" sz="2400" dirty="0" smtClean="0"/>
              <a:t>David M. Mathis, </a:t>
            </a:r>
            <a:r>
              <a:rPr lang="en-US" sz="2400" dirty="0" err="1" smtClean="0"/>
              <a:t>Ed.D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>Deputy Superintendent, Division of College and Career Readiness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25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Paper administrations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One-day </a:t>
            </a:r>
            <a:r>
              <a:rPr lang="en-US" dirty="0"/>
              <a:t>testing	April 17 </a:t>
            </a:r>
            <a:r>
              <a:rPr lang="en-US" i="1" dirty="0"/>
              <a:t>or</a:t>
            </a:r>
            <a:r>
              <a:rPr lang="en-US" dirty="0"/>
              <a:t> </a:t>
            </a:r>
            <a:r>
              <a:rPr lang="en-US" dirty="0" smtClean="0"/>
              <a:t>18</a:t>
            </a:r>
          </a:p>
          <a:p>
            <a:pPr lvl="2">
              <a:spcAft>
                <a:spcPts val="600"/>
              </a:spcAft>
            </a:pPr>
            <a:r>
              <a:rPr lang="en-US" dirty="0" smtClean="0"/>
              <a:t>make-up </a:t>
            </a:r>
            <a:r>
              <a:rPr lang="en-US" dirty="0"/>
              <a:t>tests </a:t>
            </a:r>
            <a:r>
              <a:rPr lang="en-US" dirty="0" smtClean="0"/>
              <a:t>	April </a:t>
            </a:r>
            <a:r>
              <a:rPr lang="en-US" dirty="0"/>
              <a:t>24 </a:t>
            </a:r>
            <a:r>
              <a:rPr lang="en-US" i="1" dirty="0"/>
              <a:t>or</a:t>
            </a:r>
            <a:r>
              <a:rPr lang="en-US" dirty="0"/>
              <a:t> 25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Two-day testing	April 17 </a:t>
            </a:r>
            <a:r>
              <a:rPr lang="en-US" i="1" dirty="0"/>
              <a:t>and</a:t>
            </a:r>
            <a:r>
              <a:rPr lang="en-US" dirty="0"/>
              <a:t> 18	</a:t>
            </a:r>
            <a:endParaRPr lang="en-US" dirty="0" smtClean="0"/>
          </a:p>
          <a:p>
            <a:pPr lvl="2">
              <a:spcAft>
                <a:spcPts val="1800"/>
              </a:spcAft>
            </a:pPr>
            <a:r>
              <a:rPr lang="en-US" dirty="0" smtClean="0"/>
              <a:t>make-up </a:t>
            </a:r>
            <a:r>
              <a:rPr lang="en-US" dirty="0"/>
              <a:t>tests </a:t>
            </a:r>
            <a:r>
              <a:rPr lang="en-US" dirty="0" smtClean="0"/>
              <a:t>	April </a:t>
            </a:r>
            <a:r>
              <a:rPr lang="en-US" dirty="0"/>
              <a:t>24 </a:t>
            </a:r>
            <a:r>
              <a:rPr lang="en-US" i="1" dirty="0"/>
              <a:t>and</a:t>
            </a:r>
            <a:r>
              <a:rPr lang="en-US" dirty="0"/>
              <a:t> 25</a:t>
            </a:r>
          </a:p>
          <a:p>
            <a:pPr>
              <a:spcAft>
                <a:spcPts val="600"/>
              </a:spcAft>
            </a:pPr>
            <a:r>
              <a:rPr lang="en-US" dirty="0"/>
              <a:t>Online </a:t>
            </a:r>
            <a:r>
              <a:rPr lang="en-US" dirty="0" smtClean="0"/>
              <a:t>and Accommodations testing window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April 17-25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243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800" dirty="0"/>
              <a:t>Scale </a:t>
            </a:r>
            <a:r>
              <a:rPr lang="en-US" sz="2800" dirty="0" smtClean="0"/>
              <a:t>score range for </a:t>
            </a:r>
            <a:r>
              <a:rPr lang="en-US" sz="2800" dirty="0"/>
              <a:t>Math and </a:t>
            </a:r>
            <a:r>
              <a:rPr lang="en-US" sz="2800" dirty="0" smtClean="0"/>
              <a:t>Reading</a:t>
            </a:r>
            <a:endParaRPr lang="en-US" sz="2800" dirty="0"/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	200-270</a:t>
            </a:r>
            <a:endParaRPr lang="en-US" sz="2800" dirty="0"/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800" dirty="0"/>
              <a:t> Scale </a:t>
            </a:r>
            <a:r>
              <a:rPr lang="en-US" sz="2800" dirty="0" smtClean="0"/>
              <a:t>score range </a:t>
            </a:r>
            <a:r>
              <a:rPr lang="en-US" sz="2800" dirty="0"/>
              <a:t>for Locating </a:t>
            </a:r>
            <a:r>
              <a:rPr lang="en-US" sz="2800" dirty="0" smtClean="0"/>
              <a:t>Information</a:t>
            </a:r>
            <a:endParaRPr lang="en-US" sz="2800" dirty="0"/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/>
              <a:t>        </a:t>
            </a:r>
            <a:r>
              <a:rPr lang="en-US" sz="2800" dirty="0" smtClean="0"/>
              <a:t>200-240</a:t>
            </a:r>
            <a:endParaRPr lang="en-US" sz="2800" dirty="0"/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800" dirty="0"/>
              <a:t>Essential Soft Skills – pass/fail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161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Four credential levels based on Math, Reading &amp; Locating Information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Bronze = level 3 on all three assessments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Silver = level 4 on all three assessments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Gold = level 5 on all three assessments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Platinum = level 6 on all three assessments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Credentials</a:t>
            </a:r>
            <a:endParaRPr lang="en-US" sz="36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40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d_hat" title="Grad Hat Picture">
            <a:extLst>
              <a:ext uri="{FF2B5EF4-FFF2-40B4-BE49-F238E27FC236}">
                <a16:creationId xmlns="" xmlns:a16="http://schemas.microsoft.com/office/drawing/2014/main" id="{8A341668-94FE-4280-A49B-F8AFD70BC6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36" y="509796"/>
            <a:ext cx="435789" cy="296901"/>
          </a:xfrm>
          <a:prstGeom prst="rect">
            <a:avLst/>
          </a:prstGeom>
        </p:spPr>
      </p:pic>
      <p:pic>
        <p:nvPicPr>
          <p:cNvPr id="17" name="Picture 2" descr="C:\Users\squinn\AppData\Local\Microsoft\Windows\Temporary Internet Files\Content.IE5\1BE6JINV\026_scroll[1].jpg" title="High School point in scro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4" y="4663856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66178" y="5026476"/>
            <a:ext cx="1434255" cy="129265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endParaRPr lang="en-US" sz="7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u="sng" dirty="0" smtClean="0"/>
              <a:t>High School</a:t>
            </a:r>
          </a:p>
          <a:p>
            <a:pPr algn="ctr"/>
            <a:endParaRPr lang="en-US" u="sng" dirty="0"/>
          </a:p>
          <a:p>
            <a:pPr algn="ctr"/>
            <a:r>
              <a:rPr lang="en-US" dirty="0" smtClean="0"/>
              <a:t>25 Points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Chart 3" title="CATE Completer Chart"/>
          <p:cNvGraphicFramePr/>
          <p:nvPr>
            <p:extLst>
              <p:ext uri="{D42A27DB-BD31-4B8C-83A1-F6EECF244321}">
                <p14:modId xmlns:p14="http://schemas.microsoft.com/office/powerpoint/2010/main" val="423428540"/>
              </p:ext>
            </p:extLst>
          </p:nvPr>
        </p:nvGraphicFramePr>
        <p:xfrm>
          <a:off x="1219200" y="648438"/>
          <a:ext cx="6914865" cy="436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7463" y="5570870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Percentage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dirty="0" smtClean="0">
                <a:latin typeface="+mj-lt"/>
              </a:rPr>
              <a:t>of students College or Career Ready</a:t>
            </a:r>
            <a:endParaRPr lang="en-US" dirty="0">
              <a:latin typeface="+mj-lt"/>
            </a:endParaRPr>
          </a:p>
        </p:txBody>
      </p:sp>
      <p:sp>
        <p:nvSpPr>
          <p:cNvPr id="2" name="Oval 1" title="Oval Shape"/>
          <p:cNvSpPr/>
          <p:nvPr/>
        </p:nvSpPr>
        <p:spPr>
          <a:xfrm>
            <a:off x="3525982" y="2907366"/>
            <a:ext cx="1600200" cy="144780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217" y="30858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en-US" b="1" dirty="0">
                <a:latin typeface="Gill Sans MT Condensed" panose="020B0506020104020203" pitchFamily="34" charset="0"/>
              </a:rPr>
              <a:t>College &amp; </a:t>
            </a:r>
            <a:r>
              <a:rPr lang="en-US" altLang="en-US" sz="6000" b="1" u="sng" dirty="0">
                <a:latin typeface="Gill Sans MT Condensed" panose="020B0506020104020203" pitchFamily="34" charset="0"/>
              </a:rPr>
              <a:t>Career</a:t>
            </a:r>
            <a:r>
              <a:rPr lang="en-US" altLang="en-US" b="1" dirty="0">
                <a:latin typeface="Gill Sans MT Condensed" panose="020B0506020104020203" pitchFamily="34" charset="0"/>
              </a:rPr>
              <a:t> Readiness</a:t>
            </a:r>
            <a:br>
              <a:rPr lang="en-US" altLang="en-US" b="1" dirty="0">
                <a:latin typeface="Gill Sans MT Condensed" panose="020B0506020104020203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86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7277" y="-12510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300" dirty="0"/>
              <a:t>State and National Industry Credentials (samples from prior list)</a:t>
            </a:r>
          </a:p>
        </p:txBody>
      </p:sp>
      <p:pic>
        <p:nvPicPr>
          <p:cNvPr id="1026" name="Picture 2" title="CATE Certification Char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4617"/>
            <a:ext cx="2936855" cy="383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title="State and National Credentia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24417"/>
            <a:ext cx="2894640" cy="203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title="State and National Credentia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640" y="5254625"/>
            <a:ext cx="3640291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title="State and National Credential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938" y="1026425"/>
            <a:ext cx="2735063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title="State and National Credential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640" y="1026425"/>
            <a:ext cx="3640291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title="State and National Credential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937" y="2590113"/>
            <a:ext cx="2735061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97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0"/>
            <a:ext cx="8229600" cy="1143000"/>
          </a:xfrm>
        </p:spPr>
        <p:txBody>
          <a:bodyPr>
            <a:noAutofit/>
          </a:bodyPr>
          <a:lstStyle/>
          <a:p>
            <a:r>
              <a:rPr lang="en-US" sz="2500" b="1" dirty="0"/>
              <a:t>NEW Industry Certifications </a:t>
            </a:r>
            <a:r>
              <a:rPr lang="en-US" sz="2500" b="1" dirty="0" smtClean="0"/>
              <a:t/>
            </a:r>
            <a:br>
              <a:rPr lang="en-US" sz="2500" b="1" dirty="0" smtClean="0"/>
            </a:br>
            <a:r>
              <a:rPr lang="en-US" sz="2500" b="1" dirty="0" smtClean="0"/>
              <a:t>Recommended </a:t>
            </a:r>
            <a:r>
              <a:rPr lang="en-US" sz="2500" b="1" dirty="0"/>
              <a:t>from Business/Industry</a:t>
            </a:r>
            <a:br>
              <a:rPr lang="en-US" sz="2500" b="1" dirty="0"/>
            </a:br>
            <a:endParaRPr lang="en-US" sz="2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title="New Industry Certific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5" y="762000"/>
            <a:ext cx="4267200" cy="375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title="New Industry Certifica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82805"/>
            <a:ext cx="4248680" cy="244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title="New Industry Certifica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002" y="762000"/>
            <a:ext cx="4581019" cy="404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761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lvl="0"/>
            <a:r>
              <a:rPr lang="en-US" altLang="en-US" b="1" dirty="0">
                <a:latin typeface="Gill Sans MT Condensed" panose="020B0506020104020203" pitchFamily="34" charset="0"/>
              </a:rPr>
              <a:t>College &amp; </a:t>
            </a:r>
            <a:r>
              <a:rPr lang="en-US" altLang="en-US" sz="6000" b="1" u="sng" dirty="0">
                <a:latin typeface="Gill Sans MT Condensed" panose="020B0506020104020203" pitchFamily="34" charset="0"/>
              </a:rPr>
              <a:t>Career</a:t>
            </a:r>
            <a:r>
              <a:rPr lang="en-US" altLang="en-US" b="1" dirty="0">
                <a:latin typeface="Gill Sans MT Condensed" panose="020B0506020104020203" pitchFamily="34" charset="0"/>
              </a:rPr>
              <a:t> Readiness</a:t>
            </a:r>
          </a:p>
        </p:txBody>
      </p:sp>
      <p:pic>
        <p:nvPicPr>
          <p:cNvPr id="7" name="Picture 2" descr="C:\Users\squinn\AppData\Local\Microsoft\Windows\Temporary Internet Files\Content.IE5\1BE6JINV\026_scroll[1].jpg" title="High School point in scro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4" y="4663856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707" y="5114599"/>
            <a:ext cx="1434255" cy="129265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endParaRPr lang="en-US" sz="700" dirty="0">
              <a:latin typeface="+mj-lt"/>
            </a:endParaRPr>
          </a:p>
          <a:p>
            <a:pPr algn="ctr"/>
            <a:r>
              <a:rPr lang="en-US" u="sng" dirty="0" smtClean="0"/>
              <a:t>High School</a:t>
            </a:r>
          </a:p>
          <a:p>
            <a:pPr algn="ctr"/>
            <a:endParaRPr lang="en-US" u="sng" dirty="0"/>
          </a:p>
          <a:p>
            <a:pPr algn="ctr"/>
            <a:r>
              <a:rPr lang="en-US" dirty="0" smtClean="0"/>
              <a:t>25 Points</a:t>
            </a:r>
          </a:p>
          <a:p>
            <a:pPr algn="ctr"/>
            <a:endParaRPr lang="en-US" dirty="0" smtClean="0"/>
          </a:p>
        </p:txBody>
      </p:sp>
      <p:graphicFrame>
        <p:nvGraphicFramePr>
          <p:cNvPr id="9" name="Chart 8" title="WBL Chart"/>
          <p:cNvGraphicFramePr/>
          <p:nvPr>
            <p:extLst>
              <p:ext uri="{D42A27DB-BD31-4B8C-83A1-F6EECF244321}">
                <p14:modId xmlns:p14="http://schemas.microsoft.com/office/powerpoint/2010/main" val="2060095792"/>
              </p:ext>
            </p:extLst>
          </p:nvPr>
        </p:nvGraphicFramePr>
        <p:xfrm>
          <a:off x="1239056" y="509796"/>
          <a:ext cx="6914865" cy="436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7463" y="5570870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Percentage of students College or Career Ready</a:t>
            </a:r>
            <a:endParaRPr lang="en-US" dirty="0">
              <a:latin typeface="+mj-lt"/>
            </a:endParaRPr>
          </a:p>
        </p:txBody>
      </p:sp>
      <p:sp>
        <p:nvSpPr>
          <p:cNvPr id="11" name="Oval 10" title="Oval Shape"/>
          <p:cNvSpPr/>
          <p:nvPr/>
        </p:nvSpPr>
        <p:spPr>
          <a:xfrm>
            <a:off x="2112700" y="1205552"/>
            <a:ext cx="1307340" cy="1189497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5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575" y="92174"/>
            <a:ext cx="7886700" cy="1325563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SC Approved Work-based Learning Experience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55344" y="1614985"/>
            <a:ext cx="7655256" cy="4878254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285739" indent="-285739"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A minimum of 40 hours of on-the-job work experience</a:t>
            </a:r>
          </a:p>
          <a:p>
            <a:pPr marL="285739" indent="-285739">
              <a:buFont typeface="Wingdings" panose="05000000000000000000" pitchFamily="2" charset="2"/>
              <a:buChar char="ü"/>
            </a:pPr>
            <a:endParaRPr lang="en-US" sz="2400" dirty="0">
              <a:latin typeface="+mj-lt"/>
            </a:endParaRPr>
          </a:p>
          <a:p>
            <a:pPr marL="285739" indent="-285739"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Mutually developed Training Agreement outlining skills and objectives students will master through work experience</a:t>
            </a:r>
          </a:p>
          <a:p>
            <a:pPr marL="285739" indent="-285739">
              <a:buFont typeface="Wingdings" panose="05000000000000000000" pitchFamily="2" charset="2"/>
              <a:buChar char="ü"/>
            </a:pPr>
            <a:endParaRPr lang="en-US" sz="2400" dirty="0">
              <a:latin typeface="+mj-lt"/>
            </a:endParaRPr>
          </a:p>
          <a:p>
            <a:pPr marL="285739" indent="-285739"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A placement that is aligned to student’s career pathway in the Individual Graduation Plan</a:t>
            </a:r>
          </a:p>
          <a:p>
            <a:pPr marL="285739" indent="-285739">
              <a:buFont typeface="Wingdings" panose="05000000000000000000" pitchFamily="2" charset="2"/>
              <a:buChar char="ü"/>
            </a:pPr>
            <a:endParaRPr lang="en-US" sz="2400" dirty="0">
              <a:latin typeface="+mj-lt"/>
            </a:endParaRPr>
          </a:p>
          <a:p>
            <a:pPr marL="285739" indent="-285739"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Mutually developed Industry Evaluation aligned to skills in the job and characteristics of </a:t>
            </a:r>
            <a:r>
              <a:rPr lang="en-US" sz="2400" i="1" dirty="0">
                <a:latin typeface="+mj-lt"/>
              </a:rPr>
              <a:t>Profile of SC Graduate</a:t>
            </a:r>
          </a:p>
          <a:p>
            <a:pPr marL="285739" indent="-285739">
              <a:buFont typeface="Wingdings" panose="05000000000000000000" pitchFamily="2" charset="2"/>
              <a:buChar char="ü"/>
            </a:pPr>
            <a:endParaRPr lang="en-US" sz="2400" i="1" dirty="0">
              <a:latin typeface="+mj-lt"/>
            </a:endParaRPr>
          </a:p>
          <a:p>
            <a:pPr marL="285739" indent="-285739">
              <a:buFont typeface="Wingdings" panose="05000000000000000000" pitchFamily="2" charset="2"/>
              <a:buChar char="ü"/>
            </a:pPr>
            <a:r>
              <a:rPr lang="en-US" sz="2400" dirty="0">
                <a:latin typeface="+mj-lt"/>
              </a:rPr>
              <a:t>One unit of credit reported on the high school transcript</a:t>
            </a:r>
          </a:p>
        </p:txBody>
      </p:sp>
    </p:spTree>
    <p:extLst>
      <p:ext uri="{BB962C8B-B14F-4D97-AF65-F5344CB8AC3E}">
        <p14:creationId xmlns:p14="http://schemas.microsoft.com/office/powerpoint/2010/main" val="11405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Work-based Learning Course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Codes </a:t>
            </a:r>
            <a:r>
              <a:rPr lang="en-US" dirty="0"/>
              <a:t>by Pathway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title="WBL Cod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077200" cy="490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599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85" y="80801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Work-based Learning embedded in other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Science 3 </a:t>
            </a:r>
          </a:p>
          <a:p>
            <a:endParaRPr lang="en-US" dirty="0"/>
          </a:p>
          <a:p>
            <a:r>
              <a:rPr lang="en-US" dirty="0" smtClean="0"/>
              <a:t>Automotive Technology 3 </a:t>
            </a:r>
          </a:p>
          <a:p>
            <a:endParaRPr lang="en-US" dirty="0"/>
          </a:p>
          <a:p>
            <a:r>
              <a:rPr lang="en-US" dirty="0" smtClean="0"/>
              <a:t>Finance &amp; Accounting </a:t>
            </a:r>
            <a:endParaRPr lang="en-US" dirty="0"/>
          </a:p>
        </p:txBody>
      </p:sp>
      <p:sp>
        <p:nvSpPr>
          <p:cNvPr id="6" name="Right Arrow 5" title="Right Arrow Shape"/>
          <p:cNvSpPr/>
          <p:nvPr/>
        </p:nvSpPr>
        <p:spPr>
          <a:xfrm>
            <a:off x="5402237" y="1782603"/>
            <a:ext cx="648269" cy="32982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7" name="Right Arrow 6" title="Right Arrow Shape"/>
          <p:cNvSpPr/>
          <p:nvPr/>
        </p:nvSpPr>
        <p:spPr>
          <a:xfrm>
            <a:off x="5324246" y="3037520"/>
            <a:ext cx="648269" cy="32982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8" name="Right Arrow 7" title="Right Arrow Shape"/>
          <p:cNvSpPr/>
          <p:nvPr/>
        </p:nvSpPr>
        <p:spPr>
          <a:xfrm>
            <a:off x="5402238" y="4141237"/>
            <a:ext cx="648269" cy="329821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50508" y="1796955"/>
            <a:ext cx="2422478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/>
              <a:t>Certified Nursing Assistant rotation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91363" y="2886961"/>
            <a:ext cx="2422478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/>
              <a:t>Working in a local body shop repair internship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77508" y="3985059"/>
            <a:ext cx="2422478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/>
              <a:t>Running a school-based credit union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12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3866" y="234104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Gill Sans MT Condensed" panose="020B0506020104020203" pitchFamily="34" charset="0"/>
              </a:rPr>
              <a:t>High Schools</a:t>
            </a:r>
            <a:endParaRPr lang="en-US" b="1" dirty="0">
              <a:latin typeface="Gill Sans MT Condensed" panose="020B0506020104020203" pitchFamily="34" charset="0"/>
            </a:endParaRPr>
          </a:p>
        </p:txBody>
      </p:sp>
      <p:pic>
        <p:nvPicPr>
          <p:cNvPr id="6" name="Picture 5" title="Boarder shap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5" y="1009088"/>
            <a:ext cx="8783610" cy="483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WBL Data Collection and Validation for 2017-18</a:t>
            </a:r>
            <a:endParaRPr lang="en-US" dirty="0"/>
          </a:p>
        </p:txBody>
      </p:sp>
      <p:graphicFrame>
        <p:nvGraphicFramePr>
          <p:cNvPr id="4" name="Content Placeholder 3" title="WBL Data Collectio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004764"/>
              </p:ext>
            </p:extLst>
          </p:nvPr>
        </p:nvGraphicFramePr>
        <p:xfrm>
          <a:off x="1034956" y="2047163"/>
          <a:ext cx="7301552" cy="3815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9150"/>
                <a:gridCol w="3422402"/>
              </a:tblGrid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Requirement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PowerSchool WBL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40 Hours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Y/N (desk audit)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  <a:tr h="4898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Type  of WBL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Internship, Apprenticeship, Co-Op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Related Course Credit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Y/N  type in related course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Training Agreement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Y/N (desk audit)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Evaluation Score of  3 or better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Dropdown 1-5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  <a:tr h="734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</a:rPr>
                        <a:t>Alignment to Career Cluster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Y/N  and selection of Cluster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150" marR="571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84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d_hat" title="Grad hat picture">
            <a:extLst>
              <a:ext uri="{FF2B5EF4-FFF2-40B4-BE49-F238E27FC236}">
                <a16:creationId xmlns="" xmlns:a16="http://schemas.microsoft.com/office/drawing/2014/main" id="{8A341668-94FE-4280-A49B-F8AFD70BC6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36" y="509796"/>
            <a:ext cx="435789" cy="296901"/>
          </a:xfrm>
          <a:prstGeom prst="rect">
            <a:avLst/>
          </a:prstGeom>
        </p:spPr>
      </p:pic>
      <p:pic>
        <p:nvPicPr>
          <p:cNvPr id="17" name="Picture 2" descr="C:\Users\squinn\AppData\Local\Microsoft\Windows\Temporary Internet Files\Content.IE5\1BE6JINV\026_scroll[1].jpg" title="High School Poi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4" y="4663856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002432" y="5061112"/>
            <a:ext cx="1434255" cy="129265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endParaRPr lang="en-US" sz="7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u="sng" dirty="0" smtClean="0"/>
              <a:t>High School</a:t>
            </a:r>
          </a:p>
          <a:p>
            <a:pPr algn="ctr"/>
            <a:endParaRPr lang="en-US" u="sng" dirty="0"/>
          </a:p>
          <a:p>
            <a:pPr algn="ctr"/>
            <a:r>
              <a:rPr lang="en-US" dirty="0" smtClean="0"/>
              <a:t>25 Points</a:t>
            </a:r>
          </a:p>
          <a:p>
            <a:pPr algn="ctr"/>
            <a:endParaRPr lang="en-US" dirty="0" smtClean="0"/>
          </a:p>
        </p:txBody>
      </p:sp>
      <p:graphicFrame>
        <p:nvGraphicFramePr>
          <p:cNvPr id="2" name="Chart 1" title="Dual Credit chart"/>
          <p:cNvGraphicFramePr/>
          <p:nvPr>
            <p:extLst>
              <p:ext uri="{D42A27DB-BD31-4B8C-83A1-F6EECF244321}">
                <p14:modId xmlns:p14="http://schemas.microsoft.com/office/powerpoint/2010/main" val="1254713321"/>
              </p:ext>
            </p:extLst>
          </p:nvPr>
        </p:nvGraphicFramePr>
        <p:xfrm>
          <a:off x="1690147" y="689671"/>
          <a:ext cx="6232478" cy="439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27463" y="5376207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Percentage of students College or Career Ready</a:t>
            </a:r>
            <a:endParaRPr lang="en-US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8582"/>
            <a:ext cx="8229600" cy="1143000"/>
          </a:xfrm>
        </p:spPr>
        <p:txBody>
          <a:bodyPr/>
          <a:lstStyle/>
          <a:p>
            <a:r>
              <a:rPr lang="en-US" b="1" u="sng" dirty="0" smtClean="0">
                <a:latin typeface="Gill Sans MT Condensed" panose="020B0506020104020203" pitchFamily="34" charset="0"/>
              </a:rPr>
              <a:t>College</a:t>
            </a:r>
            <a:r>
              <a:rPr lang="en-US" b="1" dirty="0" smtClean="0">
                <a:latin typeface="Gill Sans MT Condensed" panose="020B0506020104020203" pitchFamily="34" charset="0"/>
              </a:rPr>
              <a:t> &amp; Career Readiness</a:t>
            </a:r>
            <a:endParaRPr lang="en-US" b="1" dirty="0"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3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1270"/>
            <a:ext cx="8229600" cy="1143000"/>
          </a:xfrm>
        </p:spPr>
        <p:txBody>
          <a:bodyPr/>
          <a:lstStyle/>
          <a:p>
            <a:r>
              <a:rPr lang="en-US" dirty="0" smtClean="0"/>
              <a:t>Courses</a:t>
            </a:r>
            <a:endParaRPr lang="en-US" dirty="0"/>
          </a:p>
        </p:txBody>
      </p:sp>
      <p:pic>
        <p:nvPicPr>
          <p:cNvPr id="1026" name="Picture 2" title="AP Course Chart Blu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86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453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Courses</a:t>
            </a:r>
            <a:endParaRPr lang="en-US" dirty="0"/>
          </a:p>
        </p:txBody>
      </p:sp>
      <p:pic>
        <p:nvPicPr>
          <p:cNvPr id="2050" name="Picture 2" title="AP Cours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762999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311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20" y="461749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Dual Credit Courses</a:t>
            </a:r>
            <a:br>
              <a:rPr lang="en-US" dirty="0" smtClean="0"/>
            </a:br>
            <a:r>
              <a:rPr lang="en-US" dirty="0" smtClean="0"/>
              <a:t>College &amp; Career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5112"/>
          </a:xfrm>
        </p:spPr>
        <p:txBody>
          <a:bodyPr/>
          <a:lstStyle/>
          <a:p>
            <a:r>
              <a:rPr lang="en-US" dirty="0" smtClean="0"/>
              <a:t>English, Science, Technology, Engineering, and Math two-year/four-year transfer courses</a:t>
            </a:r>
          </a:p>
          <a:p>
            <a:endParaRPr lang="en-US" dirty="0" smtClean="0"/>
          </a:p>
          <a:p>
            <a:r>
              <a:rPr lang="en-US" dirty="0" smtClean="0"/>
              <a:t>6 hours (2 courses) “C” or higher</a:t>
            </a:r>
          </a:p>
        </p:txBody>
      </p:sp>
      <p:graphicFrame>
        <p:nvGraphicFramePr>
          <p:cNvPr id="4" name="Table 3" title="Dual Credit Course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942588"/>
              </p:ext>
            </p:extLst>
          </p:nvPr>
        </p:nvGraphicFramePr>
        <p:xfrm>
          <a:off x="228600" y="3352800"/>
          <a:ext cx="6768153" cy="287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717"/>
                <a:gridCol w="5039436"/>
              </a:tblGrid>
              <a:tr h="650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Subject Area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Examples</a:t>
                      </a:r>
                      <a:r>
                        <a:rPr lang="en-US" sz="18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800" baseline="0" dirty="0" smtClean="0"/>
                        <a:t>*see full list of courses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English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English 101, 102,</a:t>
                      </a:r>
                      <a:r>
                        <a:rPr lang="en-US" sz="1800" baseline="0" dirty="0" smtClean="0"/>
                        <a:t> 111, 150, etc.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Science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Biology 101, 102, Chemistry 110, 111,</a:t>
                      </a:r>
                      <a:r>
                        <a:rPr lang="en-US" sz="1800" baseline="0" dirty="0" smtClean="0"/>
                        <a:t> etc.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Technology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CPT 101, CSCE</a:t>
                      </a:r>
                      <a:r>
                        <a:rPr lang="en-US" sz="1800" baseline="0" dirty="0" smtClean="0"/>
                        <a:t> 145, 146, etc.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Engineering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Phy</a:t>
                      </a:r>
                      <a:r>
                        <a:rPr lang="en-US" sz="1800" baseline="0" dirty="0" smtClean="0"/>
                        <a:t> 201, 202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Mathematics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Math  110, 111, 120,</a:t>
                      </a:r>
                      <a:r>
                        <a:rPr lang="en-US" sz="1800" baseline="0" dirty="0" smtClean="0"/>
                        <a:t> 140, 141, etc.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Social Studies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HIS, 201, 202, POL 101, PSY</a:t>
                      </a:r>
                      <a:r>
                        <a:rPr lang="en-US" sz="1800" baseline="0" dirty="0" smtClean="0"/>
                        <a:t> 101, ECON 210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 title="CATE Note"/>
          <p:cNvSpPr txBox="1"/>
          <p:nvPr/>
        </p:nvSpPr>
        <p:spPr>
          <a:xfrm>
            <a:off x="7197436" y="4267200"/>
            <a:ext cx="1828800" cy="1477323"/>
          </a:xfrm>
          <a:prstGeom prst="rect">
            <a:avLst/>
          </a:prstGeom>
          <a:solidFill>
            <a:srgbClr val="FFFF00"/>
          </a:solidFill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dirty="0" smtClean="0"/>
              <a:t>*Note:  CATE Report Cards </a:t>
            </a:r>
            <a:r>
              <a:rPr lang="en-US" u="sng" dirty="0" smtClean="0"/>
              <a:t>may</a:t>
            </a:r>
            <a:r>
              <a:rPr lang="en-US" dirty="0" smtClean="0"/>
              <a:t> include CTE Dual Credit Courses (TBD)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0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d_hat" title="Grad Hat Picture">
            <a:extLst>
              <a:ext uri="{FF2B5EF4-FFF2-40B4-BE49-F238E27FC236}">
                <a16:creationId xmlns="" xmlns:a16="http://schemas.microsoft.com/office/drawing/2014/main" id="{8A341668-94FE-4280-A49B-F8AFD70BC6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36" y="509796"/>
            <a:ext cx="435789" cy="296901"/>
          </a:xfrm>
          <a:prstGeom prst="rect">
            <a:avLst/>
          </a:prstGeom>
        </p:spPr>
      </p:pic>
      <p:pic>
        <p:nvPicPr>
          <p:cNvPr id="17" name="Picture 2" descr="C:\Users\squinn\AppData\Local\Microsoft\Windows\Temporary Internet Files\Content.IE5\1BE6JINV\026_scroll[1].jpg" title="High School poin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44" y="4663856"/>
            <a:ext cx="1711433" cy="21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66178" y="5026476"/>
            <a:ext cx="1434255" cy="129265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endParaRPr lang="en-US" sz="7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u="sng" dirty="0" smtClean="0"/>
              <a:t>High School</a:t>
            </a:r>
          </a:p>
          <a:p>
            <a:pPr algn="ctr"/>
            <a:endParaRPr lang="en-US" u="sng" dirty="0"/>
          </a:p>
          <a:p>
            <a:pPr algn="ctr"/>
            <a:r>
              <a:rPr lang="en-US" dirty="0" smtClean="0"/>
              <a:t>25 Points</a:t>
            </a:r>
          </a:p>
          <a:p>
            <a:pPr algn="ctr"/>
            <a:endParaRPr lang="en-US" dirty="0" smtClean="0"/>
          </a:p>
        </p:txBody>
      </p:sp>
      <p:graphicFrame>
        <p:nvGraphicFramePr>
          <p:cNvPr id="4" name="Chart 3" title="Approved WBL Exit Chart"/>
          <p:cNvGraphicFramePr/>
          <p:nvPr>
            <p:extLst>
              <p:ext uri="{D42A27DB-BD31-4B8C-83A1-F6EECF244321}">
                <p14:modId xmlns:p14="http://schemas.microsoft.com/office/powerpoint/2010/main" val="2345156395"/>
              </p:ext>
            </p:extLst>
          </p:nvPr>
        </p:nvGraphicFramePr>
        <p:xfrm>
          <a:off x="1117844" y="806697"/>
          <a:ext cx="6914865" cy="436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7463" y="5570870"/>
            <a:ext cx="2538907" cy="630938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Percentage of students College or Career Ready</a:t>
            </a:r>
            <a:endParaRPr lang="en-US" dirty="0">
              <a:latin typeface="+mj-lt"/>
            </a:endParaRPr>
          </a:p>
        </p:txBody>
      </p:sp>
      <p:sp>
        <p:nvSpPr>
          <p:cNvPr id="2" name="Oval 1" title="Oval Shape"/>
          <p:cNvSpPr/>
          <p:nvPr/>
        </p:nvSpPr>
        <p:spPr>
          <a:xfrm>
            <a:off x="3032818" y="1308229"/>
            <a:ext cx="1478538" cy="1080448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7" tIns="38098" rIns="76197" bIns="38098"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0477" y="208999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en-US" b="1" dirty="0">
                <a:latin typeface="Gill Sans MT Condensed" panose="020B0506020104020203" pitchFamily="34" charset="0"/>
              </a:rPr>
              <a:t>College &amp; </a:t>
            </a:r>
            <a:r>
              <a:rPr lang="en-US" altLang="en-US" sz="6000" b="1" u="sng" dirty="0">
                <a:latin typeface="Gill Sans MT Condensed" panose="020B0506020104020203" pitchFamily="34" charset="0"/>
              </a:rPr>
              <a:t>Career</a:t>
            </a:r>
            <a:r>
              <a:rPr lang="en-US" altLang="en-US" b="1" dirty="0">
                <a:latin typeface="Gill Sans MT Condensed" panose="020B0506020104020203" pitchFamily="34" charset="0"/>
              </a:rPr>
              <a:t> Readiness</a:t>
            </a:r>
            <a:br>
              <a:rPr lang="en-US" altLang="en-US" b="1" dirty="0">
                <a:latin typeface="Gill Sans MT Condensed" panose="020B0506020104020203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4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7277" y="262771"/>
            <a:ext cx="811729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Worldwide Interactive Network</a:t>
            </a:r>
            <a:br>
              <a:rPr lang="en-US" dirty="0" smtClean="0"/>
            </a:br>
            <a:r>
              <a:rPr lang="en-US" dirty="0" smtClean="0"/>
              <a:t>Career Readiness Assessment</a:t>
            </a:r>
            <a:endParaRPr lang="en-US" dirty="0"/>
          </a:p>
        </p:txBody>
      </p:sp>
      <p:pic>
        <p:nvPicPr>
          <p:cNvPr id="2051" name="Picture 3" title="Skills Assessments Meas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" y="1600200"/>
            <a:ext cx="913184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07813" y="3455703"/>
            <a:ext cx="1233056" cy="323161"/>
          </a:xfrm>
          <a:prstGeom prst="rect">
            <a:avLst/>
          </a:prstGeom>
          <a:solidFill>
            <a:srgbClr val="C00000"/>
          </a:solidFill>
        </p:spPr>
        <p:txBody>
          <a:bodyPr wrap="square" lIns="76197" tIns="38098" rIns="76197" bIns="38098" rtlCol="0">
            <a:spAutoFit/>
          </a:bodyPr>
          <a:lstStyle/>
          <a:p>
            <a:r>
              <a:rPr lang="en-US" sz="1600" dirty="0" smtClean="0"/>
              <a:t>55 Minutes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062411" y="4867639"/>
            <a:ext cx="1113782" cy="323161"/>
          </a:xfrm>
          <a:prstGeom prst="rect">
            <a:avLst/>
          </a:prstGeom>
          <a:solidFill>
            <a:srgbClr val="C00000"/>
          </a:solidFill>
        </p:spPr>
        <p:txBody>
          <a:bodyPr wrap="square" lIns="76197" tIns="38098" rIns="76197" bIns="38098" rtlCol="0">
            <a:spAutoFit/>
          </a:bodyPr>
          <a:lstStyle/>
          <a:p>
            <a:r>
              <a:rPr lang="en-US" sz="1600" dirty="0" smtClean="0"/>
              <a:t>55 Minutes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147080" y="6306239"/>
            <a:ext cx="1267692" cy="323161"/>
          </a:xfrm>
          <a:prstGeom prst="rect">
            <a:avLst/>
          </a:prstGeom>
          <a:solidFill>
            <a:srgbClr val="C00000"/>
          </a:solidFill>
        </p:spPr>
        <p:txBody>
          <a:bodyPr wrap="square" lIns="76197" tIns="38098" rIns="76197" bIns="38098" rtlCol="0">
            <a:spAutoFit/>
          </a:bodyPr>
          <a:lstStyle/>
          <a:p>
            <a:r>
              <a:rPr lang="en-US" sz="1600" dirty="0" smtClean="0"/>
              <a:t>55 Minutes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7595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Essential Soft Skills Assessment </a:t>
            </a:r>
            <a:br>
              <a:rPr lang="en-US" dirty="0" smtClean="0"/>
            </a:br>
            <a:r>
              <a:rPr lang="en-US" dirty="0" smtClean="0"/>
              <a:t>(55 minutes)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876568"/>
            <a:ext cx="7154839" cy="4139591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Entry level work tasks and behaviors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Cooperating with others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Negotiating and resolving conflict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Solving problems and making decisions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Observing critically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en-US" sz="2400" dirty="0"/>
              <a:t>Taking responsibility for learning</a:t>
            </a:r>
          </a:p>
        </p:txBody>
      </p:sp>
      <p:sp>
        <p:nvSpPr>
          <p:cNvPr id="5" name="TextBox 4" title="Assessment Requirement"/>
          <p:cNvSpPr txBox="1"/>
          <p:nvPr/>
        </p:nvSpPr>
        <p:spPr>
          <a:xfrm>
            <a:off x="5867400" y="2430565"/>
            <a:ext cx="3048000" cy="3031595"/>
          </a:xfrm>
          <a:prstGeom prst="rect">
            <a:avLst/>
          </a:prstGeom>
          <a:solidFill>
            <a:srgbClr val="C00000"/>
          </a:solidFill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sz="2400" b="1" dirty="0" smtClean="0"/>
              <a:t>The assessment requires participants to choose two answers for each scenario – the BEST and WORST</a:t>
            </a:r>
          </a:p>
          <a:p>
            <a:pPr algn="ctr"/>
            <a:r>
              <a:rPr lang="en-US" sz="2400" b="1" dirty="0"/>
              <a:t>a</a:t>
            </a:r>
            <a:r>
              <a:rPr lang="en-US" sz="2400" b="1" dirty="0" smtClean="0"/>
              <a:t>nswers for handling a situation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2728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557</Words>
  <Application>Microsoft Office PowerPoint</Application>
  <PresentationFormat>On-screen Show (4:3)</PresentationFormat>
  <Paragraphs>152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CTEA / CATE Spring Meeting Career Ready Accountability Update David M. Mathis, Ed.D. Deputy Superintendent, Division of College and Career Readiness</vt:lpstr>
      <vt:lpstr>High Schools</vt:lpstr>
      <vt:lpstr>College &amp; Career Readiness</vt:lpstr>
      <vt:lpstr>Courses</vt:lpstr>
      <vt:lpstr>AP Courses</vt:lpstr>
      <vt:lpstr>Dual Credit Courses College &amp; Career Readiness</vt:lpstr>
      <vt:lpstr>College &amp; Career Readiness </vt:lpstr>
      <vt:lpstr>Worldwide Interactive Network Career Readiness Assessment</vt:lpstr>
      <vt:lpstr>Essential Soft Skills Assessment  (55 minutes)</vt:lpstr>
      <vt:lpstr>Test Dates</vt:lpstr>
      <vt:lpstr>Scoring</vt:lpstr>
      <vt:lpstr>Credentials</vt:lpstr>
      <vt:lpstr>College &amp; Career Readiness </vt:lpstr>
      <vt:lpstr>State and National Industry Credentials (samples from prior list)</vt:lpstr>
      <vt:lpstr>NEW Industry Certifications  Recommended from Business/Industry </vt:lpstr>
      <vt:lpstr>College &amp; Career Readiness</vt:lpstr>
      <vt:lpstr>SC Approved Work-based Learning Experience</vt:lpstr>
      <vt:lpstr>Work-based Learning Course  Codes by Pathway </vt:lpstr>
      <vt:lpstr>Work-based Learning embedded in other courses</vt:lpstr>
      <vt:lpstr>WBL Data Collection and Validation for 2017-18</vt:lpstr>
    </vt:vector>
  </TitlesOfParts>
  <Company>South Carolina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Mathis, David</dc:creator>
  <cp:lastModifiedBy>Washington, Jacqueline</cp:lastModifiedBy>
  <cp:revision>21</cp:revision>
  <dcterms:created xsi:type="dcterms:W3CDTF">2018-04-11T10:23:49Z</dcterms:created>
  <dcterms:modified xsi:type="dcterms:W3CDTF">2018-04-19T21:10:09Z</dcterms:modified>
</cp:coreProperties>
</file>