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media/image26.jpg" ContentType="image/jpg"/>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6"/>
  </p:notesMasterIdLst>
  <p:handoutMasterIdLst>
    <p:handoutMasterId r:id="rId127"/>
  </p:handoutMasterIdLst>
  <p:sldIdLst>
    <p:sldId id="372" r:id="rId2"/>
    <p:sldId id="373" r:id="rId3"/>
    <p:sldId id="345" r:id="rId4"/>
    <p:sldId id="323" r:id="rId5"/>
    <p:sldId id="374" r:id="rId6"/>
    <p:sldId id="319" r:id="rId7"/>
    <p:sldId id="269" r:id="rId8"/>
    <p:sldId id="318" r:id="rId9"/>
    <p:sldId id="275" r:id="rId10"/>
    <p:sldId id="325" r:id="rId11"/>
    <p:sldId id="281" r:id="rId12"/>
    <p:sldId id="446" r:id="rId13"/>
    <p:sldId id="309" r:id="rId14"/>
    <p:sldId id="423" r:id="rId15"/>
    <p:sldId id="321" r:id="rId16"/>
    <p:sldId id="418" r:id="rId17"/>
    <p:sldId id="422" r:id="rId18"/>
    <p:sldId id="329" r:id="rId19"/>
    <p:sldId id="342" r:id="rId20"/>
    <p:sldId id="286" r:id="rId21"/>
    <p:sldId id="341" r:id="rId22"/>
    <p:sldId id="291" r:id="rId23"/>
    <p:sldId id="322" r:id="rId24"/>
    <p:sldId id="424" r:id="rId25"/>
    <p:sldId id="299" r:id="rId26"/>
    <p:sldId id="301" r:id="rId27"/>
    <p:sldId id="346" r:id="rId28"/>
    <p:sldId id="347" r:id="rId29"/>
    <p:sldId id="461" r:id="rId30"/>
    <p:sldId id="462" r:id="rId31"/>
    <p:sldId id="463" r:id="rId32"/>
    <p:sldId id="464" r:id="rId33"/>
    <p:sldId id="348" r:id="rId34"/>
    <p:sldId id="350" r:id="rId35"/>
    <p:sldId id="396" r:id="rId36"/>
    <p:sldId id="397" r:id="rId37"/>
    <p:sldId id="398" r:id="rId38"/>
    <p:sldId id="399" r:id="rId39"/>
    <p:sldId id="400" r:id="rId40"/>
    <p:sldId id="401" r:id="rId41"/>
    <p:sldId id="402" r:id="rId42"/>
    <p:sldId id="403" r:id="rId43"/>
    <p:sldId id="404" r:id="rId44"/>
    <p:sldId id="447" r:id="rId45"/>
    <p:sldId id="450" r:id="rId46"/>
    <p:sldId id="451" r:id="rId47"/>
    <p:sldId id="408" r:id="rId48"/>
    <p:sldId id="409" r:id="rId49"/>
    <p:sldId id="410" r:id="rId50"/>
    <p:sldId id="411" r:id="rId51"/>
    <p:sldId id="412" r:id="rId52"/>
    <p:sldId id="413" r:id="rId53"/>
    <p:sldId id="414" r:id="rId54"/>
    <p:sldId id="415" r:id="rId55"/>
    <p:sldId id="416" r:id="rId56"/>
    <p:sldId id="452" r:id="rId57"/>
    <p:sldId id="354" r:id="rId58"/>
    <p:sldId id="367" r:id="rId59"/>
    <p:sldId id="443" r:id="rId60"/>
    <p:sldId id="444" r:id="rId61"/>
    <p:sldId id="445" r:id="rId62"/>
    <p:sldId id="368" r:id="rId63"/>
    <p:sldId id="363" r:id="rId64"/>
    <p:sldId id="376" r:id="rId65"/>
    <p:sldId id="377" r:id="rId66"/>
    <p:sldId id="378" r:id="rId67"/>
    <p:sldId id="379" r:id="rId68"/>
    <p:sldId id="380" r:id="rId69"/>
    <p:sldId id="381" r:id="rId70"/>
    <p:sldId id="382" r:id="rId71"/>
    <p:sldId id="383" r:id="rId72"/>
    <p:sldId id="384" r:id="rId73"/>
    <p:sldId id="364" r:id="rId74"/>
    <p:sldId id="365" r:id="rId75"/>
    <p:sldId id="419" r:id="rId76"/>
    <p:sldId id="420" r:id="rId77"/>
    <p:sldId id="421" r:id="rId78"/>
    <p:sldId id="366" r:id="rId79"/>
    <p:sldId id="351" r:id="rId80"/>
    <p:sldId id="425" r:id="rId81"/>
    <p:sldId id="426" r:id="rId82"/>
    <p:sldId id="427" r:id="rId83"/>
    <p:sldId id="428" r:id="rId84"/>
    <p:sldId id="429" r:id="rId85"/>
    <p:sldId id="430" r:id="rId86"/>
    <p:sldId id="431" r:id="rId87"/>
    <p:sldId id="432" r:id="rId88"/>
    <p:sldId id="433" r:id="rId89"/>
    <p:sldId id="434" r:id="rId90"/>
    <p:sldId id="435" r:id="rId91"/>
    <p:sldId id="436" r:id="rId92"/>
    <p:sldId id="437" r:id="rId93"/>
    <p:sldId id="438" r:id="rId94"/>
    <p:sldId id="439" r:id="rId95"/>
    <p:sldId id="440" r:id="rId96"/>
    <p:sldId id="441" r:id="rId97"/>
    <p:sldId id="442" r:id="rId98"/>
    <p:sldId id="355" r:id="rId99"/>
    <p:sldId id="369" r:id="rId100"/>
    <p:sldId id="453" r:id="rId101"/>
    <p:sldId id="454" r:id="rId102"/>
    <p:sldId id="455" r:id="rId103"/>
    <p:sldId id="370" r:id="rId104"/>
    <p:sldId id="352" r:id="rId105"/>
    <p:sldId id="385" r:id="rId106"/>
    <p:sldId id="386" r:id="rId107"/>
    <p:sldId id="387" r:id="rId108"/>
    <p:sldId id="388" r:id="rId109"/>
    <p:sldId id="389" r:id="rId110"/>
    <p:sldId id="390" r:id="rId111"/>
    <p:sldId id="391" r:id="rId112"/>
    <p:sldId id="392" r:id="rId113"/>
    <p:sldId id="393" r:id="rId114"/>
    <p:sldId id="394" r:id="rId115"/>
    <p:sldId id="395" r:id="rId116"/>
    <p:sldId id="361" r:id="rId117"/>
    <p:sldId id="357" r:id="rId118"/>
    <p:sldId id="456" r:id="rId119"/>
    <p:sldId id="457" r:id="rId120"/>
    <p:sldId id="458" r:id="rId121"/>
    <p:sldId id="459" r:id="rId122"/>
    <p:sldId id="460" r:id="rId123"/>
    <p:sldId id="362" r:id="rId124"/>
    <p:sldId id="371" r:id="rId125"/>
  </p:sldIdLst>
  <p:sldSz cx="12192000" cy="6858000"/>
  <p:notesSz cx="7023100" cy="93091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28" roundtripDataSignature="AMtx7mj4BY2XZJpo+ATp4Y8iV98U/xjN8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E67FD84-4CB4-49B7-AFB2-6563B96F9106}">
  <a:tblStyle styleId="{CE67FD84-4CB4-49B7-AFB2-6563B96F91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83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customschemas.google.com/relationships/presentationmetadata" Target="metadata"/><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tableStyles" Target="tableStyle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246DE2-C863-4A66-B532-5EBF961C6AF2}"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en-US"/>
        </a:p>
      </dgm:t>
    </dgm:pt>
    <dgm:pt modelId="{29CD3F1B-3A9F-485F-A95E-599400189595}">
      <dgm:prSet/>
      <dgm:spPr/>
      <dgm:t>
        <a:bodyPr/>
        <a:lstStyle/>
        <a:p>
          <a:r>
            <a:rPr lang="en-US" dirty="0">
              <a:latin typeface="Calibri" panose="020F0502020204030204" pitchFamily="34" charset="0"/>
              <a:cs typeface="Calibri" panose="020F0502020204030204" pitchFamily="34" charset="0"/>
            </a:rPr>
            <a:t>Score Silver, Gold or Platinum on WIN Learning or WorkKeys</a:t>
          </a:r>
        </a:p>
      </dgm:t>
    </dgm:pt>
    <dgm:pt modelId="{DFE15744-6EFF-4AF9-BCA8-59D2969E94D6}" type="parTrans" cxnId="{B53F0B48-813D-4DE6-9E76-785590CD42DB}">
      <dgm:prSet/>
      <dgm:spPr/>
      <dgm:t>
        <a:bodyPr/>
        <a:lstStyle/>
        <a:p>
          <a:endParaRPr lang="en-US" sz="1800"/>
        </a:p>
      </dgm:t>
    </dgm:pt>
    <dgm:pt modelId="{F32DAB4B-E4C9-46DC-BB98-E72B19CA6D50}" type="sibTrans" cxnId="{B53F0B48-813D-4DE6-9E76-785590CD42DB}">
      <dgm:prSet/>
      <dgm:spPr/>
      <dgm:t>
        <a:bodyPr/>
        <a:lstStyle/>
        <a:p>
          <a:endParaRPr lang="en-US"/>
        </a:p>
      </dgm:t>
    </dgm:pt>
    <dgm:pt modelId="{0FF88BBD-2B84-468D-93A9-99D4046696B6}">
      <dgm:prSet/>
      <dgm:spPr/>
      <dgm:t>
        <a:bodyPr/>
        <a:lstStyle/>
        <a:p>
          <a:r>
            <a:rPr lang="en-US" dirty="0">
              <a:latin typeface="Calibri" panose="020F0502020204030204" pitchFamily="34" charset="0"/>
              <a:cs typeface="Calibri" panose="020F0502020204030204" pitchFamily="34" charset="0"/>
            </a:rPr>
            <a:t>ASVAB Score of 31 or higher</a:t>
          </a:r>
        </a:p>
      </dgm:t>
    </dgm:pt>
    <dgm:pt modelId="{D38B63EB-DF92-47FD-AC97-A2AD5E189C2E}" type="parTrans" cxnId="{C0688766-927E-488A-8D1E-394DF55D09CA}">
      <dgm:prSet/>
      <dgm:spPr/>
      <dgm:t>
        <a:bodyPr/>
        <a:lstStyle/>
        <a:p>
          <a:endParaRPr lang="en-US" sz="1800"/>
        </a:p>
      </dgm:t>
    </dgm:pt>
    <dgm:pt modelId="{226AB868-EB3D-4F6E-A2DD-9D673395456B}" type="sibTrans" cxnId="{C0688766-927E-488A-8D1E-394DF55D09CA}">
      <dgm:prSet/>
      <dgm:spPr/>
      <dgm:t>
        <a:bodyPr/>
        <a:lstStyle/>
        <a:p>
          <a:endParaRPr lang="en-US"/>
        </a:p>
      </dgm:t>
    </dgm:pt>
    <dgm:pt modelId="{86A89E8D-BBF3-43E2-BDF5-825820DB86D8}">
      <dgm:prSet/>
      <dgm:spPr/>
      <dgm:t>
        <a:bodyPr/>
        <a:lstStyle/>
        <a:p>
          <a:r>
            <a:rPr lang="en-US" dirty="0">
              <a:latin typeface="Calibri" panose="020F0502020204030204" pitchFamily="34" charset="0"/>
              <a:cs typeface="Calibri" panose="020F0502020204030204" pitchFamily="34" charset="0"/>
            </a:rPr>
            <a:t>CTE Completer with industry recognized credential</a:t>
          </a:r>
        </a:p>
      </dgm:t>
    </dgm:pt>
    <dgm:pt modelId="{DFFE8BB7-5E47-4422-AC50-053946B8CA69}" type="parTrans" cxnId="{5713322C-BEC7-4D8E-ADA4-A1C39E89C3A3}">
      <dgm:prSet/>
      <dgm:spPr/>
      <dgm:t>
        <a:bodyPr/>
        <a:lstStyle/>
        <a:p>
          <a:endParaRPr lang="en-US" sz="1800"/>
        </a:p>
      </dgm:t>
    </dgm:pt>
    <dgm:pt modelId="{51456880-AD05-41CF-B2D9-28E0310CC3F9}" type="sibTrans" cxnId="{5713322C-BEC7-4D8E-ADA4-A1C39E89C3A3}">
      <dgm:prSet/>
      <dgm:spPr/>
      <dgm:t>
        <a:bodyPr/>
        <a:lstStyle/>
        <a:p>
          <a:endParaRPr lang="en-US"/>
        </a:p>
      </dgm:t>
    </dgm:pt>
    <dgm:pt modelId="{FD5A8538-3F7F-4BD6-A121-33A527A1F60F}">
      <dgm:prSet/>
      <dgm:spPr/>
      <dgm:t>
        <a:bodyPr/>
        <a:lstStyle/>
        <a:p>
          <a:r>
            <a:rPr lang="en-US" dirty="0">
              <a:latin typeface="Calibri" panose="020F0502020204030204" pitchFamily="34" charset="0"/>
              <a:cs typeface="Calibri" panose="020F0502020204030204" pitchFamily="34" charset="0"/>
            </a:rPr>
            <a:t>Career Ready Work-Based Learning placement</a:t>
          </a:r>
        </a:p>
      </dgm:t>
    </dgm:pt>
    <dgm:pt modelId="{28514D7A-804F-41D5-AE71-30F1A1B48FB0}" type="parTrans" cxnId="{3BB4D553-CEA9-47D1-8152-EBF18BCD8AF0}">
      <dgm:prSet/>
      <dgm:spPr/>
      <dgm:t>
        <a:bodyPr/>
        <a:lstStyle/>
        <a:p>
          <a:endParaRPr lang="en-US" sz="1800"/>
        </a:p>
      </dgm:t>
    </dgm:pt>
    <dgm:pt modelId="{D0FEE7AA-BABD-43AE-982A-B19F16D28527}" type="sibTrans" cxnId="{3BB4D553-CEA9-47D1-8152-EBF18BCD8AF0}">
      <dgm:prSet/>
      <dgm:spPr/>
      <dgm:t>
        <a:bodyPr/>
        <a:lstStyle/>
        <a:p>
          <a:endParaRPr lang="en-US"/>
        </a:p>
      </dgm:t>
    </dgm:pt>
    <dgm:pt modelId="{568B6B52-0E26-4336-AC9A-83E4D1A80F6C}" type="pres">
      <dgm:prSet presAssocID="{E4246DE2-C863-4A66-B532-5EBF961C6AF2}" presName="linear" presStyleCnt="0">
        <dgm:presLayoutVars>
          <dgm:animLvl val="lvl"/>
          <dgm:resizeHandles val="exact"/>
        </dgm:presLayoutVars>
      </dgm:prSet>
      <dgm:spPr/>
      <dgm:t>
        <a:bodyPr/>
        <a:lstStyle/>
        <a:p>
          <a:endParaRPr lang="en-US"/>
        </a:p>
      </dgm:t>
    </dgm:pt>
    <dgm:pt modelId="{932CC6A7-3638-414C-A0D5-6794E7B8A0AD}" type="pres">
      <dgm:prSet presAssocID="{29CD3F1B-3A9F-485F-A95E-599400189595}" presName="parentText" presStyleLbl="node1" presStyleIdx="0" presStyleCnt="4">
        <dgm:presLayoutVars>
          <dgm:chMax val="0"/>
          <dgm:bulletEnabled val="1"/>
        </dgm:presLayoutVars>
      </dgm:prSet>
      <dgm:spPr/>
      <dgm:t>
        <a:bodyPr/>
        <a:lstStyle/>
        <a:p>
          <a:endParaRPr lang="en-US"/>
        </a:p>
      </dgm:t>
    </dgm:pt>
    <dgm:pt modelId="{264BA961-5E78-4DD9-ADCC-641BA57A15B0}" type="pres">
      <dgm:prSet presAssocID="{F32DAB4B-E4C9-46DC-BB98-E72B19CA6D50}" presName="spacer" presStyleCnt="0"/>
      <dgm:spPr/>
    </dgm:pt>
    <dgm:pt modelId="{E68CF33E-2DEB-420A-984D-2673AF39EF09}" type="pres">
      <dgm:prSet presAssocID="{0FF88BBD-2B84-468D-93A9-99D4046696B6}" presName="parentText" presStyleLbl="node1" presStyleIdx="1" presStyleCnt="4" custLinFactNeighborX="1132" custLinFactNeighborY="13804">
        <dgm:presLayoutVars>
          <dgm:chMax val="0"/>
          <dgm:bulletEnabled val="1"/>
        </dgm:presLayoutVars>
      </dgm:prSet>
      <dgm:spPr/>
      <dgm:t>
        <a:bodyPr/>
        <a:lstStyle/>
        <a:p>
          <a:endParaRPr lang="en-US"/>
        </a:p>
      </dgm:t>
    </dgm:pt>
    <dgm:pt modelId="{FA266E94-B0C8-4E50-9AE9-E0957D341C9D}" type="pres">
      <dgm:prSet presAssocID="{226AB868-EB3D-4F6E-A2DD-9D673395456B}" presName="spacer" presStyleCnt="0"/>
      <dgm:spPr/>
    </dgm:pt>
    <dgm:pt modelId="{C6FD3892-EEED-4E15-BD0A-86B342E11839}" type="pres">
      <dgm:prSet presAssocID="{86A89E8D-BBF3-43E2-BDF5-825820DB86D8}" presName="parentText" presStyleLbl="node1" presStyleIdx="2" presStyleCnt="4">
        <dgm:presLayoutVars>
          <dgm:chMax val="0"/>
          <dgm:bulletEnabled val="1"/>
        </dgm:presLayoutVars>
      </dgm:prSet>
      <dgm:spPr/>
      <dgm:t>
        <a:bodyPr/>
        <a:lstStyle/>
        <a:p>
          <a:endParaRPr lang="en-US"/>
        </a:p>
      </dgm:t>
    </dgm:pt>
    <dgm:pt modelId="{9A316DD3-0AD9-4463-9122-342110814C29}" type="pres">
      <dgm:prSet presAssocID="{51456880-AD05-41CF-B2D9-28E0310CC3F9}" presName="spacer" presStyleCnt="0"/>
      <dgm:spPr/>
    </dgm:pt>
    <dgm:pt modelId="{42B5B151-2964-47EC-8201-30DE5A1D3F7B}" type="pres">
      <dgm:prSet presAssocID="{FD5A8538-3F7F-4BD6-A121-33A527A1F60F}" presName="parentText" presStyleLbl="node1" presStyleIdx="3" presStyleCnt="4">
        <dgm:presLayoutVars>
          <dgm:chMax val="0"/>
          <dgm:bulletEnabled val="1"/>
        </dgm:presLayoutVars>
      </dgm:prSet>
      <dgm:spPr/>
      <dgm:t>
        <a:bodyPr/>
        <a:lstStyle/>
        <a:p>
          <a:endParaRPr lang="en-US"/>
        </a:p>
      </dgm:t>
    </dgm:pt>
  </dgm:ptLst>
  <dgm:cxnLst>
    <dgm:cxn modelId="{3BB4D553-CEA9-47D1-8152-EBF18BCD8AF0}" srcId="{E4246DE2-C863-4A66-B532-5EBF961C6AF2}" destId="{FD5A8538-3F7F-4BD6-A121-33A527A1F60F}" srcOrd="3" destOrd="0" parTransId="{28514D7A-804F-41D5-AE71-30F1A1B48FB0}" sibTransId="{D0FEE7AA-BABD-43AE-982A-B19F16D28527}"/>
    <dgm:cxn modelId="{CE241A62-91A3-4AB8-BD63-04B09B9C4363}" type="presOf" srcId="{0FF88BBD-2B84-468D-93A9-99D4046696B6}" destId="{E68CF33E-2DEB-420A-984D-2673AF39EF09}" srcOrd="0" destOrd="0" presId="urn:microsoft.com/office/officeart/2005/8/layout/vList2"/>
    <dgm:cxn modelId="{5713322C-BEC7-4D8E-ADA4-A1C39E89C3A3}" srcId="{E4246DE2-C863-4A66-B532-5EBF961C6AF2}" destId="{86A89E8D-BBF3-43E2-BDF5-825820DB86D8}" srcOrd="2" destOrd="0" parTransId="{DFFE8BB7-5E47-4422-AC50-053946B8CA69}" sibTransId="{51456880-AD05-41CF-B2D9-28E0310CC3F9}"/>
    <dgm:cxn modelId="{C0688766-927E-488A-8D1E-394DF55D09CA}" srcId="{E4246DE2-C863-4A66-B532-5EBF961C6AF2}" destId="{0FF88BBD-2B84-468D-93A9-99D4046696B6}" srcOrd="1" destOrd="0" parTransId="{D38B63EB-DF92-47FD-AC97-A2AD5E189C2E}" sibTransId="{226AB868-EB3D-4F6E-A2DD-9D673395456B}"/>
    <dgm:cxn modelId="{80214E22-4AC5-4700-AA5A-2B5A9605C39D}" type="presOf" srcId="{86A89E8D-BBF3-43E2-BDF5-825820DB86D8}" destId="{C6FD3892-EEED-4E15-BD0A-86B342E11839}" srcOrd="0" destOrd="0" presId="urn:microsoft.com/office/officeart/2005/8/layout/vList2"/>
    <dgm:cxn modelId="{26170DC2-3087-4287-8B8D-3627C6B739A3}" type="presOf" srcId="{E4246DE2-C863-4A66-B532-5EBF961C6AF2}" destId="{568B6B52-0E26-4336-AC9A-83E4D1A80F6C}" srcOrd="0" destOrd="0" presId="urn:microsoft.com/office/officeart/2005/8/layout/vList2"/>
    <dgm:cxn modelId="{3123D612-FEC7-4646-897F-0FE6FFDBDDE9}" type="presOf" srcId="{29CD3F1B-3A9F-485F-A95E-599400189595}" destId="{932CC6A7-3638-414C-A0D5-6794E7B8A0AD}" srcOrd="0" destOrd="0" presId="urn:microsoft.com/office/officeart/2005/8/layout/vList2"/>
    <dgm:cxn modelId="{B53F0B48-813D-4DE6-9E76-785590CD42DB}" srcId="{E4246DE2-C863-4A66-B532-5EBF961C6AF2}" destId="{29CD3F1B-3A9F-485F-A95E-599400189595}" srcOrd="0" destOrd="0" parTransId="{DFE15744-6EFF-4AF9-BCA8-59D2969E94D6}" sibTransId="{F32DAB4B-E4C9-46DC-BB98-E72B19CA6D50}"/>
    <dgm:cxn modelId="{48C7E764-63E8-40C5-9304-50B693B6C1B0}" type="presOf" srcId="{FD5A8538-3F7F-4BD6-A121-33A527A1F60F}" destId="{42B5B151-2964-47EC-8201-30DE5A1D3F7B}" srcOrd="0" destOrd="0" presId="urn:microsoft.com/office/officeart/2005/8/layout/vList2"/>
    <dgm:cxn modelId="{AF74F915-110F-4E8E-BF67-AA69765C40C3}" type="presParOf" srcId="{568B6B52-0E26-4336-AC9A-83E4D1A80F6C}" destId="{932CC6A7-3638-414C-A0D5-6794E7B8A0AD}" srcOrd="0" destOrd="0" presId="urn:microsoft.com/office/officeart/2005/8/layout/vList2"/>
    <dgm:cxn modelId="{7CB53E41-9867-49A1-8B5C-EB6EEEA62D88}" type="presParOf" srcId="{568B6B52-0E26-4336-AC9A-83E4D1A80F6C}" destId="{264BA961-5E78-4DD9-ADCC-641BA57A15B0}" srcOrd="1" destOrd="0" presId="urn:microsoft.com/office/officeart/2005/8/layout/vList2"/>
    <dgm:cxn modelId="{23B003CF-0642-40A4-B48E-A5ECAE62B4C2}" type="presParOf" srcId="{568B6B52-0E26-4336-AC9A-83E4D1A80F6C}" destId="{E68CF33E-2DEB-420A-984D-2673AF39EF09}" srcOrd="2" destOrd="0" presId="urn:microsoft.com/office/officeart/2005/8/layout/vList2"/>
    <dgm:cxn modelId="{2E5E6E24-D0C8-4DD2-B80C-D6208FECC587}" type="presParOf" srcId="{568B6B52-0E26-4336-AC9A-83E4D1A80F6C}" destId="{FA266E94-B0C8-4E50-9AE9-E0957D341C9D}" srcOrd="3" destOrd="0" presId="urn:microsoft.com/office/officeart/2005/8/layout/vList2"/>
    <dgm:cxn modelId="{7E0741E4-4015-47AD-A005-6D327C891272}" type="presParOf" srcId="{568B6B52-0E26-4336-AC9A-83E4D1A80F6C}" destId="{C6FD3892-EEED-4E15-BD0A-86B342E11839}" srcOrd="4" destOrd="0" presId="urn:microsoft.com/office/officeart/2005/8/layout/vList2"/>
    <dgm:cxn modelId="{664B09C0-CE0F-4CF5-BA26-1D46A404B8BC}" type="presParOf" srcId="{568B6B52-0E26-4336-AC9A-83E4D1A80F6C}" destId="{9A316DD3-0AD9-4463-9122-342110814C29}" srcOrd="5" destOrd="0" presId="urn:microsoft.com/office/officeart/2005/8/layout/vList2"/>
    <dgm:cxn modelId="{507AA123-0728-4535-B447-BD7491009502}" type="presParOf" srcId="{568B6B52-0E26-4336-AC9A-83E4D1A80F6C}" destId="{42B5B151-2964-47EC-8201-30DE5A1D3F7B}"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2CC6A7-3638-414C-A0D5-6794E7B8A0AD}">
      <dsp:nvSpPr>
        <dsp:cNvPr id="0" name=""/>
        <dsp:cNvSpPr/>
      </dsp:nvSpPr>
      <dsp:spPr>
        <a:xfrm>
          <a:off x="0" y="249861"/>
          <a:ext cx="4038600" cy="95471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latin typeface="Calibri" panose="020F0502020204030204" pitchFamily="34" charset="0"/>
              <a:cs typeface="Calibri" panose="020F0502020204030204" pitchFamily="34" charset="0"/>
            </a:rPr>
            <a:t>Score Silver, Gold or Platinum on WIN Learning or WorkKeys</a:t>
          </a:r>
        </a:p>
      </dsp:txBody>
      <dsp:txXfrm>
        <a:off x="46606" y="296467"/>
        <a:ext cx="3945388" cy="861507"/>
      </dsp:txXfrm>
    </dsp:sp>
    <dsp:sp modelId="{E68CF33E-2DEB-420A-984D-2673AF39EF09}">
      <dsp:nvSpPr>
        <dsp:cNvPr id="0" name=""/>
        <dsp:cNvSpPr/>
      </dsp:nvSpPr>
      <dsp:spPr>
        <a:xfrm>
          <a:off x="0" y="1283242"/>
          <a:ext cx="4038600" cy="95471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latin typeface="Calibri" panose="020F0502020204030204" pitchFamily="34" charset="0"/>
              <a:cs typeface="Calibri" panose="020F0502020204030204" pitchFamily="34" charset="0"/>
            </a:rPr>
            <a:t>ASVAB Score of 31 or higher</a:t>
          </a:r>
        </a:p>
      </dsp:txBody>
      <dsp:txXfrm>
        <a:off x="46606" y="1329848"/>
        <a:ext cx="3945388" cy="861507"/>
      </dsp:txXfrm>
    </dsp:sp>
    <dsp:sp modelId="{C6FD3892-EEED-4E15-BD0A-86B342E11839}">
      <dsp:nvSpPr>
        <dsp:cNvPr id="0" name=""/>
        <dsp:cNvSpPr/>
      </dsp:nvSpPr>
      <dsp:spPr>
        <a:xfrm>
          <a:off x="0" y="2297541"/>
          <a:ext cx="4038600" cy="95471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latin typeface="Calibri" panose="020F0502020204030204" pitchFamily="34" charset="0"/>
              <a:cs typeface="Calibri" panose="020F0502020204030204" pitchFamily="34" charset="0"/>
            </a:rPr>
            <a:t>CTE Completer with industry recognized credential</a:t>
          </a:r>
        </a:p>
      </dsp:txBody>
      <dsp:txXfrm>
        <a:off x="46606" y="2344147"/>
        <a:ext cx="3945388" cy="861507"/>
      </dsp:txXfrm>
    </dsp:sp>
    <dsp:sp modelId="{42B5B151-2964-47EC-8201-30DE5A1D3F7B}">
      <dsp:nvSpPr>
        <dsp:cNvPr id="0" name=""/>
        <dsp:cNvSpPr/>
      </dsp:nvSpPr>
      <dsp:spPr>
        <a:xfrm>
          <a:off x="0" y="3321381"/>
          <a:ext cx="4038600" cy="95471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latin typeface="Calibri" panose="020F0502020204030204" pitchFamily="34" charset="0"/>
              <a:cs typeface="Calibri" panose="020F0502020204030204" pitchFamily="34" charset="0"/>
            </a:rPr>
            <a:t>Career Ready Work-Based Learning placement</a:t>
          </a:r>
        </a:p>
      </dsp:txBody>
      <dsp:txXfrm>
        <a:off x="46606" y="3367987"/>
        <a:ext cx="3945388" cy="86150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6C1BA93D-3835-4A66-AE93-0F61CF02E8C3}" type="datetimeFigureOut">
              <a:rPr lang="en-US" smtClean="0"/>
              <a:t>9/29/2021</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4924B533-7515-4D6A-855F-31FB31737D74}" type="slidenum">
              <a:rPr lang="en-US" smtClean="0"/>
              <a:t>‹#›</a:t>
            </a:fld>
            <a:endParaRPr lang="en-US"/>
          </a:p>
        </p:txBody>
      </p:sp>
    </p:spTree>
    <p:extLst>
      <p:ext uri="{BB962C8B-B14F-4D97-AF65-F5344CB8AC3E}">
        <p14:creationId xmlns:p14="http://schemas.microsoft.com/office/powerpoint/2010/main" val="27458777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43343" cy="467072"/>
          </a:xfrm>
          <a:prstGeom prst="rect">
            <a:avLst/>
          </a:prstGeom>
          <a:noFill/>
          <a:ln>
            <a:noFill/>
          </a:ln>
        </p:spPr>
        <p:txBody>
          <a:bodyPr spcFirstLastPara="1" wrap="square" lIns="93300" tIns="46650" rIns="93300" bIns="4665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8132" y="0"/>
            <a:ext cx="3043343" cy="467072"/>
          </a:xfrm>
          <a:prstGeom prst="rect">
            <a:avLst/>
          </a:prstGeom>
          <a:noFill/>
          <a:ln>
            <a:noFill/>
          </a:ln>
        </p:spPr>
        <p:txBody>
          <a:bodyPr spcFirstLastPara="1" wrap="square" lIns="93300" tIns="46650" rIns="93300" bIns="4665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2310" y="4480004"/>
            <a:ext cx="5618480" cy="3665458"/>
          </a:xfrm>
          <a:prstGeom prst="rect">
            <a:avLst/>
          </a:prstGeom>
          <a:noFill/>
          <a:ln>
            <a:noFill/>
          </a:ln>
        </p:spPr>
        <p:txBody>
          <a:bodyPr spcFirstLastPara="1" wrap="square" lIns="93300" tIns="46650" rIns="93300" bIns="4665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42030"/>
            <a:ext cx="3043343" cy="467071"/>
          </a:xfrm>
          <a:prstGeom prst="rect">
            <a:avLst/>
          </a:prstGeom>
          <a:noFill/>
          <a:ln>
            <a:noFill/>
          </a:ln>
        </p:spPr>
        <p:txBody>
          <a:bodyPr spcFirstLastPara="1" wrap="square" lIns="93300" tIns="46650" rIns="93300" bIns="4665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8132" y="8842030"/>
            <a:ext cx="3043343" cy="467071"/>
          </a:xfrm>
          <a:prstGeom prst="rect">
            <a:avLst/>
          </a:prstGeom>
          <a:noFill/>
          <a:ln>
            <a:noFill/>
          </a:ln>
        </p:spPr>
        <p:txBody>
          <a:bodyPr spcFirstLastPara="1" wrap="square" lIns="93300" tIns="46650" rIns="93300" bIns="4665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forms.gle/gvqAgCvd3vZEeX2a9"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forms.office.com/r/7pZrp0YUYy" TargetMode="External"/><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924525-6B6E-4901-BE11-6A47025AD207}" type="slidenum">
              <a:rPr lang="en-US" smtClean="0"/>
              <a:t>1</a:t>
            </a:fld>
            <a:endParaRPr lang="en-US" dirty="0"/>
          </a:p>
        </p:txBody>
      </p:sp>
    </p:spTree>
    <p:extLst>
      <p:ext uri="{BB962C8B-B14F-4D97-AF65-F5344CB8AC3E}">
        <p14:creationId xmlns:p14="http://schemas.microsoft.com/office/powerpoint/2010/main" val="125372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b8262f2a22_0_38: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457200" lvl="0" indent="-342900" algn="l" rtl="0">
              <a:lnSpc>
                <a:spcPct val="100000"/>
              </a:lnSpc>
              <a:spcBef>
                <a:spcPts val="0"/>
              </a:spcBef>
              <a:spcAft>
                <a:spcPts val="0"/>
              </a:spcAft>
              <a:buSzPct val="100000"/>
              <a:buChar char="•"/>
            </a:pPr>
            <a:r>
              <a:rPr lang="en-US" dirty="0" smtClean="0"/>
              <a:t>Project Based Learning</a:t>
            </a:r>
          </a:p>
          <a:p>
            <a:pPr marL="457200" lvl="0" indent="-342900" algn="l" rtl="0">
              <a:lnSpc>
                <a:spcPct val="100000"/>
              </a:lnSpc>
              <a:spcBef>
                <a:spcPts val="0"/>
              </a:spcBef>
              <a:spcAft>
                <a:spcPts val="0"/>
              </a:spcAft>
              <a:buSzPct val="100000"/>
              <a:buChar char="•"/>
            </a:pPr>
            <a:endParaRPr lang="en-US" sz="800" dirty="0" smtClean="0"/>
          </a:p>
          <a:p>
            <a:pPr marL="457200" lvl="0" indent="-342900" algn="l" rtl="0">
              <a:lnSpc>
                <a:spcPct val="100000"/>
              </a:lnSpc>
              <a:spcBef>
                <a:spcPts val="0"/>
              </a:spcBef>
              <a:spcAft>
                <a:spcPts val="0"/>
              </a:spcAft>
              <a:buSzPct val="100000"/>
              <a:buChar char="•"/>
            </a:pPr>
            <a:r>
              <a:rPr lang="en-US" dirty="0" smtClean="0"/>
              <a:t>Artificial Intelligence</a:t>
            </a:r>
          </a:p>
          <a:p>
            <a:pPr marL="457200" lvl="0" indent="-342900" algn="l" rtl="0">
              <a:lnSpc>
                <a:spcPct val="100000"/>
              </a:lnSpc>
              <a:spcBef>
                <a:spcPts val="0"/>
              </a:spcBef>
              <a:spcAft>
                <a:spcPts val="0"/>
              </a:spcAft>
              <a:buSzPct val="100000"/>
              <a:buChar char="•"/>
            </a:pPr>
            <a:endParaRPr lang="en-US" sz="800" dirty="0" smtClean="0"/>
          </a:p>
          <a:p>
            <a:pPr marL="457200" lvl="0" indent="-342900" algn="l" rtl="0">
              <a:lnSpc>
                <a:spcPct val="100000"/>
              </a:lnSpc>
              <a:spcBef>
                <a:spcPts val="0"/>
              </a:spcBef>
              <a:spcAft>
                <a:spcPts val="0"/>
              </a:spcAft>
              <a:buSzPct val="100000"/>
              <a:buChar char="•"/>
            </a:pPr>
            <a:r>
              <a:rPr lang="en-US" dirty="0" smtClean="0"/>
              <a:t>Information Technology</a:t>
            </a:r>
          </a:p>
          <a:p>
            <a:pPr marL="457200" lvl="0" indent="-342900" algn="l" rtl="0">
              <a:lnSpc>
                <a:spcPct val="100000"/>
              </a:lnSpc>
              <a:spcBef>
                <a:spcPts val="0"/>
              </a:spcBef>
              <a:spcAft>
                <a:spcPts val="0"/>
              </a:spcAft>
              <a:buSzPct val="100000"/>
              <a:buChar char="•"/>
            </a:pPr>
            <a:endParaRPr lang="en-US" sz="800" dirty="0" smtClean="0"/>
          </a:p>
          <a:p>
            <a:pPr marL="457200" lvl="0" indent="-342900" algn="l" rtl="0">
              <a:lnSpc>
                <a:spcPct val="100000"/>
              </a:lnSpc>
              <a:spcBef>
                <a:spcPts val="0"/>
              </a:spcBef>
              <a:spcAft>
                <a:spcPts val="0"/>
              </a:spcAft>
              <a:buSzPct val="100000"/>
              <a:buChar char="•"/>
            </a:pPr>
            <a:r>
              <a:rPr lang="en-US" dirty="0" smtClean="0"/>
              <a:t>Field Review</a:t>
            </a:r>
          </a:p>
          <a:p>
            <a:pPr marL="457200" lvl="0" indent="-342900" algn="l" rtl="0">
              <a:lnSpc>
                <a:spcPct val="100000"/>
              </a:lnSpc>
              <a:spcBef>
                <a:spcPts val="0"/>
              </a:spcBef>
              <a:spcAft>
                <a:spcPts val="0"/>
              </a:spcAft>
              <a:buSzPct val="100000"/>
              <a:buChar char="•"/>
            </a:pPr>
            <a:endParaRPr lang="en-US" sz="800" dirty="0" smtClean="0"/>
          </a:p>
          <a:p>
            <a:pPr marL="457200" lvl="0" indent="-342900" algn="l" rtl="0">
              <a:lnSpc>
                <a:spcPct val="100000"/>
              </a:lnSpc>
              <a:spcBef>
                <a:spcPts val="0"/>
              </a:spcBef>
              <a:spcAft>
                <a:spcPts val="0"/>
              </a:spcAft>
              <a:buSzPct val="100000"/>
              <a:buChar char="•"/>
            </a:pPr>
            <a:r>
              <a:rPr lang="en-US" dirty="0" smtClean="0"/>
              <a:t>Posted 2021-22 for Transitions</a:t>
            </a:r>
          </a:p>
          <a:p>
            <a:pPr marL="457200" lvl="0" indent="-342900" algn="l" rtl="0">
              <a:lnSpc>
                <a:spcPct val="100000"/>
              </a:lnSpc>
              <a:spcBef>
                <a:spcPts val="0"/>
              </a:spcBef>
              <a:spcAft>
                <a:spcPts val="0"/>
              </a:spcAft>
              <a:buSzPct val="100000"/>
              <a:buChar char="•"/>
            </a:pPr>
            <a:endParaRPr lang="en-US" sz="800" dirty="0" smtClean="0"/>
          </a:p>
          <a:p>
            <a:pPr marL="457200" lvl="0" indent="-342900" algn="l" rtl="0">
              <a:lnSpc>
                <a:spcPct val="100000"/>
              </a:lnSpc>
              <a:spcBef>
                <a:spcPts val="0"/>
              </a:spcBef>
              <a:spcAft>
                <a:spcPts val="0"/>
              </a:spcAft>
              <a:buSzPct val="100000"/>
              <a:buChar char="•"/>
            </a:pPr>
            <a:r>
              <a:rPr lang="en-US" dirty="0" smtClean="0"/>
              <a:t>Released for Implementation 2022-23</a:t>
            </a:r>
            <a:endParaRPr lang="en-US" dirty="0"/>
          </a:p>
        </p:txBody>
      </p:sp>
      <p:sp>
        <p:nvSpPr>
          <p:cNvPr id="303" name="Google Shape;303;gb8262f2a22_0_38: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b8262f2a22_1_150: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gb8262f2a22_1_150: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390" name="Google Shape;390;gb8262f2a22_1_150: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391" name="Google Shape;391;gb8262f2a22_1_150: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13</a:t>
            </a:fld>
            <a:endParaRPr/>
          </a:p>
        </p:txBody>
      </p:sp>
    </p:spTree>
    <p:extLst>
      <p:ext uri="{BB962C8B-B14F-4D97-AF65-F5344CB8AC3E}">
        <p14:creationId xmlns:p14="http://schemas.microsoft.com/office/powerpoint/2010/main" val="2483411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b8262f2a22_1_150: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gb8262f2a22_1_150: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390" name="Google Shape;390;gb8262f2a22_1_150: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391" name="Google Shape;391;gb8262f2a22_1_150: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14</a:t>
            </a:fld>
            <a:endParaRPr/>
          </a:p>
        </p:txBody>
      </p:sp>
    </p:spTree>
    <p:extLst>
      <p:ext uri="{BB962C8B-B14F-4D97-AF65-F5344CB8AC3E}">
        <p14:creationId xmlns:p14="http://schemas.microsoft.com/office/powerpoint/2010/main" val="27495198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b8262f2a22_0_239: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gb8262f2a22_0_239: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342" name="Google Shape;342;gb8262f2a22_0_239: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343" name="Google Shape;343;gb8262f2a22_0_239: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15</a:t>
            </a:fld>
            <a:endParaRPr/>
          </a:p>
        </p:txBody>
      </p:sp>
    </p:spTree>
    <p:extLst>
      <p:ext uri="{BB962C8B-B14F-4D97-AF65-F5344CB8AC3E}">
        <p14:creationId xmlns:p14="http://schemas.microsoft.com/office/powerpoint/2010/main" val="40453745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b8262f2a22_0_239: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gb8262f2a22_0_239: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342" name="Google Shape;342;gb8262f2a22_0_239: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343" name="Google Shape;343;gb8262f2a22_0_239: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16</a:t>
            </a:fld>
            <a:endParaRPr/>
          </a:p>
        </p:txBody>
      </p:sp>
    </p:spTree>
    <p:extLst>
      <p:ext uri="{BB962C8B-B14F-4D97-AF65-F5344CB8AC3E}">
        <p14:creationId xmlns:p14="http://schemas.microsoft.com/office/powerpoint/2010/main" val="3150023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b8262f2a22_0_239: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gb8262f2a22_0_239: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342" name="Google Shape;342;gb8262f2a22_0_239: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343" name="Google Shape;343;gb8262f2a22_0_239: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17</a:t>
            </a:fld>
            <a:endParaRPr/>
          </a:p>
        </p:txBody>
      </p:sp>
    </p:spTree>
    <p:extLst>
      <p:ext uri="{BB962C8B-B14F-4D97-AF65-F5344CB8AC3E}">
        <p14:creationId xmlns:p14="http://schemas.microsoft.com/office/powerpoint/2010/main" val="3736290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b8262f2a22_0_73: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gb8262f2a22_0_73: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dirty="0"/>
          </a:p>
        </p:txBody>
      </p:sp>
      <p:sp>
        <p:nvSpPr>
          <p:cNvPr id="263" name="Google Shape;263;gb8262f2a22_0_73: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264" name="Google Shape;264;gb8262f2a22_0_73: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18</a:t>
            </a:fld>
            <a:endParaRPr/>
          </a:p>
        </p:txBody>
      </p:sp>
    </p:spTree>
    <p:extLst>
      <p:ext uri="{BB962C8B-B14F-4D97-AF65-F5344CB8AC3E}">
        <p14:creationId xmlns:p14="http://schemas.microsoft.com/office/powerpoint/2010/main" val="3880046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b8262f2a22_1_13: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b8262f2a22_1_13: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435" name="Google Shape;435;gb8262f2a22_1_13:notes"/>
          <p:cNvSpPr txBox="1">
            <a:spLocks noGrp="1"/>
          </p:cNvSpPr>
          <p:nvPr>
            <p:ph type="sldNum" idx="12"/>
          </p:nvPr>
        </p:nvSpPr>
        <p:spPr>
          <a:xfrm>
            <a:off x="3978132" y="8842030"/>
            <a:ext cx="3043200" cy="467100"/>
          </a:xfrm>
          <a:prstGeom prst="rect">
            <a:avLst/>
          </a:prstGeom>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19</a:t>
            </a:fld>
            <a:endParaRPr/>
          </a:p>
        </p:txBody>
      </p:sp>
    </p:spTree>
    <p:extLst>
      <p:ext uri="{BB962C8B-B14F-4D97-AF65-F5344CB8AC3E}">
        <p14:creationId xmlns:p14="http://schemas.microsoft.com/office/powerpoint/2010/main" val="1713586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b8262f2a22_0_42: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351" name="Google Shape;351;gb8262f2a22_0_42: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b8262f2a22_1_114: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gb8262f2a22_1_114: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359" name="Google Shape;359;gb8262f2a22_1_114: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360" name="Google Shape;360;gb8262f2a22_1_114: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21</a:t>
            </a:fld>
            <a:endParaRPr/>
          </a:p>
        </p:txBody>
      </p:sp>
    </p:spTree>
    <p:extLst>
      <p:ext uri="{BB962C8B-B14F-4D97-AF65-F5344CB8AC3E}">
        <p14:creationId xmlns:p14="http://schemas.microsoft.com/office/powerpoint/2010/main" val="2608025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94431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b8262f2a22_1_104: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399" name="Google Shape;399;gb8262f2a22_1_104: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b8262f2a22_1_40: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457" name="Google Shape;457;gb8262f2a22_1_40: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b8262f2a22_1_60: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2" name="Google Shape;472;gb8262f2a22_1_60: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473" name="Google Shape;473;gb8262f2a22_1_60: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474" name="Google Shape;474;gb8262f2a22_1_60: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83672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 this example for Professional Development</a:t>
            </a:r>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31</a:t>
            </a:fld>
            <a:endParaRPr lang="en-US" dirty="0"/>
          </a:p>
        </p:txBody>
      </p:sp>
    </p:spTree>
    <p:extLst>
      <p:ext uri="{BB962C8B-B14F-4D97-AF65-F5344CB8AC3E}">
        <p14:creationId xmlns:p14="http://schemas.microsoft.com/office/powerpoint/2010/main" val="19285833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13825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1" cap="small" dirty="0"/>
          </a:p>
        </p:txBody>
      </p:sp>
      <p:sp>
        <p:nvSpPr>
          <p:cNvPr id="4" name="Footer Placeholder 3"/>
          <p:cNvSpPr>
            <a:spLocks noGrp="1"/>
          </p:cNvSpPr>
          <p:nvPr>
            <p:ph type="ftr" sz="quarter" idx="4"/>
          </p:nvPr>
        </p:nvSpPr>
        <p:spPr/>
        <p:txBody>
          <a:bodyPr/>
          <a:lstStyle/>
          <a:p>
            <a:r>
              <a:rPr lang="en-US"/>
              <a:t>South Carolina Department of Education</a:t>
            </a:r>
            <a:endParaRPr lang="en-US" dirty="0"/>
          </a:p>
        </p:txBody>
      </p:sp>
      <p:sp>
        <p:nvSpPr>
          <p:cNvPr id="5" name="Slide Number Placeholder 4"/>
          <p:cNvSpPr>
            <a:spLocks noGrp="1"/>
          </p:cNvSpPr>
          <p:nvPr>
            <p:ph type="sldNum" sz="quarter" idx="5"/>
          </p:nvPr>
        </p:nvSpPr>
        <p:spPr/>
        <p:txBody>
          <a:bodyPr/>
          <a:lstStyle/>
          <a:p>
            <a:fld id="{9091D14C-FD63-4621-8F63-9ECEE9A5DEDE}" type="slidenum">
              <a:rPr lang="en-US" smtClean="0"/>
              <a:pPr/>
              <a:t>39</a:t>
            </a:fld>
            <a:endParaRPr lang="en-US" dirty="0"/>
          </a:p>
        </p:txBody>
      </p:sp>
    </p:spTree>
    <p:extLst>
      <p:ext uri="{BB962C8B-B14F-4D97-AF65-F5344CB8AC3E}">
        <p14:creationId xmlns:p14="http://schemas.microsoft.com/office/powerpoint/2010/main" val="4807209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EBS 2018</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40</a:t>
            </a:fld>
            <a:endParaRPr lang="en-US" dirty="0"/>
          </a:p>
        </p:txBody>
      </p:sp>
    </p:spTree>
    <p:extLst>
      <p:ext uri="{BB962C8B-B14F-4D97-AF65-F5344CB8AC3E}">
        <p14:creationId xmlns:p14="http://schemas.microsoft.com/office/powerpoint/2010/main" val="34830133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Old definition</a:t>
            </a:r>
            <a:r>
              <a:rPr lang="en-US" baseline="0" dirty="0" smtClean="0"/>
              <a:t> vs. New definition</a:t>
            </a:r>
          </a:p>
          <a:p>
            <a:r>
              <a:rPr lang="en-US" baseline="0" dirty="0" smtClean="0"/>
              <a:t>K-12 CS Framework</a:t>
            </a:r>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41</a:t>
            </a:fld>
            <a:endParaRPr lang="en-US" dirty="0"/>
          </a:p>
        </p:txBody>
      </p:sp>
    </p:spTree>
    <p:extLst>
      <p:ext uri="{BB962C8B-B14F-4D97-AF65-F5344CB8AC3E}">
        <p14:creationId xmlns:p14="http://schemas.microsoft.com/office/powerpoint/2010/main" val="11601519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502800CH, 506200CH</a:t>
            </a:r>
            <a:r>
              <a:rPr lang="en-US" b="1" baseline="0" dirty="0" smtClean="0"/>
              <a:t> – grade 7 for ½ credit</a:t>
            </a:r>
          </a:p>
          <a:p>
            <a:r>
              <a:rPr lang="en-US" b="1" baseline="0" dirty="0" smtClean="0"/>
              <a:t>502900CH, 506300CH – grade 8 for ½ credit</a:t>
            </a:r>
          </a:p>
          <a:p>
            <a:r>
              <a:rPr lang="en-US" b="1" baseline="0" dirty="0" smtClean="0"/>
              <a:t>Appendix Q of the Activity Coding System</a:t>
            </a:r>
            <a:endParaRPr lang="en-US" b="1"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44</a:t>
            </a:fld>
            <a:endParaRPr lang="en-US" dirty="0"/>
          </a:p>
        </p:txBody>
      </p:sp>
    </p:spTree>
    <p:extLst>
      <p:ext uri="{BB962C8B-B14F-4D97-AF65-F5344CB8AC3E}">
        <p14:creationId xmlns:p14="http://schemas.microsoft.com/office/powerpoint/2010/main" val="1394529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b8262f2a22_0_6: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123" name="Google Shape;123;gb8262f2a22_0_6: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560473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502800CH, 506200CH</a:t>
            </a:r>
            <a:r>
              <a:rPr lang="en-US" b="1" baseline="0" dirty="0" smtClean="0"/>
              <a:t> – grade 7 for ½ credit</a:t>
            </a:r>
          </a:p>
          <a:p>
            <a:r>
              <a:rPr lang="en-US" b="1" baseline="0" dirty="0" smtClean="0"/>
              <a:t>502900CH, 506300CH – grade 8 for ½ credit</a:t>
            </a:r>
          </a:p>
          <a:p>
            <a:r>
              <a:rPr lang="en-US" b="1" baseline="0" dirty="0" smtClean="0"/>
              <a:t>Appendix Q of the Activity Coding System</a:t>
            </a:r>
            <a:endParaRPr lang="en-US" b="1"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45</a:t>
            </a:fld>
            <a:endParaRPr lang="en-US" dirty="0"/>
          </a:p>
        </p:txBody>
      </p:sp>
    </p:spTree>
    <p:extLst>
      <p:ext uri="{BB962C8B-B14F-4D97-AF65-F5344CB8AC3E}">
        <p14:creationId xmlns:p14="http://schemas.microsoft.com/office/powerpoint/2010/main" val="20927751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502800CH, 506200CH</a:t>
            </a:r>
            <a:r>
              <a:rPr lang="en-US" b="1" baseline="0" dirty="0" smtClean="0"/>
              <a:t> – grade 7 for ½ credit</a:t>
            </a:r>
          </a:p>
          <a:p>
            <a:r>
              <a:rPr lang="en-US" b="1" baseline="0" dirty="0" smtClean="0"/>
              <a:t>502900CH, 506300CH – grade 8 for ½ credit</a:t>
            </a:r>
          </a:p>
          <a:p>
            <a:r>
              <a:rPr lang="en-US" b="1" baseline="0" dirty="0" smtClean="0"/>
              <a:t>Appendix Q of the Activity Coding System</a:t>
            </a:r>
            <a:endParaRPr lang="en-US" b="1"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46</a:t>
            </a:fld>
            <a:endParaRPr lang="en-US" dirty="0"/>
          </a:p>
        </p:txBody>
      </p:sp>
    </p:spTree>
    <p:extLst>
      <p:ext uri="{BB962C8B-B14F-4D97-AF65-F5344CB8AC3E}">
        <p14:creationId xmlns:p14="http://schemas.microsoft.com/office/powerpoint/2010/main" val="22447930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Employment by detailed occupation 2019 and projected 2029 (Numbers in thousands)</a:t>
            </a:r>
          </a:p>
          <a:p>
            <a:r>
              <a:rPr lang="en-US" sz="1100" b="1" dirty="0" smtClean="0"/>
              <a:t>https://</a:t>
            </a:r>
            <a:r>
              <a:rPr lang="en-US" sz="1100" dirty="0" smtClean="0"/>
              <a:t>www.bls.gov/emp/tables/occupational-projections-and-characteristics.htm</a:t>
            </a:r>
          </a:p>
          <a:p>
            <a:endParaRPr lang="en-US" b="1" dirty="0" smtClean="0"/>
          </a:p>
          <a:p>
            <a:r>
              <a:rPr lang="en-US" b="1" dirty="0" smtClean="0"/>
              <a:t>Operations specialties</a:t>
            </a:r>
            <a:r>
              <a:rPr lang="en-US" b="1" baseline="0" dirty="0" smtClean="0"/>
              <a:t> managers</a:t>
            </a:r>
          </a:p>
          <a:p>
            <a:r>
              <a:rPr lang="en-US" b="0" dirty="0" smtClean="0"/>
              <a:t>Computer and Information Systems Managers</a:t>
            </a:r>
          </a:p>
          <a:p>
            <a:r>
              <a:rPr lang="en-US" b="1" dirty="0" smtClean="0"/>
              <a:t>Computer and mathematical occupations</a:t>
            </a:r>
          </a:p>
          <a:p>
            <a:r>
              <a:rPr lang="en-US" dirty="0" smtClean="0"/>
              <a:t>Computer occupations</a:t>
            </a:r>
          </a:p>
          <a:p>
            <a:pPr lvl="1"/>
            <a:r>
              <a:rPr lang="en-US" dirty="0" smtClean="0"/>
              <a:t>Computer and information research scientists</a:t>
            </a:r>
          </a:p>
          <a:p>
            <a:pPr lvl="1"/>
            <a:r>
              <a:rPr lang="en-US" dirty="0" smtClean="0"/>
              <a:t>Computer and information analysts</a:t>
            </a:r>
          </a:p>
          <a:p>
            <a:pPr lvl="1"/>
            <a:r>
              <a:rPr lang="en-US" dirty="0" smtClean="0"/>
              <a:t>Computer systems analysts</a:t>
            </a:r>
          </a:p>
          <a:p>
            <a:pPr lvl="1"/>
            <a:r>
              <a:rPr lang="en-US" dirty="0" smtClean="0"/>
              <a:t>Information security analysts</a:t>
            </a:r>
          </a:p>
          <a:p>
            <a:r>
              <a:rPr lang="en-US" dirty="0" smtClean="0"/>
              <a:t>Software developers and programmers</a:t>
            </a:r>
          </a:p>
          <a:p>
            <a:pPr lvl="1"/>
            <a:r>
              <a:rPr lang="en-US" dirty="0" smtClean="0"/>
              <a:t>Computer programmers</a:t>
            </a:r>
          </a:p>
          <a:p>
            <a:pPr lvl="1"/>
            <a:r>
              <a:rPr lang="en-US" dirty="0" smtClean="0"/>
              <a:t>Software developers, applications</a:t>
            </a:r>
          </a:p>
          <a:p>
            <a:pPr lvl="1"/>
            <a:r>
              <a:rPr lang="en-US" dirty="0" smtClean="0"/>
              <a:t>Software developers, systems software</a:t>
            </a:r>
          </a:p>
          <a:p>
            <a:pPr lvl="1"/>
            <a:r>
              <a:rPr lang="en-US" dirty="0" smtClean="0"/>
              <a:t>Web developers</a:t>
            </a:r>
          </a:p>
          <a:p>
            <a:r>
              <a:rPr lang="en-US" dirty="0" smtClean="0"/>
              <a:t>Database and systems administrators and network architects</a:t>
            </a:r>
          </a:p>
          <a:p>
            <a:pPr lvl="1"/>
            <a:r>
              <a:rPr lang="en-US" dirty="0" smtClean="0"/>
              <a:t>Database administrators</a:t>
            </a:r>
          </a:p>
          <a:p>
            <a:pPr lvl="1"/>
            <a:r>
              <a:rPr lang="en-US" dirty="0" smtClean="0"/>
              <a:t>Network and computer systems administrators</a:t>
            </a:r>
          </a:p>
          <a:p>
            <a:pPr lvl="1"/>
            <a:r>
              <a:rPr lang="en-US" dirty="0" smtClean="0"/>
              <a:t>Computer network architects</a:t>
            </a:r>
          </a:p>
          <a:p>
            <a:r>
              <a:rPr lang="en-US" dirty="0" smtClean="0"/>
              <a:t>Computer support specialists</a:t>
            </a:r>
          </a:p>
          <a:p>
            <a:pPr lvl="1"/>
            <a:r>
              <a:rPr lang="en-US" dirty="0" smtClean="0"/>
              <a:t>Computer user support specialists</a:t>
            </a:r>
          </a:p>
          <a:p>
            <a:pPr lvl="1"/>
            <a:r>
              <a:rPr lang="en-US" dirty="0" smtClean="0"/>
              <a:t>Computer network support specialists</a:t>
            </a:r>
          </a:p>
          <a:p>
            <a:pPr lvl="1"/>
            <a:r>
              <a:rPr lang="en-US" dirty="0" smtClean="0"/>
              <a:t>Computer occupations, all other</a:t>
            </a:r>
          </a:p>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48</a:t>
            </a:fld>
            <a:endParaRPr lang="en-US" dirty="0"/>
          </a:p>
        </p:txBody>
      </p:sp>
    </p:spTree>
    <p:extLst>
      <p:ext uri="{BB962C8B-B14F-4D97-AF65-F5344CB8AC3E}">
        <p14:creationId xmlns:p14="http://schemas.microsoft.com/office/powerpoint/2010/main" val="6215321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Time: 3 hours</a:t>
            </a:r>
          </a:p>
          <a:p>
            <a:r>
              <a:rPr lang="en-US" b="1" dirty="0" smtClean="0"/>
              <a:t>Number of Questions:</a:t>
            </a:r>
            <a:r>
              <a:rPr lang="en-US" b="1" baseline="0" dirty="0" smtClean="0"/>
              <a:t> 100</a:t>
            </a:r>
          </a:p>
          <a:p>
            <a:r>
              <a:rPr lang="en-US" b="1" baseline="0" dirty="0" smtClean="0"/>
              <a:t>Question Types:  clicking ovals, typing in entry boxes, clicking parts of a graph, dragging and dropping answers, drop down menu.</a:t>
            </a:r>
          </a:p>
          <a:p>
            <a:endParaRPr lang="en-US" b="1" dirty="0" smtClean="0"/>
          </a:p>
          <a:p>
            <a:r>
              <a:rPr lang="en-US" b="1" dirty="0" smtClean="0"/>
              <a:t>Use the Praxis Study Guide</a:t>
            </a:r>
            <a:r>
              <a:rPr lang="en-US" b="1" baseline="0" dirty="0" smtClean="0"/>
              <a:t> as a reference:  https://www.ets.org/s/praxis/pdf/5652.pdf</a:t>
            </a:r>
            <a:endParaRPr lang="en-US" b="1"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51</a:t>
            </a:fld>
            <a:endParaRPr lang="en-US" dirty="0"/>
          </a:p>
        </p:txBody>
      </p:sp>
    </p:spTree>
    <p:extLst>
      <p:ext uri="{BB962C8B-B14F-4D97-AF65-F5344CB8AC3E}">
        <p14:creationId xmlns:p14="http://schemas.microsoft.com/office/powerpoint/2010/main" val="18113444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Code.org training, IT</a:t>
            </a:r>
            <a:r>
              <a:rPr lang="en-US" baseline="0" dirty="0" smtClean="0"/>
              <a:t> credential, Computer Science Praxis, demonstrated prior experience</a:t>
            </a:r>
          </a:p>
          <a:p>
            <a:r>
              <a:rPr lang="en-US" baseline="0" dirty="0" smtClean="0"/>
              <a:t>Case by Case basis</a:t>
            </a:r>
            <a:endParaRPr lang="en-US" dirty="0"/>
          </a:p>
        </p:txBody>
      </p:sp>
      <p:sp>
        <p:nvSpPr>
          <p:cNvPr id="4" name="Footer Placeholder 3"/>
          <p:cNvSpPr>
            <a:spLocks noGrp="1"/>
          </p:cNvSpPr>
          <p:nvPr>
            <p:ph type="ftr" sz="quarter" idx="10"/>
          </p:nvPr>
        </p:nvSpPr>
        <p:spPr/>
        <p:txBody>
          <a:bodyPr/>
          <a:lstStyle/>
          <a:p>
            <a:r>
              <a:rPr lang="en-US" smtClean="0"/>
              <a:t>EBS 2018</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54</a:t>
            </a:fld>
            <a:endParaRPr lang="en-US" dirty="0"/>
          </a:p>
        </p:txBody>
      </p:sp>
    </p:spTree>
    <p:extLst>
      <p:ext uri="{BB962C8B-B14F-4D97-AF65-F5344CB8AC3E}">
        <p14:creationId xmlns:p14="http://schemas.microsoft.com/office/powerpoint/2010/main" val="18878245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924525-6B6E-4901-BE11-6A47025AD207}" type="slidenum">
              <a:rPr lang="en-US" smtClean="0"/>
              <a:t>56</a:t>
            </a:fld>
            <a:endParaRPr lang="en-US" dirty="0"/>
          </a:p>
        </p:txBody>
      </p:sp>
    </p:spTree>
    <p:extLst>
      <p:ext uri="{BB962C8B-B14F-4D97-AF65-F5344CB8AC3E}">
        <p14:creationId xmlns:p14="http://schemas.microsoft.com/office/powerpoint/2010/main" val="14729469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34443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dirty="0" smtClean="0">
                <a:solidFill>
                  <a:srgbClr val="3FD4D3"/>
                </a:solidFill>
                <a:effectLst/>
                <a:latin typeface="Calibri" panose="020F0502020204030204" pitchFamily="34" charset="0"/>
                <a:ea typeface="Calibri" panose="020F0502020204030204" pitchFamily="34" charset="0"/>
                <a:hlinkClick r:id="rId3"/>
              </a:rPr>
              <a:t>https://forms.gle/gvqAgCvd3vZEeX2a9</a:t>
            </a:r>
            <a:endParaRPr lang="en-US" dirty="0" smtClean="0"/>
          </a:p>
          <a:p>
            <a:endParaRPr lang="en-US" dirty="0"/>
          </a:p>
        </p:txBody>
      </p:sp>
      <p:sp>
        <p:nvSpPr>
          <p:cNvPr id="4" name="Slide Number Placeholder 3"/>
          <p:cNvSpPr>
            <a:spLocks noGrp="1"/>
          </p:cNvSpPr>
          <p:nvPr>
            <p:ph type="sldNum" sz="quarter" idx="10"/>
          </p:nvPr>
        </p:nvSpPr>
        <p:spPr/>
        <p:txBody>
          <a:bodyPr/>
          <a:lstStyle/>
          <a:p>
            <a:fld id="{900468AC-DE04-422D-A6AD-2A706058C938}" type="slidenum">
              <a:rPr lang="en-US" smtClean="0"/>
              <a:t>59</a:t>
            </a:fld>
            <a:endParaRPr lang="en-US" dirty="0"/>
          </a:p>
        </p:txBody>
      </p:sp>
    </p:spTree>
    <p:extLst>
      <p:ext uri="{BB962C8B-B14F-4D97-AF65-F5344CB8AC3E}">
        <p14:creationId xmlns:p14="http://schemas.microsoft.com/office/powerpoint/2010/main" val="13954843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000000"/>
                </a:solidFill>
                <a:hlinkClick r:id="rId3"/>
              </a:rPr>
              <a:t>https://forms.office.com/r/7pZrp0YUYy</a:t>
            </a:r>
            <a:r>
              <a:rPr lang="en-US" dirty="0" smtClean="0">
                <a:solidFill>
                  <a:srgbClr val="000000"/>
                </a:solidFill>
              </a:rPr>
              <a:t> </a:t>
            </a:r>
            <a:endParaRPr lang="en-US" dirty="0"/>
          </a:p>
        </p:txBody>
      </p:sp>
      <p:sp>
        <p:nvSpPr>
          <p:cNvPr id="4" name="Slide Number Placeholder 3"/>
          <p:cNvSpPr>
            <a:spLocks noGrp="1"/>
          </p:cNvSpPr>
          <p:nvPr>
            <p:ph type="sldNum" sz="quarter" idx="10"/>
          </p:nvPr>
        </p:nvSpPr>
        <p:spPr/>
        <p:txBody>
          <a:bodyPr/>
          <a:lstStyle/>
          <a:p>
            <a:fld id="{900468AC-DE04-422D-A6AD-2A706058C938}" type="slidenum">
              <a:rPr lang="en-US" smtClean="0"/>
              <a:t>60</a:t>
            </a:fld>
            <a:endParaRPr lang="en-US" dirty="0"/>
          </a:p>
        </p:txBody>
      </p:sp>
    </p:spTree>
    <p:extLst>
      <p:ext uri="{BB962C8B-B14F-4D97-AF65-F5344CB8AC3E}">
        <p14:creationId xmlns:p14="http://schemas.microsoft.com/office/powerpoint/2010/main" val="18350868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3653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b8262f2a22_1_160: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169" name="Google Shape;169;gb8262f2a22_1_160: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801120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sng" strike="noStrike" cap="none" dirty="0" smtClean="0">
                <a:solidFill>
                  <a:schemeClr val="dk1"/>
                </a:solidFill>
                <a:effectLst/>
                <a:latin typeface="Calibri"/>
                <a:ea typeface="Calibri"/>
                <a:cs typeface="Calibri"/>
                <a:sym typeface="Calibri"/>
              </a:rPr>
              <a:t>Fundamentals of Healthcare  2791</a:t>
            </a:r>
            <a:endParaRPr lang="en-US" sz="1200" b="0" i="0" u="none" strike="noStrike" cap="none" dirty="0" smtClean="0">
              <a:solidFill>
                <a:schemeClr val="dk1"/>
              </a:solidFill>
              <a:effectLst/>
              <a:latin typeface="Calibri"/>
              <a:ea typeface="Calibri"/>
              <a:cs typeface="Calibri"/>
              <a:sym typeface="Calibri"/>
            </a:endParaRPr>
          </a:p>
          <a:p>
            <a:r>
              <a:rPr lang="en-US" sz="1200" b="1" i="0" u="none" strike="noStrike" cap="none" dirty="0" smtClean="0">
                <a:solidFill>
                  <a:schemeClr val="dk1"/>
                </a:solidFill>
                <a:effectLst/>
                <a:latin typeface="Calibri"/>
                <a:ea typeface="Calibri"/>
                <a:cs typeface="Calibri"/>
                <a:sym typeface="Calibri"/>
              </a:rPr>
              <a:t>Course Description</a:t>
            </a:r>
            <a:r>
              <a:rPr lang="en-US" sz="1200" b="0" i="0" u="none" strike="noStrike" cap="none" dirty="0" smtClean="0">
                <a:solidFill>
                  <a:schemeClr val="dk1"/>
                </a:solidFill>
                <a:effectLst/>
                <a:latin typeface="Calibri"/>
                <a:ea typeface="Calibri"/>
                <a:cs typeface="Calibri"/>
                <a:sym typeface="Calibri"/>
              </a:rPr>
              <a:t>: This course provides students with a foundation of healthcare applications used in a variety of healthcare careers.  While further exploring the five career pathways developed by NCHSE (the National Consortium on Health Science Education), students will be exposed to basic healthcare industry practices.</a:t>
            </a:r>
          </a:p>
          <a:p>
            <a:r>
              <a:rPr lang="en-US" sz="1200" b="1" i="0" u="none" strike="noStrike" cap="none" dirty="0" smtClean="0">
                <a:solidFill>
                  <a:schemeClr val="dk1"/>
                </a:solidFill>
                <a:effectLst/>
                <a:latin typeface="Calibri"/>
                <a:ea typeface="Calibri"/>
                <a:cs typeface="Calibri"/>
                <a:sym typeface="Calibri"/>
              </a:rPr>
              <a:t>Course Objectives</a:t>
            </a:r>
            <a:r>
              <a:rPr lang="en-US" sz="1200" b="0" i="0" u="none" strike="noStrike" cap="none" dirty="0" smtClean="0">
                <a:solidFill>
                  <a:schemeClr val="dk1"/>
                </a:solidFill>
                <a:effectLst/>
                <a:latin typeface="Calibri"/>
                <a:ea typeface="Calibri"/>
                <a:cs typeface="Calibri"/>
                <a:sym typeface="Calibri"/>
              </a:rPr>
              <a:t>: Upon completion of this course students will have a good understanding of what it takes to be a healthcare professional.  This course will assist students in making informed decisions regarding academic and occupational goals.</a:t>
            </a:r>
          </a:p>
          <a:p>
            <a:r>
              <a:rPr lang="en-US" sz="1200" b="1" i="0" u="none" strike="noStrike" cap="none" dirty="0" smtClean="0">
                <a:solidFill>
                  <a:schemeClr val="dk1"/>
                </a:solidFill>
                <a:effectLst/>
                <a:latin typeface="Calibri"/>
                <a:ea typeface="Calibri"/>
                <a:cs typeface="Calibri"/>
                <a:sym typeface="Calibri"/>
              </a:rPr>
              <a:t>Grades</a:t>
            </a:r>
            <a:r>
              <a:rPr lang="en-US" sz="1200" b="0" i="0" u="none" strike="noStrike" cap="none" dirty="0" smtClean="0">
                <a:solidFill>
                  <a:schemeClr val="dk1"/>
                </a:solidFill>
                <a:effectLst/>
                <a:latin typeface="Calibri"/>
                <a:ea typeface="Calibri"/>
                <a:cs typeface="Calibri"/>
                <a:sym typeface="Calibri"/>
              </a:rPr>
              <a:t>: Recommended for grade 8</a:t>
            </a:r>
          </a:p>
          <a:p>
            <a:r>
              <a:rPr lang="en-US" sz="1200" b="1" i="0" u="none" strike="noStrike" cap="none" dirty="0" smtClean="0">
                <a:solidFill>
                  <a:schemeClr val="dk1"/>
                </a:solidFill>
                <a:effectLst/>
                <a:latin typeface="Calibri"/>
                <a:ea typeface="Calibri"/>
                <a:cs typeface="Calibri"/>
                <a:sym typeface="Calibri"/>
              </a:rPr>
              <a:t>This course is recommended for</a:t>
            </a:r>
            <a:r>
              <a:rPr lang="en-US" sz="1200" b="0" i="0" u="none" strike="noStrike" cap="none" dirty="0" smtClean="0">
                <a:solidFill>
                  <a:schemeClr val="dk1"/>
                </a:solidFill>
                <a:effectLst/>
                <a:latin typeface="Calibri"/>
                <a:ea typeface="Calibri"/>
                <a:cs typeface="Calibri"/>
                <a:sym typeface="Calibri"/>
              </a:rPr>
              <a:t>: Students with a desire learn more about Healthcare.</a:t>
            </a:r>
          </a:p>
          <a:p>
            <a:r>
              <a:rPr lang="en-US" sz="1200" b="1" i="0" u="none" strike="noStrike" cap="none" dirty="0" smtClean="0">
                <a:solidFill>
                  <a:schemeClr val="dk1"/>
                </a:solidFill>
                <a:effectLst/>
                <a:latin typeface="Calibri"/>
                <a:ea typeface="Calibri"/>
                <a:cs typeface="Calibri"/>
                <a:sym typeface="Calibri"/>
              </a:rPr>
              <a:t>Pre-requisites</a:t>
            </a:r>
            <a:r>
              <a:rPr lang="en-US" sz="1200" b="0" i="0" u="none" strike="noStrike" cap="none" dirty="0" smtClean="0">
                <a:solidFill>
                  <a:schemeClr val="dk1"/>
                </a:solidFill>
                <a:effectLst/>
                <a:latin typeface="Calibri"/>
                <a:ea typeface="Calibri"/>
                <a:cs typeface="Calibri"/>
                <a:sym typeface="Calibri"/>
              </a:rPr>
              <a:t>:  Introduction to Healthcare Professions</a:t>
            </a:r>
          </a:p>
          <a:p>
            <a:r>
              <a:rPr lang="en-US" sz="1200" b="1" i="0" u="none" strike="noStrike" cap="none" dirty="0" smtClean="0">
                <a:solidFill>
                  <a:schemeClr val="dk1"/>
                </a:solidFill>
                <a:effectLst/>
                <a:latin typeface="Calibri"/>
                <a:ea typeface="Calibri"/>
                <a:cs typeface="Calibri"/>
                <a:sym typeface="Calibri"/>
              </a:rPr>
              <a:t>Stackable Credentials</a:t>
            </a:r>
            <a:r>
              <a:rPr lang="en-US" sz="1200" b="0" i="0" u="none" strike="noStrike" cap="none" dirty="0" smtClean="0">
                <a:solidFill>
                  <a:schemeClr val="dk1"/>
                </a:solidFill>
                <a:effectLst/>
                <a:latin typeface="Calibri"/>
                <a:ea typeface="Calibri"/>
                <a:cs typeface="Calibri"/>
                <a:sym typeface="Calibri"/>
              </a:rPr>
              <a:t>: NFHS Learn (concussion, heat related illness), First Aid, </a:t>
            </a:r>
            <a:r>
              <a:rPr lang="en-US" sz="1200" b="0" i="0" u="none" strike="noStrike" cap="none" dirty="0" err="1" smtClean="0">
                <a:solidFill>
                  <a:schemeClr val="dk1"/>
                </a:solidFill>
                <a:effectLst/>
                <a:latin typeface="Calibri"/>
                <a:ea typeface="Calibri"/>
                <a:cs typeface="Calibri"/>
                <a:sym typeface="Calibri"/>
              </a:rPr>
              <a:t>Heartsaver</a:t>
            </a:r>
            <a:r>
              <a:rPr lang="en-US" sz="1200" b="0" i="0" u="none" strike="noStrike" cap="none" dirty="0" smtClean="0">
                <a:solidFill>
                  <a:schemeClr val="dk1"/>
                </a:solidFill>
                <a:effectLst/>
                <a:latin typeface="Calibri"/>
                <a:ea typeface="Calibri"/>
                <a:cs typeface="Calibri"/>
                <a:sym typeface="Calibri"/>
              </a:rPr>
              <a:t> CPR/AED, Stop the Bleed</a:t>
            </a:r>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66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43441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61265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924525-6B6E-4901-BE11-6A47025AD207}" type="slidenum">
              <a:rPr lang="en-US" smtClean="0"/>
              <a:t>77</a:t>
            </a:fld>
            <a:endParaRPr lang="en-US" dirty="0"/>
          </a:p>
        </p:txBody>
      </p:sp>
    </p:spTree>
    <p:extLst>
      <p:ext uri="{BB962C8B-B14F-4D97-AF65-F5344CB8AC3E}">
        <p14:creationId xmlns:p14="http://schemas.microsoft.com/office/powerpoint/2010/main" val="9780997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81004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t"/>
            <a:r>
              <a:rPr lang="en-US" sz="1200" b="1" i="0" u="none" strike="noStrike" cap="none" dirty="0" smtClean="0">
                <a:solidFill>
                  <a:schemeClr val="dk1"/>
                </a:solidFill>
                <a:effectLst/>
                <a:latin typeface="Calibri"/>
                <a:ea typeface="Calibri"/>
                <a:cs typeface="Calibri"/>
                <a:sym typeface="Calibri"/>
              </a:rPr>
              <a:t>2018-19 2,546 1,426</a:t>
            </a:r>
            <a:endParaRPr lang="en-US" sz="1200" b="0" i="0" u="none" strike="noStrike" cap="none" dirty="0" smtClean="0">
              <a:solidFill>
                <a:schemeClr val="dk1"/>
              </a:solidFill>
              <a:effectLst/>
              <a:latin typeface="Calibri"/>
              <a:ea typeface="Calibri"/>
              <a:cs typeface="Calibri"/>
              <a:sym typeface="Calibri"/>
            </a:endParaRPr>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85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365451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t"/>
            <a:r>
              <a:rPr lang="en-US" sz="1200" b="1" i="0" u="none" strike="noStrike" cap="none" dirty="0" smtClean="0">
                <a:solidFill>
                  <a:schemeClr val="dk1"/>
                </a:solidFill>
                <a:effectLst/>
                <a:latin typeface="Calibri"/>
                <a:ea typeface="Calibri"/>
                <a:cs typeface="Calibri"/>
                <a:sym typeface="Calibri"/>
              </a:rPr>
              <a:t>2018-19 467 350</a:t>
            </a:r>
            <a:endParaRPr lang="en-US" sz="1200" b="0" i="0" u="none" strike="noStrike" cap="none" dirty="0" smtClean="0">
              <a:solidFill>
                <a:schemeClr val="dk1"/>
              </a:solidFill>
              <a:effectLst/>
              <a:latin typeface="Calibri"/>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43924525-6B6E-4901-BE11-6A47025AD207}" type="slidenum">
              <a:rPr lang="en-US" smtClean="0"/>
              <a:t>86</a:t>
            </a:fld>
            <a:endParaRPr lang="en-US" dirty="0"/>
          </a:p>
        </p:txBody>
      </p:sp>
    </p:spTree>
    <p:extLst>
      <p:ext uri="{BB962C8B-B14F-4D97-AF65-F5344CB8AC3E}">
        <p14:creationId xmlns:p14="http://schemas.microsoft.com/office/powerpoint/2010/main" val="6923743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t"/>
            <a:r>
              <a:rPr lang="en-US" sz="1200" b="1" i="0" u="none" strike="noStrike" cap="none" dirty="0" smtClean="0">
                <a:solidFill>
                  <a:srgbClr val="FF0000"/>
                </a:solidFill>
                <a:effectLst/>
                <a:latin typeface="Calibri"/>
                <a:ea typeface="Calibri"/>
                <a:cs typeface="Calibri"/>
                <a:sym typeface="Calibri"/>
              </a:rPr>
              <a:t>2018-19   838 645 </a:t>
            </a:r>
            <a:endParaRPr lang="en-US" dirty="0">
              <a:solidFill>
                <a:srgbClr val="FF0000"/>
              </a:solidFill>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87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980224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b8262f2a22_0_73: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gb8262f2a22_0_73: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dirty="0"/>
          </a:p>
        </p:txBody>
      </p:sp>
      <p:sp>
        <p:nvSpPr>
          <p:cNvPr id="263" name="Google Shape;263;gb8262f2a22_0_73: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264" name="Google Shape;264;gb8262f2a22_0_73: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89</a:t>
            </a:fld>
            <a:endParaRPr/>
          </a:p>
        </p:txBody>
      </p:sp>
    </p:spTree>
    <p:extLst>
      <p:ext uri="{BB962C8B-B14F-4D97-AF65-F5344CB8AC3E}">
        <p14:creationId xmlns:p14="http://schemas.microsoft.com/office/powerpoint/2010/main" val="9669608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b8262f2a22_0_73: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gb8262f2a22_0_73: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r>
              <a:rPr lang="en-US" sz="1200" b="1" dirty="0" smtClean="0">
                <a:solidFill>
                  <a:srgbClr val="FF0000"/>
                </a:solidFill>
              </a:rPr>
              <a:t>Deleted:</a:t>
            </a:r>
          </a:p>
          <a:p>
            <a:r>
              <a:rPr lang="en-US" sz="1200" b="1" dirty="0" smtClean="0">
                <a:solidFill>
                  <a:schemeClr val="tx1"/>
                </a:solidFill>
              </a:rPr>
              <a:t>MS</a:t>
            </a:r>
            <a:r>
              <a:rPr lang="en-US" sz="1200" b="1" baseline="0" dirty="0" smtClean="0">
                <a:solidFill>
                  <a:schemeClr val="tx1"/>
                </a:solidFill>
              </a:rPr>
              <a:t> Office 2010</a:t>
            </a:r>
            <a:endParaRPr lang="en-US" sz="1200" b="1" dirty="0" smtClean="0">
              <a:solidFill>
                <a:schemeClr val="tx1"/>
              </a:solidFill>
            </a:endParaRPr>
          </a:p>
          <a:p>
            <a:pPr marL="0" lvl="0" indent="0" algn="l" rtl="0">
              <a:spcBef>
                <a:spcPts val="0"/>
              </a:spcBef>
              <a:spcAft>
                <a:spcPts val="0"/>
              </a:spcAft>
              <a:buNone/>
            </a:pPr>
            <a:endParaRPr dirty="0"/>
          </a:p>
        </p:txBody>
      </p:sp>
      <p:sp>
        <p:nvSpPr>
          <p:cNvPr id="263" name="Google Shape;263;gb8262f2a22_0_73: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264" name="Google Shape;264;gb8262f2a22_0_73: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90</a:t>
            </a:fld>
            <a:endParaRPr/>
          </a:p>
        </p:txBody>
      </p:sp>
    </p:spTree>
    <p:extLst>
      <p:ext uri="{BB962C8B-B14F-4D97-AF65-F5344CB8AC3E}">
        <p14:creationId xmlns:p14="http://schemas.microsoft.com/office/powerpoint/2010/main" val="6436518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5" dirty="0" smtClean="0">
                <a:latin typeface="Arial"/>
                <a:cs typeface="Arial"/>
              </a:rPr>
              <a:t>–</a:t>
            </a:r>
            <a:r>
              <a:rPr lang="en-US" sz="1200" spc="-75" dirty="0" smtClean="0">
                <a:latin typeface="Arial"/>
                <a:cs typeface="Arial"/>
              </a:rPr>
              <a:t> </a:t>
            </a:r>
            <a:r>
              <a:rPr lang="en-US" sz="1200" spc="-5" dirty="0" smtClean="0">
                <a:latin typeface="Times New Roman"/>
                <a:cs typeface="Times New Roman"/>
              </a:rPr>
              <a:t>Carefully</a:t>
            </a:r>
            <a:r>
              <a:rPr lang="en-US" sz="1200" spc="5" dirty="0" smtClean="0">
                <a:latin typeface="Times New Roman"/>
                <a:cs typeface="Times New Roman"/>
              </a:rPr>
              <a:t> </a:t>
            </a:r>
            <a:r>
              <a:rPr lang="en-US" sz="1200" spc="-5" dirty="0" smtClean="0">
                <a:latin typeface="Times New Roman"/>
                <a:cs typeface="Times New Roman"/>
              </a:rPr>
              <a:t>analyze</a:t>
            </a:r>
            <a:r>
              <a:rPr lang="en-US" sz="1200" spc="-30" dirty="0" smtClean="0">
                <a:latin typeface="Times New Roman"/>
                <a:cs typeface="Times New Roman"/>
              </a:rPr>
              <a:t> </a:t>
            </a:r>
            <a:r>
              <a:rPr lang="en-US" sz="1200" dirty="0" smtClean="0">
                <a:latin typeface="Times New Roman"/>
                <a:cs typeface="Times New Roman"/>
              </a:rPr>
              <a:t>post-secondary</a:t>
            </a:r>
            <a:r>
              <a:rPr lang="en-US" sz="1200" spc="-25" dirty="0" smtClean="0">
                <a:latin typeface="Times New Roman"/>
                <a:cs typeface="Times New Roman"/>
              </a:rPr>
              <a:t> </a:t>
            </a:r>
            <a:r>
              <a:rPr lang="en-US" sz="1200" spc="-5" dirty="0" smtClean="0">
                <a:latin typeface="Times New Roman"/>
                <a:cs typeface="Times New Roman"/>
              </a:rPr>
              <a:t>courses</a:t>
            </a:r>
            <a:r>
              <a:rPr lang="en-US" sz="1200" spc="-15" dirty="0" smtClean="0">
                <a:latin typeface="Times New Roman"/>
                <a:cs typeface="Times New Roman"/>
              </a:rPr>
              <a:t> </a:t>
            </a:r>
            <a:r>
              <a:rPr lang="en-US" sz="1200" spc="-5" dirty="0" smtClean="0">
                <a:latin typeface="Times New Roman"/>
                <a:cs typeface="Times New Roman"/>
              </a:rPr>
              <a:t>to</a:t>
            </a:r>
            <a:r>
              <a:rPr lang="en-US" sz="1200" dirty="0" smtClean="0">
                <a:latin typeface="Times New Roman"/>
                <a:cs typeface="Times New Roman"/>
              </a:rPr>
              <a:t> </a:t>
            </a:r>
            <a:r>
              <a:rPr lang="en-US" sz="1200" spc="-10" dirty="0" smtClean="0">
                <a:latin typeface="Times New Roman"/>
                <a:cs typeface="Times New Roman"/>
              </a:rPr>
              <a:t>match </a:t>
            </a:r>
            <a:r>
              <a:rPr lang="en-US" sz="1200" spc="-685" dirty="0" smtClean="0">
                <a:latin typeface="Times New Roman"/>
                <a:cs typeface="Times New Roman"/>
              </a:rPr>
              <a:t> </a:t>
            </a:r>
            <a:r>
              <a:rPr lang="en-US" sz="1200" spc="-5" dirty="0" smtClean="0">
                <a:latin typeface="Times New Roman"/>
                <a:cs typeface="Times New Roman"/>
              </a:rPr>
              <a:t>secondary</a:t>
            </a:r>
            <a:r>
              <a:rPr lang="en-US" sz="1200" spc="-15" dirty="0" smtClean="0">
                <a:latin typeface="Times New Roman"/>
                <a:cs typeface="Times New Roman"/>
              </a:rPr>
              <a:t> </a:t>
            </a:r>
            <a:r>
              <a:rPr lang="en-US" sz="1200" spc="-10" dirty="0" smtClean="0">
                <a:latin typeface="Times New Roman"/>
                <a:cs typeface="Times New Roman"/>
              </a:rPr>
              <a:t>CTE</a:t>
            </a:r>
            <a:r>
              <a:rPr lang="en-US" sz="1200" spc="10" dirty="0" smtClean="0">
                <a:latin typeface="Times New Roman"/>
                <a:cs typeface="Times New Roman"/>
              </a:rPr>
              <a:t> </a:t>
            </a:r>
            <a:r>
              <a:rPr lang="en-US" sz="1200" spc="-5" dirty="0" smtClean="0">
                <a:latin typeface="Times New Roman"/>
                <a:cs typeface="Times New Roman"/>
              </a:rPr>
              <a:t>standards</a:t>
            </a:r>
            <a:endParaRPr lang="en-US" sz="1200" dirty="0" smtClean="0">
              <a:latin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fld id="{43924525-6B6E-4901-BE11-6A47025AD207}" type="slidenum">
              <a:rPr lang="en-US" smtClean="0"/>
              <a:t>91</a:t>
            </a:fld>
            <a:endParaRPr lang="en-US" dirty="0"/>
          </a:p>
        </p:txBody>
      </p:sp>
    </p:spTree>
    <p:extLst>
      <p:ext uri="{BB962C8B-B14F-4D97-AF65-F5344CB8AC3E}">
        <p14:creationId xmlns:p14="http://schemas.microsoft.com/office/powerpoint/2010/main" val="2381531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b8262f2a22_0_28: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183" name="Google Shape;183;gb8262f2a22_0_28: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352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smtClean="0">
                <a:latin typeface="Times New Roman"/>
                <a:cs typeface="Times New Roman"/>
              </a:rPr>
              <a:t>Part</a:t>
            </a:r>
            <a:r>
              <a:rPr lang="en-US" b="1" spc="5" dirty="0" smtClean="0">
                <a:latin typeface="Times New Roman"/>
                <a:cs typeface="Times New Roman"/>
              </a:rPr>
              <a:t> </a:t>
            </a:r>
            <a:r>
              <a:rPr lang="en-US" b="1" spc="-5" dirty="0" smtClean="0">
                <a:latin typeface="Times New Roman"/>
                <a:cs typeface="Times New Roman"/>
              </a:rPr>
              <a:t>C</a:t>
            </a:r>
            <a:r>
              <a:rPr lang="en-US" b="1" dirty="0" smtClean="0">
                <a:latin typeface="Times New Roman"/>
                <a:cs typeface="Times New Roman"/>
              </a:rPr>
              <a:t> </a:t>
            </a:r>
            <a:r>
              <a:rPr lang="en-US" b="1" spc="-20" dirty="0" smtClean="0">
                <a:latin typeface="Times New Roman"/>
                <a:cs typeface="Times New Roman"/>
              </a:rPr>
              <a:t>(Technology</a:t>
            </a:r>
            <a:r>
              <a:rPr lang="en-US" b="1" dirty="0" smtClean="0">
                <a:latin typeface="Times New Roman"/>
                <a:cs typeface="Times New Roman"/>
              </a:rPr>
              <a:t> Knowledge)</a:t>
            </a:r>
            <a:r>
              <a:rPr lang="en-US" b="1" spc="-20" dirty="0" smtClean="0">
                <a:latin typeface="Times New Roman"/>
                <a:cs typeface="Times New Roman"/>
              </a:rPr>
              <a:t> </a:t>
            </a:r>
            <a:r>
              <a:rPr lang="en-US" b="1" dirty="0" smtClean="0">
                <a:latin typeface="Times New Roman"/>
                <a:cs typeface="Times New Roman"/>
              </a:rPr>
              <a:t>#4</a:t>
            </a:r>
            <a:r>
              <a:rPr lang="en-US" b="1" spc="10" dirty="0" smtClean="0">
                <a:latin typeface="Times New Roman"/>
                <a:cs typeface="Times New Roman"/>
              </a:rPr>
              <a:t> </a:t>
            </a:r>
            <a:r>
              <a:rPr lang="en-US" b="1" spc="-5" dirty="0" smtClean="0">
                <a:latin typeface="Times New Roman"/>
                <a:cs typeface="Times New Roman"/>
              </a:rPr>
              <a:t>includes </a:t>
            </a:r>
            <a:r>
              <a:rPr lang="en-US" b="1" dirty="0" smtClean="0">
                <a:latin typeface="Times New Roman"/>
                <a:cs typeface="Times New Roman"/>
              </a:rPr>
              <a:t>cyberbullying</a:t>
            </a:r>
            <a:r>
              <a:rPr lang="en-US" b="1" spc="-25" dirty="0" smtClean="0">
                <a:latin typeface="Times New Roman"/>
                <a:cs typeface="Times New Roman"/>
              </a:rPr>
              <a:t> </a:t>
            </a:r>
            <a:r>
              <a:rPr lang="en-US" b="1" spc="-5" dirty="0" smtClean="0">
                <a:latin typeface="Times New Roman"/>
                <a:cs typeface="Times New Roman"/>
              </a:rPr>
              <a:t>and Creative</a:t>
            </a:r>
            <a:r>
              <a:rPr lang="en-US" b="1" spc="10" dirty="0" smtClean="0">
                <a:latin typeface="Times New Roman"/>
                <a:cs typeface="Times New Roman"/>
              </a:rPr>
              <a:t> </a:t>
            </a:r>
            <a:r>
              <a:rPr lang="en-US" b="1" spc="-5" dirty="0" smtClean="0">
                <a:latin typeface="Times New Roman"/>
                <a:cs typeface="Times New Roman"/>
              </a:rPr>
              <a:t>Commons.</a:t>
            </a:r>
            <a:endParaRPr lang="en-US" dirty="0" smtClean="0">
              <a:latin typeface="Times New Roman"/>
              <a:cs typeface="Times New Roman"/>
            </a:endParaRPr>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92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296187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spc="-5" dirty="0" smtClean="0">
                <a:latin typeface="Times New Roman"/>
                <a:cs typeface="Times New Roman"/>
              </a:rPr>
              <a:t>Standards</a:t>
            </a:r>
            <a:r>
              <a:rPr lang="en-US" b="1" spc="15" dirty="0" smtClean="0">
                <a:latin typeface="Times New Roman"/>
                <a:cs typeface="Times New Roman"/>
              </a:rPr>
              <a:t> </a:t>
            </a:r>
            <a:r>
              <a:rPr lang="en-US" b="1" spc="-5" dirty="0" smtClean="0">
                <a:latin typeface="Times New Roman"/>
                <a:cs typeface="Times New Roman"/>
              </a:rPr>
              <a:t>documents</a:t>
            </a:r>
            <a:r>
              <a:rPr lang="en-US" b="1" spc="10" dirty="0" smtClean="0">
                <a:latin typeface="Times New Roman"/>
                <a:cs typeface="Times New Roman"/>
              </a:rPr>
              <a:t> </a:t>
            </a:r>
            <a:r>
              <a:rPr lang="en-US" b="1" spc="-5" dirty="0" smtClean="0">
                <a:latin typeface="Times New Roman"/>
                <a:cs typeface="Times New Roman"/>
              </a:rPr>
              <a:t>include</a:t>
            </a:r>
            <a:r>
              <a:rPr lang="en-US" b="1" spc="15" dirty="0" smtClean="0">
                <a:latin typeface="Times New Roman"/>
                <a:cs typeface="Times New Roman"/>
              </a:rPr>
              <a:t> </a:t>
            </a:r>
            <a:r>
              <a:rPr lang="en-US" b="1" spc="-5" dirty="0" smtClean="0">
                <a:latin typeface="Times New Roman"/>
                <a:cs typeface="Times New Roman"/>
              </a:rPr>
              <a:t>links</a:t>
            </a:r>
            <a:r>
              <a:rPr lang="en-US" b="1" spc="15" dirty="0" smtClean="0">
                <a:latin typeface="Times New Roman"/>
                <a:cs typeface="Times New Roman"/>
              </a:rPr>
              <a:t> </a:t>
            </a:r>
            <a:r>
              <a:rPr lang="en-US" b="1" dirty="0" smtClean="0">
                <a:latin typeface="Times New Roman"/>
                <a:cs typeface="Times New Roman"/>
              </a:rPr>
              <a:t>to</a:t>
            </a:r>
            <a:r>
              <a:rPr lang="en-US" b="1" spc="15" dirty="0" smtClean="0">
                <a:latin typeface="Times New Roman"/>
                <a:cs typeface="Times New Roman"/>
              </a:rPr>
              <a:t> </a:t>
            </a:r>
            <a:r>
              <a:rPr lang="en-US" b="1" spc="-5" dirty="0" smtClean="0">
                <a:latin typeface="Times New Roman"/>
                <a:cs typeface="Times New Roman"/>
              </a:rPr>
              <a:t>the</a:t>
            </a:r>
            <a:r>
              <a:rPr lang="en-US" b="1" spc="5" dirty="0" smtClean="0">
                <a:latin typeface="Times New Roman"/>
                <a:cs typeface="Times New Roman"/>
              </a:rPr>
              <a:t> </a:t>
            </a:r>
            <a:r>
              <a:rPr lang="en-US" b="1" spc="-5" dirty="0" smtClean="0">
                <a:latin typeface="Times New Roman"/>
                <a:cs typeface="Times New Roman"/>
              </a:rPr>
              <a:t>materials/resource</a:t>
            </a:r>
            <a:r>
              <a:rPr lang="en-US" b="1" dirty="0" smtClean="0">
                <a:latin typeface="Times New Roman"/>
                <a:cs typeface="Times New Roman"/>
              </a:rPr>
              <a:t> </a:t>
            </a:r>
            <a:r>
              <a:rPr lang="en-US" b="1" spc="-5" dirty="0" smtClean="0">
                <a:latin typeface="Times New Roman"/>
                <a:cs typeface="Times New Roman"/>
              </a:rPr>
              <a:t>document</a:t>
            </a:r>
            <a:r>
              <a:rPr lang="en-US" b="1" spc="15" dirty="0" smtClean="0">
                <a:latin typeface="Times New Roman"/>
                <a:cs typeface="Times New Roman"/>
              </a:rPr>
              <a:t> </a:t>
            </a:r>
            <a:r>
              <a:rPr lang="en-US" b="1" spc="-5" dirty="0" smtClean="0">
                <a:latin typeface="Times New Roman"/>
                <a:cs typeface="Times New Roman"/>
              </a:rPr>
              <a:t>as</a:t>
            </a:r>
            <a:r>
              <a:rPr lang="en-US" b="1" dirty="0" smtClean="0">
                <a:latin typeface="Times New Roman"/>
                <a:cs typeface="Times New Roman"/>
              </a:rPr>
              <a:t> well</a:t>
            </a:r>
            <a:r>
              <a:rPr lang="en-US" b="1" spc="-15" dirty="0" smtClean="0">
                <a:latin typeface="Times New Roman"/>
                <a:cs typeface="Times New Roman"/>
              </a:rPr>
              <a:t> </a:t>
            </a:r>
            <a:r>
              <a:rPr lang="en-US" b="1" spc="-5" dirty="0" smtClean="0">
                <a:latin typeface="Times New Roman"/>
                <a:cs typeface="Times New Roman"/>
              </a:rPr>
              <a:t>as </a:t>
            </a:r>
            <a:r>
              <a:rPr lang="en-US" b="1" spc="-434" dirty="0" smtClean="0">
                <a:latin typeface="Times New Roman"/>
                <a:cs typeface="Times New Roman"/>
              </a:rPr>
              <a:t> </a:t>
            </a:r>
            <a:r>
              <a:rPr lang="en-US" b="1" dirty="0" smtClean="0">
                <a:latin typeface="Times New Roman"/>
                <a:cs typeface="Times New Roman"/>
              </a:rPr>
              <a:t>academic</a:t>
            </a:r>
            <a:r>
              <a:rPr lang="en-US" b="1" spc="-20" dirty="0" smtClean="0">
                <a:latin typeface="Times New Roman"/>
                <a:cs typeface="Times New Roman"/>
              </a:rPr>
              <a:t> </a:t>
            </a:r>
            <a:r>
              <a:rPr lang="en-US" b="1" dirty="0" smtClean="0">
                <a:latin typeface="Times New Roman"/>
                <a:cs typeface="Times New Roman"/>
              </a:rPr>
              <a:t>alignment. </a:t>
            </a:r>
            <a:r>
              <a:rPr lang="en-US" b="1" spc="-5" dirty="0" smtClean="0">
                <a:latin typeface="Times New Roman"/>
                <a:cs typeface="Times New Roman"/>
              </a:rPr>
              <a:t>Use</a:t>
            </a:r>
            <a:r>
              <a:rPr lang="en-US" b="1" spc="5" dirty="0" smtClean="0">
                <a:latin typeface="Times New Roman"/>
                <a:cs typeface="Times New Roman"/>
              </a:rPr>
              <a:t> </a:t>
            </a:r>
            <a:r>
              <a:rPr lang="en-US" b="1" spc="-5" dirty="0" smtClean="0">
                <a:latin typeface="Times New Roman"/>
                <a:cs typeface="Times New Roman"/>
              </a:rPr>
              <a:t>the</a:t>
            </a:r>
            <a:r>
              <a:rPr lang="en-US" b="1" spc="5" dirty="0" smtClean="0">
                <a:latin typeface="Times New Roman"/>
                <a:cs typeface="Times New Roman"/>
              </a:rPr>
              <a:t> </a:t>
            </a:r>
            <a:r>
              <a:rPr lang="en-US" b="1" spc="-5" dirty="0" smtClean="0">
                <a:latin typeface="Times New Roman"/>
                <a:cs typeface="Times New Roman"/>
              </a:rPr>
              <a:t>Student</a:t>
            </a:r>
            <a:r>
              <a:rPr lang="en-US" b="1" dirty="0" smtClean="0">
                <a:latin typeface="Times New Roman"/>
                <a:cs typeface="Times New Roman"/>
              </a:rPr>
              <a:t> </a:t>
            </a:r>
            <a:r>
              <a:rPr lang="en-US" b="1" spc="-5" dirty="0" smtClean="0">
                <a:latin typeface="Times New Roman"/>
                <a:cs typeface="Times New Roman"/>
              </a:rPr>
              <a:t>Profile!</a:t>
            </a:r>
            <a:endParaRPr lang="en-US" dirty="0" smtClean="0">
              <a:latin typeface="Times New Roman"/>
              <a:cs typeface="Times New Roman"/>
            </a:endParaRPr>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93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777286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98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808665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103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54912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109</a:t>
            </a:fld>
            <a:endParaRPr lang="en-US" dirty="0"/>
          </a:p>
        </p:txBody>
      </p:sp>
    </p:spTree>
    <p:extLst>
      <p:ext uri="{BB962C8B-B14F-4D97-AF65-F5344CB8AC3E}">
        <p14:creationId xmlns:p14="http://schemas.microsoft.com/office/powerpoint/2010/main" val="67082057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115</a:t>
            </a:fld>
            <a:endParaRPr lang="en-US" dirty="0"/>
          </a:p>
        </p:txBody>
      </p:sp>
    </p:spTree>
    <p:extLst>
      <p:ext uri="{BB962C8B-B14F-4D97-AF65-F5344CB8AC3E}">
        <p14:creationId xmlns:p14="http://schemas.microsoft.com/office/powerpoint/2010/main" val="89401631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710135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924525-6B6E-4901-BE11-6A47025AD207}" type="slidenum">
              <a:rPr lang="en-US" smtClean="0"/>
              <a:t>118</a:t>
            </a:fld>
            <a:endParaRPr lang="en-US" dirty="0"/>
          </a:p>
        </p:txBody>
      </p:sp>
    </p:spTree>
    <p:extLst>
      <p:ext uri="{BB962C8B-B14F-4D97-AF65-F5344CB8AC3E}">
        <p14:creationId xmlns:p14="http://schemas.microsoft.com/office/powerpoint/2010/main" val="29967410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909684F6-C569-48E7-9FE4-83B55B94DE7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02312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B8995B-806C-48E9-A241-37FEFA246C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3763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b8262f2a22_0_118: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gb8262f2a22_0_118: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200" name="Google Shape;200;gb8262f2a22_0_118: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201" name="Google Shape;201;gb8262f2a22_0_118: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b8262f2a22_0_118: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gb8262f2a22_0_118: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200" name="Google Shape;200;gb8262f2a22_0_118: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201" name="Google Shape;201;gb8262f2a22_0_118: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572451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b8262f2a22_0_34:notes"/>
          <p:cNvSpPr txBox="1">
            <a:spLocks noGrp="1"/>
          </p:cNvSpPr>
          <p:nvPr>
            <p:ph type="body" idx="1"/>
          </p:nvPr>
        </p:nvSpPr>
        <p:spPr>
          <a:xfrm>
            <a:off x="702310" y="4480004"/>
            <a:ext cx="5618400" cy="3665400"/>
          </a:xfrm>
          <a:prstGeom prst="rect">
            <a:avLst/>
          </a:prstGeom>
        </p:spPr>
        <p:txBody>
          <a:bodyPr spcFirstLastPara="1" wrap="square" lIns="93300" tIns="46650" rIns="93300" bIns="46650" anchor="t" anchorCtr="0">
            <a:noAutofit/>
          </a:bodyPr>
          <a:lstStyle/>
          <a:p>
            <a:pPr marL="0" lvl="0" indent="0" algn="l" rtl="0">
              <a:spcBef>
                <a:spcPts val="0"/>
              </a:spcBef>
              <a:spcAft>
                <a:spcPts val="0"/>
              </a:spcAft>
              <a:buNone/>
            </a:pPr>
            <a:endParaRPr/>
          </a:p>
        </p:txBody>
      </p:sp>
      <p:sp>
        <p:nvSpPr>
          <p:cNvPr id="255" name="Google Shape;255;gb8262f2a22_0_34: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b8262f2a22_0_73: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gb8262f2a22_0_73:notes"/>
          <p:cNvSpPr txBox="1">
            <a:spLocks noGrp="1"/>
          </p:cNvSpPr>
          <p:nvPr>
            <p:ph type="body" idx="1"/>
          </p:nvPr>
        </p:nvSpPr>
        <p:spPr>
          <a:xfrm>
            <a:off x="702310" y="4480004"/>
            <a:ext cx="5618400" cy="3665400"/>
          </a:xfrm>
          <a:prstGeom prst="rect">
            <a:avLst/>
          </a:prstGeom>
          <a:noFill/>
          <a:ln>
            <a:noFill/>
          </a:ln>
        </p:spPr>
        <p:txBody>
          <a:bodyPr spcFirstLastPara="1" wrap="square" lIns="93300" tIns="46650" rIns="93300" bIns="46650" anchor="t" anchorCtr="0">
            <a:noAutofit/>
          </a:bodyPr>
          <a:lstStyle/>
          <a:p>
            <a:pPr marL="0" lvl="0" indent="0" algn="l" rtl="0">
              <a:spcBef>
                <a:spcPts val="0"/>
              </a:spcBef>
              <a:spcAft>
                <a:spcPts val="0"/>
              </a:spcAft>
              <a:buNone/>
            </a:pPr>
            <a:endParaRPr dirty="0"/>
          </a:p>
        </p:txBody>
      </p:sp>
      <p:sp>
        <p:nvSpPr>
          <p:cNvPr id="263" name="Google Shape;263;gb8262f2a22_0_73:notes"/>
          <p:cNvSpPr txBox="1">
            <a:spLocks noGrp="1"/>
          </p:cNvSpPr>
          <p:nvPr>
            <p:ph type="ftr" idx="11"/>
          </p:nvPr>
        </p:nvSpPr>
        <p:spPr>
          <a:xfrm>
            <a:off x="0" y="8842030"/>
            <a:ext cx="3043200" cy="467100"/>
          </a:xfrm>
          <a:prstGeom prst="rect">
            <a:avLst/>
          </a:prstGeom>
          <a:noFill/>
          <a:ln>
            <a:noFill/>
          </a:ln>
        </p:spPr>
        <p:txBody>
          <a:bodyPr spcFirstLastPara="1" wrap="square" lIns="93300" tIns="46650" rIns="93300" bIns="46650" anchor="b" anchorCtr="0">
            <a:noAutofit/>
          </a:bodyPr>
          <a:lstStyle/>
          <a:p>
            <a:pPr marL="0" lvl="0" indent="0" algn="l" rtl="0">
              <a:spcBef>
                <a:spcPts val="0"/>
              </a:spcBef>
              <a:spcAft>
                <a:spcPts val="0"/>
              </a:spcAft>
              <a:buNone/>
            </a:pPr>
            <a:r>
              <a:rPr lang="en-US"/>
              <a:t>South Carolina Department of Education</a:t>
            </a:r>
            <a:endParaRPr/>
          </a:p>
        </p:txBody>
      </p:sp>
      <p:sp>
        <p:nvSpPr>
          <p:cNvPr id="264" name="Google Shape;264;gb8262f2a22_0_73:notes"/>
          <p:cNvSpPr txBox="1">
            <a:spLocks noGrp="1"/>
          </p:cNvSpPr>
          <p:nvPr>
            <p:ph type="sldNum" idx="12"/>
          </p:nvPr>
        </p:nvSpPr>
        <p:spPr>
          <a:xfrm>
            <a:off x="3978132" y="8842030"/>
            <a:ext cx="3043200" cy="467100"/>
          </a:xfrm>
          <a:prstGeom prst="rect">
            <a:avLst/>
          </a:prstGeom>
          <a:noFill/>
          <a:ln>
            <a:noFill/>
          </a:ln>
        </p:spPr>
        <p:txBody>
          <a:bodyPr spcFirstLastPara="1" wrap="square" lIns="93300" tIns="46650" rIns="93300" bIns="4665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15123440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
        <p:cNvGrpSpPr/>
        <p:nvPr/>
      </p:nvGrpSpPr>
      <p:grpSpPr>
        <a:xfrm>
          <a:off x="0" y="0"/>
          <a:ext cx="0" cy="0"/>
          <a:chOff x="0" y="0"/>
          <a:chExt cx="0" cy="0"/>
        </a:xfrm>
      </p:grpSpPr>
      <p:sp>
        <p:nvSpPr>
          <p:cNvPr id="19" name="Google Shape;19;p4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4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1" name="Google Shape;21;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24" name="Google Shape;24;p46"/>
          <p:cNvGrpSpPr/>
          <p:nvPr/>
        </p:nvGrpSpPr>
        <p:grpSpPr>
          <a:xfrm>
            <a:off x="-57666" y="5951913"/>
            <a:ext cx="12192000" cy="906087"/>
            <a:chOff x="0" y="5951913"/>
            <a:chExt cx="12192000" cy="906087"/>
          </a:xfrm>
        </p:grpSpPr>
        <p:sp>
          <p:nvSpPr>
            <p:cNvPr id="25" name="Google Shape;25;p46"/>
            <p:cNvSpPr/>
            <p:nvPr/>
          </p:nvSpPr>
          <p:spPr>
            <a:xfrm>
              <a:off x="0" y="5951913"/>
              <a:ext cx="12192000" cy="906087"/>
            </a:xfrm>
            <a:prstGeom prst="rect">
              <a:avLst/>
            </a:prstGeom>
            <a:solidFill>
              <a:srgbClr val="1E4E79"/>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6" name="Google Shape;26;p46"/>
            <p:cNvPicPr preferRelativeResize="0"/>
            <p:nvPr/>
          </p:nvPicPr>
          <p:blipFill rotWithShape="1">
            <a:blip r:embed="rId2">
              <a:alphaModFix/>
            </a:blip>
            <a:srcRect/>
            <a:stretch/>
          </p:blipFill>
          <p:spPr>
            <a:xfrm>
              <a:off x="216132" y="5951913"/>
              <a:ext cx="847898" cy="832071"/>
            </a:xfrm>
            <a:prstGeom prst="rect">
              <a:avLst/>
            </a:prstGeom>
            <a:noFill/>
            <a:ln>
              <a:noFill/>
            </a:ln>
            <a:effectLst>
              <a:outerShdw blurRad="50800" dist="38100" dir="10800000" algn="r" rotWithShape="0">
                <a:srgbClr val="000000">
                  <a:alpha val="40000"/>
                </a:srgbClr>
              </a:outerShdw>
            </a:effectLst>
          </p:spPr>
        </p:pic>
        <p:sp>
          <p:nvSpPr>
            <p:cNvPr id="27" name="Google Shape;27;p46"/>
            <p:cNvSpPr/>
            <p:nvPr/>
          </p:nvSpPr>
          <p:spPr>
            <a:xfrm>
              <a:off x="9171792" y="6308209"/>
              <a:ext cx="218200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Trebuchet MS"/>
                  <a:ea typeface="Trebuchet MS"/>
                  <a:cs typeface="Trebuchet MS"/>
                  <a:sym typeface="Trebuchet MS"/>
                </a:rPr>
                <a:t>#FUTUREREADYCTE</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5"/>
        <p:cNvGrpSpPr/>
        <p:nvPr/>
      </p:nvGrpSpPr>
      <p:grpSpPr>
        <a:xfrm>
          <a:off x="0" y="0"/>
          <a:ext cx="0" cy="0"/>
          <a:chOff x="0" y="0"/>
          <a:chExt cx="0" cy="0"/>
        </a:xfrm>
      </p:grpSpPr>
      <p:sp>
        <p:nvSpPr>
          <p:cNvPr id="96" name="Google Shape;96;p5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7" name="Google Shape;97;p5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457189" lvl="0" indent="-342892">
              <a:spcBef>
                <a:spcPts val="0"/>
              </a:spcBef>
              <a:spcAft>
                <a:spcPts val="0"/>
              </a:spcAft>
              <a:buSzPts val="1800"/>
              <a:buChar char="●"/>
              <a:defRPr/>
            </a:lvl1pPr>
            <a:lvl2pPr marL="914378" lvl="1" indent="-317492">
              <a:spcBef>
                <a:spcPts val="0"/>
              </a:spcBef>
              <a:spcAft>
                <a:spcPts val="0"/>
              </a:spcAft>
              <a:buSzPts val="1400"/>
              <a:buChar char="○"/>
              <a:defRPr/>
            </a:lvl2pPr>
            <a:lvl3pPr marL="1371566" lvl="2" indent="-317492">
              <a:spcBef>
                <a:spcPts val="0"/>
              </a:spcBef>
              <a:spcAft>
                <a:spcPts val="0"/>
              </a:spcAft>
              <a:buSzPts val="1400"/>
              <a:buChar char="■"/>
              <a:defRPr/>
            </a:lvl3pPr>
            <a:lvl4pPr marL="1828754" lvl="3" indent="-317492">
              <a:spcBef>
                <a:spcPts val="0"/>
              </a:spcBef>
              <a:spcAft>
                <a:spcPts val="0"/>
              </a:spcAft>
              <a:buSzPts val="1400"/>
              <a:buChar char="●"/>
              <a:defRPr/>
            </a:lvl4pPr>
            <a:lvl5pPr marL="2285943" lvl="4" indent="-317492">
              <a:spcBef>
                <a:spcPts val="0"/>
              </a:spcBef>
              <a:spcAft>
                <a:spcPts val="0"/>
              </a:spcAft>
              <a:buSzPts val="1400"/>
              <a:buChar char="○"/>
              <a:defRPr/>
            </a:lvl5pPr>
            <a:lvl6pPr marL="2743132" lvl="5" indent="-317492">
              <a:spcBef>
                <a:spcPts val="0"/>
              </a:spcBef>
              <a:spcAft>
                <a:spcPts val="0"/>
              </a:spcAft>
              <a:buSzPts val="1400"/>
              <a:buChar char="■"/>
              <a:defRPr/>
            </a:lvl6pPr>
            <a:lvl7pPr marL="3200320" lvl="6" indent="-317492">
              <a:spcBef>
                <a:spcPts val="0"/>
              </a:spcBef>
              <a:spcAft>
                <a:spcPts val="0"/>
              </a:spcAft>
              <a:buSzPts val="1400"/>
              <a:buChar char="●"/>
              <a:defRPr/>
            </a:lvl7pPr>
            <a:lvl8pPr marL="3657509" lvl="7" indent="-317492">
              <a:spcBef>
                <a:spcPts val="0"/>
              </a:spcBef>
              <a:spcAft>
                <a:spcPts val="0"/>
              </a:spcAft>
              <a:buSzPts val="1400"/>
              <a:buChar char="○"/>
              <a:defRPr/>
            </a:lvl8pPr>
            <a:lvl9pPr marL="4114697" lvl="8" indent="-317492">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7032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309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309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115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4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34" name="Google Shape;34;p47"/>
          <p:cNvGrpSpPr/>
          <p:nvPr/>
        </p:nvGrpSpPr>
        <p:grpSpPr>
          <a:xfrm>
            <a:off x="0" y="5951913"/>
            <a:ext cx="12192000" cy="906087"/>
            <a:chOff x="0" y="5951913"/>
            <a:chExt cx="12192000" cy="906087"/>
          </a:xfrm>
        </p:grpSpPr>
        <p:sp>
          <p:nvSpPr>
            <p:cNvPr id="35" name="Google Shape;35;p47"/>
            <p:cNvSpPr/>
            <p:nvPr/>
          </p:nvSpPr>
          <p:spPr>
            <a:xfrm>
              <a:off x="0" y="5951913"/>
              <a:ext cx="12192000" cy="906087"/>
            </a:xfrm>
            <a:prstGeom prst="rect">
              <a:avLst/>
            </a:prstGeom>
            <a:solidFill>
              <a:srgbClr val="1E4E79"/>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6" name="Google Shape;36;p47"/>
            <p:cNvPicPr preferRelativeResize="0"/>
            <p:nvPr/>
          </p:nvPicPr>
          <p:blipFill rotWithShape="1">
            <a:blip r:embed="rId2">
              <a:alphaModFix/>
            </a:blip>
            <a:srcRect/>
            <a:stretch/>
          </p:blipFill>
          <p:spPr>
            <a:xfrm>
              <a:off x="216132" y="5951913"/>
              <a:ext cx="847898" cy="832071"/>
            </a:xfrm>
            <a:prstGeom prst="rect">
              <a:avLst/>
            </a:prstGeom>
            <a:noFill/>
            <a:ln>
              <a:noFill/>
            </a:ln>
            <a:effectLst>
              <a:outerShdw blurRad="50800" dist="38100" dir="10800000" algn="r" rotWithShape="0">
                <a:srgbClr val="000000">
                  <a:alpha val="40000"/>
                </a:srgbClr>
              </a:outerShdw>
            </a:effectLst>
          </p:spPr>
        </p:pic>
        <p:sp>
          <p:nvSpPr>
            <p:cNvPr id="37" name="Google Shape;37;p47"/>
            <p:cNvSpPr/>
            <p:nvPr/>
          </p:nvSpPr>
          <p:spPr>
            <a:xfrm>
              <a:off x="9171792" y="6308209"/>
              <a:ext cx="218200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Trebuchet MS"/>
                  <a:ea typeface="Trebuchet MS"/>
                  <a:cs typeface="Trebuchet MS"/>
                  <a:sym typeface="Trebuchet MS"/>
                </a:rPr>
                <a:t>#FUTUREREADYCTE</a:t>
              </a: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8"/>
        <p:cNvGrpSpPr/>
        <p:nvPr/>
      </p:nvGrpSpPr>
      <p:grpSpPr>
        <a:xfrm>
          <a:off x="0" y="0"/>
          <a:ext cx="0" cy="0"/>
          <a:chOff x="0" y="0"/>
          <a:chExt cx="0" cy="0"/>
        </a:xfrm>
      </p:grpSpPr>
      <p:sp>
        <p:nvSpPr>
          <p:cNvPr id="39" name="Google Shape;39;p4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4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1" name="Google Shape;41;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44" name="Google Shape;44;p48"/>
          <p:cNvSpPr/>
          <p:nvPr/>
        </p:nvSpPr>
        <p:spPr>
          <a:xfrm>
            <a:off x="0" y="5951913"/>
            <a:ext cx="12192000" cy="906087"/>
          </a:xfrm>
          <a:prstGeom prst="rect">
            <a:avLst/>
          </a:prstGeom>
          <a:solidFill>
            <a:srgbClr val="1E4E79"/>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 name="Google Shape;45;p48"/>
          <p:cNvPicPr preferRelativeResize="0"/>
          <p:nvPr/>
        </p:nvPicPr>
        <p:blipFill rotWithShape="1">
          <a:blip r:embed="rId2">
            <a:alphaModFix/>
          </a:blip>
          <a:srcRect/>
          <a:stretch/>
        </p:blipFill>
        <p:spPr>
          <a:xfrm>
            <a:off x="216132" y="5951913"/>
            <a:ext cx="847898" cy="832071"/>
          </a:xfrm>
          <a:prstGeom prst="rect">
            <a:avLst/>
          </a:prstGeom>
          <a:noFill/>
          <a:ln>
            <a:noFill/>
          </a:ln>
          <a:effectLst>
            <a:outerShdw blurRad="50800" dist="38100" dir="10800000" algn="r" rotWithShape="0">
              <a:srgbClr val="000000">
                <a:alpha val="40000"/>
              </a:srgbClr>
            </a:outerShdw>
          </a:effectLst>
        </p:spPr>
      </p:pic>
      <p:sp>
        <p:nvSpPr>
          <p:cNvPr id="46" name="Google Shape;46;p48"/>
          <p:cNvSpPr/>
          <p:nvPr/>
        </p:nvSpPr>
        <p:spPr>
          <a:xfrm>
            <a:off x="9510263" y="6336971"/>
            <a:ext cx="218200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Trebuchet MS"/>
                <a:ea typeface="Trebuchet MS"/>
                <a:cs typeface="Trebuchet MS"/>
                <a:sym typeface="Trebuchet MS"/>
              </a:rPr>
              <a:t>#FUTUREREADYCTE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4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4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4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6"/>
        <p:cNvGrpSpPr/>
        <p:nvPr/>
      </p:nvGrpSpPr>
      <p:grpSpPr>
        <a:xfrm>
          <a:off x="0" y="0"/>
          <a:ext cx="0" cy="0"/>
          <a:chOff x="0" y="0"/>
          <a:chExt cx="0" cy="0"/>
        </a:xfrm>
      </p:grpSpPr>
      <p:sp>
        <p:nvSpPr>
          <p:cNvPr id="67" name="Google Shape;67;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1"/>
        <p:cNvGrpSpPr/>
        <p:nvPr/>
      </p:nvGrpSpPr>
      <p:grpSpPr>
        <a:xfrm>
          <a:off x="0" y="0"/>
          <a:ext cx="0" cy="0"/>
          <a:chOff x="0" y="0"/>
          <a:chExt cx="0" cy="0"/>
        </a:xfrm>
      </p:grpSpPr>
      <p:sp>
        <p:nvSpPr>
          <p:cNvPr id="72" name="Google Shape;72;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5"/>
        <p:cNvGrpSpPr/>
        <p:nvPr/>
      </p:nvGrpSpPr>
      <p:grpSpPr>
        <a:xfrm>
          <a:off x="0" y="0"/>
          <a:ext cx="0" cy="0"/>
          <a:chOff x="0" y="0"/>
          <a:chExt cx="0" cy="0"/>
        </a:xfrm>
      </p:grpSpPr>
      <p:sp>
        <p:nvSpPr>
          <p:cNvPr id="76" name="Google Shape;76;p5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5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8" name="Google Shape;78;p5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9" name="Google Shape;79;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2"/>
        <p:cNvGrpSpPr/>
        <p:nvPr/>
      </p:nvGrpSpPr>
      <p:grpSpPr>
        <a:xfrm>
          <a:off x="0" y="0"/>
          <a:ext cx="0" cy="0"/>
          <a:chOff x="0" y="0"/>
          <a:chExt cx="0" cy="0"/>
        </a:xfrm>
      </p:grpSpPr>
      <p:sp>
        <p:nvSpPr>
          <p:cNvPr id="83" name="Google Shape;83;p5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54"/>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85" name="Google Shape;85;p5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6" name="Google Shape;86;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9"/>
        <p:cNvGrpSpPr/>
        <p:nvPr/>
      </p:nvGrpSpPr>
      <p:grpSpPr>
        <a:xfrm>
          <a:off x="0" y="0"/>
          <a:ext cx="0" cy="0"/>
          <a:chOff x="0" y="0"/>
          <a:chExt cx="0" cy="0"/>
        </a:xfrm>
      </p:grpSpPr>
      <p:sp>
        <p:nvSpPr>
          <p:cNvPr id="90" name="Google Shape;90;p5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5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5" name="Google Shape;15;p45"/>
          <p:cNvSpPr/>
          <p:nvPr/>
        </p:nvSpPr>
        <p:spPr>
          <a:xfrm>
            <a:off x="0" y="5951913"/>
            <a:ext cx="12192000" cy="906087"/>
          </a:xfrm>
          <a:prstGeom prst="rect">
            <a:avLst/>
          </a:prstGeom>
          <a:solidFill>
            <a:srgbClr val="1E4E79"/>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 name="Google Shape;16;p45"/>
          <p:cNvPicPr preferRelativeResize="0"/>
          <p:nvPr/>
        </p:nvPicPr>
        <p:blipFill rotWithShape="1">
          <a:blip r:embed="rId14">
            <a:alphaModFix/>
          </a:blip>
          <a:srcRect/>
          <a:stretch/>
        </p:blipFill>
        <p:spPr>
          <a:xfrm>
            <a:off x="216132" y="5951913"/>
            <a:ext cx="847898" cy="832071"/>
          </a:xfrm>
          <a:prstGeom prst="rect">
            <a:avLst/>
          </a:prstGeom>
          <a:noFill/>
          <a:ln>
            <a:noFill/>
          </a:ln>
          <a:effectLst>
            <a:outerShdw blurRad="50800" dist="38100" dir="10800000" algn="r" rotWithShape="0">
              <a:srgbClr val="000000">
                <a:alpha val="40000"/>
              </a:srgbClr>
            </a:outerShdw>
          </a:effectLst>
        </p:spPr>
      </p:pic>
      <p:sp>
        <p:nvSpPr>
          <p:cNvPr id="17" name="Google Shape;17;p45"/>
          <p:cNvSpPr/>
          <p:nvPr/>
        </p:nvSpPr>
        <p:spPr>
          <a:xfrm>
            <a:off x="9510263" y="6336971"/>
            <a:ext cx="218200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a:solidFill>
                  <a:schemeClr val="lt1"/>
                </a:solidFill>
                <a:latin typeface="Trebuchet MS"/>
                <a:ea typeface="Trebuchet MS"/>
                <a:cs typeface="Trebuchet MS"/>
                <a:sym typeface="Trebuchet MS"/>
              </a:rPr>
              <a:t>#FUTUREREADYCTE</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hyperlink" Target="mailto:BTMartin@ed.sc.gov" TargetMode="Externa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eoc.sc.gov/sites/default/files/Documents/Acct%20Manual%2020%2021/AccountabilityManual%20FY%202020-21%20(FINAL).pdf" TargetMode="Externa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6.xml.rels><?xml version="1.0" encoding="UTF-8" standalone="yes"?>
<Relationships xmlns="http://schemas.openxmlformats.org/package/2006/relationships"><Relationship Id="rId2" Type="http://schemas.openxmlformats.org/officeDocument/2006/relationships/hyperlink" Target="https://ed.sc.gov/instruction/career-and-technical-education/career-guidance/work-based-learning/work-based-learning-guide/" TargetMode="Externa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hyperlink" Target="https://ed.sc.gov/instruction/career-and-technical-education/career-guidance/work-based-learning/training-agreement-and-evaluation-plan/" TargetMode="Externa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hyperlink" Target="https://ed.sc.gov/instruction/career-and-technical-education/career-guidance/work-based-learning/work-based-learning-guide/" TargetMode="Externa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3" Type="http://schemas.openxmlformats.org/officeDocument/2006/relationships/hyperlink" Target="https://oese.ed.gov/files/2021/03/SC-assessment-response-letter-POST.pdf" TargetMode="External"/><Relationship Id="rId2" Type="http://schemas.openxmlformats.org/officeDocument/2006/relationships/hyperlink" Target="https://oese.ed.gov/files/2021/03/sc-acct-waiver-response-1.pdf" TargetMode="External"/><Relationship Id="rId1" Type="http://schemas.openxmlformats.org/officeDocument/2006/relationships/slideLayout" Target="../slideLayouts/slideLayout2.xml"/><Relationship Id="rId4" Type="http://schemas.openxmlformats.org/officeDocument/2006/relationships/hyperlink" Target="https://screportcards.ed.sc.gov/" TargetMode="External"/></Relationships>
</file>

<file path=ppt/slides/_rels/slide111.xml.rels><?xml version="1.0" encoding="UTF-8" standalone="yes"?>
<Relationships xmlns="http://schemas.openxmlformats.org/package/2006/relationships"><Relationship Id="rId3" Type="http://schemas.openxmlformats.org/officeDocument/2006/relationships/hyperlink" Target="https://scfootballhof.org/"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hyperlink" Target="https://scde.formstack.com/forms/fall_regional_school_counseling_and_career_guidance_workshops_upstate" TargetMode="External"/><Relationship Id="rId2" Type="http://schemas.openxmlformats.org/officeDocument/2006/relationships/hyperlink" Target="https://scde.formstack.com/forms/fall_regional_school_counseling_and_career_guidance_workshops__october_14_midlands" TargetMode="External"/><Relationship Id="rId1" Type="http://schemas.openxmlformats.org/officeDocument/2006/relationships/slideLayout" Target="../slideLayouts/slideLayout2.xml"/><Relationship Id="rId4" Type="http://schemas.openxmlformats.org/officeDocument/2006/relationships/hyperlink" Target="https://scde.formstack.com/forms/fall_regional_school_counseling_and_career_guidance_workshops_lowcountry" TargetMode="External"/></Relationships>
</file>

<file path=ppt/slides/_rels/slide113.xml.rels><?xml version="1.0" encoding="UTF-8" standalone="yes"?>
<Relationships xmlns="http://schemas.openxmlformats.org/package/2006/relationships"><Relationship Id="rId3" Type="http://schemas.openxmlformats.org/officeDocument/2006/relationships/hyperlink" Target="https://scwblsummit.blogspot.com/"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8" Type="http://schemas.openxmlformats.org/officeDocument/2006/relationships/hyperlink" Target="https://web3.ncaa.org/ecwr3/" TargetMode="External"/><Relationship Id="rId3" Type="http://schemas.openxmlformats.org/officeDocument/2006/relationships/hyperlink" Target="https://ed.sc.gov/instruction/career-and-technology-education/career-guidance/work-based-learning/" TargetMode="External"/><Relationship Id="rId7" Type="http://schemas.openxmlformats.org/officeDocument/2006/relationships/hyperlink" Target="https://portal.sccis.intocareers.org/" TargetMode="External"/><Relationship Id="rId2" Type="http://schemas.openxmlformats.org/officeDocument/2006/relationships/hyperlink" Target="https://ed.sc.gov/instruction/career-and-technology-education/career-guidance/sc-career-guidance-model/2018-sc-school-counseling-and-career-guidance-model/" TargetMode="External"/><Relationship Id="rId1" Type="http://schemas.openxmlformats.org/officeDocument/2006/relationships/slideLayout" Target="../slideLayouts/slideLayout5.xml"/><Relationship Id="rId6" Type="http://schemas.openxmlformats.org/officeDocument/2006/relationships/hyperlink" Target="https://www.microburstlearning.com/" TargetMode="External"/><Relationship Id="rId11" Type="http://schemas.openxmlformats.org/officeDocument/2006/relationships/hyperlink" Target="https://ed.sc.gov/instruction/career-and-technical-education/career-guidance/sc-career-guidance-model-and-resources/sc-career-guidance-tool-kit/" TargetMode="External"/><Relationship Id="rId5" Type="http://schemas.openxmlformats.org/officeDocument/2006/relationships/hyperlink" Target="https://www.scdiscus.org/job-career-resources" TargetMode="External"/><Relationship Id="rId10" Type="http://schemas.openxmlformats.org/officeDocument/2006/relationships/hyperlink" Target="https://careertech.org/" TargetMode="External"/><Relationship Id="rId4" Type="http://schemas.openxmlformats.org/officeDocument/2006/relationships/hyperlink" Target="https://www.knowitall.org/subject/career-education" TargetMode="External"/><Relationship Id="rId9" Type="http://schemas.openxmlformats.org/officeDocument/2006/relationships/hyperlink" Target="https://jobs.scworks.org/vosnet/lmi/default.aspx?pu=1&amp;plang=E" TargetMode="Externa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1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hyperlink" Target="mailto:kstaton@ed.sc.gov" TargetMode="Externa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ed.sc.gov/instruction/career-and-technical-education/professional-development/" TargetMode="External"/><Relationship Id="rId5" Type="http://schemas.openxmlformats.org/officeDocument/2006/relationships/hyperlink" Target="https://apps.powerapps.com/play/8e30491c-2a77-4e39-8984-c622ca796827?tenantId=2704e2c5-29f5-4f7e-b91c-bd56f0685995&amp;skipAppMetadata=true" TargetMode="External"/><Relationship Id="rId4" Type="http://schemas.openxmlformats.org/officeDocument/2006/relationships/hyperlink" Target="https://sites.google.com/ed.sc.gov/cteinsc/plos" TargetMode="External"/></Relationships>
</file>

<file path=ppt/slides/_rels/slide119.xml.rels><?xml version="1.0" encoding="UTF-8" standalone="yes"?>
<Relationships xmlns="http://schemas.openxmlformats.org/package/2006/relationships"><Relationship Id="rId3" Type="http://schemas.openxmlformats.org/officeDocument/2006/relationships/hyperlink" Target="https://docs.google.com/document/d/1N9NBriEvyMEvkUdik4l0XbjPHGt9dejWbs3DEjSEs8E/edit?usp=sharing" TargetMode="External"/><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hyperlink" Target="https://vimeo.com/cteinsc" TargetMode="External"/><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21.xml.rels><?xml version="1.0" encoding="UTF-8" standalone="yes"?>
<Relationships xmlns="http://schemas.openxmlformats.org/package/2006/relationships"><Relationship Id="rId3" Type="http://schemas.openxmlformats.org/officeDocument/2006/relationships/image" Target="../media/image34.JPG"/><Relationship Id="rId7" Type="http://schemas.openxmlformats.org/officeDocument/2006/relationships/image" Target="../media/image32.PNG"/><Relationship Id="rId2" Type="http://schemas.openxmlformats.org/officeDocument/2006/relationships/hyperlink" Target="https://www.wevideo.com/view/2367422775" TargetMode="Externa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hyperlink" Target="https://www.wevideo.com/view/2383200802" TargetMode="External"/><Relationship Id="rId4" Type="http://schemas.openxmlformats.org/officeDocument/2006/relationships/image" Target="../media/image35.png"/></Relationships>
</file>

<file path=ppt/slides/_rels/slide1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mailto:jwiseman@ed.sc.gov" TargetMode="External"/></Relationships>
</file>

<file path=ppt/slides/_rels/slide124.xml.rels><?xml version="1.0" encoding="UTF-8" standalone="yes"?>
<Relationships xmlns="http://schemas.openxmlformats.org/package/2006/relationships"><Relationship Id="rId3" Type="http://schemas.openxmlformats.org/officeDocument/2006/relationships/hyperlink" Target="https://ed.sc.gov/instruction/career-and-technical-education/scde-cte-personnel-contact-information/scde-cate-personnel-contact-information/" TargetMode="External"/><Relationship Id="rId2" Type="http://schemas.openxmlformats.org/officeDocument/2006/relationships/notesSlide" Target="../notesSlides/notesSlide59.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hyperlink" Target="https://www.acfchefs.org/ACF/Education/Accreditation/ACF/Education/Accreditation/default.aspx?section=education&amp;hkey=93345a5b-00a5-4aa5-9652-fb050fe1650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s://www.acfchefs.org/ACF/Education/Accreditation/AccreditationInquiries/ACF/Education/Accreditation/Inquir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hyperlink" Target="https://teams.microsoft.com/l/meetup-join/19%3ameeting_NGRiNzY0MjYtZjM0NC00NTk4LTk3OGMtYjY3MGQ5MWY0ODc1%40thread.v2/0?context=%7b%22Tid%22%3a%222704e2c5-29f5-4f7e-b91c-bd56f0685995%22%2c%22Oid%22%3a%2285cde86c-a34d-4a64-bccb-433bd9a26840%22%7d"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mailto:eglover@ed.sc.gov"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emf"/><Relationship Id="rId4"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6.emf"/><Relationship Id="rId4" Type="http://schemas.openxmlformats.org/officeDocument/2006/relationships/oleObject" Target="../embeddings/oleObject2.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d.sc.gov/instruction/career-and-technical-education/programs-and-courses/career-clusters/education-and-training-careers/human-services-and-fcs-bookle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8" Type="http://schemas.openxmlformats.org/officeDocument/2006/relationships/hyperlink" Target="mailto:jchapman@skillsusasc.org" TargetMode="External"/><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mailto:%E2%80%8Brjones@scfbla.org"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mailto:acook@ed.sc.gov"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hyperlink" Target="https://forms.gle/gvqAgCvd3vZEeX2a9"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8.xml"/><Relationship Id="rId1" Type="http://schemas.openxmlformats.org/officeDocument/2006/relationships/slideLayout" Target="../slideLayouts/slideLayout11.xml"/><Relationship Id="rId4" Type="http://schemas.openxmlformats.org/officeDocument/2006/relationships/hyperlink" Target="https://forms.office.com/r/7pZrp0YUYy" TargetMode="External"/></Relationships>
</file>

<file path=ppt/slides/_rels/slide6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mailto:dsanders@ed.sc.gov" TargetMode="External"/></Relationships>
</file>

<file path=ppt/slides/_rels/slide6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hyperlink" Target="file:///C:\Users\swatterson\Desktop\ToolingU_SME_Catalog%20-%20Shortcut.lnk"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file:///C:\Users\swatterson\Desktop\ToolingU_SME_Catalog%20-%20Shortcut.lnk"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hyperlink" Target="https://www.nccer.org/workforce-development-programs/webinars"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mailto:swatterson@ed.sc.gov" TargetMode="Externa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hyperlink" Target="http://www.bpa.org/" TargetMode="External"/><Relationship Id="rId7" Type="http://schemas.openxmlformats.org/officeDocument/2006/relationships/hyperlink" Target="mailto:scdeca.hill@yahoo.com" TargetMode="External"/><Relationship Id="rId2" Type="http://schemas.openxmlformats.org/officeDocument/2006/relationships/hyperlink" Target="http://www.fbla-pbl.org/" TargetMode="External"/><Relationship Id="rId1" Type="http://schemas.openxmlformats.org/officeDocument/2006/relationships/slideLayout" Target="../slideLayouts/slideLayout2.xml"/><Relationship Id="rId6" Type="http://schemas.openxmlformats.org/officeDocument/2006/relationships/hyperlink" Target="mailto:docker@chesterfieldschools.org" TargetMode="External"/><Relationship Id="rId5" Type="http://schemas.openxmlformats.org/officeDocument/2006/relationships/hyperlink" Target="mailto:rjones@scfbla.org" TargetMode="External"/><Relationship Id="rId10" Type="http://schemas.openxmlformats.org/officeDocument/2006/relationships/image" Target="../media/image28.png"/><Relationship Id="rId4" Type="http://schemas.openxmlformats.org/officeDocument/2006/relationships/hyperlink" Target="https://www.deca.org/" TargetMode="External"/><Relationship Id="rId9" Type="http://schemas.openxmlformats.org/officeDocument/2006/relationships/image" Target="../media/image27.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hyperlink" Target="mailto:ddepew@ed.sc.gov" TargetMode="Externa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title="SCDE Seal">
            <a:extLst>
              <a:ext uri="{C183D7F6-B498-43B3-948B-1728B52AA6E4}">
                <adec:decorative xmlns:adec="http://schemas.microsoft.com/office/drawing/2017/decorative" xmlns="" val="1"/>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5164326" y="184347"/>
            <a:ext cx="1920240" cy="1920240"/>
          </a:xfrm>
          <a:prstGeom prst="rect">
            <a:avLst/>
          </a:prstGeom>
        </p:spPr>
      </p:pic>
      <p:sp>
        <p:nvSpPr>
          <p:cNvPr id="2" name="Title 1"/>
          <p:cNvSpPr>
            <a:spLocks noGrp="1"/>
          </p:cNvSpPr>
          <p:nvPr>
            <p:ph type="ctrTitle"/>
          </p:nvPr>
        </p:nvSpPr>
        <p:spPr>
          <a:xfrm>
            <a:off x="0" y="2632401"/>
            <a:ext cx="12192000" cy="1311128"/>
          </a:xfrm>
        </p:spPr>
        <p:txBody>
          <a:bodyPr>
            <a:spAutoFit/>
          </a:bodyPr>
          <a:lstStyle/>
          <a:p>
            <a:r>
              <a:rPr lang="en-US" sz="4400" b="1" dirty="0">
                <a:latin typeface="+mn-lt"/>
                <a:cs typeface="Times New Roman" panose="02020603050405020304" pitchFamily="18" charset="0"/>
              </a:rPr>
              <a:t>Office of Career and Technical Education</a:t>
            </a:r>
            <a:br>
              <a:rPr lang="en-US" sz="4400" b="1" dirty="0">
                <a:latin typeface="+mn-lt"/>
                <a:cs typeface="Times New Roman" panose="02020603050405020304" pitchFamily="18" charset="0"/>
              </a:rPr>
            </a:br>
            <a:r>
              <a:rPr lang="en-US" sz="4400" b="1" dirty="0" smtClean="0">
                <a:solidFill>
                  <a:srgbClr val="394783"/>
                </a:solidFill>
                <a:latin typeface="+mn-lt"/>
                <a:cs typeface="Times New Roman" panose="02020603050405020304" pitchFamily="18" charset="0"/>
              </a:rPr>
              <a:t>Program </a:t>
            </a:r>
            <a:r>
              <a:rPr lang="en-US" sz="4400" b="1" dirty="0">
                <a:solidFill>
                  <a:srgbClr val="394783"/>
                </a:solidFill>
                <a:latin typeface="+mn-lt"/>
                <a:cs typeface="Times New Roman" panose="02020603050405020304" pitchFamily="18" charset="0"/>
              </a:rPr>
              <a:t>Team</a:t>
            </a:r>
          </a:p>
        </p:txBody>
      </p:sp>
      <p:sp>
        <p:nvSpPr>
          <p:cNvPr id="3" name="Subtitle 2"/>
          <p:cNvSpPr>
            <a:spLocks noGrp="1"/>
          </p:cNvSpPr>
          <p:nvPr>
            <p:ph type="subTitle" idx="1"/>
          </p:nvPr>
        </p:nvSpPr>
        <p:spPr>
          <a:xfrm>
            <a:off x="0" y="4480560"/>
            <a:ext cx="12192000" cy="1456769"/>
          </a:xfrm>
        </p:spPr>
        <p:txBody>
          <a:bodyPr>
            <a:spAutoFit/>
          </a:bodyPr>
          <a:lstStyle/>
          <a:p>
            <a:r>
              <a:rPr lang="en-US" sz="4400" b="1" dirty="0" smtClean="0">
                <a:cs typeface="Times New Roman" panose="02020603050405020304" pitchFamily="18" charset="0"/>
              </a:rPr>
              <a:t>Fall Update</a:t>
            </a:r>
            <a:endParaRPr lang="en-US" sz="4400" b="1" dirty="0">
              <a:cs typeface="Times New Roman" panose="02020603050405020304" pitchFamily="18" charset="0"/>
            </a:endParaRPr>
          </a:p>
          <a:p>
            <a:r>
              <a:rPr lang="en-US" sz="3600" b="1" dirty="0" smtClean="0">
                <a:cs typeface="Times New Roman" panose="02020603050405020304" pitchFamily="18" charset="0"/>
              </a:rPr>
              <a:t>October 5, </a:t>
            </a:r>
            <a:r>
              <a:rPr lang="en-US" sz="3600" b="1" dirty="0">
                <a:cs typeface="Times New Roman" panose="02020603050405020304" pitchFamily="18" charset="0"/>
              </a:rPr>
              <a:t>2021</a:t>
            </a:r>
          </a:p>
        </p:txBody>
      </p:sp>
    </p:spTree>
    <p:extLst>
      <p:ext uri="{BB962C8B-B14F-4D97-AF65-F5344CB8AC3E}">
        <p14:creationId xmlns:p14="http://schemas.microsoft.com/office/powerpoint/2010/main" val="2245614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b8262f2a22_0_73"/>
          <p:cNvSpPr txBox="1">
            <a:spLocks noGrp="1"/>
          </p:cNvSpPr>
          <p:nvPr>
            <p:ph type="title"/>
          </p:nvPr>
        </p:nvSpPr>
        <p:spPr>
          <a:xfrm>
            <a:off x="0" y="274320"/>
            <a:ext cx="12192000" cy="646290"/>
          </a:xfrm>
          <a:prstGeom prst="rect">
            <a:avLst/>
          </a:prstGeom>
          <a:noFill/>
          <a:ln>
            <a:noFill/>
          </a:ln>
        </p:spPr>
        <p:txBody>
          <a:bodyPr spcFirstLastPara="1" wrap="square" lIns="91425" tIns="45700" rIns="91425" bIns="45700" anchor="ctr" anchorCtr="0">
            <a:spAutoFit/>
          </a:bodyPr>
          <a:lstStyle/>
          <a:p>
            <a:pPr marL="0" lvl="0" indent="0" algn="ctr" rtl="0">
              <a:lnSpc>
                <a:spcPct val="90000"/>
              </a:lnSpc>
              <a:spcBef>
                <a:spcPts val="0"/>
              </a:spcBef>
              <a:spcAft>
                <a:spcPts val="0"/>
              </a:spcAft>
              <a:buClr>
                <a:schemeClr val="dk1"/>
              </a:buClr>
              <a:buSzPct val="100000"/>
              <a:buFont typeface="Calibri"/>
              <a:buNone/>
            </a:pPr>
            <a:r>
              <a:rPr lang="en-US" sz="4000" b="1" dirty="0" smtClean="0">
                <a:latin typeface="Calibri"/>
                <a:ea typeface="Calibri"/>
                <a:cs typeface="Calibri"/>
                <a:sym typeface="Calibri"/>
              </a:rPr>
              <a:t>Revisions and Changes</a:t>
            </a:r>
            <a:endParaRPr sz="4000" b="1" dirty="0">
              <a:latin typeface="Calibri"/>
              <a:ea typeface="Calibri"/>
              <a:cs typeface="Calibri"/>
              <a:sym typeface="Calibri"/>
            </a:endParaRPr>
          </a:p>
        </p:txBody>
      </p:sp>
      <p:sp>
        <p:nvSpPr>
          <p:cNvPr id="267" name="Google Shape;267;gb8262f2a22_0_73"/>
          <p:cNvSpPr txBox="1">
            <a:spLocks noGrp="1"/>
          </p:cNvSpPr>
          <p:nvPr>
            <p:ph type="body" idx="1"/>
          </p:nvPr>
        </p:nvSpPr>
        <p:spPr>
          <a:xfrm>
            <a:off x="699074" y="1578078"/>
            <a:ext cx="11076715" cy="2185173"/>
          </a:xfrm>
          <a:prstGeom prst="rect">
            <a:avLst/>
          </a:prstGeom>
          <a:noFill/>
          <a:ln>
            <a:noFill/>
          </a:ln>
        </p:spPr>
        <p:txBody>
          <a:bodyPr spcFirstLastPara="1" wrap="square" lIns="91425" tIns="45700" rIns="91425" bIns="45700" anchor="t" anchorCtr="0">
            <a:spAutoFit/>
          </a:bodyPr>
          <a:lstStyle/>
          <a:p>
            <a:pPr lvl="0">
              <a:lnSpc>
                <a:spcPct val="100000"/>
              </a:lnSpc>
              <a:spcBef>
                <a:spcPts val="0"/>
              </a:spcBef>
              <a:buSzPct val="100000"/>
            </a:pPr>
            <a:r>
              <a:rPr lang="en-US" dirty="0"/>
              <a:t>Standards Revisions </a:t>
            </a:r>
            <a:r>
              <a:rPr lang="en-US" dirty="0" smtClean="0"/>
              <a:t>Features</a:t>
            </a:r>
          </a:p>
          <a:p>
            <a:pPr lvl="0">
              <a:lnSpc>
                <a:spcPct val="100000"/>
              </a:lnSpc>
              <a:spcBef>
                <a:spcPts val="0"/>
              </a:spcBef>
              <a:buSzPct val="100000"/>
            </a:pPr>
            <a:endParaRPr lang="en-US" sz="800" dirty="0" smtClean="0"/>
          </a:p>
          <a:p>
            <a:pPr lvl="0">
              <a:lnSpc>
                <a:spcPct val="100000"/>
              </a:lnSpc>
              <a:spcBef>
                <a:spcPts val="0"/>
              </a:spcBef>
              <a:buSzPct val="100000"/>
            </a:pPr>
            <a:r>
              <a:rPr lang="en-US" dirty="0"/>
              <a:t>Revised </a:t>
            </a:r>
            <a:r>
              <a:rPr lang="en-US" dirty="0" smtClean="0"/>
              <a:t>Standards</a:t>
            </a:r>
          </a:p>
          <a:p>
            <a:pPr lvl="0">
              <a:lnSpc>
                <a:spcPct val="100000"/>
              </a:lnSpc>
              <a:spcBef>
                <a:spcPts val="0"/>
              </a:spcBef>
              <a:buSzPct val="100000"/>
            </a:pPr>
            <a:endParaRPr lang="en-US" sz="800" dirty="0" smtClean="0"/>
          </a:p>
          <a:p>
            <a:pPr lvl="0">
              <a:lnSpc>
                <a:spcPct val="100000"/>
              </a:lnSpc>
              <a:spcBef>
                <a:spcPts val="0"/>
              </a:spcBef>
              <a:buSzPct val="100000"/>
            </a:pPr>
            <a:r>
              <a:rPr lang="en-US" dirty="0"/>
              <a:t>Proposed Courses to Phase </a:t>
            </a:r>
            <a:r>
              <a:rPr lang="en-US" dirty="0" smtClean="0"/>
              <a:t>Out</a:t>
            </a:r>
          </a:p>
          <a:p>
            <a:pPr lvl="0">
              <a:lnSpc>
                <a:spcPct val="100000"/>
              </a:lnSpc>
              <a:spcBef>
                <a:spcPts val="0"/>
              </a:spcBef>
              <a:buSzPct val="100000"/>
            </a:pPr>
            <a:endParaRPr lang="en-US" sz="800" dirty="0" smtClean="0"/>
          </a:p>
          <a:p>
            <a:pPr lvl="0">
              <a:lnSpc>
                <a:spcPct val="100000"/>
              </a:lnSpc>
              <a:spcBef>
                <a:spcPts val="0"/>
              </a:spcBef>
              <a:buSzPct val="100000"/>
            </a:pPr>
            <a:r>
              <a:rPr lang="en-US" dirty="0"/>
              <a:t>Proposed Course Title Changes</a:t>
            </a:r>
            <a:endParaRPr dirty="0"/>
          </a:p>
        </p:txBody>
      </p:sp>
      <p:sp>
        <p:nvSpPr>
          <p:cNvPr id="268" name="Google Shape;268;gb8262f2a22_0_73"/>
          <p:cNvSpPr txBox="1">
            <a:spLocks noGrp="1"/>
          </p:cNvSpPr>
          <p:nvPr>
            <p:ph type="sldNum" idx="4294967295"/>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172311515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Arts, AV Technology, and Communications</a:t>
            </a:r>
            <a:endParaRPr lang="en-US" sz="4000" b="1" dirty="0"/>
          </a:p>
        </p:txBody>
      </p:sp>
      <p:sp>
        <p:nvSpPr>
          <p:cNvPr id="3" name="Content Placeholder 2"/>
          <p:cNvSpPr>
            <a:spLocks noGrp="1"/>
          </p:cNvSpPr>
          <p:nvPr>
            <p:ph idx="1"/>
          </p:nvPr>
        </p:nvSpPr>
        <p:spPr/>
        <p:txBody>
          <a:bodyPr>
            <a:normAutofit/>
          </a:bodyPr>
          <a:lstStyle/>
          <a:p>
            <a:r>
              <a:rPr lang="en-US" dirty="0" smtClean="0"/>
              <a:t>Graphic Communications Standards have been revised</a:t>
            </a:r>
          </a:p>
          <a:p>
            <a:r>
              <a:rPr lang="en-US" dirty="0" smtClean="0"/>
              <a:t>Core Engineering standards </a:t>
            </a:r>
            <a:r>
              <a:rPr lang="en-US" dirty="0"/>
              <a:t>a</a:t>
            </a:r>
            <a:r>
              <a:rPr lang="en-US" dirty="0" smtClean="0"/>
              <a:t>re completed </a:t>
            </a:r>
          </a:p>
          <a:p>
            <a:r>
              <a:rPr lang="en-US" dirty="0" smtClean="0"/>
              <a:t>Need more Industry Certifications for</a:t>
            </a:r>
          </a:p>
          <a:p>
            <a:r>
              <a:rPr lang="en-US" dirty="0" smtClean="0"/>
              <a:t>Architectural and Mechanical Design</a:t>
            </a:r>
          </a:p>
          <a:p>
            <a:r>
              <a:rPr lang="en-US" dirty="0" smtClean="0"/>
              <a:t>Digital Arts &amp; Design Technology</a:t>
            </a:r>
          </a:p>
          <a:p>
            <a:r>
              <a:rPr lang="en-US" dirty="0" smtClean="0"/>
              <a:t>Media Technology </a:t>
            </a:r>
            <a:endParaRPr lang="en-US" dirty="0"/>
          </a:p>
        </p:txBody>
      </p:sp>
    </p:spTree>
    <p:extLst>
      <p:ext uri="{BB962C8B-B14F-4D97-AF65-F5344CB8AC3E}">
        <p14:creationId xmlns:p14="http://schemas.microsoft.com/office/powerpoint/2010/main" val="147064836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Science, Technology, Engineering, and Mathematics </a:t>
            </a:r>
            <a:endParaRPr lang="en-US" sz="4000" b="1" dirty="0"/>
          </a:p>
        </p:txBody>
      </p:sp>
      <p:sp>
        <p:nvSpPr>
          <p:cNvPr id="3" name="Content Placeholder 2"/>
          <p:cNvSpPr>
            <a:spLocks noGrp="1"/>
          </p:cNvSpPr>
          <p:nvPr>
            <p:ph idx="1"/>
          </p:nvPr>
        </p:nvSpPr>
        <p:spPr/>
        <p:txBody>
          <a:bodyPr/>
          <a:lstStyle/>
          <a:p>
            <a:r>
              <a:rPr lang="en-US" dirty="0" smtClean="0"/>
              <a:t>SREB Middle Grades STEM Courses – 20 Schools received grants to implement the first course “Fundamentals of Science and Technology” in the spring or the fall of this year.</a:t>
            </a:r>
          </a:p>
          <a:p>
            <a:r>
              <a:rPr lang="en-US" dirty="0" smtClean="0"/>
              <a:t>Will seek new funding for the 2021-2122 school year</a:t>
            </a:r>
          </a:p>
          <a:p>
            <a:r>
              <a:rPr lang="en-US" dirty="0" smtClean="0"/>
              <a:t>SREB STEM Teacher Training was held – June 21-25, 2021 @ </a:t>
            </a:r>
            <a:r>
              <a:rPr lang="en-US" dirty="0" err="1" smtClean="0"/>
              <a:t>UofSC</a:t>
            </a:r>
            <a:endParaRPr lang="en-US" dirty="0" smtClean="0"/>
          </a:p>
          <a:p>
            <a:r>
              <a:rPr lang="en-US" dirty="0" smtClean="0"/>
              <a:t>Project Lead the Way – Engineering Essentials – New foundation course – There are 3 foundation courses EES, IED, POE. Note, POE counts for Computer Science credit</a:t>
            </a:r>
          </a:p>
          <a:p>
            <a:r>
              <a:rPr lang="en-US" dirty="0" smtClean="0"/>
              <a:t>SREB Aerospace Engineering – 4 Courses</a:t>
            </a:r>
            <a:endParaRPr lang="en-US" dirty="0"/>
          </a:p>
        </p:txBody>
      </p:sp>
    </p:spTree>
    <p:extLst>
      <p:ext uri="{BB962C8B-B14F-4D97-AF65-F5344CB8AC3E}">
        <p14:creationId xmlns:p14="http://schemas.microsoft.com/office/powerpoint/2010/main" val="216895395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Transportation, Distribution, and Logistics</a:t>
            </a:r>
            <a:endParaRPr lang="en-US" sz="4000" b="1" dirty="0"/>
          </a:p>
        </p:txBody>
      </p:sp>
      <p:sp>
        <p:nvSpPr>
          <p:cNvPr id="3" name="Content Placeholder 2"/>
          <p:cNvSpPr>
            <a:spLocks noGrp="1"/>
          </p:cNvSpPr>
          <p:nvPr>
            <p:ph idx="1"/>
          </p:nvPr>
        </p:nvSpPr>
        <p:spPr>
          <a:xfrm>
            <a:off x="938784" y="1432433"/>
            <a:ext cx="10515600" cy="4351338"/>
          </a:xfrm>
        </p:spPr>
        <p:txBody>
          <a:bodyPr>
            <a:noAutofit/>
          </a:bodyPr>
          <a:lstStyle/>
          <a:p>
            <a:r>
              <a:rPr lang="en-US" sz="2400" dirty="0" smtClean="0"/>
              <a:t>ASE Student Testing – SC TEBA is paying for Completers only</a:t>
            </a:r>
          </a:p>
          <a:p>
            <a:r>
              <a:rPr lang="en-US" sz="2400" dirty="0" smtClean="0"/>
              <a:t>ASE Program Accreditation – We encourage all of the Automotive programs to become ASE Accredited -Technical Assistance is Available</a:t>
            </a:r>
          </a:p>
          <a:p>
            <a:r>
              <a:rPr lang="en-US" sz="2400" dirty="0" smtClean="0"/>
              <a:t>ASE All Star Student Competition – February 2022</a:t>
            </a:r>
          </a:p>
          <a:p>
            <a:r>
              <a:rPr lang="en-US" sz="2400" dirty="0" smtClean="0"/>
              <a:t>Fall Automotive Instructors Conference – September 19-20, 2021</a:t>
            </a:r>
          </a:p>
          <a:p>
            <a:r>
              <a:rPr lang="en-US" sz="2400" dirty="0" smtClean="0"/>
              <a:t>Automotive Collision Repair Technology – ASE and I-CAR Standards</a:t>
            </a:r>
          </a:p>
          <a:p>
            <a:r>
              <a:rPr lang="en-US" sz="2400" dirty="0" smtClean="0"/>
              <a:t>Automotive Technology – ASE Standards</a:t>
            </a:r>
          </a:p>
          <a:p>
            <a:r>
              <a:rPr lang="en-US" sz="2400" dirty="0" smtClean="0"/>
              <a:t>CDL Program – Committee to develop curriculum standards</a:t>
            </a:r>
          </a:p>
          <a:p>
            <a:r>
              <a:rPr lang="en-US" sz="2400" dirty="0" smtClean="0"/>
              <a:t>Diesel Technology – Inspection, Maintenance, &amp; Minor Repair</a:t>
            </a:r>
          </a:p>
          <a:p>
            <a:r>
              <a:rPr lang="en-US" sz="2400" dirty="0" smtClean="0"/>
              <a:t>Global Logistics &amp; Supply Chain Management – SREB Curriculum </a:t>
            </a:r>
            <a:endParaRPr lang="en-US" sz="2400" dirty="0"/>
          </a:p>
        </p:txBody>
      </p:sp>
    </p:spTree>
    <p:extLst>
      <p:ext uri="{BB962C8B-B14F-4D97-AF65-F5344CB8AC3E}">
        <p14:creationId xmlns:p14="http://schemas.microsoft.com/office/powerpoint/2010/main" val="72504247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492" y="1375177"/>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402988" y="2097067"/>
            <a:ext cx="6096000" cy="2062103"/>
          </a:xfrm>
          <a:prstGeom prst="rect">
            <a:avLst/>
          </a:prstGeom>
        </p:spPr>
        <p:txBody>
          <a:bodyPr>
            <a:spAutoFit/>
          </a:bodyPr>
          <a:lstStyle/>
          <a:p>
            <a:pPr marL="0" indent="0" algn="ctr">
              <a:buNone/>
            </a:pPr>
            <a:r>
              <a:rPr lang="en-US" sz="3200" dirty="0">
                <a:latin typeface="Calibri" panose="020F0502020204030204" pitchFamily="34" charset="0"/>
                <a:cs typeface="Calibri" panose="020F0502020204030204" pitchFamily="34" charset="0"/>
              </a:rPr>
              <a:t>B. T. Martin</a:t>
            </a:r>
          </a:p>
          <a:p>
            <a:pPr marL="0" indent="0" algn="ctr">
              <a:buNone/>
            </a:pPr>
            <a:r>
              <a:rPr lang="en-US" sz="3200" dirty="0">
                <a:latin typeface="Calibri" panose="020F0502020204030204" pitchFamily="34" charset="0"/>
                <a:cs typeface="Calibri" panose="020F0502020204030204" pitchFamily="34" charset="0"/>
              </a:rPr>
              <a:t>E-mail: </a:t>
            </a:r>
            <a:r>
              <a:rPr lang="en-US" sz="3200" dirty="0">
                <a:latin typeface="Calibri" panose="020F0502020204030204" pitchFamily="34" charset="0"/>
                <a:cs typeface="Calibri" panose="020F0502020204030204" pitchFamily="34" charset="0"/>
                <a:hlinkClick r:id="rId4"/>
              </a:rPr>
              <a:t>BTMartin@ed.sc.gov</a:t>
            </a:r>
            <a:endParaRPr lang="en-US" sz="3200" dirty="0">
              <a:latin typeface="Calibri" panose="020F0502020204030204" pitchFamily="34" charset="0"/>
              <a:cs typeface="Calibri" panose="020F0502020204030204" pitchFamily="34" charset="0"/>
            </a:endParaRPr>
          </a:p>
          <a:p>
            <a:pPr marL="0" indent="0" algn="ctr">
              <a:buNone/>
            </a:pPr>
            <a:r>
              <a:rPr lang="en-US" sz="3200" dirty="0">
                <a:latin typeface="Calibri" panose="020F0502020204030204" pitchFamily="34" charset="0"/>
                <a:cs typeface="Calibri" panose="020F0502020204030204" pitchFamily="34" charset="0"/>
              </a:rPr>
              <a:t>Phone: 803-734-3398</a:t>
            </a:r>
          </a:p>
          <a:p>
            <a:pPr marL="0" indent="0" algn="ctr">
              <a:buNone/>
            </a:pPr>
            <a:r>
              <a:rPr lang="en-US" sz="3200" dirty="0">
                <a:latin typeface="Calibri" panose="020F0502020204030204" pitchFamily="34" charset="0"/>
                <a:cs typeface="Calibri" panose="020F0502020204030204" pitchFamily="34" charset="0"/>
              </a:rPr>
              <a:t>Fax: 803-734-3525</a:t>
            </a:r>
          </a:p>
        </p:txBody>
      </p:sp>
    </p:spTree>
    <p:extLst>
      <p:ext uri="{BB962C8B-B14F-4D97-AF65-F5344CB8AC3E}">
        <p14:creationId xmlns:p14="http://schemas.microsoft.com/office/powerpoint/2010/main" val="103322741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6720"/>
            <a:ext cx="11704320" cy="1200288"/>
          </a:xfrm>
        </p:spPr>
        <p:txBody>
          <a:bodyPr wrap="square">
            <a:spAutoFit/>
          </a:bodyPr>
          <a:lstStyle/>
          <a:p>
            <a:r>
              <a:rPr lang="nl-NL" sz="3600" b="1" cap="small" dirty="0" smtClean="0">
                <a:solidFill>
                  <a:srgbClr val="008000"/>
                </a:solidFill>
                <a:latin typeface="Calibri" panose="020F0502020204030204" pitchFamily="34" charset="0"/>
                <a:cs typeface="Calibri" panose="020F0502020204030204" pitchFamily="34" charset="0"/>
              </a:rPr>
              <a:t>Work-Based Learning</a:t>
            </a:r>
            <a:r>
              <a:rPr lang="nl-NL" sz="4800" b="1" dirty="0">
                <a:solidFill>
                  <a:srgbClr val="008000"/>
                </a:solidFill>
                <a:latin typeface="+mn-lt"/>
              </a:rPr>
              <a:t/>
            </a:r>
            <a:br>
              <a:rPr lang="nl-NL" sz="4800" b="1" dirty="0">
                <a:solidFill>
                  <a:srgbClr val="008000"/>
                </a:solidFill>
                <a:latin typeface="+mn-lt"/>
              </a:rPr>
            </a:br>
            <a:r>
              <a:rPr lang="nl-NL" sz="800" b="1" dirty="0">
                <a:solidFill>
                  <a:srgbClr val="008000"/>
                </a:solidFill>
                <a:latin typeface="+mn-lt"/>
              </a:rPr>
              <a:t/>
            </a:r>
            <a:br>
              <a:rPr lang="nl-NL" sz="800" b="1" dirty="0">
                <a:solidFill>
                  <a:srgbClr val="008000"/>
                </a:solidFill>
                <a:latin typeface="+mn-lt"/>
              </a:rPr>
            </a:br>
            <a:r>
              <a:rPr lang="en-US" sz="3600" b="1" i="1" dirty="0" smtClean="0">
                <a:solidFill>
                  <a:srgbClr val="000099"/>
                </a:solidFill>
              </a:rPr>
              <a:t>Kama Staton</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8860361E-9F4C-4979-937B-F12A10082C4D}"/>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77296082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5E814-E94F-4C75-9450-A9672F84A528}"/>
              </a:ext>
            </a:extLst>
          </p:cNvPr>
          <p:cNvSpPr>
            <a:spLocks noGrp="1"/>
          </p:cNvSpPr>
          <p:nvPr>
            <p:ph type="title"/>
          </p:nvPr>
        </p:nvSpPr>
        <p:spPr>
          <a:xfrm>
            <a:off x="865800" y="394158"/>
            <a:ext cx="4738381" cy="1233182"/>
          </a:xfrm>
        </p:spPr>
        <p:txBody>
          <a:bodyPr vert="horz" lIns="91440" tIns="45720" rIns="91440" bIns="45720" rtlCol="0" anchor="ctr">
            <a:noAutofit/>
          </a:bodyPr>
          <a:lstStyle/>
          <a:p>
            <a:pPr>
              <a:lnSpc>
                <a:spcPct val="90000"/>
              </a:lnSpc>
            </a:pPr>
            <a:r>
              <a:rPr lang="en-US" sz="3200" b="1" dirty="0"/>
              <a:t>SC Accountability System- </a:t>
            </a:r>
            <a:br>
              <a:rPr lang="en-US" sz="3200" b="1" dirty="0"/>
            </a:br>
            <a:r>
              <a:rPr lang="en-US" sz="3200" b="1" dirty="0"/>
              <a:t>Career Ready Qualifiers</a:t>
            </a:r>
            <a:br>
              <a:rPr lang="en-US" sz="3200" b="1" dirty="0"/>
            </a:br>
            <a:endParaRPr lang="en-US" sz="3200" dirty="0"/>
          </a:p>
        </p:txBody>
      </p:sp>
      <p:sp>
        <p:nvSpPr>
          <p:cNvPr id="7" name="TextBox 6">
            <a:extLst>
              <a:ext uri="{FF2B5EF4-FFF2-40B4-BE49-F238E27FC236}">
                <a16:creationId xmlns:a16="http://schemas.microsoft.com/office/drawing/2014/main" id="{7F5C75D5-BF37-4B9C-B791-806FD6A9DAE3}"/>
              </a:ext>
            </a:extLst>
          </p:cNvPr>
          <p:cNvSpPr txBox="1"/>
          <p:nvPr/>
        </p:nvSpPr>
        <p:spPr>
          <a:xfrm>
            <a:off x="6778752" y="1010749"/>
            <a:ext cx="4451758" cy="3204646"/>
          </a:xfrm>
          <a:prstGeom prst="rect">
            <a:avLst/>
          </a:prstGeom>
        </p:spPr>
        <p:txBody>
          <a:bodyPr vert="horz" lIns="91440" tIns="45720" rIns="91440" bIns="45720" rtlCol="0">
            <a:normAutofit/>
          </a:bodyPr>
          <a:lstStyle/>
          <a:p>
            <a:pPr algn="ctr">
              <a:spcBef>
                <a:spcPct val="20000"/>
              </a:spcBef>
              <a:buFont typeface="Arial" panose="020B0604020202020204" pitchFamily="34" charset="0"/>
            </a:pPr>
            <a:r>
              <a:rPr lang="en-US" sz="1800" u="sng" dirty="0">
                <a:latin typeface="Calibri" panose="020F0502020204030204" pitchFamily="34" charset="0"/>
                <a:cs typeface="Calibri" panose="020F0502020204030204" pitchFamily="34" charset="0"/>
              </a:rPr>
              <a:t>Tips</a:t>
            </a:r>
          </a:p>
          <a:p>
            <a:pPr marL="457200" indent="-457200">
              <a:spcBef>
                <a:spcPct val="20000"/>
              </a:spcBef>
              <a:buFont typeface="Wingdings" panose="05000000000000000000" pitchFamily="2" charset="2"/>
              <a:buChar char="Ø"/>
            </a:pPr>
            <a:r>
              <a:rPr lang="en-US" sz="1800" dirty="0">
                <a:latin typeface="Calibri" panose="020F0502020204030204" pitchFamily="34" charset="0"/>
                <a:cs typeface="Calibri" panose="020F0502020204030204" pitchFamily="34" charset="0"/>
              </a:rPr>
              <a:t>Senior Cohort is measured, qualifier follows until graduation</a:t>
            </a:r>
          </a:p>
          <a:p>
            <a:pPr marL="457200" indent="-457200">
              <a:spcBef>
                <a:spcPct val="20000"/>
              </a:spcBef>
              <a:buFont typeface="Wingdings" panose="05000000000000000000" pitchFamily="2" charset="2"/>
              <a:buChar char="Ø"/>
            </a:pPr>
            <a:r>
              <a:rPr lang="en-US" sz="1800" dirty="0">
                <a:latin typeface="Calibri" panose="020F0502020204030204" pitchFamily="34" charset="0"/>
                <a:cs typeface="Calibri" panose="020F0502020204030204" pitchFamily="34" charset="0"/>
              </a:rPr>
              <a:t>Only need to meet </a:t>
            </a:r>
            <a:r>
              <a:rPr lang="en-US" sz="1800" dirty="0">
                <a:solidFill>
                  <a:srgbClr val="FF0000"/>
                </a:solidFill>
                <a:latin typeface="Calibri" panose="020F0502020204030204" pitchFamily="34" charset="0"/>
                <a:cs typeface="Calibri" panose="020F0502020204030204" pitchFamily="34" charset="0"/>
              </a:rPr>
              <a:t>one</a:t>
            </a:r>
            <a:r>
              <a:rPr lang="en-US" sz="1800" dirty="0">
                <a:latin typeface="Calibri" panose="020F0502020204030204" pitchFamily="34" charset="0"/>
                <a:cs typeface="Calibri" panose="020F0502020204030204" pitchFamily="34" charset="0"/>
              </a:rPr>
              <a:t> qualifier for college or career ready indicator</a:t>
            </a:r>
          </a:p>
          <a:p>
            <a:pPr marL="457200" indent="-457200">
              <a:spcBef>
                <a:spcPct val="20000"/>
              </a:spcBef>
              <a:buFont typeface="Wingdings" panose="05000000000000000000" pitchFamily="2" charset="2"/>
              <a:buChar char="Ø"/>
            </a:pPr>
            <a:r>
              <a:rPr lang="en-US" sz="1800" dirty="0">
                <a:latin typeface="Calibri" panose="020F0502020204030204" pitchFamily="34" charset="0"/>
                <a:cs typeface="Calibri" panose="020F0502020204030204" pitchFamily="34" charset="0"/>
              </a:rPr>
              <a:t>Qualifier counts 25 of the 100 points</a:t>
            </a:r>
          </a:p>
          <a:p>
            <a:pPr marL="457200" indent="-457200">
              <a:spcBef>
                <a:spcPct val="20000"/>
              </a:spcBef>
              <a:buFont typeface="Wingdings" panose="05000000000000000000" pitchFamily="2" charset="2"/>
              <a:buChar char="Ø"/>
            </a:pPr>
            <a:r>
              <a:rPr lang="en-US" sz="1800" dirty="0">
                <a:latin typeface="Calibri" panose="020F0502020204030204" pitchFamily="34" charset="0"/>
                <a:cs typeface="Calibri" panose="020F0502020204030204" pitchFamily="34" charset="0"/>
              </a:rPr>
              <a:t>SC High School Credential qualifiers are counted in the formula</a:t>
            </a:r>
          </a:p>
        </p:txBody>
      </p:sp>
      <p:sp>
        <p:nvSpPr>
          <p:cNvPr id="4" name="Slide Number Placeholder 3">
            <a:extLst>
              <a:ext uri="{FF2B5EF4-FFF2-40B4-BE49-F238E27FC236}">
                <a16:creationId xmlns:a16="http://schemas.microsoft.com/office/drawing/2014/main" id="{4392BEEC-1DC2-4DD3-87D9-FD8BEBA59196}"/>
              </a:ext>
            </a:extLst>
          </p:cNvPr>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2638198E-7845-4843-8114-6B9DA8FD3EF6}" type="slidenum">
              <a:rPr lang="en-US" smtClean="0"/>
              <a:pPr>
                <a:spcAft>
                  <a:spcPts val="600"/>
                </a:spcAft>
              </a:pPr>
              <a:t>105</a:t>
            </a:fld>
            <a:endParaRPr lang="en-US" dirty="0"/>
          </a:p>
        </p:txBody>
      </p:sp>
      <p:graphicFrame>
        <p:nvGraphicFramePr>
          <p:cNvPr id="6" name="Content Placeholder 2" descr="Career Ready Qualifiers include silver,gold, or platinum score on WIN or WorkKeys, 31 or higher on asvab, cte completer with industry recognized credential, and career ready work based learning placement">
            <a:extLst>
              <a:ext uri="{FF2B5EF4-FFF2-40B4-BE49-F238E27FC236}">
                <a16:creationId xmlns:a16="http://schemas.microsoft.com/office/drawing/2014/main" id="{35C05D7C-C2AD-448E-A5F6-D861E4FB3C07}"/>
              </a:ext>
            </a:extLst>
          </p:cNvPr>
          <p:cNvGraphicFramePr>
            <a:graphicFrameLocks noGrp="1"/>
          </p:cNvGraphicFramePr>
          <p:nvPr>
            <p:ph sz="half" idx="2"/>
            <p:extLst>
              <p:ext uri="{D42A27DB-BD31-4B8C-83A1-F6EECF244321}">
                <p14:modId xmlns:p14="http://schemas.microsoft.com/office/powerpoint/2010/main" val="1563448195"/>
              </p:ext>
            </p:extLst>
          </p:nvPr>
        </p:nvGraphicFramePr>
        <p:xfrm>
          <a:off x="989509" y="1312322"/>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ED7EBCC3-34F1-4847-BDA9-CE5F64AD7510}"/>
              </a:ext>
            </a:extLst>
          </p:cNvPr>
          <p:cNvSpPr txBox="1"/>
          <p:nvPr/>
        </p:nvSpPr>
        <p:spPr>
          <a:xfrm>
            <a:off x="6926050" y="4123955"/>
            <a:ext cx="4138190" cy="553998"/>
          </a:xfrm>
          <a:prstGeom prst="rect">
            <a:avLst/>
          </a:prstGeom>
          <a:noFill/>
        </p:spPr>
        <p:txBody>
          <a:bodyPr wrap="square">
            <a:spAutoFit/>
          </a:bodyPr>
          <a:lstStyle/>
          <a:p>
            <a:r>
              <a:rPr lang="en-US" sz="1600" u="sng" dirty="0" smtClean="0">
                <a:latin typeface="Calibri" panose="020F0502020204030204" pitchFamily="34" charset="0"/>
                <a:cs typeface="Calibri" panose="020F0502020204030204" pitchFamily="34" charset="0"/>
                <a:hlinkClick r:id="rId7"/>
              </a:rPr>
              <a:t>Source:   2020-21 </a:t>
            </a:r>
            <a:r>
              <a:rPr lang="en-US" sz="1600" u="sng" dirty="0">
                <a:latin typeface="Calibri" panose="020F0502020204030204" pitchFamily="34" charset="0"/>
                <a:cs typeface="Calibri" panose="020F0502020204030204" pitchFamily="34" charset="0"/>
                <a:hlinkClick r:id="rId7"/>
              </a:rPr>
              <a:t>EOC Accountability Manual</a:t>
            </a:r>
            <a:endParaRPr lang="en-US" sz="1600" u="sng" dirty="0">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66476794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2144" y="695200"/>
            <a:ext cx="10506456" cy="1143000"/>
          </a:xfrm>
        </p:spPr>
        <p:txBody>
          <a:bodyPr>
            <a:normAutofit fontScale="90000"/>
          </a:bodyPr>
          <a:lstStyle/>
          <a:p>
            <a:pPr algn="ctr"/>
            <a:r>
              <a:rPr lang="en-US" b="1" dirty="0"/>
              <a:t>SC Accountability </a:t>
            </a:r>
            <a:r>
              <a:rPr lang="en-US" b="1" dirty="0" smtClean="0"/>
              <a:t>System-Career </a:t>
            </a:r>
            <a:r>
              <a:rPr lang="en-US" b="1" dirty="0"/>
              <a:t>Ready Qualifier</a:t>
            </a:r>
            <a:r>
              <a:rPr lang="en-US" dirty="0"/>
              <a:t/>
            </a:r>
            <a:br>
              <a:rPr lang="en-US" dirty="0"/>
            </a:br>
            <a:r>
              <a:rPr lang="en-US" sz="3100" b="1" dirty="0" smtClean="0"/>
              <a:t>Work-based Learning Placement Qualifiers</a:t>
            </a:r>
            <a:endParaRPr lang="en-US" sz="3100" b="1" dirty="0">
              <a:solidFill>
                <a:srgbClr val="FF0000"/>
              </a:solidFill>
            </a:endParaRPr>
          </a:p>
        </p:txBody>
      </p:sp>
      <p:sp>
        <p:nvSpPr>
          <p:cNvPr id="3" name="Content Placeholder 2"/>
          <p:cNvSpPr>
            <a:spLocks noGrp="1"/>
          </p:cNvSpPr>
          <p:nvPr>
            <p:ph idx="1"/>
          </p:nvPr>
        </p:nvSpPr>
        <p:spPr>
          <a:xfrm>
            <a:off x="2290572" y="2209800"/>
            <a:ext cx="8229600" cy="4648200"/>
          </a:xfrm>
        </p:spPr>
        <p:txBody>
          <a:bodyPr>
            <a:normAutofit/>
          </a:bodyPr>
          <a:lstStyle/>
          <a:p>
            <a:pPr algn="ctr"/>
            <a:r>
              <a:rPr lang="en-US" dirty="0" smtClean="0"/>
              <a:t>Registered </a:t>
            </a:r>
            <a:r>
              <a:rPr lang="en-US" dirty="0"/>
              <a:t>Apprenticeship</a:t>
            </a:r>
          </a:p>
          <a:p>
            <a:pPr algn="ctr"/>
            <a:r>
              <a:rPr lang="en-US" dirty="0"/>
              <a:t>Youth Apprenticeship</a:t>
            </a:r>
          </a:p>
          <a:p>
            <a:pPr algn="ctr"/>
            <a:r>
              <a:rPr lang="en-US" dirty="0"/>
              <a:t>Cooperative Education (Co-Op)</a:t>
            </a:r>
          </a:p>
          <a:p>
            <a:pPr algn="ctr"/>
            <a:r>
              <a:rPr lang="en-US" dirty="0"/>
              <a:t>Internship</a:t>
            </a:r>
          </a:p>
          <a:p>
            <a:pPr marL="0" indent="0" algn="ctr">
              <a:buNone/>
            </a:pPr>
            <a:endParaRPr lang="en-US" dirty="0"/>
          </a:p>
          <a:p>
            <a:pPr marL="0" indent="0" algn="ctr">
              <a:buNone/>
            </a:pPr>
            <a:r>
              <a:rPr lang="en-US" sz="2400" dirty="0"/>
              <a:t>*Refer to </a:t>
            </a:r>
            <a:r>
              <a:rPr lang="en-US" sz="2400" dirty="0">
                <a:hlinkClick r:id="rId2"/>
              </a:rPr>
              <a:t>SC Dept. of Education Work-Based Learning Implementation Guide</a:t>
            </a:r>
            <a:r>
              <a:rPr lang="en-US" sz="2400" dirty="0"/>
              <a:t> for established criteria and guidelines</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38198E-7845-4843-8114-6B9DA8FD3EF6}" type="slidenum">
              <a:rPr lang="en-US" smtClean="0"/>
              <a:pPr/>
              <a:t>106</a:t>
            </a:fld>
            <a:endParaRPr lang="en-US" dirty="0"/>
          </a:p>
        </p:txBody>
      </p:sp>
    </p:spTree>
    <p:extLst>
      <p:ext uri="{BB962C8B-B14F-4D97-AF65-F5344CB8AC3E}">
        <p14:creationId xmlns:p14="http://schemas.microsoft.com/office/powerpoint/2010/main" val="93103114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915155" y="393192"/>
            <a:ext cx="10515600" cy="906011"/>
          </a:xfrm>
        </p:spPr>
        <p:txBody>
          <a:bodyPr>
            <a:normAutofit/>
          </a:bodyPr>
          <a:lstStyle/>
          <a:p>
            <a:pPr algn="ctr"/>
            <a:r>
              <a:rPr lang="en-US" sz="4000" b="1" dirty="0"/>
              <a:t>WBL Career Ready </a:t>
            </a:r>
            <a:r>
              <a:rPr lang="en-US" sz="4000" b="1" dirty="0" smtClean="0"/>
              <a:t>Qualifier Requirements</a:t>
            </a:r>
            <a:endParaRPr lang="en-US" sz="4000" b="1" i="1" dirty="0"/>
          </a:p>
        </p:txBody>
      </p:sp>
      <p:sp>
        <p:nvSpPr>
          <p:cNvPr id="3" name="Content Placeholder 3"/>
          <p:cNvSpPr>
            <a:spLocks noGrp="1"/>
          </p:cNvSpPr>
          <p:nvPr>
            <p:ph idx="1"/>
          </p:nvPr>
        </p:nvSpPr>
        <p:spPr>
          <a:xfrm>
            <a:off x="2058155" y="2329625"/>
            <a:ext cx="8229600" cy="4109513"/>
          </a:xfrm>
        </p:spPr>
        <p:txBody>
          <a:bodyPr>
            <a:normAutofit fontScale="25000" lnSpcReduction="20000"/>
          </a:bodyPr>
          <a:lstStyle/>
          <a:p>
            <a:r>
              <a:rPr lang="en-US" sz="6200" dirty="0"/>
              <a:t>A training agreement which defines a combination of objectives and a minimum of 40 practical experience hours </a:t>
            </a:r>
            <a:r>
              <a:rPr lang="en-US" sz="6200" b="1" i="1" dirty="0"/>
              <a:t>or</a:t>
            </a:r>
            <a:r>
              <a:rPr lang="en-US" sz="6200" dirty="0"/>
              <a:t> the highest number of hours required by industry defined competencies in a career pathway.</a:t>
            </a:r>
          </a:p>
          <a:p>
            <a:pPr marL="0" indent="0">
              <a:buNone/>
            </a:pPr>
            <a:r>
              <a:rPr lang="en-US" sz="6200" i="1" dirty="0">
                <a:solidFill>
                  <a:srgbClr val="FF0000"/>
                </a:solidFill>
              </a:rPr>
              <a:t>                                                           and</a:t>
            </a:r>
          </a:p>
          <a:p>
            <a:r>
              <a:rPr lang="en-US" sz="6200" dirty="0"/>
              <a:t>Be aligned with the student’s IGP Career Program Pathway</a:t>
            </a:r>
          </a:p>
          <a:p>
            <a:pPr marL="0" indent="0">
              <a:buNone/>
            </a:pPr>
            <a:r>
              <a:rPr lang="en-US" sz="6200" dirty="0"/>
              <a:t>                                                           </a:t>
            </a:r>
            <a:r>
              <a:rPr lang="en-US" sz="6200" i="1" dirty="0">
                <a:solidFill>
                  <a:srgbClr val="FF0000"/>
                </a:solidFill>
              </a:rPr>
              <a:t>and</a:t>
            </a:r>
          </a:p>
          <a:p>
            <a:r>
              <a:rPr lang="en-US" sz="6200" dirty="0"/>
              <a:t>Include an industry evaluation that is created </a:t>
            </a:r>
            <a:r>
              <a:rPr lang="en-US" sz="6200" i="1" dirty="0"/>
              <a:t>from</a:t>
            </a:r>
            <a:r>
              <a:rPr lang="en-US" sz="6200" dirty="0"/>
              <a:t> the training agreement, which is mutually developed and includes the world-class skills from the Profile of the SC Graduate with a positive employer evaluation score, 3 or higher on a scale of 1-5. </a:t>
            </a:r>
            <a:r>
              <a:rPr lang="en-US" sz="6200" dirty="0">
                <a:hlinkClick r:id="rId2"/>
              </a:rPr>
              <a:t>SC Work-Based Learning Training Agreement and Evaluation Plan Template</a:t>
            </a:r>
            <a:endParaRPr lang="en-US" sz="6200" dirty="0"/>
          </a:p>
          <a:p>
            <a:pPr marL="0" indent="0">
              <a:buNone/>
            </a:pPr>
            <a:r>
              <a:rPr lang="en-US" sz="6200" i="1" dirty="0">
                <a:solidFill>
                  <a:srgbClr val="FF0000"/>
                </a:solidFill>
              </a:rPr>
              <a:t>                                                           and</a:t>
            </a:r>
          </a:p>
          <a:p>
            <a:r>
              <a:rPr lang="en-US" sz="6200" dirty="0"/>
              <a:t>The student must have earned a minimum of one unit in the pathway related to the work-based placement or completed a personal pathway of study.</a:t>
            </a:r>
          </a:p>
          <a:p>
            <a:pPr marL="0" indent="0">
              <a:buNone/>
            </a:pPr>
            <a:endParaRPr lang="en-US" sz="6200" dirty="0"/>
          </a:p>
          <a:p>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38198E-7845-4843-8114-6B9DA8FD3EF6}" type="slidenum">
              <a:rPr lang="en-US" smtClean="0"/>
              <a:pPr/>
              <a:t>107</a:t>
            </a:fld>
            <a:endParaRPr lang="en-US" dirty="0"/>
          </a:p>
        </p:txBody>
      </p:sp>
      <p:sp>
        <p:nvSpPr>
          <p:cNvPr id="2" name="TextBox 1">
            <a:extLst>
              <a:ext uri="{FF2B5EF4-FFF2-40B4-BE49-F238E27FC236}">
                <a16:creationId xmlns:a16="http://schemas.microsoft.com/office/drawing/2014/main" id="{16F4727E-E785-422B-8D45-F9B4F2B7111F}"/>
              </a:ext>
            </a:extLst>
          </p:cNvPr>
          <p:cNvSpPr txBox="1"/>
          <p:nvPr/>
        </p:nvSpPr>
        <p:spPr>
          <a:xfrm>
            <a:off x="840996" y="1724122"/>
            <a:ext cx="10515600" cy="523220"/>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Student </a:t>
            </a:r>
            <a:r>
              <a:rPr lang="en-US" i="1" dirty="0">
                <a:solidFill>
                  <a:srgbClr val="FF0000"/>
                </a:solidFill>
                <a:latin typeface="Calibri" panose="020F0502020204030204" pitchFamily="34" charset="0"/>
                <a:cs typeface="Calibri" panose="020F0502020204030204" pitchFamily="34" charset="0"/>
              </a:rPr>
              <a:t>must successfully complete </a:t>
            </a:r>
            <a:r>
              <a:rPr lang="en-US" dirty="0">
                <a:latin typeface="Calibri" panose="020F0502020204030204" pitchFamily="34" charset="0"/>
                <a:cs typeface="Calibri" panose="020F0502020204030204" pitchFamily="34" charset="0"/>
              </a:rPr>
              <a:t>the state-approved work-based learning exit evaluation from an employer . The WBL program must include </a:t>
            </a:r>
            <a:r>
              <a:rPr lang="en-US" b="1" i="1" dirty="0">
                <a:solidFill>
                  <a:srgbClr val="FF0000"/>
                </a:solidFill>
                <a:latin typeface="Calibri" panose="020F0502020204030204" pitchFamily="34" charset="0"/>
                <a:cs typeface="Calibri" panose="020F0502020204030204" pitchFamily="34" charset="0"/>
              </a:rPr>
              <a:t>all</a:t>
            </a:r>
            <a:r>
              <a:rPr lang="en-US" dirty="0">
                <a:latin typeface="Calibri" panose="020F0502020204030204" pitchFamily="34" charset="0"/>
                <a:cs typeface="Calibri" panose="020F0502020204030204" pitchFamily="34" charset="0"/>
              </a:rPr>
              <a:t> of the following: </a:t>
            </a:r>
          </a:p>
        </p:txBody>
      </p:sp>
    </p:spTree>
    <p:extLst>
      <p:ext uri="{BB962C8B-B14F-4D97-AF65-F5344CB8AC3E}">
        <p14:creationId xmlns:p14="http://schemas.microsoft.com/office/powerpoint/2010/main" val="401799015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8632" y="282138"/>
            <a:ext cx="8229600" cy="1143000"/>
          </a:xfrm>
        </p:spPr>
        <p:txBody>
          <a:bodyPr>
            <a:noAutofit/>
          </a:bodyPr>
          <a:lstStyle/>
          <a:p>
            <a:pPr algn="ctr"/>
            <a:r>
              <a:rPr lang="en-US" sz="4000" b="1" dirty="0"/>
              <a:t>WBL Career Ready Qualifier (cont.)</a:t>
            </a:r>
            <a:r>
              <a:rPr lang="en-US" sz="4000" dirty="0"/>
              <a:t/>
            </a:r>
            <a:br>
              <a:rPr lang="en-US" sz="4000" dirty="0"/>
            </a:br>
            <a:r>
              <a:rPr lang="en-US" sz="4000" b="1" dirty="0" smtClean="0"/>
              <a:t>Requirements</a:t>
            </a:r>
            <a:endParaRPr lang="en-US" sz="4000" b="1" dirty="0"/>
          </a:p>
        </p:txBody>
      </p:sp>
      <p:sp>
        <p:nvSpPr>
          <p:cNvPr id="3" name="Content Placeholder 2"/>
          <p:cNvSpPr>
            <a:spLocks noGrp="1"/>
          </p:cNvSpPr>
          <p:nvPr>
            <p:ph idx="1"/>
          </p:nvPr>
        </p:nvSpPr>
        <p:spPr>
          <a:xfrm>
            <a:off x="1803465" y="1222891"/>
            <a:ext cx="9016068" cy="4485314"/>
          </a:xfrm>
        </p:spPr>
        <p:txBody>
          <a:bodyPr>
            <a:normAutofit fontScale="92500" lnSpcReduction="20000"/>
          </a:bodyPr>
          <a:lstStyle/>
          <a:p>
            <a:endParaRPr lang="en-US" b="1" dirty="0"/>
          </a:p>
          <a:p>
            <a:r>
              <a:rPr lang="en-US" sz="2600" dirty="0"/>
              <a:t>All documentation is </a:t>
            </a:r>
            <a:r>
              <a:rPr lang="en-US" sz="2600" dirty="0">
                <a:solidFill>
                  <a:srgbClr val="FF0000"/>
                </a:solidFill>
              </a:rPr>
              <a:t>maintained at the school level for two years after the student graduates from high school. </a:t>
            </a:r>
            <a:r>
              <a:rPr lang="en-US" sz="2600" dirty="0"/>
              <a:t>Documentation includes IGP at time of placement, training agreement, evaluation plan.</a:t>
            </a:r>
          </a:p>
          <a:p>
            <a:r>
              <a:rPr lang="en-US" sz="2600" dirty="0"/>
              <a:t>Academic credit, compensation, liability, and activities are district specific and may vary with course of study.</a:t>
            </a:r>
          </a:p>
          <a:p>
            <a:r>
              <a:rPr lang="en-US" sz="2600" dirty="0"/>
              <a:t>CTE WBL Credit- Bearing Course Codes are for CTE students taking the course in a CTE CIP-coded program.</a:t>
            </a:r>
          </a:p>
          <a:p>
            <a:pPr marL="0" indent="0">
              <a:buNone/>
            </a:pPr>
            <a:r>
              <a:rPr lang="en-US" sz="2600" dirty="0">
                <a:hlinkClick r:id="rId2"/>
              </a:rPr>
              <a:t>SC Work Based Learning Implementation Guide</a:t>
            </a:r>
            <a:r>
              <a:rPr lang="en-US" sz="2600" dirty="0"/>
              <a:t>, pgs.8-10</a:t>
            </a:r>
          </a:p>
          <a:p>
            <a:r>
              <a:rPr lang="en-US" sz="2600" dirty="0"/>
              <a:t>Academic Credit for non-CTE could include local board approved course or embed WBL placement as requirement of a course ( ex. Social studies, electives).</a:t>
            </a:r>
          </a:p>
          <a:p>
            <a:pPr marL="0" indent="0">
              <a:buNone/>
            </a:pPr>
            <a:endParaRPr lang="en-US" dirty="0"/>
          </a:p>
        </p:txBody>
      </p:sp>
      <p:sp>
        <p:nvSpPr>
          <p:cNvPr id="4" name="Slide Number Placeholder 4"/>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38198E-7845-4843-8114-6B9DA8FD3EF6}" type="slidenum">
              <a:rPr lang="en-US" smtClean="0"/>
              <a:pPr/>
              <a:t>108</a:t>
            </a:fld>
            <a:endParaRPr lang="en-US" dirty="0"/>
          </a:p>
        </p:txBody>
      </p:sp>
    </p:spTree>
    <p:extLst>
      <p:ext uri="{BB962C8B-B14F-4D97-AF65-F5344CB8AC3E}">
        <p14:creationId xmlns:p14="http://schemas.microsoft.com/office/powerpoint/2010/main" val="353564405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38200" y="0"/>
            <a:ext cx="10515600" cy="1325563"/>
          </a:xfrm>
        </p:spPr>
        <p:txBody>
          <a:bodyPr>
            <a:normAutofit/>
          </a:bodyPr>
          <a:lstStyle/>
          <a:p>
            <a:pPr algn="ctr"/>
            <a:r>
              <a:rPr lang="en-US" sz="4000" b="1" dirty="0" err="1" smtClean="0"/>
              <a:t>Powerschool</a:t>
            </a:r>
            <a:r>
              <a:rPr lang="en-US" sz="4000" b="1" dirty="0" smtClean="0"/>
              <a:t> Reporting</a:t>
            </a:r>
            <a:endParaRPr lang="en-US" sz="4000" b="1" dirty="0"/>
          </a:p>
        </p:txBody>
      </p:sp>
      <p:sp>
        <p:nvSpPr>
          <p:cNvPr id="11" name="Text Box 1" descr="Snapshot of PowerSchool Work Based Learning page for career ready reporting" title="PowerSchool Reporting"/>
          <p:cNvSpPr txBox="1">
            <a:spLocks noChangeArrowheads="1"/>
          </p:cNvSpPr>
          <p:nvPr/>
        </p:nvSpPr>
        <p:spPr bwMode="auto">
          <a:xfrm>
            <a:off x="2042195" y="920641"/>
            <a:ext cx="8067908" cy="3566160"/>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US" sz="1200" dirty="0">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3" name="TextBox 2" descr="report career ready experiences in the red box located at the top of the work based learning page in PowerSchool" title="Location of career ready on page"/>
          <p:cNvSpPr txBox="1"/>
          <p:nvPr/>
        </p:nvSpPr>
        <p:spPr>
          <a:xfrm>
            <a:off x="1673705" y="3995645"/>
            <a:ext cx="8844589" cy="1754326"/>
          </a:xfrm>
          <a:prstGeom prst="rect">
            <a:avLst/>
          </a:prstGeom>
          <a:noFill/>
          <a:ln>
            <a:solidFill>
              <a:schemeClr val="tx1"/>
            </a:solidFill>
          </a:ln>
        </p:spPr>
        <p:txBody>
          <a:bodyPr wrap="square" rtlCol="0">
            <a:spAutoFit/>
          </a:bodyPr>
          <a:lstStyle/>
          <a:p>
            <a:pPr algn="ctr"/>
            <a:r>
              <a:rPr lang="en-US" sz="1800" dirty="0">
                <a:latin typeface="Calibri" panose="020F0502020204030204" pitchFamily="34" charset="0"/>
                <a:cs typeface="Calibri" panose="020F0502020204030204" pitchFamily="34" charset="0"/>
              </a:rPr>
              <a:t>This field is at the first field of entry at the top of the WBL page in PowerSchool. </a:t>
            </a:r>
          </a:p>
          <a:p>
            <a:pPr algn="ctr"/>
            <a:r>
              <a:rPr lang="en-US" sz="1800" dirty="0">
                <a:latin typeface="Calibri" panose="020F0502020204030204" pitchFamily="34" charset="0"/>
                <a:cs typeface="Calibri" panose="020F0502020204030204" pitchFamily="34" charset="0"/>
              </a:rPr>
              <a:t>THIS IS FOR REPORTING CAREER READY QUALIFIER ONLY!</a:t>
            </a:r>
          </a:p>
          <a:p>
            <a:pPr algn="ctr"/>
            <a:r>
              <a:rPr lang="en-US" sz="1800" dirty="0">
                <a:solidFill>
                  <a:srgbClr val="FF0000"/>
                </a:solidFill>
                <a:latin typeface="Calibri" panose="020F0502020204030204" pitchFamily="34" charset="0"/>
                <a:cs typeface="Calibri" panose="020F0502020204030204" pitchFamily="34" charset="0"/>
              </a:rPr>
              <a:t>The only reporting experiences for this field is Registered Apprenticeship, Youth Apprenticeship, Internship, or Co-Op for accountability purposes only! Need to only report one! Additional experiences can be reported in the WBL Experiences fields below the red box. Data is captured for senior cohort for report card rating.</a:t>
            </a:r>
          </a:p>
        </p:txBody>
      </p:sp>
      <p:sp>
        <p:nvSpPr>
          <p:cNvPr id="4" name="Slide Number Placeholder 7"/>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38198E-7845-4843-8114-6B9DA8FD3EF6}" type="slidenum">
              <a:rPr lang="en-US" smtClean="0"/>
              <a:pPr/>
              <a:t>109</a:t>
            </a:fld>
            <a:endParaRPr lang="en-US" dirty="0"/>
          </a:p>
        </p:txBody>
      </p:sp>
      <p:cxnSp>
        <p:nvCxnSpPr>
          <p:cNvPr id="5" name="Connector: Elbow 4" descr="arrow to point out course credit for work based learning placement reporting">
            <a:extLst>
              <a:ext uri="{FF2B5EF4-FFF2-40B4-BE49-F238E27FC236}">
                <a16:creationId xmlns:a16="http://schemas.microsoft.com/office/drawing/2014/main" id="{49C3DAED-815C-4334-A9C0-9289C1394408}"/>
              </a:ext>
            </a:extLst>
          </p:cNvPr>
          <p:cNvCxnSpPr/>
          <p:nvPr/>
        </p:nvCxnSpPr>
        <p:spPr>
          <a:xfrm>
            <a:off x="1167497" y="2088859"/>
            <a:ext cx="914400" cy="9144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4170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New</a:t>
            </a:r>
            <a:endParaRPr lang="en-US" dirty="0">
              <a:solidFill>
                <a:schemeClr val="bg1"/>
              </a:solidFill>
            </a:endParaRPr>
          </a:p>
        </p:txBody>
      </p:sp>
      <p:sp>
        <p:nvSpPr>
          <p:cNvPr id="305" name="Google Shape;305;gb8262f2a22_0_38"/>
          <p:cNvSpPr txBox="1">
            <a:spLocks noGrp="1"/>
          </p:cNvSpPr>
          <p:nvPr>
            <p:ph type="body" idx="1"/>
          </p:nvPr>
        </p:nvSpPr>
        <p:spPr/>
        <p:txBody>
          <a:bodyPr>
            <a:normAutofit/>
          </a:bodyPr>
          <a:lstStyle/>
          <a:p>
            <a:pPr lvl="0" algn="ctr"/>
            <a:r>
              <a:rPr lang="en-US" sz="4400" b="1" dirty="0" smtClean="0">
                <a:solidFill>
                  <a:schemeClr val="tx1"/>
                </a:solidFill>
              </a:rPr>
              <a:t>What’s New?</a:t>
            </a:r>
            <a:endParaRPr lang="en-US" sz="4400" b="1" dirty="0">
              <a:solidFill>
                <a:schemeClr val="tx1"/>
              </a:solidFill>
            </a:endParaRPr>
          </a:p>
        </p:txBody>
      </p:sp>
      <p:pic>
        <p:nvPicPr>
          <p:cNvPr id="306" name="Google Shape;306;gb8262f2a22_0_38" descr="New information " title="Picture"/>
          <p:cNvPicPr preferRelativeResize="0"/>
          <p:nvPr/>
        </p:nvPicPr>
        <p:blipFill>
          <a:blip r:embed="rId3">
            <a:alphaModFix/>
          </a:blip>
          <a:stretch>
            <a:fillRect/>
          </a:stretch>
        </p:blipFill>
        <p:spPr>
          <a:xfrm>
            <a:off x="3562350" y="520275"/>
            <a:ext cx="5067300" cy="3486150"/>
          </a:xfrm>
          <a:prstGeom prst="rect">
            <a:avLst/>
          </a:prstGeom>
          <a:noFill/>
          <a:ln>
            <a:noFill/>
          </a:ln>
        </p:spPr>
      </p:pic>
      <p:sp>
        <p:nvSpPr>
          <p:cNvPr id="307" name="Google Shape;307;gb8262f2a22_0_38"/>
          <p:cNvSpPr txBox="1"/>
          <p:nvPr/>
        </p:nvSpPr>
        <p:spPr>
          <a:xfrm>
            <a:off x="3760556" y="4006425"/>
            <a:ext cx="57018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600"/>
              <a:t>https://docs.google.com/presentation/d/1ytvB-Jl-ZIBrMUF9CjtI6cluHyJ65DUR/edit#slide=id.gb8262f2a22_0_38</a:t>
            </a:r>
            <a:endParaRPr sz="60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0F9BB-EF60-4ACC-BEA9-373EF6AB8108}"/>
              </a:ext>
            </a:extLst>
          </p:cNvPr>
          <p:cNvSpPr>
            <a:spLocks noGrp="1"/>
          </p:cNvSpPr>
          <p:nvPr>
            <p:ph type="title"/>
          </p:nvPr>
        </p:nvSpPr>
        <p:spPr/>
        <p:txBody>
          <a:bodyPr>
            <a:normAutofit/>
          </a:bodyPr>
          <a:lstStyle/>
          <a:p>
            <a:pPr algn="ctr"/>
            <a:r>
              <a:rPr lang="en-US" sz="4000" b="1" dirty="0" smtClean="0"/>
              <a:t>2020-2021 Waiver Granted</a:t>
            </a:r>
            <a:endParaRPr lang="en-US" sz="4000" b="1" dirty="0"/>
          </a:p>
        </p:txBody>
      </p:sp>
      <p:sp>
        <p:nvSpPr>
          <p:cNvPr id="3" name="Content Placeholder 2">
            <a:extLst>
              <a:ext uri="{FF2B5EF4-FFF2-40B4-BE49-F238E27FC236}">
                <a16:creationId xmlns:a16="http://schemas.microsoft.com/office/drawing/2014/main" id="{BBB490F8-5392-4BB8-9EB2-349BA56FBEDB}"/>
              </a:ext>
            </a:extLst>
          </p:cNvPr>
          <p:cNvSpPr>
            <a:spLocks noGrp="1"/>
          </p:cNvSpPr>
          <p:nvPr>
            <p:ph idx="1"/>
          </p:nvPr>
        </p:nvSpPr>
        <p:spPr>
          <a:xfrm>
            <a:off x="1828800" y="3048001"/>
            <a:ext cx="8229600" cy="2286001"/>
          </a:xfrm>
        </p:spPr>
        <p:txBody>
          <a:bodyPr>
            <a:normAutofit/>
          </a:bodyPr>
          <a:lstStyle/>
          <a:p>
            <a:pPr marL="0" indent="0" algn="ctr">
              <a:buNone/>
            </a:pPr>
            <a:r>
              <a:rPr lang="en-US" sz="3200" dirty="0">
                <a:solidFill>
                  <a:srgbClr val="F5424B"/>
                </a:solidFill>
                <a:latin typeface="Calibri" panose="020F0502020204030204" pitchFamily="34" charset="0"/>
                <a:cs typeface="Calibri" panose="020F0502020204030204" pitchFamily="34" charset="0"/>
              </a:rPr>
              <a:t>On March 26, 2021, the U.S. Department of Education </a:t>
            </a:r>
            <a:r>
              <a:rPr lang="en-US" sz="3200" dirty="0">
                <a:solidFill>
                  <a:srgbClr val="2E5982"/>
                </a:solidFill>
                <a:latin typeface="Calibri" panose="020F0502020204030204" pitchFamily="34" charset="0"/>
                <a:cs typeface="Calibri" panose="020F0502020204030204" pitchFamily="34" charset="0"/>
                <a:hlinkClick r:id="rId2"/>
              </a:rPr>
              <a:t>waived federal accountability requirements</a:t>
            </a:r>
            <a:r>
              <a:rPr lang="en-US" sz="3200" dirty="0">
                <a:solidFill>
                  <a:srgbClr val="F5424B"/>
                </a:solidFill>
                <a:latin typeface="Calibri" panose="020F0502020204030204" pitchFamily="34" charset="0"/>
                <a:cs typeface="Calibri" panose="020F0502020204030204" pitchFamily="34" charset="0"/>
              </a:rPr>
              <a:t> and </a:t>
            </a:r>
            <a:r>
              <a:rPr lang="en-US" sz="3200" dirty="0">
                <a:solidFill>
                  <a:srgbClr val="2E5982"/>
                </a:solidFill>
                <a:latin typeface="Calibri" panose="020F0502020204030204" pitchFamily="34" charset="0"/>
                <a:cs typeface="Calibri" panose="020F0502020204030204" pitchFamily="34" charset="0"/>
                <a:hlinkClick r:id="rId3"/>
              </a:rPr>
              <a:t>granted flexibility in administering assessments</a:t>
            </a:r>
            <a:r>
              <a:rPr lang="en-US" sz="3200" dirty="0">
                <a:solidFill>
                  <a:srgbClr val="F5424B"/>
                </a:solidFill>
                <a:latin typeface="Calibri" panose="020F0502020204030204" pitchFamily="34" charset="0"/>
                <a:cs typeface="Calibri" panose="020F0502020204030204" pitchFamily="34" charset="0"/>
              </a:rPr>
              <a:t> due to COVID-19.</a:t>
            </a:r>
            <a:endParaRPr lang="en-US" sz="32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D81680EE-0C17-4894-A1AB-4CBB6DE50010}"/>
              </a:ext>
            </a:extLst>
          </p:cNvPr>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38198E-7845-4843-8114-6B9DA8FD3EF6}" type="slidenum">
              <a:rPr lang="en-US" smtClean="0"/>
              <a:pPr/>
              <a:t>110</a:t>
            </a:fld>
            <a:endParaRPr lang="en-US" dirty="0"/>
          </a:p>
        </p:txBody>
      </p:sp>
      <p:sp>
        <p:nvSpPr>
          <p:cNvPr id="6" name="TextBox 5">
            <a:extLst>
              <a:ext uri="{FF2B5EF4-FFF2-40B4-BE49-F238E27FC236}">
                <a16:creationId xmlns:a16="http://schemas.microsoft.com/office/drawing/2014/main" id="{D5A18B5F-6FCE-4BB1-B78E-461470665B5C}"/>
              </a:ext>
            </a:extLst>
          </p:cNvPr>
          <p:cNvSpPr txBox="1"/>
          <p:nvPr/>
        </p:nvSpPr>
        <p:spPr>
          <a:xfrm>
            <a:off x="3227832" y="1675052"/>
            <a:ext cx="5763768" cy="800219"/>
          </a:xfrm>
          <a:prstGeom prst="rect">
            <a:avLst/>
          </a:prstGeom>
          <a:noFill/>
        </p:spPr>
        <p:txBody>
          <a:bodyPr wrap="square">
            <a:spAutoFit/>
          </a:bodyPr>
          <a:lstStyle/>
          <a:p>
            <a:pPr algn="ctr"/>
            <a:r>
              <a:rPr lang="en-US" sz="3200" dirty="0">
                <a:latin typeface="Calibri" panose="020F0502020204030204" pitchFamily="34" charset="0"/>
                <a:cs typeface="Calibri" panose="020F0502020204030204" pitchFamily="34" charset="0"/>
                <a:hlinkClick r:id="rId4"/>
              </a:rPr>
              <a:t>SC Report Cards</a:t>
            </a:r>
            <a:endParaRPr lang="en-US" sz="3200" dirty="0">
              <a:latin typeface="Calibri" panose="020F0502020204030204" pitchFamily="34" charset="0"/>
              <a:cs typeface="Calibri" panose="020F0502020204030204" pitchFamily="34" charset="0"/>
            </a:endParaRPr>
          </a:p>
          <a:p>
            <a:pPr algn="ctr"/>
            <a:endParaRPr lang="en-US" dirty="0"/>
          </a:p>
        </p:txBody>
      </p:sp>
    </p:spTree>
    <p:extLst>
      <p:ext uri="{BB962C8B-B14F-4D97-AF65-F5344CB8AC3E}">
        <p14:creationId xmlns:p14="http://schemas.microsoft.com/office/powerpoint/2010/main" val="58755960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00DA4-CE66-48FE-BAA5-7CFB87330EF6}"/>
              </a:ext>
            </a:extLst>
          </p:cNvPr>
          <p:cNvSpPr>
            <a:spLocks noGrp="1"/>
          </p:cNvSpPr>
          <p:nvPr>
            <p:ph type="title"/>
          </p:nvPr>
        </p:nvSpPr>
        <p:spPr/>
        <p:txBody>
          <a:bodyPr/>
          <a:lstStyle/>
          <a:p>
            <a:pPr algn="ctr"/>
            <a:r>
              <a:rPr lang="en-US" sz="4000" b="1" dirty="0"/>
              <a:t>Partnership</a:t>
            </a:r>
          </a:p>
        </p:txBody>
      </p:sp>
      <p:pic>
        <p:nvPicPr>
          <p:cNvPr id="4" name="Picture 2" descr="SC Football Hall of Fame logo with website">
            <a:extLst>
              <a:ext uri="{FF2B5EF4-FFF2-40B4-BE49-F238E27FC236}">
                <a16:creationId xmlns:a16="http://schemas.microsoft.com/office/drawing/2014/main" id="{6C04B0B8-4782-4C88-98BE-FCA1F104691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05249" y="1027906"/>
            <a:ext cx="4581502" cy="40179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C3748E0-E10D-49EC-ACFC-06099C922D07}"/>
              </a:ext>
            </a:extLst>
          </p:cNvPr>
          <p:cNvSpPr txBox="1"/>
          <p:nvPr/>
        </p:nvSpPr>
        <p:spPr>
          <a:xfrm>
            <a:off x="4985809" y="5045869"/>
            <a:ext cx="3024335" cy="523220"/>
          </a:xfrm>
          <a:prstGeom prst="rect">
            <a:avLst/>
          </a:prstGeom>
          <a:noFill/>
        </p:spPr>
        <p:txBody>
          <a:bodyPr wrap="square">
            <a:spAutoFit/>
          </a:bodyPr>
          <a:lstStyle/>
          <a:p>
            <a:r>
              <a:rPr lang="en-US" sz="2800" dirty="0">
                <a:latin typeface="Calibri" panose="020F0502020204030204" pitchFamily="34" charset="0"/>
                <a:cs typeface="Calibri" panose="020F0502020204030204" pitchFamily="34" charset="0"/>
                <a:hlinkClick r:id="rId3"/>
              </a:rPr>
              <a:t>Be a Bridge Builder</a:t>
            </a:r>
            <a:endParaRPr lang="en-US"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2854409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738A5-495F-4D84-B0C9-E62554368B07}"/>
              </a:ext>
            </a:extLst>
          </p:cNvPr>
          <p:cNvSpPr>
            <a:spLocks noGrp="1"/>
          </p:cNvSpPr>
          <p:nvPr>
            <p:ph type="title"/>
          </p:nvPr>
        </p:nvSpPr>
        <p:spPr/>
        <p:txBody>
          <a:bodyPr>
            <a:normAutofit fontScale="90000"/>
          </a:bodyPr>
          <a:lstStyle/>
          <a:p>
            <a:pPr algn="ctr"/>
            <a:r>
              <a:rPr lang="en-US" b="1" dirty="0"/>
              <a:t> </a:t>
            </a:r>
            <a:r>
              <a:rPr lang="en-US" b="1" u="sng" dirty="0"/>
              <a:t>Professional Development</a:t>
            </a:r>
            <a:r>
              <a:rPr lang="en-US" sz="3600" b="1" dirty="0"/>
              <a:t/>
            </a:r>
            <a:br>
              <a:rPr lang="en-US" sz="3600" b="1" dirty="0"/>
            </a:br>
            <a:r>
              <a:rPr lang="en-US" sz="2700" b="1" dirty="0"/>
              <a:t>2021 Fall Regional School Counseling and Career Guidance Personnel Workshops</a:t>
            </a:r>
            <a:endParaRPr lang="en-US" b="1" dirty="0"/>
          </a:p>
        </p:txBody>
      </p:sp>
      <p:sp>
        <p:nvSpPr>
          <p:cNvPr id="4" name="Slide Number Placeholder 3">
            <a:extLst>
              <a:ext uri="{FF2B5EF4-FFF2-40B4-BE49-F238E27FC236}">
                <a16:creationId xmlns:a16="http://schemas.microsoft.com/office/drawing/2014/main" id="{041527BE-CB4E-4472-983B-EC5BCB38A7C8}"/>
              </a:ext>
            </a:extLst>
          </p:cNvPr>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38198E-7845-4843-8114-6B9DA8FD3EF6}" type="slidenum">
              <a:rPr lang="en-US" smtClean="0"/>
              <a:pPr/>
              <a:t>112</a:t>
            </a:fld>
            <a:endParaRPr lang="en-US" dirty="0"/>
          </a:p>
        </p:txBody>
      </p:sp>
      <p:sp>
        <p:nvSpPr>
          <p:cNvPr id="6" name="Content Placeholder 5">
            <a:extLst>
              <a:ext uri="{FF2B5EF4-FFF2-40B4-BE49-F238E27FC236}">
                <a16:creationId xmlns:a16="http://schemas.microsoft.com/office/drawing/2014/main" id="{8A8B7D95-17F3-443F-BEB9-77EB208BD2C1}"/>
              </a:ext>
            </a:extLst>
          </p:cNvPr>
          <p:cNvSpPr>
            <a:spLocks noGrp="1"/>
          </p:cNvSpPr>
          <p:nvPr>
            <p:ph idx="1"/>
          </p:nvPr>
        </p:nvSpPr>
        <p:spPr>
          <a:xfrm>
            <a:off x="1943100" y="1690688"/>
            <a:ext cx="8305800" cy="4602163"/>
          </a:xfrm>
        </p:spPr>
        <p:txBody>
          <a:bodyPr/>
          <a:lstStyle/>
          <a:p>
            <a:pPr marL="114300" indent="0" algn="ctr">
              <a:spcBef>
                <a:spcPts val="0"/>
              </a:spcBef>
              <a:buNone/>
            </a:pPr>
            <a:r>
              <a:rPr lang="en-US" sz="2000" b="1" cap="all" dirty="0">
                <a:solidFill>
                  <a:srgbClr val="2E75B6"/>
                </a:solidFill>
                <a:latin typeface="Calibri" panose="020F0502020204030204" pitchFamily="34" charset="0"/>
                <a:ea typeface="Calibri" panose="020F0502020204030204" pitchFamily="34" charset="0"/>
              </a:rPr>
              <a:t>October 14</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dirty="0">
                <a:solidFill>
                  <a:srgbClr val="2E75B6"/>
                </a:solidFill>
                <a:latin typeface="Calibri" panose="020F0502020204030204" pitchFamily="34" charset="0"/>
                <a:ea typeface="Calibri" panose="020F0502020204030204" pitchFamily="34" charset="0"/>
              </a:rPr>
              <a:t>Columbia International University </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b="1" u="sng" dirty="0">
                <a:solidFill>
                  <a:srgbClr val="C00000"/>
                </a:solidFill>
                <a:latin typeface="Calibri" panose="020F0502020204030204" pitchFamily="34" charset="0"/>
                <a:ea typeface="Calibri" panose="020F0502020204030204" pitchFamily="34" charset="0"/>
                <a:hlinkClick r:id="rId2"/>
              </a:rPr>
              <a:t>REGISTRATION LINK</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dirty="0">
                <a:solidFill>
                  <a:srgbClr val="2E75B6"/>
                </a:solidFill>
                <a:latin typeface="Calibri" panose="020F0502020204030204" pitchFamily="34" charset="0"/>
                <a:ea typeface="Calibri" panose="020F0502020204030204" pitchFamily="34" charset="0"/>
              </a:rPr>
              <a:t>Registration Deadline: October 11</a:t>
            </a:r>
            <a:endParaRPr lang="en-US" sz="2000" dirty="0">
              <a:latin typeface="Calibri" panose="020F0502020204030204" pitchFamily="34" charset="0"/>
              <a:ea typeface="Calibri" panose="020F0502020204030204" pitchFamily="34" charset="0"/>
            </a:endParaRPr>
          </a:p>
          <a:p>
            <a:pPr marL="0" indent="0" algn="ctr">
              <a:spcBef>
                <a:spcPts val="0"/>
              </a:spcBef>
              <a:buNone/>
            </a:pPr>
            <a:r>
              <a:rPr lang="en-US" sz="2000" dirty="0">
                <a:solidFill>
                  <a:srgbClr val="2E75B6"/>
                </a:solidFill>
                <a:latin typeface="Calibri" panose="020F0502020204030204" pitchFamily="34" charset="0"/>
                <a:ea typeface="Calibri" panose="020F0502020204030204" pitchFamily="34" charset="0"/>
              </a:rPr>
              <a:t> </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b="1" cap="all" dirty="0">
                <a:solidFill>
                  <a:srgbClr val="2E75B6"/>
                </a:solidFill>
                <a:latin typeface="Calibri" panose="020F0502020204030204" pitchFamily="34" charset="0"/>
                <a:ea typeface="Calibri" panose="020F0502020204030204" pitchFamily="34" charset="0"/>
              </a:rPr>
              <a:t>October 15</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dirty="0">
                <a:solidFill>
                  <a:srgbClr val="2E75B6"/>
                </a:solidFill>
                <a:latin typeface="Calibri" panose="020F0502020204030204" pitchFamily="34" charset="0"/>
                <a:ea typeface="Calibri" panose="020F0502020204030204" pitchFamily="34" charset="0"/>
              </a:rPr>
              <a:t>Spartanburg Community College</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b="1" u="sng" dirty="0">
                <a:solidFill>
                  <a:srgbClr val="C00000"/>
                </a:solidFill>
                <a:latin typeface="Calibri" panose="020F0502020204030204" pitchFamily="34" charset="0"/>
                <a:ea typeface="Calibri" panose="020F0502020204030204" pitchFamily="34" charset="0"/>
                <a:hlinkClick r:id="rId3"/>
              </a:rPr>
              <a:t>REGISTRATION LINK</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dirty="0">
                <a:solidFill>
                  <a:srgbClr val="2E75B6"/>
                </a:solidFill>
                <a:latin typeface="Calibri" panose="020F0502020204030204" pitchFamily="34" charset="0"/>
                <a:ea typeface="Calibri" panose="020F0502020204030204" pitchFamily="34" charset="0"/>
              </a:rPr>
              <a:t>Registration Deadline: October 11</a:t>
            </a:r>
            <a:endParaRPr lang="en-US" sz="2000" dirty="0">
              <a:latin typeface="Calibri" panose="020F0502020204030204" pitchFamily="34" charset="0"/>
              <a:ea typeface="Calibri" panose="020F0502020204030204" pitchFamily="34" charset="0"/>
            </a:endParaRPr>
          </a:p>
          <a:p>
            <a:pPr marL="0" indent="0" algn="ctr">
              <a:spcBef>
                <a:spcPts val="0"/>
              </a:spcBef>
              <a:buNone/>
            </a:pPr>
            <a:r>
              <a:rPr lang="en-US" sz="2000" dirty="0">
                <a:solidFill>
                  <a:srgbClr val="2E75B6"/>
                </a:solidFill>
                <a:latin typeface="Calibri" panose="020F0502020204030204" pitchFamily="34" charset="0"/>
                <a:ea typeface="Calibri" panose="020F0502020204030204" pitchFamily="34" charset="0"/>
              </a:rPr>
              <a:t> </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b="1" cap="all" dirty="0">
                <a:solidFill>
                  <a:srgbClr val="2E75B6"/>
                </a:solidFill>
                <a:latin typeface="Calibri" panose="020F0502020204030204" pitchFamily="34" charset="0"/>
                <a:ea typeface="Calibri" panose="020F0502020204030204" pitchFamily="34" charset="0"/>
              </a:rPr>
              <a:t>November 17</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dirty="0">
                <a:solidFill>
                  <a:srgbClr val="2E75B6"/>
                </a:solidFill>
                <a:latin typeface="Calibri" panose="020F0502020204030204" pitchFamily="34" charset="0"/>
                <a:ea typeface="Calibri" panose="020F0502020204030204" pitchFamily="34" charset="0"/>
              </a:rPr>
              <a:t>Colleton County High School</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b="1" u="sng" dirty="0">
                <a:solidFill>
                  <a:srgbClr val="C00000"/>
                </a:solidFill>
                <a:latin typeface="Calibri" panose="020F0502020204030204" pitchFamily="34" charset="0"/>
                <a:ea typeface="Calibri" panose="020F0502020204030204" pitchFamily="34" charset="0"/>
                <a:hlinkClick r:id="rId4"/>
              </a:rPr>
              <a:t>REGISTRATION LINK</a:t>
            </a:r>
            <a:endParaRPr lang="en-US" sz="2000" dirty="0">
              <a:latin typeface="Calibri" panose="020F0502020204030204" pitchFamily="34" charset="0"/>
              <a:ea typeface="Calibri" panose="020F0502020204030204" pitchFamily="34" charset="0"/>
            </a:endParaRPr>
          </a:p>
          <a:p>
            <a:pPr marL="114300" indent="0" algn="ctr">
              <a:spcBef>
                <a:spcPts val="0"/>
              </a:spcBef>
              <a:buNone/>
            </a:pPr>
            <a:r>
              <a:rPr lang="en-US" sz="2000" dirty="0">
                <a:solidFill>
                  <a:srgbClr val="2E75B6"/>
                </a:solidFill>
                <a:latin typeface="Calibri" panose="020F0502020204030204" pitchFamily="34" charset="0"/>
                <a:ea typeface="Calibri" panose="020F0502020204030204" pitchFamily="34" charset="0"/>
              </a:rPr>
              <a:t>Registration Deadline: November 12</a:t>
            </a:r>
            <a:endParaRPr lang="en-US" sz="2000" dirty="0">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77145998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582B5-AD37-42E0-85CC-5E9DB876819E}"/>
              </a:ext>
            </a:extLst>
          </p:cNvPr>
          <p:cNvSpPr>
            <a:spLocks noGrp="1"/>
          </p:cNvSpPr>
          <p:nvPr>
            <p:ph type="title"/>
          </p:nvPr>
        </p:nvSpPr>
        <p:spPr>
          <a:xfrm>
            <a:off x="604158" y="0"/>
            <a:ext cx="10515600" cy="1325563"/>
          </a:xfrm>
        </p:spPr>
        <p:txBody>
          <a:bodyPr/>
          <a:lstStyle/>
          <a:p>
            <a:r>
              <a:rPr lang="en-US" b="1" dirty="0"/>
              <a:t>Resources</a:t>
            </a:r>
          </a:p>
        </p:txBody>
      </p:sp>
      <p:pic>
        <p:nvPicPr>
          <p:cNvPr id="1028" name="Picture 4" descr="SC Work Based Learning Summit logo">
            <a:extLst>
              <a:ext uri="{FF2B5EF4-FFF2-40B4-BE49-F238E27FC236}">
                <a16:creationId xmlns:a16="http://schemas.microsoft.com/office/drawing/2014/main" id="{50B19C9F-5493-4448-ABFC-2B36A0DD677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90770" y="1042225"/>
            <a:ext cx="9463573" cy="368718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144D3FE-CA0C-439E-A309-A30940D38E72}"/>
              </a:ext>
            </a:extLst>
          </p:cNvPr>
          <p:cNvSpPr txBox="1"/>
          <p:nvPr/>
        </p:nvSpPr>
        <p:spPr>
          <a:xfrm>
            <a:off x="2665217" y="4841068"/>
            <a:ext cx="6102220" cy="307777"/>
          </a:xfrm>
          <a:prstGeom prst="rect">
            <a:avLst/>
          </a:prstGeom>
          <a:noFill/>
        </p:spPr>
        <p:txBody>
          <a:bodyPr wrap="square">
            <a:spAutoFit/>
          </a:bodyPr>
          <a:lstStyle/>
          <a:p>
            <a:r>
              <a:rPr lang="en-US" dirty="0">
                <a:latin typeface="Calibri" panose="020F0502020204030204" pitchFamily="34" charset="0"/>
                <a:cs typeface="Calibri" panose="020F0502020204030204" pitchFamily="34" charset="0"/>
                <a:hlinkClick r:id="rId3"/>
              </a:rPr>
              <a:t>SC Work Based Learning Summit (scwblsummit.blogspot.com)</a:t>
            </a:r>
            <a:endParaRPr lang="en-US"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7C2899E4-E0D3-477A-95AF-8410887316C6}"/>
              </a:ext>
            </a:extLst>
          </p:cNvPr>
          <p:cNvSpPr txBox="1"/>
          <p:nvPr/>
        </p:nvSpPr>
        <p:spPr>
          <a:xfrm>
            <a:off x="1083917" y="5349494"/>
            <a:ext cx="7935986" cy="307777"/>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All presentations and session recordings now available on the </a:t>
            </a:r>
            <a:r>
              <a:rPr lang="en-US" dirty="0" err="1">
                <a:latin typeface="Calibri" panose="020F0502020204030204" pitchFamily="34" charset="0"/>
                <a:cs typeface="Calibri" panose="020F0502020204030204" pitchFamily="34" charset="0"/>
              </a:rPr>
              <a:t>blogspot</a:t>
            </a:r>
            <a:r>
              <a:rPr lang="en-US"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46910960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21559"/>
            <a:ext cx="8229600" cy="685824"/>
          </a:xfrm>
        </p:spPr>
        <p:txBody>
          <a:bodyPr>
            <a:normAutofit/>
          </a:bodyPr>
          <a:lstStyle/>
          <a:p>
            <a:pPr algn="ctr"/>
            <a:r>
              <a:rPr lang="en-US" sz="2400" b="1" dirty="0">
                <a:latin typeface="Calibri" panose="020F0502020204030204" pitchFamily="34" charset="0"/>
                <a:cs typeface="Calibri" panose="020F0502020204030204" pitchFamily="34" charset="0"/>
              </a:rPr>
              <a:t>Resources (cont.)</a:t>
            </a:r>
          </a:p>
        </p:txBody>
      </p:sp>
      <p:sp>
        <p:nvSpPr>
          <p:cNvPr id="3" name="Slide Number Placeholder 2"/>
          <p:cNvSpPr>
            <a:spLocks noGrp="1"/>
          </p:cNvSpPr>
          <p:nvPr>
            <p:ph type="sldNum" sz="quarter" idx="4294967295"/>
          </p:nvPr>
        </p:nvSpPr>
        <p:spPr>
          <a:xfrm>
            <a:off x="7257288" y="6292342"/>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38198E-7845-4843-8114-6B9DA8FD3EF6}" type="slidenum">
              <a:rPr lang="en-US" sz="2400" smtClean="0">
                <a:latin typeface="Calibri" panose="020F0502020204030204" pitchFamily="34" charset="0"/>
                <a:cs typeface="Calibri" panose="020F0502020204030204" pitchFamily="34" charset="0"/>
              </a:rPr>
              <a:pPr/>
              <a:t>114</a:t>
            </a:fld>
            <a:endParaRPr lang="en-US" sz="2400" dirty="0">
              <a:latin typeface="Calibri" panose="020F0502020204030204" pitchFamily="34" charset="0"/>
              <a:cs typeface="Calibri" panose="020F0502020204030204" pitchFamily="34" charset="0"/>
            </a:endParaRPr>
          </a:p>
        </p:txBody>
      </p:sp>
      <p:sp>
        <p:nvSpPr>
          <p:cNvPr id="4" name="Rectangle 3"/>
          <p:cNvSpPr/>
          <p:nvPr/>
        </p:nvSpPr>
        <p:spPr>
          <a:xfrm>
            <a:off x="1935666" y="1560480"/>
            <a:ext cx="9622917" cy="461665"/>
          </a:xfrm>
          <a:prstGeom prst="rect">
            <a:avLst/>
          </a:prstGeom>
        </p:spPr>
        <p:txBody>
          <a:bodyPr wrap="square">
            <a:spAutoFit/>
          </a:bodyPr>
          <a:lstStyle/>
          <a:p>
            <a:r>
              <a:rPr lang="en-US" sz="2400" dirty="0">
                <a:latin typeface="Calibri" panose="020F0502020204030204" pitchFamily="34" charset="0"/>
                <a:cs typeface="Calibri" panose="020F0502020204030204" pitchFamily="34" charset="0"/>
                <a:hlinkClick r:id="rId2"/>
              </a:rPr>
              <a:t>SC School Counseling and Career Guidance Model</a:t>
            </a:r>
            <a:endParaRPr lang="en-US" sz="2400" dirty="0">
              <a:latin typeface="Calibri" panose="020F0502020204030204" pitchFamily="34" charset="0"/>
              <a:cs typeface="Calibri" panose="020F0502020204030204" pitchFamily="34" charset="0"/>
            </a:endParaRPr>
          </a:p>
        </p:txBody>
      </p:sp>
      <p:sp>
        <p:nvSpPr>
          <p:cNvPr id="5" name="Rectangle 4"/>
          <p:cNvSpPr/>
          <p:nvPr/>
        </p:nvSpPr>
        <p:spPr>
          <a:xfrm>
            <a:off x="1943100" y="2009529"/>
            <a:ext cx="7620000" cy="461665"/>
          </a:xfrm>
          <a:prstGeom prst="rect">
            <a:avLst/>
          </a:prstGeom>
        </p:spPr>
        <p:txBody>
          <a:bodyPr wrap="square">
            <a:spAutoFit/>
          </a:bodyPr>
          <a:lstStyle/>
          <a:p>
            <a:r>
              <a:rPr lang="en-US" sz="2400" dirty="0">
                <a:latin typeface="Calibri" panose="020F0502020204030204" pitchFamily="34" charset="0"/>
                <a:cs typeface="Calibri" panose="020F0502020204030204" pitchFamily="34" charset="0"/>
                <a:hlinkClick r:id="rId3"/>
              </a:rPr>
              <a:t>SC Work-Based Learning Resource Page</a:t>
            </a:r>
            <a:endParaRPr lang="en-US" sz="2400" dirty="0">
              <a:latin typeface="Calibri" panose="020F0502020204030204" pitchFamily="34" charset="0"/>
              <a:cs typeface="Calibri" panose="020F0502020204030204" pitchFamily="34" charset="0"/>
            </a:endParaRPr>
          </a:p>
        </p:txBody>
      </p:sp>
      <p:sp>
        <p:nvSpPr>
          <p:cNvPr id="7" name="Rectangle 6"/>
          <p:cNvSpPr/>
          <p:nvPr/>
        </p:nvSpPr>
        <p:spPr>
          <a:xfrm>
            <a:off x="1943100" y="2479976"/>
            <a:ext cx="6934200" cy="461665"/>
          </a:xfrm>
          <a:prstGeom prst="rect">
            <a:avLst/>
          </a:prstGeom>
        </p:spPr>
        <p:txBody>
          <a:bodyPr wrap="square">
            <a:spAutoFit/>
          </a:bodyPr>
          <a:lstStyle/>
          <a:p>
            <a:r>
              <a:rPr lang="en-US" sz="2400" dirty="0">
                <a:latin typeface="Calibri" panose="020F0502020204030204" pitchFamily="34" charset="0"/>
                <a:cs typeface="Calibri" panose="020F0502020204030204" pitchFamily="34" charset="0"/>
                <a:hlinkClick r:id="rId4"/>
              </a:rPr>
              <a:t>SC Career Education Career Aisle</a:t>
            </a:r>
            <a:endParaRPr lang="en-US" sz="2400" dirty="0">
              <a:latin typeface="Calibri" panose="020F0502020204030204" pitchFamily="34" charset="0"/>
              <a:cs typeface="Calibri" panose="020F0502020204030204" pitchFamily="34" charset="0"/>
            </a:endParaRPr>
          </a:p>
        </p:txBody>
      </p:sp>
      <p:sp>
        <p:nvSpPr>
          <p:cNvPr id="8" name="Rectangle 7"/>
          <p:cNvSpPr/>
          <p:nvPr/>
        </p:nvSpPr>
        <p:spPr>
          <a:xfrm>
            <a:off x="1971675" y="2955669"/>
            <a:ext cx="4087979" cy="461665"/>
          </a:xfrm>
          <a:prstGeom prst="rect">
            <a:avLst/>
          </a:prstGeom>
        </p:spPr>
        <p:txBody>
          <a:bodyPr wrap="none">
            <a:spAutoFit/>
          </a:bodyPr>
          <a:lstStyle/>
          <a:p>
            <a:r>
              <a:rPr lang="en-US" sz="2400" dirty="0">
                <a:latin typeface="Calibri" panose="020F0502020204030204" pitchFamily="34" charset="0"/>
                <a:cs typeface="Calibri" panose="020F0502020204030204" pitchFamily="34" charset="0"/>
                <a:hlinkClick r:id="rId5"/>
              </a:rPr>
              <a:t>SC Discus Job Career Resources</a:t>
            </a:r>
            <a:endParaRPr lang="en-US" sz="2400" dirty="0">
              <a:latin typeface="Calibri" panose="020F0502020204030204" pitchFamily="34" charset="0"/>
              <a:cs typeface="Calibri" panose="020F0502020204030204" pitchFamily="34" charset="0"/>
            </a:endParaRPr>
          </a:p>
        </p:txBody>
      </p:sp>
      <p:sp>
        <p:nvSpPr>
          <p:cNvPr id="9" name="Rectangle 8"/>
          <p:cNvSpPr/>
          <p:nvPr/>
        </p:nvSpPr>
        <p:spPr>
          <a:xfrm>
            <a:off x="1981200" y="3506909"/>
            <a:ext cx="2717411" cy="461665"/>
          </a:xfrm>
          <a:prstGeom prst="rect">
            <a:avLst/>
          </a:prstGeom>
        </p:spPr>
        <p:txBody>
          <a:bodyPr wrap="none">
            <a:spAutoFit/>
          </a:bodyPr>
          <a:lstStyle/>
          <a:p>
            <a:r>
              <a:rPr lang="en-US" sz="2400" dirty="0">
                <a:latin typeface="Calibri" panose="020F0502020204030204" pitchFamily="34" charset="0"/>
                <a:cs typeface="Calibri" panose="020F0502020204030204" pitchFamily="34" charset="0"/>
                <a:hlinkClick r:id="rId6"/>
              </a:rPr>
              <a:t>Microburst Learning</a:t>
            </a:r>
            <a:endParaRPr lang="en-US" sz="2400" dirty="0">
              <a:latin typeface="Calibri" panose="020F0502020204030204" pitchFamily="34" charset="0"/>
              <a:cs typeface="Calibri" panose="020F0502020204030204" pitchFamily="34" charset="0"/>
            </a:endParaRPr>
          </a:p>
        </p:txBody>
      </p:sp>
      <p:sp>
        <p:nvSpPr>
          <p:cNvPr id="10" name="Rectangle 9"/>
          <p:cNvSpPr/>
          <p:nvPr/>
        </p:nvSpPr>
        <p:spPr>
          <a:xfrm>
            <a:off x="1981200" y="4058149"/>
            <a:ext cx="979755" cy="461665"/>
          </a:xfrm>
          <a:prstGeom prst="rect">
            <a:avLst/>
          </a:prstGeom>
        </p:spPr>
        <p:txBody>
          <a:bodyPr wrap="none">
            <a:spAutoFit/>
          </a:bodyPr>
          <a:lstStyle/>
          <a:p>
            <a:r>
              <a:rPr lang="en-US" sz="2400" dirty="0">
                <a:latin typeface="Calibri" panose="020F0502020204030204" pitchFamily="34" charset="0"/>
                <a:cs typeface="Calibri" panose="020F0502020204030204" pitchFamily="34" charset="0"/>
                <a:hlinkClick r:id="rId7"/>
              </a:rPr>
              <a:t>SCOIS </a:t>
            </a:r>
            <a:endParaRPr lang="en-US" sz="2400" dirty="0">
              <a:latin typeface="Calibri" panose="020F0502020204030204" pitchFamily="34" charset="0"/>
              <a:cs typeface="Calibri" panose="020F0502020204030204" pitchFamily="34" charset="0"/>
            </a:endParaRPr>
          </a:p>
        </p:txBody>
      </p:sp>
      <p:sp>
        <p:nvSpPr>
          <p:cNvPr id="11" name="Rectangle 10"/>
          <p:cNvSpPr/>
          <p:nvPr/>
        </p:nvSpPr>
        <p:spPr>
          <a:xfrm>
            <a:off x="1943100" y="4525313"/>
            <a:ext cx="4564566" cy="461665"/>
          </a:xfrm>
          <a:prstGeom prst="rect">
            <a:avLst/>
          </a:prstGeom>
        </p:spPr>
        <p:txBody>
          <a:bodyPr wrap="square">
            <a:spAutoFit/>
          </a:bodyPr>
          <a:lstStyle/>
          <a:p>
            <a:r>
              <a:rPr lang="en-US" sz="2400" dirty="0">
                <a:latin typeface="Calibri" panose="020F0502020204030204" pitchFamily="34" charset="0"/>
                <a:cs typeface="Calibri" panose="020F0502020204030204" pitchFamily="34" charset="0"/>
                <a:hlinkClick r:id="rId8"/>
              </a:rPr>
              <a:t>NCAA Eligibility Center</a:t>
            </a:r>
            <a:endParaRPr lang="en-US" sz="2400" dirty="0">
              <a:latin typeface="Calibri" panose="020F0502020204030204" pitchFamily="34" charset="0"/>
              <a:cs typeface="Calibri" panose="020F0502020204030204" pitchFamily="34" charset="0"/>
            </a:endParaRPr>
          </a:p>
        </p:txBody>
      </p:sp>
      <p:sp>
        <p:nvSpPr>
          <p:cNvPr id="12" name="Rectangle 11"/>
          <p:cNvSpPr/>
          <p:nvPr/>
        </p:nvSpPr>
        <p:spPr>
          <a:xfrm>
            <a:off x="1935666" y="5076553"/>
            <a:ext cx="4572000" cy="461665"/>
          </a:xfrm>
          <a:prstGeom prst="rect">
            <a:avLst/>
          </a:prstGeom>
        </p:spPr>
        <p:txBody>
          <a:bodyPr>
            <a:spAutoFit/>
          </a:bodyPr>
          <a:lstStyle/>
          <a:p>
            <a:r>
              <a:rPr lang="en-US" sz="2400" dirty="0">
                <a:latin typeface="Calibri" panose="020F0502020204030204" pitchFamily="34" charset="0"/>
                <a:cs typeface="Calibri" panose="020F0502020204030204" pitchFamily="34" charset="0"/>
                <a:hlinkClick r:id="rId9"/>
              </a:rPr>
              <a:t>SC Works Labor Market Data</a:t>
            </a:r>
            <a:endParaRPr lang="en-US" sz="2400" dirty="0">
              <a:latin typeface="Calibri" panose="020F0502020204030204" pitchFamily="34" charset="0"/>
              <a:cs typeface="Calibri" panose="020F0502020204030204" pitchFamily="34" charset="0"/>
            </a:endParaRPr>
          </a:p>
        </p:txBody>
      </p:sp>
      <p:sp>
        <p:nvSpPr>
          <p:cNvPr id="13" name="Rectangle 12"/>
          <p:cNvSpPr/>
          <p:nvPr/>
        </p:nvSpPr>
        <p:spPr>
          <a:xfrm>
            <a:off x="1981200" y="614340"/>
            <a:ext cx="7543800" cy="461665"/>
          </a:xfrm>
          <a:prstGeom prst="rect">
            <a:avLst/>
          </a:prstGeom>
        </p:spPr>
        <p:txBody>
          <a:bodyPr wrap="square">
            <a:spAutoFit/>
          </a:bodyPr>
          <a:lstStyle/>
          <a:p>
            <a:r>
              <a:rPr lang="en-US" sz="2400" dirty="0">
                <a:latin typeface="Calibri" panose="020F0502020204030204" pitchFamily="34" charset="0"/>
                <a:cs typeface="Calibri" panose="020F0502020204030204" pitchFamily="34" charset="0"/>
                <a:hlinkClick r:id="rId10"/>
              </a:rPr>
              <a:t>Career and Technical Education</a:t>
            </a:r>
            <a:endParaRPr lang="en-US" sz="2400" dirty="0">
              <a:latin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C9D606A1-7060-4BD9-A637-D6C11B1B4F6A}"/>
              </a:ext>
            </a:extLst>
          </p:cNvPr>
          <p:cNvSpPr/>
          <p:nvPr/>
        </p:nvSpPr>
        <p:spPr>
          <a:xfrm>
            <a:off x="1943100" y="1079022"/>
            <a:ext cx="8507349" cy="830997"/>
          </a:xfrm>
          <a:prstGeom prst="rect">
            <a:avLst/>
          </a:prstGeom>
        </p:spPr>
        <p:txBody>
          <a:bodyPr wrap="square">
            <a:spAutoFit/>
          </a:bodyPr>
          <a:lstStyle/>
          <a:p>
            <a:r>
              <a:rPr lang="en-US" sz="2400" dirty="0">
                <a:latin typeface="Calibri" panose="020F0502020204030204" pitchFamily="34" charset="0"/>
                <a:cs typeface="Calibri" panose="020F0502020204030204" pitchFamily="34" charset="0"/>
                <a:hlinkClick r:id="rId11"/>
              </a:rPr>
              <a:t>SC Career Guidance/WBL Virtual Toolkit</a:t>
            </a:r>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2620568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981200" y="1600201"/>
            <a:ext cx="8382000" cy="452596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7200" b="1" dirty="0"/>
              <a:t> </a:t>
            </a:r>
          </a:p>
          <a:p>
            <a:pPr marL="0" indent="0" algn="ctr">
              <a:buNone/>
            </a:pPr>
            <a:r>
              <a:rPr lang="en-US" sz="4800" b="1" dirty="0">
                <a:latin typeface="Calibri" panose="020F0502020204030204" pitchFamily="34" charset="0"/>
                <a:cs typeface="Calibri" panose="020F0502020204030204" pitchFamily="34" charset="0"/>
              </a:rPr>
              <a:t> Friday, May 27, 2022</a:t>
            </a:r>
            <a:endParaRPr lang="en-US" sz="4800" baseline="30000" dirty="0">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4E8385B0-BC2A-4FF6-81CE-8AF8FE4F1C49}"/>
              </a:ext>
            </a:extLst>
          </p:cNvPr>
          <p:cNvSpPr>
            <a:spLocks noGrp="1"/>
          </p:cNvSpPr>
          <p:nvPr>
            <p:ph type="title"/>
          </p:nvPr>
        </p:nvSpPr>
        <p:spPr/>
        <p:txBody>
          <a:bodyPr>
            <a:normAutofit/>
          </a:bodyPr>
          <a:lstStyle/>
          <a:p>
            <a:pPr algn="ctr"/>
            <a:r>
              <a:rPr lang="en-US" sz="4000" b="1" dirty="0"/>
              <a:t>Deadline to enter all WBL experiences into PowerSchool</a:t>
            </a:r>
          </a:p>
        </p:txBody>
      </p:sp>
      <p:sp>
        <p:nvSpPr>
          <p:cNvPr id="3" name="Slide Number Placeholder 2">
            <a:extLst>
              <a:ext uri="{FF2B5EF4-FFF2-40B4-BE49-F238E27FC236}">
                <a16:creationId xmlns:a16="http://schemas.microsoft.com/office/drawing/2014/main" id="{AABAFD4E-686B-478C-B88E-6623EDC8B14E}"/>
              </a:ext>
            </a:extLst>
          </p:cNvPr>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38198E-7845-4843-8114-6B9DA8FD3EF6}" type="slidenum">
              <a:rPr lang="en-US" smtClean="0"/>
              <a:pPr/>
              <a:t>115</a:t>
            </a:fld>
            <a:endParaRPr lang="en-US" dirty="0"/>
          </a:p>
        </p:txBody>
      </p:sp>
    </p:spTree>
    <p:extLst>
      <p:ext uri="{BB962C8B-B14F-4D97-AF65-F5344CB8AC3E}">
        <p14:creationId xmlns:p14="http://schemas.microsoft.com/office/powerpoint/2010/main" val="352744223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228" y="1484905"/>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425440" y="2066482"/>
            <a:ext cx="6096000" cy="2062103"/>
          </a:xfrm>
          <a:prstGeom prst="rect">
            <a:avLst/>
          </a:prstGeom>
        </p:spPr>
        <p:txBody>
          <a:bodyPr>
            <a:spAutoFit/>
          </a:bodyPr>
          <a:lstStyle/>
          <a:p>
            <a:pPr lvl="0" algn="ctr" fontAlgn="t">
              <a:defRPr/>
            </a:pPr>
            <a:r>
              <a:rPr lang="en-US" sz="3200" dirty="0"/>
              <a:t>Kama Staton</a:t>
            </a:r>
          </a:p>
          <a:p>
            <a:pPr lvl="0" algn="ctr" fontAlgn="t">
              <a:defRPr/>
            </a:pPr>
            <a:r>
              <a:rPr lang="en-US" sz="3200" dirty="0" smtClean="0">
                <a:latin typeface="Calibri" panose="020F0502020204030204" pitchFamily="34" charset="0"/>
                <a:cs typeface="Calibri" panose="020F0502020204030204" pitchFamily="34" charset="0"/>
              </a:rPr>
              <a:t>E-mail</a:t>
            </a:r>
            <a:r>
              <a:rPr lang="en-US" sz="3200" dirty="0">
                <a:latin typeface="Calibri" panose="020F0502020204030204" pitchFamily="34" charset="0"/>
                <a:cs typeface="Calibri" panose="020F0502020204030204" pitchFamily="34" charset="0"/>
              </a:rPr>
              <a:t>: </a:t>
            </a:r>
            <a:r>
              <a:rPr lang="en-US" sz="3200" dirty="0">
                <a:solidFill>
                  <a:srgbClr val="C94E15"/>
                </a:solidFill>
                <a:hlinkClick r:id="rId4"/>
              </a:rPr>
              <a:t>kstaton@ed.sc.gov</a:t>
            </a:r>
            <a:endParaRPr lang="en-US" sz="3200" dirty="0"/>
          </a:p>
          <a:p>
            <a:pPr lvl="0" algn="ctr">
              <a:buClr>
                <a:schemeClr val="dk1"/>
              </a:buClr>
              <a:buSzPts val="1100"/>
            </a:pPr>
            <a:r>
              <a:rPr lang="en-US" sz="3200" dirty="0" smtClean="0">
                <a:latin typeface="Calibri" panose="020F0502020204030204" pitchFamily="34" charset="0"/>
                <a:cs typeface="Calibri" panose="020F0502020204030204" pitchFamily="34" charset="0"/>
              </a:rPr>
              <a:t>Phone</a:t>
            </a:r>
            <a:r>
              <a:rPr lang="en-US" sz="3200" dirty="0">
                <a:latin typeface="Calibri" panose="020F0502020204030204" pitchFamily="34" charset="0"/>
                <a:cs typeface="Calibri" panose="020F0502020204030204" pitchFamily="34" charset="0"/>
              </a:rPr>
              <a:t>: </a:t>
            </a:r>
            <a:r>
              <a:rPr lang="en-US" sz="3200" dirty="0" smtClean="0"/>
              <a:t>803-734-8415</a:t>
            </a:r>
          </a:p>
          <a:p>
            <a:pPr lvl="0" algn="ctr">
              <a:buClr>
                <a:schemeClr val="dk1"/>
              </a:buClr>
              <a:buSzPts val="1100"/>
            </a:pPr>
            <a:r>
              <a:rPr lang="en-US" sz="3200" dirty="0" smtClean="0">
                <a:latin typeface="Calibri" panose="020F0502020204030204" pitchFamily="34" charset="0"/>
                <a:cs typeface="Calibri" panose="020F0502020204030204" pitchFamily="34" charset="0"/>
              </a:rPr>
              <a:t>Fax</a:t>
            </a:r>
            <a:r>
              <a:rPr lang="en-US" sz="3200" dirty="0">
                <a:latin typeface="Calibri" panose="020F0502020204030204" pitchFamily="34" charset="0"/>
                <a:cs typeface="Calibri" panose="020F0502020204030204" pitchFamily="34" charset="0"/>
              </a:rPr>
              <a:t>: 803-734-3525</a:t>
            </a:r>
          </a:p>
        </p:txBody>
      </p:sp>
    </p:spTree>
    <p:extLst>
      <p:ext uri="{BB962C8B-B14F-4D97-AF65-F5344CB8AC3E}">
        <p14:creationId xmlns:p14="http://schemas.microsoft.com/office/powerpoint/2010/main" val="18300659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6720"/>
            <a:ext cx="11704320" cy="1200288"/>
          </a:xfrm>
        </p:spPr>
        <p:txBody>
          <a:bodyPr wrap="square">
            <a:spAutoFit/>
          </a:bodyPr>
          <a:lstStyle/>
          <a:p>
            <a:r>
              <a:rPr lang="nl-NL" sz="3600" b="1" cap="small" dirty="0" smtClean="0">
                <a:solidFill>
                  <a:srgbClr val="008000"/>
                </a:solidFill>
                <a:latin typeface="Calibri" panose="020F0502020204030204" pitchFamily="34" charset="0"/>
                <a:cs typeface="Calibri" panose="020F0502020204030204" pitchFamily="34" charset="0"/>
              </a:rPr>
              <a:t>Professional Development</a:t>
            </a:r>
            <a:r>
              <a:rPr lang="nl-NL" sz="4800" b="1" dirty="0">
                <a:solidFill>
                  <a:srgbClr val="008000"/>
                </a:solidFill>
                <a:latin typeface="+mn-lt"/>
              </a:rPr>
              <a:t/>
            </a:r>
            <a:br>
              <a:rPr lang="nl-NL" sz="4800" b="1" dirty="0">
                <a:solidFill>
                  <a:srgbClr val="008000"/>
                </a:solidFill>
                <a:latin typeface="+mn-lt"/>
              </a:rPr>
            </a:br>
            <a:r>
              <a:rPr lang="nl-NL" sz="800" b="1" dirty="0">
                <a:solidFill>
                  <a:srgbClr val="008000"/>
                </a:solidFill>
                <a:latin typeface="+mn-lt"/>
              </a:rPr>
              <a:t/>
            </a:r>
            <a:br>
              <a:rPr lang="nl-NL" sz="800" b="1" dirty="0">
                <a:solidFill>
                  <a:srgbClr val="008000"/>
                </a:solidFill>
                <a:latin typeface="+mn-lt"/>
              </a:rPr>
            </a:br>
            <a:r>
              <a:rPr lang="en-US" sz="3600" b="1" i="1" dirty="0" smtClean="0">
                <a:solidFill>
                  <a:srgbClr val="000099"/>
                </a:solidFill>
              </a:rPr>
              <a:t>Jacqueline Wiseman</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8860361E-9F4C-4979-937B-F12A10082C4D}"/>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24770279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title="CTE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9650" y="4192850"/>
            <a:ext cx="3216349" cy="1439633"/>
          </a:xfrm>
          <a:prstGeom prst="rect">
            <a:avLst/>
          </a:prstGeom>
        </p:spPr>
      </p:pic>
      <p:sp>
        <p:nvSpPr>
          <p:cNvPr id="19" name="Title 18"/>
          <p:cNvSpPr>
            <a:spLocks noGrp="1"/>
          </p:cNvSpPr>
          <p:nvPr>
            <p:ph type="title"/>
          </p:nvPr>
        </p:nvSpPr>
        <p:spPr>
          <a:xfrm>
            <a:off x="-88826" y="4756183"/>
            <a:ext cx="10515600" cy="1325563"/>
          </a:xfrm>
        </p:spPr>
        <p:txBody>
          <a:bodyPr/>
          <a:lstStyle/>
          <a:p>
            <a:r>
              <a:rPr lang="en-US" dirty="0" smtClean="0">
                <a:solidFill>
                  <a:schemeClr val="bg1"/>
                </a:solidFill>
              </a:rPr>
              <a:t>Where to Find PLOS</a:t>
            </a:r>
            <a:endParaRPr lang="en-US" dirty="0">
              <a:solidFill>
                <a:schemeClr val="bg1"/>
              </a:solidFill>
            </a:endParaRPr>
          </a:p>
        </p:txBody>
      </p:sp>
      <p:sp>
        <p:nvSpPr>
          <p:cNvPr id="6" name="TextBox 5"/>
          <p:cNvSpPr txBox="1"/>
          <p:nvPr/>
        </p:nvSpPr>
        <p:spPr>
          <a:xfrm>
            <a:off x="393290" y="432619"/>
            <a:ext cx="11159613" cy="3970318"/>
          </a:xfrm>
          <a:prstGeom prst="rect">
            <a:avLst/>
          </a:prstGeom>
          <a:noFill/>
        </p:spPr>
        <p:txBody>
          <a:bodyPr wrap="square" rtlCol="0">
            <a:spAutoFit/>
          </a:bodyPr>
          <a:lstStyle/>
          <a:p>
            <a:pPr algn="ctr"/>
            <a:r>
              <a:rPr lang="en-US" sz="4000" b="1" dirty="0" smtClean="0">
                <a:latin typeface="Calibri" panose="020F0502020204030204" pitchFamily="34" charset="0"/>
                <a:cs typeface="Calibri" panose="020F0502020204030204" pitchFamily="34" charset="0"/>
              </a:rPr>
              <a:t>Where to find Professional Learning Opportunities</a:t>
            </a:r>
          </a:p>
          <a:p>
            <a:endParaRPr lang="en-US" sz="4400" b="1" dirty="0" smtClean="0">
              <a:latin typeface="Adobe Devanagari" panose="02040503050201020203" pitchFamily="18" charset="0"/>
              <a:cs typeface="Adobe Devanagari" panose="02040503050201020203" pitchFamily="18" charset="0"/>
            </a:endParaRPr>
          </a:p>
          <a:p>
            <a:pPr marL="571500" indent="-571500">
              <a:buFont typeface="Arial" panose="020B0604020202020204" pitchFamily="34" charset="0"/>
              <a:buChar char="•"/>
            </a:pPr>
            <a:r>
              <a:rPr lang="en-US" sz="4000" b="1" dirty="0" smtClean="0">
                <a:latin typeface="Calibri" panose="020F0502020204030204" pitchFamily="34" charset="0"/>
                <a:cs typeface="Calibri" panose="020F0502020204030204" pitchFamily="34" charset="0"/>
                <a:hlinkClick r:id="rId4"/>
              </a:rPr>
              <a:t>CTE Support Website</a:t>
            </a:r>
            <a:endParaRPr lang="en-US" sz="4000" b="1" dirty="0" smtClean="0">
              <a:latin typeface="Calibri" panose="020F0502020204030204" pitchFamily="34" charset="0"/>
              <a:cs typeface="Calibri" panose="020F0502020204030204" pitchFamily="34" charset="0"/>
            </a:endParaRPr>
          </a:p>
          <a:p>
            <a:pPr marL="571500" indent="-571500">
              <a:buFont typeface="Arial" panose="020B0604020202020204" pitchFamily="34" charset="0"/>
              <a:buChar char="•"/>
            </a:pPr>
            <a:r>
              <a:rPr lang="en-US" sz="4000" b="1" dirty="0" smtClean="0">
                <a:latin typeface="Calibri" panose="020F0502020204030204" pitchFamily="34" charset="0"/>
                <a:cs typeface="Calibri" panose="020F0502020204030204" pitchFamily="34" charset="0"/>
                <a:hlinkClick r:id="rId5"/>
              </a:rPr>
              <a:t>Agency Events and PLO Calendar</a:t>
            </a:r>
            <a:endParaRPr lang="en-US" sz="4000" b="1" dirty="0" smtClean="0">
              <a:latin typeface="Calibri" panose="020F0502020204030204" pitchFamily="34" charset="0"/>
              <a:cs typeface="Calibri" panose="020F0502020204030204" pitchFamily="34" charset="0"/>
            </a:endParaRPr>
          </a:p>
          <a:p>
            <a:pPr marL="571500" indent="-571500">
              <a:buFont typeface="Arial" panose="020B0604020202020204" pitchFamily="34" charset="0"/>
              <a:buChar char="•"/>
            </a:pPr>
            <a:r>
              <a:rPr lang="en-US" sz="4000" b="1" dirty="0" smtClean="0">
                <a:latin typeface="Calibri" panose="020F0502020204030204" pitchFamily="34" charset="0"/>
                <a:cs typeface="Calibri" panose="020F0502020204030204" pitchFamily="34" charset="0"/>
                <a:hlinkClick r:id="rId6"/>
              </a:rPr>
              <a:t>SCDE CTE Website</a:t>
            </a:r>
            <a:endParaRPr lang="en-US" sz="4000" b="1" dirty="0" smtClean="0">
              <a:latin typeface="Calibri" panose="020F0502020204030204" pitchFamily="34" charset="0"/>
              <a:cs typeface="Calibri" panose="020F0502020204030204" pitchFamily="34" charset="0"/>
            </a:endParaRPr>
          </a:p>
          <a:p>
            <a:endParaRPr lang="en-US" sz="4800" dirty="0">
              <a:latin typeface="Adobe Devanagari" panose="02040503050201020203" pitchFamily="18" charset="0"/>
              <a:cs typeface="Adobe Devanagari" panose="02040503050201020203" pitchFamily="18" charset="0"/>
            </a:endParaRPr>
          </a:p>
        </p:txBody>
      </p:sp>
    </p:spTree>
    <p:extLst>
      <p:ext uri="{BB962C8B-B14F-4D97-AF65-F5344CB8AC3E}">
        <p14:creationId xmlns:p14="http://schemas.microsoft.com/office/powerpoint/2010/main" val="1585643891"/>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title="CTE Log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0400" y="4182915"/>
            <a:ext cx="2908449" cy="1301817"/>
          </a:xfrm>
          <a:prstGeom prst="rect">
            <a:avLst/>
          </a:prstGeom>
        </p:spPr>
      </p:pic>
      <p:sp>
        <p:nvSpPr>
          <p:cNvPr id="6" name="TextBox 5"/>
          <p:cNvSpPr txBox="1"/>
          <p:nvPr/>
        </p:nvSpPr>
        <p:spPr>
          <a:xfrm>
            <a:off x="393290" y="432619"/>
            <a:ext cx="11159613" cy="3416320"/>
          </a:xfrm>
          <a:prstGeom prst="rect">
            <a:avLst/>
          </a:prstGeom>
          <a:noFill/>
        </p:spPr>
        <p:txBody>
          <a:bodyPr wrap="square" rtlCol="0">
            <a:spAutoFit/>
          </a:bodyPr>
          <a:lstStyle/>
          <a:p>
            <a:pPr algn="ctr"/>
            <a:r>
              <a:rPr lang="en-US" sz="4400" b="1" dirty="0" smtClean="0">
                <a:latin typeface="Calibri" panose="020F0502020204030204" pitchFamily="34" charset="0"/>
                <a:cs typeface="Calibri" panose="020F0502020204030204" pitchFamily="34" charset="0"/>
              </a:rPr>
              <a:t>New CTE Administrator Institute</a:t>
            </a:r>
          </a:p>
          <a:p>
            <a:endParaRPr lang="en-US" sz="4400" b="1" dirty="0" smtClean="0">
              <a:latin typeface="Adobe Devanagari" panose="02040503050201020203" pitchFamily="18" charset="0"/>
              <a:cs typeface="Adobe Devanagari" panose="02040503050201020203" pitchFamily="18" charset="0"/>
            </a:endParaRPr>
          </a:p>
          <a:p>
            <a:pPr marL="685800" indent="-685800">
              <a:buFont typeface="Arial" panose="020B0604020202020204" pitchFamily="34" charset="0"/>
              <a:buChar char="•"/>
            </a:pPr>
            <a:r>
              <a:rPr lang="en-US" sz="3200" dirty="0" smtClean="0">
                <a:latin typeface="Calibri" panose="020F0502020204030204" pitchFamily="34" charset="0"/>
                <a:cs typeface="Calibri" panose="020F0502020204030204" pitchFamily="34" charset="0"/>
              </a:rPr>
              <a:t>Not just for New CTE Administrators</a:t>
            </a:r>
          </a:p>
          <a:p>
            <a:pPr marL="1143000" lvl="1" indent="-685800">
              <a:buFont typeface="Arial" panose="020B0604020202020204" pitchFamily="34" charset="0"/>
              <a:buChar char="•"/>
            </a:pPr>
            <a:r>
              <a:rPr lang="en-US" sz="3200" dirty="0" smtClean="0">
                <a:latin typeface="Calibri" panose="020F0502020204030204" pitchFamily="34" charset="0"/>
                <a:cs typeface="Calibri" panose="020F0502020204030204" pitchFamily="34" charset="0"/>
              </a:rPr>
              <a:t>Aspiring Leaders</a:t>
            </a:r>
          </a:p>
          <a:p>
            <a:pPr marL="1143000" lvl="1" indent="-685800">
              <a:buFont typeface="Arial" panose="020B0604020202020204" pitchFamily="34" charset="0"/>
              <a:buChar char="•"/>
            </a:pPr>
            <a:r>
              <a:rPr lang="en-US" sz="3200" dirty="0" smtClean="0">
                <a:latin typeface="Calibri" panose="020F0502020204030204" pitchFamily="34" charset="0"/>
                <a:cs typeface="Calibri" panose="020F0502020204030204" pitchFamily="34" charset="0"/>
              </a:rPr>
              <a:t>Need a refresher</a:t>
            </a:r>
          </a:p>
          <a:p>
            <a:pPr marL="1143000" lvl="1" indent="-685800">
              <a:buFont typeface="Arial" panose="020B0604020202020204" pitchFamily="34" charset="0"/>
              <a:buChar char="•"/>
            </a:pPr>
            <a:r>
              <a:rPr lang="en-US" sz="3200" dirty="0" smtClean="0">
                <a:latin typeface="Calibri" panose="020F0502020204030204" pitchFamily="34" charset="0"/>
                <a:cs typeface="Calibri" panose="020F0502020204030204" pitchFamily="34" charset="0"/>
                <a:hlinkClick r:id="rId3"/>
              </a:rPr>
              <a:t>Dates and syllabus</a:t>
            </a:r>
            <a:endParaRPr lang="en-US" sz="3200"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a:xfrm>
            <a:off x="247650" y="4496497"/>
            <a:ext cx="10515600" cy="1325563"/>
          </a:xfrm>
        </p:spPr>
        <p:txBody>
          <a:bodyPr/>
          <a:lstStyle/>
          <a:p>
            <a:r>
              <a:rPr lang="en-US" dirty="0" smtClean="0">
                <a:solidFill>
                  <a:schemeClr val="bg1"/>
                </a:solidFill>
              </a:rPr>
              <a:t>New CTE Administrators</a:t>
            </a:r>
            <a:endParaRPr lang="en-US" dirty="0">
              <a:solidFill>
                <a:schemeClr val="bg1"/>
              </a:solidFill>
            </a:endParaRPr>
          </a:p>
        </p:txBody>
      </p:sp>
    </p:spTree>
    <p:extLst>
      <p:ext uri="{BB962C8B-B14F-4D97-AF65-F5344CB8AC3E}">
        <p14:creationId xmlns:p14="http://schemas.microsoft.com/office/powerpoint/2010/main" val="815207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Barbershop Computing</a:t>
            </a:r>
            <a:endParaRPr lang="en-US" sz="4000" b="1" dirty="0"/>
          </a:p>
        </p:txBody>
      </p:sp>
      <p:pic>
        <p:nvPicPr>
          <p:cNvPr id="4" name="Picture 3" descr="Picture advertising a  Barber Shop Computing event at Fairfield Career and Technology Center" title="Barber Shop Comput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2019" y="1548534"/>
            <a:ext cx="6455889" cy="3793800"/>
          </a:xfrm>
          <a:prstGeom prst="rect">
            <a:avLst/>
          </a:prstGeom>
        </p:spPr>
      </p:pic>
    </p:spTree>
    <p:extLst>
      <p:ext uri="{BB962C8B-B14F-4D97-AF65-F5344CB8AC3E}">
        <p14:creationId xmlns:p14="http://schemas.microsoft.com/office/powerpoint/2010/main" val="154496058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00686" y="291693"/>
            <a:ext cx="11159613" cy="3539430"/>
          </a:xfrm>
          <a:prstGeom prst="rect">
            <a:avLst/>
          </a:prstGeom>
          <a:noFill/>
        </p:spPr>
        <p:txBody>
          <a:bodyPr wrap="square" rtlCol="0">
            <a:spAutoFit/>
          </a:bodyPr>
          <a:lstStyle/>
          <a:p>
            <a:r>
              <a:rPr lang="en-US" sz="4000" b="1" dirty="0" smtClean="0">
                <a:latin typeface="Calibri" panose="020F0502020204030204" pitchFamily="34" charset="0"/>
                <a:cs typeface="Calibri" panose="020F0502020204030204" pitchFamily="34" charset="0"/>
              </a:rPr>
              <a:t>CTE Videos</a:t>
            </a:r>
          </a:p>
          <a:p>
            <a:endParaRPr lang="en-US" sz="4400" b="1" dirty="0">
              <a:latin typeface="Adobe Devanagari" panose="02040503050201020203" pitchFamily="18" charset="0"/>
              <a:cs typeface="Adobe Devanagari" panose="02040503050201020203" pitchFamily="18" charset="0"/>
            </a:endParaRPr>
          </a:p>
          <a:p>
            <a:endParaRPr lang="en-US" sz="4400" b="1" dirty="0" smtClean="0">
              <a:latin typeface="Adobe Devanagari" panose="02040503050201020203" pitchFamily="18" charset="0"/>
              <a:cs typeface="Adobe Devanagari" panose="02040503050201020203" pitchFamily="18" charset="0"/>
            </a:endParaRPr>
          </a:p>
          <a:p>
            <a:endParaRPr lang="en-US" sz="4400" b="1" dirty="0" smtClean="0">
              <a:latin typeface="Adobe Devanagari" panose="02040503050201020203" pitchFamily="18" charset="0"/>
              <a:cs typeface="Adobe Devanagari" panose="02040503050201020203" pitchFamily="18" charset="0"/>
            </a:endParaRPr>
          </a:p>
          <a:p>
            <a:endParaRPr lang="en-US" sz="4800" dirty="0">
              <a:latin typeface="Adobe Devanagari" panose="02040503050201020203" pitchFamily="18" charset="0"/>
              <a:cs typeface="Adobe Devanagari" panose="02040503050201020203" pitchFamily="18" charset="0"/>
            </a:endParaRPr>
          </a:p>
        </p:txBody>
      </p:sp>
      <p:pic>
        <p:nvPicPr>
          <p:cNvPr id="3" name="Picture 2" title="CTE Log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1850" y="4368766"/>
            <a:ext cx="2908449" cy="1301817"/>
          </a:xfrm>
          <a:prstGeom prst="rect">
            <a:avLst/>
          </a:prstGeom>
        </p:spPr>
      </p:pic>
      <p:sp>
        <p:nvSpPr>
          <p:cNvPr id="4" name="TextBox 3"/>
          <p:cNvSpPr txBox="1"/>
          <p:nvPr/>
        </p:nvSpPr>
        <p:spPr>
          <a:xfrm>
            <a:off x="8010525" y="1444228"/>
            <a:ext cx="3962400" cy="1323439"/>
          </a:xfrm>
          <a:prstGeom prst="rect">
            <a:avLst/>
          </a:prstGeom>
          <a:noFill/>
        </p:spPr>
        <p:txBody>
          <a:bodyPr wrap="square" rtlCol="0">
            <a:spAutoFit/>
          </a:bodyPr>
          <a:lstStyle/>
          <a:p>
            <a:r>
              <a:rPr lang="en-US" sz="4000" dirty="0" smtClean="0">
                <a:latin typeface="Calibri" panose="020F0502020204030204" pitchFamily="34" charset="0"/>
                <a:cs typeface="Calibri" panose="020F0502020204030204" pitchFamily="34" charset="0"/>
                <a:hlinkClick r:id="rId3"/>
              </a:rPr>
              <a:t>Link to all videos</a:t>
            </a:r>
            <a:endParaRPr lang="en-US" sz="4000" dirty="0" smtClean="0">
              <a:latin typeface="Calibri" panose="020F0502020204030204" pitchFamily="34" charset="0"/>
              <a:cs typeface="Calibri" panose="020F0502020204030204" pitchFamily="34" charset="0"/>
            </a:endParaRPr>
          </a:p>
          <a:p>
            <a:endParaRPr lang="en-US" sz="4000" dirty="0">
              <a:latin typeface="Adobe Devanagari" panose="02040503050201020203" pitchFamily="18" charset="0"/>
              <a:cs typeface="Adobe Devanagari" panose="02040503050201020203" pitchFamily="18" charset="0"/>
            </a:endParaRPr>
          </a:p>
        </p:txBody>
      </p:sp>
      <p:sp>
        <p:nvSpPr>
          <p:cNvPr id="5" name="Title 4"/>
          <p:cNvSpPr>
            <a:spLocks noGrp="1"/>
          </p:cNvSpPr>
          <p:nvPr>
            <p:ph type="title"/>
          </p:nvPr>
        </p:nvSpPr>
        <p:spPr>
          <a:xfrm>
            <a:off x="219075" y="4460877"/>
            <a:ext cx="10515600" cy="1325563"/>
          </a:xfrm>
        </p:spPr>
        <p:txBody>
          <a:bodyPr/>
          <a:lstStyle/>
          <a:p>
            <a:r>
              <a:rPr lang="en-US" dirty="0" smtClean="0">
                <a:solidFill>
                  <a:schemeClr val="bg1"/>
                </a:solidFill>
              </a:rPr>
              <a:t>CTE Videos</a:t>
            </a:r>
            <a:endParaRPr lang="en-US" dirty="0">
              <a:solidFill>
                <a:schemeClr val="bg1"/>
              </a:solidFill>
            </a:endParaRPr>
          </a:p>
        </p:txBody>
      </p:sp>
      <p:pic>
        <p:nvPicPr>
          <p:cNvPr id="7" name="Picture 6" title="CTE Video Opening Image"/>
          <p:cNvPicPr>
            <a:picLocks noChangeAspect="1"/>
          </p:cNvPicPr>
          <p:nvPr/>
        </p:nvPicPr>
        <p:blipFill>
          <a:blip r:embed="rId4"/>
          <a:stretch>
            <a:fillRect/>
          </a:stretch>
        </p:blipFill>
        <p:spPr>
          <a:xfrm>
            <a:off x="459965" y="1124604"/>
            <a:ext cx="7026685" cy="4290631"/>
          </a:xfrm>
          <a:prstGeom prst="rect">
            <a:avLst/>
          </a:prstGeom>
        </p:spPr>
      </p:pic>
    </p:spTree>
    <p:extLst>
      <p:ext uri="{BB962C8B-B14F-4D97-AF65-F5344CB8AC3E}">
        <p14:creationId xmlns:p14="http://schemas.microsoft.com/office/powerpoint/2010/main" val="1782591424"/>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93290" y="432619"/>
            <a:ext cx="11159613" cy="2185214"/>
          </a:xfrm>
          <a:prstGeom prst="rect">
            <a:avLst/>
          </a:prstGeom>
          <a:noFill/>
        </p:spPr>
        <p:txBody>
          <a:bodyPr wrap="square" rtlCol="0">
            <a:spAutoFit/>
          </a:bodyPr>
          <a:lstStyle/>
          <a:p>
            <a:r>
              <a:rPr lang="en-US" sz="4000" b="1" dirty="0" smtClean="0">
                <a:latin typeface="Calibri" panose="020F0502020204030204" pitchFamily="34" charset="0"/>
                <a:cs typeface="Calibri" panose="020F0502020204030204" pitchFamily="34" charset="0"/>
              </a:rPr>
              <a:t>This Week In CTE</a:t>
            </a:r>
          </a:p>
          <a:p>
            <a:endParaRPr lang="en-US" sz="4400" b="1" dirty="0" smtClean="0">
              <a:latin typeface="Adobe Devanagari" panose="02040503050201020203" pitchFamily="18" charset="0"/>
              <a:cs typeface="Adobe Devanagari" panose="02040503050201020203" pitchFamily="18" charset="0"/>
            </a:endParaRPr>
          </a:p>
          <a:p>
            <a:endParaRPr lang="en-US" sz="4800" dirty="0">
              <a:latin typeface="Adobe Devanagari" panose="02040503050201020203" pitchFamily="18" charset="0"/>
              <a:cs typeface="Adobe Devanagari" panose="02040503050201020203" pitchFamily="18" charset="0"/>
            </a:endParaRPr>
          </a:p>
        </p:txBody>
      </p:sp>
      <p:pic>
        <p:nvPicPr>
          <p:cNvPr id="2" name="Picture 1" title="This Week in CTE Video Week 2">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286" y="1341482"/>
            <a:ext cx="3746804" cy="2810103"/>
          </a:xfrm>
          <a:prstGeom prst="rect">
            <a:avLst/>
          </a:prstGeom>
        </p:spPr>
      </p:pic>
      <p:pic>
        <p:nvPicPr>
          <p:cNvPr id="3" name="Picture 2" title="This Week in CTE Week 4 Video">
            <a:hlinkClick r:id="rId2"/>
          </p:cNvPr>
          <p:cNvPicPr>
            <a:picLocks noChangeAspect="1"/>
          </p:cNvPicPr>
          <p:nvPr/>
        </p:nvPicPr>
        <p:blipFill>
          <a:blip r:embed="rId4"/>
          <a:stretch>
            <a:fillRect/>
          </a:stretch>
        </p:blipFill>
        <p:spPr>
          <a:xfrm>
            <a:off x="4188892" y="1341482"/>
            <a:ext cx="3750371" cy="2826772"/>
          </a:xfrm>
          <a:prstGeom prst="rect">
            <a:avLst/>
          </a:prstGeom>
        </p:spPr>
      </p:pic>
      <p:pic>
        <p:nvPicPr>
          <p:cNvPr id="5" name="Picture 4" title="This Week in CTE Week 6 Video">
            <a:hlinkClick r:id="rId5"/>
          </p:cNvPr>
          <p:cNvPicPr>
            <a:picLocks noChangeAspect="1"/>
          </p:cNvPicPr>
          <p:nvPr/>
        </p:nvPicPr>
        <p:blipFill>
          <a:blip r:embed="rId6"/>
          <a:stretch>
            <a:fillRect/>
          </a:stretch>
        </p:blipFill>
        <p:spPr>
          <a:xfrm>
            <a:off x="8171066" y="1324813"/>
            <a:ext cx="3732879" cy="2826772"/>
          </a:xfrm>
          <a:prstGeom prst="rect">
            <a:avLst/>
          </a:prstGeom>
        </p:spPr>
      </p:pic>
      <p:pic>
        <p:nvPicPr>
          <p:cNvPr id="8" name="Picture 7" title="CTE Logo"/>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95496" y="4464016"/>
            <a:ext cx="2908449" cy="1301817"/>
          </a:xfrm>
          <a:prstGeom prst="rect">
            <a:avLst/>
          </a:prstGeom>
        </p:spPr>
      </p:pic>
      <p:sp>
        <p:nvSpPr>
          <p:cNvPr id="9" name="Title 8"/>
          <p:cNvSpPr>
            <a:spLocks noGrp="1"/>
          </p:cNvSpPr>
          <p:nvPr>
            <p:ph type="title"/>
          </p:nvPr>
        </p:nvSpPr>
        <p:spPr>
          <a:xfrm>
            <a:off x="66675" y="4870452"/>
            <a:ext cx="10515600" cy="1325563"/>
          </a:xfrm>
        </p:spPr>
        <p:txBody>
          <a:bodyPr/>
          <a:lstStyle/>
          <a:p>
            <a:r>
              <a:rPr lang="en-US" dirty="0" smtClean="0">
                <a:solidFill>
                  <a:schemeClr val="bg1"/>
                </a:solidFill>
              </a:rPr>
              <a:t>This Week In CTE</a:t>
            </a:r>
            <a:endParaRPr lang="en-US" dirty="0">
              <a:solidFill>
                <a:schemeClr val="bg1"/>
              </a:solidFill>
            </a:endParaRPr>
          </a:p>
        </p:txBody>
      </p:sp>
    </p:spTree>
    <p:extLst>
      <p:ext uri="{BB962C8B-B14F-4D97-AF65-F5344CB8AC3E}">
        <p14:creationId xmlns:p14="http://schemas.microsoft.com/office/powerpoint/2010/main" val="2218618265"/>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witter  @cteinsc&#10;Instagram  @cteinsc&#10;Facebook  @cteinsc" title="Links to CTE Social Media Platforms"/>
          <p:cNvPicPr>
            <a:picLocks noChangeAspect="1"/>
          </p:cNvPicPr>
          <p:nvPr/>
        </p:nvPicPr>
        <p:blipFill rotWithShape="1">
          <a:blip r:embed="rId2">
            <a:extLst>
              <a:ext uri="{28A0092B-C50C-407E-A947-70E740481C1C}">
                <a14:useLocalDpi xmlns:a14="http://schemas.microsoft.com/office/drawing/2010/main" val="0"/>
              </a:ext>
            </a:extLst>
          </a:blip>
          <a:srcRect l="20729" t="27361" r="23542" b="8749"/>
          <a:stretch/>
        </p:blipFill>
        <p:spPr>
          <a:xfrm>
            <a:off x="3184114" y="1603003"/>
            <a:ext cx="5095875" cy="4381501"/>
          </a:xfrm>
          <a:prstGeom prst="rect">
            <a:avLst/>
          </a:prstGeom>
        </p:spPr>
      </p:pic>
      <p:sp>
        <p:nvSpPr>
          <p:cNvPr id="7" name="Title 6"/>
          <p:cNvSpPr>
            <a:spLocks noGrp="1"/>
          </p:cNvSpPr>
          <p:nvPr>
            <p:ph type="title"/>
          </p:nvPr>
        </p:nvSpPr>
        <p:spPr>
          <a:xfrm>
            <a:off x="190500" y="4508502"/>
            <a:ext cx="10515600" cy="1325563"/>
          </a:xfrm>
        </p:spPr>
        <p:txBody>
          <a:bodyPr/>
          <a:lstStyle/>
          <a:p>
            <a:r>
              <a:rPr lang="en-US" dirty="0" smtClean="0">
                <a:solidFill>
                  <a:schemeClr val="bg1"/>
                </a:solidFill>
              </a:rPr>
              <a:t>Are We Friends</a:t>
            </a:r>
            <a:endParaRPr lang="en-US" dirty="0">
              <a:solidFill>
                <a:schemeClr val="bg1"/>
              </a:solidFill>
            </a:endParaRPr>
          </a:p>
        </p:txBody>
      </p:sp>
      <p:sp>
        <p:nvSpPr>
          <p:cNvPr id="6" name="TextBox 5"/>
          <p:cNvSpPr txBox="1"/>
          <p:nvPr/>
        </p:nvSpPr>
        <p:spPr>
          <a:xfrm>
            <a:off x="393290" y="432619"/>
            <a:ext cx="11159613" cy="2862322"/>
          </a:xfrm>
          <a:prstGeom prst="rect">
            <a:avLst/>
          </a:prstGeom>
          <a:noFill/>
        </p:spPr>
        <p:txBody>
          <a:bodyPr wrap="square" rtlCol="0">
            <a:spAutoFit/>
          </a:bodyPr>
          <a:lstStyle/>
          <a:p>
            <a:pPr algn="ctr"/>
            <a:r>
              <a:rPr lang="en-US" sz="4000" b="1" dirty="0" smtClean="0">
                <a:latin typeface="Calibri" panose="020F0502020204030204" pitchFamily="34" charset="0"/>
                <a:cs typeface="Calibri" panose="020F0502020204030204" pitchFamily="34" charset="0"/>
              </a:rPr>
              <a:t>Are We Friends?</a:t>
            </a:r>
          </a:p>
          <a:p>
            <a:endParaRPr lang="en-US" sz="4400" b="1" dirty="0" smtClean="0">
              <a:latin typeface="Adobe Devanagari" panose="02040503050201020203" pitchFamily="18" charset="0"/>
              <a:cs typeface="Adobe Devanagari" panose="02040503050201020203" pitchFamily="18" charset="0"/>
            </a:endParaRPr>
          </a:p>
          <a:p>
            <a:endParaRPr lang="en-US" sz="4400" b="1" dirty="0" smtClean="0">
              <a:latin typeface="Adobe Devanagari" panose="02040503050201020203" pitchFamily="18" charset="0"/>
              <a:cs typeface="Adobe Devanagari" panose="02040503050201020203" pitchFamily="18" charset="0"/>
            </a:endParaRPr>
          </a:p>
          <a:p>
            <a:endParaRPr lang="en-US" sz="4800" dirty="0">
              <a:latin typeface="Adobe Devanagari" panose="02040503050201020203" pitchFamily="18" charset="0"/>
              <a:cs typeface="Adobe Devanagari" panose="02040503050201020203" pitchFamily="18" charset="0"/>
            </a:endParaRPr>
          </a:p>
        </p:txBody>
      </p:sp>
      <p:pic>
        <p:nvPicPr>
          <p:cNvPr id="3" name="Picture 2" title="CTE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85971" y="4292566"/>
            <a:ext cx="2908449" cy="1301817"/>
          </a:xfrm>
          <a:prstGeom prst="rect">
            <a:avLst/>
          </a:prstGeom>
        </p:spPr>
      </p:pic>
    </p:spTree>
    <p:extLst>
      <p:ext uri="{BB962C8B-B14F-4D97-AF65-F5344CB8AC3E}">
        <p14:creationId xmlns:p14="http://schemas.microsoft.com/office/powerpoint/2010/main" val="2367453928"/>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36" y="1402609"/>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751576" y="2044684"/>
            <a:ext cx="5943600" cy="2554545"/>
          </a:xfrm>
          <a:prstGeom prst="rect">
            <a:avLst/>
          </a:prstGeom>
        </p:spPr>
        <p:txBody>
          <a:bodyPr wrap="square">
            <a:spAutoFit/>
          </a:bodyPr>
          <a:lstStyle/>
          <a:p>
            <a:pPr algn="ctr"/>
            <a:r>
              <a:rPr lang="en-US" sz="3200" dirty="0">
                <a:solidFill>
                  <a:schemeClr val="tx1"/>
                </a:solidFill>
                <a:latin typeface="ralewaymedium"/>
              </a:rPr>
              <a:t>Jacqueline Wiseman</a:t>
            </a:r>
            <a:r>
              <a:rPr lang="en-US" sz="3200" dirty="0"/>
              <a:t/>
            </a:r>
            <a:br>
              <a:rPr lang="en-US" sz="3200" dirty="0"/>
            </a:br>
            <a:r>
              <a:rPr lang="en-US" sz="3200" dirty="0" smtClean="0"/>
              <a:t>E-mail: </a:t>
            </a:r>
            <a:r>
              <a:rPr lang="en-US" sz="3200" dirty="0" smtClean="0">
                <a:solidFill>
                  <a:srgbClr val="C94E15"/>
                </a:solidFill>
                <a:latin typeface="ralewaymedium"/>
                <a:hlinkClick r:id="rId4"/>
              </a:rPr>
              <a:t>jwiseman@ed.sc.gov</a:t>
            </a:r>
            <a:endParaRPr lang="en-US" sz="3200" dirty="0"/>
          </a:p>
          <a:p>
            <a:pPr algn="ctr"/>
            <a:r>
              <a:rPr lang="en-US" sz="3200" dirty="0" smtClean="0">
                <a:solidFill>
                  <a:schemeClr val="tx1"/>
                </a:solidFill>
                <a:latin typeface="ralewaymedium"/>
              </a:rPr>
              <a:t>Phone: 803-734-8455</a:t>
            </a:r>
          </a:p>
          <a:p>
            <a:pPr algn="ctr"/>
            <a:r>
              <a:rPr lang="en-US" sz="3200" dirty="0" smtClean="0">
                <a:solidFill>
                  <a:schemeClr val="tx1"/>
                </a:solidFill>
                <a:latin typeface="ralewaymedium"/>
              </a:rPr>
              <a:t>Fax: 803-734-3525</a:t>
            </a:r>
            <a:r>
              <a:rPr lang="en-US" sz="3200" dirty="0"/>
              <a:t/>
            </a:r>
            <a:br>
              <a:rPr lang="en-US" sz="3200" dirty="0"/>
            </a:br>
            <a:endParaRPr lang="en-US" sz="3200" dirty="0"/>
          </a:p>
        </p:txBody>
      </p:sp>
    </p:spTree>
    <p:extLst>
      <p:ext uri="{BB962C8B-B14F-4D97-AF65-F5344CB8AC3E}">
        <p14:creationId xmlns:p14="http://schemas.microsoft.com/office/powerpoint/2010/main" val="144125164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78691"/>
            <a:ext cx="10515600" cy="1298553"/>
          </a:xfrm>
        </p:spPr>
        <p:txBody>
          <a:bodyPr>
            <a:normAutofit/>
          </a:bodyPr>
          <a:lstStyle/>
          <a:p>
            <a:r>
              <a:rPr lang="en-US" sz="4400" b="1" dirty="0">
                <a:latin typeface="+mn-lt"/>
              </a:rPr>
              <a:t>Thank you</a:t>
            </a:r>
            <a:endParaRPr lang="en-US" sz="4400" cap="all" dirty="0">
              <a:latin typeface="+mn-lt"/>
              <a:ea typeface="Cambria" panose="02040503050406030204" pitchFamily="18" charset="0"/>
            </a:endParaRPr>
          </a:p>
        </p:txBody>
      </p:sp>
      <p:sp>
        <p:nvSpPr>
          <p:cNvPr id="3" name="Content Placeholder 2"/>
          <p:cNvSpPr>
            <a:spLocks noGrp="1"/>
          </p:cNvSpPr>
          <p:nvPr>
            <p:ph type="body" idx="1"/>
          </p:nvPr>
        </p:nvSpPr>
        <p:spPr>
          <a:xfrm>
            <a:off x="440916" y="2563634"/>
            <a:ext cx="10515600" cy="950162"/>
          </a:xfrm>
        </p:spPr>
        <p:txBody>
          <a:bodyPr>
            <a:noAutofit/>
          </a:bodyPr>
          <a:lstStyle/>
          <a:p>
            <a:pPr algn="ctr"/>
            <a:r>
              <a:rPr lang="en-US" sz="4400" b="1" u="sng" dirty="0" smtClean="0">
                <a:solidFill>
                  <a:srgbClr val="000099"/>
                </a:solidFill>
                <a:hlinkClick r:id="rId3"/>
              </a:rPr>
              <a:t>Contact Info</a:t>
            </a:r>
            <a:endParaRPr lang="en-US" sz="2800" b="1" dirty="0" smtClean="0">
              <a:solidFill>
                <a:srgbClr val="000099"/>
              </a:solidFill>
            </a:endParaRPr>
          </a:p>
          <a:p>
            <a:pPr algn="ctr"/>
            <a:endParaRPr lang="en-US" sz="4400" b="1" dirty="0" smtClean="0">
              <a:solidFill>
                <a:schemeClr val="tx1"/>
              </a:solidFill>
            </a:endParaRPr>
          </a:p>
          <a:p>
            <a:pPr algn="r"/>
            <a:endParaRPr lang="en-US" sz="3600" dirty="0" smtClean="0">
              <a:solidFill>
                <a:srgbClr val="00B050"/>
              </a:solidFill>
            </a:endParaRPr>
          </a:p>
        </p:txBody>
      </p:sp>
      <p:cxnSp>
        <p:nvCxnSpPr>
          <p:cNvPr id="4" name="Straight Connector 3" title="Blue Line"/>
          <p:cNvCxnSpPr/>
          <p:nvPr/>
        </p:nvCxnSpPr>
        <p:spPr>
          <a:xfrm flipV="1">
            <a:off x="897775" y="1265081"/>
            <a:ext cx="1005840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1026" name="Picture 2" descr="Image result for puzzle pie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0916" y="1878686"/>
            <a:ext cx="1643560" cy="1911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380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gb8262f2a22_1_150"/>
          <p:cNvSpPr txBox="1">
            <a:spLocks noGrp="1"/>
          </p:cNvSpPr>
          <p:nvPr>
            <p:ph type="title"/>
          </p:nvPr>
        </p:nvSpPr>
        <p:spPr>
          <a:xfrm>
            <a:off x="838200" y="207963"/>
            <a:ext cx="10515600" cy="1325563"/>
          </a:xfrm>
          <a:prstGeom prst="rect">
            <a:avLst/>
          </a:prstGeom>
          <a:noFill/>
          <a:ln>
            <a:noFill/>
          </a:ln>
        </p:spPr>
        <p:txBody>
          <a:bodyPr spcFirstLastPara="1" wrap="square" lIns="91425" tIns="45700" rIns="91425" bIns="45700" anchor="ctr" anchorCtr="0">
            <a:normAutofit/>
          </a:bodyPr>
          <a:lstStyle/>
          <a:p>
            <a:pPr lvl="0" algn="ctr">
              <a:buSzPct val="100000"/>
            </a:pPr>
            <a:r>
              <a:rPr lang="en-US" b="1" dirty="0" smtClean="0"/>
              <a:t>2022-23 New Courses</a:t>
            </a:r>
            <a:endParaRPr b="1" dirty="0"/>
          </a:p>
        </p:txBody>
      </p:sp>
      <p:sp>
        <p:nvSpPr>
          <p:cNvPr id="3" name="Text Placeholder 2"/>
          <p:cNvSpPr>
            <a:spLocks noGrp="1"/>
          </p:cNvSpPr>
          <p:nvPr>
            <p:ph type="body" idx="1"/>
          </p:nvPr>
        </p:nvSpPr>
        <p:spPr>
          <a:xfrm>
            <a:off x="973667" y="1690688"/>
            <a:ext cx="10515600" cy="4351338"/>
          </a:xfrm>
        </p:spPr>
        <p:txBody>
          <a:bodyPr/>
          <a:lstStyle/>
          <a:p>
            <a:pPr marL="114300" indent="0">
              <a:buNone/>
            </a:pPr>
            <a:r>
              <a:rPr lang="en-US" b="1" dirty="0" smtClean="0"/>
              <a:t>Standards Development</a:t>
            </a:r>
          </a:p>
          <a:p>
            <a:pPr marL="114300" indent="0">
              <a:buNone/>
            </a:pPr>
            <a:endParaRPr lang="en-US" b="1" dirty="0" smtClean="0"/>
          </a:p>
          <a:p>
            <a:r>
              <a:rPr lang="en-US" dirty="0" smtClean="0"/>
              <a:t>6108 Mental </a:t>
            </a:r>
            <a:r>
              <a:rPr lang="en-US" dirty="0"/>
              <a:t>Health Fitness </a:t>
            </a:r>
            <a:r>
              <a:rPr lang="en-US" dirty="0" smtClean="0"/>
              <a:t>				    October 5-7, 2021</a:t>
            </a:r>
          </a:p>
          <a:p>
            <a:endParaRPr lang="en-US" dirty="0" smtClean="0"/>
          </a:p>
          <a:p>
            <a:r>
              <a:rPr lang="en-US" dirty="0" smtClean="0"/>
              <a:t>5460 Safety </a:t>
            </a:r>
            <a:r>
              <a:rPr lang="en-US" dirty="0"/>
              <a:t>and Sanitation </a:t>
            </a:r>
            <a:r>
              <a:rPr lang="en-US" dirty="0" smtClean="0"/>
              <a:t>					                  TBD</a:t>
            </a:r>
          </a:p>
          <a:p>
            <a:endParaRPr lang="en-US" dirty="0" smtClean="0"/>
          </a:p>
          <a:p>
            <a:r>
              <a:rPr lang="en-US" dirty="0" smtClean="0"/>
              <a:t>Natural Hair Braiding (</a:t>
            </a:r>
            <a:r>
              <a:rPr lang="en-US" dirty="0" smtClean="0">
                <a:solidFill>
                  <a:srgbClr val="FF0000"/>
                </a:solidFill>
              </a:rPr>
              <a:t>pending approval</a:t>
            </a:r>
            <a:r>
              <a:rPr lang="en-US" dirty="0" smtClean="0"/>
              <a:t>)			                  TBD</a:t>
            </a:r>
            <a:endParaRPr lang="en-US" dirty="0"/>
          </a:p>
          <a:p>
            <a:endParaRPr lang="en-US" dirty="0"/>
          </a:p>
        </p:txBody>
      </p:sp>
      <p:sp>
        <p:nvSpPr>
          <p:cNvPr id="395" name="Google Shape;395;gb8262f2a22_1_150"/>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Tree>
    <p:extLst>
      <p:ext uri="{BB962C8B-B14F-4D97-AF65-F5344CB8AC3E}">
        <p14:creationId xmlns:p14="http://schemas.microsoft.com/office/powerpoint/2010/main" val="4038762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gb8262f2a22_1_150"/>
          <p:cNvSpPr txBox="1">
            <a:spLocks noGrp="1"/>
          </p:cNvSpPr>
          <p:nvPr>
            <p:ph type="title"/>
          </p:nvPr>
        </p:nvSpPr>
        <p:spPr>
          <a:xfrm>
            <a:off x="838200" y="207963"/>
            <a:ext cx="10515600" cy="1325563"/>
          </a:xfrm>
          <a:prstGeom prst="rect">
            <a:avLst/>
          </a:prstGeom>
          <a:noFill/>
          <a:ln>
            <a:noFill/>
          </a:ln>
        </p:spPr>
        <p:txBody>
          <a:bodyPr spcFirstLastPara="1" wrap="square" lIns="91425" tIns="45700" rIns="91425" bIns="45700" anchor="ctr" anchorCtr="0">
            <a:normAutofit/>
          </a:bodyPr>
          <a:lstStyle/>
          <a:p>
            <a:pPr lvl="0" algn="ctr">
              <a:buSzPct val="100000"/>
            </a:pPr>
            <a:r>
              <a:rPr lang="en-US" b="1" dirty="0" smtClean="0"/>
              <a:t>Virtual Courses – </a:t>
            </a:r>
            <a:r>
              <a:rPr lang="en-US" b="1" dirty="0" err="1" smtClean="0"/>
              <a:t>VirtualSC</a:t>
            </a:r>
            <a:endParaRPr b="1" dirty="0"/>
          </a:p>
        </p:txBody>
      </p:sp>
      <p:sp>
        <p:nvSpPr>
          <p:cNvPr id="3" name="Text Placeholder 2"/>
          <p:cNvSpPr>
            <a:spLocks noGrp="1"/>
          </p:cNvSpPr>
          <p:nvPr>
            <p:ph type="body" idx="1"/>
          </p:nvPr>
        </p:nvSpPr>
        <p:spPr>
          <a:xfrm>
            <a:off x="973667" y="1690688"/>
            <a:ext cx="10515600" cy="4351338"/>
          </a:xfrm>
        </p:spPr>
        <p:txBody>
          <a:bodyPr/>
          <a:lstStyle/>
          <a:p>
            <a:r>
              <a:rPr lang="en-US" dirty="0" smtClean="0"/>
              <a:t>Child Development 1</a:t>
            </a:r>
          </a:p>
          <a:p>
            <a:r>
              <a:rPr lang="en-US" dirty="0" smtClean="0"/>
              <a:t>Family Life Education 1</a:t>
            </a:r>
          </a:p>
          <a:p>
            <a:r>
              <a:rPr lang="en-US" dirty="0" smtClean="0"/>
              <a:t>Parenting Education 1</a:t>
            </a:r>
          </a:p>
          <a:p>
            <a:pPr marL="114300" indent="0">
              <a:buNone/>
            </a:pPr>
            <a:endParaRPr lang="en-US" dirty="0" smtClean="0"/>
          </a:p>
          <a:p>
            <a:pPr marL="114300" indent="0">
              <a:buNone/>
            </a:pPr>
            <a:r>
              <a:rPr lang="en-US" b="1" dirty="0" smtClean="0"/>
              <a:t>Future additions:</a:t>
            </a:r>
          </a:p>
          <a:p>
            <a:pPr marL="114300" indent="0">
              <a:buNone/>
            </a:pPr>
            <a:r>
              <a:rPr lang="en-US" dirty="0" smtClean="0"/>
              <a:t>Mental Health Fitness</a:t>
            </a:r>
          </a:p>
          <a:p>
            <a:pPr marL="114300" indent="0">
              <a:buNone/>
            </a:pPr>
            <a:r>
              <a:rPr lang="en-US" dirty="0" smtClean="0"/>
              <a:t>Sanitation and Safety</a:t>
            </a:r>
          </a:p>
          <a:p>
            <a:pPr marL="114300" indent="0">
              <a:buNone/>
            </a:pPr>
            <a:endParaRPr lang="en-US" dirty="0"/>
          </a:p>
        </p:txBody>
      </p:sp>
      <p:sp>
        <p:nvSpPr>
          <p:cNvPr id="395" name="Google Shape;395;gb8262f2a22_1_150"/>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Tree>
    <p:extLst>
      <p:ext uri="{BB962C8B-B14F-4D97-AF65-F5344CB8AC3E}">
        <p14:creationId xmlns:p14="http://schemas.microsoft.com/office/powerpoint/2010/main" val="506571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b8262f2a22_0_239"/>
          <p:cNvSpPr txBox="1">
            <a:spLocks noGrp="1"/>
          </p:cNvSpPr>
          <p:nvPr>
            <p:ph type="title"/>
          </p:nvPr>
        </p:nvSpPr>
        <p:spPr>
          <a:xfrm>
            <a:off x="707572" y="159852"/>
            <a:ext cx="10515600" cy="1325563"/>
          </a:xfrm>
          <a:prstGeom prst="rect">
            <a:avLst/>
          </a:prstGeom>
          <a:noFill/>
          <a:ln>
            <a:noFill/>
          </a:ln>
        </p:spPr>
        <p:txBody>
          <a:bodyPr spcFirstLastPara="1" wrap="square" lIns="91425" tIns="45700" rIns="91425" bIns="45700" anchor="ctr" anchorCtr="0">
            <a:normAutofit fontScale="90000"/>
          </a:bodyPr>
          <a:lstStyle/>
          <a:p>
            <a:pPr algn="ctr">
              <a:buSzPts val="4400"/>
            </a:pPr>
            <a:r>
              <a:rPr lang="en-US" b="1" dirty="0" smtClean="0"/>
              <a:t/>
            </a:r>
            <a:br>
              <a:rPr lang="en-US" b="1" dirty="0" smtClean="0"/>
            </a:br>
            <a:r>
              <a:rPr lang="en-US" b="1" dirty="0"/>
              <a:t/>
            </a:r>
            <a:br>
              <a:rPr lang="en-US" b="1" dirty="0"/>
            </a:br>
            <a:r>
              <a:rPr lang="en-US" b="1" dirty="0" smtClean="0"/>
              <a:t>New CIP </a:t>
            </a:r>
            <a:r>
              <a:rPr lang="en-US" b="1" dirty="0"/>
              <a:t>Coded </a:t>
            </a:r>
            <a:r>
              <a:rPr lang="en-US" b="1" dirty="0" smtClean="0"/>
              <a:t>Programs 2022-23 </a:t>
            </a:r>
            <a:br>
              <a:rPr lang="en-US" b="1" dirty="0" smtClean="0"/>
            </a:br>
            <a:r>
              <a:rPr lang="en-US" b="1" dirty="0" smtClean="0"/>
              <a:t/>
            </a:r>
            <a:br>
              <a:rPr lang="en-US" b="1" dirty="0" smtClean="0"/>
            </a:br>
            <a:endParaRPr b="1" dirty="0">
              <a:latin typeface="Calibri"/>
              <a:ea typeface="Calibri"/>
              <a:cs typeface="Calibri"/>
              <a:sym typeface="Calibri"/>
            </a:endParaRPr>
          </a:p>
        </p:txBody>
      </p:sp>
      <p:sp>
        <p:nvSpPr>
          <p:cNvPr id="2" name="Text Placeholder 1"/>
          <p:cNvSpPr>
            <a:spLocks noGrp="1"/>
          </p:cNvSpPr>
          <p:nvPr>
            <p:ph type="body" idx="1"/>
          </p:nvPr>
        </p:nvSpPr>
        <p:spPr>
          <a:xfrm>
            <a:off x="931506" y="1485415"/>
            <a:ext cx="10515600" cy="3646027"/>
          </a:xfrm>
        </p:spPr>
        <p:txBody>
          <a:bodyPr>
            <a:normAutofit fontScale="92500"/>
          </a:bodyPr>
          <a:lstStyle/>
          <a:p>
            <a:pPr marL="114300" indent="0">
              <a:buNone/>
            </a:pPr>
            <a:r>
              <a:rPr lang="en-US" b="1" dirty="0" smtClean="0"/>
              <a:t>Human Services/Family and Consumer Sciences</a:t>
            </a:r>
          </a:p>
          <a:p>
            <a:pPr marL="114300" indent="0">
              <a:buNone/>
            </a:pPr>
            <a:r>
              <a:rPr lang="en-US" dirty="0" smtClean="0"/>
              <a:t>190704 Family Systems and Mental Health 			4 credits</a:t>
            </a:r>
          </a:p>
          <a:p>
            <a:pPr marL="114300" indent="0">
              <a:buNone/>
            </a:pPr>
            <a:endParaRPr lang="en-US" b="1" dirty="0" smtClean="0"/>
          </a:p>
          <a:p>
            <a:pPr marL="114300" indent="0">
              <a:buNone/>
            </a:pPr>
            <a:endParaRPr lang="en-US" b="1" dirty="0" smtClean="0"/>
          </a:p>
          <a:p>
            <a:pPr marL="114300" indent="0">
              <a:buNone/>
            </a:pPr>
            <a:r>
              <a:rPr lang="en-US" b="1" dirty="0" smtClean="0"/>
              <a:t>Hospitality and Tourism Cluster</a:t>
            </a:r>
            <a:endParaRPr lang="en-US" b="1" dirty="0"/>
          </a:p>
          <a:p>
            <a:pPr marL="114300" indent="0">
              <a:buNone/>
            </a:pPr>
            <a:r>
              <a:rPr lang="en-US" dirty="0" smtClean="0"/>
              <a:t>120501 Baking and Pastry						4 credits</a:t>
            </a:r>
          </a:p>
          <a:p>
            <a:pPr marL="114300" indent="0">
              <a:buNone/>
            </a:pPr>
            <a:r>
              <a:rPr lang="en-US" b="1" dirty="0"/>
              <a:t>	</a:t>
            </a:r>
            <a:endParaRPr lang="en-US" b="1" dirty="0" smtClean="0"/>
          </a:p>
        </p:txBody>
      </p:sp>
      <p:sp>
        <p:nvSpPr>
          <p:cNvPr id="347" name="Google Shape;347;gb8262f2a22_0_239"/>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Tree>
    <p:extLst>
      <p:ext uri="{BB962C8B-B14F-4D97-AF65-F5344CB8AC3E}">
        <p14:creationId xmlns:p14="http://schemas.microsoft.com/office/powerpoint/2010/main" val="12637470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b8262f2a22_0_239"/>
          <p:cNvSpPr txBox="1">
            <a:spLocks noGrp="1"/>
          </p:cNvSpPr>
          <p:nvPr>
            <p:ph type="title"/>
          </p:nvPr>
        </p:nvSpPr>
        <p:spPr>
          <a:xfrm>
            <a:off x="838200" y="0"/>
            <a:ext cx="10515600" cy="1325563"/>
          </a:xfrm>
          <a:prstGeom prst="rect">
            <a:avLst/>
          </a:prstGeom>
          <a:noFill/>
          <a:ln>
            <a:noFill/>
          </a:ln>
        </p:spPr>
        <p:txBody>
          <a:bodyPr spcFirstLastPara="1" wrap="square" lIns="91425" tIns="45700" rIns="91425" bIns="45700" anchor="ctr" anchorCtr="0">
            <a:normAutofit fontScale="90000"/>
          </a:bodyPr>
          <a:lstStyle/>
          <a:p>
            <a:pPr algn="ctr">
              <a:buSzPts val="4400"/>
            </a:pPr>
            <a:r>
              <a:rPr lang="en-US" b="1" dirty="0" smtClean="0"/>
              <a:t/>
            </a:r>
            <a:br>
              <a:rPr lang="en-US" b="1" dirty="0" smtClean="0"/>
            </a:br>
            <a:r>
              <a:rPr lang="en-US" b="1" dirty="0"/>
              <a:t/>
            </a:r>
            <a:br>
              <a:rPr lang="en-US" b="1" dirty="0"/>
            </a:br>
            <a:r>
              <a:rPr lang="en-US" b="1" dirty="0" smtClean="0"/>
              <a:t/>
            </a:r>
            <a:br>
              <a:rPr lang="en-US" b="1" dirty="0" smtClean="0"/>
            </a:br>
            <a:r>
              <a:rPr lang="en-US" b="1" dirty="0" smtClean="0">
                <a:solidFill>
                  <a:schemeClr val="tx1"/>
                </a:solidFill>
              </a:rPr>
              <a:t>Dual Credit for CTE Completer Status Courses 2022-23 </a:t>
            </a:r>
            <a:r>
              <a:rPr lang="en-US" b="1" dirty="0" smtClean="0"/>
              <a:t/>
            </a:r>
            <a:br>
              <a:rPr lang="en-US" b="1" dirty="0" smtClean="0"/>
            </a:br>
            <a:r>
              <a:rPr lang="en-US" b="1" dirty="0" smtClean="0"/>
              <a:t/>
            </a:r>
            <a:br>
              <a:rPr lang="en-US" b="1" dirty="0" smtClean="0"/>
            </a:br>
            <a:endParaRPr b="1" dirty="0">
              <a:latin typeface="Calibri"/>
              <a:ea typeface="Calibri"/>
              <a:cs typeface="Calibri"/>
              <a:sym typeface="Calibri"/>
            </a:endParaRPr>
          </a:p>
        </p:txBody>
      </p:sp>
      <p:sp>
        <p:nvSpPr>
          <p:cNvPr id="347" name="Google Shape;347;gb8262f2a22_0_239"/>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16</a:t>
            </a:fld>
            <a:endParaRPr/>
          </a:p>
        </p:txBody>
      </p:sp>
      <p:graphicFrame>
        <p:nvGraphicFramePr>
          <p:cNvPr id="4" name="Table 3" descr="Baking and Pastry alignments" title="Dual Credit for Completer Status"/>
          <p:cNvGraphicFramePr>
            <a:graphicFrameLocks noGrp="1"/>
          </p:cNvGraphicFramePr>
          <p:nvPr>
            <p:extLst>
              <p:ext uri="{D42A27DB-BD31-4B8C-83A1-F6EECF244321}">
                <p14:modId xmlns:p14="http://schemas.microsoft.com/office/powerpoint/2010/main" val="4102587702"/>
              </p:ext>
            </p:extLst>
          </p:nvPr>
        </p:nvGraphicFramePr>
        <p:xfrm>
          <a:off x="1436913" y="1492897"/>
          <a:ext cx="9713168" cy="4480560"/>
        </p:xfrm>
        <a:graphic>
          <a:graphicData uri="http://schemas.openxmlformats.org/drawingml/2006/table">
            <a:tbl>
              <a:tblPr firstRow="1" firstCol="1" bandRow="1">
                <a:tableStyleId>{CE67FD84-4CB4-49B7-AFB2-6563B96F9106}</a:tableStyleId>
              </a:tblPr>
              <a:tblGrid>
                <a:gridCol w="4930349">
                  <a:extLst>
                    <a:ext uri="{9D8B030D-6E8A-4147-A177-3AD203B41FA5}">
                      <a16:colId xmlns:a16="http://schemas.microsoft.com/office/drawing/2014/main" val="3021873001"/>
                    </a:ext>
                  </a:extLst>
                </a:gridCol>
                <a:gridCol w="1243057">
                  <a:extLst>
                    <a:ext uri="{9D8B030D-6E8A-4147-A177-3AD203B41FA5}">
                      <a16:colId xmlns:a16="http://schemas.microsoft.com/office/drawing/2014/main" val="672296974"/>
                    </a:ext>
                  </a:extLst>
                </a:gridCol>
                <a:gridCol w="2343343">
                  <a:extLst>
                    <a:ext uri="{9D8B030D-6E8A-4147-A177-3AD203B41FA5}">
                      <a16:colId xmlns:a16="http://schemas.microsoft.com/office/drawing/2014/main" val="603527608"/>
                    </a:ext>
                  </a:extLst>
                </a:gridCol>
                <a:gridCol w="1196419">
                  <a:extLst>
                    <a:ext uri="{9D8B030D-6E8A-4147-A177-3AD203B41FA5}">
                      <a16:colId xmlns:a16="http://schemas.microsoft.com/office/drawing/2014/main" val="1481987426"/>
                    </a:ext>
                  </a:extLst>
                </a:gridCol>
              </a:tblGrid>
              <a:tr h="916294">
                <a:tc>
                  <a:txBody>
                    <a:bodyPr/>
                    <a:lstStyle/>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Dual Enrollment</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Course Names and</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Postsecondary Codes</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solidFill>
                      <a:schemeClr val="bg2">
                        <a:lumMod val="20000"/>
                        <a:lumOff val="80000"/>
                      </a:schemeClr>
                    </a:solidFill>
                  </a:tcPr>
                </a:tc>
                <a:tc>
                  <a:txBody>
                    <a:bodyPr/>
                    <a:lstStyle/>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SCDE Assigned</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Dual Enrollment Course Codes</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solidFill>
                      <a:schemeClr val="bg2">
                        <a:lumMod val="20000"/>
                        <a:lumOff val="80000"/>
                      </a:schemeClr>
                    </a:solidFill>
                  </a:tcPr>
                </a:tc>
                <a:tc>
                  <a:txBody>
                    <a:bodyPr/>
                    <a:lstStyle/>
                    <a:p>
                      <a:pPr marL="2032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Equivalent CTE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2032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Secondary Course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2032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Name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solidFill>
                      <a:schemeClr val="bg2">
                        <a:lumMod val="20000"/>
                        <a:lumOff val="80000"/>
                      </a:schemeClr>
                    </a:solidFill>
                  </a:tcPr>
                </a:tc>
                <a:tc>
                  <a:txBody>
                    <a:bodyPr/>
                    <a:lstStyle/>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Equivalent CTE Secondary Course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Code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solidFill>
                      <a:schemeClr val="bg2">
                        <a:lumMod val="20000"/>
                        <a:lumOff val="80000"/>
                      </a:schemeClr>
                    </a:solidFill>
                  </a:tcPr>
                </a:tc>
                <a:extLst>
                  <a:ext uri="{0D108BD9-81ED-4DB2-BD59-A6C34878D82A}">
                    <a16:rowId xmlns:a16="http://schemas.microsoft.com/office/drawing/2014/main" val="1386143153"/>
                  </a:ext>
                </a:extLst>
              </a:tr>
              <a:tr h="1537587">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Dual Enrollment Introduction to Pastries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(BKP 102)</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AND</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Dual Enrollment Introduction to Baking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(BKP 101)</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8716</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8701</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tc>
                  <a:txBody>
                    <a:bodyPr/>
                    <a:lstStyle/>
                    <a:p>
                      <a:pPr marL="20320" marR="0" algn="ctr">
                        <a:spcBef>
                          <a:spcPts val="0"/>
                        </a:spcBef>
                        <a:spcAft>
                          <a:spcPts val="0"/>
                        </a:spcAft>
                      </a:pPr>
                      <a:r>
                        <a:rPr lang="en-US" sz="1600" dirty="0">
                          <a:effectLst/>
                          <a:latin typeface="Calibri" panose="020F0502020204030204" pitchFamily="34" charset="0"/>
                          <a:cs typeface="Calibri" panose="020F0502020204030204" pitchFamily="34" charset="0"/>
                        </a:rPr>
                        <a:t>Baking and Pastry</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tc>
                  <a:txBody>
                    <a:bodyPr/>
                    <a:lstStyle/>
                    <a:p>
                      <a:pPr marL="0" marR="0" indent="86360" algn="ctr">
                        <a:spcBef>
                          <a:spcPts val="0"/>
                        </a:spcBef>
                        <a:spcAft>
                          <a:spcPts val="0"/>
                        </a:spcAft>
                      </a:pPr>
                      <a:r>
                        <a:rPr lang="en-US" sz="1600" dirty="0">
                          <a:effectLst/>
                          <a:latin typeface="Calibri" panose="020F0502020204030204" pitchFamily="34" charset="0"/>
                          <a:cs typeface="Calibri" panose="020F0502020204030204" pitchFamily="34" charset="0"/>
                        </a:rPr>
                        <a:t>5723</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extLst>
                  <a:ext uri="{0D108BD9-81ED-4DB2-BD59-A6C34878D82A}">
                    <a16:rowId xmlns:a16="http://schemas.microsoft.com/office/drawing/2014/main" val="1140327082"/>
                  </a:ext>
                </a:extLst>
              </a:tr>
              <a:tr h="1536876">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Dual Enrollment Introduction to Baking and Pastry </a:t>
                      </a:r>
                      <a:endParaRPr lang="en-US" sz="1600" dirty="0" smtClean="0">
                        <a:effectLst/>
                        <a:latin typeface="Calibri" panose="020F0502020204030204" pitchFamily="34" charset="0"/>
                        <a:cs typeface="Calibri" panose="020F0502020204030204" pitchFamily="34" charset="0"/>
                      </a:endParaRPr>
                    </a:p>
                    <a:p>
                      <a:pPr marL="0" marR="0" algn="ctr">
                        <a:spcBef>
                          <a:spcPts val="0"/>
                        </a:spcBef>
                        <a:spcAft>
                          <a:spcPts val="0"/>
                        </a:spcAft>
                      </a:pPr>
                      <a:r>
                        <a:rPr lang="en-US" sz="1600" dirty="0" smtClean="0">
                          <a:effectLst/>
                          <a:latin typeface="Calibri" panose="020F0502020204030204" pitchFamily="34" charset="0"/>
                          <a:cs typeface="Calibri" panose="020F0502020204030204" pitchFamily="34" charset="0"/>
                        </a:rPr>
                        <a:t>(</a:t>
                      </a:r>
                      <a:r>
                        <a:rPr lang="en-US" sz="1600" dirty="0">
                          <a:effectLst/>
                          <a:latin typeface="Calibri" panose="020F0502020204030204" pitchFamily="34" charset="0"/>
                          <a:cs typeface="Calibri" panose="020F0502020204030204" pitchFamily="34" charset="0"/>
                        </a:rPr>
                        <a:t>BKP 119)</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AND</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Dual Enrollment Bakeshop Production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(BKP 120)</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8707</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8717</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tc>
                  <a:txBody>
                    <a:bodyPr/>
                    <a:lstStyle/>
                    <a:p>
                      <a:pPr marL="20320" marR="0" algn="ctr">
                        <a:spcBef>
                          <a:spcPts val="0"/>
                        </a:spcBef>
                        <a:spcAft>
                          <a:spcPts val="0"/>
                        </a:spcAft>
                      </a:pPr>
                      <a:r>
                        <a:rPr lang="en-US" sz="1600" dirty="0">
                          <a:effectLst/>
                          <a:latin typeface="Calibri" panose="020F0502020204030204" pitchFamily="34" charset="0"/>
                          <a:cs typeface="Calibri" panose="020F0502020204030204" pitchFamily="34" charset="0"/>
                        </a:rPr>
                        <a:t>Advanced Baking and Pastry</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tc>
                  <a:txBody>
                    <a:bodyPr/>
                    <a:lstStyle/>
                    <a:p>
                      <a:pPr marL="0" marR="0" indent="86360" algn="ctr">
                        <a:spcBef>
                          <a:spcPts val="0"/>
                        </a:spcBef>
                        <a:spcAft>
                          <a:spcPts val="0"/>
                        </a:spcAft>
                      </a:pPr>
                      <a:r>
                        <a:rPr lang="en-US" sz="1600" dirty="0">
                          <a:effectLst/>
                          <a:latin typeface="Calibri" panose="020F0502020204030204" pitchFamily="34" charset="0"/>
                          <a:cs typeface="Calibri" panose="020F0502020204030204" pitchFamily="34" charset="0"/>
                        </a:rPr>
                        <a:t>5724</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extLst>
                  <a:ext uri="{0D108BD9-81ED-4DB2-BD59-A6C34878D82A}">
                    <a16:rowId xmlns:a16="http://schemas.microsoft.com/office/drawing/2014/main" val="170177820"/>
                  </a:ext>
                </a:extLst>
              </a:tr>
            </a:tbl>
          </a:graphicData>
        </a:graphic>
      </p:graphicFrame>
    </p:spTree>
    <p:extLst>
      <p:ext uri="{BB962C8B-B14F-4D97-AF65-F5344CB8AC3E}">
        <p14:creationId xmlns:p14="http://schemas.microsoft.com/office/powerpoint/2010/main" val="42774132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b8262f2a22_0_239"/>
          <p:cNvSpPr txBox="1">
            <a:spLocks noGrp="1"/>
          </p:cNvSpPr>
          <p:nvPr>
            <p:ph type="title"/>
          </p:nvPr>
        </p:nvSpPr>
        <p:spPr>
          <a:xfrm>
            <a:off x="838200" y="0"/>
            <a:ext cx="10515600" cy="1325563"/>
          </a:xfrm>
          <a:prstGeom prst="rect">
            <a:avLst/>
          </a:prstGeom>
          <a:noFill/>
          <a:ln>
            <a:noFill/>
          </a:ln>
        </p:spPr>
        <p:txBody>
          <a:bodyPr spcFirstLastPara="1" wrap="square" lIns="91425" tIns="45700" rIns="91425" bIns="45700" anchor="ctr" anchorCtr="0">
            <a:normAutofit fontScale="90000"/>
          </a:bodyPr>
          <a:lstStyle/>
          <a:p>
            <a:pPr algn="ctr">
              <a:buSzPts val="4400"/>
            </a:pPr>
            <a:r>
              <a:rPr lang="en-US" b="1" dirty="0" smtClean="0"/>
              <a:t/>
            </a:r>
            <a:br>
              <a:rPr lang="en-US" b="1" dirty="0" smtClean="0"/>
            </a:br>
            <a:r>
              <a:rPr lang="en-US" b="1" dirty="0"/>
              <a:t/>
            </a:r>
            <a:br>
              <a:rPr lang="en-US" b="1" dirty="0"/>
            </a:br>
            <a:r>
              <a:rPr lang="en-US" b="1" dirty="0" smtClean="0"/>
              <a:t/>
            </a:r>
            <a:br>
              <a:rPr lang="en-US" b="1" dirty="0" smtClean="0"/>
            </a:br>
            <a:r>
              <a:rPr lang="en-US" b="1" dirty="0" smtClean="0">
                <a:solidFill>
                  <a:schemeClr val="tx1"/>
                </a:solidFill>
              </a:rPr>
              <a:t>Dual Credit for CTE Completer Status Courses 2022-23 </a:t>
            </a:r>
            <a:r>
              <a:rPr lang="en-US" b="1" dirty="0" smtClean="0"/>
              <a:t/>
            </a:r>
            <a:br>
              <a:rPr lang="en-US" b="1" dirty="0" smtClean="0"/>
            </a:br>
            <a:r>
              <a:rPr lang="en-US" b="1" dirty="0" smtClean="0"/>
              <a:t/>
            </a:r>
            <a:br>
              <a:rPr lang="en-US" b="1" dirty="0" smtClean="0"/>
            </a:br>
            <a:endParaRPr b="1" dirty="0">
              <a:latin typeface="Calibri"/>
              <a:ea typeface="Calibri"/>
              <a:cs typeface="Calibri"/>
              <a:sym typeface="Calibri"/>
            </a:endParaRPr>
          </a:p>
        </p:txBody>
      </p:sp>
      <p:sp>
        <p:nvSpPr>
          <p:cNvPr id="347" name="Google Shape;347;gb8262f2a22_0_239"/>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graphicFrame>
        <p:nvGraphicFramePr>
          <p:cNvPr id="4" name="Table 3" descr="Nutrition and Wellness and Safety and Sanitation alignments" title="Dual Credit for Completer Status"/>
          <p:cNvGraphicFramePr>
            <a:graphicFrameLocks noGrp="1"/>
          </p:cNvGraphicFramePr>
          <p:nvPr>
            <p:extLst>
              <p:ext uri="{D42A27DB-BD31-4B8C-83A1-F6EECF244321}">
                <p14:modId xmlns:p14="http://schemas.microsoft.com/office/powerpoint/2010/main" val="3852166456"/>
              </p:ext>
            </p:extLst>
          </p:nvPr>
        </p:nvGraphicFramePr>
        <p:xfrm>
          <a:off x="1436913" y="1492897"/>
          <a:ext cx="9713168" cy="3825551"/>
        </p:xfrm>
        <a:graphic>
          <a:graphicData uri="http://schemas.openxmlformats.org/drawingml/2006/table">
            <a:tbl>
              <a:tblPr firstRow="1" firstCol="1" bandRow="1">
                <a:tableStyleId>{CE67FD84-4CB4-49B7-AFB2-6563B96F9106}</a:tableStyleId>
              </a:tblPr>
              <a:tblGrid>
                <a:gridCol w="4930349">
                  <a:extLst>
                    <a:ext uri="{9D8B030D-6E8A-4147-A177-3AD203B41FA5}">
                      <a16:colId xmlns:a16="http://schemas.microsoft.com/office/drawing/2014/main" val="3021873001"/>
                    </a:ext>
                  </a:extLst>
                </a:gridCol>
                <a:gridCol w="1243057">
                  <a:extLst>
                    <a:ext uri="{9D8B030D-6E8A-4147-A177-3AD203B41FA5}">
                      <a16:colId xmlns:a16="http://schemas.microsoft.com/office/drawing/2014/main" val="672296974"/>
                    </a:ext>
                  </a:extLst>
                </a:gridCol>
                <a:gridCol w="2343343">
                  <a:extLst>
                    <a:ext uri="{9D8B030D-6E8A-4147-A177-3AD203B41FA5}">
                      <a16:colId xmlns:a16="http://schemas.microsoft.com/office/drawing/2014/main" val="603527608"/>
                    </a:ext>
                  </a:extLst>
                </a:gridCol>
                <a:gridCol w="1196419">
                  <a:extLst>
                    <a:ext uri="{9D8B030D-6E8A-4147-A177-3AD203B41FA5}">
                      <a16:colId xmlns:a16="http://schemas.microsoft.com/office/drawing/2014/main" val="1481987426"/>
                    </a:ext>
                  </a:extLst>
                </a:gridCol>
              </a:tblGrid>
              <a:tr h="916294">
                <a:tc>
                  <a:txBody>
                    <a:bodyPr/>
                    <a:lstStyle/>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Dual Enrollment</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Course Names and</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Postsecondary Codes</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solidFill>
                      <a:schemeClr val="bg2">
                        <a:lumMod val="20000"/>
                        <a:lumOff val="80000"/>
                      </a:schemeClr>
                    </a:solidFill>
                  </a:tcPr>
                </a:tc>
                <a:tc>
                  <a:txBody>
                    <a:bodyPr/>
                    <a:lstStyle/>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SCDE Assigned</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Dual Enrollment Course Codes</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solidFill>
                      <a:schemeClr val="bg2">
                        <a:lumMod val="20000"/>
                        <a:lumOff val="80000"/>
                      </a:schemeClr>
                    </a:solidFill>
                  </a:tcPr>
                </a:tc>
                <a:tc>
                  <a:txBody>
                    <a:bodyPr/>
                    <a:lstStyle/>
                    <a:p>
                      <a:pPr marL="2032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Equivalent CTE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2032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Secondary Course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2032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Name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solidFill>
                      <a:schemeClr val="bg2">
                        <a:lumMod val="20000"/>
                        <a:lumOff val="80000"/>
                      </a:schemeClr>
                    </a:solidFill>
                  </a:tcPr>
                </a:tc>
                <a:tc>
                  <a:txBody>
                    <a:bodyPr/>
                    <a:lstStyle/>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Equivalent CTE Secondary Course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marR="0" algn="ctr">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Code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solidFill>
                      <a:schemeClr val="bg2">
                        <a:lumMod val="20000"/>
                        <a:lumOff val="80000"/>
                      </a:schemeClr>
                    </a:solidFill>
                  </a:tcPr>
                </a:tc>
                <a:extLst>
                  <a:ext uri="{0D108BD9-81ED-4DB2-BD59-A6C34878D82A}">
                    <a16:rowId xmlns:a16="http://schemas.microsoft.com/office/drawing/2014/main" val="1386143153"/>
                  </a:ext>
                </a:extLst>
              </a:tr>
              <a:tr h="911291">
                <a:tc>
                  <a:txBody>
                    <a:bodyPr/>
                    <a:lstStyle/>
                    <a:p>
                      <a:pPr marL="0" marR="0" algn="ctr">
                        <a:spcBef>
                          <a:spcPts val="0"/>
                        </a:spcBef>
                        <a:spcAft>
                          <a:spcPts val="0"/>
                        </a:spcAft>
                      </a:pPr>
                      <a:r>
                        <a:rPr lang="en-US" sz="1600" kern="1200" dirty="0">
                          <a:effectLst/>
                          <a:latin typeface="Calibri" panose="020F0502020204030204" pitchFamily="34" charset="0"/>
                          <a:ea typeface="Times New Roman" panose="02020603050405020304" pitchFamily="18" charset="0"/>
                          <a:cs typeface="Times New Roman" panose="02020603050405020304" pitchFamily="18" charset="0"/>
                        </a:rPr>
                        <a:t>Dual Enrollment Nutrition (CUL 103)</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3025" marR="73025" marT="0" marB="0" anchor="ctr"/>
                </a:tc>
                <a:tc>
                  <a:txBody>
                    <a:bodyPr/>
                    <a:lstStyle/>
                    <a:p>
                      <a:pPr marL="0" marR="0" algn="ctr">
                        <a:spcBef>
                          <a:spcPts val="0"/>
                        </a:spcBef>
                        <a:spcAft>
                          <a:spcPts val="0"/>
                        </a:spcAft>
                      </a:pPr>
                      <a:r>
                        <a:rPr lang="en-US" sz="1600" kern="1200" dirty="0">
                          <a:effectLst/>
                          <a:latin typeface="Calibri" panose="020F0502020204030204" pitchFamily="34" charset="0"/>
                          <a:ea typeface="Times New Roman" panose="02020603050405020304" pitchFamily="18" charset="0"/>
                          <a:cs typeface="Times New Roman" panose="02020603050405020304" pitchFamily="18" charset="0"/>
                        </a:rPr>
                        <a:t>5727</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3025" marR="73025" marT="0" marB="0" anchor="ctr"/>
                </a:tc>
                <a:tc>
                  <a:txBody>
                    <a:bodyPr/>
                    <a:lstStyle/>
                    <a:p>
                      <a:pPr marL="20320" marR="0" algn="ctr">
                        <a:spcBef>
                          <a:spcPts val="0"/>
                        </a:spcBef>
                        <a:spcAft>
                          <a:spcPts val="0"/>
                        </a:spcAft>
                      </a:pPr>
                      <a:r>
                        <a:rPr lang="en-US" sz="1600" kern="1200" dirty="0">
                          <a:effectLst/>
                          <a:latin typeface="Calibri" panose="020F0502020204030204" pitchFamily="34" charset="0"/>
                          <a:ea typeface="Calibri" panose="020F0502020204030204" pitchFamily="34" charset="0"/>
                          <a:cs typeface="Times New Roman" panose="02020603050405020304" pitchFamily="18" charset="0"/>
                        </a:rPr>
                        <a:t>Nutrition and Wellness (formerly Sports </a:t>
                      </a:r>
                      <a:endParaRPr lang="en-US" sz="1600" kern="1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0320" marR="0" algn="ctr">
                        <a:spcBef>
                          <a:spcPts val="0"/>
                        </a:spcBef>
                        <a:spcAft>
                          <a:spcPts val="0"/>
                        </a:spcAft>
                      </a:pPr>
                      <a:r>
                        <a:rPr lang="en-US" sz="1600" kern="1200" dirty="0" smtClean="0">
                          <a:effectLst/>
                          <a:latin typeface="Calibri" panose="020F0502020204030204" pitchFamily="34" charset="0"/>
                          <a:ea typeface="Calibri" panose="020F0502020204030204" pitchFamily="34" charset="0"/>
                          <a:cs typeface="Times New Roman" panose="02020603050405020304" pitchFamily="18" charset="0"/>
                        </a:rPr>
                        <a:t>Nutrition </a:t>
                      </a:r>
                      <a:r>
                        <a:rPr lang="en-US" sz="1600" kern="1200" dirty="0">
                          <a:effectLst/>
                          <a:latin typeface="Calibri" panose="020F0502020204030204" pitchFamily="34" charset="0"/>
                          <a:ea typeface="Calibri" panose="020F0502020204030204" pitchFamily="34" charset="0"/>
                          <a:cs typeface="Times New Roman" panose="02020603050405020304" pitchFamily="18" charset="0"/>
                        </a:rPr>
                        <a:t>1)</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3025" marR="73025" marT="0" marB="0" anchor="ctr"/>
                </a:tc>
                <a:tc>
                  <a:txBody>
                    <a:bodyPr/>
                    <a:lstStyle/>
                    <a:p>
                      <a:pPr marL="0" marR="0" indent="82550" algn="ctr">
                        <a:spcBef>
                          <a:spcPts val="0"/>
                        </a:spcBef>
                        <a:spcAft>
                          <a:spcPts val="0"/>
                        </a:spcAft>
                      </a:pPr>
                      <a:r>
                        <a:rPr lang="en-US" sz="1600" kern="1200" dirty="0">
                          <a:effectLst/>
                          <a:latin typeface="Calibri" panose="020F0502020204030204" pitchFamily="34" charset="0"/>
                          <a:ea typeface="Calibri" panose="020F0502020204030204" pitchFamily="34" charset="0"/>
                          <a:cs typeface="Times New Roman" panose="02020603050405020304" pitchFamily="18" charset="0"/>
                        </a:rPr>
                        <a:t>5759</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3025" marR="73025" marT="0" marB="0" anchor="ctr"/>
                </a:tc>
                <a:extLst>
                  <a:ext uri="{0D108BD9-81ED-4DB2-BD59-A6C34878D82A}">
                    <a16:rowId xmlns:a16="http://schemas.microsoft.com/office/drawing/2014/main" val="1140327082"/>
                  </a:ext>
                </a:extLst>
              </a:tr>
              <a:tr h="923730">
                <a:tc>
                  <a:txBody>
                    <a:bodyPr/>
                    <a:lstStyle/>
                    <a:p>
                      <a:pPr marL="0" marR="0" algn="ctr">
                        <a:spcBef>
                          <a:spcPts val="0"/>
                        </a:spcBef>
                        <a:spcAft>
                          <a:spcPts val="0"/>
                        </a:spcAft>
                      </a:pPr>
                      <a:r>
                        <a:rPr lang="en-US" sz="1600" kern="1200" dirty="0">
                          <a:effectLst/>
                          <a:latin typeface="Calibri" panose="020F0502020204030204" pitchFamily="34" charset="0"/>
                          <a:ea typeface="Times New Roman" panose="02020603050405020304" pitchFamily="18" charset="0"/>
                          <a:cs typeface="Calibri" panose="020F0502020204030204" pitchFamily="34" charset="0"/>
                        </a:rPr>
                        <a:t>Dual Enrollment Food and Safety (CUL 109)</a:t>
                      </a:r>
                      <a:endParaRPr lang="en-US" sz="1600" dirty="0">
                        <a:effectLst/>
                        <a:latin typeface="Calibri" panose="020F0502020204030204" pitchFamily="34" charset="0"/>
                        <a:ea typeface="Times New Roman" panose="02020603050405020304" pitchFamily="18" charset="0"/>
                        <a:cs typeface="Calibri" panose="020F0502020204030204" pitchFamily="34" charset="0"/>
                      </a:endParaRPr>
                    </a:p>
                  </a:txBody>
                  <a:tcPr marL="73025" marR="73025" marT="0" marB="0" anchor="ctr"/>
                </a:tc>
                <a:tc>
                  <a:txBody>
                    <a:bodyPr/>
                    <a:lstStyle/>
                    <a:p>
                      <a:pPr marL="0" marR="0" algn="ctr">
                        <a:spcBef>
                          <a:spcPts val="0"/>
                        </a:spcBef>
                        <a:spcAft>
                          <a:spcPts val="0"/>
                        </a:spcAft>
                      </a:pPr>
                      <a:r>
                        <a:rPr lang="en-US" sz="1600" kern="1200" dirty="0">
                          <a:effectLst/>
                          <a:latin typeface="Calibri" panose="020F0502020204030204" pitchFamily="34" charset="0"/>
                          <a:ea typeface="Calibri" panose="020F0502020204030204" pitchFamily="34" charset="0"/>
                          <a:cs typeface="Calibri" panose="020F0502020204030204" pitchFamily="34" charset="0"/>
                        </a:rPr>
                        <a:t>5810</a:t>
                      </a:r>
                      <a:endParaRPr lang="en-US" sz="1600" dirty="0">
                        <a:effectLst/>
                        <a:latin typeface="Calibri" panose="020F0502020204030204" pitchFamily="34" charset="0"/>
                        <a:ea typeface="Times New Roman" panose="02020603050405020304" pitchFamily="18" charset="0"/>
                        <a:cs typeface="Calibri" panose="020F0502020204030204" pitchFamily="34" charset="0"/>
                      </a:endParaRPr>
                    </a:p>
                  </a:txBody>
                  <a:tcPr marL="73025" marR="73025" marT="0" marB="0" anchor="ctr"/>
                </a:tc>
                <a:tc>
                  <a:txBody>
                    <a:bodyPr/>
                    <a:lstStyle/>
                    <a:p>
                      <a:pPr marL="20320" marR="0" algn="ctr">
                        <a:spcBef>
                          <a:spcPts val="0"/>
                        </a:spcBef>
                        <a:spcAft>
                          <a:spcPts val="0"/>
                        </a:spcAft>
                      </a:pPr>
                      <a:r>
                        <a:rPr lang="en-US" sz="1600">
                          <a:effectLst/>
                          <a:latin typeface="Calibri" panose="020F0502020204030204" pitchFamily="34" charset="0"/>
                          <a:ea typeface="Times New Roman" panose="02020603050405020304" pitchFamily="18" charset="0"/>
                          <a:cs typeface="Calibri" panose="020F0502020204030204" pitchFamily="34" charset="0"/>
                        </a:rPr>
                        <a:t>Safety Sanitation</a:t>
                      </a:r>
                      <a:endParaRPr lang="en-US"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tc>
                  <a:txBody>
                    <a:bodyPr/>
                    <a:lstStyle/>
                    <a:p>
                      <a:pPr marL="0" marR="0" algn="ctr">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5460</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ctr"/>
                </a:tc>
                <a:extLst>
                  <a:ext uri="{0D108BD9-81ED-4DB2-BD59-A6C34878D82A}">
                    <a16:rowId xmlns:a16="http://schemas.microsoft.com/office/drawing/2014/main" val="170177820"/>
                  </a:ext>
                </a:extLst>
              </a:tr>
              <a:tr h="923730">
                <a:tc>
                  <a:txBody>
                    <a:bodyPr/>
                    <a:lstStyle/>
                    <a:p>
                      <a:pPr marL="0" marR="0" algn="ctr">
                        <a:spcBef>
                          <a:spcPts val="0"/>
                        </a:spcBef>
                        <a:spcAft>
                          <a:spcPts val="0"/>
                        </a:spcAft>
                      </a:pPr>
                      <a:r>
                        <a:rPr lang="en-US" sz="1600" kern="1200" dirty="0">
                          <a:effectLst/>
                          <a:latin typeface="Calibri" panose="020F0502020204030204" pitchFamily="34" charset="0"/>
                          <a:ea typeface="Times New Roman" panose="02020603050405020304" pitchFamily="18" charset="0"/>
                          <a:cs typeface="Calibri" panose="020F0502020204030204" pitchFamily="34" charset="0"/>
                        </a:rPr>
                        <a:t>Dual Enrollment Sanitation (CUL 155)</a:t>
                      </a:r>
                      <a:endParaRPr lang="en-US" sz="1600" dirty="0">
                        <a:effectLst/>
                        <a:latin typeface="Calibri" panose="020F0502020204030204" pitchFamily="34" charset="0"/>
                        <a:ea typeface="Times New Roman" panose="02020603050405020304" pitchFamily="18" charset="0"/>
                        <a:cs typeface="Calibri" panose="020F0502020204030204" pitchFamily="34" charset="0"/>
                      </a:endParaRPr>
                    </a:p>
                  </a:txBody>
                  <a:tcPr marL="73025" marR="73025" marT="0" marB="0" anchor="ctr"/>
                </a:tc>
                <a:tc>
                  <a:txBody>
                    <a:bodyPr/>
                    <a:lstStyle/>
                    <a:p>
                      <a:pPr marL="0" marR="0" algn="ctr">
                        <a:spcBef>
                          <a:spcPts val="0"/>
                        </a:spcBef>
                        <a:spcAft>
                          <a:spcPts val="0"/>
                        </a:spcAft>
                      </a:pPr>
                      <a:r>
                        <a:rPr lang="en-US" sz="1600" kern="1200" dirty="0">
                          <a:effectLst/>
                          <a:latin typeface="Calibri" panose="020F0502020204030204" pitchFamily="34" charset="0"/>
                          <a:ea typeface="Times New Roman" panose="02020603050405020304" pitchFamily="18" charset="0"/>
                          <a:cs typeface="Calibri" panose="020F0502020204030204" pitchFamily="34" charset="0"/>
                        </a:rPr>
                        <a:t>5732</a:t>
                      </a:r>
                      <a:endParaRPr lang="en-US" sz="1600" dirty="0">
                        <a:effectLst/>
                        <a:latin typeface="Calibri" panose="020F0502020204030204" pitchFamily="34" charset="0"/>
                        <a:ea typeface="Times New Roman" panose="02020603050405020304" pitchFamily="18" charset="0"/>
                        <a:cs typeface="Calibri" panose="020F0502020204030204" pitchFamily="34" charset="0"/>
                      </a:endParaRPr>
                    </a:p>
                  </a:txBody>
                  <a:tcPr marL="73025" marR="73025" marT="0" marB="0" anchor="ctr"/>
                </a:tc>
                <a:tc>
                  <a:txBody>
                    <a:bodyPr/>
                    <a:lstStyle/>
                    <a:p>
                      <a:pPr marL="20320" marR="0" algn="ctr">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Safety </a:t>
                      </a:r>
                      <a:r>
                        <a:rPr lang="en-US" sz="1600" dirty="0">
                          <a:effectLst/>
                          <a:latin typeface="Calibri" panose="020F0502020204030204" pitchFamily="34" charset="0"/>
                          <a:ea typeface="Calibri" panose="020F0502020204030204" pitchFamily="34" charset="0"/>
                          <a:cs typeface="Calibri" panose="020F0502020204030204" pitchFamily="34" charset="0"/>
                        </a:rPr>
                        <a:t>Sanitation</a:t>
                      </a:r>
                    </a:p>
                  </a:txBody>
                  <a:tcPr marL="73025" marR="73025" marT="0" marB="0" anchor="ctr"/>
                </a:tc>
                <a:tc>
                  <a:txBody>
                    <a:bodyPr/>
                    <a:lstStyle/>
                    <a:p>
                      <a:pPr marL="0" marR="0" algn="ctr">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5460</a:t>
                      </a:r>
                    </a:p>
                  </a:txBody>
                  <a:tcPr marL="73025" marR="73025" marT="0" marB="0" anchor="ctr"/>
                </a:tc>
                <a:extLst>
                  <a:ext uri="{0D108BD9-81ED-4DB2-BD59-A6C34878D82A}">
                    <a16:rowId xmlns:a16="http://schemas.microsoft.com/office/drawing/2014/main" val="360481861"/>
                  </a:ext>
                </a:extLst>
              </a:tr>
            </a:tbl>
          </a:graphicData>
        </a:graphic>
      </p:graphicFrame>
    </p:spTree>
    <p:extLst>
      <p:ext uri="{BB962C8B-B14F-4D97-AF65-F5344CB8AC3E}">
        <p14:creationId xmlns:p14="http://schemas.microsoft.com/office/powerpoint/2010/main" val="39911893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b8262f2a22_0_73"/>
          <p:cNvSpPr txBox="1">
            <a:spLocks noGrp="1"/>
          </p:cNvSpPr>
          <p:nvPr>
            <p:ph type="title"/>
          </p:nvPr>
        </p:nvSpPr>
        <p:spPr>
          <a:xfrm>
            <a:off x="0" y="274320"/>
            <a:ext cx="12192000" cy="646290"/>
          </a:xfrm>
          <a:prstGeom prst="rect">
            <a:avLst/>
          </a:prstGeom>
          <a:noFill/>
          <a:ln>
            <a:noFill/>
          </a:ln>
        </p:spPr>
        <p:txBody>
          <a:bodyPr spcFirstLastPara="1" wrap="square" lIns="91425" tIns="45700" rIns="91425" bIns="45700" anchor="ctr" anchorCtr="0">
            <a:spAutoFit/>
          </a:bodyPr>
          <a:lstStyle/>
          <a:p>
            <a:pPr marL="0" lvl="0" indent="0" algn="ctr" rtl="0">
              <a:lnSpc>
                <a:spcPct val="90000"/>
              </a:lnSpc>
              <a:spcBef>
                <a:spcPts val="0"/>
              </a:spcBef>
              <a:spcAft>
                <a:spcPts val="0"/>
              </a:spcAft>
              <a:buClr>
                <a:schemeClr val="dk1"/>
              </a:buClr>
              <a:buSzPct val="100000"/>
              <a:buFont typeface="Calibri"/>
              <a:buNone/>
            </a:pPr>
            <a:r>
              <a:rPr lang="en-US" sz="4000" b="1" dirty="0"/>
              <a:t>American Culinary Federation (</a:t>
            </a:r>
            <a:r>
              <a:rPr lang="en-US" sz="4000" b="1" dirty="0" err="1"/>
              <a:t>ACF</a:t>
            </a:r>
            <a:r>
              <a:rPr lang="en-US" sz="4000" b="1" dirty="0"/>
              <a:t>) Accreditation</a:t>
            </a:r>
            <a:endParaRPr sz="4000" b="1" dirty="0">
              <a:latin typeface="Calibri"/>
              <a:ea typeface="Calibri"/>
              <a:cs typeface="Calibri"/>
              <a:sym typeface="Calibri"/>
            </a:endParaRPr>
          </a:p>
        </p:txBody>
      </p:sp>
      <p:sp>
        <p:nvSpPr>
          <p:cNvPr id="267" name="Google Shape;267;gb8262f2a22_0_73"/>
          <p:cNvSpPr txBox="1">
            <a:spLocks noGrp="1"/>
          </p:cNvSpPr>
          <p:nvPr>
            <p:ph type="body" idx="1"/>
          </p:nvPr>
        </p:nvSpPr>
        <p:spPr>
          <a:xfrm>
            <a:off x="451947" y="1015661"/>
            <a:ext cx="10634598" cy="4708941"/>
          </a:xfrm>
          <a:prstGeom prst="rect">
            <a:avLst/>
          </a:prstGeom>
          <a:noFill/>
          <a:ln>
            <a:noFill/>
          </a:ln>
        </p:spPr>
        <p:txBody>
          <a:bodyPr spcFirstLastPara="1" wrap="square" lIns="91425" tIns="45700" rIns="91425" bIns="45700" anchor="t" anchorCtr="0">
            <a:spAutoFit/>
          </a:bodyPr>
          <a:lstStyle/>
          <a:p>
            <a:pPr>
              <a:lnSpc>
                <a:spcPct val="100000"/>
              </a:lnSpc>
              <a:spcBef>
                <a:spcPts val="0"/>
              </a:spcBef>
              <a:buSzPct val="100000"/>
            </a:pPr>
            <a:r>
              <a:rPr lang="en-US" dirty="0">
                <a:solidFill>
                  <a:schemeClr val="tx1"/>
                </a:solidFill>
              </a:rPr>
              <a:t>ACF Virtual Self-Study </a:t>
            </a:r>
            <a:r>
              <a:rPr lang="en-US" dirty="0" smtClean="0">
                <a:solidFill>
                  <a:schemeClr val="tx1"/>
                </a:solidFill>
              </a:rPr>
              <a:t>Course</a:t>
            </a:r>
          </a:p>
          <a:p>
            <a:pPr>
              <a:lnSpc>
                <a:spcPct val="100000"/>
              </a:lnSpc>
              <a:spcBef>
                <a:spcPts val="0"/>
              </a:spcBef>
              <a:buSzPct val="100000"/>
            </a:pPr>
            <a:r>
              <a:rPr lang="en-US" dirty="0" smtClean="0">
                <a:solidFill>
                  <a:schemeClr val="tx1"/>
                </a:solidFill>
              </a:rPr>
              <a:t>Signed Letter Required from Administrators </a:t>
            </a:r>
          </a:p>
          <a:p>
            <a:pPr>
              <a:lnSpc>
                <a:spcPct val="100000"/>
              </a:lnSpc>
              <a:spcBef>
                <a:spcPts val="0"/>
              </a:spcBef>
              <a:buSzPct val="100000"/>
            </a:pPr>
            <a:endParaRPr lang="en-US" sz="800" dirty="0" smtClean="0">
              <a:solidFill>
                <a:schemeClr val="tx1"/>
              </a:solidFill>
            </a:endParaRPr>
          </a:p>
          <a:p>
            <a:pPr>
              <a:lnSpc>
                <a:spcPct val="100000"/>
              </a:lnSpc>
              <a:spcBef>
                <a:spcPts val="0"/>
              </a:spcBef>
              <a:buSzPct val="100000"/>
            </a:pPr>
            <a:r>
              <a:rPr lang="en-US" dirty="0">
                <a:solidFill>
                  <a:schemeClr val="tx1"/>
                </a:solidFill>
              </a:rPr>
              <a:t>Secondary Baking and Pastry and Culinary Arts </a:t>
            </a:r>
            <a:r>
              <a:rPr lang="en-US" dirty="0" smtClean="0">
                <a:solidFill>
                  <a:schemeClr val="tx1"/>
                </a:solidFill>
              </a:rPr>
              <a:t>Programs</a:t>
            </a:r>
          </a:p>
          <a:p>
            <a:pPr>
              <a:lnSpc>
                <a:spcPct val="100000"/>
              </a:lnSpc>
              <a:spcBef>
                <a:spcPts val="0"/>
              </a:spcBef>
              <a:buSzPct val="100000"/>
            </a:pPr>
            <a:endParaRPr lang="en-US" sz="800" dirty="0">
              <a:solidFill>
                <a:schemeClr val="tx1"/>
              </a:solidFill>
            </a:endParaRPr>
          </a:p>
          <a:p>
            <a:pPr>
              <a:lnSpc>
                <a:spcPct val="100000"/>
              </a:lnSpc>
              <a:spcBef>
                <a:spcPts val="0"/>
              </a:spcBef>
              <a:buSzPct val="100000"/>
            </a:pPr>
            <a:r>
              <a:rPr lang="en-US" dirty="0">
                <a:solidFill>
                  <a:schemeClr val="tx1"/>
                </a:solidFill>
              </a:rPr>
              <a:t>9 weeks </a:t>
            </a:r>
            <a:r>
              <a:rPr lang="en-US" dirty="0" smtClean="0">
                <a:solidFill>
                  <a:schemeClr val="tx1"/>
                </a:solidFill>
              </a:rPr>
              <a:t>(October 4, 2021 – December 16, 2021)</a:t>
            </a:r>
          </a:p>
          <a:p>
            <a:pPr>
              <a:lnSpc>
                <a:spcPct val="100000"/>
              </a:lnSpc>
              <a:spcBef>
                <a:spcPts val="0"/>
              </a:spcBef>
              <a:buSzPct val="100000"/>
            </a:pPr>
            <a:endParaRPr lang="en-US" sz="800" dirty="0">
              <a:solidFill>
                <a:schemeClr val="tx1"/>
              </a:solidFill>
            </a:endParaRPr>
          </a:p>
          <a:p>
            <a:pPr marL="457200" lvl="0" indent="-342900" algn="l" rtl="0">
              <a:lnSpc>
                <a:spcPct val="100000"/>
              </a:lnSpc>
              <a:spcBef>
                <a:spcPts val="0"/>
              </a:spcBef>
              <a:spcAft>
                <a:spcPts val="0"/>
              </a:spcAft>
              <a:buSzPct val="100000"/>
              <a:buChar char="•"/>
            </a:pPr>
            <a:r>
              <a:rPr lang="en-US" dirty="0" smtClean="0">
                <a:solidFill>
                  <a:schemeClr val="tx1"/>
                </a:solidFill>
              </a:rPr>
              <a:t>Additional </a:t>
            </a:r>
            <a:r>
              <a:rPr lang="en-US" dirty="0">
                <a:solidFill>
                  <a:schemeClr val="tx1"/>
                </a:solidFill>
              </a:rPr>
              <a:t>opportunity for students to earn national certifications</a:t>
            </a:r>
          </a:p>
          <a:p>
            <a:pPr marL="457200" lvl="0" indent="-342900" algn="l" rtl="0">
              <a:lnSpc>
                <a:spcPct val="100000"/>
              </a:lnSpc>
              <a:spcBef>
                <a:spcPts val="0"/>
              </a:spcBef>
              <a:spcAft>
                <a:spcPts val="0"/>
              </a:spcAft>
              <a:buSzPct val="100000"/>
              <a:buChar char="•"/>
            </a:pPr>
            <a:endParaRPr lang="en-US" sz="800" dirty="0"/>
          </a:p>
          <a:p>
            <a:pPr marL="457200" lvl="0" indent="-342900" algn="l" rtl="0">
              <a:lnSpc>
                <a:spcPct val="100000"/>
              </a:lnSpc>
              <a:spcBef>
                <a:spcPts val="0"/>
              </a:spcBef>
              <a:spcAft>
                <a:spcPts val="0"/>
              </a:spcAft>
              <a:buSzPct val="100000"/>
              <a:buChar char="•"/>
            </a:pPr>
            <a:r>
              <a:rPr lang="en-US" u="sng" dirty="0"/>
              <a:t>60 Continuing Education Units</a:t>
            </a:r>
            <a:r>
              <a:rPr lang="en-US" dirty="0"/>
              <a:t> earned for completing the </a:t>
            </a:r>
            <a:r>
              <a:rPr lang="en-US" dirty="0" smtClean="0"/>
              <a:t>course</a:t>
            </a:r>
          </a:p>
          <a:p>
            <a:pPr marL="114300" lvl="0" indent="0" algn="l" rtl="0">
              <a:lnSpc>
                <a:spcPct val="100000"/>
              </a:lnSpc>
              <a:spcBef>
                <a:spcPts val="0"/>
              </a:spcBef>
              <a:spcAft>
                <a:spcPts val="0"/>
              </a:spcAft>
              <a:buSzPct val="100000"/>
              <a:buNone/>
            </a:pPr>
            <a:endParaRPr lang="en-US" sz="800" dirty="0"/>
          </a:p>
          <a:p>
            <a:pPr lvl="0">
              <a:lnSpc>
                <a:spcPct val="100000"/>
              </a:lnSpc>
              <a:spcBef>
                <a:spcPts val="0"/>
              </a:spcBef>
              <a:buSzPct val="100000"/>
            </a:pPr>
            <a:r>
              <a:rPr lang="en-US" dirty="0"/>
              <a:t>Hours earned through the </a:t>
            </a:r>
            <a:r>
              <a:rPr lang="en-US" dirty="0" smtClean="0"/>
              <a:t>self-study </a:t>
            </a:r>
            <a:r>
              <a:rPr lang="en-US" dirty="0"/>
              <a:t>course can be used toward hours for teacher </a:t>
            </a:r>
            <a:r>
              <a:rPr lang="en-US" dirty="0" smtClean="0"/>
              <a:t>certifications – Certified </a:t>
            </a:r>
            <a:r>
              <a:rPr lang="en-US" dirty="0"/>
              <a:t>Culinary Educator® </a:t>
            </a:r>
            <a:r>
              <a:rPr lang="en-US" dirty="0" smtClean="0"/>
              <a:t>(CCE®)</a:t>
            </a:r>
          </a:p>
          <a:p>
            <a:pPr marL="114300" lvl="0" indent="0" algn="l" rtl="0">
              <a:lnSpc>
                <a:spcPct val="100000"/>
              </a:lnSpc>
              <a:spcBef>
                <a:spcPts val="0"/>
              </a:spcBef>
              <a:spcAft>
                <a:spcPts val="0"/>
              </a:spcAft>
              <a:buSzPct val="100000"/>
              <a:buNone/>
            </a:pPr>
            <a:endParaRPr lang="en-US" sz="800" dirty="0"/>
          </a:p>
          <a:p>
            <a:pPr marL="457200" lvl="0" indent="-342900" algn="l" rtl="0">
              <a:lnSpc>
                <a:spcPct val="100000"/>
              </a:lnSpc>
              <a:spcBef>
                <a:spcPts val="0"/>
              </a:spcBef>
              <a:spcAft>
                <a:spcPts val="0"/>
              </a:spcAft>
              <a:buSzPct val="100000"/>
              <a:buChar char="•"/>
            </a:pPr>
            <a:r>
              <a:rPr lang="en-US" dirty="0"/>
              <a:t>Support provided for accreditation site visit</a:t>
            </a:r>
          </a:p>
        </p:txBody>
      </p:sp>
      <p:sp>
        <p:nvSpPr>
          <p:cNvPr id="268" name="Google Shape;268;gb8262f2a22_0_73"/>
          <p:cNvSpPr txBox="1">
            <a:spLocks noGrp="1"/>
          </p:cNvSpPr>
          <p:nvPr>
            <p:ph type="sldNum" idx="4294967295"/>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a:p>
        </p:txBody>
      </p:sp>
      <p:pic>
        <p:nvPicPr>
          <p:cNvPr id="5" name="Google Shape;439;gb8262f2a22_1_13" descr="Accredited Stamp" title="Americal Culinary Federation">
            <a:extLst>
              <a:ext uri="{FF2B5EF4-FFF2-40B4-BE49-F238E27FC236}">
                <a16:creationId xmlns:a16="http://schemas.microsoft.com/office/drawing/2014/main" id="{A01E05A9-5E12-40C6-B311-04A7BC10DA9E}"/>
              </a:ext>
            </a:extLst>
          </p:cNvPr>
          <p:cNvPicPr preferRelativeResize="0"/>
          <p:nvPr/>
        </p:nvPicPr>
        <p:blipFill>
          <a:blip r:embed="rId3">
            <a:alphaModFix/>
          </a:blip>
          <a:stretch>
            <a:fillRect/>
          </a:stretch>
        </p:blipFill>
        <p:spPr>
          <a:xfrm>
            <a:off x="10264877" y="5309419"/>
            <a:ext cx="1309078" cy="631679"/>
          </a:xfrm>
          <a:prstGeom prst="rect">
            <a:avLst/>
          </a:prstGeom>
          <a:noFill/>
          <a:ln>
            <a:noFill/>
          </a:ln>
        </p:spPr>
      </p:pic>
      <p:pic>
        <p:nvPicPr>
          <p:cNvPr id="6" name="Google Shape;440;gb8262f2a22_1_13" descr="Hyperlink" title="Accredited">
            <a:extLst>
              <a:ext uri="{FF2B5EF4-FFF2-40B4-BE49-F238E27FC236}">
                <a16:creationId xmlns:a16="http://schemas.microsoft.com/office/drawing/2014/main" id="{0C7A8C34-758C-413D-B9EA-161ADCE8FC8E}"/>
              </a:ext>
            </a:extLst>
          </p:cNvPr>
          <p:cNvPicPr preferRelativeResize="0"/>
          <p:nvPr/>
        </p:nvPicPr>
        <p:blipFill>
          <a:blip r:embed="rId4">
            <a:alphaModFix/>
          </a:blip>
          <a:stretch>
            <a:fillRect/>
          </a:stretch>
        </p:blipFill>
        <p:spPr>
          <a:xfrm>
            <a:off x="9132408" y="5819654"/>
            <a:ext cx="2266950" cy="161925"/>
          </a:xfrm>
          <a:prstGeom prst="rect">
            <a:avLst/>
          </a:prstGeom>
          <a:noFill/>
          <a:ln>
            <a:noFill/>
          </a:ln>
        </p:spPr>
      </p:pic>
    </p:spTree>
    <p:extLst>
      <p:ext uri="{BB962C8B-B14F-4D97-AF65-F5344CB8AC3E}">
        <p14:creationId xmlns:p14="http://schemas.microsoft.com/office/powerpoint/2010/main" val="9040257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gb8262f2a22_1_13"/>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sz="3600" b="1" dirty="0">
                <a:latin typeface="Arial"/>
                <a:ea typeface="Arial"/>
                <a:cs typeface="Arial"/>
                <a:sym typeface="Arial"/>
              </a:rPr>
              <a:t>American Culinary Federation (ACF) </a:t>
            </a:r>
            <a:r>
              <a:rPr lang="en-US" sz="3600" b="1" dirty="0" smtClean="0">
                <a:latin typeface="Arial"/>
                <a:ea typeface="Arial"/>
                <a:cs typeface="Arial"/>
                <a:sym typeface="Arial"/>
              </a:rPr>
              <a:t/>
            </a:r>
            <a:br>
              <a:rPr lang="en-US" sz="3600" b="1" dirty="0" smtClean="0">
                <a:latin typeface="Arial"/>
                <a:ea typeface="Arial"/>
                <a:cs typeface="Arial"/>
                <a:sym typeface="Arial"/>
              </a:rPr>
            </a:br>
            <a:r>
              <a:rPr lang="en-US" sz="3600" b="1" dirty="0" smtClean="0">
                <a:latin typeface="Arial"/>
                <a:ea typeface="Arial"/>
                <a:cs typeface="Arial"/>
                <a:sym typeface="Arial"/>
                <a:hlinkClick r:id="rId3"/>
              </a:rPr>
              <a:t>Earn Accreditation</a:t>
            </a:r>
            <a:endParaRPr b="1" dirty="0"/>
          </a:p>
        </p:txBody>
      </p:sp>
      <p:sp>
        <p:nvSpPr>
          <p:cNvPr id="438" name="Google Shape;438;gb8262f2a22_1_13"/>
          <p:cNvSpPr txBox="1">
            <a:spLocks noGrp="1"/>
          </p:cNvSpPr>
          <p:nvPr>
            <p:ph type="body" idx="1"/>
          </p:nvPr>
        </p:nvSpPr>
        <p:spPr>
          <a:xfrm>
            <a:off x="502741" y="1670837"/>
            <a:ext cx="10515600" cy="4351200"/>
          </a:xfrm>
          <a:prstGeom prst="rect">
            <a:avLst/>
          </a:prstGeom>
        </p:spPr>
        <p:txBody>
          <a:bodyPr spcFirstLastPara="1" wrap="square" lIns="91425" tIns="45700" rIns="91425" bIns="45700" anchor="t" anchorCtr="0">
            <a:normAutofit/>
          </a:bodyPr>
          <a:lstStyle/>
          <a:p>
            <a:pPr indent="-339725"/>
            <a:r>
              <a:rPr lang="en-US" dirty="0" smtClean="0">
                <a:solidFill>
                  <a:schemeClr val="tx1"/>
                </a:solidFill>
              </a:rPr>
              <a:t>Benefits of Postsecondary and Secondary Accreditation</a:t>
            </a:r>
          </a:p>
          <a:p>
            <a:pPr indent="-339725"/>
            <a:r>
              <a:rPr lang="en-US" dirty="0" smtClean="0">
                <a:solidFill>
                  <a:schemeClr val="tx1"/>
                </a:solidFill>
              </a:rPr>
              <a:t>Want to learn more? (</a:t>
            </a:r>
            <a:r>
              <a:rPr lang="en-US" dirty="0" smtClean="0">
                <a:solidFill>
                  <a:schemeClr val="tx1"/>
                </a:solidFill>
                <a:hlinkClick r:id="rId4"/>
              </a:rPr>
              <a:t>Accreditation Information Inquiry</a:t>
            </a:r>
            <a:r>
              <a:rPr lang="en-US" dirty="0" smtClean="0">
                <a:solidFill>
                  <a:schemeClr val="tx1"/>
                </a:solidFill>
              </a:rPr>
              <a:t>)</a:t>
            </a:r>
          </a:p>
          <a:p>
            <a:pPr indent="-339725"/>
            <a:r>
              <a:rPr lang="en-US" dirty="0" smtClean="0">
                <a:solidFill>
                  <a:schemeClr val="tx1"/>
                </a:solidFill>
              </a:rPr>
              <a:t>See What Programs Have Been Accredited</a:t>
            </a:r>
          </a:p>
          <a:p>
            <a:pPr indent="-339725"/>
            <a:r>
              <a:rPr lang="en-US" dirty="0" smtClean="0">
                <a:solidFill>
                  <a:schemeClr val="tx1"/>
                </a:solidFill>
              </a:rPr>
              <a:t>ACFEF Accrediting Commission actions and schools responses</a:t>
            </a:r>
          </a:p>
          <a:p>
            <a:pPr indent="-339725"/>
            <a:r>
              <a:rPr lang="en-US" dirty="0" smtClean="0">
                <a:solidFill>
                  <a:schemeClr val="tx1"/>
                </a:solidFill>
              </a:rPr>
              <a:t>Site Visits</a:t>
            </a:r>
          </a:p>
          <a:p>
            <a:pPr indent="-339725"/>
            <a:r>
              <a:rPr lang="en-US" dirty="0" smtClean="0">
                <a:solidFill>
                  <a:schemeClr val="tx1"/>
                </a:solidFill>
              </a:rPr>
              <a:t>Annual Reports</a:t>
            </a:r>
          </a:p>
          <a:p>
            <a:pPr marL="117475" indent="0">
              <a:buNone/>
            </a:pPr>
            <a:endParaRPr dirty="0"/>
          </a:p>
        </p:txBody>
      </p:sp>
      <p:pic>
        <p:nvPicPr>
          <p:cNvPr id="439" name="Google Shape;439;gb8262f2a22_1_13" descr="Accredited Stamp" title="Americal Culinary Federation"/>
          <p:cNvPicPr preferRelativeResize="0"/>
          <p:nvPr/>
        </p:nvPicPr>
        <p:blipFill>
          <a:blip r:embed="rId5">
            <a:alphaModFix/>
          </a:blip>
          <a:stretch>
            <a:fillRect/>
          </a:stretch>
        </p:blipFill>
        <p:spPr>
          <a:xfrm>
            <a:off x="9330941" y="4160850"/>
            <a:ext cx="1687400" cy="817325"/>
          </a:xfrm>
          <a:prstGeom prst="rect">
            <a:avLst/>
          </a:prstGeom>
          <a:noFill/>
          <a:ln>
            <a:noFill/>
          </a:ln>
        </p:spPr>
      </p:pic>
      <p:pic>
        <p:nvPicPr>
          <p:cNvPr id="440" name="Google Shape;440;gb8262f2a22_1_13" descr="Hyperlink" title="Accredited"/>
          <p:cNvPicPr preferRelativeResize="0"/>
          <p:nvPr/>
        </p:nvPicPr>
        <p:blipFill>
          <a:blip r:embed="rId6">
            <a:alphaModFix/>
          </a:blip>
          <a:stretch>
            <a:fillRect/>
          </a:stretch>
        </p:blipFill>
        <p:spPr>
          <a:xfrm>
            <a:off x="8555685" y="5010145"/>
            <a:ext cx="2266950" cy="161925"/>
          </a:xfrm>
          <a:prstGeom prst="rect">
            <a:avLst/>
          </a:prstGeom>
          <a:noFill/>
          <a:ln>
            <a:noFill/>
          </a:ln>
        </p:spPr>
      </p:pic>
    </p:spTree>
    <p:extLst>
      <p:ext uri="{BB962C8B-B14F-4D97-AF65-F5344CB8AC3E}">
        <p14:creationId xmlns:p14="http://schemas.microsoft.com/office/powerpoint/2010/main" val="2206502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210580"/>
            <a:ext cx="11731752" cy="590931"/>
          </a:xfrm>
        </p:spPr>
        <p:txBody>
          <a:bodyPr wrap="square">
            <a:spAutoFit/>
          </a:bodyPr>
          <a:lstStyle/>
          <a:p>
            <a:r>
              <a:rPr lang="en-US" sz="3600" b="1" u="none" cap="small" dirty="0">
                <a:solidFill>
                  <a:srgbClr val="008000"/>
                </a:solidFill>
                <a:latin typeface="+mn-lt"/>
              </a:rPr>
              <a:t>OCTE </a:t>
            </a:r>
            <a:r>
              <a:rPr lang="en-US" sz="3600" b="1" u="none" cap="small" dirty="0" smtClean="0">
                <a:solidFill>
                  <a:srgbClr val="008000"/>
                </a:solidFill>
                <a:latin typeface="+mn-lt"/>
              </a:rPr>
              <a:t>Program </a:t>
            </a:r>
            <a:r>
              <a:rPr lang="en-US" sz="3600" b="1" u="none" cap="small" dirty="0">
                <a:solidFill>
                  <a:srgbClr val="008000"/>
                </a:solidFill>
                <a:latin typeface="+mn-lt"/>
              </a:rPr>
              <a:t>Team</a:t>
            </a:r>
            <a:endParaRPr lang="en-US" sz="3600" u="none" cap="small" dirty="0">
              <a:solidFill>
                <a:srgbClr val="008000"/>
              </a:solidFill>
              <a:latin typeface="+mn-lt"/>
            </a:endParaRPr>
          </a:p>
        </p:txBody>
      </p:sp>
      <p:sp>
        <p:nvSpPr>
          <p:cNvPr id="12" name="object 3">
            <a:extLst>
              <a:ext uri="{FF2B5EF4-FFF2-40B4-BE49-F238E27FC236}">
                <a16:creationId xmlns:a16="http://schemas.microsoft.com/office/drawing/2014/main" id="{FF7CC1A2-48E0-4E8B-9C6C-E0A6B4757703}"/>
              </a:ext>
            </a:extLst>
          </p:cNvPr>
          <p:cNvSpPr txBox="1"/>
          <p:nvPr/>
        </p:nvSpPr>
        <p:spPr>
          <a:xfrm>
            <a:off x="649224" y="962449"/>
            <a:ext cx="10274755" cy="4739759"/>
          </a:xfrm>
          <a:prstGeom prst="rect">
            <a:avLst/>
          </a:prstGeom>
        </p:spPr>
        <p:txBody>
          <a:bodyPr vert="horz" wrap="square" lIns="0" tIns="0" rIns="0" bIns="0" rtlCol="0">
            <a:spAutoFit/>
          </a:bodyPr>
          <a:lstStyle/>
          <a:p>
            <a:pPr marL="457200" indent="-457200">
              <a:lnSpc>
                <a:spcPct val="140000"/>
              </a:lnSpc>
              <a:buClr>
                <a:srgbClr val="394783"/>
              </a:buClr>
              <a:buSzPct val="65000"/>
              <a:buFont typeface="Wingdings" panose="05000000000000000000" pitchFamily="2" charset="2"/>
              <a:buChar char="Ü"/>
            </a:pPr>
            <a:r>
              <a:rPr lang="en-US" sz="2200" b="1" dirty="0" smtClean="0">
                <a:latin typeface="Calibri" panose="020F0502020204030204" pitchFamily="34" charset="0"/>
                <a:cs typeface="Calibri" panose="020F0502020204030204" pitchFamily="34" charset="0"/>
              </a:rPr>
              <a:t>Dr. Eleanor Glover Gladney</a:t>
            </a:r>
          </a:p>
          <a:p>
            <a:pPr marL="457200" indent="-457200">
              <a:lnSpc>
                <a:spcPct val="140000"/>
              </a:lnSpc>
              <a:buClr>
                <a:srgbClr val="394783"/>
              </a:buClr>
              <a:buSzPct val="65000"/>
              <a:buFont typeface="Wingdings" panose="05000000000000000000" pitchFamily="2" charset="2"/>
              <a:buChar char="Ü"/>
            </a:pPr>
            <a:r>
              <a:rPr lang="en-US" sz="2200" b="1" dirty="0" smtClean="0">
                <a:solidFill>
                  <a:schemeClr val="tx1"/>
                </a:solidFill>
                <a:latin typeface="Calibri" panose="020F0502020204030204" pitchFamily="34" charset="0"/>
                <a:cs typeface="Calibri" panose="020F0502020204030204" pitchFamily="34" charset="0"/>
              </a:rPr>
              <a:t>Troy Helms</a:t>
            </a:r>
          </a:p>
          <a:p>
            <a:pPr marL="457200" indent="-457200">
              <a:lnSpc>
                <a:spcPct val="140000"/>
              </a:lnSpc>
              <a:buClr>
                <a:srgbClr val="394783"/>
              </a:buClr>
              <a:buSzPct val="65000"/>
              <a:buFont typeface="Wingdings" panose="05000000000000000000" pitchFamily="2" charset="2"/>
              <a:buChar char="Ü"/>
            </a:pPr>
            <a:r>
              <a:rPr lang="en-US" sz="2200" b="1" dirty="0" smtClean="0">
                <a:latin typeface="Calibri" panose="020F0502020204030204" pitchFamily="34" charset="0"/>
                <a:cs typeface="Calibri" panose="020F0502020204030204" pitchFamily="34" charset="0"/>
              </a:rPr>
              <a:t>Andrew Cook</a:t>
            </a:r>
            <a:endParaRPr lang="en-US" sz="2200" b="1" dirty="0">
              <a:latin typeface="Calibri" panose="020F0502020204030204" pitchFamily="34" charset="0"/>
              <a:cs typeface="Calibri" panose="020F0502020204030204" pitchFamily="34" charset="0"/>
            </a:endParaRPr>
          </a:p>
          <a:p>
            <a:pPr marL="457200" indent="-457200">
              <a:lnSpc>
                <a:spcPct val="140000"/>
              </a:lnSpc>
              <a:buClr>
                <a:srgbClr val="394783"/>
              </a:buClr>
              <a:buSzPct val="65000"/>
              <a:buFont typeface="Wingdings" panose="05000000000000000000" pitchFamily="2" charset="2"/>
              <a:buChar char="Ü"/>
            </a:pPr>
            <a:r>
              <a:rPr lang="en-US" sz="2200" b="1" dirty="0" smtClean="0">
                <a:latin typeface="Calibri" panose="020F0502020204030204" pitchFamily="34" charset="0"/>
                <a:cs typeface="Calibri" panose="020F0502020204030204" pitchFamily="34" charset="0"/>
              </a:rPr>
              <a:t>Dominick Sanders</a:t>
            </a:r>
            <a:endParaRPr lang="en-US" sz="2200" b="1" dirty="0">
              <a:latin typeface="Calibri" panose="020F0502020204030204" pitchFamily="34" charset="0"/>
              <a:cs typeface="Calibri" panose="020F0502020204030204" pitchFamily="34" charset="0"/>
            </a:endParaRPr>
          </a:p>
          <a:p>
            <a:pPr marL="457200" indent="-457200">
              <a:lnSpc>
                <a:spcPct val="140000"/>
              </a:lnSpc>
              <a:buClr>
                <a:srgbClr val="394783"/>
              </a:buClr>
              <a:buSzPct val="65000"/>
              <a:buFont typeface="Wingdings" panose="05000000000000000000" pitchFamily="2" charset="2"/>
              <a:buChar char="Ü"/>
            </a:pPr>
            <a:r>
              <a:rPr lang="en-US" sz="2200" b="1" dirty="0">
                <a:latin typeface="Calibri" panose="020F0502020204030204" pitchFamily="34" charset="0"/>
                <a:cs typeface="Calibri" panose="020F0502020204030204" pitchFamily="34" charset="0"/>
              </a:rPr>
              <a:t>Angel Clark</a:t>
            </a:r>
          </a:p>
          <a:p>
            <a:pPr marL="457200" indent="-457200">
              <a:lnSpc>
                <a:spcPct val="140000"/>
              </a:lnSpc>
              <a:buClr>
                <a:srgbClr val="394783"/>
              </a:buClr>
              <a:buSzPct val="65000"/>
              <a:buFont typeface="Wingdings" panose="05000000000000000000" pitchFamily="2" charset="2"/>
              <a:buChar char="Ü"/>
            </a:pPr>
            <a:r>
              <a:rPr lang="en-US" sz="2200" b="1" dirty="0" smtClean="0">
                <a:latin typeface="Calibri" panose="020F0502020204030204" pitchFamily="34" charset="0"/>
                <a:cs typeface="Calibri" panose="020F0502020204030204" pitchFamily="34" charset="0"/>
              </a:rPr>
              <a:t>Steven Watterson</a:t>
            </a:r>
            <a:endParaRPr lang="en-US" sz="2200" b="1" dirty="0">
              <a:latin typeface="Calibri" panose="020F0502020204030204" pitchFamily="34" charset="0"/>
              <a:cs typeface="Calibri" panose="020F0502020204030204" pitchFamily="34" charset="0"/>
            </a:endParaRPr>
          </a:p>
          <a:p>
            <a:pPr marL="457200" indent="-457200">
              <a:lnSpc>
                <a:spcPct val="140000"/>
              </a:lnSpc>
              <a:buClr>
                <a:srgbClr val="394783"/>
              </a:buClr>
              <a:buSzPct val="65000"/>
              <a:buFont typeface="Wingdings" panose="05000000000000000000" pitchFamily="2" charset="2"/>
              <a:buChar char="Ü"/>
            </a:pPr>
            <a:r>
              <a:rPr lang="en-US" sz="2200" b="1" dirty="0" smtClean="0">
                <a:latin typeface="Calibri" panose="020F0502020204030204" pitchFamily="34" charset="0"/>
                <a:cs typeface="Calibri" panose="020F0502020204030204" pitchFamily="34" charset="0"/>
              </a:rPr>
              <a:t>Dana Depew</a:t>
            </a:r>
            <a:endParaRPr lang="en-US" sz="2200" b="1" dirty="0">
              <a:latin typeface="Calibri" panose="020F0502020204030204" pitchFamily="34" charset="0"/>
              <a:cs typeface="Calibri" panose="020F0502020204030204" pitchFamily="34" charset="0"/>
            </a:endParaRPr>
          </a:p>
          <a:p>
            <a:pPr marL="457200" indent="-457200">
              <a:lnSpc>
                <a:spcPct val="140000"/>
              </a:lnSpc>
              <a:buClr>
                <a:srgbClr val="394783"/>
              </a:buClr>
              <a:buSzPct val="65000"/>
              <a:buFont typeface="Wingdings" panose="05000000000000000000" pitchFamily="2" charset="2"/>
              <a:buChar char="Ü"/>
            </a:pPr>
            <a:r>
              <a:rPr lang="en-US" sz="2200" b="1" dirty="0" smtClean="0">
                <a:latin typeface="Calibri" panose="020F0502020204030204" pitchFamily="34" charset="0"/>
                <a:cs typeface="Calibri" panose="020F0502020204030204" pitchFamily="34" charset="0"/>
              </a:rPr>
              <a:t>B. T. Martin</a:t>
            </a:r>
            <a:endParaRPr lang="en-US" sz="2200" b="1" dirty="0">
              <a:latin typeface="Calibri" panose="020F0502020204030204" pitchFamily="34" charset="0"/>
              <a:cs typeface="Calibri" panose="020F0502020204030204" pitchFamily="34" charset="0"/>
            </a:endParaRPr>
          </a:p>
          <a:p>
            <a:pPr marL="457200" indent="-457200">
              <a:lnSpc>
                <a:spcPct val="140000"/>
              </a:lnSpc>
              <a:buClr>
                <a:srgbClr val="394783"/>
              </a:buClr>
              <a:buSzPct val="65000"/>
              <a:buFont typeface="Wingdings" panose="05000000000000000000" pitchFamily="2" charset="2"/>
              <a:buChar char="Ü"/>
            </a:pPr>
            <a:r>
              <a:rPr lang="en-US" sz="2200" b="1" dirty="0" smtClean="0">
                <a:latin typeface="Calibri" panose="020F0502020204030204" pitchFamily="34" charset="0"/>
                <a:cs typeface="Calibri" panose="020F0502020204030204" pitchFamily="34" charset="0"/>
              </a:rPr>
              <a:t>Kama Staton</a:t>
            </a:r>
          </a:p>
          <a:p>
            <a:pPr marL="457200" indent="-457200">
              <a:lnSpc>
                <a:spcPct val="140000"/>
              </a:lnSpc>
              <a:buClr>
                <a:srgbClr val="394783"/>
              </a:buClr>
              <a:buSzPct val="65000"/>
              <a:buFont typeface="Wingdings" panose="05000000000000000000" pitchFamily="2" charset="2"/>
              <a:buChar char="Ü"/>
            </a:pPr>
            <a:r>
              <a:rPr lang="en-US" sz="2200" b="1" dirty="0" smtClean="0">
                <a:latin typeface="Calibri" panose="020F0502020204030204" pitchFamily="34" charset="0"/>
                <a:cs typeface="Calibri" panose="020F0502020204030204" pitchFamily="34" charset="0"/>
              </a:rPr>
              <a:t>Jacqueline Wiseman</a:t>
            </a:r>
            <a:endParaRPr lang="en-US" sz="2200" b="1" dirty="0">
              <a:latin typeface="Calibri" panose="020F0502020204030204" pitchFamily="34" charset="0"/>
              <a:cs typeface="Calibri" panose="020F0502020204030204" pitchFamily="34" charset="0"/>
            </a:endParaRPr>
          </a:p>
        </p:txBody>
      </p:sp>
      <p:cxnSp>
        <p:nvCxnSpPr>
          <p:cNvPr id="6" name="Straight Connector 5" title="Blue line">
            <a:extLst>
              <a:ext uri="{FF2B5EF4-FFF2-40B4-BE49-F238E27FC236}">
                <a16:creationId xmlns:a16="http://schemas.microsoft.com/office/drawing/2014/main" id="{FDBE4BF3-E7CD-47D7-9450-95859811CA94}"/>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 name="Picture 1" descr="Community Crowd Group · Free vector graphic on Pixab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735654">
            <a:off x="6113457" y="1293549"/>
            <a:ext cx="4213252" cy="4178432"/>
          </a:xfrm>
          <a:prstGeom prst="rect">
            <a:avLst/>
          </a:prstGeom>
        </p:spPr>
      </p:pic>
    </p:spTree>
    <p:extLst>
      <p:ext uri="{BB962C8B-B14F-4D97-AF65-F5344CB8AC3E}">
        <p14:creationId xmlns:p14="http://schemas.microsoft.com/office/powerpoint/2010/main" val="15864467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Leadership</a:t>
            </a:r>
            <a:endParaRPr lang="en-US" dirty="0">
              <a:solidFill>
                <a:schemeClr val="bg1"/>
              </a:solidFill>
            </a:endParaRPr>
          </a:p>
        </p:txBody>
      </p:sp>
      <p:sp>
        <p:nvSpPr>
          <p:cNvPr id="353" name="Google Shape;353;gb8262f2a22_0_42"/>
          <p:cNvSpPr txBox="1">
            <a:spLocks noGrp="1"/>
          </p:cNvSpPr>
          <p:nvPr>
            <p:ph type="body" idx="1"/>
          </p:nvPr>
        </p:nvSpPr>
        <p:spPr/>
        <p:txBody>
          <a:bodyPr>
            <a:normAutofit lnSpcReduction="10000"/>
          </a:bodyPr>
          <a:lstStyle/>
          <a:p>
            <a:pPr lvl="0" algn="ctr"/>
            <a:r>
              <a:rPr lang="en-US" sz="4400" b="1" dirty="0" smtClean="0">
                <a:solidFill>
                  <a:schemeClr val="tx1"/>
                </a:solidFill>
              </a:rPr>
              <a:t>CTE Student Organizations</a:t>
            </a:r>
          </a:p>
          <a:p>
            <a:pPr lvl="0" algn="ctr"/>
            <a:r>
              <a:rPr lang="en-US" sz="4400" b="1" dirty="0" smtClean="0">
                <a:solidFill>
                  <a:schemeClr val="tx1"/>
                </a:solidFill>
              </a:rPr>
              <a:t>“Intracurricular”</a:t>
            </a:r>
            <a:endParaRPr lang="en-US" sz="4400" b="1" dirty="0">
              <a:solidFill>
                <a:schemeClr val="tx1"/>
              </a:solidFill>
            </a:endParaRPr>
          </a:p>
        </p:txBody>
      </p:sp>
      <p:pic>
        <p:nvPicPr>
          <p:cNvPr id="354" name="Google Shape;354;gb8262f2a22_0_42" descr="Leadership - CTE Student organizations" title="Picture"/>
          <p:cNvPicPr preferRelativeResize="0"/>
          <p:nvPr/>
        </p:nvPicPr>
        <p:blipFill>
          <a:blip r:embed="rId3">
            <a:alphaModFix/>
          </a:blip>
          <a:stretch>
            <a:fillRect/>
          </a:stretch>
        </p:blipFill>
        <p:spPr>
          <a:xfrm>
            <a:off x="2942900" y="458950"/>
            <a:ext cx="6014472" cy="4009648"/>
          </a:xfrm>
          <a:prstGeom prst="rect">
            <a:avLst/>
          </a:prstGeom>
          <a:noFill/>
          <a:ln>
            <a:noFill/>
          </a:ln>
        </p:spPr>
      </p:pic>
      <p:sp>
        <p:nvSpPr>
          <p:cNvPr id="355" name="Google Shape;355;gb8262f2a22_0_42"/>
          <p:cNvSpPr txBox="1"/>
          <p:nvPr/>
        </p:nvSpPr>
        <p:spPr>
          <a:xfrm>
            <a:off x="3258200" y="4299000"/>
            <a:ext cx="54918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600"/>
              <a:t>https://docs.google.com/presentation/d/1ytvB-Jl-ZIBrMUF9CjtI6cluHyJ65DUR/edit#slide=id.gb8262f2a22_0_42</a:t>
            </a:r>
            <a:endParaRPr sz="6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Human Services/Family and Consumer Sciences</a:t>
            </a:r>
            <a:endParaRPr lang="en-US" sz="4000" b="1" dirty="0"/>
          </a:p>
        </p:txBody>
      </p:sp>
      <p:sp>
        <p:nvSpPr>
          <p:cNvPr id="3" name="Text Placeholder 2"/>
          <p:cNvSpPr>
            <a:spLocks noGrp="1"/>
          </p:cNvSpPr>
          <p:nvPr>
            <p:ph type="body" idx="1"/>
          </p:nvPr>
        </p:nvSpPr>
        <p:spPr/>
        <p:txBody>
          <a:bodyPr/>
          <a:lstStyle/>
          <a:p>
            <a:r>
              <a:rPr lang="en-US" dirty="0" smtClean="0"/>
              <a:t>DECA</a:t>
            </a:r>
          </a:p>
          <a:p>
            <a:r>
              <a:rPr lang="en-US" dirty="0"/>
              <a:t>Educators Rising – “Our Community”</a:t>
            </a:r>
          </a:p>
          <a:p>
            <a:r>
              <a:rPr lang="en-US" dirty="0" smtClean="0"/>
              <a:t>Family</a:t>
            </a:r>
            <a:r>
              <a:rPr lang="en-US" dirty="0"/>
              <a:t>, Career and Community Leaders of America </a:t>
            </a:r>
            <a:r>
              <a:rPr lang="en-US" sz="2400" dirty="0"/>
              <a:t>(FCCLA</a:t>
            </a:r>
            <a:r>
              <a:rPr lang="en-US" sz="2400" dirty="0" smtClean="0"/>
              <a:t>)</a:t>
            </a:r>
          </a:p>
          <a:p>
            <a:r>
              <a:rPr lang="en-US" dirty="0" err="1" smtClean="0"/>
              <a:t>SkillsUSA</a:t>
            </a:r>
            <a:endParaRPr lang="en-US" dirty="0" smtClean="0"/>
          </a:p>
        </p:txBody>
      </p:sp>
      <p:sp>
        <p:nvSpPr>
          <p:cNvPr id="364" name="Google Shape;364;gb8262f2a22_1_114"/>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21</a:t>
            </a:fld>
            <a:endParaRPr/>
          </a:p>
        </p:txBody>
      </p:sp>
    </p:spTree>
    <p:extLst>
      <p:ext uri="{BB962C8B-B14F-4D97-AF65-F5344CB8AC3E}">
        <p14:creationId xmlns:p14="http://schemas.microsoft.com/office/powerpoint/2010/main" val="26001070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PLO</a:t>
            </a:r>
            <a:endParaRPr lang="en-US" dirty="0">
              <a:solidFill>
                <a:schemeClr val="bg1"/>
              </a:solidFill>
            </a:endParaRPr>
          </a:p>
        </p:txBody>
      </p:sp>
      <p:sp>
        <p:nvSpPr>
          <p:cNvPr id="401" name="Google Shape;401;gb8262f2a22_1_104"/>
          <p:cNvSpPr txBox="1">
            <a:spLocks noGrp="1"/>
          </p:cNvSpPr>
          <p:nvPr>
            <p:ph type="body" idx="1"/>
          </p:nvPr>
        </p:nvSpPr>
        <p:spPr/>
        <p:txBody>
          <a:bodyPr>
            <a:normAutofit/>
          </a:bodyPr>
          <a:lstStyle/>
          <a:p>
            <a:pPr lvl="0" algn="ctr"/>
            <a:r>
              <a:rPr lang="en-US" sz="4400" b="1" dirty="0" smtClean="0">
                <a:solidFill>
                  <a:schemeClr val="tx1"/>
                </a:solidFill>
              </a:rPr>
              <a:t>Professional Learning Opportunities</a:t>
            </a:r>
            <a:endParaRPr lang="en-US" sz="4400" b="1" dirty="0">
              <a:solidFill>
                <a:schemeClr val="tx1"/>
              </a:solidFill>
            </a:endParaRPr>
          </a:p>
        </p:txBody>
      </p:sp>
      <p:pic>
        <p:nvPicPr>
          <p:cNvPr id="402" name="Google Shape;402;gb8262f2a22_1_104" descr="Professional Learning Opportunities" title="Learning, Learning, Learning"/>
          <p:cNvPicPr preferRelativeResize="0"/>
          <p:nvPr/>
        </p:nvPicPr>
        <p:blipFill>
          <a:blip r:embed="rId3">
            <a:alphaModFix/>
          </a:blip>
          <a:stretch>
            <a:fillRect/>
          </a:stretch>
        </p:blipFill>
        <p:spPr>
          <a:xfrm>
            <a:off x="3142997" y="520250"/>
            <a:ext cx="5559578" cy="3700601"/>
          </a:xfrm>
          <a:prstGeom prst="rect">
            <a:avLst/>
          </a:prstGeom>
          <a:noFill/>
          <a:ln>
            <a:noFill/>
          </a:ln>
        </p:spPr>
      </p:pic>
      <p:sp>
        <p:nvSpPr>
          <p:cNvPr id="403" name="Google Shape;403;gb8262f2a22_1_104"/>
          <p:cNvSpPr txBox="1"/>
          <p:nvPr/>
        </p:nvSpPr>
        <p:spPr>
          <a:xfrm>
            <a:off x="4292475" y="3974550"/>
            <a:ext cx="3000000" cy="24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400"/>
              <a:t>https://docs.google.com/presentation/d/1ytvB-Jl-ZIBrMUF9CjtI6cluHyJ65DUR/edit#slide=id.gb8262f2a22_0_38</a:t>
            </a:r>
            <a:endParaRPr sz="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Professional Learning Opportunities</a:t>
            </a:r>
            <a:endParaRPr lang="en-US" sz="4000" b="1" dirty="0"/>
          </a:p>
        </p:txBody>
      </p:sp>
      <p:sp>
        <p:nvSpPr>
          <p:cNvPr id="3" name="Text Placeholder 2"/>
          <p:cNvSpPr>
            <a:spLocks noGrp="1"/>
          </p:cNvSpPr>
          <p:nvPr>
            <p:ph type="body" idx="1"/>
          </p:nvPr>
        </p:nvSpPr>
        <p:spPr>
          <a:xfrm>
            <a:off x="838200" y="1626318"/>
            <a:ext cx="10515600" cy="4351338"/>
          </a:xfrm>
        </p:spPr>
        <p:txBody>
          <a:bodyPr>
            <a:normAutofit/>
          </a:bodyPr>
          <a:lstStyle/>
          <a:p>
            <a:r>
              <a:rPr lang="en-US" b="1" dirty="0">
                <a:hlinkClick r:id="rId2"/>
              </a:rPr>
              <a:t>PSI Testing Services and SCLLR </a:t>
            </a:r>
            <a:r>
              <a:rPr lang="en-US" b="1" dirty="0" smtClean="0">
                <a:hlinkClick r:id="rId2"/>
              </a:rPr>
              <a:t>Programs</a:t>
            </a:r>
            <a:r>
              <a:rPr lang="en-US" b="1" dirty="0" smtClean="0"/>
              <a:t> – Monthly</a:t>
            </a:r>
            <a:endParaRPr lang="en-US" dirty="0" smtClean="0"/>
          </a:p>
          <a:p>
            <a:pPr marL="114300" indent="342900">
              <a:buNone/>
            </a:pPr>
            <a:r>
              <a:rPr lang="en-US" dirty="0" smtClean="0"/>
              <a:t>1</a:t>
            </a:r>
            <a:r>
              <a:rPr lang="en-US" baseline="30000" dirty="0" smtClean="0"/>
              <a:t>st</a:t>
            </a:r>
            <a:r>
              <a:rPr lang="en-US" dirty="0" smtClean="0"/>
              <a:t> Monday beginning November        1:00 – 2:00</a:t>
            </a:r>
          </a:p>
          <a:p>
            <a:pPr marL="114300" indent="342900">
              <a:buNone/>
            </a:pPr>
            <a:endParaRPr lang="en-US" dirty="0" smtClean="0"/>
          </a:p>
          <a:p>
            <a:r>
              <a:rPr lang="en-US" b="1" dirty="0" smtClean="0"/>
              <a:t>South Carolina Association of Family and Consumer Sciences</a:t>
            </a:r>
          </a:p>
          <a:p>
            <a:pPr marL="855662" indent="-457200">
              <a:buFont typeface="Wingdings" panose="05000000000000000000" pitchFamily="2" charset="2"/>
              <a:buChar char="Ø"/>
            </a:pPr>
            <a:r>
              <a:rPr lang="en-US" dirty="0" smtClean="0">
                <a:solidFill>
                  <a:schemeClr val="tx1"/>
                </a:solidFill>
                <a:latin typeface="Calibri" panose="020F0502020204030204" pitchFamily="34" charset="0"/>
                <a:cs typeface="Calibri" panose="020F0502020204030204" pitchFamily="34" charset="0"/>
              </a:rPr>
              <a:t>Thursday </a:t>
            </a:r>
            <a:r>
              <a:rPr lang="en-US" dirty="0">
                <a:solidFill>
                  <a:schemeClr val="tx1"/>
                </a:solidFill>
                <a:latin typeface="Calibri" panose="020F0502020204030204" pitchFamily="34" charset="0"/>
                <a:cs typeface="Calibri" panose="020F0502020204030204" pitchFamily="34" charset="0"/>
              </a:rPr>
              <a:t>&amp; Friday, February 17-18, 2022 </a:t>
            </a:r>
            <a:br>
              <a:rPr lang="en-US" dirty="0">
                <a:solidFill>
                  <a:schemeClr val="tx1"/>
                </a:solidFill>
                <a:latin typeface="Calibri" panose="020F0502020204030204" pitchFamily="34" charset="0"/>
                <a:cs typeface="Calibri" panose="020F0502020204030204" pitchFamily="34" charset="0"/>
              </a:rPr>
            </a:br>
            <a:r>
              <a:rPr lang="en-US" dirty="0">
                <a:solidFill>
                  <a:schemeClr val="tx1"/>
                </a:solidFill>
                <a:latin typeface="Calibri" panose="020F0502020204030204" pitchFamily="34" charset="0"/>
                <a:cs typeface="Calibri" panose="020F0502020204030204" pitchFamily="34" charset="0"/>
              </a:rPr>
              <a:t>Embassy Suites Columbia on </a:t>
            </a:r>
            <a:r>
              <a:rPr lang="en-US" dirty="0" smtClean="0">
                <a:solidFill>
                  <a:schemeClr val="tx1"/>
                </a:solidFill>
                <a:latin typeface="Calibri" panose="020F0502020204030204" pitchFamily="34" charset="0"/>
                <a:cs typeface="Calibri" panose="020F0502020204030204" pitchFamily="34" charset="0"/>
              </a:rPr>
              <a:t>Greystone, Columbia</a:t>
            </a:r>
            <a:r>
              <a:rPr lang="en-US" dirty="0">
                <a:solidFill>
                  <a:schemeClr val="tx1"/>
                </a:solidFill>
                <a:latin typeface="Calibri" panose="020F0502020204030204" pitchFamily="34" charset="0"/>
                <a:cs typeface="Calibri" panose="020F0502020204030204" pitchFamily="34" charset="0"/>
              </a:rPr>
              <a:t>, SC</a:t>
            </a:r>
          </a:p>
          <a:p>
            <a:pPr marL="855662" indent="-457200">
              <a:buFont typeface="Wingdings" panose="05000000000000000000" pitchFamily="2" charset="2"/>
              <a:buChar char="Ø"/>
            </a:pPr>
            <a:r>
              <a:rPr lang="en-US" dirty="0">
                <a:solidFill>
                  <a:schemeClr val="tx1"/>
                </a:solidFill>
                <a:latin typeface="Calibri" panose="020F0502020204030204" pitchFamily="34" charset="0"/>
                <a:cs typeface="Calibri" panose="020F0502020204030204" pitchFamily="34" charset="0"/>
              </a:rPr>
              <a:t>Virtual Preconference – Coding and Computing </a:t>
            </a:r>
            <a:r>
              <a:rPr lang="en-US" dirty="0" err="1">
                <a:solidFill>
                  <a:schemeClr val="tx1"/>
                </a:solidFill>
                <a:latin typeface="Calibri" panose="020F0502020204030204" pitchFamily="34" charset="0"/>
                <a:cs typeface="Calibri" panose="020F0502020204030204" pitchFamily="34" charset="0"/>
              </a:rPr>
              <a:t>FaCtS</a:t>
            </a:r>
            <a:endParaRPr lang="en-US" dirty="0">
              <a:solidFill>
                <a:schemeClr val="tx1"/>
              </a:solidFill>
              <a:latin typeface="Calibri" panose="020F0502020204030204" pitchFamily="34" charset="0"/>
              <a:cs typeface="Calibri" panose="020F0502020204030204" pitchFamily="34" charset="0"/>
            </a:endParaRPr>
          </a:p>
          <a:p>
            <a:pPr indent="-58738">
              <a:buNone/>
            </a:pPr>
            <a:r>
              <a:rPr lang="en-US" dirty="0">
                <a:solidFill>
                  <a:schemeClr val="tx1"/>
                </a:solidFill>
                <a:latin typeface="Calibri" panose="020F0502020204030204" pitchFamily="34" charset="0"/>
                <a:cs typeface="Calibri" panose="020F0502020204030204" pitchFamily="34" charset="0"/>
              </a:rPr>
              <a:t>  </a:t>
            </a:r>
            <a:r>
              <a:rPr lang="en-US" dirty="0" smtClean="0">
                <a:solidFill>
                  <a:schemeClr val="tx1"/>
                </a:solidFill>
                <a:latin typeface="Calibri" panose="020F0502020204030204" pitchFamily="34" charset="0"/>
                <a:cs typeface="Calibri" panose="020F0502020204030204" pitchFamily="34" charset="0"/>
              </a:rPr>
              <a:t>    Wednesday</a:t>
            </a:r>
            <a:r>
              <a:rPr lang="en-US" dirty="0">
                <a:solidFill>
                  <a:schemeClr val="tx1"/>
                </a:solidFill>
                <a:latin typeface="Calibri" panose="020F0502020204030204" pitchFamily="34" charset="0"/>
                <a:cs typeface="Calibri" panose="020F0502020204030204" pitchFamily="34" charset="0"/>
              </a:rPr>
              <a:t>, February 16, 2022 </a:t>
            </a:r>
          </a:p>
          <a:p>
            <a:pPr marL="114300" indent="0">
              <a:buNone/>
            </a:pPr>
            <a:endParaRPr lang="en-US" dirty="0"/>
          </a:p>
        </p:txBody>
      </p:sp>
    </p:spTree>
    <p:extLst>
      <p:ext uri="{BB962C8B-B14F-4D97-AF65-F5344CB8AC3E}">
        <p14:creationId xmlns:p14="http://schemas.microsoft.com/office/powerpoint/2010/main" val="42301065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Professional Learning Opportunities</a:t>
            </a:r>
            <a:endParaRPr lang="en-US" sz="4000" b="1" dirty="0"/>
          </a:p>
        </p:txBody>
      </p:sp>
      <p:sp>
        <p:nvSpPr>
          <p:cNvPr id="3" name="Text Placeholder 2"/>
          <p:cNvSpPr>
            <a:spLocks noGrp="1"/>
          </p:cNvSpPr>
          <p:nvPr>
            <p:ph type="body" idx="1"/>
          </p:nvPr>
        </p:nvSpPr>
        <p:spPr>
          <a:xfrm>
            <a:off x="838200" y="1626318"/>
            <a:ext cx="10515600" cy="4351338"/>
          </a:xfrm>
        </p:spPr>
        <p:txBody>
          <a:bodyPr>
            <a:normAutofit/>
          </a:bodyPr>
          <a:lstStyle/>
          <a:p>
            <a:r>
              <a:rPr lang="en-US" dirty="0" smtClean="0"/>
              <a:t>Mental Health Training for School Staff -  TBD</a:t>
            </a:r>
          </a:p>
          <a:p>
            <a:pPr marL="114300" indent="0">
              <a:buNone/>
            </a:pPr>
            <a:endParaRPr lang="en-US" dirty="0" smtClean="0"/>
          </a:p>
          <a:p>
            <a:r>
              <a:rPr lang="en-US" dirty="0" smtClean="0"/>
              <a:t>Site Visit Support	January 1, 2022 – June 30, 2022</a:t>
            </a:r>
          </a:p>
          <a:p>
            <a:pPr marL="114300" indent="342900">
              <a:buNone/>
            </a:pPr>
            <a:endParaRPr lang="en-US" dirty="0" smtClean="0"/>
          </a:p>
          <a:p>
            <a:pPr marL="114300" indent="0">
              <a:buNone/>
            </a:pPr>
            <a:endParaRPr lang="en-US" dirty="0" smtClean="0"/>
          </a:p>
          <a:p>
            <a:pPr marL="114300" indent="0">
              <a:buNone/>
            </a:pPr>
            <a:endParaRPr lang="en-US" dirty="0"/>
          </a:p>
        </p:txBody>
      </p:sp>
    </p:spTree>
    <p:extLst>
      <p:ext uri="{BB962C8B-B14F-4D97-AF65-F5344CB8AC3E}">
        <p14:creationId xmlns:p14="http://schemas.microsoft.com/office/powerpoint/2010/main" val="36946622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Networking</a:t>
            </a:r>
            <a:endParaRPr lang="en-US" dirty="0">
              <a:solidFill>
                <a:schemeClr val="bg1"/>
              </a:solidFill>
            </a:endParaRPr>
          </a:p>
        </p:txBody>
      </p:sp>
      <p:sp>
        <p:nvSpPr>
          <p:cNvPr id="459" name="Google Shape;459;gb8262f2a22_1_40"/>
          <p:cNvSpPr txBox="1">
            <a:spLocks noGrp="1"/>
          </p:cNvSpPr>
          <p:nvPr>
            <p:ph type="body" idx="1"/>
          </p:nvPr>
        </p:nvSpPr>
        <p:spPr/>
        <p:txBody>
          <a:bodyPr>
            <a:normAutofit/>
          </a:bodyPr>
          <a:lstStyle/>
          <a:p>
            <a:pPr lvl="0" algn="ctr"/>
            <a:r>
              <a:rPr lang="en-US" sz="4400" b="1" dirty="0" smtClean="0">
                <a:solidFill>
                  <a:schemeClr val="tx1"/>
                </a:solidFill>
              </a:rPr>
              <a:t>Statewide Networking</a:t>
            </a:r>
            <a:endParaRPr lang="en-US" sz="4400" b="1" dirty="0">
              <a:solidFill>
                <a:schemeClr val="tx1"/>
              </a:solidFill>
            </a:endParaRPr>
          </a:p>
        </p:txBody>
      </p:sp>
      <p:pic>
        <p:nvPicPr>
          <p:cNvPr id="460" name="Google Shape;460;gb8262f2a22_1_40" descr="Picture - Networking" title="Networking"/>
          <p:cNvPicPr preferRelativeResize="0"/>
          <p:nvPr/>
        </p:nvPicPr>
        <p:blipFill>
          <a:blip r:embed="rId3">
            <a:alphaModFix/>
          </a:blip>
          <a:stretch>
            <a:fillRect/>
          </a:stretch>
        </p:blipFill>
        <p:spPr>
          <a:xfrm>
            <a:off x="1524000" y="415175"/>
            <a:ext cx="9144000" cy="4067175"/>
          </a:xfrm>
          <a:prstGeom prst="rect">
            <a:avLst/>
          </a:prstGeom>
          <a:noFill/>
          <a:ln>
            <a:noFill/>
          </a:ln>
        </p:spPr>
      </p:pic>
      <p:sp>
        <p:nvSpPr>
          <p:cNvPr id="461" name="Google Shape;461;gb8262f2a22_1_40"/>
          <p:cNvSpPr txBox="1"/>
          <p:nvPr/>
        </p:nvSpPr>
        <p:spPr>
          <a:xfrm>
            <a:off x="4596000" y="3862550"/>
            <a:ext cx="41013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600"/>
              <a:t>https://docs.google.com/presentation/d/1ytvB-Jl-ZIBrMUF9CjtI6cluHyJ65DUR/edit#slide=id.gb8262f2a22_1_40</a:t>
            </a:r>
            <a:endParaRPr sz="6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gb8262f2a22_1_6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ct val="100000"/>
              <a:buFont typeface="Calibri"/>
              <a:buNone/>
            </a:pPr>
            <a:endParaRPr b="1" dirty="0"/>
          </a:p>
          <a:p>
            <a:pPr marL="0" lvl="0" indent="0" algn="ctr" rtl="0">
              <a:lnSpc>
                <a:spcPct val="90000"/>
              </a:lnSpc>
              <a:spcBef>
                <a:spcPts val="0"/>
              </a:spcBef>
              <a:spcAft>
                <a:spcPts val="0"/>
              </a:spcAft>
              <a:buClr>
                <a:schemeClr val="dk1"/>
              </a:buClr>
              <a:buSzPct val="100000"/>
              <a:buFont typeface="Calibri"/>
              <a:buNone/>
            </a:pPr>
            <a:r>
              <a:rPr lang="en-US" sz="4000" b="1" dirty="0" smtClean="0"/>
              <a:t>Join </a:t>
            </a:r>
            <a:r>
              <a:rPr lang="en-US" sz="4000" b="1" dirty="0"/>
              <a:t>the PLC Via Listserv</a:t>
            </a:r>
            <a:endParaRPr sz="4000" b="1" dirty="0"/>
          </a:p>
          <a:p>
            <a:pPr marL="0" lvl="0" indent="0" algn="ctr" rtl="0">
              <a:lnSpc>
                <a:spcPct val="90000"/>
              </a:lnSpc>
              <a:spcBef>
                <a:spcPts val="0"/>
              </a:spcBef>
              <a:spcAft>
                <a:spcPts val="0"/>
              </a:spcAft>
              <a:buClr>
                <a:schemeClr val="dk1"/>
              </a:buClr>
              <a:buSzPct val="100000"/>
              <a:buFont typeface="Calibri"/>
              <a:buNone/>
            </a:pPr>
            <a:endParaRPr b="1" dirty="0"/>
          </a:p>
        </p:txBody>
      </p:sp>
      <p:sp>
        <p:nvSpPr>
          <p:cNvPr id="477" name="Google Shape;477;gb8262f2a22_1_60"/>
          <p:cNvSpPr txBox="1">
            <a:spLocks noGrp="1"/>
          </p:cNvSpPr>
          <p:nvPr>
            <p:ph type="body" idx="1"/>
          </p:nvPr>
        </p:nvSpPr>
        <p:spPr>
          <a:xfrm>
            <a:off x="698686" y="1445434"/>
            <a:ext cx="10515600" cy="43512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0"/>
              </a:spcAft>
              <a:buClr>
                <a:schemeClr val="dk1"/>
              </a:buClr>
              <a:buSzPts val="1100"/>
              <a:buNone/>
            </a:pPr>
            <a:r>
              <a:rPr lang="en-US" b="1" dirty="0">
                <a:latin typeface="Calibri" panose="020F0502020204030204" pitchFamily="34" charset="0"/>
                <a:ea typeface="Arial"/>
                <a:cs typeface="Calibri" panose="020F0502020204030204" pitchFamily="34" charset="0"/>
                <a:sym typeface="Arial"/>
              </a:rPr>
              <a:t>Family and Consumer </a:t>
            </a:r>
            <a:r>
              <a:rPr lang="en-US" b="1" dirty="0" smtClean="0">
                <a:latin typeface="Calibri" panose="020F0502020204030204" pitchFamily="34" charset="0"/>
                <a:ea typeface="Arial"/>
                <a:cs typeface="Calibri" panose="020F0502020204030204" pitchFamily="34" charset="0"/>
                <a:sym typeface="Arial"/>
              </a:rPr>
              <a:t>Sciences Listserv</a:t>
            </a:r>
            <a:endParaRPr b="1" dirty="0">
              <a:latin typeface="Calibri" panose="020F0502020204030204" pitchFamily="34" charset="0"/>
              <a:ea typeface="Arial"/>
              <a:cs typeface="Calibri" panose="020F0502020204030204" pitchFamily="34" charset="0"/>
              <a:sym typeface="Arial"/>
            </a:endParaRPr>
          </a:p>
          <a:p>
            <a:pPr marL="0" lvl="0" indent="0" algn="l" rtl="0">
              <a:lnSpc>
                <a:spcPct val="115000"/>
              </a:lnSpc>
              <a:spcBef>
                <a:spcPts val="0"/>
              </a:spcBef>
              <a:spcAft>
                <a:spcPts val="0"/>
              </a:spcAft>
              <a:buClr>
                <a:schemeClr val="dk1"/>
              </a:buClr>
              <a:buSzPts val="1100"/>
              <a:buNone/>
            </a:pPr>
            <a:r>
              <a:rPr lang="en-US" b="1" dirty="0">
                <a:latin typeface="Calibri" panose="020F0502020204030204" pitchFamily="34" charset="0"/>
                <a:ea typeface="Arial"/>
                <a:cs typeface="Calibri" panose="020F0502020204030204" pitchFamily="34" charset="0"/>
                <a:sym typeface="Arial"/>
              </a:rPr>
              <a:t>Hospitality and </a:t>
            </a:r>
            <a:r>
              <a:rPr lang="en-US" b="1" dirty="0" smtClean="0">
                <a:latin typeface="Calibri" panose="020F0502020204030204" pitchFamily="34" charset="0"/>
                <a:ea typeface="Arial"/>
                <a:cs typeface="Calibri" panose="020F0502020204030204" pitchFamily="34" charset="0"/>
                <a:sym typeface="Arial"/>
              </a:rPr>
              <a:t>Tourism Listserv</a:t>
            </a:r>
            <a:endParaRPr b="1" dirty="0">
              <a:latin typeface="Calibri" panose="020F0502020204030204" pitchFamily="34" charset="0"/>
              <a:ea typeface="Arial"/>
              <a:cs typeface="Calibri" panose="020F0502020204030204" pitchFamily="34" charset="0"/>
              <a:sym typeface="Arial"/>
            </a:endParaRPr>
          </a:p>
          <a:p>
            <a:pPr marL="0" lvl="0" indent="0" algn="l" rtl="0">
              <a:lnSpc>
                <a:spcPct val="115000"/>
              </a:lnSpc>
              <a:spcBef>
                <a:spcPts val="0"/>
              </a:spcBef>
              <a:spcAft>
                <a:spcPts val="0"/>
              </a:spcAft>
              <a:buClr>
                <a:schemeClr val="dk1"/>
              </a:buClr>
              <a:buSzPts val="1100"/>
              <a:buNone/>
            </a:pPr>
            <a:r>
              <a:rPr lang="en-US" b="1" dirty="0">
                <a:latin typeface="Calibri" panose="020F0502020204030204" pitchFamily="34" charset="0"/>
                <a:ea typeface="Arial"/>
                <a:cs typeface="Calibri" panose="020F0502020204030204" pitchFamily="34" charset="0"/>
                <a:sym typeface="Arial"/>
              </a:rPr>
              <a:t>Personal </a:t>
            </a:r>
            <a:r>
              <a:rPr lang="en-US" b="1" dirty="0" smtClean="0">
                <a:latin typeface="Calibri" panose="020F0502020204030204" pitchFamily="34" charset="0"/>
                <a:ea typeface="Arial"/>
                <a:cs typeface="Calibri" panose="020F0502020204030204" pitchFamily="34" charset="0"/>
                <a:sym typeface="Arial"/>
              </a:rPr>
              <a:t>Services Listserv</a:t>
            </a:r>
            <a:endParaRPr b="1" dirty="0">
              <a:latin typeface="Calibri" panose="020F0502020204030204" pitchFamily="34" charset="0"/>
              <a:ea typeface="Arial"/>
              <a:cs typeface="Calibri" panose="020F0502020204030204" pitchFamily="34" charset="0"/>
              <a:sym typeface="Arial"/>
            </a:endParaRPr>
          </a:p>
          <a:p>
            <a:pPr marL="0" lvl="0" indent="0" algn="l" rtl="0">
              <a:lnSpc>
                <a:spcPct val="115000"/>
              </a:lnSpc>
              <a:spcBef>
                <a:spcPts val="0"/>
              </a:spcBef>
              <a:spcAft>
                <a:spcPts val="0"/>
              </a:spcAft>
              <a:buClr>
                <a:schemeClr val="dk1"/>
              </a:buClr>
              <a:buSzPts val="1100"/>
              <a:buNone/>
            </a:pPr>
            <a:endParaRPr dirty="0">
              <a:latin typeface="Calibri" panose="020F0502020204030204" pitchFamily="34" charset="0"/>
              <a:ea typeface="Arial"/>
              <a:cs typeface="Calibri" panose="020F0502020204030204" pitchFamily="34" charset="0"/>
              <a:sym typeface="Arial"/>
            </a:endParaRPr>
          </a:p>
          <a:p>
            <a:pPr marL="114300" indent="0">
              <a:lnSpc>
                <a:spcPct val="115000"/>
              </a:lnSpc>
              <a:spcBef>
                <a:spcPts val="400"/>
              </a:spcBef>
              <a:buSzPts val="1100"/>
              <a:buNone/>
            </a:pPr>
            <a:r>
              <a:rPr lang="en-US" dirty="0">
                <a:latin typeface="Calibri" panose="020F0502020204030204" pitchFamily="34" charset="0"/>
                <a:ea typeface="Arial"/>
                <a:cs typeface="Calibri" panose="020F0502020204030204" pitchFamily="34" charset="0"/>
                <a:sym typeface="Arial"/>
              </a:rPr>
              <a:t>1. </a:t>
            </a:r>
            <a:r>
              <a:rPr lang="en-US" dirty="0" smtClean="0">
                <a:latin typeface="Calibri" panose="020F0502020204030204" pitchFamily="34" charset="0"/>
                <a:ea typeface="Arial"/>
                <a:cs typeface="Calibri" panose="020F0502020204030204" pitchFamily="34" charset="0"/>
                <a:sym typeface="Arial"/>
              </a:rPr>
              <a:t>Put the </a:t>
            </a:r>
            <a:r>
              <a:rPr lang="en-US" dirty="0">
                <a:latin typeface="Calibri" panose="020F0502020204030204" pitchFamily="34" charset="0"/>
                <a:ea typeface="Arial"/>
                <a:cs typeface="Calibri" panose="020F0502020204030204" pitchFamily="34" charset="0"/>
                <a:sym typeface="Arial"/>
              </a:rPr>
              <a:t>name of the </a:t>
            </a:r>
            <a:r>
              <a:rPr lang="en-US" dirty="0" smtClean="0">
                <a:latin typeface="Calibri" panose="020F0502020204030204" pitchFamily="34" charset="0"/>
                <a:ea typeface="Arial"/>
                <a:cs typeface="Calibri" panose="020F0502020204030204" pitchFamily="34" charset="0"/>
                <a:sym typeface="Arial"/>
              </a:rPr>
              <a:t>Listserv in </a:t>
            </a:r>
            <a:r>
              <a:rPr lang="en-US" dirty="0">
                <a:latin typeface="Calibri" panose="020F0502020204030204" pitchFamily="34" charset="0"/>
                <a:ea typeface="Arial"/>
                <a:cs typeface="Calibri" panose="020F0502020204030204" pitchFamily="34" charset="0"/>
                <a:sym typeface="Arial"/>
              </a:rPr>
              <a:t>the subject line </a:t>
            </a:r>
          </a:p>
          <a:p>
            <a:pPr marL="114300" lvl="0" indent="0" algn="l" rtl="0">
              <a:lnSpc>
                <a:spcPct val="115000"/>
              </a:lnSpc>
              <a:spcBef>
                <a:spcPts val="400"/>
              </a:spcBef>
              <a:spcAft>
                <a:spcPts val="0"/>
              </a:spcAft>
              <a:buClr>
                <a:schemeClr val="dk1"/>
              </a:buClr>
              <a:buSzPts val="1100"/>
              <a:buNone/>
            </a:pPr>
            <a:r>
              <a:rPr lang="en-US" dirty="0" smtClean="0">
                <a:latin typeface="Calibri" panose="020F0502020204030204" pitchFamily="34" charset="0"/>
                <a:ea typeface="Arial"/>
                <a:cs typeface="Calibri" panose="020F0502020204030204" pitchFamily="34" charset="0"/>
                <a:sym typeface="Arial"/>
              </a:rPr>
              <a:t>2. Ask to be added to one or more of the Listservs listed above</a:t>
            </a:r>
          </a:p>
          <a:p>
            <a:pPr marL="114300" indent="0">
              <a:lnSpc>
                <a:spcPct val="115000"/>
              </a:lnSpc>
              <a:spcBef>
                <a:spcPts val="400"/>
              </a:spcBef>
              <a:buSzPts val="1100"/>
              <a:buNone/>
            </a:pPr>
            <a:r>
              <a:rPr lang="en-US" dirty="0" smtClean="0">
                <a:latin typeface="Calibri" panose="020F0502020204030204" pitchFamily="34" charset="0"/>
                <a:ea typeface="Arial"/>
                <a:cs typeface="Calibri" panose="020F0502020204030204" pitchFamily="34" charset="0"/>
                <a:sym typeface="Arial"/>
              </a:rPr>
              <a:t>3. Send the </a:t>
            </a:r>
            <a:r>
              <a:rPr lang="en-US" dirty="0">
                <a:latin typeface="Calibri" panose="020F0502020204030204" pitchFamily="34" charset="0"/>
                <a:ea typeface="Arial"/>
                <a:cs typeface="Calibri" panose="020F0502020204030204" pitchFamily="34" charset="0"/>
                <a:sym typeface="Arial"/>
              </a:rPr>
              <a:t>e-mail to eglover@ed.sc.gov  </a:t>
            </a:r>
          </a:p>
          <a:p>
            <a:pPr marL="114300" lvl="0" indent="0" algn="l" rtl="0">
              <a:lnSpc>
                <a:spcPct val="115000"/>
              </a:lnSpc>
              <a:spcBef>
                <a:spcPts val="400"/>
              </a:spcBef>
              <a:spcAft>
                <a:spcPts val="0"/>
              </a:spcAft>
              <a:buClr>
                <a:schemeClr val="dk1"/>
              </a:buClr>
              <a:buSzPts val="1100"/>
              <a:buNone/>
            </a:pPr>
            <a:endParaRPr lang="en-US" sz="3600" dirty="0" smtClean="0">
              <a:latin typeface="Calibri" panose="020F0502020204030204" pitchFamily="34" charset="0"/>
              <a:ea typeface="Arial"/>
              <a:cs typeface="Calibri" panose="020F0502020204030204" pitchFamily="34" charset="0"/>
              <a:sym typeface="Arial"/>
            </a:endParaRPr>
          </a:p>
          <a:p>
            <a:pPr marL="114300" lvl="0" indent="0" algn="l" rtl="0">
              <a:lnSpc>
                <a:spcPct val="115000"/>
              </a:lnSpc>
              <a:spcBef>
                <a:spcPts val="400"/>
              </a:spcBef>
              <a:spcAft>
                <a:spcPts val="0"/>
              </a:spcAft>
              <a:buClr>
                <a:schemeClr val="dk1"/>
              </a:buClr>
              <a:buSzPts val="1100"/>
              <a:buNone/>
            </a:pPr>
            <a:endParaRPr sz="3600" dirty="0">
              <a:latin typeface="Calibri" panose="020F0502020204030204" pitchFamily="34" charset="0"/>
              <a:ea typeface="Arial"/>
              <a:cs typeface="Calibri" panose="020F0502020204030204" pitchFamily="34" charset="0"/>
              <a:sym typeface="Arial"/>
            </a:endParaRPr>
          </a:p>
          <a:p>
            <a:pPr marL="0" lvl="0" indent="0" algn="l" rtl="0">
              <a:lnSpc>
                <a:spcPct val="115000"/>
              </a:lnSpc>
              <a:spcBef>
                <a:spcPts val="0"/>
              </a:spcBef>
              <a:spcAft>
                <a:spcPts val="0"/>
              </a:spcAft>
              <a:buClr>
                <a:schemeClr val="dk1"/>
              </a:buClr>
              <a:buSzPts val="1100"/>
              <a:buNone/>
            </a:pPr>
            <a:endParaRPr sz="1800" dirty="0">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796" y="1356889"/>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5" name="Google Shape;491;gb8262f2a22_1_85"/>
          <p:cNvSpPr txBox="1">
            <a:spLocks noGrp="1"/>
          </p:cNvSpPr>
          <p:nvPr>
            <p:ph type="body" idx="1"/>
          </p:nvPr>
        </p:nvSpPr>
        <p:spPr>
          <a:xfrm>
            <a:off x="5294376" y="2078799"/>
            <a:ext cx="5989320" cy="2062063"/>
          </a:xfrm>
          <a:prstGeom prst="rect">
            <a:avLst/>
          </a:prstGeom>
        </p:spPr>
        <p:txBody>
          <a:bodyPr spcFirstLastPara="1" wrap="square" lIns="91425" tIns="45700" rIns="91425" bIns="45700" anchor="t" anchorCtr="0">
            <a:spAutoFit/>
          </a:bodyPr>
          <a:lstStyle/>
          <a:p>
            <a:pPr marL="0" lvl="0" indent="0" algn="ctr" rtl="0">
              <a:lnSpc>
                <a:spcPct val="100000"/>
              </a:lnSpc>
              <a:spcBef>
                <a:spcPts val="0"/>
              </a:spcBef>
              <a:spcAft>
                <a:spcPts val="0"/>
              </a:spcAft>
              <a:buClr>
                <a:schemeClr val="dk1"/>
              </a:buClr>
              <a:buSzPts val="1100"/>
              <a:buFont typeface="Arial"/>
              <a:buNone/>
            </a:pPr>
            <a:r>
              <a:rPr lang="en-US" sz="3200" b="1" dirty="0">
                <a:latin typeface="Calibri" panose="020F0502020204030204" pitchFamily="34" charset="0"/>
                <a:ea typeface="Arial"/>
                <a:cs typeface="Calibri" panose="020F0502020204030204" pitchFamily="34" charset="0"/>
                <a:sym typeface="Arial"/>
              </a:rPr>
              <a:t>Dr. Eleanor R. Glover Gladney</a:t>
            </a:r>
            <a:endParaRPr sz="3200" b="1" dirty="0">
              <a:latin typeface="Calibri" panose="020F0502020204030204" pitchFamily="34" charset="0"/>
              <a:ea typeface="Arial"/>
              <a:cs typeface="Calibri" panose="020F0502020204030204" pitchFamily="34" charset="0"/>
              <a:sym typeface="Arial"/>
            </a:endParaRPr>
          </a:p>
          <a:p>
            <a:pPr marL="0" lvl="0" indent="0" algn="ctr" rtl="0">
              <a:lnSpc>
                <a:spcPct val="100000"/>
              </a:lnSpc>
              <a:spcBef>
                <a:spcPts val="0"/>
              </a:spcBef>
              <a:spcAft>
                <a:spcPts val="0"/>
              </a:spcAft>
              <a:buClr>
                <a:schemeClr val="dk1"/>
              </a:buClr>
              <a:buSzPts val="1100"/>
              <a:buFont typeface="Arial"/>
              <a:buNone/>
            </a:pPr>
            <a:r>
              <a:rPr lang="en-US" sz="3200" dirty="0" smtClean="0">
                <a:latin typeface="Calibri" panose="020F0502020204030204" pitchFamily="34" charset="0"/>
                <a:ea typeface="Arial"/>
                <a:cs typeface="Calibri" panose="020F0502020204030204" pitchFamily="34" charset="0"/>
                <a:sym typeface="Arial"/>
              </a:rPr>
              <a:t>E-mail</a:t>
            </a:r>
            <a:r>
              <a:rPr lang="en-US" sz="3200" dirty="0">
                <a:latin typeface="Calibri" panose="020F0502020204030204" pitchFamily="34" charset="0"/>
                <a:ea typeface="Arial"/>
                <a:cs typeface="Calibri" panose="020F0502020204030204" pitchFamily="34" charset="0"/>
                <a:sym typeface="Arial"/>
              </a:rPr>
              <a:t>: </a:t>
            </a:r>
            <a:r>
              <a:rPr lang="en-US" sz="3200" dirty="0">
                <a:latin typeface="Calibri" panose="020F0502020204030204" pitchFamily="34" charset="0"/>
                <a:ea typeface="Arial"/>
                <a:cs typeface="Calibri" panose="020F0502020204030204" pitchFamily="34" charset="0"/>
                <a:sym typeface="Arial"/>
                <a:hlinkClick r:id="rId4"/>
              </a:rPr>
              <a:t>eglover@ed.sc.gov</a:t>
            </a:r>
            <a:endParaRPr sz="3200" dirty="0">
              <a:latin typeface="Calibri" panose="020F0502020204030204" pitchFamily="34" charset="0"/>
              <a:ea typeface="Arial"/>
              <a:cs typeface="Calibri" panose="020F0502020204030204" pitchFamily="34" charset="0"/>
              <a:sym typeface="Arial"/>
            </a:endParaRPr>
          </a:p>
          <a:p>
            <a:pPr marL="0" lvl="0" indent="0" algn="ctr" rtl="0">
              <a:lnSpc>
                <a:spcPct val="100000"/>
              </a:lnSpc>
              <a:spcBef>
                <a:spcPts val="0"/>
              </a:spcBef>
              <a:spcAft>
                <a:spcPts val="0"/>
              </a:spcAft>
              <a:buClr>
                <a:schemeClr val="dk1"/>
              </a:buClr>
              <a:buSzPts val="1100"/>
              <a:buFont typeface="Arial"/>
              <a:buNone/>
            </a:pPr>
            <a:r>
              <a:rPr lang="en-US" sz="3200" dirty="0">
                <a:latin typeface="Calibri" panose="020F0502020204030204" pitchFamily="34" charset="0"/>
                <a:ea typeface="Arial"/>
                <a:cs typeface="Calibri" panose="020F0502020204030204" pitchFamily="34" charset="0"/>
                <a:sym typeface="Arial"/>
              </a:rPr>
              <a:t>Phone: 803-734-3826</a:t>
            </a:r>
            <a:endParaRPr sz="3200" dirty="0">
              <a:latin typeface="Calibri" panose="020F0502020204030204" pitchFamily="34" charset="0"/>
              <a:ea typeface="Arial"/>
              <a:cs typeface="Calibri" panose="020F0502020204030204" pitchFamily="34" charset="0"/>
              <a:sym typeface="Arial"/>
            </a:endParaRPr>
          </a:p>
          <a:p>
            <a:pPr marL="0" lvl="0" indent="0" algn="ctr" rtl="0">
              <a:lnSpc>
                <a:spcPct val="100000"/>
              </a:lnSpc>
              <a:spcBef>
                <a:spcPts val="0"/>
              </a:spcBef>
              <a:spcAft>
                <a:spcPts val="0"/>
              </a:spcAft>
              <a:buClr>
                <a:schemeClr val="dk1"/>
              </a:buClr>
              <a:buSzPts val="1100"/>
              <a:buFont typeface="Arial"/>
              <a:buNone/>
            </a:pPr>
            <a:r>
              <a:rPr lang="en-US" sz="3200" dirty="0">
                <a:latin typeface="Calibri" panose="020F0502020204030204" pitchFamily="34" charset="0"/>
                <a:ea typeface="Arial"/>
                <a:cs typeface="Calibri" panose="020F0502020204030204" pitchFamily="34" charset="0"/>
                <a:sym typeface="Arial"/>
              </a:rPr>
              <a:t>Fax: 803-734-3525</a:t>
            </a:r>
            <a:endParaRPr sz="3200" dirty="0">
              <a:latin typeface="Calibri" panose="020F0502020204030204" pitchFamily="34" charset="0"/>
              <a:ea typeface="Arial"/>
              <a:cs typeface="Calibri" panose="020F0502020204030204" pitchFamily="34" charset="0"/>
              <a:sym typeface="Arial"/>
            </a:endParaRPr>
          </a:p>
        </p:txBody>
      </p:sp>
    </p:spTree>
    <p:extLst>
      <p:ext uri="{BB962C8B-B14F-4D97-AF65-F5344CB8AC3E}">
        <p14:creationId xmlns:p14="http://schemas.microsoft.com/office/powerpoint/2010/main" val="27706027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6720"/>
            <a:ext cx="11704320" cy="1200288"/>
          </a:xfrm>
        </p:spPr>
        <p:txBody>
          <a:bodyPr wrap="square">
            <a:spAutoFit/>
          </a:bodyPr>
          <a:lstStyle/>
          <a:p>
            <a:r>
              <a:rPr lang="nl-NL" sz="3600" b="1" cap="small" dirty="0" smtClean="0">
                <a:solidFill>
                  <a:srgbClr val="008000"/>
                </a:solidFill>
                <a:latin typeface="Calibri" panose="020F0502020204030204" pitchFamily="34" charset="0"/>
                <a:cs typeface="Calibri" panose="020F0502020204030204" pitchFamily="34" charset="0"/>
              </a:rPr>
              <a:t>Agriculture, Food, and Natural Resources</a:t>
            </a:r>
            <a:r>
              <a:rPr lang="nl-NL" sz="4800" b="1" dirty="0">
                <a:solidFill>
                  <a:srgbClr val="008000"/>
                </a:solidFill>
                <a:latin typeface="+mn-lt"/>
              </a:rPr>
              <a:t/>
            </a:r>
            <a:br>
              <a:rPr lang="nl-NL" sz="4800" b="1" dirty="0">
                <a:solidFill>
                  <a:srgbClr val="008000"/>
                </a:solidFill>
                <a:latin typeface="+mn-lt"/>
              </a:rPr>
            </a:br>
            <a:r>
              <a:rPr lang="nl-NL" sz="800" b="1" dirty="0">
                <a:solidFill>
                  <a:srgbClr val="008000"/>
                </a:solidFill>
                <a:latin typeface="+mn-lt"/>
              </a:rPr>
              <a:t/>
            </a:r>
            <a:br>
              <a:rPr lang="nl-NL" sz="800" b="1" dirty="0">
                <a:solidFill>
                  <a:srgbClr val="008000"/>
                </a:solidFill>
                <a:latin typeface="+mn-lt"/>
              </a:rPr>
            </a:br>
            <a:r>
              <a:rPr lang="en-US" sz="3600" b="1" i="1" dirty="0" smtClean="0">
                <a:solidFill>
                  <a:srgbClr val="000099"/>
                </a:solidFill>
              </a:rPr>
              <a:t>Troy Helms</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8860361E-9F4C-4979-937B-F12A10082C4D}"/>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42067906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195" y="256048"/>
            <a:ext cx="10515600" cy="1325563"/>
          </a:xfrm>
        </p:spPr>
        <p:txBody>
          <a:bodyPr>
            <a:normAutofit/>
          </a:bodyPr>
          <a:lstStyle/>
          <a:p>
            <a:pPr algn="ctr"/>
            <a:r>
              <a:rPr lang="en-US" sz="4000" b="1" dirty="0">
                <a:latin typeface="Calibri" panose="020F0502020204030204" pitchFamily="34" charset="0"/>
                <a:cs typeface="Calibri" panose="020F0502020204030204" pitchFamily="34" charset="0"/>
              </a:rPr>
              <a:t>NEW CERTIFICATIONS</a:t>
            </a:r>
          </a:p>
        </p:txBody>
      </p:sp>
      <p:sp>
        <p:nvSpPr>
          <p:cNvPr id="4" name="Content Placeholder 4"/>
          <p:cNvSpPr>
            <a:spLocks noGrp="1"/>
          </p:cNvSpPr>
          <p:nvPr>
            <p:ph idx="1"/>
          </p:nvPr>
        </p:nvSpPr>
        <p:spPr>
          <a:xfrm>
            <a:off x="1476375" y="2111375"/>
            <a:ext cx="10515600" cy="2660650"/>
          </a:xfrm>
        </p:spPr>
        <p:txBody>
          <a:bodyPr>
            <a:normAutofit/>
          </a:bodyPr>
          <a:lstStyle/>
          <a:p>
            <a:pPr marL="285750" indent="-285750"/>
            <a:r>
              <a:rPr lang="en-US" sz="3200" dirty="0"/>
              <a:t>Landscape Professional Certification – Clemson University</a:t>
            </a:r>
            <a:endParaRPr lang="en-US" sz="3200" i="1" dirty="0"/>
          </a:p>
          <a:p>
            <a:pPr marL="285750" indent="-285750"/>
            <a:r>
              <a:rPr lang="en-US" sz="3200" dirty="0"/>
              <a:t>Boater Education</a:t>
            </a:r>
            <a:r>
              <a:rPr lang="en-US" sz="3200" i="1" dirty="0"/>
              <a:t> – DNR</a:t>
            </a:r>
          </a:p>
          <a:p>
            <a:pPr marL="285750" indent="-285750"/>
            <a:r>
              <a:rPr lang="en-US" sz="3200" dirty="0"/>
              <a:t>Hunter Education </a:t>
            </a:r>
            <a:r>
              <a:rPr lang="en-US" sz="3200" i="1" dirty="0"/>
              <a:t>– DNR </a:t>
            </a:r>
          </a:p>
          <a:p>
            <a:pPr marL="285750" indent="-285750"/>
            <a:r>
              <a:rPr lang="en-US" sz="3200" dirty="0"/>
              <a:t>Working towards a Soils Certification for 2022-23- </a:t>
            </a:r>
            <a:r>
              <a:rPr lang="en-US" sz="3200" i="1" dirty="0"/>
              <a:t>DHEC </a:t>
            </a:r>
          </a:p>
          <a:p>
            <a:endParaRPr lang="en-US" dirty="0"/>
          </a:p>
          <a:p>
            <a:endParaRPr lang="en-US" sz="2000" dirty="0"/>
          </a:p>
        </p:txBody>
      </p:sp>
    </p:spTree>
    <p:extLst>
      <p:ext uri="{BB962C8B-B14F-4D97-AF65-F5344CB8AC3E}">
        <p14:creationId xmlns:p14="http://schemas.microsoft.com/office/powerpoint/2010/main" val="3191189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2328"/>
            <a:ext cx="11734800" cy="3194680"/>
          </a:xfrm>
        </p:spPr>
        <p:txBody>
          <a:bodyPr wrap="square">
            <a:spAutoFit/>
          </a:bodyPr>
          <a:lstStyle/>
          <a:p>
            <a:r>
              <a:rPr lang="nl-NL" sz="3600" b="1" cap="small" dirty="0" smtClean="0">
                <a:solidFill>
                  <a:srgbClr val="008000"/>
                </a:solidFill>
                <a:latin typeface="Calibri" panose="020F0502020204030204" pitchFamily="34" charset="0"/>
                <a:cs typeface="Calibri" panose="020F0502020204030204" pitchFamily="34" charset="0"/>
              </a:rPr>
              <a:t>Arts, AV Technology</a:t>
            </a:r>
            <a:br>
              <a:rPr lang="nl-NL" sz="3600" b="1" cap="small" dirty="0" smtClean="0">
                <a:solidFill>
                  <a:srgbClr val="008000"/>
                </a:solidFill>
                <a:latin typeface="Calibri" panose="020F0502020204030204" pitchFamily="34" charset="0"/>
                <a:cs typeface="Calibri" panose="020F0502020204030204" pitchFamily="34" charset="0"/>
              </a:rPr>
            </a:br>
            <a:r>
              <a:rPr lang="nl-NL" sz="3600" b="1" cap="small" dirty="0" smtClean="0">
                <a:solidFill>
                  <a:srgbClr val="008000"/>
                </a:solidFill>
                <a:latin typeface="Calibri" panose="020F0502020204030204" pitchFamily="34" charset="0"/>
                <a:cs typeface="Calibri" panose="020F0502020204030204" pitchFamily="34" charset="0"/>
              </a:rPr>
              <a:t>Education and Training</a:t>
            </a:r>
            <a:br>
              <a:rPr lang="nl-NL" sz="3600" b="1" cap="small" dirty="0" smtClean="0">
                <a:solidFill>
                  <a:srgbClr val="008000"/>
                </a:solidFill>
                <a:latin typeface="Calibri" panose="020F0502020204030204" pitchFamily="34" charset="0"/>
                <a:cs typeface="Calibri" panose="020F0502020204030204" pitchFamily="34" charset="0"/>
              </a:rPr>
            </a:br>
            <a:r>
              <a:rPr lang="nl-NL" sz="3600" b="1" cap="small" dirty="0" smtClean="0">
                <a:solidFill>
                  <a:srgbClr val="008000"/>
                </a:solidFill>
                <a:latin typeface="Calibri" panose="020F0502020204030204" pitchFamily="34" charset="0"/>
                <a:cs typeface="Calibri" panose="020F0502020204030204" pitchFamily="34" charset="0"/>
              </a:rPr>
              <a:t>Hospitality and Tourism</a:t>
            </a:r>
            <a:br>
              <a:rPr lang="nl-NL" sz="3600" b="1" cap="small" dirty="0" smtClean="0">
                <a:solidFill>
                  <a:srgbClr val="008000"/>
                </a:solidFill>
                <a:latin typeface="Calibri" panose="020F0502020204030204" pitchFamily="34" charset="0"/>
                <a:cs typeface="Calibri" panose="020F0502020204030204" pitchFamily="34" charset="0"/>
              </a:rPr>
            </a:br>
            <a:r>
              <a:rPr lang="nl-NL" sz="3600" b="1" cap="small" dirty="0" smtClean="0">
                <a:solidFill>
                  <a:srgbClr val="008000"/>
                </a:solidFill>
                <a:latin typeface="Calibri" panose="020F0502020204030204" pitchFamily="34" charset="0"/>
                <a:cs typeface="Calibri" panose="020F0502020204030204" pitchFamily="34" charset="0"/>
              </a:rPr>
              <a:t>Human Services/Family and Consumer Sciences</a:t>
            </a:r>
            <a:br>
              <a:rPr lang="nl-NL" sz="3600" b="1" cap="small" dirty="0" smtClean="0">
                <a:solidFill>
                  <a:srgbClr val="008000"/>
                </a:solidFill>
                <a:latin typeface="Calibri" panose="020F0502020204030204" pitchFamily="34" charset="0"/>
                <a:cs typeface="Calibri" panose="020F0502020204030204" pitchFamily="34" charset="0"/>
              </a:rPr>
            </a:br>
            <a:r>
              <a:rPr lang="nl-NL" sz="3600" b="1" cap="small" dirty="0" smtClean="0">
                <a:solidFill>
                  <a:srgbClr val="008000"/>
                </a:solidFill>
                <a:latin typeface="Calibri" panose="020F0502020204030204" pitchFamily="34" charset="0"/>
                <a:cs typeface="Calibri" panose="020F0502020204030204" pitchFamily="34" charset="0"/>
              </a:rPr>
              <a:t>Science, Technology, Engineering and Mathematics</a:t>
            </a:r>
            <a:r>
              <a:rPr lang="nl-NL" sz="4400" b="1" cap="small" dirty="0">
                <a:solidFill>
                  <a:srgbClr val="008000"/>
                </a:solidFill>
                <a:latin typeface="+mn-lt"/>
              </a:rPr>
              <a:t/>
            </a:r>
            <a:br>
              <a:rPr lang="nl-NL" sz="4400" b="1" cap="small" dirty="0">
                <a:solidFill>
                  <a:srgbClr val="008000"/>
                </a:solidFill>
                <a:latin typeface="+mn-lt"/>
              </a:rPr>
            </a:br>
            <a:r>
              <a:rPr lang="nl-NL" sz="800" b="1" cap="small" dirty="0">
                <a:solidFill>
                  <a:srgbClr val="008000"/>
                </a:solidFill>
                <a:latin typeface="+mn-lt"/>
              </a:rPr>
              <a:t/>
            </a:r>
            <a:br>
              <a:rPr lang="nl-NL" sz="800" b="1" cap="small" dirty="0">
                <a:solidFill>
                  <a:srgbClr val="008000"/>
                </a:solidFill>
                <a:latin typeface="+mn-lt"/>
              </a:rPr>
            </a:br>
            <a:r>
              <a:rPr lang="en-US" sz="3600" b="1" i="1" dirty="0" smtClean="0">
                <a:solidFill>
                  <a:srgbClr val="000099"/>
                </a:solidFill>
              </a:rPr>
              <a:t>Dr. Eleanor Glover Gladney</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93090136-F797-4A50-AA09-CBDB8E8A6AA3}"/>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1362152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12725"/>
            <a:ext cx="10515600" cy="1325563"/>
          </a:xfrm>
        </p:spPr>
        <p:txBody>
          <a:bodyPr>
            <a:normAutofit/>
          </a:bodyPr>
          <a:lstStyle/>
          <a:p>
            <a:pPr algn="ctr"/>
            <a:r>
              <a:rPr lang="en-US" sz="4000" b="1" dirty="0">
                <a:latin typeface="Calibri" panose="020F0502020204030204" pitchFamily="34" charset="0"/>
                <a:cs typeface="Calibri" panose="020F0502020204030204" pitchFamily="34" charset="0"/>
              </a:rPr>
              <a:t>12-Month Funding</a:t>
            </a:r>
          </a:p>
        </p:txBody>
      </p:sp>
      <p:sp>
        <p:nvSpPr>
          <p:cNvPr id="3" name="Content Placeholder 2"/>
          <p:cNvSpPr>
            <a:spLocks noGrp="1"/>
          </p:cNvSpPr>
          <p:nvPr>
            <p:ph idx="1"/>
          </p:nvPr>
        </p:nvSpPr>
        <p:spPr>
          <a:xfrm>
            <a:off x="762000" y="1538288"/>
            <a:ext cx="10344149" cy="2555875"/>
          </a:xfrm>
        </p:spPr>
        <p:txBody>
          <a:bodyPr>
            <a:noAutofit/>
          </a:bodyPr>
          <a:lstStyle/>
          <a:p>
            <a:pPr marL="0" indent="0">
              <a:buNone/>
            </a:pPr>
            <a:r>
              <a:rPr lang="en-US" sz="2400" dirty="0"/>
              <a:t>Assurance forms have been mailed out</a:t>
            </a:r>
          </a:p>
          <a:p>
            <a:pPr marL="0" indent="0">
              <a:buNone/>
            </a:pPr>
            <a:r>
              <a:rPr lang="en-US" sz="2400" dirty="0"/>
              <a:t>Please make sure the assurance forms are signed and returned</a:t>
            </a:r>
          </a:p>
          <a:p>
            <a:pPr marL="0" indent="0">
              <a:buNone/>
            </a:pPr>
            <a:r>
              <a:rPr lang="en-US" sz="2400" dirty="0"/>
              <a:t>Teachers are expected to meet their obligations as agreed upon in their extended contract.   </a:t>
            </a:r>
          </a:p>
          <a:p>
            <a:pPr marL="0" indent="0">
              <a:buNone/>
            </a:pPr>
            <a:endParaRPr lang="en-US" sz="2400" dirty="0"/>
          </a:p>
          <a:p>
            <a:pPr marL="285750" lvl="1" indent="-285750"/>
            <a:r>
              <a:rPr lang="en-US" dirty="0"/>
              <a:t>Teachers are completing surveys about district travel restrictions that assist our team with planning events</a:t>
            </a:r>
          </a:p>
          <a:p>
            <a:pPr marL="285750" lvl="1" indent="-285750"/>
            <a:r>
              <a:rPr lang="en-US" dirty="0"/>
              <a:t>There will be ample virtual events available for them to participate in if the teachers are restricted due to COVID Protocol</a:t>
            </a:r>
          </a:p>
        </p:txBody>
      </p:sp>
      <p:sp>
        <p:nvSpPr>
          <p:cNvPr id="4" name="Slide Number Placeholder 3"/>
          <p:cNvSpPr>
            <a:spLocks noGrp="1"/>
          </p:cNvSpPr>
          <p:nvPr>
            <p:ph type="sldNum" sz="quarter" idx="4294967295"/>
          </p:nvPr>
        </p:nvSpPr>
        <p:spPr/>
        <p:txBody>
          <a:bodyPr/>
          <a:lstStyle/>
          <a:p>
            <a:fld id="{2638198E-7845-4843-8114-6B9DA8FD3EF6}" type="slidenum">
              <a:rPr lang="en-US" smtClean="0"/>
              <a:t>30</a:t>
            </a:fld>
            <a:endParaRPr lang="en-US" dirty="0"/>
          </a:p>
        </p:txBody>
      </p:sp>
    </p:spTree>
    <p:extLst>
      <p:ext uri="{BB962C8B-B14F-4D97-AF65-F5344CB8AC3E}">
        <p14:creationId xmlns:p14="http://schemas.microsoft.com/office/powerpoint/2010/main" val="6035901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611" y="147586"/>
            <a:ext cx="10515600" cy="1325563"/>
          </a:xfrm>
        </p:spPr>
        <p:txBody>
          <a:bodyPr>
            <a:normAutofit/>
          </a:bodyPr>
          <a:lstStyle/>
          <a:p>
            <a:pPr algn="ctr"/>
            <a:r>
              <a:rPr lang="en-US" sz="4000" b="1" dirty="0">
                <a:latin typeface="Calibri" panose="020F0502020204030204" pitchFamily="34" charset="0"/>
                <a:cs typeface="Calibri" panose="020F0502020204030204" pitchFamily="34" charset="0"/>
              </a:rPr>
              <a:t>Key Upcoming Dates</a:t>
            </a:r>
          </a:p>
        </p:txBody>
      </p:sp>
      <p:sp>
        <p:nvSpPr>
          <p:cNvPr id="3" name="Content Placeholder 2"/>
          <p:cNvSpPr>
            <a:spLocks noGrp="1"/>
          </p:cNvSpPr>
          <p:nvPr>
            <p:ph idx="1"/>
          </p:nvPr>
        </p:nvSpPr>
        <p:spPr>
          <a:xfrm>
            <a:off x="1438275" y="1576388"/>
            <a:ext cx="10915650" cy="4351338"/>
          </a:xfrm>
        </p:spPr>
        <p:txBody>
          <a:bodyPr>
            <a:normAutofit/>
          </a:bodyPr>
          <a:lstStyle/>
          <a:p>
            <a:pPr marL="0" indent="0">
              <a:buNone/>
            </a:pPr>
            <a:r>
              <a:rPr lang="en-US" sz="3200" dirty="0"/>
              <a:t>Oct. 19		FFA Day at the State Fair</a:t>
            </a:r>
          </a:p>
          <a:p>
            <a:pPr marL="0" indent="0">
              <a:buNone/>
            </a:pPr>
            <a:r>
              <a:rPr lang="en-US" sz="3200" dirty="0"/>
              <a:t>Oct. 27 </a:t>
            </a:r>
            <a:r>
              <a:rPr lang="mr-IN" sz="3200" dirty="0"/>
              <a:t>–</a:t>
            </a:r>
            <a:r>
              <a:rPr lang="en-US" sz="3200" dirty="0"/>
              <a:t> 30 	National FFA Convention</a:t>
            </a:r>
          </a:p>
          <a:p>
            <a:pPr marL="0" indent="0">
              <a:buNone/>
            </a:pPr>
            <a:r>
              <a:rPr lang="en-US" sz="3200" dirty="0"/>
              <a:t>Nov. 10		Fall Agriculture Assessment</a:t>
            </a:r>
          </a:p>
          <a:p>
            <a:pPr marL="0" indent="0">
              <a:buNone/>
            </a:pPr>
            <a:r>
              <a:rPr lang="en-US" sz="3200" dirty="0"/>
              <a:t>Nov. 17		Fall Agriculture Assessment Make-up</a:t>
            </a:r>
          </a:p>
          <a:p>
            <a:pPr marL="0" indent="0">
              <a:buNone/>
            </a:pPr>
            <a:r>
              <a:rPr lang="en-US" sz="3200" dirty="0"/>
              <a:t>Dec. 1 </a:t>
            </a:r>
            <a:r>
              <a:rPr lang="mr-IN" sz="3200" dirty="0"/>
              <a:t>–</a:t>
            </a:r>
            <a:r>
              <a:rPr lang="en-US" sz="3200" dirty="0"/>
              <a:t> 4 		NAAE Convention</a:t>
            </a:r>
          </a:p>
          <a:p>
            <a:pPr marL="2743200" indent="-2743200">
              <a:buNone/>
            </a:pPr>
            <a:r>
              <a:rPr lang="en-US" sz="3200" dirty="0"/>
              <a:t>Dec. 8 </a:t>
            </a:r>
            <a:r>
              <a:rPr lang="mr-IN" sz="3200" dirty="0"/>
              <a:t>–</a:t>
            </a:r>
            <a:r>
              <a:rPr lang="en-US" sz="3200" dirty="0"/>
              <a:t> 11	National Young Farmer Education                        Association Convention</a:t>
            </a:r>
          </a:p>
        </p:txBody>
      </p:sp>
      <p:sp>
        <p:nvSpPr>
          <p:cNvPr id="4" name="Slide Number Placeholder 3"/>
          <p:cNvSpPr>
            <a:spLocks noGrp="1"/>
          </p:cNvSpPr>
          <p:nvPr>
            <p:ph type="sldNum" sz="quarter" idx="4294967295"/>
          </p:nvPr>
        </p:nvSpPr>
        <p:spPr/>
        <p:txBody>
          <a:bodyPr/>
          <a:lstStyle/>
          <a:p>
            <a:fld id="{2638198E-7845-4843-8114-6B9DA8FD3EF6}" type="slidenum">
              <a:rPr lang="en-US" smtClean="0"/>
              <a:t>31</a:t>
            </a:fld>
            <a:endParaRPr lang="en-US" dirty="0"/>
          </a:p>
        </p:txBody>
      </p:sp>
    </p:spTree>
    <p:extLst>
      <p:ext uri="{BB962C8B-B14F-4D97-AF65-F5344CB8AC3E}">
        <p14:creationId xmlns:p14="http://schemas.microsoft.com/office/powerpoint/2010/main" val="24495769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393" y="346047"/>
            <a:ext cx="10515600" cy="1100796"/>
          </a:xfrm>
        </p:spPr>
        <p:txBody>
          <a:bodyPr>
            <a:normAutofit/>
          </a:bodyPr>
          <a:lstStyle/>
          <a:p>
            <a:pPr algn="ctr"/>
            <a:r>
              <a:rPr lang="en-US" sz="4000" b="1" dirty="0">
                <a:latin typeface="Calibri" panose="020F0502020204030204" pitchFamily="34" charset="0"/>
                <a:cs typeface="Calibri" panose="020F0502020204030204" pitchFamily="34" charset="0"/>
              </a:rPr>
              <a:t>Program Growth</a:t>
            </a:r>
          </a:p>
        </p:txBody>
      </p:sp>
      <p:sp>
        <p:nvSpPr>
          <p:cNvPr id="4" name="Content Placeholder 6"/>
          <p:cNvSpPr>
            <a:spLocks noGrp="1"/>
          </p:cNvSpPr>
          <p:nvPr>
            <p:ph idx="1"/>
          </p:nvPr>
        </p:nvSpPr>
        <p:spPr>
          <a:xfrm>
            <a:off x="1099091" y="1672063"/>
            <a:ext cx="9397459" cy="4351338"/>
          </a:xfrm>
        </p:spPr>
        <p:txBody>
          <a:bodyPr/>
          <a:lstStyle/>
          <a:p>
            <a:pPr marL="342900" indent="-342900"/>
            <a:r>
              <a:rPr lang="en-US" dirty="0"/>
              <a:t>Continued to see a tremendous growth of programs even during the pandemic</a:t>
            </a:r>
          </a:p>
          <a:p>
            <a:pPr marL="342900" indent="-342900"/>
            <a:r>
              <a:rPr lang="en-US" dirty="0"/>
              <a:t>Middle School Growth</a:t>
            </a:r>
          </a:p>
          <a:p>
            <a:pPr marL="342900" indent="-342900"/>
            <a:r>
              <a:rPr lang="en-US" dirty="0"/>
              <a:t>Additional Teacher growth</a:t>
            </a:r>
          </a:p>
          <a:p>
            <a:pPr marL="342900" indent="-342900"/>
            <a:r>
              <a:rPr lang="en-US" dirty="0"/>
              <a:t>Please reach out to Troy Helms or Frank Saldana if you are interested in opening a program in your district or adding another teacher</a:t>
            </a:r>
          </a:p>
          <a:p>
            <a:pPr marL="0" indent="0">
              <a:buNone/>
            </a:pPr>
            <a:endParaRPr lang="en-US" dirty="0"/>
          </a:p>
          <a:p>
            <a:endParaRPr lang="en-US" dirty="0"/>
          </a:p>
        </p:txBody>
      </p:sp>
    </p:spTree>
    <p:extLst>
      <p:ext uri="{BB962C8B-B14F-4D97-AF65-F5344CB8AC3E}">
        <p14:creationId xmlns:p14="http://schemas.microsoft.com/office/powerpoint/2010/main" val="24521002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711" y="1515882"/>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5" name="Google Shape;491;gb8262f2a22_1_85"/>
          <p:cNvSpPr txBox="1">
            <a:spLocks noGrp="1"/>
          </p:cNvSpPr>
          <p:nvPr>
            <p:ph type="body" idx="1"/>
          </p:nvPr>
        </p:nvSpPr>
        <p:spPr>
          <a:xfrm>
            <a:off x="5113176" y="1296956"/>
            <a:ext cx="6170520" cy="1938952"/>
          </a:xfrm>
          <a:prstGeom prst="rect">
            <a:avLst/>
          </a:prstGeom>
        </p:spPr>
        <p:txBody>
          <a:bodyPr spcFirstLastPara="1" wrap="square" lIns="91425" tIns="45700" rIns="91425" bIns="45700" anchor="t" anchorCtr="0">
            <a:spAutoFit/>
          </a:bodyPr>
          <a:lstStyle/>
          <a:p>
            <a:pPr marL="0" lvl="0" indent="0" algn="ctr" rtl="0">
              <a:lnSpc>
                <a:spcPct val="100000"/>
              </a:lnSpc>
              <a:spcBef>
                <a:spcPts val="0"/>
              </a:spcBef>
              <a:spcAft>
                <a:spcPts val="0"/>
              </a:spcAft>
              <a:buClr>
                <a:schemeClr val="dk1"/>
              </a:buClr>
              <a:buSzPts val="1100"/>
              <a:buFont typeface="Arial"/>
              <a:buNone/>
            </a:pPr>
            <a:r>
              <a:rPr lang="en-US" sz="2400" b="1" dirty="0" smtClean="0">
                <a:latin typeface="Calibri" panose="020F0502020204030204" pitchFamily="34" charset="0"/>
                <a:ea typeface="Arial"/>
                <a:cs typeface="Calibri" panose="020F0502020204030204" pitchFamily="34" charset="0"/>
                <a:sym typeface="Arial"/>
              </a:rPr>
              <a:t>Regions 1 and 2 Coordinator</a:t>
            </a:r>
          </a:p>
          <a:p>
            <a:pPr marL="0" lvl="0" indent="0" algn="ctr" rtl="0">
              <a:lnSpc>
                <a:spcPct val="100000"/>
              </a:lnSpc>
              <a:spcBef>
                <a:spcPts val="0"/>
              </a:spcBef>
              <a:spcAft>
                <a:spcPts val="0"/>
              </a:spcAft>
              <a:buClr>
                <a:schemeClr val="dk1"/>
              </a:buClr>
              <a:buSzPts val="1100"/>
              <a:buFont typeface="Arial"/>
              <a:buNone/>
            </a:pPr>
            <a:r>
              <a:rPr lang="en-US" sz="2400" b="1" dirty="0" smtClean="0">
                <a:latin typeface="Calibri" panose="020F0502020204030204" pitchFamily="34" charset="0"/>
                <a:ea typeface="Arial"/>
                <a:cs typeface="Calibri" panose="020F0502020204030204" pitchFamily="34" charset="0"/>
                <a:sym typeface="Arial"/>
              </a:rPr>
              <a:t>Troy Helms</a:t>
            </a:r>
            <a:endParaRPr sz="2400" b="1" dirty="0">
              <a:latin typeface="Calibri" panose="020F0502020204030204" pitchFamily="34" charset="0"/>
              <a:ea typeface="Arial"/>
              <a:cs typeface="Calibri" panose="020F0502020204030204" pitchFamily="34" charset="0"/>
              <a:sym typeface="Arial"/>
            </a:endParaRPr>
          </a:p>
          <a:p>
            <a:pPr marL="0" lvl="0" indent="0" algn="ctr" rtl="0">
              <a:lnSpc>
                <a:spcPct val="100000"/>
              </a:lnSpc>
              <a:spcBef>
                <a:spcPts val="0"/>
              </a:spcBef>
              <a:spcAft>
                <a:spcPts val="0"/>
              </a:spcAft>
              <a:buClr>
                <a:schemeClr val="dk1"/>
              </a:buClr>
              <a:buSzPts val="1100"/>
              <a:buFont typeface="Arial"/>
              <a:buNone/>
            </a:pPr>
            <a:r>
              <a:rPr lang="en-US" sz="2400" dirty="0" smtClean="0">
                <a:latin typeface="Calibri" panose="020F0502020204030204" pitchFamily="34" charset="0"/>
                <a:ea typeface="Arial"/>
                <a:cs typeface="Calibri" panose="020F0502020204030204" pitchFamily="34" charset="0"/>
                <a:sym typeface="Arial"/>
              </a:rPr>
              <a:t>E-mail</a:t>
            </a:r>
            <a:r>
              <a:rPr lang="en-US" sz="2400" dirty="0">
                <a:latin typeface="Calibri" panose="020F0502020204030204" pitchFamily="34" charset="0"/>
                <a:ea typeface="Arial"/>
                <a:cs typeface="Calibri" panose="020F0502020204030204" pitchFamily="34" charset="0"/>
                <a:sym typeface="Arial"/>
              </a:rPr>
              <a:t>: </a:t>
            </a:r>
            <a:r>
              <a:rPr lang="en-US" sz="2400" dirty="0" smtClean="0">
                <a:latin typeface="Calibri" panose="020F0502020204030204" pitchFamily="34" charset="0"/>
                <a:ea typeface="Arial"/>
                <a:cs typeface="Calibri" panose="020F0502020204030204" pitchFamily="34" charset="0"/>
                <a:sym typeface="Arial"/>
              </a:rPr>
              <a:t>rthelms@Clemson.edu</a:t>
            </a:r>
            <a:endParaRPr sz="2400" dirty="0">
              <a:latin typeface="Calibri" panose="020F0502020204030204" pitchFamily="34" charset="0"/>
              <a:ea typeface="Arial"/>
              <a:cs typeface="Calibri" panose="020F0502020204030204" pitchFamily="34" charset="0"/>
              <a:sym typeface="Arial"/>
            </a:endParaRPr>
          </a:p>
          <a:p>
            <a:pPr marL="0" lvl="0" indent="0" algn="ctr" rtl="0">
              <a:lnSpc>
                <a:spcPct val="100000"/>
              </a:lnSpc>
              <a:spcBef>
                <a:spcPts val="0"/>
              </a:spcBef>
              <a:spcAft>
                <a:spcPts val="0"/>
              </a:spcAft>
              <a:buClr>
                <a:schemeClr val="dk1"/>
              </a:buClr>
              <a:buSzPts val="1100"/>
              <a:buFont typeface="Arial"/>
              <a:buNone/>
            </a:pPr>
            <a:r>
              <a:rPr lang="en-US" sz="2400" dirty="0">
                <a:latin typeface="Calibri" panose="020F0502020204030204" pitchFamily="34" charset="0"/>
                <a:ea typeface="Arial"/>
                <a:cs typeface="Calibri" panose="020F0502020204030204" pitchFamily="34" charset="0"/>
                <a:sym typeface="Arial"/>
              </a:rPr>
              <a:t>Phone: </a:t>
            </a:r>
            <a:r>
              <a:rPr lang="en-US" sz="2400" dirty="0" smtClean="0">
                <a:latin typeface="Calibri" panose="020F0502020204030204" pitchFamily="34" charset="0"/>
                <a:ea typeface="Arial"/>
                <a:cs typeface="Calibri" panose="020F0502020204030204" pitchFamily="34" charset="0"/>
                <a:sym typeface="Arial"/>
              </a:rPr>
              <a:t>803-320-1064</a:t>
            </a:r>
            <a:endParaRPr sz="2400" dirty="0">
              <a:latin typeface="Calibri" panose="020F0502020204030204" pitchFamily="34" charset="0"/>
              <a:ea typeface="Arial"/>
              <a:cs typeface="Calibri" panose="020F0502020204030204" pitchFamily="34" charset="0"/>
              <a:sym typeface="Arial"/>
            </a:endParaRPr>
          </a:p>
          <a:p>
            <a:pPr marL="0" lvl="0" indent="0" algn="ctr" rtl="0">
              <a:lnSpc>
                <a:spcPct val="100000"/>
              </a:lnSpc>
              <a:spcBef>
                <a:spcPts val="0"/>
              </a:spcBef>
              <a:spcAft>
                <a:spcPts val="0"/>
              </a:spcAft>
              <a:buClr>
                <a:schemeClr val="dk1"/>
              </a:buClr>
              <a:buSzPts val="1100"/>
              <a:buFont typeface="Arial"/>
              <a:buNone/>
            </a:pPr>
            <a:r>
              <a:rPr lang="en-US" sz="2400" dirty="0">
                <a:latin typeface="Calibri" panose="020F0502020204030204" pitchFamily="34" charset="0"/>
                <a:ea typeface="Arial"/>
                <a:cs typeface="Calibri" panose="020F0502020204030204" pitchFamily="34" charset="0"/>
                <a:sym typeface="Arial"/>
              </a:rPr>
              <a:t>Fax: </a:t>
            </a:r>
            <a:r>
              <a:rPr lang="en-US" sz="2400" dirty="0" smtClean="0">
                <a:latin typeface="Calibri" panose="020F0502020204030204" pitchFamily="34" charset="0"/>
                <a:ea typeface="Arial"/>
                <a:cs typeface="Calibri" panose="020F0502020204030204" pitchFamily="34" charset="0"/>
                <a:sym typeface="Arial"/>
              </a:rPr>
              <a:t>803-286-6650</a:t>
            </a:r>
            <a:endParaRPr sz="2400" dirty="0">
              <a:latin typeface="Calibri" panose="020F0502020204030204" pitchFamily="34" charset="0"/>
              <a:ea typeface="Arial"/>
              <a:cs typeface="Calibri" panose="020F0502020204030204" pitchFamily="34" charset="0"/>
              <a:sym typeface="Arial"/>
            </a:endParaRPr>
          </a:p>
        </p:txBody>
      </p:sp>
      <p:sp>
        <p:nvSpPr>
          <p:cNvPr id="6" name="Google Shape;491;gb8262f2a22_1_85"/>
          <p:cNvSpPr txBox="1">
            <a:spLocks/>
          </p:cNvSpPr>
          <p:nvPr/>
        </p:nvSpPr>
        <p:spPr>
          <a:xfrm>
            <a:off x="5113176" y="3548442"/>
            <a:ext cx="6170520" cy="2246729"/>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gn="ctr">
              <a:lnSpc>
                <a:spcPct val="100000"/>
              </a:lnSpc>
              <a:spcBef>
                <a:spcPts val="0"/>
              </a:spcBef>
              <a:buSzPts val="1100"/>
              <a:buFont typeface="Arial"/>
              <a:buNone/>
            </a:pPr>
            <a:r>
              <a:rPr lang="en-US" sz="2400" b="1" dirty="0" smtClean="0">
                <a:latin typeface="Calibri" panose="020F0502020204030204" pitchFamily="34" charset="0"/>
                <a:ea typeface="Arial"/>
                <a:cs typeface="Calibri" panose="020F0502020204030204" pitchFamily="34" charset="0"/>
                <a:sym typeface="Arial"/>
              </a:rPr>
              <a:t>Regions 3 and 4 Coordinator</a:t>
            </a:r>
          </a:p>
          <a:p>
            <a:pPr marL="0" indent="0" algn="ctr">
              <a:lnSpc>
                <a:spcPct val="100000"/>
              </a:lnSpc>
              <a:spcBef>
                <a:spcPts val="0"/>
              </a:spcBef>
              <a:buSzPts val="1100"/>
              <a:buFont typeface="Arial"/>
              <a:buNone/>
            </a:pPr>
            <a:r>
              <a:rPr lang="en-US" sz="2400" b="1" dirty="0" smtClean="0">
                <a:latin typeface="Calibri" panose="020F0502020204030204" pitchFamily="34" charset="0"/>
                <a:ea typeface="Arial"/>
                <a:cs typeface="Calibri" panose="020F0502020204030204" pitchFamily="34" charset="0"/>
                <a:sym typeface="Arial"/>
              </a:rPr>
              <a:t>Frank Saldana</a:t>
            </a:r>
          </a:p>
          <a:p>
            <a:pPr marL="0" indent="0" algn="ctr">
              <a:lnSpc>
                <a:spcPct val="100000"/>
              </a:lnSpc>
              <a:spcBef>
                <a:spcPts val="0"/>
              </a:spcBef>
              <a:buSzPts val="1100"/>
              <a:buFont typeface="Arial"/>
              <a:buNone/>
            </a:pPr>
            <a:r>
              <a:rPr lang="en-US" sz="2400" dirty="0" smtClean="0">
                <a:latin typeface="Calibri" panose="020F0502020204030204" pitchFamily="34" charset="0"/>
                <a:ea typeface="Arial"/>
                <a:cs typeface="Calibri" panose="020F0502020204030204" pitchFamily="34" charset="0"/>
                <a:sym typeface="Arial"/>
              </a:rPr>
              <a:t>E-mail: jsaldan@Clemson.edu</a:t>
            </a:r>
          </a:p>
          <a:p>
            <a:pPr marL="0" indent="0" algn="ctr">
              <a:lnSpc>
                <a:spcPct val="100000"/>
              </a:lnSpc>
              <a:spcBef>
                <a:spcPts val="0"/>
              </a:spcBef>
              <a:buSzPts val="1100"/>
              <a:buFont typeface="Arial"/>
              <a:buNone/>
            </a:pPr>
            <a:r>
              <a:rPr lang="en-US" sz="2400" dirty="0" smtClean="0">
                <a:latin typeface="Calibri" panose="020F0502020204030204" pitchFamily="34" charset="0"/>
                <a:ea typeface="Arial"/>
                <a:cs typeface="Calibri" panose="020F0502020204030204" pitchFamily="34" charset="0"/>
                <a:sym typeface="Arial"/>
              </a:rPr>
              <a:t>Phone: 765-336-4300 </a:t>
            </a:r>
          </a:p>
          <a:p>
            <a:pPr marL="0" indent="0" algn="ctr">
              <a:lnSpc>
                <a:spcPct val="100000"/>
              </a:lnSpc>
              <a:spcBef>
                <a:spcPts val="0"/>
              </a:spcBef>
              <a:buSzPts val="1100"/>
              <a:buFont typeface="Arial"/>
              <a:buNone/>
            </a:pPr>
            <a:r>
              <a:rPr lang="en-US" sz="2400" dirty="0" smtClean="0">
                <a:latin typeface="Calibri" panose="020F0502020204030204" pitchFamily="34" charset="0"/>
                <a:ea typeface="Arial"/>
                <a:cs typeface="Calibri" panose="020F0502020204030204" pitchFamily="34" charset="0"/>
                <a:sym typeface="Arial"/>
              </a:rPr>
              <a:t>Fax: 843-249-4033</a:t>
            </a:r>
            <a:endParaRPr lang="en-US" sz="2400" dirty="0">
              <a:latin typeface="Calibri" panose="020F0502020204030204" pitchFamily="34" charset="0"/>
              <a:ea typeface="Arial"/>
              <a:cs typeface="Calibri" panose="020F0502020204030204" pitchFamily="34" charset="0"/>
              <a:sym typeface="Arial"/>
            </a:endParaRPr>
          </a:p>
          <a:p>
            <a:pPr marL="0" indent="0" algn="ctr">
              <a:lnSpc>
                <a:spcPct val="100000"/>
              </a:lnSpc>
              <a:spcBef>
                <a:spcPts val="0"/>
              </a:spcBef>
              <a:buSzPts val="1100"/>
              <a:buFont typeface="Arial"/>
              <a:buNone/>
            </a:pPr>
            <a:endParaRPr lang="en-US" sz="2000" dirty="0">
              <a:latin typeface="Calibri" panose="020F0502020204030204" pitchFamily="34" charset="0"/>
              <a:ea typeface="Arial"/>
              <a:cs typeface="Calibri" panose="020F0502020204030204" pitchFamily="34" charset="0"/>
              <a:sym typeface="Arial"/>
            </a:endParaRPr>
          </a:p>
        </p:txBody>
      </p:sp>
    </p:spTree>
    <p:extLst>
      <p:ext uri="{BB962C8B-B14F-4D97-AF65-F5344CB8AC3E}">
        <p14:creationId xmlns:p14="http://schemas.microsoft.com/office/powerpoint/2010/main" val="23555750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6720"/>
            <a:ext cx="11704320" cy="1200288"/>
          </a:xfrm>
        </p:spPr>
        <p:txBody>
          <a:bodyPr wrap="square">
            <a:spAutoFit/>
          </a:bodyPr>
          <a:lstStyle/>
          <a:p>
            <a:r>
              <a:rPr lang="nl-NL" sz="3600" b="1" cap="small" dirty="0" smtClean="0">
                <a:solidFill>
                  <a:srgbClr val="008000"/>
                </a:solidFill>
                <a:latin typeface="Calibri" panose="020F0502020204030204" pitchFamily="34" charset="0"/>
                <a:cs typeface="Calibri" panose="020F0502020204030204" pitchFamily="34" charset="0"/>
              </a:rPr>
              <a:t>Information Technology</a:t>
            </a:r>
            <a:r>
              <a:rPr lang="nl-NL" sz="4800" b="1" dirty="0">
                <a:solidFill>
                  <a:srgbClr val="008000"/>
                </a:solidFill>
                <a:latin typeface="+mn-lt"/>
              </a:rPr>
              <a:t/>
            </a:r>
            <a:br>
              <a:rPr lang="nl-NL" sz="4800" b="1" dirty="0">
                <a:solidFill>
                  <a:srgbClr val="008000"/>
                </a:solidFill>
                <a:latin typeface="+mn-lt"/>
              </a:rPr>
            </a:br>
            <a:r>
              <a:rPr lang="nl-NL" sz="800" b="1" dirty="0">
                <a:solidFill>
                  <a:srgbClr val="008000"/>
                </a:solidFill>
                <a:latin typeface="+mn-lt"/>
              </a:rPr>
              <a:t/>
            </a:r>
            <a:br>
              <a:rPr lang="nl-NL" sz="800" b="1" dirty="0">
                <a:solidFill>
                  <a:srgbClr val="008000"/>
                </a:solidFill>
                <a:latin typeface="+mn-lt"/>
              </a:rPr>
            </a:br>
            <a:r>
              <a:rPr lang="en-US" sz="3600" b="1" i="1" dirty="0" smtClean="0">
                <a:solidFill>
                  <a:srgbClr val="000099"/>
                </a:solidFill>
              </a:rPr>
              <a:t>Andrew Cook</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8860361E-9F4C-4979-937B-F12A10082C4D}"/>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4064487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Agenda</a:t>
            </a:r>
            <a:endParaRPr lang="en-US" sz="4000" b="1" dirty="0"/>
          </a:p>
        </p:txBody>
      </p:sp>
      <p:sp>
        <p:nvSpPr>
          <p:cNvPr id="3" name="Content Placeholder 2"/>
          <p:cNvSpPr>
            <a:spLocks noGrp="1"/>
          </p:cNvSpPr>
          <p:nvPr>
            <p:ph idx="1"/>
          </p:nvPr>
        </p:nvSpPr>
        <p:spPr>
          <a:xfrm>
            <a:off x="765048" y="1469009"/>
            <a:ext cx="10515600" cy="4351338"/>
          </a:xfrm>
        </p:spPr>
        <p:txBody>
          <a:bodyPr/>
          <a:lstStyle/>
          <a:p>
            <a:r>
              <a:rPr lang="en-US" dirty="0" smtClean="0"/>
              <a:t>Program Highlights</a:t>
            </a:r>
          </a:p>
          <a:p>
            <a:r>
              <a:rPr lang="en-US" dirty="0" smtClean="0"/>
              <a:t>Course Standards</a:t>
            </a:r>
          </a:p>
          <a:p>
            <a:r>
              <a:rPr lang="en-US" dirty="0" smtClean="0"/>
              <a:t>Instructional Materials</a:t>
            </a:r>
          </a:p>
          <a:p>
            <a:r>
              <a:rPr lang="en-US" dirty="0" smtClean="0"/>
              <a:t>Computer Science Graduation Requirement</a:t>
            </a:r>
          </a:p>
          <a:p>
            <a:r>
              <a:rPr lang="en-US" dirty="0" smtClean="0"/>
              <a:t>Program Data</a:t>
            </a:r>
          </a:p>
          <a:p>
            <a:r>
              <a:rPr lang="en-US" dirty="0" smtClean="0"/>
              <a:t>Educator Certification</a:t>
            </a:r>
          </a:p>
          <a:p>
            <a:r>
              <a:rPr lang="en-US" dirty="0" smtClean="0"/>
              <a:t>External Engagements</a:t>
            </a:r>
          </a:p>
          <a:p>
            <a:r>
              <a:rPr lang="en-US" dirty="0" smtClean="0"/>
              <a:t>CTSOs</a:t>
            </a:r>
          </a:p>
          <a:p>
            <a:endParaRPr lang="en-US" dirty="0" smtClean="0"/>
          </a:p>
          <a:p>
            <a:endParaRPr lang="en-US" dirty="0"/>
          </a:p>
        </p:txBody>
      </p:sp>
    </p:spTree>
    <p:extLst>
      <p:ext uri="{BB962C8B-B14F-4D97-AF65-F5344CB8AC3E}">
        <p14:creationId xmlns:p14="http://schemas.microsoft.com/office/powerpoint/2010/main" val="26865217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865" y="112876"/>
            <a:ext cx="10515600" cy="1325563"/>
          </a:xfrm>
        </p:spPr>
        <p:txBody>
          <a:bodyPr/>
          <a:lstStyle/>
          <a:p>
            <a:pPr algn="ctr"/>
            <a:r>
              <a:rPr lang="en-US" b="1" dirty="0" smtClean="0"/>
              <a:t>IT Program Highlights</a:t>
            </a:r>
            <a:endParaRPr lang="en-US" b="1" dirty="0"/>
          </a:p>
        </p:txBody>
      </p:sp>
      <p:sp>
        <p:nvSpPr>
          <p:cNvPr id="3" name="Content Placeholder 2"/>
          <p:cNvSpPr>
            <a:spLocks noGrp="1"/>
          </p:cNvSpPr>
          <p:nvPr>
            <p:ph idx="1"/>
          </p:nvPr>
        </p:nvSpPr>
        <p:spPr>
          <a:xfrm>
            <a:off x="842864" y="1338231"/>
            <a:ext cx="9645303" cy="4453327"/>
          </a:xfrm>
        </p:spPr>
        <p:txBody>
          <a:bodyPr>
            <a:normAutofit lnSpcReduction="10000"/>
          </a:bodyPr>
          <a:lstStyle/>
          <a:p>
            <a:r>
              <a:rPr lang="en-US" dirty="0" smtClean="0"/>
              <a:t>Added AP and IGCSE Computer Science Courses to the IT Pathways</a:t>
            </a:r>
          </a:p>
          <a:p>
            <a:r>
              <a:rPr lang="en-US" dirty="0" smtClean="0"/>
              <a:t>Added the Game and Interactive Media Design Pathway </a:t>
            </a:r>
          </a:p>
          <a:p>
            <a:pPr lvl="1">
              <a:buFont typeface="Wingdings" panose="05000000000000000000" pitchFamily="2" charset="2"/>
              <a:buChar char="Ø"/>
            </a:pPr>
            <a:r>
              <a:rPr lang="en-US" dirty="0" smtClean="0"/>
              <a:t>Esports Gaming Competition via SkillsUSA</a:t>
            </a:r>
          </a:p>
          <a:p>
            <a:r>
              <a:rPr lang="en-US" dirty="0" smtClean="0"/>
              <a:t>Added Python and Swift Programming Courses</a:t>
            </a:r>
          </a:p>
          <a:p>
            <a:r>
              <a:rPr lang="en-US" dirty="0" smtClean="0"/>
              <a:t>New and Revised Course Standards</a:t>
            </a:r>
          </a:p>
          <a:p>
            <a:r>
              <a:rPr lang="en-US" dirty="0" smtClean="0"/>
              <a:t>Artificial Intelligence Standards Draft (October 2021)</a:t>
            </a:r>
          </a:p>
          <a:p>
            <a:r>
              <a:rPr lang="en-US" dirty="0" smtClean="0"/>
              <a:t>Instructional Materials Reviews (Summer and Fall 2021)</a:t>
            </a:r>
          </a:p>
          <a:p>
            <a:r>
              <a:rPr lang="en-US" dirty="0" smtClean="0"/>
              <a:t>Business </a:t>
            </a:r>
            <a:r>
              <a:rPr lang="en-US" dirty="0"/>
              <a:t>Data Applications </a:t>
            </a:r>
            <a:r>
              <a:rPr lang="en-US" dirty="0" smtClean="0"/>
              <a:t>(5021) </a:t>
            </a:r>
          </a:p>
          <a:p>
            <a:pPr lvl="1">
              <a:buFont typeface="Wingdings" panose="05000000000000000000" pitchFamily="2" charset="2"/>
              <a:buChar char="Ø"/>
            </a:pPr>
            <a:r>
              <a:rPr lang="en-US" dirty="0" smtClean="0"/>
              <a:t>Added to the CS Graduation Requirement Fulfillment List</a:t>
            </a:r>
            <a:endParaRPr lang="en-US" dirty="0"/>
          </a:p>
        </p:txBody>
      </p:sp>
      <p:sp>
        <p:nvSpPr>
          <p:cNvPr id="4" name="Slide Number Placeholder 3"/>
          <p:cNvSpPr>
            <a:spLocks noGrp="1"/>
          </p:cNvSpPr>
          <p:nvPr>
            <p:ph type="sldNum" sz="quarter" idx="4294967295"/>
          </p:nvPr>
        </p:nvSpPr>
        <p:spPr/>
        <p:txBody>
          <a:bodyPr/>
          <a:lstStyle/>
          <a:p>
            <a:fld id="{2638198E-7845-4843-8114-6B9DA8FD3EF6}" type="slidenum">
              <a:rPr lang="en-US" smtClean="0"/>
              <a:t>36</a:t>
            </a:fld>
            <a:endParaRPr lang="en-US"/>
          </a:p>
        </p:txBody>
      </p:sp>
    </p:spTree>
    <p:extLst>
      <p:ext uri="{BB962C8B-B14F-4D97-AF65-F5344CB8AC3E}">
        <p14:creationId xmlns:p14="http://schemas.microsoft.com/office/powerpoint/2010/main" val="927440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65430"/>
            <a:ext cx="10515600" cy="1325563"/>
          </a:xfrm>
        </p:spPr>
        <p:txBody>
          <a:bodyPr>
            <a:normAutofit/>
          </a:bodyPr>
          <a:lstStyle/>
          <a:p>
            <a:pPr algn="ctr"/>
            <a:r>
              <a:rPr lang="en-US" b="1" dirty="0" smtClean="0"/>
              <a:t>IT Course Standards Update</a:t>
            </a:r>
            <a:endParaRPr lang="en-US" b="1" dirty="0"/>
          </a:p>
        </p:txBody>
      </p:sp>
      <p:sp>
        <p:nvSpPr>
          <p:cNvPr id="6" name="Content Placeholder 5"/>
          <p:cNvSpPr>
            <a:spLocks noGrp="1"/>
          </p:cNvSpPr>
          <p:nvPr>
            <p:ph idx="1"/>
          </p:nvPr>
        </p:nvSpPr>
        <p:spPr>
          <a:xfrm>
            <a:off x="838200" y="1490993"/>
            <a:ext cx="10515600" cy="4351338"/>
          </a:xfrm>
        </p:spPr>
        <p:txBody>
          <a:bodyPr>
            <a:normAutofit lnSpcReduction="10000"/>
          </a:bodyPr>
          <a:lstStyle/>
          <a:p>
            <a:r>
              <a:rPr lang="en-US" dirty="0" smtClean="0"/>
              <a:t>Computer Programming 1 (New Name </a:t>
            </a:r>
            <a:r>
              <a:rPr lang="en-US" i="1" dirty="0" smtClean="0"/>
              <a:t>Introduction to Computer Programming</a:t>
            </a:r>
            <a:r>
              <a:rPr lang="en-US" dirty="0" smtClean="0"/>
              <a:t>)</a:t>
            </a:r>
          </a:p>
          <a:p>
            <a:r>
              <a:rPr lang="en-US" dirty="0" smtClean="0"/>
              <a:t>Computer Programming 2 (New Name </a:t>
            </a:r>
            <a:r>
              <a:rPr lang="en-US" i="1" dirty="0" smtClean="0"/>
              <a:t>Intermediate Computer Programming</a:t>
            </a:r>
            <a:r>
              <a:rPr lang="en-US" dirty="0" smtClean="0"/>
              <a:t>)</a:t>
            </a:r>
          </a:p>
          <a:p>
            <a:r>
              <a:rPr lang="en-US" dirty="0" smtClean="0"/>
              <a:t>Advanced Computer Programming (In Progress)</a:t>
            </a:r>
          </a:p>
          <a:p>
            <a:r>
              <a:rPr lang="en-US" dirty="0" smtClean="0"/>
              <a:t>Game Design and Development (Revised)</a:t>
            </a:r>
          </a:p>
          <a:p>
            <a:r>
              <a:rPr lang="en-US" dirty="0" smtClean="0"/>
              <a:t>Information Systems (New)</a:t>
            </a:r>
          </a:p>
          <a:p>
            <a:r>
              <a:rPr lang="en-US" dirty="0" smtClean="0"/>
              <a:t>Mobile Applications Development (New)</a:t>
            </a:r>
          </a:p>
          <a:p>
            <a:r>
              <a:rPr lang="en-US" dirty="0" smtClean="0"/>
              <a:t>Physical Computing and Control Systems (New)</a:t>
            </a:r>
            <a:endParaRPr lang="en-US" dirty="0"/>
          </a:p>
        </p:txBody>
      </p:sp>
    </p:spTree>
    <p:extLst>
      <p:ext uri="{BB962C8B-B14F-4D97-AF65-F5344CB8AC3E}">
        <p14:creationId xmlns:p14="http://schemas.microsoft.com/office/powerpoint/2010/main" val="9449825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Instructional Materials Reviewed</a:t>
            </a:r>
            <a:endParaRPr lang="en-US" b="1" dirty="0"/>
          </a:p>
        </p:txBody>
      </p:sp>
      <p:sp>
        <p:nvSpPr>
          <p:cNvPr id="3" name="Content Placeholder 2"/>
          <p:cNvSpPr>
            <a:spLocks noGrp="1"/>
          </p:cNvSpPr>
          <p:nvPr>
            <p:ph idx="1"/>
          </p:nvPr>
        </p:nvSpPr>
        <p:spPr/>
        <p:txBody>
          <a:bodyPr/>
          <a:lstStyle/>
          <a:p>
            <a:r>
              <a:rPr lang="en-US" dirty="0" smtClean="0"/>
              <a:t>Advanced Computer Repair and Service</a:t>
            </a:r>
          </a:p>
          <a:p>
            <a:r>
              <a:rPr lang="en-US" dirty="0" smtClean="0"/>
              <a:t>Animation and Game Design and Development</a:t>
            </a:r>
          </a:p>
          <a:p>
            <a:r>
              <a:rPr lang="en-US" dirty="0" smtClean="0"/>
              <a:t>Computer Forensics and Cybersecurity</a:t>
            </a:r>
          </a:p>
          <a:p>
            <a:r>
              <a:rPr lang="en-US" dirty="0" smtClean="0"/>
              <a:t>Discovering Computer Science</a:t>
            </a:r>
          </a:p>
          <a:p>
            <a:endParaRPr lang="en-US" dirty="0"/>
          </a:p>
        </p:txBody>
      </p:sp>
    </p:spTree>
    <p:extLst>
      <p:ext uri="{BB962C8B-B14F-4D97-AF65-F5344CB8AC3E}">
        <p14:creationId xmlns:p14="http://schemas.microsoft.com/office/powerpoint/2010/main" val="16303544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6082" y="0"/>
            <a:ext cx="10515600" cy="999742"/>
          </a:xfrm>
        </p:spPr>
        <p:txBody>
          <a:bodyPr>
            <a:normAutofit/>
          </a:bodyPr>
          <a:lstStyle/>
          <a:p>
            <a:pPr algn="ctr"/>
            <a:r>
              <a:rPr lang="en-US" sz="4000" b="1" dirty="0"/>
              <a:t>Game and Interactive Media Design Pathway</a:t>
            </a:r>
          </a:p>
        </p:txBody>
      </p:sp>
      <p:sp>
        <p:nvSpPr>
          <p:cNvPr id="8" name="Content Placeholder 7"/>
          <p:cNvSpPr>
            <a:spLocks noGrp="1"/>
          </p:cNvSpPr>
          <p:nvPr>
            <p:ph sz="half" idx="1"/>
          </p:nvPr>
        </p:nvSpPr>
        <p:spPr>
          <a:xfrm>
            <a:off x="1322832" y="1989710"/>
            <a:ext cx="4267200" cy="4038600"/>
          </a:xfrm>
        </p:spPr>
        <p:txBody>
          <a:bodyPr>
            <a:normAutofit fontScale="55000" lnSpcReduction="20000"/>
          </a:bodyPr>
          <a:lstStyle/>
          <a:p>
            <a:r>
              <a:rPr lang="en-US" dirty="0" smtClean="0"/>
              <a:t>Accounting </a:t>
            </a:r>
            <a:r>
              <a:rPr lang="en-US" dirty="0"/>
              <a:t>I</a:t>
            </a:r>
          </a:p>
          <a:p>
            <a:r>
              <a:rPr lang="en-US" dirty="0"/>
              <a:t>Advanced Animation</a:t>
            </a:r>
          </a:p>
          <a:p>
            <a:r>
              <a:rPr lang="en-US" dirty="0"/>
              <a:t>AP Computer Science A #</a:t>
            </a:r>
          </a:p>
          <a:p>
            <a:r>
              <a:rPr lang="en-US" dirty="0"/>
              <a:t>AP Computer Science Principles #</a:t>
            </a:r>
          </a:p>
          <a:p>
            <a:r>
              <a:rPr lang="en-US" dirty="0"/>
              <a:t>Computer Programming 1</a:t>
            </a:r>
          </a:p>
          <a:p>
            <a:r>
              <a:rPr lang="en-US" dirty="0"/>
              <a:t>Computer Programming 1 with C++</a:t>
            </a:r>
          </a:p>
          <a:p>
            <a:r>
              <a:rPr lang="en-US" dirty="0"/>
              <a:t>Computer Programming 1 with Java</a:t>
            </a:r>
          </a:p>
          <a:p>
            <a:r>
              <a:rPr lang="en-US" dirty="0"/>
              <a:t>Computer Programming 1 with Python #</a:t>
            </a:r>
          </a:p>
          <a:p>
            <a:r>
              <a:rPr lang="en-US" dirty="0"/>
              <a:t>Computer Programming 1 with Swift #</a:t>
            </a:r>
          </a:p>
          <a:p>
            <a:r>
              <a:rPr lang="en-US" dirty="0"/>
              <a:t>Computer Programming 1 with Visual Basic</a:t>
            </a:r>
          </a:p>
          <a:p>
            <a:r>
              <a:rPr lang="en-US" dirty="0"/>
              <a:t>Computer Repair and Service</a:t>
            </a:r>
          </a:p>
          <a:p>
            <a:r>
              <a:rPr lang="en-US" dirty="0"/>
              <a:t>Cyber Security </a:t>
            </a:r>
            <a:r>
              <a:rPr lang="en-US" dirty="0" smtClean="0"/>
              <a:t>Fundamentals</a:t>
            </a:r>
          </a:p>
          <a:p>
            <a:r>
              <a:rPr lang="en-US" dirty="0"/>
              <a:t>Digital Art and Design 1</a:t>
            </a:r>
          </a:p>
          <a:p>
            <a:endParaRPr lang="en-US" dirty="0"/>
          </a:p>
        </p:txBody>
      </p:sp>
      <p:sp>
        <p:nvSpPr>
          <p:cNvPr id="9" name="Content Placeholder 8"/>
          <p:cNvSpPr>
            <a:spLocks noGrp="1"/>
          </p:cNvSpPr>
          <p:nvPr>
            <p:ph sz="half" idx="2"/>
          </p:nvPr>
        </p:nvSpPr>
        <p:spPr>
          <a:xfrm>
            <a:off x="5859622" y="1938784"/>
            <a:ext cx="4679731" cy="4114800"/>
          </a:xfrm>
        </p:spPr>
        <p:txBody>
          <a:bodyPr>
            <a:normAutofit fontScale="55000" lnSpcReduction="20000"/>
          </a:bodyPr>
          <a:lstStyle/>
          <a:p>
            <a:r>
              <a:rPr lang="en-US" dirty="0" smtClean="0"/>
              <a:t>Entrepreneurship</a:t>
            </a:r>
            <a:endParaRPr lang="en-US" dirty="0"/>
          </a:p>
          <a:p>
            <a:r>
              <a:rPr lang="en-US" dirty="0"/>
              <a:t>Fundamentals of Computing</a:t>
            </a:r>
          </a:p>
          <a:p>
            <a:r>
              <a:rPr lang="en-US" dirty="0"/>
              <a:t>Fundamentals of Computing I and Fundamentals of Computing II</a:t>
            </a:r>
          </a:p>
          <a:p>
            <a:r>
              <a:rPr lang="en-US" dirty="0"/>
              <a:t>Fundamentals of Web Page &amp; Design and Development</a:t>
            </a:r>
          </a:p>
          <a:p>
            <a:r>
              <a:rPr lang="en-US" dirty="0"/>
              <a:t>IGCSE Computer Science (0478) #</a:t>
            </a:r>
          </a:p>
          <a:p>
            <a:r>
              <a:rPr lang="en-US" dirty="0"/>
              <a:t>Media Technology 1</a:t>
            </a:r>
          </a:p>
          <a:p>
            <a:r>
              <a:rPr lang="en-US" dirty="0"/>
              <a:t>Networking Fundamentals</a:t>
            </a:r>
          </a:p>
          <a:p>
            <a:r>
              <a:rPr lang="en-US" dirty="0"/>
              <a:t>PLTW – Computer Science A</a:t>
            </a:r>
          </a:p>
          <a:p>
            <a:r>
              <a:rPr lang="en-US" dirty="0"/>
              <a:t>PLTW – Computer Science Essentials</a:t>
            </a:r>
          </a:p>
          <a:p>
            <a:r>
              <a:rPr lang="en-US" dirty="0"/>
              <a:t>PLTW – Computer Science Principles</a:t>
            </a:r>
          </a:p>
          <a:p>
            <a:r>
              <a:rPr lang="en-US" dirty="0"/>
              <a:t>PLTW – Cybersecurity </a:t>
            </a:r>
            <a:endParaRPr lang="en-US" dirty="0" smtClean="0"/>
          </a:p>
          <a:p>
            <a:r>
              <a:rPr lang="en-US" dirty="0" smtClean="0"/>
              <a:t>Information </a:t>
            </a:r>
            <a:r>
              <a:rPr lang="en-US" dirty="0"/>
              <a:t>Technology Internship, work-based credit</a:t>
            </a:r>
          </a:p>
        </p:txBody>
      </p:sp>
      <p:sp>
        <p:nvSpPr>
          <p:cNvPr id="3" name="Slide Number Placeholder 2"/>
          <p:cNvSpPr>
            <a:spLocks noGrp="1"/>
          </p:cNvSpPr>
          <p:nvPr>
            <p:ph type="sldNum" sz="quarter" idx="4294967295"/>
          </p:nvPr>
        </p:nvSpPr>
        <p:spPr/>
        <p:txBody>
          <a:bodyPr/>
          <a:lstStyle/>
          <a:p>
            <a:fld id="{2638198E-7845-4843-8114-6B9DA8FD3EF6}" type="slidenum">
              <a:rPr lang="en-US" smtClean="0"/>
              <a:t>39</a:t>
            </a:fld>
            <a:endParaRPr lang="en-US" dirty="0"/>
          </a:p>
        </p:txBody>
      </p:sp>
      <p:sp>
        <p:nvSpPr>
          <p:cNvPr id="10" name="TextBox 9"/>
          <p:cNvSpPr txBox="1"/>
          <p:nvPr/>
        </p:nvSpPr>
        <p:spPr>
          <a:xfrm>
            <a:off x="1258824" y="758604"/>
            <a:ext cx="8458200" cy="1231106"/>
          </a:xfrm>
          <a:prstGeom prst="rect">
            <a:avLst/>
          </a:prstGeom>
          <a:noFill/>
        </p:spPr>
        <p:txBody>
          <a:bodyPr wrap="square" rtlCol="0">
            <a:spAutoFit/>
          </a:bodyPr>
          <a:lstStyle/>
          <a:p>
            <a:r>
              <a:rPr lang="en-US" sz="1600" b="1" dirty="0"/>
              <a:t>Required Courses</a:t>
            </a:r>
          </a:p>
          <a:p>
            <a:pPr lvl="1"/>
            <a:r>
              <a:rPr lang="en-US" sz="1600" b="1" dirty="0"/>
              <a:t>Foundations of Animation**</a:t>
            </a:r>
          </a:p>
          <a:p>
            <a:pPr lvl="1"/>
            <a:r>
              <a:rPr lang="en-US" sz="1600" b="1" dirty="0"/>
              <a:t>Game Design and Development**</a:t>
            </a:r>
          </a:p>
          <a:p>
            <a:pPr lvl="1"/>
            <a:endParaRPr lang="en-US" sz="1000" b="1" dirty="0"/>
          </a:p>
          <a:p>
            <a:r>
              <a:rPr lang="en-US" sz="1600" b="1" dirty="0"/>
              <a:t>Choose any two of the courses below for completion: </a:t>
            </a:r>
          </a:p>
        </p:txBody>
      </p:sp>
    </p:spTree>
    <p:extLst>
      <p:ext uri="{BB962C8B-B14F-4D97-AF65-F5344CB8AC3E}">
        <p14:creationId xmlns:p14="http://schemas.microsoft.com/office/powerpoint/2010/main" val="1914889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gb8262f2a22_0_6"/>
          <p:cNvSpPr txBox="1">
            <a:spLocks noGrp="1"/>
          </p:cNvSpPr>
          <p:nvPr>
            <p:ph type="title"/>
          </p:nvPr>
        </p:nvSpPr>
        <p:spPr>
          <a:xfrm>
            <a:off x="0" y="302020"/>
            <a:ext cx="12192000" cy="646290"/>
          </a:xfrm>
          <a:prstGeom prst="rect">
            <a:avLst/>
          </a:prstGeom>
          <a:noFill/>
          <a:ln>
            <a:noFill/>
          </a:ln>
        </p:spPr>
        <p:txBody>
          <a:bodyPr spcFirstLastPara="1" wrap="square" lIns="91425" tIns="45700" rIns="91425" bIns="45700" anchor="ctr" anchorCtr="0">
            <a:spAutoFit/>
          </a:bodyPr>
          <a:lstStyle/>
          <a:p>
            <a:pPr marL="0" lvl="0" indent="0" algn="ctr" rtl="0">
              <a:lnSpc>
                <a:spcPct val="90000"/>
              </a:lnSpc>
              <a:spcBef>
                <a:spcPts val="0"/>
              </a:spcBef>
              <a:spcAft>
                <a:spcPts val="0"/>
              </a:spcAft>
              <a:buClr>
                <a:schemeClr val="dk1"/>
              </a:buClr>
              <a:buSzPts val="4400"/>
              <a:buFont typeface="Calibri"/>
              <a:buNone/>
            </a:pPr>
            <a:r>
              <a:rPr lang="en-US" sz="4000" b="1" dirty="0">
                <a:solidFill>
                  <a:srgbClr val="003366"/>
                </a:solidFill>
              </a:rPr>
              <a:t>Agenda</a:t>
            </a:r>
            <a:r>
              <a:rPr lang="en-US" sz="4000" b="1" dirty="0">
                <a:latin typeface="Calibri"/>
                <a:ea typeface="Calibri"/>
                <a:cs typeface="Calibri"/>
                <a:sym typeface="Calibri"/>
              </a:rPr>
              <a:t> </a:t>
            </a:r>
            <a:endParaRPr sz="4000" b="1" dirty="0">
              <a:latin typeface="Calibri"/>
              <a:ea typeface="Calibri"/>
              <a:cs typeface="Calibri"/>
              <a:sym typeface="Calibri"/>
            </a:endParaRPr>
          </a:p>
        </p:txBody>
      </p:sp>
      <p:sp>
        <p:nvSpPr>
          <p:cNvPr id="126" name="Google Shape;126;gb8262f2a22_0_6"/>
          <p:cNvSpPr txBox="1">
            <a:spLocks noGrp="1"/>
          </p:cNvSpPr>
          <p:nvPr>
            <p:ph type="body" idx="1"/>
          </p:nvPr>
        </p:nvSpPr>
        <p:spPr>
          <a:xfrm>
            <a:off x="693450" y="1227066"/>
            <a:ext cx="10805100" cy="3777404"/>
          </a:xfrm>
          <a:prstGeom prst="rect">
            <a:avLst/>
          </a:prstGeom>
          <a:noFill/>
          <a:ln>
            <a:noFill/>
          </a:ln>
        </p:spPr>
        <p:txBody>
          <a:bodyPr spcFirstLastPara="1" wrap="square" lIns="91425" tIns="45700" rIns="91425" bIns="45700" anchor="t" anchorCtr="0">
            <a:spAutoFit/>
          </a:bodyPr>
          <a:lstStyle/>
          <a:p>
            <a:pPr marL="228600" lvl="0" indent="-212725" algn="l" rtl="0">
              <a:lnSpc>
                <a:spcPct val="90000"/>
              </a:lnSpc>
              <a:spcBef>
                <a:spcPts val="1000"/>
              </a:spcBef>
              <a:spcAft>
                <a:spcPts val="0"/>
              </a:spcAft>
              <a:buSzPct val="100000"/>
              <a:buChar char="•"/>
            </a:pPr>
            <a:r>
              <a:rPr lang="en-US" sz="2400" dirty="0"/>
              <a:t>Human Services/Family and Consumer Sciences Booklet</a:t>
            </a:r>
            <a:endParaRPr sz="2400" dirty="0"/>
          </a:p>
          <a:p>
            <a:pPr marL="228600" lvl="0" indent="-212725" algn="l" rtl="0">
              <a:lnSpc>
                <a:spcPct val="90000"/>
              </a:lnSpc>
              <a:spcBef>
                <a:spcPts val="1000"/>
              </a:spcBef>
              <a:spcAft>
                <a:spcPts val="0"/>
              </a:spcAft>
              <a:buSzPct val="100000"/>
              <a:buChar char="•"/>
            </a:pPr>
            <a:r>
              <a:rPr lang="en-US" sz="2400" dirty="0"/>
              <a:t>What’s very important to remember?</a:t>
            </a:r>
            <a:endParaRPr sz="2400" dirty="0"/>
          </a:p>
          <a:p>
            <a:pPr marL="228600" lvl="0" indent="-212725" algn="l" rtl="0">
              <a:lnSpc>
                <a:spcPct val="90000"/>
              </a:lnSpc>
              <a:spcBef>
                <a:spcPts val="1000"/>
              </a:spcBef>
              <a:spcAft>
                <a:spcPts val="0"/>
              </a:spcAft>
              <a:buSzPct val="100000"/>
              <a:buChar char="•"/>
            </a:pPr>
            <a:r>
              <a:rPr lang="en-US" sz="2400" dirty="0"/>
              <a:t>What’s revised or changed?</a:t>
            </a:r>
          </a:p>
          <a:p>
            <a:pPr marL="228600" lvl="0" indent="-212725" algn="l" rtl="0">
              <a:lnSpc>
                <a:spcPct val="90000"/>
              </a:lnSpc>
              <a:spcBef>
                <a:spcPts val="1000"/>
              </a:spcBef>
              <a:spcAft>
                <a:spcPts val="0"/>
              </a:spcAft>
              <a:buSzPct val="100000"/>
              <a:buChar char="•"/>
            </a:pPr>
            <a:r>
              <a:rPr lang="en-US" sz="2400" dirty="0"/>
              <a:t>What’s new?</a:t>
            </a:r>
          </a:p>
          <a:p>
            <a:pPr marL="228600" lvl="0" indent="-212725" algn="l" rtl="0">
              <a:lnSpc>
                <a:spcPct val="90000"/>
              </a:lnSpc>
              <a:spcBef>
                <a:spcPts val="1000"/>
              </a:spcBef>
              <a:spcAft>
                <a:spcPts val="0"/>
              </a:spcAft>
              <a:buSzPct val="100000"/>
              <a:buChar char="•"/>
            </a:pPr>
            <a:r>
              <a:rPr lang="en-US" sz="2400" dirty="0"/>
              <a:t>Leadership: CTE Student Organizations</a:t>
            </a:r>
            <a:endParaRPr sz="2400" dirty="0"/>
          </a:p>
          <a:p>
            <a:pPr marL="228600" lvl="0" indent="-212725" algn="l" rtl="0">
              <a:lnSpc>
                <a:spcPct val="90000"/>
              </a:lnSpc>
              <a:spcBef>
                <a:spcPts val="1000"/>
              </a:spcBef>
              <a:spcAft>
                <a:spcPts val="0"/>
              </a:spcAft>
              <a:buSzPct val="100000"/>
              <a:buChar char="•"/>
            </a:pPr>
            <a:r>
              <a:rPr lang="en-US" sz="2400" dirty="0"/>
              <a:t>Professional Learning Opportunities</a:t>
            </a:r>
            <a:endParaRPr sz="2400" dirty="0"/>
          </a:p>
          <a:p>
            <a:pPr marL="228600" lvl="0" indent="-212725" algn="l" rtl="0">
              <a:lnSpc>
                <a:spcPct val="90000"/>
              </a:lnSpc>
              <a:spcBef>
                <a:spcPts val="1000"/>
              </a:spcBef>
              <a:spcAft>
                <a:spcPts val="0"/>
              </a:spcAft>
              <a:buSzPct val="100000"/>
              <a:buChar char="•"/>
            </a:pPr>
            <a:r>
              <a:rPr lang="en-US" sz="2400" dirty="0"/>
              <a:t>Statewide Networking</a:t>
            </a:r>
            <a:endParaRPr sz="2400" dirty="0"/>
          </a:p>
          <a:p>
            <a:pPr marL="228600" lvl="0" indent="-212725" algn="l" rtl="0">
              <a:lnSpc>
                <a:spcPct val="90000"/>
              </a:lnSpc>
              <a:spcBef>
                <a:spcPts val="1000"/>
              </a:spcBef>
              <a:spcAft>
                <a:spcPts val="0"/>
              </a:spcAft>
              <a:buSzPct val="100000"/>
              <a:buChar char="•"/>
            </a:pPr>
            <a:r>
              <a:rPr lang="en-US" sz="2400" dirty="0"/>
              <a:t>Questions </a:t>
            </a:r>
            <a:endParaRPr sz="2400" dirty="0"/>
          </a:p>
        </p:txBody>
      </p:sp>
    </p:spTree>
    <p:extLst>
      <p:ext uri="{BB962C8B-B14F-4D97-AF65-F5344CB8AC3E}">
        <p14:creationId xmlns:p14="http://schemas.microsoft.com/office/powerpoint/2010/main" val="14650308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38204" y="365125"/>
            <a:ext cx="11461315" cy="1325563"/>
          </a:xfrm>
        </p:spPr>
        <p:txBody>
          <a:bodyPr>
            <a:noAutofit/>
          </a:bodyPr>
          <a:lstStyle/>
          <a:p>
            <a:pPr algn="ctr"/>
            <a:r>
              <a:rPr lang="en-US" sz="4000" b="1" dirty="0"/>
              <a:t>SCDE Regulation 43.234 </a:t>
            </a:r>
            <a:r>
              <a:rPr lang="en-US" sz="4000" b="1" dirty="0" smtClean="0"/>
              <a:t/>
            </a:r>
            <a:br>
              <a:rPr lang="en-US" sz="4000" b="1" dirty="0" smtClean="0"/>
            </a:br>
            <a:r>
              <a:rPr lang="en-US" sz="4000" b="1" dirty="0" smtClean="0"/>
              <a:t>(</a:t>
            </a:r>
            <a:r>
              <a:rPr lang="en-US" sz="4000" b="1" dirty="0"/>
              <a:t>Defined High School Program)</a:t>
            </a:r>
          </a:p>
        </p:txBody>
      </p:sp>
      <p:sp>
        <p:nvSpPr>
          <p:cNvPr id="7" name="Content Placeholder 6"/>
          <p:cNvSpPr>
            <a:spLocks noGrp="1"/>
          </p:cNvSpPr>
          <p:nvPr>
            <p:ph idx="1"/>
          </p:nvPr>
        </p:nvSpPr>
        <p:spPr>
          <a:xfrm>
            <a:off x="594236" y="1812100"/>
            <a:ext cx="9915525" cy="3675061"/>
          </a:xfrm>
        </p:spPr>
        <p:txBody>
          <a:bodyPr>
            <a:normAutofit/>
          </a:bodyPr>
          <a:lstStyle/>
          <a:p>
            <a:r>
              <a:rPr lang="en-US" dirty="0" smtClean="0"/>
              <a:t>Computer Science Graduation Requirement</a:t>
            </a:r>
          </a:p>
          <a:p>
            <a:pPr lvl="1">
              <a:buFont typeface="Wingdings" panose="05000000000000000000" pitchFamily="2" charset="2"/>
              <a:buChar char="Ø"/>
            </a:pPr>
            <a:r>
              <a:rPr lang="en-US" dirty="0" smtClean="0"/>
              <a:t>One unit of Computer Science is required</a:t>
            </a:r>
          </a:p>
          <a:p>
            <a:pPr lvl="1">
              <a:buFont typeface="Wingdings" panose="05000000000000000000" pitchFamily="2" charset="2"/>
              <a:buChar char="Ø"/>
            </a:pPr>
            <a:r>
              <a:rPr lang="en-US" dirty="0" smtClean="0"/>
              <a:t>Keyboarding was deleted as an option beginning with the  2018-19 school year</a:t>
            </a:r>
          </a:p>
          <a:p>
            <a:r>
              <a:rPr lang="en-US" dirty="0" smtClean="0"/>
              <a:t>Certifications</a:t>
            </a:r>
          </a:p>
          <a:p>
            <a:pPr lvl="1">
              <a:buFont typeface="Wingdings" panose="05000000000000000000" pitchFamily="2" charset="2"/>
              <a:buChar char="Ø"/>
            </a:pPr>
            <a:r>
              <a:rPr lang="en-US" dirty="0" smtClean="0"/>
              <a:t>Students shall have the opportunity to earn industry credentials or certifications</a:t>
            </a:r>
          </a:p>
          <a:p>
            <a:r>
              <a:rPr lang="en-US" dirty="0" smtClean="0"/>
              <a:t>Proficiency-based instruction/grade based on District plan</a:t>
            </a:r>
          </a:p>
        </p:txBody>
      </p:sp>
      <p:sp>
        <p:nvSpPr>
          <p:cNvPr id="5" name="Slide Number Placeholder 4"/>
          <p:cNvSpPr>
            <a:spLocks noGrp="1"/>
          </p:cNvSpPr>
          <p:nvPr>
            <p:ph type="sldNum" sz="quarter" idx="4294967295"/>
          </p:nvPr>
        </p:nvSpPr>
        <p:spPr/>
        <p:txBody>
          <a:bodyPr/>
          <a:lstStyle/>
          <a:p>
            <a:fld id="{2638198E-7845-4843-8114-6B9DA8FD3EF6}" type="slidenum">
              <a:rPr lang="en-US" smtClean="0"/>
              <a:t>40</a:t>
            </a:fld>
            <a:endParaRPr lang="en-US"/>
          </a:p>
        </p:txBody>
      </p:sp>
    </p:spTree>
    <p:extLst>
      <p:ext uri="{BB962C8B-B14F-4D97-AF65-F5344CB8AC3E}">
        <p14:creationId xmlns:p14="http://schemas.microsoft.com/office/powerpoint/2010/main" val="22232165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smtClean="0"/>
              <a:t>Computer Science Redefined</a:t>
            </a:r>
            <a:endParaRPr lang="en-US" b="1" dirty="0"/>
          </a:p>
        </p:txBody>
      </p:sp>
      <p:sp>
        <p:nvSpPr>
          <p:cNvPr id="4" name="Slide Number Placeholder 3"/>
          <p:cNvSpPr>
            <a:spLocks noGrp="1"/>
          </p:cNvSpPr>
          <p:nvPr>
            <p:ph type="sldNum" sz="quarter" idx="4294967295"/>
          </p:nvPr>
        </p:nvSpPr>
        <p:spPr/>
        <p:txBody>
          <a:bodyPr/>
          <a:lstStyle/>
          <a:p>
            <a:fld id="{2638198E-7845-4843-8114-6B9DA8FD3EF6}" type="slidenum">
              <a:rPr lang="en-US" smtClean="0"/>
              <a:t>41</a:t>
            </a:fld>
            <a:endParaRPr lang="en-US"/>
          </a:p>
        </p:txBody>
      </p:sp>
      <p:sp>
        <p:nvSpPr>
          <p:cNvPr id="5" name="Content Placeholder 4"/>
          <p:cNvSpPr txBox="1">
            <a:spLocks noGrp="1"/>
          </p:cNvSpPr>
          <p:nvPr>
            <p:ph idx="1"/>
          </p:nvPr>
        </p:nvSpPr>
        <p:spPr>
          <a:xfrm>
            <a:off x="838200" y="1690688"/>
            <a:ext cx="7361824" cy="3771802"/>
          </a:xfrm>
          <a:prstGeom prst="rect">
            <a:avLst/>
          </a:prstGeom>
          <a:noFill/>
        </p:spPr>
        <p:txBody>
          <a:bodyPr wrap="none" rtlCol="0">
            <a:spAutoFit/>
          </a:bodyPr>
          <a:lstStyle/>
          <a:p>
            <a:r>
              <a:rPr lang="en-US" dirty="0"/>
              <a:t>Before 2019: 90% time on the computer </a:t>
            </a:r>
          </a:p>
          <a:p>
            <a:endParaRPr lang="en-US" dirty="0"/>
          </a:p>
          <a:p>
            <a:r>
              <a:rPr lang="en-US" dirty="0"/>
              <a:t>9-12 Computer Science </a:t>
            </a:r>
            <a:r>
              <a:rPr lang="en-US" dirty="0" smtClean="0"/>
              <a:t>Standards Key </a:t>
            </a:r>
            <a:r>
              <a:rPr lang="en-US" dirty="0"/>
              <a:t>Concepts</a:t>
            </a:r>
          </a:p>
          <a:p>
            <a:pPr lvl="1">
              <a:buFont typeface="Wingdings" panose="05000000000000000000" pitchFamily="2" charset="2"/>
              <a:buChar char="Ø"/>
            </a:pPr>
            <a:r>
              <a:rPr lang="en-US" sz="2800" dirty="0"/>
              <a:t>Computing Systems</a:t>
            </a:r>
          </a:p>
          <a:p>
            <a:pPr lvl="1">
              <a:buFont typeface="Wingdings" panose="05000000000000000000" pitchFamily="2" charset="2"/>
              <a:buChar char="Ø"/>
            </a:pPr>
            <a:r>
              <a:rPr lang="en-US" sz="2800" dirty="0"/>
              <a:t>Networks/Internet</a:t>
            </a:r>
          </a:p>
          <a:p>
            <a:pPr lvl="1">
              <a:buFont typeface="Wingdings" panose="05000000000000000000" pitchFamily="2" charset="2"/>
              <a:buChar char="Ø"/>
            </a:pPr>
            <a:r>
              <a:rPr lang="en-US" sz="2800" dirty="0"/>
              <a:t>Data and Analysis</a:t>
            </a:r>
          </a:p>
          <a:p>
            <a:pPr lvl="1">
              <a:buFont typeface="Wingdings" panose="05000000000000000000" pitchFamily="2" charset="2"/>
              <a:buChar char="Ø"/>
            </a:pPr>
            <a:r>
              <a:rPr lang="en-US" sz="2800" dirty="0"/>
              <a:t>Algorithms and Programming</a:t>
            </a:r>
          </a:p>
          <a:p>
            <a:pPr lvl="1">
              <a:buFont typeface="Wingdings" panose="05000000000000000000" pitchFamily="2" charset="2"/>
              <a:buChar char="Ø"/>
            </a:pPr>
            <a:r>
              <a:rPr lang="en-US" sz="2800" dirty="0"/>
              <a:t>Impact of Computing </a:t>
            </a:r>
          </a:p>
        </p:txBody>
      </p:sp>
    </p:spTree>
    <p:extLst>
      <p:ext uri="{BB962C8B-B14F-4D97-AF65-F5344CB8AC3E}">
        <p14:creationId xmlns:p14="http://schemas.microsoft.com/office/powerpoint/2010/main" val="6076667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711" y="156395"/>
            <a:ext cx="10515600" cy="1325563"/>
          </a:xfrm>
        </p:spPr>
        <p:txBody>
          <a:bodyPr>
            <a:normAutofit/>
          </a:bodyPr>
          <a:lstStyle/>
          <a:p>
            <a:pPr algn="ctr"/>
            <a:r>
              <a:rPr lang="en-US" sz="4000" b="1" dirty="0" smtClean="0"/>
              <a:t>CS Standards Example</a:t>
            </a:r>
            <a:endParaRPr lang="en-US" sz="4000" b="1" dirty="0"/>
          </a:p>
        </p:txBody>
      </p:sp>
      <p:graphicFrame>
        <p:nvGraphicFramePr>
          <p:cNvPr id="5" name="Content Placeholder 4" descr="Describes the CS Key Concept in column 1, level 1-4 header, staandard in row 1, and each level of the standard 1-4." title="CS Standards Example"/>
          <p:cNvGraphicFramePr>
            <a:graphicFrameLocks noGrp="1"/>
          </p:cNvGraphicFramePr>
          <p:nvPr>
            <p:ph idx="1"/>
            <p:extLst/>
          </p:nvPr>
        </p:nvGraphicFramePr>
        <p:xfrm>
          <a:off x="515155" y="1481958"/>
          <a:ext cx="11153105" cy="4133231"/>
        </p:xfrm>
        <a:graphic>
          <a:graphicData uri="http://schemas.openxmlformats.org/drawingml/2006/table">
            <a:tbl>
              <a:tblPr firstRow="1" bandRow="1">
                <a:tableStyleId>{5C22544A-7EE6-4342-B048-85BDC9FD1C3A}</a:tableStyleId>
              </a:tblPr>
              <a:tblGrid>
                <a:gridCol w="2230621">
                  <a:extLst>
                    <a:ext uri="{9D8B030D-6E8A-4147-A177-3AD203B41FA5}">
                      <a16:colId xmlns:a16="http://schemas.microsoft.com/office/drawing/2014/main" val="728812568"/>
                    </a:ext>
                  </a:extLst>
                </a:gridCol>
                <a:gridCol w="2230621">
                  <a:extLst>
                    <a:ext uri="{9D8B030D-6E8A-4147-A177-3AD203B41FA5}">
                      <a16:colId xmlns:a16="http://schemas.microsoft.com/office/drawing/2014/main" val="2297457296"/>
                    </a:ext>
                  </a:extLst>
                </a:gridCol>
                <a:gridCol w="2230621">
                  <a:extLst>
                    <a:ext uri="{9D8B030D-6E8A-4147-A177-3AD203B41FA5}">
                      <a16:colId xmlns:a16="http://schemas.microsoft.com/office/drawing/2014/main" val="16494337"/>
                    </a:ext>
                  </a:extLst>
                </a:gridCol>
                <a:gridCol w="2230621">
                  <a:extLst>
                    <a:ext uri="{9D8B030D-6E8A-4147-A177-3AD203B41FA5}">
                      <a16:colId xmlns:a16="http://schemas.microsoft.com/office/drawing/2014/main" val="757974815"/>
                    </a:ext>
                  </a:extLst>
                </a:gridCol>
                <a:gridCol w="2230621">
                  <a:extLst>
                    <a:ext uri="{9D8B030D-6E8A-4147-A177-3AD203B41FA5}">
                      <a16:colId xmlns:a16="http://schemas.microsoft.com/office/drawing/2014/main" val="3616472354"/>
                    </a:ext>
                  </a:extLst>
                </a:gridCol>
              </a:tblGrid>
              <a:tr h="593187">
                <a:tc>
                  <a:txBody>
                    <a:bodyPr/>
                    <a:lstStyle/>
                    <a:p>
                      <a:r>
                        <a:rPr lang="en-US" sz="2000" dirty="0" smtClean="0"/>
                        <a:t>Key Concept</a:t>
                      </a:r>
                      <a:endParaRPr lang="en-US" sz="2000" dirty="0"/>
                    </a:p>
                  </a:txBody>
                  <a:tcPr>
                    <a:lnB w="38100" cmpd="sng">
                      <a:noFill/>
                    </a:lnB>
                  </a:tcPr>
                </a:tc>
                <a:tc>
                  <a:txBody>
                    <a:bodyPr/>
                    <a:lstStyle/>
                    <a:p>
                      <a:r>
                        <a:rPr lang="en-US" sz="2000" dirty="0" smtClean="0"/>
                        <a:t>Level 1</a:t>
                      </a:r>
                      <a:endParaRPr lang="en-US" sz="2000" dirty="0"/>
                    </a:p>
                  </a:txBody>
                  <a:tcPr>
                    <a:lnB w="38100" cmpd="sng">
                      <a:noFill/>
                    </a:lnB>
                  </a:tcPr>
                </a:tc>
                <a:tc>
                  <a:txBody>
                    <a:bodyPr/>
                    <a:lstStyle/>
                    <a:p>
                      <a:r>
                        <a:rPr lang="en-US" sz="2000" dirty="0" smtClean="0"/>
                        <a:t>Level 2</a:t>
                      </a:r>
                      <a:endParaRPr lang="en-US" sz="2000" dirty="0"/>
                    </a:p>
                  </a:txBody>
                  <a:tcPr>
                    <a:lnB w="38100" cmpd="sng">
                      <a:noFill/>
                    </a:lnB>
                  </a:tcPr>
                </a:tc>
                <a:tc>
                  <a:txBody>
                    <a:bodyPr/>
                    <a:lstStyle/>
                    <a:p>
                      <a:r>
                        <a:rPr lang="en-US" sz="2000" dirty="0" smtClean="0"/>
                        <a:t>Level 3</a:t>
                      </a:r>
                      <a:endParaRPr lang="en-US" sz="2000" dirty="0"/>
                    </a:p>
                  </a:txBody>
                  <a:tcPr>
                    <a:lnB w="38100" cmpd="sng">
                      <a:noFill/>
                    </a:lnB>
                  </a:tcPr>
                </a:tc>
                <a:tc>
                  <a:txBody>
                    <a:bodyPr/>
                    <a:lstStyle/>
                    <a:p>
                      <a:r>
                        <a:rPr lang="en-US" sz="2000" dirty="0" smtClean="0"/>
                        <a:t>Level 4</a:t>
                      </a:r>
                      <a:endParaRPr lang="en-US" sz="2000" dirty="0"/>
                    </a:p>
                  </a:txBody>
                  <a:tcPr>
                    <a:lnB w="38100" cmpd="sng">
                      <a:noFill/>
                    </a:lnB>
                  </a:tcPr>
                </a:tc>
                <a:extLst>
                  <a:ext uri="{0D108BD9-81ED-4DB2-BD59-A6C34878D82A}">
                    <a16:rowId xmlns:a16="http://schemas.microsoft.com/office/drawing/2014/main" val="1047197442"/>
                  </a:ext>
                </a:extLst>
              </a:tr>
              <a:tr h="1211425">
                <a:tc>
                  <a:txBody>
                    <a:bodyPr/>
                    <a:lstStyle/>
                    <a:p>
                      <a:pPr algn="ctr"/>
                      <a:endParaRPr lang="en-US" sz="1200" dirty="0" smtClean="0"/>
                    </a:p>
                    <a:p>
                      <a:pPr algn="ctr"/>
                      <a:endParaRPr lang="en-US" sz="1200" dirty="0" smtClean="0"/>
                    </a:p>
                    <a:p>
                      <a:pPr algn="ctr"/>
                      <a:endParaRPr lang="en-US" sz="1200" kern="1200" dirty="0" smtClean="0">
                        <a:solidFill>
                          <a:schemeClr val="dk1"/>
                        </a:solidFill>
                        <a:latin typeface="+mn-lt"/>
                        <a:ea typeface="+mn-ea"/>
                        <a:cs typeface="+mn-cs"/>
                      </a:endParaRPr>
                    </a:p>
                    <a:p>
                      <a:pPr algn="ctr"/>
                      <a:r>
                        <a:rPr lang="en-US" sz="1400" dirty="0" smtClean="0"/>
                        <a:t>Algorithms and Programming</a:t>
                      </a:r>
                      <a:endParaRPr lang="en-US" sz="1400" dirty="0"/>
                    </a:p>
                  </a:txBody>
                  <a:tcPr vert="vert27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lumMod val="40000"/>
                        <a:lumOff val="60000"/>
                      </a:schemeClr>
                    </a:solidFill>
                  </a:tcPr>
                </a:tc>
                <a:tc>
                  <a:txBody>
                    <a:bodyPr/>
                    <a:lstStyle/>
                    <a:p>
                      <a:r>
                        <a:rPr lang="en-US" sz="1400" dirty="0" smtClean="0"/>
                        <a:t>Standard 1: Design algorithms that can be adapted to express an idea or solve a problem.</a:t>
                      </a:r>
                    </a:p>
                    <a:p>
                      <a:endParaRPr lang="en-US" sz="12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endParaRPr lang="en-US" sz="12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endParaRPr lang="en-US" sz="12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endParaRPr lang="en-US" sz="12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19800391"/>
                  </a:ext>
                </a:extLst>
              </a:tr>
              <a:tr h="2328619">
                <a:tc>
                  <a:txBody>
                    <a:bodyPr/>
                    <a:lstStyle/>
                    <a:p>
                      <a:endParaRPr lang="en-US" sz="1200" dirty="0"/>
                    </a:p>
                  </a:txBody>
                  <a:tcPr vert="vert27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40000"/>
                        <a:lumOff val="60000"/>
                      </a:schemeClr>
                    </a:solidFill>
                  </a:tcPr>
                </a:tc>
                <a:tc>
                  <a:txBody>
                    <a:bodyPr/>
                    <a:lstStyle/>
                    <a:p>
                      <a:r>
                        <a:rPr lang="en-US" sz="1400" dirty="0" smtClean="0"/>
                        <a:t>HS1.AP.1.1 Create flowcharts and/or pseudocode to express a problem or idea as an algorithm.</a:t>
                      </a:r>
                      <a:endParaRPr lang="en-US" sz="1400" dirty="0"/>
                    </a:p>
                  </a:txBody>
                  <a:tcPr>
                    <a:lnL w="12700" cmpd="sng">
                      <a:noFill/>
                    </a:lnL>
                    <a:lnT w="12700" cmpd="sng">
                      <a:noFill/>
                    </a:lnT>
                  </a:tcPr>
                </a:tc>
                <a:tc>
                  <a:txBody>
                    <a:bodyPr/>
                    <a:lstStyle/>
                    <a:p>
                      <a:r>
                        <a:rPr lang="en-US" sz="1400" dirty="0" smtClean="0"/>
                        <a:t>HS2.AP.1.1 Create algorithms to solve computational problems that have an application in the real world (e.g., local community, church, civic organization, school, home life).</a:t>
                      </a:r>
                      <a:endParaRPr lang="en-US" sz="1400" dirty="0"/>
                    </a:p>
                  </a:txBody>
                  <a:tcPr>
                    <a:lnT w="12700" cmpd="sng">
                      <a:noFill/>
                    </a:lnT>
                  </a:tcPr>
                </a:tc>
                <a:tc>
                  <a:txBody>
                    <a:bodyPr/>
                    <a:lstStyle/>
                    <a:p>
                      <a:r>
                        <a:rPr lang="en-US" sz="1400" dirty="0" smtClean="0"/>
                        <a:t>HS3.AP.1.1 Adapt predefined algorithms to solve computational problems.</a:t>
                      </a:r>
                      <a:endParaRPr lang="en-US" sz="1400" dirty="0"/>
                    </a:p>
                  </a:txBody>
                  <a:tcPr>
                    <a:lnT w="12700" cmpd="sng">
                      <a:noFill/>
                    </a:lnT>
                  </a:tcPr>
                </a:tc>
                <a:tc>
                  <a:txBody>
                    <a:bodyPr/>
                    <a:lstStyle/>
                    <a:p>
                      <a:r>
                        <a:rPr lang="en-US" sz="1400" dirty="0" smtClean="0"/>
                        <a:t>HS4.AP.1.1 Evaluate algorithms in terms of efficiency, correctness, and clarity (CSTA, 2017).</a:t>
                      </a:r>
                      <a:endParaRPr lang="en-US" sz="1400" dirty="0"/>
                    </a:p>
                  </a:txBody>
                  <a:tcPr>
                    <a:lnT w="12700" cmpd="sng">
                      <a:noFill/>
                    </a:lnT>
                  </a:tcPr>
                </a:tc>
                <a:extLst>
                  <a:ext uri="{0D108BD9-81ED-4DB2-BD59-A6C34878D82A}">
                    <a16:rowId xmlns:a16="http://schemas.microsoft.com/office/drawing/2014/main" val="3109548895"/>
                  </a:ext>
                </a:extLst>
              </a:tr>
            </a:tbl>
          </a:graphicData>
        </a:graphic>
      </p:graphicFrame>
      <p:sp>
        <p:nvSpPr>
          <p:cNvPr id="4" name="Slide Number Placeholder 3"/>
          <p:cNvSpPr>
            <a:spLocks noGrp="1"/>
          </p:cNvSpPr>
          <p:nvPr>
            <p:ph type="sldNum" sz="quarter" idx="4294967295"/>
          </p:nvPr>
        </p:nvSpPr>
        <p:spPr/>
        <p:txBody>
          <a:bodyPr/>
          <a:lstStyle/>
          <a:p>
            <a:fld id="{2638198E-7845-4843-8114-6B9DA8FD3EF6}" type="slidenum">
              <a:rPr lang="en-US" smtClean="0"/>
              <a:t>42</a:t>
            </a:fld>
            <a:endParaRPr lang="en-US"/>
          </a:p>
        </p:txBody>
      </p:sp>
    </p:spTree>
    <p:extLst>
      <p:ext uri="{BB962C8B-B14F-4D97-AF65-F5344CB8AC3E}">
        <p14:creationId xmlns:p14="http://schemas.microsoft.com/office/powerpoint/2010/main" val="17118373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450" y="142875"/>
            <a:ext cx="11239500" cy="1325563"/>
          </a:xfrm>
        </p:spPr>
        <p:txBody>
          <a:bodyPr>
            <a:normAutofit/>
          </a:bodyPr>
          <a:lstStyle/>
          <a:p>
            <a:pPr algn="ctr"/>
            <a:r>
              <a:rPr lang="en-US" b="1" dirty="0"/>
              <a:t>SCDE Regulation </a:t>
            </a:r>
            <a:r>
              <a:rPr lang="en-US" b="1" dirty="0" smtClean="0"/>
              <a:t>43.232 </a:t>
            </a:r>
            <a:br>
              <a:rPr lang="en-US" b="1" dirty="0" smtClean="0"/>
            </a:br>
            <a:r>
              <a:rPr lang="en-US" b="1" dirty="0" smtClean="0"/>
              <a:t>(</a:t>
            </a:r>
            <a:r>
              <a:rPr lang="en-US" b="1" dirty="0"/>
              <a:t>Defined </a:t>
            </a:r>
            <a:r>
              <a:rPr lang="en-US" b="1" dirty="0" smtClean="0"/>
              <a:t>Programs 6 - 8)</a:t>
            </a:r>
            <a:endParaRPr lang="en-US" b="1" dirty="0"/>
          </a:p>
        </p:txBody>
      </p:sp>
      <p:sp>
        <p:nvSpPr>
          <p:cNvPr id="3" name="Content Placeholder 2"/>
          <p:cNvSpPr>
            <a:spLocks noGrp="1"/>
          </p:cNvSpPr>
          <p:nvPr>
            <p:ph idx="1"/>
          </p:nvPr>
        </p:nvSpPr>
        <p:spPr>
          <a:xfrm>
            <a:off x="657225" y="1468439"/>
            <a:ext cx="10934700" cy="4151312"/>
          </a:xfrm>
        </p:spPr>
        <p:txBody>
          <a:bodyPr>
            <a:normAutofit fontScale="92500" lnSpcReduction="20000"/>
          </a:bodyPr>
          <a:lstStyle/>
          <a:p>
            <a:pPr marL="0" indent="0">
              <a:buNone/>
            </a:pPr>
            <a:r>
              <a:rPr lang="en-US" sz="3000" dirty="0"/>
              <a:t>Occupational or Exploratory Programs: </a:t>
            </a:r>
          </a:p>
          <a:p>
            <a:pPr lvl="1"/>
            <a:r>
              <a:rPr lang="en-US" dirty="0" smtClean="0"/>
              <a:t>At least one elective which should include key </a:t>
            </a:r>
            <a:r>
              <a:rPr lang="en-US" dirty="0"/>
              <a:t>concepts such as digital literacy; computing systems; networks and the internet; and data and analysis</a:t>
            </a:r>
            <a:r>
              <a:rPr lang="en-US" dirty="0" smtClean="0"/>
              <a:t>.</a:t>
            </a:r>
          </a:p>
          <a:p>
            <a:pPr marL="457200" lvl="1" indent="0">
              <a:buNone/>
            </a:pPr>
            <a:endParaRPr lang="en-US" dirty="0" smtClean="0"/>
          </a:p>
          <a:p>
            <a:pPr marL="0" indent="0">
              <a:buNone/>
            </a:pPr>
            <a:r>
              <a:rPr lang="en-US" sz="3000" dirty="0"/>
              <a:t>High School Credit:</a:t>
            </a:r>
          </a:p>
          <a:p>
            <a:pPr lvl="1"/>
            <a:r>
              <a:rPr lang="en-US" dirty="0" smtClean="0"/>
              <a:t>Courses </a:t>
            </a:r>
            <a:r>
              <a:rPr lang="en-US" dirty="0"/>
              <a:t>offered must be limited to courses that are currently in the 9–12 section of the Activity Coding System for the Student Information System with the exception of physical education and health education courses. It is expected that students taking courses for high school credit have been taught and mastered the middle school level standards prior to taking the courses for high school credit</a:t>
            </a:r>
            <a:r>
              <a:rPr lang="en-US" dirty="0" smtClean="0"/>
              <a:t>.</a:t>
            </a:r>
          </a:p>
          <a:p>
            <a:endParaRPr lang="en-US" dirty="0" smtClean="0"/>
          </a:p>
          <a:p>
            <a:pPr marL="0" indent="0">
              <a:buNone/>
            </a:pPr>
            <a:r>
              <a:rPr lang="en-US" sz="3000" dirty="0"/>
              <a:t>High School Courses with ½ Credit Options: </a:t>
            </a:r>
          </a:p>
          <a:p>
            <a:pPr lvl="1"/>
            <a:r>
              <a:rPr lang="en-US" dirty="0" smtClean="0"/>
              <a:t>Discovering Computer Science, Fundamentals of Computing</a:t>
            </a:r>
          </a:p>
        </p:txBody>
      </p:sp>
      <p:sp>
        <p:nvSpPr>
          <p:cNvPr id="4" name="Slide Number Placeholder 3"/>
          <p:cNvSpPr>
            <a:spLocks noGrp="1"/>
          </p:cNvSpPr>
          <p:nvPr>
            <p:ph type="sldNum" sz="quarter" idx="4294967295"/>
          </p:nvPr>
        </p:nvSpPr>
        <p:spPr/>
        <p:txBody>
          <a:bodyPr/>
          <a:lstStyle/>
          <a:p>
            <a:fld id="{2638198E-7845-4843-8114-6B9DA8FD3EF6}" type="slidenum">
              <a:rPr lang="en-US" smtClean="0"/>
              <a:t>43</a:t>
            </a:fld>
            <a:endParaRPr lang="en-US"/>
          </a:p>
        </p:txBody>
      </p:sp>
    </p:spTree>
    <p:extLst>
      <p:ext uri="{BB962C8B-B14F-4D97-AF65-F5344CB8AC3E}">
        <p14:creationId xmlns:p14="http://schemas.microsoft.com/office/powerpoint/2010/main" val="14476548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175" y="350838"/>
            <a:ext cx="10515600" cy="549275"/>
          </a:xfrm>
        </p:spPr>
        <p:txBody>
          <a:bodyPr>
            <a:noAutofit/>
          </a:bodyPr>
          <a:lstStyle/>
          <a:p>
            <a:pPr algn="ctr"/>
            <a:r>
              <a:rPr lang="en-US" sz="3200" b="1" dirty="0"/>
              <a:t>2021-22 </a:t>
            </a:r>
            <a:r>
              <a:rPr lang="en-US" sz="3200" b="1" dirty="0" smtClean="0"/>
              <a:t>Courses To Fulfill Computer Science </a:t>
            </a:r>
            <a:br>
              <a:rPr lang="en-US" sz="3200" b="1" dirty="0" smtClean="0"/>
            </a:br>
            <a:r>
              <a:rPr lang="en-US" sz="3200" b="1" dirty="0" smtClean="0"/>
              <a:t>Graduation Requirement</a:t>
            </a:r>
            <a:endParaRPr lang="en-US" sz="3200" b="1" dirty="0"/>
          </a:p>
        </p:txBody>
      </p:sp>
      <p:sp>
        <p:nvSpPr>
          <p:cNvPr id="3" name="Content Placeholder 2"/>
          <p:cNvSpPr>
            <a:spLocks noGrp="1"/>
          </p:cNvSpPr>
          <p:nvPr>
            <p:ph sz="half" idx="2"/>
          </p:nvPr>
        </p:nvSpPr>
        <p:spPr>
          <a:xfrm>
            <a:off x="6324600" y="1177925"/>
            <a:ext cx="5181600" cy="4351338"/>
          </a:xfrm>
          <a:ln>
            <a:noFill/>
            <a:prstDash val="solid"/>
          </a:ln>
        </p:spPr>
        <p:txBody>
          <a:bodyPr>
            <a:normAutofit lnSpcReduction="10000"/>
          </a:bodyPr>
          <a:lstStyle/>
          <a:p>
            <a:pPr marL="0" indent="0">
              <a:buNone/>
            </a:pPr>
            <a:r>
              <a:rPr lang="en-US" sz="1200" dirty="0" smtClean="0"/>
              <a:t>SAS Programming 1 &amp; 2		5327, 5328</a:t>
            </a:r>
          </a:p>
          <a:p>
            <a:pPr marL="0" indent="0">
              <a:buNone/>
            </a:pPr>
            <a:r>
              <a:rPr lang="en-US" sz="1200" dirty="0" smtClean="0"/>
              <a:t>Animation / Advanced		5350, 5351</a:t>
            </a:r>
          </a:p>
          <a:p>
            <a:pPr marL="0" indent="0">
              <a:buNone/>
            </a:pPr>
            <a:r>
              <a:rPr lang="en-US" sz="1200" dirty="0" smtClean="0"/>
              <a:t>Game Design and Development	5352</a:t>
            </a:r>
          </a:p>
          <a:p>
            <a:pPr marL="0" indent="0">
              <a:buNone/>
            </a:pPr>
            <a:r>
              <a:rPr lang="en-US" sz="1200" dirty="0" smtClean="0"/>
              <a:t>GIS Technology 1 &amp; 2		5361, 5362</a:t>
            </a:r>
          </a:p>
          <a:p>
            <a:pPr marL="0" indent="0">
              <a:buNone/>
            </a:pPr>
            <a:r>
              <a:rPr lang="en-US" sz="1200" dirty="0" smtClean="0"/>
              <a:t>Cyber Security / Advanced		5370, 5372</a:t>
            </a:r>
          </a:p>
          <a:p>
            <a:pPr marL="0" indent="0">
              <a:buNone/>
            </a:pPr>
            <a:r>
              <a:rPr lang="en-US" sz="1200" dirty="0" smtClean="0"/>
              <a:t>Computer Forensics		5374</a:t>
            </a:r>
          </a:p>
          <a:p>
            <a:pPr marL="0" indent="0">
              <a:buNone/>
            </a:pPr>
            <a:r>
              <a:rPr lang="en-US" sz="1200" dirty="0" smtClean="0"/>
              <a:t>Discovering Computer Science	5061, 506200CH, 506300CH</a:t>
            </a:r>
          </a:p>
          <a:p>
            <a:pPr marL="0" indent="0">
              <a:buNone/>
            </a:pPr>
            <a:r>
              <a:rPr lang="en-US" sz="1200" dirty="0" smtClean="0"/>
              <a:t>IGCSE Computer Science		9706</a:t>
            </a:r>
          </a:p>
          <a:p>
            <a:pPr marL="0" indent="0">
              <a:buNone/>
            </a:pPr>
            <a:r>
              <a:rPr lang="en-US" sz="1200" dirty="0" smtClean="0"/>
              <a:t>PLTW Principles of Engineering	6050</a:t>
            </a:r>
          </a:p>
          <a:p>
            <a:pPr marL="0" indent="0">
              <a:buNone/>
            </a:pPr>
            <a:r>
              <a:rPr lang="en-US" sz="1200" dirty="0" smtClean="0"/>
              <a:t>PLTW Computer Science Essentials	6372</a:t>
            </a:r>
          </a:p>
          <a:p>
            <a:pPr marL="0" indent="0">
              <a:buNone/>
            </a:pPr>
            <a:r>
              <a:rPr lang="en-US" sz="1200" dirty="0" smtClean="0"/>
              <a:t>PLTW Computer Science A		6373</a:t>
            </a:r>
          </a:p>
          <a:p>
            <a:pPr marL="0" indent="0">
              <a:buNone/>
            </a:pPr>
            <a:r>
              <a:rPr lang="en-US" sz="1200" dirty="0" smtClean="0"/>
              <a:t>PLTW Computer Science Principles	6377</a:t>
            </a:r>
          </a:p>
          <a:p>
            <a:pPr marL="0" indent="0">
              <a:buNone/>
            </a:pPr>
            <a:r>
              <a:rPr lang="en-US" sz="1200" dirty="0" smtClean="0"/>
              <a:t>PLTW Cybersecurity		6378</a:t>
            </a:r>
          </a:p>
          <a:p>
            <a:pPr marL="0" indent="0">
              <a:buNone/>
            </a:pPr>
            <a:r>
              <a:rPr lang="en-US" sz="1200" dirty="0" smtClean="0"/>
              <a:t>Business Data Applications		5021</a:t>
            </a:r>
          </a:p>
        </p:txBody>
      </p:sp>
      <p:sp>
        <p:nvSpPr>
          <p:cNvPr id="4" name="Slide Number Placeholder 3"/>
          <p:cNvSpPr>
            <a:spLocks noGrp="1"/>
          </p:cNvSpPr>
          <p:nvPr>
            <p:ph type="sldNum" sz="quarter" idx="12"/>
          </p:nvPr>
        </p:nvSpPr>
        <p:spPr/>
        <p:txBody>
          <a:bodyPr/>
          <a:lstStyle/>
          <a:p>
            <a:fld id="{2638198E-7845-4843-8114-6B9DA8FD3EF6}" type="slidenum">
              <a:rPr lang="en-US" smtClean="0"/>
              <a:t>44</a:t>
            </a:fld>
            <a:endParaRPr lang="en-US"/>
          </a:p>
        </p:txBody>
      </p:sp>
      <p:sp>
        <p:nvSpPr>
          <p:cNvPr id="6" name="Content Placeholder 5"/>
          <p:cNvSpPr>
            <a:spLocks noGrp="1"/>
          </p:cNvSpPr>
          <p:nvPr>
            <p:ph sz="half" idx="1"/>
          </p:nvPr>
        </p:nvSpPr>
        <p:spPr>
          <a:xfrm>
            <a:off x="638175" y="1177925"/>
            <a:ext cx="5181600" cy="4351338"/>
          </a:xfrm>
          <a:ln>
            <a:noFill/>
            <a:prstDash val="solid"/>
          </a:ln>
        </p:spPr>
        <p:txBody>
          <a:bodyPr>
            <a:normAutofit lnSpcReduction="10000"/>
          </a:bodyPr>
          <a:lstStyle/>
          <a:p>
            <a:pPr marL="0" indent="0">
              <a:buNone/>
            </a:pPr>
            <a:r>
              <a:rPr lang="en-US" sz="1200" dirty="0" smtClean="0"/>
              <a:t>Computer Science HL		471D IB</a:t>
            </a:r>
          </a:p>
          <a:p>
            <a:pPr marL="0" indent="0">
              <a:buNone/>
            </a:pPr>
            <a:r>
              <a:rPr lang="en-US" sz="1200" dirty="0" smtClean="0"/>
              <a:t>Computer Science HL-1		471B IB</a:t>
            </a:r>
          </a:p>
          <a:p>
            <a:pPr marL="0" indent="0">
              <a:buNone/>
            </a:pPr>
            <a:r>
              <a:rPr lang="en-US" sz="1200" dirty="0" smtClean="0"/>
              <a:t>Computer Science HL-2		471C IB</a:t>
            </a:r>
          </a:p>
          <a:p>
            <a:pPr marL="0" indent="0">
              <a:buNone/>
            </a:pPr>
            <a:r>
              <a:rPr lang="en-US" sz="1200" dirty="0" smtClean="0"/>
              <a:t>AP Computer Science A		4771</a:t>
            </a:r>
          </a:p>
          <a:p>
            <a:pPr marL="0" indent="0">
              <a:buNone/>
            </a:pPr>
            <a:r>
              <a:rPr lang="en-US" sz="1200" dirty="0" smtClean="0"/>
              <a:t>AP Computer Science Principles	4775</a:t>
            </a:r>
          </a:p>
          <a:p>
            <a:pPr marL="0" indent="0">
              <a:buNone/>
            </a:pPr>
            <a:r>
              <a:rPr lang="en-US" sz="1200" dirty="0" smtClean="0"/>
              <a:t>Fundamentals of Computing		5023, 502800CH, 502900CH</a:t>
            </a:r>
          </a:p>
          <a:p>
            <a:pPr marL="0" indent="0">
              <a:buNone/>
            </a:pPr>
            <a:r>
              <a:rPr lang="en-US" sz="1200" dirty="0" smtClean="0"/>
              <a:t>IT Fundamentals		5025</a:t>
            </a:r>
          </a:p>
          <a:p>
            <a:pPr marL="0" indent="0">
              <a:buNone/>
            </a:pPr>
            <a:r>
              <a:rPr lang="en-US" sz="1200" dirty="0" smtClean="0"/>
              <a:t>Webpage Design / Advanced		5031, 5033</a:t>
            </a:r>
          </a:p>
          <a:p>
            <a:pPr marL="0" indent="0">
              <a:buNone/>
            </a:pPr>
            <a:r>
              <a:rPr lang="en-US" sz="1200" dirty="0" smtClean="0"/>
              <a:t>All Computer Programming Courses	5050, 5051, 5053, 5054, 5055, 			5056, 5057, 5058, 5064, 5065, 			5066, 5067</a:t>
            </a:r>
          </a:p>
          <a:p>
            <a:pPr marL="0" indent="0">
              <a:buNone/>
            </a:pPr>
            <a:r>
              <a:rPr lang="en-US" sz="1200" dirty="0" smtClean="0"/>
              <a:t>Networking Fundamentals / Advanced	5310, 5311</a:t>
            </a:r>
          </a:p>
          <a:p>
            <a:pPr marL="0" indent="0">
              <a:buNone/>
            </a:pPr>
            <a:r>
              <a:rPr lang="en-US" sz="1200" dirty="0" smtClean="0"/>
              <a:t>Server Administration / Advanced	5312, 5313</a:t>
            </a:r>
          </a:p>
          <a:p>
            <a:pPr marL="0" indent="0">
              <a:buNone/>
            </a:pPr>
            <a:r>
              <a:rPr lang="en-US" sz="1200" dirty="0" smtClean="0"/>
              <a:t>Computer Repair / Advanced		5320, 5321</a:t>
            </a:r>
          </a:p>
          <a:p>
            <a:pPr marL="0" indent="0">
              <a:buNone/>
            </a:pPr>
            <a:r>
              <a:rPr lang="en-US" sz="1200" dirty="0" smtClean="0"/>
              <a:t>Operating Systems / Advanced	5322, 5323</a:t>
            </a:r>
          </a:p>
          <a:p>
            <a:pPr marL="0" indent="0">
              <a:buNone/>
            </a:pPr>
            <a:r>
              <a:rPr lang="en-US" sz="1200" dirty="0" smtClean="0"/>
              <a:t>Database Design / Programming	5324, 5326</a:t>
            </a:r>
          </a:p>
          <a:p>
            <a:endParaRPr lang="en-US" sz="1200" dirty="0"/>
          </a:p>
        </p:txBody>
      </p:sp>
    </p:spTree>
    <p:extLst>
      <p:ext uri="{BB962C8B-B14F-4D97-AF65-F5344CB8AC3E}">
        <p14:creationId xmlns:p14="http://schemas.microsoft.com/office/powerpoint/2010/main" val="2592764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476" y="292608"/>
            <a:ext cx="10258097" cy="590550"/>
          </a:xfrm>
        </p:spPr>
        <p:txBody>
          <a:bodyPr>
            <a:noAutofit/>
          </a:bodyPr>
          <a:lstStyle/>
          <a:p>
            <a:pPr algn="ctr"/>
            <a:r>
              <a:rPr lang="en-US" sz="3200" b="1" dirty="0"/>
              <a:t>2021-22 </a:t>
            </a:r>
            <a:r>
              <a:rPr lang="en-US" sz="3200" b="1" dirty="0" smtClean="0"/>
              <a:t>Dual Enrollment Courses to </a:t>
            </a:r>
            <a:br>
              <a:rPr lang="en-US" sz="3200" b="1" dirty="0" smtClean="0"/>
            </a:br>
            <a:r>
              <a:rPr lang="en-US" sz="3200" b="1" dirty="0" smtClean="0"/>
              <a:t>Fulfill CS Graduation Requirement</a:t>
            </a:r>
            <a:endParaRPr lang="en-US" sz="3200" b="1" dirty="0"/>
          </a:p>
        </p:txBody>
      </p:sp>
      <p:sp>
        <p:nvSpPr>
          <p:cNvPr id="4" name="Slide Number Placeholder 3"/>
          <p:cNvSpPr>
            <a:spLocks noGrp="1"/>
          </p:cNvSpPr>
          <p:nvPr>
            <p:ph type="sldNum" sz="quarter" idx="4294967295"/>
          </p:nvPr>
        </p:nvSpPr>
        <p:spPr/>
        <p:txBody>
          <a:bodyPr/>
          <a:lstStyle/>
          <a:p>
            <a:fld id="{2638198E-7845-4843-8114-6B9DA8FD3EF6}" type="slidenum">
              <a:rPr lang="en-US" smtClean="0"/>
              <a:t>45</a:t>
            </a:fld>
            <a:endParaRPr lang="en-US"/>
          </a:p>
        </p:txBody>
      </p:sp>
      <p:graphicFrame>
        <p:nvGraphicFramePr>
          <p:cNvPr id="5" name="Content Placeholder 4" descr="2019-20 Course listing for Computer Science"/>
          <p:cNvGraphicFramePr>
            <a:graphicFrameLocks noGrp="1" noChangeAspect="1"/>
          </p:cNvGraphicFramePr>
          <p:nvPr>
            <p:ph idx="1"/>
            <p:extLst>
              <p:ext uri="{D42A27DB-BD31-4B8C-83A1-F6EECF244321}">
                <p14:modId xmlns:p14="http://schemas.microsoft.com/office/powerpoint/2010/main" val="1568321160"/>
              </p:ext>
            </p:extLst>
          </p:nvPr>
        </p:nvGraphicFramePr>
        <p:xfrm>
          <a:off x="1600200" y="1252843"/>
          <a:ext cx="7773035" cy="6763587"/>
        </p:xfrm>
        <a:graphic>
          <a:graphicData uri="http://schemas.openxmlformats.org/presentationml/2006/ole">
            <mc:AlternateContent xmlns:mc="http://schemas.openxmlformats.org/markup-compatibility/2006">
              <mc:Choice xmlns:v="urn:schemas-microsoft-com:vml" Requires="v">
                <p:oleObj spid="_x0000_s4120" name="Document" r:id="rId4" imgW="7488668" imgH="6515333" progId="Word.Document.12">
                  <p:embed/>
                </p:oleObj>
              </mc:Choice>
              <mc:Fallback>
                <p:oleObj name="Document" r:id="rId4" imgW="7488668" imgH="6515333" progId="Word.Document.12">
                  <p:embed/>
                  <p:pic>
                    <p:nvPicPr>
                      <p:cNvPr id="5" name="Content Placeholder 4" descr="2019-20 Course listing for Computer Science"/>
                      <p:cNvPicPr/>
                      <p:nvPr/>
                    </p:nvPicPr>
                    <p:blipFill>
                      <a:blip r:embed="rId5"/>
                      <a:stretch>
                        <a:fillRect/>
                      </a:stretch>
                    </p:blipFill>
                    <p:spPr>
                      <a:xfrm>
                        <a:off x="1600200" y="1252843"/>
                        <a:ext cx="7773035" cy="6763587"/>
                      </a:xfrm>
                      <a:prstGeom prst="rect">
                        <a:avLst/>
                      </a:prstGeom>
                    </p:spPr>
                  </p:pic>
                </p:oleObj>
              </mc:Fallback>
            </mc:AlternateContent>
          </a:graphicData>
        </a:graphic>
      </p:graphicFrame>
    </p:spTree>
    <p:extLst>
      <p:ext uri="{BB962C8B-B14F-4D97-AF65-F5344CB8AC3E}">
        <p14:creationId xmlns:p14="http://schemas.microsoft.com/office/powerpoint/2010/main" val="9414460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415" y="312738"/>
            <a:ext cx="11246069" cy="944562"/>
          </a:xfrm>
        </p:spPr>
        <p:txBody>
          <a:bodyPr>
            <a:noAutofit/>
          </a:bodyPr>
          <a:lstStyle/>
          <a:p>
            <a:pPr algn="ctr"/>
            <a:r>
              <a:rPr lang="en-US" sz="3200" b="1" dirty="0"/>
              <a:t>2021-22 </a:t>
            </a:r>
            <a:r>
              <a:rPr lang="en-US" sz="3200" b="1" dirty="0" smtClean="0"/>
              <a:t>Dual Enrollment Courses to Fulfill </a:t>
            </a:r>
            <a:br>
              <a:rPr lang="en-US" sz="3200" b="1" dirty="0" smtClean="0"/>
            </a:br>
            <a:r>
              <a:rPr lang="en-US" sz="3200" b="1" dirty="0" smtClean="0"/>
              <a:t>CS Graduation Requirement (</a:t>
            </a:r>
            <a:r>
              <a:rPr lang="en-US" sz="3200" b="1" dirty="0"/>
              <a:t>cont’d)</a:t>
            </a:r>
          </a:p>
        </p:txBody>
      </p:sp>
      <p:sp>
        <p:nvSpPr>
          <p:cNvPr id="4" name="Slide Number Placeholder 3"/>
          <p:cNvSpPr>
            <a:spLocks noGrp="1"/>
          </p:cNvSpPr>
          <p:nvPr>
            <p:ph type="sldNum" sz="quarter" idx="4294967295"/>
          </p:nvPr>
        </p:nvSpPr>
        <p:spPr/>
        <p:txBody>
          <a:bodyPr/>
          <a:lstStyle/>
          <a:p>
            <a:fld id="{2638198E-7845-4843-8114-6B9DA8FD3EF6}" type="slidenum">
              <a:rPr lang="en-US" smtClean="0"/>
              <a:t>46</a:t>
            </a:fld>
            <a:endParaRPr lang="en-US"/>
          </a:p>
        </p:txBody>
      </p:sp>
      <p:graphicFrame>
        <p:nvGraphicFramePr>
          <p:cNvPr id="5" name="Content Placeholder 4" descr="2019-20 Course listing for Computer Science"/>
          <p:cNvGraphicFramePr>
            <a:graphicFrameLocks noGrp="1" noChangeAspect="1"/>
          </p:cNvGraphicFramePr>
          <p:nvPr>
            <p:ph idx="1"/>
            <p:extLst>
              <p:ext uri="{D42A27DB-BD31-4B8C-83A1-F6EECF244321}">
                <p14:modId xmlns:p14="http://schemas.microsoft.com/office/powerpoint/2010/main" val="882460475"/>
              </p:ext>
            </p:extLst>
          </p:nvPr>
        </p:nvGraphicFramePr>
        <p:xfrm>
          <a:off x="932561" y="1467612"/>
          <a:ext cx="7426325" cy="7918450"/>
        </p:xfrm>
        <a:graphic>
          <a:graphicData uri="http://schemas.openxmlformats.org/presentationml/2006/ole">
            <mc:AlternateContent xmlns:mc="http://schemas.openxmlformats.org/markup-compatibility/2006">
              <mc:Choice xmlns:v="urn:schemas-microsoft-com:vml" Requires="v">
                <p:oleObj spid="_x0000_s5144" name="Document" r:id="rId4" imgW="6040651" imgH="6440738" progId="Word.Document.12">
                  <p:embed/>
                </p:oleObj>
              </mc:Choice>
              <mc:Fallback>
                <p:oleObj name="Document" r:id="rId4" imgW="6040651" imgH="6440738" progId="Word.Document.12">
                  <p:embed/>
                  <p:pic>
                    <p:nvPicPr>
                      <p:cNvPr id="5" name="Content Placeholder 4" descr="2019-20 Course listing for Computer Science"/>
                      <p:cNvPicPr/>
                      <p:nvPr/>
                    </p:nvPicPr>
                    <p:blipFill>
                      <a:blip r:embed="rId5"/>
                      <a:stretch>
                        <a:fillRect/>
                      </a:stretch>
                    </p:blipFill>
                    <p:spPr>
                      <a:xfrm>
                        <a:off x="932561" y="1467612"/>
                        <a:ext cx="7426325" cy="7918450"/>
                      </a:xfrm>
                      <a:prstGeom prst="rect">
                        <a:avLst/>
                      </a:prstGeom>
                    </p:spPr>
                  </p:pic>
                </p:oleObj>
              </mc:Fallback>
            </mc:AlternateContent>
          </a:graphicData>
        </a:graphic>
      </p:graphicFrame>
    </p:spTree>
    <p:extLst>
      <p:ext uri="{BB962C8B-B14F-4D97-AF65-F5344CB8AC3E}">
        <p14:creationId xmlns:p14="http://schemas.microsoft.com/office/powerpoint/2010/main" val="13781059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err="1" smtClean="0"/>
              <a:t>VirtualSC</a:t>
            </a:r>
            <a:r>
              <a:rPr lang="en-US" sz="4000" b="1" dirty="0" smtClean="0"/>
              <a:t> IT Course Offerings</a:t>
            </a:r>
            <a:endParaRPr lang="en-US" sz="4000" b="1" dirty="0"/>
          </a:p>
        </p:txBody>
      </p:sp>
      <p:sp>
        <p:nvSpPr>
          <p:cNvPr id="3" name="Content Placeholder 2"/>
          <p:cNvSpPr>
            <a:spLocks noGrp="1"/>
          </p:cNvSpPr>
          <p:nvPr>
            <p:ph idx="1"/>
          </p:nvPr>
        </p:nvSpPr>
        <p:spPr>
          <a:xfrm>
            <a:off x="838200" y="1786894"/>
            <a:ext cx="9241221" cy="4351338"/>
          </a:xfrm>
        </p:spPr>
        <p:txBody>
          <a:bodyPr/>
          <a:lstStyle/>
          <a:p>
            <a:r>
              <a:rPr lang="en-US" dirty="0" smtClean="0"/>
              <a:t>Fundamentals of Computing</a:t>
            </a:r>
          </a:p>
          <a:p>
            <a:r>
              <a:rPr lang="en-US" dirty="0" smtClean="0"/>
              <a:t>Fundamentals of Webpage Design and Development</a:t>
            </a:r>
          </a:p>
          <a:p>
            <a:r>
              <a:rPr lang="en-US" dirty="0" smtClean="0"/>
              <a:t>IT Fundamentals</a:t>
            </a:r>
            <a:endParaRPr lang="en-US" dirty="0"/>
          </a:p>
        </p:txBody>
      </p:sp>
      <p:sp>
        <p:nvSpPr>
          <p:cNvPr id="4" name="Slide Number Placeholder 3"/>
          <p:cNvSpPr>
            <a:spLocks noGrp="1"/>
          </p:cNvSpPr>
          <p:nvPr>
            <p:ph type="sldNum" sz="quarter" idx="4294967295"/>
          </p:nvPr>
        </p:nvSpPr>
        <p:spPr/>
        <p:txBody>
          <a:bodyPr/>
          <a:lstStyle/>
          <a:p>
            <a:fld id="{2638198E-7845-4843-8114-6B9DA8FD3EF6}" type="slidenum">
              <a:rPr lang="en-US" smtClean="0"/>
              <a:t>47</a:t>
            </a:fld>
            <a:endParaRPr lang="en-US"/>
          </a:p>
        </p:txBody>
      </p:sp>
    </p:spTree>
    <p:extLst>
      <p:ext uri="{BB962C8B-B14F-4D97-AF65-F5344CB8AC3E}">
        <p14:creationId xmlns:p14="http://schemas.microsoft.com/office/powerpoint/2010/main" val="9349183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0497" y="187890"/>
            <a:ext cx="9522023" cy="866001"/>
          </a:xfrm>
        </p:spPr>
        <p:txBody>
          <a:bodyPr>
            <a:noAutofit/>
          </a:bodyPr>
          <a:lstStyle/>
          <a:p>
            <a:pPr algn="ctr"/>
            <a:r>
              <a:rPr lang="en-US" sz="3200" b="1" dirty="0"/>
              <a:t>Bureau of Labor </a:t>
            </a:r>
            <a:r>
              <a:rPr lang="en-US" sz="3200" b="1" dirty="0" smtClean="0"/>
              <a:t>Statistics National Trends (Occupations</a:t>
            </a:r>
            <a:r>
              <a:rPr lang="en-US" sz="3200" b="1" dirty="0"/>
              <a:t>)</a:t>
            </a:r>
          </a:p>
        </p:txBody>
      </p:sp>
      <p:graphicFrame>
        <p:nvGraphicFramePr>
          <p:cNvPr id="5" name="Content Placeholder 4" descr="Describes IT Occupations and the 10 year employment outlook from 2019." title="Bureau of Labor Statistics National Trends (Occupations)"/>
          <p:cNvGraphicFramePr>
            <a:graphicFrameLocks noGrp="1"/>
          </p:cNvGraphicFramePr>
          <p:nvPr>
            <p:ph idx="1"/>
            <p:extLst>
              <p:ext uri="{D42A27DB-BD31-4B8C-83A1-F6EECF244321}">
                <p14:modId xmlns:p14="http://schemas.microsoft.com/office/powerpoint/2010/main" val="3872897823"/>
              </p:ext>
            </p:extLst>
          </p:nvPr>
        </p:nvGraphicFramePr>
        <p:xfrm>
          <a:off x="1436369" y="1199086"/>
          <a:ext cx="9083352" cy="4572000"/>
        </p:xfrm>
        <a:graphic>
          <a:graphicData uri="http://schemas.openxmlformats.org/drawingml/2006/table">
            <a:tbl>
              <a:tblPr firstRow="1" bandRow="1">
                <a:tableStyleId>{5C22544A-7EE6-4342-B048-85BDC9FD1C3A}</a:tableStyleId>
              </a:tblPr>
              <a:tblGrid>
                <a:gridCol w="2312268">
                  <a:extLst>
                    <a:ext uri="{9D8B030D-6E8A-4147-A177-3AD203B41FA5}">
                      <a16:colId xmlns:a16="http://schemas.microsoft.com/office/drawing/2014/main" val="553412794"/>
                    </a:ext>
                  </a:extLst>
                </a:gridCol>
                <a:gridCol w="741618">
                  <a:extLst>
                    <a:ext uri="{9D8B030D-6E8A-4147-A177-3AD203B41FA5}">
                      <a16:colId xmlns:a16="http://schemas.microsoft.com/office/drawing/2014/main" val="1533185626"/>
                    </a:ext>
                  </a:extLst>
                </a:gridCol>
                <a:gridCol w="783048">
                  <a:extLst>
                    <a:ext uri="{9D8B030D-6E8A-4147-A177-3AD203B41FA5}">
                      <a16:colId xmlns:a16="http://schemas.microsoft.com/office/drawing/2014/main" val="2672426236"/>
                    </a:ext>
                  </a:extLst>
                </a:gridCol>
                <a:gridCol w="1017962">
                  <a:extLst>
                    <a:ext uri="{9D8B030D-6E8A-4147-A177-3AD203B41FA5}">
                      <a16:colId xmlns:a16="http://schemas.microsoft.com/office/drawing/2014/main" val="3449377608"/>
                    </a:ext>
                  </a:extLst>
                </a:gridCol>
                <a:gridCol w="2192533">
                  <a:extLst>
                    <a:ext uri="{9D8B030D-6E8A-4147-A177-3AD203B41FA5}">
                      <a16:colId xmlns:a16="http://schemas.microsoft.com/office/drawing/2014/main" val="2960144066"/>
                    </a:ext>
                  </a:extLst>
                </a:gridCol>
                <a:gridCol w="2035923">
                  <a:extLst>
                    <a:ext uri="{9D8B030D-6E8A-4147-A177-3AD203B41FA5}">
                      <a16:colId xmlns:a16="http://schemas.microsoft.com/office/drawing/2014/main" val="2513337698"/>
                    </a:ext>
                  </a:extLst>
                </a:gridCol>
              </a:tblGrid>
              <a:tr h="370840">
                <a:tc>
                  <a:txBody>
                    <a:bodyPr/>
                    <a:lstStyle/>
                    <a:p>
                      <a:r>
                        <a:rPr lang="en-US" sz="1600" b="1" dirty="0" smtClean="0"/>
                        <a:t>Occupations</a:t>
                      </a:r>
                      <a:endParaRPr lang="en-US" sz="16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600" b="1" dirty="0" smtClean="0"/>
                        <a:t>2019</a:t>
                      </a:r>
                      <a:endParaRPr lang="en-US" sz="1600" b="1" dirty="0"/>
                    </a:p>
                  </a:txBody>
                  <a:tcPr>
                    <a:lnT w="12700" cap="flat" cmpd="sng" algn="ctr">
                      <a:solidFill>
                        <a:schemeClr val="tx1"/>
                      </a:solidFill>
                      <a:prstDash val="solid"/>
                      <a:round/>
                      <a:headEnd type="none" w="med" len="med"/>
                      <a:tailEnd type="none" w="med" len="med"/>
                    </a:lnT>
                  </a:tcPr>
                </a:tc>
                <a:tc>
                  <a:txBody>
                    <a:bodyPr/>
                    <a:lstStyle/>
                    <a:p>
                      <a:r>
                        <a:rPr lang="en-US" sz="1600" b="1" dirty="0" smtClean="0"/>
                        <a:t>2029</a:t>
                      </a:r>
                      <a:endParaRPr lang="en-US" sz="1600" b="1" dirty="0"/>
                    </a:p>
                  </a:txBody>
                  <a:tcPr>
                    <a:lnT w="12700" cap="flat" cmpd="sng" algn="ctr">
                      <a:solidFill>
                        <a:schemeClr val="tx1"/>
                      </a:solidFill>
                      <a:prstDash val="solid"/>
                      <a:round/>
                      <a:headEnd type="none" w="med" len="med"/>
                      <a:tailEnd type="none" w="med" len="med"/>
                    </a:lnT>
                  </a:tcPr>
                </a:tc>
                <a:tc>
                  <a:txBody>
                    <a:bodyPr/>
                    <a:lstStyle/>
                    <a:p>
                      <a:r>
                        <a:rPr lang="en-US" sz="1600" b="1" dirty="0" smtClean="0"/>
                        <a:t>Percent</a:t>
                      </a:r>
                      <a:r>
                        <a:rPr lang="en-US" sz="1600" b="1" baseline="0" dirty="0" smtClean="0"/>
                        <a:t> Change</a:t>
                      </a:r>
                      <a:endParaRPr lang="en-US" sz="1600" b="1" dirty="0"/>
                    </a:p>
                  </a:txBody>
                  <a:tcPr>
                    <a:lnT w="12700" cap="flat" cmpd="sng" algn="ctr">
                      <a:solidFill>
                        <a:schemeClr val="tx1"/>
                      </a:solidFill>
                      <a:prstDash val="solid"/>
                      <a:round/>
                      <a:headEnd type="none" w="med" len="med"/>
                      <a:tailEnd type="none" w="med" len="med"/>
                    </a:lnT>
                  </a:tcPr>
                </a:tc>
                <a:tc>
                  <a:txBody>
                    <a:bodyPr/>
                    <a:lstStyle/>
                    <a:p>
                      <a:r>
                        <a:rPr lang="en-US" sz="1600" b="1" dirty="0" smtClean="0"/>
                        <a:t>Annual Average Openings</a:t>
                      </a:r>
                      <a:r>
                        <a:rPr lang="en-US" sz="1600" b="1" baseline="0" dirty="0" smtClean="0"/>
                        <a:t> </a:t>
                      </a:r>
                      <a:r>
                        <a:rPr lang="en-US" sz="1600" b="1" dirty="0" smtClean="0"/>
                        <a:t>(2019-29)</a:t>
                      </a:r>
                    </a:p>
                  </a:txBody>
                  <a:tcPr>
                    <a:lnT w="12700" cap="flat" cmpd="sng" algn="ctr">
                      <a:solidFill>
                        <a:schemeClr val="tx1"/>
                      </a:solidFill>
                      <a:prstDash val="solid"/>
                      <a:round/>
                      <a:headEnd type="none" w="med" len="med"/>
                      <a:tailEnd type="none" w="med" len="med"/>
                    </a:lnT>
                  </a:tcPr>
                </a:tc>
                <a:tc>
                  <a:txBody>
                    <a:bodyPr/>
                    <a:lstStyle/>
                    <a:p>
                      <a:r>
                        <a:rPr lang="en-US" sz="1600" b="1" dirty="0" smtClean="0"/>
                        <a:t>Median</a:t>
                      </a:r>
                      <a:r>
                        <a:rPr lang="en-US" sz="1600" b="1" baseline="0" dirty="0" smtClean="0"/>
                        <a:t> Annual</a:t>
                      </a:r>
                    </a:p>
                    <a:p>
                      <a:r>
                        <a:rPr lang="en-US" sz="1600" b="1" baseline="0" dirty="0" smtClean="0"/>
                        <a:t>Wage (2020)</a:t>
                      </a:r>
                      <a:endParaRPr lang="en-US" sz="1600" b="1" dirty="0" smtClean="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722113498"/>
                  </a:ext>
                </a:extLst>
              </a:tr>
              <a:tr h="370840">
                <a:tc>
                  <a:txBody>
                    <a:bodyPr/>
                    <a:lstStyle/>
                    <a:p>
                      <a:r>
                        <a:rPr lang="en-US" sz="1600" dirty="0" smtClean="0"/>
                        <a:t>Computer and</a:t>
                      </a:r>
                      <a:r>
                        <a:rPr lang="en-US" sz="1600" baseline="0" dirty="0" smtClean="0"/>
                        <a:t> Information Systems Managers*</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461.0</a:t>
                      </a:r>
                      <a:endParaRPr lang="en-US" sz="1600" dirty="0"/>
                    </a:p>
                  </a:txBody>
                  <a:tcPr/>
                </a:tc>
                <a:tc>
                  <a:txBody>
                    <a:bodyPr/>
                    <a:lstStyle/>
                    <a:p>
                      <a:r>
                        <a:rPr lang="en-US" sz="1600" dirty="0" smtClean="0"/>
                        <a:t>509.2</a:t>
                      </a:r>
                      <a:endParaRPr lang="en-US" sz="1600" dirty="0"/>
                    </a:p>
                  </a:txBody>
                  <a:tcPr/>
                </a:tc>
                <a:tc>
                  <a:txBody>
                    <a:bodyPr/>
                    <a:lstStyle/>
                    <a:p>
                      <a:r>
                        <a:rPr lang="en-US" sz="1600" dirty="0" smtClean="0"/>
                        <a:t>10.4</a:t>
                      </a:r>
                      <a:endParaRPr lang="en-US" sz="1600" dirty="0"/>
                    </a:p>
                  </a:txBody>
                  <a:tcPr/>
                </a:tc>
                <a:tc>
                  <a:txBody>
                    <a:bodyPr/>
                    <a:lstStyle/>
                    <a:p>
                      <a:r>
                        <a:rPr lang="en-US" sz="1600" dirty="0" smtClean="0"/>
                        <a:t>36.8</a:t>
                      </a:r>
                      <a:endParaRPr lang="en-US" sz="1600" dirty="0"/>
                    </a:p>
                  </a:txBody>
                  <a:tcPr/>
                </a:tc>
                <a:tc>
                  <a:txBody>
                    <a:bodyPr/>
                    <a:lstStyle/>
                    <a:p>
                      <a:r>
                        <a:rPr lang="en-US" sz="1600" dirty="0" smtClean="0"/>
                        <a:t>$151,150</a:t>
                      </a:r>
                      <a:endParaRPr lang="en-US" sz="16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62100726"/>
                  </a:ext>
                </a:extLst>
              </a:tr>
              <a:tr h="370840">
                <a:tc>
                  <a:txBody>
                    <a:bodyPr/>
                    <a:lstStyle/>
                    <a:p>
                      <a:r>
                        <a:rPr lang="en-US" sz="1600" dirty="0" smtClean="0"/>
                        <a:t>Computer and Information</a:t>
                      </a:r>
                      <a:r>
                        <a:rPr lang="en-US" sz="1600" baseline="0" dirty="0" smtClean="0"/>
                        <a:t> Analysts*</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763.4</a:t>
                      </a:r>
                      <a:endParaRPr lang="en-US" sz="1600" dirty="0"/>
                    </a:p>
                  </a:txBody>
                  <a:tcPr/>
                </a:tc>
                <a:tc>
                  <a:txBody>
                    <a:bodyPr/>
                    <a:lstStyle/>
                    <a:p>
                      <a:r>
                        <a:rPr lang="en-US" sz="1600" dirty="0" smtClean="0"/>
                        <a:t>850.8</a:t>
                      </a:r>
                      <a:endParaRPr lang="en-US" sz="1600" dirty="0"/>
                    </a:p>
                  </a:txBody>
                  <a:tcPr/>
                </a:tc>
                <a:tc>
                  <a:txBody>
                    <a:bodyPr/>
                    <a:lstStyle/>
                    <a:p>
                      <a:r>
                        <a:rPr lang="en-US" sz="1600" dirty="0" smtClean="0"/>
                        <a:t>11.5</a:t>
                      </a:r>
                      <a:endParaRPr lang="en-US" sz="1600" dirty="0"/>
                    </a:p>
                  </a:txBody>
                  <a:tcPr/>
                </a:tc>
                <a:tc>
                  <a:txBody>
                    <a:bodyPr/>
                    <a:lstStyle/>
                    <a:p>
                      <a:r>
                        <a:rPr lang="en-US" sz="1600" dirty="0" smtClean="0"/>
                        <a:t>60</a:t>
                      </a:r>
                      <a:endParaRPr lang="en-US" sz="1600" dirty="0"/>
                    </a:p>
                  </a:txBody>
                  <a:tcPr/>
                </a:tc>
                <a:tc>
                  <a:txBody>
                    <a:bodyPr/>
                    <a:lstStyle/>
                    <a:p>
                      <a:r>
                        <a:rPr lang="en-US" sz="1600" dirty="0" smtClean="0"/>
                        <a:t>$95,490</a:t>
                      </a:r>
                      <a:endParaRPr lang="en-US" sz="16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737393438"/>
                  </a:ext>
                </a:extLst>
              </a:tr>
              <a:tr h="370840">
                <a:tc>
                  <a:txBody>
                    <a:bodyPr/>
                    <a:lstStyle/>
                    <a:p>
                      <a:r>
                        <a:rPr lang="en-US" sz="1600" dirty="0" smtClean="0"/>
                        <a:t>Computer Programmers</a:t>
                      </a:r>
                      <a:endParaRPr lang="en-US" sz="1600" dirty="0"/>
                    </a:p>
                  </a:txBody>
                  <a:tcPr>
                    <a:lnL w="12700" cap="flat" cmpd="sng" algn="ctr">
                      <a:solidFill>
                        <a:schemeClr val="tx1"/>
                      </a:solidFill>
                      <a:prstDash val="solid"/>
                      <a:round/>
                      <a:headEnd type="none" w="med" len="med"/>
                      <a:tailEnd type="none" w="med" len="med"/>
                    </a:lnL>
                  </a:tcPr>
                </a:tc>
                <a:tc>
                  <a:txBody>
                    <a:bodyPr/>
                    <a:lstStyle/>
                    <a:p>
                      <a:r>
                        <a:rPr lang="en-US" sz="1600" dirty="0" smtClean="0"/>
                        <a:t>213.9</a:t>
                      </a:r>
                      <a:endParaRPr lang="en-US" sz="1600" dirty="0"/>
                    </a:p>
                  </a:txBody>
                  <a:tcPr/>
                </a:tc>
                <a:tc>
                  <a:txBody>
                    <a:bodyPr/>
                    <a:lstStyle/>
                    <a:p>
                      <a:r>
                        <a:rPr lang="en-US" sz="1600" dirty="0" smtClean="0"/>
                        <a:t>193.8</a:t>
                      </a:r>
                      <a:endParaRPr lang="en-US" sz="1600" dirty="0"/>
                    </a:p>
                  </a:txBody>
                  <a:tcPr/>
                </a:tc>
                <a:tc>
                  <a:txBody>
                    <a:bodyPr/>
                    <a:lstStyle/>
                    <a:p>
                      <a:r>
                        <a:rPr lang="en-US" sz="1600" dirty="0" smtClean="0"/>
                        <a:t>-9.4</a:t>
                      </a:r>
                      <a:endParaRPr lang="en-US" sz="1600" dirty="0"/>
                    </a:p>
                  </a:txBody>
                  <a:tcPr/>
                </a:tc>
                <a:tc>
                  <a:txBody>
                    <a:bodyPr/>
                    <a:lstStyle/>
                    <a:p>
                      <a:r>
                        <a:rPr lang="en-US" sz="1600" dirty="0" smtClean="0"/>
                        <a:t>10.4</a:t>
                      </a:r>
                      <a:endParaRPr lang="en-US" sz="1600" dirty="0"/>
                    </a:p>
                  </a:txBody>
                  <a:tcPr/>
                </a:tc>
                <a:tc>
                  <a:txBody>
                    <a:bodyPr/>
                    <a:lstStyle/>
                    <a:p>
                      <a:r>
                        <a:rPr lang="en-US" sz="1600" dirty="0" smtClean="0"/>
                        <a:t>$89,190</a:t>
                      </a:r>
                      <a:endParaRPr lang="en-US" sz="16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09861873"/>
                  </a:ext>
                </a:extLst>
              </a:tr>
              <a:tr h="370840">
                <a:tc>
                  <a:txBody>
                    <a:bodyPr/>
                    <a:lstStyle/>
                    <a:p>
                      <a:r>
                        <a:rPr lang="en-US" sz="1600" dirty="0" smtClean="0"/>
                        <a:t>Web Developers and Digital Interface Designers</a:t>
                      </a:r>
                    </a:p>
                  </a:txBody>
                  <a:tcPr>
                    <a:lnL w="12700" cap="flat" cmpd="sng" algn="ctr">
                      <a:solidFill>
                        <a:schemeClr val="tx1"/>
                      </a:solidFill>
                      <a:prstDash val="solid"/>
                      <a:round/>
                      <a:headEnd type="none" w="med" len="med"/>
                      <a:tailEnd type="none" w="med" len="med"/>
                    </a:lnL>
                  </a:tcPr>
                </a:tc>
                <a:tc>
                  <a:txBody>
                    <a:bodyPr/>
                    <a:lstStyle/>
                    <a:p>
                      <a:r>
                        <a:rPr lang="en-US" sz="1600" dirty="0" smtClean="0"/>
                        <a:t>174.3</a:t>
                      </a:r>
                      <a:endParaRPr lang="en-US" sz="1600" dirty="0"/>
                    </a:p>
                  </a:txBody>
                  <a:tcPr/>
                </a:tc>
                <a:tc>
                  <a:txBody>
                    <a:bodyPr/>
                    <a:lstStyle/>
                    <a:p>
                      <a:r>
                        <a:rPr lang="en-US" sz="1600" dirty="0" smtClean="0"/>
                        <a:t>188.3</a:t>
                      </a:r>
                      <a:endParaRPr lang="en-US" sz="1600" dirty="0"/>
                    </a:p>
                  </a:txBody>
                  <a:tcPr/>
                </a:tc>
                <a:tc>
                  <a:txBody>
                    <a:bodyPr/>
                    <a:lstStyle/>
                    <a:p>
                      <a:r>
                        <a:rPr lang="en-US" sz="1600" dirty="0" smtClean="0"/>
                        <a:t>8.0</a:t>
                      </a:r>
                      <a:endParaRPr lang="en-US" sz="1600" dirty="0"/>
                    </a:p>
                  </a:txBody>
                  <a:tcPr/>
                </a:tc>
                <a:tc>
                  <a:txBody>
                    <a:bodyPr/>
                    <a:lstStyle/>
                    <a:p>
                      <a:r>
                        <a:rPr lang="en-US" sz="1600" dirty="0" smtClean="0"/>
                        <a:t>13.4</a:t>
                      </a:r>
                      <a:endParaRPr lang="en-US" sz="1600" dirty="0"/>
                    </a:p>
                  </a:txBody>
                  <a:tcPr/>
                </a:tc>
                <a:tc>
                  <a:txBody>
                    <a:bodyPr/>
                    <a:lstStyle/>
                    <a:p>
                      <a:r>
                        <a:rPr lang="en-US" sz="1600" dirty="0" smtClean="0"/>
                        <a:t>$77,200</a:t>
                      </a:r>
                      <a:endParaRPr lang="en-US" sz="16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63453679"/>
                  </a:ext>
                </a:extLst>
              </a:tr>
              <a:tr h="609600">
                <a:tc>
                  <a:txBody>
                    <a:bodyPr/>
                    <a:lstStyle/>
                    <a:p>
                      <a:r>
                        <a:rPr lang="en-US" sz="1600" dirty="0" smtClean="0"/>
                        <a:t>Information Security Analysts*</a:t>
                      </a:r>
                    </a:p>
                  </a:txBody>
                  <a:tcPr>
                    <a:lnL w="12700" cap="flat" cmpd="sng" algn="ctr">
                      <a:solidFill>
                        <a:schemeClr val="tx1"/>
                      </a:solidFill>
                      <a:prstDash val="solid"/>
                      <a:round/>
                      <a:headEnd type="none" w="med" len="med"/>
                      <a:tailEnd type="none" w="med" len="med"/>
                    </a:lnL>
                  </a:tcPr>
                </a:tc>
                <a:tc>
                  <a:txBody>
                    <a:bodyPr/>
                    <a:lstStyle/>
                    <a:p>
                      <a:r>
                        <a:rPr lang="en-US" sz="1600" dirty="0" smtClean="0"/>
                        <a:t>131.0</a:t>
                      </a:r>
                      <a:endParaRPr lang="en-US" sz="1600" dirty="0"/>
                    </a:p>
                  </a:txBody>
                  <a:tcPr/>
                </a:tc>
                <a:tc>
                  <a:txBody>
                    <a:bodyPr/>
                    <a:lstStyle/>
                    <a:p>
                      <a:r>
                        <a:rPr lang="en-US" sz="1600" dirty="0" smtClean="0"/>
                        <a:t>171.9</a:t>
                      </a:r>
                      <a:endParaRPr lang="en-US" sz="1600" dirty="0"/>
                    </a:p>
                  </a:txBody>
                  <a:tcPr/>
                </a:tc>
                <a:tc>
                  <a:txBody>
                    <a:bodyPr/>
                    <a:lstStyle/>
                    <a:p>
                      <a:r>
                        <a:rPr lang="en-US" sz="1600" dirty="0" smtClean="0"/>
                        <a:t>31.2</a:t>
                      </a:r>
                      <a:endParaRPr lang="en-US" sz="1600" dirty="0"/>
                    </a:p>
                  </a:txBody>
                  <a:tcPr/>
                </a:tc>
                <a:tc>
                  <a:txBody>
                    <a:bodyPr/>
                    <a:lstStyle/>
                    <a:p>
                      <a:r>
                        <a:rPr lang="en-US" sz="1600" dirty="0" smtClean="0"/>
                        <a:t>13.9</a:t>
                      </a:r>
                      <a:endParaRPr lang="en-US" sz="1600" dirty="0"/>
                    </a:p>
                  </a:txBody>
                  <a:tcPr/>
                </a:tc>
                <a:tc>
                  <a:txBody>
                    <a:bodyPr/>
                    <a:lstStyle/>
                    <a:p>
                      <a:r>
                        <a:rPr lang="en-US" sz="1600" dirty="0" smtClean="0"/>
                        <a:t>$103,590</a:t>
                      </a:r>
                      <a:endParaRPr lang="en-US" sz="16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38628643"/>
                  </a:ext>
                </a:extLst>
              </a:tr>
              <a:tr h="370840">
                <a:tc>
                  <a:txBody>
                    <a:bodyPr/>
                    <a:lstStyle/>
                    <a:p>
                      <a:r>
                        <a:rPr lang="en-US" sz="1600" dirty="0" smtClean="0"/>
                        <a:t>Computer Network Support Specialists</a:t>
                      </a:r>
                      <a:endParaRPr lang="en-US" sz="16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600" dirty="0" smtClean="0"/>
                        <a:t>195.1</a:t>
                      </a:r>
                      <a:endParaRPr lang="en-US" sz="1600" dirty="0"/>
                    </a:p>
                  </a:txBody>
                  <a:tcPr>
                    <a:lnB w="12700" cap="flat" cmpd="sng" algn="ctr">
                      <a:solidFill>
                        <a:schemeClr val="tx1"/>
                      </a:solidFill>
                      <a:prstDash val="solid"/>
                      <a:round/>
                      <a:headEnd type="none" w="med" len="med"/>
                      <a:tailEnd type="none" w="med" len="med"/>
                    </a:lnB>
                  </a:tcPr>
                </a:tc>
                <a:tc>
                  <a:txBody>
                    <a:bodyPr/>
                    <a:lstStyle/>
                    <a:p>
                      <a:r>
                        <a:rPr lang="en-US" sz="1600" dirty="0" smtClean="0"/>
                        <a:t>207.7</a:t>
                      </a:r>
                      <a:endParaRPr lang="en-US" sz="1600" dirty="0"/>
                    </a:p>
                  </a:txBody>
                  <a:tcPr>
                    <a:lnB w="12700" cap="flat" cmpd="sng" algn="ctr">
                      <a:solidFill>
                        <a:schemeClr val="tx1"/>
                      </a:solidFill>
                      <a:prstDash val="solid"/>
                      <a:round/>
                      <a:headEnd type="none" w="med" len="med"/>
                      <a:tailEnd type="none" w="med" len="med"/>
                    </a:lnB>
                  </a:tcPr>
                </a:tc>
                <a:tc>
                  <a:txBody>
                    <a:bodyPr/>
                    <a:lstStyle/>
                    <a:p>
                      <a:r>
                        <a:rPr lang="en-US" sz="1600" dirty="0" smtClean="0"/>
                        <a:t>6.4</a:t>
                      </a:r>
                      <a:endParaRPr lang="en-US" sz="1600" dirty="0"/>
                    </a:p>
                  </a:txBody>
                  <a:tcPr>
                    <a:lnB w="12700" cap="flat" cmpd="sng" algn="ctr">
                      <a:solidFill>
                        <a:schemeClr val="tx1"/>
                      </a:solidFill>
                      <a:prstDash val="solid"/>
                      <a:round/>
                      <a:headEnd type="none" w="med" len="med"/>
                      <a:tailEnd type="none" w="med" len="med"/>
                    </a:lnB>
                  </a:tcPr>
                </a:tc>
                <a:tc>
                  <a:txBody>
                    <a:bodyPr/>
                    <a:lstStyle/>
                    <a:p>
                      <a:r>
                        <a:rPr lang="en-US" sz="1600" dirty="0" smtClean="0"/>
                        <a:t>14.8</a:t>
                      </a:r>
                      <a:endParaRPr lang="en-US" sz="1600" dirty="0"/>
                    </a:p>
                  </a:txBody>
                  <a:tcPr>
                    <a:lnB w="12700" cap="flat" cmpd="sng" algn="ctr">
                      <a:solidFill>
                        <a:schemeClr val="tx1"/>
                      </a:solidFill>
                      <a:prstDash val="solid"/>
                      <a:round/>
                      <a:headEnd type="none" w="med" len="med"/>
                      <a:tailEnd type="none" w="med" len="med"/>
                    </a:lnB>
                  </a:tcPr>
                </a:tc>
                <a:tc>
                  <a:txBody>
                    <a:bodyPr/>
                    <a:lstStyle/>
                    <a:p>
                      <a:r>
                        <a:rPr lang="en-US" sz="1600" dirty="0" smtClean="0"/>
                        <a:t>$65,450</a:t>
                      </a:r>
                      <a:endParaRPr lang="en-US" sz="16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225440"/>
                  </a:ext>
                </a:extLst>
              </a:tr>
            </a:tbl>
          </a:graphicData>
        </a:graphic>
      </p:graphicFrame>
      <p:sp>
        <p:nvSpPr>
          <p:cNvPr id="4" name="Slide Number Placeholder 3"/>
          <p:cNvSpPr>
            <a:spLocks noGrp="1"/>
          </p:cNvSpPr>
          <p:nvPr>
            <p:ph type="sldNum" sz="quarter" idx="4294967295"/>
          </p:nvPr>
        </p:nvSpPr>
        <p:spPr/>
        <p:txBody>
          <a:bodyPr/>
          <a:lstStyle/>
          <a:p>
            <a:fld id="{2638198E-7845-4843-8114-6B9DA8FD3EF6}" type="slidenum">
              <a:rPr lang="en-US" smtClean="0"/>
              <a:t>48</a:t>
            </a:fld>
            <a:endParaRPr lang="en-US" dirty="0"/>
          </a:p>
        </p:txBody>
      </p:sp>
    </p:spTree>
    <p:extLst>
      <p:ext uri="{BB962C8B-B14F-4D97-AF65-F5344CB8AC3E}">
        <p14:creationId xmlns:p14="http://schemas.microsoft.com/office/powerpoint/2010/main" val="3140556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413" y="0"/>
            <a:ext cx="11601510" cy="1173162"/>
          </a:xfrm>
        </p:spPr>
        <p:txBody>
          <a:bodyPr>
            <a:noAutofit/>
          </a:bodyPr>
          <a:lstStyle/>
          <a:p>
            <a:pPr algn="ctr"/>
            <a:r>
              <a:rPr lang="en-US" sz="4000" b="1" dirty="0" smtClean="0"/>
              <a:t>Enrollment/Concentrator/Completer Data </a:t>
            </a:r>
            <a:endParaRPr lang="en-US" sz="4000" b="1" dirty="0"/>
          </a:p>
        </p:txBody>
      </p:sp>
      <p:graphicFrame>
        <p:nvGraphicFramePr>
          <p:cNvPr id="5" name="Content Placeholder 4" descr="Describes the trend of Enrollment, Concentrator, and Completer data over a 3 year timeline." title="Enrollment/Concentrator/Completer Data"/>
          <p:cNvGraphicFramePr>
            <a:graphicFrameLocks noGrp="1"/>
          </p:cNvGraphicFramePr>
          <p:nvPr>
            <p:ph idx="1"/>
            <p:extLst>
              <p:ext uri="{D42A27DB-BD31-4B8C-83A1-F6EECF244321}">
                <p14:modId xmlns:p14="http://schemas.microsoft.com/office/powerpoint/2010/main" val="641149596"/>
              </p:ext>
            </p:extLst>
          </p:nvPr>
        </p:nvGraphicFramePr>
        <p:xfrm>
          <a:off x="469886" y="991674"/>
          <a:ext cx="11038563" cy="4695626"/>
        </p:xfrm>
        <a:graphic>
          <a:graphicData uri="http://schemas.openxmlformats.org/drawingml/2006/table">
            <a:tbl>
              <a:tblPr firstRow="1" bandRow="1">
                <a:tableStyleId>{5C22544A-7EE6-4342-B048-85BDC9FD1C3A}</a:tableStyleId>
              </a:tblPr>
              <a:tblGrid>
                <a:gridCol w="1624490">
                  <a:extLst>
                    <a:ext uri="{9D8B030D-6E8A-4147-A177-3AD203B41FA5}">
                      <a16:colId xmlns:a16="http://schemas.microsoft.com/office/drawing/2014/main" val="3574641025"/>
                    </a:ext>
                  </a:extLst>
                </a:gridCol>
                <a:gridCol w="1186493">
                  <a:extLst>
                    <a:ext uri="{9D8B030D-6E8A-4147-A177-3AD203B41FA5}">
                      <a16:colId xmlns:a16="http://schemas.microsoft.com/office/drawing/2014/main" val="3859119439"/>
                    </a:ext>
                  </a:extLst>
                </a:gridCol>
                <a:gridCol w="1548940">
                  <a:extLst>
                    <a:ext uri="{9D8B030D-6E8A-4147-A177-3AD203B41FA5}">
                      <a16:colId xmlns:a16="http://schemas.microsoft.com/office/drawing/2014/main" val="3722459556"/>
                    </a:ext>
                  </a:extLst>
                </a:gridCol>
                <a:gridCol w="1042015">
                  <a:extLst>
                    <a:ext uri="{9D8B030D-6E8A-4147-A177-3AD203B41FA5}">
                      <a16:colId xmlns:a16="http://schemas.microsoft.com/office/drawing/2014/main" val="1981109467"/>
                    </a:ext>
                  </a:extLst>
                </a:gridCol>
                <a:gridCol w="1675672">
                  <a:extLst>
                    <a:ext uri="{9D8B030D-6E8A-4147-A177-3AD203B41FA5}">
                      <a16:colId xmlns:a16="http://schemas.microsoft.com/office/drawing/2014/main" val="2977480209"/>
                    </a:ext>
                  </a:extLst>
                </a:gridCol>
                <a:gridCol w="1267315">
                  <a:extLst>
                    <a:ext uri="{9D8B030D-6E8A-4147-A177-3AD203B41FA5}">
                      <a16:colId xmlns:a16="http://schemas.microsoft.com/office/drawing/2014/main" val="4182758284"/>
                    </a:ext>
                  </a:extLst>
                </a:gridCol>
                <a:gridCol w="2693638">
                  <a:extLst>
                    <a:ext uri="{9D8B030D-6E8A-4147-A177-3AD203B41FA5}">
                      <a16:colId xmlns:a16="http://schemas.microsoft.com/office/drawing/2014/main" val="1640418935"/>
                    </a:ext>
                  </a:extLst>
                </a:gridCol>
              </a:tblGrid>
              <a:tr h="731786">
                <a:tc>
                  <a:txBody>
                    <a:bodyPr/>
                    <a:lstStyle/>
                    <a:p>
                      <a:r>
                        <a:rPr lang="en-US" sz="1400" b="0" dirty="0" smtClean="0"/>
                        <a:t>CTE </a:t>
                      </a:r>
                    </a:p>
                    <a:p>
                      <a:r>
                        <a:rPr lang="en-US" sz="1400" b="0" dirty="0" smtClean="0"/>
                        <a:t>Program</a:t>
                      </a:r>
                      <a:endParaRPr 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dirty="0" smtClean="0"/>
                        <a:t>Enrollment </a:t>
                      </a:r>
                    </a:p>
                    <a:p>
                      <a:r>
                        <a:rPr lang="en-US" sz="1400" b="0" dirty="0" smtClean="0"/>
                        <a:t>2017-18</a:t>
                      </a:r>
                      <a:endParaRPr 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dirty="0" smtClean="0"/>
                        <a:t>Concentrators/ Completers</a:t>
                      </a:r>
                    </a:p>
                    <a:p>
                      <a:r>
                        <a:rPr lang="en-US" sz="1400" b="0" dirty="0" smtClean="0"/>
                        <a:t>2017-18</a:t>
                      </a:r>
                      <a:endParaRPr 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dirty="0" smtClean="0"/>
                        <a:t>Enrollment </a:t>
                      </a:r>
                    </a:p>
                    <a:p>
                      <a:r>
                        <a:rPr lang="en-US" sz="1400" b="0" dirty="0" smtClean="0"/>
                        <a:t>2018-19</a:t>
                      </a:r>
                      <a:endParaRPr 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smtClean="0"/>
                        <a:t>Concentrators/ </a:t>
                      </a:r>
                    </a:p>
                    <a:p>
                      <a:r>
                        <a:rPr lang="en-US" sz="1400" b="0" dirty="0" smtClean="0"/>
                        <a:t>Completers</a:t>
                      </a:r>
                    </a:p>
                    <a:p>
                      <a:r>
                        <a:rPr lang="en-US" sz="1400" b="0" dirty="0" smtClean="0"/>
                        <a:t>2018-19</a:t>
                      </a:r>
                      <a:endParaRPr 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smtClean="0"/>
                        <a:t>Enrollment 2019-20</a:t>
                      </a:r>
                      <a:endParaRPr 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smtClean="0"/>
                        <a:t>Concentrators/</a:t>
                      </a:r>
                    </a:p>
                    <a:p>
                      <a:r>
                        <a:rPr lang="en-US" sz="1400" b="0" dirty="0" smtClean="0"/>
                        <a:t>Completers</a:t>
                      </a:r>
                    </a:p>
                    <a:p>
                      <a:r>
                        <a:rPr lang="en-US" sz="1400" b="0" dirty="0" smtClean="0"/>
                        <a:t>2019-20</a:t>
                      </a:r>
                      <a:endParaRPr 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127167"/>
                  </a:ext>
                </a:extLst>
              </a:tr>
              <a:tr h="731786">
                <a:tc>
                  <a:txBody>
                    <a:bodyPr/>
                    <a:lstStyle/>
                    <a:p>
                      <a:r>
                        <a:rPr lang="en-US" sz="1400" dirty="0" smtClean="0"/>
                        <a:t>Information Support and Services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1400" dirty="0" smtClean="0"/>
                        <a:t>188/126</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1400" dirty="0" smtClean="0"/>
                        <a:t>255/165</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1400" dirty="0" smtClean="0"/>
                        <a:t>302/166</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14967799"/>
                  </a:ext>
                </a:extLst>
              </a:tr>
              <a:tr h="518348">
                <a:tc>
                  <a:txBody>
                    <a:bodyPr/>
                    <a:lstStyle/>
                    <a:p>
                      <a:r>
                        <a:rPr lang="en-US" sz="1400" dirty="0" smtClean="0"/>
                        <a:t>Networking Systems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157/117</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147/119</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193/151</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67413826"/>
                  </a:ext>
                </a:extLst>
              </a:tr>
              <a:tr h="731786">
                <a:tc>
                  <a:txBody>
                    <a:bodyPr/>
                    <a:lstStyle/>
                    <a:p>
                      <a:r>
                        <a:rPr lang="en-US" sz="1400" dirty="0" smtClean="0"/>
                        <a:t>Programming and Software Development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just"/>
                      <a:endParaRPr lang="en-US" sz="1400" dirty="0" smtClean="0"/>
                    </a:p>
                    <a:p>
                      <a:pPr algn="just"/>
                      <a:r>
                        <a:rPr lang="en-US" sz="1400" dirty="0" smtClean="0"/>
                        <a:t>15694</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354/282</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smtClean="0"/>
                    </a:p>
                    <a:p>
                      <a:r>
                        <a:rPr lang="en-US" sz="1400" dirty="0" smtClean="0"/>
                        <a:t>19840</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390/276</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smtClean="0"/>
                    </a:p>
                    <a:p>
                      <a:r>
                        <a:rPr lang="en-US" sz="1400" dirty="0" smtClean="0"/>
                        <a:t>44651</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674/341</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4705985"/>
                  </a:ext>
                </a:extLst>
              </a:tr>
              <a:tr h="518348">
                <a:tc>
                  <a:txBody>
                    <a:bodyPr/>
                    <a:lstStyle/>
                    <a:p>
                      <a:r>
                        <a:rPr lang="en-US" sz="1400" dirty="0" smtClean="0"/>
                        <a:t>Web</a:t>
                      </a:r>
                      <a:r>
                        <a:rPr lang="en-US" sz="1400" baseline="0" dirty="0" smtClean="0"/>
                        <a:t> and Digital Communications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284/174</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277/167</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699/255</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05142397"/>
                  </a:ext>
                </a:extLst>
              </a:tr>
              <a:tr h="518348">
                <a:tc>
                  <a:txBody>
                    <a:bodyPr/>
                    <a:lstStyle/>
                    <a:p>
                      <a:r>
                        <a:rPr lang="en-US" sz="1400" dirty="0" smtClean="0"/>
                        <a:t>Computer</a:t>
                      </a:r>
                      <a:r>
                        <a:rPr lang="en-US" sz="1400" baseline="0" dirty="0" smtClean="0"/>
                        <a:t> Science (PLTW)</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92/39</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101/62</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1400" dirty="0" smtClean="0"/>
                        <a:t>64/33</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93128664"/>
                  </a:ext>
                </a:extLst>
              </a:tr>
              <a:tr h="945224">
                <a:tc>
                  <a:txBody>
                    <a:bodyPr/>
                    <a:lstStyle/>
                    <a:p>
                      <a:r>
                        <a:rPr lang="en-US" sz="1400" dirty="0" smtClean="0"/>
                        <a:t>Computer and Information</a:t>
                      </a:r>
                      <a:r>
                        <a:rPr lang="en-US" sz="1400" baseline="0" dirty="0" smtClean="0"/>
                        <a:t> Security/Information Assurance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smtClean="0"/>
                    </a:p>
                    <a:p>
                      <a:r>
                        <a:rPr lang="en-US" sz="1400" dirty="0" smtClean="0"/>
                        <a:t>20/19</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17/17</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t>15/12</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55300"/>
                  </a:ext>
                </a:extLst>
              </a:tr>
            </a:tbl>
          </a:graphicData>
        </a:graphic>
      </p:graphicFrame>
      <p:sp>
        <p:nvSpPr>
          <p:cNvPr id="4" name="Slide Number Placeholder 3"/>
          <p:cNvSpPr>
            <a:spLocks noGrp="1"/>
          </p:cNvSpPr>
          <p:nvPr>
            <p:ph type="sldNum" sz="quarter" idx="4294967295"/>
          </p:nvPr>
        </p:nvSpPr>
        <p:spPr/>
        <p:txBody>
          <a:bodyPr/>
          <a:lstStyle/>
          <a:p>
            <a:fld id="{2638198E-7845-4843-8114-6B9DA8FD3EF6}" type="slidenum">
              <a:rPr lang="en-US" smtClean="0"/>
              <a:t>49</a:t>
            </a:fld>
            <a:endParaRPr lang="en-US" dirty="0"/>
          </a:p>
        </p:txBody>
      </p:sp>
    </p:spTree>
    <p:extLst>
      <p:ext uri="{BB962C8B-B14F-4D97-AF65-F5344CB8AC3E}">
        <p14:creationId xmlns:p14="http://schemas.microsoft.com/office/powerpoint/2010/main" val="26965781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2" name="Title 1"/>
          <p:cNvSpPr>
            <a:spLocks noGrp="1"/>
          </p:cNvSpPr>
          <p:nvPr>
            <p:ph type="title"/>
          </p:nvPr>
        </p:nvSpPr>
        <p:spPr>
          <a:xfrm>
            <a:off x="0" y="260471"/>
            <a:ext cx="12192000" cy="646290"/>
          </a:xfrm>
        </p:spPr>
        <p:txBody>
          <a:bodyPr>
            <a:spAutoFit/>
          </a:bodyPr>
          <a:lstStyle/>
          <a:p>
            <a:pPr algn="ctr"/>
            <a:r>
              <a:rPr lang="en-US" sz="4000" b="1" u="sng" dirty="0" smtClean="0">
                <a:solidFill>
                  <a:schemeClr val="hlink"/>
                </a:solidFill>
                <a:latin typeface="Calibri" panose="020F0502020204030204" pitchFamily="34" charset="0"/>
                <a:ea typeface="Arial"/>
                <a:cs typeface="Calibri" panose="020F0502020204030204" pitchFamily="34" charset="0"/>
                <a:sym typeface="Arial"/>
                <a:hlinkClick r:id="rId3"/>
              </a:rPr>
              <a:t>Human Services/Family and Consumer Sciences Booklet</a:t>
            </a:r>
            <a:endParaRPr lang="en-US" dirty="0"/>
          </a:p>
        </p:txBody>
      </p:sp>
      <p:pic>
        <p:nvPicPr>
          <p:cNvPr id="6" name="Picture 5" descr="Small replica of the Human Services/Family and Consumer Sciences Program Booklet front cover" title="Program Booklet"/>
          <p:cNvPicPr/>
          <p:nvPr/>
        </p:nvPicPr>
        <p:blipFill rotWithShape="1">
          <a:blip r:embed="rId4"/>
          <a:srcRect l="59074" t="13873" r="18898"/>
          <a:stretch/>
        </p:blipFill>
        <p:spPr bwMode="auto">
          <a:xfrm>
            <a:off x="9998883" y="1179871"/>
            <a:ext cx="1308735" cy="1681480"/>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575187" y="921509"/>
            <a:ext cx="8863781" cy="4967514"/>
          </a:xfrm>
          <a:prstGeom prst="rect">
            <a:avLst/>
          </a:prstGeom>
        </p:spPr>
        <p:txBody>
          <a:bodyPr wrap="square">
            <a:spAutoFit/>
          </a:bodyPr>
          <a:lstStyle/>
          <a:p>
            <a:pPr lvl="0">
              <a:lnSpc>
                <a:spcPct val="110000"/>
              </a:lnSpc>
            </a:pPr>
            <a:r>
              <a:rPr lang="en-US" sz="2000" b="1" dirty="0" smtClean="0">
                <a:latin typeface="Calibri" panose="020F0502020204030204" pitchFamily="34" charset="0"/>
                <a:cs typeface="Calibri" panose="020F0502020204030204" pitchFamily="34" charset="0"/>
              </a:rPr>
              <a:t>High Quality Elements</a:t>
            </a:r>
            <a:r>
              <a:rPr lang="en-US" sz="2000" dirty="0" smtClean="0">
                <a:latin typeface="Calibri" panose="020F0502020204030204" pitchFamily="34" charset="0"/>
                <a:cs typeface="Calibri" panose="020F0502020204030204" pitchFamily="34" charset="0"/>
              </a:rPr>
              <a:t> - Partnerships, Work-based Learning, Certifications, Postsecondary</a:t>
            </a:r>
          </a:p>
          <a:p>
            <a:pPr lvl="0">
              <a:lnSpc>
                <a:spcPct val="110000"/>
              </a:lnSpc>
            </a:pPr>
            <a:endParaRPr lang="en-US" sz="1200" b="1" dirty="0" smtClean="0">
              <a:latin typeface="Calibri" panose="020F0502020204030204" pitchFamily="34" charset="0"/>
              <a:cs typeface="Calibri" panose="020F0502020204030204" pitchFamily="34" charset="0"/>
            </a:endParaRPr>
          </a:p>
          <a:p>
            <a:pPr lvl="0">
              <a:lnSpc>
                <a:spcPct val="110000"/>
              </a:lnSpc>
            </a:pPr>
            <a:r>
              <a:rPr lang="en-US" sz="2000" b="1" dirty="0" smtClean="0">
                <a:latin typeface="Calibri" panose="020F0502020204030204" pitchFamily="34" charset="0"/>
                <a:cs typeface="Calibri" panose="020F0502020204030204" pitchFamily="34" charset="0"/>
              </a:rPr>
              <a:t>Clusters </a:t>
            </a:r>
            <a:r>
              <a:rPr lang="en-US" sz="2000" dirty="0" smtClean="0">
                <a:latin typeface="Calibri" panose="020F0502020204030204" pitchFamily="34" charset="0"/>
                <a:cs typeface="Calibri" panose="020F0502020204030204" pitchFamily="34" charset="0"/>
              </a:rPr>
              <a:t>- Arts/AV Technology, Education and Training, Hospitality and Tourism, Human Services/Family and Consumer Sciences, STEM</a:t>
            </a:r>
          </a:p>
          <a:p>
            <a:pPr lvl="0">
              <a:lnSpc>
                <a:spcPct val="110000"/>
              </a:lnSpc>
            </a:pPr>
            <a:endParaRPr lang="en-US" sz="1200" b="1" dirty="0" smtClean="0">
              <a:latin typeface="Calibri" panose="020F0502020204030204" pitchFamily="34" charset="0"/>
              <a:cs typeface="Calibri" panose="020F0502020204030204" pitchFamily="34" charset="0"/>
            </a:endParaRPr>
          </a:p>
          <a:p>
            <a:pPr lvl="0">
              <a:lnSpc>
                <a:spcPct val="110000"/>
              </a:lnSpc>
            </a:pPr>
            <a:r>
              <a:rPr lang="en-US" sz="2000" b="1" dirty="0" smtClean="0">
                <a:latin typeface="Calibri" panose="020F0502020204030204" pitchFamily="34" charset="0"/>
                <a:cs typeface="Calibri" panose="020F0502020204030204" pitchFamily="34" charset="0"/>
              </a:rPr>
              <a:t>Program Requirements</a:t>
            </a:r>
            <a:r>
              <a:rPr lang="en-US" sz="2000" dirty="0" smtClean="0">
                <a:latin typeface="Calibri" panose="020F0502020204030204" pitchFamily="34" charset="0"/>
                <a:cs typeface="Calibri" panose="020F0502020204030204" pitchFamily="34" charset="0"/>
              </a:rPr>
              <a:t> - CIP Codes, Course Codes, Concentrator, Completer, Hyperlinks - Standards, Work-based Learning, Equipment Lists, Certifications, CCR designations, Career Options sampling, </a:t>
            </a:r>
          </a:p>
          <a:p>
            <a:pPr lvl="0">
              <a:lnSpc>
                <a:spcPct val="110000"/>
              </a:lnSpc>
            </a:pPr>
            <a:endParaRPr lang="en-US" sz="1200" b="1" dirty="0" smtClean="0">
              <a:latin typeface="Calibri" panose="020F0502020204030204" pitchFamily="34" charset="0"/>
              <a:cs typeface="Calibri" panose="020F0502020204030204" pitchFamily="34" charset="0"/>
            </a:endParaRPr>
          </a:p>
          <a:p>
            <a:pPr lvl="0">
              <a:lnSpc>
                <a:spcPct val="110000"/>
              </a:lnSpc>
            </a:pPr>
            <a:r>
              <a:rPr lang="en-US" sz="2000" b="1" dirty="0" smtClean="0">
                <a:latin typeface="Calibri" panose="020F0502020204030204" pitchFamily="34" charset="0"/>
                <a:cs typeface="Calibri" panose="020F0502020204030204" pitchFamily="34" charset="0"/>
              </a:rPr>
              <a:t>Occupational Outlook Handbook – </a:t>
            </a:r>
            <a:r>
              <a:rPr lang="en-US" sz="2000" dirty="0" smtClean="0">
                <a:latin typeface="Calibri" panose="020F0502020204030204" pitchFamily="34" charset="0"/>
                <a:cs typeface="Calibri" panose="020F0502020204030204" pitchFamily="34" charset="0"/>
              </a:rPr>
              <a:t>High Wage, In Demand, High Skill employment information</a:t>
            </a:r>
          </a:p>
          <a:p>
            <a:pPr lvl="0">
              <a:lnSpc>
                <a:spcPct val="110000"/>
              </a:lnSpc>
            </a:pPr>
            <a:endParaRPr lang="en-US" sz="1200" b="1" dirty="0" smtClean="0">
              <a:latin typeface="Calibri" panose="020F0502020204030204" pitchFamily="34" charset="0"/>
              <a:cs typeface="Calibri" panose="020F0502020204030204" pitchFamily="34" charset="0"/>
            </a:endParaRPr>
          </a:p>
          <a:p>
            <a:pPr lvl="0">
              <a:lnSpc>
                <a:spcPct val="110000"/>
              </a:lnSpc>
            </a:pPr>
            <a:r>
              <a:rPr lang="en-US" sz="2000" b="1" dirty="0" smtClean="0">
                <a:latin typeface="Calibri" panose="020F0502020204030204" pitchFamily="34" charset="0"/>
                <a:cs typeface="Calibri" panose="020F0502020204030204" pitchFamily="34" charset="0"/>
              </a:rPr>
              <a:t>Career </a:t>
            </a:r>
            <a:r>
              <a:rPr lang="en-US" sz="2000" b="1" dirty="0" smtClean="0">
                <a:latin typeface="Calibri" panose="020F0502020204030204" pitchFamily="34" charset="0"/>
                <a:cs typeface="Calibri" panose="020F0502020204030204" pitchFamily="34" charset="0"/>
              </a:rPr>
              <a:t>and Technical Student Organization (CTSO)</a:t>
            </a:r>
          </a:p>
          <a:p>
            <a:pPr lvl="0">
              <a:lnSpc>
                <a:spcPct val="110000"/>
              </a:lnSpc>
            </a:pPr>
            <a:endParaRPr lang="en-US" sz="1200" b="1" dirty="0" smtClean="0">
              <a:latin typeface="Calibri" panose="020F0502020204030204" pitchFamily="34" charset="0"/>
              <a:cs typeface="Calibri" panose="020F0502020204030204" pitchFamily="34" charset="0"/>
            </a:endParaRPr>
          </a:p>
          <a:p>
            <a:pPr lvl="0">
              <a:lnSpc>
                <a:spcPct val="110000"/>
              </a:lnSpc>
            </a:pPr>
            <a:r>
              <a:rPr lang="en-US" sz="2000" b="1" dirty="0" smtClean="0">
                <a:latin typeface="Calibri" panose="020F0502020204030204" pitchFamily="34" charset="0"/>
                <a:cs typeface="Calibri" panose="020F0502020204030204" pitchFamily="34" charset="0"/>
              </a:rPr>
              <a:t>Teacher Certification Requirements</a:t>
            </a:r>
            <a:endParaRPr lang="en-US" sz="2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90571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5466" y="352599"/>
            <a:ext cx="10515600" cy="969689"/>
          </a:xfrm>
        </p:spPr>
        <p:txBody>
          <a:bodyPr>
            <a:normAutofit fontScale="90000"/>
          </a:bodyPr>
          <a:lstStyle/>
          <a:p>
            <a:pPr algn="ctr"/>
            <a:r>
              <a:rPr lang="en-US" b="1" dirty="0" smtClean="0"/>
              <a:t>Information Technology Certifications 2020-21</a:t>
            </a:r>
            <a:endParaRPr lang="en-US" b="1" dirty="0"/>
          </a:p>
        </p:txBody>
      </p:sp>
      <p:graphicFrame>
        <p:nvGraphicFramePr>
          <p:cNvPr id="5" name="Content Placeholder 4" descr="Describes the number of IT certifications attempted and passed for 2020-21." title="Information Technology Certifications 2020-21"/>
          <p:cNvGraphicFramePr>
            <a:graphicFrameLocks noGrp="1"/>
          </p:cNvGraphicFramePr>
          <p:nvPr>
            <p:ph idx="1"/>
            <p:extLst>
              <p:ext uri="{D42A27DB-BD31-4B8C-83A1-F6EECF244321}">
                <p14:modId xmlns:p14="http://schemas.microsoft.com/office/powerpoint/2010/main" val="3694910076"/>
              </p:ext>
            </p:extLst>
          </p:nvPr>
        </p:nvGraphicFramePr>
        <p:xfrm>
          <a:off x="838200" y="1164921"/>
          <a:ext cx="10607568" cy="4709786"/>
        </p:xfrm>
        <a:graphic>
          <a:graphicData uri="http://schemas.openxmlformats.org/drawingml/2006/table">
            <a:tbl>
              <a:tblPr firstRow="1" bandRow="1">
                <a:tableStyleId>{5C22544A-7EE6-4342-B048-85BDC9FD1C3A}</a:tableStyleId>
              </a:tblPr>
              <a:tblGrid>
                <a:gridCol w="7098792">
                  <a:extLst>
                    <a:ext uri="{9D8B030D-6E8A-4147-A177-3AD203B41FA5}">
                      <a16:colId xmlns:a16="http://schemas.microsoft.com/office/drawing/2014/main" val="899104416"/>
                    </a:ext>
                  </a:extLst>
                </a:gridCol>
                <a:gridCol w="2313432">
                  <a:extLst>
                    <a:ext uri="{9D8B030D-6E8A-4147-A177-3AD203B41FA5}">
                      <a16:colId xmlns:a16="http://schemas.microsoft.com/office/drawing/2014/main" val="1456691649"/>
                    </a:ext>
                  </a:extLst>
                </a:gridCol>
                <a:gridCol w="1195344">
                  <a:extLst>
                    <a:ext uri="{9D8B030D-6E8A-4147-A177-3AD203B41FA5}">
                      <a16:colId xmlns:a16="http://schemas.microsoft.com/office/drawing/2014/main" val="1584524736"/>
                    </a:ext>
                  </a:extLst>
                </a:gridCol>
              </a:tblGrid>
              <a:tr h="435827">
                <a:tc>
                  <a:txBody>
                    <a:bodyPr/>
                    <a:lstStyle/>
                    <a:p>
                      <a:pPr algn="l" fontAlgn="b"/>
                      <a:r>
                        <a:rPr lang="en-US" sz="1400" b="1" i="0" u="none" strike="noStrike" kern="1200" dirty="0" smtClean="0">
                          <a:solidFill>
                            <a:schemeClr val="bg1"/>
                          </a:solidFill>
                          <a:effectLst/>
                          <a:latin typeface="Calibri" panose="020F0502020204030204" pitchFamily="34" charset="0"/>
                          <a:ea typeface="+mn-ea"/>
                          <a:cs typeface="+mn-cs"/>
                        </a:rPr>
                        <a:t>Certification</a:t>
                      </a:r>
                      <a:endParaRPr lang="en-US" sz="1400" b="1" i="0" u="none" strike="noStrike" kern="1200" dirty="0">
                        <a:solidFill>
                          <a:schemeClr val="bg1"/>
                        </a:solidFill>
                        <a:effectLst/>
                        <a:latin typeface="Calibri" panose="020F050202020403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i="0" u="none" strike="noStrike" kern="1200" dirty="0" smtClean="0">
                          <a:solidFill>
                            <a:schemeClr val="bg1"/>
                          </a:solidFill>
                          <a:effectLst/>
                          <a:latin typeface="Calibri" panose="020F0502020204030204" pitchFamily="34" charset="0"/>
                          <a:ea typeface="+mn-ea"/>
                          <a:cs typeface="+mn-cs"/>
                        </a:rPr>
                        <a:t>Passed</a:t>
                      </a:r>
                      <a:endParaRPr lang="en-US" sz="1400" b="1" i="0" u="none" strike="noStrike" kern="1200" dirty="0">
                        <a:solidFill>
                          <a:schemeClr val="bg1"/>
                        </a:solidFill>
                        <a:effectLst/>
                        <a:latin typeface="Calibri" panose="020F050202020403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1" i="0" u="none" strike="noStrike" kern="1200" dirty="0" smtClean="0">
                          <a:solidFill>
                            <a:schemeClr val="bg1"/>
                          </a:solidFill>
                          <a:effectLst/>
                          <a:latin typeface="Calibri" panose="020F0502020204030204" pitchFamily="34" charset="0"/>
                          <a:ea typeface="+mn-ea"/>
                          <a:cs typeface="+mn-cs"/>
                        </a:rPr>
                        <a:t>Administered</a:t>
                      </a:r>
                      <a:endParaRPr lang="en-US" sz="1400" b="1" i="0" u="none" strike="noStrike" kern="1200" dirty="0">
                        <a:solidFill>
                          <a:schemeClr val="bg1"/>
                        </a:solidFill>
                        <a:effectLst/>
                        <a:latin typeface="Calibri" panose="020F0502020204030204" pitchFamily="34" charset="0"/>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68602543"/>
                  </a:ext>
                </a:extLst>
              </a:tr>
              <a:tr h="186464">
                <a:tc>
                  <a:txBody>
                    <a:bodyPr/>
                    <a:lstStyle/>
                    <a:p>
                      <a:pPr algn="l" fontAlgn="b"/>
                      <a:r>
                        <a:rPr lang="en-US" sz="1100" b="1" i="0" u="none" strike="noStrike" dirty="0">
                          <a:solidFill>
                            <a:srgbClr val="000000"/>
                          </a:solidFill>
                          <a:effectLst/>
                          <a:latin typeface="Calibri" panose="020F0502020204030204" pitchFamily="34" charset="0"/>
                        </a:rPr>
                        <a:t>ACE-Web Communications with Animate CC [160]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US" sz="1100" b="1" i="0" u="none" strike="noStrike" dirty="0">
                          <a:solidFill>
                            <a:srgbClr val="000000"/>
                          </a:solidFill>
                          <a:effectLst/>
                          <a:latin typeface="Calibri" panose="020F0502020204030204" pitchFamily="34" charset="0"/>
                        </a:rPr>
                        <a:t>3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US" sz="1100" b="1" i="0" u="none" strike="noStrike" dirty="0">
                          <a:solidFill>
                            <a:srgbClr val="000000"/>
                          </a:solidFill>
                          <a:effectLst/>
                          <a:latin typeface="Calibri" panose="020F0502020204030204" pitchFamily="34" charset="0"/>
                        </a:rPr>
                        <a:t>4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01383212"/>
                  </a:ext>
                </a:extLst>
              </a:tr>
              <a:tr h="186464">
                <a:tc>
                  <a:txBody>
                    <a:bodyPr/>
                    <a:lstStyle/>
                    <a:p>
                      <a:pPr algn="l" fontAlgn="b"/>
                      <a:r>
                        <a:rPr lang="en-US" sz="1100" b="1" i="0" u="none" strike="noStrike" dirty="0">
                          <a:solidFill>
                            <a:srgbClr val="000000"/>
                          </a:solidFill>
                          <a:effectLst/>
                          <a:latin typeface="Calibri" panose="020F0502020204030204" pitchFamily="34" charset="0"/>
                        </a:rPr>
                        <a:t>Cisco Certified Entry Networking Technician [60]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17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17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275481607"/>
                  </a:ext>
                </a:extLst>
              </a:tr>
              <a:tr h="186464">
                <a:tc>
                  <a:txBody>
                    <a:bodyPr/>
                    <a:lstStyle/>
                    <a:p>
                      <a:pPr algn="l" fontAlgn="b"/>
                      <a:r>
                        <a:rPr lang="en-US" sz="1100" b="1" i="0" u="none" strike="noStrike" dirty="0">
                          <a:solidFill>
                            <a:srgbClr val="000000"/>
                          </a:solidFill>
                          <a:effectLst/>
                          <a:latin typeface="Calibri" panose="020F0502020204030204" pitchFamily="34" charset="0"/>
                        </a:rPr>
                        <a:t>Cisco Certified Network Associate [14]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249468613"/>
                  </a:ext>
                </a:extLst>
              </a:tr>
              <a:tr h="186464">
                <a:tc>
                  <a:txBody>
                    <a:bodyPr/>
                    <a:lstStyle/>
                    <a:p>
                      <a:pPr algn="l" fontAlgn="b"/>
                      <a:r>
                        <a:rPr lang="en-US" sz="1100" b="1" i="0" u="none" strike="noStrike" dirty="0">
                          <a:solidFill>
                            <a:srgbClr val="000000"/>
                          </a:solidFill>
                          <a:effectLst/>
                          <a:latin typeface="Calibri" panose="020F0502020204030204" pitchFamily="34" charset="0"/>
                        </a:rPr>
                        <a:t>CIW Site Development Associate [300]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10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14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8842780"/>
                  </a:ext>
                </a:extLst>
              </a:tr>
              <a:tr h="201650">
                <a:tc>
                  <a:txBody>
                    <a:bodyPr/>
                    <a:lstStyle/>
                    <a:p>
                      <a:pPr algn="l" fontAlgn="b"/>
                      <a:r>
                        <a:rPr lang="en-US" sz="1100" b="1" i="0" u="none" strike="noStrike">
                          <a:solidFill>
                            <a:srgbClr val="000000"/>
                          </a:solidFill>
                          <a:effectLst/>
                          <a:latin typeface="Calibri" panose="020F0502020204030204" pitchFamily="34" charset="0"/>
                        </a:rPr>
                        <a:t>CIW Web Foundations Associate [298]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8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8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13662267"/>
                  </a:ext>
                </a:extLst>
              </a:tr>
              <a:tr h="186464">
                <a:tc>
                  <a:txBody>
                    <a:bodyPr/>
                    <a:lstStyle/>
                    <a:p>
                      <a:pPr algn="l" fontAlgn="b"/>
                      <a:r>
                        <a:rPr lang="en-US" sz="1100" b="1" i="0" u="none" strike="noStrike">
                          <a:solidFill>
                            <a:srgbClr val="000000"/>
                          </a:solidFill>
                          <a:effectLst/>
                          <a:latin typeface="Calibri" panose="020F0502020204030204" pitchFamily="34" charset="0"/>
                        </a:rPr>
                        <a:t>CIW Web Security Associate [167]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2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5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32794361"/>
                  </a:ext>
                </a:extLst>
              </a:tr>
              <a:tr h="186464">
                <a:tc>
                  <a:txBody>
                    <a:bodyPr/>
                    <a:lstStyle/>
                    <a:p>
                      <a:pPr algn="l" fontAlgn="b"/>
                      <a:r>
                        <a:rPr lang="en-US" sz="1100" b="1" i="0" u="none" strike="noStrike" dirty="0">
                          <a:solidFill>
                            <a:srgbClr val="000000"/>
                          </a:solidFill>
                          <a:effectLst/>
                          <a:latin typeface="Calibri" panose="020F0502020204030204" pitchFamily="34" charset="0"/>
                        </a:rPr>
                        <a:t>CompTIA A+ [01]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85497260"/>
                  </a:ext>
                </a:extLst>
              </a:tr>
              <a:tr h="186464">
                <a:tc>
                  <a:txBody>
                    <a:bodyPr/>
                    <a:lstStyle/>
                    <a:p>
                      <a:pPr algn="l" fontAlgn="b"/>
                      <a:r>
                        <a:rPr lang="en-US" sz="1100" b="1" i="0" u="none" strike="noStrike">
                          <a:solidFill>
                            <a:srgbClr val="000000"/>
                          </a:solidFill>
                          <a:effectLst/>
                          <a:latin typeface="Calibri" panose="020F0502020204030204" pitchFamily="34" charset="0"/>
                        </a:rPr>
                        <a:t>CompTIA Cloud Essentials [275]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2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14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636377073"/>
                  </a:ext>
                </a:extLst>
              </a:tr>
              <a:tr h="186464">
                <a:tc>
                  <a:txBody>
                    <a:bodyPr/>
                    <a:lstStyle/>
                    <a:p>
                      <a:pPr algn="l" fontAlgn="b"/>
                      <a:r>
                        <a:rPr lang="en-US" sz="1100" b="1" i="0" u="none" strike="noStrike">
                          <a:solidFill>
                            <a:srgbClr val="000000"/>
                          </a:solidFill>
                          <a:effectLst/>
                          <a:latin typeface="Calibri" panose="020F0502020204030204" pitchFamily="34" charset="0"/>
                        </a:rPr>
                        <a:t>CompTIA IT Fundamentals [A7]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6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19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99350858"/>
                  </a:ext>
                </a:extLst>
              </a:tr>
              <a:tr h="186464">
                <a:tc>
                  <a:txBody>
                    <a:bodyPr/>
                    <a:lstStyle/>
                    <a:p>
                      <a:pPr algn="l" fontAlgn="b"/>
                      <a:r>
                        <a:rPr lang="en-US" sz="1100" b="1" i="0" u="none" strike="noStrike">
                          <a:solidFill>
                            <a:srgbClr val="000000"/>
                          </a:solidFill>
                          <a:effectLst/>
                          <a:latin typeface="Calibri" panose="020F0502020204030204" pitchFamily="34" charset="0"/>
                        </a:rPr>
                        <a:t>CompTIA Network+ [32]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65468078"/>
                  </a:ext>
                </a:extLst>
              </a:tr>
              <a:tr h="186464">
                <a:tc>
                  <a:txBody>
                    <a:bodyPr/>
                    <a:lstStyle/>
                    <a:p>
                      <a:pPr algn="l" fontAlgn="b"/>
                      <a:r>
                        <a:rPr lang="en-US" sz="1100" b="1" i="0" u="none" strike="noStrike">
                          <a:solidFill>
                            <a:srgbClr val="000000"/>
                          </a:solidFill>
                          <a:effectLst/>
                          <a:latin typeface="Calibri" panose="020F0502020204030204" pitchFamily="34" charset="0"/>
                        </a:rPr>
                        <a:t>CompTIA Security+ Certification [A52]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49315709"/>
                  </a:ext>
                </a:extLst>
              </a:tr>
              <a:tr h="186464">
                <a:tc>
                  <a:txBody>
                    <a:bodyPr/>
                    <a:lstStyle/>
                    <a:p>
                      <a:pPr algn="l" fontAlgn="b"/>
                      <a:r>
                        <a:rPr lang="en-US" sz="1100" b="1" i="0" u="none" strike="noStrike">
                          <a:solidFill>
                            <a:srgbClr val="000000"/>
                          </a:solidFill>
                          <a:effectLst/>
                          <a:latin typeface="Calibri" panose="020F0502020204030204" pitchFamily="34" charset="0"/>
                        </a:rPr>
                        <a:t>CTECS: Computer Programming with Visual Basic [341]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2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2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59127584"/>
                  </a:ext>
                </a:extLst>
              </a:tr>
              <a:tr h="186464">
                <a:tc>
                  <a:txBody>
                    <a:bodyPr/>
                    <a:lstStyle/>
                    <a:p>
                      <a:pPr algn="l" fontAlgn="b"/>
                      <a:r>
                        <a:rPr lang="en-US" sz="1100" b="1" i="0" u="none" strike="noStrike" dirty="0">
                          <a:solidFill>
                            <a:srgbClr val="000000"/>
                          </a:solidFill>
                          <a:effectLst/>
                          <a:latin typeface="Calibri" panose="020F0502020204030204" pitchFamily="34" charset="0"/>
                        </a:rPr>
                        <a:t>CTECS: Information Support and Services [342]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5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7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37907778"/>
                  </a:ext>
                </a:extLst>
              </a:tr>
              <a:tr h="186464">
                <a:tc>
                  <a:txBody>
                    <a:bodyPr/>
                    <a:lstStyle/>
                    <a:p>
                      <a:pPr algn="l" fontAlgn="b"/>
                      <a:r>
                        <a:rPr lang="en-US" sz="1100" b="1" i="0" u="none" strike="noStrike" dirty="0">
                          <a:solidFill>
                            <a:srgbClr val="000000"/>
                          </a:solidFill>
                          <a:effectLst/>
                          <a:latin typeface="Calibri" panose="020F0502020204030204" pitchFamily="34" charset="0"/>
                        </a:rPr>
                        <a:t>CTECS: Web and Digital Communications [344]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2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2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11659999"/>
                  </a:ext>
                </a:extLst>
              </a:tr>
              <a:tr h="186464">
                <a:tc>
                  <a:txBody>
                    <a:bodyPr/>
                    <a:lstStyle/>
                    <a:p>
                      <a:pPr algn="l" fontAlgn="b"/>
                      <a:r>
                        <a:rPr lang="en-US" sz="1100" b="1" i="0" u="none" strike="noStrike" dirty="0">
                          <a:solidFill>
                            <a:srgbClr val="000000"/>
                          </a:solidFill>
                          <a:effectLst/>
                          <a:latin typeface="Calibri" panose="020F0502020204030204" pitchFamily="34" charset="0"/>
                        </a:rPr>
                        <a:t>IC 3 (Internet and Computer Core Certification) [19</a:t>
                      </a:r>
                      <a:r>
                        <a:rPr lang="en-US" sz="1100" b="1" i="0" u="none" strike="noStrike" dirty="0" smtClean="0">
                          <a:solidFill>
                            <a:srgbClr val="000000"/>
                          </a:solidFill>
                          <a:effectLst/>
                          <a:latin typeface="Calibri" panose="020F0502020204030204" pitchFamily="34" charset="0"/>
                        </a:rPr>
                        <a:t>] (Business)</a:t>
                      </a:r>
                      <a:endParaRPr lang="en-US" sz="11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24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35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84860487"/>
                  </a:ext>
                </a:extLst>
              </a:tr>
              <a:tr h="186464">
                <a:tc>
                  <a:txBody>
                    <a:bodyPr/>
                    <a:lstStyle/>
                    <a:p>
                      <a:pPr algn="l" fontAlgn="b"/>
                      <a:r>
                        <a:rPr lang="en-US" sz="1100" b="1" i="0" u="none" strike="noStrike" dirty="0">
                          <a:solidFill>
                            <a:srgbClr val="000000"/>
                          </a:solidFill>
                          <a:effectLst/>
                          <a:latin typeface="Calibri" panose="020F0502020204030204" pitchFamily="34" charset="0"/>
                        </a:rPr>
                        <a:t>Microsoft Certified Solutions Associate (MCSA) [A56]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681445318"/>
                  </a:ext>
                </a:extLst>
              </a:tr>
              <a:tr h="186464">
                <a:tc>
                  <a:txBody>
                    <a:bodyPr/>
                    <a:lstStyle/>
                    <a:p>
                      <a:pPr algn="l" fontAlgn="b"/>
                      <a:r>
                        <a:rPr lang="en-US" sz="1100" b="1" i="0" u="none" strike="noStrike" dirty="0">
                          <a:solidFill>
                            <a:srgbClr val="000000"/>
                          </a:solidFill>
                          <a:effectLst/>
                          <a:latin typeface="Calibri" panose="020F0502020204030204" pitchFamily="34" charset="0"/>
                        </a:rPr>
                        <a:t>PCAP Certified Associate in Python Program [257]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3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10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981939354"/>
                  </a:ext>
                </a:extLst>
              </a:tr>
              <a:tr h="186464">
                <a:tc>
                  <a:txBody>
                    <a:bodyPr/>
                    <a:lstStyle/>
                    <a:p>
                      <a:pPr algn="l" fontAlgn="b"/>
                      <a:r>
                        <a:rPr lang="en-US" sz="1100" b="1" i="0" u="none" strike="noStrike" dirty="0">
                          <a:solidFill>
                            <a:srgbClr val="000000"/>
                          </a:solidFill>
                          <a:effectLst/>
                          <a:latin typeface="Calibri" panose="020F0502020204030204" pitchFamily="34" charset="0"/>
                        </a:rPr>
                        <a:t>Precision Exams: Computer Programming II Python [413]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7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16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071678528"/>
                  </a:ext>
                </a:extLst>
              </a:tr>
              <a:tr h="186464">
                <a:tc>
                  <a:txBody>
                    <a:bodyPr/>
                    <a:lstStyle/>
                    <a:p>
                      <a:pPr algn="l" fontAlgn="b"/>
                      <a:r>
                        <a:rPr lang="en-US" sz="1100" b="1" i="0" u="none" strike="noStrike" dirty="0">
                          <a:solidFill>
                            <a:srgbClr val="000000"/>
                          </a:solidFill>
                          <a:effectLst/>
                          <a:latin typeface="Calibri" panose="020F0502020204030204" pitchFamily="34" charset="0"/>
                        </a:rPr>
                        <a:t>TestOut IT Fundamentals Pro [321]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15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15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98991930"/>
                  </a:ext>
                </a:extLst>
              </a:tr>
              <a:tr h="186464">
                <a:tc>
                  <a:txBody>
                    <a:bodyPr/>
                    <a:lstStyle/>
                    <a:p>
                      <a:pPr algn="l" fontAlgn="b"/>
                      <a:r>
                        <a:rPr lang="en-US" sz="1100" b="1" i="0" u="none" strike="noStrike" dirty="0">
                          <a:solidFill>
                            <a:srgbClr val="000000"/>
                          </a:solidFill>
                          <a:effectLst/>
                          <a:latin typeface="Calibri" panose="020F0502020204030204" pitchFamily="34" charset="0"/>
                        </a:rPr>
                        <a:t>TestOut Network Pro Certification [A19]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7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8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00232545"/>
                  </a:ext>
                </a:extLst>
              </a:tr>
              <a:tr h="186464">
                <a:tc>
                  <a:txBody>
                    <a:bodyPr/>
                    <a:lstStyle/>
                    <a:p>
                      <a:pPr algn="l" fontAlgn="b"/>
                      <a:r>
                        <a:rPr lang="en-US" sz="1100" b="1" i="0" u="none" strike="noStrike" dirty="0">
                          <a:solidFill>
                            <a:srgbClr val="000000"/>
                          </a:solidFill>
                          <a:effectLst/>
                          <a:latin typeface="Calibri" panose="020F0502020204030204" pitchFamily="34" charset="0"/>
                        </a:rPr>
                        <a:t>TestOut PC Pro Certification [A18]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31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100" b="1" i="0" u="none" strike="noStrike" dirty="0">
                          <a:solidFill>
                            <a:srgbClr val="000000"/>
                          </a:solidFill>
                          <a:effectLst/>
                          <a:latin typeface="Calibri" panose="020F0502020204030204" pitchFamily="34" charset="0"/>
                        </a:rPr>
                        <a:t>36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51435180"/>
                  </a:ext>
                </a:extLst>
              </a:tr>
              <a:tr h="343029">
                <a:tc>
                  <a:txBody>
                    <a:bodyPr/>
                    <a:lstStyle/>
                    <a:p>
                      <a:pPr algn="r" fontAlgn="b"/>
                      <a:r>
                        <a:rPr lang="en-US" sz="1400" b="1" i="0" u="none" strike="noStrike" dirty="0">
                          <a:solidFill>
                            <a:schemeClr val="bg1"/>
                          </a:solidFill>
                          <a:effectLst/>
                          <a:latin typeface="Calibri" panose="020F0502020204030204" pitchFamily="34" charset="0"/>
                        </a:rPr>
                        <a:t> </a:t>
                      </a:r>
                      <a:r>
                        <a:rPr lang="en-US" sz="1400" b="1" i="0" u="none" strike="noStrike" dirty="0" smtClean="0">
                          <a:solidFill>
                            <a:schemeClr val="bg1"/>
                          </a:solidFill>
                          <a:effectLst/>
                          <a:latin typeface="Calibri" panose="020F0502020204030204" pitchFamily="34" charset="0"/>
                        </a:rPr>
                        <a:t>Information Technology Total</a:t>
                      </a:r>
                      <a:endParaRPr lang="en-US" sz="1400" b="1" i="0" u="none" strike="noStrike" dirty="0">
                        <a:solidFill>
                          <a:schemeClr val="bg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US" sz="1400" b="1" i="0" u="none" strike="noStrike" dirty="0">
                          <a:solidFill>
                            <a:schemeClr val="bg1"/>
                          </a:solidFill>
                          <a:effectLst/>
                          <a:latin typeface="Calibri" panose="020F0502020204030204" pitchFamily="34" charset="0"/>
                        </a:rPr>
                        <a:t>149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5B9BD5"/>
                    </a:solidFill>
                  </a:tcPr>
                </a:tc>
                <a:tc>
                  <a:txBody>
                    <a:bodyPr/>
                    <a:lstStyle/>
                    <a:p>
                      <a:pPr algn="ctr" fontAlgn="b"/>
                      <a:r>
                        <a:rPr lang="en-US" sz="1400" b="1" i="0" u="none" strike="noStrike" dirty="0">
                          <a:solidFill>
                            <a:schemeClr val="bg1"/>
                          </a:solidFill>
                          <a:effectLst/>
                          <a:latin typeface="Calibri" panose="020F0502020204030204" pitchFamily="34" charset="0"/>
                        </a:rPr>
                        <a:t>217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5B9BD5"/>
                    </a:solidFill>
                  </a:tcPr>
                </a:tc>
                <a:extLst>
                  <a:ext uri="{0D108BD9-81ED-4DB2-BD59-A6C34878D82A}">
                    <a16:rowId xmlns:a16="http://schemas.microsoft.com/office/drawing/2014/main" val="2336701302"/>
                  </a:ext>
                </a:extLst>
              </a:tr>
            </a:tbl>
          </a:graphicData>
        </a:graphic>
      </p:graphicFrame>
    </p:spTree>
    <p:extLst>
      <p:ext uri="{BB962C8B-B14F-4D97-AF65-F5344CB8AC3E}">
        <p14:creationId xmlns:p14="http://schemas.microsoft.com/office/powerpoint/2010/main" val="119855513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786" y="457200"/>
            <a:ext cx="10555014" cy="1143000"/>
          </a:xfrm>
        </p:spPr>
        <p:txBody>
          <a:bodyPr>
            <a:noAutofit/>
          </a:bodyPr>
          <a:lstStyle/>
          <a:p>
            <a:pPr algn="ctr"/>
            <a:r>
              <a:rPr lang="en-US" sz="4000" b="1" dirty="0" smtClean="0"/>
              <a:t>Computer Science Praxis Test 5652</a:t>
            </a:r>
            <a:endParaRPr lang="en-US" sz="4000" b="1" dirty="0"/>
          </a:p>
        </p:txBody>
      </p:sp>
      <p:sp>
        <p:nvSpPr>
          <p:cNvPr id="3" name="Content Placeholder 2"/>
          <p:cNvSpPr>
            <a:spLocks noGrp="1"/>
          </p:cNvSpPr>
          <p:nvPr>
            <p:ph idx="1"/>
          </p:nvPr>
        </p:nvSpPr>
        <p:spPr>
          <a:xfrm>
            <a:off x="903962" y="1600200"/>
            <a:ext cx="8229600" cy="4525963"/>
          </a:xfrm>
        </p:spPr>
        <p:txBody>
          <a:bodyPr>
            <a:normAutofit/>
          </a:bodyPr>
          <a:lstStyle/>
          <a:p>
            <a:r>
              <a:rPr lang="en-US" dirty="0" smtClean="0"/>
              <a:t>SCDE Certification Code - 79</a:t>
            </a:r>
          </a:p>
          <a:p>
            <a:r>
              <a:rPr lang="en-US" dirty="0" smtClean="0"/>
              <a:t>Content Categories</a:t>
            </a:r>
          </a:p>
          <a:p>
            <a:pPr lvl="1">
              <a:buFont typeface="Wingdings" panose="05000000000000000000" pitchFamily="2" charset="2"/>
              <a:buChar char="Ø"/>
            </a:pPr>
            <a:r>
              <a:rPr lang="en-US" dirty="0" smtClean="0"/>
              <a:t>Impacts of Computing (15%)</a:t>
            </a:r>
          </a:p>
          <a:p>
            <a:pPr lvl="1">
              <a:buFont typeface="Wingdings" panose="05000000000000000000" pitchFamily="2" charset="2"/>
              <a:buChar char="Ø"/>
            </a:pPr>
            <a:r>
              <a:rPr lang="en-US" dirty="0" smtClean="0"/>
              <a:t>Algorithms and Computational Thinking (25%)</a:t>
            </a:r>
          </a:p>
          <a:p>
            <a:pPr lvl="1">
              <a:buFont typeface="Wingdings" panose="05000000000000000000" pitchFamily="2" charset="2"/>
              <a:buChar char="Ø"/>
            </a:pPr>
            <a:r>
              <a:rPr lang="en-US" dirty="0" smtClean="0"/>
              <a:t>Programming (30%)</a:t>
            </a:r>
          </a:p>
          <a:p>
            <a:pPr lvl="1">
              <a:buFont typeface="Wingdings" panose="05000000000000000000" pitchFamily="2" charset="2"/>
              <a:buChar char="Ø"/>
            </a:pPr>
            <a:r>
              <a:rPr lang="en-US" dirty="0" smtClean="0"/>
              <a:t>Data (15%)</a:t>
            </a:r>
          </a:p>
          <a:p>
            <a:pPr lvl="1">
              <a:buFont typeface="Wingdings" panose="05000000000000000000" pitchFamily="2" charset="2"/>
              <a:buChar char="Ø"/>
            </a:pPr>
            <a:r>
              <a:rPr lang="en-US" dirty="0" smtClean="0"/>
              <a:t>Computing Systems and Networks (15%)</a:t>
            </a:r>
          </a:p>
          <a:p>
            <a:r>
              <a:rPr lang="en-US" dirty="0" smtClean="0"/>
              <a:t>Cut Score – 149</a:t>
            </a:r>
          </a:p>
          <a:p>
            <a:pPr lvl="1"/>
            <a:r>
              <a:rPr lang="en-US" dirty="0" smtClean="0"/>
              <a:t>100 questions (3 hours)</a:t>
            </a:r>
            <a:endParaRPr lang="en-US" dirty="0"/>
          </a:p>
        </p:txBody>
      </p:sp>
      <p:sp>
        <p:nvSpPr>
          <p:cNvPr id="4" name="Slide Number Placeholder 3"/>
          <p:cNvSpPr>
            <a:spLocks noGrp="1"/>
          </p:cNvSpPr>
          <p:nvPr>
            <p:ph type="sldNum" sz="quarter" idx="4294967295"/>
          </p:nvPr>
        </p:nvSpPr>
        <p:spPr/>
        <p:txBody>
          <a:bodyPr/>
          <a:lstStyle/>
          <a:p>
            <a:fld id="{2638198E-7845-4843-8114-6B9DA8FD3EF6}" type="slidenum">
              <a:rPr lang="en-US" smtClean="0"/>
              <a:t>51</a:t>
            </a:fld>
            <a:endParaRPr lang="en-US"/>
          </a:p>
        </p:txBody>
      </p:sp>
    </p:spTree>
    <p:extLst>
      <p:ext uri="{BB962C8B-B14F-4D97-AF65-F5344CB8AC3E}">
        <p14:creationId xmlns:p14="http://schemas.microsoft.com/office/powerpoint/2010/main" val="12222409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8992"/>
            <a:ext cx="10515600" cy="1088324"/>
          </a:xfrm>
        </p:spPr>
        <p:txBody>
          <a:bodyPr>
            <a:noAutofit/>
          </a:bodyPr>
          <a:lstStyle/>
          <a:p>
            <a:pPr algn="ctr"/>
            <a:r>
              <a:rPr lang="en-US" sz="4000" b="1" dirty="0" smtClean="0"/>
              <a:t>Computer Science Educator Certification Add-on</a:t>
            </a:r>
            <a:endParaRPr lang="en-US" sz="4000" b="1" dirty="0"/>
          </a:p>
        </p:txBody>
      </p:sp>
      <p:sp>
        <p:nvSpPr>
          <p:cNvPr id="3" name="Content Placeholder 2"/>
          <p:cNvSpPr>
            <a:spLocks noGrp="1"/>
          </p:cNvSpPr>
          <p:nvPr>
            <p:ph idx="1"/>
          </p:nvPr>
        </p:nvSpPr>
        <p:spPr>
          <a:xfrm>
            <a:off x="838199" y="1477316"/>
            <a:ext cx="10329153" cy="4525963"/>
          </a:xfrm>
        </p:spPr>
        <p:txBody>
          <a:bodyPr>
            <a:normAutofit fontScale="92500" lnSpcReduction="10000"/>
          </a:bodyPr>
          <a:lstStyle/>
          <a:p>
            <a:pPr marL="0" indent="0">
              <a:buNone/>
            </a:pPr>
            <a:r>
              <a:rPr lang="en-US" dirty="0" smtClean="0"/>
              <a:t>By Coursework</a:t>
            </a:r>
          </a:p>
          <a:p>
            <a:pPr lvl="1"/>
            <a:r>
              <a:rPr lang="en-US" dirty="0" smtClean="0"/>
              <a:t>Bachelor’s degree or higher</a:t>
            </a:r>
          </a:p>
          <a:p>
            <a:pPr lvl="1"/>
            <a:r>
              <a:rPr lang="en-US" dirty="0"/>
              <a:t>Initial or Professional certificate at the early childhood, elementary, middle, secondary, or PK–12 </a:t>
            </a:r>
            <a:r>
              <a:rPr lang="en-US" dirty="0" smtClean="0"/>
              <a:t>level</a:t>
            </a:r>
          </a:p>
          <a:p>
            <a:pPr lvl="1"/>
            <a:r>
              <a:rPr lang="en-US" dirty="0"/>
              <a:t>Minimum qualifying score(s) on the content area examination(s) required by the SBE for the content area; and </a:t>
            </a:r>
            <a:endParaRPr lang="en-US" dirty="0" smtClean="0"/>
          </a:p>
          <a:p>
            <a:pPr lvl="1"/>
            <a:r>
              <a:rPr lang="en-US" dirty="0"/>
              <a:t>Completion of all required coursework with an equivalent of a grade of “C” or better</a:t>
            </a:r>
            <a:r>
              <a:rPr lang="en-US" dirty="0" smtClean="0"/>
              <a:t>.</a:t>
            </a:r>
          </a:p>
          <a:p>
            <a:pPr lvl="1"/>
            <a:r>
              <a:rPr lang="en-US" dirty="0" smtClean="0"/>
              <a:t>Required Courses</a:t>
            </a:r>
          </a:p>
          <a:p>
            <a:pPr lvl="2">
              <a:buFont typeface="Wingdings" panose="05000000000000000000" pitchFamily="2" charset="2"/>
              <a:buChar char="Ø"/>
            </a:pPr>
            <a:r>
              <a:rPr lang="en-US" dirty="0" smtClean="0"/>
              <a:t>Computing Systems		3 semester hours</a:t>
            </a:r>
          </a:p>
          <a:p>
            <a:pPr lvl="2">
              <a:buFont typeface="Wingdings" panose="05000000000000000000" pitchFamily="2" charset="2"/>
              <a:buChar char="Ø"/>
            </a:pPr>
            <a:r>
              <a:rPr lang="en-US" dirty="0" smtClean="0"/>
              <a:t>Network and the Internet	3 semester hours</a:t>
            </a:r>
          </a:p>
          <a:p>
            <a:pPr lvl="2">
              <a:buFont typeface="Wingdings" panose="05000000000000000000" pitchFamily="2" charset="2"/>
              <a:buChar char="Ø"/>
            </a:pPr>
            <a:r>
              <a:rPr lang="en-US" dirty="0" smtClean="0"/>
              <a:t>Data and Analysis		3 semester hours</a:t>
            </a:r>
          </a:p>
          <a:p>
            <a:pPr lvl="2">
              <a:buFont typeface="Wingdings" panose="05000000000000000000" pitchFamily="2" charset="2"/>
              <a:buChar char="Ø"/>
              <a:tabLst>
                <a:tab pos="4119563" algn="l"/>
              </a:tabLst>
            </a:pPr>
            <a:r>
              <a:rPr lang="en-US" dirty="0" smtClean="0"/>
              <a:t>Algorithms and Programming	3 semester hours</a:t>
            </a:r>
          </a:p>
          <a:p>
            <a:pPr lvl="2">
              <a:buFont typeface="Wingdings" panose="05000000000000000000" pitchFamily="2" charset="2"/>
              <a:buChar char="Ø"/>
            </a:pPr>
            <a:r>
              <a:rPr lang="en-US" dirty="0" smtClean="0"/>
              <a:t>Impact of Computing		3 semester hours</a:t>
            </a:r>
          </a:p>
          <a:p>
            <a:pPr lvl="1"/>
            <a:endParaRPr lang="en-US" dirty="0"/>
          </a:p>
        </p:txBody>
      </p:sp>
      <p:sp>
        <p:nvSpPr>
          <p:cNvPr id="4" name="Slide Number Placeholder 3"/>
          <p:cNvSpPr>
            <a:spLocks noGrp="1"/>
          </p:cNvSpPr>
          <p:nvPr>
            <p:ph type="sldNum" sz="quarter" idx="4294967295"/>
          </p:nvPr>
        </p:nvSpPr>
        <p:spPr/>
        <p:txBody>
          <a:bodyPr/>
          <a:lstStyle/>
          <a:p>
            <a:fld id="{2638198E-7845-4843-8114-6B9DA8FD3EF6}" type="slidenum">
              <a:rPr lang="en-US" smtClean="0"/>
              <a:t>52</a:t>
            </a:fld>
            <a:endParaRPr lang="en-US"/>
          </a:p>
        </p:txBody>
      </p:sp>
    </p:spTree>
    <p:extLst>
      <p:ext uri="{BB962C8B-B14F-4D97-AF65-F5344CB8AC3E}">
        <p14:creationId xmlns:p14="http://schemas.microsoft.com/office/powerpoint/2010/main" val="122399849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059510" cy="1325563"/>
          </a:xfrm>
        </p:spPr>
        <p:txBody>
          <a:bodyPr>
            <a:noAutofit/>
          </a:bodyPr>
          <a:lstStyle/>
          <a:p>
            <a:pPr algn="ctr"/>
            <a:r>
              <a:rPr lang="en-US" sz="4000" b="1" dirty="0" smtClean="0">
                <a:solidFill>
                  <a:prstClr val="black"/>
                </a:solidFill>
              </a:rPr>
              <a:t>Computer Science Educator Certification Add-on (cont’d)</a:t>
            </a:r>
            <a:endParaRPr lang="en-US" sz="4000" b="1" dirty="0"/>
          </a:p>
        </p:txBody>
      </p:sp>
      <p:sp>
        <p:nvSpPr>
          <p:cNvPr id="3" name="Content Placeholder 2"/>
          <p:cNvSpPr>
            <a:spLocks noGrp="1"/>
          </p:cNvSpPr>
          <p:nvPr>
            <p:ph idx="1"/>
          </p:nvPr>
        </p:nvSpPr>
        <p:spPr>
          <a:xfrm>
            <a:off x="838200" y="1853527"/>
            <a:ext cx="8229600" cy="3632874"/>
          </a:xfrm>
        </p:spPr>
        <p:txBody>
          <a:bodyPr>
            <a:normAutofit/>
          </a:bodyPr>
          <a:lstStyle/>
          <a:p>
            <a:r>
              <a:rPr lang="en-US" dirty="0"/>
              <a:t>By Exam</a:t>
            </a:r>
          </a:p>
          <a:p>
            <a:pPr lvl="1"/>
            <a:r>
              <a:rPr lang="en-US" dirty="0"/>
              <a:t>Bachelor’s degree or higher</a:t>
            </a:r>
          </a:p>
          <a:p>
            <a:pPr lvl="1"/>
            <a:r>
              <a:rPr lang="en-US" dirty="0"/>
              <a:t>Initial or Professional certificate at the early childhood, elementary, middle, secondary, or PK–12 level</a:t>
            </a:r>
          </a:p>
          <a:p>
            <a:pPr lvl="1"/>
            <a:r>
              <a:rPr lang="en-US" dirty="0"/>
              <a:t>Minimum qualifying score(s) on the content area examination(s) required by the SBE for the content area; and </a:t>
            </a:r>
          </a:p>
          <a:p>
            <a:pPr lvl="1"/>
            <a:endParaRPr lang="en-US" dirty="0"/>
          </a:p>
        </p:txBody>
      </p:sp>
      <p:sp>
        <p:nvSpPr>
          <p:cNvPr id="4" name="Slide Number Placeholder 3"/>
          <p:cNvSpPr>
            <a:spLocks noGrp="1"/>
          </p:cNvSpPr>
          <p:nvPr>
            <p:ph type="sldNum" sz="quarter" idx="4294967295"/>
          </p:nvPr>
        </p:nvSpPr>
        <p:spPr/>
        <p:txBody>
          <a:bodyPr/>
          <a:lstStyle/>
          <a:p>
            <a:fld id="{2638198E-7845-4843-8114-6B9DA8FD3EF6}" type="slidenum">
              <a:rPr lang="en-US" smtClean="0"/>
              <a:t>53</a:t>
            </a:fld>
            <a:endParaRPr lang="en-US"/>
          </a:p>
        </p:txBody>
      </p:sp>
    </p:spTree>
    <p:extLst>
      <p:ext uri="{BB962C8B-B14F-4D97-AF65-F5344CB8AC3E}">
        <p14:creationId xmlns:p14="http://schemas.microsoft.com/office/powerpoint/2010/main" val="20980673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CTE Teacher PD Update</a:t>
            </a:r>
            <a:endParaRPr lang="en-US" sz="4000" b="1" dirty="0"/>
          </a:p>
        </p:txBody>
      </p:sp>
      <p:sp>
        <p:nvSpPr>
          <p:cNvPr id="3" name="Content Placeholder 2"/>
          <p:cNvSpPr>
            <a:spLocks noGrp="1"/>
          </p:cNvSpPr>
          <p:nvPr>
            <p:ph idx="1"/>
          </p:nvPr>
        </p:nvSpPr>
        <p:spPr>
          <a:xfrm>
            <a:off x="838200" y="1690688"/>
            <a:ext cx="8229600" cy="4084137"/>
          </a:xfrm>
        </p:spPr>
        <p:txBody>
          <a:bodyPr>
            <a:normAutofit lnSpcReduction="10000"/>
          </a:bodyPr>
          <a:lstStyle/>
          <a:p>
            <a:r>
              <a:rPr lang="en-US" dirty="0" smtClean="0"/>
              <a:t>30 hour PD to teach the introductory Computer Science courses.</a:t>
            </a:r>
          </a:p>
          <a:p>
            <a:pPr lvl="1">
              <a:buFont typeface="Wingdings" panose="05000000000000000000" pitchFamily="2" charset="2"/>
              <a:buChar char="Ø"/>
            </a:pPr>
            <a:r>
              <a:rPr lang="en-US" dirty="0" smtClean="0"/>
              <a:t>Discovering Computer Science, Fundamentals of Computing, and Fundamentals of Web Page Design and Development</a:t>
            </a:r>
          </a:p>
          <a:p>
            <a:pPr lvl="1">
              <a:buFont typeface="Wingdings" panose="05000000000000000000" pitchFamily="2" charset="2"/>
              <a:buChar char="Ø"/>
            </a:pPr>
            <a:r>
              <a:rPr lang="en-US" dirty="0" smtClean="0"/>
              <a:t>Reference the Required Credentials for Professional Staff Members Manual for more course by course information.</a:t>
            </a:r>
          </a:p>
          <a:p>
            <a:r>
              <a:rPr lang="en-US" dirty="0" smtClean="0"/>
              <a:t>Computer Science Praxis Prep Course</a:t>
            </a:r>
          </a:p>
          <a:p>
            <a:r>
              <a:rPr lang="en-US" dirty="0" smtClean="0"/>
              <a:t>Micro Credential Pilot (Bloomboard)</a:t>
            </a:r>
            <a:endParaRPr lang="en-US" dirty="0"/>
          </a:p>
        </p:txBody>
      </p:sp>
      <p:sp>
        <p:nvSpPr>
          <p:cNvPr id="4" name="Slide Number Placeholder 3"/>
          <p:cNvSpPr>
            <a:spLocks noGrp="1"/>
          </p:cNvSpPr>
          <p:nvPr>
            <p:ph type="sldNum" sz="quarter" idx="4294967295"/>
          </p:nvPr>
        </p:nvSpPr>
        <p:spPr/>
        <p:txBody>
          <a:bodyPr/>
          <a:lstStyle/>
          <a:p>
            <a:fld id="{2638198E-7845-4843-8114-6B9DA8FD3EF6}" type="slidenum">
              <a:rPr lang="en-US" smtClean="0"/>
              <a:t>54</a:t>
            </a:fld>
            <a:endParaRPr lang="en-US"/>
          </a:p>
        </p:txBody>
      </p:sp>
    </p:spTree>
    <p:extLst>
      <p:ext uri="{BB962C8B-B14F-4D97-AF65-F5344CB8AC3E}">
        <p14:creationId xmlns:p14="http://schemas.microsoft.com/office/powerpoint/2010/main" val="48677155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31860"/>
            <a:ext cx="10515600" cy="1325563"/>
          </a:xfrm>
        </p:spPr>
        <p:txBody>
          <a:bodyPr>
            <a:normAutofit/>
          </a:bodyPr>
          <a:lstStyle/>
          <a:p>
            <a:pPr algn="ctr"/>
            <a:r>
              <a:rPr lang="en-US" sz="4000" b="1" dirty="0"/>
              <a:t>SCDE </a:t>
            </a:r>
            <a:r>
              <a:rPr lang="en-US" sz="4000" b="1" dirty="0" smtClean="0"/>
              <a:t>External Engagements</a:t>
            </a:r>
            <a:endParaRPr lang="en-US" sz="4000" b="1" dirty="0"/>
          </a:p>
        </p:txBody>
      </p:sp>
      <p:sp>
        <p:nvSpPr>
          <p:cNvPr id="3" name="Content Placeholder 2"/>
          <p:cNvSpPr>
            <a:spLocks noGrp="1"/>
          </p:cNvSpPr>
          <p:nvPr>
            <p:ph sz="half" idx="1"/>
          </p:nvPr>
        </p:nvSpPr>
        <p:spPr>
          <a:xfrm>
            <a:off x="838200" y="1607281"/>
            <a:ext cx="5181600" cy="4351338"/>
          </a:xfrm>
        </p:spPr>
        <p:txBody>
          <a:bodyPr>
            <a:normAutofit fontScale="77500" lnSpcReduction="20000"/>
          </a:bodyPr>
          <a:lstStyle/>
          <a:p>
            <a:r>
              <a:rPr lang="en-US" dirty="0"/>
              <a:t>Code.org</a:t>
            </a:r>
          </a:p>
          <a:p>
            <a:pPr lvl="1"/>
            <a:r>
              <a:rPr lang="en-US" dirty="0"/>
              <a:t>The Stem Center at the Citadel</a:t>
            </a:r>
          </a:p>
          <a:p>
            <a:pPr lvl="1"/>
            <a:r>
              <a:rPr lang="en-US" dirty="0"/>
              <a:t>State of CS Report</a:t>
            </a:r>
          </a:p>
          <a:p>
            <a:r>
              <a:rPr lang="en-US" dirty="0"/>
              <a:t>CSTA/CSTA South Carolina</a:t>
            </a:r>
          </a:p>
          <a:p>
            <a:r>
              <a:rPr lang="en-US" dirty="0"/>
              <a:t>SC ECEP (Landscape Report)</a:t>
            </a:r>
          </a:p>
          <a:p>
            <a:r>
              <a:rPr lang="en-US" dirty="0"/>
              <a:t>Learning Blade</a:t>
            </a:r>
          </a:p>
          <a:p>
            <a:pPr lvl="1"/>
            <a:r>
              <a:rPr lang="en-US" dirty="0"/>
              <a:t>Middle School Stem Resources</a:t>
            </a:r>
          </a:p>
          <a:p>
            <a:r>
              <a:rPr lang="en-US" dirty="0"/>
              <a:t>AI4K12/AI4All – 5 Big Ideas</a:t>
            </a:r>
          </a:p>
          <a:p>
            <a:r>
              <a:rPr lang="en-US" dirty="0" err="1"/>
              <a:t>CSforALL</a:t>
            </a:r>
            <a:r>
              <a:rPr lang="en-US" dirty="0"/>
              <a:t>  </a:t>
            </a:r>
          </a:p>
          <a:p>
            <a:pPr lvl="1"/>
            <a:r>
              <a:rPr lang="en-US" dirty="0"/>
              <a:t>Script Facilitators (Aiken, Spartanburg 1)</a:t>
            </a:r>
          </a:p>
          <a:p>
            <a:endParaRPr lang="en-US" dirty="0"/>
          </a:p>
        </p:txBody>
      </p:sp>
      <p:sp>
        <p:nvSpPr>
          <p:cNvPr id="4" name="Content Placeholder 3"/>
          <p:cNvSpPr>
            <a:spLocks noGrp="1"/>
          </p:cNvSpPr>
          <p:nvPr>
            <p:ph sz="half" idx="2"/>
          </p:nvPr>
        </p:nvSpPr>
        <p:spPr>
          <a:xfrm>
            <a:off x="6096000" y="1523873"/>
            <a:ext cx="5181600" cy="4351338"/>
          </a:xfrm>
        </p:spPr>
        <p:txBody>
          <a:bodyPr>
            <a:normAutofit fontScale="77500" lnSpcReduction="20000"/>
          </a:bodyPr>
          <a:lstStyle/>
          <a:p>
            <a:r>
              <a:rPr lang="en-US" dirty="0"/>
              <a:t>NSF Includes Planning Grant Proposal</a:t>
            </a:r>
          </a:p>
          <a:p>
            <a:r>
              <a:rPr lang="en-US" dirty="0"/>
              <a:t>South Carolina Coalition for Math and Science (SCCMS)</a:t>
            </a:r>
          </a:p>
          <a:p>
            <a:r>
              <a:rPr lang="en-US" dirty="0"/>
              <a:t>Microsoft TEALS</a:t>
            </a:r>
          </a:p>
          <a:p>
            <a:r>
              <a:rPr lang="en-US" dirty="0"/>
              <a:t>USC School of Engineering and Computing</a:t>
            </a:r>
          </a:p>
          <a:p>
            <a:pPr lvl="1"/>
            <a:r>
              <a:rPr lang="en-US" dirty="0"/>
              <a:t>Engineering, Computer Science and STEM Camp</a:t>
            </a:r>
          </a:p>
          <a:p>
            <a:r>
              <a:rPr lang="en-US" dirty="0"/>
              <a:t>IT-</a:t>
            </a:r>
            <a:r>
              <a:rPr lang="en-US" dirty="0" err="1"/>
              <a:t>oLogy</a:t>
            </a:r>
            <a:endParaRPr lang="en-US" dirty="0"/>
          </a:p>
          <a:p>
            <a:pPr lvl="1"/>
            <a:r>
              <a:rPr lang="en-US" dirty="0"/>
              <a:t>Tech-in-a-Box Summer Enrichment Program</a:t>
            </a:r>
          </a:p>
          <a:p>
            <a:r>
              <a:rPr lang="en-US" dirty="0"/>
              <a:t>Girls Who Code</a:t>
            </a:r>
          </a:p>
          <a:p>
            <a:r>
              <a:rPr lang="en-US" dirty="0"/>
              <a:t>Hour of Code</a:t>
            </a:r>
          </a:p>
          <a:p>
            <a:endParaRPr lang="en-US" dirty="0"/>
          </a:p>
        </p:txBody>
      </p:sp>
    </p:spTree>
    <p:extLst>
      <p:ext uri="{BB962C8B-B14F-4D97-AF65-F5344CB8AC3E}">
        <p14:creationId xmlns:p14="http://schemas.microsoft.com/office/powerpoint/2010/main" val="118122641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105" y="115613"/>
            <a:ext cx="10247586" cy="1453463"/>
          </a:xfrm>
        </p:spPr>
        <p:txBody>
          <a:bodyPr>
            <a:normAutofit/>
          </a:bodyPr>
          <a:lstStyle/>
          <a:p>
            <a:r>
              <a:rPr lang="en-US" kern="0" cap="small" dirty="0"/>
              <a:t>CAREER AND TECHNICAL </a:t>
            </a:r>
            <a:r>
              <a:rPr lang="en-US" kern="0" cap="small" dirty="0" smtClean="0"/>
              <a:t>STUDENT ORGANIZATIONS </a:t>
            </a:r>
            <a:r>
              <a:rPr lang="en-US" kern="0" cap="small" dirty="0"/>
              <a:t>(CTSO’S) </a:t>
            </a:r>
            <a:endParaRPr lang="en-US" dirty="0"/>
          </a:p>
        </p:txBody>
      </p:sp>
      <p:sp>
        <p:nvSpPr>
          <p:cNvPr id="3" name="Slide Number Placeholder 2"/>
          <p:cNvSpPr>
            <a:spLocks noGrp="1"/>
          </p:cNvSpPr>
          <p:nvPr>
            <p:ph type="sldNum" sz="quarter" idx="4294967295"/>
          </p:nvPr>
        </p:nvSpPr>
        <p:spPr/>
        <p:txBody>
          <a:bodyPr/>
          <a:lstStyle/>
          <a:p>
            <a:fld id="{2638198E-7845-4843-8114-6B9DA8FD3EF6}" type="slidenum">
              <a:rPr lang="en-US" smtClean="0"/>
              <a:t>56</a:t>
            </a:fld>
            <a:endParaRPr lang="en-US"/>
          </a:p>
        </p:txBody>
      </p:sp>
      <p:sp>
        <p:nvSpPr>
          <p:cNvPr id="8" name="Rectangle 7"/>
          <p:cNvSpPr/>
          <p:nvPr/>
        </p:nvSpPr>
        <p:spPr>
          <a:xfrm>
            <a:off x="6065570" y="3021973"/>
            <a:ext cx="4520681" cy="646331"/>
          </a:xfrm>
          <a:prstGeom prst="rect">
            <a:avLst/>
          </a:prstGeom>
        </p:spPr>
        <p:txBody>
          <a:bodyPr wrap="square">
            <a:spAutoFit/>
          </a:bodyPr>
          <a:lstStyle/>
          <a:p>
            <a:pPr indent="914400"/>
            <a:r>
              <a:rPr lang="en-US" dirty="0" smtClean="0">
                <a:solidFill>
                  <a:prstClr val="black"/>
                </a:solidFill>
                <a:latin typeface="Times New Roman"/>
              </a:rPr>
              <a:t>Tammy Vault, State Advisor</a:t>
            </a:r>
            <a:endParaRPr lang="en-US" dirty="0">
              <a:solidFill>
                <a:prstClr val="black"/>
              </a:solidFill>
              <a:latin typeface="Times New Roman"/>
            </a:endParaRPr>
          </a:p>
          <a:p>
            <a:pPr indent="914400"/>
            <a:r>
              <a:rPr lang="en-US" b="1" dirty="0" smtClean="0">
                <a:solidFill>
                  <a:prstClr val="black"/>
                </a:solidFill>
                <a:latin typeface="Times New Roman"/>
              </a:rPr>
              <a:t>​</a:t>
            </a:r>
            <a:r>
              <a:rPr lang="en-US" dirty="0" smtClean="0">
                <a:solidFill>
                  <a:prstClr val="black"/>
                </a:solidFill>
                <a:latin typeface="Times New Roman"/>
              </a:rPr>
              <a:t>sctsastateadviser@gmail.com</a:t>
            </a:r>
            <a:endParaRPr lang="en-US" dirty="0">
              <a:solidFill>
                <a:prstClr val="black"/>
              </a:solidFill>
              <a:latin typeface="Times New Roman"/>
            </a:endParaRPr>
          </a:p>
        </p:txBody>
      </p:sp>
      <p:pic>
        <p:nvPicPr>
          <p:cNvPr id="9" name="Picture 8" title="FBLA CTSO Logo"/>
          <p:cNvPicPr>
            <a:picLocks noChangeAspect="1"/>
          </p:cNvPicPr>
          <p:nvPr/>
        </p:nvPicPr>
        <p:blipFill>
          <a:blip r:embed="rId3"/>
          <a:stretch>
            <a:fillRect/>
          </a:stretch>
        </p:blipFill>
        <p:spPr>
          <a:xfrm>
            <a:off x="1557212" y="3892603"/>
            <a:ext cx="2450804" cy="1091279"/>
          </a:xfrm>
          <a:prstGeom prst="rect">
            <a:avLst/>
          </a:prstGeom>
        </p:spPr>
      </p:pic>
      <p:sp>
        <p:nvSpPr>
          <p:cNvPr id="10" name="Rectangle 9"/>
          <p:cNvSpPr/>
          <p:nvPr/>
        </p:nvSpPr>
        <p:spPr>
          <a:xfrm>
            <a:off x="1405758" y="4983882"/>
            <a:ext cx="3321269" cy="646331"/>
          </a:xfrm>
          <a:prstGeom prst="rect">
            <a:avLst/>
          </a:prstGeom>
        </p:spPr>
        <p:txBody>
          <a:bodyPr wrap="square">
            <a:spAutoFit/>
          </a:bodyPr>
          <a:lstStyle/>
          <a:p>
            <a:r>
              <a:rPr lang="en-US" dirty="0" smtClean="0">
                <a:solidFill>
                  <a:prstClr val="black"/>
                </a:solidFill>
                <a:latin typeface="Times New Roman"/>
              </a:rPr>
              <a:t>Ross Jones, State Adviser</a:t>
            </a:r>
            <a:r>
              <a:rPr lang="en-US" sz="2400" dirty="0">
                <a:solidFill>
                  <a:prstClr val="black"/>
                </a:solidFill>
                <a:latin typeface="Times New Roman"/>
              </a:rPr>
              <a:t/>
            </a:r>
            <a:br>
              <a:rPr lang="en-US" sz="2400" dirty="0">
                <a:solidFill>
                  <a:prstClr val="black"/>
                </a:solidFill>
                <a:latin typeface="Times New Roman"/>
              </a:rPr>
            </a:br>
            <a:r>
              <a:rPr lang="en-US" dirty="0" smtClean="0">
                <a:solidFill>
                  <a:prstClr val="black"/>
                </a:solidFill>
                <a:latin typeface="Times New Roman"/>
                <a:hlinkClick r:id="rId4"/>
              </a:rPr>
              <a:t>​</a:t>
            </a:r>
            <a:r>
              <a:rPr lang="en-US" dirty="0" smtClean="0">
                <a:solidFill>
                  <a:prstClr val="black"/>
                </a:solidFill>
                <a:latin typeface="Times New Roman"/>
              </a:rPr>
              <a:t>rjones@scfbla.org</a:t>
            </a:r>
            <a:endParaRPr lang="en-US" sz="2400" b="1" dirty="0">
              <a:solidFill>
                <a:prstClr val="black"/>
              </a:solidFill>
              <a:latin typeface="Times New Roman"/>
            </a:endParaRPr>
          </a:p>
        </p:txBody>
      </p:sp>
      <p:pic>
        <p:nvPicPr>
          <p:cNvPr id="11" name="Picture 10" title="BPA CTSO Logo"/>
          <p:cNvPicPr>
            <a:picLocks noChangeAspect="1"/>
          </p:cNvPicPr>
          <p:nvPr/>
        </p:nvPicPr>
        <p:blipFill>
          <a:blip r:embed="rId5"/>
          <a:stretch>
            <a:fillRect/>
          </a:stretch>
        </p:blipFill>
        <p:spPr>
          <a:xfrm>
            <a:off x="6971759" y="3978083"/>
            <a:ext cx="3987130" cy="1140051"/>
          </a:xfrm>
          <a:prstGeom prst="rect">
            <a:avLst/>
          </a:prstGeom>
        </p:spPr>
      </p:pic>
      <p:sp>
        <p:nvSpPr>
          <p:cNvPr id="12" name="Rectangle 11"/>
          <p:cNvSpPr/>
          <p:nvPr/>
        </p:nvSpPr>
        <p:spPr>
          <a:xfrm>
            <a:off x="6971759" y="5115035"/>
            <a:ext cx="3955106" cy="646331"/>
          </a:xfrm>
          <a:prstGeom prst="rect">
            <a:avLst/>
          </a:prstGeom>
        </p:spPr>
        <p:txBody>
          <a:bodyPr wrap="square">
            <a:spAutoFit/>
          </a:bodyPr>
          <a:lstStyle/>
          <a:p>
            <a:r>
              <a:rPr lang="en-US" dirty="0" smtClean="0">
                <a:solidFill>
                  <a:prstClr val="black"/>
                </a:solidFill>
                <a:latin typeface="Times New Roman"/>
              </a:rPr>
              <a:t>Dawn Coker</a:t>
            </a:r>
          </a:p>
          <a:p>
            <a:r>
              <a:rPr lang="en-US" dirty="0" smtClean="0">
                <a:solidFill>
                  <a:prstClr val="black"/>
                </a:solidFill>
                <a:latin typeface="Times New Roman"/>
              </a:rPr>
              <a:t>DCoker@chesterfieldschools.org</a:t>
            </a:r>
            <a:endParaRPr lang="en-US" sz="2400" dirty="0">
              <a:solidFill>
                <a:prstClr val="black"/>
              </a:solidFill>
              <a:latin typeface="Times New Roman"/>
            </a:endParaRPr>
          </a:p>
        </p:txBody>
      </p:sp>
      <p:pic>
        <p:nvPicPr>
          <p:cNvPr id="13" name="Picture 12" descr="Logo for the SkillsUSA Student Organization." title="SkillsUSA CTSO Logo"/>
          <p:cNvPicPr>
            <a:picLocks noChangeAspect="1"/>
          </p:cNvPicPr>
          <p:nvPr/>
        </p:nvPicPr>
        <p:blipFill>
          <a:blip r:embed="rId6"/>
          <a:stretch>
            <a:fillRect/>
          </a:stretch>
        </p:blipFill>
        <p:spPr>
          <a:xfrm>
            <a:off x="1490942" y="1793372"/>
            <a:ext cx="2295525" cy="1204029"/>
          </a:xfrm>
          <a:prstGeom prst="rect">
            <a:avLst/>
          </a:prstGeom>
        </p:spPr>
      </p:pic>
      <p:pic>
        <p:nvPicPr>
          <p:cNvPr id="14" name="Picture 13" descr="Technology Student Organization logo." title="TSA Logo"/>
          <p:cNvPicPr>
            <a:picLocks noChangeAspect="1"/>
          </p:cNvPicPr>
          <p:nvPr/>
        </p:nvPicPr>
        <p:blipFill>
          <a:blip r:embed="rId7"/>
          <a:stretch>
            <a:fillRect/>
          </a:stretch>
        </p:blipFill>
        <p:spPr>
          <a:xfrm>
            <a:off x="6971759" y="1793373"/>
            <a:ext cx="2381250" cy="1248852"/>
          </a:xfrm>
          <a:prstGeom prst="rect">
            <a:avLst/>
          </a:prstGeom>
        </p:spPr>
      </p:pic>
      <p:sp>
        <p:nvSpPr>
          <p:cNvPr id="15" name="Rectangle 14"/>
          <p:cNvSpPr/>
          <p:nvPr/>
        </p:nvSpPr>
        <p:spPr>
          <a:xfrm>
            <a:off x="548212" y="2834362"/>
            <a:ext cx="5243428" cy="646331"/>
          </a:xfrm>
          <a:prstGeom prst="rect">
            <a:avLst/>
          </a:prstGeom>
        </p:spPr>
        <p:txBody>
          <a:bodyPr wrap="square">
            <a:spAutoFit/>
          </a:bodyPr>
          <a:lstStyle/>
          <a:p>
            <a:pPr indent="914400"/>
            <a:r>
              <a:rPr lang="en-US" dirty="0" smtClean="0"/>
              <a:t>Joseph Chapman, Interim Executive Director</a:t>
            </a:r>
          </a:p>
          <a:p>
            <a:pPr indent="914400"/>
            <a:r>
              <a:rPr lang="en-US" dirty="0" smtClean="0">
                <a:hlinkClick r:id="rId8"/>
              </a:rPr>
              <a:t>jchapman@skillsusasc.org</a:t>
            </a:r>
            <a:endParaRPr lang="en-US" dirty="0" smtClean="0"/>
          </a:p>
        </p:txBody>
      </p:sp>
    </p:spTree>
    <p:extLst>
      <p:ext uri="{BB962C8B-B14F-4D97-AF65-F5344CB8AC3E}">
        <p14:creationId xmlns:p14="http://schemas.microsoft.com/office/powerpoint/2010/main" val="28622776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64" y="1676929"/>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105400" y="2055835"/>
            <a:ext cx="6096000" cy="2062103"/>
          </a:xfrm>
          <a:prstGeom prst="rect">
            <a:avLst/>
          </a:prstGeom>
        </p:spPr>
        <p:txBody>
          <a:bodyPr>
            <a:spAutoFit/>
          </a:bodyPr>
          <a:lstStyle/>
          <a:p>
            <a:pPr marL="0" indent="0" algn="ctr">
              <a:buNone/>
            </a:pPr>
            <a:r>
              <a:rPr lang="en-US" sz="3200" dirty="0">
                <a:latin typeface="Calibri" panose="020F0502020204030204" pitchFamily="34" charset="0"/>
                <a:cs typeface="Calibri" panose="020F0502020204030204" pitchFamily="34" charset="0"/>
              </a:rPr>
              <a:t>Andrew Cook</a:t>
            </a:r>
          </a:p>
          <a:p>
            <a:pPr marL="0" indent="0" algn="ctr">
              <a:buNone/>
            </a:pPr>
            <a:r>
              <a:rPr lang="en-US" sz="3200" dirty="0">
                <a:latin typeface="Calibri" panose="020F0502020204030204" pitchFamily="34" charset="0"/>
                <a:cs typeface="Calibri" panose="020F0502020204030204" pitchFamily="34" charset="0"/>
              </a:rPr>
              <a:t>E-mail: </a:t>
            </a:r>
            <a:r>
              <a:rPr lang="en-US" sz="3200" dirty="0">
                <a:latin typeface="Calibri" panose="020F0502020204030204" pitchFamily="34" charset="0"/>
                <a:cs typeface="Calibri" panose="020F0502020204030204" pitchFamily="34" charset="0"/>
                <a:hlinkClick r:id="rId4"/>
              </a:rPr>
              <a:t>acook@ed.sc.gov</a:t>
            </a:r>
            <a:endParaRPr lang="en-US" sz="3200" dirty="0">
              <a:latin typeface="Calibri" panose="020F0502020204030204" pitchFamily="34" charset="0"/>
              <a:cs typeface="Calibri" panose="020F0502020204030204" pitchFamily="34" charset="0"/>
            </a:endParaRPr>
          </a:p>
          <a:p>
            <a:pPr marL="0" indent="0" algn="ctr">
              <a:buNone/>
            </a:pPr>
            <a:r>
              <a:rPr lang="en-US" sz="3200" dirty="0">
                <a:latin typeface="Calibri" panose="020F0502020204030204" pitchFamily="34" charset="0"/>
                <a:cs typeface="Calibri" panose="020F0502020204030204" pitchFamily="34" charset="0"/>
              </a:rPr>
              <a:t>Phone: 803-734-0372</a:t>
            </a:r>
          </a:p>
          <a:p>
            <a:pPr marL="0" indent="0" algn="ctr">
              <a:buNone/>
            </a:pPr>
            <a:r>
              <a:rPr lang="en-US" sz="3200" dirty="0">
                <a:latin typeface="Calibri" panose="020F0502020204030204" pitchFamily="34" charset="0"/>
                <a:cs typeface="Calibri" panose="020F0502020204030204" pitchFamily="34" charset="0"/>
              </a:rPr>
              <a:t>Fax: 803-734-3525</a:t>
            </a:r>
          </a:p>
        </p:txBody>
      </p:sp>
    </p:spTree>
    <p:extLst>
      <p:ext uri="{BB962C8B-B14F-4D97-AF65-F5344CB8AC3E}">
        <p14:creationId xmlns:p14="http://schemas.microsoft.com/office/powerpoint/2010/main" val="41781257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6720"/>
            <a:ext cx="11704320" cy="1200288"/>
          </a:xfrm>
        </p:spPr>
        <p:txBody>
          <a:bodyPr wrap="square">
            <a:spAutoFit/>
          </a:bodyPr>
          <a:lstStyle/>
          <a:p>
            <a:r>
              <a:rPr lang="nl-NL" sz="3600" b="1" cap="small" dirty="0" smtClean="0">
                <a:solidFill>
                  <a:srgbClr val="008000"/>
                </a:solidFill>
                <a:latin typeface="Calibri" panose="020F0502020204030204" pitchFamily="34" charset="0"/>
                <a:cs typeface="Calibri" panose="020F0502020204030204" pitchFamily="34" charset="0"/>
              </a:rPr>
              <a:t>K-12 Computer Science</a:t>
            </a:r>
            <a:r>
              <a:rPr lang="nl-NL" sz="4800" b="1" dirty="0">
                <a:solidFill>
                  <a:srgbClr val="008000"/>
                </a:solidFill>
                <a:latin typeface="+mn-lt"/>
              </a:rPr>
              <a:t/>
            </a:r>
            <a:br>
              <a:rPr lang="nl-NL" sz="4800" b="1" dirty="0">
                <a:solidFill>
                  <a:srgbClr val="008000"/>
                </a:solidFill>
                <a:latin typeface="+mn-lt"/>
              </a:rPr>
            </a:br>
            <a:r>
              <a:rPr lang="nl-NL" sz="800" b="1" dirty="0">
                <a:solidFill>
                  <a:srgbClr val="008000"/>
                </a:solidFill>
                <a:latin typeface="+mn-lt"/>
              </a:rPr>
              <a:t/>
            </a:r>
            <a:br>
              <a:rPr lang="nl-NL" sz="800" b="1" dirty="0">
                <a:solidFill>
                  <a:srgbClr val="008000"/>
                </a:solidFill>
                <a:latin typeface="+mn-lt"/>
              </a:rPr>
            </a:br>
            <a:r>
              <a:rPr lang="en-US" sz="3600" b="1" i="1" dirty="0" smtClean="0">
                <a:solidFill>
                  <a:srgbClr val="000099"/>
                </a:solidFill>
              </a:rPr>
              <a:t>Dominick Sanders</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8860361E-9F4C-4979-937B-F12A10082C4D}"/>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6021485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0229"/>
            <a:ext cx="10515600" cy="1325563"/>
          </a:xfrm>
        </p:spPr>
        <p:txBody>
          <a:bodyPr>
            <a:normAutofit/>
          </a:bodyPr>
          <a:lstStyle/>
          <a:p>
            <a:pPr algn="ctr"/>
            <a:r>
              <a:rPr lang="en-US" sz="4000" b="1" dirty="0"/>
              <a:t>2021-2022 CS PLO Dates</a:t>
            </a:r>
          </a:p>
        </p:txBody>
      </p:sp>
      <p:graphicFrame>
        <p:nvGraphicFramePr>
          <p:cNvPr id="11" name="Content Placeholder 10" descr="Professional Learning Opportunity dates" title="Table">
            <a:extLst>
              <a:ext uri="{FF2B5EF4-FFF2-40B4-BE49-F238E27FC236}">
                <a16:creationId xmlns:a16="http://schemas.microsoft.com/office/drawing/2014/main" id="{01033C9C-5CC9-4EC6-A467-1B05AAD9BCA7}"/>
              </a:ext>
            </a:extLst>
          </p:cNvPr>
          <p:cNvGraphicFramePr>
            <a:graphicFrameLocks noGrp="1"/>
          </p:cNvGraphicFramePr>
          <p:nvPr>
            <p:ph idx="1"/>
            <p:extLst>
              <p:ext uri="{D42A27DB-BD31-4B8C-83A1-F6EECF244321}">
                <p14:modId xmlns:p14="http://schemas.microsoft.com/office/powerpoint/2010/main" val="3828854833"/>
              </p:ext>
            </p:extLst>
          </p:nvPr>
        </p:nvGraphicFramePr>
        <p:xfrm>
          <a:off x="528789" y="1328671"/>
          <a:ext cx="6059054" cy="4190240"/>
        </p:xfrm>
        <a:graphic>
          <a:graphicData uri="http://schemas.openxmlformats.org/drawingml/2006/table">
            <a:tbl>
              <a:tblPr firstRow="1"/>
              <a:tblGrid>
                <a:gridCol w="3541657">
                  <a:extLst>
                    <a:ext uri="{9D8B030D-6E8A-4147-A177-3AD203B41FA5}">
                      <a16:colId xmlns:a16="http://schemas.microsoft.com/office/drawing/2014/main" val="2865785532"/>
                    </a:ext>
                  </a:extLst>
                </a:gridCol>
                <a:gridCol w="2517397">
                  <a:extLst>
                    <a:ext uri="{9D8B030D-6E8A-4147-A177-3AD203B41FA5}">
                      <a16:colId xmlns:a16="http://schemas.microsoft.com/office/drawing/2014/main" val="1568886545"/>
                    </a:ext>
                  </a:extLst>
                </a:gridCol>
              </a:tblGrid>
              <a:tr h="523780">
                <a:tc>
                  <a:txBody>
                    <a:bodyPr/>
                    <a:lstStyle/>
                    <a:p>
                      <a:pPr rtl="0" fontAlgn="ctr"/>
                      <a:r>
                        <a:rPr lang="en-US" sz="1500" dirty="0">
                          <a:effectLst/>
                          <a:latin typeface="Calibri" panose="020F0502020204030204" pitchFamily="34" charset="0"/>
                          <a:cs typeface="Calibri" panose="020F0502020204030204" pitchFamily="34" charset="0"/>
                        </a:rPr>
                        <a:t>Fall 2021 - HS - CS Career Connections</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en-US" sz="1500" dirty="0">
                          <a:effectLst/>
                          <a:latin typeface="Calibri" panose="020F0502020204030204" pitchFamily="34" charset="0"/>
                          <a:cs typeface="Calibri" panose="020F0502020204030204" pitchFamily="34" charset="0"/>
                        </a:rPr>
                        <a:t>September 18, 2021</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984610811"/>
                  </a:ext>
                </a:extLst>
              </a:tr>
              <a:tr h="523780">
                <a:tc>
                  <a:txBody>
                    <a:bodyPr/>
                    <a:lstStyle/>
                    <a:p>
                      <a:pPr rtl="0" fontAlgn="ctr"/>
                      <a:r>
                        <a:rPr lang="en-US" sz="1500" dirty="0">
                          <a:effectLst/>
                          <a:latin typeface="Calibri" panose="020F0502020204030204" pitchFamily="34" charset="0"/>
                          <a:cs typeface="Calibri" panose="020F0502020204030204" pitchFamily="34" charset="0"/>
                        </a:rPr>
                        <a:t>Fall 2021 - K-8 - CS Across the Curriculum</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en-US" sz="1500" dirty="0">
                          <a:effectLst/>
                          <a:latin typeface="Calibri" panose="020F0502020204030204" pitchFamily="34" charset="0"/>
                          <a:cs typeface="Calibri" panose="020F0502020204030204" pitchFamily="34" charset="0"/>
                        </a:rPr>
                        <a:t>September 18, 2021</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879527355"/>
                  </a:ext>
                </a:extLst>
              </a:tr>
              <a:tr h="523780">
                <a:tc>
                  <a:txBody>
                    <a:bodyPr/>
                    <a:lstStyle/>
                    <a:p>
                      <a:pPr rtl="0" fontAlgn="ctr"/>
                      <a:r>
                        <a:rPr lang="en-US" sz="1500" dirty="0">
                          <a:effectLst/>
                          <a:latin typeface="Calibri" panose="020F0502020204030204" pitchFamily="34" charset="0"/>
                          <a:cs typeface="Calibri" panose="020F0502020204030204" pitchFamily="34" charset="0"/>
                        </a:rPr>
                        <a:t>Fall 2021 - HS - Tales from the CS Workforce</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en-US" sz="1500" dirty="0">
                          <a:effectLst/>
                          <a:latin typeface="Calibri" panose="020F0502020204030204" pitchFamily="34" charset="0"/>
                          <a:cs typeface="Calibri" panose="020F0502020204030204" pitchFamily="34" charset="0"/>
                        </a:rPr>
                        <a:t>October 16, 2021</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828900046"/>
                  </a:ext>
                </a:extLst>
              </a:tr>
              <a:tr h="523780">
                <a:tc>
                  <a:txBody>
                    <a:bodyPr/>
                    <a:lstStyle/>
                    <a:p>
                      <a:pPr rtl="0" fontAlgn="ctr"/>
                      <a:r>
                        <a:rPr lang="en-US" sz="1500" dirty="0">
                          <a:effectLst/>
                          <a:latin typeface="Calibri" panose="020F0502020204030204" pitchFamily="34" charset="0"/>
                          <a:cs typeface="Calibri" panose="020F0502020204030204" pitchFamily="34" charset="0"/>
                        </a:rPr>
                        <a:t>Fall 2021 - K-8 - Hands-on CS/CT</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en-US" sz="1500" dirty="0">
                          <a:effectLst/>
                          <a:latin typeface="Calibri" panose="020F0502020204030204" pitchFamily="34" charset="0"/>
                          <a:cs typeface="Calibri" panose="020F0502020204030204" pitchFamily="34" charset="0"/>
                        </a:rPr>
                        <a:t>October 16, 2021</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333578482"/>
                  </a:ext>
                </a:extLst>
              </a:tr>
              <a:tr h="523780">
                <a:tc>
                  <a:txBody>
                    <a:bodyPr/>
                    <a:lstStyle/>
                    <a:p>
                      <a:pPr rtl="0" fontAlgn="ctr"/>
                      <a:r>
                        <a:rPr lang="en-US" sz="1500" dirty="0">
                          <a:effectLst/>
                          <a:latin typeface="Calibri" panose="020F0502020204030204" pitchFamily="34" charset="0"/>
                          <a:cs typeface="Calibri" panose="020F0502020204030204" pitchFamily="34" charset="0"/>
                        </a:rPr>
                        <a:t>Spring 2022 - HS - Building a Robust CS Program</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en-US" sz="1500" dirty="0">
                          <a:effectLst/>
                          <a:latin typeface="Calibri" panose="020F0502020204030204" pitchFamily="34" charset="0"/>
                          <a:cs typeface="Calibri" panose="020F0502020204030204" pitchFamily="34" charset="0"/>
                        </a:rPr>
                        <a:t>January 22, 2022</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133788898"/>
                  </a:ext>
                </a:extLst>
              </a:tr>
              <a:tr h="523780">
                <a:tc>
                  <a:txBody>
                    <a:bodyPr/>
                    <a:lstStyle/>
                    <a:p>
                      <a:pPr rtl="0" fontAlgn="ctr"/>
                      <a:r>
                        <a:rPr lang="en-US" sz="1500" dirty="0">
                          <a:effectLst/>
                          <a:latin typeface="Calibri" panose="020F0502020204030204" pitchFamily="34" charset="0"/>
                          <a:cs typeface="Calibri" panose="020F0502020204030204" pitchFamily="34" charset="0"/>
                        </a:rPr>
                        <a:t>Spring 2022 - K-8 - CS &amp; Literacy</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en-US" sz="1500" dirty="0">
                          <a:effectLst/>
                          <a:latin typeface="Calibri" panose="020F0502020204030204" pitchFamily="34" charset="0"/>
                          <a:cs typeface="Calibri" panose="020F0502020204030204" pitchFamily="34" charset="0"/>
                        </a:rPr>
                        <a:t>January 22, 2022</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998088515"/>
                  </a:ext>
                </a:extLst>
              </a:tr>
              <a:tr h="523780">
                <a:tc>
                  <a:txBody>
                    <a:bodyPr/>
                    <a:lstStyle/>
                    <a:p>
                      <a:pPr rtl="0" fontAlgn="ctr"/>
                      <a:r>
                        <a:rPr lang="en-US" sz="1500" dirty="0">
                          <a:effectLst/>
                          <a:latin typeface="Calibri" panose="020F0502020204030204" pitchFamily="34" charset="0"/>
                          <a:cs typeface="Calibri" panose="020F0502020204030204" pitchFamily="34" charset="0"/>
                        </a:rPr>
                        <a:t>Spring 2022 - HS - Advanced Topics in CS</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en-US" sz="1500" dirty="0">
                          <a:effectLst/>
                          <a:latin typeface="Calibri" panose="020F0502020204030204" pitchFamily="34" charset="0"/>
                          <a:cs typeface="Calibri" panose="020F0502020204030204" pitchFamily="34" charset="0"/>
                        </a:rPr>
                        <a:t>March 26, 2022</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986969704"/>
                  </a:ext>
                </a:extLst>
              </a:tr>
              <a:tr h="523780">
                <a:tc>
                  <a:txBody>
                    <a:bodyPr/>
                    <a:lstStyle/>
                    <a:p>
                      <a:pPr rtl="0" fontAlgn="ctr"/>
                      <a:r>
                        <a:rPr lang="en-US" sz="1500" dirty="0">
                          <a:effectLst/>
                          <a:latin typeface="Calibri" panose="020F0502020204030204" pitchFamily="34" charset="0"/>
                          <a:cs typeface="Calibri" panose="020F0502020204030204" pitchFamily="34" charset="0"/>
                        </a:rPr>
                        <a:t>Spring 2022 - K-8 - CS &amp; Numeracy</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ctr"/>
                      <a:r>
                        <a:rPr lang="en-US" sz="1500" dirty="0">
                          <a:effectLst/>
                          <a:latin typeface="Calibri" panose="020F0502020204030204" pitchFamily="34" charset="0"/>
                          <a:cs typeface="Calibri" panose="020F0502020204030204" pitchFamily="34" charset="0"/>
                        </a:rPr>
                        <a:t>March 26, 2022</a:t>
                      </a:r>
                    </a:p>
                  </a:txBody>
                  <a:tcPr marL="24460" marR="24460" marT="16307" marB="16307"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554008912"/>
                  </a:ext>
                </a:extLst>
              </a:tr>
            </a:tbl>
          </a:graphicData>
        </a:graphic>
      </p:graphicFrame>
      <p:sp>
        <p:nvSpPr>
          <p:cNvPr id="6" name="TextBox 5" descr="Form hyperlink to register for the Profssional Learning Opportunities." title="Hyperlink">
            <a:extLst>
              <a:ext uri="{FF2B5EF4-FFF2-40B4-BE49-F238E27FC236}">
                <a16:creationId xmlns:a16="http://schemas.microsoft.com/office/drawing/2014/main" id="{72D3A2EB-45BE-4140-BE55-29C3726C5799}"/>
              </a:ext>
            </a:extLst>
          </p:cNvPr>
          <p:cNvSpPr txBox="1"/>
          <p:nvPr/>
        </p:nvSpPr>
        <p:spPr>
          <a:xfrm>
            <a:off x="7234267" y="1841178"/>
            <a:ext cx="3891791" cy="646331"/>
          </a:xfrm>
          <a:prstGeom prst="rect">
            <a:avLst/>
          </a:prstGeom>
          <a:noFill/>
        </p:spPr>
        <p:txBody>
          <a:bodyPr wrap="square">
            <a:spAutoFit/>
          </a:bodyPr>
          <a:lstStyle/>
          <a:p>
            <a:endParaRPr lang="en-US" sz="1800" b="1" u="sng" dirty="0" smtClean="0">
              <a:solidFill>
                <a:srgbClr val="3FD4D3"/>
              </a:solidFill>
              <a:effectLst/>
              <a:latin typeface="Calibri" panose="020F0502020204030204" pitchFamily="34" charset="0"/>
              <a:ea typeface="Calibri" panose="020F0502020204030204" pitchFamily="34" charset="0"/>
              <a:hlinkClick r:id="rId3"/>
            </a:endParaRPr>
          </a:p>
          <a:p>
            <a:pPr algn="ctr"/>
            <a:r>
              <a:rPr lang="en-US" b="1" u="sng" dirty="0" smtClean="0">
                <a:latin typeface="Calibri" panose="020F0502020204030204" pitchFamily="34" charset="0"/>
                <a:ea typeface="Calibri" panose="020F0502020204030204" pitchFamily="34" charset="0"/>
                <a:hlinkClick r:id="rId3"/>
              </a:rPr>
              <a:t>Click Here to Register for PLOs</a:t>
            </a:r>
            <a:endParaRPr lang="en-US" sz="1800" b="1" u="sng" dirty="0">
              <a:effectLst/>
              <a:latin typeface="Calibri" panose="020F0502020204030204" pitchFamily="34" charset="0"/>
              <a:ea typeface="Calibri" panose="020F0502020204030204" pitchFamily="34" charset="0"/>
              <a:hlinkClick r:id="rId3"/>
            </a:endParaRPr>
          </a:p>
        </p:txBody>
      </p:sp>
      <p:sp>
        <p:nvSpPr>
          <p:cNvPr id="5" name="Title 1" descr="Heading for Professional Learning Opportunities" title="Free &amp; Virtual">
            <a:extLst>
              <a:ext uri="{FF2B5EF4-FFF2-40B4-BE49-F238E27FC236}">
                <a16:creationId xmlns:a16="http://schemas.microsoft.com/office/drawing/2014/main" id="{8D9F3D4A-7F36-4BDB-9EBE-B80952660B01}"/>
              </a:ext>
            </a:extLst>
          </p:cNvPr>
          <p:cNvSpPr txBox="1">
            <a:spLocks/>
          </p:cNvSpPr>
          <p:nvPr/>
        </p:nvSpPr>
        <p:spPr>
          <a:xfrm>
            <a:off x="7043686" y="1072654"/>
            <a:ext cx="4082372" cy="11153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dirty="0">
                <a:latin typeface="Calibri" panose="020F0502020204030204" pitchFamily="34" charset="0"/>
                <a:cs typeface="Calibri" panose="020F0502020204030204" pitchFamily="34" charset="0"/>
              </a:rPr>
              <a:t>Free &amp; Virtual</a:t>
            </a:r>
          </a:p>
        </p:txBody>
      </p:sp>
      <p:pic>
        <p:nvPicPr>
          <p:cNvPr id="4" name="Picture 3" descr="A picture containing dark&#10;&#10;Description automatically generated" title="Computer Science for SC Logo">
            <a:extLst>
              <a:ext uri="{FF2B5EF4-FFF2-40B4-BE49-F238E27FC236}">
                <a16:creationId xmlns:a16="http://schemas.microsoft.com/office/drawing/2014/main" id="{170D3EFB-7262-4851-9AFB-E6A325882E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79236" y="2775233"/>
            <a:ext cx="2801852" cy="2478927"/>
          </a:xfrm>
          <a:prstGeom prst="rect">
            <a:avLst/>
          </a:prstGeom>
        </p:spPr>
      </p:pic>
    </p:spTree>
    <p:extLst>
      <p:ext uri="{BB962C8B-B14F-4D97-AF65-F5344CB8AC3E}">
        <p14:creationId xmlns:p14="http://schemas.microsoft.com/office/powerpoint/2010/main" val="3280490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5" name="Title 4"/>
          <p:cNvSpPr>
            <a:spLocks noGrp="1"/>
          </p:cNvSpPr>
          <p:nvPr>
            <p:ph type="title"/>
          </p:nvPr>
        </p:nvSpPr>
        <p:spPr>
          <a:xfrm>
            <a:off x="831850" y="739067"/>
            <a:ext cx="10515600" cy="2852737"/>
          </a:xfrm>
        </p:spPr>
        <p:txBody>
          <a:bodyPr/>
          <a:lstStyle/>
          <a:p>
            <a:r>
              <a:rPr lang="en-US" dirty="0" smtClean="0">
                <a:solidFill>
                  <a:schemeClr val="bg1"/>
                </a:solidFill>
              </a:rPr>
              <a:t>Important</a:t>
            </a:r>
            <a:endParaRPr lang="en-US" dirty="0">
              <a:solidFill>
                <a:schemeClr val="bg1"/>
              </a:solidFill>
            </a:endParaRPr>
          </a:p>
        </p:txBody>
      </p:sp>
      <p:sp>
        <p:nvSpPr>
          <p:cNvPr id="185" name="Google Shape;185;gb8262f2a22_0_28"/>
          <p:cNvSpPr txBox="1">
            <a:spLocks noGrp="1"/>
          </p:cNvSpPr>
          <p:nvPr>
            <p:ph type="body" idx="1"/>
          </p:nvPr>
        </p:nvSpPr>
        <p:spPr/>
        <p:txBody>
          <a:bodyPr>
            <a:normAutofit/>
          </a:bodyPr>
          <a:lstStyle/>
          <a:p>
            <a:pPr lvl="0" algn="ctr"/>
            <a:r>
              <a:rPr lang="en-US" sz="4400" b="1" dirty="0" smtClean="0">
                <a:solidFill>
                  <a:schemeClr val="tx1"/>
                </a:solidFill>
              </a:rPr>
              <a:t>What’s Very Important to Remember?</a:t>
            </a:r>
            <a:endParaRPr lang="en-US" sz="4400" b="1" dirty="0">
              <a:solidFill>
                <a:schemeClr val="tx1"/>
              </a:solidFill>
            </a:endParaRPr>
          </a:p>
        </p:txBody>
      </p:sp>
      <p:pic>
        <p:nvPicPr>
          <p:cNvPr id="2" name="Picture 1" descr="Important Attention Point - Images vectorielles gratuites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6676" y="565175"/>
            <a:ext cx="5070049" cy="3418322"/>
          </a:xfrm>
          <a:prstGeom prst="rect">
            <a:avLst/>
          </a:prstGeom>
        </p:spPr>
      </p:pic>
      <p:sp>
        <p:nvSpPr>
          <p:cNvPr id="3" name="Rectangle 2"/>
          <p:cNvSpPr/>
          <p:nvPr/>
        </p:nvSpPr>
        <p:spPr>
          <a:xfrm>
            <a:off x="3754460" y="4110448"/>
            <a:ext cx="6096000" cy="153888"/>
          </a:xfrm>
          <a:prstGeom prst="rect">
            <a:avLst/>
          </a:prstGeom>
        </p:spPr>
        <p:txBody>
          <a:bodyPr>
            <a:spAutoFit/>
          </a:bodyPr>
          <a:lstStyle/>
          <a:p>
            <a:r>
              <a:rPr lang="en-US" sz="400" dirty="0">
                <a:solidFill>
                  <a:schemeClr val="bg1"/>
                </a:solidFill>
              </a:rPr>
              <a:t>https://cdn.pixabay.com/photo/2016/09/29/13/51/important-1702878_1280.png</a:t>
            </a:r>
          </a:p>
        </p:txBody>
      </p:sp>
    </p:spTree>
    <p:extLst>
      <p:ext uri="{BB962C8B-B14F-4D97-AF65-F5344CB8AC3E}">
        <p14:creationId xmlns:p14="http://schemas.microsoft.com/office/powerpoint/2010/main" val="13025674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ee the source image">
            <a:extLst>
              <a:ext uri="{FF2B5EF4-FFF2-40B4-BE49-F238E27FC236}">
                <a16:creationId xmlns:a16="http://schemas.microsoft.com/office/drawing/2014/main" id="{87C2157E-F065-418A-86BF-31BB79ACE5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0392" y="1346991"/>
            <a:ext cx="5960816" cy="346075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752E437-D606-4676-8467-A5AFB529EA0B}"/>
              </a:ext>
            </a:extLst>
          </p:cNvPr>
          <p:cNvSpPr>
            <a:spLocks noGrp="1"/>
          </p:cNvSpPr>
          <p:nvPr>
            <p:ph type="title"/>
          </p:nvPr>
        </p:nvSpPr>
        <p:spPr>
          <a:xfrm>
            <a:off x="145400" y="392698"/>
            <a:ext cx="11360800" cy="763600"/>
          </a:xfrm>
        </p:spPr>
        <p:txBody>
          <a:bodyPr>
            <a:noAutofit/>
          </a:bodyPr>
          <a:lstStyle/>
          <a:p>
            <a:pPr algn="ctr"/>
            <a:r>
              <a:rPr lang="en-US" sz="4000" b="1" dirty="0"/>
              <a:t>CS Coaching Toolkit</a:t>
            </a:r>
          </a:p>
        </p:txBody>
      </p:sp>
      <p:sp>
        <p:nvSpPr>
          <p:cNvPr id="5" name="TextBox 4" descr="Guidelines to use the coaching toolkit." title="Coaching Toolkit">
            <a:extLst>
              <a:ext uri="{FF2B5EF4-FFF2-40B4-BE49-F238E27FC236}">
                <a16:creationId xmlns:a16="http://schemas.microsoft.com/office/drawing/2014/main" id="{FB6871A3-6E38-41DB-A609-C9D166CDCBDA}"/>
              </a:ext>
            </a:extLst>
          </p:cNvPr>
          <p:cNvSpPr txBox="1"/>
          <p:nvPr/>
        </p:nvSpPr>
        <p:spPr>
          <a:xfrm>
            <a:off x="145400" y="1246407"/>
            <a:ext cx="5950600" cy="4247317"/>
          </a:xfrm>
          <a:prstGeom prst="rect">
            <a:avLst/>
          </a:prstGeom>
          <a:noFill/>
        </p:spPr>
        <p:txBody>
          <a:bodyPr wrap="square" rtlCol="0">
            <a:spAutoFit/>
          </a:bodyPr>
          <a:lstStyle/>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Provision of Instructional look-</a:t>
            </a:r>
            <a:r>
              <a:rPr lang="en-US" sz="1800" dirty="0" err="1">
                <a:latin typeface="Calibri" panose="020F0502020204030204" pitchFamily="34" charset="0"/>
                <a:cs typeface="Calibri" panose="020F0502020204030204" pitchFamily="34" charset="0"/>
              </a:rPr>
              <a:t>fors</a:t>
            </a:r>
            <a:r>
              <a:rPr lang="en-US" sz="1800" dirty="0">
                <a:latin typeface="Calibri" panose="020F0502020204030204" pitchFamily="34" charset="0"/>
                <a:cs typeface="Calibri" panose="020F0502020204030204" pitchFamily="34" charset="0"/>
              </a:rPr>
              <a:t> to support in assessing CS education at all levels</a:t>
            </a:r>
          </a:p>
          <a:p>
            <a:pPr marL="285750" indent="-285750">
              <a:buFont typeface="Arial" panose="020B0604020202020204" pitchFamily="34" charset="0"/>
              <a:buChar char="•"/>
            </a:pPr>
            <a:r>
              <a:rPr lang="en-US" sz="1800" b="0" i="0" dirty="0">
                <a:solidFill>
                  <a:srgbClr val="000000"/>
                </a:solidFill>
                <a:effectLst/>
                <a:latin typeface="Calibri" panose="020F0502020204030204" pitchFamily="34" charset="0"/>
                <a:cs typeface="Calibri" panose="020F0502020204030204" pitchFamily="34" charset="0"/>
              </a:rPr>
              <a:t>This deck may be utilized in flexible ways:</a:t>
            </a:r>
          </a:p>
          <a:p>
            <a:pPr marL="742950" lvl="1" indent="-285750">
              <a:buFont typeface="Arial" panose="020B0604020202020204" pitchFamily="34" charset="0"/>
              <a:buChar char="•"/>
            </a:pPr>
            <a:r>
              <a:rPr lang="en-US" sz="1800" b="1" i="0" dirty="0">
                <a:solidFill>
                  <a:srgbClr val="000000"/>
                </a:solidFill>
                <a:effectLst/>
                <a:latin typeface="Calibri" panose="020F0502020204030204" pitchFamily="34" charset="0"/>
                <a:cs typeface="Calibri" panose="020F0502020204030204" pitchFamily="34" charset="0"/>
              </a:rPr>
              <a:t>Inform:</a:t>
            </a:r>
            <a:r>
              <a:rPr lang="en-US" sz="1800" b="0" i="0" dirty="0">
                <a:solidFill>
                  <a:srgbClr val="000000"/>
                </a:solidFill>
                <a:effectLst/>
                <a:latin typeface="Calibri" panose="020F0502020204030204" pitchFamily="34" charset="0"/>
                <a:cs typeface="Calibri" panose="020F0502020204030204" pitchFamily="34" charset="0"/>
              </a:rPr>
              <a:t> It can be used to develop learning activities for individuals, professional learning communities, or coach development programs.</a:t>
            </a:r>
          </a:p>
          <a:p>
            <a:pPr marL="742950" lvl="1" indent="-285750">
              <a:buFont typeface="Arial" panose="020B0604020202020204" pitchFamily="34" charset="0"/>
              <a:buChar char="•"/>
            </a:pPr>
            <a:r>
              <a:rPr lang="en-US" sz="1800" b="1" i="0" dirty="0">
                <a:solidFill>
                  <a:srgbClr val="000000"/>
                </a:solidFill>
                <a:effectLst/>
                <a:latin typeface="Calibri" panose="020F0502020204030204" pitchFamily="34" charset="0"/>
                <a:cs typeface="Calibri" panose="020F0502020204030204" pitchFamily="34" charset="0"/>
              </a:rPr>
              <a:t>Plan:</a:t>
            </a:r>
            <a:r>
              <a:rPr lang="en-US" sz="1800" b="0" i="0" dirty="0">
                <a:solidFill>
                  <a:srgbClr val="000000"/>
                </a:solidFill>
                <a:effectLst/>
                <a:latin typeface="Calibri" panose="020F0502020204030204" pitchFamily="34" charset="0"/>
                <a:cs typeface="Calibri" panose="020F0502020204030204" pitchFamily="34" charset="0"/>
              </a:rPr>
              <a:t> It can provide guidance to practicing coaches as a tool for brainstorming and planning.</a:t>
            </a:r>
          </a:p>
          <a:p>
            <a:pPr marL="742950" lvl="1" indent="-285750">
              <a:buFont typeface="Arial" panose="020B0604020202020204" pitchFamily="34" charset="0"/>
              <a:buChar char="•"/>
            </a:pPr>
            <a:r>
              <a:rPr lang="en-US" sz="1800" b="1" i="0" dirty="0">
                <a:solidFill>
                  <a:srgbClr val="000000"/>
                </a:solidFill>
                <a:effectLst/>
                <a:latin typeface="Calibri" panose="020F0502020204030204" pitchFamily="34" charset="0"/>
                <a:cs typeface="Calibri" panose="020F0502020204030204" pitchFamily="34" charset="0"/>
              </a:rPr>
              <a:t>Organize:</a:t>
            </a:r>
            <a:r>
              <a:rPr lang="en-US" sz="1800" b="0" i="0" dirty="0">
                <a:solidFill>
                  <a:srgbClr val="000000"/>
                </a:solidFill>
                <a:effectLst/>
                <a:latin typeface="Calibri" panose="020F0502020204030204" pitchFamily="34" charset="0"/>
                <a:cs typeface="Calibri" panose="020F0502020204030204" pitchFamily="34" charset="0"/>
              </a:rPr>
              <a:t> Coaches can utilize cards as in-the-moment cues and tools for teacher collaboration to stay on track during coaching sessions.</a:t>
            </a:r>
          </a:p>
          <a:p>
            <a:pPr marL="285750" indent="-285750">
              <a:buFont typeface="Arial" panose="020B0604020202020204" pitchFamily="34" charset="0"/>
              <a:buChar char="•"/>
            </a:pPr>
            <a:r>
              <a:rPr lang="en-US" sz="1800" dirty="0">
                <a:solidFill>
                  <a:srgbClr val="000000"/>
                </a:solidFill>
                <a:latin typeface="Calibri" panose="020F0502020204030204" pitchFamily="34" charset="0"/>
                <a:cs typeface="Calibri" panose="020F0502020204030204" pitchFamily="34" charset="0"/>
              </a:rPr>
              <a:t>Disbursement will began at the Instructional Leaders Roundtable </a:t>
            </a:r>
          </a:p>
          <a:p>
            <a:pPr marL="285750" indent="-285750">
              <a:buFont typeface="Arial" panose="020B0604020202020204" pitchFamily="34" charset="0"/>
              <a:buChar char="•"/>
            </a:pPr>
            <a:r>
              <a:rPr lang="en-US" sz="1800" b="0" i="0" dirty="0">
                <a:solidFill>
                  <a:srgbClr val="000000"/>
                </a:solidFill>
                <a:effectLst/>
                <a:latin typeface="Calibri" panose="020F0502020204030204" pitchFamily="34" charset="0"/>
                <a:cs typeface="Calibri" panose="020F0502020204030204" pitchFamily="34" charset="0"/>
              </a:rPr>
              <a:t>If your school or </a:t>
            </a:r>
            <a:r>
              <a:rPr lang="en-US" sz="1800" dirty="0">
                <a:solidFill>
                  <a:srgbClr val="000000"/>
                </a:solidFill>
                <a:latin typeface="Calibri" panose="020F0502020204030204" pitchFamily="34" charset="0"/>
                <a:cs typeface="Calibri" panose="020F0502020204030204" pitchFamily="34" charset="0"/>
              </a:rPr>
              <a:t>district would like a toolkit please fill out the form </a:t>
            </a:r>
            <a:r>
              <a:rPr lang="en-US" sz="1800" dirty="0" smtClean="0">
                <a:solidFill>
                  <a:srgbClr val="000000"/>
                </a:solidFill>
                <a:latin typeface="Calibri" panose="020F0502020204030204" pitchFamily="34" charset="0"/>
                <a:cs typeface="Calibri" panose="020F0502020204030204" pitchFamily="34" charset="0"/>
              </a:rPr>
              <a:t>– </a:t>
            </a:r>
            <a:r>
              <a:rPr lang="en-US" sz="1800" b="1" dirty="0" smtClean="0">
                <a:solidFill>
                  <a:srgbClr val="000000"/>
                </a:solidFill>
                <a:latin typeface="Calibri" panose="020F0502020204030204" pitchFamily="34" charset="0"/>
                <a:cs typeface="Calibri" panose="020F0502020204030204" pitchFamily="34" charset="0"/>
                <a:hlinkClick r:id="rId4"/>
              </a:rPr>
              <a:t>Click here to access the form</a:t>
            </a:r>
            <a:endParaRPr lang="en-US" sz="1800" b="1" i="0" dirty="0">
              <a:solidFill>
                <a:srgbClr val="000000"/>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329032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91256AE-5C3B-4BEB-B908-4B22860625BC}"/>
              </a:ext>
            </a:extLst>
          </p:cNvPr>
          <p:cNvSpPr>
            <a:spLocks noGrp="1"/>
          </p:cNvSpPr>
          <p:nvPr>
            <p:ph type="title"/>
          </p:nvPr>
        </p:nvSpPr>
        <p:spPr>
          <a:xfrm>
            <a:off x="839788" y="365125"/>
            <a:ext cx="10515600" cy="1325563"/>
          </a:xfrm>
        </p:spPr>
        <p:txBody>
          <a:bodyPr>
            <a:normAutofit/>
          </a:bodyPr>
          <a:lstStyle/>
          <a:p>
            <a:r>
              <a:rPr lang="en-US" sz="4000" b="1" dirty="0"/>
              <a:t>Upcoming</a:t>
            </a:r>
          </a:p>
        </p:txBody>
      </p:sp>
      <p:sp>
        <p:nvSpPr>
          <p:cNvPr id="3" name="Text Placeholder 2">
            <a:extLst>
              <a:ext uri="{FF2B5EF4-FFF2-40B4-BE49-F238E27FC236}">
                <a16:creationId xmlns:a16="http://schemas.microsoft.com/office/drawing/2014/main" id="{C3D51554-BFA6-41A7-BDFF-F58C7E8DE1BC}"/>
              </a:ext>
            </a:extLst>
          </p:cNvPr>
          <p:cNvSpPr>
            <a:spLocks noGrp="1"/>
          </p:cNvSpPr>
          <p:nvPr>
            <p:ph sz="quarter" idx="4"/>
          </p:nvPr>
        </p:nvSpPr>
        <p:spPr>
          <a:xfrm>
            <a:off x="400575" y="1833955"/>
            <a:ext cx="5183188" cy="3309938"/>
          </a:xfrm>
        </p:spPr>
        <p:txBody>
          <a:bodyPr>
            <a:normAutofit/>
          </a:bodyPr>
          <a:lstStyle/>
          <a:p>
            <a:r>
              <a:rPr lang="en-US" dirty="0"/>
              <a:t>CS Bytes (Quarterly Newsletter)</a:t>
            </a:r>
          </a:p>
          <a:p>
            <a:pPr lvl="1"/>
            <a:r>
              <a:rPr lang="en-US" sz="2800" dirty="0"/>
              <a:t>Week of October 4, 2021</a:t>
            </a:r>
          </a:p>
          <a:p>
            <a:r>
              <a:rPr lang="en-US" sz="3200" dirty="0"/>
              <a:t>Computer Science Ed Week</a:t>
            </a:r>
          </a:p>
          <a:p>
            <a:pPr lvl="1"/>
            <a:r>
              <a:rPr lang="en-US" sz="2800" dirty="0"/>
              <a:t>December 6- 12, 2021 </a:t>
            </a:r>
          </a:p>
        </p:txBody>
      </p:sp>
      <p:pic>
        <p:nvPicPr>
          <p:cNvPr id="17" name="Picture 16" descr="A picture containing shape&#10;&#10;Description automatically generated">
            <a:extLst>
              <a:ext uri="{FF2B5EF4-FFF2-40B4-BE49-F238E27FC236}">
                <a16:creationId xmlns:a16="http://schemas.microsoft.com/office/drawing/2014/main" id="{8AE65743-2348-441D-828A-E373BDD0FE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5704" y="936186"/>
            <a:ext cx="3161142" cy="4092093"/>
          </a:xfrm>
          <a:prstGeom prst="rect">
            <a:avLst/>
          </a:prstGeom>
        </p:spPr>
      </p:pic>
    </p:spTree>
    <p:extLst>
      <p:ext uri="{BB962C8B-B14F-4D97-AF65-F5344CB8AC3E}">
        <p14:creationId xmlns:p14="http://schemas.microsoft.com/office/powerpoint/2010/main" val="10317779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076" y="1402609"/>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5608320" y="2081816"/>
            <a:ext cx="6096000" cy="2062103"/>
          </a:xfrm>
          <a:prstGeom prst="rect">
            <a:avLst/>
          </a:prstGeom>
        </p:spPr>
        <p:txBody>
          <a:bodyPr>
            <a:spAutoFit/>
          </a:bodyPr>
          <a:lstStyle/>
          <a:p>
            <a:pPr marL="0" indent="0" algn="ctr">
              <a:buNone/>
            </a:pPr>
            <a:r>
              <a:rPr lang="en-US" sz="3200" dirty="0"/>
              <a:t>Dominick </a:t>
            </a:r>
            <a:r>
              <a:rPr lang="en-US" sz="3200" dirty="0" smtClean="0"/>
              <a:t>Sanders</a:t>
            </a:r>
          </a:p>
          <a:p>
            <a:pPr lvl="0" algn="ctr" fontAlgn="t">
              <a:defRPr/>
            </a:pPr>
            <a:r>
              <a:rPr lang="en-US" sz="3200" dirty="0" smtClean="0">
                <a:latin typeface="Calibri" panose="020F0502020204030204" pitchFamily="34" charset="0"/>
                <a:cs typeface="Calibri" panose="020F0502020204030204" pitchFamily="34" charset="0"/>
              </a:rPr>
              <a:t>E-mail</a:t>
            </a:r>
            <a:r>
              <a:rPr lang="en-US" sz="3200" dirty="0">
                <a:latin typeface="Calibri" panose="020F0502020204030204" pitchFamily="34" charset="0"/>
                <a:cs typeface="Calibri" panose="020F0502020204030204" pitchFamily="34" charset="0"/>
              </a:rPr>
              <a:t>: </a:t>
            </a:r>
            <a:r>
              <a:rPr lang="en-US" sz="3200" dirty="0">
                <a:solidFill>
                  <a:srgbClr val="C94E15"/>
                </a:solidFill>
                <a:hlinkClick r:id="rId4"/>
              </a:rPr>
              <a:t>dsanders@ed.sc.gov</a:t>
            </a:r>
            <a:endParaRPr lang="en-US" sz="3200" dirty="0"/>
          </a:p>
          <a:p>
            <a:pPr marL="0" indent="0" algn="ctr">
              <a:buNone/>
            </a:pPr>
            <a:r>
              <a:rPr lang="en-US" sz="3200" dirty="0" smtClean="0">
                <a:latin typeface="Calibri" panose="020F0502020204030204" pitchFamily="34" charset="0"/>
                <a:cs typeface="Calibri" panose="020F0502020204030204" pitchFamily="34" charset="0"/>
              </a:rPr>
              <a:t>Phone</a:t>
            </a:r>
            <a:r>
              <a:rPr lang="en-US" sz="3200" dirty="0">
                <a:latin typeface="Calibri" panose="020F0502020204030204" pitchFamily="34" charset="0"/>
                <a:cs typeface="Calibri" panose="020F0502020204030204" pitchFamily="34" charset="0"/>
              </a:rPr>
              <a:t>: </a:t>
            </a:r>
            <a:r>
              <a:rPr lang="en-US" sz="3200" dirty="0" smtClean="0"/>
              <a:t>803-734-2862</a:t>
            </a:r>
          </a:p>
          <a:p>
            <a:pPr marL="0" indent="0" algn="ctr">
              <a:buNone/>
            </a:pPr>
            <a:r>
              <a:rPr lang="en-US" sz="3200" dirty="0" smtClean="0">
                <a:latin typeface="Calibri" panose="020F0502020204030204" pitchFamily="34" charset="0"/>
                <a:cs typeface="Calibri" panose="020F0502020204030204" pitchFamily="34" charset="0"/>
              </a:rPr>
              <a:t>Fax</a:t>
            </a:r>
            <a:r>
              <a:rPr lang="en-US" sz="3200" dirty="0">
                <a:latin typeface="Calibri" panose="020F0502020204030204" pitchFamily="34" charset="0"/>
                <a:cs typeface="Calibri" panose="020F0502020204030204" pitchFamily="34" charset="0"/>
              </a:rPr>
              <a:t>: 803-734-3525</a:t>
            </a:r>
          </a:p>
        </p:txBody>
      </p:sp>
    </p:spTree>
    <p:extLst>
      <p:ext uri="{BB962C8B-B14F-4D97-AF65-F5344CB8AC3E}">
        <p14:creationId xmlns:p14="http://schemas.microsoft.com/office/powerpoint/2010/main" val="350806858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6720"/>
            <a:ext cx="11704320" cy="1200288"/>
          </a:xfrm>
        </p:spPr>
        <p:txBody>
          <a:bodyPr wrap="square">
            <a:spAutoFit/>
          </a:bodyPr>
          <a:lstStyle/>
          <a:p>
            <a:r>
              <a:rPr lang="nl-NL" sz="3600" b="1" cap="small" dirty="0" smtClean="0">
                <a:solidFill>
                  <a:srgbClr val="008000"/>
                </a:solidFill>
                <a:latin typeface="Calibri" panose="020F0502020204030204" pitchFamily="34" charset="0"/>
                <a:cs typeface="Calibri" panose="020F0502020204030204" pitchFamily="34" charset="0"/>
              </a:rPr>
              <a:t>Health Science</a:t>
            </a:r>
            <a:r>
              <a:rPr lang="nl-NL" sz="4800" b="1" dirty="0">
                <a:solidFill>
                  <a:srgbClr val="008000"/>
                </a:solidFill>
                <a:latin typeface="+mn-lt"/>
              </a:rPr>
              <a:t/>
            </a:r>
            <a:br>
              <a:rPr lang="nl-NL" sz="4800" b="1" dirty="0">
                <a:solidFill>
                  <a:srgbClr val="008000"/>
                </a:solidFill>
                <a:latin typeface="+mn-lt"/>
              </a:rPr>
            </a:br>
            <a:r>
              <a:rPr lang="nl-NL" sz="800" b="1" dirty="0">
                <a:solidFill>
                  <a:srgbClr val="008000"/>
                </a:solidFill>
                <a:latin typeface="+mn-lt"/>
              </a:rPr>
              <a:t/>
            </a:r>
            <a:br>
              <a:rPr lang="nl-NL" sz="800" b="1" dirty="0">
                <a:solidFill>
                  <a:srgbClr val="008000"/>
                </a:solidFill>
                <a:latin typeface="+mn-lt"/>
              </a:rPr>
            </a:br>
            <a:r>
              <a:rPr lang="en-US" sz="3600" b="1" i="1" dirty="0" smtClean="0">
                <a:solidFill>
                  <a:srgbClr val="000099"/>
                </a:solidFill>
              </a:rPr>
              <a:t>Angel Clark</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8860361E-9F4C-4979-937B-F12A10082C4D}"/>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pic>
        <p:nvPicPr>
          <p:cNvPr id="5" name="Picture 2" descr="South Carolina Health Science Logo" title="Logo">
            <a:extLst>
              <a:ext uri="{FF2B5EF4-FFF2-40B4-BE49-F238E27FC236}">
                <a16:creationId xmlns:a16="http://schemas.microsoft.com/office/drawing/2014/main" id="{72D341B2-0196-4885-9929-98B4640710D5}"/>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10522" y="2877202"/>
            <a:ext cx="3283528" cy="17122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119512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92" y="92363"/>
            <a:ext cx="10594110" cy="1662546"/>
          </a:xfrm>
        </p:spPr>
        <p:txBody>
          <a:bodyPr>
            <a:noAutofit/>
          </a:bodyPr>
          <a:lstStyle/>
          <a:p>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000" b="1" dirty="0">
                <a:latin typeface="Calibri" panose="020F0502020204030204" pitchFamily="34" charset="0"/>
                <a:cs typeface="Calibri" panose="020F0502020204030204" pitchFamily="34" charset="0"/>
              </a:rPr>
              <a:t>What’s New in Health Science?</a:t>
            </a: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endParaRPr lang="en-US" sz="48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03200" y="1043709"/>
            <a:ext cx="10464801" cy="5698836"/>
          </a:xfrm>
        </p:spPr>
        <p:txBody>
          <a:bodyPr>
            <a:normAutofit/>
          </a:bodyPr>
          <a:lstStyle/>
          <a:p>
            <a:pPr marL="342900" indent="-342900" algn="l">
              <a:buFont typeface="Wingdings" panose="05000000000000000000" pitchFamily="2" charset="2"/>
              <a:buChar char="q"/>
            </a:pPr>
            <a:endParaRPr lang="en-US" sz="2800" b="1" u="sng" dirty="0">
              <a:latin typeface="Calibri" panose="020F0502020204030204" pitchFamily="34" charset="0"/>
              <a:cs typeface="Calibri" panose="020F0502020204030204" pitchFamily="34" charset="0"/>
            </a:endParaRPr>
          </a:p>
          <a:p>
            <a:pPr marL="342900" indent="-342900" algn="l">
              <a:buFont typeface="Wingdings" panose="05000000000000000000" pitchFamily="2" charset="2"/>
              <a:buChar char="q"/>
            </a:pPr>
            <a:r>
              <a:rPr lang="en-US" sz="2800" b="1" u="sng" dirty="0">
                <a:latin typeface="Calibri" panose="020F0502020204030204" pitchFamily="34" charset="0"/>
                <a:cs typeface="Calibri" panose="020F0502020204030204" pitchFamily="34" charset="0"/>
              </a:rPr>
              <a:t>Review of what changes took place beginning 2020-21</a:t>
            </a:r>
          </a:p>
          <a:p>
            <a:pPr algn="l"/>
            <a:endParaRPr lang="en-US" sz="2800" b="1" u="sng" dirty="0">
              <a:latin typeface="Calibri" panose="020F0502020204030204" pitchFamily="34" charset="0"/>
              <a:cs typeface="Calibri" panose="020F0502020204030204" pitchFamily="34" charset="0"/>
            </a:endParaRPr>
          </a:p>
          <a:p>
            <a:pPr marL="800100" lvl="1" indent="-342900" algn="l">
              <a:buFont typeface="Wingdings" panose="05000000000000000000" pitchFamily="2" charset="2"/>
              <a:buChar char="Ø"/>
            </a:pPr>
            <a:r>
              <a:rPr lang="en-US" sz="2800" dirty="0">
                <a:latin typeface="Calibri" panose="020F0502020204030204" pitchFamily="34" charset="0"/>
                <a:cs typeface="Calibri" panose="020F0502020204030204" pitchFamily="34" charset="0"/>
              </a:rPr>
              <a:t>Health Science 1- 5550 – Foundations of Healthcare Professionals</a:t>
            </a:r>
          </a:p>
          <a:p>
            <a:pPr marL="800100" lvl="1" indent="-342900" algn="l">
              <a:buFont typeface="Wingdings" panose="05000000000000000000" pitchFamily="2" charset="2"/>
              <a:buChar char="Ø"/>
            </a:pPr>
            <a:r>
              <a:rPr lang="en-US" sz="2800" dirty="0" smtClean="0">
                <a:latin typeface="Calibri" panose="020F0502020204030204" pitchFamily="34" charset="0"/>
                <a:cs typeface="Calibri" panose="020F0502020204030204" pitchFamily="34" charset="0"/>
              </a:rPr>
              <a:t>Health </a:t>
            </a:r>
            <a:r>
              <a:rPr lang="en-US" sz="2800" dirty="0">
                <a:latin typeface="Calibri" panose="020F0502020204030204" pitchFamily="34" charset="0"/>
                <a:cs typeface="Calibri" panose="020F0502020204030204" pitchFamily="34" charset="0"/>
              </a:rPr>
              <a:t>Science 2- 5551- Advanced Healthcare Applications</a:t>
            </a:r>
          </a:p>
          <a:p>
            <a:pPr marL="800100" lvl="1" indent="-342900" algn="l">
              <a:buFont typeface="Wingdings" panose="05000000000000000000" pitchFamily="2" charset="2"/>
              <a:buChar char="Ø"/>
            </a:pPr>
            <a:r>
              <a:rPr lang="en-US" sz="2800" dirty="0">
                <a:latin typeface="Calibri" panose="020F0502020204030204" pitchFamily="34" charset="0"/>
                <a:cs typeface="Calibri" panose="020F0502020204030204" pitchFamily="34" charset="0"/>
              </a:rPr>
              <a:t>Health Science 3- 5552- Human Structure, Function, and Disease.  </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5908792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92" y="92363"/>
            <a:ext cx="10594110" cy="1662546"/>
          </a:xfrm>
        </p:spPr>
        <p:txBody>
          <a:bodyPr>
            <a:noAutofit/>
          </a:bodyPr>
          <a:lstStyle/>
          <a:p>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000" b="1" dirty="0">
                <a:latin typeface="Calibri" panose="020F0502020204030204" pitchFamily="34" charset="0"/>
                <a:cs typeface="Calibri" panose="020F0502020204030204" pitchFamily="34" charset="0"/>
              </a:rPr>
              <a:t>What’s New in Health Science?</a:t>
            </a: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endParaRPr lang="en-US" sz="48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03200" y="1043709"/>
            <a:ext cx="10464801" cy="5698836"/>
          </a:xfrm>
        </p:spPr>
        <p:txBody>
          <a:bodyPr>
            <a:normAutofit/>
          </a:bodyPr>
          <a:lstStyle/>
          <a:p>
            <a:pPr marL="342900" indent="-342900" algn="l">
              <a:buFont typeface="Wingdings" panose="05000000000000000000" pitchFamily="2" charset="2"/>
              <a:buChar char="q"/>
            </a:pPr>
            <a:r>
              <a:rPr lang="en-US" sz="2800" b="1" u="sng" dirty="0">
                <a:latin typeface="Calibri" panose="020F0502020204030204" pitchFamily="34" charset="0"/>
                <a:cs typeface="Calibri" panose="020F0502020204030204" pitchFamily="34" charset="0"/>
              </a:rPr>
              <a:t>Standards reviewed and updated by committees this past summer</a:t>
            </a:r>
          </a:p>
          <a:p>
            <a:pPr lvl="1" algn="l"/>
            <a:endParaRPr lang="en-US" sz="2800" dirty="0">
              <a:latin typeface="Times New Roman" panose="02020603050405020304" pitchFamily="18" charset="0"/>
              <a:cs typeface="Times New Roman" panose="02020603050405020304" pitchFamily="18" charset="0"/>
            </a:endParaRP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Sports Medicine 1,2,3</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Pharmacy for Medical Careers</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Medical Billing and Coding</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Medical Terminology</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Middle School Standards </a:t>
            </a:r>
          </a:p>
          <a:p>
            <a:pPr lvl="1" algn="l"/>
            <a:endParaRPr lang="en-US" sz="2800" dirty="0">
              <a:latin typeface="Calibri" panose="020F0502020204030204" pitchFamily="34" charset="0"/>
              <a:cs typeface="Calibri" panose="020F0502020204030204" pitchFamily="34" charset="0"/>
            </a:endParaRPr>
          </a:p>
          <a:p>
            <a:pPr lvl="1" algn="l"/>
            <a:r>
              <a:rPr lang="en-US" sz="2800" dirty="0">
                <a:latin typeface="Calibri" panose="020F0502020204030204" pitchFamily="34" charset="0"/>
                <a:cs typeface="Calibri" panose="020F0502020204030204" pitchFamily="34" charset="0"/>
              </a:rPr>
              <a:t>All will be posted before the end of the 2021 year and take effect in Fall 2022</a:t>
            </a:r>
          </a:p>
          <a:p>
            <a:pPr lvl="1" algn="l"/>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285542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92" y="92363"/>
            <a:ext cx="10594110" cy="1662546"/>
          </a:xfrm>
        </p:spPr>
        <p:txBody>
          <a:bodyPr>
            <a:noAutofit/>
          </a:bodyPr>
          <a:lstStyle/>
          <a:p>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000" b="1" dirty="0">
                <a:latin typeface="Calibri" panose="020F0502020204030204" pitchFamily="34" charset="0"/>
                <a:cs typeface="Calibri" panose="020F0502020204030204" pitchFamily="34" charset="0"/>
              </a:rPr>
              <a:t>What’s New in Health Science?</a:t>
            </a: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endParaRPr lang="en-US" sz="48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18511" y="1295957"/>
            <a:ext cx="11482119" cy="5698836"/>
          </a:xfrm>
        </p:spPr>
        <p:txBody>
          <a:bodyPr>
            <a:normAutofit/>
          </a:bodyPr>
          <a:lstStyle/>
          <a:p>
            <a:pPr marL="342900" indent="-342900" algn="l">
              <a:buFont typeface="Wingdings" panose="05000000000000000000" pitchFamily="2" charset="2"/>
              <a:buChar char="q"/>
            </a:pPr>
            <a:r>
              <a:rPr lang="en-US" sz="2800" b="1" u="sng" dirty="0">
                <a:latin typeface="Calibri" panose="020F0502020204030204" pitchFamily="34" charset="0"/>
                <a:ea typeface="Verdana" panose="020B0604030504040204" pitchFamily="34" charset="0"/>
                <a:cs typeface="Calibri" panose="020F0502020204030204" pitchFamily="34" charset="0"/>
              </a:rPr>
              <a:t>New Courses coming in 21-22 school year</a:t>
            </a:r>
          </a:p>
          <a:p>
            <a:pPr algn="l"/>
            <a:endParaRPr lang="en-US" sz="2800" b="1" u="sng" dirty="0">
              <a:latin typeface="Calibri" panose="020F0502020204030204" pitchFamily="34" charset="0"/>
              <a:ea typeface="Verdana" panose="020B0604030504040204" pitchFamily="34" charset="0"/>
              <a:cs typeface="Calibri" panose="020F0502020204030204" pitchFamily="34" charset="0"/>
            </a:endParaRPr>
          </a:p>
          <a:p>
            <a:pPr marL="800100" lvl="1" indent="-342900" algn="l">
              <a:buFont typeface="Wingdings" panose="05000000000000000000" pitchFamily="2" charset="2"/>
              <a:buChar char="Ø"/>
            </a:pPr>
            <a:r>
              <a:rPr lang="en-US" sz="2800" b="1" dirty="0">
                <a:latin typeface="Calibri" panose="020F0502020204030204" pitchFamily="34" charset="0"/>
                <a:ea typeface="Verdana" panose="020B0604030504040204" pitchFamily="34" charset="0"/>
                <a:cs typeface="Calibri" panose="020F0502020204030204" pitchFamily="34" charset="0"/>
              </a:rPr>
              <a:t> Public Health Pathway </a:t>
            </a:r>
          </a:p>
          <a:p>
            <a:pPr lvl="1" algn="l"/>
            <a:r>
              <a:rPr lang="en-US" sz="2800" dirty="0">
                <a:latin typeface="Calibri" panose="020F0502020204030204" pitchFamily="34" charset="0"/>
                <a:ea typeface="Verdana" panose="020B0604030504040204" pitchFamily="34" charset="0"/>
                <a:cs typeface="Calibri" panose="020F0502020204030204" pitchFamily="34" charset="0"/>
              </a:rPr>
              <a:t>	1. Foundations of Public Health – 5586</a:t>
            </a:r>
          </a:p>
          <a:p>
            <a:pPr lvl="1" algn="l"/>
            <a:r>
              <a:rPr lang="en-US" sz="2800" dirty="0">
                <a:latin typeface="Calibri" panose="020F0502020204030204" pitchFamily="34" charset="0"/>
                <a:ea typeface="Verdana" panose="020B0604030504040204" pitchFamily="34" charset="0"/>
                <a:cs typeface="Calibri" panose="020F0502020204030204" pitchFamily="34" charset="0"/>
              </a:rPr>
              <a:t>	2. Advanced Principles of Public Health -5587</a:t>
            </a:r>
          </a:p>
          <a:p>
            <a:pPr lvl="1" algn="l"/>
            <a:endParaRPr lang="en-US" sz="2800" b="1" dirty="0">
              <a:latin typeface="Calibri" panose="020F0502020204030204" pitchFamily="34" charset="0"/>
              <a:ea typeface="Verdana" panose="020B0604030504040204" pitchFamily="34" charset="0"/>
              <a:cs typeface="Calibri" panose="020F0502020204030204" pitchFamily="34" charset="0"/>
            </a:endParaRPr>
          </a:p>
          <a:p>
            <a:pPr marL="800100" lvl="1" indent="-342900" algn="l">
              <a:buFont typeface="Wingdings" panose="05000000000000000000" pitchFamily="2" charset="2"/>
              <a:buChar char="Ø"/>
            </a:pPr>
            <a:r>
              <a:rPr lang="en-US" sz="2800" b="1" dirty="0">
                <a:latin typeface="Calibri" panose="020F0502020204030204" pitchFamily="34" charset="0"/>
                <a:ea typeface="Verdana" panose="020B0604030504040204" pitchFamily="34" charset="0"/>
                <a:cs typeface="Calibri" panose="020F0502020204030204" pitchFamily="34" charset="0"/>
              </a:rPr>
              <a:t> Middle </a:t>
            </a:r>
            <a:r>
              <a:rPr lang="en-US" sz="2800" b="1" dirty="0" smtClean="0">
                <a:latin typeface="Calibri" panose="020F0502020204030204" pitchFamily="34" charset="0"/>
                <a:ea typeface="Verdana" panose="020B0604030504040204" pitchFamily="34" charset="0"/>
                <a:cs typeface="Calibri" panose="020F0502020204030204" pitchFamily="34" charset="0"/>
              </a:rPr>
              <a:t>School Course</a:t>
            </a:r>
            <a:r>
              <a:rPr lang="en-US" sz="2800" dirty="0" smtClean="0">
                <a:latin typeface="Calibri" panose="020F0502020204030204" pitchFamily="34" charset="0"/>
                <a:ea typeface="Verdana" panose="020B0604030504040204" pitchFamily="34" charset="0"/>
                <a:cs typeface="Calibri" panose="020F0502020204030204" pitchFamily="34" charset="0"/>
              </a:rPr>
              <a:t> </a:t>
            </a:r>
            <a:endParaRPr lang="en-US" sz="2800" dirty="0">
              <a:latin typeface="Calibri" panose="020F0502020204030204" pitchFamily="34" charset="0"/>
              <a:ea typeface="Verdana" panose="020B0604030504040204" pitchFamily="34" charset="0"/>
              <a:cs typeface="Calibri" panose="020F0502020204030204" pitchFamily="34" charset="0"/>
            </a:endParaRPr>
          </a:p>
          <a:p>
            <a:pPr lvl="1" algn="l"/>
            <a:r>
              <a:rPr lang="en-US" sz="2800" dirty="0">
                <a:latin typeface="Calibri" panose="020F0502020204030204" pitchFamily="34" charset="0"/>
                <a:ea typeface="Verdana" panose="020B0604030504040204" pitchFamily="34" charset="0"/>
                <a:cs typeface="Calibri" panose="020F0502020204030204" pitchFamily="34" charset="0"/>
              </a:rPr>
              <a:t>	</a:t>
            </a:r>
            <a:r>
              <a:rPr lang="en-US" sz="2800" dirty="0" smtClean="0">
                <a:latin typeface="Calibri" panose="020F0502020204030204" pitchFamily="34" charset="0"/>
                <a:ea typeface="Verdana" panose="020B0604030504040204" pitchFamily="34" charset="0"/>
                <a:cs typeface="Calibri" panose="020F0502020204030204" pitchFamily="34" charset="0"/>
              </a:rPr>
              <a:t>Fundamentals </a:t>
            </a:r>
            <a:r>
              <a:rPr lang="en-US" sz="2800" dirty="0">
                <a:latin typeface="Calibri" panose="020F0502020204030204" pitchFamily="34" charset="0"/>
                <a:ea typeface="Verdana" panose="020B0604030504040204" pitchFamily="34" charset="0"/>
                <a:cs typeface="Calibri" panose="020F0502020204030204" pitchFamily="34" charset="0"/>
              </a:rPr>
              <a:t>of Healthcare – 2791 </a:t>
            </a:r>
            <a:r>
              <a:rPr lang="en-US" sz="2800" dirty="0" smtClean="0">
                <a:latin typeface="Calibri" panose="020F0502020204030204" pitchFamily="34" charset="0"/>
                <a:ea typeface="Verdana" panose="020B0604030504040204" pitchFamily="34" charset="0"/>
                <a:cs typeface="Calibri" panose="020F0502020204030204" pitchFamily="34" charset="0"/>
              </a:rPr>
              <a:t>(8</a:t>
            </a:r>
            <a:r>
              <a:rPr lang="en-US" sz="2800" baseline="30000" dirty="0" smtClean="0">
                <a:latin typeface="Calibri" panose="020F0502020204030204" pitchFamily="34" charset="0"/>
                <a:ea typeface="Verdana" panose="020B0604030504040204" pitchFamily="34" charset="0"/>
                <a:cs typeface="Calibri" panose="020F0502020204030204" pitchFamily="34" charset="0"/>
              </a:rPr>
              <a:t>th</a:t>
            </a:r>
            <a:r>
              <a:rPr lang="en-US" sz="2800" dirty="0" smtClean="0">
                <a:latin typeface="Calibri" panose="020F0502020204030204" pitchFamily="34" charset="0"/>
                <a:ea typeface="Verdana" panose="020B0604030504040204" pitchFamily="34" charset="0"/>
                <a:cs typeface="Calibri" panose="020F0502020204030204" pitchFamily="34" charset="0"/>
              </a:rPr>
              <a:t> </a:t>
            </a:r>
            <a:r>
              <a:rPr lang="en-US" sz="2800" dirty="0">
                <a:latin typeface="Calibri" panose="020F0502020204030204" pitchFamily="34" charset="0"/>
                <a:ea typeface="Verdana" panose="020B0604030504040204" pitchFamily="34" charset="0"/>
                <a:cs typeface="Calibri" panose="020F0502020204030204" pitchFamily="34" charset="0"/>
              </a:rPr>
              <a:t>grade </a:t>
            </a:r>
            <a:r>
              <a:rPr lang="en-US" sz="2800" dirty="0" smtClean="0">
                <a:latin typeface="Calibri" panose="020F0502020204030204" pitchFamily="34" charset="0"/>
                <a:ea typeface="Verdana" panose="020B0604030504040204" pitchFamily="34" charset="0"/>
                <a:cs typeface="Calibri" panose="020F0502020204030204" pitchFamily="34" charset="0"/>
              </a:rPr>
              <a:t>only)</a:t>
            </a:r>
            <a:endParaRPr lang="en-US" sz="2800" dirty="0">
              <a:latin typeface="Calibri" panose="020F0502020204030204" pitchFamily="34" charset="0"/>
              <a:ea typeface="Verdana" panose="020B0604030504040204" pitchFamily="34" charset="0"/>
              <a:cs typeface="Calibri" panose="020F0502020204030204" pitchFamily="34" charset="0"/>
            </a:endParaRPr>
          </a:p>
          <a:p>
            <a:pPr lvl="1" algn="l"/>
            <a:r>
              <a:rPr lang="en-US" sz="2400" dirty="0">
                <a:latin typeface="Times New Roman" panose="02020603050405020304" pitchFamily="18" charset="0"/>
                <a:ea typeface="Verdana" panose="020B0604030504040204" pitchFamily="34"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lvl="1" algn="l"/>
            <a:endParaRPr lang="en-US" sz="2800" b="1" u="sng" dirty="0">
              <a:latin typeface="Times New Roman" panose="02020603050405020304" pitchFamily="18" charset="0"/>
              <a:cs typeface="Times New Roman" panose="02020603050405020304" pitchFamily="18" charset="0"/>
            </a:endParaRPr>
          </a:p>
          <a:p>
            <a:pPr lvl="1" algn="l"/>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85442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92" y="92363"/>
            <a:ext cx="10594110" cy="1662546"/>
          </a:xfrm>
        </p:spPr>
        <p:txBody>
          <a:bodyPr>
            <a:noAutofit/>
          </a:bodyPr>
          <a:lstStyle/>
          <a:p>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000" b="1" dirty="0">
                <a:latin typeface="Calibri" panose="020F0502020204030204" pitchFamily="34" charset="0"/>
                <a:cs typeface="Calibri" panose="020F0502020204030204" pitchFamily="34" charset="0"/>
              </a:rPr>
              <a:t>What’s New in Health Science?</a:t>
            </a: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endParaRPr lang="en-US" sz="48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03200" y="1043709"/>
            <a:ext cx="11482119" cy="5698836"/>
          </a:xfrm>
        </p:spPr>
        <p:txBody>
          <a:bodyPr>
            <a:normAutofit/>
          </a:bodyPr>
          <a:lstStyle/>
          <a:p>
            <a:pPr algn="l"/>
            <a:endParaRPr lang="en-US" b="1" u="sng" dirty="0">
              <a:latin typeface="Times New Roman" panose="02020603050405020304" pitchFamily="18" charset="0"/>
              <a:ea typeface="Verdana" panose="020B0604030504040204" pitchFamily="34" charset="0"/>
              <a:cs typeface="Times New Roman" panose="02020603050405020304" pitchFamily="18" charset="0"/>
            </a:endParaRPr>
          </a:p>
          <a:p>
            <a:pPr algn="l"/>
            <a:r>
              <a:rPr lang="en-US" sz="2800" b="1" u="sng" dirty="0">
                <a:latin typeface="Calibri" panose="020F0502020204030204" pitchFamily="34" charset="0"/>
                <a:ea typeface="Verdana" panose="020B0604030504040204" pitchFamily="34" charset="0"/>
                <a:cs typeface="Calibri" panose="020F0502020204030204" pitchFamily="34" charset="0"/>
              </a:rPr>
              <a:t>Other CTE courses being added as part of the completer path</a:t>
            </a:r>
            <a:r>
              <a:rPr lang="en-US" sz="2800" dirty="0">
                <a:latin typeface="Calibri" panose="020F0502020204030204" pitchFamily="34" charset="0"/>
                <a:ea typeface="Verdana" panose="020B0604030504040204" pitchFamily="34" charset="0"/>
                <a:cs typeface="Calibri" panose="020F0502020204030204" pitchFamily="34" charset="0"/>
              </a:rPr>
              <a:t> </a:t>
            </a:r>
          </a:p>
          <a:p>
            <a:pPr algn="l"/>
            <a:endParaRPr lang="en-US" sz="2800" dirty="0">
              <a:latin typeface="Calibri" panose="020F0502020204030204" pitchFamily="34" charset="0"/>
              <a:ea typeface="Verdana" panose="020B0604030504040204" pitchFamily="34" charset="0"/>
              <a:cs typeface="Calibri" panose="020F0502020204030204" pitchFamily="34" charset="0"/>
            </a:endParaRPr>
          </a:p>
          <a:p>
            <a:pPr marL="342900" indent="-342900" algn="l">
              <a:buFont typeface="Wingdings" panose="05000000000000000000" pitchFamily="2" charset="2"/>
              <a:buChar char="Ø"/>
            </a:pPr>
            <a:r>
              <a:rPr lang="en-US" sz="2800" b="1" dirty="0">
                <a:latin typeface="Calibri" panose="020F0502020204030204" pitchFamily="34" charset="0"/>
                <a:ea typeface="Verdana" panose="020B0604030504040204" pitchFamily="34" charset="0"/>
                <a:cs typeface="Calibri" panose="020F0502020204030204" pitchFamily="34" charset="0"/>
              </a:rPr>
              <a:t>Sports Nutrition  (5760) </a:t>
            </a:r>
            <a:r>
              <a:rPr lang="en-US" sz="2800" dirty="0">
                <a:latin typeface="Calibri" panose="020F0502020204030204" pitchFamily="34" charset="0"/>
                <a:ea typeface="Verdana" panose="020B0604030504040204" pitchFamily="34" charset="0"/>
                <a:cs typeface="Calibri" panose="020F0502020204030204" pitchFamily="34" charset="0"/>
              </a:rPr>
              <a:t>Included in the Human Services Career Cluster – under the Family and Consumer Science Standards</a:t>
            </a:r>
          </a:p>
          <a:p>
            <a:pPr algn="l"/>
            <a:endParaRPr lang="en-US" sz="2800" dirty="0">
              <a:latin typeface="Calibri" panose="020F0502020204030204" pitchFamily="34" charset="0"/>
              <a:ea typeface="Verdana" panose="020B0604030504040204" pitchFamily="34" charset="0"/>
              <a:cs typeface="Calibri" panose="020F0502020204030204" pitchFamily="34" charset="0"/>
            </a:endParaRPr>
          </a:p>
          <a:p>
            <a:pPr marL="342900" indent="-342900" algn="l">
              <a:buFont typeface="Wingdings" panose="05000000000000000000" pitchFamily="2" charset="2"/>
              <a:buChar char="Ø"/>
            </a:pPr>
            <a:r>
              <a:rPr lang="en-US" sz="2800" b="1" dirty="0">
                <a:latin typeface="Calibri" panose="020F0502020204030204" pitchFamily="34" charset="0"/>
                <a:ea typeface="Verdana" panose="020B0604030504040204" pitchFamily="34" charset="0"/>
                <a:cs typeface="Calibri" panose="020F0502020204030204" pitchFamily="34" charset="0"/>
              </a:rPr>
              <a:t>Introduction to Veterinary Science (5613) </a:t>
            </a:r>
            <a:r>
              <a:rPr lang="en-US" sz="2800" dirty="0">
                <a:latin typeface="Calibri" panose="020F0502020204030204" pitchFamily="34" charset="0"/>
                <a:ea typeface="Verdana" panose="020B0604030504040204" pitchFamily="34" charset="0"/>
                <a:cs typeface="Calibri" panose="020F0502020204030204" pitchFamily="34" charset="0"/>
              </a:rPr>
              <a:t>Included in the Agriculture Career Cluster- under the Plant and Animal Standards</a:t>
            </a:r>
          </a:p>
          <a:p>
            <a:pPr lvl="1" algn="l"/>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43206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92" y="92363"/>
            <a:ext cx="10594110" cy="951346"/>
          </a:xfrm>
        </p:spPr>
        <p:txBody>
          <a:bodyPr>
            <a:noAutofit/>
          </a:bodyPr>
          <a:lstStyle/>
          <a:p>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000" b="1" dirty="0">
                <a:latin typeface="Calibri" panose="020F0502020204030204" pitchFamily="34" charset="0"/>
                <a:cs typeface="Calibri" panose="020F0502020204030204" pitchFamily="34" charset="0"/>
              </a:rPr>
              <a:t>Popular Topics for Questions</a:t>
            </a:r>
          </a:p>
        </p:txBody>
      </p:sp>
      <p:sp>
        <p:nvSpPr>
          <p:cNvPr id="3" name="Subtitle 2"/>
          <p:cNvSpPr>
            <a:spLocks noGrp="1"/>
          </p:cNvSpPr>
          <p:nvPr>
            <p:ph type="subTitle" idx="1"/>
          </p:nvPr>
        </p:nvSpPr>
        <p:spPr>
          <a:xfrm>
            <a:off x="203200" y="1481959"/>
            <a:ext cx="11482119" cy="5260586"/>
          </a:xfrm>
        </p:spPr>
        <p:txBody>
          <a:bodyPr>
            <a:normAutofit/>
          </a:bodyPr>
          <a:lstStyle/>
          <a:p>
            <a:pPr lvl="1" algn="l"/>
            <a:r>
              <a:rPr lang="en-US" sz="2800" b="1" dirty="0" smtClean="0">
                <a:latin typeface="Calibri" panose="020F0502020204030204" pitchFamily="34" charset="0"/>
                <a:cs typeface="Calibri" panose="020F0502020204030204" pitchFamily="34" charset="0"/>
              </a:rPr>
              <a:t>Dual Enrollment</a:t>
            </a:r>
          </a:p>
          <a:p>
            <a:pPr lvl="1" algn="l"/>
            <a:r>
              <a:rPr lang="en-US" sz="2800" dirty="0" smtClean="0">
                <a:latin typeface="Calibri" panose="020F0502020204030204" pitchFamily="34" charset="0"/>
                <a:cs typeface="Calibri" panose="020F0502020204030204" pitchFamily="34" charset="0"/>
              </a:rPr>
              <a:t>Plan </a:t>
            </a:r>
            <a:r>
              <a:rPr lang="en-US" sz="2800" dirty="0">
                <a:latin typeface="Calibri" panose="020F0502020204030204" pitchFamily="34" charset="0"/>
                <a:cs typeface="Calibri" panose="020F0502020204030204" pitchFamily="34" charset="0"/>
              </a:rPr>
              <a:t>is to add more statewide approved DE courses for completer credit.</a:t>
            </a:r>
          </a:p>
          <a:p>
            <a:pPr lvl="1" algn="l"/>
            <a:r>
              <a:rPr lang="en-US" sz="2800" dirty="0">
                <a:latin typeface="Calibri" panose="020F0502020204030204" pitchFamily="34" charset="0"/>
                <a:cs typeface="Calibri" panose="020F0502020204030204" pitchFamily="34" charset="0"/>
              </a:rPr>
              <a:t>  </a:t>
            </a:r>
          </a:p>
          <a:p>
            <a:pPr lvl="1" algn="l"/>
            <a:r>
              <a:rPr lang="en-US" sz="2800" b="1" dirty="0" smtClean="0">
                <a:latin typeface="Calibri" panose="020F0502020204030204" pitchFamily="34" charset="0"/>
                <a:cs typeface="Calibri" panose="020F0502020204030204" pitchFamily="34" charset="0"/>
              </a:rPr>
              <a:t>Credentials</a:t>
            </a:r>
          </a:p>
          <a:p>
            <a:pPr lvl="1" algn="l"/>
            <a:r>
              <a:rPr lang="en-US" sz="2800" dirty="0" smtClean="0">
                <a:latin typeface="Calibri" panose="020F0502020204030204" pitchFamily="34" charset="0"/>
                <a:cs typeface="Calibri" panose="020F0502020204030204" pitchFamily="34" charset="0"/>
              </a:rPr>
              <a:t>Many </a:t>
            </a:r>
            <a:r>
              <a:rPr lang="en-US" sz="2800" dirty="0">
                <a:latin typeface="Calibri" panose="020F0502020204030204" pitchFamily="34" charset="0"/>
                <a:cs typeface="Calibri" panose="020F0502020204030204" pitchFamily="34" charset="0"/>
              </a:rPr>
              <a:t>that can be taken within the course code 5560</a:t>
            </a:r>
          </a:p>
          <a:p>
            <a:pPr lvl="1" algn="l"/>
            <a:endParaRPr lang="en-US" sz="2800" dirty="0">
              <a:latin typeface="Calibri" panose="020F0502020204030204" pitchFamily="34" charset="0"/>
              <a:cs typeface="Calibri" panose="020F0502020204030204" pitchFamily="34" charset="0"/>
            </a:endParaRPr>
          </a:p>
          <a:p>
            <a:pPr lvl="1" algn="l"/>
            <a:r>
              <a:rPr lang="en-US" sz="2800" b="1" dirty="0" smtClean="0">
                <a:latin typeface="Calibri" panose="020F0502020204030204" pitchFamily="34" charset="0"/>
                <a:cs typeface="Calibri" panose="020F0502020204030204" pitchFamily="34" charset="0"/>
              </a:rPr>
              <a:t>Completer Paths </a:t>
            </a:r>
          </a:p>
          <a:p>
            <a:pPr lvl="1" algn="l"/>
            <a:r>
              <a:rPr lang="en-US" sz="2800" dirty="0" smtClean="0">
                <a:latin typeface="Calibri" panose="020F0502020204030204" pitchFamily="34" charset="0"/>
                <a:cs typeface="Calibri" panose="020F0502020204030204" pitchFamily="34" charset="0"/>
              </a:rPr>
              <a:t>Three-Unit</a:t>
            </a:r>
            <a:r>
              <a:rPr lang="en-US" sz="2800" dirty="0">
                <a:latin typeface="Calibri" panose="020F0502020204030204" pitchFamily="34" charset="0"/>
                <a:cs typeface="Calibri" panose="020F0502020204030204" pitchFamily="34" charset="0"/>
              </a:rPr>
              <a:t>, Four-Unit, Dual Pathway Completers</a:t>
            </a:r>
          </a:p>
          <a:p>
            <a:pPr lvl="1" algn="l"/>
            <a:endParaRPr lang="en-US" sz="2400" dirty="0">
              <a:latin typeface="Times New Roman" panose="02020603050405020304" pitchFamily="18" charset="0"/>
              <a:cs typeface="Times New Roman" panose="02020603050405020304" pitchFamily="18" charset="0"/>
            </a:endParaRPr>
          </a:p>
          <a:p>
            <a:pPr lvl="1" algn="l"/>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373232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92" y="92363"/>
            <a:ext cx="10594110" cy="1662546"/>
          </a:xfrm>
        </p:spPr>
        <p:txBody>
          <a:bodyPr>
            <a:noAutofit/>
          </a:bodyPr>
          <a:lstStyle/>
          <a:p>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000" b="1" dirty="0">
                <a:latin typeface="Calibri" panose="020F0502020204030204" pitchFamily="34" charset="0"/>
                <a:cs typeface="Calibri" panose="020F0502020204030204" pitchFamily="34" charset="0"/>
              </a:rPr>
              <a:t>National Health Science Certificate Exam</a:t>
            </a: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endParaRPr lang="en-US" sz="48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04368" y="1034565"/>
            <a:ext cx="10464801" cy="5698836"/>
          </a:xfrm>
        </p:spPr>
        <p:txBody>
          <a:bodyPr>
            <a:normAutofit/>
          </a:bodyPr>
          <a:lstStyle/>
          <a:p>
            <a:pPr marL="342900" indent="-342900" algn="l">
              <a:buFont typeface="Wingdings" panose="05000000000000000000" pitchFamily="2" charset="2"/>
              <a:buChar char="q"/>
            </a:pPr>
            <a:endParaRPr lang="en-US" sz="2600" b="1" u="sng" dirty="0">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q"/>
            </a:pPr>
            <a:r>
              <a:rPr lang="en-US" sz="2800" b="1" u="sng" dirty="0">
                <a:latin typeface="Calibri" panose="020F0502020204030204" pitchFamily="34" charset="0"/>
                <a:cs typeface="Calibri" panose="020F0502020204030204" pitchFamily="34" charset="0"/>
              </a:rPr>
              <a:t>National Health Science Certificate (NHSC)</a:t>
            </a:r>
            <a:endParaRPr lang="en-US" sz="2800" u="sng" dirty="0">
              <a:latin typeface="Calibri" panose="020F0502020204030204" pitchFamily="34" charset="0"/>
              <a:cs typeface="Calibri" panose="020F0502020204030204" pitchFamily="34" charset="0"/>
            </a:endParaRPr>
          </a:p>
          <a:p>
            <a:pPr marL="800100" lvl="1" indent="-342900" algn="l">
              <a:buFont typeface="Wingdings" panose="05000000000000000000" pitchFamily="2" charset="2"/>
              <a:buChar char="Ø"/>
            </a:pPr>
            <a:r>
              <a:rPr lang="en-US" sz="2800" dirty="0">
                <a:latin typeface="Calibri" panose="020F0502020204030204" pitchFamily="34" charset="0"/>
                <a:cs typeface="Calibri" panose="020F0502020204030204" pitchFamily="34" charset="0"/>
              </a:rPr>
              <a:t>Changed names</a:t>
            </a:r>
          </a:p>
          <a:p>
            <a:pPr marL="800100" lvl="1" indent="-342900" algn="l">
              <a:buFont typeface="Wingdings" panose="05000000000000000000" pitchFamily="2" charset="2"/>
              <a:buChar char="Ø"/>
            </a:pPr>
            <a:r>
              <a:rPr lang="en-US" sz="2800" dirty="0">
                <a:latin typeface="Calibri" panose="020F0502020204030204" pitchFamily="34" charset="0"/>
                <a:cs typeface="Calibri" panose="020F0502020204030204" pitchFamily="34" charset="0"/>
              </a:rPr>
              <a:t>Remote proctoring </a:t>
            </a:r>
          </a:p>
          <a:p>
            <a:pPr marL="800100" lvl="1" indent="-342900" algn="l">
              <a:buFont typeface="Wingdings" panose="05000000000000000000" pitchFamily="2" charset="2"/>
              <a:buChar char="Ø"/>
            </a:pPr>
            <a:r>
              <a:rPr lang="en-US" sz="2800" dirty="0">
                <a:latin typeface="Calibri" panose="020F0502020204030204" pitchFamily="34" charset="0"/>
                <a:cs typeface="Calibri" panose="020F0502020204030204" pitchFamily="34" charset="0"/>
              </a:rPr>
              <a:t>Testing spreadsheet to Dana Depew </a:t>
            </a:r>
          </a:p>
          <a:p>
            <a:pPr marL="800100" lvl="1" indent="-342900" algn="l">
              <a:buFont typeface="Wingdings" panose="05000000000000000000" pitchFamily="2" charset="2"/>
              <a:buChar char="Ø"/>
            </a:pPr>
            <a:r>
              <a:rPr lang="en-US" sz="2800" dirty="0">
                <a:latin typeface="Calibri" panose="020F0502020204030204" pitchFamily="34" charset="0"/>
                <a:cs typeface="Calibri" panose="020F0502020204030204" pitchFamily="34" charset="0"/>
              </a:rPr>
              <a:t>Proctor ID’s </a:t>
            </a:r>
          </a:p>
          <a:p>
            <a:pPr marL="800100" lvl="1" indent="-342900" algn="l">
              <a:buFont typeface="Wingdings" panose="05000000000000000000" pitchFamily="2" charset="2"/>
              <a:buChar char="Ø"/>
            </a:pPr>
            <a:r>
              <a:rPr lang="en-US" sz="2800" dirty="0">
                <a:latin typeface="Calibri" panose="020F0502020204030204" pitchFamily="34" charset="0"/>
                <a:ea typeface="Verdana" panose="020B0604030504040204" pitchFamily="34" charset="0"/>
                <a:cs typeface="Calibri" panose="020F0502020204030204" pitchFamily="34" charset="0"/>
              </a:rPr>
              <a:t>Cost covered by grant for one test per completer.</a:t>
            </a:r>
          </a:p>
          <a:p>
            <a:pPr marL="800100" lvl="1" indent="-342900" algn="l">
              <a:buFont typeface="Wingdings" panose="05000000000000000000" pitchFamily="2" charset="2"/>
              <a:buChar char="Ø"/>
            </a:pPr>
            <a:r>
              <a:rPr lang="en-US" sz="2800" dirty="0">
                <a:latin typeface="Calibri" panose="020F0502020204030204" pitchFamily="34" charset="0"/>
                <a:ea typeface="Verdana" panose="020B0604030504040204" pitchFamily="34" charset="0"/>
                <a:cs typeface="Calibri" panose="020F0502020204030204" pitchFamily="34" charset="0"/>
              </a:rPr>
              <a:t>When do students take the test?</a:t>
            </a:r>
            <a:endParaRPr lang="en-US" sz="2800" dirty="0">
              <a:latin typeface="Calibri" panose="020F0502020204030204" pitchFamily="34" charset="0"/>
              <a:cs typeface="Calibri" panose="020F0502020204030204" pitchFamily="34" charset="0"/>
            </a:endParaRPr>
          </a:p>
          <a:p>
            <a:pPr algn="l"/>
            <a:endParaRPr lang="en-US" dirty="0"/>
          </a:p>
          <a:p>
            <a:pPr algn="l"/>
            <a:endParaRPr lang="en-US" dirty="0"/>
          </a:p>
        </p:txBody>
      </p:sp>
    </p:spTree>
    <p:extLst>
      <p:ext uri="{BB962C8B-B14F-4D97-AF65-F5344CB8AC3E}">
        <p14:creationId xmlns:p14="http://schemas.microsoft.com/office/powerpoint/2010/main" val="3193666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b8262f2a22_0_118"/>
          <p:cNvSpPr txBox="1">
            <a:spLocks noGrp="1"/>
          </p:cNvSpPr>
          <p:nvPr>
            <p:ph type="title"/>
          </p:nvPr>
        </p:nvSpPr>
        <p:spPr>
          <a:xfrm>
            <a:off x="579120" y="282343"/>
            <a:ext cx="105156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sz="4000" b="1" dirty="0" smtClean="0"/>
              <a:t>What’s Very Important to Remember?</a:t>
            </a:r>
            <a:endParaRPr sz="4000" b="1" dirty="0">
              <a:sym typeface="Calibri"/>
            </a:endParaRPr>
          </a:p>
        </p:txBody>
      </p:sp>
      <p:sp>
        <p:nvSpPr>
          <p:cNvPr id="204" name="Google Shape;204;gb8262f2a22_0_118"/>
          <p:cNvSpPr txBox="1">
            <a:spLocks noGrp="1"/>
          </p:cNvSpPr>
          <p:nvPr>
            <p:ph type="body" idx="1"/>
          </p:nvPr>
        </p:nvSpPr>
        <p:spPr>
          <a:xfrm>
            <a:off x="253734" y="1608043"/>
            <a:ext cx="10515600" cy="4351200"/>
          </a:xfrm>
          <a:prstGeom prst="rect">
            <a:avLst/>
          </a:prstGeom>
          <a:noFill/>
          <a:ln>
            <a:noFill/>
          </a:ln>
        </p:spPr>
        <p:txBody>
          <a:bodyPr spcFirstLastPara="1" wrap="square" lIns="91425" tIns="45700" rIns="91425" bIns="45700" anchor="t" anchorCtr="0">
            <a:normAutofit/>
          </a:bodyPr>
          <a:lstStyle/>
          <a:p>
            <a:pPr marL="457200" lvl="0" indent="0" algn="l" rtl="0">
              <a:lnSpc>
                <a:spcPct val="90000"/>
              </a:lnSpc>
              <a:spcBef>
                <a:spcPts val="0"/>
              </a:spcBef>
              <a:spcAft>
                <a:spcPts val="0"/>
              </a:spcAft>
              <a:buNone/>
            </a:pPr>
            <a:r>
              <a:rPr lang="en-US" b="1" dirty="0" smtClean="0"/>
              <a:t>South Carolina Labor, Licensing, and Regulations</a:t>
            </a:r>
          </a:p>
          <a:p>
            <a:pPr marL="457200" lvl="0" indent="0" algn="l" rtl="0">
              <a:lnSpc>
                <a:spcPct val="90000"/>
              </a:lnSpc>
              <a:spcBef>
                <a:spcPts val="0"/>
              </a:spcBef>
              <a:spcAft>
                <a:spcPts val="0"/>
              </a:spcAft>
              <a:buNone/>
            </a:pPr>
            <a:endParaRPr lang="en-US" dirty="0" smtClean="0"/>
          </a:p>
          <a:p>
            <a:pPr marL="914400" indent="-457200">
              <a:spcBef>
                <a:spcPts val="0"/>
              </a:spcBef>
            </a:pPr>
            <a:r>
              <a:rPr lang="en-US" dirty="0" smtClean="0"/>
              <a:t>Barber/Master Hair Care</a:t>
            </a:r>
          </a:p>
          <a:p>
            <a:pPr marL="914400" indent="-457200">
              <a:spcBef>
                <a:spcPts val="0"/>
              </a:spcBef>
            </a:pPr>
            <a:r>
              <a:rPr lang="en-US" dirty="0" smtClean="0"/>
              <a:t>Cosmetology</a:t>
            </a:r>
          </a:p>
          <a:p>
            <a:pPr marL="914400" indent="-457200">
              <a:spcBef>
                <a:spcPts val="0"/>
              </a:spcBef>
            </a:pPr>
            <a:r>
              <a:rPr lang="en-US" dirty="0" smtClean="0"/>
              <a:t>Esthetics</a:t>
            </a:r>
          </a:p>
          <a:p>
            <a:pPr marL="914400" indent="-457200">
              <a:spcBef>
                <a:spcPts val="0"/>
              </a:spcBef>
            </a:pPr>
            <a:r>
              <a:rPr lang="en-US" dirty="0" smtClean="0"/>
              <a:t>Nail Technology </a:t>
            </a:r>
            <a:endParaRPr dirty="0"/>
          </a:p>
          <a:p>
            <a:pPr marL="0" lvl="0" indent="0" algn="l" rtl="0">
              <a:lnSpc>
                <a:spcPct val="90000"/>
              </a:lnSpc>
              <a:spcBef>
                <a:spcPts val="0"/>
              </a:spcBef>
              <a:spcAft>
                <a:spcPts val="0"/>
              </a:spcAft>
              <a:buNone/>
            </a:pPr>
            <a:endParaRPr dirty="0"/>
          </a:p>
          <a:p>
            <a:pPr marL="685800" lvl="1" indent="-76200" algn="l" rtl="0">
              <a:lnSpc>
                <a:spcPct val="90000"/>
              </a:lnSpc>
              <a:spcBef>
                <a:spcPts val="500"/>
              </a:spcBef>
              <a:spcAft>
                <a:spcPts val="0"/>
              </a:spcAft>
              <a:buClr>
                <a:schemeClr val="dk1"/>
              </a:buClr>
              <a:buSzPct val="100000"/>
              <a:buNone/>
            </a:pPr>
            <a:endParaRPr dirty="0"/>
          </a:p>
        </p:txBody>
      </p:sp>
      <p:sp>
        <p:nvSpPr>
          <p:cNvPr id="205" name="Google Shape;205;gb8262f2a22_0_118"/>
          <p:cNvSpPr txBox="1">
            <a:spLocks noGrp="1"/>
          </p:cNvSpPr>
          <p:nvPr>
            <p:ph type="sldNum" idx="4294967295"/>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13257-C5C2-4FB4-B284-A069EDBE9CA9}"/>
              </a:ext>
            </a:extLst>
          </p:cNvPr>
          <p:cNvSpPr>
            <a:spLocks noGrp="1"/>
          </p:cNvSpPr>
          <p:nvPr>
            <p:ph type="title"/>
          </p:nvPr>
        </p:nvSpPr>
        <p:spPr/>
        <p:txBody>
          <a:bodyPr>
            <a:normAutofit/>
          </a:bodyPr>
          <a:lstStyle/>
          <a:p>
            <a:pPr algn="ctr"/>
            <a:r>
              <a:rPr lang="en-US" sz="4000" b="1" dirty="0"/>
              <a:t>Professional Development</a:t>
            </a:r>
          </a:p>
        </p:txBody>
      </p:sp>
      <p:sp>
        <p:nvSpPr>
          <p:cNvPr id="3" name="Content Placeholder 2">
            <a:extLst>
              <a:ext uri="{FF2B5EF4-FFF2-40B4-BE49-F238E27FC236}">
                <a16:creationId xmlns:a16="http://schemas.microsoft.com/office/drawing/2014/main" id="{C356D04A-AE02-4806-9ED2-C514B04D98CD}"/>
              </a:ext>
            </a:extLst>
          </p:cNvPr>
          <p:cNvSpPr>
            <a:spLocks noGrp="1"/>
          </p:cNvSpPr>
          <p:nvPr>
            <p:ph idx="1"/>
          </p:nvPr>
        </p:nvSpPr>
        <p:spPr/>
        <p:txBody>
          <a:bodyPr/>
          <a:lstStyle/>
          <a:p>
            <a:r>
              <a:rPr lang="en-US" b="1" u="sng" dirty="0">
                <a:latin typeface="Calibri" panose="020F0502020204030204" pitchFamily="34" charset="0"/>
                <a:cs typeface="Calibri" panose="020F0502020204030204" pitchFamily="34" charset="0"/>
              </a:rPr>
              <a:t>SC ACTE Health Science Educators Division</a:t>
            </a:r>
          </a:p>
          <a:p>
            <a:pPr marL="0" indent="0">
              <a:buNone/>
            </a:pPr>
            <a:r>
              <a:rPr lang="en-US" dirty="0">
                <a:latin typeface="Calibri" panose="020F0502020204030204" pitchFamily="34" charset="0"/>
                <a:cs typeface="Calibri" panose="020F0502020204030204" pitchFamily="34" charset="0"/>
              </a:rPr>
              <a:t>   In-person, November 14-16, 2021, Embassy Suites, Myrtle Beach, SC</a:t>
            </a:r>
          </a:p>
          <a:p>
            <a:r>
              <a:rPr lang="en-US" b="1" u="sng" dirty="0">
                <a:latin typeface="Calibri" panose="020F0502020204030204" pitchFamily="34" charset="0"/>
                <a:cs typeface="Calibri" panose="020F0502020204030204" pitchFamily="34" charset="0"/>
              </a:rPr>
              <a:t>Webinars</a:t>
            </a:r>
          </a:p>
          <a:p>
            <a:pPr marL="0" indent="0">
              <a:buNone/>
            </a:pPr>
            <a:r>
              <a:rPr lang="en-US" b="1" u="sng"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  Health Science Back to School Webinar</a:t>
            </a:r>
          </a:p>
          <a:p>
            <a:pPr marL="0" indent="0">
              <a:buNone/>
            </a:pPr>
            <a:r>
              <a:rPr lang="en-US" b="1" u="sng"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 HOSA informational webinars</a:t>
            </a:r>
          </a:p>
          <a:p>
            <a:pPr marL="0" indent="0">
              <a:buNone/>
            </a:pPr>
            <a:r>
              <a:rPr lang="en-US" dirty="0">
                <a:latin typeface="Calibri" panose="020F0502020204030204" pitchFamily="34" charset="0"/>
                <a:cs typeface="Calibri" panose="020F0502020204030204" pitchFamily="34" charset="0"/>
              </a:rPr>
              <a:t>_   National Consortium for Health Science Education (NCHSE)</a:t>
            </a:r>
          </a:p>
          <a:p>
            <a:pPr marL="0" indent="0">
              <a:buNone/>
            </a:pPr>
            <a:r>
              <a:rPr lang="en-US" b="1" u="sng"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88034026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92" y="92363"/>
            <a:ext cx="10594110" cy="1662546"/>
          </a:xfrm>
        </p:spPr>
        <p:txBody>
          <a:bodyPr>
            <a:noAutofit/>
          </a:bodyPr>
          <a:lstStyle/>
          <a:p>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r>
              <a:rPr lang="en-US" sz="4000" b="1" dirty="0">
                <a:latin typeface="Calibri" panose="020F0502020204030204" pitchFamily="34" charset="0"/>
                <a:cs typeface="Calibri" panose="020F0502020204030204" pitchFamily="34" charset="0"/>
              </a:rPr>
              <a:t>Upcoming SC HOSA Conferences</a:t>
            </a: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endParaRPr lang="en-US" sz="48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03200" y="1009403"/>
            <a:ext cx="10464801" cy="5733141"/>
          </a:xfrm>
        </p:spPr>
        <p:txBody>
          <a:bodyPr>
            <a:normAutofit fontScale="92500" lnSpcReduction="10000"/>
          </a:bodyPr>
          <a:lstStyle/>
          <a:p>
            <a:pPr lvl="1" algn="l"/>
            <a:endParaRPr lang="en-US" sz="3200" b="1" u="sng" dirty="0">
              <a:latin typeface="Times New Roman" panose="02020603050405020304" pitchFamily="18" charset="0"/>
              <a:cs typeface="Times New Roman" panose="02020603050405020304" pitchFamily="18" charset="0"/>
            </a:endParaRPr>
          </a:p>
          <a:p>
            <a:pPr lvl="1" algn="l"/>
            <a:r>
              <a:rPr lang="en-US" sz="3000" b="1" u="sng" dirty="0">
                <a:latin typeface="Calibri" panose="020F0502020204030204" pitchFamily="34" charset="0"/>
                <a:cs typeface="Calibri" panose="020F0502020204030204" pitchFamily="34" charset="0"/>
              </a:rPr>
              <a:t>October 30, 2021 – Virtual Fall Leadership Conference</a:t>
            </a:r>
          </a:p>
          <a:p>
            <a:pPr marL="800100" lvl="1" indent="-342900" algn="l">
              <a:buFont typeface="Arial" panose="020B0604020202020204" pitchFamily="34" charset="0"/>
              <a:buChar char="•"/>
            </a:pPr>
            <a:r>
              <a:rPr lang="en-US" sz="3000" dirty="0">
                <a:latin typeface="Calibri" panose="020F0502020204030204" pitchFamily="34" charset="0"/>
                <a:cs typeface="Calibri" panose="020F0502020204030204" pitchFamily="34" charset="0"/>
              </a:rPr>
              <a:t>Free to all who want to attend</a:t>
            </a:r>
          </a:p>
          <a:p>
            <a:pPr marL="800100" lvl="1" indent="-342900" algn="l">
              <a:buFont typeface="Arial" panose="020B0604020202020204" pitchFamily="34" charset="0"/>
              <a:buChar char="•"/>
            </a:pPr>
            <a:r>
              <a:rPr lang="en-US" sz="3000" dirty="0">
                <a:latin typeface="Calibri" panose="020F0502020204030204" pitchFamily="34" charset="0"/>
                <a:cs typeface="Calibri" panose="020F0502020204030204" pitchFamily="34" charset="0"/>
              </a:rPr>
              <a:t>Advisor training 10:00 AM – 12:00 Noon</a:t>
            </a:r>
          </a:p>
          <a:p>
            <a:pPr marL="800100" lvl="1" indent="-342900" algn="l">
              <a:buFont typeface="Arial" panose="020B0604020202020204" pitchFamily="34" charset="0"/>
              <a:buChar char="•"/>
            </a:pPr>
            <a:r>
              <a:rPr lang="en-US" sz="3000" dirty="0">
                <a:latin typeface="Calibri" panose="020F0502020204030204" pitchFamily="34" charset="0"/>
                <a:cs typeface="Calibri" panose="020F0502020204030204" pitchFamily="34" charset="0"/>
              </a:rPr>
              <a:t>Opening session starts at 1:00 PM</a:t>
            </a:r>
          </a:p>
          <a:p>
            <a:pPr marL="800100" lvl="1" indent="-342900" algn="l">
              <a:buFont typeface="Arial" panose="020B0604020202020204" pitchFamily="34" charset="0"/>
              <a:buChar char="•"/>
            </a:pPr>
            <a:r>
              <a:rPr lang="en-US" sz="3000" dirty="0">
                <a:latin typeface="Calibri" panose="020F0502020204030204" pitchFamily="34" charset="0"/>
                <a:cs typeface="Calibri" panose="020F0502020204030204" pitchFamily="34" charset="0"/>
              </a:rPr>
              <a:t>Most sessions will take place via Zoom so that students may interact and ask questions</a:t>
            </a:r>
          </a:p>
          <a:p>
            <a:pPr marL="800100" lvl="1" indent="-342900" algn="l">
              <a:buFont typeface="Arial" panose="020B0604020202020204" pitchFamily="34" charset="0"/>
              <a:buChar char="•"/>
            </a:pPr>
            <a:r>
              <a:rPr lang="en-US" sz="3000" dirty="0">
                <a:latin typeface="Calibri" panose="020F0502020204030204" pitchFamily="34" charset="0"/>
                <a:cs typeface="Calibri" panose="020F0502020204030204" pitchFamily="34" charset="0"/>
              </a:rPr>
              <a:t>Sessions will include information on competitive events and leadership</a:t>
            </a:r>
          </a:p>
          <a:p>
            <a:pPr marL="800100" lvl="1" indent="-342900" algn="l">
              <a:buFont typeface="Arial" panose="020B0604020202020204" pitchFamily="34" charset="0"/>
              <a:buChar char="•"/>
            </a:pPr>
            <a:r>
              <a:rPr lang="en-US" sz="3000" dirty="0">
                <a:latin typeface="Calibri" panose="020F0502020204030204" pitchFamily="34" charset="0"/>
                <a:cs typeface="Calibri" panose="020F0502020204030204" pitchFamily="34" charset="0"/>
              </a:rPr>
              <a:t>Local Officer training session is at 4:00 PM</a:t>
            </a:r>
          </a:p>
          <a:p>
            <a:pPr marL="800100" lvl="1" indent="-342900" algn="l">
              <a:buFont typeface="Arial" panose="020B0604020202020204" pitchFamily="34" charset="0"/>
              <a:buChar char="•"/>
            </a:pPr>
            <a:endParaRPr lang="en-US" sz="3000" dirty="0">
              <a:latin typeface="Calibri" panose="020F0502020204030204" pitchFamily="34" charset="0"/>
              <a:cs typeface="Calibri" panose="020F0502020204030204" pitchFamily="34" charset="0"/>
            </a:endParaRPr>
          </a:p>
          <a:p>
            <a:pPr algn="l"/>
            <a:r>
              <a:rPr lang="en-US" sz="3000" b="1" dirty="0">
                <a:latin typeface="Calibri" panose="020F0502020204030204" pitchFamily="34" charset="0"/>
                <a:cs typeface="Calibri" panose="020F0502020204030204" pitchFamily="34" charset="0"/>
              </a:rPr>
              <a:t>     </a:t>
            </a:r>
            <a:r>
              <a:rPr lang="en-US" sz="3000" b="1" u="sng" dirty="0">
                <a:latin typeface="Calibri" panose="020F0502020204030204" pitchFamily="34" charset="0"/>
                <a:cs typeface="Calibri" panose="020F0502020204030204" pitchFamily="34" charset="0"/>
              </a:rPr>
              <a:t>March 16-18, 2021 – State Leadership </a:t>
            </a:r>
            <a:r>
              <a:rPr lang="en-US" sz="3000" b="1" u="sng" dirty="0" smtClean="0">
                <a:latin typeface="Calibri" panose="020F0502020204030204" pitchFamily="34" charset="0"/>
                <a:cs typeface="Calibri" panose="020F0502020204030204" pitchFamily="34" charset="0"/>
              </a:rPr>
              <a:t>Conference</a:t>
            </a:r>
            <a:endParaRPr lang="en-US" sz="3000" b="1" u="sng" dirty="0">
              <a:latin typeface="Calibri" panose="020F0502020204030204" pitchFamily="34" charset="0"/>
              <a:cs typeface="Calibri" panose="020F0502020204030204" pitchFamily="34" charset="0"/>
            </a:endParaRPr>
          </a:p>
          <a:p>
            <a:pPr algn="l"/>
            <a:r>
              <a:rPr lang="en-US" sz="2800" b="1" dirty="0"/>
              <a:t>    </a:t>
            </a:r>
          </a:p>
        </p:txBody>
      </p:sp>
    </p:spTree>
    <p:extLst>
      <p:ext uri="{BB962C8B-B14F-4D97-AF65-F5344CB8AC3E}">
        <p14:creationId xmlns:p14="http://schemas.microsoft.com/office/powerpoint/2010/main" val="416450179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7D01D-4B14-457D-B363-838A48740600}"/>
              </a:ext>
            </a:extLst>
          </p:cNvPr>
          <p:cNvSpPr>
            <a:spLocks noGrp="1"/>
          </p:cNvSpPr>
          <p:nvPr>
            <p:ph type="title"/>
          </p:nvPr>
        </p:nvSpPr>
        <p:spPr>
          <a:xfrm>
            <a:off x="1282535" y="365125"/>
            <a:ext cx="8526484" cy="1249919"/>
          </a:xfrm>
        </p:spPr>
        <p:txBody>
          <a:bodyPr>
            <a:normAutofit fontScale="90000"/>
          </a:bodyPr>
          <a:lstStyle/>
          <a:p>
            <a:pPr algn="ctr"/>
            <a:r>
              <a:rPr lang="en-US" b="1" u="sng" dirty="0">
                <a:latin typeface="Calibri" panose="020F0502020204030204" pitchFamily="34" charset="0"/>
                <a:cs typeface="Calibri" panose="020F0502020204030204" pitchFamily="34" charset="0"/>
              </a:rPr>
              <a:t>Health Science and HOSA Professional </a:t>
            </a:r>
            <a:r>
              <a:rPr lang="en-US" sz="4400" b="1" u="sng" dirty="0">
                <a:latin typeface="Calibri" panose="020F0502020204030204" pitchFamily="34" charset="0"/>
                <a:cs typeface="Calibri" panose="020F0502020204030204" pitchFamily="34" charset="0"/>
              </a:rPr>
              <a:t>Partners or Donors </a:t>
            </a:r>
            <a:r>
              <a:rPr lang="en-US" sz="4400" b="1" u="sng" dirty="0">
                <a:latin typeface="Times New Roman" panose="02020603050405020304" pitchFamily="18" charset="0"/>
                <a:cs typeface="Times New Roman" panose="02020603050405020304" pitchFamily="18" charset="0"/>
              </a:rPr>
              <a:t/>
            </a:r>
            <a:br>
              <a:rPr lang="en-US" sz="4400" b="1" u="sng" dirty="0">
                <a:latin typeface="Times New Roman" panose="02020603050405020304" pitchFamily="18" charset="0"/>
                <a:cs typeface="Times New Roman" panose="02020603050405020304" pitchFamily="18" charset="0"/>
              </a:rPr>
            </a:br>
            <a:r>
              <a:rPr lang="en-US" sz="4400" b="1" u="sng" dirty="0">
                <a:latin typeface="Times New Roman" panose="02020603050405020304" pitchFamily="18" charset="0"/>
                <a:cs typeface="Times New Roman" panose="02020603050405020304" pitchFamily="18" charset="0"/>
              </a:rPr>
              <a:t>  </a:t>
            </a:r>
            <a:endParaRPr lang="en-US" dirty="0"/>
          </a:p>
        </p:txBody>
      </p:sp>
      <p:sp>
        <p:nvSpPr>
          <p:cNvPr id="3" name="Content Placeholder 2">
            <a:extLst>
              <a:ext uri="{FF2B5EF4-FFF2-40B4-BE49-F238E27FC236}">
                <a16:creationId xmlns:a16="http://schemas.microsoft.com/office/drawing/2014/main" id="{8A531783-28B1-4A61-81B3-21C65A745376}"/>
              </a:ext>
            </a:extLst>
          </p:cNvPr>
          <p:cNvSpPr>
            <a:spLocks noGrp="1"/>
          </p:cNvSpPr>
          <p:nvPr>
            <p:ph sz="half" idx="1"/>
          </p:nvPr>
        </p:nvSpPr>
        <p:spPr>
          <a:xfrm>
            <a:off x="838200" y="1401288"/>
            <a:ext cx="5181600" cy="4775675"/>
          </a:xfrm>
        </p:spPr>
        <p:txBody>
          <a:bodyPr>
            <a:normAutofit fontScale="92500" lnSpcReduction="10000"/>
          </a:bodyPr>
          <a:lstStyle/>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College of Charleston            </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Prisma Health</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Newberry College</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SC Hospital Association</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Nephron Pharmaceuticals</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MUSC School of Pharmacy</a:t>
            </a:r>
          </a:p>
          <a:p>
            <a:pPr lvl="1"/>
            <a:r>
              <a:rPr lang="en-US" sz="2800" dirty="0" smtClean="0">
                <a:latin typeface="Calibri" panose="020F0502020204030204" pitchFamily="34" charset="0"/>
                <a:cs typeface="Calibri" panose="020F0502020204030204" pitchFamily="34" charset="0"/>
              </a:rPr>
              <a:t>USC </a:t>
            </a:r>
            <a:r>
              <a:rPr lang="en-US" sz="2800" dirty="0">
                <a:latin typeface="Calibri" panose="020F0502020204030204" pitchFamily="34" charset="0"/>
                <a:cs typeface="Calibri" panose="020F0502020204030204" pitchFamily="34" charset="0"/>
              </a:rPr>
              <a:t>College of Pharmacy</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Kershaw Health</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Starla’s Teaching Tips</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University of SC</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Clemson University</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AHEC</a:t>
            </a:r>
          </a:p>
          <a:p>
            <a:pPr marL="0" indent="0">
              <a:buNone/>
            </a:pPr>
            <a:endParaRPr lang="en-US" dirty="0"/>
          </a:p>
        </p:txBody>
      </p:sp>
      <p:sp>
        <p:nvSpPr>
          <p:cNvPr id="4" name="Content Placeholder 3">
            <a:extLst>
              <a:ext uri="{FF2B5EF4-FFF2-40B4-BE49-F238E27FC236}">
                <a16:creationId xmlns:a16="http://schemas.microsoft.com/office/drawing/2014/main" id="{BB739DDB-21DB-482F-A366-403329E1DC35}"/>
              </a:ext>
            </a:extLst>
          </p:cNvPr>
          <p:cNvSpPr>
            <a:spLocks noGrp="1"/>
          </p:cNvSpPr>
          <p:nvPr>
            <p:ph sz="half" idx="2"/>
          </p:nvPr>
        </p:nvSpPr>
        <p:spPr>
          <a:xfrm>
            <a:off x="6172200" y="1401288"/>
            <a:ext cx="5181600" cy="4684201"/>
          </a:xfrm>
        </p:spPr>
        <p:txBody>
          <a:bodyPr>
            <a:normAutofit fontScale="92500" lnSpcReduction="10000"/>
          </a:bodyPr>
          <a:lstStyle/>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Blue Cross Blue Shield </a:t>
            </a:r>
          </a:p>
          <a:p>
            <a:pPr marL="914400" lvl="1" indent="-457200" algn="l">
              <a:buFont typeface="Arial" panose="020B0604020202020204" pitchFamily="34" charset="0"/>
              <a:buChar char="•"/>
            </a:pPr>
            <a:r>
              <a:rPr lang="en-US" sz="2800" dirty="0" err="1">
                <a:latin typeface="Calibri" panose="020F0502020204030204" pitchFamily="34" charset="0"/>
                <a:cs typeface="Calibri" panose="020F0502020204030204" pitchFamily="34" charset="0"/>
              </a:rPr>
              <a:t>PassAssured</a:t>
            </a:r>
            <a:endParaRPr lang="en-US" sz="2800" dirty="0">
              <a:latin typeface="Calibri" panose="020F0502020204030204" pitchFamily="34" charset="0"/>
              <a:cs typeface="Calibri" panose="020F0502020204030204" pitchFamily="34" charset="0"/>
            </a:endParaRP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Cherokee Trail Veterinary </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St. Andrews University</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Citizens </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Coastal Carolina Veterinary </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Humana Healthy Horizons</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SC HS Educators</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Midlands Technical College</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Lexington Medical Center</a:t>
            </a:r>
          </a:p>
          <a:p>
            <a:pPr marL="914400" lvl="1"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Aiken Regional Medical Center</a:t>
            </a:r>
          </a:p>
          <a:p>
            <a:pPr marL="914400" lvl="1" indent="-457200" algn="l">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457200" lvl="1" indent="0" algn="l">
              <a:buNone/>
            </a:pPr>
            <a:endParaRPr lang="en-US" sz="28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05215038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092" y="1521481"/>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160264" y="2073003"/>
            <a:ext cx="6096000" cy="2616101"/>
          </a:xfrm>
          <a:prstGeom prst="rect">
            <a:avLst/>
          </a:prstGeom>
        </p:spPr>
        <p:txBody>
          <a:bodyPr>
            <a:spAutoFit/>
          </a:bodyPr>
          <a:lstStyle/>
          <a:p>
            <a:pPr marL="0" indent="0" algn="ctr">
              <a:buNone/>
            </a:pPr>
            <a:r>
              <a:rPr lang="en-US" sz="3200" dirty="0" smtClean="0">
                <a:latin typeface="Calibri" panose="020F0502020204030204" pitchFamily="34" charset="0"/>
                <a:cs typeface="Calibri" panose="020F0502020204030204" pitchFamily="34" charset="0"/>
              </a:rPr>
              <a:t>Angel </a:t>
            </a:r>
            <a:r>
              <a:rPr lang="en-US" sz="3200" dirty="0">
                <a:latin typeface="Calibri" panose="020F0502020204030204" pitchFamily="34" charset="0"/>
                <a:cs typeface="Calibri" panose="020F0502020204030204" pitchFamily="34" charset="0"/>
              </a:rPr>
              <a:t>Clark, MSN, RN</a:t>
            </a:r>
          </a:p>
          <a:p>
            <a:pPr algn="ctr"/>
            <a:r>
              <a:rPr lang="en-US" sz="3200" dirty="0">
                <a:latin typeface="Calibri" panose="020F0502020204030204" pitchFamily="34" charset="0"/>
                <a:cs typeface="Calibri" panose="020F0502020204030204" pitchFamily="34" charset="0"/>
              </a:rPr>
              <a:t>Email:   aclark@ed.sc.gov</a:t>
            </a:r>
          </a:p>
          <a:p>
            <a:pPr algn="ctr"/>
            <a:r>
              <a:rPr lang="en-US" sz="3200" dirty="0" smtClean="0">
                <a:latin typeface="Calibri" panose="020F0502020204030204" pitchFamily="34" charset="0"/>
                <a:cs typeface="Calibri" panose="020F0502020204030204" pitchFamily="34" charset="0"/>
              </a:rPr>
              <a:t>Phone</a:t>
            </a:r>
            <a:r>
              <a:rPr lang="en-US" sz="3200" dirty="0">
                <a:latin typeface="Calibri" panose="020F0502020204030204" pitchFamily="34" charset="0"/>
                <a:cs typeface="Calibri" panose="020F0502020204030204" pitchFamily="34" charset="0"/>
              </a:rPr>
              <a:t>:  (803) 734-0372</a:t>
            </a:r>
            <a:r>
              <a:rPr lang="en-US" sz="3200" dirty="0">
                <a:latin typeface="Times New Roman" panose="02020603050405020304" pitchFamily="18" charset="0"/>
                <a:cs typeface="Times New Roman" panose="02020603050405020304" pitchFamily="18" charset="0"/>
              </a:rPr>
              <a:t/>
            </a:r>
            <a:br>
              <a:rPr lang="en-US" sz="3200" dirty="0">
                <a:latin typeface="Times New Roman" panose="02020603050405020304" pitchFamily="18" charset="0"/>
                <a:cs typeface="Times New Roman" panose="02020603050405020304" pitchFamily="18" charset="0"/>
              </a:rPr>
            </a:br>
            <a:r>
              <a:rPr lang="en-US" sz="3200" dirty="0">
                <a:latin typeface="Calibri" panose="020F0502020204030204" pitchFamily="34" charset="0"/>
                <a:cs typeface="Calibri" panose="020F0502020204030204" pitchFamily="34" charset="0"/>
              </a:rPr>
              <a:t>Fax: 803-734-3525</a:t>
            </a:r>
          </a:p>
          <a:p>
            <a:pPr marL="0" indent="0" algn="ctr">
              <a:buNone/>
            </a:pPr>
            <a:endParaRPr lang="en-US" sz="3200" dirty="0"/>
          </a:p>
        </p:txBody>
      </p:sp>
    </p:spTree>
    <p:extLst>
      <p:ext uri="{BB962C8B-B14F-4D97-AF65-F5344CB8AC3E}">
        <p14:creationId xmlns:p14="http://schemas.microsoft.com/office/powerpoint/2010/main" val="65654239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2328"/>
            <a:ext cx="11704320" cy="3194680"/>
          </a:xfrm>
        </p:spPr>
        <p:txBody>
          <a:bodyPr wrap="square">
            <a:spAutoFit/>
          </a:bodyPr>
          <a:lstStyle/>
          <a:p>
            <a:r>
              <a:rPr lang="en-US" sz="3600" b="1" dirty="0">
                <a:solidFill>
                  <a:srgbClr val="008000"/>
                </a:solidFill>
              </a:rPr>
              <a:t>Architecture and Construction</a:t>
            </a:r>
            <a:br>
              <a:rPr lang="en-US" sz="3600" b="1" dirty="0">
                <a:solidFill>
                  <a:srgbClr val="008000"/>
                </a:solidFill>
              </a:rPr>
            </a:br>
            <a:r>
              <a:rPr lang="en-US" sz="3600" b="1" dirty="0">
                <a:solidFill>
                  <a:srgbClr val="008000"/>
                </a:solidFill>
              </a:rPr>
              <a:t>Government and Public Administration</a:t>
            </a:r>
            <a:br>
              <a:rPr lang="en-US" sz="3600" b="1" dirty="0">
                <a:solidFill>
                  <a:srgbClr val="008000"/>
                </a:solidFill>
              </a:rPr>
            </a:br>
            <a:r>
              <a:rPr lang="en-US" sz="3600" b="1" dirty="0">
                <a:solidFill>
                  <a:srgbClr val="008000"/>
                </a:solidFill>
              </a:rPr>
              <a:t>Law, Public Safety, Corrections, and Security </a:t>
            </a:r>
            <a:br>
              <a:rPr lang="en-US" sz="3600" b="1" dirty="0">
                <a:solidFill>
                  <a:srgbClr val="008000"/>
                </a:solidFill>
              </a:rPr>
            </a:br>
            <a:r>
              <a:rPr lang="en-US" sz="3600" b="1" dirty="0">
                <a:solidFill>
                  <a:srgbClr val="008000"/>
                </a:solidFill>
              </a:rPr>
              <a:t>Manufacturing</a:t>
            </a:r>
            <a:br>
              <a:rPr lang="en-US" sz="3600" b="1" dirty="0">
                <a:solidFill>
                  <a:srgbClr val="008000"/>
                </a:solidFill>
              </a:rPr>
            </a:br>
            <a:r>
              <a:rPr lang="en-US" sz="3600" b="1" dirty="0">
                <a:solidFill>
                  <a:srgbClr val="008000"/>
                </a:solidFill>
              </a:rPr>
              <a:t>STEM</a:t>
            </a:r>
            <a:r>
              <a:rPr lang="nl-NL" sz="4800" b="1" dirty="0">
                <a:solidFill>
                  <a:srgbClr val="008000"/>
                </a:solidFill>
                <a:latin typeface="+mn-lt"/>
              </a:rPr>
              <a:t/>
            </a:r>
            <a:br>
              <a:rPr lang="nl-NL" sz="4800" b="1" dirty="0">
                <a:solidFill>
                  <a:srgbClr val="008000"/>
                </a:solidFill>
                <a:latin typeface="+mn-lt"/>
              </a:rPr>
            </a:br>
            <a:r>
              <a:rPr lang="nl-NL" sz="800" b="1" dirty="0">
                <a:solidFill>
                  <a:srgbClr val="008000"/>
                </a:solidFill>
                <a:latin typeface="+mn-lt"/>
              </a:rPr>
              <a:t/>
            </a:r>
            <a:br>
              <a:rPr lang="nl-NL" sz="800" b="1" dirty="0">
                <a:solidFill>
                  <a:srgbClr val="008000"/>
                </a:solidFill>
                <a:latin typeface="+mn-lt"/>
              </a:rPr>
            </a:br>
            <a:r>
              <a:rPr lang="en-US" sz="3600" b="1" i="1" dirty="0" smtClean="0">
                <a:solidFill>
                  <a:srgbClr val="000099"/>
                </a:solidFill>
              </a:rPr>
              <a:t>Steven Watterson</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8860361E-9F4C-4979-937B-F12A10082C4D}"/>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71545593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5782"/>
            <a:ext cx="10515600" cy="526474"/>
          </a:xfrm>
        </p:spPr>
        <p:txBody>
          <a:bodyPr>
            <a:normAutofit fontScale="90000"/>
          </a:bodyPr>
          <a:lstStyle/>
          <a:p>
            <a:pPr algn="ctr"/>
            <a:r>
              <a:rPr lang="en-US" b="1" dirty="0" smtClean="0">
                <a:latin typeface="+mn-lt"/>
              </a:rPr>
              <a:t>Architecture/Construction/Manufacturing</a:t>
            </a:r>
            <a:br>
              <a:rPr lang="en-US" b="1" dirty="0" smtClean="0">
                <a:latin typeface="+mn-lt"/>
              </a:rPr>
            </a:br>
            <a:endParaRPr lang="en-US" b="1" dirty="0">
              <a:latin typeface="+mn-lt"/>
            </a:endParaRPr>
          </a:p>
        </p:txBody>
      </p:sp>
      <p:sp>
        <p:nvSpPr>
          <p:cNvPr id="3" name="Content Placeholder 2"/>
          <p:cNvSpPr>
            <a:spLocks noGrp="1"/>
          </p:cNvSpPr>
          <p:nvPr>
            <p:ph idx="1"/>
          </p:nvPr>
        </p:nvSpPr>
        <p:spPr>
          <a:xfrm>
            <a:off x="1211912" y="938254"/>
            <a:ext cx="10515600" cy="5222090"/>
          </a:xfrm>
        </p:spPr>
        <p:txBody>
          <a:bodyPr>
            <a:normAutofit/>
          </a:bodyPr>
          <a:lstStyle/>
          <a:p>
            <a:pPr marL="0" indent="0">
              <a:buNone/>
            </a:pPr>
            <a:r>
              <a:rPr lang="en-US" sz="2400" dirty="0" smtClean="0"/>
              <a:t>Tooling-uSME software purchase.</a:t>
            </a:r>
          </a:p>
          <a:p>
            <a:pPr marL="0" indent="0">
              <a:buNone/>
            </a:pPr>
            <a:r>
              <a:rPr lang="en-US" sz="2400" dirty="0" smtClean="0">
                <a:hlinkClick r:id="rId2" action="ppaction://hlinkfile"/>
              </a:rPr>
              <a:t>Tooling-uSME Catalog</a:t>
            </a:r>
            <a:endParaRPr lang="en-US" sz="2400" dirty="0"/>
          </a:p>
        </p:txBody>
      </p:sp>
      <p:graphicFrame>
        <p:nvGraphicFramePr>
          <p:cNvPr id="4" name="Table 3" descr="Tooling uSME purchase and catalog information" title="Table"/>
          <p:cNvGraphicFramePr>
            <a:graphicFrameLocks noGrp="1"/>
          </p:cNvGraphicFramePr>
          <p:nvPr>
            <p:extLst>
              <p:ext uri="{D42A27DB-BD31-4B8C-83A1-F6EECF244321}">
                <p14:modId xmlns:p14="http://schemas.microsoft.com/office/powerpoint/2010/main" val="2326169058"/>
              </p:ext>
            </p:extLst>
          </p:nvPr>
        </p:nvGraphicFramePr>
        <p:xfrm>
          <a:off x="1211912" y="1964154"/>
          <a:ext cx="9444381" cy="3657600"/>
        </p:xfrm>
        <a:graphic>
          <a:graphicData uri="http://schemas.openxmlformats.org/drawingml/2006/table">
            <a:tbl>
              <a:tblPr firstRow="1" bandRow="1">
                <a:tableStyleId>{5C22544A-7EE6-4342-B048-85BDC9FD1C3A}</a:tableStyleId>
              </a:tblPr>
              <a:tblGrid>
                <a:gridCol w="3148127">
                  <a:extLst>
                    <a:ext uri="{9D8B030D-6E8A-4147-A177-3AD203B41FA5}">
                      <a16:colId xmlns:a16="http://schemas.microsoft.com/office/drawing/2014/main" val="4225964908"/>
                    </a:ext>
                  </a:extLst>
                </a:gridCol>
                <a:gridCol w="3148127">
                  <a:extLst>
                    <a:ext uri="{9D8B030D-6E8A-4147-A177-3AD203B41FA5}">
                      <a16:colId xmlns:a16="http://schemas.microsoft.com/office/drawing/2014/main" val="7547250"/>
                    </a:ext>
                  </a:extLst>
                </a:gridCol>
                <a:gridCol w="3148127">
                  <a:extLst>
                    <a:ext uri="{9D8B030D-6E8A-4147-A177-3AD203B41FA5}">
                      <a16:colId xmlns:a16="http://schemas.microsoft.com/office/drawing/2014/main" val="426706088"/>
                    </a:ext>
                  </a:extLst>
                </a:gridCol>
              </a:tblGrid>
              <a:tr h="2383488">
                <a:tc>
                  <a:txBody>
                    <a:bodyPr/>
                    <a:lstStyle/>
                    <a:p>
                      <a:r>
                        <a:rPr lang="en-US" sz="1800" dirty="0" smtClean="0">
                          <a:latin typeface="Calibri" panose="020F0502020204030204" pitchFamily="34" charset="0"/>
                          <a:cs typeface="Calibri" panose="020F0502020204030204" pitchFamily="34" charset="0"/>
                        </a:rPr>
                        <a:t>Industry 4.0 / Smart Manufacturing</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Introduction to Additive Manufacturing 111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Additive Manufacturing Methods and Materials 141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Cybersecurity for Manufacturing Basics 101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Introduction to the Industrial Internet of Things 111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Introduction to Digital Twin 241</a:t>
                      </a:r>
                      <a:br>
                        <a:rPr lang="en-US" sz="1800" dirty="0" smtClean="0">
                          <a:latin typeface="Calibri" panose="020F0502020204030204" pitchFamily="34" charset="0"/>
                          <a:cs typeface="Calibri" panose="020F0502020204030204" pitchFamily="34" charset="0"/>
                        </a:rPr>
                      </a:br>
                      <a:endParaRPr lang="en-US" sz="1800" dirty="0">
                        <a:latin typeface="Calibri" panose="020F0502020204030204" pitchFamily="34" charset="0"/>
                        <a:cs typeface="Calibri" panose="020F0502020204030204" pitchFamily="34" charset="0"/>
                      </a:endParaRPr>
                    </a:p>
                  </a:txBody>
                  <a:tcPr/>
                </a:tc>
                <a:tc>
                  <a:txBody>
                    <a:bodyPr/>
                    <a:lstStyle/>
                    <a:p>
                      <a:pPr algn="l"/>
                      <a:r>
                        <a:rPr lang="en-US" sz="1800" dirty="0" smtClean="0">
                          <a:latin typeface="Calibri" panose="020F0502020204030204" pitchFamily="34" charset="0"/>
                          <a:cs typeface="Calibri" panose="020F0502020204030204" pitchFamily="34" charset="0"/>
                        </a:rPr>
                        <a:t>Machining</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Introduction to CNC Machines 201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Basics of the CNC Lathe 211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Basics of the CNC Mill 212</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Basic Cutting Theory 201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Basics of G Code Programming 231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a:r>
                      <a:br>
                        <a:rPr lang="en-US" sz="1800" dirty="0" smtClean="0">
                          <a:latin typeface="Calibri" panose="020F0502020204030204" pitchFamily="34" charset="0"/>
                          <a:cs typeface="Calibri" panose="020F0502020204030204" pitchFamily="34" charset="0"/>
                        </a:rPr>
                      </a:br>
                      <a:endParaRPr lang="en-US" sz="1800" dirty="0">
                        <a:latin typeface="Calibri" panose="020F0502020204030204" pitchFamily="34" charset="0"/>
                        <a:cs typeface="Calibri" panose="020F0502020204030204" pitchFamily="34" charset="0"/>
                      </a:endParaRPr>
                    </a:p>
                  </a:txBody>
                  <a:tcPr/>
                </a:tc>
                <a:tc>
                  <a:txBody>
                    <a:bodyPr/>
                    <a:lstStyle/>
                    <a:p>
                      <a:r>
                        <a:rPr lang="en-US" sz="1800" dirty="0" smtClean="0">
                          <a:latin typeface="Calibri" panose="020F0502020204030204" pitchFamily="34" charset="0"/>
                          <a:cs typeface="Calibri" panose="020F0502020204030204" pitchFamily="34" charset="0"/>
                        </a:rPr>
                        <a:t>Maintenance</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Electrical Units 101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Introduction to Circuits 201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Introduction to Fluid Systems 101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Introduction to Electric Motors 301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Introduction to Mechanical Systems 101</a:t>
                      </a:r>
                      <a:br>
                        <a:rPr lang="en-US" sz="1800" dirty="0" smtClean="0">
                          <a:latin typeface="Calibri" panose="020F0502020204030204" pitchFamily="34" charset="0"/>
                          <a:cs typeface="Calibri" panose="020F0502020204030204" pitchFamily="34" charset="0"/>
                        </a:rPr>
                      </a:br>
                      <a:r>
                        <a:rPr lang="en-US" sz="1800" dirty="0" smtClean="0">
                          <a:latin typeface="Calibri" panose="020F0502020204030204" pitchFamily="34" charset="0"/>
                          <a:cs typeface="Calibri" panose="020F0502020204030204" pitchFamily="34" charset="0"/>
                        </a:rPr>
                        <a:t/>
                      </a:r>
                      <a:br>
                        <a:rPr lang="en-US" sz="1800" dirty="0" smtClean="0">
                          <a:latin typeface="Calibri" panose="020F0502020204030204" pitchFamily="34" charset="0"/>
                          <a:cs typeface="Calibri" panose="020F0502020204030204" pitchFamily="34" charset="0"/>
                        </a:rPr>
                      </a:br>
                      <a:endParaRPr lang="en-US" sz="18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851399611"/>
                  </a:ext>
                </a:extLst>
              </a:tr>
            </a:tbl>
          </a:graphicData>
        </a:graphic>
      </p:graphicFrame>
    </p:spTree>
    <p:extLst>
      <p:ext uri="{BB962C8B-B14F-4D97-AF65-F5344CB8AC3E}">
        <p14:creationId xmlns:p14="http://schemas.microsoft.com/office/powerpoint/2010/main" val="141675400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5782"/>
            <a:ext cx="10515600" cy="526474"/>
          </a:xfrm>
        </p:spPr>
        <p:txBody>
          <a:bodyPr>
            <a:normAutofit fontScale="90000"/>
          </a:bodyPr>
          <a:lstStyle/>
          <a:p>
            <a:pPr algn="ctr"/>
            <a:r>
              <a:rPr lang="en-US" b="1" dirty="0" smtClean="0">
                <a:latin typeface="+mn-lt"/>
              </a:rPr>
              <a:t>Architecture/Construction/Manufacturing</a:t>
            </a:r>
            <a:br>
              <a:rPr lang="en-US" b="1" dirty="0" smtClean="0">
                <a:latin typeface="+mn-lt"/>
              </a:rPr>
            </a:br>
            <a:endParaRPr lang="en-US" b="1" dirty="0">
              <a:latin typeface="+mn-lt"/>
            </a:endParaRPr>
          </a:p>
        </p:txBody>
      </p:sp>
      <p:sp>
        <p:nvSpPr>
          <p:cNvPr id="3" name="Content Placeholder 2"/>
          <p:cNvSpPr>
            <a:spLocks noGrp="1"/>
          </p:cNvSpPr>
          <p:nvPr>
            <p:ph idx="1"/>
          </p:nvPr>
        </p:nvSpPr>
        <p:spPr>
          <a:xfrm>
            <a:off x="1211912" y="938254"/>
            <a:ext cx="10515600" cy="5222090"/>
          </a:xfrm>
        </p:spPr>
        <p:txBody>
          <a:bodyPr>
            <a:normAutofit/>
          </a:bodyPr>
          <a:lstStyle/>
          <a:p>
            <a:pPr marL="0" indent="0">
              <a:buNone/>
            </a:pPr>
            <a:r>
              <a:rPr lang="en-US" sz="2400" dirty="0" smtClean="0"/>
              <a:t>Tooling-uSME software purchase.</a:t>
            </a:r>
          </a:p>
          <a:p>
            <a:pPr marL="0" indent="0">
              <a:buNone/>
            </a:pPr>
            <a:r>
              <a:rPr lang="en-US" sz="2400" dirty="0" smtClean="0">
                <a:hlinkClick r:id="rId2" action="ppaction://hlinkfile"/>
              </a:rPr>
              <a:t>Tooling-uSME Catalog</a:t>
            </a:r>
            <a:endParaRPr lang="en-US" sz="2400" dirty="0"/>
          </a:p>
        </p:txBody>
      </p:sp>
      <p:graphicFrame>
        <p:nvGraphicFramePr>
          <p:cNvPr id="4" name="Table 3" descr="Tooling uSME purchase and catalog information" title="Table"/>
          <p:cNvGraphicFramePr>
            <a:graphicFrameLocks noGrp="1"/>
          </p:cNvGraphicFramePr>
          <p:nvPr>
            <p:extLst>
              <p:ext uri="{D42A27DB-BD31-4B8C-83A1-F6EECF244321}">
                <p14:modId xmlns:p14="http://schemas.microsoft.com/office/powerpoint/2010/main" val="1886158190"/>
              </p:ext>
            </p:extLst>
          </p:nvPr>
        </p:nvGraphicFramePr>
        <p:xfrm>
          <a:off x="1211912" y="2101580"/>
          <a:ext cx="9543912" cy="2834640"/>
        </p:xfrm>
        <a:graphic>
          <a:graphicData uri="http://schemas.openxmlformats.org/drawingml/2006/table">
            <a:tbl>
              <a:tblPr firstRow="1" bandRow="1">
                <a:tableStyleId>{5C22544A-7EE6-4342-B048-85BDC9FD1C3A}</a:tableStyleId>
              </a:tblPr>
              <a:tblGrid>
                <a:gridCol w="4771956">
                  <a:extLst>
                    <a:ext uri="{9D8B030D-6E8A-4147-A177-3AD203B41FA5}">
                      <a16:colId xmlns:a16="http://schemas.microsoft.com/office/drawing/2014/main" val="4225964908"/>
                    </a:ext>
                  </a:extLst>
                </a:gridCol>
                <a:gridCol w="4771956">
                  <a:extLst>
                    <a:ext uri="{9D8B030D-6E8A-4147-A177-3AD203B41FA5}">
                      <a16:colId xmlns:a16="http://schemas.microsoft.com/office/drawing/2014/main" val="7547250"/>
                    </a:ext>
                  </a:extLst>
                </a:gridCol>
              </a:tblGrid>
              <a:tr h="22148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Calibri" panose="020F0502020204030204" pitchFamily="34" charset="0"/>
                          <a:cs typeface="Calibri" panose="020F0502020204030204" pitchFamily="34" charset="0"/>
                        </a:rPr>
                        <a:t>Welding</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Welding Safety Essentials 101</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Introduction to Welding Processes 151</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Introduction to Welding 141</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Introduction to GMAW 251</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Introduction to FCAW 261</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a:r>
                      <a:br>
                        <a:rPr lang="en-US" sz="2000" dirty="0" smtClean="0">
                          <a:latin typeface="Calibri" panose="020F0502020204030204" pitchFamily="34" charset="0"/>
                          <a:cs typeface="Calibri" panose="020F0502020204030204" pitchFamily="34" charset="0"/>
                        </a:rPr>
                      </a:br>
                      <a:endParaRPr lang="en-US" sz="2000" dirty="0" smtClean="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Calibri" panose="020F0502020204030204" pitchFamily="34" charset="0"/>
                          <a:cs typeface="Calibri" panose="020F0502020204030204" pitchFamily="34" charset="0"/>
                        </a:rPr>
                        <a:t>Foundational</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Intro to OSHA 101</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Math: Fractions and Decimals 111</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Basic Measurement 101</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Quality Overview 111</a:t>
                      </a:r>
                      <a:br>
                        <a:rPr lang="en-US" sz="2000" dirty="0" smtClean="0">
                          <a:latin typeface="Calibri" panose="020F0502020204030204" pitchFamily="34" charset="0"/>
                          <a:cs typeface="Calibri" panose="020F0502020204030204" pitchFamily="34" charset="0"/>
                        </a:rPr>
                      </a:br>
                      <a:r>
                        <a:rPr lang="en-US" sz="2000" dirty="0" smtClean="0">
                          <a:latin typeface="Calibri" panose="020F0502020204030204" pitchFamily="34" charset="0"/>
                          <a:cs typeface="Calibri" panose="020F0502020204030204" pitchFamily="34" charset="0"/>
                        </a:rPr>
                        <a:t>* Blueprint Reading 131</a:t>
                      </a:r>
                    </a:p>
                    <a:p>
                      <a:endParaRPr lang="en-US"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447829218"/>
                  </a:ext>
                </a:extLst>
              </a:tr>
            </a:tbl>
          </a:graphicData>
        </a:graphic>
      </p:graphicFrame>
    </p:spTree>
    <p:extLst>
      <p:ext uri="{BB962C8B-B14F-4D97-AF65-F5344CB8AC3E}">
        <p14:creationId xmlns:p14="http://schemas.microsoft.com/office/powerpoint/2010/main" val="112804659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latin typeface="Calibri" panose="020F0502020204030204" pitchFamily="34" charset="0"/>
                <a:cs typeface="Calibri" panose="020F0502020204030204" pitchFamily="34" charset="0"/>
              </a:rPr>
              <a:t>Professional </a:t>
            </a:r>
            <a:r>
              <a:rPr lang="en-US" sz="4000" b="1" dirty="0" smtClean="0">
                <a:latin typeface="Calibri" panose="020F0502020204030204" pitchFamily="34" charset="0"/>
                <a:cs typeface="Calibri" panose="020F0502020204030204" pitchFamily="34" charset="0"/>
              </a:rPr>
              <a:t>Learning Opportunity</a:t>
            </a:r>
            <a:r>
              <a:rPr lang="en-US" dirty="0"/>
              <a:t/>
            </a:r>
            <a:br>
              <a:rPr lang="en-US" dirty="0"/>
            </a:br>
            <a:endParaRPr lang="en-US" dirty="0"/>
          </a:p>
        </p:txBody>
      </p:sp>
      <p:sp>
        <p:nvSpPr>
          <p:cNvPr id="6" name="Content Placeholder 5"/>
          <p:cNvSpPr>
            <a:spLocks noGrp="1"/>
          </p:cNvSpPr>
          <p:nvPr>
            <p:ph idx="1"/>
          </p:nvPr>
        </p:nvSpPr>
        <p:spPr>
          <a:xfrm>
            <a:off x="685800" y="1236689"/>
            <a:ext cx="10515600" cy="4351338"/>
          </a:xfrm>
        </p:spPr>
        <p:txBody>
          <a:bodyPr>
            <a:normAutofit/>
          </a:bodyPr>
          <a:lstStyle/>
          <a:p>
            <a:pPr lvl="1"/>
            <a:endParaRPr lang="en-US" dirty="0" smtClean="0"/>
          </a:p>
          <a:p>
            <a:pPr lvl="1"/>
            <a:r>
              <a:rPr lang="en-US" sz="2800" dirty="0" smtClean="0"/>
              <a:t>Any Teacher completing a Tooling-uSME course module will receive CEU’s towards license renewal </a:t>
            </a:r>
          </a:p>
          <a:p>
            <a:pPr lvl="1"/>
            <a:r>
              <a:rPr lang="en-US" sz="2800" dirty="0" smtClean="0"/>
              <a:t>Welding PD is scheduled for </a:t>
            </a:r>
            <a:r>
              <a:rPr lang="en-US" sz="2800" b="1" u="sng" dirty="0" smtClean="0"/>
              <a:t>November 19, 2021</a:t>
            </a:r>
            <a:r>
              <a:rPr lang="en-US" sz="2800" dirty="0" smtClean="0"/>
              <a:t>,  location TBD</a:t>
            </a:r>
          </a:p>
          <a:p>
            <a:pPr lvl="1"/>
            <a:r>
              <a:rPr lang="en-US" sz="2800" dirty="0"/>
              <a:t>As a reminder </a:t>
            </a:r>
            <a:r>
              <a:rPr lang="en-US" sz="2800" b="1" u="sng" dirty="0"/>
              <a:t>August 1, </a:t>
            </a:r>
            <a:r>
              <a:rPr lang="en-US" sz="2800" b="1" u="sng" dirty="0" smtClean="0"/>
              <a:t>2021</a:t>
            </a:r>
            <a:r>
              <a:rPr lang="en-US" sz="2800" dirty="0" smtClean="0"/>
              <a:t>, </a:t>
            </a:r>
            <a:r>
              <a:rPr lang="en-US" sz="2800" dirty="0"/>
              <a:t>all NCCER written </a:t>
            </a:r>
            <a:r>
              <a:rPr lang="en-US" sz="2800" dirty="0" smtClean="0"/>
              <a:t>tests </a:t>
            </a:r>
            <a:r>
              <a:rPr lang="en-US" sz="2800" dirty="0"/>
              <a:t>must be done electronically. This a link to help you with the </a:t>
            </a:r>
            <a:r>
              <a:rPr lang="en-US" sz="2800" dirty="0" smtClean="0"/>
              <a:t>etesting</a:t>
            </a:r>
          </a:p>
          <a:p>
            <a:pPr marL="457200" lvl="1" indent="0">
              <a:buNone/>
            </a:pPr>
            <a:r>
              <a:rPr lang="en-US" sz="2800" dirty="0"/>
              <a:t>	</a:t>
            </a:r>
            <a:r>
              <a:rPr lang="en-US" sz="2800" dirty="0" smtClean="0">
                <a:hlinkClick r:id="rId3"/>
              </a:rPr>
              <a:t>etesting hyperlink</a:t>
            </a:r>
            <a:endParaRPr lang="en-US" sz="2800" dirty="0"/>
          </a:p>
          <a:p>
            <a:pPr lvl="1"/>
            <a:r>
              <a:rPr lang="en-US" sz="2800" dirty="0" smtClean="0"/>
              <a:t>Instructor Certified Training Program will be scheduled </a:t>
            </a:r>
          </a:p>
          <a:p>
            <a:pPr marL="457200" lvl="1" indent="0">
              <a:buNone/>
            </a:pPr>
            <a:r>
              <a:rPr lang="en-US" sz="2800" dirty="0" smtClean="0"/>
              <a:t>   </a:t>
            </a:r>
            <a:r>
              <a:rPr lang="en-US" sz="2800" b="1" u="sng" dirty="0" smtClean="0"/>
              <a:t>October 13-15, 2021</a:t>
            </a:r>
            <a:r>
              <a:rPr lang="en-US" sz="2800" b="1" dirty="0" smtClean="0"/>
              <a:t>, </a:t>
            </a:r>
            <a:r>
              <a:rPr lang="en-US" sz="2800" dirty="0" smtClean="0"/>
              <a:t>location TBD</a:t>
            </a:r>
            <a:endParaRPr lang="en-US" sz="2800" dirty="0"/>
          </a:p>
        </p:txBody>
      </p:sp>
      <p:sp>
        <p:nvSpPr>
          <p:cNvPr id="4" name="Title 1" descr="List of PLO's and dates" title="Professional Learnng"/>
          <p:cNvSpPr txBox="1">
            <a:spLocks/>
          </p:cNvSpPr>
          <p:nvPr/>
        </p:nvSpPr>
        <p:spPr>
          <a:xfrm>
            <a:off x="990600" y="517525"/>
            <a:ext cx="10515600" cy="52829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274043656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3544" y="1503193"/>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480304" y="2074123"/>
            <a:ext cx="6096000" cy="2062103"/>
          </a:xfrm>
          <a:prstGeom prst="rect">
            <a:avLst/>
          </a:prstGeom>
        </p:spPr>
        <p:txBody>
          <a:bodyPr>
            <a:spAutoFit/>
          </a:bodyPr>
          <a:lstStyle/>
          <a:p>
            <a:pPr algn="ctr"/>
            <a:r>
              <a:rPr lang="en-US" sz="3200" dirty="0">
                <a:latin typeface="Calibri" panose="020F0502020204030204" pitchFamily="34" charset="0"/>
                <a:cs typeface="Calibri" panose="020F0502020204030204" pitchFamily="34" charset="0"/>
              </a:rPr>
              <a:t>Steven Watterson M.Ed.</a:t>
            </a:r>
          </a:p>
          <a:p>
            <a:pPr algn="ctr"/>
            <a:r>
              <a:rPr lang="en-US" sz="3200" dirty="0">
                <a:latin typeface="Calibri" panose="020F0502020204030204" pitchFamily="34" charset="0"/>
                <a:cs typeface="Calibri" panose="020F0502020204030204" pitchFamily="34" charset="0"/>
              </a:rPr>
              <a:t>Email: </a:t>
            </a:r>
            <a:r>
              <a:rPr lang="en-US" sz="3200" dirty="0" smtClean="0">
                <a:latin typeface="Calibri" panose="020F0502020204030204" pitchFamily="34" charset="0"/>
                <a:cs typeface="Calibri" panose="020F0502020204030204" pitchFamily="34" charset="0"/>
                <a:hlinkClick r:id="rId4"/>
              </a:rPr>
              <a:t>swatterson@ed.sc.gov</a:t>
            </a:r>
            <a:endParaRPr lang="en-US" sz="3200" dirty="0">
              <a:latin typeface="Calibri" panose="020F0502020204030204" pitchFamily="34" charset="0"/>
              <a:cs typeface="Calibri" panose="020F0502020204030204" pitchFamily="34" charset="0"/>
            </a:endParaRPr>
          </a:p>
          <a:p>
            <a:pPr algn="ctr"/>
            <a:r>
              <a:rPr lang="en-US" sz="3200" dirty="0">
                <a:latin typeface="Calibri" panose="020F0502020204030204" pitchFamily="34" charset="0"/>
                <a:cs typeface="Calibri" panose="020F0502020204030204" pitchFamily="34" charset="0"/>
              </a:rPr>
              <a:t>Phone:  (803) 734-8267</a:t>
            </a:r>
            <a:br>
              <a:rPr lang="en-US" sz="3200" dirty="0">
                <a:latin typeface="Calibri" panose="020F0502020204030204" pitchFamily="34" charset="0"/>
                <a:cs typeface="Calibri" panose="020F0502020204030204" pitchFamily="34" charset="0"/>
              </a:rPr>
            </a:br>
            <a:r>
              <a:rPr lang="en-US" sz="3200" dirty="0">
                <a:latin typeface="Calibri" panose="020F0502020204030204" pitchFamily="34" charset="0"/>
                <a:cs typeface="Calibri" panose="020F0502020204030204" pitchFamily="34" charset="0"/>
              </a:rPr>
              <a:t>Fax: 803-734-3525</a:t>
            </a:r>
          </a:p>
        </p:txBody>
      </p:sp>
    </p:spTree>
    <p:extLst>
      <p:ext uri="{BB962C8B-B14F-4D97-AF65-F5344CB8AC3E}">
        <p14:creationId xmlns:p14="http://schemas.microsoft.com/office/powerpoint/2010/main" val="122982990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13730"/>
            <a:ext cx="11704320" cy="3693278"/>
          </a:xfrm>
        </p:spPr>
        <p:txBody>
          <a:bodyPr wrap="square">
            <a:spAutoFit/>
          </a:bodyPr>
          <a:lstStyle/>
          <a:p>
            <a:r>
              <a:rPr lang="en-US" sz="3600" b="1" dirty="0">
                <a:solidFill>
                  <a:srgbClr val="008000"/>
                </a:solidFill>
              </a:rPr>
              <a:t>Course Standards</a:t>
            </a:r>
            <a:br>
              <a:rPr lang="en-US" sz="3600" b="1" dirty="0">
                <a:solidFill>
                  <a:srgbClr val="008000"/>
                </a:solidFill>
              </a:rPr>
            </a:br>
            <a:r>
              <a:rPr lang="en-US" sz="3600" b="1" dirty="0">
                <a:solidFill>
                  <a:srgbClr val="008000"/>
                </a:solidFill>
              </a:rPr>
              <a:t>Technical Skills Assessments</a:t>
            </a:r>
            <a:br>
              <a:rPr lang="en-US" sz="3600" b="1" dirty="0">
                <a:solidFill>
                  <a:srgbClr val="008000"/>
                </a:solidFill>
              </a:rPr>
            </a:br>
            <a:r>
              <a:rPr lang="en-US" sz="3600" b="1" dirty="0">
                <a:solidFill>
                  <a:srgbClr val="008000"/>
                </a:solidFill>
              </a:rPr>
              <a:t>Business Management and Administration </a:t>
            </a:r>
            <a:br>
              <a:rPr lang="en-US" sz="3600" b="1" dirty="0">
                <a:solidFill>
                  <a:srgbClr val="008000"/>
                </a:solidFill>
              </a:rPr>
            </a:br>
            <a:r>
              <a:rPr lang="en-US" sz="3600" b="1" dirty="0">
                <a:solidFill>
                  <a:srgbClr val="008000"/>
                </a:solidFill>
              </a:rPr>
              <a:t>Finance</a:t>
            </a:r>
            <a:br>
              <a:rPr lang="en-US" sz="3600" b="1" dirty="0">
                <a:solidFill>
                  <a:srgbClr val="008000"/>
                </a:solidFill>
              </a:rPr>
            </a:br>
            <a:r>
              <a:rPr lang="en-US" sz="3600" b="1" dirty="0">
                <a:solidFill>
                  <a:srgbClr val="008000"/>
                </a:solidFill>
              </a:rPr>
              <a:t>Law, Public Safety and Security</a:t>
            </a:r>
            <a:br>
              <a:rPr lang="en-US" sz="3600" b="1" dirty="0">
                <a:solidFill>
                  <a:srgbClr val="008000"/>
                </a:solidFill>
              </a:rPr>
            </a:br>
            <a:r>
              <a:rPr lang="en-US" sz="3600" b="1" dirty="0">
                <a:solidFill>
                  <a:srgbClr val="008000"/>
                </a:solidFill>
              </a:rPr>
              <a:t>Marketing</a:t>
            </a:r>
            <a:r>
              <a:rPr lang="nl-NL" sz="4800" b="1" dirty="0">
                <a:solidFill>
                  <a:srgbClr val="008000"/>
                </a:solidFill>
                <a:latin typeface="+mn-lt"/>
              </a:rPr>
              <a:t/>
            </a:r>
            <a:br>
              <a:rPr lang="nl-NL" sz="4800" b="1" dirty="0">
                <a:solidFill>
                  <a:srgbClr val="008000"/>
                </a:solidFill>
                <a:latin typeface="+mn-lt"/>
              </a:rPr>
            </a:br>
            <a:r>
              <a:rPr lang="nl-NL" sz="800" b="1" dirty="0">
                <a:solidFill>
                  <a:srgbClr val="008000"/>
                </a:solidFill>
                <a:latin typeface="+mn-lt"/>
              </a:rPr>
              <a:t/>
            </a:r>
            <a:br>
              <a:rPr lang="nl-NL" sz="800" b="1" dirty="0">
                <a:solidFill>
                  <a:srgbClr val="008000"/>
                </a:solidFill>
                <a:latin typeface="+mn-lt"/>
              </a:rPr>
            </a:br>
            <a:r>
              <a:rPr lang="en-US" sz="3600" b="1" i="1" dirty="0" smtClean="0">
                <a:solidFill>
                  <a:srgbClr val="000099"/>
                </a:solidFill>
              </a:rPr>
              <a:t>Dana Depew</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8860361E-9F4C-4979-937B-F12A10082C4D}"/>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682662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b8262f2a22_0_118"/>
          <p:cNvSpPr txBox="1">
            <a:spLocks noGrp="1"/>
          </p:cNvSpPr>
          <p:nvPr>
            <p:ph type="title"/>
          </p:nvPr>
        </p:nvSpPr>
        <p:spPr>
          <a:xfrm>
            <a:off x="682358" y="489465"/>
            <a:ext cx="10515600" cy="1325700"/>
          </a:xfrm>
          <a:prstGeom prst="rect">
            <a:avLst/>
          </a:prstGeom>
          <a:noFill/>
          <a:ln>
            <a:noFill/>
          </a:ln>
        </p:spPr>
        <p:txBody>
          <a:bodyPr spcFirstLastPara="1" wrap="square" lIns="91425" tIns="45700" rIns="91425" bIns="45700" anchor="ctr" anchorCtr="0">
            <a:normAutofit fontScale="90000"/>
          </a:bodyPr>
          <a:lstStyle/>
          <a:p>
            <a:pPr algn="ctr">
              <a:buSzPts val="4400"/>
            </a:pPr>
            <a:r>
              <a:rPr lang="en-US" b="1" dirty="0"/>
              <a:t>South Carolina Labor, Licensing, and Regulations</a:t>
            </a:r>
            <a:br>
              <a:rPr lang="en-US" b="1" dirty="0"/>
            </a:br>
            <a:endParaRPr b="1" dirty="0">
              <a:latin typeface="Calibri"/>
              <a:ea typeface="Calibri"/>
              <a:cs typeface="Calibri"/>
              <a:sym typeface="Calibri"/>
            </a:endParaRPr>
          </a:p>
        </p:txBody>
      </p:sp>
      <p:sp>
        <p:nvSpPr>
          <p:cNvPr id="204" name="Google Shape;204;gb8262f2a22_0_118"/>
          <p:cNvSpPr txBox="1">
            <a:spLocks noGrp="1"/>
          </p:cNvSpPr>
          <p:nvPr>
            <p:ph type="body" idx="1"/>
          </p:nvPr>
        </p:nvSpPr>
        <p:spPr>
          <a:xfrm>
            <a:off x="165243" y="1348103"/>
            <a:ext cx="10515600" cy="4351200"/>
          </a:xfrm>
          <a:prstGeom prst="rect">
            <a:avLst/>
          </a:prstGeom>
          <a:noFill/>
          <a:ln>
            <a:noFill/>
          </a:ln>
        </p:spPr>
        <p:txBody>
          <a:bodyPr spcFirstLastPara="1" wrap="square" lIns="91425" tIns="45700" rIns="91425" bIns="45700" anchor="t" anchorCtr="0">
            <a:normAutofit/>
          </a:bodyPr>
          <a:lstStyle/>
          <a:p>
            <a:pPr marL="457200" lvl="0" indent="0" algn="l" rtl="0">
              <a:lnSpc>
                <a:spcPct val="90000"/>
              </a:lnSpc>
              <a:spcBef>
                <a:spcPts val="0"/>
              </a:spcBef>
              <a:spcAft>
                <a:spcPts val="0"/>
              </a:spcAft>
              <a:buNone/>
            </a:pPr>
            <a:endParaRPr lang="en-US" b="1" dirty="0" smtClean="0"/>
          </a:p>
          <a:p>
            <a:pPr marL="914400" indent="-457200">
              <a:spcBef>
                <a:spcPts val="0"/>
              </a:spcBef>
            </a:pPr>
            <a:r>
              <a:rPr lang="en-US" dirty="0" smtClean="0"/>
              <a:t>Governed by Barber Board or Cosmetology Board</a:t>
            </a:r>
          </a:p>
          <a:p>
            <a:pPr marL="914400" indent="-457200">
              <a:spcBef>
                <a:spcPts val="0"/>
              </a:spcBef>
            </a:pPr>
            <a:r>
              <a:rPr lang="en-US" dirty="0" smtClean="0"/>
              <a:t>Statutes and Regulations</a:t>
            </a:r>
          </a:p>
          <a:p>
            <a:pPr marL="1371600" indent="-457200">
              <a:spcBef>
                <a:spcPts val="0"/>
              </a:spcBef>
              <a:buFont typeface="Wingdings" panose="05000000000000000000" pitchFamily="2" charset="2"/>
              <a:buChar char="ü"/>
            </a:pPr>
            <a:r>
              <a:rPr lang="en-US" dirty="0" smtClean="0"/>
              <a:t>Schools</a:t>
            </a:r>
          </a:p>
          <a:p>
            <a:pPr marL="1371600" indent="-457200">
              <a:spcBef>
                <a:spcPts val="0"/>
              </a:spcBef>
              <a:buFont typeface="Wingdings" panose="05000000000000000000" pitchFamily="2" charset="2"/>
              <a:buChar char="ü"/>
            </a:pPr>
            <a:r>
              <a:rPr lang="en-US" dirty="0"/>
              <a:t>Teachers/Substitutes on File</a:t>
            </a:r>
          </a:p>
          <a:p>
            <a:pPr marL="1371600" indent="-457200">
              <a:spcBef>
                <a:spcPts val="0"/>
              </a:spcBef>
              <a:buFont typeface="Wingdings" panose="05000000000000000000" pitchFamily="2" charset="2"/>
              <a:buChar char="ü"/>
            </a:pPr>
            <a:r>
              <a:rPr lang="en-US" dirty="0" smtClean="0"/>
              <a:t>Standards</a:t>
            </a:r>
          </a:p>
          <a:p>
            <a:pPr marL="1371600" indent="-457200">
              <a:spcBef>
                <a:spcPts val="0"/>
              </a:spcBef>
              <a:buFont typeface="Wingdings" panose="05000000000000000000" pitchFamily="2" charset="2"/>
              <a:buChar char="ü"/>
            </a:pPr>
            <a:r>
              <a:rPr lang="en-US" dirty="0" smtClean="0"/>
              <a:t>Equipment Lists</a:t>
            </a:r>
            <a:endParaRPr lang="en-US" dirty="0"/>
          </a:p>
          <a:p>
            <a:pPr marL="1371600" indent="-457200">
              <a:spcBef>
                <a:spcPts val="0"/>
              </a:spcBef>
              <a:buFont typeface="Wingdings" panose="05000000000000000000" pitchFamily="2" charset="2"/>
              <a:buChar char="ü"/>
            </a:pPr>
            <a:r>
              <a:rPr lang="en-US" dirty="0" smtClean="0"/>
              <a:t>Hourly Requirements</a:t>
            </a:r>
          </a:p>
          <a:p>
            <a:pPr marL="1371600" indent="-457200">
              <a:spcBef>
                <a:spcPts val="0"/>
              </a:spcBef>
              <a:buFont typeface="Wingdings" panose="05000000000000000000" pitchFamily="2" charset="2"/>
              <a:buChar char="ü"/>
            </a:pPr>
            <a:r>
              <a:rPr lang="en-US" dirty="0" smtClean="0"/>
              <a:t>Reporting</a:t>
            </a:r>
          </a:p>
          <a:p>
            <a:pPr marL="1371600" indent="-457200">
              <a:spcBef>
                <a:spcPts val="0"/>
              </a:spcBef>
              <a:buFont typeface="Wingdings" panose="05000000000000000000" pitchFamily="2" charset="2"/>
              <a:buChar char="ü"/>
            </a:pPr>
            <a:r>
              <a:rPr lang="en-US" dirty="0" smtClean="0"/>
              <a:t>Distance </a:t>
            </a:r>
            <a:r>
              <a:rPr lang="en-US" dirty="0"/>
              <a:t>Learning Requirements</a:t>
            </a:r>
          </a:p>
          <a:p>
            <a:pPr marL="914400" indent="-457200">
              <a:spcBef>
                <a:spcPts val="0"/>
              </a:spcBef>
            </a:pPr>
            <a:endParaRPr lang="en-US" b="1" dirty="0" smtClean="0"/>
          </a:p>
          <a:p>
            <a:pPr marL="914400" indent="-457200">
              <a:spcBef>
                <a:spcPts val="0"/>
              </a:spcBef>
            </a:pPr>
            <a:endParaRPr b="1" dirty="0"/>
          </a:p>
          <a:p>
            <a:pPr marL="0" lvl="0" indent="0" algn="l" rtl="0">
              <a:lnSpc>
                <a:spcPct val="90000"/>
              </a:lnSpc>
              <a:spcBef>
                <a:spcPts val="0"/>
              </a:spcBef>
              <a:spcAft>
                <a:spcPts val="0"/>
              </a:spcAft>
              <a:buNone/>
            </a:pPr>
            <a:endParaRPr dirty="0"/>
          </a:p>
          <a:p>
            <a:pPr marL="685800" lvl="1" indent="-76200" algn="l" rtl="0">
              <a:lnSpc>
                <a:spcPct val="90000"/>
              </a:lnSpc>
              <a:spcBef>
                <a:spcPts val="500"/>
              </a:spcBef>
              <a:spcAft>
                <a:spcPts val="0"/>
              </a:spcAft>
              <a:buClr>
                <a:schemeClr val="dk1"/>
              </a:buClr>
              <a:buSzPct val="100000"/>
              <a:buNone/>
            </a:pPr>
            <a:endParaRPr dirty="0"/>
          </a:p>
        </p:txBody>
      </p:sp>
      <p:sp>
        <p:nvSpPr>
          <p:cNvPr id="205" name="Google Shape;205;gb8262f2a22_0_118"/>
          <p:cNvSpPr txBox="1">
            <a:spLocks noGrp="1"/>
          </p:cNvSpPr>
          <p:nvPr>
            <p:ph type="sldNum" idx="4294967295"/>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202489143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25643" y="180302"/>
            <a:ext cx="10530036" cy="640560"/>
          </a:xfrm>
          <a:prstGeom prst="rect">
            <a:avLst/>
          </a:prstGeom>
        </p:spPr>
        <p:txBody>
          <a:bodyPr vert="horz" wrap="square" lIns="0" tIns="12065" rIns="0" bIns="0" rtlCol="0" anchor="ctr">
            <a:spAutoFit/>
          </a:bodyPr>
          <a:lstStyle/>
          <a:p>
            <a:pPr marL="12700" algn="ctr">
              <a:lnSpc>
                <a:spcPct val="100000"/>
              </a:lnSpc>
              <a:spcBef>
                <a:spcPts val="95"/>
              </a:spcBef>
            </a:pPr>
            <a:r>
              <a:rPr lang="en-US" sz="4000" b="1" spc="-20" dirty="0" smtClean="0">
                <a:latin typeface="Calibri" panose="020F0502020204030204" pitchFamily="34" charset="0"/>
                <a:cs typeface="Calibri" panose="020F0502020204030204" pitchFamily="34" charset="0"/>
              </a:rPr>
              <a:t>Business Program Summary Changes</a:t>
            </a:r>
            <a:endParaRPr lang="en-US" sz="4000" b="1" spc="-20" dirty="0">
              <a:latin typeface="Calibri" panose="020F0502020204030204" pitchFamily="34" charset="0"/>
              <a:cs typeface="Calibri" panose="020F0502020204030204" pitchFamily="34" charset="0"/>
            </a:endParaRPr>
          </a:p>
        </p:txBody>
      </p:sp>
      <p:graphicFrame>
        <p:nvGraphicFramePr>
          <p:cNvPr id="3" name="object 3" descr="table of the Business program summary of changes"/>
          <p:cNvGraphicFramePr>
            <a:graphicFrameLocks noGrp="1"/>
          </p:cNvGraphicFramePr>
          <p:nvPr>
            <p:extLst>
              <p:ext uri="{D42A27DB-BD31-4B8C-83A1-F6EECF244321}">
                <p14:modId xmlns:p14="http://schemas.microsoft.com/office/powerpoint/2010/main" val="262550197"/>
              </p:ext>
            </p:extLst>
          </p:nvPr>
        </p:nvGraphicFramePr>
        <p:xfrm>
          <a:off x="885525" y="814450"/>
          <a:ext cx="10010272" cy="5114662"/>
        </p:xfrm>
        <a:graphic>
          <a:graphicData uri="http://schemas.openxmlformats.org/drawingml/2006/table">
            <a:tbl>
              <a:tblPr firstRow="1" bandRow="1">
                <a:tableStyleId>{2D5ABB26-0587-4C30-8999-92F81FD0307C}</a:tableStyleId>
              </a:tblPr>
              <a:tblGrid>
                <a:gridCol w="2046447">
                  <a:extLst>
                    <a:ext uri="{9D8B030D-6E8A-4147-A177-3AD203B41FA5}">
                      <a16:colId xmlns:a16="http://schemas.microsoft.com/office/drawing/2014/main" val="20000"/>
                    </a:ext>
                  </a:extLst>
                </a:gridCol>
                <a:gridCol w="2203078">
                  <a:extLst>
                    <a:ext uri="{9D8B030D-6E8A-4147-A177-3AD203B41FA5}">
                      <a16:colId xmlns:a16="http://schemas.microsoft.com/office/drawing/2014/main" val="20001"/>
                    </a:ext>
                  </a:extLst>
                </a:gridCol>
                <a:gridCol w="2617878">
                  <a:extLst>
                    <a:ext uri="{9D8B030D-6E8A-4147-A177-3AD203B41FA5}">
                      <a16:colId xmlns:a16="http://schemas.microsoft.com/office/drawing/2014/main" val="20002"/>
                    </a:ext>
                  </a:extLst>
                </a:gridCol>
                <a:gridCol w="3142869">
                  <a:extLst>
                    <a:ext uri="{9D8B030D-6E8A-4147-A177-3AD203B41FA5}">
                      <a16:colId xmlns:a16="http://schemas.microsoft.com/office/drawing/2014/main" val="20003"/>
                    </a:ext>
                  </a:extLst>
                </a:gridCol>
              </a:tblGrid>
              <a:tr h="569212">
                <a:tc>
                  <a:txBody>
                    <a:bodyPr/>
                    <a:lstStyle/>
                    <a:p>
                      <a:pPr marL="90805">
                        <a:lnSpc>
                          <a:spcPct val="100000"/>
                        </a:lnSpc>
                        <a:spcBef>
                          <a:spcPts val="300"/>
                        </a:spcBef>
                      </a:pPr>
                      <a:r>
                        <a:rPr sz="1800" b="1" spc="-5" dirty="0">
                          <a:solidFill>
                            <a:srgbClr val="FFFFFF"/>
                          </a:solidFill>
                          <a:latin typeface="Calibri" panose="020F0502020204030204" pitchFamily="34" charset="0"/>
                          <a:cs typeface="Calibri" panose="020F0502020204030204" pitchFamily="34" charset="0"/>
                        </a:rPr>
                        <a:t>CIP</a:t>
                      </a:r>
                      <a:r>
                        <a:rPr sz="1800" b="1" spc="-105" dirty="0">
                          <a:solidFill>
                            <a:srgbClr val="FFFFFF"/>
                          </a:solidFill>
                          <a:latin typeface="Calibri" panose="020F0502020204030204" pitchFamily="34" charset="0"/>
                          <a:cs typeface="Calibri" panose="020F0502020204030204" pitchFamily="34" charset="0"/>
                        </a:rPr>
                        <a:t> </a:t>
                      </a:r>
                      <a:r>
                        <a:rPr sz="1800" b="1" spc="-5" dirty="0">
                          <a:solidFill>
                            <a:srgbClr val="FFFFFF"/>
                          </a:solidFill>
                          <a:latin typeface="Calibri" panose="020F0502020204030204" pitchFamily="34" charset="0"/>
                          <a:cs typeface="Calibri" panose="020F0502020204030204" pitchFamily="34" charset="0"/>
                        </a:rPr>
                        <a:t>Code</a:t>
                      </a:r>
                      <a:endParaRPr sz="18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1440">
                        <a:lnSpc>
                          <a:spcPct val="100000"/>
                        </a:lnSpc>
                        <a:spcBef>
                          <a:spcPts val="300"/>
                        </a:spcBef>
                      </a:pPr>
                      <a:r>
                        <a:rPr sz="1800" b="1" spc="-5" dirty="0">
                          <a:solidFill>
                            <a:srgbClr val="FFFFFF"/>
                          </a:solidFill>
                          <a:latin typeface="Calibri" panose="020F0502020204030204" pitchFamily="34" charset="0"/>
                          <a:cs typeface="Calibri" panose="020F0502020204030204" pitchFamily="34" charset="0"/>
                        </a:rPr>
                        <a:t>Name</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2075" marR="692150">
                        <a:lnSpc>
                          <a:spcPct val="100000"/>
                        </a:lnSpc>
                        <a:spcBef>
                          <a:spcPts val="300"/>
                        </a:spcBef>
                      </a:pPr>
                      <a:r>
                        <a:rPr sz="1800" b="1" dirty="0">
                          <a:solidFill>
                            <a:srgbClr val="FFFFFF"/>
                          </a:solidFill>
                          <a:latin typeface="Calibri" panose="020F0502020204030204" pitchFamily="34" charset="0"/>
                          <a:cs typeface="Calibri" panose="020F0502020204030204" pitchFamily="34" charset="0"/>
                        </a:rPr>
                        <a:t>Co</a:t>
                      </a:r>
                      <a:r>
                        <a:rPr sz="1800" b="1" spc="-10" dirty="0">
                          <a:solidFill>
                            <a:srgbClr val="FFFFFF"/>
                          </a:solidFill>
                          <a:latin typeface="Calibri" panose="020F0502020204030204" pitchFamily="34" charset="0"/>
                          <a:cs typeface="Calibri" panose="020F0502020204030204" pitchFamily="34" charset="0"/>
                        </a:rPr>
                        <a:t>n</a:t>
                      </a:r>
                      <a:r>
                        <a:rPr sz="1800" b="1" dirty="0">
                          <a:solidFill>
                            <a:srgbClr val="FFFFFF"/>
                          </a:solidFill>
                          <a:latin typeface="Calibri" panose="020F0502020204030204" pitchFamily="34" charset="0"/>
                          <a:cs typeface="Calibri" panose="020F0502020204030204" pitchFamily="34" charset="0"/>
                        </a:rPr>
                        <a:t>c</a:t>
                      </a:r>
                      <a:r>
                        <a:rPr sz="1800" b="1" spc="5" dirty="0">
                          <a:solidFill>
                            <a:srgbClr val="FFFFFF"/>
                          </a:solidFill>
                          <a:latin typeface="Calibri" panose="020F0502020204030204" pitchFamily="34" charset="0"/>
                          <a:cs typeface="Calibri" panose="020F0502020204030204" pitchFamily="34" charset="0"/>
                        </a:rPr>
                        <a:t>e</a:t>
                      </a:r>
                      <a:r>
                        <a:rPr sz="1800" b="1" dirty="0">
                          <a:solidFill>
                            <a:srgbClr val="FFFFFF"/>
                          </a:solidFill>
                          <a:latin typeface="Calibri" panose="020F0502020204030204" pitchFamily="34" charset="0"/>
                          <a:cs typeface="Calibri" panose="020F0502020204030204" pitchFamily="34" charset="0"/>
                        </a:rPr>
                        <a:t>ntrator  </a:t>
                      </a:r>
                      <a:r>
                        <a:rPr sz="1800" b="1" spc="-5" dirty="0">
                          <a:solidFill>
                            <a:srgbClr val="FFFFFF"/>
                          </a:solidFill>
                          <a:latin typeface="Calibri" panose="020F0502020204030204" pitchFamily="34" charset="0"/>
                          <a:cs typeface="Calibri" panose="020F0502020204030204" pitchFamily="34" charset="0"/>
                        </a:rPr>
                        <a:t>Courses</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2075">
                        <a:lnSpc>
                          <a:spcPct val="100000"/>
                        </a:lnSpc>
                        <a:spcBef>
                          <a:spcPts val="300"/>
                        </a:spcBef>
                      </a:pPr>
                      <a:r>
                        <a:rPr sz="1800" b="1" spc="-5" dirty="0">
                          <a:solidFill>
                            <a:srgbClr val="FFFFFF"/>
                          </a:solidFill>
                          <a:latin typeface="Calibri" panose="020F0502020204030204" pitchFamily="34" charset="0"/>
                          <a:cs typeface="Calibri" panose="020F0502020204030204" pitchFamily="34" charset="0"/>
                        </a:rPr>
                        <a:t>Changes</a:t>
                      </a:r>
                      <a:r>
                        <a:rPr sz="1800" b="1" spc="-15" dirty="0">
                          <a:solidFill>
                            <a:srgbClr val="FFFFFF"/>
                          </a:solidFill>
                          <a:latin typeface="Calibri" panose="020F0502020204030204" pitchFamily="34" charset="0"/>
                          <a:cs typeface="Calibri" panose="020F0502020204030204" pitchFamily="34" charset="0"/>
                        </a:rPr>
                        <a:t> </a:t>
                      </a:r>
                      <a:r>
                        <a:rPr sz="1800" b="1" dirty="0">
                          <a:solidFill>
                            <a:srgbClr val="FFFFFF"/>
                          </a:solidFill>
                          <a:latin typeface="Calibri" panose="020F0502020204030204" pitchFamily="34" charset="0"/>
                          <a:cs typeface="Calibri" panose="020F0502020204030204" pitchFamily="34" charset="0"/>
                        </a:rPr>
                        <a:t>for</a:t>
                      </a:r>
                      <a:r>
                        <a:rPr sz="1800" b="1" spc="-40" dirty="0">
                          <a:solidFill>
                            <a:srgbClr val="FFFFFF"/>
                          </a:solidFill>
                          <a:latin typeface="Calibri" panose="020F0502020204030204" pitchFamily="34" charset="0"/>
                          <a:cs typeface="Calibri" panose="020F0502020204030204" pitchFamily="34" charset="0"/>
                        </a:rPr>
                        <a:t> </a:t>
                      </a:r>
                      <a:r>
                        <a:rPr sz="1800" b="1" dirty="0" smtClean="0">
                          <a:solidFill>
                            <a:srgbClr val="FFFFFF"/>
                          </a:solidFill>
                          <a:latin typeface="Calibri" panose="020F0502020204030204" pitchFamily="34" charset="0"/>
                          <a:cs typeface="Calibri" panose="020F0502020204030204" pitchFamily="34" charset="0"/>
                        </a:rPr>
                        <a:t>2021</a:t>
                      </a:r>
                      <a:r>
                        <a:rPr lang="en-US" sz="1800" b="1" dirty="0" smtClean="0">
                          <a:solidFill>
                            <a:srgbClr val="FFFFFF"/>
                          </a:solidFill>
                          <a:latin typeface="Calibri" panose="020F0502020204030204" pitchFamily="34" charset="0"/>
                          <a:cs typeface="Calibri" panose="020F0502020204030204" pitchFamily="34" charset="0"/>
                        </a:rPr>
                        <a:t>-22</a:t>
                      </a:r>
                      <a:endParaRPr sz="18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968510">
                <a:tc>
                  <a:txBody>
                    <a:bodyPr/>
                    <a:lstStyle/>
                    <a:p>
                      <a:pPr marL="90805">
                        <a:lnSpc>
                          <a:spcPct val="100000"/>
                        </a:lnSpc>
                        <a:spcBef>
                          <a:spcPts val="300"/>
                        </a:spcBef>
                      </a:pPr>
                      <a:r>
                        <a:rPr sz="1800" dirty="0">
                          <a:latin typeface="Calibri" panose="020F0502020204030204" pitchFamily="34" charset="0"/>
                          <a:cs typeface="Calibri" panose="020F0502020204030204" pitchFamily="34" charset="0"/>
                        </a:rPr>
                        <a:t>520401</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1440" marR="205104">
                        <a:lnSpc>
                          <a:spcPct val="100000"/>
                        </a:lnSpc>
                        <a:spcBef>
                          <a:spcPts val="300"/>
                        </a:spcBef>
                      </a:pPr>
                      <a:r>
                        <a:rPr sz="1800" b="1" dirty="0">
                          <a:latin typeface="Calibri" panose="020F0502020204030204" pitchFamily="34" charset="0"/>
                          <a:cs typeface="Calibri" panose="020F0502020204030204" pitchFamily="34" charset="0"/>
                        </a:rPr>
                        <a:t>A</a:t>
                      </a:r>
                      <a:r>
                        <a:rPr sz="1800" b="1" spc="-10" dirty="0">
                          <a:latin typeface="Calibri" panose="020F0502020204030204" pitchFamily="34" charset="0"/>
                          <a:cs typeface="Calibri" panose="020F0502020204030204" pitchFamily="34" charset="0"/>
                        </a:rPr>
                        <a:t>d</a:t>
                      </a:r>
                      <a:r>
                        <a:rPr sz="1800" b="1" dirty="0">
                          <a:latin typeface="Calibri" panose="020F0502020204030204" pitchFamily="34" charset="0"/>
                          <a:cs typeface="Calibri" panose="020F0502020204030204" pitchFamily="34" charset="0"/>
                        </a:rPr>
                        <a:t>ministrat</a:t>
                      </a:r>
                      <a:r>
                        <a:rPr sz="1800" b="1" spc="5" dirty="0">
                          <a:latin typeface="Calibri" panose="020F0502020204030204" pitchFamily="34" charset="0"/>
                          <a:cs typeface="Calibri" panose="020F0502020204030204" pitchFamily="34" charset="0"/>
                        </a:rPr>
                        <a:t>i</a:t>
                      </a:r>
                      <a:r>
                        <a:rPr sz="1800" b="1" dirty="0">
                          <a:latin typeface="Calibri" panose="020F0502020204030204" pitchFamily="34" charset="0"/>
                          <a:cs typeface="Calibri" panose="020F0502020204030204" pitchFamily="34" charset="0"/>
                        </a:rPr>
                        <a:t>ve  Services</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300"/>
                        </a:spcBef>
                      </a:pPr>
                      <a:r>
                        <a:rPr sz="1800" dirty="0">
                          <a:latin typeface="Calibri" panose="020F0502020204030204" pitchFamily="34" charset="0"/>
                          <a:cs typeface="Calibri" panose="020F0502020204030204" pitchFamily="34" charset="0"/>
                        </a:rPr>
                        <a:t>IBA</a:t>
                      </a:r>
                      <a:r>
                        <a:rPr sz="1800" spc="-10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1</a:t>
                      </a:r>
                      <a:r>
                        <a:rPr sz="1800" spc="-1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t>
                      </a:r>
                      <a:endParaRPr sz="1800">
                        <a:latin typeface="Calibri" panose="020F0502020204030204" pitchFamily="34" charset="0"/>
                        <a:cs typeface="Calibri" panose="020F0502020204030204" pitchFamily="34" charset="0"/>
                      </a:endParaRPr>
                    </a:p>
                    <a:p>
                      <a:pPr marL="92075">
                        <a:lnSpc>
                          <a:spcPct val="100000"/>
                        </a:lnSpc>
                      </a:pPr>
                      <a:r>
                        <a:rPr sz="1800" spc="-5" dirty="0">
                          <a:latin typeface="Calibri" panose="020F0502020204030204" pitchFamily="34" charset="0"/>
                          <a:cs typeface="Calibri" panose="020F0502020204030204" pitchFamily="34" charset="0"/>
                        </a:rPr>
                        <a:t>Administrative</a:t>
                      </a:r>
                      <a:endParaRPr sz="1800">
                        <a:latin typeface="Calibri" panose="020F0502020204030204" pitchFamily="34" charset="0"/>
                        <a:cs typeface="Calibri" panose="020F0502020204030204" pitchFamily="34" charset="0"/>
                      </a:endParaRPr>
                    </a:p>
                    <a:p>
                      <a:pPr marL="92075">
                        <a:lnSpc>
                          <a:spcPct val="100000"/>
                        </a:lnSpc>
                      </a:pPr>
                      <a:r>
                        <a:rPr sz="1800" spc="-15" dirty="0">
                          <a:latin typeface="Calibri" panose="020F0502020204030204" pitchFamily="34" charset="0"/>
                          <a:cs typeface="Calibri" panose="020F0502020204030204" pitchFamily="34" charset="0"/>
                        </a:rPr>
                        <a:t>Technology</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300"/>
                        </a:spcBef>
                      </a:pPr>
                      <a:r>
                        <a:rPr lang="en-US" sz="1800" spc="-5" dirty="0" smtClean="0">
                          <a:latin typeface="Calibri" panose="020F0502020204030204" pitchFamily="34" charset="0"/>
                          <a:cs typeface="Calibri" panose="020F0502020204030204" pitchFamily="34" charset="0"/>
                        </a:rPr>
                        <a:t>IBA</a:t>
                      </a:r>
                      <a:r>
                        <a:rPr lang="en-US" sz="1800" spc="-5" baseline="0" dirty="0" smtClean="0">
                          <a:latin typeface="Calibri" panose="020F0502020204030204" pitchFamily="34" charset="0"/>
                          <a:cs typeface="Calibri" panose="020F0502020204030204" pitchFamily="34" charset="0"/>
                        </a:rPr>
                        <a:t> 2 new name: </a:t>
                      </a:r>
                      <a:r>
                        <a:rPr lang="en-US" sz="1800" spc="-5" dirty="0" smtClean="0">
                          <a:latin typeface="Calibri" panose="020F0502020204030204" pitchFamily="34" charset="0"/>
                          <a:cs typeface="Calibri" panose="020F0502020204030204" pitchFamily="34" charset="0"/>
                        </a:rPr>
                        <a:t>Business</a:t>
                      </a:r>
                      <a:r>
                        <a:rPr lang="en-US" sz="1800" spc="-5" baseline="0" dirty="0" smtClean="0">
                          <a:latin typeface="Calibri" panose="020F0502020204030204" pitchFamily="34" charset="0"/>
                          <a:cs typeface="Calibri" panose="020F0502020204030204" pitchFamily="34" charset="0"/>
                        </a:rPr>
                        <a:t> Data Applications (BDA) and added throughout all programs</a:t>
                      </a:r>
                      <a:endParaRPr sz="18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1248013">
                <a:tc>
                  <a:txBody>
                    <a:bodyPr/>
                    <a:lstStyle/>
                    <a:p>
                      <a:pPr marL="90805">
                        <a:lnSpc>
                          <a:spcPct val="100000"/>
                        </a:lnSpc>
                        <a:spcBef>
                          <a:spcPts val="305"/>
                        </a:spcBef>
                      </a:pPr>
                      <a:r>
                        <a:rPr sz="1800" dirty="0">
                          <a:latin typeface="Calibri" panose="020F0502020204030204" pitchFamily="34" charset="0"/>
                          <a:cs typeface="Calibri" panose="020F0502020204030204" pitchFamily="34" charset="0"/>
                        </a:rPr>
                        <a:t>521206</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1440" marR="394970">
                        <a:lnSpc>
                          <a:spcPct val="100000"/>
                        </a:lnSpc>
                        <a:spcBef>
                          <a:spcPts val="305"/>
                        </a:spcBef>
                      </a:pPr>
                      <a:r>
                        <a:rPr sz="1800" b="1" spc="-5" dirty="0">
                          <a:latin typeface="Calibri" panose="020F0502020204030204" pitchFamily="34" charset="0"/>
                          <a:cs typeface="Calibri" panose="020F0502020204030204" pitchFamily="34" charset="0"/>
                        </a:rPr>
                        <a:t>Business </a:t>
                      </a:r>
                      <a:r>
                        <a:rPr sz="1800" b="1" dirty="0">
                          <a:latin typeface="Calibri" panose="020F0502020204030204" pitchFamily="34" charset="0"/>
                          <a:cs typeface="Calibri" panose="020F0502020204030204" pitchFamily="34" charset="0"/>
                        </a:rPr>
                        <a:t> </a:t>
                      </a:r>
                      <a:r>
                        <a:rPr sz="1800" b="1" spc="-5" dirty="0">
                          <a:latin typeface="Calibri" panose="020F0502020204030204" pitchFamily="34" charset="0"/>
                          <a:cs typeface="Calibri" panose="020F0502020204030204" pitchFamily="34" charset="0"/>
                        </a:rPr>
                        <a:t>Information </a:t>
                      </a:r>
                      <a:r>
                        <a:rPr sz="1800" b="1" dirty="0">
                          <a:latin typeface="Calibri" panose="020F0502020204030204" pitchFamily="34" charset="0"/>
                          <a:cs typeface="Calibri" panose="020F0502020204030204" pitchFamily="34" charset="0"/>
                        </a:rPr>
                        <a:t> Management</a:t>
                      </a:r>
                      <a:endParaRPr sz="1800" dirty="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marR="277495">
                        <a:lnSpc>
                          <a:spcPct val="100000"/>
                        </a:lnSpc>
                        <a:spcBef>
                          <a:spcPts val="305"/>
                        </a:spcBef>
                      </a:pPr>
                      <a:r>
                        <a:rPr sz="1800" spc="-5" dirty="0">
                          <a:latin typeface="Calibri" panose="020F0502020204030204" pitchFamily="34" charset="0"/>
                          <a:cs typeface="Calibri" panose="020F0502020204030204" pitchFamily="34" charset="0"/>
                        </a:rPr>
                        <a:t>Image </a:t>
                      </a:r>
                      <a:r>
                        <a:rPr sz="1800" dirty="0">
                          <a:latin typeface="Calibri" panose="020F0502020204030204" pitchFamily="34" charset="0"/>
                          <a:cs typeface="Calibri" panose="020F0502020204030204" pitchFamily="34" charset="0"/>
                        </a:rPr>
                        <a:t>Editing / </a:t>
                      </a:r>
                      <a:r>
                        <a:rPr sz="1800" spc="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Digital</a:t>
                      </a:r>
                      <a:r>
                        <a:rPr sz="1800" spc="-9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Publication </a:t>
                      </a:r>
                      <a:r>
                        <a:rPr sz="1800" spc="-440"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Design</a:t>
                      </a:r>
                      <a:endParaRPr sz="1800" dirty="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a:lnSpc>
                          <a:spcPct val="100000"/>
                        </a:lnSpc>
                        <a:spcBef>
                          <a:spcPts val="300"/>
                        </a:spcBef>
                      </a:pPr>
                      <a:endParaRPr lang="en-US" sz="1800" spc="-5" baseline="0" dirty="0" smtClean="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569828">
                <a:tc>
                  <a:txBody>
                    <a:bodyPr/>
                    <a:lstStyle/>
                    <a:p>
                      <a:pPr marL="90805">
                        <a:lnSpc>
                          <a:spcPct val="100000"/>
                        </a:lnSpc>
                        <a:spcBef>
                          <a:spcPts val="305"/>
                        </a:spcBef>
                      </a:pPr>
                      <a:r>
                        <a:rPr sz="1800" dirty="0">
                          <a:latin typeface="Calibri" panose="020F0502020204030204" pitchFamily="34" charset="0"/>
                          <a:cs typeface="Calibri" panose="020F0502020204030204" pitchFamily="34" charset="0"/>
                        </a:rPr>
                        <a:t>520201</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1440" marR="394970">
                        <a:lnSpc>
                          <a:spcPct val="100000"/>
                        </a:lnSpc>
                        <a:spcBef>
                          <a:spcPts val="305"/>
                        </a:spcBef>
                      </a:pPr>
                      <a:r>
                        <a:rPr sz="1800" b="1" dirty="0">
                          <a:latin typeface="Calibri" panose="020F0502020204030204" pitchFamily="34" charset="0"/>
                          <a:cs typeface="Calibri" panose="020F0502020204030204" pitchFamily="34" charset="0"/>
                        </a:rPr>
                        <a:t>General </a:t>
                      </a:r>
                      <a:r>
                        <a:rPr sz="1800" b="1" spc="5" dirty="0">
                          <a:latin typeface="Calibri" panose="020F0502020204030204" pitchFamily="34" charset="0"/>
                          <a:cs typeface="Calibri" panose="020F0502020204030204" pitchFamily="34" charset="0"/>
                        </a:rPr>
                        <a:t> </a:t>
                      </a:r>
                      <a:r>
                        <a:rPr sz="1800" b="1" dirty="0">
                          <a:latin typeface="Calibri" panose="020F0502020204030204" pitchFamily="34" charset="0"/>
                          <a:cs typeface="Calibri" panose="020F0502020204030204" pitchFamily="34" charset="0"/>
                        </a:rPr>
                        <a:t>Management</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2075" marR="436245">
                        <a:lnSpc>
                          <a:spcPct val="100000"/>
                        </a:lnSpc>
                        <a:spcBef>
                          <a:spcPts val="305"/>
                        </a:spcBef>
                      </a:pPr>
                      <a:r>
                        <a:rPr sz="1800" dirty="0">
                          <a:latin typeface="Calibri" panose="020F0502020204030204" pitchFamily="34" charset="0"/>
                          <a:cs typeface="Calibri" panose="020F0502020204030204" pitchFamily="34" charset="0"/>
                        </a:rPr>
                        <a:t>Accounting 1 / </a:t>
                      </a:r>
                      <a:r>
                        <a:rPr sz="1800" spc="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En</a:t>
                      </a:r>
                      <a:r>
                        <a:rPr sz="1800" spc="5" dirty="0">
                          <a:latin typeface="Calibri" panose="020F0502020204030204" pitchFamily="34" charset="0"/>
                          <a:cs typeface="Calibri" panose="020F0502020204030204" pitchFamily="34" charset="0"/>
                        </a:rPr>
                        <a:t>t</a:t>
                      </a:r>
                      <a:r>
                        <a:rPr sz="1800" dirty="0">
                          <a:latin typeface="Calibri" panose="020F0502020204030204" pitchFamily="34" charset="0"/>
                          <a:cs typeface="Calibri" panose="020F0502020204030204" pitchFamily="34" charset="0"/>
                        </a:rPr>
                        <a:t>repreneurship</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300"/>
                        </a:spcBef>
                      </a:pPr>
                      <a:endParaRPr lang="en-US" sz="1800" spc="-5" baseline="0" dirty="0" smtClean="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3"/>
                  </a:ext>
                </a:extLst>
              </a:tr>
              <a:tr h="1102078">
                <a:tc>
                  <a:txBody>
                    <a:bodyPr/>
                    <a:lstStyle/>
                    <a:p>
                      <a:pPr marL="90805">
                        <a:lnSpc>
                          <a:spcPct val="100000"/>
                        </a:lnSpc>
                        <a:spcBef>
                          <a:spcPts val="305"/>
                        </a:spcBef>
                      </a:pPr>
                      <a:r>
                        <a:rPr sz="1800" dirty="0">
                          <a:latin typeface="Calibri" panose="020F0502020204030204" pitchFamily="34" charset="0"/>
                          <a:cs typeface="Calibri" panose="020F0502020204030204" pitchFamily="34" charset="0"/>
                        </a:rPr>
                        <a:t>521001</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1440" marR="394335">
                        <a:lnSpc>
                          <a:spcPct val="100000"/>
                        </a:lnSpc>
                        <a:spcBef>
                          <a:spcPts val="305"/>
                        </a:spcBef>
                      </a:pPr>
                      <a:r>
                        <a:rPr sz="1800" b="1" spc="-5" dirty="0">
                          <a:latin typeface="Calibri" panose="020F0502020204030204" pitchFamily="34" charset="0"/>
                          <a:cs typeface="Calibri" panose="020F0502020204030204" pitchFamily="34" charset="0"/>
                        </a:rPr>
                        <a:t>Human </a:t>
                      </a:r>
                      <a:r>
                        <a:rPr sz="1800" b="1" dirty="0">
                          <a:latin typeface="Calibri" panose="020F0502020204030204" pitchFamily="34" charset="0"/>
                          <a:cs typeface="Calibri" panose="020F0502020204030204" pitchFamily="34" charset="0"/>
                        </a:rPr>
                        <a:t> </a:t>
                      </a:r>
                      <a:r>
                        <a:rPr sz="1800" b="1" spc="-10" dirty="0">
                          <a:latin typeface="Calibri" panose="020F0502020204030204" pitchFamily="34" charset="0"/>
                          <a:cs typeface="Calibri" panose="020F0502020204030204" pitchFamily="34" charset="0"/>
                        </a:rPr>
                        <a:t>Resource </a:t>
                      </a:r>
                      <a:r>
                        <a:rPr sz="1800" b="1" spc="-5" dirty="0">
                          <a:latin typeface="Calibri" panose="020F0502020204030204" pitchFamily="34" charset="0"/>
                          <a:cs typeface="Calibri" panose="020F0502020204030204" pitchFamily="34" charset="0"/>
                        </a:rPr>
                        <a:t> </a:t>
                      </a:r>
                      <a:r>
                        <a:rPr sz="1800" b="1" dirty="0">
                          <a:latin typeface="Calibri" panose="020F0502020204030204" pitchFamily="34" charset="0"/>
                          <a:cs typeface="Calibri" panose="020F0502020204030204" pitchFamily="34" charset="0"/>
                        </a:rPr>
                        <a:t>Man</a:t>
                      </a:r>
                      <a:r>
                        <a:rPr sz="1800" b="1" spc="-10" dirty="0">
                          <a:latin typeface="Calibri" panose="020F0502020204030204" pitchFamily="34" charset="0"/>
                          <a:cs typeface="Calibri" panose="020F0502020204030204" pitchFamily="34" charset="0"/>
                        </a:rPr>
                        <a:t>a</a:t>
                      </a:r>
                      <a:r>
                        <a:rPr sz="1800" b="1" dirty="0">
                          <a:latin typeface="Calibri" panose="020F0502020204030204" pitchFamily="34" charset="0"/>
                          <a:cs typeface="Calibri" panose="020F0502020204030204" pitchFamily="34" charset="0"/>
                        </a:rPr>
                        <a:t>gement</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marR="431800">
                        <a:lnSpc>
                          <a:spcPct val="100000"/>
                        </a:lnSpc>
                        <a:spcBef>
                          <a:spcPts val="305"/>
                        </a:spcBef>
                      </a:pPr>
                      <a:r>
                        <a:rPr sz="1800" spc="-5" dirty="0">
                          <a:latin typeface="Calibri" panose="020F0502020204030204" pitchFamily="34" charset="0"/>
                          <a:cs typeface="Calibri" panose="020F0502020204030204" pitchFamily="34" charset="0"/>
                        </a:rPr>
                        <a:t>Fundamentals </a:t>
                      </a:r>
                      <a:r>
                        <a:rPr sz="1800" dirty="0">
                          <a:latin typeface="Calibri" panose="020F0502020204030204" pitchFamily="34" charset="0"/>
                          <a:cs typeface="Calibri" panose="020F0502020204030204" pitchFamily="34" charset="0"/>
                        </a:rPr>
                        <a:t>of </a:t>
                      </a:r>
                      <a:r>
                        <a:rPr sz="1800" spc="-434"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Human</a:t>
                      </a:r>
                      <a:r>
                        <a:rPr sz="1800" spc="-8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Resource </a:t>
                      </a:r>
                      <a:r>
                        <a:rPr sz="1800" spc="-434"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Management </a:t>
                      </a:r>
                      <a:r>
                        <a:rPr sz="1800"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Business</a:t>
                      </a:r>
                      <a:r>
                        <a:rPr sz="1800" spc="-10"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Law</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a:lnSpc>
                          <a:spcPct val="100000"/>
                        </a:lnSpc>
                        <a:spcBef>
                          <a:spcPts val="300"/>
                        </a:spcBef>
                      </a:pPr>
                      <a:endParaRPr lang="en-US" sz="1800" spc="-5" baseline="0" dirty="0" smtClean="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4"/>
                  </a:ext>
                </a:extLst>
              </a:tr>
              <a:tr h="570443">
                <a:tc>
                  <a:txBody>
                    <a:bodyPr/>
                    <a:lstStyle/>
                    <a:p>
                      <a:pPr marL="90805">
                        <a:lnSpc>
                          <a:spcPct val="100000"/>
                        </a:lnSpc>
                        <a:spcBef>
                          <a:spcPts val="309"/>
                        </a:spcBef>
                      </a:pPr>
                      <a:r>
                        <a:rPr sz="1800" dirty="0">
                          <a:latin typeface="Calibri" panose="020F0502020204030204" pitchFamily="34" charset="0"/>
                          <a:cs typeface="Calibri" panose="020F0502020204030204" pitchFamily="34" charset="0"/>
                        </a:rPr>
                        <a:t>520204</a:t>
                      </a:r>
                      <a:endParaRPr sz="1800">
                        <a:latin typeface="Calibri" panose="020F0502020204030204" pitchFamily="34" charset="0"/>
                        <a:cs typeface="Calibri" panose="020F0502020204030204" pitchFamily="34" charset="0"/>
                      </a:endParaRPr>
                    </a:p>
                  </a:txBody>
                  <a:tcPr marL="0" marR="0" marT="393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1440" marR="394970">
                        <a:lnSpc>
                          <a:spcPct val="100000"/>
                        </a:lnSpc>
                        <a:spcBef>
                          <a:spcPts val="309"/>
                        </a:spcBef>
                      </a:pPr>
                      <a:r>
                        <a:rPr sz="1800" b="1" dirty="0">
                          <a:latin typeface="Calibri" panose="020F0502020204030204" pitchFamily="34" charset="0"/>
                          <a:cs typeface="Calibri" panose="020F0502020204030204" pitchFamily="34" charset="0"/>
                        </a:rPr>
                        <a:t>Operations </a:t>
                      </a:r>
                      <a:r>
                        <a:rPr sz="1800" b="1" spc="5" dirty="0">
                          <a:latin typeface="Calibri" panose="020F0502020204030204" pitchFamily="34" charset="0"/>
                          <a:cs typeface="Calibri" panose="020F0502020204030204" pitchFamily="34" charset="0"/>
                        </a:rPr>
                        <a:t> </a:t>
                      </a:r>
                      <a:r>
                        <a:rPr sz="1800" b="1" dirty="0">
                          <a:latin typeface="Calibri" panose="020F0502020204030204" pitchFamily="34" charset="0"/>
                          <a:cs typeface="Calibri" panose="020F0502020204030204" pitchFamily="34" charset="0"/>
                        </a:rPr>
                        <a:t>Management</a:t>
                      </a:r>
                      <a:endParaRPr sz="1800">
                        <a:latin typeface="Calibri" panose="020F0502020204030204" pitchFamily="34" charset="0"/>
                        <a:cs typeface="Calibri" panose="020F0502020204030204" pitchFamily="34" charset="0"/>
                      </a:endParaRPr>
                    </a:p>
                  </a:txBody>
                  <a:tcPr marL="0" marR="0" marT="393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2075" marR="90805">
                        <a:lnSpc>
                          <a:spcPct val="100000"/>
                        </a:lnSpc>
                        <a:spcBef>
                          <a:spcPts val="309"/>
                        </a:spcBef>
                      </a:pPr>
                      <a:r>
                        <a:rPr sz="1800" spc="-20" dirty="0">
                          <a:latin typeface="Calibri" panose="020F0502020204030204" pitchFamily="34" charset="0"/>
                          <a:cs typeface="Calibri" panose="020F0502020204030204" pitchFamily="34" charset="0"/>
                        </a:rPr>
                        <a:t>Virtual</a:t>
                      </a:r>
                      <a:r>
                        <a:rPr sz="1800" spc="-4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Enterprise</a:t>
                      </a:r>
                      <a:r>
                        <a:rPr sz="1800" spc="-2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1</a:t>
                      </a:r>
                      <a:r>
                        <a:rPr sz="1800" spc="-3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 </a:t>
                      </a:r>
                      <a:r>
                        <a:rPr sz="1800" spc="-434" dirty="0">
                          <a:latin typeface="Calibri" panose="020F0502020204030204" pitchFamily="34" charset="0"/>
                          <a:cs typeface="Calibri" panose="020F0502020204030204" pitchFamily="34" charset="0"/>
                        </a:rPr>
                        <a:t> </a:t>
                      </a:r>
                      <a:r>
                        <a:rPr sz="1800" spc="-20" dirty="0">
                          <a:latin typeface="Calibri" panose="020F0502020204030204" pitchFamily="34" charset="0"/>
                          <a:cs typeface="Calibri" panose="020F0502020204030204" pitchFamily="34" charset="0"/>
                        </a:rPr>
                        <a:t>Virtual</a:t>
                      </a:r>
                      <a:r>
                        <a:rPr sz="1800" spc="-3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Enterprise</a:t>
                      </a:r>
                      <a:r>
                        <a:rPr sz="1800" spc="-1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2</a:t>
                      </a:r>
                    </a:p>
                  </a:txBody>
                  <a:tcPr marL="0" marR="0" marT="393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309"/>
                        </a:spcBef>
                      </a:pPr>
                      <a:endParaRPr sz="1800" dirty="0">
                        <a:latin typeface="Calibri" panose="020F0502020204030204" pitchFamily="34" charset="0"/>
                        <a:cs typeface="Calibri" panose="020F0502020204030204" pitchFamily="34" charset="0"/>
                      </a:endParaRPr>
                    </a:p>
                  </a:txBody>
                  <a:tcPr marL="0" marR="0" marT="393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0278278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03159" y="125930"/>
            <a:ext cx="9644514" cy="641201"/>
          </a:xfrm>
          <a:prstGeom prst="rect">
            <a:avLst/>
          </a:prstGeom>
        </p:spPr>
        <p:txBody>
          <a:bodyPr vert="horz" wrap="square" lIns="0" tIns="12700" rIns="0" bIns="0" rtlCol="0" anchor="ctr">
            <a:spAutoFit/>
          </a:bodyPr>
          <a:lstStyle/>
          <a:p>
            <a:pPr marL="12700" algn="ctr">
              <a:lnSpc>
                <a:spcPct val="100000"/>
              </a:lnSpc>
              <a:spcBef>
                <a:spcPts val="100"/>
              </a:spcBef>
            </a:pPr>
            <a:r>
              <a:rPr lang="en-US" sz="4000" b="1" spc="-20" dirty="0" smtClean="0">
                <a:latin typeface="Calibri" panose="020F0502020204030204" pitchFamily="34" charset="0"/>
                <a:cs typeface="Calibri" panose="020F0502020204030204" pitchFamily="34" charset="0"/>
              </a:rPr>
              <a:t>Program Summary-Finance</a:t>
            </a:r>
            <a:endParaRPr lang="en-US" sz="4000" b="1" spc="-20" dirty="0">
              <a:latin typeface="Calibri" panose="020F0502020204030204" pitchFamily="34" charset="0"/>
              <a:cs typeface="Calibri" panose="020F0502020204030204" pitchFamily="34" charset="0"/>
            </a:endParaRPr>
          </a:p>
        </p:txBody>
      </p:sp>
      <p:graphicFrame>
        <p:nvGraphicFramePr>
          <p:cNvPr id="3" name="object 3" descr="table of the Finance program summary of changes"/>
          <p:cNvGraphicFramePr>
            <a:graphicFrameLocks noGrp="1"/>
          </p:cNvGraphicFramePr>
          <p:nvPr>
            <p:extLst>
              <p:ext uri="{D42A27DB-BD31-4B8C-83A1-F6EECF244321}">
                <p14:modId xmlns:p14="http://schemas.microsoft.com/office/powerpoint/2010/main" val="949454392"/>
              </p:ext>
            </p:extLst>
          </p:nvPr>
        </p:nvGraphicFramePr>
        <p:xfrm>
          <a:off x="727668" y="760719"/>
          <a:ext cx="10226843" cy="5020022"/>
        </p:xfrm>
        <a:graphic>
          <a:graphicData uri="http://schemas.openxmlformats.org/drawingml/2006/table">
            <a:tbl>
              <a:tblPr firstRow="1" bandRow="1">
                <a:tableStyleId>{2D5ABB26-0587-4C30-8999-92F81FD0307C}</a:tableStyleId>
              </a:tblPr>
              <a:tblGrid>
                <a:gridCol w="1421172">
                  <a:extLst>
                    <a:ext uri="{9D8B030D-6E8A-4147-A177-3AD203B41FA5}">
                      <a16:colId xmlns:a16="http://schemas.microsoft.com/office/drawing/2014/main" val="20000"/>
                    </a:ext>
                  </a:extLst>
                </a:gridCol>
                <a:gridCol w="2560320">
                  <a:extLst>
                    <a:ext uri="{9D8B030D-6E8A-4147-A177-3AD203B41FA5}">
                      <a16:colId xmlns:a16="http://schemas.microsoft.com/office/drawing/2014/main" val="20001"/>
                    </a:ext>
                  </a:extLst>
                </a:gridCol>
                <a:gridCol w="3035004">
                  <a:extLst>
                    <a:ext uri="{9D8B030D-6E8A-4147-A177-3AD203B41FA5}">
                      <a16:colId xmlns:a16="http://schemas.microsoft.com/office/drawing/2014/main" val="20002"/>
                    </a:ext>
                  </a:extLst>
                </a:gridCol>
                <a:gridCol w="3210347">
                  <a:extLst>
                    <a:ext uri="{9D8B030D-6E8A-4147-A177-3AD203B41FA5}">
                      <a16:colId xmlns:a16="http://schemas.microsoft.com/office/drawing/2014/main" val="20003"/>
                    </a:ext>
                  </a:extLst>
                </a:gridCol>
              </a:tblGrid>
              <a:tr h="647641">
                <a:tc>
                  <a:txBody>
                    <a:bodyPr/>
                    <a:lstStyle/>
                    <a:p>
                      <a:pPr marL="91440">
                        <a:lnSpc>
                          <a:spcPct val="100000"/>
                        </a:lnSpc>
                        <a:spcBef>
                          <a:spcPts val="300"/>
                        </a:spcBef>
                      </a:pPr>
                      <a:r>
                        <a:rPr sz="1800" b="1" spc="-5" dirty="0">
                          <a:solidFill>
                            <a:srgbClr val="FFFFFF"/>
                          </a:solidFill>
                          <a:latin typeface="Calibri" panose="020F0502020204030204" pitchFamily="34" charset="0"/>
                          <a:cs typeface="Calibri" panose="020F0502020204030204" pitchFamily="34" charset="0"/>
                        </a:rPr>
                        <a:t>CIP</a:t>
                      </a:r>
                      <a:r>
                        <a:rPr sz="1800" b="1" spc="-105" dirty="0">
                          <a:solidFill>
                            <a:srgbClr val="FFFFFF"/>
                          </a:solidFill>
                          <a:latin typeface="Calibri" panose="020F0502020204030204" pitchFamily="34" charset="0"/>
                          <a:cs typeface="Calibri" panose="020F0502020204030204" pitchFamily="34" charset="0"/>
                        </a:rPr>
                        <a:t> </a:t>
                      </a:r>
                      <a:r>
                        <a:rPr sz="1800" b="1" spc="-5" dirty="0">
                          <a:solidFill>
                            <a:srgbClr val="FFFFFF"/>
                          </a:solidFill>
                          <a:latin typeface="Calibri" panose="020F0502020204030204" pitchFamily="34" charset="0"/>
                          <a:cs typeface="Calibri" panose="020F0502020204030204" pitchFamily="34" charset="0"/>
                        </a:rPr>
                        <a:t>Code</a:t>
                      </a:r>
                      <a:endParaRPr sz="18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1440">
                        <a:lnSpc>
                          <a:spcPct val="100000"/>
                        </a:lnSpc>
                        <a:spcBef>
                          <a:spcPts val="300"/>
                        </a:spcBef>
                      </a:pPr>
                      <a:r>
                        <a:rPr sz="1800" b="1" spc="-5" dirty="0">
                          <a:solidFill>
                            <a:srgbClr val="FFFFFF"/>
                          </a:solidFill>
                          <a:latin typeface="Calibri" panose="020F0502020204030204" pitchFamily="34" charset="0"/>
                          <a:cs typeface="Calibri" panose="020F0502020204030204" pitchFamily="34" charset="0"/>
                        </a:rPr>
                        <a:t>Name</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2075" marR="797560">
                        <a:lnSpc>
                          <a:spcPct val="100000"/>
                        </a:lnSpc>
                        <a:spcBef>
                          <a:spcPts val="300"/>
                        </a:spcBef>
                      </a:pPr>
                      <a:r>
                        <a:rPr sz="1800" b="1" dirty="0">
                          <a:solidFill>
                            <a:srgbClr val="FFFFFF"/>
                          </a:solidFill>
                          <a:latin typeface="Calibri" panose="020F0502020204030204" pitchFamily="34" charset="0"/>
                          <a:cs typeface="Calibri" panose="020F0502020204030204" pitchFamily="34" charset="0"/>
                        </a:rPr>
                        <a:t>Co</a:t>
                      </a:r>
                      <a:r>
                        <a:rPr sz="1800" b="1" spc="-10" dirty="0">
                          <a:solidFill>
                            <a:srgbClr val="FFFFFF"/>
                          </a:solidFill>
                          <a:latin typeface="Calibri" panose="020F0502020204030204" pitchFamily="34" charset="0"/>
                          <a:cs typeface="Calibri" panose="020F0502020204030204" pitchFamily="34" charset="0"/>
                        </a:rPr>
                        <a:t>n</a:t>
                      </a:r>
                      <a:r>
                        <a:rPr sz="1800" b="1" dirty="0">
                          <a:solidFill>
                            <a:srgbClr val="FFFFFF"/>
                          </a:solidFill>
                          <a:latin typeface="Calibri" panose="020F0502020204030204" pitchFamily="34" charset="0"/>
                          <a:cs typeface="Calibri" panose="020F0502020204030204" pitchFamily="34" charset="0"/>
                        </a:rPr>
                        <a:t>c</a:t>
                      </a:r>
                      <a:r>
                        <a:rPr sz="1800" b="1" spc="5" dirty="0">
                          <a:solidFill>
                            <a:srgbClr val="FFFFFF"/>
                          </a:solidFill>
                          <a:latin typeface="Calibri" panose="020F0502020204030204" pitchFamily="34" charset="0"/>
                          <a:cs typeface="Calibri" panose="020F0502020204030204" pitchFamily="34" charset="0"/>
                        </a:rPr>
                        <a:t>e</a:t>
                      </a:r>
                      <a:r>
                        <a:rPr sz="1800" b="1" dirty="0">
                          <a:solidFill>
                            <a:srgbClr val="FFFFFF"/>
                          </a:solidFill>
                          <a:latin typeface="Calibri" panose="020F0502020204030204" pitchFamily="34" charset="0"/>
                          <a:cs typeface="Calibri" panose="020F0502020204030204" pitchFamily="34" charset="0"/>
                        </a:rPr>
                        <a:t>ntrator  </a:t>
                      </a:r>
                      <a:r>
                        <a:rPr sz="1800" b="1" spc="-5" dirty="0">
                          <a:solidFill>
                            <a:srgbClr val="FFFFFF"/>
                          </a:solidFill>
                          <a:latin typeface="Calibri" panose="020F0502020204030204" pitchFamily="34" charset="0"/>
                          <a:cs typeface="Calibri" panose="020F0502020204030204" pitchFamily="34" charset="0"/>
                        </a:rPr>
                        <a:t>Courses</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2075">
                        <a:lnSpc>
                          <a:spcPct val="100000"/>
                        </a:lnSpc>
                        <a:spcBef>
                          <a:spcPts val="300"/>
                        </a:spcBef>
                      </a:pPr>
                      <a:r>
                        <a:rPr sz="1800" b="1" spc="-5" dirty="0">
                          <a:solidFill>
                            <a:srgbClr val="FFFFFF"/>
                          </a:solidFill>
                          <a:latin typeface="Calibri" panose="020F0502020204030204" pitchFamily="34" charset="0"/>
                          <a:cs typeface="Calibri" panose="020F0502020204030204" pitchFamily="34" charset="0"/>
                        </a:rPr>
                        <a:t>Changes</a:t>
                      </a:r>
                      <a:r>
                        <a:rPr sz="1800" b="1" spc="-15" dirty="0">
                          <a:solidFill>
                            <a:srgbClr val="FFFFFF"/>
                          </a:solidFill>
                          <a:latin typeface="Calibri" panose="020F0502020204030204" pitchFamily="34" charset="0"/>
                          <a:cs typeface="Calibri" panose="020F0502020204030204" pitchFamily="34" charset="0"/>
                        </a:rPr>
                        <a:t> </a:t>
                      </a:r>
                      <a:r>
                        <a:rPr sz="1800" b="1" dirty="0">
                          <a:solidFill>
                            <a:srgbClr val="FFFFFF"/>
                          </a:solidFill>
                          <a:latin typeface="Calibri" panose="020F0502020204030204" pitchFamily="34" charset="0"/>
                          <a:cs typeface="Calibri" panose="020F0502020204030204" pitchFamily="34" charset="0"/>
                        </a:rPr>
                        <a:t>for</a:t>
                      </a:r>
                      <a:r>
                        <a:rPr sz="1800" b="1" spc="-40" dirty="0">
                          <a:solidFill>
                            <a:srgbClr val="FFFFFF"/>
                          </a:solidFill>
                          <a:latin typeface="Calibri" panose="020F0502020204030204" pitchFamily="34" charset="0"/>
                          <a:cs typeface="Calibri" panose="020F0502020204030204" pitchFamily="34" charset="0"/>
                        </a:rPr>
                        <a:t> </a:t>
                      </a:r>
                      <a:r>
                        <a:rPr sz="1800" b="1" dirty="0">
                          <a:solidFill>
                            <a:srgbClr val="FFFFFF"/>
                          </a:solidFill>
                          <a:latin typeface="Calibri" panose="020F0502020204030204" pitchFamily="34" charset="0"/>
                          <a:cs typeface="Calibri" panose="020F0502020204030204" pitchFamily="34" charset="0"/>
                        </a:rPr>
                        <a:t>2020-21</a:t>
                      </a:r>
                      <a:endParaRPr sz="18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805828">
                <a:tc>
                  <a:txBody>
                    <a:bodyPr/>
                    <a:lstStyle/>
                    <a:p>
                      <a:pPr marL="91440">
                        <a:lnSpc>
                          <a:spcPct val="100000"/>
                        </a:lnSpc>
                        <a:spcBef>
                          <a:spcPts val="300"/>
                        </a:spcBef>
                      </a:pPr>
                      <a:r>
                        <a:rPr sz="1800" dirty="0">
                          <a:latin typeface="Calibri" panose="020F0502020204030204" pitchFamily="34" charset="0"/>
                          <a:cs typeface="Calibri" panose="020F0502020204030204" pitchFamily="34" charset="0"/>
                        </a:rPr>
                        <a:t>520301</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1440">
                        <a:lnSpc>
                          <a:spcPct val="100000"/>
                        </a:lnSpc>
                        <a:spcBef>
                          <a:spcPts val="300"/>
                        </a:spcBef>
                      </a:pPr>
                      <a:r>
                        <a:rPr sz="1800" b="1" dirty="0">
                          <a:latin typeface="Calibri" panose="020F0502020204030204" pitchFamily="34" charset="0"/>
                          <a:cs typeface="Calibri" panose="020F0502020204030204" pitchFamily="34" charset="0"/>
                        </a:rPr>
                        <a:t>Accounting</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300"/>
                        </a:spcBef>
                      </a:pPr>
                      <a:r>
                        <a:rPr sz="1800" dirty="0">
                          <a:latin typeface="Calibri" panose="020F0502020204030204" pitchFamily="34" charset="0"/>
                          <a:cs typeface="Calibri" panose="020F0502020204030204" pitchFamily="34" charset="0"/>
                        </a:rPr>
                        <a:t>Accounting</a:t>
                      </a:r>
                      <a:r>
                        <a:rPr sz="1800" spc="-40" dirty="0">
                          <a:latin typeface="Calibri" panose="020F0502020204030204" pitchFamily="34" charset="0"/>
                          <a:cs typeface="Calibri" panose="020F0502020204030204" pitchFamily="34" charset="0"/>
                        </a:rPr>
                        <a:t> </a:t>
                      </a:r>
                      <a:r>
                        <a:rPr sz="1800" dirty="0" smtClean="0">
                          <a:latin typeface="Calibri" panose="020F0502020204030204" pitchFamily="34" charset="0"/>
                          <a:cs typeface="Calibri" panose="020F0502020204030204" pitchFamily="34" charset="0"/>
                        </a:rPr>
                        <a:t>1</a:t>
                      </a:r>
                      <a:endParaRPr sz="1800" dirty="0">
                        <a:latin typeface="Calibri" panose="020F0502020204030204" pitchFamily="34" charset="0"/>
                        <a:cs typeface="Calibri" panose="020F0502020204030204" pitchFamily="34" charset="0"/>
                      </a:endParaRPr>
                    </a:p>
                    <a:p>
                      <a:pPr marL="92075">
                        <a:lnSpc>
                          <a:spcPct val="100000"/>
                        </a:lnSpc>
                      </a:pPr>
                      <a:r>
                        <a:rPr sz="1800" dirty="0">
                          <a:latin typeface="Calibri" panose="020F0502020204030204" pitchFamily="34" charset="0"/>
                          <a:cs typeface="Calibri" panose="020F0502020204030204" pitchFamily="34" charset="0"/>
                        </a:rPr>
                        <a:t>Accounting</a:t>
                      </a:r>
                      <a:r>
                        <a:rPr sz="1800" spc="-4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2</a:t>
                      </a: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spc="-5" dirty="0" smtClean="0">
                          <a:latin typeface="Calibri" panose="020F0502020204030204" pitchFamily="34" charset="0"/>
                          <a:cs typeface="Calibri" panose="020F0502020204030204" pitchFamily="34" charset="0"/>
                        </a:rPr>
                        <a:t>IBA</a:t>
                      </a:r>
                      <a:r>
                        <a:rPr lang="en-US" sz="1800" spc="-5" baseline="0" dirty="0" smtClean="0">
                          <a:latin typeface="Calibri" panose="020F0502020204030204" pitchFamily="34" charset="0"/>
                          <a:cs typeface="Calibri" panose="020F0502020204030204" pitchFamily="34" charset="0"/>
                        </a:rPr>
                        <a:t> 2 new name: </a:t>
                      </a:r>
                    </a:p>
                    <a:p>
                      <a:pPr marL="0" marR="0" lvl="0" indent="0" defTabSz="914400" eaLnBrk="1" fontAlgn="auto" latinLnBrk="0" hangingPunct="1">
                        <a:lnSpc>
                          <a:spcPct val="100000"/>
                        </a:lnSpc>
                        <a:spcBef>
                          <a:spcPts val="0"/>
                        </a:spcBef>
                        <a:spcAft>
                          <a:spcPts val="0"/>
                        </a:spcAft>
                        <a:buClrTx/>
                        <a:buSzTx/>
                        <a:buFontTx/>
                        <a:buNone/>
                        <a:tabLst/>
                        <a:defRPr/>
                      </a:pPr>
                      <a:r>
                        <a:rPr lang="en-US" sz="1800" spc="-5" dirty="0" smtClean="0">
                          <a:latin typeface="Calibri" panose="020F0502020204030204" pitchFamily="34" charset="0"/>
                          <a:cs typeface="Calibri" panose="020F0502020204030204" pitchFamily="34" charset="0"/>
                        </a:rPr>
                        <a:t>Business</a:t>
                      </a:r>
                      <a:r>
                        <a:rPr lang="en-US" sz="1800" spc="-5" baseline="0" dirty="0" smtClean="0">
                          <a:latin typeface="Calibri" panose="020F0502020204030204" pitchFamily="34" charset="0"/>
                          <a:cs typeface="Calibri" panose="020F0502020204030204" pitchFamily="34" charset="0"/>
                        </a:rPr>
                        <a:t> Data Applications (BDA)</a:t>
                      </a:r>
                      <a:endParaRPr lang="en-US" sz="1800" dirty="0" smtClean="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779510">
                <a:tc>
                  <a:txBody>
                    <a:bodyPr/>
                    <a:lstStyle/>
                    <a:p>
                      <a:pPr marL="91440">
                        <a:lnSpc>
                          <a:spcPct val="100000"/>
                        </a:lnSpc>
                        <a:spcBef>
                          <a:spcPts val="305"/>
                        </a:spcBef>
                      </a:pPr>
                      <a:r>
                        <a:rPr sz="1800" dirty="0">
                          <a:latin typeface="Calibri" panose="020F0502020204030204" pitchFamily="34" charset="0"/>
                          <a:cs typeface="Calibri" panose="020F0502020204030204" pitchFamily="34" charset="0"/>
                        </a:rPr>
                        <a:t>520803</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1440" marR="709930">
                        <a:lnSpc>
                          <a:spcPct val="100000"/>
                        </a:lnSpc>
                        <a:spcBef>
                          <a:spcPts val="305"/>
                        </a:spcBef>
                      </a:pPr>
                      <a:r>
                        <a:rPr sz="1800" b="1" dirty="0">
                          <a:latin typeface="Calibri" panose="020F0502020204030204" pitchFamily="34" charset="0"/>
                          <a:cs typeface="Calibri" panose="020F0502020204030204" pitchFamily="34" charset="0"/>
                        </a:rPr>
                        <a:t>Banking  Services</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marR="390525">
                        <a:lnSpc>
                          <a:spcPct val="100000"/>
                        </a:lnSpc>
                        <a:spcBef>
                          <a:spcPts val="305"/>
                        </a:spcBef>
                      </a:pPr>
                      <a:r>
                        <a:rPr sz="1800" dirty="0">
                          <a:latin typeface="Calibri" panose="020F0502020204030204" pitchFamily="34" charset="0"/>
                          <a:cs typeface="Calibri" panose="020F0502020204030204" pitchFamily="34" charset="0"/>
                        </a:rPr>
                        <a:t>Banking</a:t>
                      </a:r>
                      <a:r>
                        <a:rPr sz="1800" spc="-5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Services</a:t>
                      </a:r>
                      <a:r>
                        <a:rPr sz="1800" spc="-55" dirty="0">
                          <a:latin typeface="Calibri" panose="020F0502020204030204" pitchFamily="34" charset="0"/>
                          <a:cs typeface="Calibri" panose="020F0502020204030204" pitchFamily="34" charset="0"/>
                        </a:rPr>
                        <a:t> </a:t>
                      </a:r>
                      <a:r>
                        <a:rPr sz="1800" spc="-5" dirty="0" smtClean="0">
                          <a:latin typeface="Calibri" panose="020F0502020204030204" pitchFamily="34" charset="0"/>
                          <a:cs typeface="Calibri" panose="020F0502020204030204" pitchFamily="34" charset="0"/>
                        </a:rPr>
                        <a:t>Business</a:t>
                      </a:r>
                      <a:r>
                        <a:rPr sz="1800" spc="-20" dirty="0" smtClean="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Finance</a:t>
                      </a: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marR="607695" algn="just">
                        <a:lnSpc>
                          <a:spcPct val="100000"/>
                        </a:lnSpc>
                        <a:spcBef>
                          <a:spcPts val="305"/>
                        </a:spcBef>
                      </a:pPr>
                      <a:r>
                        <a:rPr sz="1800" spc="-5" dirty="0">
                          <a:latin typeface="Calibri" panose="020F0502020204030204" pitchFamily="34" charset="0"/>
                          <a:cs typeface="Calibri" panose="020F0502020204030204" pitchFamily="34" charset="0"/>
                        </a:rPr>
                        <a:t>Added:</a:t>
                      </a:r>
                      <a:r>
                        <a:rPr sz="1800" spc="-3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Marketing</a:t>
                      </a:r>
                      <a:r>
                        <a:rPr sz="1800" spc="-3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 </a:t>
                      </a:r>
                      <a:r>
                        <a:rPr sz="1800" spc="-440" dirty="0">
                          <a:latin typeface="Calibri" panose="020F0502020204030204" pitchFamily="34" charset="0"/>
                          <a:cs typeface="Calibri" panose="020F0502020204030204" pitchFamily="34" charset="0"/>
                        </a:rPr>
                        <a:t> </a:t>
                      </a:r>
                      <a:endParaRPr lang="en-US" sz="1800" spc="-440" dirty="0" smtClean="0">
                        <a:latin typeface="Calibri" panose="020F0502020204030204" pitchFamily="34" charset="0"/>
                        <a:cs typeface="Calibri" panose="020F0502020204030204" pitchFamily="34" charset="0"/>
                      </a:endParaRPr>
                    </a:p>
                    <a:p>
                      <a:pPr marL="92075" marR="607695" algn="just">
                        <a:lnSpc>
                          <a:spcPct val="100000"/>
                        </a:lnSpc>
                        <a:spcBef>
                          <a:spcPts val="305"/>
                        </a:spcBef>
                      </a:pPr>
                      <a:r>
                        <a:rPr sz="1800" spc="-5" dirty="0" smtClean="0">
                          <a:latin typeface="Calibri" panose="020F0502020204030204" pitchFamily="34" charset="0"/>
                          <a:cs typeface="Calibri" panose="020F0502020204030204" pitchFamily="34" charset="0"/>
                        </a:rPr>
                        <a:t>Non-Traditional</a:t>
                      </a:r>
                      <a:r>
                        <a:rPr sz="1800" spc="-105" dirty="0" smtClean="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for </a:t>
                      </a:r>
                      <a:r>
                        <a:rPr sz="1800" spc="-434"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Males</a:t>
                      </a: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947366">
                <a:tc>
                  <a:txBody>
                    <a:bodyPr/>
                    <a:lstStyle/>
                    <a:p>
                      <a:pPr marL="91440">
                        <a:lnSpc>
                          <a:spcPct val="100000"/>
                        </a:lnSpc>
                        <a:spcBef>
                          <a:spcPts val="305"/>
                        </a:spcBef>
                      </a:pPr>
                      <a:r>
                        <a:rPr sz="1800" dirty="0">
                          <a:latin typeface="Calibri" panose="020F0502020204030204" pitchFamily="34" charset="0"/>
                          <a:cs typeface="Calibri" panose="020F0502020204030204" pitchFamily="34" charset="0"/>
                        </a:rPr>
                        <a:t>520201</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1440" marR="696595">
                        <a:lnSpc>
                          <a:spcPct val="100000"/>
                        </a:lnSpc>
                        <a:spcBef>
                          <a:spcPts val="305"/>
                        </a:spcBef>
                      </a:pPr>
                      <a:r>
                        <a:rPr sz="1800" b="1" dirty="0">
                          <a:latin typeface="Calibri" panose="020F0502020204030204" pitchFamily="34" charset="0"/>
                          <a:cs typeface="Calibri" panose="020F0502020204030204" pitchFamily="34" charset="0"/>
                        </a:rPr>
                        <a:t>Busin</a:t>
                      </a:r>
                      <a:r>
                        <a:rPr sz="1800" b="1" spc="5" dirty="0">
                          <a:latin typeface="Calibri" panose="020F0502020204030204" pitchFamily="34" charset="0"/>
                          <a:cs typeface="Calibri" panose="020F0502020204030204" pitchFamily="34" charset="0"/>
                        </a:rPr>
                        <a:t>e</a:t>
                      </a:r>
                      <a:r>
                        <a:rPr sz="1800" b="1" dirty="0">
                          <a:latin typeface="Calibri" panose="020F0502020204030204" pitchFamily="34" charset="0"/>
                          <a:cs typeface="Calibri" panose="020F0502020204030204" pitchFamily="34" charset="0"/>
                        </a:rPr>
                        <a:t>ss  Finance</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2075" marR="403860">
                        <a:lnSpc>
                          <a:spcPct val="100000"/>
                        </a:lnSpc>
                        <a:spcBef>
                          <a:spcPts val="305"/>
                        </a:spcBef>
                      </a:pPr>
                      <a:r>
                        <a:rPr sz="1800" spc="-5" dirty="0">
                          <a:latin typeface="Calibri" panose="020F0502020204030204" pitchFamily="34" charset="0"/>
                          <a:cs typeface="Calibri" panose="020F0502020204030204" pitchFamily="34" charset="0"/>
                        </a:rPr>
                        <a:t>Business</a:t>
                      </a:r>
                      <a:r>
                        <a:rPr sz="1800" spc="-3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Finance</a:t>
                      </a:r>
                      <a:r>
                        <a:rPr sz="1800" spc="-40" dirty="0">
                          <a:latin typeface="Calibri" panose="020F0502020204030204" pitchFamily="34" charset="0"/>
                          <a:cs typeface="Calibri" panose="020F0502020204030204" pitchFamily="34" charset="0"/>
                        </a:rPr>
                        <a:t> </a:t>
                      </a:r>
                      <a:r>
                        <a:rPr sz="1800" dirty="0" smtClean="0">
                          <a:latin typeface="Calibri" panose="020F0502020204030204" pitchFamily="34" charset="0"/>
                          <a:cs typeface="Calibri" panose="020F0502020204030204" pitchFamily="34" charset="0"/>
                        </a:rPr>
                        <a:t>Accounting</a:t>
                      </a:r>
                      <a:r>
                        <a:rPr sz="1800" spc="-30" dirty="0" smtClean="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1</a:t>
                      </a: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a:lnSpc>
                          <a:spcPct val="100000"/>
                        </a:lnSpc>
                      </a:pPr>
                      <a:endParaRPr sz="190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3"/>
                  </a:ext>
                </a:extLst>
              </a:tr>
              <a:tr h="914400">
                <a:tc>
                  <a:txBody>
                    <a:bodyPr/>
                    <a:lstStyle/>
                    <a:p>
                      <a:pPr marL="91440">
                        <a:lnSpc>
                          <a:spcPct val="100000"/>
                        </a:lnSpc>
                        <a:spcBef>
                          <a:spcPts val="305"/>
                        </a:spcBef>
                      </a:pPr>
                      <a:r>
                        <a:rPr sz="1800" spc="-5" dirty="0">
                          <a:latin typeface="Calibri" panose="020F0502020204030204" pitchFamily="34" charset="0"/>
                          <a:cs typeface="Calibri" panose="020F0502020204030204" pitchFamily="34" charset="0"/>
                        </a:rPr>
                        <a:t>521701</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1440">
                        <a:lnSpc>
                          <a:spcPct val="100000"/>
                        </a:lnSpc>
                        <a:spcBef>
                          <a:spcPts val="305"/>
                        </a:spcBef>
                      </a:pPr>
                      <a:r>
                        <a:rPr sz="1800" b="1" spc="-5" dirty="0">
                          <a:latin typeface="Calibri" panose="020F0502020204030204" pitchFamily="34" charset="0"/>
                          <a:cs typeface="Calibri" panose="020F0502020204030204" pitchFamily="34" charset="0"/>
                        </a:rPr>
                        <a:t>Insurance</a:t>
                      </a:r>
                      <a:endParaRPr sz="1800">
                        <a:latin typeface="Calibri" panose="020F0502020204030204" pitchFamily="34" charset="0"/>
                        <a:cs typeface="Calibri" panose="020F0502020204030204" pitchFamily="34" charset="0"/>
                      </a:endParaRPr>
                    </a:p>
                    <a:p>
                      <a:pPr marL="91440">
                        <a:lnSpc>
                          <a:spcPct val="100000"/>
                        </a:lnSpc>
                      </a:pPr>
                      <a:r>
                        <a:rPr sz="1800" b="1" dirty="0">
                          <a:latin typeface="Calibri" panose="020F0502020204030204" pitchFamily="34" charset="0"/>
                          <a:cs typeface="Calibri" panose="020F0502020204030204" pitchFamily="34" charset="0"/>
                        </a:rPr>
                        <a:t>Services</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marR="364490" algn="l">
                        <a:lnSpc>
                          <a:spcPct val="100000"/>
                        </a:lnSpc>
                        <a:spcBef>
                          <a:spcPts val="305"/>
                        </a:spcBef>
                      </a:pPr>
                      <a:r>
                        <a:rPr sz="1800" spc="-5" dirty="0">
                          <a:latin typeface="Calibri" panose="020F0502020204030204" pitchFamily="34" charset="0"/>
                          <a:cs typeface="Calibri" panose="020F0502020204030204" pitchFamily="34" charset="0"/>
                        </a:rPr>
                        <a:t>Business </a:t>
                      </a:r>
                      <a:r>
                        <a:rPr sz="1800" dirty="0" smtClean="0">
                          <a:latin typeface="Calibri" panose="020F0502020204030204" pitchFamily="34" charset="0"/>
                          <a:cs typeface="Calibri" panose="020F0502020204030204" pitchFamily="34" charset="0"/>
                        </a:rPr>
                        <a:t>Finance </a:t>
                      </a:r>
                      <a:endParaRPr lang="en-US" sz="1800" dirty="0" smtClean="0">
                        <a:latin typeface="Calibri" panose="020F0502020204030204" pitchFamily="34" charset="0"/>
                        <a:cs typeface="Calibri" panose="020F0502020204030204" pitchFamily="34" charset="0"/>
                      </a:endParaRPr>
                    </a:p>
                    <a:p>
                      <a:pPr marL="92075" marR="364490" algn="l">
                        <a:lnSpc>
                          <a:spcPct val="100000"/>
                        </a:lnSpc>
                        <a:spcBef>
                          <a:spcPts val="305"/>
                        </a:spcBef>
                      </a:pPr>
                      <a:r>
                        <a:rPr sz="1800" dirty="0" smtClean="0">
                          <a:latin typeface="Calibri" panose="020F0502020204030204" pitchFamily="34" charset="0"/>
                          <a:cs typeface="Calibri" panose="020F0502020204030204" pitchFamily="34" charset="0"/>
                        </a:rPr>
                        <a:t>Insurance</a:t>
                      </a:r>
                      <a:r>
                        <a:rPr sz="1800" spc="-50" dirty="0" smtClean="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and</a:t>
                      </a:r>
                      <a:r>
                        <a:rPr sz="1800" spc="-4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Risk </a:t>
                      </a:r>
                      <a:r>
                        <a:rPr sz="1800" spc="-44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Management</a:t>
                      </a: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nSpc>
                          <a:spcPct val="100000"/>
                        </a:lnSpc>
                      </a:pPr>
                      <a:endParaRPr sz="1900" dirty="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4"/>
                  </a:ext>
                </a:extLst>
              </a:tr>
              <a:tr h="925277">
                <a:tc>
                  <a:txBody>
                    <a:bodyPr/>
                    <a:lstStyle/>
                    <a:p>
                      <a:pPr marL="91440">
                        <a:lnSpc>
                          <a:spcPct val="100000"/>
                        </a:lnSpc>
                        <a:spcBef>
                          <a:spcPts val="305"/>
                        </a:spcBef>
                      </a:pPr>
                      <a:r>
                        <a:rPr sz="1800" dirty="0">
                          <a:latin typeface="Calibri" panose="020F0502020204030204" pitchFamily="34" charset="0"/>
                          <a:cs typeface="Calibri" panose="020F0502020204030204" pitchFamily="34" charset="0"/>
                        </a:rPr>
                        <a:t>520807</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1440">
                        <a:lnSpc>
                          <a:spcPct val="100000"/>
                        </a:lnSpc>
                        <a:spcBef>
                          <a:spcPts val="305"/>
                        </a:spcBef>
                      </a:pPr>
                      <a:r>
                        <a:rPr sz="1800" b="1" dirty="0">
                          <a:latin typeface="Calibri" panose="020F0502020204030204" pitchFamily="34" charset="0"/>
                          <a:cs typeface="Calibri" panose="020F0502020204030204" pitchFamily="34" charset="0"/>
                        </a:rPr>
                        <a:t>Securities</a:t>
                      </a:r>
                      <a:r>
                        <a:rPr sz="1800" b="1" spc="-50" dirty="0">
                          <a:latin typeface="Calibri" panose="020F0502020204030204" pitchFamily="34" charset="0"/>
                          <a:cs typeface="Calibri" panose="020F0502020204030204" pitchFamily="34" charset="0"/>
                        </a:rPr>
                        <a:t> </a:t>
                      </a:r>
                      <a:r>
                        <a:rPr sz="1800" b="1" spc="-5" dirty="0">
                          <a:latin typeface="Calibri" panose="020F0502020204030204" pitchFamily="34" charset="0"/>
                          <a:cs typeface="Calibri" panose="020F0502020204030204" pitchFamily="34" charset="0"/>
                        </a:rPr>
                        <a:t>and</a:t>
                      </a:r>
                      <a:endParaRPr sz="1800">
                        <a:latin typeface="Calibri" panose="020F0502020204030204" pitchFamily="34" charset="0"/>
                        <a:cs typeface="Calibri" panose="020F0502020204030204" pitchFamily="34" charset="0"/>
                      </a:endParaRPr>
                    </a:p>
                    <a:p>
                      <a:pPr marL="91440">
                        <a:lnSpc>
                          <a:spcPct val="100000"/>
                        </a:lnSpc>
                      </a:pPr>
                      <a:r>
                        <a:rPr sz="1800" b="1" dirty="0">
                          <a:latin typeface="Calibri" panose="020F0502020204030204" pitchFamily="34" charset="0"/>
                          <a:cs typeface="Calibri" panose="020F0502020204030204" pitchFamily="34" charset="0"/>
                        </a:rPr>
                        <a:t>Investments</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2075" marR="403225">
                        <a:lnSpc>
                          <a:spcPct val="100000"/>
                        </a:lnSpc>
                        <a:spcBef>
                          <a:spcPts val="305"/>
                        </a:spcBef>
                      </a:pPr>
                      <a:r>
                        <a:rPr sz="1800" spc="-5" dirty="0">
                          <a:latin typeface="Calibri" panose="020F0502020204030204" pitchFamily="34" charset="0"/>
                          <a:cs typeface="Calibri" panose="020F0502020204030204" pitchFamily="34" charset="0"/>
                        </a:rPr>
                        <a:t>Business</a:t>
                      </a:r>
                      <a:r>
                        <a:rPr sz="1800" spc="-30" dirty="0">
                          <a:latin typeface="Calibri" panose="020F0502020204030204" pitchFamily="34" charset="0"/>
                          <a:cs typeface="Calibri" panose="020F0502020204030204" pitchFamily="34" charset="0"/>
                        </a:rPr>
                        <a:t> </a:t>
                      </a:r>
                      <a:r>
                        <a:rPr sz="1800" dirty="0" smtClean="0">
                          <a:latin typeface="Calibri" panose="020F0502020204030204" pitchFamily="34" charset="0"/>
                          <a:cs typeface="Calibri" panose="020F0502020204030204" pitchFamily="34" charset="0"/>
                        </a:rPr>
                        <a:t>Finance</a:t>
                      </a:r>
                      <a:r>
                        <a:rPr sz="1800" spc="-35" dirty="0" smtClean="0">
                          <a:latin typeface="Calibri" panose="020F0502020204030204" pitchFamily="34" charset="0"/>
                          <a:cs typeface="Calibri" panose="020F0502020204030204" pitchFamily="34" charset="0"/>
                        </a:rPr>
                        <a:t> </a:t>
                      </a:r>
                      <a:r>
                        <a:rPr sz="1800" dirty="0" smtClean="0">
                          <a:latin typeface="Calibri" panose="020F0502020204030204" pitchFamily="34" charset="0"/>
                          <a:cs typeface="Calibri" panose="020F0502020204030204" pitchFamily="34" charset="0"/>
                        </a:rPr>
                        <a:t>Securities </a:t>
                      </a:r>
                      <a:r>
                        <a:rPr sz="1800" dirty="0">
                          <a:latin typeface="Calibri" panose="020F0502020204030204" pitchFamily="34" charset="0"/>
                          <a:cs typeface="Calibri" panose="020F0502020204030204" pitchFamily="34" charset="0"/>
                        </a:rPr>
                        <a:t>and </a:t>
                      </a:r>
                      <a:r>
                        <a:rPr sz="1800" spc="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Investments</a:t>
                      </a:r>
                      <a:endParaRPr sz="1800" dirty="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a:lnSpc>
                          <a:spcPct val="100000"/>
                        </a:lnSpc>
                      </a:pPr>
                      <a:endParaRPr sz="1900" dirty="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72459370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04775" y="132342"/>
            <a:ext cx="10549288" cy="628377"/>
          </a:xfrm>
          <a:prstGeom prst="rect">
            <a:avLst/>
          </a:prstGeom>
        </p:spPr>
        <p:txBody>
          <a:bodyPr vert="horz" wrap="square" lIns="0" tIns="12700" rIns="0" bIns="0" rtlCol="0" anchor="ctr">
            <a:spAutoFit/>
          </a:bodyPr>
          <a:lstStyle/>
          <a:p>
            <a:pPr marL="12700" algn="ctr">
              <a:lnSpc>
                <a:spcPct val="100000"/>
              </a:lnSpc>
              <a:spcBef>
                <a:spcPts val="100"/>
              </a:spcBef>
            </a:pPr>
            <a:r>
              <a:rPr lang="en-US" sz="4000" b="1" spc="-20" dirty="0" smtClean="0">
                <a:latin typeface="+mn-lt"/>
              </a:rPr>
              <a:t>Program Summary-Marketing</a:t>
            </a:r>
            <a:endParaRPr lang="en-US" sz="4000" b="1" spc="-20" dirty="0">
              <a:latin typeface="+mn-lt"/>
            </a:endParaRPr>
          </a:p>
        </p:txBody>
      </p:sp>
      <p:graphicFrame>
        <p:nvGraphicFramePr>
          <p:cNvPr id="3" name="object 3" descr="table of the Marketng program summary of changes"/>
          <p:cNvGraphicFramePr>
            <a:graphicFrameLocks noGrp="1"/>
          </p:cNvGraphicFramePr>
          <p:nvPr>
            <p:extLst>
              <p:ext uri="{D42A27DB-BD31-4B8C-83A1-F6EECF244321}">
                <p14:modId xmlns:p14="http://schemas.microsoft.com/office/powerpoint/2010/main" val="1415422126"/>
              </p:ext>
            </p:extLst>
          </p:nvPr>
        </p:nvGraphicFramePr>
        <p:xfrm>
          <a:off x="904775" y="1207007"/>
          <a:ext cx="10698961" cy="4136350"/>
        </p:xfrm>
        <a:graphic>
          <a:graphicData uri="http://schemas.openxmlformats.org/drawingml/2006/table">
            <a:tbl>
              <a:tblPr firstRow="1" bandRow="1">
                <a:tableStyleId>{2D5ABB26-0587-4C30-8999-92F81FD0307C}</a:tableStyleId>
              </a:tblPr>
              <a:tblGrid>
                <a:gridCol w="1834223">
                  <a:extLst>
                    <a:ext uri="{9D8B030D-6E8A-4147-A177-3AD203B41FA5}">
                      <a16:colId xmlns:a16="http://schemas.microsoft.com/office/drawing/2014/main" val="20000"/>
                    </a:ext>
                  </a:extLst>
                </a:gridCol>
                <a:gridCol w="2540193">
                  <a:extLst>
                    <a:ext uri="{9D8B030D-6E8A-4147-A177-3AD203B41FA5}">
                      <a16:colId xmlns:a16="http://schemas.microsoft.com/office/drawing/2014/main" val="20001"/>
                    </a:ext>
                  </a:extLst>
                </a:gridCol>
                <a:gridCol w="2965719">
                  <a:extLst>
                    <a:ext uri="{9D8B030D-6E8A-4147-A177-3AD203B41FA5}">
                      <a16:colId xmlns:a16="http://schemas.microsoft.com/office/drawing/2014/main" val="20002"/>
                    </a:ext>
                  </a:extLst>
                </a:gridCol>
                <a:gridCol w="3358826">
                  <a:extLst>
                    <a:ext uri="{9D8B030D-6E8A-4147-A177-3AD203B41FA5}">
                      <a16:colId xmlns:a16="http://schemas.microsoft.com/office/drawing/2014/main" val="20003"/>
                    </a:ext>
                  </a:extLst>
                </a:gridCol>
              </a:tblGrid>
              <a:tr h="644188">
                <a:tc>
                  <a:txBody>
                    <a:bodyPr/>
                    <a:lstStyle/>
                    <a:p>
                      <a:pPr marL="91440">
                        <a:lnSpc>
                          <a:spcPct val="100000"/>
                        </a:lnSpc>
                        <a:spcBef>
                          <a:spcPts val="300"/>
                        </a:spcBef>
                      </a:pPr>
                      <a:r>
                        <a:rPr sz="1800" b="1" spc="-5" dirty="0">
                          <a:solidFill>
                            <a:srgbClr val="FFFFFF"/>
                          </a:solidFill>
                          <a:latin typeface="Calibri" panose="020F0502020204030204" pitchFamily="34" charset="0"/>
                          <a:cs typeface="Calibri" panose="020F0502020204030204" pitchFamily="34" charset="0"/>
                        </a:rPr>
                        <a:t>CIP</a:t>
                      </a:r>
                      <a:r>
                        <a:rPr sz="1800" b="1" spc="-105" dirty="0">
                          <a:solidFill>
                            <a:srgbClr val="FFFFFF"/>
                          </a:solidFill>
                          <a:latin typeface="Calibri" panose="020F0502020204030204" pitchFamily="34" charset="0"/>
                          <a:cs typeface="Calibri" panose="020F0502020204030204" pitchFamily="34" charset="0"/>
                        </a:rPr>
                        <a:t> </a:t>
                      </a:r>
                      <a:r>
                        <a:rPr sz="1800" b="1" spc="-5" dirty="0">
                          <a:solidFill>
                            <a:srgbClr val="FFFFFF"/>
                          </a:solidFill>
                          <a:latin typeface="Calibri" panose="020F0502020204030204" pitchFamily="34" charset="0"/>
                          <a:cs typeface="Calibri" panose="020F0502020204030204" pitchFamily="34" charset="0"/>
                        </a:rPr>
                        <a:t>Code</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1440">
                        <a:lnSpc>
                          <a:spcPct val="100000"/>
                        </a:lnSpc>
                        <a:spcBef>
                          <a:spcPts val="300"/>
                        </a:spcBef>
                      </a:pPr>
                      <a:r>
                        <a:rPr sz="1800" b="1" spc="-5" dirty="0">
                          <a:solidFill>
                            <a:srgbClr val="FFFFFF"/>
                          </a:solidFill>
                          <a:latin typeface="Calibri" panose="020F0502020204030204" pitchFamily="34" charset="0"/>
                          <a:cs typeface="Calibri" panose="020F0502020204030204" pitchFamily="34" charset="0"/>
                        </a:rPr>
                        <a:t>Name</a:t>
                      </a:r>
                      <a:endParaRPr sz="18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2075" marR="902969">
                        <a:lnSpc>
                          <a:spcPct val="100000"/>
                        </a:lnSpc>
                        <a:spcBef>
                          <a:spcPts val="300"/>
                        </a:spcBef>
                      </a:pPr>
                      <a:r>
                        <a:rPr sz="1800" b="1" dirty="0">
                          <a:solidFill>
                            <a:srgbClr val="FFFFFF"/>
                          </a:solidFill>
                          <a:latin typeface="Calibri" panose="020F0502020204030204" pitchFamily="34" charset="0"/>
                          <a:cs typeface="Calibri" panose="020F0502020204030204" pitchFamily="34" charset="0"/>
                        </a:rPr>
                        <a:t>Co</a:t>
                      </a:r>
                      <a:r>
                        <a:rPr sz="1800" b="1" spc="-10" dirty="0">
                          <a:solidFill>
                            <a:srgbClr val="FFFFFF"/>
                          </a:solidFill>
                          <a:latin typeface="Calibri" panose="020F0502020204030204" pitchFamily="34" charset="0"/>
                          <a:cs typeface="Calibri" panose="020F0502020204030204" pitchFamily="34" charset="0"/>
                        </a:rPr>
                        <a:t>n</a:t>
                      </a:r>
                      <a:r>
                        <a:rPr sz="1800" b="1" dirty="0">
                          <a:solidFill>
                            <a:srgbClr val="FFFFFF"/>
                          </a:solidFill>
                          <a:latin typeface="Calibri" panose="020F0502020204030204" pitchFamily="34" charset="0"/>
                          <a:cs typeface="Calibri" panose="020F0502020204030204" pitchFamily="34" charset="0"/>
                        </a:rPr>
                        <a:t>c</a:t>
                      </a:r>
                      <a:r>
                        <a:rPr sz="1800" b="1" spc="5" dirty="0">
                          <a:solidFill>
                            <a:srgbClr val="FFFFFF"/>
                          </a:solidFill>
                          <a:latin typeface="Calibri" panose="020F0502020204030204" pitchFamily="34" charset="0"/>
                          <a:cs typeface="Calibri" panose="020F0502020204030204" pitchFamily="34" charset="0"/>
                        </a:rPr>
                        <a:t>e</a:t>
                      </a:r>
                      <a:r>
                        <a:rPr sz="1800" b="1" dirty="0">
                          <a:solidFill>
                            <a:srgbClr val="FFFFFF"/>
                          </a:solidFill>
                          <a:latin typeface="Calibri" panose="020F0502020204030204" pitchFamily="34" charset="0"/>
                          <a:cs typeface="Calibri" panose="020F0502020204030204" pitchFamily="34" charset="0"/>
                        </a:rPr>
                        <a:t>ntrator  </a:t>
                      </a:r>
                      <a:r>
                        <a:rPr sz="1800" b="1" spc="-5" dirty="0">
                          <a:solidFill>
                            <a:srgbClr val="FFFFFF"/>
                          </a:solidFill>
                          <a:latin typeface="Calibri" panose="020F0502020204030204" pitchFamily="34" charset="0"/>
                          <a:cs typeface="Calibri" panose="020F0502020204030204" pitchFamily="34" charset="0"/>
                        </a:rPr>
                        <a:t>Courses</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2075">
                        <a:lnSpc>
                          <a:spcPct val="100000"/>
                        </a:lnSpc>
                        <a:spcBef>
                          <a:spcPts val="300"/>
                        </a:spcBef>
                      </a:pPr>
                      <a:r>
                        <a:rPr sz="1800" b="1" spc="-5" dirty="0">
                          <a:solidFill>
                            <a:srgbClr val="FFFFFF"/>
                          </a:solidFill>
                          <a:latin typeface="Calibri" panose="020F0502020204030204" pitchFamily="34" charset="0"/>
                          <a:cs typeface="Calibri" panose="020F0502020204030204" pitchFamily="34" charset="0"/>
                        </a:rPr>
                        <a:t>Changes</a:t>
                      </a:r>
                      <a:r>
                        <a:rPr sz="1800" b="1" spc="-15" dirty="0">
                          <a:solidFill>
                            <a:srgbClr val="FFFFFF"/>
                          </a:solidFill>
                          <a:latin typeface="Calibri" panose="020F0502020204030204" pitchFamily="34" charset="0"/>
                          <a:cs typeface="Calibri" panose="020F0502020204030204" pitchFamily="34" charset="0"/>
                        </a:rPr>
                        <a:t> </a:t>
                      </a:r>
                      <a:r>
                        <a:rPr sz="1800" b="1" dirty="0">
                          <a:solidFill>
                            <a:srgbClr val="FFFFFF"/>
                          </a:solidFill>
                          <a:latin typeface="Calibri" panose="020F0502020204030204" pitchFamily="34" charset="0"/>
                          <a:cs typeface="Calibri" panose="020F0502020204030204" pitchFamily="34" charset="0"/>
                        </a:rPr>
                        <a:t>for</a:t>
                      </a:r>
                      <a:r>
                        <a:rPr sz="1800" b="1" spc="-40" dirty="0">
                          <a:solidFill>
                            <a:srgbClr val="FFFFFF"/>
                          </a:solidFill>
                          <a:latin typeface="Calibri" panose="020F0502020204030204" pitchFamily="34" charset="0"/>
                          <a:cs typeface="Calibri" panose="020F0502020204030204" pitchFamily="34" charset="0"/>
                        </a:rPr>
                        <a:t> </a:t>
                      </a:r>
                      <a:r>
                        <a:rPr sz="1800" b="1" dirty="0">
                          <a:solidFill>
                            <a:srgbClr val="FFFFFF"/>
                          </a:solidFill>
                          <a:latin typeface="Calibri" panose="020F0502020204030204" pitchFamily="34" charset="0"/>
                          <a:cs typeface="Calibri" panose="020F0502020204030204" pitchFamily="34" charset="0"/>
                        </a:rPr>
                        <a:t>2020-21</a:t>
                      </a:r>
                      <a:endParaRPr sz="18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814163">
                <a:tc>
                  <a:txBody>
                    <a:bodyPr/>
                    <a:lstStyle/>
                    <a:p>
                      <a:pPr marL="91440">
                        <a:lnSpc>
                          <a:spcPct val="100000"/>
                        </a:lnSpc>
                        <a:spcBef>
                          <a:spcPts val="300"/>
                        </a:spcBef>
                      </a:pPr>
                      <a:r>
                        <a:rPr sz="1800" spc="-5" dirty="0">
                          <a:latin typeface="Calibri" panose="020F0502020204030204" pitchFamily="34" charset="0"/>
                          <a:cs typeface="Calibri" panose="020F0502020204030204" pitchFamily="34" charset="0"/>
                        </a:rPr>
                        <a:t>090903</a:t>
                      </a:r>
                      <a:endParaRPr sz="18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1440">
                        <a:lnSpc>
                          <a:spcPct val="100000"/>
                        </a:lnSpc>
                        <a:spcBef>
                          <a:spcPts val="300"/>
                        </a:spcBef>
                      </a:pPr>
                      <a:r>
                        <a:rPr sz="1800" b="1" dirty="0">
                          <a:latin typeface="Calibri" panose="020F0502020204030204" pitchFamily="34" charset="0"/>
                          <a:cs typeface="Calibri" panose="020F0502020204030204" pitchFamily="34" charset="0"/>
                        </a:rPr>
                        <a:t>Marketing</a:t>
                      </a:r>
                      <a:endParaRPr sz="1800">
                        <a:latin typeface="Calibri" panose="020F0502020204030204" pitchFamily="34" charset="0"/>
                        <a:cs typeface="Calibri" panose="020F0502020204030204" pitchFamily="34" charset="0"/>
                      </a:endParaRPr>
                    </a:p>
                    <a:p>
                      <a:pPr marL="91440">
                        <a:lnSpc>
                          <a:spcPct val="100000"/>
                        </a:lnSpc>
                      </a:pPr>
                      <a:r>
                        <a:rPr sz="1800" b="1" spc="-5" dirty="0">
                          <a:latin typeface="Calibri" panose="020F0502020204030204" pitchFamily="34" charset="0"/>
                          <a:cs typeface="Calibri" panose="020F0502020204030204" pitchFamily="34" charset="0"/>
                        </a:rPr>
                        <a:t>Communications</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2075" marR="204470">
                        <a:lnSpc>
                          <a:spcPct val="100000"/>
                        </a:lnSpc>
                        <a:spcBef>
                          <a:spcPts val="300"/>
                        </a:spcBef>
                      </a:pPr>
                      <a:r>
                        <a:rPr sz="1800" b="0" dirty="0">
                          <a:latin typeface="Calibri" panose="020F0502020204030204" pitchFamily="34" charset="0"/>
                          <a:cs typeface="Calibri" panose="020F0502020204030204" pitchFamily="34" charset="0"/>
                        </a:rPr>
                        <a:t>Marketing / </a:t>
                      </a:r>
                      <a:r>
                        <a:rPr sz="1800" b="0" spc="5"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Advertising</a:t>
                      </a:r>
                      <a:r>
                        <a:rPr sz="1800" b="0" spc="-50"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or</a:t>
                      </a:r>
                      <a:r>
                        <a:rPr sz="1800" b="0" spc="-55"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Digital </a:t>
                      </a:r>
                      <a:r>
                        <a:rPr sz="1800" b="0" spc="-434" dirty="0">
                          <a:latin typeface="Calibri" panose="020F0502020204030204" pitchFamily="34" charset="0"/>
                          <a:cs typeface="Calibri" panose="020F0502020204030204" pitchFamily="34" charset="0"/>
                        </a:rPr>
                        <a:t> </a:t>
                      </a:r>
                      <a:r>
                        <a:rPr sz="1800" b="0" spc="-5" dirty="0">
                          <a:latin typeface="Calibri" panose="020F0502020204030204" pitchFamily="34" charset="0"/>
                          <a:cs typeface="Calibri" panose="020F0502020204030204" pitchFamily="34" charset="0"/>
                        </a:rPr>
                        <a:t>Media</a:t>
                      </a:r>
                      <a:r>
                        <a:rPr sz="1800" b="0" spc="-10"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Marketing</a:t>
                      </a: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300"/>
                        </a:spcBef>
                      </a:pPr>
                      <a:r>
                        <a:rPr lang="en-US" sz="1800" b="0" spc="-5" dirty="0" smtClean="0">
                          <a:latin typeface="Calibri" panose="020F0502020204030204" pitchFamily="34" charset="0"/>
                          <a:cs typeface="Calibri" panose="020F0502020204030204" pitchFamily="34" charset="0"/>
                        </a:rPr>
                        <a:t>IBA</a:t>
                      </a:r>
                      <a:r>
                        <a:rPr lang="en-US" sz="1800" b="0" spc="-5" baseline="0" dirty="0" smtClean="0">
                          <a:latin typeface="Calibri" panose="020F0502020204030204" pitchFamily="34" charset="0"/>
                          <a:cs typeface="Calibri" panose="020F0502020204030204" pitchFamily="34" charset="0"/>
                        </a:rPr>
                        <a:t> 2 new name: </a:t>
                      </a:r>
                    </a:p>
                    <a:p>
                      <a:pPr marL="92075">
                        <a:lnSpc>
                          <a:spcPct val="100000"/>
                        </a:lnSpc>
                        <a:spcBef>
                          <a:spcPts val="300"/>
                        </a:spcBef>
                      </a:pPr>
                      <a:r>
                        <a:rPr lang="en-US" sz="1800" b="0" spc="-5" dirty="0" smtClean="0">
                          <a:latin typeface="Calibri" panose="020F0502020204030204" pitchFamily="34" charset="0"/>
                          <a:cs typeface="Calibri" panose="020F0502020204030204" pitchFamily="34" charset="0"/>
                        </a:rPr>
                        <a:t>Business</a:t>
                      </a:r>
                      <a:r>
                        <a:rPr lang="en-US" sz="1800" b="0" spc="-5" baseline="0" dirty="0" smtClean="0">
                          <a:latin typeface="Calibri" panose="020F0502020204030204" pitchFamily="34" charset="0"/>
                          <a:cs typeface="Calibri" panose="020F0502020204030204" pitchFamily="34" charset="0"/>
                        </a:rPr>
                        <a:t> Data Applications (BDA)</a:t>
                      </a:r>
                      <a:endParaRPr lang="en-US" sz="1800" b="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837560">
                <a:tc>
                  <a:txBody>
                    <a:bodyPr/>
                    <a:lstStyle/>
                    <a:p>
                      <a:pPr marL="91440">
                        <a:lnSpc>
                          <a:spcPct val="100000"/>
                        </a:lnSpc>
                        <a:spcBef>
                          <a:spcPts val="300"/>
                        </a:spcBef>
                      </a:pPr>
                      <a:r>
                        <a:rPr sz="1800" spc="-5" dirty="0">
                          <a:latin typeface="Calibri" panose="020F0502020204030204" pitchFamily="34" charset="0"/>
                          <a:cs typeface="Calibri" panose="020F0502020204030204" pitchFamily="34" charset="0"/>
                        </a:rPr>
                        <a:t>521401</a:t>
                      </a:r>
                      <a:endParaRPr sz="180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1440">
                        <a:lnSpc>
                          <a:spcPct val="100000"/>
                        </a:lnSpc>
                        <a:spcBef>
                          <a:spcPts val="300"/>
                        </a:spcBef>
                      </a:pPr>
                      <a:r>
                        <a:rPr sz="1800" b="1" dirty="0">
                          <a:latin typeface="Calibri" panose="020F0502020204030204" pitchFamily="34" charset="0"/>
                          <a:cs typeface="Calibri" panose="020F0502020204030204" pitchFamily="34" charset="0"/>
                        </a:rPr>
                        <a:t>Marketing</a:t>
                      </a:r>
                      <a:endParaRPr sz="1800" dirty="0">
                        <a:latin typeface="Calibri" panose="020F0502020204030204" pitchFamily="34" charset="0"/>
                        <a:cs typeface="Calibri" panose="020F0502020204030204" pitchFamily="34" charset="0"/>
                      </a:endParaRPr>
                    </a:p>
                    <a:p>
                      <a:pPr marL="91440">
                        <a:lnSpc>
                          <a:spcPct val="100000"/>
                        </a:lnSpc>
                        <a:spcBef>
                          <a:spcPts val="5"/>
                        </a:spcBef>
                      </a:pPr>
                      <a:r>
                        <a:rPr sz="1800" b="1" dirty="0">
                          <a:latin typeface="Calibri" panose="020F0502020204030204" pitchFamily="34" charset="0"/>
                          <a:cs typeface="Calibri" panose="020F0502020204030204" pitchFamily="34" charset="0"/>
                        </a:rPr>
                        <a:t>Management</a:t>
                      </a:r>
                      <a:endParaRPr sz="18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a:lnSpc>
                          <a:spcPct val="100000"/>
                        </a:lnSpc>
                        <a:spcBef>
                          <a:spcPts val="300"/>
                        </a:spcBef>
                      </a:pPr>
                      <a:r>
                        <a:rPr sz="1800" b="0" dirty="0">
                          <a:latin typeface="Calibri" panose="020F0502020204030204" pitchFamily="34" charset="0"/>
                          <a:cs typeface="Calibri" panose="020F0502020204030204" pitchFamily="34" charset="0"/>
                        </a:rPr>
                        <a:t>Marketing</a:t>
                      </a:r>
                      <a:r>
                        <a:rPr sz="1800" b="0" spc="-50"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a:t>
                      </a:r>
                      <a:r>
                        <a:rPr sz="1800" b="0" spc="-15"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Marketing</a:t>
                      </a:r>
                    </a:p>
                    <a:p>
                      <a:pPr marL="92075">
                        <a:lnSpc>
                          <a:spcPct val="100000"/>
                        </a:lnSpc>
                        <a:spcBef>
                          <a:spcPts val="5"/>
                        </a:spcBef>
                      </a:pPr>
                      <a:r>
                        <a:rPr sz="1800" b="0" spc="-5" dirty="0">
                          <a:latin typeface="Calibri" panose="020F0502020204030204" pitchFamily="34" charset="0"/>
                          <a:cs typeface="Calibri" panose="020F0502020204030204" pitchFamily="34" charset="0"/>
                        </a:rPr>
                        <a:t>Management</a:t>
                      </a:r>
                      <a:endParaRPr sz="1800" b="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marR="110489">
                        <a:lnSpc>
                          <a:spcPct val="100000"/>
                        </a:lnSpc>
                        <a:spcBef>
                          <a:spcPts val="300"/>
                        </a:spcBef>
                      </a:pPr>
                      <a:endParaRPr sz="1800" b="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920178">
                <a:tc>
                  <a:txBody>
                    <a:bodyPr/>
                    <a:lstStyle/>
                    <a:p>
                      <a:pPr marL="91440">
                        <a:lnSpc>
                          <a:spcPct val="100000"/>
                        </a:lnSpc>
                        <a:spcBef>
                          <a:spcPts val="305"/>
                        </a:spcBef>
                      </a:pPr>
                      <a:r>
                        <a:rPr sz="1800" dirty="0">
                          <a:latin typeface="Calibri" panose="020F0502020204030204" pitchFamily="34" charset="0"/>
                          <a:cs typeface="Calibri" panose="020F0502020204030204" pitchFamily="34" charset="0"/>
                        </a:rPr>
                        <a:t>521402</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1440" marR="848360">
                        <a:lnSpc>
                          <a:spcPct val="100000"/>
                        </a:lnSpc>
                        <a:spcBef>
                          <a:spcPts val="305"/>
                        </a:spcBef>
                      </a:pPr>
                      <a:r>
                        <a:rPr sz="1800" b="1" dirty="0">
                          <a:latin typeface="Calibri" panose="020F0502020204030204" pitchFamily="34" charset="0"/>
                          <a:cs typeface="Calibri" panose="020F0502020204030204" pitchFamily="34" charset="0"/>
                        </a:rPr>
                        <a:t>Ma</a:t>
                      </a:r>
                      <a:r>
                        <a:rPr sz="1800" b="1" spc="5" dirty="0">
                          <a:latin typeface="Calibri" panose="020F0502020204030204" pitchFamily="34" charset="0"/>
                          <a:cs typeface="Calibri" panose="020F0502020204030204" pitchFamily="34" charset="0"/>
                        </a:rPr>
                        <a:t>r</a:t>
                      </a:r>
                      <a:r>
                        <a:rPr sz="1800" b="1" dirty="0">
                          <a:latin typeface="Calibri" panose="020F0502020204030204" pitchFamily="34" charset="0"/>
                          <a:cs typeface="Calibri" panose="020F0502020204030204" pitchFamily="34" charset="0"/>
                        </a:rPr>
                        <a:t>keting  Analytics</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2075" marR="140335">
                        <a:lnSpc>
                          <a:spcPct val="100000"/>
                        </a:lnSpc>
                        <a:spcBef>
                          <a:spcPts val="305"/>
                        </a:spcBef>
                      </a:pPr>
                      <a:r>
                        <a:rPr sz="1800" b="0" dirty="0">
                          <a:latin typeface="Calibri" panose="020F0502020204030204" pitchFamily="34" charset="0"/>
                          <a:cs typeface="Calibri" panose="020F0502020204030204" pitchFamily="34" charset="0"/>
                        </a:rPr>
                        <a:t>Marketing</a:t>
                      </a:r>
                      <a:r>
                        <a:rPr sz="1800" b="0" spc="-65"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a:t>
                      </a:r>
                      <a:r>
                        <a:rPr sz="1800" b="0" spc="-40"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Marketing </a:t>
                      </a:r>
                      <a:r>
                        <a:rPr sz="1800" b="0" spc="-434"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Analytics</a:t>
                      </a: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305"/>
                        </a:spcBef>
                      </a:pPr>
                      <a:endParaRPr sz="1800" b="0" dirty="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3"/>
                  </a:ext>
                </a:extLst>
              </a:tr>
              <a:tr h="920261">
                <a:tc>
                  <a:txBody>
                    <a:bodyPr/>
                    <a:lstStyle/>
                    <a:p>
                      <a:pPr marL="91440">
                        <a:lnSpc>
                          <a:spcPct val="100000"/>
                        </a:lnSpc>
                        <a:spcBef>
                          <a:spcPts val="305"/>
                        </a:spcBef>
                      </a:pPr>
                      <a:r>
                        <a:rPr sz="1800" dirty="0">
                          <a:latin typeface="Calibri" panose="020F0502020204030204" pitchFamily="34" charset="0"/>
                          <a:cs typeface="Calibri" panose="020F0502020204030204" pitchFamily="34" charset="0"/>
                        </a:rPr>
                        <a:t>521802</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1440">
                        <a:lnSpc>
                          <a:spcPct val="100000"/>
                        </a:lnSpc>
                        <a:spcBef>
                          <a:spcPts val="305"/>
                        </a:spcBef>
                      </a:pPr>
                      <a:r>
                        <a:rPr sz="1800" b="1" spc="-5" dirty="0">
                          <a:latin typeface="Calibri" panose="020F0502020204030204" pitchFamily="34" charset="0"/>
                          <a:cs typeface="Calibri" panose="020F0502020204030204" pitchFamily="34" charset="0"/>
                        </a:rPr>
                        <a:t>Merchandising</a:t>
                      </a:r>
                      <a:endParaRPr sz="180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a:lnSpc>
                          <a:spcPct val="100000"/>
                        </a:lnSpc>
                        <a:spcBef>
                          <a:spcPts val="305"/>
                        </a:spcBef>
                      </a:pPr>
                      <a:r>
                        <a:rPr sz="1800" b="0" dirty="0">
                          <a:latin typeface="Calibri" panose="020F0502020204030204" pitchFamily="34" charset="0"/>
                          <a:cs typeface="Calibri" panose="020F0502020204030204" pitchFamily="34" charset="0"/>
                        </a:rPr>
                        <a:t>Marketing</a:t>
                      </a:r>
                      <a:r>
                        <a:rPr sz="1800" b="0" spc="-40" dirty="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a:t>
                      </a:r>
                    </a:p>
                    <a:p>
                      <a:pPr marL="92075">
                        <a:lnSpc>
                          <a:spcPct val="100000"/>
                        </a:lnSpc>
                      </a:pPr>
                      <a:r>
                        <a:rPr sz="1800" b="0" dirty="0">
                          <a:latin typeface="Calibri" panose="020F0502020204030204" pitchFamily="34" charset="0"/>
                          <a:cs typeface="Calibri" panose="020F0502020204030204" pitchFamily="34" charset="0"/>
                        </a:rPr>
                        <a:t>Merchandising</a:t>
                      </a: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a:lnSpc>
                          <a:spcPct val="100000"/>
                        </a:lnSpc>
                        <a:spcBef>
                          <a:spcPts val="305"/>
                        </a:spcBef>
                      </a:pPr>
                      <a:endParaRPr sz="1800" b="0" dirty="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27298980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3297" y="217688"/>
            <a:ext cx="9076623" cy="641842"/>
          </a:xfrm>
          <a:prstGeom prst="rect">
            <a:avLst/>
          </a:prstGeom>
        </p:spPr>
        <p:txBody>
          <a:bodyPr vert="horz" wrap="square" lIns="0" tIns="13335" rIns="0" bIns="0" rtlCol="0" anchor="ctr">
            <a:spAutoFit/>
          </a:bodyPr>
          <a:lstStyle/>
          <a:p>
            <a:pPr marL="12700" algn="ctr">
              <a:lnSpc>
                <a:spcPct val="100000"/>
              </a:lnSpc>
              <a:spcBef>
                <a:spcPts val="105"/>
              </a:spcBef>
            </a:pPr>
            <a:r>
              <a:rPr lang="en-US" sz="4000" b="1" spc="-20" dirty="0" smtClean="0">
                <a:latin typeface="Calibri" panose="020F0502020204030204" pitchFamily="34" charset="0"/>
                <a:cs typeface="Calibri" panose="020F0502020204030204" pitchFamily="34" charset="0"/>
              </a:rPr>
              <a:t>Program</a:t>
            </a:r>
            <a:r>
              <a:rPr lang="en-US" sz="4000" b="1" spc="-254" dirty="0" smtClean="0">
                <a:latin typeface="Calibri" panose="020F0502020204030204" pitchFamily="34" charset="0"/>
                <a:cs typeface="Calibri" panose="020F0502020204030204" pitchFamily="34" charset="0"/>
              </a:rPr>
              <a:t> </a:t>
            </a:r>
            <a:r>
              <a:rPr lang="en-US" sz="4000" b="1" spc="-20" dirty="0" smtClean="0">
                <a:latin typeface="Calibri" panose="020F0502020204030204" pitchFamily="34" charset="0"/>
                <a:cs typeface="Calibri" panose="020F0502020204030204" pitchFamily="34" charset="0"/>
              </a:rPr>
              <a:t>Analysis</a:t>
            </a:r>
            <a:endParaRPr lang="en-US" sz="4000" b="1" spc="-20" dirty="0">
              <a:latin typeface="Calibri" panose="020F0502020204030204" pitchFamily="34" charset="0"/>
              <a:cs typeface="Calibri" panose="020F0502020204030204" pitchFamily="34" charset="0"/>
            </a:endParaRPr>
          </a:p>
        </p:txBody>
      </p:sp>
      <p:pic>
        <p:nvPicPr>
          <p:cNvPr id="7" name="Picture 6" descr="snippet of program analysis completers"/>
          <p:cNvPicPr>
            <a:picLocks noChangeAspect="1"/>
          </p:cNvPicPr>
          <p:nvPr/>
        </p:nvPicPr>
        <p:blipFill>
          <a:blip r:embed="rId2"/>
          <a:stretch>
            <a:fillRect/>
          </a:stretch>
        </p:blipFill>
        <p:spPr>
          <a:xfrm>
            <a:off x="1645229" y="929325"/>
            <a:ext cx="8577763" cy="4934386"/>
          </a:xfrm>
          <a:prstGeom prst="rect">
            <a:avLst/>
          </a:prstGeom>
        </p:spPr>
      </p:pic>
    </p:spTree>
    <p:extLst>
      <p:ext uri="{BB962C8B-B14F-4D97-AF65-F5344CB8AC3E}">
        <p14:creationId xmlns:p14="http://schemas.microsoft.com/office/powerpoint/2010/main" val="377737559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410368"/>
            <a:ext cx="10789118" cy="1325563"/>
          </a:xfrm>
        </p:spPr>
        <p:txBody>
          <a:bodyPr>
            <a:normAutofit fontScale="90000"/>
          </a:bodyPr>
          <a:lstStyle/>
          <a:p>
            <a:pPr marL="170180" marR="5080" indent="-3175" algn="ctr">
              <a:spcBef>
                <a:spcPts val="105"/>
              </a:spcBef>
            </a:pPr>
            <a:r>
              <a:rPr lang="en-US" b="1" spc="-20" dirty="0" smtClean="0">
                <a:latin typeface="Calibri" panose="020F0502020204030204" pitchFamily="34" charset="0"/>
                <a:cs typeface="Calibri" panose="020F0502020204030204" pitchFamily="34" charset="0"/>
              </a:rPr>
              <a:t>Business and  Marketing </a:t>
            </a:r>
            <a:br>
              <a:rPr lang="en-US" b="1" spc="-20" dirty="0" smtClean="0">
                <a:latin typeface="Calibri" panose="020F0502020204030204" pitchFamily="34" charset="0"/>
                <a:cs typeface="Calibri" panose="020F0502020204030204" pitchFamily="34" charset="0"/>
              </a:rPr>
            </a:br>
            <a:r>
              <a:rPr lang="en-US" b="1" spc="-20" dirty="0" smtClean="0">
                <a:latin typeface="Calibri" panose="020F0502020204030204" pitchFamily="34" charset="0"/>
                <a:cs typeface="Calibri" panose="020F0502020204030204" pitchFamily="34" charset="0"/>
              </a:rPr>
              <a:t>Course Name Changes 2022-23</a:t>
            </a:r>
            <a:r>
              <a:rPr lang="en-US" sz="3200" spc="-20" dirty="0"/>
              <a:t/>
            </a:r>
            <a:br>
              <a:rPr lang="en-US" sz="3200" spc="-20" dirty="0"/>
            </a:br>
            <a:endParaRPr lang="en-US" sz="3200" spc="-20" dirty="0"/>
          </a:p>
        </p:txBody>
      </p:sp>
      <p:sp>
        <p:nvSpPr>
          <p:cNvPr id="5" name="Content Placeholder 4"/>
          <p:cNvSpPr>
            <a:spLocks noGrp="1"/>
          </p:cNvSpPr>
          <p:nvPr>
            <p:ph idx="1"/>
          </p:nvPr>
        </p:nvSpPr>
        <p:spPr/>
        <p:txBody>
          <a:bodyPr/>
          <a:lstStyle/>
          <a:p>
            <a:pPr marL="355600" marR="600710" indent="-342900">
              <a:spcBef>
                <a:spcPts val="865"/>
              </a:spcBef>
              <a:buFont typeface="Arial"/>
              <a:buChar char="•"/>
              <a:tabLst>
                <a:tab pos="355600" algn="l"/>
              </a:tabLst>
            </a:pPr>
            <a:r>
              <a:rPr lang="en-US" dirty="0">
                <a:latin typeface="Myanmar Text" panose="020B0502040204020203" pitchFamily="34" charset="0"/>
                <a:cs typeface="Myanmar Text" panose="020B0502040204020203" pitchFamily="34" charset="0"/>
              </a:rPr>
              <a:t>Global Business renamed International Business</a:t>
            </a:r>
          </a:p>
          <a:p>
            <a:pPr marL="355600" marR="600710" indent="-342900">
              <a:spcBef>
                <a:spcPts val="865"/>
              </a:spcBef>
              <a:buFont typeface="Arial"/>
              <a:buChar char="•"/>
              <a:tabLst>
                <a:tab pos="355600" algn="l"/>
              </a:tabLst>
            </a:pPr>
            <a:r>
              <a:rPr lang="en-US" dirty="0">
                <a:latin typeface="Myanmar Text" panose="020B0502040204020203" pitchFamily="34" charset="0"/>
                <a:cs typeface="Myanmar Text" panose="020B0502040204020203" pitchFamily="34" charset="0"/>
              </a:rPr>
              <a:t>Digital Literacy add course code</a:t>
            </a:r>
          </a:p>
          <a:p>
            <a:pPr marL="355600" marR="600710" indent="-342900">
              <a:spcBef>
                <a:spcPts val="865"/>
              </a:spcBef>
              <a:buFont typeface="Arial"/>
              <a:buChar char="•"/>
              <a:tabLst>
                <a:tab pos="355600" algn="l"/>
              </a:tabLst>
            </a:pPr>
            <a:r>
              <a:rPr lang="en-US" spc="-5" dirty="0">
                <a:latin typeface="Myanmar Text" panose="020B0502040204020203" pitchFamily="34" charset="0"/>
                <a:cs typeface="Myanmar Text" panose="020B0502040204020203" pitchFamily="34" charset="0"/>
              </a:rPr>
              <a:t>IBA</a:t>
            </a:r>
            <a:r>
              <a:rPr lang="en-US" spc="-195" dirty="0">
                <a:latin typeface="Myanmar Text" panose="020B0502040204020203" pitchFamily="34" charset="0"/>
                <a:cs typeface="Myanmar Text" panose="020B0502040204020203" pitchFamily="34" charset="0"/>
              </a:rPr>
              <a:t> </a:t>
            </a:r>
            <a:r>
              <a:rPr lang="en-US" dirty="0">
                <a:latin typeface="Myanmar Text" panose="020B0502040204020203" pitchFamily="34" charset="0"/>
                <a:cs typeface="Myanmar Text" panose="020B0502040204020203" pitchFamily="34" charset="0"/>
              </a:rPr>
              <a:t>1 renamed Digital Workplace Applications</a:t>
            </a:r>
          </a:p>
          <a:p>
            <a:pPr marL="0" indent="0">
              <a:buNone/>
            </a:pPr>
            <a:endParaRPr lang="en-US" dirty="0"/>
          </a:p>
        </p:txBody>
      </p:sp>
      <p:sp>
        <p:nvSpPr>
          <p:cNvPr id="3" name="object 3"/>
          <p:cNvSpPr txBox="1">
            <a:spLocks noGrp="1"/>
          </p:cNvSpPr>
          <p:nvPr>
            <p:ph type="sldNum" sz="quarter" idx="12"/>
          </p:nvPr>
        </p:nvSpPr>
        <p:spPr>
          <a:prstGeom prst="rect">
            <a:avLst/>
          </a:prstGeom>
        </p:spPr>
        <p:txBody>
          <a:bodyPr vert="horz" wrap="square" lIns="0" tIns="0" rIns="0" bIns="0" rtlCol="0">
            <a:spAutoFit/>
          </a:bodyPr>
          <a:lstStyle/>
          <a:p>
            <a:pPr marL="38100">
              <a:lnSpc>
                <a:spcPts val="1410"/>
              </a:lnSpc>
            </a:pPr>
            <a:fld id="{81D60167-4931-47E6-BA6A-407CBD079E47}" type="slidenum">
              <a:rPr dirty="0"/>
              <a:pPr marL="38100">
                <a:lnSpc>
                  <a:spcPts val="1410"/>
                </a:lnSpc>
              </a:pPr>
              <a:t>84</a:t>
            </a:fld>
            <a:endParaRPr dirty="0"/>
          </a:p>
        </p:txBody>
      </p:sp>
    </p:spTree>
    <p:extLst>
      <p:ext uri="{BB962C8B-B14F-4D97-AF65-F5344CB8AC3E}">
        <p14:creationId xmlns:p14="http://schemas.microsoft.com/office/powerpoint/2010/main" val="408051669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1982805" y="6294923"/>
            <a:ext cx="6700132" cy="294953"/>
          </a:xfrm>
          <a:prstGeom prst="rect">
            <a:avLst/>
          </a:prstGeom>
        </p:spPr>
        <p:txBody>
          <a:bodyPr vert="horz" wrap="square" lIns="0" tIns="0" rIns="0" bIns="0" rtlCol="0">
            <a:spAutoFit/>
          </a:bodyPr>
          <a:lstStyle/>
          <a:p>
            <a:pPr marL="12700">
              <a:lnSpc>
                <a:spcPts val="2290"/>
              </a:lnSpc>
            </a:pPr>
            <a:r>
              <a:rPr sz="2000" b="1" spc="-5" dirty="0">
                <a:solidFill>
                  <a:schemeClr val="bg1"/>
                </a:solidFill>
                <a:latin typeface="Times New Roman"/>
                <a:cs typeface="Times New Roman"/>
              </a:rPr>
              <a:t>Enrollment</a:t>
            </a:r>
            <a:r>
              <a:rPr sz="2000" b="1" spc="-45" dirty="0">
                <a:solidFill>
                  <a:schemeClr val="bg1"/>
                </a:solidFill>
                <a:latin typeface="Times New Roman"/>
                <a:cs typeface="Times New Roman"/>
              </a:rPr>
              <a:t> </a:t>
            </a:r>
            <a:r>
              <a:rPr sz="2000" b="1" dirty="0">
                <a:solidFill>
                  <a:schemeClr val="bg1"/>
                </a:solidFill>
                <a:latin typeface="Times New Roman"/>
                <a:cs typeface="Times New Roman"/>
              </a:rPr>
              <a:t>by</a:t>
            </a:r>
            <a:r>
              <a:rPr sz="2000" b="1" spc="-15" dirty="0">
                <a:solidFill>
                  <a:schemeClr val="bg1"/>
                </a:solidFill>
                <a:latin typeface="Times New Roman"/>
                <a:cs typeface="Times New Roman"/>
              </a:rPr>
              <a:t> </a:t>
            </a:r>
            <a:r>
              <a:rPr lang="en-US" sz="2000" b="1" spc="-20" dirty="0">
                <a:solidFill>
                  <a:schemeClr val="bg1"/>
                </a:solidFill>
              </a:rPr>
              <a:t>BUSINESS</a:t>
            </a:r>
            <a:r>
              <a:rPr lang="en-US" sz="2000" b="1" spc="-20" dirty="0"/>
              <a:t> </a:t>
            </a:r>
            <a:r>
              <a:rPr sz="2000" b="1" dirty="0" smtClean="0">
                <a:solidFill>
                  <a:schemeClr val="bg1"/>
                </a:solidFill>
                <a:latin typeface="Times New Roman"/>
                <a:cs typeface="Times New Roman"/>
              </a:rPr>
              <a:t>Cluster</a:t>
            </a:r>
            <a:r>
              <a:rPr sz="2000" b="1" dirty="0">
                <a:solidFill>
                  <a:schemeClr val="bg1"/>
                </a:solidFill>
                <a:latin typeface="Times New Roman"/>
                <a:cs typeface="Times New Roman"/>
              </a:rPr>
              <a:t>:</a:t>
            </a:r>
            <a:r>
              <a:rPr sz="2000" b="1" spc="-50" dirty="0">
                <a:solidFill>
                  <a:schemeClr val="bg1"/>
                </a:solidFill>
                <a:latin typeface="Times New Roman"/>
                <a:cs typeface="Times New Roman"/>
              </a:rPr>
              <a:t> </a:t>
            </a:r>
            <a:r>
              <a:rPr lang="en-US" sz="2000" b="1" spc="-50" dirty="0">
                <a:solidFill>
                  <a:schemeClr val="bg1"/>
                </a:solidFill>
                <a:latin typeface="Times New Roman"/>
                <a:cs typeface="Times New Roman"/>
              </a:rPr>
              <a:t>28,984 (not including 7-8 gr.)</a:t>
            </a:r>
            <a:endParaRPr sz="2000" dirty="0">
              <a:solidFill>
                <a:schemeClr val="bg1"/>
              </a:solidFill>
              <a:latin typeface="Times New Roman"/>
              <a:cs typeface="Times New Roman"/>
            </a:endParaRPr>
          </a:p>
        </p:txBody>
      </p:sp>
      <p:sp>
        <p:nvSpPr>
          <p:cNvPr id="2" name="object 2"/>
          <p:cNvSpPr txBox="1">
            <a:spLocks noGrp="1"/>
          </p:cNvSpPr>
          <p:nvPr>
            <p:ph type="title"/>
          </p:nvPr>
        </p:nvSpPr>
        <p:spPr>
          <a:xfrm>
            <a:off x="683394" y="-94657"/>
            <a:ext cx="10347158" cy="1256113"/>
          </a:xfrm>
          <a:prstGeom prst="rect">
            <a:avLst/>
          </a:prstGeom>
        </p:spPr>
        <p:txBody>
          <a:bodyPr vert="horz" wrap="square" lIns="0" tIns="12065" rIns="0" bIns="0" rtlCol="0" anchor="ctr">
            <a:spAutoFit/>
          </a:bodyPr>
          <a:lstStyle/>
          <a:p>
            <a:pPr marR="5080" indent="12700" algn="ctr">
              <a:lnSpc>
                <a:spcPct val="100000"/>
              </a:lnSpc>
              <a:spcBef>
                <a:spcPts val="95"/>
              </a:spcBef>
            </a:pPr>
            <a:r>
              <a:rPr sz="4000" b="1" spc="-20" dirty="0" smtClean="0">
                <a:latin typeface="+mn-lt"/>
              </a:rPr>
              <a:t> </a:t>
            </a:r>
            <a:r>
              <a:rPr lang="en-US" sz="4000" b="1" spc="-20" dirty="0">
                <a:latin typeface="+mn-lt"/>
              </a:rPr>
              <a:t/>
            </a:r>
            <a:br>
              <a:rPr lang="en-US" sz="4000" b="1" spc="-20" dirty="0">
                <a:latin typeface="+mn-lt"/>
              </a:rPr>
            </a:br>
            <a:r>
              <a:rPr lang="en-US" sz="4000" b="1" spc="-20" dirty="0" smtClean="0">
                <a:latin typeface="+mn-lt"/>
              </a:rPr>
              <a:t>2019-20 </a:t>
            </a:r>
            <a:r>
              <a:rPr lang="en-US" sz="4000" b="1" spc="-20" dirty="0" smtClean="0">
                <a:latin typeface="Calibri" panose="020F0502020204030204" pitchFamily="34" charset="0"/>
                <a:cs typeface="Calibri" panose="020F0502020204030204" pitchFamily="34" charset="0"/>
              </a:rPr>
              <a:t>Concentrator/Completer</a:t>
            </a:r>
            <a:endParaRPr lang="en-US" sz="4000" b="1" spc="-20" dirty="0">
              <a:latin typeface="Calibri" panose="020F0502020204030204" pitchFamily="34" charset="0"/>
              <a:cs typeface="Calibri" panose="020F0502020204030204" pitchFamily="34" charset="0"/>
            </a:endParaRPr>
          </a:p>
        </p:txBody>
      </p:sp>
      <p:graphicFrame>
        <p:nvGraphicFramePr>
          <p:cNvPr id="3" name="object 3" descr="2019-20 Business Concentrator/Completer data"/>
          <p:cNvGraphicFramePr>
            <a:graphicFrameLocks noGrp="1"/>
          </p:cNvGraphicFramePr>
          <p:nvPr>
            <p:extLst>
              <p:ext uri="{D42A27DB-BD31-4B8C-83A1-F6EECF244321}">
                <p14:modId xmlns:p14="http://schemas.microsoft.com/office/powerpoint/2010/main" val="1566759619"/>
              </p:ext>
            </p:extLst>
          </p:nvPr>
        </p:nvGraphicFramePr>
        <p:xfrm>
          <a:off x="1029903" y="1350306"/>
          <a:ext cx="9577137" cy="4091851"/>
        </p:xfrm>
        <a:graphic>
          <a:graphicData uri="http://schemas.openxmlformats.org/drawingml/2006/table">
            <a:tbl>
              <a:tblPr firstRow="1" bandRow="1">
                <a:tableStyleId>{2D5ABB26-0587-4C30-8999-92F81FD0307C}</a:tableStyleId>
              </a:tblPr>
              <a:tblGrid>
                <a:gridCol w="4225491">
                  <a:extLst>
                    <a:ext uri="{9D8B030D-6E8A-4147-A177-3AD203B41FA5}">
                      <a16:colId xmlns:a16="http://schemas.microsoft.com/office/drawing/2014/main" val="20000"/>
                    </a:ext>
                  </a:extLst>
                </a:gridCol>
                <a:gridCol w="2464067">
                  <a:extLst>
                    <a:ext uri="{9D8B030D-6E8A-4147-A177-3AD203B41FA5}">
                      <a16:colId xmlns:a16="http://schemas.microsoft.com/office/drawing/2014/main" val="20001"/>
                    </a:ext>
                  </a:extLst>
                </a:gridCol>
                <a:gridCol w="2887579">
                  <a:extLst>
                    <a:ext uri="{9D8B030D-6E8A-4147-A177-3AD203B41FA5}">
                      <a16:colId xmlns:a16="http://schemas.microsoft.com/office/drawing/2014/main" val="20002"/>
                    </a:ext>
                  </a:extLst>
                </a:gridCol>
              </a:tblGrid>
              <a:tr h="403125">
                <a:tc>
                  <a:txBody>
                    <a:bodyPr/>
                    <a:lstStyle/>
                    <a:p>
                      <a:pPr marL="858519">
                        <a:lnSpc>
                          <a:spcPct val="100000"/>
                        </a:lnSpc>
                        <a:spcBef>
                          <a:spcPts val="295"/>
                        </a:spcBef>
                      </a:pPr>
                      <a:r>
                        <a:rPr sz="2000" b="1" spc="-5" dirty="0">
                          <a:solidFill>
                            <a:srgbClr val="FFFFFF"/>
                          </a:solidFill>
                          <a:latin typeface="Times New Roman"/>
                          <a:cs typeface="Times New Roman"/>
                        </a:rPr>
                        <a:t>Program</a:t>
                      </a:r>
                      <a:endParaRPr sz="2000">
                        <a:latin typeface="Times New Roman"/>
                        <a:cs typeface="Times New Roman"/>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algn="ctr">
                        <a:lnSpc>
                          <a:spcPct val="100000"/>
                        </a:lnSpc>
                        <a:spcBef>
                          <a:spcPts val="295"/>
                        </a:spcBef>
                      </a:pPr>
                      <a:r>
                        <a:rPr sz="2000" b="1" dirty="0">
                          <a:solidFill>
                            <a:srgbClr val="FFFFFF"/>
                          </a:solidFill>
                          <a:latin typeface="Times New Roman"/>
                          <a:cs typeface="Times New Roman"/>
                        </a:rPr>
                        <a:t>Concentrators</a:t>
                      </a:r>
                      <a:endParaRPr sz="2000">
                        <a:latin typeface="Times New Roman"/>
                        <a:cs typeface="Times New Roman"/>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algn="ctr">
                        <a:lnSpc>
                          <a:spcPct val="100000"/>
                        </a:lnSpc>
                        <a:spcBef>
                          <a:spcPts val="295"/>
                        </a:spcBef>
                      </a:pPr>
                      <a:r>
                        <a:rPr sz="2000" b="1" dirty="0">
                          <a:solidFill>
                            <a:srgbClr val="FFFFFF"/>
                          </a:solidFill>
                          <a:latin typeface="Times New Roman"/>
                          <a:cs typeface="Times New Roman"/>
                        </a:rPr>
                        <a:t>Completers</a:t>
                      </a:r>
                      <a:endParaRPr sz="2000">
                        <a:latin typeface="Times New Roman"/>
                        <a:cs typeface="Times New Roman"/>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611334">
                <a:tc>
                  <a:txBody>
                    <a:bodyPr/>
                    <a:lstStyle/>
                    <a:p>
                      <a:pPr marL="91440" marR="951865">
                        <a:lnSpc>
                          <a:spcPct val="100000"/>
                        </a:lnSpc>
                        <a:spcBef>
                          <a:spcPts val="295"/>
                        </a:spcBef>
                      </a:pPr>
                      <a:r>
                        <a:rPr sz="2000" b="1" dirty="0">
                          <a:latin typeface="Times New Roman"/>
                          <a:cs typeface="Times New Roman"/>
                        </a:rPr>
                        <a:t>Adm</a:t>
                      </a:r>
                      <a:r>
                        <a:rPr sz="2000" b="1" spc="-10" dirty="0">
                          <a:latin typeface="Times New Roman"/>
                          <a:cs typeface="Times New Roman"/>
                        </a:rPr>
                        <a:t>i</a:t>
                      </a:r>
                      <a:r>
                        <a:rPr sz="2000" b="1" dirty="0">
                          <a:latin typeface="Times New Roman"/>
                          <a:cs typeface="Times New Roman"/>
                        </a:rPr>
                        <a:t>nistrat</a:t>
                      </a:r>
                      <a:r>
                        <a:rPr sz="2000" b="1" spc="-10" dirty="0">
                          <a:latin typeface="Times New Roman"/>
                          <a:cs typeface="Times New Roman"/>
                        </a:rPr>
                        <a:t>i</a:t>
                      </a:r>
                      <a:r>
                        <a:rPr sz="2000" b="1" dirty="0">
                          <a:latin typeface="Times New Roman"/>
                          <a:cs typeface="Times New Roman"/>
                        </a:rPr>
                        <a:t>ve  Services</a:t>
                      </a:r>
                      <a:endParaRPr sz="2000">
                        <a:latin typeface="Times New Roman"/>
                        <a:cs typeface="Times New Roman"/>
                      </a:endParaRPr>
                    </a:p>
                  </a:txBody>
                  <a:tcPr marL="0" marR="0" marT="374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algn="ctr">
                        <a:lnSpc>
                          <a:spcPct val="100000"/>
                        </a:lnSpc>
                        <a:spcBef>
                          <a:spcPts val="1495"/>
                        </a:spcBef>
                      </a:pPr>
                      <a:r>
                        <a:rPr lang="en-US" sz="2000" b="1" dirty="0" smtClean="0">
                          <a:latin typeface="Times New Roman"/>
                          <a:cs typeface="Times New Roman"/>
                        </a:rPr>
                        <a:t>743</a:t>
                      </a:r>
                      <a:endParaRPr sz="2000" b="1" dirty="0">
                        <a:latin typeface="Times New Roman"/>
                        <a:cs typeface="Times New Roman"/>
                      </a:endParaRPr>
                    </a:p>
                  </a:txBody>
                  <a:tcPr marL="0" marR="0" marT="1898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635" algn="ctr">
                        <a:lnSpc>
                          <a:spcPct val="100000"/>
                        </a:lnSpc>
                        <a:spcBef>
                          <a:spcPts val="1495"/>
                        </a:spcBef>
                      </a:pPr>
                      <a:r>
                        <a:rPr lang="en-US" sz="2000" b="1" spc="5" dirty="0" smtClean="0">
                          <a:latin typeface="Times New Roman"/>
                          <a:cs typeface="Times New Roman"/>
                        </a:rPr>
                        <a:t>332</a:t>
                      </a:r>
                      <a:endParaRPr sz="2000" dirty="0">
                        <a:latin typeface="Times New Roman"/>
                        <a:cs typeface="Times New Roman"/>
                      </a:endParaRPr>
                    </a:p>
                  </a:txBody>
                  <a:tcPr marL="0" marR="0" marT="1898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795289">
                <a:tc>
                  <a:txBody>
                    <a:bodyPr/>
                    <a:lstStyle/>
                    <a:p>
                      <a:pPr marL="91440" marR="269875">
                        <a:lnSpc>
                          <a:spcPct val="100000"/>
                        </a:lnSpc>
                        <a:spcBef>
                          <a:spcPts val="1125"/>
                        </a:spcBef>
                      </a:pPr>
                      <a:r>
                        <a:rPr sz="2000" b="1" dirty="0">
                          <a:latin typeface="Times New Roman"/>
                          <a:cs typeface="Times New Roman"/>
                        </a:rPr>
                        <a:t>Business</a:t>
                      </a:r>
                      <a:r>
                        <a:rPr sz="2000" b="1" spc="-114" dirty="0">
                          <a:latin typeface="Times New Roman"/>
                          <a:cs typeface="Times New Roman"/>
                        </a:rPr>
                        <a:t> </a:t>
                      </a:r>
                      <a:r>
                        <a:rPr sz="2000" b="1" dirty="0">
                          <a:latin typeface="Times New Roman"/>
                          <a:cs typeface="Times New Roman"/>
                        </a:rPr>
                        <a:t>Information </a:t>
                      </a:r>
                      <a:r>
                        <a:rPr sz="2000" b="1" spc="-484" dirty="0">
                          <a:latin typeface="Times New Roman"/>
                          <a:cs typeface="Times New Roman"/>
                        </a:rPr>
                        <a:t> </a:t>
                      </a:r>
                      <a:r>
                        <a:rPr sz="2000" b="1" dirty="0">
                          <a:latin typeface="Times New Roman"/>
                          <a:cs typeface="Times New Roman"/>
                        </a:rPr>
                        <a:t>Management</a:t>
                      </a:r>
                      <a:endParaRPr sz="2000" dirty="0">
                        <a:latin typeface="Times New Roman"/>
                        <a:cs typeface="Times New Roman"/>
                      </a:endParaRPr>
                    </a:p>
                  </a:txBody>
                  <a:tcPr marL="0" marR="0" marT="14287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gn="ctr">
                        <a:lnSpc>
                          <a:spcPct val="100000"/>
                        </a:lnSpc>
                        <a:spcBef>
                          <a:spcPts val="25"/>
                        </a:spcBef>
                      </a:pPr>
                      <a:r>
                        <a:rPr lang="en-US" sz="2000" b="1" dirty="0" smtClean="0">
                          <a:latin typeface="Times New Roman"/>
                          <a:cs typeface="Times New Roman"/>
                        </a:rPr>
                        <a:t>1,636</a:t>
                      </a:r>
                      <a:endParaRPr sz="2000" b="1" dirty="0">
                        <a:latin typeface="Times New Roman"/>
                        <a:cs typeface="Times New Roman"/>
                      </a:endParaRPr>
                    </a:p>
                  </a:txBody>
                  <a:tcPr marL="0" marR="0" marT="317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nSpc>
                          <a:spcPct val="100000"/>
                        </a:lnSpc>
                        <a:spcBef>
                          <a:spcPts val="25"/>
                        </a:spcBef>
                      </a:pPr>
                      <a:endParaRPr sz="2000" dirty="0">
                        <a:latin typeface="Times New Roman"/>
                        <a:cs typeface="Times New Roman"/>
                      </a:endParaRPr>
                    </a:p>
                    <a:p>
                      <a:pPr marL="635" algn="ctr">
                        <a:lnSpc>
                          <a:spcPct val="100000"/>
                        </a:lnSpc>
                      </a:pPr>
                      <a:r>
                        <a:rPr lang="en-US" sz="2000" b="1" spc="5" dirty="0" smtClean="0">
                          <a:latin typeface="Times New Roman"/>
                          <a:cs typeface="Times New Roman"/>
                        </a:rPr>
                        <a:t>606</a:t>
                      </a:r>
                      <a:endParaRPr sz="2000" dirty="0">
                        <a:latin typeface="Times New Roman"/>
                        <a:cs typeface="Times New Roman"/>
                      </a:endParaRPr>
                    </a:p>
                  </a:txBody>
                  <a:tcPr marL="0" marR="0" marT="317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596382">
                <a:tc>
                  <a:txBody>
                    <a:bodyPr/>
                    <a:lstStyle/>
                    <a:p>
                      <a:pPr marL="91440">
                        <a:lnSpc>
                          <a:spcPct val="100000"/>
                        </a:lnSpc>
                        <a:spcBef>
                          <a:spcPts val="1430"/>
                        </a:spcBef>
                      </a:pPr>
                      <a:r>
                        <a:rPr sz="2000" b="1" dirty="0">
                          <a:latin typeface="Times New Roman"/>
                          <a:cs typeface="Times New Roman"/>
                        </a:rPr>
                        <a:t>General</a:t>
                      </a:r>
                      <a:r>
                        <a:rPr sz="2000" b="1" spc="-40" dirty="0">
                          <a:latin typeface="Times New Roman"/>
                          <a:cs typeface="Times New Roman"/>
                        </a:rPr>
                        <a:t> </a:t>
                      </a:r>
                      <a:r>
                        <a:rPr sz="2000" b="1" dirty="0">
                          <a:latin typeface="Times New Roman"/>
                          <a:cs typeface="Times New Roman"/>
                        </a:rPr>
                        <a:t>Management</a:t>
                      </a:r>
                      <a:endParaRPr sz="2000" dirty="0">
                        <a:latin typeface="Times New Roman"/>
                        <a:cs typeface="Times New Roman"/>
                      </a:endParaRPr>
                    </a:p>
                  </a:txBody>
                  <a:tcPr marL="0" marR="0" marT="1816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algn="ctr">
                        <a:lnSpc>
                          <a:spcPct val="100000"/>
                        </a:lnSpc>
                        <a:spcBef>
                          <a:spcPts val="1430"/>
                        </a:spcBef>
                      </a:pPr>
                      <a:r>
                        <a:rPr lang="en-US" sz="2000" b="1" dirty="0" smtClean="0">
                          <a:latin typeface="Times New Roman"/>
                          <a:cs typeface="Times New Roman"/>
                        </a:rPr>
                        <a:t>1,713</a:t>
                      </a:r>
                      <a:endParaRPr sz="2000" b="1" dirty="0">
                        <a:latin typeface="Times New Roman"/>
                        <a:cs typeface="Times New Roman"/>
                      </a:endParaRPr>
                    </a:p>
                  </a:txBody>
                  <a:tcPr marL="0" marR="0" marT="1816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635" algn="ctr">
                        <a:lnSpc>
                          <a:spcPct val="100000"/>
                        </a:lnSpc>
                        <a:spcBef>
                          <a:spcPts val="1430"/>
                        </a:spcBef>
                      </a:pPr>
                      <a:r>
                        <a:rPr lang="en-US" sz="2000" b="1" spc="5" dirty="0" smtClean="0">
                          <a:latin typeface="Times New Roman"/>
                          <a:cs typeface="Times New Roman"/>
                        </a:rPr>
                        <a:t>773</a:t>
                      </a:r>
                      <a:endParaRPr sz="2000" dirty="0">
                        <a:latin typeface="Times New Roman"/>
                        <a:cs typeface="Times New Roman"/>
                      </a:endParaRPr>
                    </a:p>
                  </a:txBody>
                  <a:tcPr marL="0" marR="0" marT="1816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3"/>
                  </a:ext>
                </a:extLst>
              </a:tr>
              <a:tr h="487296">
                <a:tc>
                  <a:txBody>
                    <a:bodyPr/>
                    <a:lstStyle/>
                    <a:p>
                      <a:pPr marL="91440">
                        <a:lnSpc>
                          <a:spcPct val="100000"/>
                        </a:lnSpc>
                        <a:spcBef>
                          <a:spcPts val="935"/>
                        </a:spcBef>
                      </a:pPr>
                      <a:r>
                        <a:rPr sz="2000" b="1" dirty="0">
                          <a:latin typeface="Times New Roman"/>
                          <a:cs typeface="Times New Roman"/>
                        </a:rPr>
                        <a:t>Human</a:t>
                      </a:r>
                      <a:r>
                        <a:rPr sz="2000" b="1" spc="-50" dirty="0">
                          <a:latin typeface="Times New Roman"/>
                          <a:cs typeface="Times New Roman"/>
                        </a:rPr>
                        <a:t> </a:t>
                      </a:r>
                      <a:r>
                        <a:rPr sz="2000" b="1" spc="-5" dirty="0">
                          <a:latin typeface="Times New Roman"/>
                          <a:cs typeface="Times New Roman"/>
                        </a:rPr>
                        <a:t>Resources</a:t>
                      </a:r>
                      <a:endParaRPr sz="2000">
                        <a:latin typeface="Times New Roman"/>
                        <a:cs typeface="Times New Roman"/>
                      </a:endParaRPr>
                    </a:p>
                  </a:txBody>
                  <a:tcPr marL="0" marR="0" marT="1187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gn="ctr">
                        <a:lnSpc>
                          <a:spcPct val="100000"/>
                        </a:lnSpc>
                        <a:spcBef>
                          <a:spcPts val="935"/>
                        </a:spcBef>
                      </a:pPr>
                      <a:r>
                        <a:rPr lang="en-US" sz="2000" b="1" dirty="0" smtClean="0">
                          <a:latin typeface="Times New Roman"/>
                          <a:cs typeface="Times New Roman"/>
                        </a:rPr>
                        <a:t>71</a:t>
                      </a:r>
                      <a:endParaRPr sz="2000" b="1" dirty="0">
                        <a:latin typeface="Times New Roman"/>
                        <a:cs typeface="Times New Roman"/>
                      </a:endParaRPr>
                    </a:p>
                  </a:txBody>
                  <a:tcPr marL="0" marR="0" marT="1187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635" algn="ctr">
                        <a:lnSpc>
                          <a:spcPct val="100000"/>
                        </a:lnSpc>
                        <a:spcBef>
                          <a:spcPts val="935"/>
                        </a:spcBef>
                      </a:pPr>
                      <a:r>
                        <a:rPr lang="en-US" sz="2000" b="1" spc="5" dirty="0" smtClean="0">
                          <a:latin typeface="Times New Roman"/>
                          <a:cs typeface="Times New Roman"/>
                        </a:rPr>
                        <a:t>18</a:t>
                      </a:r>
                      <a:endParaRPr sz="2000" dirty="0">
                        <a:latin typeface="Times New Roman"/>
                        <a:cs typeface="Times New Roman"/>
                      </a:endParaRPr>
                    </a:p>
                  </a:txBody>
                  <a:tcPr marL="0" marR="0" marT="1187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4"/>
                  </a:ext>
                </a:extLst>
              </a:tr>
              <a:tr h="795289">
                <a:tc>
                  <a:txBody>
                    <a:bodyPr/>
                    <a:lstStyle/>
                    <a:p>
                      <a:pPr marL="91440">
                        <a:lnSpc>
                          <a:spcPct val="100000"/>
                        </a:lnSpc>
                        <a:spcBef>
                          <a:spcPts val="1130"/>
                        </a:spcBef>
                      </a:pPr>
                      <a:r>
                        <a:rPr sz="2000" b="1" dirty="0">
                          <a:latin typeface="Times New Roman"/>
                          <a:cs typeface="Times New Roman"/>
                        </a:rPr>
                        <a:t>Operations</a:t>
                      </a:r>
                      <a:endParaRPr sz="2000">
                        <a:latin typeface="Times New Roman"/>
                        <a:cs typeface="Times New Roman"/>
                      </a:endParaRPr>
                    </a:p>
                    <a:p>
                      <a:pPr marL="91440">
                        <a:lnSpc>
                          <a:spcPct val="100000"/>
                        </a:lnSpc>
                      </a:pPr>
                      <a:r>
                        <a:rPr sz="2000" b="1" dirty="0">
                          <a:latin typeface="Times New Roman"/>
                          <a:cs typeface="Times New Roman"/>
                        </a:rPr>
                        <a:t>Management</a:t>
                      </a:r>
                      <a:endParaRPr sz="2000">
                        <a:latin typeface="Times New Roman"/>
                        <a:cs typeface="Times New Roman"/>
                      </a:endParaRPr>
                    </a:p>
                  </a:txBody>
                  <a:tcPr marL="0" marR="0" marT="1435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algn="ctr">
                        <a:lnSpc>
                          <a:spcPct val="100000"/>
                        </a:lnSpc>
                        <a:spcBef>
                          <a:spcPts val="30"/>
                        </a:spcBef>
                      </a:pPr>
                      <a:r>
                        <a:rPr lang="en-US" sz="2000" b="1" dirty="0" smtClean="0">
                          <a:latin typeface="Times New Roman"/>
                          <a:cs typeface="Times New Roman"/>
                        </a:rPr>
                        <a:t>198</a:t>
                      </a:r>
                      <a:endParaRPr sz="2000" b="1" dirty="0">
                        <a:latin typeface="Times New Roman"/>
                        <a:cs typeface="Times New Roman"/>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a:lnSpc>
                          <a:spcPct val="100000"/>
                        </a:lnSpc>
                        <a:spcBef>
                          <a:spcPts val="30"/>
                        </a:spcBef>
                      </a:pPr>
                      <a:endParaRPr sz="2000" dirty="0">
                        <a:latin typeface="Times New Roman"/>
                        <a:cs typeface="Times New Roman"/>
                      </a:endParaRPr>
                    </a:p>
                    <a:p>
                      <a:pPr marL="635" algn="ctr">
                        <a:lnSpc>
                          <a:spcPct val="100000"/>
                        </a:lnSpc>
                      </a:pPr>
                      <a:r>
                        <a:rPr sz="2000" b="1" spc="5" dirty="0" smtClean="0">
                          <a:latin typeface="Times New Roman"/>
                          <a:cs typeface="Times New Roman"/>
                        </a:rPr>
                        <a:t>1</a:t>
                      </a:r>
                      <a:r>
                        <a:rPr lang="en-US" sz="2000" b="1" spc="5" dirty="0" smtClean="0">
                          <a:latin typeface="Times New Roman"/>
                          <a:cs typeface="Times New Roman"/>
                        </a:rPr>
                        <a:t>06</a:t>
                      </a:r>
                      <a:endParaRPr sz="2000" dirty="0">
                        <a:latin typeface="Times New Roman"/>
                        <a:cs typeface="Times New Roman"/>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5"/>
                  </a:ext>
                </a:extLst>
              </a:tr>
              <a:tr h="403136">
                <a:tc>
                  <a:txBody>
                    <a:bodyPr/>
                    <a:lstStyle/>
                    <a:p>
                      <a:pPr marL="91440">
                        <a:lnSpc>
                          <a:spcPct val="100000"/>
                        </a:lnSpc>
                        <a:spcBef>
                          <a:spcPts val="300"/>
                        </a:spcBef>
                      </a:pPr>
                      <a:r>
                        <a:rPr sz="2000" b="1" spc="-35" dirty="0">
                          <a:latin typeface="Times New Roman"/>
                          <a:cs typeface="Times New Roman"/>
                        </a:rPr>
                        <a:t>Total</a:t>
                      </a:r>
                      <a:endParaRPr sz="2000">
                        <a:latin typeface="Times New Roman"/>
                        <a:cs typeface="Times New Roman"/>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gn="ctr">
                        <a:lnSpc>
                          <a:spcPct val="100000"/>
                        </a:lnSpc>
                        <a:spcBef>
                          <a:spcPts val="560"/>
                        </a:spcBef>
                      </a:pPr>
                      <a:r>
                        <a:rPr lang="en-US" sz="2000" b="1" dirty="0" smtClean="0">
                          <a:latin typeface="Times New Roman"/>
                          <a:cs typeface="Times New Roman"/>
                        </a:rPr>
                        <a:t>4,361</a:t>
                      </a:r>
                      <a:endParaRPr sz="2000" b="1" dirty="0">
                        <a:latin typeface="Times New Roman"/>
                        <a:cs typeface="Times New Roman"/>
                      </a:endParaRPr>
                    </a:p>
                  </a:txBody>
                  <a:tcPr marL="0" marR="0" marT="7112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635" algn="ctr">
                        <a:lnSpc>
                          <a:spcPct val="100000"/>
                        </a:lnSpc>
                        <a:spcBef>
                          <a:spcPts val="560"/>
                        </a:spcBef>
                      </a:pPr>
                      <a:r>
                        <a:rPr lang="en-US" sz="2000" b="1" dirty="0" smtClean="0">
                          <a:latin typeface="Times New Roman"/>
                          <a:cs typeface="Times New Roman"/>
                        </a:rPr>
                        <a:t>1,835</a:t>
                      </a:r>
                      <a:endParaRPr sz="2000" b="1" dirty="0">
                        <a:latin typeface="Times New Roman"/>
                        <a:cs typeface="Times New Roman"/>
                      </a:endParaRPr>
                    </a:p>
                  </a:txBody>
                  <a:tcPr marL="0" marR="0" marT="7112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3300818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3811605" y="6290575"/>
            <a:ext cx="4697128" cy="294953"/>
          </a:xfrm>
          <a:prstGeom prst="rect">
            <a:avLst/>
          </a:prstGeom>
        </p:spPr>
        <p:txBody>
          <a:bodyPr vert="horz" wrap="square" lIns="0" tIns="0" rIns="0" bIns="0" rtlCol="0">
            <a:spAutoFit/>
          </a:bodyPr>
          <a:lstStyle/>
          <a:p>
            <a:pPr marL="12700">
              <a:lnSpc>
                <a:spcPts val="2285"/>
              </a:lnSpc>
            </a:pPr>
            <a:r>
              <a:rPr sz="2000" b="1" spc="-5" dirty="0">
                <a:solidFill>
                  <a:schemeClr val="bg1"/>
                </a:solidFill>
                <a:latin typeface="Times New Roman"/>
                <a:cs typeface="Times New Roman"/>
              </a:rPr>
              <a:t>Enrollment</a:t>
            </a:r>
            <a:r>
              <a:rPr sz="2000" b="1" spc="-50" dirty="0">
                <a:solidFill>
                  <a:schemeClr val="bg1"/>
                </a:solidFill>
                <a:latin typeface="Times New Roman"/>
                <a:cs typeface="Times New Roman"/>
              </a:rPr>
              <a:t> </a:t>
            </a:r>
            <a:r>
              <a:rPr sz="2000" b="1" dirty="0">
                <a:solidFill>
                  <a:schemeClr val="bg1"/>
                </a:solidFill>
                <a:latin typeface="Times New Roman"/>
                <a:cs typeface="Times New Roman"/>
              </a:rPr>
              <a:t>by</a:t>
            </a:r>
            <a:r>
              <a:rPr sz="2000" b="1" spc="-25" dirty="0">
                <a:solidFill>
                  <a:schemeClr val="bg1"/>
                </a:solidFill>
                <a:latin typeface="Times New Roman"/>
                <a:cs typeface="Times New Roman"/>
              </a:rPr>
              <a:t> </a:t>
            </a:r>
            <a:r>
              <a:rPr lang="en-US" sz="2000" b="1" spc="-20" dirty="0">
                <a:solidFill>
                  <a:schemeClr val="bg1"/>
                </a:solidFill>
              </a:rPr>
              <a:t>FINANCE </a:t>
            </a:r>
            <a:r>
              <a:rPr sz="2000" b="1" dirty="0" smtClean="0">
                <a:solidFill>
                  <a:schemeClr val="bg1"/>
                </a:solidFill>
                <a:latin typeface="Times New Roman"/>
                <a:cs typeface="Times New Roman"/>
              </a:rPr>
              <a:t>Cluster</a:t>
            </a:r>
            <a:r>
              <a:rPr sz="2000" b="1" dirty="0">
                <a:solidFill>
                  <a:schemeClr val="bg1"/>
                </a:solidFill>
                <a:latin typeface="Times New Roman"/>
                <a:cs typeface="Times New Roman"/>
              </a:rPr>
              <a:t>:</a:t>
            </a:r>
            <a:r>
              <a:rPr sz="2000" b="1" spc="-50" dirty="0">
                <a:solidFill>
                  <a:schemeClr val="bg1"/>
                </a:solidFill>
                <a:latin typeface="Times New Roman"/>
                <a:cs typeface="Times New Roman"/>
              </a:rPr>
              <a:t> </a:t>
            </a:r>
            <a:r>
              <a:rPr sz="2000" b="1" spc="-15" dirty="0">
                <a:solidFill>
                  <a:schemeClr val="bg1"/>
                </a:solidFill>
                <a:latin typeface="Times New Roman"/>
                <a:cs typeface="Times New Roman"/>
              </a:rPr>
              <a:t>1</a:t>
            </a:r>
            <a:r>
              <a:rPr lang="en-US" sz="2000" b="1" spc="-15" dirty="0">
                <a:solidFill>
                  <a:schemeClr val="bg1"/>
                </a:solidFill>
                <a:latin typeface="Times New Roman"/>
                <a:cs typeface="Times New Roman"/>
              </a:rPr>
              <a:t>3,447</a:t>
            </a:r>
            <a:endParaRPr sz="2000" dirty="0">
              <a:solidFill>
                <a:schemeClr val="bg1"/>
              </a:solidFill>
              <a:latin typeface="Times New Roman"/>
              <a:cs typeface="Times New Roman"/>
            </a:endParaRPr>
          </a:p>
        </p:txBody>
      </p:sp>
      <p:sp>
        <p:nvSpPr>
          <p:cNvPr id="5" name="object 5"/>
          <p:cNvSpPr txBox="1"/>
          <p:nvPr/>
        </p:nvSpPr>
        <p:spPr>
          <a:xfrm>
            <a:off x="9954006" y="6448280"/>
            <a:ext cx="177800" cy="179536"/>
          </a:xfrm>
          <a:prstGeom prst="rect">
            <a:avLst/>
          </a:prstGeom>
        </p:spPr>
        <p:txBody>
          <a:bodyPr vert="horz" wrap="square" lIns="0" tIns="0" rIns="0" bIns="0" rtlCol="0">
            <a:spAutoFit/>
          </a:bodyPr>
          <a:lstStyle/>
          <a:p>
            <a:pPr marL="12700">
              <a:lnSpc>
                <a:spcPts val="1410"/>
              </a:lnSpc>
            </a:pPr>
            <a:r>
              <a:rPr sz="1200" dirty="0">
                <a:solidFill>
                  <a:srgbClr val="888888"/>
                </a:solidFill>
                <a:latin typeface="Times New Roman"/>
                <a:cs typeface="Times New Roman"/>
              </a:rPr>
              <a:t>28</a:t>
            </a:r>
            <a:endParaRPr sz="1200">
              <a:latin typeface="Times New Roman"/>
              <a:cs typeface="Times New Roman"/>
            </a:endParaRPr>
          </a:p>
        </p:txBody>
      </p:sp>
      <p:sp>
        <p:nvSpPr>
          <p:cNvPr id="2" name="object 2"/>
          <p:cNvSpPr txBox="1">
            <a:spLocks noGrp="1"/>
          </p:cNvSpPr>
          <p:nvPr>
            <p:ph type="title"/>
          </p:nvPr>
        </p:nvSpPr>
        <p:spPr>
          <a:xfrm>
            <a:off x="952901" y="219126"/>
            <a:ext cx="10048774" cy="734560"/>
          </a:xfrm>
          <a:prstGeom prst="rect">
            <a:avLst/>
          </a:prstGeom>
        </p:spPr>
        <p:txBody>
          <a:bodyPr vert="horz" wrap="square" lIns="0" tIns="117856" rIns="0" bIns="0" rtlCol="0" anchor="ctr">
            <a:spAutoFit/>
          </a:bodyPr>
          <a:lstStyle/>
          <a:p>
            <a:pPr marL="1671320" marR="5080" indent="-1447165" algn="ctr">
              <a:lnSpc>
                <a:spcPct val="100000"/>
              </a:lnSpc>
              <a:spcBef>
                <a:spcPts val="95"/>
              </a:spcBef>
            </a:pPr>
            <a:r>
              <a:rPr lang="en-US" sz="4000" b="1" spc="-20" dirty="0" smtClean="0">
                <a:latin typeface="+mn-lt"/>
              </a:rPr>
              <a:t>2019-20 Concentrators/Completers Data</a:t>
            </a:r>
            <a:endParaRPr lang="en-US" sz="4000" b="1" spc="-20" dirty="0">
              <a:latin typeface="+mn-lt"/>
            </a:endParaRPr>
          </a:p>
        </p:txBody>
      </p:sp>
      <p:graphicFrame>
        <p:nvGraphicFramePr>
          <p:cNvPr id="3" name="object 3" descr="2019-20 Finance Concentrators/Completer data"/>
          <p:cNvGraphicFramePr>
            <a:graphicFrameLocks noGrp="1"/>
          </p:cNvGraphicFramePr>
          <p:nvPr>
            <p:extLst>
              <p:ext uri="{D42A27DB-BD31-4B8C-83A1-F6EECF244321}">
                <p14:modId xmlns:p14="http://schemas.microsoft.com/office/powerpoint/2010/main" val="3875972269"/>
              </p:ext>
            </p:extLst>
          </p:nvPr>
        </p:nvGraphicFramePr>
        <p:xfrm>
          <a:off x="1193533" y="1170940"/>
          <a:ext cx="9278753" cy="4223470"/>
        </p:xfrm>
        <a:graphic>
          <a:graphicData uri="http://schemas.openxmlformats.org/drawingml/2006/table">
            <a:tbl>
              <a:tblPr firstRow="1" bandRow="1">
                <a:tableStyleId>{2D5ABB26-0587-4C30-8999-92F81FD0307C}</a:tableStyleId>
              </a:tblPr>
              <a:tblGrid>
                <a:gridCol w="3474494">
                  <a:extLst>
                    <a:ext uri="{9D8B030D-6E8A-4147-A177-3AD203B41FA5}">
                      <a16:colId xmlns:a16="http://schemas.microsoft.com/office/drawing/2014/main" val="20000"/>
                    </a:ext>
                  </a:extLst>
                </a:gridCol>
                <a:gridCol w="3110921">
                  <a:extLst>
                    <a:ext uri="{9D8B030D-6E8A-4147-A177-3AD203B41FA5}">
                      <a16:colId xmlns:a16="http://schemas.microsoft.com/office/drawing/2014/main" val="20001"/>
                    </a:ext>
                  </a:extLst>
                </a:gridCol>
                <a:gridCol w="2693338">
                  <a:extLst>
                    <a:ext uri="{9D8B030D-6E8A-4147-A177-3AD203B41FA5}">
                      <a16:colId xmlns:a16="http://schemas.microsoft.com/office/drawing/2014/main" val="20002"/>
                    </a:ext>
                  </a:extLst>
                </a:gridCol>
              </a:tblGrid>
              <a:tr h="496204">
                <a:tc>
                  <a:txBody>
                    <a:bodyPr/>
                    <a:lstStyle/>
                    <a:p>
                      <a:pPr marL="787400">
                        <a:lnSpc>
                          <a:spcPct val="100000"/>
                        </a:lnSpc>
                        <a:spcBef>
                          <a:spcPts val="280"/>
                        </a:spcBef>
                      </a:pPr>
                      <a:r>
                        <a:rPr sz="2400" b="1" spc="-10" dirty="0">
                          <a:solidFill>
                            <a:srgbClr val="FFFFFF"/>
                          </a:solidFill>
                          <a:latin typeface="Times New Roman"/>
                          <a:cs typeface="Times New Roman"/>
                        </a:rPr>
                        <a:t>Program</a:t>
                      </a:r>
                      <a:endParaRPr sz="2400" dirty="0">
                        <a:latin typeface="Times New Roman"/>
                        <a:cs typeface="Times New Roman"/>
                      </a:endParaRPr>
                    </a:p>
                  </a:txBody>
                  <a:tcPr marL="0" marR="0" marT="355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635" algn="ctr">
                        <a:lnSpc>
                          <a:spcPct val="100000"/>
                        </a:lnSpc>
                        <a:spcBef>
                          <a:spcPts val="280"/>
                        </a:spcBef>
                      </a:pPr>
                      <a:r>
                        <a:rPr sz="2400" b="1" dirty="0">
                          <a:solidFill>
                            <a:srgbClr val="FFFFFF"/>
                          </a:solidFill>
                          <a:latin typeface="Times New Roman"/>
                          <a:cs typeface="Times New Roman"/>
                        </a:rPr>
                        <a:t>Concentrators</a:t>
                      </a:r>
                      <a:endParaRPr sz="2400">
                        <a:latin typeface="Times New Roman"/>
                        <a:cs typeface="Times New Roman"/>
                      </a:endParaRPr>
                    </a:p>
                  </a:txBody>
                  <a:tcPr marL="0" marR="0" marT="355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635" algn="ctr">
                        <a:lnSpc>
                          <a:spcPct val="100000"/>
                        </a:lnSpc>
                        <a:spcBef>
                          <a:spcPts val="280"/>
                        </a:spcBef>
                      </a:pPr>
                      <a:r>
                        <a:rPr sz="2400" b="1" dirty="0">
                          <a:solidFill>
                            <a:srgbClr val="FFFFFF"/>
                          </a:solidFill>
                          <a:latin typeface="Times New Roman"/>
                          <a:cs typeface="Times New Roman"/>
                        </a:rPr>
                        <a:t>Completers</a:t>
                      </a:r>
                      <a:endParaRPr sz="2400">
                        <a:latin typeface="Times New Roman"/>
                        <a:cs typeface="Times New Roman"/>
                      </a:endParaRPr>
                    </a:p>
                  </a:txBody>
                  <a:tcPr marL="0" marR="0" marT="355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559056">
                <a:tc>
                  <a:txBody>
                    <a:bodyPr/>
                    <a:lstStyle/>
                    <a:p>
                      <a:pPr marL="91440">
                        <a:lnSpc>
                          <a:spcPct val="100000"/>
                        </a:lnSpc>
                        <a:spcBef>
                          <a:spcPts val="1105"/>
                        </a:spcBef>
                      </a:pPr>
                      <a:r>
                        <a:rPr sz="2000" b="1" dirty="0">
                          <a:latin typeface="Times New Roman"/>
                          <a:cs typeface="Times New Roman"/>
                        </a:rPr>
                        <a:t>Academy</a:t>
                      </a:r>
                      <a:r>
                        <a:rPr sz="2000" b="1" spc="-45" dirty="0">
                          <a:latin typeface="Times New Roman"/>
                          <a:cs typeface="Times New Roman"/>
                        </a:rPr>
                        <a:t> </a:t>
                      </a:r>
                      <a:r>
                        <a:rPr sz="2000" b="1" dirty="0">
                          <a:latin typeface="Times New Roman"/>
                          <a:cs typeface="Times New Roman"/>
                        </a:rPr>
                        <a:t>of</a:t>
                      </a:r>
                      <a:r>
                        <a:rPr sz="2000" b="1" spc="-10" dirty="0">
                          <a:latin typeface="Times New Roman"/>
                          <a:cs typeface="Times New Roman"/>
                        </a:rPr>
                        <a:t> </a:t>
                      </a:r>
                      <a:r>
                        <a:rPr sz="2000" b="1" dirty="0">
                          <a:latin typeface="Times New Roman"/>
                          <a:cs typeface="Times New Roman"/>
                        </a:rPr>
                        <a:t>Finance</a:t>
                      </a:r>
                      <a:endParaRPr sz="2000">
                        <a:latin typeface="Times New Roman"/>
                        <a:cs typeface="Times New Roman"/>
                      </a:endParaRPr>
                    </a:p>
                  </a:txBody>
                  <a:tcPr marL="0" marR="0" marT="14033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1270" algn="ctr">
                        <a:lnSpc>
                          <a:spcPct val="100000"/>
                        </a:lnSpc>
                        <a:spcBef>
                          <a:spcPts val="1105"/>
                        </a:spcBef>
                      </a:pPr>
                      <a:r>
                        <a:rPr lang="en-US" sz="2000" b="1" dirty="0" smtClean="0">
                          <a:latin typeface="Times New Roman"/>
                          <a:cs typeface="Times New Roman"/>
                        </a:rPr>
                        <a:t>2</a:t>
                      </a:r>
                      <a:endParaRPr sz="2000" b="1" dirty="0">
                        <a:latin typeface="Times New Roman"/>
                        <a:cs typeface="Times New Roman"/>
                      </a:endParaRPr>
                    </a:p>
                  </a:txBody>
                  <a:tcPr marL="0" marR="0" marT="14033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1270" algn="ctr">
                        <a:lnSpc>
                          <a:spcPct val="100000"/>
                        </a:lnSpc>
                        <a:spcBef>
                          <a:spcPts val="1105"/>
                        </a:spcBef>
                      </a:pPr>
                      <a:r>
                        <a:rPr lang="en-US" sz="2000" b="1" dirty="0" smtClean="0">
                          <a:latin typeface="Times New Roman"/>
                          <a:cs typeface="Times New Roman"/>
                        </a:rPr>
                        <a:t>0</a:t>
                      </a:r>
                      <a:endParaRPr sz="2000" dirty="0">
                        <a:latin typeface="Times New Roman"/>
                        <a:cs typeface="Times New Roman"/>
                      </a:endParaRPr>
                    </a:p>
                  </a:txBody>
                  <a:tcPr marL="0" marR="0" marT="14033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496322">
                <a:tc>
                  <a:txBody>
                    <a:bodyPr/>
                    <a:lstStyle/>
                    <a:p>
                      <a:pPr marL="91440">
                        <a:lnSpc>
                          <a:spcPct val="100000"/>
                        </a:lnSpc>
                        <a:spcBef>
                          <a:spcPts val="840"/>
                        </a:spcBef>
                      </a:pPr>
                      <a:r>
                        <a:rPr sz="2000" b="1" dirty="0">
                          <a:latin typeface="Times New Roman"/>
                          <a:cs typeface="Times New Roman"/>
                        </a:rPr>
                        <a:t>Accounting</a:t>
                      </a:r>
                      <a:endParaRPr sz="200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2540" algn="ctr">
                        <a:lnSpc>
                          <a:spcPct val="100000"/>
                        </a:lnSpc>
                        <a:spcBef>
                          <a:spcPts val="840"/>
                        </a:spcBef>
                      </a:pPr>
                      <a:r>
                        <a:rPr lang="en-US" sz="2000" b="1" dirty="0" smtClean="0">
                          <a:latin typeface="Times New Roman"/>
                          <a:cs typeface="Times New Roman"/>
                        </a:rPr>
                        <a:t>427</a:t>
                      </a:r>
                      <a:endParaRPr sz="2000" b="1" dirty="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2540" algn="ctr">
                        <a:lnSpc>
                          <a:spcPct val="100000"/>
                        </a:lnSpc>
                        <a:spcBef>
                          <a:spcPts val="840"/>
                        </a:spcBef>
                      </a:pPr>
                      <a:r>
                        <a:rPr sz="2000" b="1" spc="5" dirty="0" smtClean="0">
                          <a:latin typeface="Times New Roman"/>
                          <a:cs typeface="Times New Roman"/>
                        </a:rPr>
                        <a:t>2</a:t>
                      </a:r>
                      <a:r>
                        <a:rPr lang="en-US" sz="2000" b="1" spc="5" dirty="0" smtClean="0">
                          <a:latin typeface="Times New Roman"/>
                          <a:cs typeface="Times New Roman"/>
                        </a:rPr>
                        <a:t>21</a:t>
                      </a:r>
                      <a:endParaRPr sz="2000" dirty="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496205">
                <a:tc>
                  <a:txBody>
                    <a:bodyPr/>
                    <a:lstStyle/>
                    <a:p>
                      <a:pPr marL="91440">
                        <a:lnSpc>
                          <a:spcPct val="100000"/>
                        </a:lnSpc>
                        <a:spcBef>
                          <a:spcPts val="840"/>
                        </a:spcBef>
                      </a:pPr>
                      <a:r>
                        <a:rPr sz="2000" b="1" dirty="0">
                          <a:latin typeface="Times New Roman"/>
                          <a:cs typeface="Times New Roman"/>
                        </a:rPr>
                        <a:t>Banking</a:t>
                      </a:r>
                      <a:r>
                        <a:rPr sz="2000" b="1" spc="-30" dirty="0">
                          <a:latin typeface="Times New Roman"/>
                          <a:cs typeface="Times New Roman"/>
                        </a:rPr>
                        <a:t> </a:t>
                      </a:r>
                      <a:r>
                        <a:rPr sz="2000" b="1" dirty="0">
                          <a:latin typeface="Times New Roman"/>
                          <a:cs typeface="Times New Roman"/>
                        </a:rPr>
                        <a:t>Services</a:t>
                      </a:r>
                      <a:endParaRPr sz="200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2540" algn="ctr">
                        <a:lnSpc>
                          <a:spcPct val="100000"/>
                        </a:lnSpc>
                        <a:spcBef>
                          <a:spcPts val="840"/>
                        </a:spcBef>
                      </a:pPr>
                      <a:r>
                        <a:rPr lang="en-US" sz="2000" b="1" dirty="0" smtClean="0">
                          <a:latin typeface="Times New Roman"/>
                          <a:cs typeface="Times New Roman"/>
                        </a:rPr>
                        <a:t>61</a:t>
                      </a:r>
                      <a:endParaRPr sz="2000" b="1" dirty="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2540" algn="ctr">
                        <a:lnSpc>
                          <a:spcPct val="100000"/>
                        </a:lnSpc>
                        <a:spcBef>
                          <a:spcPts val="840"/>
                        </a:spcBef>
                      </a:pPr>
                      <a:r>
                        <a:rPr lang="en-US" sz="2000" b="1" dirty="0" smtClean="0">
                          <a:latin typeface="Times New Roman"/>
                          <a:cs typeface="Times New Roman"/>
                        </a:rPr>
                        <a:t>22</a:t>
                      </a:r>
                      <a:endParaRPr sz="2000" b="1" dirty="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3"/>
                  </a:ext>
                </a:extLst>
              </a:tr>
              <a:tr h="496204">
                <a:tc>
                  <a:txBody>
                    <a:bodyPr/>
                    <a:lstStyle/>
                    <a:p>
                      <a:pPr marL="91440">
                        <a:lnSpc>
                          <a:spcPct val="100000"/>
                        </a:lnSpc>
                        <a:spcBef>
                          <a:spcPts val="840"/>
                        </a:spcBef>
                      </a:pPr>
                      <a:r>
                        <a:rPr sz="2000" b="1" dirty="0">
                          <a:latin typeface="Times New Roman"/>
                          <a:cs typeface="Times New Roman"/>
                        </a:rPr>
                        <a:t>Business</a:t>
                      </a:r>
                      <a:r>
                        <a:rPr sz="2000" b="1" spc="-40" dirty="0">
                          <a:latin typeface="Times New Roman"/>
                          <a:cs typeface="Times New Roman"/>
                        </a:rPr>
                        <a:t> </a:t>
                      </a:r>
                      <a:r>
                        <a:rPr sz="2000" b="1" dirty="0">
                          <a:latin typeface="Times New Roman"/>
                          <a:cs typeface="Times New Roman"/>
                        </a:rPr>
                        <a:t>Finance</a:t>
                      </a:r>
                      <a:endParaRPr sz="200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2540" algn="ctr">
                        <a:lnSpc>
                          <a:spcPct val="100000"/>
                        </a:lnSpc>
                        <a:spcBef>
                          <a:spcPts val="840"/>
                        </a:spcBef>
                      </a:pPr>
                      <a:r>
                        <a:rPr lang="en-US" sz="2000" b="1" dirty="0" smtClean="0">
                          <a:latin typeface="Times New Roman"/>
                          <a:cs typeface="Times New Roman"/>
                        </a:rPr>
                        <a:t>372</a:t>
                      </a:r>
                      <a:endParaRPr sz="2000" b="1" dirty="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gn="ctr">
                        <a:lnSpc>
                          <a:spcPct val="100000"/>
                        </a:lnSpc>
                        <a:spcBef>
                          <a:spcPts val="840"/>
                        </a:spcBef>
                      </a:pPr>
                      <a:r>
                        <a:rPr lang="en-US" sz="2000" b="1" spc="-35" dirty="0" smtClean="0">
                          <a:latin typeface="Times New Roman"/>
                          <a:cs typeface="Times New Roman"/>
                        </a:rPr>
                        <a:t>219</a:t>
                      </a:r>
                      <a:endParaRPr sz="2000" dirty="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4"/>
                  </a:ext>
                </a:extLst>
              </a:tr>
              <a:tr h="496323">
                <a:tc>
                  <a:txBody>
                    <a:bodyPr/>
                    <a:lstStyle/>
                    <a:p>
                      <a:pPr marL="91440">
                        <a:lnSpc>
                          <a:spcPct val="100000"/>
                        </a:lnSpc>
                        <a:spcBef>
                          <a:spcPts val="840"/>
                        </a:spcBef>
                      </a:pPr>
                      <a:r>
                        <a:rPr sz="2000" b="1" dirty="0">
                          <a:latin typeface="Times New Roman"/>
                          <a:cs typeface="Times New Roman"/>
                        </a:rPr>
                        <a:t>Insurance</a:t>
                      </a:r>
                      <a:endParaRPr sz="200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2540" algn="ctr">
                        <a:lnSpc>
                          <a:spcPct val="100000"/>
                        </a:lnSpc>
                        <a:spcBef>
                          <a:spcPts val="840"/>
                        </a:spcBef>
                      </a:pPr>
                      <a:r>
                        <a:rPr lang="en-US" sz="2000" b="1" dirty="0" smtClean="0">
                          <a:latin typeface="Times New Roman"/>
                          <a:cs typeface="Times New Roman"/>
                        </a:rPr>
                        <a:t>0</a:t>
                      </a:r>
                      <a:endParaRPr sz="2000" b="1" dirty="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2540" algn="ctr">
                        <a:lnSpc>
                          <a:spcPct val="100000"/>
                        </a:lnSpc>
                        <a:spcBef>
                          <a:spcPts val="840"/>
                        </a:spcBef>
                      </a:pPr>
                      <a:r>
                        <a:rPr lang="en-US" sz="2000" b="1" dirty="0" smtClean="0">
                          <a:latin typeface="Times New Roman"/>
                          <a:cs typeface="Times New Roman"/>
                        </a:rPr>
                        <a:t>0</a:t>
                      </a:r>
                      <a:endParaRPr sz="2000" dirty="0">
                        <a:latin typeface="Times New Roman"/>
                        <a:cs typeface="Times New Roman"/>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5"/>
                  </a:ext>
                </a:extLst>
              </a:tr>
              <a:tr h="686881">
                <a:tc>
                  <a:txBody>
                    <a:bodyPr/>
                    <a:lstStyle/>
                    <a:p>
                      <a:pPr marL="91440">
                        <a:lnSpc>
                          <a:spcPct val="100000"/>
                        </a:lnSpc>
                        <a:spcBef>
                          <a:spcPts val="450"/>
                        </a:spcBef>
                      </a:pPr>
                      <a:r>
                        <a:rPr sz="2000" b="1" dirty="0">
                          <a:latin typeface="Times New Roman"/>
                          <a:cs typeface="Times New Roman"/>
                        </a:rPr>
                        <a:t>Securities</a:t>
                      </a:r>
                      <a:r>
                        <a:rPr sz="2000" b="1" spc="-55" dirty="0">
                          <a:latin typeface="Times New Roman"/>
                          <a:cs typeface="Times New Roman"/>
                        </a:rPr>
                        <a:t> </a:t>
                      </a:r>
                      <a:r>
                        <a:rPr sz="2000" b="1" dirty="0">
                          <a:latin typeface="Times New Roman"/>
                          <a:cs typeface="Times New Roman"/>
                        </a:rPr>
                        <a:t>and</a:t>
                      </a:r>
                      <a:endParaRPr sz="2000">
                        <a:latin typeface="Times New Roman"/>
                        <a:cs typeface="Times New Roman"/>
                      </a:endParaRPr>
                    </a:p>
                    <a:p>
                      <a:pPr marL="91440">
                        <a:lnSpc>
                          <a:spcPct val="100000"/>
                        </a:lnSpc>
                      </a:pPr>
                      <a:r>
                        <a:rPr sz="2000" b="1" dirty="0">
                          <a:latin typeface="Times New Roman"/>
                          <a:cs typeface="Times New Roman"/>
                        </a:rPr>
                        <a:t>Investments</a:t>
                      </a:r>
                      <a:endParaRPr sz="2000">
                        <a:latin typeface="Times New Roman"/>
                        <a:cs typeface="Times New Roman"/>
                      </a:endParaRPr>
                    </a:p>
                  </a:txBody>
                  <a:tcPr marL="0" marR="0" marT="571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1270" algn="ctr">
                        <a:lnSpc>
                          <a:spcPct val="100000"/>
                        </a:lnSpc>
                        <a:spcBef>
                          <a:spcPts val="1650"/>
                        </a:spcBef>
                      </a:pPr>
                      <a:r>
                        <a:rPr lang="en-US" sz="2000" b="1" dirty="0" smtClean="0">
                          <a:latin typeface="Times New Roman"/>
                          <a:cs typeface="Times New Roman"/>
                        </a:rPr>
                        <a:t>5</a:t>
                      </a:r>
                      <a:endParaRPr sz="2000" b="1" dirty="0">
                        <a:latin typeface="Times New Roman"/>
                        <a:cs typeface="Times New Roman"/>
                      </a:endParaRPr>
                    </a:p>
                  </a:txBody>
                  <a:tcPr marL="0" marR="0" marT="2095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1270" algn="ctr">
                        <a:lnSpc>
                          <a:spcPct val="100000"/>
                        </a:lnSpc>
                        <a:spcBef>
                          <a:spcPts val="1650"/>
                        </a:spcBef>
                      </a:pPr>
                      <a:r>
                        <a:rPr lang="en-US" sz="2000" b="1" dirty="0" smtClean="0">
                          <a:latin typeface="Times New Roman"/>
                          <a:cs typeface="Times New Roman"/>
                        </a:rPr>
                        <a:t>1</a:t>
                      </a:r>
                      <a:endParaRPr sz="2000" b="1" dirty="0">
                        <a:latin typeface="Times New Roman"/>
                        <a:cs typeface="Times New Roman"/>
                      </a:endParaRPr>
                    </a:p>
                  </a:txBody>
                  <a:tcPr marL="0" marR="0" marT="2095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6"/>
                  </a:ext>
                </a:extLst>
              </a:tr>
              <a:tr h="496275">
                <a:tc>
                  <a:txBody>
                    <a:bodyPr/>
                    <a:lstStyle/>
                    <a:p>
                      <a:pPr marL="91440">
                        <a:lnSpc>
                          <a:spcPct val="100000"/>
                        </a:lnSpc>
                        <a:spcBef>
                          <a:spcPts val="300"/>
                        </a:spcBef>
                      </a:pPr>
                      <a:r>
                        <a:rPr sz="2000" b="1" spc="-35" dirty="0">
                          <a:latin typeface="Times New Roman"/>
                          <a:cs typeface="Times New Roman"/>
                        </a:rPr>
                        <a:t>Total</a:t>
                      </a:r>
                      <a:endParaRPr sz="2000" dirty="0">
                        <a:latin typeface="Times New Roman"/>
                        <a:cs typeface="Times New Roman"/>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2540" algn="ctr">
                        <a:lnSpc>
                          <a:spcPct val="100000"/>
                        </a:lnSpc>
                        <a:spcBef>
                          <a:spcPts val="844"/>
                        </a:spcBef>
                      </a:pPr>
                      <a:r>
                        <a:rPr lang="en-US" sz="2000" b="1" spc="5" dirty="0" smtClean="0">
                          <a:latin typeface="Times New Roman"/>
                          <a:cs typeface="Times New Roman"/>
                        </a:rPr>
                        <a:t>867</a:t>
                      </a:r>
                      <a:endParaRPr sz="2000" dirty="0">
                        <a:latin typeface="Times New Roman"/>
                        <a:cs typeface="Times New Roman"/>
                      </a:endParaRPr>
                    </a:p>
                  </a:txBody>
                  <a:tcPr marL="0" marR="0" marT="10731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2540" algn="ctr">
                        <a:lnSpc>
                          <a:spcPct val="100000"/>
                        </a:lnSpc>
                        <a:spcBef>
                          <a:spcPts val="844"/>
                        </a:spcBef>
                      </a:pPr>
                      <a:r>
                        <a:rPr lang="en-US" sz="2000" b="1" spc="5" dirty="0" smtClean="0">
                          <a:latin typeface="Times New Roman"/>
                          <a:cs typeface="Times New Roman"/>
                        </a:rPr>
                        <a:t>463</a:t>
                      </a:r>
                      <a:endParaRPr sz="2000" dirty="0">
                        <a:latin typeface="Times New Roman"/>
                        <a:cs typeface="Times New Roman"/>
                      </a:endParaRPr>
                    </a:p>
                  </a:txBody>
                  <a:tcPr marL="0" marR="0" marT="10731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21155523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51208" y="6255593"/>
            <a:ext cx="4774131" cy="320601"/>
          </a:xfrm>
          <a:prstGeom prst="rect">
            <a:avLst/>
          </a:prstGeom>
        </p:spPr>
        <p:txBody>
          <a:bodyPr vert="horz" wrap="square" lIns="0" tIns="12700" rIns="0" bIns="0" rtlCol="0">
            <a:spAutoFit/>
          </a:bodyPr>
          <a:lstStyle/>
          <a:p>
            <a:pPr marL="12700">
              <a:spcBef>
                <a:spcPts val="100"/>
              </a:spcBef>
            </a:pPr>
            <a:r>
              <a:rPr sz="2000" b="1" spc="-5" dirty="0">
                <a:solidFill>
                  <a:schemeClr val="bg1"/>
                </a:solidFill>
                <a:latin typeface="Times New Roman"/>
                <a:cs typeface="Times New Roman"/>
              </a:rPr>
              <a:t>Enrollment</a:t>
            </a:r>
            <a:r>
              <a:rPr sz="2000" b="1" spc="-50" dirty="0">
                <a:solidFill>
                  <a:schemeClr val="bg1"/>
                </a:solidFill>
                <a:latin typeface="Times New Roman"/>
                <a:cs typeface="Times New Roman"/>
              </a:rPr>
              <a:t> </a:t>
            </a:r>
            <a:r>
              <a:rPr sz="2000" b="1" dirty="0" smtClean="0">
                <a:solidFill>
                  <a:schemeClr val="bg1"/>
                </a:solidFill>
                <a:latin typeface="Times New Roman"/>
                <a:cs typeface="Times New Roman"/>
              </a:rPr>
              <a:t>by</a:t>
            </a:r>
            <a:r>
              <a:rPr lang="en-US" sz="2000" b="1" spc="-20" dirty="0"/>
              <a:t> </a:t>
            </a:r>
            <a:r>
              <a:rPr lang="en-US" sz="2000" b="1" spc="-20" dirty="0">
                <a:solidFill>
                  <a:schemeClr val="bg1"/>
                </a:solidFill>
              </a:rPr>
              <a:t>MARKETING</a:t>
            </a:r>
            <a:r>
              <a:rPr sz="2000" b="1" spc="-15" dirty="0" smtClean="0">
                <a:solidFill>
                  <a:schemeClr val="bg1"/>
                </a:solidFill>
                <a:latin typeface="Times New Roman"/>
                <a:cs typeface="Times New Roman"/>
              </a:rPr>
              <a:t> </a:t>
            </a:r>
            <a:r>
              <a:rPr sz="2000" b="1" dirty="0">
                <a:solidFill>
                  <a:schemeClr val="bg1"/>
                </a:solidFill>
                <a:latin typeface="Times New Roman"/>
                <a:cs typeface="Times New Roman"/>
              </a:rPr>
              <a:t>Cluster:</a:t>
            </a:r>
            <a:r>
              <a:rPr sz="2000" b="1" spc="-45" dirty="0">
                <a:solidFill>
                  <a:schemeClr val="bg1"/>
                </a:solidFill>
                <a:latin typeface="Times New Roman"/>
                <a:cs typeface="Times New Roman"/>
              </a:rPr>
              <a:t> </a:t>
            </a:r>
            <a:r>
              <a:rPr lang="en-US" sz="2000" b="1" dirty="0">
                <a:solidFill>
                  <a:schemeClr val="bg1"/>
                </a:solidFill>
                <a:latin typeface="Times New Roman"/>
                <a:cs typeface="Times New Roman"/>
              </a:rPr>
              <a:t>7,736</a:t>
            </a:r>
            <a:endParaRPr sz="2000" dirty="0">
              <a:solidFill>
                <a:schemeClr val="bg1"/>
              </a:solidFill>
              <a:latin typeface="Times New Roman"/>
              <a:cs typeface="Times New Roman"/>
            </a:endParaRPr>
          </a:p>
        </p:txBody>
      </p:sp>
      <p:graphicFrame>
        <p:nvGraphicFramePr>
          <p:cNvPr id="3" name="object 3" descr="2019-20 Marketing Concentrator/Completer data"/>
          <p:cNvGraphicFramePr>
            <a:graphicFrameLocks noGrp="1"/>
          </p:cNvGraphicFramePr>
          <p:nvPr>
            <p:extLst>
              <p:ext uri="{D42A27DB-BD31-4B8C-83A1-F6EECF244321}">
                <p14:modId xmlns:p14="http://schemas.microsoft.com/office/powerpoint/2010/main" val="3592746431"/>
              </p:ext>
            </p:extLst>
          </p:nvPr>
        </p:nvGraphicFramePr>
        <p:xfrm>
          <a:off x="1395664" y="1010794"/>
          <a:ext cx="9259502" cy="4241039"/>
        </p:xfrm>
        <a:graphic>
          <a:graphicData uri="http://schemas.openxmlformats.org/drawingml/2006/table">
            <a:tbl>
              <a:tblPr firstRow="1" bandRow="1">
                <a:tableStyleId>{2D5ABB26-0587-4C30-8999-92F81FD0307C}</a:tableStyleId>
              </a:tblPr>
              <a:tblGrid>
                <a:gridCol w="3449618">
                  <a:extLst>
                    <a:ext uri="{9D8B030D-6E8A-4147-A177-3AD203B41FA5}">
                      <a16:colId xmlns:a16="http://schemas.microsoft.com/office/drawing/2014/main" val="20000"/>
                    </a:ext>
                  </a:extLst>
                </a:gridCol>
                <a:gridCol w="3075154">
                  <a:extLst>
                    <a:ext uri="{9D8B030D-6E8A-4147-A177-3AD203B41FA5}">
                      <a16:colId xmlns:a16="http://schemas.microsoft.com/office/drawing/2014/main" val="20001"/>
                    </a:ext>
                  </a:extLst>
                </a:gridCol>
                <a:gridCol w="2734730">
                  <a:extLst>
                    <a:ext uri="{9D8B030D-6E8A-4147-A177-3AD203B41FA5}">
                      <a16:colId xmlns:a16="http://schemas.microsoft.com/office/drawing/2014/main" val="20002"/>
                    </a:ext>
                  </a:extLst>
                </a:gridCol>
              </a:tblGrid>
              <a:tr h="532964">
                <a:tc>
                  <a:txBody>
                    <a:bodyPr/>
                    <a:lstStyle/>
                    <a:p>
                      <a:pPr marL="960755">
                        <a:lnSpc>
                          <a:spcPct val="100000"/>
                        </a:lnSpc>
                        <a:spcBef>
                          <a:spcPts val="290"/>
                        </a:spcBef>
                      </a:pPr>
                      <a:r>
                        <a:rPr sz="2000" b="1" spc="-5" dirty="0">
                          <a:solidFill>
                            <a:srgbClr val="FFFFFF"/>
                          </a:solidFill>
                          <a:latin typeface="Times New Roman"/>
                          <a:cs typeface="Times New Roman"/>
                        </a:rPr>
                        <a:t>Program</a:t>
                      </a:r>
                      <a:endParaRPr sz="2000" dirty="0">
                        <a:latin typeface="Times New Roman"/>
                        <a:cs typeface="Times New Roman"/>
                      </a:endParaRPr>
                    </a:p>
                  </a:txBody>
                  <a:tcPr marL="0" marR="0" marT="3683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algn="ctr">
                        <a:lnSpc>
                          <a:spcPct val="100000"/>
                        </a:lnSpc>
                        <a:spcBef>
                          <a:spcPts val="290"/>
                        </a:spcBef>
                      </a:pPr>
                      <a:r>
                        <a:rPr sz="2000" b="1" dirty="0">
                          <a:solidFill>
                            <a:srgbClr val="FFFFFF"/>
                          </a:solidFill>
                          <a:latin typeface="Times New Roman"/>
                          <a:cs typeface="Times New Roman"/>
                        </a:rPr>
                        <a:t>Concentrators</a:t>
                      </a:r>
                      <a:endParaRPr sz="2000">
                        <a:latin typeface="Times New Roman"/>
                        <a:cs typeface="Times New Roman"/>
                      </a:endParaRPr>
                    </a:p>
                  </a:txBody>
                  <a:tcPr marL="0" marR="0" marT="3683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algn="ctr">
                        <a:lnSpc>
                          <a:spcPct val="100000"/>
                        </a:lnSpc>
                        <a:spcBef>
                          <a:spcPts val="290"/>
                        </a:spcBef>
                      </a:pPr>
                      <a:r>
                        <a:rPr sz="2000" b="1" dirty="0">
                          <a:solidFill>
                            <a:srgbClr val="FFFFFF"/>
                          </a:solidFill>
                          <a:latin typeface="Times New Roman"/>
                          <a:cs typeface="Times New Roman"/>
                        </a:rPr>
                        <a:t>Completers</a:t>
                      </a:r>
                      <a:endParaRPr sz="2000">
                        <a:latin typeface="Times New Roman"/>
                        <a:cs typeface="Times New Roman"/>
                      </a:endParaRPr>
                    </a:p>
                  </a:txBody>
                  <a:tcPr marL="0" marR="0" marT="3683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744737">
                <a:tc>
                  <a:txBody>
                    <a:bodyPr/>
                    <a:lstStyle/>
                    <a:p>
                      <a:pPr marL="91440" marR="941705">
                        <a:lnSpc>
                          <a:spcPct val="100000"/>
                        </a:lnSpc>
                        <a:spcBef>
                          <a:spcPts val="755"/>
                        </a:spcBef>
                      </a:pPr>
                      <a:r>
                        <a:rPr sz="2000" b="1" dirty="0">
                          <a:latin typeface="Times New Roman"/>
                          <a:cs typeface="Times New Roman"/>
                        </a:rPr>
                        <a:t>Marketing </a:t>
                      </a:r>
                      <a:r>
                        <a:rPr sz="2000" b="1" spc="5" dirty="0">
                          <a:latin typeface="Times New Roman"/>
                          <a:cs typeface="Times New Roman"/>
                        </a:rPr>
                        <a:t> Co</a:t>
                      </a:r>
                      <a:r>
                        <a:rPr sz="2000" b="1" dirty="0">
                          <a:latin typeface="Times New Roman"/>
                          <a:cs typeface="Times New Roman"/>
                        </a:rPr>
                        <a:t>mmunic</a:t>
                      </a:r>
                      <a:r>
                        <a:rPr sz="2000" b="1" spc="5" dirty="0">
                          <a:latin typeface="Times New Roman"/>
                          <a:cs typeface="Times New Roman"/>
                        </a:rPr>
                        <a:t>a</a:t>
                      </a:r>
                      <a:r>
                        <a:rPr sz="2000" b="1" dirty="0">
                          <a:latin typeface="Times New Roman"/>
                          <a:cs typeface="Times New Roman"/>
                        </a:rPr>
                        <a:t>t</a:t>
                      </a:r>
                      <a:r>
                        <a:rPr sz="2000" b="1" spc="-10" dirty="0">
                          <a:latin typeface="Times New Roman"/>
                          <a:cs typeface="Times New Roman"/>
                        </a:rPr>
                        <a:t>i</a:t>
                      </a:r>
                      <a:r>
                        <a:rPr sz="2000" b="1" dirty="0">
                          <a:latin typeface="Times New Roman"/>
                          <a:cs typeface="Times New Roman"/>
                        </a:rPr>
                        <a:t>ons</a:t>
                      </a:r>
                      <a:endParaRPr sz="2000">
                        <a:latin typeface="Times New Roman"/>
                        <a:cs typeface="Times New Roman"/>
                      </a:endParaRPr>
                    </a:p>
                  </a:txBody>
                  <a:tcPr marL="0" marR="0" marT="9588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algn="ctr">
                        <a:lnSpc>
                          <a:spcPct val="100000"/>
                        </a:lnSpc>
                        <a:spcBef>
                          <a:spcPts val="1955"/>
                        </a:spcBef>
                      </a:pPr>
                      <a:r>
                        <a:rPr lang="en-US" sz="2000" b="1" spc="5" dirty="0" smtClean="0">
                          <a:latin typeface="Times New Roman"/>
                          <a:cs typeface="Times New Roman"/>
                        </a:rPr>
                        <a:t>1,360</a:t>
                      </a:r>
                      <a:endParaRPr sz="2000" dirty="0">
                        <a:latin typeface="Times New Roman"/>
                        <a:cs typeface="Times New Roman"/>
                      </a:endParaRPr>
                    </a:p>
                  </a:txBody>
                  <a:tcPr marL="0" marR="0" marT="24828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algn="ctr">
                        <a:lnSpc>
                          <a:spcPct val="100000"/>
                        </a:lnSpc>
                        <a:spcBef>
                          <a:spcPts val="1955"/>
                        </a:spcBef>
                      </a:pPr>
                      <a:r>
                        <a:rPr lang="en-US" sz="2000" b="1" spc="5" dirty="0" smtClean="0">
                          <a:latin typeface="Times New Roman"/>
                          <a:cs typeface="Times New Roman"/>
                        </a:rPr>
                        <a:t>500</a:t>
                      </a:r>
                      <a:endParaRPr sz="2000" dirty="0">
                        <a:latin typeface="Times New Roman"/>
                        <a:cs typeface="Times New Roman"/>
                      </a:endParaRPr>
                    </a:p>
                  </a:txBody>
                  <a:tcPr marL="0" marR="0" marT="24828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829170">
                <a:tc>
                  <a:txBody>
                    <a:bodyPr/>
                    <a:lstStyle/>
                    <a:p>
                      <a:pPr>
                        <a:lnSpc>
                          <a:spcPct val="100000"/>
                        </a:lnSpc>
                        <a:spcBef>
                          <a:spcPts val="20"/>
                        </a:spcBef>
                      </a:pPr>
                      <a:endParaRPr sz="2000">
                        <a:latin typeface="Times New Roman"/>
                        <a:cs typeface="Times New Roman"/>
                      </a:endParaRPr>
                    </a:p>
                    <a:p>
                      <a:pPr marL="91440">
                        <a:lnSpc>
                          <a:spcPct val="100000"/>
                        </a:lnSpc>
                      </a:pPr>
                      <a:r>
                        <a:rPr sz="2000" b="1" dirty="0">
                          <a:latin typeface="Times New Roman"/>
                          <a:cs typeface="Times New Roman"/>
                        </a:rPr>
                        <a:t>Marketing</a:t>
                      </a:r>
                      <a:r>
                        <a:rPr sz="2000" b="1" spc="-45" dirty="0">
                          <a:latin typeface="Times New Roman"/>
                          <a:cs typeface="Times New Roman"/>
                        </a:rPr>
                        <a:t> </a:t>
                      </a:r>
                      <a:r>
                        <a:rPr sz="2000" b="1" dirty="0">
                          <a:latin typeface="Times New Roman"/>
                          <a:cs typeface="Times New Roman"/>
                        </a:rPr>
                        <a:t>Management</a:t>
                      </a:r>
                      <a:endParaRPr sz="2000">
                        <a:latin typeface="Times New Roman"/>
                        <a:cs typeface="Times New Roman"/>
                      </a:endParaRPr>
                    </a:p>
                  </a:txBody>
                  <a:tcPr marL="0" marR="0" marT="25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nSpc>
                          <a:spcPct val="100000"/>
                        </a:lnSpc>
                        <a:spcBef>
                          <a:spcPts val="20"/>
                        </a:spcBef>
                      </a:pPr>
                      <a:endParaRPr sz="2000" dirty="0">
                        <a:latin typeface="Times New Roman"/>
                        <a:cs typeface="Times New Roman"/>
                      </a:endParaRPr>
                    </a:p>
                    <a:p>
                      <a:pPr algn="ctr">
                        <a:lnSpc>
                          <a:spcPct val="100000"/>
                        </a:lnSpc>
                      </a:pPr>
                      <a:r>
                        <a:rPr lang="en-US" sz="2000" b="1" spc="5" dirty="0" smtClean="0">
                          <a:latin typeface="Times New Roman"/>
                          <a:cs typeface="Times New Roman"/>
                        </a:rPr>
                        <a:t>597</a:t>
                      </a:r>
                      <a:endParaRPr sz="2000" dirty="0">
                        <a:latin typeface="Times New Roman"/>
                        <a:cs typeface="Times New Roman"/>
                      </a:endParaRPr>
                    </a:p>
                  </a:txBody>
                  <a:tcPr marL="0" marR="0" marT="25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nSpc>
                          <a:spcPct val="100000"/>
                        </a:lnSpc>
                        <a:spcBef>
                          <a:spcPts val="20"/>
                        </a:spcBef>
                      </a:pPr>
                      <a:endParaRPr sz="2000" dirty="0">
                        <a:latin typeface="Times New Roman"/>
                        <a:cs typeface="Times New Roman"/>
                      </a:endParaRPr>
                    </a:p>
                    <a:p>
                      <a:pPr algn="ctr">
                        <a:lnSpc>
                          <a:spcPct val="100000"/>
                        </a:lnSpc>
                      </a:pPr>
                      <a:r>
                        <a:rPr sz="2000" b="1" spc="5" dirty="0" smtClean="0">
                          <a:latin typeface="Times New Roman"/>
                          <a:cs typeface="Times New Roman"/>
                        </a:rPr>
                        <a:t>2</a:t>
                      </a:r>
                      <a:r>
                        <a:rPr lang="en-US" sz="2000" b="1" spc="5" dirty="0" smtClean="0">
                          <a:latin typeface="Times New Roman"/>
                          <a:cs typeface="Times New Roman"/>
                        </a:rPr>
                        <a:t>30</a:t>
                      </a:r>
                      <a:endParaRPr sz="2000" dirty="0">
                        <a:latin typeface="Times New Roman"/>
                        <a:cs typeface="Times New Roman"/>
                      </a:endParaRPr>
                    </a:p>
                  </a:txBody>
                  <a:tcPr marL="0" marR="0" marT="25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1097156">
                <a:tc>
                  <a:txBody>
                    <a:bodyPr/>
                    <a:lstStyle/>
                    <a:p>
                      <a:pPr>
                        <a:lnSpc>
                          <a:spcPct val="100000"/>
                        </a:lnSpc>
                        <a:spcBef>
                          <a:spcPts val="35"/>
                        </a:spcBef>
                      </a:pPr>
                      <a:endParaRPr sz="1950">
                        <a:latin typeface="Times New Roman"/>
                        <a:cs typeface="Times New Roman"/>
                      </a:endParaRPr>
                    </a:p>
                    <a:p>
                      <a:pPr marL="91440" marR="398780">
                        <a:lnSpc>
                          <a:spcPct val="100000"/>
                        </a:lnSpc>
                      </a:pPr>
                      <a:r>
                        <a:rPr sz="2000" b="1" dirty="0">
                          <a:latin typeface="Times New Roman"/>
                          <a:cs typeface="Times New Roman"/>
                        </a:rPr>
                        <a:t>Marketing </a:t>
                      </a:r>
                      <a:r>
                        <a:rPr sz="2000" b="1" spc="-5" dirty="0">
                          <a:latin typeface="Times New Roman"/>
                          <a:cs typeface="Times New Roman"/>
                        </a:rPr>
                        <a:t>Research </a:t>
                      </a:r>
                      <a:r>
                        <a:rPr sz="2000" b="1" dirty="0">
                          <a:latin typeface="Times New Roman"/>
                          <a:cs typeface="Times New Roman"/>
                        </a:rPr>
                        <a:t> </a:t>
                      </a:r>
                      <a:r>
                        <a:rPr sz="2000" b="1" spc="5" dirty="0">
                          <a:latin typeface="Times New Roman"/>
                          <a:cs typeface="Times New Roman"/>
                        </a:rPr>
                        <a:t>(</a:t>
                      </a:r>
                      <a:r>
                        <a:rPr sz="2000" b="1" dirty="0">
                          <a:latin typeface="Times New Roman"/>
                          <a:cs typeface="Times New Roman"/>
                        </a:rPr>
                        <a:t>M</a:t>
                      </a:r>
                      <a:r>
                        <a:rPr sz="2000" b="1" spc="5" dirty="0">
                          <a:latin typeface="Times New Roman"/>
                          <a:cs typeface="Times New Roman"/>
                        </a:rPr>
                        <a:t>a</a:t>
                      </a:r>
                      <a:r>
                        <a:rPr sz="2000" b="1" dirty="0">
                          <a:latin typeface="Times New Roman"/>
                          <a:cs typeface="Times New Roman"/>
                        </a:rPr>
                        <a:t>rke</a:t>
                      </a:r>
                      <a:r>
                        <a:rPr sz="2000" b="1" spc="10" dirty="0">
                          <a:latin typeface="Times New Roman"/>
                          <a:cs typeface="Times New Roman"/>
                        </a:rPr>
                        <a:t>t</a:t>
                      </a:r>
                      <a:r>
                        <a:rPr sz="2000" b="1" spc="-15" dirty="0">
                          <a:latin typeface="Times New Roman"/>
                          <a:cs typeface="Times New Roman"/>
                        </a:rPr>
                        <a:t>i</a:t>
                      </a:r>
                      <a:r>
                        <a:rPr sz="2000" b="1" dirty="0">
                          <a:latin typeface="Times New Roman"/>
                          <a:cs typeface="Times New Roman"/>
                        </a:rPr>
                        <a:t>ng</a:t>
                      </a:r>
                      <a:r>
                        <a:rPr sz="2000" b="1" spc="-145" dirty="0">
                          <a:latin typeface="Times New Roman"/>
                          <a:cs typeface="Times New Roman"/>
                        </a:rPr>
                        <a:t> </a:t>
                      </a:r>
                      <a:r>
                        <a:rPr sz="2000" b="1" spc="5" dirty="0">
                          <a:latin typeface="Times New Roman"/>
                          <a:cs typeface="Times New Roman"/>
                        </a:rPr>
                        <a:t>A</a:t>
                      </a:r>
                      <a:r>
                        <a:rPr sz="2000" b="1" dirty="0">
                          <a:latin typeface="Times New Roman"/>
                          <a:cs typeface="Times New Roman"/>
                        </a:rPr>
                        <a:t>n</a:t>
                      </a:r>
                      <a:r>
                        <a:rPr sz="2000" b="1" spc="10" dirty="0">
                          <a:latin typeface="Times New Roman"/>
                          <a:cs typeface="Times New Roman"/>
                        </a:rPr>
                        <a:t>a</a:t>
                      </a:r>
                      <a:r>
                        <a:rPr sz="2000" b="1" dirty="0">
                          <a:latin typeface="Times New Roman"/>
                          <a:cs typeface="Times New Roman"/>
                        </a:rPr>
                        <a:t>ly</a:t>
                      </a:r>
                      <a:r>
                        <a:rPr sz="2000" b="1" spc="10" dirty="0">
                          <a:latin typeface="Times New Roman"/>
                          <a:cs typeface="Times New Roman"/>
                        </a:rPr>
                        <a:t>t</a:t>
                      </a:r>
                      <a:r>
                        <a:rPr sz="2000" b="1" dirty="0">
                          <a:latin typeface="Times New Roman"/>
                          <a:cs typeface="Times New Roman"/>
                        </a:rPr>
                        <a:t>ics)</a:t>
                      </a:r>
                      <a:endParaRPr sz="2000">
                        <a:latin typeface="Times New Roman"/>
                        <a:cs typeface="Times New Roman"/>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a:lnSpc>
                          <a:spcPct val="100000"/>
                        </a:lnSpc>
                        <a:spcBef>
                          <a:spcPts val="30"/>
                        </a:spcBef>
                      </a:pPr>
                      <a:endParaRPr sz="3000" dirty="0">
                        <a:latin typeface="Times New Roman"/>
                        <a:cs typeface="Times New Roman"/>
                      </a:endParaRPr>
                    </a:p>
                    <a:p>
                      <a:pPr algn="ctr">
                        <a:lnSpc>
                          <a:spcPct val="100000"/>
                        </a:lnSpc>
                      </a:pPr>
                      <a:r>
                        <a:rPr lang="en-US" sz="2000" b="1" spc="5" dirty="0" smtClean="0">
                          <a:latin typeface="Times New Roman"/>
                          <a:cs typeface="Times New Roman"/>
                        </a:rPr>
                        <a:t>30</a:t>
                      </a:r>
                      <a:endParaRPr sz="2000" dirty="0">
                        <a:latin typeface="Times New Roman"/>
                        <a:cs typeface="Times New Roman"/>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a:lnSpc>
                          <a:spcPct val="100000"/>
                        </a:lnSpc>
                        <a:spcBef>
                          <a:spcPts val="30"/>
                        </a:spcBef>
                      </a:pPr>
                      <a:endParaRPr sz="3000" dirty="0">
                        <a:latin typeface="Times New Roman"/>
                        <a:cs typeface="Times New Roman"/>
                      </a:endParaRPr>
                    </a:p>
                    <a:p>
                      <a:pPr algn="ctr">
                        <a:lnSpc>
                          <a:spcPct val="100000"/>
                        </a:lnSpc>
                      </a:pPr>
                      <a:r>
                        <a:rPr lang="en-US" sz="2000" b="1" spc="5" dirty="0" smtClean="0">
                          <a:latin typeface="Times New Roman"/>
                          <a:cs typeface="Times New Roman"/>
                        </a:rPr>
                        <a:t>27</a:t>
                      </a:r>
                      <a:endParaRPr sz="2000" dirty="0">
                        <a:latin typeface="Times New Roman"/>
                        <a:cs typeface="Times New Roman"/>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3"/>
                  </a:ext>
                </a:extLst>
              </a:tr>
              <a:tr h="504048">
                <a:tc>
                  <a:txBody>
                    <a:bodyPr/>
                    <a:lstStyle/>
                    <a:p>
                      <a:pPr marL="91440">
                        <a:lnSpc>
                          <a:spcPct val="100000"/>
                        </a:lnSpc>
                        <a:spcBef>
                          <a:spcPts val="920"/>
                        </a:spcBef>
                      </a:pPr>
                      <a:r>
                        <a:rPr sz="2000" b="1" dirty="0">
                          <a:latin typeface="Times New Roman"/>
                          <a:cs typeface="Times New Roman"/>
                        </a:rPr>
                        <a:t>Merchandising</a:t>
                      </a:r>
                      <a:endParaRPr sz="2000" dirty="0">
                        <a:latin typeface="Times New Roman"/>
                        <a:cs typeface="Times New Roman"/>
                      </a:endParaRPr>
                    </a:p>
                  </a:txBody>
                  <a:tcPr marL="0" marR="0" marT="1168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gn="ctr">
                        <a:lnSpc>
                          <a:spcPct val="100000"/>
                        </a:lnSpc>
                        <a:spcBef>
                          <a:spcPts val="920"/>
                        </a:spcBef>
                      </a:pPr>
                      <a:r>
                        <a:rPr lang="en-US" sz="2000" b="1" spc="5" dirty="0" smtClean="0">
                          <a:latin typeface="Times New Roman"/>
                          <a:cs typeface="Times New Roman"/>
                        </a:rPr>
                        <a:t>188</a:t>
                      </a:r>
                      <a:endParaRPr sz="2000" dirty="0">
                        <a:latin typeface="Times New Roman"/>
                        <a:cs typeface="Times New Roman"/>
                      </a:endParaRPr>
                    </a:p>
                  </a:txBody>
                  <a:tcPr marL="0" marR="0" marT="1168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algn="ctr">
                        <a:lnSpc>
                          <a:spcPct val="100000"/>
                        </a:lnSpc>
                        <a:spcBef>
                          <a:spcPts val="920"/>
                        </a:spcBef>
                      </a:pPr>
                      <a:r>
                        <a:rPr lang="en-US" sz="2000" b="1" spc="5" dirty="0" smtClean="0">
                          <a:latin typeface="Times New Roman"/>
                          <a:cs typeface="Times New Roman"/>
                        </a:rPr>
                        <a:t>30</a:t>
                      </a:r>
                      <a:endParaRPr sz="2000" dirty="0">
                        <a:latin typeface="Times New Roman"/>
                        <a:cs typeface="Times New Roman"/>
                      </a:endParaRPr>
                    </a:p>
                  </a:txBody>
                  <a:tcPr marL="0" marR="0" marT="1168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4"/>
                  </a:ext>
                </a:extLst>
              </a:tr>
              <a:tr h="532964">
                <a:tc>
                  <a:txBody>
                    <a:bodyPr/>
                    <a:lstStyle/>
                    <a:p>
                      <a:pPr marL="91440">
                        <a:lnSpc>
                          <a:spcPct val="100000"/>
                        </a:lnSpc>
                        <a:spcBef>
                          <a:spcPts val="300"/>
                        </a:spcBef>
                      </a:pPr>
                      <a:r>
                        <a:rPr sz="2000" b="1" spc="-35" dirty="0">
                          <a:latin typeface="Times New Roman"/>
                          <a:cs typeface="Times New Roman"/>
                        </a:rPr>
                        <a:t>Total</a:t>
                      </a:r>
                      <a:endParaRPr sz="2000">
                        <a:latin typeface="Times New Roman"/>
                        <a:cs typeface="Times New Roman"/>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1270" algn="ctr">
                        <a:lnSpc>
                          <a:spcPct val="100000"/>
                        </a:lnSpc>
                        <a:spcBef>
                          <a:spcPts val="1170"/>
                        </a:spcBef>
                      </a:pPr>
                      <a:r>
                        <a:rPr lang="en-US" sz="1800" b="1" dirty="0" smtClean="0">
                          <a:latin typeface="Times New Roman"/>
                          <a:cs typeface="Times New Roman"/>
                        </a:rPr>
                        <a:t>2,175</a:t>
                      </a:r>
                      <a:endParaRPr sz="1800" dirty="0">
                        <a:latin typeface="Times New Roman"/>
                        <a:cs typeface="Times New Roman"/>
                      </a:endParaRPr>
                    </a:p>
                  </a:txBody>
                  <a:tcPr marL="0" marR="0" marT="14859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1270" algn="ctr">
                        <a:lnSpc>
                          <a:spcPct val="100000"/>
                        </a:lnSpc>
                        <a:spcBef>
                          <a:spcPts val="1170"/>
                        </a:spcBef>
                      </a:pPr>
                      <a:r>
                        <a:rPr lang="en-US" sz="1800" b="1" dirty="0" smtClean="0">
                          <a:latin typeface="Times New Roman"/>
                          <a:cs typeface="Times New Roman"/>
                        </a:rPr>
                        <a:t>787</a:t>
                      </a:r>
                      <a:endParaRPr sz="1800" dirty="0">
                        <a:latin typeface="Times New Roman"/>
                        <a:cs typeface="Times New Roman"/>
                      </a:endParaRPr>
                    </a:p>
                  </a:txBody>
                  <a:tcPr marL="0" marR="0" marT="14859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5"/>
                  </a:ext>
                </a:extLst>
              </a:tr>
            </a:tbl>
          </a:graphicData>
        </a:graphic>
      </p:graphicFrame>
      <p:sp>
        <p:nvSpPr>
          <p:cNvPr id="4" name="object 4"/>
          <p:cNvSpPr txBox="1">
            <a:spLocks noGrp="1"/>
          </p:cNvSpPr>
          <p:nvPr>
            <p:ph type="title"/>
          </p:nvPr>
        </p:nvSpPr>
        <p:spPr>
          <a:xfrm>
            <a:off x="1232034" y="234770"/>
            <a:ext cx="10116151" cy="627736"/>
          </a:xfrm>
          <a:prstGeom prst="rect">
            <a:avLst/>
          </a:prstGeom>
        </p:spPr>
        <p:txBody>
          <a:bodyPr vert="horz" wrap="square" lIns="0" tIns="12065" rIns="0" bIns="0" rtlCol="0" anchor="ctr">
            <a:spAutoFit/>
          </a:bodyPr>
          <a:lstStyle/>
          <a:p>
            <a:pPr marL="1774825" marR="5080" indent="-1762125" algn="ctr">
              <a:lnSpc>
                <a:spcPct val="100000"/>
              </a:lnSpc>
              <a:spcBef>
                <a:spcPts val="95"/>
              </a:spcBef>
            </a:pPr>
            <a:r>
              <a:rPr lang="en-US" sz="4000" b="1" spc="-20" dirty="0" smtClean="0">
                <a:latin typeface="+mn-lt"/>
              </a:rPr>
              <a:t>2019-20 Concentrator/Completer Data</a:t>
            </a:r>
            <a:endParaRPr lang="en-US" sz="4000" b="1" spc="-20" dirty="0">
              <a:latin typeface="+mn-lt"/>
            </a:endParaRPr>
          </a:p>
        </p:txBody>
      </p:sp>
    </p:spTree>
    <p:extLst>
      <p:ext uri="{BB962C8B-B14F-4D97-AF65-F5344CB8AC3E}">
        <p14:creationId xmlns:p14="http://schemas.microsoft.com/office/powerpoint/2010/main" val="204225604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60705" y="152466"/>
            <a:ext cx="10451592" cy="1010533"/>
          </a:xfrm>
          <a:prstGeom prst="rect">
            <a:avLst/>
          </a:prstGeom>
        </p:spPr>
        <p:txBody>
          <a:bodyPr vert="horz" wrap="square" lIns="0" tIns="12700" rIns="0" bIns="0" rtlCol="0" anchor="ctr">
            <a:spAutoFit/>
          </a:bodyPr>
          <a:lstStyle/>
          <a:p>
            <a:pPr marL="12700" marR="5080" indent="661035" algn="ctr">
              <a:lnSpc>
                <a:spcPct val="100000"/>
              </a:lnSpc>
              <a:spcBef>
                <a:spcPts val="100"/>
              </a:spcBef>
            </a:pPr>
            <a:r>
              <a:rPr sz="3200" b="1" spc="-20" dirty="0">
                <a:solidFill>
                  <a:schemeClr val="tx1"/>
                </a:solidFill>
                <a:latin typeface="Calibri" panose="020F0502020204030204" pitchFamily="34" charset="0"/>
                <a:cs typeface="Calibri" panose="020F0502020204030204" pitchFamily="34" charset="0"/>
              </a:rPr>
              <a:t>Middle School Course Update </a:t>
            </a:r>
            <a:r>
              <a:rPr sz="3200" b="1" spc="-20" dirty="0" smtClean="0">
                <a:solidFill>
                  <a:schemeClr val="tx1"/>
                </a:solidFill>
                <a:latin typeface="Calibri" panose="020F0502020204030204" pitchFamily="34" charset="0"/>
                <a:cs typeface="Calibri" panose="020F0502020204030204" pitchFamily="34" charset="0"/>
              </a:rPr>
              <a:t>and </a:t>
            </a:r>
            <a:r>
              <a:rPr sz="3200" b="1" spc="-20" dirty="0">
                <a:solidFill>
                  <a:schemeClr val="tx1"/>
                </a:solidFill>
                <a:latin typeface="Calibri" panose="020F0502020204030204" pitchFamily="34" charset="0"/>
                <a:cs typeface="Calibri" panose="020F0502020204030204" pitchFamily="34" charset="0"/>
              </a:rPr>
              <a:t>Corresponding </a:t>
            </a:r>
            <a:r>
              <a:rPr sz="3200" b="1" spc="-20" dirty="0" smtClean="0">
                <a:solidFill>
                  <a:schemeClr val="tx1"/>
                </a:solidFill>
                <a:latin typeface="Calibri" panose="020F0502020204030204" pitchFamily="34" charset="0"/>
                <a:cs typeface="Calibri" panose="020F0502020204030204" pitchFamily="34" charset="0"/>
              </a:rPr>
              <a:t>Certifications</a:t>
            </a:r>
            <a:r>
              <a:rPr lang="en-US" sz="3200" b="1" spc="-20" dirty="0" smtClean="0">
                <a:solidFill>
                  <a:schemeClr val="tx1"/>
                </a:solidFill>
                <a:latin typeface="Calibri" panose="020F0502020204030204" pitchFamily="34" charset="0"/>
                <a:cs typeface="Calibri" panose="020F0502020204030204" pitchFamily="34" charset="0"/>
              </a:rPr>
              <a:t>/</a:t>
            </a:r>
            <a:r>
              <a:rPr sz="3200" b="1" spc="-20" dirty="0" smtClean="0">
                <a:solidFill>
                  <a:schemeClr val="tx1"/>
                </a:solidFill>
                <a:latin typeface="Calibri" panose="020F0502020204030204" pitchFamily="34" charset="0"/>
                <a:cs typeface="Calibri" panose="020F0502020204030204" pitchFamily="34" charset="0"/>
              </a:rPr>
              <a:t>Preparation</a:t>
            </a:r>
            <a:endParaRPr sz="3200" b="1" spc="-20" dirty="0">
              <a:solidFill>
                <a:schemeClr val="tx1"/>
              </a:solidFill>
              <a:latin typeface="Calibri" panose="020F0502020204030204" pitchFamily="34" charset="0"/>
              <a:cs typeface="Calibri" panose="020F0502020204030204" pitchFamily="34" charset="0"/>
            </a:endParaRPr>
          </a:p>
        </p:txBody>
      </p:sp>
      <p:graphicFrame>
        <p:nvGraphicFramePr>
          <p:cNvPr id="3" name="object 3" descr="table identifying middle school courses and corresponding certifications that can be used to prepare students"/>
          <p:cNvGraphicFramePr>
            <a:graphicFrameLocks noGrp="1"/>
          </p:cNvGraphicFramePr>
          <p:nvPr>
            <p:extLst>
              <p:ext uri="{D42A27DB-BD31-4B8C-83A1-F6EECF244321}">
                <p14:modId xmlns:p14="http://schemas.microsoft.com/office/powerpoint/2010/main" val="3783827218"/>
              </p:ext>
            </p:extLst>
          </p:nvPr>
        </p:nvGraphicFramePr>
        <p:xfrm>
          <a:off x="832105" y="1109846"/>
          <a:ext cx="10607040" cy="4419555"/>
        </p:xfrm>
        <a:graphic>
          <a:graphicData uri="http://schemas.openxmlformats.org/drawingml/2006/table">
            <a:tbl>
              <a:tblPr firstRow="1" bandRow="1">
                <a:tableStyleId>{2D5ABB26-0587-4C30-8999-92F81FD0307C}</a:tableStyleId>
              </a:tblPr>
              <a:tblGrid>
                <a:gridCol w="1443790">
                  <a:extLst>
                    <a:ext uri="{9D8B030D-6E8A-4147-A177-3AD203B41FA5}">
                      <a16:colId xmlns:a16="http://schemas.microsoft.com/office/drawing/2014/main" val="20000"/>
                    </a:ext>
                  </a:extLst>
                </a:gridCol>
                <a:gridCol w="1530417">
                  <a:extLst>
                    <a:ext uri="{9D8B030D-6E8A-4147-A177-3AD203B41FA5}">
                      <a16:colId xmlns:a16="http://schemas.microsoft.com/office/drawing/2014/main" val="20001"/>
                    </a:ext>
                  </a:extLst>
                </a:gridCol>
                <a:gridCol w="2406316">
                  <a:extLst>
                    <a:ext uri="{9D8B030D-6E8A-4147-A177-3AD203B41FA5}">
                      <a16:colId xmlns:a16="http://schemas.microsoft.com/office/drawing/2014/main" val="20002"/>
                    </a:ext>
                  </a:extLst>
                </a:gridCol>
                <a:gridCol w="2803356">
                  <a:extLst>
                    <a:ext uri="{9D8B030D-6E8A-4147-A177-3AD203B41FA5}">
                      <a16:colId xmlns:a16="http://schemas.microsoft.com/office/drawing/2014/main" val="20003"/>
                    </a:ext>
                  </a:extLst>
                </a:gridCol>
                <a:gridCol w="2423161">
                  <a:extLst>
                    <a:ext uri="{9D8B030D-6E8A-4147-A177-3AD203B41FA5}">
                      <a16:colId xmlns:a16="http://schemas.microsoft.com/office/drawing/2014/main" val="20004"/>
                    </a:ext>
                  </a:extLst>
                </a:gridCol>
              </a:tblGrid>
              <a:tr h="492346">
                <a:tc>
                  <a:txBody>
                    <a:bodyPr/>
                    <a:lstStyle/>
                    <a:p>
                      <a:pPr marL="55563" marR="189865" indent="0">
                        <a:lnSpc>
                          <a:spcPct val="100000"/>
                        </a:lnSpc>
                        <a:spcBef>
                          <a:spcPts val="310"/>
                        </a:spcBef>
                        <a:tabLst>
                          <a:tab pos="55563" algn="l"/>
                        </a:tabLst>
                      </a:pPr>
                      <a:r>
                        <a:rPr sz="1800" b="1" spc="-5" dirty="0">
                          <a:solidFill>
                            <a:srgbClr val="FFFFFF"/>
                          </a:solidFill>
                          <a:latin typeface="Calibri" panose="020F0502020204030204" pitchFamily="34" charset="0"/>
                          <a:cs typeface="Calibri" panose="020F0502020204030204" pitchFamily="34" charset="0"/>
                        </a:rPr>
                        <a:t>New</a:t>
                      </a:r>
                      <a:r>
                        <a:rPr sz="1800" b="1" spc="-85" dirty="0">
                          <a:solidFill>
                            <a:srgbClr val="FFFFFF"/>
                          </a:solidFill>
                          <a:latin typeface="Calibri" panose="020F0502020204030204" pitchFamily="34" charset="0"/>
                          <a:cs typeface="Calibri" panose="020F0502020204030204" pitchFamily="34" charset="0"/>
                        </a:rPr>
                        <a:t> </a:t>
                      </a:r>
                      <a:r>
                        <a:rPr sz="1800" b="1" spc="-5" dirty="0">
                          <a:solidFill>
                            <a:srgbClr val="FFFFFF"/>
                          </a:solidFill>
                          <a:latin typeface="Calibri" panose="020F0502020204030204" pitchFamily="34" charset="0"/>
                          <a:cs typeface="Calibri" panose="020F0502020204030204" pitchFamily="34" charset="0"/>
                        </a:rPr>
                        <a:t>Course </a:t>
                      </a:r>
                      <a:r>
                        <a:rPr sz="1800" b="1" spc="-385" dirty="0">
                          <a:solidFill>
                            <a:srgbClr val="FFFFFF"/>
                          </a:solidFill>
                          <a:latin typeface="Calibri" panose="020F0502020204030204" pitchFamily="34" charset="0"/>
                          <a:cs typeface="Calibri" panose="020F0502020204030204" pitchFamily="34" charset="0"/>
                        </a:rPr>
                        <a:t> </a:t>
                      </a:r>
                      <a:r>
                        <a:rPr sz="1800" b="1" spc="-5" dirty="0">
                          <a:solidFill>
                            <a:srgbClr val="FFFFFF"/>
                          </a:solidFill>
                          <a:latin typeface="Calibri" panose="020F0502020204030204" pitchFamily="34" charset="0"/>
                          <a:cs typeface="Calibri" panose="020F0502020204030204" pitchFamily="34" charset="0"/>
                        </a:rPr>
                        <a:t>Code</a:t>
                      </a:r>
                      <a:endParaRPr sz="180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497840" marR="217170" indent="-274955">
                        <a:lnSpc>
                          <a:spcPct val="100000"/>
                        </a:lnSpc>
                        <a:spcBef>
                          <a:spcPts val="310"/>
                        </a:spcBef>
                      </a:pPr>
                      <a:r>
                        <a:rPr sz="1800" b="1" spc="-10" dirty="0">
                          <a:solidFill>
                            <a:srgbClr val="FFFFFF"/>
                          </a:solidFill>
                          <a:latin typeface="Calibri" panose="020F0502020204030204" pitchFamily="34" charset="0"/>
                          <a:cs typeface="Calibri" panose="020F0502020204030204" pitchFamily="34" charset="0"/>
                        </a:rPr>
                        <a:t>Old</a:t>
                      </a:r>
                      <a:r>
                        <a:rPr sz="1800" b="1" spc="-50" dirty="0">
                          <a:solidFill>
                            <a:srgbClr val="FFFFFF"/>
                          </a:solidFill>
                          <a:latin typeface="Calibri" panose="020F0502020204030204" pitchFamily="34" charset="0"/>
                          <a:cs typeface="Calibri" panose="020F0502020204030204" pitchFamily="34" charset="0"/>
                        </a:rPr>
                        <a:t> </a:t>
                      </a:r>
                      <a:r>
                        <a:rPr sz="1800" b="1" spc="-5" dirty="0">
                          <a:solidFill>
                            <a:srgbClr val="FFFFFF"/>
                          </a:solidFill>
                          <a:latin typeface="Calibri" panose="020F0502020204030204" pitchFamily="34" charset="0"/>
                          <a:cs typeface="Calibri" panose="020F0502020204030204" pitchFamily="34" charset="0"/>
                        </a:rPr>
                        <a:t>Course </a:t>
                      </a:r>
                      <a:r>
                        <a:rPr sz="1800" b="1" spc="-385" dirty="0">
                          <a:solidFill>
                            <a:srgbClr val="FFFFFF"/>
                          </a:solidFill>
                          <a:latin typeface="Calibri" panose="020F0502020204030204" pitchFamily="34" charset="0"/>
                          <a:cs typeface="Calibri" panose="020F0502020204030204" pitchFamily="34" charset="0"/>
                        </a:rPr>
                        <a:t> </a:t>
                      </a:r>
                      <a:r>
                        <a:rPr sz="1800" b="1" spc="-5" dirty="0">
                          <a:solidFill>
                            <a:srgbClr val="FFFFFF"/>
                          </a:solidFill>
                          <a:latin typeface="Calibri" panose="020F0502020204030204" pitchFamily="34" charset="0"/>
                          <a:cs typeface="Calibri" panose="020F0502020204030204" pitchFamily="34" charset="0"/>
                        </a:rPr>
                        <a:t>Code</a:t>
                      </a:r>
                      <a:endParaRPr sz="180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1270" algn="ctr">
                        <a:lnSpc>
                          <a:spcPct val="100000"/>
                        </a:lnSpc>
                        <a:spcBef>
                          <a:spcPts val="310"/>
                        </a:spcBef>
                      </a:pPr>
                      <a:r>
                        <a:rPr sz="1800" b="1" spc="-5" dirty="0">
                          <a:solidFill>
                            <a:srgbClr val="FFFFFF"/>
                          </a:solidFill>
                          <a:latin typeface="Calibri" panose="020F0502020204030204" pitchFamily="34" charset="0"/>
                          <a:cs typeface="Calibri" panose="020F0502020204030204" pitchFamily="34" charset="0"/>
                        </a:rPr>
                        <a:t>Course</a:t>
                      </a:r>
                      <a:r>
                        <a:rPr sz="1800" b="1" spc="-40" dirty="0">
                          <a:solidFill>
                            <a:srgbClr val="FFFFFF"/>
                          </a:solidFill>
                          <a:latin typeface="Calibri" panose="020F0502020204030204" pitchFamily="34" charset="0"/>
                          <a:cs typeface="Calibri" panose="020F0502020204030204" pitchFamily="34" charset="0"/>
                        </a:rPr>
                        <a:t> </a:t>
                      </a:r>
                      <a:r>
                        <a:rPr sz="1800" b="1" spc="-10" dirty="0">
                          <a:solidFill>
                            <a:srgbClr val="FFFFFF"/>
                          </a:solidFill>
                          <a:latin typeface="Calibri" panose="020F0502020204030204" pitchFamily="34" charset="0"/>
                          <a:cs typeface="Calibri" panose="020F0502020204030204" pitchFamily="34" charset="0"/>
                        </a:rPr>
                        <a:t>Title</a:t>
                      </a:r>
                      <a:endParaRPr sz="180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261620" marR="196850" indent="-58419">
                        <a:lnSpc>
                          <a:spcPct val="100000"/>
                        </a:lnSpc>
                        <a:spcBef>
                          <a:spcPts val="310"/>
                        </a:spcBef>
                      </a:pPr>
                      <a:r>
                        <a:rPr sz="1800" b="1" dirty="0">
                          <a:solidFill>
                            <a:srgbClr val="FFFFFF"/>
                          </a:solidFill>
                          <a:latin typeface="Calibri" panose="020F0502020204030204" pitchFamily="34" charset="0"/>
                          <a:cs typeface="Calibri" panose="020F0502020204030204" pitchFamily="34" charset="0"/>
                        </a:rPr>
                        <a:t>Cer</a:t>
                      </a:r>
                      <a:r>
                        <a:rPr sz="1800" b="1" spc="-5" dirty="0">
                          <a:solidFill>
                            <a:srgbClr val="FFFFFF"/>
                          </a:solidFill>
                          <a:latin typeface="Calibri" panose="020F0502020204030204" pitchFamily="34" charset="0"/>
                          <a:cs typeface="Calibri" panose="020F0502020204030204" pitchFamily="34" charset="0"/>
                        </a:rPr>
                        <a:t>t</a:t>
                      </a:r>
                      <a:r>
                        <a:rPr sz="1800" b="1" dirty="0">
                          <a:solidFill>
                            <a:srgbClr val="FFFFFF"/>
                          </a:solidFill>
                          <a:latin typeface="Calibri" panose="020F0502020204030204" pitchFamily="34" charset="0"/>
                          <a:cs typeface="Calibri" panose="020F0502020204030204" pitchFamily="34" charset="0"/>
                        </a:rPr>
                        <a:t>ification/  </a:t>
                      </a:r>
                      <a:r>
                        <a:rPr sz="1800" b="1" spc="-5" dirty="0">
                          <a:solidFill>
                            <a:srgbClr val="FFFFFF"/>
                          </a:solidFill>
                          <a:latin typeface="Calibri" panose="020F0502020204030204" pitchFamily="34" charset="0"/>
                          <a:cs typeface="Calibri" panose="020F0502020204030204" pitchFamily="34" charset="0"/>
                        </a:rPr>
                        <a:t>Preparation</a:t>
                      </a:r>
                      <a:endParaRPr sz="180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498475" marR="151130" indent="-340360">
                        <a:lnSpc>
                          <a:spcPct val="100000"/>
                        </a:lnSpc>
                        <a:spcBef>
                          <a:spcPts val="310"/>
                        </a:spcBef>
                      </a:pPr>
                      <a:r>
                        <a:rPr sz="1800" b="1" dirty="0">
                          <a:solidFill>
                            <a:srgbClr val="FFFFFF"/>
                          </a:solidFill>
                          <a:latin typeface="Calibri" panose="020F0502020204030204" pitchFamily="34" charset="0"/>
                          <a:cs typeface="Calibri" panose="020F0502020204030204" pitchFamily="34" charset="0"/>
                        </a:rPr>
                        <a:t>Po</a:t>
                      </a:r>
                      <a:r>
                        <a:rPr sz="1800" b="1" spc="25" dirty="0">
                          <a:solidFill>
                            <a:srgbClr val="FFFFFF"/>
                          </a:solidFill>
                          <a:latin typeface="Calibri" panose="020F0502020204030204" pitchFamily="34" charset="0"/>
                          <a:cs typeface="Calibri" panose="020F0502020204030204" pitchFamily="34" charset="0"/>
                        </a:rPr>
                        <a:t>w</a:t>
                      </a:r>
                      <a:r>
                        <a:rPr sz="1800" b="1" dirty="0">
                          <a:solidFill>
                            <a:srgbClr val="FFFFFF"/>
                          </a:solidFill>
                          <a:latin typeface="Calibri" panose="020F0502020204030204" pitchFamily="34" charset="0"/>
                          <a:cs typeface="Calibri" panose="020F0502020204030204" pitchFamily="34" charset="0"/>
                        </a:rPr>
                        <a:t>erSchool  </a:t>
                      </a:r>
                      <a:r>
                        <a:rPr sz="1800" b="1" spc="-5" dirty="0">
                          <a:solidFill>
                            <a:srgbClr val="FFFFFF"/>
                          </a:solidFill>
                          <a:latin typeface="Calibri" panose="020F0502020204030204" pitchFamily="34" charset="0"/>
                          <a:cs typeface="Calibri" panose="020F0502020204030204" pitchFamily="34" charset="0"/>
                        </a:rPr>
                        <a:t>Code</a:t>
                      </a:r>
                      <a:endParaRPr sz="180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1281751">
                <a:tc>
                  <a:txBody>
                    <a:bodyPr/>
                    <a:lstStyle/>
                    <a:p>
                      <a:pPr>
                        <a:lnSpc>
                          <a:spcPct val="100000"/>
                        </a:lnSpc>
                        <a:spcBef>
                          <a:spcPts val="10"/>
                        </a:spcBef>
                      </a:pPr>
                      <a:endParaRPr sz="1800" b="0" dirty="0">
                        <a:latin typeface="Calibri" panose="020F0502020204030204" pitchFamily="34" charset="0"/>
                        <a:cs typeface="Calibri" panose="020F0502020204030204" pitchFamily="34" charset="0"/>
                      </a:endParaRPr>
                    </a:p>
                    <a:p>
                      <a:pPr algn="ctr">
                        <a:lnSpc>
                          <a:spcPct val="100000"/>
                        </a:lnSpc>
                      </a:pPr>
                      <a:r>
                        <a:rPr sz="1800" b="0" spc="-5" dirty="0">
                          <a:latin typeface="Calibri" panose="020F0502020204030204" pitchFamily="34" charset="0"/>
                          <a:cs typeface="Calibri" panose="020F0502020204030204" pitchFamily="34" charset="0"/>
                        </a:rPr>
                        <a:t>2702</a:t>
                      </a:r>
                      <a:endParaRPr sz="1800" b="0" dirty="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a:lnSpc>
                          <a:spcPct val="100000"/>
                        </a:lnSpc>
                        <a:spcBef>
                          <a:spcPts val="10"/>
                        </a:spcBef>
                      </a:pPr>
                      <a:endParaRPr sz="1800" b="0" dirty="0">
                        <a:latin typeface="Calibri" panose="020F0502020204030204" pitchFamily="34" charset="0"/>
                        <a:cs typeface="Calibri" panose="020F0502020204030204" pitchFamily="34" charset="0"/>
                      </a:endParaRPr>
                    </a:p>
                    <a:p>
                      <a:pPr marL="519430">
                        <a:lnSpc>
                          <a:spcPct val="100000"/>
                        </a:lnSpc>
                      </a:pPr>
                      <a:r>
                        <a:rPr sz="1800" b="0" spc="-5" dirty="0">
                          <a:latin typeface="Calibri" panose="020F0502020204030204" pitchFamily="34" charset="0"/>
                          <a:cs typeface="Calibri" panose="020F0502020204030204" pitchFamily="34" charset="0"/>
                        </a:rPr>
                        <a:t>5008</a:t>
                      </a:r>
                      <a:endParaRPr sz="1800" b="0" dirty="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222250" algn="l">
                        <a:lnSpc>
                          <a:spcPct val="100000"/>
                        </a:lnSpc>
                        <a:spcBef>
                          <a:spcPts val="1235"/>
                        </a:spcBef>
                      </a:pPr>
                      <a:r>
                        <a:rPr sz="1800" b="0" spc="-10" dirty="0" smtClean="0">
                          <a:latin typeface="Calibri" panose="020F0502020204030204" pitchFamily="34" charset="0"/>
                          <a:cs typeface="Calibri" panose="020F0502020204030204" pitchFamily="34" charset="0"/>
                        </a:rPr>
                        <a:t>Computer</a:t>
                      </a:r>
                      <a:r>
                        <a:rPr lang="en-US" sz="1800" b="0" spc="-10" dirty="0" smtClean="0">
                          <a:latin typeface="Calibri" panose="020F0502020204030204" pitchFamily="34" charset="0"/>
                          <a:cs typeface="Calibri" panose="020F0502020204030204" pitchFamily="34" charset="0"/>
                        </a:rPr>
                        <a:t> </a:t>
                      </a:r>
                      <a:r>
                        <a:rPr sz="1800" b="0" spc="-5" dirty="0" smtClean="0">
                          <a:latin typeface="Calibri" panose="020F0502020204030204" pitchFamily="34" charset="0"/>
                          <a:cs typeface="Calibri" panose="020F0502020204030204" pitchFamily="34" charset="0"/>
                        </a:rPr>
                        <a:t>Applications</a:t>
                      </a:r>
                      <a:endParaRPr sz="1800" b="0" dirty="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310"/>
                        </a:spcBef>
                      </a:pPr>
                      <a:r>
                        <a:rPr sz="1800" b="0" spc="-5" dirty="0" smtClean="0">
                          <a:latin typeface="Calibri" panose="020F0502020204030204" pitchFamily="34" charset="0"/>
                          <a:cs typeface="Calibri" panose="020F0502020204030204" pitchFamily="34" charset="0"/>
                        </a:rPr>
                        <a:t>IC3</a:t>
                      </a:r>
                      <a:r>
                        <a:rPr sz="1800" b="0" spc="-5" dirty="0">
                          <a:latin typeface="Calibri" panose="020F0502020204030204" pitchFamily="34" charset="0"/>
                          <a:cs typeface="Calibri" panose="020F0502020204030204" pitchFamily="34" charset="0"/>
                        </a:rPr>
                        <a:t>:</a:t>
                      </a:r>
                      <a:r>
                        <a:rPr sz="1800" b="0" spc="-15" dirty="0">
                          <a:latin typeface="Calibri" panose="020F0502020204030204" pitchFamily="34" charset="0"/>
                          <a:cs typeface="Calibri" panose="020F0502020204030204" pitchFamily="34" charset="0"/>
                        </a:rPr>
                        <a:t> </a:t>
                      </a:r>
                      <a:r>
                        <a:rPr sz="1800" b="0" spc="-10" dirty="0" smtClean="0">
                          <a:latin typeface="Calibri" panose="020F0502020204030204" pitchFamily="34" charset="0"/>
                          <a:cs typeface="Calibri" panose="020F0502020204030204" pitchFamily="34" charset="0"/>
                        </a:rPr>
                        <a:t>Key</a:t>
                      </a:r>
                      <a:r>
                        <a:rPr lang="en-US" sz="1800" b="0" spc="-10" dirty="0" smtClean="0">
                          <a:latin typeface="Calibri" panose="020F0502020204030204" pitchFamily="34" charset="0"/>
                          <a:cs typeface="Calibri" panose="020F0502020204030204" pitchFamily="34" charset="0"/>
                        </a:rPr>
                        <a:t> </a:t>
                      </a:r>
                      <a:r>
                        <a:rPr sz="1800" b="0" spc="-5" dirty="0" smtClean="0">
                          <a:latin typeface="Calibri" panose="020F0502020204030204" pitchFamily="34" charset="0"/>
                          <a:cs typeface="Calibri" panose="020F0502020204030204" pitchFamily="34" charset="0"/>
                        </a:rPr>
                        <a:t>Applications</a:t>
                      </a:r>
                      <a:endParaRPr sz="1800" b="0" dirty="0">
                        <a:latin typeface="Calibri" panose="020F0502020204030204" pitchFamily="34" charset="0"/>
                        <a:cs typeface="Calibri" panose="020F0502020204030204" pitchFamily="34" charset="0"/>
                      </a:endParaRPr>
                    </a:p>
                    <a:p>
                      <a:pPr marL="92075">
                        <a:lnSpc>
                          <a:spcPct val="100000"/>
                        </a:lnSpc>
                      </a:pPr>
                      <a:r>
                        <a:rPr sz="1800" b="0" spc="-5" dirty="0">
                          <a:latin typeface="Calibri" panose="020F0502020204030204" pitchFamily="34" charset="0"/>
                          <a:cs typeface="Calibri" panose="020F0502020204030204" pitchFamily="34" charset="0"/>
                        </a:rPr>
                        <a:t>MOS</a:t>
                      </a:r>
                      <a:endParaRPr sz="1800" b="0" dirty="0">
                        <a:latin typeface="Calibri" panose="020F0502020204030204" pitchFamily="34" charset="0"/>
                        <a:cs typeface="Calibri" panose="020F0502020204030204" pitchFamily="34" charset="0"/>
                      </a:endParaRPr>
                    </a:p>
                    <a:p>
                      <a:pPr marL="92075" marR="233045">
                        <a:lnSpc>
                          <a:spcPct val="100000"/>
                        </a:lnSpc>
                      </a:pPr>
                      <a:r>
                        <a:rPr sz="1800" b="0" spc="-5" dirty="0">
                          <a:latin typeface="Calibri" panose="020F0502020204030204" pitchFamily="34" charset="0"/>
                          <a:cs typeface="Calibri" panose="020F0502020204030204" pitchFamily="34" charset="0"/>
                        </a:rPr>
                        <a:t>EverFi</a:t>
                      </a:r>
                      <a:r>
                        <a:rPr sz="1800" b="0" spc="-50" dirty="0">
                          <a:latin typeface="Calibri" panose="020F0502020204030204" pitchFamily="34" charset="0"/>
                          <a:cs typeface="Calibri" panose="020F0502020204030204" pitchFamily="34" charset="0"/>
                        </a:rPr>
                        <a:t> </a:t>
                      </a:r>
                      <a:r>
                        <a:rPr sz="1800" b="0" spc="-5" dirty="0">
                          <a:latin typeface="Calibri" panose="020F0502020204030204" pitchFamily="34" charset="0"/>
                          <a:cs typeface="Calibri" panose="020F0502020204030204" pitchFamily="34" charset="0"/>
                        </a:rPr>
                        <a:t>Digital </a:t>
                      </a:r>
                      <a:r>
                        <a:rPr sz="1800" b="0" spc="-385" dirty="0">
                          <a:latin typeface="Calibri" panose="020F0502020204030204" pitchFamily="34" charset="0"/>
                          <a:cs typeface="Calibri" panose="020F0502020204030204" pitchFamily="34" charset="0"/>
                        </a:rPr>
                        <a:t> </a:t>
                      </a:r>
                      <a:r>
                        <a:rPr sz="1800" b="0" spc="-5" dirty="0">
                          <a:latin typeface="Calibri" panose="020F0502020204030204" pitchFamily="34" charset="0"/>
                          <a:cs typeface="Calibri" panose="020F0502020204030204" pitchFamily="34" charset="0"/>
                        </a:rPr>
                        <a:t>Literacy</a:t>
                      </a:r>
                      <a:endParaRPr sz="1800" b="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algn="ctr">
                        <a:lnSpc>
                          <a:spcPct val="100000"/>
                        </a:lnSpc>
                      </a:pPr>
                      <a:r>
                        <a:rPr sz="1800" b="0" dirty="0" smtClean="0">
                          <a:solidFill>
                            <a:schemeClr val="tx1"/>
                          </a:solidFill>
                          <a:latin typeface="Calibri" panose="020F0502020204030204" pitchFamily="34" charset="0"/>
                          <a:cs typeface="Calibri" panose="020F0502020204030204" pitchFamily="34" charset="0"/>
                        </a:rPr>
                        <a:t>19</a:t>
                      </a:r>
                      <a:endParaRPr sz="1800" b="0" dirty="0">
                        <a:solidFill>
                          <a:schemeClr val="tx1"/>
                        </a:solidFill>
                        <a:latin typeface="Calibri" panose="020F0502020204030204" pitchFamily="34" charset="0"/>
                        <a:cs typeface="Calibri" panose="020F0502020204030204" pitchFamily="34" charset="0"/>
                      </a:endParaRPr>
                    </a:p>
                    <a:p>
                      <a:pPr algn="ctr">
                        <a:lnSpc>
                          <a:spcPct val="100000"/>
                        </a:lnSpc>
                      </a:pPr>
                      <a:r>
                        <a:rPr lang="en-US" sz="1800" b="0" spc="-5" dirty="0" smtClean="0">
                          <a:solidFill>
                            <a:schemeClr val="tx1"/>
                          </a:solidFill>
                          <a:latin typeface="Calibri" panose="020F0502020204030204" pitchFamily="34" charset="0"/>
                          <a:cs typeface="Calibri" panose="020F0502020204030204" pitchFamily="34" charset="0"/>
                        </a:rPr>
                        <a:t>100, 102, 104</a:t>
                      </a:r>
                      <a:endParaRPr sz="1800" b="0" dirty="0">
                        <a:solidFill>
                          <a:schemeClr val="tx1"/>
                        </a:solidFill>
                        <a:latin typeface="Calibri" panose="020F0502020204030204" pitchFamily="34" charset="0"/>
                        <a:cs typeface="Calibri" panose="020F0502020204030204" pitchFamily="34" charset="0"/>
                      </a:endParaRPr>
                    </a:p>
                    <a:p>
                      <a:pPr algn="ctr">
                        <a:lnSpc>
                          <a:spcPct val="100000"/>
                        </a:lnSpc>
                      </a:pPr>
                      <a:r>
                        <a:rPr lang="en-US" sz="1800" b="0" spc="-5" dirty="0" smtClean="0">
                          <a:solidFill>
                            <a:schemeClr val="tx1"/>
                          </a:solidFill>
                          <a:latin typeface="Calibri" panose="020F0502020204030204" pitchFamily="34" charset="0"/>
                          <a:cs typeface="Calibri" panose="020F0502020204030204" pitchFamily="34" charset="0"/>
                        </a:rPr>
                        <a:t>A31</a:t>
                      </a:r>
                      <a:endParaRPr sz="1800" b="0" dirty="0">
                        <a:solidFill>
                          <a:schemeClr val="tx1"/>
                        </a:solidFill>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693233">
                <a:tc>
                  <a:txBody>
                    <a:bodyPr/>
                    <a:lstStyle/>
                    <a:p>
                      <a:pPr algn="ctr">
                        <a:lnSpc>
                          <a:spcPct val="100000"/>
                        </a:lnSpc>
                        <a:spcBef>
                          <a:spcPts val="1235"/>
                        </a:spcBef>
                      </a:pPr>
                      <a:r>
                        <a:rPr lang="en-US" sz="1800" b="0" dirty="0" smtClean="0">
                          <a:solidFill>
                            <a:schemeClr val="tx1"/>
                          </a:solidFill>
                          <a:latin typeface="Calibri" panose="020F0502020204030204" pitchFamily="34" charset="0"/>
                          <a:cs typeface="Calibri" panose="020F0502020204030204" pitchFamily="34" charset="0"/>
                        </a:rPr>
                        <a:t>1853 </a:t>
                      </a:r>
                    </a:p>
                    <a:p>
                      <a:pPr algn="ctr">
                        <a:lnSpc>
                          <a:spcPct val="100000"/>
                        </a:lnSpc>
                        <a:spcBef>
                          <a:spcPts val="1235"/>
                        </a:spcBef>
                      </a:pPr>
                      <a:r>
                        <a:rPr sz="1800" b="0" dirty="0" smtClean="0">
                          <a:latin typeface="Calibri" panose="020F0502020204030204" pitchFamily="34" charset="0"/>
                          <a:cs typeface="Calibri" panose="020F0502020204030204" pitchFamily="34" charset="0"/>
                        </a:rPr>
                        <a:t>2853</a:t>
                      </a:r>
                      <a:endParaRPr sz="1800" b="0" dirty="0">
                        <a:latin typeface="Calibri" panose="020F0502020204030204" pitchFamily="34" charset="0"/>
                        <a:cs typeface="Calibri" panose="020F0502020204030204" pitchFamily="34" charset="0"/>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marL="519430">
                        <a:lnSpc>
                          <a:spcPct val="100000"/>
                        </a:lnSpc>
                        <a:spcBef>
                          <a:spcPts val="1235"/>
                        </a:spcBef>
                      </a:pPr>
                      <a:r>
                        <a:rPr sz="1800" b="0" dirty="0" smtClean="0">
                          <a:latin typeface="Calibri" panose="020F0502020204030204" pitchFamily="34" charset="0"/>
                          <a:cs typeface="Calibri" panose="020F0502020204030204" pitchFamily="34" charset="0"/>
                        </a:rPr>
                        <a:t>5181</a:t>
                      </a:r>
                      <a:endParaRPr sz="1800" b="0" dirty="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marL="296545" marR="290195" indent="73025">
                        <a:lnSpc>
                          <a:spcPct val="100000"/>
                        </a:lnSpc>
                      </a:pPr>
                      <a:r>
                        <a:rPr sz="1800" b="0" spc="-5" dirty="0" smtClean="0">
                          <a:latin typeface="Calibri" panose="020F0502020204030204" pitchFamily="34" charset="0"/>
                          <a:cs typeface="Calibri" panose="020F0502020204030204" pitchFamily="34" charset="0"/>
                        </a:rPr>
                        <a:t>Digital </a:t>
                      </a:r>
                      <a:r>
                        <a:rPr sz="1800" b="0" dirty="0" smtClean="0">
                          <a:latin typeface="Calibri" panose="020F0502020204030204" pitchFamily="34" charset="0"/>
                          <a:cs typeface="Calibri" panose="020F0502020204030204" pitchFamily="34" charset="0"/>
                        </a:rPr>
                        <a:t> </a:t>
                      </a:r>
                      <a:r>
                        <a:rPr sz="1800" b="0" dirty="0">
                          <a:latin typeface="Calibri" panose="020F0502020204030204" pitchFamily="34" charset="0"/>
                          <a:cs typeface="Calibri" panose="020F0502020204030204" pitchFamily="34" charset="0"/>
                        </a:rPr>
                        <a:t>Literacy</a:t>
                      </a: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marL="92075" marR="457834">
                        <a:lnSpc>
                          <a:spcPct val="100000"/>
                        </a:lnSpc>
                        <a:spcBef>
                          <a:spcPts val="310"/>
                        </a:spcBef>
                      </a:pPr>
                      <a:r>
                        <a:rPr sz="1800" b="0" spc="-5" dirty="0" smtClean="0">
                          <a:latin typeface="Calibri" panose="020F0502020204030204" pitchFamily="34" charset="0"/>
                          <a:cs typeface="Calibri" panose="020F0502020204030204" pitchFamily="34" charset="0"/>
                        </a:rPr>
                        <a:t>IC3</a:t>
                      </a:r>
                      <a:r>
                        <a:rPr sz="1800" b="0" spc="-5" dirty="0">
                          <a:latin typeface="Calibri" panose="020F0502020204030204" pitchFamily="34" charset="0"/>
                          <a:cs typeface="Calibri" panose="020F0502020204030204" pitchFamily="34" charset="0"/>
                        </a:rPr>
                        <a:t>:</a:t>
                      </a:r>
                      <a:r>
                        <a:rPr sz="1800" b="0" spc="-60" dirty="0">
                          <a:latin typeface="Calibri" panose="020F0502020204030204" pitchFamily="34" charset="0"/>
                          <a:cs typeface="Calibri" panose="020F0502020204030204" pitchFamily="34" charset="0"/>
                        </a:rPr>
                        <a:t> </a:t>
                      </a:r>
                      <a:r>
                        <a:rPr sz="1800" b="0" spc="-5" dirty="0">
                          <a:latin typeface="Calibri" panose="020F0502020204030204" pitchFamily="34" charset="0"/>
                          <a:cs typeface="Calibri" panose="020F0502020204030204" pitchFamily="34" charset="0"/>
                        </a:rPr>
                        <a:t>Living </a:t>
                      </a:r>
                      <a:r>
                        <a:rPr sz="1800" b="0" spc="-385" dirty="0">
                          <a:latin typeface="Calibri" panose="020F0502020204030204" pitchFamily="34" charset="0"/>
                          <a:cs typeface="Calibri" panose="020F0502020204030204" pitchFamily="34" charset="0"/>
                        </a:rPr>
                        <a:t> </a:t>
                      </a:r>
                      <a:r>
                        <a:rPr sz="1800" b="0" spc="-5" dirty="0">
                          <a:latin typeface="Calibri" panose="020F0502020204030204" pitchFamily="34" charset="0"/>
                          <a:cs typeface="Calibri" panose="020F0502020204030204" pitchFamily="34" charset="0"/>
                        </a:rPr>
                        <a:t>Online</a:t>
                      </a:r>
                      <a:endParaRPr sz="1800" b="0" dirty="0">
                        <a:latin typeface="Calibri" panose="020F0502020204030204" pitchFamily="34" charset="0"/>
                        <a:cs typeface="Calibri" panose="020F0502020204030204" pitchFamily="34" charset="0"/>
                      </a:endParaRPr>
                    </a:p>
                    <a:p>
                      <a:pPr marL="92075">
                        <a:lnSpc>
                          <a:spcPct val="100000"/>
                        </a:lnSpc>
                      </a:pPr>
                      <a:r>
                        <a:rPr sz="1800" b="0" spc="-5" dirty="0">
                          <a:latin typeface="Calibri" panose="020F0502020204030204" pitchFamily="34" charset="0"/>
                          <a:cs typeface="Calibri" panose="020F0502020204030204" pitchFamily="34" charset="0"/>
                        </a:rPr>
                        <a:t>MS</a:t>
                      </a:r>
                      <a:r>
                        <a:rPr sz="1800" b="0" spc="-20" dirty="0">
                          <a:latin typeface="Calibri" panose="020F0502020204030204" pitchFamily="34" charset="0"/>
                          <a:cs typeface="Calibri" panose="020F0502020204030204" pitchFamily="34" charset="0"/>
                        </a:rPr>
                        <a:t> </a:t>
                      </a:r>
                      <a:r>
                        <a:rPr sz="1800" b="0" spc="-5" dirty="0" smtClean="0">
                          <a:latin typeface="Calibri" panose="020F0502020204030204" pitchFamily="34" charset="0"/>
                          <a:cs typeface="Calibri" panose="020F0502020204030204" pitchFamily="34" charset="0"/>
                        </a:rPr>
                        <a:t>Digital</a:t>
                      </a:r>
                      <a:r>
                        <a:rPr lang="en-US" sz="1800" b="0" spc="-5" dirty="0" smtClean="0">
                          <a:latin typeface="Calibri" panose="020F0502020204030204" pitchFamily="34" charset="0"/>
                          <a:cs typeface="Calibri" panose="020F0502020204030204" pitchFamily="34" charset="0"/>
                        </a:rPr>
                        <a:t> </a:t>
                      </a:r>
                      <a:r>
                        <a:rPr sz="1800" b="0" spc="-5" dirty="0" smtClean="0">
                          <a:latin typeface="Calibri" panose="020F0502020204030204" pitchFamily="34" charset="0"/>
                          <a:cs typeface="Calibri" panose="020F0502020204030204" pitchFamily="34" charset="0"/>
                        </a:rPr>
                        <a:t>Literacy</a:t>
                      </a:r>
                      <a:endParaRPr sz="1800" b="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algn="ctr">
                        <a:lnSpc>
                          <a:spcPct val="100000"/>
                        </a:lnSpc>
                      </a:pPr>
                      <a:r>
                        <a:rPr sz="1800" b="0" dirty="0" smtClean="0">
                          <a:solidFill>
                            <a:schemeClr val="tx1"/>
                          </a:solidFill>
                          <a:latin typeface="Calibri" panose="020F0502020204030204" pitchFamily="34" charset="0"/>
                          <a:cs typeface="Calibri" panose="020F0502020204030204" pitchFamily="34" charset="0"/>
                        </a:rPr>
                        <a:t>19</a:t>
                      </a:r>
                      <a:endParaRPr sz="1800" b="0" dirty="0">
                        <a:solidFill>
                          <a:schemeClr val="tx1"/>
                        </a:solidFill>
                        <a:latin typeface="Calibri" panose="020F0502020204030204" pitchFamily="34" charset="0"/>
                        <a:cs typeface="Calibri" panose="020F0502020204030204" pitchFamily="34" charset="0"/>
                      </a:endParaRPr>
                    </a:p>
                    <a:p>
                      <a:pPr algn="ctr">
                        <a:lnSpc>
                          <a:spcPct val="100000"/>
                        </a:lnSpc>
                      </a:pPr>
                      <a:r>
                        <a:rPr sz="1800" b="0" dirty="0">
                          <a:solidFill>
                            <a:schemeClr val="tx1"/>
                          </a:solidFill>
                          <a:latin typeface="Calibri" panose="020F0502020204030204" pitchFamily="34" charset="0"/>
                          <a:cs typeface="Calibri" panose="020F0502020204030204" pitchFamily="34" charset="0"/>
                        </a:rPr>
                        <a:t>85</a:t>
                      </a: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extLst>
                  <a:ext uri="{0D108BD9-81ED-4DB2-BD59-A6C34878D82A}">
                    <a16:rowId xmlns:a16="http://schemas.microsoft.com/office/drawing/2014/main" val="10002"/>
                  </a:ext>
                </a:extLst>
              </a:tr>
              <a:tr h="943169">
                <a:tc>
                  <a:txBody>
                    <a:bodyPr/>
                    <a:lstStyle/>
                    <a:p>
                      <a:pPr algn="ctr">
                        <a:lnSpc>
                          <a:spcPct val="100000"/>
                        </a:lnSpc>
                        <a:spcBef>
                          <a:spcPts val="0"/>
                        </a:spcBef>
                      </a:pPr>
                      <a:r>
                        <a:rPr sz="1800" b="0" dirty="0" smtClean="0">
                          <a:latin typeface="Calibri" panose="020F0502020204030204" pitchFamily="34" charset="0"/>
                          <a:cs typeface="Calibri" panose="020F0502020204030204" pitchFamily="34" charset="0"/>
                        </a:rPr>
                        <a:t>2704</a:t>
                      </a:r>
                      <a:endParaRPr lang="en-US" sz="1800" b="0" dirty="0" smtClean="0">
                        <a:latin typeface="Calibri" panose="020F0502020204030204" pitchFamily="34" charset="0"/>
                        <a:cs typeface="Calibri" panose="020F0502020204030204" pitchFamily="34" charset="0"/>
                      </a:endParaRPr>
                    </a:p>
                    <a:p>
                      <a:pPr algn="ctr">
                        <a:lnSpc>
                          <a:spcPct val="100000"/>
                        </a:lnSpc>
                        <a:spcBef>
                          <a:spcPts val="0"/>
                        </a:spcBef>
                      </a:pPr>
                      <a:r>
                        <a:rPr lang="en-US" sz="1800" b="0" dirty="0" smtClean="0">
                          <a:latin typeface="Calibri" panose="020F0502020204030204" pitchFamily="34" charset="0"/>
                          <a:cs typeface="Calibri" panose="020F0502020204030204" pitchFamily="34" charset="0"/>
                        </a:rPr>
                        <a:t>2706</a:t>
                      </a:r>
                    </a:p>
                    <a:p>
                      <a:pPr algn="ctr">
                        <a:lnSpc>
                          <a:spcPct val="100000"/>
                        </a:lnSpc>
                        <a:spcBef>
                          <a:spcPts val="0"/>
                        </a:spcBef>
                      </a:pPr>
                      <a:r>
                        <a:rPr lang="en-US" sz="1800" b="0" dirty="0" smtClean="0">
                          <a:latin typeface="Calibri" panose="020F0502020204030204" pitchFamily="34" charset="0"/>
                          <a:cs typeface="Calibri" panose="020F0502020204030204" pitchFamily="34" charset="0"/>
                        </a:rPr>
                        <a:t>2703</a:t>
                      </a:r>
                      <a:endParaRPr sz="1800" b="0" dirty="0">
                        <a:latin typeface="Calibri" panose="020F0502020204030204" pitchFamily="34" charset="0"/>
                        <a:cs typeface="Calibri" panose="020F0502020204030204" pitchFamily="34" charset="0"/>
                      </a:endParaRPr>
                    </a:p>
                  </a:txBody>
                  <a:tcPr marL="0" marR="0" marT="161925" marB="0" anchor="ctr">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marL="525145">
                        <a:lnSpc>
                          <a:spcPct val="100000"/>
                        </a:lnSpc>
                        <a:spcBef>
                          <a:spcPts val="0"/>
                        </a:spcBef>
                      </a:pPr>
                      <a:r>
                        <a:rPr sz="1800" b="0" spc="-25" dirty="0" smtClean="0">
                          <a:latin typeface="Calibri" panose="020F0502020204030204" pitchFamily="34" charset="0"/>
                          <a:cs typeface="Calibri" panose="020F0502020204030204" pitchFamily="34" charset="0"/>
                        </a:rPr>
                        <a:t>5011</a:t>
                      </a:r>
                      <a:endParaRPr lang="en-US" sz="1800" b="0" spc="-25" dirty="0" smtClean="0">
                        <a:latin typeface="Calibri" panose="020F0502020204030204" pitchFamily="34" charset="0"/>
                        <a:cs typeface="Calibri" panose="020F0502020204030204" pitchFamily="34" charset="0"/>
                      </a:endParaRPr>
                    </a:p>
                    <a:p>
                      <a:pPr marL="525145">
                        <a:lnSpc>
                          <a:spcPct val="100000"/>
                        </a:lnSpc>
                        <a:spcBef>
                          <a:spcPts val="0"/>
                        </a:spcBef>
                      </a:pPr>
                      <a:r>
                        <a:rPr lang="en-US" sz="1800" b="0" spc="-25" dirty="0" smtClean="0">
                          <a:latin typeface="Calibri" panose="020F0502020204030204" pitchFamily="34" charset="0"/>
                          <a:cs typeface="Calibri" panose="020F0502020204030204" pitchFamily="34" charset="0"/>
                        </a:rPr>
                        <a:t>5100</a:t>
                      </a:r>
                    </a:p>
                    <a:p>
                      <a:pPr marL="525145">
                        <a:lnSpc>
                          <a:spcPct val="100000"/>
                        </a:lnSpc>
                        <a:spcBef>
                          <a:spcPts val="0"/>
                        </a:spcBef>
                      </a:pPr>
                      <a:r>
                        <a:rPr lang="en-US" sz="1800" b="0" spc="-25" dirty="0" smtClean="0">
                          <a:latin typeface="Calibri" panose="020F0502020204030204" pitchFamily="34" charset="0"/>
                          <a:cs typeface="Calibri" panose="020F0502020204030204" pitchFamily="34" charset="0"/>
                        </a:rPr>
                        <a:t>5010</a:t>
                      </a:r>
                      <a:endParaRPr sz="1800" b="0" dirty="0">
                        <a:latin typeface="Calibri" panose="020F0502020204030204" pitchFamily="34" charset="0"/>
                        <a:cs typeface="Calibri" panose="020F0502020204030204" pitchFamily="34" charset="0"/>
                      </a:endParaRPr>
                    </a:p>
                  </a:txBody>
                  <a:tcPr marL="0" marR="0" marT="1619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marL="0" marR="350520" indent="0" algn="ctr">
                        <a:lnSpc>
                          <a:spcPct val="100000"/>
                        </a:lnSpc>
                        <a:spcBef>
                          <a:spcPts val="0"/>
                        </a:spcBef>
                      </a:pPr>
                      <a:r>
                        <a:rPr sz="1800" b="0" spc="-10" dirty="0" smtClean="0">
                          <a:latin typeface="Calibri" panose="020F0502020204030204" pitchFamily="34" charset="0"/>
                          <a:cs typeface="Calibri" panose="020F0502020204030204" pitchFamily="34" charset="0"/>
                        </a:rPr>
                        <a:t>G</a:t>
                      </a:r>
                      <a:r>
                        <a:rPr sz="1800" b="0" dirty="0" smtClean="0">
                          <a:latin typeface="Calibri" panose="020F0502020204030204" pitchFamily="34" charset="0"/>
                          <a:cs typeface="Calibri" panose="020F0502020204030204" pitchFamily="34" charset="0"/>
                        </a:rPr>
                        <a:t>oogle  </a:t>
                      </a:r>
                      <a:r>
                        <a:rPr sz="1800" b="0" spc="-5" dirty="0" smtClean="0">
                          <a:latin typeface="Calibri" panose="020F0502020204030204" pitchFamily="34" charset="0"/>
                          <a:cs typeface="Calibri" panose="020F0502020204030204" pitchFamily="34" charset="0"/>
                        </a:rPr>
                        <a:t>Basics</a:t>
                      </a:r>
                      <a:endParaRPr lang="en-US" sz="1800" b="0" spc="-5" dirty="0" smtClean="0">
                        <a:latin typeface="Calibri" panose="020F0502020204030204" pitchFamily="34" charset="0"/>
                        <a:cs typeface="Calibri" panose="020F0502020204030204" pitchFamily="34" charset="0"/>
                      </a:endParaRPr>
                    </a:p>
                    <a:p>
                      <a:pPr marL="0" marR="350520" indent="0" algn="ctr">
                        <a:lnSpc>
                          <a:spcPct val="100000"/>
                        </a:lnSpc>
                        <a:spcBef>
                          <a:spcPts val="0"/>
                        </a:spcBef>
                      </a:pPr>
                      <a:r>
                        <a:rPr lang="en-US" sz="1800" b="0" spc="-5" dirty="0" smtClean="0">
                          <a:latin typeface="Calibri" panose="020F0502020204030204" pitchFamily="34" charset="0"/>
                          <a:cs typeface="Calibri" panose="020F0502020204030204" pitchFamily="34" charset="0"/>
                        </a:rPr>
                        <a:t>Keyboarding</a:t>
                      </a:r>
                    </a:p>
                    <a:p>
                      <a:pPr marL="0" marR="350520" indent="0" algn="ctr">
                        <a:lnSpc>
                          <a:spcPct val="100000"/>
                        </a:lnSpc>
                        <a:spcBef>
                          <a:spcPts val="0"/>
                        </a:spcBef>
                      </a:pPr>
                      <a:r>
                        <a:rPr lang="en-US" sz="1800" b="0" spc="-5" dirty="0" smtClean="0">
                          <a:latin typeface="Calibri" panose="020F0502020204030204" pitchFamily="34" charset="0"/>
                          <a:cs typeface="Calibri" panose="020F0502020204030204" pitchFamily="34" charset="0"/>
                        </a:rPr>
                        <a:t>Multimedia Basics</a:t>
                      </a:r>
                    </a:p>
                  </a:txBody>
                  <a:tcPr marL="0" marR="0" marT="4000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marL="92075" marR="260985">
                        <a:lnSpc>
                          <a:spcPct val="100000"/>
                        </a:lnSpc>
                        <a:spcBef>
                          <a:spcPts val="5"/>
                        </a:spcBef>
                      </a:pPr>
                      <a:r>
                        <a:rPr lang="en-US" sz="1800" b="0" spc="-10" dirty="0" smtClean="0">
                          <a:latin typeface="Calibri" panose="020F0502020204030204" pitchFamily="34" charset="0"/>
                          <a:cs typeface="Calibri" panose="020F0502020204030204" pitchFamily="34" charset="0"/>
                        </a:rPr>
                        <a:t>Career </a:t>
                      </a:r>
                      <a:r>
                        <a:rPr lang="en-US" sz="1800" b="0" spc="-5" dirty="0" smtClean="0">
                          <a:latin typeface="Calibri" panose="020F0502020204030204" pitchFamily="34" charset="0"/>
                          <a:cs typeface="Calibri" panose="020F0502020204030204" pitchFamily="34" charset="0"/>
                        </a:rPr>
                        <a:t> </a:t>
                      </a:r>
                      <a:r>
                        <a:rPr lang="en-US" sz="1800" b="0" spc="-10" dirty="0" smtClean="0">
                          <a:latin typeface="Calibri" panose="020F0502020204030204" pitchFamily="34" charset="0"/>
                          <a:cs typeface="Calibri" panose="020F0502020204030204" pitchFamily="34" charset="0"/>
                        </a:rPr>
                        <a:t>Preparedness </a:t>
                      </a:r>
                      <a:r>
                        <a:rPr lang="en-US" sz="1800" b="0" spc="-385" dirty="0" smtClean="0">
                          <a:latin typeface="Calibri" panose="020F0502020204030204" pitchFamily="34" charset="0"/>
                          <a:cs typeface="Calibri" panose="020F0502020204030204" pitchFamily="34" charset="0"/>
                        </a:rPr>
                        <a:t> </a:t>
                      </a:r>
                    </a:p>
                    <a:p>
                      <a:pPr marL="92075" marR="260985">
                        <a:lnSpc>
                          <a:spcPct val="100000"/>
                        </a:lnSpc>
                        <a:spcBef>
                          <a:spcPts val="5"/>
                        </a:spcBef>
                      </a:pPr>
                      <a:r>
                        <a:rPr lang="en-US" sz="1800" b="0" spc="-5" dirty="0" smtClean="0">
                          <a:latin typeface="Calibri" panose="020F0502020204030204" pitchFamily="34" charset="0"/>
                          <a:cs typeface="Calibri" panose="020F0502020204030204" pitchFamily="34" charset="0"/>
                        </a:rPr>
                        <a:t>IC3: Cloud </a:t>
                      </a:r>
                      <a:r>
                        <a:rPr lang="en-US" sz="1800" b="0" dirty="0" smtClean="0">
                          <a:latin typeface="Calibri" panose="020F0502020204030204" pitchFamily="34" charset="0"/>
                          <a:cs typeface="Calibri" panose="020F0502020204030204" pitchFamily="34" charset="0"/>
                        </a:rPr>
                        <a:t> </a:t>
                      </a:r>
                      <a:r>
                        <a:rPr lang="en-US" sz="1800" b="0" spc="-5" dirty="0" smtClean="0">
                          <a:latin typeface="Calibri" panose="020F0502020204030204" pitchFamily="34" charset="0"/>
                          <a:cs typeface="Calibri" panose="020F0502020204030204" pitchFamily="34" charset="0"/>
                        </a:rPr>
                        <a:t>Computing/ </a:t>
                      </a:r>
                      <a:r>
                        <a:rPr lang="en-US" sz="1800" b="0" dirty="0" smtClean="0">
                          <a:latin typeface="Calibri" panose="020F0502020204030204" pitchFamily="34" charset="0"/>
                          <a:cs typeface="Calibri" panose="020F0502020204030204" pitchFamily="34" charset="0"/>
                        </a:rPr>
                        <a:t> Collaboration</a:t>
                      </a:r>
                    </a:p>
                  </a:txBody>
                  <a:tcPr marL="0" marR="0" marT="1619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algn="ctr">
                        <a:lnSpc>
                          <a:spcPct val="100000"/>
                        </a:lnSpc>
                      </a:pPr>
                      <a:r>
                        <a:rPr lang="en-US" sz="1800" b="0" dirty="0" smtClean="0">
                          <a:solidFill>
                            <a:schemeClr val="tx1"/>
                          </a:solidFill>
                          <a:latin typeface="Calibri" panose="020F0502020204030204" pitchFamily="34" charset="0"/>
                          <a:cs typeface="Calibri" panose="020F0502020204030204" pitchFamily="34" charset="0"/>
                        </a:rPr>
                        <a:t>A78</a:t>
                      </a:r>
                    </a:p>
                    <a:p>
                      <a:pPr algn="ctr">
                        <a:lnSpc>
                          <a:spcPct val="100000"/>
                        </a:lnSpc>
                      </a:pPr>
                      <a:r>
                        <a:rPr lang="en-US" sz="1800" b="0" dirty="0" smtClean="0">
                          <a:solidFill>
                            <a:schemeClr val="tx1"/>
                          </a:solidFill>
                          <a:latin typeface="Calibri" panose="020F0502020204030204" pitchFamily="34" charset="0"/>
                          <a:cs typeface="Calibri" panose="020F0502020204030204" pitchFamily="34" charset="0"/>
                        </a:rPr>
                        <a:t>19</a:t>
                      </a:r>
                    </a:p>
                  </a:txBody>
                  <a:tcPr marL="0" marR="0" marT="5715" marB="0" anchor="ctr">
                    <a:lnL w="12700" cap="flat" cmpd="sng" algn="ctr">
                      <a:solidFill>
                        <a:srgbClr val="FFFFFF"/>
                      </a:solidFill>
                      <a:prstDash val="solid"/>
                      <a:round/>
                      <a:headEnd type="none" w="med" len="med"/>
                      <a:tailEnd type="none" w="med" len="me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extLst>
                  <a:ext uri="{0D108BD9-81ED-4DB2-BD59-A6C34878D82A}">
                    <a16:rowId xmlns:a16="http://schemas.microsoft.com/office/drawing/2014/main" val="4055864943"/>
                  </a:ext>
                </a:extLst>
              </a:tr>
              <a:tr h="863869">
                <a:tc>
                  <a:txBody>
                    <a:bodyPr/>
                    <a:lstStyle/>
                    <a:p>
                      <a:pPr algn="ctr">
                        <a:lnSpc>
                          <a:spcPct val="100000"/>
                        </a:lnSpc>
                      </a:pPr>
                      <a:r>
                        <a:rPr sz="1800" b="0" spc="-5" dirty="0" smtClean="0">
                          <a:latin typeface="Calibri" panose="020F0502020204030204" pitchFamily="34" charset="0"/>
                          <a:cs typeface="Calibri" panose="020F0502020204030204" pitchFamily="34" charset="0"/>
                        </a:rPr>
                        <a:t>2705</a:t>
                      </a:r>
                      <a:endParaRPr sz="1800" b="0" dirty="0">
                        <a:latin typeface="Calibri" panose="020F0502020204030204" pitchFamily="34" charset="0"/>
                        <a:cs typeface="Calibri" panose="020F0502020204030204" pitchFamily="34" charset="0"/>
                      </a:endParaRPr>
                    </a:p>
                  </a:txBody>
                  <a:tcPr marL="0" marR="0" marT="6350" marB="0" anchor="ctr">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E9ECF4"/>
                    </a:solidFill>
                  </a:tcPr>
                </a:tc>
                <a:tc>
                  <a:txBody>
                    <a:bodyPr/>
                    <a:lstStyle/>
                    <a:p>
                      <a:pPr marL="519430">
                        <a:lnSpc>
                          <a:spcPct val="100000"/>
                        </a:lnSpc>
                      </a:pPr>
                      <a:r>
                        <a:rPr sz="1800" b="0" spc="-5" dirty="0" smtClean="0">
                          <a:latin typeface="Calibri" panose="020F0502020204030204" pitchFamily="34" charset="0"/>
                          <a:cs typeface="Calibri" panose="020F0502020204030204" pitchFamily="34" charset="0"/>
                        </a:rPr>
                        <a:t>5282</a:t>
                      </a:r>
                      <a:endParaRPr sz="1800" b="0" dirty="0">
                        <a:latin typeface="Calibri" panose="020F0502020204030204" pitchFamily="34" charset="0"/>
                        <a:cs typeface="Calibri" panose="020F0502020204030204" pitchFamily="34" charset="0"/>
                      </a:endParaRPr>
                    </a:p>
                  </a:txBody>
                  <a:tcPr marL="0" marR="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E9ECF4"/>
                    </a:solidFill>
                  </a:tcPr>
                </a:tc>
                <a:tc>
                  <a:txBody>
                    <a:bodyPr/>
                    <a:lstStyle/>
                    <a:p>
                      <a:pPr marL="257175">
                        <a:lnSpc>
                          <a:spcPct val="100000"/>
                        </a:lnSpc>
                        <a:spcBef>
                          <a:spcPts val="1275"/>
                        </a:spcBef>
                      </a:pPr>
                      <a:r>
                        <a:rPr sz="1800" b="0" spc="-5" dirty="0">
                          <a:latin typeface="Calibri" panose="020F0502020204030204" pitchFamily="34" charset="0"/>
                          <a:cs typeface="Calibri" panose="020F0502020204030204" pitchFamily="34" charset="0"/>
                        </a:rPr>
                        <a:t>Financial</a:t>
                      </a:r>
                      <a:endParaRPr sz="1800" b="0" dirty="0">
                        <a:latin typeface="Calibri" panose="020F0502020204030204" pitchFamily="34" charset="0"/>
                        <a:cs typeface="Calibri" panose="020F0502020204030204" pitchFamily="34" charset="0"/>
                      </a:endParaRPr>
                    </a:p>
                    <a:p>
                      <a:pPr marL="296545">
                        <a:lnSpc>
                          <a:spcPct val="100000"/>
                        </a:lnSpc>
                      </a:pPr>
                      <a:r>
                        <a:rPr sz="1800" b="0" spc="-5" dirty="0">
                          <a:latin typeface="Calibri" panose="020F0502020204030204" pitchFamily="34" charset="0"/>
                          <a:cs typeface="Calibri" panose="020F0502020204030204" pitchFamily="34" charset="0"/>
                        </a:rPr>
                        <a:t>Literacy</a:t>
                      </a:r>
                      <a:endParaRPr sz="1800" b="0" dirty="0">
                        <a:latin typeface="Calibri" panose="020F0502020204030204" pitchFamily="34" charset="0"/>
                        <a:cs typeface="Calibri" panose="020F0502020204030204" pitchFamily="34" charset="0"/>
                      </a:endParaRPr>
                    </a:p>
                  </a:txBody>
                  <a:tcPr marL="0" marR="0" marT="1619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E9ECF4"/>
                    </a:solidFill>
                  </a:tcPr>
                </a:tc>
                <a:tc>
                  <a:txBody>
                    <a:bodyPr/>
                    <a:lstStyle/>
                    <a:p>
                      <a:pPr marL="92075" marR="655955">
                        <a:lnSpc>
                          <a:spcPct val="100000"/>
                        </a:lnSpc>
                        <a:spcBef>
                          <a:spcPts val="315"/>
                        </a:spcBef>
                      </a:pPr>
                      <a:r>
                        <a:rPr sz="1800" b="0" spc="-5" dirty="0" err="1" smtClean="0">
                          <a:latin typeface="Calibri" panose="020F0502020204030204" pitchFamily="34" charset="0"/>
                          <a:cs typeface="Calibri" panose="020F0502020204030204" pitchFamily="34" charset="0"/>
                        </a:rPr>
                        <a:t>EverFi</a:t>
                      </a:r>
                      <a:r>
                        <a:rPr sz="1800" b="0" spc="-5" dirty="0" smtClean="0">
                          <a:latin typeface="Calibri" panose="020F0502020204030204" pitchFamily="34" charset="0"/>
                          <a:cs typeface="Calibri" panose="020F0502020204030204" pitchFamily="34" charset="0"/>
                        </a:rPr>
                        <a:t> </a:t>
                      </a:r>
                      <a:r>
                        <a:rPr sz="1800" b="0" dirty="0" smtClean="0">
                          <a:latin typeface="Calibri" panose="020F0502020204030204" pitchFamily="34" charset="0"/>
                          <a:cs typeface="Calibri" panose="020F0502020204030204" pitchFamily="34" charset="0"/>
                        </a:rPr>
                        <a:t> F</a:t>
                      </a:r>
                      <a:r>
                        <a:rPr sz="1800" b="0" spc="-5" dirty="0" smtClean="0">
                          <a:latin typeface="Calibri" panose="020F0502020204030204" pitchFamily="34" charset="0"/>
                          <a:cs typeface="Calibri" panose="020F0502020204030204" pitchFamily="34" charset="0"/>
                        </a:rPr>
                        <a:t>i</a:t>
                      </a:r>
                      <a:r>
                        <a:rPr sz="1800" b="0" dirty="0" smtClean="0">
                          <a:latin typeface="Calibri" panose="020F0502020204030204" pitchFamily="34" charset="0"/>
                          <a:cs typeface="Calibri" panose="020F0502020204030204" pitchFamily="34" charset="0"/>
                        </a:rPr>
                        <a:t>nancial  </a:t>
                      </a:r>
                      <a:r>
                        <a:rPr sz="1800" b="0" spc="-5" dirty="0">
                          <a:latin typeface="Calibri" panose="020F0502020204030204" pitchFamily="34" charset="0"/>
                          <a:cs typeface="Calibri" panose="020F0502020204030204" pitchFamily="34" charset="0"/>
                        </a:rPr>
                        <a:t>Literacy</a:t>
                      </a:r>
                      <a:endParaRPr sz="1800" b="0" dirty="0">
                        <a:latin typeface="Calibri" panose="020F0502020204030204" pitchFamily="34" charset="0"/>
                        <a:cs typeface="Calibri" panose="020F0502020204030204" pitchFamily="34" charset="0"/>
                      </a:endParaRPr>
                    </a:p>
                  </a:txBody>
                  <a:tcPr marL="0" marR="0" marT="4000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E9ECF4"/>
                    </a:solidFill>
                  </a:tcPr>
                </a:tc>
                <a:tc>
                  <a:txBody>
                    <a:bodyPr/>
                    <a:lstStyle/>
                    <a:p>
                      <a:pPr algn="ctr">
                        <a:lnSpc>
                          <a:spcPct val="100000"/>
                        </a:lnSpc>
                      </a:pPr>
                      <a:r>
                        <a:rPr sz="1800" b="0" spc="-5" dirty="0" smtClean="0">
                          <a:latin typeface="Calibri" panose="020F0502020204030204" pitchFamily="34" charset="0"/>
                          <a:cs typeface="Calibri" panose="020F0502020204030204" pitchFamily="34" charset="0"/>
                        </a:rPr>
                        <a:t>A30</a:t>
                      </a:r>
                      <a:endParaRPr sz="1800" b="0" dirty="0">
                        <a:latin typeface="Calibri" panose="020F0502020204030204" pitchFamily="34" charset="0"/>
                        <a:cs typeface="Calibri" panose="020F0502020204030204" pitchFamily="34" charset="0"/>
                      </a:endParaRPr>
                    </a:p>
                  </a:txBody>
                  <a:tcPr marL="0" marR="0" marT="6350" marB="0" anchor="ctr">
                    <a:lnL w="12700" cap="flat" cmpd="sng" algn="ctr">
                      <a:solidFill>
                        <a:srgbClr val="FFFFFF"/>
                      </a:solidFill>
                      <a:prstDash val="solid"/>
                      <a:round/>
                      <a:headEnd type="none" w="med" len="med"/>
                      <a:tailEnd type="none" w="med" len="me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175453858"/>
                  </a:ext>
                </a:extLst>
              </a:tr>
            </a:tbl>
          </a:graphicData>
        </a:graphic>
      </p:graphicFrame>
    </p:spTree>
    <p:extLst>
      <p:ext uri="{BB962C8B-B14F-4D97-AF65-F5344CB8AC3E}">
        <p14:creationId xmlns:p14="http://schemas.microsoft.com/office/powerpoint/2010/main" val="19849479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b8262f2a22_0_73"/>
          <p:cNvSpPr txBox="1">
            <a:spLocks noGrp="1"/>
          </p:cNvSpPr>
          <p:nvPr>
            <p:ph type="title"/>
          </p:nvPr>
        </p:nvSpPr>
        <p:spPr>
          <a:xfrm>
            <a:off x="0" y="274320"/>
            <a:ext cx="12192000" cy="1200288"/>
          </a:xfrm>
          <a:prstGeom prst="rect">
            <a:avLst/>
          </a:prstGeom>
          <a:noFill/>
          <a:ln>
            <a:noFill/>
          </a:ln>
        </p:spPr>
        <p:txBody>
          <a:bodyPr spcFirstLastPara="1" wrap="square" lIns="91425" tIns="45700" rIns="91425" bIns="45700" anchor="ctr" anchorCtr="0">
            <a:spAutoFit/>
          </a:bodyPr>
          <a:lstStyle/>
          <a:p>
            <a:pPr lvl="0" algn="ctr">
              <a:spcBef>
                <a:spcPts val="0"/>
              </a:spcBef>
              <a:buClr>
                <a:schemeClr val="dk1"/>
              </a:buClr>
              <a:buSzPct val="100000"/>
            </a:pPr>
            <a:r>
              <a:rPr lang="en-US" sz="4000" b="1" spc="-20" dirty="0">
                <a:latin typeface="Calibri" panose="020F0502020204030204" pitchFamily="34" charset="0"/>
                <a:cs typeface="Calibri" panose="020F0502020204030204" pitchFamily="34" charset="0"/>
              </a:rPr>
              <a:t>Business Administration and Supervision </a:t>
            </a:r>
            <a:r>
              <a:rPr lang="en-US" sz="4000" b="1" spc="-20" dirty="0" smtClean="0">
                <a:latin typeface="Calibri" panose="020F0502020204030204" pitchFamily="34" charset="0"/>
                <a:cs typeface="Calibri" panose="020F0502020204030204" pitchFamily="34" charset="0"/>
              </a:rPr>
              <a:t/>
            </a:r>
            <a:br>
              <a:rPr lang="en-US" sz="4000" b="1" spc="-20" dirty="0" smtClean="0">
                <a:latin typeface="Calibri" panose="020F0502020204030204" pitchFamily="34" charset="0"/>
                <a:cs typeface="Calibri" panose="020F0502020204030204" pitchFamily="34" charset="0"/>
              </a:rPr>
            </a:br>
            <a:r>
              <a:rPr lang="en-US" sz="4000" b="1" spc="-20" dirty="0" smtClean="0">
                <a:latin typeface="Calibri" panose="020F0502020204030204" pitchFamily="34" charset="0"/>
                <a:cs typeface="Calibri" panose="020F0502020204030204" pitchFamily="34" charset="0"/>
              </a:rPr>
              <a:t>Certification </a:t>
            </a:r>
            <a:r>
              <a:rPr lang="en-US" sz="4000" b="1" spc="-20" dirty="0">
                <a:latin typeface="Calibri" panose="020F0502020204030204" pitchFamily="34" charset="0"/>
                <a:cs typeface="Calibri" panose="020F0502020204030204" pitchFamily="34" charset="0"/>
              </a:rPr>
              <a:t>Update</a:t>
            </a:r>
            <a:endParaRPr sz="4000" b="1" dirty="0">
              <a:latin typeface="Calibri" panose="020F0502020204030204" pitchFamily="34" charset="0"/>
              <a:cs typeface="Calibri" panose="020F0502020204030204" pitchFamily="34" charset="0"/>
              <a:sym typeface="Calibri"/>
            </a:endParaRPr>
          </a:p>
        </p:txBody>
      </p:sp>
      <p:sp>
        <p:nvSpPr>
          <p:cNvPr id="268" name="Google Shape;268;gb8262f2a22_0_73"/>
          <p:cNvSpPr txBox="1">
            <a:spLocks noGrp="1"/>
          </p:cNvSpPr>
          <p:nvPr>
            <p:ph type="sldNum" idx="4294967295"/>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89</a:t>
            </a:fld>
            <a:endParaRPr/>
          </a:p>
        </p:txBody>
      </p:sp>
      <p:graphicFrame>
        <p:nvGraphicFramePr>
          <p:cNvPr id="5" name="Table 4" descr="Certification course alignments, CCR designation, URL, and description" title="Certification Table">
            <a:extLst>
              <a:ext uri="{FF2B5EF4-FFF2-40B4-BE49-F238E27FC236}">
                <a16:creationId xmlns:a16="http://schemas.microsoft.com/office/drawing/2014/main" id="{5240F46A-DE38-4092-86DF-C6733C4DC8B5}"/>
              </a:ext>
            </a:extLst>
          </p:cNvPr>
          <p:cNvGraphicFramePr>
            <a:graphicFrameLocks noGrp="1"/>
          </p:cNvGraphicFramePr>
          <p:nvPr>
            <p:extLst>
              <p:ext uri="{D42A27DB-BD31-4B8C-83A1-F6EECF244321}">
                <p14:modId xmlns:p14="http://schemas.microsoft.com/office/powerpoint/2010/main" val="1268267978"/>
              </p:ext>
            </p:extLst>
          </p:nvPr>
        </p:nvGraphicFramePr>
        <p:xfrm>
          <a:off x="673767" y="1382650"/>
          <a:ext cx="11203808" cy="4471416"/>
        </p:xfrm>
        <a:graphic>
          <a:graphicData uri="http://schemas.openxmlformats.org/drawingml/2006/table">
            <a:tbl>
              <a:tblPr firstRow="1" firstCol="1" bandRow="1"/>
              <a:tblGrid>
                <a:gridCol w="2052606">
                  <a:extLst>
                    <a:ext uri="{9D8B030D-6E8A-4147-A177-3AD203B41FA5}">
                      <a16:colId xmlns:a16="http://schemas.microsoft.com/office/drawing/2014/main" val="3525871573"/>
                    </a:ext>
                  </a:extLst>
                </a:gridCol>
                <a:gridCol w="2384642">
                  <a:extLst>
                    <a:ext uri="{9D8B030D-6E8A-4147-A177-3AD203B41FA5}">
                      <a16:colId xmlns:a16="http://schemas.microsoft.com/office/drawing/2014/main" val="3042854988"/>
                    </a:ext>
                  </a:extLst>
                </a:gridCol>
                <a:gridCol w="1588168">
                  <a:extLst>
                    <a:ext uri="{9D8B030D-6E8A-4147-A177-3AD203B41FA5}">
                      <a16:colId xmlns:a16="http://schemas.microsoft.com/office/drawing/2014/main" val="1303315101"/>
                    </a:ext>
                  </a:extLst>
                </a:gridCol>
                <a:gridCol w="5178392">
                  <a:extLst>
                    <a:ext uri="{9D8B030D-6E8A-4147-A177-3AD203B41FA5}">
                      <a16:colId xmlns:a16="http://schemas.microsoft.com/office/drawing/2014/main" val="1319345460"/>
                    </a:ext>
                  </a:extLst>
                </a:gridCol>
              </a:tblGrid>
              <a:tr h="434869">
                <a:tc>
                  <a:txBody>
                    <a:bodyPr/>
                    <a:lstStyle/>
                    <a:p>
                      <a:pPr marL="0" marR="0">
                        <a:lnSpc>
                          <a:spcPct val="115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Course(s) Alignment</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nSpc>
                          <a:spcPct val="115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Certification</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lnSpc>
                          <a:spcPct val="115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CCR </a:t>
                      </a:r>
                      <a:r>
                        <a:rPr lang="en-US" sz="1600" b="1" dirty="0">
                          <a:effectLst/>
                          <a:latin typeface="Calibri" panose="020F0502020204030204" pitchFamily="34" charset="0"/>
                          <a:ea typeface="Calibri" panose="020F0502020204030204" pitchFamily="34" charset="0"/>
                          <a:cs typeface="Calibri" panose="020F0502020204030204" pitchFamily="34" charset="0"/>
                        </a:rPr>
                        <a:t>(Y/N)</a:t>
                      </a:r>
                      <a:endParaRPr lang="en-US" sz="18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r>
                        <a:rPr lang="en-US" sz="1800" b="1" i="0" u="none" strike="noStrike" cap="none" dirty="0">
                          <a:solidFill>
                            <a:srgbClr val="000000"/>
                          </a:solidFill>
                          <a:effectLst/>
                          <a:latin typeface="Calibri" panose="020F0502020204030204" pitchFamily="34" charset="0"/>
                          <a:ea typeface="Arial"/>
                          <a:cs typeface="Calibri" panose="020F0502020204030204" pitchFamily="34" charset="0"/>
                          <a:sym typeface="Arial"/>
                        </a:rPr>
                        <a:t>Description</a:t>
                      </a:r>
                      <a:endParaRPr lang="en-US" sz="1800" dirty="0">
                        <a:latin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121473350"/>
                  </a:ext>
                </a:extLst>
              </a:tr>
              <a:tr h="734051">
                <a:tc>
                  <a:txBody>
                    <a:bodyPr/>
                    <a:lstStyle/>
                    <a:p>
                      <a:r>
                        <a:rPr lang="en-US" sz="1800" b="0" dirty="0" smtClean="0">
                          <a:solidFill>
                            <a:schemeClr val="tx1"/>
                          </a:solidFill>
                          <a:latin typeface="Calibri" panose="020F0502020204030204" pitchFamily="34" charset="0"/>
                          <a:cs typeface="Calibri" panose="020F0502020204030204" pitchFamily="34" charset="0"/>
                        </a:rPr>
                        <a:t>Business Information Management</a:t>
                      </a:r>
                      <a:endParaRPr lang="en-US" sz="1800" b="0" dirty="0">
                        <a:solidFill>
                          <a:schemeClr val="tx1"/>
                        </a:solidFill>
                        <a:latin typeface="Calibri" panose="020F0502020204030204" pitchFamily="34" charset="0"/>
                        <a:cs typeface="Calibri" panose="020F0502020204030204" pitchFamily="34" charset="0"/>
                      </a:endParaRPr>
                    </a:p>
                  </a:txBody>
                  <a:tcPr marL="68580" marR="68580" marT="0" marB="0"/>
                </a:tc>
                <a:tc>
                  <a:txBody>
                    <a:bodyPr/>
                    <a:lstStyle/>
                    <a:p>
                      <a:r>
                        <a:rPr lang="en-US" sz="1800" b="0" dirty="0" smtClean="0">
                          <a:solidFill>
                            <a:schemeClr val="dk1"/>
                          </a:solidFill>
                          <a:effectLst/>
                          <a:latin typeface="Calibri" panose="020F0502020204030204" pitchFamily="34" charset="0"/>
                          <a:ea typeface="+mn-ea"/>
                          <a:cs typeface="Calibri" panose="020F0502020204030204" pitchFamily="34" charset="0"/>
                        </a:rPr>
                        <a:t>TOSA® </a:t>
                      </a:r>
                      <a:r>
                        <a:rPr lang="en-US" sz="1800" b="0" dirty="0" err="1" smtClean="0">
                          <a:solidFill>
                            <a:schemeClr val="dk1"/>
                          </a:solidFill>
                          <a:effectLst/>
                          <a:latin typeface="Calibri" panose="020F0502020204030204" pitchFamily="34" charset="0"/>
                          <a:ea typeface="+mn-ea"/>
                          <a:cs typeface="Calibri" panose="020F0502020204030204" pitchFamily="34" charset="0"/>
                        </a:rPr>
                        <a:t>DigiComp</a:t>
                      </a:r>
                      <a:endParaRPr lang="en-US" sz="1800" b="0" dirty="0" smtClean="0">
                        <a:solidFill>
                          <a:schemeClr val="dk1"/>
                        </a:solidFill>
                        <a:effectLst/>
                        <a:latin typeface="Calibri" panose="020F0502020204030204" pitchFamily="34" charset="0"/>
                        <a:ea typeface="+mn-ea"/>
                        <a:cs typeface="Calibri" panose="020F0502020204030204" pitchFamily="34" charset="0"/>
                      </a:endParaRPr>
                    </a:p>
                    <a:p>
                      <a:r>
                        <a:rPr lang="en-US" sz="1800" b="0" dirty="0" smtClean="0">
                          <a:solidFill>
                            <a:schemeClr val="dk1"/>
                          </a:solidFill>
                          <a:effectLst/>
                          <a:latin typeface="Calibri" panose="020F0502020204030204" pitchFamily="34" charset="0"/>
                          <a:ea typeface="+mn-ea"/>
                          <a:cs typeface="Calibri" panose="020F0502020204030204" pitchFamily="34" charset="0"/>
                        </a:rPr>
                        <a:t>442 </a:t>
                      </a:r>
                      <a:r>
                        <a:rPr lang="en-US" sz="1800" b="0" dirty="0" err="1" smtClean="0">
                          <a:solidFill>
                            <a:schemeClr val="dk1"/>
                          </a:solidFill>
                          <a:effectLst/>
                          <a:latin typeface="Calibri" panose="020F0502020204030204" pitchFamily="34" charset="0"/>
                          <a:ea typeface="+mn-ea"/>
                          <a:cs typeface="Calibri" panose="020F0502020204030204" pitchFamily="34" charset="0"/>
                        </a:rPr>
                        <a:t>DigiComp</a:t>
                      </a:r>
                      <a:endParaRPr lang="en-US" sz="1800" b="0" dirty="0" smtClean="0">
                        <a:solidFill>
                          <a:schemeClr val="dk1"/>
                        </a:solidFill>
                        <a:effectLst/>
                        <a:latin typeface="Calibri" panose="020F0502020204030204" pitchFamily="34" charset="0"/>
                        <a:ea typeface="+mn-ea"/>
                        <a:cs typeface="Calibri" panose="020F0502020204030204" pitchFamily="34" charset="0"/>
                      </a:endParaRPr>
                    </a:p>
                    <a:p>
                      <a:r>
                        <a:rPr lang="en-US" sz="1800" b="0" dirty="0" smtClean="0">
                          <a:solidFill>
                            <a:schemeClr val="dk1"/>
                          </a:solidFill>
                          <a:effectLst/>
                          <a:latin typeface="Calibri" panose="020F0502020204030204" pitchFamily="34" charset="0"/>
                          <a:ea typeface="+mn-ea"/>
                          <a:cs typeface="Calibri" panose="020F0502020204030204" pitchFamily="34" charset="0"/>
                        </a:rPr>
                        <a:t>443</a:t>
                      </a:r>
                      <a:r>
                        <a:rPr lang="en-US" sz="1800" b="0" baseline="0" dirty="0" smtClean="0">
                          <a:solidFill>
                            <a:schemeClr val="dk1"/>
                          </a:solidFill>
                          <a:effectLst/>
                          <a:latin typeface="Calibri" panose="020F0502020204030204" pitchFamily="34" charset="0"/>
                          <a:ea typeface="+mn-ea"/>
                          <a:cs typeface="Calibri" panose="020F0502020204030204" pitchFamily="34" charset="0"/>
                        </a:rPr>
                        <a:t> InDesign</a:t>
                      </a:r>
                      <a:endParaRPr lang="en-US" sz="1800" b="0" dirty="0" smtClean="0">
                        <a:solidFill>
                          <a:schemeClr val="dk1"/>
                        </a:solidFill>
                        <a:effectLst/>
                        <a:latin typeface="Calibri" panose="020F0502020204030204" pitchFamily="34" charset="0"/>
                        <a:ea typeface="+mn-ea"/>
                        <a:cs typeface="Calibri" panose="020F0502020204030204" pitchFamily="34" charset="0"/>
                      </a:endParaRPr>
                    </a:p>
                    <a:p>
                      <a:r>
                        <a:rPr lang="en-US" sz="1800" b="0" dirty="0" smtClean="0">
                          <a:solidFill>
                            <a:schemeClr val="dk1"/>
                          </a:solidFill>
                          <a:effectLst/>
                          <a:latin typeface="Calibri" panose="020F0502020204030204" pitchFamily="34" charset="0"/>
                          <a:ea typeface="+mn-ea"/>
                          <a:cs typeface="Calibri" panose="020F0502020204030204" pitchFamily="34" charset="0"/>
                        </a:rPr>
                        <a:t>443 Photospho4</a:t>
                      </a:r>
                    </a:p>
                    <a:p>
                      <a:r>
                        <a:rPr lang="en-US" sz="1800" b="0" dirty="0" smtClean="0">
                          <a:solidFill>
                            <a:schemeClr val="dk1"/>
                          </a:solidFill>
                          <a:effectLst/>
                          <a:latin typeface="Calibri" panose="020F0502020204030204" pitchFamily="34" charset="0"/>
                          <a:ea typeface="+mn-ea"/>
                          <a:cs typeface="Calibri" panose="020F0502020204030204" pitchFamily="34" charset="0"/>
                        </a:rPr>
                        <a:t>445 Illustrator</a:t>
                      </a:r>
                      <a:endParaRPr lang="en-US" sz="1800" b="0" dirty="0">
                        <a:solidFill>
                          <a:schemeClr val="tx1"/>
                        </a:solidFill>
                        <a:latin typeface="Calibri" panose="020F0502020204030204" pitchFamily="34" charset="0"/>
                        <a:cs typeface="Calibri" panose="020F0502020204030204" pitchFamily="34" charset="0"/>
                      </a:endParaRPr>
                    </a:p>
                  </a:txBody>
                  <a:tcPr marL="68580" marR="68580" marT="0" marB="0"/>
                </a:tc>
                <a:tc>
                  <a:txBody>
                    <a:bodyPr/>
                    <a:lstStyle/>
                    <a:p>
                      <a:pPr marL="0" marR="0" algn="ctr">
                        <a:lnSpc>
                          <a:spcPct val="115000"/>
                        </a:lnSpc>
                        <a:spcBef>
                          <a:spcPts val="0"/>
                        </a:spcBef>
                        <a:spcAft>
                          <a:spcPts val="0"/>
                        </a:spcAft>
                      </a:pPr>
                      <a:r>
                        <a:rPr lang="en-US" sz="1800" b="0" dirty="0">
                          <a:effectLst/>
                          <a:latin typeface="Calibri" panose="020F0502020204030204" pitchFamily="34" charset="0"/>
                          <a:cs typeface="Calibri" panose="020F0502020204030204" pitchFamily="34" charset="0"/>
                        </a:rPr>
                        <a:t>N</a:t>
                      </a:r>
                      <a:endParaRPr lang="en-US" sz="18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800" b="0" dirty="0" smtClean="0">
                          <a:solidFill>
                            <a:schemeClr val="dk1"/>
                          </a:solidFill>
                          <a:effectLst/>
                          <a:latin typeface="Calibri" panose="020F0502020204030204" pitchFamily="34" charset="0"/>
                          <a:ea typeface="+mn-ea"/>
                          <a:cs typeface="Calibri" panose="020F0502020204030204" pitchFamily="34" charset="0"/>
                        </a:rPr>
                        <a:t>Isograd TOSA® Digital certifications are designed for employees, students, and job seekers to validate their skills.</a:t>
                      </a:r>
                      <a:endParaRPr lang="en-US" sz="1800" b="0" dirty="0">
                        <a:solidFill>
                          <a:schemeClr val="bg1"/>
                        </a:solidFill>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108576849"/>
                  </a:ext>
                </a:extLst>
              </a:tr>
              <a:tr h="734051">
                <a:tc>
                  <a:txBody>
                    <a:bodyPr/>
                    <a:lstStyle/>
                    <a:p>
                      <a:r>
                        <a:rPr lang="en-US" sz="1800" b="0" dirty="0" smtClean="0">
                          <a:solidFill>
                            <a:schemeClr val="tx1"/>
                          </a:solidFill>
                          <a:latin typeface="Calibri" panose="020F0502020204030204" pitchFamily="34" charset="0"/>
                          <a:cs typeface="Calibri" panose="020F0502020204030204" pitchFamily="34" charset="0"/>
                        </a:rPr>
                        <a:t>All programs</a:t>
                      </a:r>
                      <a:endParaRPr lang="en-US" sz="1800" b="0" dirty="0">
                        <a:solidFill>
                          <a:schemeClr val="tx1"/>
                        </a:solidFill>
                        <a:latin typeface="Calibri" panose="020F0502020204030204" pitchFamily="34" charset="0"/>
                        <a:cs typeface="Calibri" panose="020F0502020204030204" pitchFamily="34" charset="0"/>
                      </a:endParaRPr>
                    </a:p>
                  </a:txBody>
                  <a:tcPr marL="68580" marR="68580" marT="0" marB="0"/>
                </a:tc>
                <a:tc>
                  <a:txBody>
                    <a:bodyPr/>
                    <a:lstStyle/>
                    <a:p>
                      <a:r>
                        <a:rPr lang="en-US" sz="1800" b="0" dirty="0" smtClean="0">
                          <a:solidFill>
                            <a:schemeClr val="tx1"/>
                          </a:solidFill>
                          <a:latin typeface="Calibri" panose="020F0502020204030204" pitchFamily="34" charset="0"/>
                          <a:cs typeface="Calibri" panose="020F0502020204030204" pitchFamily="34" charset="0"/>
                        </a:rPr>
                        <a:t>MS Office</a:t>
                      </a:r>
                      <a:r>
                        <a:rPr lang="en-US" sz="1800" b="0" baseline="0" dirty="0" smtClean="0">
                          <a:solidFill>
                            <a:schemeClr val="tx1"/>
                          </a:solidFill>
                          <a:latin typeface="Calibri" panose="020F0502020204030204" pitchFamily="34" charset="0"/>
                          <a:cs typeface="Calibri" panose="020F0502020204030204" pitchFamily="34" charset="0"/>
                        </a:rPr>
                        <a:t> 2019 Associate and Expert</a:t>
                      </a:r>
                    </a:p>
                    <a:p>
                      <a:r>
                        <a:rPr lang="en-US" sz="1800" b="0" baseline="0" dirty="0" smtClean="0">
                          <a:solidFill>
                            <a:schemeClr val="tx1"/>
                          </a:solidFill>
                          <a:latin typeface="Calibri" panose="020F0502020204030204" pitchFamily="34" charset="0"/>
                          <a:cs typeface="Calibri" panose="020F0502020204030204" pitchFamily="34" charset="0"/>
                        </a:rPr>
                        <a:t>439-445</a:t>
                      </a:r>
                      <a:endParaRPr lang="en-US" sz="1800" b="0" dirty="0" smtClean="0">
                        <a:solidFill>
                          <a:schemeClr val="tx1"/>
                        </a:solidFill>
                        <a:latin typeface="Calibri" panose="020F0502020204030204" pitchFamily="34" charset="0"/>
                        <a:cs typeface="Calibri" panose="020F0502020204030204" pitchFamily="34" charset="0"/>
                      </a:endParaRPr>
                    </a:p>
                    <a:p>
                      <a:endParaRPr lang="en-US" sz="1800" b="0" dirty="0">
                        <a:solidFill>
                          <a:schemeClr val="tx1"/>
                        </a:solidFill>
                        <a:latin typeface="Calibri" panose="020F0502020204030204" pitchFamily="34" charset="0"/>
                        <a:cs typeface="Calibri" panose="020F0502020204030204" pitchFamily="34" charset="0"/>
                      </a:endParaRPr>
                    </a:p>
                  </a:txBody>
                  <a:tcPr marL="68580" marR="68580" marT="0" marB="0"/>
                </a:tc>
                <a:tc>
                  <a:txBody>
                    <a:bodyPr/>
                    <a:lstStyle/>
                    <a:p>
                      <a:pPr marL="0" marR="0" algn="ctr">
                        <a:lnSpc>
                          <a:spcPct val="115000"/>
                        </a:lnSpc>
                        <a:spcBef>
                          <a:spcPts val="0"/>
                        </a:spcBef>
                        <a:spcAft>
                          <a:spcPts val="0"/>
                        </a:spcAft>
                      </a:pPr>
                      <a:endParaRPr lang="en-US" sz="18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smtClean="0">
                          <a:solidFill>
                            <a:schemeClr val="dk1"/>
                          </a:solidFill>
                          <a:effectLst/>
                          <a:latin typeface="Calibri" panose="020F0502020204030204" pitchFamily="34" charset="0"/>
                          <a:ea typeface="+mn-ea"/>
                          <a:cs typeface="Calibri" panose="020F0502020204030204" pitchFamily="34" charset="0"/>
                        </a:rPr>
                        <a:t>MOS certifications help validate proficiency in using Microsoft Office 2019 and Office 365 and meet the demand for the most up-to-date skills on the latest Microsoft technologies</a:t>
                      </a:r>
                      <a:endParaRPr lang="en-US" sz="1800" b="0" dirty="0" smtClean="0">
                        <a:solidFill>
                          <a:schemeClr val="bg1"/>
                        </a:solidFill>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34176354"/>
                  </a:ext>
                </a:extLst>
              </a:tr>
              <a:tr h="734051">
                <a:tc>
                  <a:txBody>
                    <a:bodyPr/>
                    <a:lstStyle/>
                    <a:p>
                      <a:r>
                        <a:rPr lang="en-US" sz="1800" b="0" dirty="0" smtClean="0">
                          <a:solidFill>
                            <a:schemeClr val="tx1"/>
                          </a:solidFill>
                          <a:latin typeface="Calibri" panose="020F0502020204030204" pitchFamily="34" charset="0"/>
                          <a:cs typeface="Calibri" panose="020F0502020204030204" pitchFamily="34" charset="0"/>
                        </a:rPr>
                        <a:t>Administrative</a:t>
                      </a:r>
                      <a:r>
                        <a:rPr lang="en-US" sz="1800" b="0" baseline="0" dirty="0" smtClean="0">
                          <a:solidFill>
                            <a:schemeClr val="tx1"/>
                          </a:solidFill>
                          <a:latin typeface="Calibri" panose="020F0502020204030204" pitchFamily="34" charset="0"/>
                          <a:cs typeface="Calibri" panose="020F0502020204030204" pitchFamily="34" charset="0"/>
                        </a:rPr>
                        <a:t> Services</a:t>
                      </a:r>
                      <a:endParaRPr lang="en-US" sz="1800" b="0" dirty="0">
                        <a:solidFill>
                          <a:schemeClr val="tx1"/>
                        </a:solidFill>
                        <a:latin typeface="Calibri" panose="020F0502020204030204" pitchFamily="34" charset="0"/>
                        <a:cs typeface="Calibri" panose="020F0502020204030204" pitchFamily="34" charset="0"/>
                      </a:endParaRPr>
                    </a:p>
                  </a:txBody>
                  <a:tcPr marL="68580" marR="68580" marT="0" marB="0"/>
                </a:tc>
                <a:tc>
                  <a:txBody>
                    <a:bodyPr/>
                    <a:lstStyle/>
                    <a:p>
                      <a:r>
                        <a:rPr lang="en-US" sz="1800" b="0" dirty="0" smtClean="0">
                          <a:solidFill>
                            <a:schemeClr val="dk1"/>
                          </a:solidFill>
                          <a:effectLst/>
                          <a:latin typeface="Calibri" panose="020F0502020204030204" pitchFamily="34" charset="0"/>
                          <a:ea typeface="+mn-ea"/>
                          <a:cs typeface="Calibri" panose="020F0502020204030204" pitchFamily="34" charset="0"/>
                        </a:rPr>
                        <a:t>Microsoft 365 Certified TEAMS Administrator Associate</a:t>
                      </a:r>
                    </a:p>
                    <a:p>
                      <a:r>
                        <a:rPr lang="en-US" sz="1800" b="0" dirty="0" smtClean="0">
                          <a:solidFill>
                            <a:schemeClr val="dk1"/>
                          </a:solidFill>
                          <a:effectLst/>
                          <a:latin typeface="Calibri" panose="020F0502020204030204" pitchFamily="34" charset="0"/>
                          <a:ea typeface="+mn-ea"/>
                          <a:cs typeface="Calibri" panose="020F0502020204030204" pitchFamily="34" charset="0"/>
                        </a:rPr>
                        <a:t>440</a:t>
                      </a:r>
                      <a:endParaRPr lang="en-US" sz="1800" b="0" dirty="0" smtClean="0">
                        <a:solidFill>
                          <a:schemeClr val="tx1"/>
                        </a:solidFill>
                        <a:latin typeface="Calibri" panose="020F0502020204030204" pitchFamily="34" charset="0"/>
                        <a:cs typeface="Calibri" panose="020F0502020204030204" pitchFamily="34" charset="0"/>
                      </a:endParaRPr>
                    </a:p>
                    <a:p>
                      <a:endParaRPr lang="en-US" sz="1800" b="0" dirty="0">
                        <a:solidFill>
                          <a:schemeClr val="tx1"/>
                        </a:solidFill>
                        <a:latin typeface="Calibri" panose="020F0502020204030204" pitchFamily="34" charset="0"/>
                        <a:cs typeface="Calibri" panose="020F0502020204030204" pitchFamily="34" charset="0"/>
                      </a:endParaRPr>
                    </a:p>
                  </a:txBody>
                  <a:tcPr marL="68580" marR="68580" marT="0" marB="0"/>
                </a:tc>
                <a:tc>
                  <a:txBody>
                    <a:bodyPr/>
                    <a:lstStyle/>
                    <a:p>
                      <a:pPr marL="0" marR="0" algn="ctr">
                        <a:lnSpc>
                          <a:spcPct val="115000"/>
                        </a:lnSpc>
                        <a:spcBef>
                          <a:spcPts val="0"/>
                        </a:spcBef>
                        <a:spcAft>
                          <a:spcPts val="0"/>
                        </a:spcAft>
                      </a:pPr>
                      <a:endParaRPr lang="en-US" sz="18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800" b="0" dirty="0" smtClean="0">
                          <a:solidFill>
                            <a:schemeClr val="dk1"/>
                          </a:solidFill>
                          <a:effectLst/>
                          <a:latin typeface="Calibri" panose="020F0502020204030204" pitchFamily="34" charset="0"/>
                          <a:ea typeface="+mn-ea"/>
                          <a:cs typeface="Calibri" panose="020F0502020204030204" pitchFamily="34" charset="0"/>
                        </a:rPr>
                        <a:t>Microsoft Teams Administrators configure, deploy, and manage Office 365 workloads for Microsoft Teams that focus on efficient and effective collaboration and communication in an enterprise environment.</a:t>
                      </a:r>
                      <a:endParaRPr lang="en-US" sz="1800" b="0" dirty="0">
                        <a:solidFill>
                          <a:schemeClr val="bg1"/>
                        </a:solidFill>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886062655"/>
                  </a:ext>
                </a:extLst>
              </a:tr>
            </a:tbl>
          </a:graphicData>
        </a:graphic>
      </p:graphicFrame>
    </p:spTree>
    <p:extLst>
      <p:ext uri="{BB962C8B-B14F-4D97-AF65-F5344CB8AC3E}">
        <p14:creationId xmlns:p14="http://schemas.microsoft.com/office/powerpoint/2010/main" val="3346423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Change</a:t>
            </a:r>
            <a:endParaRPr lang="en-US" dirty="0">
              <a:solidFill>
                <a:schemeClr val="bg1"/>
              </a:solidFill>
            </a:endParaRPr>
          </a:p>
        </p:txBody>
      </p:sp>
      <p:sp>
        <p:nvSpPr>
          <p:cNvPr id="257" name="Google Shape;257;gb8262f2a22_0_34"/>
          <p:cNvSpPr txBox="1">
            <a:spLocks noGrp="1"/>
          </p:cNvSpPr>
          <p:nvPr>
            <p:ph type="body" idx="1"/>
          </p:nvPr>
        </p:nvSpPr>
        <p:spPr/>
        <p:txBody>
          <a:bodyPr>
            <a:normAutofit/>
          </a:bodyPr>
          <a:lstStyle/>
          <a:p>
            <a:pPr lvl="0" algn="ctr"/>
            <a:r>
              <a:rPr lang="en-US" sz="4400" b="1" dirty="0" smtClean="0">
                <a:solidFill>
                  <a:schemeClr val="tx1"/>
                </a:solidFill>
              </a:rPr>
              <a:t>What’s Revised/Changed?</a:t>
            </a:r>
            <a:endParaRPr lang="en-US" sz="4400" b="1" dirty="0">
              <a:solidFill>
                <a:schemeClr val="tx1"/>
              </a:solidFill>
            </a:endParaRPr>
          </a:p>
        </p:txBody>
      </p:sp>
      <p:pic>
        <p:nvPicPr>
          <p:cNvPr id="258" name="Google Shape;258;gb8262f2a22_0_34" descr="Time for Change" title="Picture"/>
          <p:cNvPicPr preferRelativeResize="0"/>
          <p:nvPr/>
        </p:nvPicPr>
        <p:blipFill>
          <a:blip r:embed="rId3">
            <a:alphaModFix/>
          </a:blip>
          <a:stretch>
            <a:fillRect/>
          </a:stretch>
        </p:blipFill>
        <p:spPr>
          <a:xfrm>
            <a:off x="4686300" y="859225"/>
            <a:ext cx="2819399" cy="2819399"/>
          </a:xfrm>
          <a:prstGeom prst="rect">
            <a:avLst/>
          </a:prstGeom>
          <a:noFill/>
          <a:ln>
            <a:noFill/>
          </a:ln>
        </p:spPr>
      </p:pic>
      <p:sp>
        <p:nvSpPr>
          <p:cNvPr id="259" name="Google Shape;259;gb8262f2a22_0_34"/>
          <p:cNvSpPr txBox="1"/>
          <p:nvPr/>
        </p:nvSpPr>
        <p:spPr>
          <a:xfrm>
            <a:off x="4256675" y="3678625"/>
            <a:ext cx="4887300" cy="27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600"/>
              <a:t>https://docs.google.com/presentation/d/1ytvB-Jl-ZIBrMUF9CjtI6cluHyJ65DUR/edit#slide=id.gb8262f2a22_0_34</a:t>
            </a:r>
            <a:endParaRPr sz="60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b8262f2a22_0_73"/>
          <p:cNvSpPr txBox="1">
            <a:spLocks noGrp="1"/>
          </p:cNvSpPr>
          <p:nvPr>
            <p:ph type="title"/>
          </p:nvPr>
        </p:nvSpPr>
        <p:spPr>
          <a:xfrm>
            <a:off x="0" y="274320"/>
            <a:ext cx="12192000" cy="1200288"/>
          </a:xfrm>
          <a:prstGeom prst="rect">
            <a:avLst/>
          </a:prstGeom>
          <a:noFill/>
          <a:ln>
            <a:noFill/>
          </a:ln>
        </p:spPr>
        <p:txBody>
          <a:bodyPr spcFirstLastPara="1" wrap="square" lIns="91425" tIns="45700" rIns="91425" bIns="45700" anchor="ctr" anchorCtr="0">
            <a:spAutoFit/>
          </a:bodyPr>
          <a:lstStyle/>
          <a:p>
            <a:pPr marL="0" lvl="0" indent="0" algn="ctr" rtl="0">
              <a:lnSpc>
                <a:spcPct val="90000"/>
              </a:lnSpc>
              <a:spcBef>
                <a:spcPts val="0"/>
              </a:spcBef>
              <a:spcAft>
                <a:spcPts val="0"/>
              </a:spcAft>
              <a:buClr>
                <a:schemeClr val="dk1"/>
              </a:buClr>
              <a:buSzPct val="100000"/>
              <a:buFont typeface="Calibri"/>
              <a:buNone/>
            </a:pPr>
            <a:r>
              <a:rPr lang="en-US" sz="4000" b="1" dirty="0" smtClean="0">
                <a:solidFill>
                  <a:schemeClr val="tx1"/>
                </a:solidFill>
                <a:latin typeface="Calibri" panose="020F0502020204030204" pitchFamily="34" charset="0"/>
                <a:cs typeface="Calibri" panose="020F0502020204030204" pitchFamily="34" charset="0"/>
              </a:rPr>
              <a:t>Business Management and Administration </a:t>
            </a:r>
            <a:br>
              <a:rPr lang="en-US" sz="4000" b="1" dirty="0" smtClean="0">
                <a:solidFill>
                  <a:schemeClr val="tx1"/>
                </a:solidFill>
                <a:latin typeface="Calibri" panose="020F0502020204030204" pitchFamily="34" charset="0"/>
                <a:cs typeface="Calibri" panose="020F0502020204030204" pitchFamily="34" charset="0"/>
              </a:rPr>
            </a:br>
            <a:r>
              <a:rPr lang="en-US" sz="4000" b="1" dirty="0" smtClean="0">
                <a:solidFill>
                  <a:schemeClr val="tx1"/>
                </a:solidFill>
                <a:latin typeface="Calibri" panose="020F0502020204030204" pitchFamily="34" charset="0"/>
                <a:cs typeface="Calibri" panose="020F0502020204030204" pitchFamily="34" charset="0"/>
              </a:rPr>
              <a:t>Certification Update 2022-23</a:t>
            </a:r>
            <a:endParaRPr sz="4000" b="1" dirty="0">
              <a:solidFill>
                <a:schemeClr val="tx1"/>
              </a:solidFill>
              <a:latin typeface="Calibri" panose="020F0502020204030204" pitchFamily="34" charset="0"/>
              <a:cs typeface="Calibri" panose="020F0502020204030204" pitchFamily="34" charset="0"/>
              <a:sym typeface="Calibri"/>
            </a:endParaRPr>
          </a:p>
        </p:txBody>
      </p:sp>
      <p:sp>
        <p:nvSpPr>
          <p:cNvPr id="268" name="Google Shape;268;gb8262f2a22_0_73"/>
          <p:cNvSpPr txBox="1">
            <a:spLocks noGrp="1"/>
          </p:cNvSpPr>
          <p:nvPr>
            <p:ph type="sldNum" idx="4294967295"/>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90</a:t>
            </a:fld>
            <a:endParaRPr/>
          </a:p>
        </p:txBody>
      </p:sp>
      <p:graphicFrame>
        <p:nvGraphicFramePr>
          <p:cNvPr id="5" name="Table 4" descr="Certification course alignments, CCR designation, URL, and description" title="Certification Table">
            <a:extLst>
              <a:ext uri="{FF2B5EF4-FFF2-40B4-BE49-F238E27FC236}">
                <a16:creationId xmlns:a16="http://schemas.microsoft.com/office/drawing/2014/main" id="{5240F46A-DE38-4092-86DF-C6733C4DC8B5}"/>
              </a:ext>
            </a:extLst>
          </p:cNvPr>
          <p:cNvGraphicFramePr>
            <a:graphicFrameLocks noGrp="1"/>
          </p:cNvGraphicFramePr>
          <p:nvPr>
            <p:extLst>
              <p:ext uri="{D42A27DB-BD31-4B8C-83A1-F6EECF244321}">
                <p14:modId xmlns:p14="http://schemas.microsoft.com/office/powerpoint/2010/main" val="3026695668"/>
              </p:ext>
            </p:extLst>
          </p:nvPr>
        </p:nvGraphicFramePr>
        <p:xfrm>
          <a:off x="626122" y="1919925"/>
          <a:ext cx="11203808" cy="2532634"/>
        </p:xfrm>
        <a:graphic>
          <a:graphicData uri="http://schemas.openxmlformats.org/drawingml/2006/table">
            <a:tbl>
              <a:tblPr firstRow="1" firstCol="1" bandRow="1"/>
              <a:tblGrid>
                <a:gridCol w="2052606">
                  <a:extLst>
                    <a:ext uri="{9D8B030D-6E8A-4147-A177-3AD203B41FA5}">
                      <a16:colId xmlns:a16="http://schemas.microsoft.com/office/drawing/2014/main" val="3525871573"/>
                    </a:ext>
                  </a:extLst>
                </a:gridCol>
                <a:gridCol w="1967081">
                  <a:extLst>
                    <a:ext uri="{9D8B030D-6E8A-4147-A177-3AD203B41FA5}">
                      <a16:colId xmlns:a16="http://schemas.microsoft.com/office/drawing/2014/main" val="3042854988"/>
                    </a:ext>
                  </a:extLst>
                </a:gridCol>
                <a:gridCol w="684202">
                  <a:extLst>
                    <a:ext uri="{9D8B030D-6E8A-4147-A177-3AD203B41FA5}">
                      <a16:colId xmlns:a16="http://schemas.microsoft.com/office/drawing/2014/main" val="1303315101"/>
                    </a:ext>
                  </a:extLst>
                </a:gridCol>
                <a:gridCol w="6499919">
                  <a:extLst>
                    <a:ext uri="{9D8B030D-6E8A-4147-A177-3AD203B41FA5}">
                      <a16:colId xmlns:a16="http://schemas.microsoft.com/office/drawing/2014/main" val="1319345460"/>
                    </a:ext>
                  </a:extLst>
                </a:gridCol>
              </a:tblGrid>
              <a:tr h="434869">
                <a:tc>
                  <a:txBody>
                    <a:bodyPr/>
                    <a:lstStyle/>
                    <a:p>
                      <a:pPr marL="0" marR="0">
                        <a:lnSpc>
                          <a:spcPct val="115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Course(s) Alignment</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nSpc>
                          <a:spcPct val="115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Certification</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lnSpc>
                          <a:spcPct val="115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CCR (Y/N)</a:t>
                      </a:r>
                    </a:p>
                  </a:txBody>
                  <a:tcPr marL="68580" marR="68580" marT="0" marB="0" anchor="ctr"/>
                </a:tc>
                <a:tc>
                  <a:txBody>
                    <a:bodyPr/>
                    <a:lstStyle/>
                    <a:p>
                      <a:r>
                        <a:rPr lang="en-US" sz="1800" b="1" i="0" u="none" strike="noStrike" cap="none" dirty="0">
                          <a:solidFill>
                            <a:srgbClr val="000000"/>
                          </a:solidFill>
                          <a:effectLst/>
                          <a:latin typeface="Calibri" panose="020F0502020204030204" pitchFamily="34" charset="0"/>
                          <a:ea typeface="Arial"/>
                          <a:cs typeface="Calibri" panose="020F0502020204030204" pitchFamily="34" charset="0"/>
                          <a:sym typeface="Arial"/>
                        </a:rPr>
                        <a:t>Description</a:t>
                      </a:r>
                      <a:endParaRPr lang="en-US" sz="1800" dirty="0">
                        <a:latin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121473350"/>
                  </a:ext>
                </a:extLst>
              </a:tr>
              <a:tr h="734051">
                <a:tc>
                  <a:txBody>
                    <a:bodyPr/>
                    <a:lstStyle/>
                    <a:p>
                      <a:r>
                        <a:rPr lang="en-US" sz="1800" b="1" dirty="0" smtClean="0">
                          <a:solidFill>
                            <a:schemeClr val="tx1"/>
                          </a:solidFill>
                          <a:latin typeface="Calibri" panose="020F0502020204030204" pitchFamily="34" charset="0"/>
                          <a:cs typeface="Calibri" panose="020F0502020204030204" pitchFamily="34" charset="0"/>
                        </a:rPr>
                        <a:t>Fundamentals</a:t>
                      </a:r>
                      <a:r>
                        <a:rPr lang="en-US" sz="1800" b="1" baseline="0" dirty="0" smtClean="0">
                          <a:solidFill>
                            <a:schemeClr val="tx1"/>
                          </a:solidFill>
                          <a:latin typeface="Calibri" panose="020F0502020204030204" pitchFamily="34" charset="0"/>
                          <a:cs typeface="Calibri" panose="020F0502020204030204" pitchFamily="34" charset="0"/>
                        </a:rPr>
                        <a:t> of Project Management</a:t>
                      </a:r>
                      <a:endParaRPr lang="en-US" sz="1800" b="1" dirty="0">
                        <a:solidFill>
                          <a:schemeClr val="tx1"/>
                        </a:solidFill>
                        <a:latin typeface="Calibri" panose="020F0502020204030204" pitchFamily="34" charset="0"/>
                        <a:cs typeface="Calibri" panose="020F0502020204030204" pitchFamily="34" charset="0"/>
                      </a:endParaRPr>
                    </a:p>
                  </a:txBody>
                  <a:tcPr marL="68580" marR="68580" marT="0" marB="0"/>
                </a:tc>
                <a:tc>
                  <a:txBody>
                    <a:bodyPr/>
                    <a:lstStyle/>
                    <a:p>
                      <a:r>
                        <a:rPr lang="en-US" sz="1800" b="1" dirty="0" smtClean="0">
                          <a:solidFill>
                            <a:schemeClr val="dk1"/>
                          </a:solidFill>
                          <a:effectLst/>
                          <a:latin typeface="Calibri" panose="020F0502020204030204" pitchFamily="34" charset="0"/>
                          <a:ea typeface="+mn-ea"/>
                          <a:cs typeface="Calibri" panose="020F0502020204030204" pitchFamily="34" charset="0"/>
                        </a:rPr>
                        <a:t>PMI Project Ready</a:t>
                      </a:r>
                    </a:p>
                    <a:p>
                      <a:r>
                        <a:rPr lang="en-US" sz="1800" b="1" dirty="0" smtClean="0">
                          <a:solidFill>
                            <a:schemeClr val="dk1"/>
                          </a:solidFill>
                          <a:effectLst/>
                          <a:latin typeface="Calibri" panose="020F0502020204030204" pitchFamily="34" charset="0"/>
                          <a:ea typeface="+mn-ea"/>
                          <a:cs typeface="Calibri" panose="020F0502020204030204" pitchFamily="34" charset="0"/>
                        </a:rPr>
                        <a:t>434</a:t>
                      </a:r>
                      <a:endParaRPr lang="en-US" sz="1800" dirty="0">
                        <a:solidFill>
                          <a:schemeClr val="tx1"/>
                        </a:solidFill>
                        <a:latin typeface="Calibri" panose="020F0502020204030204" pitchFamily="34" charset="0"/>
                        <a:cs typeface="Calibri" panose="020F050202020403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latin typeface="Calibri" panose="020F0502020204030204" pitchFamily="34" charset="0"/>
                          <a:cs typeface="Calibri" panose="020F0502020204030204" pitchFamily="34" charset="0"/>
                        </a:rPr>
                        <a:t>N</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800" b="0" dirty="0" smtClean="0">
                          <a:solidFill>
                            <a:schemeClr val="dk1"/>
                          </a:solidFill>
                          <a:effectLst/>
                          <a:latin typeface="Calibri" panose="020F0502020204030204" pitchFamily="34" charset="0"/>
                          <a:ea typeface="+mn-ea"/>
                          <a:cs typeface="Calibri" panose="020F0502020204030204" pitchFamily="34" charset="0"/>
                        </a:rPr>
                        <a:t>The PMI Project Management Ready certification presents the tools needed to apply the project management skillset to all workplace and day-to-day activities. Students prepared for this certification know project management fundamentals and core concepts, traditional plan-based methodologies, Agile frameworks/methodologies, as well as Business Analyst frameworks. </a:t>
                      </a:r>
                      <a:endParaRPr lang="en-US" sz="1800" b="0" dirty="0">
                        <a:solidFill>
                          <a:schemeClr val="bg1"/>
                        </a:solidFill>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108576849"/>
                  </a:ext>
                </a:extLst>
              </a:tr>
            </a:tbl>
          </a:graphicData>
        </a:graphic>
      </p:graphicFrame>
    </p:spTree>
    <p:extLst>
      <p:ext uri="{BB962C8B-B14F-4D97-AF65-F5344CB8AC3E}">
        <p14:creationId xmlns:p14="http://schemas.microsoft.com/office/powerpoint/2010/main" val="117831439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7891" y="116797"/>
            <a:ext cx="10376033" cy="641842"/>
          </a:xfrm>
          <a:prstGeom prst="rect">
            <a:avLst/>
          </a:prstGeom>
        </p:spPr>
        <p:txBody>
          <a:bodyPr vert="horz" wrap="square" lIns="0" tIns="13335" rIns="0" bIns="0" rtlCol="0" anchor="ctr">
            <a:spAutoFit/>
          </a:bodyPr>
          <a:lstStyle/>
          <a:p>
            <a:pPr marL="12700" algn="ctr">
              <a:lnSpc>
                <a:spcPct val="100000"/>
              </a:lnSpc>
              <a:spcBef>
                <a:spcPts val="105"/>
              </a:spcBef>
            </a:pPr>
            <a:r>
              <a:rPr lang="en-US" sz="4000" b="1" spc="-20" dirty="0" smtClean="0">
                <a:latin typeface="Calibri" panose="020F0502020204030204" pitchFamily="34" charset="0"/>
                <a:cs typeface="Calibri" panose="020F0502020204030204" pitchFamily="34" charset="0"/>
              </a:rPr>
              <a:t>Dual Credit for Completer Status</a:t>
            </a:r>
            <a:endParaRPr sz="4000" b="1" spc="-20" dirty="0">
              <a:latin typeface="Calibri" panose="020F0502020204030204" pitchFamily="34" charset="0"/>
              <a:cs typeface="Calibri" panose="020F0502020204030204" pitchFamily="34" charset="0"/>
            </a:endParaRPr>
          </a:p>
        </p:txBody>
      </p:sp>
      <p:graphicFrame>
        <p:nvGraphicFramePr>
          <p:cNvPr id="4" name="object 4" descr="table identifying post-secondary credit courses"/>
          <p:cNvGraphicFramePr>
            <a:graphicFrameLocks noGrp="1"/>
          </p:cNvGraphicFramePr>
          <p:nvPr>
            <p:extLst>
              <p:ext uri="{D42A27DB-BD31-4B8C-83A1-F6EECF244321}">
                <p14:modId xmlns:p14="http://schemas.microsoft.com/office/powerpoint/2010/main" val="3665347629"/>
              </p:ext>
            </p:extLst>
          </p:nvPr>
        </p:nvGraphicFramePr>
        <p:xfrm>
          <a:off x="1251284" y="915856"/>
          <a:ext cx="10068026" cy="4806519"/>
        </p:xfrm>
        <a:graphic>
          <a:graphicData uri="http://schemas.openxmlformats.org/drawingml/2006/table">
            <a:tbl>
              <a:tblPr firstRow="1" bandRow="1">
                <a:tableStyleId>{2D5ABB26-0587-4C30-8999-92F81FD0307C}</a:tableStyleId>
              </a:tblPr>
              <a:tblGrid>
                <a:gridCol w="3870775">
                  <a:extLst>
                    <a:ext uri="{9D8B030D-6E8A-4147-A177-3AD203B41FA5}">
                      <a16:colId xmlns:a16="http://schemas.microsoft.com/office/drawing/2014/main" val="20000"/>
                    </a:ext>
                  </a:extLst>
                </a:gridCol>
                <a:gridCol w="2587776">
                  <a:extLst>
                    <a:ext uri="{9D8B030D-6E8A-4147-A177-3AD203B41FA5}">
                      <a16:colId xmlns:a16="http://schemas.microsoft.com/office/drawing/2014/main" val="20001"/>
                    </a:ext>
                  </a:extLst>
                </a:gridCol>
                <a:gridCol w="3609475">
                  <a:extLst>
                    <a:ext uri="{9D8B030D-6E8A-4147-A177-3AD203B41FA5}">
                      <a16:colId xmlns:a16="http://schemas.microsoft.com/office/drawing/2014/main" val="20003"/>
                    </a:ext>
                  </a:extLst>
                </a:gridCol>
              </a:tblGrid>
              <a:tr h="590670">
                <a:tc>
                  <a:txBody>
                    <a:bodyPr/>
                    <a:lstStyle/>
                    <a:p>
                      <a:pPr marL="91440">
                        <a:lnSpc>
                          <a:spcPct val="100000"/>
                        </a:lnSpc>
                        <a:spcBef>
                          <a:spcPts val="300"/>
                        </a:spcBef>
                      </a:pPr>
                      <a:r>
                        <a:rPr lang="en-US" sz="2000" b="1" spc="-5" dirty="0" smtClean="0">
                          <a:solidFill>
                            <a:srgbClr val="FFFFFF"/>
                          </a:solidFill>
                          <a:latin typeface="Calibri" panose="020F0502020204030204" pitchFamily="34" charset="0"/>
                          <a:cs typeface="Calibri" panose="020F0502020204030204" pitchFamily="34" charset="0"/>
                        </a:rPr>
                        <a:t>Dual Enrollment Course Names and Postsecondary </a:t>
                      </a:r>
                      <a:r>
                        <a:rPr lang="en-US" sz="2000" b="1" spc="-5" baseline="0" dirty="0" smtClean="0">
                          <a:solidFill>
                            <a:srgbClr val="FFFFFF"/>
                          </a:solidFill>
                          <a:latin typeface="Calibri" panose="020F0502020204030204" pitchFamily="34" charset="0"/>
                          <a:cs typeface="Calibri" panose="020F0502020204030204" pitchFamily="34" charset="0"/>
                        </a:rPr>
                        <a:t>Codes</a:t>
                      </a:r>
                      <a:endParaRPr sz="20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1440">
                        <a:lnSpc>
                          <a:spcPct val="100000"/>
                        </a:lnSpc>
                        <a:spcBef>
                          <a:spcPts val="300"/>
                        </a:spcBef>
                      </a:pPr>
                      <a:r>
                        <a:rPr lang="en-US" sz="2000" b="1" spc="-5" dirty="0" smtClean="0">
                          <a:solidFill>
                            <a:srgbClr val="FFFFFF"/>
                          </a:solidFill>
                          <a:latin typeface="Calibri" panose="020F0502020204030204" pitchFamily="34" charset="0"/>
                          <a:cs typeface="Calibri" panose="020F0502020204030204" pitchFamily="34" charset="0"/>
                        </a:rPr>
                        <a:t>SCDE Assigned Dual Enrollment </a:t>
                      </a:r>
                      <a:r>
                        <a:rPr sz="2000" b="1" spc="-5" dirty="0" smtClean="0">
                          <a:solidFill>
                            <a:srgbClr val="FFFFFF"/>
                          </a:solidFill>
                          <a:latin typeface="Calibri" panose="020F0502020204030204" pitchFamily="34" charset="0"/>
                          <a:cs typeface="Calibri" panose="020F0502020204030204" pitchFamily="34" charset="0"/>
                        </a:rPr>
                        <a:t>Course</a:t>
                      </a:r>
                      <a:r>
                        <a:rPr sz="2000" b="1" dirty="0" smtClean="0">
                          <a:solidFill>
                            <a:srgbClr val="FFFFFF"/>
                          </a:solidFill>
                          <a:latin typeface="Calibri" panose="020F0502020204030204" pitchFamily="34" charset="0"/>
                          <a:cs typeface="Calibri" panose="020F0502020204030204" pitchFamily="34" charset="0"/>
                        </a:rPr>
                        <a:t> </a:t>
                      </a:r>
                      <a:r>
                        <a:rPr sz="2000" b="1" spc="-5" dirty="0" smtClean="0">
                          <a:solidFill>
                            <a:srgbClr val="FFFFFF"/>
                          </a:solidFill>
                          <a:latin typeface="Calibri" panose="020F0502020204030204" pitchFamily="34" charset="0"/>
                          <a:cs typeface="Calibri" panose="020F0502020204030204" pitchFamily="34" charset="0"/>
                        </a:rPr>
                        <a:t>Code</a:t>
                      </a:r>
                      <a:r>
                        <a:rPr lang="en-US" sz="2000" b="1" spc="-5" dirty="0" smtClean="0">
                          <a:solidFill>
                            <a:srgbClr val="FFFFFF"/>
                          </a:solidFill>
                          <a:latin typeface="Calibri" panose="020F0502020204030204" pitchFamily="34" charset="0"/>
                          <a:cs typeface="Calibri" panose="020F0502020204030204" pitchFamily="34" charset="0"/>
                        </a:rPr>
                        <a:t>s</a:t>
                      </a:r>
                      <a:endParaRPr sz="20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92075">
                        <a:lnSpc>
                          <a:spcPct val="100000"/>
                        </a:lnSpc>
                        <a:spcBef>
                          <a:spcPts val="300"/>
                        </a:spcBef>
                      </a:pPr>
                      <a:r>
                        <a:rPr lang="en-US" sz="2000" b="1" spc="-5" dirty="0" smtClean="0">
                          <a:solidFill>
                            <a:srgbClr val="FFFFFF"/>
                          </a:solidFill>
                          <a:latin typeface="Calibri" panose="020F0502020204030204" pitchFamily="34" charset="0"/>
                          <a:cs typeface="Calibri" panose="020F0502020204030204" pitchFamily="34" charset="0"/>
                        </a:rPr>
                        <a:t>Equivalent CTE Secondary Course Code</a:t>
                      </a:r>
                      <a:r>
                        <a:rPr lang="en-US" sz="2000" b="1" spc="-5" baseline="0" dirty="0" smtClean="0">
                          <a:solidFill>
                            <a:srgbClr val="FFFFFF"/>
                          </a:solidFill>
                          <a:latin typeface="Calibri" panose="020F0502020204030204" pitchFamily="34" charset="0"/>
                          <a:cs typeface="Calibri" panose="020F0502020204030204" pitchFamily="34" charset="0"/>
                        </a:rPr>
                        <a:t> and Name</a:t>
                      </a:r>
                      <a:endParaRPr sz="2000" dirty="0">
                        <a:latin typeface="Calibri" panose="020F0502020204030204" pitchFamily="34" charset="0"/>
                        <a:cs typeface="Calibri" panose="020F0502020204030204" pitchFamily="34" charset="0"/>
                      </a:endParaRPr>
                    </a:p>
                  </a:txBody>
                  <a:tcPr marL="0" marR="0" marT="38100" marB="0">
                    <a:lnL w="12700" cap="flat" cmpd="sng" algn="ctr">
                      <a:solidFill>
                        <a:srgbClr val="FFFFFF"/>
                      </a:solidFill>
                      <a:prstDash val="solid"/>
                      <a:round/>
                      <a:headEnd type="none" w="med" len="med"/>
                      <a:tailEnd type="none" w="med" len="med"/>
                    </a:lnL>
                    <a:lnR w="12700">
                      <a:solidFill>
                        <a:srgbClr val="FFFFFF"/>
                      </a:solidFill>
                      <a:prstDash val="solid"/>
                    </a:lnR>
                    <a:lnT w="12700">
                      <a:solidFill>
                        <a:srgbClr val="FFFFFF"/>
                      </a:solidFill>
                      <a:prstDash val="solid"/>
                    </a:lnT>
                    <a:lnB w="38100" cap="flat" cmpd="sng" algn="ctr">
                      <a:solidFill>
                        <a:srgbClr val="FFFFFF"/>
                      </a:solidFill>
                      <a:prstDash val="solid"/>
                      <a:round/>
                      <a:headEnd type="none" w="med" len="med"/>
                      <a:tailEnd type="none" w="med" len="med"/>
                    </a:lnB>
                    <a:solidFill>
                      <a:srgbClr val="4F81BC"/>
                    </a:solidFill>
                  </a:tcPr>
                </a:tc>
                <a:extLst>
                  <a:ext uri="{0D108BD9-81ED-4DB2-BD59-A6C34878D82A}">
                    <a16:rowId xmlns:a16="http://schemas.microsoft.com/office/drawing/2014/main" val="10000"/>
                  </a:ext>
                </a:extLst>
              </a:tr>
              <a:tr h="789403">
                <a:tc>
                  <a:txBody>
                    <a:bodyPr/>
                    <a:lstStyle/>
                    <a:p>
                      <a:pPr marL="91440" marR="764540" lvl="0" indent="0" algn="l" defTabSz="914400" rtl="0" eaLnBrk="1" fontAlgn="auto" latinLnBrk="0" hangingPunct="1">
                        <a:lnSpc>
                          <a:spcPct val="100000"/>
                        </a:lnSpc>
                        <a:spcBef>
                          <a:spcPts val="300"/>
                        </a:spcBef>
                        <a:spcAft>
                          <a:spcPts val="0"/>
                        </a:spcAft>
                        <a:buClrTx/>
                        <a:buSzTx/>
                        <a:buFontTx/>
                        <a:buNone/>
                        <a:tabLst/>
                        <a:defRPr/>
                      </a:pPr>
                      <a:r>
                        <a:rPr sz="2000" dirty="0">
                          <a:latin typeface="Calibri" panose="020F0502020204030204" pitchFamily="34" charset="0"/>
                          <a:cs typeface="Calibri" panose="020F0502020204030204" pitchFamily="34" charset="0"/>
                        </a:rPr>
                        <a:t>Principles of </a:t>
                      </a:r>
                      <a:r>
                        <a:rPr sz="2000" spc="-434" dirty="0">
                          <a:latin typeface="Calibri" panose="020F0502020204030204" pitchFamily="34" charset="0"/>
                          <a:cs typeface="Calibri" panose="020F0502020204030204" pitchFamily="34" charset="0"/>
                        </a:rPr>
                        <a:t> </a:t>
                      </a:r>
                      <a:r>
                        <a:rPr sz="2000" dirty="0" smtClean="0">
                          <a:latin typeface="Calibri" panose="020F0502020204030204" pitchFamily="34" charset="0"/>
                          <a:cs typeface="Calibri" panose="020F0502020204030204" pitchFamily="34" charset="0"/>
                        </a:rPr>
                        <a:t>Management</a:t>
                      </a:r>
                      <a:r>
                        <a:rPr lang="en-US" sz="2000" dirty="0" smtClean="0">
                          <a:latin typeface="Calibri" panose="020F0502020204030204" pitchFamily="34" charset="0"/>
                          <a:cs typeface="Calibri" panose="020F0502020204030204" pitchFamily="34" charset="0"/>
                        </a:rPr>
                        <a:t> (</a:t>
                      </a:r>
                      <a:r>
                        <a:rPr lang="en-US" sz="2000" spc="-5" dirty="0" smtClean="0">
                          <a:latin typeface="Calibri" panose="020F0502020204030204" pitchFamily="34" charset="0"/>
                          <a:cs typeface="Calibri" panose="020F0502020204030204" pitchFamily="34" charset="0"/>
                        </a:rPr>
                        <a:t>MGT</a:t>
                      </a:r>
                      <a:r>
                        <a:rPr lang="en-US" sz="2000" spc="-50" dirty="0" smtClean="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101)</a:t>
                      </a: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0" indent="0" algn="ctr">
                        <a:lnSpc>
                          <a:spcPct val="100000"/>
                        </a:lnSpc>
                        <a:spcBef>
                          <a:spcPts val="300"/>
                        </a:spcBef>
                      </a:pPr>
                      <a:r>
                        <a:rPr lang="en-US" sz="2000" kern="1200" dirty="0" smtClean="0">
                          <a:solidFill>
                            <a:schemeClr val="tx1"/>
                          </a:solidFill>
                          <a:effectLst/>
                          <a:latin typeface="Calibri" panose="020F0502020204030204" pitchFamily="34" charset="0"/>
                          <a:ea typeface="+mn-ea"/>
                          <a:cs typeface="Calibri" panose="020F0502020204030204" pitchFamily="34" charset="0"/>
                        </a:rPr>
                        <a:t>6740</a:t>
                      </a:r>
                      <a:endParaRPr sz="2000" dirty="0">
                        <a:latin typeface="Calibri" panose="020F0502020204030204" pitchFamily="34" charset="0"/>
                        <a:cs typeface="Calibri" panose="020F0502020204030204" pitchFamily="34" charset="0"/>
                      </a:endParaRPr>
                    </a:p>
                  </a:txBody>
                  <a:tcPr marL="0" marR="0" marT="381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2075" marR="630555" algn="l">
                        <a:lnSpc>
                          <a:spcPct val="100000"/>
                        </a:lnSpc>
                        <a:spcBef>
                          <a:spcPts val="300"/>
                        </a:spcBef>
                      </a:pPr>
                      <a:r>
                        <a:rPr sz="2000" dirty="0">
                          <a:latin typeface="Calibri" panose="020F0502020204030204" pitchFamily="34" charset="0"/>
                          <a:cs typeface="Calibri" panose="020F0502020204030204" pitchFamily="34" charset="0"/>
                        </a:rPr>
                        <a:t>5092</a:t>
                      </a:r>
                      <a:r>
                        <a:rPr sz="2000" spc="-70" dirty="0">
                          <a:latin typeface="Calibri" panose="020F0502020204030204" pitchFamily="34" charset="0"/>
                          <a:cs typeface="Calibri" panose="020F0502020204030204" pitchFamily="34" charset="0"/>
                        </a:rPr>
                        <a:t> </a:t>
                      </a:r>
                      <a:r>
                        <a:rPr sz="2000" spc="-5" dirty="0">
                          <a:latin typeface="Calibri" panose="020F0502020204030204" pitchFamily="34" charset="0"/>
                          <a:cs typeface="Calibri" panose="020F0502020204030204" pitchFamily="34" charset="0"/>
                        </a:rPr>
                        <a:t>Business </a:t>
                      </a:r>
                      <a:r>
                        <a:rPr sz="2000" spc="-440" dirty="0">
                          <a:latin typeface="Calibri" panose="020F0502020204030204" pitchFamily="34" charset="0"/>
                          <a:cs typeface="Calibri" panose="020F0502020204030204" pitchFamily="34" charset="0"/>
                        </a:rPr>
                        <a:t> </a:t>
                      </a:r>
                      <a:r>
                        <a:rPr sz="2000" dirty="0">
                          <a:latin typeface="Calibri" panose="020F0502020204030204" pitchFamily="34" charset="0"/>
                          <a:cs typeface="Calibri" panose="020F0502020204030204" pitchFamily="34" charset="0"/>
                        </a:rPr>
                        <a:t>Principles and </a:t>
                      </a:r>
                      <a:r>
                        <a:rPr sz="2000" spc="-434" dirty="0">
                          <a:latin typeface="Calibri" panose="020F0502020204030204" pitchFamily="34" charset="0"/>
                          <a:cs typeface="Calibri" panose="020F0502020204030204" pitchFamily="34" charset="0"/>
                        </a:rPr>
                        <a:t> </a:t>
                      </a:r>
                      <a:r>
                        <a:rPr sz="2000" dirty="0">
                          <a:latin typeface="Calibri" panose="020F0502020204030204" pitchFamily="34" charset="0"/>
                          <a:cs typeface="Calibri" panose="020F0502020204030204" pitchFamily="34" charset="0"/>
                        </a:rPr>
                        <a:t>Management</a:t>
                      </a:r>
                    </a:p>
                  </a:txBody>
                  <a:tcPr marL="0" marR="0" marT="38100" marB="0">
                    <a:lnL w="12700" cap="flat" cmpd="sng" algn="ctr">
                      <a:solidFill>
                        <a:srgbClr val="FFFFFF"/>
                      </a:solidFill>
                      <a:prstDash val="solid"/>
                      <a:round/>
                      <a:headEnd type="none" w="med" len="med"/>
                      <a:tailEnd type="none" w="med" len="med"/>
                    </a:lnL>
                    <a:lnR w="12700">
                      <a:solidFill>
                        <a:srgbClr val="FFFFFF"/>
                      </a:solidFill>
                      <a:prstDash val="soli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0001"/>
                  </a:ext>
                </a:extLst>
              </a:tr>
              <a:tr h="794817">
                <a:tc>
                  <a:txBody>
                    <a:bodyPr/>
                    <a:lstStyle/>
                    <a:p>
                      <a:pPr marL="91440" marR="0" lvl="0" indent="0" algn="l" defTabSz="914400" rtl="0" eaLnBrk="1" fontAlgn="auto" latinLnBrk="0" hangingPunct="1">
                        <a:lnSpc>
                          <a:spcPct val="100000"/>
                        </a:lnSpc>
                        <a:spcBef>
                          <a:spcPts val="305"/>
                        </a:spcBef>
                        <a:spcAft>
                          <a:spcPts val="0"/>
                        </a:spcAft>
                        <a:buClrTx/>
                        <a:buSzTx/>
                        <a:buFontTx/>
                        <a:buNone/>
                        <a:tabLst/>
                        <a:defRPr/>
                      </a:pPr>
                      <a:r>
                        <a:rPr sz="2000" spc="-5" dirty="0" smtClean="0">
                          <a:latin typeface="Calibri" panose="020F0502020204030204" pitchFamily="34" charset="0"/>
                          <a:cs typeface="Calibri" panose="020F0502020204030204" pitchFamily="34" charset="0"/>
                        </a:rPr>
                        <a:t>Business</a:t>
                      </a:r>
                      <a:r>
                        <a:rPr sz="2000" spc="-10" dirty="0" smtClean="0">
                          <a:latin typeface="Calibri" panose="020F0502020204030204" pitchFamily="34" charset="0"/>
                          <a:cs typeface="Calibri" panose="020F0502020204030204" pitchFamily="34" charset="0"/>
                        </a:rPr>
                        <a:t> </a:t>
                      </a:r>
                      <a:r>
                        <a:rPr sz="2000" spc="-5" dirty="0" smtClean="0">
                          <a:latin typeface="Calibri" panose="020F0502020204030204" pitchFamily="34" charset="0"/>
                          <a:cs typeface="Calibri" panose="020F0502020204030204" pitchFamily="34" charset="0"/>
                        </a:rPr>
                        <a:t>Law</a:t>
                      </a:r>
                      <a:endParaRPr lang="en-US" sz="2000" spc="-5" dirty="0" smtClean="0">
                        <a:latin typeface="Calibri" panose="020F0502020204030204" pitchFamily="34" charset="0"/>
                        <a:cs typeface="Calibri" panose="020F0502020204030204" pitchFamily="34" charset="0"/>
                      </a:endParaRPr>
                    </a:p>
                    <a:p>
                      <a:pPr marL="91440" marR="0" lvl="0" indent="0" algn="l" defTabSz="914400" rtl="0" eaLnBrk="1" fontAlgn="auto" latinLnBrk="0" hangingPunct="1">
                        <a:lnSpc>
                          <a:spcPct val="100000"/>
                        </a:lnSpc>
                        <a:spcBef>
                          <a:spcPts val="305"/>
                        </a:spcBef>
                        <a:spcAft>
                          <a:spcPts val="0"/>
                        </a:spcAft>
                        <a:buClrTx/>
                        <a:buSzTx/>
                        <a:buFontTx/>
                        <a:buNone/>
                        <a:tabLst/>
                        <a:defRPr/>
                      </a:pPr>
                      <a:r>
                        <a:rPr lang="en-US" sz="2000" spc="-5" dirty="0" smtClean="0">
                          <a:latin typeface="Calibri" panose="020F0502020204030204" pitchFamily="34" charset="0"/>
                          <a:cs typeface="Calibri" panose="020F0502020204030204" pitchFamily="34" charset="0"/>
                        </a:rPr>
                        <a:t>(BUS</a:t>
                      </a:r>
                      <a:r>
                        <a:rPr lang="en-US" sz="2000" spc="-25" dirty="0" smtClean="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121</a:t>
                      </a:r>
                      <a:r>
                        <a:rPr lang="en-US" sz="2000" spc="-20" dirty="0" smtClean="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a:t>
                      </a:r>
                      <a:r>
                        <a:rPr lang="en-US" sz="2000" spc="-60" dirty="0" smtClean="0">
                          <a:latin typeface="Calibri" panose="020F0502020204030204" pitchFamily="34" charset="0"/>
                          <a:cs typeface="Calibri" panose="020F0502020204030204" pitchFamily="34" charset="0"/>
                        </a:rPr>
                        <a:t> </a:t>
                      </a:r>
                      <a:r>
                        <a:rPr lang="en-US" sz="2000" spc="-5" dirty="0" smtClean="0">
                          <a:latin typeface="Calibri" panose="020F0502020204030204" pitchFamily="34" charset="0"/>
                          <a:cs typeface="Calibri" panose="020F0502020204030204" pitchFamily="34" charset="0"/>
                        </a:rPr>
                        <a:t>TSTM </a:t>
                      </a:r>
                      <a:r>
                        <a:rPr lang="en-US" sz="2000" spc="-434" dirty="0" smtClean="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240)</a:t>
                      </a: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0" marR="329565" indent="0" algn="ctr">
                        <a:lnSpc>
                          <a:spcPct val="100000"/>
                        </a:lnSpc>
                        <a:spcBef>
                          <a:spcPts val="305"/>
                        </a:spcBef>
                      </a:pPr>
                      <a:r>
                        <a:rPr lang="en-US" sz="2000" kern="1200" dirty="0" smtClean="0">
                          <a:solidFill>
                            <a:schemeClr val="tx1"/>
                          </a:solidFill>
                          <a:effectLst/>
                          <a:latin typeface="Calibri" panose="020F0502020204030204" pitchFamily="34" charset="0"/>
                          <a:ea typeface="+mn-ea"/>
                          <a:cs typeface="Calibri" panose="020F0502020204030204" pitchFamily="34" charset="0"/>
                        </a:rPr>
                        <a:t>     5045</a:t>
                      </a:r>
                      <a:endParaRPr sz="2000" dirty="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92075">
                        <a:lnSpc>
                          <a:spcPct val="100000"/>
                        </a:lnSpc>
                        <a:spcBef>
                          <a:spcPts val="305"/>
                        </a:spcBef>
                      </a:pPr>
                      <a:r>
                        <a:rPr sz="2000" dirty="0">
                          <a:latin typeface="Calibri" panose="020F0502020204030204" pitchFamily="34" charset="0"/>
                          <a:cs typeface="Calibri" panose="020F0502020204030204" pitchFamily="34" charset="0"/>
                        </a:rPr>
                        <a:t>5044</a:t>
                      </a:r>
                      <a:r>
                        <a:rPr sz="2000" spc="-20" dirty="0">
                          <a:latin typeface="Calibri" panose="020F0502020204030204" pitchFamily="34" charset="0"/>
                          <a:cs typeface="Calibri" panose="020F0502020204030204" pitchFamily="34" charset="0"/>
                        </a:rPr>
                        <a:t> </a:t>
                      </a:r>
                      <a:r>
                        <a:rPr sz="2000" spc="-5" dirty="0">
                          <a:latin typeface="Calibri" panose="020F0502020204030204" pitchFamily="34" charset="0"/>
                          <a:cs typeface="Calibri" panose="020F0502020204030204" pitchFamily="34" charset="0"/>
                        </a:rPr>
                        <a:t>Business</a:t>
                      </a:r>
                      <a:r>
                        <a:rPr sz="2000" spc="-10" dirty="0">
                          <a:latin typeface="Calibri" panose="020F0502020204030204" pitchFamily="34" charset="0"/>
                          <a:cs typeface="Calibri" panose="020F0502020204030204" pitchFamily="34" charset="0"/>
                        </a:rPr>
                        <a:t> </a:t>
                      </a:r>
                      <a:r>
                        <a:rPr sz="2000" spc="-5" dirty="0">
                          <a:latin typeface="Calibri" panose="020F0502020204030204" pitchFamily="34" charset="0"/>
                          <a:cs typeface="Calibri" panose="020F0502020204030204" pitchFamily="34" charset="0"/>
                        </a:rPr>
                        <a:t>Law</a:t>
                      </a:r>
                      <a:endParaRPr sz="2000" dirty="0">
                        <a:latin typeface="Calibri" panose="020F0502020204030204" pitchFamily="34" charset="0"/>
                        <a:cs typeface="Calibri" panose="020F0502020204030204" pitchFamily="34" charset="0"/>
                      </a:endParaRPr>
                    </a:p>
                  </a:txBody>
                  <a:tcPr marL="0" marR="0" marT="38735"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CF4"/>
                    </a:solidFill>
                  </a:tcPr>
                </a:tc>
                <a:extLst>
                  <a:ext uri="{0D108BD9-81ED-4DB2-BD59-A6C34878D82A}">
                    <a16:rowId xmlns:a16="http://schemas.microsoft.com/office/drawing/2014/main" val="10002"/>
                  </a:ext>
                </a:extLst>
              </a:tr>
              <a:tr h="889604">
                <a:tc>
                  <a:txBody>
                    <a:bodyPr/>
                    <a:lstStyle/>
                    <a:p>
                      <a:pPr marL="91440">
                        <a:lnSpc>
                          <a:spcPct val="100000"/>
                        </a:lnSpc>
                        <a:spcBef>
                          <a:spcPts val="305"/>
                        </a:spcBef>
                      </a:pPr>
                      <a:r>
                        <a:rPr sz="2000" dirty="0">
                          <a:latin typeface="Calibri" panose="020F0502020204030204" pitchFamily="34" charset="0"/>
                          <a:cs typeface="Calibri" panose="020F0502020204030204" pitchFamily="34" charset="0"/>
                        </a:rPr>
                        <a:t>Introduction</a:t>
                      </a:r>
                      <a:r>
                        <a:rPr sz="2000" spc="-40" dirty="0">
                          <a:latin typeface="Calibri" panose="020F0502020204030204" pitchFamily="34" charset="0"/>
                          <a:cs typeface="Calibri" panose="020F0502020204030204" pitchFamily="34" charset="0"/>
                        </a:rPr>
                        <a:t> </a:t>
                      </a:r>
                      <a:r>
                        <a:rPr sz="2000" dirty="0" smtClean="0">
                          <a:latin typeface="Calibri" panose="020F0502020204030204" pitchFamily="34" charset="0"/>
                          <a:cs typeface="Calibri" panose="020F0502020204030204" pitchFamily="34" charset="0"/>
                        </a:rPr>
                        <a:t>to</a:t>
                      </a:r>
                      <a:r>
                        <a:rPr lang="en-US" sz="2000" dirty="0" smtClean="0">
                          <a:latin typeface="Calibri" panose="020F0502020204030204" pitchFamily="34" charset="0"/>
                          <a:cs typeface="Calibri" panose="020F0502020204030204" pitchFamily="34" charset="0"/>
                        </a:rPr>
                        <a:t> </a:t>
                      </a:r>
                      <a:r>
                        <a:rPr sz="2000" dirty="0" smtClean="0">
                          <a:latin typeface="Calibri" panose="020F0502020204030204" pitchFamily="34" charset="0"/>
                          <a:cs typeface="Calibri" panose="020F0502020204030204" pitchFamily="34" charset="0"/>
                        </a:rPr>
                        <a:t>Marketing</a:t>
                      </a:r>
                      <a:r>
                        <a:rPr lang="en-US" sz="2000" dirty="0" smtClean="0">
                          <a:latin typeface="Calibri" panose="020F0502020204030204" pitchFamily="34" charset="0"/>
                          <a:cs typeface="Calibri" panose="020F0502020204030204" pitchFamily="34" charset="0"/>
                        </a:rPr>
                        <a:t> </a:t>
                      </a:r>
                    </a:p>
                    <a:p>
                      <a:pPr marL="91440">
                        <a:lnSpc>
                          <a:spcPct val="100000"/>
                        </a:lnSpc>
                        <a:spcBef>
                          <a:spcPts val="305"/>
                        </a:spcBef>
                      </a:pPr>
                      <a:r>
                        <a:rPr lang="en-US" sz="2000" dirty="0" smtClean="0">
                          <a:latin typeface="Calibri" panose="020F0502020204030204" pitchFamily="34" charset="0"/>
                          <a:cs typeface="Calibri" panose="020F0502020204030204" pitchFamily="34" charset="0"/>
                        </a:rPr>
                        <a:t>(</a:t>
                      </a:r>
                      <a:r>
                        <a:rPr lang="en-US" sz="2000" spc="-5" dirty="0" smtClean="0">
                          <a:latin typeface="Calibri" panose="020F0502020204030204" pitchFamily="34" charset="0"/>
                          <a:cs typeface="Calibri" panose="020F0502020204030204" pitchFamily="34" charset="0"/>
                        </a:rPr>
                        <a:t>MKT</a:t>
                      </a:r>
                      <a:r>
                        <a:rPr lang="en-US" sz="2000" spc="-60" dirty="0" smtClean="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101)</a:t>
                      </a: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D0D7E8"/>
                    </a:solidFill>
                  </a:tcPr>
                </a:tc>
                <a:tc>
                  <a:txBody>
                    <a:bodyPr/>
                    <a:lstStyle/>
                    <a:p>
                      <a:pPr marL="91440" algn="ctr">
                        <a:lnSpc>
                          <a:spcPct val="100000"/>
                        </a:lnSpc>
                        <a:spcBef>
                          <a:spcPts val="305"/>
                        </a:spcBef>
                      </a:pPr>
                      <a:r>
                        <a:rPr lang="en-US" sz="2000" dirty="0" smtClean="0">
                          <a:latin typeface="Calibri" panose="020F0502020204030204" pitchFamily="34" charset="0"/>
                          <a:cs typeface="Calibri" panose="020F0502020204030204" pitchFamily="34" charset="0"/>
                        </a:rPr>
                        <a:t>6710</a:t>
                      </a:r>
                      <a:endParaRPr sz="2000" dirty="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D0D7E8"/>
                    </a:solidFill>
                  </a:tcPr>
                </a:tc>
                <a:tc>
                  <a:txBody>
                    <a:bodyPr/>
                    <a:lstStyle/>
                    <a:p>
                      <a:pPr marL="92075">
                        <a:lnSpc>
                          <a:spcPct val="100000"/>
                        </a:lnSpc>
                        <a:spcBef>
                          <a:spcPts val="305"/>
                        </a:spcBef>
                      </a:pPr>
                      <a:r>
                        <a:rPr sz="2000" dirty="0">
                          <a:latin typeface="Calibri" panose="020F0502020204030204" pitchFamily="34" charset="0"/>
                          <a:cs typeface="Calibri" panose="020F0502020204030204" pitchFamily="34" charset="0"/>
                        </a:rPr>
                        <a:t>5421</a:t>
                      </a:r>
                      <a:r>
                        <a:rPr sz="2000" spc="-35" dirty="0">
                          <a:latin typeface="Calibri" panose="020F0502020204030204" pitchFamily="34" charset="0"/>
                          <a:cs typeface="Calibri" panose="020F0502020204030204" pitchFamily="34" charset="0"/>
                        </a:rPr>
                        <a:t> </a:t>
                      </a:r>
                      <a:r>
                        <a:rPr sz="2000" dirty="0">
                          <a:latin typeface="Calibri" panose="020F0502020204030204" pitchFamily="34" charset="0"/>
                          <a:cs typeface="Calibri" panose="020F0502020204030204" pitchFamily="34" charset="0"/>
                        </a:rPr>
                        <a:t>Marketing</a:t>
                      </a:r>
                    </a:p>
                  </a:txBody>
                  <a:tcPr marL="0" marR="0" marT="38735"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0003"/>
                  </a:ext>
                </a:extLst>
              </a:tr>
              <a:tr h="1380195">
                <a:tc>
                  <a:txBody>
                    <a:bodyPr/>
                    <a:lstStyle/>
                    <a:p>
                      <a:pPr marL="91440">
                        <a:lnSpc>
                          <a:spcPct val="100000"/>
                        </a:lnSpc>
                        <a:spcBef>
                          <a:spcPts val="305"/>
                        </a:spcBef>
                      </a:pPr>
                      <a:r>
                        <a:rPr lang="en-US" sz="2000" b="0" i="0" kern="1200" dirty="0" smtClean="0">
                          <a:solidFill>
                            <a:schemeClr val="dk1"/>
                          </a:solidFill>
                          <a:effectLst/>
                          <a:latin typeface="Calibri" panose="020F0502020204030204" pitchFamily="34" charset="0"/>
                          <a:ea typeface="+mn-ea"/>
                          <a:cs typeface="Calibri" panose="020F0502020204030204" pitchFamily="34" charset="0"/>
                        </a:rPr>
                        <a:t>Microcomputer Applications, Introduction to Computer Technology (CPT 170,</a:t>
                      </a:r>
                      <a:r>
                        <a:rPr lang="en-US" sz="2000" b="0" i="0" kern="1200" baseline="0" dirty="0" smtClean="0">
                          <a:solidFill>
                            <a:schemeClr val="dk1"/>
                          </a:solidFill>
                          <a:effectLst/>
                          <a:latin typeface="Calibri" panose="020F0502020204030204" pitchFamily="34" charset="0"/>
                          <a:ea typeface="+mn-ea"/>
                          <a:cs typeface="Calibri" panose="020F0502020204030204" pitchFamily="34" charset="0"/>
                        </a:rPr>
                        <a:t> </a:t>
                      </a:r>
                      <a:r>
                        <a:rPr lang="en-US" sz="2000" b="0" i="0" kern="1200" dirty="0" smtClean="0">
                          <a:solidFill>
                            <a:schemeClr val="dk1"/>
                          </a:solidFill>
                          <a:effectLst/>
                          <a:latin typeface="Calibri" panose="020F0502020204030204" pitchFamily="34" charset="0"/>
                          <a:ea typeface="+mn-ea"/>
                          <a:cs typeface="Calibri" panose="020F0502020204030204" pitchFamily="34" charset="0"/>
                        </a:rPr>
                        <a:t>CSCI 105</a:t>
                      </a:r>
                    </a:p>
                    <a:p>
                      <a:pPr marL="91440" marR="0" lvl="0" indent="0" algn="l" defTabSz="914400" rtl="0" eaLnBrk="1" fontAlgn="auto" latinLnBrk="0" hangingPunct="1">
                        <a:lnSpc>
                          <a:spcPct val="100000"/>
                        </a:lnSpc>
                        <a:spcBef>
                          <a:spcPts val="305"/>
                        </a:spcBef>
                        <a:spcAft>
                          <a:spcPts val="0"/>
                        </a:spcAft>
                        <a:buClrTx/>
                        <a:buSzTx/>
                        <a:buFontTx/>
                        <a:buNone/>
                        <a:tabLst/>
                        <a:defRPr/>
                      </a:pPr>
                      <a:r>
                        <a:rPr lang="en-US" sz="2000" b="0" i="0" kern="1200" dirty="0" smtClean="0">
                          <a:solidFill>
                            <a:schemeClr val="dk1"/>
                          </a:solidFill>
                          <a:effectLst/>
                          <a:latin typeface="Calibri" panose="020F0502020204030204" pitchFamily="34" charset="0"/>
                          <a:ea typeface="+mn-ea"/>
                          <a:cs typeface="Calibri" panose="020F0502020204030204" pitchFamily="34" charset="0"/>
                        </a:rPr>
                        <a:t>CSCI 105)</a:t>
                      </a:r>
                      <a:endParaRPr lang="en-US" sz="2000" dirty="0" smtClean="0">
                        <a:latin typeface="Calibri" panose="020F0502020204030204" pitchFamily="34" charset="0"/>
                        <a:cs typeface="Calibri" panose="020F0502020204030204" pitchFamily="34" charset="0"/>
                      </a:endParaRPr>
                    </a:p>
                  </a:txBody>
                  <a:tcPr marL="0" marR="0" marT="38735"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D0D7E8"/>
                    </a:solidFill>
                  </a:tcPr>
                </a:tc>
                <a:tc>
                  <a:txBody>
                    <a:bodyPr/>
                    <a:lstStyle/>
                    <a:p>
                      <a:pPr marL="91440" marR="0" lvl="0" indent="0" algn="ctr" defTabSz="914400" rtl="0" eaLnBrk="1" fontAlgn="auto" latinLnBrk="0" hangingPunct="1">
                        <a:lnSpc>
                          <a:spcPct val="100000"/>
                        </a:lnSpc>
                        <a:spcBef>
                          <a:spcPts val="305"/>
                        </a:spcBef>
                        <a:spcAft>
                          <a:spcPts val="0"/>
                        </a:spcAft>
                        <a:buClrTx/>
                        <a:buSzTx/>
                        <a:buFontTx/>
                        <a:buNone/>
                        <a:tabLst/>
                        <a:defRPr/>
                      </a:pPr>
                      <a:r>
                        <a:rPr lang="en-US" sz="2000" kern="1200" dirty="0" smtClean="0">
                          <a:solidFill>
                            <a:schemeClr val="tx1"/>
                          </a:solidFill>
                          <a:effectLst/>
                          <a:latin typeface="Calibri" panose="020F0502020204030204" pitchFamily="34" charset="0"/>
                          <a:ea typeface="+mn-ea"/>
                          <a:cs typeface="Calibri" panose="020F0502020204030204" pitchFamily="34" charset="0"/>
                        </a:rPr>
                        <a:t>5026</a:t>
                      </a:r>
                      <a:endParaRPr lang="en-US" sz="2000" dirty="0" smtClean="0">
                        <a:latin typeface="Calibri" panose="020F0502020204030204" pitchFamily="34" charset="0"/>
                        <a:cs typeface="Calibri" panose="020F0502020204030204" pitchFamily="34" charset="0"/>
                      </a:endParaRPr>
                    </a:p>
                    <a:p>
                      <a:pPr marL="91440" algn="ctr">
                        <a:lnSpc>
                          <a:spcPct val="100000"/>
                        </a:lnSpc>
                        <a:spcBef>
                          <a:spcPts val="305"/>
                        </a:spcBef>
                      </a:pPr>
                      <a:endParaRPr sz="2000" dirty="0">
                        <a:latin typeface="Calibri" panose="020F0502020204030204" pitchFamily="34" charset="0"/>
                        <a:cs typeface="Calibri" panose="020F0502020204030204" pitchFamily="34" charset="0"/>
                      </a:endParaRPr>
                    </a:p>
                  </a:txBody>
                  <a:tcPr marL="0" marR="0" marT="3873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305"/>
                        </a:spcBef>
                      </a:pPr>
                      <a:r>
                        <a:rPr lang="en-US" sz="2000" dirty="0" smtClean="0">
                          <a:latin typeface="Calibri" panose="020F0502020204030204" pitchFamily="34" charset="0"/>
                          <a:cs typeface="Calibri" panose="020F0502020204030204" pitchFamily="34" charset="0"/>
                        </a:rPr>
                        <a:t>5020 Integrated Business Applications 1</a:t>
                      </a:r>
                      <a:endParaRPr sz="2000" dirty="0">
                        <a:latin typeface="Calibri" panose="020F0502020204030204" pitchFamily="34" charset="0"/>
                        <a:cs typeface="Calibri" panose="020F0502020204030204" pitchFamily="34" charset="0"/>
                      </a:endParaRPr>
                    </a:p>
                  </a:txBody>
                  <a:tcPr marL="0" marR="0" marT="38735"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0D7E8"/>
                    </a:solidFill>
                  </a:tcPr>
                </a:tc>
                <a:extLst>
                  <a:ext uri="{0D108BD9-81ED-4DB2-BD59-A6C34878D82A}">
                    <a16:rowId xmlns:a16="http://schemas.microsoft.com/office/drawing/2014/main" val="4168330677"/>
                  </a:ext>
                </a:extLst>
              </a:tr>
            </a:tbl>
          </a:graphicData>
        </a:graphic>
      </p:graphicFrame>
    </p:spTree>
    <p:extLst>
      <p:ext uri="{BB962C8B-B14F-4D97-AF65-F5344CB8AC3E}">
        <p14:creationId xmlns:p14="http://schemas.microsoft.com/office/powerpoint/2010/main" val="274815266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97544" y="404741"/>
            <a:ext cx="9630877" cy="582082"/>
          </a:xfrm>
          <a:prstGeom prst="rect">
            <a:avLst/>
          </a:prstGeom>
        </p:spPr>
        <p:txBody>
          <a:bodyPr vert="horz" wrap="square" lIns="0" tIns="76073" rIns="0" bIns="0" rtlCol="0" anchor="ctr">
            <a:spAutoFit/>
          </a:bodyPr>
          <a:lstStyle/>
          <a:p>
            <a:pPr marL="343535" marR="5080" indent="-318770" algn="ctr">
              <a:lnSpc>
                <a:spcPct val="100000"/>
              </a:lnSpc>
              <a:spcBef>
                <a:spcPts val="95"/>
              </a:spcBef>
            </a:pPr>
            <a:r>
              <a:rPr sz="3200" b="1" spc="-20" dirty="0" smtClean="0">
                <a:latin typeface="Calibri" panose="020F0502020204030204" pitchFamily="34" charset="0"/>
                <a:cs typeface="Calibri" panose="020F0502020204030204" pitchFamily="34" charset="0"/>
              </a:rPr>
              <a:t>CTE </a:t>
            </a:r>
            <a:r>
              <a:rPr lang="en-US" sz="3200" b="1" spc="-20" dirty="0" smtClean="0">
                <a:latin typeface="Calibri" panose="020F0502020204030204" pitchFamily="34" charset="0"/>
                <a:cs typeface="Calibri" panose="020F0502020204030204" pitchFamily="34" charset="0"/>
              </a:rPr>
              <a:t>Course Standards Rigor and Relevance</a:t>
            </a:r>
            <a:endParaRPr lang="en-US" sz="3200" b="1" spc="-20" dirty="0">
              <a:latin typeface="Calibri" panose="020F0502020204030204" pitchFamily="34" charset="0"/>
              <a:cs typeface="Calibri" panose="020F0502020204030204" pitchFamily="34" charset="0"/>
            </a:endParaRPr>
          </a:p>
        </p:txBody>
      </p:sp>
      <p:sp>
        <p:nvSpPr>
          <p:cNvPr id="3" name="object 3"/>
          <p:cNvSpPr txBox="1"/>
          <p:nvPr/>
        </p:nvSpPr>
        <p:spPr>
          <a:xfrm>
            <a:off x="6433025" y="1133287"/>
            <a:ext cx="2873375" cy="3381375"/>
          </a:xfrm>
          <a:prstGeom prst="rect">
            <a:avLst/>
          </a:prstGeom>
        </p:spPr>
        <p:txBody>
          <a:bodyPr vert="horz" wrap="square" lIns="0" tIns="62865" rIns="0" bIns="0" rtlCol="0">
            <a:spAutoFit/>
          </a:bodyPr>
          <a:lstStyle/>
          <a:p>
            <a:pPr marL="12700">
              <a:spcBef>
                <a:spcPts val="495"/>
              </a:spcBef>
              <a:tabLst>
                <a:tab pos="354965" algn="l"/>
                <a:tab pos="355600" algn="l"/>
              </a:tabLst>
            </a:pPr>
            <a:r>
              <a:rPr sz="3200" dirty="0">
                <a:latin typeface="Calibri" panose="020F0502020204030204" pitchFamily="34" charset="0"/>
                <a:cs typeface="Calibri" panose="020F0502020204030204" pitchFamily="34" charset="0"/>
              </a:rPr>
              <a:t>Aligned</a:t>
            </a:r>
            <a:r>
              <a:rPr sz="3200" spc="-45" dirty="0">
                <a:latin typeface="Calibri" panose="020F0502020204030204" pitchFamily="34" charset="0"/>
                <a:cs typeface="Calibri" panose="020F0502020204030204" pitchFamily="34" charset="0"/>
              </a:rPr>
              <a:t> </a:t>
            </a:r>
            <a:r>
              <a:rPr sz="3200" dirty="0">
                <a:latin typeface="Calibri" panose="020F0502020204030204" pitchFamily="34" charset="0"/>
                <a:cs typeface="Calibri" panose="020F0502020204030204" pitchFamily="34" charset="0"/>
              </a:rPr>
              <a:t>to:</a:t>
            </a:r>
          </a:p>
          <a:p>
            <a:pPr marL="756285" lvl="1" indent="-287020">
              <a:spcBef>
                <a:spcPts val="340"/>
              </a:spcBef>
              <a:buFont typeface="Arial"/>
              <a:buChar char="–"/>
              <a:tabLst>
                <a:tab pos="756920" algn="l"/>
              </a:tabLst>
            </a:pPr>
            <a:r>
              <a:rPr sz="2800" spc="-10" dirty="0">
                <a:latin typeface="Calibri" panose="020F0502020204030204" pitchFamily="34" charset="0"/>
                <a:cs typeface="Calibri" panose="020F0502020204030204" pitchFamily="34" charset="0"/>
              </a:rPr>
              <a:t>ELA</a:t>
            </a:r>
            <a:endParaRPr sz="2800" dirty="0">
              <a:latin typeface="Calibri" panose="020F0502020204030204" pitchFamily="34" charset="0"/>
              <a:cs typeface="Calibri" panose="020F0502020204030204" pitchFamily="34" charset="0"/>
            </a:endParaRPr>
          </a:p>
          <a:p>
            <a:pPr marL="756285" lvl="1" indent="-287020">
              <a:spcBef>
                <a:spcPts val="335"/>
              </a:spcBef>
              <a:buFont typeface="Arial"/>
              <a:buChar char="–"/>
              <a:tabLst>
                <a:tab pos="756920" algn="l"/>
              </a:tabLst>
            </a:pPr>
            <a:r>
              <a:rPr sz="2800" spc="-5" dirty="0">
                <a:latin typeface="Calibri" panose="020F0502020204030204" pitchFamily="34" charset="0"/>
                <a:cs typeface="Calibri" panose="020F0502020204030204" pitchFamily="34" charset="0"/>
              </a:rPr>
              <a:t>Math</a:t>
            </a:r>
            <a:endParaRPr sz="2800" dirty="0">
              <a:latin typeface="Calibri" panose="020F0502020204030204" pitchFamily="34" charset="0"/>
              <a:cs typeface="Calibri" panose="020F0502020204030204" pitchFamily="34" charset="0"/>
            </a:endParaRPr>
          </a:p>
          <a:p>
            <a:pPr marL="756285" lvl="1" indent="-287020">
              <a:spcBef>
                <a:spcPts val="340"/>
              </a:spcBef>
              <a:buFont typeface="Arial"/>
              <a:buChar char="–"/>
              <a:tabLst>
                <a:tab pos="756920" algn="l"/>
              </a:tabLst>
            </a:pPr>
            <a:r>
              <a:rPr sz="2800" spc="-5" dirty="0">
                <a:latin typeface="Calibri" panose="020F0502020204030204" pitchFamily="34" charset="0"/>
                <a:cs typeface="Calibri" panose="020F0502020204030204" pitchFamily="34" charset="0"/>
              </a:rPr>
              <a:t>Science</a:t>
            </a:r>
            <a:endParaRPr sz="2800" dirty="0">
              <a:latin typeface="Calibri" panose="020F0502020204030204" pitchFamily="34" charset="0"/>
              <a:cs typeface="Calibri" panose="020F0502020204030204" pitchFamily="34" charset="0"/>
            </a:endParaRPr>
          </a:p>
          <a:p>
            <a:pPr marL="756285" lvl="1" indent="-287020">
              <a:spcBef>
                <a:spcPts val="335"/>
              </a:spcBef>
              <a:buFont typeface="Arial"/>
              <a:buChar char="–"/>
              <a:tabLst>
                <a:tab pos="756920" algn="l"/>
              </a:tabLst>
            </a:pPr>
            <a:r>
              <a:rPr sz="2800" spc="-5" dirty="0">
                <a:latin typeface="Calibri" panose="020F0502020204030204" pitchFamily="34" charset="0"/>
                <a:cs typeface="Calibri" panose="020F0502020204030204" pitchFamily="34" charset="0"/>
              </a:rPr>
              <a:t>Social</a:t>
            </a:r>
            <a:r>
              <a:rPr sz="2800" spc="-50" dirty="0">
                <a:latin typeface="Calibri" panose="020F0502020204030204" pitchFamily="34" charset="0"/>
                <a:cs typeface="Calibri" panose="020F0502020204030204" pitchFamily="34" charset="0"/>
              </a:rPr>
              <a:t> </a:t>
            </a:r>
            <a:r>
              <a:rPr sz="2800" spc="-5" dirty="0">
                <a:latin typeface="Calibri" panose="020F0502020204030204" pitchFamily="34" charset="0"/>
                <a:cs typeface="Calibri" panose="020F0502020204030204" pitchFamily="34" charset="0"/>
              </a:rPr>
              <a:t>Studies</a:t>
            </a:r>
            <a:endParaRPr sz="2800" dirty="0">
              <a:latin typeface="Calibri" panose="020F0502020204030204" pitchFamily="34" charset="0"/>
              <a:cs typeface="Calibri" panose="020F0502020204030204" pitchFamily="34" charset="0"/>
            </a:endParaRPr>
          </a:p>
          <a:p>
            <a:pPr marL="756285" lvl="1" indent="-287020">
              <a:spcBef>
                <a:spcPts val="335"/>
              </a:spcBef>
              <a:buFont typeface="Arial"/>
              <a:buChar char="–"/>
              <a:tabLst>
                <a:tab pos="756920" algn="l"/>
              </a:tabLst>
            </a:pPr>
            <a:r>
              <a:rPr sz="2800" spc="-5" dirty="0">
                <a:latin typeface="Calibri" panose="020F0502020204030204" pitchFamily="34" charset="0"/>
                <a:cs typeface="Calibri" panose="020F0502020204030204" pitchFamily="34" charset="0"/>
              </a:rPr>
              <a:t>ISTE</a:t>
            </a:r>
            <a:endParaRPr sz="2800" dirty="0">
              <a:latin typeface="Calibri" panose="020F0502020204030204" pitchFamily="34" charset="0"/>
              <a:cs typeface="Calibri" panose="020F0502020204030204" pitchFamily="34" charset="0"/>
            </a:endParaRPr>
          </a:p>
          <a:p>
            <a:pPr marL="756285" lvl="1" indent="-287020">
              <a:spcBef>
                <a:spcPts val="340"/>
              </a:spcBef>
              <a:buFont typeface="Arial"/>
              <a:buChar char="–"/>
              <a:tabLst>
                <a:tab pos="756920" algn="l"/>
              </a:tabLst>
            </a:pPr>
            <a:r>
              <a:rPr sz="2800" spc="-5" dirty="0">
                <a:latin typeface="Calibri" panose="020F0502020204030204" pitchFamily="34" charset="0"/>
                <a:cs typeface="Calibri" panose="020F0502020204030204" pitchFamily="34" charset="0"/>
              </a:rPr>
              <a:t>CS</a:t>
            </a:r>
            <a:endParaRPr sz="2800" dirty="0">
              <a:latin typeface="Calibri" panose="020F0502020204030204" pitchFamily="34" charset="0"/>
              <a:cs typeface="Calibri" panose="020F0502020204030204" pitchFamily="34" charset="0"/>
            </a:endParaRPr>
          </a:p>
        </p:txBody>
      </p:sp>
      <p:sp>
        <p:nvSpPr>
          <p:cNvPr id="4" name="object 4"/>
          <p:cNvSpPr txBox="1"/>
          <p:nvPr/>
        </p:nvSpPr>
        <p:spPr>
          <a:xfrm>
            <a:off x="1388177" y="1405005"/>
            <a:ext cx="6302408" cy="3016851"/>
          </a:xfrm>
          <a:prstGeom prst="rect">
            <a:avLst/>
          </a:prstGeom>
        </p:spPr>
        <p:txBody>
          <a:bodyPr vert="horz" wrap="square" lIns="0" tIns="61594" rIns="0" bIns="0" rtlCol="0">
            <a:spAutoFit/>
          </a:bodyPr>
          <a:lstStyle/>
          <a:p>
            <a:pPr marL="355600" indent="-343535">
              <a:spcBef>
                <a:spcPts val="484"/>
              </a:spcBef>
              <a:buFont typeface="Arial"/>
              <a:buChar char="•"/>
              <a:tabLst>
                <a:tab pos="355600" algn="l"/>
                <a:tab pos="356235" algn="l"/>
              </a:tabLst>
            </a:pPr>
            <a:r>
              <a:rPr sz="2800" dirty="0">
                <a:latin typeface="Calibri" panose="020F0502020204030204" pitchFamily="34" charset="0"/>
                <a:cs typeface="Calibri" panose="020F0502020204030204" pitchFamily="34" charset="0"/>
              </a:rPr>
              <a:t>Safety</a:t>
            </a:r>
          </a:p>
          <a:p>
            <a:pPr marL="355600" indent="-343535">
              <a:spcBef>
                <a:spcPts val="390"/>
              </a:spcBef>
              <a:buFont typeface="Arial"/>
              <a:buChar char="•"/>
              <a:tabLst>
                <a:tab pos="355600" algn="l"/>
                <a:tab pos="356235" algn="l"/>
              </a:tabLst>
            </a:pPr>
            <a:r>
              <a:rPr sz="2800" dirty="0">
                <a:latin typeface="Calibri" panose="020F0502020204030204" pitchFamily="34" charset="0"/>
                <a:cs typeface="Calibri" panose="020F0502020204030204" pitchFamily="34" charset="0"/>
              </a:rPr>
              <a:t>CTSO</a:t>
            </a:r>
            <a:r>
              <a:rPr sz="2800" spc="-35"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Integration</a:t>
            </a:r>
          </a:p>
          <a:p>
            <a:pPr marL="288925" marR="1430655" indent="-276225">
              <a:lnSpc>
                <a:spcPts val="3460"/>
              </a:lnSpc>
              <a:spcBef>
                <a:spcPts val="815"/>
              </a:spcBef>
              <a:buFont typeface="Arial"/>
              <a:buChar char="•"/>
            </a:pPr>
            <a:r>
              <a:rPr sz="2800" spc="-290" dirty="0" smtClean="0">
                <a:latin typeface="Calibri" panose="020F0502020204030204" pitchFamily="34" charset="0"/>
                <a:cs typeface="Calibri" panose="020F0502020204030204" pitchFamily="34" charset="0"/>
              </a:rPr>
              <a:t>T</a:t>
            </a:r>
            <a:r>
              <a:rPr sz="2800" dirty="0" smtClean="0">
                <a:latin typeface="Calibri" panose="020F0502020204030204" pitchFamily="34" charset="0"/>
                <a:cs typeface="Calibri" panose="020F0502020204030204" pitchFamily="34" charset="0"/>
              </a:rPr>
              <a:t>e</a:t>
            </a:r>
            <a:r>
              <a:rPr sz="2800" spc="5" dirty="0" smtClean="0">
                <a:latin typeface="Calibri" panose="020F0502020204030204" pitchFamily="34" charset="0"/>
                <a:cs typeface="Calibri" panose="020F0502020204030204" pitchFamily="34" charset="0"/>
              </a:rPr>
              <a:t>c</a:t>
            </a:r>
            <a:r>
              <a:rPr sz="2800" dirty="0" smtClean="0">
                <a:latin typeface="Calibri" panose="020F0502020204030204" pitchFamily="34" charset="0"/>
                <a:cs typeface="Calibri" panose="020F0502020204030204" pitchFamily="34" charset="0"/>
              </a:rPr>
              <a:t>h</a:t>
            </a:r>
            <a:r>
              <a:rPr sz="2800" spc="-10" dirty="0" smtClean="0">
                <a:latin typeface="Calibri" panose="020F0502020204030204" pitchFamily="34" charset="0"/>
                <a:cs typeface="Calibri" panose="020F0502020204030204" pitchFamily="34" charset="0"/>
              </a:rPr>
              <a:t>n</a:t>
            </a:r>
            <a:r>
              <a:rPr sz="2800" dirty="0" smtClean="0">
                <a:latin typeface="Calibri" panose="020F0502020204030204" pitchFamily="34" charset="0"/>
                <a:cs typeface="Calibri" panose="020F0502020204030204" pitchFamily="34" charset="0"/>
              </a:rPr>
              <a:t>ology</a:t>
            </a:r>
            <a:r>
              <a:rPr lang="en-US" sz="2800" dirty="0" smtClean="0">
                <a:latin typeface="Calibri" panose="020F0502020204030204" pitchFamily="34" charset="0"/>
                <a:cs typeface="Calibri" panose="020F0502020204030204" pitchFamily="34" charset="0"/>
              </a:rPr>
              <a:t> </a:t>
            </a:r>
            <a:r>
              <a:rPr sz="2800" dirty="0" smtClean="0">
                <a:latin typeface="Calibri" panose="020F0502020204030204" pitchFamily="34" charset="0"/>
                <a:cs typeface="Calibri" panose="020F0502020204030204" pitchFamily="34" charset="0"/>
              </a:rPr>
              <a:t>Knowledge</a:t>
            </a:r>
            <a:endParaRPr sz="2800" dirty="0">
              <a:latin typeface="Calibri" panose="020F0502020204030204" pitchFamily="34" charset="0"/>
              <a:cs typeface="Calibri" panose="020F0502020204030204" pitchFamily="34" charset="0"/>
            </a:endParaRPr>
          </a:p>
          <a:p>
            <a:pPr marL="355600" indent="-343535">
              <a:spcBef>
                <a:spcPts val="330"/>
              </a:spcBef>
              <a:buFont typeface="Arial"/>
              <a:buChar char="•"/>
              <a:tabLst>
                <a:tab pos="355600" algn="l"/>
                <a:tab pos="356235" algn="l"/>
              </a:tabLst>
            </a:pPr>
            <a:r>
              <a:rPr sz="2800" dirty="0">
                <a:latin typeface="Calibri" panose="020F0502020204030204" pitchFamily="34" charset="0"/>
                <a:cs typeface="Calibri" panose="020F0502020204030204" pitchFamily="34" charset="0"/>
              </a:rPr>
              <a:t>Employability</a:t>
            </a:r>
            <a:r>
              <a:rPr sz="2800" spc="-90"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Skills</a:t>
            </a:r>
          </a:p>
          <a:p>
            <a:pPr marL="355600" marR="1256030" indent="-343535">
              <a:lnSpc>
                <a:spcPts val="3460"/>
              </a:lnSpc>
              <a:spcBef>
                <a:spcPts val="815"/>
              </a:spcBef>
              <a:buFont typeface="Arial"/>
              <a:buChar char="•"/>
              <a:tabLst>
                <a:tab pos="355600" algn="l"/>
                <a:tab pos="356235" algn="l"/>
              </a:tabLst>
            </a:pPr>
            <a:r>
              <a:rPr sz="2800" dirty="0">
                <a:latin typeface="Calibri" panose="020F0502020204030204" pitchFamily="34" charset="0"/>
                <a:cs typeface="Calibri" panose="020F0502020204030204" pitchFamily="34" charset="0"/>
              </a:rPr>
              <a:t>Prof</a:t>
            </a:r>
            <a:r>
              <a:rPr sz="2800" spc="5" dirty="0">
                <a:latin typeface="Calibri" panose="020F0502020204030204" pitchFamily="34" charset="0"/>
                <a:cs typeface="Calibri" panose="020F0502020204030204" pitchFamily="34" charset="0"/>
              </a:rPr>
              <a:t>e</a:t>
            </a:r>
            <a:r>
              <a:rPr sz="2800" dirty="0">
                <a:latin typeface="Calibri" panose="020F0502020204030204" pitchFamily="34" charset="0"/>
                <a:cs typeface="Calibri" panose="020F0502020204030204" pitchFamily="34" charset="0"/>
              </a:rPr>
              <a:t>ssional  Knowledge</a:t>
            </a:r>
          </a:p>
          <a:p>
            <a:pPr marL="355600" indent="-343535">
              <a:spcBef>
                <a:spcPts val="330"/>
              </a:spcBef>
              <a:buFont typeface="Arial"/>
              <a:buChar char="•"/>
              <a:tabLst>
                <a:tab pos="355600" algn="l"/>
                <a:tab pos="356235" algn="l"/>
              </a:tabLst>
            </a:pPr>
            <a:r>
              <a:rPr sz="2800" spc="-10" dirty="0">
                <a:latin typeface="Calibri" panose="020F0502020204030204" pitchFamily="34" charset="0"/>
                <a:cs typeface="Calibri" panose="020F0502020204030204" pitchFamily="34" charset="0"/>
              </a:rPr>
              <a:t>Core</a:t>
            </a:r>
            <a:r>
              <a:rPr sz="2800" spc="-35"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Content</a:t>
            </a:r>
          </a:p>
        </p:txBody>
      </p:sp>
    </p:spTree>
    <p:extLst>
      <p:ext uri="{BB962C8B-B14F-4D97-AF65-F5344CB8AC3E}">
        <p14:creationId xmlns:p14="http://schemas.microsoft.com/office/powerpoint/2010/main" val="65702142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81860" y="341503"/>
            <a:ext cx="7769859" cy="513715"/>
          </a:xfrm>
          <a:prstGeom prst="rect">
            <a:avLst/>
          </a:prstGeom>
        </p:spPr>
        <p:txBody>
          <a:bodyPr vert="horz" wrap="square" lIns="0" tIns="12700" rIns="0" bIns="0" rtlCol="0" anchor="ctr">
            <a:spAutoFit/>
          </a:bodyPr>
          <a:lstStyle/>
          <a:p>
            <a:pPr marL="12700" algn="ctr">
              <a:lnSpc>
                <a:spcPct val="100000"/>
              </a:lnSpc>
              <a:spcBef>
                <a:spcPts val="100"/>
              </a:spcBef>
            </a:pPr>
            <a:r>
              <a:rPr lang="en-US" sz="3200" b="1" spc="-20" dirty="0" smtClean="0">
                <a:latin typeface="Calibri" panose="020F0502020204030204" pitchFamily="34" charset="0"/>
                <a:cs typeface="Calibri" panose="020F0502020204030204" pitchFamily="34" charset="0"/>
              </a:rPr>
              <a:t>2020-21 Updated Course Standards</a:t>
            </a:r>
            <a:endParaRPr lang="en-US" sz="3200" b="1" spc="-20" dirty="0">
              <a:latin typeface="Calibri" panose="020F0502020204030204" pitchFamily="34" charset="0"/>
              <a:cs typeface="Calibri" panose="020F0502020204030204" pitchFamily="34" charset="0"/>
            </a:endParaRPr>
          </a:p>
        </p:txBody>
      </p:sp>
      <p:sp>
        <p:nvSpPr>
          <p:cNvPr id="3" name="object 3"/>
          <p:cNvSpPr txBox="1"/>
          <p:nvPr/>
        </p:nvSpPr>
        <p:spPr>
          <a:xfrm>
            <a:off x="9954006" y="6431686"/>
            <a:ext cx="177800" cy="197490"/>
          </a:xfrm>
          <a:prstGeom prst="rect">
            <a:avLst/>
          </a:prstGeom>
        </p:spPr>
        <p:txBody>
          <a:bodyPr vert="horz" wrap="square" lIns="0" tIns="12700" rIns="0" bIns="0" rtlCol="0">
            <a:spAutoFit/>
          </a:bodyPr>
          <a:lstStyle/>
          <a:p>
            <a:pPr marL="12700">
              <a:spcBef>
                <a:spcPts val="100"/>
              </a:spcBef>
            </a:pPr>
            <a:r>
              <a:rPr sz="1200" dirty="0">
                <a:solidFill>
                  <a:srgbClr val="888888"/>
                </a:solidFill>
                <a:latin typeface="Times New Roman"/>
                <a:cs typeface="Times New Roman"/>
              </a:rPr>
              <a:t>32</a:t>
            </a:r>
            <a:endParaRPr sz="1200">
              <a:latin typeface="Times New Roman"/>
              <a:cs typeface="Times New Roman"/>
            </a:endParaRPr>
          </a:p>
        </p:txBody>
      </p:sp>
      <p:graphicFrame>
        <p:nvGraphicFramePr>
          <p:cNvPr id="5" name="object 5" descr="table identifying 2020-21 updated business and marketing updated course standards"/>
          <p:cNvGraphicFramePr>
            <a:graphicFrameLocks noGrp="1"/>
          </p:cNvGraphicFramePr>
          <p:nvPr>
            <p:extLst>
              <p:ext uri="{D42A27DB-BD31-4B8C-83A1-F6EECF244321}">
                <p14:modId xmlns:p14="http://schemas.microsoft.com/office/powerpoint/2010/main" val="3167672106"/>
              </p:ext>
            </p:extLst>
          </p:nvPr>
        </p:nvGraphicFramePr>
        <p:xfrm>
          <a:off x="1585762" y="1426464"/>
          <a:ext cx="9230626" cy="3810000"/>
        </p:xfrm>
        <a:graphic>
          <a:graphicData uri="http://schemas.openxmlformats.org/drawingml/2006/table">
            <a:tbl>
              <a:tblPr firstRow="1" bandRow="1">
                <a:tableStyleId>{2D5ABB26-0587-4C30-8999-92F81FD0307C}</a:tableStyleId>
              </a:tblPr>
              <a:tblGrid>
                <a:gridCol w="4615313">
                  <a:extLst>
                    <a:ext uri="{9D8B030D-6E8A-4147-A177-3AD203B41FA5}">
                      <a16:colId xmlns:a16="http://schemas.microsoft.com/office/drawing/2014/main" val="20000"/>
                    </a:ext>
                  </a:extLst>
                </a:gridCol>
                <a:gridCol w="4615313">
                  <a:extLst>
                    <a:ext uri="{9D8B030D-6E8A-4147-A177-3AD203B41FA5}">
                      <a16:colId xmlns:a16="http://schemas.microsoft.com/office/drawing/2014/main" val="327151588"/>
                    </a:ext>
                  </a:extLst>
                </a:gridCol>
              </a:tblGrid>
              <a:tr h="677354">
                <a:tc>
                  <a:txBody>
                    <a:bodyPr/>
                    <a:lstStyle/>
                    <a:p>
                      <a:pPr marL="91440">
                        <a:lnSpc>
                          <a:spcPct val="100000"/>
                        </a:lnSpc>
                        <a:spcBef>
                          <a:spcPts val="280"/>
                        </a:spcBef>
                      </a:pPr>
                      <a:r>
                        <a:rPr lang="en-US" sz="2400" b="1" spc="-5" dirty="0" smtClean="0">
                          <a:solidFill>
                            <a:srgbClr val="FFFFFF"/>
                          </a:solidFill>
                          <a:latin typeface="Calibri" panose="020F0502020204030204" pitchFamily="34" charset="0"/>
                          <a:cs typeface="Calibri" panose="020F0502020204030204" pitchFamily="34" charset="0"/>
                        </a:rPr>
                        <a:t>Business</a:t>
                      </a:r>
                      <a:endParaRPr lang="en-US" sz="2400" dirty="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38100">
                      <a:solidFill>
                        <a:srgbClr val="FFFFFF"/>
                      </a:solidFill>
                      <a:prstDash val="solid"/>
                    </a:lnB>
                    <a:solidFill>
                      <a:srgbClr val="4F81BC"/>
                    </a:solidFill>
                  </a:tcPr>
                </a:tc>
                <a:tc>
                  <a:txBody>
                    <a:bodyPr/>
                    <a:lstStyle/>
                    <a:p>
                      <a:pPr marL="91440" algn="ctr">
                        <a:lnSpc>
                          <a:spcPct val="100000"/>
                        </a:lnSpc>
                        <a:spcBef>
                          <a:spcPts val="280"/>
                        </a:spcBef>
                      </a:pPr>
                      <a:r>
                        <a:rPr lang="en-US" sz="2400" dirty="0" smtClean="0">
                          <a:solidFill>
                            <a:schemeClr val="bg1"/>
                          </a:solidFill>
                          <a:latin typeface="Calibri" panose="020F0502020204030204" pitchFamily="34" charset="0"/>
                          <a:cs typeface="Calibri" panose="020F0502020204030204" pitchFamily="34" charset="0"/>
                        </a:rPr>
                        <a:t>Marketing</a:t>
                      </a:r>
                      <a:endParaRPr sz="2400" dirty="0">
                        <a:solidFill>
                          <a:schemeClr val="bg1"/>
                        </a:solidFill>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a:solidFill>
                        <a:srgbClr val="FFFFFF"/>
                      </a:solidFill>
                      <a:prstDash val="solid"/>
                    </a:lnR>
                    <a:lnT w="12700">
                      <a:solidFill>
                        <a:srgbClr val="FFFFFF"/>
                      </a:solidFill>
                      <a:prstDash val="solid"/>
                    </a:lnT>
                    <a:lnB w="38100" cap="flat" cmpd="sng" algn="ctr">
                      <a:solidFill>
                        <a:srgbClr val="FFFFFF"/>
                      </a:solidFill>
                      <a:prstDash val="solid"/>
                      <a:round/>
                      <a:headEnd type="none" w="med" len="med"/>
                      <a:tailEnd type="none" w="med" len="med"/>
                    </a:lnB>
                    <a:solidFill>
                      <a:srgbClr val="4F81BC"/>
                    </a:solidFill>
                  </a:tcPr>
                </a:tc>
                <a:extLst>
                  <a:ext uri="{0D108BD9-81ED-4DB2-BD59-A6C34878D82A}">
                    <a16:rowId xmlns:a16="http://schemas.microsoft.com/office/drawing/2014/main" val="10000"/>
                  </a:ext>
                </a:extLst>
              </a:tr>
              <a:tr h="921097">
                <a:tc>
                  <a:txBody>
                    <a:bodyPr/>
                    <a:lstStyle/>
                    <a:p>
                      <a:pPr marL="91440" marR="0" lvl="0" indent="0" defTabSz="914400" eaLnBrk="1" fontAlgn="auto" latinLnBrk="0" hangingPunct="1">
                        <a:lnSpc>
                          <a:spcPct val="100000"/>
                        </a:lnSpc>
                        <a:spcBef>
                          <a:spcPts val="275"/>
                        </a:spcBef>
                        <a:spcAft>
                          <a:spcPts val="0"/>
                        </a:spcAft>
                        <a:buClrTx/>
                        <a:buSzTx/>
                        <a:buFontTx/>
                        <a:buNone/>
                        <a:tabLst/>
                        <a:defRPr/>
                      </a:pPr>
                      <a:r>
                        <a:rPr lang="en-US" sz="2400" b="0" dirty="0" smtClean="0">
                          <a:latin typeface="Calibri" panose="020F0502020204030204" pitchFamily="34" charset="0"/>
                          <a:cs typeface="Calibri" panose="020F0502020204030204" pitchFamily="34" charset="0"/>
                        </a:rPr>
                        <a:t>Digital Literacy</a:t>
                      </a:r>
                    </a:p>
                  </a:txBody>
                  <a:tcPr marL="0" marR="0" marT="34925" marB="0">
                    <a:lnL w="12700">
                      <a:solidFill>
                        <a:srgbClr val="FFFFFF"/>
                      </a:solidFill>
                      <a:prstDash val="solid"/>
                    </a:lnL>
                    <a:lnR w="12700" cap="flat" cmpd="sng" algn="ctr">
                      <a:solidFill>
                        <a:srgbClr val="FFFFFF"/>
                      </a:solidFill>
                      <a:prstDash val="solid"/>
                      <a:round/>
                      <a:headEnd type="none" w="med" len="med"/>
                      <a:tailEnd type="none" w="med" len="med"/>
                    </a:lnR>
                    <a:lnT w="38100">
                      <a:solidFill>
                        <a:srgbClr val="FFFFFF"/>
                      </a:solidFill>
                      <a:prstDash val="solid"/>
                    </a:lnT>
                    <a:lnB w="12700">
                      <a:solidFill>
                        <a:srgbClr val="FFFFFF"/>
                      </a:solidFill>
                      <a:prstDash val="solid"/>
                    </a:lnB>
                    <a:solidFill>
                      <a:srgbClr val="D0D7E8"/>
                    </a:solidFill>
                  </a:tcPr>
                </a:tc>
                <a:tc>
                  <a:txBody>
                    <a:bodyPr/>
                    <a:lstStyle/>
                    <a:p>
                      <a:pPr marL="91440" marR="0" lvl="0" indent="0" defTabSz="914400" eaLnBrk="1" fontAlgn="auto" latinLnBrk="0" hangingPunct="1">
                        <a:lnSpc>
                          <a:spcPct val="100000"/>
                        </a:lnSpc>
                        <a:spcBef>
                          <a:spcPts val="275"/>
                        </a:spcBef>
                        <a:spcAft>
                          <a:spcPts val="0"/>
                        </a:spcAft>
                        <a:buClrTx/>
                        <a:buSzTx/>
                        <a:buFontTx/>
                        <a:buNone/>
                        <a:tabLst/>
                        <a:defRPr/>
                      </a:pPr>
                      <a:r>
                        <a:rPr lang="en-US" sz="2400" b="0" dirty="0" smtClean="0">
                          <a:latin typeface="Calibri" panose="020F0502020204030204" pitchFamily="34" charset="0"/>
                          <a:cs typeface="Calibri" panose="020F0502020204030204" pitchFamily="34" charset="0"/>
                        </a:rPr>
                        <a:t>Sports and Entertainment Management</a:t>
                      </a:r>
                    </a:p>
                  </a:txBody>
                  <a:tcPr marL="0" marR="0" marT="34925" marB="0">
                    <a:lnL w="12700">
                      <a:solidFill>
                        <a:srgbClr val="FFFFFF"/>
                      </a:solidFill>
                      <a:prstDash val="solid"/>
                    </a:lnL>
                    <a:lnR w="12700">
                      <a:solidFill>
                        <a:srgbClr val="FFFFFF"/>
                      </a:solidFill>
                      <a:prstDash val="soli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0001"/>
                  </a:ext>
                </a:extLst>
              </a:tr>
              <a:tr h="549453">
                <a:tc>
                  <a:txBody>
                    <a:bodyPr/>
                    <a:lstStyle/>
                    <a:p>
                      <a:pPr marL="119063" indent="0">
                        <a:lnSpc>
                          <a:spcPct val="100000"/>
                        </a:lnSpc>
                      </a:pPr>
                      <a:r>
                        <a:rPr lang="en-US" sz="2400" b="0" dirty="0" smtClean="0">
                          <a:latin typeface="Calibri" panose="020F0502020204030204" pitchFamily="34" charset="0"/>
                          <a:cs typeface="Calibri" panose="020F0502020204030204" pitchFamily="34" charset="0"/>
                        </a:rPr>
                        <a:t>Digital Publication Design</a:t>
                      </a:r>
                      <a:endParaRPr sz="2400" b="0" dirty="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E9ECF4"/>
                    </a:solidFill>
                  </a:tcPr>
                </a:tc>
                <a:tc>
                  <a:txBody>
                    <a:bodyPr/>
                    <a:lstStyle/>
                    <a:p>
                      <a:pPr marL="119063" indent="0">
                        <a:lnSpc>
                          <a:spcPct val="100000"/>
                        </a:lnSpc>
                      </a:pPr>
                      <a:r>
                        <a:rPr lang="en-US" sz="2400" b="0" dirty="0" smtClean="0">
                          <a:latin typeface="Calibri" panose="020F0502020204030204" pitchFamily="34" charset="0"/>
                          <a:cs typeface="Calibri" panose="020F0502020204030204" pitchFamily="34" charset="0"/>
                        </a:rPr>
                        <a:t>Marketing Management</a:t>
                      </a:r>
                      <a:endParaRPr sz="2400" b="0" dirty="0">
                        <a:latin typeface="Calibri" panose="020F0502020204030204" pitchFamily="34" charset="0"/>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CF4"/>
                    </a:solidFill>
                  </a:tcPr>
                </a:tc>
                <a:extLst>
                  <a:ext uri="{0D108BD9-81ED-4DB2-BD59-A6C34878D82A}">
                    <a16:rowId xmlns:a16="http://schemas.microsoft.com/office/drawing/2014/main" val="10002"/>
                  </a:ext>
                </a:extLst>
              </a:tr>
              <a:tr h="740236">
                <a:tc>
                  <a:txBody>
                    <a:bodyPr/>
                    <a:lstStyle/>
                    <a:p>
                      <a:pPr marL="91440">
                        <a:lnSpc>
                          <a:spcPct val="100000"/>
                        </a:lnSpc>
                        <a:spcBef>
                          <a:spcPts val="280"/>
                        </a:spcBef>
                      </a:pPr>
                      <a:r>
                        <a:rPr lang="en-US" sz="2400" b="0" dirty="0" smtClean="0">
                          <a:latin typeface="Calibri" panose="020F0502020204030204" pitchFamily="34" charset="0"/>
                          <a:cs typeface="Calibri" panose="020F0502020204030204" pitchFamily="34" charset="0"/>
                        </a:rPr>
                        <a:t>Global Business</a:t>
                      </a:r>
                      <a:endParaRPr sz="2400" b="0" dirty="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7E8"/>
                    </a:solidFill>
                  </a:tcPr>
                </a:tc>
                <a:tc>
                  <a:txBody>
                    <a:bodyPr/>
                    <a:lstStyle/>
                    <a:p>
                      <a:pPr marL="91440">
                        <a:lnSpc>
                          <a:spcPct val="100000"/>
                        </a:lnSpc>
                        <a:spcBef>
                          <a:spcPts val="280"/>
                        </a:spcBef>
                      </a:pPr>
                      <a:endParaRPr sz="2400" b="0" dirty="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3875980526"/>
                  </a:ext>
                </a:extLst>
              </a:tr>
              <a:tr h="921860">
                <a:tc>
                  <a:txBody>
                    <a:bodyPr/>
                    <a:lstStyle/>
                    <a:p>
                      <a:pPr marL="91440" marR="0" lvl="0" indent="0" defTabSz="914400" eaLnBrk="1" fontAlgn="auto" latinLnBrk="0" hangingPunct="1">
                        <a:lnSpc>
                          <a:spcPct val="100000"/>
                        </a:lnSpc>
                        <a:spcBef>
                          <a:spcPts val="280"/>
                        </a:spcBef>
                        <a:spcAft>
                          <a:spcPts val="0"/>
                        </a:spcAft>
                        <a:buClrTx/>
                        <a:buSzTx/>
                        <a:buFontTx/>
                        <a:buNone/>
                        <a:tabLst/>
                        <a:defRPr/>
                      </a:pPr>
                      <a:r>
                        <a:rPr lang="en-US" sz="2400" b="0" dirty="0" smtClean="0">
                          <a:latin typeface="Calibri" panose="020F0502020204030204" pitchFamily="34" charset="0"/>
                          <a:cs typeface="Calibri" panose="020F0502020204030204" pitchFamily="34" charset="0"/>
                        </a:rPr>
                        <a:t>Integrated</a:t>
                      </a:r>
                      <a:r>
                        <a:rPr lang="en-US" sz="2400" b="0" spc="-30" dirty="0" smtClean="0">
                          <a:latin typeface="Calibri" panose="020F0502020204030204" pitchFamily="34" charset="0"/>
                          <a:cs typeface="Calibri" panose="020F0502020204030204" pitchFamily="34" charset="0"/>
                        </a:rPr>
                        <a:t> </a:t>
                      </a:r>
                      <a:r>
                        <a:rPr lang="en-US" sz="2400" b="0" spc="-5" dirty="0" smtClean="0">
                          <a:latin typeface="Calibri" panose="020F0502020204030204" pitchFamily="34" charset="0"/>
                          <a:cs typeface="Calibri" panose="020F0502020204030204" pitchFamily="34" charset="0"/>
                        </a:rPr>
                        <a:t>Business</a:t>
                      </a:r>
                      <a:r>
                        <a:rPr lang="en-US" sz="2400" b="0" spc="-135" dirty="0" smtClean="0">
                          <a:latin typeface="Calibri" panose="020F0502020204030204" pitchFamily="34" charset="0"/>
                          <a:cs typeface="Calibri" panose="020F0502020204030204" pitchFamily="34" charset="0"/>
                        </a:rPr>
                        <a:t> </a:t>
                      </a:r>
                      <a:r>
                        <a:rPr lang="en-US" sz="2400" b="0" dirty="0" smtClean="0">
                          <a:latin typeface="Calibri" panose="020F0502020204030204" pitchFamily="34" charset="0"/>
                          <a:cs typeface="Calibri" panose="020F0502020204030204" pitchFamily="34" charset="0"/>
                        </a:rPr>
                        <a:t>Applications</a:t>
                      </a:r>
                      <a:r>
                        <a:rPr lang="en-US" sz="2400" b="0" spc="-20" dirty="0" smtClean="0">
                          <a:latin typeface="Calibri" panose="020F0502020204030204" pitchFamily="34" charset="0"/>
                          <a:cs typeface="Calibri" panose="020F0502020204030204" pitchFamily="34" charset="0"/>
                        </a:rPr>
                        <a:t> </a:t>
                      </a:r>
                      <a:r>
                        <a:rPr lang="en-US" sz="2400" b="0" spc="0" dirty="0" smtClean="0">
                          <a:latin typeface="Calibri" panose="020F0502020204030204" pitchFamily="34" charset="0"/>
                          <a:cs typeface="Calibri" panose="020F0502020204030204" pitchFamily="34" charset="0"/>
                        </a:rPr>
                        <a:t>1</a:t>
                      </a:r>
                      <a:endParaRPr lang="en-US" sz="2400" b="0" dirty="0" smtClean="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D0D7E8"/>
                    </a:solidFill>
                  </a:tcPr>
                </a:tc>
                <a:tc>
                  <a:txBody>
                    <a:bodyPr/>
                    <a:lstStyle/>
                    <a:p>
                      <a:pPr marL="91440" marR="0" lvl="0" indent="0" defTabSz="914400" eaLnBrk="1" fontAlgn="auto" latinLnBrk="0" hangingPunct="1">
                        <a:lnSpc>
                          <a:spcPct val="100000"/>
                        </a:lnSpc>
                        <a:spcBef>
                          <a:spcPts val="280"/>
                        </a:spcBef>
                        <a:spcAft>
                          <a:spcPts val="0"/>
                        </a:spcAft>
                        <a:buClrTx/>
                        <a:buSzTx/>
                        <a:buFontTx/>
                        <a:buNone/>
                        <a:tabLst/>
                        <a:defRPr/>
                      </a:pPr>
                      <a:endParaRPr lang="en-US" sz="2400" b="0" dirty="0" smtClean="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3831248296"/>
                  </a:ext>
                </a:extLst>
              </a:tr>
            </a:tbl>
          </a:graphicData>
        </a:graphic>
      </p:graphicFrame>
    </p:spTree>
    <p:extLst>
      <p:ext uri="{BB962C8B-B14F-4D97-AF65-F5344CB8AC3E}">
        <p14:creationId xmlns:p14="http://schemas.microsoft.com/office/powerpoint/2010/main" val="201530473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0352" y="512085"/>
            <a:ext cx="10881360" cy="641842"/>
          </a:xfrm>
          <a:prstGeom prst="rect">
            <a:avLst/>
          </a:prstGeom>
        </p:spPr>
        <p:txBody>
          <a:bodyPr vert="horz" wrap="square" lIns="0" tIns="13335" rIns="0" bIns="0" rtlCol="0" anchor="ctr">
            <a:spAutoFit/>
          </a:bodyPr>
          <a:lstStyle/>
          <a:p>
            <a:pPr algn="ctr">
              <a:lnSpc>
                <a:spcPct val="100000"/>
              </a:lnSpc>
              <a:spcBef>
                <a:spcPts val="105"/>
              </a:spcBef>
            </a:pPr>
            <a:r>
              <a:rPr sz="4000" b="1" dirty="0">
                <a:latin typeface="Calibri" panose="020F0502020204030204" pitchFamily="34" charset="0"/>
                <a:cs typeface="Calibri" panose="020F0502020204030204" pitchFamily="34" charset="0"/>
              </a:rPr>
              <a:t>202</a:t>
            </a:r>
            <a:r>
              <a:rPr lang="en-US" sz="4000" b="1" dirty="0">
                <a:latin typeface="Calibri" panose="020F0502020204030204" pitchFamily="34" charset="0"/>
                <a:cs typeface="Calibri" panose="020F0502020204030204" pitchFamily="34" charset="0"/>
              </a:rPr>
              <a:t>1</a:t>
            </a:r>
            <a:r>
              <a:rPr sz="4000" b="1" dirty="0">
                <a:latin typeface="Calibri" panose="020F0502020204030204" pitchFamily="34" charset="0"/>
                <a:cs typeface="Calibri" panose="020F0502020204030204" pitchFamily="34" charset="0"/>
              </a:rPr>
              <a:t>-2</a:t>
            </a:r>
            <a:r>
              <a:rPr lang="en-US" sz="4000" b="1" dirty="0" smtClean="0">
                <a:latin typeface="Calibri" panose="020F0502020204030204" pitchFamily="34" charset="0"/>
                <a:cs typeface="Calibri" panose="020F0502020204030204" pitchFamily="34" charset="0"/>
              </a:rPr>
              <a:t>2 Planned</a:t>
            </a:r>
            <a:r>
              <a:rPr lang="en-US" sz="4000" b="1" spc="-50" dirty="0" smtClean="0">
                <a:latin typeface="Calibri" panose="020F0502020204030204" pitchFamily="34" charset="0"/>
                <a:cs typeface="Calibri" panose="020F0502020204030204" pitchFamily="34" charset="0"/>
              </a:rPr>
              <a:t> </a:t>
            </a:r>
            <a:r>
              <a:rPr lang="en-US" sz="4000" b="1" dirty="0" smtClean="0">
                <a:latin typeface="Calibri" panose="020F0502020204030204" pitchFamily="34" charset="0"/>
                <a:cs typeface="Calibri" panose="020F0502020204030204" pitchFamily="34" charset="0"/>
              </a:rPr>
              <a:t>Course</a:t>
            </a:r>
            <a:r>
              <a:rPr lang="en-US" sz="4000" b="1" spc="-55" dirty="0" smtClean="0">
                <a:latin typeface="Calibri" panose="020F0502020204030204" pitchFamily="34" charset="0"/>
                <a:cs typeface="Calibri" panose="020F0502020204030204" pitchFamily="34" charset="0"/>
              </a:rPr>
              <a:t> </a:t>
            </a:r>
            <a:r>
              <a:rPr lang="en-US" sz="4000" b="1" spc="-25" dirty="0" smtClean="0">
                <a:latin typeface="Calibri" panose="020F0502020204030204" pitchFamily="34" charset="0"/>
                <a:cs typeface="Calibri" panose="020F0502020204030204" pitchFamily="34" charset="0"/>
              </a:rPr>
              <a:t>Standards </a:t>
            </a:r>
            <a:r>
              <a:rPr lang="en-US" sz="4000" b="1" spc="-785" dirty="0" smtClean="0">
                <a:latin typeface="Calibri" panose="020F0502020204030204" pitchFamily="34" charset="0"/>
                <a:cs typeface="Calibri" panose="020F0502020204030204" pitchFamily="34" charset="0"/>
              </a:rPr>
              <a:t> </a:t>
            </a:r>
            <a:r>
              <a:rPr lang="en-US" sz="4000" b="1" dirty="0" smtClean="0">
                <a:latin typeface="Calibri" panose="020F0502020204030204" pitchFamily="34" charset="0"/>
                <a:cs typeface="Calibri" panose="020F0502020204030204" pitchFamily="34" charset="0"/>
              </a:rPr>
              <a:t>Revisions</a:t>
            </a:r>
            <a:endParaRPr lang="en-US" sz="4000" b="1" dirty="0">
              <a:latin typeface="Calibri" panose="020F0502020204030204" pitchFamily="34" charset="0"/>
              <a:cs typeface="Calibri" panose="020F0502020204030204" pitchFamily="34" charset="0"/>
            </a:endParaRPr>
          </a:p>
        </p:txBody>
      </p:sp>
      <p:graphicFrame>
        <p:nvGraphicFramePr>
          <p:cNvPr id="3" name="object 3" descr="table identifying proposed 2021-22 business and marketing course revisions"/>
          <p:cNvGraphicFramePr>
            <a:graphicFrameLocks noGrp="1"/>
          </p:cNvGraphicFramePr>
          <p:nvPr>
            <p:extLst>
              <p:ext uri="{D42A27DB-BD31-4B8C-83A1-F6EECF244321}">
                <p14:modId xmlns:p14="http://schemas.microsoft.com/office/powerpoint/2010/main" val="3130644954"/>
              </p:ext>
            </p:extLst>
          </p:nvPr>
        </p:nvGraphicFramePr>
        <p:xfrm>
          <a:off x="1665171" y="1596468"/>
          <a:ext cx="8922617" cy="2493748"/>
        </p:xfrm>
        <a:graphic>
          <a:graphicData uri="http://schemas.openxmlformats.org/drawingml/2006/table">
            <a:tbl>
              <a:tblPr firstRow="1" bandRow="1">
                <a:tableStyleId>{2D5ABB26-0587-4C30-8999-92F81FD0307C}</a:tableStyleId>
              </a:tblPr>
              <a:tblGrid>
                <a:gridCol w="4643403">
                  <a:extLst>
                    <a:ext uri="{9D8B030D-6E8A-4147-A177-3AD203B41FA5}">
                      <a16:colId xmlns:a16="http://schemas.microsoft.com/office/drawing/2014/main" val="20000"/>
                    </a:ext>
                  </a:extLst>
                </a:gridCol>
                <a:gridCol w="4279214">
                  <a:extLst>
                    <a:ext uri="{9D8B030D-6E8A-4147-A177-3AD203B41FA5}">
                      <a16:colId xmlns:a16="http://schemas.microsoft.com/office/drawing/2014/main" val="20001"/>
                    </a:ext>
                  </a:extLst>
                </a:gridCol>
              </a:tblGrid>
              <a:tr h="391436">
                <a:tc>
                  <a:txBody>
                    <a:bodyPr/>
                    <a:lstStyle/>
                    <a:p>
                      <a:pPr marL="1207770">
                        <a:lnSpc>
                          <a:spcPct val="100000"/>
                        </a:lnSpc>
                        <a:spcBef>
                          <a:spcPts val="280"/>
                        </a:spcBef>
                      </a:pPr>
                      <a:r>
                        <a:rPr lang="en-US" sz="2400" b="1" spc="-5" dirty="0" smtClean="0">
                          <a:solidFill>
                            <a:srgbClr val="FFFFFF"/>
                          </a:solidFill>
                          <a:latin typeface="Calibri" panose="020F0502020204030204" pitchFamily="34" charset="0"/>
                          <a:cs typeface="Calibri" panose="020F0502020204030204" pitchFamily="34" charset="0"/>
                        </a:rPr>
                        <a:t>Business</a:t>
                      </a:r>
                      <a:endParaRPr lang="en-US" sz="2400" dirty="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817880">
                        <a:lnSpc>
                          <a:spcPct val="100000"/>
                        </a:lnSpc>
                        <a:spcBef>
                          <a:spcPts val="280"/>
                        </a:spcBef>
                      </a:pPr>
                      <a:r>
                        <a:rPr lang="en-US" sz="2400" b="1" spc="-5" dirty="0" smtClean="0">
                          <a:solidFill>
                            <a:srgbClr val="FFFFFF"/>
                          </a:solidFill>
                          <a:latin typeface="Calibri" panose="020F0502020204030204" pitchFamily="34" charset="0"/>
                          <a:cs typeface="Calibri" panose="020F0502020204030204" pitchFamily="34" charset="0"/>
                        </a:rPr>
                        <a:t>Marketing</a:t>
                      </a:r>
                      <a:endParaRPr lang="en-US" sz="2400" dirty="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704584">
                <a:tc>
                  <a:txBody>
                    <a:bodyPr/>
                    <a:lstStyle/>
                    <a:p>
                      <a:pPr marL="91440" marR="0" lvl="0" indent="0" algn="l" defTabSz="914400" rtl="0" eaLnBrk="1" fontAlgn="auto" latinLnBrk="0" hangingPunct="1">
                        <a:lnSpc>
                          <a:spcPct val="100000"/>
                        </a:lnSpc>
                        <a:spcBef>
                          <a:spcPts val="280"/>
                        </a:spcBef>
                        <a:spcAft>
                          <a:spcPts val="0"/>
                        </a:spcAft>
                        <a:buClrTx/>
                        <a:buSzTx/>
                        <a:buFontTx/>
                        <a:buNone/>
                        <a:tabLst/>
                        <a:defRPr/>
                      </a:pPr>
                      <a:r>
                        <a:rPr lang="en-US" sz="2000" b="1" dirty="0" smtClean="0">
                          <a:latin typeface="Calibri" panose="020F0502020204030204" pitchFamily="34" charset="0"/>
                          <a:cs typeface="Calibri" panose="020F0502020204030204" pitchFamily="34" charset="0"/>
                        </a:rPr>
                        <a:t>Fundamentals</a:t>
                      </a:r>
                      <a:r>
                        <a:rPr lang="en-US" sz="2000" b="1" baseline="0" dirty="0" smtClean="0">
                          <a:latin typeface="Calibri" panose="020F0502020204030204" pitchFamily="34" charset="0"/>
                          <a:cs typeface="Calibri" panose="020F0502020204030204" pitchFamily="34" charset="0"/>
                        </a:rPr>
                        <a:t> of Business, Marketing, </a:t>
                      </a:r>
                    </a:p>
                    <a:p>
                      <a:pPr marL="91440" marR="0" lvl="0" indent="0" algn="l" defTabSz="914400" rtl="0" eaLnBrk="1" fontAlgn="auto" latinLnBrk="0" hangingPunct="1">
                        <a:lnSpc>
                          <a:spcPct val="100000"/>
                        </a:lnSpc>
                        <a:spcBef>
                          <a:spcPts val="280"/>
                        </a:spcBef>
                        <a:spcAft>
                          <a:spcPts val="0"/>
                        </a:spcAft>
                        <a:buClrTx/>
                        <a:buSzTx/>
                        <a:buFontTx/>
                        <a:buNone/>
                        <a:tabLst/>
                        <a:defRPr/>
                      </a:pPr>
                      <a:r>
                        <a:rPr lang="en-US" sz="2000" b="1" baseline="0" dirty="0" smtClean="0">
                          <a:latin typeface="Calibri" panose="020F0502020204030204" pitchFamily="34" charset="0"/>
                          <a:cs typeface="Calibri" panose="020F0502020204030204" pitchFamily="34" charset="0"/>
                        </a:rPr>
                        <a:t>and Finance</a:t>
                      </a:r>
                      <a:endParaRPr sz="2000" b="1" dirty="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cap="flat" cmpd="sng" algn="ctr">
                      <a:solidFill>
                        <a:srgbClr val="FFFFFF"/>
                      </a:solidFill>
                      <a:prstDash val="solid"/>
                      <a:round/>
                      <a:headEnd type="none" w="med" len="med"/>
                      <a:tailEnd type="none" w="med" len="med"/>
                    </a:lnR>
                    <a:lnT w="38100">
                      <a:solidFill>
                        <a:srgbClr val="FFFFFF"/>
                      </a:solidFill>
                      <a:prstDash val="solid"/>
                    </a:lnT>
                    <a:lnB w="38100" cap="flat" cmpd="sng" algn="ctr">
                      <a:solidFill>
                        <a:srgbClr val="FFFFFF"/>
                      </a:solidFill>
                      <a:prstDash val="solid"/>
                      <a:round/>
                      <a:headEnd type="none" w="med" len="med"/>
                      <a:tailEnd type="none" w="med" len="med"/>
                    </a:lnB>
                    <a:solidFill>
                      <a:srgbClr val="D0D7E8"/>
                    </a:solidFill>
                  </a:tcPr>
                </a:tc>
                <a:tc>
                  <a:txBody>
                    <a:bodyPr/>
                    <a:lstStyle/>
                    <a:p>
                      <a:pPr marL="92075">
                        <a:lnSpc>
                          <a:spcPct val="100000"/>
                        </a:lnSpc>
                        <a:spcBef>
                          <a:spcPts val="280"/>
                        </a:spcBef>
                      </a:pPr>
                      <a:r>
                        <a:rPr lang="en-US" sz="2000" b="1" dirty="0" smtClean="0">
                          <a:latin typeface="Calibri" panose="020F0502020204030204" pitchFamily="34" charset="0"/>
                          <a:cs typeface="Calibri" panose="020F0502020204030204" pitchFamily="34" charset="0"/>
                        </a:rPr>
                        <a:t>Advertising</a:t>
                      </a:r>
                      <a:endParaRPr sz="2000" b="1" dirty="0">
                        <a:latin typeface="Calibri" panose="020F0502020204030204" pitchFamily="34" charset="0"/>
                        <a:cs typeface="Calibri" panose="020F0502020204030204" pitchFamily="34" charset="0"/>
                      </a:endParaRPr>
                    </a:p>
                  </a:txBody>
                  <a:tcPr marL="0" marR="0" marT="35560" marB="0">
                    <a:lnL w="12700" cap="flat" cmpd="sng" algn="ctr">
                      <a:solidFill>
                        <a:srgbClr val="FFFFFF"/>
                      </a:solidFill>
                      <a:prstDash val="solid"/>
                      <a:round/>
                      <a:headEnd type="none" w="med" len="med"/>
                      <a:tailEnd type="none" w="med" len="med"/>
                    </a:lnL>
                    <a:lnR w="12700">
                      <a:solidFill>
                        <a:srgbClr val="FFFFFF"/>
                      </a:solidFill>
                      <a:prstDash val="solid"/>
                    </a:lnR>
                    <a:lnT w="38100">
                      <a:solidFill>
                        <a:srgbClr val="FFFFFF"/>
                      </a:solidFill>
                      <a:prstDash val="solid"/>
                    </a:lnT>
                    <a:lnB w="38100" cap="flat" cmpd="sng" algn="ctr">
                      <a:solidFill>
                        <a:srgbClr val="FFFFFF"/>
                      </a:solidFill>
                      <a:prstDash val="solid"/>
                      <a:round/>
                      <a:headEnd type="none" w="med" len="med"/>
                      <a:tailEnd type="none" w="med" len="med"/>
                    </a:lnB>
                    <a:solidFill>
                      <a:srgbClr val="D0D7E8"/>
                    </a:solidFill>
                  </a:tcPr>
                </a:tc>
                <a:extLst>
                  <a:ext uri="{0D108BD9-81ED-4DB2-BD59-A6C34878D82A}">
                    <a16:rowId xmlns:a16="http://schemas.microsoft.com/office/drawing/2014/main" val="1215333131"/>
                  </a:ext>
                </a:extLst>
              </a:tr>
              <a:tr h="704584">
                <a:tc>
                  <a:txBody>
                    <a:bodyPr/>
                    <a:lstStyle/>
                    <a:p>
                      <a:pPr marL="91440">
                        <a:lnSpc>
                          <a:spcPct val="100000"/>
                        </a:lnSpc>
                        <a:spcBef>
                          <a:spcPts val="280"/>
                        </a:spcBef>
                      </a:pPr>
                      <a:endParaRPr sz="2000" b="1" dirty="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2075" marR="0" lvl="0" indent="0" algn="l" defTabSz="914400" rtl="0" eaLnBrk="1" fontAlgn="auto" latinLnBrk="0" hangingPunct="1">
                        <a:lnSpc>
                          <a:spcPct val="100000"/>
                        </a:lnSpc>
                        <a:spcBef>
                          <a:spcPts val="280"/>
                        </a:spcBef>
                        <a:spcAft>
                          <a:spcPts val="0"/>
                        </a:spcAft>
                        <a:buClrTx/>
                        <a:buSzTx/>
                        <a:buFontTx/>
                        <a:buNone/>
                        <a:tabLst/>
                        <a:defRPr/>
                      </a:pPr>
                      <a:r>
                        <a:rPr lang="en-US" sz="2000" b="1" dirty="0" smtClean="0">
                          <a:latin typeface="Calibri" panose="020F0502020204030204" pitchFamily="34" charset="0"/>
                          <a:cs typeface="Calibri" panose="020F0502020204030204" pitchFamily="34" charset="0"/>
                        </a:rPr>
                        <a:t>Fashion Marketing</a:t>
                      </a:r>
                    </a:p>
                    <a:p>
                      <a:pPr marL="92075">
                        <a:lnSpc>
                          <a:spcPct val="100000"/>
                        </a:lnSpc>
                        <a:spcBef>
                          <a:spcPts val="280"/>
                        </a:spcBef>
                      </a:pPr>
                      <a:endParaRPr sz="2000" b="1" dirty="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539747">
                <a:tc>
                  <a:txBody>
                    <a:bodyPr/>
                    <a:lstStyle/>
                    <a:p>
                      <a:pPr marL="91440" marR="386080">
                        <a:lnSpc>
                          <a:spcPct val="100000"/>
                        </a:lnSpc>
                        <a:spcBef>
                          <a:spcPts val="280"/>
                        </a:spcBef>
                      </a:pPr>
                      <a:endParaRPr sz="2000" b="1" dirty="0">
                        <a:latin typeface="Calibri" panose="020F0502020204030204" pitchFamily="34" charset="0"/>
                        <a:cs typeface="Calibri" panose="020F0502020204030204" pitchFamily="34" charset="0"/>
                      </a:endParaRPr>
                    </a:p>
                  </a:txBody>
                  <a:tcPr marL="0" marR="0" marT="3556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marL="92075" marR="728980" lvl="0" indent="0" algn="l" defTabSz="914400" rtl="0" eaLnBrk="1" fontAlgn="auto" latinLnBrk="0" hangingPunct="1">
                        <a:lnSpc>
                          <a:spcPct val="100000"/>
                        </a:lnSpc>
                        <a:spcBef>
                          <a:spcPts val="280"/>
                        </a:spcBef>
                        <a:spcAft>
                          <a:spcPts val="0"/>
                        </a:spcAft>
                        <a:buClrTx/>
                        <a:buSzTx/>
                        <a:buFontTx/>
                        <a:buNone/>
                        <a:tabLst/>
                        <a:defRPr/>
                      </a:pPr>
                      <a:r>
                        <a:rPr lang="en-US" sz="2000" b="1" dirty="0" smtClean="0">
                          <a:latin typeface="Calibri" panose="020F0502020204030204" pitchFamily="34" charset="0"/>
                          <a:cs typeface="Calibri" panose="020F0502020204030204" pitchFamily="34" charset="0"/>
                        </a:rPr>
                        <a:t>Merchandising</a:t>
                      </a:r>
                    </a:p>
                    <a:p>
                      <a:pPr marL="92075" marR="728980">
                        <a:lnSpc>
                          <a:spcPct val="100000"/>
                        </a:lnSpc>
                        <a:spcBef>
                          <a:spcPts val="280"/>
                        </a:spcBef>
                      </a:pPr>
                      <a:endParaRPr sz="2000" b="1" dirty="0">
                        <a:latin typeface="Calibri" panose="020F0502020204030204" pitchFamily="34" charset="0"/>
                        <a:cs typeface="Calibri" panose="020F0502020204030204" pitchFamily="34" charset="0"/>
                      </a:endParaRPr>
                    </a:p>
                  </a:txBody>
                  <a:tcPr marL="0" marR="0" marT="35560" marB="0">
                    <a:lnL w="12700" cap="flat" cmpd="sng" algn="ctr">
                      <a:solidFill>
                        <a:srgbClr val="FFFFFF"/>
                      </a:solidFill>
                      <a:prstDash val="solid"/>
                      <a:round/>
                      <a:headEnd type="none" w="med" len="med"/>
                      <a:tailEnd type="none" w="med" len="me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extLst>
                  <a:ext uri="{0D108BD9-81ED-4DB2-BD59-A6C34878D82A}">
                    <a16:rowId xmlns:a16="http://schemas.microsoft.com/office/drawing/2014/main" val="545578249"/>
                  </a:ext>
                </a:extLst>
              </a:tr>
            </a:tbl>
          </a:graphicData>
        </a:graphic>
      </p:graphicFrame>
    </p:spTree>
    <p:extLst>
      <p:ext uri="{BB962C8B-B14F-4D97-AF65-F5344CB8AC3E}">
        <p14:creationId xmlns:p14="http://schemas.microsoft.com/office/powerpoint/2010/main" val="270131814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03158" y="506040"/>
            <a:ext cx="9615637" cy="641842"/>
          </a:xfrm>
          <a:prstGeom prst="rect">
            <a:avLst/>
          </a:prstGeom>
        </p:spPr>
        <p:txBody>
          <a:bodyPr vert="horz" wrap="square" lIns="0" tIns="13335" rIns="0" bIns="0" rtlCol="0" anchor="ctr">
            <a:spAutoFit/>
          </a:bodyPr>
          <a:lstStyle/>
          <a:p>
            <a:pPr marL="12700" algn="ctr">
              <a:lnSpc>
                <a:spcPct val="100000"/>
              </a:lnSpc>
              <a:spcBef>
                <a:spcPts val="105"/>
              </a:spcBef>
            </a:pPr>
            <a:r>
              <a:rPr sz="4000" b="1" dirty="0">
                <a:latin typeface="Calibri" panose="020F0502020204030204" pitchFamily="34" charset="0"/>
                <a:cs typeface="Calibri" panose="020F0502020204030204" pitchFamily="34" charset="0"/>
              </a:rPr>
              <a:t>SC</a:t>
            </a:r>
            <a:r>
              <a:rPr sz="4000" b="1" spc="-80" dirty="0">
                <a:latin typeface="Calibri" panose="020F0502020204030204" pitchFamily="34" charset="0"/>
                <a:cs typeface="Calibri" panose="020F0502020204030204" pitchFamily="34" charset="0"/>
              </a:rPr>
              <a:t> </a:t>
            </a:r>
            <a:r>
              <a:rPr lang="en-US" sz="4000" b="1" dirty="0" smtClean="0">
                <a:latin typeface="Calibri" panose="020F0502020204030204" pitchFamily="34" charset="0"/>
                <a:cs typeface="Calibri" panose="020F0502020204030204" pitchFamily="34" charset="0"/>
              </a:rPr>
              <a:t>Vi</a:t>
            </a:r>
            <a:r>
              <a:rPr lang="en-US" sz="4000" b="1" spc="-155" dirty="0" smtClean="0">
                <a:latin typeface="Calibri" panose="020F0502020204030204" pitchFamily="34" charset="0"/>
                <a:cs typeface="Calibri" panose="020F0502020204030204" pitchFamily="34" charset="0"/>
              </a:rPr>
              <a:t>r</a:t>
            </a:r>
            <a:r>
              <a:rPr lang="en-US" sz="4000" b="1" dirty="0" smtClean="0">
                <a:latin typeface="Calibri" panose="020F0502020204030204" pitchFamily="34" charset="0"/>
                <a:cs typeface="Calibri" panose="020F0502020204030204" pitchFamily="34" charset="0"/>
              </a:rPr>
              <a:t>tual</a:t>
            </a:r>
            <a:r>
              <a:rPr lang="en-US" sz="4000" b="1" spc="-265" dirty="0" smtClean="0">
                <a:latin typeface="Calibri" panose="020F0502020204030204" pitchFamily="34" charset="0"/>
                <a:cs typeface="Calibri" panose="020F0502020204030204" pitchFamily="34" charset="0"/>
              </a:rPr>
              <a:t> </a:t>
            </a:r>
            <a:r>
              <a:rPr lang="en-US" sz="4000" b="1" dirty="0" smtClean="0">
                <a:latin typeface="Calibri" panose="020F0502020204030204" pitchFamily="34" charset="0"/>
                <a:cs typeface="Calibri" panose="020F0502020204030204" pitchFamily="34" charset="0"/>
              </a:rPr>
              <a:t>Scho</a:t>
            </a:r>
            <a:r>
              <a:rPr lang="en-US" sz="4000" b="1" spc="-20" dirty="0" smtClean="0">
                <a:latin typeface="Calibri" panose="020F0502020204030204" pitchFamily="34" charset="0"/>
                <a:cs typeface="Calibri" panose="020F0502020204030204" pitchFamily="34" charset="0"/>
              </a:rPr>
              <a:t>o</a:t>
            </a:r>
            <a:r>
              <a:rPr lang="en-US" sz="4000" b="1" dirty="0" smtClean="0">
                <a:latin typeface="Calibri" panose="020F0502020204030204" pitchFamily="34" charset="0"/>
                <a:cs typeface="Calibri" panose="020F0502020204030204" pitchFamily="34" charset="0"/>
              </a:rPr>
              <a:t>l</a:t>
            </a:r>
            <a:endParaRPr sz="4000" b="1" dirty="0">
              <a:latin typeface="Calibri" panose="020F0502020204030204" pitchFamily="34" charset="0"/>
              <a:cs typeface="Calibri" panose="020F0502020204030204" pitchFamily="34" charset="0"/>
            </a:endParaRPr>
          </a:p>
        </p:txBody>
      </p:sp>
      <p:sp>
        <p:nvSpPr>
          <p:cNvPr id="3" name="object 3"/>
          <p:cNvSpPr txBox="1"/>
          <p:nvPr/>
        </p:nvSpPr>
        <p:spPr>
          <a:xfrm>
            <a:off x="2059940" y="1771015"/>
            <a:ext cx="7837170" cy="2082621"/>
          </a:xfrm>
          <a:prstGeom prst="rect">
            <a:avLst/>
          </a:prstGeom>
        </p:spPr>
        <p:txBody>
          <a:bodyPr vert="horz" wrap="square" lIns="0" tIns="12700" rIns="0" bIns="0" rtlCol="0">
            <a:spAutoFit/>
          </a:bodyPr>
          <a:lstStyle/>
          <a:p>
            <a:pPr marL="355600" marR="1169035" indent="-342900">
              <a:spcBef>
                <a:spcPts val="100"/>
              </a:spcBef>
              <a:buFont typeface="Arial"/>
              <a:buChar char="•"/>
              <a:tabLst>
                <a:tab pos="355600" algn="l"/>
              </a:tabLst>
            </a:pPr>
            <a:r>
              <a:rPr sz="2800" dirty="0">
                <a:latin typeface="Calibri" panose="020F0502020204030204" pitchFamily="34" charset="0"/>
                <a:cs typeface="Calibri" panose="020F0502020204030204" pitchFamily="34" charset="0"/>
              </a:rPr>
              <a:t>Accounting</a:t>
            </a:r>
            <a:r>
              <a:rPr sz="2800" spc="-15"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1</a:t>
            </a:r>
            <a:r>
              <a:rPr sz="2800" spc="-10" dirty="0">
                <a:latin typeface="Calibri" panose="020F0502020204030204" pitchFamily="34" charset="0"/>
                <a:cs typeface="Calibri" panose="020F0502020204030204" pitchFamily="34" charset="0"/>
              </a:rPr>
              <a:t> </a:t>
            </a:r>
            <a:r>
              <a:rPr sz="2800" spc="-5" dirty="0">
                <a:latin typeface="Calibri" panose="020F0502020204030204" pitchFamily="34" charset="0"/>
                <a:cs typeface="Calibri" panose="020F0502020204030204" pitchFamily="34" charset="0"/>
              </a:rPr>
              <a:t>CP</a:t>
            </a:r>
            <a:r>
              <a:rPr sz="2800" spc="-210"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a:t>
            </a:r>
            <a:r>
              <a:rPr sz="2800" spc="-10" dirty="0">
                <a:latin typeface="Calibri" panose="020F0502020204030204" pitchFamily="34" charset="0"/>
                <a:cs typeface="Calibri" panose="020F0502020204030204" pitchFamily="34" charset="0"/>
              </a:rPr>
              <a:t> </a:t>
            </a:r>
            <a:r>
              <a:rPr sz="2800" spc="-5" dirty="0">
                <a:latin typeface="Calibri" panose="020F0502020204030204" pitchFamily="34" charset="0"/>
                <a:cs typeface="Calibri" panose="020F0502020204030204" pitchFamily="34" charset="0"/>
              </a:rPr>
              <a:t>not</a:t>
            </a:r>
            <a:r>
              <a:rPr sz="2800" spc="-10" dirty="0">
                <a:latin typeface="Calibri" panose="020F0502020204030204" pitchFamily="34" charset="0"/>
                <a:cs typeface="Calibri" panose="020F0502020204030204" pitchFamily="34" charset="0"/>
              </a:rPr>
              <a:t> currently </a:t>
            </a:r>
            <a:r>
              <a:rPr sz="2800" spc="-885"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available</a:t>
            </a:r>
          </a:p>
          <a:p>
            <a:pPr marL="355600" indent="-342900">
              <a:spcBef>
                <a:spcPts val="860"/>
              </a:spcBef>
              <a:buFont typeface="Arial"/>
              <a:buChar char="•"/>
              <a:tabLst>
                <a:tab pos="355600" algn="l"/>
              </a:tabLst>
            </a:pPr>
            <a:r>
              <a:rPr sz="2800" spc="-10" dirty="0">
                <a:latin typeface="Calibri" panose="020F0502020204030204" pitchFamily="34" charset="0"/>
                <a:cs typeface="Calibri" panose="020F0502020204030204" pitchFamily="34" charset="0"/>
              </a:rPr>
              <a:t>Entrepreneurship </a:t>
            </a:r>
            <a:r>
              <a:rPr sz="2800" dirty="0">
                <a:latin typeface="Calibri" panose="020F0502020204030204" pitchFamily="34" charset="0"/>
                <a:cs typeface="Calibri" panose="020F0502020204030204" pitchFamily="34" charset="0"/>
              </a:rPr>
              <a:t>CP</a:t>
            </a:r>
          </a:p>
          <a:p>
            <a:pPr marL="355600" indent="-342900">
              <a:spcBef>
                <a:spcPts val="870"/>
              </a:spcBef>
              <a:buFont typeface="Arial"/>
              <a:buChar char="•"/>
              <a:tabLst>
                <a:tab pos="355600" algn="l"/>
              </a:tabLst>
            </a:pPr>
            <a:r>
              <a:rPr sz="2800" dirty="0">
                <a:latin typeface="Calibri" panose="020F0502020204030204" pitchFamily="34" charset="0"/>
                <a:cs typeface="Calibri" panose="020F0502020204030204" pitchFamily="34" charset="0"/>
              </a:rPr>
              <a:t>Integrated</a:t>
            </a:r>
            <a:r>
              <a:rPr sz="2800" spc="-15"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Business</a:t>
            </a:r>
            <a:r>
              <a:rPr sz="2800" spc="-225"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Applications</a:t>
            </a:r>
            <a:r>
              <a:rPr sz="2800" spc="-50"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1</a:t>
            </a:r>
            <a:r>
              <a:rPr sz="2800" spc="-15" dirty="0">
                <a:latin typeface="Calibri" panose="020F0502020204030204" pitchFamily="34" charset="0"/>
                <a:cs typeface="Calibri" panose="020F0502020204030204" pitchFamily="34" charset="0"/>
              </a:rPr>
              <a:t> </a:t>
            </a:r>
            <a:r>
              <a:rPr sz="2800" spc="-5" dirty="0">
                <a:latin typeface="Calibri" panose="020F0502020204030204" pitchFamily="34" charset="0"/>
                <a:cs typeface="Calibri" panose="020F0502020204030204" pitchFamily="34" charset="0"/>
              </a:rPr>
              <a:t>CP</a:t>
            </a:r>
            <a:endParaRPr sz="2800" dirty="0">
              <a:latin typeface="Calibri" panose="020F0502020204030204" pitchFamily="34" charset="0"/>
              <a:cs typeface="Calibri" panose="020F0502020204030204" pitchFamily="34" charset="0"/>
            </a:endParaRPr>
          </a:p>
          <a:p>
            <a:pPr marL="355600" indent="-342900">
              <a:spcBef>
                <a:spcPts val="860"/>
              </a:spcBef>
              <a:buFont typeface="Arial"/>
              <a:buChar char="•"/>
              <a:tabLst>
                <a:tab pos="355600" algn="l"/>
              </a:tabLst>
            </a:pPr>
            <a:r>
              <a:rPr sz="2800" dirty="0">
                <a:latin typeface="Calibri" panose="020F0502020204030204" pitchFamily="34" charset="0"/>
                <a:cs typeface="Calibri" panose="020F0502020204030204" pitchFamily="34" charset="0"/>
              </a:rPr>
              <a:t>Personal</a:t>
            </a:r>
            <a:r>
              <a:rPr sz="2800" spc="-20"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Finance</a:t>
            </a:r>
            <a:r>
              <a:rPr sz="2800" spc="-15" dirty="0">
                <a:latin typeface="Calibri" panose="020F0502020204030204" pitchFamily="34" charset="0"/>
                <a:cs typeface="Calibri" panose="020F0502020204030204" pitchFamily="34" charset="0"/>
              </a:rPr>
              <a:t> </a:t>
            </a:r>
            <a:r>
              <a:rPr sz="2800" dirty="0">
                <a:latin typeface="Calibri" panose="020F0502020204030204" pitchFamily="34" charset="0"/>
                <a:cs typeface="Calibri" panose="020F0502020204030204" pitchFamily="34" charset="0"/>
              </a:rPr>
              <a:t>CP</a:t>
            </a:r>
          </a:p>
        </p:txBody>
      </p:sp>
      <p:sp>
        <p:nvSpPr>
          <p:cNvPr id="4" name="object 4"/>
          <p:cNvSpPr txBox="1"/>
          <p:nvPr/>
        </p:nvSpPr>
        <p:spPr>
          <a:xfrm>
            <a:off x="9954006" y="6431686"/>
            <a:ext cx="177800" cy="197490"/>
          </a:xfrm>
          <a:prstGeom prst="rect">
            <a:avLst/>
          </a:prstGeom>
        </p:spPr>
        <p:txBody>
          <a:bodyPr vert="horz" wrap="square" lIns="0" tIns="12700" rIns="0" bIns="0" rtlCol="0">
            <a:spAutoFit/>
          </a:bodyPr>
          <a:lstStyle/>
          <a:p>
            <a:pPr marL="12700">
              <a:spcBef>
                <a:spcPts val="100"/>
              </a:spcBef>
            </a:pPr>
            <a:r>
              <a:rPr sz="1200" dirty="0">
                <a:solidFill>
                  <a:srgbClr val="888888"/>
                </a:solidFill>
                <a:latin typeface="Times New Roman"/>
                <a:cs typeface="Times New Roman"/>
              </a:rPr>
              <a:t>30</a:t>
            </a:r>
            <a:endParaRPr sz="1200">
              <a:latin typeface="Times New Roman"/>
              <a:cs typeface="Times New Roman"/>
            </a:endParaRPr>
          </a:p>
        </p:txBody>
      </p:sp>
    </p:spTree>
    <p:extLst>
      <p:ext uri="{BB962C8B-B14F-4D97-AF65-F5344CB8AC3E}">
        <p14:creationId xmlns:p14="http://schemas.microsoft.com/office/powerpoint/2010/main" val="217167375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18681" y="614312"/>
            <a:ext cx="10225755" cy="518091"/>
          </a:xfrm>
          <a:prstGeom prst="rect">
            <a:avLst/>
          </a:prstGeom>
        </p:spPr>
        <p:txBody>
          <a:bodyPr vert="horz" wrap="square" lIns="0" tIns="12700" rIns="0" bIns="0" rtlCol="0" anchor="ctr">
            <a:spAutoFit/>
          </a:bodyPr>
          <a:lstStyle/>
          <a:p>
            <a:pPr marL="970915" marR="5080" indent="-958850" algn="ctr">
              <a:lnSpc>
                <a:spcPct val="100000"/>
              </a:lnSpc>
              <a:spcBef>
                <a:spcPts val="100"/>
              </a:spcBef>
            </a:pPr>
            <a:r>
              <a:rPr lang="en-US" sz="3200" b="1" dirty="0" smtClean="0">
                <a:latin typeface="Calibri" panose="020F0502020204030204" pitchFamily="34" charset="0"/>
                <a:cs typeface="Calibri" panose="020F0502020204030204" pitchFamily="34" charset="0"/>
              </a:rPr>
              <a:t>Career</a:t>
            </a:r>
            <a:r>
              <a:rPr lang="en-US" sz="3200" b="1" spc="-190" dirty="0" smtClean="0">
                <a:latin typeface="Calibri" panose="020F0502020204030204" pitchFamily="34" charset="0"/>
                <a:cs typeface="Calibri" panose="020F0502020204030204" pitchFamily="34" charset="0"/>
              </a:rPr>
              <a:t> </a:t>
            </a:r>
            <a:r>
              <a:rPr lang="en-US" sz="3200" b="1" dirty="0" smtClean="0">
                <a:latin typeface="Calibri" panose="020F0502020204030204" pitchFamily="34" charset="0"/>
                <a:cs typeface="Calibri" panose="020F0502020204030204" pitchFamily="34" charset="0"/>
              </a:rPr>
              <a:t>and</a:t>
            </a:r>
            <a:r>
              <a:rPr lang="en-US" sz="3200" b="1" spc="-65" dirty="0" smtClean="0">
                <a:latin typeface="Calibri" panose="020F0502020204030204" pitchFamily="34" charset="0"/>
                <a:cs typeface="Calibri" panose="020F0502020204030204" pitchFamily="34" charset="0"/>
              </a:rPr>
              <a:t> </a:t>
            </a:r>
            <a:r>
              <a:rPr lang="en-US" sz="3200" b="1" dirty="0" smtClean="0">
                <a:latin typeface="Calibri" panose="020F0502020204030204" pitchFamily="34" charset="0"/>
                <a:cs typeface="Calibri" panose="020F0502020204030204" pitchFamily="34" charset="0"/>
              </a:rPr>
              <a:t>Technical</a:t>
            </a:r>
            <a:r>
              <a:rPr lang="en-US" sz="3200" b="1" spc="-185" dirty="0" smtClean="0">
                <a:latin typeface="Calibri" panose="020F0502020204030204" pitchFamily="34" charset="0"/>
                <a:cs typeface="Calibri" panose="020F0502020204030204" pitchFamily="34" charset="0"/>
              </a:rPr>
              <a:t> </a:t>
            </a:r>
            <a:r>
              <a:rPr lang="en-US" sz="3200" b="1" spc="-5" dirty="0" smtClean="0">
                <a:latin typeface="Calibri" panose="020F0502020204030204" pitchFamily="34" charset="0"/>
                <a:cs typeface="Calibri" panose="020F0502020204030204" pitchFamily="34" charset="0"/>
              </a:rPr>
              <a:t>Student </a:t>
            </a:r>
            <a:r>
              <a:rPr lang="en-US" sz="3200" b="1" spc="-785" dirty="0" smtClean="0">
                <a:latin typeface="Calibri" panose="020F0502020204030204" pitchFamily="34" charset="0"/>
                <a:cs typeface="Calibri" panose="020F0502020204030204" pitchFamily="34" charset="0"/>
              </a:rPr>
              <a:t> </a:t>
            </a:r>
            <a:r>
              <a:rPr lang="en-US" sz="3200" b="1" spc="-20" dirty="0" smtClean="0">
                <a:latin typeface="Calibri" panose="020F0502020204030204" pitchFamily="34" charset="0"/>
                <a:cs typeface="Calibri" panose="020F0502020204030204" pitchFamily="34" charset="0"/>
              </a:rPr>
              <a:t>Organizations</a:t>
            </a:r>
            <a:r>
              <a:rPr lang="en-US" sz="3200" b="1" spc="-40" dirty="0" smtClean="0">
                <a:latin typeface="Calibri" panose="020F0502020204030204" pitchFamily="34" charset="0"/>
                <a:cs typeface="Calibri" panose="020F0502020204030204" pitchFamily="34" charset="0"/>
              </a:rPr>
              <a:t> </a:t>
            </a:r>
            <a:r>
              <a:rPr sz="3200" b="1" dirty="0" smtClean="0">
                <a:latin typeface="Calibri" panose="020F0502020204030204" pitchFamily="34" charset="0"/>
                <a:cs typeface="Calibri" panose="020F0502020204030204" pitchFamily="34" charset="0"/>
              </a:rPr>
              <a:t>(CTSO</a:t>
            </a:r>
            <a:r>
              <a:rPr lang="en-US" sz="3200" b="1" dirty="0" smtClean="0">
                <a:latin typeface="Calibri" panose="020F0502020204030204" pitchFamily="34" charset="0"/>
                <a:cs typeface="Calibri" panose="020F0502020204030204" pitchFamily="34" charset="0"/>
              </a:rPr>
              <a:t>s</a:t>
            </a:r>
            <a:r>
              <a:rPr sz="3200" b="1" dirty="0" smtClean="0">
                <a:latin typeface="Calibri" panose="020F0502020204030204" pitchFamily="34" charset="0"/>
                <a:cs typeface="Calibri" panose="020F0502020204030204" pitchFamily="34" charset="0"/>
              </a:rPr>
              <a:t>)</a:t>
            </a:r>
            <a:endParaRPr sz="3200" b="1" dirty="0">
              <a:latin typeface="Calibri" panose="020F0502020204030204" pitchFamily="34" charset="0"/>
              <a:cs typeface="Calibri" panose="020F0502020204030204" pitchFamily="34" charset="0"/>
            </a:endParaRPr>
          </a:p>
        </p:txBody>
      </p:sp>
      <p:graphicFrame>
        <p:nvGraphicFramePr>
          <p:cNvPr id="3" name="object 3" descr="graphic of business, finance, and marketing CTSO state advisors"/>
          <p:cNvGraphicFramePr>
            <a:graphicFrameLocks noGrp="1"/>
          </p:cNvGraphicFramePr>
          <p:nvPr>
            <p:extLst>
              <p:ext uri="{D42A27DB-BD31-4B8C-83A1-F6EECF244321}">
                <p14:modId xmlns:p14="http://schemas.microsoft.com/office/powerpoint/2010/main" val="1812111576"/>
              </p:ext>
            </p:extLst>
          </p:nvPr>
        </p:nvGraphicFramePr>
        <p:xfrm>
          <a:off x="1518671" y="1411363"/>
          <a:ext cx="9063789" cy="4190999"/>
        </p:xfrm>
        <a:graphic>
          <a:graphicData uri="http://schemas.openxmlformats.org/drawingml/2006/table">
            <a:tbl>
              <a:tblPr firstRow="1" bandRow="1">
                <a:tableStyleId>{2D5ABB26-0587-4C30-8999-92F81FD0307C}</a:tableStyleId>
              </a:tblPr>
              <a:tblGrid>
                <a:gridCol w="2923803">
                  <a:extLst>
                    <a:ext uri="{9D8B030D-6E8A-4147-A177-3AD203B41FA5}">
                      <a16:colId xmlns:a16="http://schemas.microsoft.com/office/drawing/2014/main" val="20000"/>
                    </a:ext>
                  </a:extLst>
                </a:gridCol>
                <a:gridCol w="3294151">
                  <a:extLst>
                    <a:ext uri="{9D8B030D-6E8A-4147-A177-3AD203B41FA5}">
                      <a16:colId xmlns:a16="http://schemas.microsoft.com/office/drawing/2014/main" val="20001"/>
                    </a:ext>
                  </a:extLst>
                </a:gridCol>
                <a:gridCol w="2845835">
                  <a:extLst>
                    <a:ext uri="{9D8B030D-6E8A-4147-A177-3AD203B41FA5}">
                      <a16:colId xmlns:a16="http://schemas.microsoft.com/office/drawing/2014/main" val="20002"/>
                    </a:ext>
                  </a:extLst>
                </a:gridCol>
              </a:tblGrid>
              <a:tr h="1282953">
                <a:tc>
                  <a:txBody>
                    <a:bodyPr/>
                    <a:lstStyle/>
                    <a:p>
                      <a:pPr algn="ctr">
                        <a:lnSpc>
                          <a:spcPct val="100000"/>
                        </a:lnSpc>
                        <a:spcBef>
                          <a:spcPts val="310"/>
                        </a:spcBef>
                      </a:pPr>
                      <a:r>
                        <a:rPr lang="en-US" sz="1800" b="1" u="heavy" spc="-10"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Future</a:t>
                      </a:r>
                      <a:r>
                        <a:rPr lang="en-US" sz="1800" b="1" u="heavy"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 </a:t>
                      </a:r>
                      <a:r>
                        <a:rPr lang="en-US" sz="1800" b="1" u="heavy" spc="-5"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Business</a:t>
                      </a:r>
                      <a:endParaRPr lang="en-US" sz="1800" dirty="0" smtClean="0">
                        <a:latin typeface="Calibri" panose="020F0502020204030204" pitchFamily="34" charset="0"/>
                        <a:cs typeface="Calibri" panose="020F0502020204030204" pitchFamily="34" charset="0"/>
                      </a:endParaRPr>
                    </a:p>
                    <a:p>
                      <a:pPr algn="ctr">
                        <a:lnSpc>
                          <a:spcPct val="100000"/>
                        </a:lnSpc>
                        <a:spcBef>
                          <a:spcPts val="5"/>
                        </a:spcBef>
                      </a:pPr>
                      <a:r>
                        <a:rPr lang="en-US" sz="1800" b="1" u="heavy"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Le</a:t>
                      </a:r>
                      <a:r>
                        <a:rPr lang="en-US" sz="1800" b="1" u="heavy" spc="5"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a</a:t>
                      </a:r>
                      <a:r>
                        <a:rPr lang="en-US" sz="1800" b="1" u="heavy"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ders</a:t>
                      </a:r>
                      <a:r>
                        <a:rPr lang="en-US" sz="1800" b="1" u="heavy" spc="5"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 </a:t>
                      </a:r>
                      <a:r>
                        <a:rPr lang="en-US" sz="1800" b="1" u="heavy"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of</a:t>
                      </a:r>
                      <a:r>
                        <a:rPr lang="en-US" sz="1800" b="1" u="heavy" spc="-95"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 </a:t>
                      </a:r>
                      <a:r>
                        <a:rPr lang="en-US" sz="1800" b="1" u="heavy"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A</a:t>
                      </a:r>
                      <a:r>
                        <a:rPr lang="en-US" sz="1800" b="1" u="heavy" spc="-25"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m</a:t>
                      </a:r>
                      <a:r>
                        <a:rPr lang="en-US" sz="1800" b="1" u="heavy" dirty="0" smtClean="0">
                          <a:solidFill>
                            <a:srgbClr val="0000FF"/>
                          </a:solidFill>
                          <a:uFill>
                            <a:solidFill>
                              <a:srgbClr val="0000FF"/>
                            </a:solidFill>
                          </a:uFill>
                          <a:latin typeface="Calibri" panose="020F0502020204030204" pitchFamily="34" charset="0"/>
                          <a:cs typeface="Calibri" panose="020F0502020204030204" pitchFamily="34" charset="0"/>
                          <a:hlinkClick r:id="rId2"/>
                        </a:rPr>
                        <a:t>erica</a:t>
                      </a:r>
                      <a:endParaRPr lang="en-US" sz="1800" dirty="0" smtClean="0">
                        <a:latin typeface="Calibri" panose="020F0502020204030204" pitchFamily="34" charset="0"/>
                        <a:cs typeface="Calibri" panose="020F0502020204030204" pitchFamily="34" charset="0"/>
                      </a:endParaRPr>
                    </a:p>
                    <a:p>
                      <a:pPr algn="ctr">
                        <a:lnSpc>
                          <a:spcPct val="100000"/>
                        </a:lnSpc>
                      </a:pPr>
                      <a:endParaRPr sz="1800" dirty="0">
                        <a:latin typeface="Calibri" panose="020F0502020204030204" pitchFamily="34" charset="0"/>
                        <a:cs typeface="Calibri" panose="020F0502020204030204" pitchFamily="34" charset="0"/>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B8CDE4"/>
                    </a:solidFill>
                  </a:tcPr>
                </a:tc>
                <a:tc>
                  <a:txBody>
                    <a:bodyPr/>
                    <a:lstStyle/>
                    <a:p>
                      <a:pPr algn="ctr">
                        <a:lnSpc>
                          <a:spcPct val="100000"/>
                        </a:lnSpc>
                        <a:spcBef>
                          <a:spcPts val="310"/>
                        </a:spcBef>
                      </a:pPr>
                      <a:r>
                        <a:rPr lang="en-US" sz="1800" b="1" u="heavy" spc="-5" dirty="0" smtClean="0">
                          <a:solidFill>
                            <a:srgbClr val="0000FF"/>
                          </a:solidFill>
                          <a:uFill>
                            <a:solidFill>
                              <a:srgbClr val="0000FF"/>
                            </a:solidFill>
                          </a:uFill>
                          <a:latin typeface="Calibri" panose="020F0502020204030204" pitchFamily="34" charset="0"/>
                          <a:cs typeface="Calibri" panose="020F0502020204030204" pitchFamily="34" charset="0"/>
                          <a:hlinkClick r:id="rId3"/>
                        </a:rPr>
                        <a:t>Business Professionals</a:t>
                      </a:r>
                      <a:r>
                        <a:rPr lang="en-US" sz="1800" b="1" u="heavy" spc="15" dirty="0" smtClean="0">
                          <a:solidFill>
                            <a:srgbClr val="0000FF"/>
                          </a:solidFill>
                          <a:uFill>
                            <a:solidFill>
                              <a:srgbClr val="0000FF"/>
                            </a:solidFill>
                          </a:uFill>
                          <a:latin typeface="Calibri" panose="020F0502020204030204" pitchFamily="34" charset="0"/>
                          <a:cs typeface="Calibri" panose="020F0502020204030204" pitchFamily="34" charset="0"/>
                          <a:hlinkClick r:id="rId3"/>
                        </a:rPr>
                        <a:t> </a:t>
                      </a:r>
                      <a:r>
                        <a:rPr lang="en-US" sz="1800" b="1" u="heavy" spc="-5" dirty="0" smtClean="0">
                          <a:solidFill>
                            <a:srgbClr val="0000FF"/>
                          </a:solidFill>
                          <a:uFill>
                            <a:solidFill>
                              <a:srgbClr val="0000FF"/>
                            </a:solidFill>
                          </a:uFill>
                          <a:latin typeface="Calibri" panose="020F0502020204030204" pitchFamily="34" charset="0"/>
                          <a:cs typeface="Calibri" panose="020F0502020204030204" pitchFamily="34" charset="0"/>
                          <a:hlinkClick r:id="rId3"/>
                        </a:rPr>
                        <a:t>of</a:t>
                      </a:r>
                      <a:endParaRPr lang="en-US" sz="1800" dirty="0" smtClean="0">
                        <a:latin typeface="Calibri" panose="020F0502020204030204" pitchFamily="34" charset="0"/>
                        <a:cs typeface="Calibri" panose="020F0502020204030204" pitchFamily="34" charset="0"/>
                      </a:endParaRPr>
                    </a:p>
                    <a:p>
                      <a:pPr algn="ctr">
                        <a:lnSpc>
                          <a:spcPct val="100000"/>
                        </a:lnSpc>
                        <a:spcBef>
                          <a:spcPts val="5"/>
                        </a:spcBef>
                      </a:pPr>
                      <a:r>
                        <a:rPr lang="en-US" sz="1800" b="1" u="heavy" spc="-10" dirty="0" smtClean="0">
                          <a:solidFill>
                            <a:srgbClr val="0000FF"/>
                          </a:solidFill>
                          <a:uFill>
                            <a:solidFill>
                              <a:srgbClr val="0000FF"/>
                            </a:solidFill>
                          </a:uFill>
                          <a:latin typeface="Calibri" panose="020F0502020204030204" pitchFamily="34" charset="0"/>
                          <a:cs typeface="Calibri" panose="020F0502020204030204" pitchFamily="34" charset="0"/>
                          <a:hlinkClick r:id="rId3"/>
                        </a:rPr>
                        <a:t>America</a:t>
                      </a:r>
                      <a:endParaRPr lang="en-US" sz="1800" dirty="0" smtClean="0">
                        <a:latin typeface="Calibri" panose="020F0502020204030204" pitchFamily="34" charset="0"/>
                        <a:cs typeface="Calibri" panose="020F0502020204030204" pitchFamily="34" charset="0"/>
                      </a:endParaRPr>
                    </a:p>
                    <a:p>
                      <a:pPr algn="ctr">
                        <a:lnSpc>
                          <a:spcPct val="100000"/>
                        </a:lnSpc>
                      </a:pPr>
                      <a:endParaRPr sz="1800" dirty="0">
                        <a:latin typeface="Calibri" panose="020F0502020204030204" pitchFamily="34" charset="0"/>
                        <a:cs typeface="Calibri" panose="020F0502020204030204" pitchFamily="34" charset="0"/>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DCE6F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heavy" spc="-5" dirty="0" smtClean="0">
                          <a:solidFill>
                            <a:srgbClr val="0000FF"/>
                          </a:solidFill>
                          <a:uFill>
                            <a:solidFill>
                              <a:srgbClr val="0000FF"/>
                            </a:solidFill>
                          </a:uFill>
                          <a:latin typeface="Calibri" panose="020F0502020204030204" pitchFamily="34" charset="0"/>
                          <a:cs typeface="Calibri" panose="020F0502020204030204" pitchFamily="34" charset="0"/>
                          <a:hlinkClick r:id="rId4"/>
                        </a:rPr>
                        <a:t>DECA</a:t>
                      </a:r>
                      <a:endParaRPr lang="en-US" sz="1800" dirty="0" smtClean="0">
                        <a:latin typeface="Calibri" panose="020F0502020204030204" pitchFamily="34" charset="0"/>
                        <a:cs typeface="Calibri" panose="020F0502020204030204" pitchFamily="34" charset="0"/>
                      </a:endParaRPr>
                    </a:p>
                    <a:p>
                      <a:pPr algn="ctr">
                        <a:lnSpc>
                          <a:spcPct val="100000"/>
                        </a:lnSpc>
                      </a:pPr>
                      <a:endParaRPr sz="1800" dirty="0">
                        <a:latin typeface="Calibri" panose="020F0502020204030204" pitchFamily="34" charset="0"/>
                        <a:cs typeface="Calibri" panose="020F0502020204030204" pitchFamily="34" charset="0"/>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B8CDE4"/>
                    </a:solidFill>
                  </a:tcPr>
                </a:tc>
                <a:extLst>
                  <a:ext uri="{0D108BD9-81ED-4DB2-BD59-A6C34878D82A}">
                    <a16:rowId xmlns:a16="http://schemas.microsoft.com/office/drawing/2014/main" val="10000"/>
                  </a:ext>
                </a:extLst>
              </a:tr>
              <a:tr h="2908046">
                <a:tc>
                  <a:txBody>
                    <a:bodyPr/>
                    <a:lstStyle/>
                    <a:p>
                      <a:pPr marL="91440">
                        <a:lnSpc>
                          <a:spcPct val="100000"/>
                        </a:lnSpc>
                      </a:pPr>
                      <a:r>
                        <a:rPr sz="1600" b="1" spc="-35" dirty="0" smtClean="0">
                          <a:latin typeface="Calibri" panose="020F0502020204030204" pitchFamily="34" charset="0"/>
                          <a:cs typeface="Calibri" panose="020F0502020204030204" pitchFamily="34" charset="0"/>
                        </a:rPr>
                        <a:t>CONTACT</a:t>
                      </a:r>
                      <a:r>
                        <a:rPr sz="1600" b="1" spc="-35" dirty="0">
                          <a:latin typeface="Calibri" panose="020F0502020204030204" pitchFamily="34" charset="0"/>
                          <a:cs typeface="Calibri" panose="020F0502020204030204" pitchFamily="34" charset="0"/>
                        </a:rPr>
                        <a:t>:</a:t>
                      </a:r>
                      <a:endParaRPr sz="1600" dirty="0">
                        <a:latin typeface="Calibri" panose="020F0502020204030204" pitchFamily="34" charset="0"/>
                        <a:cs typeface="Calibri" panose="020F0502020204030204" pitchFamily="34" charset="0"/>
                      </a:endParaRPr>
                    </a:p>
                    <a:p>
                      <a:pPr marL="91440" marR="141605">
                        <a:lnSpc>
                          <a:spcPct val="100000"/>
                        </a:lnSpc>
                      </a:pPr>
                      <a:r>
                        <a:rPr lang="en-US" sz="1600" b="1" spc="-5" dirty="0" smtClean="0">
                          <a:solidFill>
                            <a:schemeClr val="tx1"/>
                          </a:solidFill>
                          <a:latin typeface="Calibri" panose="020F0502020204030204" pitchFamily="34" charset="0"/>
                          <a:cs typeface="Calibri" panose="020F0502020204030204" pitchFamily="34" charset="0"/>
                        </a:rPr>
                        <a:t>Ross Jones</a:t>
                      </a:r>
                      <a:r>
                        <a:rPr sz="1600" b="1" spc="-30" dirty="0" smtClean="0">
                          <a:solidFill>
                            <a:schemeClr val="tx1"/>
                          </a:solidFill>
                          <a:latin typeface="Calibri" panose="020F0502020204030204" pitchFamily="34" charset="0"/>
                          <a:cs typeface="Calibri" panose="020F0502020204030204" pitchFamily="34" charset="0"/>
                        </a:rPr>
                        <a:t>,</a:t>
                      </a:r>
                      <a:r>
                        <a:rPr sz="1600" b="1" spc="10" dirty="0" smtClean="0">
                          <a:solidFill>
                            <a:schemeClr val="tx1"/>
                          </a:solidFill>
                          <a:latin typeface="Calibri" panose="020F0502020204030204" pitchFamily="34" charset="0"/>
                          <a:cs typeface="Calibri" panose="020F0502020204030204" pitchFamily="34" charset="0"/>
                        </a:rPr>
                        <a:t> </a:t>
                      </a:r>
                      <a:r>
                        <a:rPr sz="1600" b="1" spc="-5" dirty="0">
                          <a:solidFill>
                            <a:schemeClr val="tx1"/>
                          </a:solidFill>
                          <a:latin typeface="Calibri" panose="020F0502020204030204" pitchFamily="34" charset="0"/>
                          <a:cs typeface="Calibri" panose="020F0502020204030204" pitchFamily="34" charset="0"/>
                        </a:rPr>
                        <a:t>State</a:t>
                      </a:r>
                      <a:r>
                        <a:rPr sz="1600" b="1" dirty="0">
                          <a:solidFill>
                            <a:schemeClr val="tx1"/>
                          </a:solidFill>
                          <a:latin typeface="Calibri" panose="020F0502020204030204" pitchFamily="34" charset="0"/>
                          <a:cs typeface="Calibri" panose="020F0502020204030204" pitchFamily="34" charset="0"/>
                        </a:rPr>
                        <a:t> </a:t>
                      </a:r>
                      <a:r>
                        <a:rPr sz="1600" b="1" spc="-5" dirty="0">
                          <a:solidFill>
                            <a:schemeClr val="tx1"/>
                          </a:solidFill>
                          <a:latin typeface="Calibri" panose="020F0502020204030204" pitchFamily="34" charset="0"/>
                          <a:cs typeface="Calibri" panose="020F0502020204030204" pitchFamily="34" charset="0"/>
                        </a:rPr>
                        <a:t>Director </a:t>
                      </a:r>
                      <a:r>
                        <a:rPr sz="1600" b="1" spc="-385" dirty="0">
                          <a:solidFill>
                            <a:schemeClr val="tx1"/>
                          </a:solidFill>
                          <a:latin typeface="Calibri" panose="020F0502020204030204" pitchFamily="34" charset="0"/>
                          <a:cs typeface="Calibri" panose="020F0502020204030204" pitchFamily="34" charset="0"/>
                        </a:rPr>
                        <a:t> </a:t>
                      </a:r>
                      <a:r>
                        <a:rPr lang="en-US" sz="1600" b="1" spc="-5" dirty="0" smtClean="0">
                          <a:latin typeface="Calibri" panose="020F0502020204030204" pitchFamily="34" charset="0"/>
                          <a:cs typeface="Calibri" panose="020F0502020204030204" pitchFamily="34" charset="0"/>
                          <a:hlinkClick r:id="rId5"/>
                        </a:rPr>
                        <a:t>rjones</a:t>
                      </a:r>
                      <a:r>
                        <a:rPr sz="1600" b="1" spc="-5" dirty="0" smtClean="0">
                          <a:latin typeface="Calibri" panose="020F0502020204030204" pitchFamily="34" charset="0"/>
                          <a:cs typeface="Calibri" panose="020F0502020204030204" pitchFamily="34" charset="0"/>
                          <a:hlinkClick r:id="rId5"/>
                        </a:rPr>
                        <a:t>@scfbla.org</a:t>
                      </a:r>
                      <a:endParaRPr sz="160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B8CDE4"/>
                    </a:solidFill>
                  </a:tcPr>
                </a:tc>
                <a:tc>
                  <a:txBody>
                    <a:bodyPr/>
                    <a:lstStyle/>
                    <a:p>
                      <a:pPr marL="92075">
                        <a:lnSpc>
                          <a:spcPct val="100000"/>
                        </a:lnSpc>
                      </a:pPr>
                      <a:r>
                        <a:rPr sz="1600" b="1" spc="-35" dirty="0" smtClean="0">
                          <a:latin typeface="Calibri" panose="020F0502020204030204" pitchFamily="34" charset="0"/>
                          <a:cs typeface="Calibri" panose="020F0502020204030204" pitchFamily="34" charset="0"/>
                        </a:rPr>
                        <a:t>CONTACT</a:t>
                      </a:r>
                      <a:r>
                        <a:rPr sz="1600" b="1" spc="-35" dirty="0">
                          <a:latin typeface="Calibri" panose="020F0502020204030204" pitchFamily="34" charset="0"/>
                          <a:cs typeface="Calibri" panose="020F0502020204030204" pitchFamily="34" charset="0"/>
                        </a:rPr>
                        <a:t>:</a:t>
                      </a:r>
                      <a:endParaRPr sz="1600" dirty="0">
                        <a:latin typeface="Calibri" panose="020F0502020204030204" pitchFamily="34" charset="0"/>
                        <a:cs typeface="Calibri" panose="020F0502020204030204" pitchFamily="34" charset="0"/>
                      </a:endParaRPr>
                    </a:p>
                    <a:p>
                      <a:pPr marL="92075" marR="148590">
                        <a:lnSpc>
                          <a:spcPct val="100000"/>
                        </a:lnSpc>
                      </a:pPr>
                      <a:r>
                        <a:rPr lang="en-US" sz="1600" b="1" spc="-5" dirty="0" smtClean="0">
                          <a:latin typeface="Calibri" panose="020F0502020204030204" pitchFamily="34" charset="0"/>
                          <a:cs typeface="Calibri" panose="020F0502020204030204" pitchFamily="34" charset="0"/>
                        </a:rPr>
                        <a:t>Dawn Coker, </a:t>
                      </a:r>
                      <a:r>
                        <a:rPr sz="1600" b="1" spc="-5" dirty="0" smtClean="0">
                          <a:latin typeface="Calibri" panose="020F0502020204030204" pitchFamily="34" charset="0"/>
                          <a:cs typeface="Calibri" panose="020F0502020204030204" pitchFamily="34" charset="0"/>
                        </a:rPr>
                        <a:t>State </a:t>
                      </a:r>
                      <a:r>
                        <a:rPr sz="1600" b="1" dirty="0" smtClean="0">
                          <a:latin typeface="Calibri" panose="020F0502020204030204" pitchFamily="34" charset="0"/>
                          <a:cs typeface="Calibri" panose="020F0502020204030204" pitchFamily="34" charset="0"/>
                        </a:rPr>
                        <a:t> </a:t>
                      </a:r>
                      <a:r>
                        <a:rPr sz="1600" b="1" spc="-5" dirty="0">
                          <a:latin typeface="Calibri" panose="020F0502020204030204" pitchFamily="34" charset="0"/>
                          <a:cs typeface="Calibri" panose="020F0502020204030204" pitchFamily="34" charset="0"/>
                        </a:rPr>
                        <a:t>Advisor </a:t>
                      </a:r>
                      <a:r>
                        <a:rPr sz="1600" b="1" dirty="0">
                          <a:latin typeface="Calibri" panose="020F0502020204030204" pitchFamily="34" charset="0"/>
                          <a:cs typeface="Calibri" panose="020F0502020204030204" pitchFamily="34" charset="0"/>
                        </a:rPr>
                        <a:t> </a:t>
                      </a:r>
                      <a:r>
                        <a:rPr lang="en-US" sz="1600" b="0" i="0" u="none" strike="noStrike" dirty="0" smtClean="0">
                          <a:solidFill>
                            <a:srgbClr val="E05717"/>
                          </a:solidFill>
                          <a:effectLst/>
                          <a:latin typeface="Calibri" panose="020F0502020204030204" pitchFamily="34" charset="0"/>
                          <a:cs typeface="Calibri" panose="020F0502020204030204" pitchFamily="34" charset="0"/>
                          <a:hlinkClick r:id="rId6"/>
                        </a:rPr>
                        <a:t>dcoker@chesterfieldschools.org</a:t>
                      </a:r>
                      <a:endParaRPr sz="160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CE6F1"/>
                    </a:solidFill>
                  </a:tcPr>
                </a:tc>
                <a:tc>
                  <a:txBody>
                    <a:bodyPr/>
                    <a:lstStyle/>
                    <a:p>
                      <a:pPr marL="92075">
                        <a:lnSpc>
                          <a:spcPct val="100000"/>
                        </a:lnSpc>
                      </a:pPr>
                      <a:r>
                        <a:rPr sz="1600" b="1" spc="-35" dirty="0" smtClean="0">
                          <a:latin typeface="Calibri" panose="020F0502020204030204" pitchFamily="34" charset="0"/>
                          <a:cs typeface="Calibri" panose="020F0502020204030204" pitchFamily="34" charset="0"/>
                        </a:rPr>
                        <a:t>CONTACT</a:t>
                      </a:r>
                      <a:r>
                        <a:rPr sz="1600" b="1" spc="-35" dirty="0">
                          <a:latin typeface="Calibri" panose="020F0502020204030204" pitchFamily="34" charset="0"/>
                          <a:cs typeface="Calibri" panose="020F0502020204030204" pitchFamily="34" charset="0"/>
                        </a:rPr>
                        <a:t>:</a:t>
                      </a:r>
                      <a:endParaRPr sz="1600" dirty="0">
                        <a:latin typeface="Calibri" panose="020F0502020204030204" pitchFamily="34" charset="0"/>
                        <a:cs typeface="Calibri" panose="020F0502020204030204" pitchFamily="34" charset="0"/>
                      </a:endParaRPr>
                    </a:p>
                    <a:p>
                      <a:pPr marL="92075" marR="596900">
                        <a:lnSpc>
                          <a:spcPct val="100000"/>
                        </a:lnSpc>
                      </a:pPr>
                      <a:r>
                        <a:rPr sz="1600" b="1" spc="-5" dirty="0">
                          <a:latin typeface="Calibri" panose="020F0502020204030204" pitchFamily="34" charset="0"/>
                          <a:cs typeface="Calibri" panose="020F0502020204030204" pitchFamily="34" charset="0"/>
                        </a:rPr>
                        <a:t>Ginger</a:t>
                      </a:r>
                      <a:r>
                        <a:rPr sz="1600" b="1" spc="-45" dirty="0">
                          <a:latin typeface="Calibri" panose="020F0502020204030204" pitchFamily="34" charset="0"/>
                          <a:cs typeface="Calibri" panose="020F0502020204030204" pitchFamily="34" charset="0"/>
                        </a:rPr>
                        <a:t> </a:t>
                      </a:r>
                      <a:r>
                        <a:rPr sz="1600" b="1" spc="-5" dirty="0">
                          <a:latin typeface="Calibri" panose="020F0502020204030204" pitchFamily="34" charset="0"/>
                          <a:cs typeface="Calibri" panose="020F0502020204030204" pitchFamily="34" charset="0"/>
                        </a:rPr>
                        <a:t>Hill,</a:t>
                      </a:r>
                      <a:r>
                        <a:rPr sz="1600" b="1" spc="-10" dirty="0">
                          <a:latin typeface="Calibri" panose="020F0502020204030204" pitchFamily="34" charset="0"/>
                          <a:cs typeface="Calibri" panose="020F0502020204030204" pitchFamily="34" charset="0"/>
                        </a:rPr>
                        <a:t> </a:t>
                      </a:r>
                      <a:r>
                        <a:rPr sz="1600" b="1" spc="-5" dirty="0">
                          <a:latin typeface="Calibri" panose="020F0502020204030204" pitchFamily="34" charset="0"/>
                          <a:cs typeface="Calibri" panose="020F0502020204030204" pitchFamily="34" charset="0"/>
                        </a:rPr>
                        <a:t>State </a:t>
                      </a:r>
                      <a:r>
                        <a:rPr sz="1600" b="1" spc="-385" dirty="0">
                          <a:latin typeface="Calibri" panose="020F0502020204030204" pitchFamily="34" charset="0"/>
                          <a:cs typeface="Calibri" panose="020F0502020204030204" pitchFamily="34" charset="0"/>
                        </a:rPr>
                        <a:t> </a:t>
                      </a:r>
                      <a:r>
                        <a:rPr sz="1600" b="1" spc="-5" dirty="0">
                          <a:latin typeface="Calibri" panose="020F0502020204030204" pitchFamily="34" charset="0"/>
                          <a:cs typeface="Calibri" panose="020F0502020204030204" pitchFamily="34" charset="0"/>
                        </a:rPr>
                        <a:t>Advisor</a:t>
                      </a:r>
                      <a:endParaRPr sz="1600" dirty="0">
                        <a:latin typeface="Calibri" panose="020F0502020204030204" pitchFamily="34" charset="0"/>
                        <a:cs typeface="Calibri" panose="020F0502020204030204" pitchFamily="34" charset="0"/>
                      </a:endParaRPr>
                    </a:p>
                    <a:p>
                      <a:pPr marL="92075">
                        <a:lnSpc>
                          <a:spcPct val="100000"/>
                        </a:lnSpc>
                      </a:pPr>
                      <a:r>
                        <a:rPr sz="1600" b="1" spc="-5" dirty="0">
                          <a:latin typeface="Calibri" panose="020F0502020204030204" pitchFamily="34" charset="0"/>
                          <a:cs typeface="Calibri" panose="020F0502020204030204" pitchFamily="34" charset="0"/>
                        </a:rPr>
                        <a:t>(803)</a:t>
                      </a:r>
                      <a:r>
                        <a:rPr sz="1600" b="1" spc="-15" dirty="0">
                          <a:latin typeface="Calibri" panose="020F0502020204030204" pitchFamily="34" charset="0"/>
                          <a:cs typeface="Calibri" panose="020F0502020204030204" pitchFamily="34" charset="0"/>
                        </a:rPr>
                        <a:t> </a:t>
                      </a:r>
                      <a:r>
                        <a:rPr sz="1600" b="1" dirty="0">
                          <a:latin typeface="Calibri" panose="020F0502020204030204" pitchFamily="34" charset="0"/>
                          <a:cs typeface="Calibri" panose="020F0502020204030204" pitchFamily="34" charset="0"/>
                        </a:rPr>
                        <a:t>984-2579</a:t>
                      </a:r>
                      <a:endParaRPr sz="1600" dirty="0">
                        <a:latin typeface="Calibri" panose="020F0502020204030204" pitchFamily="34" charset="0"/>
                        <a:cs typeface="Calibri" panose="020F0502020204030204" pitchFamily="34" charset="0"/>
                      </a:endParaRPr>
                    </a:p>
                    <a:p>
                      <a:pPr marL="92075">
                        <a:lnSpc>
                          <a:spcPct val="100000"/>
                        </a:lnSpc>
                      </a:pPr>
                      <a:r>
                        <a:rPr sz="1600" b="1" spc="-5" dirty="0">
                          <a:latin typeface="Calibri" panose="020F0502020204030204" pitchFamily="34" charset="0"/>
                          <a:cs typeface="Calibri" panose="020F0502020204030204" pitchFamily="34" charset="0"/>
                          <a:hlinkClick r:id="rId7"/>
                        </a:rPr>
                        <a:t>scdeca.hill@yahoo.com</a:t>
                      </a:r>
                      <a:endParaRPr sz="1600" dirty="0">
                        <a:latin typeface="Calibri" panose="020F0502020204030204" pitchFamily="34" charset="0"/>
                        <a:cs typeface="Calibri" panose="020F0502020204030204" pitchFamily="34" charset="0"/>
                      </a:endParaRPr>
                    </a:p>
                  </a:txBody>
                  <a:tcPr marL="0" marR="0" marT="393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B8CDE4"/>
                    </a:solidFill>
                  </a:tcPr>
                </a:tc>
                <a:extLst>
                  <a:ext uri="{0D108BD9-81ED-4DB2-BD59-A6C34878D82A}">
                    <a16:rowId xmlns:a16="http://schemas.microsoft.com/office/drawing/2014/main" val="10001"/>
                  </a:ext>
                </a:extLst>
              </a:tr>
            </a:tbl>
          </a:graphicData>
        </a:graphic>
      </p:graphicFrame>
      <p:pic>
        <p:nvPicPr>
          <p:cNvPr id="4" name="object 4" descr="FBLA graphic"/>
          <p:cNvPicPr/>
          <p:nvPr/>
        </p:nvPicPr>
        <p:blipFill>
          <a:blip r:embed="rId8" cstate="print"/>
          <a:stretch>
            <a:fillRect/>
          </a:stretch>
        </p:blipFill>
        <p:spPr>
          <a:xfrm>
            <a:off x="1964340" y="4471521"/>
            <a:ext cx="1447800" cy="592836"/>
          </a:xfrm>
          <a:prstGeom prst="rect">
            <a:avLst/>
          </a:prstGeom>
        </p:spPr>
      </p:pic>
      <p:pic>
        <p:nvPicPr>
          <p:cNvPr id="5" name="object 5" descr="BPA graphic"/>
          <p:cNvPicPr/>
          <p:nvPr/>
        </p:nvPicPr>
        <p:blipFill>
          <a:blip r:embed="rId9" cstate="print"/>
          <a:stretch>
            <a:fillRect/>
          </a:stretch>
        </p:blipFill>
        <p:spPr>
          <a:xfrm>
            <a:off x="5257482" y="4325192"/>
            <a:ext cx="1299972" cy="879348"/>
          </a:xfrm>
          <a:prstGeom prst="rect">
            <a:avLst/>
          </a:prstGeom>
        </p:spPr>
      </p:pic>
      <p:pic>
        <p:nvPicPr>
          <p:cNvPr id="6" name="object 6" descr="DECA graphic&#10;"/>
          <p:cNvPicPr/>
          <p:nvPr/>
        </p:nvPicPr>
        <p:blipFill>
          <a:blip r:embed="rId10" cstate="print"/>
          <a:stretch>
            <a:fillRect/>
          </a:stretch>
        </p:blipFill>
        <p:spPr>
          <a:xfrm>
            <a:off x="8264632" y="4494381"/>
            <a:ext cx="1386840" cy="569976"/>
          </a:xfrm>
          <a:prstGeom prst="rect">
            <a:avLst/>
          </a:prstGeom>
        </p:spPr>
      </p:pic>
    </p:spTree>
    <p:extLst>
      <p:ext uri="{BB962C8B-B14F-4D97-AF65-F5344CB8AC3E}">
        <p14:creationId xmlns:p14="http://schemas.microsoft.com/office/powerpoint/2010/main" val="252767287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13071" y="201496"/>
            <a:ext cx="10515600" cy="1325563"/>
          </a:xfrm>
        </p:spPr>
        <p:txBody>
          <a:bodyPr>
            <a:noAutofit/>
          </a:bodyPr>
          <a:lstStyle/>
          <a:p>
            <a:pPr algn="ctr"/>
            <a:r>
              <a:rPr lang="en-US" sz="4000" b="1" spc="-20" dirty="0" smtClean="0">
                <a:latin typeface="Calibri" panose="020F0502020204030204" pitchFamily="34" charset="0"/>
                <a:cs typeface="Calibri" panose="020F0502020204030204" pitchFamily="34" charset="0"/>
              </a:rPr>
              <a:t>Professional Development</a:t>
            </a:r>
            <a:endParaRPr lang="en-US" sz="3200" spc="-20" dirty="0">
              <a:latin typeface="Calibri" panose="020F0502020204030204" pitchFamily="34" charset="0"/>
              <a:cs typeface="Calibri" panose="020F0502020204030204" pitchFamily="34" charset="0"/>
            </a:endParaRPr>
          </a:p>
        </p:txBody>
      </p:sp>
      <p:sp>
        <p:nvSpPr>
          <p:cNvPr id="5" name="Content Placeholder 4"/>
          <p:cNvSpPr>
            <a:spLocks noGrp="1"/>
          </p:cNvSpPr>
          <p:nvPr>
            <p:ph idx="1"/>
          </p:nvPr>
        </p:nvSpPr>
        <p:spPr>
          <a:xfrm>
            <a:off x="713071" y="1324936"/>
            <a:ext cx="10515600" cy="4351338"/>
          </a:xfrm>
        </p:spPr>
        <p:txBody>
          <a:bodyPr/>
          <a:lstStyle/>
          <a:p>
            <a:pPr marL="355600" indent="-342900">
              <a:buFont typeface="Arial"/>
              <a:buChar char="•"/>
              <a:tabLst>
                <a:tab pos="354965" algn="l"/>
                <a:tab pos="355600" algn="l"/>
              </a:tabLst>
            </a:pPr>
            <a:r>
              <a:rPr lang="en-US" dirty="0">
                <a:cs typeface="Times New Roman"/>
              </a:rPr>
              <a:t>SCBEA</a:t>
            </a:r>
            <a:r>
              <a:rPr lang="en-US" spc="-190" dirty="0">
                <a:cs typeface="Times New Roman"/>
              </a:rPr>
              <a:t> </a:t>
            </a:r>
            <a:r>
              <a:rPr lang="en-US" dirty="0">
                <a:cs typeface="Times New Roman"/>
              </a:rPr>
              <a:t>/</a:t>
            </a:r>
            <a:r>
              <a:rPr lang="en-US" spc="-15" dirty="0">
                <a:cs typeface="Times New Roman"/>
              </a:rPr>
              <a:t> </a:t>
            </a:r>
            <a:r>
              <a:rPr lang="en-US" dirty="0">
                <a:cs typeface="Times New Roman"/>
              </a:rPr>
              <a:t> SBEA / NBEA </a:t>
            </a:r>
          </a:p>
          <a:p>
            <a:pPr marL="355600" indent="-342900">
              <a:buFont typeface="Arial"/>
              <a:buChar char="•"/>
              <a:tabLst>
                <a:tab pos="354965" algn="l"/>
                <a:tab pos="355600" algn="l"/>
              </a:tabLst>
            </a:pPr>
            <a:r>
              <a:rPr lang="en-US" spc="-5" dirty="0">
                <a:cs typeface="Times New Roman"/>
              </a:rPr>
              <a:t>FBLA,</a:t>
            </a:r>
            <a:r>
              <a:rPr lang="en-US" spc="-15" dirty="0">
                <a:cs typeface="Times New Roman"/>
              </a:rPr>
              <a:t> </a:t>
            </a:r>
            <a:r>
              <a:rPr lang="en-US" dirty="0">
                <a:cs typeface="Times New Roman"/>
              </a:rPr>
              <a:t>DECA,</a:t>
            </a:r>
            <a:r>
              <a:rPr lang="en-US" spc="-5" dirty="0">
                <a:cs typeface="Times New Roman"/>
              </a:rPr>
              <a:t> </a:t>
            </a:r>
            <a:r>
              <a:rPr lang="en-US" spc="-85" dirty="0">
                <a:cs typeface="Times New Roman"/>
              </a:rPr>
              <a:t>BPA</a:t>
            </a:r>
            <a:endParaRPr lang="en-US" dirty="0">
              <a:cs typeface="Times New Roman"/>
            </a:endParaRPr>
          </a:p>
          <a:p>
            <a:pPr marL="355600" indent="-342900">
              <a:buFont typeface="Arial"/>
              <a:buChar char="•"/>
              <a:tabLst>
                <a:tab pos="354965" algn="l"/>
                <a:tab pos="355600" algn="l"/>
              </a:tabLst>
            </a:pPr>
            <a:r>
              <a:rPr lang="en-US" dirty="0">
                <a:cs typeface="Times New Roman"/>
              </a:rPr>
              <a:t>Finance</a:t>
            </a:r>
            <a:r>
              <a:rPr lang="en-US" spc="-20" dirty="0">
                <a:cs typeface="Times New Roman"/>
              </a:rPr>
              <a:t> </a:t>
            </a:r>
            <a:r>
              <a:rPr lang="en-US" dirty="0">
                <a:cs typeface="Times New Roman"/>
              </a:rPr>
              <a:t>Forum, Oct. 27, Columbia</a:t>
            </a:r>
          </a:p>
          <a:p>
            <a:pPr marL="355600" marR="280035" indent="-342900">
              <a:lnSpc>
                <a:spcPct val="80000"/>
              </a:lnSpc>
              <a:spcBef>
                <a:spcPts val="795"/>
              </a:spcBef>
              <a:buFont typeface="Arial"/>
              <a:buChar char="•"/>
              <a:tabLst>
                <a:tab pos="354965" algn="l"/>
                <a:tab pos="355600" algn="l"/>
              </a:tabLst>
            </a:pPr>
            <a:r>
              <a:rPr lang="en-US" spc="-45" dirty="0">
                <a:cs typeface="Times New Roman"/>
              </a:rPr>
              <a:t>Various</a:t>
            </a:r>
            <a:r>
              <a:rPr lang="en-US" spc="-15" dirty="0">
                <a:cs typeface="Times New Roman"/>
              </a:rPr>
              <a:t> </a:t>
            </a:r>
            <a:r>
              <a:rPr lang="en-US" dirty="0">
                <a:cs typeface="Times New Roman"/>
              </a:rPr>
              <a:t>workshops:</a:t>
            </a:r>
            <a:r>
              <a:rPr lang="en-US" spc="-10" dirty="0">
                <a:cs typeface="Times New Roman"/>
              </a:rPr>
              <a:t> </a:t>
            </a:r>
            <a:r>
              <a:rPr lang="en-US" spc="-5" dirty="0">
                <a:cs typeface="Times New Roman"/>
              </a:rPr>
              <a:t>credentials, software, </a:t>
            </a:r>
            <a:r>
              <a:rPr lang="en-US" spc="-5" dirty="0" err="1">
                <a:cs typeface="Times New Roman"/>
              </a:rPr>
              <a:t>YESCarolina</a:t>
            </a:r>
            <a:r>
              <a:rPr lang="en-US" spc="-5" dirty="0">
                <a:cs typeface="Times New Roman"/>
              </a:rPr>
              <a:t>,</a:t>
            </a:r>
            <a:r>
              <a:rPr lang="en-US" spc="-20" dirty="0">
                <a:cs typeface="Times New Roman"/>
              </a:rPr>
              <a:t> </a:t>
            </a:r>
            <a:r>
              <a:rPr lang="en-US" spc="-5" dirty="0">
                <a:cs typeface="Times New Roman"/>
              </a:rPr>
              <a:t>IT</a:t>
            </a:r>
            <a:r>
              <a:rPr lang="en-US" spc="-85" dirty="0">
                <a:cs typeface="Times New Roman"/>
              </a:rPr>
              <a:t> </a:t>
            </a:r>
            <a:r>
              <a:rPr lang="en-US" dirty="0">
                <a:cs typeface="Times New Roman"/>
              </a:rPr>
              <a:t>summer</a:t>
            </a:r>
            <a:r>
              <a:rPr lang="en-US" spc="-80" dirty="0">
                <a:cs typeface="Times New Roman"/>
              </a:rPr>
              <a:t> </a:t>
            </a:r>
            <a:r>
              <a:rPr lang="en-US" dirty="0">
                <a:cs typeface="Times New Roman"/>
              </a:rPr>
              <a:t>training</a:t>
            </a:r>
            <a:r>
              <a:rPr lang="en-US" spc="-25" dirty="0">
                <a:cs typeface="Times New Roman"/>
              </a:rPr>
              <a:t> </a:t>
            </a:r>
            <a:r>
              <a:rPr lang="en-US" dirty="0">
                <a:cs typeface="Times New Roman"/>
              </a:rPr>
              <a:t>(CSPD </a:t>
            </a:r>
            <a:r>
              <a:rPr lang="en-US" spc="-810" dirty="0">
                <a:cs typeface="Times New Roman"/>
              </a:rPr>
              <a:t> </a:t>
            </a:r>
            <a:r>
              <a:rPr lang="en-US" spc="-40" dirty="0">
                <a:cs typeface="Times New Roman"/>
              </a:rPr>
              <a:t>Week)</a:t>
            </a:r>
          </a:p>
          <a:p>
            <a:pPr marL="355600" marR="280035" indent="-342900">
              <a:lnSpc>
                <a:spcPct val="80000"/>
              </a:lnSpc>
              <a:spcBef>
                <a:spcPts val="795"/>
              </a:spcBef>
              <a:buFont typeface="Arial"/>
              <a:buChar char="•"/>
              <a:tabLst>
                <a:tab pos="354965" algn="l"/>
                <a:tab pos="355600" algn="l"/>
              </a:tabLst>
            </a:pPr>
            <a:r>
              <a:rPr lang="en-US" spc="-40" dirty="0">
                <a:cs typeface="Times New Roman"/>
              </a:rPr>
              <a:t>New: </a:t>
            </a:r>
            <a:r>
              <a:rPr lang="en-US" spc="-40" dirty="0" err="1">
                <a:cs typeface="Times New Roman"/>
              </a:rPr>
              <a:t>SCVirtual</a:t>
            </a:r>
            <a:r>
              <a:rPr lang="en-US" spc="-40" dirty="0">
                <a:cs typeface="Times New Roman"/>
              </a:rPr>
              <a:t> (40 hours CEUs)</a:t>
            </a:r>
          </a:p>
          <a:p>
            <a:pPr marL="812800" marR="280035" lvl="1" indent="-342900">
              <a:lnSpc>
                <a:spcPct val="80000"/>
              </a:lnSpc>
              <a:spcBef>
                <a:spcPts val="795"/>
              </a:spcBef>
              <a:buFont typeface="Arial"/>
              <a:buChar char="•"/>
              <a:tabLst>
                <a:tab pos="354965" algn="l"/>
                <a:tab pos="355600" algn="l"/>
              </a:tabLst>
            </a:pPr>
            <a:r>
              <a:rPr lang="en-US" sz="2800" spc="-40" dirty="0">
                <a:cs typeface="Times New Roman"/>
              </a:rPr>
              <a:t>MS Access (self-paced, online)</a:t>
            </a:r>
          </a:p>
          <a:p>
            <a:pPr marL="812800" marR="280035" lvl="1" indent="-342900">
              <a:lnSpc>
                <a:spcPct val="80000"/>
              </a:lnSpc>
              <a:spcBef>
                <a:spcPts val="795"/>
              </a:spcBef>
              <a:buFont typeface="Arial"/>
              <a:buChar char="•"/>
              <a:tabLst>
                <a:tab pos="354965" algn="l"/>
                <a:tab pos="355600" algn="l"/>
              </a:tabLst>
            </a:pPr>
            <a:r>
              <a:rPr lang="en-US" sz="2800" spc="-40" dirty="0">
                <a:cs typeface="Times New Roman"/>
              </a:rPr>
              <a:t>MS Excel Advanced (coming soon)</a:t>
            </a:r>
            <a:endParaRPr lang="en-US" sz="2800" dirty="0">
              <a:cs typeface="Times New Roman"/>
            </a:endParaRPr>
          </a:p>
          <a:p>
            <a:pPr marL="0" indent="0">
              <a:buNone/>
            </a:pPr>
            <a:endParaRPr lang="en-US" dirty="0"/>
          </a:p>
        </p:txBody>
      </p:sp>
    </p:spTree>
    <p:extLst>
      <p:ext uri="{BB962C8B-B14F-4D97-AF65-F5344CB8AC3E}">
        <p14:creationId xmlns:p14="http://schemas.microsoft.com/office/powerpoint/2010/main" val="360719931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182880"/>
            <a:ext cx="11731752" cy="590931"/>
          </a:xfrm>
        </p:spPr>
        <p:txBody>
          <a:bodyPr wrap="square">
            <a:spAutoFit/>
          </a:bodyPr>
          <a:lstStyle/>
          <a:p>
            <a:r>
              <a:rPr lang="en-US" sz="3600" b="1" u="none" cap="small" dirty="0">
                <a:solidFill>
                  <a:srgbClr val="008000"/>
                </a:solidFill>
                <a:latin typeface="+mn-lt"/>
              </a:rPr>
              <a:t>Questions </a:t>
            </a:r>
            <a:endParaRPr lang="en-US" sz="4000" b="1" u="none" dirty="0">
              <a:solidFill>
                <a:srgbClr val="008000"/>
              </a:solidFill>
              <a:latin typeface="+mn-lt"/>
            </a:endParaRPr>
          </a:p>
        </p:txBody>
      </p:sp>
      <p:cxnSp>
        <p:nvCxnSpPr>
          <p:cNvPr id="8" name="Straight Connector 7" title="Blue Line">
            <a:extLst>
              <a:ext uri="{FF2B5EF4-FFF2-40B4-BE49-F238E27FC236}">
                <a16:creationId xmlns:a16="http://schemas.microsoft.com/office/drawing/2014/main" id="{F1643AD5-FF3B-4205-B7D0-91D1DB053315}"/>
              </a:ext>
              <a:ext uri="{C183D7F6-B498-43B3-948B-1728B52AA6E4}">
                <adec:decorative xmlns:adec="http://schemas.microsoft.com/office/drawing/2017/decorative" xmlns="" val="1"/>
              </a:ext>
            </a:extLst>
          </p:cNvPr>
          <p:cNvCxnSpPr/>
          <p:nvPr/>
        </p:nvCxnSpPr>
        <p:spPr>
          <a:xfrm flipV="1">
            <a:off x="576072" y="822960"/>
            <a:ext cx="11612880" cy="8312"/>
          </a:xfrm>
          <a:prstGeom prst="line">
            <a:avLst/>
          </a:prstGeom>
          <a:ln w="19050">
            <a:solidFill>
              <a:schemeClr val="accent1">
                <a:lumMod val="50000"/>
              </a:schemeClr>
            </a:solidFill>
          </a:ln>
        </p:spPr>
        <p:style>
          <a:lnRef idx="1">
            <a:schemeClr val="accent5"/>
          </a:lnRef>
          <a:fillRef idx="0">
            <a:schemeClr val="accent5"/>
          </a:fillRef>
          <a:effectRef idx="0">
            <a:schemeClr val="accent5"/>
          </a:effectRef>
          <a:fontRef idx="minor">
            <a:schemeClr val="tx1"/>
          </a:fontRef>
        </p:style>
      </p:cxnSp>
      <p:pic>
        <p:nvPicPr>
          <p:cNvPr id="2054" name="Picture 6" descr="WHAT IS CBD OIL? | 30+ CBD Questions Answered Here! | azWHOLEistic">
            <a:extLst>
              <a:ext uri="{FF2B5EF4-FFF2-40B4-BE49-F238E27FC236}">
                <a16:creationId xmlns:a16="http://schemas.microsoft.com/office/drawing/2014/main" id="{889260B4-DAB0-4CB8-BE77-6F63D79FB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072" y="1439185"/>
            <a:ext cx="4679496" cy="350588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255568" y="2049561"/>
            <a:ext cx="6096000" cy="2062103"/>
          </a:xfrm>
          <a:prstGeom prst="rect">
            <a:avLst/>
          </a:prstGeom>
        </p:spPr>
        <p:txBody>
          <a:bodyPr>
            <a:spAutoFit/>
          </a:bodyPr>
          <a:lstStyle/>
          <a:p>
            <a:pPr marL="0" indent="0" algn="ctr">
              <a:buNone/>
            </a:pPr>
            <a:r>
              <a:rPr lang="en-US" sz="3200" dirty="0">
                <a:latin typeface="Calibri" panose="020F0502020204030204" pitchFamily="34" charset="0"/>
                <a:cs typeface="Calibri" panose="020F0502020204030204" pitchFamily="34" charset="0"/>
              </a:rPr>
              <a:t>Dana Depew, M.Ed.</a:t>
            </a:r>
          </a:p>
          <a:p>
            <a:pPr marL="0" indent="0" algn="ctr">
              <a:buNone/>
            </a:pPr>
            <a:r>
              <a:rPr lang="en-US" sz="3200" dirty="0">
                <a:latin typeface="Calibri" panose="020F0502020204030204" pitchFamily="34" charset="0"/>
                <a:cs typeface="Calibri" panose="020F0502020204030204" pitchFamily="34" charset="0"/>
              </a:rPr>
              <a:t>E-mail: </a:t>
            </a:r>
            <a:r>
              <a:rPr lang="en-US" sz="3200" dirty="0">
                <a:latin typeface="Calibri" panose="020F0502020204030204" pitchFamily="34" charset="0"/>
                <a:cs typeface="Calibri" panose="020F0502020204030204" pitchFamily="34" charset="0"/>
                <a:hlinkClick r:id="rId4"/>
              </a:rPr>
              <a:t>ddepew@ed.sc.gov</a:t>
            </a:r>
            <a:endParaRPr lang="en-US" sz="3200" dirty="0">
              <a:latin typeface="Calibri" panose="020F0502020204030204" pitchFamily="34" charset="0"/>
              <a:cs typeface="Calibri" panose="020F0502020204030204" pitchFamily="34" charset="0"/>
            </a:endParaRPr>
          </a:p>
          <a:p>
            <a:pPr marL="0" indent="0" algn="ctr">
              <a:buNone/>
            </a:pPr>
            <a:r>
              <a:rPr lang="en-US" sz="3200" dirty="0">
                <a:latin typeface="Calibri" panose="020F0502020204030204" pitchFamily="34" charset="0"/>
                <a:cs typeface="Calibri" panose="020F0502020204030204" pitchFamily="34" charset="0"/>
              </a:rPr>
              <a:t>Phone: 803-734-2828</a:t>
            </a:r>
          </a:p>
          <a:p>
            <a:pPr marL="0" indent="0" algn="ctr">
              <a:buNone/>
            </a:pPr>
            <a:r>
              <a:rPr lang="en-US" sz="3200" dirty="0">
                <a:latin typeface="Calibri" panose="020F0502020204030204" pitchFamily="34" charset="0"/>
                <a:cs typeface="Calibri" panose="020F0502020204030204" pitchFamily="34" charset="0"/>
              </a:rPr>
              <a:t>Fax:  803-734-3525</a:t>
            </a:r>
          </a:p>
        </p:txBody>
      </p:sp>
    </p:spTree>
    <p:extLst>
      <p:ext uri="{BB962C8B-B14F-4D97-AF65-F5344CB8AC3E}">
        <p14:creationId xmlns:p14="http://schemas.microsoft.com/office/powerpoint/2010/main" val="84585050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09524"/>
            <a:ext cx="11704320" cy="2197484"/>
          </a:xfrm>
        </p:spPr>
        <p:txBody>
          <a:bodyPr wrap="square">
            <a:spAutoFit/>
          </a:bodyPr>
          <a:lstStyle/>
          <a:p>
            <a:r>
              <a:rPr lang="en-US" sz="3600" b="1" dirty="0">
                <a:solidFill>
                  <a:srgbClr val="008000"/>
                </a:solidFill>
              </a:rPr>
              <a:t>Arts, Audio-Video Technology and Communication</a:t>
            </a:r>
            <a:br>
              <a:rPr lang="en-US" sz="3600" b="1" dirty="0">
                <a:solidFill>
                  <a:srgbClr val="008000"/>
                </a:solidFill>
              </a:rPr>
            </a:br>
            <a:r>
              <a:rPr lang="en-US" sz="3600" b="1" dirty="0">
                <a:solidFill>
                  <a:srgbClr val="008000"/>
                </a:solidFill>
              </a:rPr>
              <a:t>Science Technology Engineering and Mathematics (STEM) </a:t>
            </a:r>
            <a:br>
              <a:rPr lang="en-US" sz="3600" b="1" dirty="0">
                <a:solidFill>
                  <a:srgbClr val="008000"/>
                </a:solidFill>
              </a:rPr>
            </a:br>
            <a:r>
              <a:rPr lang="en-US" sz="3600" b="1" dirty="0">
                <a:solidFill>
                  <a:srgbClr val="008000"/>
                </a:solidFill>
              </a:rPr>
              <a:t>Transportation, Distribution and Logistics</a:t>
            </a:r>
            <a:r>
              <a:rPr lang="nl-NL" sz="4800" b="1" dirty="0">
                <a:solidFill>
                  <a:srgbClr val="008000"/>
                </a:solidFill>
                <a:latin typeface="+mn-lt"/>
              </a:rPr>
              <a:t/>
            </a:r>
            <a:br>
              <a:rPr lang="nl-NL" sz="4800" b="1" dirty="0">
                <a:solidFill>
                  <a:srgbClr val="008000"/>
                </a:solidFill>
                <a:latin typeface="+mn-lt"/>
              </a:rPr>
            </a:br>
            <a:r>
              <a:rPr lang="nl-NL" sz="800" b="1" dirty="0">
                <a:solidFill>
                  <a:srgbClr val="008000"/>
                </a:solidFill>
                <a:latin typeface="+mn-lt"/>
              </a:rPr>
              <a:t/>
            </a:r>
            <a:br>
              <a:rPr lang="nl-NL" sz="800" b="1" dirty="0">
                <a:solidFill>
                  <a:srgbClr val="008000"/>
                </a:solidFill>
                <a:latin typeface="+mn-lt"/>
              </a:rPr>
            </a:br>
            <a:r>
              <a:rPr lang="en-US" sz="3600" b="1" i="1" dirty="0" smtClean="0">
                <a:solidFill>
                  <a:srgbClr val="000099"/>
                </a:solidFill>
              </a:rPr>
              <a:t>B. T. Martin</a:t>
            </a:r>
            <a:endParaRPr lang="en-US" sz="4800" b="1" i="1" dirty="0">
              <a:solidFill>
                <a:srgbClr val="000099"/>
              </a:solidFill>
              <a:latin typeface="+mn-lt"/>
            </a:endParaRPr>
          </a:p>
        </p:txBody>
      </p:sp>
      <p:cxnSp>
        <p:nvCxnSpPr>
          <p:cNvPr id="4" name="Straight Connector 3" title="Blue Line">
            <a:extLst>
              <a:ext uri="{FF2B5EF4-FFF2-40B4-BE49-F238E27FC236}">
                <a16:creationId xmlns:a16="http://schemas.microsoft.com/office/drawing/2014/main" id="{8860361E-9F4C-4979-937B-F12A10082C4D}"/>
              </a:ext>
            </a:extLst>
          </p:cNvPr>
          <p:cNvCxnSpPr/>
          <p:nvPr/>
        </p:nvCxnSpPr>
        <p:spPr>
          <a:xfrm flipV="1">
            <a:off x="548640" y="4589463"/>
            <a:ext cx="11640312" cy="8312"/>
          </a:xfrm>
          <a:prstGeom prst="line">
            <a:avLst/>
          </a:prstGeom>
          <a:ln w="25400">
            <a:solidFill>
              <a:srgbClr val="00206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371894517"/>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4033</TotalTime>
  <Words>6611</Words>
  <Application>Microsoft Office PowerPoint</Application>
  <PresentationFormat>Widescreen</PresentationFormat>
  <Paragraphs>1443</Paragraphs>
  <Slides>124</Slides>
  <Notes>59</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124</vt:i4>
      </vt:variant>
    </vt:vector>
  </HeadingPairs>
  <TitlesOfParts>
    <vt:vector size="136" baseType="lpstr">
      <vt:lpstr>Adobe Devanagari</vt:lpstr>
      <vt:lpstr>Arial</vt:lpstr>
      <vt:lpstr>Calibri</vt:lpstr>
      <vt:lpstr>Cambria</vt:lpstr>
      <vt:lpstr>Myanmar Text</vt:lpstr>
      <vt:lpstr>ralewaymedium</vt:lpstr>
      <vt:lpstr>Times New Roman</vt:lpstr>
      <vt:lpstr>Trebuchet MS</vt:lpstr>
      <vt:lpstr>Verdana</vt:lpstr>
      <vt:lpstr>Wingdings</vt:lpstr>
      <vt:lpstr>Office Theme</vt:lpstr>
      <vt:lpstr>Document</vt:lpstr>
      <vt:lpstr>Office of Career and Technical Education Program Team</vt:lpstr>
      <vt:lpstr>OCTE Program Team</vt:lpstr>
      <vt:lpstr>Arts, AV Technology Education and Training Hospitality and Tourism Human Services/Family and Consumer Sciences Science, Technology, Engineering and Mathematics  Dr. Eleanor Glover Gladney</vt:lpstr>
      <vt:lpstr>Agenda </vt:lpstr>
      <vt:lpstr>Human Services/Family and Consumer Sciences Booklet</vt:lpstr>
      <vt:lpstr>Important</vt:lpstr>
      <vt:lpstr>What’s Very Important to Remember?</vt:lpstr>
      <vt:lpstr>South Carolina Labor, Licensing, and Regulations </vt:lpstr>
      <vt:lpstr>Change</vt:lpstr>
      <vt:lpstr>Revisions and Changes</vt:lpstr>
      <vt:lpstr>New</vt:lpstr>
      <vt:lpstr>Barbershop Computing</vt:lpstr>
      <vt:lpstr>2022-23 New Courses</vt:lpstr>
      <vt:lpstr>Virtual Courses – VirtualSC</vt:lpstr>
      <vt:lpstr>  New CIP Coded Programs 2022-23   </vt:lpstr>
      <vt:lpstr>   Dual Credit for CTE Completer Status Courses 2022-23   </vt:lpstr>
      <vt:lpstr>   Dual Credit for CTE Completer Status Courses 2022-23   </vt:lpstr>
      <vt:lpstr>American Culinary Federation (ACF) Accreditation</vt:lpstr>
      <vt:lpstr>American Culinary Federation (ACF)  Earn Accreditation</vt:lpstr>
      <vt:lpstr>Leadership</vt:lpstr>
      <vt:lpstr>Human Services/Family and Consumer Sciences</vt:lpstr>
      <vt:lpstr>PLO</vt:lpstr>
      <vt:lpstr>Professional Learning Opportunities</vt:lpstr>
      <vt:lpstr>Professional Learning Opportunities</vt:lpstr>
      <vt:lpstr>Networking</vt:lpstr>
      <vt:lpstr> Join the PLC Via Listserv </vt:lpstr>
      <vt:lpstr>Questions </vt:lpstr>
      <vt:lpstr>Agriculture, Food, and Natural Resources  Troy Helms</vt:lpstr>
      <vt:lpstr>NEW CERTIFICATIONS</vt:lpstr>
      <vt:lpstr>12-Month Funding</vt:lpstr>
      <vt:lpstr>Key Upcoming Dates</vt:lpstr>
      <vt:lpstr>Program Growth</vt:lpstr>
      <vt:lpstr>Questions </vt:lpstr>
      <vt:lpstr>Information Technology  Andrew Cook</vt:lpstr>
      <vt:lpstr>Agenda</vt:lpstr>
      <vt:lpstr>IT Program Highlights</vt:lpstr>
      <vt:lpstr>IT Course Standards Update</vt:lpstr>
      <vt:lpstr>Instructional Materials Reviewed</vt:lpstr>
      <vt:lpstr>Game and Interactive Media Design Pathway</vt:lpstr>
      <vt:lpstr>SCDE Regulation 43.234  (Defined High School Program)</vt:lpstr>
      <vt:lpstr>Computer Science Redefined</vt:lpstr>
      <vt:lpstr>CS Standards Example</vt:lpstr>
      <vt:lpstr>SCDE Regulation 43.232  (Defined Programs 6 - 8)</vt:lpstr>
      <vt:lpstr>2021-22 Courses To Fulfill Computer Science  Graduation Requirement</vt:lpstr>
      <vt:lpstr>2021-22 Dual Enrollment Courses to  Fulfill CS Graduation Requirement</vt:lpstr>
      <vt:lpstr>2021-22 Dual Enrollment Courses to Fulfill  CS Graduation Requirement (cont’d)</vt:lpstr>
      <vt:lpstr>VirtualSC IT Course Offerings</vt:lpstr>
      <vt:lpstr>Bureau of Labor Statistics National Trends (Occupations)</vt:lpstr>
      <vt:lpstr>Enrollment/Concentrator/Completer Data </vt:lpstr>
      <vt:lpstr>Information Technology Certifications 2020-21</vt:lpstr>
      <vt:lpstr>Computer Science Praxis Test 5652</vt:lpstr>
      <vt:lpstr>Computer Science Educator Certification Add-on</vt:lpstr>
      <vt:lpstr>Computer Science Educator Certification Add-on (cont’d)</vt:lpstr>
      <vt:lpstr>CTE Teacher PD Update</vt:lpstr>
      <vt:lpstr>SCDE External Engagements</vt:lpstr>
      <vt:lpstr>CAREER AND TECHNICAL STUDENT ORGANIZATIONS (CTSO’S) </vt:lpstr>
      <vt:lpstr>Questions </vt:lpstr>
      <vt:lpstr>K-12 Computer Science  Dominick Sanders</vt:lpstr>
      <vt:lpstr>2021-2022 CS PLO Dates</vt:lpstr>
      <vt:lpstr>CS Coaching Toolkit</vt:lpstr>
      <vt:lpstr>Upcoming</vt:lpstr>
      <vt:lpstr>Questions </vt:lpstr>
      <vt:lpstr>Health Science  Angel Clark</vt:lpstr>
      <vt:lpstr>  What’s New in Health Science? </vt:lpstr>
      <vt:lpstr>  What’s New in Health Science? </vt:lpstr>
      <vt:lpstr>  What’s New in Health Science? </vt:lpstr>
      <vt:lpstr>  What’s New in Health Science? </vt:lpstr>
      <vt:lpstr>  Popular Topics for Questions</vt:lpstr>
      <vt:lpstr>  National Health Science Certificate Exam </vt:lpstr>
      <vt:lpstr>Professional Development</vt:lpstr>
      <vt:lpstr>  Upcoming SC HOSA Conferences </vt:lpstr>
      <vt:lpstr>Health Science and HOSA Professional Partners or Donors    </vt:lpstr>
      <vt:lpstr>Questions </vt:lpstr>
      <vt:lpstr>Architecture and Construction Government and Public Administration Law, Public Safety, Corrections, and Security  Manufacturing STEM  Steven Watterson</vt:lpstr>
      <vt:lpstr>Architecture/Construction/Manufacturing </vt:lpstr>
      <vt:lpstr>Architecture/Construction/Manufacturing </vt:lpstr>
      <vt:lpstr>Professional Learning Opportunity </vt:lpstr>
      <vt:lpstr>Questions </vt:lpstr>
      <vt:lpstr>Course Standards Technical Skills Assessments Business Management and Administration  Finance Law, Public Safety and Security Marketing  Dana Depew</vt:lpstr>
      <vt:lpstr>Business Program Summary Changes</vt:lpstr>
      <vt:lpstr>Program Summary-Finance</vt:lpstr>
      <vt:lpstr>Program Summary-Marketing</vt:lpstr>
      <vt:lpstr>Program Analysis</vt:lpstr>
      <vt:lpstr>Business and  Marketing  Course Name Changes 2022-23 </vt:lpstr>
      <vt:lpstr>  2019-20 Concentrator/Completer</vt:lpstr>
      <vt:lpstr>2019-20 Concentrators/Completers Data</vt:lpstr>
      <vt:lpstr>2019-20 Concentrator/Completer Data</vt:lpstr>
      <vt:lpstr>Middle School Course Update and Corresponding Certifications/Preparation</vt:lpstr>
      <vt:lpstr>Business Administration and Supervision  Certification Update</vt:lpstr>
      <vt:lpstr>Business Management and Administration  Certification Update 2022-23</vt:lpstr>
      <vt:lpstr>Dual Credit for Completer Status</vt:lpstr>
      <vt:lpstr>CTE Course Standards Rigor and Relevance</vt:lpstr>
      <vt:lpstr>2020-21 Updated Course Standards</vt:lpstr>
      <vt:lpstr>2021-22 Planned Course Standards  Revisions</vt:lpstr>
      <vt:lpstr>SC Virtual School</vt:lpstr>
      <vt:lpstr>Career and Technical Student  Organizations (CTSOs)</vt:lpstr>
      <vt:lpstr>Professional Development</vt:lpstr>
      <vt:lpstr>Questions </vt:lpstr>
      <vt:lpstr>Arts, Audio-Video Technology and Communication Science Technology Engineering and Mathematics (STEM)  Transportation, Distribution and Logistics  B. T. Martin</vt:lpstr>
      <vt:lpstr>Arts, AV Technology, and Communications</vt:lpstr>
      <vt:lpstr>Science, Technology, Engineering, and Mathematics </vt:lpstr>
      <vt:lpstr>Transportation, Distribution, and Logistics</vt:lpstr>
      <vt:lpstr>Questions </vt:lpstr>
      <vt:lpstr>Work-Based Learning  Kama Staton</vt:lpstr>
      <vt:lpstr>SC Accountability System-  Career Ready Qualifiers </vt:lpstr>
      <vt:lpstr>SC Accountability System-Career Ready Qualifier Work-based Learning Placement Qualifiers</vt:lpstr>
      <vt:lpstr>WBL Career Ready Qualifier Requirements</vt:lpstr>
      <vt:lpstr>WBL Career Ready Qualifier (cont.) Requirements</vt:lpstr>
      <vt:lpstr>Powerschool Reporting</vt:lpstr>
      <vt:lpstr>2020-2021 Waiver Granted</vt:lpstr>
      <vt:lpstr>Partnership</vt:lpstr>
      <vt:lpstr> Professional Development 2021 Fall Regional School Counseling and Career Guidance Personnel Workshops</vt:lpstr>
      <vt:lpstr>Resources</vt:lpstr>
      <vt:lpstr>Resources (cont.)</vt:lpstr>
      <vt:lpstr>Deadline to enter all WBL experiences into PowerSchool</vt:lpstr>
      <vt:lpstr>Questions </vt:lpstr>
      <vt:lpstr>Professional Development  Jacqueline Wiseman</vt:lpstr>
      <vt:lpstr>Where to Find PLOS</vt:lpstr>
      <vt:lpstr>New CTE Administrators</vt:lpstr>
      <vt:lpstr>CTE Videos</vt:lpstr>
      <vt:lpstr>This Week In CTE</vt:lpstr>
      <vt:lpstr>Are We Friends</vt:lpstr>
      <vt:lpstr>Questions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Services/Family and Consumer Sciences Form</dc:title>
  <dc:creator>Brown, Ryan</dc:creator>
  <cp:lastModifiedBy>Glover Gladney, Eleanor R</cp:lastModifiedBy>
  <cp:revision>151</cp:revision>
  <cp:lastPrinted>2021-07-16T18:33:16Z</cp:lastPrinted>
  <dcterms:created xsi:type="dcterms:W3CDTF">2019-03-01T19:21:35Z</dcterms:created>
  <dcterms:modified xsi:type="dcterms:W3CDTF">2021-09-30T13:38:15Z</dcterms:modified>
</cp:coreProperties>
</file>