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87" r:id="rId1"/>
  </p:sldMasterIdLst>
  <p:notesMasterIdLst>
    <p:notesMasterId r:id="rId69"/>
  </p:notesMasterIdLst>
  <p:handoutMasterIdLst>
    <p:handoutMasterId r:id="rId70"/>
  </p:handoutMasterIdLst>
  <p:sldIdLst>
    <p:sldId id="257" r:id="rId2"/>
    <p:sldId id="513" r:id="rId3"/>
    <p:sldId id="262" r:id="rId4"/>
    <p:sldId id="497" r:id="rId5"/>
    <p:sldId id="499" r:id="rId6"/>
    <p:sldId id="498" r:id="rId7"/>
    <p:sldId id="500" r:id="rId8"/>
    <p:sldId id="512" r:id="rId9"/>
    <p:sldId id="506" r:id="rId10"/>
    <p:sldId id="439" r:id="rId11"/>
    <p:sldId id="496" r:id="rId12"/>
    <p:sldId id="479" r:id="rId13"/>
    <p:sldId id="501" r:id="rId14"/>
    <p:sldId id="503" r:id="rId15"/>
    <p:sldId id="362" r:id="rId16"/>
    <p:sldId id="374" r:id="rId17"/>
    <p:sldId id="502" r:id="rId18"/>
    <p:sldId id="516" r:id="rId19"/>
    <p:sldId id="476" r:id="rId20"/>
    <p:sldId id="509" r:id="rId21"/>
    <p:sldId id="480" r:id="rId22"/>
    <p:sldId id="504" r:id="rId23"/>
    <p:sldId id="505" r:id="rId24"/>
    <p:sldId id="370" r:id="rId25"/>
    <p:sldId id="487" r:id="rId26"/>
    <p:sldId id="434" r:id="rId27"/>
    <p:sldId id="492" r:id="rId28"/>
    <p:sldId id="514" r:id="rId29"/>
    <p:sldId id="489" r:id="rId30"/>
    <p:sldId id="508" r:id="rId31"/>
    <p:sldId id="463" r:id="rId32"/>
    <p:sldId id="268" r:id="rId33"/>
    <p:sldId id="491" r:id="rId34"/>
    <p:sldId id="399" r:id="rId35"/>
    <p:sldId id="267" r:id="rId36"/>
    <p:sldId id="481" r:id="rId37"/>
    <p:sldId id="507" r:id="rId38"/>
    <p:sldId id="511" r:id="rId39"/>
    <p:sldId id="485" r:id="rId40"/>
    <p:sldId id="478" r:id="rId41"/>
    <p:sldId id="474" r:id="rId42"/>
    <p:sldId id="456" r:id="rId43"/>
    <p:sldId id="442" r:id="rId44"/>
    <p:sldId id="457" r:id="rId45"/>
    <p:sldId id="443" r:id="rId46"/>
    <p:sldId id="444" r:id="rId47"/>
    <p:sldId id="445" r:id="rId48"/>
    <p:sldId id="464" r:id="rId49"/>
    <p:sldId id="467" r:id="rId50"/>
    <p:sldId id="452" r:id="rId51"/>
    <p:sldId id="510" r:id="rId52"/>
    <p:sldId id="435" r:id="rId53"/>
    <p:sldId id="515" r:id="rId54"/>
    <p:sldId id="468" r:id="rId55"/>
    <p:sldId id="385" r:id="rId56"/>
    <p:sldId id="389" r:id="rId57"/>
    <p:sldId id="390" r:id="rId58"/>
    <p:sldId id="391" r:id="rId59"/>
    <p:sldId id="392" r:id="rId60"/>
    <p:sldId id="395" r:id="rId61"/>
    <p:sldId id="396" r:id="rId62"/>
    <p:sldId id="397" r:id="rId63"/>
    <p:sldId id="398" r:id="rId64"/>
    <p:sldId id="400" r:id="rId65"/>
    <p:sldId id="430" r:id="rId66"/>
    <p:sldId id="494" r:id="rId67"/>
    <p:sldId id="263" r:id="rId68"/>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C9CEA30-AE74-4F4C-A361-751B882930B5}">
          <p14:sldIdLst>
            <p14:sldId id="257"/>
          </p14:sldIdLst>
        </p14:section>
        <p14:section name="Beaver" id="{39048D66-1C93-4F8A-9B4F-35AEBC0AC629}">
          <p14:sldIdLst>
            <p14:sldId id="513"/>
            <p14:sldId id="262"/>
            <p14:sldId id="497"/>
            <p14:sldId id="499"/>
            <p14:sldId id="498"/>
            <p14:sldId id="500"/>
            <p14:sldId id="512"/>
            <p14:sldId id="506"/>
            <p14:sldId id="439"/>
            <p14:sldId id="496"/>
            <p14:sldId id="479"/>
            <p14:sldId id="501"/>
            <p14:sldId id="503"/>
            <p14:sldId id="362"/>
            <p14:sldId id="374"/>
            <p14:sldId id="502"/>
            <p14:sldId id="516"/>
            <p14:sldId id="476"/>
            <p14:sldId id="509"/>
            <p14:sldId id="480"/>
            <p14:sldId id="504"/>
            <p14:sldId id="505"/>
            <p14:sldId id="370"/>
            <p14:sldId id="487"/>
            <p14:sldId id="434"/>
            <p14:sldId id="492"/>
            <p14:sldId id="514"/>
            <p14:sldId id="489"/>
            <p14:sldId id="508"/>
            <p14:sldId id="463"/>
            <p14:sldId id="268"/>
            <p14:sldId id="491"/>
            <p14:sldId id="399"/>
            <p14:sldId id="267"/>
            <p14:sldId id="481"/>
            <p14:sldId id="507"/>
            <p14:sldId id="511"/>
            <p14:sldId id="485"/>
          </p14:sldIdLst>
        </p14:section>
        <p14:section name="McNair" id="{94E6BA31-B8EB-40C9-88A5-4D7BE44EDA6B}">
          <p14:sldIdLst>
            <p14:sldId id="478"/>
            <p14:sldId id="474"/>
          </p14:sldIdLst>
        </p14:section>
        <p14:section name="Amos" id="{971960F2-BCED-4C6E-A7B6-185BF1C5A0C6}">
          <p14:sldIdLst>
            <p14:sldId id="456"/>
            <p14:sldId id="442"/>
            <p14:sldId id="457"/>
            <p14:sldId id="443"/>
            <p14:sldId id="444"/>
            <p14:sldId id="445"/>
            <p14:sldId id="464"/>
            <p14:sldId id="467"/>
            <p14:sldId id="452"/>
          </p14:sldIdLst>
        </p14:section>
        <p14:section name="Amos" id="{40D996D0-A0A2-4BF6-949A-C45A00282265}">
          <p14:sldIdLst>
            <p14:sldId id="510"/>
            <p14:sldId id="435"/>
            <p14:sldId id="515"/>
            <p14:sldId id="468"/>
            <p14:sldId id="385"/>
            <p14:sldId id="389"/>
            <p14:sldId id="390"/>
            <p14:sldId id="391"/>
            <p14:sldId id="392"/>
            <p14:sldId id="395"/>
            <p14:sldId id="396"/>
            <p14:sldId id="397"/>
            <p14:sldId id="398"/>
            <p14:sldId id="400"/>
            <p14:sldId id="430"/>
          </p14:sldIdLst>
        </p14:section>
        <p14:section name="McNair" id="{379E6FCF-3766-44BF-8B8E-78F162D8F68A}">
          <p14:sldIdLst>
            <p14:sldId id="494"/>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69" autoAdjust="0"/>
    <p:restoredTop sz="86199" autoAdjust="0"/>
  </p:normalViewPr>
  <p:slideViewPr>
    <p:cSldViewPr snapToGrid="0">
      <p:cViewPr varScale="1">
        <p:scale>
          <a:sx n="99" d="100"/>
          <a:sy n="99" d="100"/>
        </p:scale>
        <p:origin x="1026" y="84"/>
      </p:cViewPr>
      <p:guideLst/>
    </p:cSldViewPr>
  </p:slideViewPr>
  <p:outlineViewPr>
    <p:cViewPr>
      <p:scale>
        <a:sx n="33" d="100"/>
        <a:sy n="33" d="100"/>
      </p:scale>
      <p:origin x="0" y="-947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65D39C05-F8A1-459F-87FF-71FDF4B76FD4}" type="datetimeFigureOut">
              <a:rPr lang="en-US" smtClean="0"/>
              <a:t>9/1/2021</a:t>
            </a:fld>
            <a:endParaRPr lang="en-US" dirty="0"/>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CE9417E5-775D-4271-A214-B1C821446003}" type="slidenum">
              <a:rPr lang="en-US" smtClean="0"/>
              <a:t>‹#›</a:t>
            </a:fld>
            <a:endParaRPr lang="en-US" dirty="0"/>
          </a:p>
        </p:txBody>
      </p:sp>
    </p:spTree>
    <p:extLst>
      <p:ext uri="{BB962C8B-B14F-4D97-AF65-F5344CB8AC3E}">
        <p14:creationId xmlns:p14="http://schemas.microsoft.com/office/powerpoint/2010/main" val="3122826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3FD52928-8150-44E5-9702-573E954E5BF4}" type="datetimeFigureOut">
              <a:rPr lang="en-US" smtClean="0"/>
              <a:t>9/1/2021</a:t>
            </a:fld>
            <a:endParaRPr lang="en-US" dirty="0"/>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2C161B4A-B7AE-4946-870F-53B324687C9E}" type="slidenum">
              <a:rPr lang="en-US" smtClean="0"/>
              <a:t>‹#›</a:t>
            </a:fld>
            <a:endParaRPr lang="en-US" dirty="0"/>
          </a:p>
        </p:txBody>
      </p:sp>
    </p:spTree>
    <p:extLst>
      <p:ext uri="{BB962C8B-B14F-4D97-AF65-F5344CB8AC3E}">
        <p14:creationId xmlns:p14="http://schemas.microsoft.com/office/powerpoint/2010/main" val="27452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1</a:t>
            </a:fld>
            <a:endParaRPr lang="en-US" dirty="0"/>
          </a:p>
        </p:txBody>
      </p:sp>
    </p:spTree>
    <p:extLst>
      <p:ext uri="{BB962C8B-B14F-4D97-AF65-F5344CB8AC3E}">
        <p14:creationId xmlns:p14="http://schemas.microsoft.com/office/powerpoint/2010/main" val="465249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a:t>Follow your districts’ policies for content recovery; note the timeline for completing courses within the same term.</a:t>
            </a:r>
          </a:p>
        </p:txBody>
      </p:sp>
      <p:sp>
        <p:nvSpPr>
          <p:cNvPr id="4" name="Slide Number Placeholder 3"/>
          <p:cNvSpPr>
            <a:spLocks noGrp="1"/>
          </p:cNvSpPr>
          <p:nvPr>
            <p:ph type="sldNum" sz="quarter" idx="5"/>
          </p:nvPr>
        </p:nvSpPr>
        <p:spPr/>
        <p:txBody>
          <a:bodyPr/>
          <a:lstStyle/>
          <a:p>
            <a:fld id="{2C161B4A-B7AE-4946-870F-53B324687C9E}" type="slidenum">
              <a:rPr lang="en-US" smtClean="0"/>
              <a:t>24</a:t>
            </a:fld>
            <a:endParaRPr lang="en-US" dirty="0"/>
          </a:p>
        </p:txBody>
      </p:sp>
    </p:spTree>
    <p:extLst>
      <p:ext uri="{BB962C8B-B14F-4D97-AF65-F5344CB8AC3E}">
        <p14:creationId xmlns:p14="http://schemas.microsoft.com/office/powerpoint/2010/main" val="2146203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25</a:t>
            </a:fld>
            <a:endParaRPr lang="en-US" dirty="0"/>
          </a:p>
        </p:txBody>
      </p:sp>
    </p:spTree>
    <p:extLst>
      <p:ext uri="{BB962C8B-B14F-4D97-AF65-F5344CB8AC3E}">
        <p14:creationId xmlns:p14="http://schemas.microsoft.com/office/powerpoint/2010/main" val="3092735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a student retakes a course, the school counselor/registrar must verify the grade data on the Historical Grades Page for accuracy. Based on the final grade (score) for the retaken course, follow the settings as indicated on this slide. </a:t>
            </a:r>
          </a:p>
          <a:p>
            <a:r>
              <a:rPr lang="en-US" dirty="0"/>
              <a:t>What happens if the student’s final grade on the retake is lower? Must both courses appear on the transcript? YES!</a:t>
            </a:r>
          </a:p>
          <a:p>
            <a:endParaRPr lang="en-US" dirty="0"/>
          </a:p>
        </p:txBody>
      </p:sp>
      <p:sp>
        <p:nvSpPr>
          <p:cNvPr id="4" name="Slide Number Placeholder 3"/>
          <p:cNvSpPr>
            <a:spLocks noGrp="1"/>
          </p:cNvSpPr>
          <p:nvPr>
            <p:ph type="sldNum" sz="quarter" idx="5"/>
          </p:nvPr>
        </p:nvSpPr>
        <p:spPr/>
        <p:txBody>
          <a:bodyPr/>
          <a:lstStyle/>
          <a:p>
            <a:fld id="{2C161B4A-B7AE-4946-870F-53B324687C9E}" type="slidenum">
              <a:rPr lang="en-US" smtClean="0"/>
              <a:t>26</a:t>
            </a:fld>
            <a:endParaRPr lang="en-US" dirty="0"/>
          </a:p>
        </p:txBody>
      </p:sp>
    </p:spTree>
    <p:extLst>
      <p:ext uri="{BB962C8B-B14F-4D97-AF65-F5344CB8AC3E}">
        <p14:creationId xmlns:p14="http://schemas.microsoft.com/office/powerpoint/2010/main" val="3814424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UGP provides this information for Grades:</a:t>
            </a:r>
          </a:p>
          <a:p>
            <a:r>
              <a:rPr lang="en-US" dirty="0"/>
              <a:t>Districts are responsible for 	</a:t>
            </a:r>
          </a:p>
        </p:txBody>
      </p:sp>
      <p:sp>
        <p:nvSpPr>
          <p:cNvPr id="4" name="Slide Number Placeholder 3"/>
          <p:cNvSpPr>
            <a:spLocks noGrp="1"/>
          </p:cNvSpPr>
          <p:nvPr>
            <p:ph type="sldNum" sz="quarter" idx="5"/>
          </p:nvPr>
        </p:nvSpPr>
        <p:spPr/>
        <p:txBody>
          <a:bodyPr/>
          <a:lstStyle/>
          <a:p>
            <a:fld id="{841221E5-7225-48EB-A4EE-420E7BFCF705}" type="slidenum">
              <a:rPr lang="en-US" smtClean="0"/>
              <a:pPr/>
              <a:t>27</a:t>
            </a:fld>
            <a:endParaRPr lang="en-US" dirty="0"/>
          </a:p>
        </p:txBody>
      </p:sp>
    </p:spTree>
    <p:extLst>
      <p:ext uri="{BB962C8B-B14F-4D97-AF65-F5344CB8AC3E}">
        <p14:creationId xmlns:p14="http://schemas.microsoft.com/office/powerpoint/2010/main" val="2109472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credit recovery program (CR) involves completing make up work that will allow a student to recover a credit for the failed course. CR within itself is not a stand-alone course but for student accountability purposes (transcripts), CR will be recorded as a course when a student elects to recover rather than retake a course to earn the “lost” credit. The course will have its unique course name and course number; for example, Algebra 1 – CR as name and 4114CRCW as number or activity code.</a:t>
            </a:r>
          </a:p>
          <a:p>
            <a:pPr lvl="0"/>
            <a:r>
              <a:rPr lang="en-US" dirty="0"/>
              <a:t>All course attempts (failed course, CR course, or audited course) will be recorded on the student’s transcript, and the total credits attempted (potential credits) will indicate the number of all courses that a student has taken, including CR and AU courses. </a:t>
            </a:r>
          </a:p>
          <a:p>
            <a:pPr lvl="0"/>
            <a:r>
              <a:rPr lang="en-US" dirty="0"/>
              <a:t>Credit will be earned when the student passes the CR course; that is, the Earned and Potential Credit values will display with the number of credits for the specific course. In this way all coursework for high school will be listed on a student’s transcript and will provide a picture of the student’s course history.</a:t>
            </a:r>
          </a:p>
          <a:p>
            <a:r>
              <a:rPr lang="en-US" dirty="0"/>
              <a:t>NOTE: </a:t>
            </a:r>
            <a:r>
              <a:rPr lang="en-US" b="1" dirty="0"/>
              <a:t>Credit Recovery Courses with EOCEPs</a:t>
            </a:r>
          </a:p>
          <a:p>
            <a:r>
              <a:rPr lang="en-US" dirty="0"/>
              <a:t>Students who are enrolled in courses requiring state end-of-course examinations must take the examinations and fulfill all requirements outlined in Regulation 43-262. Students will be allowed to take the examination only once, at the end of the regular course duration and not at the end of an extended period granted through the credit recovery option.</a:t>
            </a:r>
            <a:endParaRPr lang="en-US" b="1" dirty="0"/>
          </a:p>
          <a:p>
            <a:pPr lvl="0"/>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29</a:t>
            </a:fld>
            <a:endParaRPr lang="en-US" dirty="0"/>
          </a:p>
        </p:txBody>
      </p:sp>
    </p:spTree>
    <p:extLst>
      <p:ext uri="{BB962C8B-B14F-4D97-AF65-F5344CB8AC3E}">
        <p14:creationId xmlns:p14="http://schemas.microsoft.com/office/powerpoint/2010/main" val="1020993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31</a:t>
            </a:fld>
            <a:endParaRPr lang="en-US" dirty="0"/>
          </a:p>
        </p:txBody>
      </p:sp>
    </p:spTree>
    <p:extLst>
      <p:ext uri="{BB962C8B-B14F-4D97-AF65-F5344CB8AC3E}">
        <p14:creationId xmlns:p14="http://schemas.microsoft.com/office/powerpoint/2010/main" val="38897367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32</a:t>
            </a:fld>
            <a:endParaRPr lang="en-US" dirty="0"/>
          </a:p>
        </p:txBody>
      </p:sp>
    </p:spTree>
    <p:extLst>
      <p:ext uri="{BB962C8B-B14F-4D97-AF65-F5344CB8AC3E}">
        <p14:creationId xmlns:p14="http://schemas.microsoft.com/office/powerpoint/2010/main" val="19705945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created this conversion chart to reference when you need to determine how the various letter grades are included in GPA calculations, displayed on transcripts, etc. </a:t>
            </a:r>
          </a:p>
          <a:p>
            <a:r>
              <a:rPr lang="en-US" b="1" dirty="0"/>
              <a:t>This chart was updated </a:t>
            </a:r>
            <a:r>
              <a:rPr lang="en-US" dirty="0"/>
              <a:t>based on careful review of the UGP after the initial training in September 2020. These changes are as follows:</a:t>
            </a:r>
          </a:p>
          <a:p>
            <a:pPr marL="174961" indent="-174961">
              <a:buFont typeface="Arial" panose="020B0604020202020204" pitchFamily="34" charset="0"/>
              <a:buChar char="•"/>
            </a:pPr>
            <a:r>
              <a:rPr lang="en-US" dirty="0"/>
              <a:t>P grade –  select the “INCLUDE” radio button for Graduation Calculation</a:t>
            </a:r>
          </a:p>
          <a:p>
            <a:pPr marL="174961" indent="-174961">
              <a:buFont typeface="Arial" panose="020B0604020202020204" pitchFamily="34" charset="0"/>
              <a:buChar char="•"/>
            </a:pPr>
            <a:r>
              <a:rPr lang="en-US" dirty="0"/>
              <a:t>Both WF and FA grades – select the “INCLUDE’ radio button for GPA, Class rank, Honor Roll and Graduation Calculations since these scores are to be included when averaging grade points, calculating class rank, etc.,  and will display on transcripts.</a:t>
            </a:r>
          </a:p>
          <a:p>
            <a:pPr defTabSz="933126">
              <a:defRPr/>
            </a:pPr>
            <a:r>
              <a:rPr lang="en-US" dirty="0"/>
              <a:t>Students who drop out of school or are expelled after the allowed period for withdrawal but before the end of the grading period will be assigned grades in accordance with the following policies:</a:t>
            </a:r>
          </a:p>
          <a:p>
            <a:pPr defTabSz="933126">
              <a:defRPr/>
            </a:pPr>
            <a:r>
              <a:rPr lang="en-US" dirty="0"/>
              <a:t>1. </a:t>
            </a:r>
            <a:r>
              <a:rPr lang="en-US" b="1" dirty="0"/>
              <a:t>WP Grades</a:t>
            </a:r>
            <a:r>
              <a:rPr lang="en-US" dirty="0"/>
              <a:t>: The student will receive a WP if he or she was passing the course. The grade of WP will carry no earned units of credit and no quality points to be factored into the student’s GPA.</a:t>
            </a:r>
          </a:p>
          <a:p>
            <a:pPr defTabSz="933126">
              <a:defRPr/>
            </a:pPr>
            <a:r>
              <a:rPr lang="en-US" dirty="0"/>
              <a:t>2. </a:t>
            </a:r>
            <a:r>
              <a:rPr lang="en-US" b="1" dirty="0"/>
              <a:t>AU Grades</a:t>
            </a:r>
            <a:r>
              <a:rPr lang="en-US" dirty="0"/>
              <a:t>: The student who contracts with the school to audit a course will receive no credits for taking the course and this grade will be excluded from any calculations.</a:t>
            </a:r>
          </a:p>
          <a:p>
            <a:pPr defTabSz="933126">
              <a:defRPr/>
            </a:pPr>
            <a:r>
              <a:rPr lang="en-US" dirty="0"/>
              <a:t>3. </a:t>
            </a:r>
            <a:r>
              <a:rPr lang="en-US" b="1" dirty="0"/>
              <a:t>WF Grades</a:t>
            </a:r>
            <a:r>
              <a:rPr lang="en-US" dirty="0"/>
              <a:t>: The student will receive a WF if he or she was failing and chose to withdraw from the course outside the timeframe for course withdrawals. The grade of WF will have 0 GPA Points, will carry no earned units of credit but will be factored into the student’s GPA as the numerical percent of 50. </a:t>
            </a:r>
          </a:p>
          <a:p>
            <a:pPr defTabSz="933126">
              <a:defRPr/>
            </a:pPr>
            <a:r>
              <a:rPr lang="en-US" dirty="0"/>
              <a:t>4. </a:t>
            </a:r>
            <a:r>
              <a:rPr lang="en-US" b="1" dirty="0"/>
              <a:t>FA Grades</a:t>
            </a:r>
            <a:r>
              <a:rPr lang="en-US" dirty="0"/>
              <a:t> (Excessive Absences (Failure due to Absences): As noted in Regulation 43-274 VII(B), students with absences may make up work or demonstrate proficiency as determined by the local school district. The local school board shall develop policy on the body of evidence that is acceptable to demonstrate proficiency.  If a grade of FA is assigned, it will have 0 GPA points, will carry no earned credit hours (units for credit toward graduation) but will be factored into the student’s GPA as the numerical percent of 50. </a:t>
            </a:r>
          </a:p>
          <a:p>
            <a:r>
              <a:rPr lang="en-US" dirty="0"/>
              <a:t>5. </a:t>
            </a:r>
            <a:r>
              <a:rPr lang="en-US" b="1" dirty="0"/>
              <a:t>P – Pass (P)/Fail (F) Grades</a:t>
            </a:r>
            <a:r>
              <a:rPr lang="en-US" dirty="0"/>
              <a:t>: If the transcript shows that the student has earned a grade of P (passing) or F (failing), that grade will be converted to a numerical designation on the basis of information secured from the sending institution as to the appropriate numerical value of the “P” or the “F.” If no numerical average can be obtained for the “P,” an earned credit will be awarded and follow UGP Administrative Procedures for entering a “P” on the transcript. If no numerical average can be obtained from the sending institution on the “F,” an “NP” will be entered on the transcript. (See UGP Administrative Procedures for other transfer grade issues.)</a:t>
            </a:r>
          </a:p>
          <a:p>
            <a:endParaRPr lang="en-US" dirty="0"/>
          </a:p>
          <a:p>
            <a:r>
              <a:rPr lang="en-US" b="1" dirty="0"/>
              <a:t>Percent</a:t>
            </a:r>
            <a:r>
              <a:rPr lang="en-US" dirty="0"/>
              <a:t> indicates the numerical score for the letter grade. </a:t>
            </a:r>
          </a:p>
          <a:p>
            <a:r>
              <a:rPr lang="en-US" b="1" dirty="0"/>
              <a:t>Potential Credit Hours </a:t>
            </a:r>
            <a:r>
              <a:rPr lang="en-US" dirty="0"/>
              <a:t>indicate a student attempted a course. Whether he/she passed or failed to meet course completion requirements, this field will indicate the credits the student would have received for taking the course. If the GPA calculation radio button is marked as exclude, the course grade does not impact the student’s GPA calculation and vice-versa.</a:t>
            </a:r>
          </a:p>
          <a:p>
            <a:endParaRPr lang="en-US" dirty="0"/>
          </a:p>
          <a:p>
            <a:r>
              <a:rPr lang="en-US" dirty="0"/>
              <a:t>The </a:t>
            </a:r>
            <a:r>
              <a:rPr lang="en-US" b="1" dirty="0"/>
              <a:t>Graduation Calculation </a:t>
            </a:r>
            <a:r>
              <a:rPr lang="en-US" dirty="0"/>
              <a:t>is set when grades are permanently stored when Repeated Course Grade Suppression is being used. When not using the Repeated Course Grade Suppression component,  grades are stored with the default value to be included. When grades are manually entered the value for Graduation Calculation should also be set to included Otherwise the grades credit will not print on the transcript. </a:t>
            </a:r>
          </a:p>
          <a:p>
            <a:endParaRPr lang="en-US" dirty="0"/>
          </a:p>
          <a:p>
            <a:r>
              <a:rPr lang="en-US" b="1" dirty="0"/>
              <a:t> Finally </a:t>
            </a:r>
            <a:r>
              <a:rPr lang="en-US" dirty="0"/>
              <a:t>note that everything displays on the student’s transcript.</a:t>
            </a:r>
          </a:p>
          <a:p>
            <a:pPr defTabSz="933126">
              <a:defRPr/>
            </a:pPr>
            <a:endParaRPr lang="en-US" dirty="0"/>
          </a:p>
          <a:p>
            <a:endParaRPr lang="en-US" dirty="0"/>
          </a:p>
        </p:txBody>
      </p:sp>
      <p:sp>
        <p:nvSpPr>
          <p:cNvPr id="4" name="Footer Placeholder 3"/>
          <p:cNvSpPr>
            <a:spLocks noGrp="1"/>
          </p:cNvSpPr>
          <p:nvPr>
            <p:ph type="ftr" sz="quarter" idx="4"/>
          </p:nvPr>
        </p:nvSpPr>
        <p:spPr/>
        <p:txBody>
          <a:bodyPr/>
          <a:lstStyle/>
          <a:p>
            <a:r>
              <a:rPr lang="en-US" dirty="0"/>
              <a:t>South Carolina Department of Education</a:t>
            </a:r>
          </a:p>
        </p:txBody>
      </p:sp>
      <p:sp>
        <p:nvSpPr>
          <p:cNvPr id="5" name="Slide Number Placeholder 4"/>
          <p:cNvSpPr>
            <a:spLocks noGrp="1"/>
          </p:cNvSpPr>
          <p:nvPr>
            <p:ph type="sldNum" sz="quarter" idx="5"/>
          </p:nvPr>
        </p:nvSpPr>
        <p:spPr/>
        <p:txBody>
          <a:bodyPr/>
          <a:lstStyle/>
          <a:p>
            <a:fld id="{9091D14C-FD63-4621-8F63-9ECEE9A5DEDE}" type="slidenum">
              <a:rPr lang="en-US" smtClean="0"/>
              <a:pPr/>
              <a:t>33</a:t>
            </a:fld>
            <a:endParaRPr lang="en-US" dirty="0"/>
          </a:p>
        </p:txBody>
      </p:sp>
    </p:spTree>
    <p:extLst>
      <p:ext uri="{BB962C8B-B14F-4D97-AF65-F5344CB8AC3E}">
        <p14:creationId xmlns:p14="http://schemas.microsoft.com/office/powerpoint/2010/main" val="2778412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34</a:t>
            </a:fld>
            <a:endParaRPr lang="en-US" dirty="0"/>
          </a:p>
        </p:txBody>
      </p:sp>
    </p:spTree>
    <p:extLst>
      <p:ext uri="{BB962C8B-B14F-4D97-AF65-F5344CB8AC3E}">
        <p14:creationId xmlns:p14="http://schemas.microsoft.com/office/powerpoint/2010/main" val="37342031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Office of Research and Data Analysis</a:t>
            </a:r>
          </a:p>
          <a:p>
            <a:r>
              <a:rPr lang="en-US" dirty="0" smtClean="0"/>
              <a:t>Office of Federal and State Accountability</a:t>
            </a:r>
          </a:p>
          <a:p>
            <a:r>
              <a:rPr lang="en-US" dirty="0" smtClean="0"/>
              <a:t>Office of Student Intervention/School Counselors</a:t>
            </a:r>
          </a:p>
          <a:p>
            <a:r>
              <a:rPr lang="en-US" dirty="0" smtClean="0"/>
              <a:t>2018-2019, Version 1.0</a:t>
            </a:r>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35</a:t>
            </a:fld>
            <a:endParaRPr lang="en-US" dirty="0"/>
          </a:p>
        </p:txBody>
      </p:sp>
    </p:spTree>
    <p:extLst>
      <p:ext uri="{BB962C8B-B14F-4D97-AF65-F5344CB8AC3E}">
        <p14:creationId xmlns:p14="http://schemas.microsoft.com/office/powerpoint/2010/main" val="4070526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29698" name="Notes Placeholder 2"/>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233309" indent="-233309">
              <a:buFontTx/>
              <a:buAutoNum type="arabicPeriod"/>
            </a:pPr>
            <a:endParaRPr lang="en-US" altLang="en-US" dirty="0"/>
          </a:p>
        </p:txBody>
      </p:sp>
      <p:sp>
        <p:nvSpPr>
          <p:cNvPr id="38916" name="Slide Number Placeholder 3"/>
          <p:cNvSpPr>
            <a:spLocks noGrp="1"/>
          </p:cNvSpPr>
          <p:nvPr>
            <p:ph type="sldNum" sz="quarter" idx="5"/>
          </p:nvPr>
        </p:nvSpPr>
        <p:spPr/>
        <p:txBody>
          <a:bodyPr/>
          <a:lstStyle>
            <a:lvl1pPr>
              <a:defRPr sz="2400">
                <a:solidFill>
                  <a:schemeClr val="tx1"/>
                </a:solidFill>
                <a:latin typeface="Arial" panose="020B0604020202020204" pitchFamily="34" charset="0"/>
              </a:defRPr>
            </a:lvl1pPr>
            <a:lvl2pPr marL="758255" indent="-291636">
              <a:defRPr sz="2400">
                <a:solidFill>
                  <a:schemeClr val="tx1"/>
                </a:solidFill>
                <a:latin typeface="Arial" panose="020B0604020202020204" pitchFamily="34" charset="0"/>
              </a:defRPr>
            </a:lvl2pPr>
            <a:lvl3pPr marL="1166546" indent="-233309">
              <a:defRPr sz="2400">
                <a:solidFill>
                  <a:schemeClr val="tx1"/>
                </a:solidFill>
                <a:latin typeface="Arial" panose="020B0604020202020204" pitchFamily="34" charset="0"/>
              </a:defRPr>
            </a:lvl3pPr>
            <a:lvl4pPr marL="1633164" indent="-233309">
              <a:defRPr sz="2400">
                <a:solidFill>
                  <a:schemeClr val="tx1"/>
                </a:solidFill>
                <a:latin typeface="Arial" panose="020B0604020202020204" pitchFamily="34" charset="0"/>
              </a:defRPr>
            </a:lvl4pPr>
            <a:lvl5pPr marL="2099782" indent="-233309">
              <a:defRPr sz="2400">
                <a:solidFill>
                  <a:schemeClr val="tx1"/>
                </a:solidFill>
                <a:latin typeface="Arial" panose="020B0604020202020204" pitchFamily="34" charset="0"/>
              </a:defRPr>
            </a:lvl5pPr>
            <a:lvl6pPr marL="2566401" indent="-233309" eaLnBrk="0" fontAlgn="base" hangingPunct="0">
              <a:spcBef>
                <a:spcPct val="0"/>
              </a:spcBef>
              <a:spcAft>
                <a:spcPct val="0"/>
              </a:spcAft>
              <a:defRPr sz="2400">
                <a:solidFill>
                  <a:schemeClr val="tx1"/>
                </a:solidFill>
                <a:latin typeface="Arial" panose="020B0604020202020204" pitchFamily="34" charset="0"/>
              </a:defRPr>
            </a:lvl6pPr>
            <a:lvl7pPr marL="3033019" indent="-233309" eaLnBrk="0" fontAlgn="base" hangingPunct="0">
              <a:spcBef>
                <a:spcPct val="0"/>
              </a:spcBef>
              <a:spcAft>
                <a:spcPct val="0"/>
              </a:spcAft>
              <a:defRPr sz="2400">
                <a:solidFill>
                  <a:schemeClr val="tx1"/>
                </a:solidFill>
                <a:latin typeface="Arial" panose="020B0604020202020204" pitchFamily="34" charset="0"/>
              </a:defRPr>
            </a:lvl7pPr>
            <a:lvl8pPr marL="3499637" indent="-233309" eaLnBrk="0" fontAlgn="base" hangingPunct="0">
              <a:spcBef>
                <a:spcPct val="0"/>
              </a:spcBef>
              <a:spcAft>
                <a:spcPct val="0"/>
              </a:spcAft>
              <a:defRPr sz="2400">
                <a:solidFill>
                  <a:schemeClr val="tx1"/>
                </a:solidFill>
                <a:latin typeface="Arial" panose="020B0604020202020204" pitchFamily="34" charset="0"/>
              </a:defRPr>
            </a:lvl8pPr>
            <a:lvl9pPr marL="3966256" indent="-233309" eaLnBrk="0" fontAlgn="base" hangingPunct="0">
              <a:spcBef>
                <a:spcPct val="0"/>
              </a:spcBef>
              <a:spcAft>
                <a:spcPct val="0"/>
              </a:spcAft>
              <a:defRPr sz="2400">
                <a:solidFill>
                  <a:schemeClr val="tx1"/>
                </a:solidFill>
                <a:latin typeface="Arial" panose="020B0604020202020204" pitchFamily="34" charset="0"/>
              </a:defRPr>
            </a:lvl9pPr>
          </a:lstStyle>
          <a:p>
            <a:fld id="{CB3FECD8-E139-4304-A32F-4CEEC113F7A2}" type="slidenum">
              <a:rPr lang="en-US" altLang="en-US" sz="1200"/>
              <a:pPr/>
              <a:t>3</a:t>
            </a:fld>
            <a:endParaRPr lang="en-US" altLang="en-US" sz="1200" dirty="0"/>
          </a:p>
        </p:txBody>
      </p:sp>
    </p:spTree>
    <p:extLst>
      <p:ext uri="{BB962C8B-B14F-4D97-AF65-F5344CB8AC3E}">
        <p14:creationId xmlns:p14="http://schemas.microsoft.com/office/powerpoint/2010/main" val="8208435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CF995B-7058-41D0-83DF-C864185FD467}" type="slidenum">
              <a:rPr lang="en-US" smtClean="0"/>
              <a:t>36</a:t>
            </a:fld>
            <a:endParaRPr lang="en-US" dirty="0"/>
          </a:p>
        </p:txBody>
      </p:sp>
    </p:spTree>
    <p:extLst>
      <p:ext uri="{BB962C8B-B14F-4D97-AF65-F5344CB8AC3E}">
        <p14:creationId xmlns:p14="http://schemas.microsoft.com/office/powerpoint/2010/main" val="35245014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37</a:t>
            </a:fld>
            <a:endParaRPr lang="en-US" dirty="0"/>
          </a:p>
        </p:txBody>
      </p:sp>
    </p:spTree>
    <p:extLst>
      <p:ext uri="{BB962C8B-B14F-4D97-AF65-F5344CB8AC3E}">
        <p14:creationId xmlns:p14="http://schemas.microsoft.com/office/powerpoint/2010/main" val="4101867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39</a:t>
            </a:fld>
            <a:endParaRPr lang="en-US" dirty="0"/>
          </a:p>
        </p:txBody>
      </p:sp>
    </p:spTree>
    <p:extLst>
      <p:ext uri="{BB962C8B-B14F-4D97-AF65-F5344CB8AC3E}">
        <p14:creationId xmlns:p14="http://schemas.microsoft.com/office/powerpoint/2010/main" val="8137268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CF995B-7058-41D0-83DF-C864185FD467}" type="slidenum">
              <a:rPr lang="en-US" smtClean="0"/>
              <a:t>40</a:t>
            </a:fld>
            <a:endParaRPr lang="en-US" dirty="0"/>
          </a:p>
        </p:txBody>
      </p:sp>
    </p:spTree>
    <p:extLst>
      <p:ext uri="{BB962C8B-B14F-4D97-AF65-F5344CB8AC3E}">
        <p14:creationId xmlns:p14="http://schemas.microsoft.com/office/powerpoint/2010/main" val="689867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CF995B-7058-41D0-83DF-C864185FD467}" type="slidenum">
              <a:rPr lang="en-US" smtClean="0"/>
              <a:t>41</a:t>
            </a:fld>
            <a:endParaRPr lang="en-US" dirty="0"/>
          </a:p>
        </p:txBody>
      </p:sp>
    </p:spTree>
    <p:extLst>
      <p:ext uri="{BB962C8B-B14F-4D97-AF65-F5344CB8AC3E}">
        <p14:creationId xmlns:p14="http://schemas.microsoft.com/office/powerpoint/2010/main" val="2883738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Overview: lots of parts to a report that provides coursework completed for each student. Note the title for this report, the student demographics and the school/district information alone. </a:t>
            </a:r>
          </a:p>
        </p:txBody>
      </p:sp>
      <p:sp>
        <p:nvSpPr>
          <p:cNvPr id="4" name="Slide Number Placeholder 3"/>
          <p:cNvSpPr>
            <a:spLocks noGrp="1"/>
          </p:cNvSpPr>
          <p:nvPr>
            <p:ph type="sldNum" sz="quarter" idx="5"/>
          </p:nvPr>
        </p:nvSpPr>
        <p:spPr/>
        <p:txBody>
          <a:bodyPr/>
          <a:lstStyle/>
          <a:p>
            <a:fld id="{2C161B4A-B7AE-4946-870F-53B324687C9E}" type="slidenum">
              <a:rPr lang="en-US" smtClean="0"/>
              <a:t>42</a:t>
            </a:fld>
            <a:endParaRPr lang="en-US" dirty="0"/>
          </a:p>
        </p:txBody>
      </p:sp>
    </p:spTree>
    <p:extLst>
      <p:ext uri="{BB962C8B-B14F-4D97-AF65-F5344CB8AC3E}">
        <p14:creationId xmlns:p14="http://schemas.microsoft.com/office/powerpoint/2010/main" val="3020983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 in the title --- Graduation Date --- Class of --- Diploma Type</a:t>
            </a:r>
          </a:p>
        </p:txBody>
      </p:sp>
      <p:sp>
        <p:nvSpPr>
          <p:cNvPr id="4" name="Slide Number Placeholder 3"/>
          <p:cNvSpPr>
            <a:spLocks noGrp="1"/>
          </p:cNvSpPr>
          <p:nvPr>
            <p:ph type="sldNum" sz="quarter" idx="5"/>
          </p:nvPr>
        </p:nvSpPr>
        <p:spPr/>
        <p:txBody>
          <a:bodyPr/>
          <a:lstStyle/>
          <a:p>
            <a:fld id="{2C161B4A-B7AE-4946-870F-53B324687C9E}" type="slidenum">
              <a:rPr lang="en-US" smtClean="0"/>
              <a:t>43</a:t>
            </a:fld>
            <a:endParaRPr lang="en-US" dirty="0"/>
          </a:p>
        </p:txBody>
      </p:sp>
    </p:spTree>
    <p:extLst>
      <p:ext uri="{BB962C8B-B14F-4D97-AF65-F5344CB8AC3E}">
        <p14:creationId xmlns:p14="http://schemas.microsoft.com/office/powerpoint/2010/main" val="22139640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elements that must display on a student’s transcript come from many pages within the PS application. All of these fields of the student’s name reside on the Demographics page; part core and part custom. We realize the fields are important to many different reports so we usually depend on many eyes to help us discover accurate values in core fields.</a:t>
            </a:r>
          </a:p>
        </p:txBody>
      </p:sp>
      <p:sp>
        <p:nvSpPr>
          <p:cNvPr id="4" name="Slide Number Placeholder 3"/>
          <p:cNvSpPr>
            <a:spLocks noGrp="1"/>
          </p:cNvSpPr>
          <p:nvPr>
            <p:ph type="sldNum" sz="quarter" idx="5"/>
          </p:nvPr>
        </p:nvSpPr>
        <p:spPr/>
        <p:txBody>
          <a:bodyPr/>
          <a:lstStyle/>
          <a:p>
            <a:fld id="{2C161B4A-B7AE-4946-870F-53B324687C9E}" type="slidenum">
              <a:rPr lang="en-US" smtClean="0"/>
              <a:t>44</a:t>
            </a:fld>
            <a:endParaRPr lang="en-US" dirty="0"/>
          </a:p>
        </p:txBody>
      </p:sp>
    </p:spTree>
    <p:extLst>
      <p:ext uri="{BB962C8B-B14F-4D97-AF65-F5344CB8AC3E}">
        <p14:creationId xmlns:p14="http://schemas.microsoft.com/office/powerpoint/2010/main" val="17176956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fields Graduation Date and Class of (Year) are located on entirely different PS pages.</a:t>
            </a:r>
          </a:p>
          <a:p>
            <a:pPr defTabSz="933237">
              <a:defRPr/>
            </a:pPr>
            <a:r>
              <a:rPr lang="en-US" dirty="0"/>
              <a:t>Jason will share with us best practices for reporting of data and procedures.</a:t>
            </a:r>
          </a:p>
          <a:p>
            <a:endParaRPr lang="en-US" dirty="0"/>
          </a:p>
        </p:txBody>
      </p:sp>
      <p:sp>
        <p:nvSpPr>
          <p:cNvPr id="4" name="Slide Number Placeholder 3"/>
          <p:cNvSpPr>
            <a:spLocks noGrp="1"/>
          </p:cNvSpPr>
          <p:nvPr>
            <p:ph type="sldNum" sz="quarter" idx="5"/>
          </p:nvPr>
        </p:nvSpPr>
        <p:spPr/>
        <p:txBody>
          <a:bodyPr/>
          <a:lstStyle/>
          <a:p>
            <a:fld id="{2C161B4A-B7AE-4946-870F-53B324687C9E}" type="slidenum">
              <a:rPr lang="en-US" smtClean="0"/>
              <a:t>45</a:t>
            </a:fld>
            <a:endParaRPr lang="en-US" dirty="0"/>
          </a:p>
        </p:txBody>
      </p:sp>
    </p:spTree>
    <p:extLst>
      <p:ext uri="{BB962C8B-B14F-4D97-AF65-F5344CB8AC3E}">
        <p14:creationId xmlns:p14="http://schemas.microsoft.com/office/powerpoint/2010/main" val="6845839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there are many data elements that are used specifically for providing transcript data. We  have pulled together several of the SC customized fields using a chart that lists the label or field name, page, internal field name and description for important data elements to verify. We </a:t>
            </a:r>
            <a:r>
              <a:rPr lang="en-US" dirty="0" smtClean="0"/>
              <a:t>built </a:t>
            </a:r>
            <a:r>
              <a:rPr lang="en-US" dirty="0"/>
              <a:t>two slides so that you could read the information…</a:t>
            </a:r>
          </a:p>
        </p:txBody>
      </p:sp>
      <p:sp>
        <p:nvSpPr>
          <p:cNvPr id="4" name="Slide Number Placeholder 3"/>
          <p:cNvSpPr>
            <a:spLocks noGrp="1"/>
          </p:cNvSpPr>
          <p:nvPr>
            <p:ph type="sldNum" sz="quarter" idx="5"/>
          </p:nvPr>
        </p:nvSpPr>
        <p:spPr/>
        <p:txBody>
          <a:bodyPr/>
          <a:lstStyle/>
          <a:p>
            <a:fld id="{2C161B4A-B7AE-4946-870F-53B324687C9E}" type="slidenum">
              <a:rPr lang="en-US" smtClean="0"/>
              <a:t>46</a:t>
            </a:fld>
            <a:endParaRPr lang="en-US" dirty="0"/>
          </a:p>
        </p:txBody>
      </p:sp>
    </p:spTree>
    <p:extLst>
      <p:ext uri="{BB962C8B-B14F-4D97-AF65-F5344CB8AC3E}">
        <p14:creationId xmlns:p14="http://schemas.microsoft.com/office/powerpoint/2010/main" val="3952536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To further clarify courses taken by students attending middle and junior level schools, the course database at the middle school must have the active high school courses listed with appropriate codes (HS, and subject, grade scale for the honors, CP, etc. levels, etc.).</a:t>
            </a:r>
          </a:p>
          <a:p>
            <a:r>
              <a:rPr lang="en-US" sz="1800" dirty="0"/>
              <a:t>Note that PE and Health courses ARE NOT to be offered for high school credit in the 6-8 grade levels.</a:t>
            </a:r>
          </a:p>
        </p:txBody>
      </p:sp>
      <p:sp>
        <p:nvSpPr>
          <p:cNvPr id="4" name="Slide Number Placeholder 3"/>
          <p:cNvSpPr>
            <a:spLocks noGrp="1"/>
          </p:cNvSpPr>
          <p:nvPr>
            <p:ph type="sldNum" sz="quarter" idx="5"/>
          </p:nvPr>
        </p:nvSpPr>
        <p:spPr/>
        <p:txBody>
          <a:bodyPr/>
          <a:lstStyle/>
          <a:p>
            <a:fld id="{841221E5-7225-48EB-A4EE-420E7BFCF705}" type="slidenum">
              <a:rPr lang="en-US" smtClean="0"/>
              <a:pPr/>
              <a:t>10</a:t>
            </a:fld>
            <a:endParaRPr lang="en-US" dirty="0"/>
          </a:p>
        </p:txBody>
      </p:sp>
    </p:spTree>
    <p:extLst>
      <p:ext uri="{BB962C8B-B14F-4D97-AF65-F5344CB8AC3E}">
        <p14:creationId xmlns:p14="http://schemas.microsoft.com/office/powerpoint/2010/main" val="8648326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since we wanted you to actually see them, we enlarged the fonts. Though this chart does not list the common demographic data such as last name, first name, etc., we felt it necessary to remind you of a few very important values people want to know…</a:t>
            </a:r>
          </a:p>
          <a:p>
            <a:r>
              <a:rPr lang="en-US" dirty="0"/>
              <a:t>On the fly means you get to view the calculation only when you print the report. It is not stored; therefore any slight change in one student’s grades can impact the ranking of all other student within the same class (senior, junior, etc.)</a:t>
            </a:r>
          </a:p>
        </p:txBody>
      </p:sp>
      <p:sp>
        <p:nvSpPr>
          <p:cNvPr id="4" name="Slide Number Placeholder 3"/>
          <p:cNvSpPr>
            <a:spLocks noGrp="1"/>
          </p:cNvSpPr>
          <p:nvPr>
            <p:ph type="sldNum" sz="quarter" idx="5"/>
          </p:nvPr>
        </p:nvSpPr>
        <p:spPr/>
        <p:txBody>
          <a:bodyPr/>
          <a:lstStyle/>
          <a:p>
            <a:fld id="{2C161B4A-B7AE-4946-870F-53B324687C9E}" type="slidenum">
              <a:rPr lang="en-US" smtClean="0"/>
              <a:t>47</a:t>
            </a:fld>
            <a:endParaRPr lang="en-US" dirty="0"/>
          </a:p>
        </p:txBody>
      </p:sp>
    </p:spTree>
    <p:extLst>
      <p:ext uri="{BB962C8B-B14F-4D97-AF65-F5344CB8AC3E}">
        <p14:creationId xmlns:p14="http://schemas.microsoft.com/office/powerpoint/2010/main" val="42867504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 vs. WIP TITLE</a:t>
            </a:r>
          </a:p>
        </p:txBody>
      </p:sp>
      <p:sp>
        <p:nvSpPr>
          <p:cNvPr id="4" name="Slide Number Placeholder 3"/>
          <p:cNvSpPr>
            <a:spLocks noGrp="1"/>
          </p:cNvSpPr>
          <p:nvPr>
            <p:ph type="sldNum" sz="quarter" idx="5"/>
          </p:nvPr>
        </p:nvSpPr>
        <p:spPr/>
        <p:txBody>
          <a:bodyPr/>
          <a:lstStyle/>
          <a:p>
            <a:fld id="{2C161B4A-B7AE-4946-870F-53B324687C9E}" type="slidenum">
              <a:rPr lang="en-US" smtClean="0"/>
              <a:t>48</a:t>
            </a:fld>
            <a:endParaRPr lang="en-US" dirty="0"/>
          </a:p>
        </p:txBody>
      </p:sp>
    </p:spTree>
    <p:extLst>
      <p:ext uri="{BB962C8B-B14F-4D97-AF65-F5344CB8AC3E}">
        <p14:creationId xmlns:p14="http://schemas.microsoft.com/office/powerpoint/2010/main" val="37341180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WIP transcript has the current year’s  listing of courses student is taking – until final grades are stored.</a:t>
            </a:r>
          </a:p>
        </p:txBody>
      </p:sp>
      <p:sp>
        <p:nvSpPr>
          <p:cNvPr id="4" name="Slide Number Placeholder 3"/>
          <p:cNvSpPr>
            <a:spLocks noGrp="1"/>
          </p:cNvSpPr>
          <p:nvPr>
            <p:ph type="sldNum" sz="quarter" idx="5"/>
          </p:nvPr>
        </p:nvSpPr>
        <p:spPr/>
        <p:txBody>
          <a:bodyPr/>
          <a:lstStyle/>
          <a:p>
            <a:fld id="{2C161B4A-B7AE-4946-870F-53B324687C9E}" type="slidenum">
              <a:rPr lang="en-US" smtClean="0"/>
              <a:t>49</a:t>
            </a:fld>
            <a:endParaRPr lang="en-US" dirty="0"/>
          </a:p>
        </p:txBody>
      </p:sp>
    </p:spTree>
    <p:extLst>
      <p:ext uri="{BB962C8B-B14F-4D97-AF65-F5344CB8AC3E}">
        <p14:creationId xmlns:p14="http://schemas.microsoft.com/office/powerpoint/2010/main" val="19074697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50</a:t>
            </a:fld>
            <a:endParaRPr lang="en-US" dirty="0"/>
          </a:p>
        </p:txBody>
      </p:sp>
    </p:spTree>
    <p:extLst>
      <p:ext uri="{BB962C8B-B14F-4D97-AF65-F5344CB8AC3E}">
        <p14:creationId xmlns:p14="http://schemas.microsoft.com/office/powerpoint/2010/main" val="33786442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Office of Research and Data Analysis/PS provides both the SC Final and SC Work in Progress standard transcript templates. These templates are imported into each instance of PS at the district level and set up for each school in that district with its own school and principal information. When selecting a student, a group of students, or an entire class of students, you can “submit” this report and view the pdf versions of these student reports. The difference between these two transcripts is the WIP lists courses the student is currently taking in a special box object on the right side of the report. The final transcript lists all completed coursework at the end of each year by class: freshman, sophomore, junior, senior. The final report for each year is the transcript used by CHE to determine certain eligibility for SC Scholarships.</a:t>
            </a:r>
          </a:p>
          <a:p>
            <a:r>
              <a:rPr lang="en-US" dirty="0"/>
              <a:t>These standard reports become very special documents when submitted to colleges, universities, scholarship-proving entities, workplaces, etc. to indicate the high school coursework completed by each student. The data are reviewed and evaluated to determine if the student meets requirements for earning a job, winning a scholarship, being admitted to higher learning institutions, etc. </a:t>
            </a:r>
          </a:p>
          <a:p>
            <a:r>
              <a:rPr lang="en-US" dirty="0"/>
              <a:t>Over the years we at the state, district or school levels are asked to provide transcripts from previous years to prove authenticity of a SC High School Diploma. When these reports are missing an important Graduation Date, a principal’s signature, the total number of units with appropriate required courses, validity of all the data are questioned. School counselors, teachers, principals, PS data clerks, and even students should be verifying the information reported on transcripts each year to ensure the all data values are accurate</a:t>
            </a:r>
          </a:p>
          <a:p>
            <a:endParaRPr lang="en-US" dirty="0"/>
          </a:p>
        </p:txBody>
      </p:sp>
      <p:sp>
        <p:nvSpPr>
          <p:cNvPr id="4" name="Slide Number Placeholder 3"/>
          <p:cNvSpPr>
            <a:spLocks noGrp="1"/>
          </p:cNvSpPr>
          <p:nvPr>
            <p:ph type="sldNum" sz="quarter" idx="5"/>
          </p:nvPr>
        </p:nvSpPr>
        <p:spPr/>
        <p:txBody>
          <a:bodyPr/>
          <a:lstStyle/>
          <a:p>
            <a:fld id="{2C161B4A-B7AE-4946-870F-53B324687C9E}" type="slidenum">
              <a:rPr lang="en-US" smtClean="0"/>
              <a:t>52</a:t>
            </a:fld>
            <a:endParaRPr lang="en-US" dirty="0"/>
          </a:p>
        </p:txBody>
      </p:sp>
    </p:spTree>
    <p:extLst>
      <p:ext uri="{BB962C8B-B14F-4D97-AF65-F5344CB8AC3E}">
        <p14:creationId xmlns:p14="http://schemas.microsoft.com/office/powerpoint/2010/main" val="39834376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Review this document on our website..</a:t>
            </a:r>
          </a:p>
        </p:txBody>
      </p:sp>
      <p:sp>
        <p:nvSpPr>
          <p:cNvPr id="4" name="Slide Number Placeholder 3"/>
          <p:cNvSpPr>
            <a:spLocks noGrp="1"/>
          </p:cNvSpPr>
          <p:nvPr>
            <p:ph type="sldNum" sz="quarter" idx="5"/>
          </p:nvPr>
        </p:nvSpPr>
        <p:spPr/>
        <p:txBody>
          <a:bodyPr/>
          <a:lstStyle/>
          <a:p>
            <a:fld id="{2C161B4A-B7AE-4946-870F-53B324687C9E}" type="slidenum">
              <a:rPr lang="en-US" smtClean="0"/>
              <a:t>54</a:t>
            </a:fld>
            <a:endParaRPr lang="en-US" dirty="0"/>
          </a:p>
        </p:txBody>
      </p:sp>
    </p:spTree>
    <p:extLst>
      <p:ext uri="{BB962C8B-B14F-4D97-AF65-F5344CB8AC3E}">
        <p14:creationId xmlns:p14="http://schemas.microsoft.com/office/powerpoint/2010/main" val="23689300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55</a:t>
            </a:fld>
            <a:endParaRPr lang="en-US" dirty="0"/>
          </a:p>
        </p:txBody>
      </p:sp>
    </p:spTree>
    <p:extLst>
      <p:ext uri="{BB962C8B-B14F-4D97-AF65-F5344CB8AC3E}">
        <p14:creationId xmlns:p14="http://schemas.microsoft.com/office/powerpoint/2010/main" val="17458916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56</a:t>
            </a:fld>
            <a:endParaRPr lang="en-US" dirty="0"/>
          </a:p>
        </p:txBody>
      </p:sp>
    </p:spTree>
    <p:extLst>
      <p:ext uri="{BB962C8B-B14F-4D97-AF65-F5344CB8AC3E}">
        <p14:creationId xmlns:p14="http://schemas.microsoft.com/office/powerpoint/2010/main" val="21631914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57</a:t>
            </a:fld>
            <a:endParaRPr lang="en-US" dirty="0"/>
          </a:p>
        </p:txBody>
      </p:sp>
    </p:spTree>
    <p:extLst>
      <p:ext uri="{BB962C8B-B14F-4D97-AF65-F5344CB8AC3E}">
        <p14:creationId xmlns:p14="http://schemas.microsoft.com/office/powerpoint/2010/main" val="11538774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58</a:t>
            </a:fld>
            <a:endParaRPr lang="en-US" dirty="0"/>
          </a:p>
        </p:txBody>
      </p:sp>
    </p:spTree>
    <p:extLst>
      <p:ext uri="{BB962C8B-B14F-4D97-AF65-F5344CB8AC3E}">
        <p14:creationId xmlns:p14="http://schemas.microsoft.com/office/powerpoint/2010/main" val="3511727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UGP comes directly from the SC Code annotated regulation, 59-5-68. The SC State School Board adopted the UGP first in December 1999 and that policy applied to all students who first enrolled int 9</a:t>
            </a:r>
            <a:r>
              <a:rPr lang="en-US" baseline="30000" dirty="0"/>
              <a:t>th</a:t>
            </a:r>
            <a:r>
              <a:rPr lang="en-US" dirty="0"/>
              <a:t> grades for the 2000 school year. It was revised in 2007 with the conversion from SASI to PS as our SIS. Then in 2016 the move from the 7-point to a 10-point grade scale required an update.</a:t>
            </a:r>
          </a:p>
        </p:txBody>
      </p:sp>
      <p:sp>
        <p:nvSpPr>
          <p:cNvPr id="4" name="Slide Number Placeholder 3"/>
          <p:cNvSpPr>
            <a:spLocks noGrp="1"/>
          </p:cNvSpPr>
          <p:nvPr>
            <p:ph type="sldNum" sz="quarter" idx="5"/>
          </p:nvPr>
        </p:nvSpPr>
        <p:spPr/>
        <p:txBody>
          <a:bodyPr/>
          <a:lstStyle/>
          <a:p>
            <a:fld id="{841221E5-7225-48EB-A4EE-420E7BFCF705}" type="slidenum">
              <a:rPr lang="en-US" smtClean="0"/>
              <a:pPr/>
              <a:t>11</a:t>
            </a:fld>
            <a:endParaRPr lang="en-US" dirty="0"/>
          </a:p>
        </p:txBody>
      </p:sp>
    </p:spTree>
    <p:extLst>
      <p:ext uri="{BB962C8B-B14F-4D97-AF65-F5344CB8AC3E}">
        <p14:creationId xmlns:p14="http://schemas.microsoft.com/office/powerpoint/2010/main" val="24524007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59</a:t>
            </a:fld>
            <a:endParaRPr lang="en-US" dirty="0"/>
          </a:p>
        </p:txBody>
      </p:sp>
    </p:spTree>
    <p:extLst>
      <p:ext uri="{BB962C8B-B14F-4D97-AF65-F5344CB8AC3E}">
        <p14:creationId xmlns:p14="http://schemas.microsoft.com/office/powerpoint/2010/main" val="30232241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60</a:t>
            </a:fld>
            <a:endParaRPr lang="en-US" dirty="0"/>
          </a:p>
        </p:txBody>
      </p:sp>
    </p:spTree>
    <p:extLst>
      <p:ext uri="{BB962C8B-B14F-4D97-AF65-F5344CB8AC3E}">
        <p14:creationId xmlns:p14="http://schemas.microsoft.com/office/powerpoint/2010/main" val="41783431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61</a:t>
            </a:fld>
            <a:endParaRPr lang="en-US" dirty="0"/>
          </a:p>
        </p:txBody>
      </p:sp>
    </p:spTree>
    <p:extLst>
      <p:ext uri="{BB962C8B-B14F-4D97-AF65-F5344CB8AC3E}">
        <p14:creationId xmlns:p14="http://schemas.microsoft.com/office/powerpoint/2010/main" val="784216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62</a:t>
            </a:fld>
            <a:endParaRPr lang="en-US" dirty="0"/>
          </a:p>
        </p:txBody>
      </p:sp>
    </p:spTree>
    <p:extLst>
      <p:ext uri="{BB962C8B-B14F-4D97-AF65-F5344CB8AC3E}">
        <p14:creationId xmlns:p14="http://schemas.microsoft.com/office/powerpoint/2010/main" val="38940321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63</a:t>
            </a:fld>
            <a:endParaRPr lang="en-US" dirty="0"/>
          </a:p>
        </p:txBody>
      </p:sp>
    </p:spTree>
    <p:extLst>
      <p:ext uri="{BB962C8B-B14F-4D97-AF65-F5344CB8AC3E}">
        <p14:creationId xmlns:p14="http://schemas.microsoft.com/office/powerpoint/2010/main" val="7586775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64</a:t>
            </a:fld>
            <a:endParaRPr lang="en-US" dirty="0"/>
          </a:p>
        </p:txBody>
      </p:sp>
    </p:spTree>
    <p:extLst>
      <p:ext uri="{BB962C8B-B14F-4D97-AF65-F5344CB8AC3E}">
        <p14:creationId xmlns:p14="http://schemas.microsoft.com/office/powerpoint/2010/main" val="35339361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defRPr/>
            </a:pPr>
            <a:r>
              <a:rPr lang="en-US" dirty="0"/>
              <a:t>Louise:  The early graduate may currently have the grade level of 10 or 11. To ensure the student is a senior for the year he/she completes all high school requirements to graduate, change the grade level to 12. Best practice is to change the grade level at beginning of the final term during which the early grad will finish.</a:t>
            </a:r>
          </a:p>
          <a:p>
            <a:endParaRPr lang="en-US" dirty="0"/>
          </a:p>
          <a:p>
            <a:r>
              <a:rPr lang="en-US" dirty="0"/>
              <a:t>Note that in the “Early Graduate </a:t>
            </a:r>
            <a:r>
              <a:rPr lang="en-US" dirty="0" smtClean="0"/>
              <a:t>Guide” </a:t>
            </a:r>
            <a:r>
              <a:rPr lang="en-US" dirty="0"/>
              <a:t>the changing of the grade level differs… USE THIS SET OF INSTRUCTIONS. We are in the process of updating the EGG.</a:t>
            </a:r>
          </a:p>
        </p:txBody>
      </p:sp>
      <p:sp>
        <p:nvSpPr>
          <p:cNvPr id="4" name="Slide Number Placeholder 3"/>
          <p:cNvSpPr>
            <a:spLocks noGrp="1"/>
          </p:cNvSpPr>
          <p:nvPr>
            <p:ph type="sldNum" sz="quarter" idx="5"/>
          </p:nvPr>
        </p:nvSpPr>
        <p:spPr/>
        <p:txBody>
          <a:bodyPr/>
          <a:lstStyle/>
          <a:p>
            <a:fld id="{2C161B4A-B7AE-4946-870F-53B324687C9E}" type="slidenum">
              <a:rPr lang="en-US" smtClean="0"/>
              <a:t>65</a:t>
            </a:fld>
            <a:endParaRPr lang="en-US" dirty="0"/>
          </a:p>
        </p:txBody>
      </p:sp>
    </p:spTree>
    <p:extLst>
      <p:ext uri="{BB962C8B-B14F-4D97-AF65-F5344CB8AC3E}">
        <p14:creationId xmlns:p14="http://schemas.microsoft.com/office/powerpoint/2010/main" val="22422454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66</a:t>
            </a:fld>
            <a:endParaRPr lang="en-US" dirty="0"/>
          </a:p>
        </p:txBody>
      </p:sp>
    </p:spTree>
    <p:extLst>
      <p:ext uri="{BB962C8B-B14F-4D97-AF65-F5344CB8AC3E}">
        <p14:creationId xmlns:p14="http://schemas.microsoft.com/office/powerpoint/2010/main" val="286157295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67</a:t>
            </a:fld>
            <a:endParaRPr lang="en-US" dirty="0"/>
          </a:p>
        </p:txBody>
      </p:sp>
    </p:spTree>
    <p:extLst>
      <p:ext uri="{BB962C8B-B14F-4D97-AF65-F5344CB8AC3E}">
        <p14:creationId xmlns:p14="http://schemas.microsoft.com/office/powerpoint/2010/main" val="4264799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CF995B-7058-41D0-83DF-C864185FD467}" type="slidenum">
              <a:rPr lang="en-US" smtClean="0"/>
              <a:t>12</a:t>
            </a:fld>
            <a:endParaRPr lang="en-US" dirty="0"/>
          </a:p>
        </p:txBody>
      </p:sp>
    </p:spTree>
    <p:extLst>
      <p:ext uri="{BB962C8B-B14F-4D97-AF65-F5344CB8AC3E}">
        <p14:creationId xmlns:p14="http://schemas.microsoft.com/office/powerpoint/2010/main" val="3299674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15</a:t>
            </a:fld>
            <a:endParaRPr lang="en-US" dirty="0"/>
          </a:p>
        </p:txBody>
      </p:sp>
    </p:spTree>
    <p:extLst>
      <p:ext uri="{BB962C8B-B14F-4D97-AF65-F5344CB8AC3E}">
        <p14:creationId xmlns:p14="http://schemas.microsoft.com/office/powerpoint/2010/main" val="3851476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161B4A-B7AE-4946-870F-53B324687C9E}" type="slidenum">
              <a:rPr lang="en-US" smtClean="0"/>
              <a:t>16</a:t>
            </a:fld>
            <a:endParaRPr lang="en-US" dirty="0"/>
          </a:p>
        </p:txBody>
      </p:sp>
    </p:spTree>
    <p:extLst>
      <p:ext uri="{BB962C8B-B14F-4D97-AF65-F5344CB8AC3E}">
        <p14:creationId xmlns:p14="http://schemas.microsoft.com/office/powerpoint/2010/main" val="2065937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CF995B-7058-41D0-83DF-C864185FD467}" type="slidenum">
              <a:rPr lang="en-US" smtClean="0"/>
              <a:t>19</a:t>
            </a:fld>
            <a:endParaRPr lang="en-US" dirty="0"/>
          </a:p>
        </p:txBody>
      </p:sp>
    </p:spTree>
    <p:extLst>
      <p:ext uri="{BB962C8B-B14F-4D97-AF65-F5344CB8AC3E}">
        <p14:creationId xmlns:p14="http://schemas.microsoft.com/office/powerpoint/2010/main" val="2025752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CF995B-7058-41D0-83DF-C864185FD467}" type="slidenum">
              <a:rPr lang="en-US" smtClean="0"/>
              <a:t>21</a:t>
            </a:fld>
            <a:endParaRPr lang="en-US" dirty="0"/>
          </a:p>
        </p:txBody>
      </p:sp>
    </p:spTree>
    <p:extLst>
      <p:ext uri="{BB962C8B-B14F-4D97-AF65-F5344CB8AC3E}">
        <p14:creationId xmlns:p14="http://schemas.microsoft.com/office/powerpoint/2010/main" val="63320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209161936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3490325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E1AE2D5-4DB4-453A-B7CB-A135FE0AE508}"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49394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1011879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E1AE2D5-4DB4-453A-B7CB-A135FE0AE508}"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263769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40967185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1689944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3821016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4251574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1820383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1422907912"/>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143398560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3720813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29962976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508623497"/>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09ADEDC-0536-4DD4-8E86-BFBF587E0E16}" type="datetimeFigureOut">
              <a:rPr lang="en-US" smtClean="0"/>
              <a:t>9/1/2021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E1AE2D5-4DB4-453A-B7CB-A135FE0AE508}" type="slidenum">
              <a:rPr lang="en-US" smtClean="0"/>
              <a:t>‹#›</a:t>
            </a:fld>
            <a:endParaRPr lang="en-US" dirty="0"/>
          </a:p>
        </p:txBody>
      </p:sp>
    </p:spTree>
    <p:extLst>
      <p:ext uri="{BB962C8B-B14F-4D97-AF65-F5344CB8AC3E}">
        <p14:creationId xmlns:p14="http://schemas.microsoft.com/office/powerpoint/2010/main" val="2263705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09ADEDC-0536-4DD4-8E86-BFBF587E0E16}" type="datetimeFigureOut">
              <a:rPr lang="en-US" smtClean="0"/>
              <a:t>9/1/2021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E1AE2D5-4DB4-453A-B7CB-A135FE0AE508}" type="slidenum">
              <a:rPr lang="en-US" smtClean="0"/>
              <a:t>‹#›</a:t>
            </a:fld>
            <a:endParaRPr lang="en-US" dirty="0"/>
          </a:p>
        </p:txBody>
      </p:sp>
    </p:spTree>
    <p:extLst>
      <p:ext uri="{BB962C8B-B14F-4D97-AF65-F5344CB8AC3E}">
        <p14:creationId xmlns:p14="http://schemas.microsoft.com/office/powerpoint/2010/main" val="1757510764"/>
      </p:ext>
    </p:extLst>
  </p:cSld>
  <p:clrMap bg1="lt1" tx1="dk1" bg2="lt2" tx2="dk2" accent1="accent1" accent2="accent2" accent3="accent3" accent4="accent4" accent5="accent5" accent6="accent6" hlink="hlink" folHlink="folHlink"/>
  <p:sldLayoutIdLst>
    <p:sldLayoutId id="2147484688" r:id="rId1"/>
    <p:sldLayoutId id="2147484689" r:id="rId2"/>
    <p:sldLayoutId id="2147484690" r:id="rId3"/>
    <p:sldLayoutId id="2147484691" r:id="rId4"/>
    <p:sldLayoutId id="2147484692" r:id="rId5"/>
    <p:sldLayoutId id="2147484693" r:id="rId6"/>
    <p:sldLayoutId id="2147484694" r:id="rId7"/>
    <p:sldLayoutId id="2147484695" r:id="rId8"/>
    <p:sldLayoutId id="2147484696" r:id="rId9"/>
    <p:sldLayoutId id="2147484697" r:id="rId10"/>
    <p:sldLayoutId id="2147484698" r:id="rId11"/>
    <p:sldLayoutId id="2147484699" r:id="rId12"/>
    <p:sldLayoutId id="2147484700" r:id="rId13"/>
    <p:sldLayoutId id="2147484701" r:id="rId14"/>
    <p:sldLayoutId id="2147484702" r:id="rId15"/>
    <p:sldLayoutId id="214748470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lamos@ed.sc.gov"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hyperlink" Target="mailto:lmcnair@ed.sc.gov"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ed.sc.gov/districts-schools/state-accountability/high-school-courses-and-requirement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s://ed.sc.gov/data/information-systems/power-school/sc-etranscripts/sc-standard-student-transcript/" TargetMode="Externa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thesccredential.org/"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mailto:lamos@ed.sc.gov"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mailto:lmcnair@ed.sc.gov"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91467" y="0"/>
            <a:ext cx="7910364" cy="5293757"/>
          </a:xfrm>
          <a:prstGeom prst="rect">
            <a:avLst/>
          </a:prstGeom>
          <a:solidFill>
            <a:schemeClr val="accent6">
              <a:lumMod val="20000"/>
              <a:lumOff val="80000"/>
            </a:schemeClr>
          </a:solidFill>
          <a:ln>
            <a:noFill/>
          </a:ln>
        </p:spPr>
        <p:txBody>
          <a:bodyPr wrap="square">
            <a:spAutoFit/>
          </a:bodyPr>
          <a:lstStyle/>
          <a:p>
            <a:pPr>
              <a:defRPr/>
            </a:pPr>
            <a:endParaRPr lang="en-US" sz="2800" b="1" kern="0" dirty="0">
              <a:solidFill>
                <a:prstClr val="black">
                  <a:tint val="75000"/>
                </a:prstClr>
              </a:solidFill>
              <a:ea typeface="+mj-ea"/>
              <a:cs typeface="+mj-cs"/>
            </a:endParaRPr>
          </a:p>
          <a:p>
            <a:pPr>
              <a:defRPr/>
            </a:pPr>
            <a:r>
              <a:rPr lang="en-US" sz="4000" b="1" kern="0" dirty="0">
                <a:latin typeface="Times New Roman" panose="02020603050405020304" pitchFamily="18" charset="0"/>
                <a:ea typeface="+mj-ea"/>
                <a:cs typeface="Times New Roman" panose="02020603050405020304" pitchFamily="18" charset="0"/>
              </a:rPr>
              <a:t>SCDE Presents:</a:t>
            </a:r>
          </a:p>
          <a:p>
            <a:pPr>
              <a:defRPr/>
            </a:pPr>
            <a:endParaRPr lang="en-US" sz="2800" b="1" kern="0" dirty="0" smtClean="0">
              <a:latin typeface="Times New Roman" panose="02020603050405020304" pitchFamily="18" charset="0"/>
              <a:cs typeface="Times New Roman" panose="02020603050405020304" pitchFamily="18" charset="0"/>
            </a:endParaRPr>
          </a:p>
          <a:p>
            <a:pPr>
              <a:defRPr/>
            </a:pPr>
            <a:endParaRPr lang="en-US" sz="2800" b="1" kern="0" dirty="0">
              <a:latin typeface="Times New Roman" panose="02020603050405020304" pitchFamily="18" charset="0"/>
              <a:cs typeface="Times New Roman" panose="02020603050405020304" pitchFamily="18" charset="0"/>
            </a:endParaRPr>
          </a:p>
          <a:p>
            <a:pPr>
              <a:defRPr/>
            </a:pPr>
            <a:r>
              <a:rPr lang="en-US" sz="2800" b="1" kern="0" dirty="0" smtClean="0">
                <a:latin typeface="Times New Roman" panose="02020603050405020304" pitchFamily="18" charset="0"/>
                <a:cs typeface="Times New Roman" panose="02020603050405020304" pitchFamily="18" charset="0"/>
              </a:rPr>
              <a:t>Louise </a:t>
            </a:r>
            <a:r>
              <a:rPr lang="en-US" sz="2800" b="1" kern="0" dirty="0">
                <a:latin typeface="Times New Roman" panose="02020603050405020304" pitchFamily="18" charset="0"/>
                <a:cs typeface="Times New Roman" panose="02020603050405020304" pitchFamily="18" charset="0"/>
              </a:rPr>
              <a:t>Amos</a:t>
            </a:r>
          </a:p>
          <a:p>
            <a:pPr>
              <a:defRPr/>
            </a:pPr>
            <a:r>
              <a:rPr lang="en-US" sz="2800" b="1" kern="0" dirty="0">
                <a:latin typeface="Times New Roman" panose="02020603050405020304" pitchFamily="18" charset="0"/>
                <a:cs typeface="Times New Roman" panose="02020603050405020304" pitchFamily="18" charset="0"/>
              </a:rPr>
              <a:t>Office of Research and Data Analysis (ORDA) </a:t>
            </a:r>
          </a:p>
          <a:p>
            <a:pPr>
              <a:defRPr/>
            </a:pPr>
            <a:r>
              <a:rPr lang="en-US" sz="2800" kern="0" dirty="0">
                <a:solidFill>
                  <a:sysClr val="windowText" lastClr="000000"/>
                </a:solidFill>
                <a:latin typeface="Times New Roman" panose="02020603050405020304" pitchFamily="18" charset="0"/>
                <a:cs typeface="Times New Roman" panose="02020603050405020304" pitchFamily="18" charset="0"/>
                <a:hlinkClick r:id="rId3"/>
              </a:rPr>
              <a:t>lamos@ed.sc.gov</a:t>
            </a:r>
            <a:endParaRPr lang="en-US" sz="2800" kern="0" dirty="0">
              <a:solidFill>
                <a:sysClr val="windowText" lastClr="000000"/>
              </a:solidFill>
              <a:latin typeface="Times New Roman" panose="02020603050405020304" pitchFamily="18" charset="0"/>
              <a:cs typeface="Times New Roman" panose="02020603050405020304" pitchFamily="18" charset="0"/>
            </a:endParaRPr>
          </a:p>
          <a:p>
            <a:pPr>
              <a:defRPr/>
            </a:pPr>
            <a:endParaRPr lang="en-US" sz="2800" b="1" kern="0" dirty="0">
              <a:solidFill>
                <a:prstClr val="black">
                  <a:tint val="75000"/>
                </a:prstClr>
              </a:solidFill>
              <a:latin typeface="Times New Roman" panose="02020603050405020304" pitchFamily="18" charset="0"/>
              <a:ea typeface="+mj-ea"/>
              <a:cs typeface="Times New Roman" panose="02020603050405020304" pitchFamily="18" charset="0"/>
            </a:endParaRPr>
          </a:p>
          <a:p>
            <a:pPr>
              <a:defRPr/>
            </a:pPr>
            <a:r>
              <a:rPr lang="en-US" sz="2800" b="1" dirty="0" smtClean="0">
                <a:latin typeface="Times New Roman" panose="02020603050405020304" pitchFamily="18" charset="0"/>
                <a:ea typeface="+mj-ea"/>
                <a:cs typeface="Times New Roman" panose="02020603050405020304" pitchFamily="18" charset="0"/>
              </a:rPr>
              <a:t>Laura McNair</a:t>
            </a:r>
          </a:p>
          <a:p>
            <a:pPr>
              <a:defRPr/>
            </a:pPr>
            <a:r>
              <a:rPr lang="en-US" sz="2800" b="1" dirty="0" smtClean="0">
                <a:latin typeface="Times New Roman" panose="02020603050405020304" pitchFamily="18" charset="0"/>
                <a:ea typeface="+mj-ea"/>
                <a:cs typeface="Times New Roman" panose="02020603050405020304" pitchFamily="18" charset="0"/>
              </a:rPr>
              <a:t>Office of Federal and State Accountability (OFSA)</a:t>
            </a:r>
          </a:p>
          <a:p>
            <a:pPr>
              <a:defRPr/>
            </a:pPr>
            <a:r>
              <a:rPr lang="en-US" sz="2800" kern="0" dirty="0" smtClean="0">
                <a:latin typeface="Times New Roman" panose="02020603050405020304" pitchFamily="18" charset="0"/>
                <a:ea typeface="+mj-ea"/>
                <a:cs typeface="Times New Roman" panose="02020603050405020304" pitchFamily="18" charset="0"/>
                <a:hlinkClick r:id="rId4"/>
              </a:rPr>
              <a:t>lmcnair@ed.sc.gov</a:t>
            </a:r>
            <a:r>
              <a:rPr lang="en-US" sz="2800" b="1" kern="0" dirty="0" smtClean="0">
                <a:latin typeface="Times New Roman" panose="02020603050405020304" pitchFamily="18" charset="0"/>
                <a:ea typeface="+mj-ea"/>
                <a:cs typeface="Times New Roman" panose="02020603050405020304" pitchFamily="18" charset="0"/>
              </a:rPr>
              <a:t>	</a:t>
            </a:r>
          </a:p>
          <a:p>
            <a:pPr>
              <a:defRPr/>
            </a:pPr>
            <a:endParaRPr lang="en-US" kern="0" dirty="0">
              <a:solidFill>
                <a:sysClr val="windowText" lastClr="000000"/>
              </a:solidFill>
              <a:latin typeface="Times New Roman" panose="02020603050405020304" pitchFamily="18" charset="0"/>
              <a:cs typeface="Times New Roman" panose="02020603050405020304" pitchFamily="18" charset="0"/>
            </a:endParaRPr>
          </a:p>
        </p:txBody>
      </p:sp>
      <p:pic>
        <p:nvPicPr>
          <p:cNvPr id="4" name="image28.png" descr="The current seal of South Carolina is made up of two elliptical areas, linked by branches of the palmetto tree. The left oval is the palmetto tree with a fallen oak at the base. The right oval is the goddess SPES (Hope) walking on the beach at dawn over discarded weapons. The State’s two mottos surround the two ovals. On the left is ANIMIS OPIBUSQUE PARATI, meaning, “Prepared in Mind and Resources”. On the right, DUM SPIRO SPERO, meaning, “While I Breathe, I Hope”." title="South Carolina State Seal">
            <a:extLst>
              <a:ext uri="{FF2B5EF4-FFF2-40B4-BE49-F238E27FC236}">
                <a16:creationId xmlns:a16="http://schemas.microsoft.com/office/drawing/2014/main" id="{49146C29-DD38-4F07-B880-81B8365EFD9F}"/>
              </a:ext>
            </a:extLst>
          </p:cNvPr>
          <p:cNvPicPr/>
          <p:nvPr/>
        </p:nvPicPr>
        <p:blipFill>
          <a:blip r:embed="rId5">
            <a:extLst>
              <a:ext uri="{28A0092B-C50C-407E-A947-70E740481C1C}">
                <a14:useLocalDpi xmlns:a14="http://schemas.microsoft.com/office/drawing/2010/main" val="0"/>
              </a:ext>
            </a:extLst>
          </a:blip>
          <a:srcRect/>
          <a:stretch>
            <a:fillRect/>
          </a:stretch>
        </p:blipFill>
        <p:spPr>
          <a:xfrm>
            <a:off x="536838" y="1203840"/>
            <a:ext cx="2933065" cy="2886075"/>
          </a:xfrm>
          <a:prstGeom prst="rect">
            <a:avLst/>
          </a:prstGeom>
          <a:ln/>
        </p:spPr>
      </p:pic>
    </p:spTree>
    <p:extLst>
      <p:ext uri="{BB962C8B-B14F-4D97-AF65-F5344CB8AC3E}">
        <p14:creationId xmlns:p14="http://schemas.microsoft.com/office/powerpoint/2010/main" val="36007042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6DEAE-8410-4524-936F-C662F06EEE90}"/>
              </a:ext>
            </a:extLst>
          </p:cNvPr>
          <p:cNvSpPr>
            <a:spLocks noGrp="1"/>
          </p:cNvSpPr>
          <p:nvPr>
            <p:ph type="title"/>
          </p:nvPr>
        </p:nvSpPr>
        <p:spPr>
          <a:xfrm>
            <a:off x="1771048" y="666593"/>
            <a:ext cx="9402321" cy="1061307"/>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SBE Regulation 43-232 - Defined Program, Grades 6-8</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0F99EFF-CDEC-4D40-9FC1-70C994883A02}"/>
              </a:ext>
            </a:extLst>
          </p:cNvPr>
          <p:cNvSpPr>
            <a:spLocks noGrp="1"/>
          </p:cNvSpPr>
          <p:nvPr>
            <p:ph idx="1"/>
          </p:nvPr>
        </p:nvSpPr>
        <p:spPr>
          <a:xfrm>
            <a:off x="1771048" y="1789968"/>
            <a:ext cx="9598810" cy="5399772"/>
          </a:xfrm>
        </p:spPr>
        <p:txBody>
          <a:bodyPr>
            <a:normAutofit/>
          </a:bodyPr>
          <a:lstStyle/>
          <a:p>
            <a:pPr marL="0" indent="0">
              <a:spcBef>
                <a:spcPts val="575"/>
              </a:spcBef>
              <a:buNone/>
            </a:pPr>
            <a:r>
              <a:rPr lang="en-US" sz="2000" b="1" dirty="0">
                <a:latin typeface="Times New Roman" panose="02020603050405020304" pitchFamily="18" charset="0"/>
                <a:cs typeface="Times New Roman" panose="02020603050405020304" pitchFamily="18" charset="0"/>
              </a:rPr>
              <a:t>Middle Level and Junior High Schools S.C. Regulation 43-232.I.B permits high school credit for middle school students as follows: </a:t>
            </a:r>
            <a:endParaRPr lang="en-US" sz="2000" b="1" dirty="0" smtClean="0">
              <a:latin typeface="Times New Roman" panose="02020603050405020304" pitchFamily="18" charset="0"/>
              <a:cs typeface="Times New Roman" panose="02020603050405020304" pitchFamily="18" charset="0"/>
            </a:endParaRPr>
          </a:p>
          <a:p>
            <a:pPr marL="0" indent="0">
              <a:spcBef>
                <a:spcPts val="575"/>
              </a:spcBef>
              <a:buNone/>
            </a:pPr>
            <a:endParaRPr lang="en-US" sz="2000" b="1" dirty="0">
              <a:latin typeface="Times New Roman" panose="02020603050405020304" pitchFamily="18" charset="0"/>
              <a:cs typeface="Times New Roman" panose="02020603050405020304" pitchFamily="18" charset="0"/>
            </a:endParaRPr>
          </a:p>
          <a:p>
            <a:pPr marL="0">
              <a:spcBef>
                <a:spcPts val="575"/>
              </a:spcBef>
            </a:pPr>
            <a:r>
              <a:rPr lang="en-US" sz="2000" dirty="0" smtClean="0">
                <a:latin typeface="Times New Roman" panose="02020603050405020304" pitchFamily="18" charset="0"/>
                <a:cs typeface="Times New Roman" panose="02020603050405020304" pitchFamily="18" charset="0"/>
              </a:rPr>
              <a:t>Courses must </a:t>
            </a:r>
            <a:r>
              <a:rPr lang="en-US" sz="2000" dirty="0">
                <a:latin typeface="Times New Roman" panose="02020603050405020304" pitchFamily="18" charset="0"/>
                <a:cs typeface="Times New Roman" panose="02020603050405020304" pitchFamily="18" charset="0"/>
              </a:rPr>
              <a:t>be limited to </a:t>
            </a:r>
            <a:r>
              <a:rPr lang="en-US" sz="2000" dirty="0" smtClean="0">
                <a:latin typeface="Times New Roman" panose="02020603050405020304" pitchFamily="18" charset="0"/>
                <a:cs typeface="Times New Roman" panose="02020603050405020304" pitchFamily="18" charset="0"/>
              </a:rPr>
              <a:t>ones </a:t>
            </a:r>
            <a:r>
              <a:rPr lang="en-US" sz="2000" dirty="0">
                <a:latin typeface="Times New Roman" panose="02020603050405020304" pitchFamily="18" charset="0"/>
                <a:cs typeface="Times New Roman" panose="02020603050405020304" pitchFamily="18" charset="0"/>
              </a:rPr>
              <a:t>that are currently in </a:t>
            </a:r>
            <a:r>
              <a:rPr lang="en-US" sz="2000" dirty="0" smtClean="0">
                <a:latin typeface="Times New Roman" panose="02020603050405020304" pitchFamily="18" charset="0"/>
                <a:cs typeface="Times New Roman" panose="02020603050405020304" pitchFamily="18" charset="0"/>
              </a:rPr>
              <a:t>the 9</a:t>
            </a:r>
            <a:r>
              <a:rPr lang="en-US" sz="2000" baseline="30000" dirty="0" smtClean="0">
                <a:latin typeface="Times New Roman" panose="02020603050405020304" pitchFamily="18" charset="0"/>
                <a:cs typeface="Times New Roman" panose="02020603050405020304" pitchFamily="18" charset="0"/>
              </a:rPr>
              <a:t>th</a:t>
            </a:r>
            <a:r>
              <a:rPr lang="en-US" sz="2000" dirty="0" smtClean="0">
                <a:latin typeface="Times New Roman" panose="02020603050405020304" pitchFamily="18" charset="0"/>
                <a:cs typeface="Times New Roman" panose="02020603050405020304" pitchFamily="18" charset="0"/>
              </a:rPr>
              <a:t> – 12</a:t>
            </a:r>
            <a:r>
              <a:rPr lang="en-US" sz="2000" baseline="30000" dirty="0" smtClean="0">
                <a:latin typeface="Times New Roman" panose="02020603050405020304" pitchFamily="18" charset="0"/>
                <a:cs typeface="Times New Roman" panose="02020603050405020304" pitchFamily="18" charset="0"/>
              </a:rPr>
              <a:t>th</a:t>
            </a:r>
            <a:r>
              <a:rPr lang="en-US" sz="2000" dirty="0" smtClean="0">
                <a:latin typeface="Times New Roman" panose="02020603050405020304" pitchFamily="18" charset="0"/>
                <a:cs typeface="Times New Roman" panose="02020603050405020304" pitchFamily="18" charset="0"/>
              </a:rPr>
              <a:t> grade </a:t>
            </a:r>
            <a:r>
              <a:rPr lang="en-US" sz="2000" dirty="0">
                <a:latin typeface="Times New Roman" panose="02020603050405020304" pitchFamily="18" charset="0"/>
                <a:cs typeface="Times New Roman" panose="02020603050405020304" pitchFamily="18" charset="0"/>
              </a:rPr>
              <a:t>section of the </a:t>
            </a:r>
            <a:r>
              <a:rPr lang="en-US" sz="2000" dirty="0" smtClean="0">
                <a:latin typeface="Times New Roman" panose="02020603050405020304" pitchFamily="18" charset="0"/>
                <a:cs typeface="Times New Roman" panose="02020603050405020304" pitchFamily="18" charset="0"/>
              </a:rPr>
              <a:t>ACM </a:t>
            </a:r>
            <a:r>
              <a:rPr lang="en-US" sz="2000" dirty="0">
                <a:latin typeface="Times New Roman" panose="02020603050405020304" pitchFamily="18" charset="0"/>
                <a:cs typeface="Times New Roman" panose="02020603050405020304" pitchFamily="18" charset="0"/>
              </a:rPr>
              <a:t>for the Student Information System, with the exception of </a:t>
            </a:r>
            <a:r>
              <a:rPr lang="en-US" sz="2000" dirty="0" smtClean="0">
                <a:latin typeface="Times New Roman" panose="02020603050405020304" pitchFamily="18" charset="0"/>
                <a:cs typeface="Times New Roman" panose="02020603050405020304" pitchFamily="18" charset="0"/>
              </a:rPr>
              <a:t>Physical Education I </a:t>
            </a:r>
            <a:r>
              <a:rPr lang="en-US" sz="2000" dirty="0">
                <a:latin typeface="Times New Roman" panose="02020603050405020304" pitchFamily="18" charset="0"/>
                <a:cs typeface="Times New Roman" panose="02020603050405020304" pitchFamily="18" charset="0"/>
              </a:rPr>
              <a:t>and </a:t>
            </a:r>
            <a:r>
              <a:rPr lang="en-US" sz="2000" dirty="0" smtClean="0">
                <a:latin typeface="Times New Roman" panose="02020603050405020304" pitchFamily="18" charset="0"/>
                <a:cs typeface="Times New Roman" panose="02020603050405020304" pitchFamily="18" charset="0"/>
              </a:rPr>
              <a:t>Comprehensive Health </a:t>
            </a:r>
            <a:r>
              <a:rPr lang="en-US" sz="2000" dirty="0">
                <a:latin typeface="Times New Roman" panose="02020603050405020304" pitchFamily="18" charset="0"/>
                <a:cs typeface="Times New Roman" panose="02020603050405020304" pitchFamily="18" charset="0"/>
              </a:rPr>
              <a:t>E</a:t>
            </a:r>
            <a:r>
              <a:rPr lang="en-US" sz="2000" dirty="0" smtClean="0">
                <a:latin typeface="Times New Roman" panose="02020603050405020304" pitchFamily="18" charset="0"/>
                <a:cs typeface="Times New Roman" panose="02020603050405020304" pitchFamily="18" charset="0"/>
              </a:rPr>
              <a:t>ducation </a:t>
            </a:r>
            <a:r>
              <a:rPr lang="en-US" sz="2000" dirty="0">
                <a:latin typeface="Times New Roman" panose="02020603050405020304" pitchFamily="18" charset="0"/>
                <a:cs typeface="Times New Roman" panose="02020603050405020304" pitchFamily="18" charset="0"/>
              </a:rPr>
              <a:t>courses. </a:t>
            </a:r>
          </a:p>
          <a:p>
            <a:pPr marL="0">
              <a:spcBef>
                <a:spcPts val="575"/>
              </a:spcBef>
            </a:pPr>
            <a:r>
              <a:rPr lang="en-US" sz="2000" dirty="0">
                <a:latin typeface="Times New Roman" panose="02020603050405020304" pitchFamily="18" charset="0"/>
                <a:cs typeface="Times New Roman" panose="02020603050405020304" pitchFamily="18" charset="0"/>
              </a:rPr>
              <a:t>It is expected that students taking courses for high school credit have been taught </a:t>
            </a:r>
            <a:r>
              <a:rPr lang="en-US" sz="2000" dirty="0" smtClean="0">
                <a:latin typeface="Times New Roman" panose="02020603050405020304" pitchFamily="18" charset="0"/>
                <a:cs typeface="Times New Roman" panose="02020603050405020304" pitchFamily="18" charset="0"/>
              </a:rPr>
              <a:t>and </a:t>
            </a:r>
            <a:r>
              <a:rPr lang="en-US" sz="2000" dirty="0">
                <a:latin typeface="Times New Roman" panose="02020603050405020304" pitchFamily="18" charset="0"/>
                <a:cs typeface="Times New Roman" panose="02020603050405020304" pitchFamily="18" charset="0"/>
              </a:rPr>
              <a:t>mastered the middle school level standards prior to taking the courses for high school credit. </a:t>
            </a:r>
          </a:p>
          <a:p>
            <a:pPr marL="0">
              <a:spcBef>
                <a:spcPts val="575"/>
              </a:spcBef>
            </a:pPr>
            <a:r>
              <a:rPr lang="en-US" sz="2000" dirty="0">
                <a:latin typeface="Times New Roman" panose="02020603050405020304" pitchFamily="18" charset="0"/>
                <a:cs typeface="Times New Roman" panose="02020603050405020304" pitchFamily="18" charset="0"/>
              </a:rPr>
              <a:t>The number of high school credits permitted at the middle school or junior high school level must be </a:t>
            </a:r>
            <a:r>
              <a:rPr lang="en-US" sz="2000" b="1" dirty="0" smtClean="0">
                <a:latin typeface="Times New Roman" panose="02020603050405020304" pitchFamily="18" charset="0"/>
                <a:cs typeface="Times New Roman" panose="02020603050405020304" pitchFamily="18" charset="0"/>
              </a:rPr>
              <a:t>determined by the local school district</a:t>
            </a:r>
            <a:r>
              <a:rPr lang="en-US" sz="2000" dirty="0" smtClean="0">
                <a:latin typeface="Times New Roman" panose="02020603050405020304" pitchFamily="18" charset="0"/>
                <a:cs typeface="Times New Roman" panose="02020603050405020304" pitchFamily="18" charset="0"/>
              </a:rPr>
              <a:t>.</a:t>
            </a:r>
          </a:p>
          <a:p>
            <a:pPr marL="0">
              <a:spcBef>
                <a:spcPts val="575"/>
              </a:spcBef>
            </a:pPr>
            <a:r>
              <a:rPr lang="en-US" sz="2000" dirty="0">
                <a:latin typeface="Times New Roman" panose="02020603050405020304" pitchFamily="18" charset="0"/>
                <a:cs typeface="Times New Roman" panose="02020603050405020304" pitchFamily="18" charset="0"/>
              </a:rPr>
              <a:t>The uniform grading scale </a:t>
            </a:r>
            <a:r>
              <a:rPr lang="en-US" sz="2000" dirty="0" smtClean="0">
                <a:latin typeface="Times New Roman" panose="02020603050405020304" pitchFamily="18" charset="0"/>
                <a:cs typeface="Times New Roman" panose="02020603050405020304" pitchFamily="18" charset="0"/>
              </a:rPr>
              <a:t>and </a:t>
            </a:r>
            <a:r>
              <a:rPr lang="en-US" sz="2000" dirty="0">
                <a:latin typeface="Times New Roman" panose="02020603050405020304" pitchFamily="18" charset="0"/>
                <a:cs typeface="Times New Roman" panose="02020603050405020304" pitchFamily="18" charset="0"/>
              </a:rPr>
              <a:t>the system for calculating GPAs and class rank will apply to all courses carrying high school units of credit; including units earned at the middle or junior high school levels. </a:t>
            </a:r>
          </a:p>
          <a:p>
            <a:pPr marL="0" indent="0">
              <a:buNone/>
            </a:pPr>
            <a:endParaRPr lang="en-US" dirty="0"/>
          </a:p>
          <a:p>
            <a:pPr marL="0">
              <a:spcBef>
                <a:spcPts val="575"/>
              </a:spcBef>
            </a:pPr>
            <a:endParaRPr lang="en-US" dirty="0"/>
          </a:p>
          <a:p>
            <a:endParaRPr lang="en-US" dirty="0"/>
          </a:p>
        </p:txBody>
      </p:sp>
    </p:spTree>
    <p:extLst>
      <p:ext uri="{BB962C8B-B14F-4D97-AF65-F5344CB8AC3E}">
        <p14:creationId xmlns:p14="http://schemas.microsoft.com/office/powerpoint/2010/main" val="2044949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3033" y="700311"/>
            <a:ext cx="8911687" cy="1280890"/>
          </a:xfrm>
        </p:spPr>
        <p:txBody>
          <a:bodyPr/>
          <a:lstStyle/>
          <a:p>
            <a:pPr algn="ctr"/>
            <a:r>
              <a:rPr lang="en-US" dirty="0">
                <a:latin typeface="Times New Roman" panose="02020603050405020304" pitchFamily="18" charset="0"/>
                <a:cs typeface="Times New Roman" panose="02020603050405020304" pitchFamily="18" charset="0"/>
              </a:rPr>
              <a:t>Uniform </a:t>
            </a:r>
            <a:r>
              <a:rPr lang="en-US" dirty="0" smtClean="0">
                <a:latin typeface="Times New Roman" panose="02020603050405020304" pitchFamily="18" charset="0"/>
                <a:cs typeface="Times New Roman" panose="02020603050405020304" pitchFamily="18" charset="0"/>
              </a:rPr>
              <a:t>Grading </a:t>
            </a:r>
            <a:r>
              <a:rPr lang="en-US" dirty="0">
                <a:latin typeface="Times New Roman" panose="02020603050405020304" pitchFamily="18" charset="0"/>
                <a:cs typeface="Times New Roman" panose="02020603050405020304" pitchFamily="18" charset="0"/>
              </a:rPr>
              <a:t>Policy</a:t>
            </a:r>
          </a:p>
        </p:txBody>
      </p:sp>
      <p:sp>
        <p:nvSpPr>
          <p:cNvPr id="3" name="Content Placeholder 2"/>
          <p:cNvSpPr>
            <a:spLocks noGrp="1"/>
          </p:cNvSpPr>
          <p:nvPr>
            <p:ph idx="1"/>
          </p:nvPr>
        </p:nvSpPr>
        <p:spPr>
          <a:xfrm>
            <a:off x="1219200" y="1981201"/>
            <a:ext cx="10133231" cy="4799727"/>
          </a:xfrm>
        </p:spPr>
        <p:txBody>
          <a:bodyPr>
            <a:normAutofit/>
          </a:bodyPr>
          <a:lstStyle/>
          <a:p>
            <a:r>
              <a:rPr lang="en-US" sz="2800" dirty="0">
                <a:latin typeface="Times New Roman" panose="02020603050405020304" pitchFamily="18" charset="0"/>
                <a:cs typeface="Times New Roman" panose="02020603050405020304" pitchFamily="18" charset="0"/>
              </a:rPr>
              <a:t>S.C. Code Ann. § 59-5-68 (2004)</a:t>
            </a:r>
          </a:p>
          <a:p>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State Board of Education (SBE) adopted a Uniform Grading Policy (UGP) for South Carolina’s public schools in December 1999. That policy, which applied to all students who first enrolled in the ninth grade in the 2000–01 school year, was revised in 2007, 2016 (ten- point scale), </a:t>
            </a:r>
            <a:r>
              <a:rPr lang="en-US" sz="2800" dirty="0" smtClean="0">
                <a:latin typeface="Times New Roman" panose="02020603050405020304" pitchFamily="18" charset="0"/>
                <a:cs typeface="Times New Roman" panose="02020603050405020304" pitchFamily="18" charset="0"/>
              </a:rPr>
              <a:t>2017, and 2019</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504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2658" y="379163"/>
            <a:ext cx="8911687" cy="867806"/>
          </a:xfrm>
        </p:spPr>
        <p:txBody>
          <a:bodyPr/>
          <a:lstStyle/>
          <a:p>
            <a:pPr algn="ctr"/>
            <a:r>
              <a:rPr lang="en-US" dirty="0">
                <a:latin typeface="Times New Roman" panose="02020603050405020304" pitchFamily="18" charset="0"/>
                <a:cs typeface="Times New Roman" panose="02020603050405020304" pitchFamily="18" charset="0"/>
              </a:rPr>
              <a:t>SC Honors Framework</a:t>
            </a:r>
          </a:p>
        </p:txBody>
      </p:sp>
      <p:pic>
        <p:nvPicPr>
          <p:cNvPr id="1026" name="Picture 1" descr="imag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6872" y="1539285"/>
            <a:ext cx="6562879" cy="408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3930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3386" y="447537"/>
            <a:ext cx="8911687" cy="694551"/>
          </a:xfrm>
        </p:spPr>
        <p:txBody>
          <a:bodyPr/>
          <a:lstStyle/>
          <a:p>
            <a:pPr algn="ctr"/>
            <a:r>
              <a:rPr lang="en-US" dirty="0" smtClean="0">
                <a:latin typeface="Times New Roman" panose="02020603050405020304" pitchFamily="18" charset="0"/>
                <a:cs typeface="Times New Roman" panose="02020603050405020304" pitchFamily="18" charset="0"/>
              </a:rPr>
              <a:t>Honors Courses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52312" y="1318661"/>
            <a:ext cx="9252300" cy="5347000"/>
          </a:xfrm>
        </p:spPr>
        <p:txBody>
          <a:bodyPr>
            <a:noAutofit/>
          </a:bodyPr>
          <a:lstStyle/>
          <a:p>
            <a:r>
              <a:rPr lang="en-US" sz="2400" dirty="0" smtClean="0">
                <a:latin typeface="Times New Roman" panose="02020603050405020304" pitchFamily="18" charset="0"/>
                <a:cs typeface="Times New Roman" panose="02020603050405020304" pitchFamily="18" charset="0"/>
              </a:rPr>
              <a:t>To receive honors credit, Local Board Approved (LBA) courses must be developed and evaluated using the SC Honors Framework and submitted to Standards and Learning for approval.</a:t>
            </a:r>
          </a:p>
          <a:p>
            <a:r>
              <a:rPr lang="en-US" sz="2400" dirty="0" smtClean="0">
                <a:latin typeface="Times New Roman" panose="02020603050405020304" pitchFamily="18" charset="0"/>
                <a:cs typeface="Times New Roman" panose="02020603050405020304" pitchFamily="18" charset="0"/>
              </a:rPr>
              <a:t>One half a quality point (.5) is added to the CP weighting. The field is automatically populated in PowerSchool.</a:t>
            </a:r>
          </a:p>
          <a:p>
            <a:r>
              <a:rPr lang="en-US" sz="2400" dirty="0" smtClean="0">
                <a:latin typeface="Times New Roman" panose="02020603050405020304" pitchFamily="18" charset="0"/>
                <a:cs typeface="Times New Roman" panose="02020603050405020304" pitchFamily="18" charset="0"/>
              </a:rPr>
              <a:t>All courses receiving honors weight from in-state and out-of-state accredited schools must be transcribed as honors weight.</a:t>
            </a:r>
          </a:p>
          <a:p>
            <a:r>
              <a:rPr lang="en-US" sz="2400" dirty="0" smtClean="0">
                <a:latin typeface="Times New Roman" panose="02020603050405020304" pitchFamily="18" charset="0"/>
                <a:cs typeface="Times New Roman" panose="02020603050405020304" pitchFamily="18" charset="0"/>
              </a:rPr>
              <a:t>Districts </a:t>
            </a:r>
            <a:r>
              <a:rPr lang="en-US" sz="2400" dirty="0">
                <a:latin typeface="Times New Roman" panose="02020603050405020304" pitchFamily="18" charset="0"/>
                <a:cs typeface="Times New Roman" panose="02020603050405020304" pitchFamily="18" charset="0"/>
              </a:rPr>
              <a:t>shall have the right to evaluate evidence before transcribing the courses at honors </a:t>
            </a:r>
            <a:r>
              <a:rPr lang="en-US" sz="2400" dirty="0" smtClean="0">
                <a:latin typeface="Times New Roman" panose="02020603050405020304" pitchFamily="18" charset="0"/>
                <a:cs typeface="Times New Roman" panose="02020603050405020304" pitchFamily="18" charset="0"/>
              </a:rPr>
              <a:t>weight for students who transfer from non-accredited schools.</a:t>
            </a:r>
          </a:p>
          <a:p>
            <a:r>
              <a:rPr lang="en-US" sz="2400" b="1" dirty="0" smtClean="0">
                <a:latin typeface="Times New Roman" panose="02020603050405020304" pitchFamily="18" charset="0"/>
                <a:cs typeface="Times New Roman" panose="02020603050405020304" pitchFamily="18" charset="0"/>
              </a:rPr>
              <a:t>Districts should adopt a policy </a:t>
            </a:r>
            <a:r>
              <a:rPr lang="en-US" sz="2400" dirty="0" smtClean="0">
                <a:latin typeface="Times New Roman" panose="02020603050405020304" pitchFamily="18" charset="0"/>
                <a:cs typeface="Times New Roman" panose="02020603050405020304" pitchFamily="18" charset="0"/>
              </a:rPr>
              <a:t>for accepting units of credit from home schools, private schools, or out-of-state, non-public charter schools for consistency. (R. 43-273).</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2009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2946" y="643360"/>
            <a:ext cx="8911687" cy="1280890"/>
          </a:xfrm>
        </p:spPr>
        <p:txBody>
          <a:bodyPr>
            <a:normAutofit/>
          </a:bodyPr>
          <a:lstStyle/>
          <a:p>
            <a:r>
              <a:rPr lang="en-US" sz="3200" dirty="0" smtClean="0">
                <a:latin typeface="Times New Roman" panose="02020603050405020304" pitchFamily="18" charset="0"/>
                <a:cs typeface="Times New Roman" panose="02020603050405020304" pitchFamily="18" charset="0"/>
              </a:rPr>
              <a:t>Advanced Learning Opportunities</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25053" y="2133600"/>
            <a:ext cx="9579559" cy="3777622"/>
          </a:xfrm>
        </p:spPr>
        <p:txBody>
          <a:bodyPr>
            <a:normAutofit/>
          </a:bodyPr>
          <a:lstStyle/>
          <a:p>
            <a:r>
              <a:rPr lang="en-US" sz="2400" dirty="0" smtClean="0">
                <a:latin typeface="Times New Roman" panose="02020603050405020304" pitchFamily="18" charset="0"/>
                <a:cs typeface="Times New Roman" panose="02020603050405020304" pitchFamily="18" charset="0"/>
              </a:rPr>
              <a:t>These courses include Advanced Placement, International Baccalaureate Courses, and Advanced International Certificate of Education Courses</a:t>
            </a:r>
            <a:r>
              <a:rPr lang="en-US" sz="2400" dirty="0">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120 hours is 1 quality point, 240 hours is 2 quality points</a:t>
            </a:r>
          </a:p>
          <a:p>
            <a:r>
              <a:rPr lang="en-US" sz="2400" dirty="0" smtClean="0">
                <a:latin typeface="Times New Roman" panose="02020603050405020304" pitchFamily="18" charset="0"/>
                <a:cs typeface="Times New Roman" panose="02020603050405020304" pitchFamily="18" charset="0"/>
              </a:rPr>
              <a:t>Quality points cannot be changed based on participation or non-participation in ALO standardized final examination (AP exams)</a:t>
            </a:r>
          </a:p>
          <a:p>
            <a:r>
              <a:rPr lang="en-US" sz="2400" dirty="0" smtClean="0">
                <a:latin typeface="Times New Roman" panose="02020603050405020304" pitchFamily="18" charset="0"/>
                <a:cs typeface="Times New Roman" panose="02020603050405020304" pitchFamily="18" charset="0"/>
              </a:rPr>
              <a:t>Includes courses offered online, nontraditional settings, and transfers from out-of-state accredited under the SBE of that state. (R. 43-273)</a:t>
            </a:r>
          </a:p>
          <a:p>
            <a:endParaRPr lang="en-US" dirty="0"/>
          </a:p>
        </p:txBody>
      </p:sp>
    </p:spTree>
    <p:extLst>
      <p:ext uri="{BB962C8B-B14F-4D97-AF65-F5344CB8AC3E}">
        <p14:creationId xmlns:p14="http://schemas.microsoft.com/office/powerpoint/2010/main" val="282060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C5CD7-2739-44CB-BCB8-D9C6B1D2D5D2}"/>
              </a:ext>
            </a:extLst>
          </p:cNvPr>
          <p:cNvSpPr>
            <a:spLocks noGrp="1"/>
          </p:cNvSpPr>
          <p:nvPr>
            <p:ph type="title"/>
          </p:nvPr>
        </p:nvSpPr>
        <p:spPr>
          <a:xfrm>
            <a:off x="3122979" y="675887"/>
            <a:ext cx="8911687" cy="1280890"/>
          </a:xfrm>
        </p:spPr>
        <p:txBody>
          <a:bodyPr>
            <a:normAutofit/>
          </a:bodyPr>
          <a:lstStyle/>
          <a:p>
            <a:r>
              <a:rPr lang="en-US" sz="3200" dirty="0">
                <a:latin typeface="Times New Roman" panose="02020603050405020304" pitchFamily="18" charset="0"/>
                <a:cs typeface="Times New Roman" panose="02020603050405020304" pitchFamily="18" charset="0"/>
              </a:rPr>
              <a:t>10-Point Grade Scale</a:t>
            </a:r>
          </a:p>
        </p:txBody>
      </p:sp>
      <p:sp>
        <p:nvSpPr>
          <p:cNvPr id="3" name="Content Placeholder 2">
            <a:extLst>
              <a:ext uri="{FF2B5EF4-FFF2-40B4-BE49-F238E27FC236}">
                <a16:creationId xmlns:a16="http://schemas.microsoft.com/office/drawing/2014/main" id="{1BA11DE9-ACCA-416A-A4AC-48077600D3F9}"/>
              </a:ext>
            </a:extLst>
          </p:cNvPr>
          <p:cNvSpPr>
            <a:spLocks noGrp="1"/>
          </p:cNvSpPr>
          <p:nvPr>
            <p:ph idx="1"/>
          </p:nvPr>
        </p:nvSpPr>
        <p:spPr>
          <a:xfrm>
            <a:off x="1204600" y="1839433"/>
            <a:ext cx="9782801" cy="725967"/>
          </a:xfrm>
        </p:spPr>
        <p:txBody>
          <a:bodyPr>
            <a:normAutofit/>
          </a:bodyPr>
          <a:lstStyle/>
          <a:p>
            <a:pPr marL="0" indent="0">
              <a:buNone/>
            </a:pPr>
            <a:r>
              <a:rPr lang="en-US" dirty="0"/>
              <a:t>*</a:t>
            </a:r>
            <a:r>
              <a:rPr lang="en-US" dirty="0">
                <a:latin typeface="Times New Roman" panose="02020603050405020304" pitchFamily="18" charset="0"/>
                <a:cs typeface="Times New Roman" panose="02020603050405020304" pitchFamily="18" charset="0"/>
              </a:rPr>
              <a:t>After 2016, the SC Grading Scale is as follows: </a:t>
            </a:r>
          </a:p>
        </p:txBody>
      </p:sp>
      <p:sp>
        <p:nvSpPr>
          <p:cNvPr id="4" name="Content Placeholder 2">
            <a:extLst>
              <a:ext uri="{FF2B5EF4-FFF2-40B4-BE49-F238E27FC236}">
                <a16:creationId xmlns:a16="http://schemas.microsoft.com/office/drawing/2014/main" id="{70F20C49-B037-4CD0-86EF-39016DFF1A1D}"/>
              </a:ext>
            </a:extLst>
          </p:cNvPr>
          <p:cNvSpPr txBox="1">
            <a:spLocks/>
          </p:cNvSpPr>
          <p:nvPr/>
        </p:nvSpPr>
        <p:spPr>
          <a:xfrm>
            <a:off x="1204600" y="2565400"/>
            <a:ext cx="9782801" cy="4114800"/>
          </a:xfrm>
          <a:prstGeom prst="rect">
            <a:avLst/>
          </a:prstGeom>
        </p:spPr>
        <p:txBody>
          <a:bodyPr vert="horz" lIns="91440" tIns="45720" rIns="91440" bIns="45720" numCol="2" rtlCol="0">
            <a:normAutofit/>
          </a:bodyPr>
          <a:lst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a:lstStyle>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90-100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B= 80-89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C= 70-79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D= 60-69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F= 0-59 </a:t>
            </a:r>
          </a:p>
          <a:p>
            <a:pPr>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WF= 50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FA= 50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 no value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WP= no value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AU= no value </a:t>
            </a:r>
          </a:p>
          <a:p>
            <a:pPr>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NP= no value</a:t>
            </a:r>
          </a:p>
        </p:txBody>
      </p:sp>
    </p:spTree>
    <p:extLst>
      <p:ext uri="{BB962C8B-B14F-4D97-AF65-F5344CB8AC3E}">
        <p14:creationId xmlns:p14="http://schemas.microsoft.com/office/powerpoint/2010/main" val="82400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600DB-697B-4F07-BF93-73CBBCCA8B75}"/>
              </a:ext>
            </a:extLst>
          </p:cNvPr>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10-Point Grade Scale – 2016 -17 and Afterwards</a:t>
            </a:r>
          </a:p>
        </p:txBody>
      </p:sp>
      <p:pic>
        <p:nvPicPr>
          <p:cNvPr id="5" name="Picture 4" descr="The 10-Point Grade Scale after School Year 2016">
            <a:extLst>
              <a:ext uri="{FF2B5EF4-FFF2-40B4-BE49-F238E27FC236}">
                <a16:creationId xmlns:a16="http://schemas.microsoft.com/office/drawing/2014/main" id="{122EDDC8-1C85-4F21-9922-22D10A87B356}"/>
              </a:ext>
            </a:extLst>
          </p:cNvPr>
          <p:cNvPicPr>
            <a:picLocks noChangeAspect="1"/>
          </p:cNvPicPr>
          <p:nvPr/>
        </p:nvPicPr>
        <p:blipFill rotWithShape="1">
          <a:blip r:embed="rId3"/>
          <a:srcRect l="14470" t="28889" r="6180" b="10000"/>
          <a:stretch/>
        </p:blipFill>
        <p:spPr>
          <a:xfrm>
            <a:off x="3092787" y="1392305"/>
            <a:ext cx="6294726" cy="5167312"/>
          </a:xfrm>
          <a:prstGeom prst="rect">
            <a:avLst/>
          </a:prstGeom>
        </p:spPr>
      </p:pic>
    </p:spTree>
    <p:extLst>
      <p:ext uri="{BB962C8B-B14F-4D97-AF65-F5344CB8AC3E}">
        <p14:creationId xmlns:p14="http://schemas.microsoft.com/office/powerpoint/2010/main" val="2197597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095" y="305332"/>
            <a:ext cx="8911687" cy="848555"/>
          </a:xfrm>
        </p:spPr>
        <p:txBody>
          <a:bodyPr/>
          <a:lstStyle/>
          <a:p>
            <a:pPr algn="ctr"/>
            <a:r>
              <a:rPr lang="en-US" dirty="0" smtClean="0">
                <a:latin typeface="Times New Roman" panose="02020603050405020304" pitchFamily="18" charset="0"/>
                <a:cs typeface="Times New Roman" panose="02020603050405020304" pitchFamily="18" charset="0"/>
              </a:rPr>
              <a:t>Dual Enrollment vs. Dual Credit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83421" y="1153887"/>
            <a:ext cx="8915400" cy="5704114"/>
          </a:xfrm>
        </p:spPr>
        <p:txBody>
          <a:bodyPr>
            <a:noAutofit/>
          </a:bodyPr>
          <a:lstStyle/>
          <a:p>
            <a:r>
              <a:rPr lang="en-US" sz="2000" dirty="0">
                <a:latin typeface="Times New Roman" panose="02020603050405020304" pitchFamily="18" charset="0"/>
                <a:cs typeface="Times New Roman" panose="02020603050405020304" pitchFamily="18" charset="0"/>
              </a:rPr>
              <a:t>Students taking </a:t>
            </a:r>
            <a:r>
              <a:rPr lang="en-US" sz="2000" dirty="0" smtClean="0">
                <a:latin typeface="Times New Roman" panose="02020603050405020304" pitchFamily="18" charset="0"/>
                <a:cs typeface="Times New Roman" panose="02020603050405020304" pitchFamily="18" charset="0"/>
              </a:rPr>
              <a:t>Dual Enrollment (DE) </a:t>
            </a:r>
            <a:r>
              <a:rPr lang="en-US" sz="2000" dirty="0">
                <a:latin typeface="Times New Roman" panose="02020603050405020304" pitchFamily="18" charset="0"/>
                <a:cs typeface="Times New Roman" panose="02020603050405020304" pitchFamily="18" charset="0"/>
              </a:rPr>
              <a:t>courses are building two transcripts: the </a:t>
            </a:r>
            <a:r>
              <a:rPr lang="en-US" sz="2000" dirty="0" smtClean="0">
                <a:latin typeface="Times New Roman" panose="02020603050405020304" pitchFamily="18" charset="0"/>
                <a:cs typeface="Times New Roman" panose="02020603050405020304" pitchFamily="18" charset="0"/>
              </a:rPr>
              <a:t>Institutions </a:t>
            </a:r>
            <a:r>
              <a:rPr lang="en-US" sz="2000" dirty="0">
                <a:latin typeface="Times New Roman" panose="02020603050405020304" pitchFamily="18" charset="0"/>
                <a:cs typeface="Times New Roman" panose="02020603050405020304" pitchFamily="18" charset="0"/>
              </a:rPr>
              <a:t>of </a:t>
            </a:r>
            <a:r>
              <a:rPr lang="en-US" sz="2000" dirty="0" smtClean="0">
                <a:latin typeface="Times New Roman" panose="02020603050405020304" pitchFamily="18" charset="0"/>
                <a:cs typeface="Times New Roman" panose="02020603050405020304" pitchFamily="18" charset="0"/>
              </a:rPr>
              <a:t>Higher Learning (IHL) </a:t>
            </a:r>
            <a:r>
              <a:rPr lang="en-US" sz="2000" dirty="0">
                <a:latin typeface="Times New Roman" panose="02020603050405020304" pitchFamily="18" charset="0"/>
                <a:cs typeface="Times New Roman" panose="02020603050405020304" pitchFamily="18" charset="0"/>
              </a:rPr>
              <a:t>transcript and the </a:t>
            </a:r>
            <a:r>
              <a:rPr lang="en-US" sz="2000" dirty="0" smtClean="0">
                <a:latin typeface="Times New Roman" panose="02020603050405020304" pitchFamily="18" charset="0"/>
                <a:cs typeface="Times New Roman" panose="02020603050405020304" pitchFamily="18" charset="0"/>
              </a:rPr>
              <a:t>High </a:t>
            </a:r>
            <a:r>
              <a:rPr lang="en-US" sz="2000" dirty="0">
                <a:latin typeface="Times New Roman" panose="02020603050405020304" pitchFamily="18" charset="0"/>
                <a:cs typeface="Times New Roman" panose="02020603050405020304" pitchFamily="18" charset="0"/>
              </a:rPr>
              <a:t>S</a:t>
            </a:r>
            <a:r>
              <a:rPr lang="en-US" sz="2000" dirty="0" smtClean="0">
                <a:latin typeface="Times New Roman" panose="02020603050405020304" pitchFamily="18" charset="0"/>
                <a:cs typeface="Times New Roman" panose="02020603050405020304" pitchFamily="18" charset="0"/>
              </a:rPr>
              <a:t>chool </a:t>
            </a:r>
            <a:r>
              <a:rPr lang="en-US" sz="2000" dirty="0">
                <a:latin typeface="Times New Roman" panose="02020603050405020304" pitchFamily="18" charset="0"/>
                <a:cs typeface="Times New Roman" panose="02020603050405020304" pitchFamily="18" charset="0"/>
              </a:rPr>
              <a:t>transcript</a:t>
            </a:r>
            <a:r>
              <a:rPr lang="en-US" sz="2000"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Dual </a:t>
            </a:r>
            <a:r>
              <a:rPr lang="en-US" dirty="0">
                <a:latin typeface="Times New Roman" panose="02020603050405020304" pitchFamily="18" charset="0"/>
                <a:cs typeface="Times New Roman" panose="02020603050405020304" pitchFamily="18" charset="0"/>
              </a:rPr>
              <a:t>Enrollment courses only receiving College Preparatory Credit include</a:t>
            </a:r>
            <a:r>
              <a:rPr lang="en-US" dirty="0" smtClean="0">
                <a:latin typeface="Times New Roman" panose="02020603050405020304" pitchFamily="18" charset="0"/>
                <a:cs typeface="Times New Roman" panose="02020603050405020304" pitchFamily="18" charset="0"/>
              </a:rPr>
              <a:t>:</a:t>
            </a:r>
          </a:p>
          <a:p>
            <a:pPr lvl="1"/>
            <a:r>
              <a:rPr lang="en-US" dirty="0" smtClean="0">
                <a:latin typeface="Times New Roman" panose="02020603050405020304" pitchFamily="18" charset="0"/>
                <a:cs typeface="Times New Roman" panose="02020603050405020304" pitchFamily="18" charset="0"/>
              </a:rPr>
              <a:t>Diploma</a:t>
            </a:r>
          </a:p>
          <a:p>
            <a:pPr lvl="1"/>
            <a:r>
              <a:rPr lang="en-US" dirty="0" smtClean="0">
                <a:latin typeface="Times New Roman" panose="02020603050405020304" pitchFamily="18" charset="0"/>
                <a:cs typeface="Times New Roman" panose="02020603050405020304" pitchFamily="18" charset="0"/>
              </a:rPr>
              <a:t>Certificate</a:t>
            </a:r>
          </a:p>
          <a:p>
            <a:pPr lvl="1"/>
            <a:r>
              <a:rPr lang="en-US" dirty="0" smtClean="0">
                <a:latin typeface="Times New Roman" panose="02020603050405020304" pitchFamily="18" charset="0"/>
                <a:cs typeface="Times New Roman" panose="02020603050405020304" pitchFamily="18" charset="0"/>
              </a:rPr>
              <a:t>Remedial</a:t>
            </a:r>
          </a:p>
          <a:p>
            <a:pPr lvl="1"/>
            <a:r>
              <a:rPr lang="en-US" dirty="0" smtClean="0">
                <a:latin typeface="Times New Roman" panose="02020603050405020304" pitchFamily="18" charset="0"/>
                <a:cs typeface="Times New Roman" panose="02020603050405020304" pitchFamily="18" charset="0"/>
              </a:rPr>
              <a:t>Orientation</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Dual credit refers to the extra academic weighting. One </a:t>
            </a:r>
            <a:r>
              <a:rPr lang="en-US" dirty="0">
                <a:latin typeface="Times New Roman" panose="02020603050405020304" pitchFamily="18" charset="0"/>
                <a:cs typeface="Times New Roman" panose="02020603050405020304" pitchFamily="18" charset="0"/>
              </a:rPr>
              <a:t>quality point is added to CP weighting for dual enrollment credit </a:t>
            </a:r>
            <a:r>
              <a:rPr lang="en-US" dirty="0" smtClean="0">
                <a:latin typeface="Times New Roman" panose="02020603050405020304" pitchFamily="18" charset="0"/>
                <a:cs typeface="Times New Roman" panose="02020603050405020304" pitchFamily="18" charset="0"/>
              </a:rPr>
              <a:t>courses leading to:</a:t>
            </a:r>
            <a:endParaRPr lang="en-US" dirty="0">
              <a:latin typeface="Times New Roman" panose="02020603050405020304" pitchFamily="18" charset="0"/>
              <a:cs typeface="Times New Roman" panose="02020603050405020304" pitchFamily="18" charset="0"/>
            </a:endParaRPr>
          </a:p>
          <a:p>
            <a:pPr lvl="1"/>
            <a:r>
              <a:rPr lang="en-US" dirty="0" smtClean="0">
                <a:latin typeface="Times New Roman" panose="02020603050405020304" pitchFamily="18" charset="0"/>
                <a:cs typeface="Times New Roman" panose="02020603050405020304" pitchFamily="18" charset="0"/>
              </a:rPr>
              <a:t>Bachelor’s Degree (BA, BS)</a:t>
            </a:r>
          </a:p>
          <a:p>
            <a:pPr lvl="1"/>
            <a:r>
              <a:rPr lang="en-US" dirty="0" smtClean="0">
                <a:latin typeface="Times New Roman" panose="02020603050405020304" pitchFamily="18" charset="0"/>
                <a:cs typeface="Times New Roman" panose="02020603050405020304" pitchFamily="18" charset="0"/>
              </a:rPr>
              <a:t>Associate’s Degree (AA, AS)</a:t>
            </a:r>
          </a:p>
          <a:p>
            <a:pPr lvl="1"/>
            <a:r>
              <a:rPr lang="en-US" dirty="0" smtClean="0">
                <a:latin typeface="Times New Roman" panose="02020603050405020304" pitchFamily="18" charset="0"/>
                <a:cs typeface="Times New Roman" panose="02020603050405020304" pitchFamily="18" charset="0"/>
              </a:rPr>
              <a:t>Associate of Applied Science Degree (AAS)</a:t>
            </a:r>
          </a:p>
          <a:p>
            <a:pPr lvl="1"/>
            <a:r>
              <a:rPr lang="en-US" dirty="0" smtClean="0">
                <a:latin typeface="Times New Roman" panose="02020603050405020304" pitchFamily="18" charset="0"/>
                <a:cs typeface="Times New Roman" panose="02020603050405020304" pitchFamily="18" charset="0"/>
              </a:rPr>
              <a:t>Industry Credentials (license, certification that verifies individual’s competence issued by a third party) (Dept. of Labor) </a:t>
            </a:r>
            <a:endParaRPr lang="en-US" sz="2000" dirty="0">
              <a:latin typeface="Times New Roman" panose="02020603050405020304" pitchFamily="18" charset="0"/>
              <a:cs typeface="Times New Roman" panose="02020603050405020304" pitchFamily="18" charset="0"/>
            </a:endParaRPr>
          </a:p>
          <a:p>
            <a:pPr marL="457200" lvl="1" indent="0">
              <a:buNone/>
            </a:pPr>
            <a:r>
              <a:rPr lang="en-US" sz="2000" dirty="0" smtClean="0">
                <a:latin typeface="Times New Roman" panose="02020603050405020304" pitchFamily="18" charset="0"/>
                <a:cs typeface="Times New Roman" panose="02020603050405020304" pitchFamily="18" charset="0"/>
              </a:rPr>
              <a:t>The ACM specifies which DE courses receive only CP weighting. It is the school’s responsibility to know how to treat each course/program of study.</a:t>
            </a:r>
            <a:endParaRPr lang="en-US" sz="2000" dirty="0">
              <a:latin typeface="Times New Roman" panose="02020603050405020304" pitchFamily="18" charset="0"/>
              <a:cs typeface="Times New Roman" panose="02020603050405020304" pitchFamily="18" charset="0"/>
            </a:endParaRPr>
          </a:p>
          <a:p>
            <a:endParaRPr lang="en-US" sz="2000" dirty="0"/>
          </a:p>
        </p:txBody>
      </p:sp>
    </p:spTree>
    <p:extLst>
      <p:ext uri="{BB962C8B-B14F-4D97-AF65-F5344CB8AC3E}">
        <p14:creationId xmlns:p14="http://schemas.microsoft.com/office/powerpoint/2010/main" val="1812690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1355" y="624110"/>
            <a:ext cx="5593132" cy="1280890"/>
          </a:xfrm>
        </p:spPr>
        <p:txBody>
          <a:bodyPr/>
          <a:lstStyle/>
          <a:p>
            <a:r>
              <a:rPr lang="en-US" dirty="0" smtClean="0">
                <a:latin typeface="Times New Roman" panose="02020603050405020304" pitchFamily="18" charset="0"/>
                <a:cs typeface="Times New Roman" panose="02020603050405020304" pitchFamily="18" charset="0"/>
              </a:rPr>
              <a:t>Dual Enrollment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186440" y="1905000"/>
            <a:ext cx="8915400" cy="4778830"/>
          </a:xfrm>
        </p:spPr>
        <p:txBody>
          <a:bodyPr/>
          <a:lstStyle/>
          <a:p>
            <a:r>
              <a:rPr lang="en-US" sz="2400" dirty="0">
                <a:latin typeface="Times New Roman" panose="02020603050405020304" pitchFamily="18" charset="0"/>
                <a:cs typeface="Times New Roman" panose="02020603050405020304" pitchFamily="18" charset="0"/>
              </a:rPr>
              <a:t>Districts must develop detailed agreements with their partner IHL, whether two-year or four-year colleges or technical colleges, that clearly outline the specific courses and detailed procedures including grade scale differences. (R. 43-234, 43-259).</a:t>
            </a:r>
          </a:p>
          <a:p>
            <a:r>
              <a:rPr lang="en-US" sz="2400" dirty="0" smtClean="0">
                <a:latin typeface="Times New Roman" panose="02020603050405020304" pitchFamily="18" charset="0"/>
                <a:cs typeface="Times New Roman" panose="02020603050405020304" pitchFamily="18" charset="0"/>
              </a:rPr>
              <a:t>Students </a:t>
            </a:r>
            <a:r>
              <a:rPr lang="en-US" sz="2400" dirty="0">
                <a:latin typeface="Times New Roman" panose="02020603050405020304" pitchFamily="18" charset="0"/>
                <a:cs typeface="Times New Roman" panose="02020603050405020304" pitchFamily="18" charset="0"/>
              </a:rPr>
              <a:t>may not take dual enrollment courses on their own time without first consulting the district to determine if the course is a part of the agreement between the high school and IHL. </a:t>
            </a:r>
            <a:endParaRPr lang="en-US" sz="2400" dirty="0" smtClean="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All Dual Enrollment courses are in the ACM. If a new dual enrollment course code is needed, request a new course code very early using the </a:t>
            </a:r>
            <a:r>
              <a:rPr lang="en-US" sz="2400" i="1" dirty="0">
                <a:latin typeface="Times New Roman" panose="02020603050405020304" pitchFamily="18" charset="0"/>
                <a:cs typeface="Times New Roman" panose="02020603050405020304" pitchFamily="18" charset="0"/>
              </a:rPr>
              <a:t>Request for Addition Form </a:t>
            </a:r>
            <a:r>
              <a:rPr lang="en-US" sz="2400" dirty="0">
                <a:latin typeface="Times New Roman" panose="02020603050405020304" pitchFamily="18" charset="0"/>
                <a:cs typeface="Times New Roman" panose="02020603050405020304" pitchFamily="18" charset="0"/>
              </a:rPr>
              <a:t>found at </a:t>
            </a:r>
            <a:r>
              <a:rPr lang="en-US" sz="2400" dirty="0">
                <a:latin typeface="Times New Roman" panose="02020603050405020304" pitchFamily="18" charset="0"/>
                <a:cs typeface="Times New Roman" panose="02020603050405020304" pitchFamily="18" charset="0"/>
                <a:hlinkClick r:id="rId2"/>
              </a:rPr>
              <a:t>https://ed.sc.gov/districts-schools/state-accountability/high-school-courses-and-requirements/</a:t>
            </a:r>
            <a:endParaRPr lang="en-US" sz="2400"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7522492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9041" y="611497"/>
            <a:ext cx="8911687" cy="771553"/>
          </a:xfrm>
        </p:spPr>
        <p:txBody>
          <a:bodyPr/>
          <a:lstStyle/>
          <a:p>
            <a:pPr algn="ctr"/>
            <a:r>
              <a:rPr lang="en-US" dirty="0">
                <a:latin typeface="Times New Roman" panose="02020603050405020304" pitchFamily="18" charset="0"/>
                <a:cs typeface="Times New Roman" panose="02020603050405020304" pitchFamily="18" charset="0"/>
              </a:rPr>
              <a:t>Dual Enrollment</a:t>
            </a:r>
          </a:p>
        </p:txBody>
      </p:sp>
      <p:sp>
        <p:nvSpPr>
          <p:cNvPr id="3" name="Content Placeholder 2"/>
          <p:cNvSpPr>
            <a:spLocks noGrp="1"/>
          </p:cNvSpPr>
          <p:nvPr>
            <p:ph idx="1"/>
          </p:nvPr>
        </p:nvSpPr>
        <p:spPr>
          <a:xfrm>
            <a:off x="2009041" y="1463041"/>
            <a:ext cx="8915400" cy="4897582"/>
          </a:xfrm>
        </p:spPr>
        <p:txBody>
          <a:bodyPr>
            <a:normAutofit fontScale="77500" lnSpcReduction="20000"/>
          </a:bodyPr>
          <a:lstStyle/>
          <a:p>
            <a:pPr>
              <a:lnSpc>
                <a:spcPct val="110000"/>
              </a:lnSpc>
            </a:pPr>
            <a:r>
              <a:rPr lang="en-US" sz="2800" dirty="0" smtClean="0">
                <a:latin typeface="Times New Roman" panose="02020603050405020304" pitchFamily="18" charset="0"/>
                <a:cs typeface="Times New Roman" panose="02020603050405020304" pitchFamily="18" charset="0"/>
              </a:rPr>
              <a:t>Check </a:t>
            </a:r>
            <a:r>
              <a:rPr lang="en-US" sz="2800" dirty="0">
                <a:latin typeface="Times New Roman" panose="02020603050405020304" pitchFamily="18" charset="0"/>
                <a:cs typeface="Times New Roman" panose="02020603050405020304" pitchFamily="18" charset="0"/>
              </a:rPr>
              <a:t>for equivalents before requesting a new course code – Public Speaking (SPC 205, COMM 140, 160, SPE 110) </a:t>
            </a:r>
            <a:endParaRPr lang="en-US" sz="2800" dirty="0" smtClean="0">
              <a:latin typeface="Times New Roman" panose="02020603050405020304" pitchFamily="18" charset="0"/>
              <a:cs typeface="Times New Roman" panose="02020603050405020304" pitchFamily="18" charset="0"/>
            </a:endParaRPr>
          </a:p>
          <a:p>
            <a:pPr>
              <a:lnSpc>
                <a:spcPct val="110000"/>
              </a:lnSpc>
            </a:pPr>
            <a:r>
              <a:rPr lang="en-US" sz="2800" dirty="0" smtClean="0">
                <a:latin typeface="Times New Roman" panose="02020603050405020304" pitchFamily="18" charset="0"/>
                <a:cs typeface="Times New Roman" panose="02020603050405020304" pitchFamily="18" charset="0"/>
              </a:rPr>
              <a:t>Use the course code, course name, and abbreviation of the IHL in which the student will attend. Assign the appropriate academic weight and unit. Use the </a:t>
            </a:r>
            <a:r>
              <a:rPr lang="en-US" sz="2800" b="1" dirty="0" smtClean="0">
                <a:latin typeface="Times New Roman" panose="02020603050405020304" pitchFamily="18" charset="0"/>
                <a:cs typeface="Times New Roman" panose="02020603050405020304" pitchFamily="18" charset="0"/>
              </a:rPr>
              <a:t>school principal </a:t>
            </a:r>
            <a:r>
              <a:rPr lang="en-US" sz="2800" dirty="0" smtClean="0">
                <a:latin typeface="Times New Roman" panose="02020603050405020304" pitchFamily="18" charset="0"/>
                <a:cs typeface="Times New Roman" panose="02020603050405020304" pitchFamily="18" charset="0"/>
              </a:rPr>
              <a:t>in the teacher section for all dual enrollment classes. </a:t>
            </a:r>
          </a:p>
          <a:p>
            <a:pPr>
              <a:lnSpc>
                <a:spcPct val="110000"/>
              </a:lnSpc>
            </a:pPr>
            <a:r>
              <a:rPr lang="en-US" sz="2800" dirty="0" smtClean="0">
                <a:latin typeface="Times New Roman" panose="02020603050405020304" pitchFamily="18" charset="0"/>
                <a:cs typeface="Times New Roman" panose="02020603050405020304" pitchFamily="18" charset="0"/>
              </a:rPr>
              <a:t> All courses must </a:t>
            </a:r>
            <a:r>
              <a:rPr lang="en-US" sz="2800" dirty="0">
                <a:latin typeface="Times New Roman" panose="02020603050405020304" pitchFamily="18" charset="0"/>
                <a:cs typeface="Times New Roman" panose="02020603050405020304" pitchFamily="18" charset="0"/>
              </a:rPr>
              <a:t>be entered into the student data collection system active master scheduler at the time the student takes the course</a:t>
            </a:r>
            <a:r>
              <a:rPr lang="en-US" sz="2800" dirty="0" smtClean="0">
                <a:latin typeface="Times New Roman" panose="02020603050405020304" pitchFamily="18" charset="0"/>
                <a:cs typeface="Times New Roman" panose="02020603050405020304" pitchFamily="18" charset="0"/>
              </a:rPr>
              <a:t>. (R. 43-234 VII-D2)</a:t>
            </a:r>
            <a:endParaRPr lang="en-US" sz="2800" dirty="0">
              <a:latin typeface="Times New Roman" panose="02020603050405020304" pitchFamily="18" charset="0"/>
              <a:cs typeface="Times New Roman" panose="02020603050405020304" pitchFamily="18" charset="0"/>
            </a:endParaRPr>
          </a:p>
          <a:p>
            <a:pPr>
              <a:lnSpc>
                <a:spcPct val="110000"/>
              </a:lnSpc>
            </a:pPr>
            <a:r>
              <a:rPr lang="en-US" sz="2800" dirty="0">
                <a:latin typeface="Times New Roman" panose="02020603050405020304" pitchFamily="18" charset="0"/>
                <a:cs typeface="Times New Roman" panose="02020603050405020304" pitchFamily="18" charset="0"/>
              </a:rPr>
              <a:t> Courses may not be added to the student’s course history (transcript) </a:t>
            </a:r>
            <a:r>
              <a:rPr lang="en-US" sz="2800" dirty="0" smtClean="0">
                <a:latin typeface="Times New Roman" panose="02020603050405020304" pitchFamily="18" charset="0"/>
                <a:cs typeface="Times New Roman" panose="02020603050405020304" pitchFamily="18" charset="0"/>
              </a:rPr>
              <a:t>after the student takes the class. Write procedures for exceptions.</a:t>
            </a:r>
          </a:p>
          <a:p>
            <a:pPr>
              <a:lnSpc>
                <a:spcPct val="110000"/>
              </a:lnSpc>
            </a:pPr>
            <a:r>
              <a:rPr lang="en-US" sz="2800" dirty="0" smtClean="0">
                <a:latin typeface="Times New Roman" panose="02020603050405020304" pitchFamily="18" charset="0"/>
                <a:cs typeface="Times New Roman" panose="02020603050405020304" pitchFamily="18" charset="0"/>
              </a:rPr>
              <a:t>No course codes are to be used by a school or district unless they are in the Activity Coding Manual or given by the Office of Federal and State Accountability.</a:t>
            </a:r>
          </a:p>
          <a:p>
            <a:pPr marL="0" indent="0">
              <a:lnSpc>
                <a:spcPct val="110000"/>
              </a:lnSpc>
              <a:buNone/>
            </a:pPr>
            <a:endParaRPr lang="en-US" sz="2800" dirty="0">
              <a:latin typeface="Times New Roman" panose="02020603050405020304" pitchFamily="18" charset="0"/>
              <a:cs typeface="Times New Roman" panose="02020603050405020304" pitchFamily="18" charset="0"/>
            </a:endParaRPr>
          </a:p>
          <a:p>
            <a:pPr marL="0" indent="0">
              <a:buNone/>
            </a:pPr>
            <a:endParaRPr lang="en-US" dirty="0">
              <a:cs typeface="Times New Roman" panose="02020603050405020304" pitchFamily="18" charset="0"/>
            </a:endParaRPr>
          </a:p>
        </p:txBody>
      </p:sp>
    </p:spTree>
    <p:extLst>
      <p:ext uri="{BB962C8B-B14F-4D97-AF65-F5344CB8AC3E}">
        <p14:creationId xmlns:p14="http://schemas.microsoft.com/office/powerpoint/2010/main" val="563118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smtClean="0">
                <a:latin typeface="Times New Roman" panose="02020603050405020304" pitchFamily="18" charset="0"/>
                <a:cs typeface="Times New Roman" panose="02020603050405020304" pitchFamily="18" charset="0"/>
              </a:rPr>
              <a:t>Topics</a:t>
            </a:r>
            <a:endParaRPr lang="en-US" sz="4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589212" y="1905001"/>
            <a:ext cx="8915400" cy="4640842"/>
          </a:xfrm>
        </p:spPr>
        <p:txBody>
          <a:bodyPr>
            <a:normAutofit/>
          </a:bodyPr>
          <a:lstStyle/>
          <a:p>
            <a:r>
              <a:rPr lang="en-US" sz="2000" dirty="0">
                <a:latin typeface="Times New Roman" panose="02020603050405020304" pitchFamily="18" charset="0"/>
                <a:cs typeface="Times New Roman" panose="02020603050405020304" pitchFamily="18" charset="0"/>
              </a:rPr>
              <a:t>Regulations</a:t>
            </a:r>
          </a:p>
          <a:p>
            <a:r>
              <a:rPr lang="en-US" sz="2000" dirty="0">
                <a:latin typeface="Times New Roman" panose="02020603050405020304" pitchFamily="18" charset="0"/>
                <a:cs typeface="Times New Roman" panose="02020603050405020304" pitchFamily="18" charset="0"/>
              </a:rPr>
              <a:t>Uniform Grading Policy</a:t>
            </a:r>
          </a:p>
          <a:p>
            <a:r>
              <a:rPr lang="en-US" sz="2000" dirty="0">
                <a:latin typeface="Times New Roman" panose="02020603050405020304" pitchFamily="18" charset="0"/>
                <a:cs typeface="Times New Roman" panose="02020603050405020304" pitchFamily="18" charset="0"/>
              </a:rPr>
              <a:t>Dual Enrollment</a:t>
            </a:r>
          </a:p>
          <a:p>
            <a:r>
              <a:rPr lang="en-US" sz="2000" dirty="0">
                <a:latin typeface="Times New Roman" panose="02020603050405020304" pitchFamily="18" charset="0"/>
                <a:cs typeface="Times New Roman" panose="02020603050405020304" pitchFamily="18" charset="0"/>
              </a:rPr>
              <a:t>Transfer Grades</a:t>
            </a:r>
          </a:p>
          <a:p>
            <a:r>
              <a:rPr lang="en-US" sz="2000" dirty="0">
                <a:latin typeface="Times New Roman" panose="02020603050405020304" pitchFamily="18" charset="0"/>
                <a:cs typeface="Times New Roman" panose="02020603050405020304" pitchFamily="18" charset="0"/>
              </a:rPr>
              <a:t>Early Graduates</a:t>
            </a:r>
          </a:p>
          <a:p>
            <a:r>
              <a:rPr lang="en-US" sz="2000" dirty="0">
                <a:latin typeface="Times New Roman" panose="02020603050405020304" pitchFamily="18" charset="0"/>
                <a:cs typeface="Times New Roman" panose="02020603050405020304" pitchFamily="18" charset="0"/>
              </a:rPr>
              <a:t>Credit Recovery</a:t>
            </a:r>
          </a:p>
          <a:p>
            <a:pPr lvl="0"/>
            <a:r>
              <a:rPr lang="en-US" sz="2000" dirty="0">
                <a:latin typeface="Times New Roman" panose="02020603050405020304" pitchFamily="18" charset="0"/>
                <a:cs typeface="Times New Roman" panose="02020603050405020304" pitchFamily="18" charset="0"/>
              </a:rPr>
              <a:t>Transcript Template and Proper Procedures</a:t>
            </a:r>
          </a:p>
          <a:p>
            <a:r>
              <a:rPr lang="en-US" sz="2000" dirty="0">
                <a:latin typeface="Times New Roman" panose="02020603050405020304" pitchFamily="18" charset="0"/>
                <a:cs typeface="Times New Roman" panose="02020603050405020304" pitchFamily="18" charset="0"/>
              </a:rPr>
              <a:t>Proper Coding</a:t>
            </a:r>
          </a:p>
          <a:p>
            <a:r>
              <a:rPr lang="en-US" sz="2000" dirty="0">
                <a:latin typeface="Times New Roman" panose="02020603050405020304" pitchFamily="18" charset="0"/>
                <a:cs typeface="Times New Roman" panose="02020603050405020304" pitchFamily="18" charset="0"/>
              </a:rPr>
              <a:t>Finalizing/Archiving Transcripts</a:t>
            </a:r>
          </a:p>
          <a:p>
            <a:r>
              <a:rPr lang="en-US" sz="2000" dirty="0">
                <a:latin typeface="Times New Roman" panose="02020603050405020304" pitchFamily="18" charset="0"/>
                <a:cs typeface="Times New Roman" panose="02020603050405020304" pitchFamily="18" charset="0"/>
              </a:rPr>
              <a:t>Questions and Answers</a:t>
            </a:r>
          </a:p>
          <a:p>
            <a:endParaRPr lang="en-US" dirty="0"/>
          </a:p>
        </p:txBody>
      </p:sp>
    </p:spTree>
    <p:extLst>
      <p:ext uri="{BB962C8B-B14F-4D97-AF65-F5344CB8AC3E}">
        <p14:creationId xmlns:p14="http://schemas.microsoft.com/office/powerpoint/2010/main" val="26840722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6819" y="306476"/>
            <a:ext cx="10089931" cy="790804"/>
          </a:xfrm>
        </p:spPr>
        <p:txBody>
          <a:bodyPr>
            <a:noAutofit/>
          </a:bodyPr>
          <a:lstStyle/>
          <a:p>
            <a:pPr algn="ctr"/>
            <a:r>
              <a:rPr lang="en-US" sz="2400" dirty="0" smtClean="0">
                <a:latin typeface="Times New Roman" panose="02020603050405020304" pitchFamily="18" charset="0"/>
                <a:cs typeface="Times New Roman" panose="02020603050405020304" pitchFamily="18" charset="0"/>
              </a:rPr>
              <a:t>Articulation Agreement/Memorandum of Agreement (MOA)/</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Memoranda of Understanding (MOU)</a:t>
            </a:r>
            <a:endParaRPr lang="en-US" sz="2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828816" y="1248077"/>
            <a:ext cx="8915400" cy="5739200"/>
          </a:xfrm>
        </p:spPr>
        <p:txBody>
          <a:bodyPr>
            <a:noAutofit/>
          </a:bodyPr>
          <a:lstStyle/>
          <a:p>
            <a:r>
              <a:rPr lang="en-US" dirty="0" smtClean="0">
                <a:latin typeface="Times New Roman" panose="02020603050405020304" pitchFamily="18" charset="0"/>
                <a:cs typeface="Times New Roman" panose="02020603050405020304" pitchFamily="18" charset="0"/>
              </a:rPr>
              <a:t>Separate contract for each institution</a:t>
            </a:r>
          </a:p>
          <a:p>
            <a:r>
              <a:rPr lang="en-US" dirty="0" smtClean="0">
                <a:latin typeface="Times New Roman" panose="02020603050405020304" pitchFamily="18" charset="0"/>
                <a:cs typeface="Times New Roman" panose="02020603050405020304" pitchFamily="18" charset="0"/>
              </a:rPr>
              <a:t>Specific college courses that will be offered/programs of study</a:t>
            </a:r>
          </a:p>
          <a:p>
            <a:r>
              <a:rPr lang="en-US" dirty="0" smtClean="0">
                <a:latin typeface="Times New Roman" panose="02020603050405020304" pitchFamily="18" charset="0"/>
                <a:cs typeface="Times New Roman" panose="02020603050405020304" pitchFamily="18" charset="0"/>
              </a:rPr>
              <a:t>Specify course time period (2022/23 Fall and Spring Semesters)</a:t>
            </a:r>
          </a:p>
          <a:p>
            <a:r>
              <a:rPr lang="en-US" dirty="0" smtClean="0">
                <a:latin typeface="Times New Roman" panose="02020603050405020304" pitchFamily="18" charset="0"/>
                <a:cs typeface="Times New Roman" panose="02020603050405020304" pitchFamily="18" charset="0"/>
              </a:rPr>
              <a:t>Length of contract (one or two years)</a:t>
            </a:r>
          </a:p>
          <a:p>
            <a:r>
              <a:rPr lang="en-US" dirty="0" smtClean="0">
                <a:latin typeface="Times New Roman" panose="02020603050405020304" pitchFamily="18" charset="0"/>
                <a:cs typeface="Times New Roman" panose="02020603050405020304" pitchFamily="18" charset="0"/>
              </a:rPr>
              <a:t>Course location (HS or IHL)</a:t>
            </a:r>
          </a:p>
          <a:p>
            <a:r>
              <a:rPr lang="en-US" dirty="0" smtClean="0">
                <a:latin typeface="Times New Roman" panose="02020603050405020304" pitchFamily="18" charset="0"/>
                <a:cs typeface="Times New Roman" panose="02020603050405020304" pitchFamily="18" charset="0"/>
              </a:rPr>
              <a:t>Transportation </a:t>
            </a:r>
          </a:p>
          <a:p>
            <a:r>
              <a:rPr lang="en-US" dirty="0" smtClean="0">
                <a:latin typeface="Times New Roman" panose="02020603050405020304" pitchFamily="18" charset="0"/>
                <a:cs typeface="Times New Roman" panose="02020603050405020304" pitchFamily="18" charset="0"/>
              </a:rPr>
              <a:t>Costs (course, textbook, transportation, etc)</a:t>
            </a:r>
          </a:p>
          <a:p>
            <a:r>
              <a:rPr lang="en-US" dirty="0" smtClean="0">
                <a:latin typeface="Times New Roman" panose="02020603050405020304" pitchFamily="18" charset="0"/>
                <a:cs typeface="Times New Roman" panose="02020603050405020304" pitchFamily="18" charset="0"/>
              </a:rPr>
              <a:t>Discipline/rules</a:t>
            </a:r>
          </a:p>
          <a:p>
            <a:r>
              <a:rPr lang="en-US" dirty="0" smtClean="0">
                <a:latin typeface="Times New Roman" panose="02020603050405020304" pitchFamily="18" charset="0"/>
                <a:cs typeface="Times New Roman" panose="02020603050405020304" pitchFamily="18" charset="0"/>
              </a:rPr>
              <a:t>Withdrawal procedures – Follow UGP</a:t>
            </a:r>
          </a:p>
          <a:p>
            <a:r>
              <a:rPr lang="en-US" dirty="0" smtClean="0">
                <a:latin typeface="Times New Roman" panose="02020603050405020304" pitchFamily="18" charset="0"/>
                <a:cs typeface="Times New Roman" panose="02020603050405020304" pitchFamily="18" charset="0"/>
              </a:rPr>
              <a:t>Grading policy – report final grades based on UGP</a:t>
            </a:r>
          </a:p>
          <a:p>
            <a:r>
              <a:rPr lang="en-US" dirty="0" smtClean="0">
                <a:latin typeface="Times New Roman" panose="02020603050405020304" pitchFamily="18" charset="0"/>
                <a:cs typeface="Times New Roman" panose="02020603050405020304" pitchFamily="18" charset="0"/>
              </a:rPr>
              <a:t>Signed and dated by both parties </a:t>
            </a:r>
          </a:p>
          <a:p>
            <a:r>
              <a:rPr lang="en-US" dirty="0" smtClean="0">
                <a:latin typeface="Times New Roman" panose="02020603050405020304" pitchFamily="18" charset="0"/>
                <a:cs typeface="Times New Roman" panose="02020603050405020304" pitchFamily="18" charset="0"/>
              </a:rPr>
              <a:t>Contact persons</a:t>
            </a:r>
          </a:p>
          <a:p>
            <a:r>
              <a:rPr lang="en-US" dirty="0" smtClean="0">
                <a:latin typeface="Times New Roman" panose="02020603050405020304" pitchFamily="18" charset="0"/>
                <a:cs typeface="Times New Roman" panose="02020603050405020304" pitchFamily="18" charset="0"/>
              </a:rPr>
              <a:t>Student eligibility</a:t>
            </a:r>
          </a:p>
          <a:p>
            <a:pPr marL="0" indent="0">
              <a:buNone/>
            </a:pPr>
            <a:r>
              <a:rPr lang="en-US" dirty="0" smtClean="0">
                <a:latin typeface="Times New Roman" panose="02020603050405020304" pitchFamily="18" charset="0"/>
                <a:cs typeface="Times New Roman" panose="02020603050405020304" pitchFamily="18" charset="0"/>
              </a:rPr>
              <a:t>*</a:t>
            </a:r>
            <a:r>
              <a:rPr lang="en-US" i="1" dirty="0" smtClean="0">
                <a:latin typeface="Times New Roman" panose="02020603050405020304" pitchFamily="18" charset="0"/>
                <a:cs typeface="Times New Roman" panose="02020603050405020304" pitchFamily="18" charset="0"/>
              </a:rPr>
              <a:t>Have the district attorney review the contract</a:t>
            </a:r>
            <a:r>
              <a:rPr lang="en-US" dirty="0" smtClean="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872388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1030" y="598221"/>
            <a:ext cx="8911687" cy="761928"/>
          </a:xfrm>
        </p:spPr>
        <p:txBody>
          <a:bodyPr/>
          <a:lstStyle/>
          <a:p>
            <a:pPr algn="ctr"/>
            <a:r>
              <a:rPr lang="en-US" dirty="0" smtClean="0">
                <a:latin typeface="Times New Roman" panose="02020603050405020304" pitchFamily="18" charset="0"/>
                <a:cs typeface="Times New Roman" panose="02020603050405020304" pitchFamily="18" charset="0"/>
              </a:rPr>
              <a:t>Converting Grades on Transcripts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26669" y="1511166"/>
            <a:ext cx="9877943" cy="5197642"/>
          </a:xfrm>
        </p:spPr>
        <p:txBody>
          <a:bodyPr>
            <a:normAutofit/>
          </a:bodyPr>
          <a:lstStyle/>
          <a:p>
            <a:r>
              <a:rPr lang="en-US" sz="2000" dirty="0" smtClean="0">
                <a:latin typeface="Times New Roman" panose="02020603050405020304" pitchFamily="18" charset="0"/>
                <a:cs typeface="Times New Roman" panose="02020603050405020304" pitchFamily="18" charset="0"/>
              </a:rPr>
              <a:t>Transfer grades consist of current grades from a teacher’s gradebook prior to the end of the term. </a:t>
            </a:r>
            <a:r>
              <a:rPr lang="en-US" sz="2000" b="1" dirty="0" smtClean="0">
                <a:latin typeface="Times New Roman" panose="02020603050405020304" pitchFamily="18" charset="0"/>
                <a:cs typeface="Times New Roman" panose="02020603050405020304" pitchFamily="18" charset="0"/>
              </a:rPr>
              <a:t>Districts must have a policy </a:t>
            </a:r>
            <a:r>
              <a:rPr lang="en-US" sz="2000" dirty="0" smtClean="0">
                <a:latin typeface="Times New Roman" panose="02020603050405020304" pitchFamily="18" charset="0"/>
                <a:cs typeface="Times New Roman" panose="02020603050405020304" pitchFamily="18" charset="0"/>
              </a:rPr>
              <a:t>for entering transfer grades into a new teacher’s gradebook.</a:t>
            </a:r>
          </a:p>
          <a:p>
            <a:r>
              <a:rPr lang="en-US" sz="2000" dirty="0" smtClean="0">
                <a:latin typeface="Times New Roman" panose="02020603050405020304" pitchFamily="18" charset="0"/>
                <a:cs typeface="Times New Roman" panose="02020603050405020304" pitchFamily="18" charset="0"/>
              </a:rPr>
              <a:t>If numerical grades are provided, those averages must be used.</a:t>
            </a: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following </a:t>
            </a:r>
            <a:r>
              <a:rPr lang="en-US" sz="2000" dirty="0" smtClean="0">
                <a:latin typeface="Times New Roman" panose="02020603050405020304" pitchFamily="18" charset="0"/>
                <a:cs typeface="Times New Roman" panose="02020603050405020304" pitchFamily="18" charset="0"/>
              </a:rPr>
              <a:t>conversions </a:t>
            </a:r>
            <a:r>
              <a:rPr lang="en-US" sz="2000" dirty="0">
                <a:latin typeface="Times New Roman" panose="02020603050405020304" pitchFamily="18" charset="0"/>
                <a:cs typeface="Times New Roman" panose="02020603050405020304" pitchFamily="18" charset="0"/>
              </a:rPr>
              <a:t>will apply: A = 95, B = 85, C = 75, D = 65, F = 50. </a:t>
            </a:r>
            <a:r>
              <a:rPr lang="en-US" sz="2000" dirty="0" smtClean="0">
                <a:latin typeface="Times New Roman" panose="02020603050405020304" pitchFamily="18" charset="0"/>
                <a:cs typeface="Times New Roman" panose="02020603050405020304" pitchFamily="18" charset="0"/>
              </a:rPr>
              <a:t>Follow guidelines for entering P and NP on transcripts. </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If </a:t>
            </a:r>
            <a:r>
              <a:rPr lang="en-US" sz="2000" dirty="0" smtClean="0">
                <a:latin typeface="Times New Roman" panose="02020603050405020304" pitchFamily="18" charset="0"/>
                <a:cs typeface="Times New Roman" panose="02020603050405020304" pitchFamily="18" charset="0"/>
              </a:rPr>
              <a:t>the passing grade has a numerical score equal to or more than a 60, the </a:t>
            </a:r>
            <a:r>
              <a:rPr lang="en-US" sz="2000" dirty="0">
                <a:latin typeface="Times New Roman" panose="02020603050405020304" pitchFamily="18" charset="0"/>
                <a:cs typeface="Times New Roman" panose="02020603050405020304" pitchFamily="18" charset="0"/>
              </a:rPr>
              <a:t>grade will be a P. </a:t>
            </a:r>
            <a:r>
              <a:rPr lang="en-US" sz="2000" dirty="0" smtClean="0">
                <a:latin typeface="Times New Roman" panose="02020603050405020304" pitchFamily="18" charset="0"/>
                <a:cs typeface="Times New Roman" panose="02020603050405020304" pitchFamily="18" charset="0"/>
              </a:rPr>
              <a:t>If the transcript </a:t>
            </a:r>
            <a:r>
              <a:rPr lang="en-US" sz="2000" dirty="0">
                <a:latin typeface="Times New Roman" panose="02020603050405020304" pitchFamily="18" charset="0"/>
                <a:cs typeface="Times New Roman" panose="02020603050405020304" pitchFamily="18" charset="0"/>
              </a:rPr>
              <a:t>indicates a failing grade with a </a:t>
            </a:r>
            <a:r>
              <a:rPr lang="en-US" sz="2000" dirty="0" smtClean="0">
                <a:latin typeface="Times New Roman" panose="02020603050405020304" pitchFamily="18" charset="0"/>
                <a:cs typeface="Times New Roman" panose="02020603050405020304" pitchFamily="18" charset="0"/>
              </a:rPr>
              <a:t>numerical score equal to or less than a 59, the grade </a:t>
            </a:r>
            <a:r>
              <a:rPr lang="en-US" sz="2000" dirty="0">
                <a:latin typeface="Times New Roman" panose="02020603050405020304" pitchFamily="18" charset="0"/>
                <a:cs typeface="Times New Roman" panose="02020603050405020304" pitchFamily="18" charset="0"/>
              </a:rPr>
              <a:t>will be </a:t>
            </a:r>
            <a:r>
              <a:rPr lang="en-US" sz="2000" dirty="0" smtClean="0">
                <a:latin typeface="Times New Roman" panose="02020603050405020304" pitchFamily="18" charset="0"/>
                <a:cs typeface="Times New Roman" panose="02020603050405020304" pitchFamily="18" charset="0"/>
              </a:rPr>
              <a:t>a NP</a:t>
            </a:r>
            <a:r>
              <a:rPr lang="en-US" sz="2000" dirty="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Align </a:t>
            </a:r>
            <a:r>
              <a:rPr lang="en-US" sz="2000" dirty="0">
                <a:latin typeface="Times New Roman" panose="02020603050405020304" pitchFamily="18" charset="0"/>
                <a:cs typeface="Times New Roman" panose="02020603050405020304" pitchFamily="18" charset="0"/>
              </a:rPr>
              <a:t>the transfer course, if out of state, as closely as possible to a course in the </a:t>
            </a:r>
            <a:r>
              <a:rPr lang="en-US" sz="2000" dirty="0" smtClean="0">
                <a:latin typeface="Times New Roman" panose="02020603050405020304" pitchFamily="18" charset="0"/>
                <a:cs typeface="Times New Roman" panose="02020603050405020304" pitchFamily="18" charset="0"/>
              </a:rPr>
              <a:t>ACM. </a:t>
            </a:r>
            <a:r>
              <a:rPr lang="en-US" sz="2000" dirty="0">
                <a:latin typeface="Times New Roman" panose="02020603050405020304" pitchFamily="18" charset="0"/>
                <a:cs typeface="Times New Roman" panose="02020603050405020304" pitchFamily="18" charset="0"/>
              </a:rPr>
              <a:t>If no course aligns, construct a transfer course code using the directions in Appendix M of the ACM. Maintain a database of transfer course codes, so all counselors and administrators can refer to it and avoid duplication</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71078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6277" y="470106"/>
            <a:ext cx="8911687" cy="1280890"/>
          </a:xfrm>
        </p:spPr>
        <p:txBody>
          <a:bodyPr/>
          <a:lstStyle/>
          <a:p>
            <a:pPr algn="ctr"/>
            <a:r>
              <a:rPr lang="en-US" dirty="0" smtClean="0">
                <a:latin typeface="Times New Roman" panose="02020603050405020304" pitchFamily="18" charset="0"/>
                <a:cs typeface="Times New Roman" panose="02020603050405020304" pitchFamily="18" charset="0"/>
              </a:rPr>
              <a:t>Pass (P)/ Fail (F) Grades (UGP)/Transfer Grades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53945" y="1750996"/>
            <a:ext cx="8915400" cy="3777622"/>
          </a:xfrm>
        </p:spPr>
        <p:txBody>
          <a:bodyPr>
            <a:normAutofit fontScale="92500"/>
          </a:bodyPr>
          <a:lstStyle/>
          <a:p>
            <a:r>
              <a:rPr lang="en-US" sz="2400" dirty="0" smtClean="0">
                <a:latin typeface="Times New Roman" panose="02020603050405020304" pitchFamily="18" charset="0"/>
                <a:cs typeface="Times New Roman" panose="02020603050405020304" pitchFamily="18" charset="0"/>
              </a:rPr>
              <a:t>If the transcript shows “P” or “F,” that grade will be converted to a number (UGP scale) based on information from the receiving school.</a:t>
            </a:r>
          </a:p>
          <a:p>
            <a:r>
              <a:rPr lang="en-US" sz="2400" dirty="0" smtClean="0">
                <a:latin typeface="Times New Roman" panose="02020603050405020304" pitchFamily="18" charset="0"/>
                <a:cs typeface="Times New Roman" panose="02020603050405020304" pitchFamily="18" charset="0"/>
              </a:rPr>
              <a:t>If no numerical average can be obtained for “P” as the letter grade, an earned credit will be awarded, the grade will be exempted from the GPA calculation, and the letter grade of “P” will display on the transcript. </a:t>
            </a:r>
          </a:p>
          <a:p>
            <a:r>
              <a:rPr lang="en-US" sz="2400" dirty="0">
                <a:latin typeface="Times New Roman" panose="02020603050405020304" pitchFamily="18" charset="0"/>
                <a:cs typeface="Times New Roman" panose="02020603050405020304" pitchFamily="18" charset="0"/>
              </a:rPr>
              <a:t>If a</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numerical </a:t>
            </a:r>
            <a:r>
              <a:rPr lang="en-US" sz="2400" dirty="0" smtClean="0">
                <a:latin typeface="Times New Roman" panose="02020603050405020304" pitchFamily="18" charset="0"/>
                <a:cs typeface="Times New Roman" panose="02020603050405020304" pitchFamily="18" charset="0"/>
              </a:rPr>
              <a:t>average cannot </a:t>
            </a:r>
            <a:r>
              <a:rPr lang="en-US" sz="2400" dirty="0">
                <a:latin typeface="Times New Roman" panose="02020603050405020304" pitchFamily="18" charset="0"/>
                <a:cs typeface="Times New Roman" panose="02020603050405020304" pitchFamily="18" charset="0"/>
              </a:rPr>
              <a:t>be </a:t>
            </a:r>
            <a:r>
              <a:rPr lang="en-US" sz="2400" dirty="0" smtClean="0">
                <a:latin typeface="Times New Roman" panose="02020603050405020304" pitchFamily="18" charset="0"/>
                <a:cs typeface="Times New Roman" panose="02020603050405020304" pitchFamily="18" charset="0"/>
              </a:rPr>
              <a:t>obtained for “F”, no earned credit will be awarded for the course, the grade will be exempted from the GPA calculation, and the letter grade of “NP” will display on the transcript.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56651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162" y="662611"/>
            <a:ext cx="8911687" cy="867806"/>
          </a:xfrm>
        </p:spPr>
        <p:txBody>
          <a:bodyPr/>
          <a:lstStyle/>
          <a:p>
            <a:pPr algn="ctr"/>
            <a:r>
              <a:rPr lang="en-US" dirty="0" smtClean="0">
                <a:latin typeface="Times New Roman" panose="02020603050405020304" pitchFamily="18" charset="0"/>
                <a:cs typeface="Times New Roman" panose="02020603050405020304" pitchFamily="18" charset="0"/>
              </a:rPr>
              <a:t>Local Board Policy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030947" y="2056598"/>
            <a:ext cx="8915400" cy="3777622"/>
          </a:xfrm>
        </p:spPr>
        <p:txBody>
          <a:bodyPr>
            <a:normAutofit/>
          </a:bodyPr>
          <a:lstStyle/>
          <a:p>
            <a:r>
              <a:rPr lang="en-US" sz="2400" dirty="0" smtClean="0">
                <a:latin typeface="Times New Roman" panose="02020603050405020304" pitchFamily="18" charset="0"/>
                <a:cs typeface="Times New Roman" panose="02020603050405020304" pitchFamily="18" charset="0"/>
              </a:rPr>
              <a:t>Local boards should establish policy to allow a student to audit a course and receive a grade of AU that will have no impact on GPA. Follow ACM for coding.</a:t>
            </a:r>
          </a:p>
          <a:p>
            <a:r>
              <a:rPr lang="en-US" sz="2400" dirty="0" smtClean="0">
                <a:latin typeface="Times New Roman" panose="02020603050405020304" pitchFamily="18" charset="0"/>
                <a:cs typeface="Times New Roman" panose="02020603050405020304" pitchFamily="18" charset="0"/>
              </a:rPr>
              <a:t>Establish a policy to address a non-accredited school and homeschool  transfer grades and credits. </a:t>
            </a:r>
          </a:p>
          <a:p>
            <a:r>
              <a:rPr lang="en-US" sz="2400" dirty="0" smtClean="0">
                <a:latin typeface="Times New Roman" panose="02020603050405020304" pitchFamily="18" charset="0"/>
                <a:cs typeface="Times New Roman" panose="02020603050405020304" pitchFamily="18" charset="0"/>
              </a:rPr>
              <a:t>Establish a policy for accepting international transcripts.</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68701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9FC55-878A-4610-A7E8-AC0DE01049A1}"/>
              </a:ext>
            </a:extLst>
          </p:cNvPr>
          <p:cNvSpPr>
            <a:spLocks noGrp="1"/>
          </p:cNvSpPr>
          <p:nvPr>
            <p:ph type="title"/>
          </p:nvPr>
        </p:nvSpPr>
        <p:spPr>
          <a:xfrm>
            <a:off x="1620110" y="570673"/>
            <a:ext cx="8911687" cy="829305"/>
          </a:xfrm>
        </p:spPr>
        <p:txBody>
          <a:bodyPr/>
          <a:lstStyle/>
          <a:p>
            <a:pPr algn="ctr"/>
            <a:r>
              <a:rPr lang="en-US" dirty="0">
                <a:latin typeface="Times New Roman" panose="02020603050405020304" pitchFamily="18" charset="0"/>
                <a:cs typeface="Times New Roman" panose="02020603050405020304" pitchFamily="18" charset="0"/>
              </a:rPr>
              <a:t>Content Recovery</a:t>
            </a:r>
          </a:p>
        </p:txBody>
      </p:sp>
      <p:sp>
        <p:nvSpPr>
          <p:cNvPr id="3" name="Content Placeholder 2">
            <a:extLst>
              <a:ext uri="{FF2B5EF4-FFF2-40B4-BE49-F238E27FC236}">
                <a16:creationId xmlns:a16="http://schemas.microsoft.com/office/drawing/2014/main" id="{0AA91005-1D78-45A5-8B7C-ECC935F1AA76}"/>
              </a:ext>
            </a:extLst>
          </p:cNvPr>
          <p:cNvSpPr>
            <a:spLocks noGrp="1"/>
          </p:cNvSpPr>
          <p:nvPr>
            <p:ph idx="1"/>
          </p:nvPr>
        </p:nvSpPr>
        <p:spPr>
          <a:xfrm>
            <a:off x="1838425" y="1097280"/>
            <a:ext cx="10058400" cy="5476774"/>
          </a:xfrm>
        </p:spPr>
        <p:txBody>
          <a:bodyPr>
            <a:normAutofit/>
          </a:bodyPr>
          <a:lstStyle/>
          <a:p>
            <a:pPr marL="0" indent="0">
              <a:buNone/>
            </a:pPr>
            <a:endParaRPr lang="en-US" sz="3200" dirty="0" smtClean="0"/>
          </a:p>
          <a:p>
            <a:r>
              <a:rPr lang="en-US" sz="2400" dirty="0" smtClean="0">
                <a:latin typeface="Times New Roman" panose="02020603050405020304" pitchFamily="18" charset="0"/>
                <a:cs typeface="Times New Roman" panose="02020603050405020304" pitchFamily="18" charset="0"/>
              </a:rPr>
              <a:t>Districts shall establish criteria to determine eligibility.</a:t>
            </a:r>
          </a:p>
          <a:p>
            <a:r>
              <a:rPr lang="en-US" sz="2400" dirty="0" smtClean="0">
                <a:latin typeface="Times New Roman" panose="02020603050405020304" pitchFamily="18" charset="0"/>
                <a:cs typeface="Times New Roman" panose="02020603050405020304" pitchFamily="18" charset="0"/>
              </a:rPr>
              <a:t>Districts shall determine number of content recovery opportunities.</a:t>
            </a:r>
          </a:p>
          <a:p>
            <a:r>
              <a:rPr lang="en-US" sz="2400" dirty="0" smtClean="0">
                <a:latin typeface="Times New Roman" panose="02020603050405020304" pitchFamily="18" charset="0"/>
                <a:cs typeface="Times New Roman" panose="02020603050405020304" pitchFamily="18" charset="0"/>
              </a:rPr>
              <a:t>Districts shall determine length of time a student has to complete work. The student is still enrolled in a class; therefore, upon </a:t>
            </a:r>
            <a:r>
              <a:rPr lang="en-US" sz="2400" dirty="0">
                <a:latin typeface="Times New Roman" panose="02020603050405020304" pitchFamily="18" charset="0"/>
                <a:cs typeface="Times New Roman" panose="02020603050405020304" pitchFamily="18" charset="0"/>
              </a:rPr>
              <a:t>satisfactory completion of all </a:t>
            </a:r>
            <a:r>
              <a:rPr lang="en-US" sz="2400" b="1" dirty="0" smtClean="0">
                <a:latin typeface="Times New Roman" panose="02020603050405020304" pitchFamily="18" charset="0"/>
                <a:cs typeface="Times New Roman" panose="02020603050405020304" pitchFamily="18" charset="0"/>
              </a:rPr>
              <a:t>teacher assigned work, </a:t>
            </a: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certified teacher shall include the recovered work into the final grade to arrive at a new grade for the course based on the district’s policy</a:t>
            </a:r>
            <a:r>
              <a:rPr lang="en-US" sz="2400" dirty="0" smtClean="0">
                <a:latin typeface="Times New Roman" panose="02020603050405020304" pitchFamily="18" charset="0"/>
                <a:cs typeface="Times New Roman" panose="02020603050405020304" pitchFamily="18" charset="0"/>
              </a:rPr>
              <a:t>.</a:t>
            </a:r>
          </a:p>
          <a:p>
            <a:r>
              <a:rPr lang="en-US" sz="2400" dirty="0" smtClean="0">
                <a:latin typeface="Times New Roman" panose="02020603050405020304" pitchFamily="18" charset="0"/>
                <a:cs typeface="Times New Roman" panose="02020603050405020304" pitchFamily="18" charset="0"/>
              </a:rPr>
              <a:t>Virtual SC classes are for initial or credit recovery only. Never use Virtual SC for content recovery.</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0487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3E4F1-99F0-48EC-8FBF-A24CB5637369}"/>
              </a:ext>
            </a:extLst>
          </p:cNvPr>
          <p:cNvSpPr>
            <a:spLocks noGrp="1"/>
          </p:cNvSpPr>
          <p:nvPr>
            <p:ph type="title"/>
          </p:nvPr>
        </p:nvSpPr>
        <p:spPr>
          <a:xfrm>
            <a:off x="1909530" y="316101"/>
            <a:ext cx="8911687" cy="790804"/>
          </a:xfrm>
        </p:spPr>
        <p:txBody>
          <a:bodyPr/>
          <a:lstStyle/>
          <a:p>
            <a:pPr algn="ctr"/>
            <a:r>
              <a:rPr lang="en-US" dirty="0">
                <a:latin typeface="Times New Roman" panose="02020603050405020304" pitchFamily="18" charset="0"/>
                <a:cs typeface="Times New Roman" panose="02020603050405020304" pitchFamily="18" charset="0"/>
              </a:rPr>
              <a:t>Retaking a Course</a:t>
            </a:r>
          </a:p>
        </p:txBody>
      </p:sp>
      <p:sp>
        <p:nvSpPr>
          <p:cNvPr id="3" name="Content Placeholder 2">
            <a:extLst>
              <a:ext uri="{FF2B5EF4-FFF2-40B4-BE49-F238E27FC236}">
                <a16:creationId xmlns:a16="http://schemas.microsoft.com/office/drawing/2014/main" id="{B6F27BD6-F3DD-46E3-AC00-D0B633A7B71A}"/>
              </a:ext>
            </a:extLst>
          </p:cNvPr>
          <p:cNvSpPr>
            <a:spLocks noGrp="1"/>
          </p:cNvSpPr>
          <p:nvPr>
            <p:ph idx="1"/>
          </p:nvPr>
        </p:nvSpPr>
        <p:spPr>
          <a:xfrm>
            <a:off x="1289072" y="1424538"/>
            <a:ext cx="10598893" cy="5433461"/>
          </a:xfrm>
        </p:spPr>
        <p:txBody>
          <a:bodyPr>
            <a:normAutofit fontScale="92500" lnSpcReduction="10000"/>
          </a:bodyPr>
          <a:lstStyle/>
          <a:p>
            <a:r>
              <a:rPr lang="en-US" sz="2400" dirty="0">
                <a:latin typeface="Times New Roman" panose="02020603050405020304" pitchFamily="18" charset="0"/>
                <a:cs typeface="Times New Roman" panose="02020603050405020304" pitchFamily="18" charset="0"/>
              </a:rPr>
              <a:t>Students may retake a course at the same level of difficulty </a:t>
            </a:r>
            <a:r>
              <a:rPr lang="en-US" sz="2400" dirty="0" smtClean="0">
                <a:latin typeface="Times New Roman" panose="02020603050405020304" pitchFamily="18" charset="0"/>
                <a:cs typeface="Times New Roman" panose="02020603050405020304" pitchFamily="18" charset="0"/>
              </a:rPr>
              <a:t>if he/she earned </a:t>
            </a:r>
            <a:r>
              <a:rPr lang="en-US" sz="2400" dirty="0">
                <a:latin typeface="Times New Roman" panose="02020603050405020304" pitchFamily="18" charset="0"/>
                <a:cs typeface="Times New Roman" panose="02020603050405020304" pitchFamily="18" charset="0"/>
              </a:rPr>
              <a:t>a </a:t>
            </a:r>
            <a:r>
              <a:rPr lang="en-US" sz="2400" dirty="0" smtClean="0">
                <a:latin typeface="Times New Roman" panose="02020603050405020304" pitchFamily="18" charset="0"/>
                <a:cs typeface="Times New Roman" panose="02020603050405020304" pitchFamily="18" charset="0"/>
              </a:rPr>
              <a:t>D, P, NP, WP, FA, WF, or an F in that course. </a:t>
            </a:r>
          </a:p>
          <a:p>
            <a:r>
              <a:rPr lang="en-US" sz="2400" dirty="0" smtClean="0">
                <a:latin typeface="Times New Roman" panose="02020603050405020304" pitchFamily="18" charset="0"/>
                <a:cs typeface="Times New Roman" panose="02020603050405020304" pitchFamily="18" charset="0"/>
              </a:rPr>
              <a:t>Local boards may </a:t>
            </a:r>
            <a:r>
              <a:rPr lang="en-US" sz="2400" dirty="0">
                <a:latin typeface="Times New Roman" panose="02020603050405020304" pitchFamily="18" charset="0"/>
                <a:cs typeface="Times New Roman" panose="02020603050405020304" pitchFamily="18" charset="0"/>
              </a:rPr>
              <a:t>extend the policy to allow students making any grade to retake any </a:t>
            </a:r>
            <a:r>
              <a:rPr lang="en-US" sz="2400" dirty="0" smtClean="0">
                <a:latin typeface="Times New Roman" panose="02020603050405020304" pitchFamily="18" charset="0"/>
                <a:cs typeface="Times New Roman" panose="02020603050405020304" pitchFamily="18" charset="0"/>
              </a:rPr>
              <a:t>course.</a:t>
            </a: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For </a:t>
            </a:r>
            <a:r>
              <a:rPr lang="en-US" sz="2400" dirty="0">
                <a:latin typeface="Times New Roman" panose="02020603050405020304" pitchFamily="18" charset="0"/>
                <a:cs typeface="Times New Roman" panose="02020603050405020304" pitchFamily="18" charset="0"/>
              </a:rPr>
              <a:t>all grade levels, all </a:t>
            </a:r>
            <a:r>
              <a:rPr lang="en-US" sz="2400" dirty="0" smtClean="0">
                <a:latin typeface="Times New Roman" panose="02020603050405020304" pitchFamily="18" charset="0"/>
                <a:cs typeface="Times New Roman" panose="02020603050405020304" pitchFamily="18" charset="0"/>
              </a:rPr>
              <a:t>course attempts will </a:t>
            </a:r>
            <a:r>
              <a:rPr lang="en-US" sz="2400" dirty="0">
                <a:latin typeface="Times New Roman" panose="02020603050405020304" pitchFamily="18" charset="0"/>
                <a:cs typeface="Times New Roman" panose="02020603050405020304" pitchFamily="18" charset="0"/>
              </a:rPr>
              <a:t>remain on the transcript. However, only the highest grade will be </a:t>
            </a:r>
            <a:r>
              <a:rPr lang="en-US" sz="2400" dirty="0" smtClean="0">
                <a:latin typeface="Times New Roman" panose="02020603050405020304" pitchFamily="18" charset="0"/>
                <a:cs typeface="Times New Roman" panose="02020603050405020304" pitchFamily="18" charset="0"/>
              </a:rPr>
              <a:t>factored into the </a:t>
            </a:r>
            <a:r>
              <a:rPr lang="en-US" sz="2400" dirty="0">
                <a:latin typeface="Times New Roman" panose="02020603050405020304" pitchFamily="18" charset="0"/>
                <a:cs typeface="Times New Roman" panose="02020603050405020304" pitchFamily="18" charset="0"/>
              </a:rPr>
              <a:t>student’s GPA. </a:t>
            </a:r>
            <a:r>
              <a:rPr lang="en-US" sz="2400" dirty="0" smtClean="0">
                <a:latin typeface="Times New Roman" panose="02020603050405020304" pitchFamily="18" charset="0"/>
                <a:cs typeface="Times New Roman" panose="02020603050405020304" pitchFamily="18" charset="0"/>
              </a:rPr>
              <a:t>The lower grade will have a “0” for credit earned and a “1” for potential credit, but the grade will be excluded from GPA, Class Rank, Honor Roll, and Graduation Calculations. Refer to PowerSchool Notes.</a:t>
            </a:r>
          </a:p>
          <a:p>
            <a:r>
              <a:rPr lang="en-US" sz="2400" dirty="0" smtClean="0">
                <a:latin typeface="Times New Roman" panose="02020603050405020304" pitchFamily="18" charset="0"/>
                <a:cs typeface="Times New Roman" panose="02020603050405020304" pitchFamily="18" charset="0"/>
              </a:rPr>
              <a:t>If a student’s final grade on the retake is lower, both courses will appear on the transcript.</a:t>
            </a: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Students in grades 9-12 must retake a course before the end of the next school year or before the next sequential course. For example, a student may not re-take English I after English III.</a:t>
            </a:r>
          </a:p>
          <a:p>
            <a:r>
              <a:rPr lang="en-US" sz="2400" dirty="0">
                <a:latin typeface="Times New Roman" panose="02020603050405020304" pitchFamily="18" charset="0"/>
                <a:cs typeface="Times New Roman" panose="02020603050405020304" pitchFamily="18" charset="0"/>
              </a:rPr>
              <a:t>A student who retakes a high school credit course from middle school must complete it before the beginning of the second year of high school or before the next sequential course (whichever comes first). </a:t>
            </a:r>
          </a:p>
          <a:p>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0978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7A5EE-CA9A-4035-BE70-D1A260DF18B8}"/>
              </a:ext>
            </a:extLst>
          </p:cNvPr>
          <p:cNvSpPr>
            <a:spLocks noGrp="1"/>
          </p:cNvSpPr>
          <p:nvPr>
            <p:ph type="title"/>
          </p:nvPr>
        </p:nvSpPr>
        <p:spPr>
          <a:xfrm>
            <a:off x="2537165" y="484710"/>
            <a:ext cx="8911687" cy="790804"/>
          </a:xfrm>
        </p:spPr>
        <p:txBody>
          <a:bodyPr>
            <a:normAutofit/>
          </a:bodyPr>
          <a:lstStyle/>
          <a:p>
            <a:r>
              <a:rPr lang="en-US" dirty="0">
                <a:latin typeface="Times New Roman" panose="02020603050405020304" pitchFamily="18" charset="0"/>
                <a:cs typeface="Times New Roman" panose="02020603050405020304" pitchFamily="18" charset="0"/>
              </a:rPr>
              <a:t>Retaking a Course Coding Procedures</a:t>
            </a:r>
          </a:p>
        </p:txBody>
      </p:sp>
      <p:sp>
        <p:nvSpPr>
          <p:cNvPr id="3" name="Content Placeholder 2">
            <a:extLst>
              <a:ext uri="{FF2B5EF4-FFF2-40B4-BE49-F238E27FC236}">
                <a16:creationId xmlns:a16="http://schemas.microsoft.com/office/drawing/2014/main" id="{A7986C43-3853-4982-A20D-E6458F4E5A05}"/>
              </a:ext>
            </a:extLst>
          </p:cNvPr>
          <p:cNvSpPr>
            <a:spLocks noGrp="1"/>
          </p:cNvSpPr>
          <p:nvPr>
            <p:ph idx="1"/>
          </p:nvPr>
        </p:nvSpPr>
        <p:spPr>
          <a:xfrm>
            <a:off x="3022333" y="1170924"/>
            <a:ext cx="7358677" cy="5687076"/>
          </a:xfrm>
        </p:spPr>
        <p:txBody>
          <a:bodyPr>
            <a:normAutofit fontScale="77500" lnSpcReduction="20000"/>
          </a:bodyPr>
          <a:lstStyle/>
          <a:p>
            <a:r>
              <a:rPr lang="en-US" sz="2100" dirty="0">
                <a:latin typeface="Times New Roman" panose="02020603050405020304" pitchFamily="18" charset="0"/>
                <a:cs typeface="Times New Roman" panose="02020603050405020304" pitchFamily="18" charset="0"/>
              </a:rPr>
              <a:t>Old course is marked as:</a:t>
            </a:r>
          </a:p>
          <a:p>
            <a:pPr lvl="1"/>
            <a:r>
              <a:rPr lang="en-US" sz="2100" dirty="0">
                <a:latin typeface="Times New Roman" panose="02020603050405020304" pitchFamily="18" charset="0"/>
                <a:cs typeface="Times New Roman" panose="02020603050405020304" pitchFamily="18" charset="0"/>
              </a:rPr>
              <a:t>Earned Credit Hours = 0</a:t>
            </a:r>
          </a:p>
          <a:p>
            <a:pPr lvl="1"/>
            <a:r>
              <a:rPr lang="en-US" sz="2100" dirty="0">
                <a:latin typeface="Times New Roman" panose="02020603050405020304" pitchFamily="18" charset="0"/>
                <a:cs typeface="Times New Roman" panose="02020603050405020304" pitchFamily="18" charset="0"/>
              </a:rPr>
              <a:t>Potential Credit Hours remains as originally stored</a:t>
            </a:r>
          </a:p>
          <a:p>
            <a:pPr lvl="1"/>
            <a:r>
              <a:rPr lang="en-US" sz="2100" dirty="0">
                <a:latin typeface="Times New Roman" panose="02020603050405020304" pitchFamily="18" charset="0"/>
                <a:cs typeface="Times New Roman" panose="02020603050405020304" pitchFamily="18" charset="0"/>
              </a:rPr>
              <a:t>Exclude from GPA Calculation</a:t>
            </a:r>
          </a:p>
          <a:p>
            <a:pPr lvl="1"/>
            <a:r>
              <a:rPr lang="en-US" sz="2100" dirty="0">
                <a:latin typeface="Times New Roman" panose="02020603050405020304" pitchFamily="18" charset="0"/>
                <a:cs typeface="Times New Roman" panose="02020603050405020304" pitchFamily="18" charset="0"/>
              </a:rPr>
              <a:t>Exclude from Class Rank Calculation</a:t>
            </a:r>
          </a:p>
          <a:p>
            <a:pPr lvl="1"/>
            <a:r>
              <a:rPr lang="en-US" sz="2100" dirty="0">
                <a:latin typeface="Times New Roman" panose="02020603050405020304" pitchFamily="18" charset="0"/>
                <a:cs typeface="Times New Roman" panose="02020603050405020304" pitchFamily="18" charset="0"/>
              </a:rPr>
              <a:t>Exclude from Honor Roll</a:t>
            </a:r>
          </a:p>
          <a:p>
            <a:pPr lvl="1"/>
            <a:r>
              <a:rPr lang="en-US" sz="2100" dirty="0">
                <a:latin typeface="Times New Roman" panose="02020603050405020304" pitchFamily="18" charset="0"/>
                <a:cs typeface="Times New Roman" panose="02020603050405020304" pitchFamily="18" charset="0"/>
              </a:rPr>
              <a:t>Exclude from Graduation Calculation</a:t>
            </a:r>
          </a:p>
          <a:p>
            <a:pPr lvl="1"/>
            <a:r>
              <a:rPr lang="en-US" sz="2100" dirty="0">
                <a:latin typeface="Times New Roman" panose="02020603050405020304" pitchFamily="18" charset="0"/>
                <a:cs typeface="Times New Roman" panose="02020603050405020304" pitchFamily="18" charset="0"/>
              </a:rPr>
              <a:t>Display on Transcript = Yes</a:t>
            </a:r>
          </a:p>
          <a:p>
            <a:endParaRPr lang="en-US" sz="2100" dirty="0">
              <a:latin typeface="Times New Roman" panose="02020603050405020304" pitchFamily="18" charset="0"/>
              <a:cs typeface="Times New Roman" panose="02020603050405020304" pitchFamily="18" charset="0"/>
            </a:endParaRPr>
          </a:p>
          <a:p>
            <a:r>
              <a:rPr lang="en-US" sz="2100" dirty="0">
                <a:latin typeface="Times New Roman" panose="02020603050405020304" pitchFamily="18" charset="0"/>
                <a:cs typeface="Times New Roman" panose="02020603050405020304" pitchFamily="18" charset="0"/>
              </a:rPr>
              <a:t>New course is stored as normal at the end of the term. </a:t>
            </a:r>
          </a:p>
          <a:p>
            <a:pPr lvl="1"/>
            <a:r>
              <a:rPr lang="en-US" sz="2100" dirty="0">
                <a:latin typeface="Times New Roman" panose="02020603050405020304" pitchFamily="18" charset="0"/>
                <a:cs typeface="Times New Roman" panose="02020603050405020304" pitchFamily="18" charset="0"/>
              </a:rPr>
              <a:t>Earned Credit Hours per Activity Coding System Guidelines</a:t>
            </a:r>
          </a:p>
          <a:p>
            <a:pPr lvl="1"/>
            <a:r>
              <a:rPr lang="en-US" sz="2100" dirty="0">
                <a:latin typeface="Times New Roman" panose="02020603050405020304" pitchFamily="18" charset="0"/>
                <a:cs typeface="Times New Roman" panose="02020603050405020304" pitchFamily="18" charset="0"/>
              </a:rPr>
              <a:t>Potential Credit Hours per Activity Coding System Guidelines</a:t>
            </a:r>
          </a:p>
          <a:p>
            <a:pPr lvl="1"/>
            <a:r>
              <a:rPr lang="en-US" sz="2100" dirty="0">
                <a:latin typeface="Times New Roman" panose="02020603050405020304" pitchFamily="18" charset="0"/>
                <a:cs typeface="Times New Roman" panose="02020603050405020304" pitchFamily="18" charset="0"/>
              </a:rPr>
              <a:t>Include </a:t>
            </a:r>
            <a:r>
              <a:rPr lang="en-US" sz="2100" dirty="0" smtClean="0">
                <a:latin typeface="Times New Roman" panose="02020603050405020304" pitchFamily="18" charset="0"/>
                <a:cs typeface="Times New Roman" panose="02020603050405020304" pitchFamily="18" charset="0"/>
              </a:rPr>
              <a:t>in </a:t>
            </a:r>
            <a:r>
              <a:rPr lang="en-US" sz="2100" dirty="0">
                <a:latin typeface="Times New Roman" panose="02020603050405020304" pitchFamily="18" charset="0"/>
                <a:cs typeface="Times New Roman" panose="02020603050405020304" pitchFamily="18" charset="0"/>
              </a:rPr>
              <a:t>GPA Calculation</a:t>
            </a:r>
          </a:p>
          <a:p>
            <a:pPr lvl="1"/>
            <a:r>
              <a:rPr lang="en-US" sz="2100" dirty="0">
                <a:latin typeface="Times New Roman" panose="02020603050405020304" pitchFamily="18" charset="0"/>
                <a:cs typeface="Times New Roman" panose="02020603050405020304" pitchFamily="18" charset="0"/>
              </a:rPr>
              <a:t>Include </a:t>
            </a:r>
            <a:r>
              <a:rPr lang="en-US" sz="2100" dirty="0" smtClean="0">
                <a:latin typeface="Times New Roman" panose="02020603050405020304" pitchFamily="18" charset="0"/>
                <a:cs typeface="Times New Roman" panose="02020603050405020304" pitchFamily="18" charset="0"/>
              </a:rPr>
              <a:t>in </a:t>
            </a:r>
            <a:r>
              <a:rPr lang="en-US" sz="2100" dirty="0">
                <a:latin typeface="Times New Roman" panose="02020603050405020304" pitchFamily="18" charset="0"/>
                <a:cs typeface="Times New Roman" panose="02020603050405020304" pitchFamily="18" charset="0"/>
              </a:rPr>
              <a:t>Class Rank Calculation</a:t>
            </a:r>
          </a:p>
          <a:p>
            <a:pPr lvl="1"/>
            <a:r>
              <a:rPr lang="en-US" sz="2100" dirty="0">
                <a:latin typeface="Times New Roman" panose="02020603050405020304" pitchFamily="18" charset="0"/>
                <a:cs typeface="Times New Roman" panose="02020603050405020304" pitchFamily="18" charset="0"/>
              </a:rPr>
              <a:t>Include </a:t>
            </a:r>
            <a:r>
              <a:rPr lang="en-US" sz="2100" dirty="0" smtClean="0">
                <a:latin typeface="Times New Roman" panose="02020603050405020304" pitchFamily="18" charset="0"/>
                <a:cs typeface="Times New Roman" panose="02020603050405020304" pitchFamily="18" charset="0"/>
              </a:rPr>
              <a:t>in </a:t>
            </a:r>
            <a:r>
              <a:rPr lang="en-US" sz="2100" dirty="0">
                <a:latin typeface="Times New Roman" panose="02020603050405020304" pitchFamily="18" charset="0"/>
                <a:cs typeface="Times New Roman" panose="02020603050405020304" pitchFamily="18" charset="0"/>
              </a:rPr>
              <a:t>Honor Roll</a:t>
            </a:r>
          </a:p>
          <a:p>
            <a:pPr lvl="1"/>
            <a:r>
              <a:rPr lang="en-US" sz="2100" dirty="0">
                <a:latin typeface="Times New Roman" panose="02020603050405020304" pitchFamily="18" charset="0"/>
                <a:cs typeface="Times New Roman" panose="02020603050405020304" pitchFamily="18" charset="0"/>
              </a:rPr>
              <a:t>Include </a:t>
            </a:r>
            <a:r>
              <a:rPr lang="en-US" sz="2100" dirty="0" smtClean="0">
                <a:latin typeface="Times New Roman" panose="02020603050405020304" pitchFamily="18" charset="0"/>
                <a:cs typeface="Times New Roman" panose="02020603050405020304" pitchFamily="18" charset="0"/>
              </a:rPr>
              <a:t>in </a:t>
            </a:r>
            <a:r>
              <a:rPr lang="en-US" sz="2100" dirty="0">
                <a:latin typeface="Times New Roman" panose="02020603050405020304" pitchFamily="18" charset="0"/>
                <a:cs typeface="Times New Roman" panose="02020603050405020304" pitchFamily="18" charset="0"/>
              </a:rPr>
              <a:t>Graduation Calculation</a:t>
            </a:r>
          </a:p>
          <a:p>
            <a:pPr lvl="1"/>
            <a:r>
              <a:rPr lang="en-US" sz="2100" dirty="0">
                <a:latin typeface="Times New Roman" panose="02020603050405020304" pitchFamily="18" charset="0"/>
                <a:cs typeface="Times New Roman" panose="02020603050405020304" pitchFamily="18" charset="0"/>
              </a:rPr>
              <a:t>Display on Transcript = Yes</a:t>
            </a:r>
          </a:p>
          <a:p>
            <a:pPr lvl="1"/>
            <a:endParaRPr lang="en-US" dirty="0"/>
          </a:p>
          <a:p>
            <a:pPr marL="365760" lvl="1" indent="0">
              <a:buNone/>
            </a:pPr>
            <a:endParaRPr lang="en-US" dirty="0"/>
          </a:p>
        </p:txBody>
      </p:sp>
    </p:spTree>
    <p:extLst>
      <p:ext uri="{BB962C8B-B14F-4D97-AF65-F5344CB8AC3E}">
        <p14:creationId xmlns:p14="http://schemas.microsoft.com/office/powerpoint/2010/main" val="2970822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0EBB1-1BDA-4B11-9EEC-E65AAE13A67E}"/>
              </a:ext>
            </a:extLst>
          </p:cNvPr>
          <p:cNvSpPr>
            <a:spLocks noGrp="1"/>
          </p:cNvSpPr>
          <p:nvPr>
            <p:ph type="title"/>
          </p:nvPr>
        </p:nvSpPr>
        <p:spPr>
          <a:xfrm>
            <a:off x="1027912" y="564076"/>
            <a:ext cx="10058400" cy="722390"/>
          </a:xfrm>
        </p:spPr>
        <p:txBody>
          <a:bodyPr/>
          <a:lstStyle/>
          <a:p>
            <a:pPr algn="ctr"/>
            <a:r>
              <a:rPr lang="en-US" dirty="0">
                <a:latin typeface="Times New Roman" panose="02020603050405020304" pitchFamily="18" charset="0"/>
                <a:cs typeface="Times New Roman" panose="02020603050405020304" pitchFamily="18" charset="0"/>
              </a:rPr>
              <a:t>Credit </a:t>
            </a:r>
            <a:r>
              <a:rPr lang="en-US" dirty="0" smtClean="0">
                <a:latin typeface="Times New Roman" panose="02020603050405020304" pitchFamily="18" charset="0"/>
                <a:cs typeface="Times New Roman" panose="02020603050405020304" pitchFamily="18" charset="0"/>
              </a:rPr>
              <a:t>Recovery Policy</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DE9FA2B-8DA7-4586-9EBA-F4C0F4B79952}"/>
              </a:ext>
            </a:extLst>
          </p:cNvPr>
          <p:cNvSpPr>
            <a:spLocks noGrp="1"/>
          </p:cNvSpPr>
          <p:nvPr>
            <p:ph idx="1"/>
          </p:nvPr>
        </p:nvSpPr>
        <p:spPr>
          <a:xfrm>
            <a:off x="1626669" y="1500877"/>
            <a:ext cx="10173903" cy="5357122"/>
          </a:xfrm>
        </p:spPr>
        <p:txBody>
          <a:bodyPr>
            <a:normAutofit fontScale="92500" lnSpcReduction="20000"/>
          </a:bodyPr>
          <a:lstStyle/>
          <a:p>
            <a:r>
              <a:rPr lang="en-US" sz="2300" dirty="0" smtClean="0">
                <a:latin typeface="Times New Roman" panose="02020603050405020304" pitchFamily="18" charset="0"/>
                <a:cs typeface="Times New Roman" panose="02020603050405020304" pitchFamily="18" charset="0"/>
              </a:rPr>
              <a:t>Districts must have a Proficiency-Based System Education Application and Credit Recovery Policy on file with the Office of Federal and State Accountability. Policies </a:t>
            </a:r>
            <a:r>
              <a:rPr lang="en-US" sz="2300" dirty="0">
                <a:latin typeface="Times New Roman" panose="02020603050405020304" pitchFamily="18" charset="0"/>
                <a:cs typeface="Times New Roman" panose="02020603050405020304" pitchFamily="18" charset="0"/>
              </a:rPr>
              <a:t>must address the following areas: </a:t>
            </a:r>
          </a:p>
          <a:p>
            <a:pPr marL="365760" lvl="1" indent="0">
              <a:buNone/>
            </a:pPr>
            <a:r>
              <a:rPr lang="en-US" sz="2400" dirty="0">
                <a:latin typeface="Times New Roman" panose="02020603050405020304" pitchFamily="18" charset="0"/>
                <a:cs typeface="Times New Roman" panose="02020603050405020304" pitchFamily="18" charset="0"/>
              </a:rPr>
              <a:t>1. </a:t>
            </a:r>
            <a:r>
              <a:rPr lang="en-US" sz="2300" dirty="0" smtClean="0">
                <a:latin typeface="Times New Roman" panose="02020603050405020304" pitchFamily="18" charset="0"/>
                <a:cs typeface="Times New Roman" panose="02020603050405020304" pitchFamily="18" charset="0"/>
              </a:rPr>
              <a:t>Eligibility</a:t>
            </a:r>
            <a:endParaRPr lang="en-US" sz="2300" dirty="0">
              <a:latin typeface="Times New Roman" panose="02020603050405020304" pitchFamily="18" charset="0"/>
              <a:cs typeface="Times New Roman" panose="02020603050405020304" pitchFamily="18" charset="0"/>
            </a:endParaRPr>
          </a:p>
          <a:p>
            <a:pPr marL="365760" lvl="1" indent="0">
              <a:buNone/>
            </a:pPr>
            <a:r>
              <a:rPr lang="en-US" sz="2300" dirty="0">
                <a:latin typeface="Times New Roman" panose="02020603050405020304" pitchFamily="18" charset="0"/>
                <a:cs typeface="Times New Roman" panose="02020603050405020304" pitchFamily="18" charset="0"/>
              </a:rPr>
              <a:t>2. </a:t>
            </a:r>
            <a:r>
              <a:rPr lang="en-US" sz="2300" dirty="0" smtClean="0">
                <a:latin typeface="Times New Roman" panose="02020603050405020304" pitchFamily="18" charset="0"/>
                <a:cs typeface="Times New Roman" panose="02020603050405020304" pitchFamily="18" charset="0"/>
              </a:rPr>
              <a:t>Vendors used for instruction</a:t>
            </a:r>
          </a:p>
          <a:p>
            <a:pPr marL="365760" lvl="1" indent="0">
              <a:buNone/>
            </a:pPr>
            <a:r>
              <a:rPr lang="en-US" sz="2300" dirty="0" smtClean="0">
                <a:latin typeface="Times New Roman" panose="02020603050405020304" pitchFamily="18" charset="0"/>
                <a:cs typeface="Times New Roman" panose="02020603050405020304" pitchFamily="18" charset="0"/>
              </a:rPr>
              <a:t>3. Instructional </a:t>
            </a:r>
            <a:r>
              <a:rPr lang="en-US" sz="2300" dirty="0">
                <a:latin typeface="Times New Roman" panose="02020603050405020304" pitchFamily="18" charset="0"/>
                <a:cs typeface="Times New Roman" panose="02020603050405020304" pitchFamily="18" charset="0"/>
              </a:rPr>
              <a:t>methodology </a:t>
            </a:r>
            <a:endParaRPr lang="en-US" sz="2300" dirty="0" smtClean="0">
              <a:latin typeface="Times New Roman" panose="02020603050405020304" pitchFamily="18" charset="0"/>
              <a:cs typeface="Times New Roman" panose="02020603050405020304" pitchFamily="18" charset="0"/>
            </a:endParaRPr>
          </a:p>
          <a:p>
            <a:pPr marL="365760" lvl="1" indent="0">
              <a:buNone/>
            </a:pPr>
            <a:r>
              <a:rPr lang="en-US" sz="2300" dirty="0" smtClean="0">
                <a:latin typeface="Times New Roman" panose="02020603050405020304" pitchFamily="18" charset="0"/>
                <a:cs typeface="Times New Roman" panose="02020603050405020304" pitchFamily="18" charset="0"/>
              </a:rPr>
              <a:t>4. Number of courses per semester/length of time</a:t>
            </a:r>
          </a:p>
          <a:p>
            <a:pPr marL="365760" lvl="1" indent="0">
              <a:buNone/>
            </a:pPr>
            <a:r>
              <a:rPr lang="en-US" sz="2300" dirty="0">
                <a:latin typeface="Times New Roman" panose="02020603050405020304" pitchFamily="18" charset="0"/>
                <a:cs typeface="Times New Roman" panose="02020603050405020304" pitchFamily="18" charset="0"/>
              </a:rPr>
              <a:t>5</a:t>
            </a:r>
            <a:r>
              <a:rPr lang="en-US" sz="2300" dirty="0" smtClean="0">
                <a:latin typeface="Times New Roman" panose="02020603050405020304" pitchFamily="18" charset="0"/>
                <a:cs typeface="Times New Roman" panose="02020603050405020304" pitchFamily="18" charset="0"/>
              </a:rPr>
              <a:t>. </a:t>
            </a:r>
            <a:r>
              <a:rPr lang="en-US" sz="2300" dirty="0">
                <a:latin typeface="Times New Roman" panose="02020603050405020304" pitchFamily="18" charset="0"/>
                <a:cs typeface="Times New Roman" panose="02020603050405020304" pitchFamily="18" charset="0"/>
              </a:rPr>
              <a:t>Content and Curriculum - </a:t>
            </a:r>
            <a:r>
              <a:rPr lang="en-US" sz="2300" dirty="0" smtClean="0">
                <a:latin typeface="Times New Roman" panose="02020603050405020304" pitchFamily="18" charset="0"/>
                <a:cs typeface="Times New Roman" panose="02020603050405020304" pitchFamily="18" charset="0"/>
              </a:rPr>
              <a:t>aligned </a:t>
            </a:r>
            <a:r>
              <a:rPr lang="en-US" sz="2300" dirty="0">
                <a:latin typeface="Times New Roman" panose="02020603050405020304" pitchFamily="18" charset="0"/>
                <a:cs typeface="Times New Roman" panose="02020603050405020304" pitchFamily="18" charset="0"/>
              </a:rPr>
              <a:t>to South Carolina </a:t>
            </a:r>
            <a:r>
              <a:rPr lang="en-US" sz="2300" dirty="0" smtClean="0">
                <a:latin typeface="Times New Roman" panose="02020603050405020304" pitchFamily="18" charset="0"/>
                <a:cs typeface="Times New Roman" panose="02020603050405020304" pitchFamily="18" charset="0"/>
              </a:rPr>
              <a:t>Standards</a:t>
            </a:r>
            <a:r>
              <a:rPr lang="en-US" sz="2300" dirty="0">
                <a:latin typeface="Times New Roman" panose="02020603050405020304" pitchFamily="18" charset="0"/>
                <a:cs typeface="Times New Roman" panose="02020603050405020304" pitchFamily="18" charset="0"/>
              </a:rPr>
              <a:t> </a:t>
            </a:r>
            <a:r>
              <a:rPr lang="en-US" sz="2300" dirty="0" smtClean="0">
                <a:latin typeface="Times New Roman" panose="02020603050405020304" pitchFamily="18" charset="0"/>
                <a:cs typeface="Times New Roman" panose="02020603050405020304" pitchFamily="18" charset="0"/>
              </a:rPr>
              <a:t>and aligned across courses within a district.</a:t>
            </a:r>
          </a:p>
          <a:p>
            <a:pPr marL="365760" lvl="1" indent="0">
              <a:buNone/>
            </a:pPr>
            <a:r>
              <a:rPr lang="en-US" sz="2300" dirty="0">
                <a:latin typeface="Times New Roman" panose="02020603050405020304" pitchFamily="18" charset="0"/>
                <a:cs typeface="Times New Roman" panose="02020603050405020304" pitchFamily="18" charset="0"/>
              </a:rPr>
              <a:t>6</a:t>
            </a:r>
            <a:r>
              <a:rPr lang="en-US" sz="2300" dirty="0" smtClean="0">
                <a:latin typeface="Times New Roman" panose="02020603050405020304" pitchFamily="18" charset="0"/>
                <a:cs typeface="Times New Roman" panose="02020603050405020304" pitchFamily="18" charset="0"/>
              </a:rPr>
              <a:t>. </a:t>
            </a:r>
            <a:r>
              <a:rPr lang="en-US" sz="2300" dirty="0">
                <a:latin typeface="Times New Roman" panose="02020603050405020304" pitchFamily="18" charset="0"/>
                <a:cs typeface="Times New Roman" panose="02020603050405020304" pitchFamily="18" charset="0"/>
              </a:rPr>
              <a:t>S</a:t>
            </a:r>
            <a:r>
              <a:rPr lang="en-US" sz="2300" dirty="0" smtClean="0">
                <a:latin typeface="Times New Roman" panose="02020603050405020304" pitchFamily="18" charset="0"/>
                <a:cs typeface="Times New Roman" panose="02020603050405020304" pitchFamily="18" charset="0"/>
              </a:rPr>
              <a:t>pecific </a:t>
            </a:r>
            <a:r>
              <a:rPr lang="en-US" sz="2300" dirty="0">
                <a:latin typeface="Times New Roman" panose="02020603050405020304" pitchFamily="18" charset="0"/>
                <a:cs typeface="Times New Roman" panose="02020603050405020304" pitchFamily="18" charset="0"/>
              </a:rPr>
              <a:t>procedures for evaluation of student progress and determining grades. </a:t>
            </a:r>
            <a:endParaRPr lang="en-US" sz="2300" dirty="0" smtClean="0">
              <a:latin typeface="Times New Roman" panose="02020603050405020304" pitchFamily="18" charset="0"/>
              <a:cs typeface="Times New Roman" panose="02020603050405020304" pitchFamily="18" charset="0"/>
            </a:endParaRPr>
          </a:p>
          <a:p>
            <a:pPr marL="365760" lvl="1" indent="0">
              <a:buNone/>
            </a:pPr>
            <a:r>
              <a:rPr lang="en-US" sz="2300" dirty="0">
                <a:latin typeface="Times New Roman" panose="02020603050405020304" pitchFamily="18" charset="0"/>
                <a:cs typeface="Times New Roman" panose="02020603050405020304" pitchFamily="18" charset="0"/>
              </a:rPr>
              <a:t>7</a:t>
            </a:r>
            <a:r>
              <a:rPr lang="en-US" sz="2300" dirty="0" smtClean="0">
                <a:latin typeface="Times New Roman" panose="02020603050405020304" pitchFamily="18" charset="0"/>
                <a:cs typeface="Times New Roman" panose="02020603050405020304" pitchFamily="18" charset="0"/>
              </a:rPr>
              <a:t>. Subject area certified teacher </a:t>
            </a:r>
          </a:p>
          <a:p>
            <a:pPr marL="365760" lvl="1" indent="0">
              <a:buNone/>
            </a:pPr>
            <a:r>
              <a:rPr lang="en-US" sz="2300" dirty="0">
                <a:latin typeface="Times New Roman" panose="02020603050405020304" pitchFamily="18" charset="0"/>
                <a:cs typeface="Times New Roman" panose="02020603050405020304" pitchFamily="18" charset="0"/>
              </a:rPr>
              <a:t>8</a:t>
            </a:r>
            <a:r>
              <a:rPr lang="en-US" sz="2300" dirty="0" smtClean="0">
                <a:latin typeface="Times New Roman" panose="02020603050405020304" pitchFamily="18" charset="0"/>
                <a:cs typeface="Times New Roman" panose="02020603050405020304" pitchFamily="18" charset="0"/>
              </a:rPr>
              <a:t>. Counselor, guardian, student, and principal sign and date a contract.</a:t>
            </a:r>
          </a:p>
          <a:p>
            <a:pPr marL="365760" lvl="1" indent="0">
              <a:buNone/>
            </a:pPr>
            <a:r>
              <a:rPr lang="en-US" sz="2300" dirty="0">
                <a:latin typeface="Times New Roman" panose="02020603050405020304" pitchFamily="18" charset="0"/>
                <a:cs typeface="Times New Roman" panose="02020603050405020304" pitchFamily="18" charset="0"/>
              </a:rPr>
              <a:t>9</a:t>
            </a:r>
            <a:r>
              <a:rPr lang="en-US" sz="2300" dirty="0" smtClean="0">
                <a:latin typeface="Times New Roman" panose="02020603050405020304" pitchFamily="18" charset="0"/>
                <a:cs typeface="Times New Roman" panose="02020603050405020304" pitchFamily="18" charset="0"/>
              </a:rPr>
              <a:t>. Grading is aligned to the UGP.</a:t>
            </a:r>
          </a:p>
          <a:p>
            <a:pPr marL="365760" lvl="1" indent="0">
              <a:buNone/>
            </a:pPr>
            <a:r>
              <a:rPr lang="en-US" sz="2300" dirty="0" smtClean="0">
                <a:latin typeface="Times New Roman" panose="02020603050405020304" pitchFamily="18" charset="0"/>
                <a:cs typeface="Times New Roman" panose="02020603050405020304" pitchFamily="18" charset="0"/>
              </a:rPr>
              <a:t>10. Email the Office of Federal and State Accountability for a sample policy and agreement.</a:t>
            </a:r>
          </a:p>
          <a:p>
            <a:pPr marL="365760" lvl="1" indent="0">
              <a:buNone/>
            </a:pP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9990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5237" y="725009"/>
            <a:ext cx="8911687" cy="731724"/>
          </a:xfrm>
        </p:spPr>
        <p:txBody>
          <a:bodyPr/>
          <a:lstStyle/>
          <a:p>
            <a:r>
              <a:rPr lang="en-US" dirty="0" smtClean="0">
                <a:latin typeface="Times New Roman" panose="02020603050405020304" pitchFamily="18" charset="0"/>
                <a:cs typeface="Times New Roman" panose="02020603050405020304" pitchFamily="18" charset="0"/>
              </a:rPr>
              <a:t>Credit Recovery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308072" y="1589315"/>
            <a:ext cx="9585434" cy="5268686"/>
          </a:xfrm>
        </p:spPr>
        <p:txBody>
          <a:bodyPr>
            <a:normAutofit/>
          </a:bodyPr>
          <a:lstStyle/>
          <a:p>
            <a:r>
              <a:rPr lang="en-US" sz="2400" dirty="0">
                <a:latin typeface="Times New Roman" panose="02020603050405020304" pitchFamily="18" charset="0"/>
                <a:cs typeface="Times New Roman" panose="02020603050405020304" pitchFamily="18" charset="0"/>
              </a:rPr>
              <a:t>Credit recovery is defined as a course-specific, skills-based learning opportunity for students who have </a:t>
            </a:r>
            <a:r>
              <a:rPr lang="en-US" sz="2400" b="1" u="sng" dirty="0">
                <a:latin typeface="Times New Roman" panose="02020603050405020304" pitchFamily="18" charset="0"/>
                <a:cs typeface="Times New Roman" panose="02020603050405020304" pitchFamily="18" charset="0"/>
              </a:rPr>
              <a:t>previously failed </a:t>
            </a:r>
            <a:r>
              <a:rPr lang="en-US" sz="2400" dirty="0">
                <a:latin typeface="Times New Roman" panose="02020603050405020304" pitchFamily="18" charset="0"/>
                <a:cs typeface="Times New Roman" panose="02020603050405020304" pitchFamily="18" charset="0"/>
              </a:rPr>
              <a:t>to master content or skills required to receive credit. </a:t>
            </a:r>
            <a:r>
              <a:rPr lang="en-US" sz="2400" dirty="0" smtClean="0">
                <a:latin typeface="Times New Roman" panose="02020603050405020304" pitchFamily="18" charset="0"/>
                <a:cs typeface="Times New Roman" panose="02020603050405020304" pitchFamily="18" charset="0"/>
              </a:rPr>
              <a:t>It is a </a:t>
            </a:r>
            <a:r>
              <a:rPr lang="en-US" sz="2400" dirty="0">
                <a:latin typeface="Times New Roman" panose="02020603050405020304" pitchFamily="18" charset="0"/>
                <a:cs typeface="Times New Roman" panose="02020603050405020304" pitchFamily="18" charset="0"/>
              </a:rPr>
              <a:t>block of instruction less than the entirety of the course that addresses deficiencies for proficiency.</a:t>
            </a:r>
          </a:p>
          <a:p>
            <a:r>
              <a:rPr lang="en-US" sz="2400" dirty="0">
                <a:latin typeface="Times New Roman" panose="02020603050405020304" pitchFamily="18" charset="0"/>
                <a:cs typeface="Times New Roman" panose="02020603050405020304" pitchFamily="18" charset="0"/>
              </a:rPr>
              <a:t>Courses requiring the EOCEP test will be allowed to take the examination only once, at the end of the regular course. </a:t>
            </a:r>
            <a:r>
              <a:rPr lang="en-US" sz="2400" dirty="0" smtClean="0">
                <a:latin typeface="Times New Roman" panose="02020603050405020304" pitchFamily="18" charset="0"/>
                <a:cs typeface="Times New Roman" panose="02020603050405020304" pitchFamily="18" charset="0"/>
              </a:rPr>
              <a:t>EOCEP courses</a:t>
            </a:r>
            <a:r>
              <a:rPr lang="en-US" sz="2400" dirty="0">
                <a:latin typeface="Times New Roman" panose="02020603050405020304" pitchFamily="18" charset="0"/>
                <a:cs typeface="Times New Roman" panose="02020603050405020304" pitchFamily="18" charset="0"/>
              </a:rPr>
              <a:t>: English II, Algebra I, Intermediate Algebra, U.S. History and Constitution, and Biology I.</a:t>
            </a:r>
          </a:p>
          <a:p>
            <a:r>
              <a:rPr lang="en-US" sz="2400" dirty="0">
                <a:latin typeface="Times New Roman" panose="02020603050405020304" pitchFamily="18" charset="0"/>
                <a:cs typeface="Times New Roman" panose="02020603050405020304" pitchFamily="18" charset="0"/>
              </a:rPr>
              <a:t>Districts determine length of time, but courses taken during semester one or two must be completed within one academic school year.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Note</a:t>
            </a:r>
            <a:r>
              <a:rPr lang="en-US" sz="2400" dirty="0">
                <a:latin typeface="Times New Roman" panose="02020603050405020304" pitchFamily="18" charset="0"/>
                <a:cs typeface="Times New Roman" panose="02020603050405020304" pitchFamily="18" charset="0"/>
              </a:rPr>
              <a:t>: A student wishing to modify his or her GPA shall repeat the full course for credit and not seek a credit recovery solution.</a:t>
            </a:r>
          </a:p>
          <a:p>
            <a:endParaRPr lang="en-US" dirty="0"/>
          </a:p>
        </p:txBody>
      </p:sp>
    </p:spTree>
    <p:extLst>
      <p:ext uri="{BB962C8B-B14F-4D97-AF65-F5344CB8AC3E}">
        <p14:creationId xmlns:p14="http://schemas.microsoft.com/office/powerpoint/2010/main" val="16163893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17C7B-C14B-4977-8C6A-AF5ADA7F8760}"/>
              </a:ext>
            </a:extLst>
          </p:cNvPr>
          <p:cNvSpPr>
            <a:spLocks noGrp="1"/>
          </p:cNvSpPr>
          <p:nvPr>
            <p:ph type="title"/>
          </p:nvPr>
        </p:nvSpPr>
        <p:spPr>
          <a:xfrm>
            <a:off x="834410" y="580119"/>
            <a:ext cx="10058400" cy="728918"/>
          </a:xfrm>
        </p:spPr>
        <p:txBody>
          <a:bodyPr>
            <a:normAutofit/>
          </a:bodyPr>
          <a:lstStyle/>
          <a:p>
            <a:pPr algn="ctr"/>
            <a:r>
              <a:rPr lang="en-US" dirty="0">
                <a:latin typeface="Times New Roman" panose="02020603050405020304" pitchFamily="18" charset="0"/>
                <a:cs typeface="Times New Roman" panose="02020603050405020304" pitchFamily="18" charset="0"/>
              </a:rPr>
              <a:t>Credit Recovery </a:t>
            </a:r>
            <a:r>
              <a:rPr lang="en-US" dirty="0" smtClean="0">
                <a:latin typeface="Times New Roman" panose="02020603050405020304" pitchFamily="18" charset="0"/>
                <a:cs typeface="Times New Roman" panose="02020603050405020304" pitchFamily="18" charset="0"/>
              </a:rPr>
              <a:t>Grading (UGP)</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0D150DA-0724-4623-A756-C87E21467C77}"/>
              </a:ext>
            </a:extLst>
          </p:cNvPr>
          <p:cNvSpPr>
            <a:spLocks noGrp="1"/>
          </p:cNvSpPr>
          <p:nvPr>
            <p:ph idx="1"/>
          </p:nvPr>
        </p:nvSpPr>
        <p:spPr>
          <a:xfrm>
            <a:off x="1199950" y="1309037"/>
            <a:ext cx="10591800" cy="5650030"/>
          </a:xfrm>
        </p:spPr>
        <p:txBody>
          <a:bodyPr>
            <a:normAutofit/>
          </a:bodyPr>
          <a:lstStyle/>
          <a:p>
            <a:r>
              <a:rPr lang="en-US" sz="2400" dirty="0" smtClean="0">
                <a:latin typeface="Times New Roman" panose="02020603050405020304" pitchFamily="18" charset="0"/>
                <a:cs typeface="Times New Roman" panose="02020603050405020304" pitchFamily="18" charset="0"/>
              </a:rPr>
              <a:t>A </a:t>
            </a:r>
            <a:r>
              <a:rPr lang="en-US" sz="2400" dirty="0">
                <a:latin typeface="Times New Roman" panose="02020603050405020304" pitchFamily="18" charset="0"/>
                <a:cs typeface="Times New Roman" panose="02020603050405020304" pitchFamily="18" charset="0"/>
              </a:rPr>
              <a:t>new course starting with the appropriate activity code, </a:t>
            </a:r>
            <a:r>
              <a:rPr lang="en-US" sz="2400" dirty="0" smtClean="0">
                <a:latin typeface="Times New Roman" panose="02020603050405020304" pitchFamily="18" charset="0"/>
                <a:cs typeface="Times New Roman" panose="02020603050405020304" pitchFamily="18" charset="0"/>
              </a:rPr>
              <a:t>grade </a:t>
            </a:r>
            <a:r>
              <a:rPr lang="en-US" sz="2400" dirty="0">
                <a:latin typeface="Times New Roman" panose="02020603050405020304" pitchFamily="18" charset="0"/>
                <a:cs typeface="Times New Roman" panose="02020603050405020304" pitchFamily="18" charset="0"/>
              </a:rPr>
              <a:t>scale designation, and unit marker will be entered on the student record</a:t>
            </a:r>
            <a:r>
              <a:rPr lang="en-US" sz="2400"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Algebra I-CR; 4114CRCW</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 Course </a:t>
            </a:r>
            <a:r>
              <a:rPr lang="en-US" sz="2400" dirty="0">
                <a:latin typeface="Times New Roman" panose="02020603050405020304" pitchFamily="18" charset="0"/>
                <a:cs typeface="Times New Roman" panose="02020603050405020304" pitchFamily="18" charset="0"/>
              </a:rPr>
              <a:t>code must include CR in 5</a:t>
            </a:r>
            <a:r>
              <a:rPr lang="en-US" sz="2400" baseline="30000" dirty="0">
                <a:latin typeface="Times New Roman" panose="02020603050405020304" pitchFamily="18" charset="0"/>
                <a:cs typeface="Times New Roman" panose="02020603050405020304" pitchFamily="18" charset="0"/>
              </a:rPr>
              <a:t>th</a:t>
            </a:r>
            <a:r>
              <a:rPr lang="en-US" sz="2400" dirty="0">
                <a:latin typeface="Times New Roman" panose="02020603050405020304" pitchFamily="18" charset="0"/>
                <a:cs typeface="Times New Roman" panose="02020603050405020304" pitchFamily="18" charset="0"/>
              </a:rPr>
              <a:t> and 6</a:t>
            </a:r>
            <a:r>
              <a:rPr lang="en-US" sz="2400" baseline="30000" dirty="0">
                <a:latin typeface="Times New Roman" panose="02020603050405020304" pitchFamily="18" charset="0"/>
                <a:cs typeface="Times New Roman" panose="02020603050405020304" pitchFamily="18" charset="0"/>
              </a:rPr>
              <a:t>th</a:t>
            </a:r>
            <a:r>
              <a:rPr lang="en-US" sz="2400" dirty="0">
                <a:latin typeface="Times New Roman" panose="02020603050405020304" pitchFamily="18" charset="0"/>
                <a:cs typeface="Times New Roman" panose="02020603050405020304" pitchFamily="18" charset="0"/>
              </a:rPr>
              <a:t> characters and include “CR” </a:t>
            </a:r>
            <a:r>
              <a:rPr lang="en-US" sz="2400" dirty="0" smtClean="0">
                <a:latin typeface="Times New Roman" panose="02020603050405020304" pitchFamily="18" charset="0"/>
                <a:cs typeface="Times New Roman" panose="02020603050405020304" pitchFamily="18" charset="0"/>
              </a:rPr>
              <a:t>in the </a:t>
            </a:r>
            <a:r>
              <a:rPr lang="en-US" sz="2400" dirty="0">
                <a:latin typeface="Times New Roman" panose="02020603050405020304" pitchFamily="18" charset="0"/>
                <a:cs typeface="Times New Roman" panose="02020603050405020304" pitchFamily="18" charset="0"/>
              </a:rPr>
              <a:t>course title</a:t>
            </a:r>
          </a:p>
          <a:p>
            <a:r>
              <a:rPr lang="en-US" sz="2400" dirty="0" smtClean="0">
                <a:latin typeface="Times New Roman" panose="02020603050405020304" pitchFamily="18" charset="0"/>
                <a:cs typeface="Times New Roman" panose="02020603050405020304" pitchFamily="18" charset="0"/>
              </a:rPr>
              <a:t>60 </a:t>
            </a:r>
            <a:r>
              <a:rPr lang="en-US" sz="2400" dirty="0">
                <a:latin typeface="Times New Roman" panose="02020603050405020304" pitchFamily="18" charset="0"/>
                <a:cs typeface="Times New Roman" panose="02020603050405020304" pitchFamily="18" charset="0"/>
              </a:rPr>
              <a:t>or </a:t>
            </a:r>
            <a:r>
              <a:rPr lang="en-US" sz="2400" dirty="0" smtClean="0">
                <a:latin typeface="Times New Roman" panose="02020603050405020304" pitchFamily="18" charset="0"/>
                <a:cs typeface="Times New Roman" panose="02020603050405020304" pitchFamily="18" charset="0"/>
              </a:rPr>
              <a:t>higher = passing </a:t>
            </a:r>
            <a:r>
              <a:rPr lang="en-US" sz="2400" dirty="0">
                <a:latin typeface="Times New Roman" panose="02020603050405020304" pitchFamily="18" charset="0"/>
                <a:cs typeface="Times New Roman" panose="02020603050405020304" pitchFamily="18" charset="0"/>
              </a:rPr>
              <a:t>grade is entered as a “P” for the final </a:t>
            </a:r>
            <a:r>
              <a:rPr lang="en-US" sz="2400" dirty="0" smtClean="0">
                <a:latin typeface="Times New Roman" panose="02020603050405020304" pitchFamily="18" charset="0"/>
                <a:cs typeface="Times New Roman" panose="02020603050405020304" pitchFamily="18" charset="0"/>
              </a:rPr>
              <a:t>grade</a:t>
            </a:r>
          </a:p>
          <a:p>
            <a:r>
              <a:rPr lang="en-US" sz="2400" dirty="0" smtClean="0">
                <a:latin typeface="Times New Roman" panose="02020603050405020304" pitchFamily="18" charset="0"/>
                <a:cs typeface="Times New Roman" panose="02020603050405020304" pitchFamily="18" charset="0"/>
              </a:rPr>
              <a:t>Numerical </a:t>
            </a:r>
            <a:r>
              <a:rPr lang="en-US" sz="2400" dirty="0">
                <a:latin typeface="Times New Roman" panose="02020603050405020304" pitchFamily="18" charset="0"/>
                <a:cs typeface="Times New Roman" panose="02020603050405020304" pitchFamily="18" charset="0"/>
              </a:rPr>
              <a:t>grade value of “0” </a:t>
            </a:r>
            <a:r>
              <a:rPr lang="en-US" sz="2400" dirty="0" smtClean="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60 or below = failing grade </a:t>
            </a:r>
            <a:r>
              <a:rPr lang="en-US" sz="2400" dirty="0">
                <a:latin typeface="Times New Roman" panose="02020603050405020304" pitchFamily="18" charset="0"/>
                <a:cs typeface="Times New Roman" panose="02020603050405020304" pitchFamily="18" charset="0"/>
              </a:rPr>
              <a:t>is entered as an “NP” </a:t>
            </a:r>
            <a:r>
              <a:rPr lang="en-US" sz="2400" dirty="0" smtClean="0">
                <a:latin typeface="Times New Roman" panose="02020603050405020304" pitchFamily="18" charset="0"/>
                <a:cs typeface="Times New Roman" panose="02020603050405020304" pitchFamily="18" charset="0"/>
              </a:rPr>
              <a:t>for the final grade</a:t>
            </a:r>
          </a:p>
          <a:p>
            <a:r>
              <a:rPr lang="en-US" sz="2400" dirty="0" smtClean="0">
                <a:latin typeface="Times New Roman" panose="02020603050405020304" pitchFamily="18" charset="0"/>
                <a:cs typeface="Times New Roman" panose="02020603050405020304" pitchFamily="18" charset="0"/>
              </a:rPr>
              <a:t>Numerical </a:t>
            </a:r>
            <a:r>
              <a:rPr lang="en-US" sz="2400" dirty="0">
                <a:latin typeface="Times New Roman" panose="02020603050405020304" pitchFamily="18" charset="0"/>
                <a:cs typeface="Times New Roman" panose="02020603050405020304" pitchFamily="18" charset="0"/>
              </a:rPr>
              <a:t>grade value of “0”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credit recovery </a:t>
            </a:r>
            <a:r>
              <a:rPr lang="en-US" sz="2400" dirty="0" smtClean="0">
                <a:latin typeface="Times New Roman" panose="02020603050405020304" pitchFamily="18" charset="0"/>
                <a:cs typeface="Times New Roman" panose="02020603050405020304" pitchFamily="18" charset="0"/>
              </a:rPr>
              <a:t>course grade </a:t>
            </a:r>
            <a:r>
              <a:rPr lang="en-US" sz="2400" dirty="0">
                <a:latin typeface="Times New Roman" panose="02020603050405020304" pitchFamily="18" charset="0"/>
                <a:cs typeface="Times New Roman" panose="02020603050405020304" pitchFamily="18" charset="0"/>
              </a:rPr>
              <a:t>does not impact the student’s GPA.  </a:t>
            </a:r>
            <a:endParaRPr lang="en-US" sz="2400" dirty="0" smtClean="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The original failing grade will remain on the transcript and is factored into </a:t>
            </a:r>
            <a:r>
              <a:rPr lang="en-US" sz="2400" dirty="0" smtClean="0">
                <a:latin typeface="Times New Roman" panose="02020603050405020304" pitchFamily="18" charset="0"/>
                <a:cs typeface="Times New Roman" panose="02020603050405020304" pitchFamily="18" charset="0"/>
              </a:rPr>
              <a:t>the student’s </a:t>
            </a:r>
            <a:r>
              <a:rPr lang="en-US" sz="2400" dirty="0">
                <a:latin typeface="Times New Roman" panose="02020603050405020304" pitchFamily="18" charset="0"/>
                <a:cs typeface="Times New Roman" panose="02020603050405020304" pitchFamily="18" charset="0"/>
              </a:rPr>
              <a:t>GPA.  </a:t>
            </a:r>
            <a:endParaRPr lang="en-US" sz="2400" dirty="0" smtClean="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3847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3132497" y="2045313"/>
            <a:ext cx="5268511" cy="3778250"/>
          </a:xfrm>
        </p:spPr>
      </p:pic>
      <p:sp>
        <p:nvSpPr>
          <p:cNvPr id="3" name="Title 2"/>
          <p:cNvSpPr>
            <a:spLocks noGrp="1"/>
          </p:cNvSpPr>
          <p:nvPr>
            <p:ph type="title"/>
          </p:nvPr>
        </p:nvSpPr>
        <p:spPr>
          <a:xfrm>
            <a:off x="965923" y="630416"/>
            <a:ext cx="8911687" cy="1280890"/>
          </a:xfrm>
        </p:spPr>
        <p:txBody>
          <a:bodyPr/>
          <a:lstStyle/>
          <a:p>
            <a:pPr algn="ctr"/>
            <a:r>
              <a:rPr lang="en-US" dirty="0" smtClean="0">
                <a:latin typeface="Times New Roman" panose="02020603050405020304" pitchFamily="18" charset="0"/>
                <a:cs typeface="Times New Roman" panose="02020603050405020304" pitchFamily="18" charset="0"/>
              </a:rPr>
              <a:t>Follow the Rules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84538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0313" y="739614"/>
            <a:ext cx="8911687" cy="838930"/>
          </a:xfrm>
        </p:spPr>
        <p:txBody>
          <a:bodyPr/>
          <a:lstStyle/>
          <a:p>
            <a:r>
              <a:rPr lang="en-US" dirty="0" smtClean="0">
                <a:latin typeface="Times New Roman" panose="02020603050405020304" pitchFamily="18" charset="0"/>
                <a:cs typeface="Times New Roman" panose="02020603050405020304" pitchFamily="18" charset="0"/>
              </a:rPr>
              <a:t>Credit Recovery Time Frame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233077" y="1941095"/>
            <a:ext cx="8915400" cy="4666534"/>
          </a:xfrm>
        </p:spPr>
        <p:txBody>
          <a:bodyPr>
            <a:noAutofit/>
          </a:bodyPr>
          <a:lstStyle/>
          <a:p>
            <a:r>
              <a:rPr lang="en-US" sz="2400" dirty="0" smtClean="0">
                <a:latin typeface="Times New Roman" panose="02020603050405020304" pitchFamily="18" charset="0"/>
                <a:cs typeface="Times New Roman" panose="02020603050405020304" pitchFamily="18" charset="0"/>
              </a:rPr>
              <a:t>Student takes a course in Semester 1 of 2020-21</a:t>
            </a:r>
          </a:p>
          <a:p>
            <a:r>
              <a:rPr lang="en-US" sz="2400" dirty="0" smtClean="0">
                <a:latin typeface="Times New Roman" panose="02020603050405020304" pitchFamily="18" charset="0"/>
                <a:cs typeface="Times New Roman" panose="02020603050405020304" pitchFamily="18" charset="0"/>
              </a:rPr>
              <a:t>Student can take CR in Semester 2 of 20-21 school year </a:t>
            </a:r>
          </a:p>
          <a:p>
            <a:pPr marL="0" indent="0">
              <a:buNone/>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OR</a:t>
            </a:r>
          </a:p>
          <a:p>
            <a:r>
              <a:rPr lang="en-US" sz="2400" dirty="0" smtClean="0">
                <a:latin typeface="Times New Roman" panose="02020603050405020304" pitchFamily="18" charset="0"/>
                <a:cs typeface="Times New Roman" panose="02020603050405020304" pitchFamily="18" charset="0"/>
              </a:rPr>
              <a:t>Can take CR in the summer session 2021 and complete by Aug. 15 								OR</a:t>
            </a:r>
          </a:p>
          <a:p>
            <a:r>
              <a:rPr lang="en-US" sz="2400" dirty="0" smtClean="0">
                <a:latin typeface="Times New Roman" panose="02020603050405020304" pitchFamily="18" charset="0"/>
                <a:cs typeface="Times New Roman" panose="02020603050405020304" pitchFamily="18" charset="0"/>
              </a:rPr>
              <a:t>Take and complete CR </a:t>
            </a:r>
            <a:r>
              <a:rPr lang="en-US" sz="2400" b="1" dirty="0" smtClean="0">
                <a:latin typeface="Times New Roman" panose="02020603050405020304" pitchFamily="18" charset="0"/>
                <a:cs typeface="Times New Roman" panose="02020603050405020304" pitchFamily="18" charset="0"/>
              </a:rPr>
              <a:t>no</a:t>
            </a:r>
            <a:r>
              <a:rPr lang="en-US" sz="2400"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later</a:t>
            </a:r>
            <a:r>
              <a:rPr lang="en-US" sz="2400" dirty="0" smtClean="0">
                <a:latin typeface="Times New Roman" panose="02020603050405020304" pitchFamily="18" charset="0"/>
                <a:cs typeface="Times New Roman" panose="02020603050405020304" pitchFamily="18" charset="0"/>
              </a:rPr>
              <a:t> than the end of semester 1 of 2021-22. This would be the final semester to complete CR since one academic year from the initial credit would end.</a:t>
            </a:r>
          </a:p>
          <a:p>
            <a:r>
              <a:rPr lang="en-US" sz="2400" dirty="0" smtClean="0">
                <a:latin typeface="Times New Roman" panose="02020603050405020304" pitchFamily="18" charset="0"/>
                <a:cs typeface="Times New Roman" panose="02020603050405020304" pitchFamily="18" charset="0"/>
              </a:rPr>
              <a:t>If student failed a course in semester 2 of 20-21, window is open until the end of semester 2 of 21-22.</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6225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4694" y="1185566"/>
            <a:ext cx="8915400" cy="5889335"/>
          </a:xfrm>
        </p:spPr>
        <p:txBody>
          <a:bodyPr>
            <a:noAutofit/>
          </a:bodyPr>
          <a:lstStyle/>
          <a:p>
            <a:r>
              <a:rPr lang="en-US" sz="2000" dirty="0">
                <a:latin typeface="Times New Roman" panose="02020603050405020304" pitchFamily="18" charset="0"/>
                <a:cs typeface="Times New Roman" panose="02020603050405020304" pitchFamily="18" charset="0"/>
              </a:rPr>
              <a:t>Follow the SC UGP guidelines for retakes and credit recovery</a:t>
            </a:r>
          </a:p>
          <a:p>
            <a:r>
              <a:rPr lang="en-US" sz="2000" u="sng" dirty="0">
                <a:latin typeface="Times New Roman" panose="02020603050405020304" pitchFamily="18" charset="0"/>
                <a:cs typeface="Times New Roman" panose="02020603050405020304" pitchFamily="18" charset="0"/>
              </a:rPr>
              <a:t>Credit </a:t>
            </a:r>
            <a:r>
              <a:rPr lang="en-US" sz="2000" u="sng" dirty="0" smtClean="0">
                <a:latin typeface="Times New Roman" panose="02020603050405020304" pitchFamily="18" charset="0"/>
                <a:cs typeface="Times New Roman" panose="02020603050405020304" pitchFamily="18" charset="0"/>
              </a:rPr>
              <a:t>Recovery</a:t>
            </a:r>
            <a:endParaRPr lang="en-US" sz="2000" u="sng" dirty="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P” or “NP</a:t>
            </a:r>
            <a:r>
              <a:rPr lang="en-US" sz="2000" dirty="0" smtClean="0">
                <a:latin typeface="Times New Roman" panose="02020603050405020304" pitchFamily="18" charset="0"/>
                <a:cs typeface="Times New Roman" panose="02020603050405020304" pitchFamily="18" charset="0"/>
              </a:rPr>
              <a:t>” on transcript; no numerical grade</a:t>
            </a:r>
            <a:endParaRPr lang="en-US" sz="2000" dirty="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If student passes, 1 </a:t>
            </a:r>
            <a:r>
              <a:rPr lang="en-US" sz="2000" dirty="0">
                <a:latin typeface="Times New Roman" panose="02020603050405020304" pitchFamily="18" charset="0"/>
                <a:cs typeface="Times New Roman" panose="02020603050405020304" pitchFamily="18" charset="0"/>
              </a:rPr>
              <a:t>earned credit; 2 potential credits; Failing grade is </a:t>
            </a:r>
            <a:r>
              <a:rPr lang="en-US" sz="2000" dirty="0" smtClean="0">
                <a:latin typeface="Times New Roman" panose="02020603050405020304" pitchFamily="18" charset="0"/>
                <a:cs typeface="Times New Roman" panose="02020603050405020304" pitchFamily="18" charset="0"/>
              </a:rPr>
              <a:t>included in GPA</a:t>
            </a:r>
            <a:endParaRPr lang="en-US" sz="2000" dirty="0">
              <a:latin typeface="Times New Roman" panose="02020603050405020304" pitchFamily="18" charset="0"/>
              <a:cs typeface="Times New Roman" panose="02020603050405020304" pitchFamily="18" charset="0"/>
            </a:endParaRPr>
          </a:p>
          <a:p>
            <a:pPr lvl="1"/>
            <a:r>
              <a:rPr lang="en-US" sz="2000" dirty="0">
                <a:latin typeface="Times New Roman" panose="02020603050405020304" pitchFamily="18" charset="0"/>
                <a:cs typeface="Times New Roman" panose="02020603050405020304" pitchFamily="18" charset="0"/>
              </a:rPr>
              <a:t>Must complete within 1 academic year (or summer deadline if taken in summer) </a:t>
            </a:r>
          </a:p>
          <a:p>
            <a:r>
              <a:rPr lang="en-US" sz="2000" u="sng" dirty="0" smtClean="0">
                <a:latin typeface="Times New Roman" panose="02020603050405020304" pitchFamily="18" charset="0"/>
                <a:cs typeface="Times New Roman" panose="02020603050405020304" pitchFamily="18" charset="0"/>
              </a:rPr>
              <a:t>Retakes </a:t>
            </a:r>
            <a:endParaRPr lang="en-US" sz="2000" u="sng" dirty="0">
              <a:latin typeface="Times New Roman" panose="02020603050405020304" pitchFamily="18" charset="0"/>
              <a:cs typeface="Times New Roman" panose="02020603050405020304" pitchFamily="18" charset="0"/>
            </a:endParaRPr>
          </a:p>
          <a:p>
            <a:pPr lvl="1"/>
            <a:r>
              <a:rPr lang="en-US" sz="2000" dirty="0">
                <a:latin typeface="Times New Roman" panose="02020603050405020304" pitchFamily="18" charset="0"/>
                <a:cs typeface="Times New Roman" panose="02020603050405020304" pitchFamily="18" charset="0"/>
              </a:rPr>
              <a:t>Only one </a:t>
            </a:r>
            <a:r>
              <a:rPr lang="en-US" sz="2000" dirty="0" smtClean="0">
                <a:latin typeface="Times New Roman" panose="02020603050405020304" pitchFamily="18" charset="0"/>
                <a:cs typeface="Times New Roman" panose="02020603050405020304" pitchFamily="18" charset="0"/>
              </a:rPr>
              <a:t>earned </a:t>
            </a:r>
            <a:r>
              <a:rPr lang="en-US" sz="2000" dirty="0">
                <a:latin typeface="Times New Roman" panose="02020603050405020304" pitchFamily="18" charset="0"/>
                <a:cs typeface="Times New Roman" panose="02020603050405020304" pitchFamily="18" charset="0"/>
              </a:rPr>
              <a:t>credit, but multiple </a:t>
            </a:r>
            <a:r>
              <a:rPr lang="en-US" sz="2000" dirty="0" smtClean="0">
                <a:latin typeface="Times New Roman" panose="02020603050405020304" pitchFamily="18" charset="0"/>
                <a:cs typeface="Times New Roman" panose="02020603050405020304" pitchFamily="18" charset="0"/>
              </a:rPr>
              <a:t>potential </a:t>
            </a:r>
            <a:r>
              <a:rPr lang="en-US" sz="2000" dirty="0">
                <a:latin typeface="Times New Roman" panose="02020603050405020304" pitchFamily="18" charset="0"/>
                <a:cs typeface="Times New Roman" panose="02020603050405020304" pitchFamily="18" charset="0"/>
              </a:rPr>
              <a:t>credits (depends on the # of retake attempts)</a:t>
            </a:r>
          </a:p>
          <a:p>
            <a:pPr lvl="1"/>
            <a:r>
              <a:rPr lang="en-US" sz="2000" dirty="0">
                <a:latin typeface="Times New Roman" panose="02020603050405020304" pitchFamily="18" charset="0"/>
                <a:cs typeface="Times New Roman" panose="02020603050405020304" pitchFamily="18" charset="0"/>
              </a:rPr>
              <a:t>All course attempts and grades remain on the transcript</a:t>
            </a:r>
          </a:p>
          <a:p>
            <a:pPr lvl="1"/>
            <a:r>
              <a:rPr lang="en-US" sz="2000" dirty="0">
                <a:latin typeface="Times New Roman" panose="02020603050405020304" pitchFamily="18" charset="0"/>
                <a:cs typeface="Times New Roman" panose="02020603050405020304" pitchFamily="18" charset="0"/>
              </a:rPr>
              <a:t>ONLY the highest grade point value is included in the GPA calculation</a:t>
            </a:r>
          </a:p>
          <a:p>
            <a:pPr lvl="1"/>
            <a:r>
              <a:rPr lang="en-US" sz="2000" dirty="0">
                <a:latin typeface="Times New Roman" panose="02020603050405020304" pitchFamily="18" charset="0"/>
                <a:cs typeface="Times New Roman" panose="02020603050405020304" pitchFamily="18" charset="0"/>
              </a:rPr>
              <a:t>Exclude from GPA all retake grades that have lower point values </a:t>
            </a:r>
          </a:p>
          <a:p>
            <a:pPr lvl="1"/>
            <a:r>
              <a:rPr lang="en-US" sz="2000" dirty="0">
                <a:latin typeface="Times New Roman" panose="02020603050405020304" pitchFamily="18" charset="0"/>
                <a:cs typeface="Times New Roman" panose="02020603050405020304" pitchFamily="18" charset="0"/>
              </a:rPr>
              <a:t>Retakes are the same course, at the same level of difficulty (exceptions apply)</a:t>
            </a:r>
          </a:p>
          <a:p>
            <a:pPr lvl="1"/>
            <a:endParaRPr lang="en-US" sz="2000" dirty="0"/>
          </a:p>
        </p:txBody>
      </p:sp>
      <p:sp>
        <p:nvSpPr>
          <p:cNvPr id="4" name="Title 3"/>
          <p:cNvSpPr>
            <a:spLocks noGrp="1"/>
          </p:cNvSpPr>
          <p:nvPr>
            <p:ph type="title"/>
          </p:nvPr>
        </p:nvSpPr>
        <p:spPr>
          <a:xfrm>
            <a:off x="2756887" y="441434"/>
            <a:ext cx="8911687" cy="744132"/>
          </a:xfrm>
        </p:spPr>
        <p:txBody>
          <a:bodyPr/>
          <a:lstStyle/>
          <a:p>
            <a:r>
              <a:rPr lang="en-US" dirty="0" smtClean="0">
                <a:latin typeface="Times New Roman" panose="02020603050405020304" pitchFamily="18" charset="0"/>
                <a:cs typeface="Times New Roman" panose="02020603050405020304" pitchFamily="18" charset="0"/>
              </a:rPr>
              <a:t>Credit Recovery vs. Retakes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13432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11696" y="1835217"/>
            <a:ext cx="8915400" cy="4724400"/>
          </a:xfrm>
        </p:spPr>
        <p:txBody>
          <a:bodyPr>
            <a:normAutofit/>
          </a:bodyPr>
          <a:lstStyle/>
          <a:p>
            <a:r>
              <a:rPr lang="en-US" sz="2400" u="sng" dirty="0">
                <a:latin typeface="Times New Roman" panose="02020603050405020304" pitchFamily="18" charset="0"/>
                <a:cs typeface="Times New Roman" panose="02020603050405020304" pitchFamily="18" charset="0"/>
              </a:rPr>
              <a:t>All</a:t>
            </a:r>
            <a:r>
              <a:rPr lang="en-US" sz="2400" dirty="0">
                <a:latin typeface="Times New Roman" panose="02020603050405020304" pitchFamily="18" charset="0"/>
                <a:cs typeface="Times New Roman" panose="02020603050405020304" pitchFamily="18" charset="0"/>
              </a:rPr>
              <a:t> courses that a student enrolls in are a “POTENTIAL” credit (Audits are the exception)</a:t>
            </a:r>
          </a:p>
          <a:p>
            <a:r>
              <a:rPr lang="en-US" sz="2400" dirty="0">
                <a:latin typeface="Times New Roman" panose="02020603050405020304" pitchFamily="18" charset="0"/>
                <a:cs typeface="Times New Roman" panose="02020603050405020304" pitchFamily="18" charset="0"/>
              </a:rPr>
              <a:t>This includes: Initial credit courses, Retakes and CR attempts </a:t>
            </a:r>
          </a:p>
          <a:p>
            <a:r>
              <a:rPr lang="en-US" sz="2400" u="sng" dirty="0">
                <a:latin typeface="Times New Roman" panose="02020603050405020304" pitchFamily="18" charset="0"/>
                <a:cs typeface="Times New Roman" panose="02020603050405020304" pitchFamily="18" charset="0"/>
              </a:rPr>
              <a:t>All</a:t>
            </a:r>
            <a:r>
              <a:rPr lang="en-US" sz="2400" dirty="0">
                <a:latin typeface="Times New Roman" panose="02020603050405020304" pitchFamily="18" charset="0"/>
                <a:cs typeface="Times New Roman" panose="02020603050405020304" pitchFamily="18" charset="0"/>
              </a:rPr>
              <a:t> courses/grades remain on the transcript</a:t>
            </a:r>
          </a:p>
          <a:p>
            <a:r>
              <a:rPr lang="en-US" sz="2400" u="sng" dirty="0">
                <a:latin typeface="Times New Roman" panose="02020603050405020304" pitchFamily="18" charset="0"/>
                <a:cs typeface="Times New Roman" panose="02020603050405020304" pitchFamily="18" charset="0"/>
              </a:rPr>
              <a:t>Earned credits </a:t>
            </a:r>
            <a:r>
              <a:rPr lang="en-US" sz="2400" dirty="0">
                <a:latin typeface="Times New Roman" panose="02020603050405020304" pitchFamily="18" charset="0"/>
                <a:cs typeface="Times New Roman" panose="02020603050405020304" pitchFamily="18" charset="0"/>
              </a:rPr>
              <a:t>- may need to be manually added or removed depending on the situation</a:t>
            </a:r>
          </a:p>
          <a:p>
            <a:r>
              <a:rPr lang="en-US" sz="2400" dirty="0">
                <a:latin typeface="Times New Roman" panose="02020603050405020304" pitchFamily="18" charset="0"/>
                <a:cs typeface="Times New Roman" panose="02020603050405020304" pitchFamily="18" charset="0"/>
              </a:rPr>
              <a:t>Errors on any year-end stored transcript - requires SCDE and/or District assistance to correct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When the grade is stored, it is a potential credit.</a:t>
            </a:r>
          </a:p>
          <a:p>
            <a:pPr marL="0" indent="0">
              <a:buNone/>
            </a:pPr>
            <a:endParaRPr lang="en-US" sz="2400" dirty="0"/>
          </a:p>
        </p:txBody>
      </p:sp>
      <p:sp>
        <p:nvSpPr>
          <p:cNvPr id="4" name="Title 3"/>
          <p:cNvSpPr>
            <a:spLocks noGrp="1"/>
          </p:cNvSpPr>
          <p:nvPr>
            <p:ph type="title"/>
          </p:nvPr>
        </p:nvSpPr>
        <p:spPr>
          <a:xfrm>
            <a:off x="3494712" y="598885"/>
            <a:ext cx="8911687" cy="719112"/>
          </a:xfrm>
        </p:spPr>
        <p:txBody>
          <a:bodyPr/>
          <a:lstStyle/>
          <a:p>
            <a:r>
              <a:rPr lang="en-US" dirty="0" smtClean="0">
                <a:latin typeface="Times New Roman" panose="02020603050405020304" pitchFamily="18" charset="0"/>
                <a:cs typeface="Times New Roman" panose="02020603050405020304" pitchFamily="18" charset="0"/>
              </a:rPr>
              <a:t>Potential and Earned Credits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75199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50DC7-CD60-4804-8BB8-18E3CAD259E5}"/>
              </a:ext>
            </a:extLst>
          </p:cNvPr>
          <p:cNvSpPr>
            <a:spLocks noGrp="1"/>
          </p:cNvSpPr>
          <p:nvPr>
            <p:ph type="title"/>
          </p:nvPr>
        </p:nvSpPr>
        <p:spPr>
          <a:xfrm>
            <a:off x="2464067" y="69112"/>
            <a:ext cx="9219222" cy="609599"/>
          </a:xfrm>
        </p:spPr>
        <p:txBody>
          <a:bodyPr>
            <a:normAutofit/>
          </a:bodyPr>
          <a:lstStyle/>
          <a:p>
            <a:r>
              <a:rPr lang="en-US" sz="2800" dirty="0">
                <a:latin typeface="Times New Roman" panose="02020603050405020304" pitchFamily="18" charset="0"/>
                <a:cs typeface="Times New Roman" panose="02020603050405020304" pitchFamily="18" charset="0"/>
              </a:rPr>
              <a:t>Conversion Chart* for Non-Percentage Grades</a:t>
            </a:r>
          </a:p>
        </p:txBody>
      </p:sp>
      <p:graphicFrame>
        <p:nvGraphicFramePr>
          <p:cNvPr id="5" name="Table 5">
            <a:extLst>
              <a:ext uri="{FF2B5EF4-FFF2-40B4-BE49-F238E27FC236}">
                <a16:creationId xmlns:a16="http://schemas.microsoft.com/office/drawing/2014/main" id="{0C463BF6-A0AE-44EE-BE4E-69A1BE5BF727}"/>
              </a:ext>
            </a:extLst>
          </p:cNvPr>
          <p:cNvGraphicFramePr>
            <a:graphicFrameLocks noGrp="1"/>
          </p:cNvGraphicFramePr>
          <p:nvPr>
            <p:ph idx="1"/>
          </p:nvPr>
        </p:nvGraphicFramePr>
        <p:xfrm>
          <a:off x="1295399" y="816850"/>
          <a:ext cx="10515602" cy="5313776"/>
        </p:xfrm>
        <a:graphic>
          <a:graphicData uri="http://schemas.openxmlformats.org/drawingml/2006/table">
            <a:tbl>
              <a:tblPr firstRow="1" bandRow="1">
                <a:tableStyleId>{5C22544A-7EE6-4342-B048-85BDC9FD1C3A}</a:tableStyleId>
              </a:tblPr>
              <a:tblGrid>
                <a:gridCol w="2426677">
                  <a:extLst>
                    <a:ext uri="{9D8B030D-6E8A-4147-A177-3AD203B41FA5}">
                      <a16:colId xmlns:a16="http://schemas.microsoft.com/office/drawing/2014/main" val="2728258763"/>
                    </a:ext>
                  </a:extLst>
                </a:gridCol>
                <a:gridCol w="1415562">
                  <a:extLst>
                    <a:ext uri="{9D8B030D-6E8A-4147-A177-3AD203B41FA5}">
                      <a16:colId xmlns:a16="http://schemas.microsoft.com/office/drawing/2014/main" val="1856502850"/>
                    </a:ext>
                  </a:extLst>
                </a:gridCol>
                <a:gridCol w="1482969">
                  <a:extLst>
                    <a:ext uri="{9D8B030D-6E8A-4147-A177-3AD203B41FA5}">
                      <a16:colId xmlns:a16="http://schemas.microsoft.com/office/drawing/2014/main" val="3454059981"/>
                    </a:ext>
                  </a:extLst>
                </a:gridCol>
                <a:gridCol w="1280747">
                  <a:extLst>
                    <a:ext uri="{9D8B030D-6E8A-4147-A177-3AD203B41FA5}">
                      <a16:colId xmlns:a16="http://schemas.microsoft.com/office/drawing/2014/main" val="498438355"/>
                    </a:ext>
                  </a:extLst>
                </a:gridCol>
                <a:gridCol w="1280747">
                  <a:extLst>
                    <a:ext uri="{9D8B030D-6E8A-4147-A177-3AD203B41FA5}">
                      <a16:colId xmlns:a16="http://schemas.microsoft.com/office/drawing/2014/main" val="3752762287"/>
                    </a:ext>
                  </a:extLst>
                </a:gridCol>
                <a:gridCol w="1348154">
                  <a:extLst>
                    <a:ext uri="{9D8B030D-6E8A-4147-A177-3AD203B41FA5}">
                      <a16:colId xmlns:a16="http://schemas.microsoft.com/office/drawing/2014/main" val="2577720973"/>
                    </a:ext>
                  </a:extLst>
                </a:gridCol>
                <a:gridCol w="1280746">
                  <a:extLst>
                    <a:ext uri="{9D8B030D-6E8A-4147-A177-3AD203B41FA5}">
                      <a16:colId xmlns:a16="http://schemas.microsoft.com/office/drawing/2014/main" val="3599049379"/>
                    </a:ext>
                  </a:extLst>
                </a:gridCol>
              </a:tblGrid>
              <a:tr h="437422">
                <a:tc>
                  <a:txBody>
                    <a:bodyPr/>
                    <a:lstStyle/>
                    <a:p>
                      <a:r>
                        <a:rPr lang="en-US" sz="1800" b="1" dirty="0">
                          <a:solidFill>
                            <a:schemeClr val="bg1"/>
                          </a:solidFill>
                          <a:latin typeface="Times New Roman" panose="02020603050405020304" pitchFamily="18" charset="0"/>
                          <a:cs typeface="Times New Roman" panose="02020603050405020304" pitchFamily="18" charset="0"/>
                        </a:rPr>
                        <a:t>Grade</a:t>
                      </a:r>
                    </a:p>
                  </a:txBody>
                  <a:tcPr marL="91416" marR="91416" marT="45708" marB="45708"/>
                </a:tc>
                <a:tc>
                  <a:txBody>
                    <a:bodyPr/>
                    <a:lstStyle/>
                    <a:p>
                      <a:r>
                        <a:rPr lang="en-US" sz="1800" b="1" dirty="0">
                          <a:latin typeface="Times New Roman" panose="02020603050405020304" pitchFamily="18" charset="0"/>
                          <a:cs typeface="Times New Roman" panose="02020603050405020304" pitchFamily="18" charset="0"/>
                        </a:rPr>
                        <a:t>WP</a:t>
                      </a:r>
                    </a:p>
                  </a:txBody>
                  <a:tcPr marL="91416" marR="91416" marT="45708" marB="45708"/>
                </a:tc>
                <a:tc>
                  <a:txBody>
                    <a:bodyPr/>
                    <a:lstStyle/>
                    <a:p>
                      <a:r>
                        <a:rPr lang="en-US" sz="1800" b="1" dirty="0">
                          <a:latin typeface="Times New Roman" panose="02020603050405020304" pitchFamily="18" charset="0"/>
                          <a:cs typeface="Times New Roman" panose="02020603050405020304" pitchFamily="18" charset="0"/>
                        </a:rPr>
                        <a:t>AU</a:t>
                      </a:r>
                    </a:p>
                  </a:txBody>
                  <a:tcPr marL="91416" marR="91416" marT="45708" marB="45708"/>
                </a:tc>
                <a:tc>
                  <a:txBody>
                    <a:bodyPr/>
                    <a:lstStyle/>
                    <a:p>
                      <a:r>
                        <a:rPr lang="en-US" sz="1800" b="1" dirty="0">
                          <a:latin typeface="Times New Roman" panose="02020603050405020304" pitchFamily="18" charset="0"/>
                          <a:cs typeface="Times New Roman" panose="02020603050405020304" pitchFamily="18" charset="0"/>
                        </a:rPr>
                        <a:t>P</a:t>
                      </a:r>
                    </a:p>
                  </a:txBody>
                  <a:tcPr marL="91416" marR="91416" marT="45708" marB="45708"/>
                </a:tc>
                <a:tc>
                  <a:txBody>
                    <a:bodyPr/>
                    <a:lstStyle/>
                    <a:p>
                      <a:r>
                        <a:rPr lang="en-US" sz="1800" b="1" dirty="0">
                          <a:latin typeface="Times New Roman" panose="02020603050405020304" pitchFamily="18" charset="0"/>
                          <a:cs typeface="Times New Roman" panose="02020603050405020304" pitchFamily="18" charset="0"/>
                        </a:rPr>
                        <a:t>NP</a:t>
                      </a:r>
                    </a:p>
                  </a:txBody>
                  <a:tcPr marL="91416" marR="91416" marT="45708" marB="45708"/>
                </a:tc>
                <a:tc>
                  <a:txBody>
                    <a:bodyPr/>
                    <a:lstStyle/>
                    <a:p>
                      <a:r>
                        <a:rPr lang="en-US" sz="1800" b="1" dirty="0">
                          <a:latin typeface="Times New Roman" panose="02020603050405020304" pitchFamily="18" charset="0"/>
                          <a:cs typeface="Times New Roman" panose="02020603050405020304" pitchFamily="18" charset="0"/>
                        </a:rPr>
                        <a:t>WF</a:t>
                      </a:r>
                    </a:p>
                  </a:txBody>
                  <a:tcPr marL="91416" marR="91416" marT="45708" marB="45708"/>
                </a:tc>
                <a:tc>
                  <a:txBody>
                    <a:bodyPr/>
                    <a:lstStyle/>
                    <a:p>
                      <a:r>
                        <a:rPr lang="en-US" sz="1800" b="1" dirty="0">
                          <a:latin typeface="Times New Roman" panose="02020603050405020304" pitchFamily="18" charset="0"/>
                          <a:cs typeface="Times New Roman" panose="02020603050405020304" pitchFamily="18" charset="0"/>
                        </a:rPr>
                        <a:t>FA</a:t>
                      </a:r>
                    </a:p>
                  </a:txBody>
                  <a:tcPr marL="91416" marR="91416" marT="45708" marB="45708"/>
                </a:tc>
                <a:extLst>
                  <a:ext uri="{0D108BD9-81ED-4DB2-BD59-A6C34878D82A}">
                    <a16:rowId xmlns:a16="http://schemas.microsoft.com/office/drawing/2014/main" val="3437343634"/>
                  </a:ext>
                </a:extLst>
              </a:tr>
              <a:tr h="437422">
                <a:tc>
                  <a:txBody>
                    <a:bodyPr/>
                    <a:lstStyle/>
                    <a:p>
                      <a:r>
                        <a:rPr lang="en-US" sz="1800" dirty="0">
                          <a:latin typeface="Times New Roman" panose="02020603050405020304" pitchFamily="18" charset="0"/>
                          <a:cs typeface="Times New Roman" panose="02020603050405020304" pitchFamily="18" charset="0"/>
                        </a:rPr>
                        <a:t>GPA Points</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extLst>
                  <a:ext uri="{0D108BD9-81ED-4DB2-BD59-A6C34878D82A}">
                    <a16:rowId xmlns:a16="http://schemas.microsoft.com/office/drawing/2014/main" val="2040358034"/>
                  </a:ext>
                </a:extLst>
              </a:tr>
              <a:tr h="437422">
                <a:tc>
                  <a:txBody>
                    <a:bodyPr/>
                    <a:lstStyle/>
                    <a:p>
                      <a:r>
                        <a:rPr lang="en-US" sz="1800" dirty="0">
                          <a:latin typeface="Times New Roman" panose="02020603050405020304" pitchFamily="18" charset="0"/>
                          <a:cs typeface="Times New Roman" panose="02020603050405020304" pitchFamily="18" charset="0"/>
                        </a:rPr>
                        <a:t>Added Value</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extLst>
                  <a:ext uri="{0D108BD9-81ED-4DB2-BD59-A6C34878D82A}">
                    <a16:rowId xmlns:a16="http://schemas.microsoft.com/office/drawing/2014/main" val="632139581"/>
                  </a:ext>
                </a:extLst>
              </a:tr>
              <a:tr h="437422">
                <a:tc>
                  <a:txBody>
                    <a:bodyPr/>
                    <a:lstStyle/>
                    <a:p>
                      <a:r>
                        <a:rPr lang="en-US" sz="1800" dirty="0">
                          <a:latin typeface="Times New Roman" panose="02020603050405020304" pitchFamily="18" charset="0"/>
                          <a:cs typeface="Times New Roman" panose="02020603050405020304" pitchFamily="18" charset="0"/>
                        </a:rPr>
                        <a:t>Percent</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50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50</a:t>
                      </a:r>
                    </a:p>
                  </a:txBody>
                  <a:tcPr marL="91416" marR="91416" marT="45708" marB="45708"/>
                </a:tc>
                <a:extLst>
                  <a:ext uri="{0D108BD9-81ED-4DB2-BD59-A6C34878D82A}">
                    <a16:rowId xmlns:a16="http://schemas.microsoft.com/office/drawing/2014/main" val="2958720555"/>
                  </a:ext>
                </a:extLst>
              </a:tr>
              <a:tr h="518200">
                <a:tc>
                  <a:txBody>
                    <a:bodyPr/>
                    <a:lstStyle/>
                    <a:p>
                      <a:r>
                        <a:rPr lang="en-US" sz="1800" dirty="0">
                          <a:latin typeface="Times New Roman" panose="02020603050405020304" pitchFamily="18" charset="0"/>
                          <a:cs typeface="Times New Roman" panose="02020603050405020304" pitchFamily="18" charset="0"/>
                        </a:rPr>
                        <a:t>Earned Credit Hours</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400" dirty="0">
                          <a:latin typeface="Times New Roman" panose="02020603050405020304" pitchFamily="18" charset="0"/>
                          <a:cs typeface="Times New Roman" panose="02020603050405020304" pitchFamily="18" charset="0"/>
                        </a:rPr>
                        <a:t>1 or 0.5 (based on course)</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0</a:t>
                      </a:r>
                    </a:p>
                  </a:txBody>
                  <a:tcPr marL="91416" marR="91416" marT="45708" marB="45708"/>
                </a:tc>
                <a:extLst>
                  <a:ext uri="{0D108BD9-81ED-4DB2-BD59-A6C34878D82A}">
                    <a16:rowId xmlns:a16="http://schemas.microsoft.com/office/drawing/2014/main" val="3840911601"/>
                  </a:ext>
                </a:extLst>
              </a:tr>
              <a:tr h="518200">
                <a:tc>
                  <a:txBody>
                    <a:bodyPr/>
                    <a:lstStyle/>
                    <a:p>
                      <a:r>
                        <a:rPr lang="en-US" sz="1800" dirty="0">
                          <a:latin typeface="Times New Roman" panose="02020603050405020304" pitchFamily="18" charset="0"/>
                          <a:cs typeface="Times New Roman" panose="02020603050405020304" pitchFamily="18" charset="0"/>
                        </a:rPr>
                        <a:t>Potential Credit Hours</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 or 0.5 (based on course)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0</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 or 0.5 (based on course)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 or 0.5 (based on course)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 or 0.5 (based on course)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 or 0.5 (based on course)</a:t>
                      </a:r>
                    </a:p>
                  </a:txBody>
                  <a:tcPr marL="91416" marR="91416" marT="45708" marB="45708"/>
                </a:tc>
                <a:extLst>
                  <a:ext uri="{0D108BD9-81ED-4DB2-BD59-A6C34878D82A}">
                    <a16:rowId xmlns:a16="http://schemas.microsoft.com/office/drawing/2014/main" val="2838337848"/>
                  </a:ext>
                </a:extLst>
              </a:tr>
              <a:tr h="437422">
                <a:tc>
                  <a:txBody>
                    <a:bodyPr/>
                    <a:lstStyle/>
                    <a:p>
                      <a:r>
                        <a:rPr lang="en-US" sz="1800" dirty="0">
                          <a:latin typeface="Times New Roman" panose="02020603050405020304" pitchFamily="18" charset="0"/>
                          <a:cs typeface="Times New Roman" panose="02020603050405020304" pitchFamily="18" charset="0"/>
                        </a:rPr>
                        <a:t>GPA Calculation</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Include</a:t>
                      </a:r>
                    </a:p>
                  </a:txBody>
                  <a:tcPr marL="91416" marR="91416" marT="45708" marB="45708"/>
                </a:tc>
                <a:extLst>
                  <a:ext uri="{0D108BD9-81ED-4DB2-BD59-A6C34878D82A}">
                    <a16:rowId xmlns:a16="http://schemas.microsoft.com/office/drawing/2014/main" val="1746419665"/>
                  </a:ext>
                </a:extLst>
              </a:tr>
              <a:tr h="587807">
                <a:tc>
                  <a:txBody>
                    <a:bodyPr/>
                    <a:lstStyle/>
                    <a:p>
                      <a:r>
                        <a:rPr lang="en-US" sz="1800" dirty="0">
                          <a:latin typeface="Times New Roman" panose="02020603050405020304" pitchFamily="18" charset="0"/>
                          <a:cs typeface="Times New Roman" panose="02020603050405020304" pitchFamily="18" charset="0"/>
                        </a:rPr>
                        <a:t>Class Rank Calculation</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Include</a:t>
                      </a:r>
                    </a:p>
                  </a:txBody>
                  <a:tcPr marL="91416" marR="91416" marT="45708" marB="45708"/>
                </a:tc>
                <a:extLst>
                  <a:ext uri="{0D108BD9-81ED-4DB2-BD59-A6C34878D82A}">
                    <a16:rowId xmlns:a16="http://schemas.microsoft.com/office/drawing/2014/main" val="734279117"/>
                  </a:ext>
                </a:extLst>
              </a:tr>
              <a:tr h="599013">
                <a:tc>
                  <a:txBody>
                    <a:bodyPr/>
                    <a:lstStyle/>
                    <a:p>
                      <a:r>
                        <a:rPr lang="en-US" sz="1800" dirty="0">
                          <a:latin typeface="Times New Roman" panose="02020603050405020304" pitchFamily="18" charset="0"/>
                          <a:cs typeface="Times New Roman" panose="02020603050405020304" pitchFamily="18" charset="0"/>
                        </a:rPr>
                        <a:t>Honor Roll Calculation</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Include</a:t>
                      </a:r>
                    </a:p>
                  </a:txBody>
                  <a:tcPr marL="91416" marR="91416" marT="45708" marB="45708"/>
                </a:tc>
                <a:extLst>
                  <a:ext uri="{0D108BD9-81ED-4DB2-BD59-A6C34878D82A}">
                    <a16:rowId xmlns:a16="http://schemas.microsoft.com/office/drawing/2014/main" val="2319458861"/>
                  </a:ext>
                </a:extLst>
              </a:tr>
              <a:tr h="466024">
                <a:tc>
                  <a:txBody>
                    <a:bodyPr/>
                    <a:lstStyle/>
                    <a:p>
                      <a:r>
                        <a:rPr lang="en-US" sz="1800" dirty="0">
                          <a:latin typeface="Times New Roman" panose="02020603050405020304" pitchFamily="18" charset="0"/>
                          <a:cs typeface="Times New Roman" panose="02020603050405020304" pitchFamily="18" charset="0"/>
                        </a:rPr>
                        <a:t>Graduation Calculation</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Exclude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Include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Include</a:t>
                      </a:r>
                    </a:p>
                  </a:txBody>
                  <a:tcPr marL="91416" marR="91416" marT="45708" marB="45708"/>
                </a:tc>
                <a:extLst>
                  <a:ext uri="{0D108BD9-81ED-4DB2-BD59-A6C34878D82A}">
                    <a16:rowId xmlns:a16="http://schemas.microsoft.com/office/drawing/2014/main" val="353616149"/>
                  </a:ext>
                </a:extLst>
              </a:tr>
              <a:tr h="437422">
                <a:tc>
                  <a:txBody>
                    <a:bodyPr/>
                    <a:lstStyle/>
                    <a:p>
                      <a:r>
                        <a:rPr lang="en-US" sz="1800" dirty="0">
                          <a:latin typeface="Times New Roman" panose="02020603050405020304" pitchFamily="18" charset="0"/>
                          <a:cs typeface="Times New Roman" panose="02020603050405020304" pitchFamily="18" charset="0"/>
                        </a:rPr>
                        <a:t>Display on Transcript</a:t>
                      </a:r>
                    </a:p>
                  </a:txBody>
                  <a:tcPr marL="91416" marR="91416" marT="45708" marB="45708"/>
                </a:tc>
                <a:tc>
                  <a:txBody>
                    <a:bodyPr/>
                    <a:lstStyle/>
                    <a:p>
                      <a:r>
                        <a:rPr lang="en-US" sz="1800" dirty="0">
                          <a:latin typeface="Times New Roman" panose="02020603050405020304" pitchFamily="18" charset="0"/>
                          <a:cs typeface="Times New Roman" panose="02020603050405020304" pitchFamily="18" charset="0"/>
                        </a:rPr>
                        <a:t>Yes</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Yes</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Yes</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Yes</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Yes</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Yes</a:t>
                      </a:r>
                    </a:p>
                  </a:txBody>
                  <a:tcPr marL="91416" marR="91416" marT="45708" marB="45708"/>
                </a:tc>
                <a:extLst>
                  <a:ext uri="{0D108BD9-81ED-4DB2-BD59-A6C34878D82A}">
                    <a16:rowId xmlns:a16="http://schemas.microsoft.com/office/drawing/2014/main" val="3025785583"/>
                  </a:ext>
                </a:extLst>
              </a:tr>
            </a:tbl>
          </a:graphicData>
        </a:graphic>
      </p:graphicFrame>
      <p:sp>
        <p:nvSpPr>
          <p:cNvPr id="4" name="Slide Number Placeholder 3">
            <a:extLst>
              <a:ext uri="{FF2B5EF4-FFF2-40B4-BE49-F238E27FC236}">
                <a16:creationId xmlns:a16="http://schemas.microsoft.com/office/drawing/2014/main" id="{0C404A60-569D-47A3-B3A4-FB5FFCCF1D21}"/>
              </a:ext>
            </a:extLst>
          </p:cNvPr>
          <p:cNvSpPr>
            <a:spLocks noGrp="1"/>
          </p:cNvSpPr>
          <p:nvPr>
            <p:ph type="sldNum" sz="quarter" idx="12"/>
          </p:nvPr>
        </p:nvSpPr>
        <p:spPr>
          <a:xfrm>
            <a:off x="8739188" y="6356352"/>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638198E-7845-4843-8114-6B9DA8FD3EF6}" type="slidenum">
              <a:rPr lang="en-US" smtClean="0"/>
              <a:pPr/>
              <a:t>33</a:t>
            </a:fld>
            <a:endParaRPr lang="en-US" dirty="0"/>
          </a:p>
        </p:txBody>
      </p:sp>
      <p:sp>
        <p:nvSpPr>
          <p:cNvPr id="7" name="TextBox 6">
            <a:extLst>
              <a:ext uri="{FF2B5EF4-FFF2-40B4-BE49-F238E27FC236}">
                <a16:creationId xmlns:a16="http://schemas.microsoft.com/office/drawing/2014/main" id="{1ACAEF82-79DE-4D3C-9ACC-8BD06A51165B}"/>
              </a:ext>
            </a:extLst>
          </p:cNvPr>
          <p:cNvSpPr txBox="1"/>
          <p:nvPr/>
        </p:nvSpPr>
        <p:spPr>
          <a:xfrm>
            <a:off x="1905000" y="6268765"/>
            <a:ext cx="5562600" cy="369332"/>
          </a:xfrm>
          <a:prstGeom prst="rect">
            <a:avLst/>
          </a:prstGeom>
          <a:noFill/>
        </p:spPr>
        <p:txBody>
          <a:bodyPr wrap="square" rtlCol="0">
            <a:spAutoFit/>
          </a:bodyPr>
          <a:lstStyle/>
          <a:p>
            <a:pPr algn="l"/>
            <a:r>
              <a:rPr lang="en-US" dirty="0">
                <a:latin typeface="Times New Roman" panose="02020603050405020304" pitchFamily="18" charset="0"/>
                <a:cs typeface="Times New Roman" panose="02020603050405020304" pitchFamily="18" charset="0"/>
              </a:rPr>
              <a:t>*Important Note: Edited/Updated December 9, 2020</a:t>
            </a:r>
          </a:p>
        </p:txBody>
      </p:sp>
    </p:spTree>
    <p:extLst>
      <p:ext uri="{BB962C8B-B14F-4D97-AF65-F5344CB8AC3E}">
        <p14:creationId xmlns:p14="http://schemas.microsoft.com/office/powerpoint/2010/main" val="4156122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90C02-0866-4EAB-9F7F-3D0D8E1CF19A}"/>
              </a:ext>
            </a:extLst>
          </p:cNvPr>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Grade Calculations and Transcript options</a:t>
            </a:r>
          </a:p>
        </p:txBody>
      </p:sp>
      <p:sp>
        <p:nvSpPr>
          <p:cNvPr id="3" name="Content Placeholder 2">
            <a:extLst>
              <a:ext uri="{FF2B5EF4-FFF2-40B4-BE49-F238E27FC236}">
                <a16:creationId xmlns:a16="http://schemas.microsoft.com/office/drawing/2014/main" id="{DD50F99A-DC24-4471-8D58-8A7AD9504A22}"/>
              </a:ext>
            </a:extLst>
          </p:cNvPr>
          <p:cNvSpPr>
            <a:spLocks noGrp="1"/>
          </p:cNvSpPr>
          <p:nvPr>
            <p:ph idx="1"/>
          </p:nvPr>
        </p:nvSpPr>
        <p:spPr>
          <a:xfrm>
            <a:off x="838200" y="1690688"/>
            <a:ext cx="3738976" cy="4572000"/>
          </a:xfrm>
        </p:spPr>
        <p:txBody>
          <a:bodyPr/>
          <a:lstStyle/>
          <a:p>
            <a:r>
              <a:rPr lang="en-US" dirty="0">
                <a:latin typeface="Times New Roman" panose="02020603050405020304" pitchFamily="18" charset="0"/>
                <a:cs typeface="Times New Roman" panose="02020603050405020304" pitchFamily="18" charset="0"/>
              </a:rPr>
              <a:t>Select each option whether to include or exclude the grade from various calculations and display on the transcript.</a:t>
            </a:r>
          </a:p>
        </p:txBody>
      </p:sp>
      <p:pic>
        <p:nvPicPr>
          <p:cNvPr id="4" name="Picture 3">
            <a:extLst>
              <a:ext uri="{FF2B5EF4-FFF2-40B4-BE49-F238E27FC236}">
                <a16:creationId xmlns:a16="http://schemas.microsoft.com/office/drawing/2014/main" id="{EDFDC590-0194-4C0F-A54B-4ECFCF7886A7}"/>
              </a:ext>
            </a:extLst>
          </p:cNvPr>
          <p:cNvPicPr>
            <a:picLocks noChangeAspect="1"/>
          </p:cNvPicPr>
          <p:nvPr/>
        </p:nvPicPr>
        <p:blipFill rotWithShape="1">
          <a:blip r:embed="rId3"/>
          <a:srcRect l="29702" t="34444" r="4329" b="10001"/>
          <a:stretch/>
        </p:blipFill>
        <p:spPr>
          <a:xfrm>
            <a:off x="5410199" y="1920875"/>
            <a:ext cx="5943601" cy="4572000"/>
          </a:xfrm>
          <a:prstGeom prst="rect">
            <a:avLst/>
          </a:prstGeom>
        </p:spPr>
      </p:pic>
    </p:spTree>
    <p:extLst>
      <p:ext uri="{BB962C8B-B14F-4D97-AF65-F5344CB8AC3E}">
        <p14:creationId xmlns:p14="http://schemas.microsoft.com/office/powerpoint/2010/main" val="3270041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26670" y="1708484"/>
            <a:ext cx="10388066" cy="4692316"/>
          </a:xfrm>
        </p:spPr>
        <p:txBody>
          <a:bodyPr>
            <a:normAutofit fontScale="92500" lnSpcReduction="10000"/>
          </a:bodyPr>
          <a:lstStyle/>
          <a:p>
            <a:r>
              <a:rPr lang="en-US" sz="2400" dirty="0" smtClean="0">
                <a:latin typeface="Times New Roman" panose="02020603050405020304" pitchFamily="18" charset="0"/>
                <a:cs typeface="Times New Roman" panose="02020603050405020304" pitchFamily="18" charset="0"/>
              </a:rPr>
              <a:t>Students who complete requirements for graduation (R. 43-234) mid-year (Fall/Winter) and Summer (Late)</a:t>
            </a:r>
          </a:p>
          <a:p>
            <a:r>
              <a:rPr lang="en-US" sz="2400" dirty="0" smtClean="0">
                <a:latin typeface="Times New Roman" panose="02020603050405020304" pitchFamily="18" charset="0"/>
                <a:cs typeface="Times New Roman" panose="02020603050405020304" pitchFamily="18" charset="0"/>
              </a:rPr>
              <a:t>Students </a:t>
            </a:r>
            <a:r>
              <a:rPr lang="en-US" sz="2400" b="1" dirty="0" smtClean="0">
                <a:latin typeface="Times New Roman" panose="02020603050405020304" pitchFamily="18" charset="0"/>
                <a:cs typeface="Times New Roman" panose="02020603050405020304" pitchFamily="18" charset="0"/>
              </a:rPr>
              <a:t>will be excluded </a:t>
            </a:r>
            <a:r>
              <a:rPr lang="en-US" sz="2400" dirty="0">
                <a:latin typeface="Times New Roman" panose="02020603050405020304" pitchFamily="18" charset="0"/>
                <a:cs typeface="Times New Roman" panose="02020603050405020304" pitchFamily="18" charset="0"/>
              </a:rPr>
              <a:t>in the class count for class rank calculations for SC scholarship purposes. Therefore, PS administrators need to ensure the “Exclude from Class Ranking” checkbox is selected for early graduates</a:t>
            </a:r>
            <a:r>
              <a:rPr lang="en-US" sz="2400" dirty="0" smtClean="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A student who </a:t>
            </a:r>
            <a:r>
              <a:rPr lang="en-US" sz="2400" dirty="0" smtClean="0">
                <a:latin typeface="Times New Roman" panose="02020603050405020304" pitchFamily="18" charset="0"/>
                <a:cs typeface="Times New Roman" panose="02020603050405020304" pitchFamily="18" charset="0"/>
              </a:rPr>
              <a:t>completes </a:t>
            </a:r>
            <a:r>
              <a:rPr lang="en-US" sz="2400" dirty="0">
                <a:latin typeface="Times New Roman" panose="02020603050405020304" pitchFamily="18" charset="0"/>
                <a:cs typeface="Times New Roman" panose="02020603050405020304" pitchFamily="18" charset="0"/>
              </a:rPr>
              <a:t>graduation requirements </a:t>
            </a:r>
            <a:r>
              <a:rPr lang="en-US" sz="2400" dirty="0" smtClean="0">
                <a:latin typeface="Times New Roman" panose="02020603050405020304" pitchFamily="18" charset="0"/>
                <a:cs typeface="Times New Roman" panose="02020603050405020304" pitchFamily="18" charset="0"/>
              </a:rPr>
              <a:t>early and </a:t>
            </a:r>
            <a:r>
              <a:rPr lang="en-US" sz="2400" dirty="0">
                <a:latin typeface="Times New Roman" panose="02020603050405020304" pitchFamily="18" charset="0"/>
                <a:cs typeface="Times New Roman" panose="02020603050405020304" pitchFamily="18" charset="0"/>
              </a:rPr>
              <a:t>wants to be ranked with the senior class for scholarship eligibility determination purposes can remain an active senior through the end of the senior year by enrolling in courses provided by the high school, a CATE center, or a college/university for dual credit. </a:t>
            </a:r>
          </a:p>
          <a:p>
            <a:r>
              <a:rPr lang="en-US" sz="2400" dirty="0">
                <a:latin typeface="Times New Roman" panose="02020603050405020304" pitchFamily="18" charset="0"/>
                <a:cs typeface="Times New Roman" panose="02020603050405020304" pitchFamily="18" charset="0"/>
              </a:rPr>
              <a:t>Districts should ensure that parents and students are aware of the implications of </a:t>
            </a:r>
            <a:r>
              <a:rPr lang="en-US" sz="2400" dirty="0" smtClean="0">
                <a:latin typeface="Times New Roman" panose="02020603050405020304" pitchFamily="18" charset="0"/>
                <a:cs typeface="Times New Roman" panose="02020603050405020304" pitchFamily="18" charset="0"/>
              </a:rPr>
              <a:t>Fall/Winter graduation </a:t>
            </a:r>
            <a:r>
              <a:rPr lang="en-US" sz="2400" dirty="0">
                <a:latin typeface="Times New Roman" panose="02020603050405020304" pitchFamily="18" charset="0"/>
                <a:cs typeface="Times New Roman" panose="02020603050405020304" pitchFamily="18" charset="0"/>
              </a:rPr>
              <a:t>(excluded from class rank and thus scholarship eligibility based on rank). The parents, student, and school counselor should sign and date a district-designed policy. </a:t>
            </a:r>
            <a:r>
              <a:rPr lang="en-US" sz="2400" dirty="0" smtClean="0">
                <a:latin typeface="Times New Roman" panose="02020603050405020304" pitchFamily="18" charset="0"/>
                <a:cs typeface="Times New Roman" panose="02020603050405020304" pitchFamily="18" charset="0"/>
              </a:rPr>
              <a:t>(Contact OFSA for </a:t>
            </a:r>
            <a:r>
              <a:rPr lang="en-US" sz="2400" dirty="0">
                <a:latin typeface="Times New Roman" panose="02020603050405020304" pitchFamily="18" charset="0"/>
                <a:cs typeface="Times New Roman" panose="02020603050405020304" pitchFamily="18" charset="0"/>
              </a:rPr>
              <a:t>a sample policy.)</a:t>
            </a:r>
          </a:p>
          <a:p>
            <a:endParaRPr lang="en-US" sz="2400" dirty="0" smtClean="0">
              <a:latin typeface="Times New Roman" panose="02020603050405020304" pitchFamily="18" charset="0"/>
              <a:cs typeface="Times New Roman" panose="02020603050405020304" pitchFamily="18" charset="0"/>
            </a:endParaRPr>
          </a:p>
          <a:p>
            <a:pPr marL="0" indent="0">
              <a:buNone/>
            </a:pPr>
            <a:endParaRPr lang="en-US" dirty="0"/>
          </a:p>
        </p:txBody>
      </p:sp>
      <p:sp>
        <p:nvSpPr>
          <p:cNvPr id="4" name="Title 3"/>
          <p:cNvSpPr>
            <a:spLocks noGrp="1"/>
          </p:cNvSpPr>
          <p:nvPr>
            <p:ph type="title"/>
          </p:nvPr>
        </p:nvSpPr>
        <p:spPr>
          <a:xfrm>
            <a:off x="4478481" y="655641"/>
            <a:ext cx="5012361" cy="719112"/>
          </a:xfrm>
        </p:spPr>
        <p:txBody>
          <a:bodyPr/>
          <a:lstStyle/>
          <a:p>
            <a:r>
              <a:rPr lang="en-US" dirty="0" smtClean="0">
                <a:latin typeface="Times New Roman" panose="02020603050405020304" pitchFamily="18" charset="0"/>
                <a:cs typeface="Times New Roman" panose="02020603050405020304" pitchFamily="18" charset="0"/>
              </a:rPr>
              <a:t>Early Graduates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74195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8603" y="588469"/>
            <a:ext cx="9720072" cy="654517"/>
          </a:xfrm>
        </p:spPr>
        <p:txBody>
          <a:bodyPr>
            <a:normAutofit/>
          </a:bodyPr>
          <a:lstStyle/>
          <a:p>
            <a:pPr algn="ctr"/>
            <a:r>
              <a:rPr lang="en-US" dirty="0">
                <a:latin typeface="Times New Roman" panose="02020603050405020304" pitchFamily="18" charset="0"/>
                <a:cs typeface="Times New Roman" panose="02020603050405020304" pitchFamily="18" charset="0"/>
              </a:rPr>
              <a:t>Early Graduates</a:t>
            </a:r>
          </a:p>
        </p:txBody>
      </p:sp>
      <p:sp>
        <p:nvSpPr>
          <p:cNvPr id="3" name="Content Placeholder 2"/>
          <p:cNvSpPr>
            <a:spLocks noGrp="1"/>
          </p:cNvSpPr>
          <p:nvPr>
            <p:ph idx="1"/>
          </p:nvPr>
        </p:nvSpPr>
        <p:spPr>
          <a:xfrm>
            <a:off x="1697896" y="1860331"/>
            <a:ext cx="9720073" cy="5688530"/>
          </a:xfrm>
        </p:spPr>
        <p:txBody>
          <a:bodyPr>
            <a:normAutofit/>
          </a:bodyPr>
          <a:lstStyle/>
          <a:p>
            <a:pPr>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District </a:t>
            </a:r>
            <a:r>
              <a:rPr lang="en-US" sz="2400" dirty="0">
                <a:latin typeface="Times New Roman" panose="02020603050405020304" pitchFamily="18" charset="0"/>
                <a:cs typeface="Times New Roman" panose="02020603050405020304" pitchFamily="18" charset="0"/>
              </a:rPr>
              <a:t>policy may allow early (Fall/Winter) graduates to participate in graduation ceremonies at the end of the school year </a:t>
            </a:r>
            <a:r>
              <a:rPr lang="en-US" sz="2400" dirty="0" smtClean="0">
                <a:latin typeface="Times New Roman" panose="02020603050405020304" pitchFamily="18" charset="0"/>
                <a:cs typeface="Times New Roman" panose="02020603050405020304" pitchFamily="18" charset="0"/>
              </a:rPr>
              <a:t>(Spring</a:t>
            </a:r>
            <a:r>
              <a:rPr lang="en-US" sz="2400" dirty="0">
                <a:latin typeface="Times New Roman" panose="02020603050405020304" pitchFamily="18" charset="0"/>
                <a:cs typeface="Times New Roman" panose="02020603050405020304" pitchFamily="18" charset="0"/>
              </a:rPr>
              <a:t>); however, the student must not be enrolled as an active student at any time after officially graduating</a:t>
            </a:r>
            <a:r>
              <a:rPr lang="en-US" sz="24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Some SC schools/districts keep early graduates as actively enrolled students and counted in membership. These students are not enrolled in classes and are not receiving services. Per Regulation 43-172, t</a:t>
            </a:r>
            <a:r>
              <a:rPr lang="en-US" sz="2400" u="sng" dirty="0">
                <a:latin typeface="Times New Roman" panose="02020603050405020304" pitchFamily="18" charset="0"/>
                <a:cs typeface="Times New Roman" panose="02020603050405020304" pitchFamily="18" charset="0"/>
              </a:rPr>
              <a:t>his practice is unlawful </a:t>
            </a:r>
            <a:r>
              <a:rPr lang="en-US" sz="2400" dirty="0">
                <a:latin typeface="Times New Roman" panose="02020603050405020304" pitchFamily="18" charset="0"/>
                <a:cs typeface="Times New Roman" panose="02020603050405020304" pitchFamily="18" charset="0"/>
              </a:rPr>
              <a:t>since schools/districts are receiving funds through false membership counts</a:t>
            </a:r>
            <a:r>
              <a:rPr lang="en-US" sz="2400" dirty="0" smtClean="0">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endParaRPr lang="en-US" sz="2800" dirty="0">
              <a:cs typeface="Times New Roman" panose="02020603050405020304" pitchFamily="18" charset="0"/>
            </a:endParaRPr>
          </a:p>
        </p:txBody>
      </p:sp>
    </p:spTree>
    <p:extLst>
      <p:ext uri="{BB962C8B-B14F-4D97-AF65-F5344CB8AC3E}">
        <p14:creationId xmlns:p14="http://schemas.microsoft.com/office/powerpoint/2010/main" val="8911399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3910" y="162096"/>
            <a:ext cx="8911687" cy="838930"/>
          </a:xfrm>
        </p:spPr>
        <p:txBody>
          <a:bodyPr>
            <a:normAutofit/>
          </a:bodyPr>
          <a:lstStyle/>
          <a:p>
            <a:pPr algn="ctr"/>
            <a:r>
              <a:rPr lang="en-US" dirty="0" smtClean="0">
                <a:latin typeface="Times New Roman" panose="02020603050405020304" pitchFamily="18" charset="0"/>
                <a:cs typeface="Times New Roman" panose="02020603050405020304" pitchFamily="18" charset="0"/>
              </a:rPr>
              <a:t>Summer Graduates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754121" y="1353010"/>
            <a:ext cx="10019899" cy="6025416"/>
          </a:xfrm>
        </p:spPr>
        <p:txBody>
          <a:bodyPr>
            <a:noAutofit/>
          </a:bodyPr>
          <a:lstStyle/>
          <a:p>
            <a:r>
              <a:rPr lang="en-US" sz="2400" dirty="0" smtClean="0">
                <a:latin typeface="Times New Roman" panose="02020603050405020304" pitchFamily="18" charset="0"/>
                <a:cs typeface="Times New Roman" panose="02020603050405020304" pitchFamily="18" charset="0"/>
              </a:rPr>
              <a:t>If a student does not complete graduation requirements for a HS diploma, he/she remains in the 12</a:t>
            </a:r>
            <a:r>
              <a:rPr lang="en-US" sz="2400" baseline="30000" dirty="0" smtClean="0">
                <a:latin typeface="Times New Roman" panose="02020603050405020304" pitchFamily="18" charset="0"/>
                <a:cs typeface="Times New Roman" panose="02020603050405020304" pitchFamily="18" charset="0"/>
              </a:rPr>
              <a:t>th</a:t>
            </a:r>
            <a:r>
              <a:rPr lang="en-US" sz="2400" dirty="0" smtClean="0">
                <a:latin typeface="Times New Roman" panose="02020603050405020304" pitchFamily="18" charset="0"/>
                <a:cs typeface="Times New Roman" panose="02020603050405020304" pitchFamily="18" charset="0"/>
              </a:rPr>
              <a:t> grade and his record at the 180</a:t>
            </a:r>
            <a:r>
              <a:rPr lang="en-US" sz="2400" baseline="30000" dirty="0" smtClean="0">
                <a:latin typeface="Times New Roman" panose="02020603050405020304" pitchFamily="18" charset="0"/>
                <a:cs typeface="Times New Roman" panose="02020603050405020304" pitchFamily="18" charset="0"/>
              </a:rPr>
              <a:t>th</a:t>
            </a:r>
            <a:r>
              <a:rPr lang="en-US" sz="2400" dirty="0" smtClean="0">
                <a:latin typeface="Times New Roman" panose="02020603050405020304" pitchFamily="18" charset="0"/>
                <a:cs typeface="Times New Roman" panose="02020603050405020304" pitchFamily="18" charset="0"/>
              </a:rPr>
              <a:t> day shows retained. </a:t>
            </a:r>
          </a:p>
          <a:p>
            <a:r>
              <a:rPr lang="en-US" sz="2400" dirty="0" smtClean="0">
                <a:latin typeface="Times New Roman" panose="02020603050405020304" pitchFamily="18" charset="0"/>
                <a:cs typeface="Times New Roman" panose="02020603050405020304" pitchFamily="18" charset="0"/>
              </a:rPr>
              <a:t>When student meets requirements, Graduation Date is updated in PS. Double check all fields in PS.</a:t>
            </a:r>
          </a:p>
          <a:p>
            <a:r>
              <a:rPr lang="en-US" sz="2400" dirty="0" smtClean="0">
                <a:latin typeface="Times New Roman" panose="02020603050405020304" pitchFamily="18" charset="0"/>
                <a:cs typeface="Times New Roman" panose="02020603050405020304" pitchFamily="18" charset="0"/>
              </a:rPr>
              <a:t>The transcript at the end of the year will show the failing grade for the initial course. If the student retakes the course during the summer or opts for credit recovery, the new information will be entered into the Historical Grades page as a summer term.</a:t>
            </a:r>
          </a:p>
          <a:p>
            <a:r>
              <a:rPr lang="en-US" sz="2400" dirty="0" smtClean="0">
                <a:latin typeface="Times New Roman" panose="02020603050405020304" pitchFamily="18" charset="0"/>
                <a:cs typeface="Times New Roman" panose="02020603050405020304" pitchFamily="18" charset="0"/>
              </a:rPr>
              <a:t>All summer work must be completed by August 15 or the student becomes a Fall graduate. Summer graduates are excluded from class rank.</a:t>
            </a:r>
          </a:p>
          <a:p>
            <a:r>
              <a:rPr lang="en-US" sz="2400" dirty="0" smtClean="0">
                <a:latin typeface="Times New Roman" panose="02020603050405020304" pitchFamily="18" charset="0"/>
                <a:cs typeface="Times New Roman" panose="02020603050405020304" pitchFamily="18" charset="0"/>
              </a:rPr>
              <a:t>PS admins need to ensure the “Exclude from Class Ranking” checkbox is selected.</a:t>
            </a:r>
          </a:p>
        </p:txBody>
      </p:sp>
    </p:spTree>
    <p:extLst>
      <p:ext uri="{BB962C8B-B14F-4D97-AF65-F5344CB8AC3E}">
        <p14:creationId xmlns:p14="http://schemas.microsoft.com/office/powerpoint/2010/main" val="23078945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latin typeface="Times New Roman" panose="02020603050405020304" pitchFamily="18" charset="0"/>
                <a:cs typeface="Times New Roman" panose="02020603050405020304" pitchFamily="18" charset="0"/>
              </a:rPr>
              <a:t>Early Graduate and Summer Graduate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Process in PowerSchool</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smtClean="0">
                <a:latin typeface="Times New Roman" panose="02020603050405020304" pitchFamily="18" charset="0"/>
                <a:cs typeface="Times New Roman" panose="02020603050405020304" pitchFamily="18" charset="0"/>
              </a:rPr>
              <a:t>State reporting release 21.6.1 explains two automatic processes.</a:t>
            </a:r>
          </a:p>
          <a:p>
            <a:r>
              <a:rPr lang="en-US" sz="2400" dirty="0" smtClean="0">
                <a:latin typeface="Times New Roman" panose="02020603050405020304" pitchFamily="18" charset="0"/>
                <a:cs typeface="Times New Roman" panose="02020603050405020304" pitchFamily="18" charset="0"/>
              </a:rPr>
              <a:t>Group Function Page allows the selection of a single or group of students to be updated to a graduated status and records archived.</a:t>
            </a:r>
          </a:p>
          <a:p>
            <a:r>
              <a:rPr lang="en-US" sz="2400" dirty="0" smtClean="0">
                <a:latin typeface="Times New Roman" panose="02020603050405020304" pitchFamily="18" charset="0"/>
                <a:cs typeface="Times New Roman" panose="02020603050405020304" pitchFamily="18" charset="0"/>
              </a:rPr>
              <a:t>Will help make sure necessary fields for graduation are coded for accurate data reporting and collection.</a:t>
            </a:r>
          </a:p>
          <a:p>
            <a:r>
              <a:rPr lang="en-US" sz="2400" dirty="0" smtClean="0">
                <a:latin typeface="Times New Roman" panose="02020603050405020304" pitchFamily="18" charset="0"/>
                <a:cs typeface="Times New Roman" panose="02020603050405020304" pitchFamily="18" charset="0"/>
              </a:rPr>
              <a:t>Try it on test server and share with school staff to improve data and reporting. </a:t>
            </a:r>
          </a:p>
        </p:txBody>
      </p:sp>
    </p:spTree>
    <p:extLst>
      <p:ext uri="{BB962C8B-B14F-4D97-AF65-F5344CB8AC3E}">
        <p14:creationId xmlns:p14="http://schemas.microsoft.com/office/powerpoint/2010/main" val="17355976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8664" y="604859"/>
            <a:ext cx="8911687" cy="1280890"/>
          </a:xfrm>
        </p:spPr>
        <p:txBody>
          <a:bodyPr>
            <a:normAutofit/>
          </a:bodyPr>
          <a:lstStyle/>
          <a:p>
            <a:pPr algn="ctr"/>
            <a:r>
              <a:rPr lang="en-US" dirty="0" smtClean="0">
                <a:latin typeface="Times New Roman" panose="02020603050405020304" pitchFamily="18" charset="0"/>
                <a:cs typeface="Times New Roman" panose="02020603050405020304" pitchFamily="18" charset="0"/>
              </a:rPr>
              <a:t>Graduating Early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021305" y="2133600"/>
            <a:ext cx="9483307" cy="3777622"/>
          </a:xfrm>
        </p:spPr>
        <p:txBody>
          <a:bodyPr>
            <a:normAutofit/>
          </a:bodyPr>
          <a:lstStyle/>
          <a:p>
            <a:r>
              <a:rPr lang="en-US" sz="3200" dirty="0" smtClean="0">
                <a:latin typeface="Times New Roman" panose="02020603050405020304" pitchFamily="18" charset="0"/>
                <a:cs typeface="Times New Roman" panose="02020603050405020304" pitchFamily="18" charset="0"/>
              </a:rPr>
              <a:t>3</a:t>
            </a:r>
            <a:r>
              <a:rPr lang="en-US" sz="3200" baseline="30000" dirty="0" smtClean="0">
                <a:latin typeface="Times New Roman" panose="02020603050405020304" pitchFamily="18" charset="0"/>
                <a:cs typeface="Times New Roman" panose="02020603050405020304" pitchFamily="18" charset="0"/>
              </a:rPr>
              <a:t>rd</a:t>
            </a:r>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year students who graduate a whole year early. </a:t>
            </a:r>
            <a:r>
              <a:rPr lang="en-US" sz="3200" dirty="0" smtClean="0">
                <a:latin typeface="Times New Roman" panose="02020603050405020304" pitchFamily="18" charset="0"/>
                <a:cs typeface="Times New Roman" panose="02020603050405020304" pitchFamily="18" charset="0"/>
              </a:rPr>
              <a:t>They are </a:t>
            </a:r>
            <a:r>
              <a:rPr lang="en-US" sz="3200" dirty="0">
                <a:latin typeface="Times New Roman" panose="02020603050405020304" pitchFamily="18" charset="0"/>
                <a:cs typeface="Times New Roman" panose="02020603050405020304" pitchFamily="18" charset="0"/>
              </a:rPr>
              <a:t>included in </a:t>
            </a:r>
            <a:r>
              <a:rPr lang="en-US" sz="3200" dirty="0" smtClean="0">
                <a:latin typeface="Times New Roman" panose="02020603050405020304" pitchFamily="18" charset="0"/>
                <a:cs typeface="Times New Roman" panose="02020603050405020304" pitchFamily="18" charset="0"/>
              </a:rPr>
              <a:t>their “new” senior cohort’s class rank.</a:t>
            </a:r>
          </a:p>
          <a:p>
            <a:r>
              <a:rPr lang="en-US" sz="3200" dirty="0" smtClean="0">
                <a:latin typeface="Times New Roman" panose="02020603050405020304" pitchFamily="18" charset="0"/>
                <a:cs typeface="Times New Roman" panose="02020603050405020304" pitchFamily="18" charset="0"/>
              </a:rPr>
              <a:t>Sals/Vals/Honor Grads – Ensure a district policy is in place whether or not to include 3</a:t>
            </a:r>
            <a:r>
              <a:rPr lang="en-US" sz="3200" baseline="30000" dirty="0" smtClean="0">
                <a:latin typeface="Times New Roman" panose="02020603050405020304" pitchFamily="18" charset="0"/>
                <a:cs typeface="Times New Roman" panose="02020603050405020304" pitchFamily="18" charset="0"/>
              </a:rPr>
              <a:t>rd</a:t>
            </a:r>
            <a:r>
              <a:rPr lang="en-US" sz="3200" dirty="0" smtClean="0">
                <a:latin typeface="Times New Roman" panose="02020603050405020304" pitchFamily="18" charset="0"/>
                <a:cs typeface="Times New Roman" panose="02020603050405020304" pitchFamily="18" charset="0"/>
              </a:rPr>
              <a:t> year graduates in these rankings.</a:t>
            </a:r>
            <a:endParaRPr lang="en-US" sz="32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688049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0149" y="712436"/>
            <a:ext cx="10058400" cy="772176"/>
          </a:xfrm>
        </p:spPr>
        <p:txBody>
          <a:bodyPr>
            <a:normAutofit/>
          </a:bodyPr>
          <a:lstStyle/>
          <a:p>
            <a:r>
              <a:rPr lang="en-US" sz="3200" dirty="0" smtClean="0">
                <a:latin typeface="Times New Roman" panose="02020603050405020304" pitchFamily="18" charset="0"/>
                <a:cs typeface="Times New Roman" panose="02020603050405020304" pitchFamily="18" charset="0"/>
              </a:rPr>
              <a:t>SBE Regulation 43-234 - Defined Program, Grades 9-12</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507018" y="1557632"/>
            <a:ext cx="9991022" cy="5158477"/>
          </a:xfrm>
        </p:spPr>
        <p:txBody>
          <a:bodyPr>
            <a:normAutofit fontScale="62500" lnSpcReduction="20000"/>
          </a:bodyPr>
          <a:lstStyle/>
          <a:p>
            <a:pPr marL="201168" lvl="1" indent="0">
              <a:buNone/>
            </a:pPr>
            <a:endParaRPr lang="en-US" sz="2000" b="1" dirty="0" smtClean="0">
              <a:latin typeface="Times New Roman" panose="02020603050405020304" pitchFamily="18" charset="0"/>
              <a:cs typeface="Times New Roman" panose="02020603050405020304" pitchFamily="18" charset="0"/>
            </a:endParaRPr>
          </a:p>
          <a:p>
            <a:r>
              <a:rPr lang="en-US" sz="3800" dirty="0" smtClean="0">
                <a:latin typeface="Times New Roman" panose="02020603050405020304" pitchFamily="18" charset="0"/>
                <a:cs typeface="Times New Roman" panose="02020603050405020304" pitchFamily="18" charset="0"/>
              </a:rPr>
              <a:t>Districts </a:t>
            </a:r>
            <a:r>
              <a:rPr lang="en-US" sz="3800" dirty="0">
                <a:latin typeface="Times New Roman" panose="02020603050405020304" pitchFamily="18" charset="0"/>
                <a:cs typeface="Times New Roman" panose="02020603050405020304" pitchFamily="18" charset="0"/>
              </a:rPr>
              <a:t>must maintain accurate student data </a:t>
            </a:r>
            <a:r>
              <a:rPr lang="en-US" sz="3800" dirty="0" smtClean="0">
                <a:latin typeface="Times New Roman" panose="02020603050405020304" pitchFamily="18" charset="0"/>
                <a:cs typeface="Times New Roman" panose="02020603050405020304" pitchFamily="18" charset="0"/>
              </a:rPr>
              <a:t>and each district superintendent must verify the accuracy of course records for students. (SBE 43-234(VII)(D), </a:t>
            </a:r>
            <a:r>
              <a:rPr lang="en-US" sz="3800" dirty="0">
                <a:latin typeface="Times New Roman" panose="02020603050405020304" pitchFamily="18" charset="0"/>
                <a:cs typeface="Times New Roman" panose="02020603050405020304" pitchFamily="18" charset="0"/>
              </a:rPr>
              <a:t>43-172</a:t>
            </a:r>
            <a:r>
              <a:rPr lang="en-US" sz="3800" dirty="0" smtClean="0">
                <a:latin typeface="Times New Roman" panose="02020603050405020304" pitchFamily="18" charset="0"/>
                <a:cs typeface="Times New Roman" panose="02020603050405020304" pitchFamily="18" charset="0"/>
              </a:rPr>
              <a:t>). </a:t>
            </a:r>
          </a:p>
          <a:p>
            <a:r>
              <a:rPr lang="en-US" sz="3800" dirty="0" smtClean="0">
                <a:latin typeface="Times New Roman" panose="02020603050405020304" pitchFamily="18" charset="0"/>
                <a:cs typeface="Times New Roman" panose="02020603050405020304" pitchFamily="18" charset="0"/>
              </a:rPr>
              <a:t>Approved computer </a:t>
            </a:r>
            <a:r>
              <a:rPr lang="en-US" sz="3800" dirty="0">
                <a:latin typeface="Times New Roman" panose="02020603050405020304" pitchFamily="18" charset="0"/>
                <a:cs typeface="Times New Roman" panose="02020603050405020304" pitchFamily="18" charset="0"/>
              </a:rPr>
              <a:t>s</a:t>
            </a:r>
            <a:r>
              <a:rPr lang="en-US" sz="3800" dirty="0" smtClean="0">
                <a:latin typeface="Times New Roman" panose="02020603050405020304" pitchFamily="18" charset="0"/>
                <a:cs typeface="Times New Roman" panose="02020603050405020304" pitchFamily="18" charset="0"/>
              </a:rPr>
              <a:t>cience courses are in Appendix Q of the Activity Coding Manual (ACM). Check the ACM for the listing of dual enrollment courses that meet the computer science credit. The list of courses usually changes year to year. If students are assigned any other course than what is in that appendix, they have not met graduation requirements.</a:t>
            </a:r>
          </a:p>
          <a:p>
            <a:r>
              <a:rPr lang="en-US" sz="3800" dirty="0" smtClean="0">
                <a:latin typeface="Times New Roman" panose="02020603050405020304" pitchFamily="18" charset="0"/>
                <a:cs typeface="Times New Roman" panose="02020603050405020304" pitchFamily="18" charset="0"/>
              </a:rPr>
              <a:t>Students may take either Foreign Language OR a Career and Technology course (refer to college admission requirements).</a:t>
            </a:r>
          </a:p>
          <a:p>
            <a:r>
              <a:rPr lang="en-US" sz="3800" dirty="0" smtClean="0">
                <a:latin typeface="Times New Roman" panose="02020603050405020304" pitchFamily="18" charset="0"/>
                <a:cs typeface="Times New Roman" panose="02020603050405020304" pitchFamily="18" charset="0"/>
              </a:rPr>
              <a:t>Courses offered in nontraditional settings such as online courses, dual enrollment courses, and courses offered by the school through the district, state, or another type of provider must be included in the active master scheduler.</a:t>
            </a:r>
          </a:p>
          <a:p>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93559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13802"/>
          </a:xfrm>
        </p:spPr>
        <p:txBody>
          <a:bodyPr>
            <a:normAutofit/>
          </a:bodyPr>
          <a:lstStyle/>
          <a:p>
            <a:pPr algn="ctr"/>
            <a:r>
              <a:rPr lang="en-US" sz="3200" dirty="0">
                <a:latin typeface="Times New Roman" panose="02020603050405020304" pitchFamily="18" charset="0"/>
                <a:cs typeface="Times New Roman" panose="02020603050405020304" pitchFamily="18" charset="0"/>
              </a:rPr>
              <a:t>PE through Marching </a:t>
            </a:r>
            <a:r>
              <a:rPr lang="en-US" sz="3200" dirty="0" smtClean="0">
                <a:latin typeface="Times New Roman" panose="02020603050405020304" pitchFamily="18" charset="0"/>
                <a:cs typeface="Times New Roman" panose="02020603050405020304" pitchFamily="18" charset="0"/>
              </a:rPr>
              <a:t>Band/JROTC</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069431" y="1828800"/>
            <a:ext cx="9271551" cy="3777622"/>
          </a:xfrm>
        </p:spPr>
        <p:txBody>
          <a:bodyPr>
            <a:noAutofit/>
          </a:bodyPr>
          <a:lstStyle/>
          <a:p>
            <a:r>
              <a:rPr lang="en-US" sz="2400" dirty="0">
                <a:latin typeface="Times New Roman" panose="02020603050405020304" pitchFamily="18" charset="0"/>
                <a:cs typeface="Times New Roman" panose="02020603050405020304" pitchFamily="18" charset="0"/>
              </a:rPr>
              <a:t>Students are permitted to earn the P</a:t>
            </a:r>
            <a:r>
              <a:rPr lang="en-US" sz="2400" dirty="0" smtClean="0">
                <a:latin typeface="Times New Roman" panose="02020603050405020304" pitchFamily="18" charset="0"/>
                <a:cs typeface="Times New Roman" panose="02020603050405020304" pitchFamily="18" charset="0"/>
              </a:rPr>
              <a:t>hysical Education I </a:t>
            </a:r>
            <a:r>
              <a:rPr lang="en-US" sz="2400" dirty="0">
                <a:latin typeface="Times New Roman" panose="02020603050405020304" pitchFamily="18" charset="0"/>
                <a:cs typeface="Times New Roman" panose="02020603050405020304" pitchFamily="18" charset="0"/>
              </a:rPr>
              <a:t>graduation credit through </a:t>
            </a:r>
            <a:r>
              <a:rPr lang="en-US" sz="2400" dirty="0" smtClean="0">
                <a:latin typeface="Times New Roman" panose="02020603050405020304" pitchFamily="18" charset="0"/>
                <a:cs typeface="Times New Roman" panose="02020603050405020304" pitchFamily="18" charset="0"/>
              </a:rPr>
              <a:t>Marching </a:t>
            </a:r>
            <a:r>
              <a:rPr lang="en-US" sz="2400" dirty="0">
                <a:latin typeface="Times New Roman" panose="02020603050405020304" pitchFamily="18" charset="0"/>
                <a:cs typeface="Times New Roman" panose="02020603050405020304" pitchFamily="18" charset="0"/>
              </a:rPr>
              <a:t>B</a:t>
            </a:r>
            <a:r>
              <a:rPr lang="en-US" sz="2400" dirty="0" smtClean="0">
                <a:latin typeface="Times New Roman" panose="02020603050405020304" pitchFamily="18" charset="0"/>
                <a:cs typeface="Times New Roman" panose="02020603050405020304" pitchFamily="18" charset="0"/>
              </a:rPr>
              <a:t>and; however, a </a:t>
            </a:r>
            <a:r>
              <a:rPr lang="en-US" sz="2400" dirty="0">
                <a:latin typeface="Times New Roman" panose="02020603050405020304" pitchFamily="18" charset="0"/>
                <a:cs typeface="Times New Roman" panose="02020603050405020304" pitchFamily="18" charset="0"/>
              </a:rPr>
              <a:t>district must first submit an Innovative Course Application to the Office of Standards and Learning. The application must document the marching band course includes all appropriate South Carolina Academic Standards for Visual and Performing Arts and for Physical Education. </a:t>
            </a:r>
            <a:r>
              <a:rPr lang="en-US" sz="2400" dirty="0" smtClean="0">
                <a:latin typeface="Times New Roman" panose="02020603050405020304" pitchFamily="18" charset="0"/>
                <a:cs typeface="Times New Roman" panose="02020603050405020304" pitchFamily="18" charset="0"/>
              </a:rPr>
              <a:t>Students will need a separate .5 credit of Comprehensive Health Education.</a:t>
            </a:r>
          </a:p>
          <a:p>
            <a:r>
              <a:rPr lang="en-US" sz="2400" dirty="0" smtClean="0">
                <a:latin typeface="Times New Roman" panose="02020603050405020304" pitchFamily="18" charset="0"/>
                <a:cs typeface="Times New Roman" panose="02020603050405020304" pitchFamily="18" charset="0"/>
              </a:rPr>
              <a:t>A student may earn Physical Education I credit through JROTC, but will need a separate .5 credit of Comprehensive Health Education.</a:t>
            </a:r>
            <a:endParaRPr lang="en-US" sz="2400" dirty="0">
              <a:latin typeface="Times New Roman" panose="02020603050405020304" pitchFamily="18" charset="0"/>
              <a:cs typeface="Times New Roman" panose="02020603050405020304" pitchFamily="18" charset="0"/>
            </a:endParaRPr>
          </a:p>
          <a:p>
            <a:endParaRPr lang="en-US" sz="2800" dirty="0"/>
          </a:p>
        </p:txBody>
      </p:sp>
    </p:spTree>
    <p:extLst>
      <p:ext uri="{BB962C8B-B14F-4D97-AF65-F5344CB8AC3E}">
        <p14:creationId xmlns:p14="http://schemas.microsoft.com/office/powerpoint/2010/main" val="7998035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6672" y="162098"/>
            <a:ext cx="8911687" cy="665675"/>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T</a:t>
            </a:r>
            <a:r>
              <a:rPr lang="en-US" dirty="0" smtClean="0">
                <a:latin typeface="Times New Roman" panose="02020603050405020304" pitchFamily="18" charset="0"/>
                <a:cs typeface="Times New Roman" panose="02020603050405020304" pitchFamily="18" charset="0"/>
              </a:rPr>
              <a:t>ranscripts</a:t>
            </a:r>
            <a:r>
              <a:rPr lang="en-US" dirty="0"/>
              <a:t/>
            </a:r>
            <a:br>
              <a:rPr lang="en-US" dirty="0"/>
            </a:br>
            <a:r>
              <a:rPr lang="en-US" dirty="0"/>
              <a:t>	</a:t>
            </a:r>
            <a:br>
              <a:rPr lang="en-US" dirty="0"/>
            </a:br>
            <a:r>
              <a:rPr lang="en-US" dirty="0"/>
              <a:t/>
            </a:r>
            <a:br>
              <a:rPr lang="en-US" dirty="0"/>
            </a:br>
            <a:r>
              <a:rPr lang="en-US" dirty="0"/>
              <a:t/>
            </a:r>
            <a:br>
              <a:rPr lang="en-US" dirty="0"/>
            </a:br>
            <a:r>
              <a:rPr lang="en-US" sz="4000" dirty="0"/>
              <a:t/>
            </a:r>
            <a:br>
              <a:rPr lang="en-US" sz="4000" dirty="0"/>
            </a:br>
            <a:r>
              <a:rPr lang="en-US" dirty="0"/>
              <a:t/>
            </a:r>
            <a:br>
              <a:rPr lang="en-US" dirty="0"/>
            </a:br>
            <a:endParaRPr lang="en-US" dirty="0"/>
          </a:p>
        </p:txBody>
      </p:sp>
      <p:sp>
        <p:nvSpPr>
          <p:cNvPr id="3" name="Content Placeholder 2"/>
          <p:cNvSpPr>
            <a:spLocks noGrp="1"/>
          </p:cNvSpPr>
          <p:nvPr>
            <p:ph idx="1"/>
          </p:nvPr>
        </p:nvSpPr>
        <p:spPr>
          <a:xfrm>
            <a:off x="2233078" y="1097280"/>
            <a:ext cx="8915400" cy="1560603"/>
          </a:xfrm>
        </p:spPr>
        <p:txBody>
          <a:bodyPr>
            <a:noAutofit/>
          </a:bodyPr>
          <a:lstStyle/>
          <a:p>
            <a:pPr lvl="1"/>
            <a:r>
              <a:rPr lang="en-US" sz="1800" dirty="0">
                <a:latin typeface="Times New Roman" panose="02020603050405020304" pitchFamily="18" charset="0"/>
                <a:cs typeface="Times New Roman" panose="02020603050405020304" pitchFamily="18" charset="0"/>
              </a:rPr>
              <a:t>Top – State of South Carolina/Standard High School Transcript – Final</a:t>
            </a:r>
          </a:p>
          <a:p>
            <a:pPr lvl="1"/>
            <a:r>
              <a:rPr lang="en-US" sz="1800" dirty="0">
                <a:latin typeface="Times New Roman" panose="02020603050405020304" pitchFamily="18" charset="0"/>
                <a:cs typeface="Times New Roman" panose="02020603050405020304" pitchFamily="18" charset="0"/>
              </a:rPr>
              <a:t>Graduation Date – 180</a:t>
            </a:r>
            <a:r>
              <a:rPr lang="en-US" sz="1800" baseline="30000" dirty="0">
                <a:latin typeface="Times New Roman" panose="02020603050405020304" pitchFamily="18" charset="0"/>
                <a:cs typeface="Times New Roman" panose="02020603050405020304" pitchFamily="18" charset="0"/>
              </a:rPr>
              <a:t>th</a:t>
            </a:r>
            <a:r>
              <a:rPr lang="en-US" sz="1800" dirty="0">
                <a:latin typeface="Times New Roman" panose="02020603050405020304" pitchFamily="18" charset="0"/>
                <a:cs typeface="Times New Roman" panose="02020603050405020304" pitchFamily="18" charset="0"/>
              </a:rPr>
              <a:t> day of the school year for Spring graduates. </a:t>
            </a:r>
          </a:p>
          <a:p>
            <a:pPr lvl="1"/>
            <a:r>
              <a:rPr lang="en-US" sz="1800" dirty="0">
                <a:latin typeface="Times New Roman" panose="02020603050405020304" pitchFamily="18" charset="0"/>
                <a:cs typeface="Times New Roman" panose="02020603050405020304" pitchFamily="18" charset="0"/>
              </a:rPr>
              <a:t>Class Of: Correct year is displayed (20xx)</a:t>
            </a:r>
          </a:p>
          <a:p>
            <a:pPr lvl="1"/>
            <a:r>
              <a:rPr lang="en-US" sz="1800" dirty="0">
                <a:latin typeface="Times New Roman" panose="02020603050405020304" pitchFamily="18" charset="0"/>
                <a:cs typeface="Times New Roman" panose="02020603050405020304" pitchFamily="18" charset="0"/>
              </a:rPr>
              <a:t>Diploma Type: State of SC Diploma</a:t>
            </a:r>
          </a:p>
          <a:p>
            <a:pPr lvl="1"/>
            <a:r>
              <a:rPr lang="en-US" sz="1800" dirty="0">
                <a:latin typeface="Times New Roman" panose="02020603050405020304" pitchFamily="18" charset="0"/>
                <a:cs typeface="Times New Roman" panose="02020603050405020304" pitchFamily="18" charset="0"/>
              </a:rPr>
              <a:t>School Name and Address (Should not have Graduated Students) on top, right-hand side</a:t>
            </a:r>
          </a:p>
          <a:p>
            <a:pPr lvl="1"/>
            <a:r>
              <a:rPr lang="en-US" sz="1800" dirty="0">
                <a:latin typeface="Times New Roman" panose="02020603050405020304" pitchFamily="18" charset="0"/>
                <a:cs typeface="Times New Roman" panose="02020603050405020304" pitchFamily="18" charset="0"/>
              </a:rPr>
              <a:t>Student’s Information on top, left-hand side</a:t>
            </a:r>
          </a:p>
          <a:p>
            <a:pPr lvl="1"/>
            <a:r>
              <a:rPr lang="en-US" sz="1800" dirty="0">
                <a:latin typeface="Times New Roman" panose="02020603050405020304" pitchFamily="18" charset="0"/>
                <a:cs typeface="Times New Roman" panose="02020603050405020304" pitchFamily="18" charset="0"/>
              </a:rPr>
              <a:t>GPA Summary/SC UGP and 4.0 UGP</a:t>
            </a:r>
          </a:p>
          <a:p>
            <a:pPr lvl="1"/>
            <a:r>
              <a:rPr lang="en-US" sz="1800" dirty="0">
                <a:latin typeface="Times New Roman" panose="02020603050405020304" pitchFamily="18" charset="0"/>
                <a:cs typeface="Times New Roman" panose="02020603050405020304" pitchFamily="18" charset="0"/>
              </a:rPr>
              <a:t>Credits Earned – Students must meet all requirements of Reg. 43-234</a:t>
            </a:r>
          </a:p>
          <a:p>
            <a:pPr lvl="1"/>
            <a:r>
              <a:rPr lang="en-US" sz="1800" dirty="0">
                <a:latin typeface="Times New Roman" panose="02020603050405020304" pitchFamily="18" charset="0"/>
                <a:cs typeface="Times New Roman" panose="02020603050405020304" pitchFamily="18" charset="0"/>
              </a:rPr>
              <a:t>Class Rank for Spring graduates</a:t>
            </a:r>
          </a:p>
          <a:p>
            <a:pPr lvl="1"/>
            <a:r>
              <a:rPr lang="en-US" sz="1800" dirty="0">
                <a:latin typeface="Times New Roman" panose="02020603050405020304" pitchFamily="18" charset="0"/>
                <a:cs typeface="Times New Roman" panose="02020603050405020304" pitchFamily="18" charset="0"/>
              </a:rPr>
              <a:t>No class rank for winter or summer graduates</a:t>
            </a:r>
          </a:p>
          <a:p>
            <a:pPr lvl="1"/>
            <a:r>
              <a:rPr lang="en-US" sz="1800" dirty="0">
                <a:latin typeface="Times New Roman" panose="02020603050405020304" pitchFamily="18" charset="0"/>
                <a:cs typeface="Times New Roman" panose="02020603050405020304" pitchFamily="18" charset="0"/>
              </a:rPr>
              <a:t>Date Calculated</a:t>
            </a:r>
          </a:p>
          <a:p>
            <a:pPr lvl="1"/>
            <a:r>
              <a:rPr lang="en-US" sz="1800" dirty="0">
                <a:latin typeface="Times New Roman" panose="02020603050405020304" pitchFamily="18" charset="0"/>
                <a:cs typeface="Times New Roman" panose="02020603050405020304" pitchFamily="18" charset="0"/>
              </a:rPr>
              <a:t>Principal’s Signature and date</a:t>
            </a:r>
          </a:p>
          <a:p>
            <a:pPr lvl="1"/>
            <a:r>
              <a:rPr lang="en-US" sz="1800" dirty="0">
                <a:latin typeface="Times New Roman" panose="02020603050405020304" pitchFamily="18" charset="0"/>
                <a:cs typeface="Times New Roman" panose="02020603050405020304" pitchFamily="18" charset="0"/>
              </a:rPr>
              <a:t>Principal’s Printed Name underneath signature</a:t>
            </a:r>
          </a:p>
          <a:p>
            <a:pPr lvl="1"/>
            <a:endParaRPr lang="en-US" sz="1800" dirty="0">
              <a:cs typeface="Times New Roman" panose="02020603050405020304" pitchFamily="18" charset="0"/>
            </a:endParaRPr>
          </a:p>
        </p:txBody>
      </p:sp>
    </p:spTree>
    <p:extLst>
      <p:ext uri="{BB962C8B-B14F-4D97-AF65-F5344CB8AC3E}">
        <p14:creationId xmlns:p14="http://schemas.microsoft.com/office/powerpoint/2010/main" val="7188179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EA618-9F93-41E5-9F57-A5ABCE02FACA}"/>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SC </a:t>
            </a:r>
            <a:r>
              <a:rPr lang="en-US" dirty="0" smtClean="0">
                <a:latin typeface="Times New Roman" panose="02020603050405020304" pitchFamily="18" charset="0"/>
                <a:cs typeface="Times New Roman" panose="02020603050405020304" pitchFamily="18" charset="0"/>
              </a:rPr>
              <a:t>Transcripts</a:t>
            </a:r>
            <a:endParaRPr lang="en-US" dirty="0">
              <a:latin typeface="Times New Roman" panose="02020603050405020304" pitchFamily="18" charset="0"/>
              <a:cs typeface="Times New Roman" panose="02020603050405020304" pitchFamily="18" charset="0"/>
            </a:endParaRPr>
          </a:p>
        </p:txBody>
      </p:sp>
      <p:pic>
        <p:nvPicPr>
          <p:cNvPr id="4" name="Content Placeholder 3">
            <a:extLst>
              <a:ext uri="{FF2B5EF4-FFF2-40B4-BE49-F238E27FC236}">
                <a16:creationId xmlns:a16="http://schemas.microsoft.com/office/drawing/2014/main" id="{EEEC00EF-231E-4FCE-B24A-10DFEEC35253}"/>
              </a:ext>
            </a:extLst>
          </p:cNvPr>
          <p:cNvPicPr>
            <a:picLocks noGrp="1"/>
          </p:cNvPicPr>
          <p:nvPr>
            <p:ph idx="1"/>
          </p:nvPr>
        </p:nvPicPr>
        <p:blipFill rotWithShape="1">
          <a:blip r:embed="rId3"/>
          <a:srcRect l="33521" t="14979" r="33233" b="9517"/>
          <a:stretch/>
        </p:blipFill>
        <p:spPr bwMode="auto">
          <a:xfrm>
            <a:off x="240632" y="1395664"/>
            <a:ext cx="4446554" cy="5300684"/>
          </a:xfrm>
          <a:prstGeom prst="rect">
            <a:avLst/>
          </a:prstGeom>
          <a:ln>
            <a:noFill/>
          </a:ln>
          <a:extLst>
            <a:ext uri="{53640926-AAD7-44D8-BBD7-CCE9431645EC}">
              <a14:shadowObscured xmlns:a14="http://schemas.microsoft.com/office/drawing/2010/main"/>
            </a:ext>
          </a:extLst>
        </p:spPr>
      </p:pic>
      <p:pic>
        <p:nvPicPr>
          <p:cNvPr id="5" name="Content Placeholder 3">
            <a:extLst>
              <a:ext uri="{FF2B5EF4-FFF2-40B4-BE49-F238E27FC236}">
                <a16:creationId xmlns:a16="http://schemas.microsoft.com/office/drawing/2014/main" id="{C920C7A5-2AA0-4FB4-B067-11D69472F5A6}"/>
              </a:ext>
            </a:extLst>
          </p:cNvPr>
          <p:cNvPicPr>
            <a:picLocks/>
          </p:cNvPicPr>
          <p:nvPr/>
        </p:nvPicPr>
        <p:blipFill rotWithShape="1">
          <a:blip r:embed="rId3"/>
          <a:srcRect l="33623" t="15609" r="34005" b="72503"/>
          <a:stretch/>
        </p:blipFill>
        <p:spPr bwMode="auto">
          <a:xfrm>
            <a:off x="4687186" y="1830647"/>
            <a:ext cx="6959382" cy="2519971"/>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C616ACDD-A39C-4974-8810-F6631D173693}"/>
              </a:ext>
            </a:extLst>
          </p:cNvPr>
          <p:cNvSpPr txBox="1"/>
          <p:nvPr/>
        </p:nvSpPr>
        <p:spPr>
          <a:xfrm>
            <a:off x="5118100" y="4521790"/>
            <a:ext cx="6235700" cy="1661993"/>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Top section has many fields that need verification that data are accurate for each student.</a:t>
            </a:r>
          </a:p>
          <a:p>
            <a:endParaRPr lang="en-US" dirty="0"/>
          </a:p>
        </p:txBody>
      </p:sp>
    </p:spTree>
    <p:extLst>
      <p:ext uri="{BB962C8B-B14F-4D97-AF65-F5344CB8AC3E}">
        <p14:creationId xmlns:p14="http://schemas.microsoft.com/office/powerpoint/2010/main" val="30101531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06CA6-1B98-4A50-B189-8C1E62BEFA1C}"/>
              </a:ext>
            </a:extLst>
          </p:cNvPr>
          <p:cNvSpPr>
            <a:spLocks noGrp="1"/>
          </p:cNvSpPr>
          <p:nvPr>
            <p:ph type="title"/>
          </p:nvPr>
        </p:nvSpPr>
        <p:spPr>
          <a:xfrm>
            <a:off x="2592926" y="624110"/>
            <a:ext cx="7629104" cy="1280890"/>
          </a:xfrm>
        </p:spPr>
        <p:txBody>
          <a:bodyPr>
            <a:normAutofit/>
          </a:bodyPr>
          <a:lstStyle/>
          <a:p>
            <a:pPr algn="ctr"/>
            <a:r>
              <a:rPr lang="en-US" sz="3200" dirty="0">
                <a:latin typeface="Times New Roman" panose="02020603050405020304" pitchFamily="18" charset="0"/>
                <a:cs typeface="Times New Roman" panose="02020603050405020304" pitchFamily="18" charset="0"/>
              </a:rPr>
              <a:t>Final Transcript Heading</a:t>
            </a:r>
          </a:p>
        </p:txBody>
      </p:sp>
      <p:sp>
        <p:nvSpPr>
          <p:cNvPr id="6" name="TextBox 5">
            <a:extLst>
              <a:ext uri="{FF2B5EF4-FFF2-40B4-BE49-F238E27FC236}">
                <a16:creationId xmlns:a16="http://schemas.microsoft.com/office/drawing/2014/main" id="{DF464335-19B6-460E-BEDD-870DEEBA2077}"/>
              </a:ext>
            </a:extLst>
          </p:cNvPr>
          <p:cNvSpPr txBox="1"/>
          <p:nvPr/>
        </p:nvSpPr>
        <p:spPr>
          <a:xfrm>
            <a:off x="652194" y="4856871"/>
            <a:ext cx="11105270" cy="1384995"/>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SC CHE, SC Colleges and Universities, and other entities look closely at transcript headings and fields; missing values are indicators that the student record may be incomplete or inaccurate.</a:t>
            </a:r>
          </a:p>
        </p:txBody>
      </p:sp>
      <p:pic>
        <p:nvPicPr>
          <p:cNvPr id="8" name="Picture 7">
            <a:extLst>
              <a:ext uri="{FF2B5EF4-FFF2-40B4-BE49-F238E27FC236}">
                <a16:creationId xmlns:a16="http://schemas.microsoft.com/office/drawing/2014/main" id="{26823930-E94F-4A9C-894C-AB0A1EAC403D}"/>
              </a:ext>
            </a:extLst>
          </p:cNvPr>
          <p:cNvPicPr/>
          <p:nvPr/>
        </p:nvPicPr>
        <p:blipFill rotWithShape="1">
          <a:blip r:embed="rId3"/>
          <a:srcRect l="20192" t="15963" r="21955" b="62942"/>
          <a:stretch/>
        </p:blipFill>
        <p:spPr bwMode="auto">
          <a:xfrm>
            <a:off x="485613" y="1789374"/>
            <a:ext cx="11105271" cy="2855742"/>
          </a:xfrm>
          <a:prstGeom prst="rect">
            <a:avLst/>
          </a:prstGeom>
          <a:ln w="12700">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854728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EA618-9F93-41E5-9F57-A5ABCE02FACA}"/>
              </a:ext>
            </a:extLst>
          </p:cNvPr>
          <p:cNvSpPr>
            <a:spLocks noGrp="1"/>
          </p:cNvSpPr>
          <p:nvPr>
            <p:ph type="title"/>
          </p:nvPr>
        </p:nvSpPr>
        <p:spPr>
          <a:xfrm>
            <a:off x="3280313" y="472187"/>
            <a:ext cx="8911687" cy="1280890"/>
          </a:xfrm>
        </p:spPr>
        <p:txBody>
          <a:bodyPr>
            <a:normAutofit/>
          </a:bodyPr>
          <a:lstStyle/>
          <a:p>
            <a:r>
              <a:rPr lang="en-US" sz="3200" dirty="0">
                <a:latin typeface="Times New Roman" panose="02020603050405020304" pitchFamily="18" charset="0"/>
                <a:cs typeface="Times New Roman" panose="02020603050405020304" pitchFamily="18" charset="0"/>
              </a:rPr>
              <a:t>Parts of the Student’s Name</a:t>
            </a:r>
          </a:p>
        </p:txBody>
      </p:sp>
      <p:pic>
        <p:nvPicPr>
          <p:cNvPr id="5" name="Picture 4">
            <a:extLst>
              <a:ext uri="{FF2B5EF4-FFF2-40B4-BE49-F238E27FC236}">
                <a16:creationId xmlns:a16="http://schemas.microsoft.com/office/drawing/2014/main" id="{18F9DEFF-143C-4142-8BAB-76189D9920A8}"/>
              </a:ext>
            </a:extLst>
          </p:cNvPr>
          <p:cNvPicPr/>
          <p:nvPr/>
        </p:nvPicPr>
        <p:blipFill rotWithShape="1">
          <a:blip r:embed="rId3"/>
          <a:srcRect l="21154" t="39052" r="36057" b="30161"/>
          <a:stretch/>
        </p:blipFill>
        <p:spPr bwMode="auto">
          <a:xfrm>
            <a:off x="671925" y="4234376"/>
            <a:ext cx="4912948" cy="2463551"/>
          </a:xfrm>
          <a:prstGeom prst="rect">
            <a:avLst/>
          </a:prstGeom>
          <a:ln w="12700">
            <a:solidFill>
              <a:schemeClr val="tx1"/>
            </a:solid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A220695C-9F1B-48F8-8CEA-F0EB04ED71F4}"/>
              </a:ext>
            </a:extLst>
          </p:cNvPr>
          <p:cNvSpPr txBox="1"/>
          <p:nvPr/>
        </p:nvSpPr>
        <p:spPr>
          <a:xfrm>
            <a:off x="6107808" y="4451158"/>
            <a:ext cx="4787900" cy="2246769"/>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Student Generation:</a:t>
            </a:r>
          </a:p>
          <a:p>
            <a:r>
              <a:rPr lang="en-US" sz="2800" dirty="0">
                <a:latin typeface="Times New Roman" panose="02020603050405020304" pitchFamily="18" charset="0"/>
                <a:cs typeface="Times New Roman" panose="02020603050405020304" pitchFamily="18" charset="0"/>
              </a:rPr>
              <a:t>Gen (Jr., III, etc.)</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To select from drop-down values</a:t>
            </a:r>
          </a:p>
        </p:txBody>
      </p:sp>
      <p:sp>
        <p:nvSpPr>
          <p:cNvPr id="11" name="TextBox 10">
            <a:extLst>
              <a:ext uri="{FF2B5EF4-FFF2-40B4-BE49-F238E27FC236}">
                <a16:creationId xmlns:a16="http://schemas.microsoft.com/office/drawing/2014/main" id="{21F2854D-973B-45DC-8463-6828FF601E12}"/>
              </a:ext>
            </a:extLst>
          </p:cNvPr>
          <p:cNvSpPr txBox="1"/>
          <p:nvPr/>
        </p:nvSpPr>
        <p:spPr>
          <a:xfrm>
            <a:off x="1484652" y="1651949"/>
            <a:ext cx="3165231" cy="1815882"/>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Student Name </a:t>
            </a:r>
          </a:p>
          <a:p>
            <a:r>
              <a:rPr lang="en-US" sz="2800" dirty="0" smtClean="0">
                <a:latin typeface="Times New Roman" panose="02020603050405020304" pitchFamily="18" charset="0"/>
                <a:cs typeface="Times New Roman" panose="02020603050405020304" pitchFamily="18" charset="0"/>
              </a:rPr>
              <a:t>fields</a:t>
            </a:r>
            <a:r>
              <a:rPr lang="en-US" sz="2800" dirty="0">
                <a:latin typeface="Times New Roman" panose="02020603050405020304" pitchFamily="18" charset="0"/>
                <a:cs typeface="Times New Roman" panose="02020603050405020304" pitchFamily="18" charset="0"/>
              </a:rPr>
              <a:t>: </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Last   First   Middle</a:t>
            </a:r>
          </a:p>
        </p:txBody>
      </p:sp>
      <p:pic>
        <p:nvPicPr>
          <p:cNvPr id="13" name="Picture 12">
            <a:extLst>
              <a:ext uri="{FF2B5EF4-FFF2-40B4-BE49-F238E27FC236}">
                <a16:creationId xmlns:a16="http://schemas.microsoft.com/office/drawing/2014/main" id="{0C220ACF-532B-40A9-9867-B0B632150ACE}"/>
              </a:ext>
            </a:extLst>
          </p:cNvPr>
          <p:cNvPicPr/>
          <p:nvPr/>
        </p:nvPicPr>
        <p:blipFill rotWithShape="1">
          <a:blip r:embed="rId4"/>
          <a:srcRect l="19712" t="29362" r="15545" b="39851"/>
          <a:stretch/>
        </p:blipFill>
        <p:spPr bwMode="auto">
          <a:xfrm>
            <a:off x="5819703" y="1479013"/>
            <a:ext cx="5364111" cy="2432828"/>
          </a:xfrm>
          <a:prstGeom prst="rect">
            <a:avLst/>
          </a:prstGeom>
          <a:ln w="12700" cap="flat" cmpd="sng" algn="ctr">
            <a:solidFill>
              <a:sysClr val="windowText" lastClr="000000"/>
            </a:solidFill>
            <a:prstDash val="solid"/>
            <a:round/>
            <a:headEnd type="none" w="med" len="med"/>
            <a:tailEnd type="none" w="med" len="med"/>
            <a:extLst>
              <a:ext uri="{C807C97D-BFC1-408E-A445-0C87EB9F89A2}">
                <ask:lineSketchStyleProps xmlns:ask="http://schemas.microsoft.com/office/drawing/2018/sketchyshapes" xmlns="" sd="0">
                  <a:custGeom>
                    <a:avLst/>
                    <a:gdLst/>
                    <a:ahLst/>
                    <a:cxnLst/>
                    <a:rect l="0" t="0" r="0" b="0"/>
                    <a:pathLst/>
                  </a:custGeom>
                  <ask:type/>
                </ask:lineSketchStyleProps>
              </a:ext>
            </a:extLst>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372064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06CA6-1B98-4A50-B189-8C1E62BEFA1C}"/>
              </a:ext>
            </a:extLst>
          </p:cNvPr>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Graduation Date vs. Class of (Year)</a:t>
            </a:r>
          </a:p>
        </p:txBody>
      </p:sp>
      <p:pic>
        <p:nvPicPr>
          <p:cNvPr id="4" name="Content Placeholder 3">
            <a:extLst>
              <a:ext uri="{FF2B5EF4-FFF2-40B4-BE49-F238E27FC236}">
                <a16:creationId xmlns:a16="http://schemas.microsoft.com/office/drawing/2014/main" id="{511A49BC-CE65-4104-8A67-EACBAC5019D1}"/>
              </a:ext>
            </a:extLst>
          </p:cNvPr>
          <p:cNvPicPr>
            <a:picLocks noGrp="1"/>
          </p:cNvPicPr>
          <p:nvPr>
            <p:ph idx="1"/>
          </p:nvPr>
        </p:nvPicPr>
        <p:blipFill rotWithShape="1">
          <a:blip r:embed="rId3"/>
          <a:srcRect l="15866" t="24515" r="33498" b="32433"/>
          <a:stretch/>
        </p:blipFill>
        <p:spPr bwMode="auto">
          <a:xfrm>
            <a:off x="1281779" y="4042612"/>
            <a:ext cx="5750113" cy="2684708"/>
          </a:xfrm>
          <a:prstGeom prst="rect">
            <a:avLst/>
          </a:prstGeom>
          <a:ln w="12700">
            <a:solidFill>
              <a:schemeClr val="tx1"/>
            </a:solid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D33A61D3-5BDF-4135-BF77-A560C6EFB4F7}"/>
              </a:ext>
            </a:extLst>
          </p:cNvPr>
          <p:cNvPicPr/>
          <p:nvPr/>
        </p:nvPicPr>
        <p:blipFill rotWithShape="1">
          <a:blip r:embed="rId4"/>
          <a:srcRect l="17295" t="28510" r="26735" b="45845"/>
          <a:stretch/>
        </p:blipFill>
        <p:spPr bwMode="auto">
          <a:xfrm>
            <a:off x="5044887" y="1900170"/>
            <a:ext cx="6681121" cy="1779326"/>
          </a:xfrm>
          <a:prstGeom prst="rect">
            <a:avLst/>
          </a:prstGeom>
          <a:ln w="12700">
            <a:solidFill>
              <a:schemeClr val="tx1"/>
            </a:solid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DF464335-19B6-460E-BEDD-870DEEBA2077}"/>
              </a:ext>
            </a:extLst>
          </p:cNvPr>
          <p:cNvSpPr txBox="1"/>
          <p:nvPr/>
        </p:nvSpPr>
        <p:spPr>
          <a:xfrm>
            <a:off x="465992" y="1776558"/>
            <a:ext cx="4432300" cy="1815882"/>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Populate the Graduation Date field MM/DD/YYYY on the SC Student Information Page.</a:t>
            </a:r>
          </a:p>
        </p:txBody>
      </p:sp>
      <p:sp>
        <p:nvSpPr>
          <p:cNvPr id="7" name="TextBox 6">
            <a:extLst>
              <a:ext uri="{FF2B5EF4-FFF2-40B4-BE49-F238E27FC236}">
                <a16:creationId xmlns:a16="http://schemas.microsoft.com/office/drawing/2014/main" id="{4A7CC4D3-70EE-44BD-B978-42FE108C04C8}"/>
              </a:ext>
            </a:extLst>
          </p:cNvPr>
          <p:cNvSpPr txBox="1"/>
          <p:nvPr/>
        </p:nvSpPr>
        <p:spPr>
          <a:xfrm>
            <a:off x="7251700" y="4430772"/>
            <a:ext cx="4474308" cy="1384995"/>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Populate Year of Graduation field YYYY on the Scheduling Setup Page. </a:t>
            </a:r>
          </a:p>
        </p:txBody>
      </p:sp>
    </p:spTree>
    <p:extLst>
      <p:ext uri="{BB962C8B-B14F-4D97-AF65-F5344CB8AC3E}">
        <p14:creationId xmlns:p14="http://schemas.microsoft.com/office/powerpoint/2010/main" val="30884870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03BA1-253D-4388-821A-C5544AF26B6D}"/>
              </a:ext>
            </a:extLst>
          </p:cNvPr>
          <p:cNvSpPr>
            <a:spLocks noGrp="1"/>
          </p:cNvSpPr>
          <p:nvPr>
            <p:ph type="title"/>
          </p:nvPr>
        </p:nvSpPr>
        <p:spPr>
          <a:xfrm>
            <a:off x="761198" y="0"/>
            <a:ext cx="10515600" cy="892175"/>
          </a:xfrm>
        </p:spPr>
        <p:txBody>
          <a:bodyPr>
            <a:normAutofit/>
          </a:bodyPr>
          <a:lstStyle/>
          <a:p>
            <a:pPr algn="ctr"/>
            <a:r>
              <a:rPr lang="en-US" sz="3200" dirty="0">
                <a:latin typeface="Times New Roman" panose="02020603050405020304" pitchFamily="18" charset="0"/>
                <a:cs typeface="Times New Roman" panose="02020603050405020304" pitchFamily="18" charset="0"/>
              </a:rPr>
              <a:t>Important Transcript Data Elements</a:t>
            </a:r>
          </a:p>
        </p:txBody>
      </p:sp>
      <p:graphicFrame>
        <p:nvGraphicFramePr>
          <p:cNvPr id="4" name="Content Placeholder 16">
            <a:extLst>
              <a:ext uri="{FF2B5EF4-FFF2-40B4-BE49-F238E27FC236}">
                <a16:creationId xmlns:a16="http://schemas.microsoft.com/office/drawing/2014/main" id="{79D8AD1C-4444-40F7-AFC1-07F47E3E6716}"/>
              </a:ext>
            </a:extLst>
          </p:cNvPr>
          <p:cNvGraphicFramePr>
            <a:graphicFrameLocks noGrp="1"/>
          </p:cNvGraphicFramePr>
          <p:nvPr>
            <p:ph idx="1"/>
            <p:extLst>
              <p:ext uri="{D42A27DB-BD31-4B8C-83A1-F6EECF244321}">
                <p14:modId xmlns:p14="http://schemas.microsoft.com/office/powerpoint/2010/main" val="1782690846"/>
              </p:ext>
            </p:extLst>
          </p:nvPr>
        </p:nvGraphicFramePr>
        <p:xfrm>
          <a:off x="180369" y="856648"/>
          <a:ext cx="11928212" cy="6602932"/>
        </p:xfrm>
        <a:graphic>
          <a:graphicData uri="http://schemas.openxmlformats.org/drawingml/2006/table">
            <a:tbl>
              <a:tblPr firstRow="1" firstCol="1" bandRow="1">
                <a:tableStyleId>{073A0DAA-6AF3-43AB-8588-CEC1D06C72B9}</a:tableStyleId>
              </a:tblPr>
              <a:tblGrid>
                <a:gridCol w="1690137">
                  <a:extLst>
                    <a:ext uri="{9D8B030D-6E8A-4147-A177-3AD203B41FA5}">
                      <a16:colId xmlns:a16="http://schemas.microsoft.com/office/drawing/2014/main" val="2881707047"/>
                    </a:ext>
                  </a:extLst>
                </a:gridCol>
                <a:gridCol w="2342952">
                  <a:extLst>
                    <a:ext uri="{9D8B030D-6E8A-4147-A177-3AD203B41FA5}">
                      <a16:colId xmlns:a16="http://schemas.microsoft.com/office/drawing/2014/main" val="3854589839"/>
                    </a:ext>
                  </a:extLst>
                </a:gridCol>
                <a:gridCol w="2818633">
                  <a:extLst>
                    <a:ext uri="{9D8B030D-6E8A-4147-A177-3AD203B41FA5}">
                      <a16:colId xmlns:a16="http://schemas.microsoft.com/office/drawing/2014/main" val="530731262"/>
                    </a:ext>
                  </a:extLst>
                </a:gridCol>
                <a:gridCol w="5076490">
                  <a:extLst>
                    <a:ext uri="{9D8B030D-6E8A-4147-A177-3AD203B41FA5}">
                      <a16:colId xmlns:a16="http://schemas.microsoft.com/office/drawing/2014/main" val="4137866149"/>
                    </a:ext>
                  </a:extLst>
                </a:gridCol>
              </a:tblGrid>
              <a:tr h="757781">
                <a:tc>
                  <a:txBody>
                    <a:bodyPr/>
                    <a:lstStyle/>
                    <a:p>
                      <a:pPr marL="0" marR="0" algn="ctr">
                        <a:spcBef>
                          <a:spcPts val="0"/>
                        </a:spcBef>
                        <a:spcAft>
                          <a:spcPts val="0"/>
                        </a:spcAft>
                      </a:pPr>
                      <a:r>
                        <a:rPr lang="en-US" sz="2400" dirty="0">
                          <a:effectLst/>
                        </a:rPr>
                        <a:t>Display Name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lgn="ctr">
                        <a:spcBef>
                          <a:spcPts val="0"/>
                        </a:spcBef>
                        <a:spcAft>
                          <a:spcPts val="0"/>
                        </a:spcAft>
                      </a:pPr>
                      <a:r>
                        <a:rPr lang="en-US" sz="2400" dirty="0">
                          <a:effectLst/>
                        </a:rPr>
                        <a:t>PowerSchool Page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lgn="ctr">
                        <a:spcBef>
                          <a:spcPts val="0"/>
                        </a:spcBef>
                        <a:spcAft>
                          <a:spcPts val="0"/>
                        </a:spcAft>
                      </a:pPr>
                      <a:r>
                        <a:rPr lang="en-US" sz="2400" dirty="0">
                          <a:effectLst/>
                        </a:rPr>
                        <a:t>Internal Field Name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lgn="ctr">
                        <a:spcBef>
                          <a:spcPts val="0"/>
                        </a:spcBef>
                        <a:spcAft>
                          <a:spcPts val="0"/>
                        </a:spcAft>
                      </a:pPr>
                      <a:r>
                        <a:rPr lang="en-US" sz="2400" dirty="0">
                          <a:effectLst/>
                        </a:rPr>
                        <a:t>Description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2895586804"/>
                  </a:ext>
                </a:extLst>
              </a:tr>
              <a:tr h="974192">
                <a:tc>
                  <a:txBody>
                    <a:bodyPr/>
                    <a:lstStyle/>
                    <a:p>
                      <a:pPr marL="0" marR="0">
                        <a:spcBef>
                          <a:spcPts val="0"/>
                        </a:spcBef>
                        <a:spcAft>
                          <a:spcPts val="0"/>
                        </a:spcAft>
                      </a:pPr>
                      <a:r>
                        <a:rPr lang="en-US" sz="2000" dirty="0">
                          <a:effectLst/>
                        </a:rPr>
                        <a:t>Graduation Date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SC Student Information Page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GradDate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Date student is expected to complete all high school coursework; current term of completed  requirements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3286144412"/>
                  </a:ext>
                </a:extLst>
              </a:tr>
              <a:tr h="2273114">
                <a:tc>
                  <a:txBody>
                    <a:bodyPr/>
                    <a:lstStyle/>
                    <a:p>
                      <a:pPr marL="0" marR="0">
                        <a:spcBef>
                          <a:spcPts val="0"/>
                        </a:spcBef>
                        <a:spcAft>
                          <a:spcPts val="0"/>
                        </a:spcAft>
                      </a:pPr>
                      <a:r>
                        <a:rPr lang="en-US" sz="2000" dirty="0">
                          <a:effectLst/>
                        </a:rPr>
                        <a:t>Class of   </a:t>
                      </a:r>
                    </a:p>
                    <a:p>
                      <a:pPr marL="0" marR="0">
                        <a:spcBef>
                          <a:spcPts val="0"/>
                        </a:spcBef>
                        <a:spcAft>
                          <a:spcPts val="0"/>
                        </a:spcAft>
                      </a:pPr>
                      <a:r>
                        <a:rPr lang="en-US" sz="2000" dirty="0">
                          <a:effectLst/>
                        </a:rPr>
                        <a:t>(Year of Graduation)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 Select Student &gt; Scheduling &gt; Scheduling Setup</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Sched_Yearof Graduation</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Enter the year that the student is expected to graduate from the currently selected school. The data value in this field populates the “Class of” on the transcripts provided through SCDE.</a:t>
                      </a:r>
                    </a:p>
                    <a:p>
                      <a:pPr marL="0" marR="0">
                        <a:spcBef>
                          <a:spcPts val="0"/>
                        </a:spcBef>
                        <a:spcAft>
                          <a:spcPts val="0"/>
                        </a:spcAft>
                      </a:pPr>
                      <a:r>
                        <a:rPr lang="en-US" sz="2000" dirty="0">
                          <a:effectLst/>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3205265634"/>
                  </a:ext>
                </a:extLst>
              </a:tr>
              <a:tr h="974192">
                <a:tc>
                  <a:txBody>
                    <a:bodyPr/>
                    <a:lstStyle/>
                    <a:p>
                      <a:pPr marL="0" marR="0">
                        <a:spcBef>
                          <a:spcPts val="0"/>
                        </a:spcBef>
                        <a:spcAft>
                          <a:spcPts val="0"/>
                        </a:spcAft>
                      </a:pPr>
                      <a:r>
                        <a:rPr lang="en-US" sz="2000" dirty="0">
                          <a:effectLst/>
                        </a:rPr>
                        <a:t>Diploma Type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SC Student Information Page</a:t>
                      </a:r>
                    </a:p>
                    <a:p>
                      <a:pPr marL="0" marR="0">
                        <a:spcBef>
                          <a:spcPts val="0"/>
                        </a:spcBef>
                        <a:spcAft>
                          <a:spcPts val="0"/>
                        </a:spcAft>
                      </a:pPr>
                      <a:r>
                        <a:rPr lang="en-US" sz="2000" dirty="0">
                          <a:effectLst/>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Diploma_type</a:t>
                      </a:r>
                    </a:p>
                    <a:p>
                      <a:pPr marL="0" marR="0">
                        <a:spcBef>
                          <a:spcPts val="0"/>
                        </a:spcBef>
                        <a:spcAft>
                          <a:spcPts val="0"/>
                        </a:spcAft>
                      </a:pPr>
                      <a:r>
                        <a:rPr lang="en-US" sz="2000" dirty="0">
                          <a:effectLst/>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Values: F;State of SC Diploma</a:t>
                      </a:r>
                    </a:p>
                    <a:p>
                      <a:pPr marL="0" marR="0">
                        <a:spcBef>
                          <a:spcPts val="0"/>
                        </a:spcBef>
                        <a:spcAft>
                          <a:spcPts val="0"/>
                        </a:spcAft>
                      </a:pPr>
                      <a:r>
                        <a:rPr lang="en-US" sz="2000" dirty="0">
                          <a:effectLst/>
                        </a:rPr>
                        <a:t>N;District Non-Diploma Document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2703270539"/>
                  </a:ext>
                </a:extLst>
              </a:tr>
              <a:tr h="1623653">
                <a:tc>
                  <a:txBody>
                    <a:bodyPr/>
                    <a:lstStyle/>
                    <a:p>
                      <a:pPr marL="0" marR="0">
                        <a:spcBef>
                          <a:spcPts val="0"/>
                        </a:spcBef>
                        <a:spcAft>
                          <a:spcPts val="0"/>
                        </a:spcAft>
                      </a:pPr>
                      <a:r>
                        <a:rPr lang="en-US" sz="2000" dirty="0">
                          <a:effectLst/>
                        </a:rPr>
                        <a:t>GPA Summary</a:t>
                      </a:r>
                    </a:p>
                    <a:p>
                      <a:pPr marL="0" marR="0">
                        <a:spcBef>
                          <a:spcPts val="0"/>
                        </a:spcBef>
                        <a:spcAft>
                          <a:spcPts val="0"/>
                        </a:spcAft>
                      </a:pPr>
                      <a:r>
                        <a:rPr lang="en-US" sz="2000" dirty="0">
                          <a:effectLst/>
                        </a:rPr>
                        <a:t>  SC UGP GPA</a:t>
                      </a:r>
                    </a:p>
                    <a:p>
                      <a:pPr marL="0" marR="0">
                        <a:spcBef>
                          <a:spcPts val="0"/>
                        </a:spcBef>
                        <a:spcAft>
                          <a:spcPts val="0"/>
                        </a:spcAft>
                      </a:pPr>
                      <a:r>
                        <a:rPr lang="en-US" sz="2000" dirty="0">
                          <a:effectLst/>
                        </a:rPr>
                        <a:t>  SC GPA 4.0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gpa method="SC_GPA_UGP_Round gpa method="SC_GPA_4.0_Round"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1449341180"/>
                  </a:ext>
                </a:extLst>
              </a:tr>
            </a:tbl>
          </a:graphicData>
        </a:graphic>
      </p:graphicFrame>
    </p:spTree>
    <p:extLst>
      <p:ext uri="{BB962C8B-B14F-4D97-AF65-F5344CB8AC3E}">
        <p14:creationId xmlns:p14="http://schemas.microsoft.com/office/powerpoint/2010/main" val="30460313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03BA1-253D-4388-821A-C5544AF26B6D}"/>
              </a:ext>
            </a:extLst>
          </p:cNvPr>
          <p:cNvSpPr>
            <a:spLocks noGrp="1"/>
          </p:cNvSpPr>
          <p:nvPr>
            <p:ph type="title"/>
          </p:nvPr>
        </p:nvSpPr>
        <p:spPr>
          <a:xfrm>
            <a:off x="964324" y="458580"/>
            <a:ext cx="10515600" cy="892175"/>
          </a:xfrm>
        </p:spPr>
        <p:txBody>
          <a:bodyPr>
            <a:normAutofit/>
          </a:bodyPr>
          <a:lstStyle/>
          <a:p>
            <a:pPr algn="ctr"/>
            <a:r>
              <a:rPr lang="en-US" sz="3200" dirty="0">
                <a:latin typeface="Times New Roman" panose="02020603050405020304" pitchFamily="18" charset="0"/>
                <a:cs typeface="Times New Roman" panose="02020603050405020304" pitchFamily="18" charset="0"/>
              </a:rPr>
              <a:t>Important Transcript Data (cont.)</a:t>
            </a:r>
          </a:p>
        </p:txBody>
      </p:sp>
      <p:graphicFrame>
        <p:nvGraphicFramePr>
          <p:cNvPr id="4" name="Content Placeholder 16">
            <a:extLst>
              <a:ext uri="{FF2B5EF4-FFF2-40B4-BE49-F238E27FC236}">
                <a16:creationId xmlns:a16="http://schemas.microsoft.com/office/drawing/2014/main" id="{79D8AD1C-4444-40F7-AFC1-07F47E3E6716}"/>
              </a:ext>
            </a:extLst>
          </p:cNvPr>
          <p:cNvGraphicFramePr>
            <a:graphicFrameLocks noGrp="1"/>
          </p:cNvGraphicFramePr>
          <p:nvPr>
            <p:ph idx="1"/>
            <p:extLst>
              <p:ext uri="{D42A27DB-BD31-4B8C-83A1-F6EECF244321}">
                <p14:modId xmlns:p14="http://schemas.microsoft.com/office/powerpoint/2010/main" val="1007583980"/>
              </p:ext>
            </p:extLst>
          </p:nvPr>
        </p:nvGraphicFramePr>
        <p:xfrm>
          <a:off x="177800" y="1651000"/>
          <a:ext cx="11785600" cy="4705528"/>
        </p:xfrm>
        <a:graphic>
          <a:graphicData uri="http://schemas.openxmlformats.org/drawingml/2006/table">
            <a:tbl>
              <a:tblPr firstRow="1" firstCol="1" bandRow="1">
                <a:tableStyleId>{073A0DAA-6AF3-43AB-8588-CEC1D06C72B9}</a:tableStyleId>
              </a:tblPr>
              <a:tblGrid>
                <a:gridCol w="1669930">
                  <a:extLst>
                    <a:ext uri="{9D8B030D-6E8A-4147-A177-3AD203B41FA5}">
                      <a16:colId xmlns:a16="http://schemas.microsoft.com/office/drawing/2014/main" val="2881707047"/>
                    </a:ext>
                  </a:extLst>
                </a:gridCol>
                <a:gridCol w="2314940">
                  <a:extLst>
                    <a:ext uri="{9D8B030D-6E8A-4147-A177-3AD203B41FA5}">
                      <a16:colId xmlns:a16="http://schemas.microsoft.com/office/drawing/2014/main" val="3854589839"/>
                    </a:ext>
                  </a:extLst>
                </a:gridCol>
                <a:gridCol w="2784934">
                  <a:extLst>
                    <a:ext uri="{9D8B030D-6E8A-4147-A177-3AD203B41FA5}">
                      <a16:colId xmlns:a16="http://schemas.microsoft.com/office/drawing/2014/main" val="530731262"/>
                    </a:ext>
                  </a:extLst>
                </a:gridCol>
                <a:gridCol w="5015796">
                  <a:extLst>
                    <a:ext uri="{9D8B030D-6E8A-4147-A177-3AD203B41FA5}">
                      <a16:colId xmlns:a16="http://schemas.microsoft.com/office/drawing/2014/main" val="4137866149"/>
                    </a:ext>
                  </a:extLst>
                </a:gridCol>
              </a:tblGrid>
              <a:tr h="734484">
                <a:tc>
                  <a:txBody>
                    <a:bodyPr/>
                    <a:lstStyle/>
                    <a:p>
                      <a:pPr marL="0" marR="0" algn="ctr">
                        <a:spcBef>
                          <a:spcPts val="0"/>
                        </a:spcBef>
                        <a:spcAft>
                          <a:spcPts val="0"/>
                        </a:spcAft>
                      </a:pPr>
                      <a:r>
                        <a:rPr lang="en-US" sz="2400" dirty="0">
                          <a:effectLst/>
                        </a:rPr>
                        <a:t>Display Name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lgn="ctr">
                        <a:spcBef>
                          <a:spcPts val="0"/>
                        </a:spcBef>
                        <a:spcAft>
                          <a:spcPts val="0"/>
                        </a:spcAft>
                      </a:pPr>
                      <a:r>
                        <a:rPr lang="en-US" sz="2400" dirty="0">
                          <a:effectLst/>
                        </a:rPr>
                        <a:t>PowerSchool Page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lgn="ctr">
                        <a:spcBef>
                          <a:spcPts val="0"/>
                        </a:spcBef>
                        <a:spcAft>
                          <a:spcPts val="0"/>
                        </a:spcAft>
                      </a:pPr>
                      <a:r>
                        <a:rPr lang="en-US" sz="2400" dirty="0">
                          <a:effectLst/>
                        </a:rPr>
                        <a:t>Internal Field Name</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lgn="ctr">
                        <a:spcBef>
                          <a:spcPts val="0"/>
                        </a:spcBef>
                        <a:spcAft>
                          <a:spcPts val="0"/>
                        </a:spcAft>
                      </a:pPr>
                      <a:r>
                        <a:rPr lang="en-US" sz="2400" dirty="0">
                          <a:effectLst/>
                        </a:rPr>
                        <a:t>Description</a:t>
                      </a:r>
                      <a:endParaRPr lang="en-US"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2895586804"/>
                  </a:ext>
                </a:extLst>
              </a:tr>
              <a:tr h="1530174">
                <a:tc>
                  <a:txBody>
                    <a:bodyPr/>
                    <a:lstStyle/>
                    <a:p>
                      <a:pPr marL="0" marR="0">
                        <a:spcBef>
                          <a:spcPts val="0"/>
                        </a:spcBef>
                        <a:spcAft>
                          <a:spcPts val="0"/>
                        </a:spcAft>
                      </a:pPr>
                      <a:r>
                        <a:rPr lang="en-US" sz="2000" dirty="0">
                          <a:effectLst/>
                        </a:rPr>
                        <a:t>Class Rank</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School &gt; Class Rank &gt; Class Rank Settings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 Calculation that is displayed “on the fly” upon submitting or printing a transcript.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Must be updated with any grade (score) change</a:t>
                      </a:r>
                    </a:p>
                    <a:p>
                      <a:pPr marL="0" marR="0">
                        <a:spcBef>
                          <a:spcPts val="0"/>
                        </a:spcBef>
                        <a:spcAft>
                          <a:spcPts val="0"/>
                        </a:spcAft>
                      </a:pPr>
                      <a:r>
                        <a:rPr lang="en-US" sz="2000" dirty="0">
                          <a:effectLst/>
                        </a:rPr>
                        <a:t>Recalculate current class ranks: Manually</a:t>
                      </a:r>
                    </a:p>
                    <a:p>
                      <a:pPr marL="0" marR="0">
                        <a:spcBef>
                          <a:spcPts val="0"/>
                        </a:spcBef>
                        <a:spcAft>
                          <a:spcPts val="0"/>
                        </a:spcAft>
                      </a:pPr>
                      <a:r>
                        <a:rPr lang="en-US" sz="2000" dirty="0">
                          <a:effectLst/>
                        </a:rPr>
                        <a:t>Click Recalculate Now</a:t>
                      </a:r>
                    </a:p>
                    <a:p>
                      <a:pPr marL="0" marR="0">
                        <a:spcBef>
                          <a:spcPts val="0"/>
                        </a:spcBef>
                        <a:spcAft>
                          <a:spcPts val="0"/>
                        </a:spcAft>
                      </a:pPr>
                      <a:r>
                        <a:rPr lang="en-US" sz="2000" dirty="0">
                          <a:effectLst/>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2235130732"/>
                  </a:ext>
                </a:extLst>
              </a:tr>
              <a:tr h="612070">
                <a:tc>
                  <a:txBody>
                    <a:bodyPr/>
                    <a:lstStyle/>
                    <a:p>
                      <a:pPr marL="0" marR="0">
                        <a:spcBef>
                          <a:spcPts val="0"/>
                        </a:spcBef>
                        <a:spcAft>
                          <a:spcPts val="0"/>
                        </a:spcAft>
                      </a:pPr>
                      <a:r>
                        <a:rPr lang="en-US" sz="2000" dirty="0">
                          <a:effectLst/>
                        </a:rPr>
                        <a:t>Date Calculated</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Letter.date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System Date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4239529188"/>
                  </a:ext>
                </a:extLst>
              </a:tr>
              <a:tr h="1224139">
                <a:tc>
                  <a:txBody>
                    <a:bodyPr/>
                    <a:lstStyle/>
                    <a:p>
                      <a:pPr marL="0" marR="0">
                        <a:spcBef>
                          <a:spcPts val="0"/>
                        </a:spcBef>
                        <a:spcAft>
                          <a:spcPts val="0"/>
                        </a:spcAft>
                      </a:pPr>
                      <a:r>
                        <a:rPr lang="en-US" sz="2000" dirty="0">
                          <a:effectLst/>
                        </a:rPr>
                        <a:t>Official Signature</a:t>
                      </a:r>
                    </a:p>
                    <a:p>
                      <a:pPr marL="0" marR="0">
                        <a:spcBef>
                          <a:spcPts val="0"/>
                        </a:spcBef>
                        <a:spcAft>
                          <a:spcPts val="0"/>
                        </a:spcAft>
                      </a:pPr>
                      <a:r>
                        <a:rPr lang="en-US" sz="2000" dirty="0">
                          <a:effectLst/>
                        </a:rPr>
                        <a:t> </a:t>
                      </a:r>
                    </a:p>
                    <a:p>
                      <a:pPr marL="0" marR="0">
                        <a:spcBef>
                          <a:spcPts val="0"/>
                        </a:spcBef>
                        <a:spcAft>
                          <a:spcPts val="0"/>
                        </a:spcAft>
                      </a:pPr>
                      <a:r>
                        <a:rPr lang="en-US" sz="2000" dirty="0">
                          <a:effectLst/>
                        </a:rPr>
                        <a:t>   Principal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Principal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Filename for xx_transcript.jpg where xx = FN LN of current Principal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385302392"/>
                  </a:ext>
                </a:extLst>
              </a:tr>
              <a:tr h="306035">
                <a:tc>
                  <a:txBody>
                    <a:bodyPr/>
                    <a:lstStyle/>
                    <a:p>
                      <a:pPr marL="0" marR="0">
                        <a:spcBef>
                          <a:spcPts val="0"/>
                        </a:spcBef>
                        <a:spcAft>
                          <a:spcPts val="0"/>
                        </a:spcAft>
                      </a:pPr>
                      <a:r>
                        <a:rPr lang="en-US" sz="2000" dirty="0">
                          <a:effectLst/>
                        </a:rPr>
                        <a:t>   Date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Letter.date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tc>
                  <a:txBody>
                    <a:bodyPr/>
                    <a:lstStyle/>
                    <a:p>
                      <a:pPr marL="0" marR="0">
                        <a:spcBef>
                          <a:spcPts val="0"/>
                        </a:spcBef>
                        <a:spcAft>
                          <a:spcPts val="0"/>
                        </a:spcAft>
                      </a:pPr>
                      <a:r>
                        <a:rPr lang="en-US" sz="2000" dirty="0">
                          <a:effectLst/>
                        </a:rPr>
                        <a:t>System Date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0331" marR="60331" marT="0" marB="0"/>
                </a:tc>
                <a:extLst>
                  <a:ext uri="{0D108BD9-81ED-4DB2-BD59-A6C34878D82A}">
                    <a16:rowId xmlns:a16="http://schemas.microsoft.com/office/drawing/2014/main" val="2347823097"/>
                  </a:ext>
                </a:extLst>
              </a:tr>
            </a:tbl>
          </a:graphicData>
        </a:graphic>
      </p:graphicFrame>
    </p:spTree>
    <p:extLst>
      <p:ext uri="{BB962C8B-B14F-4D97-AF65-F5344CB8AC3E}">
        <p14:creationId xmlns:p14="http://schemas.microsoft.com/office/powerpoint/2010/main" val="26219689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EA618-9F93-41E5-9F57-A5ABCE02FACA}"/>
              </a:ext>
            </a:extLst>
          </p:cNvPr>
          <p:cNvSpPr>
            <a:spLocks noGrp="1"/>
          </p:cNvSpPr>
          <p:nvPr>
            <p:ph type="title"/>
          </p:nvPr>
        </p:nvSpPr>
        <p:spPr>
          <a:xfrm>
            <a:off x="863425" y="481063"/>
            <a:ext cx="10515600" cy="657373"/>
          </a:xfrm>
        </p:spPr>
        <p:txBody>
          <a:bodyPr>
            <a:normAutofit/>
          </a:bodyPr>
          <a:lstStyle/>
          <a:p>
            <a:pPr algn="ctr"/>
            <a:r>
              <a:rPr lang="en-US" sz="2800" dirty="0" smtClean="0">
                <a:latin typeface="Times New Roman" panose="02020603050405020304" pitchFamily="18" charset="0"/>
                <a:cs typeface="Times New Roman" panose="02020603050405020304" pitchFamily="18" charset="0"/>
              </a:rPr>
              <a:t>Final </a:t>
            </a:r>
            <a:r>
              <a:rPr lang="en-US" sz="2800" dirty="0">
                <a:latin typeface="Times New Roman" panose="02020603050405020304" pitchFamily="18" charset="0"/>
                <a:cs typeface="Times New Roman" panose="02020603050405020304" pitchFamily="18" charset="0"/>
              </a:rPr>
              <a:t>vs. WIP Transcripts: Title</a:t>
            </a:r>
          </a:p>
        </p:txBody>
      </p:sp>
      <p:pic>
        <p:nvPicPr>
          <p:cNvPr id="8" name="Content Placeholder 3">
            <a:extLst>
              <a:ext uri="{FF2B5EF4-FFF2-40B4-BE49-F238E27FC236}">
                <a16:creationId xmlns:a16="http://schemas.microsoft.com/office/drawing/2014/main" id="{345FB6FF-49EF-46C4-AF44-95A548DAA94C}"/>
              </a:ext>
            </a:extLst>
          </p:cNvPr>
          <p:cNvPicPr>
            <a:picLocks noGrp="1" noChangeAspect="1"/>
          </p:cNvPicPr>
          <p:nvPr>
            <p:ph idx="1"/>
          </p:nvPr>
        </p:nvPicPr>
        <p:blipFill rotWithShape="1">
          <a:blip r:embed="rId3"/>
          <a:stretch/>
        </p:blipFill>
        <p:spPr>
          <a:xfrm>
            <a:off x="3800341" y="2707465"/>
            <a:ext cx="6720168" cy="3778250"/>
          </a:xfrm>
          <a:prstGeom prst="rect">
            <a:avLst/>
          </a:prstGeom>
          <a:ln w="12700">
            <a:solidFill>
              <a:schemeClr val="tx1"/>
            </a:solidFill>
          </a:ln>
        </p:spPr>
      </p:pic>
      <p:pic>
        <p:nvPicPr>
          <p:cNvPr id="5" name="Content Placeholder 3">
            <a:extLst>
              <a:ext uri="{FF2B5EF4-FFF2-40B4-BE49-F238E27FC236}">
                <a16:creationId xmlns:a16="http://schemas.microsoft.com/office/drawing/2014/main" id="{C920C7A5-2AA0-4FB4-B067-11D69472F5A6}"/>
              </a:ext>
            </a:extLst>
          </p:cNvPr>
          <p:cNvPicPr>
            <a:picLocks/>
          </p:cNvPicPr>
          <p:nvPr/>
        </p:nvPicPr>
        <p:blipFill rotWithShape="1">
          <a:blip r:embed="rId4"/>
          <a:srcRect l="33623" t="15609" r="34005" b="72503"/>
          <a:stretch/>
        </p:blipFill>
        <p:spPr bwMode="auto">
          <a:xfrm>
            <a:off x="1378432" y="1418096"/>
            <a:ext cx="10641037" cy="2678136"/>
          </a:xfrm>
          <a:prstGeom prst="rect">
            <a:avLst/>
          </a:prstGeom>
          <a:ln w="12700">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34527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EA618-9F93-41E5-9F57-A5ABCE02FACA}"/>
              </a:ext>
            </a:extLst>
          </p:cNvPr>
          <p:cNvSpPr>
            <a:spLocks noGrp="1"/>
          </p:cNvSpPr>
          <p:nvPr>
            <p:ph type="title"/>
          </p:nvPr>
        </p:nvSpPr>
        <p:spPr/>
        <p:txBody>
          <a:bodyPr>
            <a:normAutofit/>
          </a:bodyPr>
          <a:lstStyle/>
          <a:p>
            <a:r>
              <a:rPr lang="en-US" sz="2800" dirty="0">
                <a:latin typeface="Times New Roman" panose="02020603050405020304" pitchFamily="18" charset="0"/>
                <a:cs typeface="Times New Roman" panose="02020603050405020304" pitchFamily="18" charset="0"/>
              </a:rPr>
              <a:t>Final vs. WIP Transcripts: Current Courses</a:t>
            </a:r>
          </a:p>
        </p:txBody>
      </p:sp>
      <p:pic>
        <p:nvPicPr>
          <p:cNvPr id="6" name="Content Placeholder 3">
            <a:extLst>
              <a:ext uri="{FF2B5EF4-FFF2-40B4-BE49-F238E27FC236}">
                <a16:creationId xmlns:a16="http://schemas.microsoft.com/office/drawing/2014/main" id="{21A117E8-2BFA-4B92-B46A-725A3F491E4F}"/>
              </a:ext>
            </a:extLst>
          </p:cNvPr>
          <p:cNvPicPr>
            <a:picLocks noChangeAspect="1"/>
          </p:cNvPicPr>
          <p:nvPr/>
        </p:nvPicPr>
        <p:blipFill rotWithShape="1">
          <a:blip r:embed="rId3"/>
          <a:srcRect l="46904" t="52675" r="37427" b="26650"/>
          <a:stretch/>
        </p:blipFill>
        <p:spPr>
          <a:xfrm>
            <a:off x="2662683" y="1788064"/>
            <a:ext cx="6148754" cy="4564025"/>
          </a:xfrm>
          <a:prstGeom prst="rect">
            <a:avLst/>
          </a:prstGeom>
          <a:ln w="12700">
            <a:solidFill>
              <a:schemeClr val="tx1"/>
            </a:solidFill>
          </a:ln>
        </p:spPr>
      </p:pic>
    </p:spTree>
    <p:extLst>
      <p:ext uri="{BB962C8B-B14F-4D97-AF65-F5344CB8AC3E}">
        <p14:creationId xmlns:p14="http://schemas.microsoft.com/office/powerpoint/2010/main" val="2532135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4892" y="736667"/>
            <a:ext cx="10058400" cy="1041683"/>
          </a:xfrm>
        </p:spPr>
        <p:txBody>
          <a:bodyPr>
            <a:normAutofit/>
          </a:bodyPr>
          <a:lstStyle/>
          <a:p>
            <a:r>
              <a:rPr lang="en-US" sz="2800" dirty="0" smtClean="0">
                <a:latin typeface="Times New Roman" panose="02020603050405020304" pitchFamily="18" charset="0"/>
                <a:cs typeface="Times New Roman" panose="02020603050405020304" pitchFamily="18" charset="0"/>
              </a:rPr>
              <a:t>SBE Regulation 43-238 - Comprehensive Health Education </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82819" y="1778350"/>
            <a:ext cx="9259487" cy="5079650"/>
          </a:xfrm>
        </p:spPr>
        <p:txBody>
          <a:bodyPr>
            <a:noAutofit/>
          </a:bodyPr>
          <a:lstStyle/>
          <a:p>
            <a:r>
              <a:rPr lang="en-US" sz="2400" dirty="0" smtClean="0">
                <a:latin typeface="Times New Roman" panose="02020603050405020304" pitchFamily="18" charset="0"/>
                <a:cs typeface="Times New Roman" panose="02020603050405020304" pitchFamily="18" charset="0"/>
              </a:rPr>
              <a:t>A half credit course for 36 weeks of which 750 minutes is focused on reproductive health.</a:t>
            </a:r>
          </a:p>
          <a:p>
            <a:r>
              <a:rPr lang="en-US" sz="2400" dirty="0" smtClean="0">
                <a:latin typeface="Times New Roman" panose="02020603050405020304" pitchFamily="18" charset="0"/>
                <a:cs typeface="Times New Roman" panose="02020603050405020304" pitchFamily="18" charset="0"/>
              </a:rPr>
              <a:t>The course may be a series of mini courses, or units of instruction integrated into existing required courses. One of these requires a plan to be submitted to the Division of Curriculum for written approval at least six weeks prior to implementation.</a:t>
            </a:r>
          </a:p>
          <a:p>
            <a:r>
              <a:rPr lang="en-US" sz="2400" dirty="0" smtClean="0">
                <a:latin typeface="Times New Roman" panose="02020603050405020304" pitchFamily="18" charset="0"/>
                <a:cs typeface="Times New Roman" panose="02020603050405020304" pitchFamily="18" charset="0"/>
              </a:rPr>
              <a:t>Students in middle or junior high school are NOT permitted to take P.E. I for high school credit. If an 8</a:t>
            </a:r>
            <a:r>
              <a:rPr lang="en-US" sz="2400" baseline="30000" dirty="0" smtClean="0">
                <a:latin typeface="Times New Roman" panose="02020603050405020304" pitchFamily="18" charset="0"/>
                <a:cs typeface="Times New Roman" panose="02020603050405020304" pitchFamily="18" charset="0"/>
              </a:rPr>
              <a:t>th</a:t>
            </a:r>
            <a:r>
              <a:rPr lang="en-US" sz="2400" dirty="0" smtClean="0">
                <a:latin typeface="Times New Roman" panose="02020603050405020304" pitchFamily="18" charset="0"/>
                <a:cs typeface="Times New Roman" panose="02020603050405020304" pitchFamily="18" charset="0"/>
              </a:rPr>
              <a:t> grader has finished the year and has rolled over to 9</a:t>
            </a:r>
            <a:r>
              <a:rPr lang="en-US" sz="2400" baseline="30000" dirty="0" smtClean="0">
                <a:latin typeface="Times New Roman" panose="02020603050405020304" pitchFamily="18" charset="0"/>
                <a:cs typeface="Times New Roman" panose="02020603050405020304" pitchFamily="18" charset="0"/>
              </a:rPr>
              <a:t>th</a:t>
            </a:r>
            <a:r>
              <a:rPr lang="en-US" sz="2400" dirty="0" smtClean="0">
                <a:latin typeface="Times New Roman" panose="02020603050405020304" pitchFamily="18" charset="0"/>
                <a:cs typeface="Times New Roman" panose="02020603050405020304" pitchFamily="18" charset="0"/>
              </a:rPr>
              <a:t> grade status, that student may take P.E. I during the summer</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(UGP).</a:t>
            </a:r>
          </a:p>
          <a:p>
            <a:r>
              <a:rPr lang="en-US" sz="2400" dirty="0" smtClean="0">
                <a:latin typeface="Times New Roman" panose="02020603050405020304" pitchFamily="18" charset="0"/>
                <a:cs typeface="Times New Roman" panose="02020603050405020304" pitchFamily="18" charset="0"/>
              </a:rPr>
              <a:t>Virtual SC’s P.E. I course does NOT include Comprehensive Health Education. A separate course must be taken. </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75772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449795" y="737621"/>
            <a:ext cx="9502557" cy="887056"/>
          </a:xfrm>
        </p:spPr>
        <p:txBody>
          <a:bodyPr>
            <a:normAutofit/>
          </a:bodyPr>
          <a:lstStyle/>
          <a:p>
            <a:r>
              <a:rPr lang="en-US" sz="2800" dirty="0">
                <a:latin typeface="Times New Roman" panose="02020603050405020304" pitchFamily="18" charset="0"/>
                <a:cs typeface="Times New Roman" panose="02020603050405020304" pitchFamily="18" charset="0"/>
              </a:rPr>
              <a:t>Process for Archiving and </a:t>
            </a:r>
            <a:r>
              <a:rPr lang="en-US" sz="2800" dirty="0" smtClean="0">
                <a:latin typeface="Times New Roman" panose="02020603050405020304" pitchFamily="18" charset="0"/>
                <a:cs typeface="Times New Roman" panose="02020603050405020304" pitchFamily="18" charset="0"/>
              </a:rPr>
              <a:t>Timelines </a:t>
            </a:r>
            <a:r>
              <a:rPr lang="en-US" sz="2800" dirty="0">
                <a:latin typeface="Times New Roman" panose="02020603050405020304" pitchFamily="18" charset="0"/>
                <a:cs typeface="Times New Roman" panose="02020603050405020304" pitchFamily="18" charset="0"/>
              </a:rPr>
              <a:t>for Transcripts</a:t>
            </a:r>
          </a:p>
        </p:txBody>
      </p:sp>
      <p:sp>
        <p:nvSpPr>
          <p:cNvPr id="2" name="Content Placeholder 1"/>
          <p:cNvSpPr>
            <a:spLocks noGrp="1"/>
          </p:cNvSpPr>
          <p:nvPr>
            <p:ph idx="1"/>
          </p:nvPr>
        </p:nvSpPr>
        <p:spPr>
          <a:xfrm>
            <a:off x="903352" y="2166159"/>
            <a:ext cx="11049000" cy="3030155"/>
          </a:xfrm>
        </p:spPr>
        <p:txBody>
          <a:bodyPr>
            <a:normAutofit/>
          </a:bodyPr>
          <a:lstStyle/>
          <a:p>
            <a:pPr lvl="1"/>
            <a:r>
              <a:rPr lang="en-US" sz="2400" dirty="0">
                <a:latin typeface="Times New Roman" panose="02020603050405020304" pitchFamily="18" charset="0"/>
                <a:cs typeface="Times New Roman" panose="02020603050405020304" pitchFamily="18" charset="0"/>
              </a:rPr>
              <a:t>Process </a:t>
            </a:r>
            <a:r>
              <a:rPr lang="en-US" sz="2400" b="1" u="sng" dirty="0">
                <a:latin typeface="Times New Roman" panose="02020603050405020304" pitchFamily="18" charset="0"/>
                <a:cs typeface="Times New Roman" panose="02020603050405020304" pitchFamily="18" charset="0"/>
              </a:rPr>
              <a:t>FINAL</a:t>
            </a:r>
            <a:r>
              <a:rPr lang="en-US" sz="2400" dirty="0">
                <a:latin typeface="Times New Roman" panose="02020603050405020304" pitchFamily="18" charset="0"/>
                <a:cs typeface="Times New Roman" panose="02020603050405020304" pitchFamily="18" charset="0"/>
              </a:rPr>
              <a:t> transcripts after grades are </a:t>
            </a:r>
            <a:r>
              <a:rPr lang="en-US" sz="2400" dirty="0" smtClean="0">
                <a:latin typeface="Times New Roman" panose="02020603050405020304" pitchFamily="18" charset="0"/>
                <a:cs typeface="Times New Roman" panose="02020603050405020304" pitchFamily="18" charset="0"/>
              </a:rPr>
              <a:t>stored </a:t>
            </a:r>
            <a:r>
              <a:rPr lang="en-US" sz="2400" dirty="0">
                <a:latin typeface="Times New Roman" panose="02020603050405020304" pitchFamily="18" charset="0"/>
                <a:cs typeface="Times New Roman" panose="02020603050405020304" pitchFamily="18" charset="0"/>
              </a:rPr>
              <a:t>at the end of each school </a:t>
            </a:r>
            <a:r>
              <a:rPr lang="en-US" sz="2400" dirty="0" smtClean="0">
                <a:latin typeface="Times New Roman" panose="02020603050405020304" pitchFamily="18" charset="0"/>
                <a:cs typeface="Times New Roman" panose="02020603050405020304" pitchFamily="18" charset="0"/>
              </a:rPr>
              <a:t>year.</a:t>
            </a:r>
            <a:endParaRPr lang="en-US" sz="2400" dirty="0">
              <a:latin typeface="Times New Roman" panose="02020603050405020304" pitchFamily="18" charset="0"/>
              <a:cs typeface="Times New Roman" panose="02020603050405020304" pitchFamily="18" charset="0"/>
            </a:endParaRPr>
          </a:p>
          <a:p>
            <a:pPr lvl="1"/>
            <a:r>
              <a:rPr lang="en-US" sz="2400" dirty="0">
                <a:latin typeface="Times New Roman" panose="02020603050405020304" pitchFamily="18" charset="0"/>
                <a:cs typeface="Times New Roman" panose="02020603050405020304" pitchFamily="18" charset="0"/>
              </a:rPr>
              <a:t>Run transcript and class ranking reports for ALL students in each class, </a:t>
            </a:r>
            <a:r>
              <a:rPr lang="en-US" sz="2400" dirty="0" smtClean="0">
                <a:latin typeface="Times New Roman" panose="02020603050405020304" pitchFamily="18" charset="0"/>
                <a:cs typeface="Times New Roman" panose="02020603050405020304" pitchFamily="18" charset="0"/>
              </a:rPr>
              <a:t>9-12.</a:t>
            </a:r>
          </a:p>
          <a:p>
            <a:pPr lvl="1"/>
            <a:r>
              <a:rPr lang="en-US" sz="2400" dirty="0">
                <a:latin typeface="Times New Roman" panose="02020603050405020304" pitchFamily="18" charset="0"/>
                <a:cs typeface="Times New Roman" panose="02020603050405020304" pitchFamily="18" charset="0"/>
              </a:rPr>
              <a:t>Palmetto Fellows Scholarship determination can use class rank beginning with 10th grade .</a:t>
            </a:r>
          </a:p>
          <a:p>
            <a:pPr lvl="1"/>
            <a:r>
              <a:rPr lang="en-US" sz="2400" dirty="0" smtClean="0">
                <a:latin typeface="Times New Roman" panose="02020603050405020304" pitchFamily="18" charset="0"/>
                <a:cs typeface="Times New Roman" panose="02020603050405020304" pitchFamily="18" charset="0"/>
              </a:rPr>
              <a:t>Work </a:t>
            </a:r>
            <a:r>
              <a:rPr lang="en-US" sz="2400" dirty="0">
                <a:latin typeface="Times New Roman" panose="02020603050405020304" pitchFamily="18" charset="0"/>
                <a:cs typeface="Times New Roman" panose="02020603050405020304" pitchFamily="18" charset="0"/>
              </a:rPr>
              <a:t>with your PS District and School Admins to </a:t>
            </a:r>
            <a:r>
              <a:rPr lang="en-US" sz="2400" dirty="0" smtClean="0">
                <a:latin typeface="Times New Roman" panose="02020603050405020304" pitchFamily="18" charset="0"/>
                <a:cs typeface="Times New Roman" panose="02020603050405020304" pitchFamily="18" charset="0"/>
              </a:rPr>
              <a:t>learn specific procedures </a:t>
            </a:r>
            <a:r>
              <a:rPr lang="en-US" sz="2400" dirty="0">
                <a:latin typeface="Times New Roman" panose="02020603050405020304" pitchFamily="18" charset="0"/>
                <a:cs typeface="Times New Roman" panose="02020603050405020304" pitchFamily="18" charset="0"/>
              </a:rPr>
              <a:t>you are expected to follow consistently (file naming conventions, file locations, etc</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3711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7026" y="614484"/>
            <a:ext cx="8911687" cy="752303"/>
          </a:xfrm>
        </p:spPr>
        <p:txBody>
          <a:bodyPr>
            <a:normAutofit/>
          </a:bodyPr>
          <a:lstStyle/>
          <a:p>
            <a:pPr algn="ctr"/>
            <a:r>
              <a:rPr lang="en-US" sz="3200" dirty="0" smtClean="0">
                <a:latin typeface="Times New Roman" panose="02020603050405020304" pitchFamily="18" charset="0"/>
                <a:cs typeface="Times New Roman" panose="02020603050405020304" pitchFamily="18" charset="0"/>
              </a:rPr>
              <a:t>Archiving </a:t>
            </a:r>
            <a:r>
              <a:rPr lang="en-US" sz="3200" dirty="0">
                <a:latin typeface="Times New Roman" panose="02020603050405020304" pitchFamily="18" charset="0"/>
                <a:cs typeface="Times New Roman" panose="02020603050405020304" pitchFamily="18" charset="0"/>
              </a:rPr>
              <a:t>Transcripts </a:t>
            </a:r>
          </a:p>
        </p:txBody>
      </p:sp>
      <p:sp>
        <p:nvSpPr>
          <p:cNvPr id="3" name="Content Placeholder 2"/>
          <p:cNvSpPr>
            <a:spLocks noGrp="1"/>
          </p:cNvSpPr>
          <p:nvPr>
            <p:ph idx="1"/>
          </p:nvPr>
        </p:nvSpPr>
        <p:spPr>
          <a:xfrm>
            <a:off x="1491931" y="1905000"/>
            <a:ext cx="9885129" cy="4447674"/>
          </a:xfrm>
        </p:spPr>
        <p:txBody>
          <a:bodyPr/>
          <a:lstStyle/>
          <a:p>
            <a:pPr marL="982980" lvl="2" indent="-342900"/>
            <a:r>
              <a:rPr lang="en-US" sz="2400" dirty="0">
                <a:latin typeface="Times New Roman" panose="02020603050405020304" pitchFamily="18" charset="0"/>
                <a:cs typeface="Times New Roman" panose="02020603050405020304" pitchFamily="18" charset="0"/>
              </a:rPr>
              <a:t>Store an electronic version (PDF) of transcripts in multiple places (counselor’s computer, registrar/secretary’s computer, central network storage, etc.); BUT ensure these are truly </a:t>
            </a:r>
            <a:r>
              <a:rPr lang="en-US" sz="2400" dirty="0" smtClean="0">
                <a:latin typeface="Times New Roman" panose="02020603050405020304" pitchFamily="18" charset="0"/>
                <a:cs typeface="Times New Roman" panose="02020603050405020304" pitchFamily="18" charset="0"/>
              </a:rPr>
              <a:t>FINAL. </a:t>
            </a:r>
            <a:r>
              <a:rPr lang="en-US" sz="2200" dirty="0" smtClean="0">
                <a:latin typeface="Times New Roman" panose="02020603050405020304" pitchFamily="18" charset="0"/>
                <a:cs typeface="Times New Roman" panose="02020603050405020304" pitchFamily="18" charset="0"/>
              </a:rPr>
              <a:t>Do </a:t>
            </a:r>
            <a:r>
              <a:rPr lang="en-US" sz="2200" dirty="0">
                <a:latin typeface="Times New Roman" panose="02020603050405020304" pitchFamily="18" charset="0"/>
                <a:cs typeface="Times New Roman" panose="02020603050405020304" pitchFamily="18" charset="0"/>
              </a:rPr>
              <a:t>this on or before June 15</a:t>
            </a:r>
            <a:r>
              <a:rPr lang="en-US" sz="2200" baseline="30000" dirty="0">
                <a:latin typeface="Times New Roman" panose="02020603050405020304" pitchFamily="18" charset="0"/>
                <a:cs typeface="Times New Roman" panose="02020603050405020304" pitchFamily="18" charset="0"/>
              </a:rPr>
              <a:t>th</a:t>
            </a:r>
            <a:r>
              <a:rPr lang="en-US" sz="2200" dirty="0">
                <a:latin typeface="Times New Roman" panose="02020603050405020304" pitchFamily="18" charset="0"/>
                <a:cs typeface="Times New Roman" panose="02020603050405020304" pitchFamily="18" charset="0"/>
              </a:rPr>
              <a:t> for a valid “Date Calculated</a:t>
            </a:r>
            <a:r>
              <a:rPr lang="en-US" sz="2200" dirty="0" smtClean="0">
                <a:latin typeface="Times New Roman" panose="02020603050405020304" pitchFamily="18" charset="0"/>
                <a:cs typeface="Times New Roman" panose="02020603050405020304" pitchFamily="18" charset="0"/>
              </a:rPr>
              <a:t>.”</a:t>
            </a:r>
          </a:p>
          <a:p>
            <a:pPr marL="982980" lvl="2" indent="-342900"/>
            <a:r>
              <a:rPr lang="en-US" sz="2400" dirty="0">
                <a:latin typeface="Times New Roman" panose="02020603050405020304" pitchFamily="18" charset="0"/>
                <a:cs typeface="Times New Roman" panose="02020603050405020304" pitchFamily="18" charset="0"/>
              </a:rPr>
              <a:t>Suggestion: print and save a paper copy of final transcripts in folders, by class, by year, for easier access. </a:t>
            </a:r>
            <a:endParaRPr lang="en-US" sz="2400" dirty="0"/>
          </a:p>
          <a:p>
            <a:pPr marL="1017270" lvl="2" indent="-342900"/>
            <a:r>
              <a:rPr lang="en-US" sz="2400" dirty="0" smtClean="0">
                <a:latin typeface="Times New Roman" panose="02020603050405020304" pitchFamily="18" charset="0"/>
                <a:cs typeface="Times New Roman" panose="02020603050405020304" pitchFamily="18" charset="0"/>
              </a:rPr>
              <a:t>DO </a:t>
            </a:r>
            <a:r>
              <a:rPr lang="en-US" sz="2400" dirty="0">
                <a:latin typeface="Times New Roman" panose="02020603050405020304" pitchFamily="18" charset="0"/>
                <a:cs typeface="Times New Roman" panose="02020603050405020304" pitchFamily="18" charset="0"/>
              </a:rPr>
              <a:t>NOT run new transcripts using PowerSchool after </a:t>
            </a:r>
            <a:r>
              <a:rPr lang="en-US" sz="2400" dirty="0" smtClean="0">
                <a:latin typeface="Times New Roman" panose="02020603050405020304" pitchFamily="18" charset="0"/>
                <a:cs typeface="Times New Roman" panose="02020603050405020304" pitchFamily="18" charset="0"/>
              </a:rPr>
              <a:t>archiving - </a:t>
            </a:r>
            <a:r>
              <a:rPr lang="en-US" sz="2400" dirty="0" smtClean="0">
                <a:latin typeface="Times New Roman" panose="02020603050405020304" pitchFamily="18" charset="0"/>
                <a:cs typeface="Times New Roman" panose="02020603050405020304" pitchFamily="18" charset="0"/>
                <a:sym typeface="Wingdings" panose="05000000000000000000" pitchFamily="2" charset="2"/>
              </a:rPr>
              <a:t>print </a:t>
            </a:r>
            <a:r>
              <a:rPr lang="en-US" sz="2400" dirty="0">
                <a:latin typeface="Times New Roman" panose="02020603050405020304" pitchFamily="18" charset="0"/>
                <a:cs typeface="Times New Roman" panose="02020603050405020304" pitchFamily="18" charset="0"/>
                <a:sym typeface="Wingdings" panose="05000000000000000000" pitchFamily="2" charset="2"/>
              </a:rPr>
              <a:t>the stored/archived versions</a:t>
            </a:r>
            <a:endParaRPr lang="en-US" sz="2400" dirty="0">
              <a:latin typeface="Times New Roman" panose="02020603050405020304" pitchFamily="18" charset="0"/>
              <a:cs typeface="Times New Roman" panose="02020603050405020304" pitchFamily="18" charset="0"/>
            </a:endParaRPr>
          </a:p>
          <a:p>
            <a:pPr marL="925830" lvl="2" indent="-285750"/>
            <a:r>
              <a:rPr lang="en-US" sz="2400" dirty="0">
                <a:latin typeface="Times New Roman" panose="02020603050405020304" pitchFamily="18" charset="0"/>
                <a:cs typeface="Times New Roman" panose="02020603050405020304" pitchFamily="18" charset="0"/>
              </a:rPr>
              <a:t>Grade changes can present GPA and class rank errors that will potentially disqualify your students from scholarship eligibility.</a:t>
            </a:r>
          </a:p>
          <a:p>
            <a:endParaRPr lang="en-US" dirty="0"/>
          </a:p>
          <a:p>
            <a:endParaRPr lang="en-US" dirty="0"/>
          </a:p>
        </p:txBody>
      </p:sp>
    </p:spTree>
    <p:extLst>
      <p:ext uri="{BB962C8B-B14F-4D97-AF65-F5344CB8AC3E}">
        <p14:creationId xmlns:p14="http://schemas.microsoft.com/office/powerpoint/2010/main" val="31881905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F251CA-FC11-4A87-B191-9C300EF5DB04}"/>
              </a:ext>
            </a:extLst>
          </p:cNvPr>
          <p:cNvSpPr>
            <a:spLocks noGrp="1"/>
          </p:cNvSpPr>
          <p:nvPr>
            <p:ph idx="1"/>
          </p:nvPr>
        </p:nvSpPr>
        <p:spPr>
          <a:xfrm>
            <a:off x="1751798" y="1766711"/>
            <a:ext cx="10119174" cy="5091289"/>
          </a:xfrm>
        </p:spPr>
        <p:txBody>
          <a:bodyPr>
            <a:normAutofit/>
          </a:bodyPr>
          <a:lstStyle/>
          <a:p>
            <a:pPr marL="0" indent="0">
              <a:buNone/>
            </a:pPr>
            <a:r>
              <a:rPr lang="en-US" sz="2800" dirty="0">
                <a:latin typeface="Times New Roman" panose="02020603050405020304" pitchFamily="18" charset="0"/>
                <a:cs typeface="Times New Roman" panose="02020603050405020304" pitchFamily="18" charset="0"/>
              </a:rPr>
              <a:t>Transcript Object Reports</a:t>
            </a:r>
          </a:p>
          <a:p>
            <a:r>
              <a:rPr lang="en-US" sz="2800" dirty="0">
                <a:latin typeface="Times New Roman" panose="02020603050405020304" pitchFamily="18" charset="0"/>
                <a:cs typeface="Times New Roman" panose="02020603050405020304" pitchFamily="18" charset="0"/>
              </a:rPr>
              <a:t>Developed by ORDA</a:t>
            </a:r>
          </a:p>
          <a:p>
            <a:r>
              <a:rPr lang="en-US" sz="2800" dirty="0">
                <a:latin typeface="Times New Roman" panose="02020603050405020304" pitchFamily="18" charset="0"/>
                <a:cs typeface="Times New Roman" panose="02020603050405020304" pitchFamily="18" charset="0"/>
              </a:rPr>
              <a:t>Imported into PowerSchool by district PowerSchool Administrator</a:t>
            </a:r>
          </a:p>
          <a:p>
            <a:r>
              <a:rPr lang="en-US" sz="2800" dirty="0">
                <a:latin typeface="Times New Roman" panose="02020603050405020304" pitchFamily="18" charset="0"/>
                <a:cs typeface="Times New Roman" panose="02020603050405020304" pitchFamily="18" charset="0"/>
              </a:rPr>
              <a:t>Required for SC Commission on Higher Education’s (CHE) State Scholarship for eligibility purposes</a:t>
            </a:r>
          </a:p>
          <a:p>
            <a:r>
              <a:rPr lang="en-US" sz="2800" dirty="0">
                <a:latin typeface="Times New Roman" panose="02020603050405020304" pitchFamily="18" charset="0"/>
                <a:cs typeface="Times New Roman" panose="02020603050405020304" pitchFamily="18" charset="0"/>
              </a:rPr>
              <a:t>Must have a valid Principal’s signature (Superintendent if Principal unavailable)</a:t>
            </a:r>
          </a:p>
          <a:p>
            <a:r>
              <a:rPr lang="en-US" sz="2800" dirty="0">
                <a:latin typeface="Times New Roman" panose="02020603050405020304" pitchFamily="18" charset="0"/>
                <a:cs typeface="Times New Roman" panose="02020603050405020304" pitchFamily="18" charset="0"/>
              </a:rPr>
              <a:t>Must have “Date Calculated” populated by deadline </a:t>
            </a:r>
            <a:r>
              <a:rPr lang="en-US" sz="2800" dirty="0" smtClean="0">
                <a:latin typeface="Times New Roman" panose="02020603050405020304" pitchFamily="18" charset="0"/>
                <a:cs typeface="Times New Roman" panose="02020603050405020304" pitchFamily="18" charset="0"/>
              </a:rPr>
              <a:t>date</a:t>
            </a:r>
            <a:endParaRPr lang="en-US" sz="2800" dirty="0">
              <a:latin typeface="Times New Roman" panose="02020603050405020304" pitchFamily="18" charset="0"/>
              <a:cs typeface="Times New Roman" panose="02020603050405020304" pitchFamily="18" charset="0"/>
            </a:endParaRPr>
          </a:p>
        </p:txBody>
      </p:sp>
      <p:sp>
        <p:nvSpPr>
          <p:cNvPr id="4" name="Title 3"/>
          <p:cNvSpPr>
            <a:spLocks noGrp="1"/>
          </p:cNvSpPr>
          <p:nvPr>
            <p:ph type="title"/>
          </p:nvPr>
        </p:nvSpPr>
        <p:spPr>
          <a:xfrm>
            <a:off x="2592925" y="624110"/>
            <a:ext cx="8911687" cy="845236"/>
          </a:xfrm>
        </p:spPr>
        <p:txBody>
          <a:bodyPr>
            <a:normAutofit/>
          </a:bodyPr>
          <a:lstStyle/>
          <a:p>
            <a:r>
              <a:rPr lang="en-US" dirty="0" smtClean="0">
                <a:latin typeface="Times New Roman" panose="02020603050405020304" pitchFamily="18" charset="0"/>
                <a:cs typeface="Times New Roman" panose="02020603050405020304" pitchFamily="18" charset="0"/>
              </a:rPr>
              <a:t>Transcript and Reporting Procedures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3698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7165" y="624110"/>
            <a:ext cx="8911687" cy="725418"/>
          </a:xfrm>
        </p:spPr>
        <p:txBody>
          <a:bodyPr>
            <a:normAutofit/>
          </a:bodyPr>
          <a:lstStyle/>
          <a:p>
            <a:r>
              <a:rPr lang="en-US" sz="2800" dirty="0">
                <a:latin typeface="Times New Roman" panose="02020603050405020304" pitchFamily="18" charset="0"/>
                <a:cs typeface="Times New Roman" panose="02020603050405020304" pitchFamily="18" charset="0"/>
              </a:rPr>
              <a:t>Transcript Requirements for State Scholarship Eligibility</a:t>
            </a:r>
            <a:endParaRPr lang="en-US" sz="2800" dirty="0"/>
          </a:p>
        </p:txBody>
      </p:sp>
      <p:sp>
        <p:nvSpPr>
          <p:cNvPr id="3" name="Content Placeholder 2"/>
          <p:cNvSpPr>
            <a:spLocks noGrp="1"/>
          </p:cNvSpPr>
          <p:nvPr>
            <p:ph idx="1"/>
          </p:nvPr>
        </p:nvSpPr>
        <p:spPr>
          <a:xfrm>
            <a:off x="1952285" y="1767840"/>
            <a:ext cx="8915400" cy="3777622"/>
          </a:xfrm>
        </p:spPr>
        <p:txBody>
          <a:bodyPr>
            <a:normAutofit fontScale="92500" lnSpcReduction="10000"/>
          </a:bodyPr>
          <a:lstStyle/>
          <a:p>
            <a:r>
              <a:rPr lang="en-US" sz="2400" dirty="0">
                <a:latin typeface="Times New Roman" panose="02020603050405020304" pitchFamily="18" charset="0"/>
                <a:cs typeface="Times New Roman" panose="02020603050405020304" pitchFamily="18" charset="0"/>
              </a:rPr>
              <a:t>Official transcripts and a final rank report for the top 30% must be sent to the colleges and universities to which the students are applying. </a:t>
            </a:r>
          </a:p>
          <a:p>
            <a:r>
              <a:rPr lang="en-US" sz="2400" dirty="0">
                <a:latin typeface="Times New Roman" panose="02020603050405020304" pitchFamily="18" charset="0"/>
                <a:cs typeface="Times New Roman" panose="02020603050405020304" pitchFamily="18" charset="0"/>
              </a:rPr>
              <a:t>The Graduation Date is the last date of the school term in which the student completes coursework.</a:t>
            </a:r>
          </a:p>
          <a:p>
            <a:r>
              <a:rPr lang="en-US" sz="2400" dirty="0">
                <a:latin typeface="Times New Roman" panose="02020603050405020304" pitchFamily="18" charset="0"/>
                <a:cs typeface="Times New Roman" panose="02020603050405020304" pitchFamily="18" charset="0"/>
              </a:rPr>
              <a:t>GPA &amp; Class Rank cannot include grades earned after the official senior class graduation date.</a:t>
            </a:r>
          </a:p>
          <a:p>
            <a:pPr marL="731520" lvl="2" indent="0">
              <a:buFont typeface="Arial" panose="020B0604020202020204" pitchFamily="34" charset="0"/>
              <a:buNone/>
            </a:pPr>
            <a:r>
              <a:rPr lang="en-US" sz="2400" dirty="0">
                <a:latin typeface="Times New Roman" panose="02020603050405020304" pitchFamily="18" charset="0"/>
                <a:cs typeface="Times New Roman" panose="02020603050405020304" pitchFamily="18" charset="0"/>
              </a:rPr>
              <a:t>Students completing requirements for graduation during the summer are considered summer graduates; as such, transcripts for these students are stored/archived based on the summer dates set by the school/district policy.</a:t>
            </a:r>
          </a:p>
          <a:p>
            <a:endParaRPr lang="en-US" dirty="0"/>
          </a:p>
        </p:txBody>
      </p:sp>
    </p:spTree>
    <p:extLst>
      <p:ext uri="{BB962C8B-B14F-4D97-AF65-F5344CB8AC3E}">
        <p14:creationId xmlns:p14="http://schemas.microsoft.com/office/powerpoint/2010/main" val="11259659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BFF9D-7316-4AAA-9D2F-44A2BF1E53CA}"/>
              </a:ext>
            </a:extLst>
          </p:cNvPr>
          <p:cNvSpPr>
            <a:spLocks noGrp="1"/>
          </p:cNvSpPr>
          <p:nvPr>
            <p:ph type="title"/>
          </p:nvPr>
        </p:nvSpPr>
        <p:spPr>
          <a:xfrm>
            <a:off x="3823156" y="680866"/>
            <a:ext cx="8911687" cy="704176"/>
          </a:xfrm>
        </p:spPr>
        <p:txBody>
          <a:bodyPr>
            <a:normAutofit/>
          </a:bodyPr>
          <a:lstStyle/>
          <a:p>
            <a:r>
              <a:rPr lang="en-US" dirty="0">
                <a:latin typeface="Times New Roman" panose="02020603050405020304" pitchFamily="18" charset="0"/>
                <a:cs typeface="Times New Roman" panose="02020603050405020304" pitchFamily="18" charset="0"/>
              </a:rPr>
              <a:t>Transcript Templates</a:t>
            </a:r>
          </a:p>
        </p:txBody>
      </p:sp>
      <p:pic>
        <p:nvPicPr>
          <p:cNvPr id="7" name="Picture 6">
            <a:extLst>
              <a:ext uri="{FF2B5EF4-FFF2-40B4-BE49-F238E27FC236}">
                <a16:creationId xmlns:a16="http://schemas.microsoft.com/office/drawing/2014/main" id="{AD543D7F-B105-4379-BEA0-E034E9F58554}"/>
              </a:ext>
            </a:extLst>
          </p:cNvPr>
          <p:cNvPicPr/>
          <p:nvPr/>
        </p:nvPicPr>
        <p:blipFill rotWithShape="1">
          <a:blip r:embed="rId3"/>
          <a:srcRect l="35898" t="16249" r="35577" b="7069"/>
          <a:stretch/>
        </p:blipFill>
        <p:spPr bwMode="auto">
          <a:xfrm>
            <a:off x="942208" y="1771716"/>
            <a:ext cx="3812344" cy="4994031"/>
          </a:xfrm>
          <a:prstGeom prst="rect">
            <a:avLst/>
          </a:prstGeom>
          <a:ln w="12700">
            <a:solidFill>
              <a:schemeClr val="tx1"/>
            </a:solidFill>
          </a:ln>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C1083FBC-93D0-450C-BA6F-2177DB74A1BB}"/>
              </a:ext>
            </a:extLst>
          </p:cNvPr>
          <p:cNvSpPr/>
          <p:nvPr/>
        </p:nvSpPr>
        <p:spPr>
          <a:xfrm>
            <a:off x="5308208" y="1784730"/>
            <a:ext cx="6045592" cy="1384995"/>
          </a:xfrm>
          <a:prstGeom prst="rect">
            <a:avLst/>
          </a:prstGeom>
        </p:spPr>
        <p:txBody>
          <a:bodyPr wrap="square">
            <a:spAutoFit/>
          </a:bodyPr>
          <a:lstStyle/>
          <a:p>
            <a:r>
              <a:rPr lang="en-US" sz="2800" dirty="0">
                <a:latin typeface="Times New Roman" panose="02020603050405020304" pitchFamily="18" charset="0"/>
                <a:cs typeface="Times New Roman" panose="02020603050405020304" pitchFamily="18" charset="0"/>
                <a:hlinkClick r:id="rId4"/>
              </a:rPr>
              <a:t>https://ed.sc.gov/data/information-systems/power-school/sc-etranscripts/sc-standard-student-transcript/</a:t>
            </a:r>
            <a:endParaRPr lang="en-US" sz="28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2D87FA39-D112-43F0-BBC1-337BA47BB492}"/>
              </a:ext>
            </a:extLst>
          </p:cNvPr>
          <p:cNvSpPr txBox="1"/>
          <p:nvPr/>
        </p:nvSpPr>
        <p:spPr>
          <a:xfrm>
            <a:off x="5308208" y="3667805"/>
            <a:ext cx="5941584" cy="1384995"/>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SC specific Transcript Templates are provided to PS Administrators upon request only – powerschool@ed.sc.gov.</a:t>
            </a:r>
          </a:p>
        </p:txBody>
      </p:sp>
    </p:spTree>
    <p:extLst>
      <p:ext uri="{BB962C8B-B14F-4D97-AF65-F5344CB8AC3E}">
        <p14:creationId xmlns:p14="http://schemas.microsoft.com/office/powerpoint/2010/main" val="3792031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47107"/>
            <a:ext cx="9435180" cy="1280890"/>
          </a:xfrm>
        </p:spPr>
        <p:txBody>
          <a:bodyPr>
            <a:normAutofit/>
          </a:bodyPr>
          <a:lstStyle/>
          <a:p>
            <a:pPr algn="ctr"/>
            <a:r>
              <a:rPr lang="en-US" sz="3200" dirty="0">
                <a:latin typeface="Times New Roman" panose="02020603050405020304" pitchFamily="18" charset="0"/>
                <a:cs typeface="Times New Roman" panose="02020603050405020304" pitchFamily="18" charset="0"/>
              </a:rPr>
              <a:t>What Are Historical Grades?</a:t>
            </a:r>
          </a:p>
        </p:txBody>
      </p:sp>
      <p:sp>
        <p:nvSpPr>
          <p:cNvPr id="3" name="Content Placeholder 2"/>
          <p:cNvSpPr>
            <a:spLocks noGrp="1"/>
          </p:cNvSpPr>
          <p:nvPr>
            <p:ph idx="1"/>
          </p:nvPr>
        </p:nvSpPr>
        <p:spPr>
          <a:xfrm>
            <a:off x="1219200" y="1981201"/>
            <a:ext cx="10133231" cy="4799727"/>
          </a:xfrm>
        </p:spPr>
        <p:txBody>
          <a:bodyPr>
            <a:normAutofit/>
          </a:bodyPr>
          <a:lstStyle/>
          <a:p>
            <a:r>
              <a:rPr lang="en-US" sz="2400" dirty="0">
                <a:latin typeface="Times New Roman" panose="02020603050405020304" pitchFamily="18" charset="0"/>
                <a:cs typeface="Times New Roman" panose="02020603050405020304" pitchFamily="18" charset="0"/>
              </a:rPr>
              <a:t>Historical grades are final grades, or grades that are permanently stored in the student's record. </a:t>
            </a:r>
          </a:p>
          <a:p>
            <a:r>
              <a:rPr lang="en-US" sz="2400" dirty="0">
                <a:latin typeface="Times New Roman" panose="02020603050405020304" pitchFamily="18" charset="0"/>
                <a:cs typeface="Times New Roman" panose="02020603050405020304" pitchFamily="18" charset="0"/>
              </a:rPr>
              <a:t>At the end of each grading term, PowerSchool administrators copy and store the students' current grades from the teacher’s gradebook to the student’s historical grades. </a:t>
            </a:r>
          </a:p>
          <a:p>
            <a:r>
              <a:rPr lang="en-US" sz="2400" dirty="0">
                <a:latin typeface="Times New Roman" panose="02020603050405020304" pitchFamily="18" charset="0"/>
                <a:cs typeface="Times New Roman" panose="02020603050405020304" pitchFamily="18" charset="0"/>
              </a:rPr>
              <a:t>Historical grades appear on report cards and transcripts and should also be passed along to a receiving school whenever a student transfers to another school.  </a:t>
            </a: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9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D8794-DD24-4537-ABA9-170525C0FA41}"/>
              </a:ext>
            </a:extLst>
          </p:cNvPr>
          <p:cNvSpPr>
            <a:spLocks noGrp="1"/>
          </p:cNvSpPr>
          <p:nvPr>
            <p:ph type="title"/>
          </p:nvPr>
        </p:nvSpPr>
        <p:spPr>
          <a:xfrm>
            <a:off x="4071487" y="210223"/>
            <a:ext cx="7288746" cy="790804"/>
          </a:xfrm>
        </p:spPr>
        <p:txBody>
          <a:bodyPr>
            <a:normAutofit/>
          </a:bodyPr>
          <a:lstStyle/>
          <a:p>
            <a:r>
              <a:rPr lang="en-US" dirty="0">
                <a:latin typeface="Times New Roman" panose="02020603050405020304" pitchFamily="18" charset="0"/>
                <a:cs typeface="Times New Roman" panose="02020603050405020304" pitchFamily="18" charset="0"/>
              </a:rPr>
              <a:t>Historical Grades Page</a:t>
            </a:r>
          </a:p>
        </p:txBody>
      </p:sp>
      <p:pic>
        <p:nvPicPr>
          <p:cNvPr id="4" name="Content Placeholder 3" descr="Screenshot of the Historical Grades page through out the a school year in PowerSchool">
            <a:extLst>
              <a:ext uri="{FF2B5EF4-FFF2-40B4-BE49-F238E27FC236}">
                <a16:creationId xmlns:a16="http://schemas.microsoft.com/office/drawing/2014/main" id="{6EB269DC-D8EF-4AB5-8F99-FC1F1E24374F}"/>
              </a:ext>
            </a:extLst>
          </p:cNvPr>
          <p:cNvPicPr>
            <a:picLocks noGrp="1" noChangeAspect="1"/>
          </p:cNvPicPr>
          <p:nvPr>
            <p:ph idx="1"/>
          </p:nvPr>
        </p:nvPicPr>
        <p:blipFill rotWithShape="1">
          <a:blip r:embed="rId3"/>
          <a:stretch/>
        </p:blipFill>
        <p:spPr>
          <a:xfrm>
            <a:off x="1838426" y="1354622"/>
            <a:ext cx="10067978" cy="5257934"/>
          </a:xfrm>
          <a:prstGeom prst="rect">
            <a:avLst/>
          </a:prstGeom>
        </p:spPr>
      </p:pic>
    </p:spTree>
    <p:extLst>
      <p:ext uri="{BB962C8B-B14F-4D97-AF65-F5344CB8AC3E}">
        <p14:creationId xmlns:p14="http://schemas.microsoft.com/office/powerpoint/2010/main" val="3061599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A9B7E-289B-49E5-AB24-64D64443F8F2}"/>
              </a:ext>
            </a:extLst>
          </p:cNvPr>
          <p:cNvSpPr>
            <a:spLocks noGrp="1"/>
          </p:cNvSpPr>
          <p:nvPr>
            <p:ph type="title"/>
          </p:nvPr>
        </p:nvSpPr>
        <p:spPr>
          <a:xfrm>
            <a:off x="4263992" y="412354"/>
            <a:ext cx="6476511" cy="810054"/>
          </a:xfrm>
        </p:spPr>
        <p:txBody>
          <a:bodyPr>
            <a:normAutofit/>
          </a:bodyPr>
          <a:lstStyle/>
          <a:p>
            <a:r>
              <a:rPr lang="en-US" dirty="0">
                <a:latin typeface="Times New Roman" panose="02020603050405020304" pitchFamily="18" charset="0"/>
                <a:cs typeface="Times New Roman" panose="02020603050405020304" pitchFamily="18" charset="0"/>
              </a:rPr>
              <a:t>Store Terms</a:t>
            </a:r>
          </a:p>
        </p:txBody>
      </p:sp>
      <p:sp>
        <p:nvSpPr>
          <p:cNvPr id="3" name="Content Placeholder 2">
            <a:extLst>
              <a:ext uri="{FF2B5EF4-FFF2-40B4-BE49-F238E27FC236}">
                <a16:creationId xmlns:a16="http://schemas.microsoft.com/office/drawing/2014/main" id="{78AB01A7-EF55-4A3F-AD6C-5392155F0923}"/>
              </a:ext>
            </a:extLst>
          </p:cNvPr>
          <p:cNvSpPr>
            <a:spLocks noGrp="1"/>
          </p:cNvSpPr>
          <p:nvPr>
            <p:ph idx="1"/>
          </p:nvPr>
        </p:nvSpPr>
        <p:spPr>
          <a:xfrm>
            <a:off x="2050197" y="1507958"/>
            <a:ext cx="8915400" cy="3777622"/>
          </a:xfrm>
        </p:spPr>
        <p:txBody>
          <a:bodyPr>
            <a:normAutofit/>
          </a:bodyPr>
          <a:lstStyle/>
          <a:p>
            <a:r>
              <a:rPr lang="en-US" sz="2800" dirty="0">
                <a:latin typeface="Times New Roman" panose="02020603050405020304" pitchFamily="18" charset="0"/>
                <a:cs typeface="Times New Roman" panose="02020603050405020304" pitchFamily="18" charset="0"/>
              </a:rPr>
              <a:t>Store Terms are the bins or column names seen on the historical grades page</a:t>
            </a:r>
          </a:p>
          <a:p>
            <a:r>
              <a:rPr lang="en-US" sz="2800" dirty="0">
                <a:latin typeface="Times New Roman" panose="02020603050405020304" pitchFamily="18" charset="0"/>
                <a:cs typeface="Times New Roman" panose="02020603050405020304" pitchFamily="18" charset="0"/>
              </a:rPr>
              <a:t>F1 – Final stored grade for all courses</a:t>
            </a:r>
          </a:p>
          <a:p>
            <a:r>
              <a:rPr lang="en-US" sz="2800" dirty="0">
                <a:latin typeface="Times New Roman" panose="02020603050405020304" pitchFamily="18" charset="0"/>
                <a:cs typeface="Times New Roman" panose="02020603050405020304" pitchFamily="18" charset="0"/>
              </a:rPr>
              <a:t>S1 or S2 – Semester 1 or 2 grade at the end of each term</a:t>
            </a:r>
          </a:p>
          <a:p>
            <a:r>
              <a:rPr lang="en-US" sz="2800" dirty="0">
                <a:latin typeface="Times New Roman" panose="02020603050405020304" pitchFamily="18" charset="0"/>
                <a:cs typeface="Times New Roman" panose="02020603050405020304" pitchFamily="18" charset="0"/>
              </a:rPr>
              <a:t>Q1, Q2, Q3, Q4 – Final grade at the end of each quarter</a:t>
            </a:r>
          </a:p>
          <a:p>
            <a:r>
              <a:rPr lang="en-US" sz="2800" dirty="0">
                <a:latin typeface="Times New Roman" panose="02020603050405020304" pitchFamily="18" charset="0"/>
                <a:cs typeface="Times New Roman" panose="02020603050405020304" pitchFamily="18" charset="0"/>
              </a:rPr>
              <a:t>E1, E2, E3 – Commonly used as </a:t>
            </a:r>
            <a:r>
              <a:rPr lang="en-US" sz="2800" dirty="0" smtClean="0">
                <a:latin typeface="Times New Roman" panose="02020603050405020304" pitchFamily="18" charset="0"/>
                <a:cs typeface="Times New Roman" panose="02020603050405020304" pitchFamily="18" charset="0"/>
              </a:rPr>
              <a:t>an </a:t>
            </a:r>
            <a:r>
              <a:rPr lang="en-US" sz="2800" dirty="0">
                <a:latin typeface="Times New Roman" panose="02020603050405020304" pitchFamily="18" charset="0"/>
                <a:cs typeface="Times New Roman" panose="02020603050405020304" pitchFamily="18" charset="0"/>
              </a:rPr>
              <a:t>Exam grade for EOC courses during year or semester terms</a:t>
            </a:r>
          </a:p>
          <a:p>
            <a:endParaRPr lang="en-US" dirty="0"/>
          </a:p>
        </p:txBody>
      </p:sp>
    </p:spTree>
    <p:extLst>
      <p:ext uri="{BB962C8B-B14F-4D97-AF65-F5344CB8AC3E}">
        <p14:creationId xmlns:p14="http://schemas.microsoft.com/office/powerpoint/2010/main" val="2636718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89C83-EA07-4F3C-BF0D-9C88BBE0F8BD}"/>
              </a:ext>
            </a:extLst>
          </p:cNvPr>
          <p:cNvSpPr>
            <a:spLocks noGrp="1"/>
          </p:cNvSpPr>
          <p:nvPr>
            <p:ph type="title"/>
          </p:nvPr>
        </p:nvSpPr>
        <p:spPr>
          <a:xfrm>
            <a:off x="3387507" y="636722"/>
            <a:ext cx="7282595" cy="756949"/>
          </a:xfrm>
        </p:spPr>
        <p:txBody>
          <a:bodyPr>
            <a:normAutofit/>
          </a:bodyPr>
          <a:lstStyle/>
          <a:p>
            <a:r>
              <a:rPr lang="en-US" sz="3200" dirty="0">
                <a:latin typeface="Times New Roman" panose="02020603050405020304" pitchFamily="18" charset="0"/>
                <a:cs typeface="Times New Roman" panose="02020603050405020304" pitchFamily="18" charset="0"/>
              </a:rPr>
              <a:t>Parts of the Historical Grade Page</a:t>
            </a:r>
          </a:p>
        </p:txBody>
      </p:sp>
      <p:sp>
        <p:nvSpPr>
          <p:cNvPr id="3" name="Content Placeholder 2">
            <a:extLst>
              <a:ext uri="{FF2B5EF4-FFF2-40B4-BE49-F238E27FC236}">
                <a16:creationId xmlns:a16="http://schemas.microsoft.com/office/drawing/2014/main" id="{5D3D1646-EA61-41CA-A5EE-00DF18B12B0C}"/>
              </a:ext>
            </a:extLst>
          </p:cNvPr>
          <p:cNvSpPr>
            <a:spLocks noGrp="1"/>
          </p:cNvSpPr>
          <p:nvPr>
            <p:ph idx="1"/>
          </p:nvPr>
        </p:nvSpPr>
        <p:spPr>
          <a:xfrm>
            <a:off x="2070234" y="1905000"/>
            <a:ext cx="2732773" cy="4572000"/>
          </a:xfrm>
        </p:spPr>
        <p:txBody>
          <a:bodyPr>
            <a:normAutofit/>
          </a:bodyPr>
          <a:lstStyle/>
          <a:p>
            <a:r>
              <a:rPr lang="en-US" sz="2000" dirty="0">
                <a:latin typeface="Times New Roman" panose="02020603050405020304" pitchFamily="18" charset="0"/>
                <a:cs typeface="Times New Roman" panose="02020603050405020304" pitchFamily="18" charset="0"/>
              </a:rPr>
              <a:t>School Name</a:t>
            </a:r>
          </a:p>
          <a:p>
            <a:r>
              <a:rPr lang="en-US" sz="2000" dirty="0">
                <a:latin typeface="Times New Roman" panose="02020603050405020304" pitchFamily="18" charset="0"/>
                <a:cs typeface="Times New Roman" panose="02020603050405020304" pitchFamily="18" charset="0"/>
              </a:rPr>
              <a:t>Year of course</a:t>
            </a:r>
          </a:p>
          <a:p>
            <a:r>
              <a:rPr lang="en-US" sz="2000" dirty="0">
                <a:latin typeface="Times New Roman" panose="02020603050405020304" pitchFamily="18" charset="0"/>
                <a:cs typeface="Times New Roman" panose="02020603050405020304" pitchFamily="18" charset="0"/>
              </a:rPr>
              <a:t>Student Grade Level</a:t>
            </a:r>
          </a:p>
          <a:p>
            <a:r>
              <a:rPr lang="en-US" sz="2000" dirty="0">
                <a:latin typeface="Times New Roman" panose="02020603050405020304" pitchFamily="18" charset="0"/>
                <a:cs typeface="Times New Roman" panose="02020603050405020304" pitchFamily="18" charset="0"/>
              </a:rPr>
              <a:t>Course information</a:t>
            </a:r>
          </a:p>
          <a:p>
            <a:r>
              <a:rPr lang="en-US" sz="2000" dirty="0">
                <a:latin typeface="Times New Roman" panose="02020603050405020304" pitchFamily="18" charset="0"/>
                <a:cs typeface="Times New Roman" panose="02020603050405020304" pitchFamily="18" charset="0"/>
              </a:rPr>
              <a:t>Course Grade</a:t>
            </a:r>
          </a:p>
          <a:p>
            <a:r>
              <a:rPr lang="en-US" sz="2000" dirty="0">
                <a:latin typeface="Times New Roman" panose="02020603050405020304" pitchFamily="18" charset="0"/>
                <a:cs typeface="Times New Roman" panose="02020603050405020304" pitchFamily="18" charset="0"/>
              </a:rPr>
              <a:t>GPA Points</a:t>
            </a:r>
          </a:p>
          <a:p>
            <a:r>
              <a:rPr lang="en-US" sz="2000" dirty="0">
                <a:latin typeface="Times New Roman" panose="02020603050405020304" pitchFamily="18" charset="0"/>
                <a:cs typeface="Times New Roman" panose="02020603050405020304" pitchFamily="18" charset="0"/>
              </a:rPr>
              <a:t>Carnegie Credits</a:t>
            </a:r>
          </a:p>
          <a:p>
            <a:r>
              <a:rPr lang="en-US" sz="2000" dirty="0">
                <a:latin typeface="Times New Roman" panose="02020603050405020304" pitchFamily="18" charset="0"/>
                <a:cs typeface="Times New Roman" panose="02020603050405020304" pitchFamily="18" charset="0"/>
              </a:rPr>
              <a:t>Credit Type</a:t>
            </a:r>
          </a:p>
        </p:txBody>
      </p:sp>
      <p:pic>
        <p:nvPicPr>
          <p:cNvPr id="4" name="Picture 3">
            <a:extLst>
              <a:ext uri="{FF2B5EF4-FFF2-40B4-BE49-F238E27FC236}">
                <a16:creationId xmlns:a16="http://schemas.microsoft.com/office/drawing/2014/main" id="{5BB5A64F-57B3-400F-B26E-D448EC9A45A4}"/>
              </a:ext>
            </a:extLst>
          </p:cNvPr>
          <p:cNvPicPr>
            <a:picLocks noChangeAspect="1"/>
          </p:cNvPicPr>
          <p:nvPr/>
        </p:nvPicPr>
        <p:blipFill rotWithShape="1">
          <a:blip r:embed="rId3"/>
          <a:srcRect l="25322" t="41111" r="4300"/>
          <a:stretch/>
        </p:blipFill>
        <p:spPr>
          <a:xfrm>
            <a:off x="5132857" y="1890252"/>
            <a:ext cx="6220943" cy="4281948"/>
          </a:xfrm>
          <a:prstGeom prst="rect">
            <a:avLst/>
          </a:prstGeom>
        </p:spPr>
      </p:pic>
    </p:spTree>
    <p:extLst>
      <p:ext uri="{BB962C8B-B14F-4D97-AF65-F5344CB8AC3E}">
        <p14:creationId xmlns:p14="http://schemas.microsoft.com/office/powerpoint/2010/main" val="214696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89C83-EA07-4F3C-BF0D-9C88BBE0F8BD}"/>
              </a:ext>
            </a:extLst>
          </p:cNvPr>
          <p:cNvSpPr>
            <a:spLocks noGrp="1"/>
          </p:cNvSpPr>
          <p:nvPr>
            <p:ph type="title"/>
          </p:nvPr>
        </p:nvSpPr>
        <p:spPr/>
        <p:txBody>
          <a:bodyPr>
            <a:normAutofit/>
          </a:bodyPr>
          <a:lstStyle/>
          <a:p>
            <a:r>
              <a:rPr lang="en-US" dirty="0">
                <a:latin typeface="Times New Roman" panose="02020603050405020304" pitchFamily="18" charset="0"/>
                <a:cs typeface="Times New Roman" panose="02020603050405020304" pitchFamily="18" charset="0"/>
              </a:rPr>
              <a:t>Parts of the Historical Grade Page, continued</a:t>
            </a:r>
          </a:p>
        </p:txBody>
      </p:sp>
      <p:sp>
        <p:nvSpPr>
          <p:cNvPr id="3" name="Content Placeholder 2">
            <a:extLst>
              <a:ext uri="{FF2B5EF4-FFF2-40B4-BE49-F238E27FC236}">
                <a16:creationId xmlns:a16="http://schemas.microsoft.com/office/drawing/2014/main" id="{5D3D1646-EA61-41CA-A5EE-00DF18B12B0C}"/>
              </a:ext>
            </a:extLst>
          </p:cNvPr>
          <p:cNvSpPr>
            <a:spLocks noGrp="1"/>
          </p:cNvSpPr>
          <p:nvPr>
            <p:ph idx="1"/>
          </p:nvPr>
        </p:nvSpPr>
        <p:spPr>
          <a:xfrm>
            <a:off x="1723724" y="1894368"/>
            <a:ext cx="3377665" cy="4572000"/>
          </a:xfrm>
        </p:spPr>
        <p:txBody>
          <a:bodyPr>
            <a:normAutofit/>
          </a:bodyPr>
          <a:lstStyle/>
          <a:p>
            <a:r>
              <a:rPr lang="en-US" sz="2000" dirty="0">
                <a:latin typeface="Times New Roman" panose="02020603050405020304" pitchFamily="18" charset="0"/>
                <a:cs typeface="Times New Roman" panose="02020603050405020304" pitchFamily="18" charset="0"/>
              </a:rPr>
              <a:t>Absences</a:t>
            </a:r>
          </a:p>
          <a:p>
            <a:r>
              <a:rPr lang="en-US" sz="2000" dirty="0">
                <a:latin typeface="Times New Roman" panose="02020603050405020304" pitchFamily="18" charset="0"/>
                <a:cs typeface="Times New Roman" panose="02020603050405020304" pitchFamily="18" charset="0"/>
              </a:rPr>
              <a:t>Carnegie Credits</a:t>
            </a:r>
          </a:p>
          <a:p>
            <a:r>
              <a:rPr lang="en-US" sz="2000" dirty="0">
                <a:latin typeface="Times New Roman" panose="02020603050405020304" pitchFamily="18" charset="0"/>
                <a:cs typeface="Times New Roman" panose="02020603050405020304" pitchFamily="18" charset="0"/>
              </a:rPr>
              <a:t>Credit Type</a:t>
            </a:r>
          </a:p>
          <a:p>
            <a:r>
              <a:rPr lang="en-US" sz="2000" dirty="0" smtClean="0">
                <a:latin typeface="Times New Roman" panose="02020603050405020304" pitchFamily="18" charset="0"/>
                <a:cs typeface="Times New Roman" panose="02020603050405020304" pitchFamily="18" charset="0"/>
              </a:rPr>
              <a:t>GPA</a:t>
            </a:r>
            <a:r>
              <a:rPr lang="en-US" sz="2000" dirty="0">
                <a:latin typeface="Times New Roman" panose="02020603050405020304" pitchFamily="18" charset="0"/>
                <a:cs typeface="Times New Roman" panose="02020603050405020304" pitchFamily="18" charset="0"/>
              </a:rPr>
              <a:t>, Class Rank, Honor Roll calculations</a:t>
            </a:r>
          </a:p>
          <a:p>
            <a:r>
              <a:rPr lang="en-US" sz="2000" dirty="0" smtClean="0">
                <a:latin typeface="Times New Roman" panose="02020603050405020304" pitchFamily="18" charset="0"/>
                <a:cs typeface="Times New Roman" panose="02020603050405020304" pitchFamily="18" charset="0"/>
              </a:rPr>
              <a:t>Teacher </a:t>
            </a:r>
            <a:r>
              <a:rPr lang="en-US" sz="2000" dirty="0">
                <a:latin typeface="Times New Roman" panose="02020603050405020304" pitchFamily="18" charset="0"/>
                <a:cs typeface="Times New Roman" panose="02020603050405020304" pitchFamily="18" charset="0"/>
              </a:rPr>
              <a:t>Comments</a:t>
            </a:r>
          </a:p>
        </p:txBody>
      </p:sp>
      <p:pic>
        <p:nvPicPr>
          <p:cNvPr id="5" name="Picture 4">
            <a:extLst>
              <a:ext uri="{FF2B5EF4-FFF2-40B4-BE49-F238E27FC236}">
                <a16:creationId xmlns:a16="http://schemas.microsoft.com/office/drawing/2014/main" id="{07896178-95F3-4381-913F-711EF7E7F5C9}"/>
              </a:ext>
            </a:extLst>
          </p:cNvPr>
          <p:cNvPicPr>
            <a:picLocks noChangeAspect="1"/>
          </p:cNvPicPr>
          <p:nvPr/>
        </p:nvPicPr>
        <p:blipFill rotWithShape="1">
          <a:blip r:embed="rId3"/>
          <a:srcRect l="24408" t="28164" r="3386" b="2080"/>
          <a:stretch/>
        </p:blipFill>
        <p:spPr>
          <a:xfrm>
            <a:off x="5229478" y="1894368"/>
            <a:ext cx="6044579" cy="4803552"/>
          </a:xfrm>
          <a:prstGeom prst="rect">
            <a:avLst/>
          </a:prstGeom>
        </p:spPr>
      </p:pic>
    </p:spTree>
    <p:extLst>
      <p:ext uri="{BB962C8B-B14F-4D97-AF65-F5344CB8AC3E}">
        <p14:creationId xmlns:p14="http://schemas.microsoft.com/office/powerpoint/2010/main" val="2712116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6971" y="693396"/>
            <a:ext cx="8911687" cy="764334"/>
          </a:xfrm>
        </p:spPr>
        <p:txBody>
          <a:bodyPr>
            <a:normAutofit fontScale="90000"/>
          </a:bodyPr>
          <a:lstStyle/>
          <a:p>
            <a:r>
              <a:rPr lang="en-US" sz="3200" dirty="0" smtClean="0">
                <a:latin typeface="Times New Roman" panose="02020603050405020304" pitchFamily="18" charset="0"/>
                <a:cs typeface="Times New Roman" panose="02020603050405020304" pitchFamily="18" charset="0"/>
              </a:rPr>
              <a:t>SBE Regulation </a:t>
            </a:r>
            <a:r>
              <a:rPr lang="en-US" sz="3200" dirty="0">
                <a:latin typeface="Times New Roman" panose="02020603050405020304" pitchFamily="18" charset="0"/>
                <a:cs typeface="Times New Roman" panose="02020603050405020304" pitchFamily="18" charset="0"/>
              </a:rPr>
              <a:t>43-172 </a:t>
            </a:r>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Accounting and Reporting</a:t>
            </a:r>
            <a:br>
              <a:rPr lang="en-US" sz="3200" dirty="0">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021305" y="1741713"/>
            <a:ext cx="9483307" cy="4257575"/>
          </a:xfrm>
        </p:spPr>
        <p:txBody>
          <a:bodyPr/>
          <a:lstStyle/>
          <a:p>
            <a:r>
              <a:rPr lang="en-US" sz="2400" dirty="0" smtClean="0">
                <a:latin typeface="Times New Roman" panose="02020603050405020304" pitchFamily="18" charset="0"/>
                <a:cs typeface="Times New Roman" panose="02020603050405020304" pitchFamily="18" charset="0"/>
              </a:rPr>
              <a:t>A pupil shall be dropped from membership on the day when the number of unlawful days absent exceeds 10 consecutive days or when the pupil leaves school because of transfer, death, expulsion, graduation, legal withdrawal, or for any other reason.</a:t>
            </a:r>
          </a:p>
          <a:p>
            <a:r>
              <a:rPr lang="en-US" sz="2400" dirty="0" smtClean="0">
                <a:latin typeface="Times New Roman" panose="02020603050405020304" pitchFamily="18" charset="0"/>
                <a:cs typeface="Times New Roman" panose="02020603050405020304" pitchFamily="18" charset="0"/>
              </a:rPr>
              <a:t>A pupil shall maintain membership in a minimum of 200 minutes of daily instruction or its equivalency annually. </a:t>
            </a:r>
          </a:p>
          <a:p>
            <a:r>
              <a:rPr lang="en-US" sz="2400" dirty="0" smtClean="0">
                <a:latin typeface="Times New Roman" panose="02020603050405020304" pitchFamily="18" charset="0"/>
                <a:cs typeface="Times New Roman" panose="02020603050405020304" pitchFamily="18" charset="0"/>
              </a:rPr>
              <a:t>It is illegal to count early graduates as active students in PowerSchool. They must be transferred out of PowerSchool and placed in Graduated Students.</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743212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CFB66-B32D-4A67-A196-6A6580CE7316}"/>
              </a:ext>
            </a:extLst>
          </p:cNvPr>
          <p:cNvSpPr>
            <a:spLocks noGrp="1"/>
          </p:cNvSpPr>
          <p:nvPr>
            <p:ph type="title"/>
          </p:nvPr>
        </p:nvSpPr>
        <p:spPr>
          <a:xfrm>
            <a:off x="2910559" y="570313"/>
            <a:ext cx="8911687" cy="1280890"/>
          </a:xfrm>
        </p:spPr>
        <p:txBody>
          <a:bodyPr/>
          <a:lstStyle/>
          <a:p>
            <a:r>
              <a:rPr lang="en-US" dirty="0">
                <a:latin typeface="Times New Roman" panose="02020603050405020304" pitchFamily="18" charset="0"/>
                <a:cs typeface="Times New Roman" panose="02020603050405020304" pitchFamily="18" charset="0"/>
              </a:rPr>
              <a:t>Create A New Historical Grade</a:t>
            </a:r>
          </a:p>
        </p:txBody>
      </p:sp>
      <p:sp>
        <p:nvSpPr>
          <p:cNvPr id="3" name="Content Placeholder 2">
            <a:extLst>
              <a:ext uri="{FF2B5EF4-FFF2-40B4-BE49-F238E27FC236}">
                <a16:creationId xmlns:a16="http://schemas.microsoft.com/office/drawing/2014/main" id="{41952A29-BDB3-43FF-BF10-0C3387D107D9}"/>
              </a:ext>
            </a:extLst>
          </p:cNvPr>
          <p:cNvSpPr>
            <a:spLocks noGrp="1"/>
          </p:cNvSpPr>
          <p:nvPr>
            <p:ph idx="1"/>
          </p:nvPr>
        </p:nvSpPr>
        <p:spPr>
          <a:xfrm>
            <a:off x="865670" y="1851203"/>
            <a:ext cx="4716983" cy="4641671"/>
          </a:xfrm>
        </p:spPr>
        <p:txBody>
          <a:bodyPr>
            <a:normAutofit/>
          </a:bodyPr>
          <a:lstStyle/>
          <a:p>
            <a:r>
              <a:rPr lang="en-US" sz="2000" dirty="0">
                <a:latin typeface="Times New Roman" panose="02020603050405020304" pitchFamily="18" charset="0"/>
                <a:cs typeface="Times New Roman" panose="02020603050405020304" pitchFamily="18" charset="0"/>
              </a:rPr>
              <a:t>School name – if out of state, enter the school name, city, and state abbreviation.</a:t>
            </a:r>
          </a:p>
          <a:p>
            <a:r>
              <a:rPr lang="en-US" sz="2000" dirty="0" smtClean="0">
                <a:latin typeface="Times New Roman" panose="02020603050405020304" pitchFamily="18" charset="0"/>
                <a:cs typeface="Times New Roman" panose="02020603050405020304" pitchFamily="18" charset="0"/>
              </a:rPr>
              <a:t>School </a:t>
            </a:r>
            <a:r>
              <a:rPr lang="en-US" sz="2000" dirty="0">
                <a:latin typeface="Times New Roman" panose="02020603050405020304" pitchFamily="18" charset="0"/>
                <a:cs typeface="Times New Roman" panose="02020603050405020304" pitchFamily="18" charset="0"/>
              </a:rPr>
              <a:t>Year of the course grade</a:t>
            </a:r>
          </a:p>
          <a:p>
            <a:r>
              <a:rPr lang="en-US" sz="2000" dirty="0" smtClean="0">
                <a:latin typeface="Times New Roman" panose="02020603050405020304" pitchFamily="18" charset="0"/>
                <a:cs typeface="Times New Roman" panose="02020603050405020304" pitchFamily="18" charset="0"/>
              </a:rPr>
              <a:t>Store </a:t>
            </a:r>
            <a:r>
              <a:rPr lang="en-US" sz="2000" dirty="0">
                <a:latin typeface="Times New Roman" panose="02020603050405020304" pitchFamily="18" charset="0"/>
                <a:cs typeface="Times New Roman" panose="02020603050405020304" pitchFamily="18" charset="0"/>
              </a:rPr>
              <a:t>Code – should be F1 for all manual entries.</a:t>
            </a:r>
          </a:p>
          <a:p>
            <a:r>
              <a:rPr lang="en-US" sz="2000" dirty="0" smtClean="0">
                <a:latin typeface="Times New Roman" panose="02020603050405020304" pitchFamily="18" charset="0"/>
                <a:cs typeface="Times New Roman" panose="02020603050405020304" pitchFamily="18" charset="0"/>
              </a:rPr>
              <a:t>Hist</a:t>
            </a:r>
            <a:r>
              <a:rPr lang="en-US" sz="2000" dirty="0">
                <a:latin typeface="Times New Roman" panose="02020603050405020304" pitchFamily="18" charset="0"/>
                <a:cs typeface="Times New Roman" panose="02020603050405020304" pitchFamily="18" charset="0"/>
              </a:rPr>
              <a:t>. grade level – the student’s grade level when earning the course grade.</a:t>
            </a:r>
          </a:p>
        </p:txBody>
      </p:sp>
      <p:pic>
        <p:nvPicPr>
          <p:cNvPr id="6" name="Picture 5">
            <a:extLst>
              <a:ext uri="{FF2B5EF4-FFF2-40B4-BE49-F238E27FC236}">
                <a16:creationId xmlns:a16="http://schemas.microsoft.com/office/drawing/2014/main" id="{E9A964E7-B64D-42CA-8201-4EB73DF11F47}"/>
              </a:ext>
            </a:extLst>
          </p:cNvPr>
          <p:cNvPicPr>
            <a:picLocks noChangeAspect="1"/>
          </p:cNvPicPr>
          <p:nvPr/>
        </p:nvPicPr>
        <p:blipFill rotWithShape="1">
          <a:blip r:embed="rId3"/>
          <a:srcRect l="26856" t="31112" r="3314" b="32221"/>
          <a:stretch/>
        </p:blipFill>
        <p:spPr>
          <a:xfrm>
            <a:off x="5714119" y="2325066"/>
            <a:ext cx="6000011" cy="2877794"/>
          </a:xfrm>
          <a:prstGeom prst="rect">
            <a:avLst/>
          </a:prstGeom>
        </p:spPr>
      </p:pic>
    </p:spTree>
    <p:extLst>
      <p:ext uri="{BB962C8B-B14F-4D97-AF65-F5344CB8AC3E}">
        <p14:creationId xmlns:p14="http://schemas.microsoft.com/office/powerpoint/2010/main" val="3877403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F4010-C397-4C1F-9199-DEC676498C87}"/>
              </a:ext>
            </a:extLst>
          </p:cNvPr>
          <p:cNvSpPr>
            <a:spLocks noGrp="1"/>
          </p:cNvSpPr>
          <p:nvPr>
            <p:ph type="title"/>
          </p:nvPr>
        </p:nvSpPr>
        <p:spPr>
          <a:xfrm>
            <a:off x="1947368" y="651990"/>
            <a:ext cx="8911687" cy="964059"/>
          </a:xfrm>
        </p:spPr>
        <p:txBody>
          <a:bodyPr>
            <a:normAutofit/>
          </a:bodyPr>
          <a:lstStyle/>
          <a:p>
            <a:pPr algn="ctr"/>
            <a:r>
              <a:rPr lang="en-US" sz="3200" dirty="0">
                <a:latin typeface="Times New Roman" panose="02020603050405020304" pitchFamily="18" charset="0"/>
                <a:cs typeface="Times New Roman" panose="02020603050405020304" pitchFamily="18" charset="0"/>
              </a:rPr>
              <a:t>Course Information for Stored Grade</a:t>
            </a:r>
          </a:p>
        </p:txBody>
      </p:sp>
      <p:sp>
        <p:nvSpPr>
          <p:cNvPr id="3" name="Content Placeholder 2">
            <a:extLst>
              <a:ext uri="{FF2B5EF4-FFF2-40B4-BE49-F238E27FC236}">
                <a16:creationId xmlns:a16="http://schemas.microsoft.com/office/drawing/2014/main" id="{1E810BCB-9BEB-48E2-A9B6-805594ABC031}"/>
              </a:ext>
            </a:extLst>
          </p:cNvPr>
          <p:cNvSpPr>
            <a:spLocks noGrp="1"/>
          </p:cNvSpPr>
          <p:nvPr>
            <p:ph idx="1"/>
          </p:nvPr>
        </p:nvSpPr>
        <p:spPr>
          <a:xfrm>
            <a:off x="838200" y="1919178"/>
            <a:ext cx="3762067" cy="3748088"/>
          </a:xfrm>
        </p:spPr>
        <p:txBody>
          <a:bodyPr>
            <a:normAutofit/>
          </a:bodyPr>
          <a:lstStyle/>
          <a:p>
            <a:r>
              <a:rPr lang="en-US" sz="2400" dirty="0">
                <a:latin typeface="Times New Roman" panose="02020603050405020304" pitchFamily="18" charset="0"/>
                <a:cs typeface="Times New Roman" panose="02020603050405020304" pitchFamily="18" charset="0"/>
              </a:rPr>
              <a:t>For historical grades from other schools,  section number should be blank. </a:t>
            </a:r>
          </a:p>
          <a:p>
            <a:r>
              <a:rPr lang="en-US" sz="2400" dirty="0">
                <a:latin typeface="Times New Roman" panose="02020603050405020304" pitchFamily="18" charset="0"/>
                <a:cs typeface="Times New Roman" panose="02020603050405020304" pitchFamily="18" charset="0"/>
              </a:rPr>
              <a:t>Teacher name will most likely be blank. </a:t>
            </a:r>
          </a:p>
        </p:txBody>
      </p:sp>
      <p:pic>
        <p:nvPicPr>
          <p:cNvPr id="5" name="Picture 4">
            <a:extLst>
              <a:ext uri="{FF2B5EF4-FFF2-40B4-BE49-F238E27FC236}">
                <a16:creationId xmlns:a16="http://schemas.microsoft.com/office/drawing/2014/main" id="{D97A767C-3832-4671-A331-14FA66173E00}"/>
              </a:ext>
            </a:extLst>
          </p:cNvPr>
          <p:cNvPicPr>
            <a:picLocks noChangeAspect="1"/>
          </p:cNvPicPr>
          <p:nvPr/>
        </p:nvPicPr>
        <p:blipFill rotWithShape="1">
          <a:blip r:embed="rId3"/>
          <a:srcRect l="29702" t="32222" r="6358" b="27778"/>
          <a:stretch/>
        </p:blipFill>
        <p:spPr>
          <a:xfrm>
            <a:off x="4600267" y="1935583"/>
            <a:ext cx="6753533" cy="3859161"/>
          </a:xfrm>
          <a:prstGeom prst="rect">
            <a:avLst/>
          </a:prstGeom>
          <a:ln>
            <a:solidFill>
              <a:srgbClr val="002060"/>
            </a:solidFill>
          </a:ln>
        </p:spPr>
      </p:pic>
    </p:spTree>
    <p:extLst>
      <p:ext uri="{BB962C8B-B14F-4D97-AF65-F5344CB8AC3E}">
        <p14:creationId xmlns:p14="http://schemas.microsoft.com/office/powerpoint/2010/main" val="1625410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3BE37-7797-45B1-83E5-CA229E77BF72}"/>
              </a:ext>
            </a:extLst>
          </p:cNvPr>
          <p:cNvSpPr>
            <a:spLocks noGrp="1"/>
          </p:cNvSpPr>
          <p:nvPr>
            <p:ph type="title"/>
          </p:nvPr>
        </p:nvSpPr>
        <p:spPr>
          <a:xfrm>
            <a:off x="2284915" y="394437"/>
            <a:ext cx="7344663" cy="803742"/>
          </a:xfrm>
        </p:spPr>
        <p:txBody>
          <a:bodyPr/>
          <a:lstStyle/>
          <a:p>
            <a:pPr algn="ctr"/>
            <a:r>
              <a:rPr lang="en-US" dirty="0">
                <a:latin typeface="Times New Roman" panose="02020603050405020304" pitchFamily="18" charset="0"/>
                <a:cs typeface="Times New Roman" panose="02020603050405020304" pitchFamily="18" charset="0"/>
              </a:rPr>
              <a:t>Grade Specifics</a:t>
            </a:r>
          </a:p>
        </p:txBody>
      </p:sp>
      <p:sp>
        <p:nvSpPr>
          <p:cNvPr id="3" name="Content Placeholder 2">
            <a:extLst>
              <a:ext uri="{FF2B5EF4-FFF2-40B4-BE49-F238E27FC236}">
                <a16:creationId xmlns:a16="http://schemas.microsoft.com/office/drawing/2014/main" id="{456B56FF-8518-49C5-8963-190776ACDB55}"/>
              </a:ext>
            </a:extLst>
          </p:cNvPr>
          <p:cNvSpPr>
            <a:spLocks noGrp="1"/>
          </p:cNvSpPr>
          <p:nvPr>
            <p:ph sz="half" idx="1"/>
          </p:nvPr>
        </p:nvSpPr>
        <p:spPr>
          <a:xfrm>
            <a:off x="1578560" y="1905000"/>
            <a:ext cx="4313864" cy="3777622"/>
          </a:xfrm>
        </p:spPr>
        <p:txBody>
          <a:bodyPr>
            <a:normAutofit/>
          </a:bodyPr>
          <a:lstStyle/>
          <a:p>
            <a:r>
              <a:rPr lang="en-US" sz="2000" dirty="0">
                <a:latin typeface="Times New Roman" panose="02020603050405020304" pitchFamily="18" charset="0"/>
                <a:cs typeface="Times New Roman" panose="02020603050405020304" pitchFamily="18" charset="0"/>
              </a:rPr>
              <a:t>Refer to Uniform Grade Policy for GPA points </a:t>
            </a:r>
          </a:p>
          <a:p>
            <a:r>
              <a:rPr lang="en-US" sz="2000" dirty="0">
                <a:latin typeface="Times New Roman" panose="02020603050405020304" pitchFamily="18" charset="0"/>
                <a:cs typeface="Times New Roman" panose="02020603050405020304" pitchFamily="18" charset="0"/>
              </a:rPr>
              <a:t>Reference Activity Coding Manual for Credit Types</a:t>
            </a:r>
          </a:p>
        </p:txBody>
      </p:sp>
      <p:sp>
        <p:nvSpPr>
          <p:cNvPr id="4" name="Content Placeholder 3">
            <a:extLst>
              <a:ext uri="{FF2B5EF4-FFF2-40B4-BE49-F238E27FC236}">
                <a16:creationId xmlns:a16="http://schemas.microsoft.com/office/drawing/2014/main" id="{0214D3AB-3A0D-426A-9461-21376B40EEAF}"/>
              </a:ext>
            </a:extLst>
          </p:cNvPr>
          <p:cNvSpPr>
            <a:spLocks noGrp="1"/>
          </p:cNvSpPr>
          <p:nvPr>
            <p:ph sz="half" idx="2"/>
          </p:nvPr>
        </p:nvSpPr>
        <p:spPr/>
        <p:txBody>
          <a:bodyPr/>
          <a:lstStyle/>
          <a:p>
            <a:endParaRPr lang="en-US" dirty="0"/>
          </a:p>
        </p:txBody>
      </p:sp>
      <p:pic>
        <p:nvPicPr>
          <p:cNvPr id="5" name="Picture 4">
            <a:extLst>
              <a:ext uri="{FF2B5EF4-FFF2-40B4-BE49-F238E27FC236}">
                <a16:creationId xmlns:a16="http://schemas.microsoft.com/office/drawing/2014/main" id="{17729453-C731-482E-BC04-2A80E0E0A928}"/>
              </a:ext>
            </a:extLst>
          </p:cNvPr>
          <p:cNvPicPr>
            <a:picLocks noChangeAspect="1"/>
          </p:cNvPicPr>
          <p:nvPr/>
        </p:nvPicPr>
        <p:blipFill rotWithShape="1">
          <a:blip r:embed="rId3"/>
          <a:srcRect l="29701" t="58889" r="27673"/>
          <a:stretch/>
        </p:blipFill>
        <p:spPr>
          <a:xfrm>
            <a:off x="6163961" y="1825625"/>
            <a:ext cx="5189839" cy="4572000"/>
          </a:xfrm>
          <a:prstGeom prst="rect">
            <a:avLst/>
          </a:prstGeom>
        </p:spPr>
      </p:pic>
    </p:spTree>
    <p:extLst>
      <p:ext uri="{BB962C8B-B14F-4D97-AF65-F5344CB8AC3E}">
        <p14:creationId xmlns:p14="http://schemas.microsoft.com/office/powerpoint/2010/main" val="757305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B4F74-55A5-4451-875C-7C62A50E2859}"/>
              </a:ext>
            </a:extLst>
          </p:cNvPr>
          <p:cNvSpPr>
            <a:spLocks noGrp="1"/>
          </p:cNvSpPr>
          <p:nvPr>
            <p:ph type="title"/>
          </p:nvPr>
        </p:nvSpPr>
        <p:spPr>
          <a:xfrm>
            <a:off x="1919155" y="544735"/>
            <a:ext cx="8911687" cy="1280890"/>
          </a:xfrm>
        </p:spPr>
        <p:txBody>
          <a:bodyPr/>
          <a:lstStyle/>
          <a:p>
            <a:pPr algn="ctr"/>
            <a:r>
              <a:rPr lang="en-US" dirty="0">
                <a:latin typeface="Times New Roman" panose="02020603050405020304" pitchFamily="18" charset="0"/>
                <a:cs typeface="Times New Roman" panose="02020603050405020304" pitchFamily="18" charset="0"/>
              </a:rPr>
              <a:t>Credit Types</a:t>
            </a:r>
          </a:p>
        </p:txBody>
      </p:sp>
      <p:sp>
        <p:nvSpPr>
          <p:cNvPr id="4" name="Content Placeholder 2">
            <a:extLst>
              <a:ext uri="{FF2B5EF4-FFF2-40B4-BE49-F238E27FC236}">
                <a16:creationId xmlns:a16="http://schemas.microsoft.com/office/drawing/2014/main" id="{15B06A60-68AE-4E46-9722-FBA286562CB7}"/>
              </a:ext>
            </a:extLst>
          </p:cNvPr>
          <p:cNvSpPr>
            <a:spLocks noGrp="1"/>
          </p:cNvSpPr>
          <p:nvPr>
            <p:ph sz="half" idx="1"/>
          </p:nvPr>
        </p:nvSpPr>
        <p:spPr>
          <a:xfrm>
            <a:off x="1617846" y="1970004"/>
            <a:ext cx="5257800" cy="4351338"/>
          </a:xfrm>
        </p:spPr>
        <p:txBody>
          <a:bodyPr>
            <a:normAutofit/>
          </a:bodyPr>
          <a:lstStyle/>
          <a:p>
            <a:r>
              <a:rPr lang="en-US" sz="2000" dirty="0" smtClean="0">
                <a:latin typeface="Times New Roman" panose="02020603050405020304" pitchFamily="18" charset="0"/>
                <a:cs typeface="Times New Roman" panose="02020603050405020304" pitchFamily="18" charset="0"/>
              </a:rPr>
              <a:t>Credit types </a:t>
            </a:r>
            <a:r>
              <a:rPr lang="en-US" sz="2000" dirty="0">
                <a:latin typeface="Times New Roman" panose="02020603050405020304" pitchFamily="18" charset="0"/>
                <a:cs typeface="Times New Roman" panose="02020603050405020304" pitchFamily="18" charset="0"/>
              </a:rPr>
              <a:t>allow courses to be grouped together and each course can be associated with one or more credit types. </a:t>
            </a:r>
          </a:p>
          <a:p>
            <a:r>
              <a:rPr lang="en-US" sz="2000" dirty="0">
                <a:latin typeface="Times New Roman" panose="02020603050405020304" pitchFamily="18" charset="0"/>
                <a:cs typeface="Times New Roman" panose="02020603050405020304" pitchFamily="18" charset="0"/>
              </a:rPr>
              <a:t>Credit types are specific to South Carolina schools (primarily for high school courses) for both subject and grade levels.</a:t>
            </a:r>
          </a:p>
          <a:p>
            <a:r>
              <a:rPr lang="en-US" sz="2000" dirty="0">
                <a:latin typeface="Times New Roman" panose="02020603050405020304" pitchFamily="18" charset="0"/>
                <a:cs typeface="Times New Roman" panose="02020603050405020304" pitchFamily="18" charset="0"/>
              </a:rPr>
              <a:t>The “HS” credit type is very important for Individualized Graduation Plan (IGP) display/reports and Graduation Planner/Sets, and the order and format for entering the credit type list impacts how courses display or do not display on reports.  </a:t>
            </a:r>
          </a:p>
          <a:p>
            <a:endParaRPr lang="en-US" dirty="0"/>
          </a:p>
        </p:txBody>
      </p:sp>
      <p:sp>
        <p:nvSpPr>
          <p:cNvPr id="5" name="Rectangle 4">
            <a:extLst>
              <a:ext uri="{FF2B5EF4-FFF2-40B4-BE49-F238E27FC236}">
                <a16:creationId xmlns:a16="http://schemas.microsoft.com/office/drawing/2014/main" id="{20A30C30-9C0F-424F-903F-F7A522FDFB25}"/>
              </a:ext>
            </a:extLst>
          </p:cNvPr>
          <p:cNvSpPr/>
          <p:nvPr/>
        </p:nvSpPr>
        <p:spPr>
          <a:xfrm>
            <a:off x="7227380" y="1825625"/>
            <a:ext cx="4126420" cy="4801314"/>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Grade Bands:</a:t>
            </a:r>
          </a:p>
          <a:p>
            <a:r>
              <a:rPr lang="en-US" dirty="0">
                <a:latin typeface="Times New Roman" panose="02020603050405020304" pitchFamily="18" charset="0"/>
                <a:cs typeface="Times New Roman" panose="02020603050405020304" pitchFamily="18" charset="0"/>
              </a:rPr>
              <a:t>ES – Elementary School </a:t>
            </a:r>
          </a:p>
          <a:p>
            <a:r>
              <a:rPr lang="en-US" dirty="0">
                <a:latin typeface="Times New Roman" panose="02020603050405020304" pitchFamily="18" charset="0"/>
                <a:cs typeface="Times New Roman" panose="02020603050405020304" pitchFamily="18" charset="0"/>
              </a:rPr>
              <a:t>MS – Middle School </a:t>
            </a:r>
          </a:p>
          <a:p>
            <a:r>
              <a:rPr lang="en-US" dirty="0">
                <a:latin typeface="Times New Roman" panose="02020603050405020304" pitchFamily="18" charset="0"/>
                <a:cs typeface="Times New Roman" panose="02020603050405020304" pitchFamily="18" charset="0"/>
              </a:rPr>
              <a:t>HS – High School</a:t>
            </a:r>
          </a:p>
          <a:p>
            <a:endParaRPr lang="en-US"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Subject / Content</a:t>
            </a:r>
          </a:p>
          <a:p>
            <a:r>
              <a:rPr lang="en-US" dirty="0">
                <a:latin typeface="Times New Roman" panose="02020603050405020304" pitchFamily="18" charset="0"/>
                <a:cs typeface="Times New Roman" panose="02020603050405020304" pitchFamily="18" charset="0"/>
              </a:rPr>
              <a:t>A – English/Language Arts </a:t>
            </a:r>
          </a:p>
          <a:p>
            <a:r>
              <a:rPr lang="en-US" dirty="0">
                <a:latin typeface="Times New Roman" panose="02020603050405020304" pitchFamily="18" charset="0"/>
                <a:cs typeface="Times New Roman" panose="02020603050405020304" pitchFamily="18" charset="0"/>
              </a:rPr>
              <a:t>C – Mathematics </a:t>
            </a:r>
          </a:p>
          <a:p>
            <a:r>
              <a:rPr lang="en-US" dirty="0">
                <a:latin typeface="Times New Roman" panose="02020603050405020304" pitchFamily="18" charset="0"/>
                <a:cs typeface="Times New Roman" panose="02020603050405020304" pitchFamily="18" charset="0"/>
              </a:rPr>
              <a:t>E – Science </a:t>
            </a:r>
          </a:p>
          <a:p>
            <a:r>
              <a:rPr lang="en-US" dirty="0">
                <a:latin typeface="Times New Roman" panose="02020603050405020304" pitchFamily="18" charset="0"/>
                <a:cs typeface="Times New Roman" panose="02020603050405020304" pitchFamily="18" charset="0"/>
              </a:rPr>
              <a:t>H – US History and Constitution </a:t>
            </a:r>
          </a:p>
          <a:p>
            <a:r>
              <a:rPr lang="en-US" dirty="0">
                <a:latin typeface="Times New Roman" panose="02020603050405020304" pitchFamily="18" charset="0"/>
                <a:cs typeface="Times New Roman" panose="02020603050405020304" pitchFamily="18" charset="0"/>
              </a:rPr>
              <a:t>J – Economics </a:t>
            </a:r>
          </a:p>
          <a:p>
            <a:r>
              <a:rPr lang="en-US" dirty="0">
                <a:latin typeface="Times New Roman" panose="02020603050405020304" pitchFamily="18" charset="0"/>
                <a:cs typeface="Times New Roman" panose="02020603050405020304" pitchFamily="18" charset="0"/>
              </a:rPr>
              <a:t>K – US Government </a:t>
            </a:r>
          </a:p>
          <a:p>
            <a:r>
              <a:rPr lang="en-US" dirty="0">
                <a:latin typeface="Times New Roman" panose="02020603050405020304" pitchFamily="18" charset="0"/>
                <a:cs typeface="Times New Roman" panose="02020603050405020304" pitchFamily="18" charset="0"/>
              </a:rPr>
              <a:t>L – Other Social Studies </a:t>
            </a:r>
          </a:p>
          <a:p>
            <a:r>
              <a:rPr lang="en-US" dirty="0">
                <a:latin typeface="Times New Roman" panose="02020603050405020304" pitchFamily="18" charset="0"/>
                <a:cs typeface="Times New Roman" panose="02020603050405020304" pitchFamily="18" charset="0"/>
              </a:rPr>
              <a:t>P – Physical Ed or Jr ROTC </a:t>
            </a:r>
          </a:p>
          <a:p>
            <a:r>
              <a:rPr lang="en-US" dirty="0">
                <a:latin typeface="Times New Roman" panose="02020603050405020304" pitchFamily="18" charset="0"/>
                <a:cs typeface="Times New Roman" panose="02020603050405020304" pitchFamily="18" charset="0"/>
              </a:rPr>
              <a:t>R – Computer Science/Keyboard </a:t>
            </a:r>
          </a:p>
          <a:p>
            <a:r>
              <a:rPr lang="en-US" dirty="0">
                <a:latin typeface="Times New Roman" panose="02020603050405020304" pitchFamily="18" charset="0"/>
                <a:cs typeface="Times New Roman" panose="02020603050405020304" pitchFamily="18" charset="0"/>
              </a:rPr>
              <a:t>T – Foreign Language or CTE </a:t>
            </a:r>
          </a:p>
          <a:p>
            <a:r>
              <a:rPr lang="en-US" dirty="0">
                <a:latin typeface="Times New Roman" panose="02020603050405020304" pitchFamily="18" charset="0"/>
                <a:cs typeface="Times New Roman" panose="02020603050405020304" pitchFamily="18" charset="0"/>
              </a:rPr>
              <a:t>X – Electives </a:t>
            </a:r>
          </a:p>
        </p:txBody>
      </p:sp>
    </p:spTree>
    <p:extLst>
      <p:ext uri="{BB962C8B-B14F-4D97-AF65-F5344CB8AC3E}">
        <p14:creationId xmlns:p14="http://schemas.microsoft.com/office/powerpoint/2010/main" val="275440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70AED-FF14-45C7-B637-DBDFE8F26619}"/>
              </a:ext>
            </a:extLst>
          </p:cNvPr>
          <p:cNvSpPr>
            <a:spLocks noGrp="1"/>
          </p:cNvSpPr>
          <p:nvPr>
            <p:ph type="title"/>
          </p:nvPr>
        </p:nvSpPr>
        <p:spPr>
          <a:xfrm>
            <a:off x="1905802" y="661660"/>
            <a:ext cx="8200724" cy="1280890"/>
          </a:xfrm>
        </p:spPr>
        <p:txBody>
          <a:bodyPr>
            <a:normAutofit fontScale="90000"/>
          </a:bodyPr>
          <a:lstStyle/>
          <a:p>
            <a:pPr algn="ctr"/>
            <a:r>
              <a:rPr lang="en-US" sz="3200" dirty="0">
                <a:latin typeface="Times New Roman" panose="02020603050405020304" pitchFamily="18" charset="0"/>
                <a:cs typeface="Times New Roman" panose="02020603050405020304" pitchFamily="18" charset="0"/>
              </a:rPr>
              <a:t>Detailed View</a:t>
            </a:r>
            <a:br>
              <a:rPr lang="en-US" sz="3200" dirty="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
            </a:r>
            <a:br>
              <a:rPr lang="en-US" sz="32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Useful </a:t>
            </a:r>
            <a:r>
              <a:rPr lang="en-US" sz="2000" dirty="0">
                <a:latin typeface="Times New Roman" panose="02020603050405020304" pitchFamily="18" charset="0"/>
                <a:cs typeface="Times New Roman" panose="02020603050405020304" pitchFamily="18" charset="0"/>
              </a:rPr>
              <a:t>for troubleshooting calculations on transcripts or class rankings or honor roll.</a:t>
            </a:r>
            <a:br>
              <a:rPr lang="en-US" sz="2000"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C61DC0C8-ABD7-43C5-AE46-50F98D92F97C}"/>
              </a:ext>
            </a:extLst>
          </p:cNvPr>
          <p:cNvPicPr>
            <a:picLocks noChangeAspect="1"/>
          </p:cNvPicPr>
          <p:nvPr/>
        </p:nvPicPr>
        <p:blipFill rotWithShape="1">
          <a:blip r:embed="rId3"/>
          <a:srcRect l="16866" t="46481" r="2873" b="12463"/>
          <a:stretch/>
        </p:blipFill>
        <p:spPr>
          <a:xfrm>
            <a:off x="1040331" y="2329745"/>
            <a:ext cx="10606401" cy="2891531"/>
          </a:xfrm>
          <a:prstGeom prst="rect">
            <a:avLst/>
          </a:prstGeom>
        </p:spPr>
      </p:pic>
    </p:spTree>
    <p:extLst>
      <p:ext uri="{BB962C8B-B14F-4D97-AF65-F5344CB8AC3E}">
        <p14:creationId xmlns:p14="http://schemas.microsoft.com/office/powerpoint/2010/main" val="2111476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4B130-E76B-4AF1-9788-6BA7EFB2622A}"/>
              </a:ext>
            </a:extLst>
          </p:cNvPr>
          <p:cNvSpPr>
            <a:spLocks noGrp="1"/>
          </p:cNvSpPr>
          <p:nvPr>
            <p:ph type="title"/>
          </p:nvPr>
        </p:nvSpPr>
        <p:spPr>
          <a:xfrm>
            <a:off x="3368842" y="537482"/>
            <a:ext cx="7122695" cy="1280890"/>
          </a:xfrm>
        </p:spPr>
        <p:txBody>
          <a:bodyPr>
            <a:normAutofit/>
          </a:bodyPr>
          <a:lstStyle/>
          <a:p>
            <a:r>
              <a:rPr lang="en-US" sz="3200" dirty="0">
                <a:latin typeface="Times New Roman" panose="02020603050405020304" pitchFamily="18" charset="0"/>
                <a:cs typeface="Times New Roman" panose="02020603050405020304" pitchFamily="18" charset="0"/>
              </a:rPr>
              <a:t>Process for Grade Level Changes</a:t>
            </a:r>
          </a:p>
        </p:txBody>
      </p:sp>
      <p:sp>
        <p:nvSpPr>
          <p:cNvPr id="3" name="Content Placeholder 2">
            <a:extLst>
              <a:ext uri="{FF2B5EF4-FFF2-40B4-BE49-F238E27FC236}">
                <a16:creationId xmlns:a16="http://schemas.microsoft.com/office/drawing/2014/main" id="{B81E9E22-D9DA-446F-B47D-7B82DF5EB59E}"/>
              </a:ext>
            </a:extLst>
          </p:cNvPr>
          <p:cNvSpPr>
            <a:spLocks noGrp="1"/>
          </p:cNvSpPr>
          <p:nvPr>
            <p:ph idx="1"/>
          </p:nvPr>
        </p:nvSpPr>
        <p:spPr/>
        <p:txBody>
          <a:bodyPr>
            <a:normAutofit/>
          </a:bodyPr>
          <a:lstStyle/>
          <a:p>
            <a:r>
              <a:rPr lang="en-US" sz="3200" dirty="0" smtClean="0">
                <a:latin typeface="Times New Roman" panose="02020603050405020304" pitchFamily="18" charset="0"/>
                <a:cs typeface="Times New Roman" panose="02020603050405020304" pitchFamily="18" charset="0"/>
              </a:rPr>
              <a:t>Transfer </a:t>
            </a:r>
            <a:r>
              <a:rPr lang="en-US" sz="3200" dirty="0">
                <a:latin typeface="Times New Roman" panose="02020603050405020304" pitchFamily="18" charset="0"/>
                <a:cs typeface="Times New Roman" panose="02020603050405020304" pitchFamily="18" charset="0"/>
              </a:rPr>
              <a:t>the student out with exit code “GC” at the end of the term.</a:t>
            </a:r>
          </a:p>
          <a:p>
            <a:r>
              <a:rPr lang="en-US" sz="3200" dirty="0" smtClean="0">
                <a:latin typeface="Times New Roman" panose="02020603050405020304" pitchFamily="18" charset="0"/>
                <a:cs typeface="Times New Roman" panose="02020603050405020304" pitchFamily="18" charset="0"/>
              </a:rPr>
              <a:t>Re-enroll </a:t>
            </a:r>
            <a:r>
              <a:rPr lang="en-US" sz="3200" dirty="0">
                <a:latin typeface="Times New Roman" panose="02020603050405020304" pitchFamily="18" charset="0"/>
                <a:cs typeface="Times New Roman" panose="02020603050405020304" pitchFamily="18" charset="0"/>
              </a:rPr>
              <a:t>the student on the next day with the corrected grade level. </a:t>
            </a:r>
          </a:p>
          <a:p>
            <a:r>
              <a:rPr lang="en-US" sz="3200" dirty="0" smtClean="0">
                <a:latin typeface="Times New Roman" panose="02020603050405020304" pitchFamily="18" charset="0"/>
                <a:cs typeface="Times New Roman" panose="02020603050405020304" pitchFamily="18" charset="0"/>
              </a:rPr>
              <a:t>Verify </a:t>
            </a:r>
            <a:r>
              <a:rPr lang="en-US" sz="3200" dirty="0">
                <a:latin typeface="Times New Roman" panose="02020603050405020304" pitchFamily="18" charset="0"/>
                <a:cs typeface="Times New Roman" panose="02020603050405020304" pitchFamily="18" charset="0"/>
              </a:rPr>
              <a:t>EFA coding if a change is necessary.</a:t>
            </a:r>
          </a:p>
        </p:txBody>
      </p:sp>
    </p:spTree>
    <p:extLst>
      <p:ext uri="{BB962C8B-B14F-4D97-AF65-F5344CB8AC3E}">
        <p14:creationId xmlns:p14="http://schemas.microsoft.com/office/powerpoint/2010/main" val="3526000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a:latin typeface="Times New Roman" panose="02020603050405020304" pitchFamily="18" charset="0"/>
                <a:cs typeface="Times New Roman" panose="02020603050405020304" pitchFamily="18" charset="0"/>
              </a:rPr>
              <a:t>Consult with your SPED department</a:t>
            </a:r>
          </a:p>
          <a:p>
            <a:r>
              <a:rPr lang="en-US" sz="2000" dirty="0">
                <a:latin typeface="Times New Roman" panose="02020603050405020304" pitchFamily="18" charset="0"/>
                <a:cs typeface="Times New Roman" panose="02020603050405020304" pitchFamily="18" charset="0"/>
              </a:rPr>
              <a:t>SC High School Credential</a:t>
            </a:r>
          </a:p>
          <a:p>
            <a:pPr marL="0" indent="0">
              <a:buNone/>
            </a:pPr>
            <a:r>
              <a:rPr lang="en-US"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hlinkClick r:id="rId3"/>
              </a:rPr>
              <a:t>https://thesccredential.org/</a:t>
            </a:r>
            <a:r>
              <a:rPr lang="en-US" sz="2000" dirty="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District certificate of attendance</a:t>
            </a:r>
          </a:p>
          <a:p>
            <a:r>
              <a:rPr lang="en-US" sz="2000" u="sng" dirty="0">
                <a:latin typeface="Times New Roman" panose="02020603050405020304" pitchFamily="18" charset="0"/>
                <a:cs typeface="Times New Roman" panose="02020603050405020304" pitchFamily="18" charset="0"/>
              </a:rPr>
              <a:t>Exclude</a:t>
            </a:r>
            <a:r>
              <a:rPr lang="en-US" sz="2000" dirty="0">
                <a:latin typeface="Times New Roman" panose="02020603050405020304" pitchFamily="18" charset="0"/>
                <a:cs typeface="Times New Roman" panose="02020603050405020304" pitchFamily="18" charset="0"/>
              </a:rPr>
              <a:t> from Class Rank when running class rank for semester/year-end storing</a:t>
            </a:r>
          </a:p>
          <a:p>
            <a:r>
              <a:rPr lang="en-US" sz="2000" dirty="0">
                <a:latin typeface="Times New Roman" panose="02020603050405020304" pitchFamily="18" charset="0"/>
                <a:cs typeface="Times New Roman" panose="02020603050405020304" pitchFamily="18" charset="0"/>
              </a:rPr>
              <a:t>Activity Codes for SPED courses in the SC Activity Coding </a:t>
            </a:r>
            <a:r>
              <a:rPr lang="en-US" sz="2000" dirty="0" smtClean="0">
                <a:latin typeface="Times New Roman" panose="02020603050405020304" pitchFamily="18" charset="0"/>
                <a:cs typeface="Times New Roman" panose="02020603050405020304" pitchFamily="18" charset="0"/>
              </a:rPr>
              <a:t>Manual</a:t>
            </a:r>
          </a:p>
          <a:p>
            <a:r>
              <a:rPr lang="en-US" sz="2000" dirty="0" smtClean="0">
                <a:latin typeface="Times New Roman" panose="02020603050405020304" pitchFamily="18" charset="0"/>
                <a:cs typeface="Times New Roman" panose="02020603050405020304" pitchFamily="18" charset="0"/>
              </a:rPr>
              <a:t>Jostens does not print certificates of attendance</a:t>
            </a:r>
            <a:endParaRPr lang="en-US" sz="2000" dirty="0">
              <a:latin typeface="Times New Roman" panose="02020603050405020304" pitchFamily="18" charset="0"/>
              <a:cs typeface="Times New Roman" panose="02020603050405020304" pitchFamily="18" charset="0"/>
            </a:endParaRPr>
          </a:p>
          <a:p>
            <a:pPr marL="0" indent="0">
              <a:buNone/>
            </a:pPr>
            <a:endParaRPr lang="en-US" dirty="0"/>
          </a:p>
        </p:txBody>
      </p:sp>
      <p:sp>
        <p:nvSpPr>
          <p:cNvPr id="4" name="Title 3"/>
          <p:cNvSpPr>
            <a:spLocks noGrp="1"/>
          </p:cNvSpPr>
          <p:nvPr>
            <p:ph type="title"/>
          </p:nvPr>
        </p:nvSpPr>
        <p:spPr>
          <a:xfrm>
            <a:off x="2592925" y="624110"/>
            <a:ext cx="4797949" cy="794787"/>
          </a:xfrm>
        </p:spPr>
        <p:txBody>
          <a:bodyPr/>
          <a:lstStyle/>
          <a:p>
            <a:r>
              <a:rPr lang="en-US" dirty="0" smtClean="0">
                <a:latin typeface="Times New Roman" panose="02020603050405020304" pitchFamily="18" charset="0"/>
                <a:cs typeface="Times New Roman" panose="02020603050405020304" pitchFamily="18" charset="0"/>
              </a:rPr>
              <a:t>Non-Diploma Students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57597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endParaRPr lang="en-US" dirty="0"/>
          </a:p>
          <a:p>
            <a:r>
              <a:rPr lang="en-US" sz="2000" dirty="0">
                <a:latin typeface="Times New Roman" panose="02020603050405020304" pitchFamily="18" charset="0"/>
                <a:cs typeface="Times New Roman" panose="02020603050405020304" pitchFamily="18" charset="0"/>
              </a:rPr>
              <a:t>Office of Data and Research Analysis:</a:t>
            </a:r>
          </a:p>
          <a:p>
            <a:pPr marL="0" indent="0">
              <a:buNone/>
            </a:pPr>
            <a:r>
              <a:rPr lang="en-US" sz="2000" dirty="0">
                <a:latin typeface="Times New Roman" panose="02020603050405020304" pitchFamily="18" charset="0"/>
                <a:cs typeface="Times New Roman" panose="02020603050405020304" pitchFamily="18" charset="0"/>
              </a:rPr>
              <a:t>	Louise Amos- </a:t>
            </a:r>
            <a:r>
              <a:rPr lang="en-US" sz="2000" dirty="0">
                <a:latin typeface="Times New Roman" panose="02020603050405020304" pitchFamily="18" charset="0"/>
                <a:cs typeface="Times New Roman" panose="02020603050405020304" pitchFamily="18" charset="0"/>
                <a:hlinkClick r:id="rId3"/>
              </a:rPr>
              <a:t>lamos@ed.sc.gov</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Office </a:t>
            </a:r>
            <a:r>
              <a:rPr lang="en-US" sz="2000" dirty="0">
                <a:latin typeface="Times New Roman" panose="02020603050405020304" pitchFamily="18" charset="0"/>
                <a:cs typeface="Times New Roman" panose="02020603050405020304" pitchFamily="18" charset="0"/>
              </a:rPr>
              <a:t>of State Accountability:</a:t>
            </a:r>
          </a:p>
          <a:p>
            <a:pPr marL="0" indent="0">
              <a:buNone/>
            </a:pPr>
            <a:r>
              <a:rPr lang="en-US" sz="2000" dirty="0">
                <a:latin typeface="Times New Roman" panose="02020603050405020304" pitchFamily="18" charset="0"/>
                <a:cs typeface="Times New Roman" panose="02020603050405020304" pitchFamily="18" charset="0"/>
              </a:rPr>
              <a:t>	Laura McNair- </a:t>
            </a:r>
            <a:r>
              <a:rPr lang="en-US" sz="2000" dirty="0">
                <a:latin typeface="Times New Roman" panose="02020603050405020304" pitchFamily="18" charset="0"/>
                <a:cs typeface="Times New Roman" panose="02020603050405020304" pitchFamily="18" charset="0"/>
                <a:hlinkClick r:id="rId4"/>
              </a:rPr>
              <a:t>lmcnair@ed.sc.gov</a:t>
            </a:r>
            <a:r>
              <a:rPr lang="en-US" sz="2000" dirty="0">
                <a:latin typeface="Times New Roman" panose="02020603050405020304" pitchFamily="18" charset="0"/>
                <a:cs typeface="Times New Roman" panose="02020603050405020304" pitchFamily="18" charset="0"/>
              </a:rPr>
              <a:t> </a:t>
            </a:r>
          </a:p>
        </p:txBody>
      </p:sp>
      <p:pic>
        <p:nvPicPr>
          <p:cNvPr id="6" name="Content Placeholder 3"/>
          <p:cNvPicPr>
            <a:picLocks noChangeAspect="1"/>
          </p:cNvPicPr>
          <p:nvPr/>
        </p:nvPicPr>
        <p:blipFill>
          <a:blip r:embed="rId5"/>
          <a:stretch>
            <a:fillRect/>
          </a:stretch>
        </p:blipFill>
        <p:spPr>
          <a:xfrm>
            <a:off x="8578403" y="2358231"/>
            <a:ext cx="1892121" cy="3286125"/>
          </a:xfrm>
          <a:prstGeom prst="rect">
            <a:avLst/>
          </a:prstGeom>
        </p:spPr>
      </p:pic>
      <p:sp>
        <p:nvSpPr>
          <p:cNvPr id="3" name="Title 2"/>
          <p:cNvSpPr>
            <a:spLocks noGrp="1"/>
          </p:cNvSpPr>
          <p:nvPr>
            <p:ph type="title"/>
          </p:nvPr>
        </p:nvSpPr>
        <p:spPr>
          <a:xfrm>
            <a:off x="3469489" y="636722"/>
            <a:ext cx="4690744" cy="857849"/>
          </a:xfrm>
        </p:spPr>
        <p:txBody>
          <a:bodyPr/>
          <a:lstStyle/>
          <a:p>
            <a:r>
              <a:rPr lang="en-US" dirty="0" smtClean="0">
                <a:latin typeface="Times New Roman" panose="02020603050405020304" pitchFamily="18" charset="0"/>
                <a:cs typeface="Times New Roman" panose="02020603050405020304" pitchFamily="18" charset="0"/>
              </a:rPr>
              <a:t>Questions?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8754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070" y="641744"/>
            <a:ext cx="10058400" cy="906930"/>
          </a:xfrm>
        </p:spPr>
        <p:txBody>
          <a:bodyPr>
            <a:normAutofit/>
          </a:bodyPr>
          <a:lstStyle/>
          <a:p>
            <a:pPr algn="ctr"/>
            <a:r>
              <a:rPr lang="en-US" sz="3200" dirty="0" smtClean="0">
                <a:latin typeface="Times New Roman" panose="02020603050405020304" pitchFamily="18" charset="0"/>
                <a:cs typeface="Times New Roman" panose="02020603050405020304" pitchFamily="18" charset="0"/>
              </a:rPr>
              <a:t>SBE Regulation 43-273 - Transfers and Withdrawals</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1070" y="1548675"/>
            <a:ext cx="9964570" cy="4858432"/>
          </a:xfrm>
        </p:spPr>
        <p:txBody>
          <a:bodyPr>
            <a:noAutofit/>
          </a:bodyPr>
          <a:lstStyle/>
          <a:p>
            <a:r>
              <a:rPr lang="en-US" sz="2000" dirty="0" smtClean="0">
                <a:latin typeface="Times New Roman" panose="02020603050405020304" pitchFamily="18" charset="0"/>
                <a:cs typeface="Times New Roman" panose="02020603050405020304" pitchFamily="18" charset="0"/>
              </a:rPr>
              <a:t>Units earned by a student in an accredited high school of this state or in a school of another state which is accredited under the regulations of the board of education of that state, or the appropriate regional accrediting agency, will be accepted under the same value which would apply to students in the school to which they transferred.</a:t>
            </a:r>
          </a:p>
          <a:p>
            <a:r>
              <a:rPr lang="en-US" sz="2000" dirty="0" smtClean="0">
                <a:latin typeface="Times New Roman" panose="02020603050405020304" pitchFamily="18" charset="0"/>
                <a:cs typeface="Times New Roman" panose="02020603050405020304" pitchFamily="18" charset="0"/>
              </a:rPr>
              <a:t>If a student transfers from a school, which is not accredited, he or she shall be given tests to evaluate prior academic work and/or be given a tentative assignment in class for a probationary period</a:t>
            </a:r>
            <a:r>
              <a:rPr lang="en-US" sz="2000" dirty="0">
                <a:latin typeface="Times New Roman" panose="02020603050405020304" pitchFamily="18" charset="0"/>
                <a:cs typeface="Times New Roman" panose="02020603050405020304" pitchFamily="18" charset="0"/>
              </a:rPr>
              <a:t>. Districts are encouraged to establish </a:t>
            </a:r>
            <a:r>
              <a:rPr lang="en-US" sz="2000" b="1" dirty="0">
                <a:latin typeface="Times New Roman" panose="02020603050405020304" pitchFamily="18" charset="0"/>
                <a:cs typeface="Times New Roman" panose="02020603050405020304" pitchFamily="18" charset="0"/>
              </a:rPr>
              <a:t>local board policy </a:t>
            </a:r>
            <a:r>
              <a:rPr lang="en-US" sz="2000" dirty="0">
                <a:latin typeface="Times New Roman" panose="02020603050405020304" pitchFamily="18" charset="0"/>
                <a:cs typeface="Times New Roman" panose="02020603050405020304" pitchFamily="18" charset="0"/>
              </a:rPr>
              <a:t>to address a non-accredited school’s transfer grades and credits</a:t>
            </a:r>
            <a:r>
              <a:rPr lang="en-US" sz="2000" dirty="0" smtClean="0">
                <a:latin typeface="Times New Roman" panose="02020603050405020304" pitchFamily="18" charset="0"/>
                <a:cs typeface="Times New Roman" panose="02020603050405020304" pitchFamily="18" charset="0"/>
              </a:rPr>
              <a:t>.</a:t>
            </a:r>
          </a:p>
          <a:p>
            <a:r>
              <a:rPr lang="en-US" sz="2000" dirty="0" smtClean="0">
                <a:latin typeface="Times New Roman" panose="02020603050405020304" pitchFamily="18" charset="0"/>
                <a:cs typeface="Times New Roman" panose="02020603050405020304" pitchFamily="18" charset="0"/>
              </a:rPr>
              <a:t>Dual credit courses earned out of state may or may not carry quality point weightings. When a student transfers, the weight applied at the sending institution according to that state’s regulations will be applied on the transcript in the receiving South Carolina high school. A high school should NOT change the weight of a dual credit course to match South Carolina’s process when they transcribe the course.</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82479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6083" y="743928"/>
            <a:ext cx="8911687" cy="1280890"/>
          </a:xfrm>
        </p:spPr>
        <p:txBody>
          <a:bodyPr>
            <a:normAutofit/>
          </a:bodyPr>
          <a:lstStyle/>
          <a:p>
            <a:r>
              <a:rPr lang="en-US" sz="3200" dirty="0" smtClean="0">
                <a:latin typeface="Times New Roman" panose="02020603050405020304" pitchFamily="18" charset="0"/>
                <a:cs typeface="Times New Roman" panose="02020603050405020304" pitchFamily="18" charset="0"/>
              </a:rPr>
              <a:t>SBE Regulation 43-273 - </a:t>
            </a:r>
            <a:r>
              <a:rPr lang="en-US" sz="3200" dirty="0">
                <a:latin typeface="Times New Roman" panose="02020603050405020304" pitchFamily="18" charset="0"/>
                <a:cs typeface="Times New Roman" panose="02020603050405020304" pitchFamily="18" charset="0"/>
              </a:rPr>
              <a:t>Transfers and Withdrawals</a:t>
            </a:r>
            <a:endParaRPr lang="en-US" sz="3200" dirty="0"/>
          </a:p>
        </p:txBody>
      </p:sp>
      <p:sp>
        <p:nvSpPr>
          <p:cNvPr id="3" name="Content Placeholder 2"/>
          <p:cNvSpPr>
            <a:spLocks noGrp="1"/>
          </p:cNvSpPr>
          <p:nvPr>
            <p:ph idx="1"/>
          </p:nvPr>
        </p:nvSpPr>
        <p:spPr>
          <a:xfrm>
            <a:off x="2030599" y="2133600"/>
            <a:ext cx="9474013" cy="3777622"/>
          </a:xfrm>
        </p:spPr>
        <p:txBody>
          <a:bodyPr>
            <a:normAutofit fontScale="92500" lnSpcReduction="10000"/>
          </a:bodyPr>
          <a:lstStyle/>
          <a:p>
            <a:r>
              <a:rPr lang="en-US" sz="2800" dirty="0">
                <a:latin typeface="Times New Roman" panose="02020603050405020304" pitchFamily="18" charset="0"/>
                <a:cs typeface="Times New Roman" panose="02020603050405020304" pitchFamily="18" charset="0"/>
              </a:rPr>
              <a:t>Data shall be furnished by the sending school when requested in writing no later than 10 business days. Schools may not withhold the transfer of records for fees owed by the student. Ensure you have a request from the school to which the student is transferring prior to sending any data.</a:t>
            </a:r>
          </a:p>
          <a:p>
            <a:r>
              <a:rPr lang="en-US" sz="2800" dirty="0">
                <a:latin typeface="Times New Roman" panose="02020603050405020304" pitchFamily="18" charset="0"/>
                <a:cs typeface="Times New Roman" panose="02020603050405020304" pitchFamily="18" charset="0"/>
              </a:rPr>
              <a:t>Transfer historical grades, current grades and progress in courses if before the end of the term, attendance, incident management records, health records, and official identification documents. (FERPA/HIPPA)</a:t>
            </a:r>
          </a:p>
          <a:p>
            <a:endParaRPr lang="en-US" dirty="0"/>
          </a:p>
        </p:txBody>
      </p:sp>
    </p:spTree>
    <p:extLst>
      <p:ext uri="{BB962C8B-B14F-4D97-AF65-F5344CB8AC3E}">
        <p14:creationId xmlns:p14="http://schemas.microsoft.com/office/powerpoint/2010/main" val="14232666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8897" y="578970"/>
            <a:ext cx="8911687" cy="771553"/>
          </a:xfrm>
        </p:spPr>
        <p:txBody>
          <a:bodyPr/>
          <a:lstStyle/>
          <a:p>
            <a:pPr algn="ctr"/>
            <a:r>
              <a:rPr lang="en-US" dirty="0" smtClean="0">
                <a:latin typeface="Times New Roman" panose="02020603050405020304" pitchFamily="18" charset="0"/>
                <a:cs typeface="Times New Roman" panose="02020603050405020304" pitchFamily="18" charset="0"/>
              </a:rPr>
              <a:t>Withdrawing from Courses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78782" y="1350523"/>
            <a:ext cx="9310052" cy="5507477"/>
          </a:xfrm>
        </p:spPr>
        <p:txBody>
          <a:bodyPr>
            <a:noAutofit/>
          </a:bodyPr>
          <a:lstStyle/>
          <a:p>
            <a:r>
              <a:rPr lang="en-US" sz="2000" dirty="0" smtClean="0">
                <a:latin typeface="Times New Roman" panose="02020603050405020304" pitchFamily="18" charset="0"/>
                <a:cs typeface="Times New Roman" panose="02020603050405020304" pitchFamily="18" charset="0"/>
              </a:rPr>
              <a:t>Students who withdraw from a course within the timeframe will do so without penalty.</a:t>
            </a:r>
          </a:p>
          <a:p>
            <a:r>
              <a:rPr lang="en-US" sz="2000" dirty="0" smtClean="0">
                <a:latin typeface="Times New Roman" panose="02020603050405020304" pitchFamily="18" charset="0"/>
                <a:cs typeface="Times New Roman" panose="02020603050405020304" pitchFamily="18" charset="0"/>
              </a:rPr>
              <a:t>Students who withdraw after 3 days for a 45-day course, 5 days for a 90-day course, or 10 days for a 180-day course, without administrator approval, will receive a WF/50 and the 50 will be calculated into the overall GPA. Timeframes for distance learning, dual enrollment, and virtual courses are established by </a:t>
            </a:r>
            <a:r>
              <a:rPr lang="en-US" sz="2000" b="1" dirty="0" smtClean="0">
                <a:latin typeface="Times New Roman" panose="02020603050405020304" pitchFamily="18" charset="0"/>
                <a:cs typeface="Times New Roman" panose="02020603050405020304" pitchFamily="18" charset="0"/>
              </a:rPr>
              <a:t>local board policy</a:t>
            </a:r>
            <a:r>
              <a:rPr lang="en-US" sz="2000" dirty="0" smtClean="0">
                <a:latin typeface="Times New Roman" panose="02020603050405020304" pitchFamily="18" charset="0"/>
                <a:cs typeface="Times New Roman" panose="02020603050405020304" pitchFamily="18" charset="0"/>
              </a:rPr>
              <a:t>, IHL’s and Virtual SC deadlines.</a:t>
            </a:r>
          </a:p>
          <a:p>
            <a:r>
              <a:rPr lang="en-US" sz="2000" dirty="0" smtClean="0">
                <a:latin typeface="Times New Roman" panose="02020603050405020304" pitchFamily="18" charset="0"/>
                <a:cs typeface="Times New Roman" panose="02020603050405020304" pitchFamily="18" charset="0"/>
              </a:rPr>
              <a:t>Drops outs and expulsions after the allowed time frame will receive:</a:t>
            </a:r>
          </a:p>
          <a:p>
            <a:pPr lvl="1"/>
            <a:r>
              <a:rPr lang="en-US" sz="2000" b="1" dirty="0" smtClean="0">
                <a:latin typeface="Times New Roman" panose="02020603050405020304" pitchFamily="18" charset="0"/>
                <a:cs typeface="Times New Roman" panose="02020603050405020304" pitchFamily="18" charset="0"/>
              </a:rPr>
              <a:t>WP</a:t>
            </a:r>
            <a:r>
              <a:rPr lang="en-US" sz="2000" dirty="0" smtClean="0">
                <a:latin typeface="Times New Roman" panose="02020603050405020304" pitchFamily="18" charset="0"/>
                <a:cs typeface="Times New Roman" panose="02020603050405020304" pitchFamily="18" charset="0"/>
              </a:rPr>
              <a:t> if passing course - no earned credits and no quality points</a:t>
            </a:r>
          </a:p>
          <a:p>
            <a:pPr lvl="1"/>
            <a:r>
              <a:rPr lang="en-US" sz="2000" b="1" dirty="0" smtClean="0">
                <a:latin typeface="Times New Roman" panose="02020603050405020304" pitchFamily="18" charset="0"/>
                <a:cs typeface="Times New Roman" panose="02020603050405020304" pitchFamily="18" charset="0"/>
              </a:rPr>
              <a:t>WF</a:t>
            </a:r>
            <a:r>
              <a:rPr lang="en-US" sz="2000" dirty="0" smtClean="0">
                <a:latin typeface="Times New Roman" panose="02020603050405020304" pitchFamily="18" charset="0"/>
                <a:cs typeface="Times New Roman" panose="02020603050405020304" pitchFamily="18" charset="0"/>
              </a:rPr>
              <a:t> if failing course – no earned credits but a 50 will be factored into GPA</a:t>
            </a:r>
          </a:p>
          <a:p>
            <a:r>
              <a:rPr lang="en-US" sz="2000" dirty="0" smtClean="0">
                <a:latin typeface="Times New Roman" panose="02020603050405020304" pitchFamily="18" charset="0"/>
                <a:cs typeface="Times New Roman" panose="02020603050405020304" pitchFamily="18" charset="0"/>
              </a:rPr>
              <a:t>Students with excessive absences may make up work or demonstrate proficiency as determined by </a:t>
            </a:r>
            <a:r>
              <a:rPr lang="en-US" sz="2000" b="1" dirty="0" smtClean="0">
                <a:latin typeface="Times New Roman" panose="02020603050405020304" pitchFamily="18" charset="0"/>
                <a:cs typeface="Times New Roman" panose="02020603050405020304" pitchFamily="18" charset="0"/>
              </a:rPr>
              <a:t>local board policy </a:t>
            </a:r>
            <a:r>
              <a:rPr lang="en-US" sz="2000" dirty="0" smtClean="0">
                <a:latin typeface="Times New Roman" panose="02020603050405020304" pitchFamily="18" charset="0"/>
                <a:cs typeface="Times New Roman" panose="02020603050405020304" pitchFamily="18" charset="0"/>
              </a:rPr>
              <a:t>(R. 274 VII (B)). If a grade of FA is assigned, it will carry no earned credits but a 50 will be factored into the student’s GPA.</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26173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9320</TotalTime>
  <Words>7714</Words>
  <Application>Microsoft Office PowerPoint</Application>
  <PresentationFormat>Widescreen</PresentationFormat>
  <Paragraphs>627</Paragraphs>
  <Slides>67</Slides>
  <Notes>48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67</vt:i4>
      </vt:variant>
    </vt:vector>
  </HeadingPairs>
  <TitlesOfParts>
    <vt:vector size="74" baseType="lpstr">
      <vt:lpstr>Arial</vt:lpstr>
      <vt:lpstr>Calibri</vt:lpstr>
      <vt:lpstr>Century Gothic</vt:lpstr>
      <vt:lpstr>Times New Roman</vt:lpstr>
      <vt:lpstr>Wingdings</vt:lpstr>
      <vt:lpstr>Wingdings 3</vt:lpstr>
      <vt:lpstr>Wisp</vt:lpstr>
      <vt:lpstr>PowerPoint Presentation</vt:lpstr>
      <vt:lpstr>Topics</vt:lpstr>
      <vt:lpstr>Follow the Rules</vt:lpstr>
      <vt:lpstr>SBE Regulation 43-234 - Defined Program, Grades 9-12</vt:lpstr>
      <vt:lpstr>SBE Regulation 43-238 - Comprehensive Health Education </vt:lpstr>
      <vt:lpstr>SBE Regulation 43-172 - Accounting and Reporting </vt:lpstr>
      <vt:lpstr>SBE Regulation 43-273 - Transfers and Withdrawals</vt:lpstr>
      <vt:lpstr>SBE Regulation 43-273 - Transfers and Withdrawals</vt:lpstr>
      <vt:lpstr>Withdrawing from Courses</vt:lpstr>
      <vt:lpstr>SBE Regulation 43-232 - Defined Program, Grades 6-8</vt:lpstr>
      <vt:lpstr>Uniform Grading Policy</vt:lpstr>
      <vt:lpstr>SC Honors Framework</vt:lpstr>
      <vt:lpstr>Honors Courses</vt:lpstr>
      <vt:lpstr>Advanced Learning Opportunities</vt:lpstr>
      <vt:lpstr>10-Point Grade Scale</vt:lpstr>
      <vt:lpstr>10-Point Grade Scale – 2016 -17 and Afterwards</vt:lpstr>
      <vt:lpstr>Dual Enrollment vs. Dual Credit</vt:lpstr>
      <vt:lpstr>Dual Enrollment</vt:lpstr>
      <vt:lpstr>Dual Enrollment</vt:lpstr>
      <vt:lpstr>Articulation Agreement/Memorandum of Agreement (MOA)/ Memoranda of Understanding (MOU)</vt:lpstr>
      <vt:lpstr>Converting Grades on Transcripts</vt:lpstr>
      <vt:lpstr>Pass (P)/ Fail (F) Grades (UGP)/Transfer Grades</vt:lpstr>
      <vt:lpstr>Local Board Policy</vt:lpstr>
      <vt:lpstr>Content Recovery</vt:lpstr>
      <vt:lpstr>Retaking a Course</vt:lpstr>
      <vt:lpstr>Retaking a Course Coding Procedures</vt:lpstr>
      <vt:lpstr>Credit Recovery Policy</vt:lpstr>
      <vt:lpstr>Credit Recovery </vt:lpstr>
      <vt:lpstr>Credit Recovery Grading (UGP)</vt:lpstr>
      <vt:lpstr>Credit Recovery Time Frame</vt:lpstr>
      <vt:lpstr>Credit Recovery vs. Retakes</vt:lpstr>
      <vt:lpstr>Potential and Earned Credits</vt:lpstr>
      <vt:lpstr>Conversion Chart* for Non-Percentage Grades</vt:lpstr>
      <vt:lpstr>Grade Calculations and Transcript options</vt:lpstr>
      <vt:lpstr>Early Graduates</vt:lpstr>
      <vt:lpstr>Early Graduates</vt:lpstr>
      <vt:lpstr>Summer Graduates</vt:lpstr>
      <vt:lpstr>Early Graduate and Summer Graduate  Process in PowerSchool</vt:lpstr>
      <vt:lpstr>Graduating Early</vt:lpstr>
      <vt:lpstr>PE through Marching Band/JROTC</vt:lpstr>
      <vt:lpstr>Transcripts       </vt:lpstr>
      <vt:lpstr>SC Transcripts</vt:lpstr>
      <vt:lpstr>Final Transcript Heading</vt:lpstr>
      <vt:lpstr>Parts of the Student’s Name</vt:lpstr>
      <vt:lpstr>Graduation Date vs. Class of (Year)</vt:lpstr>
      <vt:lpstr>Important Transcript Data Elements</vt:lpstr>
      <vt:lpstr>Important Transcript Data (cont.)</vt:lpstr>
      <vt:lpstr>Final vs. WIP Transcripts: Title</vt:lpstr>
      <vt:lpstr>Final vs. WIP Transcripts: Current Courses</vt:lpstr>
      <vt:lpstr>Process for Archiving and Timelines for Transcripts</vt:lpstr>
      <vt:lpstr>Archiving Transcripts </vt:lpstr>
      <vt:lpstr>Transcript and Reporting Procedures</vt:lpstr>
      <vt:lpstr>Transcript Requirements for State Scholarship Eligibility</vt:lpstr>
      <vt:lpstr>Transcript Templates</vt:lpstr>
      <vt:lpstr>What Are Historical Grades?</vt:lpstr>
      <vt:lpstr>Historical Grades Page</vt:lpstr>
      <vt:lpstr>Store Terms</vt:lpstr>
      <vt:lpstr>Parts of the Historical Grade Page</vt:lpstr>
      <vt:lpstr>Parts of the Historical Grade Page, continued</vt:lpstr>
      <vt:lpstr>Create A New Historical Grade</vt:lpstr>
      <vt:lpstr>Course Information for Stored Grade</vt:lpstr>
      <vt:lpstr>Grade Specifics</vt:lpstr>
      <vt:lpstr>Credit Types</vt:lpstr>
      <vt:lpstr>Detailed View  Useful for troubleshooting calculations on transcripts or class rankings or honor roll. </vt:lpstr>
      <vt:lpstr>Process for Grade Level Changes</vt:lpstr>
      <vt:lpstr>Non-Diploma Students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Amos, Louise</dc:creator>
  <cp:lastModifiedBy>Mcnair, Laura</cp:lastModifiedBy>
  <cp:revision>139</cp:revision>
  <cp:lastPrinted>2021-07-21T21:12:22Z</cp:lastPrinted>
  <dcterms:created xsi:type="dcterms:W3CDTF">2020-11-30T17:55:26Z</dcterms:created>
  <dcterms:modified xsi:type="dcterms:W3CDTF">2021-09-01T18:19:16Z</dcterms:modified>
</cp:coreProperties>
</file>