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58" r:id="rId2"/>
    <p:sldId id="260" r:id="rId3"/>
    <p:sldId id="400" r:id="rId4"/>
    <p:sldId id="437" r:id="rId5"/>
    <p:sldId id="413" r:id="rId6"/>
    <p:sldId id="415" r:id="rId7"/>
    <p:sldId id="438" r:id="rId8"/>
    <p:sldId id="417" r:id="rId9"/>
    <p:sldId id="418" r:id="rId10"/>
    <p:sldId id="386" r:id="rId11"/>
    <p:sldId id="420" r:id="rId12"/>
    <p:sldId id="42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488" autoAdjust="0"/>
  </p:normalViewPr>
  <p:slideViewPr>
    <p:cSldViewPr>
      <p:cViewPr varScale="1">
        <p:scale>
          <a:sx n="104" d="100"/>
          <a:sy n="104" d="100"/>
        </p:scale>
        <p:origin x="402" y="102"/>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83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A38D79-901F-420C-BEC7-96DEAF230B29}" type="doc">
      <dgm:prSet loTypeId="urn:microsoft.com/office/officeart/2005/8/layout/default" loCatId="list" qsTypeId="urn:microsoft.com/office/officeart/2005/8/quickstyle/simple4" qsCatId="simple" csTypeId="urn:microsoft.com/office/officeart/2005/8/colors/accent2_2" csCatId="accent2" phldr="1"/>
      <dgm:spPr/>
      <dgm:t>
        <a:bodyPr/>
        <a:lstStyle/>
        <a:p>
          <a:endParaRPr lang="en-US"/>
        </a:p>
      </dgm:t>
    </dgm:pt>
    <dgm:pt modelId="{E5A8DB86-C04D-40A0-B726-1BE860B53AFD}">
      <dgm:prSet/>
      <dgm:spPr/>
      <dgm:t>
        <a:bodyPr/>
        <a:lstStyle/>
        <a:p>
          <a:r>
            <a:rPr lang="en-US" dirty="0"/>
            <a:t>Apprenticeship</a:t>
          </a:r>
        </a:p>
      </dgm:t>
    </dgm:pt>
    <dgm:pt modelId="{F9D19934-C60E-4E90-BEBC-068CE717CA68}" type="parTrans" cxnId="{89117297-6E4E-4A51-9B9E-665CF067BD87}">
      <dgm:prSet/>
      <dgm:spPr/>
      <dgm:t>
        <a:bodyPr/>
        <a:lstStyle/>
        <a:p>
          <a:endParaRPr lang="en-US"/>
        </a:p>
      </dgm:t>
    </dgm:pt>
    <dgm:pt modelId="{53E92DE7-1070-434B-8E2C-FF8D9021A4A3}" type="sibTrans" cxnId="{89117297-6E4E-4A51-9B9E-665CF067BD87}">
      <dgm:prSet/>
      <dgm:spPr/>
      <dgm:t>
        <a:bodyPr/>
        <a:lstStyle/>
        <a:p>
          <a:endParaRPr lang="en-US"/>
        </a:p>
      </dgm:t>
    </dgm:pt>
    <dgm:pt modelId="{D04CB054-5DD8-4146-B19C-B63AF4A2355E}">
      <dgm:prSet/>
      <dgm:spPr/>
      <dgm:t>
        <a:bodyPr/>
        <a:lstStyle/>
        <a:p>
          <a:r>
            <a:rPr lang="en-US"/>
            <a:t>Co-Op</a:t>
          </a:r>
        </a:p>
      </dgm:t>
    </dgm:pt>
    <dgm:pt modelId="{D0FD6FE2-5F44-4945-9131-847DA8C00F84}" type="parTrans" cxnId="{1E9A742E-27E5-4BE5-BFFA-CFB18C8EA34D}">
      <dgm:prSet/>
      <dgm:spPr/>
      <dgm:t>
        <a:bodyPr/>
        <a:lstStyle/>
        <a:p>
          <a:endParaRPr lang="en-US"/>
        </a:p>
      </dgm:t>
    </dgm:pt>
    <dgm:pt modelId="{08963F40-EF61-46AF-A4EA-8A1709F84B8B}" type="sibTrans" cxnId="{1E9A742E-27E5-4BE5-BFFA-CFB18C8EA34D}">
      <dgm:prSet/>
      <dgm:spPr/>
      <dgm:t>
        <a:bodyPr/>
        <a:lstStyle/>
        <a:p>
          <a:endParaRPr lang="en-US"/>
        </a:p>
      </dgm:t>
    </dgm:pt>
    <dgm:pt modelId="{7A5BFAC3-9A16-4CC2-BA94-930F8B1BC8ED}">
      <dgm:prSet/>
      <dgm:spPr/>
      <dgm:t>
        <a:bodyPr/>
        <a:lstStyle/>
        <a:p>
          <a:r>
            <a:rPr lang="en-US"/>
            <a:t>Internship</a:t>
          </a:r>
        </a:p>
      </dgm:t>
    </dgm:pt>
    <dgm:pt modelId="{542705C7-1E2F-48D6-B107-444B23F0FC39}" type="parTrans" cxnId="{2FEDC99F-2B14-402D-A09D-1A3801BC2C2D}">
      <dgm:prSet/>
      <dgm:spPr/>
      <dgm:t>
        <a:bodyPr/>
        <a:lstStyle/>
        <a:p>
          <a:endParaRPr lang="en-US"/>
        </a:p>
      </dgm:t>
    </dgm:pt>
    <dgm:pt modelId="{936CD962-6E19-460B-B4D7-D1A7F1BFFD40}" type="sibTrans" cxnId="{2FEDC99F-2B14-402D-A09D-1A3801BC2C2D}">
      <dgm:prSet/>
      <dgm:spPr/>
      <dgm:t>
        <a:bodyPr/>
        <a:lstStyle/>
        <a:p>
          <a:endParaRPr lang="en-US"/>
        </a:p>
      </dgm:t>
    </dgm:pt>
    <dgm:pt modelId="{0A3D5B7A-DE07-4D65-94C3-E64BE60F68FB}">
      <dgm:prSet/>
      <dgm:spPr/>
      <dgm:t>
        <a:bodyPr/>
        <a:lstStyle/>
        <a:p>
          <a:r>
            <a:rPr lang="en-US" dirty="0"/>
            <a:t>Job Shadowing (On-site, at the worksite)</a:t>
          </a:r>
        </a:p>
      </dgm:t>
    </dgm:pt>
    <dgm:pt modelId="{AEFD3C69-9658-43F1-B29F-8141F63638F7}" type="parTrans" cxnId="{50798496-5E89-4955-BBC4-A71EE2E93A78}">
      <dgm:prSet/>
      <dgm:spPr/>
      <dgm:t>
        <a:bodyPr/>
        <a:lstStyle/>
        <a:p>
          <a:endParaRPr lang="en-US"/>
        </a:p>
      </dgm:t>
    </dgm:pt>
    <dgm:pt modelId="{D5F9581A-0E38-45A4-82AF-E0DD0873E10C}" type="sibTrans" cxnId="{50798496-5E89-4955-BBC4-A71EE2E93A78}">
      <dgm:prSet/>
      <dgm:spPr/>
      <dgm:t>
        <a:bodyPr/>
        <a:lstStyle/>
        <a:p>
          <a:endParaRPr lang="en-US"/>
        </a:p>
      </dgm:t>
    </dgm:pt>
    <dgm:pt modelId="{E27D5A7F-D319-4A19-BE80-4536168615EE}">
      <dgm:prSet/>
      <dgm:spPr/>
      <dgm:t>
        <a:bodyPr/>
        <a:lstStyle/>
        <a:p>
          <a:r>
            <a:rPr lang="en-US" dirty="0"/>
            <a:t>Job Shadowing    (Virtual)</a:t>
          </a:r>
        </a:p>
      </dgm:t>
    </dgm:pt>
    <dgm:pt modelId="{7A1BB6FB-863B-4B7C-B625-DEB183C11B55}" type="parTrans" cxnId="{B327E221-6067-4E67-B3F3-251176E83F6D}">
      <dgm:prSet/>
      <dgm:spPr/>
      <dgm:t>
        <a:bodyPr/>
        <a:lstStyle/>
        <a:p>
          <a:endParaRPr lang="en-US"/>
        </a:p>
      </dgm:t>
    </dgm:pt>
    <dgm:pt modelId="{919C27DA-EEB8-40A4-AB5B-36FD21DAD810}" type="sibTrans" cxnId="{B327E221-6067-4E67-B3F3-251176E83F6D}">
      <dgm:prSet/>
      <dgm:spPr/>
      <dgm:t>
        <a:bodyPr/>
        <a:lstStyle/>
        <a:p>
          <a:endParaRPr lang="en-US"/>
        </a:p>
      </dgm:t>
    </dgm:pt>
    <dgm:pt modelId="{C95971FA-243C-42B5-9BA2-D1D0B1FBD0C5}">
      <dgm:prSet/>
      <dgm:spPr/>
      <dgm:t>
        <a:bodyPr/>
        <a:lstStyle/>
        <a:p>
          <a:r>
            <a:rPr lang="en-US"/>
            <a:t>Mentoring</a:t>
          </a:r>
        </a:p>
      </dgm:t>
    </dgm:pt>
    <dgm:pt modelId="{CC64C90A-BE6D-4476-971C-AC7C27824836}" type="parTrans" cxnId="{CE2E5937-1281-4AF5-AD3B-FEFFF6886A43}">
      <dgm:prSet/>
      <dgm:spPr/>
      <dgm:t>
        <a:bodyPr/>
        <a:lstStyle/>
        <a:p>
          <a:endParaRPr lang="en-US"/>
        </a:p>
      </dgm:t>
    </dgm:pt>
    <dgm:pt modelId="{DA804B70-432C-43F7-9DC5-EE8FCAD6F3F1}" type="sibTrans" cxnId="{CE2E5937-1281-4AF5-AD3B-FEFFF6886A43}">
      <dgm:prSet/>
      <dgm:spPr/>
      <dgm:t>
        <a:bodyPr/>
        <a:lstStyle/>
        <a:p>
          <a:endParaRPr lang="en-US"/>
        </a:p>
      </dgm:t>
    </dgm:pt>
    <dgm:pt modelId="{992C49FE-6598-4033-8238-389A5DD950B3}">
      <dgm:prSet/>
      <dgm:spPr/>
      <dgm:t>
        <a:bodyPr/>
        <a:lstStyle/>
        <a:p>
          <a:r>
            <a:rPr lang="en-US"/>
            <a:t>School-Based Enterprise</a:t>
          </a:r>
        </a:p>
      </dgm:t>
    </dgm:pt>
    <dgm:pt modelId="{CEE07E46-C62E-4E55-9F99-107DA649CAA3}" type="parTrans" cxnId="{D203FB6A-1EA0-45EE-A92B-7754F2B8DA66}">
      <dgm:prSet/>
      <dgm:spPr/>
      <dgm:t>
        <a:bodyPr/>
        <a:lstStyle/>
        <a:p>
          <a:endParaRPr lang="en-US"/>
        </a:p>
      </dgm:t>
    </dgm:pt>
    <dgm:pt modelId="{20A400CF-4C6E-4CE7-87F9-AEC65261E34D}" type="sibTrans" cxnId="{D203FB6A-1EA0-45EE-A92B-7754F2B8DA66}">
      <dgm:prSet/>
      <dgm:spPr/>
      <dgm:t>
        <a:bodyPr/>
        <a:lstStyle/>
        <a:p>
          <a:endParaRPr lang="en-US"/>
        </a:p>
      </dgm:t>
    </dgm:pt>
    <dgm:pt modelId="{DE64524F-0752-49BE-A1BA-CE82FCB523A3}">
      <dgm:prSet/>
      <dgm:spPr/>
      <dgm:t>
        <a:bodyPr/>
        <a:lstStyle/>
        <a:p>
          <a:r>
            <a:rPr lang="en-US"/>
            <a:t>Service Learning</a:t>
          </a:r>
        </a:p>
      </dgm:t>
    </dgm:pt>
    <dgm:pt modelId="{CAE2B86F-E00E-49E6-B9AD-CECCCCA78DD0}" type="parTrans" cxnId="{4D966DBE-F4E5-4D6D-A9B5-272D00AA1D69}">
      <dgm:prSet/>
      <dgm:spPr/>
      <dgm:t>
        <a:bodyPr/>
        <a:lstStyle/>
        <a:p>
          <a:endParaRPr lang="en-US"/>
        </a:p>
      </dgm:t>
    </dgm:pt>
    <dgm:pt modelId="{75814EF4-369F-4A3E-8F1C-D101591D1A4C}" type="sibTrans" cxnId="{4D966DBE-F4E5-4D6D-A9B5-272D00AA1D69}">
      <dgm:prSet/>
      <dgm:spPr/>
      <dgm:t>
        <a:bodyPr/>
        <a:lstStyle/>
        <a:p>
          <a:endParaRPr lang="en-US"/>
        </a:p>
      </dgm:t>
    </dgm:pt>
    <dgm:pt modelId="{4925DC08-683B-4D57-9B13-7845A2C8865F}">
      <dgm:prSet/>
      <dgm:spPr/>
      <dgm:t>
        <a:bodyPr/>
        <a:lstStyle/>
        <a:p>
          <a:r>
            <a:rPr lang="en-US"/>
            <a:t>Structured Field Study</a:t>
          </a:r>
        </a:p>
      </dgm:t>
    </dgm:pt>
    <dgm:pt modelId="{9E267F12-F5B4-46F3-819F-4B4A53C7E7BE}" type="parTrans" cxnId="{5AF5A5BF-847E-4D85-AFB0-333A881E55D7}">
      <dgm:prSet/>
      <dgm:spPr/>
      <dgm:t>
        <a:bodyPr/>
        <a:lstStyle/>
        <a:p>
          <a:endParaRPr lang="en-US"/>
        </a:p>
      </dgm:t>
    </dgm:pt>
    <dgm:pt modelId="{61961817-018D-413B-A78B-97B543A68614}" type="sibTrans" cxnId="{5AF5A5BF-847E-4D85-AFB0-333A881E55D7}">
      <dgm:prSet/>
      <dgm:spPr/>
      <dgm:t>
        <a:bodyPr/>
        <a:lstStyle/>
        <a:p>
          <a:endParaRPr lang="en-US"/>
        </a:p>
      </dgm:t>
    </dgm:pt>
    <dgm:pt modelId="{9B6690D1-9054-452B-AD4B-D6F73CDF18C3}">
      <dgm:prSet/>
      <dgm:spPr/>
      <dgm:t>
        <a:bodyPr/>
        <a:lstStyle/>
        <a:p>
          <a:r>
            <a:rPr lang="en-US"/>
            <a:t>CTE Internship- Work-Based Credit-Bearing Course</a:t>
          </a:r>
        </a:p>
      </dgm:t>
    </dgm:pt>
    <dgm:pt modelId="{329CD019-1ACF-45F3-B025-B7785BEF44B9}" type="parTrans" cxnId="{3012502D-64AC-4360-A88E-92D351A5911A}">
      <dgm:prSet/>
      <dgm:spPr/>
      <dgm:t>
        <a:bodyPr/>
        <a:lstStyle/>
        <a:p>
          <a:endParaRPr lang="en-US"/>
        </a:p>
      </dgm:t>
    </dgm:pt>
    <dgm:pt modelId="{EFBABAA9-53B2-44D8-99A3-60F74C58C9B1}" type="sibTrans" cxnId="{3012502D-64AC-4360-A88E-92D351A5911A}">
      <dgm:prSet/>
      <dgm:spPr/>
      <dgm:t>
        <a:bodyPr/>
        <a:lstStyle/>
        <a:p>
          <a:endParaRPr lang="en-US"/>
        </a:p>
      </dgm:t>
    </dgm:pt>
    <dgm:pt modelId="{6C809F39-4E71-457A-AF9E-74BEB6B9EB51}" type="pres">
      <dgm:prSet presAssocID="{5AA38D79-901F-420C-BEC7-96DEAF230B29}" presName="diagram" presStyleCnt="0">
        <dgm:presLayoutVars>
          <dgm:dir/>
          <dgm:resizeHandles val="exact"/>
        </dgm:presLayoutVars>
      </dgm:prSet>
      <dgm:spPr/>
      <dgm:t>
        <a:bodyPr/>
        <a:lstStyle/>
        <a:p>
          <a:endParaRPr lang="en-US"/>
        </a:p>
      </dgm:t>
    </dgm:pt>
    <dgm:pt modelId="{3A3E9968-7E39-463C-9C0B-3E6CACB93330}" type="pres">
      <dgm:prSet presAssocID="{E5A8DB86-C04D-40A0-B726-1BE860B53AFD}" presName="node" presStyleLbl="node1" presStyleIdx="0" presStyleCnt="10">
        <dgm:presLayoutVars>
          <dgm:bulletEnabled val="1"/>
        </dgm:presLayoutVars>
      </dgm:prSet>
      <dgm:spPr/>
      <dgm:t>
        <a:bodyPr/>
        <a:lstStyle/>
        <a:p>
          <a:endParaRPr lang="en-US"/>
        </a:p>
      </dgm:t>
    </dgm:pt>
    <dgm:pt modelId="{76DD96FF-9583-4B45-953D-FEF574DB21CB}" type="pres">
      <dgm:prSet presAssocID="{53E92DE7-1070-434B-8E2C-FF8D9021A4A3}" presName="sibTrans" presStyleCnt="0"/>
      <dgm:spPr/>
    </dgm:pt>
    <dgm:pt modelId="{55999704-B1B9-4992-B286-B3447DC083B0}" type="pres">
      <dgm:prSet presAssocID="{D04CB054-5DD8-4146-B19C-B63AF4A2355E}" presName="node" presStyleLbl="node1" presStyleIdx="1" presStyleCnt="10">
        <dgm:presLayoutVars>
          <dgm:bulletEnabled val="1"/>
        </dgm:presLayoutVars>
      </dgm:prSet>
      <dgm:spPr/>
      <dgm:t>
        <a:bodyPr/>
        <a:lstStyle/>
        <a:p>
          <a:endParaRPr lang="en-US"/>
        </a:p>
      </dgm:t>
    </dgm:pt>
    <dgm:pt modelId="{ABF73B03-A61A-4F07-9533-DED67597136B}" type="pres">
      <dgm:prSet presAssocID="{08963F40-EF61-46AF-A4EA-8A1709F84B8B}" presName="sibTrans" presStyleCnt="0"/>
      <dgm:spPr/>
    </dgm:pt>
    <dgm:pt modelId="{586808D6-3007-4132-904D-25263E7677CD}" type="pres">
      <dgm:prSet presAssocID="{7A5BFAC3-9A16-4CC2-BA94-930F8B1BC8ED}" presName="node" presStyleLbl="node1" presStyleIdx="2" presStyleCnt="10">
        <dgm:presLayoutVars>
          <dgm:bulletEnabled val="1"/>
        </dgm:presLayoutVars>
      </dgm:prSet>
      <dgm:spPr/>
      <dgm:t>
        <a:bodyPr/>
        <a:lstStyle/>
        <a:p>
          <a:endParaRPr lang="en-US"/>
        </a:p>
      </dgm:t>
    </dgm:pt>
    <dgm:pt modelId="{F69782CE-2097-4617-98DE-8E55B05088B5}" type="pres">
      <dgm:prSet presAssocID="{936CD962-6E19-460B-B4D7-D1A7F1BFFD40}" presName="sibTrans" presStyleCnt="0"/>
      <dgm:spPr/>
    </dgm:pt>
    <dgm:pt modelId="{4532C987-C12E-46D3-BBA2-919DB931E460}" type="pres">
      <dgm:prSet presAssocID="{0A3D5B7A-DE07-4D65-94C3-E64BE60F68FB}" presName="node" presStyleLbl="node1" presStyleIdx="3" presStyleCnt="10">
        <dgm:presLayoutVars>
          <dgm:bulletEnabled val="1"/>
        </dgm:presLayoutVars>
      </dgm:prSet>
      <dgm:spPr/>
      <dgm:t>
        <a:bodyPr/>
        <a:lstStyle/>
        <a:p>
          <a:endParaRPr lang="en-US"/>
        </a:p>
      </dgm:t>
    </dgm:pt>
    <dgm:pt modelId="{6DCAE6AD-05D2-4D8D-9855-B7E7D2E6A5DF}" type="pres">
      <dgm:prSet presAssocID="{D5F9581A-0E38-45A4-82AF-E0DD0873E10C}" presName="sibTrans" presStyleCnt="0"/>
      <dgm:spPr/>
    </dgm:pt>
    <dgm:pt modelId="{B21A56D6-6F4A-473F-B17A-B991EF0F98A5}" type="pres">
      <dgm:prSet presAssocID="{E27D5A7F-D319-4A19-BE80-4536168615EE}" presName="node" presStyleLbl="node1" presStyleIdx="4" presStyleCnt="10">
        <dgm:presLayoutVars>
          <dgm:bulletEnabled val="1"/>
        </dgm:presLayoutVars>
      </dgm:prSet>
      <dgm:spPr/>
      <dgm:t>
        <a:bodyPr/>
        <a:lstStyle/>
        <a:p>
          <a:endParaRPr lang="en-US"/>
        </a:p>
      </dgm:t>
    </dgm:pt>
    <dgm:pt modelId="{71659E68-DF85-41BB-B590-D4393424E84D}" type="pres">
      <dgm:prSet presAssocID="{919C27DA-EEB8-40A4-AB5B-36FD21DAD810}" presName="sibTrans" presStyleCnt="0"/>
      <dgm:spPr/>
    </dgm:pt>
    <dgm:pt modelId="{0C088E4B-077E-4090-AA22-C25E03532033}" type="pres">
      <dgm:prSet presAssocID="{C95971FA-243C-42B5-9BA2-D1D0B1FBD0C5}" presName="node" presStyleLbl="node1" presStyleIdx="5" presStyleCnt="10">
        <dgm:presLayoutVars>
          <dgm:bulletEnabled val="1"/>
        </dgm:presLayoutVars>
      </dgm:prSet>
      <dgm:spPr/>
      <dgm:t>
        <a:bodyPr/>
        <a:lstStyle/>
        <a:p>
          <a:endParaRPr lang="en-US"/>
        </a:p>
      </dgm:t>
    </dgm:pt>
    <dgm:pt modelId="{887C48A3-6C33-44C2-8806-72624B9F6B23}" type="pres">
      <dgm:prSet presAssocID="{DA804B70-432C-43F7-9DC5-EE8FCAD6F3F1}" presName="sibTrans" presStyleCnt="0"/>
      <dgm:spPr/>
    </dgm:pt>
    <dgm:pt modelId="{2E25C4BE-A42F-46B0-8069-6AD10746EC38}" type="pres">
      <dgm:prSet presAssocID="{992C49FE-6598-4033-8238-389A5DD950B3}" presName="node" presStyleLbl="node1" presStyleIdx="6" presStyleCnt="10">
        <dgm:presLayoutVars>
          <dgm:bulletEnabled val="1"/>
        </dgm:presLayoutVars>
      </dgm:prSet>
      <dgm:spPr/>
      <dgm:t>
        <a:bodyPr/>
        <a:lstStyle/>
        <a:p>
          <a:endParaRPr lang="en-US"/>
        </a:p>
      </dgm:t>
    </dgm:pt>
    <dgm:pt modelId="{B00BB905-5DCA-4245-BA34-1474071A2259}" type="pres">
      <dgm:prSet presAssocID="{20A400CF-4C6E-4CE7-87F9-AEC65261E34D}" presName="sibTrans" presStyleCnt="0"/>
      <dgm:spPr/>
    </dgm:pt>
    <dgm:pt modelId="{DBB333CC-D5B8-40DD-8A7F-1CCB085A15BF}" type="pres">
      <dgm:prSet presAssocID="{DE64524F-0752-49BE-A1BA-CE82FCB523A3}" presName="node" presStyleLbl="node1" presStyleIdx="7" presStyleCnt="10">
        <dgm:presLayoutVars>
          <dgm:bulletEnabled val="1"/>
        </dgm:presLayoutVars>
      </dgm:prSet>
      <dgm:spPr/>
      <dgm:t>
        <a:bodyPr/>
        <a:lstStyle/>
        <a:p>
          <a:endParaRPr lang="en-US"/>
        </a:p>
      </dgm:t>
    </dgm:pt>
    <dgm:pt modelId="{3263E913-D43B-4482-81FA-638C0CEDB493}" type="pres">
      <dgm:prSet presAssocID="{75814EF4-369F-4A3E-8F1C-D101591D1A4C}" presName="sibTrans" presStyleCnt="0"/>
      <dgm:spPr/>
    </dgm:pt>
    <dgm:pt modelId="{6AED8C25-F310-4056-8B5C-1593EB4DE5CF}" type="pres">
      <dgm:prSet presAssocID="{4925DC08-683B-4D57-9B13-7845A2C8865F}" presName="node" presStyleLbl="node1" presStyleIdx="8" presStyleCnt="10">
        <dgm:presLayoutVars>
          <dgm:bulletEnabled val="1"/>
        </dgm:presLayoutVars>
      </dgm:prSet>
      <dgm:spPr/>
      <dgm:t>
        <a:bodyPr/>
        <a:lstStyle/>
        <a:p>
          <a:endParaRPr lang="en-US"/>
        </a:p>
      </dgm:t>
    </dgm:pt>
    <dgm:pt modelId="{02FE8C72-8529-4A99-AAFA-E496B8DF578A}" type="pres">
      <dgm:prSet presAssocID="{61961817-018D-413B-A78B-97B543A68614}" presName="sibTrans" presStyleCnt="0"/>
      <dgm:spPr/>
    </dgm:pt>
    <dgm:pt modelId="{373B4021-E4B1-40EE-9A5E-FF9CA8DD280C}" type="pres">
      <dgm:prSet presAssocID="{9B6690D1-9054-452B-AD4B-D6F73CDF18C3}" presName="node" presStyleLbl="node1" presStyleIdx="9" presStyleCnt="10">
        <dgm:presLayoutVars>
          <dgm:bulletEnabled val="1"/>
        </dgm:presLayoutVars>
      </dgm:prSet>
      <dgm:spPr/>
      <dgm:t>
        <a:bodyPr/>
        <a:lstStyle/>
        <a:p>
          <a:endParaRPr lang="en-US"/>
        </a:p>
      </dgm:t>
    </dgm:pt>
  </dgm:ptLst>
  <dgm:cxnLst>
    <dgm:cxn modelId="{BB1843BB-B32C-4622-BD55-0A7CF25F2B96}" type="presOf" srcId="{0A3D5B7A-DE07-4D65-94C3-E64BE60F68FB}" destId="{4532C987-C12E-46D3-BBA2-919DB931E460}" srcOrd="0" destOrd="0" presId="urn:microsoft.com/office/officeart/2005/8/layout/default"/>
    <dgm:cxn modelId="{2FEDC99F-2B14-402D-A09D-1A3801BC2C2D}" srcId="{5AA38D79-901F-420C-BEC7-96DEAF230B29}" destId="{7A5BFAC3-9A16-4CC2-BA94-930F8B1BC8ED}" srcOrd="2" destOrd="0" parTransId="{542705C7-1E2F-48D6-B107-444B23F0FC39}" sibTransId="{936CD962-6E19-460B-B4D7-D1A7F1BFFD40}"/>
    <dgm:cxn modelId="{E449AA05-2095-462D-B076-264FB9CC2D6E}" type="presOf" srcId="{E27D5A7F-D319-4A19-BE80-4536168615EE}" destId="{B21A56D6-6F4A-473F-B17A-B991EF0F98A5}" srcOrd="0" destOrd="0" presId="urn:microsoft.com/office/officeart/2005/8/layout/default"/>
    <dgm:cxn modelId="{D203FB6A-1EA0-45EE-A92B-7754F2B8DA66}" srcId="{5AA38D79-901F-420C-BEC7-96DEAF230B29}" destId="{992C49FE-6598-4033-8238-389A5DD950B3}" srcOrd="6" destOrd="0" parTransId="{CEE07E46-C62E-4E55-9F99-107DA649CAA3}" sibTransId="{20A400CF-4C6E-4CE7-87F9-AEC65261E34D}"/>
    <dgm:cxn modelId="{B327E221-6067-4E67-B3F3-251176E83F6D}" srcId="{5AA38D79-901F-420C-BEC7-96DEAF230B29}" destId="{E27D5A7F-D319-4A19-BE80-4536168615EE}" srcOrd="4" destOrd="0" parTransId="{7A1BB6FB-863B-4B7C-B625-DEB183C11B55}" sibTransId="{919C27DA-EEB8-40A4-AB5B-36FD21DAD810}"/>
    <dgm:cxn modelId="{7D1ECB79-2FBB-4020-A019-E6A733B8F548}" type="presOf" srcId="{E5A8DB86-C04D-40A0-B726-1BE860B53AFD}" destId="{3A3E9968-7E39-463C-9C0B-3E6CACB93330}" srcOrd="0" destOrd="0" presId="urn:microsoft.com/office/officeart/2005/8/layout/default"/>
    <dgm:cxn modelId="{300DC8BC-513B-478C-A924-A01F66B8DCBE}" type="presOf" srcId="{C95971FA-243C-42B5-9BA2-D1D0B1FBD0C5}" destId="{0C088E4B-077E-4090-AA22-C25E03532033}" srcOrd="0" destOrd="0" presId="urn:microsoft.com/office/officeart/2005/8/layout/default"/>
    <dgm:cxn modelId="{128D1DB4-8050-4C01-AAE3-CF5015FCAAF4}" type="presOf" srcId="{9B6690D1-9054-452B-AD4B-D6F73CDF18C3}" destId="{373B4021-E4B1-40EE-9A5E-FF9CA8DD280C}" srcOrd="0" destOrd="0" presId="urn:microsoft.com/office/officeart/2005/8/layout/default"/>
    <dgm:cxn modelId="{4D656E04-EA2B-46FB-B95F-90DA5CE75851}" type="presOf" srcId="{DE64524F-0752-49BE-A1BA-CE82FCB523A3}" destId="{DBB333CC-D5B8-40DD-8A7F-1CCB085A15BF}" srcOrd="0" destOrd="0" presId="urn:microsoft.com/office/officeart/2005/8/layout/default"/>
    <dgm:cxn modelId="{50798496-5E89-4955-BBC4-A71EE2E93A78}" srcId="{5AA38D79-901F-420C-BEC7-96DEAF230B29}" destId="{0A3D5B7A-DE07-4D65-94C3-E64BE60F68FB}" srcOrd="3" destOrd="0" parTransId="{AEFD3C69-9658-43F1-B29F-8141F63638F7}" sibTransId="{D5F9581A-0E38-45A4-82AF-E0DD0873E10C}"/>
    <dgm:cxn modelId="{4D966DBE-F4E5-4D6D-A9B5-272D00AA1D69}" srcId="{5AA38D79-901F-420C-BEC7-96DEAF230B29}" destId="{DE64524F-0752-49BE-A1BA-CE82FCB523A3}" srcOrd="7" destOrd="0" parTransId="{CAE2B86F-E00E-49E6-B9AD-CECCCCA78DD0}" sibTransId="{75814EF4-369F-4A3E-8F1C-D101591D1A4C}"/>
    <dgm:cxn modelId="{B7AE69C6-B1E8-4CA4-B0CC-293D1EA2DC44}" type="presOf" srcId="{5AA38D79-901F-420C-BEC7-96DEAF230B29}" destId="{6C809F39-4E71-457A-AF9E-74BEB6B9EB51}" srcOrd="0" destOrd="0" presId="urn:microsoft.com/office/officeart/2005/8/layout/default"/>
    <dgm:cxn modelId="{62F88932-FE96-4E67-ACC4-CEA1043A5A48}" type="presOf" srcId="{D04CB054-5DD8-4146-B19C-B63AF4A2355E}" destId="{55999704-B1B9-4992-B286-B3447DC083B0}" srcOrd="0" destOrd="0" presId="urn:microsoft.com/office/officeart/2005/8/layout/default"/>
    <dgm:cxn modelId="{0B5BCB8F-C2F5-43CB-9156-D2F3F9DA1D81}" type="presOf" srcId="{992C49FE-6598-4033-8238-389A5DD950B3}" destId="{2E25C4BE-A42F-46B0-8069-6AD10746EC38}" srcOrd="0" destOrd="0" presId="urn:microsoft.com/office/officeart/2005/8/layout/default"/>
    <dgm:cxn modelId="{3012502D-64AC-4360-A88E-92D351A5911A}" srcId="{5AA38D79-901F-420C-BEC7-96DEAF230B29}" destId="{9B6690D1-9054-452B-AD4B-D6F73CDF18C3}" srcOrd="9" destOrd="0" parTransId="{329CD019-1ACF-45F3-B025-B7785BEF44B9}" sibTransId="{EFBABAA9-53B2-44D8-99A3-60F74C58C9B1}"/>
    <dgm:cxn modelId="{5AF5A5BF-847E-4D85-AFB0-333A881E55D7}" srcId="{5AA38D79-901F-420C-BEC7-96DEAF230B29}" destId="{4925DC08-683B-4D57-9B13-7845A2C8865F}" srcOrd="8" destOrd="0" parTransId="{9E267F12-F5B4-46F3-819F-4B4A53C7E7BE}" sibTransId="{61961817-018D-413B-A78B-97B543A68614}"/>
    <dgm:cxn modelId="{89117297-6E4E-4A51-9B9E-665CF067BD87}" srcId="{5AA38D79-901F-420C-BEC7-96DEAF230B29}" destId="{E5A8DB86-C04D-40A0-B726-1BE860B53AFD}" srcOrd="0" destOrd="0" parTransId="{F9D19934-C60E-4E90-BEBC-068CE717CA68}" sibTransId="{53E92DE7-1070-434B-8E2C-FF8D9021A4A3}"/>
    <dgm:cxn modelId="{05C0BA2B-0ED9-4A26-A15A-3184DE69E7D3}" type="presOf" srcId="{4925DC08-683B-4D57-9B13-7845A2C8865F}" destId="{6AED8C25-F310-4056-8B5C-1593EB4DE5CF}" srcOrd="0" destOrd="0" presId="urn:microsoft.com/office/officeart/2005/8/layout/default"/>
    <dgm:cxn modelId="{CE2E5937-1281-4AF5-AD3B-FEFFF6886A43}" srcId="{5AA38D79-901F-420C-BEC7-96DEAF230B29}" destId="{C95971FA-243C-42B5-9BA2-D1D0B1FBD0C5}" srcOrd="5" destOrd="0" parTransId="{CC64C90A-BE6D-4476-971C-AC7C27824836}" sibTransId="{DA804B70-432C-43F7-9DC5-EE8FCAD6F3F1}"/>
    <dgm:cxn modelId="{1E9A742E-27E5-4BE5-BFFA-CFB18C8EA34D}" srcId="{5AA38D79-901F-420C-BEC7-96DEAF230B29}" destId="{D04CB054-5DD8-4146-B19C-B63AF4A2355E}" srcOrd="1" destOrd="0" parTransId="{D0FD6FE2-5F44-4945-9131-847DA8C00F84}" sibTransId="{08963F40-EF61-46AF-A4EA-8A1709F84B8B}"/>
    <dgm:cxn modelId="{D7FCBB28-C559-4CB1-8DFB-3BE3209A1CA8}" type="presOf" srcId="{7A5BFAC3-9A16-4CC2-BA94-930F8B1BC8ED}" destId="{586808D6-3007-4132-904D-25263E7677CD}" srcOrd="0" destOrd="0" presId="urn:microsoft.com/office/officeart/2005/8/layout/default"/>
    <dgm:cxn modelId="{FC867600-DDCB-4001-B886-1C15C6C0E5D5}" type="presParOf" srcId="{6C809F39-4E71-457A-AF9E-74BEB6B9EB51}" destId="{3A3E9968-7E39-463C-9C0B-3E6CACB93330}" srcOrd="0" destOrd="0" presId="urn:microsoft.com/office/officeart/2005/8/layout/default"/>
    <dgm:cxn modelId="{A951DEDD-5639-4FA5-9980-0435F7E5775A}" type="presParOf" srcId="{6C809F39-4E71-457A-AF9E-74BEB6B9EB51}" destId="{76DD96FF-9583-4B45-953D-FEF574DB21CB}" srcOrd="1" destOrd="0" presId="urn:microsoft.com/office/officeart/2005/8/layout/default"/>
    <dgm:cxn modelId="{B0CD337E-DE11-4D3E-8DED-289D7BCECC9B}" type="presParOf" srcId="{6C809F39-4E71-457A-AF9E-74BEB6B9EB51}" destId="{55999704-B1B9-4992-B286-B3447DC083B0}" srcOrd="2" destOrd="0" presId="urn:microsoft.com/office/officeart/2005/8/layout/default"/>
    <dgm:cxn modelId="{BCAEDC39-BCBC-477E-BD21-9555930E90D9}" type="presParOf" srcId="{6C809F39-4E71-457A-AF9E-74BEB6B9EB51}" destId="{ABF73B03-A61A-4F07-9533-DED67597136B}" srcOrd="3" destOrd="0" presId="urn:microsoft.com/office/officeart/2005/8/layout/default"/>
    <dgm:cxn modelId="{F010BD4A-7C7D-4C7C-98B6-B9295E5CD6FB}" type="presParOf" srcId="{6C809F39-4E71-457A-AF9E-74BEB6B9EB51}" destId="{586808D6-3007-4132-904D-25263E7677CD}" srcOrd="4" destOrd="0" presId="urn:microsoft.com/office/officeart/2005/8/layout/default"/>
    <dgm:cxn modelId="{8563F3EE-BCA5-41F4-BE1D-DA3042E752E4}" type="presParOf" srcId="{6C809F39-4E71-457A-AF9E-74BEB6B9EB51}" destId="{F69782CE-2097-4617-98DE-8E55B05088B5}" srcOrd="5" destOrd="0" presId="urn:microsoft.com/office/officeart/2005/8/layout/default"/>
    <dgm:cxn modelId="{D8652B30-20C5-4A8B-8514-83F25D4DE8D8}" type="presParOf" srcId="{6C809F39-4E71-457A-AF9E-74BEB6B9EB51}" destId="{4532C987-C12E-46D3-BBA2-919DB931E460}" srcOrd="6" destOrd="0" presId="urn:microsoft.com/office/officeart/2005/8/layout/default"/>
    <dgm:cxn modelId="{76C2472C-5DE4-47E4-A754-AEE0B2461D49}" type="presParOf" srcId="{6C809F39-4E71-457A-AF9E-74BEB6B9EB51}" destId="{6DCAE6AD-05D2-4D8D-9855-B7E7D2E6A5DF}" srcOrd="7" destOrd="0" presId="urn:microsoft.com/office/officeart/2005/8/layout/default"/>
    <dgm:cxn modelId="{BCC18D3A-AD0C-4E62-9E15-60F9FA2A0DFF}" type="presParOf" srcId="{6C809F39-4E71-457A-AF9E-74BEB6B9EB51}" destId="{B21A56D6-6F4A-473F-B17A-B991EF0F98A5}" srcOrd="8" destOrd="0" presId="urn:microsoft.com/office/officeart/2005/8/layout/default"/>
    <dgm:cxn modelId="{E35F52FC-34FB-4229-92EE-0302A195C528}" type="presParOf" srcId="{6C809F39-4E71-457A-AF9E-74BEB6B9EB51}" destId="{71659E68-DF85-41BB-B590-D4393424E84D}" srcOrd="9" destOrd="0" presId="urn:microsoft.com/office/officeart/2005/8/layout/default"/>
    <dgm:cxn modelId="{112988D3-ED1E-4E76-A664-0D6E257854C0}" type="presParOf" srcId="{6C809F39-4E71-457A-AF9E-74BEB6B9EB51}" destId="{0C088E4B-077E-4090-AA22-C25E03532033}" srcOrd="10" destOrd="0" presId="urn:microsoft.com/office/officeart/2005/8/layout/default"/>
    <dgm:cxn modelId="{9BD1416E-A426-4F6D-A5CF-57833D7FA04F}" type="presParOf" srcId="{6C809F39-4E71-457A-AF9E-74BEB6B9EB51}" destId="{887C48A3-6C33-44C2-8806-72624B9F6B23}" srcOrd="11" destOrd="0" presId="urn:microsoft.com/office/officeart/2005/8/layout/default"/>
    <dgm:cxn modelId="{65B8A3FD-863E-49F7-9DA3-8907356EF09B}" type="presParOf" srcId="{6C809F39-4E71-457A-AF9E-74BEB6B9EB51}" destId="{2E25C4BE-A42F-46B0-8069-6AD10746EC38}" srcOrd="12" destOrd="0" presId="urn:microsoft.com/office/officeart/2005/8/layout/default"/>
    <dgm:cxn modelId="{73BC8E47-E6C6-4EE7-BFCD-5BCF30D28840}" type="presParOf" srcId="{6C809F39-4E71-457A-AF9E-74BEB6B9EB51}" destId="{B00BB905-5DCA-4245-BA34-1474071A2259}" srcOrd="13" destOrd="0" presId="urn:microsoft.com/office/officeart/2005/8/layout/default"/>
    <dgm:cxn modelId="{90287A13-2E8B-4F67-9E43-9ABEC849C5DA}" type="presParOf" srcId="{6C809F39-4E71-457A-AF9E-74BEB6B9EB51}" destId="{DBB333CC-D5B8-40DD-8A7F-1CCB085A15BF}" srcOrd="14" destOrd="0" presId="urn:microsoft.com/office/officeart/2005/8/layout/default"/>
    <dgm:cxn modelId="{E26D5982-BD91-4C93-8CF2-A79AAFA82AA5}" type="presParOf" srcId="{6C809F39-4E71-457A-AF9E-74BEB6B9EB51}" destId="{3263E913-D43B-4482-81FA-638C0CEDB493}" srcOrd="15" destOrd="0" presId="urn:microsoft.com/office/officeart/2005/8/layout/default"/>
    <dgm:cxn modelId="{057AF944-79D4-4835-A959-36D15FDA0D09}" type="presParOf" srcId="{6C809F39-4E71-457A-AF9E-74BEB6B9EB51}" destId="{6AED8C25-F310-4056-8B5C-1593EB4DE5CF}" srcOrd="16" destOrd="0" presId="urn:microsoft.com/office/officeart/2005/8/layout/default"/>
    <dgm:cxn modelId="{45F31341-C774-4F2D-A59D-AC3053083D6A}" type="presParOf" srcId="{6C809F39-4E71-457A-AF9E-74BEB6B9EB51}" destId="{02FE8C72-8529-4A99-AAFA-E496B8DF578A}" srcOrd="17" destOrd="0" presId="urn:microsoft.com/office/officeart/2005/8/layout/default"/>
    <dgm:cxn modelId="{DF64BAA1-A61B-43CF-A50A-9A97951C17D7}" type="presParOf" srcId="{6C809F39-4E71-457A-AF9E-74BEB6B9EB51}" destId="{373B4021-E4B1-40EE-9A5E-FF9CA8DD280C}" srcOrd="1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3E9968-7E39-463C-9C0B-3E6CACB93330}">
      <dsp:nvSpPr>
        <dsp:cNvPr id="0" name=""/>
        <dsp:cNvSpPr/>
      </dsp:nvSpPr>
      <dsp:spPr>
        <a:xfrm>
          <a:off x="621664" y="142"/>
          <a:ext cx="1331081" cy="79864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Apprenticeship</a:t>
          </a:r>
        </a:p>
      </dsp:txBody>
      <dsp:txXfrm>
        <a:off x="621664" y="142"/>
        <a:ext cx="1331081" cy="798648"/>
      </dsp:txXfrm>
    </dsp:sp>
    <dsp:sp modelId="{55999704-B1B9-4992-B286-B3447DC083B0}">
      <dsp:nvSpPr>
        <dsp:cNvPr id="0" name=""/>
        <dsp:cNvSpPr/>
      </dsp:nvSpPr>
      <dsp:spPr>
        <a:xfrm>
          <a:off x="2085854" y="142"/>
          <a:ext cx="1331081" cy="79864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Co-Op</a:t>
          </a:r>
        </a:p>
      </dsp:txBody>
      <dsp:txXfrm>
        <a:off x="2085854" y="142"/>
        <a:ext cx="1331081" cy="798648"/>
      </dsp:txXfrm>
    </dsp:sp>
    <dsp:sp modelId="{586808D6-3007-4132-904D-25263E7677CD}">
      <dsp:nvSpPr>
        <dsp:cNvPr id="0" name=""/>
        <dsp:cNvSpPr/>
      </dsp:nvSpPr>
      <dsp:spPr>
        <a:xfrm>
          <a:off x="621664" y="931899"/>
          <a:ext cx="1331081" cy="79864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Internship</a:t>
          </a:r>
        </a:p>
      </dsp:txBody>
      <dsp:txXfrm>
        <a:off x="621664" y="931899"/>
        <a:ext cx="1331081" cy="798648"/>
      </dsp:txXfrm>
    </dsp:sp>
    <dsp:sp modelId="{4532C987-C12E-46D3-BBA2-919DB931E460}">
      <dsp:nvSpPr>
        <dsp:cNvPr id="0" name=""/>
        <dsp:cNvSpPr/>
      </dsp:nvSpPr>
      <dsp:spPr>
        <a:xfrm>
          <a:off x="2085854" y="931899"/>
          <a:ext cx="1331081" cy="79864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Job Shadowing (On-site, at the worksite)</a:t>
          </a:r>
        </a:p>
      </dsp:txBody>
      <dsp:txXfrm>
        <a:off x="2085854" y="931899"/>
        <a:ext cx="1331081" cy="798648"/>
      </dsp:txXfrm>
    </dsp:sp>
    <dsp:sp modelId="{B21A56D6-6F4A-473F-B17A-B991EF0F98A5}">
      <dsp:nvSpPr>
        <dsp:cNvPr id="0" name=""/>
        <dsp:cNvSpPr/>
      </dsp:nvSpPr>
      <dsp:spPr>
        <a:xfrm>
          <a:off x="621664" y="1863657"/>
          <a:ext cx="1331081" cy="79864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Job Shadowing    (Virtual)</a:t>
          </a:r>
        </a:p>
      </dsp:txBody>
      <dsp:txXfrm>
        <a:off x="621664" y="1863657"/>
        <a:ext cx="1331081" cy="798648"/>
      </dsp:txXfrm>
    </dsp:sp>
    <dsp:sp modelId="{0C088E4B-077E-4090-AA22-C25E03532033}">
      <dsp:nvSpPr>
        <dsp:cNvPr id="0" name=""/>
        <dsp:cNvSpPr/>
      </dsp:nvSpPr>
      <dsp:spPr>
        <a:xfrm>
          <a:off x="2085854" y="1863657"/>
          <a:ext cx="1331081" cy="79864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Mentoring</a:t>
          </a:r>
        </a:p>
      </dsp:txBody>
      <dsp:txXfrm>
        <a:off x="2085854" y="1863657"/>
        <a:ext cx="1331081" cy="798648"/>
      </dsp:txXfrm>
    </dsp:sp>
    <dsp:sp modelId="{2E25C4BE-A42F-46B0-8069-6AD10746EC38}">
      <dsp:nvSpPr>
        <dsp:cNvPr id="0" name=""/>
        <dsp:cNvSpPr/>
      </dsp:nvSpPr>
      <dsp:spPr>
        <a:xfrm>
          <a:off x="621664" y="2795414"/>
          <a:ext cx="1331081" cy="79864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School-Based Enterprise</a:t>
          </a:r>
        </a:p>
      </dsp:txBody>
      <dsp:txXfrm>
        <a:off x="621664" y="2795414"/>
        <a:ext cx="1331081" cy="798648"/>
      </dsp:txXfrm>
    </dsp:sp>
    <dsp:sp modelId="{DBB333CC-D5B8-40DD-8A7F-1CCB085A15BF}">
      <dsp:nvSpPr>
        <dsp:cNvPr id="0" name=""/>
        <dsp:cNvSpPr/>
      </dsp:nvSpPr>
      <dsp:spPr>
        <a:xfrm>
          <a:off x="2085854" y="2795414"/>
          <a:ext cx="1331081" cy="79864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Service Learning</a:t>
          </a:r>
        </a:p>
      </dsp:txBody>
      <dsp:txXfrm>
        <a:off x="2085854" y="2795414"/>
        <a:ext cx="1331081" cy="798648"/>
      </dsp:txXfrm>
    </dsp:sp>
    <dsp:sp modelId="{6AED8C25-F310-4056-8B5C-1593EB4DE5CF}">
      <dsp:nvSpPr>
        <dsp:cNvPr id="0" name=""/>
        <dsp:cNvSpPr/>
      </dsp:nvSpPr>
      <dsp:spPr>
        <a:xfrm>
          <a:off x="621664" y="3727171"/>
          <a:ext cx="1331081" cy="79864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Structured Field Study</a:t>
          </a:r>
        </a:p>
      </dsp:txBody>
      <dsp:txXfrm>
        <a:off x="621664" y="3727171"/>
        <a:ext cx="1331081" cy="798648"/>
      </dsp:txXfrm>
    </dsp:sp>
    <dsp:sp modelId="{373B4021-E4B1-40EE-9A5E-FF9CA8DD280C}">
      <dsp:nvSpPr>
        <dsp:cNvPr id="0" name=""/>
        <dsp:cNvSpPr/>
      </dsp:nvSpPr>
      <dsp:spPr>
        <a:xfrm>
          <a:off x="2085854" y="3727171"/>
          <a:ext cx="1331081" cy="798648"/>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CTE Internship- Work-Based Credit-Bearing Course</a:t>
          </a:r>
        </a:p>
      </dsp:txBody>
      <dsp:txXfrm>
        <a:off x="2085854" y="3727171"/>
        <a:ext cx="1331081" cy="79864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ECBF1B3-D54A-4A8D-92AA-7B31EBF8B582}" type="datetimeFigureOut">
              <a:rPr lang="en-US" smtClean="0"/>
              <a:t>7/19/2021</a:t>
            </a:fld>
            <a:endParaRPr lang="en-US"/>
          </a:p>
        </p:txBody>
      </p:sp>
      <p:sp>
        <p:nvSpPr>
          <p:cNvPr id="4" name="Footer Placeholder 3"/>
          <p:cNvSpPr>
            <a:spLocks noGrp="1"/>
          </p:cNvSpPr>
          <p:nvPr>
            <p:ph type="ftr" sz="quarter" idx="2"/>
          </p:nvPr>
        </p:nvSpPr>
        <p:spPr>
          <a:xfrm>
            <a:off x="76200" y="8610600"/>
            <a:ext cx="5410200" cy="457200"/>
          </a:xfrm>
          <a:prstGeom prst="rect">
            <a:avLst/>
          </a:prstGeom>
        </p:spPr>
        <p:txBody>
          <a:bodyPr vert="horz" lIns="91440" tIns="45720" rIns="91440" bIns="45720" rtlCol="0" anchor="b"/>
          <a:lstStyle>
            <a:lvl1pPr algn="l">
              <a:defRPr sz="1200"/>
            </a:lvl1pPr>
          </a:lstStyle>
          <a:p>
            <a:r>
              <a:rPr lang="en-US" dirty="0">
                <a:latin typeface="Times New Roman" panose="02020603050405020304" pitchFamily="18" charset="0"/>
                <a:cs typeface="Times New Roman" panose="02020603050405020304" pitchFamily="18" charset="0"/>
              </a:rPr>
              <a:t>South Carolina Department of Education</a:t>
            </a:r>
          </a:p>
        </p:txBody>
      </p:sp>
      <p:sp>
        <p:nvSpPr>
          <p:cNvPr id="5" name="Slide Number Placeholder 4"/>
          <p:cNvSpPr>
            <a:spLocks noGrp="1"/>
          </p:cNvSpPr>
          <p:nvPr>
            <p:ph type="sldNum" sz="quarter" idx="3"/>
          </p:nvPr>
        </p:nvSpPr>
        <p:spPr>
          <a:xfrm>
            <a:off x="6019800" y="8610600"/>
            <a:ext cx="760413" cy="457200"/>
          </a:xfrm>
          <a:prstGeom prst="rect">
            <a:avLst/>
          </a:prstGeom>
        </p:spPr>
        <p:txBody>
          <a:bodyPr vert="horz" lIns="91440" tIns="45720" rIns="91440" bIns="45720" rtlCol="0" anchor="b"/>
          <a:lstStyle>
            <a:lvl1pPr algn="r">
              <a:defRPr sz="1200"/>
            </a:lvl1pPr>
          </a:lstStyle>
          <a:p>
            <a:fld id="{39184511-D9F4-4BA0-9D09-BB9CF2585151}" type="slidenum">
              <a:rPr lang="en-US" smtClean="0">
                <a:latin typeface="Times New Roman" panose="02020603050405020304" pitchFamily="18" charset="0"/>
                <a:cs typeface="Times New Roman" panose="02020603050405020304" pitchFamily="18" charset="0"/>
              </a:rPr>
              <a:t>‹#›</a:t>
            </a:fld>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661641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76200" y="8610600"/>
            <a:ext cx="2971800" cy="457200"/>
          </a:xfrm>
          <a:prstGeom prst="rect">
            <a:avLst/>
          </a:prstGeom>
        </p:spPr>
        <p:txBody>
          <a:bodyPr vert="horz" lIns="91440" tIns="45720" rIns="91440" bIns="45720" rtlCol="0" anchor="b"/>
          <a:lstStyle>
            <a:lvl1pPr algn="l">
              <a:defRPr sz="1200">
                <a:latin typeface="Times New Roman" panose="02020603050405020304" pitchFamily="18" charset="0"/>
                <a:cs typeface="Times New Roman" panose="02020603050405020304" pitchFamily="18" charset="0"/>
              </a:defRPr>
            </a:lvl1pPr>
          </a:lstStyle>
          <a:p>
            <a:r>
              <a:rPr lang="en-US" dirty="0"/>
              <a:t>South Carolina Department of Education</a:t>
            </a:r>
          </a:p>
        </p:txBody>
      </p:sp>
      <p:sp>
        <p:nvSpPr>
          <p:cNvPr id="7" name="Slide Number Placeholder 6"/>
          <p:cNvSpPr>
            <a:spLocks noGrp="1"/>
          </p:cNvSpPr>
          <p:nvPr>
            <p:ph type="sldNum" sz="quarter" idx="5"/>
          </p:nvPr>
        </p:nvSpPr>
        <p:spPr>
          <a:xfrm>
            <a:off x="3810000" y="8610600"/>
            <a:ext cx="2971800" cy="457200"/>
          </a:xfrm>
          <a:prstGeom prst="rect">
            <a:avLst/>
          </a:prstGeom>
        </p:spPr>
        <p:txBody>
          <a:bodyPr vert="horz" lIns="91440" tIns="45720" rIns="91440" bIns="45720" rtlCol="0" anchor="b"/>
          <a:lstStyle>
            <a:lvl1pPr algn="r">
              <a:defRPr sz="1200">
                <a:latin typeface="Times New Roman" panose="02020603050405020304" pitchFamily="18" charset="0"/>
                <a:cs typeface="Times New Roman" panose="02020603050405020304" pitchFamily="18" charset="0"/>
              </a:defRPr>
            </a:lvl1pPr>
          </a:lstStyle>
          <a:p>
            <a:fld id="{9091D14C-FD63-4621-8F63-9ECEE9A5DEDE}" type="slidenum">
              <a:rPr lang="en-US" smtClean="0"/>
              <a:pPr/>
              <a:t>‹#›</a:t>
            </a:fld>
            <a:endParaRPr lang="en-US" dirty="0"/>
          </a:p>
        </p:txBody>
      </p:sp>
    </p:spTree>
    <p:extLst>
      <p:ext uri="{BB962C8B-B14F-4D97-AF65-F5344CB8AC3E}">
        <p14:creationId xmlns:p14="http://schemas.microsoft.com/office/powerpoint/2010/main" val="295771147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8</a:t>
            </a:fld>
            <a:endParaRPr lang="en-US" dirty="0"/>
          </a:p>
        </p:txBody>
      </p:sp>
    </p:spTree>
    <p:extLst>
      <p:ext uri="{BB962C8B-B14F-4D97-AF65-F5344CB8AC3E}">
        <p14:creationId xmlns:p14="http://schemas.microsoft.com/office/powerpoint/2010/main" val="1556830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9</a:t>
            </a:fld>
            <a:endParaRPr lang="en-US" dirty="0"/>
          </a:p>
        </p:txBody>
      </p:sp>
    </p:spTree>
    <p:extLst>
      <p:ext uri="{BB962C8B-B14F-4D97-AF65-F5344CB8AC3E}">
        <p14:creationId xmlns:p14="http://schemas.microsoft.com/office/powerpoint/2010/main" val="2429265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10</a:t>
            </a:fld>
            <a:endParaRPr lang="en-US" dirty="0"/>
          </a:p>
        </p:txBody>
      </p:sp>
    </p:spTree>
    <p:extLst>
      <p:ext uri="{BB962C8B-B14F-4D97-AF65-F5344CB8AC3E}">
        <p14:creationId xmlns:p14="http://schemas.microsoft.com/office/powerpoint/2010/main" val="1220805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Follow this format for the contact information</a:t>
            </a:r>
          </a:p>
        </p:txBody>
      </p:sp>
      <p:sp>
        <p:nvSpPr>
          <p:cNvPr id="4" name="Footer Placeholder 3"/>
          <p:cNvSpPr>
            <a:spLocks noGrp="1"/>
          </p:cNvSpPr>
          <p:nvPr>
            <p:ph type="ftr" sz="quarter" idx="10"/>
          </p:nvPr>
        </p:nvSpPr>
        <p:spPr/>
        <p:txBody>
          <a:bodyPr/>
          <a:lstStyle/>
          <a:p>
            <a:r>
              <a:rPr lang="en-US" dirty="0"/>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12</a:t>
            </a:fld>
            <a:endParaRPr lang="en-US" dirty="0"/>
          </a:p>
        </p:txBody>
      </p:sp>
    </p:spTree>
    <p:extLst>
      <p:ext uri="{BB962C8B-B14F-4D97-AF65-F5344CB8AC3E}">
        <p14:creationId xmlns:p14="http://schemas.microsoft.com/office/powerpoint/2010/main" val="15518475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Times New Roman" panose="02020603050405020304" pitchFamily="18" charset="0"/>
                <a:cs typeface="Times New Roman" panose="02020603050405020304" pitchFamily="18"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00" y="152400"/>
            <a:ext cx="1921707" cy="182880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5350" y="6191249"/>
            <a:ext cx="7391400" cy="657225"/>
          </a:xfrm>
          <a:prstGeom prst="rect">
            <a:avLst/>
          </a:prstGeom>
        </p:spPr>
      </p:pic>
    </p:spTree>
    <p:extLst>
      <p:ext uri="{BB962C8B-B14F-4D97-AF65-F5344CB8AC3E}">
        <p14:creationId xmlns:p14="http://schemas.microsoft.com/office/powerpoint/2010/main" val="918882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637217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129541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64592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03034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32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4038600" cy="4525963"/>
          </a:xfrm>
        </p:spPr>
        <p:txBody>
          <a:bodyPr/>
          <a:lstStyle>
            <a:lvl1pPr>
              <a:defRPr sz="3200"/>
            </a:lvl1pPr>
            <a:lvl2pPr>
              <a:defRPr sz="3200"/>
            </a:lvl2pPr>
            <a:lvl3pPr>
              <a:defRPr sz="2800"/>
            </a:lvl3pPr>
            <a:lvl4pPr>
              <a:defRPr sz="24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007694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979583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472477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514527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800" b="1"/>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3200"/>
            </a:lvl2pPr>
            <a:lvl3pPr>
              <a:defRPr sz="2800"/>
            </a:lvl3pPr>
            <a:lvl4pPr>
              <a:defRPr sz="24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025074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345958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015621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hyperlink" Target="https://jobs.scworks.org/vosnet/lmi/default.aspx?pu=1&amp;plang=E" TargetMode="External"/><Relationship Id="rId3" Type="http://schemas.openxmlformats.org/officeDocument/2006/relationships/hyperlink" Target="https://ed.sc.gov/instruction/career-and-technology-education/career-guidance/work-based-learning/" TargetMode="External"/><Relationship Id="rId7" Type="http://schemas.openxmlformats.org/officeDocument/2006/relationships/hyperlink" Target="https://portal.sccis.intocareers.org/" TargetMode="External"/><Relationship Id="rId2" Type="http://schemas.openxmlformats.org/officeDocument/2006/relationships/hyperlink" Target="https://ed.sc.gov/instruction/career-and-technology-education/career-guidance/sc-career-guidance-model/2018-sc-school-counseling-and-career-guidance-model/" TargetMode="External"/><Relationship Id="rId1" Type="http://schemas.openxmlformats.org/officeDocument/2006/relationships/slideLayout" Target="../slideLayouts/slideLayout6.xml"/><Relationship Id="rId6" Type="http://schemas.openxmlformats.org/officeDocument/2006/relationships/hyperlink" Target="https://www.microburstlearning.com/" TargetMode="External"/><Relationship Id="rId11" Type="http://schemas.openxmlformats.org/officeDocument/2006/relationships/hyperlink" Target="https://ed.sc.gov/instruction/career-and-technical-education/career-guidance/work-based-learning/work-based-learning-guide/" TargetMode="External"/><Relationship Id="rId5" Type="http://schemas.openxmlformats.org/officeDocument/2006/relationships/hyperlink" Target="https://www.scdiscus.org/job-career-resources" TargetMode="External"/><Relationship Id="rId10" Type="http://schemas.openxmlformats.org/officeDocument/2006/relationships/hyperlink" Target="https://ed.sc.gov/instruction/career-and-technical-education/career-guidance/sc-career-guidance-model-and-resources/sc-career-guidance-tool-kit/" TargetMode="External"/><Relationship Id="rId4" Type="http://schemas.openxmlformats.org/officeDocument/2006/relationships/hyperlink" Target="https://www.knowitall.org/subject/career-education" TargetMode="External"/><Relationship Id="rId9" Type="http://schemas.openxmlformats.org/officeDocument/2006/relationships/hyperlink" Target="https://careertech.org/"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ed.sc.gov/instruction/career-and-technical-education/career-guidance/work-based-learning/work-based-learning-guid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ed.sc.gov/instruction/career-and-technical-education/career-guidance/work-based-learning/training-agreement-and-evaluation-pla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drive.google.com/file/d/1cKqG1Hv_ODQ6rWOntVrhrbOrJxDaFvIs/view"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3600"/>
            <a:ext cx="7772400" cy="1470025"/>
          </a:xfrm>
        </p:spPr>
        <p:txBody>
          <a:bodyPr>
            <a:normAutofit fontScale="90000"/>
          </a:bodyPr>
          <a:lstStyle/>
          <a:p>
            <a:r>
              <a:rPr lang="en-US" sz="4900" b="1" dirty="0"/>
              <a:t>SC Work-Based Learning:</a:t>
            </a:r>
            <a:r>
              <a:rPr lang="en-US" b="1" dirty="0"/>
              <a:t/>
            </a:r>
            <a:br>
              <a:rPr lang="en-US" b="1" dirty="0"/>
            </a:br>
            <a:r>
              <a:rPr lang="en-US" b="1" dirty="0"/>
              <a:t>Overview and Work Experiences Crosswalk</a:t>
            </a:r>
          </a:p>
        </p:txBody>
      </p:sp>
      <p:sp>
        <p:nvSpPr>
          <p:cNvPr id="3" name="Subtitle 2"/>
          <p:cNvSpPr>
            <a:spLocks noGrp="1"/>
          </p:cNvSpPr>
          <p:nvPr>
            <p:ph type="subTitle" idx="1"/>
          </p:nvPr>
        </p:nvSpPr>
        <p:spPr/>
        <p:txBody>
          <a:bodyPr>
            <a:normAutofit fontScale="77500" lnSpcReduction="20000"/>
          </a:bodyPr>
          <a:lstStyle/>
          <a:p>
            <a:endParaRPr lang="en-US" dirty="0">
              <a:solidFill>
                <a:schemeClr val="tx1"/>
              </a:solidFill>
            </a:endParaRPr>
          </a:p>
          <a:p>
            <a:r>
              <a:rPr lang="en-US" dirty="0">
                <a:solidFill>
                  <a:schemeClr val="tx1"/>
                </a:solidFill>
              </a:rPr>
              <a:t>Kama J. Staton</a:t>
            </a:r>
          </a:p>
          <a:p>
            <a:r>
              <a:rPr lang="en-US" dirty="0">
                <a:solidFill>
                  <a:schemeClr val="tx1"/>
                </a:solidFill>
              </a:rPr>
              <a:t>Division of College and Career Readiness</a:t>
            </a:r>
          </a:p>
          <a:p>
            <a:r>
              <a:rPr lang="en-US" dirty="0">
                <a:solidFill>
                  <a:schemeClr val="tx1"/>
                </a:solidFill>
              </a:rPr>
              <a:t>Office of Career and Technical Education</a:t>
            </a:r>
          </a:p>
        </p:txBody>
      </p:sp>
    </p:spTree>
    <p:extLst>
      <p:ext uri="{BB962C8B-B14F-4D97-AF65-F5344CB8AC3E}">
        <p14:creationId xmlns:p14="http://schemas.microsoft.com/office/powerpoint/2010/main" val="12207710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457200" y="1600200"/>
            <a:ext cx="8382000" cy="452596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7200" b="1" dirty="0"/>
              <a:t> </a:t>
            </a:r>
          </a:p>
          <a:p>
            <a:pPr marL="0" indent="0">
              <a:buFont typeface="Arial" panose="020B0604020202020204" pitchFamily="34" charset="0"/>
              <a:buNone/>
            </a:pPr>
            <a:r>
              <a:rPr lang="en-US" sz="7200" b="1" dirty="0"/>
              <a:t> </a:t>
            </a:r>
            <a:r>
              <a:rPr lang="en-US" sz="6600" b="1" dirty="0"/>
              <a:t>Friday, May 27, 2022</a:t>
            </a:r>
            <a:endParaRPr lang="en-US" sz="6600" baseline="30000" dirty="0"/>
          </a:p>
        </p:txBody>
      </p:sp>
      <p:sp>
        <p:nvSpPr>
          <p:cNvPr id="2" name="Title 1">
            <a:extLst>
              <a:ext uri="{FF2B5EF4-FFF2-40B4-BE49-F238E27FC236}">
                <a16:creationId xmlns:a16="http://schemas.microsoft.com/office/drawing/2014/main" id="{4E8385B0-BC2A-4FF6-81CE-8AF8FE4F1C49}"/>
              </a:ext>
            </a:extLst>
          </p:cNvPr>
          <p:cNvSpPr>
            <a:spLocks noGrp="1"/>
          </p:cNvSpPr>
          <p:nvPr>
            <p:ph type="title"/>
          </p:nvPr>
        </p:nvSpPr>
        <p:spPr/>
        <p:txBody>
          <a:bodyPr>
            <a:normAutofit fontScale="90000"/>
          </a:bodyPr>
          <a:lstStyle/>
          <a:p>
            <a:r>
              <a:rPr lang="en-US" b="1" cap="small" dirty="0"/>
              <a:t>Deadline to enter all experiences into PowerSchool</a:t>
            </a:r>
          </a:p>
        </p:txBody>
      </p:sp>
      <p:sp>
        <p:nvSpPr>
          <p:cNvPr id="3" name="Slide Number Placeholder 2">
            <a:extLst>
              <a:ext uri="{FF2B5EF4-FFF2-40B4-BE49-F238E27FC236}">
                <a16:creationId xmlns:a16="http://schemas.microsoft.com/office/drawing/2014/main" id="{AABAFD4E-686B-478C-B88E-6623EDC8B14E}"/>
              </a:ext>
            </a:extLst>
          </p:cNvPr>
          <p:cNvSpPr>
            <a:spLocks noGrp="1"/>
          </p:cNvSpPr>
          <p:nvPr>
            <p:ph type="sldNum" sz="quarter" idx="4"/>
          </p:nvPr>
        </p:nvSpPr>
        <p:spPr/>
        <p:txBody>
          <a:bodyPr/>
          <a:lstStyle/>
          <a:p>
            <a:fld id="{2638198E-7845-4843-8114-6B9DA8FD3EF6}" type="slidenum">
              <a:rPr lang="en-US" smtClean="0"/>
              <a:t>10</a:t>
            </a:fld>
            <a:endParaRPr lang="en-US" dirty="0"/>
          </a:p>
        </p:txBody>
      </p:sp>
    </p:spTree>
    <p:extLst>
      <p:ext uri="{BB962C8B-B14F-4D97-AF65-F5344CB8AC3E}">
        <p14:creationId xmlns:p14="http://schemas.microsoft.com/office/powerpoint/2010/main" val="1130177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559"/>
            <a:ext cx="8229600" cy="685824"/>
          </a:xfrm>
        </p:spPr>
        <p:txBody>
          <a:bodyPr>
            <a:normAutofit/>
          </a:bodyPr>
          <a:lstStyle/>
          <a:p>
            <a:r>
              <a:rPr lang="en-US" sz="3600" b="1" dirty="0"/>
              <a:t>RESOURCES</a:t>
            </a:r>
          </a:p>
        </p:txBody>
      </p:sp>
      <p:sp>
        <p:nvSpPr>
          <p:cNvPr id="3" name="Slide Number Placeholder 2"/>
          <p:cNvSpPr>
            <a:spLocks noGrp="1"/>
          </p:cNvSpPr>
          <p:nvPr>
            <p:ph type="sldNum" sz="quarter" idx="4"/>
          </p:nvPr>
        </p:nvSpPr>
        <p:spPr/>
        <p:txBody>
          <a:bodyPr/>
          <a:lstStyle/>
          <a:p>
            <a:fld id="{2638198E-7845-4843-8114-6B9DA8FD3EF6}" type="slidenum">
              <a:rPr lang="en-US" smtClean="0"/>
              <a:t>11</a:t>
            </a:fld>
            <a:endParaRPr lang="en-US" dirty="0"/>
          </a:p>
        </p:txBody>
      </p:sp>
      <p:sp>
        <p:nvSpPr>
          <p:cNvPr id="4" name="Rectangle 3"/>
          <p:cNvSpPr/>
          <p:nvPr/>
        </p:nvSpPr>
        <p:spPr>
          <a:xfrm>
            <a:off x="742607" y="1683814"/>
            <a:ext cx="8001000" cy="523220"/>
          </a:xfrm>
          <a:prstGeom prst="rect">
            <a:avLst/>
          </a:prstGeom>
        </p:spPr>
        <p:txBody>
          <a:bodyPr wrap="square">
            <a:spAutoFit/>
          </a:bodyPr>
          <a:lstStyle/>
          <a:p>
            <a:r>
              <a:rPr lang="en-US" sz="2800" dirty="0">
                <a:hlinkClick r:id="rId2"/>
              </a:rPr>
              <a:t>SC School Counseling and Career Guidance Model</a:t>
            </a:r>
            <a:endParaRPr lang="en-US" sz="2800" dirty="0"/>
          </a:p>
        </p:txBody>
      </p:sp>
      <p:sp>
        <p:nvSpPr>
          <p:cNvPr id="5" name="Rectangle 4"/>
          <p:cNvSpPr/>
          <p:nvPr/>
        </p:nvSpPr>
        <p:spPr>
          <a:xfrm>
            <a:off x="742607" y="2765441"/>
            <a:ext cx="7620000" cy="523220"/>
          </a:xfrm>
          <a:prstGeom prst="rect">
            <a:avLst/>
          </a:prstGeom>
        </p:spPr>
        <p:txBody>
          <a:bodyPr wrap="square">
            <a:spAutoFit/>
          </a:bodyPr>
          <a:lstStyle/>
          <a:p>
            <a:r>
              <a:rPr lang="en-US" sz="2800" dirty="0">
                <a:hlinkClick r:id="rId3"/>
              </a:rPr>
              <a:t>SC Work-Based Learning Resource Page</a:t>
            </a:r>
            <a:endParaRPr lang="en-US" sz="2800" dirty="0"/>
          </a:p>
        </p:txBody>
      </p:sp>
      <p:sp>
        <p:nvSpPr>
          <p:cNvPr id="7" name="Rectangle 6"/>
          <p:cNvSpPr/>
          <p:nvPr/>
        </p:nvSpPr>
        <p:spPr>
          <a:xfrm>
            <a:off x="708102" y="3279462"/>
            <a:ext cx="6934200" cy="523220"/>
          </a:xfrm>
          <a:prstGeom prst="rect">
            <a:avLst/>
          </a:prstGeom>
        </p:spPr>
        <p:txBody>
          <a:bodyPr wrap="square">
            <a:spAutoFit/>
          </a:bodyPr>
          <a:lstStyle/>
          <a:p>
            <a:r>
              <a:rPr lang="en-US" sz="2800" dirty="0">
                <a:hlinkClick r:id="rId4"/>
              </a:rPr>
              <a:t>SC Career Education Career Aisle</a:t>
            </a:r>
            <a:endParaRPr lang="en-US" sz="2800" dirty="0"/>
          </a:p>
        </p:txBody>
      </p:sp>
      <p:sp>
        <p:nvSpPr>
          <p:cNvPr id="8" name="Rectangle 7"/>
          <p:cNvSpPr/>
          <p:nvPr/>
        </p:nvSpPr>
        <p:spPr>
          <a:xfrm>
            <a:off x="749796" y="3778982"/>
            <a:ext cx="4886274" cy="523220"/>
          </a:xfrm>
          <a:prstGeom prst="rect">
            <a:avLst/>
          </a:prstGeom>
        </p:spPr>
        <p:txBody>
          <a:bodyPr wrap="none">
            <a:spAutoFit/>
          </a:bodyPr>
          <a:lstStyle/>
          <a:p>
            <a:r>
              <a:rPr lang="en-US" sz="2800" dirty="0">
                <a:hlinkClick r:id="rId5"/>
              </a:rPr>
              <a:t>SC Discus Job Career Resources</a:t>
            </a:r>
            <a:endParaRPr lang="en-US" sz="2800" dirty="0"/>
          </a:p>
        </p:txBody>
      </p:sp>
      <p:sp>
        <p:nvSpPr>
          <p:cNvPr id="9" name="Rectangle 8"/>
          <p:cNvSpPr/>
          <p:nvPr/>
        </p:nvSpPr>
        <p:spPr>
          <a:xfrm>
            <a:off x="724829" y="4288980"/>
            <a:ext cx="3164649" cy="523220"/>
          </a:xfrm>
          <a:prstGeom prst="rect">
            <a:avLst/>
          </a:prstGeom>
        </p:spPr>
        <p:txBody>
          <a:bodyPr wrap="none">
            <a:spAutoFit/>
          </a:bodyPr>
          <a:lstStyle/>
          <a:p>
            <a:r>
              <a:rPr lang="en-US" sz="2800" dirty="0">
                <a:hlinkClick r:id="rId6"/>
              </a:rPr>
              <a:t>Microburst Learning</a:t>
            </a:r>
            <a:endParaRPr lang="en-US" sz="2800" dirty="0"/>
          </a:p>
        </p:txBody>
      </p:sp>
      <p:sp>
        <p:nvSpPr>
          <p:cNvPr id="10" name="Rectangle 9"/>
          <p:cNvSpPr/>
          <p:nvPr/>
        </p:nvSpPr>
        <p:spPr>
          <a:xfrm>
            <a:off x="765717" y="4960598"/>
            <a:ext cx="1261884" cy="523220"/>
          </a:xfrm>
          <a:prstGeom prst="rect">
            <a:avLst/>
          </a:prstGeom>
        </p:spPr>
        <p:txBody>
          <a:bodyPr wrap="none">
            <a:spAutoFit/>
          </a:bodyPr>
          <a:lstStyle/>
          <a:p>
            <a:r>
              <a:rPr lang="en-US" sz="2800" dirty="0">
                <a:hlinkClick r:id="rId7"/>
              </a:rPr>
              <a:t>SCOIS</a:t>
            </a:r>
            <a:r>
              <a:rPr lang="en-US" dirty="0">
                <a:hlinkClick r:id="rId7"/>
              </a:rPr>
              <a:t> </a:t>
            </a:r>
            <a:endParaRPr lang="en-US" dirty="0"/>
          </a:p>
        </p:txBody>
      </p:sp>
      <p:sp>
        <p:nvSpPr>
          <p:cNvPr id="11" name="Rectangle 10" descr="web link to careertech.org, which is the national career and technical education website."/>
          <p:cNvSpPr/>
          <p:nvPr/>
        </p:nvSpPr>
        <p:spPr>
          <a:xfrm>
            <a:off x="708102" y="5604338"/>
            <a:ext cx="4564566" cy="523220"/>
          </a:xfrm>
          <a:prstGeom prst="rect">
            <a:avLst/>
          </a:prstGeom>
        </p:spPr>
        <p:txBody>
          <a:bodyPr wrap="square">
            <a:spAutoFit/>
          </a:bodyPr>
          <a:lstStyle/>
          <a:p>
            <a:endParaRPr lang="en-US" sz="2800" dirty="0"/>
          </a:p>
        </p:txBody>
      </p:sp>
      <p:sp>
        <p:nvSpPr>
          <p:cNvPr id="12" name="Rectangle 11"/>
          <p:cNvSpPr/>
          <p:nvPr/>
        </p:nvSpPr>
        <p:spPr>
          <a:xfrm>
            <a:off x="700668" y="6201890"/>
            <a:ext cx="4572000" cy="523220"/>
          </a:xfrm>
          <a:prstGeom prst="rect">
            <a:avLst/>
          </a:prstGeom>
        </p:spPr>
        <p:txBody>
          <a:bodyPr>
            <a:spAutoFit/>
          </a:bodyPr>
          <a:lstStyle/>
          <a:p>
            <a:r>
              <a:rPr lang="en-US" sz="2800" dirty="0">
                <a:hlinkClick r:id="rId8"/>
              </a:rPr>
              <a:t>SC Works Labor Market Data</a:t>
            </a:r>
            <a:endParaRPr lang="en-US" sz="2800" dirty="0"/>
          </a:p>
        </p:txBody>
      </p:sp>
      <p:sp>
        <p:nvSpPr>
          <p:cNvPr id="13" name="Rectangle 12" descr="Web link to the national career and technical education website called careertech.org.&#10;"/>
          <p:cNvSpPr/>
          <p:nvPr/>
        </p:nvSpPr>
        <p:spPr>
          <a:xfrm>
            <a:off x="724829" y="5483818"/>
            <a:ext cx="7543800" cy="523220"/>
          </a:xfrm>
          <a:prstGeom prst="rect">
            <a:avLst/>
          </a:prstGeom>
        </p:spPr>
        <p:txBody>
          <a:bodyPr wrap="square">
            <a:spAutoFit/>
          </a:bodyPr>
          <a:lstStyle/>
          <a:p>
            <a:r>
              <a:rPr lang="en-US" sz="2800" dirty="0">
                <a:hlinkClick r:id="rId9"/>
              </a:rPr>
              <a:t>Career and Technical Education</a:t>
            </a:r>
            <a:endParaRPr lang="en-US" sz="2800" dirty="0"/>
          </a:p>
        </p:txBody>
      </p:sp>
      <p:sp>
        <p:nvSpPr>
          <p:cNvPr id="6" name="Rectangle 5">
            <a:extLst>
              <a:ext uri="{FF2B5EF4-FFF2-40B4-BE49-F238E27FC236}">
                <a16:creationId xmlns:a16="http://schemas.microsoft.com/office/drawing/2014/main" id="{C9D606A1-7060-4BD9-A637-D6C11B1B4F6A}"/>
              </a:ext>
            </a:extLst>
          </p:cNvPr>
          <p:cNvSpPr/>
          <p:nvPr/>
        </p:nvSpPr>
        <p:spPr>
          <a:xfrm>
            <a:off x="781393" y="2216933"/>
            <a:ext cx="7410450" cy="800219"/>
          </a:xfrm>
          <a:prstGeom prst="rect">
            <a:avLst/>
          </a:prstGeom>
        </p:spPr>
        <p:txBody>
          <a:bodyPr wrap="square">
            <a:spAutoFit/>
          </a:bodyPr>
          <a:lstStyle/>
          <a:p>
            <a:r>
              <a:rPr lang="en-US" sz="2800" dirty="0">
                <a:hlinkClick r:id="rId10"/>
              </a:rPr>
              <a:t>SC Career Guidance/WBL Virtual Toolkit</a:t>
            </a:r>
            <a:endParaRPr lang="en-US" sz="2800" dirty="0"/>
          </a:p>
          <a:p>
            <a:endParaRPr lang="en-US" dirty="0"/>
          </a:p>
        </p:txBody>
      </p:sp>
      <p:sp>
        <p:nvSpPr>
          <p:cNvPr id="14" name="Rectangle 13">
            <a:extLst>
              <a:ext uri="{FF2B5EF4-FFF2-40B4-BE49-F238E27FC236}">
                <a16:creationId xmlns:a16="http://schemas.microsoft.com/office/drawing/2014/main" id="{6FCFFEA4-9FAD-4BA3-8714-7A2530AE8EA3}"/>
              </a:ext>
            </a:extLst>
          </p:cNvPr>
          <p:cNvSpPr/>
          <p:nvPr/>
        </p:nvSpPr>
        <p:spPr>
          <a:xfrm>
            <a:off x="765717" y="1059140"/>
            <a:ext cx="7677615" cy="800219"/>
          </a:xfrm>
          <a:prstGeom prst="rect">
            <a:avLst/>
          </a:prstGeom>
        </p:spPr>
        <p:txBody>
          <a:bodyPr wrap="square">
            <a:spAutoFit/>
          </a:bodyPr>
          <a:lstStyle/>
          <a:p>
            <a:r>
              <a:rPr lang="en-US" sz="2800" dirty="0">
                <a:hlinkClick r:id="rId11"/>
              </a:rPr>
              <a:t>SC Work-Based Learning Implementation Guide</a:t>
            </a:r>
            <a:endParaRPr lang="en-US" sz="2800" dirty="0"/>
          </a:p>
          <a:p>
            <a:endParaRPr lang="en-US" dirty="0"/>
          </a:p>
        </p:txBody>
      </p:sp>
    </p:spTree>
    <p:extLst>
      <p:ext uri="{BB962C8B-B14F-4D97-AF65-F5344CB8AC3E}">
        <p14:creationId xmlns:p14="http://schemas.microsoft.com/office/powerpoint/2010/main" val="4016304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a:spLocks noGrp="1"/>
          </p:cNvSpPr>
          <p:nvPr>
            <p:ph type="title"/>
          </p:nvPr>
        </p:nvSpPr>
        <p:spPr/>
        <p:txBody>
          <a:bodyPr/>
          <a:lstStyle/>
          <a:p>
            <a:r>
              <a:rPr lang="en-US" b="1" dirty="0"/>
              <a:t>Contact Information</a:t>
            </a:r>
          </a:p>
        </p:txBody>
      </p:sp>
      <p:sp>
        <p:nvSpPr>
          <p:cNvPr id="3" name="Content Placeholder"/>
          <p:cNvSpPr>
            <a:spLocks noGrp="1"/>
          </p:cNvSpPr>
          <p:nvPr>
            <p:ph idx="1"/>
          </p:nvPr>
        </p:nvSpPr>
        <p:spPr/>
        <p:txBody>
          <a:bodyPr>
            <a:normAutofit/>
          </a:bodyPr>
          <a:lstStyle/>
          <a:p>
            <a:pPr marL="0" indent="0" algn="ctr">
              <a:buNone/>
            </a:pPr>
            <a:r>
              <a:rPr lang="en-US" dirty="0"/>
              <a:t>Kama Staton,  Education Associate </a:t>
            </a:r>
          </a:p>
          <a:p>
            <a:pPr marL="0" indent="0" algn="ctr">
              <a:buNone/>
            </a:pPr>
            <a:r>
              <a:rPr lang="en-US" dirty="0"/>
              <a:t> Work-Based Learning</a:t>
            </a:r>
          </a:p>
          <a:p>
            <a:pPr marL="0" indent="0" algn="ctr">
              <a:buNone/>
            </a:pPr>
            <a:r>
              <a:rPr lang="en-US" dirty="0"/>
              <a:t>1429 Senate Street Rm. 915-A</a:t>
            </a:r>
            <a:br>
              <a:rPr lang="en-US" dirty="0"/>
            </a:br>
            <a:r>
              <a:rPr lang="en-US" dirty="0"/>
              <a:t>Columbia, SC  29201</a:t>
            </a:r>
            <a:br>
              <a:rPr lang="en-US" dirty="0"/>
            </a:br>
            <a:r>
              <a:rPr lang="en-US" dirty="0"/>
              <a:t>Phone:  (803) 734-8415</a:t>
            </a:r>
            <a:br>
              <a:rPr lang="en-US" dirty="0"/>
            </a:br>
            <a:r>
              <a:rPr lang="en-US" dirty="0"/>
              <a:t>Email:kstaton@ed.sc.gov</a:t>
            </a:r>
            <a:br>
              <a:rPr lang="en-US" dirty="0"/>
            </a:br>
            <a:r>
              <a:rPr lang="en-US" dirty="0"/>
              <a:t>Fax: 803-734-3525</a:t>
            </a:r>
          </a:p>
          <a:p>
            <a:pPr marL="0" indent="0">
              <a:buNone/>
            </a:pPr>
            <a:endParaRPr lang="en-US" dirty="0"/>
          </a:p>
        </p:txBody>
      </p:sp>
      <p:sp>
        <p:nvSpPr>
          <p:cNvPr id="4" name="Slide Number Placeholder 12"/>
          <p:cNvSpPr>
            <a:spLocks noGrp="1"/>
          </p:cNvSpPr>
          <p:nvPr>
            <p:ph type="sldNum" sz="quarter" idx="4"/>
          </p:nvPr>
        </p:nvSpPr>
        <p:spPr/>
        <p:txBody>
          <a:bodyPr/>
          <a:lstStyle/>
          <a:p>
            <a:fld id="{2638198E-7845-4843-8114-6B9DA8FD3EF6}" type="slidenum">
              <a:rPr lang="en-US" smtClean="0"/>
              <a:t>12</a:t>
            </a:fld>
            <a:endParaRPr lang="en-US" dirty="0"/>
          </a:p>
        </p:txBody>
      </p:sp>
    </p:spTree>
    <p:extLst>
      <p:ext uri="{BB962C8B-B14F-4D97-AF65-F5344CB8AC3E}">
        <p14:creationId xmlns:p14="http://schemas.microsoft.com/office/powerpoint/2010/main" val="2691743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7BE76-4FEB-4705-97E0-A2DA13BE8673}"/>
              </a:ext>
            </a:extLst>
          </p:cNvPr>
          <p:cNvSpPr>
            <a:spLocks noGrp="1"/>
          </p:cNvSpPr>
          <p:nvPr>
            <p:ph type="title"/>
          </p:nvPr>
        </p:nvSpPr>
        <p:spPr>
          <a:xfrm>
            <a:off x="457200" y="46038"/>
            <a:ext cx="8229600" cy="1143000"/>
          </a:xfrm>
        </p:spPr>
        <p:txBody>
          <a:bodyPr anchor="ctr">
            <a:normAutofit/>
          </a:bodyPr>
          <a:lstStyle/>
          <a:p>
            <a:r>
              <a:rPr lang="en-US" dirty="0"/>
              <a:t>The Why: Purpose of WBL</a:t>
            </a:r>
          </a:p>
        </p:txBody>
      </p:sp>
      <p:pic>
        <p:nvPicPr>
          <p:cNvPr id="1026" name="Picture 5" descr="Learning Through Work WORKS! image">
            <a:extLst>
              <a:ext uri="{FF2B5EF4-FFF2-40B4-BE49-F238E27FC236}">
                <a16:creationId xmlns:a16="http://schemas.microsoft.com/office/drawing/2014/main" id="{A7C4124C-C248-4A39-923A-48FD3AA527FA}"/>
              </a:ext>
              <a:ext uri="{C183D7F6-B498-43B3-948B-1728B52AA6E4}">
                <adec:decorative xmlns:adec="http://schemas.microsoft.com/office/drawing/2017/decorative" xmlns="" val="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81000" y="1524000"/>
            <a:ext cx="4038600" cy="32308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 name="Content Placeholder 2">
            <a:extLst>
              <a:ext uri="{FF2B5EF4-FFF2-40B4-BE49-F238E27FC236}">
                <a16:creationId xmlns:a16="http://schemas.microsoft.com/office/drawing/2014/main" id="{7844C0EF-87B6-47A3-B2FB-2AFB41DB5BB4}"/>
              </a:ext>
            </a:extLst>
          </p:cNvPr>
          <p:cNvSpPr>
            <a:spLocks noGrp="1"/>
          </p:cNvSpPr>
          <p:nvPr>
            <p:ph sz="half" idx="2"/>
          </p:nvPr>
        </p:nvSpPr>
        <p:spPr>
          <a:xfrm>
            <a:off x="4518891" y="1189038"/>
            <a:ext cx="4191000" cy="4525963"/>
          </a:xfrm>
        </p:spPr>
        <p:txBody>
          <a:bodyPr>
            <a:normAutofit/>
          </a:bodyPr>
          <a:lstStyle/>
          <a:p>
            <a:pPr>
              <a:lnSpc>
                <a:spcPct val="90000"/>
              </a:lnSpc>
            </a:pPr>
            <a:r>
              <a:rPr lang="en-US" sz="2200" dirty="0"/>
              <a:t>SC Perkins V/EEDA Act of 2005</a:t>
            </a:r>
          </a:p>
          <a:p>
            <a:pPr>
              <a:lnSpc>
                <a:spcPct val="90000"/>
              </a:lnSpc>
            </a:pPr>
            <a:r>
              <a:rPr lang="en-US" sz="2200" dirty="0"/>
              <a:t>SC Perkins/EIA/WBL Funding Streams</a:t>
            </a:r>
          </a:p>
          <a:p>
            <a:pPr>
              <a:lnSpc>
                <a:spcPct val="90000"/>
              </a:lnSpc>
            </a:pPr>
            <a:r>
              <a:rPr lang="en-US" sz="2200" dirty="0"/>
              <a:t>Economic Development/Business/Industry Demand</a:t>
            </a:r>
          </a:p>
          <a:p>
            <a:pPr>
              <a:lnSpc>
                <a:spcPct val="90000"/>
              </a:lnSpc>
            </a:pPr>
            <a:r>
              <a:rPr lang="en-US" sz="2200" dirty="0"/>
              <a:t>Profile of the SC Graduate</a:t>
            </a:r>
          </a:p>
          <a:p>
            <a:pPr>
              <a:lnSpc>
                <a:spcPct val="90000"/>
              </a:lnSpc>
            </a:pPr>
            <a:r>
              <a:rPr lang="en-US" sz="2200" dirty="0"/>
              <a:t>Seals of Distinction</a:t>
            </a:r>
          </a:p>
          <a:p>
            <a:pPr>
              <a:lnSpc>
                <a:spcPct val="90000"/>
              </a:lnSpc>
            </a:pPr>
            <a:r>
              <a:rPr lang="en-US" sz="2200" dirty="0"/>
              <a:t>Career Ready Accountability System</a:t>
            </a:r>
          </a:p>
          <a:p>
            <a:pPr>
              <a:lnSpc>
                <a:spcPct val="90000"/>
              </a:lnSpc>
            </a:pPr>
            <a:r>
              <a:rPr lang="en-US" sz="2200" dirty="0"/>
              <a:t>Student Self-Worth/SEL/Citizenship</a:t>
            </a:r>
          </a:p>
          <a:p>
            <a:pPr>
              <a:lnSpc>
                <a:spcPct val="90000"/>
              </a:lnSpc>
            </a:pPr>
            <a:endParaRPr lang="en-US" sz="2200" dirty="0"/>
          </a:p>
        </p:txBody>
      </p:sp>
      <p:sp>
        <p:nvSpPr>
          <p:cNvPr id="4" name="Slide Number Placeholder 3">
            <a:extLst>
              <a:ext uri="{FF2B5EF4-FFF2-40B4-BE49-F238E27FC236}">
                <a16:creationId xmlns:a16="http://schemas.microsoft.com/office/drawing/2014/main" id="{187B4ED5-3BA9-44FA-B21B-DFA2EEFC68B8}"/>
              </a:ext>
            </a:extLst>
          </p:cNvPr>
          <p:cNvSpPr>
            <a:spLocks noGrp="1"/>
          </p:cNvSpPr>
          <p:nvPr>
            <p:ph type="sldNum" sz="quarter" idx="4"/>
          </p:nvPr>
        </p:nvSpPr>
        <p:spPr>
          <a:xfrm>
            <a:off x="6553200" y="6356350"/>
            <a:ext cx="2133600" cy="365125"/>
          </a:xfrm>
        </p:spPr>
        <p:txBody>
          <a:bodyPr anchor="ctr">
            <a:normAutofit/>
          </a:bodyPr>
          <a:lstStyle/>
          <a:p>
            <a:pPr>
              <a:spcAft>
                <a:spcPts val="600"/>
              </a:spcAft>
            </a:pPr>
            <a:fld id="{2638198E-7845-4843-8114-6B9DA8FD3EF6}" type="slidenum">
              <a:rPr lang="en-US" smtClean="0"/>
              <a:pPr>
                <a:spcAft>
                  <a:spcPts val="600"/>
                </a:spcAft>
              </a:pPr>
              <a:t>2</a:t>
            </a:fld>
            <a:endParaRPr lang="en-US" dirty="0"/>
          </a:p>
        </p:txBody>
      </p:sp>
    </p:spTree>
    <p:extLst>
      <p:ext uri="{BB962C8B-B14F-4D97-AF65-F5344CB8AC3E}">
        <p14:creationId xmlns:p14="http://schemas.microsoft.com/office/powerpoint/2010/main" val="1061045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384B2-7955-4E78-A592-54A5DABEEFC2}"/>
              </a:ext>
            </a:extLst>
          </p:cNvPr>
          <p:cNvSpPr>
            <a:spLocks noGrp="1"/>
          </p:cNvSpPr>
          <p:nvPr>
            <p:ph type="title"/>
          </p:nvPr>
        </p:nvSpPr>
        <p:spPr/>
        <p:txBody>
          <a:bodyPr/>
          <a:lstStyle/>
          <a:p>
            <a:r>
              <a:rPr lang="en-US" dirty="0"/>
              <a:t>What is WBL in SC?</a:t>
            </a:r>
          </a:p>
        </p:txBody>
      </p:sp>
      <p:sp>
        <p:nvSpPr>
          <p:cNvPr id="3" name="Content Placeholder 2">
            <a:extLst>
              <a:ext uri="{FF2B5EF4-FFF2-40B4-BE49-F238E27FC236}">
                <a16:creationId xmlns:a16="http://schemas.microsoft.com/office/drawing/2014/main" id="{0DC21953-4E30-465D-9248-F8F5DD2F5FC5}"/>
              </a:ext>
            </a:extLst>
          </p:cNvPr>
          <p:cNvSpPr>
            <a:spLocks noGrp="1"/>
          </p:cNvSpPr>
          <p:nvPr>
            <p:ph idx="1"/>
          </p:nvPr>
        </p:nvSpPr>
        <p:spPr/>
        <p:txBody>
          <a:bodyPr>
            <a:normAutofit fontScale="70000" lnSpcReduction="20000"/>
          </a:bodyPr>
          <a:lstStyle/>
          <a:p>
            <a:pPr marL="0" indent="0">
              <a:buNone/>
            </a:pPr>
            <a:r>
              <a:rPr lang="en-US" dirty="0"/>
              <a:t>Work-based learning is sustained interactions with industry or community professionals in a real worksite environment. Per the WIOA, Work-Based Learning (WBL) is defined as a structured learning experience at the worksite for a specific timeframe that leads to a career path. WBL is a school-coordinated, sponsored, coherent sequence of workplace experiences that are related to each students’ career goals and interests, while based on instructional preparation, and are performed in partnership with local businesses, industries, or other organizations in the community. WBL enables students to apply classroom instruction in a real-world business or service-oriented work environment.</a:t>
            </a:r>
          </a:p>
        </p:txBody>
      </p:sp>
      <p:sp>
        <p:nvSpPr>
          <p:cNvPr id="4" name="Slide Number Placeholder 3">
            <a:extLst>
              <a:ext uri="{FF2B5EF4-FFF2-40B4-BE49-F238E27FC236}">
                <a16:creationId xmlns:a16="http://schemas.microsoft.com/office/drawing/2014/main" id="{754AD9C8-97AE-4812-A05D-37C835A35021}"/>
              </a:ext>
            </a:extLst>
          </p:cNvPr>
          <p:cNvSpPr>
            <a:spLocks noGrp="1"/>
          </p:cNvSpPr>
          <p:nvPr>
            <p:ph type="sldNum" sz="quarter" idx="4"/>
          </p:nvPr>
        </p:nvSpPr>
        <p:spPr/>
        <p:txBody>
          <a:bodyPr/>
          <a:lstStyle/>
          <a:p>
            <a:fld id="{2638198E-7845-4843-8114-6B9DA8FD3EF6}" type="slidenum">
              <a:rPr lang="en-US" smtClean="0"/>
              <a:t>3</a:t>
            </a:fld>
            <a:endParaRPr lang="en-US" dirty="0"/>
          </a:p>
        </p:txBody>
      </p:sp>
    </p:spTree>
    <p:extLst>
      <p:ext uri="{BB962C8B-B14F-4D97-AF65-F5344CB8AC3E}">
        <p14:creationId xmlns:p14="http://schemas.microsoft.com/office/powerpoint/2010/main" val="2893138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8BB92-5236-4EC8-94BB-416B8F569B14}"/>
              </a:ext>
            </a:extLst>
          </p:cNvPr>
          <p:cNvSpPr>
            <a:spLocks noGrp="1"/>
          </p:cNvSpPr>
          <p:nvPr>
            <p:ph type="title"/>
          </p:nvPr>
        </p:nvSpPr>
        <p:spPr>
          <a:xfrm>
            <a:off x="485775" y="28575"/>
            <a:ext cx="8229600" cy="1143000"/>
          </a:xfrm>
        </p:spPr>
        <p:txBody>
          <a:bodyPr anchor="ctr">
            <a:normAutofit/>
          </a:bodyPr>
          <a:lstStyle/>
          <a:p>
            <a:r>
              <a:rPr lang="en-US" sz="4100" dirty="0"/>
              <a:t>SC State Approved WBL Experiences</a:t>
            </a:r>
          </a:p>
        </p:txBody>
      </p:sp>
      <p:pic>
        <p:nvPicPr>
          <p:cNvPr id="7" name="Content Placeholder 6" descr="Image of Hiring posts">
            <a:extLst>
              <a:ext uri="{FF2B5EF4-FFF2-40B4-BE49-F238E27FC236}">
                <a16:creationId xmlns:a16="http://schemas.microsoft.com/office/drawing/2014/main" id="{EC2655F4-A610-4D7B-B45F-61AB4A0E4FAD}"/>
              </a:ext>
              <a:ext uri="{C183D7F6-B498-43B3-948B-1728B52AA6E4}">
                <adec:decorative xmlns:adec="http://schemas.microsoft.com/office/drawing/2017/decorative" xmlns="" val="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158081"/>
            <a:ext cx="4038600" cy="4038600"/>
          </a:xfrm>
        </p:spPr>
      </p:pic>
      <p:sp>
        <p:nvSpPr>
          <p:cNvPr id="4" name="Slide Number Placeholder 3">
            <a:extLst>
              <a:ext uri="{FF2B5EF4-FFF2-40B4-BE49-F238E27FC236}">
                <a16:creationId xmlns:a16="http://schemas.microsoft.com/office/drawing/2014/main" id="{CF015DDE-33D7-417E-A608-A227B179B986}"/>
              </a:ext>
            </a:extLst>
          </p:cNvPr>
          <p:cNvSpPr>
            <a:spLocks noGrp="1"/>
          </p:cNvSpPr>
          <p:nvPr>
            <p:ph type="sldNum" sz="quarter" idx="4"/>
          </p:nvPr>
        </p:nvSpPr>
        <p:spPr>
          <a:xfrm>
            <a:off x="6553200" y="6356350"/>
            <a:ext cx="2133600" cy="365125"/>
          </a:xfrm>
        </p:spPr>
        <p:txBody>
          <a:bodyPr anchor="ctr">
            <a:normAutofit/>
          </a:bodyPr>
          <a:lstStyle/>
          <a:p>
            <a:pPr>
              <a:spcAft>
                <a:spcPts val="600"/>
              </a:spcAft>
            </a:pPr>
            <a:fld id="{2638198E-7845-4843-8114-6B9DA8FD3EF6}" type="slidenum">
              <a:rPr lang="en-US" smtClean="0"/>
              <a:pPr>
                <a:spcAft>
                  <a:spcPts val="600"/>
                </a:spcAft>
              </a:pPr>
              <a:t>4</a:t>
            </a:fld>
            <a:endParaRPr lang="en-US"/>
          </a:p>
        </p:txBody>
      </p:sp>
      <p:graphicFrame>
        <p:nvGraphicFramePr>
          <p:cNvPr id="6" name="Content Placeholder 2" descr="list of sc ten work based learning experiences, include apprenticeship, co-op, internship, on-site job shadowing, virtual job shadowing, mentoring, school-based enterprise, service learning, structured field study, and cte work based course">
            <a:extLst>
              <a:ext uri="{FF2B5EF4-FFF2-40B4-BE49-F238E27FC236}">
                <a16:creationId xmlns:a16="http://schemas.microsoft.com/office/drawing/2014/main" id="{33030622-BBE2-461E-A9ED-E842F7B02619}"/>
              </a:ext>
            </a:extLst>
          </p:cNvPr>
          <p:cNvGraphicFramePr>
            <a:graphicFrameLocks noGrp="1"/>
          </p:cNvGraphicFramePr>
          <p:nvPr>
            <p:ph sz="half" idx="1"/>
            <p:extLst>
              <p:ext uri="{D42A27DB-BD31-4B8C-83A1-F6EECF244321}">
                <p14:modId xmlns:p14="http://schemas.microsoft.com/office/powerpoint/2010/main" val="363774204"/>
              </p:ext>
            </p:extLst>
          </p:nvPr>
        </p:nvGraphicFramePr>
        <p:xfrm>
          <a:off x="228600" y="1158081"/>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27226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r>
              <a:rPr lang="en-US" dirty="0"/>
              <a:t>SC Accountability System- </a:t>
            </a:r>
            <a:br>
              <a:rPr lang="en-US" dirty="0"/>
            </a:br>
            <a:r>
              <a:rPr lang="en-US" b="1" dirty="0"/>
              <a:t>Career Ready Qualifier </a:t>
            </a:r>
            <a:r>
              <a:rPr lang="en-US" dirty="0"/>
              <a:t/>
            </a:r>
            <a:br>
              <a:rPr lang="en-US" dirty="0"/>
            </a:br>
            <a:r>
              <a:rPr lang="en-US" dirty="0"/>
              <a:t/>
            </a:r>
            <a:br>
              <a:rPr lang="en-US" dirty="0"/>
            </a:br>
            <a:r>
              <a:rPr lang="en-US" sz="3100" b="1" dirty="0"/>
              <a:t>WORK-BASED LEARNING QUALIFIERS</a:t>
            </a:r>
            <a:endParaRPr lang="en-US" sz="3100" b="1" dirty="0">
              <a:solidFill>
                <a:srgbClr val="FF0000"/>
              </a:solidFill>
            </a:endParaRPr>
          </a:p>
        </p:txBody>
      </p:sp>
      <p:sp>
        <p:nvSpPr>
          <p:cNvPr id="3" name="Content Placeholder 2"/>
          <p:cNvSpPr>
            <a:spLocks noGrp="1"/>
          </p:cNvSpPr>
          <p:nvPr>
            <p:ph idx="1"/>
          </p:nvPr>
        </p:nvSpPr>
        <p:spPr>
          <a:xfrm>
            <a:off x="609600" y="2209801"/>
            <a:ext cx="8229600" cy="4648200"/>
          </a:xfrm>
        </p:spPr>
        <p:txBody>
          <a:bodyPr>
            <a:normAutofit lnSpcReduction="10000"/>
          </a:bodyPr>
          <a:lstStyle/>
          <a:p>
            <a:endParaRPr lang="en-US" dirty="0"/>
          </a:p>
          <a:p>
            <a:r>
              <a:rPr lang="en-US" dirty="0"/>
              <a:t>Registered Apprenticeship</a:t>
            </a:r>
          </a:p>
          <a:p>
            <a:r>
              <a:rPr lang="en-US" dirty="0"/>
              <a:t>Youth Apprenticeship</a:t>
            </a:r>
          </a:p>
          <a:p>
            <a:r>
              <a:rPr lang="en-US" dirty="0"/>
              <a:t>Cooperative Education (Co-Op)</a:t>
            </a:r>
          </a:p>
          <a:p>
            <a:r>
              <a:rPr lang="en-US" dirty="0"/>
              <a:t>Internship</a:t>
            </a:r>
          </a:p>
          <a:p>
            <a:endParaRPr lang="en-US" dirty="0"/>
          </a:p>
          <a:p>
            <a:pPr marL="0" indent="0">
              <a:buNone/>
            </a:pPr>
            <a:r>
              <a:rPr lang="en-US" sz="2400" dirty="0"/>
              <a:t>*Refer to </a:t>
            </a:r>
            <a:r>
              <a:rPr lang="en-US" sz="2400" dirty="0">
                <a:hlinkClick r:id="rId2"/>
              </a:rPr>
              <a:t>SC Dept. of Education Work-Based Learning Implementation Guide</a:t>
            </a:r>
            <a:r>
              <a:rPr lang="en-US" sz="2400" dirty="0"/>
              <a:t> for established criteria and guidelines</a:t>
            </a:r>
          </a:p>
        </p:txBody>
      </p:sp>
      <p:sp>
        <p:nvSpPr>
          <p:cNvPr id="4" name="Slide Number Placeholder 3"/>
          <p:cNvSpPr>
            <a:spLocks noGrp="1"/>
          </p:cNvSpPr>
          <p:nvPr>
            <p:ph type="sldNum" sz="quarter" idx="4"/>
          </p:nvPr>
        </p:nvSpPr>
        <p:spPr/>
        <p:txBody>
          <a:bodyPr/>
          <a:lstStyle/>
          <a:p>
            <a:fld id="{2638198E-7845-4843-8114-6B9DA8FD3EF6}" type="slidenum">
              <a:rPr lang="en-US" smtClean="0"/>
              <a:t>5</a:t>
            </a:fld>
            <a:endParaRPr lang="en-US" dirty="0"/>
          </a:p>
        </p:txBody>
      </p:sp>
    </p:spTree>
    <p:extLst>
      <p:ext uri="{BB962C8B-B14F-4D97-AF65-F5344CB8AC3E}">
        <p14:creationId xmlns:p14="http://schemas.microsoft.com/office/powerpoint/2010/main" val="3437113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489527" y="498331"/>
            <a:ext cx="8229600" cy="1143000"/>
          </a:xfrm>
        </p:spPr>
        <p:txBody>
          <a:bodyPr>
            <a:normAutofit fontScale="90000"/>
          </a:bodyPr>
          <a:lstStyle/>
          <a:p>
            <a:r>
              <a:rPr lang="en-US" dirty="0"/>
              <a:t>WBL Career Ready </a:t>
            </a:r>
            <a:r>
              <a:rPr lang="en-US" dirty="0" smtClean="0"/>
              <a:t>Qualifier</a:t>
            </a:r>
            <a:br>
              <a:rPr lang="en-US" dirty="0" smtClean="0"/>
            </a:br>
            <a:r>
              <a:rPr lang="en-US" b="1" dirty="0" smtClean="0"/>
              <a:t>Requirements</a:t>
            </a:r>
            <a:endParaRPr lang="en-US" sz="3100" b="1" dirty="0"/>
          </a:p>
        </p:txBody>
      </p:sp>
      <p:sp>
        <p:nvSpPr>
          <p:cNvPr id="3" name="Content Placeholder 3"/>
          <p:cNvSpPr>
            <a:spLocks noGrp="1"/>
          </p:cNvSpPr>
          <p:nvPr>
            <p:ph idx="1"/>
          </p:nvPr>
        </p:nvSpPr>
        <p:spPr>
          <a:xfrm>
            <a:off x="533400" y="1798638"/>
            <a:ext cx="8229600" cy="4754562"/>
          </a:xfrm>
        </p:spPr>
        <p:txBody>
          <a:bodyPr>
            <a:normAutofit fontScale="32500" lnSpcReduction="20000"/>
          </a:bodyPr>
          <a:lstStyle/>
          <a:p>
            <a:r>
              <a:rPr lang="en-US" sz="5500" dirty="0"/>
              <a:t>A training agreement which defines a combination of objectives and a minimum of 40 practical experience hours or the highest number of hours required by industry defined competencies in a career pathway.</a:t>
            </a:r>
          </a:p>
          <a:p>
            <a:pPr marL="0" indent="0">
              <a:buNone/>
            </a:pPr>
            <a:r>
              <a:rPr lang="en-US" sz="5500" dirty="0"/>
              <a:t>                                                           and</a:t>
            </a:r>
          </a:p>
          <a:p>
            <a:r>
              <a:rPr lang="en-US" sz="5500" dirty="0"/>
              <a:t>Be aligned with the student’s IGP Career Program Pathway</a:t>
            </a:r>
          </a:p>
          <a:p>
            <a:pPr marL="0" indent="0">
              <a:buNone/>
            </a:pPr>
            <a:r>
              <a:rPr lang="en-US" sz="5500" dirty="0"/>
              <a:t>                                                           and</a:t>
            </a:r>
          </a:p>
          <a:p>
            <a:r>
              <a:rPr lang="en-US" sz="5500" dirty="0"/>
              <a:t>Include an industry evaluation that is created from the training agreement, which is mutually developed and includes the world-class skills from the Profile of the SC Graduate with a positive employer evaluation score, 3 or higher on a scale of 1-5. </a:t>
            </a:r>
            <a:r>
              <a:rPr lang="en-US" sz="5500" dirty="0">
                <a:hlinkClick r:id="rId2"/>
              </a:rPr>
              <a:t>SC Work-Based Learning Training Agreement and Evaluation Plan Template</a:t>
            </a:r>
            <a:endParaRPr lang="en-US" sz="5500" dirty="0"/>
          </a:p>
          <a:p>
            <a:endParaRPr lang="en-US" sz="5500" dirty="0"/>
          </a:p>
          <a:p>
            <a:pPr marL="0" indent="0">
              <a:buNone/>
            </a:pPr>
            <a:r>
              <a:rPr lang="en-US" sz="5500" dirty="0"/>
              <a:t>                                                           and</a:t>
            </a:r>
          </a:p>
          <a:p>
            <a:r>
              <a:rPr lang="en-US" sz="5500" dirty="0"/>
              <a:t>The student must have earned a minimum of one unit in the pathway related to the work-based placement or completed a personal pathway of study.</a:t>
            </a:r>
          </a:p>
          <a:p>
            <a:pPr marL="0" indent="0">
              <a:buNone/>
            </a:pPr>
            <a:endParaRPr lang="en-US" sz="5500" dirty="0"/>
          </a:p>
          <a:p>
            <a:endParaRPr lang="en-US" dirty="0"/>
          </a:p>
          <a:p>
            <a:pPr marL="0" indent="0">
              <a:buNone/>
            </a:pPr>
            <a:r>
              <a:rPr lang="en-US" sz="4500" dirty="0"/>
              <a:t>                                  **All of the above are required in order to count**</a:t>
            </a:r>
          </a:p>
        </p:txBody>
      </p:sp>
      <p:sp>
        <p:nvSpPr>
          <p:cNvPr id="4" name="Slide Number Placeholder 3"/>
          <p:cNvSpPr>
            <a:spLocks noGrp="1"/>
          </p:cNvSpPr>
          <p:nvPr>
            <p:ph type="sldNum" sz="quarter" idx="4"/>
          </p:nvPr>
        </p:nvSpPr>
        <p:spPr/>
        <p:txBody>
          <a:bodyPr/>
          <a:lstStyle/>
          <a:p>
            <a:fld id="{2638198E-7845-4843-8114-6B9DA8FD3EF6}" type="slidenum">
              <a:rPr lang="en-US" smtClean="0"/>
              <a:pPr/>
              <a:t>6</a:t>
            </a:fld>
            <a:endParaRPr lang="en-US" dirty="0"/>
          </a:p>
        </p:txBody>
      </p:sp>
    </p:spTree>
    <p:extLst>
      <p:ext uri="{BB962C8B-B14F-4D97-AF65-F5344CB8AC3E}">
        <p14:creationId xmlns:p14="http://schemas.microsoft.com/office/powerpoint/2010/main" val="2448824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BAABC-AFC9-42F5-8C72-7F8B7AC513DA}"/>
              </a:ext>
            </a:extLst>
          </p:cNvPr>
          <p:cNvSpPr>
            <a:spLocks noGrp="1"/>
          </p:cNvSpPr>
          <p:nvPr>
            <p:ph type="title"/>
          </p:nvPr>
        </p:nvSpPr>
        <p:spPr>
          <a:xfrm>
            <a:off x="457200" y="0"/>
            <a:ext cx="8229600" cy="1143000"/>
          </a:xfrm>
        </p:spPr>
        <p:txBody>
          <a:bodyPr/>
          <a:lstStyle/>
          <a:p>
            <a:r>
              <a:rPr lang="en-US" b="1" dirty="0"/>
              <a:t>A Guide to Work Experience</a:t>
            </a:r>
          </a:p>
        </p:txBody>
      </p:sp>
      <p:sp>
        <p:nvSpPr>
          <p:cNvPr id="3" name="Content Placeholder 2">
            <a:extLst>
              <a:ext uri="{FF2B5EF4-FFF2-40B4-BE49-F238E27FC236}">
                <a16:creationId xmlns:a16="http://schemas.microsoft.com/office/drawing/2014/main" id="{CF7D996E-F67D-45F3-B637-40A678283113}"/>
              </a:ext>
            </a:extLst>
          </p:cNvPr>
          <p:cNvSpPr>
            <a:spLocks noGrp="1"/>
          </p:cNvSpPr>
          <p:nvPr>
            <p:ph idx="1"/>
          </p:nvPr>
        </p:nvSpPr>
        <p:spPr>
          <a:xfrm>
            <a:off x="457200" y="901701"/>
            <a:ext cx="8229600" cy="990599"/>
          </a:xfrm>
        </p:spPr>
        <p:txBody>
          <a:bodyPr>
            <a:normAutofit fontScale="92500"/>
          </a:bodyPr>
          <a:lstStyle/>
          <a:p>
            <a:pPr marL="0" indent="0" algn="ctr">
              <a:buNone/>
            </a:pPr>
            <a:r>
              <a:rPr lang="en-US" sz="2800" dirty="0"/>
              <a:t>Alignment and crosswalk with </a:t>
            </a:r>
          </a:p>
          <a:p>
            <a:pPr marL="0" indent="0" algn="ctr">
              <a:buNone/>
            </a:pPr>
            <a:r>
              <a:rPr lang="en-US" sz="2800" dirty="0">
                <a:hlinkClick r:id="rId2"/>
              </a:rPr>
              <a:t>SC High School Credential: A Guide to Work Experiences</a:t>
            </a:r>
            <a:endParaRPr lang="en-US" sz="2800" dirty="0"/>
          </a:p>
          <a:p>
            <a:endParaRPr lang="en-US" dirty="0"/>
          </a:p>
        </p:txBody>
      </p:sp>
      <p:sp>
        <p:nvSpPr>
          <p:cNvPr id="4" name="Slide Number Placeholder 3">
            <a:extLst>
              <a:ext uri="{FF2B5EF4-FFF2-40B4-BE49-F238E27FC236}">
                <a16:creationId xmlns:a16="http://schemas.microsoft.com/office/drawing/2014/main" id="{D96A43BF-765D-4DBA-B19A-0753901ACDE5}"/>
              </a:ext>
            </a:extLst>
          </p:cNvPr>
          <p:cNvSpPr>
            <a:spLocks noGrp="1"/>
          </p:cNvSpPr>
          <p:nvPr>
            <p:ph type="sldNum" sz="quarter" idx="4"/>
          </p:nvPr>
        </p:nvSpPr>
        <p:spPr/>
        <p:txBody>
          <a:bodyPr/>
          <a:lstStyle/>
          <a:p>
            <a:fld id="{2638198E-7845-4843-8114-6B9DA8FD3EF6}" type="slidenum">
              <a:rPr lang="en-US" smtClean="0"/>
              <a:t>7</a:t>
            </a:fld>
            <a:endParaRPr lang="en-US"/>
          </a:p>
        </p:txBody>
      </p:sp>
      <p:graphicFrame>
        <p:nvGraphicFramePr>
          <p:cNvPr id="5" name="Table 4" descr="Chart of the South Carolina High School Credential's Work Experiences Guide. It break down the work experiences and percentage of hours to equal total required 360 hours for completion.">
            <a:extLst>
              <a:ext uri="{FF2B5EF4-FFF2-40B4-BE49-F238E27FC236}">
                <a16:creationId xmlns:a16="http://schemas.microsoft.com/office/drawing/2014/main" id="{33496A2C-7B93-4221-9198-C47FA1E4A681}"/>
              </a:ext>
            </a:extLst>
          </p:cNvPr>
          <p:cNvGraphicFramePr>
            <a:graphicFrameLocks noGrp="1"/>
          </p:cNvGraphicFramePr>
          <p:nvPr>
            <p:extLst>
              <p:ext uri="{D42A27DB-BD31-4B8C-83A1-F6EECF244321}">
                <p14:modId xmlns:p14="http://schemas.microsoft.com/office/powerpoint/2010/main" val="3847663331"/>
              </p:ext>
            </p:extLst>
          </p:nvPr>
        </p:nvGraphicFramePr>
        <p:xfrm>
          <a:off x="627351" y="1901825"/>
          <a:ext cx="3926900" cy="4747294"/>
        </p:xfrm>
        <a:graphic>
          <a:graphicData uri="http://schemas.openxmlformats.org/drawingml/2006/table">
            <a:tbl>
              <a:tblPr firstRow="1"/>
              <a:tblGrid>
                <a:gridCol w="1244218">
                  <a:extLst>
                    <a:ext uri="{9D8B030D-6E8A-4147-A177-3AD203B41FA5}">
                      <a16:colId xmlns:a16="http://schemas.microsoft.com/office/drawing/2014/main" val="227459352"/>
                    </a:ext>
                  </a:extLst>
                </a:gridCol>
                <a:gridCol w="1349216">
                  <a:extLst>
                    <a:ext uri="{9D8B030D-6E8A-4147-A177-3AD203B41FA5}">
                      <a16:colId xmlns:a16="http://schemas.microsoft.com/office/drawing/2014/main" val="2134209821"/>
                    </a:ext>
                  </a:extLst>
                </a:gridCol>
                <a:gridCol w="1333466">
                  <a:extLst>
                    <a:ext uri="{9D8B030D-6E8A-4147-A177-3AD203B41FA5}">
                      <a16:colId xmlns:a16="http://schemas.microsoft.com/office/drawing/2014/main" val="237744754"/>
                    </a:ext>
                  </a:extLst>
                </a:gridCol>
              </a:tblGrid>
              <a:tr h="0">
                <a:tc>
                  <a:txBody>
                    <a:bodyPr/>
                    <a:lstStyle/>
                    <a:p>
                      <a:pPr algn="ctr" rtl="0" fontAlgn="t">
                        <a:spcBef>
                          <a:spcPts val="0"/>
                        </a:spcBef>
                        <a:spcAft>
                          <a:spcPts val="0"/>
                        </a:spcAft>
                      </a:pPr>
                      <a:r>
                        <a:rPr lang="en-US" sz="1000" b="1" i="0" u="none" strike="noStrike">
                          <a:solidFill>
                            <a:srgbClr val="000000"/>
                          </a:solidFill>
                          <a:effectLst/>
                          <a:latin typeface="Times New Roman" panose="02020603050405020304" pitchFamily="18" charset="0"/>
                        </a:rPr>
                        <a:t>Work Experiences </a:t>
                      </a:r>
                      <a:endParaRPr lang="en-US" sz="1500">
                        <a:effectLst/>
                      </a:endParaRPr>
                    </a:p>
                  </a:txBody>
                  <a:tcPr marL="52499" marR="52499" marT="52499" marB="5249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1000" b="1" i="0" u="none" strike="noStrike">
                          <a:solidFill>
                            <a:srgbClr val="000000"/>
                          </a:solidFill>
                          <a:effectLst/>
                          <a:latin typeface="Times New Roman" panose="02020603050405020304" pitchFamily="18" charset="0"/>
                        </a:rPr>
                        <a:t>Types </a:t>
                      </a:r>
                      <a:endParaRPr lang="en-US" sz="1500">
                        <a:effectLst/>
                      </a:endParaRPr>
                    </a:p>
                  </a:txBody>
                  <a:tcPr marL="52499" marR="52499" marT="52499" marB="5249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1000" b="1" i="0" u="none" strike="noStrike" dirty="0">
                          <a:solidFill>
                            <a:srgbClr val="000000"/>
                          </a:solidFill>
                          <a:effectLst/>
                          <a:latin typeface="Times New Roman" panose="02020603050405020304" pitchFamily="18" charset="0"/>
                        </a:rPr>
                        <a:t>Example Hours</a:t>
                      </a:r>
                      <a:endParaRPr lang="en-US" sz="1500" dirty="0">
                        <a:effectLst/>
                      </a:endParaRPr>
                    </a:p>
                  </a:txBody>
                  <a:tcPr marL="52499" marR="52499" marT="52499" marB="5249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3802937"/>
                  </a:ext>
                </a:extLst>
              </a:tr>
              <a:tr h="1729202">
                <a:tc>
                  <a:txBody>
                    <a:bodyPr/>
                    <a:lstStyle/>
                    <a:p>
                      <a:pPr marL="221590" marR="211709" algn="ctr" rtl="0" fontAlgn="t">
                        <a:spcBef>
                          <a:spcPts val="0"/>
                        </a:spcBef>
                        <a:spcAft>
                          <a:spcPts val="0"/>
                        </a:spcAft>
                      </a:pPr>
                      <a:r>
                        <a:rPr lang="en-US" sz="1200" b="1" i="0" u="none" strike="noStrike" dirty="0">
                          <a:solidFill>
                            <a:srgbClr val="000000"/>
                          </a:solidFill>
                          <a:effectLst/>
                          <a:latin typeface="Times New Roman" panose="02020603050405020304" pitchFamily="18" charset="0"/>
                        </a:rPr>
                        <a:t>Intro: Career Awareness Activities</a:t>
                      </a:r>
                      <a:endParaRPr lang="en-US" sz="1200" b="1" i="0" dirty="0">
                        <a:effectLst/>
                      </a:endParaRPr>
                    </a:p>
                  </a:txBody>
                  <a:tcPr marL="52499" marR="52499" marT="52499" marB="5249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141161" marR="133947"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Relevant transition assessments (e.g., interest or preference inventories,  strengths-based assessments, etc.) </a:t>
                      </a:r>
                      <a:endParaRPr lang="en-US" sz="1500" dirty="0">
                        <a:effectLst/>
                      </a:endParaRPr>
                    </a:p>
                    <a:p>
                      <a:pPr algn="ctr" rtl="0" fontAlgn="t">
                        <a:spcBef>
                          <a:spcPts val="1346"/>
                        </a:spcBef>
                        <a:spcAft>
                          <a:spcPts val="0"/>
                        </a:spcAft>
                      </a:pPr>
                      <a:r>
                        <a:rPr lang="en-US" sz="1000" b="0" i="0" u="none" strike="noStrike" dirty="0">
                          <a:solidFill>
                            <a:srgbClr val="000000"/>
                          </a:solidFill>
                          <a:effectLst/>
                          <a:latin typeface="Times New Roman" panose="02020603050405020304" pitchFamily="18" charset="0"/>
                        </a:rPr>
                        <a:t>Reflective activities </a:t>
                      </a:r>
                      <a:endParaRPr lang="en-US" sz="1500" dirty="0">
                        <a:effectLst/>
                      </a:endParaRPr>
                    </a:p>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Individual career planning </a:t>
                      </a:r>
                      <a:endParaRPr lang="en-US" sz="1500" dirty="0">
                        <a:effectLst/>
                      </a:endParaRPr>
                    </a:p>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Career Research Activities </a:t>
                      </a:r>
                      <a:endParaRPr lang="en-US" sz="1500" dirty="0">
                        <a:effectLst/>
                      </a:endParaRPr>
                    </a:p>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(ex. SCOIS, DISCUS, O-NET </a:t>
                      </a:r>
                      <a:endParaRPr lang="en-US" sz="1500" dirty="0">
                        <a:effectLst/>
                      </a:endParaRPr>
                    </a:p>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Career Fairs </a:t>
                      </a:r>
                      <a:endParaRPr lang="en-US" sz="1500" dirty="0">
                        <a:effectLst/>
                      </a:endParaRPr>
                    </a:p>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Classroom Speakers </a:t>
                      </a:r>
                      <a:endParaRPr lang="en-US" sz="1500" dirty="0">
                        <a:effectLst/>
                      </a:endParaRPr>
                    </a:p>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Classroom Career Activities </a:t>
                      </a:r>
                      <a:endParaRPr lang="en-US" sz="1500" dirty="0">
                        <a:effectLst/>
                      </a:endParaRPr>
                    </a:p>
                    <a:p>
                      <a:pPr marL="114198" marR="60401"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(ex. self-reflection, soft skills training,  etc.)</a:t>
                      </a:r>
                      <a:endParaRPr lang="en-US" sz="1500" dirty="0">
                        <a:effectLst/>
                      </a:endParaRPr>
                    </a:p>
                  </a:txBody>
                  <a:tcPr marL="52499" marR="52499" marT="52499" marB="5249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25% (or less) of 360 Hours = 90 Hours</a:t>
                      </a:r>
                      <a:endParaRPr lang="en-US" sz="1500" dirty="0">
                        <a:effectLst/>
                      </a:endParaRPr>
                    </a:p>
                  </a:txBody>
                  <a:tcPr marL="52499" marR="52499" marT="52499" marB="5249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590973769"/>
                  </a:ext>
                </a:extLst>
              </a:tr>
              <a:tr h="507923">
                <a:tc>
                  <a:txBody>
                    <a:bodyPr/>
                    <a:lstStyle/>
                    <a:p>
                      <a:pPr marL="247688" marR="235547" algn="ctr" rtl="0" fontAlgn="t">
                        <a:spcBef>
                          <a:spcPts val="0"/>
                        </a:spcBef>
                        <a:spcAft>
                          <a:spcPts val="0"/>
                        </a:spcAft>
                      </a:pPr>
                      <a:r>
                        <a:rPr lang="en-US" sz="1000" b="1" i="0" u="none" strike="noStrike" dirty="0">
                          <a:solidFill>
                            <a:srgbClr val="000000"/>
                          </a:solidFill>
                          <a:effectLst/>
                          <a:latin typeface="Times New Roman" panose="02020603050405020304" pitchFamily="18" charset="0"/>
                        </a:rPr>
                        <a:t>Career Exploration Activities </a:t>
                      </a:r>
                      <a:r>
                        <a:rPr lang="en-US" sz="1000" b="0" i="1" u="none" strike="noStrike" dirty="0">
                          <a:solidFill>
                            <a:srgbClr val="000000"/>
                          </a:solidFill>
                          <a:effectLst/>
                          <a:latin typeface="Times New Roman" panose="02020603050405020304" pitchFamily="18" charset="0"/>
                        </a:rPr>
                        <a:t>(Typically 9th and 10th grade)</a:t>
                      </a:r>
                      <a:endParaRPr lang="en-US" sz="1500" dirty="0">
                        <a:effectLst/>
                      </a:endParaRPr>
                    </a:p>
                  </a:txBody>
                  <a:tcPr marL="52499" marR="52499" marT="52499" marB="5249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Structured Field Study (WBL) </a:t>
                      </a:r>
                      <a:endParaRPr lang="en-US" sz="1500" dirty="0">
                        <a:effectLst/>
                      </a:endParaRPr>
                    </a:p>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Mentoring (WBL) </a:t>
                      </a:r>
                      <a:endParaRPr lang="en-US" sz="1500" dirty="0">
                        <a:effectLst/>
                      </a:endParaRPr>
                    </a:p>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Service Learning (WBL) </a:t>
                      </a:r>
                      <a:endParaRPr lang="en-US" sz="1500" dirty="0">
                        <a:effectLst/>
                      </a:endParaRPr>
                    </a:p>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Job Shadowing (WBL)</a:t>
                      </a:r>
                      <a:endParaRPr lang="en-US" sz="1500" dirty="0">
                        <a:effectLst/>
                      </a:endParaRPr>
                    </a:p>
                  </a:txBody>
                  <a:tcPr marL="52499" marR="52499" marT="52499" marB="5249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t">
                        <a:spcBef>
                          <a:spcPts val="0"/>
                        </a:spcBef>
                        <a:spcAft>
                          <a:spcPts val="0"/>
                        </a:spcAft>
                      </a:pPr>
                      <a:r>
                        <a:rPr lang="en-US" sz="1000" b="0" i="0" u="none" strike="noStrike" dirty="0">
                          <a:solidFill>
                            <a:srgbClr val="000000"/>
                          </a:solidFill>
                          <a:effectLst/>
                          <a:latin typeface="Times New Roman" panose="02020603050405020304" pitchFamily="18" charset="0"/>
                        </a:rPr>
                        <a:t>25% (or less) of 360 Hours = 90 hours</a:t>
                      </a:r>
                      <a:endParaRPr lang="en-US" sz="1500" dirty="0">
                        <a:effectLst/>
                      </a:endParaRPr>
                    </a:p>
                  </a:txBody>
                  <a:tcPr marL="52499" marR="52499" marT="52499" marB="5249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159340671"/>
                  </a:ext>
                </a:extLst>
              </a:tr>
            </a:tbl>
          </a:graphicData>
        </a:graphic>
      </p:graphicFrame>
      <p:graphicFrame>
        <p:nvGraphicFramePr>
          <p:cNvPr id="7" name="Table 6" descr="Chart of the South Carolina High School Credential's Work Experiences Guide. It break down the work experiences and percentage of hours to equal total required 360 hours for completion.&#10;&#10;&#10;">
            <a:extLst>
              <a:ext uri="{FF2B5EF4-FFF2-40B4-BE49-F238E27FC236}">
                <a16:creationId xmlns:a16="http://schemas.microsoft.com/office/drawing/2014/main" id="{5763215B-34F1-49E7-8C6B-E2F1F969B448}"/>
              </a:ext>
            </a:extLst>
          </p:cNvPr>
          <p:cNvGraphicFramePr>
            <a:graphicFrameLocks noGrp="1"/>
          </p:cNvGraphicFramePr>
          <p:nvPr>
            <p:extLst>
              <p:ext uri="{D42A27DB-BD31-4B8C-83A1-F6EECF244321}">
                <p14:modId xmlns:p14="http://schemas.microsoft.com/office/powerpoint/2010/main" val="1676933065"/>
              </p:ext>
            </p:extLst>
          </p:nvPr>
        </p:nvGraphicFramePr>
        <p:xfrm>
          <a:off x="4545021" y="1901824"/>
          <a:ext cx="3926899" cy="4760440"/>
        </p:xfrm>
        <a:graphic>
          <a:graphicData uri="http://schemas.openxmlformats.org/drawingml/2006/table">
            <a:tbl>
              <a:tblPr firstRow="1"/>
              <a:tblGrid>
                <a:gridCol w="1244218">
                  <a:extLst>
                    <a:ext uri="{9D8B030D-6E8A-4147-A177-3AD203B41FA5}">
                      <a16:colId xmlns:a16="http://schemas.microsoft.com/office/drawing/2014/main" val="3966091058"/>
                    </a:ext>
                  </a:extLst>
                </a:gridCol>
                <a:gridCol w="1349215">
                  <a:extLst>
                    <a:ext uri="{9D8B030D-6E8A-4147-A177-3AD203B41FA5}">
                      <a16:colId xmlns:a16="http://schemas.microsoft.com/office/drawing/2014/main" val="4118571351"/>
                    </a:ext>
                  </a:extLst>
                </a:gridCol>
                <a:gridCol w="1333466">
                  <a:extLst>
                    <a:ext uri="{9D8B030D-6E8A-4147-A177-3AD203B41FA5}">
                      <a16:colId xmlns:a16="http://schemas.microsoft.com/office/drawing/2014/main" val="485414561"/>
                    </a:ext>
                  </a:extLst>
                </a:gridCol>
              </a:tblGrid>
              <a:tr h="4336336">
                <a:tc>
                  <a:txBody>
                    <a:bodyPr/>
                    <a:lstStyle/>
                    <a:p>
                      <a:pPr marL="163436" marR="149289" algn="ctr" rtl="0" fontAlgn="t">
                        <a:spcBef>
                          <a:spcPts val="0"/>
                        </a:spcBef>
                        <a:spcAft>
                          <a:spcPts val="0"/>
                        </a:spcAft>
                      </a:pPr>
                      <a:r>
                        <a:rPr lang="en-US" sz="1200" b="1" i="0" u="none" strike="noStrike" dirty="0">
                          <a:solidFill>
                            <a:srgbClr val="000000"/>
                          </a:solidFill>
                          <a:effectLst/>
                          <a:latin typeface="Times New Roman" panose="02020603050405020304" pitchFamily="18" charset="0"/>
                        </a:rPr>
                        <a:t>Work-Based Learning Placement </a:t>
                      </a:r>
                      <a:r>
                        <a:rPr lang="en-US" sz="900" b="0" i="0" u="none" strike="noStrike" dirty="0">
                          <a:solidFill>
                            <a:srgbClr val="000000"/>
                          </a:solidFill>
                          <a:effectLst/>
                          <a:latin typeface="Times New Roman" panose="02020603050405020304" pitchFamily="18" charset="0"/>
                        </a:rPr>
                        <a:t>(Typically 11th and 12th grade) </a:t>
                      </a:r>
                      <a:endParaRPr lang="en-US" sz="1500" dirty="0">
                        <a:effectLst/>
                      </a:endParaRPr>
                    </a:p>
                    <a:p>
                      <a:pPr marL="64795" marR="126619" indent="-8039" rtl="0" fontAlgn="t">
                        <a:spcBef>
                          <a:spcPts val="1366"/>
                        </a:spcBef>
                        <a:spcAft>
                          <a:spcPts val="0"/>
                        </a:spcAft>
                      </a:pPr>
                      <a:r>
                        <a:rPr lang="en-US" sz="900" b="1" i="1" u="none" strike="noStrike" dirty="0">
                          <a:solidFill>
                            <a:srgbClr val="000000"/>
                          </a:solidFill>
                          <a:effectLst/>
                          <a:latin typeface="Times New Roman" panose="02020603050405020304" pitchFamily="18" charset="0"/>
                        </a:rPr>
                        <a:t>Note: Work experiences that  consist of competitive employment opportunities are optimal.  </a:t>
                      </a:r>
                      <a:endParaRPr lang="en-US" sz="1500" dirty="0">
                        <a:effectLst/>
                      </a:endParaRPr>
                    </a:p>
                    <a:p>
                      <a:pPr marL="51638" marR="33604" indent="27203" rtl="0" fontAlgn="t">
                        <a:spcBef>
                          <a:spcPts val="26"/>
                        </a:spcBef>
                        <a:spcAft>
                          <a:spcPts val="0"/>
                        </a:spcAft>
                      </a:pPr>
                      <a:r>
                        <a:rPr lang="en-US" sz="900" b="1" i="1" u="none" strike="noStrike" dirty="0">
                          <a:solidFill>
                            <a:srgbClr val="000000"/>
                          </a:solidFill>
                          <a:effectLst/>
                          <a:latin typeface="Times New Roman" panose="02020603050405020304" pitchFamily="18" charset="0"/>
                        </a:rPr>
                        <a:t>Competitive employment is defined  as a paid, community-based (i.e. a  setting in the community where  people with and without disabilities  work) work experience that  </a:t>
                      </a:r>
                      <a:endParaRPr lang="en-US" sz="1500" dirty="0">
                        <a:effectLst/>
                      </a:endParaRPr>
                    </a:p>
                    <a:p>
                      <a:pPr marL="51638" marR="62255" indent="-20472" rtl="0" fontAlgn="t">
                        <a:spcBef>
                          <a:spcPts val="26"/>
                        </a:spcBef>
                        <a:spcAft>
                          <a:spcPts val="0"/>
                        </a:spcAft>
                      </a:pPr>
                      <a:r>
                        <a:rPr lang="en-US" sz="900" b="1" i="1" u="none" strike="noStrike" dirty="0">
                          <a:solidFill>
                            <a:srgbClr val="000000"/>
                          </a:solidFill>
                          <a:effectLst/>
                          <a:latin typeface="Times New Roman" panose="02020603050405020304" pitchFamily="18" charset="0"/>
                        </a:rPr>
                        <a:t>provides hands-on experience with  the functions of a particular job.</a:t>
                      </a:r>
                      <a:endParaRPr lang="en-US" sz="1500" dirty="0">
                        <a:effectLst/>
                      </a:endParaRPr>
                    </a:p>
                  </a:txBody>
                  <a:tcPr marL="52032" marR="52032" marT="52032" marB="5203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310198" marR="294792" algn="ctr" rtl="0" fontAlgn="t">
                        <a:spcBef>
                          <a:spcPts val="0"/>
                        </a:spcBef>
                        <a:spcAft>
                          <a:spcPts val="0"/>
                        </a:spcAft>
                      </a:pPr>
                      <a:r>
                        <a:rPr lang="en-US" sz="900" b="0" i="0" u="none" strike="noStrike" dirty="0">
                          <a:solidFill>
                            <a:srgbClr val="000000"/>
                          </a:solidFill>
                          <a:effectLst/>
                          <a:latin typeface="Times New Roman" panose="02020603050405020304" pitchFamily="18" charset="0"/>
                        </a:rPr>
                        <a:t>School-based enterprise (WBL) Cooperative Education-Co-op </a:t>
                      </a:r>
                      <a:endParaRPr lang="en-US" sz="1500" dirty="0">
                        <a:effectLst/>
                      </a:endParaRPr>
                    </a:p>
                    <a:p>
                      <a:pPr algn="ctr" rtl="0" fontAlgn="t">
                        <a:spcBef>
                          <a:spcPts val="34"/>
                        </a:spcBef>
                        <a:spcAft>
                          <a:spcPts val="0"/>
                        </a:spcAft>
                      </a:pPr>
                      <a:r>
                        <a:rPr lang="en-US" sz="900" b="0" i="0" u="none" strike="noStrike" dirty="0">
                          <a:solidFill>
                            <a:srgbClr val="000000"/>
                          </a:solidFill>
                          <a:effectLst/>
                          <a:latin typeface="Times New Roman" panose="02020603050405020304" pitchFamily="18" charset="0"/>
                        </a:rPr>
                        <a:t>(WBL) </a:t>
                      </a:r>
                      <a:endParaRPr lang="en-US" sz="1500" dirty="0">
                        <a:effectLst/>
                      </a:endParaRPr>
                    </a:p>
                    <a:p>
                      <a:pPr algn="ctr" rtl="0" fontAlgn="t">
                        <a:spcBef>
                          <a:spcPts val="0"/>
                        </a:spcBef>
                        <a:spcAft>
                          <a:spcPts val="0"/>
                        </a:spcAft>
                      </a:pPr>
                      <a:r>
                        <a:rPr lang="en-US" sz="900" b="0" i="0" u="none" strike="noStrike" dirty="0">
                          <a:solidFill>
                            <a:srgbClr val="000000"/>
                          </a:solidFill>
                          <a:effectLst/>
                          <a:latin typeface="Times New Roman" panose="02020603050405020304" pitchFamily="18" charset="0"/>
                        </a:rPr>
                        <a:t>Internships (WBL) </a:t>
                      </a:r>
                      <a:endParaRPr lang="en-US" sz="1500" dirty="0">
                        <a:effectLst/>
                      </a:endParaRPr>
                    </a:p>
                    <a:p>
                      <a:pPr algn="ctr" rtl="0" fontAlgn="t">
                        <a:spcBef>
                          <a:spcPts val="0"/>
                        </a:spcBef>
                        <a:spcAft>
                          <a:spcPts val="0"/>
                        </a:spcAft>
                      </a:pPr>
                      <a:r>
                        <a:rPr lang="en-US" sz="900" b="0" i="0" u="none" strike="noStrike" dirty="0">
                          <a:solidFill>
                            <a:srgbClr val="000000"/>
                          </a:solidFill>
                          <a:effectLst/>
                          <a:latin typeface="Times New Roman" panose="02020603050405020304" pitchFamily="18" charset="0"/>
                        </a:rPr>
                        <a:t>Apprenticeships (WBL)</a:t>
                      </a:r>
                      <a:endParaRPr lang="en-US" sz="1500" dirty="0">
                        <a:effectLst/>
                      </a:endParaRPr>
                    </a:p>
                  </a:txBody>
                  <a:tcPr marL="52032" marR="52032" marT="52032" marB="5203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201320" marR="146583" algn="ctr" rtl="0" fontAlgn="t">
                        <a:spcBef>
                          <a:spcPts val="0"/>
                        </a:spcBef>
                        <a:spcAft>
                          <a:spcPts val="0"/>
                        </a:spcAft>
                      </a:pPr>
                      <a:r>
                        <a:rPr lang="en-US" sz="900" b="0" i="0" u="none" strike="noStrike" dirty="0">
                          <a:solidFill>
                            <a:srgbClr val="000000"/>
                          </a:solidFill>
                          <a:effectLst/>
                          <a:latin typeface="Times New Roman" panose="02020603050405020304" pitchFamily="18" charset="0"/>
                        </a:rPr>
                        <a:t>50% (or more) of 360 Hours = 180  hours</a:t>
                      </a:r>
                      <a:endParaRPr lang="en-US" sz="1500" dirty="0">
                        <a:effectLst/>
                      </a:endParaRPr>
                    </a:p>
                  </a:txBody>
                  <a:tcPr marL="52032" marR="52032" marT="52032" marB="5203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481010092"/>
                  </a:ext>
                </a:extLst>
              </a:tr>
              <a:tr h="410957">
                <a:tc>
                  <a:txBody>
                    <a:bodyPr/>
                    <a:lstStyle/>
                    <a:p>
                      <a:pPr algn="ctr" rtl="0" fontAlgn="t">
                        <a:spcBef>
                          <a:spcPts val="0"/>
                        </a:spcBef>
                        <a:spcAft>
                          <a:spcPts val="0"/>
                        </a:spcAft>
                      </a:pPr>
                      <a:r>
                        <a:rPr lang="en-US" sz="1400" b="1" i="0" u="none" strike="noStrike" dirty="0">
                          <a:solidFill>
                            <a:srgbClr val="000000"/>
                          </a:solidFill>
                          <a:effectLst/>
                          <a:latin typeface="Times New Roman" panose="02020603050405020304" pitchFamily="18" charset="0"/>
                        </a:rPr>
                        <a:t>Completion</a:t>
                      </a:r>
                      <a:r>
                        <a:rPr lang="en-US" sz="900" b="0" i="1" u="none" strike="noStrike" dirty="0">
                          <a:solidFill>
                            <a:srgbClr val="000000"/>
                          </a:solidFill>
                          <a:effectLst/>
                          <a:latin typeface="Times New Roman" panose="02020603050405020304" pitchFamily="18" charset="0"/>
                        </a:rPr>
                        <a:t> </a:t>
                      </a:r>
                      <a:endParaRPr lang="en-US" sz="1500" dirty="0">
                        <a:effectLst/>
                      </a:endParaRPr>
                    </a:p>
                  </a:txBody>
                  <a:tcPr marL="52032" marR="52032" marT="52032" marB="5203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rtl="0" fontAlgn="t">
                        <a:spcBef>
                          <a:spcPts val="0"/>
                        </a:spcBef>
                        <a:spcAft>
                          <a:spcPts val="0"/>
                        </a:spcAft>
                      </a:pPr>
                      <a:r>
                        <a:rPr lang="en-US" sz="1400" b="0" i="0" u="none" strike="noStrike" dirty="0">
                          <a:solidFill>
                            <a:srgbClr val="000000"/>
                          </a:solidFill>
                          <a:effectLst/>
                          <a:latin typeface="Times New Roman" panose="02020603050405020304" pitchFamily="18" charset="0"/>
                        </a:rPr>
                        <a:t>All </a:t>
                      </a:r>
                      <a:endParaRPr lang="en-US" sz="2800" i="0" dirty="0">
                        <a:effectLst/>
                      </a:endParaRPr>
                    </a:p>
                  </a:txBody>
                  <a:tcPr marL="52032" marR="52032" marT="52032" marB="5203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rtl="0" fontAlgn="t">
                        <a:spcBef>
                          <a:spcPts val="0"/>
                        </a:spcBef>
                        <a:spcAft>
                          <a:spcPts val="0"/>
                        </a:spcAft>
                      </a:pPr>
                      <a:r>
                        <a:rPr lang="en-US" sz="1050" b="0" i="0" u="none" strike="noStrike" dirty="0">
                          <a:solidFill>
                            <a:srgbClr val="000000"/>
                          </a:solidFill>
                          <a:effectLst/>
                          <a:latin typeface="Times New Roman" panose="02020603050405020304" pitchFamily="18" charset="0"/>
                        </a:rPr>
                        <a:t>Total = 360 hours (or more)</a:t>
                      </a:r>
                      <a:endParaRPr lang="en-US" sz="1800" i="0" dirty="0">
                        <a:effectLst/>
                      </a:endParaRPr>
                    </a:p>
                  </a:txBody>
                  <a:tcPr marL="52032" marR="52032" marT="52032" marB="5203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47299450"/>
                  </a:ext>
                </a:extLst>
              </a:tr>
            </a:tbl>
          </a:graphicData>
        </a:graphic>
      </p:graphicFrame>
    </p:spTree>
    <p:extLst>
      <p:ext uri="{BB962C8B-B14F-4D97-AF65-F5344CB8AC3E}">
        <p14:creationId xmlns:p14="http://schemas.microsoft.com/office/powerpoint/2010/main" val="2099710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a:t>POWERSCHOOL REPORTING</a:t>
            </a:r>
          </a:p>
        </p:txBody>
      </p:sp>
      <p:sp>
        <p:nvSpPr>
          <p:cNvPr id="11" name="Text Box 1" descr="Snapshot of PowerSchool Work Based Learning page for career ready reporting" title="PowerSchool Reporting"/>
          <p:cNvSpPr txBox="1">
            <a:spLocks noChangeArrowheads="1"/>
          </p:cNvSpPr>
          <p:nvPr/>
        </p:nvSpPr>
        <p:spPr bwMode="auto">
          <a:xfrm>
            <a:off x="457200" y="1295400"/>
            <a:ext cx="8067908" cy="3566160"/>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3" name="TextBox 2" descr="report career ready experiences in the red box located at the top of the work based learning page in PowerSchool" title="Location of career ready on page"/>
          <p:cNvSpPr txBox="1"/>
          <p:nvPr/>
        </p:nvSpPr>
        <p:spPr>
          <a:xfrm>
            <a:off x="599842" y="4685437"/>
            <a:ext cx="7686908" cy="1754326"/>
          </a:xfrm>
          <a:prstGeom prst="rect">
            <a:avLst/>
          </a:prstGeom>
          <a:noFill/>
          <a:ln>
            <a:solidFill>
              <a:schemeClr val="tx1"/>
            </a:solidFill>
          </a:ln>
        </p:spPr>
        <p:txBody>
          <a:bodyPr wrap="square" rtlCol="0">
            <a:spAutoFit/>
          </a:bodyPr>
          <a:lstStyle/>
          <a:p>
            <a:r>
              <a:rPr lang="en-US" dirty="0"/>
              <a:t>This field is at the first field of entry at the top of the WBL page in PowerSchool. THIS IS FOR REPORTING CAREER READY QUALIFIER ONLY!</a:t>
            </a:r>
          </a:p>
          <a:p>
            <a:r>
              <a:rPr lang="en-US" dirty="0">
                <a:solidFill>
                  <a:srgbClr val="FF0000"/>
                </a:solidFill>
              </a:rPr>
              <a:t>The only reporting experiences for this field is Registered Apprenticeship, Youth Apprenticeship, Internship, or Co-Op for accountability purposes only! Need to only report one! Additional experiences can be reported in the WBL Experiences fields below the red box. Data is captured for senior cohort for report card rating.</a:t>
            </a:r>
          </a:p>
        </p:txBody>
      </p:sp>
      <p:sp>
        <p:nvSpPr>
          <p:cNvPr id="4" name="Slide Number Placeholder 7"/>
          <p:cNvSpPr>
            <a:spLocks noGrp="1"/>
          </p:cNvSpPr>
          <p:nvPr>
            <p:ph type="sldNum" sz="quarter" idx="4"/>
          </p:nvPr>
        </p:nvSpPr>
        <p:spPr>
          <a:xfrm>
            <a:off x="8382000" y="6356350"/>
            <a:ext cx="304800" cy="365125"/>
          </a:xfrm>
        </p:spPr>
        <p:txBody>
          <a:bodyPr/>
          <a:lstStyle/>
          <a:p>
            <a:fld id="{2638198E-7845-4843-8114-6B9DA8FD3EF6}" type="slidenum">
              <a:rPr lang="en-US" smtClean="0"/>
              <a:pPr/>
              <a:t>8</a:t>
            </a:fld>
            <a:endParaRPr lang="en-US" dirty="0"/>
          </a:p>
        </p:txBody>
      </p:sp>
    </p:spTree>
    <p:extLst>
      <p:ext uri="{BB962C8B-B14F-4D97-AF65-F5344CB8AC3E}">
        <p14:creationId xmlns:p14="http://schemas.microsoft.com/office/powerpoint/2010/main" val="16078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835"/>
            <a:ext cx="8229600" cy="1143000"/>
          </a:xfrm>
        </p:spPr>
        <p:txBody>
          <a:bodyPr>
            <a:normAutofit/>
          </a:bodyPr>
          <a:lstStyle/>
          <a:p>
            <a:r>
              <a:rPr lang="en-US" sz="3600" b="1" dirty="0"/>
              <a:t>POWERSCHOOL REPORTING </a:t>
            </a:r>
          </a:p>
        </p:txBody>
      </p:sp>
      <p:sp>
        <p:nvSpPr>
          <p:cNvPr id="7" name="TextBox 2"/>
          <p:cNvSpPr txBox="1"/>
          <p:nvPr/>
        </p:nvSpPr>
        <p:spPr>
          <a:xfrm>
            <a:off x="304800" y="5943600"/>
            <a:ext cx="8382000" cy="461665"/>
          </a:xfrm>
          <a:prstGeom prst="rect">
            <a:avLst/>
          </a:prstGeom>
          <a:noFill/>
        </p:spPr>
        <p:txBody>
          <a:bodyPr wrap="square" rtlCol="0">
            <a:spAutoFit/>
          </a:bodyPr>
          <a:lstStyle/>
          <a:p>
            <a:r>
              <a:rPr lang="en-US" sz="2400" dirty="0"/>
              <a:t>Same required fields with a total of 10 experience fields for entry</a:t>
            </a:r>
          </a:p>
        </p:txBody>
      </p:sp>
      <p:sp>
        <p:nvSpPr>
          <p:cNvPr id="6" name="Text Box 1" descr="Snapshot of Work Based Learning Experiences Reporting Page" title="Work Based Learning PowerSchool page"/>
          <p:cNvSpPr txBox="1">
            <a:spLocks noGrp="1" noChangeArrowheads="1"/>
          </p:cNvSpPr>
          <p:nvPr>
            <p:ph idx="1"/>
          </p:nvPr>
        </p:nvSpPr>
        <p:spPr bwMode="auto">
          <a:xfrm>
            <a:off x="457200" y="1143000"/>
            <a:ext cx="8229600" cy="4800600"/>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spcBef>
                <a:spcPts val="0"/>
              </a:spcBef>
              <a:spcAft>
                <a:spcPts val="0"/>
              </a:spcAft>
              <a:tabLst>
                <a:tab pos="914400" algn="l"/>
              </a:tabLs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4" name="Slide Number Placeholder 8"/>
          <p:cNvSpPr>
            <a:spLocks noGrp="1"/>
          </p:cNvSpPr>
          <p:nvPr>
            <p:ph type="sldNum" sz="quarter" idx="4"/>
          </p:nvPr>
        </p:nvSpPr>
        <p:spPr/>
        <p:txBody>
          <a:bodyPr/>
          <a:lstStyle/>
          <a:p>
            <a:fld id="{2638198E-7845-4843-8114-6B9DA8FD3EF6}" type="slidenum">
              <a:rPr lang="en-US" smtClean="0"/>
              <a:t>9</a:t>
            </a:fld>
            <a:endParaRPr lang="en-US" dirty="0"/>
          </a:p>
        </p:txBody>
      </p:sp>
    </p:spTree>
    <p:extLst>
      <p:ext uri="{BB962C8B-B14F-4D97-AF65-F5344CB8AC3E}">
        <p14:creationId xmlns:p14="http://schemas.microsoft.com/office/powerpoint/2010/main" val="1577894206"/>
      </p:ext>
    </p:extLst>
  </p:cSld>
  <p:clrMapOvr>
    <a:masterClrMapping/>
  </p:clrMapOvr>
</p:sld>
</file>

<file path=ppt/theme/theme1.xml><?xml version="1.0" encoding="utf-8"?>
<a:theme xmlns:a="http://schemas.openxmlformats.org/drawingml/2006/main" name="2017 SCDE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C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SCDE_normal_template</Template>
  <TotalTime>105</TotalTime>
  <Words>897</Words>
  <Application>Microsoft Office PowerPoint</Application>
  <PresentationFormat>On-screen Show (4:3)</PresentationFormat>
  <Paragraphs>126</Paragraphs>
  <Slides>12</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Times New Roman</vt:lpstr>
      <vt:lpstr>2017 SCDE_Presentation-Template</vt:lpstr>
      <vt:lpstr>SC Work-Based Learning: Overview and Work Experiences Crosswalk</vt:lpstr>
      <vt:lpstr>The Why: Purpose of WBL</vt:lpstr>
      <vt:lpstr>What is WBL in SC?</vt:lpstr>
      <vt:lpstr>SC State Approved WBL Experiences</vt:lpstr>
      <vt:lpstr>SC Accountability System-  Career Ready Qualifier   WORK-BASED LEARNING QUALIFIERS</vt:lpstr>
      <vt:lpstr>WBL Career Ready Qualifier Requirements</vt:lpstr>
      <vt:lpstr>A Guide to Work Experience</vt:lpstr>
      <vt:lpstr>POWERSCHOOL REPORTING</vt:lpstr>
      <vt:lpstr>POWERSCHOOL REPORTING </vt:lpstr>
      <vt:lpstr>Deadline to enter all experiences into PowerSchool</vt:lpstr>
      <vt:lpstr>RESOURCES</vt:lpstr>
      <vt:lpstr>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 Work-Based Learning: Overview and Work Experiences Crosswalk</dc:title>
  <dc:creator>Staton, Kama</dc:creator>
  <cp:lastModifiedBy>Washington, Jacqueline</cp:lastModifiedBy>
  <cp:revision>11</cp:revision>
  <dcterms:created xsi:type="dcterms:W3CDTF">2021-07-16T17:57:47Z</dcterms:created>
  <dcterms:modified xsi:type="dcterms:W3CDTF">2021-07-19T18:04:58Z</dcterms:modified>
</cp:coreProperties>
</file>