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824FB7" w14:textId="77777777" w:rsidR="00617217" w:rsidRDefault="00617217" w:rsidP="00E1073E">
      <w:pPr>
        <w:widowControl w:val="0"/>
        <w:rPr>
          <w:sz w:val="28"/>
          <w:szCs w:val="28"/>
        </w:rPr>
      </w:pPr>
    </w:p>
    <w:p w14:paraId="7C138C32" w14:textId="3BC6676E" w:rsidR="00F97087" w:rsidRPr="003825D1" w:rsidRDefault="00C24520" w:rsidP="00F97087">
      <w:pPr>
        <w:widowControl w:val="0"/>
        <w:jc w:val="center"/>
        <w:rPr>
          <w:b/>
          <w:sz w:val="32"/>
          <w:szCs w:val="32"/>
        </w:rPr>
      </w:pPr>
      <w:r w:rsidRPr="003825D1">
        <w:rPr>
          <w:b/>
          <w:sz w:val="32"/>
          <w:szCs w:val="32"/>
        </w:rPr>
        <w:t>Re</w:t>
      </w:r>
      <w:r w:rsidR="00F97087" w:rsidRPr="003825D1">
        <w:rPr>
          <w:b/>
          <w:sz w:val="32"/>
          <w:szCs w:val="32"/>
        </w:rPr>
        <w:t>quest for Proposals (RFP)</w:t>
      </w:r>
    </w:p>
    <w:p w14:paraId="14F650EE" w14:textId="77777777" w:rsidR="00F97087" w:rsidRPr="003825D1" w:rsidRDefault="00F97087" w:rsidP="00F97087">
      <w:pPr>
        <w:widowControl w:val="0"/>
        <w:jc w:val="center"/>
        <w:rPr>
          <w:b/>
          <w:sz w:val="32"/>
          <w:szCs w:val="32"/>
        </w:rPr>
      </w:pPr>
      <w:r w:rsidRPr="003825D1">
        <w:rPr>
          <w:b/>
          <w:sz w:val="32"/>
          <w:szCs w:val="32"/>
        </w:rPr>
        <w:t>Application Package</w:t>
      </w:r>
    </w:p>
    <w:p w14:paraId="2775A854" w14:textId="77777777" w:rsidR="00BA4023" w:rsidRPr="003825D1" w:rsidRDefault="00BA4023" w:rsidP="00E84F8F">
      <w:pPr>
        <w:widowControl w:val="0"/>
        <w:rPr>
          <w:b/>
          <w:bCs/>
          <w:highlight w:val="lightGray"/>
        </w:rPr>
      </w:pPr>
    </w:p>
    <w:p w14:paraId="67C75FC7" w14:textId="7F2D1D26" w:rsidR="0013421F" w:rsidRPr="003825D1" w:rsidRDefault="000C44B1" w:rsidP="00E84F8F">
      <w:pPr>
        <w:widowControl w:val="0"/>
        <w:jc w:val="center"/>
        <w:rPr>
          <w:b/>
          <w:bCs/>
          <w:sz w:val="32"/>
          <w:szCs w:val="32"/>
        </w:rPr>
      </w:pPr>
      <w:r w:rsidRPr="003825D1">
        <w:rPr>
          <w:b/>
          <w:bCs/>
          <w:sz w:val="32"/>
          <w:szCs w:val="32"/>
        </w:rPr>
        <w:t>202</w:t>
      </w:r>
      <w:r w:rsidR="00D15566" w:rsidRPr="003825D1">
        <w:rPr>
          <w:b/>
          <w:bCs/>
          <w:sz w:val="32"/>
          <w:szCs w:val="32"/>
        </w:rPr>
        <w:t>6</w:t>
      </w:r>
      <w:r w:rsidR="00560BD7" w:rsidRPr="003825D1">
        <w:rPr>
          <w:b/>
          <w:bCs/>
          <w:sz w:val="32"/>
          <w:szCs w:val="32"/>
        </w:rPr>
        <w:t>–</w:t>
      </w:r>
      <w:r w:rsidRPr="003825D1">
        <w:rPr>
          <w:b/>
          <w:bCs/>
          <w:sz w:val="32"/>
          <w:szCs w:val="32"/>
        </w:rPr>
        <w:t>2</w:t>
      </w:r>
      <w:r w:rsidR="00D15566" w:rsidRPr="003825D1">
        <w:rPr>
          <w:b/>
          <w:bCs/>
          <w:sz w:val="32"/>
          <w:szCs w:val="32"/>
        </w:rPr>
        <w:t>7</w:t>
      </w:r>
      <w:r w:rsidRPr="003825D1">
        <w:rPr>
          <w:b/>
          <w:bCs/>
          <w:sz w:val="32"/>
          <w:szCs w:val="32"/>
        </w:rPr>
        <w:t xml:space="preserve"> Innovation Grant</w:t>
      </w:r>
    </w:p>
    <w:p w14:paraId="79BA8EAF" w14:textId="77777777" w:rsidR="00CC4A65" w:rsidRPr="00CC4A65" w:rsidRDefault="00CC4A65" w:rsidP="00CC4A65">
      <w:pPr>
        <w:widowControl w:val="0"/>
        <w:tabs>
          <w:tab w:val="left" w:pos="363"/>
        </w:tabs>
      </w:pPr>
    </w:p>
    <w:p w14:paraId="0ED3B60D" w14:textId="59F2B453" w:rsidR="00CC4A65" w:rsidRDefault="00C60EC9" w:rsidP="00CC4A65">
      <w:pPr>
        <w:widowControl w:val="0"/>
        <w:tabs>
          <w:tab w:val="left" w:pos="363"/>
        </w:tabs>
      </w:pPr>
      <w:r w:rsidRPr="00C60EC9">
        <w:rPr>
          <w:b/>
          <w:bCs/>
          <w:u w:val="single"/>
        </w:rPr>
        <w:t>Notice</w:t>
      </w:r>
      <w:r>
        <w:t xml:space="preserve">: </w:t>
      </w:r>
      <w:r w:rsidR="00CC4A65" w:rsidRPr="00CC4A65">
        <w:t>For the current fiscal year, Proviso 1A.56 requires that the Innovation Grant application be posted by May 30</w:t>
      </w:r>
      <w:r>
        <w:t>, 2026</w:t>
      </w:r>
      <w:r w:rsidR="00CC4A65" w:rsidRPr="00CC4A65">
        <w:t xml:space="preserve">. </w:t>
      </w:r>
      <w:r>
        <w:t xml:space="preserve">The funding proviso for the </w:t>
      </w:r>
      <w:r w:rsidRPr="00C60EC9">
        <w:t>2026–27</w:t>
      </w:r>
      <w:r>
        <w:t xml:space="preserve"> </w:t>
      </w:r>
      <w:r w:rsidRPr="00CC4A65">
        <w:t>fiscal year</w:t>
      </w:r>
      <w:r>
        <w:t xml:space="preserve"> is yet to be finalized. D</w:t>
      </w:r>
      <w:r w:rsidR="00CC4A65" w:rsidRPr="00CC4A65">
        <w:t xml:space="preserve">ifferences between the House and Senate versions of the proviso </w:t>
      </w:r>
      <w:r>
        <w:t xml:space="preserve">may result in </w:t>
      </w:r>
      <w:r w:rsidR="00CC4A65" w:rsidRPr="00CC4A65">
        <w:t>this application</w:t>
      </w:r>
      <w:r>
        <w:t xml:space="preserve"> package </w:t>
      </w:r>
      <w:r w:rsidR="00CC4A65" w:rsidRPr="00CC4A65">
        <w:t>be</w:t>
      </w:r>
      <w:r>
        <w:t>ing</w:t>
      </w:r>
      <w:r w:rsidR="00CC4A65" w:rsidRPr="00CC4A65">
        <w:t xml:space="preserve"> </w:t>
      </w:r>
      <w:r w:rsidR="00CC4A65">
        <w:t>withdrawn</w:t>
      </w:r>
      <w:r w:rsidR="00CC4A65" w:rsidRPr="00CC4A65">
        <w:t xml:space="preserve"> and re</w:t>
      </w:r>
      <w:r w:rsidR="00CC4A65">
        <w:t>announced</w:t>
      </w:r>
      <w:r w:rsidR="00CC4A65" w:rsidRPr="00CC4A65">
        <w:t xml:space="preserve"> at a later date</w:t>
      </w:r>
      <w:r>
        <w:t>,</w:t>
      </w:r>
      <w:r w:rsidR="00CC4A65" w:rsidRPr="00CC4A65">
        <w:t xml:space="preserve"> depending on </w:t>
      </w:r>
      <w:r>
        <w:t>the</w:t>
      </w:r>
      <w:r w:rsidR="00CC4A65" w:rsidRPr="00CC4A65">
        <w:t xml:space="preserve"> version of the proviso adopted. </w:t>
      </w:r>
      <w:r>
        <w:t xml:space="preserve">To </w:t>
      </w:r>
      <w:r w:rsidR="00CC4A65" w:rsidRPr="00CC4A65">
        <w:t>be notified if th</w:t>
      </w:r>
      <w:r>
        <w:t>is</w:t>
      </w:r>
      <w:r w:rsidR="00CC4A65" w:rsidRPr="00CC4A65">
        <w:t xml:space="preserve"> application</w:t>
      </w:r>
      <w:r>
        <w:t xml:space="preserve"> package</w:t>
      </w:r>
      <w:r w:rsidR="00CC4A65" w:rsidRPr="00CC4A65">
        <w:t xml:space="preserve"> is </w:t>
      </w:r>
      <w:r w:rsidR="00CC4A65">
        <w:t>withdrawn</w:t>
      </w:r>
      <w:r w:rsidR="00CC4A65" w:rsidRPr="00CC4A65">
        <w:t xml:space="preserve">, please email </w:t>
      </w:r>
      <w:hyperlink r:id="rId11" w:history="1">
        <w:r w:rsidR="00CC4A65" w:rsidRPr="008A54DE">
          <w:rPr>
            <w:rStyle w:val="Hyperlink"/>
          </w:rPr>
          <w:t>phcease@ed.sc.gov</w:t>
        </w:r>
      </w:hyperlink>
      <w:r w:rsidR="00CC4A65" w:rsidRPr="00CC4A65">
        <w:t>.</w:t>
      </w:r>
    </w:p>
    <w:p w14:paraId="2C56F253" w14:textId="77777777" w:rsidR="00CC4A65" w:rsidRPr="003825D1" w:rsidRDefault="00CC4A65" w:rsidP="00CC4A65">
      <w:pPr>
        <w:widowControl w:val="0"/>
        <w:tabs>
          <w:tab w:val="left" w:pos="363"/>
        </w:tabs>
      </w:pPr>
    </w:p>
    <w:p w14:paraId="38CB6657" w14:textId="5E96D1E4" w:rsidR="00536BAB" w:rsidRPr="003825D1" w:rsidRDefault="00536BAB" w:rsidP="00490A37">
      <w:pPr>
        <w:widowControl w:val="0"/>
        <w:jc w:val="center"/>
      </w:pPr>
      <w:r w:rsidRPr="003825D1">
        <w:t xml:space="preserve">The </w:t>
      </w:r>
      <w:r w:rsidR="00EE2939" w:rsidRPr="003825D1">
        <w:t xml:space="preserve">Innovation Grant </w:t>
      </w:r>
      <w:r w:rsidRPr="003825D1">
        <w:t xml:space="preserve">is a </w:t>
      </w:r>
      <w:r w:rsidR="00EE2939" w:rsidRPr="003825D1">
        <w:t xml:space="preserve">grant </w:t>
      </w:r>
      <w:r w:rsidRPr="003825D1">
        <w:t xml:space="preserve">program funded by the </w:t>
      </w:r>
      <w:bookmarkStart w:id="0" w:name="_Hlk169864052"/>
      <w:r w:rsidR="00D27DB5" w:rsidRPr="003825D1">
        <w:t xml:space="preserve">General Appropriations Bill H. </w:t>
      </w:r>
      <w:r w:rsidR="00D15566" w:rsidRPr="003825D1">
        <w:t>5126</w:t>
      </w:r>
      <w:r w:rsidR="00D27DB5" w:rsidRPr="003825D1">
        <w:t xml:space="preserve"> of 202</w:t>
      </w:r>
      <w:bookmarkEnd w:id="0"/>
      <w:r w:rsidR="00D15566" w:rsidRPr="003825D1">
        <w:t>6</w:t>
      </w:r>
      <w:r w:rsidRPr="003825D1">
        <w:t xml:space="preserve">, authorized by </w:t>
      </w:r>
      <w:r w:rsidR="00D27DB5" w:rsidRPr="003825D1">
        <w:t>proviso</w:t>
      </w:r>
      <w:r w:rsidR="00107606" w:rsidRPr="003825D1">
        <w:t xml:space="preserve"> 1A.5</w:t>
      </w:r>
      <w:r w:rsidR="00D15566" w:rsidRPr="003825D1">
        <w:t>5</w:t>
      </w:r>
      <w:r w:rsidR="00107606" w:rsidRPr="003825D1">
        <w:t>. (SDE-EIA: Grants Committee) and</w:t>
      </w:r>
      <w:r w:rsidRPr="003825D1">
        <w:t xml:space="preserve"> administered by the</w:t>
      </w:r>
      <w:r w:rsidR="00BD0E58" w:rsidRPr="003825D1">
        <w:t xml:space="preserve"> South Carolina Department of Education</w:t>
      </w:r>
      <w:r w:rsidRPr="003825D1">
        <w:t>.</w:t>
      </w:r>
    </w:p>
    <w:p w14:paraId="6E21FCFB" w14:textId="77777777" w:rsidR="00536BAB" w:rsidRPr="003825D1" w:rsidRDefault="00536BAB" w:rsidP="00490A37">
      <w:pPr>
        <w:widowControl w:val="0"/>
        <w:jc w:val="center"/>
      </w:pPr>
    </w:p>
    <w:p w14:paraId="28F3202C" w14:textId="77777777" w:rsidR="00536BAB" w:rsidRPr="003825D1" w:rsidRDefault="00536BAB" w:rsidP="00944EFF">
      <w:pPr>
        <w:widowControl w:val="0"/>
        <w:jc w:val="center"/>
      </w:pPr>
    </w:p>
    <w:p w14:paraId="1225FC8C" w14:textId="02D48FED" w:rsidR="0013421F" w:rsidRPr="003825D1" w:rsidRDefault="0013421F" w:rsidP="00490A37">
      <w:pPr>
        <w:widowControl w:val="0"/>
        <w:jc w:val="center"/>
        <w:rPr>
          <w:bCs/>
          <w:sz w:val="32"/>
          <w:szCs w:val="32"/>
          <w:u w:val="single"/>
        </w:rPr>
      </w:pPr>
      <w:r w:rsidRPr="003825D1">
        <w:rPr>
          <w:bCs/>
          <w:sz w:val="32"/>
          <w:szCs w:val="32"/>
        </w:rPr>
        <w:t>Deadline for Receipt of Applications:</w:t>
      </w:r>
      <w:r w:rsidR="00E84F8F" w:rsidRPr="003825D1">
        <w:rPr>
          <w:bCs/>
          <w:sz w:val="32"/>
          <w:szCs w:val="32"/>
        </w:rPr>
        <w:t xml:space="preserve"> </w:t>
      </w:r>
      <w:bookmarkStart w:id="1" w:name="_Hlk170476760"/>
      <w:r w:rsidR="007250EE" w:rsidRPr="00715BD7">
        <w:rPr>
          <w:bCs/>
          <w:sz w:val="32"/>
          <w:szCs w:val="32"/>
          <w:u w:val="single"/>
        </w:rPr>
        <w:t>Ju</w:t>
      </w:r>
      <w:r w:rsidR="00575425" w:rsidRPr="00715BD7">
        <w:rPr>
          <w:bCs/>
          <w:sz w:val="32"/>
          <w:szCs w:val="32"/>
          <w:u w:val="single"/>
        </w:rPr>
        <w:t>ne</w:t>
      </w:r>
      <w:r w:rsidR="007250EE" w:rsidRPr="00715BD7">
        <w:rPr>
          <w:bCs/>
          <w:sz w:val="32"/>
          <w:szCs w:val="32"/>
          <w:u w:val="single"/>
        </w:rPr>
        <w:t xml:space="preserve"> </w:t>
      </w:r>
      <w:r w:rsidR="006D4FE4" w:rsidRPr="00715BD7">
        <w:rPr>
          <w:bCs/>
          <w:sz w:val="32"/>
          <w:szCs w:val="32"/>
          <w:u w:val="single"/>
        </w:rPr>
        <w:t>30</w:t>
      </w:r>
      <w:r w:rsidR="007250EE" w:rsidRPr="00715BD7">
        <w:rPr>
          <w:bCs/>
          <w:sz w:val="32"/>
          <w:szCs w:val="32"/>
          <w:u w:val="single"/>
        </w:rPr>
        <w:t>,</w:t>
      </w:r>
      <w:r w:rsidR="00A77867" w:rsidRPr="00715BD7">
        <w:rPr>
          <w:bCs/>
          <w:sz w:val="32"/>
          <w:szCs w:val="32"/>
          <w:u w:val="single"/>
        </w:rPr>
        <w:t xml:space="preserve"> 202</w:t>
      </w:r>
      <w:bookmarkEnd w:id="1"/>
      <w:r w:rsidR="00D15566" w:rsidRPr="00715BD7">
        <w:rPr>
          <w:bCs/>
          <w:sz w:val="32"/>
          <w:szCs w:val="32"/>
          <w:u w:val="single"/>
        </w:rPr>
        <w:t>6</w:t>
      </w:r>
      <w:r w:rsidR="00DC6B30" w:rsidRPr="00715BD7">
        <w:rPr>
          <w:bCs/>
          <w:sz w:val="32"/>
          <w:szCs w:val="32"/>
          <w:u w:val="single"/>
        </w:rPr>
        <w:t>,</w:t>
      </w:r>
      <w:r w:rsidR="002C14D3" w:rsidRPr="00715BD7">
        <w:rPr>
          <w:bCs/>
          <w:sz w:val="32"/>
          <w:szCs w:val="32"/>
          <w:u w:val="single"/>
        </w:rPr>
        <w:t xml:space="preserve"> at 5:00 </w:t>
      </w:r>
      <w:r w:rsidR="00575425" w:rsidRPr="00715BD7">
        <w:rPr>
          <w:bCs/>
          <w:sz w:val="32"/>
          <w:szCs w:val="32"/>
          <w:u w:val="single"/>
        </w:rPr>
        <w:t>p.m.</w:t>
      </w:r>
    </w:p>
    <w:p w14:paraId="7EA92FE9" w14:textId="77777777" w:rsidR="00D01445" w:rsidRPr="003825D1" w:rsidRDefault="00D01445" w:rsidP="00490A37">
      <w:pPr>
        <w:widowControl w:val="0"/>
      </w:pPr>
    </w:p>
    <w:p w14:paraId="3BA009FC" w14:textId="77777777" w:rsidR="00D01445" w:rsidRPr="003825D1" w:rsidRDefault="00D01445" w:rsidP="00490A37">
      <w:pPr>
        <w:widowControl w:val="0"/>
      </w:pPr>
    </w:p>
    <w:p w14:paraId="1917F818" w14:textId="77777777" w:rsidR="00617217" w:rsidRPr="003825D1" w:rsidRDefault="00617217" w:rsidP="00490A37">
      <w:pPr>
        <w:widowControl w:val="0"/>
      </w:pPr>
    </w:p>
    <w:p w14:paraId="05ABEAA2" w14:textId="36943559" w:rsidR="0013421F" w:rsidRPr="003825D1" w:rsidRDefault="00536BAB" w:rsidP="00536BAB">
      <w:pPr>
        <w:widowControl w:val="0"/>
      </w:pPr>
      <w:r w:rsidRPr="003825D1">
        <w:rPr>
          <w:u w:val="single"/>
        </w:rPr>
        <w:t xml:space="preserve">For </w:t>
      </w:r>
      <w:r w:rsidR="00E14588" w:rsidRPr="003825D1">
        <w:rPr>
          <w:u w:val="single"/>
        </w:rPr>
        <w:t xml:space="preserve">questions about the </w:t>
      </w:r>
      <w:r w:rsidR="00F14255" w:rsidRPr="003825D1">
        <w:rPr>
          <w:u w:val="single"/>
        </w:rPr>
        <w:t>Innovation Grant</w:t>
      </w:r>
      <w:r w:rsidRPr="003825D1">
        <w:rPr>
          <w:u w:val="single"/>
        </w:rPr>
        <w:t>, contact</w:t>
      </w:r>
      <w:r w:rsidRPr="003825D1">
        <w:t>:</w:t>
      </w:r>
    </w:p>
    <w:p w14:paraId="2F54F36A" w14:textId="0C70995D" w:rsidR="00536BAB" w:rsidRPr="003825D1" w:rsidRDefault="00F14255" w:rsidP="00536BAB">
      <w:pPr>
        <w:widowControl w:val="0"/>
      </w:pPr>
      <w:bookmarkStart w:id="2" w:name="_Hlk170476790"/>
      <w:r w:rsidRPr="003825D1">
        <w:t>Phillip Cease</w:t>
      </w:r>
      <w:bookmarkEnd w:id="2"/>
      <w:r w:rsidR="008F505B" w:rsidRPr="003825D1">
        <w:t xml:space="preserve">, </w:t>
      </w:r>
      <w:hyperlink r:id="rId12" w:history="1">
        <w:r w:rsidR="008F505B" w:rsidRPr="003825D1">
          <w:rPr>
            <w:rStyle w:val="Hyperlink"/>
          </w:rPr>
          <w:t>phcease@ed.sc.gov</w:t>
        </w:r>
      </w:hyperlink>
      <w:r w:rsidR="008F505B" w:rsidRPr="003825D1">
        <w:t xml:space="preserve"> </w:t>
      </w:r>
    </w:p>
    <w:p w14:paraId="690AE393" w14:textId="77777777" w:rsidR="0013421F" w:rsidRPr="003825D1" w:rsidRDefault="0013421F" w:rsidP="00536BAB">
      <w:pPr>
        <w:widowControl w:val="0"/>
      </w:pPr>
    </w:p>
    <w:p w14:paraId="4B148E1C" w14:textId="77777777" w:rsidR="00617217" w:rsidRPr="003825D1" w:rsidRDefault="00617217" w:rsidP="00536BAB">
      <w:pPr>
        <w:widowControl w:val="0"/>
      </w:pPr>
    </w:p>
    <w:p w14:paraId="2F804A52" w14:textId="77777777" w:rsidR="00113DAB" w:rsidRPr="003825D1" w:rsidRDefault="00113DAB" w:rsidP="00490A37">
      <w:pPr>
        <w:widowControl w:val="0"/>
        <w:jc w:val="center"/>
      </w:pPr>
    </w:p>
    <w:p w14:paraId="67AFED33" w14:textId="77777777" w:rsidR="0013421F" w:rsidRPr="003825D1" w:rsidRDefault="00536BAB" w:rsidP="00536BAB">
      <w:pPr>
        <w:widowControl w:val="0"/>
      </w:pPr>
      <w:r w:rsidRPr="003825D1">
        <w:rPr>
          <w:u w:val="single"/>
        </w:rPr>
        <w:t>Issued by</w:t>
      </w:r>
      <w:r w:rsidR="0013421F" w:rsidRPr="003825D1">
        <w:t>:</w:t>
      </w:r>
    </w:p>
    <w:p w14:paraId="632BAD52" w14:textId="4FDF1DB4" w:rsidR="00E54572" w:rsidRPr="003825D1" w:rsidRDefault="00E54572" w:rsidP="00E54572">
      <w:pPr>
        <w:widowControl w:val="0"/>
      </w:pPr>
      <w:r w:rsidRPr="003825D1">
        <w:t>South Carolina Department of Education</w:t>
      </w:r>
    </w:p>
    <w:p w14:paraId="1DA4FCEE" w14:textId="6E436933" w:rsidR="0013421F" w:rsidRPr="003825D1" w:rsidRDefault="0013421F" w:rsidP="00536BAB">
      <w:pPr>
        <w:widowControl w:val="0"/>
      </w:pPr>
      <w:bookmarkStart w:id="3" w:name="_Hlk170476344"/>
      <w:r w:rsidRPr="003825D1">
        <w:t xml:space="preserve">Office of </w:t>
      </w:r>
      <w:r w:rsidR="00C0489C" w:rsidRPr="003825D1">
        <w:t>Government</w:t>
      </w:r>
      <w:r w:rsidR="006D4FE4" w:rsidRPr="003825D1">
        <w:t xml:space="preserve"> Relations and Policy</w:t>
      </w:r>
    </w:p>
    <w:bookmarkEnd w:id="3"/>
    <w:p w14:paraId="5D87FDA4" w14:textId="144AB60A" w:rsidR="0013421F" w:rsidRPr="003825D1" w:rsidRDefault="006D4FE4" w:rsidP="00536BAB">
      <w:pPr>
        <w:widowControl w:val="0"/>
      </w:pPr>
      <w:r w:rsidRPr="003825D1">
        <w:t>849</w:t>
      </w:r>
      <w:r w:rsidR="00E24922" w:rsidRPr="003825D1">
        <w:t xml:space="preserve"> </w:t>
      </w:r>
      <w:r w:rsidRPr="003825D1">
        <w:t>Learning Lane</w:t>
      </w:r>
    </w:p>
    <w:p w14:paraId="451A6BD9" w14:textId="49940AC2" w:rsidR="0013421F" w:rsidRPr="003825D1" w:rsidRDefault="00E24922" w:rsidP="00536BAB">
      <w:pPr>
        <w:widowControl w:val="0"/>
      </w:pPr>
      <w:r w:rsidRPr="003825D1">
        <w:t xml:space="preserve">West </w:t>
      </w:r>
      <w:r w:rsidR="0013421F" w:rsidRPr="003825D1">
        <w:t>Columbia, SC</w:t>
      </w:r>
      <w:r w:rsidR="004474D2" w:rsidRPr="003825D1">
        <w:t xml:space="preserve"> </w:t>
      </w:r>
      <w:r w:rsidR="0013421F" w:rsidRPr="003825D1">
        <w:t>29</w:t>
      </w:r>
      <w:r w:rsidRPr="003825D1">
        <w:t>172-3171</w:t>
      </w:r>
    </w:p>
    <w:p w14:paraId="21A8338F" w14:textId="77777777" w:rsidR="0013421F" w:rsidRPr="009A78CE" w:rsidRDefault="0013421F" w:rsidP="00490A37">
      <w:pPr>
        <w:widowControl w:val="0"/>
        <w:ind w:left="3060" w:firstLine="180"/>
        <w:rPr>
          <w:ins w:id="4" w:author="someone revised" w:date="2019-12-13T10:30:00Z"/>
          <w:b/>
          <w:bCs/>
        </w:rPr>
        <w:sectPr w:rsidR="0013421F" w:rsidRPr="009A78CE" w:rsidSect="00A416D2">
          <w:headerReference w:type="first" r:id="rId13"/>
          <w:footerReference w:type="first" r:id="rId14"/>
          <w:pgSz w:w="12240" w:h="15840" w:code="1"/>
          <w:pgMar w:top="1440" w:right="1440" w:bottom="1440" w:left="1440" w:header="720" w:footer="720" w:gutter="0"/>
          <w:pgNumType w:start="1"/>
          <w:cols w:space="720"/>
          <w:titlePg/>
          <w:docGrid w:linePitch="326"/>
        </w:sectPr>
      </w:pPr>
    </w:p>
    <w:p w14:paraId="4CCEB29D" w14:textId="77777777" w:rsidR="0013421F" w:rsidRPr="00BD1B8D" w:rsidRDefault="0013421F" w:rsidP="00490A37">
      <w:pPr>
        <w:widowControl w:val="0"/>
        <w:jc w:val="center"/>
        <w:rPr>
          <w:b/>
        </w:rPr>
      </w:pPr>
      <w:r w:rsidRPr="00BD1B8D">
        <w:rPr>
          <w:b/>
        </w:rPr>
        <w:lastRenderedPageBreak/>
        <w:t>TABLE OF CONTENTS</w:t>
      </w:r>
    </w:p>
    <w:p w14:paraId="0EEDB2B6" w14:textId="77777777" w:rsidR="0082713B" w:rsidRPr="00BD1B8D" w:rsidRDefault="0082713B" w:rsidP="0094042B">
      <w:pPr>
        <w:widowControl w:val="0"/>
        <w:jc w:val="center"/>
      </w:pPr>
    </w:p>
    <w:p w14:paraId="4A6487CD" w14:textId="66DC075A" w:rsidR="002F08A7" w:rsidRPr="00BD1B8D" w:rsidRDefault="0013421F">
      <w:pPr>
        <w:pStyle w:val="TOC1"/>
        <w:rPr>
          <w:rFonts w:eastAsiaTheme="minorEastAsia" w:cstheme="minorBidi"/>
          <w:b w:val="0"/>
          <w:bCs w:val="0"/>
          <w:iCs w:val="0"/>
          <w:smallCaps w:val="0"/>
          <w:kern w:val="2"/>
          <w:sz w:val="24"/>
          <w:szCs w:val="24"/>
          <w14:ligatures w14:val="standardContextual"/>
        </w:rPr>
      </w:pPr>
      <w:r w:rsidRPr="00BD1B8D">
        <w:rPr>
          <w:sz w:val="24"/>
        </w:rPr>
        <w:fldChar w:fldCharType="begin"/>
      </w:r>
      <w:r w:rsidRPr="00BD1B8D">
        <w:rPr>
          <w:sz w:val="24"/>
          <w:szCs w:val="24"/>
        </w:rPr>
        <w:instrText xml:space="preserve"> TOC \o "1-3" \h \z </w:instrText>
      </w:r>
      <w:r w:rsidRPr="00BD1B8D">
        <w:rPr>
          <w:sz w:val="24"/>
        </w:rPr>
        <w:fldChar w:fldCharType="separate"/>
      </w:r>
      <w:hyperlink w:anchor="_Toc230855642" w:history="1">
        <w:r w:rsidR="002F08A7" w:rsidRPr="00BD1B8D">
          <w:rPr>
            <w:rStyle w:val="Hyperlink"/>
          </w:rPr>
          <w:t>PART I: General Information</w:t>
        </w:r>
        <w:r w:rsidR="002F08A7" w:rsidRPr="00BD1B8D">
          <w:rPr>
            <w:webHidden/>
          </w:rPr>
          <w:tab/>
        </w:r>
        <w:r w:rsidR="002F08A7" w:rsidRPr="00BD1B8D">
          <w:rPr>
            <w:webHidden/>
          </w:rPr>
          <w:fldChar w:fldCharType="begin"/>
        </w:r>
        <w:r w:rsidR="002F08A7" w:rsidRPr="00BD1B8D">
          <w:rPr>
            <w:webHidden/>
          </w:rPr>
          <w:instrText xml:space="preserve"> PAGEREF _Toc230855642 \h </w:instrText>
        </w:r>
        <w:r w:rsidR="002F08A7" w:rsidRPr="00BD1B8D">
          <w:rPr>
            <w:webHidden/>
          </w:rPr>
        </w:r>
        <w:r w:rsidR="002F08A7" w:rsidRPr="00BD1B8D">
          <w:rPr>
            <w:webHidden/>
          </w:rPr>
          <w:fldChar w:fldCharType="separate"/>
        </w:r>
        <w:r w:rsidR="002F08A7" w:rsidRPr="00BD1B8D">
          <w:rPr>
            <w:webHidden/>
          </w:rPr>
          <w:t>1</w:t>
        </w:r>
        <w:r w:rsidR="002F08A7" w:rsidRPr="00BD1B8D">
          <w:rPr>
            <w:webHidden/>
          </w:rPr>
          <w:fldChar w:fldCharType="end"/>
        </w:r>
      </w:hyperlink>
    </w:p>
    <w:p w14:paraId="0DBAA183" w14:textId="49DEB0E1" w:rsidR="002F08A7" w:rsidRPr="00BD1B8D" w:rsidRDefault="002F08A7">
      <w:pPr>
        <w:pStyle w:val="TOC2"/>
        <w:rPr>
          <w:rFonts w:eastAsiaTheme="minorEastAsia" w:cstheme="minorBidi"/>
          <w:noProof/>
          <w:kern w:val="2"/>
          <w14:ligatures w14:val="standardContextual"/>
        </w:rPr>
      </w:pPr>
      <w:hyperlink w:anchor="_Toc230855643" w:history="1">
        <w:r w:rsidRPr="00BD1B8D">
          <w:rPr>
            <w:rStyle w:val="Hyperlink"/>
            <w:noProof/>
          </w:rPr>
          <w:t>A.</w:t>
        </w:r>
        <w:r w:rsidRPr="00BD1B8D">
          <w:rPr>
            <w:rFonts w:eastAsiaTheme="minorEastAsia" w:cstheme="minorBidi"/>
            <w:noProof/>
            <w:kern w:val="2"/>
            <w14:ligatures w14:val="standardContextual"/>
          </w:rPr>
          <w:tab/>
        </w:r>
        <w:r w:rsidRPr="00BD1B8D">
          <w:rPr>
            <w:rStyle w:val="Hyperlink"/>
            <w:noProof/>
          </w:rPr>
          <w:t>Introduction and Purpose</w:t>
        </w:r>
        <w:r w:rsidRPr="00BD1B8D">
          <w:rPr>
            <w:noProof/>
            <w:webHidden/>
          </w:rPr>
          <w:tab/>
        </w:r>
        <w:r w:rsidRPr="00BD1B8D">
          <w:rPr>
            <w:noProof/>
            <w:webHidden/>
          </w:rPr>
          <w:fldChar w:fldCharType="begin"/>
        </w:r>
        <w:r w:rsidRPr="00BD1B8D">
          <w:rPr>
            <w:noProof/>
            <w:webHidden/>
          </w:rPr>
          <w:instrText xml:space="preserve"> PAGEREF _Toc230855643 \h </w:instrText>
        </w:r>
        <w:r w:rsidRPr="00BD1B8D">
          <w:rPr>
            <w:noProof/>
            <w:webHidden/>
          </w:rPr>
        </w:r>
        <w:r w:rsidRPr="00BD1B8D">
          <w:rPr>
            <w:noProof/>
            <w:webHidden/>
          </w:rPr>
          <w:fldChar w:fldCharType="separate"/>
        </w:r>
        <w:r w:rsidRPr="00BD1B8D">
          <w:rPr>
            <w:noProof/>
            <w:webHidden/>
          </w:rPr>
          <w:t>1</w:t>
        </w:r>
        <w:r w:rsidRPr="00BD1B8D">
          <w:rPr>
            <w:noProof/>
            <w:webHidden/>
          </w:rPr>
          <w:fldChar w:fldCharType="end"/>
        </w:r>
      </w:hyperlink>
    </w:p>
    <w:p w14:paraId="4BD2D07E" w14:textId="1E7B23FF" w:rsidR="002F08A7" w:rsidRPr="00BD1B8D" w:rsidRDefault="002F08A7">
      <w:pPr>
        <w:pStyle w:val="TOC2"/>
        <w:rPr>
          <w:rFonts w:eastAsiaTheme="minorEastAsia" w:cstheme="minorBidi"/>
          <w:noProof/>
          <w:kern w:val="2"/>
          <w14:ligatures w14:val="standardContextual"/>
        </w:rPr>
      </w:pPr>
      <w:hyperlink w:anchor="_Toc230855644" w:history="1">
        <w:r w:rsidRPr="00BD1B8D">
          <w:rPr>
            <w:rStyle w:val="Hyperlink"/>
            <w:noProof/>
          </w:rPr>
          <w:t>B.</w:t>
        </w:r>
        <w:r w:rsidRPr="00BD1B8D">
          <w:rPr>
            <w:rFonts w:eastAsiaTheme="minorEastAsia" w:cstheme="minorBidi"/>
            <w:noProof/>
            <w:kern w:val="2"/>
            <w14:ligatures w14:val="standardContextual"/>
          </w:rPr>
          <w:tab/>
        </w:r>
        <w:r w:rsidRPr="00BD1B8D">
          <w:rPr>
            <w:rStyle w:val="Hyperlink"/>
            <w:noProof/>
          </w:rPr>
          <w:t>Eligible Applicants</w:t>
        </w:r>
        <w:r w:rsidRPr="00BD1B8D">
          <w:rPr>
            <w:noProof/>
            <w:webHidden/>
          </w:rPr>
          <w:tab/>
        </w:r>
        <w:r w:rsidRPr="00BD1B8D">
          <w:rPr>
            <w:noProof/>
            <w:webHidden/>
          </w:rPr>
          <w:fldChar w:fldCharType="begin"/>
        </w:r>
        <w:r w:rsidRPr="00BD1B8D">
          <w:rPr>
            <w:noProof/>
            <w:webHidden/>
          </w:rPr>
          <w:instrText xml:space="preserve"> PAGEREF _Toc230855644 \h </w:instrText>
        </w:r>
        <w:r w:rsidRPr="00BD1B8D">
          <w:rPr>
            <w:noProof/>
            <w:webHidden/>
          </w:rPr>
        </w:r>
        <w:r w:rsidRPr="00BD1B8D">
          <w:rPr>
            <w:noProof/>
            <w:webHidden/>
          </w:rPr>
          <w:fldChar w:fldCharType="separate"/>
        </w:r>
        <w:r w:rsidRPr="00BD1B8D">
          <w:rPr>
            <w:noProof/>
            <w:webHidden/>
          </w:rPr>
          <w:t>2</w:t>
        </w:r>
        <w:r w:rsidRPr="00BD1B8D">
          <w:rPr>
            <w:noProof/>
            <w:webHidden/>
          </w:rPr>
          <w:fldChar w:fldCharType="end"/>
        </w:r>
      </w:hyperlink>
    </w:p>
    <w:p w14:paraId="71954A90" w14:textId="03C579B0" w:rsidR="002F08A7" w:rsidRPr="00BD1B8D" w:rsidRDefault="002F08A7">
      <w:pPr>
        <w:pStyle w:val="TOC2"/>
        <w:rPr>
          <w:rFonts w:eastAsiaTheme="minorEastAsia" w:cstheme="minorBidi"/>
          <w:noProof/>
          <w:kern w:val="2"/>
          <w14:ligatures w14:val="standardContextual"/>
        </w:rPr>
      </w:pPr>
      <w:hyperlink w:anchor="_Toc230855645" w:history="1">
        <w:r w:rsidRPr="00BD1B8D">
          <w:rPr>
            <w:rStyle w:val="Hyperlink"/>
            <w:noProof/>
          </w:rPr>
          <w:t>C.</w:t>
        </w:r>
        <w:r w:rsidRPr="00BD1B8D">
          <w:rPr>
            <w:rFonts w:eastAsiaTheme="minorEastAsia" w:cstheme="minorBidi"/>
            <w:noProof/>
            <w:kern w:val="2"/>
            <w14:ligatures w14:val="standardContextual"/>
          </w:rPr>
          <w:tab/>
        </w:r>
        <w:r w:rsidRPr="00BD1B8D">
          <w:rPr>
            <w:rStyle w:val="Hyperlink"/>
            <w:noProof/>
          </w:rPr>
          <w:t>Timeline of Granting Process</w:t>
        </w:r>
        <w:r w:rsidRPr="00BD1B8D">
          <w:rPr>
            <w:noProof/>
            <w:webHidden/>
          </w:rPr>
          <w:tab/>
        </w:r>
        <w:r w:rsidRPr="00BD1B8D">
          <w:rPr>
            <w:noProof/>
            <w:webHidden/>
          </w:rPr>
          <w:fldChar w:fldCharType="begin"/>
        </w:r>
        <w:r w:rsidRPr="00BD1B8D">
          <w:rPr>
            <w:noProof/>
            <w:webHidden/>
          </w:rPr>
          <w:instrText xml:space="preserve"> PAGEREF _Toc230855645 \h </w:instrText>
        </w:r>
        <w:r w:rsidRPr="00BD1B8D">
          <w:rPr>
            <w:noProof/>
            <w:webHidden/>
          </w:rPr>
        </w:r>
        <w:r w:rsidRPr="00BD1B8D">
          <w:rPr>
            <w:noProof/>
            <w:webHidden/>
          </w:rPr>
          <w:fldChar w:fldCharType="separate"/>
        </w:r>
        <w:r w:rsidRPr="00BD1B8D">
          <w:rPr>
            <w:noProof/>
            <w:webHidden/>
          </w:rPr>
          <w:t>2</w:t>
        </w:r>
        <w:r w:rsidRPr="00BD1B8D">
          <w:rPr>
            <w:noProof/>
            <w:webHidden/>
          </w:rPr>
          <w:fldChar w:fldCharType="end"/>
        </w:r>
      </w:hyperlink>
    </w:p>
    <w:p w14:paraId="075A5985" w14:textId="4D8A1048" w:rsidR="002F08A7" w:rsidRPr="00BD1B8D" w:rsidRDefault="002F08A7">
      <w:pPr>
        <w:pStyle w:val="TOC2"/>
        <w:rPr>
          <w:rFonts w:eastAsiaTheme="minorEastAsia" w:cstheme="minorBidi"/>
          <w:noProof/>
          <w:kern w:val="2"/>
          <w14:ligatures w14:val="standardContextual"/>
        </w:rPr>
      </w:pPr>
      <w:hyperlink w:anchor="_Toc230855646" w:history="1">
        <w:r w:rsidRPr="00BD1B8D">
          <w:rPr>
            <w:rStyle w:val="Hyperlink"/>
            <w:noProof/>
          </w:rPr>
          <w:t>D.</w:t>
        </w:r>
        <w:r w:rsidRPr="00BD1B8D">
          <w:rPr>
            <w:rFonts w:eastAsiaTheme="minorEastAsia" w:cstheme="minorBidi"/>
            <w:noProof/>
            <w:kern w:val="2"/>
            <w14:ligatures w14:val="standardContextual"/>
          </w:rPr>
          <w:tab/>
        </w:r>
        <w:r w:rsidRPr="00BD1B8D">
          <w:rPr>
            <w:rStyle w:val="Hyperlink"/>
            <w:noProof/>
          </w:rPr>
          <w:t>Program and State Requirements</w:t>
        </w:r>
        <w:r w:rsidRPr="00BD1B8D">
          <w:rPr>
            <w:noProof/>
            <w:webHidden/>
          </w:rPr>
          <w:tab/>
        </w:r>
        <w:r w:rsidRPr="00BD1B8D">
          <w:rPr>
            <w:noProof/>
            <w:webHidden/>
          </w:rPr>
          <w:fldChar w:fldCharType="begin"/>
        </w:r>
        <w:r w:rsidRPr="00BD1B8D">
          <w:rPr>
            <w:noProof/>
            <w:webHidden/>
          </w:rPr>
          <w:instrText xml:space="preserve"> PAGEREF _Toc230855646 \h </w:instrText>
        </w:r>
        <w:r w:rsidRPr="00BD1B8D">
          <w:rPr>
            <w:noProof/>
            <w:webHidden/>
          </w:rPr>
        </w:r>
        <w:r w:rsidRPr="00BD1B8D">
          <w:rPr>
            <w:noProof/>
            <w:webHidden/>
          </w:rPr>
          <w:fldChar w:fldCharType="separate"/>
        </w:r>
        <w:r w:rsidRPr="00BD1B8D">
          <w:rPr>
            <w:noProof/>
            <w:webHidden/>
          </w:rPr>
          <w:t>3</w:t>
        </w:r>
        <w:r w:rsidRPr="00BD1B8D">
          <w:rPr>
            <w:noProof/>
            <w:webHidden/>
          </w:rPr>
          <w:fldChar w:fldCharType="end"/>
        </w:r>
      </w:hyperlink>
    </w:p>
    <w:p w14:paraId="302909AD" w14:textId="34CD0853" w:rsidR="002F08A7" w:rsidRPr="00BD1B8D" w:rsidRDefault="002F08A7">
      <w:pPr>
        <w:pStyle w:val="TOC2"/>
        <w:rPr>
          <w:rFonts w:eastAsiaTheme="minorEastAsia" w:cstheme="minorBidi"/>
          <w:noProof/>
          <w:kern w:val="2"/>
          <w14:ligatures w14:val="standardContextual"/>
        </w:rPr>
      </w:pPr>
      <w:hyperlink w:anchor="_Toc230855647" w:history="1">
        <w:r w:rsidRPr="00BD1B8D">
          <w:rPr>
            <w:rStyle w:val="Hyperlink"/>
            <w:noProof/>
          </w:rPr>
          <w:t>E.</w:t>
        </w:r>
        <w:r w:rsidRPr="00BD1B8D">
          <w:rPr>
            <w:rFonts w:eastAsiaTheme="minorEastAsia" w:cstheme="minorBidi"/>
            <w:noProof/>
            <w:kern w:val="2"/>
            <w14:ligatures w14:val="standardContextual"/>
          </w:rPr>
          <w:tab/>
        </w:r>
        <w:r w:rsidRPr="00BD1B8D">
          <w:rPr>
            <w:rStyle w:val="Hyperlink"/>
            <w:noProof/>
          </w:rPr>
          <w:t>Review and Selection Process</w:t>
        </w:r>
        <w:r w:rsidRPr="00BD1B8D">
          <w:rPr>
            <w:noProof/>
            <w:webHidden/>
          </w:rPr>
          <w:tab/>
        </w:r>
        <w:r w:rsidRPr="00BD1B8D">
          <w:rPr>
            <w:noProof/>
            <w:webHidden/>
          </w:rPr>
          <w:fldChar w:fldCharType="begin"/>
        </w:r>
        <w:r w:rsidRPr="00BD1B8D">
          <w:rPr>
            <w:noProof/>
            <w:webHidden/>
          </w:rPr>
          <w:instrText xml:space="preserve"> PAGEREF _Toc230855647 \h </w:instrText>
        </w:r>
        <w:r w:rsidRPr="00BD1B8D">
          <w:rPr>
            <w:noProof/>
            <w:webHidden/>
          </w:rPr>
        </w:r>
        <w:r w:rsidRPr="00BD1B8D">
          <w:rPr>
            <w:noProof/>
            <w:webHidden/>
          </w:rPr>
          <w:fldChar w:fldCharType="separate"/>
        </w:r>
        <w:r w:rsidRPr="00BD1B8D">
          <w:rPr>
            <w:noProof/>
            <w:webHidden/>
          </w:rPr>
          <w:t>3</w:t>
        </w:r>
        <w:r w:rsidRPr="00BD1B8D">
          <w:rPr>
            <w:noProof/>
            <w:webHidden/>
          </w:rPr>
          <w:fldChar w:fldCharType="end"/>
        </w:r>
      </w:hyperlink>
    </w:p>
    <w:p w14:paraId="3164FAD4" w14:textId="012FA289" w:rsidR="002F08A7" w:rsidRPr="00BD1B8D" w:rsidRDefault="002F08A7">
      <w:pPr>
        <w:pStyle w:val="TOC2"/>
        <w:rPr>
          <w:rStyle w:val="Hyperlink"/>
          <w:noProof/>
        </w:rPr>
      </w:pPr>
      <w:hyperlink w:anchor="_Toc230855648" w:history="1">
        <w:r w:rsidRPr="00BD1B8D">
          <w:rPr>
            <w:rStyle w:val="Hyperlink"/>
            <w:noProof/>
          </w:rPr>
          <w:t>F.</w:t>
        </w:r>
        <w:r w:rsidRPr="00BD1B8D">
          <w:rPr>
            <w:rFonts w:eastAsiaTheme="minorEastAsia" w:cstheme="minorBidi"/>
            <w:noProof/>
            <w:kern w:val="2"/>
            <w14:ligatures w14:val="standardContextual"/>
          </w:rPr>
          <w:tab/>
        </w:r>
        <w:r w:rsidRPr="00BD1B8D">
          <w:rPr>
            <w:rStyle w:val="Hyperlink"/>
            <w:noProof/>
          </w:rPr>
          <w:t>Appeals Process</w:t>
        </w:r>
        <w:r w:rsidRPr="00BD1B8D">
          <w:rPr>
            <w:noProof/>
            <w:webHidden/>
          </w:rPr>
          <w:tab/>
        </w:r>
        <w:r w:rsidRPr="00BD1B8D">
          <w:rPr>
            <w:noProof/>
            <w:webHidden/>
          </w:rPr>
          <w:fldChar w:fldCharType="begin"/>
        </w:r>
        <w:r w:rsidRPr="00BD1B8D">
          <w:rPr>
            <w:noProof/>
            <w:webHidden/>
          </w:rPr>
          <w:instrText xml:space="preserve"> PAGEREF _Toc230855648 \h </w:instrText>
        </w:r>
        <w:r w:rsidRPr="00BD1B8D">
          <w:rPr>
            <w:noProof/>
            <w:webHidden/>
          </w:rPr>
        </w:r>
        <w:r w:rsidRPr="00BD1B8D">
          <w:rPr>
            <w:noProof/>
            <w:webHidden/>
          </w:rPr>
          <w:fldChar w:fldCharType="separate"/>
        </w:r>
        <w:r w:rsidRPr="00BD1B8D">
          <w:rPr>
            <w:noProof/>
            <w:webHidden/>
          </w:rPr>
          <w:t>4</w:t>
        </w:r>
        <w:r w:rsidRPr="00BD1B8D">
          <w:rPr>
            <w:noProof/>
            <w:webHidden/>
          </w:rPr>
          <w:fldChar w:fldCharType="end"/>
        </w:r>
      </w:hyperlink>
    </w:p>
    <w:p w14:paraId="62E0E666" w14:textId="77777777" w:rsidR="002F08A7" w:rsidRPr="00BD1B8D" w:rsidRDefault="002F08A7" w:rsidP="002F08A7"/>
    <w:p w14:paraId="09F76DB6" w14:textId="5A0DB907" w:rsidR="002F08A7" w:rsidRPr="00BD1B8D" w:rsidRDefault="002F08A7">
      <w:pPr>
        <w:pStyle w:val="TOC1"/>
        <w:rPr>
          <w:rFonts w:eastAsiaTheme="minorEastAsia" w:cstheme="minorBidi"/>
          <w:b w:val="0"/>
          <w:bCs w:val="0"/>
          <w:iCs w:val="0"/>
          <w:smallCaps w:val="0"/>
          <w:kern w:val="2"/>
          <w:sz w:val="24"/>
          <w:szCs w:val="24"/>
          <w14:ligatures w14:val="standardContextual"/>
        </w:rPr>
      </w:pPr>
      <w:hyperlink w:anchor="_Toc230855649" w:history="1">
        <w:r w:rsidRPr="00BD1B8D">
          <w:rPr>
            <w:rStyle w:val="Hyperlink"/>
          </w:rPr>
          <w:t>PART II: Application Overview, Content, and Instructions</w:t>
        </w:r>
        <w:r w:rsidRPr="00BD1B8D">
          <w:rPr>
            <w:webHidden/>
          </w:rPr>
          <w:tab/>
        </w:r>
        <w:r w:rsidRPr="00BD1B8D">
          <w:rPr>
            <w:webHidden/>
          </w:rPr>
          <w:fldChar w:fldCharType="begin"/>
        </w:r>
        <w:r w:rsidRPr="00BD1B8D">
          <w:rPr>
            <w:webHidden/>
          </w:rPr>
          <w:instrText xml:space="preserve"> PAGEREF _Toc230855649 \h </w:instrText>
        </w:r>
        <w:r w:rsidRPr="00BD1B8D">
          <w:rPr>
            <w:webHidden/>
          </w:rPr>
        </w:r>
        <w:r w:rsidRPr="00BD1B8D">
          <w:rPr>
            <w:webHidden/>
          </w:rPr>
          <w:fldChar w:fldCharType="separate"/>
        </w:r>
        <w:r w:rsidRPr="00BD1B8D">
          <w:rPr>
            <w:webHidden/>
          </w:rPr>
          <w:t>5</w:t>
        </w:r>
        <w:r w:rsidRPr="00BD1B8D">
          <w:rPr>
            <w:webHidden/>
          </w:rPr>
          <w:fldChar w:fldCharType="end"/>
        </w:r>
      </w:hyperlink>
    </w:p>
    <w:p w14:paraId="743898A9" w14:textId="5D58185B" w:rsidR="002F08A7" w:rsidRPr="00BD1B8D" w:rsidRDefault="002F08A7">
      <w:pPr>
        <w:pStyle w:val="TOC2"/>
        <w:rPr>
          <w:rFonts w:eastAsiaTheme="minorEastAsia" w:cstheme="minorBidi"/>
          <w:noProof/>
          <w:kern w:val="2"/>
          <w14:ligatures w14:val="standardContextual"/>
        </w:rPr>
      </w:pPr>
      <w:hyperlink w:anchor="_Toc230855650" w:history="1">
        <w:r w:rsidRPr="00BD1B8D">
          <w:rPr>
            <w:rStyle w:val="Hyperlink"/>
            <w:noProof/>
          </w:rPr>
          <w:t>A.</w:t>
        </w:r>
        <w:r w:rsidRPr="00BD1B8D">
          <w:rPr>
            <w:rFonts w:eastAsiaTheme="minorEastAsia" w:cstheme="minorBidi"/>
            <w:noProof/>
            <w:kern w:val="2"/>
            <w14:ligatures w14:val="standardContextual"/>
          </w:rPr>
          <w:tab/>
        </w:r>
        <w:r w:rsidRPr="00BD1B8D">
          <w:rPr>
            <w:rStyle w:val="Hyperlink"/>
            <w:noProof/>
          </w:rPr>
          <w:t>Application Overview</w:t>
        </w:r>
        <w:r w:rsidRPr="00BD1B8D">
          <w:rPr>
            <w:noProof/>
            <w:webHidden/>
          </w:rPr>
          <w:tab/>
        </w:r>
        <w:r w:rsidRPr="00BD1B8D">
          <w:rPr>
            <w:noProof/>
            <w:webHidden/>
          </w:rPr>
          <w:fldChar w:fldCharType="begin"/>
        </w:r>
        <w:r w:rsidRPr="00BD1B8D">
          <w:rPr>
            <w:noProof/>
            <w:webHidden/>
          </w:rPr>
          <w:instrText xml:space="preserve"> PAGEREF _Toc230855650 \h </w:instrText>
        </w:r>
        <w:r w:rsidRPr="00BD1B8D">
          <w:rPr>
            <w:noProof/>
            <w:webHidden/>
          </w:rPr>
        </w:r>
        <w:r w:rsidRPr="00BD1B8D">
          <w:rPr>
            <w:noProof/>
            <w:webHidden/>
          </w:rPr>
          <w:fldChar w:fldCharType="separate"/>
        </w:r>
        <w:r w:rsidRPr="00BD1B8D">
          <w:rPr>
            <w:noProof/>
            <w:webHidden/>
          </w:rPr>
          <w:t>5</w:t>
        </w:r>
        <w:r w:rsidRPr="00BD1B8D">
          <w:rPr>
            <w:noProof/>
            <w:webHidden/>
          </w:rPr>
          <w:fldChar w:fldCharType="end"/>
        </w:r>
      </w:hyperlink>
    </w:p>
    <w:p w14:paraId="3A45786A" w14:textId="20D0CDEF" w:rsidR="002F08A7" w:rsidRPr="00BD1B8D" w:rsidRDefault="002F08A7">
      <w:pPr>
        <w:pStyle w:val="TOC2"/>
        <w:rPr>
          <w:rFonts w:eastAsiaTheme="minorEastAsia" w:cstheme="minorBidi"/>
          <w:noProof/>
          <w:kern w:val="2"/>
          <w14:ligatures w14:val="standardContextual"/>
        </w:rPr>
      </w:pPr>
      <w:hyperlink w:anchor="_Toc230855651" w:history="1">
        <w:r w:rsidRPr="00BD1B8D">
          <w:rPr>
            <w:rStyle w:val="Hyperlink"/>
            <w:noProof/>
          </w:rPr>
          <w:t>B.</w:t>
        </w:r>
        <w:r w:rsidRPr="00BD1B8D">
          <w:rPr>
            <w:rFonts w:eastAsiaTheme="minorEastAsia" w:cstheme="minorBidi"/>
            <w:noProof/>
            <w:kern w:val="2"/>
            <w14:ligatures w14:val="standardContextual"/>
          </w:rPr>
          <w:tab/>
        </w:r>
        <w:r w:rsidRPr="00BD1B8D">
          <w:rPr>
            <w:rStyle w:val="Hyperlink"/>
            <w:noProof/>
          </w:rPr>
          <w:t>Online Application Instructions</w:t>
        </w:r>
        <w:r w:rsidRPr="00BD1B8D">
          <w:rPr>
            <w:noProof/>
            <w:webHidden/>
          </w:rPr>
          <w:tab/>
        </w:r>
        <w:r w:rsidRPr="00BD1B8D">
          <w:rPr>
            <w:noProof/>
            <w:webHidden/>
          </w:rPr>
          <w:fldChar w:fldCharType="begin"/>
        </w:r>
        <w:r w:rsidRPr="00BD1B8D">
          <w:rPr>
            <w:noProof/>
            <w:webHidden/>
          </w:rPr>
          <w:instrText xml:space="preserve"> PAGEREF _Toc230855651 \h </w:instrText>
        </w:r>
        <w:r w:rsidRPr="00BD1B8D">
          <w:rPr>
            <w:noProof/>
            <w:webHidden/>
          </w:rPr>
        </w:r>
        <w:r w:rsidRPr="00BD1B8D">
          <w:rPr>
            <w:noProof/>
            <w:webHidden/>
          </w:rPr>
          <w:fldChar w:fldCharType="separate"/>
        </w:r>
        <w:r w:rsidRPr="00BD1B8D">
          <w:rPr>
            <w:noProof/>
            <w:webHidden/>
          </w:rPr>
          <w:t>5</w:t>
        </w:r>
        <w:r w:rsidRPr="00BD1B8D">
          <w:rPr>
            <w:noProof/>
            <w:webHidden/>
          </w:rPr>
          <w:fldChar w:fldCharType="end"/>
        </w:r>
      </w:hyperlink>
    </w:p>
    <w:p w14:paraId="16295F70" w14:textId="0D8EC52A" w:rsidR="002F08A7" w:rsidRPr="00BD1B8D" w:rsidRDefault="002F08A7">
      <w:pPr>
        <w:pStyle w:val="TOC2"/>
        <w:rPr>
          <w:rFonts w:eastAsiaTheme="minorEastAsia" w:cstheme="minorBidi"/>
          <w:noProof/>
          <w:kern w:val="2"/>
          <w14:ligatures w14:val="standardContextual"/>
        </w:rPr>
      </w:pPr>
      <w:hyperlink w:anchor="_Toc230855652" w:history="1">
        <w:r w:rsidRPr="00BD1B8D">
          <w:rPr>
            <w:rStyle w:val="Hyperlink"/>
            <w:noProof/>
          </w:rPr>
          <w:t>C.</w:t>
        </w:r>
        <w:r w:rsidRPr="00BD1B8D">
          <w:rPr>
            <w:rFonts w:eastAsiaTheme="minorEastAsia" w:cstheme="minorBidi"/>
            <w:noProof/>
            <w:kern w:val="2"/>
            <w14:ligatures w14:val="standardContextual"/>
          </w:rPr>
          <w:tab/>
        </w:r>
        <w:r w:rsidRPr="00BD1B8D">
          <w:rPr>
            <w:rStyle w:val="Hyperlink"/>
            <w:noProof/>
          </w:rPr>
          <w:t>Application Attachments</w:t>
        </w:r>
        <w:r w:rsidRPr="00BD1B8D">
          <w:rPr>
            <w:noProof/>
            <w:webHidden/>
          </w:rPr>
          <w:tab/>
        </w:r>
        <w:r w:rsidRPr="00BD1B8D">
          <w:rPr>
            <w:noProof/>
            <w:webHidden/>
          </w:rPr>
          <w:fldChar w:fldCharType="begin"/>
        </w:r>
        <w:r w:rsidRPr="00BD1B8D">
          <w:rPr>
            <w:noProof/>
            <w:webHidden/>
          </w:rPr>
          <w:instrText xml:space="preserve"> PAGEREF _Toc230855652 \h </w:instrText>
        </w:r>
        <w:r w:rsidRPr="00BD1B8D">
          <w:rPr>
            <w:noProof/>
            <w:webHidden/>
          </w:rPr>
        </w:r>
        <w:r w:rsidRPr="00BD1B8D">
          <w:rPr>
            <w:noProof/>
            <w:webHidden/>
          </w:rPr>
          <w:fldChar w:fldCharType="separate"/>
        </w:r>
        <w:r w:rsidRPr="00BD1B8D">
          <w:rPr>
            <w:noProof/>
            <w:webHidden/>
          </w:rPr>
          <w:t>6</w:t>
        </w:r>
        <w:r w:rsidRPr="00BD1B8D">
          <w:rPr>
            <w:noProof/>
            <w:webHidden/>
          </w:rPr>
          <w:fldChar w:fldCharType="end"/>
        </w:r>
      </w:hyperlink>
    </w:p>
    <w:p w14:paraId="4C3F18DD" w14:textId="4CB4154B" w:rsidR="002F08A7" w:rsidRPr="00BD1B8D" w:rsidRDefault="002F08A7">
      <w:pPr>
        <w:pStyle w:val="TOC3"/>
        <w:tabs>
          <w:tab w:val="left" w:pos="1200"/>
        </w:tabs>
        <w:rPr>
          <w:rFonts w:eastAsiaTheme="minorEastAsia" w:cstheme="minorBidi"/>
          <w:noProof/>
          <w:kern w:val="2"/>
          <w14:ligatures w14:val="standardContextual"/>
        </w:rPr>
      </w:pPr>
      <w:hyperlink w:anchor="_Toc230855653" w:history="1">
        <w:r w:rsidRPr="00BD1B8D">
          <w:rPr>
            <w:rStyle w:val="Hyperlink"/>
            <w:noProof/>
          </w:rPr>
          <w:t>1.</w:t>
        </w:r>
        <w:r w:rsidRPr="00BD1B8D">
          <w:rPr>
            <w:rFonts w:eastAsiaTheme="minorEastAsia" w:cstheme="minorBidi"/>
            <w:noProof/>
            <w:kern w:val="2"/>
            <w14:ligatures w14:val="standardContextual"/>
          </w:rPr>
          <w:tab/>
        </w:r>
        <w:r w:rsidRPr="00BD1B8D">
          <w:rPr>
            <w:rStyle w:val="Hyperlink"/>
            <w:noProof/>
          </w:rPr>
          <w:t>Certification Signature Page</w:t>
        </w:r>
        <w:r w:rsidRPr="00BD1B8D">
          <w:rPr>
            <w:noProof/>
            <w:webHidden/>
          </w:rPr>
          <w:tab/>
        </w:r>
        <w:r w:rsidRPr="00BD1B8D">
          <w:rPr>
            <w:noProof/>
            <w:webHidden/>
          </w:rPr>
          <w:fldChar w:fldCharType="begin"/>
        </w:r>
        <w:r w:rsidRPr="00BD1B8D">
          <w:rPr>
            <w:noProof/>
            <w:webHidden/>
          </w:rPr>
          <w:instrText xml:space="preserve"> PAGEREF _Toc230855653 \h </w:instrText>
        </w:r>
        <w:r w:rsidRPr="00BD1B8D">
          <w:rPr>
            <w:noProof/>
            <w:webHidden/>
          </w:rPr>
        </w:r>
        <w:r w:rsidRPr="00BD1B8D">
          <w:rPr>
            <w:noProof/>
            <w:webHidden/>
          </w:rPr>
          <w:fldChar w:fldCharType="separate"/>
        </w:r>
        <w:r w:rsidRPr="00BD1B8D">
          <w:rPr>
            <w:noProof/>
            <w:webHidden/>
          </w:rPr>
          <w:t>6</w:t>
        </w:r>
        <w:r w:rsidRPr="00BD1B8D">
          <w:rPr>
            <w:noProof/>
            <w:webHidden/>
          </w:rPr>
          <w:fldChar w:fldCharType="end"/>
        </w:r>
      </w:hyperlink>
    </w:p>
    <w:p w14:paraId="2BA9B393" w14:textId="5E1FF5AA" w:rsidR="002F08A7" w:rsidRPr="00BD1B8D" w:rsidRDefault="002F08A7">
      <w:pPr>
        <w:pStyle w:val="TOC3"/>
        <w:tabs>
          <w:tab w:val="left" w:pos="1200"/>
        </w:tabs>
        <w:rPr>
          <w:rFonts w:eastAsiaTheme="minorEastAsia" w:cstheme="minorBidi"/>
          <w:noProof/>
          <w:kern w:val="2"/>
          <w14:ligatures w14:val="standardContextual"/>
        </w:rPr>
      </w:pPr>
      <w:hyperlink w:anchor="_Toc230855654" w:history="1">
        <w:r w:rsidRPr="00BD1B8D">
          <w:rPr>
            <w:rStyle w:val="Hyperlink"/>
            <w:noProof/>
          </w:rPr>
          <w:t>2.</w:t>
        </w:r>
        <w:r w:rsidRPr="00BD1B8D">
          <w:rPr>
            <w:rFonts w:eastAsiaTheme="minorEastAsia" w:cstheme="minorBidi"/>
            <w:noProof/>
            <w:kern w:val="2"/>
            <w14:ligatures w14:val="standardContextual"/>
          </w:rPr>
          <w:tab/>
        </w:r>
        <w:r w:rsidRPr="00BD1B8D">
          <w:rPr>
            <w:rStyle w:val="Hyperlink"/>
            <w:noProof/>
          </w:rPr>
          <w:t>Application Narrative</w:t>
        </w:r>
        <w:r w:rsidRPr="00BD1B8D">
          <w:rPr>
            <w:noProof/>
            <w:webHidden/>
          </w:rPr>
          <w:tab/>
        </w:r>
        <w:r w:rsidRPr="00BD1B8D">
          <w:rPr>
            <w:noProof/>
            <w:webHidden/>
          </w:rPr>
          <w:fldChar w:fldCharType="begin"/>
        </w:r>
        <w:r w:rsidRPr="00BD1B8D">
          <w:rPr>
            <w:noProof/>
            <w:webHidden/>
          </w:rPr>
          <w:instrText xml:space="preserve"> PAGEREF _Toc230855654 \h </w:instrText>
        </w:r>
        <w:r w:rsidRPr="00BD1B8D">
          <w:rPr>
            <w:noProof/>
            <w:webHidden/>
          </w:rPr>
        </w:r>
        <w:r w:rsidRPr="00BD1B8D">
          <w:rPr>
            <w:noProof/>
            <w:webHidden/>
          </w:rPr>
          <w:fldChar w:fldCharType="separate"/>
        </w:r>
        <w:r w:rsidRPr="00BD1B8D">
          <w:rPr>
            <w:noProof/>
            <w:webHidden/>
          </w:rPr>
          <w:t>6</w:t>
        </w:r>
        <w:r w:rsidRPr="00BD1B8D">
          <w:rPr>
            <w:noProof/>
            <w:webHidden/>
          </w:rPr>
          <w:fldChar w:fldCharType="end"/>
        </w:r>
      </w:hyperlink>
    </w:p>
    <w:p w14:paraId="285AC75A" w14:textId="72490407" w:rsidR="002F08A7" w:rsidRPr="00BD1B8D" w:rsidRDefault="002F08A7">
      <w:pPr>
        <w:pStyle w:val="TOC3"/>
        <w:tabs>
          <w:tab w:val="left" w:pos="1200"/>
        </w:tabs>
        <w:rPr>
          <w:rFonts w:eastAsiaTheme="minorEastAsia" w:cstheme="minorBidi"/>
          <w:noProof/>
          <w:kern w:val="2"/>
          <w14:ligatures w14:val="standardContextual"/>
        </w:rPr>
      </w:pPr>
      <w:hyperlink w:anchor="_Toc230855655" w:history="1">
        <w:r w:rsidRPr="00BD1B8D">
          <w:rPr>
            <w:rStyle w:val="Hyperlink"/>
            <w:noProof/>
          </w:rPr>
          <w:t>3.</w:t>
        </w:r>
        <w:r w:rsidRPr="00BD1B8D">
          <w:rPr>
            <w:rFonts w:eastAsiaTheme="minorEastAsia" w:cstheme="minorBidi"/>
            <w:noProof/>
            <w:kern w:val="2"/>
            <w14:ligatures w14:val="standardContextual"/>
          </w:rPr>
          <w:tab/>
        </w:r>
        <w:r w:rsidRPr="00BD1B8D">
          <w:rPr>
            <w:rStyle w:val="Hyperlink"/>
            <w:noProof/>
          </w:rPr>
          <w:t>Budget Narrative</w:t>
        </w:r>
        <w:r w:rsidRPr="00BD1B8D">
          <w:rPr>
            <w:noProof/>
            <w:webHidden/>
          </w:rPr>
          <w:tab/>
        </w:r>
        <w:r w:rsidRPr="00BD1B8D">
          <w:rPr>
            <w:noProof/>
            <w:webHidden/>
          </w:rPr>
          <w:fldChar w:fldCharType="begin"/>
        </w:r>
        <w:r w:rsidRPr="00BD1B8D">
          <w:rPr>
            <w:noProof/>
            <w:webHidden/>
          </w:rPr>
          <w:instrText xml:space="preserve"> PAGEREF _Toc230855655 \h </w:instrText>
        </w:r>
        <w:r w:rsidRPr="00BD1B8D">
          <w:rPr>
            <w:noProof/>
            <w:webHidden/>
          </w:rPr>
        </w:r>
        <w:r w:rsidRPr="00BD1B8D">
          <w:rPr>
            <w:noProof/>
            <w:webHidden/>
          </w:rPr>
          <w:fldChar w:fldCharType="separate"/>
        </w:r>
        <w:r w:rsidRPr="00BD1B8D">
          <w:rPr>
            <w:noProof/>
            <w:webHidden/>
          </w:rPr>
          <w:t>8</w:t>
        </w:r>
        <w:r w:rsidRPr="00BD1B8D">
          <w:rPr>
            <w:noProof/>
            <w:webHidden/>
          </w:rPr>
          <w:fldChar w:fldCharType="end"/>
        </w:r>
      </w:hyperlink>
    </w:p>
    <w:p w14:paraId="3D9E7CF8" w14:textId="22378973" w:rsidR="002F08A7" w:rsidRPr="00BD1B8D" w:rsidRDefault="002F08A7">
      <w:pPr>
        <w:pStyle w:val="TOC3"/>
        <w:tabs>
          <w:tab w:val="left" w:pos="1200"/>
        </w:tabs>
        <w:rPr>
          <w:rFonts w:eastAsiaTheme="minorEastAsia" w:cstheme="minorBidi"/>
          <w:noProof/>
          <w:kern w:val="2"/>
          <w14:ligatures w14:val="standardContextual"/>
        </w:rPr>
      </w:pPr>
      <w:hyperlink w:anchor="_Toc230855656" w:history="1">
        <w:r w:rsidRPr="00BD1B8D">
          <w:rPr>
            <w:rStyle w:val="Hyperlink"/>
            <w:bCs/>
            <w:noProof/>
          </w:rPr>
          <w:t>4.</w:t>
        </w:r>
        <w:r w:rsidRPr="00BD1B8D">
          <w:rPr>
            <w:rFonts w:eastAsiaTheme="minorEastAsia" w:cstheme="minorBidi"/>
            <w:noProof/>
            <w:kern w:val="2"/>
            <w14:ligatures w14:val="standardContextual"/>
          </w:rPr>
          <w:tab/>
        </w:r>
        <w:r w:rsidRPr="00BD1B8D">
          <w:rPr>
            <w:rStyle w:val="Hyperlink"/>
            <w:noProof/>
          </w:rPr>
          <w:t>Letters of Support</w:t>
        </w:r>
        <w:r w:rsidRPr="00BD1B8D">
          <w:rPr>
            <w:noProof/>
            <w:webHidden/>
          </w:rPr>
          <w:tab/>
        </w:r>
        <w:r w:rsidRPr="00BD1B8D">
          <w:rPr>
            <w:noProof/>
            <w:webHidden/>
          </w:rPr>
          <w:fldChar w:fldCharType="begin"/>
        </w:r>
        <w:r w:rsidRPr="00BD1B8D">
          <w:rPr>
            <w:noProof/>
            <w:webHidden/>
          </w:rPr>
          <w:instrText xml:space="preserve"> PAGEREF _Toc230855656 \h </w:instrText>
        </w:r>
        <w:r w:rsidRPr="00BD1B8D">
          <w:rPr>
            <w:noProof/>
            <w:webHidden/>
          </w:rPr>
        </w:r>
        <w:r w:rsidRPr="00BD1B8D">
          <w:rPr>
            <w:noProof/>
            <w:webHidden/>
          </w:rPr>
          <w:fldChar w:fldCharType="separate"/>
        </w:r>
        <w:r w:rsidRPr="00BD1B8D">
          <w:rPr>
            <w:noProof/>
            <w:webHidden/>
          </w:rPr>
          <w:t>8</w:t>
        </w:r>
        <w:r w:rsidRPr="00BD1B8D">
          <w:rPr>
            <w:noProof/>
            <w:webHidden/>
          </w:rPr>
          <w:fldChar w:fldCharType="end"/>
        </w:r>
      </w:hyperlink>
    </w:p>
    <w:p w14:paraId="042D158E" w14:textId="7D4C5AF8" w:rsidR="002F08A7" w:rsidRPr="00BD1B8D" w:rsidRDefault="002F08A7">
      <w:pPr>
        <w:pStyle w:val="TOC2"/>
        <w:rPr>
          <w:rFonts w:eastAsiaTheme="minorEastAsia" w:cstheme="minorBidi"/>
          <w:noProof/>
          <w:kern w:val="2"/>
          <w14:ligatures w14:val="standardContextual"/>
        </w:rPr>
      </w:pPr>
      <w:hyperlink w:anchor="_Toc230855657" w:history="1">
        <w:r w:rsidRPr="00BD1B8D">
          <w:rPr>
            <w:rStyle w:val="Hyperlink"/>
            <w:noProof/>
          </w:rPr>
          <w:t>D.</w:t>
        </w:r>
        <w:r w:rsidRPr="00BD1B8D">
          <w:rPr>
            <w:rFonts w:eastAsiaTheme="minorEastAsia" w:cstheme="minorBidi"/>
            <w:noProof/>
            <w:kern w:val="2"/>
            <w14:ligatures w14:val="standardContextual"/>
          </w:rPr>
          <w:tab/>
        </w:r>
        <w:r w:rsidRPr="00BD1B8D">
          <w:rPr>
            <w:rStyle w:val="Hyperlink"/>
            <w:noProof/>
          </w:rPr>
          <w:t>Deadline and Submission Procedures</w:t>
        </w:r>
        <w:r w:rsidRPr="00BD1B8D">
          <w:rPr>
            <w:noProof/>
            <w:webHidden/>
          </w:rPr>
          <w:tab/>
        </w:r>
        <w:r w:rsidRPr="00BD1B8D">
          <w:rPr>
            <w:noProof/>
            <w:webHidden/>
          </w:rPr>
          <w:fldChar w:fldCharType="begin"/>
        </w:r>
        <w:r w:rsidRPr="00BD1B8D">
          <w:rPr>
            <w:noProof/>
            <w:webHidden/>
          </w:rPr>
          <w:instrText xml:space="preserve"> PAGEREF _Toc230855657 \h </w:instrText>
        </w:r>
        <w:r w:rsidRPr="00BD1B8D">
          <w:rPr>
            <w:noProof/>
            <w:webHidden/>
          </w:rPr>
        </w:r>
        <w:r w:rsidRPr="00BD1B8D">
          <w:rPr>
            <w:noProof/>
            <w:webHidden/>
          </w:rPr>
          <w:fldChar w:fldCharType="separate"/>
        </w:r>
        <w:r w:rsidRPr="00BD1B8D">
          <w:rPr>
            <w:noProof/>
            <w:webHidden/>
          </w:rPr>
          <w:t>8</w:t>
        </w:r>
        <w:r w:rsidRPr="00BD1B8D">
          <w:rPr>
            <w:noProof/>
            <w:webHidden/>
          </w:rPr>
          <w:fldChar w:fldCharType="end"/>
        </w:r>
      </w:hyperlink>
    </w:p>
    <w:p w14:paraId="50A0ABCC" w14:textId="52C16F10" w:rsidR="002F08A7" w:rsidRPr="00BD1B8D" w:rsidRDefault="002F08A7">
      <w:pPr>
        <w:pStyle w:val="TOC2"/>
        <w:rPr>
          <w:rStyle w:val="Hyperlink"/>
          <w:noProof/>
        </w:rPr>
      </w:pPr>
      <w:hyperlink w:anchor="_Toc230855658" w:history="1">
        <w:r w:rsidRPr="00BD1B8D">
          <w:rPr>
            <w:rStyle w:val="Hyperlink"/>
            <w:noProof/>
          </w:rPr>
          <w:t>E.</w:t>
        </w:r>
        <w:r w:rsidRPr="00BD1B8D">
          <w:rPr>
            <w:rFonts w:eastAsiaTheme="minorEastAsia" w:cstheme="minorBidi"/>
            <w:noProof/>
            <w:kern w:val="2"/>
            <w14:ligatures w14:val="standardContextual"/>
          </w:rPr>
          <w:tab/>
        </w:r>
        <w:r w:rsidRPr="00BD1B8D">
          <w:rPr>
            <w:rStyle w:val="Hyperlink"/>
            <w:noProof/>
          </w:rPr>
          <w:t>Screenshots of the Online Application Form and Submission Instructions</w:t>
        </w:r>
        <w:r w:rsidRPr="00BD1B8D">
          <w:rPr>
            <w:noProof/>
            <w:webHidden/>
          </w:rPr>
          <w:tab/>
        </w:r>
        <w:r w:rsidRPr="00BD1B8D">
          <w:rPr>
            <w:noProof/>
            <w:webHidden/>
          </w:rPr>
          <w:fldChar w:fldCharType="begin"/>
        </w:r>
        <w:r w:rsidRPr="00BD1B8D">
          <w:rPr>
            <w:noProof/>
            <w:webHidden/>
          </w:rPr>
          <w:instrText xml:space="preserve"> PAGEREF _Toc230855658 \h </w:instrText>
        </w:r>
        <w:r w:rsidRPr="00BD1B8D">
          <w:rPr>
            <w:noProof/>
            <w:webHidden/>
          </w:rPr>
        </w:r>
        <w:r w:rsidRPr="00BD1B8D">
          <w:rPr>
            <w:noProof/>
            <w:webHidden/>
          </w:rPr>
          <w:fldChar w:fldCharType="separate"/>
        </w:r>
        <w:r w:rsidRPr="00BD1B8D">
          <w:rPr>
            <w:noProof/>
            <w:webHidden/>
          </w:rPr>
          <w:t>9</w:t>
        </w:r>
        <w:r w:rsidRPr="00BD1B8D">
          <w:rPr>
            <w:noProof/>
            <w:webHidden/>
          </w:rPr>
          <w:fldChar w:fldCharType="end"/>
        </w:r>
      </w:hyperlink>
    </w:p>
    <w:p w14:paraId="69825F97" w14:textId="77777777" w:rsidR="002F08A7" w:rsidRPr="00BD1B8D" w:rsidRDefault="002F08A7" w:rsidP="002F08A7"/>
    <w:p w14:paraId="3EEB8854" w14:textId="5012FD5A" w:rsidR="002F08A7" w:rsidRPr="00BD1B8D" w:rsidRDefault="002F08A7">
      <w:pPr>
        <w:pStyle w:val="TOC1"/>
        <w:rPr>
          <w:rFonts w:eastAsiaTheme="minorEastAsia" w:cstheme="minorBidi"/>
          <w:b w:val="0"/>
          <w:bCs w:val="0"/>
          <w:iCs w:val="0"/>
          <w:smallCaps w:val="0"/>
          <w:kern w:val="2"/>
          <w:sz w:val="24"/>
          <w:szCs w:val="24"/>
          <w14:ligatures w14:val="standardContextual"/>
        </w:rPr>
      </w:pPr>
      <w:hyperlink w:anchor="_Toc230855659" w:history="1">
        <w:r w:rsidRPr="00BD1B8D">
          <w:rPr>
            <w:rStyle w:val="Hyperlink"/>
          </w:rPr>
          <w:t>Appendix C: Required SCDE Forms</w:t>
        </w:r>
        <w:r w:rsidRPr="00BD1B8D">
          <w:rPr>
            <w:webHidden/>
          </w:rPr>
          <w:tab/>
        </w:r>
        <w:r w:rsidRPr="00BD1B8D">
          <w:rPr>
            <w:webHidden/>
          </w:rPr>
          <w:fldChar w:fldCharType="begin"/>
        </w:r>
        <w:r w:rsidRPr="00BD1B8D">
          <w:rPr>
            <w:webHidden/>
          </w:rPr>
          <w:instrText xml:space="preserve"> PAGEREF _Toc230855659 \h </w:instrText>
        </w:r>
        <w:r w:rsidRPr="00BD1B8D">
          <w:rPr>
            <w:webHidden/>
          </w:rPr>
        </w:r>
        <w:r w:rsidRPr="00BD1B8D">
          <w:rPr>
            <w:webHidden/>
          </w:rPr>
          <w:fldChar w:fldCharType="separate"/>
        </w:r>
        <w:r w:rsidRPr="00BD1B8D">
          <w:rPr>
            <w:webHidden/>
          </w:rPr>
          <w:t>15</w:t>
        </w:r>
        <w:r w:rsidRPr="00BD1B8D">
          <w:rPr>
            <w:webHidden/>
          </w:rPr>
          <w:fldChar w:fldCharType="end"/>
        </w:r>
      </w:hyperlink>
    </w:p>
    <w:p w14:paraId="6CD9C279" w14:textId="04AF2ADB" w:rsidR="002F08A7" w:rsidRPr="00BD1B8D" w:rsidRDefault="002F08A7">
      <w:pPr>
        <w:pStyle w:val="TOC2"/>
        <w:rPr>
          <w:rFonts w:eastAsiaTheme="minorEastAsia" w:cstheme="minorBidi"/>
          <w:noProof/>
          <w:kern w:val="2"/>
          <w14:ligatures w14:val="standardContextual"/>
        </w:rPr>
      </w:pPr>
      <w:hyperlink w:anchor="_Toc230855660" w:history="1">
        <w:r w:rsidRPr="00BD1B8D">
          <w:rPr>
            <w:rStyle w:val="Hyperlink"/>
            <w:noProof/>
          </w:rPr>
          <w:t>Certification Signature Page</w:t>
        </w:r>
        <w:r w:rsidRPr="00BD1B8D">
          <w:rPr>
            <w:noProof/>
            <w:webHidden/>
          </w:rPr>
          <w:tab/>
        </w:r>
        <w:r w:rsidRPr="00BD1B8D">
          <w:rPr>
            <w:noProof/>
            <w:webHidden/>
          </w:rPr>
          <w:fldChar w:fldCharType="begin"/>
        </w:r>
        <w:r w:rsidRPr="00BD1B8D">
          <w:rPr>
            <w:noProof/>
            <w:webHidden/>
          </w:rPr>
          <w:instrText xml:space="preserve"> PAGEREF _Toc230855660 \h </w:instrText>
        </w:r>
        <w:r w:rsidRPr="00BD1B8D">
          <w:rPr>
            <w:noProof/>
            <w:webHidden/>
          </w:rPr>
        </w:r>
        <w:r w:rsidRPr="00BD1B8D">
          <w:rPr>
            <w:noProof/>
            <w:webHidden/>
          </w:rPr>
          <w:fldChar w:fldCharType="separate"/>
        </w:r>
        <w:r w:rsidRPr="00BD1B8D">
          <w:rPr>
            <w:noProof/>
            <w:webHidden/>
          </w:rPr>
          <w:t>15</w:t>
        </w:r>
        <w:r w:rsidRPr="00BD1B8D">
          <w:rPr>
            <w:noProof/>
            <w:webHidden/>
          </w:rPr>
          <w:fldChar w:fldCharType="end"/>
        </w:r>
      </w:hyperlink>
    </w:p>
    <w:p w14:paraId="7906927E" w14:textId="140D1CDB" w:rsidR="002F08A7" w:rsidRPr="00BD1B8D" w:rsidRDefault="002F08A7">
      <w:pPr>
        <w:pStyle w:val="TOC2"/>
        <w:rPr>
          <w:rFonts w:eastAsiaTheme="minorEastAsia" w:cstheme="minorBidi"/>
          <w:noProof/>
          <w:kern w:val="2"/>
          <w14:ligatures w14:val="standardContextual"/>
        </w:rPr>
      </w:pPr>
      <w:hyperlink w:anchor="_Toc230855661" w:history="1">
        <w:r w:rsidRPr="00BD1B8D">
          <w:rPr>
            <w:rStyle w:val="Hyperlink"/>
            <w:noProof/>
          </w:rPr>
          <w:t>Assurances and Terms and Conditions for State Awards</w:t>
        </w:r>
        <w:r w:rsidRPr="00BD1B8D">
          <w:rPr>
            <w:noProof/>
            <w:webHidden/>
          </w:rPr>
          <w:tab/>
        </w:r>
        <w:r w:rsidRPr="00BD1B8D">
          <w:rPr>
            <w:noProof/>
            <w:webHidden/>
          </w:rPr>
          <w:fldChar w:fldCharType="begin"/>
        </w:r>
        <w:r w:rsidRPr="00BD1B8D">
          <w:rPr>
            <w:noProof/>
            <w:webHidden/>
          </w:rPr>
          <w:instrText xml:space="preserve"> PAGEREF _Toc230855661 \h </w:instrText>
        </w:r>
        <w:r w:rsidRPr="00BD1B8D">
          <w:rPr>
            <w:noProof/>
            <w:webHidden/>
          </w:rPr>
        </w:r>
        <w:r w:rsidRPr="00BD1B8D">
          <w:rPr>
            <w:noProof/>
            <w:webHidden/>
          </w:rPr>
          <w:fldChar w:fldCharType="separate"/>
        </w:r>
        <w:r w:rsidRPr="00BD1B8D">
          <w:rPr>
            <w:noProof/>
            <w:webHidden/>
          </w:rPr>
          <w:t>16</w:t>
        </w:r>
        <w:r w:rsidRPr="00BD1B8D">
          <w:rPr>
            <w:noProof/>
            <w:webHidden/>
          </w:rPr>
          <w:fldChar w:fldCharType="end"/>
        </w:r>
      </w:hyperlink>
    </w:p>
    <w:p w14:paraId="0C2ED367" w14:textId="0D26EE1E" w:rsidR="002F08A7" w:rsidRPr="00BD1B8D" w:rsidRDefault="002F08A7">
      <w:pPr>
        <w:pStyle w:val="TOC2"/>
        <w:rPr>
          <w:rFonts w:eastAsiaTheme="minorEastAsia" w:cstheme="minorBidi"/>
          <w:noProof/>
          <w:kern w:val="2"/>
          <w14:ligatures w14:val="standardContextual"/>
        </w:rPr>
      </w:pPr>
      <w:hyperlink w:anchor="_Toc230855662" w:history="1">
        <w:r w:rsidRPr="00BD1B8D">
          <w:rPr>
            <w:rStyle w:val="Hyperlink"/>
            <w:noProof/>
          </w:rPr>
          <w:t>Budget Narrative Template</w:t>
        </w:r>
        <w:r w:rsidRPr="00BD1B8D">
          <w:rPr>
            <w:noProof/>
            <w:webHidden/>
          </w:rPr>
          <w:tab/>
        </w:r>
        <w:r w:rsidRPr="00BD1B8D">
          <w:rPr>
            <w:noProof/>
            <w:webHidden/>
          </w:rPr>
          <w:fldChar w:fldCharType="begin"/>
        </w:r>
        <w:r w:rsidRPr="00BD1B8D">
          <w:rPr>
            <w:noProof/>
            <w:webHidden/>
          </w:rPr>
          <w:instrText xml:space="preserve"> PAGEREF _Toc230855662 \h </w:instrText>
        </w:r>
        <w:r w:rsidRPr="00BD1B8D">
          <w:rPr>
            <w:noProof/>
            <w:webHidden/>
          </w:rPr>
        </w:r>
        <w:r w:rsidRPr="00BD1B8D">
          <w:rPr>
            <w:noProof/>
            <w:webHidden/>
          </w:rPr>
          <w:fldChar w:fldCharType="separate"/>
        </w:r>
        <w:r w:rsidRPr="00BD1B8D">
          <w:rPr>
            <w:noProof/>
            <w:webHidden/>
          </w:rPr>
          <w:t>20</w:t>
        </w:r>
        <w:r w:rsidRPr="00BD1B8D">
          <w:rPr>
            <w:noProof/>
            <w:webHidden/>
          </w:rPr>
          <w:fldChar w:fldCharType="end"/>
        </w:r>
      </w:hyperlink>
    </w:p>
    <w:p w14:paraId="76C6C60F" w14:textId="7B70D1FC" w:rsidR="0013421F" w:rsidRPr="00CF62BA" w:rsidRDefault="0013421F" w:rsidP="000E566E">
      <w:pPr>
        <w:sectPr w:rsidR="0013421F" w:rsidRPr="00CF62BA" w:rsidSect="00842451">
          <w:headerReference w:type="default" r:id="rId15"/>
          <w:footerReference w:type="default" r:id="rId16"/>
          <w:type w:val="nextColumn"/>
          <w:pgSz w:w="12240" w:h="15840" w:code="1"/>
          <w:pgMar w:top="1440" w:right="1440" w:bottom="1440" w:left="1440" w:header="720" w:footer="720" w:gutter="0"/>
          <w:pgNumType w:fmt="lowerRoman" w:start="1"/>
          <w:cols w:space="720"/>
          <w:docGrid w:linePitch="326"/>
        </w:sectPr>
      </w:pPr>
      <w:r w:rsidRPr="00BD1B8D">
        <w:fldChar w:fldCharType="end"/>
      </w:r>
    </w:p>
    <w:p w14:paraId="42A920B0" w14:textId="77777777" w:rsidR="0013421F" w:rsidRPr="003825D1" w:rsidRDefault="0013421F" w:rsidP="00944EFF">
      <w:pPr>
        <w:pStyle w:val="Heading1"/>
        <w:rPr>
          <w:b/>
          <w:sz w:val="24"/>
        </w:rPr>
      </w:pPr>
      <w:bookmarkStart w:id="5" w:name="_Toc47777375"/>
      <w:bookmarkStart w:id="6" w:name="_Toc47839011"/>
      <w:bookmarkStart w:id="7" w:name="_Toc47850297"/>
      <w:bookmarkStart w:id="8" w:name="_Toc48698906"/>
      <w:bookmarkStart w:id="9" w:name="_Toc49934158"/>
      <w:bookmarkStart w:id="10" w:name="_Toc50869611"/>
      <w:bookmarkStart w:id="11" w:name="_Toc230855642"/>
      <w:r w:rsidRPr="003825D1">
        <w:rPr>
          <w:b/>
          <w:sz w:val="24"/>
        </w:rPr>
        <w:lastRenderedPageBreak/>
        <w:t>PART I:</w:t>
      </w:r>
      <w:bookmarkEnd w:id="5"/>
      <w:bookmarkEnd w:id="6"/>
      <w:bookmarkEnd w:id="7"/>
      <w:r w:rsidRPr="003825D1">
        <w:rPr>
          <w:b/>
          <w:sz w:val="24"/>
        </w:rPr>
        <w:t xml:space="preserve"> General Information</w:t>
      </w:r>
      <w:bookmarkEnd w:id="8"/>
      <w:bookmarkEnd w:id="9"/>
      <w:bookmarkEnd w:id="10"/>
      <w:bookmarkEnd w:id="11"/>
    </w:p>
    <w:p w14:paraId="6D57E7DC" w14:textId="77777777" w:rsidR="0013421F" w:rsidRPr="009A78CE" w:rsidRDefault="0013421F" w:rsidP="00F62D52">
      <w:pPr>
        <w:widowControl w:val="0"/>
      </w:pPr>
    </w:p>
    <w:p w14:paraId="6066E0A6" w14:textId="77777777" w:rsidR="0013421F" w:rsidRPr="003825D1" w:rsidRDefault="0013421F" w:rsidP="00C458A4">
      <w:pPr>
        <w:pStyle w:val="Heading2"/>
        <w:rPr>
          <w:szCs w:val="24"/>
        </w:rPr>
      </w:pPr>
      <w:bookmarkStart w:id="12" w:name="_Toc47777376"/>
      <w:bookmarkStart w:id="13" w:name="_Toc47839012"/>
      <w:bookmarkStart w:id="14" w:name="_Toc47850298"/>
      <w:bookmarkStart w:id="15" w:name="_Toc48698907"/>
      <w:bookmarkStart w:id="16" w:name="_Toc49934159"/>
      <w:bookmarkStart w:id="17" w:name="_Toc50869612"/>
      <w:bookmarkStart w:id="18" w:name="_Toc230855643"/>
      <w:r w:rsidRPr="003825D1">
        <w:rPr>
          <w:szCs w:val="24"/>
        </w:rPr>
        <w:t>Introduction</w:t>
      </w:r>
      <w:bookmarkEnd w:id="12"/>
      <w:bookmarkEnd w:id="13"/>
      <w:bookmarkEnd w:id="14"/>
      <w:bookmarkEnd w:id="15"/>
      <w:bookmarkEnd w:id="16"/>
      <w:bookmarkEnd w:id="17"/>
      <w:r w:rsidR="00E54572" w:rsidRPr="003825D1">
        <w:rPr>
          <w:szCs w:val="24"/>
        </w:rPr>
        <w:t xml:space="preserve"> and Purpose</w:t>
      </w:r>
      <w:bookmarkEnd w:id="18"/>
    </w:p>
    <w:p w14:paraId="3CB72851" w14:textId="77777777" w:rsidR="00F62D52" w:rsidRPr="003B5979" w:rsidRDefault="00F62D52" w:rsidP="0065761F">
      <w:bookmarkStart w:id="19" w:name="_Toc48698908"/>
      <w:bookmarkStart w:id="20" w:name="_Toc49934160"/>
    </w:p>
    <w:p w14:paraId="2210126C" w14:textId="3FD6ED4D" w:rsidR="008021EB" w:rsidRPr="003825D1" w:rsidRDefault="008021EB" w:rsidP="008021EB">
      <w:r w:rsidRPr="003825D1">
        <w:t xml:space="preserve">The purpose of the Innovation Grant Program is to support innovative pilot initiatives in public school districts and schools that include the criteria listed in </w:t>
      </w:r>
      <w:r w:rsidR="005311F8" w:rsidRPr="003825D1">
        <w:t>Proviso 1A.5</w:t>
      </w:r>
      <w:r w:rsidR="00FA5EDA" w:rsidRPr="003825D1">
        <w:t>5</w:t>
      </w:r>
      <w:r w:rsidR="00A2609B" w:rsidRPr="003825D1">
        <w:t xml:space="preserve"> of H. </w:t>
      </w:r>
      <w:r w:rsidR="00134291" w:rsidRPr="003825D1">
        <w:t>5126</w:t>
      </w:r>
      <w:r w:rsidR="00A2609B" w:rsidRPr="003825D1">
        <w:t xml:space="preserve">, the </w:t>
      </w:r>
      <w:r w:rsidRPr="003825D1">
        <w:t xml:space="preserve">General Appropriations Bill of </w:t>
      </w:r>
      <w:r w:rsidR="006D4FE4" w:rsidRPr="003825D1">
        <w:t>202</w:t>
      </w:r>
      <w:r w:rsidR="00134291" w:rsidRPr="003825D1">
        <w:t>6</w:t>
      </w:r>
      <w:r w:rsidRPr="003825D1">
        <w:t>,</w:t>
      </w:r>
      <w:r w:rsidR="00A2609B" w:rsidRPr="003825D1">
        <w:t xml:space="preserve"> </w:t>
      </w:r>
      <w:r w:rsidR="00134291" w:rsidRPr="003825D1">
        <w:t>2nd</w:t>
      </w:r>
      <w:r w:rsidR="0046071D" w:rsidRPr="003825D1">
        <w:t xml:space="preserve"> </w:t>
      </w:r>
      <w:r w:rsidR="002A1E51" w:rsidRPr="003825D1">
        <w:t>R</w:t>
      </w:r>
      <w:r w:rsidR="0046071D" w:rsidRPr="003825D1">
        <w:t xml:space="preserve">egular </w:t>
      </w:r>
      <w:r w:rsidR="002A1E51" w:rsidRPr="003825D1">
        <w:t>S</w:t>
      </w:r>
      <w:r w:rsidR="0046071D" w:rsidRPr="003825D1">
        <w:t>ession of the 12</w:t>
      </w:r>
      <w:r w:rsidR="006D4FE4" w:rsidRPr="003825D1">
        <w:t>6</w:t>
      </w:r>
      <w:r w:rsidR="0046071D" w:rsidRPr="003825D1">
        <w:rPr>
          <w:vertAlign w:val="superscript"/>
        </w:rPr>
        <w:t>th</w:t>
      </w:r>
      <w:r w:rsidR="0046071D" w:rsidRPr="003825D1">
        <w:t xml:space="preserve"> South Carolina General Assembly</w:t>
      </w:r>
      <w:r w:rsidRPr="003825D1">
        <w:t>:</w:t>
      </w:r>
    </w:p>
    <w:p w14:paraId="0CD58E03" w14:textId="77777777" w:rsidR="008021EB" w:rsidRPr="003825D1" w:rsidRDefault="008021EB" w:rsidP="008021EB"/>
    <w:p w14:paraId="1FBD5AA2" w14:textId="3310F69D" w:rsidR="0093192E" w:rsidRPr="003825D1" w:rsidRDefault="00B7246E" w:rsidP="00040130">
      <w:pPr>
        <w:ind w:left="360" w:right="360"/>
        <w:rPr>
          <w:rFonts w:eastAsiaTheme="minorHAnsi"/>
        </w:rPr>
      </w:pPr>
      <w:r w:rsidRPr="003825D1">
        <w:rPr>
          <w:rFonts w:eastAsiaTheme="minorHAnsi"/>
          <w:b/>
          <w:bCs/>
        </w:rPr>
        <w:t>1A.5</w:t>
      </w:r>
      <w:r w:rsidR="00134291" w:rsidRPr="003825D1">
        <w:rPr>
          <w:rFonts w:eastAsiaTheme="minorHAnsi"/>
          <w:b/>
          <w:bCs/>
        </w:rPr>
        <w:t>5</w:t>
      </w:r>
      <w:r w:rsidRPr="003825D1">
        <w:rPr>
          <w:rFonts w:eastAsiaTheme="minorHAnsi"/>
          <w:b/>
          <w:bCs/>
        </w:rPr>
        <w:t>.</w:t>
      </w:r>
      <w:r w:rsidRPr="003825D1">
        <w:rPr>
          <w:rFonts w:eastAsiaTheme="minorHAnsi"/>
        </w:rPr>
        <w:t xml:space="preserve"> (SDE-EIA: Grants Committee) </w:t>
      </w:r>
      <w:r w:rsidR="0093192E" w:rsidRPr="003825D1">
        <w:rPr>
          <w:rFonts w:eastAsiaTheme="minorHAnsi"/>
        </w:rPr>
        <w:t>(A) Of the funds appropriated to the Department of Education for Innovation Grants, the grants committee shall accept applications per the established process for new grantees not to exceed the amount appropriated by the General Assembly.</w:t>
      </w:r>
    </w:p>
    <w:p w14:paraId="3E4AC2BB" w14:textId="0308D982" w:rsidR="0093192E" w:rsidRPr="003825D1" w:rsidRDefault="0093192E" w:rsidP="00040130">
      <w:pPr>
        <w:ind w:left="360" w:right="360" w:firstLine="360"/>
        <w:rPr>
          <w:rFonts w:eastAsiaTheme="minorHAnsi"/>
        </w:rPr>
      </w:pPr>
      <w:r w:rsidRPr="003825D1">
        <w:rPr>
          <w:rFonts w:eastAsiaTheme="minorHAnsi"/>
        </w:rPr>
        <w:t xml:space="preserve">(B) The process shall include the application and selection process. The grants committee must be comprised of seven members, </w:t>
      </w:r>
      <w:r w:rsidR="00946D7E" w:rsidRPr="003825D1">
        <w:rPr>
          <w:rFonts w:eastAsiaTheme="minorHAnsi"/>
        </w:rPr>
        <w:t xml:space="preserve">one member of the Senate appointed by the Chairman of the Senate Finance Committee, one member of the House of Representatives appointed by the Chairman of the House Ways and Means Committee, two </w:t>
      </w:r>
      <w:r w:rsidRPr="003825D1">
        <w:rPr>
          <w:rFonts w:eastAsiaTheme="minorHAnsi"/>
        </w:rPr>
        <w:t xml:space="preserve">members selected from the education community and </w:t>
      </w:r>
      <w:r w:rsidR="00946D7E" w:rsidRPr="003825D1">
        <w:rPr>
          <w:rFonts w:eastAsiaTheme="minorHAnsi"/>
        </w:rPr>
        <w:t>three</w:t>
      </w:r>
      <w:r w:rsidRPr="003825D1">
        <w:rPr>
          <w:rFonts w:eastAsiaTheme="minorHAnsi"/>
        </w:rPr>
        <w:t xml:space="preserve"> members selected from the business community. The suggested criteria for awarding the grants to schools or school districts or directly purchasing services must include, but are not limited to:</w:t>
      </w:r>
    </w:p>
    <w:p w14:paraId="7EF0896E" w14:textId="77777777" w:rsidR="00352FE0" w:rsidRPr="003825D1" w:rsidRDefault="0093192E" w:rsidP="00E12F38">
      <w:pPr>
        <w:ind w:left="1080" w:right="360" w:hanging="360"/>
        <w:rPr>
          <w:rFonts w:eastAsiaTheme="minorHAnsi"/>
        </w:rPr>
      </w:pPr>
      <w:r w:rsidRPr="003825D1">
        <w:rPr>
          <w:rFonts w:eastAsiaTheme="minorHAnsi"/>
        </w:rPr>
        <w:t>(1) identification of key measurable benchmarks to raise student achievement and ensure all students are prepared to graduate college, career and civic ready;</w:t>
      </w:r>
    </w:p>
    <w:p w14:paraId="42275926" w14:textId="77777777" w:rsidR="00352FE0" w:rsidRPr="003825D1" w:rsidRDefault="0093192E" w:rsidP="00E12F38">
      <w:pPr>
        <w:ind w:left="1080" w:right="360" w:hanging="360"/>
        <w:rPr>
          <w:rFonts w:eastAsiaTheme="minorHAnsi"/>
        </w:rPr>
      </w:pPr>
      <w:r w:rsidRPr="003825D1">
        <w:rPr>
          <w:rFonts w:eastAsiaTheme="minorHAnsi"/>
        </w:rPr>
        <w:t xml:space="preserve">(2) innovative strategies to close student achievement gaps in reading and mathematics, with a focus on schools with an academic achievement rating of below average and unsatisfactory; </w:t>
      </w:r>
    </w:p>
    <w:p w14:paraId="2B00FA4D" w14:textId="77777777" w:rsidR="00352FE0" w:rsidRPr="003825D1" w:rsidRDefault="0093192E" w:rsidP="00E12F38">
      <w:pPr>
        <w:ind w:left="1080" w:right="360" w:hanging="360"/>
        <w:rPr>
          <w:rFonts w:eastAsiaTheme="minorHAnsi"/>
        </w:rPr>
      </w:pPr>
      <w:r w:rsidRPr="003825D1">
        <w:rPr>
          <w:rFonts w:eastAsiaTheme="minorHAnsi"/>
        </w:rPr>
        <w:t>(3) a demonstrated ability to implement the initiative or model as outlined in the application; and</w:t>
      </w:r>
    </w:p>
    <w:p w14:paraId="58FC569B" w14:textId="7CB7CF32" w:rsidR="0093192E" w:rsidRPr="003825D1" w:rsidRDefault="0093192E" w:rsidP="00E12F38">
      <w:pPr>
        <w:ind w:left="1080" w:right="360" w:hanging="360"/>
        <w:rPr>
          <w:rFonts w:eastAsiaTheme="minorHAnsi"/>
        </w:rPr>
      </w:pPr>
      <w:r w:rsidRPr="003825D1">
        <w:rPr>
          <w:rFonts w:eastAsiaTheme="minorHAnsi"/>
        </w:rPr>
        <w:t>(4) a demonstrated ability to be both replicable and scalable with priority given to projects grounded in evidence-based practices that have significantly impacted student achievement outcomes.</w:t>
      </w:r>
    </w:p>
    <w:p w14:paraId="528BE9E1" w14:textId="77777777" w:rsidR="00352FE0" w:rsidRPr="003825D1" w:rsidRDefault="0093192E" w:rsidP="00040130">
      <w:pPr>
        <w:ind w:left="360" w:right="360" w:firstLine="360"/>
        <w:rPr>
          <w:rFonts w:eastAsiaTheme="minorHAnsi"/>
        </w:rPr>
      </w:pPr>
      <w:r w:rsidRPr="003825D1">
        <w:rPr>
          <w:rFonts w:eastAsiaTheme="minorHAnsi"/>
        </w:rPr>
        <w:t>(C) Notice of grant opportunities and applications shall be posted on the department’s website by May 30th. Applications for funding must be submitted to the department by June 30th. Notification of grant awards and final grant amounts shall be sent to applicants by July 31st.</w:t>
      </w:r>
    </w:p>
    <w:p w14:paraId="2F388FDD" w14:textId="77777777" w:rsidR="00352FE0" w:rsidRPr="003825D1" w:rsidRDefault="0093192E" w:rsidP="00040130">
      <w:pPr>
        <w:ind w:left="360" w:right="360" w:firstLine="360"/>
        <w:rPr>
          <w:rFonts w:eastAsiaTheme="minorHAnsi"/>
        </w:rPr>
      </w:pPr>
      <w:r w:rsidRPr="003825D1">
        <w:rPr>
          <w:rFonts w:eastAsiaTheme="minorHAnsi"/>
        </w:rPr>
        <w:t xml:space="preserve">(D) Applicants who commit to a match will be given priority in the selection process. The match may be met by funds or by in-kind donations, such as technology, to be further defined by the grants committee. Public school districts and schools that have high poverty and low achievement will receive priority for grants when their applications are judged to meet the criteria established for the grant program. De-identified student level data shall be submitted, including a definition of program fidelity. The committee shall submit an annual report to the </w:t>
      </w:r>
      <w:r w:rsidRPr="003825D1">
        <w:rPr>
          <w:rFonts w:eastAsiaTheme="minorHAnsi"/>
        </w:rPr>
        <w:lastRenderedPageBreak/>
        <w:t>Governor, the Chairman of House Ways and Means and the Chairman of Senate Finance by June 30th.</w:t>
      </w:r>
    </w:p>
    <w:p w14:paraId="57334498" w14:textId="387318EF" w:rsidR="00352FE0" w:rsidRPr="003825D1" w:rsidRDefault="0093192E" w:rsidP="00E12F38">
      <w:pPr>
        <w:ind w:left="360" w:right="360" w:firstLine="360"/>
        <w:rPr>
          <w:rFonts w:eastAsiaTheme="minorHAnsi"/>
        </w:rPr>
      </w:pPr>
      <w:r w:rsidRPr="003825D1">
        <w:rPr>
          <w:rFonts w:eastAsiaTheme="minorHAnsi"/>
        </w:rPr>
        <w:t xml:space="preserve">(E) Grantees will be required to participate in an external evaluation by selecting an evaluator </w:t>
      </w:r>
      <w:r w:rsidR="00946D7E" w:rsidRPr="003825D1">
        <w:rPr>
          <w:rFonts w:eastAsiaTheme="minorHAnsi"/>
        </w:rPr>
        <w:t>approved by the d</w:t>
      </w:r>
      <w:r w:rsidRPr="003825D1">
        <w:rPr>
          <w:rFonts w:eastAsiaTheme="minorHAnsi"/>
        </w:rPr>
        <w:t>epartment.</w:t>
      </w:r>
    </w:p>
    <w:p w14:paraId="261C6ACE" w14:textId="60772E2C" w:rsidR="0093192E" w:rsidRPr="003825D1" w:rsidRDefault="0093192E" w:rsidP="00E12F38">
      <w:pPr>
        <w:ind w:left="360" w:right="360" w:firstLine="360"/>
        <w:rPr>
          <w:rFonts w:eastAsiaTheme="minorHAnsi"/>
        </w:rPr>
      </w:pPr>
      <w:r w:rsidRPr="003825D1">
        <w:rPr>
          <w:rFonts w:eastAsiaTheme="minorHAnsi"/>
        </w:rPr>
        <w:t xml:space="preserve">(F) The grants committee must award at least one grant to an applicant providing an assessment tool that will provide each district with a local inventory dashboard of education software programs used by their students and teachers, and that includes an aggregate dashboard of program usage from across the state, for the department. Additionally, the system must provide a compilation of usage data by educator and student, be able to conduct rapid cycle evaluations to measure the effectiveness of education software programs based on student outcomes, and support evidence-based analysis of education software programs aligned to the required levels of evidence in </w:t>
      </w:r>
      <w:proofErr w:type="gramStart"/>
      <w:r w:rsidRPr="003825D1">
        <w:rPr>
          <w:rFonts w:eastAsiaTheme="minorHAnsi"/>
        </w:rPr>
        <w:t>the Every</w:t>
      </w:r>
      <w:proofErr w:type="gramEnd"/>
      <w:r w:rsidRPr="003825D1">
        <w:rPr>
          <w:rFonts w:eastAsiaTheme="minorHAnsi"/>
        </w:rPr>
        <w:t xml:space="preserve"> Student Succeeds Act. Any system procured must meet the state and </w:t>
      </w:r>
      <w:proofErr w:type="gramStart"/>
      <w:r w:rsidRPr="003825D1">
        <w:rPr>
          <w:rFonts w:eastAsiaTheme="minorHAnsi"/>
        </w:rPr>
        <w:t>agency</w:t>
      </w:r>
      <w:proofErr w:type="gramEnd"/>
      <w:r w:rsidRPr="003825D1">
        <w:rPr>
          <w:rFonts w:eastAsiaTheme="minorHAnsi"/>
        </w:rPr>
        <w:t xml:space="preserve"> minimum IT security standards as prescribed by the department. The department is authorized to carry forward and expend any balance for funds authorized in the prior fiscal year for Innovation Grants that provide an assessment tool as described herein in the current fiscal year.</w:t>
      </w:r>
    </w:p>
    <w:p w14:paraId="33A712DE" w14:textId="2B3A2BD7" w:rsidR="00B7246E" w:rsidRPr="003825D1" w:rsidRDefault="00B7246E" w:rsidP="0093192E">
      <w:pPr>
        <w:ind w:left="720" w:right="432"/>
        <w:rPr>
          <w:rFonts w:eastAsiaTheme="minorHAnsi"/>
          <w:b/>
          <w:bCs/>
          <w:strike/>
        </w:rPr>
      </w:pPr>
    </w:p>
    <w:p w14:paraId="5992790D" w14:textId="1A45028F" w:rsidR="00BE66D4" w:rsidRPr="003825D1" w:rsidRDefault="00BE66D4" w:rsidP="0065761F">
      <w:r w:rsidRPr="003825D1">
        <w:t xml:space="preserve">Award amounts will be </w:t>
      </w:r>
      <w:r w:rsidR="00E618D8" w:rsidRPr="003825D1">
        <w:t>based on</w:t>
      </w:r>
      <w:r w:rsidR="00127A37" w:rsidRPr="003825D1">
        <w:t xml:space="preserve"> the final amount appropriated in </w:t>
      </w:r>
      <w:r w:rsidR="00625C6B" w:rsidRPr="003825D1">
        <w:t xml:space="preserve">General Appropriations Bill H. </w:t>
      </w:r>
      <w:r w:rsidR="00134291" w:rsidRPr="003825D1">
        <w:t>5126</w:t>
      </w:r>
      <w:r w:rsidR="00625C6B" w:rsidRPr="003825D1">
        <w:t xml:space="preserve"> of 202</w:t>
      </w:r>
      <w:r w:rsidR="00134291" w:rsidRPr="003825D1">
        <w:t>6</w:t>
      </w:r>
      <w:r w:rsidR="00220882" w:rsidRPr="003825D1">
        <w:t>,</w:t>
      </w:r>
      <w:r w:rsidR="006D4FE4" w:rsidRPr="003825D1">
        <w:t xml:space="preserve"> </w:t>
      </w:r>
      <w:r w:rsidRPr="003825D1">
        <w:t>the quality of applications received</w:t>
      </w:r>
      <w:r w:rsidR="00066F71" w:rsidRPr="003825D1">
        <w:t>,</w:t>
      </w:r>
      <w:r w:rsidRPr="003825D1">
        <w:t xml:space="preserve"> and total funding requested</w:t>
      </w:r>
      <w:r w:rsidR="006F2D93" w:rsidRPr="003825D1">
        <w:t xml:space="preserve">. </w:t>
      </w:r>
      <w:r w:rsidRPr="003825D1">
        <w:t>Final budgets may be negotiated based on demonstrated needs</w:t>
      </w:r>
      <w:r w:rsidR="006F2D93" w:rsidRPr="003825D1">
        <w:t xml:space="preserve">. </w:t>
      </w:r>
      <w:r w:rsidRPr="003825D1">
        <w:t>All grant awards are contingent upon total allocations to the SCDE</w:t>
      </w:r>
      <w:r w:rsidR="00FF0AE5" w:rsidRPr="003825D1">
        <w:t>.</w:t>
      </w:r>
    </w:p>
    <w:p w14:paraId="1B633564" w14:textId="77777777" w:rsidR="00873AA1" w:rsidRPr="003825D1" w:rsidRDefault="00873AA1" w:rsidP="00806DF7"/>
    <w:p w14:paraId="0586F2B7" w14:textId="1C84030F" w:rsidR="00BE66D4" w:rsidRPr="003825D1" w:rsidRDefault="00BE66D4" w:rsidP="00806DF7">
      <w:bookmarkStart w:id="21" w:name="_Hlk170476720"/>
      <w:r w:rsidRPr="003825D1">
        <w:t xml:space="preserve">The maximum grant period is </w:t>
      </w:r>
      <w:r w:rsidR="008B2797" w:rsidRPr="003825D1">
        <w:t>one</w:t>
      </w:r>
      <w:r w:rsidRPr="003825D1">
        <w:t xml:space="preserve"> yea</w:t>
      </w:r>
      <w:r w:rsidR="001C76EB" w:rsidRPr="003825D1">
        <w:t>r</w:t>
      </w:r>
      <w:r w:rsidR="008021EB" w:rsidRPr="003825D1">
        <w:t>,</w:t>
      </w:r>
      <w:r w:rsidR="001C76EB" w:rsidRPr="003825D1">
        <w:t xml:space="preserve"> </w:t>
      </w:r>
      <w:r w:rsidR="00CE2D6B" w:rsidRPr="003825D1">
        <w:t xml:space="preserve">ending on June </w:t>
      </w:r>
      <w:r w:rsidR="00806DF7" w:rsidRPr="003825D1">
        <w:t>30, 202</w:t>
      </w:r>
      <w:r w:rsidR="00134291" w:rsidRPr="003825D1">
        <w:t>7</w:t>
      </w:r>
      <w:r w:rsidR="00CF62BA" w:rsidRPr="003825D1">
        <w:t>.</w:t>
      </w:r>
      <w:bookmarkEnd w:id="21"/>
      <w:r w:rsidR="00CF62BA" w:rsidRPr="003825D1">
        <w:t xml:space="preserve"> All grants are</w:t>
      </w:r>
      <w:r w:rsidRPr="003825D1">
        <w:t xml:space="preserve"> subject to the availability of </w:t>
      </w:r>
      <w:r w:rsidR="00806DF7" w:rsidRPr="003825D1">
        <w:t>state</w:t>
      </w:r>
      <w:r w:rsidRPr="003825D1">
        <w:t xml:space="preserve"> funds</w:t>
      </w:r>
      <w:r w:rsidR="006F2D93" w:rsidRPr="003825D1">
        <w:t xml:space="preserve">. </w:t>
      </w:r>
    </w:p>
    <w:p w14:paraId="2519FD85" w14:textId="77777777" w:rsidR="0033226C" w:rsidRPr="003825D1" w:rsidRDefault="0033226C" w:rsidP="0065761F"/>
    <w:p w14:paraId="711FA324" w14:textId="77777777" w:rsidR="0013421F" w:rsidRPr="003825D1" w:rsidRDefault="0013421F" w:rsidP="00C458A4">
      <w:pPr>
        <w:pStyle w:val="Heading2"/>
        <w:rPr>
          <w:szCs w:val="24"/>
        </w:rPr>
      </w:pPr>
      <w:bookmarkStart w:id="22" w:name="_Toc230855644"/>
      <w:r w:rsidRPr="003825D1">
        <w:rPr>
          <w:szCs w:val="24"/>
        </w:rPr>
        <w:t>Eligible Applicants</w:t>
      </w:r>
      <w:bookmarkEnd w:id="22"/>
    </w:p>
    <w:p w14:paraId="65C29563" w14:textId="77777777" w:rsidR="0013421F" w:rsidRPr="009A78CE" w:rsidRDefault="0013421F" w:rsidP="0065761F"/>
    <w:p w14:paraId="74E9D3CC" w14:textId="3BA4A600" w:rsidR="0013421F" w:rsidRPr="003825D1" w:rsidRDefault="0015051B" w:rsidP="0065761F">
      <w:bookmarkStart w:id="23" w:name="_Hlk170476413"/>
      <w:r w:rsidRPr="003825D1">
        <w:t>All South Carolina s</w:t>
      </w:r>
      <w:r w:rsidR="003D5AA9" w:rsidRPr="003825D1">
        <w:t xml:space="preserve">chool districts, </w:t>
      </w:r>
      <w:r w:rsidR="00871989" w:rsidRPr="003825D1">
        <w:t xml:space="preserve">South Carolina </w:t>
      </w:r>
      <w:r w:rsidR="003D5AA9" w:rsidRPr="003825D1">
        <w:t xml:space="preserve">schools, </w:t>
      </w:r>
      <w:r w:rsidR="002949A7" w:rsidRPr="003825D1">
        <w:t>nonprofit</w:t>
      </w:r>
      <w:r w:rsidR="00CF62BA" w:rsidRPr="003825D1">
        <w:t>,</w:t>
      </w:r>
      <w:r w:rsidR="002949A7" w:rsidRPr="003825D1">
        <w:t xml:space="preserve"> and for</w:t>
      </w:r>
      <w:r w:rsidR="00C844F1" w:rsidRPr="003825D1">
        <w:t>-</w:t>
      </w:r>
      <w:r w:rsidR="002949A7" w:rsidRPr="003825D1">
        <w:t>profit entities</w:t>
      </w:r>
      <w:r w:rsidR="008B2797" w:rsidRPr="003825D1">
        <w:t xml:space="preserve"> are eligible to apply</w:t>
      </w:r>
      <w:r w:rsidR="002949A7" w:rsidRPr="003825D1">
        <w:t xml:space="preserve">. </w:t>
      </w:r>
      <w:r w:rsidR="00C002EB" w:rsidRPr="003825D1">
        <w:rPr>
          <w:rFonts w:eastAsiaTheme="minorHAnsi"/>
        </w:rPr>
        <w:t>Public school districts and schools that have high poverty and low achievement will receive priority for grants.</w:t>
      </w:r>
      <w:r w:rsidR="00747C77" w:rsidRPr="003825D1">
        <w:rPr>
          <w:rFonts w:eastAsiaTheme="minorHAnsi"/>
        </w:rPr>
        <w:t xml:space="preserve"> </w:t>
      </w:r>
    </w:p>
    <w:p w14:paraId="48CD6B0B" w14:textId="77777777" w:rsidR="002023ED" w:rsidRDefault="002023ED" w:rsidP="0065761F">
      <w:bookmarkStart w:id="24" w:name="_Toc47777377"/>
      <w:bookmarkStart w:id="25" w:name="_Toc47839013"/>
      <w:bookmarkStart w:id="26" w:name="_Toc47850299"/>
      <w:bookmarkStart w:id="27" w:name="_Toc48698915"/>
      <w:bookmarkStart w:id="28" w:name="_Toc49934167"/>
      <w:bookmarkStart w:id="29" w:name="_Toc50869614"/>
      <w:bookmarkEnd w:id="19"/>
      <w:bookmarkEnd w:id="20"/>
      <w:bookmarkEnd w:id="23"/>
    </w:p>
    <w:p w14:paraId="0B904E5B" w14:textId="62984DCC" w:rsidR="00C21901" w:rsidRPr="003825D1" w:rsidRDefault="00C21901" w:rsidP="00C21901">
      <w:pPr>
        <w:pStyle w:val="Heading2"/>
        <w:rPr>
          <w:szCs w:val="24"/>
        </w:rPr>
      </w:pPr>
      <w:bookmarkStart w:id="30" w:name="_Toc47777391"/>
      <w:bookmarkStart w:id="31" w:name="_Toc47839027"/>
      <w:bookmarkStart w:id="32" w:name="_Toc47850314"/>
      <w:bookmarkStart w:id="33" w:name="_Toc48698926"/>
      <w:bookmarkStart w:id="34" w:name="_Toc49934178"/>
      <w:bookmarkStart w:id="35" w:name="_Toc50869622"/>
      <w:bookmarkStart w:id="36" w:name="_Toc230855645"/>
      <w:r w:rsidRPr="003825D1">
        <w:rPr>
          <w:szCs w:val="24"/>
        </w:rPr>
        <w:t xml:space="preserve">Timeline of </w:t>
      </w:r>
      <w:r w:rsidR="00AD0359" w:rsidRPr="003825D1">
        <w:rPr>
          <w:szCs w:val="24"/>
        </w:rPr>
        <w:t>Granting</w:t>
      </w:r>
      <w:r w:rsidRPr="003825D1">
        <w:rPr>
          <w:szCs w:val="24"/>
        </w:rPr>
        <w:t xml:space="preserve"> Process</w:t>
      </w:r>
      <w:bookmarkEnd w:id="30"/>
      <w:bookmarkEnd w:id="31"/>
      <w:bookmarkEnd w:id="32"/>
      <w:bookmarkEnd w:id="33"/>
      <w:bookmarkEnd w:id="34"/>
      <w:bookmarkEnd w:id="35"/>
      <w:bookmarkEnd w:id="36"/>
    </w:p>
    <w:p w14:paraId="36E3592C" w14:textId="77777777" w:rsidR="00C21901" w:rsidRPr="003B5979" w:rsidRDefault="00C21901" w:rsidP="0065761F"/>
    <w:tbl>
      <w:tblPr>
        <w:tblW w:w="9360" w:type="dxa"/>
        <w:tblInd w:w="108" w:type="dxa"/>
        <w:tblBorders>
          <w:top w:val="single" w:sz="12" w:space="0" w:color="808080"/>
          <w:left w:val="single" w:sz="12" w:space="0" w:color="808080"/>
          <w:bottom w:val="single" w:sz="12" w:space="0" w:color="808080"/>
          <w:right w:val="single" w:sz="12" w:space="0" w:color="808080"/>
          <w:insideH w:val="single" w:sz="12" w:space="0" w:color="808080"/>
          <w:insideV w:val="single" w:sz="12" w:space="0" w:color="808080"/>
        </w:tblBorders>
        <w:tblLayout w:type="fixed"/>
        <w:tblLook w:val="0020" w:firstRow="1" w:lastRow="0" w:firstColumn="0" w:lastColumn="0" w:noHBand="0" w:noVBand="0"/>
      </w:tblPr>
      <w:tblGrid>
        <w:gridCol w:w="2700"/>
        <w:gridCol w:w="6660"/>
      </w:tblGrid>
      <w:tr w:rsidR="00C21901" w:rsidRPr="009A78CE" w14:paraId="2153092A" w14:textId="77777777" w:rsidTr="001144E7">
        <w:trPr>
          <w:cantSplit/>
        </w:trPr>
        <w:tc>
          <w:tcPr>
            <w:tcW w:w="2700" w:type="dxa"/>
            <w:shd w:val="clear" w:color="auto" w:fill="E0E0E0"/>
          </w:tcPr>
          <w:p w14:paraId="4AE0C03B" w14:textId="77777777" w:rsidR="00C21901" w:rsidRPr="003825D1" w:rsidRDefault="00C21901" w:rsidP="00BC25F5">
            <w:pPr>
              <w:widowControl w:val="0"/>
              <w:jc w:val="center"/>
              <w:rPr>
                <w:b/>
                <w:bCs/>
              </w:rPr>
            </w:pPr>
            <w:r w:rsidRPr="003825D1">
              <w:rPr>
                <w:b/>
                <w:bCs/>
              </w:rPr>
              <w:t>Date</w:t>
            </w:r>
          </w:p>
        </w:tc>
        <w:tc>
          <w:tcPr>
            <w:tcW w:w="6660" w:type="dxa"/>
            <w:shd w:val="clear" w:color="auto" w:fill="E0E0E0"/>
          </w:tcPr>
          <w:p w14:paraId="2B3B69B5" w14:textId="77777777" w:rsidR="00C21901" w:rsidRPr="003825D1" w:rsidRDefault="00C21901" w:rsidP="00BC25F5">
            <w:pPr>
              <w:widowControl w:val="0"/>
              <w:jc w:val="center"/>
              <w:rPr>
                <w:b/>
                <w:bCs/>
              </w:rPr>
            </w:pPr>
            <w:r w:rsidRPr="003825D1">
              <w:rPr>
                <w:b/>
                <w:bCs/>
              </w:rPr>
              <w:t>Activity/Action</w:t>
            </w:r>
          </w:p>
        </w:tc>
      </w:tr>
      <w:tr w:rsidR="00AD0359" w:rsidRPr="009A78CE" w14:paraId="14B9FA95" w14:textId="77777777" w:rsidTr="00CF62BA">
        <w:trPr>
          <w:cantSplit/>
        </w:trPr>
        <w:tc>
          <w:tcPr>
            <w:tcW w:w="2700" w:type="dxa"/>
          </w:tcPr>
          <w:p w14:paraId="099363E2" w14:textId="40FCBD06" w:rsidR="00AD0359" w:rsidRPr="00715BD7" w:rsidRDefault="006D4FE4" w:rsidP="0065761F">
            <w:r w:rsidRPr="00715BD7">
              <w:t>June 30, 202</w:t>
            </w:r>
            <w:r w:rsidR="00134291" w:rsidRPr="00715BD7">
              <w:t>6</w:t>
            </w:r>
          </w:p>
        </w:tc>
        <w:tc>
          <w:tcPr>
            <w:tcW w:w="6660" w:type="dxa"/>
          </w:tcPr>
          <w:p w14:paraId="766B7D7C" w14:textId="1566EDC2" w:rsidR="00AD0359" w:rsidRPr="003825D1" w:rsidRDefault="00AD0359" w:rsidP="0065761F">
            <w:r w:rsidRPr="003825D1">
              <w:t>Deadline for receipt of application</w:t>
            </w:r>
            <w:r w:rsidR="00C002EB" w:rsidRPr="003825D1">
              <w:t>s</w:t>
            </w:r>
          </w:p>
        </w:tc>
      </w:tr>
      <w:tr w:rsidR="00AD0359" w:rsidRPr="009A78CE" w14:paraId="5622ACB2" w14:textId="77777777" w:rsidTr="00CF62BA">
        <w:trPr>
          <w:cantSplit/>
        </w:trPr>
        <w:tc>
          <w:tcPr>
            <w:tcW w:w="2700" w:type="dxa"/>
          </w:tcPr>
          <w:p w14:paraId="3DCED569" w14:textId="1C23A3DE" w:rsidR="00AD0359" w:rsidRPr="00715BD7" w:rsidRDefault="006D4FE4" w:rsidP="0065761F">
            <w:r w:rsidRPr="00715BD7">
              <w:t>July 31, 202</w:t>
            </w:r>
            <w:r w:rsidR="00134291" w:rsidRPr="00715BD7">
              <w:t>6</w:t>
            </w:r>
          </w:p>
        </w:tc>
        <w:tc>
          <w:tcPr>
            <w:tcW w:w="6660" w:type="dxa"/>
          </w:tcPr>
          <w:p w14:paraId="42DDE839" w14:textId="0E1F8708" w:rsidR="00AD0359" w:rsidRPr="003825D1" w:rsidRDefault="00AD0359" w:rsidP="0065761F">
            <w:r w:rsidRPr="003825D1">
              <w:t>Notification of awards</w:t>
            </w:r>
          </w:p>
        </w:tc>
      </w:tr>
      <w:tr w:rsidR="00AD0359" w:rsidRPr="009A78CE" w14:paraId="69A49ABD" w14:textId="77777777" w:rsidTr="00CF62BA">
        <w:trPr>
          <w:cantSplit/>
        </w:trPr>
        <w:tc>
          <w:tcPr>
            <w:tcW w:w="2700" w:type="dxa"/>
          </w:tcPr>
          <w:p w14:paraId="0B480847" w14:textId="54E34DE5" w:rsidR="00AD0359" w:rsidRPr="00715BD7" w:rsidRDefault="00B566C1" w:rsidP="0065761F">
            <w:r w:rsidRPr="00715BD7">
              <w:t>June 30, 202</w:t>
            </w:r>
            <w:r w:rsidR="00134291" w:rsidRPr="00715BD7">
              <w:t>7</w:t>
            </w:r>
          </w:p>
        </w:tc>
        <w:tc>
          <w:tcPr>
            <w:tcW w:w="6660" w:type="dxa"/>
          </w:tcPr>
          <w:p w14:paraId="65723693" w14:textId="03989A2F" w:rsidR="00AD0359" w:rsidRPr="003825D1" w:rsidRDefault="00AD0359" w:rsidP="0065761F">
            <w:r w:rsidRPr="003825D1">
              <w:t>Funding period ends; projects must end</w:t>
            </w:r>
          </w:p>
        </w:tc>
      </w:tr>
      <w:tr w:rsidR="00AD0359" w:rsidRPr="009A78CE" w14:paraId="6C4D2239" w14:textId="77777777" w:rsidTr="00CF62BA">
        <w:trPr>
          <w:cantSplit/>
        </w:trPr>
        <w:tc>
          <w:tcPr>
            <w:tcW w:w="2700" w:type="dxa"/>
          </w:tcPr>
          <w:p w14:paraId="6AD12FBB" w14:textId="67447D29" w:rsidR="00AD0359" w:rsidRPr="00715BD7" w:rsidRDefault="0038145F" w:rsidP="0065761F">
            <w:r w:rsidRPr="00715BD7">
              <w:t>July 12, 202</w:t>
            </w:r>
            <w:r w:rsidR="00134291" w:rsidRPr="00715BD7">
              <w:t>7</w:t>
            </w:r>
          </w:p>
        </w:tc>
        <w:tc>
          <w:tcPr>
            <w:tcW w:w="6660" w:type="dxa"/>
          </w:tcPr>
          <w:p w14:paraId="7621086D" w14:textId="1DCF7EE9" w:rsidR="00AD0359" w:rsidRPr="003825D1" w:rsidRDefault="00AD0359" w:rsidP="0065761F">
            <w:r w:rsidRPr="003825D1">
              <w:t>Final report(s) due to the SCDE</w:t>
            </w:r>
          </w:p>
        </w:tc>
      </w:tr>
    </w:tbl>
    <w:p w14:paraId="1C9C0BC1" w14:textId="786A7E03" w:rsidR="003825D1" w:rsidRDefault="003825D1" w:rsidP="0065761F"/>
    <w:p w14:paraId="28712DD4" w14:textId="77777777" w:rsidR="003825D1" w:rsidRDefault="003825D1">
      <w:r>
        <w:br w:type="page"/>
      </w:r>
    </w:p>
    <w:p w14:paraId="08B08EFF" w14:textId="77777777" w:rsidR="00C21901" w:rsidRPr="009A78CE" w:rsidRDefault="00C21901" w:rsidP="0065761F"/>
    <w:p w14:paraId="3AEF94EB" w14:textId="7977D8C4" w:rsidR="00D77EF3" w:rsidRPr="003825D1" w:rsidRDefault="00D77EF3" w:rsidP="00C458A4">
      <w:pPr>
        <w:pStyle w:val="Heading2"/>
        <w:rPr>
          <w:szCs w:val="24"/>
        </w:rPr>
      </w:pPr>
      <w:bookmarkStart w:id="37" w:name="_Toc230855646"/>
      <w:bookmarkStart w:id="38" w:name="_Toc47777390"/>
      <w:bookmarkStart w:id="39" w:name="_Toc47839026"/>
      <w:bookmarkStart w:id="40" w:name="_Toc47850313"/>
      <w:bookmarkStart w:id="41" w:name="_Toc48698925"/>
      <w:bookmarkStart w:id="42" w:name="_Toc49934177"/>
      <w:bookmarkStart w:id="43" w:name="_Toc50869621"/>
      <w:bookmarkStart w:id="44" w:name="_Toc47777385"/>
      <w:bookmarkStart w:id="45" w:name="_Toc47839018"/>
      <w:bookmarkStart w:id="46" w:name="_Toc47850304"/>
      <w:bookmarkStart w:id="47" w:name="_Toc48698919"/>
      <w:bookmarkStart w:id="48" w:name="_Toc49934171"/>
      <w:bookmarkEnd w:id="24"/>
      <w:bookmarkEnd w:id="25"/>
      <w:bookmarkEnd w:id="26"/>
      <w:bookmarkEnd w:id="27"/>
      <w:bookmarkEnd w:id="28"/>
      <w:bookmarkEnd w:id="29"/>
      <w:r w:rsidRPr="003825D1">
        <w:rPr>
          <w:szCs w:val="24"/>
        </w:rPr>
        <w:t xml:space="preserve">Program </w:t>
      </w:r>
      <w:r w:rsidR="007965A2" w:rsidRPr="003825D1">
        <w:rPr>
          <w:szCs w:val="24"/>
        </w:rPr>
        <w:t xml:space="preserve">and State </w:t>
      </w:r>
      <w:r w:rsidRPr="003825D1">
        <w:rPr>
          <w:szCs w:val="24"/>
        </w:rPr>
        <w:t>Requirements</w:t>
      </w:r>
      <w:bookmarkEnd w:id="37"/>
    </w:p>
    <w:p w14:paraId="5F7EDC54" w14:textId="77777777" w:rsidR="00D77EF3" w:rsidRPr="003B5979" w:rsidRDefault="00D77EF3" w:rsidP="00F82030">
      <w:pPr>
        <w:rPr>
          <w:u w:val="single"/>
        </w:rPr>
      </w:pPr>
    </w:p>
    <w:p w14:paraId="3C7CE200" w14:textId="38010A8B" w:rsidR="00D77EF3" w:rsidRPr="003B5979" w:rsidRDefault="00F82030" w:rsidP="00D77EF3">
      <w:r w:rsidRPr="003B5979">
        <w:t>Applicants must indicate in their application which of the</w:t>
      </w:r>
      <w:r w:rsidR="00D77EF3" w:rsidRPr="003B5979">
        <w:t xml:space="preserve"> following priority area</w:t>
      </w:r>
      <w:r w:rsidR="00944747" w:rsidRPr="003B5979">
        <w:t xml:space="preserve"> </w:t>
      </w:r>
      <w:r w:rsidRPr="003B5979">
        <w:t xml:space="preserve">will </w:t>
      </w:r>
      <w:r w:rsidR="00D77EF3" w:rsidRPr="003B5979">
        <w:t>be addressed by the</w:t>
      </w:r>
      <w:r w:rsidRPr="003B5979">
        <w:t>ir</w:t>
      </w:r>
      <w:r w:rsidR="00D77EF3" w:rsidRPr="003B5979">
        <w:t xml:space="preserve"> proposed program</w:t>
      </w:r>
      <w:r w:rsidRPr="003B5979">
        <w:t>:</w:t>
      </w:r>
    </w:p>
    <w:p w14:paraId="1DF6EB73" w14:textId="77777777" w:rsidR="00D77EF3" w:rsidRPr="003B5979" w:rsidRDefault="00D77EF3" w:rsidP="0085236A">
      <w:pPr>
        <w:pStyle w:val="ListParagraph"/>
        <w:numPr>
          <w:ilvl w:val="0"/>
          <w:numId w:val="17"/>
        </w:numPr>
        <w:spacing w:after="200"/>
      </w:pPr>
      <w:r w:rsidRPr="003B5979">
        <w:t>Literacy</w:t>
      </w:r>
    </w:p>
    <w:p w14:paraId="24B35F44" w14:textId="763C8753" w:rsidR="00D77EF3" w:rsidRPr="003B5979" w:rsidRDefault="00D77EF3" w:rsidP="0085236A">
      <w:pPr>
        <w:pStyle w:val="ListParagraph"/>
        <w:numPr>
          <w:ilvl w:val="0"/>
          <w:numId w:val="17"/>
        </w:numPr>
        <w:spacing w:after="200"/>
      </w:pPr>
      <w:r w:rsidRPr="003B5979">
        <w:t>Raise student achievement to ensure College, Career, and Military readiness</w:t>
      </w:r>
    </w:p>
    <w:p w14:paraId="105A67EE" w14:textId="77777777" w:rsidR="00D77EF3" w:rsidRPr="003B5979" w:rsidRDefault="00D77EF3" w:rsidP="0085236A">
      <w:pPr>
        <w:pStyle w:val="ListParagraph"/>
        <w:numPr>
          <w:ilvl w:val="0"/>
          <w:numId w:val="17"/>
        </w:numPr>
        <w:spacing w:after="200"/>
      </w:pPr>
      <w:r w:rsidRPr="003B5979">
        <w:t>Close student achievement gaps, with a focus on below average and unsatisfactory schools</w:t>
      </w:r>
    </w:p>
    <w:p w14:paraId="7751E016" w14:textId="77777777" w:rsidR="00D77EF3" w:rsidRPr="003B5979" w:rsidRDefault="00D77EF3" w:rsidP="0085236A">
      <w:pPr>
        <w:pStyle w:val="ListParagraph"/>
        <w:numPr>
          <w:ilvl w:val="0"/>
          <w:numId w:val="17"/>
        </w:numPr>
        <w:spacing w:after="200"/>
      </w:pPr>
      <w:r w:rsidRPr="003B5979">
        <w:t>Applied Learning and Workforce Development</w:t>
      </w:r>
    </w:p>
    <w:p w14:paraId="1B0EA8E6" w14:textId="77777777" w:rsidR="00D77EF3" w:rsidRPr="003B5979" w:rsidRDefault="00D77EF3" w:rsidP="0085236A">
      <w:pPr>
        <w:pStyle w:val="ListParagraph"/>
        <w:numPr>
          <w:ilvl w:val="0"/>
          <w:numId w:val="17"/>
        </w:numPr>
        <w:spacing w:after="200"/>
      </w:pPr>
      <w:r w:rsidRPr="003B5979">
        <w:t>STEM/STEAM</w:t>
      </w:r>
    </w:p>
    <w:p w14:paraId="1C72519B" w14:textId="77777777" w:rsidR="00D77EF3" w:rsidRPr="003B5979" w:rsidRDefault="00D77EF3" w:rsidP="0085236A">
      <w:pPr>
        <w:pStyle w:val="ListParagraph"/>
        <w:numPr>
          <w:ilvl w:val="0"/>
          <w:numId w:val="17"/>
        </w:numPr>
        <w:spacing w:after="200"/>
      </w:pPr>
      <w:r w:rsidRPr="003B5979">
        <w:t>Character Development</w:t>
      </w:r>
    </w:p>
    <w:p w14:paraId="321C45CD" w14:textId="142CC277" w:rsidR="00F82030" w:rsidRPr="003B5979" w:rsidRDefault="00D77EF3" w:rsidP="00F82030">
      <w:pPr>
        <w:pStyle w:val="ListParagraph"/>
        <w:numPr>
          <w:ilvl w:val="0"/>
          <w:numId w:val="17"/>
        </w:numPr>
        <w:spacing w:after="200"/>
      </w:pPr>
      <w:r w:rsidRPr="003B5979">
        <w:t>Civics Education</w:t>
      </w:r>
      <w:r w:rsidR="004B1107" w:rsidRPr="003B5979">
        <w:t>.</w:t>
      </w:r>
    </w:p>
    <w:p w14:paraId="23E87E62" w14:textId="1EE34623" w:rsidR="00D77EF3" w:rsidRPr="003B5979" w:rsidRDefault="00D77EF3" w:rsidP="00F82030">
      <w:r w:rsidRPr="003B5979">
        <w:t xml:space="preserve">Grantees </w:t>
      </w:r>
      <w:r w:rsidR="000F3ED3" w:rsidRPr="003B5979">
        <w:t>are</w:t>
      </w:r>
      <w:r w:rsidRPr="003B5979">
        <w:t xml:space="preserve"> required to participate in an external evaluation</w:t>
      </w:r>
      <w:r w:rsidR="006D4FE4" w:rsidRPr="003B5979">
        <w:t xml:space="preserve"> using an evaluator approved by the Department. </w:t>
      </w:r>
    </w:p>
    <w:p w14:paraId="4BA46E36" w14:textId="77777777" w:rsidR="00F82030" w:rsidRPr="003B5979" w:rsidRDefault="00F82030" w:rsidP="00F82030"/>
    <w:p w14:paraId="4E1A88D2" w14:textId="3C320937" w:rsidR="00F82030" w:rsidRPr="003B5979" w:rsidRDefault="00F82030" w:rsidP="00F82030">
      <w:r w:rsidRPr="003B5979">
        <w:t>The Innovation Grant program is authorized by proviso 1A.5</w:t>
      </w:r>
      <w:r w:rsidR="00134291" w:rsidRPr="003B5979">
        <w:t>5</w:t>
      </w:r>
      <w:r w:rsidRPr="003B5979">
        <w:t xml:space="preserve">. (SDE-EIA: Grants Committee) of </w:t>
      </w:r>
      <w:r w:rsidR="00A41AA7" w:rsidRPr="003B5979">
        <w:t xml:space="preserve">H. </w:t>
      </w:r>
      <w:r w:rsidR="00134291" w:rsidRPr="003B5979">
        <w:t>5126</w:t>
      </w:r>
      <w:r w:rsidR="00A41AA7" w:rsidRPr="003B5979">
        <w:t>, the</w:t>
      </w:r>
      <w:r w:rsidRPr="003B5979">
        <w:t xml:space="preserve"> General Appropriations </w:t>
      </w:r>
      <w:r w:rsidR="007D75E5" w:rsidRPr="003B5979">
        <w:t>Bill</w:t>
      </w:r>
      <w:r w:rsidRPr="003B5979">
        <w:t xml:space="preserve"> of </w:t>
      </w:r>
      <w:r w:rsidR="006D4FE4" w:rsidRPr="003B5979">
        <w:t>202</w:t>
      </w:r>
      <w:r w:rsidR="00134291" w:rsidRPr="003B5979">
        <w:t>6</w:t>
      </w:r>
      <w:r w:rsidRPr="003B5979">
        <w:t xml:space="preserve"> (see page</w:t>
      </w:r>
      <w:r w:rsidR="00AD0742" w:rsidRPr="003B5979">
        <w:t>s</w:t>
      </w:r>
      <w:r w:rsidRPr="003B5979">
        <w:t xml:space="preserve"> 1</w:t>
      </w:r>
      <w:r w:rsidR="00AD0742" w:rsidRPr="003B5979">
        <w:rPr>
          <w:color w:val="000000" w:themeColor="text1"/>
        </w:rPr>
        <w:t>–2</w:t>
      </w:r>
      <w:r w:rsidRPr="003B5979">
        <w:t>). Applicants are reminded that, if funded, their programs must comply with this proviso</w:t>
      </w:r>
      <w:r w:rsidR="000F3ED3" w:rsidRPr="003B5979">
        <w:t xml:space="preserve">.  </w:t>
      </w:r>
      <w:r w:rsidR="000918B6" w:rsidRPr="003B5979">
        <w:t>Applicants</w:t>
      </w:r>
      <w:r w:rsidR="000F3ED3" w:rsidRPr="003B5979">
        <w:t xml:space="preserve"> must also comply with </w:t>
      </w:r>
      <w:r w:rsidRPr="003B5979">
        <w:t>other provisos in the Act, including</w:t>
      </w:r>
      <w:r w:rsidR="00DA4C18" w:rsidRPr="003B5979">
        <w:t xml:space="preserve"> Proviso 117.20</w:t>
      </w:r>
      <w:r w:rsidR="006D4FE4" w:rsidRPr="003B5979">
        <w:t xml:space="preserve"> (Subsistence Expenses &amp; Mileage)</w:t>
      </w:r>
      <w:r w:rsidR="00CC3C9A" w:rsidRPr="003B5979">
        <w:t xml:space="preserve">, </w:t>
      </w:r>
      <w:r w:rsidR="00DA4C18" w:rsidRPr="003B5979">
        <w:t>Proviso</w:t>
      </w:r>
      <w:r w:rsidR="00C25535" w:rsidRPr="003B5979">
        <w:t xml:space="preserve"> 1.</w:t>
      </w:r>
      <w:r w:rsidR="001B74FC" w:rsidRPr="003B5979">
        <w:t>7</w:t>
      </w:r>
      <w:r w:rsidR="00375741" w:rsidRPr="003B5979">
        <w:t>5</w:t>
      </w:r>
      <w:r w:rsidR="00C25535" w:rsidRPr="003B5979">
        <w:t xml:space="preserve"> (</w:t>
      </w:r>
      <w:r w:rsidR="00F91C32" w:rsidRPr="003B5979">
        <w:t>Partisanship Curriculum</w:t>
      </w:r>
      <w:r w:rsidR="00C25535" w:rsidRPr="003B5979">
        <w:t>)</w:t>
      </w:r>
      <w:r w:rsidR="00CC3C9A" w:rsidRPr="003B5979">
        <w:t>, and any other applicable provisos.</w:t>
      </w:r>
      <w:r w:rsidRPr="003B5979">
        <w:t xml:space="preserve"> </w:t>
      </w:r>
    </w:p>
    <w:p w14:paraId="6AFFC5D1" w14:textId="77777777" w:rsidR="00F82030" w:rsidRPr="003B5979" w:rsidRDefault="00F82030" w:rsidP="00F82030">
      <w:pPr>
        <w:autoSpaceDE w:val="0"/>
        <w:autoSpaceDN w:val="0"/>
        <w:adjustRightInd w:val="0"/>
        <w:ind w:firstLine="720"/>
        <w:rPr>
          <w:color w:val="000000"/>
        </w:rPr>
      </w:pPr>
    </w:p>
    <w:p w14:paraId="7154C17C" w14:textId="6530C3E1" w:rsidR="00F82030" w:rsidRPr="003B5979" w:rsidRDefault="00F82030" w:rsidP="00F82030">
      <w:r w:rsidRPr="003B5979">
        <w:rPr>
          <w:color w:val="000000"/>
        </w:rPr>
        <w:t xml:space="preserve">Applicants should review the Assurances and Terms and Conditions for State Awards (on </w:t>
      </w:r>
      <w:r w:rsidRPr="00715BD7">
        <w:rPr>
          <w:color w:val="000000"/>
        </w:rPr>
        <w:t xml:space="preserve">pages </w:t>
      </w:r>
      <w:r w:rsidR="000F3ED3" w:rsidRPr="00715BD7">
        <w:rPr>
          <w:color w:val="000000"/>
        </w:rPr>
        <w:t>1</w:t>
      </w:r>
      <w:r w:rsidR="00BD1B8D" w:rsidRPr="00715BD7">
        <w:rPr>
          <w:color w:val="000000"/>
        </w:rPr>
        <w:t>6</w:t>
      </w:r>
      <w:r w:rsidRPr="00715BD7">
        <w:rPr>
          <w:color w:val="000000"/>
        </w:rPr>
        <w:t>–</w:t>
      </w:r>
      <w:r w:rsidR="000F3ED3" w:rsidRPr="00715BD7">
        <w:rPr>
          <w:color w:val="000000"/>
        </w:rPr>
        <w:t>1</w:t>
      </w:r>
      <w:r w:rsidR="00BD1B8D" w:rsidRPr="00715BD7">
        <w:rPr>
          <w:color w:val="000000"/>
        </w:rPr>
        <w:t>9</w:t>
      </w:r>
      <w:r w:rsidRPr="00715BD7">
        <w:rPr>
          <w:color w:val="000000"/>
        </w:rPr>
        <w:t>)</w:t>
      </w:r>
      <w:r w:rsidRPr="003B5979">
        <w:rPr>
          <w:color w:val="000000"/>
        </w:rPr>
        <w:t xml:space="preserve"> to ensure that, if awarded a grant, they are capable of full compliance, especially with all the referenced regulations and state laws, in order to enter into an agreement with the SCDE for this program. </w:t>
      </w:r>
      <w:r w:rsidRPr="003B5979">
        <w:t xml:space="preserve">Pursuant to S.C. Code Ann. </w:t>
      </w:r>
      <w:r w:rsidRPr="00715BD7">
        <w:t>§8-13-700 (Supp. 202</w:t>
      </w:r>
      <w:r w:rsidR="00D33565" w:rsidRPr="00715BD7">
        <w:t>5</w:t>
      </w:r>
      <w:r w:rsidRPr="00715BD7">
        <w:t>)</w:t>
      </w:r>
      <w:r w:rsidRPr="003B5979">
        <w:t xml:space="preserve"> the applicant must disclose any potential conflict of interest to the SCDE in accordance with the SC Ethics Reform Act conflict of interest policy. </w:t>
      </w:r>
      <w:r w:rsidRPr="003B5979">
        <w:rPr>
          <w:color w:val="000000"/>
        </w:rPr>
        <w:t xml:space="preserve">A signed Certification Signature Page </w:t>
      </w:r>
      <w:r w:rsidRPr="00715BD7">
        <w:rPr>
          <w:color w:val="000000"/>
        </w:rPr>
        <w:t xml:space="preserve">(see page </w:t>
      </w:r>
      <w:r w:rsidR="000F3ED3" w:rsidRPr="00715BD7">
        <w:t>1</w:t>
      </w:r>
      <w:r w:rsidR="00BD1B8D" w:rsidRPr="00715BD7">
        <w:t>5</w:t>
      </w:r>
      <w:r w:rsidRPr="00715BD7">
        <w:rPr>
          <w:color w:val="000000"/>
        </w:rPr>
        <w:t>)</w:t>
      </w:r>
      <w:r w:rsidRPr="003B5979">
        <w:rPr>
          <w:color w:val="000000"/>
        </w:rPr>
        <w:t xml:space="preserve"> is required with the grant application and </w:t>
      </w:r>
      <w:r w:rsidRPr="003B5979">
        <w:rPr>
          <w:i/>
          <w:color w:val="000000"/>
        </w:rPr>
        <w:t>legally binds</w:t>
      </w:r>
      <w:r w:rsidRPr="003B5979">
        <w:rPr>
          <w:color w:val="000000"/>
        </w:rPr>
        <w:t xml:space="preserve"> the applicant to the agency’s Assurances and Terms and Conditions.</w:t>
      </w:r>
    </w:p>
    <w:p w14:paraId="77A96AB9" w14:textId="77777777" w:rsidR="00D77EF3" w:rsidRPr="003B5979" w:rsidRDefault="00D77EF3" w:rsidP="00D77EF3"/>
    <w:p w14:paraId="3CB1EDD5" w14:textId="10056B3C" w:rsidR="0013421F" w:rsidRPr="003B5979" w:rsidRDefault="0013421F" w:rsidP="00C458A4">
      <w:pPr>
        <w:pStyle w:val="Heading2"/>
        <w:rPr>
          <w:szCs w:val="24"/>
        </w:rPr>
      </w:pPr>
      <w:bookmarkStart w:id="49" w:name="_Toc230855647"/>
      <w:r w:rsidRPr="003B5979">
        <w:rPr>
          <w:szCs w:val="24"/>
        </w:rPr>
        <w:t xml:space="preserve">Review and </w:t>
      </w:r>
      <w:r w:rsidR="00DD4ED7" w:rsidRPr="003B5979">
        <w:rPr>
          <w:szCs w:val="24"/>
        </w:rPr>
        <w:t xml:space="preserve">Selection </w:t>
      </w:r>
      <w:r w:rsidRPr="003B5979">
        <w:rPr>
          <w:szCs w:val="24"/>
        </w:rPr>
        <w:t>Process</w:t>
      </w:r>
      <w:bookmarkEnd w:id="49"/>
    </w:p>
    <w:p w14:paraId="10FDD71A" w14:textId="77777777" w:rsidR="0013421F" w:rsidRPr="003B5979" w:rsidRDefault="0013421F" w:rsidP="00C458A4"/>
    <w:p w14:paraId="0F948F96" w14:textId="08D2E000" w:rsidR="00127E9A" w:rsidRPr="003B5979" w:rsidRDefault="00127E9A" w:rsidP="00970859">
      <w:pPr>
        <w:widowControl w:val="0"/>
      </w:pPr>
      <w:r w:rsidRPr="003B5979">
        <w:t>Only those grant applications that are received by the deadline and deemed complete</w:t>
      </w:r>
      <w:r w:rsidR="00CC3C9A" w:rsidRPr="003B5979">
        <w:t xml:space="preserve"> and in compliance</w:t>
      </w:r>
      <w:r w:rsidRPr="003B5979">
        <w:t xml:space="preserve"> will be forwarded for review and funding consideration</w:t>
      </w:r>
      <w:r w:rsidR="006F2D93" w:rsidRPr="003B5979">
        <w:t xml:space="preserve">. </w:t>
      </w:r>
      <w:r w:rsidRPr="003B5979">
        <w:t>All required materials must be submitted for the application to be considered complete and eligible for review</w:t>
      </w:r>
      <w:r w:rsidR="006F2D93" w:rsidRPr="003B5979">
        <w:t xml:space="preserve">. </w:t>
      </w:r>
      <w:r w:rsidR="009031B7" w:rsidRPr="003B5979">
        <w:rPr>
          <w:spacing w:val="-1"/>
        </w:rPr>
        <w:t xml:space="preserve">Program staff </w:t>
      </w:r>
      <w:r w:rsidR="009031B7" w:rsidRPr="003B5979">
        <w:t xml:space="preserve">will conduct an initial </w:t>
      </w:r>
      <w:r w:rsidR="009031B7" w:rsidRPr="003B5979">
        <w:rPr>
          <w:spacing w:val="-1"/>
        </w:rPr>
        <w:t>review of</w:t>
      </w:r>
      <w:r w:rsidR="009031B7" w:rsidRPr="003B5979">
        <w:rPr>
          <w:spacing w:val="57"/>
        </w:rPr>
        <w:t xml:space="preserve"> </w:t>
      </w:r>
      <w:r w:rsidR="009031B7" w:rsidRPr="003B5979">
        <w:rPr>
          <w:spacing w:val="-1"/>
        </w:rPr>
        <w:t>applications</w:t>
      </w:r>
      <w:r w:rsidR="009031B7" w:rsidRPr="003B5979">
        <w:t xml:space="preserve"> for</w:t>
      </w:r>
      <w:r w:rsidR="009031B7" w:rsidRPr="003B5979">
        <w:rPr>
          <w:spacing w:val="-2"/>
        </w:rPr>
        <w:t xml:space="preserve"> </w:t>
      </w:r>
      <w:r w:rsidR="009031B7" w:rsidRPr="003B5979">
        <w:rPr>
          <w:spacing w:val="-1"/>
        </w:rPr>
        <w:t>completeness and compliance with the</w:t>
      </w:r>
      <w:r w:rsidR="00FF5B22" w:rsidRPr="003B5979">
        <w:rPr>
          <w:spacing w:val="-1"/>
        </w:rPr>
        <w:t xml:space="preserve"> application</w:t>
      </w:r>
      <w:r w:rsidR="009031B7" w:rsidRPr="003B5979">
        <w:rPr>
          <w:spacing w:val="-1"/>
        </w:rPr>
        <w:t xml:space="preserve"> instructions</w:t>
      </w:r>
      <w:r w:rsidR="006F2D93" w:rsidRPr="003B5979">
        <w:rPr>
          <w:spacing w:val="-1"/>
        </w:rPr>
        <w:t xml:space="preserve">. </w:t>
      </w:r>
      <w:r w:rsidR="009031B7" w:rsidRPr="003B5979">
        <w:t>No incomplete</w:t>
      </w:r>
      <w:r w:rsidR="009031B7" w:rsidRPr="003B5979">
        <w:rPr>
          <w:spacing w:val="-1"/>
        </w:rPr>
        <w:t xml:space="preserve"> applications</w:t>
      </w:r>
      <w:r w:rsidR="009031B7" w:rsidRPr="003B5979">
        <w:t xml:space="preserve"> will be </w:t>
      </w:r>
      <w:r w:rsidR="009031B7" w:rsidRPr="003B5979">
        <w:rPr>
          <w:spacing w:val="-1"/>
        </w:rPr>
        <w:t>forwarded</w:t>
      </w:r>
      <w:r w:rsidR="009031B7" w:rsidRPr="003B5979">
        <w:t xml:space="preserve"> to</w:t>
      </w:r>
      <w:r w:rsidR="009031B7" w:rsidRPr="003B5979">
        <w:rPr>
          <w:spacing w:val="3"/>
        </w:rPr>
        <w:t xml:space="preserve"> </w:t>
      </w:r>
      <w:r w:rsidR="009031B7" w:rsidRPr="003B5979">
        <w:t xml:space="preserve">the </w:t>
      </w:r>
      <w:r w:rsidR="00FF5B22" w:rsidRPr="003B5979">
        <w:rPr>
          <w:spacing w:val="-1"/>
        </w:rPr>
        <w:t xml:space="preserve">Innovation Grants Committee </w:t>
      </w:r>
      <w:r w:rsidR="009031B7" w:rsidRPr="003B5979">
        <w:t>or</w:t>
      </w:r>
      <w:r w:rsidR="009031B7" w:rsidRPr="003B5979">
        <w:rPr>
          <w:spacing w:val="-2"/>
        </w:rPr>
        <w:t xml:space="preserve"> </w:t>
      </w:r>
      <w:r w:rsidR="009031B7" w:rsidRPr="003B5979">
        <w:rPr>
          <w:spacing w:val="-1"/>
        </w:rPr>
        <w:t>considered</w:t>
      </w:r>
      <w:r w:rsidR="009031B7" w:rsidRPr="003B5979">
        <w:rPr>
          <w:spacing w:val="2"/>
        </w:rPr>
        <w:t xml:space="preserve"> </w:t>
      </w:r>
      <w:r w:rsidR="009031B7" w:rsidRPr="003B5979">
        <w:t>for</w:t>
      </w:r>
      <w:r w:rsidR="009031B7" w:rsidRPr="003B5979">
        <w:rPr>
          <w:spacing w:val="-1"/>
        </w:rPr>
        <w:t xml:space="preserve"> funding.</w:t>
      </w:r>
    </w:p>
    <w:p w14:paraId="520FF905" w14:textId="77777777" w:rsidR="008C2509" w:rsidRPr="003B5979" w:rsidRDefault="008C2509" w:rsidP="00FC34A6">
      <w:pPr>
        <w:pStyle w:val="PlainText"/>
        <w:rPr>
          <w:rFonts w:ascii="Aptos" w:eastAsia="MS Mincho" w:hAnsi="Aptos"/>
        </w:rPr>
      </w:pPr>
    </w:p>
    <w:p w14:paraId="146BE4A3" w14:textId="1CE81534" w:rsidR="00CF62BA" w:rsidRPr="003B5979" w:rsidRDefault="00CF62BA" w:rsidP="00FC34A6">
      <w:pPr>
        <w:pStyle w:val="PlainText"/>
        <w:rPr>
          <w:rFonts w:ascii="Aptos" w:eastAsia="MS Mincho" w:hAnsi="Aptos"/>
        </w:rPr>
      </w:pPr>
      <w:r w:rsidRPr="003B5979">
        <w:rPr>
          <w:rFonts w:ascii="Aptos" w:eastAsia="MS Mincho" w:hAnsi="Aptos"/>
        </w:rPr>
        <w:t>The Innovation Grants Committee will review applications forwarded for review</w:t>
      </w:r>
      <w:r w:rsidR="0092396B" w:rsidRPr="003B5979">
        <w:rPr>
          <w:rFonts w:ascii="Aptos" w:eastAsia="MS Mincho" w:hAnsi="Aptos"/>
        </w:rPr>
        <w:t>. Following the committee’s s</w:t>
      </w:r>
      <w:r w:rsidRPr="003B5979">
        <w:rPr>
          <w:rFonts w:ascii="Aptos" w:eastAsia="MS Mincho" w:hAnsi="Aptos"/>
        </w:rPr>
        <w:t xml:space="preserve">election </w:t>
      </w:r>
      <w:r w:rsidR="0092396B" w:rsidRPr="003B5979">
        <w:rPr>
          <w:rFonts w:ascii="Aptos" w:eastAsia="MS Mincho" w:hAnsi="Aptos"/>
        </w:rPr>
        <w:t xml:space="preserve">process, awards will be made </w:t>
      </w:r>
      <w:r w:rsidR="0015051B" w:rsidRPr="003B5979">
        <w:rPr>
          <w:rFonts w:ascii="Aptos" w:eastAsia="MS Mincho" w:hAnsi="Aptos"/>
        </w:rPr>
        <w:t>to</w:t>
      </w:r>
      <w:r w:rsidR="0092396B" w:rsidRPr="003B5979">
        <w:rPr>
          <w:rFonts w:ascii="Aptos" w:eastAsia="MS Mincho" w:hAnsi="Aptos"/>
        </w:rPr>
        <w:t xml:space="preserve"> </w:t>
      </w:r>
      <w:r w:rsidR="0015051B" w:rsidRPr="003B5979">
        <w:rPr>
          <w:rFonts w:ascii="Aptos" w:eastAsia="MS Mincho" w:hAnsi="Aptos"/>
        </w:rPr>
        <w:t>applicants</w:t>
      </w:r>
      <w:r w:rsidR="0092396B" w:rsidRPr="003B5979">
        <w:rPr>
          <w:rFonts w:ascii="Aptos" w:eastAsia="MS Mincho" w:hAnsi="Aptos"/>
        </w:rPr>
        <w:t xml:space="preserve"> determined to be</w:t>
      </w:r>
      <w:r w:rsidR="0092396B" w:rsidRPr="003825D1">
        <w:rPr>
          <w:rFonts w:ascii="Aptos" w:eastAsia="MS Mincho" w:hAnsi="Aptos"/>
        </w:rPr>
        <w:t xml:space="preserve"> </w:t>
      </w:r>
      <w:r w:rsidR="0092396B" w:rsidRPr="003B5979">
        <w:rPr>
          <w:rFonts w:ascii="Aptos" w:eastAsia="MS Mincho" w:hAnsi="Aptos"/>
        </w:rPr>
        <w:lastRenderedPageBreak/>
        <w:t>qualified to receive funds based on responses that me</w:t>
      </w:r>
      <w:r w:rsidR="0092396B" w:rsidRPr="003B5979">
        <w:rPr>
          <w:rFonts w:ascii="Aptos" w:eastAsiaTheme="minorHAnsi" w:hAnsi="Aptos"/>
        </w:rPr>
        <w:t>et the criteria established for the grant program.</w:t>
      </w:r>
      <w:r w:rsidR="00DD4ED7" w:rsidRPr="003B5979">
        <w:rPr>
          <w:rFonts w:ascii="Aptos" w:eastAsiaTheme="minorHAnsi" w:hAnsi="Aptos"/>
        </w:rPr>
        <w:t xml:space="preserve"> </w:t>
      </w:r>
      <w:r w:rsidR="0092396B" w:rsidRPr="003B5979">
        <w:rPr>
          <w:rFonts w:ascii="Aptos" w:eastAsiaTheme="minorHAnsi" w:hAnsi="Aptos"/>
        </w:rPr>
        <w:t>Public school districts and schools that have high poverty and low achievement will receive priority for grants when their applications are judged to meet the criteria established for the grant program.</w:t>
      </w:r>
      <w:r w:rsidR="00D0445C" w:rsidRPr="003B5979">
        <w:rPr>
          <w:rFonts w:ascii="Aptos" w:eastAsiaTheme="minorHAnsi" w:hAnsi="Aptos"/>
        </w:rPr>
        <w:t xml:space="preserve"> Projects grounded in evidence-based practices that have significantly impacted student achievement outcomes and applicants th</w:t>
      </w:r>
      <w:r w:rsidR="000418D7" w:rsidRPr="003B5979">
        <w:rPr>
          <w:rFonts w:ascii="Aptos" w:eastAsiaTheme="minorHAnsi" w:hAnsi="Aptos"/>
        </w:rPr>
        <w:t xml:space="preserve">at commit to a match will be given priority in the selection process. </w:t>
      </w:r>
    </w:p>
    <w:p w14:paraId="2DBED8C5" w14:textId="77777777" w:rsidR="0092396B" w:rsidRPr="003B5979" w:rsidRDefault="0092396B" w:rsidP="00FC34A6">
      <w:pPr>
        <w:pStyle w:val="PlainText"/>
        <w:rPr>
          <w:rFonts w:ascii="Aptos" w:eastAsia="MS Mincho" w:hAnsi="Aptos"/>
        </w:rPr>
      </w:pPr>
    </w:p>
    <w:p w14:paraId="49D113E6" w14:textId="77777777" w:rsidR="008C2509" w:rsidRPr="003B5979" w:rsidRDefault="008C2509" w:rsidP="00FC34A6">
      <w:pPr>
        <w:pStyle w:val="PlainText"/>
        <w:rPr>
          <w:rFonts w:ascii="Aptos" w:eastAsia="MS Mincho" w:hAnsi="Aptos"/>
        </w:rPr>
      </w:pPr>
      <w:r w:rsidRPr="003B5979">
        <w:rPr>
          <w:rFonts w:ascii="Aptos" w:hAnsi="Aptos"/>
        </w:rPr>
        <w:t>The SC</w:t>
      </w:r>
      <w:r w:rsidRPr="003B5979">
        <w:rPr>
          <w:rFonts w:ascii="Aptos" w:eastAsia="MS Mincho" w:hAnsi="Aptos"/>
        </w:rPr>
        <w:t>DE reserves the right</w:t>
      </w:r>
      <w:r w:rsidR="00C177D5" w:rsidRPr="003B5979">
        <w:rPr>
          <w:rFonts w:ascii="Aptos" w:eastAsia="MS Mincho" w:hAnsi="Aptos"/>
        </w:rPr>
        <w:t xml:space="preserve"> to negotiate final budgets and </w:t>
      </w:r>
      <w:r w:rsidRPr="003B5979">
        <w:rPr>
          <w:rFonts w:ascii="Aptos" w:eastAsia="MS Mincho" w:hAnsi="Aptos"/>
        </w:rPr>
        <w:t xml:space="preserve">to disqualify </w:t>
      </w:r>
      <w:r w:rsidR="00C177D5" w:rsidRPr="003B5979">
        <w:rPr>
          <w:rFonts w:ascii="Aptos" w:eastAsia="MS Mincho" w:hAnsi="Aptos"/>
        </w:rPr>
        <w:t>c</w:t>
      </w:r>
      <w:r w:rsidRPr="003B5979">
        <w:rPr>
          <w:rFonts w:ascii="Aptos" w:eastAsia="MS Mincho" w:hAnsi="Aptos"/>
        </w:rPr>
        <w:t>osts associated with any line item</w:t>
      </w:r>
      <w:r w:rsidR="00125D24" w:rsidRPr="003B5979">
        <w:rPr>
          <w:rFonts w:ascii="Aptos" w:eastAsia="MS Mincho" w:hAnsi="Aptos"/>
        </w:rPr>
        <w:t>s</w:t>
      </w:r>
      <w:r w:rsidRPr="003B5979">
        <w:rPr>
          <w:rFonts w:ascii="Aptos" w:eastAsia="MS Mincho" w:hAnsi="Aptos"/>
        </w:rPr>
        <w:t xml:space="preserve"> </w:t>
      </w:r>
      <w:r w:rsidR="00C177D5" w:rsidRPr="003B5979">
        <w:rPr>
          <w:rFonts w:ascii="Aptos" w:eastAsia="MS Mincho" w:hAnsi="Aptos"/>
        </w:rPr>
        <w:t>that are unallowable,</w:t>
      </w:r>
      <w:r w:rsidR="00125D24" w:rsidRPr="003B5979">
        <w:rPr>
          <w:rFonts w:ascii="Aptos" w:eastAsia="MS Mincho" w:hAnsi="Aptos"/>
        </w:rPr>
        <w:t xml:space="preserve"> </w:t>
      </w:r>
      <w:proofErr w:type="spellStart"/>
      <w:r w:rsidR="00125D24" w:rsidRPr="003B5979">
        <w:rPr>
          <w:rFonts w:ascii="Aptos" w:eastAsia="MS Mincho" w:hAnsi="Aptos"/>
        </w:rPr>
        <w:t>unallocable</w:t>
      </w:r>
      <w:proofErr w:type="spellEnd"/>
      <w:r w:rsidR="00125D24" w:rsidRPr="003B5979">
        <w:rPr>
          <w:rFonts w:ascii="Aptos" w:eastAsia="MS Mincho" w:hAnsi="Aptos"/>
        </w:rPr>
        <w:t>,</w:t>
      </w:r>
      <w:r w:rsidR="00C177D5" w:rsidRPr="003B5979">
        <w:rPr>
          <w:rFonts w:ascii="Aptos" w:eastAsia="MS Mincho" w:hAnsi="Aptos"/>
        </w:rPr>
        <w:t xml:space="preserve"> unreasonable, or inconsistent with the </w:t>
      </w:r>
      <w:r w:rsidR="00125D24" w:rsidRPr="003B5979">
        <w:rPr>
          <w:rFonts w:ascii="Aptos" w:eastAsia="MS Mincho" w:hAnsi="Aptos"/>
        </w:rPr>
        <w:t xml:space="preserve">program’s goals or the </w:t>
      </w:r>
      <w:r w:rsidRPr="003B5979">
        <w:rPr>
          <w:rFonts w:ascii="Aptos" w:eastAsia="MS Mincho" w:hAnsi="Aptos"/>
        </w:rPr>
        <w:t xml:space="preserve">proposed </w:t>
      </w:r>
      <w:r w:rsidR="00125D24" w:rsidRPr="003B5979">
        <w:rPr>
          <w:rFonts w:ascii="Aptos" w:eastAsia="MS Mincho" w:hAnsi="Aptos"/>
        </w:rPr>
        <w:t>project’s activities and strategies</w:t>
      </w:r>
      <w:r w:rsidRPr="003B5979">
        <w:rPr>
          <w:rFonts w:ascii="Aptos" w:eastAsia="MS Mincho" w:hAnsi="Aptos"/>
        </w:rPr>
        <w:t>.</w:t>
      </w:r>
    </w:p>
    <w:p w14:paraId="02D1D923" w14:textId="77777777" w:rsidR="00DD098F" w:rsidRPr="003B5979" w:rsidRDefault="00DD098F" w:rsidP="00FC34A6">
      <w:pPr>
        <w:pStyle w:val="PlainText"/>
        <w:rPr>
          <w:rFonts w:ascii="Aptos" w:eastAsia="MS Mincho" w:hAnsi="Aptos"/>
        </w:rPr>
      </w:pPr>
    </w:p>
    <w:p w14:paraId="1D57E4DD" w14:textId="4BA09FB9" w:rsidR="00A51EAC" w:rsidRPr="003B5979" w:rsidRDefault="00A51EAC" w:rsidP="00A51EAC">
      <w:pPr>
        <w:pStyle w:val="Heading2"/>
        <w:rPr>
          <w:szCs w:val="24"/>
        </w:rPr>
      </w:pPr>
      <w:bookmarkStart w:id="50" w:name="_Toc230855648"/>
      <w:bookmarkStart w:id="51" w:name="_Toc48698933"/>
      <w:bookmarkStart w:id="52" w:name="_Toc49934185"/>
      <w:bookmarkStart w:id="53" w:name="_Toc50869629"/>
      <w:bookmarkEnd w:id="38"/>
      <w:bookmarkEnd w:id="39"/>
      <w:bookmarkEnd w:id="40"/>
      <w:bookmarkEnd w:id="41"/>
      <w:bookmarkEnd w:id="42"/>
      <w:bookmarkEnd w:id="43"/>
      <w:bookmarkEnd w:id="44"/>
      <w:bookmarkEnd w:id="45"/>
      <w:bookmarkEnd w:id="46"/>
      <w:bookmarkEnd w:id="47"/>
      <w:bookmarkEnd w:id="48"/>
      <w:r w:rsidRPr="003B5979">
        <w:rPr>
          <w:szCs w:val="24"/>
        </w:rPr>
        <w:t>Appeals Process</w:t>
      </w:r>
      <w:bookmarkEnd w:id="50"/>
    </w:p>
    <w:p w14:paraId="38F8D571" w14:textId="77777777" w:rsidR="00A51EAC" w:rsidRPr="003B5979" w:rsidRDefault="00A51EAC" w:rsidP="00A51EAC">
      <w:pPr>
        <w:widowControl w:val="0"/>
        <w:rPr>
          <w:strike/>
        </w:rPr>
      </w:pPr>
    </w:p>
    <w:p w14:paraId="3C0344FE" w14:textId="77777777" w:rsidR="00A51EAC" w:rsidRPr="003B5979" w:rsidRDefault="00A51EAC" w:rsidP="00A51EAC">
      <w:pPr>
        <w:widowControl w:val="0"/>
      </w:pPr>
      <w:r w:rsidRPr="003B5979">
        <w:t xml:space="preserve">An applicant who has submitted a proposal that the SCDE does not fund has 30 calendar days after receiving notification that the proposal is not funded to request a review of the process. Scores may not be appealed; the SCDE will not rescore applications. An unfunded applicant may inquire as to whether or not the application process was followed. </w:t>
      </w:r>
    </w:p>
    <w:p w14:paraId="4E6CB794" w14:textId="77777777" w:rsidR="00A51EAC" w:rsidRPr="003B5979" w:rsidRDefault="00A51EAC" w:rsidP="00A51EAC">
      <w:pPr>
        <w:widowControl w:val="0"/>
      </w:pPr>
    </w:p>
    <w:p w14:paraId="7EB18065" w14:textId="647A99D7" w:rsidR="00A51EAC" w:rsidRPr="003B5979" w:rsidRDefault="00A51EAC" w:rsidP="00A51EAC">
      <w:pPr>
        <w:widowControl w:val="0"/>
        <w:rPr>
          <w:strike/>
        </w:rPr>
      </w:pPr>
      <w:r w:rsidRPr="003B5979">
        <w:t>The request for review must be directed to the State Superintendent of Education and must state the reasons for the request. The Superintendent may delegate to a deputy superintendent the authority to conduct a review. The deputy superintendent will issue a decision after the review of the information submitted by the applicant and the program office. This decision will be the final decision of the agency. The applicant may appeal the agency’s decision to the Administrative Law Court under the terms of the Administrative Procedures Act.</w:t>
      </w:r>
    </w:p>
    <w:p w14:paraId="49A29EC3" w14:textId="77777777" w:rsidR="00A51EAC" w:rsidRPr="003B5979" w:rsidRDefault="00A51EAC" w:rsidP="00A51EAC"/>
    <w:p w14:paraId="18759346" w14:textId="77777777" w:rsidR="00D52F25" w:rsidRDefault="00D52F25" w:rsidP="00E847E3">
      <w:pPr>
        <w:sectPr w:rsidR="00D52F25" w:rsidSect="00842451">
          <w:headerReference w:type="default" r:id="rId17"/>
          <w:type w:val="nextColumn"/>
          <w:pgSz w:w="12240" w:h="15840" w:code="1"/>
          <w:pgMar w:top="1440" w:right="1440" w:bottom="1440" w:left="1440" w:header="720" w:footer="720" w:gutter="0"/>
          <w:pgNumType w:start="1"/>
          <w:cols w:space="720"/>
          <w:docGrid w:linePitch="326"/>
        </w:sectPr>
      </w:pPr>
    </w:p>
    <w:p w14:paraId="10F7AAD7" w14:textId="73CED500" w:rsidR="0013421F" w:rsidRPr="003B5979" w:rsidRDefault="0013421F" w:rsidP="00D52F25">
      <w:pPr>
        <w:pStyle w:val="Heading1"/>
        <w:rPr>
          <w:b/>
          <w:sz w:val="24"/>
        </w:rPr>
      </w:pPr>
      <w:bookmarkStart w:id="54" w:name="_Toc230855649"/>
      <w:r w:rsidRPr="003B5979">
        <w:rPr>
          <w:b/>
          <w:sz w:val="24"/>
        </w:rPr>
        <w:lastRenderedPageBreak/>
        <w:t xml:space="preserve">PART II: </w:t>
      </w:r>
      <w:r w:rsidR="00835FBB" w:rsidRPr="003B5979">
        <w:rPr>
          <w:b/>
          <w:sz w:val="24"/>
        </w:rPr>
        <w:t>Application Overview</w:t>
      </w:r>
      <w:r w:rsidRPr="003B5979">
        <w:rPr>
          <w:b/>
          <w:sz w:val="24"/>
        </w:rPr>
        <w:t xml:space="preserve">, </w:t>
      </w:r>
      <w:r w:rsidR="00835FBB" w:rsidRPr="003B5979">
        <w:rPr>
          <w:b/>
          <w:sz w:val="24"/>
        </w:rPr>
        <w:t>Content</w:t>
      </w:r>
      <w:r w:rsidRPr="003B5979">
        <w:rPr>
          <w:b/>
          <w:sz w:val="24"/>
        </w:rPr>
        <w:t xml:space="preserve">, </w:t>
      </w:r>
      <w:bookmarkEnd w:id="51"/>
      <w:bookmarkEnd w:id="52"/>
      <w:bookmarkEnd w:id="53"/>
      <w:r w:rsidR="00835FBB" w:rsidRPr="003B5979">
        <w:rPr>
          <w:b/>
          <w:sz w:val="24"/>
        </w:rPr>
        <w:t>and Instructions</w:t>
      </w:r>
      <w:bookmarkEnd w:id="54"/>
    </w:p>
    <w:p w14:paraId="0861C57D" w14:textId="77777777" w:rsidR="0013421F" w:rsidRPr="003B5979" w:rsidRDefault="0013421F" w:rsidP="00490A37"/>
    <w:p w14:paraId="29E1F58C" w14:textId="56D56BF8" w:rsidR="0013421F" w:rsidRPr="003B5979" w:rsidRDefault="00B74ABA" w:rsidP="00E847E3">
      <w:pPr>
        <w:pStyle w:val="BodyTextIndent"/>
        <w:autoSpaceDE/>
        <w:autoSpaceDN/>
        <w:adjustRightInd/>
        <w:ind w:left="0"/>
        <w:rPr>
          <w:rFonts w:ascii="Aptos" w:hAnsi="Aptos"/>
        </w:rPr>
      </w:pPr>
      <w:r w:rsidRPr="003B5979">
        <w:rPr>
          <w:rFonts w:ascii="Aptos" w:hAnsi="Aptos"/>
        </w:rPr>
        <w:t xml:space="preserve">Read </w:t>
      </w:r>
      <w:r w:rsidRPr="003B5979">
        <w:rPr>
          <w:rFonts w:ascii="Aptos" w:hAnsi="Aptos"/>
          <w:i/>
        </w:rPr>
        <w:t>all</w:t>
      </w:r>
      <w:r w:rsidRPr="003B5979">
        <w:rPr>
          <w:rFonts w:ascii="Aptos" w:hAnsi="Aptos"/>
          <w:b/>
        </w:rPr>
        <w:t xml:space="preserve"> </w:t>
      </w:r>
      <w:r w:rsidRPr="003B5979">
        <w:rPr>
          <w:rFonts w:ascii="Aptos" w:hAnsi="Aptos"/>
        </w:rPr>
        <w:t>guidelines and criteria carefully before preparing your application</w:t>
      </w:r>
      <w:r w:rsidR="0074118F" w:rsidRPr="003B5979">
        <w:rPr>
          <w:rFonts w:ascii="Aptos" w:hAnsi="Aptos"/>
        </w:rPr>
        <w:t xml:space="preserve">. </w:t>
      </w:r>
      <w:r w:rsidR="0013421F" w:rsidRPr="003B5979">
        <w:rPr>
          <w:rFonts w:ascii="Aptos" w:hAnsi="Aptos"/>
        </w:rPr>
        <w:t xml:space="preserve">Only </w:t>
      </w:r>
      <w:r w:rsidRPr="003B5979">
        <w:rPr>
          <w:rFonts w:ascii="Aptos" w:hAnsi="Aptos"/>
        </w:rPr>
        <w:t>applications</w:t>
      </w:r>
      <w:r w:rsidR="0013421F" w:rsidRPr="003B5979">
        <w:rPr>
          <w:rFonts w:ascii="Aptos" w:hAnsi="Aptos"/>
        </w:rPr>
        <w:t xml:space="preserve"> that </w:t>
      </w:r>
      <w:r w:rsidRPr="003B5979">
        <w:rPr>
          <w:rFonts w:ascii="Aptos" w:hAnsi="Aptos"/>
        </w:rPr>
        <w:t xml:space="preserve">include </w:t>
      </w:r>
      <w:r w:rsidRPr="003B5979">
        <w:rPr>
          <w:rFonts w:ascii="Aptos" w:hAnsi="Aptos"/>
          <w:i/>
        </w:rPr>
        <w:t>all</w:t>
      </w:r>
      <w:r w:rsidRPr="003B5979">
        <w:rPr>
          <w:rFonts w:ascii="Aptos" w:hAnsi="Aptos"/>
        </w:rPr>
        <w:t xml:space="preserve"> sections </w:t>
      </w:r>
      <w:r w:rsidRPr="003B5979">
        <w:rPr>
          <w:rFonts w:ascii="Aptos" w:hAnsi="Aptos"/>
          <w:i/>
        </w:rPr>
        <w:t>and</w:t>
      </w:r>
      <w:r w:rsidRPr="003B5979">
        <w:rPr>
          <w:rFonts w:ascii="Aptos" w:hAnsi="Aptos"/>
        </w:rPr>
        <w:t xml:space="preserve"> appendices and fully adhere</w:t>
      </w:r>
      <w:r w:rsidR="0013421F" w:rsidRPr="003B5979">
        <w:rPr>
          <w:rFonts w:ascii="Aptos" w:hAnsi="Aptos"/>
        </w:rPr>
        <w:t xml:space="preserve"> to these </w:t>
      </w:r>
      <w:r w:rsidRPr="003B5979">
        <w:rPr>
          <w:rFonts w:ascii="Aptos" w:hAnsi="Aptos"/>
        </w:rPr>
        <w:t>guidelines</w:t>
      </w:r>
      <w:r w:rsidR="0013421F" w:rsidRPr="003B5979">
        <w:rPr>
          <w:rFonts w:ascii="Aptos" w:hAnsi="Aptos"/>
        </w:rPr>
        <w:t xml:space="preserve"> will be</w:t>
      </w:r>
      <w:r w:rsidRPr="003B5979">
        <w:rPr>
          <w:rFonts w:ascii="Aptos" w:hAnsi="Aptos"/>
        </w:rPr>
        <w:t xml:space="preserve"> reviewed and</w:t>
      </w:r>
      <w:r w:rsidR="0013421F" w:rsidRPr="003B5979">
        <w:rPr>
          <w:rFonts w:ascii="Aptos" w:hAnsi="Aptos"/>
        </w:rPr>
        <w:t xml:space="preserve"> considered for funding</w:t>
      </w:r>
      <w:r w:rsidR="006F2D93" w:rsidRPr="003B5979">
        <w:rPr>
          <w:rFonts w:ascii="Aptos" w:hAnsi="Aptos"/>
        </w:rPr>
        <w:t xml:space="preserve">. </w:t>
      </w:r>
      <w:r w:rsidRPr="003B5979">
        <w:rPr>
          <w:rFonts w:ascii="Aptos" w:hAnsi="Aptos"/>
        </w:rPr>
        <w:t xml:space="preserve">Incomplete applications </w:t>
      </w:r>
      <w:r w:rsidRPr="003B5979">
        <w:rPr>
          <w:rFonts w:ascii="Aptos" w:hAnsi="Aptos"/>
          <w:i/>
        </w:rPr>
        <w:t>will not</w:t>
      </w:r>
      <w:r w:rsidRPr="003B5979">
        <w:rPr>
          <w:rFonts w:ascii="Aptos" w:hAnsi="Aptos"/>
        </w:rPr>
        <w:t xml:space="preserve"> be reviewed.</w:t>
      </w:r>
    </w:p>
    <w:p w14:paraId="5C95CAFB" w14:textId="77777777" w:rsidR="0013421F" w:rsidRPr="003B5979" w:rsidRDefault="0013421F" w:rsidP="00C458A4">
      <w:pPr>
        <w:widowControl w:val="0"/>
      </w:pPr>
    </w:p>
    <w:p w14:paraId="7998F831" w14:textId="77777777" w:rsidR="0013421F" w:rsidRPr="003B5979" w:rsidRDefault="0013421F" w:rsidP="0085236A">
      <w:pPr>
        <w:pStyle w:val="Heading2"/>
        <w:numPr>
          <w:ilvl w:val="0"/>
          <w:numId w:val="6"/>
        </w:numPr>
        <w:tabs>
          <w:tab w:val="clear" w:pos="720"/>
          <w:tab w:val="left" w:pos="360"/>
        </w:tabs>
        <w:ind w:left="0" w:firstLine="0"/>
      </w:pPr>
      <w:bookmarkStart w:id="55" w:name="_Toc230855650"/>
      <w:r w:rsidRPr="003B5979">
        <w:t xml:space="preserve">Application </w:t>
      </w:r>
      <w:r w:rsidR="007616B0" w:rsidRPr="003B5979">
        <w:t>O</w:t>
      </w:r>
      <w:r w:rsidRPr="003B5979">
        <w:t>verview</w:t>
      </w:r>
      <w:bookmarkEnd w:id="55"/>
    </w:p>
    <w:p w14:paraId="7C76570C" w14:textId="77777777" w:rsidR="00B74ABA" w:rsidRPr="003B5979" w:rsidRDefault="00B74ABA" w:rsidP="00780455">
      <w:pPr>
        <w:rPr>
          <w:color w:val="000000"/>
        </w:rPr>
      </w:pPr>
    </w:p>
    <w:p w14:paraId="62F67340" w14:textId="77777777" w:rsidR="00076E26" w:rsidRPr="003B5979" w:rsidRDefault="00FA34F4" w:rsidP="00076E26">
      <w:r w:rsidRPr="003B5979">
        <w:rPr>
          <w:color w:val="000000"/>
        </w:rPr>
        <w:t xml:space="preserve">Applicants are encouraged to prepare </w:t>
      </w:r>
      <w:r w:rsidRPr="003B5979">
        <w:rPr>
          <w:i/>
          <w:color w:val="000000"/>
        </w:rPr>
        <w:t>all</w:t>
      </w:r>
      <w:r w:rsidRPr="003B5979">
        <w:rPr>
          <w:color w:val="000000"/>
        </w:rPr>
        <w:t xml:space="preserve"> of the following elements of the application </w:t>
      </w:r>
      <w:r w:rsidRPr="003B5979">
        <w:rPr>
          <w:i/>
          <w:iCs/>
          <w:color w:val="000000"/>
        </w:rPr>
        <w:t>before</w:t>
      </w:r>
      <w:r w:rsidRPr="003B5979">
        <w:rPr>
          <w:color w:val="000000"/>
        </w:rPr>
        <w:t xml:space="preserve"> beginning the online submission process.  Do not wait until the last minute to submit an application.  U</w:t>
      </w:r>
      <w:r w:rsidRPr="003B5979">
        <w:t>se the following overview as a checklist to ensure that the application is complete with items labeled accordingly and presented in the order outlined below.  Verify that all narrative components and appendices are included prior to uploading attachments.</w:t>
      </w:r>
    </w:p>
    <w:p w14:paraId="23B03CE3" w14:textId="77777777" w:rsidR="00FA34F4" w:rsidRPr="003B5979" w:rsidRDefault="00FA34F4" w:rsidP="00076E26"/>
    <w:p w14:paraId="525D0AEF" w14:textId="30CBC4BD" w:rsidR="008C0C81" w:rsidRPr="003B5979" w:rsidRDefault="008C0C81" w:rsidP="00B142D5">
      <w:r w:rsidRPr="003B5979">
        <w:t xml:space="preserve">The </w:t>
      </w:r>
      <w:r w:rsidR="001613C9" w:rsidRPr="003B5979">
        <w:t>Innovation Grant</w:t>
      </w:r>
      <w:r w:rsidRPr="003B5979">
        <w:t xml:space="preserve"> </w:t>
      </w:r>
      <w:r w:rsidR="00FA6CBE" w:rsidRPr="003B5979">
        <w:t xml:space="preserve">online </w:t>
      </w:r>
      <w:r w:rsidR="00B74ABA" w:rsidRPr="003B5979">
        <w:t>a</w:t>
      </w:r>
      <w:r w:rsidRPr="003B5979">
        <w:t xml:space="preserve">pplication is organized into the following sections: </w:t>
      </w:r>
    </w:p>
    <w:p w14:paraId="56795906" w14:textId="5247B202" w:rsidR="004347D9" w:rsidRPr="003B5979" w:rsidRDefault="004347D9" w:rsidP="00780455">
      <w:pPr>
        <w:numPr>
          <w:ilvl w:val="0"/>
          <w:numId w:val="5"/>
        </w:numPr>
        <w:tabs>
          <w:tab w:val="left" w:pos="900"/>
        </w:tabs>
        <w:spacing w:before="60"/>
      </w:pPr>
      <w:r w:rsidRPr="003B5979">
        <w:t>Online Form</w:t>
      </w:r>
    </w:p>
    <w:p w14:paraId="08593218" w14:textId="77777777" w:rsidR="0013421F" w:rsidRPr="003B5979" w:rsidRDefault="0013421F" w:rsidP="00780455">
      <w:pPr>
        <w:numPr>
          <w:ilvl w:val="0"/>
          <w:numId w:val="5"/>
        </w:numPr>
        <w:tabs>
          <w:tab w:val="left" w:pos="900"/>
        </w:tabs>
        <w:spacing w:before="60"/>
        <w:ind w:firstLine="0"/>
      </w:pPr>
      <w:r w:rsidRPr="003B5979">
        <w:t>A</w:t>
      </w:r>
      <w:r w:rsidR="008C0C81" w:rsidRPr="003B5979">
        <w:t>pplicant Information</w:t>
      </w:r>
    </w:p>
    <w:p w14:paraId="60E3804F" w14:textId="09817E7B" w:rsidR="00677048" w:rsidRPr="003B5979" w:rsidRDefault="005B4F16" w:rsidP="00780455">
      <w:pPr>
        <w:numPr>
          <w:ilvl w:val="0"/>
          <w:numId w:val="5"/>
        </w:numPr>
        <w:tabs>
          <w:tab w:val="left" w:pos="900"/>
        </w:tabs>
        <w:spacing w:before="60"/>
        <w:ind w:firstLine="0"/>
      </w:pPr>
      <w:r w:rsidRPr="003B5979">
        <w:t>C</w:t>
      </w:r>
      <w:r w:rsidR="001613C9" w:rsidRPr="003B5979">
        <w:t>o</w:t>
      </w:r>
      <w:r w:rsidRPr="003B5979">
        <w:t xml:space="preserve">ntact </w:t>
      </w:r>
      <w:r w:rsidR="001613C9" w:rsidRPr="003B5979">
        <w:t>Information</w:t>
      </w:r>
    </w:p>
    <w:p w14:paraId="24C499BA" w14:textId="5B9E6FC3" w:rsidR="005B4F16" w:rsidRPr="003B5979" w:rsidRDefault="005B4F16" w:rsidP="00780455">
      <w:pPr>
        <w:numPr>
          <w:ilvl w:val="0"/>
          <w:numId w:val="5"/>
        </w:numPr>
        <w:tabs>
          <w:tab w:val="left" w:pos="900"/>
        </w:tabs>
        <w:spacing w:before="60"/>
        <w:ind w:firstLine="0"/>
      </w:pPr>
      <w:r w:rsidRPr="003B5979">
        <w:t>Alternate Contact Information</w:t>
      </w:r>
    </w:p>
    <w:p w14:paraId="1A0347B9" w14:textId="370863E8" w:rsidR="008C0C81" w:rsidRPr="003B5979" w:rsidRDefault="001613C9" w:rsidP="00780455">
      <w:pPr>
        <w:numPr>
          <w:ilvl w:val="0"/>
          <w:numId w:val="5"/>
        </w:numPr>
        <w:tabs>
          <w:tab w:val="left" w:pos="900"/>
        </w:tabs>
        <w:spacing w:before="60"/>
        <w:ind w:firstLine="0"/>
      </w:pPr>
      <w:r w:rsidRPr="003B5979">
        <w:t xml:space="preserve">Program </w:t>
      </w:r>
      <w:r w:rsidR="005B4F16" w:rsidRPr="003B5979">
        <w:t>Information</w:t>
      </w:r>
    </w:p>
    <w:p w14:paraId="2CC7D0F1" w14:textId="7F6D0939" w:rsidR="005B4F16" w:rsidRPr="003B5979" w:rsidRDefault="005B4F16" w:rsidP="00780455">
      <w:pPr>
        <w:numPr>
          <w:ilvl w:val="0"/>
          <w:numId w:val="5"/>
        </w:numPr>
        <w:tabs>
          <w:tab w:val="left" w:pos="900"/>
        </w:tabs>
        <w:spacing w:before="60"/>
        <w:ind w:firstLine="0"/>
      </w:pPr>
      <w:r w:rsidRPr="003B5979">
        <w:t>Funding Information</w:t>
      </w:r>
    </w:p>
    <w:p w14:paraId="2BB0B0FD" w14:textId="71B8E9A1" w:rsidR="0013421F" w:rsidRPr="003B5979" w:rsidRDefault="00EE6FB9" w:rsidP="00780455">
      <w:pPr>
        <w:numPr>
          <w:ilvl w:val="0"/>
          <w:numId w:val="5"/>
        </w:numPr>
        <w:tabs>
          <w:tab w:val="left" w:pos="900"/>
        </w:tabs>
        <w:spacing w:before="60"/>
      </w:pPr>
      <w:r w:rsidRPr="003B5979">
        <w:t>Application</w:t>
      </w:r>
      <w:r w:rsidR="005B4F16" w:rsidRPr="003B5979">
        <w:t xml:space="preserve"> </w:t>
      </w:r>
      <w:r w:rsidR="008C0C81" w:rsidRPr="003B5979">
        <w:t>Attachments</w:t>
      </w:r>
    </w:p>
    <w:p w14:paraId="1F267535" w14:textId="271895ED" w:rsidR="00EC4732" w:rsidRPr="003B5979" w:rsidRDefault="00EC4732" w:rsidP="0085236A">
      <w:pPr>
        <w:numPr>
          <w:ilvl w:val="1"/>
          <w:numId w:val="15"/>
        </w:numPr>
        <w:tabs>
          <w:tab w:val="left" w:pos="900"/>
        </w:tabs>
        <w:spacing w:before="60"/>
        <w:ind w:left="900" w:hanging="540"/>
      </w:pPr>
      <w:r w:rsidRPr="003B5979">
        <w:t>Certification Signature Page</w:t>
      </w:r>
    </w:p>
    <w:p w14:paraId="1BE353BA" w14:textId="4F1C7F39" w:rsidR="00EE6FB9" w:rsidRPr="003B5979" w:rsidRDefault="00EE6FB9" w:rsidP="0085236A">
      <w:pPr>
        <w:numPr>
          <w:ilvl w:val="1"/>
          <w:numId w:val="15"/>
        </w:numPr>
        <w:tabs>
          <w:tab w:val="left" w:pos="900"/>
        </w:tabs>
        <w:spacing w:before="60"/>
        <w:ind w:left="900" w:hanging="540"/>
      </w:pPr>
      <w:r w:rsidRPr="003B5979">
        <w:t>Application Narrative</w:t>
      </w:r>
    </w:p>
    <w:p w14:paraId="415B8024" w14:textId="77777777" w:rsidR="005B4F16" w:rsidRPr="003B5979" w:rsidRDefault="005B4F16" w:rsidP="0085236A">
      <w:pPr>
        <w:numPr>
          <w:ilvl w:val="1"/>
          <w:numId w:val="15"/>
        </w:numPr>
        <w:tabs>
          <w:tab w:val="left" w:pos="900"/>
        </w:tabs>
        <w:spacing w:before="60"/>
        <w:ind w:left="900" w:hanging="540"/>
      </w:pPr>
      <w:r w:rsidRPr="003B5979">
        <w:t>Budget Narrative</w:t>
      </w:r>
    </w:p>
    <w:p w14:paraId="275C7020" w14:textId="1C53B4B1" w:rsidR="00F8193C" w:rsidRPr="003B5979" w:rsidRDefault="001613C9" w:rsidP="0085236A">
      <w:pPr>
        <w:numPr>
          <w:ilvl w:val="1"/>
          <w:numId w:val="15"/>
        </w:numPr>
        <w:tabs>
          <w:tab w:val="left" w:pos="900"/>
        </w:tabs>
        <w:spacing w:before="60"/>
        <w:ind w:left="900" w:hanging="540"/>
      </w:pPr>
      <w:r w:rsidRPr="003B5979">
        <w:t>Letters of Support</w:t>
      </w:r>
      <w:r w:rsidR="00EC4732" w:rsidRPr="003B5979">
        <w:t xml:space="preserve"> (</w:t>
      </w:r>
      <w:r w:rsidR="005B4F16" w:rsidRPr="003B5979">
        <w:t>if applicable</w:t>
      </w:r>
      <w:r w:rsidR="00EC4732" w:rsidRPr="003B5979">
        <w:t>)</w:t>
      </w:r>
    </w:p>
    <w:p w14:paraId="51AC7056" w14:textId="77777777" w:rsidR="001A42AB" w:rsidRPr="003B5979" w:rsidRDefault="001A42AB" w:rsidP="00780455">
      <w:pPr>
        <w:widowControl w:val="0"/>
        <w:tabs>
          <w:tab w:val="left" w:pos="1080"/>
          <w:tab w:val="left" w:pos="1440"/>
          <w:tab w:val="left" w:pos="2160"/>
          <w:tab w:val="left" w:pos="2520"/>
        </w:tabs>
        <w:spacing w:before="60"/>
      </w:pPr>
    </w:p>
    <w:p w14:paraId="56917B75" w14:textId="3DB662EB" w:rsidR="005A579F" w:rsidRPr="003B5979" w:rsidRDefault="005A579F" w:rsidP="00490A37">
      <w:pPr>
        <w:pStyle w:val="Heading2"/>
        <w:rPr>
          <w:szCs w:val="24"/>
        </w:rPr>
      </w:pPr>
      <w:bookmarkStart w:id="56" w:name="_Toc230855651"/>
      <w:r w:rsidRPr="003B5979">
        <w:rPr>
          <w:szCs w:val="24"/>
        </w:rPr>
        <w:t xml:space="preserve">Online Application </w:t>
      </w:r>
      <w:r w:rsidR="00340DE9" w:rsidRPr="003B5979">
        <w:rPr>
          <w:szCs w:val="24"/>
        </w:rPr>
        <w:t>Instructions</w:t>
      </w:r>
      <w:bookmarkEnd w:id="56"/>
    </w:p>
    <w:p w14:paraId="263A293F" w14:textId="77777777" w:rsidR="005A579F" w:rsidRPr="003B5979" w:rsidRDefault="005A579F" w:rsidP="005B4F16">
      <w:pPr>
        <w:rPr>
          <w:color w:val="000000"/>
        </w:rPr>
      </w:pPr>
    </w:p>
    <w:p w14:paraId="204D2563" w14:textId="662E63AD" w:rsidR="005A579F" w:rsidRPr="003B5979" w:rsidRDefault="00780455" w:rsidP="00B142D5">
      <w:pPr>
        <w:rPr>
          <w:color w:val="000000"/>
        </w:rPr>
      </w:pPr>
      <w:r w:rsidRPr="003B5979">
        <w:rPr>
          <w:color w:val="000000"/>
        </w:rPr>
        <w:t>Applications</w:t>
      </w:r>
      <w:r w:rsidR="00B142D5" w:rsidRPr="003B5979">
        <w:rPr>
          <w:color w:val="000000"/>
        </w:rPr>
        <w:t xml:space="preserve"> must be submitted using the online application form</w:t>
      </w:r>
      <w:r w:rsidR="005B4F16" w:rsidRPr="003B5979">
        <w:rPr>
          <w:color w:val="000000"/>
        </w:rPr>
        <w:t xml:space="preserve">: </w:t>
      </w:r>
      <w:hyperlink r:id="rId18" w:history="1">
        <w:r w:rsidR="00EE0B19" w:rsidRPr="00715BD7">
          <w:rPr>
            <w:rStyle w:val="Hyperlink"/>
          </w:rPr>
          <w:t>2026–27 Innovation Grant Fund - Formstack</w:t>
        </w:r>
      </w:hyperlink>
      <w:r w:rsidR="00B142D5" w:rsidRPr="00715BD7">
        <w:rPr>
          <w:color w:val="000000"/>
        </w:rPr>
        <w:t xml:space="preserve">. </w:t>
      </w:r>
      <w:r w:rsidR="005A579F" w:rsidRPr="00715BD7">
        <w:rPr>
          <w:color w:val="000000"/>
        </w:rPr>
        <w:t>The</w:t>
      </w:r>
      <w:r w:rsidR="005A579F" w:rsidRPr="003B5979">
        <w:rPr>
          <w:color w:val="000000"/>
        </w:rPr>
        <w:t xml:space="preserve"> online submission is organized into two sections</w:t>
      </w:r>
      <w:r w:rsidR="005E6854" w:rsidRPr="003B5979">
        <w:rPr>
          <w:color w:val="000000"/>
        </w:rPr>
        <w:t>—</w:t>
      </w:r>
      <w:r w:rsidR="005A579F" w:rsidRPr="003B5979">
        <w:rPr>
          <w:color w:val="000000"/>
        </w:rPr>
        <w:t xml:space="preserve">Online Form and </w:t>
      </w:r>
      <w:r w:rsidR="00275A1B" w:rsidRPr="003B5979">
        <w:rPr>
          <w:color w:val="000000"/>
        </w:rPr>
        <w:t xml:space="preserve">Application </w:t>
      </w:r>
      <w:r w:rsidR="005A579F" w:rsidRPr="003B5979">
        <w:rPr>
          <w:color w:val="000000"/>
        </w:rPr>
        <w:t>Attachments.</w:t>
      </w:r>
      <w:r w:rsidR="00275A1B" w:rsidRPr="003B5979">
        <w:rPr>
          <w:color w:val="000000"/>
        </w:rPr>
        <w:t xml:space="preserve"> Use the screenshots on pages </w:t>
      </w:r>
      <w:r w:rsidR="00275A1B" w:rsidRPr="00715BD7">
        <w:rPr>
          <w:color w:val="000000"/>
        </w:rPr>
        <w:t>9–1</w:t>
      </w:r>
      <w:r w:rsidR="00857EB9" w:rsidRPr="00715BD7">
        <w:rPr>
          <w:color w:val="000000"/>
        </w:rPr>
        <w:t>3</w:t>
      </w:r>
      <w:r w:rsidR="00275A1B" w:rsidRPr="003B5979">
        <w:rPr>
          <w:color w:val="000000"/>
        </w:rPr>
        <w:t xml:space="preserve"> as guides for preparing the following information for input into the online form.</w:t>
      </w:r>
    </w:p>
    <w:p w14:paraId="282884A2" w14:textId="57667F5A" w:rsidR="00780455" w:rsidRPr="003B5979" w:rsidRDefault="00780455" w:rsidP="005B4F16">
      <w:pPr>
        <w:rPr>
          <w:u w:val="single"/>
        </w:rPr>
      </w:pPr>
    </w:p>
    <w:p w14:paraId="7A7C4300" w14:textId="6966F7E6" w:rsidR="00BD07C3" w:rsidRPr="003B5979" w:rsidRDefault="00780455" w:rsidP="00B142D5">
      <w:r w:rsidRPr="003B5979">
        <w:t>P</w:t>
      </w:r>
      <w:r w:rsidR="005E6854" w:rsidRPr="003B5979">
        <w:t>rovide the applicant</w:t>
      </w:r>
      <w:r w:rsidR="005B4F16" w:rsidRPr="003B5979">
        <w:t xml:space="preserve"> organization</w:t>
      </w:r>
      <w:r w:rsidR="005E6854" w:rsidRPr="003B5979">
        <w:t xml:space="preserve">’s </w:t>
      </w:r>
      <w:r w:rsidR="005B4F16" w:rsidRPr="003B5979">
        <w:t xml:space="preserve">name, the </w:t>
      </w:r>
      <w:r w:rsidR="00BD42B6" w:rsidRPr="003B5979">
        <w:t>school’s</w:t>
      </w:r>
      <w:r w:rsidR="005B4F16" w:rsidRPr="003B5979">
        <w:t xml:space="preserve"> name</w:t>
      </w:r>
      <w:r w:rsidR="008B2797" w:rsidRPr="003B5979">
        <w:t xml:space="preserve"> (</w:t>
      </w:r>
      <w:r w:rsidR="005B4F16" w:rsidRPr="003B5979">
        <w:t>if applicable</w:t>
      </w:r>
      <w:r w:rsidR="008B2797" w:rsidRPr="003B5979">
        <w:t>)</w:t>
      </w:r>
      <w:r w:rsidR="005B4F16" w:rsidRPr="003B5979">
        <w:t>, and the applicant’s federal employer ID number (</w:t>
      </w:r>
      <w:r w:rsidR="005E6854" w:rsidRPr="003B5979">
        <w:t xml:space="preserve">contact </w:t>
      </w:r>
      <w:r w:rsidR="005B4F16" w:rsidRPr="003B5979">
        <w:t>the applicant organ</w:t>
      </w:r>
      <w:r w:rsidR="005E6854" w:rsidRPr="003B5979">
        <w:t>ization’s finance office f</w:t>
      </w:r>
      <w:r w:rsidR="005B4F16" w:rsidRPr="003B5979">
        <w:t>or</w:t>
      </w:r>
      <w:r w:rsidR="005E6854" w:rsidRPr="003B5979">
        <w:t xml:space="preserve"> assistance</w:t>
      </w:r>
      <w:r w:rsidR="005B4F16" w:rsidRPr="003B5979">
        <w:t>)</w:t>
      </w:r>
      <w:r w:rsidR="0014526B" w:rsidRPr="003B5979">
        <w:t>.</w:t>
      </w:r>
      <w:r w:rsidR="005B4F16" w:rsidRPr="003B5979">
        <w:t xml:space="preserve"> Provide the mailing address including the full Zip Code +4. Provide full contact information for the primary contact for the application (name, role/position, email, phone) and for an alternate contact for the application.</w:t>
      </w:r>
    </w:p>
    <w:p w14:paraId="6DFA5D59" w14:textId="77777777" w:rsidR="00780455" w:rsidRPr="003825D1" w:rsidRDefault="00780455" w:rsidP="00B142D5"/>
    <w:p w14:paraId="6B76ED58" w14:textId="7F2AAA7E" w:rsidR="00780455" w:rsidRPr="003B5979" w:rsidRDefault="00780455" w:rsidP="00B142D5">
      <w:r w:rsidRPr="003B5979">
        <w:t xml:space="preserve">Provide the proposed Program Name and a brief (3-4 sentence) description of the program. In the form, enter the number of students, teachers, and others that the proposed program will </w:t>
      </w:r>
      <w:r w:rsidRPr="00715BD7">
        <w:t>serve</w:t>
      </w:r>
      <w:r w:rsidR="00535115" w:rsidRPr="00715BD7">
        <w:t xml:space="preserve"> (see screenshot on page 1</w:t>
      </w:r>
      <w:r w:rsidR="00204C91" w:rsidRPr="00715BD7">
        <w:t>1</w:t>
      </w:r>
      <w:r w:rsidR="00535115" w:rsidRPr="00715BD7">
        <w:t>)</w:t>
      </w:r>
      <w:r w:rsidRPr="00715BD7">
        <w:t>.</w:t>
      </w:r>
    </w:p>
    <w:p w14:paraId="1B512F38" w14:textId="3FF6F0B7" w:rsidR="005C166F" w:rsidRPr="003B5979" w:rsidRDefault="00D77EF3" w:rsidP="00D77EF3">
      <w:r w:rsidRPr="003B5979">
        <w:t xml:space="preserve">In the </w:t>
      </w:r>
      <w:r w:rsidR="005C166F" w:rsidRPr="003B5979">
        <w:t>Funding Information</w:t>
      </w:r>
      <w:r w:rsidRPr="003B5979">
        <w:t xml:space="preserve"> section of the online form, e</w:t>
      </w:r>
      <w:r w:rsidR="005C166F" w:rsidRPr="003B5979">
        <w:t xml:space="preserve">nter the </w:t>
      </w:r>
      <w:r w:rsidR="00066277" w:rsidRPr="003B5979">
        <w:t xml:space="preserve">total funds requested for </w:t>
      </w:r>
      <w:r w:rsidR="00066277" w:rsidRPr="00715BD7">
        <w:t>the proposed program.</w:t>
      </w:r>
      <w:r w:rsidRPr="00715BD7">
        <w:t xml:space="preserve"> Ensure that this total equals the total in the Budget Narrative (page</w:t>
      </w:r>
      <w:r w:rsidR="006F6F1F" w:rsidRPr="00715BD7">
        <w:t xml:space="preserve"> </w:t>
      </w:r>
      <w:r w:rsidR="00C21206" w:rsidRPr="00715BD7">
        <w:t>8</w:t>
      </w:r>
      <w:r w:rsidR="00857EB9" w:rsidRPr="00715BD7">
        <w:t xml:space="preserve"> and </w:t>
      </w:r>
      <w:r w:rsidR="006F6F1F" w:rsidRPr="00715BD7">
        <w:t>20</w:t>
      </w:r>
      <w:r w:rsidRPr="00715BD7">
        <w:t>).</w:t>
      </w:r>
    </w:p>
    <w:p w14:paraId="41F89700" w14:textId="77777777" w:rsidR="00D654BA" w:rsidRPr="003B5979" w:rsidRDefault="00D654BA" w:rsidP="00D654BA">
      <w:pPr>
        <w:pStyle w:val="Default"/>
        <w:widowControl/>
        <w:spacing w:after="49"/>
        <w:rPr>
          <w:rFonts w:ascii="Aptos" w:hAnsi="Aptos"/>
          <w:color w:val="auto"/>
        </w:rPr>
      </w:pPr>
    </w:p>
    <w:p w14:paraId="56F25060" w14:textId="3B2470B5" w:rsidR="00776CE2" w:rsidRPr="003B5979" w:rsidRDefault="00416BE9" w:rsidP="00F56CD7">
      <w:pPr>
        <w:pStyle w:val="Heading2"/>
      </w:pPr>
      <w:bookmarkStart w:id="57" w:name="_Toc51073647"/>
      <w:bookmarkStart w:id="58" w:name="_Toc230855652"/>
      <w:r w:rsidRPr="003B5979">
        <w:t>Ap</w:t>
      </w:r>
      <w:r w:rsidR="00066277" w:rsidRPr="003B5979">
        <w:t>p</w:t>
      </w:r>
      <w:r w:rsidRPr="003B5979">
        <w:t>lication</w:t>
      </w:r>
      <w:r w:rsidR="00066277" w:rsidRPr="003B5979">
        <w:t xml:space="preserve"> Attachments</w:t>
      </w:r>
      <w:bookmarkEnd w:id="57"/>
      <w:bookmarkEnd w:id="58"/>
    </w:p>
    <w:p w14:paraId="22D8DD5D" w14:textId="77777777" w:rsidR="00780455" w:rsidRPr="003B5979" w:rsidRDefault="00780455" w:rsidP="00066277"/>
    <w:p w14:paraId="57F2895E" w14:textId="08A6EE15" w:rsidR="00776CE2" w:rsidRPr="003B5979" w:rsidRDefault="00780455" w:rsidP="00066277">
      <w:r w:rsidRPr="003B5979">
        <w:rPr>
          <w:color w:val="000000"/>
        </w:rPr>
        <w:t xml:space="preserve">Use the following instructions to complete all </w:t>
      </w:r>
      <w:r w:rsidR="009D166A" w:rsidRPr="003B5979">
        <w:rPr>
          <w:color w:val="000000"/>
        </w:rPr>
        <w:t>application</w:t>
      </w:r>
      <w:r w:rsidRPr="003B5979">
        <w:rPr>
          <w:color w:val="000000"/>
        </w:rPr>
        <w:t xml:space="preserve"> attachments </w:t>
      </w:r>
      <w:r w:rsidR="00776CE2" w:rsidRPr="003B5979">
        <w:t xml:space="preserve">for upload </w:t>
      </w:r>
      <w:r w:rsidR="008B2797" w:rsidRPr="003B5979">
        <w:t>as separate items in the “</w:t>
      </w:r>
      <w:r w:rsidR="00416BE9" w:rsidRPr="003B5979">
        <w:t>Application</w:t>
      </w:r>
      <w:r w:rsidR="008B2797" w:rsidRPr="003B5979">
        <w:t xml:space="preserve"> Attachments” section of</w:t>
      </w:r>
      <w:r w:rsidR="00776CE2" w:rsidRPr="003B5979">
        <w:t xml:space="preserve"> the online application form</w:t>
      </w:r>
      <w:r w:rsidR="009E2B9C" w:rsidRPr="003B5979">
        <w:t xml:space="preserve"> (see screenshot on </w:t>
      </w:r>
      <w:r w:rsidR="009E2B9C" w:rsidRPr="00715BD7">
        <w:t xml:space="preserve">page </w:t>
      </w:r>
      <w:r w:rsidR="00C25535" w:rsidRPr="00715BD7">
        <w:t>1</w:t>
      </w:r>
      <w:r w:rsidR="00FA4718" w:rsidRPr="00715BD7">
        <w:t>2</w:t>
      </w:r>
      <w:r w:rsidR="009E2B9C" w:rsidRPr="00715BD7">
        <w:t>)</w:t>
      </w:r>
      <w:r w:rsidR="00776CE2" w:rsidRPr="00715BD7">
        <w:t>.</w:t>
      </w:r>
    </w:p>
    <w:p w14:paraId="0E8CB0F2" w14:textId="77777777" w:rsidR="00776CE2" w:rsidRPr="003B5979" w:rsidRDefault="00776CE2" w:rsidP="00776CE2">
      <w:pPr>
        <w:pStyle w:val="Default"/>
        <w:spacing w:after="49"/>
        <w:rPr>
          <w:rFonts w:ascii="Aptos" w:hAnsi="Aptos"/>
          <w:u w:val="single"/>
        </w:rPr>
      </w:pPr>
    </w:p>
    <w:p w14:paraId="466CE691" w14:textId="77777777" w:rsidR="00776CE2" w:rsidRPr="003B5979" w:rsidRDefault="00776CE2" w:rsidP="00857EB9">
      <w:pPr>
        <w:pStyle w:val="Heading30"/>
      </w:pPr>
      <w:bookmarkStart w:id="59" w:name="_Toc294164227"/>
      <w:bookmarkStart w:id="60" w:name="_Toc322013002"/>
      <w:bookmarkStart w:id="61" w:name="_Toc350151157"/>
      <w:bookmarkStart w:id="62" w:name="_Toc354136125"/>
      <w:bookmarkStart w:id="63" w:name="_Toc368579100"/>
      <w:bookmarkStart w:id="64" w:name="_Toc368654007"/>
      <w:bookmarkStart w:id="65" w:name="_Toc369251633"/>
      <w:bookmarkStart w:id="66" w:name="_Toc230855653"/>
      <w:r w:rsidRPr="003B5979">
        <w:t>Certification Signature Page</w:t>
      </w:r>
      <w:bookmarkEnd w:id="59"/>
      <w:bookmarkEnd w:id="60"/>
      <w:bookmarkEnd w:id="61"/>
      <w:bookmarkEnd w:id="62"/>
      <w:bookmarkEnd w:id="63"/>
      <w:bookmarkEnd w:id="64"/>
      <w:bookmarkEnd w:id="65"/>
      <w:bookmarkEnd w:id="66"/>
    </w:p>
    <w:p w14:paraId="5AD61A6C" w14:textId="52908744" w:rsidR="00776CE2" w:rsidRPr="003B5979" w:rsidRDefault="00776CE2" w:rsidP="006F65C4">
      <w:pPr>
        <w:pStyle w:val="Default"/>
        <w:spacing w:after="49"/>
        <w:ind w:left="720"/>
        <w:rPr>
          <w:rFonts w:ascii="Aptos" w:hAnsi="Aptos"/>
        </w:rPr>
      </w:pPr>
      <w:r w:rsidRPr="003B5979">
        <w:rPr>
          <w:rFonts w:ascii="Aptos" w:hAnsi="Aptos"/>
        </w:rPr>
        <w:t>Print the Certification Signature Page (</w:t>
      </w:r>
      <w:r w:rsidRPr="00715BD7">
        <w:rPr>
          <w:rFonts w:ascii="Aptos" w:hAnsi="Aptos"/>
        </w:rPr>
        <w:t xml:space="preserve">page </w:t>
      </w:r>
      <w:r w:rsidR="008539A0" w:rsidRPr="00715BD7">
        <w:rPr>
          <w:rFonts w:ascii="Aptos" w:hAnsi="Aptos"/>
        </w:rPr>
        <w:t>1</w:t>
      </w:r>
      <w:r w:rsidR="00FA4718" w:rsidRPr="00715BD7">
        <w:rPr>
          <w:rFonts w:ascii="Aptos" w:hAnsi="Aptos"/>
        </w:rPr>
        <w:t>5</w:t>
      </w:r>
      <w:r w:rsidRPr="00715BD7">
        <w:rPr>
          <w:rFonts w:ascii="Aptos" w:hAnsi="Aptos"/>
        </w:rPr>
        <w:t>) and</w:t>
      </w:r>
      <w:r w:rsidRPr="003B5979">
        <w:rPr>
          <w:rFonts w:ascii="Aptos" w:hAnsi="Aptos"/>
        </w:rPr>
        <w:t xml:space="preserve"> obtain the appropriate signatures. This form includes the certification of the SCDE’s Assurances and Terms and Conditions for State Awards </w:t>
      </w:r>
      <w:r w:rsidRPr="00715BD7">
        <w:rPr>
          <w:rFonts w:ascii="Aptos" w:hAnsi="Aptos"/>
        </w:rPr>
        <w:t>(page</w:t>
      </w:r>
      <w:r w:rsidR="008B2797" w:rsidRPr="00715BD7">
        <w:rPr>
          <w:rFonts w:ascii="Aptos" w:hAnsi="Aptos"/>
        </w:rPr>
        <w:t xml:space="preserve">s </w:t>
      </w:r>
      <w:r w:rsidR="00276A48" w:rsidRPr="00715BD7">
        <w:rPr>
          <w:rFonts w:ascii="Aptos" w:hAnsi="Aptos"/>
        </w:rPr>
        <w:t>1</w:t>
      </w:r>
      <w:r w:rsidR="00FA4718" w:rsidRPr="00715BD7">
        <w:rPr>
          <w:rFonts w:ascii="Aptos" w:hAnsi="Aptos"/>
        </w:rPr>
        <w:t>6</w:t>
      </w:r>
      <w:r w:rsidR="008B2797" w:rsidRPr="00715BD7">
        <w:rPr>
          <w:rFonts w:ascii="Aptos" w:hAnsi="Aptos"/>
        </w:rPr>
        <w:t>–1</w:t>
      </w:r>
      <w:r w:rsidR="00FA4718" w:rsidRPr="00715BD7">
        <w:rPr>
          <w:rFonts w:ascii="Aptos" w:hAnsi="Aptos"/>
        </w:rPr>
        <w:t>9</w:t>
      </w:r>
      <w:r w:rsidRPr="00715BD7">
        <w:rPr>
          <w:rFonts w:ascii="Aptos" w:hAnsi="Aptos"/>
        </w:rPr>
        <w:t>)</w:t>
      </w:r>
      <w:r w:rsidR="00066277" w:rsidRPr="00715BD7">
        <w:rPr>
          <w:rFonts w:ascii="Aptos" w:hAnsi="Aptos"/>
        </w:rPr>
        <w:t>,</w:t>
      </w:r>
      <w:r w:rsidR="00066277" w:rsidRPr="003B5979">
        <w:rPr>
          <w:rFonts w:ascii="Aptos" w:hAnsi="Aptos"/>
        </w:rPr>
        <w:t xml:space="preserve"> so t</w:t>
      </w:r>
      <w:r w:rsidRPr="003B5979">
        <w:rPr>
          <w:rFonts w:ascii="Aptos" w:hAnsi="Aptos"/>
        </w:rPr>
        <w:t>hat document is not required to be included in the applica</w:t>
      </w:r>
      <w:r w:rsidR="00066277" w:rsidRPr="003B5979">
        <w:rPr>
          <w:rFonts w:ascii="Aptos" w:hAnsi="Aptos"/>
        </w:rPr>
        <w:t>t</w:t>
      </w:r>
      <w:r w:rsidRPr="003B5979">
        <w:rPr>
          <w:rFonts w:ascii="Aptos" w:hAnsi="Aptos"/>
        </w:rPr>
        <w:t xml:space="preserve">ion. However, retain the copy included in this RFP for your records and ensure that </w:t>
      </w:r>
      <w:r w:rsidR="00066277" w:rsidRPr="003B5979">
        <w:rPr>
          <w:rFonts w:ascii="Aptos" w:hAnsi="Aptos"/>
        </w:rPr>
        <w:t>all</w:t>
      </w:r>
      <w:r w:rsidRPr="003B5979">
        <w:rPr>
          <w:rFonts w:ascii="Aptos" w:hAnsi="Aptos"/>
        </w:rPr>
        <w:t xml:space="preserve"> signatories have copies of each document.</w:t>
      </w:r>
    </w:p>
    <w:p w14:paraId="62C08197" w14:textId="77777777" w:rsidR="00776CE2" w:rsidRPr="003B5979" w:rsidRDefault="00776CE2" w:rsidP="006F65C4">
      <w:pPr>
        <w:pStyle w:val="Default"/>
        <w:spacing w:after="49"/>
        <w:ind w:left="720"/>
        <w:rPr>
          <w:rFonts w:ascii="Aptos" w:hAnsi="Aptos"/>
        </w:rPr>
      </w:pPr>
    </w:p>
    <w:p w14:paraId="0E386E54" w14:textId="77777777" w:rsidR="00776CE2" w:rsidRPr="003B5979" w:rsidRDefault="00776CE2" w:rsidP="006F65C4">
      <w:pPr>
        <w:pStyle w:val="Default"/>
        <w:spacing w:after="49"/>
        <w:ind w:left="720"/>
        <w:rPr>
          <w:rFonts w:ascii="Aptos" w:hAnsi="Aptos"/>
        </w:rPr>
      </w:pPr>
      <w:r w:rsidRPr="003B5979">
        <w:rPr>
          <w:rFonts w:ascii="Aptos" w:hAnsi="Aptos"/>
        </w:rPr>
        <w:t xml:space="preserve">By signing the Certification Signature Page, the signatories </w:t>
      </w:r>
      <w:proofErr w:type="gramStart"/>
      <w:r w:rsidRPr="003B5979">
        <w:rPr>
          <w:rFonts w:ascii="Aptos" w:hAnsi="Aptos"/>
        </w:rPr>
        <w:t>assure</w:t>
      </w:r>
      <w:proofErr w:type="gramEnd"/>
      <w:r w:rsidRPr="003B5979">
        <w:rPr>
          <w:rFonts w:ascii="Aptos" w:hAnsi="Aptos"/>
        </w:rPr>
        <w:t xml:space="preserve"> that they will comply with all the assurance and terms and conditions for the project/program. </w:t>
      </w:r>
      <w:r w:rsidRPr="003B5979">
        <w:rPr>
          <w:rFonts w:ascii="Aptos" w:hAnsi="Aptos"/>
          <w:i/>
        </w:rPr>
        <w:t>All</w:t>
      </w:r>
      <w:r w:rsidRPr="003B5979">
        <w:rPr>
          <w:rFonts w:ascii="Aptos" w:hAnsi="Aptos"/>
        </w:rPr>
        <w:t xml:space="preserve"> signatories </w:t>
      </w:r>
      <w:r w:rsidRPr="003B5979">
        <w:rPr>
          <w:rFonts w:ascii="Aptos" w:hAnsi="Aptos"/>
          <w:i/>
        </w:rPr>
        <w:t>must</w:t>
      </w:r>
      <w:r w:rsidRPr="003B5979">
        <w:rPr>
          <w:rFonts w:ascii="Aptos" w:hAnsi="Aptos"/>
        </w:rPr>
        <w:t xml:space="preserve"> understand that they are signing a document that is </w:t>
      </w:r>
      <w:r w:rsidRPr="003B5979">
        <w:rPr>
          <w:rFonts w:ascii="Aptos" w:hAnsi="Aptos"/>
          <w:i/>
        </w:rPr>
        <w:t>legally binding</w:t>
      </w:r>
      <w:r w:rsidRPr="003B5979">
        <w:rPr>
          <w:rFonts w:ascii="Aptos" w:hAnsi="Aptos"/>
        </w:rPr>
        <w:t xml:space="preserve"> in the event a grant is awarded. Applications that </w:t>
      </w:r>
      <w:r w:rsidRPr="003B5979">
        <w:rPr>
          <w:rFonts w:ascii="Aptos" w:hAnsi="Aptos"/>
          <w:i/>
        </w:rPr>
        <w:t>do not</w:t>
      </w:r>
      <w:r w:rsidRPr="003B5979">
        <w:rPr>
          <w:rFonts w:ascii="Aptos" w:hAnsi="Aptos"/>
        </w:rPr>
        <w:t xml:space="preserve"> include the signed Certification Signature Page </w:t>
      </w:r>
      <w:r w:rsidRPr="003B5979">
        <w:rPr>
          <w:rFonts w:ascii="Aptos" w:hAnsi="Aptos"/>
          <w:i/>
        </w:rPr>
        <w:t>will not</w:t>
      </w:r>
      <w:r w:rsidRPr="003B5979">
        <w:rPr>
          <w:rFonts w:ascii="Aptos" w:hAnsi="Aptos"/>
        </w:rPr>
        <w:t xml:space="preserve"> be reviewed or considered for funding.</w:t>
      </w:r>
    </w:p>
    <w:p w14:paraId="75692811" w14:textId="77777777" w:rsidR="002C4D61" w:rsidRPr="003B5979" w:rsidRDefault="002C4D61" w:rsidP="006F65C4">
      <w:pPr>
        <w:pStyle w:val="Default"/>
        <w:spacing w:after="49"/>
        <w:ind w:left="720"/>
        <w:rPr>
          <w:rFonts w:ascii="Aptos" w:hAnsi="Aptos"/>
        </w:rPr>
      </w:pPr>
    </w:p>
    <w:p w14:paraId="689EBF30" w14:textId="7B583176" w:rsidR="002C4D61" w:rsidRPr="003B5979" w:rsidRDefault="002C4D61" w:rsidP="006F65C4">
      <w:pPr>
        <w:pStyle w:val="Default"/>
        <w:spacing w:after="49"/>
        <w:ind w:left="720"/>
        <w:rPr>
          <w:rFonts w:ascii="Aptos" w:hAnsi="Aptos"/>
        </w:rPr>
      </w:pPr>
      <w:r w:rsidRPr="003B5979">
        <w:rPr>
          <w:rFonts w:ascii="Aptos" w:hAnsi="Aptos"/>
        </w:rPr>
        <w:t xml:space="preserve">After obtaining all required signatures, scan and save the Certification Signature Page as a </w:t>
      </w:r>
      <w:r w:rsidRPr="003B5979">
        <w:rPr>
          <w:rFonts w:ascii="Aptos" w:hAnsi="Aptos"/>
          <w:i/>
        </w:rPr>
        <w:t>single</w:t>
      </w:r>
      <w:r w:rsidRPr="003B5979">
        <w:rPr>
          <w:rFonts w:ascii="Aptos" w:hAnsi="Aptos"/>
        </w:rPr>
        <w:t xml:space="preserve"> PDF document to be uploaded where indication in the online application form.</w:t>
      </w:r>
    </w:p>
    <w:p w14:paraId="3FA454EF" w14:textId="77777777" w:rsidR="00776CE2" w:rsidRPr="003B5979" w:rsidRDefault="00776CE2" w:rsidP="006F65C4">
      <w:pPr>
        <w:pStyle w:val="Default"/>
        <w:widowControl/>
        <w:spacing w:after="49"/>
        <w:ind w:left="720"/>
        <w:rPr>
          <w:rFonts w:ascii="Aptos" w:hAnsi="Aptos"/>
          <w:color w:val="auto"/>
        </w:rPr>
      </w:pPr>
    </w:p>
    <w:p w14:paraId="49C70CD4" w14:textId="31F91FBD" w:rsidR="00416BE9" w:rsidRPr="003B5979" w:rsidRDefault="00416BE9" w:rsidP="00857EB9">
      <w:pPr>
        <w:pStyle w:val="Heading30"/>
      </w:pPr>
      <w:bookmarkStart w:id="67" w:name="_Toc230855654"/>
      <w:r w:rsidRPr="003B5979">
        <w:t>Application Narrative</w:t>
      </w:r>
      <w:bookmarkEnd w:id="67"/>
    </w:p>
    <w:p w14:paraId="73730A4D" w14:textId="77777777" w:rsidR="00275A1B" w:rsidRPr="003B5979" w:rsidRDefault="00275A1B" w:rsidP="006F65C4">
      <w:pPr>
        <w:ind w:left="720"/>
      </w:pPr>
      <w:r w:rsidRPr="003B5979">
        <w:rPr>
          <w:rFonts w:eastAsia="Times"/>
        </w:rPr>
        <w:t>Use the following directions to write the application narrative and o</w:t>
      </w:r>
      <w:r w:rsidRPr="003B5979">
        <w:t xml:space="preserve">rganize it into sections following the sequence presented below. Do </w:t>
      </w:r>
      <w:r w:rsidRPr="003B5979">
        <w:rPr>
          <w:i/>
        </w:rPr>
        <w:t>not</w:t>
      </w:r>
      <w:r w:rsidRPr="003B5979">
        <w:t xml:space="preserve"> combine sections. Required components must be located in their designated sections in order to be scored.</w:t>
      </w:r>
    </w:p>
    <w:p w14:paraId="1F5F1819" w14:textId="77777777" w:rsidR="00275A1B" w:rsidRPr="003B5979" w:rsidRDefault="00275A1B" w:rsidP="006F65C4">
      <w:pPr>
        <w:ind w:left="720"/>
      </w:pPr>
    </w:p>
    <w:p w14:paraId="200A7A62" w14:textId="6FA6FA12" w:rsidR="00275A1B" w:rsidRPr="003B5979" w:rsidRDefault="00275A1B" w:rsidP="006F65C4">
      <w:pPr>
        <w:ind w:left="720"/>
      </w:pPr>
      <w:r w:rsidRPr="003B5979">
        <w:t xml:space="preserve">When completed, save the document as a </w:t>
      </w:r>
      <w:r w:rsidRPr="003B5979">
        <w:rPr>
          <w:i/>
        </w:rPr>
        <w:t>single</w:t>
      </w:r>
      <w:r w:rsidRPr="003B5979">
        <w:t xml:space="preserve"> PDF document to be uploaded where indicated in the “Application Attachments” section of the online application.</w:t>
      </w:r>
    </w:p>
    <w:p w14:paraId="3AC740D7" w14:textId="77777777" w:rsidR="00275A1B" w:rsidRPr="003B5979" w:rsidRDefault="00275A1B" w:rsidP="006F65C4">
      <w:pPr>
        <w:ind w:left="720"/>
      </w:pPr>
    </w:p>
    <w:p w14:paraId="4D05B407" w14:textId="37FBF2D3" w:rsidR="00275A1B" w:rsidRPr="003B5979" w:rsidRDefault="00275A1B" w:rsidP="006F65C4">
      <w:pPr>
        <w:pStyle w:val="ListParagraph"/>
        <w:numPr>
          <w:ilvl w:val="0"/>
          <w:numId w:val="24"/>
        </w:numPr>
        <w:ind w:left="1440"/>
      </w:pPr>
      <w:r w:rsidRPr="003B5979">
        <w:rPr>
          <w:rFonts w:eastAsia="Times"/>
          <w:u w:val="single"/>
        </w:rPr>
        <w:t>Program Details</w:t>
      </w:r>
      <w:r w:rsidRPr="003B5979">
        <w:t xml:space="preserve"> (500-800 words)</w:t>
      </w:r>
    </w:p>
    <w:p w14:paraId="6ED853BF" w14:textId="77777777" w:rsidR="00275A1B" w:rsidRPr="003B5979" w:rsidRDefault="00275A1B" w:rsidP="006F65C4">
      <w:pPr>
        <w:ind w:left="1440"/>
      </w:pPr>
      <w:r w:rsidRPr="003B5979">
        <w:t>Describe the proposed program.</w:t>
      </w:r>
    </w:p>
    <w:p w14:paraId="7C11B31B" w14:textId="77777777" w:rsidR="00275A1B" w:rsidRPr="003B5979" w:rsidRDefault="00275A1B" w:rsidP="006F65C4">
      <w:pPr>
        <w:ind w:left="1440"/>
      </w:pPr>
    </w:p>
    <w:p w14:paraId="4E11023A" w14:textId="579F4F4F" w:rsidR="00275A1B" w:rsidRPr="003B5979" w:rsidRDefault="00275A1B" w:rsidP="006F65C4">
      <w:pPr>
        <w:pStyle w:val="ListParagraph"/>
        <w:numPr>
          <w:ilvl w:val="0"/>
          <w:numId w:val="24"/>
        </w:numPr>
        <w:ind w:left="1440"/>
      </w:pPr>
      <w:r w:rsidRPr="003B5979">
        <w:rPr>
          <w:u w:val="single"/>
        </w:rPr>
        <w:t>Priority Area</w:t>
      </w:r>
      <w:r w:rsidRPr="003B5979">
        <w:t xml:space="preserve"> (300 – 500 words)</w:t>
      </w:r>
    </w:p>
    <w:p w14:paraId="7D8F48CD" w14:textId="61967D7B" w:rsidR="00275A1B" w:rsidRPr="003B5979" w:rsidRDefault="00275A1B" w:rsidP="006F65C4">
      <w:pPr>
        <w:ind w:left="1440"/>
      </w:pPr>
      <w:r w:rsidRPr="003B5979">
        <w:t xml:space="preserve">Identify </w:t>
      </w:r>
      <w:r w:rsidR="00331F4D" w:rsidRPr="003B5979">
        <w:t>one</w:t>
      </w:r>
      <w:r w:rsidRPr="003B5979">
        <w:t xml:space="preserve"> priority area to be addressed by the program and explain how the proposed program aligns with the priority area. The allowable priority areas are:</w:t>
      </w:r>
    </w:p>
    <w:p w14:paraId="7CE8E997" w14:textId="77777777" w:rsidR="00275A1B" w:rsidRPr="003B5979" w:rsidRDefault="00275A1B" w:rsidP="006F65C4">
      <w:pPr>
        <w:pStyle w:val="ListParagraph"/>
        <w:numPr>
          <w:ilvl w:val="2"/>
          <w:numId w:val="18"/>
        </w:numPr>
        <w:ind w:left="2160"/>
      </w:pPr>
      <w:r w:rsidRPr="003B5979">
        <w:t>Literacy</w:t>
      </w:r>
    </w:p>
    <w:p w14:paraId="0E562F48" w14:textId="77777777" w:rsidR="00275A1B" w:rsidRPr="003B5979" w:rsidRDefault="00275A1B" w:rsidP="006F65C4">
      <w:pPr>
        <w:pStyle w:val="ListParagraph"/>
        <w:numPr>
          <w:ilvl w:val="2"/>
          <w:numId w:val="18"/>
        </w:numPr>
        <w:ind w:left="2160"/>
      </w:pPr>
      <w:r w:rsidRPr="003B5979">
        <w:t>Raise student achievement to ensure College, Career, and Military readiness</w:t>
      </w:r>
    </w:p>
    <w:p w14:paraId="1B60A683" w14:textId="77777777" w:rsidR="00275A1B" w:rsidRPr="003B5979" w:rsidRDefault="00275A1B" w:rsidP="006F65C4">
      <w:pPr>
        <w:pStyle w:val="ListParagraph"/>
        <w:numPr>
          <w:ilvl w:val="2"/>
          <w:numId w:val="18"/>
        </w:numPr>
        <w:ind w:left="2160"/>
      </w:pPr>
      <w:r w:rsidRPr="003B5979">
        <w:t>Close student achievement gaps, with a focus on below average and unsatisfactory schools</w:t>
      </w:r>
    </w:p>
    <w:p w14:paraId="65E0C2C2" w14:textId="58116AC8" w:rsidR="00275A1B" w:rsidRPr="003B5979" w:rsidRDefault="00275A1B" w:rsidP="006F65C4">
      <w:pPr>
        <w:pStyle w:val="ListParagraph"/>
        <w:numPr>
          <w:ilvl w:val="2"/>
          <w:numId w:val="18"/>
        </w:numPr>
        <w:ind w:left="2160"/>
      </w:pPr>
      <w:r w:rsidRPr="003B5979">
        <w:t>Applied Learning and Workforce Development</w:t>
      </w:r>
    </w:p>
    <w:p w14:paraId="7A9C7E24" w14:textId="77777777" w:rsidR="00275A1B" w:rsidRPr="003B5979" w:rsidRDefault="00275A1B" w:rsidP="006F65C4">
      <w:pPr>
        <w:pStyle w:val="ListParagraph"/>
        <w:numPr>
          <w:ilvl w:val="2"/>
          <w:numId w:val="18"/>
        </w:numPr>
        <w:ind w:left="2160"/>
      </w:pPr>
      <w:r w:rsidRPr="003B5979">
        <w:t>STEM/STEAM</w:t>
      </w:r>
    </w:p>
    <w:p w14:paraId="60A019F8" w14:textId="77777777" w:rsidR="00275A1B" w:rsidRPr="003B5979" w:rsidRDefault="00275A1B" w:rsidP="006F65C4">
      <w:pPr>
        <w:pStyle w:val="ListParagraph"/>
        <w:numPr>
          <w:ilvl w:val="2"/>
          <w:numId w:val="18"/>
        </w:numPr>
        <w:ind w:left="2160"/>
      </w:pPr>
      <w:r w:rsidRPr="003B5979">
        <w:t xml:space="preserve">Character Development </w:t>
      </w:r>
    </w:p>
    <w:p w14:paraId="791138B3" w14:textId="77777777" w:rsidR="00275A1B" w:rsidRPr="003B5979" w:rsidRDefault="00275A1B" w:rsidP="006F65C4">
      <w:pPr>
        <w:pStyle w:val="ListParagraph"/>
        <w:numPr>
          <w:ilvl w:val="2"/>
          <w:numId w:val="18"/>
        </w:numPr>
        <w:ind w:left="2160"/>
      </w:pPr>
      <w:r w:rsidRPr="003B5979">
        <w:t>Civics Education</w:t>
      </w:r>
    </w:p>
    <w:p w14:paraId="6D99F551" w14:textId="77777777" w:rsidR="00275A1B" w:rsidRPr="003B5979" w:rsidRDefault="00275A1B" w:rsidP="00275A1B"/>
    <w:p w14:paraId="466505FB" w14:textId="15B26E8E" w:rsidR="00275A1B" w:rsidRPr="003B5979" w:rsidRDefault="00275A1B" w:rsidP="006F65C4">
      <w:pPr>
        <w:pStyle w:val="ListParagraph"/>
        <w:numPr>
          <w:ilvl w:val="0"/>
          <w:numId w:val="24"/>
        </w:numPr>
        <w:ind w:left="1440"/>
      </w:pPr>
      <w:r w:rsidRPr="003B5979">
        <w:rPr>
          <w:u w:val="single"/>
        </w:rPr>
        <w:t>Target Population</w:t>
      </w:r>
      <w:r w:rsidRPr="003B5979">
        <w:t xml:space="preserve"> (300 – 500 words)</w:t>
      </w:r>
    </w:p>
    <w:p w14:paraId="2CA35B35" w14:textId="77777777" w:rsidR="00275A1B" w:rsidRPr="003B5979" w:rsidRDefault="00275A1B" w:rsidP="006F65C4">
      <w:pPr>
        <w:ind w:left="1440"/>
      </w:pPr>
      <w:r w:rsidRPr="003B5979">
        <w:t>Identify the specific target population the proposed program will serve (including the demographics, grade level, characteristics, number of students/teachers/leaders). Discuss why this group was chosen as the target population.</w:t>
      </w:r>
    </w:p>
    <w:p w14:paraId="11EEBEBF" w14:textId="77777777" w:rsidR="00275A1B" w:rsidRPr="003B5979" w:rsidRDefault="00275A1B" w:rsidP="006F65C4">
      <w:pPr>
        <w:ind w:left="1440"/>
      </w:pPr>
    </w:p>
    <w:p w14:paraId="0F186B99" w14:textId="77777777" w:rsidR="00275A1B" w:rsidRPr="003B5979" w:rsidRDefault="00275A1B" w:rsidP="006F65C4">
      <w:pPr>
        <w:pStyle w:val="ListParagraph"/>
        <w:numPr>
          <w:ilvl w:val="0"/>
          <w:numId w:val="24"/>
        </w:numPr>
        <w:ind w:left="1440"/>
        <w:rPr>
          <w:u w:val="single"/>
        </w:rPr>
      </w:pPr>
      <w:r w:rsidRPr="003B5979">
        <w:rPr>
          <w:u w:val="single"/>
        </w:rPr>
        <w:t>Service Area</w:t>
      </w:r>
    </w:p>
    <w:p w14:paraId="36E487A0" w14:textId="77777777" w:rsidR="00275A1B" w:rsidRPr="003B5979" w:rsidRDefault="00275A1B" w:rsidP="006F65C4">
      <w:pPr>
        <w:ind w:left="1440"/>
      </w:pPr>
      <w:r w:rsidRPr="003B5979">
        <w:t>If the proposed project is to serve a statewide population, state such. If the proposed project is not a statewide proposal</w:t>
      </w:r>
    </w:p>
    <w:p w14:paraId="7833E40E" w14:textId="794803CA" w:rsidR="00275A1B" w:rsidRPr="003B5979" w:rsidRDefault="00275A1B" w:rsidP="006F65C4">
      <w:pPr>
        <w:pStyle w:val="ListParagraph"/>
        <w:numPr>
          <w:ilvl w:val="0"/>
          <w:numId w:val="19"/>
        </w:numPr>
        <w:ind w:left="2160"/>
      </w:pPr>
      <w:r w:rsidRPr="003B5979">
        <w:t xml:space="preserve">Describe how the program can be replicated and scaled to a statewide level. (300 words); and </w:t>
      </w:r>
    </w:p>
    <w:p w14:paraId="79C0F29B" w14:textId="5AC66427" w:rsidR="00275A1B" w:rsidRPr="003B5979" w:rsidRDefault="00275A1B" w:rsidP="006F65C4">
      <w:pPr>
        <w:pStyle w:val="ListParagraph"/>
        <w:numPr>
          <w:ilvl w:val="0"/>
          <w:numId w:val="19"/>
        </w:numPr>
        <w:ind w:left="2160"/>
      </w:pPr>
      <w:r w:rsidRPr="003B5979">
        <w:t>Identify the schools or districts that have agreed to participate in your program if funded (100 words).</w:t>
      </w:r>
    </w:p>
    <w:p w14:paraId="7A281885" w14:textId="77777777" w:rsidR="00275A1B" w:rsidRPr="003B5979" w:rsidRDefault="00275A1B" w:rsidP="00275A1B">
      <w:pPr>
        <w:ind w:left="720"/>
      </w:pPr>
    </w:p>
    <w:p w14:paraId="6F419C07" w14:textId="07FD0B1B" w:rsidR="00275A1B" w:rsidRPr="003B5979" w:rsidRDefault="00275A1B" w:rsidP="006F65C4">
      <w:pPr>
        <w:pStyle w:val="ListParagraph"/>
        <w:numPr>
          <w:ilvl w:val="0"/>
          <w:numId w:val="24"/>
        </w:numPr>
        <w:ind w:left="1440"/>
      </w:pPr>
      <w:r w:rsidRPr="003B5979">
        <w:rPr>
          <w:u w:val="single"/>
        </w:rPr>
        <w:t>Partnerships</w:t>
      </w:r>
      <w:r w:rsidRPr="003B5979">
        <w:t xml:space="preserve"> (500 words)</w:t>
      </w:r>
    </w:p>
    <w:p w14:paraId="430BA02B" w14:textId="0B8DE0D1" w:rsidR="00275A1B" w:rsidRPr="003B5979" w:rsidRDefault="00275A1B" w:rsidP="006F65C4">
      <w:pPr>
        <w:ind w:left="1440"/>
      </w:pPr>
      <w:r w:rsidRPr="003B5979">
        <w:t>Describe any partners and/or organization(s) that will be involved in the proposed program and their role(s) in the implementation process.</w:t>
      </w:r>
    </w:p>
    <w:p w14:paraId="76E16C74" w14:textId="77777777" w:rsidR="00275A1B" w:rsidRPr="003B5979" w:rsidRDefault="00275A1B" w:rsidP="006F65C4">
      <w:pPr>
        <w:ind w:left="1440"/>
      </w:pPr>
    </w:p>
    <w:p w14:paraId="300C738E" w14:textId="119FC39B" w:rsidR="00275A1B" w:rsidRPr="003B5979" w:rsidRDefault="00275A1B" w:rsidP="006F65C4">
      <w:pPr>
        <w:pStyle w:val="ListParagraph"/>
        <w:numPr>
          <w:ilvl w:val="0"/>
          <w:numId w:val="24"/>
        </w:numPr>
        <w:ind w:left="1440"/>
      </w:pPr>
      <w:r w:rsidRPr="003B5979">
        <w:rPr>
          <w:u w:val="single"/>
        </w:rPr>
        <w:t>Prior Innovation Grants</w:t>
      </w:r>
      <w:r w:rsidRPr="003B5979">
        <w:t xml:space="preserve"> (100 words)</w:t>
      </w:r>
    </w:p>
    <w:p w14:paraId="68B9D192" w14:textId="77777777" w:rsidR="00275A1B" w:rsidRPr="003B5979" w:rsidRDefault="00275A1B" w:rsidP="006F65C4">
      <w:pPr>
        <w:pStyle w:val="ListParagraph"/>
        <w:ind w:left="1440"/>
      </w:pPr>
      <w:r w:rsidRPr="003B5979">
        <w:t>If your organization or proposed project has never received Innovation Grants funding in the past, state such. If your organization or proposed project has funding from the Innovation Grants Fund in the past, list the years and the amount of funding received for each award year.</w:t>
      </w:r>
    </w:p>
    <w:p w14:paraId="3BA9B6B7" w14:textId="77777777" w:rsidR="00275A1B" w:rsidRPr="003B5979" w:rsidRDefault="00275A1B" w:rsidP="006F65C4">
      <w:pPr>
        <w:ind w:left="1440"/>
      </w:pPr>
    </w:p>
    <w:p w14:paraId="78D35ACD" w14:textId="77777777" w:rsidR="00275A1B" w:rsidRPr="003B5979" w:rsidRDefault="00275A1B" w:rsidP="006F65C4">
      <w:pPr>
        <w:pStyle w:val="ListParagraph"/>
        <w:numPr>
          <w:ilvl w:val="0"/>
          <w:numId w:val="24"/>
        </w:numPr>
        <w:ind w:left="1440"/>
        <w:rPr>
          <w:u w:val="single"/>
        </w:rPr>
      </w:pPr>
      <w:r w:rsidRPr="003B5979">
        <w:rPr>
          <w:u w:val="single"/>
        </w:rPr>
        <w:t>The Problem Your Program Will Address</w:t>
      </w:r>
    </w:p>
    <w:p w14:paraId="031E5339" w14:textId="425D5137" w:rsidR="00275A1B" w:rsidRPr="003B5979" w:rsidRDefault="00275A1B" w:rsidP="006F65C4">
      <w:pPr>
        <w:pStyle w:val="ListParagraph"/>
        <w:numPr>
          <w:ilvl w:val="0"/>
          <w:numId w:val="26"/>
        </w:numPr>
        <w:ind w:left="2160"/>
      </w:pPr>
      <w:r w:rsidRPr="003B5979">
        <w:t>Describe the problem the proposed program will address. In your answer provide the specific qualitative and quantitative data that was gathered to determine this problem (500 words)</w:t>
      </w:r>
      <w:r w:rsidR="004624FD" w:rsidRPr="003B5979">
        <w:t>.</w:t>
      </w:r>
    </w:p>
    <w:p w14:paraId="5A01C5AC" w14:textId="010F4C73" w:rsidR="00275A1B" w:rsidRPr="003B5979" w:rsidRDefault="00275A1B" w:rsidP="006F65C4">
      <w:pPr>
        <w:pStyle w:val="ListParagraph"/>
        <w:numPr>
          <w:ilvl w:val="0"/>
          <w:numId w:val="26"/>
        </w:numPr>
        <w:ind w:left="2160"/>
      </w:pPr>
      <w:r w:rsidRPr="003B5979">
        <w:lastRenderedPageBreak/>
        <w:t>Describe how the proposed program will address the identified problem (500 words)</w:t>
      </w:r>
      <w:r w:rsidR="004624FD" w:rsidRPr="003B5979">
        <w:t>.</w:t>
      </w:r>
    </w:p>
    <w:p w14:paraId="11094302" w14:textId="3AABCCFE" w:rsidR="00275A1B" w:rsidRPr="003B5979" w:rsidRDefault="00275A1B" w:rsidP="006F65C4">
      <w:pPr>
        <w:pStyle w:val="ListParagraph"/>
        <w:numPr>
          <w:ilvl w:val="0"/>
          <w:numId w:val="26"/>
        </w:numPr>
        <w:ind w:left="2160"/>
      </w:pPr>
      <w:r w:rsidRPr="003B5979">
        <w:t>Describe how you will know the program has succeeded. Include how you will identify and measure the program’s success (500 words)</w:t>
      </w:r>
      <w:r w:rsidR="004624FD" w:rsidRPr="003B5979">
        <w:t>.</w:t>
      </w:r>
    </w:p>
    <w:p w14:paraId="6EF3304B" w14:textId="410A93EE" w:rsidR="009E2B9C" w:rsidRPr="003B5979" w:rsidRDefault="009E2B9C">
      <w:pPr>
        <w:rPr>
          <w:color w:val="000000"/>
        </w:rPr>
      </w:pPr>
    </w:p>
    <w:p w14:paraId="7F659B89" w14:textId="34D52F77" w:rsidR="00776CE2" w:rsidRPr="003B5979" w:rsidRDefault="00776CE2" w:rsidP="00413970">
      <w:pPr>
        <w:pStyle w:val="Heading30"/>
      </w:pPr>
      <w:bookmarkStart w:id="68" w:name="_Toc230855655"/>
      <w:r w:rsidRPr="003B5979">
        <w:t>Budget Narrative</w:t>
      </w:r>
      <w:bookmarkEnd w:id="68"/>
    </w:p>
    <w:p w14:paraId="51E664B7" w14:textId="567D6496" w:rsidR="00DB0DA0" w:rsidRPr="003B5979" w:rsidRDefault="00127A37" w:rsidP="00413970">
      <w:pPr>
        <w:ind w:left="720"/>
      </w:pPr>
      <w:bookmarkStart w:id="69" w:name="_Toc48698938"/>
      <w:bookmarkStart w:id="70" w:name="_Toc49934190"/>
      <w:r w:rsidRPr="003B5979">
        <w:t xml:space="preserve">Using the linked </w:t>
      </w:r>
      <w:r w:rsidR="00776CE2" w:rsidRPr="003B5979">
        <w:t>spreadsheet</w:t>
      </w:r>
      <w:r w:rsidR="00416BE9" w:rsidRPr="003B5979">
        <w:t xml:space="preserve"> (</w:t>
      </w:r>
      <w:r w:rsidR="00416BE9" w:rsidRPr="00715BD7">
        <w:t xml:space="preserve">page </w:t>
      </w:r>
      <w:r w:rsidR="00FA4718" w:rsidRPr="00715BD7">
        <w:t>20</w:t>
      </w:r>
      <w:r w:rsidR="00416BE9" w:rsidRPr="00715BD7">
        <w:t>),</w:t>
      </w:r>
      <w:r w:rsidR="00776CE2" w:rsidRPr="003B5979">
        <w:t xml:space="preserve"> provide a</w:t>
      </w:r>
      <w:r w:rsidR="00C221D7" w:rsidRPr="003B5979">
        <w:t xml:space="preserve"> single, one-page</w:t>
      </w:r>
      <w:r w:rsidR="00776CE2" w:rsidRPr="003B5979">
        <w:t xml:space="preserve"> Budget Narrative</w:t>
      </w:r>
      <w:r w:rsidR="00C221D7" w:rsidRPr="003B5979">
        <w:t xml:space="preserve"> for</w:t>
      </w:r>
      <w:r w:rsidR="00DB36A3" w:rsidRPr="003B5979">
        <w:t xml:space="preserve"> the tab labeled “100% Grant Budget.” Applicants are strongly encouraged to complete the tabs labeled “75% Grant Budget” and “50% Grant Budget” due to the limited amount of funding. Amounts for the tab “Budget Summary” will automatically populate</w:t>
      </w:r>
      <w:r w:rsidR="00ED22EB" w:rsidRPr="003B5979">
        <w:t>.</w:t>
      </w:r>
    </w:p>
    <w:p w14:paraId="2185AD3D" w14:textId="0EB2AE07" w:rsidR="00776CE2" w:rsidRPr="003B5979" w:rsidRDefault="00C221D7" w:rsidP="00413970">
      <w:pPr>
        <w:ind w:left="720"/>
      </w:pPr>
      <w:r w:rsidRPr="003B5979">
        <w:t>Include</w:t>
      </w:r>
      <w:r w:rsidR="00776CE2" w:rsidRPr="003B5979">
        <w:t xml:space="preserve"> estimates for matching funds and in-kind contributions, if applicable</w:t>
      </w:r>
      <w:r w:rsidRPr="003B5979">
        <w:t>. Provide</w:t>
      </w:r>
      <w:r w:rsidR="007012BC" w:rsidRPr="003B5979">
        <w:t xml:space="preserve"> the following:</w:t>
      </w:r>
    </w:p>
    <w:bookmarkEnd w:id="69"/>
    <w:bookmarkEnd w:id="70"/>
    <w:p w14:paraId="1371FC3E" w14:textId="1728BDAC" w:rsidR="005C166F" w:rsidRPr="003B5979" w:rsidRDefault="007012BC" w:rsidP="00413970">
      <w:pPr>
        <w:pStyle w:val="ListParagraph"/>
        <w:numPr>
          <w:ilvl w:val="0"/>
          <w:numId w:val="16"/>
        </w:numPr>
        <w:rPr>
          <w:u w:val="single"/>
        </w:rPr>
      </w:pPr>
      <w:r w:rsidRPr="003B5979">
        <w:t>A</w:t>
      </w:r>
      <w:r w:rsidR="005C166F" w:rsidRPr="003B5979">
        <w:t xml:space="preserve"> </w:t>
      </w:r>
      <w:r w:rsidR="00127A37" w:rsidRPr="003B5979">
        <w:t xml:space="preserve">brief </w:t>
      </w:r>
      <w:r w:rsidR="005C166F" w:rsidRPr="003B5979">
        <w:t>description and rationale for each of the expenses</w:t>
      </w:r>
      <w:r w:rsidR="00C221D7" w:rsidRPr="003B5979">
        <w:t>.</w:t>
      </w:r>
    </w:p>
    <w:p w14:paraId="28B88C1A" w14:textId="3E9C45EF" w:rsidR="005C166F" w:rsidRPr="003B5979" w:rsidRDefault="007012BC" w:rsidP="00413970">
      <w:pPr>
        <w:pStyle w:val="ListParagraph"/>
        <w:numPr>
          <w:ilvl w:val="0"/>
          <w:numId w:val="16"/>
        </w:numPr>
        <w:rPr>
          <w:iCs/>
          <w:u w:val="single"/>
        </w:rPr>
      </w:pPr>
      <w:r w:rsidRPr="003B5979">
        <w:rPr>
          <w:iCs/>
        </w:rPr>
        <w:t>A</w:t>
      </w:r>
      <w:r w:rsidR="005C166F" w:rsidRPr="003B5979">
        <w:rPr>
          <w:iCs/>
        </w:rPr>
        <w:t xml:space="preserve"> description of any match</w:t>
      </w:r>
      <w:r w:rsidR="00C221D7" w:rsidRPr="003B5979">
        <w:rPr>
          <w:iCs/>
        </w:rPr>
        <w:t>ing</w:t>
      </w:r>
      <w:r w:rsidR="005C166F" w:rsidRPr="003B5979">
        <w:rPr>
          <w:iCs/>
        </w:rPr>
        <w:t xml:space="preserve"> funds or in-kind donations you will receive (</w:t>
      </w:r>
      <w:r w:rsidR="00127A37" w:rsidRPr="003B5979">
        <w:rPr>
          <w:iCs/>
        </w:rPr>
        <w:t>100</w:t>
      </w:r>
      <w:r w:rsidR="005C166F" w:rsidRPr="003B5979">
        <w:rPr>
          <w:iCs/>
        </w:rPr>
        <w:t xml:space="preserve"> words)</w:t>
      </w:r>
      <w:r w:rsidR="001E0CEB" w:rsidRPr="003B5979">
        <w:rPr>
          <w:iCs/>
        </w:rPr>
        <w:t>.</w:t>
      </w:r>
    </w:p>
    <w:p w14:paraId="49197393" w14:textId="0C33C3FC" w:rsidR="00C221D7" w:rsidRPr="003B5979" w:rsidRDefault="007012BC" w:rsidP="00413970">
      <w:pPr>
        <w:pStyle w:val="ListParagraph"/>
        <w:numPr>
          <w:ilvl w:val="0"/>
          <w:numId w:val="16"/>
        </w:numPr>
        <w:rPr>
          <w:u w:val="single"/>
        </w:rPr>
      </w:pPr>
      <w:r w:rsidRPr="003B5979">
        <w:t>A per pupil cost of the proposed program, u</w:t>
      </w:r>
      <w:r w:rsidR="005C166F" w:rsidRPr="003B5979">
        <w:t>sing the number of students i</w:t>
      </w:r>
      <w:r w:rsidRPr="003B5979">
        <w:t>ncluded</w:t>
      </w:r>
      <w:r w:rsidR="005C166F" w:rsidRPr="003B5979">
        <w:t xml:space="preserve"> </w:t>
      </w:r>
      <w:r w:rsidR="00275A1B" w:rsidRPr="003B5979">
        <w:t xml:space="preserve">in </w:t>
      </w:r>
      <w:r w:rsidRPr="003B5979">
        <w:t>Program</w:t>
      </w:r>
      <w:r w:rsidR="00EE6FB9" w:rsidRPr="003B5979">
        <w:t xml:space="preserve"> </w:t>
      </w:r>
      <w:r w:rsidR="001A70B8" w:rsidRPr="003B5979">
        <w:t>Information</w:t>
      </w:r>
      <w:r w:rsidR="00275A1B" w:rsidRPr="003B5979">
        <w:t xml:space="preserve"> in the online form (s</w:t>
      </w:r>
      <w:r w:rsidR="00BD42B6" w:rsidRPr="003B5979">
        <w:t>ee s</w:t>
      </w:r>
      <w:r w:rsidR="00275A1B" w:rsidRPr="003B5979">
        <w:t xml:space="preserve">creenshot </w:t>
      </w:r>
      <w:r w:rsidR="00275A1B" w:rsidRPr="00715BD7">
        <w:t>on page 1</w:t>
      </w:r>
      <w:r w:rsidR="00BD42B6" w:rsidRPr="00715BD7">
        <w:t>1</w:t>
      </w:r>
      <w:r w:rsidR="00C221D7" w:rsidRPr="00715BD7">
        <w:t xml:space="preserve">; </w:t>
      </w:r>
      <w:r w:rsidR="005C166F" w:rsidRPr="00715BD7">
        <w:t>100</w:t>
      </w:r>
      <w:r w:rsidR="005C166F" w:rsidRPr="003B5979">
        <w:t xml:space="preserve"> words)</w:t>
      </w:r>
      <w:r w:rsidR="001E0CEB" w:rsidRPr="003B5979">
        <w:t>.</w:t>
      </w:r>
    </w:p>
    <w:p w14:paraId="246E1D63" w14:textId="77777777" w:rsidR="00C221D7" w:rsidRPr="003B5979" w:rsidRDefault="00C221D7" w:rsidP="00C221D7"/>
    <w:p w14:paraId="50D59D13" w14:textId="3C058D30" w:rsidR="007012BC" w:rsidRPr="003B5979" w:rsidRDefault="00C221D7" w:rsidP="00413970">
      <w:pPr>
        <w:ind w:left="720"/>
        <w:rPr>
          <w:u w:val="single"/>
        </w:rPr>
      </w:pPr>
      <w:r w:rsidRPr="003B5979">
        <w:t>The budget narrative should not exceed one page for each proposed budget – one page for 100% funded, one page for 75% funded, one page for 50% funded</w:t>
      </w:r>
      <w:r w:rsidR="00857EB9" w:rsidRPr="003B5979">
        <w:t>.</w:t>
      </w:r>
      <w:r w:rsidR="00997EC5" w:rsidRPr="003B5979">
        <w:t xml:space="preserve"> </w:t>
      </w:r>
      <w:r w:rsidR="007012BC" w:rsidRPr="003B5979">
        <w:t>Ensure</w:t>
      </w:r>
      <w:r w:rsidR="00857EB9" w:rsidRPr="003B5979">
        <w:t xml:space="preserve"> </w:t>
      </w:r>
      <w:r w:rsidR="007012BC" w:rsidRPr="003B5979">
        <w:t xml:space="preserve">the totals in </w:t>
      </w:r>
      <w:r w:rsidR="00692D32" w:rsidRPr="003B5979">
        <w:t>these budget narratives</w:t>
      </w:r>
      <w:r w:rsidR="007012BC" w:rsidRPr="003B5979">
        <w:t xml:space="preserve"> equal the totals </w:t>
      </w:r>
      <w:r w:rsidR="00191597" w:rsidRPr="003B5979">
        <w:t>on the</w:t>
      </w:r>
      <w:r w:rsidR="007012BC" w:rsidRPr="003B5979">
        <w:t xml:space="preserve"> </w:t>
      </w:r>
      <w:r w:rsidR="000002F9" w:rsidRPr="003B5979">
        <w:t>budget summary page</w:t>
      </w:r>
      <w:r w:rsidR="00191597" w:rsidRPr="003B5979">
        <w:t>.</w:t>
      </w:r>
    </w:p>
    <w:p w14:paraId="203EAF8C" w14:textId="77777777" w:rsidR="000002F9" w:rsidRPr="003B5979" w:rsidRDefault="000002F9" w:rsidP="000002F9">
      <w:pPr>
        <w:widowControl w:val="0"/>
      </w:pPr>
    </w:p>
    <w:p w14:paraId="5D8B5DC0" w14:textId="74A5E902" w:rsidR="00776CE2" w:rsidRPr="003B5979" w:rsidRDefault="00776CE2" w:rsidP="00413970">
      <w:pPr>
        <w:pStyle w:val="ListParagraph"/>
        <w:numPr>
          <w:ilvl w:val="0"/>
          <w:numId w:val="27"/>
        </w:numPr>
        <w:rPr>
          <w:bCs/>
          <w:u w:val="single"/>
        </w:rPr>
      </w:pPr>
      <w:bookmarkStart w:id="71" w:name="_Toc230855656"/>
      <w:r w:rsidRPr="003B5979">
        <w:rPr>
          <w:rStyle w:val="Heading3Char"/>
        </w:rPr>
        <w:t>Letters of Support</w:t>
      </w:r>
      <w:bookmarkEnd w:id="71"/>
      <w:r w:rsidRPr="003B5979">
        <w:rPr>
          <w:bCs/>
          <w:u w:val="single"/>
        </w:rPr>
        <w:t xml:space="preserve"> (if applicable)</w:t>
      </w:r>
    </w:p>
    <w:p w14:paraId="469869B6" w14:textId="2BB2B4EB" w:rsidR="00776CE2" w:rsidRPr="003B5979" w:rsidRDefault="00776CE2" w:rsidP="00413970">
      <w:pPr>
        <w:ind w:left="720"/>
      </w:pPr>
      <w:r w:rsidRPr="003B5979">
        <w:t xml:space="preserve">Combine any applicable letters of support into a </w:t>
      </w:r>
      <w:r w:rsidRPr="003B5979">
        <w:rPr>
          <w:i/>
        </w:rPr>
        <w:t>single</w:t>
      </w:r>
      <w:r w:rsidRPr="003B5979">
        <w:t xml:space="preserve"> PDF document to be uploaded </w:t>
      </w:r>
      <w:r w:rsidR="008B2797" w:rsidRPr="003B5979">
        <w:t xml:space="preserve">where indicated </w:t>
      </w:r>
      <w:r w:rsidRPr="003B5979">
        <w:t>in</w:t>
      </w:r>
      <w:r w:rsidR="008B2797" w:rsidRPr="003B5979">
        <w:t xml:space="preserve"> the “</w:t>
      </w:r>
      <w:r w:rsidR="009E2B9C" w:rsidRPr="003B5979">
        <w:t xml:space="preserve">Application </w:t>
      </w:r>
      <w:r w:rsidR="008B2797" w:rsidRPr="003B5979">
        <w:t>Attachments” section</w:t>
      </w:r>
      <w:r w:rsidRPr="003B5979">
        <w:t xml:space="preserve"> </w:t>
      </w:r>
      <w:r w:rsidR="008B2797" w:rsidRPr="003B5979">
        <w:t xml:space="preserve">of the </w:t>
      </w:r>
      <w:r w:rsidRPr="003B5979">
        <w:t xml:space="preserve">online application. </w:t>
      </w:r>
    </w:p>
    <w:p w14:paraId="4B309537" w14:textId="77777777" w:rsidR="00776CE2" w:rsidRPr="003B5979" w:rsidRDefault="00776CE2" w:rsidP="00D654BA">
      <w:pPr>
        <w:pStyle w:val="Default"/>
        <w:widowControl/>
        <w:spacing w:after="49"/>
        <w:rPr>
          <w:rFonts w:ascii="Aptos" w:hAnsi="Aptos"/>
          <w:color w:val="auto"/>
        </w:rPr>
      </w:pPr>
    </w:p>
    <w:p w14:paraId="1CE2E13C" w14:textId="77777777" w:rsidR="00C66658" w:rsidRPr="003B5979" w:rsidRDefault="00231497" w:rsidP="008B2797">
      <w:pPr>
        <w:pStyle w:val="Heading2"/>
        <w:tabs>
          <w:tab w:val="clear" w:pos="360"/>
        </w:tabs>
        <w:rPr>
          <w:szCs w:val="24"/>
        </w:rPr>
      </w:pPr>
      <w:bookmarkStart w:id="72" w:name="_Toc230855657"/>
      <w:bookmarkStart w:id="73" w:name="_Toc48698939"/>
      <w:bookmarkStart w:id="74" w:name="_Toc49934191"/>
      <w:bookmarkStart w:id="75" w:name="_Toc50869631"/>
      <w:r w:rsidRPr="003B5979">
        <w:rPr>
          <w:szCs w:val="24"/>
        </w:rPr>
        <w:t>D</w:t>
      </w:r>
      <w:r w:rsidR="00C66658" w:rsidRPr="003B5979">
        <w:rPr>
          <w:szCs w:val="24"/>
        </w:rPr>
        <w:t>eadline and Submission Procedures</w:t>
      </w:r>
      <w:bookmarkEnd w:id="72"/>
    </w:p>
    <w:p w14:paraId="1900809B" w14:textId="77777777" w:rsidR="00C66658" w:rsidRPr="00715BD7" w:rsidRDefault="00C66658" w:rsidP="008B2797"/>
    <w:p w14:paraId="4BCEEF41" w14:textId="2F193A01" w:rsidR="00C66658" w:rsidRPr="00715BD7" w:rsidRDefault="00C66658" w:rsidP="0085236A">
      <w:pPr>
        <w:widowControl w:val="0"/>
        <w:numPr>
          <w:ilvl w:val="0"/>
          <w:numId w:val="7"/>
        </w:numPr>
        <w:rPr>
          <w:b/>
          <w:bCs/>
        </w:rPr>
      </w:pPr>
      <w:r w:rsidRPr="00715BD7">
        <w:t xml:space="preserve">Applications </w:t>
      </w:r>
      <w:r w:rsidRPr="00715BD7">
        <w:rPr>
          <w:i/>
        </w:rPr>
        <w:t>must</w:t>
      </w:r>
      <w:r w:rsidRPr="00715BD7">
        <w:t xml:space="preserve"> be </w:t>
      </w:r>
      <w:hyperlink r:id="rId19" w:history="1">
        <w:r w:rsidRPr="00715BD7">
          <w:rPr>
            <w:rStyle w:val="Hyperlink"/>
          </w:rPr>
          <w:t>submitted</w:t>
        </w:r>
        <w:r w:rsidR="00742AF0" w:rsidRPr="00715BD7">
          <w:rPr>
            <w:rStyle w:val="Hyperlink"/>
          </w:rPr>
          <w:t xml:space="preserve"> online</w:t>
        </w:r>
      </w:hyperlink>
      <w:r w:rsidR="00742AF0" w:rsidRPr="00715BD7">
        <w:t xml:space="preserve"> using the online application form </w:t>
      </w:r>
      <w:r w:rsidR="003946DE" w:rsidRPr="00715BD7">
        <w:rPr>
          <w:b/>
          <w:bCs/>
        </w:rPr>
        <w:t xml:space="preserve">before </w:t>
      </w:r>
      <w:r w:rsidR="0074118F" w:rsidRPr="00715BD7">
        <w:rPr>
          <w:b/>
          <w:bCs/>
        </w:rPr>
        <w:t xml:space="preserve">5 p.m. </w:t>
      </w:r>
      <w:r w:rsidR="003946DE" w:rsidRPr="00715BD7">
        <w:rPr>
          <w:b/>
          <w:bCs/>
        </w:rPr>
        <w:t xml:space="preserve">on </w:t>
      </w:r>
      <w:r w:rsidR="00CC3C9A" w:rsidRPr="00715BD7">
        <w:rPr>
          <w:b/>
          <w:bCs/>
        </w:rPr>
        <w:t>June 30</w:t>
      </w:r>
      <w:r w:rsidR="0093192E" w:rsidRPr="00715BD7">
        <w:rPr>
          <w:b/>
          <w:bCs/>
        </w:rPr>
        <w:t>, 202</w:t>
      </w:r>
      <w:r w:rsidR="00375741" w:rsidRPr="00715BD7">
        <w:rPr>
          <w:b/>
          <w:bCs/>
        </w:rPr>
        <w:t>6</w:t>
      </w:r>
      <w:r w:rsidR="0074118F" w:rsidRPr="00715BD7">
        <w:rPr>
          <w:b/>
          <w:bCs/>
        </w:rPr>
        <w:t xml:space="preserve">. </w:t>
      </w:r>
    </w:p>
    <w:p w14:paraId="5CBD5B64" w14:textId="77777777" w:rsidR="003946DE" w:rsidRPr="003B5979" w:rsidRDefault="003946DE" w:rsidP="0085236A">
      <w:pPr>
        <w:widowControl w:val="0"/>
        <w:numPr>
          <w:ilvl w:val="0"/>
          <w:numId w:val="7"/>
        </w:numPr>
        <w:spacing w:before="120"/>
      </w:pPr>
      <w:r w:rsidRPr="003B5979">
        <w:t xml:space="preserve">Only applications that adhere to </w:t>
      </w:r>
      <w:r w:rsidRPr="003B5979">
        <w:rPr>
          <w:i/>
        </w:rPr>
        <w:t>all</w:t>
      </w:r>
      <w:r w:rsidRPr="003B5979">
        <w:t xml:space="preserve"> of the guidelines and directions set forth in this RFP will be reviewed and considered for funding.</w:t>
      </w:r>
    </w:p>
    <w:p w14:paraId="6767EFCE" w14:textId="1292E423" w:rsidR="00362052" w:rsidRPr="003B5979" w:rsidRDefault="00362052" w:rsidP="0085236A">
      <w:pPr>
        <w:widowControl w:val="0"/>
        <w:numPr>
          <w:ilvl w:val="0"/>
          <w:numId w:val="7"/>
        </w:numPr>
        <w:spacing w:before="120"/>
      </w:pPr>
      <w:r w:rsidRPr="003B5979">
        <w:t>No hard copy applications will be accepted</w:t>
      </w:r>
      <w:r w:rsidR="006F2D93" w:rsidRPr="003B5979">
        <w:t xml:space="preserve">. </w:t>
      </w:r>
      <w:r w:rsidRPr="003B5979">
        <w:t xml:space="preserve">Applications delivered by hand, postal mail, </w:t>
      </w:r>
      <w:r w:rsidR="003568F6" w:rsidRPr="003B5979">
        <w:t>email</w:t>
      </w:r>
      <w:r w:rsidRPr="003B5979">
        <w:t xml:space="preserve">, or fax </w:t>
      </w:r>
      <w:r w:rsidRPr="003B5979">
        <w:rPr>
          <w:i/>
        </w:rPr>
        <w:t>will not</w:t>
      </w:r>
      <w:r w:rsidRPr="003B5979">
        <w:t xml:space="preserve"> be accepted.</w:t>
      </w:r>
    </w:p>
    <w:p w14:paraId="1967A1EE" w14:textId="77777777" w:rsidR="00C66658" w:rsidRPr="003B5979" w:rsidRDefault="00C66658" w:rsidP="0085236A">
      <w:pPr>
        <w:widowControl w:val="0"/>
        <w:numPr>
          <w:ilvl w:val="0"/>
          <w:numId w:val="7"/>
        </w:numPr>
        <w:spacing w:before="120"/>
      </w:pPr>
      <w:r w:rsidRPr="003B5979">
        <w:t>Applications must originate from the applicant</w:t>
      </w:r>
      <w:r w:rsidR="006F2D93" w:rsidRPr="003B5979">
        <w:t xml:space="preserve">. </w:t>
      </w:r>
      <w:r w:rsidRPr="003B5979">
        <w:t xml:space="preserve">Applications that are plagiarized from the Internet, other grants, or </w:t>
      </w:r>
      <w:r w:rsidR="003946DE" w:rsidRPr="003B5979">
        <w:t>other</w:t>
      </w:r>
      <w:r w:rsidR="00362052" w:rsidRPr="003B5979">
        <w:t xml:space="preserve"> </w:t>
      </w:r>
      <w:r w:rsidRPr="003B5979">
        <w:t>resources will not be considered for funding</w:t>
      </w:r>
      <w:r w:rsidR="006F2D93" w:rsidRPr="003B5979">
        <w:t xml:space="preserve">. </w:t>
      </w:r>
    </w:p>
    <w:p w14:paraId="4103CA3C" w14:textId="77777777" w:rsidR="00C66658" w:rsidRPr="003B5979" w:rsidRDefault="00C66658" w:rsidP="0085236A">
      <w:pPr>
        <w:widowControl w:val="0"/>
        <w:numPr>
          <w:ilvl w:val="0"/>
          <w:numId w:val="7"/>
        </w:numPr>
        <w:spacing w:before="120"/>
      </w:pPr>
      <w:r w:rsidRPr="003B5979">
        <w:t>Applications will not be returned</w:t>
      </w:r>
      <w:r w:rsidR="006F2D93" w:rsidRPr="003B5979">
        <w:t xml:space="preserve">. </w:t>
      </w:r>
      <w:r w:rsidRPr="003B5979">
        <w:t>Keep a copy of the entire application for your records.</w:t>
      </w:r>
    </w:p>
    <w:p w14:paraId="49722A33" w14:textId="77777777" w:rsidR="00C66658" w:rsidRPr="003B5979" w:rsidRDefault="00C66658" w:rsidP="00C66658"/>
    <w:p w14:paraId="3BC9CE87" w14:textId="32E86CF4" w:rsidR="003632FA" w:rsidRPr="003B5979" w:rsidRDefault="002D3667" w:rsidP="00C66658">
      <w:pPr>
        <w:pStyle w:val="Heading2"/>
      </w:pPr>
      <w:bookmarkStart w:id="76" w:name="_Toc230855658"/>
      <w:r w:rsidRPr="003B5979">
        <w:t>Screenshots of the</w:t>
      </w:r>
      <w:r w:rsidR="00285804" w:rsidRPr="003B5979">
        <w:t xml:space="preserve"> </w:t>
      </w:r>
      <w:r w:rsidR="00C66658" w:rsidRPr="003B5979">
        <w:t xml:space="preserve">Online Application </w:t>
      </w:r>
      <w:r w:rsidRPr="003B5979">
        <w:t xml:space="preserve">Form and </w:t>
      </w:r>
      <w:r w:rsidR="00C66658" w:rsidRPr="003B5979">
        <w:t>Submission</w:t>
      </w:r>
      <w:r w:rsidRPr="003B5979">
        <w:t xml:space="preserve"> Instructions</w:t>
      </w:r>
      <w:bookmarkEnd w:id="76"/>
    </w:p>
    <w:p w14:paraId="15C7F3FD" w14:textId="77777777" w:rsidR="00285804" w:rsidRPr="003B5979" w:rsidRDefault="00285804" w:rsidP="00742AF0"/>
    <w:p w14:paraId="28226BCF" w14:textId="51E87C0C" w:rsidR="00FE53DF" w:rsidRPr="003B5979" w:rsidRDefault="00A85250" w:rsidP="00742AF0">
      <w:r w:rsidRPr="003B5979">
        <w:t xml:space="preserve">The SCDE encourages applicants to prepare </w:t>
      </w:r>
      <w:r w:rsidRPr="003B5979">
        <w:rPr>
          <w:i/>
        </w:rPr>
        <w:t>all</w:t>
      </w:r>
      <w:r w:rsidR="00951399" w:rsidRPr="003B5979">
        <w:t xml:space="preserve"> part</w:t>
      </w:r>
      <w:r w:rsidRPr="003B5979">
        <w:t xml:space="preserve">s of the application </w:t>
      </w:r>
      <w:r w:rsidR="00284EF6" w:rsidRPr="003B5979">
        <w:rPr>
          <w:i/>
        </w:rPr>
        <w:t>before</w:t>
      </w:r>
      <w:r w:rsidRPr="003B5979">
        <w:t xml:space="preserve"> beginning</w:t>
      </w:r>
      <w:r w:rsidR="00951399" w:rsidRPr="003B5979">
        <w:t xml:space="preserve"> the online submission process.</w:t>
      </w:r>
      <w:r w:rsidR="001377CD" w:rsidRPr="003B5979">
        <w:t xml:space="preserve"> </w:t>
      </w:r>
      <w:r w:rsidR="00FE53DF" w:rsidRPr="003B5979">
        <w:t>Make sure all information submitted is accurate, including formal or official names such as the school district, and that spelling is correct</w:t>
      </w:r>
      <w:r w:rsidR="006F2D93" w:rsidRPr="003B5979">
        <w:t xml:space="preserve">. </w:t>
      </w:r>
      <w:r w:rsidR="00FE53DF" w:rsidRPr="003B5979">
        <w:t>Do not use abbreviations or acronyms.</w:t>
      </w:r>
      <w:r w:rsidRPr="003B5979">
        <w:t xml:space="preserve">  All fields marked with a red asterisk are </w:t>
      </w:r>
      <w:r w:rsidRPr="003B5979">
        <w:rPr>
          <w:i/>
        </w:rPr>
        <w:t>required</w:t>
      </w:r>
      <w:r w:rsidRPr="003B5979">
        <w:t>; you will not be able to proceed to the next screen of the application without entering all required information.</w:t>
      </w:r>
    </w:p>
    <w:p w14:paraId="4B8EAADB" w14:textId="77777777" w:rsidR="00FE53DF" w:rsidRPr="003B5979" w:rsidRDefault="00FE53DF" w:rsidP="00FE53DF">
      <w:pPr>
        <w:ind w:firstLine="720"/>
      </w:pPr>
    </w:p>
    <w:p w14:paraId="270D2870" w14:textId="0EB38574" w:rsidR="00E75A4F" w:rsidRPr="003B5979" w:rsidRDefault="00FE53DF" w:rsidP="004064DD">
      <w:r w:rsidRPr="003B5979">
        <w:t>If necessary</w:t>
      </w:r>
      <w:r w:rsidR="00A85250" w:rsidRPr="003B5979">
        <w:t>,</w:t>
      </w:r>
      <w:r w:rsidRPr="003B5979">
        <w:t xml:space="preserve"> you may save </w:t>
      </w:r>
      <w:r w:rsidR="00A85250" w:rsidRPr="003B5979">
        <w:t xml:space="preserve">your progress in the online application </w:t>
      </w:r>
      <w:r w:rsidRPr="003B5979">
        <w:t>and return to the form later</w:t>
      </w:r>
      <w:r w:rsidR="006F2D93" w:rsidRPr="003B5979">
        <w:t xml:space="preserve">. </w:t>
      </w:r>
      <w:r w:rsidRPr="003B5979">
        <w:t>Click on the “</w:t>
      </w:r>
      <w:r w:rsidRPr="003B5979">
        <w:rPr>
          <w:b/>
        </w:rPr>
        <w:t>Save</w:t>
      </w:r>
      <w:r w:rsidR="00A85250" w:rsidRPr="003B5979">
        <w:rPr>
          <w:b/>
        </w:rPr>
        <w:t xml:space="preserve"> and Resume Later</w:t>
      </w:r>
      <w:r w:rsidRPr="003B5979">
        <w:t xml:space="preserve">” </w:t>
      </w:r>
      <w:r w:rsidR="00A85250" w:rsidRPr="003B5979">
        <w:t xml:space="preserve">link </w:t>
      </w:r>
      <w:r w:rsidRPr="003B5979">
        <w:t>to save your progress</w:t>
      </w:r>
      <w:r w:rsidR="006F2D93" w:rsidRPr="003B5979">
        <w:t xml:space="preserve">. </w:t>
      </w:r>
      <w:r w:rsidRPr="003B5979">
        <w:t xml:space="preserve">You will be prompted to </w:t>
      </w:r>
      <w:r w:rsidR="00A85250" w:rsidRPr="003B5979">
        <w:t xml:space="preserve">create a password to securely save your form.  You will </w:t>
      </w:r>
      <w:r w:rsidR="0085236A" w:rsidRPr="003B5979">
        <w:t xml:space="preserve">have </w:t>
      </w:r>
      <w:r w:rsidR="00A85250" w:rsidRPr="003B5979">
        <w:t xml:space="preserve">the option of copying and saving the link to the partially completed form or entering an </w:t>
      </w:r>
      <w:r w:rsidR="003568F6" w:rsidRPr="003B5979">
        <w:t>email</w:t>
      </w:r>
      <w:r w:rsidR="00A85250" w:rsidRPr="003B5979">
        <w:t xml:space="preserve"> address to have the link </w:t>
      </w:r>
      <w:r w:rsidR="003568F6" w:rsidRPr="003B5979">
        <w:t>email</w:t>
      </w:r>
      <w:r w:rsidR="00A85250" w:rsidRPr="003B5979">
        <w:t xml:space="preserve">ed to you. </w:t>
      </w:r>
      <w:r w:rsidRPr="003B5979">
        <w:t xml:space="preserve">Be sure to enter the </w:t>
      </w:r>
      <w:r w:rsidR="003568F6" w:rsidRPr="003B5979">
        <w:t>email</w:t>
      </w:r>
      <w:r w:rsidRPr="003B5979">
        <w:t xml:space="preserve"> address correctly as SCDE personnel cannot access the hyperlink or the incomplete application</w:t>
      </w:r>
      <w:r w:rsidR="006F2D93" w:rsidRPr="003B5979">
        <w:t xml:space="preserve">. </w:t>
      </w:r>
      <w:r w:rsidR="00A85250" w:rsidRPr="003B5979">
        <w:t>Use the link to access the application from any computer within thirty</w:t>
      </w:r>
      <w:r w:rsidR="0085236A" w:rsidRPr="003B5979">
        <w:t xml:space="preserve"> (30)</w:t>
      </w:r>
      <w:r w:rsidR="00A85250" w:rsidRPr="003B5979">
        <w:t xml:space="preserve"> days to complete the online submission.  Without the link and password or after thirty days, the data previously entered cannot be retrieved, and you will have to begin a new application. </w:t>
      </w:r>
      <w:r w:rsidRPr="003B5979">
        <w:t xml:space="preserve">A saved application is </w:t>
      </w:r>
      <w:r w:rsidRPr="003B5979">
        <w:rPr>
          <w:i/>
        </w:rPr>
        <w:t>not</w:t>
      </w:r>
      <w:r w:rsidRPr="003B5979">
        <w:t xml:space="preserve"> a submitted application</w:t>
      </w:r>
      <w:r w:rsidR="006F2D93" w:rsidRPr="003B5979">
        <w:t>.</w:t>
      </w:r>
    </w:p>
    <w:p w14:paraId="0985CDAE" w14:textId="77777777" w:rsidR="00E66671" w:rsidRPr="003B5979" w:rsidRDefault="00E66671" w:rsidP="004064DD"/>
    <w:p w14:paraId="0FB04F4A" w14:textId="2847746D" w:rsidR="002D3667" w:rsidRPr="003B5979" w:rsidRDefault="002D3667" w:rsidP="002D3667">
      <w:r w:rsidRPr="003B5979">
        <w:t xml:space="preserve">Note that when saving the online application form, the attachments and signature fields </w:t>
      </w:r>
      <w:r w:rsidRPr="003B5979">
        <w:rPr>
          <w:i/>
        </w:rPr>
        <w:t>will not</w:t>
      </w:r>
      <w:r w:rsidRPr="003B5979">
        <w:t xml:space="preserve"> be included in the saved form (see screenshot below). Those fields must be populated again before submitting the application form.</w:t>
      </w:r>
    </w:p>
    <w:p w14:paraId="70E22A4F" w14:textId="25B7090E" w:rsidR="002D3667" w:rsidRPr="003B5979" w:rsidRDefault="002D3667" w:rsidP="000838F1">
      <w:pPr>
        <w:jc w:val="center"/>
      </w:pPr>
      <w:r w:rsidRPr="003B5979">
        <w:rPr>
          <w:noProof/>
        </w:rPr>
        <w:drawing>
          <wp:inline distT="0" distB="0" distL="0" distR="0" wp14:anchorId="65BE7823" wp14:editId="5713C921">
            <wp:extent cx="5715000" cy="452438"/>
            <wp:effectExtent l="133350" t="76200" r="133350" b="81280"/>
            <wp:docPr id="13" name="Picture 13" descr="Autocapture warning that attachmenst and signature fields will not be included in a saved application form." title="Autocapture war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
                    <a:stretch>
                      <a:fillRect/>
                    </a:stretch>
                  </pic:blipFill>
                  <pic:spPr>
                    <a:xfrm>
                      <a:off x="0" y="0"/>
                      <a:ext cx="5715000" cy="452438"/>
                    </a:xfrm>
                    <a:prstGeom prst="rect">
                      <a:avLst/>
                    </a:prstGeom>
                    <a:effectLst>
                      <a:outerShdw blurRad="63500" sx="102000" sy="102000" algn="ctr" rotWithShape="0">
                        <a:prstClr val="black">
                          <a:alpha val="40000"/>
                        </a:prstClr>
                      </a:outerShdw>
                    </a:effectLst>
                  </pic:spPr>
                </pic:pic>
              </a:graphicData>
            </a:graphic>
          </wp:inline>
        </w:drawing>
      </w:r>
    </w:p>
    <w:p w14:paraId="0F07BBB6" w14:textId="2B6AB5CA" w:rsidR="002D3667" w:rsidRPr="003B5979" w:rsidRDefault="002D3667" w:rsidP="004064DD">
      <w:r w:rsidRPr="003B5979">
        <w:t xml:space="preserve">The following screenshots are for informational purposes only and are provided to assist applicants in compiling all items needed to complete the online submission. Make sure all information submitted is accurate, including formal or official names such as the applicant organization, and that spelling is correct. Do not use abbreviations or acronyms. All fields marked with a red asterisk are </w:t>
      </w:r>
      <w:r w:rsidRPr="003B5979">
        <w:rPr>
          <w:i/>
        </w:rPr>
        <w:t>required</w:t>
      </w:r>
      <w:r w:rsidRPr="003B5979">
        <w:t>; you will not be able to proceed to the next screens of the application without entering all information on each screen.</w:t>
      </w:r>
    </w:p>
    <w:p w14:paraId="3C2BF110" w14:textId="77777777" w:rsidR="00213803" w:rsidRPr="003B5979" w:rsidRDefault="00213803" w:rsidP="004064DD"/>
    <w:p w14:paraId="11CBCA7D" w14:textId="078CC732" w:rsidR="001377CD" w:rsidRPr="003B5979" w:rsidRDefault="00B0502F" w:rsidP="00E14C72">
      <w:r w:rsidRPr="003B5979">
        <w:t xml:space="preserve">Enter the official name of the applicant organization </w:t>
      </w:r>
      <w:r w:rsidR="00213803" w:rsidRPr="003B5979">
        <w:t>(school district or organization), along with the name of the school to be served, if applicable. Enter the applicant’s Federal Employer ID number.</w:t>
      </w:r>
    </w:p>
    <w:p w14:paraId="167170C0" w14:textId="5ECD58D8" w:rsidR="00BD42B6" w:rsidRDefault="00545AED" w:rsidP="00E15521">
      <w:pPr>
        <w:jc w:val="center"/>
      </w:pPr>
      <w:r w:rsidRPr="00545AED">
        <w:rPr>
          <w:noProof/>
        </w:rPr>
        <w:lastRenderedPageBreak/>
        <w:drawing>
          <wp:inline distT="0" distB="0" distL="0" distR="0" wp14:anchorId="06D640B9" wp14:editId="4234D136">
            <wp:extent cx="5943600" cy="4269740"/>
            <wp:effectExtent l="114300" t="114300" r="114300" b="111760"/>
            <wp:docPr id="140750375" name="Picture 1" descr="Screenshot of online form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750375" name="Picture 1" descr="Screenshot of online form "/>
                    <pic:cNvPicPr/>
                  </pic:nvPicPr>
                  <pic:blipFill>
                    <a:blip r:embed="rId21"/>
                    <a:stretch>
                      <a:fillRect/>
                    </a:stretch>
                  </pic:blipFill>
                  <pic:spPr>
                    <a:xfrm>
                      <a:off x="0" y="0"/>
                      <a:ext cx="5943600" cy="4269740"/>
                    </a:xfrm>
                    <a:prstGeom prst="rect">
                      <a:avLst/>
                    </a:prstGeom>
                    <a:effectLst>
                      <a:outerShdw blurRad="63500" sx="102000" sy="102000" algn="ctr" rotWithShape="0">
                        <a:prstClr val="black">
                          <a:alpha val="40000"/>
                        </a:prstClr>
                      </a:outerShdw>
                    </a:effectLst>
                  </pic:spPr>
                </pic:pic>
              </a:graphicData>
            </a:graphic>
          </wp:inline>
        </w:drawing>
      </w:r>
    </w:p>
    <w:p w14:paraId="33C526C9" w14:textId="10653A12" w:rsidR="00213803" w:rsidRPr="003B5979" w:rsidRDefault="00213803" w:rsidP="00213803">
      <w:r w:rsidRPr="003B5979">
        <w:t>Enter the applicant’s address, including the full zip code (zip+4).</w:t>
      </w:r>
    </w:p>
    <w:p w14:paraId="55DA798D" w14:textId="77777777" w:rsidR="00213803" w:rsidRDefault="00213803" w:rsidP="00213803">
      <w:pPr>
        <w:jc w:val="center"/>
      </w:pPr>
      <w:r>
        <w:rPr>
          <w:noProof/>
        </w:rPr>
        <w:drawing>
          <wp:inline distT="0" distB="0" distL="0" distR="0" wp14:anchorId="36BDAFE8" wp14:editId="5151BD7B">
            <wp:extent cx="5085431" cy="1647286"/>
            <wp:effectExtent l="114300" t="95250" r="115570" b="86360"/>
            <wp:docPr id="1210908111" name="Picture 3" descr="Picture of the address input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908111" name="Picture 3" descr="Picture of the address input section of the online application form."/>
                    <pic:cNvPicPr/>
                  </pic:nvPicPr>
                  <pic:blipFill>
                    <a:blip r:embed="rId22">
                      <a:extLst>
                        <a:ext uri="{28A0092B-C50C-407E-A947-70E740481C1C}">
                          <a14:useLocalDpi xmlns:a14="http://schemas.microsoft.com/office/drawing/2010/main" val="0"/>
                        </a:ext>
                      </a:extLst>
                    </a:blip>
                    <a:stretch>
                      <a:fillRect/>
                    </a:stretch>
                  </pic:blipFill>
                  <pic:spPr>
                    <a:xfrm>
                      <a:off x="0" y="0"/>
                      <a:ext cx="5168279" cy="1674122"/>
                    </a:xfrm>
                    <a:prstGeom prst="rect">
                      <a:avLst/>
                    </a:prstGeom>
                    <a:effectLst>
                      <a:outerShdw blurRad="63500" sx="102000" sy="102000" algn="ctr" rotWithShape="0">
                        <a:prstClr val="black">
                          <a:alpha val="40000"/>
                        </a:prstClr>
                      </a:outerShdw>
                    </a:effectLst>
                  </pic:spPr>
                </pic:pic>
              </a:graphicData>
            </a:graphic>
          </wp:inline>
        </w:drawing>
      </w:r>
    </w:p>
    <w:p w14:paraId="2F44A912" w14:textId="6AA76E35" w:rsidR="00E66671" w:rsidRPr="003B5979" w:rsidRDefault="00B0502F" w:rsidP="00B0502F">
      <w:pPr>
        <w:rPr>
          <w:rFonts w:eastAsia="Times"/>
        </w:rPr>
      </w:pPr>
      <w:r w:rsidRPr="003B5979">
        <w:rPr>
          <w:noProof/>
        </w:rPr>
        <w:t xml:space="preserve">Enter the contact person’s name, role/position, email address, and phone number. </w:t>
      </w:r>
      <w:r w:rsidRPr="003B5979">
        <w:t xml:space="preserve">These are </w:t>
      </w:r>
      <w:r w:rsidRPr="003B5979">
        <w:rPr>
          <w:i/>
        </w:rPr>
        <w:t>required</w:t>
      </w:r>
      <w:r w:rsidRPr="003B5979">
        <w:t xml:space="preserve"> fields; an applicant will not be able to proceed to the next page of the application without entering this information. The application submission confirmation message will be sent </w:t>
      </w:r>
      <w:r w:rsidRPr="003B5979">
        <w:rPr>
          <w:i/>
        </w:rPr>
        <w:t>only</w:t>
      </w:r>
      <w:r w:rsidRPr="003B5979">
        <w:t xml:space="preserve"> to this email address. </w:t>
      </w:r>
      <w:r w:rsidRPr="003B5979">
        <w:rPr>
          <w:rFonts w:eastAsia="Times"/>
        </w:rPr>
        <w:t xml:space="preserve">Reenter the email address to confirm that it is correct. </w:t>
      </w:r>
    </w:p>
    <w:p w14:paraId="2359665C" w14:textId="79E32C15" w:rsidR="00E66671" w:rsidRDefault="00213803" w:rsidP="000838F1">
      <w:pPr>
        <w:jc w:val="center"/>
      </w:pPr>
      <w:r>
        <w:rPr>
          <w:noProof/>
        </w:rPr>
        <w:lastRenderedPageBreak/>
        <w:drawing>
          <wp:inline distT="0" distB="0" distL="0" distR="0" wp14:anchorId="5701BE09" wp14:editId="31EB24AC">
            <wp:extent cx="4410075" cy="2300054"/>
            <wp:effectExtent l="95250" t="95250" r="85725" b="100330"/>
            <wp:docPr id="358684370" name="Picture 2" descr="Picture of the contact information input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8684370" name="Picture 2" descr="Picture of the contact information input section of the online application form."/>
                    <pic:cNvPicPr/>
                  </pic:nvPicPr>
                  <pic:blipFill>
                    <a:blip r:embed="rId23">
                      <a:extLst>
                        <a:ext uri="{28A0092B-C50C-407E-A947-70E740481C1C}">
                          <a14:useLocalDpi xmlns:a14="http://schemas.microsoft.com/office/drawing/2010/main" val="0"/>
                        </a:ext>
                      </a:extLst>
                    </a:blip>
                    <a:stretch>
                      <a:fillRect/>
                    </a:stretch>
                  </pic:blipFill>
                  <pic:spPr>
                    <a:xfrm>
                      <a:off x="0" y="0"/>
                      <a:ext cx="4424097" cy="2307367"/>
                    </a:xfrm>
                    <a:prstGeom prst="rect">
                      <a:avLst/>
                    </a:prstGeom>
                    <a:effectLst>
                      <a:outerShdw blurRad="63500" sx="102000" sy="102000" algn="ctr" rotWithShape="0">
                        <a:prstClr val="black">
                          <a:alpha val="40000"/>
                        </a:prstClr>
                      </a:outerShdw>
                    </a:effectLst>
                  </pic:spPr>
                </pic:pic>
              </a:graphicData>
            </a:graphic>
          </wp:inline>
        </w:drawing>
      </w:r>
    </w:p>
    <w:p w14:paraId="590A8555" w14:textId="77777777" w:rsidR="00BD42B6" w:rsidRPr="003825D1" w:rsidRDefault="00BD42B6" w:rsidP="00213803">
      <w:pPr>
        <w:rPr>
          <w:noProof/>
        </w:rPr>
      </w:pPr>
    </w:p>
    <w:p w14:paraId="41C03CAB" w14:textId="54BC5B61" w:rsidR="00E66671" w:rsidRPr="003B5979" w:rsidRDefault="00673818" w:rsidP="00213803">
      <w:r w:rsidRPr="003B5979">
        <w:rPr>
          <w:noProof/>
        </w:rPr>
        <w:t xml:space="preserve">Enter the name, role/position, email address, and phone number for an alternate contact who can address this application. </w:t>
      </w:r>
      <w:r w:rsidRPr="003B5979">
        <w:t xml:space="preserve">These are </w:t>
      </w:r>
      <w:r w:rsidRPr="003B5979">
        <w:rPr>
          <w:i/>
        </w:rPr>
        <w:t>required</w:t>
      </w:r>
      <w:r w:rsidRPr="003B5979">
        <w:t xml:space="preserve"> fields; an applicant will not be able to proceed to the next page of the application without entering this information.</w:t>
      </w:r>
    </w:p>
    <w:p w14:paraId="002E6B18" w14:textId="63B67B5C" w:rsidR="00E66671" w:rsidRDefault="00B0502F" w:rsidP="00E66671">
      <w:pPr>
        <w:jc w:val="center"/>
      </w:pPr>
      <w:r>
        <w:rPr>
          <w:noProof/>
        </w:rPr>
        <w:drawing>
          <wp:inline distT="0" distB="0" distL="0" distR="0" wp14:anchorId="0D5D4D7A" wp14:editId="373745EE">
            <wp:extent cx="4467860" cy="1451555"/>
            <wp:effectExtent l="95250" t="95250" r="85090" b="92075"/>
            <wp:docPr id="1321257189" name="Picture 4" descr="Picture of the alternate contact information input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1257189" name="Picture 4" descr="Picture of the alternate contact information input section of the online application form."/>
                    <pic:cNvPicPr/>
                  </pic:nvPicPr>
                  <pic:blipFill>
                    <a:blip r:embed="rId24">
                      <a:extLst>
                        <a:ext uri="{28A0092B-C50C-407E-A947-70E740481C1C}">
                          <a14:useLocalDpi xmlns:a14="http://schemas.microsoft.com/office/drawing/2010/main" val="0"/>
                        </a:ext>
                      </a:extLst>
                    </a:blip>
                    <a:stretch>
                      <a:fillRect/>
                    </a:stretch>
                  </pic:blipFill>
                  <pic:spPr>
                    <a:xfrm>
                      <a:off x="0" y="0"/>
                      <a:ext cx="4494628" cy="1460251"/>
                    </a:xfrm>
                    <a:prstGeom prst="rect">
                      <a:avLst/>
                    </a:prstGeom>
                    <a:effectLst>
                      <a:outerShdw blurRad="63500" sx="102000" sy="102000" algn="ctr" rotWithShape="0">
                        <a:prstClr val="black">
                          <a:alpha val="40000"/>
                        </a:prstClr>
                      </a:outerShdw>
                    </a:effectLst>
                  </pic:spPr>
                </pic:pic>
              </a:graphicData>
            </a:graphic>
          </wp:inline>
        </w:drawing>
      </w:r>
    </w:p>
    <w:p w14:paraId="5727FE09" w14:textId="2E413143" w:rsidR="00673818" w:rsidRPr="003B5979" w:rsidRDefault="00673818" w:rsidP="00673818">
      <w:r w:rsidRPr="003B5979">
        <w:t>In the next section of the online application form, enter the name of the proposed program, a brief description (3-4 sentences) of the program, and the number of persons (students/teachers/others) to be served.</w:t>
      </w:r>
    </w:p>
    <w:p w14:paraId="42260963" w14:textId="4691F979" w:rsidR="00673818" w:rsidRDefault="00673818" w:rsidP="00B0502F">
      <w:pPr>
        <w:jc w:val="center"/>
      </w:pPr>
      <w:r>
        <w:rPr>
          <w:noProof/>
        </w:rPr>
        <w:drawing>
          <wp:inline distT="0" distB="0" distL="0" distR="0" wp14:anchorId="691C68A0" wp14:editId="7837BFE2">
            <wp:extent cx="3722135" cy="1959742"/>
            <wp:effectExtent l="95250" t="95250" r="88265" b="97790"/>
            <wp:docPr id="1492856648" name="Picture 6" descr="Picture of the Program Information information input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2856648" name="Picture 6" descr="Picture of the Program Information information input section of the online application form."/>
                    <pic:cNvPicPr/>
                  </pic:nvPicPr>
                  <pic:blipFill>
                    <a:blip r:embed="rId25">
                      <a:extLst>
                        <a:ext uri="{28A0092B-C50C-407E-A947-70E740481C1C}">
                          <a14:useLocalDpi xmlns:a14="http://schemas.microsoft.com/office/drawing/2010/main" val="0"/>
                        </a:ext>
                      </a:extLst>
                    </a:blip>
                    <a:stretch>
                      <a:fillRect/>
                    </a:stretch>
                  </pic:blipFill>
                  <pic:spPr>
                    <a:xfrm>
                      <a:off x="0" y="0"/>
                      <a:ext cx="3788821" cy="1994853"/>
                    </a:xfrm>
                    <a:prstGeom prst="rect">
                      <a:avLst/>
                    </a:prstGeom>
                    <a:effectLst>
                      <a:outerShdw blurRad="63500" sx="102000" sy="102000" algn="ctr" rotWithShape="0">
                        <a:prstClr val="black">
                          <a:alpha val="40000"/>
                        </a:prstClr>
                      </a:outerShdw>
                    </a:effectLst>
                  </pic:spPr>
                </pic:pic>
              </a:graphicData>
            </a:graphic>
          </wp:inline>
        </w:drawing>
      </w:r>
    </w:p>
    <w:p w14:paraId="76B58BBE" w14:textId="50B6F4B9" w:rsidR="00E66671" w:rsidRPr="003B5979" w:rsidRDefault="00673818" w:rsidP="00673818">
      <w:pPr>
        <w:rPr>
          <w:rFonts w:eastAsia="Times"/>
        </w:rPr>
      </w:pPr>
      <w:r w:rsidRPr="003B5979">
        <w:rPr>
          <w:noProof/>
        </w:rPr>
        <w:t>In the Funding Information section, enter the total amount of funding requested</w:t>
      </w:r>
      <w:r w:rsidR="00981A8B" w:rsidRPr="003B5979">
        <w:rPr>
          <w:noProof/>
        </w:rPr>
        <w:t xml:space="preserve"> in whole dollars (no cents)</w:t>
      </w:r>
      <w:r w:rsidRPr="003B5979">
        <w:rPr>
          <w:noProof/>
        </w:rPr>
        <w:t>.</w:t>
      </w:r>
      <w:r w:rsidR="00981A8B" w:rsidRPr="003B5979">
        <w:rPr>
          <w:noProof/>
        </w:rPr>
        <w:t xml:space="preserve"> </w:t>
      </w:r>
      <w:r w:rsidR="00981A8B" w:rsidRPr="003B5979">
        <w:rPr>
          <w:rFonts w:eastAsia="Times"/>
        </w:rPr>
        <w:t xml:space="preserve">This amount </w:t>
      </w:r>
      <w:r w:rsidR="00981A8B" w:rsidRPr="003B5979">
        <w:rPr>
          <w:rFonts w:eastAsia="Times"/>
          <w:i/>
        </w:rPr>
        <w:t>must</w:t>
      </w:r>
      <w:r w:rsidR="00981A8B" w:rsidRPr="003B5979">
        <w:rPr>
          <w:rFonts w:eastAsia="Times"/>
        </w:rPr>
        <w:t xml:space="preserve"> match the total funds requested in the budget narrative.</w:t>
      </w:r>
    </w:p>
    <w:p w14:paraId="7DCF7403" w14:textId="77777777" w:rsidR="00E14C72" w:rsidRPr="003825D1" w:rsidRDefault="00E14C72" w:rsidP="00673818">
      <w:pPr>
        <w:rPr>
          <w:rFonts w:eastAsia="Times"/>
        </w:rPr>
      </w:pPr>
    </w:p>
    <w:p w14:paraId="4BEFD1EC" w14:textId="0635B240" w:rsidR="00673818" w:rsidRDefault="00673818" w:rsidP="00B0502F">
      <w:pPr>
        <w:jc w:val="center"/>
      </w:pPr>
      <w:r>
        <w:rPr>
          <w:noProof/>
        </w:rPr>
        <w:drawing>
          <wp:inline distT="0" distB="0" distL="0" distR="0" wp14:anchorId="64CDE041" wp14:editId="057522C0">
            <wp:extent cx="5055517" cy="1059180"/>
            <wp:effectExtent l="114300" t="76200" r="107315" b="83820"/>
            <wp:docPr id="1878980156" name="Picture 5" descr="Picture of the funding information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980156" name="Picture 5" descr="Picture of the funding information section of the online application form."/>
                    <pic:cNvPicPr/>
                  </pic:nvPicPr>
                  <pic:blipFill>
                    <a:blip r:embed="rId26">
                      <a:extLst>
                        <a:ext uri="{28A0092B-C50C-407E-A947-70E740481C1C}">
                          <a14:useLocalDpi xmlns:a14="http://schemas.microsoft.com/office/drawing/2010/main" val="0"/>
                        </a:ext>
                      </a:extLst>
                    </a:blip>
                    <a:stretch>
                      <a:fillRect/>
                    </a:stretch>
                  </pic:blipFill>
                  <pic:spPr>
                    <a:xfrm>
                      <a:off x="0" y="0"/>
                      <a:ext cx="5083950" cy="1065137"/>
                    </a:xfrm>
                    <a:prstGeom prst="rect">
                      <a:avLst/>
                    </a:prstGeom>
                    <a:effectLst>
                      <a:outerShdw blurRad="63500" sx="102000" sy="102000" algn="ctr" rotWithShape="0">
                        <a:prstClr val="black">
                          <a:alpha val="40000"/>
                        </a:prstClr>
                      </a:outerShdw>
                    </a:effectLst>
                  </pic:spPr>
                </pic:pic>
              </a:graphicData>
            </a:graphic>
          </wp:inline>
        </w:drawing>
      </w:r>
    </w:p>
    <w:p w14:paraId="69C11382" w14:textId="77777777" w:rsidR="00E14C72" w:rsidRPr="003825D1" w:rsidRDefault="00E14C72" w:rsidP="00B0502F">
      <w:pPr>
        <w:jc w:val="center"/>
      </w:pPr>
    </w:p>
    <w:p w14:paraId="1499E932" w14:textId="3ECCC539" w:rsidR="00673818" w:rsidRPr="003B5979" w:rsidRDefault="00981A8B" w:rsidP="00673818">
      <w:pPr>
        <w:rPr>
          <w:rFonts w:eastAsia="Times"/>
          <w:u w:val="single"/>
        </w:rPr>
      </w:pPr>
      <w:r w:rsidRPr="003B5979">
        <w:t xml:space="preserve">Upload the application attachments in the appropriate format following the instructions on </w:t>
      </w:r>
      <w:r w:rsidRPr="00715BD7">
        <w:t xml:space="preserve">pages </w:t>
      </w:r>
      <w:r w:rsidR="009B11C6" w:rsidRPr="00715BD7">
        <w:t>6</w:t>
      </w:r>
      <w:r w:rsidRPr="00715BD7">
        <w:t>–</w:t>
      </w:r>
      <w:r w:rsidR="00E66671" w:rsidRPr="00715BD7">
        <w:t>8</w:t>
      </w:r>
      <w:r w:rsidRPr="00715BD7">
        <w:t>.</w:t>
      </w:r>
      <w:r w:rsidRPr="003B5979">
        <w:t xml:space="preserve"> Note that the attachments with an asterisk are required; you will not be able to submit the application without attaching those documents.</w:t>
      </w:r>
    </w:p>
    <w:p w14:paraId="6F9AAE03" w14:textId="3CAC4EF7" w:rsidR="00E66671" w:rsidRDefault="00673818" w:rsidP="00E66671">
      <w:pPr>
        <w:jc w:val="center"/>
      </w:pPr>
      <w:r>
        <w:rPr>
          <w:noProof/>
        </w:rPr>
        <w:drawing>
          <wp:inline distT="0" distB="0" distL="0" distR="0" wp14:anchorId="773AB6F9" wp14:editId="616E3869">
            <wp:extent cx="4494823" cy="3557471"/>
            <wp:effectExtent l="95250" t="114300" r="96520" b="119380"/>
            <wp:docPr id="66781843" name="Picture 7" descr="Picture of the application attachments section of the online application f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781843" name="Picture 7" descr="Picture of the application attachments section of the online application form."/>
                    <pic:cNvPicPr/>
                  </pic:nvPicPr>
                  <pic:blipFill>
                    <a:blip r:embed="rId27">
                      <a:extLst>
                        <a:ext uri="{28A0092B-C50C-407E-A947-70E740481C1C}">
                          <a14:useLocalDpi xmlns:a14="http://schemas.microsoft.com/office/drawing/2010/main" val="0"/>
                        </a:ext>
                      </a:extLst>
                    </a:blip>
                    <a:stretch>
                      <a:fillRect/>
                    </a:stretch>
                  </pic:blipFill>
                  <pic:spPr>
                    <a:xfrm>
                      <a:off x="0" y="0"/>
                      <a:ext cx="4549946" cy="3601098"/>
                    </a:xfrm>
                    <a:prstGeom prst="rect">
                      <a:avLst/>
                    </a:prstGeom>
                    <a:effectLst>
                      <a:outerShdw blurRad="63500" sx="102000" sy="102000" algn="ctr" rotWithShape="0">
                        <a:prstClr val="black">
                          <a:alpha val="40000"/>
                        </a:prstClr>
                      </a:outerShdw>
                    </a:effectLst>
                  </pic:spPr>
                </pic:pic>
              </a:graphicData>
            </a:graphic>
          </wp:inline>
        </w:drawing>
      </w:r>
    </w:p>
    <w:p w14:paraId="0427BD0C" w14:textId="77777777" w:rsidR="00E14C72" w:rsidRPr="00E66671" w:rsidRDefault="00E14C72" w:rsidP="00E66671">
      <w:pPr>
        <w:jc w:val="center"/>
      </w:pPr>
    </w:p>
    <w:p w14:paraId="12B2E51E" w14:textId="2DBEF84D" w:rsidR="001377CD" w:rsidRPr="003B5979" w:rsidRDefault="001377CD" w:rsidP="001377CD">
      <w:pPr>
        <w:rPr>
          <w:u w:val="single"/>
        </w:rPr>
      </w:pPr>
      <w:r w:rsidRPr="003B5979">
        <w:rPr>
          <w:u w:val="single"/>
        </w:rPr>
        <w:t>Data Review and Confirmation Page</w:t>
      </w:r>
    </w:p>
    <w:p w14:paraId="796B035B" w14:textId="0C1CBB6C" w:rsidR="001377CD" w:rsidRPr="003B5979" w:rsidRDefault="001377CD" w:rsidP="001377CD">
      <w:r w:rsidRPr="003B5979">
        <w:t xml:space="preserve">Before submitting the application, thoroughly review the summary on the Data Review and Confirmation Page to verify that all information has been entered correctly in the online application prior to submitting. You will </w:t>
      </w:r>
      <w:r w:rsidRPr="003B5979">
        <w:rPr>
          <w:i/>
        </w:rPr>
        <w:t>not</w:t>
      </w:r>
      <w:r w:rsidRPr="003B5979">
        <w:t xml:space="preserve"> be able to access the completed application form after it has been submitted so it is particularly important to ensure that all of the information in the application has been entered correctly.</w:t>
      </w:r>
    </w:p>
    <w:p w14:paraId="196CB026" w14:textId="7846DF11" w:rsidR="001377CD" w:rsidRDefault="001377CD" w:rsidP="001377CD">
      <w:pPr>
        <w:jc w:val="center"/>
      </w:pPr>
      <w:r>
        <w:rPr>
          <w:noProof/>
        </w:rPr>
        <w:lastRenderedPageBreak/>
        <w:drawing>
          <wp:inline distT="0" distB="0" distL="0" distR="0" wp14:anchorId="34966047" wp14:editId="01040DC4">
            <wp:extent cx="5476240" cy="1710690"/>
            <wp:effectExtent l="114300" t="95250" r="105410" b="99060"/>
            <wp:docPr id="19" name="Picture 4" descr="Picture of Data Review and Confirmation Page from online application for this competition."/>
            <wp:cNvGraphicFramePr/>
            <a:graphic xmlns:a="http://schemas.openxmlformats.org/drawingml/2006/main">
              <a:graphicData uri="http://schemas.openxmlformats.org/drawingml/2006/picture">
                <pic:pic xmlns:pic="http://schemas.openxmlformats.org/drawingml/2006/picture">
                  <pic:nvPicPr>
                    <pic:cNvPr id="19" name="Picture 4" descr="Picture of Data Review and Confirmation Page from online application for this competition."/>
                    <pic:cNvPicPr>
                      <a:picLocks noChangeAspect="1"/>
                    </pic:cNvPicPr>
                  </pic:nvPicPr>
                  <pic:blipFill>
                    <a:blip r:embed="rId28">
                      <a:extLst>
                        <a:ext uri="{28A0092B-C50C-407E-A947-70E740481C1C}">
                          <a14:useLocalDpi xmlns:a14="http://schemas.microsoft.com/office/drawing/2010/main" val="0"/>
                        </a:ext>
                      </a:extLst>
                    </a:blip>
                    <a:stretch>
                      <a:fillRect/>
                    </a:stretch>
                  </pic:blipFill>
                  <pic:spPr>
                    <a:xfrm>
                      <a:off x="0" y="0"/>
                      <a:ext cx="5476240" cy="1710690"/>
                    </a:xfrm>
                    <a:prstGeom prst="rect">
                      <a:avLst/>
                    </a:prstGeom>
                    <a:effectLst>
                      <a:outerShdw blurRad="63500" sx="102000" sy="102000" algn="ctr" rotWithShape="0">
                        <a:prstClr val="black">
                          <a:alpha val="40000"/>
                        </a:prstClr>
                      </a:outerShdw>
                    </a:effectLst>
                  </pic:spPr>
                </pic:pic>
              </a:graphicData>
            </a:graphic>
          </wp:inline>
        </w:drawing>
      </w:r>
    </w:p>
    <w:p w14:paraId="350FB402" w14:textId="77777777" w:rsidR="00E14C72" w:rsidRDefault="00E14C72" w:rsidP="001377CD">
      <w:pPr>
        <w:jc w:val="center"/>
      </w:pPr>
    </w:p>
    <w:p w14:paraId="6F1B3AFC" w14:textId="77777777" w:rsidR="001377CD" w:rsidRPr="003B5979" w:rsidRDefault="001377CD" w:rsidP="001377CD">
      <w:r w:rsidRPr="003B5979">
        <w:t>If any entries are incorrect, click on the “</w:t>
      </w:r>
      <w:r w:rsidRPr="003B5979">
        <w:rPr>
          <w:b/>
        </w:rPr>
        <w:t>Previous</w:t>
      </w:r>
      <w:r w:rsidRPr="003B5979">
        <w:t>” button at the bottom left corner of each screen to return to the appropriate section(s) and reenter the correct information. Then click on the “</w:t>
      </w:r>
      <w:r w:rsidRPr="003B5979">
        <w:rPr>
          <w:b/>
        </w:rPr>
        <w:t>Next</w:t>
      </w:r>
      <w:r w:rsidRPr="003B5979">
        <w:t xml:space="preserve">” button in the lower right corner of each screen to return to the Data Review Page. </w:t>
      </w:r>
      <w:r w:rsidRPr="003B5979">
        <w:rPr>
          <w:u w:val="single"/>
        </w:rPr>
        <w:t>Note</w:t>
      </w:r>
      <w:r w:rsidRPr="003B5979">
        <w:t>: This page is not a confirmation of the submission of an application.</w:t>
      </w:r>
    </w:p>
    <w:p w14:paraId="1FBF4F85" w14:textId="77777777" w:rsidR="001377CD" w:rsidRPr="003B5979" w:rsidRDefault="001377CD" w:rsidP="001377CD"/>
    <w:p w14:paraId="79AE5F78" w14:textId="02B2C86B" w:rsidR="001377CD" w:rsidRPr="003B5979" w:rsidRDefault="001377CD" w:rsidP="001377CD">
      <w:r w:rsidRPr="003B5979">
        <w:t>After verifying that all entries are correct, click on the "</w:t>
      </w:r>
      <w:r w:rsidRPr="003B5979">
        <w:rPr>
          <w:b/>
        </w:rPr>
        <w:t>Submit Application</w:t>
      </w:r>
      <w:r w:rsidRPr="003B5979">
        <w:t>" button in the lower right corner of this screen in order to complete the submission process.</w:t>
      </w:r>
    </w:p>
    <w:p w14:paraId="2808674D" w14:textId="656FAFCA" w:rsidR="00E66671" w:rsidRDefault="001377CD" w:rsidP="00E66671">
      <w:pPr>
        <w:jc w:val="center"/>
      </w:pPr>
      <w:r>
        <w:rPr>
          <w:noProof/>
        </w:rPr>
        <w:drawing>
          <wp:inline distT="0" distB="0" distL="0" distR="0" wp14:anchorId="07F84D3A" wp14:editId="355D929A">
            <wp:extent cx="6086475" cy="657225"/>
            <wp:effectExtent l="114300" t="76200" r="123825" b="0"/>
            <wp:docPr id="22" name="Picture 3" descr="Submit Application Button Screenshot" title="Submit Application Button Screenshot"/>
            <wp:cNvGraphicFramePr/>
            <a:graphic xmlns:a="http://schemas.openxmlformats.org/drawingml/2006/main">
              <a:graphicData uri="http://schemas.openxmlformats.org/drawingml/2006/picture">
                <pic:pic xmlns:pic="http://schemas.openxmlformats.org/drawingml/2006/picture">
                  <pic:nvPicPr>
                    <pic:cNvPr id="22" name="Picture 22" descr="Submit Application Button Screenshot" title="Submit Application Button Screenshot"/>
                    <pic:cNvPicPr>
                      <a:picLocks noChangeAspect="1"/>
                    </pic:cNvPicPr>
                  </pic:nvPicPr>
                  <pic:blipFill>
                    <a:blip r:embed="rId29">
                      <a:extLst>
                        <a:ext uri="{28A0092B-C50C-407E-A947-70E740481C1C}">
                          <a14:useLocalDpi xmlns:a14="http://schemas.microsoft.com/office/drawing/2010/main" val="0"/>
                        </a:ext>
                      </a:extLst>
                    </a:blip>
                    <a:stretch>
                      <a:fillRect/>
                    </a:stretch>
                  </pic:blipFill>
                  <pic:spPr>
                    <a:xfrm>
                      <a:off x="0" y="0"/>
                      <a:ext cx="5852160" cy="523240"/>
                    </a:xfrm>
                    <a:prstGeom prst="rect">
                      <a:avLst/>
                    </a:prstGeom>
                    <a:effectLst>
                      <a:outerShdw blurRad="63500" sx="102000" sy="102000" algn="ctr" rotWithShape="0">
                        <a:prstClr val="black">
                          <a:alpha val="40000"/>
                        </a:prstClr>
                      </a:outerShdw>
                    </a:effectLst>
                  </pic:spPr>
                </pic:pic>
              </a:graphicData>
            </a:graphic>
          </wp:inline>
        </w:drawing>
      </w:r>
    </w:p>
    <w:p w14:paraId="29B01912" w14:textId="77777777" w:rsidR="008C632C" w:rsidRPr="003825D1" w:rsidRDefault="008C632C" w:rsidP="00E66671">
      <w:pPr>
        <w:jc w:val="center"/>
      </w:pPr>
    </w:p>
    <w:p w14:paraId="32CBEBB0" w14:textId="77777777" w:rsidR="001377CD" w:rsidRPr="003B5979" w:rsidRDefault="001377CD" w:rsidP="001377CD">
      <w:pPr>
        <w:widowControl w:val="0"/>
      </w:pPr>
      <w:r w:rsidRPr="003B5979">
        <w:t>After submitting the application, the following message will be displayed on the screen.</w:t>
      </w:r>
    </w:p>
    <w:p w14:paraId="5EA486A3" w14:textId="48159A41" w:rsidR="007A7ACF" w:rsidRPr="007A7ACF" w:rsidRDefault="007A7ACF" w:rsidP="007A7ACF">
      <w:pPr>
        <w:jc w:val="center"/>
      </w:pPr>
      <w:r w:rsidRPr="007A7ACF">
        <w:rPr>
          <w:noProof/>
        </w:rPr>
        <w:drawing>
          <wp:inline distT="0" distB="0" distL="0" distR="0" wp14:anchorId="169B4B4D" wp14:editId="33D92613">
            <wp:extent cx="3819525" cy="3448050"/>
            <wp:effectExtent l="95250" t="114300" r="104775" b="114300"/>
            <wp:docPr id="2123677061" name="Picture 3" descr="Screenshot of online form onscreen confirm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3677061" name="Picture 3" descr="Screenshot of online form onscreen confirmation "/>
                    <pic:cNvPicPr>
                      <a:picLocks noChangeAspect="1" noChangeArrowheads="1"/>
                    </pic:cNvPicPr>
                  </pic:nvPicPr>
                  <pic:blipFill rotWithShape="1">
                    <a:blip r:embed="rId30">
                      <a:extLst>
                        <a:ext uri="{28A0092B-C50C-407E-A947-70E740481C1C}">
                          <a14:useLocalDpi xmlns:a14="http://schemas.microsoft.com/office/drawing/2010/main" val="0"/>
                        </a:ext>
                      </a:extLst>
                    </a:blip>
                    <a:srcRect t="11707"/>
                    <a:stretch>
                      <a:fillRect/>
                    </a:stretch>
                  </pic:blipFill>
                  <pic:spPr bwMode="auto">
                    <a:xfrm>
                      <a:off x="0" y="0"/>
                      <a:ext cx="3819525" cy="3448050"/>
                    </a:xfrm>
                    <a:prstGeom prst="rect">
                      <a:avLst/>
                    </a:prstGeom>
                    <a:noFill/>
                    <a:ln>
                      <a:noFill/>
                    </a:ln>
                    <a:effectLst>
                      <a:outerShdw blurRad="63500" sx="102000" sy="102000" algn="ctr" rotWithShape="0">
                        <a:prstClr val="black">
                          <a:alpha val="40000"/>
                        </a:prstClr>
                      </a:outerShdw>
                    </a:effectLst>
                    <a:extLst>
                      <a:ext uri="{53640926-AAD7-44D8-BBD7-CCE9431645EC}">
                        <a14:shadowObscured xmlns:a14="http://schemas.microsoft.com/office/drawing/2010/main"/>
                      </a:ext>
                    </a:extLst>
                  </pic:spPr>
                </pic:pic>
              </a:graphicData>
            </a:graphic>
          </wp:inline>
        </w:drawing>
      </w:r>
    </w:p>
    <w:p w14:paraId="541D8153" w14:textId="26C77CC0" w:rsidR="001377CD" w:rsidRPr="003825D1" w:rsidRDefault="001377CD" w:rsidP="001377CD">
      <w:pPr>
        <w:jc w:val="center"/>
      </w:pPr>
    </w:p>
    <w:p w14:paraId="0AF72473" w14:textId="4E2385AA" w:rsidR="001377CD" w:rsidRPr="003B5979" w:rsidRDefault="001377CD" w:rsidP="001377CD">
      <w:pPr>
        <w:widowControl w:val="0"/>
      </w:pPr>
      <w:r w:rsidRPr="003B5979">
        <w:t>The following confirmation message will be e-mailed to the address provided for the</w:t>
      </w:r>
      <w:r w:rsidR="000177A2" w:rsidRPr="003B5979">
        <w:t xml:space="preserve"> C</w:t>
      </w:r>
      <w:r w:rsidR="00340DE9" w:rsidRPr="003B5979">
        <w:t>ontact</w:t>
      </w:r>
      <w:r w:rsidR="000177A2" w:rsidRPr="003B5979">
        <w:t xml:space="preserve"> under Contact Information in the online form</w:t>
      </w:r>
      <w:r w:rsidRPr="003B5979">
        <w:t>.</w:t>
      </w:r>
    </w:p>
    <w:p w14:paraId="4BA4FBCE" w14:textId="18BE0930" w:rsidR="007A7ACF" w:rsidRPr="007A7ACF" w:rsidRDefault="007A7ACF" w:rsidP="007A7ACF">
      <w:pPr>
        <w:widowControl w:val="0"/>
      </w:pPr>
      <w:r w:rsidRPr="007A7ACF">
        <w:rPr>
          <w:noProof/>
        </w:rPr>
        <w:drawing>
          <wp:inline distT="0" distB="0" distL="0" distR="0" wp14:anchorId="50F1144F" wp14:editId="34DC6668">
            <wp:extent cx="6152637" cy="1325880"/>
            <wp:effectExtent l="114300" t="95250" r="114935" b="102870"/>
            <wp:docPr id="896537780" name="Picture 5" descr="Screenshot of email confri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6537780" name="Picture 5" descr="Screenshot of email confrimation"/>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6223993" cy="1341257"/>
                    </a:xfrm>
                    <a:prstGeom prst="rect">
                      <a:avLst/>
                    </a:prstGeom>
                    <a:noFill/>
                    <a:ln>
                      <a:noFill/>
                    </a:ln>
                    <a:effectLst>
                      <a:outerShdw blurRad="63500" sx="102000" sy="102000" algn="ctr" rotWithShape="0">
                        <a:prstClr val="black">
                          <a:alpha val="40000"/>
                        </a:prstClr>
                      </a:outerShdw>
                    </a:effectLst>
                  </pic:spPr>
                </pic:pic>
              </a:graphicData>
            </a:graphic>
          </wp:inline>
        </w:drawing>
      </w:r>
    </w:p>
    <w:p w14:paraId="463DF458" w14:textId="637B7B32" w:rsidR="001377CD" w:rsidRPr="003B5979" w:rsidRDefault="001377CD" w:rsidP="001377CD">
      <w:pPr>
        <w:widowControl w:val="0"/>
        <w:jc w:val="center"/>
      </w:pPr>
    </w:p>
    <w:p w14:paraId="78817BB7" w14:textId="77777777" w:rsidR="000177A2" w:rsidRPr="003B5979" w:rsidRDefault="000177A2" w:rsidP="001377CD">
      <w:pPr>
        <w:widowControl w:val="0"/>
      </w:pPr>
    </w:p>
    <w:p w14:paraId="51D3A005" w14:textId="2B451E51" w:rsidR="001377CD" w:rsidRPr="003B5979" w:rsidRDefault="001377CD" w:rsidP="001377CD">
      <w:pPr>
        <w:widowControl w:val="0"/>
      </w:pPr>
      <w:r w:rsidRPr="003B5979">
        <w:t>If the</w:t>
      </w:r>
      <w:r w:rsidR="000177A2" w:rsidRPr="003B5979">
        <w:t xml:space="preserve"> Contact</w:t>
      </w:r>
      <w:r w:rsidRPr="003B5979">
        <w:t xml:space="preserve"> does not receive a confirmation e-mail, then the application did not successfully transmit. You must go back and resubmit the </w:t>
      </w:r>
      <w:r w:rsidRPr="003B5979">
        <w:rPr>
          <w:i/>
        </w:rPr>
        <w:t>entire</w:t>
      </w:r>
      <w:r w:rsidRPr="003B5979">
        <w:t xml:space="preserve"> online form, including </w:t>
      </w:r>
      <w:r w:rsidRPr="003B5979">
        <w:rPr>
          <w:i/>
        </w:rPr>
        <w:t>all</w:t>
      </w:r>
      <w:r w:rsidRPr="003B5979">
        <w:t xml:space="preserve"> attachments, in order for your application to be considered for funding. Only the most recently submitted application will be reviewed.</w:t>
      </w:r>
    </w:p>
    <w:p w14:paraId="3EAEC7AB" w14:textId="77777777" w:rsidR="001377CD" w:rsidRPr="003B5979" w:rsidRDefault="001377CD" w:rsidP="001377CD">
      <w:pPr>
        <w:widowControl w:val="0"/>
      </w:pPr>
    </w:p>
    <w:p w14:paraId="522EBB85" w14:textId="71A07BC1" w:rsidR="001377CD" w:rsidRPr="003B5979" w:rsidRDefault="001377CD" w:rsidP="001377CD">
      <w:r w:rsidRPr="003B5979">
        <w:t xml:space="preserve">An e-mail confirmation that the grant application was successfully submitted does not account for the quality of the uploaded </w:t>
      </w:r>
      <w:r w:rsidR="000177A2" w:rsidRPr="003B5979">
        <w:t>attachments</w:t>
      </w:r>
      <w:r w:rsidRPr="003B5979">
        <w:t xml:space="preserve"> or the completeness of the online form. The confirmation e-mail </w:t>
      </w:r>
      <w:r w:rsidRPr="003B5979">
        <w:rPr>
          <w:i/>
        </w:rPr>
        <w:t>only</w:t>
      </w:r>
      <w:r w:rsidRPr="003B5979">
        <w:t xml:space="preserve"> notifies you that the online application has been submitted and received. Applicants are responsible for ensuring that the information entered in the online form, including all attachments, is accurate and complete </w:t>
      </w:r>
      <w:r w:rsidR="00213803" w:rsidRPr="003B5979">
        <w:t>for</w:t>
      </w:r>
      <w:r w:rsidRPr="003B5979">
        <w:t xml:space="preserve"> the application to be reviewed and considered for funding.</w:t>
      </w:r>
      <w:r w:rsidRPr="003B5979">
        <w:br w:type="page"/>
      </w:r>
    </w:p>
    <w:p w14:paraId="44AEFEED" w14:textId="4D4B3693" w:rsidR="001377CD" w:rsidRDefault="001377CD" w:rsidP="004064DD">
      <w:pPr>
        <w:sectPr w:rsidR="001377CD" w:rsidSect="00842451">
          <w:type w:val="nextColumn"/>
          <w:pgSz w:w="12240" w:h="15840" w:code="1"/>
          <w:pgMar w:top="1440" w:right="1440" w:bottom="1440" w:left="1440" w:header="720" w:footer="720" w:gutter="0"/>
          <w:cols w:space="720"/>
          <w:docGrid w:linePitch="326"/>
        </w:sectPr>
      </w:pPr>
    </w:p>
    <w:p w14:paraId="77E9D5A3" w14:textId="77777777" w:rsidR="0013421F" w:rsidRPr="00B779B1" w:rsidRDefault="00F76E76" w:rsidP="0093553A">
      <w:pPr>
        <w:pStyle w:val="Heading1"/>
        <w:rPr>
          <w:b/>
        </w:rPr>
      </w:pPr>
      <w:bookmarkStart w:id="77" w:name="_Toc230855659"/>
      <w:bookmarkStart w:id="78" w:name="_Toc50869633"/>
      <w:bookmarkEnd w:id="73"/>
      <w:bookmarkEnd w:id="74"/>
      <w:bookmarkEnd w:id="75"/>
      <w:r w:rsidRPr="00B779B1">
        <w:rPr>
          <w:b/>
          <w:sz w:val="24"/>
        </w:rPr>
        <w:lastRenderedPageBreak/>
        <w:t>Appendix C</w:t>
      </w:r>
      <w:r w:rsidR="0013421F" w:rsidRPr="00B779B1">
        <w:rPr>
          <w:b/>
          <w:sz w:val="24"/>
        </w:rPr>
        <w:t xml:space="preserve">: </w:t>
      </w:r>
      <w:r w:rsidR="0089062C" w:rsidRPr="00B779B1">
        <w:rPr>
          <w:b/>
          <w:sz w:val="24"/>
        </w:rPr>
        <w:t>Required SCDE Forms</w:t>
      </w:r>
      <w:bookmarkEnd w:id="77"/>
    </w:p>
    <w:p w14:paraId="389A5DC1" w14:textId="77777777" w:rsidR="00ED098F" w:rsidRPr="009A78CE" w:rsidRDefault="00ED098F" w:rsidP="00490A37"/>
    <w:p w14:paraId="78A00AFD" w14:textId="77777777" w:rsidR="00B83E60" w:rsidRPr="00DC7058" w:rsidRDefault="00B83E60" w:rsidP="00B84D01">
      <w:pPr>
        <w:pStyle w:val="Heading2"/>
        <w:numPr>
          <w:ilvl w:val="0"/>
          <w:numId w:val="0"/>
        </w:numPr>
        <w:tabs>
          <w:tab w:val="clear" w:pos="720"/>
        </w:tabs>
        <w:jc w:val="center"/>
        <w:rPr>
          <w:sz w:val="18"/>
          <w:szCs w:val="18"/>
        </w:rPr>
      </w:pPr>
      <w:bookmarkStart w:id="79" w:name="_Toc294164237"/>
      <w:bookmarkStart w:id="80" w:name="_Toc365552241"/>
      <w:bookmarkStart w:id="81" w:name="_Toc230855660"/>
      <w:r w:rsidRPr="00DC7058">
        <w:rPr>
          <w:sz w:val="18"/>
          <w:szCs w:val="18"/>
        </w:rPr>
        <w:t>Certification Signature Page</w:t>
      </w:r>
      <w:bookmarkEnd w:id="79"/>
      <w:bookmarkEnd w:id="80"/>
      <w:bookmarkEnd w:id="81"/>
    </w:p>
    <w:p w14:paraId="15076843" w14:textId="2ADFF22D" w:rsidR="00B83E60" w:rsidRPr="00DC7058" w:rsidRDefault="00791735" w:rsidP="00B779B1">
      <w:pPr>
        <w:spacing w:line="276" w:lineRule="auto"/>
        <w:rPr>
          <w:rFonts w:eastAsia="Calibri"/>
          <w:i/>
          <w:sz w:val="18"/>
          <w:szCs w:val="18"/>
        </w:rPr>
      </w:pPr>
      <w:r w:rsidRPr="00DC7058">
        <w:rPr>
          <w:rFonts w:eastAsia="Calibri"/>
          <w:i/>
          <w:sz w:val="18"/>
          <w:szCs w:val="18"/>
        </w:rPr>
        <w:t>(This form must be signed by the individual from each proposed district, school, or organization who holds the title listed below.)</w:t>
      </w:r>
    </w:p>
    <w:p w14:paraId="6244F687" w14:textId="77777777" w:rsidR="00B779B1" w:rsidRPr="00B779B1" w:rsidRDefault="00B779B1" w:rsidP="00B779B1">
      <w:pPr>
        <w:spacing w:line="276" w:lineRule="auto"/>
        <w:rPr>
          <w:rFonts w:eastAsia="Calibri"/>
          <w:i/>
          <w:sz w:val="18"/>
        </w:rPr>
      </w:pPr>
    </w:p>
    <w:p w14:paraId="58378DFB" w14:textId="77777777" w:rsidR="00B83E60" w:rsidRPr="00B779B1" w:rsidRDefault="00B83E60" w:rsidP="00B83E60">
      <w:pPr>
        <w:rPr>
          <w:b/>
        </w:rPr>
      </w:pPr>
      <w:r w:rsidRPr="00B779B1">
        <w:rPr>
          <w:b/>
        </w:rPr>
        <w:t>Certification</w:t>
      </w:r>
    </w:p>
    <w:tbl>
      <w:tblPr>
        <w:tblW w:w="0" w:type="auto"/>
        <w:tblLook w:val="01E0" w:firstRow="1" w:lastRow="1" w:firstColumn="1" w:lastColumn="1" w:noHBand="0" w:noVBand="0"/>
      </w:tblPr>
      <w:tblGrid>
        <w:gridCol w:w="9360"/>
      </w:tblGrid>
      <w:tr w:rsidR="00B83E60" w:rsidRPr="003B5979" w14:paraId="7722010D" w14:textId="77777777" w:rsidTr="00DC7058">
        <w:trPr>
          <w:trHeight w:val="441"/>
        </w:trPr>
        <w:tc>
          <w:tcPr>
            <w:tcW w:w="9576" w:type="dxa"/>
          </w:tcPr>
          <w:p w14:paraId="664EC680" w14:textId="5F531DB0" w:rsidR="00B83E60" w:rsidRPr="003B5979" w:rsidRDefault="00B83E60" w:rsidP="009B4254">
            <w:r w:rsidRPr="003B5979">
              <w:t>I hereby certify that, to the best of my knowledge, the information and data contained in this application are true and correct</w:t>
            </w:r>
            <w:r w:rsidR="006F2D93" w:rsidRPr="003B5979">
              <w:t xml:space="preserve">. </w:t>
            </w:r>
            <w:r w:rsidRPr="003B5979">
              <w:t xml:space="preserve">The applicant’s governing body has duly authorized this application and </w:t>
            </w:r>
            <w:proofErr w:type="gramStart"/>
            <w:r w:rsidRPr="003B5979">
              <w:t>documentation</w:t>
            </w:r>
            <w:r w:rsidR="007F4728">
              <w:t xml:space="preserve"> </w:t>
            </w:r>
            <w:r w:rsidR="007F4728" w:rsidRPr="00CB077F">
              <w:rPr>
                <w:sz w:val="22"/>
                <w:szCs w:val="22"/>
              </w:rPr>
              <w:t>,</w:t>
            </w:r>
            <w:proofErr w:type="gramEnd"/>
            <w:r w:rsidR="007F4728" w:rsidRPr="00CB077F">
              <w:rPr>
                <w:sz w:val="22"/>
                <w:szCs w:val="22"/>
              </w:rPr>
              <w:t xml:space="preserve"> and the applicant will comply with the SCDE Assurances and Terms and Conditions for State Awards if the grant is awarded</w:t>
            </w:r>
          </w:p>
        </w:tc>
      </w:tr>
    </w:tbl>
    <w:p w14:paraId="6E8F46C8" w14:textId="77777777" w:rsidR="00B83E60" w:rsidRPr="003B5979" w:rsidRDefault="00B83E60" w:rsidP="00B83E60"/>
    <w:p w14:paraId="099B58A0" w14:textId="2AD420B9" w:rsidR="00B83E60" w:rsidRPr="003B5979" w:rsidRDefault="00B83E60" w:rsidP="00B83E60">
      <w:pPr>
        <w:rPr>
          <w:b/>
        </w:rPr>
      </w:pPr>
      <w:r w:rsidRPr="003B5979">
        <w:rPr>
          <w:b/>
        </w:rPr>
        <w:t xml:space="preserve">Authorized Official </w:t>
      </w:r>
      <w:r w:rsidR="005D46FD" w:rsidRPr="003B5979">
        <w:t>(</w:t>
      </w:r>
      <w:r w:rsidR="006C3E32" w:rsidRPr="003B5979">
        <w:rPr>
          <w:rFonts w:eastAsia="Calibri"/>
        </w:rPr>
        <w:t>must</w:t>
      </w:r>
      <w:r w:rsidR="00F66020" w:rsidRPr="003B5979">
        <w:rPr>
          <w:rFonts w:eastAsia="Calibri"/>
        </w:rPr>
        <w:t xml:space="preserve"> be CEO of organization or superintendent of school district)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683"/>
        <w:gridCol w:w="4667"/>
      </w:tblGrid>
      <w:tr w:rsidR="00B83E60" w:rsidRPr="00DC7058" w14:paraId="4DAD0441" w14:textId="77777777" w:rsidTr="009B4254">
        <w:trPr>
          <w:trHeight w:val="326"/>
        </w:trPr>
        <w:tc>
          <w:tcPr>
            <w:tcW w:w="9576" w:type="dxa"/>
            <w:gridSpan w:val="2"/>
            <w:vAlign w:val="center"/>
          </w:tcPr>
          <w:p w14:paraId="27A3B03E" w14:textId="77777777" w:rsidR="00B83E60" w:rsidRPr="00DC7058" w:rsidRDefault="00B83E60" w:rsidP="009B4254">
            <w:r w:rsidRPr="00DC7058">
              <w:t xml:space="preserve">Name: </w:t>
            </w:r>
          </w:p>
        </w:tc>
      </w:tr>
      <w:tr w:rsidR="00B83E60" w:rsidRPr="00DC7058" w14:paraId="7206EDD2" w14:textId="77777777" w:rsidTr="009B4254">
        <w:trPr>
          <w:trHeight w:val="329"/>
        </w:trPr>
        <w:tc>
          <w:tcPr>
            <w:tcW w:w="4788" w:type="dxa"/>
            <w:vAlign w:val="center"/>
          </w:tcPr>
          <w:p w14:paraId="01890144" w14:textId="77777777" w:rsidR="00B83E60" w:rsidRPr="00DC7058" w:rsidRDefault="00B83E60" w:rsidP="009B4254">
            <w:r w:rsidRPr="00DC7058">
              <w:t>Position:</w:t>
            </w:r>
          </w:p>
        </w:tc>
        <w:tc>
          <w:tcPr>
            <w:tcW w:w="4788" w:type="dxa"/>
            <w:vAlign w:val="center"/>
          </w:tcPr>
          <w:p w14:paraId="00024468" w14:textId="74FA8496" w:rsidR="00B83E60" w:rsidRPr="00DC7058" w:rsidRDefault="003568F6" w:rsidP="009B4254">
            <w:r w:rsidRPr="00DC7058">
              <w:t>Email</w:t>
            </w:r>
            <w:r w:rsidR="00B83E60" w:rsidRPr="00DC7058">
              <w:t>:</w:t>
            </w:r>
          </w:p>
        </w:tc>
      </w:tr>
      <w:tr w:rsidR="00B83E60" w:rsidRPr="00DC7058" w14:paraId="5049C5F7" w14:textId="77777777" w:rsidTr="009B4254">
        <w:trPr>
          <w:trHeight w:val="328"/>
        </w:trPr>
        <w:tc>
          <w:tcPr>
            <w:tcW w:w="4788" w:type="dxa"/>
            <w:vAlign w:val="center"/>
          </w:tcPr>
          <w:p w14:paraId="0EDE84CB" w14:textId="77777777" w:rsidR="00B83E60" w:rsidRPr="00DC7058" w:rsidRDefault="00B83E60" w:rsidP="009B4254">
            <w:r w:rsidRPr="00DC7058">
              <w:t>Telephone:</w:t>
            </w:r>
          </w:p>
        </w:tc>
        <w:tc>
          <w:tcPr>
            <w:tcW w:w="4788" w:type="dxa"/>
            <w:vAlign w:val="center"/>
          </w:tcPr>
          <w:p w14:paraId="099911BA" w14:textId="77777777" w:rsidR="00B83E60" w:rsidRPr="00DC7058" w:rsidRDefault="00B83E60" w:rsidP="009B4254">
            <w:r w:rsidRPr="00DC7058">
              <w:t>Fax:</w:t>
            </w:r>
          </w:p>
        </w:tc>
      </w:tr>
    </w:tbl>
    <w:p w14:paraId="393C73D1" w14:textId="77777777" w:rsidR="00B83E60" w:rsidRPr="00DC7058" w:rsidRDefault="00B83E60" w:rsidP="00B83E6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79"/>
        <w:gridCol w:w="4579"/>
      </w:tblGrid>
      <w:tr w:rsidR="00DB7A51" w:rsidRPr="00DC7058" w14:paraId="466235B9" w14:textId="77777777" w:rsidTr="00B779B1">
        <w:trPr>
          <w:trHeight w:val="662"/>
        </w:trPr>
        <w:tc>
          <w:tcPr>
            <w:tcW w:w="4579" w:type="dxa"/>
            <w:tcBorders>
              <w:top w:val="single" w:sz="18" w:space="0" w:color="auto"/>
              <w:bottom w:val="single" w:sz="2" w:space="0" w:color="auto"/>
            </w:tcBorders>
            <w:vAlign w:val="center"/>
          </w:tcPr>
          <w:p w14:paraId="5F33DFA8" w14:textId="77777777" w:rsidR="00DB7A51" w:rsidRPr="00DC7058" w:rsidRDefault="00DB7A51" w:rsidP="00DB7A51">
            <w:pPr>
              <w:spacing w:line="360" w:lineRule="auto"/>
              <w:rPr>
                <w:rFonts w:eastAsia="Calibri"/>
              </w:rPr>
            </w:pPr>
            <w:r w:rsidRPr="00DC7058">
              <w:rPr>
                <w:rFonts w:eastAsia="Calibri"/>
              </w:rPr>
              <w:t>Signature of Authorized Official:</w:t>
            </w:r>
          </w:p>
          <w:p w14:paraId="4DA02DE1" w14:textId="77777777" w:rsidR="00DB7A51" w:rsidRPr="00DC7058" w:rsidRDefault="00DB7A51" w:rsidP="00DB7A51">
            <w:pPr>
              <w:spacing w:line="360" w:lineRule="auto"/>
              <w:rPr>
                <w:rFonts w:eastAsia="Calibri"/>
              </w:rPr>
            </w:pPr>
          </w:p>
        </w:tc>
        <w:tc>
          <w:tcPr>
            <w:tcW w:w="4579" w:type="dxa"/>
            <w:tcBorders>
              <w:top w:val="single" w:sz="18" w:space="0" w:color="auto"/>
              <w:bottom w:val="single" w:sz="2" w:space="0" w:color="auto"/>
            </w:tcBorders>
            <w:vAlign w:val="center"/>
          </w:tcPr>
          <w:p w14:paraId="6DC045A6" w14:textId="77777777" w:rsidR="00DB7A51" w:rsidRPr="00DC7058" w:rsidRDefault="00DB7A51" w:rsidP="00DB7A51">
            <w:pPr>
              <w:spacing w:line="360" w:lineRule="auto"/>
              <w:rPr>
                <w:rFonts w:eastAsia="Calibri"/>
              </w:rPr>
            </w:pPr>
            <w:r w:rsidRPr="00DC7058">
              <w:rPr>
                <w:rFonts w:eastAsia="Calibri"/>
              </w:rPr>
              <w:t>Typed name of Authorized Official:</w:t>
            </w:r>
          </w:p>
          <w:p w14:paraId="0BF162A6" w14:textId="6A4D5BDC" w:rsidR="00DB7A51" w:rsidRPr="00DC7058" w:rsidRDefault="00DB7A51" w:rsidP="00DB7A51">
            <w:pPr>
              <w:tabs>
                <w:tab w:val="center" w:pos="2143"/>
              </w:tabs>
              <w:spacing w:line="360" w:lineRule="auto"/>
              <w:rPr>
                <w:rFonts w:eastAsia="Calibri"/>
                <w:b/>
              </w:rPr>
            </w:pPr>
            <w:r w:rsidRPr="00DC7058">
              <w:rPr>
                <w:rFonts w:eastAsia="Calibri"/>
              </w:rPr>
              <w:tab/>
            </w:r>
          </w:p>
        </w:tc>
      </w:tr>
      <w:tr w:rsidR="00F66020" w:rsidRPr="00DC7058" w14:paraId="4E16FF51" w14:textId="77777777" w:rsidTr="00B779B1">
        <w:trPr>
          <w:trHeight w:val="346"/>
        </w:trPr>
        <w:tc>
          <w:tcPr>
            <w:tcW w:w="9158" w:type="dxa"/>
            <w:gridSpan w:val="2"/>
            <w:tcBorders>
              <w:top w:val="single" w:sz="2" w:space="0" w:color="auto"/>
              <w:left w:val="single" w:sz="2" w:space="0" w:color="auto"/>
              <w:bottom w:val="single" w:sz="18" w:space="0" w:color="auto"/>
              <w:right w:val="single" w:sz="2" w:space="0" w:color="auto"/>
            </w:tcBorders>
            <w:vAlign w:val="center"/>
          </w:tcPr>
          <w:p w14:paraId="40B3D59F" w14:textId="77777777" w:rsidR="00F66020" w:rsidRPr="00DC7058" w:rsidRDefault="00F66020" w:rsidP="00426905">
            <w:pPr>
              <w:spacing w:line="276" w:lineRule="auto"/>
              <w:rPr>
                <w:rFonts w:eastAsia="Calibri"/>
              </w:rPr>
            </w:pPr>
            <w:r w:rsidRPr="00DC7058">
              <w:rPr>
                <w:rFonts w:eastAsia="Calibri"/>
              </w:rPr>
              <w:t>Date Signed:</w:t>
            </w:r>
          </w:p>
        </w:tc>
      </w:tr>
      <w:tr w:rsidR="00DB7A51" w:rsidRPr="00DC7058" w14:paraId="701B9126" w14:textId="77777777" w:rsidTr="00B779B1">
        <w:trPr>
          <w:trHeight w:val="670"/>
        </w:trPr>
        <w:tc>
          <w:tcPr>
            <w:tcW w:w="4579" w:type="dxa"/>
            <w:tcBorders>
              <w:top w:val="single" w:sz="18" w:space="0" w:color="auto"/>
              <w:left w:val="single" w:sz="4" w:space="0" w:color="auto"/>
              <w:bottom w:val="single" w:sz="4" w:space="0" w:color="auto"/>
              <w:right w:val="single" w:sz="4" w:space="0" w:color="auto"/>
            </w:tcBorders>
            <w:vAlign w:val="center"/>
          </w:tcPr>
          <w:p w14:paraId="634D95FF" w14:textId="77777777" w:rsidR="00DB7A51" w:rsidRPr="00DC7058" w:rsidRDefault="00DB7A51" w:rsidP="00DB7A51">
            <w:pPr>
              <w:spacing w:line="360" w:lineRule="auto"/>
              <w:rPr>
                <w:rFonts w:eastAsia="Calibri"/>
              </w:rPr>
            </w:pPr>
            <w:r w:rsidRPr="00DC7058">
              <w:rPr>
                <w:rFonts w:eastAsia="Calibri"/>
              </w:rPr>
              <w:t>Signature of Financial Official:</w:t>
            </w:r>
          </w:p>
          <w:p w14:paraId="7ED994DE" w14:textId="77777777" w:rsidR="00DB7A51" w:rsidRPr="00DC7058" w:rsidRDefault="00DB7A51" w:rsidP="00DB7A51">
            <w:pPr>
              <w:spacing w:line="360" w:lineRule="auto"/>
              <w:rPr>
                <w:rFonts w:eastAsia="Calibri"/>
              </w:rPr>
            </w:pPr>
          </w:p>
        </w:tc>
        <w:tc>
          <w:tcPr>
            <w:tcW w:w="4579" w:type="dxa"/>
            <w:tcBorders>
              <w:top w:val="single" w:sz="18" w:space="0" w:color="auto"/>
              <w:left w:val="single" w:sz="4" w:space="0" w:color="auto"/>
              <w:bottom w:val="single" w:sz="4" w:space="0" w:color="auto"/>
              <w:right w:val="single" w:sz="4" w:space="0" w:color="auto"/>
            </w:tcBorders>
            <w:vAlign w:val="center"/>
          </w:tcPr>
          <w:p w14:paraId="1D580688" w14:textId="77777777" w:rsidR="00DB7A51" w:rsidRPr="00DC7058" w:rsidRDefault="00DB7A51" w:rsidP="00DB7A51">
            <w:pPr>
              <w:spacing w:line="360" w:lineRule="auto"/>
              <w:rPr>
                <w:rFonts w:eastAsia="Calibri"/>
              </w:rPr>
            </w:pPr>
            <w:r w:rsidRPr="00DC7058">
              <w:rPr>
                <w:rFonts w:eastAsia="Calibri"/>
              </w:rPr>
              <w:t>Typed Name of Financial Official:</w:t>
            </w:r>
          </w:p>
          <w:p w14:paraId="0026EB3F" w14:textId="2742D32D" w:rsidR="00DB7A51" w:rsidRPr="00DC7058" w:rsidRDefault="00DB7A51" w:rsidP="006E2B3D">
            <w:pPr>
              <w:tabs>
                <w:tab w:val="center" w:pos="2143"/>
              </w:tabs>
              <w:spacing w:line="360" w:lineRule="auto"/>
              <w:rPr>
                <w:rFonts w:eastAsia="Calibri"/>
              </w:rPr>
            </w:pPr>
            <w:r w:rsidRPr="00DC7058">
              <w:rPr>
                <w:rFonts w:eastAsia="Calibri"/>
              </w:rPr>
              <w:tab/>
            </w:r>
          </w:p>
        </w:tc>
      </w:tr>
      <w:tr w:rsidR="00F66020" w:rsidRPr="00DC7058" w14:paraId="41698429" w14:textId="77777777" w:rsidTr="00B779B1">
        <w:trPr>
          <w:trHeight w:val="346"/>
        </w:trPr>
        <w:tc>
          <w:tcPr>
            <w:tcW w:w="9158" w:type="dxa"/>
            <w:gridSpan w:val="2"/>
            <w:tcBorders>
              <w:top w:val="single" w:sz="4" w:space="0" w:color="auto"/>
              <w:left w:val="single" w:sz="4" w:space="0" w:color="auto"/>
              <w:bottom w:val="single" w:sz="18" w:space="0" w:color="auto"/>
              <w:right w:val="single" w:sz="4" w:space="0" w:color="auto"/>
            </w:tcBorders>
            <w:vAlign w:val="center"/>
          </w:tcPr>
          <w:p w14:paraId="6C9C40A9" w14:textId="77777777" w:rsidR="00F66020" w:rsidRPr="00DC7058" w:rsidRDefault="00F66020" w:rsidP="00426905">
            <w:pPr>
              <w:spacing w:line="276" w:lineRule="auto"/>
              <w:rPr>
                <w:rFonts w:eastAsia="Calibri"/>
              </w:rPr>
            </w:pPr>
            <w:r w:rsidRPr="00DC7058">
              <w:rPr>
                <w:rFonts w:eastAsia="Calibri"/>
              </w:rPr>
              <w:t>Date Signed:</w:t>
            </w:r>
          </w:p>
        </w:tc>
      </w:tr>
      <w:tr w:rsidR="006E2B3D" w:rsidRPr="00DC7058" w14:paraId="6E8C07D3" w14:textId="77777777" w:rsidTr="00B779B1">
        <w:trPr>
          <w:trHeight w:val="679"/>
        </w:trPr>
        <w:tc>
          <w:tcPr>
            <w:tcW w:w="4579" w:type="dxa"/>
            <w:tcBorders>
              <w:top w:val="single" w:sz="18" w:space="0" w:color="auto"/>
              <w:left w:val="single" w:sz="4" w:space="0" w:color="auto"/>
              <w:bottom w:val="single" w:sz="4" w:space="0" w:color="auto"/>
              <w:right w:val="single" w:sz="4" w:space="0" w:color="auto"/>
            </w:tcBorders>
            <w:vAlign w:val="center"/>
          </w:tcPr>
          <w:p w14:paraId="49BC39E1" w14:textId="112CAAF7" w:rsidR="006E2B3D" w:rsidRPr="00DC7058" w:rsidRDefault="006E2B3D" w:rsidP="00D52F25">
            <w:pPr>
              <w:spacing w:line="360" w:lineRule="auto"/>
              <w:rPr>
                <w:rFonts w:eastAsia="Calibri"/>
              </w:rPr>
            </w:pPr>
            <w:r w:rsidRPr="00DC7058">
              <w:rPr>
                <w:rFonts w:eastAsia="Calibri"/>
              </w:rPr>
              <w:t>Signature of Grant Manager (if applicable):</w:t>
            </w:r>
          </w:p>
          <w:p w14:paraId="550544DA" w14:textId="77777777" w:rsidR="006E2B3D" w:rsidRPr="00DC7058" w:rsidRDefault="006E2B3D" w:rsidP="00D52F25">
            <w:pPr>
              <w:spacing w:line="360" w:lineRule="auto"/>
              <w:rPr>
                <w:rFonts w:eastAsia="Calibri"/>
              </w:rPr>
            </w:pPr>
          </w:p>
        </w:tc>
        <w:tc>
          <w:tcPr>
            <w:tcW w:w="4579" w:type="dxa"/>
            <w:tcBorders>
              <w:top w:val="single" w:sz="18" w:space="0" w:color="auto"/>
              <w:left w:val="single" w:sz="4" w:space="0" w:color="auto"/>
              <w:bottom w:val="single" w:sz="4" w:space="0" w:color="auto"/>
              <w:right w:val="single" w:sz="4" w:space="0" w:color="auto"/>
            </w:tcBorders>
            <w:vAlign w:val="center"/>
          </w:tcPr>
          <w:p w14:paraId="462F5069" w14:textId="2DA3F110" w:rsidR="006E2B3D" w:rsidRPr="00DC7058" w:rsidRDefault="006E2B3D" w:rsidP="00D52F25">
            <w:pPr>
              <w:spacing w:line="360" w:lineRule="auto"/>
              <w:rPr>
                <w:rFonts w:eastAsia="Calibri"/>
              </w:rPr>
            </w:pPr>
            <w:r w:rsidRPr="00DC7058">
              <w:rPr>
                <w:rFonts w:eastAsia="Calibri"/>
              </w:rPr>
              <w:t>Typed Name of Grant Manager:</w:t>
            </w:r>
          </w:p>
          <w:p w14:paraId="202CB798" w14:textId="77777777" w:rsidR="006E2B3D" w:rsidRPr="00DC7058" w:rsidRDefault="006E2B3D" w:rsidP="00D52F25">
            <w:pPr>
              <w:tabs>
                <w:tab w:val="center" w:pos="2143"/>
              </w:tabs>
              <w:spacing w:line="360" w:lineRule="auto"/>
              <w:rPr>
                <w:rFonts w:eastAsia="Calibri"/>
              </w:rPr>
            </w:pPr>
            <w:r w:rsidRPr="00DC7058">
              <w:rPr>
                <w:rFonts w:eastAsia="Calibri"/>
              </w:rPr>
              <w:tab/>
            </w:r>
          </w:p>
        </w:tc>
      </w:tr>
      <w:tr w:rsidR="006E2B3D" w:rsidRPr="00DC7058" w14:paraId="7E7AF92B" w14:textId="77777777" w:rsidTr="00B779B1">
        <w:trPr>
          <w:trHeight w:val="346"/>
        </w:trPr>
        <w:tc>
          <w:tcPr>
            <w:tcW w:w="9158" w:type="dxa"/>
            <w:gridSpan w:val="2"/>
            <w:tcBorders>
              <w:top w:val="single" w:sz="4" w:space="0" w:color="auto"/>
              <w:left w:val="single" w:sz="4" w:space="0" w:color="auto"/>
              <w:bottom w:val="single" w:sz="18" w:space="0" w:color="auto"/>
              <w:right w:val="single" w:sz="4" w:space="0" w:color="auto"/>
            </w:tcBorders>
            <w:vAlign w:val="center"/>
          </w:tcPr>
          <w:p w14:paraId="0D15200B" w14:textId="77777777" w:rsidR="006E2B3D" w:rsidRPr="00DC7058" w:rsidRDefault="006E2B3D" w:rsidP="00D52F25">
            <w:pPr>
              <w:spacing w:line="276" w:lineRule="auto"/>
              <w:rPr>
                <w:rFonts w:eastAsia="Calibri"/>
              </w:rPr>
            </w:pPr>
            <w:r w:rsidRPr="00DC7058">
              <w:rPr>
                <w:rFonts w:eastAsia="Calibri"/>
              </w:rPr>
              <w:t>Date Signed:</w:t>
            </w:r>
          </w:p>
        </w:tc>
      </w:tr>
      <w:tr w:rsidR="006E2B3D" w:rsidRPr="00DC7058" w14:paraId="48DD2460" w14:textId="77777777" w:rsidTr="00B779B1">
        <w:trPr>
          <w:trHeight w:val="670"/>
        </w:trPr>
        <w:tc>
          <w:tcPr>
            <w:tcW w:w="4579" w:type="dxa"/>
            <w:tcBorders>
              <w:top w:val="single" w:sz="18" w:space="0" w:color="auto"/>
              <w:left w:val="single" w:sz="4" w:space="0" w:color="auto"/>
              <w:bottom w:val="single" w:sz="4" w:space="0" w:color="auto"/>
              <w:right w:val="single" w:sz="4" w:space="0" w:color="auto"/>
            </w:tcBorders>
            <w:vAlign w:val="center"/>
          </w:tcPr>
          <w:p w14:paraId="6B4DCB8E" w14:textId="27AA41D7" w:rsidR="006E2B3D" w:rsidRPr="00DC7058" w:rsidRDefault="006E2B3D" w:rsidP="00D52F25">
            <w:pPr>
              <w:spacing w:line="360" w:lineRule="auto"/>
              <w:rPr>
                <w:rFonts w:eastAsia="Calibri"/>
              </w:rPr>
            </w:pPr>
            <w:r w:rsidRPr="00DC7058">
              <w:rPr>
                <w:rFonts w:eastAsia="Calibri"/>
              </w:rPr>
              <w:t>Signature of Principal (if applicable):</w:t>
            </w:r>
          </w:p>
          <w:p w14:paraId="2286FFBF" w14:textId="77777777" w:rsidR="006E2B3D" w:rsidRPr="00DC7058" w:rsidRDefault="006E2B3D" w:rsidP="00D52F25">
            <w:pPr>
              <w:spacing w:line="360" w:lineRule="auto"/>
              <w:rPr>
                <w:rFonts w:eastAsia="Calibri"/>
              </w:rPr>
            </w:pPr>
          </w:p>
        </w:tc>
        <w:tc>
          <w:tcPr>
            <w:tcW w:w="4579" w:type="dxa"/>
            <w:tcBorders>
              <w:top w:val="single" w:sz="18" w:space="0" w:color="auto"/>
              <w:left w:val="single" w:sz="4" w:space="0" w:color="auto"/>
              <w:bottom w:val="single" w:sz="4" w:space="0" w:color="auto"/>
              <w:right w:val="single" w:sz="4" w:space="0" w:color="auto"/>
            </w:tcBorders>
            <w:vAlign w:val="center"/>
          </w:tcPr>
          <w:p w14:paraId="300E114A" w14:textId="76936854" w:rsidR="006E2B3D" w:rsidRPr="00DC7058" w:rsidRDefault="006E2B3D" w:rsidP="00D52F25">
            <w:pPr>
              <w:spacing w:line="360" w:lineRule="auto"/>
              <w:rPr>
                <w:rFonts w:eastAsia="Calibri"/>
              </w:rPr>
            </w:pPr>
            <w:r w:rsidRPr="00DC7058">
              <w:rPr>
                <w:rFonts w:eastAsia="Calibri"/>
              </w:rPr>
              <w:t>Typed Name of Principal:</w:t>
            </w:r>
          </w:p>
          <w:p w14:paraId="26BA01A0" w14:textId="77777777" w:rsidR="006E2B3D" w:rsidRPr="00DC7058" w:rsidRDefault="006E2B3D" w:rsidP="00D52F25">
            <w:pPr>
              <w:tabs>
                <w:tab w:val="center" w:pos="2143"/>
              </w:tabs>
              <w:spacing w:line="360" w:lineRule="auto"/>
              <w:rPr>
                <w:rFonts w:eastAsia="Calibri"/>
              </w:rPr>
            </w:pPr>
            <w:r w:rsidRPr="00DC7058">
              <w:rPr>
                <w:rFonts w:eastAsia="Calibri"/>
              </w:rPr>
              <w:tab/>
            </w:r>
          </w:p>
        </w:tc>
      </w:tr>
      <w:tr w:rsidR="006E2B3D" w:rsidRPr="00DC7058" w14:paraId="55B9DC2D" w14:textId="77777777" w:rsidTr="00B779B1">
        <w:trPr>
          <w:trHeight w:val="346"/>
        </w:trPr>
        <w:tc>
          <w:tcPr>
            <w:tcW w:w="9158" w:type="dxa"/>
            <w:gridSpan w:val="2"/>
            <w:tcBorders>
              <w:top w:val="single" w:sz="4" w:space="0" w:color="auto"/>
              <w:left w:val="single" w:sz="4" w:space="0" w:color="auto"/>
              <w:bottom w:val="single" w:sz="18" w:space="0" w:color="auto"/>
              <w:right w:val="single" w:sz="4" w:space="0" w:color="auto"/>
            </w:tcBorders>
            <w:vAlign w:val="center"/>
          </w:tcPr>
          <w:p w14:paraId="66C95B21" w14:textId="77777777" w:rsidR="006E2B3D" w:rsidRPr="00DC7058" w:rsidRDefault="006E2B3D" w:rsidP="00D52F25">
            <w:pPr>
              <w:spacing w:line="276" w:lineRule="auto"/>
              <w:rPr>
                <w:rFonts w:eastAsia="Calibri"/>
              </w:rPr>
            </w:pPr>
            <w:r w:rsidRPr="00DC7058">
              <w:rPr>
                <w:rFonts w:eastAsia="Calibri"/>
              </w:rPr>
              <w:t>Date Signed:</w:t>
            </w:r>
          </w:p>
        </w:tc>
      </w:tr>
    </w:tbl>
    <w:p w14:paraId="080000F9" w14:textId="77777777" w:rsidR="00B83E60" w:rsidRPr="00DC7058" w:rsidRDefault="00B83E60" w:rsidP="00B83E60"/>
    <w:p w14:paraId="5BD6D612" w14:textId="0EEDAF97" w:rsidR="000700D3" w:rsidRPr="003B5979" w:rsidRDefault="00B83E60" w:rsidP="00EC7FA2">
      <w:r w:rsidRPr="003B5979">
        <w:t>Please complete, print, and obtain signatures prior to submission</w:t>
      </w:r>
      <w:r w:rsidR="006F2D93" w:rsidRPr="003B5979">
        <w:t xml:space="preserve">. </w:t>
      </w:r>
      <w:r w:rsidRPr="003B5979">
        <w:t xml:space="preserve">Include the signed, scanned form in the </w:t>
      </w:r>
      <w:r w:rsidR="00BC5548" w:rsidRPr="003B5979">
        <w:t>r</w:t>
      </w:r>
      <w:r w:rsidRPr="003B5979">
        <w:t xml:space="preserve">equired </w:t>
      </w:r>
      <w:r w:rsidR="009B11C6" w:rsidRPr="003B5979">
        <w:t xml:space="preserve">application </w:t>
      </w:r>
      <w:r w:rsidR="00285804" w:rsidRPr="003B5979">
        <w:t>attachments</w:t>
      </w:r>
      <w:r w:rsidRPr="003B5979">
        <w:t xml:space="preserve"> as indicated on</w:t>
      </w:r>
      <w:r w:rsidR="00276A48" w:rsidRPr="003B5979">
        <w:t xml:space="preserve"> </w:t>
      </w:r>
      <w:r w:rsidR="00276A48" w:rsidRPr="00715BD7">
        <w:t xml:space="preserve">page </w:t>
      </w:r>
      <w:bookmarkEnd w:id="78"/>
      <w:r w:rsidR="009B11C6" w:rsidRPr="00715BD7">
        <w:t>6</w:t>
      </w:r>
      <w:r w:rsidR="00EC7FA2" w:rsidRPr="00715BD7">
        <w:t>.</w:t>
      </w:r>
    </w:p>
    <w:p w14:paraId="63FD8EEA" w14:textId="77777777" w:rsidR="000700D3" w:rsidRDefault="000700D3" w:rsidP="000700D3">
      <w:pPr>
        <w:keepNext/>
        <w:jc w:val="center"/>
        <w:outlineLvl w:val="1"/>
        <w:rPr>
          <w:rFonts w:eastAsia="Times"/>
          <w:b/>
          <w:bCs/>
        </w:rPr>
        <w:sectPr w:rsidR="000700D3" w:rsidSect="00014D49">
          <w:headerReference w:type="default" r:id="rId32"/>
          <w:footerReference w:type="default" r:id="rId33"/>
          <w:pgSz w:w="12240" w:h="15840"/>
          <w:pgMar w:top="1440" w:right="1440" w:bottom="1440" w:left="1440" w:header="720" w:footer="720" w:gutter="0"/>
          <w:cols w:space="720"/>
          <w:docGrid w:linePitch="360"/>
        </w:sectPr>
      </w:pPr>
      <w:bookmarkStart w:id="82" w:name="_Toc110150819"/>
    </w:p>
    <w:p w14:paraId="4D74921D" w14:textId="3D1F5DC1" w:rsidR="00490F5F" w:rsidRPr="003B5979" w:rsidRDefault="00490F5F" w:rsidP="00490F5F">
      <w:pPr>
        <w:pStyle w:val="Heading2"/>
        <w:numPr>
          <w:ilvl w:val="0"/>
          <w:numId w:val="0"/>
        </w:numPr>
        <w:jc w:val="center"/>
        <w:rPr>
          <w:szCs w:val="24"/>
        </w:rPr>
      </w:pPr>
      <w:bookmarkStart w:id="83" w:name="_Toc169264085"/>
      <w:bookmarkStart w:id="84" w:name="_Toc169267877"/>
      <w:bookmarkStart w:id="85" w:name="_Toc230855661"/>
      <w:bookmarkEnd w:id="82"/>
      <w:r w:rsidRPr="003B5979">
        <w:rPr>
          <w:szCs w:val="24"/>
        </w:rPr>
        <w:lastRenderedPageBreak/>
        <w:t>Assurances and Terms and Conditions for State Awards</w:t>
      </w:r>
      <w:bookmarkEnd w:id="83"/>
      <w:bookmarkEnd w:id="84"/>
      <w:bookmarkEnd w:id="85"/>
    </w:p>
    <w:p w14:paraId="5618EDA8" w14:textId="77777777" w:rsidR="00FA4C11" w:rsidRPr="00FA4C11" w:rsidRDefault="00FA4C11" w:rsidP="00FA4C11">
      <w:pPr>
        <w:jc w:val="center"/>
        <w:rPr>
          <w:i/>
        </w:rPr>
      </w:pPr>
      <w:bookmarkStart w:id="86" w:name="_Toc332013857"/>
      <w:bookmarkStart w:id="87" w:name="_Toc332014087"/>
      <w:r w:rsidRPr="00FA4C11">
        <w:rPr>
          <w:i/>
        </w:rPr>
        <w:t>For informational purposes only</w:t>
      </w:r>
      <w:bookmarkEnd w:id="86"/>
      <w:bookmarkEnd w:id="87"/>
    </w:p>
    <w:p w14:paraId="15622CD6" w14:textId="77777777" w:rsidR="00FA4C11" w:rsidRPr="00FA4C11" w:rsidRDefault="00FA4C11" w:rsidP="00FA4C11">
      <w:pPr>
        <w:jc w:val="center"/>
        <w:rPr>
          <w:i/>
        </w:rPr>
      </w:pPr>
      <w:r w:rsidRPr="00FA4C11">
        <w:rPr>
          <w:i/>
        </w:rPr>
        <w:t>The applicant certifies to abide by the SCDE Assurances and Terms and Conditions by signing and submitting the Certification Signature Page.</w:t>
      </w:r>
    </w:p>
    <w:p w14:paraId="53EA5E92" w14:textId="77777777" w:rsidR="00364EE6" w:rsidRDefault="00364EE6" w:rsidP="00364EE6"/>
    <w:p w14:paraId="07B5FDFA" w14:textId="4712D475" w:rsidR="002A2B5E" w:rsidRPr="002A2B5E" w:rsidRDefault="00364EE6" w:rsidP="002A2B5E">
      <w:pPr>
        <w:jc w:val="center"/>
        <w:rPr>
          <w:b/>
        </w:rPr>
      </w:pPr>
      <w:r w:rsidRPr="00FE064E">
        <w:rPr>
          <w:b/>
        </w:rPr>
        <w:t>Assurances</w:t>
      </w:r>
    </w:p>
    <w:p w14:paraId="6BDD2248" w14:textId="2554F39F" w:rsidR="002A2B5E" w:rsidRPr="00715BD7" w:rsidRDefault="002A2B5E" w:rsidP="002A2B5E">
      <w:pPr>
        <w:tabs>
          <w:tab w:val="left" w:pos="4320"/>
        </w:tabs>
        <w:spacing w:after="200"/>
        <w:rPr>
          <w:rFonts w:ascii="Times New Roman" w:hAnsi="Times New Roman"/>
          <w:sz w:val="22"/>
          <w:szCs w:val="22"/>
        </w:rPr>
      </w:pPr>
      <w:bookmarkStart w:id="88" w:name="_Hlk199256125"/>
      <w:r w:rsidRPr="00715BD7">
        <w:rPr>
          <w:rFonts w:ascii="Times New Roman" w:hAnsi="Times New Roman"/>
          <w:sz w:val="22"/>
          <w:szCs w:val="22"/>
        </w:rPr>
        <w:t>I certify that this applicant</w:t>
      </w:r>
    </w:p>
    <w:p w14:paraId="1D79026B"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Has the legal authority to apply for state assistance and the institutional, managerial, and financial capability (including funds sufficient to pay the nonstate share of project costs) to ensure proper planning, management, and completion of the project described in this application.</w:t>
      </w:r>
    </w:p>
    <w:p w14:paraId="465E89D4"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Will give the South Carolina Department of Education (SCDE) access to and the right to examine all records, books, papers, or documents related to this award and will establish a proper accounting system in accordance with generally accepted accounting principles (GAAP) or agency directives.</w:t>
      </w:r>
    </w:p>
    <w:p w14:paraId="33DA6461"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Has an accounting system that includes sufficient internal controls, a clear audit trail, and written cost-allocation procedures as necessary.  The financial management systems are capable of distinguishing expenditures that are attributable to this grant from those that are not attributable to this grant.  This system is able to identify costs by programmatic year and by budget line item and to differentiate among direct, indirect, and administrative costs.  In addition, the applicant will maintain adequate supporting documents for the expenditures and in-kind contributions, regardless of the type of funds, if any, that it makes under this grant.  Costs are shown in books or records (e.g., disbursements ledger, journal, payroll register) and are supported by a source document such as a receipt, travel voucher, invoice, bill, or in-kind voucher.</w:t>
      </w:r>
    </w:p>
    <w:p w14:paraId="5C49B953"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Will also comply with GAAP as it relates to budgets, budget amendments, and expenditure claim submissions.</w:t>
      </w:r>
    </w:p>
    <w:p w14:paraId="13578810"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Will approve all expenditures, document receipt of goods and services, and record payments on the applicant’s accounting records prior to submission of reimbursement claims to the SCDE for costs related to this grant.</w:t>
      </w:r>
    </w:p>
    <w:p w14:paraId="200B784D"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Will initiate and complete work within the applicable time frame after receipt of approval by the SCDE.</w:t>
      </w:r>
    </w:p>
    <w:p w14:paraId="7312D512"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Will not discriminate against any employee or applicant for employment because of race, color, religion, age, sex, national origin, or disability.  The applicant will take affirmative action to ensure that applicants for employment and the employees during the period of their employment are treated without regard to their race, color, religion, age, sex, national origin, or disability.</w:t>
      </w:r>
    </w:p>
    <w:p w14:paraId="34850F19"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 xml:space="preserve">Will comply with the Ethics, Government Accountability, and Campaign Reform Act (S.C. Code Ann. § 2-17-10 </w:t>
      </w:r>
      <w:r w:rsidRPr="00715BD7">
        <w:rPr>
          <w:rFonts w:ascii="Times New Roman" w:hAnsi="Times New Roman"/>
          <w:i/>
          <w:sz w:val="22"/>
          <w:szCs w:val="22"/>
        </w:rPr>
        <w:t>et seq.</w:t>
      </w:r>
      <w:r w:rsidRPr="00715BD7">
        <w:rPr>
          <w:rFonts w:ascii="Times New Roman" w:hAnsi="Times New Roman"/>
          <w:sz w:val="22"/>
          <w:szCs w:val="22"/>
        </w:rPr>
        <w:t xml:space="preserve"> and § 8-13-100 </w:t>
      </w:r>
      <w:r w:rsidRPr="00715BD7">
        <w:rPr>
          <w:rFonts w:ascii="Times New Roman" w:hAnsi="Times New Roman"/>
          <w:i/>
          <w:sz w:val="22"/>
          <w:szCs w:val="22"/>
        </w:rPr>
        <w:t>et seq.</w:t>
      </w:r>
      <w:r w:rsidRPr="00715BD7">
        <w:rPr>
          <w:rFonts w:ascii="Times New Roman" w:hAnsi="Times New Roman"/>
          <w:sz w:val="22"/>
          <w:szCs w:val="22"/>
        </w:rPr>
        <w:t xml:space="preserve"> (Supp. 2025)).</w:t>
      </w:r>
    </w:p>
    <w:p w14:paraId="6FA0F9C9"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 xml:space="preserve">Will comply with the Drug Free Workplace Act (S.C. Code Ann. § 44-107-10 </w:t>
      </w:r>
      <w:r w:rsidRPr="00715BD7">
        <w:rPr>
          <w:rFonts w:ascii="Times New Roman" w:hAnsi="Times New Roman"/>
          <w:i/>
          <w:sz w:val="22"/>
          <w:szCs w:val="22"/>
        </w:rPr>
        <w:t>et seq.</w:t>
      </w:r>
      <w:r w:rsidRPr="00715BD7">
        <w:rPr>
          <w:rFonts w:ascii="Times New Roman" w:hAnsi="Times New Roman"/>
          <w:sz w:val="22"/>
          <w:szCs w:val="22"/>
        </w:rPr>
        <w:t xml:space="preserve"> (Supp. 2025)) if the amount of this award is $50,000 or more.</w:t>
      </w:r>
    </w:p>
    <w:p w14:paraId="0D9B8DB5" w14:textId="77777777" w:rsidR="002A2B5E" w:rsidRPr="00715BD7" w:rsidRDefault="002A2B5E" w:rsidP="002A2B5E">
      <w:pPr>
        <w:pStyle w:val="BlockText"/>
        <w:numPr>
          <w:ilvl w:val="0"/>
          <w:numId w:val="9"/>
        </w:numPr>
        <w:spacing w:after="4"/>
        <w:ind w:right="0"/>
        <w:rPr>
          <w:rFonts w:ascii="Times New Roman" w:hAnsi="Times New Roman"/>
          <w:sz w:val="22"/>
          <w:szCs w:val="22"/>
        </w:rPr>
      </w:pPr>
      <w:r w:rsidRPr="00715BD7">
        <w:rPr>
          <w:rFonts w:ascii="Times New Roman" w:hAnsi="Times New Roman"/>
          <w:sz w:val="22"/>
          <w:szCs w:val="22"/>
        </w:rPr>
        <w:t xml:space="preserve">Will comply with the requirements of Proviso 1.78, H. 4025, 126th Leg., 2nd Reg. Sess. (S.C. 2025), available at </w:t>
      </w:r>
      <w:hyperlink r:id="rId34" w:history="1">
        <w:r w:rsidRPr="00715BD7">
          <w:rPr>
            <w:rStyle w:val="Hyperlink"/>
            <w:rFonts w:ascii="Times New Roman" w:hAnsi="Times New Roman"/>
            <w:sz w:val="22"/>
            <w:szCs w:val="22"/>
          </w:rPr>
          <w:t>https://www.scstatehouse.gov/sess126_2025-2026/appropriations2025/crp1b.pdf</w:t>
        </w:r>
      </w:hyperlink>
      <w:hyperlink r:id="rId35" w:history="1"/>
      <w:r w:rsidRPr="00715BD7">
        <w:rPr>
          <w:rFonts w:ascii="Times New Roman" w:hAnsi="Times New Roman"/>
          <w:sz w:val="22"/>
          <w:szCs w:val="22"/>
        </w:rPr>
        <w:t>.</w:t>
      </w:r>
    </w:p>
    <w:p w14:paraId="23980BA2" w14:textId="77777777" w:rsidR="002A2B5E" w:rsidRPr="00715BD7" w:rsidRDefault="002A2B5E" w:rsidP="002A2B5E">
      <w:pPr>
        <w:pStyle w:val="ListParagraph"/>
        <w:numPr>
          <w:ilvl w:val="0"/>
          <w:numId w:val="9"/>
        </w:numPr>
        <w:shd w:val="clear" w:color="auto" w:fill="FFFFFF"/>
        <w:rPr>
          <w:rFonts w:ascii="Times New Roman" w:hAnsi="Times New Roman"/>
          <w:sz w:val="22"/>
          <w:szCs w:val="22"/>
        </w:rPr>
      </w:pPr>
      <w:bookmarkStart w:id="89" w:name="_Hlk199494879"/>
      <w:r w:rsidRPr="00715BD7">
        <w:rPr>
          <w:rFonts w:ascii="Times New Roman" w:hAnsi="Times New Roman"/>
          <w:color w:val="000000"/>
          <w:sz w:val="22"/>
          <w:szCs w:val="22"/>
          <w:shd w:val="clear" w:color="auto" w:fill="FFFFFF"/>
        </w:rPr>
        <w:t xml:space="preserve">Will not use grant funds in a manner inconsistent with the South Carolina Department of Education (SCDE) guidance to districts and staff on federal education policy changes and terminology and data collection practices. Those documents are available at </w:t>
      </w:r>
      <w:hyperlink r:id="rId36" w:tooltip="Original URL: https://ed.sc.gov/newsroom/school-district-memoranda-archive/update-on-federal-education-policy-changes/update-on-federal-education-policy-changes-memo/. Click or tap if you trust this link." w:history="1">
        <w:r w:rsidRPr="00715BD7">
          <w:rPr>
            <w:rStyle w:val="Hyperlink"/>
            <w:rFonts w:ascii="Times New Roman" w:hAnsi="Times New Roman"/>
            <w:sz w:val="22"/>
            <w:szCs w:val="22"/>
            <w:shd w:val="clear" w:color="auto" w:fill="FFFFFF"/>
          </w:rPr>
          <w:t>https://ed.sc.gov/newsroom/school-district-memoranda-archive/update-on-federal-education-policy-changes/update-on-federal-education-policy-changes-memo/</w:t>
        </w:r>
      </w:hyperlink>
      <w:r w:rsidRPr="00715BD7">
        <w:rPr>
          <w:rFonts w:ascii="Times New Roman" w:hAnsi="Times New Roman"/>
          <w:color w:val="0000FF"/>
          <w:sz w:val="22"/>
          <w:szCs w:val="22"/>
          <w:shd w:val="clear" w:color="auto" w:fill="FFFFFF"/>
        </w:rPr>
        <w:t xml:space="preserve"> </w:t>
      </w:r>
      <w:r w:rsidRPr="00715BD7">
        <w:rPr>
          <w:rFonts w:ascii="Times New Roman" w:hAnsi="Times New Roman"/>
          <w:color w:val="000000"/>
          <w:sz w:val="22"/>
          <w:szCs w:val="22"/>
          <w:shd w:val="clear" w:color="auto" w:fill="FFFFFF"/>
        </w:rPr>
        <w:t xml:space="preserve">and </w:t>
      </w:r>
      <w:hyperlink r:id="rId37" w:tooltip="Original URL: https://ed.sc.gov/newsroom/guidance-regarding-terminology-and-data-collection-practices/. Click or tap if you trust this link." w:history="1">
        <w:r w:rsidRPr="00715BD7">
          <w:rPr>
            <w:rStyle w:val="Hyperlink"/>
            <w:rFonts w:ascii="Times New Roman" w:hAnsi="Times New Roman"/>
            <w:sz w:val="22"/>
            <w:szCs w:val="22"/>
            <w:shd w:val="clear" w:color="auto" w:fill="FFFFFF"/>
          </w:rPr>
          <w:t>https://ed.sc.gov/newsroom/guidance-regarding-terminology-and-data-collection-practices/</w:t>
        </w:r>
      </w:hyperlink>
      <w:r w:rsidRPr="00715BD7">
        <w:rPr>
          <w:rFonts w:ascii="Times New Roman" w:hAnsi="Times New Roman"/>
          <w:color w:val="000000"/>
          <w:sz w:val="22"/>
          <w:szCs w:val="22"/>
          <w:shd w:val="clear" w:color="auto" w:fill="FFFFFF"/>
        </w:rPr>
        <w:t>.</w:t>
      </w:r>
    </w:p>
    <w:p w14:paraId="1B030625" w14:textId="77777777" w:rsidR="002A2B5E" w:rsidRPr="00715BD7" w:rsidRDefault="002A2B5E" w:rsidP="002A2B5E">
      <w:pPr>
        <w:pStyle w:val="ListParagraph"/>
        <w:numPr>
          <w:ilvl w:val="0"/>
          <w:numId w:val="9"/>
        </w:numPr>
        <w:shd w:val="clear" w:color="auto" w:fill="FFFFFF"/>
        <w:rPr>
          <w:rFonts w:ascii="Times New Roman" w:hAnsi="Times New Roman"/>
          <w:color w:val="000000"/>
          <w:sz w:val="22"/>
          <w:szCs w:val="22"/>
        </w:rPr>
      </w:pPr>
      <w:r w:rsidRPr="00715BD7">
        <w:rPr>
          <w:rFonts w:ascii="Times New Roman" w:hAnsi="Times New Roman"/>
          <w:color w:val="000000"/>
          <w:sz w:val="22"/>
          <w:szCs w:val="22"/>
          <w:shd w:val="clear" w:color="auto" w:fill="FFFFFF"/>
        </w:rPr>
        <w:lastRenderedPageBreak/>
        <w:t xml:space="preserve">Will not use grant funds in a manner inconsistent with state regulations including Regulation 43-170. Guidance is available at </w:t>
      </w:r>
      <w:hyperlink r:id="rId38" w:tooltip="https://ed.sc.gov/state-board/state-board-of-education/uniform-procedure-for-selection-or-reconsideration-of-instructional-materials/" w:history="1">
        <w:r w:rsidRPr="00715BD7">
          <w:rPr>
            <w:rStyle w:val="Hyperlink"/>
            <w:rFonts w:ascii="Times New Roman" w:hAnsi="Times New Roman"/>
            <w:sz w:val="22"/>
            <w:szCs w:val="22"/>
            <w:shd w:val="clear" w:color="auto" w:fill="FFFFFF"/>
          </w:rPr>
          <w:t>https://ed.sc.gov/state-board/state-board-of-education/uniform-procedure-for-selection-or-reconsideration-of-instructional-materials/</w:t>
        </w:r>
      </w:hyperlink>
      <w:r w:rsidRPr="00715BD7">
        <w:rPr>
          <w:rFonts w:ascii="Times New Roman" w:hAnsi="Times New Roman"/>
          <w:color w:val="000000"/>
          <w:sz w:val="22"/>
          <w:szCs w:val="22"/>
          <w:shd w:val="clear" w:color="auto" w:fill="FFFFFF"/>
        </w:rPr>
        <w:t>.</w:t>
      </w:r>
    </w:p>
    <w:p w14:paraId="219D29AF" w14:textId="77777777" w:rsidR="002A2B5E" w:rsidRPr="00715BD7" w:rsidRDefault="002A2B5E" w:rsidP="002A2B5E">
      <w:pPr>
        <w:jc w:val="center"/>
        <w:rPr>
          <w:rFonts w:ascii="Times New Roman" w:hAnsi="Times New Roman"/>
          <w:b/>
        </w:rPr>
      </w:pPr>
      <w:bookmarkStart w:id="90" w:name="_Toc110150820"/>
      <w:bookmarkEnd w:id="89"/>
    </w:p>
    <w:p w14:paraId="0FF20F22" w14:textId="79ED59DB" w:rsidR="002A2B5E" w:rsidRPr="00715BD7" w:rsidRDefault="002A2B5E" w:rsidP="002A2B5E">
      <w:pPr>
        <w:jc w:val="center"/>
        <w:rPr>
          <w:rFonts w:ascii="Times New Roman" w:hAnsi="Times New Roman"/>
          <w:b/>
          <w:szCs w:val="22"/>
        </w:rPr>
      </w:pPr>
      <w:r w:rsidRPr="00715BD7">
        <w:rPr>
          <w:rFonts w:ascii="Times New Roman" w:hAnsi="Times New Roman"/>
          <w:b/>
        </w:rPr>
        <w:t>Terms and Conditions</w:t>
      </w:r>
      <w:bookmarkEnd w:id="90"/>
    </w:p>
    <w:p w14:paraId="543B4CEA" w14:textId="77777777" w:rsidR="002A2B5E" w:rsidRPr="00715BD7" w:rsidRDefault="002A2B5E" w:rsidP="002A2B5E">
      <w:pPr>
        <w:rPr>
          <w:rFonts w:ascii="Times New Roman" w:hAnsi="Times New Roman"/>
          <w:sz w:val="22"/>
          <w:szCs w:val="22"/>
        </w:rPr>
      </w:pPr>
    </w:p>
    <w:p w14:paraId="02028461"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Completeness of Proposal.</w:t>
      </w:r>
      <w:r w:rsidRPr="00715BD7">
        <w:rPr>
          <w:rFonts w:ascii="Times New Roman" w:hAnsi="Times New Roman"/>
          <w:sz w:val="22"/>
          <w:szCs w:val="22"/>
        </w:rPr>
        <w:t xml:space="preserve">  All proposals should be complete and carefully worded and must contain all of the information requested by the South Carolina Department of Education (SCDE).  If you do not believe a section applies to your proposal, please indicate that fact.</w:t>
      </w:r>
    </w:p>
    <w:p w14:paraId="359D28C6"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Non-awards/Termination.</w:t>
      </w:r>
      <w:r w:rsidRPr="00715BD7">
        <w:rPr>
          <w:rFonts w:ascii="Times New Roman" w:hAnsi="Times New Roman"/>
          <w:sz w:val="22"/>
          <w:szCs w:val="22"/>
        </w:rPr>
        <w:t xml:space="preserve">  The SCDE reserves the right to reject any and all applications and to refuse to grant monies under this solicitation.  If the SCDE rejects an application, the applicant has a right to request a review of the process consistent with the appeals process presented in the Request for Proposals (RFP).</w:t>
      </w:r>
    </w:p>
    <w:p w14:paraId="6931FBDC" w14:textId="77777777" w:rsidR="002A2B5E" w:rsidRPr="00715BD7" w:rsidRDefault="002A2B5E" w:rsidP="002A2B5E">
      <w:pPr>
        <w:tabs>
          <w:tab w:val="left" w:pos="720"/>
        </w:tabs>
        <w:spacing w:after="5"/>
        <w:ind w:left="360" w:hanging="360"/>
        <w:rPr>
          <w:rFonts w:ascii="Times New Roman" w:hAnsi="Times New Roman"/>
          <w:sz w:val="22"/>
          <w:szCs w:val="22"/>
        </w:rPr>
      </w:pPr>
      <w:r w:rsidRPr="00715BD7">
        <w:rPr>
          <w:rFonts w:ascii="Times New Roman" w:hAnsi="Times New Roman"/>
          <w:sz w:val="22"/>
          <w:szCs w:val="22"/>
        </w:rPr>
        <w:tab/>
      </w:r>
      <w:r w:rsidRPr="00715BD7">
        <w:rPr>
          <w:rFonts w:ascii="Times New Roman" w:hAnsi="Times New Roman"/>
          <w:sz w:val="22"/>
          <w:szCs w:val="22"/>
        </w:rPr>
        <w:tab/>
        <w:t>After it has been awarded, the SCDE may terminate a grant by giving the grantee written notice of termination.  In the event of a termination after award, the SCDE shall reimburse the grantee for expenses incurred up to the notification of termination.  In addition, this grant may be terminated by the SCDE if the grantee fails to perform as promised in its proposal.</w:t>
      </w:r>
    </w:p>
    <w:p w14:paraId="3D982627" w14:textId="77777777" w:rsidR="002A2B5E" w:rsidRPr="00715BD7" w:rsidRDefault="002A2B5E" w:rsidP="002A2B5E">
      <w:pPr>
        <w:tabs>
          <w:tab w:val="left" w:pos="720"/>
        </w:tabs>
        <w:spacing w:after="5"/>
        <w:ind w:left="360"/>
        <w:rPr>
          <w:rFonts w:ascii="Times New Roman" w:hAnsi="Times New Roman"/>
          <w:sz w:val="22"/>
          <w:szCs w:val="22"/>
        </w:rPr>
      </w:pPr>
      <w:r w:rsidRPr="00715BD7">
        <w:rPr>
          <w:rFonts w:ascii="Times New Roman" w:hAnsi="Times New Roman"/>
          <w:sz w:val="22"/>
          <w:szCs w:val="22"/>
        </w:rPr>
        <w:tab/>
        <w:t>Upon the termination of a grant, the grantee shall have the right to a review process.  The grantee must notify the SCDE of its request within 30 days of receiving written notice of the termination.</w:t>
      </w:r>
    </w:p>
    <w:p w14:paraId="10FC69FB"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Reduction in Budgets and Negotiations.</w:t>
      </w:r>
      <w:r w:rsidRPr="00715BD7">
        <w:rPr>
          <w:rFonts w:ascii="Times New Roman" w:hAnsi="Times New Roman"/>
          <w:sz w:val="22"/>
          <w:szCs w:val="22"/>
        </w:rPr>
        <w:t xml:space="preserve">  The SCDE reserves the right to negotiate budgets with potential grantees.  The SCDE may, at its sole discretion, determine that </w:t>
      </w:r>
      <w:proofErr w:type="gramStart"/>
      <w:r w:rsidRPr="00715BD7">
        <w:rPr>
          <w:rFonts w:ascii="Times New Roman" w:hAnsi="Times New Roman"/>
          <w:sz w:val="22"/>
          <w:szCs w:val="22"/>
        </w:rPr>
        <w:t>a proposed</w:t>
      </w:r>
      <w:proofErr w:type="gramEnd"/>
      <w:r w:rsidRPr="00715BD7">
        <w:rPr>
          <w:rFonts w:ascii="Times New Roman" w:hAnsi="Times New Roman"/>
          <w:sz w:val="22"/>
          <w:szCs w:val="22"/>
        </w:rPr>
        <w:t xml:space="preserve"> budget is excessive and may negotiate a lower budget with the applicant.  The applicant may at that time negotiate or withdraw its proposal.  In addition, the SCDE may desire to fund a project but not at the level proposed.  In that case, the SCDE shall notify the applicant of the amount that can be funded, and the applicant and the SCDE shall negotiate a modification to the proposal to accommodate the lower budget.  All final decisions are </w:t>
      </w:r>
      <w:proofErr w:type="gramStart"/>
      <w:r w:rsidRPr="00715BD7">
        <w:rPr>
          <w:rFonts w:ascii="Times New Roman" w:hAnsi="Times New Roman"/>
          <w:sz w:val="22"/>
          <w:szCs w:val="22"/>
        </w:rPr>
        <w:t>that</w:t>
      </w:r>
      <w:proofErr w:type="gramEnd"/>
      <w:r w:rsidRPr="00715BD7">
        <w:rPr>
          <w:rFonts w:ascii="Times New Roman" w:hAnsi="Times New Roman"/>
          <w:sz w:val="22"/>
          <w:szCs w:val="22"/>
        </w:rPr>
        <w:t xml:space="preserve"> of the SCDE.</w:t>
      </w:r>
    </w:p>
    <w:p w14:paraId="3E7A846C"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Amendments to Grants.</w:t>
      </w:r>
      <w:r w:rsidRPr="00715BD7">
        <w:rPr>
          <w:rFonts w:ascii="Times New Roman" w:hAnsi="Times New Roman"/>
          <w:sz w:val="22"/>
          <w:szCs w:val="22"/>
        </w:rPr>
        <w:t xml:space="preserve">  Amendments are permitted upon the mutual agreement of the parties and will become effective when specified in writing and signed by both parties.</w:t>
      </w:r>
    </w:p>
    <w:p w14:paraId="7D36EC96"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Use of Grant Funds.</w:t>
      </w:r>
      <w:r w:rsidRPr="00715BD7">
        <w:rPr>
          <w:rFonts w:ascii="Times New Roman" w:hAnsi="Times New Roman"/>
          <w:sz w:val="22"/>
          <w:szCs w:val="22"/>
        </w:rPr>
        <w:t xml:space="preserve">  Funds awarded are to be expended only for purposes and activities covered by the approved project plan, budget, and budget narrative.</w:t>
      </w:r>
    </w:p>
    <w:p w14:paraId="3F1F3007"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Submission of Expenditure Reports.</w:t>
      </w:r>
      <w:r w:rsidRPr="00715BD7">
        <w:rPr>
          <w:rFonts w:ascii="Times New Roman" w:hAnsi="Times New Roman"/>
          <w:sz w:val="22"/>
          <w:szCs w:val="22"/>
        </w:rPr>
        <w:t xml:space="preserve">  Claims for reimbursement must be made at least quarterly and consistent with calendar quarters (e.g., an expenditure report claim for costs for January 1 through March 31 must be filed by May 1).</w:t>
      </w:r>
    </w:p>
    <w:p w14:paraId="2A8247FF"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Obligation of Grant Funds.</w:t>
      </w:r>
      <w:r w:rsidRPr="00715BD7">
        <w:rPr>
          <w:rFonts w:ascii="Times New Roman" w:hAnsi="Times New Roman"/>
          <w:sz w:val="22"/>
          <w:szCs w:val="22"/>
        </w:rPr>
        <w:t xml:space="preserve">  Grant funds may not be obligated prior to the effective date or subsequent to the end or termination date of the grant period.  No obligations are allowed after the end of the grant period.  The final request for expenditure report claims must be submitted no later than forty-five (45) days after the end of the grant period unless the scope of work for the grant states a shorter reporting period.</w:t>
      </w:r>
    </w:p>
    <w:p w14:paraId="6310D81A" w14:textId="77777777" w:rsidR="002A2B5E" w:rsidRPr="00715BD7" w:rsidRDefault="002A2B5E" w:rsidP="002A2B5E">
      <w:pPr>
        <w:numPr>
          <w:ilvl w:val="0"/>
          <w:numId w:val="11"/>
        </w:numPr>
        <w:spacing w:after="5"/>
        <w:rPr>
          <w:rFonts w:ascii="Times New Roman" w:hAnsi="Times New Roman"/>
          <w:sz w:val="22"/>
          <w:szCs w:val="22"/>
        </w:rPr>
      </w:pPr>
      <w:proofErr w:type="spellStart"/>
      <w:r w:rsidRPr="00715BD7">
        <w:rPr>
          <w:rFonts w:ascii="Times New Roman" w:hAnsi="Times New Roman"/>
          <w:b/>
          <w:sz w:val="22"/>
          <w:szCs w:val="22"/>
        </w:rPr>
        <w:t>Deobligation</w:t>
      </w:r>
      <w:proofErr w:type="spellEnd"/>
      <w:r w:rsidRPr="00715BD7">
        <w:rPr>
          <w:rFonts w:ascii="Times New Roman" w:hAnsi="Times New Roman"/>
          <w:b/>
          <w:sz w:val="22"/>
          <w:szCs w:val="22"/>
        </w:rPr>
        <w:t xml:space="preserve"> of Funds.</w:t>
      </w:r>
      <w:r w:rsidRPr="00715BD7">
        <w:rPr>
          <w:rFonts w:ascii="Times New Roman" w:hAnsi="Times New Roman"/>
          <w:sz w:val="22"/>
          <w:szCs w:val="22"/>
        </w:rPr>
        <w:t xml:space="preserve">  After a final expenditure claim has been submitted to the SCDE, the grantee will go through the official </w:t>
      </w:r>
      <w:proofErr w:type="spellStart"/>
      <w:r w:rsidRPr="00715BD7">
        <w:rPr>
          <w:rFonts w:ascii="Times New Roman" w:hAnsi="Times New Roman"/>
          <w:sz w:val="22"/>
          <w:szCs w:val="22"/>
        </w:rPr>
        <w:t>deobligation</w:t>
      </w:r>
      <w:proofErr w:type="spellEnd"/>
      <w:r w:rsidRPr="00715BD7">
        <w:rPr>
          <w:rFonts w:ascii="Times New Roman" w:hAnsi="Times New Roman"/>
          <w:sz w:val="22"/>
          <w:szCs w:val="22"/>
        </w:rPr>
        <w:t xml:space="preserve"> process with the SCDE.</w:t>
      </w:r>
    </w:p>
    <w:p w14:paraId="183F4ED1" w14:textId="77777777" w:rsidR="002A2B5E" w:rsidRPr="00715BD7" w:rsidRDefault="002A2B5E" w:rsidP="002A2B5E">
      <w:pPr>
        <w:numPr>
          <w:ilvl w:val="0"/>
          <w:numId w:val="11"/>
        </w:numPr>
        <w:spacing w:after="5"/>
        <w:rPr>
          <w:rFonts w:ascii="Times New Roman" w:hAnsi="Times New Roman"/>
          <w:sz w:val="21"/>
          <w:szCs w:val="21"/>
        </w:rPr>
      </w:pPr>
      <w:r w:rsidRPr="00715BD7">
        <w:rPr>
          <w:rFonts w:ascii="Times New Roman" w:hAnsi="Times New Roman"/>
          <w:b/>
          <w:sz w:val="22"/>
          <w:szCs w:val="22"/>
        </w:rPr>
        <w:t>Documentation.</w:t>
      </w:r>
      <w:r w:rsidRPr="00715BD7">
        <w:rPr>
          <w:rFonts w:ascii="Times New Roman" w:hAnsi="Times New Roman"/>
          <w:sz w:val="22"/>
          <w:szCs w:val="22"/>
        </w:rPr>
        <w:t xml:space="preserve">  The grantee must provide for accurate and timely recording of receipts and expenditures.  The grantee’s accounting system should distinguish receipts and expenditures attributable to each grant.  The grantee must review the memo regarding “</w:t>
      </w:r>
      <w:hyperlink r:id="rId39" w:history="1">
        <w:r w:rsidRPr="00715BD7">
          <w:rPr>
            <w:rStyle w:val="Hyperlink"/>
            <w:rFonts w:ascii="Times New Roman" w:hAnsi="Times New Roman"/>
            <w:sz w:val="22"/>
            <w:szCs w:val="22"/>
          </w:rPr>
          <w:t>Guidelines for Retaining Documentation to Support Expenditure Claims</w:t>
        </w:r>
      </w:hyperlink>
      <w:r w:rsidRPr="00715BD7">
        <w:rPr>
          <w:rFonts w:ascii="Times New Roman" w:hAnsi="Times New Roman"/>
          <w:sz w:val="22"/>
          <w:szCs w:val="22"/>
        </w:rPr>
        <w:t>.”</w:t>
      </w:r>
    </w:p>
    <w:p w14:paraId="4FBF5495"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Travel Costs.</w:t>
      </w:r>
      <w:r w:rsidRPr="00715BD7">
        <w:rPr>
          <w:rFonts w:ascii="Times New Roman" w:hAnsi="Times New Roman"/>
          <w:sz w:val="22"/>
          <w:szCs w:val="22"/>
        </w:rPr>
        <w:t xml:space="preserve">  Travel costs, if allowed under this solicitation, must not exceed limits noted in the United States </w:t>
      </w:r>
      <w:hyperlink r:id="rId40" w:history="1">
        <w:r w:rsidRPr="00715BD7">
          <w:rPr>
            <w:rStyle w:val="Hyperlink"/>
            <w:rFonts w:ascii="Times New Roman" w:hAnsi="Times New Roman"/>
            <w:sz w:val="22"/>
            <w:szCs w:val="22"/>
          </w:rPr>
          <w:t>General Services Administration (GSA) per diem rates</w:t>
        </w:r>
      </w:hyperlink>
      <w:r w:rsidRPr="00715BD7">
        <w:rPr>
          <w:rFonts w:ascii="Times New Roman" w:hAnsi="Times New Roman"/>
          <w:sz w:val="22"/>
          <w:szCs w:val="22"/>
        </w:rPr>
        <w:t xml:space="preserve"> for lodging, except in the case of conference lodging required for program-required training. In the case that conference-related </w:t>
      </w:r>
      <w:r w:rsidRPr="00715BD7">
        <w:rPr>
          <w:rFonts w:ascii="Times New Roman" w:hAnsi="Times New Roman"/>
          <w:sz w:val="22"/>
          <w:szCs w:val="22"/>
        </w:rPr>
        <w:lastRenderedPageBreak/>
        <w:t xml:space="preserve">lodging exceeds the GSA per diem rate, the grantee shall follow their entity’s written procedure for obtaining prior approval to exceed a GSA rate for a conference hotel.  Meals and incidentals are limited by the state budget proviso, currently not to exceed $35 per day for in-state travel and $50 for out-of-state travel (see page 81 of the </w:t>
      </w:r>
      <w:hyperlink r:id="rId41" w:history="1">
        <w:r w:rsidRPr="00715BD7">
          <w:rPr>
            <w:rStyle w:val="Hyperlink"/>
            <w:rFonts w:ascii="Times New Roman" w:hAnsi="Times New Roman"/>
            <w:sz w:val="22"/>
            <w:szCs w:val="22"/>
          </w:rPr>
          <w:t>State of South Carolina Statewide Disbursement Regulations</w:t>
        </w:r>
      </w:hyperlink>
      <w:r w:rsidRPr="00715BD7">
        <w:rPr>
          <w:rFonts w:ascii="Times New Roman" w:hAnsi="Times New Roman"/>
          <w:sz w:val="22"/>
          <w:szCs w:val="22"/>
        </w:rPr>
        <w:t>).  Mileage reimbursement must follow the current Office of Comptroller General instructions, which is consistent with the published IRS rates.</w:t>
      </w:r>
    </w:p>
    <w:p w14:paraId="7A1CBBDB"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Honoraria.</w:t>
      </w:r>
      <w:r w:rsidRPr="00715BD7">
        <w:rPr>
          <w:rFonts w:ascii="Times New Roman" w:hAnsi="Times New Roman"/>
          <w:sz w:val="22"/>
          <w:szCs w:val="22"/>
        </w:rPr>
        <w:t xml:space="preserve">  Amounts paid in honoraria, if allowed under this grant, must be consistent with SCDE policies.  Applicants should check with the program office before budgeting for honoraria.</w:t>
      </w:r>
    </w:p>
    <w:p w14:paraId="3B5FB7B2"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Reports.</w:t>
      </w:r>
      <w:r w:rsidRPr="00715BD7">
        <w:rPr>
          <w:rFonts w:ascii="Times New Roman" w:hAnsi="Times New Roman"/>
          <w:sz w:val="22"/>
          <w:szCs w:val="22"/>
        </w:rPr>
        <w:t xml:space="preserve">  The grantee shall submit, as required or instructed by the awarding program office, all reports (programmatic, financial, or evaluation) within the specified period or date and in the prescribed format.  An expenditure claim report must be filed by July 5 for all expenditures incurred by June 30 in order to comply with the generally accepted accounting principles (GAAP) and the production of the State's Annual Comprehensive Financial Report.</w:t>
      </w:r>
    </w:p>
    <w:p w14:paraId="6216FA4F"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Copyright.</w:t>
      </w:r>
      <w:r w:rsidRPr="00715BD7">
        <w:rPr>
          <w:rFonts w:ascii="Times New Roman" w:hAnsi="Times New Roman"/>
          <w:sz w:val="22"/>
          <w:szCs w:val="22"/>
        </w:rPr>
        <w:t xml:space="preserve">  The grantee is free to copyright any books, publications, or other copyrightable materials developed in the course of this grant.  However, the SCDE reserves a royalty-free, nonexclusive, and irrevocable license to reproduce, publish, or otherwise use, and to authorize others to use, the copyrighted work developed under this grant.</w:t>
      </w:r>
    </w:p>
    <w:p w14:paraId="268D8FF4" w14:textId="77777777" w:rsidR="002A2B5E" w:rsidRPr="00715BD7" w:rsidRDefault="002A2B5E" w:rsidP="002A2B5E">
      <w:pPr>
        <w:numPr>
          <w:ilvl w:val="0"/>
          <w:numId w:val="11"/>
        </w:numPr>
        <w:spacing w:after="5"/>
        <w:rPr>
          <w:rFonts w:ascii="Times New Roman" w:hAnsi="Times New Roman"/>
          <w:sz w:val="22"/>
          <w:szCs w:val="22"/>
        </w:rPr>
      </w:pPr>
      <w:r w:rsidRPr="00715BD7">
        <w:rPr>
          <w:rFonts w:ascii="Times New Roman" w:hAnsi="Times New Roman"/>
          <w:b/>
          <w:sz w:val="22"/>
          <w:szCs w:val="22"/>
        </w:rPr>
        <w:t>Certification Regarding Suspension and Debarment.</w:t>
      </w:r>
      <w:r w:rsidRPr="00715BD7">
        <w:rPr>
          <w:rFonts w:ascii="Times New Roman" w:hAnsi="Times New Roman"/>
          <w:sz w:val="22"/>
          <w:szCs w:val="22"/>
        </w:rPr>
        <w:t xml:space="preserve">  By submitting an application, the applicant certifies, to the best of its knowledge and belief, that the</w:t>
      </w:r>
    </w:p>
    <w:p w14:paraId="1FD842A8" w14:textId="77777777" w:rsidR="002A2B5E" w:rsidRPr="00715BD7" w:rsidRDefault="002A2B5E" w:rsidP="002A2B5E">
      <w:pPr>
        <w:numPr>
          <w:ilvl w:val="0"/>
          <w:numId w:val="10"/>
        </w:numPr>
        <w:spacing w:after="5"/>
        <w:rPr>
          <w:rFonts w:ascii="Times New Roman" w:hAnsi="Times New Roman"/>
          <w:sz w:val="22"/>
          <w:szCs w:val="22"/>
        </w:rPr>
      </w:pPr>
      <w:r w:rsidRPr="00715BD7">
        <w:rPr>
          <w:rFonts w:ascii="Times New Roman" w:hAnsi="Times New Roman"/>
          <w:sz w:val="22"/>
          <w:szCs w:val="22"/>
        </w:rPr>
        <w:t>Applicant and/or any of its principals, subgrantees, or subcontractors</w:t>
      </w:r>
    </w:p>
    <w:p w14:paraId="4681F7A7" w14:textId="77777777" w:rsidR="002A2B5E" w:rsidRPr="00715BD7" w:rsidRDefault="002A2B5E" w:rsidP="002A2B5E">
      <w:pPr>
        <w:numPr>
          <w:ilvl w:val="1"/>
          <w:numId w:val="10"/>
        </w:numPr>
        <w:tabs>
          <w:tab w:val="clear" w:pos="1440"/>
        </w:tabs>
        <w:spacing w:after="5"/>
        <w:ind w:left="1080"/>
        <w:rPr>
          <w:rFonts w:ascii="Times New Roman" w:hAnsi="Times New Roman"/>
          <w:sz w:val="22"/>
          <w:szCs w:val="22"/>
        </w:rPr>
      </w:pPr>
      <w:r w:rsidRPr="00715BD7">
        <w:rPr>
          <w:rFonts w:ascii="Times New Roman" w:hAnsi="Times New Roman"/>
          <w:sz w:val="22"/>
          <w:szCs w:val="22"/>
        </w:rPr>
        <w:t>are not presently debarred, suspended, proposed for debarment, or declared ineligible for the award of contracts by any state or federal agency; have not, within a three-year period preceding this application, been convicted of or had a civil judgment rendered against them for commission of fraud or a criminal offense in connection with obtaining, attempting to obtain, or performing a public (federal, state, or local) contract or subcontract; violation of federal or state antitrust statutes relating to the submission of offers; or commission of embezzlement, theft, forgery, bribery, falsification or destruction of records, making false statements, tax evasion, or receiving stolen property; and</w:t>
      </w:r>
    </w:p>
    <w:p w14:paraId="0306AC98" w14:textId="77777777" w:rsidR="002A2B5E" w:rsidRPr="00715BD7" w:rsidRDefault="002A2B5E" w:rsidP="002A2B5E">
      <w:pPr>
        <w:numPr>
          <w:ilvl w:val="1"/>
          <w:numId w:val="10"/>
        </w:numPr>
        <w:tabs>
          <w:tab w:val="clear" w:pos="1440"/>
        </w:tabs>
        <w:spacing w:after="5"/>
        <w:ind w:left="1080"/>
        <w:rPr>
          <w:rFonts w:ascii="Times New Roman" w:hAnsi="Times New Roman"/>
          <w:sz w:val="22"/>
          <w:szCs w:val="22"/>
        </w:rPr>
      </w:pPr>
      <w:r w:rsidRPr="00715BD7">
        <w:rPr>
          <w:rFonts w:ascii="Times New Roman" w:hAnsi="Times New Roman"/>
          <w:sz w:val="22"/>
          <w:szCs w:val="22"/>
        </w:rPr>
        <w:t>are not presently indicted for, or otherwise criminally or civilly charged by a governmental entity with, commission of any of the offenses enumerated above.</w:t>
      </w:r>
    </w:p>
    <w:p w14:paraId="3217FE6A" w14:textId="77777777" w:rsidR="002A2B5E" w:rsidRPr="00715BD7" w:rsidRDefault="002A2B5E" w:rsidP="002A2B5E">
      <w:pPr>
        <w:numPr>
          <w:ilvl w:val="0"/>
          <w:numId w:val="10"/>
        </w:numPr>
        <w:spacing w:after="5"/>
        <w:rPr>
          <w:rFonts w:ascii="Times New Roman" w:hAnsi="Times New Roman"/>
          <w:sz w:val="22"/>
          <w:szCs w:val="22"/>
        </w:rPr>
      </w:pPr>
      <w:r w:rsidRPr="00715BD7">
        <w:rPr>
          <w:rFonts w:ascii="Times New Roman" w:hAnsi="Times New Roman"/>
          <w:sz w:val="22"/>
          <w:szCs w:val="22"/>
        </w:rPr>
        <w:t>Applicant has not, within a three-year period preceding this application, had one or more contracts terminated for default by any public (federal, state, or local) entity.</w:t>
      </w:r>
    </w:p>
    <w:p w14:paraId="5D87EF04" w14:textId="77777777" w:rsidR="002A2B5E" w:rsidRPr="00715BD7" w:rsidRDefault="002A2B5E" w:rsidP="002A2B5E">
      <w:pPr>
        <w:pStyle w:val="ListParagraph"/>
        <w:numPr>
          <w:ilvl w:val="0"/>
          <w:numId w:val="11"/>
        </w:numPr>
        <w:spacing w:after="5"/>
        <w:rPr>
          <w:rFonts w:ascii="Times New Roman" w:hAnsi="Times New Roman"/>
          <w:sz w:val="22"/>
          <w:szCs w:val="22"/>
        </w:rPr>
      </w:pPr>
      <w:r w:rsidRPr="00715BD7">
        <w:rPr>
          <w:rFonts w:ascii="Times New Roman" w:hAnsi="Times New Roman"/>
          <w:b/>
          <w:sz w:val="22"/>
          <w:szCs w:val="22"/>
        </w:rPr>
        <w:t>Audits.</w:t>
      </w:r>
      <w:r w:rsidRPr="00715BD7">
        <w:rPr>
          <w:rFonts w:ascii="Times New Roman" w:hAnsi="Times New Roman"/>
          <w:sz w:val="22"/>
          <w:szCs w:val="22"/>
        </w:rPr>
        <w:t xml:space="preserve">  Although this Assurances, Terms, and Conditions document is for a state award, federal audit requirements apply as follows:</w:t>
      </w:r>
    </w:p>
    <w:p w14:paraId="42E95A60" w14:textId="77777777" w:rsidR="002A2B5E" w:rsidRPr="00715BD7" w:rsidRDefault="002A2B5E" w:rsidP="002A2B5E">
      <w:pPr>
        <w:numPr>
          <w:ilvl w:val="0"/>
          <w:numId w:val="12"/>
        </w:numPr>
        <w:spacing w:after="5"/>
        <w:ind w:left="720"/>
        <w:jc w:val="both"/>
        <w:rPr>
          <w:rFonts w:ascii="Times New Roman" w:hAnsi="Times New Roman"/>
          <w:sz w:val="22"/>
          <w:szCs w:val="22"/>
        </w:rPr>
      </w:pPr>
      <w:r w:rsidRPr="00715BD7">
        <w:rPr>
          <w:rFonts w:ascii="Times New Roman" w:hAnsi="Times New Roman"/>
          <w:sz w:val="22"/>
          <w:szCs w:val="22"/>
        </w:rPr>
        <w:t>Entities expending $1,000,000 or more in federal awards:</w:t>
      </w:r>
    </w:p>
    <w:p w14:paraId="0D3CDA43" w14:textId="77777777" w:rsidR="002A2B5E" w:rsidRPr="00715BD7" w:rsidRDefault="002A2B5E" w:rsidP="002A2B5E">
      <w:pPr>
        <w:spacing w:after="5"/>
        <w:ind w:left="720"/>
        <w:rPr>
          <w:rFonts w:ascii="Times New Roman" w:hAnsi="Times New Roman"/>
          <w:sz w:val="22"/>
          <w:szCs w:val="22"/>
        </w:rPr>
      </w:pPr>
      <w:r w:rsidRPr="00715BD7">
        <w:rPr>
          <w:rFonts w:ascii="Times New Roman" w:hAnsi="Times New Roman"/>
          <w:sz w:val="22"/>
          <w:szCs w:val="22"/>
        </w:rPr>
        <w:t xml:space="preserve">Entities that expend $1,000,000 or more in federal awards during the fiscal year are required to have an audit performed in accordance with the provisions of </w:t>
      </w:r>
      <w:r w:rsidRPr="00715BD7">
        <w:rPr>
          <w:rFonts w:ascii="Times New Roman" w:hAnsi="Times New Roman"/>
          <w:i/>
          <w:sz w:val="22"/>
          <w:szCs w:val="22"/>
        </w:rPr>
        <w:t>2</w:t>
      </w:r>
      <w:r w:rsidRPr="00715BD7">
        <w:rPr>
          <w:rFonts w:ascii="Times New Roman" w:hAnsi="Times New Roman"/>
          <w:sz w:val="22"/>
          <w:szCs w:val="22"/>
        </w:rPr>
        <w:t xml:space="preserve"> CFR Part 200.501, </w:t>
      </w:r>
      <w:r w:rsidRPr="00715BD7">
        <w:rPr>
          <w:rFonts w:ascii="Times New Roman" w:hAnsi="Times New Roman"/>
          <w:i/>
          <w:sz w:val="22"/>
          <w:szCs w:val="22"/>
        </w:rPr>
        <w:t>et seq</w:t>
      </w:r>
      <w:r w:rsidRPr="00715BD7">
        <w:rPr>
          <w:rFonts w:ascii="Times New Roman" w:hAnsi="Times New Roman"/>
          <w:sz w:val="22"/>
          <w:szCs w:val="22"/>
        </w:rPr>
        <w:t>.  Except for the provisions for biennial audits provided in 2 CFR Part 200.504 (a) and (b), audits must be performed annually as stated at 2 CFR Part 200.504.  A grantee that passes through funds to subrecipients has the responsibility of ensuring that federal awards are used for authorized purposes in compliance with federal program laws, federal and state regulations, and grant agreements.  The director of the OMB, who will review this amount every two years, has the option of revising the threshold upward.</w:t>
      </w:r>
      <w:r w:rsidRPr="00715BD7">
        <w:rPr>
          <w:rFonts w:ascii="Times New Roman" w:hAnsi="Times New Roman"/>
        </w:rPr>
        <w:t xml:space="preserve"> </w:t>
      </w:r>
      <w:r w:rsidRPr="00715BD7">
        <w:rPr>
          <w:rFonts w:ascii="Times New Roman" w:hAnsi="Times New Roman"/>
          <w:sz w:val="22"/>
          <w:szCs w:val="22"/>
        </w:rPr>
        <w:t>Audits must be conducted in accordance with Government Auditing Standards (Yellow Book).</w:t>
      </w:r>
    </w:p>
    <w:p w14:paraId="728DF775" w14:textId="77777777" w:rsidR="002A2B5E" w:rsidRPr="00715BD7" w:rsidRDefault="002A2B5E" w:rsidP="002A2B5E">
      <w:pPr>
        <w:numPr>
          <w:ilvl w:val="0"/>
          <w:numId w:val="13"/>
        </w:numPr>
        <w:spacing w:after="5"/>
        <w:rPr>
          <w:rFonts w:ascii="Times New Roman" w:hAnsi="Times New Roman"/>
          <w:sz w:val="22"/>
          <w:szCs w:val="22"/>
        </w:rPr>
      </w:pPr>
      <w:r w:rsidRPr="00715BD7">
        <w:rPr>
          <w:rFonts w:ascii="Times New Roman" w:hAnsi="Times New Roman"/>
          <w:sz w:val="22"/>
          <w:szCs w:val="22"/>
        </w:rPr>
        <w:t>Entities expending less than $1,000,000 in federal awards:</w:t>
      </w:r>
    </w:p>
    <w:p w14:paraId="4B5B2968" w14:textId="77777777" w:rsidR="002A2B5E" w:rsidRPr="00715BD7" w:rsidRDefault="002A2B5E" w:rsidP="002A2B5E">
      <w:pPr>
        <w:spacing w:after="5"/>
        <w:ind w:left="720"/>
        <w:rPr>
          <w:rFonts w:ascii="Times New Roman" w:hAnsi="Times New Roman"/>
          <w:sz w:val="22"/>
          <w:szCs w:val="22"/>
        </w:rPr>
      </w:pPr>
      <w:r w:rsidRPr="00715BD7">
        <w:rPr>
          <w:rFonts w:ascii="Times New Roman" w:hAnsi="Times New Roman"/>
          <w:sz w:val="22"/>
          <w:szCs w:val="22"/>
        </w:rPr>
        <w:t xml:space="preserve">Entities that expend less than $1,000,000 in a fiscal year in federal awards are exempt from the audit requirements in 2 CFR Part 200.504.  However, such entities are not exempt from other </w:t>
      </w:r>
      <w:r w:rsidRPr="00715BD7">
        <w:rPr>
          <w:rFonts w:ascii="Times New Roman" w:hAnsi="Times New Roman"/>
          <w:sz w:val="22"/>
          <w:szCs w:val="22"/>
        </w:rPr>
        <w:lastRenderedPageBreak/>
        <w:t>federal requirements (including those to maintain records) concerning federal awards provided to the entity.  The entity’s records must be available for review or audit by the SCDE and appropriate officials of federal agencies, pass-through entities, and the General Accounting Office (GAO).</w:t>
      </w:r>
      <w:r w:rsidRPr="00715BD7">
        <w:rPr>
          <w:rFonts w:ascii="Times New Roman" w:hAnsi="Times New Roman"/>
        </w:rPr>
        <w:t xml:space="preserve"> </w:t>
      </w:r>
      <w:r w:rsidRPr="00715BD7">
        <w:rPr>
          <w:rFonts w:ascii="Times New Roman" w:hAnsi="Times New Roman"/>
          <w:sz w:val="22"/>
          <w:szCs w:val="22"/>
        </w:rPr>
        <w:t>Audits must be conducted in accordance with Government Auditing Standards (Yellow Book).</w:t>
      </w:r>
    </w:p>
    <w:p w14:paraId="035055D3" w14:textId="77777777" w:rsidR="002A2B5E" w:rsidRPr="00715BD7" w:rsidRDefault="002A2B5E" w:rsidP="002A2B5E">
      <w:pPr>
        <w:pStyle w:val="ListParagraph"/>
        <w:numPr>
          <w:ilvl w:val="0"/>
          <w:numId w:val="11"/>
        </w:numPr>
        <w:spacing w:after="5"/>
        <w:rPr>
          <w:rFonts w:ascii="Times New Roman" w:hAnsi="Times New Roman"/>
          <w:sz w:val="22"/>
          <w:szCs w:val="22"/>
        </w:rPr>
      </w:pPr>
      <w:r w:rsidRPr="00715BD7">
        <w:rPr>
          <w:rFonts w:ascii="Times New Roman" w:hAnsi="Times New Roman"/>
          <w:b/>
          <w:sz w:val="22"/>
          <w:szCs w:val="22"/>
        </w:rPr>
        <w:t>Records</w:t>
      </w:r>
      <w:r w:rsidRPr="00715BD7">
        <w:rPr>
          <w:rFonts w:ascii="Times New Roman" w:hAnsi="Times New Roman"/>
          <w:sz w:val="22"/>
          <w:szCs w:val="22"/>
        </w:rPr>
        <w:t>.  The grantee shall retain grant records, including financial records and supporting documentation, for a minimum of six (6) years after the end date of the grant when the final expenditure report claim for reimbursement and all final reports have been submitted, unless informed otherwise or in case of litigation.</w:t>
      </w:r>
    </w:p>
    <w:p w14:paraId="3BF9275D" w14:textId="77777777" w:rsidR="002A2B5E" w:rsidRPr="00715BD7" w:rsidRDefault="002A2B5E" w:rsidP="002A2B5E">
      <w:pPr>
        <w:pStyle w:val="ListParagraph"/>
        <w:numPr>
          <w:ilvl w:val="0"/>
          <w:numId w:val="11"/>
        </w:numPr>
        <w:spacing w:after="5"/>
        <w:rPr>
          <w:rFonts w:ascii="Times New Roman" w:hAnsi="Times New Roman"/>
          <w:sz w:val="22"/>
          <w:szCs w:val="22"/>
        </w:rPr>
      </w:pPr>
      <w:r w:rsidRPr="00715BD7">
        <w:rPr>
          <w:rFonts w:ascii="Times New Roman" w:hAnsi="Times New Roman"/>
          <w:b/>
          <w:sz w:val="22"/>
          <w:szCs w:val="22"/>
        </w:rPr>
        <w:t>Electronic Signature Agreement.</w:t>
      </w:r>
      <w:r w:rsidRPr="00715BD7">
        <w:rPr>
          <w:rFonts w:ascii="Times New Roman" w:hAnsi="Times New Roman"/>
          <w:sz w:val="22"/>
          <w:szCs w:val="22"/>
        </w:rPr>
        <w:t xml:space="preserve">  I agree that my electronic signature is the legally binding equivalent to my handwritten signature.</w:t>
      </w:r>
    </w:p>
    <w:bookmarkEnd w:id="88"/>
    <w:p w14:paraId="46B27B34" w14:textId="77777777" w:rsidR="00315A90" w:rsidRDefault="00315A90">
      <w:pPr>
        <w:rPr>
          <w:sz w:val="22"/>
          <w:szCs w:val="22"/>
        </w:rPr>
        <w:sectPr w:rsidR="00315A90" w:rsidSect="00EC7FA2">
          <w:headerReference w:type="default" r:id="rId42"/>
          <w:headerReference w:type="first" r:id="rId43"/>
          <w:pgSz w:w="12240" w:h="15840" w:code="1"/>
          <w:pgMar w:top="1440" w:right="1440" w:bottom="1440" w:left="1440" w:header="720" w:footer="720" w:gutter="0"/>
          <w:cols w:space="720"/>
          <w:noEndnote/>
          <w:docGrid w:linePitch="326"/>
        </w:sectPr>
      </w:pPr>
    </w:p>
    <w:p w14:paraId="1DAA4B8E" w14:textId="77777777" w:rsidR="00315A90" w:rsidRPr="003B5979" w:rsidRDefault="00315A90" w:rsidP="00315A90">
      <w:pPr>
        <w:pStyle w:val="Heading2"/>
        <w:numPr>
          <w:ilvl w:val="0"/>
          <w:numId w:val="0"/>
        </w:numPr>
        <w:tabs>
          <w:tab w:val="clear" w:pos="720"/>
        </w:tabs>
        <w:jc w:val="center"/>
      </w:pPr>
      <w:bookmarkStart w:id="91" w:name="_Toc12363841"/>
      <w:bookmarkStart w:id="92" w:name="_Toc167115661"/>
      <w:bookmarkStart w:id="93" w:name="_Toc230855662"/>
      <w:r w:rsidRPr="003B5979">
        <w:lastRenderedPageBreak/>
        <w:t>Budget Narrative Template</w:t>
      </w:r>
      <w:bookmarkEnd w:id="91"/>
      <w:bookmarkEnd w:id="92"/>
      <w:bookmarkEnd w:id="93"/>
    </w:p>
    <w:p w14:paraId="292153FD" w14:textId="77777777" w:rsidR="00315A90" w:rsidRPr="003B5979" w:rsidRDefault="00315A90" w:rsidP="00315A90">
      <w:pPr>
        <w:jc w:val="center"/>
      </w:pPr>
    </w:p>
    <w:p w14:paraId="7E9FDCBC" w14:textId="77777777" w:rsidR="00315A90" w:rsidRPr="003B5979" w:rsidRDefault="00315A90" w:rsidP="00315A90">
      <w:pPr>
        <w:jc w:val="center"/>
        <w:rPr>
          <w:i/>
        </w:rPr>
      </w:pPr>
      <w:r w:rsidRPr="003B5979">
        <w:rPr>
          <w:i/>
        </w:rPr>
        <w:t>For informational purposes only</w:t>
      </w:r>
    </w:p>
    <w:p w14:paraId="099407F3" w14:textId="77777777" w:rsidR="00D5200C" w:rsidRPr="003B5979" w:rsidRDefault="00D5200C" w:rsidP="00315A90">
      <w:pPr>
        <w:jc w:val="center"/>
        <w:rPr>
          <w:i/>
        </w:rPr>
      </w:pPr>
    </w:p>
    <w:p w14:paraId="6D64CC04" w14:textId="77777777" w:rsidR="00667FD0" w:rsidRPr="003B5979" w:rsidRDefault="00315A90" w:rsidP="00CC567C">
      <w:r w:rsidRPr="003B5979">
        <w:t xml:space="preserve">Use the template on the </w:t>
      </w:r>
      <w:hyperlink r:id="rId44" w:history="1">
        <w:r w:rsidRPr="00715BD7">
          <w:rPr>
            <w:rStyle w:val="Hyperlink"/>
          </w:rPr>
          <w:t>SCDE’s Grant Opportunities</w:t>
        </w:r>
      </w:hyperlink>
      <w:r w:rsidRPr="00715BD7">
        <w:t xml:space="preserve"> webpage</w:t>
      </w:r>
      <w:r w:rsidRPr="003B5979">
        <w:t xml:space="preserve"> to complete the budget narrative.</w:t>
      </w:r>
      <w:r w:rsidR="00CC1C3A" w:rsidRPr="003B5979">
        <w:t xml:space="preserve"> </w:t>
      </w:r>
      <w:bookmarkStart w:id="94" w:name="_Hlk169789477"/>
    </w:p>
    <w:p w14:paraId="55E4119B" w14:textId="4EF39ECD" w:rsidR="00315A90" w:rsidRPr="003B5979" w:rsidRDefault="00AA340F" w:rsidP="00CC567C">
      <w:pPr>
        <w:rPr>
          <w:b/>
        </w:rPr>
      </w:pPr>
      <w:r w:rsidRPr="003B5979">
        <w:t>Applicants</w:t>
      </w:r>
      <w:r w:rsidR="00CC1C3A" w:rsidRPr="003B5979">
        <w:t xml:space="preserve"> </w:t>
      </w:r>
      <w:r w:rsidR="007B6F22" w:rsidRPr="003B5979">
        <w:rPr>
          <w:b/>
          <w:bCs/>
        </w:rPr>
        <w:t>mus</w:t>
      </w:r>
      <w:r w:rsidRPr="003B5979">
        <w:rPr>
          <w:b/>
          <w:bCs/>
        </w:rPr>
        <w:t>t</w:t>
      </w:r>
      <w:r w:rsidR="00CC1C3A" w:rsidRPr="003B5979">
        <w:rPr>
          <w:b/>
          <w:bCs/>
        </w:rPr>
        <w:t xml:space="preserve"> complete</w:t>
      </w:r>
      <w:r w:rsidR="00CC1C3A" w:rsidRPr="003B5979">
        <w:t xml:space="preserve"> the </w:t>
      </w:r>
      <w:r w:rsidRPr="003B5979">
        <w:t>tab</w:t>
      </w:r>
      <w:r w:rsidR="00CC1C3A" w:rsidRPr="003B5979">
        <w:t xml:space="preserve"> labeled “100% Grant Budget</w:t>
      </w:r>
      <w:r w:rsidR="007B6F22" w:rsidRPr="003B5979">
        <w:t>.</w:t>
      </w:r>
      <w:r w:rsidR="00CC1C3A" w:rsidRPr="003B5979">
        <w:t>”</w:t>
      </w:r>
      <w:r w:rsidRPr="003B5979">
        <w:t xml:space="preserve"> Applicants are strongly encouraged to complete the tabs </w:t>
      </w:r>
      <w:r w:rsidR="005C1C74" w:rsidRPr="003B5979">
        <w:t>labeled</w:t>
      </w:r>
      <w:r w:rsidRPr="003B5979">
        <w:t xml:space="preserve"> </w:t>
      </w:r>
      <w:r w:rsidR="005C1C74" w:rsidRPr="003B5979">
        <w:t xml:space="preserve">“75% Grant Budget” and “50% Grant Budget” due to the limited amount of funding. Amounts </w:t>
      </w:r>
      <w:r w:rsidR="001F1CF9" w:rsidRPr="003B5979">
        <w:t>for the tab “Budget Summar</w:t>
      </w:r>
      <w:r w:rsidR="0033660E" w:rsidRPr="003B5979">
        <w:t>y</w:t>
      </w:r>
      <w:r w:rsidR="001F1CF9" w:rsidRPr="003B5979">
        <w:t xml:space="preserve">” will automatically populate. </w:t>
      </w:r>
      <w:bookmarkEnd w:id="94"/>
    </w:p>
    <w:p w14:paraId="47B365AD" w14:textId="2A757BF8" w:rsidR="00490F5F" w:rsidRDefault="00152A9E" w:rsidP="0033660E">
      <w:pPr>
        <w:jc w:val="center"/>
        <w:rPr>
          <w:sz w:val="22"/>
          <w:szCs w:val="22"/>
        </w:rPr>
      </w:pPr>
      <w:r w:rsidRPr="00152A9E">
        <w:rPr>
          <w:noProof/>
          <w:sz w:val="22"/>
          <w:szCs w:val="22"/>
        </w:rPr>
        <w:drawing>
          <wp:inline distT="0" distB="0" distL="0" distR="0" wp14:anchorId="782198B4" wp14:editId="1BC807CD">
            <wp:extent cx="5048250" cy="5332272"/>
            <wp:effectExtent l="114300" t="133350" r="114300" b="135255"/>
            <wp:docPr id="2028728157" name="Picture 1" descr="Screenshot of Budget narrati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8728157" name="Picture 1" descr="Screenshot of Budget narrative"/>
                    <pic:cNvPicPr/>
                  </pic:nvPicPr>
                  <pic:blipFill>
                    <a:blip r:embed="rId45"/>
                    <a:stretch>
                      <a:fillRect/>
                    </a:stretch>
                  </pic:blipFill>
                  <pic:spPr>
                    <a:xfrm>
                      <a:off x="0" y="0"/>
                      <a:ext cx="5052802" cy="5337080"/>
                    </a:xfrm>
                    <a:prstGeom prst="rect">
                      <a:avLst/>
                    </a:prstGeom>
                    <a:effectLst>
                      <a:outerShdw blurRad="63500" sx="102000" sy="102000" algn="ctr" rotWithShape="0">
                        <a:prstClr val="black">
                          <a:alpha val="40000"/>
                        </a:prstClr>
                      </a:outerShdw>
                    </a:effectLst>
                  </pic:spPr>
                </pic:pic>
              </a:graphicData>
            </a:graphic>
          </wp:inline>
        </w:drawing>
      </w:r>
    </w:p>
    <w:sectPr w:rsidR="00490F5F" w:rsidSect="00EC7FA2">
      <w:headerReference w:type="default" r:id="rId46"/>
      <w:pgSz w:w="12240" w:h="15840" w:code="1"/>
      <w:pgMar w:top="1440" w:right="1440" w:bottom="1440" w:left="1440" w:header="720" w:footer="720"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3BE37E" w14:textId="77777777" w:rsidR="006714B7" w:rsidRDefault="006714B7">
      <w:r>
        <w:separator/>
      </w:r>
    </w:p>
  </w:endnote>
  <w:endnote w:type="continuationSeparator" w:id="0">
    <w:p w14:paraId="7882BFCD" w14:textId="77777777" w:rsidR="006714B7" w:rsidRDefault="006714B7">
      <w:r>
        <w:continuationSeparator/>
      </w:r>
    </w:p>
  </w:endnote>
  <w:endnote w:type="continuationNotice" w:id="1">
    <w:p w14:paraId="1EEC630C" w14:textId="77777777" w:rsidR="006714B7" w:rsidRDefault="006714B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Times">
    <w:panose1 w:val="02020603050405020304"/>
    <w:charset w:val="00"/>
    <w:family w:val="roman"/>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RDYQIM+TimesNewRomanBdMS">
    <w:altName w:val="Cambria"/>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F5B234" w14:textId="4CF4E475" w:rsidR="00651C9B" w:rsidRDefault="00651C9B" w:rsidP="00F71139">
    <w:pPr>
      <w:pStyle w:val="Footer"/>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92650175"/>
      <w:docPartObj>
        <w:docPartGallery w:val="Page Numbers (Bottom of Page)"/>
        <w:docPartUnique/>
      </w:docPartObj>
    </w:sdtPr>
    <w:sdtEndPr>
      <w:rPr>
        <w:noProof/>
      </w:rPr>
    </w:sdtEndPr>
    <w:sdtContent>
      <w:p w14:paraId="4A434C3B" w14:textId="100FD3BB" w:rsidR="00EC70C0" w:rsidRPr="003606F0" w:rsidRDefault="00EC70C0">
        <w:pPr>
          <w:pStyle w:val="Footer"/>
          <w:jc w:val="right"/>
        </w:pPr>
        <w:r w:rsidRPr="003606F0">
          <w:fldChar w:fldCharType="begin"/>
        </w:r>
        <w:r w:rsidRPr="003606F0">
          <w:instrText xml:space="preserve"> PAGE   \* MERGEFORMAT </w:instrText>
        </w:r>
        <w:r w:rsidRPr="003606F0">
          <w:fldChar w:fldCharType="separate"/>
        </w:r>
        <w:r w:rsidR="008C4387" w:rsidRPr="003606F0">
          <w:rPr>
            <w:noProof/>
          </w:rPr>
          <w:t>16</w:t>
        </w:r>
        <w:r w:rsidRPr="003606F0">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43594021"/>
      <w:docPartObj>
        <w:docPartGallery w:val="Page Numbers (Bottom of Page)"/>
        <w:docPartUnique/>
      </w:docPartObj>
    </w:sdtPr>
    <w:sdtEndPr>
      <w:rPr>
        <w:noProof/>
      </w:rPr>
    </w:sdtEndPr>
    <w:sdtContent>
      <w:p w14:paraId="351E8C1F" w14:textId="77777777" w:rsidR="000700D3" w:rsidRPr="003B5979" w:rsidRDefault="000700D3">
        <w:pPr>
          <w:pStyle w:val="Footer"/>
          <w:jc w:val="right"/>
        </w:pPr>
        <w:r w:rsidRPr="003B5979">
          <w:fldChar w:fldCharType="begin"/>
        </w:r>
        <w:r w:rsidRPr="003B5979">
          <w:instrText xml:space="preserve"> PAGE   \* MERGEFORMAT </w:instrText>
        </w:r>
        <w:r w:rsidRPr="003B5979">
          <w:fldChar w:fldCharType="separate"/>
        </w:r>
        <w:r w:rsidRPr="003B5979">
          <w:rPr>
            <w:noProof/>
          </w:rPr>
          <w:t>2</w:t>
        </w:r>
        <w:r w:rsidRPr="003B5979">
          <w:rPr>
            <w:noProof/>
          </w:rPr>
          <w:fldChar w:fldCharType="end"/>
        </w:r>
      </w:p>
    </w:sdtContent>
  </w:sdt>
  <w:p w14:paraId="6FF255DA" w14:textId="77777777" w:rsidR="000700D3" w:rsidRDefault="000700D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07FDED" w14:textId="77777777" w:rsidR="006714B7" w:rsidRDefault="006714B7">
      <w:r>
        <w:separator/>
      </w:r>
    </w:p>
  </w:footnote>
  <w:footnote w:type="continuationSeparator" w:id="0">
    <w:p w14:paraId="4FD831BE" w14:textId="77777777" w:rsidR="006714B7" w:rsidRDefault="006714B7">
      <w:r>
        <w:continuationSeparator/>
      </w:r>
    </w:p>
  </w:footnote>
  <w:footnote w:type="continuationNotice" w:id="1">
    <w:p w14:paraId="7831087A" w14:textId="77777777" w:rsidR="006714B7" w:rsidRDefault="006714B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C1FE0" w14:textId="137B20A5" w:rsidR="000A3949" w:rsidRPr="002C1224" w:rsidRDefault="00E1073E" w:rsidP="00F41B14">
    <w:pPr>
      <w:pStyle w:val="ReturnAddress"/>
      <w:ind w:right="-14"/>
      <w:jc w:val="center"/>
      <w:rPr>
        <w:sz w:val="28"/>
        <w:szCs w:val="28"/>
      </w:rPr>
    </w:pPr>
    <w:r>
      <w:rPr>
        <w:noProof/>
        <w:sz w:val="28"/>
        <w:szCs w:val="28"/>
      </w:rPr>
      <w:drawing>
        <wp:inline distT="0" distB="0" distL="0" distR="0" wp14:anchorId="75A0065F" wp14:editId="119C857A">
          <wp:extent cx="1233377" cy="1230757"/>
          <wp:effectExtent l="0" t="0" r="5080" b="7620"/>
          <wp:docPr id="630796564" name="Picture 1" descr="The logo of the South Carolina Department of Education - a book and palm tr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0796564" name="Picture 1" descr="The logo of the South Carolina Department of Education - a book and palm tree"/>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7040" cy="1264348"/>
                  </a:xfrm>
                  <a:prstGeom prst="rect">
                    <a:avLst/>
                  </a:prstGeom>
                  <a:noFill/>
                  <a:ln>
                    <a:noFill/>
                  </a:ln>
                </pic:spPr>
              </pic:pic>
            </a:graphicData>
          </a:graphic>
        </wp:inline>
      </w:drawing>
    </w:r>
  </w:p>
  <w:p w14:paraId="035F87B4" w14:textId="77777777" w:rsidR="000A3949" w:rsidRDefault="000A3949" w:rsidP="00F41B14">
    <w:pPr>
      <w:widowControl w:val="0"/>
      <w:jc w:val="center"/>
      <w:rPr>
        <w:b/>
        <w:bCs/>
        <w:smallCaps/>
        <w:noProof/>
        <w:color w:val="000000" w:themeColor="text1"/>
        <w:sz w:val="32"/>
        <w:szCs w:val="32"/>
      </w:rPr>
    </w:pPr>
    <w:r w:rsidRPr="00545E5B">
      <w:rPr>
        <w:b/>
        <w:bCs/>
        <w:smallCaps/>
        <w:color w:val="000000" w:themeColor="text1"/>
        <w:sz w:val="32"/>
        <w:szCs w:val="32"/>
      </w:rPr>
      <w:t>State of South Carolina</w:t>
    </w:r>
  </w:p>
  <w:p w14:paraId="02E5C821" w14:textId="77777777" w:rsidR="000A3949" w:rsidRPr="00EE2BEC" w:rsidRDefault="000A3949" w:rsidP="00F41B14">
    <w:pPr>
      <w:widowControl w:val="0"/>
      <w:jc w:val="center"/>
      <w:rPr>
        <w:b/>
        <w:bCs/>
        <w:smallCaps/>
        <w:color w:val="000000" w:themeColor="text1"/>
        <w:sz w:val="2"/>
        <w:szCs w:val="2"/>
      </w:rPr>
    </w:pPr>
    <w:r>
      <w:rPr>
        <w:b/>
        <w:bCs/>
        <w:smallCaps/>
        <w:noProof/>
        <w:color w:val="000000" w:themeColor="text1"/>
        <w:sz w:val="32"/>
        <w:szCs w:val="32"/>
      </w:rPr>
      <mc:AlternateContent>
        <mc:Choice Requires="wps">
          <w:drawing>
            <wp:anchor distT="0" distB="0" distL="114300" distR="114300" simplePos="0" relativeHeight="251658240" behindDoc="0" locked="0" layoutInCell="1" allowOverlap="1" wp14:anchorId="51176CB1" wp14:editId="0AB19F37">
              <wp:simplePos x="0" y="0"/>
              <wp:positionH relativeFrom="margin">
                <wp:align>center</wp:align>
              </wp:positionH>
              <wp:positionV relativeFrom="paragraph">
                <wp:posOffset>39066</wp:posOffset>
              </wp:positionV>
              <wp:extent cx="1675130" cy="0"/>
              <wp:effectExtent l="0" t="0" r="20320" b="19050"/>
              <wp:wrapTopAndBottom/>
              <wp:docPr id="6" name="Straight Connector 6" descr="A blue line that seperates the words State of South Carolina and Department of Education." title="Blue Line Connector"/>
              <wp:cNvGraphicFramePr/>
              <a:graphic xmlns:a="http://schemas.openxmlformats.org/drawingml/2006/main">
                <a:graphicData uri="http://schemas.microsoft.com/office/word/2010/wordprocessingShape">
                  <wps:wsp>
                    <wps:cNvCnPr/>
                    <wps:spPr>
                      <a:xfrm>
                        <a:off x="0" y="0"/>
                        <a:ext cx="167513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2E75CBCA" id="Straight Connector 6" o:spid="_x0000_s1026" alt="Title: Blue Line Connector - Description: A blue line that seperates the words State of South Carolina and Department of Education." style="position:absolute;z-index:251658240;visibility:visible;mso-wrap-style:square;mso-wrap-distance-left:9pt;mso-wrap-distance-top:0;mso-wrap-distance-right:9pt;mso-wrap-distance-bottom:0;mso-position-horizontal:center;mso-position-horizontal-relative:margin;mso-position-vertical:absolute;mso-position-vertical-relative:text" from="0,3.1pt" to="131.9pt,3.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5hy3mgEAAJQDAAAOAAAAZHJzL2Uyb0RvYy54bWysU9uO0zAQfUfiHyy/0ySLWFDUdB92BS8I&#10;Vlw+wOuMG0u2xxqbJv17xm6bIkBCIF4cX+acmXNmsr1bvBMHoGQxDLLbtFJA0DjasB/k1y9vX7yR&#10;ImUVRuUwwCCPkOTd7vmz7Rx7uMEJ3QgkmCSkfo6DnHKOfdMkPYFXaYMRAj8aJK8yH2nfjKRmZveu&#10;uWnb22ZGGiOhhpT49uH0KHeV3xjQ+aMxCbJwg+Tacl2prk9lbXZb1e9JxcnqcxnqH6rwygZOulI9&#10;qKzEN7K/UHmrCROavNHoGzTGaqgaWE3X/qTm86QiVC1sToqrTen/0eoPh/vwSGzDHFOf4iMVFYsh&#10;X75cn1iqWcfVLFiy0HzZ3b5+1b1kT/XlrbkCI6X8DtCLshmks6HoUL06vE+Zk3HoJYQP19R1l48O&#10;SrALn8AIO5ZkFV2nAu4diYPifiqtIeSu9JD5anSBGevcCmz/DDzHFyjUifkb8IqomTHkFextQPpd&#10;9rxcSjan+IsDJ93Fgiccj7Up1RpufVV4HtMyWz+eK/z6M+2+AwAA//8DAFBLAwQUAAYACAAAACEA&#10;RtyWe9wAAAAEAQAADwAAAGRycy9kb3ducmV2LnhtbEyPQUvDQBSE70L/w/IKXsRuGm0oMZtShdKD&#10;FrHxB2yzzySYfRuymzT11/v0osdhhplvss1kWzFi7xtHCpaLCARS6UxDlYL3Yne7BuGDJqNbR6jg&#10;gh42+ewq06lxZ3rD8RgqwSXkU62gDqFLpfRljVb7heuQ2PtwvdWBZV9J0+szl9tWxlGUSKsb4oVa&#10;d/hUY/l5HKyC/e4Rn1eXobo3q31xMxYvh6/XtVLX82n7ACLgFP7C8IPP6JAz08kNZLxoFfCRoCCJ&#10;QbAZJ3f84/SrZZ7J//D5NwAAAP//AwBQSwECLQAUAAYACAAAACEAtoM4kv4AAADhAQAAEwAAAAAA&#10;AAAAAAAAAAAAAAAAW0NvbnRlbnRfVHlwZXNdLnhtbFBLAQItABQABgAIAAAAIQA4/SH/1gAAAJQB&#10;AAALAAAAAAAAAAAAAAAAAC8BAABfcmVscy8ucmVsc1BLAQItABQABgAIAAAAIQCr5hy3mgEAAJQD&#10;AAAOAAAAAAAAAAAAAAAAAC4CAABkcnMvZTJvRG9jLnhtbFBLAQItABQABgAIAAAAIQBG3JZ73AAA&#10;AAQBAAAPAAAAAAAAAAAAAAAAAPQDAABkcnMvZG93bnJldi54bWxQSwUGAAAAAAQABADzAAAA/QQA&#10;AAAA&#10;" strokecolor="#4579b8 [3044]">
              <w10:wrap type="topAndBottom" anchorx="margin"/>
            </v:line>
          </w:pict>
        </mc:Fallback>
      </mc:AlternateContent>
    </w:r>
  </w:p>
  <w:p w14:paraId="443B5542" w14:textId="77777777" w:rsidR="000A3949" w:rsidRDefault="000A3949" w:rsidP="00F41B14">
    <w:pPr>
      <w:widowControl w:val="0"/>
      <w:spacing w:after="120"/>
      <w:jc w:val="center"/>
      <w:rPr>
        <w:b/>
        <w:bCs/>
        <w:smallCaps/>
        <w:color w:val="000000" w:themeColor="text1"/>
        <w:sz w:val="32"/>
        <w:szCs w:val="32"/>
      </w:rPr>
    </w:pPr>
    <w:r w:rsidRPr="00545E5B">
      <w:rPr>
        <w:b/>
        <w:bCs/>
        <w:smallCaps/>
        <w:color w:val="000000" w:themeColor="text1"/>
        <w:sz w:val="32"/>
        <w:szCs w:val="32"/>
      </w:rPr>
      <w:t>DEPARTMENT OF EDUCATION</w:t>
    </w:r>
  </w:p>
  <w:p w14:paraId="33429275" w14:textId="77777777" w:rsidR="000A3949" w:rsidRPr="00770A1E" w:rsidRDefault="000A3949" w:rsidP="00F41B14">
    <w:pPr>
      <w:widowControl w:val="0"/>
      <w:jc w:val="center"/>
      <w:rPr>
        <w:b/>
        <w:bCs/>
        <w:smallCaps/>
        <w:color w:val="000000" w:themeColor="text1"/>
      </w:rPr>
    </w:pPr>
    <w:r>
      <w:rPr>
        <w:b/>
        <w:smallCaps/>
        <w:color w:val="000000" w:themeColor="text1"/>
      </w:rPr>
      <w:t>Ellen E. Weaver</w:t>
    </w:r>
  </w:p>
  <w:p w14:paraId="1BF955F1" w14:textId="77777777" w:rsidR="000A3949" w:rsidRPr="00700527" w:rsidRDefault="000A3949" w:rsidP="00F41B14">
    <w:pPr>
      <w:jc w:val="center"/>
      <w:rPr>
        <w:i/>
        <w:smallCaps/>
        <w:color w:val="000000" w:themeColor="text1"/>
      </w:rPr>
    </w:pPr>
    <w:r w:rsidRPr="003B48CC">
      <w:rPr>
        <w:i/>
        <w:smallCaps/>
        <w:color w:val="000000" w:themeColor="text1"/>
      </w:rPr>
      <w:t>State Superintendent of Education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DD96" w14:textId="77777777" w:rsidR="0063168F" w:rsidRPr="00383C6A" w:rsidRDefault="0063168F" w:rsidP="00383C6A">
    <w:pPr>
      <w:pStyle w:val="Header"/>
      <w:rPr>
        <w:sz w:val="20"/>
        <w:szCs w:val="2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29A9B" w14:textId="77777777" w:rsidR="0063168F" w:rsidRDefault="0063168F">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double" w:sz="4" w:space="0" w:color="auto"/>
        <w:right w:val="none" w:sz="0" w:space="0" w:color="auto"/>
        <w:insideH w:val="none" w:sz="0" w:space="0" w:color="auto"/>
        <w:insideV w:val="none" w:sz="0" w:space="0" w:color="auto"/>
      </w:tblBorders>
      <w:tblCellMar>
        <w:left w:w="115" w:type="dxa"/>
        <w:bottom w:w="72" w:type="dxa"/>
        <w:right w:w="115" w:type="dxa"/>
      </w:tblCellMar>
      <w:tblLook w:val="04A0" w:firstRow="1" w:lastRow="0" w:firstColumn="1" w:lastColumn="0" w:noHBand="0" w:noVBand="1"/>
      <w:tblCaption w:val="Header table"/>
      <w:tblDescription w:val="Header that contains the SCDE Logo and the name of the grant/subgrant program along with the name of the document."/>
    </w:tblPr>
    <w:tblGrid>
      <w:gridCol w:w="1984"/>
      <w:gridCol w:w="7376"/>
    </w:tblGrid>
    <w:tr w:rsidR="000700D3" w14:paraId="6F4185EC" w14:textId="77777777" w:rsidTr="002A11A2">
      <w:trPr>
        <w:tblHeader/>
      </w:trPr>
      <w:tc>
        <w:tcPr>
          <w:tcW w:w="1984" w:type="dxa"/>
          <w:vAlign w:val="center"/>
        </w:tcPr>
        <w:p w14:paraId="6696B84F" w14:textId="77777777" w:rsidR="000700D3" w:rsidRDefault="000700D3" w:rsidP="00CE1FC1">
          <w:pPr>
            <w:pStyle w:val="Header"/>
            <w:jc w:val="center"/>
          </w:pPr>
          <w:r>
            <w:rPr>
              <w:noProof/>
            </w:rPr>
            <w:drawing>
              <wp:inline distT="0" distB="0" distL="0" distR="0" wp14:anchorId="7B8551F0" wp14:editId="4F5506A1">
                <wp:extent cx="810678" cy="810678"/>
                <wp:effectExtent l="0" t="0" r="8890" b="8890"/>
                <wp:docPr id="1706169173" name="Picture 1706169173" descr="Logo of the South Carolina 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Logo of the South Carolina 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810678" cy="810678"/>
                        </a:xfrm>
                        <a:prstGeom prst="rect">
                          <a:avLst/>
                        </a:prstGeom>
                      </pic:spPr>
                    </pic:pic>
                  </a:graphicData>
                </a:graphic>
              </wp:inline>
            </w:drawing>
          </w:r>
        </w:p>
      </w:tc>
      <w:tc>
        <w:tcPr>
          <w:tcW w:w="7376" w:type="dxa"/>
          <w:vAlign w:val="center"/>
        </w:tcPr>
        <w:p w14:paraId="3F298D1C" w14:textId="31FC0278" w:rsidR="000700D3" w:rsidRPr="00641511" w:rsidRDefault="000700D3" w:rsidP="00CE1FC1">
          <w:pPr>
            <w:widowControl w:val="0"/>
            <w:jc w:val="center"/>
            <w:rPr>
              <w:b/>
              <w:bCs/>
            </w:rPr>
          </w:pPr>
          <w:r w:rsidRPr="00641511">
            <w:rPr>
              <w:b/>
              <w:bCs/>
            </w:rPr>
            <w:t>South Carolina Department of Education</w:t>
          </w:r>
        </w:p>
        <w:p w14:paraId="38173FEB" w14:textId="2896B4F7" w:rsidR="000700D3" w:rsidRPr="00641511" w:rsidRDefault="000700D3" w:rsidP="00CE1FC1">
          <w:pPr>
            <w:jc w:val="center"/>
          </w:pPr>
          <w:r w:rsidRPr="00641511">
            <w:t>202</w:t>
          </w:r>
          <w:r w:rsidR="007145ED" w:rsidRPr="00641511">
            <w:t>6</w:t>
          </w:r>
          <w:r w:rsidRPr="00641511">
            <w:t>–2</w:t>
          </w:r>
          <w:r w:rsidR="007145ED" w:rsidRPr="00641511">
            <w:t>7</w:t>
          </w:r>
          <w:r w:rsidRPr="00641511">
            <w:t xml:space="preserve"> Innovation Grant</w:t>
          </w:r>
        </w:p>
        <w:p w14:paraId="6EFBDE8E" w14:textId="77777777" w:rsidR="000700D3" w:rsidRPr="00641511" w:rsidRDefault="000700D3" w:rsidP="00CE1FC1">
          <w:pPr>
            <w:widowControl w:val="0"/>
            <w:jc w:val="center"/>
          </w:pPr>
        </w:p>
        <w:p w14:paraId="41BF9EF2" w14:textId="19052936" w:rsidR="000700D3" w:rsidRPr="007D5EBF" w:rsidRDefault="000700D3" w:rsidP="000700D3">
          <w:pPr>
            <w:jc w:val="center"/>
            <w:rPr>
              <w:b/>
            </w:rPr>
          </w:pPr>
          <w:r w:rsidRPr="00641511">
            <w:rPr>
              <w:b/>
            </w:rPr>
            <w:t>Certification Signature Page</w:t>
          </w:r>
        </w:p>
      </w:tc>
    </w:tr>
  </w:tbl>
  <w:p w14:paraId="3FBBB109" w14:textId="77777777" w:rsidR="000700D3" w:rsidRPr="00FD7B01" w:rsidRDefault="000700D3" w:rsidP="00E05E1C">
    <w:pPr>
      <w:pStyle w:val="Footer"/>
      <w:rPr>
        <w:sz w:val="2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double" w:sz="4" w:space="0" w:color="auto"/>
        <w:right w:val="none" w:sz="0" w:space="0" w:color="auto"/>
        <w:insideH w:val="none" w:sz="0" w:space="0" w:color="auto"/>
        <w:insideV w:val="none" w:sz="0" w:space="0" w:color="auto"/>
      </w:tblBorders>
      <w:tblCellMar>
        <w:left w:w="115" w:type="dxa"/>
        <w:bottom w:w="72" w:type="dxa"/>
        <w:right w:w="115" w:type="dxa"/>
      </w:tblCellMar>
      <w:tblLook w:val="04A0" w:firstRow="1" w:lastRow="0" w:firstColumn="1" w:lastColumn="0" w:noHBand="0" w:noVBand="1"/>
      <w:tblCaption w:val="Header table"/>
      <w:tblDescription w:val="Header that contains the SCDE Logo and the name of the grant/subgrant program along with the name of the document."/>
    </w:tblPr>
    <w:tblGrid>
      <w:gridCol w:w="1984"/>
      <w:gridCol w:w="7376"/>
    </w:tblGrid>
    <w:tr w:rsidR="00C002EB" w14:paraId="760611CF" w14:textId="77777777" w:rsidTr="00EE6FCB">
      <w:trPr>
        <w:tblHeader/>
      </w:trPr>
      <w:tc>
        <w:tcPr>
          <w:tcW w:w="1984" w:type="dxa"/>
          <w:vAlign w:val="center"/>
        </w:tcPr>
        <w:p w14:paraId="0E286859" w14:textId="77777777" w:rsidR="00C002EB" w:rsidRDefault="00C002EB" w:rsidP="00C002EB">
          <w:pPr>
            <w:pStyle w:val="Header"/>
            <w:jc w:val="center"/>
          </w:pPr>
          <w:r>
            <w:rPr>
              <w:noProof/>
            </w:rPr>
            <w:drawing>
              <wp:inline distT="0" distB="0" distL="0" distR="0" wp14:anchorId="52E9DC0D" wp14:editId="328EF13E">
                <wp:extent cx="620965" cy="620593"/>
                <wp:effectExtent l="0" t="0" r="8255" b="8255"/>
                <wp:docPr id="1717999229" name="Picture 1717999229" descr="Logo of the SC 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999229" name="Picture 1717999229" descr="Logo of the SC 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624526" cy="624152"/>
                        </a:xfrm>
                        <a:prstGeom prst="rect">
                          <a:avLst/>
                        </a:prstGeom>
                      </pic:spPr>
                    </pic:pic>
                  </a:graphicData>
                </a:graphic>
              </wp:inline>
            </w:drawing>
          </w:r>
        </w:p>
      </w:tc>
      <w:tc>
        <w:tcPr>
          <w:tcW w:w="7376" w:type="dxa"/>
          <w:vAlign w:val="center"/>
        </w:tcPr>
        <w:p w14:paraId="3F37C572" w14:textId="77777777" w:rsidR="00C002EB" w:rsidRPr="00641511" w:rsidRDefault="00C002EB" w:rsidP="00C002EB">
          <w:pPr>
            <w:widowControl w:val="0"/>
            <w:jc w:val="center"/>
            <w:rPr>
              <w:b/>
              <w:bCs/>
            </w:rPr>
          </w:pPr>
          <w:r w:rsidRPr="00641511">
            <w:rPr>
              <w:b/>
              <w:bCs/>
            </w:rPr>
            <w:t>South Carolina Department of Education</w:t>
          </w:r>
        </w:p>
        <w:p w14:paraId="599E7935" w14:textId="34833A8E" w:rsidR="00C002EB" w:rsidRPr="00641511" w:rsidRDefault="00C002EB" w:rsidP="00C002EB">
          <w:pPr>
            <w:jc w:val="center"/>
          </w:pPr>
          <w:r w:rsidRPr="00641511">
            <w:t>202</w:t>
          </w:r>
          <w:r w:rsidR="007145ED" w:rsidRPr="00641511">
            <w:t>6</w:t>
          </w:r>
          <w:r w:rsidRPr="00641511">
            <w:t>–2</w:t>
          </w:r>
          <w:r w:rsidR="007145ED" w:rsidRPr="00641511">
            <w:t>7</w:t>
          </w:r>
          <w:r w:rsidRPr="00641511">
            <w:t xml:space="preserve"> Innovation Grant</w:t>
          </w:r>
        </w:p>
        <w:p w14:paraId="2BB1A2D6" w14:textId="77777777" w:rsidR="00315A90" w:rsidRPr="00641511" w:rsidRDefault="00315A90" w:rsidP="00315A90">
          <w:pPr>
            <w:jc w:val="center"/>
            <w:rPr>
              <w:b/>
            </w:rPr>
          </w:pPr>
          <w:r w:rsidRPr="00641511">
            <w:rPr>
              <w:b/>
            </w:rPr>
            <w:t>Assurances and Terms and Conditions for State Awards</w:t>
          </w:r>
        </w:p>
        <w:p w14:paraId="2F9B5B30" w14:textId="2FFBD5F7" w:rsidR="00790684" w:rsidRPr="00790684" w:rsidRDefault="00315A90" w:rsidP="00790684">
          <w:pPr>
            <w:pStyle w:val="Heading2"/>
            <w:numPr>
              <w:ilvl w:val="0"/>
              <w:numId w:val="0"/>
            </w:numPr>
            <w:ind w:left="360"/>
            <w:jc w:val="center"/>
            <w:rPr>
              <w:sz w:val="20"/>
            </w:rPr>
          </w:pPr>
          <w:r w:rsidRPr="00641511">
            <w:rPr>
              <w:sz w:val="20"/>
            </w:rPr>
            <w:t xml:space="preserve">Effective date: </w:t>
          </w:r>
          <w:r w:rsidR="00B779B1" w:rsidRPr="00641511">
            <w:rPr>
              <w:sz w:val="20"/>
            </w:rPr>
            <w:t>1/2/2026</w:t>
          </w:r>
        </w:p>
      </w:tc>
    </w:tr>
  </w:tbl>
  <w:p w14:paraId="61E61614" w14:textId="77777777" w:rsidR="00C002EB" w:rsidRPr="00FD7B01" w:rsidRDefault="00C002EB" w:rsidP="00C002EB">
    <w:pPr>
      <w:pStyle w:val="Footer"/>
      <w:rPr>
        <w:sz w:val="2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F528D" w14:textId="77777777" w:rsidR="0063168F" w:rsidRDefault="0063168F" w:rsidP="00405E6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double" w:sz="4" w:space="0" w:color="auto"/>
        <w:right w:val="none" w:sz="0" w:space="0" w:color="auto"/>
        <w:insideH w:val="none" w:sz="0" w:space="0" w:color="auto"/>
        <w:insideV w:val="none" w:sz="0" w:space="0" w:color="auto"/>
      </w:tblBorders>
      <w:tblCellMar>
        <w:left w:w="115" w:type="dxa"/>
        <w:bottom w:w="72" w:type="dxa"/>
        <w:right w:w="115" w:type="dxa"/>
      </w:tblCellMar>
      <w:tblLook w:val="04A0" w:firstRow="1" w:lastRow="0" w:firstColumn="1" w:lastColumn="0" w:noHBand="0" w:noVBand="1"/>
      <w:tblCaption w:val="Header table"/>
      <w:tblDescription w:val="Header that contains the SCDE Logo and the name of the grant/subgrant program along with the name of the document."/>
    </w:tblPr>
    <w:tblGrid>
      <w:gridCol w:w="1984"/>
      <w:gridCol w:w="7376"/>
    </w:tblGrid>
    <w:tr w:rsidR="00315A90" w14:paraId="5D237C8D" w14:textId="77777777" w:rsidTr="00EE6FCB">
      <w:trPr>
        <w:tblHeader/>
      </w:trPr>
      <w:tc>
        <w:tcPr>
          <w:tcW w:w="1984" w:type="dxa"/>
          <w:vAlign w:val="center"/>
        </w:tcPr>
        <w:p w14:paraId="6019AAC5" w14:textId="72CE360B" w:rsidR="00315A90" w:rsidRDefault="00ED6C7D" w:rsidP="00C002EB">
          <w:pPr>
            <w:pStyle w:val="Header"/>
            <w:jc w:val="center"/>
          </w:pPr>
          <w:r>
            <w:rPr>
              <w:noProof/>
            </w:rPr>
            <w:drawing>
              <wp:inline distT="0" distB="0" distL="0" distR="0" wp14:anchorId="6BFC2972" wp14:editId="43CEF885">
                <wp:extent cx="811164" cy="810678"/>
                <wp:effectExtent l="0" t="0" r="8255" b="8890"/>
                <wp:docPr id="688175418" name="Picture 688175418" descr="Logo of the SC 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999229" name="Picture 1717999229" descr="Logo of the SC 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811164" cy="810678"/>
                        </a:xfrm>
                        <a:prstGeom prst="rect">
                          <a:avLst/>
                        </a:prstGeom>
                      </pic:spPr>
                    </pic:pic>
                  </a:graphicData>
                </a:graphic>
              </wp:inline>
            </w:drawing>
          </w:r>
        </w:p>
      </w:tc>
      <w:tc>
        <w:tcPr>
          <w:tcW w:w="7376" w:type="dxa"/>
          <w:vAlign w:val="center"/>
        </w:tcPr>
        <w:p w14:paraId="53B9296C" w14:textId="77777777" w:rsidR="00315A90" w:rsidRPr="00641511" w:rsidRDefault="00315A90" w:rsidP="00C002EB">
          <w:pPr>
            <w:widowControl w:val="0"/>
            <w:jc w:val="center"/>
            <w:rPr>
              <w:b/>
              <w:bCs/>
            </w:rPr>
          </w:pPr>
          <w:r w:rsidRPr="00641511">
            <w:rPr>
              <w:b/>
              <w:bCs/>
            </w:rPr>
            <w:t>South Carolina Department of Education</w:t>
          </w:r>
        </w:p>
        <w:p w14:paraId="0176F69F" w14:textId="7B6593C6" w:rsidR="00315A90" w:rsidRPr="00641511" w:rsidRDefault="00315A90" w:rsidP="00C002EB">
          <w:pPr>
            <w:jc w:val="center"/>
          </w:pPr>
          <w:r w:rsidRPr="00641511">
            <w:t>202</w:t>
          </w:r>
          <w:r w:rsidR="00B779B1" w:rsidRPr="00641511">
            <w:t>6</w:t>
          </w:r>
          <w:r w:rsidRPr="00641511">
            <w:t>–2</w:t>
          </w:r>
          <w:r w:rsidR="00B779B1" w:rsidRPr="00641511">
            <w:t>7</w:t>
          </w:r>
          <w:r w:rsidRPr="00641511">
            <w:t xml:space="preserve"> Innovation Grant</w:t>
          </w:r>
        </w:p>
        <w:p w14:paraId="4BDFD1D5" w14:textId="77777777" w:rsidR="00315A90" w:rsidRPr="00641511" w:rsidRDefault="00315A90" w:rsidP="00C002EB">
          <w:pPr>
            <w:widowControl w:val="0"/>
            <w:jc w:val="center"/>
          </w:pPr>
        </w:p>
        <w:p w14:paraId="6481A854" w14:textId="7A93BA98" w:rsidR="00315A90" w:rsidRPr="00C002EB" w:rsidRDefault="00315A90" w:rsidP="00C002EB">
          <w:pPr>
            <w:pStyle w:val="Heading2"/>
            <w:numPr>
              <w:ilvl w:val="0"/>
              <w:numId w:val="0"/>
            </w:numPr>
            <w:ind w:left="360"/>
            <w:jc w:val="center"/>
          </w:pPr>
          <w:r w:rsidRPr="00641511">
            <w:t>Budget Narrative Template</w:t>
          </w:r>
        </w:p>
      </w:tc>
    </w:tr>
  </w:tbl>
  <w:p w14:paraId="356E057D" w14:textId="77777777" w:rsidR="00315A90" w:rsidRPr="00FD7B01" w:rsidRDefault="00315A90" w:rsidP="00C002EB">
    <w:pPr>
      <w:pStyle w:val="Footer"/>
      <w:rPr>
        <w:sz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AE16FC"/>
    <w:multiLevelType w:val="hybridMultilevel"/>
    <w:tmpl w:val="D4F0A55A"/>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C1F43AE6">
      <w:start w:val="1"/>
      <w:numFmt w:val="decimal"/>
      <w:lvlText w:val="(%4)"/>
      <w:lvlJc w:val="left"/>
      <w:pPr>
        <w:ind w:left="2880" w:hanging="360"/>
      </w:pPr>
      <w:rPr>
        <w:rFonts w:hint="default"/>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EF32666"/>
    <w:multiLevelType w:val="hybridMultilevel"/>
    <w:tmpl w:val="2E90BC4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1157761A"/>
    <w:multiLevelType w:val="hybridMultilevel"/>
    <w:tmpl w:val="3356F472"/>
    <w:lvl w:ilvl="0" w:tplc="8F345928">
      <w:start w:val="1"/>
      <w:numFmt w:val="upperLetter"/>
      <w:pStyle w:val="Heading2"/>
      <w:lvlText w:val="%1."/>
      <w:lvlJc w:val="left"/>
      <w:pPr>
        <w:tabs>
          <w:tab w:val="num" w:pos="360"/>
        </w:tabs>
        <w:ind w:left="360" w:hanging="360"/>
      </w:pPr>
      <w:rPr>
        <w:rFonts w:hint="default"/>
        <w:b/>
      </w:rPr>
    </w:lvl>
    <w:lvl w:ilvl="1" w:tplc="B5946560">
      <w:start w:val="96"/>
      <w:numFmt w:val="bullet"/>
      <w:lvlText w:val=""/>
      <w:lvlJc w:val="left"/>
      <w:pPr>
        <w:tabs>
          <w:tab w:val="num" w:pos="1440"/>
        </w:tabs>
        <w:ind w:left="1440" w:hanging="360"/>
      </w:pPr>
      <w:rPr>
        <w:rFonts w:ascii="Wingdings" w:eastAsia="Times New Roman" w:hAnsi="Wingdings" w:cs="Arial" w:hint="default"/>
      </w:rPr>
    </w:lvl>
    <w:lvl w:ilvl="2" w:tplc="CE32DC9C">
      <w:start w:val="1"/>
      <w:numFmt w:val="decimal"/>
      <w:lvlText w:val="%3."/>
      <w:lvlJc w:val="left"/>
      <w:pPr>
        <w:ind w:left="2340" w:hanging="360"/>
      </w:pPr>
      <w:rPr>
        <w:rFonts w:hint="default"/>
      </w:rPr>
    </w:lvl>
    <w:lvl w:ilvl="3" w:tplc="464E89D2">
      <w:start w:val="1"/>
      <w:numFmt w:val="decimal"/>
      <w:lvlText w:val="(%4)"/>
      <w:lvlJc w:val="left"/>
      <w:pPr>
        <w:ind w:left="2880" w:hanging="360"/>
      </w:pPr>
      <w:rPr>
        <w:rFonts w:hint="default"/>
      </w:r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 w15:restartNumberingAfterBreak="0">
    <w:nsid w:val="1407159E"/>
    <w:multiLevelType w:val="hybridMultilevel"/>
    <w:tmpl w:val="A4A850E4"/>
    <w:lvl w:ilvl="0" w:tplc="0409001B">
      <w:start w:val="1"/>
      <w:numFmt w:val="lowerRoman"/>
      <w:lvlText w:val="%1."/>
      <w:lvlJc w:val="righ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4" w15:restartNumberingAfterBreak="0">
    <w:nsid w:val="19A03AFA"/>
    <w:multiLevelType w:val="hybridMultilevel"/>
    <w:tmpl w:val="90BCE93E"/>
    <w:lvl w:ilvl="0" w:tplc="CDEA4644">
      <w:start w:val="1"/>
      <w:numFmt w:val="bullet"/>
      <w:lvlText w:val=""/>
      <w:lvlJc w:val="left"/>
      <w:pPr>
        <w:tabs>
          <w:tab w:val="num" w:pos="360"/>
        </w:tabs>
        <w:ind w:left="360" w:hanging="360"/>
      </w:pPr>
      <w:rPr>
        <w:rFonts w:ascii="Symbol" w:hAnsi="Symbol" w:hint="default"/>
        <w:sz w:val="20"/>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1B7333B1"/>
    <w:multiLevelType w:val="hybridMultilevel"/>
    <w:tmpl w:val="3DA0A93C"/>
    <w:lvl w:ilvl="0" w:tplc="FFFFFFFF">
      <w:start w:val="1"/>
      <w:numFmt w:val="bullet"/>
      <w:lvlText w:val=""/>
      <w:lvlJc w:val="left"/>
      <w:pPr>
        <w:tabs>
          <w:tab w:val="num" w:pos="360"/>
        </w:tabs>
        <w:ind w:left="360" w:hanging="360"/>
      </w:pPr>
      <w:rPr>
        <w:rFonts w:ascii="Wingdings" w:hAnsi="Wingdings" w:hint="default"/>
        <w:sz w:val="28"/>
        <w:szCs w:val="28"/>
      </w:rPr>
    </w:lvl>
    <w:lvl w:ilvl="1" w:tplc="04090003">
      <w:start w:val="1"/>
      <w:numFmt w:val="bullet"/>
      <w:lvlText w:val="o"/>
      <w:lvlJc w:val="left"/>
      <w:pPr>
        <w:tabs>
          <w:tab w:val="num" w:pos="1440"/>
        </w:tabs>
        <w:ind w:left="1440" w:hanging="360"/>
      </w:pPr>
      <w:rPr>
        <w:rFonts w:ascii="Courier New" w:hAnsi="Courier New" w:cs="Courier New" w:hint="default"/>
        <w:b w:val="0"/>
        <w:i w:val="0"/>
        <w:color w:val="auto"/>
        <w:sz w:val="24"/>
        <w:szCs w:val="28"/>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F10EBE"/>
    <w:multiLevelType w:val="hybridMultilevel"/>
    <w:tmpl w:val="FE082FFA"/>
    <w:lvl w:ilvl="0" w:tplc="1EEEE17C">
      <w:start w:val="1"/>
      <w:numFmt w:val="decimal"/>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7" w15:restartNumberingAfterBreak="0">
    <w:nsid w:val="27A4773D"/>
    <w:multiLevelType w:val="hybridMultilevel"/>
    <w:tmpl w:val="1102F0F0"/>
    <w:lvl w:ilvl="0" w:tplc="04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8" w15:restartNumberingAfterBreak="0">
    <w:nsid w:val="29404246"/>
    <w:multiLevelType w:val="hybridMultilevel"/>
    <w:tmpl w:val="9DE28A18"/>
    <w:lvl w:ilvl="0" w:tplc="04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9" w15:restartNumberingAfterBreak="0">
    <w:nsid w:val="2BC55BD1"/>
    <w:multiLevelType w:val="multilevel"/>
    <w:tmpl w:val="1B3AEA20"/>
    <w:lvl w:ilvl="0">
      <w:start w:val="1"/>
      <w:numFmt w:val="upperRoman"/>
      <w:lvlText w:val="%1."/>
      <w:lvlJc w:val="left"/>
      <w:pPr>
        <w:tabs>
          <w:tab w:val="num" w:pos="720"/>
        </w:tabs>
        <w:ind w:left="0" w:firstLine="0"/>
      </w:pPr>
      <w:rPr>
        <w:rFonts w:ascii="Arial" w:hAnsi="Arial" w:hint="default"/>
        <w:b w:val="0"/>
        <w:i w:val="0"/>
        <w:caps/>
        <w:strike w:val="0"/>
        <w:dstrike w:val="0"/>
        <w:vanish w:val="0"/>
        <w:sz w:val="24"/>
        <w:u w:val="words"/>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upperLetter"/>
      <w:lvlText w:val="%2."/>
      <w:lvlJc w:val="left"/>
      <w:pPr>
        <w:tabs>
          <w:tab w:val="num" w:pos="360"/>
        </w:tabs>
        <w:ind w:left="0" w:firstLine="0"/>
      </w:pPr>
      <w:rPr>
        <w:b/>
        <w:i w:val="0"/>
        <w:u w:val="none"/>
      </w:rPr>
    </w:lvl>
    <w:lvl w:ilvl="2">
      <w:start w:val="1"/>
      <w:numFmt w:val="decimal"/>
      <w:lvlText w:val="%3."/>
      <w:lvlJc w:val="left"/>
      <w:pPr>
        <w:tabs>
          <w:tab w:val="num" w:pos="360"/>
        </w:tabs>
        <w:ind w:left="360" w:hanging="360"/>
      </w:pPr>
      <w:rPr>
        <w:rFonts w:hint="default"/>
      </w:rPr>
    </w:lvl>
    <w:lvl w:ilvl="3">
      <w:start w:val="1"/>
      <w:numFmt w:val="decimal"/>
      <w:lvlText w:val="%4)"/>
      <w:lvlJc w:val="left"/>
      <w:pPr>
        <w:tabs>
          <w:tab w:val="num" w:pos="360"/>
        </w:tabs>
        <w:ind w:left="360" w:hanging="360"/>
      </w:pPr>
    </w:lvl>
    <w:lvl w:ilvl="4">
      <w:start w:val="1"/>
      <w:numFmt w:val="decimal"/>
      <w:pStyle w:val="Heading5"/>
      <w:lvlText w:val="(%5)"/>
      <w:lvlJc w:val="left"/>
      <w:pPr>
        <w:tabs>
          <w:tab w:val="num" w:pos="3240"/>
        </w:tabs>
        <w:ind w:left="2880" w:firstLine="0"/>
      </w:pPr>
    </w:lvl>
    <w:lvl w:ilvl="5">
      <w:start w:val="1"/>
      <w:numFmt w:val="lowerLetter"/>
      <w:pStyle w:val="Heading6"/>
      <w:lvlText w:val="(%6)"/>
      <w:lvlJc w:val="left"/>
      <w:pPr>
        <w:tabs>
          <w:tab w:val="num" w:pos="3960"/>
        </w:tabs>
        <w:ind w:left="3600" w:firstLine="0"/>
      </w:pPr>
    </w:lvl>
    <w:lvl w:ilvl="6">
      <w:start w:val="1"/>
      <w:numFmt w:val="lowerRoman"/>
      <w:pStyle w:val="Heading7"/>
      <w:lvlText w:val="(%7)"/>
      <w:lvlJc w:val="left"/>
      <w:pPr>
        <w:tabs>
          <w:tab w:val="num" w:pos="4680"/>
        </w:tabs>
        <w:ind w:left="4320" w:firstLine="0"/>
      </w:pPr>
    </w:lvl>
    <w:lvl w:ilvl="7">
      <w:start w:val="1"/>
      <w:numFmt w:val="lowerLetter"/>
      <w:pStyle w:val="Heading8"/>
      <w:lvlText w:val="(%8)"/>
      <w:lvlJc w:val="left"/>
      <w:pPr>
        <w:tabs>
          <w:tab w:val="num" w:pos="5400"/>
        </w:tabs>
        <w:ind w:left="5040" w:firstLine="0"/>
      </w:pPr>
    </w:lvl>
    <w:lvl w:ilvl="8">
      <w:start w:val="1"/>
      <w:numFmt w:val="lowerRoman"/>
      <w:pStyle w:val="Heading9"/>
      <w:lvlText w:val="(%9)"/>
      <w:lvlJc w:val="left"/>
      <w:pPr>
        <w:tabs>
          <w:tab w:val="num" w:pos="6480"/>
        </w:tabs>
        <w:ind w:left="5760" w:firstLine="0"/>
      </w:pPr>
    </w:lvl>
  </w:abstractNum>
  <w:abstractNum w:abstractNumId="10" w15:restartNumberingAfterBreak="0">
    <w:nsid w:val="3401391C"/>
    <w:multiLevelType w:val="hybridMultilevel"/>
    <w:tmpl w:val="A358E798"/>
    <w:lvl w:ilvl="0" w:tplc="5AD8816E">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EE4038E"/>
    <w:multiLevelType w:val="hybridMultilevel"/>
    <w:tmpl w:val="C48809BC"/>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4146F7C"/>
    <w:multiLevelType w:val="hybridMultilevel"/>
    <w:tmpl w:val="9A9A9320"/>
    <w:lvl w:ilvl="0" w:tplc="9B1AB114">
      <w:start w:val="1"/>
      <w:numFmt w:val="upperLetter"/>
      <w:lvlText w:val="%1."/>
      <w:lvlJc w:val="left"/>
      <w:pPr>
        <w:tabs>
          <w:tab w:val="num" w:pos="360"/>
        </w:tabs>
        <w:ind w:left="360" w:hanging="360"/>
      </w:pPr>
      <w:rPr>
        <w:rFonts w:ascii="Times New Roman" w:hAnsi="Times New Roman" w:hint="default"/>
        <w:b w:val="0"/>
        <w:i w:val="0"/>
        <w:color w:val="auto"/>
        <w:sz w:val="22"/>
        <w:u w:val="none"/>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4A4F730A"/>
    <w:multiLevelType w:val="hybridMultilevel"/>
    <w:tmpl w:val="C4D0E7F2"/>
    <w:lvl w:ilvl="0" w:tplc="FFFFFFFF">
      <w:start w:val="1"/>
      <w:numFmt w:val="bullet"/>
      <w:lvlText w:val=""/>
      <w:lvlJc w:val="left"/>
      <w:pPr>
        <w:ind w:left="720" w:hanging="360"/>
      </w:pPr>
      <w:rPr>
        <w:rFonts w:ascii="Wingdings" w:hAnsi="Wingdings" w:hint="default"/>
        <w:sz w:val="28"/>
        <w:szCs w:val="28"/>
      </w:rPr>
    </w:lvl>
    <w:lvl w:ilvl="1" w:tplc="FFFFFFFF">
      <w:start w:val="1"/>
      <w:numFmt w:val="bullet"/>
      <w:lvlText w:val=""/>
      <w:lvlJc w:val="left"/>
      <w:pPr>
        <w:ind w:left="360" w:hanging="360"/>
      </w:pPr>
      <w:rPr>
        <w:rFonts w:ascii="Wingdings" w:hAnsi="Wingdings" w:hint="default"/>
        <w:sz w:val="28"/>
        <w:szCs w:val="28"/>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4BBF3645"/>
    <w:multiLevelType w:val="multilevel"/>
    <w:tmpl w:val="C510AB28"/>
    <w:lvl w:ilvl="0">
      <w:start w:val="1"/>
      <w:numFmt w:val="upperLetter"/>
      <w:pStyle w:val="Heading20"/>
      <w:lvlText w:val="%1."/>
      <w:lvlJc w:val="left"/>
      <w:pPr>
        <w:tabs>
          <w:tab w:val="num" w:pos="360"/>
        </w:tabs>
        <w:ind w:left="360" w:hanging="360"/>
      </w:pPr>
      <w:rPr>
        <w:rFonts w:hint="default"/>
      </w:rPr>
    </w:lvl>
    <w:lvl w:ilvl="1">
      <w:start w:val="1"/>
      <w:numFmt w:val="upperLetter"/>
      <w:lvlText w:val="%2."/>
      <w:lvlJc w:val="left"/>
      <w:pPr>
        <w:tabs>
          <w:tab w:val="num" w:pos="2520"/>
        </w:tabs>
        <w:ind w:left="2520" w:hanging="360"/>
      </w:pPr>
      <w:rPr>
        <w:rFonts w:hint="default"/>
      </w:rPr>
    </w:lvl>
    <w:lvl w:ilvl="2">
      <w:start w:val="1"/>
      <w:numFmt w:val="bullet"/>
      <w:lvlText w:val=""/>
      <w:lvlJc w:val="left"/>
      <w:pPr>
        <w:tabs>
          <w:tab w:val="num" w:pos="3240"/>
        </w:tabs>
        <w:ind w:left="3240" w:hanging="360"/>
      </w:pPr>
      <w:rPr>
        <w:rFonts w:ascii="Wingdings" w:hAnsi="Wingdings" w:hint="default"/>
      </w:rPr>
    </w:lvl>
    <w:lvl w:ilvl="3">
      <w:start w:val="1"/>
      <w:numFmt w:val="bullet"/>
      <w:lvlText w:val=""/>
      <w:lvlJc w:val="left"/>
      <w:pPr>
        <w:tabs>
          <w:tab w:val="num" w:pos="3960"/>
        </w:tabs>
        <w:ind w:left="3960" w:hanging="360"/>
      </w:pPr>
      <w:rPr>
        <w:rFonts w:ascii="Symbol" w:hAnsi="Symbol" w:hint="default"/>
      </w:rPr>
    </w:lvl>
    <w:lvl w:ilvl="4">
      <w:start w:val="1"/>
      <w:numFmt w:val="bullet"/>
      <w:lvlText w:val="o"/>
      <w:lvlJc w:val="left"/>
      <w:pPr>
        <w:tabs>
          <w:tab w:val="num" w:pos="4680"/>
        </w:tabs>
        <w:ind w:left="4680" w:hanging="360"/>
      </w:pPr>
      <w:rPr>
        <w:rFonts w:ascii="Courier New" w:hAnsi="Courier New" w:hint="default"/>
      </w:rPr>
    </w:lvl>
    <w:lvl w:ilvl="5">
      <w:start w:val="1"/>
      <w:numFmt w:val="bullet"/>
      <w:lvlText w:val=""/>
      <w:lvlJc w:val="left"/>
      <w:pPr>
        <w:tabs>
          <w:tab w:val="num" w:pos="5400"/>
        </w:tabs>
        <w:ind w:left="5400" w:hanging="360"/>
      </w:pPr>
      <w:rPr>
        <w:rFonts w:ascii="Wingdings" w:hAnsi="Wingdings" w:hint="default"/>
      </w:rPr>
    </w:lvl>
    <w:lvl w:ilvl="6">
      <w:start w:val="1"/>
      <w:numFmt w:val="bullet"/>
      <w:lvlText w:val=""/>
      <w:lvlJc w:val="left"/>
      <w:pPr>
        <w:tabs>
          <w:tab w:val="num" w:pos="6120"/>
        </w:tabs>
        <w:ind w:left="6120" w:hanging="360"/>
      </w:pPr>
      <w:rPr>
        <w:rFonts w:ascii="Symbol" w:hAnsi="Symbol" w:hint="default"/>
      </w:rPr>
    </w:lvl>
    <w:lvl w:ilvl="7">
      <w:start w:val="1"/>
      <w:numFmt w:val="bullet"/>
      <w:lvlText w:val="o"/>
      <w:lvlJc w:val="left"/>
      <w:pPr>
        <w:tabs>
          <w:tab w:val="num" w:pos="6840"/>
        </w:tabs>
        <w:ind w:left="6840" w:hanging="360"/>
      </w:pPr>
      <w:rPr>
        <w:rFonts w:ascii="Courier New" w:hAnsi="Courier New" w:hint="default"/>
      </w:rPr>
    </w:lvl>
    <w:lvl w:ilvl="8">
      <w:start w:val="1"/>
      <w:numFmt w:val="bullet"/>
      <w:lvlText w:val=""/>
      <w:lvlJc w:val="left"/>
      <w:pPr>
        <w:tabs>
          <w:tab w:val="num" w:pos="7560"/>
        </w:tabs>
        <w:ind w:left="7560" w:hanging="360"/>
      </w:pPr>
      <w:rPr>
        <w:rFonts w:ascii="Wingdings" w:hAnsi="Wingdings" w:hint="default"/>
      </w:rPr>
    </w:lvl>
  </w:abstractNum>
  <w:abstractNum w:abstractNumId="15" w15:restartNumberingAfterBreak="0">
    <w:nsid w:val="50673337"/>
    <w:multiLevelType w:val="hybridMultilevel"/>
    <w:tmpl w:val="353ED746"/>
    <w:lvl w:ilvl="0" w:tplc="1B782ED4">
      <w:start w:val="4"/>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1271C3B"/>
    <w:multiLevelType w:val="multilevel"/>
    <w:tmpl w:val="04B022B0"/>
    <w:lvl w:ilvl="0">
      <w:start w:val="1"/>
      <w:numFmt w:val="decimal"/>
      <w:pStyle w:val="Heading3"/>
      <w:lvlText w:val="%1."/>
      <w:lvlJc w:val="left"/>
      <w:pPr>
        <w:tabs>
          <w:tab w:val="num" w:pos="1080"/>
        </w:tabs>
        <w:ind w:left="1080" w:hanging="360"/>
      </w:pPr>
      <w:rPr>
        <w:rFonts w:ascii="Times New Roman" w:hAnsi="Times New Roman" w:hint="default"/>
        <w:b w:val="0"/>
        <w:i w:val="0"/>
        <w:sz w:val="24"/>
      </w:rPr>
    </w:lvl>
    <w:lvl w:ilvl="1">
      <w:start w:val="1"/>
      <w:numFmt w:val="lowerLetter"/>
      <w:lvlText w:val="%2"/>
      <w:lvlJc w:val="left"/>
      <w:pPr>
        <w:tabs>
          <w:tab w:val="num" w:pos="720"/>
        </w:tabs>
        <w:ind w:left="720" w:hanging="360"/>
      </w:pPr>
      <w:rPr>
        <w:rFonts w:hint="default"/>
      </w:rPr>
    </w:lvl>
    <w:lvl w:ilvl="2">
      <w:start w:val="1"/>
      <w:numFmt w:val="decimal"/>
      <w:lvlText w:val="%3."/>
      <w:lvlJc w:val="left"/>
      <w:pPr>
        <w:tabs>
          <w:tab w:val="num" w:pos="360"/>
        </w:tabs>
        <w:ind w:left="360" w:hanging="360"/>
      </w:pPr>
      <w:rPr>
        <w:rFonts w:hint="default"/>
      </w:rPr>
    </w:lvl>
    <w:lvl w:ilvl="3">
      <w:start w:val="1"/>
      <w:numFmt w:val="bullet"/>
      <w:lvlText w:val=""/>
      <w:lvlJc w:val="left"/>
      <w:pPr>
        <w:tabs>
          <w:tab w:val="num" w:pos="3960"/>
        </w:tabs>
        <w:ind w:left="3960" w:hanging="360"/>
      </w:pPr>
      <w:rPr>
        <w:rFonts w:ascii="Symbol" w:hAnsi="Symbol" w:hint="default"/>
      </w:rPr>
    </w:lvl>
    <w:lvl w:ilvl="4">
      <w:start w:val="1"/>
      <w:numFmt w:val="bullet"/>
      <w:lvlText w:val="o"/>
      <w:lvlJc w:val="left"/>
      <w:pPr>
        <w:tabs>
          <w:tab w:val="num" w:pos="4680"/>
        </w:tabs>
        <w:ind w:left="4680" w:hanging="360"/>
      </w:pPr>
      <w:rPr>
        <w:rFonts w:ascii="Courier New" w:hAnsi="Courier New" w:hint="default"/>
      </w:rPr>
    </w:lvl>
    <w:lvl w:ilvl="5">
      <w:start w:val="1"/>
      <w:numFmt w:val="bullet"/>
      <w:lvlText w:val=""/>
      <w:lvlJc w:val="left"/>
      <w:pPr>
        <w:tabs>
          <w:tab w:val="num" w:pos="5400"/>
        </w:tabs>
        <w:ind w:left="5400" w:hanging="360"/>
      </w:pPr>
      <w:rPr>
        <w:rFonts w:ascii="Wingdings" w:hAnsi="Wingdings" w:hint="default"/>
      </w:rPr>
    </w:lvl>
    <w:lvl w:ilvl="6">
      <w:start w:val="1"/>
      <w:numFmt w:val="bullet"/>
      <w:lvlText w:val=""/>
      <w:lvlJc w:val="left"/>
      <w:pPr>
        <w:tabs>
          <w:tab w:val="num" w:pos="6120"/>
        </w:tabs>
        <w:ind w:left="6120" w:hanging="360"/>
      </w:pPr>
      <w:rPr>
        <w:rFonts w:ascii="Symbol" w:hAnsi="Symbol" w:hint="default"/>
      </w:rPr>
    </w:lvl>
    <w:lvl w:ilvl="7">
      <w:start w:val="1"/>
      <w:numFmt w:val="bullet"/>
      <w:lvlText w:val="o"/>
      <w:lvlJc w:val="left"/>
      <w:pPr>
        <w:tabs>
          <w:tab w:val="num" w:pos="6840"/>
        </w:tabs>
        <w:ind w:left="6840" w:hanging="360"/>
      </w:pPr>
      <w:rPr>
        <w:rFonts w:ascii="Courier New" w:hAnsi="Courier New" w:hint="default"/>
      </w:rPr>
    </w:lvl>
    <w:lvl w:ilvl="8">
      <w:start w:val="1"/>
      <w:numFmt w:val="bullet"/>
      <w:lvlText w:val=""/>
      <w:lvlJc w:val="left"/>
      <w:pPr>
        <w:tabs>
          <w:tab w:val="num" w:pos="7560"/>
        </w:tabs>
        <w:ind w:left="7560" w:hanging="360"/>
      </w:pPr>
      <w:rPr>
        <w:rFonts w:ascii="Wingdings" w:hAnsi="Wingdings" w:hint="default"/>
      </w:rPr>
    </w:lvl>
  </w:abstractNum>
  <w:abstractNum w:abstractNumId="17" w15:restartNumberingAfterBreak="0">
    <w:nsid w:val="5400411B"/>
    <w:multiLevelType w:val="hybridMultilevel"/>
    <w:tmpl w:val="6422C324"/>
    <w:lvl w:ilvl="0" w:tplc="04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8" w15:restartNumberingAfterBreak="0">
    <w:nsid w:val="5E4418BE"/>
    <w:multiLevelType w:val="hybridMultilevel"/>
    <w:tmpl w:val="12DA7DA6"/>
    <w:lvl w:ilvl="0" w:tplc="C3D08262">
      <w:start w:val="1"/>
      <w:numFmt w:val="decimal"/>
      <w:pStyle w:val="Heading30"/>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61EE315C"/>
    <w:multiLevelType w:val="hybridMultilevel"/>
    <w:tmpl w:val="B2B8CF7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642952A3"/>
    <w:multiLevelType w:val="hybridMultilevel"/>
    <w:tmpl w:val="082A7C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692D41E0"/>
    <w:multiLevelType w:val="hybridMultilevel"/>
    <w:tmpl w:val="65144CF4"/>
    <w:lvl w:ilvl="0" w:tplc="FFFFFFFF">
      <w:start w:val="1"/>
      <w:numFmt w:val="decimal"/>
      <w:lvlText w:val="%1."/>
      <w:lvlJc w:val="left"/>
      <w:pPr>
        <w:ind w:left="720" w:hanging="360"/>
      </w:pPr>
    </w:lvl>
    <w:lvl w:ilvl="1" w:tplc="FFFFFFFF">
      <w:start w:val="1"/>
      <w:numFmt w:val="decimal"/>
      <w:lvlText w:val="%2."/>
      <w:lvlJc w:val="left"/>
      <w:pPr>
        <w:ind w:left="1440" w:hanging="360"/>
      </w:pPr>
    </w:lvl>
    <w:lvl w:ilvl="2" w:tplc="04090001">
      <w:start w:val="1"/>
      <w:numFmt w:val="bullet"/>
      <w:lvlText w:val=""/>
      <w:lvlJc w:val="left"/>
      <w:pPr>
        <w:ind w:left="720" w:hanging="360"/>
      </w:pPr>
      <w:rPr>
        <w:rFonts w:ascii="Symbol" w:hAnsi="Symbol"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6D3F6B0E"/>
    <w:multiLevelType w:val="hybridMultilevel"/>
    <w:tmpl w:val="9120029E"/>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start w:val="1"/>
      <w:numFmt w:val="bullet"/>
      <w:lvlText w:val=""/>
      <w:lvlJc w:val="left"/>
      <w:pPr>
        <w:ind w:left="3600" w:hanging="360"/>
      </w:pPr>
      <w:rPr>
        <w:rFonts w:ascii="Symbol" w:hAnsi="Symbol" w:hint="default"/>
      </w:rPr>
    </w:lvl>
    <w:lvl w:ilvl="4" w:tplc="04090003">
      <w:start w:val="1"/>
      <w:numFmt w:val="bullet"/>
      <w:lvlText w:val="o"/>
      <w:lvlJc w:val="left"/>
      <w:pPr>
        <w:ind w:left="4320" w:hanging="360"/>
      </w:pPr>
      <w:rPr>
        <w:rFonts w:ascii="Courier New" w:hAnsi="Courier New" w:cs="Courier New" w:hint="default"/>
      </w:rPr>
    </w:lvl>
    <w:lvl w:ilvl="5" w:tplc="04090005">
      <w:start w:val="1"/>
      <w:numFmt w:val="bullet"/>
      <w:lvlText w:val=""/>
      <w:lvlJc w:val="left"/>
      <w:pPr>
        <w:ind w:left="5040" w:hanging="360"/>
      </w:pPr>
      <w:rPr>
        <w:rFonts w:ascii="Wingdings" w:hAnsi="Wingdings" w:hint="default"/>
      </w:rPr>
    </w:lvl>
    <w:lvl w:ilvl="6" w:tplc="04090001">
      <w:start w:val="1"/>
      <w:numFmt w:val="bullet"/>
      <w:lvlText w:val=""/>
      <w:lvlJc w:val="left"/>
      <w:pPr>
        <w:ind w:left="5760" w:hanging="360"/>
      </w:pPr>
      <w:rPr>
        <w:rFonts w:ascii="Symbol" w:hAnsi="Symbol" w:hint="default"/>
      </w:rPr>
    </w:lvl>
    <w:lvl w:ilvl="7" w:tplc="04090003">
      <w:start w:val="1"/>
      <w:numFmt w:val="bullet"/>
      <w:lvlText w:val="o"/>
      <w:lvlJc w:val="left"/>
      <w:pPr>
        <w:ind w:left="6480" w:hanging="360"/>
      </w:pPr>
      <w:rPr>
        <w:rFonts w:ascii="Courier New" w:hAnsi="Courier New" w:cs="Courier New" w:hint="default"/>
      </w:rPr>
    </w:lvl>
    <w:lvl w:ilvl="8" w:tplc="04090005">
      <w:start w:val="1"/>
      <w:numFmt w:val="bullet"/>
      <w:lvlText w:val=""/>
      <w:lvlJc w:val="left"/>
      <w:pPr>
        <w:ind w:left="7200" w:hanging="360"/>
      </w:pPr>
      <w:rPr>
        <w:rFonts w:ascii="Wingdings" w:hAnsi="Wingdings" w:hint="default"/>
      </w:rPr>
    </w:lvl>
  </w:abstractNum>
  <w:abstractNum w:abstractNumId="23" w15:restartNumberingAfterBreak="0">
    <w:nsid w:val="75965163"/>
    <w:multiLevelType w:val="hybridMultilevel"/>
    <w:tmpl w:val="29028152"/>
    <w:lvl w:ilvl="0" w:tplc="1A546B44">
      <w:start w:val="1"/>
      <w:numFmt w:val="upperLetter"/>
      <w:lvlText w:val="%1."/>
      <w:lvlJc w:val="left"/>
      <w:pPr>
        <w:tabs>
          <w:tab w:val="num" w:pos="360"/>
        </w:tabs>
        <w:ind w:left="360" w:hanging="360"/>
      </w:pPr>
      <w:rPr>
        <w:rFonts w:ascii="Times New Roman" w:hAnsi="Times New Roman" w:hint="default"/>
        <w:b w:val="0"/>
        <w:i w:val="0"/>
        <w:color w:val="auto"/>
        <w:sz w:val="22"/>
        <w:u w:val="none"/>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4" w15:restartNumberingAfterBreak="0">
    <w:nsid w:val="7BDE54F0"/>
    <w:multiLevelType w:val="hybridMultilevel"/>
    <w:tmpl w:val="FA7287A0"/>
    <w:lvl w:ilvl="0" w:tplc="82C8CB56">
      <w:start w:val="1"/>
      <w:numFmt w:val="decimal"/>
      <w:lvlText w:val="%1."/>
      <w:lvlJc w:val="left"/>
      <w:pPr>
        <w:tabs>
          <w:tab w:val="num" w:pos="-360"/>
        </w:tabs>
        <w:ind w:left="720" w:hanging="360"/>
      </w:pPr>
      <w:rPr>
        <w:rFonts w:ascii="Times New Roman" w:hAnsi="Times New Roman" w:hint="default"/>
        <w:b w:val="0"/>
        <w:bCs w:val="0"/>
        <w:caps w:val="0"/>
        <w:strike w:val="0"/>
        <w:dstrike w:val="0"/>
        <w:vanish w:val="0"/>
        <w:color w:val="auto"/>
        <w:sz w:val="24"/>
        <w:szCs w:val="24"/>
        <w:vertAlign w:val="baseline"/>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FE00B7C"/>
    <w:multiLevelType w:val="hybridMultilevel"/>
    <w:tmpl w:val="7400AC2C"/>
    <w:lvl w:ilvl="0" w:tplc="AD44C038">
      <w:start w:val="1"/>
      <w:numFmt w:val="bullet"/>
      <w:lvlText w:val=""/>
      <w:lvlJc w:val="left"/>
      <w:pPr>
        <w:tabs>
          <w:tab w:val="num" w:pos="720"/>
        </w:tabs>
        <w:ind w:left="720" w:hanging="360"/>
      </w:pPr>
      <w:rPr>
        <w:rFonts w:ascii="Symbol" w:hAnsi="Symbol" w:hint="default"/>
        <w:sz w:val="20"/>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num w:numId="1" w16cid:durableId="1007288926">
    <w:abstractNumId w:val="14"/>
  </w:num>
  <w:num w:numId="2" w16cid:durableId="403840771">
    <w:abstractNumId w:val="16"/>
  </w:num>
  <w:num w:numId="3" w16cid:durableId="13657925">
    <w:abstractNumId w:val="9"/>
  </w:num>
  <w:num w:numId="4" w16cid:durableId="642274416">
    <w:abstractNumId w:val="2"/>
  </w:num>
  <w:num w:numId="5" w16cid:durableId="987711448">
    <w:abstractNumId w:val="5"/>
  </w:num>
  <w:num w:numId="6" w16cid:durableId="882835620">
    <w:abstractNumId w:val="2"/>
    <w:lvlOverride w:ilvl="0">
      <w:startOverride w:val="1"/>
    </w:lvlOverride>
  </w:num>
  <w:num w:numId="7" w16cid:durableId="1930389996">
    <w:abstractNumId w:val="24"/>
  </w:num>
  <w:num w:numId="8" w16cid:durableId="264727153">
    <w:abstractNumId w:val="10"/>
  </w:num>
  <w:num w:numId="9" w16cid:durableId="852958373">
    <w:abstractNumId w:val="23"/>
  </w:num>
  <w:num w:numId="10" w16cid:durableId="216935955">
    <w:abstractNumId w:val="1"/>
  </w:num>
  <w:num w:numId="11" w16cid:durableId="1045524588">
    <w:abstractNumId w:val="12"/>
  </w:num>
  <w:num w:numId="12" w16cid:durableId="481430373">
    <w:abstractNumId w:val="4"/>
  </w:num>
  <w:num w:numId="13" w16cid:durableId="1585533869">
    <w:abstractNumId w:val="25"/>
  </w:num>
  <w:num w:numId="14" w16cid:durableId="90705235">
    <w:abstractNumId w:val="0"/>
  </w:num>
  <w:num w:numId="15" w16cid:durableId="599024932">
    <w:abstractNumId w:val="13"/>
  </w:num>
  <w:num w:numId="16" w16cid:durableId="2090077382">
    <w:abstractNumId w:val="17"/>
  </w:num>
  <w:num w:numId="17" w16cid:durableId="1687900250">
    <w:abstractNumId w:val="20"/>
  </w:num>
  <w:num w:numId="18" w16cid:durableId="1764958611">
    <w:abstractNumId w:val="21"/>
  </w:num>
  <w:num w:numId="19" w16cid:durableId="1035696575">
    <w:abstractNumId w:val="19"/>
  </w:num>
  <w:num w:numId="20" w16cid:durableId="714742981">
    <w:abstractNumId w:val="7"/>
  </w:num>
  <w:num w:numId="21" w16cid:durableId="2120638108">
    <w:abstractNumId w:val="22"/>
  </w:num>
  <w:num w:numId="22" w16cid:durableId="1743259680">
    <w:abstractNumId w:val="18"/>
  </w:num>
  <w:num w:numId="23" w16cid:durableId="1462773656">
    <w:abstractNumId w:val="18"/>
    <w:lvlOverride w:ilvl="0">
      <w:startOverride w:val="1"/>
    </w:lvlOverride>
  </w:num>
  <w:num w:numId="24" w16cid:durableId="642124988">
    <w:abstractNumId w:val="11"/>
  </w:num>
  <w:num w:numId="25" w16cid:durableId="30619800">
    <w:abstractNumId w:val="3"/>
  </w:num>
  <w:num w:numId="26" w16cid:durableId="845633053">
    <w:abstractNumId w:val="8"/>
  </w:num>
  <w:num w:numId="27" w16cid:durableId="107965999">
    <w:abstractNumId w:val="15"/>
  </w:num>
  <w:num w:numId="28" w16cid:durableId="747387467">
    <w:abstractNumId w:val="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en-US" w:vendorID="64" w:dllVersion="5" w:nlCheck="1" w:checkStyle="1"/>
  <w:activeWritingStyle w:appName="MSWord" w:lang="en-US" w:vendorID="64" w:dllVersion="6" w:nlCheck="1" w:checkStyle="1"/>
  <w:activeWritingStyle w:appName="MSWord" w:lang="en-US" w:vendorID="64" w:dllVersion="0" w:nlCheck="1" w:checkStyle="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75F9E"/>
    <w:rsid w:val="000002F9"/>
    <w:rsid w:val="00000E5A"/>
    <w:rsid w:val="000026E6"/>
    <w:rsid w:val="00004B75"/>
    <w:rsid w:val="0000611F"/>
    <w:rsid w:val="0000714B"/>
    <w:rsid w:val="00010407"/>
    <w:rsid w:val="00010506"/>
    <w:rsid w:val="000139FC"/>
    <w:rsid w:val="000154B0"/>
    <w:rsid w:val="00016268"/>
    <w:rsid w:val="000177A2"/>
    <w:rsid w:val="000219AA"/>
    <w:rsid w:val="00022C98"/>
    <w:rsid w:val="00024115"/>
    <w:rsid w:val="0002453F"/>
    <w:rsid w:val="00030A96"/>
    <w:rsid w:val="00033766"/>
    <w:rsid w:val="000346AF"/>
    <w:rsid w:val="0003676C"/>
    <w:rsid w:val="000368A6"/>
    <w:rsid w:val="00040130"/>
    <w:rsid w:val="0004081B"/>
    <w:rsid w:val="000418D7"/>
    <w:rsid w:val="00042018"/>
    <w:rsid w:val="000477CB"/>
    <w:rsid w:val="00047AF2"/>
    <w:rsid w:val="00053CF4"/>
    <w:rsid w:val="00053EF9"/>
    <w:rsid w:val="00057C77"/>
    <w:rsid w:val="00062545"/>
    <w:rsid w:val="00063AFC"/>
    <w:rsid w:val="00064D3E"/>
    <w:rsid w:val="00066277"/>
    <w:rsid w:val="00066F66"/>
    <w:rsid w:val="00066F71"/>
    <w:rsid w:val="000700D3"/>
    <w:rsid w:val="00070D29"/>
    <w:rsid w:val="00071277"/>
    <w:rsid w:val="000727B0"/>
    <w:rsid w:val="00072AD2"/>
    <w:rsid w:val="00076E26"/>
    <w:rsid w:val="00081690"/>
    <w:rsid w:val="00083795"/>
    <w:rsid w:val="000838F1"/>
    <w:rsid w:val="0008436D"/>
    <w:rsid w:val="00084F3B"/>
    <w:rsid w:val="000858BC"/>
    <w:rsid w:val="00085F35"/>
    <w:rsid w:val="00086179"/>
    <w:rsid w:val="00086998"/>
    <w:rsid w:val="000918B6"/>
    <w:rsid w:val="00094159"/>
    <w:rsid w:val="00095882"/>
    <w:rsid w:val="0009624A"/>
    <w:rsid w:val="000974C5"/>
    <w:rsid w:val="000A008E"/>
    <w:rsid w:val="000A26E7"/>
    <w:rsid w:val="000A3949"/>
    <w:rsid w:val="000A4706"/>
    <w:rsid w:val="000B0316"/>
    <w:rsid w:val="000B2733"/>
    <w:rsid w:val="000B2752"/>
    <w:rsid w:val="000B2F82"/>
    <w:rsid w:val="000B3109"/>
    <w:rsid w:val="000B4A1E"/>
    <w:rsid w:val="000B5901"/>
    <w:rsid w:val="000B78C8"/>
    <w:rsid w:val="000C0134"/>
    <w:rsid w:val="000C0462"/>
    <w:rsid w:val="000C10DD"/>
    <w:rsid w:val="000C1D03"/>
    <w:rsid w:val="000C4413"/>
    <w:rsid w:val="000C44B1"/>
    <w:rsid w:val="000C6AFA"/>
    <w:rsid w:val="000C6ECD"/>
    <w:rsid w:val="000C6F44"/>
    <w:rsid w:val="000C78C1"/>
    <w:rsid w:val="000D52C8"/>
    <w:rsid w:val="000D56DF"/>
    <w:rsid w:val="000D58E4"/>
    <w:rsid w:val="000D72A7"/>
    <w:rsid w:val="000D7577"/>
    <w:rsid w:val="000E5261"/>
    <w:rsid w:val="000E566E"/>
    <w:rsid w:val="000E5A3E"/>
    <w:rsid w:val="000F1C5F"/>
    <w:rsid w:val="000F3ED3"/>
    <w:rsid w:val="000F6B02"/>
    <w:rsid w:val="00101596"/>
    <w:rsid w:val="00107606"/>
    <w:rsid w:val="00111E99"/>
    <w:rsid w:val="0011384C"/>
    <w:rsid w:val="00113ACF"/>
    <w:rsid w:val="00113DAB"/>
    <w:rsid w:val="00113F6E"/>
    <w:rsid w:val="001144E7"/>
    <w:rsid w:val="00114C97"/>
    <w:rsid w:val="001153A6"/>
    <w:rsid w:val="00115F0C"/>
    <w:rsid w:val="00120918"/>
    <w:rsid w:val="00121DEB"/>
    <w:rsid w:val="0012470B"/>
    <w:rsid w:val="00125D24"/>
    <w:rsid w:val="001264DB"/>
    <w:rsid w:val="001267C9"/>
    <w:rsid w:val="00127A37"/>
    <w:rsid w:val="00127E9A"/>
    <w:rsid w:val="0013421F"/>
    <w:rsid w:val="00134291"/>
    <w:rsid w:val="00136771"/>
    <w:rsid w:val="00136EA1"/>
    <w:rsid w:val="001377CD"/>
    <w:rsid w:val="00137968"/>
    <w:rsid w:val="0014207E"/>
    <w:rsid w:val="0014502E"/>
    <w:rsid w:val="001451D5"/>
    <w:rsid w:val="0014526B"/>
    <w:rsid w:val="0014552A"/>
    <w:rsid w:val="00150001"/>
    <w:rsid w:val="001503E4"/>
    <w:rsid w:val="0015051B"/>
    <w:rsid w:val="00150AF2"/>
    <w:rsid w:val="00151226"/>
    <w:rsid w:val="00152A9E"/>
    <w:rsid w:val="001538E8"/>
    <w:rsid w:val="001613C9"/>
    <w:rsid w:val="001636B0"/>
    <w:rsid w:val="001658D6"/>
    <w:rsid w:val="00166BDA"/>
    <w:rsid w:val="0016721D"/>
    <w:rsid w:val="001737ED"/>
    <w:rsid w:val="00174459"/>
    <w:rsid w:val="00174ABB"/>
    <w:rsid w:val="00175F4B"/>
    <w:rsid w:val="001808D5"/>
    <w:rsid w:val="0018772C"/>
    <w:rsid w:val="00191597"/>
    <w:rsid w:val="00193148"/>
    <w:rsid w:val="001A42AB"/>
    <w:rsid w:val="001A4A8B"/>
    <w:rsid w:val="001A6B48"/>
    <w:rsid w:val="001A70B8"/>
    <w:rsid w:val="001B16F6"/>
    <w:rsid w:val="001B1F07"/>
    <w:rsid w:val="001B3041"/>
    <w:rsid w:val="001B74FC"/>
    <w:rsid w:val="001C4FA6"/>
    <w:rsid w:val="001C76EB"/>
    <w:rsid w:val="001C7B18"/>
    <w:rsid w:val="001D68BC"/>
    <w:rsid w:val="001D7BC2"/>
    <w:rsid w:val="001E0CEB"/>
    <w:rsid w:val="001E4149"/>
    <w:rsid w:val="001E4BFC"/>
    <w:rsid w:val="001E5A9B"/>
    <w:rsid w:val="001E620C"/>
    <w:rsid w:val="001E6686"/>
    <w:rsid w:val="001F1CF9"/>
    <w:rsid w:val="001F2CB7"/>
    <w:rsid w:val="001F41E1"/>
    <w:rsid w:val="001F4565"/>
    <w:rsid w:val="001F4DEB"/>
    <w:rsid w:val="002023ED"/>
    <w:rsid w:val="00202C1B"/>
    <w:rsid w:val="0020394B"/>
    <w:rsid w:val="0020430F"/>
    <w:rsid w:val="00204A29"/>
    <w:rsid w:val="00204BDF"/>
    <w:rsid w:val="00204C91"/>
    <w:rsid w:val="002061CB"/>
    <w:rsid w:val="00206769"/>
    <w:rsid w:val="0020699F"/>
    <w:rsid w:val="002107AC"/>
    <w:rsid w:val="00211DD4"/>
    <w:rsid w:val="00213803"/>
    <w:rsid w:val="00213AA5"/>
    <w:rsid w:val="00213C80"/>
    <w:rsid w:val="002160D6"/>
    <w:rsid w:val="00216843"/>
    <w:rsid w:val="00217835"/>
    <w:rsid w:val="00217F3D"/>
    <w:rsid w:val="00220882"/>
    <w:rsid w:val="00222B15"/>
    <w:rsid w:val="002232CF"/>
    <w:rsid w:val="00225162"/>
    <w:rsid w:val="00225392"/>
    <w:rsid w:val="00230DB7"/>
    <w:rsid w:val="00231497"/>
    <w:rsid w:val="00232E86"/>
    <w:rsid w:val="00234561"/>
    <w:rsid w:val="002422DF"/>
    <w:rsid w:val="00242743"/>
    <w:rsid w:val="002447AC"/>
    <w:rsid w:val="002478A1"/>
    <w:rsid w:val="00251497"/>
    <w:rsid w:val="00253FF0"/>
    <w:rsid w:val="00262D44"/>
    <w:rsid w:val="00263B81"/>
    <w:rsid w:val="00265E0D"/>
    <w:rsid w:val="002675C7"/>
    <w:rsid w:val="00272BD2"/>
    <w:rsid w:val="00275A1B"/>
    <w:rsid w:val="00276A48"/>
    <w:rsid w:val="00276F47"/>
    <w:rsid w:val="0028210A"/>
    <w:rsid w:val="002825ED"/>
    <w:rsid w:val="00283DA7"/>
    <w:rsid w:val="00284EF6"/>
    <w:rsid w:val="00285804"/>
    <w:rsid w:val="002909F5"/>
    <w:rsid w:val="002933C2"/>
    <w:rsid w:val="0029459A"/>
    <w:rsid w:val="002949A7"/>
    <w:rsid w:val="002957B1"/>
    <w:rsid w:val="002959B4"/>
    <w:rsid w:val="002A0168"/>
    <w:rsid w:val="002A1E51"/>
    <w:rsid w:val="002A2B5E"/>
    <w:rsid w:val="002A2D54"/>
    <w:rsid w:val="002A6F4B"/>
    <w:rsid w:val="002A767A"/>
    <w:rsid w:val="002B4A2A"/>
    <w:rsid w:val="002B57AB"/>
    <w:rsid w:val="002B6172"/>
    <w:rsid w:val="002B666A"/>
    <w:rsid w:val="002C14D3"/>
    <w:rsid w:val="002C2012"/>
    <w:rsid w:val="002C3402"/>
    <w:rsid w:val="002C3FF5"/>
    <w:rsid w:val="002C4D61"/>
    <w:rsid w:val="002C525E"/>
    <w:rsid w:val="002D1413"/>
    <w:rsid w:val="002D2725"/>
    <w:rsid w:val="002D3667"/>
    <w:rsid w:val="002E0DE0"/>
    <w:rsid w:val="002E18D8"/>
    <w:rsid w:val="002E22BD"/>
    <w:rsid w:val="002E5DD9"/>
    <w:rsid w:val="002F08A7"/>
    <w:rsid w:val="002F11C6"/>
    <w:rsid w:val="002F3903"/>
    <w:rsid w:val="002F4FC1"/>
    <w:rsid w:val="002F74C3"/>
    <w:rsid w:val="003001C0"/>
    <w:rsid w:val="00301598"/>
    <w:rsid w:val="00303163"/>
    <w:rsid w:val="00305BFF"/>
    <w:rsid w:val="00313A27"/>
    <w:rsid w:val="00315159"/>
    <w:rsid w:val="003156ED"/>
    <w:rsid w:val="00315A90"/>
    <w:rsid w:val="00316A01"/>
    <w:rsid w:val="00320394"/>
    <w:rsid w:val="00326141"/>
    <w:rsid w:val="0032646D"/>
    <w:rsid w:val="003267DA"/>
    <w:rsid w:val="00331F3A"/>
    <w:rsid w:val="00331F4D"/>
    <w:rsid w:val="0033226C"/>
    <w:rsid w:val="00332B94"/>
    <w:rsid w:val="0033660E"/>
    <w:rsid w:val="00340DE9"/>
    <w:rsid w:val="00341826"/>
    <w:rsid w:val="00346D48"/>
    <w:rsid w:val="0034710E"/>
    <w:rsid w:val="003528BA"/>
    <w:rsid w:val="00352FE0"/>
    <w:rsid w:val="00354578"/>
    <w:rsid w:val="003568F6"/>
    <w:rsid w:val="003606F0"/>
    <w:rsid w:val="00362052"/>
    <w:rsid w:val="003632FA"/>
    <w:rsid w:val="00363BD9"/>
    <w:rsid w:val="00364EE6"/>
    <w:rsid w:val="00367D47"/>
    <w:rsid w:val="00372AD6"/>
    <w:rsid w:val="003744AB"/>
    <w:rsid w:val="003744C3"/>
    <w:rsid w:val="00374FB7"/>
    <w:rsid w:val="00375741"/>
    <w:rsid w:val="00376E39"/>
    <w:rsid w:val="00380154"/>
    <w:rsid w:val="00380EDB"/>
    <w:rsid w:val="0038145F"/>
    <w:rsid w:val="003824DD"/>
    <w:rsid w:val="003825D1"/>
    <w:rsid w:val="00383C6A"/>
    <w:rsid w:val="00386CBE"/>
    <w:rsid w:val="00391535"/>
    <w:rsid w:val="003946DE"/>
    <w:rsid w:val="00395D37"/>
    <w:rsid w:val="003A0BBA"/>
    <w:rsid w:val="003A25CC"/>
    <w:rsid w:val="003A451A"/>
    <w:rsid w:val="003B03BB"/>
    <w:rsid w:val="003B34CA"/>
    <w:rsid w:val="003B5979"/>
    <w:rsid w:val="003C0EEA"/>
    <w:rsid w:val="003C1C9F"/>
    <w:rsid w:val="003C6DA3"/>
    <w:rsid w:val="003C71AC"/>
    <w:rsid w:val="003D11B4"/>
    <w:rsid w:val="003D2D3F"/>
    <w:rsid w:val="003D40CB"/>
    <w:rsid w:val="003D47D5"/>
    <w:rsid w:val="003D5AA9"/>
    <w:rsid w:val="003D6CF9"/>
    <w:rsid w:val="003E28FF"/>
    <w:rsid w:val="003E4E1E"/>
    <w:rsid w:val="003E4E7F"/>
    <w:rsid w:val="003F373B"/>
    <w:rsid w:val="0040215B"/>
    <w:rsid w:val="00402937"/>
    <w:rsid w:val="00404A17"/>
    <w:rsid w:val="00405C44"/>
    <w:rsid w:val="00405E6A"/>
    <w:rsid w:val="004064DD"/>
    <w:rsid w:val="0040690B"/>
    <w:rsid w:val="00406F91"/>
    <w:rsid w:val="0041029B"/>
    <w:rsid w:val="00412DDA"/>
    <w:rsid w:val="00413970"/>
    <w:rsid w:val="00416BE9"/>
    <w:rsid w:val="00417F42"/>
    <w:rsid w:val="00420F56"/>
    <w:rsid w:val="00424943"/>
    <w:rsid w:val="00425DAC"/>
    <w:rsid w:val="00426905"/>
    <w:rsid w:val="004273EE"/>
    <w:rsid w:val="0043187E"/>
    <w:rsid w:val="0043338F"/>
    <w:rsid w:val="004347D9"/>
    <w:rsid w:val="0043518A"/>
    <w:rsid w:val="00442922"/>
    <w:rsid w:val="004452E3"/>
    <w:rsid w:val="004464C2"/>
    <w:rsid w:val="004474D2"/>
    <w:rsid w:val="00450C29"/>
    <w:rsid w:val="00452F18"/>
    <w:rsid w:val="0046071D"/>
    <w:rsid w:val="004624FD"/>
    <w:rsid w:val="0046340B"/>
    <w:rsid w:val="00470229"/>
    <w:rsid w:val="0047024F"/>
    <w:rsid w:val="00472588"/>
    <w:rsid w:val="00476030"/>
    <w:rsid w:val="00476BA2"/>
    <w:rsid w:val="0048033B"/>
    <w:rsid w:val="00484821"/>
    <w:rsid w:val="00485CA6"/>
    <w:rsid w:val="00485FBB"/>
    <w:rsid w:val="00490A37"/>
    <w:rsid w:val="00490F5F"/>
    <w:rsid w:val="00492537"/>
    <w:rsid w:val="00492FE2"/>
    <w:rsid w:val="004966B9"/>
    <w:rsid w:val="004A0F8B"/>
    <w:rsid w:val="004A51D9"/>
    <w:rsid w:val="004A5229"/>
    <w:rsid w:val="004B0386"/>
    <w:rsid w:val="004B1107"/>
    <w:rsid w:val="004B358C"/>
    <w:rsid w:val="004B7797"/>
    <w:rsid w:val="004C0AAD"/>
    <w:rsid w:val="004C0BA7"/>
    <w:rsid w:val="004C4604"/>
    <w:rsid w:val="004C59F9"/>
    <w:rsid w:val="004D105B"/>
    <w:rsid w:val="004D1E4B"/>
    <w:rsid w:val="004D5553"/>
    <w:rsid w:val="004D6C0F"/>
    <w:rsid w:val="004D7064"/>
    <w:rsid w:val="004D7C8D"/>
    <w:rsid w:val="004E01D3"/>
    <w:rsid w:val="004E11F7"/>
    <w:rsid w:val="004E7283"/>
    <w:rsid w:val="004F0E5A"/>
    <w:rsid w:val="004F1D5A"/>
    <w:rsid w:val="004F216F"/>
    <w:rsid w:val="004F77B6"/>
    <w:rsid w:val="0050173A"/>
    <w:rsid w:val="00501ACB"/>
    <w:rsid w:val="005026BA"/>
    <w:rsid w:val="0050520A"/>
    <w:rsid w:val="00505358"/>
    <w:rsid w:val="005101CB"/>
    <w:rsid w:val="00511C54"/>
    <w:rsid w:val="00515BCE"/>
    <w:rsid w:val="00515F22"/>
    <w:rsid w:val="00521B27"/>
    <w:rsid w:val="00524692"/>
    <w:rsid w:val="00525CCA"/>
    <w:rsid w:val="005311F8"/>
    <w:rsid w:val="005322CF"/>
    <w:rsid w:val="00532773"/>
    <w:rsid w:val="0053463C"/>
    <w:rsid w:val="00535115"/>
    <w:rsid w:val="00536BAB"/>
    <w:rsid w:val="00544597"/>
    <w:rsid w:val="00544D9D"/>
    <w:rsid w:val="00545AED"/>
    <w:rsid w:val="00553E15"/>
    <w:rsid w:val="00554830"/>
    <w:rsid w:val="00555377"/>
    <w:rsid w:val="00555703"/>
    <w:rsid w:val="00556935"/>
    <w:rsid w:val="00560BD7"/>
    <w:rsid w:val="00563BF6"/>
    <w:rsid w:val="00565DCB"/>
    <w:rsid w:val="0056729E"/>
    <w:rsid w:val="00570CDF"/>
    <w:rsid w:val="005726F3"/>
    <w:rsid w:val="00573824"/>
    <w:rsid w:val="00573D16"/>
    <w:rsid w:val="00575425"/>
    <w:rsid w:val="0057627E"/>
    <w:rsid w:val="00576FA1"/>
    <w:rsid w:val="005776AA"/>
    <w:rsid w:val="00577DA6"/>
    <w:rsid w:val="00581589"/>
    <w:rsid w:val="00585334"/>
    <w:rsid w:val="00592975"/>
    <w:rsid w:val="00592BAB"/>
    <w:rsid w:val="005933B7"/>
    <w:rsid w:val="0059710F"/>
    <w:rsid w:val="005A0927"/>
    <w:rsid w:val="005A296F"/>
    <w:rsid w:val="005A579F"/>
    <w:rsid w:val="005A68AC"/>
    <w:rsid w:val="005B02C1"/>
    <w:rsid w:val="005B1108"/>
    <w:rsid w:val="005B2683"/>
    <w:rsid w:val="005B4F16"/>
    <w:rsid w:val="005B510F"/>
    <w:rsid w:val="005B5DF1"/>
    <w:rsid w:val="005B7A32"/>
    <w:rsid w:val="005C166F"/>
    <w:rsid w:val="005C1C74"/>
    <w:rsid w:val="005C5D70"/>
    <w:rsid w:val="005C662B"/>
    <w:rsid w:val="005C692F"/>
    <w:rsid w:val="005D219F"/>
    <w:rsid w:val="005D46FD"/>
    <w:rsid w:val="005D65D8"/>
    <w:rsid w:val="005D6E3E"/>
    <w:rsid w:val="005E33B0"/>
    <w:rsid w:val="005E6854"/>
    <w:rsid w:val="005E7D37"/>
    <w:rsid w:val="005F09F9"/>
    <w:rsid w:val="005F3513"/>
    <w:rsid w:val="005F4B29"/>
    <w:rsid w:val="005F7037"/>
    <w:rsid w:val="00602EFF"/>
    <w:rsid w:val="00604DDA"/>
    <w:rsid w:val="00605C22"/>
    <w:rsid w:val="00610051"/>
    <w:rsid w:val="00611932"/>
    <w:rsid w:val="0061269C"/>
    <w:rsid w:val="00612E99"/>
    <w:rsid w:val="006142D1"/>
    <w:rsid w:val="00617217"/>
    <w:rsid w:val="00624E7B"/>
    <w:rsid w:val="00625C6B"/>
    <w:rsid w:val="00626A41"/>
    <w:rsid w:val="0063168F"/>
    <w:rsid w:val="00636C37"/>
    <w:rsid w:val="00636C7E"/>
    <w:rsid w:val="00641511"/>
    <w:rsid w:val="00642686"/>
    <w:rsid w:val="006441F7"/>
    <w:rsid w:val="00644236"/>
    <w:rsid w:val="00646702"/>
    <w:rsid w:val="00651339"/>
    <w:rsid w:val="00651C9B"/>
    <w:rsid w:val="006539F1"/>
    <w:rsid w:val="0065486E"/>
    <w:rsid w:val="00654F22"/>
    <w:rsid w:val="006557CE"/>
    <w:rsid w:val="00655A3D"/>
    <w:rsid w:val="006571FF"/>
    <w:rsid w:val="0065761F"/>
    <w:rsid w:val="006652A2"/>
    <w:rsid w:val="00666021"/>
    <w:rsid w:val="00666423"/>
    <w:rsid w:val="006664E0"/>
    <w:rsid w:val="00666AE7"/>
    <w:rsid w:val="00667FD0"/>
    <w:rsid w:val="00670677"/>
    <w:rsid w:val="006714B7"/>
    <w:rsid w:val="00673818"/>
    <w:rsid w:val="00675F9E"/>
    <w:rsid w:val="00676833"/>
    <w:rsid w:val="00677048"/>
    <w:rsid w:val="00677F44"/>
    <w:rsid w:val="0068006E"/>
    <w:rsid w:val="006812D8"/>
    <w:rsid w:val="006843ED"/>
    <w:rsid w:val="00684B54"/>
    <w:rsid w:val="00686F06"/>
    <w:rsid w:val="006907B5"/>
    <w:rsid w:val="006907F9"/>
    <w:rsid w:val="00690EAF"/>
    <w:rsid w:val="006910BB"/>
    <w:rsid w:val="00692597"/>
    <w:rsid w:val="00692D32"/>
    <w:rsid w:val="006941E2"/>
    <w:rsid w:val="0069710F"/>
    <w:rsid w:val="006A011F"/>
    <w:rsid w:val="006A7E42"/>
    <w:rsid w:val="006B3C87"/>
    <w:rsid w:val="006B6023"/>
    <w:rsid w:val="006C3E32"/>
    <w:rsid w:val="006C3EE8"/>
    <w:rsid w:val="006C450C"/>
    <w:rsid w:val="006C4AD3"/>
    <w:rsid w:val="006C5D47"/>
    <w:rsid w:val="006D0238"/>
    <w:rsid w:val="006D3282"/>
    <w:rsid w:val="006D3B2A"/>
    <w:rsid w:val="006D4FE4"/>
    <w:rsid w:val="006D6778"/>
    <w:rsid w:val="006D7B96"/>
    <w:rsid w:val="006E00A3"/>
    <w:rsid w:val="006E260E"/>
    <w:rsid w:val="006E2B3D"/>
    <w:rsid w:val="006E2C33"/>
    <w:rsid w:val="006E32E3"/>
    <w:rsid w:val="006E5F68"/>
    <w:rsid w:val="006E63D9"/>
    <w:rsid w:val="006E698D"/>
    <w:rsid w:val="006F2D93"/>
    <w:rsid w:val="006F65C4"/>
    <w:rsid w:val="006F6F1F"/>
    <w:rsid w:val="007012BC"/>
    <w:rsid w:val="0070410D"/>
    <w:rsid w:val="007057E7"/>
    <w:rsid w:val="007145ED"/>
    <w:rsid w:val="00715161"/>
    <w:rsid w:val="00715BD7"/>
    <w:rsid w:val="007207A8"/>
    <w:rsid w:val="00720CED"/>
    <w:rsid w:val="007250EE"/>
    <w:rsid w:val="0072758C"/>
    <w:rsid w:val="007277E5"/>
    <w:rsid w:val="00730648"/>
    <w:rsid w:val="00733817"/>
    <w:rsid w:val="007339EA"/>
    <w:rsid w:val="007406FB"/>
    <w:rsid w:val="0074118F"/>
    <w:rsid w:val="00741FA3"/>
    <w:rsid w:val="00742120"/>
    <w:rsid w:val="00742685"/>
    <w:rsid w:val="00742AF0"/>
    <w:rsid w:val="00742CA7"/>
    <w:rsid w:val="00744466"/>
    <w:rsid w:val="00744F4E"/>
    <w:rsid w:val="007450DD"/>
    <w:rsid w:val="007455E4"/>
    <w:rsid w:val="00747C77"/>
    <w:rsid w:val="00747C8D"/>
    <w:rsid w:val="00747CF9"/>
    <w:rsid w:val="00750ACF"/>
    <w:rsid w:val="007515AC"/>
    <w:rsid w:val="00752766"/>
    <w:rsid w:val="00753C7D"/>
    <w:rsid w:val="00754988"/>
    <w:rsid w:val="0075748C"/>
    <w:rsid w:val="00757E60"/>
    <w:rsid w:val="007616B0"/>
    <w:rsid w:val="00761845"/>
    <w:rsid w:val="00765BE0"/>
    <w:rsid w:val="00765F78"/>
    <w:rsid w:val="00772B26"/>
    <w:rsid w:val="00775127"/>
    <w:rsid w:val="007754A2"/>
    <w:rsid w:val="00776CE2"/>
    <w:rsid w:val="00777586"/>
    <w:rsid w:val="00777B4A"/>
    <w:rsid w:val="00780455"/>
    <w:rsid w:val="007811FB"/>
    <w:rsid w:val="0078471B"/>
    <w:rsid w:val="00784989"/>
    <w:rsid w:val="00784BB2"/>
    <w:rsid w:val="007860D8"/>
    <w:rsid w:val="007862CC"/>
    <w:rsid w:val="00787820"/>
    <w:rsid w:val="00787A07"/>
    <w:rsid w:val="00790684"/>
    <w:rsid w:val="00791735"/>
    <w:rsid w:val="007965A2"/>
    <w:rsid w:val="00797367"/>
    <w:rsid w:val="007976FD"/>
    <w:rsid w:val="007A1A0E"/>
    <w:rsid w:val="007A22FC"/>
    <w:rsid w:val="007A37A1"/>
    <w:rsid w:val="007A398A"/>
    <w:rsid w:val="007A442E"/>
    <w:rsid w:val="007A60C0"/>
    <w:rsid w:val="007A75D1"/>
    <w:rsid w:val="007A7ACF"/>
    <w:rsid w:val="007A7BA7"/>
    <w:rsid w:val="007B1CEB"/>
    <w:rsid w:val="007B353C"/>
    <w:rsid w:val="007B4D64"/>
    <w:rsid w:val="007B69DB"/>
    <w:rsid w:val="007B6F22"/>
    <w:rsid w:val="007C0422"/>
    <w:rsid w:val="007C0940"/>
    <w:rsid w:val="007C40DD"/>
    <w:rsid w:val="007C68AE"/>
    <w:rsid w:val="007C7EE5"/>
    <w:rsid w:val="007D32DD"/>
    <w:rsid w:val="007D39B6"/>
    <w:rsid w:val="007D4A69"/>
    <w:rsid w:val="007D4DA6"/>
    <w:rsid w:val="007D75E5"/>
    <w:rsid w:val="007D7BF3"/>
    <w:rsid w:val="007E0985"/>
    <w:rsid w:val="007E50C6"/>
    <w:rsid w:val="007F19AB"/>
    <w:rsid w:val="007F1C30"/>
    <w:rsid w:val="007F2768"/>
    <w:rsid w:val="007F4728"/>
    <w:rsid w:val="007F6B94"/>
    <w:rsid w:val="0080106B"/>
    <w:rsid w:val="008018D2"/>
    <w:rsid w:val="008021EB"/>
    <w:rsid w:val="008024AC"/>
    <w:rsid w:val="00806DF7"/>
    <w:rsid w:val="008077FB"/>
    <w:rsid w:val="00807906"/>
    <w:rsid w:val="00807F75"/>
    <w:rsid w:val="008106B1"/>
    <w:rsid w:val="00811EA7"/>
    <w:rsid w:val="00812C41"/>
    <w:rsid w:val="00820151"/>
    <w:rsid w:val="00826C76"/>
    <w:rsid w:val="0082713B"/>
    <w:rsid w:val="008311C2"/>
    <w:rsid w:val="008335B3"/>
    <w:rsid w:val="00835FBB"/>
    <w:rsid w:val="008373BC"/>
    <w:rsid w:val="00841802"/>
    <w:rsid w:val="00842289"/>
    <w:rsid w:val="00842451"/>
    <w:rsid w:val="008438FC"/>
    <w:rsid w:val="00846BD5"/>
    <w:rsid w:val="00847F89"/>
    <w:rsid w:val="0085236A"/>
    <w:rsid w:val="008524EA"/>
    <w:rsid w:val="008539A0"/>
    <w:rsid w:val="00857DC5"/>
    <w:rsid w:val="00857EB9"/>
    <w:rsid w:val="00860729"/>
    <w:rsid w:val="0086584A"/>
    <w:rsid w:val="008671F9"/>
    <w:rsid w:val="0086732A"/>
    <w:rsid w:val="00867430"/>
    <w:rsid w:val="00870140"/>
    <w:rsid w:val="00870A0F"/>
    <w:rsid w:val="00871989"/>
    <w:rsid w:val="008719F6"/>
    <w:rsid w:val="00873A25"/>
    <w:rsid w:val="00873AA1"/>
    <w:rsid w:val="00881888"/>
    <w:rsid w:val="008836FB"/>
    <w:rsid w:val="0088553F"/>
    <w:rsid w:val="00886F23"/>
    <w:rsid w:val="0089062C"/>
    <w:rsid w:val="00891AE6"/>
    <w:rsid w:val="00894407"/>
    <w:rsid w:val="008A43DB"/>
    <w:rsid w:val="008A5F5E"/>
    <w:rsid w:val="008A751C"/>
    <w:rsid w:val="008B0176"/>
    <w:rsid w:val="008B1D11"/>
    <w:rsid w:val="008B212D"/>
    <w:rsid w:val="008B2797"/>
    <w:rsid w:val="008B4DEA"/>
    <w:rsid w:val="008C0C81"/>
    <w:rsid w:val="008C2509"/>
    <w:rsid w:val="008C3EBF"/>
    <w:rsid w:val="008C4387"/>
    <w:rsid w:val="008C44E6"/>
    <w:rsid w:val="008C4E68"/>
    <w:rsid w:val="008C50FB"/>
    <w:rsid w:val="008C5F77"/>
    <w:rsid w:val="008C632C"/>
    <w:rsid w:val="008C66F3"/>
    <w:rsid w:val="008C6823"/>
    <w:rsid w:val="008D102C"/>
    <w:rsid w:val="008D6768"/>
    <w:rsid w:val="008D6FAB"/>
    <w:rsid w:val="008E1007"/>
    <w:rsid w:val="008E1D90"/>
    <w:rsid w:val="008E223E"/>
    <w:rsid w:val="008E590F"/>
    <w:rsid w:val="008E6138"/>
    <w:rsid w:val="008E77EB"/>
    <w:rsid w:val="008F0326"/>
    <w:rsid w:val="008F102A"/>
    <w:rsid w:val="008F213B"/>
    <w:rsid w:val="008F33FF"/>
    <w:rsid w:val="008F4241"/>
    <w:rsid w:val="008F505B"/>
    <w:rsid w:val="008F6980"/>
    <w:rsid w:val="008F74A2"/>
    <w:rsid w:val="008F7B96"/>
    <w:rsid w:val="009031B7"/>
    <w:rsid w:val="009224EE"/>
    <w:rsid w:val="0092396B"/>
    <w:rsid w:val="009253D7"/>
    <w:rsid w:val="00926D93"/>
    <w:rsid w:val="00926E5E"/>
    <w:rsid w:val="00930EA0"/>
    <w:rsid w:val="0093192E"/>
    <w:rsid w:val="00931CE7"/>
    <w:rsid w:val="00932C5E"/>
    <w:rsid w:val="0093553A"/>
    <w:rsid w:val="009367A9"/>
    <w:rsid w:val="00940418"/>
    <w:rsid w:val="0094042B"/>
    <w:rsid w:val="00941A46"/>
    <w:rsid w:val="0094217C"/>
    <w:rsid w:val="00944747"/>
    <w:rsid w:val="00944EFF"/>
    <w:rsid w:val="00945E86"/>
    <w:rsid w:val="00946D7E"/>
    <w:rsid w:val="00951399"/>
    <w:rsid w:val="00951BE0"/>
    <w:rsid w:val="009523CF"/>
    <w:rsid w:val="0095259B"/>
    <w:rsid w:val="00953D44"/>
    <w:rsid w:val="00954B5B"/>
    <w:rsid w:val="009628BB"/>
    <w:rsid w:val="0096318D"/>
    <w:rsid w:val="009658C7"/>
    <w:rsid w:val="00970859"/>
    <w:rsid w:val="00974E89"/>
    <w:rsid w:val="0097678A"/>
    <w:rsid w:val="00981A8B"/>
    <w:rsid w:val="00981E13"/>
    <w:rsid w:val="0098264B"/>
    <w:rsid w:val="00983AB5"/>
    <w:rsid w:val="009877AE"/>
    <w:rsid w:val="00987F4D"/>
    <w:rsid w:val="00991D0A"/>
    <w:rsid w:val="0099365A"/>
    <w:rsid w:val="00997EC5"/>
    <w:rsid w:val="009A095A"/>
    <w:rsid w:val="009A4944"/>
    <w:rsid w:val="009A5E30"/>
    <w:rsid w:val="009A78CE"/>
    <w:rsid w:val="009B0936"/>
    <w:rsid w:val="009B11C6"/>
    <w:rsid w:val="009B256F"/>
    <w:rsid w:val="009B26A8"/>
    <w:rsid w:val="009B4254"/>
    <w:rsid w:val="009B5E99"/>
    <w:rsid w:val="009C03A4"/>
    <w:rsid w:val="009C0A81"/>
    <w:rsid w:val="009C1E97"/>
    <w:rsid w:val="009C2A2B"/>
    <w:rsid w:val="009C2C8F"/>
    <w:rsid w:val="009D166A"/>
    <w:rsid w:val="009D6152"/>
    <w:rsid w:val="009D6AF5"/>
    <w:rsid w:val="009D737F"/>
    <w:rsid w:val="009E053C"/>
    <w:rsid w:val="009E0E3C"/>
    <w:rsid w:val="009E2B9C"/>
    <w:rsid w:val="009E3202"/>
    <w:rsid w:val="009E4DD5"/>
    <w:rsid w:val="009E71C6"/>
    <w:rsid w:val="009F43F2"/>
    <w:rsid w:val="009F5E0D"/>
    <w:rsid w:val="00A0066B"/>
    <w:rsid w:val="00A01BD7"/>
    <w:rsid w:val="00A0257D"/>
    <w:rsid w:val="00A0385F"/>
    <w:rsid w:val="00A05EE3"/>
    <w:rsid w:val="00A07117"/>
    <w:rsid w:val="00A0797C"/>
    <w:rsid w:val="00A11AF6"/>
    <w:rsid w:val="00A16A59"/>
    <w:rsid w:val="00A2120B"/>
    <w:rsid w:val="00A21AA2"/>
    <w:rsid w:val="00A22A54"/>
    <w:rsid w:val="00A2609B"/>
    <w:rsid w:val="00A26ACD"/>
    <w:rsid w:val="00A30003"/>
    <w:rsid w:val="00A31FFB"/>
    <w:rsid w:val="00A3262E"/>
    <w:rsid w:val="00A416D2"/>
    <w:rsid w:val="00A41AA7"/>
    <w:rsid w:val="00A43727"/>
    <w:rsid w:val="00A47294"/>
    <w:rsid w:val="00A47E4C"/>
    <w:rsid w:val="00A50098"/>
    <w:rsid w:val="00A50BC4"/>
    <w:rsid w:val="00A51EAC"/>
    <w:rsid w:val="00A54A28"/>
    <w:rsid w:val="00A61708"/>
    <w:rsid w:val="00A626D9"/>
    <w:rsid w:val="00A64D41"/>
    <w:rsid w:val="00A65E62"/>
    <w:rsid w:val="00A665A6"/>
    <w:rsid w:val="00A6673E"/>
    <w:rsid w:val="00A70A5E"/>
    <w:rsid w:val="00A714C9"/>
    <w:rsid w:val="00A77296"/>
    <w:rsid w:val="00A77867"/>
    <w:rsid w:val="00A77DE4"/>
    <w:rsid w:val="00A85250"/>
    <w:rsid w:val="00A87046"/>
    <w:rsid w:val="00A874C7"/>
    <w:rsid w:val="00A87C6E"/>
    <w:rsid w:val="00A9086D"/>
    <w:rsid w:val="00A94B02"/>
    <w:rsid w:val="00A95BD8"/>
    <w:rsid w:val="00A9715B"/>
    <w:rsid w:val="00A97E39"/>
    <w:rsid w:val="00AA10A8"/>
    <w:rsid w:val="00AA11B7"/>
    <w:rsid w:val="00AA2D11"/>
    <w:rsid w:val="00AA340F"/>
    <w:rsid w:val="00AA47BC"/>
    <w:rsid w:val="00AB00EE"/>
    <w:rsid w:val="00AB22E4"/>
    <w:rsid w:val="00AB3926"/>
    <w:rsid w:val="00AB5FEA"/>
    <w:rsid w:val="00AB6CC9"/>
    <w:rsid w:val="00AC0C0D"/>
    <w:rsid w:val="00AC57F7"/>
    <w:rsid w:val="00AC6855"/>
    <w:rsid w:val="00AD0359"/>
    <w:rsid w:val="00AD0742"/>
    <w:rsid w:val="00AD1047"/>
    <w:rsid w:val="00AD436D"/>
    <w:rsid w:val="00AD6CA1"/>
    <w:rsid w:val="00AD7028"/>
    <w:rsid w:val="00AE2960"/>
    <w:rsid w:val="00AE6B8D"/>
    <w:rsid w:val="00AE7497"/>
    <w:rsid w:val="00AF0317"/>
    <w:rsid w:val="00AF0671"/>
    <w:rsid w:val="00AF08EB"/>
    <w:rsid w:val="00AF200A"/>
    <w:rsid w:val="00AF6F9B"/>
    <w:rsid w:val="00AF777B"/>
    <w:rsid w:val="00B039E4"/>
    <w:rsid w:val="00B04F78"/>
    <w:rsid w:val="00B0502F"/>
    <w:rsid w:val="00B06B2E"/>
    <w:rsid w:val="00B077EB"/>
    <w:rsid w:val="00B10E2E"/>
    <w:rsid w:val="00B1122A"/>
    <w:rsid w:val="00B142D5"/>
    <w:rsid w:val="00B17B6A"/>
    <w:rsid w:val="00B20F8D"/>
    <w:rsid w:val="00B21E29"/>
    <w:rsid w:val="00B228DA"/>
    <w:rsid w:val="00B23270"/>
    <w:rsid w:val="00B2509D"/>
    <w:rsid w:val="00B25936"/>
    <w:rsid w:val="00B30D24"/>
    <w:rsid w:val="00B3376D"/>
    <w:rsid w:val="00B34021"/>
    <w:rsid w:val="00B37BDF"/>
    <w:rsid w:val="00B52AC6"/>
    <w:rsid w:val="00B533E1"/>
    <w:rsid w:val="00B54BC6"/>
    <w:rsid w:val="00B55685"/>
    <w:rsid w:val="00B566C1"/>
    <w:rsid w:val="00B56BAF"/>
    <w:rsid w:val="00B5702F"/>
    <w:rsid w:val="00B62A46"/>
    <w:rsid w:val="00B65FBE"/>
    <w:rsid w:val="00B70E22"/>
    <w:rsid w:val="00B7246E"/>
    <w:rsid w:val="00B726E3"/>
    <w:rsid w:val="00B742EE"/>
    <w:rsid w:val="00B74A81"/>
    <w:rsid w:val="00B74ABA"/>
    <w:rsid w:val="00B7689E"/>
    <w:rsid w:val="00B779B1"/>
    <w:rsid w:val="00B80014"/>
    <w:rsid w:val="00B80D5E"/>
    <w:rsid w:val="00B826A0"/>
    <w:rsid w:val="00B83E60"/>
    <w:rsid w:val="00B84D01"/>
    <w:rsid w:val="00B90AC4"/>
    <w:rsid w:val="00B91990"/>
    <w:rsid w:val="00B91D33"/>
    <w:rsid w:val="00B91FD5"/>
    <w:rsid w:val="00B923EA"/>
    <w:rsid w:val="00B93E70"/>
    <w:rsid w:val="00B93FDE"/>
    <w:rsid w:val="00B95471"/>
    <w:rsid w:val="00B96592"/>
    <w:rsid w:val="00B96C89"/>
    <w:rsid w:val="00B971B2"/>
    <w:rsid w:val="00BA0CF5"/>
    <w:rsid w:val="00BA4023"/>
    <w:rsid w:val="00BA70C5"/>
    <w:rsid w:val="00BB176C"/>
    <w:rsid w:val="00BB41A4"/>
    <w:rsid w:val="00BB568A"/>
    <w:rsid w:val="00BC0CAD"/>
    <w:rsid w:val="00BC0D0B"/>
    <w:rsid w:val="00BC16F8"/>
    <w:rsid w:val="00BC2456"/>
    <w:rsid w:val="00BC25F5"/>
    <w:rsid w:val="00BC4828"/>
    <w:rsid w:val="00BC5548"/>
    <w:rsid w:val="00BC72FF"/>
    <w:rsid w:val="00BC7FE6"/>
    <w:rsid w:val="00BD035A"/>
    <w:rsid w:val="00BD07C3"/>
    <w:rsid w:val="00BD0E58"/>
    <w:rsid w:val="00BD1B8D"/>
    <w:rsid w:val="00BD2A68"/>
    <w:rsid w:val="00BD3B6F"/>
    <w:rsid w:val="00BD42B6"/>
    <w:rsid w:val="00BD74A0"/>
    <w:rsid w:val="00BD7FA1"/>
    <w:rsid w:val="00BE39AE"/>
    <w:rsid w:val="00BE520A"/>
    <w:rsid w:val="00BE66D4"/>
    <w:rsid w:val="00BF055F"/>
    <w:rsid w:val="00BF0EFC"/>
    <w:rsid w:val="00BF2D43"/>
    <w:rsid w:val="00BF34DF"/>
    <w:rsid w:val="00BF6B80"/>
    <w:rsid w:val="00BF7D9C"/>
    <w:rsid w:val="00C002EB"/>
    <w:rsid w:val="00C034EA"/>
    <w:rsid w:val="00C03BCF"/>
    <w:rsid w:val="00C0489C"/>
    <w:rsid w:val="00C15C7C"/>
    <w:rsid w:val="00C177D5"/>
    <w:rsid w:val="00C21206"/>
    <w:rsid w:val="00C21901"/>
    <w:rsid w:val="00C221D7"/>
    <w:rsid w:val="00C24520"/>
    <w:rsid w:val="00C24C32"/>
    <w:rsid w:val="00C25535"/>
    <w:rsid w:val="00C26489"/>
    <w:rsid w:val="00C26EB9"/>
    <w:rsid w:val="00C32B91"/>
    <w:rsid w:val="00C33FB6"/>
    <w:rsid w:val="00C36E09"/>
    <w:rsid w:val="00C4162D"/>
    <w:rsid w:val="00C41D30"/>
    <w:rsid w:val="00C4440D"/>
    <w:rsid w:val="00C458A4"/>
    <w:rsid w:val="00C46269"/>
    <w:rsid w:val="00C47BC0"/>
    <w:rsid w:val="00C50EC1"/>
    <w:rsid w:val="00C532AE"/>
    <w:rsid w:val="00C5335F"/>
    <w:rsid w:val="00C5486B"/>
    <w:rsid w:val="00C54F96"/>
    <w:rsid w:val="00C60EC9"/>
    <w:rsid w:val="00C61009"/>
    <w:rsid w:val="00C61F2E"/>
    <w:rsid w:val="00C64CB0"/>
    <w:rsid w:val="00C65A2C"/>
    <w:rsid w:val="00C66658"/>
    <w:rsid w:val="00C672D1"/>
    <w:rsid w:val="00C71078"/>
    <w:rsid w:val="00C724D8"/>
    <w:rsid w:val="00C7251A"/>
    <w:rsid w:val="00C73313"/>
    <w:rsid w:val="00C740D5"/>
    <w:rsid w:val="00C837B3"/>
    <w:rsid w:val="00C844F1"/>
    <w:rsid w:val="00C85A86"/>
    <w:rsid w:val="00C87F17"/>
    <w:rsid w:val="00C9138B"/>
    <w:rsid w:val="00C942FC"/>
    <w:rsid w:val="00C94ED7"/>
    <w:rsid w:val="00C96B2C"/>
    <w:rsid w:val="00C97BAE"/>
    <w:rsid w:val="00CA33F6"/>
    <w:rsid w:val="00CA4684"/>
    <w:rsid w:val="00CA4B65"/>
    <w:rsid w:val="00CA4BAF"/>
    <w:rsid w:val="00CB16DE"/>
    <w:rsid w:val="00CB3176"/>
    <w:rsid w:val="00CC0504"/>
    <w:rsid w:val="00CC1C3A"/>
    <w:rsid w:val="00CC3C9A"/>
    <w:rsid w:val="00CC4A65"/>
    <w:rsid w:val="00CC567C"/>
    <w:rsid w:val="00CD0400"/>
    <w:rsid w:val="00CD1CC1"/>
    <w:rsid w:val="00CD531F"/>
    <w:rsid w:val="00CD74EC"/>
    <w:rsid w:val="00CE130F"/>
    <w:rsid w:val="00CE258E"/>
    <w:rsid w:val="00CE28B6"/>
    <w:rsid w:val="00CE2D6B"/>
    <w:rsid w:val="00CE3E3C"/>
    <w:rsid w:val="00CE4CB7"/>
    <w:rsid w:val="00CE73AA"/>
    <w:rsid w:val="00CF115A"/>
    <w:rsid w:val="00CF212C"/>
    <w:rsid w:val="00CF5B55"/>
    <w:rsid w:val="00CF62BA"/>
    <w:rsid w:val="00CF7E56"/>
    <w:rsid w:val="00D010C0"/>
    <w:rsid w:val="00D01445"/>
    <w:rsid w:val="00D03897"/>
    <w:rsid w:val="00D0445C"/>
    <w:rsid w:val="00D04E44"/>
    <w:rsid w:val="00D0560A"/>
    <w:rsid w:val="00D12998"/>
    <w:rsid w:val="00D153E6"/>
    <w:rsid w:val="00D15566"/>
    <w:rsid w:val="00D15670"/>
    <w:rsid w:val="00D2570A"/>
    <w:rsid w:val="00D27735"/>
    <w:rsid w:val="00D27DB5"/>
    <w:rsid w:val="00D33565"/>
    <w:rsid w:val="00D34A3A"/>
    <w:rsid w:val="00D36539"/>
    <w:rsid w:val="00D3797F"/>
    <w:rsid w:val="00D37D64"/>
    <w:rsid w:val="00D42AA1"/>
    <w:rsid w:val="00D42C80"/>
    <w:rsid w:val="00D43AD3"/>
    <w:rsid w:val="00D43D5D"/>
    <w:rsid w:val="00D43EB7"/>
    <w:rsid w:val="00D47163"/>
    <w:rsid w:val="00D47F8C"/>
    <w:rsid w:val="00D506BD"/>
    <w:rsid w:val="00D509A9"/>
    <w:rsid w:val="00D50C9B"/>
    <w:rsid w:val="00D5185A"/>
    <w:rsid w:val="00D5200C"/>
    <w:rsid w:val="00D52F25"/>
    <w:rsid w:val="00D55232"/>
    <w:rsid w:val="00D56E4B"/>
    <w:rsid w:val="00D60CC5"/>
    <w:rsid w:val="00D60D5D"/>
    <w:rsid w:val="00D654BA"/>
    <w:rsid w:val="00D662ED"/>
    <w:rsid w:val="00D670DD"/>
    <w:rsid w:val="00D67A48"/>
    <w:rsid w:val="00D70F07"/>
    <w:rsid w:val="00D7206B"/>
    <w:rsid w:val="00D721EA"/>
    <w:rsid w:val="00D77EF3"/>
    <w:rsid w:val="00D806E5"/>
    <w:rsid w:val="00D83BA2"/>
    <w:rsid w:val="00D844C5"/>
    <w:rsid w:val="00D85750"/>
    <w:rsid w:val="00D8796A"/>
    <w:rsid w:val="00D87F2C"/>
    <w:rsid w:val="00D909AD"/>
    <w:rsid w:val="00D90C0F"/>
    <w:rsid w:val="00D90CF2"/>
    <w:rsid w:val="00D917A3"/>
    <w:rsid w:val="00D93323"/>
    <w:rsid w:val="00D94408"/>
    <w:rsid w:val="00D969BE"/>
    <w:rsid w:val="00D97465"/>
    <w:rsid w:val="00D97DF2"/>
    <w:rsid w:val="00DA0E5A"/>
    <w:rsid w:val="00DA1E8F"/>
    <w:rsid w:val="00DA4C18"/>
    <w:rsid w:val="00DB0369"/>
    <w:rsid w:val="00DB0DA0"/>
    <w:rsid w:val="00DB1B8D"/>
    <w:rsid w:val="00DB28C7"/>
    <w:rsid w:val="00DB36A3"/>
    <w:rsid w:val="00DB61BF"/>
    <w:rsid w:val="00DB6E2D"/>
    <w:rsid w:val="00DB7A51"/>
    <w:rsid w:val="00DC3416"/>
    <w:rsid w:val="00DC6512"/>
    <w:rsid w:val="00DC6B30"/>
    <w:rsid w:val="00DC7058"/>
    <w:rsid w:val="00DD098F"/>
    <w:rsid w:val="00DD346F"/>
    <w:rsid w:val="00DD3CB4"/>
    <w:rsid w:val="00DD43AB"/>
    <w:rsid w:val="00DD4DF9"/>
    <w:rsid w:val="00DD4ED7"/>
    <w:rsid w:val="00DD6718"/>
    <w:rsid w:val="00DE06CF"/>
    <w:rsid w:val="00DE228E"/>
    <w:rsid w:val="00DE3121"/>
    <w:rsid w:val="00DE3ACE"/>
    <w:rsid w:val="00DE3DC8"/>
    <w:rsid w:val="00DE5A64"/>
    <w:rsid w:val="00DF00DD"/>
    <w:rsid w:val="00DF21CC"/>
    <w:rsid w:val="00DF325C"/>
    <w:rsid w:val="00DF36A9"/>
    <w:rsid w:val="00DF4D82"/>
    <w:rsid w:val="00E03F75"/>
    <w:rsid w:val="00E04456"/>
    <w:rsid w:val="00E07654"/>
    <w:rsid w:val="00E07718"/>
    <w:rsid w:val="00E1073E"/>
    <w:rsid w:val="00E108CA"/>
    <w:rsid w:val="00E10AD7"/>
    <w:rsid w:val="00E112A6"/>
    <w:rsid w:val="00E12268"/>
    <w:rsid w:val="00E12F38"/>
    <w:rsid w:val="00E13A2F"/>
    <w:rsid w:val="00E14588"/>
    <w:rsid w:val="00E14C72"/>
    <w:rsid w:val="00E15521"/>
    <w:rsid w:val="00E1644F"/>
    <w:rsid w:val="00E22626"/>
    <w:rsid w:val="00E24922"/>
    <w:rsid w:val="00E24D12"/>
    <w:rsid w:val="00E25D69"/>
    <w:rsid w:val="00E26B1E"/>
    <w:rsid w:val="00E27C76"/>
    <w:rsid w:val="00E30D1B"/>
    <w:rsid w:val="00E322BB"/>
    <w:rsid w:val="00E32EA3"/>
    <w:rsid w:val="00E35DC8"/>
    <w:rsid w:val="00E360C4"/>
    <w:rsid w:val="00E437A6"/>
    <w:rsid w:val="00E45893"/>
    <w:rsid w:val="00E46896"/>
    <w:rsid w:val="00E47FD8"/>
    <w:rsid w:val="00E52A0B"/>
    <w:rsid w:val="00E53F9B"/>
    <w:rsid w:val="00E54572"/>
    <w:rsid w:val="00E5574F"/>
    <w:rsid w:val="00E55EE0"/>
    <w:rsid w:val="00E57516"/>
    <w:rsid w:val="00E613B1"/>
    <w:rsid w:val="00E618D8"/>
    <w:rsid w:val="00E61DD1"/>
    <w:rsid w:val="00E64D40"/>
    <w:rsid w:val="00E650DF"/>
    <w:rsid w:val="00E65B44"/>
    <w:rsid w:val="00E66242"/>
    <w:rsid w:val="00E66671"/>
    <w:rsid w:val="00E66AA4"/>
    <w:rsid w:val="00E66C89"/>
    <w:rsid w:val="00E67653"/>
    <w:rsid w:val="00E7566B"/>
    <w:rsid w:val="00E75A4F"/>
    <w:rsid w:val="00E847E3"/>
    <w:rsid w:val="00E84F4D"/>
    <w:rsid w:val="00E84F8F"/>
    <w:rsid w:val="00E91FC8"/>
    <w:rsid w:val="00E9276E"/>
    <w:rsid w:val="00E93188"/>
    <w:rsid w:val="00E93C1E"/>
    <w:rsid w:val="00E94265"/>
    <w:rsid w:val="00E952E7"/>
    <w:rsid w:val="00E97B73"/>
    <w:rsid w:val="00EA1308"/>
    <w:rsid w:val="00EA4D79"/>
    <w:rsid w:val="00EA74E6"/>
    <w:rsid w:val="00EB1744"/>
    <w:rsid w:val="00EB35FB"/>
    <w:rsid w:val="00EB4F8A"/>
    <w:rsid w:val="00EB7AFF"/>
    <w:rsid w:val="00EC032D"/>
    <w:rsid w:val="00EC4732"/>
    <w:rsid w:val="00EC70C0"/>
    <w:rsid w:val="00EC7FA2"/>
    <w:rsid w:val="00ED07D1"/>
    <w:rsid w:val="00ED098F"/>
    <w:rsid w:val="00ED0DEF"/>
    <w:rsid w:val="00ED1D66"/>
    <w:rsid w:val="00ED22EB"/>
    <w:rsid w:val="00ED582D"/>
    <w:rsid w:val="00ED6C7D"/>
    <w:rsid w:val="00EE0B19"/>
    <w:rsid w:val="00EE1F7F"/>
    <w:rsid w:val="00EE2939"/>
    <w:rsid w:val="00EE4620"/>
    <w:rsid w:val="00EE6FB9"/>
    <w:rsid w:val="00EF015C"/>
    <w:rsid w:val="00EF0894"/>
    <w:rsid w:val="00EF25E3"/>
    <w:rsid w:val="00F008BB"/>
    <w:rsid w:val="00F10A54"/>
    <w:rsid w:val="00F11F50"/>
    <w:rsid w:val="00F13D63"/>
    <w:rsid w:val="00F14255"/>
    <w:rsid w:val="00F15249"/>
    <w:rsid w:val="00F1723B"/>
    <w:rsid w:val="00F2106A"/>
    <w:rsid w:val="00F2362F"/>
    <w:rsid w:val="00F27F74"/>
    <w:rsid w:val="00F304F1"/>
    <w:rsid w:val="00F30906"/>
    <w:rsid w:val="00F33B63"/>
    <w:rsid w:val="00F34FED"/>
    <w:rsid w:val="00F357FE"/>
    <w:rsid w:val="00F359A1"/>
    <w:rsid w:val="00F36008"/>
    <w:rsid w:val="00F41B14"/>
    <w:rsid w:val="00F41BB0"/>
    <w:rsid w:val="00F43A9E"/>
    <w:rsid w:val="00F465F8"/>
    <w:rsid w:val="00F46837"/>
    <w:rsid w:val="00F51537"/>
    <w:rsid w:val="00F52922"/>
    <w:rsid w:val="00F54A08"/>
    <w:rsid w:val="00F55E3A"/>
    <w:rsid w:val="00F56CD7"/>
    <w:rsid w:val="00F629FC"/>
    <w:rsid w:val="00F62D52"/>
    <w:rsid w:val="00F6514F"/>
    <w:rsid w:val="00F66020"/>
    <w:rsid w:val="00F71139"/>
    <w:rsid w:val="00F731FF"/>
    <w:rsid w:val="00F7432F"/>
    <w:rsid w:val="00F76E76"/>
    <w:rsid w:val="00F80220"/>
    <w:rsid w:val="00F804D6"/>
    <w:rsid w:val="00F8193C"/>
    <w:rsid w:val="00F82030"/>
    <w:rsid w:val="00F876BA"/>
    <w:rsid w:val="00F91C32"/>
    <w:rsid w:val="00F9220C"/>
    <w:rsid w:val="00F9341E"/>
    <w:rsid w:val="00F9477B"/>
    <w:rsid w:val="00F94C0E"/>
    <w:rsid w:val="00F95BF4"/>
    <w:rsid w:val="00F97087"/>
    <w:rsid w:val="00FA1D45"/>
    <w:rsid w:val="00FA34F4"/>
    <w:rsid w:val="00FA3A0A"/>
    <w:rsid w:val="00FA4718"/>
    <w:rsid w:val="00FA4C11"/>
    <w:rsid w:val="00FA57C7"/>
    <w:rsid w:val="00FA5EDA"/>
    <w:rsid w:val="00FA69C2"/>
    <w:rsid w:val="00FA6CBE"/>
    <w:rsid w:val="00FB134B"/>
    <w:rsid w:val="00FB52C1"/>
    <w:rsid w:val="00FB6E4E"/>
    <w:rsid w:val="00FC34A6"/>
    <w:rsid w:val="00FC59FB"/>
    <w:rsid w:val="00FC5F02"/>
    <w:rsid w:val="00FC7571"/>
    <w:rsid w:val="00FD5D07"/>
    <w:rsid w:val="00FD7511"/>
    <w:rsid w:val="00FE1FD7"/>
    <w:rsid w:val="00FE28D7"/>
    <w:rsid w:val="00FE53DF"/>
    <w:rsid w:val="00FF0AE5"/>
    <w:rsid w:val="00FF0F38"/>
    <w:rsid w:val="00FF283D"/>
    <w:rsid w:val="00FF5B22"/>
    <w:rsid w:val="00FF655E"/>
    <w:rsid w:val="2EF0749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D9CE5E"/>
  <w15:docId w15:val="{87245E99-0FCE-4256-8B1D-F9456D6ABD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C2A2B"/>
    <w:rPr>
      <w:rFonts w:ascii="Aptos" w:hAnsi="Aptos"/>
      <w:sz w:val="24"/>
      <w:szCs w:val="24"/>
    </w:rPr>
  </w:style>
  <w:style w:type="paragraph" w:styleId="Heading1">
    <w:name w:val="heading 1"/>
    <w:basedOn w:val="Normal"/>
    <w:next w:val="Normal"/>
    <w:link w:val="Heading1Char"/>
    <w:qFormat/>
    <w:pPr>
      <w:keepNext/>
      <w:widowControl w:val="0"/>
      <w:jc w:val="center"/>
      <w:outlineLvl w:val="0"/>
    </w:pPr>
    <w:rPr>
      <w:sz w:val="28"/>
    </w:rPr>
  </w:style>
  <w:style w:type="paragraph" w:styleId="Heading2">
    <w:name w:val="heading 2"/>
    <w:basedOn w:val="Normal"/>
    <w:next w:val="Normal"/>
    <w:link w:val="Heading2Char"/>
    <w:qFormat/>
    <w:rsid w:val="009A78CE"/>
    <w:pPr>
      <w:keepNext/>
      <w:numPr>
        <w:numId w:val="4"/>
      </w:numPr>
      <w:tabs>
        <w:tab w:val="left" w:pos="720"/>
      </w:tabs>
      <w:outlineLvl w:val="1"/>
    </w:pPr>
    <w:rPr>
      <w:rFonts w:eastAsia="Times"/>
      <w:b/>
      <w:bCs/>
      <w:szCs w:val="20"/>
    </w:rPr>
  </w:style>
  <w:style w:type="paragraph" w:styleId="Heading30">
    <w:name w:val="heading 3"/>
    <w:basedOn w:val="Normal"/>
    <w:next w:val="Normal"/>
    <w:link w:val="Heading3Char"/>
    <w:autoRedefine/>
    <w:qFormat/>
    <w:rsid w:val="00857EB9"/>
    <w:pPr>
      <w:keepNext/>
      <w:numPr>
        <w:numId w:val="22"/>
      </w:numPr>
      <w:outlineLvl w:val="2"/>
    </w:pPr>
    <w:rPr>
      <w:rFonts w:eastAsia="Times"/>
      <w:szCs w:val="20"/>
      <w:u w:val="single"/>
    </w:rPr>
  </w:style>
  <w:style w:type="paragraph" w:styleId="Heading4">
    <w:name w:val="heading 4"/>
    <w:basedOn w:val="Normal"/>
    <w:next w:val="Normal"/>
    <w:link w:val="Heading4Char"/>
    <w:qFormat/>
    <w:pPr>
      <w:keepNext/>
      <w:ind w:left="720"/>
      <w:outlineLvl w:val="3"/>
    </w:pPr>
    <w:rPr>
      <w:rFonts w:ascii="Arial" w:eastAsia="Times" w:hAnsi="Arial"/>
      <w:b/>
      <w:i/>
      <w:sz w:val="22"/>
      <w:szCs w:val="20"/>
      <w:u w:val="single"/>
    </w:rPr>
  </w:style>
  <w:style w:type="paragraph" w:styleId="Heading5">
    <w:name w:val="heading 5"/>
    <w:basedOn w:val="Normal"/>
    <w:next w:val="Normal"/>
    <w:link w:val="Heading5Char"/>
    <w:qFormat/>
    <w:pPr>
      <w:keepNext/>
      <w:numPr>
        <w:ilvl w:val="4"/>
        <w:numId w:val="3"/>
      </w:numPr>
      <w:jc w:val="center"/>
      <w:outlineLvl w:val="4"/>
    </w:pPr>
    <w:rPr>
      <w:rFonts w:ascii="Arial" w:eastAsia="Times" w:hAnsi="Arial"/>
      <w:b/>
      <w:sz w:val="28"/>
      <w:szCs w:val="20"/>
    </w:rPr>
  </w:style>
  <w:style w:type="paragraph" w:styleId="Heading6">
    <w:name w:val="heading 6"/>
    <w:basedOn w:val="Normal"/>
    <w:next w:val="Normal"/>
    <w:link w:val="Heading6Char"/>
    <w:qFormat/>
    <w:pPr>
      <w:keepNext/>
      <w:numPr>
        <w:ilvl w:val="5"/>
        <w:numId w:val="3"/>
      </w:numPr>
      <w:outlineLvl w:val="5"/>
    </w:pPr>
    <w:rPr>
      <w:rFonts w:ascii="Arial" w:eastAsia="Times" w:hAnsi="Arial"/>
      <w:sz w:val="28"/>
      <w:szCs w:val="20"/>
    </w:rPr>
  </w:style>
  <w:style w:type="paragraph" w:styleId="Heading7">
    <w:name w:val="heading 7"/>
    <w:basedOn w:val="Normal"/>
    <w:next w:val="Normal"/>
    <w:link w:val="Heading7Char"/>
    <w:qFormat/>
    <w:pPr>
      <w:keepNext/>
      <w:numPr>
        <w:ilvl w:val="6"/>
        <w:numId w:val="3"/>
      </w:numPr>
      <w:spacing w:line="360" w:lineRule="auto"/>
      <w:outlineLvl w:val="6"/>
    </w:pPr>
    <w:rPr>
      <w:rFonts w:ascii="Arial" w:hAnsi="Arial"/>
      <w:b/>
      <w:sz w:val="22"/>
      <w:szCs w:val="20"/>
    </w:rPr>
  </w:style>
  <w:style w:type="paragraph" w:styleId="Heading8">
    <w:name w:val="heading 8"/>
    <w:basedOn w:val="Normal"/>
    <w:next w:val="Normal"/>
    <w:link w:val="Heading8Char"/>
    <w:qFormat/>
    <w:pPr>
      <w:keepNext/>
      <w:numPr>
        <w:ilvl w:val="7"/>
        <w:numId w:val="3"/>
      </w:numPr>
      <w:jc w:val="center"/>
      <w:outlineLvl w:val="7"/>
    </w:pPr>
    <w:rPr>
      <w:rFonts w:ascii="Arial" w:eastAsia="Times" w:hAnsi="Arial"/>
      <w:b/>
      <w:sz w:val="22"/>
      <w:szCs w:val="20"/>
    </w:rPr>
  </w:style>
  <w:style w:type="paragraph" w:styleId="Heading9">
    <w:name w:val="heading 9"/>
    <w:basedOn w:val="Normal"/>
    <w:next w:val="Normal"/>
    <w:link w:val="Heading9Char"/>
    <w:qFormat/>
    <w:pPr>
      <w:keepNext/>
      <w:numPr>
        <w:ilvl w:val="8"/>
        <w:numId w:val="3"/>
      </w:numPr>
      <w:outlineLvl w:val="8"/>
    </w:pPr>
    <w:rPr>
      <w:rFonts w:ascii="Arial" w:eastAsia="Times" w:hAnsi="Arial"/>
      <w:i/>
      <w:sz w:val="2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405E6A"/>
    <w:pPr>
      <w:tabs>
        <w:tab w:val="center" w:pos="4320"/>
        <w:tab w:val="right" w:pos="8640"/>
      </w:tabs>
    </w:pPr>
  </w:style>
  <w:style w:type="paragraph" w:styleId="Footer">
    <w:name w:val="footer"/>
    <w:basedOn w:val="Normal"/>
    <w:link w:val="FooterChar"/>
    <w:uiPriority w:val="99"/>
    <w:rsid w:val="00405E6A"/>
    <w:pPr>
      <w:tabs>
        <w:tab w:val="center" w:pos="4320"/>
        <w:tab w:val="right" w:pos="8640"/>
      </w:tabs>
    </w:pPr>
  </w:style>
  <w:style w:type="paragraph" w:styleId="TOC1">
    <w:name w:val="toc 1"/>
    <w:basedOn w:val="Normal"/>
    <w:next w:val="Normal"/>
    <w:autoRedefine/>
    <w:uiPriority w:val="39"/>
    <w:rsid w:val="00CA4B65"/>
    <w:pPr>
      <w:widowControl w:val="0"/>
      <w:tabs>
        <w:tab w:val="right" w:leader="dot" w:pos="9350"/>
      </w:tabs>
    </w:pPr>
    <w:rPr>
      <w:rFonts w:eastAsia="Times"/>
      <w:b/>
      <w:bCs/>
      <w:iCs/>
      <w:smallCaps/>
      <w:noProof/>
      <w:sz w:val="22"/>
      <w:szCs w:val="28"/>
    </w:rPr>
  </w:style>
  <w:style w:type="paragraph" w:customStyle="1" w:styleId="Heading20">
    <w:name w:val="Heading2"/>
    <w:basedOn w:val="Normal"/>
    <w:pPr>
      <w:numPr>
        <w:numId w:val="1"/>
      </w:numPr>
      <w:shd w:val="pct12" w:color="auto" w:fill="auto"/>
    </w:pPr>
    <w:rPr>
      <w:rFonts w:ascii="Lucida Sans" w:hAnsi="Lucida Sans"/>
      <w:b/>
      <w:sz w:val="28"/>
      <w:szCs w:val="20"/>
    </w:rPr>
  </w:style>
  <w:style w:type="paragraph" w:customStyle="1" w:styleId="Heading3">
    <w:name w:val="Heading3"/>
    <w:basedOn w:val="Normal"/>
    <w:autoRedefine/>
    <w:pPr>
      <w:numPr>
        <w:numId w:val="2"/>
      </w:numPr>
    </w:pPr>
    <w:rPr>
      <w:sz w:val="22"/>
      <w:szCs w:val="20"/>
      <w:u w:val="single"/>
    </w:rPr>
  </w:style>
  <w:style w:type="paragraph" w:styleId="PlainText">
    <w:name w:val="Plain Text"/>
    <w:basedOn w:val="Normal"/>
    <w:link w:val="PlainTextChar"/>
    <w:rPr>
      <w:rFonts w:ascii="Arial" w:hAnsi="Arial"/>
      <w:szCs w:val="20"/>
    </w:rPr>
  </w:style>
  <w:style w:type="paragraph" w:styleId="BodyTextIndent">
    <w:name w:val="Body Text Indent"/>
    <w:basedOn w:val="Normal"/>
    <w:link w:val="BodyTextIndentChar"/>
    <w:pPr>
      <w:widowControl w:val="0"/>
      <w:autoSpaceDE w:val="0"/>
      <w:autoSpaceDN w:val="0"/>
      <w:adjustRightInd w:val="0"/>
      <w:ind w:left="720"/>
    </w:pPr>
    <w:rPr>
      <w:rFonts w:ascii="Arial" w:hAnsi="Arial" w:cs="Arial"/>
    </w:rPr>
  </w:style>
  <w:style w:type="paragraph" w:customStyle="1" w:styleId="StyleHeading2LatinVerdana">
    <w:name w:val="Style Heading 2 + (Latin) Verdana"/>
    <w:basedOn w:val="Heading2"/>
    <w:link w:val="StyleHeading2LatinVerdanaChar"/>
    <w:rsid w:val="007D32DD"/>
  </w:style>
  <w:style w:type="paragraph" w:styleId="BodyTextIndent3">
    <w:name w:val="Body Text Indent 3"/>
    <w:basedOn w:val="Normal"/>
    <w:link w:val="BodyTextIndent3Char"/>
    <w:pPr>
      <w:widowControl w:val="0"/>
      <w:autoSpaceDE w:val="0"/>
      <w:autoSpaceDN w:val="0"/>
      <w:adjustRightInd w:val="0"/>
      <w:ind w:left="1440"/>
    </w:pPr>
    <w:rPr>
      <w:rFonts w:ascii="Arial" w:hAnsi="Arial" w:cs="Arial"/>
    </w:rPr>
  </w:style>
  <w:style w:type="character" w:customStyle="1" w:styleId="Heading2Char">
    <w:name w:val="Heading 2 Char"/>
    <w:link w:val="Heading2"/>
    <w:rsid w:val="009A78CE"/>
    <w:rPr>
      <w:rFonts w:eastAsia="Times"/>
      <w:b/>
      <w:bCs/>
      <w:sz w:val="24"/>
    </w:rPr>
  </w:style>
  <w:style w:type="character" w:styleId="PageNumber">
    <w:name w:val="page number"/>
    <w:basedOn w:val="DefaultParagraphFont"/>
  </w:style>
  <w:style w:type="paragraph" w:styleId="BodyTextIndent2">
    <w:name w:val="Body Text Indent 2"/>
    <w:basedOn w:val="Normal"/>
    <w:link w:val="BodyTextIndent2Char"/>
    <w:pPr>
      <w:widowControl w:val="0"/>
      <w:spacing w:before="60" w:after="60"/>
      <w:ind w:firstLine="720"/>
    </w:pPr>
  </w:style>
  <w:style w:type="paragraph" w:styleId="Title">
    <w:name w:val="Title"/>
    <w:basedOn w:val="Normal"/>
    <w:link w:val="TitleChar"/>
    <w:qFormat/>
    <w:pPr>
      <w:spacing w:line="240" w:lineRule="exact"/>
      <w:jc w:val="center"/>
    </w:pPr>
    <w:rPr>
      <w:rFonts w:ascii="Arial" w:hAnsi="Arial"/>
      <w:b/>
      <w:szCs w:val="20"/>
    </w:rPr>
  </w:style>
  <w:style w:type="paragraph" w:styleId="TOC2">
    <w:name w:val="toc 2"/>
    <w:basedOn w:val="Normal"/>
    <w:next w:val="Normal"/>
    <w:autoRedefine/>
    <w:uiPriority w:val="39"/>
    <w:rsid w:val="00DF21CC"/>
    <w:pPr>
      <w:tabs>
        <w:tab w:val="left" w:pos="720"/>
        <w:tab w:val="right" w:leader="dot" w:pos="9350"/>
      </w:tabs>
      <w:ind w:left="240"/>
    </w:pPr>
  </w:style>
  <w:style w:type="paragraph" w:styleId="TOC3">
    <w:name w:val="toc 3"/>
    <w:basedOn w:val="Normal"/>
    <w:next w:val="Normal"/>
    <w:autoRedefine/>
    <w:uiPriority w:val="39"/>
    <w:rsid w:val="00CA4B65"/>
    <w:pPr>
      <w:tabs>
        <w:tab w:val="right" w:leader="dot" w:pos="9350"/>
      </w:tabs>
      <w:ind w:left="720"/>
    </w:pPr>
  </w:style>
  <w:style w:type="paragraph" w:styleId="TOC4">
    <w:name w:val="toc 4"/>
    <w:basedOn w:val="Normal"/>
    <w:next w:val="Normal"/>
    <w:autoRedefine/>
    <w:semiHidden/>
    <w:pPr>
      <w:ind w:left="720"/>
    </w:pPr>
  </w:style>
  <w:style w:type="paragraph" w:styleId="TOC5">
    <w:name w:val="toc 5"/>
    <w:basedOn w:val="Normal"/>
    <w:next w:val="Normal"/>
    <w:autoRedefine/>
    <w:semiHidden/>
    <w:pPr>
      <w:ind w:left="960"/>
    </w:pPr>
  </w:style>
  <w:style w:type="paragraph" w:styleId="TOC6">
    <w:name w:val="toc 6"/>
    <w:basedOn w:val="Normal"/>
    <w:next w:val="Normal"/>
    <w:autoRedefine/>
    <w:semiHidden/>
    <w:pPr>
      <w:ind w:left="1200"/>
    </w:pPr>
  </w:style>
  <w:style w:type="paragraph" w:styleId="TOC7">
    <w:name w:val="toc 7"/>
    <w:basedOn w:val="Normal"/>
    <w:next w:val="Normal"/>
    <w:autoRedefine/>
    <w:semiHidden/>
    <w:pPr>
      <w:ind w:left="1440"/>
    </w:pPr>
  </w:style>
  <w:style w:type="paragraph" w:styleId="TOC8">
    <w:name w:val="toc 8"/>
    <w:basedOn w:val="Normal"/>
    <w:next w:val="Normal"/>
    <w:autoRedefine/>
    <w:semiHidden/>
    <w:pPr>
      <w:ind w:left="1680"/>
    </w:pPr>
  </w:style>
  <w:style w:type="paragraph" w:styleId="TOC9">
    <w:name w:val="toc 9"/>
    <w:basedOn w:val="Normal"/>
    <w:next w:val="Normal"/>
    <w:autoRedefine/>
    <w:semiHidden/>
    <w:pPr>
      <w:ind w:left="1920"/>
    </w:pPr>
  </w:style>
  <w:style w:type="character" w:styleId="Hyperlink">
    <w:name w:val="Hyperlink"/>
    <w:uiPriority w:val="99"/>
    <w:rPr>
      <w:color w:val="0000FF"/>
      <w:u w:val="single"/>
    </w:rPr>
  </w:style>
  <w:style w:type="character" w:customStyle="1" w:styleId="StyleHeading2LatinVerdanaChar">
    <w:name w:val="Style Heading 2 + (Latin) Verdana Char"/>
    <w:basedOn w:val="Heading2Char"/>
    <w:link w:val="StyleHeading2LatinVerdana"/>
    <w:rsid w:val="007D32DD"/>
    <w:rPr>
      <w:rFonts w:eastAsia="Times"/>
      <w:b/>
      <w:bCs/>
      <w:sz w:val="24"/>
    </w:rPr>
  </w:style>
  <w:style w:type="paragraph" w:styleId="HTMLPreformatted">
    <w:name w:val="HTML Preformatted"/>
    <w:basedOn w:val="Normal"/>
    <w:link w:val="HTMLPreformattedChar"/>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eastAsia="Courier New" w:hAnsi="Courier New" w:cs="Courier New"/>
      <w:sz w:val="20"/>
      <w:szCs w:val="20"/>
    </w:rPr>
  </w:style>
  <w:style w:type="character" w:styleId="Strong">
    <w:name w:val="Strong"/>
    <w:qFormat/>
    <w:rPr>
      <w:b/>
      <w:bCs/>
    </w:rPr>
  </w:style>
  <w:style w:type="paragraph" w:styleId="NormalWeb">
    <w:name w:val="Normal (Web)"/>
    <w:basedOn w:val="Normal"/>
    <w:pPr>
      <w:spacing w:before="100" w:beforeAutospacing="1" w:after="100" w:afterAutospacing="1"/>
    </w:pPr>
  </w:style>
  <w:style w:type="paragraph" w:styleId="Index1">
    <w:name w:val="index 1"/>
    <w:basedOn w:val="Normal"/>
    <w:next w:val="Normal"/>
    <w:autoRedefine/>
    <w:semiHidden/>
    <w:rsid w:val="00E847E3"/>
  </w:style>
  <w:style w:type="paragraph" w:styleId="IndexHeading">
    <w:name w:val="index heading"/>
    <w:basedOn w:val="Normal"/>
    <w:next w:val="Index1"/>
    <w:semiHidden/>
  </w:style>
  <w:style w:type="paragraph" w:customStyle="1" w:styleId="StyleHeading3LatinVerdana11pt">
    <w:name w:val="Style Heading 3 + (Latin) Verdana 11 pt"/>
    <w:basedOn w:val="Heading30"/>
    <w:rsid w:val="00860729"/>
    <w:rPr>
      <w:rFonts w:ascii="Verdana" w:hAnsi="Verdana"/>
      <w:sz w:val="22"/>
    </w:rPr>
  </w:style>
  <w:style w:type="paragraph" w:styleId="BalloonText">
    <w:name w:val="Balloon Text"/>
    <w:basedOn w:val="Normal"/>
    <w:link w:val="BalloonTextChar"/>
    <w:semiHidden/>
    <w:rsid w:val="00405E6A"/>
    <w:rPr>
      <w:rFonts w:ascii="Tahoma" w:hAnsi="Tahoma" w:cs="Tahoma"/>
      <w:sz w:val="16"/>
      <w:szCs w:val="16"/>
    </w:rPr>
  </w:style>
  <w:style w:type="paragraph" w:styleId="BodyText">
    <w:name w:val="Body Text"/>
    <w:basedOn w:val="Normal"/>
    <w:link w:val="BodyTextChar"/>
    <w:rsid w:val="004D105B"/>
    <w:rPr>
      <w:rFonts w:ascii="Arial" w:hAnsi="Arial"/>
      <w:sz w:val="22"/>
      <w:szCs w:val="20"/>
    </w:rPr>
  </w:style>
  <w:style w:type="paragraph" w:styleId="BlockText">
    <w:name w:val="Block Text"/>
    <w:basedOn w:val="Normal"/>
    <w:rsid w:val="004D105B"/>
    <w:pPr>
      <w:ind w:left="1440" w:right="-720"/>
    </w:pPr>
    <w:rPr>
      <w:sz w:val="20"/>
    </w:rPr>
  </w:style>
  <w:style w:type="character" w:customStyle="1" w:styleId="HeaderChar">
    <w:name w:val="Header Char"/>
    <w:link w:val="Header"/>
    <w:uiPriority w:val="99"/>
    <w:rsid w:val="00BC2456"/>
    <w:rPr>
      <w:sz w:val="24"/>
      <w:szCs w:val="24"/>
    </w:rPr>
  </w:style>
  <w:style w:type="table" w:styleId="TableGrid">
    <w:name w:val="Table Grid"/>
    <w:basedOn w:val="TableNormal"/>
    <w:uiPriority w:val="59"/>
    <w:rsid w:val="008B4DE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34"/>
    <w:qFormat/>
    <w:rsid w:val="008A5F5E"/>
    <w:pPr>
      <w:ind w:left="720"/>
      <w:contextualSpacing/>
    </w:pPr>
  </w:style>
  <w:style w:type="character" w:customStyle="1" w:styleId="BodyTextChar">
    <w:name w:val="Body Text Char"/>
    <w:link w:val="BodyText"/>
    <w:rsid w:val="00395D37"/>
    <w:rPr>
      <w:rFonts w:ascii="Arial" w:hAnsi="Arial"/>
      <w:sz w:val="22"/>
    </w:rPr>
  </w:style>
  <w:style w:type="character" w:styleId="CommentReference">
    <w:name w:val="annotation reference"/>
    <w:rsid w:val="00405E6A"/>
    <w:rPr>
      <w:sz w:val="16"/>
      <w:szCs w:val="16"/>
    </w:rPr>
  </w:style>
  <w:style w:type="paragraph" w:styleId="CommentText">
    <w:name w:val="annotation text"/>
    <w:basedOn w:val="Normal"/>
    <w:link w:val="CommentTextChar"/>
    <w:rsid w:val="00405E6A"/>
    <w:rPr>
      <w:sz w:val="20"/>
      <w:szCs w:val="20"/>
    </w:rPr>
  </w:style>
  <w:style w:type="character" w:customStyle="1" w:styleId="CommentTextChar">
    <w:name w:val="Comment Text Char"/>
    <w:basedOn w:val="DefaultParagraphFont"/>
    <w:link w:val="CommentText"/>
    <w:rsid w:val="00417F42"/>
  </w:style>
  <w:style w:type="paragraph" w:styleId="CommentSubject">
    <w:name w:val="annotation subject"/>
    <w:basedOn w:val="CommentText"/>
    <w:next w:val="CommentText"/>
    <w:link w:val="CommentSubjectChar"/>
    <w:rsid w:val="00405E6A"/>
    <w:rPr>
      <w:b/>
      <w:bCs/>
    </w:rPr>
  </w:style>
  <w:style w:type="character" w:customStyle="1" w:styleId="CommentSubjectChar">
    <w:name w:val="Comment Subject Char"/>
    <w:link w:val="CommentSubject"/>
    <w:rsid w:val="00417F42"/>
    <w:rPr>
      <w:b/>
      <w:bCs/>
    </w:rPr>
  </w:style>
  <w:style w:type="paragraph" w:customStyle="1" w:styleId="Default">
    <w:name w:val="Default"/>
    <w:rsid w:val="00405E6A"/>
    <w:pPr>
      <w:widowControl w:val="0"/>
      <w:autoSpaceDE w:val="0"/>
      <w:autoSpaceDN w:val="0"/>
      <w:adjustRightInd w:val="0"/>
    </w:pPr>
    <w:rPr>
      <w:rFonts w:ascii="RDYQIM+TimesNewRomanBdMS" w:hAnsi="RDYQIM+TimesNewRomanBdMS"/>
      <w:color w:val="000000"/>
      <w:sz w:val="24"/>
      <w:szCs w:val="24"/>
    </w:rPr>
  </w:style>
  <w:style w:type="character" w:styleId="FollowedHyperlink">
    <w:name w:val="FollowedHyperlink"/>
    <w:basedOn w:val="DefaultParagraphFont"/>
    <w:rsid w:val="000858BC"/>
    <w:rPr>
      <w:color w:val="800080" w:themeColor="followedHyperlink"/>
      <w:u w:val="single"/>
    </w:rPr>
  </w:style>
  <w:style w:type="character" w:customStyle="1" w:styleId="FooterChar">
    <w:name w:val="Footer Char"/>
    <w:link w:val="Footer"/>
    <w:uiPriority w:val="99"/>
    <w:rsid w:val="00174459"/>
    <w:rPr>
      <w:sz w:val="24"/>
      <w:szCs w:val="24"/>
    </w:rPr>
  </w:style>
  <w:style w:type="character" w:customStyle="1" w:styleId="BalloonTextChar">
    <w:name w:val="Balloon Text Char"/>
    <w:basedOn w:val="DefaultParagraphFont"/>
    <w:link w:val="BalloonText"/>
    <w:semiHidden/>
    <w:rsid w:val="00405E6A"/>
    <w:rPr>
      <w:rFonts w:ascii="Tahoma" w:hAnsi="Tahoma" w:cs="Tahoma"/>
      <w:sz w:val="16"/>
      <w:szCs w:val="16"/>
    </w:rPr>
  </w:style>
  <w:style w:type="character" w:customStyle="1" w:styleId="Heading1Char">
    <w:name w:val="Heading 1 Char"/>
    <w:basedOn w:val="DefaultParagraphFont"/>
    <w:link w:val="Heading1"/>
    <w:rsid w:val="00405E6A"/>
    <w:rPr>
      <w:sz w:val="28"/>
      <w:szCs w:val="24"/>
    </w:rPr>
  </w:style>
  <w:style w:type="character" w:customStyle="1" w:styleId="Heading3Char">
    <w:name w:val="Heading 3 Char"/>
    <w:basedOn w:val="DefaultParagraphFont"/>
    <w:link w:val="Heading30"/>
    <w:rsid w:val="00857EB9"/>
    <w:rPr>
      <w:rFonts w:eastAsia="Times"/>
      <w:sz w:val="24"/>
      <w:u w:val="single"/>
    </w:rPr>
  </w:style>
  <w:style w:type="character" w:customStyle="1" w:styleId="Heading4Char">
    <w:name w:val="Heading 4 Char"/>
    <w:basedOn w:val="DefaultParagraphFont"/>
    <w:link w:val="Heading4"/>
    <w:rsid w:val="00405E6A"/>
    <w:rPr>
      <w:rFonts w:ascii="Arial" w:eastAsia="Times" w:hAnsi="Arial"/>
      <w:b/>
      <w:i/>
      <w:sz w:val="22"/>
      <w:u w:val="single"/>
    </w:rPr>
  </w:style>
  <w:style w:type="character" w:customStyle="1" w:styleId="Heading5Char">
    <w:name w:val="Heading 5 Char"/>
    <w:basedOn w:val="DefaultParagraphFont"/>
    <w:link w:val="Heading5"/>
    <w:rsid w:val="00405E6A"/>
    <w:rPr>
      <w:rFonts w:ascii="Arial" w:eastAsia="Times" w:hAnsi="Arial"/>
      <w:b/>
      <w:sz w:val="28"/>
    </w:rPr>
  </w:style>
  <w:style w:type="character" w:customStyle="1" w:styleId="Heading6Char">
    <w:name w:val="Heading 6 Char"/>
    <w:basedOn w:val="DefaultParagraphFont"/>
    <w:link w:val="Heading6"/>
    <w:rsid w:val="00405E6A"/>
    <w:rPr>
      <w:rFonts w:ascii="Arial" w:eastAsia="Times" w:hAnsi="Arial"/>
      <w:sz w:val="28"/>
    </w:rPr>
  </w:style>
  <w:style w:type="character" w:customStyle="1" w:styleId="Heading7Char">
    <w:name w:val="Heading 7 Char"/>
    <w:basedOn w:val="DefaultParagraphFont"/>
    <w:link w:val="Heading7"/>
    <w:rsid w:val="00405E6A"/>
    <w:rPr>
      <w:rFonts w:ascii="Arial" w:hAnsi="Arial"/>
      <w:b/>
      <w:sz w:val="22"/>
    </w:rPr>
  </w:style>
  <w:style w:type="character" w:customStyle="1" w:styleId="Heading8Char">
    <w:name w:val="Heading 8 Char"/>
    <w:basedOn w:val="DefaultParagraphFont"/>
    <w:link w:val="Heading8"/>
    <w:rsid w:val="00405E6A"/>
    <w:rPr>
      <w:rFonts w:ascii="Arial" w:eastAsia="Times" w:hAnsi="Arial"/>
      <w:b/>
      <w:sz w:val="22"/>
    </w:rPr>
  </w:style>
  <w:style w:type="character" w:customStyle="1" w:styleId="Heading9Char">
    <w:name w:val="Heading 9 Char"/>
    <w:basedOn w:val="DefaultParagraphFont"/>
    <w:link w:val="Heading9"/>
    <w:rsid w:val="00405E6A"/>
    <w:rPr>
      <w:rFonts w:ascii="Arial" w:eastAsia="Times" w:hAnsi="Arial"/>
      <w:i/>
      <w:sz w:val="22"/>
    </w:rPr>
  </w:style>
  <w:style w:type="character" w:customStyle="1" w:styleId="PlainTextChar">
    <w:name w:val="Plain Text Char"/>
    <w:basedOn w:val="DefaultParagraphFont"/>
    <w:link w:val="PlainText"/>
    <w:rsid w:val="00405E6A"/>
    <w:rPr>
      <w:rFonts w:ascii="Arial" w:hAnsi="Arial"/>
      <w:sz w:val="24"/>
    </w:rPr>
  </w:style>
  <w:style w:type="character" w:customStyle="1" w:styleId="BodyTextIndentChar">
    <w:name w:val="Body Text Indent Char"/>
    <w:basedOn w:val="DefaultParagraphFont"/>
    <w:link w:val="BodyTextIndent"/>
    <w:rsid w:val="00405E6A"/>
    <w:rPr>
      <w:rFonts w:ascii="Arial" w:hAnsi="Arial" w:cs="Arial"/>
      <w:sz w:val="24"/>
      <w:szCs w:val="24"/>
    </w:rPr>
  </w:style>
  <w:style w:type="character" w:customStyle="1" w:styleId="BodyTextIndent3Char">
    <w:name w:val="Body Text Indent 3 Char"/>
    <w:basedOn w:val="DefaultParagraphFont"/>
    <w:link w:val="BodyTextIndent3"/>
    <w:rsid w:val="00405E6A"/>
    <w:rPr>
      <w:rFonts w:ascii="Arial" w:hAnsi="Arial" w:cs="Arial"/>
      <w:sz w:val="24"/>
      <w:szCs w:val="24"/>
    </w:rPr>
  </w:style>
  <w:style w:type="character" w:customStyle="1" w:styleId="BodyTextIndent2Char">
    <w:name w:val="Body Text Indent 2 Char"/>
    <w:basedOn w:val="DefaultParagraphFont"/>
    <w:link w:val="BodyTextIndent2"/>
    <w:rsid w:val="00405E6A"/>
    <w:rPr>
      <w:sz w:val="24"/>
      <w:szCs w:val="24"/>
    </w:rPr>
  </w:style>
  <w:style w:type="character" w:customStyle="1" w:styleId="TitleChar">
    <w:name w:val="Title Char"/>
    <w:basedOn w:val="DefaultParagraphFont"/>
    <w:link w:val="Title"/>
    <w:rsid w:val="00405E6A"/>
    <w:rPr>
      <w:rFonts w:ascii="Arial" w:hAnsi="Arial"/>
      <w:b/>
      <w:sz w:val="24"/>
    </w:rPr>
  </w:style>
  <w:style w:type="character" w:customStyle="1" w:styleId="HTMLPreformattedChar">
    <w:name w:val="HTML Preformatted Char"/>
    <w:basedOn w:val="DefaultParagraphFont"/>
    <w:link w:val="HTMLPreformatted"/>
    <w:rsid w:val="00405E6A"/>
    <w:rPr>
      <w:rFonts w:ascii="Courier New" w:eastAsia="Courier New" w:hAnsi="Courier New" w:cs="Courier New"/>
    </w:rPr>
  </w:style>
  <w:style w:type="paragraph" w:customStyle="1" w:styleId="ReturnAddress">
    <w:name w:val="Return Address"/>
    <w:basedOn w:val="Normal"/>
    <w:uiPriority w:val="99"/>
    <w:rsid w:val="00405E6A"/>
    <w:pPr>
      <w:keepLines/>
      <w:spacing w:line="276" w:lineRule="auto"/>
      <w:ind w:right="4320"/>
    </w:pPr>
    <w:rPr>
      <w:sz w:val="20"/>
      <w:szCs w:val="20"/>
    </w:rPr>
  </w:style>
  <w:style w:type="paragraph" w:styleId="Revision">
    <w:name w:val="Revision"/>
    <w:hidden/>
    <w:uiPriority w:val="99"/>
    <w:semiHidden/>
    <w:rsid w:val="00405E6A"/>
    <w:rPr>
      <w:sz w:val="24"/>
      <w:szCs w:val="24"/>
    </w:rPr>
  </w:style>
  <w:style w:type="character" w:styleId="UnresolvedMention">
    <w:name w:val="Unresolved Mention"/>
    <w:basedOn w:val="DefaultParagraphFont"/>
    <w:uiPriority w:val="99"/>
    <w:semiHidden/>
    <w:unhideWhenUsed/>
    <w:rsid w:val="00515BCE"/>
    <w:rPr>
      <w:color w:val="605E5C"/>
      <w:shd w:val="clear" w:color="auto" w:fill="E1DFDD"/>
    </w:rPr>
  </w:style>
  <w:style w:type="character" w:customStyle="1" w:styleId="ListParagraphChar">
    <w:name w:val="List Paragraph Char"/>
    <w:basedOn w:val="DefaultParagraphFont"/>
    <w:link w:val="ListParagraph"/>
    <w:uiPriority w:val="1"/>
    <w:locked/>
    <w:rsid w:val="00F82030"/>
    <w:rPr>
      <w:sz w:val="24"/>
      <w:szCs w:val="24"/>
    </w:rPr>
  </w:style>
  <w:style w:type="character" w:styleId="Mention">
    <w:name w:val="Mention"/>
    <w:basedOn w:val="DefaultParagraphFont"/>
    <w:uiPriority w:val="99"/>
    <w:unhideWhenUsed/>
    <w:rsid w:val="0050520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6899767">
      <w:bodyDiv w:val="1"/>
      <w:marLeft w:val="0"/>
      <w:marRight w:val="0"/>
      <w:marTop w:val="0"/>
      <w:marBottom w:val="0"/>
      <w:divBdr>
        <w:top w:val="none" w:sz="0" w:space="0" w:color="auto"/>
        <w:left w:val="none" w:sz="0" w:space="0" w:color="auto"/>
        <w:bottom w:val="none" w:sz="0" w:space="0" w:color="auto"/>
        <w:right w:val="none" w:sz="0" w:space="0" w:color="auto"/>
      </w:divBdr>
    </w:div>
    <w:div w:id="257763101">
      <w:bodyDiv w:val="1"/>
      <w:marLeft w:val="0"/>
      <w:marRight w:val="0"/>
      <w:marTop w:val="0"/>
      <w:marBottom w:val="0"/>
      <w:divBdr>
        <w:top w:val="none" w:sz="0" w:space="0" w:color="auto"/>
        <w:left w:val="none" w:sz="0" w:space="0" w:color="auto"/>
        <w:bottom w:val="none" w:sz="0" w:space="0" w:color="auto"/>
        <w:right w:val="none" w:sz="0" w:space="0" w:color="auto"/>
      </w:divBdr>
    </w:div>
    <w:div w:id="354892785">
      <w:bodyDiv w:val="1"/>
      <w:marLeft w:val="0"/>
      <w:marRight w:val="0"/>
      <w:marTop w:val="0"/>
      <w:marBottom w:val="0"/>
      <w:divBdr>
        <w:top w:val="none" w:sz="0" w:space="0" w:color="auto"/>
        <w:left w:val="none" w:sz="0" w:space="0" w:color="auto"/>
        <w:bottom w:val="none" w:sz="0" w:space="0" w:color="auto"/>
        <w:right w:val="none" w:sz="0" w:space="0" w:color="auto"/>
      </w:divBdr>
    </w:div>
    <w:div w:id="449201672">
      <w:bodyDiv w:val="1"/>
      <w:marLeft w:val="0"/>
      <w:marRight w:val="0"/>
      <w:marTop w:val="0"/>
      <w:marBottom w:val="0"/>
      <w:divBdr>
        <w:top w:val="none" w:sz="0" w:space="0" w:color="auto"/>
        <w:left w:val="none" w:sz="0" w:space="0" w:color="auto"/>
        <w:bottom w:val="none" w:sz="0" w:space="0" w:color="auto"/>
        <w:right w:val="none" w:sz="0" w:space="0" w:color="auto"/>
      </w:divBdr>
    </w:div>
    <w:div w:id="464932084">
      <w:bodyDiv w:val="1"/>
      <w:marLeft w:val="0"/>
      <w:marRight w:val="0"/>
      <w:marTop w:val="0"/>
      <w:marBottom w:val="0"/>
      <w:divBdr>
        <w:top w:val="none" w:sz="0" w:space="0" w:color="auto"/>
        <w:left w:val="none" w:sz="0" w:space="0" w:color="auto"/>
        <w:bottom w:val="none" w:sz="0" w:space="0" w:color="auto"/>
        <w:right w:val="none" w:sz="0" w:space="0" w:color="auto"/>
      </w:divBdr>
    </w:div>
    <w:div w:id="519586704">
      <w:bodyDiv w:val="1"/>
      <w:marLeft w:val="0"/>
      <w:marRight w:val="0"/>
      <w:marTop w:val="0"/>
      <w:marBottom w:val="0"/>
      <w:divBdr>
        <w:top w:val="none" w:sz="0" w:space="0" w:color="auto"/>
        <w:left w:val="none" w:sz="0" w:space="0" w:color="auto"/>
        <w:bottom w:val="none" w:sz="0" w:space="0" w:color="auto"/>
        <w:right w:val="none" w:sz="0" w:space="0" w:color="auto"/>
      </w:divBdr>
    </w:div>
    <w:div w:id="692809664">
      <w:bodyDiv w:val="1"/>
      <w:marLeft w:val="0"/>
      <w:marRight w:val="0"/>
      <w:marTop w:val="0"/>
      <w:marBottom w:val="0"/>
      <w:divBdr>
        <w:top w:val="none" w:sz="0" w:space="0" w:color="auto"/>
        <w:left w:val="none" w:sz="0" w:space="0" w:color="auto"/>
        <w:bottom w:val="none" w:sz="0" w:space="0" w:color="auto"/>
        <w:right w:val="none" w:sz="0" w:space="0" w:color="auto"/>
      </w:divBdr>
    </w:div>
    <w:div w:id="719015806">
      <w:bodyDiv w:val="1"/>
      <w:marLeft w:val="0"/>
      <w:marRight w:val="0"/>
      <w:marTop w:val="0"/>
      <w:marBottom w:val="0"/>
      <w:divBdr>
        <w:top w:val="none" w:sz="0" w:space="0" w:color="auto"/>
        <w:left w:val="none" w:sz="0" w:space="0" w:color="auto"/>
        <w:bottom w:val="none" w:sz="0" w:space="0" w:color="auto"/>
        <w:right w:val="none" w:sz="0" w:space="0" w:color="auto"/>
      </w:divBdr>
    </w:div>
    <w:div w:id="803545397">
      <w:bodyDiv w:val="1"/>
      <w:marLeft w:val="0"/>
      <w:marRight w:val="0"/>
      <w:marTop w:val="0"/>
      <w:marBottom w:val="0"/>
      <w:divBdr>
        <w:top w:val="none" w:sz="0" w:space="0" w:color="auto"/>
        <w:left w:val="none" w:sz="0" w:space="0" w:color="auto"/>
        <w:bottom w:val="none" w:sz="0" w:space="0" w:color="auto"/>
        <w:right w:val="none" w:sz="0" w:space="0" w:color="auto"/>
      </w:divBdr>
    </w:div>
    <w:div w:id="1018241614">
      <w:bodyDiv w:val="1"/>
      <w:marLeft w:val="0"/>
      <w:marRight w:val="0"/>
      <w:marTop w:val="0"/>
      <w:marBottom w:val="0"/>
      <w:divBdr>
        <w:top w:val="none" w:sz="0" w:space="0" w:color="auto"/>
        <w:left w:val="none" w:sz="0" w:space="0" w:color="auto"/>
        <w:bottom w:val="none" w:sz="0" w:space="0" w:color="auto"/>
        <w:right w:val="none" w:sz="0" w:space="0" w:color="auto"/>
      </w:divBdr>
    </w:div>
    <w:div w:id="1086338594">
      <w:bodyDiv w:val="1"/>
      <w:marLeft w:val="0"/>
      <w:marRight w:val="0"/>
      <w:marTop w:val="0"/>
      <w:marBottom w:val="0"/>
      <w:divBdr>
        <w:top w:val="none" w:sz="0" w:space="0" w:color="auto"/>
        <w:left w:val="none" w:sz="0" w:space="0" w:color="auto"/>
        <w:bottom w:val="none" w:sz="0" w:space="0" w:color="auto"/>
        <w:right w:val="none" w:sz="0" w:space="0" w:color="auto"/>
      </w:divBdr>
    </w:div>
    <w:div w:id="1210532913">
      <w:bodyDiv w:val="1"/>
      <w:marLeft w:val="0"/>
      <w:marRight w:val="0"/>
      <w:marTop w:val="0"/>
      <w:marBottom w:val="0"/>
      <w:divBdr>
        <w:top w:val="none" w:sz="0" w:space="0" w:color="auto"/>
        <w:left w:val="none" w:sz="0" w:space="0" w:color="auto"/>
        <w:bottom w:val="none" w:sz="0" w:space="0" w:color="auto"/>
        <w:right w:val="none" w:sz="0" w:space="0" w:color="auto"/>
      </w:divBdr>
    </w:div>
    <w:div w:id="1262303168">
      <w:bodyDiv w:val="1"/>
      <w:marLeft w:val="0"/>
      <w:marRight w:val="0"/>
      <w:marTop w:val="0"/>
      <w:marBottom w:val="0"/>
      <w:divBdr>
        <w:top w:val="none" w:sz="0" w:space="0" w:color="auto"/>
        <w:left w:val="none" w:sz="0" w:space="0" w:color="auto"/>
        <w:bottom w:val="none" w:sz="0" w:space="0" w:color="auto"/>
        <w:right w:val="none" w:sz="0" w:space="0" w:color="auto"/>
      </w:divBdr>
    </w:div>
    <w:div w:id="1446345368">
      <w:bodyDiv w:val="1"/>
      <w:marLeft w:val="0"/>
      <w:marRight w:val="0"/>
      <w:marTop w:val="0"/>
      <w:marBottom w:val="0"/>
      <w:divBdr>
        <w:top w:val="none" w:sz="0" w:space="0" w:color="auto"/>
        <w:left w:val="none" w:sz="0" w:space="0" w:color="auto"/>
        <w:bottom w:val="none" w:sz="0" w:space="0" w:color="auto"/>
        <w:right w:val="none" w:sz="0" w:space="0" w:color="auto"/>
      </w:divBdr>
    </w:div>
    <w:div w:id="1512993563">
      <w:bodyDiv w:val="1"/>
      <w:marLeft w:val="0"/>
      <w:marRight w:val="0"/>
      <w:marTop w:val="0"/>
      <w:marBottom w:val="0"/>
      <w:divBdr>
        <w:top w:val="none" w:sz="0" w:space="0" w:color="auto"/>
        <w:left w:val="none" w:sz="0" w:space="0" w:color="auto"/>
        <w:bottom w:val="none" w:sz="0" w:space="0" w:color="auto"/>
        <w:right w:val="none" w:sz="0" w:space="0" w:color="auto"/>
      </w:divBdr>
    </w:div>
    <w:div w:id="1546873726">
      <w:bodyDiv w:val="1"/>
      <w:marLeft w:val="0"/>
      <w:marRight w:val="0"/>
      <w:marTop w:val="0"/>
      <w:marBottom w:val="0"/>
      <w:divBdr>
        <w:top w:val="none" w:sz="0" w:space="0" w:color="auto"/>
        <w:left w:val="none" w:sz="0" w:space="0" w:color="auto"/>
        <w:bottom w:val="none" w:sz="0" w:space="0" w:color="auto"/>
        <w:right w:val="none" w:sz="0" w:space="0" w:color="auto"/>
      </w:divBdr>
    </w:div>
    <w:div w:id="1588418539">
      <w:bodyDiv w:val="1"/>
      <w:marLeft w:val="0"/>
      <w:marRight w:val="0"/>
      <w:marTop w:val="0"/>
      <w:marBottom w:val="0"/>
      <w:divBdr>
        <w:top w:val="none" w:sz="0" w:space="0" w:color="auto"/>
        <w:left w:val="none" w:sz="0" w:space="0" w:color="auto"/>
        <w:bottom w:val="none" w:sz="0" w:space="0" w:color="auto"/>
        <w:right w:val="none" w:sz="0" w:space="0" w:color="auto"/>
      </w:divBdr>
    </w:div>
    <w:div w:id="1616863152">
      <w:bodyDiv w:val="1"/>
      <w:marLeft w:val="0"/>
      <w:marRight w:val="0"/>
      <w:marTop w:val="0"/>
      <w:marBottom w:val="0"/>
      <w:divBdr>
        <w:top w:val="none" w:sz="0" w:space="0" w:color="auto"/>
        <w:left w:val="none" w:sz="0" w:space="0" w:color="auto"/>
        <w:bottom w:val="none" w:sz="0" w:space="0" w:color="auto"/>
        <w:right w:val="none" w:sz="0" w:space="0" w:color="auto"/>
      </w:divBdr>
    </w:div>
    <w:div w:id="1634291692">
      <w:bodyDiv w:val="1"/>
      <w:marLeft w:val="0"/>
      <w:marRight w:val="0"/>
      <w:marTop w:val="0"/>
      <w:marBottom w:val="0"/>
      <w:divBdr>
        <w:top w:val="none" w:sz="0" w:space="0" w:color="auto"/>
        <w:left w:val="none" w:sz="0" w:space="0" w:color="auto"/>
        <w:bottom w:val="none" w:sz="0" w:space="0" w:color="auto"/>
        <w:right w:val="none" w:sz="0" w:space="0" w:color="auto"/>
      </w:divBdr>
    </w:div>
    <w:div w:id="1800877675">
      <w:bodyDiv w:val="1"/>
      <w:marLeft w:val="0"/>
      <w:marRight w:val="0"/>
      <w:marTop w:val="0"/>
      <w:marBottom w:val="0"/>
      <w:divBdr>
        <w:top w:val="none" w:sz="0" w:space="0" w:color="auto"/>
        <w:left w:val="none" w:sz="0" w:space="0" w:color="auto"/>
        <w:bottom w:val="none" w:sz="0" w:space="0" w:color="auto"/>
        <w:right w:val="none" w:sz="0" w:space="0" w:color="auto"/>
      </w:divBdr>
    </w:div>
    <w:div w:id="1866165305">
      <w:bodyDiv w:val="1"/>
      <w:marLeft w:val="0"/>
      <w:marRight w:val="0"/>
      <w:marTop w:val="0"/>
      <w:marBottom w:val="0"/>
      <w:divBdr>
        <w:top w:val="none" w:sz="0" w:space="0" w:color="auto"/>
        <w:left w:val="none" w:sz="0" w:space="0" w:color="auto"/>
        <w:bottom w:val="none" w:sz="0" w:space="0" w:color="auto"/>
        <w:right w:val="none" w:sz="0" w:space="0" w:color="auto"/>
      </w:divBdr>
    </w:div>
    <w:div w:id="20355764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scde.formstack.com/forms/2026_27_innovation_grant_fund" TargetMode="External"/><Relationship Id="rId26" Type="http://schemas.openxmlformats.org/officeDocument/2006/relationships/image" Target="media/image8.jpg"/><Relationship Id="rId39" Type="http://schemas.openxmlformats.org/officeDocument/2006/relationships/hyperlink" Target="http://ed.sc.gov/finance/auditing/manuals-handbooks-and-guidelines/guidelines-for-retaining-documentation-to-support-expenditures/" TargetMode="External"/><Relationship Id="rId21" Type="http://schemas.openxmlformats.org/officeDocument/2006/relationships/image" Target="media/image3.png"/><Relationship Id="rId34" Type="http://schemas.openxmlformats.org/officeDocument/2006/relationships/hyperlink" Target="https://www.scstatehouse.gov/sess126_2025-2026/appropriations2025/crp1b.pdf" TargetMode="External"/><Relationship Id="rId42" Type="http://schemas.openxmlformats.org/officeDocument/2006/relationships/header" Target="header5.xml"/><Relationship Id="rId47"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image" Target="media/image11.JP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phcease@ed.sc.gov" TargetMode="External"/><Relationship Id="rId24" Type="http://schemas.openxmlformats.org/officeDocument/2006/relationships/image" Target="media/image6.jpg"/><Relationship Id="rId32" Type="http://schemas.openxmlformats.org/officeDocument/2006/relationships/header" Target="header4.xml"/><Relationship Id="rId37" Type="http://schemas.openxmlformats.org/officeDocument/2006/relationships/hyperlink" Target="https://nam10.safelinks.protection.outlook.com/?url=https%3A%2F%2Fed.sc.gov%2Fnewsroom%2Fguidance-regarding-terminology-and-data-collection-practices%2F&amp;data=05%7C02%7CAShiffle%40ed.sc.gov%7Cb3964c58c035442118cf08dd9ef2132e%7C2704e2c529f54f7eb91cbd56f0685995%7C0%7C0%7C638841484777690763%7CUnknown%7CTWFpbGZsb3d8eyJFbXB0eU1hcGkiOnRydWUsIlYiOiIwLjAuMDAwMCIsIlAiOiJXaW4zMiIsIkFOIjoiTWFpbCIsIldUIjoyfQ%3D%3D%7C0%7C%7C%7C&amp;sdata=2W1Q98QwcbjZW737lHPkZ%2F0ARixvS6S%2F1kg7H3upR8Y%3D&amp;reserved=0" TargetMode="External"/><Relationship Id="rId40" Type="http://schemas.openxmlformats.org/officeDocument/2006/relationships/hyperlink" Target="https://www.gsa.gov/travel/plan-book/per-diem-rates" TargetMode="External"/><Relationship Id="rId45" Type="http://schemas.openxmlformats.org/officeDocument/2006/relationships/image" Target="media/image16.png"/><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image" Target="media/image5.jpg"/><Relationship Id="rId28" Type="http://schemas.openxmlformats.org/officeDocument/2006/relationships/image" Target="media/image10.jpg"/><Relationship Id="rId36" Type="http://schemas.openxmlformats.org/officeDocument/2006/relationships/hyperlink" Target="https://nam10.safelinks.protection.outlook.com/?url=https%3A%2F%2Fed.sc.gov%2Fnewsroom%2Fschool-district-memoranda-archive%2Fupdate-on-federal-education-policy-changes%2Fupdate-on-federal-education-policy-changes-memo%2F&amp;data=05%7C02%7CAShiffle%40ed.sc.gov%7Cb3964c58c035442118cf08dd9ef2132e%7C2704e2c529f54f7eb91cbd56f0685995%7C0%7C0%7C638841484777670085%7CUnknown%7CTWFpbGZsb3d8eyJFbXB0eU1hcGkiOnRydWUsIlYiOiIwLjAuMDAwMCIsIlAiOiJXaW4zMiIsIkFOIjoiTWFpbCIsIldUIjoyfQ%3D%3D%7C0%7C%7C%7C&amp;sdata=ytQBh2DAvdJPJwnzgi6FlLNUzesNI%2FJSCGSnK%2BcH3oY%3D&amp;reserved=0" TargetMode="External"/><Relationship Id="rId10" Type="http://schemas.openxmlformats.org/officeDocument/2006/relationships/endnotes" Target="endnotes.xml"/><Relationship Id="rId19" Type="http://schemas.openxmlformats.org/officeDocument/2006/relationships/hyperlink" Target="https://scde.formstack.com/forms/2026_27_innovation_grant_fund" TargetMode="External"/><Relationship Id="rId31" Type="http://schemas.openxmlformats.org/officeDocument/2006/relationships/image" Target="media/image13.png"/><Relationship Id="rId44" Type="http://schemas.openxmlformats.org/officeDocument/2006/relationships/hyperlink" Target="https://ed.sc.gov/finance/grants/scde-grant-opportunities/fy-202425-innovation-gran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4.jpg"/><Relationship Id="rId27" Type="http://schemas.openxmlformats.org/officeDocument/2006/relationships/image" Target="media/image9.jpg"/><Relationship Id="rId30" Type="http://schemas.openxmlformats.org/officeDocument/2006/relationships/image" Target="media/image12.png"/><Relationship Id="rId35" Type="http://schemas.openxmlformats.org/officeDocument/2006/relationships/hyperlink" Target="https://www.sc.statehouse.gov/sess125_2023-2024/appropriations2024/gab5100.php" TargetMode="External"/><Relationship Id="rId43" Type="http://schemas.openxmlformats.org/officeDocument/2006/relationships/header" Target="header6.xml"/><Relationship Id="rId48"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mailto:phcease@ed.sc.gov" TargetMode="External"/><Relationship Id="rId17" Type="http://schemas.openxmlformats.org/officeDocument/2006/relationships/header" Target="header3.xml"/><Relationship Id="rId25" Type="http://schemas.openxmlformats.org/officeDocument/2006/relationships/image" Target="media/image7.jpg"/><Relationship Id="rId33" Type="http://schemas.openxmlformats.org/officeDocument/2006/relationships/footer" Target="footer3.xml"/><Relationship Id="rId38" Type="http://schemas.openxmlformats.org/officeDocument/2006/relationships/hyperlink" Target="https://nam10.safelinks.protection.outlook.com/?url=https%3A%2F%2Fed.sc.gov%2Fstate-board%2Fstate-board-of-education%2Funiform-procedure-for-selection-or-reconsideration-of-instructional-materials%2F&amp;data=05%7C02%7CAShiffle%40ed.sc.gov%7Cb3964c58c035442118cf08dd9ef2132e%7C2704e2c529f54f7eb91cbd56f0685995%7C0%7C0%7C638841484777706188%7CUnknown%7CTWFpbGZsb3d8eyJFbXB0eU1hcGkiOnRydWUsIlYiOiIwLjAuMDAwMCIsIlAiOiJXaW4zMiIsIkFOIjoiTWFpbCIsIldUIjoyfQ%3D%3D%7C0%7C%7C%7C&amp;sdata=7%2BksdjAbVNomRmF7XcLNNclpO9IJAOGIHJdz%2FAu0Ou0%3D&amp;reserved=0" TargetMode="External"/><Relationship Id="rId46" Type="http://schemas.openxmlformats.org/officeDocument/2006/relationships/header" Target="header7.xml"/><Relationship Id="rId20" Type="http://schemas.openxmlformats.org/officeDocument/2006/relationships/image" Target="media/image2.png"/><Relationship Id="rId41" Type="http://schemas.openxmlformats.org/officeDocument/2006/relationships/hyperlink" Target="https://cg.sc.gov/sites/cg/files/Documents/Guidance%20and%20Forms%20for%20State%20Agencies/CGs%20Accounting%20Policies%20and%20Procedures/03-31-25/Disbursement%20Regulations%20-%20June%202024.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4.png"/></Relationships>
</file>

<file path=word/_rels/header5.xml.rels><?xml version="1.0" encoding="UTF-8" standalone="yes"?>
<Relationships xmlns="http://schemas.openxmlformats.org/package/2006/relationships"><Relationship Id="rId1" Type="http://schemas.openxmlformats.org/officeDocument/2006/relationships/image" Target="media/image15.png"/></Relationships>
</file>

<file path=word/_rels/header7.xml.rels><?xml version="1.0" encoding="UTF-8" standalone="yes"?>
<Relationships xmlns="http://schemas.openxmlformats.org/package/2006/relationships"><Relationship Id="rId1" Type="http://schemas.openxmlformats.org/officeDocument/2006/relationships/image" Target="media/image1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38105690A85EC2448C2EBA19D354F1EC" ma:contentTypeVersion="17" ma:contentTypeDescription="Create a new document." ma:contentTypeScope="" ma:versionID="dd43bcbaae55101f33ac82cc7257a92a">
  <xsd:schema xmlns:xsd="http://www.w3.org/2001/XMLSchema" xmlns:xs="http://www.w3.org/2001/XMLSchema" xmlns:p="http://schemas.microsoft.com/office/2006/metadata/properties" xmlns:ns2="4156c6c0-55d3-46bd-947b-c0981f42ad3d" xmlns:ns3="61b6f52b-ee08-46d7-8326-758c64b35613" targetNamespace="http://schemas.microsoft.com/office/2006/metadata/properties" ma:root="true" ma:fieldsID="40ec94340e21821ca49183e87f7bb29a" ns2:_="" ns3:_="">
    <xsd:import namespace="4156c6c0-55d3-46bd-947b-c0981f42ad3d"/>
    <xsd:import namespace="61b6f52b-ee08-46d7-8326-758c64b35613"/>
    <xsd:element name="properties">
      <xsd:complexType>
        <xsd:sequence>
          <xsd:element name="documentManagement">
            <xsd:complexType>
              <xsd:all>
                <xsd:element ref="ns2:Related_x0020_ARS_x0020_Record" minOccurs="0"/>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56c6c0-55d3-46bd-947b-c0981f42ad3d" elementFormDefault="qualified">
    <xsd:import namespace="http://schemas.microsoft.com/office/2006/documentManagement/types"/>
    <xsd:import namespace="http://schemas.microsoft.com/office/infopath/2007/PartnerControls"/>
    <xsd:element name="Related_x0020_ARS_x0020_Record" ma:index="2" nillable="true" ma:displayName="Related ART Record" ma:format="Dropdown" ma:list="842b15f5-835b-4709-9baf-f3ef5e2d0c0d" ma:internalName="Related_x0020_ARS_x0020_Record" ma:readOnly="false" ma:showField="Title">
      <xsd:simpleType>
        <xsd:restriction base="dms:Lookup"/>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Tags" ma:index="11" nillable="true" ma:displayName="Tags" ma:hidden="true" ma:internalName="MediaServiceAutoTags" ma:readOnly="true">
      <xsd:simpleType>
        <xsd:restriction base="dms:Text"/>
      </xsd:simpleType>
    </xsd:element>
    <xsd:element name="MediaServiceOCR" ma:index="12" nillable="true" ma:displayName="Extracted Text" ma:hidden="true" ma:internalName="MediaServiceOCR"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0e4daac4-fd0c-4c4b-a426-489ddec535ad"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6f52b-ee08-46d7-8326-758c64b35613" elementFormDefault="qualified">
    <xsd:import namespace="http://schemas.microsoft.com/office/2006/documentManagement/types"/>
    <xsd:import namespace="http://schemas.microsoft.com/office/infopath/2007/PartnerControls"/>
    <xsd:element name="SharedWithUsers" ma:index="15"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hidden="true" ma:internalName="SharedWithDetails" ma:readOnly="true">
      <xsd:simpleType>
        <xsd:restriction base="dms:Note"/>
      </xsd:simpleType>
    </xsd:element>
    <xsd:element name="TaxCatchAll" ma:index="20" nillable="true" ma:displayName="Taxonomy Catch All Column" ma:hidden="true" ma:list="{6e990046-3222-461c-9c97-ced63ce803ab}" ma:internalName="TaxCatchAll" ma:readOnly="false" ma:showField="CatchAllData" ma:web="61b6f52b-ee08-46d7-8326-758c64b3561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Related_x0020_ARS_x0020_Record xmlns="4156c6c0-55d3-46bd-947b-c0981f42ad3d">774</Related_x0020_ARS_x0020_Record>
    <lcf76f155ced4ddcb4097134ff3c332f xmlns="4156c6c0-55d3-46bd-947b-c0981f42ad3d">
      <Terms xmlns="http://schemas.microsoft.com/office/infopath/2007/PartnerControls"/>
    </lcf76f155ced4ddcb4097134ff3c332f>
    <TaxCatchAll xmlns="61b6f52b-ee08-46d7-8326-758c64b35613" xsi:nil="true"/>
  </documentManagement>
</p:properties>
</file>

<file path=customXml/itemProps1.xml><?xml version="1.0" encoding="utf-8"?>
<ds:datastoreItem xmlns:ds="http://schemas.openxmlformats.org/officeDocument/2006/customXml" ds:itemID="{8E33C013-2426-43E5-9126-BCE5AF2ABFEF}">
  <ds:schemaRefs>
    <ds:schemaRef ds:uri="http://schemas.microsoft.com/sharepoint/v3/contenttype/forms"/>
  </ds:schemaRefs>
</ds:datastoreItem>
</file>

<file path=customXml/itemProps2.xml><?xml version="1.0" encoding="utf-8"?>
<ds:datastoreItem xmlns:ds="http://schemas.openxmlformats.org/officeDocument/2006/customXml" ds:itemID="{147D00EA-30ED-42D8-B1FF-2BE24EE849D6}">
  <ds:schemaRefs>
    <ds:schemaRef ds:uri="http://schemas.openxmlformats.org/officeDocument/2006/bibliography"/>
  </ds:schemaRefs>
</ds:datastoreItem>
</file>

<file path=customXml/itemProps3.xml><?xml version="1.0" encoding="utf-8"?>
<ds:datastoreItem xmlns:ds="http://schemas.openxmlformats.org/officeDocument/2006/customXml" ds:itemID="{D32B7173-1B1A-4258-88F2-AC3D6F4488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156c6c0-55d3-46bd-947b-c0981f42ad3d"/>
    <ds:schemaRef ds:uri="61b6f52b-ee08-46d7-8326-758c64b356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AE48125-29ED-4F45-9303-C2AAEE035804}">
  <ds:schemaRefs>
    <ds:schemaRef ds:uri="http://schemas.microsoft.com/office/2006/metadata/properties"/>
    <ds:schemaRef ds:uri="http://schemas.microsoft.com/office/infopath/2007/PartnerControls"/>
    <ds:schemaRef ds:uri="4156c6c0-55d3-46bd-947b-c0981f42ad3d"/>
    <ds:schemaRef ds:uri="61b6f52b-ee08-46d7-8326-758c64b35613"/>
  </ds:schemaRefs>
</ds:datastoreItem>
</file>

<file path=docMetadata/LabelInfo.xml><?xml version="1.0" encoding="utf-8"?>
<clbl:labelList xmlns:clbl="http://schemas.microsoft.com/office/2020/mipLabelMetadata">
  <clbl:label id="{2704e2c5-29f5-4f7e-b91c-bd56f0685995}" enabled="0" method="" siteId="{2704e2c5-29f5-4f7e-b91c-bd56f0685995}" removed="1"/>
</clbl:labelList>
</file>

<file path=docProps/app.xml><?xml version="1.0" encoding="utf-8"?>
<Properties xmlns="http://schemas.openxmlformats.org/officeDocument/2006/extended-properties" xmlns:vt="http://schemas.openxmlformats.org/officeDocument/2006/docPropsVTypes">
  <Template>Normal</Template>
  <TotalTime>43</TotalTime>
  <Pages>22</Pages>
  <Words>6357</Words>
  <Characters>36236</Characters>
  <Application>Microsoft Office Word</Application>
  <DocSecurity>0</DocSecurity>
  <Lines>301</Lines>
  <Paragraphs>85</Paragraphs>
  <ScaleCrop>false</ScaleCrop>
  <HeadingPairs>
    <vt:vector size="2" baseType="variant">
      <vt:variant>
        <vt:lpstr>Title</vt:lpstr>
      </vt:variant>
      <vt:variant>
        <vt:i4>1</vt:i4>
      </vt:variant>
    </vt:vector>
  </HeadingPairs>
  <TitlesOfParts>
    <vt:vector size="1" baseType="lpstr">
      <vt:lpstr>30688 - SCDE Innovation Grant RFP - FY24-25.docx</vt:lpstr>
    </vt:vector>
  </TitlesOfParts>
  <Company>SDE</Company>
  <LinksUpToDate>false</LinksUpToDate>
  <CharactersWithSpaces>42508</CharactersWithSpaces>
  <SharedDoc>false</SharedDoc>
  <HLinks>
    <vt:vector size="318" baseType="variant">
      <vt:variant>
        <vt:i4>5701708</vt:i4>
      </vt:variant>
      <vt:variant>
        <vt:i4>383</vt:i4>
      </vt:variant>
      <vt:variant>
        <vt:i4>0</vt:i4>
      </vt:variant>
      <vt:variant>
        <vt:i4>5</vt:i4>
      </vt:variant>
      <vt:variant>
        <vt:lpwstr>http://www.irs.gov/w9</vt:lpwstr>
      </vt:variant>
      <vt:variant>
        <vt:lpwstr/>
      </vt:variant>
      <vt:variant>
        <vt:i4>3932258</vt:i4>
      </vt:variant>
      <vt:variant>
        <vt:i4>380</vt:i4>
      </vt:variant>
      <vt:variant>
        <vt:i4>0</vt:i4>
      </vt:variant>
      <vt:variant>
        <vt:i4>5</vt:i4>
      </vt:variant>
      <vt:variant>
        <vt:lpwstr>http://www.gsa.gov/</vt:lpwstr>
      </vt:variant>
      <vt:variant>
        <vt:lpwstr/>
      </vt:variant>
      <vt:variant>
        <vt:i4>2031666</vt:i4>
      </vt:variant>
      <vt:variant>
        <vt:i4>377</vt:i4>
      </vt:variant>
      <vt:variant>
        <vt:i4>0</vt:i4>
      </vt:variant>
      <vt:variant>
        <vt:i4>5</vt:i4>
      </vt:variant>
      <vt:variant>
        <vt:lpwstr>http://ed.sc.gov/agency/as/documents/Guidelines_RetainingDocToSupportExpenditureClaims.pdf</vt:lpwstr>
      </vt:variant>
      <vt:variant>
        <vt:lpwstr/>
      </vt:variant>
      <vt:variant>
        <vt:i4>7864418</vt:i4>
      </vt:variant>
      <vt:variant>
        <vt:i4>374</vt:i4>
      </vt:variant>
      <vt:variant>
        <vt:i4>0</vt:i4>
      </vt:variant>
      <vt:variant>
        <vt:i4>5</vt:i4>
      </vt:variant>
      <vt:variant>
        <vt:lpwstr>../../ashiffle/AppData/Local/Microsoft/Windows/Temporary Internet Files/ashiffle/AppData/Local/Microsoft/Windows/Temporary Internet Files/Content.Outlook/AppData/Local/Microsoft/Windows/Temporary Internet Files/Content.Outlook/AppData/Local/Microsoft/Windows/Temporary Internet Files/ashiffle/AppData/Local/Microsoft/Windows/Temporary Internet Files/ashiffle/AppData/Local/Microsoft/Windows/Temporary Internet Files/Content.Outlook/Users/mmccambe/AppData/Local/Microsoft/Windows/Temporary Internet Files/Content.Outlook/D0Q0YVZX/www.sam.gov</vt:lpwstr>
      </vt:variant>
      <vt:variant>
        <vt:lpwstr/>
      </vt:variant>
      <vt:variant>
        <vt:i4>6160400</vt:i4>
      </vt:variant>
      <vt:variant>
        <vt:i4>342</vt:i4>
      </vt:variant>
      <vt:variant>
        <vt:i4>0</vt:i4>
      </vt:variant>
      <vt:variant>
        <vt:i4>5</vt:i4>
      </vt:variant>
      <vt:variant>
        <vt:lpwstr>http://www.dropoutprevention.org/</vt:lpwstr>
      </vt:variant>
      <vt:variant>
        <vt:lpwstr/>
      </vt:variant>
      <vt:variant>
        <vt:i4>6946936</vt:i4>
      </vt:variant>
      <vt:variant>
        <vt:i4>339</vt:i4>
      </vt:variant>
      <vt:variant>
        <vt:i4>0</vt:i4>
      </vt:variant>
      <vt:variant>
        <vt:i4>5</vt:i4>
      </vt:variant>
      <vt:variant>
        <vt:lpwstr>http://ed.sc.gov/agency/programs-services/174/documents/AtRiskStudentGuide2.pdf</vt:lpwstr>
      </vt:variant>
      <vt:variant>
        <vt:lpwstr/>
      </vt:variant>
      <vt:variant>
        <vt:i4>2687073</vt:i4>
      </vt:variant>
      <vt:variant>
        <vt:i4>324</vt:i4>
      </vt:variant>
      <vt:variant>
        <vt:i4>0</vt:i4>
      </vt:variant>
      <vt:variant>
        <vt:i4>5</vt:i4>
      </vt:variant>
      <vt:variant>
        <vt:lpwstr>http://ed.sc.gov/agency/as/</vt:lpwstr>
      </vt:variant>
      <vt:variant>
        <vt:lpwstr/>
      </vt:variant>
      <vt:variant>
        <vt:i4>2687073</vt:i4>
      </vt:variant>
      <vt:variant>
        <vt:i4>321</vt:i4>
      </vt:variant>
      <vt:variant>
        <vt:i4>0</vt:i4>
      </vt:variant>
      <vt:variant>
        <vt:i4>5</vt:i4>
      </vt:variant>
      <vt:variant>
        <vt:lpwstr>http://ed.sc.gov/agency/as/</vt:lpwstr>
      </vt:variant>
      <vt:variant>
        <vt:lpwstr/>
      </vt:variant>
      <vt:variant>
        <vt:i4>4587600</vt:i4>
      </vt:variant>
      <vt:variant>
        <vt:i4>318</vt:i4>
      </vt:variant>
      <vt:variant>
        <vt:i4>0</vt:i4>
      </vt:variant>
      <vt:variant>
        <vt:i4>5</vt:i4>
      </vt:variant>
      <vt:variant>
        <vt:lpwstr>http://www.ecfr.gov/</vt:lpwstr>
      </vt:variant>
      <vt:variant>
        <vt:lpwstr/>
      </vt:variant>
      <vt:variant>
        <vt:i4>1638456</vt:i4>
      </vt:variant>
      <vt:variant>
        <vt:i4>260</vt:i4>
      </vt:variant>
      <vt:variant>
        <vt:i4>0</vt:i4>
      </vt:variant>
      <vt:variant>
        <vt:i4>5</vt:i4>
      </vt:variant>
      <vt:variant>
        <vt:lpwstr/>
      </vt:variant>
      <vt:variant>
        <vt:lpwstr>_Toc372897069</vt:lpwstr>
      </vt:variant>
      <vt:variant>
        <vt:i4>1638456</vt:i4>
      </vt:variant>
      <vt:variant>
        <vt:i4>254</vt:i4>
      </vt:variant>
      <vt:variant>
        <vt:i4>0</vt:i4>
      </vt:variant>
      <vt:variant>
        <vt:i4>5</vt:i4>
      </vt:variant>
      <vt:variant>
        <vt:lpwstr/>
      </vt:variant>
      <vt:variant>
        <vt:lpwstr>_Toc372897068</vt:lpwstr>
      </vt:variant>
      <vt:variant>
        <vt:i4>1638456</vt:i4>
      </vt:variant>
      <vt:variant>
        <vt:i4>248</vt:i4>
      </vt:variant>
      <vt:variant>
        <vt:i4>0</vt:i4>
      </vt:variant>
      <vt:variant>
        <vt:i4>5</vt:i4>
      </vt:variant>
      <vt:variant>
        <vt:lpwstr/>
      </vt:variant>
      <vt:variant>
        <vt:lpwstr>_Toc372897067</vt:lpwstr>
      </vt:variant>
      <vt:variant>
        <vt:i4>1638456</vt:i4>
      </vt:variant>
      <vt:variant>
        <vt:i4>242</vt:i4>
      </vt:variant>
      <vt:variant>
        <vt:i4>0</vt:i4>
      </vt:variant>
      <vt:variant>
        <vt:i4>5</vt:i4>
      </vt:variant>
      <vt:variant>
        <vt:lpwstr/>
      </vt:variant>
      <vt:variant>
        <vt:lpwstr>_Toc372897066</vt:lpwstr>
      </vt:variant>
      <vt:variant>
        <vt:i4>1638456</vt:i4>
      </vt:variant>
      <vt:variant>
        <vt:i4>236</vt:i4>
      </vt:variant>
      <vt:variant>
        <vt:i4>0</vt:i4>
      </vt:variant>
      <vt:variant>
        <vt:i4>5</vt:i4>
      </vt:variant>
      <vt:variant>
        <vt:lpwstr/>
      </vt:variant>
      <vt:variant>
        <vt:lpwstr>_Toc372897065</vt:lpwstr>
      </vt:variant>
      <vt:variant>
        <vt:i4>1638456</vt:i4>
      </vt:variant>
      <vt:variant>
        <vt:i4>230</vt:i4>
      </vt:variant>
      <vt:variant>
        <vt:i4>0</vt:i4>
      </vt:variant>
      <vt:variant>
        <vt:i4>5</vt:i4>
      </vt:variant>
      <vt:variant>
        <vt:lpwstr/>
      </vt:variant>
      <vt:variant>
        <vt:lpwstr>_Toc372897064</vt:lpwstr>
      </vt:variant>
      <vt:variant>
        <vt:i4>1638456</vt:i4>
      </vt:variant>
      <vt:variant>
        <vt:i4>224</vt:i4>
      </vt:variant>
      <vt:variant>
        <vt:i4>0</vt:i4>
      </vt:variant>
      <vt:variant>
        <vt:i4>5</vt:i4>
      </vt:variant>
      <vt:variant>
        <vt:lpwstr/>
      </vt:variant>
      <vt:variant>
        <vt:lpwstr>_Toc372897063</vt:lpwstr>
      </vt:variant>
      <vt:variant>
        <vt:i4>3145842</vt:i4>
      </vt:variant>
      <vt:variant>
        <vt:i4>218</vt:i4>
      </vt:variant>
      <vt:variant>
        <vt:i4>0</vt:i4>
      </vt:variant>
      <vt:variant>
        <vt:i4>5</vt:i4>
      </vt:variant>
      <vt:variant>
        <vt:lpwstr>\\msfs01.ed.sc.org\users\Ashiffle\drafts\RFP Redesigh\SCDE RFP Template-Nov 2013.doc</vt:lpwstr>
      </vt:variant>
      <vt:variant>
        <vt:lpwstr>_Toc372897060</vt:lpwstr>
      </vt:variant>
      <vt:variant>
        <vt:i4>1703992</vt:i4>
      </vt:variant>
      <vt:variant>
        <vt:i4>212</vt:i4>
      </vt:variant>
      <vt:variant>
        <vt:i4>0</vt:i4>
      </vt:variant>
      <vt:variant>
        <vt:i4>5</vt:i4>
      </vt:variant>
      <vt:variant>
        <vt:lpwstr/>
      </vt:variant>
      <vt:variant>
        <vt:lpwstr>_Toc372897059</vt:lpwstr>
      </vt:variant>
      <vt:variant>
        <vt:i4>1703992</vt:i4>
      </vt:variant>
      <vt:variant>
        <vt:i4>206</vt:i4>
      </vt:variant>
      <vt:variant>
        <vt:i4>0</vt:i4>
      </vt:variant>
      <vt:variant>
        <vt:i4>5</vt:i4>
      </vt:variant>
      <vt:variant>
        <vt:lpwstr/>
      </vt:variant>
      <vt:variant>
        <vt:lpwstr>_Toc372897058</vt:lpwstr>
      </vt:variant>
      <vt:variant>
        <vt:i4>1703992</vt:i4>
      </vt:variant>
      <vt:variant>
        <vt:i4>200</vt:i4>
      </vt:variant>
      <vt:variant>
        <vt:i4>0</vt:i4>
      </vt:variant>
      <vt:variant>
        <vt:i4>5</vt:i4>
      </vt:variant>
      <vt:variant>
        <vt:lpwstr/>
      </vt:variant>
      <vt:variant>
        <vt:lpwstr>_Toc372897057</vt:lpwstr>
      </vt:variant>
      <vt:variant>
        <vt:i4>1703992</vt:i4>
      </vt:variant>
      <vt:variant>
        <vt:i4>194</vt:i4>
      </vt:variant>
      <vt:variant>
        <vt:i4>0</vt:i4>
      </vt:variant>
      <vt:variant>
        <vt:i4>5</vt:i4>
      </vt:variant>
      <vt:variant>
        <vt:lpwstr/>
      </vt:variant>
      <vt:variant>
        <vt:lpwstr>_Toc372897056</vt:lpwstr>
      </vt:variant>
      <vt:variant>
        <vt:i4>1703992</vt:i4>
      </vt:variant>
      <vt:variant>
        <vt:i4>188</vt:i4>
      </vt:variant>
      <vt:variant>
        <vt:i4>0</vt:i4>
      </vt:variant>
      <vt:variant>
        <vt:i4>5</vt:i4>
      </vt:variant>
      <vt:variant>
        <vt:lpwstr/>
      </vt:variant>
      <vt:variant>
        <vt:lpwstr>_Toc372897055</vt:lpwstr>
      </vt:variant>
      <vt:variant>
        <vt:i4>1703992</vt:i4>
      </vt:variant>
      <vt:variant>
        <vt:i4>182</vt:i4>
      </vt:variant>
      <vt:variant>
        <vt:i4>0</vt:i4>
      </vt:variant>
      <vt:variant>
        <vt:i4>5</vt:i4>
      </vt:variant>
      <vt:variant>
        <vt:lpwstr/>
      </vt:variant>
      <vt:variant>
        <vt:lpwstr>_Toc372897054</vt:lpwstr>
      </vt:variant>
      <vt:variant>
        <vt:i4>1703992</vt:i4>
      </vt:variant>
      <vt:variant>
        <vt:i4>176</vt:i4>
      </vt:variant>
      <vt:variant>
        <vt:i4>0</vt:i4>
      </vt:variant>
      <vt:variant>
        <vt:i4>5</vt:i4>
      </vt:variant>
      <vt:variant>
        <vt:lpwstr/>
      </vt:variant>
      <vt:variant>
        <vt:lpwstr>_Toc372897053</vt:lpwstr>
      </vt:variant>
      <vt:variant>
        <vt:i4>1703992</vt:i4>
      </vt:variant>
      <vt:variant>
        <vt:i4>170</vt:i4>
      </vt:variant>
      <vt:variant>
        <vt:i4>0</vt:i4>
      </vt:variant>
      <vt:variant>
        <vt:i4>5</vt:i4>
      </vt:variant>
      <vt:variant>
        <vt:lpwstr/>
      </vt:variant>
      <vt:variant>
        <vt:lpwstr>_Toc372897052</vt:lpwstr>
      </vt:variant>
      <vt:variant>
        <vt:i4>1703992</vt:i4>
      </vt:variant>
      <vt:variant>
        <vt:i4>164</vt:i4>
      </vt:variant>
      <vt:variant>
        <vt:i4>0</vt:i4>
      </vt:variant>
      <vt:variant>
        <vt:i4>5</vt:i4>
      </vt:variant>
      <vt:variant>
        <vt:lpwstr/>
      </vt:variant>
      <vt:variant>
        <vt:lpwstr>_Toc372897051</vt:lpwstr>
      </vt:variant>
      <vt:variant>
        <vt:i4>1703992</vt:i4>
      </vt:variant>
      <vt:variant>
        <vt:i4>158</vt:i4>
      </vt:variant>
      <vt:variant>
        <vt:i4>0</vt:i4>
      </vt:variant>
      <vt:variant>
        <vt:i4>5</vt:i4>
      </vt:variant>
      <vt:variant>
        <vt:lpwstr/>
      </vt:variant>
      <vt:variant>
        <vt:lpwstr>_Toc372897050</vt:lpwstr>
      </vt:variant>
      <vt:variant>
        <vt:i4>1769528</vt:i4>
      </vt:variant>
      <vt:variant>
        <vt:i4>152</vt:i4>
      </vt:variant>
      <vt:variant>
        <vt:i4>0</vt:i4>
      </vt:variant>
      <vt:variant>
        <vt:i4>5</vt:i4>
      </vt:variant>
      <vt:variant>
        <vt:lpwstr/>
      </vt:variant>
      <vt:variant>
        <vt:lpwstr>_Toc372897049</vt:lpwstr>
      </vt:variant>
      <vt:variant>
        <vt:i4>1769528</vt:i4>
      </vt:variant>
      <vt:variant>
        <vt:i4>146</vt:i4>
      </vt:variant>
      <vt:variant>
        <vt:i4>0</vt:i4>
      </vt:variant>
      <vt:variant>
        <vt:i4>5</vt:i4>
      </vt:variant>
      <vt:variant>
        <vt:lpwstr/>
      </vt:variant>
      <vt:variant>
        <vt:lpwstr>_Toc372897048</vt:lpwstr>
      </vt:variant>
      <vt:variant>
        <vt:i4>1769528</vt:i4>
      </vt:variant>
      <vt:variant>
        <vt:i4>140</vt:i4>
      </vt:variant>
      <vt:variant>
        <vt:i4>0</vt:i4>
      </vt:variant>
      <vt:variant>
        <vt:i4>5</vt:i4>
      </vt:variant>
      <vt:variant>
        <vt:lpwstr/>
      </vt:variant>
      <vt:variant>
        <vt:lpwstr>_Toc372897047</vt:lpwstr>
      </vt:variant>
      <vt:variant>
        <vt:i4>1769528</vt:i4>
      </vt:variant>
      <vt:variant>
        <vt:i4>134</vt:i4>
      </vt:variant>
      <vt:variant>
        <vt:i4>0</vt:i4>
      </vt:variant>
      <vt:variant>
        <vt:i4>5</vt:i4>
      </vt:variant>
      <vt:variant>
        <vt:lpwstr/>
      </vt:variant>
      <vt:variant>
        <vt:lpwstr>_Toc372897046</vt:lpwstr>
      </vt:variant>
      <vt:variant>
        <vt:i4>1769528</vt:i4>
      </vt:variant>
      <vt:variant>
        <vt:i4>128</vt:i4>
      </vt:variant>
      <vt:variant>
        <vt:i4>0</vt:i4>
      </vt:variant>
      <vt:variant>
        <vt:i4>5</vt:i4>
      </vt:variant>
      <vt:variant>
        <vt:lpwstr/>
      </vt:variant>
      <vt:variant>
        <vt:lpwstr>_Toc372897045</vt:lpwstr>
      </vt:variant>
      <vt:variant>
        <vt:i4>1769528</vt:i4>
      </vt:variant>
      <vt:variant>
        <vt:i4>122</vt:i4>
      </vt:variant>
      <vt:variant>
        <vt:i4>0</vt:i4>
      </vt:variant>
      <vt:variant>
        <vt:i4>5</vt:i4>
      </vt:variant>
      <vt:variant>
        <vt:lpwstr/>
      </vt:variant>
      <vt:variant>
        <vt:lpwstr>_Toc372897044</vt:lpwstr>
      </vt:variant>
      <vt:variant>
        <vt:i4>1769528</vt:i4>
      </vt:variant>
      <vt:variant>
        <vt:i4>116</vt:i4>
      </vt:variant>
      <vt:variant>
        <vt:i4>0</vt:i4>
      </vt:variant>
      <vt:variant>
        <vt:i4>5</vt:i4>
      </vt:variant>
      <vt:variant>
        <vt:lpwstr/>
      </vt:variant>
      <vt:variant>
        <vt:lpwstr>_Toc372897043</vt:lpwstr>
      </vt:variant>
      <vt:variant>
        <vt:i4>1769528</vt:i4>
      </vt:variant>
      <vt:variant>
        <vt:i4>110</vt:i4>
      </vt:variant>
      <vt:variant>
        <vt:i4>0</vt:i4>
      </vt:variant>
      <vt:variant>
        <vt:i4>5</vt:i4>
      </vt:variant>
      <vt:variant>
        <vt:lpwstr/>
      </vt:variant>
      <vt:variant>
        <vt:lpwstr>_Toc372897042</vt:lpwstr>
      </vt:variant>
      <vt:variant>
        <vt:i4>1769528</vt:i4>
      </vt:variant>
      <vt:variant>
        <vt:i4>104</vt:i4>
      </vt:variant>
      <vt:variant>
        <vt:i4>0</vt:i4>
      </vt:variant>
      <vt:variant>
        <vt:i4>5</vt:i4>
      </vt:variant>
      <vt:variant>
        <vt:lpwstr/>
      </vt:variant>
      <vt:variant>
        <vt:lpwstr>_Toc372897041</vt:lpwstr>
      </vt:variant>
      <vt:variant>
        <vt:i4>1769528</vt:i4>
      </vt:variant>
      <vt:variant>
        <vt:i4>98</vt:i4>
      </vt:variant>
      <vt:variant>
        <vt:i4>0</vt:i4>
      </vt:variant>
      <vt:variant>
        <vt:i4>5</vt:i4>
      </vt:variant>
      <vt:variant>
        <vt:lpwstr/>
      </vt:variant>
      <vt:variant>
        <vt:lpwstr>_Toc372897040</vt:lpwstr>
      </vt:variant>
      <vt:variant>
        <vt:i4>1835064</vt:i4>
      </vt:variant>
      <vt:variant>
        <vt:i4>92</vt:i4>
      </vt:variant>
      <vt:variant>
        <vt:i4>0</vt:i4>
      </vt:variant>
      <vt:variant>
        <vt:i4>5</vt:i4>
      </vt:variant>
      <vt:variant>
        <vt:lpwstr/>
      </vt:variant>
      <vt:variant>
        <vt:lpwstr>_Toc372897039</vt:lpwstr>
      </vt:variant>
      <vt:variant>
        <vt:i4>1835064</vt:i4>
      </vt:variant>
      <vt:variant>
        <vt:i4>86</vt:i4>
      </vt:variant>
      <vt:variant>
        <vt:i4>0</vt:i4>
      </vt:variant>
      <vt:variant>
        <vt:i4>5</vt:i4>
      </vt:variant>
      <vt:variant>
        <vt:lpwstr/>
      </vt:variant>
      <vt:variant>
        <vt:lpwstr>_Toc372897038</vt:lpwstr>
      </vt:variant>
      <vt:variant>
        <vt:i4>1835064</vt:i4>
      </vt:variant>
      <vt:variant>
        <vt:i4>80</vt:i4>
      </vt:variant>
      <vt:variant>
        <vt:i4>0</vt:i4>
      </vt:variant>
      <vt:variant>
        <vt:i4>5</vt:i4>
      </vt:variant>
      <vt:variant>
        <vt:lpwstr/>
      </vt:variant>
      <vt:variant>
        <vt:lpwstr>_Toc372897037</vt:lpwstr>
      </vt:variant>
      <vt:variant>
        <vt:i4>1835064</vt:i4>
      </vt:variant>
      <vt:variant>
        <vt:i4>74</vt:i4>
      </vt:variant>
      <vt:variant>
        <vt:i4>0</vt:i4>
      </vt:variant>
      <vt:variant>
        <vt:i4>5</vt:i4>
      </vt:variant>
      <vt:variant>
        <vt:lpwstr/>
      </vt:variant>
      <vt:variant>
        <vt:lpwstr>_Toc372897036</vt:lpwstr>
      </vt:variant>
      <vt:variant>
        <vt:i4>1835064</vt:i4>
      </vt:variant>
      <vt:variant>
        <vt:i4>68</vt:i4>
      </vt:variant>
      <vt:variant>
        <vt:i4>0</vt:i4>
      </vt:variant>
      <vt:variant>
        <vt:i4>5</vt:i4>
      </vt:variant>
      <vt:variant>
        <vt:lpwstr/>
      </vt:variant>
      <vt:variant>
        <vt:lpwstr>_Toc372897035</vt:lpwstr>
      </vt:variant>
      <vt:variant>
        <vt:i4>1835064</vt:i4>
      </vt:variant>
      <vt:variant>
        <vt:i4>62</vt:i4>
      </vt:variant>
      <vt:variant>
        <vt:i4>0</vt:i4>
      </vt:variant>
      <vt:variant>
        <vt:i4>5</vt:i4>
      </vt:variant>
      <vt:variant>
        <vt:lpwstr/>
      </vt:variant>
      <vt:variant>
        <vt:lpwstr>_Toc372897034</vt:lpwstr>
      </vt:variant>
      <vt:variant>
        <vt:i4>1835064</vt:i4>
      </vt:variant>
      <vt:variant>
        <vt:i4>56</vt:i4>
      </vt:variant>
      <vt:variant>
        <vt:i4>0</vt:i4>
      </vt:variant>
      <vt:variant>
        <vt:i4>5</vt:i4>
      </vt:variant>
      <vt:variant>
        <vt:lpwstr/>
      </vt:variant>
      <vt:variant>
        <vt:lpwstr>_Toc372897033</vt:lpwstr>
      </vt:variant>
      <vt:variant>
        <vt:i4>1835064</vt:i4>
      </vt:variant>
      <vt:variant>
        <vt:i4>50</vt:i4>
      </vt:variant>
      <vt:variant>
        <vt:i4>0</vt:i4>
      </vt:variant>
      <vt:variant>
        <vt:i4>5</vt:i4>
      </vt:variant>
      <vt:variant>
        <vt:lpwstr/>
      </vt:variant>
      <vt:variant>
        <vt:lpwstr>_Toc372897032</vt:lpwstr>
      </vt:variant>
      <vt:variant>
        <vt:i4>1835064</vt:i4>
      </vt:variant>
      <vt:variant>
        <vt:i4>44</vt:i4>
      </vt:variant>
      <vt:variant>
        <vt:i4>0</vt:i4>
      </vt:variant>
      <vt:variant>
        <vt:i4>5</vt:i4>
      </vt:variant>
      <vt:variant>
        <vt:lpwstr/>
      </vt:variant>
      <vt:variant>
        <vt:lpwstr>_Toc372897031</vt:lpwstr>
      </vt:variant>
      <vt:variant>
        <vt:i4>1835064</vt:i4>
      </vt:variant>
      <vt:variant>
        <vt:i4>38</vt:i4>
      </vt:variant>
      <vt:variant>
        <vt:i4>0</vt:i4>
      </vt:variant>
      <vt:variant>
        <vt:i4>5</vt:i4>
      </vt:variant>
      <vt:variant>
        <vt:lpwstr/>
      </vt:variant>
      <vt:variant>
        <vt:lpwstr>_Toc372897030</vt:lpwstr>
      </vt:variant>
      <vt:variant>
        <vt:i4>1900600</vt:i4>
      </vt:variant>
      <vt:variant>
        <vt:i4>32</vt:i4>
      </vt:variant>
      <vt:variant>
        <vt:i4>0</vt:i4>
      </vt:variant>
      <vt:variant>
        <vt:i4>5</vt:i4>
      </vt:variant>
      <vt:variant>
        <vt:lpwstr/>
      </vt:variant>
      <vt:variant>
        <vt:lpwstr>_Toc372897029</vt:lpwstr>
      </vt:variant>
      <vt:variant>
        <vt:i4>1900600</vt:i4>
      </vt:variant>
      <vt:variant>
        <vt:i4>26</vt:i4>
      </vt:variant>
      <vt:variant>
        <vt:i4>0</vt:i4>
      </vt:variant>
      <vt:variant>
        <vt:i4>5</vt:i4>
      </vt:variant>
      <vt:variant>
        <vt:lpwstr/>
      </vt:variant>
      <vt:variant>
        <vt:lpwstr>_Toc372897028</vt:lpwstr>
      </vt:variant>
      <vt:variant>
        <vt:i4>1900600</vt:i4>
      </vt:variant>
      <vt:variant>
        <vt:i4>20</vt:i4>
      </vt:variant>
      <vt:variant>
        <vt:i4>0</vt:i4>
      </vt:variant>
      <vt:variant>
        <vt:i4>5</vt:i4>
      </vt:variant>
      <vt:variant>
        <vt:lpwstr/>
      </vt:variant>
      <vt:variant>
        <vt:lpwstr>_Toc372897027</vt:lpwstr>
      </vt:variant>
      <vt:variant>
        <vt:i4>1900600</vt:i4>
      </vt:variant>
      <vt:variant>
        <vt:i4>14</vt:i4>
      </vt:variant>
      <vt:variant>
        <vt:i4>0</vt:i4>
      </vt:variant>
      <vt:variant>
        <vt:i4>5</vt:i4>
      </vt:variant>
      <vt:variant>
        <vt:lpwstr/>
      </vt:variant>
      <vt:variant>
        <vt:lpwstr>_Toc372897026</vt:lpwstr>
      </vt:variant>
      <vt:variant>
        <vt:i4>1900600</vt:i4>
      </vt:variant>
      <vt:variant>
        <vt:i4>8</vt:i4>
      </vt:variant>
      <vt:variant>
        <vt:i4>0</vt:i4>
      </vt:variant>
      <vt:variant>
        <vt:i4>5</vt:i4>
      </vt:variant>
      <vt:variant>
        <vt:lpwstr/>
      </vt:variant>
      <vt:variant>
        <vt:lpwstr>_Toc372897025</vt:lpwstr>
      </vt:variant>
      <vt:variant>
        <vt:i4>1900600</vt:i4>
      </vt:variant>
      <vt:variant>
        <vt:i4>2</vt:i4>
      </vt:variant>
      <vt:variant>
        <vt:i4>0</vt:i4>
      </vt:variant>
      <vt:variant>
        <vt:i4>5</vt:i4>
      </vt:variant>
      <vt:variant>
        <vt:lpwstr/>
      </vt:variant>
      <vt:variant>
        <vt:lpwstr>_Toc372897024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SCDE Innovation Grant RFP - FY26-27.docx</dc:title>
  <dc:subject/>
  <dc:creator>South Carolina Department of Education</dc:creator>
  <cp:keywords/>
  <dc:description/>
  <cp:lastModifiedBy>Dubose, Lashaundra</cp:lastModifiedBy>
  <cp:revision>4</cp:revision>
  <cp:lastPrinted>2024-06-05T13:24:00Z</cp:lastPrinted>
  <dcterms:created xsi:type="dcterms:W3CDTF">2026-05-29T12:42:00Z</dcterms:created>
  <dcterms:modified xsi:type="dcterms:W3CDTF">2026-05-29T15:12:00Z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0x01010038105690A85EC2448C2EBA19D354F1EC</vt:lpwstr>
  </property>
</Properties>
</file>