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302" r:id="rId5"/>
    <p:sldId id="304" r:id="rId6"/>
    <p:sldId id="306" r:id="rId7"/>
    <p:sldId id="310" r:id="rId8"/>
    <p:sldId id="313" r:id="rId9"/>
    <p:sldId id="314" r:id="rId10"/>
    <p:sldId id="315" r:id="rId11"/>
    <p:sldId id="318" r:id="rId12"/>
    <p:sldId id="319" r:id="rId13"/>
    <p:sldId id="289" r:id="rId14"/>
  </p:sldIdLst>
  <p:sldSz cx="18288000" cy="10287000"/>
  <p:notesSz cx="6858000" cy="9144000"/>
  <p:embeddedFontLst>
    <p:embeddedFont>
      <p:font typeface="Algerian" panose="04020705040A02060702" pitchFamily="82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C04C"/>
    <a:srgbClr val="2F3D4C"/>
    <a:srgbClr val="F5D9B5"/>
    <a:srgbClr val="F0C14C"/>
    <a:srgbClr val="E7E7E7"/>
    <a:srgbClr val="469FB7"/>
    <a:srgbClr val="FFE493"/>
    <a:srgbClr val="2F3DFC"/>
    <a:srgbClr val="3A6C97"/>
    <a:srgbClr val="2337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974" autoAdjust="0"/>
  </p:normalViewPr>
  <p:slideViewPr>
    <p:cSldViewPr>
      <p:cViewPr varScale="1">
        <p:scale>
          <a:sx n="39" d="100"/>
          <a:sy n="39" d="100"/>
        </p:scale>
        <p:origin x="27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468"/>
    </p:cViewPr>
  </p:outlin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70" d="100"/>
        <a:sy n="70" d="100"/>
      </p:scale>
      <p:origin x="0" y="-2232"/>
    </p:cViewPr>
  </p:sorterViewPr>
  <p:notesViewPr>
    <p:cSldViewPr>
      <p:cViewPr varScale="1">
        <p:scale>
          <a:sx n="85" d="100"/>
          <a:sy n="85" d="100"/>
        </p:scale>
        <p:origin x="303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4227AE3-691E-E2BF-2C4F-E1ED1E19C9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AB8064-CEEB-6470-796A-6D2B6FA56D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C2B4A-534F-4F1F-A904-825A11F8CCBC}" type="datetimeFigureOut">
              <a:rPr lang="en-US" smtClean="0"/>
              <a:t>12/10/2024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1EC9A8-773A-4BA7-2109-AF376D67F9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E38C87-913A-421A-FF8C-5538C773398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80F00-9F8C-45DE-9A1D-68A2F23A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80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3A10E-90C6-4978-89DC-ACC6D9E041AA}" type="datetimeFigureOut">
              <a:rPr lang="en-US" smtClean="0"/>
              <a:t>12/10/2024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CEC91-7A65-4868-9634-A5288F997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98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85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02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150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338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603E9-72FD-C249-9BD9-B4D834F46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BAC0C8-5DB3-3027-C60C-302A25E121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5D902D-1834-D722-AA5B-6134F0B8A2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66AE04-39D9-5A28-4512-1A5EB54584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6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FCDE05-8CD6-1765-3869-0873A62BF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94AF89-9511-0EA9-CA13-5D1C4DEC8F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EF6371-807F-DFA3-7E96-F62D668DD5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2E5CA-6204-AF8A-4344-8C0EBA8276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20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D198C-369A-6057-86FD-A01621FD9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C19C24-D5D1-BB86-AE79-65A2114DCF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D026D3-97E2-7490-CA66-4648171F68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9B572-A474-36F2-347D-2124DF6C27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1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A5812-EFA5-D42F-8050-8AB1B245F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C531D5-3AB2-1BE6-D1E5-CC713EACEC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64E96F-3C57-9569-F1D3-1342DA9978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292436-9E56-C90C-E7F1-061EED86FC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54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32357-B9B3-837F-72C0-16DF78C47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56F5CB-AD88-4FA1-DE9E-01B6B646AF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71B653-9359-BE99-5242-9B4D27BF26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641E60-7160-D92E-D6CF-94FDACFFA4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4CEC91-7A65-4868-9634-A5288F997D0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93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706E5E-2FCB-B270-CD3F-6CFEC4E39E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91513" y="-838908"/>
            <a:ext cx="11521440" cy="115214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9BFEE4-62A2-7EAB-AEBF-7E3944603D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69264" y="956930"/>
            <a:ext cx="10354410" cy="3675792"/>
          </a:xfrm>
        </p:spPr>
        <p:txBody>
          <a:bodyPr anchor="ctr">
            <a:normAutofit/>
          </a:bodyPr>
          <a:lstStyle>
            <a:lvl1pPr algn="l">
              <a:lnSpc>
                <a:spcPct val="110000"/>
              </a:lnSpc>
              <a:defRPr sz="6600" b="1">
                <a:solidFill>
                  <a:schemeClr val="bg1"/>
                </a:solidFill>
                <a:latin typeface="Aptos" panose="020B0004020202020204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Title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Slide</a:t>
            </a:r>
            <a:r>
              <a:rPr lang="en-US" dirty="0"/>
              <a:t> -</a:t>
            </a:r>
            <a:r>
              <a:rPr lang="en-US" dirty="0">
                <a:solidFill>
                  <a:schemeClr val="bg1"/>
                </a:solidFill>
              </a:rPr>
              <a:t>Font is no less than 44 size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BD4C45-7EC9-A96B-2BD7-023E611D499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53262" y="5276460"/>
            <a:ext cx="10370412" cy="2483643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1">
                <a:solidFill>
                  <a:schemeClr val="bg1"/>
                </a:solidFill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&lt;Audience&gt;</a:t>
            </a:r>
          </a:p>
          <a:p>
            <a:r>
              <a:rPr lang="en-US" dirty="0"/>
              <a:t>&lt;Presenter Name&gt; </a:t>
            </a:r>
          </a:p>
          <a:p>
            <a:r>
              <a:rPr lang="en-US" dirty="0"/>
              <a:t>&lt;Date&gt;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B8F3DA-CB78-FE37-88DE-2565E63C0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3479" y="7910464"/>
            <a:ext cx="8641080" cy="2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5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ith Footer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0B318CF-2B45-C43B-CD55-06615050B2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2" name="SCDE logo" descr="South Carolina Department of Education logo ">
            <a:extLst>
              <a:ext uri="{FF2B5EF4-FFF2-40B4-BE49-F238E27FC236}">
                <a16:creationId xmlns:a16="http://schemas.microsoft.com/office/drawing/2014/main" id="{C5CC20D6-CB1A-AC19-3B64-8C546270A5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3C630-315D-CFC6-1077-4EA130C6B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019788" y="2437728"/>
            <a:ext cx="5303520" cy="6325852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Three Content with Footer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AD13B-C6F1-0FFF-1CFE-F9506448B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437728"/>
            <a:ext cx="5303520" cy="6325851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D8EE9B-5A2D-A2FD-AB31-0B7F5AF0C29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492240" y="2456488"/>
            <a:ext cx="5303520" cy="6307092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8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AA7768E-ADFA-A429-D505-997BA11329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1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with 2 boxes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E7660AF-9DC3-B9D2-2069-4B84280574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3" name="SCDE logo" descr="South Carolina Department of Education logo ">
            <a:extLst>
              <a:ext uri="{FF2B5EF4-FFF2-40B4-BE49-F238E27FC236}">
                <a16:creationId xmlns:a16="http://schemas.microsoft.com/office/drawing/2014/main" id="{AE1892C7-250F-529E-EF3D-9D54585E9B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9AEB75-2960-EF56-B9C2-F330873E2D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2110" y="547688"/>
            <a:ext cx="16445345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Comparison with 2 boxes and footer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98553-E0A0-8B74-8785-F5DC412AF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8793" y="2371986"/>
            <a:ext cx="7736681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60C08-9824-F1CD-E5C5-34DC0B80A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2110" y="3314700"/>
            <a:ext cx="7736681" cy="5440076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2C1085-122A-9CFF-0F7A-EE5876675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577760" y="2371986"/>
            <a:ext cx="7774782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0A0948-D44B-B0FA-FF24-9E0379973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609213" y="3314700"/>
            <a:ext cx="7774782" cy="5440076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FDF6F0-6C8C-CF39-2D0F-DC5E18E9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426D22-60B6-DC3A-E908-0B8868932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91734A-479A-D485-4919-57CEAA38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29765DB-741E-0449-2A66-482A1AA784A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38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ntro slide - do not use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AEB75-2960-EF56-B9C2-F330873E2D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2110" y="547688"/>
            <a:ext cx="16445345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Introduction slide – do not use!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98553-E0A0-8B74-8785-F5DC412AF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110" y="2354580"/>
            <a:ext cx="7736681" cy="7315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60C08-9824-F1CD-E5C5-34DC0B80A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2110" y="3314700"/>
            <a:ext cx="7736681" cy="5440076"/>
          </a:xfrm>
        </p:spPr>
        <p:txBody>
          <a:bodyPr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600">
                <a:solidFill>
                  <a:schemeClr val="bg1"/>
                </a:solidFill>
              </a:defRPr>
            </a:lvl3pPr>
            <a:lvl4pPr>
              <a:defRPr sz="2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2C1085-122A-9CFF-0F7A-EE58766756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609213" y="2354580"/>
            <a:ext cx="7774782" cy="6400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0A0948-D44B-B0FA-FF24-9E0379973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609213" y="3314700"/>
            <a:ext cx="7774782" cy="5440076"/>
          </a:xfrm>
        </p:spPr>
        <p:txBody>
          <a:bodyPr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600">
                <a:solidFill>
                  <a:schemeClr val="bg1"/>
                </a:solidFill>
              </a:defRPr>
            </a:lvl3pPr>
            <a:lvl4pPr>
              <a:defRPr sz="2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FDF6F0-6C8C-CF39-2D0F-DC5E18E9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426D22-60B6-DC3A-E908-0B8868932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91734A-479A-D485-4919-57CEAA38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7B5441-957E-764A-2A5B-31D36BB585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91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172286C-A10D-2147-4B2F-D04B51C7A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2" name="SCDE logo" descr="South Carolina Department of Education logo ">
            <a:extLst>
              <a:ext uri="{FF2B5EF4-FFF2-40B4-BE49-F238E27FC236}">
                <a16:creationId xmlns:a16="http://schemas.microsoft.com/office/drawing/2014/main" id="{0F42C22C-EB47-219D-24BC-66F0E03E49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EB8B3B-F32B-E702-A833-508A69607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5251" y="685800"/>
            <a:ext cx="6272788" cy="1743122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6D1BA-DC7D-F075-0930-F9EA69D931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29600" y="685802"/>
            <a:ext cx="8803482" cy="8105775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</a:p>
          <a:p>
            <a:pPr lvl="0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5CB316-9DAA-CE46-6CA5-583FBD3A4FD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85839" y="3314700"/>
            <a:ext cx="6272788" cy="5753082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600">
                <a:solidFill>
                  <a:schemeClr val="bg1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3022E1-068C-3637-72EE-8BC632AF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1E39D-C426-0C02-ADD0-C1A4A9D4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5AC733-6D88-4D21-6CB9-878080440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B8352C-6B08-2F67-F9E0-D46B6820F29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5400000">
            <a:off x="5016956" y="6040472"/>
            <a:ext cx="5486400" cy="15810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F1B112-0BDC-440C-A7A6-0AD3400F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44225" y="2807443"/>
            <a:ext cx="6346486" cy="1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24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icture with Caption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D0D4F7C-2098-8AE2-3D3C-F5509390FB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1" name="SCDE logo" descr="South Carolina Department of Education logo ">
            <a:extLst>
              <a:ext uri="{FF2B5EF4-FFF2-40B4-BE49-F238E27FC236}">
                <a16:creationId xmlns:a16="http://schemas.microsoft.com/office/drawing/2014/main" id="{86ADCA97-48F9-D4E8-35C7-58B9767854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EB8B3B-F32B-E702-A833-508A696075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5251" y="685800"/>
            <a:ext cx="6272788" cy="1669256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 with Caption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5CB316-9DAA-CE46-6CA5-583FBD3A4FD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985838" y="3314700"/>
            <a:ext cx="6346485" cy="5488781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600">
                <a:solidFill>
                  <a:schemeClr val="bg1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 dirty="0"/>
              <a:t>Click to </a:t>
            </a:r>
            <a:r>
              <a:rPr lang="en-US" dirty="0" err="1"/>
              <a:t>eadipisicing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cupidatat labore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cupidatat dolore do </a:t>
            </a:r>
            <a:r>
              <a:rPr lang="en-US" dirty="0" err="1"/>
              <a:t>aliqua</a:t>
            </a:r>
            <a:r>
              <a:rPr lang="en-US" dirty="0"/>
              <a:t> magna ipsum non Lorem do </a:t>
            </a:r>
            <a:r>
              <a:rPr lang="en-US" dirty="0" err="1"/>
              <a:t>laborum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labore cupidatat </a:t>
            </a:r>
            <a:r>
              <a:rPr lang="en-US" dirty="0" err="1"/>
              <a:t>pariatur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officia</a:t>
            </a:r>
            <a:r>
              <a:rPr lang="en-US" dirty="0"/>
              <a:t> ad sit </a:t>
            </a:r>
            <a:r>
              <a:rPr lang="en-US" dirty="0" err="1"/>
              <a:t>eu</a:t>
            </a:r>
            <a:r>
              <a:rPr lang="en-US" dirty="0"/>
              <a:t> do </a:t>
            </a:r>
            <a:r>
              <a:rPr lang="en-US" dirty="0" err="1"/>
              <a:t>enim</a:t>
            </a:r>
            <a:r>
              <a:rPr lang="en-US" dirty="0"/>
              <a:t> adipisicing magna </a:t>
            </a:r>
            <a:r>
              <a:rPr lang="en-US" dirty="0" err="1"/>
              <a:t>aute</a:t>
            </a:r>
            <a:r>
              <a:rPr lang="en-US" dirty="0"/>
              <a:t> Lorem dolor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 et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aliqua</a:t>
            </a:r>
            <a:r>
              <a:rPr lang="en-US" dirty="0"/>
              <a:t> non labore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excepteur</a:t>
            </a:r>
            <a:r>
              <a:rPr lang="en-US" dirty="0"/>
              <a:t> 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commodo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6D1BA-DC7D-F075-0930-F9EA69D931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29600" y="685802"/>
            <a:ext cx="8803482" cy="8105775"/>
          </a:xfrm>
          <a:ln w="28575">
            <a:solidFill>
              <a:srgbClr val="F0C14C"/>
            </a:solidFill>
          </a:ln>
        </p:spPr>
        <p:txBody>
          <a:bodyPr anchor="ctr"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4400">
                <a:solidFill>
                  <a:schemeClr val="bg1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dirty="0"/>
              <a:t>Insert and format picture </a:t>
            </a:r>
          </a:p>
          <a:p>
            <a:pPr lvl="0"/>
            <a:r>
              <a:rPr lang="en-US" dirty="0"/>
              <a:t>to fit allotted box frame</a:t>
            </a:r>
          </a:p>
          <a:p>
            <a:pPr lvl="0"/>
            <a:r>
              <a:rPr lang="en-US" dirty="0"/>
              <a:t>(you may adjust the height of the yellow box, not the width)</a:t>
            </a:r>
          </a:p>
          <a:p>
            <a:pPr lvl="0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510209-27A1-C6F6-9969-757851441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4225" y="2807443"/>
            <a:ext cx="6346486" cy="1829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3022E1-068C-3637-72EE-8BC632AF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1E39D-C426-0C02-ADD0-C1A4A9D4A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5AC733-6D88-4D21-6CB9-878080440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646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name slide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B3F3E5-B314-C00D-47FE-B8BAA579D8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8" name="SCDE logo" descr="South Carolina Department of Education logo ">
            <a:extLst>
              <a:ext uri="{FF2B5EF4-FFF2-40B4-BE49-F238E27FC236}">
                <a16:creationId xmlns:a16="http://schemas.microsoft.com/office/drawing/2014/main" id="{BC6C8FC2-1503-FB3A-3F76-0A4FA4F8D6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1C1767-145D-AEB1-4B9F-15572B7E43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90904" y="2233652"/>
            <a:ext cx="7296150" cy="2813330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8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err="1"/>
              <a:t>Firstname</a:t>
            </a:r>
            <a:br>
              <a:rPr lang="en-US" dirty="0"/>
            </a:br>
            <a:r>
              <a:rPr lang="en-US" dirty="0" err="1"/>
              <a:t>Lastname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9E24D0A-B619-0CDD-0665-C4B9269E9311}"/>
              </a:ext>
            </a:extLst>
          </p:cNvPr>
          <p:cNvCxnSpPr/>
          <p:nvPr userDrawn="1"/>
        </p:nvCxnSpPr>
        <p:spPr>
          <a:xfrm>
            <a:off x="8839200" y="5295900"/>
            <a:ext cx="7296150" cy="0"/>
          </a:xfrm>
          <a:prstGeom prst="line">
            <a:avLst/>
          </a:prstGeom>
          <a:ln>
            <a:solidFill>
              <a:srgbClr val="F0C14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BF0437-50D7-BCCD-28BB-D03E2BC52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825D9-F1DB-B607-A9E0-1F88C039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894F5-9FE4-D6B7-994B-12B17709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48F96D2-A9CF-5427-4503-D15057B18DF5}"/>
              </a:ext>
            </a:extLst>
          </p:cNvPr>
          <p:cNvSpPr/>
          <p:nvPr userDrawn="1"/>
        </p:nvSpPr>
        <p:spPr>
          <a:xfrm>
            <a:off x="2152650" y="1983736"/>
            <a:ext cx="5486400" cy="5486400"/>
          </a:xfrm>
          <a:prstGeom prst="ellipse">
            <a:avLst/>
          </a:prstGeom>
          <a:noFill/>
          <a:ln w="76200">
            <a:solidFill>
              <a:srgbClr val="F0C14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22806A6B-C583-2987-7774-09C08CD97C9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790904" y="5511790"/>
            <a:ext cx="7344446" cy="1003310"/>
          </a:xfrm>
        </p:spPr>
        <p:txBody>
          <a:bodyPr>
            <a:noAutofit/>
          </a:bodyPr>
          <a:lstStyle>
            <a:lvl1pPr>
              <a:defRPr i="1">
                <a:solidFill>
                  <a:schemeClr val="bg1"/>
                </a:solidFill>
              </a:defRPr>
            </a:lvl1pPr>
          </a:lstStyle>
          <a:p>
            <a:pPr marL="0" indent="0">
              <a:lnSpc>
                <a:spcPct val="120000"/>
              </a:lnSpc>
              <a:buNone/>
            </a:pPr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017522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SCDE logo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ED54356-DE3D-3B34-CC3A-08F472B834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35139" y="8267700"/>
            <a:ext cx="4572000" cy="914400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ed.sc.gov</a:t>
            </a:r>
          </a:p>
        </p:txBody>
      </p:sp>
      <p:pic>
        <p:nvPicPr>
          <p:cNvPr id="7" name="Picture 6" descr="2024 South Carolina Department of Education">
            <a:extLst>
              <a:ext uri="{FF2B5EF4-FFF2-40B4-BE49-F238E27FC236}">
                <a16:creationId xmlns:a16="http://schemas.microsoft.com/office/drawing/2014/main" id="{4D988EAD-12EE-78F5-0E0F-0E4B0EC55C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080" y="1028700"/>
            <a:ext cx="6862119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BF0437-50D7-BCCD-28BB-D03E2BC52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825D9-F1DB-B607-A9E0-1F88C039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894F5-9FE4-D6B7-994B-12B177090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87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1ED160C-729E-DC01-91C1-E45A5EB4DE4B}"/>
              </a:ext>
            </a:extLst>
          </p:cNvPr>
          <p:cNvGrpSpPr/>
          <p:nvPr userDrawn="1"/>
        </p:nvGrpSpPr>
        <p:grpSpPr>
          <a:xfrm>
            <a:off x="-1023066" y="8828011"/>
            <a:ext cx="18821128" cy="1254203"/>
            <a:chOff x="-1023066" y="8828011"/>
            <a:chExt cx="18821128" cy="125420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09D1160-64CA-436C-B670-2D23DD0AAC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 rot="16200000">
              <a:off x="7650426" y="846324"/>
              <a:ext cx="26615" cy="17373600"/>
            </a:xfrm>
            <a:prstGeom prst="rect">
              <a:avLst/>
            </a:prstGeom>
          </p:spPr>
        </p:pic>
        <p:pic>
          <p:nvPicPr>
            <p:cNvPr id="5" name="SCDE logo" descr="South Carolina Department of Education logo ">
              <a:extLst>
                <a:ext uri="{FF2B5EF4-FFF2-40B4-BE49-F238E27FC236}">
                  <a16:creationId xmlns:a16="http://schemas.microsoft.com/office/drawing/2014/main" id="{F641CD80-4F1B-DE0E-97B9-9E7823DD74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6535400" y="8828011"/>
              <a:ext cx="1262662" cy="125420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1265995"/>
            <a:ext cx="4647438" cy="713232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8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A96615-EFF9-DD25-AEFB-EADCE296E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67400" y="1265995"/>
            <a:ext cx="10935" cy="713232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DB0171C-C651-92CB-2B09-20CB26A7EE4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727473" y="1265996"/>
            <a:ext cx="10658720" cy="7132320"/>
          </a:xfrm>
        </p:spPr>
        <p:txBody>
          <a:bodyPr anchor="ctr">
            <a:no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0" marR="0" lvl="1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Second level</a:t>
            </a:r>
          </a:p>
          <a:p>
            <a:pPr marL="0" marR="0" lvl="2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Third level</a:t>
            </a:r>
          </a:p>
          <a:p>
            <a:pPr marL="0" marR="0" lvl="3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Fourth level</a:t>
            </a:r>
          </a:p>
          <a:p>
            <a:pPr marL="0" marR="0" lvl="4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21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ine Item section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5A24F8-E0C0-F79E-2D18-9ED0C519D5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4" name="SCDE logo" descr="South Carolina Department of Education logo ">
            <a:extLst>
              <a:ext uri="{FF2B5EF4-FFF2-40B4-BE49-F238E27FC236}">
                <a16:creationId xmlns:a16="http://schemas.microsoft.com/office/drawing/2014/main" id="{31730557-317E-7F61-E7D8-F3F39A889C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3191679"/>
            <a:ext cx="16459200" cy="1371600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8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 Item #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B30407-92DB-6D23-E28D-5CA457DC00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400" y="5175315"/>
            <a:ext cx="16459200" cy="18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0965D2-0741-DF84-33EC-57B9545B74D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999982" y="732042"/>
            <a:ext cx="2288036" cy="2286000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FC849E3-7EAC-09E6-DF91-24BB92C426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43200" y="5678334"/>
            <a:ext cx="12801600" cy="20383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6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594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footer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FAF36B-71EF-8668-0205-E9B7A2C797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and Content slide with footer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2175347"/>
            <a:ext cx="16450056" cy="5975668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E3099C-6661-43B6-EBF5-B36CAE52621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9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FAF36B-71EF-8668-0205-E9B7A2C797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and Content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1817316"/>
            <a:ext cx="16450056" cy="63336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1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al footer only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839810B2-5569-3CA0-F47E-B2FBA86003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and Content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972" y="1817316"/>
            <a:ext cx="16450056" cy="63336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9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option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Custom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5AAA586-00BD-3778-D3B0-1DF439C8D79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8972" y="1817316"/>
            <a:ext cx="16450056" cy="7440984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 dirty="0"/>
              <a:t>Please contact Nicole Arndt, nmarndt@ed.sc.gov, to design a custom slide to fit your needs. 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750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slide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57C5B0-A9C0-09CB-BD24-64EFCD4E53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5" name="SCDE logo" descr="South Carolina Department of Education logo ">
            <a:extLst>
              <a:ext uri="{FF2B5EF4-FFF2-40B4-BE49-F238E27FC236}">
                <a16:creationId xmlns:a16="http://schemas.microsoft.com/office/drawing/2014/main" id="{A016A209-B477-FFDA-7AE8-5C42ACA538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E9C326-20CD-2338-7DAE-5921736FF2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5005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Data slide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54ED28-D286-7266-381B-E6160C278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54103" y="9527291"/>
            <a:ext cx="4114800" cy="547688"/>
          </a:xfrm>
        </p:spPr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4B8B91-BF75-FDBF-25DD-4B5B55DA0E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972" y="9534526"/>
            <a:ext cx="4114800" cy="547688"/>
          </a:xfrm>
        </p:spPr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8CBD1-B5E6-754B-4D75-219F58E6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66410" y="9534526"/>
            <a:ext cx="6172200" cy="547688"/>
          </a:xfrm>
        </p:spPr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3AFE474-6905-6CBF-B4C2-AF926B17C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137" y="2166068"/>
            <a:ext cx="16450056" cy="623224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217999-8758-BD0D-F188-1776473D73C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70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with Footer"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79A8B40-4FA4-AB72-CF27-F710AC3A8D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7650426" y="846324"/>
            <a:ext cx="26615" cy="17373600"/>
          </a:xfrm>
          <a:prstGeom prst="rect">
            <a:avLst/>
          </a:prstGeom>
        </p:spPr>
      </p:pic>
      <p:pic>
        <p:nvPicPr>
          <p:cNvPr id="11" name="SCDE logo" descr="South Carolina Department of Education logo ">
            <a:extLst>
              <a:ext uri="{FF2B5EF4-FFF2-40B4-BE49-F238E27FC236}">
                <a16:creationId xmlns:a16="http://schemas.microsoft.com/office/drawing/2014/main" id="{FF320282-5BD6-3617-EDC1-095179441E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5400" y="8828011"/>
            <a:ext cx="1262662" cy="1254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B525F5-194F-62C4-CDC3-1B712D067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8972" y="547687"/>
            <a:ext cx="16404336" cy="109728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Content with Footer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AD13B-C6F1-0FFF-1CFE-F9506448B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247900"/>
            <a:ext cx="7772400" cy="6361229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3C630-315D-CFC6-1077-4EA130C6B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79311" y="2247900"/>
            <a:ext cx="7772400" cy="6361229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1pPr>
            <a:lvl2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2pPr>
            <a:lvl3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3pPr>
            <a:lvl4pPr>
              <a:lnSpc>
                <a:spcPct val="110000"/>
              </a:lnSpc>
              <a:spcBef>
                <a:spcPts val="0"/>
              </a:spcBef>
              <a:defRPr sz="2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4EA1A-AFD3-FE33-791E-2576D341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E9CDF-4B22-2AEC-D3B4-2114FED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371600"/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5E363-0518-8836-E86B-81440D4AE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>
              <a:solidFill>
                <a:prstClr val="black">
                  <a:tint val="82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B30407-92DB-6D23-E28D-5CA457DC00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3731" y="1896138"/>
            <a:ext cx="16459200" cy="1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02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57CB8A-616D-DB88-E626-AD88405EC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972" y="547687"/>
            <a:ext cx="16404336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21D1AE-8C70-E17F-4B72-A99C29DE18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8972" y="1866901"/>
            <a:ext cx="16404336" cy="6891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739AE-F4E9-DBEA-157C-A988F04C3D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8972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fld id="{A448B9D2-E6E9-40E5-8C65-A106E5FF64CC}" type="datetimeFigureOut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12/10/2024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12BDF-56C2-0213-CE6C-82243BE91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35040" y="9556342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486B0-175D-859B-47C3-0AF39FCE83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208508" y="9556342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defTabSz="1371600"/>
            <a:fld id="{6198BB4C-949A-4E12-86B0-4EF15C1E3C5D}" type="slidenum">
              <a:rPr lang="en-US" smtClean="0">
                <a:solidFill>
                  <a:prstClr val="black">
                    <a:tint val="82000"/>
                  </a:prstClr>
                </a:solidFill>
              </a:rPr>
              <a:pPr defTabSz="1371600"/>
              <a:t>‹#›</a:t>
            </a:fld>
            <a:endParaRPr lang="en-US" dirty="0">
              <a:solidFill>
                <a:prstClr val="black">
                  <a:tint val="82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9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5" r:id="rId3"/>
    <p:sldLayoutId id="2147483662" r:id="rId4"/>
    <p:sldLayoutId id="2147483677" r:id="rId5"/>
    <p:sldLayoutId id="2147483678" r:id="rId6"/>
    <p:sldLayoutId id="2147483679" r:id="rId7"/>
    <p:sldLayoutId id="2147483674" r:id="rId8"/>
    <p:sldLayoutId id="2147483663" r:id="rId9"/>
    <p:sldLayoutId id="2147483673" r:id="rId10"/>
    <p:sldLayoutId id="2147483664" r:id="rId11"/>
    <p:sldLayoutId id="2147483672" r:id="rId12"/>
    <p:sldLayoutId id="2147483666" r:id="rId13"/>
    <p:sldLayoutId id="2147483668" r:id="rId14"/>
    <p:sldLayoutId id="2147483670" r:id="rId15"/>
    <p:sldLayoutId id="2147483669" r:id="rId16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xcellenceinteachingawards.org/wp-content/uploads/2023/11/Excellence-in-Teaching-Year-2-CCSD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1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hyperlink" Target="mailto:tseale@ed.sc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3D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125B5-F436-FCCB-568C-BFA2D8619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9264" y="956930"/>
            <a:ext cx="9089136" cy="3675792"/>
          </a:xfrm>
        </p:spPr>
        <p:txBody>
          <a:bodyPr/>
          <a:lstStyle/>
          <a:p>
            <a:r>
              <a:rPr lang="en-US" dirty="0"/>
              <a:t>2024–25 Strategic Compensation Pilot Grant Overview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99F854-9284-7C19-F74C-100A35BAAD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3262" y="5276460"/>
            <a:ext cx="8647938" cy="2483643"/>
          </a:xfrm>
        </p:spPr>
        <p:txBody>
          <a:bodyPr/>
          <a:lstStyle/>
          <a:p>
            <a:r>
              <a:rPr lang="en-US" dirty="0"/>
              <a:t>Division of College, Career and Military Readiness</a:t>
            </a:r>
          </a:p>
          <a:p>
            <a:r>
              <a:rPr lang="en-US" dirty="0"/>
              <a:t>December 2024</a:t>
            </a:r>
          </a:p>
        </p:txBody>
      </p:sp>
      <p:pic>
        <p:nvPicPr>
          <p:cNvPr id="5" name="Content PlacehCDE banner logo" descr="2024 South Carolina Department of Education banner logo.">
            <a:extLst>
              <a:ext uri="{FF2B5EF4-FFF2-40B4-BE49-F238E27FC236}">
                <a16:creationId xmlns:a16="http://schemas.microsoft.com/office/drawing/2014/main" id="{F8433567-76C1-EC93-B632-9F436514586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800" y="8191501"/>
            <a:ext cx="9601200" cy="192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23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7D376D9-A94D-5CA8-D27B-EF5E49AA7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ed.sc.gov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E35C5B94-6F65-CAE8-D4B2-E44CACF9DCB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8972" y="711606"/>
            <a:ext cx="16450056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ptos" panose="020B0004020202020204" pitchFamily="34" charset="0"/>
                <a:ea typeface="+mn-ea"/>
                <a:cs typeface="+mn-cs"/>
              </a:rPr>
              <a:t>Strategic Compensation Grant Summary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B022E1-A8D3-3A4F-59B2-610E7DADD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purpose of the Strategic Compensation Pilot Grant is to support innovative strategic educator compensation initiatives in public school districts and charter schools.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Approximately $5,000,000 in funding will be distributed on a competitive basis and the deadline to apply is </a:t>
            </a:r>
            <a:r>
              <a:rPr lang="en-US" sz="3200" b="1" dirty="0"/>
              <a:t>January 9, 2025</a:t>
            </a:r>
            <a:r>
              <a:rPr lang="en-US" sz="32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Preference will be given to districts/schools that are:</a:t>
            </a:r>
          </a:p>
          <a:p>
            <a:pPr marL="1600200" lvl="1" indent="-571500">
              <a:buClr>
                <a:schemeClr val="bg1"/>
              </a:buClr>
            </a:pPr>
            <a:r>
              <a:rPr lang="en-US" sz="3200" dirty="0">
                <a:solidFill>
                  <a:schemeClr val="bg1"/>
                </a:solidFill>
              </a:rPr>
              <a:t>focusing the vast majority of their budget on </a:t>
            </a:r>
            <a:r>
              <a:rPr lang="en-US" sz="3200" b="1" dirty="0">
                <a:solidFill>
                  <a:schemeClr val="bg1"/>
                </a:solidFill>
              </a:rPr>
              <a:t>individual awards in math/reading</a:t>
            </a:r>
            <a:r>
              <a:rPr lang="en-US" sz="3200" dirty="0">
                <a:solidFill>
                  <a:schemeClr val="bg1"/>
                </a:solidFill>
              </a:rPr>
              <a:t>,</a:t>
            </a:r>
          </a:p>
          <a:p>
            <a:pPr marL="1600200" lvl="1" indent="-571500">
              <a:buClr>
                <a:schemeClr val="bg1"/>
              </a:buClr>
            </a:pPr>
            <a:r>
              <a:rPr lang="en-US" sz="3200" dirty="0">
                <a:solidFill>
                  <a:schemeClr val="bg1"/>
                </a:solidFill>
              </a:rPr>
              <a:t>replicating an existing local/national model, </a:t>
            </a:r>
          </a:p>
          <a:p>
            <a:pPr marL="1600200" lvl="1" indent="-571500">
              <a:buClr>
                <a:schemeClr val="bg1"/>
              </a:buClr>
            </a:pPr>
            <a:r>
              <a:rPr lang="en-US" sz="3200" dirty="0">
                <a:solidFill>
                  <a:schemeClr val="bg1"/>
                </a:solidFill>
              </a:rPr>
              <a:t>collaborating with SCDE in approach/data/implementation during the pilot year, and</a:t>
            </a:r>
          </a:p>
          <a:p>
            <a:pPr marL="1600200" lvl="1" indent="-571500">
              <a:buClr>
                <a:schemeClr val="bg1"/>
              </a:buClr>
            </a:pPr>
            <a:r>
              <a:rPr lang="en-US" sz="3200" dirty="0">
                <a:solidFill>
                  <a:schemeClr val="bg1"/>
                </a:solidFill>
              </a:rPr>
              <a:t>tiering their approach based on educator performance.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234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9">
            <a:extLst>
              <a:ext uri="{FF2B5EF4-FFF2-40B4-BE49-F238E27FC236}">
                <a16:creationId xmlns:a16="http://schemas.microsoft.com/office/drawing/2014/main" id="{96F7F149-4920-BF97-685C-CC24F767FC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5251" y="685800"/>
            <a:ext cx="6272788" cy="65845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Application Options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A66759-8541-4F41-76AE-415F107CC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dirty="0"/>
              <a:t>Applicants may select from one of the following three proposals: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3200" dirty="0"/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en-US" sz="3200" dirty="0"/>
              <a:t>State-Collaboration Approach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en-US" sz="3200" dirty="0"/>
              <a:t>Excellence in Teaching Approach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en-US" sz="3200" dirty="0"/>
              <a:t>District-Designed Approach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600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7F32F8-836A-2204-710A-ED72F5F5E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 descr="Children in classroom">
            <a:extLst>
              <a:ext uri="{FF2B5EF4-FFF2-40B4-BE49-F238E27FC236}">
                <a16:creationId xmlns:a16="http://schemas.microsoft.com/office/drawing/2014/main" id="{AD9AF2FA-B933-FCE6-60B2-FB6BC2F8D3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316" y="2319339"/>
            <a:ext cx="725805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3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>
            <a:extLst>
              <a:ext uri="{FF2B5EF4-FFF2-40B4-BE49-F238E27FC236}">
                <a16:creationId xmlns:a16="http://schemas.microsoft.com/office/drawing/2014/main" id="{7F6B6567-901F-C3DC-3E1E-D49CF4E0B9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8972" y="547687"/>
            <a:ext cx="16404336" cy="6533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ptos" panose="020B0004020202020204" pitchFamily="34" charset="0"/>
                <a:ea typeface="+mn-ea"/>
                <a:cs typeface="+mn-cs"/>
              </a:rPr>
              <a:t>Option 1: State Collaboration Approach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lgerian" panose="04020705040A02060702" pitchFamily="82" charset="0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3FC92B-BE38-3E06-A964-9B008C717A7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457200" marR="0" lvl="0" indent="-45720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 State Collaboration Approach is based on </a:t>
            </a: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spring-to-spring</a:t>
            </a: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student growth as measured via </a:t>
            </a: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SC Ready</a:t>
            </a: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. Awards require students to have assessment results on SC Ready for the prior and current school years.</a:t>
            </a:r>
          </a:p>
          <a:p>
            <a:pPr marL="457200" marR="0" lvl="0" indent="-45720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Awards will be available for classroom teachers in grades 3-8 who teach either math or ELA (districts will select specific schools, grades levels and/or content areas).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Future year awards may be available for grades beyond 8th that link SC Ready to End of Course assessments.</a:t>
            </a:r>
          </a:p>
          <a:p>
            <a:pPr marL="457200" marR="0" lvl="0" indent="-45720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 SCDE will calculate growth metrics for districts/schools</a:t>
            </a: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, and work with the awarded district to ensure rosters, assessment data, and other needed information is accurate prior to the district/school distributing awards.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21FC3B7-E2EB-6F2D-59EA-FBD13724468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457200" marR="0" lvl="0" indent="-45720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Other information about rostering and awards: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Every student must be placed on an educator's roster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Students may only be on one educator's roster per subject unless the student is in a Co-Teaching classroom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School-wide and teacher rosters will be reviewed and approved in coordination with campus-based teams 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Rosters for all teachers will be verified in coordination with school principals prior to the spring testing window 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Awards will be communicated after all rosters and assessment data have been vetted and verified 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After award determination, an inquiry window is available for educators to raise potential issues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F20356-DBEE-0B15-29D1-73D174FCA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316695" y="5592795"/>
            <a:ext cx="5486400" cy="1581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430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9AB206-7D8D-6301-294A-9A1825F2E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>
            <a:extLst>
              <a:ext uri="{FF2B5EF4-FFF2-40B4-BE49-F238E27FC236}">
                <a16:creationId xmlns:a16="http://schemas.microsoft.com/office/drawing/2014/main" id="{BBA4DAE7-FE6B-35A1-3D84-9DEA0E7C3C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8972" y="547687"/>
            <a:ext cx="16404336" cy="6533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ptos" panose="020B0004020202020204" pitchFamily="34" charset="0"/>
                <a:ea typeface="+mn-ea"/>
                <a:cs typeface="+mn-cs"/>
              </a:rPr>
              <a:t>Option 2: Excellence in Teaching Approach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lgerian" panose="04020705040A02060702" pitchFamily="82" charset="0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49B0F6-DDB7-C246-8FE8-B2C67AAE83C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342900" marR="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US" sz="2500" dirty="0">
                <a:effectLst/>
                <a:ea typeface="Times New Roman" panose="02020603050405020304" pitchFamily="18" charset="0"/>
              </a:rPr>
              <a:t>The Excellence in Teaching Approach is based on </a:t>
            </a:r>
            <a:r>
              <a:rPr lang="en-US" sz="2500" b="1" dirty="0">
                <a:effectLst/>
                <a:ea typeface="Times New Roman" panose="02020603050405020304" pitchFamily="18" charset="0"/>
              </a:rPr>
              <a:t>fall-to-spring</a:t>
            </a:r>
            <a:r>
              <a:rPr lang="en-US" sz="2500" dirty="0">
                <a:effectLst/>
                <a:ea typeface="Times New Roman" panose="02020603050405020304" pitchFamily="18" charset="0"/>
              </a:rPr>
              <a:t> student growth</a:t>
            </a:r>
          </a:p>
          <a:p>
            <a:pPr marL="342900" marR="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US" sz="2500" dirty="0">
                <a:effectLst/>
                <a:ea typeface="Times New Roman" panose="02020603050405020304" pitchFamily="18" charset="0"/>
              </a:rPr>
              <a:t>The awards require students to have assessment results for fall and spring via a </a:t>
            </a:r>
            <a:r>
              <a:rPr lang="en-US" sz="2500" b="1" dirty="0">
                <a:effectLst/>
                <a:ea typeface="Times New Roman" panose="02020603050405020304" pitchFamily="18" charset="0"/>
              </a:rPr>
              <a:t>state-approved interim assessment</a:t>
            </a:r>
          </a:p>
          <a:p>
            <a:pPr marL="342900" marR="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US" sz="2500" dirty="0">
                <a:effectLst/>
                <a:ea typeface="Times New Roman" panose="02020603050405020304" pitchFamily="18" charset="0"/>
              </a:rPr>
              <a:t>Districts will select specific schools, grade levels and/or content areas for the pilot </a:t>
            </a:r>
          </a:p>
          <a:p>
            <a:pPr marL="342900" marR="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US" sz="2500" dirty="0">
                <a:effectLst/>
                <a:ea typeface="Times New Roman" panose="02020603050405020304" pitchFamily="18" charset="0"/>
              </a:rPr>
              <a:t>The awards are based on two components: Classroom Growth and Student Advancement </a:t>
            </a:r>
          </a:p>
          <a:p>
            <a:pPr marL="342900" marR="0" lvl="0" indent="-342900">
              <a:lnSpc>
                <a:spcPct val="100000"/>
              </a:lnSpc>
              <a:buFont typeface="Symbol" panose="05050102010706020507" pitchFamily="18" charset="2"/>
              <a:buChar char=""/>
            </a:pPr>
            <a:r>
              <a:rPr lang="en-US" sz="2500" dirty="0">
                <a:ea typeface="Times New Roman" panose="02020603050405020304" pitchFamily="18" charset="0"/>
              </a:rPr>
              <a:t>For an example of this approach in practice, </a:t>
            </a:r>
            <a:r>
              <a:rPr lang="en-US" sz="2500" dirty="0">
                <a:ea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please view this PDF overview</a:t>
            </a:r>
            <a:r>
              <a:rPr lang="en-US" sz="2500" dirty="0">
                <a:ea typeface="Times New Roman" panose="02020603050405020304" pitchFamily="18" charset="0"/>
              </a:rPr>
              <a:t>.</a:t>
            </a:r>
            <a:endParaRPr lang="en-US" sz="2500" dirty="0">
              <a:effectLst/>
              <a:ea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F292049-12C1-99F8-37AC-F0A0E66B354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457200" marR="0" lvl="0" indent="-45720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Other information about rostering and awards: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Every student must be placed on an educator's roster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Students may only be on one educator's roster per subject unless the student is in a Co-Teaching classroom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School-wide and teacher rosters will be reviewed and approved in coordination with campus-based teams 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Rosters for all teachers will be verified in coordination with school principals prior to the spring testing window 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Awards will be communicated after all rosters and assessment data have been vetted and verified </a:t>
            </a:r>
          </a:p>
          <a:p>
            <a:pPr marL="1485900" marR="0" lvl="1" indent="-457200" algn="l" defTabSz="13716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After award determination, an inquiry window is available for educators to raise potential issues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428D08-770F-1CAA-3DCB-904503D9D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316695" y="5592795"/>
            <a:ext cx="5486400" cy="1581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3998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15DAC-C063-769A-57ED-64C61F8B83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>
            <a:extLst>
              <a:ext uri="{FF2B5EF4-FFF2-40B4-BE49-F238E27FC236}">
                <a16:creationId xmlns:a16="http://schemas.microsoft.com/office/drawing/2014/main" id="{17857DD3-D432-837B-359F-7BFB4A7424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8972" y="603980"/>
            <a:ext cx="16404336" cy="6533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ptos" panose="020B0004020202020204" pitchFamily="34" charset="0"/>
                <a:ea typeface="+mn-ea"/>
                <a:cs typeface="+mn-cs"/>
              </a:rPr>
              <a:t>Option 3: District-Designed Approach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lgerian" panose="04020705040A02060702" pitchFamily="82" charset="0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613338-A69F-7EE7-0A8E-38304A7178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8972" y="2247901"/>
            <a:ext cx="7772400" cy="3733800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/>
              <a:t>For the final option, applicants may propose a </a:t>
            </a:r>
            <a:r>
              <a:rPr lang="en-US" b="1" dirty="0"/>
              <a:t>district-designed approach </a:t>
            </a:r>
            <a:r>
              <a:rPr lang="en-US" dirty="0"/>
              <a:t>to strategic compensation. Applicants may elect to partner with an organization or university with expertise in the area of strategic compensation to design their application and/or assist with implementation. Applicants selecting this model must provide the following information:</a:t>
            </a:r>
          </a:p>
        </p:txBody>
      </p:sp>
      <p:pic>
        <p:nvPicPr>
          <p:cNvPr id="5" name="Graphic 4" descr="Arrow Right with solid fill">
            <a:extLst>
              <a:ext uri="{FF2B5EF4-FFF2-40B4-BE49-F238E27FC236}">
                <a16:creationId xmlns:a16="http://schemas.microsoft.com/office/drawing/2014/main" id="{B14D3FAF-8795-976B-E39E-BF5F944716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48000" y="5597937"/>
            <a:ext cx="2745963" cy="274596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43BABE0-4F5E-0EF6-44C6-52E27AA5491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dirty="0"/>
              <a:t>Evidence that their selected model replicates or is based upon an existing, successful local and/or national model and body of research;</a:t>
            </a:r>
          </a:p>
          <a:p>
            <a:r>
              <a:rPr lang="en-US" dirty="0"/>
              <a:t>Model must use objective, quantitative data as the primary indicator for measuring student achievement;</a:t>
            </a:r>
          </a:p>
          <a:p>
            <a:r>
              <a:rPr lang="en-US" dirty="0"/>
              <a:t>Information on eligible content areas and grade levels;</a:t>
            </a:r>
          </a:p>
          <a:p>
            <a:r>
              <a:rPr lang="en-US" dirty="0"/>
              <a:t>Full description of method for determining educator effectiveness, including information on selected measurements, levels/tiers of awards if applicable; and</a:t>
            </a:r>
          </a:p>
          <a:p>
            <a:r>
              <a:rPr lang="en-US" dirty="0"/>
              <a:t>Timeline for determining and awarding compensation.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26F888-9D2C-BAB0-BC95-F93997729D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316695" y="5592795"/>
            <a:ext cx="5486400" cy="1581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9519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C3650-2EB7-897C-B665-D8FD5C30D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">
            <a:extLst>
              <a:ext uri="{FF2B5EF4-FFF2-40B4-BE49-F238E27FC236}">
                <a16:creationId xmlns:a16="http://schemas.microsoft.com/office/drawing/2014/main" id="{0567514A-CD0A-69E2-D204-ADFB2BBEA7F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42110" y="767103"/>
            <a:ext cx="16445345" cy="65845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Application Components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685A645-1A0D-794B-91D2-59A693859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652ADA3-E255-45C1-1B40-7F7369D8E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316695" y="5592795"/>
            <a:ext cx="5486400" cy="15810"/>
          </a:xfrm>
          <a:prstGeom prst="rect">
            <a:avLst/>
          </a:prstGeom>
          <a:ln>
            <a:noFill/>
          </a:ln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26F39F-92B9-3C5D-591B-90F1BDD3F36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In the application, districts will provide:</a:t>
            </a:r>
          </a:p>
          <a:p>
            <a:r>
              <a:rPr lang="en-US" sz="2800" dirty="0"/>
              <a:t>Details on selected approach</a:t>
            </a:r>
          </a:p>
          <a:p>
            <a:r>
              <a:rPr lang="en-US" sz="2800" dirty="0"/>
              <a:t>Information on grade levels and content areas selected for pilot</a:t>
            </a:r>
          </a:p>
          <a:p>
            <a:r>
              <a:rPr lang="en-US" sz="2800" dirty="0"/>
              <a:t>Rationale for selection of model and school sites</a:t>
            </a:r>
          </a:p>
          <a:p>
            <a:r>
              <a:rPr lang="en-US" sz="2800" dirty="0"/>
              <a:t>Funding information</a:t>
            </a:r>
          </a:p>
          <a:p>
            <a:r>
              <a:rPr lang="en-US" sz="2800" dirty="0"/>
              <a:t>Additional optional information (ex. Partner organizations)</a:t>
            </a:r>
          </a:p>
        </p:txBody>
      </p:sp>
      <p:pic>
        <p:nvPicPr>
          <p:cNvPr id="6" name="Picture 5" descr="Close up of checklist">
            <a:extLst>
              <a:ext uri="{FF2B5EF4-FFF2-40B4-BE49-F238E27FC236}">
                <a16:creationId xmlns:a16="http://schemas.microsoft.com/office/drawing/2014/main" id="{B5761F5C-9A8A-1AC2-5AD0-48024CDD41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6925" y="3105150"/>
            <a:ext cx="748665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875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985D6-AE9D-7A23-B145-C099B75A3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9">
            <a:extLst>
              <a:ext uri="{FF2B5EF4-FFF2-40B4-BE49-F238E27FC236}">
                <a16:creationId xmlns:a16="http://schemas.microsoft.com/office/drawing/2014/main" id="{07D9E8E6-B91D-8016-2E89-3226D725727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5251" y="685800"/>
            <a:ext cx="6272788" cy="65845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ptos" panose="020B0004020202020204" pitchFamily="34" charset="0"/>
                <a:ea typeface="+mn-ea"/>
                <a:cs typeface="+mn-cs"/>
              </a:rPr>
              <a:t>Post-RFP Timeline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987346-DCDA-9E7C-0483-7D57672E15B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600" dirty="0"/>
              <a:t>The SCDE will notify awarded districts/schools in January 2025, and begin working with districts on developing individual timelines and reporting plans based on the selected model and metrics.</a:t>
            </a:r>
          </a:p>
          <a:p>
            <a:endParaRPr lang="en-US" dirty="0"/>
          </a:p>
        </p:txBody>
      </p:sp>
      <p:pic>
        <p:nvPicPr>
          <p:cNvPr id="6" name="Content Placeholder 5" descr="Close-up of two people's hands pointing at laptop screen with stack of 4 books in background, one person holding a pen">
            <a:extLst>
              <a:ext uri="{FF2B5EF4-FFF2-40B4-BE49-F238E27FC236}">
                <a16:creationId xmlns:a16="http://schemas.microsoft.com/office/drawing/2014/main" id="{4AC27659-0509-4BB6-F54F-A979071FA0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1803929"/>
            <a:ext cx="8804275" cy="5869516"/>
          </a:xfrm>
        </p:spPr>
      </p:pic>
    </p:spTree>
    <p:extLst>
      <p:ext uri="{BB962C8B-B14F-4D97-AF65-F5344CB8AC3E}">
        <p14:creationId xmlns:p14="http://schemas.microsoft.com/office/powerpoint/2010/main" val="1678124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7B4CD-9433-95B1-879F-D914E1E5F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603836-CC83-FA98-3C12-7B1DFC7EA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2019300"/>
            <a:ext cx="5448300" cy="5445030"/>
          </a:xfrm>
          <a:prstGeom prst="rect">
            <a:avLst/>
          </a:prstGeom>
        </p:spPr>
      </p:pic>
      <p:sp>
        <p:nvSpPr>
          <p:cNvPr id="13" name="TextBox 4">
            <a:extLst>
              <a:ext uri="{FF2B5EF4-FFF2-40B4-BE49-F238E27FC236}">
                <a16:creationId xmlns:a16="http://schemas.microsoft.com/office/drawing/2014/main" id="{78B10DD3-657C-4956-2C88-EDDE4C3CE81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839200" y="3475367"/>
            <a:ext cx="7296150" cy="129984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Questions?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D58049-7440-CE48-24C9-F617674B41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Please email Taylor Seale at </a:t>
            </a:r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tseale@ed.sc.gov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319619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>
        <a:noAutofit/>
      </a:bodyPr>
      <a:lstStyle>
        <a:defPPr algn="l">
          <a:defRPr sz="44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CDE PPT Template - Dark - accessible version" id="{D6A8E0CA-67FF-4938-81D4-AEBFB84DEDD3}" vid="{3F6951EC-76C4-4CEA-AF3F-E97B198E770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lated_x0020_ARS_x0020_Record xmlns="4156c6c0-55d3-46bd-947b-c0981f42ad3d">1287</Related_x0020_ARS_x0020_Record>
    <lcf76f155ced4ddcb4097134ff3c332f xmlns="4156c6c0-55d3-46bd-947b-c0981f42ad3d">
      <Terms xmlns="http://schemas.microsoft.com/office/infopath/2007/PartnerControls"/>
    </lcf76f155ced4ddcb4097134ff3c332f>
    <TaxCatchAll xmlns="61b6f52b-ee08-46d7-8326-758c64b3561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105690A85EC2448C2EBA19D354F1EC" ma:contentTypeVersion="16" ma:contentTypeDescription="Create a new document." ma:contentTypeScope="" ma:versionID="37879771ff352fcfc325dbca9cc70888">
  <xsd:schema xmlns:xsd="http://www.w3.org/2001/XMLSchema" xmlns:xs="http://www.w3.org/2001/XMLSchema" xmlns:p="http://schemas.microsoft.com/office/2006/metadata/properties" xmlns:ns2="4156c6c0-55d3-46bd-947b-c0981f42ad3d" xmlns:ns3="61b6f52b-ee08-46d7-8326-758c64b35613" targetNamespace="http://schemas.microsoft.com/office/2006/metadata/properties" ma:root="true" ma:fieldsID="948a8591272377cad72c35ad381f2c17" ns2:_="" ns3:_="">
    <xsd:import namespace="4156c6c0-55d3-46bd-947b-c0981f42ad3d"/>
    <xsd:import namespace="61b6f52b-ee08-46d7-8326-758c64b35613"/>
    <xsd:element name="properties">
      <xsd:complexType>
        <xsd:sequence>
          <xsd:element name="documentManagement">
            <xsd:complexType>
              <xsd:all>
                <xsd:element ref="ns2:Related_x0020_ARS_x0020_Record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56c6c0-55d3-46bd-947b-c0981f42ad3d" elementFormDefault="qualified">
    <xsd:import namespace="http://schemas.microsoft.com/office/2006/documentManagement/types"/>
    <xsd:import namespace="http://schemas.microsoft.com/office/infopath/2007/PartnerControls"/>
    <xsd:element name="Related_x0020_ARS_x0020_Record" ma:index="8" nillable="true" ma:displayName="Related ART Record" ma:format="Dropdown" ma:hidden="true" ma:list="842b15f5-835b-4709-9baf-f3ef5e2d0c0d" ma:internalName="Related_x0020_ARS_x0020_Record" ma:showField="Title">
      <xsd:simpleType>
        <xsd:restriction base="dms:Lookup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0e4daac4-fd0c-4c4b-a426-489ddec535a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b6f52b-ee08-46d7-8326-758c64b35613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6e990046-3222-461c-9c97-ced63ce803ab}" ma:internalName="TaxCatchAll" ma:showField="CatchAllData" ma:web="61b6f52b-ee08-46d7-8326-758c64b356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947520-6634-402D-A2F8-BEF35ADFEADF}">
  <ds:schemaRefs>
    <ds:schemaRef ds:uri="http://schemas.microsoft.com/office/2006/documentManagement/types"/>
    <ds:schemaRef ds:uri="http://purl.org/dc/elements/1.1/"/>
    <ds:schemaRef ds:uri="http://purl.org/dc/terms/"/>
    <ds:schemaRef ds:uri="4156c6c0-55d3-46bd-947b-c0981f42ad3d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61b6f52b-ee08-46d7-8326-758c64b3561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A035B41-2F7E-4411-BD3E-DC3CB79FC0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7EFB48-7FAE-49D8-A317-4916B12397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56c6c0-55d3-46bd-947b-c0981f42ad3d"/>
    <ds:schemaRef ds:uri="61b6f52b-ee08-46d7-8326-758c64b356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SCDE PPT Template - Dark - accessible version</Template>
  <TotalTime>1251</TotalTime>
  <Words>793</Words>
  <Application>Microsoft Office PowerPoint</Application>
  <PresentationFormat>Custom</PresentationFormat>
  <Paragraphs>71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Algerian</vt:lpstr>
      <vt:lpstr>Times New Roman</vt:lpstr>
      <vt:lpstr>Symbol</vt:lpstr>
      <vt:lpstr>Arial</vt:lpstr>
      <vt:lpstr>1_Office Theme</vt:lpstr>
      <vt:lpstr>2024–25 Strategic Compensation Pilot Grant Overview</vt:lpstr>
      <vt:lpstr>Strategic Compensation Grant Summary</vt:lpstr>
      <vt:lpstr>Application Options</vt:lpstr>
      <vt:lpstr>Option 1: State Collaboration Approach</vt:lpstr>
      <vt:lpstr>Option 2: Excellence in Teaching Approach</vt:lpstr>
      <vt:lpstr>Option 3: District-Designed Approach</vt:lpstr>
      <vt:lpstr>Application Components</vt:lpstr>
      <vt:lpstr>Post-RFP Timeline</vt:lpstr>
      <vt:lpstr>Questions?</vt:lpstr>
      <vt:lpstr>ed.sc.gov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31198 - Strategic Compensation Grant Overview.pptx</dc:title>
  <dc:creator>AccessibilityTrainingsforDistricts@ed.sc.gov</dc:creator>
  <cp:lastModifiedBy>Seale, Taylor</cp:lastModifiedBy>
  <cp:revision>10</cp:revision>
  <dcterms:created xsi:type="dcterms:W3CDTF">2024-11-18T18:04:55Z</dcterms:created>
  <dcterms:modified xsi:type="dcterms:W3CDTF">2024-12-10T15:56:19Z</dcterms:modified>
  <dc:identifier>DAGJFJTh0zc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0x01010038105690A85EC2448C2EBA19D354F1EC</vt:lpwstr>
  </property>
</Properties>
</file>