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64" r:id="rId3"/>
    <p:sldId id="259" r:id="rId4"/>
    <p:sldId id="261" r:id="rId5"/>
    <p:sldId id="257" r:id="rId6"/>
    <p:sldId id="260" r:id="rId7"/>
    <p:sldId id="262" r:id="rId8"/>
    <p:sldId id="265" r:id="rId9"/>
    <p:sldId id="266" r:id="rId10"/>
    <p:sldId id="269" r:id="rId11"/>
    <p:sldId id="270" r:id="rId12"/>
    <p:sldId id="272" r:id="rId13"/>
    <p:sldId id="274" r:id="rId14"/>
    <p:sldId id="277" r:id="rId15"/>
    <p:sldId id="278" r:id="rId16"/>
    <p:sldId id="276" r:id="rId1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2050"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3046BC91-DC40-40DC-9FA3-AF9C625610DF}" type="datetimeFigureOut">
              <a:rPr lang="en-US" smtClean="0"/>
              <a:t>11/18/2016</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01057354-EFBB-40C0-A3F3-57001DAB957F}" type="slidenum">
              <a:rPr lang="en-US" smtClean="0"/>
              <a:t>‹#›</a:t>
            </a:fld>
            <a:endParaRPr lang="en-US"/>
          </a:p>
        </p:txBody>
      </p:sp>
    </p:spTree>
    <p:extLst>
      <p:ext uri="{BB962C8B-B14F-4D97-AF65-F5344CB8AC3E}">
        <p14:creationId xmlns:p14="http://schemas.microsoft.com/office/powerpoint/2010/main" val="3964736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1ACD7D-A255-45FC-AD87-3E428E5C8528}" type="datetimeFigureOut">
              <a:rPr lang="en-US" smtClean="0"/>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4262874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1ACD7D-A255-45FC-AD87-3E428E5C8528}" type="datetimeFigureOut">
              <a:rPr lang="en-US" smtClean="0"/>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937917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1ACD7D-A255-45FC-AD87-3E428E5C8528}" type="datetimeFigureOut">
              <a:rPr lang="en-US" smtClean="0"/>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055525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1ACD7D-A255-45FC-AD87-3E428E5C8528}" type="datetimeFigureOut">
              <a:rPr lang="en-US" smtClean="0"/>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3359817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1ACD7D-A255-45FC-AD87-3E428E5C8528}" type="datetimeFigureOut">
              <a:rPr lang="en-US" smtClean="0"/>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691666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1ACD7D-A255-45FC-AD87-3E428E5C8528}" type="datetimeFigureOut">
              <a:rPr lang="en-US" smtClean="0"/>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424680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1ACD7D-A255-45FC-AD87-3E428E5C8528}" type="datetimeFigureOut">
              <a:rPr lang="en-US" smtClean="0"/>
              <a:t>11/18/2016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509018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1ACD7D-A255-45FC-AD87-3E428E5C8528}" type="datetimeFigureOut">
              <a:rPr lang="en-US" smtClean="0"/>
              <a:t>11/18/2016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3747547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1ACD7D-A255-45FC-AD87-3E428E5C8528}" type="datetimeFigureOut">
              <a:rPr lang="en-US" smtClean="0"/>
              <a:t>11/18/2016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077337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1ACD7D-A255-45FC-AD87-3E428E5C8528}" type="datetimeFigureOut">
              <a:rPr lang="en-US" smtClean="0"/>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38370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1ACD7D-A255-45FC-AD87-3E428E5C8528}" type="datetimeFigureOut">
              <a:rPr lang="en-US" smtClean="0"/>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A04BC5-FB8E-43E5-A0FD-63FAC4DFA9D8}" type="slidenum">
              <a:rPr lang="en-US" smtClean="0"/>
              <a:t>‹#›</a:t>
            </a:fld>
            <a:endParaRPr lang="en-US"/>
          </a:p>
        </p:txBody>
      </p:sp>
    </p:spTree>
    <p:extLst>
      <p:ext uri="{BB962C8B-B14F-4D97-AF65-F5344CB8AC3E}">
        <p14:creationId xmlns:p14="http://schemas.microsoft.com/office/powerpoint/2010/main" val="2311690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1ACD7D-A255-45FC-AD87-3E428E5C8528}" type="datetimeFigureOut">
              <a:rPr lang="en-US" smtClean="0"/>
              <a:t>11/18/2016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A04BC5-FB8E-43E5-A0FD-63FAC4DFA9D8}" type="slidenum">
              <a:rPr lang="en-US" smtClean="0"/>
              <a:t>‹#›</a:t>
            </a:fld>
            <a:endParaRPr lang="en-US"/>
          </a:p>
        </p:txBody>
      </p:sp>
    </p:spTree>
    <p:extLst>
      <p:ext uri="{BB962C8B-B14F-4D97-AF65-F5344CB8AC3E}">
        <p14:creationId xmlns:p14="http://schemas.microsoft.com/office/powerpoint/2010/main" val="2689837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mailto:grantsaccounting@ed.sc.gov"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ed.sc.gov/finance/grants-accountin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GAPS</a:t>
            </a:r>
            <a:br>
              <a:rPr lang="en-US" dirty="0" smtClean="0"/>
            </a:br>
            <a:endParaRPr lang="en-US" dirty="0"/>
          </a:p>
        </p:txBody>
      </p:sp>
      <p:sp>
        <p:nvSpPr>
          <p:cNvPr id="3" name="Subtitle 2"/>
          <p:cNvSpPr>
            <a:spLocks noGrp="1"/>
          </p:cNvSpPr>
          <p:nvPr>
            <p:ph type="subTitle" idx="1"/>
          </p:nvPr>
        </p:nvSpPr>
        <p:spPr/>
        <p:txBody>
          <a:bodyPr/>
          <a:lstStyle/>
          <a:p>
            <a:endParaRPr lang="en-US" dirty="0" smtClean="0"/>
          </a:p>
          <a:p>
            <a:r>
              <a:rPr lang="en-US" dirty="0" smtClean="0"/>
              <a:t>SCASBO </a:t>
            </a:r>
            <a:r>
              <a:rPr lang="en-US" smtClean="0"/>
              <a:t>Fall 2016</a:t>
            </a:r>
            <a:endParaRPr lang="en-US" dirty="0" smtClean="0"/>
          </a:p>
          <a:p>
            <a:endParaRPr lang="en-US" dirty="0" smtClean="0"/>
          </a:p>
          <a:p>
            <a:endParaRPr lang="en-US" dirty="0"/>
          </a:p>
        </p:txBody>
      </p:sp>
    </p:spTree>
    <p:extLst>
      <p:ext uri="{BB962C8B-B14F-4D97-AF65-F5344CB8AC3E}">
        <p14:creationId xmlns:p14="http://schemas.microsoft.com/office/powerpoint/2010/main" val="885070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449" t="10065" r="16458" b="4158"/>
          <a:stretch/>
        </p:blipFill>
        <p:spPr bwMode="auto">
          <a:xfrm>
            <a:off x="609600" y="1600200"/>
            <a:ext cx="784860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09600" y="457200"/>
            <a:ext cx="8001000" cy="461665"/>
          </a:xfrm>
          <a:prstGeom prst="rect">
            <a:avLst/>
          </a:prstGeom>
          <a:noFill/>
        </p:spPr>
        <p:txBody>
          <a:bodyPr wrap="square" rtlCol="0">
            <a:spAutoFit/>
          </a:bodyPr>
          <a:lstStyle/>
          <a:p>
            <a:r>
              <a:rPr lang="en-US" sz="2400" b="1" dirty="0" smtClean="0"/>
              <a:t>                       Accessing Reports in GAPS (cont’d)</a:t>
            </a:r>
            <a:endParaRPr lang="en-US" sz="2400" dirty="0"/>
          </a:p>
        </p:txBody>
      </p:sp>
      <p:sp>
        <p:nvSpPr>
          <p:cNvPr id="6" name="TextBox 5"/>
          <p:cNvSpPr txBox="1"/>
          <p:nvPr/>
        </p:nvSpPr>
        <p:spPr>
          <a:xfrm>
            <a:off x="609600" y="1219200"/>
            <a:ext cx="7848600" cy="369332"/>
          </a:xfrm>
          <a:prstGeom prst="rect">
            <a:avLst/>
          </a:prstGeom>
          <a:noFill/>
        </p:spPr>
        <p:txBody>
          <a:bodyPr wrap="square" rtlCol="0">
            <a:spAutoFit/>
          </a:bodyPr>
          <a:lstStyle/>
          <a:p>
            <a:r>
              <a:rPr lang="en-US" dirty="0" smtClean="0"/>
              <a:t>To check status of a budget </a:t>
            </a:r>
            <a:endParaRPr lang="en-US" dirty="0"/>
          </a:p>
        </p:txBody>
      </p:sp>
    </p:spTree>
    <p:extLst>
      <p:ext uri="{BB962C8B-B14F-4D97-AF65-F5344CB8AC3E}">
        <p14:creationId xmlns:p14="http://schemas.microsoft.com/office/powerpoint/2010/main" val="2874135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169" t="9251" r="1888" b="14558"/>
          <a:stretch/>
        </p:blipFill>
        <p:spPr bwMode="auto">
          <a:xfrm>
            <a:off x="587721" y="1264193"/>
            <a:ext cx="8277808" cy="5225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3400" y="457200"/>
            <a:ext cx="8001000" cy="461665"/>
          </a:xfrm>
          <a:prstGeom prst="rect">
            <a:avLst/>
          </a:prstGeom>
          <a:noFill/>
        </p:spPr>
        <p:txBody>
          <a:bodyPr wrap="square" rtlCol="0">
            <a:spAutoFit/>
          </a:bodyPr>
          <a:lstStyle/>
          <a:p>
            <a:r>
              <a:rPr lang="en-US" b="1" dirty="0" smtClean="0"/>
              <a:t>		</a:t>
            </a:r>
            <a:r>
              <a:rPr lang="en-US" sz="2400" b="1" dirty="0" smtClean="0"/>
              <a:t>Accessing Reports in GAPS (cont’d)</a:t>
            </a:r>
            <a:endParaRPr lang="en-US" sz="2400" dirty="0"/>
          </a:p>
        </p:txBody>
      </p:sp>
      <p:sp>
        <p:nvSpPr>
          <p:cNvPr id="3" name="Rounded Rectangle 2"/>
          <p:cNvSpPr/>
          <p:nvPr/>
        </p:nvSpPr>
        <p:spPr>
          <a:xfrm>
            <a:off x="6705600" y="2819400"/>
            <a:ext cx="16764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934088" y="2694915"/>
            <a:ext cx="1676400" cy="1200329"/>
          </a:xfrm>
          <a:prstGeom prst="rect">
            <a:avLst/>
          </a:prstGeom>
          <a:noFill/>
        </p:spPr>
        <p:txBody>
          <a:bodyPr wrap="square" rtlCol="0">
            <a:spAutoFit/>
          </a:bodyPr>
          <a:lstStyle/>
          <a:p>
            <a:endParaRPr lang="en-US" dirty="0" smtClean="0"/>
          </a:p>
          <a:p>
            <a:r>
              <a:rPr lang="en-US" b="1" dirty="0" smtClean="0"/>
              <a:t>Select Sub</a:t>
            </a:r>
          </a:p>
          <a:p>
            <a:r>
              <a:rPr lang="en-US" b="1" dirty="0" smtClean="0"/>
              <a:t>Grant Title</a:t>
            </a:r>
          </a:p>
          <a:p>
            <a:endParaRPr lang="en-US" dirty="0"/>
          </a:p>
        </p:txBody>
      </p:sp>
      <p:sp>
        <p:nvSpPr>
          <p:cNvPr id="5" name="Down Arrow 4"/>
          <p:cNvSpPr/>
          <p:nvPr/>
        </p:nvSpPr>
        <p:spPr>
          <a:xfrm rot="8197106">
            <a:off x="6561620" y="2145912"/>
            <a:ext cx="219104" cy="678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819400" y="3276600"/>
            <a:ext cx="3352800" cy="1200329"/>
          </a:xfrm>
          <a:prstGeom prst="rect">
            <a:avLst/>
          </a:prstGeom>
          <a:noFill/>
        </p:spPr>
        <p:txBody>
          <a:bodyPr wrap="square" rtlCol="0">
            <a:spAutoFit/>
          </a:bodyPr>
          <a:lstStyle/>
          <a:p>
            <a:endParaRPr lang="en-US" dirty="0" smtClean="0"/>
          </a:p>
          <a:p>
            <a:r>
              <a:rPr lang="en-US" b="1" dirty="0" smtClean="0"/>
              <a:t>Select Budget Details to see approval status by line</a:t>
            </a:r>
          </a:p>
          <a:p>
            <a:endParaRPr lang="en-US" dirty="0"/>
          </a:p>
        </p:txBody>
      </p:sp>
      <p:sp>
        <p:nvSpPr>
          <p:cNvPr id="7" name="Rounded Rectangle 6"/>
          <p:cNvSpPr/>
          <p:nvPr/>
        </p:nvSpPr>
        <p:spPr>
          <a:xfrm>
            <a:off x="2743200" y="3604991"/>
            <a:ext cx="2895600" cy="5860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own Arrow 7"/>
          <p:cNvSpPr/>
          <p:nvPr/>
        </p:nvSpPr>
        <p:spPr>
          <a:xfrm rot="7221427">
            <a:off x="2464825" y="3437199"/>
            <a:ext cx="122286" cy="5421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01059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6719" y="381000"/>
            <a:ext cx="7010400" cy="738664"/>
          </a:xfrm>
          <a:prstGeom prst="rect">
            <a:avLst/>
          </a:prstGeom>
          <a:noFill/>
        </p:spPr>
        <p:txBody>
          <a:bodyPr wrap="square" rtlCol="0">
            <a:spAutoFit/>
          </a:bodyPr>
          <a:lstStyle/>
          <a:p>
            <a:r>
              <a:rPr lang="en-US" sz="2400" b="1" dirty="0" smtClean="0"/>
              <a:t>	       Accessing Reports in GAPS (cont’d)</a:t>
            </a:r>
            <a:endParaRPr lang="en-US" sz="2400" dirty="0" smtClean="0"/>
          </a:p>
          <a:p>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24" t="9322" r="15466" b="9039"/>
          <a:stretch/>
        </p:blipFill>
        <p:spPr bwMode="auto">
          <a:xfrm>
            <a:off x="473045" y="1227500"/>
            <a:ext cx="8077200" cy="527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2438400" y="3352800"/>
            <a:ext cx="52578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2514600" y="3352800"/>
            <a:ext cx="5105400" cy="923330"/>
          </a:xfrm>
          <a:prstGeom prst="rect">
            <a:avLst/>
          </a:prstGeom>
          <a:noFill/>
        </p:spPr>
        <p:txBody>
          <a:bodyPr wrap="square" rtlCol="0">
            <a:spAutoFit/>
          </a:bodyPr>
          <a:lstStyle/>
          <a:p>
            <a:r>
              <a:rPr lang="en-US" b="1" dirty="0" smtClean="0"/>
              <a:t>For Budget Reports, you’ll have to click on the </a:t>
            </a:r>
          </a:p>
          <a:p>
            <a:r>
              <a:rPr lang="en-US" b="1" dirty="0" smtClean="0"/>
              <a:t>Button for Inactivated Sub grants if the grant is no longer in an active award status</a:t>
            </a:r>
            <a:endParaRPr lang="en-US" b="1" dirty="0"/>
          </a:p>
        </p:txBody>
      </p:sp>
      <p:sp>
        <p:nvSpPr>
          <p:cNvPr id="6" name="Down Arrow 5"/>
          <p:cNvSpPr/>
          <p:nvPr/>
        </p:nvSpPr>
        <p:spPr>
          <a:xfrm rot="3043798">
            <a:off x="2131565" y="3710963"/>
            <a:ext cx="262849" cy="382985"/>
          </a:xfrm>
          <a:prstGeom prst="downArrow">
            <a:avLst>
              <a:gd name="adj1" fmla="val 50000"/>
              <a:gd name="adj2" fmla="val 513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72306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304799"/>
            <a:ext cx="7848600" cy="738664"/>
          </a:xfrm>
          <a:prstGeom prst="rect">
            <a:avLst/>
          </a:prstGeom>
          <a:noFill/>
        </p:spPr>
        <p:txBody>
          <a:bodyPr wrap="square" rtlCol="0">
            <a:spAutoFit/>
          </a:bodyPr>
          <a:lstStyle/>
          <a:p>
            <a:r>
              <a:rPr lang="en-US" sz="2400" b="1" dirty="0" smtClean="0"/>
              <a:t>		Accessing Reports in GAPS (cont’d)</a:t>
            </a:r>
            <a:endParaRPr lang="en-US" sz="2400" dirty="0" smtClean="0"/>
          </a:p>
          <a:p>
            <a:endParaRPr lang="en-US"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296" t="9830" r="16741" b="1122"/>
          <a:stretch/>
        </p:blipFill>
        <p:spPr bwMode="auto">
          <a:xfrm>
            <a:off x="533400" y="1043463"/>
            <a:ext cx="7848600" cy="487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819400" y="2819400"/>
            <a:ext cx="4572000" cy="646331"/>
          </a:xfrm>
          <a:prstGeom prst="rect">
            <a:avLst/>
          </a:prstGeom>
          <a:noFill/>
        </p:spPr>
        <p:txBody>
          <a:bodyPr wrap="square" rtlCol="0">
            <a:spAutoFit/>
          </a:bodyPr>
          <a:lstStyle/>
          <a:p>
            <a:r>
              <a:rPr lang="en-US" b="1" dirty="0" smtClean="0"/>
              <a:t>Expenditure reports are accessed by going back to Reports Tab</a:t>
            </a:r>
            <a:endParaRPr lang="en-US" b="1" dirty="0"/>
          </a:p>
        </p:txBody>
      </p:sp>
      <p:sp>
        <p:nvSpPr>
          <p:cNvPr id="5" name="Rounded Rectangle 4"/>
          <p:cNvSpPr/>
          <p:nvPr/>
        </p:nvSpPr>
        <p:spPr>
          <a:xfrm>
            <a:off x="2743200" y="2819400"/>
            <a:ext cx="4648200" cy="6635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rot="7212197">
            <a:off x="2187019" y="2597401"/>
            <a:ext cx="277413" cy="8247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p:cNvSpPr/>
          <p:nvPr/>
        </p:nvSpPr>
        <p:spPr>
          <a:xfrm>
            <a:off x="2971800" y="5334000"/>
            <a:ext cx="22098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6843767">
            <a:off x="5274362" y="5767465"/>
            <a:ext cx="243590" cy="692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715000" y="6001178"/>
            <a:ext cx="2820971" cy="55202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715000" y="6095999"/>
            <a:ext cx="3009900" cy="646331"/>
          </a:xfrm>
          <a:prstGeom prst="rect">
            <a:avLst/>
          </a:prstGeom>
          <a:noFill/>
        </p:spPr>
        <p:txBody>
          <a:bodyPr wrap="square" rtlCol="0">
            <a:spAutoFit/>
          </a:bodyPr>
          <a:lstStyle/>
          <a:p>
            <a:r>
              <a:rPr lang="en-US" dirty="0" smtClean="0"/>
              <a:t>To review reports by quarter</a:t>
            </a:r>
          </a:p>
          <a:p>
            <a:endParaRPr lang="en-US" dirty="0"/>
          </a:p>
        </p:txBody>
      </p:sp>
    </p:spTree>
    <p:extLst>
      <p:ext uri="{BB962C8B-B14F-4D97-AF65-F5344CB8AC3E}">
        <p14:creationId xmlns:p14="http://schemas.microsoft.com/office/powerpoint/2010/main" val="3460605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81000"/>
            <a:ext cx="7467600" cy="461665"/>
          </a:xfrm>
          <a:prstGeom prst="rect">
            <a:avLst/>
          </a:prstGeom>
          <a:noFill/>
        </p:spPr>
        <p:txBody>
          <a:bodyPr wrap="square" rtlCol="0">
            <a:spAutoFit/>
          </a:bodyPr>
          <a:lstStyle/>
          <a:p>
            <a:r>
              <a:rPr lang="en-US" sz="2400" dirty="0" smtClean="0"/>
              <a:t>			New Report </a:t>
            </a:r>
            <a:endParaRPr lang="en-US" sz="24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774" t="8922" r="15283" b="46964"/>
          <a:stretch/>
        </p:blipFill>
        <p:spPr bwMode="auto">
          <a:xfrm>
            <a:off x="33381" y="2057400"/>
            <a:ext cx="8567412" cy="302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57200" y="1066800"/>
            <a:ext cx="8143593" cy="369332"/>
          </a:xfrm>
          <a:prstGeom prst="rect">
            <a:avLst/>
          </a:prstGeom>
          <a:noFill/>
        </p:spPr>
        <p:txBody>
          <a:bodyPr wrap="square" rtlCol="0">
            <a:spAutoFit/>
          </a:bodyPr>
          <a:lstStyle/>
          <a:p>
            <a:r>
              <a:rPr lang="en-US" dirty="0" err="1" smtClean="0"/>
              <a:t>Qtrly</a:t>
            </a:r>
            <a:r>
              <a:rPr lang="en-US" dirty="0" smtClean="0"/>
              <a:t> Not Submitted Reports – To show Quarterly Expenditure Reports Not Submitted</a:t>
            </a:r>
            <a:endParaRPr lang="en-US" dirty="0"/>
          </a:p>
        </p:txBody>
      </p:sp>
    </p:spTree>
    <p:extLst>
      <p:ext uri="{BB962C8B-B14F-4D97-AF65-F5344CB8AC3E}">
        <p14:creationId xmlns:p14="http://schemas.microsoft.com/office/powerpoint/2010/main" val="2629753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940" t="8980" r="15067" b="4762"/>
          <a:stretch/>
        </p:blipFill>
        <p:spPr bwMode="auto">
          <a:xfrm>
            <a:off x="228600" y="1295400"/>
            <a:ext cx="8696131" cy="5382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228600"/>
            <a:ext cx="8991600" cy="369332"/>
          </a:xfrm>
          <a:prstGeom prst="rect">
            <a:avLst/>
          </a:prstGeom>
          <a:noFill/>
        </p:spPr>
        <p:txBody>
          <a:bodyPr wrap="square" rtlCol="0">
            <a:spAutoFit/>
          </a:bodyPr>
          <a:lstStyle/>
          <a:p>
            <a:r>
              <a:rPr lang="en-US" dirty="0" smtClean="0"/>
              <a:t>Cont’d - </a:t>
            </a:r>
            <a:r>
              <a:rPr lang="en-US" dirty="0" err="1" smtClean="0"/>
              <a:t>Qtrly</a:t>
            </a:r>
            <a:r>
              <a:rPr lang="en-US" dirty="0" smtClean="0"/>
              <a:t> </a:t>
            </a:r>
            <a:r>
              <a:rPr lang="en-US" dirty="0"/>
              <a:t>Not Submitted Reports – To show Quarterly Expenditure Reports Not Submitted</a:t>
            </a:r>
          </a:p>
        </p:txBody>
      </p:sp>
      <p:sp>
        <p:nvSpPr>
          <p:cNvPr id="3" name="TextBox 2"/>
          <p:cNvSpPr txBox="1"/>
          <p:nvPr/>
        </p:nvSpPr>
        <p:spPr>
          <a:xfrm>
            <a:off x="3200400" y="4799692"/>
            <a:ext cx="3505200" cy="1200329"/>
          </a:xfrm>
          <a:prstGeom prst="rect">
            <a:avLst/>
          </a:prstGeom>
          <a:noFill/>
        </p:spPr>
        <p:txBody>
          <a:bodyPr wrap="square" rtlCol="0">
            <a:spAutoFit/>
          </a:bodyPr>
          <a:lstStyle/>
          <a:p>
            <a:endParaRPr lang="en-US" dirty="0" smtClean="0"/>
          </a:p>
          <a:p>
            <a:r>
              <a:rPr lang="en-US" dirty="0" smtClean="0"/>
              <a:t>Report can be run wide open by quarter or can be narrowed down by the other fields shown here</a:t>
            </a:r>
            <a:endParaRPr lang="en-US" dirty="0"/>
          </a:p>
        </p:txBody>
      </p:sp>
      <p:sp>
        <p:nvSpPr>
          <p:cNvPr id="5" name="Rounded Rectangle 4"/>
          <p:cNvSpPr/>
          <p:nvPr/>
        </p:nvSpPr>
        <p:spPr>
          <a:xfrm>
            <a:off x="3200400" y="5050205"/>
            <a:ext cx="3352800" cy="10269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rot="12466069">
            <a:off x="1635000" y="4672568"/>
            <a:ext cx="1669499" cy="173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6629942">
            <a:off x="3647154" y="4600804"/>
            <a:ext cx="637510" cy="1642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8391813">
            <a:off x="4438964" y="4600243"/>
            <a:ext cx="778866" cy="1976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705600" y="5334000"/>
            <a:ext cx="1066800" cy="1429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0" y="6077130"/>
            <a:ext cx="6400800" cy="923330"/>
          </a:xfrm>
          <a:prstGeom prst="rect">
            <a:avLst/>
          </a:prstGeom>
          <a:noFill/>
        </p:spPr>
        <p:txBody>
          <a:bodyPr wrap="square" rtlCol="0">
            <a:spAutoFit/>
          </a:bodyPr>
          <a:lstStyle/>
          <a:p>
            <a:r>
              <a:rPr lang="en-US" dirty="0" smtClean="0"/>
              <a:t>Note: Report doesn’t currently bring in items with anything in  progress – this will be changed in the near future</a:t>
            </a:r>
          </a:p>
          <a:p>
            <a:endParaRPr lang="en-US" dirty="0"/>
          </a:p>
        </p:txBody>
      </p:sp>
    </p:spTree>
    <p:extLst>
      <p:ext uri="{BB962C8B-B14F-4D97-AF65-F5344CB8AC3E}">
        <p14:creationId xmlns:p14="http://schemas.microsoft.com/office/powerpoint/2010/main" val="535372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28600"/>
            <a:ext cx="8153400" cy="7386638"/>
          </a:xfrm>
          <a:prstGeom prst="rect">
            <a:avLst/>
          </a:prstGeom>
          <a:noFill/>
        </p:spPr>
        <p:txBody>
          <a:bodyPr wrap="square" rtlCol="0">
            <a:spAutoFit/>
          </a:bodyPr>
          <a:lstStyle/>
          <a:p>
            <a:r>
              <a:rPr lang="en-US" sz="2400" b="1" dirty="0" smtClean="0"/>
              <a:t>		    FUTURE QUESTIONS/ISSUES</a:t>
            </a:r>
          </a:p>
          <a:p>
            <a:endParaRPr lang="en-US" dirty="0" smtClean="0"/>
          </a:p>
          <a:p>
            <a:endParaRPr lang="en-US" dirty="0"/>
          </a:p>
          <a:p>
            <a:r>
              <a:rPr lang="en-US" dirty="0" smtClean="0"/>
              <a:t>Questions related to </a:t>
            </a:r>
            <a:r>
              <a:rPr lang="en-US" b="1" dirty="0" smtClean="0"/>
              <a:t>Budget/Budget Amendment Status </a:t>
            </a:r>
            <a:r>
              <a:rPr lang="en-US" dirty="0" smtClean="0"/>
              <a:t>need to go to the specific SCDE Program Office – Grants Accounting Staff can’t approve or return these items</a:t>
            </a:r>
          </a:p>
          <a:p>
            <a:endParaRPr lang="en-US" dirty="0"/>
          </a:p>
          <a:p>
            <a:r>
              <a:rPr lang="en-US" dirty="0" smtClean="0"/>
              <a:t>Questions related to </a:t>
            </a:r>
            <a:r>
              <a:rPr lang="en-US" b="1" dirty="0" smtClean="0"/>
              <a:t>Expenditures/Expenditures Refunds Status </a:t>
            </a:r>
            <a:r>
              <a:rPr lang="en-US" dirty="0" smtClean="0"/>
              <a:t>need to be sent to the SCDE Grants Accounting Office at </a:t>
            </a:r>
            <a:r>
              <a:rPr lang="en-US" dirty="0" smtClean="0">
                <a:hlinkClick r:id="rId2"/>
              </a:rPr>
              <a:t>grantsaccounting@ed.sc.gov</a:t>
            </a:r>
            <a:r>
              <a:rPr lang="en-US" dirty="0" smtClean="0"/>
              <a:t>.</a:t>
            </a:r>
          </a:p>
          <a:p>
            <a:endParaRPr lang="en-US" dirty="0"/>
          </a:p>
          <a:p>
            <a:r>
              <a:rPr lang="en-US" dirty="0" smtClean="0"/>
              <a:t>GAPS issues should be explained and screenshots taken of each step being taken and sent to the Grants Accounting Office at </a:t>
            </a:r>
            <a:r>
              <a:rPr lang="en-US" dirty="0" smtClean="0">
                <a:hlinkClick r:id="rId2"/>
              </a:rPr>
              <a:t>grantsaccounting@ed.sc.gov</a:t>
            </a:r>
            <a:endParaRPr lang="en-US" dirty="0" smtClean="0"/>
          </a:p>
          <a:p>
            <a:endParaRPr lang="en-US" dirty="0"/>
          </a:p>
          <a:p>
            <a:r>
              <a:rPr lang="en-US" b="1" dirty="0" smtClean="0"/>
              <a:t>Assistance with running reports</a:t>
            </a:r>
            <a:r>
              <a:rPr lang="en-US" dirty="0" smtClean="0"/>
              <a:t>.  Please send your question to </a:t>
            </a:r>
            <a:r>
              <a:rPr lang="en-US" dirty="0" smtClean="0">
                <a:hlinkClick r:id="rId2"/>
              </a:rPr>
              <a:t>grantsaccounting@ed.sc.gov</a:t>
            </a:r>
            <a:r>
              <a:rPr lang="en-US" dirty="0" smtClean="0"/>
              <a:t> and one of the Grants Accounting Section Team Members will give either give you a call back or send instructions via email to get you to the information that you need.</a:t>
            </a:r>
          </a:p>
          <a:p>
            <a:endParaRPr lang="en-US" dirty="0"/>
          </a:p>
          <a:p>
            <a:r>
              <a:rPr lang="en-US" dirty="0" smtClean="0"/>
              <a:t>You’re always welcome to copy the assigned Grants Accountant on these email submissions.  However, the grants email box is monitored all day and chances are you’ll hear back from someone more quickly when your question is submitted through this box.  Also, this allows us to maintain a tracking system so we can watch for potential issues affecting multiple users so we can begin trouble shooting the issue.  </a:t>
            </a:r>
          </a:p>
          <a:p>
            <a:endParaRPr lang="en-US" dirty="0"/>
          </a:p>
          <a:p>
            <a:endParaRPr lang="en-US" dirty="0"/>
          </a:p>
        </p:txBody>
      </p:sp>
    </p:spTree>
    <p:extLst>
      <p:ext uri="{BB962C8B-B14F-4D97-AF65-F5344CB8AC3E}">
        <p14:creationId xmlns:p14="http://schemas.microsoft.com/office/powerpoint/2010/main" val="2903940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92671"/>
            <a:ext cx="9339404" cy="6401753"/>
          </a:xfrm>
          <a:prstGeom prst="rect">
            <a:avLst/>
          </a:prstGeom>
        </p:spPr>
        <p:txBody>
          <a:bodyPr wrap="square">
            <a:spAutoFit/>
          </a:bodyPr>
          <a:lstStyle/>
          <a:p>
            <a:pPr lvl="6"/>
            <a:r>
              <a:rPr lang="en-US" sz="2800" b="1" dirty="0"/>
              <a:t>Grants Accounting and GAPS</a:t>
            </a:r>
          </a:p>
          <a:p>
            <a:pPr lvl="6"/>
            <a:r>
              <a:rPr lang="en-US" sz="2800" dirty="0" smtClean="0"/>
              <a:t>    </a:t>
            </a:r>
            <a:endParaRPr lang="en-US" sz="2800" dirty="0"/>
          </a:p>
          <a:p>
            <a:endParaRPr lang="en-US" sz="2400" dirty="0"/>
          </a:p>
          <a:p>
            <a:r>
              <a:rPr lang="en-US" sz="2000" b="1" dirty="0"/>
              <a:t>         	</a:t>
            </a:r>
            <a:r>
              <a:rPr lang="en-US" sz="2400" b="1" dirty="0" smtClean="0"/>
              <a:t>Grant</a:t>
            </a:r>
            <a:r>
              <a:rPr lang="en-US" sz="2000" b="1" dirty="0" smtClean="0"/>
              <a:t> </a:t>
            </a:r>
            <a:r>
              <a:rPr lang="en-US" sz="2400" b="1" dirty="0" smtClean="0"/>
              <a:t>Coordinators </a:t>
            </a:r>
            <a:r>
              <a:rPr lang="en-US" sz="2400" b="1" dirty="0"/>
              <a:t>Need Grant Coordinator Role for GAPS</a:t>
            </a:r>
          </a:p>
          <a:p>
            <a:r>
              <a:rPr lang="en-US" dirty="0"/>
              <a:t>	-  Regardless of whether they are the individual entering budget or not</a:t>
            </a:r>
          </a:p>
          <a:p>
            <a:endParaRPr lang="en-US" dirty="0"/>
          </a:p>
          <a:p>
            <a:pPr marL="0" lvl="1"/>
            <a:r>
              <a:rPr lang="en-US" sz="2400" dirty="0"/>
              <a:t>        	</a:t>
            </a:r>
            <a:r>
              <a:rPr lang="en-US" sz="2400" b="1" dirty="0"/>
              <a:t>Quarterly Expenditure Reporting Required </a:t>
            </a:r>
          </a:p>
          <a:p>
            <a:pPr marL="0" lvl="1"/>
            <a:r>
              <a:rPr lang="en-US" sz="2400" dirty="0"/>
              <a:t>	</a:t>
            </a:r>
            <a:r>
              <a:rPr lang="en-US" sz="2400" dirty="0" smtClean="0"/>
              <a:t>- </a:t>
            </a:r>
            <a:r>
              <a:rPr lang="en-US" dirty="0" smtClean="0"/>
              <a:t>Due </a:t>
            </a:r>
            <a:r>
              <a:rPr lang="en-US" dirty="0"/>
              <a:t>by end of month following end of quarter once budget has been approved</a:t>
            </a:r>
          </a:p>
          <a:p>
            <a:pPr lvl="1"/>
            <a:r>
              <a:rPr lang="en-US" dirty="0"/>
              <a:t>	- </a:t>
            </a:r>
            <a:r>
              <a:rPr lang="en-US" dirty="0" smtClean="0"/>
              <a:t> If </a:t>
            </a:r>
            <a:r>
              <a:rPr lang="en-US" dirty="0"/>
              <a:t>these aren’t submitted timely, risk assessment score will go </a:t>
            </a:r>
            <a:r>
              <a:rPr lang="en-US" dirty="0" smtClean="0"/>
              <a:t>up</a:t>
            </a:r>
          </a:p>
          <a:p>
            <a:pPr lvl="1"/>
            <a:r>
              <a:rPr lang="en-US" dirty="0"/>
              <a:t>	</a:t>
            </a:r>
          </a:p>
          <a:p>
            <a:r>
              <a:rPr lang="en-US" sz="2400" dirty="0"/>
              <a:t>        	</a:t>
            </a:r>
            <a:r>
              <a:rPr lang="en-US" sz="2400" b="1" dirty="0"/>
              <a:t>Budget amendments must be submitted prior to expenditures    	 	being obligated – federal regulations state that expenditures </a:t>
            </a:r>
          </a:p>
          <a:p>
            <a:r>
              <a:rPr lang="en-US" sz="2400" b="1" dirty="0"/>
              <a:t>	must be approved prior to obligation.  If not, you’re out of 	 	federal compliance.</a:t>
            </a:r>
          </a:p>
          <a:p>
            <a:pPr lvl="1"/>
            <a:r>
              <a:rPr lang="en-US" dirty="0"/>
              <a:t>         -  </a:t>
            </a:r>
            <a:r>
              <a:rPr lang="en-US" b="1" dirty="0"/>
              <a:t>Please Note. </a:t>
            </a:r>
            <a:r>
              <a:rPr lang="en-US" dirty="0"/>
              <a:t>General deadline for budget amendments is three weeks prior to </a:t>
            </a:r>
          </a:p>
          <a:p>
            <a:pPr lvl="1"/>
            <a:r>
              <a:rPr lang="en-US" dirty="0"/>
              <a:t>	    end of expenditure period unless noted differently in GAN.  </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280513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381000"/>
            <a:ext cx="7696200" cy="954107"/>
          </a:xfrm>
          <a:prstGeom prst="rect">
            <a:avLst/>
          </a:prstGeom>
          <a:noFill/>
        </p:spPr>
        <p:txBody>
          <a:bodyPr wrap="square" rtlCol="0">
            <a:spAutoFit/>
          </a:bodyPr>
          <a:lstStyle/>
          <a:p>
            <a:r>
              <a:rPr lang="en-US" sz="2800" dirty="0" smtClean="0"/>
              <a:t>		Nurse Grants/Allocations</a:t>
            </a:r>
          </a:p>
          <a:p>
            <a:endParaRPr lang="en-US" sz="2800" dirty="0"/>
          </a:p>
        </p:txBody>
      </p:sp>
      <p:sp>
        <p:nvSpPr>
          <p:cNvPr id="4" name="TextBox 3"/>
          <p:cNvSpPr txBox="1"/>
          <p:nvPr/>
        </p:nvSpPr>
        <p:spPr>
          <a:xfrm>
            <a:off x="381000" y="1219200"/>
            <a:ext cx="8610600" cy="5601533"/>
          </a:xfrm>
          <a:prstGeom prst="rect">
            <a:avLst/>
          </a:prstGeom>
          <a:noFill/>
        </p:spPr>
        <p:txBody>
          <a:bodyPr wrap="square" rtlCol="0">
            <a:spAutoFit/>
          </a:bodyPr>
          <a:lstStyle/>
          <a:p>
            <a:endParaRPr lang="en-US" dirty="0"/>
          </a:p>
          <a:p>
            <a:r>
              <a:rPr lang="en-US" sz="2400" dirty="0" smtClean="0"/>
              <a:t>FY 17 – Paid out monthly as part of EFA/EIA Allocations</a:t>
            </a:r>
          </a:p>
          <a:p>
            <a:endParaRPr lang="en-US" dirty="0" smtClean="0"/>
          </a:p>
          <a:p>
            <a:endParaRPr lang="en-US" dirty="0"/>
          </a:p>
          <a:p>
            <a:r>
              <a:rPr lang="en-US" sz="2800" dirty="0" smtClean="0"/>
              <a:t>		CATE EIA/Local Expenditures</a:t>
            </a:r>
          </a:p>
          <a:p>
            <a:endParaRPr lang="en-US" sz="2800" dirty="0"/>
          </a:p>
          <a:p>
            <a:r>
              <a:rPr lang="en-US" sz="2400" dirty="0" smtClean="0"/>
              <a:t>CATE EIA (EIA Equipment and WBL)  </a:t>
            </a:r>
          </a:p>
          <a:p>
            <a:r>
              <a:rPr lang="en-US" sz="2400" dirty="0"/>
              <a:t>	</a:t>
            </a:r>
            <a:r>
              <a:rPr lang="en-US" sz="2200" dirty="0" smtClean="0"/>
              <a:t>Paid out monthly with regular EIA/EFA Allocation </a:t>
            </a:r>
          </a:p>
          <a:p>
            <a:r>
              <a:rPr lang="en-US" sz="2200" dirty="0"/>
              <a:t>	</a:t>
            </a:r>
            <a:r>
              <a:rPr lang="en-US" sz="2200" dirty="0" smtClean="0"/>
              <a:t>once CATE Local Plan has been approved</a:t>
            </a:r>
          </a:p>
          <a:p>
            <a:endParaRPr lang="en-US" dirty="0" smtClean="0"/>
          </a:p>
          <a:p>
            <a:r>
              <a:rPr lang="en-US" sz="2400" dirty="0" smtClean="0"/>
              <a:t>CATE GAPS – EIA and Local Expenditures reported in GAPS</a:t>
            </a:r>
          </a:p>
          <a:p>
            <a:r>
              <a:rPr lang="en-US" sz="2400" dirty="0" smtClean="0"/>
              <a:t>		Report of Expenditures ONLY – payment				isn’t based on Expenditures Reported</a:t>
            </a:r>
            <a:r>
              <a:rPr lang="en-US" sz="2400" dirty="0"/>
              <a:t>	</a:t>
            </a:r>
            <a:endParaRPr lang="en-US" sz="2400" dirty="0" smtClean="0"/>
          </a:p>
          <a:p>
            <a:endParaRPr lang="en-US" sz="2400" dirty="0"/>
          </a:p>
          <a:p>
            <a:endParaRPr lang="en-US" dirty="0" smtClean="0"/>
          </a:p>
          <a:p>
            <a:endParaRPr lang="en-US" dirty="0"/>
          </a:p>
        </p:txBody>
      </p:sp>
    </p:spTree>
    <p:extLst>
      <p:ext uri="{BB962C8B-B14F-4D97-AF65-F5344CB8AC3E}">
        <p14:creationId xmlns:p14="http://schemas.microsoft.com/office/powerpoint/2010/main" val="577513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04800"/>
            <a:ext cx="7696200" cy="800219"/>
          </a:xfrm>
          <a:prstGeom prst="rect">
            <a:avLst/>
          </a:prstGeom>
          <a:noFill/>
        </p:spPr>
        <p:txBody>
          <a:bodyPr wrap="square" rtlCol="0">
            <a:spAutoFit/>
          </a:bodyPr>
          <a:lstStyle/>
          <a:p>
            <a:r>
              <a:rPr lang="en-US" sz="2800" dirty="0" smtClean="0"/>
              <a:t>		           Budgets/GAPS </a:t>
            </a:r>
          </a:p>
          <a:p>
            <a:endParaRPr lang="en-US" dirty="0"/>
          </a:p>
        </p:txBody>
      </p:sp>
      <p:sp>
        <p:nvSpPr>
          <p:cNvPr id="3" name="TextBox 2"/>
          <p:cNvSpPr txBox="1"/>
          <p:nvPr/>
        </p:nvSpPr>
        <p:spPr>
          <a:xfrm>
            <a:off x="533400" y="1105020"/>
            <a:ext cx="8153400" cy="2031325"/>
          </a:xfrm>
          <a:prstGeom prst="rect">
            <a:avLst/>
          </a:prstGeom>
          <a:noFill/>
        </p:spPr>
        <p:txBody>
          <a:bodyPr wrap="square" rtlCol="0">
            <a:spAutoFit/>
          </a:bodyPr>
          <a:lstStyle/>
          <a:p>
            <a:r>
              <a:rPr lang="en-US" sz="2400" dirty="0" smtClean="0"/>
              <a:t>Budget Amendments </a:t>
            </a:r>
            <a:r>
              <a:rPr lang="en-US" sz="2200" dirty="0" smtClean="0"/>
              <a:t>– </a:t>
            </a:r>
          </a:p>
          <a:p>
            <a:pPr marL="342900" indent="-342900">
              <a:buFont typeface="Arial" panose="020B0604020202020204" pitchFamily="34" charset="0"/>
              <a:buChar char="•"/>
            </a:pPr>
            <a:r>
              <a:rPr lang="en-US" sz="2200" dirty="0" smtClean="0"/>
              <a:t> 	</a:t>
            </a:r>
            <a:r>
              <a:rPr lang="en-US" sz="2000" dirty="0" smtClean="0"/>
              <a:t>Budget Amendments Must Be Approved </a:t>
            </a:r>
            <a:r>
              <a:rPr lang="en-US" sz="2000" b="1" dirty="0" smtClean="0"/>
              <a:t>Prior</a:t>
            </a:r>
            <a:r>
              <a:rPr lang="en-US" sz="2000" dirty="0" smtClean="0"/>
              <a:t> to the Expenditures 	being obligated</a:t>
            </a:r>
          </a:p>
          <a:p>
            <a:r>
              <a:rPr lang="en-US" sz="2000" dirty="0" smtClean="0"/>
              <a:t>	</a:t>
            </a:r>
          </a:p>
          <a:p>
            <a:pPr marL="342900" indent="-342900">
              <a:buFont typeface="Arial" panose="020B0604020202020204" pitchFamily="34" charset="0"/>
              <a:buChar char="•"/>
            </a:pPr>
            <a:r>
              <a:rPr lang="en-US" sz="2000" dirty="0"/>
              <a:t>	</a:t>
            </a:r>
            <a:r>
              <a:rPr lang="en-US" sz="2000" dirty="0" smtClean="0"/>
              <a:t>Approved by the SCDE Program Office not SCDE Finance        </a:t>
            </a:r>
          </a:p>
          <a:p>
            <a:endParaRPr lang="en-US" sz="2000" dirty="0"/>
          </a:p>
        </p:txBody>
      </p:sp>
      <p:sp>
        <p:nvSpPr>
          <p:cNvPr id="5" name="TextBox 4"/>
          <p:cNvSpPr txBox="1"/>
          <p:nvPr/>
        </p:nvSpPr>
        <p:spPr>
          <a:xfrm>
            <a:off x="533400" y="3200399"/>
            <a:ext cx="7772400" cy="3508653"/>
          </a:xfrm>
          <a:prstGeom prst="rect">
            <a:avLst/>
          </a:prstGeom>
          <a:noFill/>
        </p:spPr>
        <p:txBody>
          <a:bodyPr wrap="square" rtlCol="0">
            <a:spAutoFit/>
          </a:bodyPr>
          <a:lstStyle/>
          <a:p>
            <a:r>
              <a:rPr lang="en-US" sz="2400" dirty="0" smtClean="0"/>
              <a:t>Budget Decrease Functionality</a:t>
            </a:r>
          </a:p>
          <a:p>
            <a:endParaRPr lang="en-US" dirty="0"/>
          </a:p>
          <a:p>
            <a:pPr marL="285750" indent="-285750">
              <a:buFont typeface="Arial" panose="020B0604020202020204" pitchFamily="34" charset="0"/>
              <a:buChar char="•"/>
            </a:pPr>
            <a:r>
              <a:rPr lang="en-US" dirty="0" smtClean="0"/>
              <a:t>Rolled out in February 2016</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Only Available when an allocation is decreased.  </a:t>
            </a:r>
          </a:p>
          <a:p>
            <a:r>
              <a:rPr lang="en-US" dirty="0"/>
              <a:t> </a:t>
            </a:r>
            <a:r>
              <a:rPr lang="en-US" dirty="0" smtClean="0"/>
              <a:t>          Examples; De-obligation of previously awarded grant funds</a:t>
            </a:r>
          </a:p>
          <a:p>
            <a:r>
              <a:rPr lang="en-US" dirty="0"/>
              <a:t>	</a:t>
            </a:r>
            <a:r>
              <a:rPr lang="en-US" dirty="0" smtClean="0"/>
              <a:t>             Title I amount carried forward to next year</a:t>
            </a:r>
          </a:p>
          <a:p>
            <a:endParaRPr lang="en-US" dirty="0" smtClean="0"/>
          </a:p>
          <a:p>
            <a:pPr marL="285750" indent="-285750">
              <a:buFont typeface="Arial" panose="020B0604020202020204" pitchFamily="34" charset="0"/>
              <a:buChar char="•"/>
            </a:pPr>
            <a:r>
              <a:rPr lang="en-US" dirty="0" smtClean="0"/>
              <a:t>Instructions shown at </a:t>
            </a:r>
            <a:r>
              <a:rPr lang="en-US" dirty="0" smtClean="0">
                <a:hlinkClick r:id="rId2"/>
              </a:rPr>
              <a:t>http://www.ed.sc.gov/finance/grants-accounting/</a:t>
            </a:r>
            <a:endParaRPr lang="en-US" dirty="0" smtClean="0"/>
          </a:p>
          <a:p>
            <a:endParaRPr lang="en-US" dirty="0" smtClean="0"/>
          </a:p>
          <a:p>
            <a:pPr marL="285750" indent="-285750">
              <a:buFont typeface="Arial" panose="020B0604020202020204" pitchFamily="34" charset="0"/>
              <a:buChar char="•"/>
            </a:pPr>
            <a:r>
              <a:rPr lang="en-US" dirty="0" smtClean="0"/>
              <a:t>You will be notified when this becomes a requirement on a particular grant</a:t>
            </a: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76221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8153400" cy="1138773"/>
          </a:xfrm>
          <a:prstGeom prst="rect">
            <a:avLst/>
          </a:prstGeom>
          <a:noFill/>
        </p:spPr>
        <p:txBody>
          <a:bodyPr wrap="square" rtlCol="0">
            <a:spAutoFit/>
          </a:bodyPr>
          <a:lstStyle/>
          <a:p>
            <a:r>
              <a:rPr lang="en-US" sz="3200" dirty="0" smtClean="0"/>
              <a:t>        	       </a:t>
            </a:r>
            <a:r>
              <a:rPr lang="en-US" sz="2800" dirty="0" smtClean="0"/>
              <a:t>Reimbursement of Expenditures</a:t>
            </a:r>
          </a:p>
          <a:p>
            <a:endParaRPr lang="en-US" dirty="0" smtClean="0"/>
          </a:p>
          <a:p>
            <a:endParaRPr lang="en-US" dirty="0"/>
          </a:p>
        </p:txBody>
      </p:sp>
      <p:sp>
        <p:nvSpPr>
          <p:cNvPr id="3" name="TextBox 2"/>
          <p:cNvSpPr txBox="1"/>
          <p:nvPr/>
        </p:nvSpPr>
        <p:spPr>
          <a:xfrm>
            <a:off x="304800" y="1166574"/>
            <a:ext cx="8534400" cy="5693866"/>
          </a:xfrm>
          <a:prstGeom prst="rect">
            <a:avLst/>
          </a:prstGeom>
          <a:noFill/>
        </p:spPr>
        <p:txBody>
          <a:bodyPr wrap="square" rtlCol="0">
            <a:spAutoFit/>
          </a:bodyPr>
          <a:lstStyle/>
          <a:p>
            <a:endParaRPr lang="en-US" sz="2400" dirty="0" smtClean="0"/>
          </a:p>
          <a:p>
            <a:r>
              <a:rPr lang="en-US" sz="2400" dirty="0" smtClean="0"/>
              <a:t>Weekly payments processed on Wednesday – cutoff for expenditure entry/approval for inclusion in weekly payments is Friday at 5pm most weeks  </a:t>
            </a:r>
          </a:p>
          <a:p>
            <a:r>
              <a:rPr lang="en-US" dirty="0" smtClean="0"/>
              <a:t> </a:t>
            </a:r>
            <a:endParaRPr lang="en-US" dirty="0"/>
          </a:p>
          <a:p>
            <a:r>
              <a:rPr lang="en-US" sz="2000" dirty="0" smtClean="0"/>
              <a:t>Tuesday morning – reports are run and figures prepared for Weekly Cash Draw</a:t>
            </a:r>
          </a:p>
          <a:p>
            <a:endParaRPr lang="en-US" sz="2000" dirty="0"/>
          </a:p>
          <a:p>
            <a:r>
              <a:rPr lang="en-US" sz="2000" dirty="0" smtClean="0"/>
              <a:t>Wednesday – Checks cut/direct deposits/LGIP transfers made</a:t>
            </a:r>
          </a:p>
          <a:p>
            <a:endParaRPr lang="en-US" dirty="0"/>
          </a:p>
          <a:p>
            <a:endParaRPr lang="en-US" dirty="0"/>
          </a:p>
          <a:p>
            <a:r>
              <a:rPr lang="en-US" sz="2400" b="1" dirty="0" smtClean="0"/>
              <a:t>Please reconcile your books </a:t>
            </a:r>
            <a:r>
              <a:rPr lang="en-US" sz="2400" dirty="0" smtClean="0"/>
              <a:t>– </a:t>
            </a:r>
            <a:r>
              <a:rPr lang="en-US" sz="2000" dirty="0" smtClean="0"/>
              <a:t>If you have entered an expenditure and it was approved by your Finance Approver before COB on Friday at 5pm, the payment should be in your Treasurer’s Office by the end of the next week.  </a:t>
            </a:r>
          </a:p>
          <a:p>
            <a:endParaRPr lang="en-US" sz="2400" dirty="0"/>
          </a:p>
          <a:p>
            <a:endParaRPr lang="en-US" sz="2400" dirty="0"/>
          </a:p>
          <a:p>
            <a:endParaRPr lang="en-US" sz="2400" dirty="0" smtClean="0"/>
          </a:p>
          <a:p>
            <a:endParaRPr lang="en-US" dirty="0"/>
          </a:p>
        </p:txBody>
      </p:sp>
    </p:spTree>
    <p:extLst>
      <p:ext uri="{BB962C8B-B14F-4D97-AF65-F5344CB8AC3E}">
        <p14:creationId xmlns:p14="http://schemas.microsoft.com/office/powerpoint/2010/main" val="2997606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55710"/>
            <a:ext cx="8968212" cy="4124206"/>
          </a:xfrm>
          <a:prstGeom prst="rect">
            <a:avLst/>
          </a:prstGeom>
          <a:noFill/>
        </p:spPr>
        <p:txBody>
          <a:bodyPr wrap="square" rtlCol="0">
            <a:spAutoFit/>
          </a:bodyPr>
          <a:lstStyle/>
          <a:p>
            <a:r>
              <a:rPr lang="en-US" sz="3200" dirty="0" smtClean="0"/>
              <a:t>			   Deadlines</a:t>
            </a:r>
          </a:p>
          <a:p>
            <a:endParaRPr lang="en-US" dirty="0"/>
          </a:p>
          <a:p>
            <a:r>
              <a:rPr lang="en-US" sz="2200" dirty="0" smtClean="0"/>
              <a:t>8/15/17 – Deadline for Entry/Submission of June 30, 2017 Expenditures</a:t>
            </a:r>
          </a:p>
          <a:p>
            <a:endParaRPr lang="en-US" sz="2200" dirty="0" smtClean="0"/>
          </a:p>
          <a:p>
            <a:r>
              <a:rPr lang="en-US" sz="2200" dirty="0" smtClean="0"/>
              <a:t>Note  - If a grant ends September 30, 2017, the final due date for the report may be November 15, 2017.  </a:t>
            </a:r>
            <a:r>
              <a:rPr lang="en-US" sz="2200" b="1" dirty="0" smtClean="0"/>
              <a:t>However, the final due date for June 30</a:t>
            </a:r>
            <a:r>
              <a:rPr lang="en-US" sz="2200" b="1" baseline="30000" dirty="0" smtClean="0"/>
              <a:t>th</a:t>
            </a:r>
            <a:r>
              <a:rPr lang="en-US" sz="2200" b="1" dirty="0"/>
              <a:t> </a:t>
            </a:r>
            <a:r>
              <a:rPr lang="en-US" sz="2200" b="1" dirty="0" smtClean="0"/>
              <a:t>expenditures is still August 15, 2017.    </a:t>
            </a:r>
          </a:p>
          <a:p>
            <a:endParaRPr lang="en-US" sz="2200" dirty="0">
              <a:solidFill>
                <a:srgbClr val="FF0000"/>
              </a:solidFill>
            </a:endParaRPr>
          </a:p>
          <a:p>
            <a:r>
              <a:rPr lang="en-US" sz="2200" dirty="0" smtClean="0"/>
              <a:t>The August 15</a:t>
            </a:r>
            <a:r>
              <a:rPr lang="en-US" sz="2200" baseline="30000" dirty="0" smtClean="0"/>
              <a:t>th</a:t>
            </a:r>
            <a:r>
              <a:rPr lang="en-US" sz="2200" dirty="0" smtClean="0"/>
              <a:t> due date will not change from one year to the next regardless of which day of the week this falls on.</a:t>
            </a:r>
          </a:p>
          <a:p>
            <a:endParaRPr lang="en-US" dirty="0"/>
          </a:p>
          <a:p>
            <a:endParaRPr lang="en-US" dirty="0"/>
          </a:p>
        </p:txBody>
      </p:sp>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4" t="3333" r="21923" b="25170"/>
          <a:stretch/>
        </p:blipFill>
        <p:spPr bwMode="auto">
          <a:xfrm>
            <a:off x="2667000" y="3810000"/>
            <a:ext cx="5743058"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5334000" y="5638800"/>
            <a:ext cx="13716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851" y="4267200"/>
            <a:ext cx="1904999" cy="1905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5957776">
            <a:off x="3737371" y="4428286"/>
            <a:ext cx="238038" cy="2955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82851" y="4343400"/>
            <a:ext cx="1955549" cy="1754326"/>
          </a:xfrm>
          <a:prstGeom prst="rect">
            <a:avLst/>
          </a:prstGeom>
          <a:noFill/>
        </p:spPr>
        <p:txBody>
          <a:bodyPr wrap="square" rtlCol="0">
            <a:spAutoFit/>
          </a:bodyPr>
          <a:lstStyle/>
          <a:p>
            <a:r>
              <a:rPr lang="en-US" dirty="0" smtClean="0"/>
              <a:t>Final report date shown in GAPS – Last Day for that sub grant to have expenditure reports submitted</a:t>
            </a:r>
            <a:endParaRPr lang="en-US" dirty="0"/>
          </a:p>
        </p:txBody>
      </p:sp>
      <p:sp>
        <p:nvSpPr>
          <p:cNvPr id="3" name="Rectangle 2"/>
          <p:cNvSpPr/>
          <p:nvPr/>
        </p:nvSpPr>
        <p:spPr>
          <a:xfrm>
            <a:off x="5829300" y="5638800"/>
            <a:ext cx="381000" cy="2118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786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9296400" cy="4647426"/>
          </a:xfrm>
          <a:prstGeom prst="rect">
            <a:avLst/>
          </a:prstGeom>
          <a:noFill/>
        </p:spPr>
        <p:txBody>
          <a:bodyPr wrap="square" rtlCol="0">
            <a:spAutoFit/>
          </a:bodyPr>
          <a:lstStyle/>
          <a:p>
            <a:pPr lvl="1"/>
            <a:r>
              <a:rPr lang="en-US" sz="2400" b="1" dirty="0" smtClean="0"/>
              <a:t>	   	    </a:t>
            </a:r>
            <a:r>
              <a:rPr lang="en-US" sz="2800" b="1" dirty="0" smtClean="0"/>
              <a:t>Prior to Expenditure Report Deadline</a:t>
            </a:r>
          </a:p>
          <a:p>
            <a:pPr lvl="1"/>
            <a:endParaRPr lang="en-US" sz="2800" b="1" dirty="0"/>
          </a:p>
          <a:p>
            <a:pPr lvl="1"/>
            <a:r>
              <a:rPr lang="en-US" sz="2400" b="1" dirty="0" smtClean="0"/>
              <a:t>Please </a:t>
            </a:r>
            <a:r>
              <a:rPr lang="en-US" sz="2400" b="1" dirty="0"/>
              <a:t>Review </a:t>
            </a:r>
            <a:r>
              <a:rPr lang="en-US" sz="2400" b="1" dirty="0" smtClean="0"/>
              <a:t>Expenditure Details report </a:t>
            </a:r>
            <a:r>
              <a:rPr lang="en-US" sz="2400" b="1" dirty="0"/>
              <a:t>to verify that all line items have been submitted </a:t>
            </a:r>
            <a:r>
              <a:rPr lang="en-US" sz="2400" b="1" dirty="0" smtClean="0"/>
              <a:t>to </a:t>
            </a:r>
            <a:r>
              <a:rPr lang="en-US" sz="2400" b="1" dirty="0"/>
              <a:t>SCDE Finance – items can’t be in </a:t>
            </a:r>
            <a:r>
              <a:rPr lang="en-US" sz="2400" b="1" dirty="0" err="1"/>
              <a:t>Presubmittal</a:t>
            </a:r>
            <a:r>
              <a:rPr lang="en-US" sz="2400" b="1" dirty="0"/>
              <a:t> or Submitted to </a:t>
            </a:r>
            <a:r>
              <a:rPr lang="en-US" sz="2400" b="1" dirty="0" smtClean="0"/>
              <a:t>Finance Approver </a:t>
            </a:r>
            <a:r>
              <a:rPr lang="en-US" sz="2400" b="1" dirty="0"/>
              <a:t>Status.  If they are, they haven’t been submitted to the </a:t>
            </a:r>
            <a:r>
              <a:rPr lang="en-US" sz="2400" b="1" dirty="0" smtClean="0"/>
              <a:t>SCDE for payment </a:t>
            </a:r>
            <a:r>
              <a:rPr lang="en-US" sz="2400" b="1" dirty="0"/>
              <a:t>and will not be paid.  </a:t>
            </a:r>
            <a:endParaRPr lang="en-US" sz="2400" b="1" dirty="0" smtClean="0"/>
          </a:p>
          <a:p>
            <a:pPr lvl="1"/>
            <a:endParaRPr lang="en-US" sz="2400" b="1" dirty="0" smtClean="0"/>
          </a:p>
          <a:p>
            <a:pPr lvl="1"/>
            <a:r>
              <a:rPr lang="en-US" sz="2000" b="1" dirty="0" smtClean="0"/>
              <a:t>This report can be run for your Entity as a whole.</a:t>
            </a:r>
          </a:p>
          <a:p>
            <a:pPr lvl="1"/>
            <a:endParaRPr lang="en-US" sz="2000" b="1" dirty="0" smtClean="0"/>
          </a:p>
          <a:p>
            <a:pPr lvl="1"/>
            <a:r>
              <a:rPr lang="en-US" sz="2000" b="1" dirty="0" smtClean="0"/>
              <a:t>Tip … Report will run faster, if you choose the quarter that you’re trying to verify</a:t>
            </a:r>
            <a:endParaRPr lang="en-US" sz="2000" b="1" dirty="0"/>
          </a:p>
          <a:p>
            <a:r>
              <a:rPr lang="en-US" dirty="0"/>
              <a:t> </a:t>
            </a:r>
            <a:r>
              <a:rPr lang="en-US" dirty="0" smtClean="0"/>
              <a:t>         </a:t>
            </a:r>
          </a:p>
          <a:p>
            <a:endParaRPr lang="en-US" dirty="0"/>
          </a:p>
        </p:txBody>
      </p:sp>
    </p:spTree>
    <p:extLst>
      <p:ext uri="{BB962C8B-B14F-4D97-AF65-F5344CB8AC3E}">
        <p14:creationId xmlns:p14="http://schemas.microsoft.com/office/powerpoint/2010/main" val="1603303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304800"/>
            <a:ext cx="6172200" cy="461665"/>
          </a:xfrm>
          <a:prstGeom prst="rect">
            <a:avLst/>
          </a:prstGeom>
          <a:noFill/>
        </p:spPr>
        <p:txBody>
          <a:bodyPr wrap="square" rtlCol="0">
            <a:spAutoFit/>
          </a:bodyPr>
          <a:lstStyle/>
          <a:p>
            <a:r>
              <a:rPr lang="en-US" sz="2400" b="1" dirty="0" smtClean="0"/>
              <a:t>	     GAPS </a:t>
            </a:r>
            <a:r>
              <a:rPr lang="en-US" sz="2400" b="1" dirty="0"/>
              <a:t>Reports Available</a:t>
            </a:r>
          </a:p>
        </p:txBody>
      </p:sp>
      <p:sp>
        <p:nvSpPr>
          <p:cNvPr id="3" name="TextBox 2"/>
          <p:cNvSpPr txBox="1"/>
          <p:nvPr/>
        </p:nvSpPr>
        <p:spPr>
          <a:xfrm>
            <a:off x="381000" y="990600"/>
            <a:ext cx="8534400" cy="5632311"/>
          </a:xfrm>
          <a:prstGeom prst="rect">
            <a:avLst/>
          </a:prstGeom>
          <a:noFill/>
        </p:spPr>
        <p:txBody>
          <a:bodyPr wrap="square" rtlCol="0">
            <a:spAutoFit/>
          </a:bodyPr>
          <a:lstStyle/>
          <a:p>
            <a:r>
              <a:rPr lang="en-US" b="1" dirty="0"/>
              <a:t>Two Types of Reports Available</a:t>
            </a:r>
          </a:p>
          <a:p>
            <a:endParaRPr lang="en-US" dirty="0"/>
          </a:p>
          <a:p>
            <a:r>
              <a:rPr lang="en-US" b="1" dirty="0"/>
              <a:t>Budget</a:t>
            </a:r>
            <a:r>
              <a:rPr lang="en-US" dirty="0"/>
              <a:t> </a:t>
            </a:r>
          </a:p>
          <a:p>
            <a:r>
              <a:rPr lang="en-US" dirty="0"/>
              <a:t>	Budget Summary – High level report to show budget balance</a:t>
            </a:r>
          </a:p>
          <a:p>
            <a:r>
              <a:rPr lang="en-US" dirty="0"/>
              <a:t>               *	Budget Details – Budget Balance by line item and </a:t>
            </a:r>
            <a:r>
              <a:rPr lang="en-US" b="1" dirty="0"/>
              <a:t>Approval Status</a:t>
            </a:r>
          </a:p>
          <a:p>
            <a:r>
              <a:rPr lang="en-US" dirty="0"/>
              <a:t>	Budget Status – Summary report – probably not useful for you</a:t>
            </a:r>
          </a:p>
          <a:p>
            <a:r>
              <a:rPr lang="en-US" dirty="0"/>
              <a:t>               *	Budget Actuals Summary – Budget balance/pending items</a:t>
            </a:r>
          </a:p>
          <a:p>
            <a:endParaRPr lang="en-US" dirty="0"/>
          </a:p>
          <a:p>
            <a:r>
              <a:rPr lang="en-US" b="1" dirty="0"/>
              <a:t>Expenditures</a:t>
            </a:r>
          </a:p>
          <a:p>
            <a:r>
              <a:rPr lang="en-US" dirty="0"/>
              <a:t>	Expenditure Summary – High level report to show net funds remaining</a:t>
            </a:r>
          </a:p>
          <a:p>
            <a:r>
              <a:rPr lang="en-US" dirty="0"/>
              <a:t>               *Expenditure Details – Line item expenditures report and </a:t>
            </a:r>
            <a:r>
              <a:rPr lang="en-US" b="1" dirty="0"/>
              <a:t>Approval Status</a:t>
            </a:r>
          </a:p>
          <a:p>
            <a:r>
              <a:rPr lang="en-US" b="1" dirty="0"/>
              <a:t>	</a:t>
            </a:r>
            <a:r>
              <a:rPr lang="en-US" dirty="0"/>
              <a:t>Expenditure Status – Summary report – probably not useful for you</a:t>
            </a:r>
          </a:p>
          <a:p>
            <a:r>
              <a:rPr lang="en-US" dirty="0"/>
              <a:t>	Expenditure Refund Details – To view status of </a:t>
            </a:r>
            <a:r>
              <a:rPr lang="en-US" b="1" dirty="0"/>
              <a:t>Expenditure Refunds</a:t>
            </a:r>
          </a:p>
          <a:p>
            <a:endParaRPr lang="en-US" dirty="0"/>
          </a:p>
          <a:p>
            <a:r>
              <a:rPr lang="en-US" b="1" dirty="0"/>
              <a:t>Additional Tips.  </a:t>
            </a:r>
          </a:p>
          <a:p>
            <a:r>
              <a:rPr lang="en-US" dirty="0"/>
              <a:t>	Reports can be sorted by clicking on column headings if needed</a:t>
            </a:r>
          </a:p>
          <a:p>
            <a:r>
              <a:rPr lang="en-US" dirty="0"/>
              <a:t>	Most reports can be exported to EXCEL for further sorting and/or </a:t>
            </a:r>
            <a:r>
              <a:rPr lang="en-US" dirty="0" smtClean="0"/>
              <a:t>filtering</a:t>
            </a:r>
          </a:p>
          <a:p>
            <a:endParaRPr lang="en-US" dirty="0"/>
          </a:p>
          <a:p>
            <a:r>
              <a:rPr lang="en-US" b="1" dirty="0" smtClean="0"/>
              <a:t>NOTE – After Final Report Date, Reports Menu is the only way to view grant details</a:t>
            </a:r>
            <a:endParaRPr lang="en-US" b="1" dirty="0"/>
          </a:p>
          <a:p>
            <a:endParaRPr lang="en-US" dirty="0"/>
          </a:p>
        </p:txBody>
      </p:sp>
    </p:spTree>
    <p:extLst>
      <p:ext uri="{BB962C8B-B14F-4D97-AF65-F5344CB8AC3E}">
        <p14:creationId xmlns:p14="http://schemas.microsoft.com/office/powerpoint/2010/main" val="63854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28600"/>
            <a:ext cx="6934200" cy="461665"/>
          </a:xfrm>
          <a:prstGeom prst="rect">
            <a:avLst/>
          </a:prstGeom>
          <a:noFill/>
        </p:spPr>
        <p:txBody>
          <a:bodyPr wrap="square" rtlCol="0">
            <a:spAutoFit/>
          </a:bodyPr>
          <a:lstStyle/>
          <a:p>
            <a:r>
              <a:rPr lang="en-US" sz="2400" b="1" dirty="0"/>
              <a:t> </a:t>
            </a:r>
            <a:r>
              <a:rPr lang="en-US" sz="2400" b="1" dirty="0" smtClean="0"/>
              <a:t>		Accessing </a:t>
            </a:r>
            <a:r>
              <a:rPr lang="en-US" sz="2400" b="1" dirty="0"/>
              <a:t>Reports in GAPS</a:t>
            </a:r>
            <a:endParaRPr lang="en-US" sz="2400" dirty="0"/>
          </a:p>
        </p:txBody>
      </p:sp>
      <p:sp>
        <p:nvSpPr>
          <p:cNvPr id="3" name="TextBox 2"/>
          <p:cNvSpPr txBox="1"/>
          <p:nvPr/>
        </p:nvSpPr>
        <p:spPr>
          <a:xfrm>
            <a:off x="685800" y="914400"/>
            <a:ext cx="7696200" cy="369332"/>
          </a:xfrm>
          <a:prstGeom prst="rect">
            <a:avLst/>
          </a:prstGeom>
          <a:noFill/>
        </p:spPr>
        <p:txBody>
          <a:bodyPr wrap="square" rtlCol="0">
            <a:spAutoFit/>
          </a:bodyPr>
          <a:lstStyle/>
          <a:p>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836" t="9544" r="15836" b="47324"/>
          <a:stretch/>
        </p:blipFill>
        <p:spPr bwMode="auto">
          <a:xfrm>
            <a:off x="368358" y="1447799"/>
            <a:ext cx="8369559" cy="2958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own Arrow 4"/>
          <p:cNvSpPr/>
          <p:nvPr/>
        </p:nvSpPr>
        <p:spPr>
          <a:xfrm rot="11447871">
            <a:off x="360913" y="3424027"/>
            <a:ext cx="169945" cy="12959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41025" y="4800600"/>
            <a:ext cx="2502175" cy="369332"/>
          </a:xfrm>
          <a:prstGeom prst="rect">
            <a:avLst/>
          </a:prstGeom>
          <a:noFill/>
        </p:spPr>
        <p:txBody>
          <a:bodyPr wrap="square" rtlCol="0">
            <a:spAutoFit/>
          </a:bodyPr>
          <a:lstStyle/>
          <a:p>
            <a:r>
              <a:rPr lang="en-US" dirty="0"/>
              <a:t>3)  Select Budget Report </a:t>
            </a:r>
          </a:p>
        </p:txBody>
      </p:sp>
      <p:sp>
        <p:nvSpPr>
          <p:cNvPr id="7" name="Rounded Rectangle 6"/>
          <p:cNvSpPr/>
          <p:nvPr/>
        </p:nvSpPr>
        <p:spPr>
          <a:xfrm>
            <a:off x="241026" y="4724400"/>
            <a:ext cx="2730774"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Down Arrow 8"/>
          <p:cNvSpPr/>
          <p:nvPr/>
        </p:nvSpPr>
        <p:spPr>
          <a:xfrm rot="7124597">
            <a:off x="3093122" y="2014448"/>
            <a:ext cx="168084" cy="4535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5257800" y="4914724"/>
            <a:ext cx="3657600" cy="1754326"/>
          </a:xfrm>
          <a:prstGeom prst="rect">
            <a:avLst/>
          </a:prstGeom>
          <a:noFill/>
        </p:spPr>
        <p:txBody>
          <a:bodyPr wrap="square" rtlCol="0">
            <a:spAutoFit/>
          </a:bodyPr>
          <a:lstStyle/>
          <a:p>
            <a:r>
              <a:rPr lang="en-US" dirty="0" smtClean="0"/>
              <a:t>Your </a:t>
            </a:r>
            <a:r>
              <a:rPr lang="en-US" dirty="0"/>
              <a:t>screen will look a little </a:t>
            </a:r>
            <a:endParaRPr lang="en-US" dirty="0" smtClean="0"/>
          </a:p>
          <a:p>
            <a:r>
              <a:rPr lang="en-US" dirty="0" smtClean="0"/>
              <a:t>different</a:t>
            </a:r>
            <a:r>
              <a:rPr lang="en-US" dirty="0"/>
              <a:t>.  However, you will </a:t>
            </a:r>
            <a:endParaRPr lang="en-US" dirty="0" smtClean="0"/>
          </a:p>
          <a:p>
            <a:r>
              <a:rPr lang="en-US" dirty="0" smtClean="0"/>
              <a:t>choose </a:t>
            </a:r>
            <a:r>
              <a:rPr lang="en-US" dirty="0"/>
              <a:t>the </a:t>
            </a:r>
          </a:p>
          <a:p>
            <a:pPr marL="342900" indent="-342900">
              <a:buAutoNum type="arabicParenR"/>
            </a:pPr>
            <a:r>
              <a:rPr lang="en-US" dirty="0"/>
              <a:t>Admin Tab and then Go To</a:t>
            </a:r>
          </a:p>
          <a:p>
            <a:pPr marL="342900" indent="-342900">
              <a:buAutoNum type="arabicParenR"/>
            </a:pPr>
            <a:r>
              <a:rPr lang="en-US" dirty="0"/>
              <a:t>Reports Tab</a:t>
            </a:r>
          </a:p>
          <a:p>
            <a:endParaRPr lang="en-US" dirty="0"/>
          </a:p>
        </p:txBody>
      </p:sp>
      <p:sp>
        <p:nvSpPr>
          <p:cNvPr id="11" name="Rounded Rectangle 10"/>
          <p:cNvSpPr/>
          <p:nvPr/>
        </p:nvSpPr>
        <p:spPr>
          <a:xfrm>
            <a:off x="5158710" y="4739490"/>
            <a:ext cx="3429000" cy="17908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Down Arrow 11"/>
          <p:cNvSpPr/>
          <p:nvPr/>
        </p:nvSpPr>
        <p:spPr>
          <a:xfrm rot="11319899">
            <a:off x="7013124" y="2663392"/>
            <a:ext cx="451240" cy="2098782"/>
          </a:xfrm>
          <a:prstGeom prst="downArrow">
            <a:avLst>
              <a:gd name="adj1" fmla="val 1717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0237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320</Words>
  <Application>Microsoft Office PowerPoint</Application>
  <PresentationFormat>On-screen Show (4:3)</PresentationFormat>
  <Paragraphs>135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GAPS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GAPS Powerpoint Presentation - SCASBO Conference Fall 2016</dc:title>
  <dc:subject>GAPS presentatino</dc:subject>
  <dc:creator>Poston, Felicia</dc:creator>
  <cp:keywords>GAPS grants accounting EIA local expenditures payment report grant</cp:keywords>
  <cp:lastModifiedBy>Moss, Kimberly S</cp:lastModifiedBy>
  <cp:revision>22</cp:revision>
  <dcterms:created xsi:type="dcterms:W3CDTF">2016-03-01T15:24:32Z</dcterms:created>
  <dcterms:modified xsi:type="dcterms:W3CDTF">2016-11-18T21:06:05Z</dcterms:modified>
</cp:coreProperties>
</file>