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notesSlides/notesSlide12.xml" ContentType="application/vnd.openxmlformats-officedocument.presentationml.notesSlide+xml"/>
  <Override PartName="/ppt/ink/ink3.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53"/>
  </p:notesMasterIdLst>
  <p:sldIdLst>
    <p:sldId id="258" r:id="rId5"/>
    <p:sldId id="387" r:id="rId6"/>
    <p:sldId id="394" r:id="rId7"/>
    <p:sldId id="414" r:id="rId8"/>
    <p:sldId id="556" r:id="rId9"/>
    <p:sldId id="416" r:id="rId10"/>
    <p:sldId id="557" r:id="rId11"/>
    <p:sldId id="554" r:id="rId12"/>
    <p:sldId id="415" r:id="rId13"/>
    <p:sldId id="558" r:id="rId14"/>
    <p:sldId id="471" r:id="rId15"/>
    <p:sldId id="562" r:id="rId16"/>
    <p:sldId id="563" r:id="rId17"/>
    <p:sldId id="285" r:id="rId18"/>
    <p:sldId id="417" r:id="rId19"/>
    <p:sldId id="418" r:id="rId20"/>
    <p:sldId id="334" r:id="rId21"/>
    <p:sldId id="307" r:id="rId22"/>
    <p:sldId id="316" r:id="rId23"/>
    <p:sldId id="559" r:id="rId24"/>
    <p:sldId id="560" r:id="rId25"/>
    <p:sldId id="449" r:id="rId26"/>
    <p:sldId id="472" r:id="rId27"/>
    <p:sldId id="561" r:id="rId28"/>
    <p:sldId id="328" r:id="rId29"/>
    <p:sldId id="535" r:id="rId30"/>
    <p:sldId id="410" r:id="rId31"/>
    <p:sldId id="411" r:id="rId32"/>
    <p:sldId id="435" r:id="rId33"/>
    <p:sldId id="299" r:id="rId34"/>
    <p:sldId id="555" r:id="rId35"/>
    <p:sldId id="501" r:id="rId36"/>
    <p:sldId id="502" r:id="rId37"/>
    <p:sldId id="505" r:id="rId38"/>
    <p:sldId id="511" r:id="rId39"/>
    <p:sldId id="515" r:id="rId40"/>
    <p:sldId id="343" r:id="rId41"/>
    <p:sldId id="300" r:id="rId42"/>
    <p:sldId id="438" r:id="rId43"/>
    <p:sldId id="346" r:id="rId44"/>
    <p:sldId id="467" r:id="rId45"/>
    <p:sldId id="422" r:id="rId46"/>
    <p:sldId id="421" r:id="rId47"/>
    <p:sldId id="423" r:id="rId48"/>
    <p:sldId id="409" r:id="rId49"/>
    <p:sldId id="360" r:id="rId50"/>
    <p:sldId id="373" r:id="rId51"/>
    <p:sldId id="289" r:id="rId52"/>
  </p:sldIdLst>
  <p:sldSz cx="18288000" cy="10287000"/>
  <p:notesSz cx="6858000" cy="9144000"/>
  <p:embeddedFontLst>
    <p:embeddedFont>
      <p:font typeface="Century Gothic" panose="020B0502020202020204" pitchFamily="34" charset="0"/>
      <p:regular r:id="rId54"/>
      <p:bold r:id="rId55"/>
      <p:italic r:id="rId56"/>
      <p:boldItalic r:id="rId57"/>
    </p:embeddedFont>
    <p:embeddedFont>
      <p:font typeface="Open Sans" panose="020B0606030504020204" pitchFamily="34" charset="0"/>
      <p:regular r:id="rId58"/>
      <p:bold r:id="rId59"/>
      <p:italic r:id="rId60"/>
      <p:boldItalic r:id="rId61"/>
    </p:embeddedFont>
    <p:embeddedFont>
      <p:font typeface="Trebuchet MS" panose="020B0603020202020204" pitchFamily="34" charset="0"/>
      <p:regular r:id="rId62"/>
      <p:bold r:id="rId63"/>
      <p:italic r:id="rId64"/>
      <p:boldItalic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3D4C"/>
    <a:srgbClr val="F0C14C"/>
    <a:srgbClr val="E7E7E7"/>
    <a:srgbClr val="469FB7"/>
    <a:srgbClr val="FFE493"/>
    <a:srgbClr val="2F3DFC"/>
    <a:srgbClr val="3A6C97"/>
    <a:srgbClr val="233746"/>
    <a:srgbClr val="EFC04B"/>
    <a:srgbClr val="F5D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253112-428D-6385-57CD-8FED5CDB6D6F}" v="16" dt="2025-08-04T14:11:20.509"/>
    <p1510:client id="{88A3A621-9C65-4F09-88B1-7A0A6341604E}" v="1" dt="2025-08-05T12:50:21.8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74" y="8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10.fntdata"/><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font" Target="fonts/font8.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6.fntdata"/><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fntdata"/><Relationship Id="rId62" Type="http://schemas.openxmlformats.org/officeDocument/2006/relationships/font" Target="fonts/font9.fntdata"/><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4.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7.fntdata"/><Relationship Id="rId65"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font" Target="fonts/font2.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5D6DE3-2F4F-4F31-92F5-B101696AA41E}"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068FBE0B-E98E-4AEE-9370-1CC1C9111539}">
      <dgm:prSet phldrT="[Text]" custT="1"/>
      <dgm:spPr/>
      <dgm:t>
        <a:bodyPr/>
        <a:lstStyle/>
        <a:p>
          <a:r>
            <a:rPr lang="en-US" sz="3200" dirty="0"/>
            <a:t>SFY25</a:t>
          </a:r>
        </a:p>
      </dgm:t>
    </dgm:pt>
    <dgm:pt modelId="{A23F6BD0-040A-4FEA-B4C3-50F8DA8462A0}" type="parTrans" cxnId="{14652BDB-E818-411F-83A7-2ECBAD765F02}">
      <dgm:prSet/>
      <dgm:spPr/>
      <dgm:t>
        <a:bodyPr/>
        <a:lstStyle/>
        <a:p>
          <a:endParaRPr lang="en-US"/>
        </a:p>
      </dgm:t>
    </dgm:pt>
    <dgm:pt modelId="{D1F4F64D-A996-4C73-975C-D1D8B7281EF5}" type="sibTrans" cxnId="{14652BDB-E818-411F-83A7-2ECBAD765F02}">
      <dgm:prSet/>
      <dgm:spPr/>
      <dgm:t>
        <a:bodyPr/>
        <a:lstStyle/>
        <a:p>
          <a:endParaRPr lang="en-US"/>
        </a:p>
      </dgm:t>
    </dgm:pt>
    <dgm:pt modelId="{90938996-6730-4737-A14D-54689B7593F4}">
      <dgm:prSet phldrT="[Text]" custT="1"/>
      <dgm:spPr/>
      <dgm:t>
        <a:bodyPr/>
        <a:lstStyle/>
        <a:p>
          <a:r>
            <a:rPr lang="en-US" sz="3200" dirty="0"/>
            <a:t>SFY26</a:t>
          </a:r>
        </a:p>
      </dgm:t>
    </dgm:pt>
    <dgm:pt modelId="{9F8D1854-C52D-4411-AC69-B971D79423DB}" type="parTrans" cxnId="{ACEAAB29-2E37-4A26-AB2E-DCB769A59423}">
      <dgm:prSet/>
      <dgm:spPr/>
      <dgm:t>
        <a:bodyPr/>
        <a:lstStyle/>
        <a:p>
          <a:endParaRPr lang="en-US"/>
        </a:p>
      </dgm:t>
    </dgm:pt>
    <dgm:pt modelId="{22999EEC-DC34-42C5-8713-FCD7C568DA0B}" type="sibTrans" cxnId="{ACEAAB29-2E37-4A26-AB2E-DCB769A59423}">
      <dgm:prSet/>
      <dgm:spPr/>
      <dgm:t>
        <a:bodyPr/>
        <a:lstStyle/>
        <a:p>
          <a:endParaRPr lang="en-US"/>
        </a:p>
      </dgm:t>
    </dgm:pt>
    <dgm:pt modelId="{612CC167-398E-4596-A90C-3058427896F2}">
      <dgm:prSet custT="1"/>
      <dgm:spPr/>
      <dgm:t>
        <a:bodyPr/>
        <a:lstStyle/>
        <a:p>
          <a:r>
            <a:rPr lang="en-US" sz="1800" dirty="0"/>
            <a:t>(FFY23)</a:t>
          </a:r>
        </a:p>
      </dgm:t>
    </dgm:pt>
    <dgm:pt modelId="{28B1EC7B-A412-411B-A3F0-AFF35D614E91}" type="parTrans" cxnId="{9E4CDB97-DB80-4F18-87DE-49914424BCD4}">
      <dgm:prSet/>
      <dgm:spPr/>
      <dgm:t>
        <a:bodyPr/>
        <a:lstStyle/>
        <a:p>
          <a:endParaRPr lang="en-US"/>
        </a:p>
      </dgm:t>
    </dgm:pt>
    <dgm:pt modelId="{1363E762-3D23-4ED5-A7A2-ED68B6C23722}" type="sibTrans" cxnId="{9E4CDB97-DB80-4F18-87DE-49914424BCD4}">
      <dgm:prSet/>
      <dgm:spPr/>
      <dgm:t>
        <a:bodyPr/>
        <a:lstStyle/>
        <a:p>
          <a:endParaRPr lang="en-US"/>
        </a:p>
      </dgm:t>
    </dgm:pt>
    <dgm:pt modelId="{B0962EC3-F136-4103-8856-CBE57109501D}">
      <dgm:prSet custT="1"/>
      <dgm:spPr/>
      <dgm:t>
        <a:bodyPr/>
        <a:lstStyle/>
        <a:p>
          <a:r>
            <a:rPr lang="en-US" sz="1800" dirty="0"/>
            <a:t>July 1, 2024 – Sept 30, 2026</a:t>
          </a:r>
        </a:p>
      </dgm:t>
    </dgm:pt>
    <dgm:pt modelId="{81AE27A7-E616-4ABA-A11B-F8A6D6EF36EF}" type="parTrans" cxnId="{59626E3F-630D-46D4-81C0-C01F25285B1B}">
      <dgm:prSet/>
      <dgm:spPr/>
      <dgm:t>
        <a:bodyPr/>
        <a:lstStyle/>
        <a:p>
          <a:endParaRPr lang="en-US"/>
        </a:p>
      </dgm:t>
    </dgm:pt>
    <dgm:pt modelId="{74D7636A-F081-4927-9575-521019D670D9}" type="sibTrans" cxnId="{59626E3F-630D-46D4-81C0-C01F25285B1B}">
      <dgm:prSet/>
      <dgm:spPr/>
      <dgm:t>
        <a:bodyPr/>
        <a:lstStyle/>
        <a:p>
          <a:endParaRPr lang="en-US"/>
        </a:p>
      </dgm:t>
    </dgm:pt>
    <dgm:pt modelId="{7AC88A40-C7C6-4C9C-90DB-A8450B530BAB}">
      <dgm:prSet custT="1"/>
      <dgm:spPr/>
      <dgm:t>
        <a:bodyPr/>
        <a:lstStyle/>
        <a:p>
          <a:r>
            <a:rPr lang="en-US" sz="1800" dirty="0"/>
            <a:t>(FFY24)</a:t>
          </a:r>
        </a:p>
      </dgm:t>
    </dgm:pt>
    <dgm:pt modelId="{78F6DC30-8A09-46F3-AEE5-67BE31E2C97C}" type="parTrans" cxnId="{042EBA2B-5793-4C7D-9AC8-99634884D979}">
      <dgm:prSet/>
      <dgm:spPr/>
      <dgm:t>
        <a:bodyPr/>
        <a:lstStyle/>
        <a:p>
          <a:endParaRPr lang="en-US"/>
        </a:p>
      </dgm:t>
    </dgm:pt>
    <dgm:pt modelId="{AB58422D-8ED6-48A9-8791-9981C10533AC}" type="sibTrans" cxnId="{042EBA2B-5793-4C7D-9AC8-99634884D979}">
      <dgm:prSet/>
      <dgm:spPr/>
      <dgm:t>
        <a:bodyPr/>
        <a:lstStyle/>
        <a:p>
          <a:endParaRPr lang="en-US"/>
        </a:p>
      </dgm:t>
    </dgm:pt>
    <dgm:pt modelId="{9DA17080-9471-4EDE-82F8-B769C50A2D7A}">
      <dgm:prSet/>
      <dgm:spPr/>
      <dgm:t>
        <a:bodyPr/>
        <a:lstStyle/>
        <a:p>
          <a:endParaRPr lang="en-US" sz="3100"/>
        </a:p>
      </dgm:t>
    </dgm:pt>
    <dgm:pt modelId="{0ACF49B5-9ED1-4402-BF34-6D06989006F3}" type="parTrans" cxnId="{C5DCD521-A480-464B-86B2-3EFF29C1D3C3}">
      <dgm:prSet/>
      <dgm:spPr/>
      <dgm:t>
        <a:bodyPr/>
        <a:lstStyle/>
        <a:p>
          <a:endParaRPr lang="en-US"/>
        </a:p>
      </dgm:t>
    </dgm:pt>
    <dgm:pt modelId="{1DAF5171-C339-4DAC-9160-660147653296}" type="sibTrans" cxnId="{C5DCD521-A480-464B-86B2-3EFF29C1D3C3}">
      <dgm:prSet/>
      <dgm:spPr/>
      <dgm:t>
        <a:bodyPr/>
        <a:lstStyle/>
        <a:p>
          <a:endParaRPr lang="en-US"/>
        </a:p>
      </dgm:t>
    </dgm:pt>
    <dgm:pt modelId="{16166B1C-A5D0-4875-A57C-9548AE3A3FAC}">
      <dgm:prSet custT="1"/>
      <dgm:spPr/>
      <dgm:t>
        <a:bodyPr/>
        <a:lstStyle/>
        <a:p>
          <a:r>
            <a:rPr lang="en-US" sz="2000" dirty="0"/>
            <a:t>(FFY25)</a:t>
          </a:r>
        </a:p>
      </dgm:t>
    </dgm:pt>
    <dgm:pt modelId="{3240E0A3-1D13-481B-A977-2E5BE3AE300E}" type="parTrans" cxnId="{AE68BF26-A6BA-4D81-A5E6-BB15765E315B}">
      <dgm:prSet/>
      <dgm:spPr/>
      <dgm:t>
        <a:bodyPr/>
        <a:lstStyle/>
        <a:p>
          <a:endParaRPr lang="en-US"/>
        </a:p>
      </dgm:t>
    </dgm:pt>
    <dgm:pt modelId="{F8E5A87C-6C6E-4B28-9EF9-C31D64CE2F58}" type="sibTrans" cxnId="{AE68BF26-A6BA-4D81-A5E6-BB15765E315B}">
      <dgm:prSet/>
      <dgm:spPr/>
      <dgm:t>
        <a:bodyPr/>
        <a:lstStyle/>
        <a:p>
          <a:endParaRPr lang="en-US"/>
        </a:p>
      </dgm:t>
    </dgm:pt>
    <dgm:pt modelId="{12A34A3D-7FFD-4FF7-83C0-09A3960F90C1}">
      <dgm:prSet custT="1"/>
      <dgm:spPr/>
      <dgm:t>
        <a:bodyPr/>
        <a:lstStyle/>
        <a:p>
          <a:r>
            <a:rPr lang="en-US" sz="2000" dirty="0"/>
            <a:t>July 1, 2026 – Sept 30, 2028 </a:t>
          </a:r>
        </a:p>
      </dgm:t>
    </dgm:pt>
    <dgm:pt modelId="{861797CD-7F5F-4A55-B76F-B1A4764FC3C3}" type="parTrans" cxnId="{D0D9A543-8CC4-494A-B644-30015EF2ED0D}">
      <dgm:prSet/>
      <dgm:spPr/>
      <dgm:t>
        <a:bodyPr/>
        <a:lstStyle/>
        <a:p>
          <a:endParaRPr lang="en-US"/>
        </a:p>
      </dgm:t>
    </dgm:pt>
    <dgm:pt modelId="{65751C0C-0211-4EC2-A12B-4473B95B3EE0}" type="sibTrans" cxnId="{D0D9A543-8CC4-494A-B644-30015EF2ED0D}">
      <dgm:prSet/>
      <dgm:spPr/>
      <dgm:t>
        <a:bodyPr/>
        <a:lstStyle/>
        <a:p>
          <a:endParaRPr lang="en-US"/>
        </a:p>
      </dgm:t>
    </dgm:pt>
    <dgm:pt modelId="{7B1E3DF6-E447-4D3B-AEDA-843C6C42D50F}">
      <dgm:prSet custT="1"/>
      <dgm:spPr/>
      <dgm:t>
        <a:bodyPr/>
        <a:lstStyle/>
        <a:p>
          <a:r>
            <a:rPr lang="en-US" sz="1800" dirty="0"/>
            <a:t>July 1, 2025 – Sept 30, 2027</a:t>
          </a:r>
        </a:p>
      </dgm:t>
    </dgm:pt>
    <dgm:pt modelId="{923B781F-05CF-4EA8-8496-160D17BC7FCE}" type="parTrans" cxnId="{839F600E-EBF2-44FE-86EC-0E1DCEB8E5F7}">
      <dgm:prSet/>
      <dgm:spPr/>
      <dgm:t>
        <a:bodyPr/>
        <a:lstStyle/>
        <a:p>
          <a:endParaRPr lang="en-US"/>
        </a:p>
      </dgm:t>
    </dgm:pt>
    <dgm:pt modelId="{68FEE770-672B-448E-B533-CFD06DE2E297}" type="sibTrans" cxnId="{839F600E-EBF2-44FE-86EC-0E1DCEB8E5F7}">
      <dgm:prSet/>
      <dgm:spPr/>
      <dgm:t>
        <a:bodyPr/>
        <a:lstStyle/>
        <a:p>
          <a:endParaRPr lang="en-US"/>
        </a:p>
      </dgm:t>
    </dgm:pt>
    <dgm:pt modelId="{0C16D57E-2779-4754-8778-9368F6A2A746}">
      <dgm:prSet phldrT="[Text]" custT="1"/>
      <dgm:spPr/>
      <dgm:t>
        <a:bodyPr/>
        <a:lstStyle/>
        <a:p>
          <a:r>
            <a:rPr lang="en-US" sz="3200" dirty="0"/>
            <a:t>SFY27</a:t>
          </a:r>
        </a:p>
      </dgm:t>
    </dgm:pt>
    <dgm:pt modelId="{0ABCE50E-33BF-43EC-828F-97FA17C5B7BD}" type="sibTrans" cxnId="{5BE0D380-7F00-4697-9E44-FC8129055AC8}">
      <dgm:prSet/>
      <dgm:spPr/>
      <dgm:t>
        <a:bodyPr/>
        <a:lstStyle/>
        <a:p>
          <a:endParaRPr lang="en-US"/>
        </a:p>
      </dgm:t>
    </dgm:pt>
    <dgm:pt modelId="{381FAF26-729D-438F-B1DC-19C46E1E695B}" type="parTrans" cxnId="{5BE0D380-7F00-4697-9E44-FC8129055AC8}">
      <dgm:prSet/>
      <dgm:spPr/>
      <dgm:t>
        <a:bodyPr/>
        <a:lstStyle/>
        <a:p>
          <a:endParaRPr lang="en-US"/>
        </a:p>
      </dgm:t>
    </dgm:pt>
    <dgm:pt modelId="{A4727B19-A924-4B17-B4FE-09BD4B566ABE}" type="pres">
      <dgm:prSet presAssocID="{AD5D6DE3-2F4F-4F31-92F5-B101696AA41E}" presName="linearFlow" presStyleCnt="0">
        <dgm:presLayoutVars>
          <dgm:dir/>
          <dgm:animLvl val="lvl"/>
          <dgm:resizeHandles val="exact"/>
        </dgm:presLayoutVars>
      </dgm:prSet>
      <dgm:spPr/>
    </dgm:pt>
    <dgm:pt modelId="{DFC3D76D-D34E-43D8-B5D1-194847A22F42}" type="pres">
      <dgm:prSet presAssocID="{068FBE0B-E98E-4AEE-9370-1CC1C9111539}" presName="composite" presStyleCnt="0"/>
      <dgm:spPr/>
    </dgm:pt>
    <dgm:pt modelId="{DFBC1B36-AB7C-4321-9062-09443BD73FBD}" type="pres">
      <dgm:prSet presAssocID="{068FBE0B-E98E-4AEE-9370-1CC1C9111539}" presName="parTx" presStyleLbl="node1" presStyleIdx="0" presStyleCnt="3">
        <dgm:presLayoutVars>
          <dgm:chMax val="0"/>
          <dgm:chPref val="0"/>
          <dgm:bulletEnabled val="1"/>
        </dgm:presLayoutVars>
      </dgm:prSet>
      <dgm:spPr/>
    </dgm:pt>
    <dgm:pt modelId="{A6D9C1E0-19FF-4D91-924D-C3D9BE2D69EB}" type="pres">
      <dgm:prSet presAssocID="{068FBE0B-E98E-4AEE-9370-1CC1C9111539}" presName="parSh" presStyleLbl="node1" presStyleIdx="0" presStyleCnt="3"/>
      <dgm:spPr/>
    </dgm:pt>
    <dgm:pt modelId="{92D7DD4F-C804-4764-9EE4-C522EA8A4504}" type="pres">
      <dgm:prSet presAssocID="{068FBE0B-E98E-4AEE-9370-1CC1C9111539}" presName="desTx" presStyleLbl="fgAcc1" presStyleIdx="0" presStyleCnt="3" custScaleY="77455" custLinFactNeighborX="-10252" custLinFactNeighborY="5370">
        <dgm:presLayoutVars>
          <dgm:bulletEnabled val="1"/>
        </dgm:presLayoutVars>
      </dgm:prSet>
      <dgm:spPr/>
    </dgm:pt>
    <dgm:pt modelId="{CA9ED025-C69A-48EA-9A27-CDEF5CB820DD}" type="pres">
      <dgm:prSet presAssocID="{D1F4F64D-A996-4C73-975C-D1D8B7281EF5}" presName="sibTrans" presStyleLbl="sibTrans2D1" presStyleIdx="0" presStyleCnt="2"/>
      <dgm:spPr/>
    </dgm:pt>
    <dgm:pt modelId="{936117A2-F28A-42B3-B65D-55AB204A6A33}" type="pres">
      <dgm:prSet presAssocID="{D1F4F64D-A996-4C73-975C-D1D8B7281EF5}" presName="connTx" presStyleLbl="sibTrans2D1" presStyleIdx="0" presStyleCnt="2"/>
      <dgm:spPr/>
    </dgm:pt>
    <dgm:pt modelId="{5E2D3A3F-1C23-4CAA-9EB7-8ADA2059E27C}" type="pres">
      <dgm:prSet presAssocID="{90938996-6730-4737-A14D-54689B7593F4}" presName="composite" presStyleCnt="0"/>
      <dgm:spPr/>
    </dgm:pt>
    <dgm:pt modelId="{0772662C-84EC-4DC1-9695-1286CB081608}" type="pres">
      <dgm:prSet presAssocID="{90938996-6730-4737-A14D-54689B7593F4}" presName="parTx" presStyleLbl="node1" presStyleIdx="0" presStyleCnt="3">
        <dgm:presLayoutVars>
          <dgm:chMax val="0"/>
          <dgm:chPref val="0"/>
          <dgm:bulletEnabled val="1"/>
        </dgm:presLayoutVars>
      </dgm:prSet>
      <dgm:spPr/>
    </dgm:pt>
    <dgm:pt modelId="{88AB9497-FEC8-4F75-B5E7-257E7EE6E43B}" type="pres">
      <dgm:prSet presAssocID="{90938996-6730-4737-A14D-54689B7593F4}" presName="parSh" presStyleLbl="node1" presStyleIdx="1" presStyleCnt="3"/>
      <dgm:spPr/>
    </dgm:pt>
    <dgm:pt modelId="{48FBE973-1921-4B58-90BC-BE18FC5D52B4}" type="pres">
      <dgm:prSet presAssocID="{90938996-6730-4737-A14D-54689B7593F4}" presName="desTx" presStyleLbl="fgAcc1" presStyleIdx="1" presStyleCnt="3" custScaleY="81773" custLinFactNeighborX="-1640" custLinFactNeighborY="5234">
        <dgm:presLayoutVars>
          <dgm:bulletEnabled val="1"/>
        </dgm:presLayoutVars>
      </dgm:prSet>
      <dgm:spPr/>
    </dgm:pt>
    <dgm:pt modelId="{D96405B3-32D8-4E2E-9C0B-9DAA01530637}" type="pres">
      <dgm:prSet presAssocID="{22999EEC-DC34-42C5-8713-FCD7C568DA0B}" presName="sibTrans" presStyleLbl="sibTrans2D1" presStyleIdx="1" presStyleCnt="2"/>
      <dgm:spPr/>
    </dgm:pt>
    <dgm:pt modelId="{4960C562-B324-47EC-9860-17490C2B225B}" type="pres">
      <dgm:prSet presAssocID="{22999EEC-DC34-42C5-8713-FCD7C568DA0B}" presName="connTx" presStyleLbl="sibTrans2D1" presStyleIdx="1" presStyleCnt="2"/>
      <dgm:spPr/>
    </dgm:pt>
    <dgm:pt modelId="{F77815A8-A78D-4828-8807-7ECC51AA01B6}" type="pres">
      <dgm:prSet presAssocID="{0C16D57E-2779-4754-8778-9368F6A2A746}" presName="composite" presStyleCnt="0"/>
      <dgm:spPr/>
    </dgm:pt>
    <dgm:pt modelId="{A8DB87A1-675F-4EDD-B946-F9A16CAAA9BD}" type="pres">
      <dgm:prSet presAssocID="{0C16D57E-2779-4754-8778-9368F6A2A746}" presName="parTx" presStyleLbl="node1" presStyleIdx="1" presStyleCnt="3">
        <dgm:presLayoutVars>
          <dgm:chMax val="0"/>
          <dgm:chPref val="0"/>
          <dgm:bulletEnabled val="1"/>
        </dgm:presLayoutVars>
      </dgm:prSet>
      <dgm:spPr/>
    </dgm:pt>
    <dgm:pt modelId="{E1575462-F8AF-41F9-8EF9-2BC378880E7A}" type="pres">
      <dgm:prSet presAssocID="{0C16D57E-2779-4754-8778-9368F6A2A746}" presName="parSh" presStyleLbl="node1" presStyleIdx="2" presStyleCnt="3"/>
      <dgm:spPr/>
    </dgm:pt>
    <dgm:pt modelId="{661090F3-5DC8-47CB-8710-2BED9056FDDD}" type="pres">
      <dgm:prSet presAssocID="{0C16D57E-2779-4754-8778-9368F6A2A746}" presName="desTx" presStyleLbl="fgAcc1" presStyleIdx="2" presStyleCnt="3" custScaleY="73025">
        <dgm:presLayoutVars>
          <dgm:bulletEnabled val="1"/>
        </dgm:presLayoutVars>
      </dgm:prSet>
      <dgm:spPr/>
    </dgm:pt>
  </dgm:ptLst>
  <dgm:cxnLst>
    <dgm:cxn modelId="{5D41870D-3904-4574-A5D8-849EAAD147DF}" type="presOf" srcId="{068FBE0B-E98E-4AEE-9370-1CC1C9111539}" destId="{A6D9C1E0-19FF-4D91-924D-C3D9BE2D69EB}" srcOrd="1" destOrd="0" presId="urn:microsoft.com/office/officeart/2005/8/layout/process3"/>
    <dgm:cxn modelId="{839F600E-EBF2-44FE-86EC-0E1DCEB8E5F7}" srcId="{90938996-6730-4737-A14D-54689B7593F4}" destId="{7B1E3DF6-E447-4D3B-AEDA-843C6C42D50F}" srcOrd="1" destOrd="0" parTransId="{923B781F-05CF-4EA8-8496-160D17BC7FCE}" sibTransId="{68FEE770-672B-448E-B533-CFD06DE2E297}"/>
    <dgm:cxn modelId="{BD091013-1F67-4393-A3E7-825F0B266F0D}" type="presOf" srcId="{D1F4F64D-A996-4C73-975C-D1D8B7281EF5}" destId="{936117A2-F28A-42B3-B65D-55AB204A6A33}" srcOrd="1" destOrd="0" presId="urn:microsoft.com/office/officeart/2005/8/layout/process3"/>
    <dgm:cxn modelId="{DA56F11C-5AB3-4FD0-B364-7EA96CCFCBD5}" type="presOf" srcId="{068FBE0B-E98E-4AEE-9370-1CC1C9111539}" destId="{DFBC1B36-AB7C-4321-9062-09443BD73FBD}" srcOrd="0" destOrd="0" presId="urn:microsoft.com/office/officeart/2005/8/layout/process3"/>
    <dgm:cxn modelId="{29E27720-8D71-4EDE-8F9D-DABEB5966A72}" type="presOf" srcId="{B0962EC3-F136-4103-8856-CBE57109501D}" destId="{92D7DD4F-C804-4764-9EE4-C522EA8A4504}" srcOrd="0" destOrd="1" presId="urn:microsoft.com/office/officeart/2005/8/layout/process3"/>
    <dgm:cxn modelId="{C5DCD521-A480-464B-86B2-3EFF29C1D3C3}" srcId="{90938996-6730-4737-A14D-54689B7593F4}" destId="{9DA17080-9471-4EDE-82F8-B769C50A2D7A}" srcOrd="2" destOrd="0" parTransId="{0ACF49B5-9ED1-4402-BF34-6D06989006F3}" sibTransId="{1DAF5171-C339-4DAC-9160-660147653296}"/>
    <dgm:cxn modelId="{AE68BF26-A6BA-4D81-A5E6-BB15765E315B}" srcId="{0C16D57E-2779-4754-8778-9368F6A2A746}" destId="{16166B1C-A5D0-4875-A57C-9548AE3A3FAC}" srcOrd="0" destOrd="0" parTransId="{3240E0A3-1D13-481B-A977-2E5BE3AE300E}" sibTransId="{F8E5A87C-6C6E-4B28-9EF9-C31D64CE2F58}"/>
    <dgm:cxn modelId="{324BF327-6BEE-4B9B-BD4D-6915A895E69F}" type="presOf" srcId="{9DA17080-9471-4EDE-82F8-B769C50A2D7A}" destId="{48FBE973-1921-4B58-90BC-BE18FC5D52B4}" srcOrd="0" destOrd="2" presId="urn:microsoft.com/office/officeart/2005/8/layout/process3"/>
    <dgm:cxn modelId="{ACEAAB29-2E37-4A26-AB2E-DCB769A59423}" srcId="{AD5D6DE3-2F4F-4F31-92F5-B101696AA41E}" destId="{90938996-6730-4737-A14D-54689B7593F4}" srcOrd="1" destOrd="0" parTransId="{9F8D1854-C52D-4411-AC69-B971D79423DB}" sibTransId="{22999EEC-DC34-42C5-8713-FCD7C568DA0B}"/>
    <dgm:cxn modelId="{042EBA2B-5793-4C7D-9AC8-99634884D979}" srcId="{90938996-6730-4737-A14D-54689B7593F4}" destId="{7AC88A40-C7C6-4C9C-90DB-A8450B530BAB}" srcOrd="0" destOrd="0" parTransId="{78F6DC30-8A09-46F3-AEE5-67BE31E2C97C}" sibTransId="{AB58422D-8ED6-48A9-8791-9981C10533AC}"/>
    <dgm:cxn modelId="{29760534-6979-423F-907A-A9B7B4D9396B}" type="presOf" srcId="{22999EEC-DC34-42C5-8713-FCD7C568DA0B}" destId="{4960C562-B324-47EC-9860-17490C2B225B}" srcOrd="1" destOrd="0" presId="urn:microsoft.com/office/officeart/2005/8/layout/process3"/>
    <dgm:cxn modelId="{59626E3F-630D-46D4-81C0-C01F25285B1B}" srcId="{068FBE0B-E98E-4AEE-9370-1CC1C9111539}" destId="{B0962EC3-F136-4103-8856-CBE57109501D}" srcOrd="1" destOrd="0" parTransId="{81AE27A7-E616-4ABA-A11B-F8A6D6EF36EF}" sibTransId="{74D7636A-F081-4927-9575-521019D670D9}"/>
    <dgm:cxn modelId="{C8349241-8A32-419A-8F78-113EA31AA468}" type="presOf" srcId="{AD5D6DE3-2F4F-4F31-92F5-B101696AA41E}" destId="{A4727B19-A924-4B17-B4FE-09BD4B566ABE}" srcOrd="0" destOrd="0" presId="urn:microsoft.com/office/officeart/2005/8/layout/process3"/>
    <dgm:cxn modelId="{D0D9A543-8CC4-494A-B644-30015EF2ED0D}" srcId="{0C16D57E-2779-4754-8778-9368F6A2A746}" destId="{12A34A3D-7FFD-4FF7-83C0-09A3960F90C1}" srcOrd="1" destOrd="0" parTransId="{861797CD-7F5F-4A55-B76F-B1A4764FC3C3}" sibTransId="{65751C0C-0211-4EC2-A12B-4473B95B3EE0}"/>
    <dgm:cxn modelId="{6622F86C-AAAA-4C90-9B47-9E7EC4FD966F}" type="presOf" srcId="{0C16D57E-2779-4754-8778-9368F6A2A746}" destId="{E1575462-F8AF-41F9-8EF9-2BC378880E7A}" srcOrd="1" destOrd="0" presId="urn:microsoft.com/office/officeart/2005/8/layout/process3"/>
    <dgm:cxn modelId="{66BB664F-0808-4DFE-80CB-CF42EF77658C}" type="presOf" srcId="{90938996-6730-4737-A14D-54689B7593F4}" destId="{0772662C-84EC-4DC1-9695-1286CB081608}" srcOrd="0" destOrd="0" presId="urn:microsoft.com/office/officeart/2005/8/layout/process3"/>
    <dgm:cxn modelId="{4B7DC251-E7FE-445B-B972-2740F08C667B}" type="presOf" srcId="{22999EEC-DC34-42C5-8713-FCD7C568DA0B}" destId="{D96405B3-32D8-4E2E-9C0B-9DAA01530637}" srcOrd="0" destOrd="0" presId="urn:microsoft.com/office/officeart/2005/8/layout/process3"/>
    <dgm:cxn modelId="{7C2F9B55-B9CA-4FA5-ACAB-C0BA78FB7ADC}" type="presOf" srcId="{16166B1C-A5D0-4875-A57C-9548AE3A3FAC}" destId="{661090F3-5DC8-47CB-8710-2BED9056FDDD}" srcOrd="0" destOrd="0" presId="urn:microsoft.com/office/officeart/2005/8/layout/process3"/>
    <dgm:cxn modelId="{C8B89058-6F64-4780-87E9-D9469D609F77}" type="presOf" srcId="{7B1E3DF6-E447-4D3B-AEDA-843C6C42D50F}" destId="{48FBE973-1921-4B58-90BC-BE18FC5D52B4}" srcOrd="0" destOrd="1" presId="urn:microsoft.com/office/officeart/2005/8/layout/process3"/>
    <dgm:cxn modelId="{5407C07B-20A7-4E87-BED3-E69E6A301F5A}" type="presOf" srcId="{612CC167-398E-4596-A90C-3058427896F2}" destId="{92D7DD4F-C804-4764-9EE4-C522EA8A4504}" srcOrd="0" destOrd="0" presId="urn:microsoft.com/office/officeart/2005/8/layout/process3"/>
    <dgm:cxn modelId="{5BE0D380-7F00-4697-9E44-FC8129055AC8}" srcId="{AD5D6DE3-2F4F-4F31-92F5-B101696AA41E}" destId="{0C16D57E-2779-4754-8778-9368F6A2A746}" srcOrd="2" destOrd="0" parTransId="{381FAF26-729D-438F-B1DC-19C46E1E695B}" sibTransId="{0ABCE50E-33BF-43EC-828F-97FA17C5B7BD}"/>
    <dgm:cxn modelId="{9E4CDB97-DB80-4F18-87DE-49914424BCD4}" srcId="{068FBE0B-E98E-4AEE-9370-1CC1C9111539}" destId="{612CC167-398E-4596-A90C-3058427896F2}" srcOrd="0" destOrd="0" parTransId="{28B1EC7B-A412-411B-A3F0-AFF35D614E91}" sibTransId="{1363E762-3D23-4ED5-A7A2-ED68B6C23722}"/>
    <dgm:cxn modelId="{3A1F36B2-BF63-40DB-B2C4-D569AE0B53B7}" type="presOf" srcId="{0C16D57E-2779-4754-8778-9368F6A2A746}" destId="{A8DB87A1-675F-4EDD-B946-F9A16CAAA9BD}" srcOrd="0" destOrd="0" presId="urn:microsoft.com/office/officeart/2005/8/layout/process3"/>
    <dgm:cxn modelId="{C18618C2-4134-4307-B89D-9E4ED5F5B656}" type="presOf" srcId="{12A34A3D-7FFD-4FF7-83C0-09A3960F90C1}" destId="{661090F3-5DC8-47CB-8710-2BED9056FDDD}" srcOrd="0" destOrd="1" presId="urn:microsoft.com/office/officeart/2005/8/layout/process3"/>
    <dgm:cxn modelId="{E8BAECCA-C72C-4E9F-B517-D17CF0502AE0}" type="presOf" srcId="{D1F4F64D-A996-4C73-975C-D1D8B7281EF5}" destId="{CA9ED025-C69A-48EA-9A27-CDEF5CB820DD}" srcOrd="0" destOrd="0" presId="urn:microsoft.com/office/officeart/2005/8/layout/process3"/>
    <dgm:cxn modelId="{956B43CF-E45E-48A5-BDB7-C8E54975A990}" type="presOf" srcId="{90938996-6730-4737-A14D-54689B7593F4}" destId="{88AB9497-FEC8-4F75-B5E7-257E7EE6E43B}" srcOrd="1" destOrd="0" presId="urn:microsoft.com/office/officeart/2005/8/layout/process3"/>
    <dgm:cxn modelId="{14652BDB-E818-411F-83A7-2ECBAD765F02}" srcId="{AD5D6DE3-2F4F-4F31-92F5-B101696AA41E}" destId="{068FBE0B-E98E-4AEE-9370-1CC1C9111539}" srcOrd="0" destOrd="0" parTransId="{A23F6BD0-040A-4FEA-B4C3-50F8DA8462A0}" sibTransId="{D1F4F64D-A996-4C73-975C-D1D8B7281EF5}"/>
    <dgm:cxn modelId="{C62EA4F1-E58A-4631-B416-FD9A4EC3CBFD}" type="presOf" srcId="{7AC88A40-C7C6-4C9C-90DB-A8450B530BAB}" destId="{48FBE973-1921-4B58-90BC-BE18FC5D52B4}" srcOrd="0" destOrd="0" presId="urn:microsoft.com/office/officeart/2005/8/layout/process3"/>
    <dgm:cxn modelId="{3CB850BE-A1F3-4CA6-B8C4-0E1CC6C8ACBE}" type="presParOf" srcId="{A4727B19-A924-4B17-B4FE-09BD4B566ABE}" destId="{DFC3D76D-D34E-43D8-B5D1-194847A22F42}" srcOrd="0" destOrd="0" presId="urn:microsoft.com/office/officeart/2005/8/layout/process3"/>
    <dgm:cxn modelId="{8D5E3699-7725-4964-9A1B-8BDB83F4F5A6}" type="presParOf" srcId="{DFC3D76D-D34E-43D8-B5D1-194847A22F42}" destId="{DFBC1B36-AB7C-4321-9062-09443BD73FBD}" srcOrd="0" destOrd="0" presId="urn:microsoft.com/office/officeart/2005/8/layout/process3"/>
    <dgm:cxn modelId="{FF9CEC7E-D837-4332-9365-2BDC12D7FD1F}" type="presParOf" srcId="{DFC3D76D-D34E-43D8-B5D1-194847A22F42}" destId="{A6D9C1E0-19FF-4D91-924D-C3D9BE2D69EB}" srcOrd="1" destOrd="0" presId="urn:microsoft.com/office/officeart/2005/8/layout/process3"/>
    <dgm:cxn modelId="{9A227F70-3028-432F-A672-B43F0B4511EA}" type="presParOf" srcId="{DFC3D76D-D34E-43D8-B5D1-194847A22F42}" destId="{92D7DD4F-C804-4764-9EE4-C522EA8A4504}" srcOrd="2" destOrd="0" presId="urn:microsoft.com/office/officeart/2005/8/layout/process3"/>
    <dgm:cxn modelId="{BF0A05F9-3FE9-41D7-8C7E-7A5EDA5F7949}" type="presParOf" srcId="{A4727B19-A924-4B17-B4FE-09BD4B566ABE}" destId="{CA9ED025-C69A-48EA-9A27-CDEF5CB820DD}" srcOrd="1" destOrd="0" presId="urn:microsoft.com/office/officeart/2005/8/layout/process3"/>
    <dgm:cxn modelId="{77742E88-DAE8-4FCA-864B-DE9A7CEAAC9C}" type="presParOf" srcId="{CA9ED025-C69A-48EA-9A27-CDEF5CB820DD}" destId="{936117A2-F28A-42B3-B65D-55AB204A6A33}" srcOrd="0" destOrd="0" presId="urn:microsoft.com/office/officeart/2005/8/layout/process3"/>
    <dgm:cxn modelId="{5D145EEA-BA9A-4E86-B965-16984951D973}" type="presParOf" srcId="{A4727B19-A924-4B17-B4FE-09BD4B566ABE}" destId="{5E2D3A3F-1C23-4CAA-9EB7-8ADA2059E27C}" srcOrd="2" destOrd="0" presId="urn:microsoft.com/office/officeart/2005/8/layout/process3"/>
    <dgm:cxn modelId="{4DA1D8DA-C2DD-49A7-A128-3595555736B8}" type="presParOf" srcId="{5E2D3A3F-1C23-4CAA-9EB7-8ADA2059E27C}" destId="{0772662C-84EC-4DC1-9695-1286CB081608}" srcOrd="0" destOrd="0" presId="urn:microsoft.com/office/officeart/2005/8/layout/process3"/>
    <dgm:cxn modelId="{C4CC1F2A-AE0D-4785-9D08-3CC99D213D00}" type="presParOf" srcId="{5E2D3A3F-1C23-4CAA-9EB7-8ADA2059E27C}" destId="{88AB9497-FEC8-4F75-B5E7-257E7EE6E43B}" srcOrd="1" destOrd="0" presId="urn:microsoft.com/office/officeart/2005/8/layout/process3"/>
    <dgm:cxn modelId="{3A9F38BF-3DA9-4D24-8EAC-2E8C5832F103}" type="presParOf" srcId="{5E2D3A3F-1C23-4CAA-9EB7-8ADA2059E27C}" destId="{48FBE973-1921-4B58-90BC-BE18FC5D52B4}" srcOrd="2" destOrd="0" presId="urn:microsoft.com/office/officeart/2005/8/layout/process3"/>
    <dgm:cxn modelId="{34BBF052-A8D9-4AAF-823C-51CBD94D22AF}" type="presParOf" srcId="{A4727B19-A924-4B17-B4FE-09BD4B566ABE}" destId="{D96405B3-32D8-4E2E-9C0B-9DAA01530637}" srcOrd="3" destOrd="0" presId="urn:microsoft.com/office/officeart/2005/8/layout/process3"/>
    <dgm:cxn modelId="{2B8473B8-AAEF-4A0A-8C0B-38B3BB1DCE7F}" type="presParOf" srcId="{D96405B3-32D8-4E2E-9C0B-9DAA01530637}" destId="{4960C562-B324-47EC-9860-17490C2B225B}" srcOrd="0" destOrd="0" presId="urn:microsoft.com/office/officeart/2005/8/layout/process3"/>
    <dgm:cxn modelId="{D937ED2E-BB91-4988-938F-8D8E64008EC1}" type="presParOf" srcId="{A4727B19-A924-4B17-B4FE-09BD4B566ABE}" destId="{F77815A8-A78D-4828-8807-7ECC51AA01B6}" srcOrd="4" destOrd="0" presId="urn:microsoft.com/office/officeart/2005/8/layout/process3"/>
    <dgm:cxn modelId="{206824AA-F3E3-4206-A5F2-1CB21EFF5E8F}" type="presParOf" srcId="{F77815A8-A78D-4828-8807-7ECC51AA01B6}" destId="{A8DB87A1-675F-4EDD-B946-F9A16CAAA9BD}" srcOrd="0" destOrd="0" presId="urn:microsoft.com/office/officeart/2005/8/layout/process3"/>
    <dgm:cxn modelId="{54184DA8-D742-4A29-98F6-B309CA941F61}" type="presParOf" srcId="{F77815A8-A78D-4828-8807-7ECC51AA01B6}" destId="{E1575462-F8AF-41F9-8EF9-2BC378880E7A}" srcOrd="1" destOrd="0" presId="urn:microsoft.com/office/officeart/2005/8/layout/process3"/>
    <dgm:cxn modelId="{BE596231-2550-4F06-A1C8-D4CECAFD305F}" type="presParOf" srcId="{F77815A8-A78D-4828-8807-7ECC51AA01B6}" destId="{661090F3-5DC8-47CB-8710-2BED9056FDDD}"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D9C1E0-19FF-4D91-924D-C3D9BE2D69EB}">
      <dsp:nvSpPr>
        <dsp:cNvPr id="0" name=""/>
        <dsp:cNvSpPr/>
      </dsp:nvSpPr>
      <dsp:spPr>
        <a:xfrm>
          <a:off x="8181" y="608255"/>
          <a:ext cx="3719971" cy="27648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121920" numCol="1" spcCol="1270" anchor="t" anchorCtr="0">
          <a:noAutofit/>
        </a:bodyPr>
        <a:lstStyle/>
        <a:p>
          <a:pPr marL="0" lvl="0" indent="0" algn="l" defTabSz="1422400">
            <a:lnSpc>
              <a:spcPct val="90000"/>
            </a:lnSpc>
            <a:spcBef>
              <a:spcPct val="0"/>
            </a:spcBef>
            <a:spcAft>
              <a:spcPct val="35000"/>
            </a:spcAft>
            <a:buNone/>
          </a:pPr>
          <a:r>
            <a:rPr lang="en-US" sz="3200" kern="1200" dirty="0"/>
            <a:t>SFY25</a:t>
          </a:r>
        </a:p>
      </dsp:txBody>
      <dsp:txXfrm>
        <a:off x="8181" y="608255"/>
        <a:ext cx="3719971" cy="1487988"/>
      </dsp:txXfrm>
    </dsp:sp>
    <dsp:sp modelId="{92D7DD4F-C804-4764-9EE4-C522EA8A4504}">
      <dsp:nvSpPr>
        <dsp:cNvPr id="0" name=""/>
        <dsp:cNvSpPr/>
      </dsp:nvSpPr>
      <dsp:spPr>
        <a:xfrm>
          <a:off x="388731" y="2709753"/>
          <a:ext cx="3719971" cy="285530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(FFY23)</a:t>
          </a:r>
        </a:p>
        <a:p>
          <a:pPr marL="171450" lvl="1" indent="-171450" algn="l" defTabSz="800100">
            <a:lnSpc>
              <a:spcPct val="90000"/>
            </a:lnSpc>
            <a:spcBef>
              <a:spcPct val="0"/>
            </a:spcBef>
            <a:spcAft>
              <a:spcPct val="15000"/>
            </a:spcAft>
            <a:buChar char="•"/>
          </a:pPr>
          <a:r>
            <a:rPr lang="en-US" sz="1800" kern="1200" dirty="0"/>
            <a:t>July 1, 2024 – Sept 30, 2026</a:t>
          </a:r>
        </a:p>
      </dsp:txBody>
      <dsp:txXfrm>
        <a:off x="472360" y="2793382"/>
        <a:ext cx="3552713" cy="2688043"/>
      </dsp:txXfrm>
    </dsp:sp>
    <dsp:sp modelId="{CA9ED025-C69A-48EA-9A27-CDEF5CB820DD}">
      <dsp:nvSpPr>
        <dsp:cNvPr id="0" name=""/>
        <dsp:cNvSpPr/>
      </dsp:nvSpPr>
      <dsp:spPr>
        <a:xfrm rot="21577107">
          <a:off x="4292074" y="869044"/>
          <a:ext cx="1195567" cy="9261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33550">
            <a:lnSpc>
              <a:spcPct val="90000"/>
            </a:lnSpc>
            <a:spcBef>
              <a:spcPct val="0"/>
            </a:spcBef>
            <a:spcAft>
              <a:spcPct val="35000"/>
            </a:spcAft>
            <a:buNone/>
          </a:pPr>
          <a:endParaRPr lang="en-US" sz="3900" kern="1200"/>
        </a:p>
      </dsp:txBody>
      <dsp:txXfrm>
        <a:off x="4292077" y="1055202"/>
        <a:ext cx="917718" cy="555699"/>
      </dsp:txXfrm>
    </dsp:sp>
    <dsp:sp modelId="{88AB9497-FEC8-4F75-B5E7-257E7EE6E43B}">
      <dsp:nvSpPr>
        <dsp:cNvPr id="0" name=""/>
        <dsp:cNvSpPr/>
      </dsp:nvSpPr>
      <dsp:spPr>
        <a:xfrm>
          <a:off x="5983890" y="568460"/>
          <a:ext cx="3719971" cy="27648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121920" numCol="1" spcCol="1270" anchor="t" anchorCtr="0">
          <a:noAutofit/>
        </a:bodyPr>
        <a:lstStyle/>
        <a:p>
          <a:pPr marL="0" lvl="0" indent="0" algn="l" defTabSz="1422400">
            <a:lnSpc>
              <a:spcPct val="90000"/>
            </a:lnSpc>
            <a:spcBef>
              <a:spcPct val="0"/>
            </a:spcBef>
            <a:spcAft>
              <a:spcPct val="35000"/>
            </a:spcAft>
            <a:buNone/>
          </a:pPr>
          <a:r>
            <a:rPr lang="en-US" sz="3200" kern="1200" dirty="0"/>
            <a:t>SFY26</a:t>
          </a:r>
        </a:p>
      </dsp:txBody>
      <dsp:txXfrm>
        <a:off x="5983890" y="568460"/>
        <a:ext cx="3719971" cy="1487988"/>
      </dsp:txXfrm>
    </dsp:sp>
    <dsp:sp modelId="{48FBE973-1921-4B58-90BC-BE18FC5D52B4}">
      <dsp:nvSpPr>
        <dsp:cNvPr id="0" name=""/>
        <dsp:cNvSpPr/>
      </dsp:nvSpPr>
      <dsp:spPr>
        <a:xfrm>
          <a:off x="6684804" y="2585355"/>
          <a:ext cx="3719971" cy="301447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(FFY24)</a:t>
          </a:r>
        </a:p>
        <a:p>
          <a:pPr marL="171450" lvl="1" indent="-171450" algn="l" defTabSz="800100">
            <a:lnSpc>
              <a:spcPct val="90000"/>
            </a:lnSpc>
            <a:spcBef>
              <a:spcPct val="0"/>
            </a:spcBef>
            <a:spcAft>
              <a:spcPct val="15000"/>
            </a:spcAft>
            <a:buChar char="•"/>
          </a:pPr>
          <a:r>
            <a:rPr lang="en-US" sz="1800" kern="1200" dirty="0"/>
            <a:t>July 1, 2025 – Sept 30, 2027</a:t>
          </a:r>
        </a:p>
        <a:p>
          <a:pPr marL="285750" lvl="1" indent="-285750" algn="l" defTabSz="1377950">
            <a:lnSpc>
              <a:spcPct val="90000"/>
            </a:lnSpc>
            <a:spcBef>
              <a:spcPct val="0"/>
            </a:spcBef>
            <a:spcAft>
              <a:spcPct val="15000"/>
            </a:spcAft>
            <a:buChar char="•"/>
          </a:pPr>
          <a:endParaRPr lang="en-US" sz="3100" kern="1200"/>
        </a:p>
      </dsp:txBody>
      <dsp:txXfrm>
        <a:off x="6773095" y="2673646"/>
        <a:ext cx="3543389" cy="2837897"/>
      </dsp:txXfrm>
    </dsp:sp>
    <dsp:sp modelId="{D96405B3-32D8-4E2E-9C0B-9DAA01530637}">
      <dsp:nvSpPr>
        <dsp:cNvPr id="0" name=""/>
        <dsp:cNvSpPr/>
      </dsp:nvSpPr>
      <dsp:spPr>
        <a:xfrm rot="46378">
          <a:off x="10267742" y="890139"/>
          <a:ext cx="1195649" cy="9261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33550">
            <a:lnSpc>
              <a:spcPct val="90000"/>
            </a:lnSpc>
            <a:spcBef>
              <a:spcPct val="0"/>
            </a:spcBef>
            <a:spcAft>
              <a:spcPct val="35000"/>
            </a:spcAft>
            <a:buNone/>
          </a:pPr>
          <a:endParaRPr lang="en-US" sz="3900" kern="1200"/>
        </a:p>
      </dsp:txBody>
      <dsp:txXfrm>
        <a:off x="10267755" y="1073498"/>
        <a:ext cx="917800" cy="555699"/>
      </dsp:txXfrm>
    </dsp:sp>
    <dsp:sp modelId="{E1575462-F8AF-41F9-8EF9-2BC378880E7A}">
      <dsp:nvSpPr>
        <dsp:cNvPr id="0" name=""/>
        <dsp:cNvSpPr/>
      </dsp:nvSpPr>
      <dsp:spPr>
        <a:xfrm>
          <a:off x="11959599" y="649082"/>
          <a:ext cx="3719971" cy="27648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121920" numCol="1" spcCol="1270" anchor="t" anchorCtr="0">
          <a:noAutofit/>
        </a:bodyPr>
        <a:lstStyle/>
        <a:p>
          <a:pPr marL="0" lvl="0" indent="0" algn="l" defTabSz="1422400">
            <a:lnSpc>
              <a:spcPct val="90000"/>
            </a:lnSpc>
            <a:spcBef>
              <a:spcPct val="0"/>
            </a:spcBef>
            <a:spcAft>
              <a:spcPct val="35000"/>
            </a:spcAft>
            <a:buNone/>
          </a:pPr>
          <a:r>
            <a:rPr lang="en-US" sz="3200" kern="1200" dirty="0"/>
            <a:t>SFY27</a:t>
          </a:r>
        </a:p>
      </dsp:txBody>
      <dsp:txXfrm>
        <a:off x="11959599" y="649082"/>
        <a:ext cx="3719971" cy="1487988"/>
      </dsp:txXfrm>
    </dsp:sp>
    <dsp:sp modelId="{661090F3-5DC8-47CB-8710-2BED9056FDDD}">
      <dsp:nvSpPr>
        <dsp:cNvPr id="0" name=""/>
        <dsp:cNvSpPr/>
      </dsp:nvSpPr>
      <dsp:spPr>
        <a:xfrm>
          <a:off x="12721521" y="2634274"/>
          <a:ext cx="3719971" cy="269199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(FFY25)</a:t>
          </a:r>
        </a:p>
        <a:p>
          <a:pPr marL="228600" lvl="1" indent="-228600" algn="l" defTabSz="889000">
            <a:lnSpc>
              <a:spcPct val="90000"/>
            </a:lnSpc>
            <a:spcBef>
              <a:spcPct val="0"/>
            </a:spcBef>
            <a:spcAft>
              <a:spcPct val="15000"/>
            </a:spcAft>
            <a:buChar char="•"/>
          </a:pPr>
          <a:r>
            <a:rPr lang="en-US" sz="2000" kern="1200" dirty="0"/>
            <a:t>July 1, 2026 – Sept 30, 2028 </a:t>
          </a:r>
        </a:p>
      </dsp:txBody>
      <dsp:txXfrm>
        <a:off x="12800367" y="2713120"/>
        <a:ext cx="3562279" cy="2534301"/>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23T15:46:32.108"/>
    </inkml:context>
    <inkml:brush xml:id="br0">
      <inkml:brushProperty name="width" value="0.35" units="cm"/>
      <inkml:brushProperty name="height" value="0.35" units="cm"/>
    </inkml:brush>
  </inkml:definitions>
  <inkml:trace contextRef="#ctx0" brushRef="#br0">14923 9340 16383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23T15:46:32.107"/>
    </inkml:context>
    <inkml:brush xml:id="br0">
      <inkml:brushProperty name="width" value="0.35" units="cm"/>
      <inkml:brushProperty name="height" value="0.35" units="cm"/>
    </inkml:brush>
  </inkml:definitions>
  <inkml:trace contextRef="#ctx0" brushRef="#br0">14923 9340 16383 0 0,'0'0'0'0'0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23T15:46:32.109"/>
    </inkml:context>
    <inkml:brush xml:id="br0">
      <inkml:brushProperty name="width" value="0.3" units="cm"/>
      <inkml:brushProperty name="height" value="0.6" units="cm"/>
      <inkml:brushProperty name="tip" value="rectangle"/>
      <inkml:brushProperty name="rasterOp" value="maskPen"/>
    </inkml:brush>
  </inkml:definitions>
  <inkml:trace contextRef="#ctx0" brushRef="#br0">12568 7064 16383 0 0,'7'0'0'0'0,"9"0"0"0"0,10 0 0 0 0,7 0 0 0 0,5 0 0 0 0,3 0 0 0 0,2 0 0 0 0,0 0 0 0 0,1 0 0 0 0,-1 0 0 0 0,0 0 0 0 0,0 0 0 0 0,-1 0 0 0 0,0 0 0 0 0,0 0 0 0 0,-1 0 0 0 0,1 0 0 0 0,0 0 0 0 0,-1 0 0 0 0,1 0 0 0 0,0 0 0 0 0,0 0 0 0 0,-1 0 0 0 0,1 0 0 0 0,0 0 0 0 0,0 0 0 0 0,0 0 0 0 0,-1 0 0 0 0,1 0 0 0 0,0 0 0 0 0,0 0 0 0 0,-1 0 0 0 0,1 0 0 0 0,0 0 0 0 0,0 0 0 0 0,0 0 0 0 0,-1 0 0 0 0,1 0 0 0 0,0 0 0 0 0,0 0 0 0 0,-1 0 0 0 0,1 0 0 0 0,0 0 0 0 0,0 0 0 0 0,0 0 0 0 0,-1 0 0 0 0,-6 0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3A10E-90C6-4978-89DC-ACC6D9E041AA}"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4CEC91-7A65-4868-9634-A5288F997D0F}" type="slidenum">
              <a:rPr lang="en-US" smtClean="0"/>
              <a:t>‹#›</a:t>
            </a:fld>
            <a:endParaRPr lang="en-US"/>
          </a:p>
        </p:txBody>
      </p:sp>
    </p:spTree>
    <p:extLst>
      <p:ext uri="{BB962C8B-B14F-4D97-AF65-F5344CB8AC3E}">
        <p14:creationId xmlns:p14="http://schemas.microsoft.com/office/powerpoint/2010/main" val="313481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Just type in the content placeholder to add your title. </a:t>
            </a:r>
          </a:p>
        </p:txBody>
      </p:sp>
      <p:sp>
        <p:nvSpPr>
          <p:cNvPr id="4" name="Slide Number Placeholder 3"/>
          <p:cNvSpPr>
            <a:spLocks noGrp="1"/>
          </p:cNvSpPr>
          <p:nvPr>
            <p:ph type="sldNum" sz="quarter" idx="5"/>
          </p:nvPr>
        </p:nvSpPr>
        <p:spPr/>
        <p:txBody>
          <a:bodyPr/>
          <a:lstStyle/>
          <a:p>
            <a:fld id="{7D31CE96-81FA-4C03-87CC-F53CE344BC75}" type="slidenum">
              <a:rPr lang="en-US" smtClean="0"/>
              <a:t>1</a:t>
            </a:fld>
            <a:endParaRPr lang="en-US"/>
          </a:p>
        </p:txBody>
      </p:sp>
    </p:spTree>
    <p:extLst>
      <p:ext uri="{BB962C8B-B14F-4D97-AF65-F5344CB8AC3E}">
        <p14:creationId xmlns:p14="http://schemas.microsoft.com/office/powerpoint/2010/main" val="972754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Left aligned</a:t>
            </a:r>
          </a:p>
          <a:p>
            <a:pPr marL="171450" indent="-171450">
              <a:buFont typeface="Arial" panose="020B0604020202020204" pitchFamily="34" charset="0"/>
              <a:buChar char="•"/>
            </a:pPr>
            <a:r>
              <a:rPr lang="en-US"/>
              <a:t>Title font is 88pt</a:t>
            </a:r>
          </a:p>
          <a:p>
            <a:pPr marL="171450" indent="-171450">
              <a:buFont typeface="Arial" panose="020B0604020202020204" pitchFamily="34" charset="0"/>
              <a:buChar char="•"/>
            </a:pPr>
            <a:r>
              <a:rPr lang="en-US"/>
              <a:t>Numbered line item 66 pt</a:t>
            </a:r>
          </a:p>
          <a:p>
            <a:pPr marL="171450" indent="-171450">
              <a:buFont typeface="Arial" panose="020B0604020202020204" pitchFamily="34" charset="0"/>
              <a:buChar char="•"/>
            </a:pPr>
            <a:r>
              <a:rPr lang="en-US"/>
              <a:t>Detail/slide item 36 pt</a:t>
            </a:r>
          </a:p>
        </p:txBody>
      </p:sp>
      <p:sp>
        <p:nvSpPr>
          <p:cNvPr id="4" name="Slide Number Placeholder 3"/>
          <p:cNvSpPr>
            <a:spLocks noGrp="1"/>
          </p:cNvSpPr>
          <p:nvPr>
            <p:ph type="sldNum" sz="quarter" idx="5"/>
          </p:nvPr>
        </p:nvSpPr>
        <p:spPr/>
        <p:txBody>
          <a:bodyPr/>
          <a:lstStyle/>
          <a:p>
            <a:fld id="{484CEC91-7A65-4868-9634-A5288F997D0F}" type="slidenum">
              <a:rPr lang="en-US" smtClean="0"/>
              <a:t>2</a:t>
            </a:fld>
            <a:endParaRPr lang="en-US"/>
          </a:p>
        </p:txBody>
      </p:sp>
    </p:spTree>
    <p:extLst>
      <p:ext uri="{BB962C8B-B14F-4D97-AF65-F5344CB8AC3E}">
        <p14:creationId xmlns:p14="http://schemas.microsoft.com/office/powerpoint/2010/main" val="817573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3</a:t>
            </a:fld>
            <a:endParaRPr lang="en-US"/>
          </a:p>
        </p:txBody>
      </p:sp>
    </p:spTree>
    <p:extLst>
      <p:ext uri="{BB962C8B-B14F-4D97-AF65-F5344CB8AC3E}">
        <p14:creationId xmlns:p14="http://schemas.microsoft.com/office/powerpoint/2010/main" val="157688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EA8473-2164-4EE8-AB1F-BD21E3EA94CE}" type="slidenum">
              <a:rPr lang="en-US" smtClean="0"/>
              <a:t>8</a:t>
            </a:fld>
            <a:endParaRPr lang="en-US"/>
          </a:p>
        </p:txBody>
      </p:sp>
    </p:spTree>
    <p:extLst>
      <p:ext uri="{BB962C8B-B14F-4D97-AF65-F5344CB8AC3E}">
        <p14:creationId xmlns:p14="http://schemas.microsoft.com/office/powerpoint/2010/main" val="691890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11</a:t>
            </a:fld>
            <a:endParaRPr lang="en-US"/>
          </a:p>
        </p:txBody>
      </p:sp>
    </p:spTree>
    <p:extLst>
      <p:ext uri="{BB962C8B-B14F-4D97-AF65-F5344CB8AC3E}">
        <p14:creationId xmlns:p14="http://schemas.microsoft.com/office/powerpoint/2010/main" val="3651089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Shown in the charts are the State of South Carolina IDEA 611 Allocations for the last 9 years.  Up until FFY21/SFY22 Allocation amounts increased annually.  Of course, the allocation went down in FFY 22/23 due to the one time allocation of ARP funds in 21/ 22.  It then increased in 23/24</a:t>
            </a:r>
          </a:p>
          <a:p>
            <a:endParaRPr lang="en-US"/>
          </a:p>
          <a:p>
            <a:r>
              <a:rPr lang="en-US"/>
              <a:t>However, in 24/25 we saw a decrease of about $76,000 and this year in 25/26 we saw an additional decrease of over $570,000.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4CEC91-7A65-4868-9634-A5288F997D0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9547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EA8473-2164-4EE8-AB1F-BD21E3EA94CE}" type="slidenum">
              <a:rPr lang="en-US" smtClean="0"/>
              <a:t>14</a:t>
            </a:fld>
            <a:endParaRPr lang="en-US"/>
          </a:p>
        </p:txBody>
      </p:sp>
    </p:spTree>
    <p:extLst>
      <p:ext uri="{BB962C8B-B14F-4D97-AF65-F5344CB8AC3E}">
        <p14:creationId xmlns:p14="http://schemas.microsoft.com/office/powerpoint/2010/main" val="205522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17</a:t>
            </a:fld>
            <a:endParaRPr lang="en-US"/>
          </a:p>
        </p:txBody>
      </p:sp>
    </p:spTree>
    <p:extLst>
      <p:ext uri="{BB962C8B-B14F-4D97-AF65-F5344CB8AC3E}">
        <p14:creationId xmlns:p14="http://schemas.microsoft.com/office/powerpoint/2010/main" val="2693837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EA8473-2164-4EE8-AB1F-BD21E3EA94CE}" type="slidenum">
              <a:rPr lang="en-US" smtClean="0"/>
              <a:t>18</a:t>
            </a:fld>
            <a:endParaRPr lang="en-US"/>
          </a:p>
        </p:txBody>
      </p:sp>
    </p:spTree>
    <p:extLst>
      <p:ext uri="{BB962C8B-B14F-4D97-AF65-F5344CB8AC3E}">
        <p14:creationId xmlns:p14="http://schemas.microsoft.com/office/powerpoint/2010/main" val="1907031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19</a:t>
            </a:fld>
            <a:endParaRPr lang="en-US"/>
          </a:p>
        </p:txBody>
      </p:sp>
    </p:spTree>
    <p:extLst>
      <p:ext uri="{BB962C8B-B14F-4D97-AF65-F5344CB8AC3E}">
        <p14:creationId xmlns:p14="http://schemas.microsoft.com/office/powerpoint/2010/main" val="937445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22</a:t>
            </a:fld>
            <a:endParaRPr lang="en-US"/>
          </a:p>
        </p:txBody>
      </p:sp>
    </p:spTree>
    <p:extLst>
      <p:ext uri="{BB962C8B-B14F-4D97-AF65-F5344CB8AC3E}">
        <p14:creationId xmlns:p14="http://schemas.microsoft.com/office/powerpoint/2010/main" val="3068410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23</a:t>
            </a:fld>
            <a:endParaRPr lang="en-US"/>
          </a:p>
        </p:txBody>
      </p:sp>
    </p:spTree>
    <p:extLst>
      <p:ext uri="{BB962C8B-B14F-4D97-AF65-F5344CB8AC3E}">
        <p14:creationId xmlns:p14="http://schemas.microsoft.com/office/powerpoint/2010/main" val="3919923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25</a:t>
            </a:fld>
            <a:endParaRPr lang="en-US"/>
          </a:p>
        </p:txBody>
      </p:sp>
    </p:spTree>
    <p:extLst>
      <p:ext uri="{BB962C8B-B14F-4D97-AF65-F5344CB8AC3E}">
        <p14:creationId xmlns:p14="http://schemas.microsoft.com/office/powerpoint/2010/main" val="1718906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26</a:t>
            </a:fld>
            <a:endParaRPr lang="en-US"/>
          </a:p>
        </p:txBody>
      </p:sp>
    </p:spTree>
    <p:extLst>
      <p:ext uri="{BB962C8B-B14F-4D97-AF65-F5344CB8AC3E}">
        <p14:creationId xmlns:p14="http://schemas.microsoft.com/office/powerpoint/2010/main" val="1377123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29</a:t>
            </a:fld>
            <a:endParaRPr lang="en-US"/>
          </a:p>
        </p:txBody>
      </p:sp>
    </p:spTree>
    <p:extLst>
      <p:ext uri="{BB962C8B-B14F-4D97-AF65-F5344CB8AC3E}">
        <p14:creationId xmlns:p14="http://schemas.microsoft.com/office/powerpoint/2010/main" val="2836347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30</a:t>
            </a:fld>
            <a:endParaRPr lang="en-US"/>
          </a:p>
        </p:txBody>
      </p:sp>
    </p:spTree>
    <p:extLst>
      <p:ext uri="{BB962C8B-B14F-4D97-AF65-F5344CB8AC3E}">
        <p14:creationId xmlns:p14="http://schemas.microsoft.com/office/powerpoint/2010/main" val="4271992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EA8473-2164-4EE8-AB1F-BD21E3EA94CE}" type="slidenum">
              <a:rPr lang="en-US" smtClean="0"/>
              <a:t>31</a:t>
            </a:fld>
            <a:endParaRPr lang="en-US"/>
          </a:p>
        </p:txBody>
      </p:sp>
    </p:spTree>
    <p:extLst>
      <p:ext uri="{BB962C8B-B14F-4D97-AF65-F5344CB8AC3E}">
        <p14:creationId xmlns:p14="http://schemas.microsoft.com/office/powerpoint/2010/main" val="3590605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32</a:t>
            </a:fld>
            <a:endParaRPr lang="en-US"/>
          </a:p>
        </p:txBody>
      </p:sp>
    </p:spTree>
    <p:extLst>
      <p:ext uri="{BB962C8B-B14F-4D97-AF65-F5344CB8AC3E}">
        <p14:creationId xmlns:p14="http://schemas.microsoft.com/office/powerpoint/2010/main" val="3938530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have many functions that represent special education instruction, but few that are specific to related services—have to be able to identify those through location or modifier…</a:t>
            </a:r>
          </a:p>
          <a:p>
            <a:r>
              <a:rPr lang="en-US"/>
              <a:t>(210)</a:t>
            </a:r>
          </a:p>
          <a:p>
            <a:pPr marL="173938" indent="-173938">
              <a:buFont typeface="Arial" panose="020B0604020202020204" pitchFamily="34" charset="0"/>
              <a:buChar char="•"/>
            </a:pPr>
            <a:r>
              <a:rPr lang="en-US"/>
              <a:t>typically use 213 for OT/PT—caution, this also includes school nurses</a:t>
            </a:r>
          </a:p>
          <a:p>
            <a:pPr marL="173938" indent="-173938">
              <a:buFont typeface="Arial" panose="020B0604020202020204" pitchFamily="34" charset="0"/>
              <a:buChar char="•"/>
            </a:pPr>
            <a:r>
              <a:rPr lang="en-US"/>
              <a:t>214 school psychologists—who may not be 100% special education</a:t>
            </a:r>
          </a:p>
          <a:p>
            <a:pPr marL="173938" indent="-173938">
              <a:buFont typeface="Arial" panose="020B0604020202020204" pitchFamily="34" charset="0"/>
              <a:buChar char="•"/>
            </a:pPr>
            <a:r>
              <a:rPr lang="en-US"/>
              <a:t>215 specific special ed support</a:t>
            </a:r>
          </a:p>
          <a:p>
            <a:endParaRPr lang="en-US"/>
          </a:p>
          <a:p>
            <a:r>
              <a:rPr lang="en-US"/>
              <a:t>Among the 220 functions, none are specific to special education.  </a:t>
            </a:r>
          </a:p>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33</a:t>
            </a:fld>
            <a:endParaRPr lang="en-US"/>
          </a:p>
        </p:txBody>
      </p:sp>
    </p:spTree>
    <p:extLst>
      <p:ext uri="{BB962C8B-B14F-4D97-AF65-F5344CB8AC3E}">
        <p14:creationId xmlns:p14="http://schemas.microsoft.com/office/powerpoint/2010/main" val="1535692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Under the prior system, state funds under EFA went into the general fund along with your local funds.  However, since we knew </a:t>
            </a:r>
            <a:r>
              <a:rPr lang="en-US" u="sng"/>
              <a:t>how much </a:t>
            </a:r>
            <a:r>
              <a:rPr lang="en-US"/>
              <a:t>went to each LEA by categorical weighting, we could subtract that from the total expenditures and assume that the balance was “local”.  Expenditures from 300 funds were pure “state” funds.</a:t>
            </a:r>
          </a:p>
          <a:p>
            <a:endParaRPr lang="en-US"/>
          </a:p>
          <a:p>
            <a:r>
              <a:rPr lang="en-US"/>
              <a:t>The new system has caused us to look at that differently.  Although the weighting for students with disabilities now is 2.6 for all, that is an index used to determine the total level of funding for each LEA.</a:t>
            </a:r>
          </a:p>
          <a:p>
            <a:endParaRPr lang="en-US"/>
          </a:p>
          <a:p>
            <a:r>
              <a:rPr lang="en-US"/>
              <a:t>We have moved to a new version of the MOE/LEA Calculator—this one gives us more flexibility.  What are prepopulating all the functions that would be expected in MOE calculation.  </a:t>
            </a:r>
          </a:p>
          <a:p>
            <a:endParaRPr lang="en-US"/>
          </a:p>
          <a:p>
            <a:r>
              <a:rPr lang="en-US"/>
              <a:t>They are also color –coded to show which ones would be included in Excess Cost.</a:t>
            </a:r>
          </a:p>
          <a:p>
            <a:endParaRPr lang="en-US"/>
          </a:p>
          <a:p>
            <a:r>
              <a:rPr lang="en-US"/>
              <a:t>Although the top says “general fund” –since much of EIA has been rolled up, there will be rows at the bottom to add other state or local sources that you might have used. </a:t>
            </a:r>
          </a:p>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34</a:t>
            </a:fld>
            <a:endParaRPr lang="en-US"/>
          </a:p>
        </p:txBody>
      </p:sp>
    </p:spTree>
    <p:extLst>
      <p:ext uri="{BB962C8B-B14F-4D97-AF65-F5344CB8AC3E}">
        <p14:creationId xmlns:p14="http://schemas.microsoft.com/office/powerpoint/2010/main" val="4284322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5 exceptions to MOE—only 4 apply in SC.  </a:t>
            </a:r>
          </a:p>
          <a:p>
            <a:r>
              <a:rPr lang="en-US"/>
              <a:t>	Enrollment</a:t>
            </a:r>
          </a:p>
          <a:p>
            <a:r>
              <a:rPr lang="en-US"/>
              <a:t>	Voluntary Departure of Special Ed/RS personnel</a:t>
            </a:r>
          </a:p>
          <a:p>
            <a:r>
              <a:rPr lang="en-US"/>
              <a:t>	Termination of a long term expenditure</a:t>
            </a:r>
          </a:p>
          <a:p>
            <a:r>
              <a:rPr lang="en-US"/>
              <a:t>	Termination of a “costly” program</a:t>
            </a:r>
          </a:p>
          <a:p>
            <a:endParaRPr lang="en-US"/>
          </a:p>
          <a:p>
            <a:r>
              <a:rPr lang="en-US"/>
              <a:t>Really only 2 commonly used:</a:t>
            </a:r>
          </a:p>
          <a:p>
            <a:r>
              <a:rPr lang="en-US"/>
              <a:t>	Enrollment—based on Child Count; calculated automatically.  </a:t>
            </a:r>
          </a:p>
          <a:p>
            <a:r>
              <a:rPr lang="en-US"/>
              <a:t>	Example; a 5% reduction in child count, will be a 5% reduction in the amount necessary to meet state/local  and local only—also applies to the per capita amounts.</a:t>
            </a:r>
          </a:p>
          <a:p>
            <a:endParaRPr lang="en-US"/>
          </a:p>
          <a:p>
            <a:r>
              <a:rPr lang="en-US"/>
              <a:t>	However, the voluntary departure of personnel applies equally to local and State/Local</a:t>
            </a:r>
          </a:p>
        </p:txBody>
      </p:sp>
      <p:sp>
        <p:nvSpPr>
          <p:cNvPr id="4" name="Slide Number Placeholder 3"/>
          <p:cNvSpPr>
            <a:spLocks noGrp="1"/>
          </p:cNvSpPr>
          <p:nvPr>
            <p:ph type="sldNum" sz="quarter" idx="5"/>
          </p:nvPr>
        </p:nvSpPr>
        <p:spPr/>
        <p:txBody>
          <a:bodyPr/>
          <a:lstStyle/>
          <a:p>
            <a:fld id="{7D31CE96-81FA-4C03-87CC-F53CE344BC75}" type="slidenum">
              <a:rPr lang="en-US" smtClean="0"/>
              <a:t>35</a:t>
            </a:fld>
            <a:endParaRPr lang="en-US"/>
          </a:p>
        </p:txBody>
      </p:sp>
    </p:spTree>
    <p:extLst>
      <p:ext uri="{BB962C8B-B14F-4D97-AF65-F5344CB8AC3E}">
        <p14:creationId xmlns:p14="http://schemas.microsoft.com/office/powerpoint/2010/main" val="1594855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MOE adjustments/reductions are available to certain districts when there is an increase in IDEA awards over the prior year.</a:t>
            </a:r>
          </a:p>
          <a:p>
            <a:endParaRPr lang="en-US"/>
          </a:p>
          <a:p>
            <a:r>
              <a:rPr lang="en-US"/>
              <a:t>The district must have a “Meets” determination.</a:t>
            </a:r>
          </a:p>
          <a:p>
            <a:endParaRPr lang="en-US"/>
          </a:p>
          <a:p>
            <a:r>
              <a:rPr lang="en-US"/>
              <a:t>This flexibility in IDEA can be use along with the exceptions.  Districts can “free up” a calculated amount of state/local budgets for Special Education and related services to be used for other initiatives.</a:t>
            </a:r>
          </a:p>
          <a:p>
            <a:endParaRPr lang="en-US"/>
          </a:p>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36</a:t>
            </a:fld>
            <a:endParaRPr lang="en-US"/>
          </a:p>
        </p:txBody>
      </p:sp>
    </p:spTree>
    <p:extLst>
      <p:ext uri="{BB962C8B-B14F-4D97-AF65-F5344CB8AC3E}">
        <p14:creationId xmlns:p14="http://schemas.microsoft.com/office/powerpoint/2010/main" val="3056144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37</a:t>
            </a:fld>
            <a:endParaRPr lang="en-US"/>
          </a:p>
        </p:txBody>
      </p:sp>
    </p:spTree>
    <p:extLst>
      <p:ext uri="{BB962C8B-B14F-4D97-AF65-F5344CB8AC3E}">
        <p14:creationId xmlns:p14="http://schemas.microsoft.com/office/powerpoint/2010/main" val="3671586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IDEA is an “Excess Cost” allocation</a:t>
            </a:r>
          </a:p>
          <a:p>
            <a:r>
              <a:rPr lang="en-US"/>
              <a:t>Excess Cost is discussed in two ways:</a:t>
            </a:r>
          </a:p>
          <a:p>
            <a:r>
              <a:rPr lang="en-US"/>
              <a:t>Individual/specific costs (is this allowable?)</a:t>
            </a:r>
          </a:p>
          <a:p>
            <a:r>
              <a:rPr lang="en-US"/>
              <a:t>Excess Cost as a fiscal compliance “test” --</a:t>
            </a:r>
          </a:p>
          <a:p>
            <a:endParaRPr lang="en-US"/>
          </a:p>
          <a:p>
            <a:r>
              <a:rPr lang="en-US"/>
              <a:t>It is to be used for expenditures beyond the average expenditure for all students.  That calculation is referred to the Annual Per Pupil Expenditure (APPE).</a:t>
            </a:r>
          </a:p>
          <a:p>
            <a:endParaRPr lang="en-US"/>
          </a:p>
          <a:p>
            <a:r>
              <a:rPr lang="en-US"/>
              <a:t>For example, if the APPE is $10,000, IDEA can be used for allowable expenditures above that amount.  The Office of Special Education Programs (OSEP) has clarified that the LEA does not have to expend an amount equivalent to the APPE before using IDEA, but would have to meet that threshold before the end of the fiscal year.</a:t>
            </a:r>
          </a:p>
        </p:txBody>
      </p:sp>
      <p:sp>
        <p:nvSpPr>
          <p:cNvPr id="4" name="Slide Number Placeholder 3"/>
          <p:cNvSpPr>
            <a:spLocks noGrp="1"/>
          </p:cNvSpPr>
          <p:nvPr>
            <p:ph type="sldNum" sz="quarter" idx="5"/>
          </p:nvPr>
        </p:nvSpPr>
        <p:spPr/>
        <p:txBody>
          <a:bodyPr/>
          <a:lstStyle/>
          <a:p>
            <a:fld id="{A5EA8473-2164-4EE8-AB1F-BD21E3EA94CE}" type="slidenum">
              <a:rPr lang="en-US" smtClean="0"/>
              <a:t>38</a:t>
            </a:fld>
            <a:endParaRPr lang="en-US"/>
          </a:p>
        </p:txBody>
      </p:sp>
    </p:spTree>
    <p:extLst>
      <p:ext uri="{BB962C8B-B14F-4D97-AF65-F5344CB8AC3E}">
        <p14:creationId xmlns:p14="http://schemas.microsoft.com/office/powerpoint/2010/main" val="2084487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39</a:t>
            </a:fld>
            <a:endParaRPr lang="en-US"/>
          </a:p>
        </p:txBody>
      </p:sp>
    </p:spTree>
    <p:extLst>
      <p:ext uri="{BB962C8B-B14F-4D97-AF65-F5344CB8AC3E}">
        <p14:creationId xmlns:p14="http://schemas.microsoft.com/office/powerpoint/2010/main" val="4271803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40</a:t>
            </a:fld>
            <a:endParaRPr lang="en-US"/>
          </a:p>
        </p:txBody>
      </p:sp>
    </p:spTree>
    <p:extLst>
      <p:ext uri="{BB962C8B-B14F-4D97-AF65-F5344CB8AC3E}">
        <p14:creationId xmlns:p14="http://schemas.microsoft.com/office/powerpoint/2010/main" val="17654959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41</a:t>
            </a:fld>
            <a:endParaRPr lang="en-US"/>
          </a:p>
        </p:txBody>
      </p:sp>
    </p:spTree>
    <p:extLst>
      <p:ext uri="{BB962C8B-B14F-4D97-AF65-F5344CB8AC3E}">
        <p14:creationId xmlns:p14="http://schemas.microsoft.com/office/powerpoint/2010/main" val="1558696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42</a:t>
            </a:fld>
            <a:endParaRPr lang="en-US"/>
          </a:p>
        </p:txBody>
      </p:sp>
    </p:spTree>
    <p:extLst>
      <p:ext uri="{BB962C8B-B14F-4D97-AF65-F5344CB8AC3E}">
        <p14:creationId xmlns:p14="http://schemas.microsoft.com/office/powerpoint/2010/main" val="26502032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43</a:t>
            </a:fld>
            <a:endParaRPr lang="en-US"/>
          </a:p>
        </p:txBody>
      </p:sp>
    </p:spTree>
    <p:extLst>
      <p:ext uri="{BB962C8B-B14F-4D97-AF65-F5344CB8AC3E}">
        <p14:creationId xmlns:p14="http://schemas.microsoft.com/office/powerpoint/2010/main" val="24344914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44</a:t>
            </a:fld>
            <a:endParaRPr lang="en-US"/>
          </a:p>
        </p:txBody>
      </p:sp>
    </p:spTree>
    <p:extLst>
      <p:ext uri="{BB962C8B-B14F-4D97-AF65-F5344CB8AC3E}">
        <p14:creationId xmlns:p14="http://schemas.microsoft.com/office/powerpoint/2010/main" val="39710008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EA8473-2164-4EE8-AB1F-BD21E3EA94CE}" type="slidenum">
              <a:rPr lang="en-US" smtClean="0"/>
              <a:t>46</a:t>
            </a:fld>
            <a:endParaRPr lang="en-US"/>
          </a:p>
        </p:txBody>
      </p:sp>
    </p:spTree>
    <p:extLst>
      <p:ext uri="{BB962C8B-B14F-4D97-AF65-F5344CB8AC3E}">
        <p14:creationId xmlns:p14="http://schemas.microsoft.com/office/powerpoint/2010/main" val="24672497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47</a:t>
            </a:fld>
            <a:endParaRPr lang="en-US"/>
          </a:p>
        </p:txBody>
      </p:sp>
    </p:spTree>
    <p:extLst>
      <p:ext uri="{BB962C8B-B14F-4D97-AF65-F5344CB8AC3E}">
        <p14:creationId xmlns:p14="http://schemas.microsoft.com/office/powerpoint/2010/main" val="14034196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title is hidden from display</a:t>
            </a:r>
          </a:p>
        </p:txBody>
      </p:sp>
      <p:sp>
        <p:nvSpPr>
          <p:cNvPr id="4" name="Slide Number Placeholder 3"/>
          <p:cNvSpPr>
            <a:spLocks noGrp="1"/>
          </p:cNvSpPr>
          <p:nvPr>
            <p:ph type="sldNum" sz="quarter" idx="5"/>
          </p:nvPr>
        </p:nvSpPr>
        <p:spPr/>
        <p:txBody>
          <a:bodyPr/>
          <a:lstStyle/>
          <a:p>
            <a:fld id="{484CEC91-7A65-4868-9634-A5288F997D0F}" type="slidenum">
              <a:rPr lang="en-US" smtClean="0"/>
              <a:t>48</a:t>
            </a:fld>
            <a:endParaRPr lang="en-US"/>
          </a:p>
        </p:txBody>
      </p:sp>
    </p:spTree>
    <p:extLst>
      <p:ext uri="{BB962C8B-B14F-4D97-AF65-F5344CB8AC3E}">
        <p14:creationId xmlns:p14="http://schemas.microsoft.com/office/powerpoint/2010/main" val="1665185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9291513" y="-838908"/>
            <a:ext cx="11521440" cy="1152144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969264" y="956930"/>
            <a:ext cx="10354410" cy="3675792"/>
          </a:xfrm>
        </p:spPr>
        <p:txBody>
          <a:bodyPr anchor="ctr">
            <a:normAutofit/>
          </a:bodyPr>
          <a:lstStyle>
            <a:lvl1pPr algn="l">
              <a:lnSpc>
                <a:spcPct val="110000"/>
              </a:lnSpc>
              <a:defRPr sz="6600" b="1">
                <a:solidFill>
                  <a:srgbClr val="2F3D4C"/>
                </a:solidFill>
                <a:latin typeface="Aptos" panose="020B0004020202020204" pitchFamily="34" charset="0"/>
                <a:cs typeface="Segoe UI" panose="020B0502040204020203" pitchFamily="34" charset="0"/>
              </a:defRPr>
            </a:lvl1pPr>
          </a:lstStyle>
          <a:p>
            <a:r>
              <a:rPr lang="en-US">
                <a:solidFill>
                  <a:schemeClr val="bg1"/>
                </a:solidFill>
              </a:rPr>
              <a:t>Title</a:t>
            </a:r>
            <a:r>
              <a:rPr lang="en-US"/>
              <a:t> </a:t>
            </a:r>
            <a:r>
              <a:rPr lang="en-US">
                <a:solidFill>
                  <a:schemeClr val="bg1"/>
                </a:solidFill>
              </a:rPr>
              <a:t>Slide</a:t>
            </a:r>
            <a:r>
              <a:rPr lang="en-US"/>
              <a:t> -</a:t>
            </a:r>
            <a:r>
              <a:rPr lang="en-US">
                <a:solidFill>
                  <a:schemeClr val="bg1"/>
                </a:solidFill>
              </a:rPr>
              <a:t>Font is no less than 44 size</a:t>
            </a:r>
            <a:endParaRPr lang="en-US"/>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953262" y="5276460"/>
            <a:ext cx="10370412" cy="2483643"/>
          </a:xfrm>
        </p:spPr>
        <p:txBody>
          <a:bodyPr anchor="b">
            <a:normAutofit/>
          </a:bodyPr>
          <a:lstStyle>
            <a:lvl1pPr marL="0" indent="0" algn="l">
              <a:buNone/>
              <a:defRPr sz="3200" b="1">
                <a:solidFill>
                  <a:srgbClr val="2F3D4C"/>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&lt;Audience&gt;</a:t>
            </a:r>
          </a:p>
          <a:p>
            <a:r>
              <a:rPr lang="en-US"/>
              <a:t>&lt;Presenter Name&gt; </a:t>
            </a:r>
          </a:p>
          <a:p>
            <a:r>
              <a:rPr lang="en-US"/>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53479" y="7910464"/>
            <a:ext cx="8641080" cy="2285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1023066" y="8828011"/>
            <a:ext cx="18821128" cy="1254203"/>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1265995"/>
            <a:ext cx="4647438" cy="7132320"/>
          </a:xfrm>
        </p:spPr>
        <p:txBody>
          <a:bodyPr>
            <a:normAutofit/>
          </a:bodyPr>
          <a:lstStyle>
            <a:lvl1pPr>
              <a:lnSpc>
                <a:spcPct val="100000"/>
              </a:lnSpc>
              <a:defRPr sz="8800" b="1">
                <a:solidFill>
                  <a:srgbClr val="2F3D4C"/>
                </a:solidFill>
              </a:defRPr>
            </a:lvl1pPr>
          </a:lstStyle>
          <a:p>
            <a:r>
              <a:rPr lang="en-US"/>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5867400" y="1265995"/>
            <a:ext cx="10935" cy="713232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6727473" y="1265996"/>
            <a:ext cx="10658720" cy="7132320"/>
          </a:xfrm>
        </p:spPr>
        <p:txBody>
          <a:bodyPr anchor="ctr">
            <a:noAutofit/>
          </a:bodyPr>
          <a:lstStyle>
            <a:lvl1pPr>
              <a:defRPr sz="5400">
                <a:solidFill>
                  <a:srgbClr val="2F3D4C"/>
                </a:solidFil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Fifth level</a:t>
            </a:r>
            <a:endParaRPr lang="en-US"/>
          </a:p>
        </p:txBody>
      </p:sp>
    </p:spTree>
    <p:extLst>
      <p:ext uri="{BB962C8B-B14F-4D97-AF65-F5344CB8AC3E}">
        <p14:creationId xmlns:p14="http://schemas.microsoft.com/office/powerpoint/2010/main" val="285321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4400" y="3191679"/>
            <a:ext cx="16459200" cy="1371600"/>
          </a:xfrm>
        </p:spPr>
        <p:txBody>
          <a:bodyPr>
            <a:noAutofit/>
          </a:bodyPr>
          <a:lstStyle>
            <a:lvl1pPr algn="ctr">
              <a:lnSpc>
                <a:spcPct val="100000"/>
              </a:lnSpc>
              <a:defRPr sz="8800" b="1">
                <a:solidFill>
                  <a:srgbClr val="2F3D4C"/>
                </a:solidFill>
              </a:defRPr>
            </a:lvl1pPr>
          </a:lstStyle>
          <a:p>
            <a:r>
              <a:rPr lang="en-US"/>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14400" y="5175315"/>
            <a:ext cx="16459200" cy="18760"/>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7999982" y="732042"/>
            <a:ext cx="2288036" cy="2286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2743200" y="5678334"/>
            <a:ext cx="12801600" cy="2038350"/>
          </a:xfrm>
        </p:spPr>
        <p:txBody>
          <a:bodyPr anchor="ctr">
            <a:normAutofit/>
          </a:bodyPr>
          <a:lstStyle>
            <a:lvl1pPr marL="0" indent="0" algn="ctr">
              <a:buNone/>
              <a:defRPr sz="6600" b="1">
                <a:solidFill>
                  <a:srgbClr val="2F3D4C"/>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2175347"/>
            <a:ext cx="16450056" cy="5975668"/>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chemeClr val="bg1"/>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918972" y="1817316"/>
            <a:ext cx="16450056" cy="7440984"/>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68"/>
            <a:ext cx="16450056" cy="6232247"/>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9579311"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12019788" y="2437728"/>
            <a:ext cx="5303520" cy="632585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437728"/>
            <a:ext cx="5303520" cy="6325851"/>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6492240" y="2456488"/>
            <a:ext cx="5303520" cy="630709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58793" y="2371986"/>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577760" y="2371986"/>
            <a:ext cx="7774782"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42110" y="2354580"/>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609213" y="2354580"/>
            <a:ext cx="7774782" cy="64008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743122"/>
          </a:xfrm>
        </p:spPr>
        <p:txBody>
          <a:bodyPr anchor="t">
            <a:normAutofit/>
          </a:bodyPr>
          <a:lstStyle>
            <a:lvl1pPr>
              <a:lnSpc>
                <a:spcPct val="100000"/>
              </a:lnSpc>
              <a:defRPr sz="5000" b="1">
                <a:solidFill>
                  <a:srgbClr val="2F3D4C"/>
                </a:solidFill>
              </a:defRPr>
            </a:lvl1pPr>
          </a:lstStyle>
          <a:p>
            <a:r>
              <a:rPr lang="en-US"/>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p:spPr>
        <p:txBody>
          <a:bodyPr>
            <a:normAutofit/>
          </a:bodyPr>
          <a:lstStyle>
            <a:lvl1pPr marL="0" indent="0">
              <a:lnSpc>
                <a:spcPct val="110000"/>
              </a:lnSpc>
              <a:spcBef>
                <a:spcPts val="0"/>
              </a:spcBef>
              <a:buNone/>
              <a:defRPr sz="28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err="1"/>
              <a:t>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p>
          <a:p>
            <a:pPr lvl="0"/>
            <a:endParaRPr lang="en-US"/>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9" y="3314700"/>
            <a:ext cx="6272788" cy="5753082"/>
          </a:xfrm>
        </p:spPr>
        <p:txBody>
          <a:bodyPr>
            <a:noAutofit/>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5016956" y="6040472"/>
            <a:ext cx="5486400" cy="1581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944225" y="2807443"/>
            <a:ext cx="6346486" cy="18290"/>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669256"/>
          </a:xfrm>
        </p:spPr>
        <p:txBody>
          <a:bodyPr anchor="t">
            <a:normAutofit/>
          </a:bodyPr>
          <a:lstStyle>
            <a:lvl1pPr>
              <a:lnSpc>
                <a:spcPct val="100000"/>
              </a:lnSpc>
              <a:defRPr sz="5000" b="1">
                <a:solidFill>
                  <a:srgbClr val="2F3D4C"/>
                </a:solidFill>
              </a:defRPr>
            </a:lvl1pPr>
          </a:lstStyle>
          <a:p>
            <a:r>
              <a:rPr lang="en-US"/>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8" y="3314700"/>
            <a:ext cx="6346485" cy="5488781"/>
          </a:xfrm>
        </p:spPr>
        <p:txBody>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a:t>
            </a:r>
            <a:r>
              <a:rPr lang="en-US" err="1"/>
              <a:t>eadipisicing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a:ln w="28575">
            <a:solidFill>
              <a:srgbClr val="F0C14C"/>
            </a:solidFill>
          </a:ln>
        </p:spPr>
        <p:txBody>
          <a:bodyPr anchor="ctr">
            <a:normAutofit/>
          </a:bodyPr>
          <a:lstStyle>
            <a:lvl1pPr marL="0" indent="0" algn="ctr">
              <a:lnSpc>
                <a:spcPct val="110000"/>
              </a:lnSpc>
              <a:spcBef>
                <a:spcPts val="0"/>
              </a:spcBef>
              <a:buNone/>
              <a:defRPr sz="44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Insert and format picture </a:t>
            </a:r>
          </a:p>
          <a:p>
            <a:pPr lvl="0"/>
            <a:r>
              <a:rPr lang="en-US"/>
              <a:t>to fit allotted box frame</a:t>
            </a:r>
          </a:p>
          <a:p>
            <a:pPr lvl="0"/>
            <a:r>
              <a:rPr lang="en-US"/>
              <a:t>(you may adjust the height of the yellow box, not the width)</a:t>
            </a:r>
          </a:p>
          <a:p>
            <a:pPr lvl="0"/>
            <a:endParaRPr lang="en-US"/>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44225" y="2807443"/>
            <a:ext cx="6346486" cy="18290"/>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8790904" y="2233652"/>
            <a:ext cx="7296150" cy="2813330"/>
          </a:xfrm>
        </p:spPr>
        <p:txBody>
          <a:bodyPr anchor="t">
            <a:noAutofit/>
          </a:bodyPr>
          <a:lstStyle>
            <a:lvl1pPr>
              <a:lnSpc>
                <a:spcPct val="100000"/>
              </a:lnSpc>
              <a:defRPr sz="8800" b="1">
                <a:solidFill>
                  <a:srgbClr val="2F3D4C"/>
                </a:solidFill>
                <a:latin typeface="+mn-lt"/>
              </a:defRPr>
            </a:lvl1pPr>
          </a:lstStyle>
          <a:p>
            <a:r>
              <a:rPr lang="en-US" err="1"/>
              <a:t>Firstname</a:t>
            </a:r>
            <a:br>
              <a:rPr lang="en-US"/>
            </a:br>
            <a:r>
              <a:rPr lang="en-US" err="1"/>
              <a:t>Lastname</a:t>
            </a:r>
            <a:endParaRPr lang="en-US"/>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8839200" y="5295900"/>
            <a:ext cx="729615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2152650" y="1983736"/>
            <a:ext cx="5486400" cy="54864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8790904" y="5511790"/>
            <a:ext cx="7344446" cy="1003310"/>
          </a:xfrm>
        </p:spPr>
        <p:txBody>
          <a:bodyPr>
            <a:noAutofit/>
          </a:bodyPr>
          <a:lstStyle>
            <a:lvl1pPr>
              <a:defRPr i="1">
                <a:solidFill>
                  <a:srgbClr val="2F3D4C"/>
                </a:solidFill>
              </a:defRPr>
            </a:lvl1pPr>
          </a:lstStyle>
          <a:p>
            <a:pPr marL="0" indent="0">
              <a:lnSpc>
                <a:spcPct val="120000"/>
              </a:lnSpc>
              <a:buNone/>
            </a:pPr>
            <a:r>
              <a:rPr lang="en-US"/>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Organization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C0FA9F-92AC-75AF-3D35-E082AAE684F3}"/>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7" name="SCDE logo" descr="South Carolina Department of Education logo ">
            <a:extLst>
              <a:ext uri="{FF2B5EF4-FFF2-40B4-BE49-F238E27FC236}">
                <a16:creationId xmlns:a16="http://schemas.microsoft.com/office/drawing/2014/main" id="{DC5D52C2-06A3-1581-FF4F-A5568D0ACE36}"/>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Date Placeholder 1"/>
          <p:cNvSpPr>
            <a:spLocks noGrp="1"/>
          </p:cNvSpPr>
          <p:nvPr>
            <p:ph type="dt" sz="half" idx="10"/>
          </p:nvPr>
        </p:nvSpPr>
        <p:spPr/>
        <p:txBody>
          <a:bodyPr/>
          <a:lstStyle/>
          <a:p>
            <a:fld id="{1D8BD707-D9CF-40AE-B4C6-C98DA3205C09}" type="datetimeFigureOut">
              <a:rPr lang="en-US" smtClean="0"/>
              <a:pPr/>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
        <p:nvSpPr>
          <p:cNvPr id="16" name="Picture Placeholder 15">
            <a:extLst>
              <a:ext uri="{FF2B5EF4-FFF2-40B4-BE49-F238E27FC236}">
                <a16:creationId xmlns:a16="http://schemas.microsoft.com/office/drawing/2014/main" id="{D81122A7-8DB1-A370-75D3-165FABA4705D}"/>
              </a:ext>
            </a:extLst>
          </p:cNvPr>
          <p:cNvSpPr>
            <a:spLocks noGrp="1"/>
          </p:cNvSpPr>
          <p:nvPr>
            <p:ph type="pic" sz="quarter" idx="13"/>
          </p:nvPr>
        </p:nvSpPr>
        <p:spPr>
          <a:xfrm>
            <a:off x="990600" y="2705100"/>
            <a:ext cx="3090672" cy="3822192"/>
          </a:xfrm>
          <a:ln>
            <a:solidFill>
              <a:srgbClr val="F0C14C"/>
            </a:solidFill>
          </a:ln>
        </p:spPr>
        <p:txBody>
          <a:bodyPr>
            <a:normAutofit/>
          </a:bodyPr>
          <a:lstStyle>
            <a:lvl1pPr>
              <a:defRPr sz="2800">
                <a:solidFill>
                  <a:srgbClr val="2F3D4C"/>
                </a:solidFill>
              </a:defRPr>
            </a:lvl1pPr>
          </a:lstStyle>
          <a:p>
            <a:r>
              <a:rPr lang="en-US"/>
              <a:t>Click icon to add picture</a:t>
            </a:r>
          </a:p>
        </p:txBody>
      </p:sp>
      <p:sp>
        <p:nvSpPr>
          <p:cNvPr id="17" name="Picture Placeholder 15">
            <a:extLst>
              <a:ext uri="{FF2B5EF4-FFF2-40B4-BE49-F238E27FC236}">
                <a16:creationId xmlns:a16="http://schemas.microsoft.com/office/drawing/2014/main" id="{9C9B20AF-46C2-4772-7202-28A9597DBDF7}"/>
              </a:ext>
            </a:extLst>
          </p:cNvPr>
          <p:cNvSpPr>
            <a:spLocks noGrp="1"/>
          </p:cNvSpPr>
          <p:nvPr>
            <p:ph type="pic" sz="quarter" idx="14"/>
          </p:nvPr>
        </p:nvSpPr>
        <p:spPr>
          <a:xfrm>
            <a:off x="4292346" y="2705100"/>
            <a:ext cx="3090672" cy="3822192"/>
          </a:xfrm>
          <a:ln>
            <a:solidFill>
              <a:srgbClr val="F0C14C"/>
            </a:solidFill>
          </a:ln>
        </p:spPr>
        <p:txBody>
          <a:bodyPr>
            <a:normAutofit/>
          </a:bodyPr>
          <a:lstStyle>
            <a:lvl1pPr>
              <a:defRPr sz="2800">
                <a:solidFill>
                  <a:srgbClr val="2F3D4C"/>
                </a:solidFill>
              </a:defRPr>
            </a:lvl1pPr>
          </a:lstStyle>
          <a:p>
            <a:r>
              <a:rPr lang="en-US"/>
              <a:t>Click icon to add picture</a:t>
            </a:r>
          </a:p>
        </p:txBody>
      </p:sp>
      <p:sp>
        <p:nvSpPr>
          <p:cNvPr id="18" name="Picture Placeholder 15">
            <a:extLst>
              <a:ext uri="{FF2B5EF4-FFF2-40B4-BE49-F238E27FC236}">
                <a16:creationId xmlns:a16="http://schemas.microsoft.com/office/drawing/2014/main" id="{C6DD0515-69DB-C48D-55A8-3B1845ED2D61}"/>
              </a:ext>
            </a:extLst>
          </p:cNvPr>
          <p:cNvSpPr>
            <a:spLocks noGrp="1"/>
          </p:cNvSpPr>
          <p:nvPr>
            <p:ph type="pic" sz="quarter" idx="15"/>
          </p:nvPr>
        </p:nvSpPr>
        <p:spPr>
          <a:xfrm>
            <a:off x="7598664" y="2699657"/>
            <a:ext cx="3090672" cy="3822192"/>
          </a:xfrm>
          <a:ln>
            <a:solidFill>
              <a:srgbClr val="F0C14C"/>
            </a:solidFill>
          </a:ln>
        </p:spPr>
        <p:txBody>
          <a:bodyPr>
            <a:normAutofit/>
          </a:bodyPr>
          <a:lstStyle>
            <a:lvl1pPr>
              <a:defRPr sz="2800">
                <a:solidFill>
                  <a:srgbClr val="2F3D4C"/>
                </a:solidFill>
              </a:defRPr>
            </a:lvl1pPr>
          </a:lstStyle>
          <a:p>
            <a:r>
              <a:rPr lang="en-US"/>
              <a:t>Click icon to add picture</a:t>
            </a:r>
          </a:p>
        </p:txBody>
      </p:sp>
      <p:sp>
        <p:nvSpPr>
          <p:cNvPr id="19" name="Picture Placeholder 15">
            <a:extLst>
              <a:ext uri="{FF2B5EF4-FFF2-40B4-BE49-F238E27FC236}">
                <a16:creationId xmlns:a16="http://schemas.microsoft.com/office/drawing/2014/main" id="{4CE8CBD5-7BB6-0F86-D094-24D828830D64}"/>
              </a:ext>
            </a:extLst>
          </p:cNvPr>
          <p:cNvSpPr>
            <a:spLocks noGrp="1"/>
          </p:cNvSpPr>
          <p:nvPr>
            <p:ph type="pic" sz="quarter" idx="16"/>
          </p:nvPr>
        </p:nvSpPr>
        <p:spPr>
          <a:xfrm>
            <a:off x="10904982" y="2699657"/>
            <a:ext cx="3090672" cy="3822192"/>
          </a:xfrm>
          <a:ln>
            <a:solidFill>
              <a:srgbClr val="F0C14C"/>
            </a:solidFill>
          </a:ln>
        </p:spPr>
        <p:txBody>
          <a:bodyPr>
            <a:normAutofit/>
          </a:bodyPr>
          <a:lstStyle>
            <a:lvl1pPr>
              <a:defRPr sz="2800">
                <a:solidFill>
                  <a:srgbClr val="2F3D4C"/>
                </a:solidFill>
              </a:defRPr>
            </a:lvl1pPr>
          </a:lstStyle>
          <a:p>
            <a:r>
              <a:rPr lang="en-US"/>
              <a:t>Click icon to add picture</a:t>
            </a:r>
          </a:p>
        </p:txBody>
      </p:sp>
      <p:sp>
        <p:nvSpPr>
          <p:cNvPr id="20" name="Picture Placeholder 15">
            <a:extLst>
              <a:ext uri="{FF2B5EF4-FFF2-40B4-BE49-F238E27FC236}">
                <a16:creationId xmlns:a16="http://schemas.microsoft.com/office/drawing/2014/main" id="{C4656702-5181-2A63-61AD-E9FB5E2F89E1}"/>
              </a:ext>
            </a:extLst>
          </p:cNvPr>
          <p:cNvSpPr>
            <a:spLocks noGrp="1"/>
          </p:cNvSpPr>
          <p:nvPr>
            <p:ph type="pic" sz="quarter" idx="17"/>
          </p:nvPr>
        </p:nvSpPr>
        <p:spPr>
          <a:xfrm>
            <a:off x="14206728" y="2705100"/>
            <a:ext cx="3090672" cy="3822192"/>
          </a:xfrm>
          <a:ln>
            <a:solidFill>
              <a:srgbClr val="F0C14C"/>
            </a:solidFill>
          </a:ln>
        </p:spPr>
        <p:txBody>
          <a:bodyPr>
            <a:normAutofit/>
          </a:bodyPr>
          <a:lstStyle>
            <a:lvl1pPr>
              <a:defRPr sz="2800">
                <a:solidFill>
                  <a:srgbClr val="2F3D4C"/>
                </a:solidFill>
              </a:defRPr>
            </a:lvl1pPr>
          </a:lstStyle>
          <a:p>
            <a:r>
              <a:rPr lang="en-US"/>
              <a:t>Click icon to add picture</a:t>
            </a:r>
          </a:p>
        </p:txBody>
      </p:sp>
      <p:sp>
        <p:nvSpPr>
          <p:cNvPr id="22" name="Text Placeholder 21">
            <a:extLst>
              <a:ext uri="{FF2B5EF4-FFF2-40B4-BE49-F238E27FC236}">
                <a16:creationId xmlns:a16="http://schemas.microsoft.com/office/drawing/2014/main" id="{F415DA58-5452-3EBF-38AB-61D993233AC6}"/>
              </a:ext>
            </a:extLst>
          </p:cNvPr>
          <p:cNvSpPr>
            <a:spLocks noGrp="1"/>
          </p:cNvSpPr>
          <p:nvPr>
            <p:ph type="body" sz="quarter" idx="18" hasCustomPrompt="1"/>
          </p:nvPr>
        </p:nvSpPr>
        <p:spPr>
          <a:xfrm>
            <a:off x="962025" y="6819899"/>
            <a:ext cx="3119438" cy="1300903"/>
          </a:xfrm>
          <a:ln>
            <a:noFill/>
          </a:ln>
        </p:spPr>
        <p:txBody>
          <a:bodyPr anchor="ctr"/>
          <a:lstStyle>
            <a:lvl1pPr marL="0" indent="0" algn="ctr">
              <a:lnSpc>
                <a:spcPct val="100000"/>
              </a:lnSpc>
              <a:spcBef>
                <a:spcPts val="0"/>
              </a:spcBef>
              <a:buNone/>
              <a:defRPr sz="24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23" name="Text Placeholder 21">
            <a:extLst>
              <a:ext uri="{FF2B5EF4-FFF2-40B4-BE49-F238E27FC236}">
                <a16:creationId xmlns:a16="http://schemas.microsoft.com/office/drawing/2014/main" id="{7F267B3B-F270-5049-C850-DBE0E3925C99}"/>
              </a:ext>
            </a:extLst>
          </p:cNvPr>
          <p:cNvSpPr>
            <a:spLocks noGrp="1"/>
          </p:cNvSpPr>
          <p:nvPr>
            <p:ph type="body" sz="quarter" idx="19" hasCustomPrompt="1"/>
          </p:nvPr>
        </p:nvSpPr>
        <p:spPr>
          <a:xfrm>
            <a:off x="4277963" y="6772728"/>
            <a:ext cx="3119438" cy="1348074"/>
          </a:xfrm>
        </p:spPr>
        <p:txBody>
          <a:bodyPr anchor="ctr"/>
          <a:lstStyle>
            <a:lvl1pPr marL="0" indent="0" algn="ctr">
              <a:lnSpc>
                <a:spcPct val="100000"/>
              </a:lnSpc>
              <a:spcBef>
                <a:spcPts val="0"/>
              </a:spcBef>
              <a:buNone/>
              <a:defRPr sz="24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24" name="Text Placeholder 21">
            <a:extLst>
              <a:ext uri="{FF2B5EF4-FFF2-40B4-BE49-F238E27FC236}">
                <a16:creationId xmlns:a16="http://schemas.microsoft.com/office/drawing/2014/main" id="{A8B8F338-FE3C-3A4F-C135-3808BCE99206}"/>
              </a:ext>
            </a:extLst>
          </p:cNvPr>
          <p:cNvSpPr>
            <a:spLocks noGrp="1"/>
          </p:cNvSpPr>
          <p:nvPr>
            <p:ph type="body" sz="quarter" idx="20" hasCustomPrompt="1"/>
          </p:nvPr>
        </p:nvSpPr>
        <p:spPr>
          <a:xfrm>
            <a:off x="7577185" y="6772728"/>
            <a:ext cx="3119438" cy="1348074"/>
          </a:xfrm>
        </p:spPr>
        <p:txBody>
          <a:bodyPr anchor="ctr"/>
          <a:lstStyle>
            <a:lvl1pPr marL="0" indent="0" algn="ctr">
              <a:lnSpc>
                <a:spcPct val="100000"/>
              </a:lnSpc>
              <a:spcBef>
                <a:spcPts val="0"/>
              </a:spcBef>
              <a:buNone/>
              <a:defRPr sz="24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25" name="Text Placeholder 21">
            <a:extLst>
              <a:ext uri="{FF2B5EF4-FFF2-40B4-BE49-F238E27FC236}">
                <a16:creationId xmlns:a16="http://schemas.microsoft.com/office/drawing/2014/main" id="{3DA8B0CC-C733-BB3F-7BBE-22F8270C554D}"/>
              </a:ext>
            </a:extLst>
          </p:cNvPr>
          <p:cNvSpPr>
            <a:spLocks noGrp="1"/>
          </p:cNvSpPr>
          <p:nvPr>
            <p:ph type="body" sz="quarter" idx="21" hasCustomPrompt="1"/>
          </p:nvPr>
        </p:nvSpPr>
        <p:spPr>
          <a:xfrm>
            <a:off x="10904982" y="6799942"/>
            <a:ext cx="3119438" cy="1348074"/>
          </a:xfrm>
        </p:spPr>
        <p:txBody>
          <a:bodyPr anchor="ctr"/>
          <a:lstStyle>
            <a:lvl1pPr marL="0" indent="0" algn="ctr">
              <a:lnSpc>
                <a:spcPct val="100000"/>
              </a:lnSpc>
              <a:spcBef>
                <a:spcPts val="0"/>
              </a:spcBef>
              <a:buNone/>
              <a:defRPr sz="24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26" name="Text Placeholder 21">
            <a:extLst>
              <a:ext uri="{FF2B5EF4-FFF2-40B4-BE49-F238E27FC236}">
                <a16:creationId xmlns:a16="http://schemas.microsoft.com/office/drawing/2014/main" id="{29C17EA2-6DB6-89B9-FE7A-F168106B124E}"/>
              </a:ext>
            </a:extLst>
          </p:cNvPr>
          <p:cNvSpPr>
            <a:spLocks noGrp="1"/>
          </p:cNvSpPr>
          <p:nvPr>
            <p:ph type="body" sz="quarter" idx="22" hasCustomPrompt="1"/>
          </p:nvPr>
        </p:nvSpPr>
        <p:spPr>
          <a:xfrm>
            <a:off x="14221051" y="6772728"/>
            <a:ext cx="3119438" cy="1348074"/>
          </a:xfrm>
        </p:spPr>
        <p:txBody>
          <a:bodyPr anchor="ctr"/>
          <a:lstStyle>
            <a:lvl1pPr marL="0" indent="0" algn="ctr">
              <a:lnSpc>
                <a:spcPct val="100000"/>
              </a:lnSpc>
              <a:spcBef>
                <a:spcPts val="0"/>
              </a:spcBef>
              <a:buNone/>
              <a:defRPr sz="24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5" name="Title 1">
            <a:extLst>
              <a:ext uri="{FF2B5EF4-FFF2-40B4-BE49-F238E27FC236}">
                <a16:creationId xmlns:a16="http://schemas.microsoft.com/office/drawing/2014/main" id="{6FA47C16-1777-76CE-E4F1-1189CB2B7364}"/>
              </a:ext>
            </a:extLst>
          </p:cNvPr>
          <p:cNvSpPr>
            <a:spLocks noGrp="1"/>
          </p:cNvSpPr>
          <p:nvPr>
            <p:ph type="title" hasCustomPrompt="1"/>
          </p:nvPr>
        </p:nvSpPr>
        <p:spPr>
          <a:xfrm>
            <a:off x="961570" y="628938"/>
            <a:ext cx="16438057" cy="1016321"/>
          </a:xfrm>
        </p:spPr>
        <p:txBody>
          <a:bodyPr anchor="t">
            <a:noAutofit/>
          </a:bodyPr>
          <a:lstStyle>
            <a:lvl1pPr>
              <a:lnSpc>
                <a:spcPct val="100000"/>
              </a:lnSpc>
              <a:defRPr sz="5000" b="1">
                <a:solidFill>
                  <a:srgbClr val="2F3D4C"/>
                </a:solidFill>
              </a:defRPr>
            </a:lvl1pPr>
          </a:lstStyle>
          <a:p>
            <a:r>
              <a:rPr lang="en-US"/>
              <a:t>Staffing/Organizational Chart </a:t>
            </a:r>
          </a:p>
        </p:txBody>
      </p:sp>
      <p:pic>
        <p:nvPicPr>
          <p:cNvPr id="8" name="Picture 7">
            <a:extLst>
              <a:ext uri="{FF2B5EF4-FFF2-40B4-BE49-F238E27FC236}">
                <a16:creationId xmlns:a16="http://schemas.microsoft.com/office/drawing/2014/main" id="{F5511D98-59CA-2C0F-9C1F-DB9075BC801A}"/>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2750132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6835139" y="8267700"/>
            <a:ext cx="4572000" cy="914400"/>
          </a:xfrm>
        </p:spPr>
        <p:txBody>
          <a:bodyPr anchor="ctr">
            <a:normAutofit/>
          </a:bodyPr>
          <a:lstStyle>
            <a:lvl1pPr algn="ctr">
              <a:lnSpc>
                <a:spcPct val="100000"/>
              </a:lnSpc>
              <a:defRPr sz="4400" b="1">
                <a:solidFill>
                  <a:srgbClr val="2F3D4C"/>
                </a:solidFill>
              </a:defRPr>
            </a:lvl1pPr>
          </a:lstStyle>
          <a:p>
            <a:r>
              <a:rPr lang="en-US"/>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0080" y="1028700"/>
            <a:ext cx="6862119" cy="6858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9893" y="547688"/>
            <a:ext cx="16459200" cy="1645920"/>
          </a:xfrm>
        </p:spPr>
        <p:txBody>
          <a:bodyPr/>
          <a:lstStyle/>
          <a:p>
            <a:r>
              <a:rPr lang="en-US"/>
              <a:t>Click to edit Master title style</a:t>
            </a:r>
          </a:p>
        </p:txBody>
      </p:sp>
      <p:sp>
        <p:nvSpPr>
          <p:cNvPr id="3" name="Content Placeholder 2"/>
          <p:cNvSpPr>
            <a:spLocks noGrp="1"/>
          </p:cNvSpPr>
          <p:nvPr>
            <p:ph idx="1"/>
          </p:nvPr>
        </p:nvSpPr>
        <p:spPr>
          <a:xfrm>
            <a:off x="879894" y="2498054"/>
            <a:ext cx="16459200" cy="59644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482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7"/>
            <a:ext cx="16404336"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1"/>
            <a:ext cx="16404336" cy="68910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2"/>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2"/>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5" r:id="rId3"/>
    <p:sldLayoutId id="2147483662" r:id="rId4"/>
    <p:sldLayoutId id="2147483677" r:id="rId5"/>
    <p:sldLayoutId id="2147483678" r:id="rId6"/>
    <p:sldLayoutId id="2147483679" r:id="rId7"/>
    <p:sldLayoutId id="2147483674" r:id="rId8"/>
    <p:sldLayoutId id="2147483663" r:id="rId9"/>
    <p:sldLayoutId id="2147483673" r:id="rId10"/>
    <p:sldLayoutId id="2147483664" r:id="rId11"/>
    <p:sldLayoutId id="2147483672" r:id="rId12"/>
    <p:sldLayoutId id="2147483666" r:id="rId13"/>
    <p:sldLayoutId id="2147483668" r:id="rId14"/>
    <p:sldLayoutId id="2147483670" r:id="rId15"/>
    <p:sldLayoutId id="2147483676" r:id="rId16"/>
    <p:sldLayoutId id="2147483669" r:id="rId17"/>
    <p:sldLayoutId id="2147483681" r:id="rId18"/>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customXml" Target="../ink/ink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customXml" Target="../ink/ink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hyperlink" Target="mailto:fwilson@ed.sc.gov"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mailto:grantsaccounting@ed.sc.gov"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sites.ed.gov/idea/regs/b/c/300.202/a"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hyperlink" Target="https://sites.ed.gov/idea/regs/b/c/300.202/a/3" TargetMode="External"/><Relationship Id="rId5" Type="http://schemas.openxmlformats.org/officeDocument/2006/relationships/hyperlink" Target="https://sites.ed.gov/idea/regs/b/c/300.202/a/2" TargetMode="External"/><Relationship Id="rId4" Type="http://schemas.openxmlformats.org/officeDocument/2006/relationships/hyperlink" Target="https://sites.ed.gov/idea/regs/b/c/300.202/a/1"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8" Type="http://schemas.openxmlformats.org/officeDocument/2006/relationships/hyperlink" Target="mailto:tvpearson@ed.sc.gov" TargetMode="External"/><Relationship Id="rId3" Type="http://schemas.openxmlformats.org/officeDocument/2006/relationships/hyperlink" Target="mailto:jrbodger@ed.sc.gov" TargetMode="External"/><Relationship Id="rId7" Type="http://schemas.openxmlformats.org/officeDocument/2006/relationships/hyperlink" Target="mailto:smwilliamsyoung@ed.sc.gov" TargetMode="External"/><Relationship Id="rId2" Type="http://schemas.openxmlformats.org/officeDocument/2006/relationships/notesSlide" Target="../notesSlides/notesSlide31.xml"/><Relationship Id="rId1" Type="http://schemas.openxmlformats.org/officeDocument/2006/relationships/slideLayout" Target="../slideLayouts/slideLayout10.xml"/><Relationship Id="rId6" Type="http://schemas.openxmlformats.org/officeDocument/2006/relationships/hyperlink" Target="mailto:lmceachinsession@ed.sc.gov" TargetMode="External"/><Relationship Id="rId5" Type="http://schemas.openxmlformats.org/officeDocument/2006/relationships/hyperlink" Target="mailto:eeddy@ed.sc.gov" TargetMode="External"/><Relationship Id="rId10" Type="http://schemas.openxmlformats.org/officeDocument/2006/relationships/hyperlink" Target="mailto:fwilson@ed.sc.gov" TargetMode="External"/><Relationship Id="rId4" Type="http://schemas.openxmlformats.org/officeDocument/2006/relationships/hyperlink" Target="mailto:lcooper@ed.sc.gov" TargetMode="External"/><Relationship Id="rId9" Type="http://schemas.openxmlformats.org/officeDocument/2006/relationships/hyperlink" Target="mailto:aastarks@ed.sc.gov"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83B4AB93-D917-4A04-8C52-6AC72521C397}"/>
              </a:ext>
            </a:extLst>
          </p:cNvPr>
          <p:cNvSpPr>
            <a:spLocks noGrp="1"/>
          </p:cNvSpPr>
          <p:nvPr>
            <p:ph type="ctrTitle"/>
          </p:nvPr>
        </p:nvSpPr>
        <p:spPr>
          <a:xfrm>
            <a:off x="-136478" y="1093407"/>
            <a:ext cx="12118939" cy="4319530"/>
          </a:xfrm>
        </p:spPr>
        <p:txBody>
          <a:bodyPr>
            <a:normAutofit fontScale="90000"/>
          </a:bodyPr>
          <a:lstStyle/>
          <a:p>
            <a:pPr algn="ctr"/>
            <a:br>
              <a:rPr lang="en-US" dirty="0"/>
            </a:br>
            <a:r>
              <a:rPr lang="en-US" sz="5300" i="1" dirty="0"/>
              <a:t>SCDE Office of Finance Boot Camp</a:t>
            </a:r>
            <a:br>
              <a:rPr lang="en-US" dirty="0"/>
            </a:br>
            <a:r>
              <a:rPr lang="en-US" sz="3600" dirty="0"/>
              <a:t>Office of Special Education Programs </a:t>
            </a:r>
            <a:br>
              <a:rPr lang="en-US" dirty="0"/>
            </a:br>
            <a:r>
              <a:rPr lang="en-US" sz="4650" i="1" dirty="0"/>
              <a:t>August  21, 2026</a:t>
            </a:r>
            <a:br>
              <a:rPr lang="en-US" dirty="0"/>
            </a:br>
            <a:br>
              <a:rPr lang="en-US" dirty="0"/>
            </a:br>
            <a:endParaRPr lang="en-US" sz="3300" dirty="0"/>
          </a:p>
        </p:txBody>
      </p:sp>
      <p:sp>
        <p:nvSpPr>
          <p:cNvPr id="10" name="Content Placeholder 9"/>
          <p:cNvSpPr>
            <a:spLocks noGrp="1"/>
          </p:cNvSpPr>
          <p:nvPr>
            <p:ph type="subTitle" idx="1"/>
          </p:nvPr>
        </p:nvSpPr>
        <p:spPr>
          <a:xfrm>
            <a:off x="-286136" y="5414171"/>
            <a:ext cx="10370412" cy="2483643"/>
          </a:xfrm>
        </p:spPr>
        <p:txBody>
          <a:bodyPr>
            <a:normAutofit/>
          </a:bodyPr>
          <a:lstStyle/>
          <a:p>
            <a:pPr algn="ctr"/>
            <a:r>
              <a:rPr lang="en-US" i="1"/>
              <a:t>Presenters: Lagenia (Genie) McEachin Session  &amp; Emmett Eddy</a:t>
            </a:r>
          </a:p>
          <a:p>
            <a:pPr algn="ctr"/>
            <a:r>
              <a:rPr lang="en-US"/>
              <a:t>Fiscal and Grants Management</a:t>
            </a:r>
          </a:p>
          <a:p>
            <a:pPr algn="ctr"/>
            <a:r>
              <a:rPr lang="en-US"/>
              <a:t>Office of Special Education Services</a:t>
            </a:r>
          </a:p>
        </p:txBody>
      </p:sp>
    </p:spTree>
    <p:extLst>
      <p:ext uri="{BB962C8B-B14F-4D97-AF65-F5344CB8AC3E}">
        <p14:creationId xmlns:p14="http://schemas.microsoft.com/office/powerpoint/2010/main" val="2368745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15F20-C0C6-EFC7-29B7-09E9CCA186ED}"/>
              </a:ext>
            </a:extLst>
          </p:cNvPr>
          <p:cNvSpPr>
            <a:spLocks noGrp="1"/>
          </p:cNvSpPr>
          <p:nvPr>
            <p:ph type="title"/>
          </p:nvPr>
        </p:nvSpPr>
        <p:spPr/>
        <p:txBody>
          <a:bodyPr>
            <a:normAutofit/>
          </a:bodyPr>
          <a:lstStyle/>
          <a:p>
            <a:r>
              <a:rPr kumimoji="0" lang="en-US" b="1" i="0" u="none" strike="noStrike" kern="1200" cap="none" spc="0" normalizeH="0" baseline="0" noProof="0">
                <a:ln>
                  <a:noFill/>
                </a:ln>
                <a:effectLst/>
                <a:uLnTx/>
                <a:uFillTx/>
                <a:latin typeface="Aptos" panose="020B0004020202020204" pitchFamily="34" charset="0"/>
                <a:ea typeface="+mj-ea"/>
                <a:cs typeface="+mj-cs"/>
              </a:rPr>
              <a:t>Agenda</a:t>
            </a:r>
            <a:endParaRPr lang="en-US" sz="6600"/>
          </a:p>
        </p:txBody>
      </p:sp>
      <p:sp>
        <p:nvSpPr>
          <p:cNvPr id="3" name="Content Placeholder 2">
            <a:extLst>
              <a:ext uri="{FF2B5EF4-FFF2-40B4-BE49-F238E27FC236}">
                <a16:creationId xmlns:a16="http://schemas.microsoft.com/office/drawing/2014/main" id="{44A1C43E-2C31-98E4-C95D-A11511A694EE}"/>
              </a:ext>
            </a:extLst>
          </p:cNvPr>
          <p:cNvSpPr>
            <a:spLocks noGrp="1"/>
          </p:cNvSpPr>
          <p:nvPr>
            <p:ph idx="4294967295"/>
          </p:nvPr>
        </p:nvSpPr>
        <p:spPr>
          <a:xfrm>
            <a:off x="6660107" y="1265995"/>
            <a:ext cx="10678842" cy="7907269"/>
          </a:xfrm>
        </p:spPr>
        <p:txBody>
          <a:bodyPr anchor="ctr">
            <a:normAutofit fontScale="92500" lnSpcReduction="10000"/>
          </a:bodyPr>
          <a:lstStyle/>
          <a:p>
            <a:r>
              <a:rPr lang="en-US" sz="5400" dirty="0"/>
              <a:t>FGM Overview</a:t>
            </a:r>
          </a:p>
          <a:p>
            <a:r>
              <a:rPr lang="en-US" sz="5400" dirty="0"/>
              <a:t>IDEA Part B</a:t>
            </a:r>
          </a:p>
          <a:p>
            <a:r>
              <a:rPr lang="en-US" sz="5400" dirty="0"/>
              <a:t>IDEA Grants</a:t>
            </a:r>
          </a:p>
          <a:p>
            <a:r>
              <a:rPr lang="en-US" sz="5400" dirty="0"/>
              <a:t>Grants Accounting Processing System (GAPS)</a:t>
            </a:r>
          </a:p>
          <a:p>
            <a:r>
              <a:rPr lang="en-US" sz="5400" dirty="0"/>
              <a:t>PPPSC</a:t>
            </a:r>
          </a:p>
          <a:p>
            <a:r>
              <a:rPr lang="en-US" sz="5400" dirty="0"/>
              <a:t>MOE</a:t>
            </a:r>
          </a:p>
          <a:p>
            <a:r>
              <a:rPr lang="en-US" sz="5400" dirty="0"/>
              <a:t>Excess Cost</a:t>
            </a:r>
          </a:p>
          <a:p>
            <a:r>
              <a:rPr lang="en-US" sz="5400" dirty="0"/>
              <a:t>Fiscal Monitoring</a:t>
            </a:r>
          </a:p>
          <a:p>
            <a:r>
              <a:rPr lang="en-US" sz="5400" dirty="0"/>
              <a:t>Questions</a:t>
            </a:r>
          </a:p>
          <a:p>
            <a:pPr marL="0" marR="0" lvl="0" indent="0" algn="l" defTabSz="914400">
              <a:lnSpc>
                <a:spcPct val="100000"/>
              </a:lnSpc>
              <a:spcBef>
                <a:spcPts val="0"/>
              </a:spcBef>
              <a:spcAft>
                <a:spcPts val="0"/>
              </a:spcAft>
              <a:buClrTx/>
              <a:buSzTx/>
              <a:buNone/>
              <a:tabLst/>
              <a:defRPr/>
            </a:pPr>
            <a:endParaRPr lang="en-US" sz="6600" b="1" dirty="0">
              <a:solidFill>
                <a:srgbClr val="2F3D4C"/>
              </a:solidFill>
            </a:endParaRPr>
          </a:p>
        </p:txBody>
      </p:sp>
    </p:spTree>
    <p:extLst>
      <p:ext uri="{BB962C8B-B14F-4D97-AF65-F5344CB8AC3E}">
        <p14:creationId xmlns:p14="http://schemas.microsoft.com/office/powerpoint/2010/main" val="2363260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FD757-6CE3-AAB9-DFFC-3C74783D38F0}"/>
              </a:ext>
            </a:extLst>
          </p:cNvPr>
          <p:cNvSpPr>
            <a:spLocks noGrp="1"/>
          </p:cNvSpPr>
          <p:nvPr>
            <p:ph type="title"/>
          </p:nvPr>
        </p:nvSpPr>
        <p:spPr/>
        <p:txBody>
          <a:bodyPr/>
          <a:lstStyle/>
          <a:p>
            <a:pPr algn="ctr"/>
            <a:r>
              <a:rPr lang="en-US" dirty="0"/>
              <a:t>OSES Fiscal and Grants Management (FGM)</a:t>
            </a:r>
          </a:p>
        </p:txBody>
      </p:sp>
      <p:sp>
        <p:nvSpPr>
          <p:cNvPr id="3" name="Content Placeholder 2">
            <a:extLst>
              <a:ext uri="{FF2B5EF4-FFF2-40B4-BE49-F238E27FC236}">
                <a16:creationId xmlns:a16="http://schemas.microsoft.com/office/drawing/2014/main" id="{A7DF326E-6CE7-879F-9F03-3BAEACEA014E}"/>
              </a:ext>
            </a:extLst>
          </p:cNvPr>
          <p:cNvSpPr>
            <a:spLocks noGrp="1"/>
          </p:cNvSpPr>
          <p:nvPr>
            <p:ph idx="1"/>
          </p:nvPr>
        </p:nvSpPr>
        <p:spPr/>
        <p:txBody>
          <a:bodyPr vert="horz" lIns="91440" tIns="45720" rIns="91440" bIns="45720" rtlCol="0" anchor="t">
            <a:normAutofit/>
          </a:bodyPr>
          <a:lstStyle/>
          <a:p>
            <a:pPr>
              <a:lnSpc>
                <a:spcPct val="100000"/>
              </a:lnSpc>
              <a:defRPr/>
            </a:pPr>
            <a:r>
              <a:rPr lang="en-US" sz="3600">
                <a:latin typeface="Aptos"/>
                <a:ea typeface="Calibri"/>
                <a:cs typeface="Calibri"/>
              </a:rPr>
              <a:t>The OSES Fiscal and Grants Management (FGM) Team provides resources and technical assistance to all LEAs in the areas of fiscal accountability, fiscal compliance and fiscal data collection. </a:t>
            </a:r>
            <a:endParaRPr lang="en-US" sz="3600">
              <a:latin typeface="Aptos"/>
            </a:endParaRPr>
          </a:p>
          <a:p>
            <a:endParaRPr lang="en-US"/>
          </a:p>
        </p:txBody>
      </p:sp>
    </p:spTree>
    <p:extLst>
      <p:ext uri="{BB962C8B-B14F-4D97-AF65-F5344CB8AC3E}">
        <p14:creationId xmlns:p14="http://schemas.microsoft.com/office/powerpoint/2010/main" val="2726444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886B4-FC55-D4F2-8222-5EA6F4CC3B53}"/>
              </a:ext>
            </a:extLst>
          </p:cNvPr>
          <p:cNvSpPr>
            <a:spLocks noGrp="1"/>
          </p:cNvSpPr>
          <p:nvPr>
            <p:ph type="title"/>
          </p:nvPr>
        </p:nvSpPr>
        <p:spPr/>
        <p:txBody>
          <a:bodyPr/>
          <a:lstStyle/>
          <a:p>
            <a:r>
              <a:rPr lang="en-US" sz="8800"/>
              <a:t>Individuals with Disabilities Education Act </a:t>
            </a:r>
            <a:r>
              <a:rPr lang="en-US"/>
              <a:t>Part B</a:t>
            </a:r>
          </a:p>
        </p:txBody>
      </p:sp>
      <p:sp>
        <p:nvSpPr>
          <p:cNvPr id="3" name="Text Placeholder 2">
            <a:extLst>
              <a:ext uri="{FF2B5EF4-FFF2-40B4-BE49-F238E27FC236}">
                <a16:creationId xmlns:a16="http://schemas.microsoft.com/office/drawing/2014/main" id="{72BEAE6C-B5BD-0651-30BA-4AF87297D0FE}"/>
              </a:ext>
            </a:extLst>
          </p:cNvPr>
          <p:cNvSpPr>
            <a:spLocks noGrp="1"/>
          </p:cNvSpPr>
          <p:nvPr>
            <p:ph type="body" sz="quarter" idx="13"/>
          </p:nvPr>
        </p:nvSpPr>
        <p:spPr>
          <a:xfrm>
            <a:off x="2743200" y="5776607"/>
            <a:ext cx="12801600" cy="2573184"/>
          </a:xfrm>
        </p:spPr>
        <p:txBody>
          <a:bodyPr>
            <a:normAutofit/>
          </a:bodyPr>
          <a:lstStyle/>
          <a:p>
            <a:endParaRPr lang="en-US" dirty="0"/>
          </a:p>
        </p:txBody>
      </p:sp>
    </p:spTree>
    <p:extLst>
      <p:ext uri="{BB962C8B-B14F-4D97-AF65-F5344CB8AC3E}">
        <p14:creationId xmlns:p14="http://schemas.microsoft.com/office/powerpoint/2010/main" val="2414867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6B941-35F6-7040-EC8F-74CC264626FB}"/>
              </a:ext>
            </a:extLst>
          </p:cNvPr>
          <p:cNvSpPr>
            <a:spLocks noGrp="1"/>
          </p:cNvSpPr>
          <p:nvPr>
            <p:ph type="title"/>
          </p:nvPr>
        </p:nvSpPr>
        <p:spPr/>
        <p:txBody>
          <a:bodyPr>
            <a:normAutofit fontScale="90000"/>
          </a:bodyPr>
          <a:lstStyle/>
          <a:p>
            <a:pPr algn="ctr"/>
            <a:r>
              <a:rPr lang="en-US" dirty="0"/>
              <a:t>History of Individuals with Disabilities Education Improvement Act (IDEA) </a:t>
            </a:r>
            <a:br>
              <a:rPr lang="en-US" b="0" dirty="0"/>
            </a:br>
            <a:br>
              <a:rPr lang="en-US" dirty="0"/>
            </a:br>
            <a:endParaRPr lang="en-US" dirty="0"/>
          </a:p>
        </p:txBody>
      </p:sp>
      <p:sp>
        <p:nvSpPr>
          <p:cNvPr id="3" name="Content Placeholder 2">
            <a:extLst>
              <a:ext uri="{FF2B5EF4-FFF2-40B4-BE49-F238E27FC236}">
                <a16:creationId xmlns:a16="http://schemas.microsoft.com/office/drawing/2014/main" id="{4D218C0F-AAE0-ABA5-BE39-CB4F38832926}"/>
              </a:ext>
            </a:extLst>
          </p:cNvPr>
          <p:cNvSpPr>
            <a:spLocks noGrp="1"/>
          </p:cNvSpPr>
          <p:nvPr>
            <p:ph idx="1"/>
          </p:nvPr>
        </p:nvSpPr>
        <p:spPr>
          <a:xfrm>
            <a:off x="594507" y="2613729"/>
            <a:ext cx="16450056" cy="6333699"/>
          </a:xfrm>
        </p:spPr>
        <p:txBody>
          <a:bodyPr/>
          <a:lstStyle/>
          <a:p>
            <a:pPr marL="457200" indent="-457200">
              <a:buFont typeface="Arial" panose="020B0604020202020204" pitchFamily="34" charset="0"/>
              <a:buChar char="•"/>
            </a:pPr>
            <a:r>
              <a:rPr lang="en-US" dirty="0"/>
              <a:t>IDEA provides federal funds to assist states in assuring that each child with a disability receives a free appropriate public education (FAPE). </a:t>
            </a:r>
          </a:p>
          <a:p>
            <a:endParaRPr lang="en-US" dirty="0"/>
          </a:p>
          <a:p>
            <a:pPr marL="457200" indent="-457200">
              <a:buFont typeface="Arial" panose="020B0604020202020204" pitchFamily="34" charset="0"/>
              <a:buChar char="•"/>
            </a:pPr>
            <a:r>
              <a:rPr lang="en-US" dirty="0"/>
              <a:t>The first law was passed in 1975 and was called the Education for All Handicapped Children Act or Public Law 94-142.</a:t>
            </a:r>
          </a:p>
          <a:p>
            <a:endParaRPr lang="en-US" dirty="0"/>
          </a:p>
          <a:p>
            <a:pPr marL="457200" indent="-457200">
              <a:buFont typeface="Arial" panose="020B0604020202020204" pitchFamily="34" charset="0"/>
              <a:buChar char="•"/>
            </a:pPr>
            <a:r>
              <a:rPr lang="en-US" dirty="0"/>
              <a:t>The Act has been reauthorized several times—one of the most significant reauthorizations in 1986 added provisions relating to the education of preschoolers (3-5) and early intervention for infants and toddlers.  This reauthorization is often referred to as Public Law 99-457.</a:t>
            </a:r>
          </a:p>
          <a:p>
            <a:br>
              <a:rPr lang="en-US" dirty="0"/>
            </a:br>
            <a:endParaRPr lang="en-US" dirty="0"/>
          </a:p>
        </p:txBody>
      </p:sp>
    </p:spTree>
    <p:extLst>
      <p:ext uri="{BB962C8B-B14F-4D97-AF65-F5344CB8AC3E}">
        <p14:creationId xmlns:p14="http://schemas.microsoft.com/office/powerpoint/2010/main" val="965619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01016-79C2-3E63-0575-E6BD785877C7}"/>
              </a:ext>
            </a:extLst>
          </p:cNvPr>
          <p:cNvSpPr>
            <a:spLocks noGrp="1"/>
          </p:cNvSpPr>
          <p:nvPr>
            <p:ph type="title"/>
          </p:nvPr>
        </p:nvSpPr>
        <p:spPr/>
        <p:txBody>
          <a:bodyPr/>
          <a:lstStyle/>
          <a:p>
            <a:pPr algn="ctr"/>
            <a:r>
              <a:rPr lang="en-US" dirty="0"/>
              <a:t>What is the purpose of IDEA?</a:t>
            </a:r>
          </a:p>
        </p:txBody>
      </p:sp>
      <p:sp>
        <p:nvSpPr>
          <p:cNvPr id="3" name="Content Placeholder 2">
            <a:extLst>
              <a:ext uri="{FF2B5EF4-FFF2-40B4-BE49-F238E27FC236}">
                <a16:creationId xmlns:a16="http://schemas.microsoft.com/office/drawing/2014/main" id="{AF5CD33A-1B47-8698-5E9E-285E47A59B11}"/>
              </a:ext>
            </a:extLst>
          </p:cNvPr>
          <p:cNvSpPr>
            <a:spLocks noGrp="1"/>
          </p:cNvSpPr>
          <p:nvPr>
            <p:ph idx="1"/>
          </p:nvPr>
        </p:nvSpPr>
        <p:spPr>
          <a:xfrm>
            <a:off x="624004" y="2072108"/>
            <a:ext cx="17531260" cy="7175130"/>
          </a:xfrm>
        </p:spPr>
        <p:txBody>
          <a:bodyPr>
            <a:normAutofit fontScale="62500" lnSpcReduction="20000"/>
          </a:bodyPr>
          <a:lstStyle/>
          <a:p>
            <a:pPr marL="457200" lvl="1" indent="0">
              <a:buNone/>
            </a:pPr>
            <a:endParaRPr lang="en-US" dirty="0"/>
          </a:p>
          <a:p>
            <a:r>
              <a:rPr lang="en-US" sz="5100" dirty="0"/>
              <a:t>(a)To ensure that all children with disabilities have available to them a free appropriate public education that emphasizes special education and related services designed to meet their unique needs and prepare them for further education, employment, and independent living;</a:t>
            </a:r>
          </a:p>
          <a:p>
            <a:br>
              <a:rPr lang="en-US" sz="5100" dirty="0"/>
            </a:br>
            <a:endParaRPr lang="en-US" sz="5100" dirty="0"/>
          </a:p>
          <a:p>
            <a:r>
              <a:rPr lang="en-US" sz="5100" dirty="0"/>
              <a:t>(b) To ensure that the rights of children with disabilities and their parents are protected;</a:t>
            </a:r>
          </a:p>
          <a:p>
            <a:br>
              <a:rPr lang="en-US" sz="5100" dirty="0"/>
            </a:br>
            <a:endParaRPr lang="en-US" sz="5100" dirty="0"/>
          </a:p>
          <a:p>
            <a:r>
              <a:rPr lang="en-US" sz="5100" dirty="0"/>
              <a:t>(c) To assist States, localities, educational service agencies, and Federal agencies to provide for the education of all children with disabilities; and</a:t>
            </a:r>
          </a:p>
          <a:p>
            <a:br>
              <a:rPr lang="en-US" sz="5100" dirty="0"/>
            </a:br>
            <a:endParaRPr lang="en-US" sz="5100" dirty="0"/>
          </a:p>
          <a:p>
            <a:r>
              <a:rPr lang="en-US" sz="5100" dirty="0"/>
              <a:t>(d) To assess and ensure the effectiveness of efforts to educate children with disabilities.</a:t>
            </a:r>
          </a:p>
          <a:p>
            <a:br>
              <a:rPr lang="en-US" sz="5100" dirty="0"/>
            </a:br>
            <a:endParaRPr lang="en-US" sz="5100" dirty="0"/>
          </a:p>
        </p:txBody>
      </p:sp>
    </p:spTree>
    <p:extLst>
      <p:ext uri="{BB962C8B-B14F-4D97-AF65-F5344CB8AC3E}">
        <p14:creationId xmlns:p14="http://schemas.microsoft.com/office/powerpoint/2010/main" val="3716845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0FEE1-63B8-CC11-6C9C-3E06AAFCB5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A7DA0F-3288-31D2-0705-A4051BA80B69}"/>
              </a:ext>
            </a:extLst>
          </p:cNvPr>
          <p:cNvSpPr>
            <a:spLocks noGrp="1"/>
          </p:cNvSpPr>
          <p:nvPr>
            <p:ph type="title"/>
          </p:nvPr>
        </p:nvSpPr>
        <p:spPr/>
        <p:txBody>
          <a:bodyPr>
            <a:normAutofit fontScale="90000"/>
          </a:bodyPr>
          <a:lstStyle/>
          <a:p>
            <a:pPr algn="ctr"/>
            <a:r>
              <a:rPr lang="en-US" dirty="0"/>
              <a:t>Who receives benefits under IDEA?</a:t>
            </a:r>
            <a:br>
              <a:rPr lang="en-US" dirty="0"/>
            </a:br>
            <a:endParaRPr lang="en-US" dirty="0"/>
          </a:p>
        </p:txBody>
      </p:sp>
      <p:sp>
        <p:nvSpPr>
          <p:cNvPr id="3" name="Content Placeholder 2">
            <a:extLst>
              <a:ext uri="{FF2B5EF4-FFF2-40B4-BE49-F238E27FC236}">
                <a16:creationId xmlns:a16="http://schemas.microsoft.com/office/drawing/2014/main" id="{675ADE15-E5B6-4F6A-533C-652A6E8E0645}"/>
              </a:ext>
            </a:extLst>
          </p:cNvPr>
          <p:cNvSpPr>
            <a:spLocks noGrp="1"/>
          </p:cNvSpPr>
          <p:nvPr>
            <p:ph idx="1"/>
          </p:nvPr>
        </p:nvSpPr>
        <p:spPr/>
        <p:txBody>
          <a:bodyPr>
            <a:normAutofit/>
          </a:bodyPr>
          <a:lstStyle/>
          <a:p>
            <a:pPr lvl="1">
              <a:lnSpc>
                <a:spcPct val="170000"/>
              </a:lnSpc>
              <a:buFont typeface="Courier New" panose="02070309020205020404" pitchFamily="49" charset="0"/>
              <a:buChar char="o"/>
            </a:pPr>
            <a:r>
              <a:rPr lang="en-US" i="1" dirty="0"/>
              <a:t>Children with disabilities under the IDEA.  </a:t>
            </a:r>
          </a:p>
          <a:p>
            <a:pPr lvl="1">
              <a:lnSpc>
                <a:spcPct val="170000"/>
              </a:lnSpc>
              <a:buFont typeface="Courier New" panose="02070309020205020404" pitchFamily="49" charset="0"/>
              <a:buChar char="o"/>
            </a:pPr>
            <a:r>
              <a:rPr lang="en-US" i="1" dirty="0"/>
              <a:t>Must have been evaluated and determined eligible in accordance with state and federal regulations</a:t>
            </a:r>
          </a:p>
          <a:p>
            <a:pPr lvl="1">
              <a:lnSpc>
                <a:spcPct val="170000"/>
              </a:lnSpc>
              <a:buFont typeface="Courier New" panose="02070309020205020404" pitchFamily="49" charset="0"/>
              <a:buChar char="o"/>
            </a:pPr>
            <a:r>
              <a:rPr lang="en-US" i="1" dirty="0"/>
              <a:t>Must require special education and related services</a:t>
            </a:r>
          </a:p>
          <a:p>
            <a:pPr marL="457200" lvl="1" indent="0">
              <a:buNone/>
            </a:pPr>
            <a:endParaRPr lang="en-US" dirty="0"/>
          </a:p>
          <a:p>
            <a:endParaRPr lang="en-US" dirty="0"/>
          </a:p>
        </p:txBody>
      </p:sp>
    </p:spTree>
    <p:extLst>
      <p:ext uri="{BB962C8B-B14F-4D97-AF65-F5344CB8AC3E}">
        <p14:creationId xmlns:p14="http://schemas.microsoft.com/office/powerpoint/2010/main" val="4164391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en-US" sz="6000" dirty="0"/>
              <a:t>IDEA Part B Allowable Costs</a:t>
            </a:r>
          </a:p>
        </p:txBody>
      </p:sp>
      <p:cxnSp>
        <p:nvCxnSpPr>
          <p:cNvPr id="5" name="Straight Connector 4" descr="IDEA Part B Allowable Costs">
            <a:extLst>
              <a:ext uri="{FF2B5EF4-FFF2-40B4-BE49-F238E27FC236}">
                <a16:creationId xmlns:a16="http://schemas.microsoft.com/office/drawing/2014/main" id="{6A86D25E-74B0-D452-B3A8-4732F003CB3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p:txBody>
          <a:bodyPr>
            <a:normAutofit lnSpcReduction="10000"/>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685800" indent="-685800">
              <a:buFont typeface="Wingdings" panose="05000000000000000000" pitchFamily="2" charset="2"/>
              <a:buChar char="ü"/>
              <a:defRPr/>
            </a:pPr>
            <a:r>
              <a:rPr lang="en-US" altLang="en-US" sz="5400" dirty="0"/>
              <a:t>Staff salaries and benefits</a:t>
            </a:r>
          </a:p>
          <a:p>
            <a:pPr marL="685800" indent="-685800">
              <a:buFont typeface="Wingdings" panose="05000000000000000000" pitchFamily="2" charset="2"/>
              <a:buChar char="ü"/>
              <a:defRPr/>
            </a:pPr>
            <a:r>
              <a:rPr lang="en-US" altLang="en-US" sz="5400" dirty="0"/>
              <a:t>Supplies and materials		</a:t>
            </a:r>
          </a:p>
          <a:p>
            <a:pPr marL="685800" indent="-685800">
              <a:buFont typeface="Wingdings" panose="05000000000000000000" pitchFamily="2" charset="2"/>
              <a:buChar char="ü"/>
              <a:defRPr/>
            </a:pPr>
            <a:r>
              <a:rPr lang="en-US" altLang="en-US" sz="5400" dirty="0"/>
              <a:t>*Equipment (prior approval from SCDE)</a:t>
            </a:r>
          </a:p>
          <a:p>
            <a:pPr marL="685800" indent="-685800">
              <a:buFont typeface="Wingdings" panose="05000000000000000000" pitchFamily="2" charset="2"/>
              <a:buChar char="ü"/>
              <a:defRPr/>
            </a:pPr>
            <a:r>
              <a:rPr lang="en-US" altLang="en-US" sz="5400" dirty="0"/>
              <a:t>Purchased Services</a:t>
            </a:r>
          </a:p>
          <a:p>
            <a:pPr marL="685800" indent="-685800">
              <a:buFont typeface="Wingdings" panose="05000000000000000000" pitchFamily="2" charset="2"/>
              <a:buChar char="ü"/>
              <a:defRPr/>
            </a:pPr>
            <a:r>
              <a:rPr lang="en-US" altLang="en-US" sz="5400" dirty="0"/>
              <a:t>*Transportation (when required as a related service)</a:t>
            </a:r>
          </a:p>
          <a:p>
            <a:pPr marL="685800" indent="-685800">
              <a:buFont typeface="Wingdings" panose="05000000000000000000" pitchFamily="2" charset="2"/>
              <a:buChar char="ü"/>
              <a:defRPr/>
            </a:pPr>
            <a:r>
              <a:rPr lang="en-US" altLang="en-US" sz="5400" dirty="0"/>
              <a:t>Other items necessary to special education program or pursuant to an IEP</a:t>
            </a:r>
          </a:p>
          <a:p>
            <a:endParaRPr lang="en-US" dirty="0"/>
          </a:p>
        </p:txBody>
      </p:sp>
    </p:spTree>
    <p:extLst>
      <p:ext uri="{BB962C8B-B14F-4D97-AF65-F5344CB8AC3E}">
        <p14:creationId xmlns:p14="http://schemas.microsoft.com/office/powerpoint/2010/main" val="320681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02A6E-A306-5C96-750F-98D0E705D2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B748A7-1788-C8D3-5407-9A4F513ED120}"/>
              </a:ext>
            </a:extLst>
          </p:cNvPr>
          <p:cNvSpPr>
            <a:spLocks noGrp="1"/>
          </p:cNvSpPr>
          <p:nvPr>
            <p:ph type="title"/>
          </p:nvPr>
        </p:nvSpPr>
        <p:spPr/>
        <p:txBody>
          <a:bodyPr/>
          <a:lstStyle/>
          <a:p>
            <a:r>
              <a:rPr lang="en-US"/>
              <a:t>IDEA Grant</a:t>
            </a:r>
          </a:p>
        </p:txBody>
      </p:sp>
      <p:sp>
        <p:nvSpPr>
          <p:cNvPr id="3" name="Text Placeholder 2">
            <a:extLst>
              <a:ext uri="{FF2B5EF4-FFF2-40B4-BE49-F238E27FC236}">
                <a16:creationId xmlns:a16="http://schemas.microsoft.com/office/drawing/2014/main" id="{3099BBD0-8E2C-A6A7-EBBE-C677362E2596}"/>
              </a:ext>
            </a:extLst>
          </p:cNvPr>
          <p:cNvSpPr>
            <a:spLocks noGrp="1"/>
          </p:cNvSpPr>
          <p:nvPr>
            <p:ph type="body" sz="quarter" idx="13"/>
          </p:nvPr>
        </p:nvSpPr>
        <p:spPr>
          <a:xfrm>
            <a:off x="2620370" y="6199688"/>
            <a:ext cx="12801600" cy="2573184"/>
          </a:xfrm>
        </p:spPr>
        <p:txBody>
          <a:bodyPr>
            <a:normAutofit/>
          </a:bodyPr>
          <a:lstStyle/>
          <a:p>
            <a:pPr algn="l"/>
            <a:endParaRPr lang="en-US" dirty="0"/>
          </a:p>
        </p:txBody>
      </p:sp>
    </p:spTree>
    <p:extLst>
      <p:ext uri="{BB962C8B-B14F-4D97-AF65-F5344CB8AC3E}">
        <p14:creationId xmlns:p14="http://schemas.microsoft.com/office/powerpoint/2010/main" val="3175202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C8451-E74E-6420-4A62-61D7B6F976E7}"/>
              </a:ext>
            </a:extLst>
          </p:cNvPr>
          <p:cNvSpPr>
            <a:spLocks noGrp="1"/>
          </p:cNvSpPr>
          <p:nvPr>
            <p:ph type="title"/>
          </p:nvPr>
        </p:nvSpPr>
        <p:spPr/>
        <p:txBody>
          <a:bodyPr/>
          <a:lstStyle/>
          <a:p>
            <a:pPr algn="ctr"/>
            <a:r>
              <a:rPr lang="en-US" dirty="0"/>
              <a:t>IDEA Funding</a:t>
            </a:r>
          </a:p>
        </p:txBody>
      </p:sp>
      <p:sp>
        <p:nvSpPr>
          <p:cNvPr id="3" name="Content Placeholder 2">
            <a:extLst>
              <a:ext uri="{FF2B5EF4-FFF2-40B4-BE49-F238E27FC236}">
                <a16:creationId xmlns:a16="http://schemas.microsoft.com/office/drawing/2014/main" id="{D5999E93-D30C-7746-40FA-8D8F086644CB}"/>
              </a:ext>
            </a:extLst>
          </p:cNvPr>
          <p:cNvSpPr>
            <a:spLocks noGrp="1"/>
          </p:cNvSpPr>
          <p:nvPr>
            <p:ph idx="1"/>
          </p:nvPr>
        </p:nvSpPr>
        <p:spPr/>
        <p:txBody>
          <a:bodyPr/>
          <a:lstStyle/>
          <a:p>
            <a:pPr marL="457200" marR="0" lvl="0" indent="-457200" algn="l" defTabSz="1371600" rtl="0" eaLnBrk="1" fontAlgn="auto" latinLnBrk="0" hangingPunct="1">
              <a:lnSpc>
                <a:spcPct val="90000"/>
              </a:lnSpc>
              <a:spcBef>
                <a:spcPts val="150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IDEA Funds are awarded annually </a:t>
            </a:r>
          </a:p>
          <a:p>
            <a:pPr marL="457200" marR="0" lvl="0" indent="-457200" algn="l" defTabSz="1371600" rtl="0" eaLnBrk="1" fontAlgn="auto" latinLnBrk="0" hangingPunct="1">
              <a:lnSpc>
                <a:spcPct val="90000"/>
              </a:lnSpc>
              <a:spcBef>
                <a:spcPts val="150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IDEA is “forward funded”-meaning it is available to LEAs on July 1, even though the federal fiscal year begins on October 1</a:t>
            </a:r>
          </a:p>
          <a:p>
            <a:pPr marL="457200" marR="0" lvl="0" indent="-457200" algn="l" defTabSz="1371600" rtl="0" eaLnBrk="1" fontAlgn="auto" latinLnBrk="0" hangingPunct="1">
              <a:lnSpc>
                <a:spcPct val="90000"/>
              </a:lnSpc>
              <a:spcBef>
                <a:spcPts val="150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A 12-month carryover period is allowed for unspent funds, meaning each award has a 27-month grant cycle</a:t>
            </a:r>
          </a:p>
          <a:p>
            <a:pPr marL="457200" marR="0" lvl="0" indent="-457200" algn="l" defTabSz="1371600" rtl="0" eaLnBrk="1" fontAlgn="auto" latinLnBrk="0" hangingPunct="1">
              <a:lnSpc>
                <a:spcPct val="90000"/>
              </a:lnSpc>
              <a:spcBef>
                <a:spcPts val="150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IDEA funds can only be spent on allowable activities and only if the LEA meets Maintenance of Effort and Excess Cost requirements</a:t>
            </a:r>
          </a:p>
          <a:p>
            <a:pPr marL="457200" marR="0" lvl="0" indent="-457200" algn="l" defTabSz="1371600" rtl="0" eaLnBrk="1" fontAlgn="auto" latinLnBrk="0" hangingPunct="1">
              <a:lnSpc>
                <a:spcPct val="90000"/>
              </a:lnSpc>
              <a:spcBef>
                <a:spcPts val="150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Unspent funds are reallocated among LEAs</a:t>
            </a:r>
          </a:p>
          <a:p>
            <a:endParaRPr lang="en-US" dirty="0"/>
          </a:p>
        </p:txBody>
      </p:sp>
    </p:spTree>
    <p:extLst>
      <p:ext uri="{BB962C8B-B14F-4D97-AF65-F5344CB8AC3E}">
        <p14:creationId xmlns:p14="http://schemas.microsoft.com/office/powerpoint/2010/main" val="1694271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64940-41F3-11A6-2127-8777369BA8C2}"/>
              </a:ext>
            </a:extLst>
          </p:cNvPr>
          <p:cNvSpPr>
            <a:spLocks noGrp="1"/>
          </p:cNvSpPr>
          <p:nvPr>
            <p:ph type="title"/>
          </p:nvPr>
        </p:nvSpPr>
        <p:spPr/>
        <p:txBody>
          <a:bodyPr/>
          <a:lstStyle/>
          <a:p>
            <a:r>
              <a:rPr lang="en-US"/>
              <a:t>Three-part formula</a:t>
            </a:r>
          </a:p>
        </p:txBody>
      </p:sp>
      <p:cxnSp>
        <p:nvCxnSpPr>
          <p:cNvPr id="3" name="Straight Connector 2" descr="Three-part formula">
            <a:extLst>
              <a:ext uri="{FF2B5EF4-FFF2-40B4-BE49-F238E27FC236}">
                <a16:creationId xmlns:a16="http://schemas.microsoft.com/office/drawing/2014/main" id="{B24E550E-AE0E-B7BA-353F-E423AB73788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5" name="Content Placeholder 4">
            <a:extLst>
              <a:ext uri="{FF2B5EF4-FFF2-40B4-BE49-F238E27FC236}">
                <a16:creationId xmlns:a16="http://schemas.microsoft.com/office/drawing/2014/main" id="{CBA6E2DD-2B70-99C3-38EB-8EAFD18704F9}"/>
              </a:ext>
            </a:extLst>
          </p:cNvPr>
          <p:cNvSpPr>
            <a:spLocks noGrp="1"/>
          </p:cNvSpPr>
          <p:nvPr>
            <p:ph idx="1"/>
          </p:nvPr>
        </p:nvSpPr>
        <p:spPr>
          <a:xfrm>
            <a:off x="604157" y="2175346"/>
            <a:ext cx="16764871" cy="6576767"/>
          </a:xfrm>
        </p:spPr>
        <p:txBody>
          <a:bodyPr>
            <a:normAutofit lnSpcReduction="10000"/>
          </a:bodyPr>
          <a:lstStyle/>
          <a:p>
            <a:r>
              <a:rPr lang="en-US" sz="3500" b="1"/>
              <a:t>Base amount</a:t>
            </a:r>
            <a:r>
              <a:rPr lang="en-US" sz="3500"/>
              <a:t>—The base was established in 1999 for the IDEA 611 award and in 1997 for Preschool (IDEA 619).  The state base amount for 611 is $51,358,930 and 619 is $5,094,371.  The base does not change except under 4 conditions identified in IDEA or the Significant Expansion of Charter Schools.</a:t>
            </a:r>
          </a:p>
          <a:p>
            <a:endParaRPr lang="en-US" sz="3500"/>
          </a:p>
          <a:p>
            <a:r>
              <a:rPr lang="en-US" sz="3500" b="1"/>
              <a:t>Population</a:t>
            </a:r>
            <a:r>
              <a:rPr lang="en-US" sz="3500"/>
              <a:t>—this calculation is the combination of the 45 Day Average Daily Membership (ADM) and the number of students enrolled in private schools  within the LEA.  This reflects total population—not just students with disabilities.  It is the largest of the three amounts—$120,334,488 in SFY26.</a:t>
            </a:r>
          </a:p>
          <a:p>
            <a:endParaRPr lang="en-US" sz="3500"/>
          </a:p>
          <a:p>
            <a:r>
              <a:rPr lang="en-US" sz="3500" b="1"/>
              <a:t>Poverty</a:t>
            </a:r>
            <a:r>
              <a:rPr lang="en-US" sz="3500"/>
              <a:t>-the smallest part of the flowthrough to districts is based on poverty of the LEA using Pupils in Poverty from the LEA “Headcount”. This is based on all students—not only students with disabilities. The SFY26 amount was $21,235,498.</a:t>
            </a:r>
          </a:p>
          <a:p>
            <a:endParaRPr lang="en-US" sz="4800"/>
          </a:p>
          <a:p>
            <a:endParaRPr lang="en-US" sz="4800"/>
          </a:p>
        </p:txBody>
      </p:sp>
    </p:spTree>
    <p:extLst>
      <p:ext uri="{BB962C8B-B14F-4D97-AF65-F5344CB8AC3E}">
        <p14:creationId xmlns:p14="http://schemas.microsoft.com/office/powerpoint/2010/main" val="2381328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A9539-6355-428A-2658-5D896366DE3F}"/>
              </a:ext>
            </a:extLst>
          </p:cNvPr>
          <p:cNvSpPr>
            <a:spLocks noGrp="1"/>
          </p:cNvSpPr>
          <p:nvPr>
            <p:ph type="title"/>
          </p:nvPr>
        </p:nvSpPr>
        <p:spPr/>
        <p:txBody>
          <a:bodyPr/>
          <a:lstStyle/>
          <a:p>
            <a:r>
              <a:rPr lang="en-US"/>
              <a:t>South Carolina IDEA Allocations</a:t>
            </a:r>
          </a:p>
        </p:txBody>
      </p:sp>
      <p:cxnSp>
        <p:nvCxnSpPr>
          <p:cNvPr id="4" name="Straight Connector 3" descr="Table of South Carolina IDEA Allocations">
            <a:extLst>
              <a:ext uri="{FF2B5EF4-FFF2-40B4-BE49-F238E27FC236}">
                <a16:creationId xmlns:a16="http://schemas.microsoft.com/office/drawing/2014/main" id="{21C677A2-58BD-F86B-CC05-6450439B58D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pic>
        <p:nvPicPr>
          <p:cNvPr id="7" name="Picture 6" descr="South Carolina Total State Allocation for IDEA">
            <a:extLst>
              <a:ext uri="{FF2B5EF4-FFF2-40B4-BE49-F238E27FC236}">
                <a16:creationId xmlns:a16="http://schemas.microsoft.com/office/drawing/2014/main" id="{BD52C32F-AB04-A5B9-ABCB-3E3DF6F862D8}"/>
              </a:ext>
            </a:extLst>
          </p:cNvPr>
          <p:cNvPicPr>
            <a:picLocks noChangeAspect="1"/>
          </p:cNvPicPr>
          <p:nvPr/>
        </p:nvPicPr>
        <p:blipFill>
          <a:blip r:embed="rId3"/>
          <a:stretch>
            <a:fillRect/>
          </a:stretch>
        </p:blipFill>
        <p:spPr>
          <a:xfrm>
            <a:off x="732744" y="2676525"/>
            <a:ext cx="6807653" cy="5989864"/>
          </a:xfrm>
          <a:prstGeom prst="rect">
            <a:avLst/>
          </a:prstGeom>
        </p:spPr>
      </p:pic>
      <p:pic>
        <p:nvPicPr>
          <p:cNvPr id="11" name="Content Placeholder 10" descr="Bar Graph of Total State Allocation by Federal Fiscal Year">
            <a:extLst>
              <a:ext uri="{FF2B5EF4-FFF2-40B4-BE49-F238E27FC236}">
                <a16:creationId xmlns:a16="http://schemas.microsoft.com/office/drawing/2014/main" id="{07399914-DD8E-E76B-FF39-609028E95B24}"/>
              </a:ext>
            </a:extLst>
          </p:cNvPr>
          <p:cNvPicPr>
            <a:picLocks noGrp="1" noChangeAspect="1"/>
          </p:cNvPicPr>
          <p:nvPr>
            <p:ph idx="1"/>
          </p:nvPr>
        </p:nvPicPr>
        <p:blipFill>
          <a:blip r:embed="rId4"/>
          <a:stretch>
            <a:fillRect/>
          </a:stretch>
        </p:blipFill>
        <p:spPr>
          <a:xfrm>
            <a:off x="8044543" y="2740430"/>
            <a:ext cx="9514114" cy="5857874"/>
          </a:xfrm>
          <a:prstGeom prst="rect">
            <a:avLst/>
          </a:prstGeom>
        </p:spPr>
      </p:pic>
    </p:spTree>
    <p:extLst>
      <p:ext uri="{BB962C8B-B14F-4D97-AF65-F5344CB8AC3E}">
        <p14:creationId xmlns:p14="http://schemas.microsoft.com/office/powerpoint/2010/main" val="491672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03ACD-2A44-AB23-336A-B6657915D15A}"/>
              </a:ext>
            </a:extLst>
          </p:cNvPr>
          <p:cNvSpPr>
            <a:spLocks noGrp="1"/>
          </p:cNvSpPr>
          <p:nvPr>
            <p:ph type="title"/>
          </p:nvPr>
        </p:nvSpPr>
        <p:spPr/>
        <p:txBody>
          <a:bodyPr/>
          <a:lstStyle/>
          <a:p>
            <a:r>
              <a:rPr lang="en-US" dirty="0"/>
              <a:t>FFY26/SFY 27 Supplemental Funding</a:t>
            </a:r>
          </a:p>
        </p:txBody>
      </p:sp>
      <p:sp>
        <p:nvSpPr>
          <p:cNvPr id="3" name="Content Placeholder 2">
            <a:extLst>
              <a:ext uri="{FF2B5EF4-FFF2-40B4-BE49-F238E27FC236}">
                <a16:creationId xmlns:a16="http://schemas.microsoft.com/office/drawing/2014/main" id="{E606CF8F-0B38-CCD3-362A-B3D5FA08F1CB}"/>
              </a:ext>
            </a:extLst>
          </p:cNvPr>
          <p:cNvSpPr>
            <a:spLocks noGrp="1"/>
          </p:cNvSpPr>
          <p:nvPr>
            <p:ph idx="1"/>
          </p:nvPr>
        </p:nvSpPr>
        <p:spPr/>
        <p:txBody>
          <a:bodyPr/>
          <a:lstStyle/>
          <a:p>
            <a:pPr marL="457200" indent="-457200">
              <a:buFont typeface="Arial" panose="020B0604020202020204" pitchFamily="34" charset="0"/>
              <a:buChar char="•"/>
            </a:pPr>
            <a:r>
              <a:rPr lang="en-US" sz="4000" dirty="0"/>
              <a:t>LEAs are receiving separate GANs for supplemental funding</a:t>
            </a:r>
          </a:p>
          <a:p>
            <a:pPr marL="457200" indent="-457200">
              <a:buFont typeface="Arial" panose="020B0604020202020204" pitchFamily="34" charset="0"/>
              <a:buChar char="•"/>
            </a:pPr>
            <a:r>
              <a:rPr lang="en-US" sz="4000" dirty="0"/>
              <a:t>Supplemental funding amounts are small</a:t>
            </a:r>
          </a:p>
          <a:p>
            <a:pPr marL="457200" indent="-457200">
              <a:buFont typeface="Arial" panose="020B0604020202020204" pitchFamily="34" charset="0"/>
              <a:buChar char="•"/>
            </a:pPr>
            <a:r>
              <a:rPr lang="en-US" sz="4000" dirty="0"/>
              <a:t>Districts should expend all IDEA supplemental funding before expending regular IDEA.</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1877286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49FE7E-6BD1-3C64-E735-323AEEC71B61}"/>
              </a:ext>
            </a:extLst>
          </p:cNvPr>
          <p:cNvSpPr>
            <a:spLocks noGrp="1"/>
          </p:cNvSpPr>
          <p:nvPr>
            <p:ph type="title"/>
          </p:nvPr>
        </p:nvSpPr>
        <p:spPr/>
        <p:txBody>
          <a:bodyPr>
            <a:normAutofit fontScale="90000"/>
          </a:bodyPr>
          <a:lstStyle/>
          <a:p>
            <a:pPr algn="ctr"/>
            <a:r>
              <a:rPr lang="en-US" sz="7200" b="1">
                <a:solidFill>
                  <a:schemeClr val="accent1">
                    <a:lumMod val="75000"/>
                  </a:schemeClr>
                </a:solidFill>
              </a:rPr>
              <a:t>FIFO</a:t>
            </a:r>
          </a:p>
        </p:txBody>
      </p:sp>
      <p:cxnSp>
        <p:nvCxnSpPr>
          <p:cNvPr id="2" name="Straight Connector 1" descr="First in First Out - Timeline of Grants">
            <a:extLst>
              <a:ext uri="{FF2B5EF4-FFF2-40B4-BE49-F238E27FC236}">
                <a16:creationId xmlns:a16="http://schemas.microsoft.com/office/drawing/2014/main" id="{CD5DB07F-7656-86B7-9AF9-0964026367F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graphicFrame>
        <p:nvGraphicFramePr>
          <p:cNvPr id="6" name="Content Placeholder 5" descr="Blocks of text with the dates">
            <a:extLst>
              <a:ext uri="{FF2B5EF4-FFF2-40B4-BE49-F238E27FC236}">
                <a16:creationId xmlns:a16="http://schemas.microsoft.com/office/drawing/2014/main" id="{EE346BFD-C10E-AA6E-B3E9-3C00D05F4E1E}"/>
              </a:ext>
            </a:extLst>
          </p:cNvPr>
          <p:cNvGraphicFramePr>
            <a:graphicFrameLocks noGrp="1"/>
          </p:cNvGraphicFramePr>
          <p:nvPr>
            <p:ph idx="1"/>
            <p:extLst>
              <p:ext uri="{D42A27DB-BD31-4B8C-83A1-F6EECF244321}">
                <p14:modId xmlns:p14="http://schemas.microsoft.com/office/powerpoint/2010/main" val="2390570724"/>
              </p:ext>
            </p:extLst>
          </p:nvPr>
        </p:nvGraphicFramePr>
        <p:xfrm>
          <a:off x="919163" y="2174875"/>
          <a:ext cx="16449675" cy="5975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3">
            <a:extLst>
              <a:ext uri="{FF2B5EF4-FFF2-40B4-BE49-F238E27FC236}">
                <a16:creationId xmlns:a16="http://schemas.microsoft.com/office/drawing/2014/main" id="{79EE1252-0E1F-30BF-082B-BD78BE05EDD5}"/>
              </a:ext>
            </a:extLst>
          </p:cNvPr>
          <p:cNvSpPr txBox="1">
            <a:spLocks/>
          </p:cNvSpPr>
          <p:nvPr/>
        </p:nvSpPr>
        <p:spPr>
          <a:xfrm>
            <a:off x="1124345" y="1112044"/>
            <a:ext cx="15773400" cy="1423988"/>
          </a:xfrm>
          <a:prstGeom prst="rect">
            <a:avLst/>
          </a:prstGeom>
        </p:spPr>
        <p:txBody>
          <a:bodyPr vert="horz" lIns="137160" tIns="68580" rIns="137160" bIns="6858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600"/>
              <a:t>First In First Out</a:t>
            </a:r>
          </a:p>
        </p:txBody>
      </p:sp>
    </p:spTree>
    <p:extLst>
      <p:ext uri="{BB962C8B-B14F-4D97-AF65-F5344CB8AC3E}">
        <p14:creationId xmlns:p14="http://schemas.microsoft.com/office/powerpoint/2010/main" val="346123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36147-1D7D-2304-5C87-49D5BBCD02EE}"/>
              </a:ext>
            </a:extLst>
          </p:cNvPr>
          <p:cNvSpPr>
            <a:spLocks noGrp="1"/>
          </p:cNvSpPr>
          <p:nvPr>
            <p:ph type="title"/>
          </p:nvPr>
        </p:nvSpPr>
        <p:spPr/>
        <p:txBody>
          <a:bodyPr/>
          <a:lstStyle/>
          <a:p>
            <a:r>
              <a:rPr lang="en-US"/>
              <a:t>IDEA Open Grants</a:t>
            </a:r>
          </a:p>
        </p:txBody>
      </p:sp>
      <p:sp>
        <p:nvSpPr>
          <p:cNvPr id="3" name="Content Placeholder 2">
            <a:extLst>
              <a:ext uri="{FF2B5EF4-FFF2-40B4-BE49-F238E27FC236}">
                <a16:creationId xmlns:a16="http://schemas.microsoft.com/office/drawing/2014/main" id="{11EC13A9-E500-0212-F757-24F35185D32D}"/>
              </a:ext>
            </a:extLst>
          </p:cNvPr>
          <p:cNvSpPr>
            <a:spLocks noGrp="1"/>
          </p:cNvSpPr>
          <p:nvPr>
            <p:ph idx="1"/>
          </p:nvPr>
        </p:nvSpPr>
        <p:spPr/>
        <p:txBody>
          <a:bodyPr/>
          <a:lstStyle/>
          <a:p>
            <a:r>
              <a:rPr lang="en-US" sz="2800" dirty="0"/>
              <a:t>925 IDEA 611 (203) Grant</a:t>
            </a:r>
          </a:p>
          <a:p>
            <a:r>
              <a:rPr lang="en-US" sz="2800" dirty="0"/>
              <a:t>82</a:t>
            </a:r>
            <a:r>
              <a:rPr lang="en-US" dirty="0"/>
              <a:t>5</a:t>
            </a:r>
            <a:r>
              <a:rPr lang="en-US" sz="2800" dirty="0"/>
              <a:t> IDEA Preschool 619 (205) Grant</a:t>
            </a:r>
          </a:p>
          <a:p>
            <a:endParaRPr lang="en-US" dirty="0"/>
          </a:p>
          <a:p>
            <a:r>
              <a:rPr lang="en-US" dirty="0"/>
              <a:t>926 </a:t>
            </a:r>
            <a:r>
              <a:rPr lang="en-US" sz="2800" dirty="0"/>
              <a:t>IDEA 611 (203) Grant</a:t>
            </a:r>
          </a:p>
          <a:p>
            <a:r>
              <a:rPr lang="en-US" dirty="0"/>
              <a:t>826 </a:t>
            </a:r>
            <a:r>
              <a:rPr lang="en-US" sz="2800" dirty="0"/>
              <a:t>IDEA Preschool 619 (205) Grant</a:t>
            </a:r>
            <a:endParaRPr lang="en-US" dirty="0"/>
          </a:p>
          <a:p>
            <a:endParaRPr lang="en-US" dirty="0"/>
          </a:p>
          <a:p>
            <a:r>
              <a:rPr lang="en-US" dirty="0"/>
              <a:t>927 </a:t>
            </a:r>
            <a:r>
              <a:rPr lang="en-US" sz="2800" dirty="0"/>
              <a:t>IDEA 611 (203) Grant</a:t>
            </a:r>
          </a:p>
          <a:p>
            <a:r>
              <a:rPr lang="en-US" dirty="0"/>
              <a:t>827 </a:t>
            </a:r>
            <a:r>
              <a:rPr lang="en-US" sz="2800" dirty="0"/>
              <a:t>IDEA Preschool 619 (205) Grant</a:t>
            </a:r>
            <a:endParaRPr lang="en-US" dirty="0"/>
          </a:p>
        </p:txBody>
      </p:sp>
    </p:spTree>
    <p:extLst>
      <p:ext uri="{BB962C8B-B14F-4D97-AF65-F5344CB8AC3E}">
        <p14:creationId xmlns:p14="http://schemas.microsoft.com/office/powerpoint/2010/main" val="3489840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1E0C6-BE5C-F566-CA0A-0BD33DEE55A5}"/>
              </a:ext>
            </a:extLst>
          </p:cNvPr>
          <p:cNvSpPr>
            <a:spLocks noGrp="1"/>
          </p:cNvSpPr>
          <p:nvPr>
            <p:ph type="title"/>
          </p:nvPr>
        </p:nvSpPr>
        <p:spPr/>
        <p:txBody>
          <a:bodyPr/>
          <a:lstStyle/>
          <a:p>
            <a:r>
              <a:rPr lang="en-US"/>
              <a:t>LEA Fiscal Requirements</a:t>
            </a:r>
          </a:p>
        </p:txBody>
      </p:sp>
      <p:sp>
        <p:nvSpPr>
          <p:cNvPr id="3" name="Content Placeholder 2">
            <a:extLst>
              <a:ext uri="{FF2B5EF4-FFF2-40B4-BE49-F238E27FC236}">
                <a16:creationId xmlns:a16="http://schemas.microsoft.com/office/drawing/2014/main" id="{E2D1F67A-A65D-DF49-C8E3-BD6027A240B9}"/>
              </a:ext>
            </a:extLst>
          </p:cNvPr>
          <p:cNvSpPr>
            <a:spLocks noGrp="1"/>
          </p:cNvSpPr>
          <p:nvPr>
            <p:ph idx="1"/>
          </p:nvPr>
        </p:nvSpPr>
        <p:spPr/>
        <p:txBody>
          <a:bodyPr/>
          <a:lstStyle/>
          <a:p>
            <a:pPr marL="457200" indent="-457200">
              <a:buFont typeface="Arial" panose="020B0604020202020204" pitchFamily="34" charset="0"/>
              <a:buChar char="•"/>
            </a:pPr>
            <a:r>
              <a:rPr lang="en-US">
                <a:solidFill>
                  <a:schemeClr val="tx1"/>
                </a:solidFill>
                <a:ea typeface="+mj-lt"/>
                <a:cs typeface="+mj-lt"/>
              </a:rPr>
              <a:t>Submit signed IDEA Terms and Assurances</a:t>
            </a:r>
          </a:p>
          <a:p>
            <a:pPr marL="457200" indent="-457200">
              <a:buFont typeface="Arial" panose="020B0604020202020204" pitchFamily="34" charset="0"/>
              <a:buChar char="•"/>
            </a:pPr>
            <a:r>
              <a:rPr lang="en-US">
                <a:solidFill>
                  <a:schemeClr val="tx1"/>
                </a:solidFill>
              </a:rPr>
              <a:t>Meet Maintenance of Effort (MOE) Requirement</a:t>
            </a:r>
          </a:p>
          <a:p>
            <a:pPr marL="457200" indent="-457200">
              <a:buFont typeface="Arial" panose="020B0604020202020204" pitchFamily="34" charset="0"/>
              <a:buChar char="•"/>
            </a:pPr>
            <a:r>
              <a:rPr lang="en-US">
                <a:solidFill>
                  <a:schemeClr val="tx1"/>
                </a:solidFill>
                <a:cs typeface="Calibri"/>
              </a:rPr>
              <a:t>Meet Excess Cost Requirement</a:t>
            </a:r>
          </a:p>
          <a:p>
            <a:pPr marL="457200" indent="-457200">
              <a:buFont typeface="Arial" panose="020B0604020202020204" pitchFamily="34" charset="0"/>
              <a:buChar char="•"/>
            </a:pPr>
            <a:r>
              <a:rPr lang="en-US">
                <a:solidFill>
                  <a:schemeClr val="tx1"/>
                </a:solidFill>
                <a:ea typeface="+mj-lt"/>
                <a:cs typeface="+mj-lt"/>
              </a:rPr>
              <a:t>Submit IDEA Application</a:t>
            </a:r>
            <a:endParaRPr lang="en-US">
              <a:solidFill>
                <a:schemeClr val="tx1"/>
              </a:solidFill>
              <a:cs typeface="Calibri"/>
            </a:endParaRPr>
          </a:p>
          <a:p>
            <a:pPr marL="457200" indent="-457200">
              <a:buFont typeface="Arial" panose="020B0604020202020204" pitchFamily="34" charset="0"/>
              <a:buChar char="•"/>
            </a:pPr>
            <a:r>
              <a:rPr lang="en-US">
                <a:solidFill>
                  <a:schemeClr val="tx1"/>
                </a:solidFill>
              </a:rPr>
              <a:t>Parentally Placed Private School Children (PPPSC)-calculation of proportionate share</a:t>
            </a:r>
            <a:endParaRPr lang="en-US">
              <a:solidFill>
                <a:schemeClr val="tx1"/>
              </a:solidFill>
              <a:cs typeface="Calibri"/>
            </a:endParaRPr>
          </a:p>
          <a:p>
            <a:pPr marL="457200" indent="-457200">
              <a:buFont typeface="Arial" panose="020B0604020202020204" pitchFamily="34" charset="0"/>
              <a:buChar char="•"/>
            </a:pPr>
            <a:r>
              <a:rPr lang="en-US">
                <a:solidFill>
                  <a:schemeClr val="tx1"/>
                </a:solidFill>
              </a:rPr>
              <a:t>Maintain Fiscal and Programmatic Compliance</a:t>
            </a:r>
            <a:endParaRPr lang="en-US">
              <a:solidFill>
                <a:schemeClr val="tx1"/>
              </a:solidFill>
              <a:cs typeface="Calibri"/>
            </a:endParaRPr>
          </a:p>
          <a:p>
            <a:pPr marL="457200" indent="-457200">
              <a:buFont typeface="Arial" panose="020B0604020202020204" pitchFamily="34" charset="0"/>
              <a:buChar char="•"/>
            </a:pPr>
            <a:r>
              <a:rPr lang="en-US">
                <a:solidFill>
                  <a:schemeClr val="tx1"/>
                </a:solidFill>
              </a:rPr>
              <a:t>Data Reporting</a:t>
            </a:r>
            <a:endParaRPr lang="en-US">
              <a:solidFill>
                <a:schemeClr val="tx1"/>
              </a:solidFill>
              <a:cs typeface="Calibri"/>
            </a:endParaRPr>
          </a:p>
          <a:p>
            <a:endParaRPr lang="en-US"/>
          </a:p>
        </p:txBody>
      </p:sp>
    </p:spTree>
    <p:extLst>
      <p:ext uri="{BB962C8B-B14F-4D97-AF65-F5344CB8AC3E}">
        <p14:creationId xmlns:p14="http://schemas.microsoft.com/office/powerpoint/2010/main" val="3975899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9955F-7C25-6AE8-56EA-5A8EC0D3BF88}"/>
              </a:ext>
            </a:extLst>
          </p:cNvPr>
          <p:cNvSpPr>
            <a:spLocks noGrp="1"/>
          </p:cNvSpPr>
          <p:nvPr>
            <p:ph type="title"/>
          </p:nvPr>
        </p:nvSpPr>
        <p:spPr/>
        <p:txBody>
          <a:bodyPr/>
          <a:lstStyle/>
          <a:p>
            <a:pPr algn="ctr"/>
            <a:r>
              <a:rPr lang="en-US" dirty="0"/>
              <a:t>Grant Cycle Chart</a:t>
            </a:r>
          </a:p>
        </p:txBody>
      </p:sp>
      <p:pic>
        <p:nvPicPr>
          <p:cNvPr id="7" name="Content Placeholder 6" descr="Table for Grant Cycle Chart">
            <a:extLst>
              <a:ext uri="{FF2B5EF4-FFF2-40B4-BE49-F238E27FC236}">
                <a16:creationId xmlns:a16="http://schemas.microsoft.com/office/drawing/2014/main" id="{4DF5903E-1606-671C-50D0-25314BA282D4}"/>
              </a:ext>
            </a:extLst>
          </p:cNvPr>
          <p:cNvPicPr>
            <a:picLocks noGrp="1" noChangeAspect="1"/>
          </p:cNvPicPr>
          <p:nvPr>
            <p:ph idx="1"/>
          </p:nvPr>
        </p:nvPicPr>
        <p:blipFill>
          <a:blip r:embed="rId3"/>
          <a:stretch>
            <a:fillRect/>
          </a:stretch>
        </p:blipFill>
        <p:spPr>
          <a:xfrm>
            <a:off x="426720" y="1817688"/>
            <a:ext cx="17967960" cy="8134032"/>
          </a:xfrm>
          <a:prstGeom prst="rect">
            <a:avLst/>
          </a:prstGeom>
        </p:spPr>
      </p:pic>
    </p:spTree>
    <p:extLst>
      <p:ext uri="{BB962C8B-B14F-4D97-AF65-F5344CB8AC3E}">
        <p14:creationId xmlns:p14="http://schemas.microsoft.com/office/powerpoint/2010/main" val="154137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en-US" sz="5000"/>
              <a:t>GRANTS ACCOUNTING PROCESSING SYSTEM (GAPS)</a:t>
            </a:r>
            <a:endParaRPr lang="en-US" sz="5000" b="1"/>
          </a:p>
        </p:txBody>
      </p:sp>
      <p:cxnSp>
        <p:nvCxnSpPr>
          <p:cNvPr id="3" name="Straight Connector 2" descr="Grants Accounting Processing System">
            <a:extLst>
              <a:ext uri="{FF2B5EF4-FFF2-40B4-BE49-F238E27FC236}">
                <a16:creationId xmlns:a16="http://schemas.microsoft.com/office/drawing/2014/main" id="{FFD0F924-D300-22F8-5F91-440CC678DFE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9952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6347D-D0AA-9028-80A2-017547EED7B8}"/>
              </a:ext>
            </a:extLst>
          </p:cNvPr>
          <p:cNvSpPr>
            <a:spLocks noGrp="1"/>
          </p:cNvSpPr>
          <p:nvPr>
            <p:ph type="title"/>
          </p:nvPr>
        </p:nvSpPr>
        <p:spPr/>
        <p:txBody>
          <a:bodyPr/>
          <a:lstStyle/>
          <a:p>
            <a:pPr algn="ctr"/>
            <a:r>
              <a:rPr lang="en-US" sz="6000" dirty="0"/>
              <a:t>Master Data for Sub Grant</a:t>
            </a:r>
            <a:endParaRPr lang="en-US" dirty="0"/>
          </a:p>
        </p:txBody>
      </p:sp>
      <p:sp>
        <p:nvSpPr>
          <p:cNvPr id="8" name="TextBox 7">
            <a:extLst>
              <a:ext uri="{FF2B5EF4-FFF2-40B4-BE49-F238E27FC236}">
                <a16:creationId xmlns:a16="http://schemas.microsoft.com/office/drawing/2014/main" id="{8D4C612B-B425-F66B-BA12-7AB557F8A35C}"/>
              </a:ext>
            </a:extLst>
          </p:cNvPr>
          <p:cNvSpPr txBox="1"/>
          <p:nvPr/>
        </p:nvSpPr>
        <p:spPr>
          <a:xfrm>
            <a:off x="913866" y="2238376"/>
            <a:ext cx="3114942" cy="5493812"/>
          </a:xfrm>
          <a:prstGeom prst="rect">
            <a:avLst/>
          </a:prstGeom>
          <a:noFill/>
        </p:spPr>
        <p:txBody>
          <a:bodyPr wrap="square">
            <a:spAutoFit/>
          </a:bodyPr>
          <a:lstStyle/>
          <a:p>
            <a:r>
              <a:rPr lang="en-US" sz="2700"/>
              <a:t>Important Dates Displayed:</a:t>
            </a:r>
          </a:p>
          <a:p>
            <a:endParaRPr lang="en-US" sz="2700"/>
          </a:p>
          <a:p>
            <a:r>
              <a:rPr lang="en-US" sz="2700"/>
              <a:t> 1)  Award Period – From and To Dates for Grant Award</a:t>
            </a:r>
          </a:p>
          <a:p>
            <a:r>
              <a:rPr lang="en-US" sz="2700"/>
              <a:t>   </a:t>
            </a:r>
          </a:p>
          <a:p>
            <a:endParaRPr lang="en-US" sz="2700"/>
          </a:p>
          <a:p>
            <a:r>
              <a:rPr lang="en-US" sz="2700"/>
              <a:t>2)  Final Report Date – Final Date for Expenditure Report to be submitted</a:t>
            </a:r>
          </a:p>
        </p:txBody>
      </p:sp>
      <p:pic>
        <p:nvPicPr>
          <p:cNvPr id="5" name="Content Placeholder 4" descr="Master Data for Sub Grant, screen shop of portal">
            <a:extLst>
              <a:ext uri="{FF2B5EF4-FFF2-40B4-BE49-F238E27FC236}">
                <a16:creationId xmlns:a16="http://schemas.microsoft.com/office/drawing/2014/main" id="{1C4B1BE7-DDE8-F35F-D0B5-BC0F192B66F2}"/>
              </a:ext>
            </a:extLst>
          </p:cNvPr>
          <p:cNvPicPr>
            <a:picLocks noGrp="1" noChangeAspect="1"/>
          </p:cNvPicPr>
          <p:nvPr>
            <p:ph idx="1"/>
          </p:nvPr>
        </p:nvPicPr>
        <p:blipFill>
          <a:blip r:embed="rId3"/>
          <a:stretch>
            <a:fillRect/>
          </a:stretch>
        </p:blipFill>
        <p:spPr>
          <a:xfrm>
            <a:off x="4219039" y="2203450"/>
            <a:ext cx="12516252" cy="5975350"/>
          </a:xfrm>
          <a:ln>
            <a:solidFill>
              <a:srgbClr val="F7F9FA"/>
            </a:solidFill>
          </a:ln>
        </p:spPr>
      </p:pic>
      <p:sp>
        <p:nvSpPr>
          <p:cNvPr id="11" name="TextBox 10" descr="master data for sub grant">
            <a:extLst>
              <a:ext uri="{FF2B5EF4-FFF2-40B4-BE49-F238E27FC236}">
                <a16:creationId xmlns:a16="http://schemas.microsoft.com/office/drawing/2014/main" id="{6F81A24E-AFBA-7FD8-3DC0-7945932062CC}"/>
              </a:ext>
            </a:extLst>
          </p:cNvPr>
          <p:cNvSpPr txBox="1"/>
          <p:nvPr/>
        </p:nvSpPr>
        <p:spPr>
          <a:xfrm>
            <a:off x="11372850" y="5243513"/>
            <a:ext cx="1042988" cy="85725"/>
          </a:xfrm>
          <a:prstGeom prst="rect">
            <a:avLst/>
          </a:prstGeom>
        </p:spPr>
        <p:txBody>
          <a:bodyPr vert="horz" wrap="square" lIns="91440" tIns="45720" rIns="91440" bIns="45720" rtlCol="0" anchor="t">
            <a:noAutofit/>
          </a:bodyPr>
          <a:lstStyle/>
          <a:p>
            <a:pPr algn="l"/>
            <a:endParaRPr lang="en-US" sz="4400" b="0">
              <a:highlight>
                <a:srgbClr val="000000"/>
              </a:highlight>
            </a:endParaRPr>
          </a:p>
        </p:txBody>
      </p:sp>
      <p:sp>
        <p:nvSpPr>
          <p:cNvPr id="12" name="Rectangle 11" descr="blue block field">
            <a:extLst>
              <a:ext uri="{FF2B5EF4-FFF2-40B4-BE49-F238E27FC236}">
                <a16:creationId xmlns:a16="http://schemas.microsoft.com/office/drawing/2014/main" id="{27CBFC6B-8E75-295C-3125-9BB25429AD98}"/>
              </a:ext>
            </a:extLst>
          </p:cNvPr>
          <p:cNvSpPr/>
          <p:nvPr/>
        </p:nvSpPr>
        <p:spPr>
          <a:xfrm>
            <a:off x="11294772" y="5203066"/>
            <a:ext cx="1184855" cy="2704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9360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A6979-0172-023F-73EC-48E0215D27BF}"/>
              </a:ext>
            </a:extLst>
          </p:cNvPr>
          <p:cNvSpPr>
            <a:spLocks noGrp="1"/>
          </p:cNvSpPr>
          <p:nvPr>
            <p:ph type="title"/>
          </p:nvPr>
        </p:nvSpPr>
        <p:spPr/>
        <p:txBody>
          <a:bodyPr>
            <a:normAutofit fontScale="90000"/>
          </a:bodyPr>
          <a:lstStyle/>
          <a:p>
            <a:pPr algn="ctr"/>
            <a:r>
              <a:rPr lang="en-US" dirty="0"/>
              <a:t>Unbudgeted V.S. Fully Budgeted Example</a:t>
            </a:r>
            <a:br>
              <a:rPr lang="en-US" b="0" dirty="0"/>
            </a:br>
            <a:br>
              <a:rPr lang="en-US" dirty="0"/>
            </a:br>
            <a:endParaRPr lang="en-US" dirty="0"/>
          </a:p>
        </p:txBody>
      </p:sp>
      <p:sp>
        <p:nvSpPr>
          <p:cNvPr id="3" name="Content Placeholder 2">
            <a:extLst>
              <a:ext uri="{FF2B5EF4-FFF2-40B4-BE49-F238E27FC236}">
                <a16:creationId xmlns:a16="http://schemas.microsoft.com/office/drawing/2014/main" id="{49C11652-E2A1-6CF0-B594-6DE66F53336F}"/>
              </a:ext>
            </a:extLst>
          </p:cNvPr>
          <p:cNvSpPr>
            <a:spLocks noGrp="1"/>
          </p:cNvSpPr>
          <p:nvPr>
            <p:ph idx="1"/>
          </p:nvPr>
        </p:nvSpPr>
        <p:spPr/>
        <p:txBody>
          <a:bodyPr/>
          <a:lstStyle/>
          <a:p>
            <a:r>
              <a:rPr lang="en-US" dirty="0"/>
              <a:t> Make sure the full award amount is loaded, verify that all funds are loaded in the correct function and object codes field, and verify the indirect cost amount is correct function and object code. </a:t>
            </a:r>
          </a:p>
          <a:p>
            <a:endParaRPr lang="en-US" b="1" u="sng" dirty="0"/>
          </a:p>
          <a:p>
            <a:r>
              <a:rPr lang="en-US" b="1" u="sng" dirty="0"/>
              <a:t>Unbudgeted</a:t>
            </a:r>
            <a:r>
              <a:rPr lang="en-US" b="1" dirty="0"/>
              <a:t>                                                                                                      </a:t>
            </a:r>
            <a:r>
              <a:rPr lang="en-US" b="1" u="sng" dirty="0"/>
              <a:t> Fully Budgeted</a:t>
            </a:r>
            <a:endParaRPr lang="en-US" dirty="0"/>
          </a:p>
          <a:p>
            <a:br>
              <a:rPr lang="en-US" dirty="0"/>
            </a:br>
            <a:endParaRPr lang="en-US" dirty="0"/>
          </a:p>
        </p:txBody>
      </p:sp>
      <p:sp>
        <p:nvSpPr>
          <p:cNvPr id="5" name="TextBox 4" descr="headings for unbudgeted versus fully budgeted">
            <a:extLst>
              <a:ext uri="{FF2B5EF4-FFF2-40B4-BE49-F238E27FC236}">
                <a16:creationId xmlns:a16="http://schemas.microsoft.com/office/drawing/2014/main" id="{95650095-73D9-3CB9-748A-5683D4F8B148}"/>
              </a:ext>
            </a:extLst>
          </p:cNvPr>
          <p:cNvSpPr txBox="1"/>
          <p:nvPr/>
        </p:nvSpPr>
        <p:spPr>
          <a:xfrm>
            <a:off x="3806190" y="4958834"/>
            <a:ext cx="9654540" cy="369332"/>
          </a:xfrm>
          <a:prstGeom prst="rect">
            <a:avLst/>
          </a:prstGeom>
          <a:noFill/>
        </p:spPr>
        <p:txBody>
          <a:bodyPr wrap="square">
            <a:spAutoFit/>
          </a:bodyPr>
          <a:lstStyle/>
          <a:p>
            <a:r>
              <a:rPr lang="en-US" b="0" dirty="0">
                <a:effectLst/>
              </a:rPr>
              <a:t> </a:t>
            </a:r>
            <a:endParaRPr lang="en-US" dirty="0"/>
          </a:p>
        </p:txBody>
      </p:sp>
      <p:pic>
        <p:nvPicPr>
          <p:cNvPr id="6" name="Picture 5" descr="A screenshot of a computer">
            <a:extLst>
              <a:ext uri="{FF2B5EF4-FFF2-40B4-BE49-F238E27FC236}">
                <a16:creationId xmlns:a16="http://schemas.microsoft.com/office/drawing/2014/main" id="{D3FD62AE-F2A8-ED9B-3CB9-E7437DDA96BD}"/>
              </a:ext>
            </a:extLst>
          </p:cNvPr>
          <p:cNvPicPr>
            <a:picLocks noChangeAspect="1"/>
          </p:cNvPicPr>
          <p:nvPr/>
        </p:nvPicPr>
        <p:blipFill>
          <a:blip r:embed="rId2"/>
          <a:stretch>
            <a:fillRect/>
          </a:stretch>
        </p:blipFill>
        <p:spPr>
          <a:xfrm>
            <a:off x="382843" y="4005417"/>
            <a:ext cx="8496300" cy="2895600"/>
          </a:xfrm>
          <a:prstGeom prst="rect">
            <a:avLst/>
          </a:prstGeom>
        </p:spPr>
      </p:pic>
      <p:pic>
        <p:nvPicPr>
          <p:cNvPr id="7" name="Picture 6" descr="A screenshot of a computer">
            <a:extLst>
              <a:ext uri="{FF2B5EF4-FFF2-40B4-BE49-F238E27FC236}">
                <a16:creationId xmlns:a16="http://schemas.microsoft.com/office/drawing/2014/main" id="{A754050C-6BD8-99EA-5AD4-9AD9FA484912}"/>
              </a:ext>
            </a:extLst>
          </p:cNvPr>
          <p:cNvPicPr>
            <a:picLocks noChangeAspect="1"/>
          </p:cNvPicPr>
          <p:nvPr/>
        </p:nvPicPr>
        <p:blipFill>
          <a:blip r:embed="rId3"/>
          <a:stretch>
            <a:fillRect/>
          </a:stretch>
        </p:blipFill>
        <p:spPr>
          <a:xfrm>
            <a:off x="9294403" y="4131085"/>
            <a:ext cx="8105775" cy="2762250"/>
          </a:xfrm>
          <a:prstGeom prst="rect">
            <a:avLst/>
          </a:prstGeom>
        </p:spPr>
      </p:pic>
    </p:spTree>
    <p:extLst>
      <p:ext uri="{BB962C8B-B14F-4D97-AF65-F5344CB8AC3E}">
        <p14:creationId xmlns:p14="http://schemas.microsoft.com/office/powerpoint/2010/main" val="198999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2A01A-5ACD-DD68-010A-8C33C53F59AF}"/>
              </a:ext>
            </a:extLst>
          </p:cNvPr>
          <p:cNvSpPr>
            <a:spLocks noGrp="1"/>
          </p:cNvSpPr>
          <p:nvPr>
            <p:ph type="title"/>
          </p:nvPr>
        </p:nvSpPr>
        <p:spPr/>
        <p:txBody>
          <a:bodyPr/>
          <a:lstStyle/>
          <a:p>
            <a:pPr algn="ctr"/>
            <a:r>
              <a:rPr lang="en-US" dirty="0"/>
              <a:t>Budget Narrative/ Budget Amendments </a:t>
            </a:r>
          </a:p>
        </p:txBody>
      </p:sp>
      <p:sp>
        <p:nvSpPr>
          <p:cNvPr id="3" name="Content Placeholder 2">
            <a:extLst>
              <a:ext uri="{FF2B5EF4-FFF2-40B4-BE49-F238E27FC236}">
                <a16:creationId xmlns:a16="http://schemas.microsoft.com/office/drawing/2014/main" id="{2590114C-B66E-69EA-5617-EDFD3F2E1A8E}"/>
              </a:ext>
            </a:extLst>
          </p:cNvPr>
          <p:cNvSpPr>
            <a:spLocks noGrp="1"/>
          </p:cNvSpPr>
          <p:nvPr>
            <p:ph idx="1"/>
          </p:nvPr>
        </p:nvSpPr>
        <p:spPr/>
        <p:txBody>
          <a:bodyPr/>
          <a:lstStyle/>
          <a:p>
            <a:pPr marL="457200" lvl="0" indent="-457200" fontAlgn="base">
              <a:buFont typeface="Arial" panose="020B0604020202020204" pitchFamily="34" charset="0"/>
              <a:buChar char="•"/>
            </a:pPr>
            <a:r>
              <a:rPr lang="en-US" dirty="0"/>
              <a:t>Budget Narrative should be detailed and describe expenditures so that we know they are for Special Education and Related Services.</a:t>
            </a:r>
          </a:p>
          <a:p>
            <a:pPr marL="457200" lvl="0" indent="-457200" fontAlgn="base">
              <a:buFont typeface="Arial" panose="020B0604020202020204" pitchFamily="34" charset="0"/>
              <a:buChar char="•"/>
            </a:pPr>
            <a:r>
              <a:rPr lang="en-US" dirty="0"/>
              <a:t>This gives the Program Office the opportunity to review all anticipated expenditures to ensure that they are allowable.</a:t>
            </a:r>
          </a:p>
          <a:p>
            <a:r>
              <a:rPr lang="en-US" b="1" u="sng" dirty="0"/>
              <a:t>Budget Amendments</a:t>
            </a:r>
            <a:endParaRPr lang="en-US" dirty="0"/>
          </a:p>
          <a:p>
            <a:pPr marL="457200" lvl="0" indent="-457200" fontAlgn="base">
              <a:buFont typeface="Arial" panose="020B0604020202020204" pitchFamily="34" charset="0"/>
              <a:buChar char="•"/>
            </a:pPr>
            <a:r>
              <a:rPr lang="en-US" dirty="0"/>
              <a:t>Budget Amendments Must be Approved </a:t>
            </a:r>
            <a:r>
              <a:rPr lang="en-US" b="1" u="sng" dirty="0"/>
              <a:t>Prior </a:t>
            </a:r>
            <a:r>
              <a:rPr lang="en-US" dirty="0"/>
              <a:t> to the Expenditures being obligated. If not, you are out of federal compliance. </a:t>
            </a:r>
          </a:p>
          <a:p>
            <a:pPr marL="457200" lvl="0" indent="-457200" fontAlgn="base">
              <a:buFont typeface="Arial" panose="020B0604020202020204" pitchFamily="34" charset="0"/>
              <a:buChar char="•"/>
            </a:pPr>
            <a:r>
              <a:rPr lang="en-US" dirty="0"/>
              <a:t>The deadline for Budget amendments is three weeks prior to end of expenditures period unless noted differently in GAN. </a:t>
            </a:r>
          </a:p>
          <a:p>
            <a:endParaRPr lang="en-US" dirty="0"/>
          </a:p>
        </p:txBody>
      </p:sp>
    </p:spTree>
    <p:extLst>
      <p:ext uri="{BB962C8B-B14F-4D97-AF65-F5344CB8AC3E}">
        <p14:creationId xmlns:p14="http://schemas.microsoft.com/office/powerpoint/2010/main" val="1720741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407C9-171B-CC59-9EF8-F047495203EC}"/>
              </a:ext>
            </a:extLst>
          </p:cNvPr>
          <p:cNvSpPr>
            <a:spLocks noGrp="1"/>
          </p:cNvSpPr>
          <p:nvPr>
            <p:ph type="title"/>
          </p:nvPr>
        </p:nvSpPr>
        <p:spPr/>
        <p:txBody>
          <a:bodyPr/>
          <a:lstStyle/>
          <a:p>
            <a:pPr algn="ctr"/>
            <a:r>
              <a:rPr lang="en-US" dirty="0"/>
              <a:t>Amendment Example</a:t>
            </a:r>
          </a:p>
        </p:txBody>
      </p:sp>
      <p:cxnSp>
        <p:nvCxnSpPr>
          <p:cNvPr id="7" name="Straight Connector 6" descr="amendment example in the portal">
            <a:extLst>
              <a:ext uri="{FF2B5EF4-FFF2-40B4-BE49-F238E27FC236}">
                <a16:creationId xmlns:a16="http://schemas.microsoft.com/office/drawing/2014/main" id="{D9918563-9A55-FB49-9D09-334266DB70F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p14="http://schemas.microsoft.com/office/powerpoint/2010/main" Requires="p14">
          <p:contentPart p14:bwMode="auto" r:id="rId3">
            <p14:nvContentPartPr>
              <p14:cNvPr id="6" name="Ink 5" descr="amendment example for reason grant was returned">
                <a:extLst>
                  <a:ext uri="{FF2B5EF4-FFF2-40B4-BE49-F238E27FC236}">
                    <a16:creationId xmlns:a16="http://schemas.microsoft.com/office/drawing/2014/main" id="{BB29CDC8-C049-0424-3C2C-862B93A7C31E}"/>
                  </a:ext>
                </a:extLst>
              </p14:cNvPr>
              <p14:cNvContentPartPr/>
              <p14:nvPr/>
            </p14:nvContentPartPr>
            <p14:xfrm>
              <a:off x="5203657" y="4451683"/>
              <a:ext cx="15039" cy="15039"/>
            </p14:xfrm>
          </p:contentPart>
        </mc:Choice>
        <mc:Fallback>
          <p:pic>
            <p:nvPicPr>
              <p:cNvPr id="6" name="Ink 5" descr="amendment example for reason grant was returned">
                <a:extLst>
                  <a:ext uri="{FF2B5EF4-FFF2-40B4-BE49-F238E27FC236}">
                    <a16:creationId xmlns:a16="http://schemas.microsoft.com/office/drawing/2014/main" id="{BB29CDC8-C049-0424-3C2C-862B93A7C31E}"/>
                  </a:ext>
                </a:extLst>
              </p:cNvPr>
              <p:cNvPicPr/>
              <p:nvPr/>
            </p:nvPicPr>
            <p:blipFill>
              <a:blip r:embed="rId4"/>
              <a:stretch>
                <a:fillRect/>
              </a:stretch>
            </p:blipFill>
            <p:spPr>
              <a:xfrm>
                <a:off x="2571832" y="1819858"/>
                <a:ext cx="5263650" cy="526365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Ink 2" descr="screen shot of web portal amendment example">
                <a:extLst>
                  <a:ext uri="{FF2B5EF4-FFF2-40B4-BE49-F238E27FC236}">
                    <a16:creationId xmlns:a16="http://schemas.microsoft.com/office/drawing/2014/main" id="{079649CA-A0C3-7E74-13C4-9F5278AA7BE1}"/>
                  </a:ext>
                </a:extLst>
              </p14:cNvPr>
              <p14:cNvContentPartPr/>
              <p14:nvPr/>
            </p14:nvContentPartPr>
            <p14:xfrm>
              <a:off x="5203657" y="4451683"/>
              <a:ext cx="15039" cy="15039"/>
            </p14:xfrm>
          </p:contentPart>
        </mc:Choice>
        <mc:Fallback>
          <p:pic>
            <p:nvPicPr>
              <p:cNvPr id="3" name="Ink 2" descr="screen shot of web portal amendment example">
                <a:extLst>
                  <a:ext uri="{FF2B5EF4-FFF2-40B4-BE49-F238E27FC236}">
                    <a16:creationId xmlns:a16="http://schemas.microsoft.com/office/drawing/2014/main" id="{079649CA-A0C3-7E74-13C4-9F5278AA7BE1}"/>
                  </a:ext>
                </a:extLst>
              </p:cNvPr>
              <p:cNvPicPr/>
              <p:nvPr/>
            </p:nvPicPr>
            <p:blipFill>
              <a:blip r:embed="rId4"/>
              <a:stretch>
                <a:fillRect/>
              </a:stretch>
            </p:blipFill>
            <p:spPr>
              <a:xfrm>
                <a:off x="2571832" y="1819858"/>
                <a:ext cx="5263650" cy="5263650"/>
              </a:xfrm>
              <a:prstGeom prst="rect">
                <a:avLst/>
              </a:prstGeom>
            </p:spPr>
          </p:pic>
        </mc:Fallback>
      </mc:AlternateContent>
      <p:pic>
        <p:nvPicPr>
          <p:cNvPr id="4" name="Content Placeholder 3" descr="reason returned portal ">
            <a:extLst>
              <a:ext uri="{FF2B5EF4-FFF2-40B4-BE49-F238E27FC236}">
                <a16:creationId xmlns:a16="http://schemas.microsoft.com/office/drawing/2014/main" id="{43EC34DC-169F-64D6-D452-B7CA3A70A239}"/>
              </a:ext>
            </a:extLst>
          </p:cNvPr>
          <p:cNvPicPr>
            <a:picLocks noGrp="1" noChangeAspect="1"/>
          </p:cNvPicPr>
          <p:nvPr>
            <p:ph idx="1"/>
          </p:nvPr>
        </p:nvPicPr>
        <p:blipFill>
          <a:blip r:embed="rId6"/>
          <a:stretch>
            <a:fillRect/>
          </a:stretch>
        </p:blipFill>
        <p:spPr>
          <a:xfrm>
            <a:off x="922212" y="2676760"/>
            <a:ext cx="11134725" cy="4467225"/>
          </a:xfrm>
          <a:prstGeom prst="rect">
            <a:avLst/>
          </a:prstGeom>
        </p:spPr>
      </p:pic>
      <p:pic>
        <p:nvPicPr>
          <p:cNvPr id="5" name="Picture 4" descr="screen shot of grant portal">
            <a:extLst>
              <a:ext uri="{FF2B5EF4-FFF2-40B4-BE49-F238E27FC236}">
                <a16:creationId xmlns:a16="http://schemas.microsoft.com/office/drawing/2014/main" id="{7DD3B225-D064-2004-FB0E-CE772B634AF3}"/>
              </a:ext>
            </a:extLst>
          </p:cNvPr>
          <p:cNvPicPr>
            <a:picLocks noChangeAspect="1"/>
          </p:cNvPicPr>
          <p:nvPr/>
        </p:nvPicPr>
        <p:blipFill>
          <a:blip r:embed="rId7"/>
          <a:stretch>
            <a:fillRect/>
          </a:stretch>
        </p:blipFill>
        <p:spPr>
          <a:xfrm>
            <a:off x="9139697" y="5249882"/>
            <a:ext cx="7858125" cy="3257550"/>
          </a:xfrm>
          <a:prstGeom prst="rect">
            <a:avLst/>
          </a:prstGeom>
        </p:spPr>
      </p:pic>
    </p:spTree>
    <p:extLst>
      <p:ext uri="{BB962C8B-B14F-4D97-AF65-F5344CB8AC3E}">
        <p14:creationId xmlns:p14="http://schemas.microsoft.com/office/powerpoint/2010/main" val="238569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C8F30-72B1-E03C-6BE5-BF74B8A16722}"/>
              </a:ext>
            </a:extLst>
          </p:cNvPr>
          <p:cNvSpPr>
            <a:spLocks noGrp="1"/>
          </p:cNvSpPr>
          <p:nvPr>
            <p:ph type="title"/>
          </p:nvPr>
        </p:nvSpPr>
        <p:spPr/>
        <p:txBody>
          <a:bodyPr/>
          <a:lstStyle/>
          <a:p>
            <a:pPr algn="ctr"/>
            <a:r>
              <a:rPr lang="en-US" dirty="0"/>
              <a:t>Budget Amendment</a:t>
            </a:r>
          </a:p>
        </p:txBody>
      </p:sp>
      <p:cxnSp>
        <p:nvCxnSpPr>
          <p:cNvPr id="3" name="Straight Connector 2" descr="budget amendment approved from web portal">
            <a:extLst>
              <a:ext uri="{FF2B5EF4-FFF2-40B4-BE49-F238E27FC236}">
                <a16:creationId xmlns:a16="http://schemas.microsoft.com/office/drawing/2014/main" id="{E6AE5D41-B443-FDDF-50E8-F502DEA1FF1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pic>
        <p:nvPicPr>
          <p:cNvPr id="6" name="Content Placeholder 5" descr="A screenshot of a approved form">
            <a:extLst>
              <a:ext uri="{FF2B5EF4-FFF2-40B4-BE49-F238E27FC236}">
                <a16:creationId xmlns:a16="http://schemas.microsoft.com/office/drawing/2014/main" id="{5AAD87F6-EA78-ABD0-927F-38D4821F82EC}"/>
              </a:ext>
            </a:extLst>
          </p:cNvPr>
          <p:cNvPicPr>
            <a:picLocks noGrp="1" noChangeAspect="1"/>
          </p:cNvPicPr>
          <p:nvPr>
            <p:ph idx="1"/>
          </p:nvPr>
        </p:nvPicPr>
        <p:blipFill>
          <a:blip r:embed="rId3"/>
          <a:stretch>
            <a:fillRect/>
          </a:stretch>
        </p:blipFill>
        <p:spPr>
          <a:xfrm>
            <a:off x="696615" y="2040516"/>
            <a:ext cx="12134850" cy="3578225"/>
          </a:xfrm>
          <a:prstGeom prst="rect">
            <a:avLst/>
          </a:prstGeom>
        </p:spPr>
      </p:pic>
      <mc:AlternateContent xmlns:mc="http://schemas.openxmlformats.org/markup-compatibility/2006">
        <mc:Choice xmlns:p14="http://schemas.microsoft.com/office/powerpoint/2010/main" Requires="p14">
          <p:contentPart p14:bwMode="auto" r:id="rId4">
            <p14:nvContentPartPr>
              <p14:cNvPr id="9" name="Ink 8" descr="Entity Name field on budget amendment">
                <a:extLst>
                  <a:ext uri="{FF2B5EF4-FFF2-40B4-BE49-F238E27FC236}">
                    <a16:creationId xmlns:a16="http://schemas.microsoft.com/office/drawing/2014/main" id="{DF2FBE3A-EBAF-60E6-7BFF-2C0FEB5AC7F6}"/>
                  </a:ext>
                </a:extLst>
              </p14:cNvPr>
              <p14:cNvContentPartPr/>
              <p14:nvPr/>
            </p14:nvContentPartPr>
            <p14:xfrm>
              <a:off x="3865144" y="3158289"/>
              <a:ext cx="675104" cy="15039"/>
            </p14:xfrm>
          </p:contentPart>
        </mc:Choice>
        <mc:Fallback>
          <p:pic>
            <p:nvPicPr>
              <p:cNvPr id="9" name="Ink 8" descr="Entity Name field on budget amendment">
                <a:extLst>
                  <a:ext uri="{FF2B5EF4-FFF2-40B4-BE49-F238E27FC236}">
                    <a16:creationId xmlns:a16="http://schemas.microsoft.com/office/drawing/2014/main" id="{DF2FBE3A-EBAF-60E6-7BFF-2C0FEB5AC7F6}"/>
                  </a:ext>
                </a:extLst>
              </p:cNvPr>
              <p:cNvPicPr/>
              <p:nvPr/>
            </p:nvPicPr>
            <p:blipFill>
              <a:blip r:embed="rId5"/>
              <a:stretch>
                <a:fillRect/>
              </a:stretch>
            </p:blipFill>
            <p:spPr>
              <a:xfrm>
                <a:off x="3811164" y="-1353411"/>
                <a:ext cx="782703" cy="9023400"/>
              </a:xfrm>
              <a:prstGeom prst="rect">
                <a:avLst/>
              </a:prstGeom>
            </p:spPr>
          </p:pic>
        </mc:Fallback>
      </mc:AlternateContent>
      <p:pic>
        <p:nvPicPr>
          <p:cNvPr id="7" name="Picture 6" descr="Star Thumbs Up Stock Illustrations – 3,868 Star Thumbs Up ...">
            <a:extLst>
              <a:ext uri="{FF2B5EF4-FFF2-40B4-BE49-F238E27FC236}">
                <a16:creationId xmlns:a16="http://schemas.microsoft.com/office/drawing/2014/main" id="{86D5E3C5-B339-9F4C-CE0B-56F6888D68EF}"/>
              </a:ext>
            </a:extLst>
          </p:cNvPr>
          <p:cNvPicPr>
            <a:picLocks noChangeAspect="1"/>
          </p:cNvPicPr>
          <p:nvPr/>
        </p:nvPicPr>
        <p:blipFill>
          <a:blip r:embed="rId6"/>
          <a:stretch>
            <a:fillRect/>
          </a:stretch>
        </p:blipFill>
        <p:spPr>
          <a:xfrm>
            <a:off x="7040563" y="4645025"/>
            <a:ext cx="1063625" cy="711200"/>
          </a:xfrm>
          <a:prstGeom prst="rect">
            <a:avLst/>
          </a:prstGeom>
        </p:spPr>
      </p:pic>
      <p:pic>
        <p:nvPicPr>
          <p:cNvPr id="5" name="Picture 4" descr="A screenshot of a approved form">
            <a:extLst>
              <a:ext uri="{FF2B5EF4-FFF2-40B4-BE49-F238E27FC236}">
                <a16:creationId xmlns:a16="http://schemas.microsoft.com/office/drawing/2014/main" id="{B01FC61F-A8B4-7351-935B-18AC391E94B8}"/>
              </a:ext>
            </a:extLst>
          </p:cNvPr>
          <p:cNvPicPr>
            <a:picLocks noChangeAspect="1"/>
          </p:cNvPicPr>
          <p:nvPr/>
        </p:nvPicPr>
        <p:blipFill>
          <a:blip r:embed="rId7"/>
          <a:stretch>
            <a:fillRect/>
          </a:stretch>
        </p:blipFill>
        <p:spPr>
          <a:xfrm>
            <a:off x="7564475" y="5808777"/>
            <a:ext cx="8399329" cy="3454133"/>
          </a:xfrm>
          <a:prstGeom prst="rect">
            <a:avLst/>
          </a:prstGeom>
        </p:spPr>
      </p:pic>
    </p:spTree>
    <p:extLst>
      <p:ext uri="{BB962C8B-B14F-4D97-AF65-F5344CB8AC3E}">
        <p14:creationId xmlns:p14="http://schemas.microsoft.com/office/powerpoint/2010/main" val="318442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47C60-9DCF-7A1B-156A-BA417CEC88B9}"/>
              </a:ext>
            </a:extLst>
          </p:cNvPr>
          <p:cNvSpPr>
            <a:spLocks noGrp="1"/>
          </p:cNvSpPr>
          <p:nvPr>
            <p:ph type="title"/>
          </p:nvPr>
        </p:nvSpPr>
        <p:spPr/>
        <p:txBody>
          <a:bodyPr>
            <a:normAutofit fontScale="90000"/>
          </a:bodyPr>
          <a:lstStyle/>
          <a:p>
            <a:pPr algn="ctr"/>
            <a:r>
              <a:rPr lang="en-US" dirty="0"/>
              <a:t>Making Changes and or Delete a Budget or Amendment</a:t>
            </a:r>
            <a:br>
              <a:rPr lang="en-US" b="0" dirty="0"/>
            </a:br>
            <a:br>
              <a:rPr lang="en-US" dirty="0"/>
            </a:br>
            <a:endParaRPr lang="en-US" dirty="0"/>
          </a:p>
        </p:txBody>
      </p:sp>
      <p:sp>
        <p:nvSpPr>
          <p:cNvPr id="3" name="Content Placeholder 2">
            <a:extLst>
              <a:ext uri="{FF2B5EF4-FFF2-40B4-BE49-F238E27FC236}">
                <a16:creationId xmlns:a16="http://schemas.microsoft.com/office/drawing/2014/main" id="{77C6C527-C918-572D-6BF4-C1E853BE0336}"/>
              </a:ext>
            </a:extLst>
          </p:cNvPr>
          <p:cNvSpPr>
            <a:spLocks noGrp="1"/>
          </p:cNvSpPr>
          <p:nvPr>
            <p:ph idx="1"/>
          </p:nvPr>
        </p:nvSpPr>
        <p:spPr/>
        <p:txBody>
          <a:bodyPr>
            <a:normAutofit fontScale="85000" lnSpcReduction="20000"/>
          </a:bodyPr>
          <a:lstStyle/>
          <a:p>
            <a:pPr rtl="0">
              <a:buNone/>
            </a:pPr>
            <a:r>
              <a:rPr lang="en-US" sz="2800" b="0" i="0" u="sng" dirty="0">
                <a:solidFill>
                  <a:srgbClr val="000000"/>
                </a:solidFill>
                <a:effectLst/>
                <a:latin typeface="Arial" panose="020B0604020202020204" pitchFamily="34" charset="0"/>
              </a:rPr>
              <a:t>Changes:</a:t>
            </a:r>
            <a:endParaRPr lang="en-US" b="0" dirty="0">
              <a:effectLst/>
            </a:endParaRPr>
          </a:p>
          <a:p>
            <a:pPr marL="342900" lvl="0" indent="-342900" rtl="0" fontAlgn="base">
              <a:spcBef>
                <a:spcPts val="1500"/>
              </a:spcBef>
              <a:buFont typeface="Arial" panose="020B0604020202020204" pitchFamily="34" charset="0"/>
              <a:buChar char="•"/>
            </a:pPr>
            <a:r>
              <a:rPr lang="en-US" sz="2800" b="0" i="0" u="none" strike="noStrike" dirty="0">
                <a:solidFill>
                  <a:srgbClr val="000000"/>
                </a:solidFill>
                <a:effectLst/>
                <a:latin typeface="Arial" panose="020B0604020202020204" pitchFamily="34" charset="0"/>
              </a:rPr>
              <a:t>Contact the Grants Administrator and ask to </a:t>
            </a:r>
            <a:r>
              <a:rPr lang="en-US" sz="2800" b="1" i="0" u="sng" strike="noStrike" dirty="0">
                <a:solidFill>
                  <a:srgbClr val="000000"/>
                </a:solidFill>
                <a:effectLst/>
                <a:latin typeface="Arial" panose="020B0604020202020204" pitchFamily="34" charset="0"/>
              </a:rPr>
              <a:t>RETURN</a:t>
            </a:r>
            <a:r>
              <a:rPr lang="en-US" sz="2800" b="0" i="0" u="none" strike="noStrike" dirty="0">
                <a:solidFill>
                  <a:srgbClr val="000000"/>
                </a:solidFill>
                <a:effectLst/>
                <a:latin typeface="Arial" panose="020B0604020202020204" pitchFamily="34" charset="0"/>
              </a:rPr>
              <a:t> the budget/amendment to the Grant Sub Recipient Finance.</a:t>
            </a:r>
          </a:p>
          <a:p>
            <a:pPr marL="342900" lvl="0" indent="-342900" rtl="0" fontAlgn="base">
              <a:spcBef>
                <a:spcPts val="1500"/>
              </a:spcBef>
              <a:buFont typeface="Arial" panose="020B0604020202020204" pitchFamily="34" charset="0"/>
              <a:buChar char="•"/>
            </a:pPr>
            <a:r>
              <a:rPr lang="en-US" sz="2800" b="0" i="0" u="none" strike="noStrike" dirty="0">
                <a:solidFill>
                  <a:srgbClr val="000000"/>
                </a:solidFill>
                <a:effectLst/>
                <a:latin typeface="Arial" panose="020B0604020202020204" pitchFamily="34" charset="0"/>
              </a:rPr>
              <a:t>The Sub-Recipient of Finance will have to option to </a:t>
            </a:r>
            <a:r>
              <a:rPr lang="en-US" sz="2800" b="1" i="0" u="sng" strike="noStrike" dirty="0">
                <a:solidFill>
                  <a:srgbClr val="000000"/>
                </a:solidFill>
                <a:effectLst/>
                <a:latin typeface="Arial" panose="020B0604020202020204" pitchFamily="34" charset="0"/>
              </a:rPr>
              <a:t>RETURN</a:t>
            </a:r>
            <a:r>
              <a:rPr lang="en-US" sz="2800" b="0" i="0" u="sng" strike="noStrike" dirty="0">
                <a:solidFill>
                  <a:srgbClr val="000000"/>
                </a:solidFill>
                <a:effectLst/>
                <a:latin typeface="Arial" panose="020B0604020202020204" pitchFamily="34" charset="0"/>
              </a:rPr>
              <a:t> </a:t>
            </a:r>
            <a:r>
              <a:rPr lang="en-US" sz="2800" b="0" i="0" u="none" strike="noStrike" dirty="0">
                <a:solidFill>
                  <a:srgbClr val="000000"/>
                </a:solidFill>
                <a:effectLst/>
                <a:latin typeface="Arial" panose="020B0604020202020204" pitchFamily="34" charset="0"/>
              </a:rPr>
              <a:t>to the Grant Coordinator  to make changes and submit again for approval. </a:t>
            </a:r>
          </a:p>
          <a:p>
            <a:pPr>
              <a:buNone/>
            </a:pPr>
            <a:br>
              <a:rPr lang="en-US" b="0" dirty="0">
                <a:effectLst/>
              </a:rPr>
            </a:br>
            <a:endParaRPr lang="en-US" b="0" dirty="0">
              <a:effectLst/>
            </a:endParaRPr>
          </a:p>
          <a:p>
            <a:pPr rtl="0">
              <a:spcBef>
                <a:spcPts val="1500"/>
              </a:spcBef>
              <a:buNone/>
            </a:pPr>
            <a:r>
              <a:rPr lang="en-US" sz="2800" b="0" i="0" u="sng" dirty="0">
                <a:solidFill>
                  <a:srgbClr val="000000"/>
                </a:solidFill>
                <a:effectLst/>
                <a:latin typeface="Arial" panose="020B0604020202020204" pitchFamily="34" charset="0"/>
              </a:rPr>
              <a:t>Delete:</a:t>
            </a:r>
            <a:endParaRPr lang="en-US" b="0" dirty="0">
              <a:effectLst/>
            </a:endParaRPr>
          </a:p>
          <a:p>
            <a:pPr marL="342900" lvl="0" indent="-342900" rtl="0" fontAlgn="base">
              <a:spcBef>
                <a:spcPts val="1500"/>
              </a:spcBef>
              <a:buFont typeface="Arial" panose="020B0604020202020204" pitchFamily="34" charset="0"/>
              <a:buChar char="•"/>
            </a:pPr>
            <a:r>
              <a:rPr lang="en-US" sz="2800" b="0" i="0" u="none" strike="noStrike" dirty="0">
                <a:solidFill>
                  <a:srgbClr val="000000"/>
                </a:solidFill>
                <a:effectLst/>
                <a:latin typeface="Arial" panose="020B0604020202020204" pitchFamily="34" charset="0"/>
              </a:rPr>
              <a:t>Contact the Grants Administrator and ask to </a:t>
            </a:r>
            <a:r>
              <a:rPr lang="en-US" sz="2800" b="1" i="0" u="sng" strike="noStrike" dirty="0">
                <a:solidFill>
                  <a:srgbClr val="000000"/>
                </a:solidFill>
                <a:effectLst/>
                <a:latin typeface="Arial" panose="020B0604020202020204" pitchFamily="34" charset="0"/>
              </a:rPr>
              <a:t>RETURN</a:t>
            </a:r>
            <a:r>
              <a:rPr lang="en-US" sz="2800" b="0" i="0" u="none" strike="noStrike" dirty="0">
                <a:solidFill>
                  <a:srgbClr val="000000"/>
                </a:solidFill>
                <a:effectLst/>
                <a:latin typeface="Arial" panose="020B0604020202020204" pitchFamily="34" charset="0"/>
              </a:rPr>
              <a:t> the budget/amendment to the Grant Sub Recipient Finance.</a:t>
            </a:r>
          </a:p>
          <a:p>
            <a:pPr marL="342900" lvl="0" indent="-342900" rtl="0" fontAlgn="base">
              <a:spcBef>
                <a:spcPts val="1500"/>
              </a:spcBef>
              <a:buFont typeface="Arial" panose="020B0604020202020204" pitchFamily="34" charset="0"/>
              <a:buChar char="•"/>
            </a:pPr>
            <a:r>
              <a:rPr lang="en-US" sz="2800" b="0" i="0" u="none" strike="noStrike" dirty="0">
                <a:solidFill>
                  <a:srgbClr val="000000"/>
                </a:solidFill>
                <a:effectLst/>
                <a:latin typeface="Arial" panose="020B0604020202020204" pitchFamily="34" charset="0"/>
              </a:rPr>
              <a:t>The Grant Sub Recipient Finance  will have to option to </a:t>
            </a:r>
            <a:r>
              <a:rPr lang="en-US" sz="2800" b="1" i="0" u="sng" strike="noStrike" dirty="0">
                <a:solidFill>
                  <a:srgbClr val="000000"/>
                </a:solidFill>
                <a:effectLst/>
                <a:latin typeface="Arial" panose="020B0604020202020204" pitchFamily="34" charset="0"/>
              </a:rPr>
              <a:t>DENY</a:t>
            </a:r>
            <a:r>
              <a:rPr lang="en-US" sz="2800" b="0" i="0" u="sng" strike="noStrike" dirty="0">
                <a:solidFill>
                  <a:srgbClr val="000000"/>
                </a:solidFill>
                <a:effectLst/>
                <a:latin typeface="Arial" panose="020B0604020202020204" pitchFamily="34" charset="0"/>
              </a:rPr>
              <a:t>.</a:t>
            </a:r>
            <a:r>
              <a:rPr lang="en-US" sz="2800" b="0" i="0" u="none" strike="noStrike" dirty="0">
                <a:solidFill>
                  <a:srgbClr val="000000"/>
                </a:solidFill>
                <a:effectLst/>
                <a:latin typeface="Arial" panose="020B0604020202020204" pitchFamily="34" charset="0"/>
              </a:rPr>
              <a:t> Denying the items helps when the item or transaction is no longer needed. </a:t>
            </a:r>
          </a:p>
          <a:p>
            <a:pPr>
              <a:buNone/>
            </a:pPr>
            <a:endParaRPr lang="en-US" dirty="0"/>
          </a:p>
          <a:p>
            <a:pPr>
              <a:buNone/>
            </a:pPr>
            <a:endParaRPr lang="en-US" b="0" dirty="0">
              <a:effectLst/>
            </a:endParaRPr>
          </a:p>
          <a:p>
            <a:pPr rtl="0">
              <a:spcBef>
                <a:spcPts val="1500"/>
              </a:spcBef>
              <a:buNone/>
            </a:pPr>
            <a:r>
              <a:rPr lang="en-US" sz="2800" b="1" i="0" u="none" strike="noStrike" dirty="0">
                <a:solidFill>
                  <a:srgbClr val="000000"/>
                </a:solidFill>
                <a:effectLst/>
                <a:latin typeface="Arial" panose="020B0604020202020204" pitchFamily="34" charset="0"/>
              </a:rPr>
              <a:t>* </a:t>
            </a:r>
            <a:r>
              <a:rPr lang="en-US" sz="2800" b="1" i="1" u="none" strike="noStrike" dirty="0">
                <a:solidFill>
                  <a:srgbClr val="000000"/>
                </a:solidFill>
                <a:effectLst/>
                <a:latin typeface="Arial" panose="020B0604020202020204" pitchFamily="34" charset="0"/>
              </a:rPr>
              <a:t>Please note is only subject to budgets and amendments that does not have a final approval. </a:t>
            </a:r>
            <a:endParaRPr lang="en-US" b="1" dirty="0">
              <a:effectLst/>
            </a:endParaRPr>
          </a:p>
          <a:p>
            <a:pPr>
              <a:buNone/>
            </a:pPr>
            <a:br>
              <a:rPr lang="en-US" b="1" dirty="0"/>
            </a:br>
            <a:endParaRPr lang="en-US" b="1" dirty="0"/>
          </a:p>
        </p:txBody>
      </p:sp>
    </p:spTree>
    <p:extLst>
      <p:ext uri="{BB962C8B-B14F-4D97-AF65-F5344CB8AC3E}">
        <p14:creationId xmlns:p14="http://schemas.microsoft.com/office/powerpoint/2010/main" val="3170937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D3F49-0506-158E-3F3A-770EDE7F5B6E}"/>
              </a:ext>
            </a:extLst>
          </p:cNvPr>
          <p:cNvSpPr>
            <a:spLocks noGrp="1"/>
          </p:cNvSpPr>
          <p:nvPr>
            <p:ph type="title"/>
          </p:nvPr>
        </p:nvSpPr>
        <p:spPr/>
        <p:txBody>
          <a:bodyPr/>
          <a:lstStyle/>
          <a:p>
            <a:r>
              <a:rPr lang="en-US"/>
              <a:t>Assistance with GAPS</a:t>
            </a:r>
          </a:p>
        </p:txBody>
      </p:sp>
      <p:sp>
        <p:nvSpPr>
          <p:cNvPr id="4" name="TextBox 3">
            <a:extLst>
              <a:ext uri="{FF2B5EF4-FFF2-40B4-BE49-F238E27FC236}">
                <a16:creationId xmlns:a16="http://schemas.microsoft.com/office/drawing/2014/main" id="{66DA9750-087A-766E-0D8B-A9D56435DFC3}"/>
              </a:ext>
            </a:extLst>
          </p:cNvPr>
          <p:cNvSpPr txBox="1"/>
          <p:nvPr/>
        </p:nvSpPr>
        <p:spPr>
          <a:xfrm>
            <a:off x="1752600" y="2247900"/>
            <a:ext cx="14051573" cy="7155805"/>
          </a:xfrm>
          <a:prstGeom prst="rect">
            <a:avLst/>
          </a:prstGeom>
          <a:noFill/>
        </p:spPr>
        <p:txBody>
          <a:bodyPr wrap="square">
            <a:spAutoFit/>
          </a:bodyPr>
          <a:lstStyle/>
          <a:p>
            <a:pPr marL="428625" indent="-428625" defTabSz="685800">
              <a:buClr>
                <a:srgbClr val="808080"/>
              </a:buClr>
              <a:buFont typeface="Arial" panose="020B0604020202020204" pitchFamily="34" charset="0"/>
              <a:buChar char="•"/>
              <a:defRPr/>
            </a:pPr>
            <a:r>
              <a:rPr lang="en-US" sz="2700">
                <a:solidFill>
                  <a:prstClr val="black"/>
                </a:solidFill>
                <a:latin typeface="Century Gothic" panose="020B0502020202020204"/>
              </a:rPr>
              <a:t>Questions related to </a:t>
            </a:r>
            <a:r>
              <a:rPr lang="en-US" sz="2700" b="1">
                <a:solidFill>
                  <a:prstClr val="black"/>
                </a:solidFill>
                <a:latin typeface="Century Gothic" panose="020B0502020202020204"/>
              </a:rPr>
              <a:t>Budget/Budget Amendment Status </a:t>
            </a:r>
            <a:r>
              <a:rPr lang="en-US" sz="2700">
                <a:solidFill>
                  <a:prstClr val="black"/>
                </a:solidFill>
                <a:latin typeface="Century Gothic" panose="020B0502020202020204"/>
              </a:rPr>
              <a:t>need to go to the specific SCDE Program Office – </a:t>
            </a:r>
            <a:r>
              <a:rPr lang="en-US" sz="2700">
                <a:solidFill>
                  <a:prstClr val="black"/>
                </a:solidFill>
                <a:latin typeface="Century Gothic" panose="020B0502020202020204"/>
                <a:hlinkClick r:id="rId3"/>
              </a:rPr>
              <a:t>fwilson@ed.sc.gov</a:t>
            </a:r>
            <a:r>
              <a:rPr lang="en-US" sz="2700">
                <a:solidFill>
                  <a:prstClr val="black"/>
                </a:solidFill>
                <a:latin typeface="Century Gothic" panose="020B0502020202020204"/>
              </a:rPr>
              <a:t> (Grants Accounting Staff can’t approve or return these) items</a:t>
            </a:r>
          </a:p>
          <a:p>
            <a:pPr defTabSz="685800">
              <a:buClr>
                <a:srgbClr val="808080"/>
              </a:buClr>
              <a:defRPr/>
            </a:pPr>
            <a:endParaRPr lang="en-US" sz="2700">
              <a:solidFill>
                <a:prstClr val="black"/>
              </a:solidFill>
              <a:latin typeface="Century Gothic" panose="020B0502020202020204"/>
            </a:endParaRPr>
          </a:p>
          <a:p>
            <a:pPr marL="428625" indent="-428625" defTabSz="685800">
              <a:buClr>
                <a:srgbClr val="808080"/>
              </a:buClr>
              <a:buFont typeface="Arial" panose="020B0604020202020204" pitchFamily="34" charset="0"/>
              <a:buChar char="•"/>
              <a:defRPr/>
            </a:pPr>
            <a:r>
              <a:rPr lang="en-US" sz="2700">
                <a:solidFill>
                  <a:prstClr val="black"/>
                </a:solidFill>
                <a:latin typeface="Century Gothic" panose="020B0502020202020204"/>
              </a:rPr>
              <a:t>Questions related to </a:t>
            </a:r>
            <a:r>
              <a:rPr lang="en-US" sz="2700" b="1">
                <a:solidFill>
                  <a:prstClr val="black"/>
                </a:solidFill>
                <a:latin typeface="Century Gothic" panose="020B0502020202020204"/>
              </a:rPr>
              <a:t>Expenditures/Expenditures Refunds Status </a:t>
            </a:r>
            <a:r>
              <a:rPr lang="en-US" sz="2700">
                <a:solidFill>
                  <a:prstClr val="black"/>
                </a:solidFill>
                <a:latin typeface="Century Gothic" panose="020B0502020202020204"/>
              </a:rPr>
              <a:t>need to be sent to the SCDE Grants Accounting Office at </a:t>
            </a:r>
            <a:r>
              <a:rPr lang="en-US" sz="2700">
                <a:solidFill>
                  <a:prstClr val="black"/>
                </a:solidFill>
                <a:latin typeface="Century Gothic" panose="020B0502020202020204"/>
                <a:hlinkClick r:id="rId4"/>
              </a:rPr>
              <a:t>grantsaccounting@ed.sc.gov</a:t>
            </a:r>
            <a:r>
              <a:rPr lang="en-US" sz="2700">
                <a:solidFill>
                  <a:prstClr val="black"/>
                </a:solidFill>
                <a:latin typeface="Century Gothic" panose="020B0502020202020204"/>
              </a:rPr>
              <a:t>.</a:t>
            </a:r>
          </a:p>
          <a:p>
            <a:pPr defTabSz="685800">
              <a:buClr>
                <a:srgbClr val="808080"/>
              </a:buClr>
              <a:defRPr/>
            </a:pPr>
            <a:endParaRPr lang="en-US" sz="2700">
              <a:solidFill>
                <a:prstClr val="black"/>
              </a:solidFill>
              <a:latin typeface="Century Gothic" panose="020B0502020202020204"/>
            </a:endParaRPr>
          </a:p>
          <a:p>
            <a:pPr marL="428625" indent="-428625" defTabSz="685800">
              <a:buClr>
                <a:srgbClr val="808080"/>
              </a:buClr>
              <a:buFont typeface="Arial" panose="020B0604020202020204" pitchFamily="34" charset="0"/>
              <a:buChar char="•"/>
              <a:defRPr/>
            </a:pPr>
            <a:r>
              <a:rPr lang="en-US" sz="2700">
                <a:solidFill>
                  <a:prstClr val="black"/>
                </a:solidFill>
                <a:latin typeface="Century Gothic" panose="020B0502020202020204"/>
              </a:rPr>
              <a:t>GAPS issues should be explained, and screenshots of each step being taken and emailed to the Grants Accounting Office at </a:t>
            </a:r>
            <a:r>
              <a:rPr lang="en-US" sz="2700">
                <a:solidFill>
                  <a:prstClr val="black"/>
                </a:solidFill>
                <a:latin typeface="Century Gothic" panose="020B0502020202020204"/>
                <a:hlinkClick r:id="rId4"/>
              </a:rPr>
              <a:t>grantsaccounting@ed.sc.gov</a:t>
            </a:r>
            <a:endParaRPr lang="en-US" sz="2700">
              <a:solidFill>
                <a:prstClr val="black"/>
              </a:solidFill>
              <a:latin typeface="Century Gothic" panose="020B0502020202020204"/>
            </a:endParaRPr>
          </a:p>
          <a:p>
            <a:pPr defTabSz="685800">
              <a:buClr>
                <a:srgbClr val="808080"/>
              </a:buClr>
              <a:defRPr/>
            </a:pPr>
            <a:endParaRPr lang="en-US" sz="2700">
              <a:solidFill>
                <a:prstClr val="black"/>
              </a:solidFill>
              <a:latin typeface="Century Gothic" panose="020B0502020202020204"/>
            </a:endParaRPr>
          </a:p>
          <a:p>
            <a:pPr marL="428625" indent="-428625" defTabSz="685800">
              <a:buClr>
                <a:srgbClr val="808080"/>
              </a:buClr>
              <a:buFont typeface="Arial" panose="020B0604020202020204" pitchFamily="34" charset="0"/>
              <a:buChar char="•"/>
              <a:defRPr/>
            </a:pPr>
            <a:r>
              <a:rPr lang="en-US" sz="2700" b="1">
                <a:solidFill>
                  <a:prstClr val="black"/>
                </a:solidFill>
                <a:latin typeface="Century Gothic" panose="020B0502020202020204"/>
              </a:rPr>
              <a:t>Assistance with running reports</a:t>
            </a:r>
            <a:r>
              <a:rPr lang="en-US" sz="2700">
                <a:solidFill>
                  <a:prstClr val="black"/>
                </a:solidFill>
                <a:latin typeface="Century Gothic" panose="020B0502020202020204"/>
              </a:rPr>
              <a:t>.  Please send your question to </a:t>
            </a:r>
            <a:r>
              <a:rPr lang="en-US" sz="2700">
                <a:solidFill>
                  <a:prstClr val="black"/>
                </a:solidFill>
                <a:latin typeface="Century Gothic" panose="020B0502020202020204"/>
                <a:hlinkClick r:id="rId4"/>
              </a:rPr>
              <a:t>grantsaccounting@ed.sc.gov</a:t>
            </a:r>
            <a:r>
              <a:rPr lang="en-US" sz="2700">
                <a:solidFill>
                  <a:prstClr val="black"/>
                </a:solidFill>
                <a:latin typeface="Century Gothic" panose="020B0502020202020204"/>
              </a:rPr>
              <a:t> and one of the Grants Accounting Section Team Members will give either give you a call back or send instructions via email to get you to the information that you need.</a:t>
            </a:r>
          </a:p>
          <a:p>
            <a:pPr marL="428625" indent="-428625" defTabSz="685800">
              <a:buClr>
                <a:srgbClr val="808080"/>
              </a:buClr>
              <a:buFont typeface="Arial" panose="020B0604020202020204" pitchFamily="34" charset="0"/>
              <a:buChar char="•"/>
              <a:defRPr/>
            </a:pPr>
            <a:endParaRPr lang="en-US" sz="2700">
              <a:solidFill>
                <a:prstClr val="black"/>
              </a:solidFill>
              <a:latin typeface="Century Gothic" panose="020B0502020202020204"/>
            </a:endParaRPr>
          </a:p>
          <a:p>
            <a:pPr marL="428625" indent="-428625" defTabSz="685800">
              <a:buClr>
                <a:srgbClr val="808080"/>
              </a:buClr>
              <a:buFont typeface="Arial" panose="020B0604020202020204" pitchFamily="34" charset="0"/>
              <a:buChar char="•"/>
              <a:defRPr/>
            </a:pPr>
            <a:r>
              <a:rPr lang="en-US" sz="2700">
                <a:solidFill>
                  <a:prstClr val="black"/>
                </a:solidFill>
                <a:latin typeface="Century Gothic" panose="020B0502020202020204"/>
              </a:rPr>
              <a:t>For any additional information regarding our new system please send an e-mail to </a:t>
            </a:r>
            <a:r>
              <a:rPr lang="en-US" sz="2700">
                <a:solidFill>
                  <a:prstClr val="black"/>
                </a:solidFill>
                <a:latin typeface="Century Gothic" panose="020B0502020202020204"/>
                <a:hlinkClick r:id="rId4"/>
              </a:rPr>
              <a:t>grantsaccounting@ed.sc.gov</a:t>
            </a:r>
            <a:r>
              <a:rPr lang="en-US" sz="2700">
                <a:solidFill>
                  <a:prstClr val="black"/>
                </a:solidFill>
                <a:latin typeface="Century Gothic" panose="020B0502020202020204"/>
              </a:rPr>
              <a:t>.</a:t>
            </a:r>
          </a:p>
        </p:txBody>
      </p:sp>
    </p:spTree>
    <p:extLst>
      <p:ext uri="{BB962C8B-B14F-4D97-AF65-F5344CB8AC3E}">
        <p14:creationId xmlns:p14="http://schemas.microsoft.com/office/powerpoint/2010/main" val="1114124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7593D-2C9A-5BD7-3D87-7BB378535333}"/>
              </a:ext>
            </a:extLst>
          </p:cNvPr>
          <p:cNvSpPr>
            <a:spLocks noGrp="1"/>
          </p:cNvSpPr>
          <p:nvPr>
            <p:ph type="title"/>
          </p:nvPr>
        </p:nvSpPr>
        <p:spPr/>
        <p:txBody>
          <a:bodyPr/>
          <a:lstStyle/>
          <a:p>
            <a:br>
              <a:rPr lang="en-US" sz="5400"/>
            </a:br>
            <a:r>
              <a:rPr lang="en-US" sz="5400"/>
              <a:t>Parentally Placed Private School Children (PPPSC)</a:t>
            </a:r>
            <a:br>
              <a:rPr lang="en-US" sz="5400"/>
            </a:br>
            <a:endParaRPr lang="en-US" sz="5400"/>
          </a:p>
        </p:txBody>
      </p:sp>
      <p:cxnSp>
        <p:nvCxnSpPr>
          <p:cNvPr id="4" name="Straight Connector 3" descr="Parentally Placed Private School Children">
            <a:extLst>
              <a:ext uri="{FF2B5EF4-FFF2-40B4-BE49-F238E27FC236}">
                <a16:creationId xmlns:a16="http://schemas.microsoft.com/office/drawing/2014/main" id="{A5E3FC2A-A024-B4B0-E72D-DBBAD664D71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5956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422D0-2203-0F11-2435-BBB51273BB29}"/>
              </a:ext>
            </a:extLst>
          </p:cNvPr>
          <p:cNvSpPr>
            <a:spLocks noGrp="1"/>
          </p:cNvSpPr>
          <p:nvPr>
            <p:ph type="title"/>
          </p:nvPr>
        </p:nvSpPr>
        <p:spPr/>
        <p:txBody>
          <a:bodyPr/>
          <a:lstStyle/>
          <a:p>
            <a:r>
              <a:rPr lang="en-US"/>
              <a:t>PPPSC</a:t>
            </a:r>
          </a:p>
        </p:txBody>
      </p:sp>
      <p:sp>
        <p:nvSpPr>
          <p:cNvPr id="3" name="Content Placeholder 2">
            <a:extLst>
              <a:ext uri="{FF2B5EF4-FFF2-40B4-BE49-F238E27FC236}">
                <a16:creationId xmlns:a16="http://schemas.microsoft.com/office/drawing/2014/main" id="{D2FF9327-A5F1-B3D3-F6C8-76DB027F3706}"/>
              </a:ext>
            </a:extLst>
          </p:cNvPr>
          <p:cNvSpPr>
            <a:spLocks noGrp="1"/>
          </p:cNvSpPr>
          <p:nvPr>
            <p:ph idx="1"/>
          </p:nvPr>
        </p:nvSpPr>
        <p:spPr/>
        <p:txBody>
          <a:bodyPr vert="horz" lIns="91440" tIns="45720" rIns="91440" bIns="45720" rtlCol="0" anchor="t">
            <a:normAutofit/>
          </a:bodyPr>
          <a:lstStyle/>
          <a:p>
            <a:r>
              <a:rPr lang="en-US" sz="4000" i="1"/>
              <a:t>Parentally Placed Private School Children (PPPSC)</a:t>
            </a:r>
            <a:r>
              <a:rPr lang="en-US" sz="4000"/>
              <a:t> refers to students with disabilities who were placed by their parents in a private elementary or secondary school when there is no dispute with the school district—this is simply parent choice.</a:t>
            </a:r>
          </a:p>
          <a:p>
            <a:endParaRPr lang="en-US" sz="4000"/>
          </a:p>
          <a:p>
            <a:r>
              <a:rPr lang="en-US" sz="4000" i="1"/>
              <a:t>Proportionate share</a:t>
            </a:r>
            <a:r>
              <a:rPr lang="en-US" sz="4000"/>
              <a:t> is the IDEA requirement that LEAs calculate an amount of their IDEA 611 and 619 awards that must be expended to provide </a:t>
            </a:r>
            <a:r>
              <a:rPr lang="en-US" sz="4000" i="1">
                <a:solidFill>
                  <a:srgbClr val="FF0000"/>
                </a:solidFill>
              </a:rPr>
              <a:t>equitable</a:t>
            </a:r>
            <a:r>
              <a:rPr lang="en-US" sz="4000" i="1"/>
              <a:t> </a:t>
            </a:r>
            <a:r>
              <a:rPr lang="en-US" sz="4000"/>
              <a:t>services for </a:t>
            </a:r>
            <a:r>
              <a:rPr lang="en-US" sz="4000" i="1">
                <a:solidFill>
                  <a:srgbClr val="FF0000"/>
                </a:solidFill>
              </a:rPr>
              <a:t>eligible</a:t>
            </a:r>
            <a:r>
              <a:rPr lang="en-US" sz="4000"/>
              <a:t> private school students with disabilities.  </a:t>
            </a:r>
          </a:p>
        </p:txBody>
      </p:sp>
    </p:spTree>
    <p:extLst>
      <p:ext uri="{BB962C8B-B14F-4D97-AF65-F5344CB8AC3E}">
        <p14:creationId xmlns:p14="http://schemas.microsoft.com/office/powerpoint/2010/main" val="3123814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5BE66-E940-F2C9-D54F-4031FA72C327}"/>
              </a:ext>
            </a:extLst>
          </p:cNvPr>
          <p:cNvSpPr>
            <a:spLocks noGrp="1"/>
          </p:cNvSpPr>
          <p:nvPr>
            <p:ph type="title"/>
          </p:nvPr>
        </p:nvSpPr>
        <p:spPr/>
        <p:txBody>
          <a:bodyPr/>
          <a:lstStyle/>
          <a:p>
            <a:r>
              <a:rPr lang="en-US"/>
              <a:t>PPPSC-Reminders</a:t>
            </a:r>
          </a:p>
        </p:txBody>
      </p:sp>
      <p:sp>
        <p:nvSpPr>
          <p:cNvPr id="3" name="Content Placeholder 2">
            <a:extLst>
              <a:ext uri="{FF2B5EF4-FFF2-40B4-BE49-F238E27FC236}">
                <a16:creationId xmlns:a16="http://schemas.microsoft.com/office/drawing/2014/main" id="{71CF224C-D4EE-9554-3EE4-1F09495C8DCB}"/>
              </a:ext>
            </a:extLst>
          </p:cNvPr>
          <p:cNvSpPr>
            <a:spLocks noGrp="1"/>
          </p:cNvSpPr>
          <p:nvPr>
            <p:ph idx="1"/>
          </p:nvPr>
        </p:nvSpPr>
        <p:spPr/>
        <p:txBody>
          <a:bodyPr vert="horz" lIns="91440" tIns="45720" rIns="91440" bIns="45720" rtlCol="0" anchor="t">
            <a:normAutofit/>
          </a:bodyPr>
          <a:lstStyle/>
          <a:p>
            <a:pPr marL="457200" indent="-457200">
              <a:buChar char="•"/>
            </a:pPr>
            <a:r>
              <a:rPr lang="en-US"/>
              <a:t>Elementary and Secondary (by state definition)-Elementary is no lower than Kindergarten</a:t>
            </a:r>
          </a:p>
          <a:p>
            <a:pPr marL="457200" indent="-457200">
              <a:buChar char="•"/>
            </a:pPr>
            <a:r>
              <a:rPr lang="en-US"/>
              <a:t>Preschool children with disabilities less than Kindergarten age are NOT PPPSC</a:t>
            </a:r>
          </a:p>
          <a:p>
            <a:pPr marL="457200" indent="-457200">
              <a:buChar char="•"/>
            </a:pPr>
            <a:r>
              <a:rPr lang="en-US"/>
              <a:t>PPPSC include homeschooled children</a:t>
            </a:r>
          </a:p>
          <a:p>
            <a:pPr marL="457200" indent="-457200">
              <a:buChar char="•"/>
            </a:pPr>
            <a:r>
              <a:rPr lang="en-US"/>
              <a:t>Meaningful consultation must occur </a:t>
            </a:r>
            <a:r>
              <a:rPr lang="en-US" u="sng"/>
              <a:t>before</a:t>
            </a:r>
            <a:r>
              <a:rPr lang="en-US"/>
              <a:t> determining how proportionate share will be expended</a:t>
            </a:r>
          </a:p>
          <a:p>
            <a:pPr marL="457200" indent="-457200">
              <a:buChar char="•"/>
            </a:pPr>
            <a:r>
              <a:rPr lang="en-US"/>
              <a:t>LEAs must track proportionate share expenditures using function 149</a:t>
            </a:r>
          </a:p>
          <a:p>
            <a:pPr marL="457200" indent="-457200">
              <a:buChar char="•"/>
            </a:pPr>
            <a:r>
              <a:rPr lang="en-US"/>
              <a:t>State/local funds cannot be used </a:t>
            </a:r>
            <a:r>
              <a:rPr lang="en-US" i="1"/>
              <a:t>in lieu of</a:t>
            </a:r>
            <a:r>
              <a:rPr lang="en-US"/>
              <a:t> IDEA funds</a:t>
            </a:r>
          </a:p>
          <a:p>
            <a:pPr marL="457200" indent="-457200">
              <a:buChar char="•"/>
            </a:pPr>
            <a:r>
              <a:rPr lang="en-US"/>
              <a:t>LEAs may spend more than the required amount from IDEA only if they have a "Meets" determination</a:t>
            </a:r>
          </a:p>
          <a:p>
            <a:pPr marL="457200" indent="-457200">
              <a:buChar char="•"/>
            </a:pPr>
            <a:r>
              <a:rPr lang="en-US"/>
              <a:t>Unexpended funds in year 1 must be carried over to year 2 of the award</a:t>
            </a:r>
          </a:p>
          <a:p>
            <a:pPr marL="457200" indent="-457200">
              <a:buChar char="•"/>
            </a:pPr>
            <a:r>
              <a:rPr lang="en-US"/>
              <a:t>Unexpended funds cannot be moved to another line item (through an amendment) before an OSES review of the LEA's compliance with 300.130-300.144</a:t>
            </a:r>
          </a:p>
        </p:txBody>
      </p:sp>
    </p:spTree>
    <p:extLst>
      <p:ext uri="{BB962C8B-B14F-4D97-AF65-F5344CB8AC3E}">
        <p14:creationId xmlns:p14="http://schemas.microsoft.com/office/powerpoint/2010/main" val="3792768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6D665-3CBA-2979-080A-DDCEEB07B8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2A9844-CFFF-9757-AA73-97737C133C5A}"/>
              </a:ext>
            </a:extLst>
          </p:cNvPr>
          <p:cNvSpPr>
            <a:spLocks noGrp="1"/>
          </p:cNvSpPr>
          <p:nvPr>
            <p:ph type="title"/>
          </p:nvPr>
        </p:nvSpPr>
        <p:spPr/>
        <p:txBody>
          <a:bodyPr/>
          <a:lstStyle/>
          <a:p>
            <a:r>
              <a:rPr lang="en-US"/>
              <a:t>MOE</a:t>
            </a:r>
          </a:p>
        </p:txBody>
      </p:sp>
      <p:sp>
        <p:nvSpPr>
          <p:cNvPr id="3" name="Text Placeholder 2">
            <a:extLst>
              <a:ext uri="{FF2B5EF4-FFF2-40B4-BE49-F238E27FC236}">
                <a16:creationId xmlns:a16="http://schemas.microsoft.com/office/drawing/2014/main" id="{1FE8605D-DE28-81B7-DEE7-A8397405AAB0}"/>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972678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DC5F5-D428-33D4-9130-968F897DB574}"/>
              </a:ext>
            </a:extLst>
          </p:cNvPr>
          <p:cNvSpPr>
            <a:spLocks noGrp="1"/>
          </p:cNvSpPr>
          <p:nvPr>
            <p:ph type="title"/>
          </p:nvPr>
        </p:nvSpPr>
        <p:spPr/>
        <p:txBody>
          <a:bodyPr>
            <a:normAutofit fontScale="90000"/>
          </a:bodyPr>
          <a:lstStyle/>
          <a:p>
            <a:r>
              <a:rPr lang="en-US">
                <a:highlight>
                  <a:srgbClr val="FFFFFF"/>
                </a:highlight>
                <a:latin typeface="Open Sans" panose="020B0606030504020204" pitchFamily="34" charset="0"/>
              </a:rPr>
              <a:t>Non-supplanting (Use of Amounts 300.202)</a:t>
            </a:r>
            <a:br>
              <a:rPr lang="en-US" u="sng">
                <a:highlight>
                  <a:srgbClr val="FFFFFF"/>
                </a:highlight>
                <a:latin typeface="Open Sans" panose="020B0606030504020204" pitchFamily="34" charset="0"/>
              </a:rPr>
            </a:br>
            <a:br>
              <a:rPr lang="en-US" u="sng">
                <a:highlight>
                  <a:srgbClr val="FFFFFF"/>
                </a:highlight>
                <a:latin typeface="Open Sans" panose="020B0606030504020204" pitchFamily="34" charset="0"/>
              </a:rPr>
            </a:br>
            <a:endParaRPr lang="en-US" u="sng"/>
          </a:p>
        </p:txBody>
      </p:sp>
      <p:sp>
        <p:nvSpPr>
          <p:cNvPr id="3" name="Content Placeholder 2">
            <a:extLst>
              <a:ext uri="{FF2B5EF4-FFF2-40B4-BE49-F238E27FC236}">
                <a16:creationId xmlns:a16="http://schemas.microsoft.com/office/drawing/2014/main" id="{DDAE3143-DFB8-1F64-9D94-1CA2122F2998}"/>
              </a:ext>
            </a:extLst>
          </p:cNvPr>
          <p:cNvSpPr>
            <a:spLocks noGrp="1"/>
          </p:cNvSpPr>
          <p:nvPr>
            <p:ph idx="1"/>
          </p:nvPr>
        </p:nvSpPr>
        <p:spPr>
          <a:xfrm>
            <a:off x="918972" y="2402006"/>
            <a:ext cx="16450056" cy="7182023"/>
          </a:xfrm>
        </p:spPr>
        <p:txBody>
          <a:bodyPr>
            <a:normAutofit/>
          </a:bodyPr>
          <a:lstStyle/>
          <a:p>
            <a:pPr marL="0" indent="0">
              <a:buNone/>
            </a:pPr>
            <a:r>
              <a:rPr lang="en-US" b="0" i="0" u="sng">
                <a:solidFill>
                  <a:srgbClr val="2D3748"/>
                </a:solidFill>
                <a:effectLst/>
                <a:highlight>
                  <a:srgbClr val="FFFFFF"/>
                </a:highlight>
                <a:latin typeface="Open Sans" panose="020B0606030504020204" pitchFamily="34" charset="0"/>
                <a:hlinkClick r:id="rId3"/>
              </a:rPr>
              <a:t>(a)</a:t>
            </a:r>
            <a:r>
              <a:rPr lang="en-US" b="0" i="0">
                <a:solidFill>
                  <a:srgbClr val="2D3748"/>
                </a:solidFill>
                <a:effectLst/>
                <a:highlight>
                  <a:srgbClr val="FFFFFF"/>
                </a:highlight>
                <a:latin typeface="Open Sans" panose="020B0606030504020204" pitchFamily="34" charset="0"/>
              </a:rPr>
              <a:t> General. Amounts provided to the LEA under Part B of the Act—</a:t>
            </a:r>
          </a:p>
          <a:p>
            <a:pPr marL="0" indent="0">
              <a:buNone/>
            </a:pPr>
            <a:r>
              <a:rPr lang="en-US" b="0" i="0" u="sng">
                <a:solidFill>
                  <a:srgbClr val="2D3748"/>
                </a:solidFill>
                <a:effectLst/>
                <a:highlight>
                  <a:srgbClr val="FFFFFF"/>
                </a:highlight>
                <a:latin typeface="Open Sans" panose="020B0606030504020204" pitchFamily="34" charset="0"/>
                <a:hlinkClick r:id="rId4"/>
              </a:rPr>
              <a:t>(1)</a:t>
            </a:r>
            <a:r>
              <a:rPr lang="en-US" b="0" i="0">
                <a:solidFill>
                  <a:srgbClr val="2D3748"/>
                </a:solidFill>
                <a:effectLst/>
                <a:highlight>
                  <a:srgbClr val="FFFFFF"/>
                </a:highlight>
                <a:latin typeface="Open Sans" panose="020B0606030504020204" pitchFamily="34" charset="0"/>
              </a:rPr>
              <a:t> Must be expended in accordance with the applicable provisions of this part;</a:t>
            </a:r>
          </a:p>
          <a:p>
            <a:pPr marL="0" indent="0">
              <a:buNone/>
            </a:pPr>
            <a:r>
              <a:rPr lang="en-US" b="0" i="0" u="sng">
                <a:solidFill>
                  <a:srgbClr val="2D3748"/>
                </a:solidFill>
                <a:effectLst/>
                <a:highlight>
                  <a:srgbClr val="FFFFFF"/>
                </a:highlight>
                <a:latin typeface="Open Sans" panose="020B0606030504020204" pitchFamily="34" charset="0"/>
                <a:hlinkClick r:id="rId5"/>
              </a:rPr>
              <a:t>(2)</a:t>
            </a:r>
            <a:r>
              <a:rPr lang="en-US" b="0" i="0">
                <a:solidFill>
                  <a:srgbClr val="2D3748"/>
                </a:solidFill>
                <a:effectLst/>
                <a:highlight>
                  <a:srgbClr val="FFFFFF"/>
                </a:highlight>
                <a:latin typeface="Open Sans" panose="020B0606030504020204" pitchFamily="34" charset="0"/>
              </a:rPr>
              <a:t> Must be used only to pay the excess costs of providing special education and related services to children with disabilities, consistent with paragraph (b) of this section; and</a:t>
            </a:r>
          </a:p>
          <a:p>
            <a:pPr marL="0" indent="0">
              <a:buNone/>
            </a:pPr>
            <a:r>
              <a:rPr lang="en-US" b="0" i="0" u="sng">
                <a:solidFill>
                  <a:srgbClr val="2D3748"/>
                </a:solidFill>
                <a:effectLst/>
                <a:highlight>
                  <a:srgbClr val="FFFFFF"/>
                </a:highlight>
                <a:latin typeface="Open Sans" panose="020B0606030504020204" pitchFamily="34" charset="0"/>
                <a:hlinkClick r:id="rId6"/>
              </a:rPr>
              <a:t>(3)</a:t>
            </a:r>
            <a:r>
              <a:rPr lang="en-US" b="0" i="0">
                <a:solidFill>
                  <a:srgbClr val="2D3748"/>
                </a:solidFill>
                <a:effectLst/>
                <a:highlight>
                  <a:srgbClr val="FFFFFF"/>
                </a:highlight>
                <a:latin typeface="Open Sans" panose="020B0606030504020204" pitchFamily="34" charset="0"/>
              </a:rPr>
              <a:t> Must be used to </a:t>
            </a:r>
            <a:r>
              <a:rPr lang="en-US" b="0" i="1">
                <a:solidFill>
                  <a:srgbClr val="2D3748"/>
                </a:solidFill>
                <a:effectLst/>
                <a:highlight>
                  <a:srgbClr val="FFFFFF"/>
                </a:highlight>
                <a:latin typeface="Open Sans" panose="020B0606030504020204" pitchFamily="34" charset="0"/>
              </a:rPr>
              <a:t>supplement </a:t>
            </a:r>
            <a:r>
              <a:rPr lang="en-US" b="0" i="0">
                <a:solidFill>
                  <a:srgbClr val="2D3748"/>
                </a:solidFill>
                <a:effectLst/>
                <a:highlight>
                  <a:srgbClr val="FFFFFF"/>
                </a:highlight>
                <a:latin typeface="Open Sans" panose="020B0606030504020204" pitchFamily="34" charset="0"/>
              </a:rPr>
              <a:t>State, local, and other Federal funds and </a:t>
            </a:r>
            <a:r>
              <a:rPr lang="en-US" b="0" i="1">
                <a:solidFill>
                  <a:srgbClr val="2D3748"/>
                </a:solidFill>
                <a:effectLst/>
                <a:latin typeface="Open Sans" panose="020B0606030504020204" pitchFamily="34" charset="0"/>
              </a:rPr>
              <a:t>not to supplant*</a:t>
            </a:r>
            <a:r>
              <a:rPr lang="en-US" b="0" i="0">
                <a:solidFill>
                  <a:srgbClr val="2D3748"/>
                </a:solidFill>
                <a:effectLst/>
                <a:latin typeface="Open Sans" panose="020B0606030504020204" pitchFamily="34" charset="0"/>
              </a:rPr>
              <a:t> those funds.</a:t>
            </a:r>
          </a:p>
          <a:p>
            <a:pPr marL="0" indent="0">
              <a:buNone/>
            </a:pPr>
            <a:endParaRPr lang="en-US">
              <a:solidFill>
                <a:srgbClr val="2D3748"/>
              </a:solidFill>
              <a:latin typeface="Open Sans" panose="020B0606030504020204" pitchFamily="34" charset="0"/>
            </a:endParaRPr>
          </a:p>
          <a:p>
            <a:pPr marL="0" indent="0">
              <a:buNone/>
            </a:pPr>
            <a:endParaRPr lang="en-US" b="0" i="0">
              <a:solidFill>
                <a:srgbClr val="2D3748"/>
              </a:solidFill>
              <a:effectLst/>
              <a:latin typeface="Open Sans" panose="020B0606030504020204" pitchFamily="34" charset="0"/>
            </a:endParaRPr>
          </a:p>
          <a:p>
            <a:pPr marL="0" indent="0">
              <a:buNone/>
            </a:pPr>
            <a:r>
              <a:rPr lang="en-US" sz="2850">
                <a:solidFill>
                  <a:srgbClr val="2D3748"/>
                </a:solidFill>
                <a:highlight>
                  <a:srgbClr val="00FFFF"/>
                </a:highlight>
                <a:latin typeface="Open Sans" panose="020B0606030504020204" pitchFamily="34" charset="0"/>
              </a:rPr>
              <a:t>*OSEP has clarified that if an LEA has met MOE and Excess Cost, they have met the non-supplanting requirement.</a:t>
            </a:r>
          </a:p>
          <a:p>
            <a:pPr marL="0" indent="0">
              <a:buNone/>
            </a:pPr>
            <a:endParaRPr lang="en-US" b="0" i="0">
              <a:solidFill>
                <a:srgbClr val="2D3748"/>
              </a:solidFill>
              <a:effectLst/>
              <a:highlight>
                <a:srgbClr val="00FFFF"/>
              </a:highlight>
              <a:latin typeface="Open Sans" panose="020B0606030504020204" pitchFamily="34" charset="0"/>
            </a:endParaRPr>
          </a:p>
          <a:p>
            <a:endParaRPr lang="en-US"/>
          </a:p>
        </p:txBody>
      </p:sp>
    </p:spTree>
    <p:extLst>
      <p:ext uri="{BB962C8B-B14F-4D97-AF65-F5344CB8AC3E}">
        <p14:creationId xmlns:p14="http://schemas.microsoft.com/office/powerpoint/2010/main" val="36964196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99351-EF9B-4FBC-91A9-220D4C7D3F53}"/>
              </a:ext>
            </a:extLst>
          </p:cNvPr>
          <p:cNvSpPr>
            <a:spLocks noGrp="1"/>
          </p:cNvSpPr>
          <p:nvPr>
            <p:ph type="title"/>
          </p:nvPr>
        </p:nvSpPr>
        <p:spPr/>
        <p:txBody>
          <a:bodyPr>
            <a:norm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6000" b="1"/>
              <a:t>LEA Maintenance of Effort (MOE)</a:t>
            </a:r>
          </a:p>
        </p:txBody>
      </p:sp>
      <p:sp>
        <p:nvSpPr>
          <p:cNvPr id="3" name="Content Placeholder 2">
            <a:extLst>
              <a:ext uri="{FF2B5EF4-FFF2-40B4-BE49-F238E27FC236}">
                <a16:creationId xmlns:a16="http://schemas.microsoft.com/office/drawing/2014/main" id="{CAC681FA-7471-4A08-828B-8595BEEBAD80}"/>
              </a:ext>
            </a:extLst>
          </p:cNvPr>
          <p:cNvSpPr>
            <a:spLocks noGrp="1"/>
          </p:cNvSpPr>
          <p:nvPr>
            <p:ph idx="1"/>
          </p:nvPr>
        </p:nvSpPr>
        <p:spPr/>
        <p:txBody>
          <a:bodyPr vert="horz" lIns="137160" tIns="68580" rIns="137160" bIns="68580" rtlCol="0" anchor="t">
            <a:normAutofit fontScale="70000" lnSpcReduction="20000"/>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5400"/>
              <a:t>MOE is the IDEA fiscal requirement based on the total </a:t>
            </a:r>
            <a:r>
              <a:rPr lang="en-US" sz="5400" u="sng"/>
              <a:t>state and local </a:t>
            </a:r>
            <a:r>
              <a:rPr lang="en-US" sz="5400"/>
              <a:t>expenditures for special education and related services. IDEA funds not be used to reduce expenditures on </a:t>
            </a:r>
            <a:r>
              <a:rPr lang="en-US" sz="5400" i="1" u="sng"/>
              <a:t>special education</a:t>
            </a:r>
            <a:r>
              <a:rPr lang="en-US" sz="5400" i="1"/>
              <a:t> </a:t>
            </a:r>
            <a:r>
              <a:rPr lang="en-US" sz="5400"/>
              <a:t>and </a:t>
            </a:r>
            <a:r>
              <a:rPr lang="en-US" sz="5400" i="1" u="sng"/>
              <a:t>related services</a:t>
            </a:r>
            <a:r>
              <a:rPr lang="en-US" sz="5400" i="1"/>
              <a:t> </a:t>
            </a:r>
            <a:r>
              <a:rPr lang="en-US" sz="5400"/>
              <a:t>from state and local funds.</a:t>
            </a:r>
          </a:p>
          <a:p>
            <a:pPr marL="0" indent="0">
              <a:buNone/>
            </a:pPr>
            <a:endParaRPr lang="en-US" sz="5400"/>
          </a:p>
          <a:p>
            <a:pPr marL="0" indent="0">
              <a:buNone/>
            </a:pPr>
            <a:r>
              <a:rPr lang="en-US" sz="5400"/>
              <a:t>The LEA must budget/expend at least as much as was expended in the most recent prior year where they met the MOE standard (“threshold”).</a:t>
            </a:r>
          </a:p>
          <a:p>
            <a:r>
              <a:rPr lang="en-US" sz="5400"/>
              <a:t>There is an MOE eligibility requirement that must be met to receive funds.  This is collected with the LEA’s assurances.  </a:t>
            </a:r>
          </a:p>
          <a:p>
            <a:endParaRPr lang="en-US" sz="5400"/>
          </a:p>
          <a:p>
            <a:r>
              <a:rPr lang="en-US" sz="5400"/>
              <a:t>There is also an MOE Compliance requirement.  Failing to meet the compliance requirement can result in repayment of the shortfall </a:t>
            </a:r>
          </a:p>
          <a:p>
            <a:pPr marL="0" indent="0">
              <a:buNone/>
            </a:pPr>
            <a:endParaRPr lang="en-US" sz="5400"/>
          </a:p>
          <a:p>
            <a:pPr marL="0" indent="0">
              <a:buNone/>
            </a:pPr>
            <a:endParaRPr lang="en-US"/>
          </a:p>
        </p:txBody>
      </p:sp>
    </p:spTree>
    <p:extLst>
      <p:ext uri="{BB962C8B-B14F-4D97-AF65-F5344CB8AC3E}">
        <p14:creationId xmlns:p14="http://schemas.microsoft.com/office/powerpoint/2010/main" val="1036713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1CAA6-BD6E-AA23-BC4F-676A5D3ED972}"/>
              </a:ext>
            </a:extLst>
          </p:cNvPr>
          <p:cNvSpPr>
            <a:spLocks noGrp="1"/>
          </p:cNvSpPr>
          <p:nvPr>
            <p:ph type="title"/>
          </p:nvPr>
        </p:nvSpPr>
        <p:spPr/>
        <p:txBody>
          <a:bodyPr>
            <a:norm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5400"/>
              <a:t>LEA/MOE Reminders, Continued</a:t>
            </a:r>
          </a:p>
        </p:txBody>
      </p:sp>
      <p:sp>
        <p:nvSpPr>
          <p:cNvPr id="3" name="Content Placeholder 2">
            <a:extLst>
              <a:ext uri="{FF2B5EF4-FFF2-40B4-BE49-F238E27FC236}">
                <a16:creationId xmlns:a16="http://schemas.microsoft.com/office/drawing/2014/main" id="{AA1D85B7-CC36-1FD7-C3AB-37EAC8BA9644}"/>
              </a:ext>
            </a:extLst>
          </p:cNvPr>
          <p:cNvSpPr>
            <a:spLocks noGrp="1"/>
          </p:cNvSpPr>
          <p:nvPr>
            <p:ph idx="1"/>
          </p:nvPr>
        </p:nvSpPr>
        <p:spPr/>
        <p:txBody>
          <a:bodyPr>
            <a:norm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4400"/>
              <a:t>There are some exceptions that can be used to reduce the MOE threshold.</a:t>
            </a:r>
          </a:p>
          <a:p>
            <a:pPr marL="0" indent="0">
              <a:buNone/>
            </a:pPr>
            <a:endParaRPr lang="en-US" sz="4400"/>
          </a:p>
          <a:p>
            <a:r>
              <a:rPr lang="en-US" sz="4400"/>
              <a:t>There is also an MOE adjustment/reduction that may be available to some LEAs.</a:t>
            </a:r>
          </a:p>
          <a:p>
            <a:pPr marL="0" indent="0">
              <a:buNone/>
            </a:pPr>
            <a:endParaRPr lang="en-US" sz="4400"/>
          </a:p>
          <a:p>
            <a:r>
              <a:rPr lang="en-US" sz="4400"/>
              <a:t>There is NO WAIVER of the MOE requirement for LEAs-even when supplemental federal funds (such as ESSER…) are provided. </a:t>
            </a:r>
          </a:p>
          <a:p>
            <a:endParaRPr lang="en-US"/>
          </a:p>
        </p:txBody>
      </p:sp>
    </p:spTree>
    <p:extLst>
      <p:ext uri="{BB962C8B-B14F-4D97-AF65-F5344CB8AC3E}">
        <p14:creationId xmlns:p14="http://schemas.microsoft.com/office/powerpoint/2010/main" val="3309852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07E0-E9A5-789D-C44F-09F6349CC440}"/>
              </a:ext>
            </a:extLst>
          </p:cNvPr>
          <p:cNvSpPr>
            <a:spLocks noGrp="1"/>
          </p:cNvSpPr>
          <p:nvPr>
            <p:ph type="title"/>
          </p:nvPr>
        </p:nvSpPr>
        <p:spPr/>
        <p:txBody>
          <a:bodyPr>
            <a:norm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5400">
                <a:solidFill>
                  <a:schemeClr val="tx1"/>
                </a:solidFill>
              </a:rPr>
              <a:t>What fiscal information is required?</a:t>
            </a:r>
            <a:endParaRPr lang="en-US" sz="5400"/>
          </a:p>
        </p:txBody>
      </p:sp>
      <p:sp>
        <p:nvSpPr>
          <p:cNvPr id="3" name="Content Placeholder 2">
            <a:extLst>
              <a:ext uri="{FF2B5EF4-FFF2-40B4-BE49-F238E27FC236}">
                <a16:creationId xmlns:a16="http://schemas.microsoft.com/office/drawing/2014/main" id="{4E181975-8604-FD2A-8F44-8C349B26FDA2}"/>
              </a:ext>
            </a:extLst>
          </p:cNvPr>
          <p:cNvSpPr>
            <a:spLocks noGrp="1"/>
          </p:cNvSpPr>
          <p:nvPr>
            <p:ph idx="1"/>
          </p:nvPr>
        </p:nvSpPr>
        <p:spPr/>
        <p:txBody>
          <a:bodyPr>
            <a:normAutofit fontScale="85000" lnSpcReduction="20000"/>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4800"/>
              <a:t>LEAs demonstrate compliance with MOE by budgeting/expending the required funds for </a:t>
            </a:r>
            <a:r>
              <a:rPr lang="en-US" sz="4800" i="1"/>
              <a:t>special education </a:t>
            </a:r>
            <a:r>
              <a:rPr lang="en-US" sz="4800"/>
              <a:t>and </a:t>
            </a:r>
            <a:r>
              <a:rPr lang="en-US" sz="4800" i="1"/>
              <a:t>related services</a:t>
            </a:r>
            <a:r>
              <a:rPr lang="en-US" sz="4800"/>
              <a:t>.  </a:t>
            </a:r>
          </a:p>
          <a:p>
            <a:pPr marL="0" indent="0">
              <a:buNone/>
            </a:pPr>
            <a:endParaRPr lang="en-US" sz="4800"/>
          </a:p>
          <a:p>
            <a:pPr algn="l" fontAlgn="base"/>
            <a:r>
              <a:rPr lang="en-US" sz="4800" b="0" i="0">
                <a:solidFill>
                  <a:srgbClr val="343C47"/>
                </a:solidFill>
                <a:effectLst/>
              </a:rPr>
              <a:t>Special education means specially designed instruction, at no cost to the parents, to meet the unique needs of a child with a disability. This is described in the child’s IEP.  </a:t>
            </a:r>
          </a:p>
          <a:p>
            <a:pPr marL="0" indent="0">
              <a:buNone/>
            </a:pPr>
            <a:endParaRPr lang="en-US" sz="4800"/>
          </a:p>
          <a:p>
            <a:r>
              <a:rPr lang="en-US" sz="4800" b="0" i="0">
                <a:solidFill>
                  <a:srgbClr val="343C47"/>
                </a:solidFill>
                <a:effectLst/>
              </a:rPr>
              <a:t>Related services means transportation…other supportive services as are required to assist a child with a disability to benefit from special education. </a:t>
            </a:r>
            <a:r>
              <a:rPr lang="en-US" sz="4800">
                <a:solidFill>
                  <a:srgbClr val="343C47"/>
                </a:solidFill>
              </a:rPr>
              <a:t> Other common examples include speech therapy, occupational therapy, physical therapy, and psychological services. </a:t>
            </a:r>
            <a:endParaRPr lang="en-US" sz="4800" b="0" i="0">
              <a:solidFill>
                <a:srgbClr val="343C47"/>
              </a:solidFill>
              <a:effectLst/>
            </a:endParaRPr>
          </a:p>
          <a:p>
            <a:endParaRPr lang="en-US"/>
          </a:p>
        </p:txBody>
      </p:sp>
    </p:spTree>
    <p:extLst>
      <p:ext uri="{BB962C8B-B14F-4D97-AF65-F5344CB8AC3E}">
        <p14:creationId xmlns:p14="http://schemas.microsoft.com/office/powerpoint/2010/main" val="34961109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6EEFF6-78B0-D0B2-37B4-3186C74F1BA2}"/>
              </a:ext>
            </a:extLst>
          </p:cNvPr>
          <p:cNvSpPr>
            <a:spLocks noGrp="1"/>
          </p:cNvSpPr>
          <p:nvPr>
            <p:ph type="title"/>
          </p:nvPr>
        </p:nvSpPr>
        <p:spPr/>
        <p:txBody>
          <a:bodyPr>
            <a:norm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5400">
                <a:solidFill>
                  <a:schemeClr val="tx1"/>
                </a:solidFill>
              </a:rPr>
              <a:t>Calculation of “Local Only” </a:t>
            </a:r>
            <a:endParaRPr lang="en-US" sz="5400"/>
          </a:p>
        </p:txBody>
      </p:sp>
      <p:sp>
        <p:nvSpPr>
          <p:cNvPr id="7" name="Content Placeholder 6">
            <a:extLst>
              <a:ext uri="{FF2B5EF4-FFF2-40B4-BE49-F238E27FC236}">
                <a16:creationId xmlns:a16="http://schemas.microsoft.com/office/drawing/2014/main" id="{1A3D38FE-ABD4-DB49-92F4-5D56100DB892}"/>
              </a:ext>
            </a:extLst>
          </p:cNvPr>
          <p:cNvSpPr>
            <a:spLocks noGrp="1"/>
          </p:cNvSpPr>
          <p:nvPr>
            <p:ph idx="1"/>
          </p:nvPr>
        </p:nvSpPr>
        <p:spPr/>
        <p:txBody>
          <a:bodyPr>
            <a:normAutofit fontScale="92500" lnSpcReduction="10000"/>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kumimoji="0" lang="en-US" sz="3750" b="0" i="0" u="none" strike="noStrike" kern="1200" cap="none" spc="0" normalizeH="0" baseline="0" noProof="0" dirty="0">
                <a:ln>
                  <a:noFill/>
                </a:ln>
                <a:solidFill>
                  <a:prstClr val="black"/>
                </a:solidFill>
                <a:effectLst/>
                <a:uLnTx/>
                <a:uFillTx/>
                <a:ea typeface="+mn-ea"/>
                <a:cs typeface="+mn-cs"/>
              </a:rPr>
              <a:t>Most expenditures for special education and related services come from the General Fund, which is a combination of state support provided through State Aid to Classrooms as well as local funds.</a:t>
            </a:r>
          </a:p>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kumimoji="0" lang="en-US" sz="3750" b="0" i="0" u="none" strike="noStrike" kern="1200" cap="none" spc="0" normalizeH="0" baseline="0" noProof="0" dirty="0">
                <a:ln>
                  <a:noFill/>
                </a:ln>
                <a:solidFill>
                  <a:prstClr val="black"/>
                </a:solidFill>
                <a:effectLst/>
                <a:uLnTx/>
                <a:uFillTx/>
                <a:ea typeface="+mn-ea"/>
                <a:cs typeface="+mn-cs"/>
              </a:rPr>
              <a:t>Expenditures are not distinguished by the source; however, our guidance from OSEP is that if you cannot separate state from local funds, they must be counted under “Total State and Local”.</a:t>
            </a:r>
          </a:p>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kumimoji="0" lang="en-US" sz="3750" b="0" i="0" u="none" strike="noStrike" kern="1200" cap="none" spc="0" normalizeH="0" baseline="0" noProof="0" dirty="0">
                <a:ln>
                  <a:noFill/>
                </a:ln>
                <a:solidFill>
                  <a:prstClr val="black"/>
                </a:solidFill>
                <a:effectLst/>
                <a:uLnTx/>
                <a:uFillTx/>
                <a:ea typeface="+mn-ea"/>
                <a:cs typeface="+mn-cs"/>
              </a:rPr>
              <a:t>This reduces the LEA’s ability to use all four calculation methods.  </a:t>
            </a:r>
          </a:p>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kumimoji="0" lang="en-US" sz="3750" b="0" i="0" u="none" strike="noStrike" kern="1200" cap="none" spc="0" normalizeH="0" baseline="0" noProof="0" dirty="0">
                <a:ln>
                  <a:noFill/>
                </a:ln>
                <a:solidFill>
                  <a:prstClr val="black"/>
                </a:solidFill>
                <a:effectLst/>
                <a:uLnTx/>
                <a:uFillTx/>
                <a:ea typeface="+mn-ea"/>
                <a:cs typeface="+mn-cs"/>
              </a:rPr>
              <a:t>We encourage LEAs to use all available methods for these reasons:</a:t>
            </a:r>
          </a:p>
          <a:p>
            <a:pPr marL="342900" marR="0" lvl="0" indent="-342900" algn="l" defTabSz="1371600" rtl="0" eaLnBrk="1" fontAlgn="auto" latinLnBrk="0" hangingPunct="1">
              <a:lnSpc>
                <a:spcPct val="90000"/>
              </a:lnSpc>
              <a:spcBef>
                <a:spcPts val="1500"/>
              </a:spcBef>
              <a:spcAft>
                <a:spcPts val="0"/>
              </a:spcAft>
              <a:buClrTx/>
              <a:buSzTx/>
              <a:buFont typeface="Arial" panose="020B0604020202020204" pitchFamily="34" charset="0"/>
              <a:buChar char="•"/>
              <a:tabLst/>
              <a:defRPr/>
            </a:pPr>
            <a:r>
              <a:rPr kumimoji="0" lang="en-US" sz="3750" b="0" i="0" u="none" strike="noStrike" kern="1200" cap="none" spc="0" normalizeH="0" baseline="0" noProof="0" dirty="0">
                <a:ln>
                  <a:noFill/>
                </a:ln>
                <a:solidFill>
                  <a:prstClr val="black"/>
                </a:solidFill>
                <a:effectLst/>
                <a:uLnTx/>
                <a:uFillTx/>
                <a:ea typeface="+mn-ea"/>
                <a:cs typeface="+mn-cs"/>
              </a:rPr>
              <a:t>More opportunity to meet the standard</a:t>
            </a:r>
          </a:p>
          <a:p>
            <a:pPr marL="342900" marR="0" lvl="0" indent="-342900" algn="l" defTabSz="1371600" rtl="0" eaLnBrk="1" fontAlgn="auto" latinLnBrk="0" hangingPunct="1">
              <a:lnSpc>
                <a:spcPct val="90000"/>
              </a:lnSpc>
              <a:spcBef>
                <a:spcPts val="1500"/>
              </a:spcBef>
              <a:spcAft>
                <a:spcPts val="0"/>
              </a:spcAft>
              <a:buClrTx/>
              <a:buSzTx/>
              <a:buFont typeface="Arial" panose="020B0604020202020204" pitchFamily="34" charset="0"/>
              <a:buChar char="•"/>
              <a:tabLst/>
              <a:defRPr/>
            </a:pPr>
            <a:r>
              <a:rPr kumimoji="0" lang="en-US" sz="3750" b="0" i="0" u="none" strike="noStrike" kern="1200" cap="none" spc="0" normalizeH="0" baseline="0" noProof="0" dirty="0">
                <a:ln>
                  <a:noFill/>
                </a:ln>
                <a:solidFill>
                  <a:prstClr val="black"/>
                </a:solidFill>
                <a:effectLst/>
                <a:uLnTx/>
                <a:uFillTx/>
                <a:ea typeface="+mn-ea"/>
                <a:cs typeface="+mn-cs"/>
              </a:rPr>
              <a:t>When an LEA does not meet MOE, the State Agency uses the smallest shortfall to determine the amount to be repaid.  That is usually the local amount.  </a:t>
            </a:r>
          </a:p>
          <a:p>
            <a:endParaRPr lang="en-US" dirty="0"/>
          </a:p>
        </p:txBody>
      </p:sp>
    </p:spTree>
    <p:extLst>
      <p:ext uri="{BB962C8B-B14F-4D97-AF65-F5344CB8AC3E}">
        <p14:creationId xmlns:p14="http://schemas.microsoft.com/office/powerpoint/2010/main" val="4003087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7C152-B1E6-A322-EB6B-5DB6962F0901}"/>
              </a:ext>
            </a:extLst>
          </p:cNvPr>
          <p:cNvSpPr>
            <a:spLocks noGrp="1"/>
          </p:cNvSpPr>
          <p:nvPr>
            <p:ph type="title"/>
          </p:nvPr>
        </p:nvSpPr>
        <p:spPr/>
        <p:txBody>
          <a:bodyPr>
            <a:norm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5400"/>
              <a:t>The Power of Exceptions</a:t>
            </a:r>
          </a:p>
        </p:txBody>
      </p:sp>
      <p:sp>
        <p:nvSpPr>
          <p:cNvPr id="4" name="Content Placeholder 3">
            <a:extLst>
              <a:ext uri="{FF2B5EF4-FFF2-40B4-BE49-F238E27FC236}">
                <a16:creationId xmlns:a16="http://schemas.microsoft.com/office/drawing/2014/main" id="{854B6482-9FF5-7DD7-1B79-CECF5DC8E713}"/>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US" sz="4800"/>
              <a:t>Can help the district “Meet with Exceptions”</a:t>
            </a:r>
          </a:p>
          <a:p>
            <a:pPr marL="457200" indent="-457200">
              <a:buFont typeface="Arial" panose="020B0604020202020204" pitchFamily="34" charset="0"/>
              <a:buChar char="•"/>
            </a:pPr>
            <a:r>
              <a:rPr lang="en-US" sz="4800"/>
              <a:t>“Meets with Exceptions”=“Meets”</a:t>
            </a:r>
          </a:p>
          <a:p>
            <a:pPr marL="457200" indent="-457200">
              <a:buFont typeface="Arial" panose="020B0604020202020204" pitchFamily="34" charset="0"/>
              <a:buChar char="•"/>
            </a:pPr>
            <a:r>
              <a:rPr lang="en-US" sz="4800"/>
              <a:t>May help district “Meet with Exceptions” by more than one method</a:t>
            </a:r>
          </a:p>
          <a:p>
            <a:pPr marL="457200" indent="-457200">
              <a:buFont typeface="Arial" panose="020B0604020202020204" pitchFamily="34" charset="0"/>
              <a:buChar char="•"/>
            </a:pPr>
            <a:r>
              <a:rPr lang="en-US" sz="4800"/>
              <a:t>Lowers the threshold for future years</a:t>
            </a:r>
          </a:p>
          <a:p>
            <a:pPr marL="457200" indent="-457200">
              <a:buFont typeface="Arial" panose="020B0604020202020204" pitchFamily="34" charset="0"/>
              <a:buChar char="•"/>
            </a:pPr>
            <a:r>
              <a:rPr lang="en-US" sz="4800"/>
              <a:t>If a district fails MOE by all 4 methods, the lowest shortfall is used to calculate the amount to be remitted through non-federal funds</a:t>
            </a:r>
          </a:p>
        </p:txBody>
      </p:sp>
    </p:spTree>
    <p:extLst>
      <p:ext uri="{BB962C8B-B14F-4D97-AF65-F5344CB8AC3E}">
        <p14:creationId xmlns:p14="http://schemas.microsoft.com/office/powerpoint/2010/main" val="4262721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6AD06-65EA-8AAC-790F-9A5E6F2C847E}"/>
              </a:ext>
            </a:extLst>
          </p:cNvPr>
          <p:cNvSpPr>
            <a:spLocks noGrp="1"/>
          </p:cNvSpPr>
          <p:nvPr>
            <p:ph type="title"/>
          </p:nvPr>
        </p:nvSpPr>
        <p:spPr/>
        <p:txBody>
          <a:bodyPr>
            <a:norm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5400"/>
              <a:t>MOE Adjustment or Reduction</a:t>
            </a:r>
          </a:p>
        </p:txBody>
      </p:sp>
      <p:sp>
        <p:nvSpPr>
          <p:cNvPr id="4" name="Content Placeholder 3">
            <a:extLst>
              <a:ext uri="{FF2B5EF4-FFF2-40B4-BE49-F238E27FC236}">
                <a16:creationId xmlns:a16="http://schemas.microsoft.com/office/drawing/2014/main" id="{32F2B7F6-D7E1-E7AB-838C-B5AC0EF73EBB}"/>
              </a:ext>
            </a:extLst>
          </p:cNvPr>
          <p:cNvSpPr>
            <a:spLocks noGrp="1"/>
          </p:cNvSpPr>
          <p:nvPr>
            <p:ph idx="1"/>
          </p:nvPr>
        </p:nvSpPr>
        <p:spPr/>
        <p:txBody>
          <a:bodyPr/>
          <a:lstStyle/>
          <a:p>
            <a:r>
              <a:rPr lang="en-US" sz="3200"/>
              <a:t>The MOE Adjustment is available to </a:t>
            </a:r>
            <a:r>
              <a:rPr lang="en-US" sz="3200" i="1"/>
              <a:t>eligible </a:t>
            </a:r>
            <a:r>
              <a:rPr lang="en-US" sz="3200"/>
              <a:t>districts when the current year’s allocation exceeds the allocation of the prior year.</a:t>
            </a:r>
          </a:p>
          <a:p>
            <a:r>
              <a:rPr lang="en-US" sz="3200"/>
              <a:t>Eligible districts are those that can establish and maintain FAPE, meaning, </a:t>
            </a:r>
          </a:p>
          <a:p>
            <a:pPr lvl="1"/>
            <a:r>
              <a:rPr lang="en-US" sz="3200"/>
              <a:t>meet the criteria to receive a grant award</a:t>
            </a:r>
          </a:p>
          <a:p>
            <a:pPr lvl="1"/>
            <a:r>
              <a:rPr lang="en-US" sz="3200"/>
              <a:t>they have a “Meets” determination and </a:t>
            </a:r>
          </a:p>
          <a:p>
            <a:pPr lvl="1"/>
            <a:r>
              <a:rPr lang="en-US" sz="3200"/>
              <a:t>have not been identified as having significant disproportionality</a:t>
            </a:r>
          </a:p>
          <a:p>
            <a:r>
              <a:rPr lang="en-US" sz="3200"/>
              <a:t>The MOE reduction allows districts to reduce their state and local support by up to 50% </a:t>
            </a:r>
            <a:r>
              <a:rPr lang="en-US" sz="3200" u="sng"/>
              <a:t>of the increase.</a:t>
            </a:r>
          </a:p>
          <a:p>
            <a:endParaRPr lang="en-US"/>
          </a:p>
        </p:txBody>
      </p:sp>
    </p:spTree>
    <p:extLst>
      <p:ext uri="{BB962C8B-B14F-4D97-AF65-F5344CB8AC3E}">
        <p14:creationId xmlns:p14="http://schemas.microsoft.com/office/powerpoint/2010/main" val="15386252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A85F62-CE83-C1A6-4234-0A6E4AA5625E}"/>
              </a:ext>
            </a:extLst>
          </p:cNvPr>
          <p:cNvSpPr>
            <a:spLocks noGrp="1"/>
          </p:cNvSpPr>
          <p:nvPr>
            <p:ph type="title"/>
          </p:nvPr>
        </p:nvSpPr>
        <p:spPr/>
        <p:txBody>
          <a:bodyPr/>
          <a:lstStyle/>
          <a:p>
            <a:r>
              <a:rPr lang="en-US"/>
              <a:t>Excess Cost</a:t>
            </a:r>
          </a:p>
        </p:txBody>
      </p:sp>
      <p:sp>
        <p:nvSpPr>
          <p:cNvPr id="5" name="Text Placeholder 4">
            <a:extLst>
              <a:ext uri="{FF2B5EF4-FFF2-40B4-BE49-F238E27FC236}">
                <a16:creationId xmlns:a16="http://schemas.microsoft.com/office/drawing/2014/main" id="{3F822F87-44FC-8E4E-704C-274D7419ECA6}"/>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41790087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en-US" sz="6000" b="1" dirty="0"/>
              <a:t>Excess Cost – IDEA Grant</a:t>
            </a:r>
          </a:p>
        </p:txBody>
      </p:sp>
      <p:sp>
        <p:nvSpPr>
          <p:cNvPr id="5" name="Content Placeholder 4"/>
          <p:cNvSpPr>
            <a:spLocks noGrp="1"/>
          </p:cNvSpPr>
          <p:nvPr>
            <p:ph idx="1"/>
          </p:nvPr>
        </p:nvSpPr>
        <p:spPr/>
        <p:txBody>
          <a:bodyPr vert="horz" lIns="91440" tIns="45720" rIns="91440" bIns="45720" rtlCol="0" anchor="t">
            <a:norm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3000" dirty="0"/>
              <a:t>IDEA is an “Excess Cost” entitlement grant</a:t>
            </a:r>
          </a:p>
          <a:p>
            <a:pPr marL="0" indent="0">
              <a:buNone/>
            </a:pPr>
            <a:r>
              <a:rPr lang="en-US" sz="3000" dirty="0"/>
              <a:t>One of the first assurances an LEA must make to be eligible to receive funds--</a:t>
            </a:r>
          </a:p>
          <a:p>
            <a:pPr marL="0" indent="0">
              <a:buNone/>
            </a:pPr>
            <a:r>
              <a:rPr lang="en-US" sz="3000" b="1" dirty="0"/>
              <a:t>300.202 Use of amounts.</a:t>
            </a:r>
          </a:p>
          <a:p>
            <a:pPr marL="0" indent="0">
              <a:buNone/>
            </a:pPr>
            <a:r>
              <a:rPr lang="en-US" sz="3000" dirty="0"/>
              <a:t>(a) General. Amounts provided to the LEA under Part B of the Act—</a:t>
            </a:r>
          </a:p>
          <a:p>
            <a:pPr marL="0" indent="0">
              <a:buNone/>
            </a:pPr>
            <a:r>
              <a:rPr lang="en-US" sz="3000" dirty="0"/>
              <a:t>	(1) Must be expended in accordance with the applicable provisions of this part;</a:t>
            </a:r>
          </a:p>
          <a:p>
            <a:pPr marL="0" indent="0">
              <a:buNone/>
            </a:pPr>
            <a:r>
              <a:rPr lang="en-US" sz="3000" dirty="0"/>
              <a:t>	(2) Must be used </a:t>
            </a:r>
            <a:r>
              <a:rPr lang="en-US" sz="3000" b="1" i="1" dirty="0">
                <a:solidFill>
                  <a:srgbClr val="FF0000"/>
                </a:solidFill>
              </a:rPr>
              <a:t>only to pay the excess costs of providing special education and 	related services to children with disabilities</a:t>
            </a:r>
            <a:r>
              <a:rPr lang="en-US" sz="3000" dirty="0"/>
              <a:t>, consistent with paragraph (b) of this 	section; and</a:t>
            </a:r>
          </a:p>
          <a:p>
            <a:pPr>
              <a:spcBef>
                <a:spcPts val="1000"/>
              </a:spcBef>
            </a:pPr>
            <a:r>
              <a:rPr lang="en-US" sz="3000" dirty="0"/>
              <a:t>	(3) Must be used to supplement State, local, and other Federal funds and not to supplant </a:t>
            </a:r>
            <a:endParaRPr lang="en-US" dirty="0"/>
          </a:p>
          <a:p>
            <a:pPr>
              <a:spcBef>
                <a:spcPts val="1000"/>
              </a:spcBef>
            </a:pPr>
            <a:r>
              <a:rPr lang="en-US" sz="3000" dirty="0"/>
              <a:t>     those funds.</a:t>
            </a:r>
            <a:endParaRPr lang="en-US" dirty="0"/>
          </a:p>
        </p:txBody>
      </p:sp>
    </p:spTree>
    <p:extLst>
      <p:ext uri="{BB962C8B-B14F-4D97-AF65-F5344CB8AC3E}">
        <p14:creationId xmlns:p14="http://schemas.microsoft.com/office/powerpoint/2010/main" val="42487132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F2F45-F53D-D1CE-F2FF-1C62A4D6EBB7}"/>
              </a:ext>
            </a:extLst>
          </p:cNvPr>
          <p:cNvSpPr>
            <a:spLocks noGrp="1"/>
          </p:cNvSpPr>
          <p:nvPr>
            <p:ph type="title"/>
          </p:nvPr>
        </p:nvSpPr>
        <p:spPr/>
        <p:txBody>
          <a:bodyPr/>
          <a:lstStyle/>
          <a:p>
            <a:r>
              <a:rPr lang="en-US" dirty="0"/>
              <a:t>Excess Cost - continued</a:t>
            </a:r>
          </a:p>
        </p:txBody>
      </p:sp>
      <p:sp>
        <p:nvSpPr>
          <p:cNvPr id="3" name="Content Placeholder 2">
            <a:extLst>
              <a:ext uri="{FF2B5EF4-FFF2-40B4-BE49-F238E27FC236}">
                <a16:creationId xmlns:a16="http://schemas.microsoft.com/office/drawing/2014/main" id="{75342F9A-A68E-B13F-A0A1-666EEBD534E8}"/>
              </a:ext>
            </a:extLst>
          </p:cNvPr>
          <p:cNvSpPr>
            <a:spLocks noGrp="1"/>
          </p:cNvSpPr>
          <p:nvPr>
            <p:ph idx="1"/>
          </p:nvPr>
        </p:nvSpPr>
        <p:spPr/>
        <p:txBody>
          <a:bodyPr vert="horz" lIns="91440" tIns="45720" rIns="91440" bIns="45720" rtlCol="0" anchor="t">
            <a:normAutofit fontScale="92500"/>
          </a:bodyPr>
          <a:lstStyle/>
          <a:p>
            <a:pPr marL="685800" lvl="1" indent="0">
              <a:buNone/>
            </a:pPr>
            <a:endParaRPr lang="en-US" sz="4400" dirty="0">
              <a:latin typeface="Aptos Display"/>
              <a:ea typeface="Calibri"/>
              <a:cs typeface="Calibri"/>
            </a:endParaRPr>
          </a:p>
          <a:p>
            <a:pPr marL="571500" indent="-571500">
              <a:buChar char="•"/>
            </a:pPr>
            <a:r>
              <a:rPr lang="en-US" sz="4400" dirty="0">
                <a:latin typeface="Calibri"/>
                <a:ea typeface="Calibri"/>
                <a:cs typeface="Calibri"/>
              </a:rPr>
              <a:t>Individual-specific expenditures must be an "excess cost" to be allowable.</a:t>
            </a:r>
          </a:p>
          <a:p>
            <a:pPr marL="571500" indent="-571500">
              <a:buChar char="•"/>
            </a:pPr>
            <a:r>
              <a:rPr lang="en-US" sz="4400" dirty="0">
                <a:latin typeface="Aptos"/>
                <a:ea typeface="Calibri"/>
                <a:cs typeface="Calibri"/>
              </a:rPr>
              <a:t>Excess Cost is the IDEA requirement that LEAs must expend as much on students with disabilities as the Average Annual Per Pupil Expenditure (APPE) of all students.</a:t>
            </a:r>
            <a:endParaRPr lang="en-US" dirty="0">
              <a:latin typeface="Aptos"/>
            </a:endParaRPr>
          </a:p>
          <a:p>
            <a:pPr marL="571500" indent="-571500">
              <a:buChar char="•"/>
            </a:pPr>
            <a:r>
              <a:rPr lang="en-US" sz="4400" dirty="0">
                <a:latin typeface="Aptos"/>
                <a:ea typeface="Calibri"/>
                <a:cs typeface="Calibri"/>
              </a:rPr>
              <a:t>All expenditures of the LEA must be included—with the exception of capital outlay and debt service.</a:t>
            </a:r>
            <a:endParaRPr lang="en-US" dirty="0">
              <a:latin typeface="Aptos"/>
            </a:endParaRPr>
          </a:p>
          <a:p>
            <a:pPr marL="571500" indent="-571500">
              <a:buChar char="•"/>
            </a:pPr>
            <a:r>
              <a:rPr lang="en-US" sz="4400" dirty="0">
                <a:latin typeface="Aptos"/>
                <a:ea typeface="Calibri"/>
                <a:cs typeface="Calibri"/>
              </a:rPr>
              <a:t>Expenditures must be calculated by Elementary and Secondary—consistent with each State’s definition.</a:t>
            </a:r>
            <a:endParaRPr lang="en-US" dirty="0">
              <a:latin typeface="Aptos"/>
            </a:endParaRPr>
          </a:p>
          <a:p>
            <a:endParaRPr lang="en-US" dirty="0"/>
          </a:p>
          <a:p>
            <a:endParaRPr lang="en-US" dirty="0"/>
          </a:p>
        </p:txBody>
      </p:sp>
    </p:spTree>
    <p:extLst>
      <p:ext uri="{BB962C8B-B14F-4D97-AF65-F5344CB8AC3E}">
        <p14:creationId xmlns:p14="http://schemas.microsoft.com/office/powerpoint/2010/main" val="34794934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DE35A4-DA2F-E240-E7F0-80981C0F26FE}"/>
              </a:ext>
            </a:extLst>
          </p:cNvPr>
          <p:cNvSpPr>
            <a:spLocks noGrp="1"/>
          </p:cNvSpPr>
          <p:nvPr>
            <p:ph type="title"/>
          </p:nvPr>
        </p:nvSpPr>
        <p:spPr/>
        <p:txBody>
          <a:bodyPr/>
          <a:lstStyle/>
          <a:p>
            <a:r>
              <a:rPr lang="en-US"/>
              <a:t>IDEA FISCAL MONITORING</a:t>
            </a:r>
          </a:p>
        </p:txBody>
      </p:sp>
      <p:sp>
        <p:nvSpPr>
          <p:cNvPr id="5" name="Text Placeholder 4">
            <a:extLst>
              <a:ext uri="{FF2B5EF4-FFF2-40B4-BE49-F238E27FC236}">
                <a16:creationId xmlns:a16="http://schemas.microsoft.com/office/drawing/2014/main" id="{65845C74-349C-A117-C21C-4A47158D7D5E}"/>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7411288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6E6FA-41A0-770D-4920-F81A7DF70F28}"/>
              </a:ext>
            </a:extLst>
          </p:cNvPr>
          <p:cNvSpPr>
            <a:spLocks noGrp="1"/>
          </p:cNvSpPr>
          <p:nvPr>
            <p:ph type="title"/>
          </p:nvPr>
        </p:nvSpPr>
        <p:spPr/>
        <p:txBody>
          <a:bodyPr/>
          <a:lstStyle/>
          <a:p>
            <a:r>
              <a:rPr lang="en-US"/>
              <a:t>Tiered Risk-Based Monitoring</a:t>
            </a:r>
          </a:p>
        </p:txBody>
      </p:sp>
      <p:pic>
        <p:nvPicPr>
          <p:cNvPr id="10" name="Content Placeholder 9" descr="triangle chart - orange, yellow, and blue depicting Tiered Risk-Based Monitoring">
            <a:extLst>
              <a:ext uri="{FF2B5EF4-FFF2-40B4-BE49-F238E27FC236}">
                <a16:creationId xmlns:a16="http://schemas.microsoft.com/office/drawing/2014/main" id="{2054CAB9-8DA0-3F9B-5829-FE22182FA121}"/>
              </a:ext>
            </a:extLst>
          </p:cNvPr>
          <p:cNvPicPr>
            <a:picLocks noGrp="1" noChangeAspect="1"/>
          </p:cNvPicPr>
          <p:nvPr>
            <p:ph idx="1"/>
          </p:nvPr>
        </p:nvPicPr>
        <p:blipFill>
          <a:blip r:embed="rId3"/>
          <a:stretch>
            <a:fillRect/>
          </a:stretch>
        </p:blipFill>
        <p:spPr>
          <a:xfrm>
            <a:off x="5008149" y="2175347"/>
            <a:ext cx="8271701" cy="5975668"/>
          </a:xfrm>
          <a:prstGeom prst="rect">
            <a:avLst/>
          </a:prstGeom>
        </p:spPr>
      </p:pic>
    </p:spTree>
    <p:extLst>
      <p:ext uri="{BB962C8B-B14F-4D97-AF65-F5344CB8AC3E}">
        <p14:creationId xmlns:p14="http://schemas.microsoft.com/office/powerpoint/2010/main" val="7695748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FC2D9-C6A6-5469-028E-7F1AFA248C0B}"/>
              </a:ext>
            </a:extLst>
          </p:cNvPr>
          <p:cNvSpPr>
            <a:spLocks noGrp="1"/>
          </p:cNvSpPr>
          <p:nvPr>
            <p:ph type="title"/>
          </p:nvPr>
        </p:nvSpPr>
        <p:spPr/>
        <p:txBody>
          <a:bodyPr/>
          <a:lstStyle/>
          <a:p>
            <a:r>
              <a:rPr lang="en-US"/>
              <a:t>IDEA RISK ASSSEMENT</a:t>
            </a:r>
          </a:p>
        </p:txBody>
      </p:sp>
      <p:sp>
        <p:nvSpPr>
          <p:cNvPr id="3" name="Content Placeholder 2">
            <a:extLst>
              <a:ext uri="{FF2B5EF4-FFF2-40B4-BE49-F238E27FC236}">
                <a16:creationId xmlns:a16="http://schemas.microsoft.com/office/drawing/2014/main" id="{AFA7195D-8566-B2D2-3B05-75711C158ED7}"/>
              </a:ext>
            </a:extLst>
          </p:cNvPr>
          <p:cNvSpPr>
            <a:spLocks noGrp="1"/>
          </p:cNvSpPr>
          <p:nvPr>
            <p:ph idx="1"/>
          </p:nvPr>
        </p:nvSpPr>
        <p:spPr/>
        <p:txBody>
          <a:bodyPr vert="horz" lIns="91440" tIns="45720" rIns="91440" bIns="45720" rtlCol="0" anchor="t">
            <a:normAutofit lnSpcReduction="10000"/>
          </a:bodyPr>
          <a:lstStyle/>
          <a:p>
            <a:pPr marL="457200" indent="-457200">
              <a:buChar char="•"/>
            </a:pPr>
            <a:r>
              <a:rPr lang="en-US"/>
              <a:t>IDEA Balances Remaining</a:t>
            </a:r>
          </a:p>
          <a:p>
            <a:pPr marL="457200" indent="-457200">
              <a:buChar char="•"/>
            </a:pPr>
            <a:r>
              <a:rPr lang="en-US"/>
              <a:t>LEA Turnover (Special Education Director, Superintendent)</a:t>
            </a:r>
          </a:p>
          <a:p>
            <a:pPr marL="457200" indent="-457200">
              <a:buChar char="•"/>
            </a:pPr>
            <a:r>
              <a:rPr lang="en-US"/>
              <a:t>Monitoring History</a:t>
            </a:r>
          </a:p>
          <a:p>
            <a:pPr marL="457200" indent="-457200">
              <a:buChar char="•"/>
            </a:pPr>
            <a:r>
              <a:rPr lang="en-US"/>
              <a:t>Review of Self-Assessment</a:t>
            </a:r>
          </a:p>
          <a:p>
            <a:pPr marL="457200" indent="-457200">
              <a:buChar char="•"/>
            </a:pPr>
            <a:r>
              <a:rPr lang="en-US"/>
              <a:t>SCDE Risk Rating</a:t>
            </a:r>
          </a:p>
          <a:p>
            <a:pPr marL="457200" indent="-457200">
              <a:buChar char="•"/>
            </a:pPr>
            <a:r>
              <a:rPr lang="en-US"/>
              <a:t>Single Audit Management Decisions</a:t>
            </a:r>
          </a:p>
          <a:p>
            <a:pPr marL="457200" indent="-457200">
              <a:buChar char="•"/>
            </a:pPr>
            <a:r>
              <a:rPr lang="en-US"/>
              <a:t>Size of IDEA Award</a:t>
            </a:r>
          </a:p>
          <a:p>
            <a:pPr marL="457200" indent="-457200">
              <a:buChar char="•"/>
            </a:pPr>
            <a:r>
              <a:rPr lang="en-US"/>
              <a:t>Timely and Accurate Submission of IDEA Application</a:t>
            </a:r>
          </a:p>
          <a:p>
            <a:pPr marL="457200" indent="-457200">
              <a:buChar char="•"/>
            </a:pPr>
            <a:r>
              <a:rPr lang="en-US"/>
              <a:t>Timely and Accurate Submission of Excess Cost Calculator</a:t>
            </a:r>
          </a:p>
          <a:p>
            <a:pPr marL="457200" indent="-457200">
              <a:buChar char="•"/>
            </a:pPr>
            <a:r>
              <a:rPr lang="en-US"/>
              <a:t>Timely and Accurate Submission of Maintenace of Effort Calculator</a:t>
            </a:r>
          </a:p>
          <a:p>
            <a:pPr marL="457200" indent="-457200">
              <a:buChar char="•"/>
            </a:pPr>
            <a:r>
              <a:rPr lang="en-US"/>
              <a:t>Timely and Accurate Submission of Table 8 &amp; ESY Data</a:t>
            </a:r>
          </a:p>
          <a:p>
            <a:pPr marL="457200" indent="-457200">
              <a:buChar char="•"/>
            </a:pPr>
            <a:endParaRPr lang="en-US"/>
          </a:p>
          <a:p>
            <a:pPr marL="457200" indent="-457200">
              <a:buChar char="•"/>
            </a:pPr>
            <a:endParaRPr lang="en-US"/>
          </a:p>
        </p:txBody>
      </p:sp>
    </p:spTree>
    <p:extLst>
      <p:ext uri="{BB962C8B-B14F-4D97-AF65-F5344CB8AC3E}">
        <p14:creationId xmlns:p14="http://schemas.microsoft.com/office/powerpoint/2010/main" val="25160990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C8AD-77B6-1546-C9CB-9691AFD40AB3}"/>
              </a:ext>
            </a:extLst>
          </p:cNvPr>
          <p:cNvSpPr>
            <a:spLocks noGrp="1"/>
          </p:cNvSpPr>
          <p:nvPr>
            <p:ph type="title"/>
          </p:nvPr>
        </p:nvSpPr>
        <p:spPr/>
        <p:txBody>
          <a:bodyPr/>
          <a:lstStyle/>
          <a:p>
            <a:r>
              <a:rPr lang="en-US"/>
              <a:t>TIER II MONITORING</a:t>
            </a:r>
          </a:p>
        </p:txBody>
      </p:sp>
      <p:sp>
        <p:nvSpPr>
          <p:cNvPr id="3" name="Content Placeholder 2">
            <a:extLst>
              <a:ext uri="{FF2B5EF4-FFF2-40B4-BE49-F238E27FC236}">
                <a16:creationId xmlns:a16="http://schemas.microsoft.com/office/drawing/2014/main" id="{6791674A-D7C3-BD46-5DEF-201FBD2E7EFA}"/>
              </a:ext>
            </a:extLst>
          </p:cNvPr>
          <p:cNvSpPr>
            <a:spLocks noGrp="1"/>
          </p:cNvSpPr>
          <p:nvPr>
            <p:ph idx="1"/>
          </p:nvPr>
        </p:nvSpPr>
        <p:spPr/>
        <p:txBody>
          <a:bodyPr vert="horz" lIns="91440" tIns="45720" rIns="91440" bIns="45720" rtlCol="0" anchor="t">
            <a:normAutofit/>
          </a:bodyPr>
          <a:lstStyle/>
          <a:p>
            <a:r>
              <a:rPr lang="en-US" sz="3600">
                <a:solidFill>
                  <a:schemeClr val="tx1"/>
                </a:solidFill>
                <a:latin typeface="Aptos"/>
              </a:rPr>
              <a:t>Tier 2 monitoring will apply to up to 20 LEAs per year (dependent upon analysis of risk assessment criteria) and will involve a more detailed review of policies, procedures, financial ledgers, and timeliness and accuracy of data submissions. Fiscal Monitors work with districts during the desk audit to ensure that district policies and procedures comply with Uniform Grant Guidance, IDEA, and state regulations. </a:t>
            </a:r>
          </a:p>
          <a:p>
            <a:endParaRPr lang="en-US"/>
          </a:p>
        </p:txBody>
      </p:sp>
    </p:spTree>
    <p:extLst>
      <p:ext uri="{BB962C8B-B14F-4D97-AF65-F5344CB8AC3E}">
        <p14:creationId xmlns:p14="http://schemas.microsoft.com/office/powerpoint/2010/main" val="22665693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26743-D5C8-6A83-4244-8BB1205E3221}"/>
              </a:ext>
            </a:extLst>
          </p:cNvPr>
          <p:cNvSpPr>
            <a:spLocks noGrp="1"/>
          </p:cNvSpPr>
          <p:nvPr>
            <p:ph type="title"/>
          </p:nvPr>
        </p:nvSpPr>
        <p:spPr/>
        <p:txBody>
          <a:bodyPr/>
          <a:lstStyle/>
          <a:p>
            <a:r>
              <a:rPr lang="en-US"/>
              <a:t>TIER III MONITORING</a:t>
            </a:r>
          </a:p>
        </p:txBody>
      </p:sp>
      <p:sp>
        <p:nvSpPr>
          <p:cNvPr id="3" name="Content Placeholder 2">
            <a:extLst>
              <a:ext uri="{FF2B5EF4-FFF2-40B4-BE49-F238E27FC236}">
                <a16:creationId xmlns:a16="http://schemas.microsoft.com/office/drawing/2014/main" id="{6B00BE94-6E61-8842-4530-97C1B286AA06}"/>
              </a:ext>
            </a:extLst>
          </p:cNvPr>
          <p:cNvSpPr>
            <a:spLocks noGrp="1"/>
          </p:cNvSpPr>
          <p:nvPr>
            <p:ph idx="1"/>
          </p:nvPr>
        </p:nvSpPr>
        <p:spPr/>
        <p:txBody>
          <a:bodyPr vert="horz" lIns="91440" tIns="45720" rIns="91440" bIns="45720" rtlCol="0" anchor="t">
            <a:normAutofit/>
          </a:bodyPr>
          <a:lstStyle/>
          <a:p>
            <a:r>
              <a:rPr lang="en-US" sz="3200">
                <a:solidFill>
                  <a:schemeClr val="tx1"/>
                </a:solidFill>
                <a:latin typeface="Aptos"/>
              </a:rPr>
              <a:t>Tier 3 monitoring will apply to up to 15 LEAs (dependent upon analysis of risk assessment criteria) and will involve an on-site or virtual, review of policies and procedures, financial ledgers, and timeliness and accuracy of data submissions. An inventory of IDEA purchased equipment will also be performed at a selected district site. Upon completion of the on-site (virtual) monitoring, an official Letter of Findings will be issued to the LEA for any deficiencies noted with a specific timeline established for correction. Tier 3 monitoring will be completed by May of each year.</a:t>
            </a:r>
          </a:p>
          <a:p>
            <a:endParaRPr lang="en-US"/>
          </a:p>
        </p:txBody>
      </p:sp>
    </p:spTree>
    <p:extLst>
      <p:ext uri="{BB962C8B-B14F-4D97-AF65-F5344CB8AC3E}">
        <p14:creationId xmlns:p14="http://schemas.microsoft.com/office/powerpoint/2010/main" val="22391327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7B77D-3187-6708-1BF8-6AD2E26142CB}"/>
              </a:ext>
            </a:extLst>
          </p:cNvPr>
          <p:cNvSpPr>
            <a:spLocks noGrp="1"/>
          </p:cNvSpPr>
          <p:nvPr>
            <p:ph type="title"/>
          </p:nvPr>
        </p:nvSpPr>
        <p:spPr/>
        <p:txBody>
          <a:bodyPr/>
          <a:lstStyle/>
          <a:p>
            <a:r>
              <a:rPr lang="en-US"/>
              <a:t>FGM Due Dates and Deadlines </a:t>
            </a:r>
          </a:p>
        </p:txBody>
      </p:sp>
      <p:sp>
        <p:nvSpPr>
          <p:cNvPr id="3" name="Content Placeholder 2">
            <a:extLst>
              <a:ext uri="{FF2B5EF4-FFF2-40B4-BE49-F238E27FC236}">
                <a16:creationId xmlns:a16="http://schemas.microsoft.com/office/drawing/2014/main" id="{C44FCBC7-BDFB-680C-5988-986BAAA692CC}"/>
              </a:ext>
            </a:extLst>
          </p:cNvPr>
          <p:cNvSpPr>
            <a:spLocks noGrp="1"/>
          </p:cNvSpPr>
          <p:nvPr>
            <p:ph idx="1"/>
          </p:nvPr>
        </p:nvSpPr>
        <p:spPr>
          <a:xfrm>
            <a:off x="918972" y="1913697"/>
            <a:ext cx="16450056" cy="7640336"/>
          </a:xfrm>
        </p:spPr>
        <p:txBody>
          <a:bodyPr vert="horz" lIns="91440" tIns="45720" rIns="91440" bIns="45720" rtlCol="0" anchor="t">
            <a:noAutofit/>
          </a:bodyPr>
          <a:lstStyle/>
          <a:p>
            <a:endParaRPr lang="en-US" sz="2300" dirty="0">
              <a:latin typeface="Aptos"/>
            </a:endParaRPr>
          </a:p>
          <a:p>
            <a:r>
              <a:rPr lang="en-US" sz="2300" dirty="0">
                <a:latin typeface="Aptos"/>
              </a:rPr>
              <a:t>IDEA SFY27 Application Due		        August 26</a:t>
            </a:r>
          </a:p>
          <a:p>
            <a:endParaRPr lang="en-US" sz="2300" dirty="0">
              <a:latin typeface="Aptos"/>
            </a:endParaRPr>
          </a:p>
          <a:p>
            <a:r>
              <a:rPr lang="en-US" sz="2300" dirty="0">
                <a:latin typeface="Aptos"/>
              </a:rPr>
              <a:t>Financial Aid Reimbursement Request        September 26</a:t>
            </a:r>
          </a:p>
          <a:p>
            <a:endParaRPr lang="en-US" sz="2300" dirty="0">
              <a:latin typeface="Aptos"/>
            </a:endParaRPr>
          </a:p>
          <a:p>
            <a:r>
              <a:rPr lang="en-US" sz="2300" dirty="0">
                <a:latin typeface="Aptos"/>
              </a:rPr>
              <a:t>IDEA 611 &amp; 619 GANS Due to FGM       October 2026 </a:t>
            </a:r>
          </a:p>
          <a:p>
            <a:endParaRPr lang="en-US" sz="2300" dirty="0">
              <a:latin typeface="Aptos"/>
            </a:endParaRPr>
          </a:p>
          <a:p>
            <a:r>
              <a:rPr lang="en-US" sz="2300" dirty="0">
                <a:latin typeface="Aptos"/>
              </a:rPr>
              <a:t>MOE/Excess Cost Compliance Calculators	          November 2026</a:t>
            </a:r>
          </a:p>
          <a:p>
            <a:endParaRPr lang="en-US" sz="2300" dirty="0">
              <a:latin typeface="Aptos"/>
            </a:endParaRPr>
          </a:p>
          <a:p>
            <a:r>
              <a:rPr lang="en-US" sz="2400" dirty="0"/>
              <a:t>MOE Compliance Calculators        January 2027 </a:t>
            </a:r>
          </a:p>
          <a:p>
            <a:endParaRPr lang="en-US" sz="2400" dirty="0"/>
          </a:p>
          <a:p>
            <a:r>
              <a:rPr lang="en-US" sz="2400" dirty="0"/>
              <a:t>Excess Cost Compliance Calculators    February 2027</a:t>
            </a:r>
          </a:p>
          <a:p>
            <a:endParaRPr lang="en-US" sz="2400" dirty="0">
              <a:latin typeface="Aptos"/>
            </a:endParaRPr>
          </a:p>
          <a:p>
            <a:endParaRPr lang="en-US" sz="3600" dirty="0">
              <a:latin typeface="Trebuchet MS"/>
            </a:endParaRPr>
          </a:p>
          <a:p>
            <a:endParaRPr lang="en-US" sz="3600" dirty="0"/>
          </a:p>
        </p:txBody>
      </p:sp>
    </p:spTree>
    <p:extLst>
      <p:ext uri="{BB962C8B-B14F-4D97-AF65-F5344CB8AC3E}">
        <p14:creationId xmlns:p14="http://schemas.microsoft.com/office/powerpoint/2010/main" val="30151422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FGM Team</a:t>
            </a:r>
          </a:p>
        </p:txBody>
      </p:sp>
      <p:sp>
        <p:nvSpPr>
          <p:cNvPr id="4" name="Content Placeholder 3"/>
          <p:cNvSpPr>
            <a:spLocks noGrp="1"/>
          </p:cNvSpPr>
          <p:nvPr>
            <p:ph sz="half" idx="1"/>
          </p:nvPr>
        </p:nvSpPr>
        <p:spPr>
          <a:xfrm>
            <a:off x="263479" y="2019300"/>
            <a:ext cx="6228761" cy="7010400"/>
          </a:xfrm>
        </p:spPr>
        <p:txBody>
          <a:bodyPr vert="horz" lIns="137160" tIns="68580" rIns="137160" bIns="68580" rtlCol="0" anchor="t">
            <a:normAutofit fontScale="92500" lnSpcReduction="10000"/>
          </a:bodyPr>
          <a:lstStyle/>
          <a:p>
            <a:pPr marL="0" indent="0" algn="ctr">
              <a:buNone/>
            </a:pPr>
            <a:r>
              <a:rPr lang="en-US" b="1" dirty="0"/>
              <a:t>Jessica Bodger</a:t>
            </a:r>
          </a:p>
          <a:p>
            <a:pPr marL="0" indent="0" algn="ctr">
              <a:buNone/>
            </a:pPr>
            <a:r>
              <a:rPr lang="en-US" dirty="0"/>
              <a:t>Fiscal Monitoring/Excess Cost/</a:t>
            </a:r>
          </a:p>
          <a:p>
            <a:pPr marL="0" indent="0" algn="ctr">
              <a:buNone/>
            </a:pPr>
            <a:r>
              <a:rPr lang="en-US" dirty="0"/>
              <a:t>Contracts</a:t>
            </a:r>
          </a:p>
          <a:p>
            <a:pPr marL="0" indent="0" algn="ctr">
              <a:buNone/>
            </a:pPr>
            <a:r>
              <a:rPr lang="en-US" dirty="0">
                <a:hlinkClick r:id="rId3"/>
              </a:rPr>
              <a:t>jrbodger@ed.sc.gov</a:t>
            </a:r>
            <a:endParaRPr lang="en-US" dirty="0"/>
          </a:p>
          <a:p>
            <a:pPr marL="0" indent="0" algn="ctr">
              <a:buNone/>
            </a:pPr>
            <a:endParaRPr lang="en-US" dirty="0"/>
          </a:p>
          <a:p>
            <a:pPr marL="0" indent="0" algn="ctr">
              <a:buNone/>
            </a:pPr>
            <a:r>
              <a:rPr lang="en-US" b="1" dirty="0"/>
              <a:t>Lisa Cooper</a:t>
            </a:r>
          </a:p>
          <a:p>
            <a:pPr marL="0" indent="0" algn="ctr">
              <a:buNone/>
            </a:pPr>
            <a:r>
              <a:rPr lang="en-US" dirty="0"/>
              <a:t>Procurement </a:t>
            </a:r>
          </a:p>
          <a:p>
            <a:pPr marL="0" indent="0" algn="ctr">
              <a:buNone/>
            </a:pPr>
            <a:r>
              <a:rPr lang="en-US" dirty="0">
                <a:hlinkClick r:id="rId4"/>
              </a:rPr>
              <a:t>lcooper@ed.sc.gov</a:t>
            </a:r>
            <a:endParaRPr lang="en-US" dirty="0"/>
          </a:p>
          <a:p>
            <a:pPr marL="0" indent="0" algn="ctr">
              <a:buNone/>
            </a:pPr>
            <a:endParaRPr lang="en-US" dirty="0"/>
          </a:p>
          <a:p>
            <a:pPr marL="0" indent="0" algn="ctr">
              <a:buNone/>
            </a:pPr>
            <a:r>
              <a:rPr lang="en-US" b="1" dirty="0"/>
              <a:t>Emmett Eddy</a:t>
            </a:r>
          </a:p>
          <a:p>
            <a:pPr marL="0" indent="0" algn="ctr">
              <a:buNone/>
            </a:pPr>
            <a:r>
              <a:rPr lang="en-US" dirty="0"/>
              <a:t>Fiscal Monitoring/MOE/Inventory</a:t>
            </a:r>
          </a:p>
          <a:p>
            <a:pPr marL="0" indent="0" algn="ctr">
              <a:buNone/>
            </a:pPr>
            <a:r>
              <a:rPr lang="en-US" dirty="0">
                <a:hlinkClick r:id="rId5"/>
              </a:rPr>
              <a:t>eeddy@ed.sc.gov</a:t>
            </a:r>
            <a:endParaRPr lang="en-US" dirty="0"/>
          </a:p>
          <a:p>
            <a:pPr marL="0" indent="0" algn="ctr">
              <a:buNone/>
            </a:pPr>
            <a:endParaRPr lang="en-US" dirty="0"/>
          </a:p>
          <a:p>
            <a:pPr marL="0" indent="0" algn="ctr">
              <a:buNone/>
            </a:pPr>
            <a:r>
              <a:rPr lang="en-US" b="1" dirty="0"/>
              <a:t>Genie McEachin-Session</a:t>
            </a:r>
          </a:p>
          <a:p>
            <a:pPr marL="0" indent="0" algn="ctr">
              <a:buNone/>
            </a:pPr>
            <a:r>
              <a:rPr lang="en-US" dirty="0"/>
              <a:t>OSES Budgets/Special Projects</a:t>
            </a:r>
          </a:p>
          <a:p>
            <a:pPr marL="0" indent="0" algn="ctr">
              <a:buNone/>
            </a:pPr>
            <a:r>
              <a:rPr lang="en-US" dirty="0">
                <a:hlinkClick r:id="rId6"/>
              </a:rPr>
              <a:t>lmceachinsession@ed.sc.gov</a:t>
            </a:r>
            <a:endParaRPr lang="en-US" dirty="0"/>
          </a:p>
          <a:p>
            <a:pPr marL="0" indent="0" algn="ctr">
              <a:buNone/>
            </a:pPr>
            <a:endParaRPr lang="en-US" dirty="0"/>
          </a:p>
          <a:p>
            <a:pPr marL="0" indent="0" algn="ctr">
              <a:buNone/>
            </a:pPr>
            <a:endParaRPr lang="en-US" dirty="0"/>
          </a:p>
          <a:p>
            <a:pPr marL="0" indent="0" algn="ctr">
              <a:buNone/>
            </a:pPr>
            <a:endParaRPr lang="en-US" sz="13200" dirty="0"/>
          </a:p>
          <a:p>
            <a:pPr marL="0" indent="0" algn="ctr">
              <a:buNone/>
            </a:pPr>
            <a:endParaRPr lang="en-US" sz="13200" dirty="0"/>
          </a:p>
          <a:p>
            <a:pPr marL="0" indent="0" algn="ctr">
              <a:buNone/>
            </a:pPr>
            <a:endParaRPr lang="en-US" sz="13200" dirty="0"/>
          </a:p>
          <a:p>
            <a:pPr marL="0" indent="0" algn="ctr">
              <a:buNone/>
            </a:pPr>
            <a:endParaRPr lang="en-US" dirty="0"/>
          </a:p>
        </p:txBody>
      </p:sp>
      <p:sp>
        <p:nvSpPr>
          <p:cNvPr id="6" name="Content Placeholder 5">
            <a:extLst>
              <a:ext uri="{FF2B5EF4-FFF2-40B4-BE49-F238E27FC236}">
                <a16:creationId xmlns:a16="http://schemas.microsoft.com/office/drawing/2014/main" id="{0718B46B-03A2-CAFB-9AF2-809F1F594059}"/>
              </a:ext>
            </a:extLst>
          </p:cNvPr>
          <p:cNvSpPr>
            <a:spLocks noGrp="1"/>
          </p:cNvSpPr>
          <p:nvPr>
            <p:ph sz="half" idx="13"/>
          </p:nvPr>
        </p:nvSpPr>
        <p:spPr>
          <a:xfrm>
            <a:off x="6492240" y="2441449"/>
            <a:ext cx="5303520" cy="6472525"/>
          </a:xfrm>
        </p:spPr>
        <p:txBody>
          <a:bodyPr vert="horz" lIns="91440" tIns="45720" rIns="91440" bIns="45720" rtlCol="0" anchor="t">
            <a:normAutofit/>
          </a:bodyPr>
          <a:lstStyle/>
          <a:p>
            <a:pPr marL="0" indent="0" algn="ctr">
              <a:buNone/>
            </a:pPr>
            <a:endParaRPr lang="en-US" sz="3200" b="1" dirty="0"/>
          </a:p>
          <a:p>
            <a:pPr marL="0" indent="0" algn="ctr">
              <a:buNone/>
            </a:pPr>
            <a:endParaRPr lang="en-US" sz="3200" b="1" dirty="0"/>
          </a:p>
          <a:p>
            <a:pPr marL="0" indent="0" algn="ctr">
              <a:buNone/>
            </a:pPr>
            <a:endParaRPr lang="en-US" sz="3200" b="1" dirty="0"/>
          </a:p>
          <a:p>
            <a:pPr marL="0" indent="0" algn="ctr">
              <a:buNone/>
            </a:pPr>
            <a:r>
              <a:rPr lang="en-US" sz="3200" b="1" dirty="0"/>
              <a:t>Michelle Williams Young </a:t>
            </a:r>
            <a:endParaRPr lang="en-US" sz="3200" b="1" dirty="0">
              <a:cs typeface="Calibri"/>
            </a:endParaRPr>
          </a:p>
          <a:p>
            <a:pPr marL="0" indent="0" algn="ctr">
              <a:buNone/>
            </a:pPr>
            <a:r>
              <a:rPr lang="en-US" b="1" dirty="0"/>
              <a:t>TEAM Lead</a:t>
            </a:r>
            <a:endParaRPr lang="en-US" b="1" dirty="0">
              <a:cs typeface="Calibri"/>
            </a:endParaRPr>
          </a:p>
          <a:p>
            <a:pPr marL="0" indent="0" algn="ctr">
              <a:buNone/>
            </a:pPr>
            <a:r>
              <a:rPr lang="en-US" b="1" dirty="0">
                <a:hlinkClick r:id="rId7"/>
              </a:rPr>
              <a:t>smwilliamsyoung@ed.sc.gov</a:t>
            </a:r>
            <a:endParaRPr lang="en-US" b="1" dirty="0"/>
          </a:p>
          <a:p>
            <a:pPr marL="0" indent="0" algn="ctr">
              <a:buNone/>
            </a:pPr>
            <a:endParaRPr lang="en-US" b="1" dirty="0"/>
          </a:p>
          <a:p>
            <a:pPr marL="0" indent="0" algn="ctr">
              <a:buNone/>
            </a:pPr>
            <a:endParaRPr lang="en-US" b="1" dirty="0"/>
          </a:p>
          <a:p>
            <a:pPr marL="0" indent="0" algn="ctr">
              <a:buNone/>
            </a:pPr>
            <a:endParaRPr lang="en-US" b="1" dirty="0"/>
          </a:p>
          <a:p>
            <a:pPr marL="0" indent="0" algn="ctr">
              <a:buNone/>
            </a:pPr>
            <a:endParaRPr lang="en-US" b="1" dirty="0"/>
          </a:p>
          <a:p>
            <a:pPr marL="0" indent="0">
              <a:buNone/>
            </a:pPr>
            <a:endParaRPr lang="en-US" dirty="0"/>
          </a:p>
          <a:p>
            <a:pPr marL="0" indent="0">
              <a:buNone/>
            </a:pPr>
            <a:endParaRPr lang="en-US" dirty="0"/>
          </a:p>
          <a:p>
            <a:endParaRPr lang="en-US" dirty="0"/>
          </a:p>
        </p:txBody>
      </p:sp>
      <p:sp>
        <p:nvSpPr>
          <p:cNvPr id="5" name="Content Placeholder 4" descr="Contact names and email addresses for FGM Team"/>
          <p:cNvSpPr>
            <a:spLocks noGrp="1"/>
          </p:cNvSpPr>
          <p:nvPr>
            <p:ph sz="half" idx="2"/>
          </p:nvPr>
        </p:nvSpPr>
        <p:spPr/>
        <p:txBody>
          <a:bodyPr vert="horz" lIns="137160" tIns="68580" rIns="137160" bIns="68580" rtlCol="0" anchor="t">
            <a:normAutofit/>
          </a:bodyPr>
          <a:lstStyle/>
          <a:p>
            <a:pPr marL="0" indent="0" algn="ctr">
              <a:buNone/>
            </a:pPr>
            <a:endParaRPr lang="en-US" sz="13200" dirty="0">
              <a:ea typeface="+mj-lt"/>
              <a:cs typeface="+mj-lt"/>
            </a:endParaRPr>
          </a:p>
          <a:p>
            <a:pPr marL="0" indent="0" algn="ctr">
              <a:buNone/>
            </a:pPr>
            <a:endParaRPr lang="en-US" sz="13200" dirty="0">
              <a:ea typeface="+mj-lt"/>
              <a:cs typeface="+mj-lt"/>
            </a:endParaRPr>
          </a:p>
          <a:p>
            <a:pPr marL="0" indent="0" algn="ctr">
              <a:buNone/>
            </a:pPr>
            <a:endParaRPr lang="en-US" sz="13200" b="1" dirty="0">
              <a:ea typeface="+mj-lt"/>
              <a:cs typeface="+mj-lt"/>
            </a:endParaRPr>
          </a:p>
          <a:p>
            <a:pPr marL="0" indent="0" algn="ctr">
              <a:buNone/>
            </a:pPr>
            <a:endParaRPr lang="en-US" sz="13200" b="1" dirty="0"/>
          </a:p>
          <a:p>
            <a:pPr marL="0" indent="0" algn="ctr">
              <a:buNone/>
            </a:pPr>
            <a:endParaRPr lang="en-US" sz="13200" dirty="0"/>
          </a:p>
          <a:p>
            <a:pPr marL="0" indent="0" algn="ctr">
              <a:buNone/>
            </a:pPr>
            <a:endParaRPr lang="en-US" sz="13200" b="1" dirty="0"/>
          </a:p>
          <a:p>
            <a:pPr marL="0" indent="0" algn="ctr">
              <a:buNone/>
            </a:pPr>
            <a:endParaRPr lang="en-US" sz="13200" dirty="0"/>
          </a:p>
          <a:p>
            <a:pPr marL="0" indent="0" algn="ctr">
              <a:buNone/>
            </a:pPr>
            <a:endParaRPr lang="en-US" sz="8400" dirty="0"/>
          </a:p>
          <a:p>
            <a:pPr marL="0" indent="0" algn="ctr">
              <a:buNone/>
            </a:pPr>
            <a:endParaRPr lang="en-US" dirty="0"/>
          </a:p>
        </p:txBody>
      </p:sp>
      <p:sp>
        <p:nvSpPr>
          <p:cNvPr id="3" name="TextBox 2"/>
          <p:cNvSpPr txBox="1"/>
          <p:nvPr/>
        </p:nvSpPr>
        <p:spPr>
          <a:xfrm>
            <a:off x="12093678" y="2234903"/>
            <a:ext cx="5678128" cy="5632311"/>
          </a:xfrm>
          <a:prstGeom prst="rect">
            <a:avLst/>
          </a:prstGeom>
          <a:noFill/>
        </p:spPr>
        <p:txBody>
          <a:bodyPr wrap="square" lIns="91440" tIns="45720" rIns="91440" bIns="45720" rtlCol="0" anchor="t">
            <a:spAutoFit/>
          </a:bodyPr>
          <a:lstStyle/>
          <a:p>
            <a:r>
              <a:rPr lang="en-US" sz="2400" b="1" dirty="0"/>
              <a:t>Tiffany Pearson</a:t>
            </a:r>
            <a:endParaRPr lang="en-US" sz="2400" dirty="0"/>
          </a:p>
          <a:p>
            <a:r>
              <a:rPr lang="en-US" sz="2400" dirty="0"/>
              <a:t>OSES Budgets</a:t>
            </a:r>
          </a:p>
          <a:p>
            <a:r>
              <a:rPr lang="en-US" sz="2400" u="sng" dirty="0">
                <a:hlinkClick r:id="rId8"/>
              </a:rPr>
              <a:t>tvpearson@ed.sc.gov</a:t>
            </a:r>
            <a:endParaRPr lang="en-US" sz="2400" dirty="0"/>
          </a:p>
          <a:p>
            <a:br>
              <a:rPr lang="en-US" sz="2400" dirty="0"/>
            </a:br>
            <a:endParaRPr lang="en-US" sz="2400" dirty="0"/>
          </a:p>
          <a:p>
            <a:r>
              <a:rPr lang="en-US" sz="2400" b="1" dirty="0"/>
              <a:t>Artena Starks</a:t>
            </a:r>
            <a:endParaRPr lang="en-US" sz="2400" dirty="0"/>
          </a:p>
          <a:p>
            <a:r>
              <a:rPr lang="en-US" sz="2400" dirty="0"/>
              <a:t>Financial Aid/Grants Administration</a:t>
            </a:r>
          </a:p>
          <a:p>
            <a:r>
              <a:rPr lang="en-US" sz="2400" u="sng" dirty="0">
                <a:hlinkClick r:id="rId9"/>
              </a:rPr>
              <a:t>aastarks@ed.sc.gov</a:t>
            </a:r>
            <a:endParaRPr lang="en-US" sz="2400" dirty="0"/>
          </a:p>
          <a:p>
            <a:br>
              <a:rPr lang="en-US" sz="2400" dirty="0"/>
            </a:br>
            <a:endParaRPr lang="en-US" sz="2400" dirty="0"/>
          </a:p>
          <a:p>
            <a:r>
              <a:rPr lang="en-US" sz="2400" b="1" dirty="0"/>
              <a:t>Feonia Wilson </a:t>
            </a:r>
            <a:endParaRPr lang="en-US" sz="2400" dirty="0"/>
          </a:p>
          <a:p>
            <a:r>
              <a:rPr lang="en-US" sz="2400" dirty="0"/>
              <a:t>Grants Administration</a:t>
            </a:r>
          </a:p>
          <a:p>
            <a:r>
              <a:rPr lang="en-US" sz="2400" u="sng" dirty="0">
                <a:hlinkClick r:id="rId10"/>
              </a:rPr>
              <a:t>flwilson@ed.sc.gov</a:t>
            </a:r>
            <a:endParaRPr lang="en-US" sz="2400" dirty="0"/>
          </a:p>
          <a:p>
            <a:br>
              <a:rPr lang="en-US" sz="2400" dirty="0"/>
            </a:br>
            <a:endParaRPr lang="en-US" sz="2400" dirty="0"/>
          </a:p>
        </p:txBody>
      </p:sp>
    </p:spTree>
    <p:extLst>
      <p:ext uri="{BB962C8B-B14F-4D97-AF65-F5344CB8AC3E}">
        <p14:creationId xmlns:p14="http://schemas.microsoft.com/office/powerpoint/2010/main" val="37454355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416562-A94F-8FD2-A67E-803629623AE2}"/>
              </a:ext>
            </a:extLst>
          </p:cNvPr>
          <p:cNvSpPr>
            <a:spLocks noGrp="1"/>
          </p:cNvSpPr>
          <p:nvPr>
            <p:ph type="title"/>
          </p:nvPr>
        </p:nvSpPr>
        <p:spPr/>
        <p:txBody>
          <a:bodyPr/>
          <a:lstStyle/>
          <a:p>
            <a:r>
              <a:rPr lang="en-US"/>
              <a:t>QUESTIONS</a:t>
            </a:r>
          </a:p>
        </p:txBody>
      </p:sp>
      <p:pic>
        <p:nvPicPr>
          <p:cNvPr id="1026" name="Picture 2" descr="Questions Stock Photos and Images. 338,971 Questions ...">
            <a:extLst>
              <a:ext uri="{FF2B5EF4-FFF2-40B4-BE49-F238E27FC236}">
                <a16:creationId xmlns:a16="http://schemas.microsoft.com/office/drawing/2014/main" id="{B5647F0F-DFD4-2BEA-C619-13E6E57D5B3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7620000" y="3543300"/>
            <a:ext cx="3048000"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3813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376D9-A94D-5CA8-D27B-EF5E49AA773F}"/>
              </a:ext>
            </a:extLst>
          </p:cNvPr>
          <p:cNvSpPr>
            <a:spLocks noGrp="1"/>
          </p:cNvSpPr>
          <p:nvPr>
            <p:ph type="title"/>
          </p:nvPr>
        </p:nvSpPr>
        <p:spPr/>
        <p:txBody>
          <a:bodyPr/>
          <a:lstStyle/>
          <a:p>
            <a:r>
              <a:rPr lang="en-US"/>
              <a:t>ed.sc.gov</a:t>
            </a:r>
          </a:p>
        </p:txBody>
      </p:sp>
    </p:spTree>
  </p:cSld>
  <p:clrMapOvr>
    <a:masterClrMapping/>
  </p:clrMapOvr>
</p:sld>
</file>

<file path=ppt/theme/theme1.xml><?xml version="1.0" encoding="utf-8"?>
<a:theme xmlns:a="http://schemas.openxmlformats.org/drawingml/2006/main" name="1_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SCDE PPT Template - Light - accessible version" id="{96A01535-B97C-48C2-ABAE-26A7F291F191}" vid="{666A3F26-2E57-4E50-87BE-EE423C6AA8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p xmlns="de4caf26-3beb-4cda-abd0-e749ff46d7cf">true</App>
    <Test xmlns="de4caf26-3beb-4cda-abd0-e749ff46d7cf">
      <UserInfo>
        <DisplayName/>
        <AccountId xsi:nil="true"/>
        <AccountType/>
      </UserInfo>
    </Test>
    <lcf76f155ced4ddcb4097134ff3c332f xmlns="de4caf26-3beb-4cda-abd0-e749ff46d7cf">
      <Terms xmlns="http://schemas.microsoft.com/office/infopath/2007/PartnerControls"/>
    </lcf76f155ced4ddcb4097134ff3c332f>
    <TaxCatchAll xmlns="ca73eea0-c597-46f2-921d-37a083cd9b25" xsi:nil="true"/>
    <_Flow_SignoffStatus xmlns="de4caf26-3beb-4cda-abd0-e749ff46d7c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E2E9AED1F7C841AB6258A2BB286EB3" ma:contentTypeVersion="22" ma:contentTypeDescription="Create a new document." ma:contentTypeScope="" ma:versionID="b982ab793177908c4946833cf8abbe09">
  <xsd:schema xmlns:xsd="http://www.w3.org/2001/XMLSchema" xmlns:xs="http://www.w3.org/2001/XMLSchema" xmlns:p="http://schemas.microsoft.com/office/2006/metadata/properties" xmlns:ns2="de4caf26-3beb-4cda-abd0-e749ff46d7cf" xmlns:ns3="ca73eea0-c597-46f2-921d-37a083cd9b25" targetNamespace="http://schemas.microsoft.com/office/2006/metadata/properties" ma:root="true" ma:fieldsID="64186e37ae14883415543ac991e21494" ns2:_="" ns3:_="">
    <xsd:import namespace="de4caf26-3beb-4cda-abd0-e749ff46d7cf"/>
    <xsd:import namespace="ca73eea0-c597-46f2-921d-37a083cd9b2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_Flow_SignoffStatus" minOccurs="0"/>
                <xsd:element ref="ns2:Test" minOccurs="0"/>
                <xsd:element ref="ns2:App"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4caf26-3beb-4cda-abd0-e749ff46d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Flow_SignoffStatus" ma:index="14" nillable="true" ma:displayName="Sign-off status" ma:internalName="Sign_x002d_off_x0020_status">
      <xsd:simpleType>
        <xsd:restriction base="dms:Text"/>
      </xsd:simpleType>
    </xsd:element>
    <xsd:element name="Test" ma:index="15" nillable="true" ma:displayName="Test" ma:format="Dropdown" ma:list="UserInfo" ma:SharePointGroup="0" ma:internalName="Tes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 ma:index="16" nillable="true" ma:displayName="App" ma:default="1" ma:format="Dropdown" ma:internalName="App">
      <xsd:simpleType>
        <xsd:restriction base="dms:Boolea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0e4daac4-fd0c-4c4b-a426-489ddec535a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73eea0-c597-46f2-921d-37a083cd9b2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e28c39db-ad8b-443f-bddf-997e0e81ac8e}" ma:internalName="TaxCatchAll" ma:showField="CatchAllData" ma:web="ca73eea0-c597-46f2-921d-37a083cd9b2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64AFA6-1C24-47CB-BB6E-F012F34DFAF1}">
  <ds:schemaRefs>
    <ds:schemaRef ds:uri="http://purl.org/dc/terms/"/>
    <ds:schemaRef ds:uri="http://schemas.microsoft.com/office/2006/documentManagement/types"/>
    <ds:schemaRef ds:uri="http://purl.org/dc/dcmitype/"/>
    <ds:schemaRef ds:uri="http://www.w3.org/XML/1998/namespace"/>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ca73eea0-c597-46f2-921d-37a083cd9b25"/>
    <ds:schemaRef ds:uri="de4caf26-3beb-4cda-abd0-e749ff46d7cf"/>
  </ds:schemaRefs>
</ds:datastoreItem>
</file>

<file path=customXml/itemProps2.xml><?xml version="1.0" encoding="utf-8"?>
<ds:datastoreItem xmlns:ds="http://schemas.openxmlformats.org/officeDocument/2006/customXml" ds:itemID="{1EADE373-AF1F-4918-AB33-CC62B73EC7FE}">
  <ds:schemaRefs>
    <ds:schemaRef ds:uri="ca73eea0-c597-46f2-921d-37a083cd9b25"/>
    <ds:schemaRef ds:uri="de4caf26-3beb-4cda-abd0-e749ff46d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CADDA12-CEBA-4689-B02A-B665A425183C}">
  <ds:schemaRefs>
    <ds:schemaRef ds:uri="http://schemas.microsoft.com/sharepoint/v3/contenttype/forms"/>
  </ds:schemaRefs>
</ds:datastoreItem>
</file>

<file path=docMetadata/LabelInfo.xml><?xml version="1.0" encoding="utf-8"?>
<clbl:labelList xmlns:clbl="http://schemas.microsoft.com/office/2020/mipLabelMetadata">
  <clbl:label id="{3390cb59-90bc-4f11-98fc-f7bb6a79cbfc}" enabled="1" method="Standard" siteId="{2704e2c5-29f5-4f7e-b91c-bd56f0685995}" contentBits="0" removed="0"/>
</clbl:labelList>
</file>

<file path=docProps/app.xml><?xml version="1.0" encoding="utf-8"?>
<Properties xmlns="http://schemas.openxmlformats.org/officeDocument/2006/extended-properties" xmlns:vt="http://schemas.openxmlformats.org/officeDocument/2006/docPropsVTypes">
  <Template>SCDE PPT Template - Light - accessible version</Template>
  <TotalTime>192</TotalTime>
  <Words>3562</Words>
  <Application>Microsoft Office PowerPoint</Application>
  <PresentationFormat>Custom</PresentationFormat>
  <Paragraphs>384</Paragraphs>
  <Slides>48</Slides>
  <Notes>33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48</vt:i4>
      </vt:variant>
    </vt:vector>
  </HeadingPairs>
  <TitlesOfParts>
    <vt:vector size="58" baseType="lpstr">
      <vt:lpstr>Aptos</vt:lpstr>
      <vt:lpstr>Century Gothic</vt:lpstr>
      <vt:lpstr>Trebuchet MS</vt:lpstr>
      <vt:lpstr>Calibri</vt:lpstr>
      <vt:lpstr>Arial</vt:lpstr>
      <vt:lpstr>Open Sans</vt:lpstr>
      <vt:lpstr>Aptos Display</vt:lpstr>
      <vt:lpstr>Wingdings</vt:lpstr>
      <vt:lpstr>Courier New</vt:lpstr>
      <vt:lpstr>1_Office Theme</vt:lpstr>
      <vt:lpstr> SCDE Office of Finance Boot Camp Office of Special Education Programs  August  21, 2026  </vt:lpstr>
      <vt:lpstr>Agenda</vt:lpstr>
      <vt:lpstr>OSES Fiscal and Grants Management (FGM)</vt:lpstr>
      <vt:lpstr>Individuals with Disabilities Education Act Part B</vt:lpstr>
      <vt:lpstr>History of Individuals with Disabilities Education Improvement Act (IDEA)   </vt:lpstr>
      <vt:lpstr>What is the purpose of IDEA?</vt:lpstr>
      <vt:lpstr>Who receives benefits under IDEA? </vt:lpstr>
      <vt:lpstr>IDEA Part B Allowable Costs</vt:lpstr>
      <vt:lpstr>IDEA Grant</vt:lpstr>
      <vt:lpstr>IDEA Funding</vt:lpstr>
      <vt:lpstr>Three-part formula</vt:lpstr>
      <vt:lpstr>South Carolina IDEA Allocations</vt:lpstr>
      <vt:lpstr>FFY26/SFY 27 Supplemental Funding</vt:lpstr>
      <vt:lpstr>FIFO</vt:lpstr>
      <vt:lpstr>IDEA Open Grants</vt:lpstr>
      <vt:lpstr>LEA Fiscal Requirements</vt:lpstr>
      <vt:lpstr>Grant Cycle Chart</vt:lpstr>
      <vt:lpstr>GRANTS ACCOUNTING PROCESSING SYSTEM (GAPS)</vt:lpstr>
      <vt:lpstr>Master Data for Sub Grant</vt:lpstr>
      <vt:lpstr>Unbudgeted V.S. Fully Budgeted Example  </vt:lpstr>
      <vt:lpstr>Budget Narrative/ Budget Amendments </vt:lpstr>
      <vt:lpstr>Amendment Example</vt:lpstr>
      <vt:lpstr>Budget Amendment</vt:lpstr>
      <vt:lpstr>Making Changes and or Delete a Budget or Amendment  </vt:lpstr>
      <vt:lpstr>Assistance with GAPS</vt:lpstr>
      <vt:lpstr> Parentally Placed Private School Children (PPPSC) </vt:lpstr>
      <vt:lpstr>PPPSC</vt:lpstr>
      <vt:lpstr>PPPSC-Reminders</vt:lpstr>
      <vt:lpstr>MOE</vt:lpstr>
      <vt:lpstr>Non-supplanting (Use of Amounts 300.202)  </vt:lpstr>
      <vt:lpstr>LEA Maintenance of Effort (MOE)</vt:lpstr>
      <vt:lpstr>LEA/MOE Reminders, Continued</vt:lpstr>
      <vt:lpstr>What fiscal information is required?</vt:lpstr>
      <vt:lpstr>Calculation of “Local Only” </vt:lpstr>
      <vt:lpstr>The Power of Exceptions</vt:lpstr>
      <vt:lpstr>MOE Adjustment or Reduction</vt:lpstr>
      <vt:lpstr>Excess Cost</vt:lpstr>
      <vt:lpstr>Excess Cost – IDEA Grant</vt:lpstr>
      <vt:lpstr>Excess Cost - continued</vt:lpstr>
      <vt:lpstr>IDEA FISCAL MONITORING</vt:lpstr>
      <vt:lpstr>Tiered Risk-Based Monitoring</vt:lpstr>
      <vt:lpstr>IDEA RISK ASSSEMENT</vt:lpstr>
      <vt:lpstr>TIER II MONITORING</vt:lpstr>
      <vt:lpstr>TIER III MONITORING</vt:lpstr>
      <vt:lpstr>FGM Due Dates and Deadlines </vt:lpstr>
      <vt:lpstr>FGM Team</vt:lpstr>
      <vt:lpstr>QUESTIONS</vt:lpstr>
      <vt:lpstr>ed.sc.gov</vt:lpstr>
    </vt:vector>
  </TitlesOfParts>
  <Company>South Carolina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OSES - SCDE Finance Boot Camp</dc:title>
  <dc:creator>South Carolina Department of Education</dc:creator>
  <cp:lastModifiedBy>Moss, Kimberly S</cp:lastModifiedBy>
  <cp:revision>7</cp:revision>
  <dcterms:created xsi:type="dcterms:W3CDTF">2024-12-03T13:11:26Z</dcterms:created>
  <dcterms:modified xsi:type="dcterms:W3CDTF">2026-08-18T13:17:03Z</dcterms:modified>
  <dc:identifier>DAGJFJTh0zc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0x0101005FE2E9AED1F7C841AB6258A2BB286EB3</vt:lpwstr>
  </property>
  <property fmtid="{D5CDD505-2E9C-101B-9397-08002B2CF9AE}" pid="3" name="MediaServiceImageTags">
    <vt:lpwstr/>
  </property>
</Properties>
</file>