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1.xml" ContentType="application/inkml+xml"/>
  <Override PartName="/ppt/ink/ink2.xml" ContentType="application/inkml+xml"/>
  <Override PartName="/ppt/notesSlides/notesSlide12.xml" ContentType="application/vnd.openxmlformats-officedocument.presentationml.notesSlide+xml"/>
  <Override PartName="/ppt/ink/ink3.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Lst>
  <p:notesMasterIdLst>
    <p:notesMasterId r:id="rId45"/>
  </p:notesMasterIdLst>
  <p:sldIdLst>
    <p:sldId id="258" r:id="rId5"/>
    <p:sldId id="387" r:id="rId6"/>
    <p:sldId id="394" r:id="rId7"/>
    <p:sldId id="414" r:id="rId8"/>
    <p:sldId id="416" r:id="rId9"/>
    <p:sldId id="554" r:id="rId10"/>
    <p:sldId id="415" r:id="rId11"/>
    <p:sldId id="471" r:id="rId12"/>
    <p:sldId id="552" r:id="rId13"/>
    <p:sldId id="285" r:id="rId14"/>
    <p:sldId id="417" r:id="rId15"/>
    <p:sldId id="418" r:id="rId16"/>
    <p:sldId id="334" r:id="rId17"/>
    <p:sldId id="307" r:id="rId18"/>
    <p:sldId id="316" r:id="rId19"/>
    <p:sldId id="449" r:id="rId20"/>
    <p:sldId id="472" r:id="rId21"/>
    <p:sldId id="323" r:id="rId22"/>
    <p:sldId id="383" r:id="rId23"/>
    <p:sldId id="328" r:id="rId24"/>
    <p:sldId id="435" r:id="rId25"/>
    <p:sldId id="299" r:id="rId26"/>
    <p:sldId id="555" r:id="rId27"/>
    <p:sldId id="501" r:id="rId28"/>
    <p:sldId id="502" r:id="rId29"/>
    <p:sldId id="343" r:id="rId30"/>
    <p:sldId id="300" r:id="rId31"/>
    <p:sldId id="438" r:id="rId32"/>
    <p:sldId id="346" r:id="rId33"/>
    <p:sldId id="467" r:id="rId34"/>
    <p:sldId id="422" r:id="rId35"/>
    <p:sldId id="421" r:id="rId36"/>
    <p:sldId id="423" r:id="rId37"/>
    <p:sldId id="535" r:id="rId38"/>
    <p:sldId id="410" r:id="rId39"/>
    <p:sldId id="411" r:id="rId40"/>
    <p:sldId id="409" r:id="rId41"/>
    <p:sldId id="373" r:id="rId42"/>
    <p:sldId id="360" r:id="rId43"/>
    <p:sldId id="289" r:id="rId44"/>
  </p:sldIdLst>
  <p:sldSz cx="18288000" cy="10287000"/>
  <p:notesSz cx="6858000" cy="9144000"/>
  <p:embeddedFontLst>
    <p:embeddedFont>
      <p:font typeface="Century Gothic" panose="020B0502020202020204" pitchFamily="34" charset="0"/>
      <p:regular r:id="rId46"/>
      <p:bold r:id="rId47"/>
      <p:italic r:id="rId48"/>
      <p:boldItalic r:id="rId49"/>
    </p:embeddedFont>
    <p:embeddedFont>
      <p:font typeface="Lato" panose="020F0502020204030203" pitchFamily="34" charset="0"/>
      <p:regular r:id="rId50"/>
      <p:bold r:id="rId51"/>
      <p:italic r:id="rId52"/>
      <p:boldItalic r:id="rId53"/>
    </p:embeddedFont>
    <p:embeddedFont>
      <p:font typeface="Open Sans" panose="020B0606030504020204" pitchFamily="34" charset="0"/>
      <p:regular r:id="rId54"/>
      <p:bold r:id="rId55"/>
      <p:italic r:id="rId56"/>
      <p:boldItalic r:id="rId57"/>
    </p:embeddedFont>
    <p:embeddedFont>
      <p:font typeface="Trebuchet MS" panose="020B0603020202020204" pitchFamily="34" charset="0"/>
      <p:regular r:id="rId58"/>
      <p:bold r:id="rId59"/>
      <p:italic r:id="rId60"/>
      <p:boldItalic r:id="rId6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120" y="10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font" Target="fonts/font10.fntdata"/><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5" Type="http://schemas.openxmlformats.org/officeDocument/2006/relationships/slide" Target="slides/slide1.xml"/><Relationship Id="rId61" Type="http://schemas.openxmlformats.org/officeDocument/2006/relationships/font" Target="fonts/font16.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3.fntdata"/><Relationship Id="rId56" Type="http://schemas.openxmlformats.org/officeDocument/2006/relationships/font" Target="fonts/font11.fntdata"/><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font" Target="fonts/font6.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1.fntdata"/><Relationship Id="rId59" Type="http://schemas.openxmlformats.org/officeDocument/2006/relationships/font" Target="fonts/font14.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9.fntdata"/><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7.fntdata"/><Relationship Id="rId60" Type="http://schemas.openxmlformats.org/officeDocument/2006/relationships/font" Target="fonts/font15.fntdata"/><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5D6DE3-2F4F-4F31-92F5-B101696AA41E}"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068FBE0B-E98E-4AEE-9370-1CC1C9111539}">
      <dgm:prSet phldrT="[Text]" custT="1"/>
      <dgm:spPr/>
      <dgm:t>
        <a:bodyPr/>
        <a:lstStyle/>
        <a:p>
          <a:r>
            <a:rPr lang="en-US" sz="3200"/>
            <a:t>SFY24</a:t>
          </a:r>
        </a:p>
      </dgm:t>
    </dgm:pt>
    <dgm:pt modelId="{A23F6BD0-040A-4FEA-B4C3-50F8DA8462A0}" type="parTrans" cxnId="{14652BDB-E818-411F-83A7-2ECBAD765F02}">
      <dgm:prSet/>
      <dgm:spPr/>
      <dgm:t>
        <a:bodyPr/>
        <a:lstStyle/>
        <a:p>
          <a:endParaRPr lang="en-US"/>
        </a:p>
      </dgm:t>
    </dgm:pt>
    <dgm:pt modelId="{D1F4F64D-A996-4C73-975C-D1D8B7281EF5}" type="sibTrans" cxnId="{14652BDB-E818-411F-83A7-2ECBAD765F02}">
      <dgm:prSet/>
      <dgm:spPr/>
      <dgm:t>
        <a:bodyPr/>
        <a:lstStyle/>
        <a:p>
          <a:endParaRPr lang="en-US"/>
        </a:p>
      </dgm:t>
    </dgm:pt>
    <dgm:pt modelId="{90938996-6730-4737-A14D-54689B7593F4}">
      <dgm:prSet phldrT="[Text]" custT="1"/>
      <dgm:spPr/>
      <dgm:t>
        <a:bodyPr/>
        <a:lstStyle/>
        <a:p>
          <a:r>
            <a:rPr lang="en-US" sz="3200"/>
            <a:t>SFY25</a:t>
          </a:r>
        </a:p>
      </dgm:t>
    </dgm:pt>
    <dgm:pt modelId="{9F8D1854-C52D-4411-AC69-B971D79423DB}" type="parTrans" cxnId="{ACEAAB29-2E37-4A26-AB2E-DCB769A59423}">
      <dgm:prSet/>
      <dgm:spPr/>
      <dgm:t>
        <a:bodyPr/>
        <a:lstStyle/>
        <a:p>
          <a:endParaRPr lang="en-US"/>
        </a:p>
      </dgm:t>
    </dgm:pt>
    <dgm:pt modelId="{22999EEC-DC34-42C5-8713-FCD7C568DA0B}" type="sibTrans" cxnId="{ACEAAB29-2E37-4A26-AB2E-DCB769A59423}">
      <dgm:prSet/>
      <dgm:spPr/>
      <dgm:t>
        <a:bodyPr/>
        <a:lstStyle/>
        <a:p>
          <a:endParaRPr lang="en-US"/>
        </a:p>
      </dgm:t>
    </dgm:pt>
    <dgm:pt modelId="{0C16D57E-2779-4754-8778-9368F6A2A746}">
      <dgm:prSet phldrT="[Text]" custT="1"/>
      <dgm:spPr/>
      <dgm:t>
        <a:bodyPr/>
        <a:lstStyle/>
        <a:p>
          <a:r>
            <a:rPr lang="en-US" sz="3200"/>
            <a:t>SFY26</a:t>
          </a:r>
        </a:p>
      </dgm:t>
    </dgm:pt>
    <dgm:pt modelId="{381FAF26-729D-438F-B1DC-19C46E1E695B}" type="parTrans" cxnId="{5BE0D380-7F00-4697-9E44-FC8129055AC8}">
      <dgm:prSet/>
      <dgm:spPr/>
      <dgm:t>
        <a:bodyPr/>
        <a:lstStyle/>
        <a:p>
          <a:endParaRPr lang="en-US"/>
        </a:p>
      </dgm:t>
    </dgm:pt>
    <dgm:pt modelId="{0ABCE50E-33BF-43EC-828F-97FA17C5B7BD}" type="sibTrans" cxnId="{5BE0D380-7F00-4697-9E44-FC8129055AC8}">
      <dgm:prSet/>
      <dgm:spPr/>
      <dgm:t>
        <a:bodyPr/>
        <a:lstStyle/>
        <a:p>
          <a:endParaRPr lang="en-US"/>
        </a:p>
      </dgm:t>
    </dgm:pt>
    <dgm:pt modelId="{612CC167-398E-4596-A90C-3058427896F2}">
      <dgm:prSet custT="1"/>
      <dgm:spPr/>
      <dgm:t>
        <a:bodyPr/>
        <a:lstStyle/>
        <a:p>
          <a:r>
            <a:rPr lang="en-US" sz="1800"/>
            <a:t>(FFY23)</a:t>
          </a:r>
        </a:p>
      </dgm:t>
    </dgm:pt>
    <dgm:pt modelId="{28B1EC7B-A412-411B-A3F0-AFF35D614E91}" type="parTrans" cxnId="{9E4CDB97-DB80-4F18-87DE-49914424BCD4}">
      <dgm:prSet/>
      <dgm:spPr/>
      <dgm:t>
        <a:bodyPr/>
        <a:lstStyle/>
        <a:p>
          <a:endParaRPr lang="en-US"/>
        </a:p>
      </dgm:t>
    </dgm:pt>
    <dgm:pt modelId="{1363E762-3D23-4ED5-A7A2-ED68B6C23722}" type="sibTrans" cxnId="{9E4CDB97-DB80-4F18-87DE-49914424BCD4}">
      <dgm:prSet/>
      <dgm:spPr/>
      <dgm:t>
        <a:bodyPr/>
        <a:lstStyle/>
        <a:p>
          <a:endParaRPr lang="en-US"/>
        </a:p>
      </dgm:t>
    </dgm:pt>
    <dgm:pt modelId="{B0962EC3-F136-4103-8856-CBE57109501D}">
      <dgm:prSet custT="1"/>
      <dgm:spPr/>
      <dgm:t>
        <a:bodyPr/>
        <a:lstStyle/>
        <a:p>
          <a:r>
            <a:rPr lang="en-US" sz="1800"/>
            <a:t>July 1, 2023 – Sept 30, 2025</a:t>
          </a:r>
        </a:p>
      </dgm:t>
    </dgm:pt>
    <dgm:pt modelId="{81AE27A7-E616-4ABA-A11B-F8A6D6EF36EF}" type="parTrans" cxnId="{59626E3F-630D-46D4-81C0-C01F25285B1B}">
      <dgm:prSet/>
      <dgm:spPr/>
      <dgm:t>
        <a:bodyPr/>
        <a:lstStyle/>
        <a:p>
          <a:endParaRPr lang="en-US"/>
        </a:p>
      </dgm:t>
    </dgm:pt>
    <dgm:pt modelId="{74D7636A-F081-4927-9575-521019D670D9}" type="sibTrans" cxnId="{59626E3F-630D-46D4-81C0-C01F25285B1B}">
      <dgm:prSet/>
      <dgm:spPr/>
      <dgm:t>
        <a:bodyPr/>
        <a:lstStyle/>
        <a:p>
          <a:endParaRPr lang="en-US"/>
        </a:p>
      </dgm:t>
    </dgm:pt>
    <dgm:pt modelId="{7AC88A40-C7C6-4C9C-90DB-A8450B530BAB}">
      <dgm:prSet custT="1"/>
      <dgm:spPr/>
      <dgm:t>
        <a:bodyPr/>
        <a:lstStyle/>
        <a:p>
          <a:r>
            <a:rPr lang="en-US" sz="1800"/>
            <a:t>(FFY24)</a:t>
          </a:r>
        </a:p>
      </dgm:t>
    </dgm:pt>
    <dgm:pt modelId="{78F6DC30-8A09-46F3-AEE5-67BE31E2C97C}" type="parTrans" cxnId="{042EBA2B-5793-4C7D-9AC8-99634884D979}">
      <dgm:prSet/>
      <dgm:spPr/>
      <dgm:t>
        <a:bodyPr/>
        <a:lstStyle/>
        <a:p>
          <a:endParaRPr lang="en-US"/>
        </a:p>
      </dgm:t>
    </dgm:pt>
    <dgm:pt modelId="{AB58422D-8ED6-48A9-8791-9981C10533AC}" type="sibTrans" cxnId="{042EBA2B-5793-4C7D-9AC8-99634884D979}">
      <dgm:prSet/>
      <dgm:spPr/>
      <dgm:t>
        <a:bodyPr/>
        <a:lstStyle/>
        <a:p>
          <a:endParaRPr lang="en-US"/>
        </a:p>
      </dgm:t>
    </dgm:pt>
    <dgm:pt modelId="{9DA17080-9471-4EDE-82F8-B769C50A2D7A}">
      <dgm:prSet/>
      <dgm:spPr/>
      <dgm:t>
        <a:bodyPr/>
        <a:lstStyle/>
        <a:p>
          <a:endParaRPr lang="en-US" sz="3100"/>
        </a:p>
      </dgm:t>
    </dgm:pt>
    <dgm:pt modelId="{0ACF49B5-9ED1-4402-BF34-6D06989006F3}" type="parTrans" cxnId="{C5DCD521-A480-464B-86B2-3EFF29C1D3C3}">
      <dgm:prSet/>
      <dgm:spPr/>
      <dgm:t>
        <a:bodyPr/>
        <a:lstStyle/>
        <a:p>
          <a:endParaRPr lang="en-US"/>
        </a:p>
      </dgm:t>
    </dgm:pt>
    <dgm:pt modelId="{1DAF5171-C339-4DAC-9160-660147653296}" type="sibTrans" cxnId="{C5DCD521-A480-464B-86B2-3EFF29C1D3C3}">
      <dgm:prSet/>
      <dgm:spPr/>
      <dgm:t>
        <a:bodyPr/>
        <a:lstStyle/>
        <a:p>
          <a:endParaRPr lang="en-US"/>
        </a:p>
      </dgm:t>
    </dgm:pt>
    <dgm:pt modelId="{16166B1C-A5D0-4875-A57C-9548AE3A3FAC}">
      <dgm:prSet custT="1"/>
      <dgm:spPr/>
      <dgm:t>
        <a:bodyPr/>
        <a:lstStyle/>
        <a:p>
          <a:r>
            <a:rPr lang="en-US" sz="2000"/>
            <a:t>(FFY25)</a:t>
          </a:r>
        </a:p>
      </dgm:t>
    </dgm:pt>
    <dgm:pt modelId="{3240E0A3-1D13-481B-A977-2E5BE3AE300E}" type="parTrans" cxnId="{AE68BF26-A6BA-4D81-A5E6-BB15765E315B}">
      <dgm:prSet/>
      <dgm:spPr/>
      <dgm:t>
        <a:bodyPr/>
        <a:lstStyle/>
        <a:p>
          <a:endParaRPr lang="en-US"/>
        </a:p>
      </dgm:t>
    </dgm:pt>
    <dgm:pt modelId="{F8E5A87C-6C6E-4B28-9EF9-C31D64CE2F58}" type="sibTrans" cxnId="{AE68BF26-A6BA-4D81-A5E6-BB15765E315B}">
      <dgm:prSet/>
      <dgm:spPr/>
      <dgm:t>
        <a:bodyPr/>
        <a:lstStyle/>
        <a:p>
          <a:endParaRPr lang="en-US"/>
        </a:p>
      </dgm:t>
    </dgm:pt>
    <dgm:pt modelId="{12A34A3D-7FFD-4FF7-83C0-09A3960F90C1}">
      <dgm:prSet custT="1"/>
      <dgm:spPr/>
      <dgm:t>
        <a:bodyPr/>
        <a:lstStyle/>
        <a:p>
          <a:r>
            <a:rPr lang="en-US" sz="2000"/>
            <a:t>July 1, 2025 – Sept 30, 2027 </a:t>
          </a:r>
        </a:p>
      </dgm:t>
    </dgm:pt>
    <dgm:pt modelId="{861797CD-7F5F-4A55-B76F-B1A4764FC3C3}" type="parTrans" cxnId="{D0D9A543-8CC4-494A-B644-30015EF2ED0D}">
      <dgm:prSet/>
      <dgm:spPr/>
      <dgm:t>
        <a:bodyPr/>
        <a:lstStyle/>
        <a:p>
          <a:endParaRPr lang="en-US"/>
        </a:p>
      </dgm:t>
    </dgm:pt>
    <dgm:pt modelId="{65751C0C-0211-4EC2-A12B-4473B95B3EE0}" type="sibTrans" cxnId="{D0D9A543-8CC4-494A-B644-30015EF2ED0D}">
      <dgm:prSet/>
      <dgm:spPr/>
      <dgm:t>
        <a:bodyPr/>
        <a:lstStyle/>
        <a:p>
          <a:endParaRPr lang="en-US"/>
        </a:p>
      </dgm:t>
    </dgm:pt>
    <dgm:pt modelId="{7B1E3DF6-E447-4D3B-AEDA-843C6C42D50F}">
      <dgm:prSet custT="1"/>
      <dgm:spPr/>
      <dgm:t>
        <a:bodyPr/>
        <a:lstStyle/>
        <a:p>
          <a:r>
            <a:rPr lang="en-US" sz="1800"/>
            <a:t>July 1, 2024 – Sept 30, 2026</a:t>
          </a:r>
        </a:p>
      </dgm:t>
    </dgm:pt>
    <dgm:pt modelId="{923B781F-05CF-4EA8-8496-160D17BC7FCE}" type="parTrans" cxnId="{839F600E-EBF2-44FE-86EC-0E1DCEB8E5F7}">
      <dgm:prSet/>
      <dgm:spPr/>
      <dgm:t>
        <a:bodyPr/>
        <a:lstStyle/>
        <a:p>
          <a:endParaRPr lang="en-US"/>
        </a:p>
      </dgm:t>
    </dgm:pt>
    <dgm:pt modelId="{68FEE770-672B-448E-B533-CFD06DE2E297}" type="sibTrans" cxnId="{839F600E-EBF2-44FE-86EC-0E1DCEB8E5F7}">
      <dgm:prSet/>
      <dgm:spPr/>
      <dgm:t>
        <a:bodyPr/>
        <a:lstStyle/>
        <a:p>
          <a:endParaRPr lang="en-US"/>
        </a:p>
      </dgm:t>
    </dgm:pt>
    <dgm:pt modelId="{A4727B19-A924-4B17-B4FE-09BD4B566ABE}" type="pres">
      <dgm:prSet presAssocID="{AD5D6DE3-2F4F-4F31-92F5-B101696AA41E}" presName="linearFlow" presStyleCnt="0">
        <dgm:presLayoutVars>
          <dgm:dir/>
          <dgm:animLvl val="lvl"/>
          <dgm:resizeHandles val="exact"/>
        </dgm:presLayoutVars>
      </dgm:prSet>
      <dgm:spPr/>
    </dgm:pt>
    <dgm:pt modelId="{DFC3D76D-D34E-43D8-B5D1-194847A22F42}" type="pres">
      <dgm:prSet presAssocID="{068FBE0B-E98E-4AEE-9370-1CC1C9111539}" presName="composite" presStyleCnt="0"/>
      <dgm:spPr/>
    </dgm:pt>
    <dgm:pt modelId="{DFBC1B36-AB7C-4321-9062-09443BD73FBD}" type="pres">
      <dgm:prSet presAssocID="{068FBE0B-E98E-4AEE-9370-1CC1C9111539}" presName="parTx" presStyleLbl="node1" presStyleIdx="0" presStyleCnt="3">
        <dgm:presLayoutVars>
          <dgm:chMax val="0"/>
          <dgm:chPref val="0"/>
          <dgm:bulletEnabled val="1"/>
        </dgm:presLayoutVars>
      </dgm:prSet>
      <dgm:spPr/>
    </dgm:pt>
    <dgm:pt modelId="{A6D9C1E0-19FF-4D91-924D-C3D9BE2D69EB}" type="pres">
      <dgm:prSet presAssocID="{068FBE0B-E98E-4AEE-9370-1CC1C9111539}" presName="parSh" presStyleLbl="node1" presStyleIdx="0" presStyleCnt="3"/>
      <dgm:spPr/>
    </dgm:pt>
    <dgm:pt modelId="{92D7DD4F-C804-4764-9EE4-C522EA8A4504}" type="pres">
      <dgm:prSet presAssocID="{068FBE0B-E98E-4AEE-9370-1CC1C9111539}" presName="desTx" presStyleLbl="fgAcc1" presStyleIdx="0" presStyleCnt="3" custScaleY="77455" custLinFactNeighborX="-10252" custLinFactNeighborY="5370">
        <dgm:presLayoutVars>
          <dgm:bulletEnabled val="1"/>
        </dgm:presLayoutVars>
      </dgm:prSet>
      <dgm:spPr/>
    </dgm:pt>
    <dgm:pt modelId="{CA9ED025-C69A-48EA-9A27-CDEF5CB820DD}" type="pres">
      <dgm:prSet presAssocID="{D1F4F64D-A996-4C73-975C-D1D8B7281EF5}" presName="sibTrans" presStyleLbl="sibTrans2D1" presStyleIdx="0" presStyleCnt="2"/>
      <dgm:spPr/>
    </dgm:pt>
    <dgm:pt modelId="{936117A2-F28A-42B3-B65D-55AB204A6A33}" type="pres">
      <dgm:prSet presAssocID="{D1F4F64D-A996-4C73-975C-D1D8B7281EF5}" presName="connTx" presStyleLbl="sibTrans2D1" presStyleIdx="0" presStyleCnt="2"/>
      <dgm:spPr/>
    </dgm:pt>
    <dgm:pt modelId="{5E2D3A3F-1C23-4CAA-9EB7-8ADA2059E27C}" type="pres">
      <dgm:prSet presAssocID="{90938996-6730-4737-A14D-54689B7593F4}" presName="composite" presStyleCnt="0"/>
      <dgm:spPr/>
    </dgm:pt>
    <dgm:pt modelId="{0772662C-84EC-4DC1-9695-1286CB081608}" type="pres">
      <dgm:prSet presAssocID="{90938996-6730-4737-A14D-54689B7593F4}" presName="parTx" presStyleLbl="node1" presStyleIdx="0" presStyleCnt="3">
        <dgm:presLayoutVars>
          <dgm:chMax val="0"/>
          <dgm:chPref val="0"/>
          <dgm:bulletEnabled val="1"/>
        </dgm:presLayoutVars>
      </dgm:prSet>
      <dgm:spPr/>
    </dgm:pt>
    <dgm:pt modelId="{88AB9497-FEC8-4F75-B5E7-257E7EE6E43B}" type="pres">
      <dgm:prSet presAssocID="{90938996-6730-4737-A14D-54689B7593F4}" presName="parSh" presStyleLbl="node1" presStyleIdx="1" presStyleCnt="3"/>
      <dgm:spPr/>
    </dgm:pt>
    <dgm:pt modelId="{48FBE973-1921-4B58-90BC-BE18FC5D52B4}" type="pres">
      <dgm:prSet presAssocID="{90938996-6730-4737-A14D-54689B7593F4}" presName="desTx" presStyleLbl="fgAcc1" presStyleIdx="1" presStyleCnt="3" custScaleY="81773" custLinFactNeighborX="-1640" custLinFactNeighborY="5234">
        <dgm:presLayoutVars>
          <dgm:bulletEnabled val="1"/>
        </dgm:presLayoutVars>
      </dgm:prSet>
      <dgm:spPr/>
    </dgm:pt>
    <dgm:pt modelId="{D96405B3-32D8-4E2E-9C0B-9DAA01530637}" type="pres">
      <dgm:prSet presAssocID="{22999EEC-DC34-42C5-8713-FCD7C568DA0B}" presName="sibTrans" presStyleLbl="sibTrans2D1" presStyleIdx="1" presStyleCnt="2"/>
      <dgm:spPr/>
    </dgm:pt>
    <dgm:pt modelId="{4960C562-B324-47EC-9860-17490C2B225B}" type="pres">
      <dgm:prSet presAssocID="{22999EEC-DC34-42C5-8713-FCD7C568DA0B}" presName="connTx" presStyleLbl="sibTrans2D1" presStyleIdx="1" presStyleCnt="2"/>
      <dgm:spPr/>
    </dgm:pt>
    <dgm:pt modelId="{F77815A8-A78D-4828-8807-7ECC51AA01B6}" type="pres">
      <dgm:prSet presAssocID="{0C16D57E-2779-4754-8778-9368F6A2A746}" presName="composite" presStyleCnt="0"/>
      <dgm:spPr/>
    </dgm:pt>
    <dgm:pt modelId="{A8DB87A1-675F-4EDD-B946-F9A16CAAA9BD}" type="pres">
      <dgm:prSet presAssocID="{0C16D57E-2779-4754-8778-9368F6A2A746}" presName="parTx" presStyleLbl="node1" presStyleIdx="1" presStyleCnt="3">
        <dgm:presLayoutVars>
          <dgm:chMax val="0"/>
          <dgm:chPref val="0"/>
          <dgm:bulletEnabled val="1"/>
        </dgm:presLayoutVars>
      </dgm:prSet>
      <dgm:spPr/>
    </dgm:pt>
    <dgm:pt modelId="{E1575462-F8AF-41F9-8EF9-2BC378880E7A}" type="pres">
      <dgm:prSet presAssocID="{0C16D57E-2779-4754-8778-9368F6A2A746}" presName="parSh" presStyleLbl="node1" presStyleIdx="2" presStyleCnt="3"/>
      <dgm:spPr/>
    </dgm:pt>
    <dgm:pt modelId="{661090F3-5DC8-47CB-8710-2BED9056FDDD}" type="pres">
      <dgm:prSet presAssocID="{0C16D57E-2779-4754-8778-9368F6A2A746}" presName="desTx" presStyleLbl="fgAcc1" presStyleIdx="2" presStyleCnt="3" custScaleY="73025">
        <dgm:presLayoutVars>
          <dgm:bulletEnabled val="1"/>
        </dgm:presLayoutVars>
      </dgm:prSet>
      <dgm:spPr/>
    </dgm:pt>
  </dgm:ptLst>
  <dgm:cxnLst>
    <dgm:cxn modelId="{5D41870D-3904-4574-A5D8-849EAAD147DF}" type="presOf" srcId="{068FBE0B-E98E-4AEE-9370-1CC1C9111539}" destId="{A6D9C1E0-19FF-4D91-924D-C3D9BE2D69EB}" srcOrd="1" destOrd="0" presId="urn:microsoft.com/office/officeart/2005/8/layout/process3"/>
    <dgm:cxn modelId="{839F600E-EBF2-44FE-86EC-0E1DCEB8E5F7}" srcId="{90938996-6730-4737-A14D-54689B7593F4}" destId="{7B1E3DF6-E447-4D3B-AEDA-843C6C42D50F}" srcOrd="1" destOrd="0" parTransId="{923B781F-05CF-4EA8-8496-160D17BC7FCE}" sibTransId="{68FEE770-672B-448E-B533-CFD06DE2E297}"/>
    <dgm:cxn modelId="{BD091013-1F67-4393-A3E7-825F0B266F0D}" type="presOf" srcId="{D1F4F64D-A996-4C73-975C-D1D8B7281EF5}" destId="{936117A2-F28A-42B3-B65D-55AB204A6A33}" srcOrd="1" destOrd="0" presId="urn:microsoft.com/office/officeart/2005/8/layout/process3"/>
    <dgm:cxn modelId="{DA56F11C-5AB3-4FD0-B364-7EA96CCFCBD5}" type="presOf" srcId="{068FBE0B-E98E-4AEE-9370-1CC1C9111539}" destId="{DFBC1B36-AB7C-4321-9062-09443BD73FBD}" srcOrd="0" destOrd="0" presId="urn:microsoft.com/office/officeart/2005/8/layout/process3"/>
    <dgm:cxn modelId="{29E27720-8D71-4EDE-8F9D-DABEB5966A72}" type="presOf" srcId="{B0962EC3-F136-4103-8856-CBE57109501D}" destId="{92D7DD4F-C804-4764-9EE4-C522EA8A4504}" srcOrd="0" destOrd="1" presId="urn:microsoft.com/office/officeart/2005/8/layout/process3"/>
    <dgm:cxn modelId="{C5DCD521-A480-464B-86B2-3EFF29C1D3C3}" srcId="{90938996-6730-4737-A14D-54689B7593F4}" destId="{9DA17080-9471-4EDE-82F8-B769C50A2D7A}" srcOrd="2" destOrd="0" parTransId="{0ACF49B5-9ED1-4402-BF34-6D06989006F3}" sibTransId="{1DAF5171-C339-4DAC-9160-660147653296}"/>
    <dgm:cxn modelId="{AE68BF26-A6BA-4D81-A5E6-BB15765E315B}" srcId="{0C16D57E-2779-4754-8778-9368F6A2A746}" destId="{16166B1C-A5D0-4875-A57C-9548AE3A3FAC}" srcOrd="0" destOrd="0" parTransId="{3240E0A3-1D13-481B-A977-2E5BE3AE300E}" sibTransId="{F8E5A87C-6C6E-4B28-9EF9-C31D64CE2F58}"/>
    <dgm:cxn modelId="{324BF327-6BEE-4B9B-BD4D-6915A895E69F}" type="presOf" srcId="{9DA17080-9471-4EDE-82F8-B769C50A2D7A}" destId="{48FBE973-1921-4B58-90BC-BE18FC5D52B4}" srcOrd="0" destOrd="2" presId="urn:microsoft.com/office/officeart/2005/8/layout/process3"/>
    <dgm:cxn modelId="{ACEAAB29-2E37-4A26-AB2E-DCB769A59423}" srcId="{AD5D6DE3-2F4F-4F31-92F5-B101696AA41E}" destId="{90938996-6730-4737-A14D-54689B7593F4}" srcOrd="1" destOrd="0" parTransId="{9F8D1854-C52D-4411-AC69-B971D79423DB}" sibTransId="{22999EEC-DC34-42C5-8713-FCD7C568DA0B}"/>
    <dgm:cxn modelId="{042EBA2B-5793-4C7D-9AC8-99634884D979}" srcId="{90938996-6730-4737-A14D-54689B7593F4}" destId="{7AC88A40-C7C6-4C9C-90DB-A8450B530BAB}" srcOrd="0" destOrd="0" parTransId="{78F6DC30-8A09-46F3-AEE5-67BE31E2C97C}" sibTransId="{AB58422D-8ED6-48A9-8791-9981C10533AC}"/>
    <dgm:cxn modelId="{29760534-6979-423F-907A-A9B7B4D9396B}" type="presOf" srcId="{22999EEC-DC34-42C5-8713-FCD7C568DA0B}" destId="{4960C562-B324-47EC-9860-17490C2B225B}" srcOrd="1" destOrd="0" presId="urn:microsoft.com/office/officeart/2005/8/layout/process3"/>
    <dgm:cxn modelId="{59626E3F-630D-46D4-81C0-C01F25285B1B}" srcId="{068FBE0B-E98E-4AEE-9370-1CC1C9111539}" destId="{B0962EC3-F136-4103-8856-CBE57109501D}" srcOrd="1" destOrd="0" parTransId="{81AE27A7-E616-4ABA-A11B-F8A6D6EF36EF}" sibTransId="{74D7636A-F081-4927-9575-521019D670D9}"/>
    <dgm:cxn modelId="{C8349241-8A32-419A-8F78-113EA31AA468}" type="presOf" srcId="{AD5D6DE3-2F4F-4F31-92F5-B101696AA41E}" destId="{A4727B19-A924-4B17-B4FE-09BD4B566ABE}" srcOrd="0" destOrd="0" presId="urn:microsoft.com/office/officeart/2005/8/layout/process3"/>
    <dgm:cxn modelId="{D0D9A543-8CC4-494A-B644-30015EF2ED0D}" srcId="{0C16D57E-2779-4754-8778-9368F6A2A746}" destId="{12A34A3D-7FFD-4FF7-83C0-09A3960F90C1}" srcOrd="1" destOrd="0" parTransId="{861797CD-7F5F-4A55-B76F-B1A4764FC3C3}" sibTransId="{65751C0C-0211-4EC2-A12B-4473B95B3EE0}"/>
    <dgm:cxn modelId="{6622F86C-AAAA-4C90-9B47-9E7EC4FD966F}" type="presOf" srcId="{0C16D57E-2779-4754-8778-9368F6A2A746}" destId="{E1575462-F8AF-41F9-8EF9-2BC378880E7A}" srcOrd="1" destOrd="0" presId="urn:microsoft.com/office/officeart/2005/8/layout/process3"/>
    <dgm:cxn modelId="{66BB664F-0808-4DFE-80CB-CF42EF77658C}" type="presOf" srcId="{90938996-6730-4737-A14D-54689B7593F4}" destId="{0772662C-84EC-4DC1-9695-1286CB081608}" srcOrd="0" destOrd="0" presId="urn:microsoft.com/office/officeart/2005/8/layout/process3"/>
    <dgm:cxn modelId="{4B7DC251-E7FE-445B-B972-2740F08C667B}" type="presOf" srcId="{22999EEC-DC34-42C5-8713-FCD7C568DA0B}" destId="{D96405B3-32D8-4E2E-9C0B-9DAA01530637}" srcOrd="0" destOrd="0" presId="urn:microsoft.com/office/officeart/2005/8/layout/process3"/>
    <dgm:cxn modelId="{7C2F9B55-B9CA-4FA5-ACAB-C0BA78FB7ADC}" type="presOf" srcId="{16166B1C-A5D0-4875-A57C-9548AE3A3FAC}" destId="{661090F3-5DC8-47CB-8710-2BED9056FDDD}" srcOrd="0" destOrd="0" presId="urn:microsoft.com/office/officeart/2005/8/layout/process3"/>
    <dgm:cxn modelId="{C8B89058-6F64-4780-87E9-D9469D609F77}" type="presOf" srcId="{7B1E3DF6-E447-4D3B-AEDA-843C6C42D50F}" destId="{48FBE973-1921-4B58-90BC-BE18FC5D52B4}" srcOrd="0" destOrd="1" presId="urn:microsoft.com/office/officeart/2005/8/layout/process3"/>
    <dgm:cxn modelId="{5407C07B-20A7-4E87-BED3-E69E6A301F5A}" type="presOf" srcId="{612CC167-398E-4596-A90C-3058427896F2}" destId="{92D7DD4F-C804-4764-9EE4-C522EA8A4504}" srcOrd="0" destOrd="0" presId="urn:microsoft.com/office/officeart/2005/8/layout/process3"/>
    <dgm:cxn modelId="{5BE0D380-7F00-4697-9E44-FC8129055AC8}" srcId="{AD5D6DE3-2F4F-4F31-92F5-B101696AA41E}" destId="{0C16D57E-2779-4754-8778-9368F6A2A746}" srcOrd="2" destOrd="0" parTransId="{381FAF26-729D-438F-B1DC-19C46E1E695B}" sibTransId="{0ABCE50E-33BF-43EC-828F-97FA17C5B7BD}"/>
    <dgm:cxn modelId="{9E4CDB97-DB80-4F18-87DE-49914424BCD4}" srcId="{068FBE0B-E98E-4AEE-9370-1CC1C9111539}" destId="{612CC167-398E-4596-A90C-3058427896F2}" srcOrd="0" destOrd="0" parTransId="{28B1EC7B-A412-411B-A3F0-AFF35D614E91}" sibTransId="{1363E762-3D23-4ED5-A7A2-ED68B6C23722}"/>
    <dgm:cxn modelId="{3A1F36B2-BF63-40DB-B2C4-D569AE0B53B7}" type="presOf" srcId="{0C16D57E-2779-4754-8778-9368F6A2A746}" destId="{A8DB87A1-675F-4EDD-B946-F9A16CAAA9BD}" srcOrd="0" destOrd="0" presId="urn:microsoft.com/office/officeart/2005/8/layout/process3"/>
    <dgm:cxn modelId="{C18618C2-4134-4307-B89D-9E4ED5F5B656}" type="presOf" srcId="{12A34A3D-7FFD-4FF7-83C0-09A3960F90C1}" destId="{661090F3-5DC8-47CB-8710-2BED9056FDDD}" srcOrd="0" destOrd="1" presId="urn:microsoft.com/office/officeart/2005/8/layout/process3"/>
    <dgm:cxn modelId="{E8BAECCA-C72C-4E9F-B517-D17CF0502AE0}" type="presOf" srcId="{D1F4F64D-A996-4C73-975C-D1D8B7281EF5}" destId="{CA9ED025-C69A-48EA-9A27-CDEF5CB820DD}" srcOrd="0" destOrd="0" presId="urn:microsoft.com/office/officeart/2005/8/layout/process3"/>
    <dgm:cxn modelId="{956B43CF-E45E-48A5-BDB7-C8E54975A990}" type="presOf" srcId="{90938996-6730-4737-A14D-54689B7593F4}" destId="{88AB9497-FEC8-4F75-B5E7-257E7EE6E43B}" srcOrd="1" destOrd="0" presId="urn:microsoft.com/office/officeart/2005/8/layout/process3"/>
    <dgm:cxn modelId="{14652BDB-E818-411F-83A7-2ECBAD765F02}" srcId="{AD5D6DE3-2F4F-4F31-92F5-B101696AA41E}" destId="{068FBE0B-E98E-4AEE-9370-1CC1C9111539}" srcOrd="0" destOrd="0" parTransId="{A23F6BD0-040A-4FEA-B4C3-50F8DA8462A0}" sibTransId="{D1F4F64D-A996-4C73-975C-D1D8B7281EF5}"/>
    <dgm:cxn modelId="{C62EA4F1-E58A-4631-B416-FD9A4EC3CBFD}" type="presOf" srcId="{7AC88A40-C7C6-4C9C-90DB-A8450B530BAB}" destId="{48FBE973-1921-4B58-90BC-BE18FC5D52B4}" srcOrd="0" destOrd="0" presId="urn:microsoft.com/office/officeart/2005/8/layout/process3"/>
    <dgm:cxn modelId="{3CB850BE-A1F3-4CA6-B8C4-0E1CC6C8ACBE}" type="presParOf" srcId="{A4727B19-A924-4B17-B4FE-09BD4B566ABE}" destId="{DFC3D76D-D34E-43D8-B5D1-194847A22F42}" srcOrd="0" destOrd="0" presId="urn:microsoft.com/office/officeart/2005/8/layout/process3"/>
    <dgm:cxn modelId="{8D5E3699-7725-4964-9A1B-8BDB83F4F5A6}" type="presParOf" srcId="{DFC3D76D-D34E-43D8-B5D1-194847A22F42}" destId="{DFBC1B36-AB7C-4321-9062-09443BD73FBD}" srcOrd="0" destOrd="0" presId="urn:microsoft.com/office/officeart/2005/8/layout/process3"/>
    <dgm:cxn modelId="{FF9CEC7E-D837-4332-9365-2BDC12D7FD1F}" type="presParOf" srcId="{DFC3D76D-D34E-43D8-B5D1-194847A22F42}" destId="{A6D9C1E0-19FF-4D91-924D-C3D9BE2D69EB}" srcOrd="1" destOrd="0" presId="urn:microsoft.com/office/officeart/2005/8/layout/process3"/>
    <dgm:cxn modelId="{9A227F70-3028-432F-A672-B43F0B4511EA}" type="presParOf" srcId="{DFC3D76D-D34E-43D8-B5D1-194847A22F42}" destId="{92D7DD4F-C804-4764-9EE4-C522EA8A4504}" srcOrd="2" destOrd="0" presId="urn:microsoft.com/office/officeart/2005/8/layout/process3"/>
    <dgm:cxn modelId="{BF0A05F9-3FE9-41D7-8C7E-7A5EDA5F7949}" type="presParOf" srcId="{A4727B19-A924-4B17-B4FE-09BD4B566ABE}" destId="{CA9ED025-C69A-48EA-9A27-CDEF5CB820DD}" srcOrd="1" destOrd="0" presId="urn:microsoft.com/office/officeart/2005/8/layout/process3"/>
    <dgm:cxn modelId="{77742E88-DAE8-4FCA-864B-DE9A7CEAAC9C}" type="presParOf" srcId="{CA9ED025-C69A-48EA-9A27-CDEF5CB820DD}" destId="{936117A2-F28A-42B3-B65D-55AB204A6A33}" srcOrd="0" destOrd="0" presId="urn:microsoft.com/office/officeart/2005/8/layout/process3"/>
    <dgm:cxn modelId="{5D145EEA-BA9A-4E86-B965-16984951D973}" type="presParOf" srcId="{A4727B19-A924-4B17-B4FE-09BD4B566ABE}" destId="{5E2D3A3F-1C23-4CAA-9EB7-8ADA2059E27C}" srcOrd="2" destOrd="0" presId="urn:microsoft.com/office/officeart/2005/8/layout/process3"/>
    <dgm:cxn modelId="{4DA1D8DA-C2DD-49A7-A128-3595555736B8}" type="presParOf" srcId="{5E2D3A3F-1C23-4CAA-9EB7-8ADA2059E27C}" destId="{0772662C-84EC-4DC1-9695-1286CB081608}" srcOrd="0" destOrd="0" presId="urn:microsoft.com/office/officeart/2005/8/layout/process3"/>
    <dgm:cxn modelId="{C4CC1F2A-AE0D-4785-9D08-3CC99D213D00}" type="presParOf" srcId="{5E2D3A3F-1C23-4CAA-9EB7-8ADA2059E27C}" destId="{88AB9497-FEC8-4F75-B5E7-257E7EE6E43B}" srcOrd="1" destOrd="0" presId="urn:microsoft.com/office/officeart/2005/8/layout/process3"/>
    <dgm:cxn modelId="{3A9F38BF-3DA9-4D24-8EAC-2E8C5832F103}" type="presParOf" srcId="{5E2D3A3F-1C23-4CAA-9EB7-8ADA2059E27C}" destId="{48FBE973-1921-4B58-90BC-BE18FC5D52B4}" srcOrd="2" destOrd="0" presId="urn:microsoft.com/office/officeart/2005/8/layout/process3"/>
    <dgm:cxn modelId="{34BBF052-A8D9-4AAF-823C-51CBD94D22AF}" type="presParOf" srcId="{A4727B19-A924-4B17-B4FE-09BD4B566ABE}" destId="{D96405B3-32D8-4E2E-9C0B-9DAA01530637}" srcOrd="3" destOrd="0" presId="urn:microsoft.com/office/officeart/2005/8/layout/process3"/>
    <dgm:cxn modelId="{2B8473B8-AAEF-4A0A-8C0B-38B3BB1DCE7F}" type="presParOf" srcId="{D96405B3-32D8-4E2E-9C0B-9DAA01530637}" destId="{4960C562-B324-47EC-9860-17490C2B225B}" srcOrd="0" destOrd="0" presId="urn:microsoft.com/office/officeart/2005/8/layout/process3"/>
    <dgm:cxn modelId="{D937ED2E-BB91-4988-938F-8D8E64008EC1}" type="presParOf" srcId="{A4727B19-A924-4B17-B4FE-09BD4B566ABE}" destId="{F77815A8-A78D-4828-8807-7ECC51AA01B6}" srcOrd="4" destOrd="0" presId="urn:microsoft.com/office/officeart/2005/8/layout/process3"/>
    <dgm:cxn modelId="{206824AA-F3E3-4206-A5F2-1CB21EFF5E8F}" type="presParOf" srcId="{F77815A8-A78D-4828-8807-7ECC51AA01B6}" destId="{A8DB87A1-675F-4EDD-B946-F9A16CAAA9BD}" srcOrd="0" destOrd="0" presId="urn:microsoft.com/office/officeart/2005/8/layout/process3"/>
    <dgm:cxn modelId="{54184DA8-D742-4A29-98F6-B309CA941F61}" type="presParOf" srcId="{F77815A8-A78D-4828-8807-7ECC51AA01B6}" destId="{E1575462-F8AF-41F9-8EF9-2BC378880E7A}" srcOrd="1" destOrd="0" presId="urn:microsoft.com/office/officeart/2005/8/layout/process3"/>
    <dgm:cxn modelId="{BE596231-2550-4F06-A1C8-D4CECAFD305F}" type="presParOf" srcId="{F77815A8-A78D-4828-8807-7ECC51AA01B6}" destId="{661090F3-5DC8-47CB-8710-2BED9056FDDD}"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D9C1E0-19FF-4D91-924D-C3D9BE2D69EB}">
      <dsp:nvSpPr>
        <dsp:cNvPr id="0" name=""/>
        <dsp:cNvSpPr/>
      </dsp:nvSpPr>
      <dsp:spPr>
        <a:xfrm>
          <a:off x="8181" y="608255"/>
          <a:ext cx="3719971" cy="27648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121920" numCol="1" spcCol="1270" anchor="t" anchorCtr="0">
          <a:noAutofit/>
        </a:bodyPr>
        <a:lstStyle/>
        <a:p>
          <a:pPr marL="0" lvl="0" indent="0" algn="l" defTabSz="1422400">
            <a:lnSpc>
              <a:spcPct val="90000"/>
            </a:lnSpc>
            <a:spcBef>
              <a:spcPct val="0"/>
            </a:spcBef>
            <a:spcAft>
              <a:spcPct val="35000"/>
            </a:spcAft>
            <a:buNone/>
          </a:pPr>
          <a:r>
            <a:rPr lang="en-US" sz="3200" kern="1200"/>
            <a:t>SFY24</a:t>
          </a:r>
        </a:p>
      </dsp:txBody>
      <dsp:txXfrm>
        <a:off x="8181" y="608255"/>
        <a:ext cx="3719971" cy="1487988"/>
      </dsp:txXfrm>
    </dsp:sp>
    <dsp:sp modelId="{92D7DD4F-C804-4764-9EE4-C522EA8A4504}">
      <dsp:nvSpPr>
        <dsp:cNvPr id="0" name=""/>
        <dsp:cNvSpPr/>
      </dsp:nvSpPr>
      <dsp:spPr>
        <a:xfrm>
          <a:off x="388731" y="2709753"/>
          <a:ext cx="3719971" cy="285530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a:t>(FFY23)</a:t>
          </a:r>
        </a:p>
        <a:p>
          <a:pPr marL="171450" lvl="1" indent="-171450" algn="l" defTabSz="800100">
            <a:lnSpc>
              <a:spcPct val="90000"/>
            </a:lnSpc>
            <a:spcBef>
              <a:spcPct val="0"/>
            </a:spcBef>
            <a:spcAft>
              <a:spcPct val="15000"/>
            </a:spcAft>
            <a:buChar char="•"/>
          </a:pPr>
          <a:r>
            <a:rPr lang="en-US" sz="1800" kern="1200"/>
            <a:t>July 1, 2023 – Sept 30, 2025</a:t>
          </a:r>
        </a:p>
      </dsp:txBody>
      <dsp:txXfrm>
        <a:off x="472360" y="2793382"/>
        <a:ext cx="3552713" cy="2688043"/>
      </dsp:txXfrm>
    </dsp:sp>
    <dsp:sp modelId="{CA9ED025-C69A-48EA-9A27-CDEF5CB820DD}">
      <dsp:nvSpPr>
        <dsp:cNvPr id="0" name=""/>
        <dsp:cNvSpPr/>
      </dsp:nvSpPr>
      <dsp:spPr>
        <a:xfrm rot="21577107">
          <a:off x="4292074" y="869044"/>
          <a:ext cx="1195567" cy="92616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33550">
            <a:lnSpc>
              <a:spcPct val="90000"/>
            </a:lnSpc>
            <a:spcBef>
              <a:spcPct val="0"/>
            </a:spcBef>
            <a:spcAft>
              <a:spcPct val="35000"/>
            </a:spcAft>
            <a:buNone/>
          </a:pPr>
          <a:endParaRPr lang="en-US" sz="3900" kern="1200"/>
        </a:p>
      </dsp:txBody>
      <dsp:txXfrm>
        <a:off x="4292077" y="1055202"/>
        <a:ext cx="917718" cy="555699"/>
      </dsp:txXfrm>
    </dsp:sp>
    <dsp:sp modelId="{88AB9497-FEC8-4F75-B5E7-257E7EE6E43B}">
      <dsp:nvSpPr>
        <dsp:cNvPr id="0" name=""/>
        <dsp:cNvSpPr/>
      </dsp:nvSpPr>
      <dsp:spPr>
        <a:xfrm>
          <a:off x="5983890" y="568460"/>
          <a:ext cx="3719971" cy="27648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121920" numCol="1" spcCol="1270" anchor="t" anchorCtr="0">
          <a:noAutofit/>
        </a:bodyPr>
        <a:lstStyle/>
        <a:p>
          <a:pPr marL="0" lvl="0" indent="0" algn="l" defTabSz="1422400">
            <a:lnSpc>
              <a:spcPct val="90000"/>
            </a:lnSpc>
            <a:spcBef>
              <a:spcPct val="0"/>
            </a:spcBef>
            <a:spcAft>
              <a:spcPct val="35000"/>
            </a:spcAft>
            <a:buNone/>
          </a:pPr>
          <a:r>
            <a:rPr lang="en-US" sz="3200" kern="1200"/>
            <a:t>SFY25</a:t>
          </a:r>
        </a:p>
      </dsp:txBody>
      <dsp:txXfrm>
        <a:off x="5983890" y="568460"/>
        <a:ext cx="3719971" cy="1487988"/>
      </dsp:txXfrm>
    </dsp:sp>
    <dsp:sp modelId="{48FBE973-1921-4B58-90BC-BE18FC5D52B4}">
      <dsp:nvSpPr>
        <dsp:cNvPr id="0" name=""/>
        <dsp:cNvSpPr/>
      </dsp:nvSpPr>
      <dsp:spPr>
        <a:xfrm>
          <a:off x="6684804" y="2585355"/>
          <a:ext cx="3719971" cy="301447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a:t>(FFY24)</a:t>
          </a:r>
        </a:p>
        <a:p>
          <a:pPr marL="171450" lvl="1" indent="-171450" algn="l" defTabSz="800100">
            <a:lnSpc>
              <a:spcPct val="90000"/>
            </a:lnSpc>
            <a:spcBef>
              <a:spcPct val="0"/>
            </a:spcBef>
            <a:spcAft>
              <a:spcPct val="15000"/>
            </a:spcAft>
            <a:buChar char="•"/>
          </a:pPr>
          <a:r>
            <a:rPr lang="en-US" sz="1800" kern="1200"/>
            <a:t>July 1, 2024 – Sept 30, 2026</a:t>
          </a:r>
        </a:p>
        <a:p>
          <a:pPr marL="285750" lvl="1" indent="-285750" algn="l" defTabSz="1377950">
            <a:lnSpc>
              <a:spcPct val="90000"/>
            </a:lnSpc>
            <a:spcBef>
              <a:spcPct val="0"/>
            </a:spcBef>
            <a:spcAft>
              <a:spcPct val="15000"/>
            </a:spcAft>
            <a:buChar char="•"/>
          </a:pPr>
          <a:endParaRPr lang="en-US" sz="3100" kern="1200"/>
        </a:p>
      </dsp:txBody>
      <dsp:txXfrm>
        <a:off x="6773095" y="2673646"/>
        <a:ext cx="3543389" cy="2837897"/>
      </dsp:txXfrm>
    </dsp:sp>
    <dsp:sp modelId="{D96405B3-32D8-4E2E-9C0B-9DAA01530637}">
      <dsp:nvSpPr>
        <dsp:cNvPr id="0" name=""/>
        <dsp:cNvSpPr/>
      </dsp:nvSpPr>
      <dsp:spPr>
        <a:xfrm rot="46378">
          <a:off x="10267742" y="890139"/>
          <a:ext cx="1195649" cy="92616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33550">
            <a:lnSpc>
              <a:spcPct val="90000"/>
            </a:lnSpc>
            <a:spcBef>
              <a:spcPct val="0"/>
            </a:spcBef>
            <a:spcAft>
              <a:spcPct val="35000"/>
            </a:spcAft>
            <a:buNone/>
          </a:pPr>
          <a:endParaRPr lang="en-US" sz="3900" kern="1200"/>
        </a:p>
      </dsp:txBody>
      <dsp:txXfrm>
        <a:off x="10267755" y="1073498"/>
        <a:ext cx="917800" cy="555699"/>
      </dsp:txXfrm>
    </dsp:sp>
    <dsp:sp modelId="{E1575462-F8AF-41F9-8EF9-2BC378880E7A}">
      <dsp:nvSpPr>
        <dsp:cNvPr id="0" name=""/>
        <dsp:cNvSpPr/>
      </dsp:nvSpPr>
      <dsp:spPr>
        <a:xfrm>
          <a:off x="11959599" y="649082"/>
          <a:ext cx="3719971" cy="276480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121920" numCol="1" spcCol="1270" anchor="t" anchorCtr="0">
          <a:noAutofit/>
        </a:bodyPr>
        <a:lstStyle/>
        <a:p>
          <a:pPr marL="0" lvl="0" indent="0" algn="l" defTabSz="1422400">
            <a:lnSpc>
              <a:spcPct val="90000"/>
            </a:lnSpc>
            <a:spcBef>
              <a:spcPct val="0"/>
            </a:spcBef>
            <a:spcAft>
              <a:spcPct val="35000"/>
            </a:spcAft>
            <a:buNone/>
          </a:pPr>
          <a:r>
            <a:rPr lang="en-US" sz="3200" kern="1200"/>
            <a:t>SFY26</a:t>
          </a:r>
        </a:p>
      </dsp:txBody>
      <dsp:txXfrm>
        <a:off x="11959599" y="649082"/>
        <a:ext cx="3719971" cy="1487988"/>
      </dsp:txXfrm>
    </dsp:sp>
    <dsp:sp modelId="{661090F3-5DC8-47CB-8710-2BED9056FDDD}">
      <dsp:nvSpPr>
        <dsp:cNvPr id="0" name=""/>
        <dsp:cNvSpPr/>
      </dsp:nvSpPr>
      <dsp:spPr>
        <a:xfrm>
          <a:off x="12721521" y="2634274"/>
          <a:ext cx="3719971" cy="269199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a:t>(FFY25)</a:t>
          </a:r>
        </a:p>
        <a:p>
          <a:pPr marL="228600" lvl="1" indent="-228600" algn="l" defTabSz="889000">
            <a:lnSpc>
              <a:spcPct val="90000"/>
            </a:lnSpc>
            <a:spcBef>
              <a:spcPct val="0"/>
            </a:spcBef>
            <a:spcAft>
              <a:spcPct val="15000"/>
            </a:spcAft>
            <a:buChar char="•"/>
          </a:pPr>
          <a:r>
            <a:rPr lang="en-US" sz="2000" kern="1200"/>
            <a:t>July 1, 2025 – Sept 30, 2027 </a:t>
          </a:r>
        </a:p>
      </dsp:txBody>
      <dsp:txXfrm>
        <a:off x="12800367" y="2713120"/>
        <a:ext cx="3562279" cy="2534301"/>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7-23T15:46:32.107"/>
    </inkml:context>
    <inkml:brush xml:id="br0">
      <inkml:brushProperty name="width" value="0.35" units="cm"/>
      <inkml:brushProperty name="height" value="0.35" units="cm"/>
    </inkml:brush>
  </inkml:definitions>
  <inkml:trace contextRef="#ctx0" brushRef="#br0">14923 9340 16383 0 0,'0'0'0'0'0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7-23T15:46:32.108"/>
    </inkml:context>
    <inkml:brush xml:id="br0">
      <inkml:brushProperty name="width" value="0.35" units="cm"/>
      <inkml:brushProperty name="height" value="0.35" units="cm"/>
    </inkml:brush>
  </inkml:definitions>
  <inkml:trace contextRef="#ctx0" brushRef="#br0">14923 9340 16383 0 0,'0'0'0'0'0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7-23T15:46:32.109"/>
    </inkml:context>
    <inkml:brush xml:id="br0">
      <inkml:brushProperty name="width" value="0.3" units="cm"/>
      <inkml:brushProperty name="height" value="0.6" units="cm"/>
      <inkml:brushProperty name="tip" value="rectangle"/>
      <inkml:brushProperty name="rasterOp" value="maskPen"/>
    </inkml:brush>
  </inkml:definitions>
  <inkml:trace contextRef="#ctx0" brushRef="#br0">12568 7064 16383 0 0,'7'0'0'0'0,"9"0"0"0"0,10 0 0 0 0,7 0 0 0 0,5 0 0 0 0,3 0 0 0 0,2 0 0 0 0,0 0 0 0 0,1 0 0 0 0,-1 0 0 0 0,0 0 0 0 0,0 0 0 0 0,-1 0 0 0 0,0 0 0 0 0,0 0 0 0 0,-1 0 0 0 0,1 0 0 0 0,0 0 0 0 0,-1 0 0 0 0,1 0 0 0 0,0 0 0 0 0,0 0 0 0 0,-1 0 0 0 0,1 0 0 0 0,0 0 0 0 0,0 0 0 0 0,0 0 0 0 0,-1 0 0 0 0,1 0 0 0 0,0 0 0 0 0,0 0 0 0 0,-1 0 0 0 0,1 0 0 0 0,0 0 0 0 0,0 0 0 0 0,0 0 0 0 0,-1 0 0 0 0,1 0 0 0 0,0 0 0 0 0,0 0 0 0 0,-1 0 0 0 0,1 0 0 0 0,0 0 0 0 0,0 0 0 0 0,0 0 0 0 0,-1 0 0 0 0,-6 0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Just type in the content placeholder to add your title. </a:t>
            </a:r>
          </a:p>
        </p:txBody>
      </p:sp>
      <p:sp>
        <p:nvSpPr>
          <p:cNvPr id="4" name="Slide Number Placeholder 3"/>
          <p:cNvSpPr>
            <a:spLocks noGrp="1"/>
          </p:cNvSpPr>
          <p:nvPr>
            <p:ph type="sldNum" sz="quarter" idx="5"/>
          </p:nvPr>
        </p:nvSpPr>
        <p:spPr/>
        <p:txBody>
          <a:bodyPr/>
          <a:lstStyle/>
          <a:p>
            <a:fld id="{7D31CE96-81FA-4C03-87CC-F53CE344BC75}" type="slidenum">
              <a:rPr lang="en-US" smtClean="0"/>
              <a:t>1</a:t>
            </a:fld>
            <a:endParaRPr lang="en-US"/>
          </a:p>
        </p:txBody>
      </p:sp>
    </p:spTree>
    <p:extLst>
      <p:ext uri="{BB962C8B-B14F-4D97-AF65-F5344CB8AC3E}">
        <p14:creationId xmlns:p14="http://schemas.microsoft.com/office/powerpoint/2010/main" val="972754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15</a:t>
            </a:fld>
            <a:endParaRPr lang="en-US"/>
          </a:p>
        </p:txBody>
      </p:sp>
    </p:spTree>
    <p:extLst>
      <p:ext uri="{BB962C8B-B14F-4D97-AF65-F5344CB8AC3E}">
        <p14:creationId xmlns:p14="http://schemas.microsoft.com/office/powerpoint/2010/main" val="937445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16</a:t>
            </a:fld>
            <a:endParaRPr lang="en-US"/>
          </a:p>
        </p:txBody>
      </p:sp>
    </p:spTree>
    <p:extLst>
      <p:ext uri="{BB962C8B-B14F-4D97-AF65-F5344CB8AC3E}">
        <p14:creationId xmlns:p14="http://schemas.microsoft.com/office/powerpoint/2010/main" val="3068410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17</a:t>
            </a:fld>
            <a:endParaRPr lang="en-US"/>
          </a:p>
        </p:txBody>
      </p:sp>
    </p:spTree>
    <p:extLst>
      <p:ext uri="{BB962C8B-B14F-4D97-AF65-F5344CB8AC3E}">
        <p14:creationId xmlns:p14="http://schemas.microsoft.com/office/powerpoint/2010/main" val="3919923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18</a:t>
            </a:fld>
            <a:endParaRPr lang="en-US"/>
          </a:p>
        </p:txBody>
      </p:sp>
    </p:spTree>
    <p:extLst>
      <p:ext uri="{BB962C8B-B14F-4D97-AF65-F5344CB8AC3E}">
        <p14:creationId xmlns:p14="http://schemas.microsoft.com/office/powerpoint/2010/main" val="1618411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19</a:t>
            </a:fld>
            <a:endParaRPr lang="en-US"/>
          </a:p>
        </p:txBody>
      </p:sp>
    </p:spTree>
    <p:extLst>
      <p:ext uri="{BB962C8B-B14F-4D97-AF65-F5344CB8AC3E}">
        <p14:creationId xmlns:p14="http://schemas.microsoft.com/office/powerpoint/2010/main" val="17307956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20</a:t>
            </a:fld>
            <a:endParaRPr lang="en-US"/>
          </a:p>
        </p:txBody>
      </p:sp>
    </p:spTree>
    <p:extLst>
      <p:ext uri="{BB962C8B-B14F-4D97-AF65-F5344CB8AC3E}">
        <p14:creationId xmlns:p14="http://schemas.microsoft.com/office/powerpoint/2010/main" val="1718906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21</a:t>
            </a:fld>
            <a:endParaRPr lang="en-US"/>
          </a:p>
        </p:txBody>
      </p:sp>
    </p:spTree>
    <p:extLst>
      <p:ext uri="{BB962C8B-B14F-4D97-AF65-F5344CB8AC3E}">
        <p14:creationId xmlns:p14="http://schemas.microsoft.com/office/powerpoint/2010/main" val="2836347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22</a:t>
            </a:fld>
            <a:endParaRPr lang="en-US"/>
          </a:p>
        </p:txBody>
      </p:sp>
    </p:spTree>
    <p:extLst>
      <p:ext uri="{BB962C8B-B14F-4D97-AF65-F5344CB8AC3E}">
        <p14:creationId xmlns:p14="http://schemas.microsoft.com/office/powerpoint/2010/main" val="42719921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5EA8473-2164-4EE8-AB1F-BD21E3EA94CE}" type="slidenum">
              <a:rPr lang="en-US" smtClean="0"/>
              <a:t>23</a:t>
            </a:fld>
            <a:endParaRPr lang="en-US"/>
          </a:p>
        </p:txBody>
      </p:sp>
    </p:spTree>
    <p:extLst>
      <p:ext uri="{BB962C8B-B14F-4D97-AF65-F5344CB8AC3E}">
        <p14:creationId xmlns:p14="http://schemas.microsoft.com/office/powerpoint/2010/main" val="3590605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24</a:t>
            </a:fld>
            <a:endParaRPr lang="en-US"/>
          </a:p>
        </p:txBody>
      </p:sp>
    </p:spTree>
    <p:extLst>
      <p:ext uri="{BB962C8B-B14F-4D97-AF65-F5344CB8AC3E}">
        <p14:creationId xmlns:p14="http://schemas.microsoft.com/office/powerpoint/2010/main" val="3938530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Left aligned</a:t>
            </a:r>
          </a:p>
          <a:p>
            <a:pPr marL="171450" indent="-171450">
              <a:buFont typeface="Arial" panose="020B0604020202020204" pitchFamily="34" charset="0"/>
              <a:buChar char="•"/>
            </a:pPr>
            <a:r>
              <a:rPr lang="en-US"/>
              <a:t>Title font is 88pt</a:t>
            </a:r>
          </a:p>
          <a:p>
            <a:pPr marL="171450" indent="-171450">
              <a:buFont typeface="Arial" panose="020B0604020202020204" pitchFamily="34" charset="0"/>
              <a:buChar char="•"/>
            </a:pPr>
            <a:r>
              <a:rPr lang="en-US"/>
              <a:t>Numbered line item 66 pt</a:t>
            </a:r>
          </a:p>
          <a:p>
            <a:pPr marL="171450" indent="-171450">
              <a:buFont typeface="Arial" panose="020B0604020202020204" pitchFamily="34" charset="0"/>
              <a:buChar char="•"/>
            </a:pPr>
            <a:r>
              <a:rPr lang="en-US"/>
              <a:t>Detail/slide item 36 pt</a:t>
            </a:r>
          </a:p>
        </p:txBody>
      </p:sp>
      <p:sp>
        <p:nvSpPr>
          <p:cNvPr id="4" name="Slide Number Placeholder 3"/>
          <p:cNvSpPr>
            <a:spLocks noGrp="1"/>
          </p:cNvSpPr>
          <p:nvPr>
            <p:ph type="sldNum" sz="quarter" idx="5"/>
          </p:nvPr>
        </p:nvSpPr>
        <p:spPr/>
        <p:txBody>
          <a:bodyPr/>
          <a:lstStyle/>
          <a:p>
            <a:fld id="{484CEC91-7A65-4868-9634-A5288F997D0F}" type="slidenum">
              <a:rPr lang="en-US" smtClean="0"/>
              <a:t>2</a:t>
            </a:fld>
            <a:endParaRPr lang="en-US"/>
          </a:p>
        </p:txBody>
      </p:sp>
    </p:spTree>
    <p:extLst>
      <p:ext uri="{BB962C8B-B14F-4D97-AF65-F5344CB8AC3E}">
        <p14:creationId xmlns:p14="http://schemas.microsoft.com/office/powerpoint/2010/main" val="8175739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have many functions that represent special education instruction, but few that are specific to related services—have to be able to identify those through location or modifier…</a:t>
            </a:r>
          </a:p>
          <a:p>
            <a:r>
              <a:rPr lang="en-US"/>
              <a:t>(210)</a:t>
            </a:r>
          </a:p>
          <a:p>
            <a:pPr marL="173938" indent="-173938">
              <a:buFont typeface="Arial" panose="020B0604020202020204" pitchFamily="34" charset="0"/>
              <a:buChar char="•"/>
            </a:pPr>
            <a:r>
              <a:rPr lang="en-US"/>
              <a:t>typically use 213 for OT/PT—caution, this also includes school nurses</a:t>
            </a:r>
          </a:p>
          <a:p>
            <a:pPr marL="173938" indent="-173938">
              <a:buFont typeface="Arial" panose="020B0604020202020204" pitchFamily="34" charset="0"/>
              <a:buChar char="•"/>
            </a:pPr>
            <a:r>
              <a:rPr lang="en-US"/>
              <a:t>214 school psychologists—who may not be 100% special education</a:t>
            </a:r>
          </a:p>
          <a:p>
            <a:pPr marL="173938" indent="-173938">
              <a:buFont typeface="Arial" panose="020B0604020202020204" pitchFamily="34" charset="0"/>
              <a:buChar char="•"/>
            </a:pPr>
            <a:r>
              <a:rPr lang="en-US"/>
              <a:t>215 specific special ed support</a:t>
            </a:r>
          </a:p>
          <a:p>
            <a:endParaRPr lang="en-US"/>
          </a:p>
          <a:p>
            <a:r>
              <a:rPr lang="en-US"/>
              <a:t>Among the 220 functions, none are specific to special education.  </a:t>
            </a:r>
          </a:p>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25</a:t>
            </a:fld>
            <a:endParaRPr lang="en-US"/>
          </a:p>
        </p:txBody>
      </p:sp>
    </p:spTree>
    <p:extLst>
      <p:ext uri="{BB962C8B-B14F-4D97-AF65-F5344CB8AC3E}">
        <p14:creationId xmlns:p14="http://schemas.microsoft.com/office/powerpoint/2010/main" val="1535692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26</a:t>
            </a:fld>
            <a:endParaRPr lang="en-US"/>
          </a:p>
        </p:txBody>
      </p:sp>
    </p:spTree>
    <p:extLst>
      <p:ext uri="{BB962C8B-B14F-4D97-AF65-F5344CB8AC3E}">
        <p14:creationId xmlns:p14="http://schemas.microsoft.com/office/powerpoint/2010/main" val="3671586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IDEA is an “Excess Cost” allocation</a:t>
            </a:r>
          </a:p>
          <a:p>
            <a:r>
              <a:rPr lang="en-US"/>
              <a:t>Excess Cost is discussed in two ways:</a:t>
            </a:r>
          </a:p>
          <a:p>
            <a:r>
              <a:rPr lang="en-US"/>
              <a:t>Individual/specific costs (is this allowable?)</a:t>
            </a:r>
          </a:p>
          <a:p>
            <a:r>
              <a:rPr lang="en-US"/>
              <a:t>Excess Cost as a fiscal compliance “test” --</a:t>
            </a:r>
          </a:p>
          <a:p>
            <a:endParaRPr lang="en-US"/>
          </a:p>
          <a:p>
            <a:r>
              <a:rPr lang="en-US"/>
              <a:t>It is to be used for expenditures beyond the average expenditure for all students.  That calculation is referred to the Annual Per Pupil Expenditure (APPE).</a:t>
            </a:r>
          </a:p>
          <a:p>
            <a:endParaRPr lang="en-US"/>
          </a:p>
          <a:p>
            <a:r>
              <a:rPr lang="en-US"/>
              <a:t>For example, if the APPE is $10,000, IDEA can be used for allowable expenditures above that amount.  The Office of Special Education Programs (OSEP) has clarified that the LEA does not have to expend an amount equivalent to the APPE before using IDEA, but would have to meet that threshold before the end of the fiscal year.</a:t>
            </a:r>
          </a:p>
        </p:txBody>
      </p:sp>
      <p:sp>
        <p:nvSpPr>
          <p:cNvPr id="4" name="Slide Number Placeholder 3"/>
          <p:cNvSpPr>
            <a:spLocks noGrp="1"/>
          </p:cNvSpPr>
          <p:nvPr>
            <p:ph type="sldNum" sz="quarter" idx="5"/>
          </p:nvPr>
        </p:nvSpPr>
        <p:spPr/>
        <p:txBody>
          <a:bodyPr/>
          <a:lstStyle/>
          <a:p>
            <a:fld id="{A5EA8473-2164-4EE8-AB1F-BD21E3EA94CE}" type="slidenum">
              <a:rPr lang="en-US" smtClean="0"/>
              <a:t>27</a:t>
            </a:fld>
            <a:endParaRPr lang="en-US"/>
          </a:p>
        </p:txBody>
      </p:sp>
    </p:spTree>
    <p:extLst>
      <p:ext uri="{BB962C8B-B14F-4D97-AF65-F5344CB8AC3E}">
        <p14:creationId xmlns:p14="http://schemas.microsoft.com/office/powerpoint/2010/main" val="2084487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28</a:t>
            </a:fld>
            <a:endParaRPr lang="en-US"/>
          </a:p>
        </p:txBody>
      </p:sp>
    </p:spTree>
    <p:extLst>
      <p:ext uri="{BB962C8B-B14F-4D97-AF65-F5344CB8AC3E}">
        <p14:creationId xmlns:p14="http://schemas.microsoft.com/office/powerpoint/2010/main" val="42718030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29</a:t>
            </a:fld>
            <a:endParaRPr lang="en-US"/>
          </a:p>
        </p:txBody>
      </p:sp>
    </p:spTree>
    <p:extLst>
      <p:ext uri="{BB962C8B-B14F-4D97-AF65-F5344CB8AC3E}">
        <p14:creationId xmlns:p14="http://schemas.microsoft.com/office/powerpoint/2010/main" val="17654959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30</a:t>
            </a:fld>
            <a:endParaRPr lang="en-US"/>
          </a:p>
        </p:txBody>
      </p:sp>
    </p:spTree>
    <p:extLst>
      <p:ext uri="{BB962C8B-B14F-4D97-AF65-F5344CB8AC3E}">
        <p14:creationId xmlns:p14="http://schemas.microsoft.com/office/powerpoint/2010/main" val="1558696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31</a:t>
            </a:fld>
            <a:endParaRPr lang="en-US"/>
          </a:p>
        </p:txBody>
      </p:sp>
    </p:spTree>
    <p:extLst>
      <p:ext uri="{BB962C8B-B14F-4D97-AF65-F5344CB8AC3E}">
        <p14:creationId xmlns:p14="http://schemas.microsoft.com/office/powerpoint/2010/main" val="26502032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32</a:t>
            </a:fld>
            <a:endParaRPr lang="en-US"/>
          </a:p>
        </p:txBody>
      </p:sp>
    </p:spTree>
    <p:extLst>
      <p:ext uri="{BB962C8B-B14F-4D97-AF65-F5344CB8AC3E}">
        <p14:creationId xmlns:p14="http://schemas.microsoft.com/office/powerpoint/2010/main" val="24344914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33</a:t>
            </a:fld>
            <a:endParaRPr lang="en-US"/>
          </a:p>
        </p:txBody>
      </p:sp>
    </p:spTree>
    <p:extLst>
      <p:ext uri="{BB962C8B-B14F-4D97-AF65-F5344CB8AC3E}">
        <p14:creationId xmlns:p14="http://schemas.microsoft.com/office/powerpoint/2010/main" val="39710008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34</a:t>
            </a:fld>
            <a:endParaRPr lang="en-US"/>
          </a:p>
        </p:txBody>
      </p:sp>
    </p:spTree>
    <p:extLst>
      <p:ext uri="{BB962C8B-B14F-4D97-AF65-F5344CB8AC3E}">
        <p14:creationId xmlns:p14="http://schemas.microsoft.com/office/powerpoint/2010/main" val="1377123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3</a:t>
            </a:fld>
            <a:endParaRPr lang="en-US"/>
          </a:p>
        </p:txBody>
      </p:sp>
    </p:spTree>
    <p:extLst>
      <p:ext uri="{BB962C8B-B14F-4D97-AF65-F5344CB8AC3E}">
        <p14:creationId xmlns:p14="http://schemas.microsoft.com/office/powerpoint/2010/main" val="1576881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38</a:t>
            </a:fld>
            <a:endParaRPr lang="en-US"/>
          </a:p>
        </p:txBody>
      </p:sp>
    </p:spTree>
    <p:extLst>
      <p:ext uri="{BB962C8B-B14F-4D97-AF65-F5344CB8AC3E}">
        <p14:creationId xmlns:p14="http://schemas.microsoft.com/office/powerpoint/2010/main" val="14034196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5EA8473-2164-4EE8-AB1F-BD21E3EA94CE}" type="slidenum">
              <a:rPr lang="en-US" smtClean="0"/>
              <a:t>39</a:t>
            </a:fld>
            <a:endParaRPr lang="en-US"/>
          </a:p>
        </p:txBody>
      </p:sp>
    </p:spTree>
    <p:extLst>
      <p:ext uri="{BB962C8B-B14F-4D97-AF65-F5344CB8AC3E}">
        <p14:creationId xmlns:p14="http://schemas.microsoft.com/office/powerpoint/2010/main" val="24672497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Slide title is hidden from display</a:t>
            </a:r>
          </a:p>
        </p:txBody>
      </p:sp>
      <p:sp>
        <p:nvSpPr>
          <p:cNvPr id="4" name="Slide Number Placeholder 3"/>
          <p:cNvSpPr>
            <a:spLocks noGrp="1"/>
          </p:cNvSpPr>
          <p:nvPr>
            <p:ph type="sldNum" sz="quarter" idx="5"/>
          </p:nvPr>
        </p:nvSpPr>
        <p:spPr/>
        <p:txBody>
          <a:bodyPr/>
          <a:lstStyle/>
          <a:p>
            <a:fld id="{484CEC91-7A65-4868-9634-A5288F997D0F}" type="slidenum">
              <a:rPr lang="en-US" smtClean="0"/>
              <a:t>40</a:t>
            </a:fld>
            <a:endParaRPr lang="en-US"/>
          </a:p>
        </p:txBody>
      </p:sp>
    </p:spTree>
    <p:extLst>
      <p:ext uri="{BB962C8B-B14F-4D97-AF65-F5344CB8AC3E}">
        <p14:creationId xmlns:p14="http://schemas.microsoft.com/office/powerpoint/2010/main" val="1665185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5EA8473-2164-4EE8-AB1F-BD21E3EA94CE}" type="slidenum">
              <a:rPr lang="en-US" smtClean="0"/>
              <a:t>6</a:t>
            </a:fld>
            <a:endParaRPr lang="en-US"/>
          </a:p>
        </p:txBody>
      </p:sp>
    </p:spTree>
    <p:extLst>
      <p:ext uri="{BB962C8B-B14F-4D97-AF65-F5344CB8AC3E}">
        <p14:creationId xmlns:p14="http://schemas.microsoft.com/office/powerpoint/2010/main" val="691890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4CEC91-7A65-4868-9634-A5288F997D0F}" type="slidenum">
              <a:rPr lang="en-US" smtClean="0"/>
              <a:t>8</a:t>
            </a:fld>
            <a:endParaRPr lang="en-US"/>
          </a:p>
        </p:txBody>
      </p:sp>
    </p:spTree>
    <p:extLst>
      <p:ext uri="{BB962C8B-B14F-4D97-AF65-F5344CB8AC3E}">
        <p14:creationId xmlns:p14="http://schemas.microsoft.com/office/powerpoint/2010/main" val="3651089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Shown in the charts are the State of South Carolina IDEA 611 Allocations for the last 9 years.  Up until FFY21/SFY22 Allocation amounts increased annually.  Of course, the allocation went down in FFY 22/23 due to the one time allocation of ARP funds in 21/ 22.  It then increased in 23/24</a:t>
            </a:r>
          </a:p>
          <a:p>
            <a:endParaRPr lang="en-US"/>
          </a:p>
          <a:p>
            <a:r>
              <a:rPr lang="en-US"/>
              <a:t>However, in 24/25 we saw a decrease of about $76,000 and this year in 25/26 we saw an additional decrease of over $570,000.</a:t>
            </a:r>
          </a:p>
        </p:txBody>
      </p:sp>
      <p:sp>
        <p:nvSpPr>
          <p:cNvPr id="4" name="Slide Number Placeholder 3"/>
          <p:cNvSpPr>
            <a:spLocks noGrp="1"/>
          </p:cNvSpPr>
          <p:nvPr>
            <p:ph type="sldNum" sz="quarter" idx="5"/>
          </p:nvPr>
        </p:nvSpPr>
        <p:spPr/>
        <p:txBody>
          <a:bodyPr/>
          <a:lstStyle/>
          <a:p>
            <a:fld id="{484CEC91-7A65-4868-9634-A5288F997D0F}" type="slidenum">
              <a:rPr lang="en-US" smtClean="0"/>
              <a:t>9</a:t>
            </a:fld>
            <a:endParaRPr lang="en-US"/>
          </a:p>
        </p:txBody>
      </p:sp>
    </p:spTree>
    <p:extLst>
      <p:ext uri="{BB962C8B-B14F-4D97-AF65-F5344CB8AC3E}">
        <p14:creationId xmlns:p14="http://schemas.microsoft.com/office/powerpoint/2010/main" val="2339547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5EA8473-2164-4EE8-AB1F-BD21E3EA94CE}" type="slidenum">
              <a:rPr lang="en-US" smtClean="0"/>
              <a:t>10</a:t>
            </a:fld>
            <a:endParaRPr lang="en-US"/>
          </a:p>
        </p:txBody>
      </p:sp>
    </p:spTree>
    <p:extLst>
      <p:ext uri="{BB962C8B-B14F-4D97-AF65-F5344CB8AC3E}">
        <p14:creationId xmlns:p14="http://schemas.microsoft.com/office/powerpoint/2010/main" val="205522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D31CE96-81FA-4C03-87CC-F53CE344BC75}" type="slidenum">
              <a:rPr lang="en-US" smtClean="0"/>
              <a:t>13</a:t>
            </a:fld>
            <a:endParaRPr lang="en-US"/>
          </a:p>
        </p:txBody>
      </p:sp>
    </p:spTree>
    <p:extLst>
      <p:ext uri="{BB962C8B-B14F-4D97-AF65-F5344CB8AC3E}">
        <p14:creationId xmlns:p14="http://schemas.microsoft.com/office/powerpoint/2010/main" val="26938372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5EA8473-2164-4EE8-AB1F-BD21E3EA94CE}" type="slidenum">
              <a:rPr lang="en-US" smtClean="0"/>
              <a:t>14</a:t>
            </a:fld>
            <a:endParaRPr lang="en-US"/>
          </a:p>
        </p:txBody>
      </p:sp>
    </p:spTree>
    <p:extLst>
      <p:ext uri="{BB962C8B-B14F-4D97-AF65-F5344CB8AC3E}">
        <p14:creationId xmlns:p14="http://schemas.microsoft.com/office/powerpoint/2010/main" val="19070313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a:solidFill>
                  <a:schemeClr val="bg1"/>
                </a:solidFill>
              </a:rPr>
              <a:t>Title</a:t>
            </a:r>
            <a:r>
              <a:rPr lang="en-US"/>
              <a:t> </a:t>
            </a:r>
            <a:r>
              <a:rPr lang="en-US">
                <a:solidFill>
                  <a:schemeClr val="bg1"/>
                </a:solidFill>
              </a:rPr>
              <a:t>Slide</a:t>
            </a:r>
            <a:r>
              <a:rPr lang="en-US"/>
              <a:t> -</a:t>
            </a:r>
            <a:r>
              <a:rPr lang="en-US">
                <a:solidFill>
                  <a:schemeClr val="bg1"/>
                </a:solidFill>
              </a:rPr>
              <a:t>Font is no less than 44 size</a:t>
            </a:r>
            <a:endParaRPr lang="en-US"/>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&lt;Audience&gt;</a:t>
            </a:r>
          </a:p>
          <a:p>
            <a:r>
              <a:rPr lang="en-US"/>
              <a:t>&lt;Presenter Name&gt; </a:t>
            </a:r>
          </a:p>
          <a:p>
            <a:r>
              <a:rPr lang="en-US"/>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err="1"/>
              <a:t>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p>
          <a:p>
            <a:pPr lvl="0"/>
            <a:endParaRPr lang="en-US"/>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a:t>
            </a:r>
            <a:r>
              <a:rPr lang="en-US" err="1"/>
              <a:t>eadipisicing</a:t>
            </a:r>
            <a:r>
              <a:rPr lang="en-US"/>
              <a:t> </a:t>
            </a:r>
            <a:r>
              <a:rPr lang="en-US" err="1"/>
              <a:t>fugiat</a:t>
            </a:r>
            <a:r>
              <a:rPr lang="en-US"/>
              <a:t> </a:t>
            </a:r>
            <a:r>
              <a:rPr lang="en-US" err="1"/>
              <a:t>irure</a:t>
            </a:r>
            <a:r>
              <a:rPr lang="en-US"/>
              <a:t> </a:t>
            </a:r>
            <a:r>
              <a:rPr lang="en-US" err="1"/>
              <a:t>aliqua</a:t>
            </a:r>
            <a:r>
              <a:rPr lang="en-US"/>
              <a:t> </a:t>
            </a:r>
            <a:r>
              <a:rPr lang="en-US" err="1"/>
              <a:t>anim</a:t>
            </a:r>
            <a:r>
              <a:rPr lang="en-US"/>
              <a:t> </a:t>
            </a:r>
            <a:r>
              <a:rPr lang="en-US" err="1"/>
              <a:t>voluptate</a:t>
            </a:r>
            <a:r>
              <a:rPr lang="en-US"/>
              <a:t> cupidatat labore </a:t>
            </a:r>
            <a:r>
              <a:rPr lang="en-US" err="1"/>
              <a:t>laborum</a:t>
            </a:r>
            <a:r>
              <a:rPr lang="en-US"/>
              <a:t> </a:t>
            </a:r>
            <a:r>
              <a:rPr lang="en-US" err="1"/>
              <a:t>amet</a:t>
            </a:r>
            <a:r>
              <a:rPr lang="en-US"/>
              <a:t> </a:t>
            </a:r>
            <a:r>
              <a:rPr lang="en-US" err="1"/>
              <a:t>irure</a:t>
            </a:r>
            <a:r>
              <a:rPr lang="en-US"/>
              <a:t> cupidatat dolore do </a:t>
            </a:r>
            <a:r>
              <a:rPr lang="en-US" err="1"/>
              <a:t>aliqua</a:t>
            </a:r>
            <a:r>
              <a:rPr lang="en-US"/>
              <a:t> magna ipsum non Lorem do </a:t>
            </a:r>
            <a:r>
              <a:rPr lang="en-US" err="1"/>
              <a:t>laborum</a:t>
            </a:r>
            <a:r>
              <a:rPr lang="en-US"/>
              <a:t> </a:t>
            </a:r>
            <a:r>
              <a:rPr lang="en-US" err="1"/>
              <a:t>sint</a:t>
            </a:r>
            <a:r>
              <a:rPr lang="en-US"/>
              <a:t> labore cupidatat </a:t>
            </a:r>
            <a:r>
              <a:rPr lang="en-US" err="1"/>
              <a:t>pariatur</a:t>
            </a:r>
            <a:r>
              <a:rPr lang="en-US"/>
              <a:t> </a:t>
            </a:r>
            <a:r>
              <a:rPr lang="en-US" err="1"/>
              <a:t>ut</a:t>
            </a:r>
            <a:r>
              <a:rPr lang="en-US"/>
              <a:t> </a:t>
            </a:r>
            <a:r>
              <a:rPr lang="en-US" err="1"/>
              <a:t>deserunt</a:t>
            </a:r>
            <a:r>
              <a:rPr lang="en-US"/>
              <a:t> </a:t>
            </a:r>
            <a:r>
              <a:rPr lang="en-US" err="1"/>
              <a:t>ut</a:t>
            </a:r>
            <a:r>
              <a:rPr lang="en-US"/>
              <a:t> </a:t>
            </a:r>
            <a:r>
              <a:rPr lang="en-US" err="1"/>
              <a:t>officia</a:t>
            </a:r>
            <a:r>
              <a:rPr lang="en-US"/>
              <a:t> ad sit </a:t>
            </a:r>
            <a:r>
              <a:rPr lang="en-US" err="1"/>
              <a:t>eu</a:t>
            </a:r>
            <a:r>
              <a:rPr lang="en-US"/>
              <a:t> do </a:t>
            </a:r>
            <a:r>
              <a:rPr lang="en-US" err="1"/>
              <a:t>enim</a:t>
            </a:r>
            <a:r>
              <a:rPr lang="en-US"/>
              <a:t> adipisicing magna </a:t>
            </a:r>
            <a:r>
              <a:rPr lang="en-US" err="1"/>
              <a:t>aute</a:t>
            </a:r>
            <a:r>
              <a:rPr lang="en-US"/>
              <a:t> Lorem dolor </a:t>
            </a:r>
            <a:r>
              <a:rPr lang="en-US" err="1"/>
              <a:t>irure</a:t>
            </a:r>
            <a:r>
              <a:rPr lang="en-US"/>
              <a:t> </a:t>
            </a:r>
            <a:r>
              <a:rPr lang="en-US" err="1"/>
              <a:t>eiusmod</a:t>
            </a:r>
            <a:r>
              <a:rPr lang="en-US"/>
              <a:t> </a:t>
            </a:r>
            <a:r>
              <a:rPr lang="en-US" err="1"/>
              <a:t>elit</a:t>
            </a:r>
            <a:r>
              <a:rPr lang="en-US"/>
              <a:t> </a:t>
            </a:r>
            <a:r>
              <a:rPr lang="en-US" err="1"/>
              <a:t>aute</a:t>
            </a:r>
            <a:r>
              <a:rPr lang="en-US"/>
              <a:t> </a:t>
            </a:r>
            <a:r>
              <a:rPr lang="en-US" err="1"/>
              <a:t>irure</a:t>
            </a:r>
            <a:r>
              <a:rPr lang="en-US"/>
              <a:t> </a:t>
            </a:r>
            <a:r>
              <a:rPr lang="en-US" err="1"/>
              <a:t>incididunt</a:t>
            </a:r>
            <a:r>
              <a:rPr lang="en-US"/>
              <a:t> </a:t>
            </a:r>
            <a:r>
              <a:rPr lang="en-US" err="1"/>
              <a:t>anim</a:t>
            </a:r>
            <a:r>
              <a:rPr lang="en-US"/>
              <a:t> </a:t>
            </a:r>
            <a:r>
              <a:rPr lang="en-US" err="1"/>
              <a:t>velit</a:t>
            </a:r>
            <a:r>
              <a:rPr lang="en-US"/>
              <a:t> </a:t>
            </a:r>
            <a:r>
              <a:rPr lang="en-US" err="1"/>
              <a:t>mollit</a:t>
            </a:r>
            <a:r>
              <a:rPr lang="en-US"/>
              <a:t> </a:t>
            </a:r>
            <a:r>
              <a:rPr lang="en-US" err="1"/>
              <a:t>est</a:t>
            </a:r>
            <a:r>
              <a:rPr lang="en-US"/>
              <a:t> </a:t>
            </a:r>
            <a:r>
              <a:rPr lang="en-US" err="1"/>
              <a:t>velit</a:t>
            </a:r>
            <a:r>
              <a:rPr lang="en-US"/>
              <a:t> </a:t>
            </a:r>
            <a:r>
              <a:rPr lang="en-US" err="1"/>
              <a:t>occaecat</a:t>
            </a:r>
            <a:r>
              <a:rPr lang="en-US"/>
              <a:t> </a:t>
            </a:r>
            <a:r>
              <a:rPr lang="en-US" err="1"/>
              <a:t>esse</a:t>
            </a:r>
            <a:r>
              <a:rPr lang="en-US"/>
              <a:t> </a:t>
            </a:r>
            <a:r>
              <a:rPr lang="en-US" err="1"/>
              <a:t>eu</a:t>
            </a:r>
            <a:r>
              <a:rPr lang="en-US"/>
              <a:t> </a:t>
            </a:r>
            <a:r>
              <a:rPr lang="en-US" err="1"/>
              <a:t>incididunt</a:t>
            </a:r>
            <a:r>
              <a:rPr lang="en-US"/>
              <a:t> </a:t>
            </a:r>
            <a:r>
              <a:rPr lang="en-US" err="1"/>
              <a:t>elit</a:t>
            </a:r>
            <a:r>
              <a:rPr lang="en-US"/>
              <a:t> </a:t>
            </a:r>
            <a:r>
              <a:rPr lang="en-US" err="1"/>
              <a:t>ut</a:t>
            </a:r>
            <a:r>
              <a:rPr lang="en-US"/>
              <a:t> </a:t>
            </a:r>
            <a:r>
              <a:rPr lang="en-US" err="1"/>
              <a:t>laborum</a:t>
            </a:r>
            <a:r>
              <a:rPr lang="en-US"/>
              <a:t> et </a:t>
            </a:r>
            <a:r>
              <a:rPr lang="en-US" err="1"/>
              <a:t>mollit</a:t>
            </a:r>
            <a:r>
              <a:rPr lang="en-US"/>
              <a:t> </a:t>
            </a:r>
            <a:r>
              <a:rPr lang="en-US" err="1"/>
              <a:t>mollit</a:t>
            </a:r>
            <a:r>
              <a:rPr lang="en-US"/>
              <a:t> </a:t>
            </a:r>
            <a:r>
              <a:rPr lang="en-US" err="1"/>
              <a:t>enim</a:t>
            </a:r>
            <a:r>
              <a:rPr lang="en-US"/>
              <a:t> </a:t>
            </a:r>
            <a:r>
              <a:rPr lang="en-US" err="1"/>
              <a:t>aliqua</a:t>
            </a:r>
            <a:r>
              <a:rPr lang="en-US"/>
              <a:t> non labore </a:t>
            </a:r>
            <a:r>
              <a:rPr lang="en-US" err="1"/>
              <a:t>cillum</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r>
              <a:rPr lang="en-US"/>
              <a:t> </a:t>
            </a:r>
            <a:r>
              <a:rPr lang="en-US" err="1"/>
              <a:t>excepteur</a:t>
            </a:r>
            <a:r>
              <a:rPr lang="en-US"/>
              <a:t>  </a:t>
            </a:r>
            <a:r>
              <a:rPr lang="en-US" err="1"/>
              <a:t>commodo</a:t>
            </a:r>
            <a:r>
              <a:rPr lang="en-US"/>
              <a:t> </a:t>
            </a:r>
            <a:r>
              <a:rPr lang="en-US" err="1"/>
              <a:t>voluptate</a:t>
            </a:r>
            <a:r>
              <a:rPr lang="en-US"/>
              <a:t> </a:t>
            </a:r>
            <a:r>
              <a:rPr lang="en-US" err="1"/>
              <a:t>commodo</a:t>
            </a:r>
            <a:endParaRPr lang="en-US"/>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Insert and format picture </a:t>
            </a:r>
          </a:p>
          <a:p>
            <a:pPr lvl="0"/>
            <a:r>
              <a:rPr lang="en-US"/>
              <a:t>to fit allotted box frame</a:t>
            </a:r>
          </a:p>
          <a:p>
            <a:pPr lvl="0"/>
            <a:r>
              <a:rPr lang="en-US"/>
              <a:t>(you may adjust the height of the yellow box, not the width)</a:t>
            </a:r>
          </a:p>
          <a:p>
            <a:pPr lvl="0"/>
            <a:endParaRPr lang="en-US"/>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err="1"/>
              <a:t>Firstname</a:t>
            </a:r>
            <a:br>
              <a:rPr lang="en-US"/>
            </a:br>
            <a:r>
              <a:rPr lang="en-US" err="1"/>
              <a:t>Lastname</a:t>
            </a:r>
            <a:endParaRPr lang="en-US"/>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Organization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C0FA9F-92AC-75AF-3D35-E082AAE684F3}"/>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7" name="SCDE logo" descr="South Carolina Department of Education logo ">
            <a:extLst>
              <a:ext uri="{FF2B5EF4-FFF2-40B4-BE49-F238E27FC236}">
                <a16:creationId xmlns:a16="http://schemas.microsoft.com/office/drawing/2014/main" id="{DC5D52C2-06A3-1581-FF4F-A5568D0ACE36}"/>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pPr/>
              <a:t>8/19/2025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16" name="Picture Placeholder 15">
            <a:extLst>
              <a:ext uri="{FF2B5EF4-FFF2-40B4-BE49-F238E27FC236}">
                <a16:creationId xmlns:a16="http://schemas.microsoft.com/office/drawing/2014/main" id="{D81122A7-8DB1-A370-75D3-165FABA4705D}"/>
              </a:ext>
            </a:extLst>
          </p:cNvPr>
          <p:cNvSpPr>
            <a:spLocks noGrp="1"/>
          </p:cNvSpPr>
          <p:nvPr>
            <p:ph type="pic" sz="quarter" idx="13"/>
          </p:nvPr>
        </p:nvSpPr>
        <p:spPr>
          <a:xfrm>
            <a:off x="990600"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7" name="Picture Placeholder 15">
            <a:extLst>
              <a:ext uri="{FF2B5EF4-FFF2-40B4-BE49-F238E27FC236}">
                <a16:creationId xmlns:a16="http://schemas.microsoft.com/office/drawing/2014/main" id="{9C9B20AF-46C2-4772-7202-28A9597DBDF7}"/>
              </a:ext>
            </a:extLst>
          </p:cNvPr>
          <p:cNvSpPr>
            <a:spLocks noGrp="1"/>
          </p:cNvSpPr>
          <p:nvPr>
            <p:ph type="pic" sz="quarter" idx="14"/>
          </p:nvPr>
        </p:nvSpPr>
        <p:spPr>
          <a:xfrm>
            <a:off x="4292346"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8" name="Picture Placeholder 15">
            <a:extLst>
              <a:ext uri="{FF2B5EF4-FFF2-40B4-BE49-F238E27FC236}">
                <a16:creationId xmlns:a16="http://schemas.microsoft.com/office/drawing/2014/main" id="{C6DD0515-69DB-C48D-55A8-3B1845ED2D61}"/>
              </a:ext>
            </a:extLst>
          </p:cNvPr>
          <p:cNvSpPr>
            <a:spLocks noGrp="1"/>
          </p:cNvSpPr>
          <p:nvPr>
            <p:ph type="pic" sz="quarter" idx="15"/>
          </p:nvPr>
        </p:nvSpPr>
        <p:spPr>
          <a:xfrm>
            <a:off x="7598664"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19" name="Picture Placeholder 15">
            <a:extLst>
              <a:ext uri="{FF2B5EF4-FFF2-40B4-BE49-F238E27FC236}">
                <a16:creationId xmlns:a16="http://schemas.microsoft.com/office/drawing/2014/main" id="{4CE8CBD5-7BB6-0F86-D094-24D828830D64}"/>
              </a:ext>
            </a:extLst>
          </p:cNvPr>
          <p:cNvSpPr>
            <a:spLocks noGrp="1"/>
          </p:cNvSpPr>
          <p:nvPr>
            <p:ph type="pic" sz="quarter" idx="16"/>
          </p:nvPr>
        </p:nvSpPr>
        <p:spPr>
          <a:xfrm>
            <a:off x="10904982" y="2699657"/>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0" name="Picture Placeholder 15">
            <a:extLst>
              <a:ext uri="{FF2B5EF4-FFF2-40B4-BE49-F238E27FC236}">
                <a16:creationId xmlns:a16="http://schemas.microsoft.com/office/drawing/2014/main" id="{C4656702-5181-2A63-61AD-E9FB5E2F89E1}"/>
              </a:ext>
            </a:extLst>
          </p:cNvPr>
          <p:cNvSpPr>
            <a:spLocks noGrp="1"/>
          </p:cNvSpPr>
          <p:nvPr>
            <p:ph type="pic" sz="quarter" idx="17"/>
          </p:nvPr>
        </p:nvSpPr>
        <p:spPr>
          <a:xfrm>
            <a:off x="14206728" y="2705100"/>
            <a:ext cx="3090672" cy="3822192"/>
          </a:xfrm>
          <a:ln>
            <a:solidFill>
              <a:srgbClr val="F0C14C"/>
            </a:solidFill>
          </a:ln>
        </p:spPr>
        <p:txBody>
          <a:bodyPr>
            <a:normAutofit/>
          </a:bodyPr>
          <a:lstStyle>
            <a:lvl1pPr>
              <a:defRPr sz="2800">
                <a:solidFill>
                  <a:srgbClr val="2F3D4C"/>
                </a:solidFill>
              </a:defRPr>
            </a:lvl1pPr>
          </a:lstStyle>
          <a:p>
            <a:r>
              <a:rPr lang="en-US"/>
              <a:t>Click icon to add picture</a:t>
            </a:r>
          </a:p>
        </p:txBody>
      </p:sp>
      <p:sp>
        <p:nvSpPr>
          <p:cNvPr id="22" name="Text Placeholder 21">
            <a:extLst>
              <a:ext uri="{FF2B5EF4-FFF2-40B4-BE49-F238E27FC236}">
                <a16:creationId xmlns:a16="http://schemas.microsoft.com/office/drawing/2014/main" id="{F415DA58-5452-3EBF-38AB-61D993233AC6}"/>
              </a:ext>
            </a:extLst>
          </p:cNvPr>
          <p:cNvSpPr>
            <a:spLocks noGrp="1"/>
          </p:cNvSpPr>
          <p:nvPr>
            <p:ph type="body" sz="quarter" idx="18" hasCustomPrompt="1"/>
          </p:nvPr>
        </p:nvSpPr>
        <p:spPr>
          <a:xfrm>
            <a:off x="962025" y="6819899"/>
            <a:ext cx="3119438" cy="1300903"/>
          </a:xfrm>
          <a:ln>
            <a:noFill/>
          </a:ln>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3" name="Text Placeholder 21">
            <a:extLst>
              <a:ext uri="{FF2B5EF4-FFF2-40B4-BE49-F238E27FC236}">
                <a16:creationId xmlns:a16="http://schemas.microsoft.com/office/drawing/2014/main" id="{7F267B3B-F270-5049-C850-DBE0E3925C99}"/>
              </a:ext>
            </a:extLst>
          </p:cNvPr>
          <p:cNvSpPr>
            <a:spLocks noGrp="1"/>
          </p:cNvSpPr>
          <p:nvPr>
            <p:ph type="body" sz="quarter" idx="19" hasCustomPrompt="1"/>
          </p:nvPr>
        </p:nvSpPr>
        <p:spPr>
          <a:xfrm>
            <a:off x="4277963"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4" name="Text Placeholder 21">
            <a:extLst>
              <a:ext uri="{FF2B5EF4-FFF2-40B4-BE49-F238E27FC236}">
                <a16:creationId xmlns:a16="http://schemas.microsoft.com/office/drawing/2014/main" id="{A8B8F338-FE3C-3A4F-C135-3808BCE99206}"/>
              </a:ext>
            </a:extLst>
          </p:cNvPr>
          <p:cNvSpPr>
            <a:spLocks noGrp="1"/>
          </p:cNvSpPr>
          <p:nvPr>
            <p:ph type="body" sz="quarter" idx="20" hasCustomPrompt="1"/>
          </p:nvPr>
        </p:nvSpPr>
        <p:spPr>
          <a:xfrm>
            <a:off x="7577185"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5" name="Text Placeholder 21">
            <a:extLst>
              <a:ext uri="{FF2B5EF4-FFF2-40B4-BE49-F238E27FC236}">
                <a16:creationId xmlns:a16="http://schemas.microsoft.com/office/drawing/2014/main" id="{3DA8B0CC-C733-BB3F-7BBE-22F8270C554D}"/>
              </a:ext>
            </a:extLst>
          </p:cNvPr>
          <p:cNvSpPr>
            <a:spLocks noGrp="1"/>
          </p:cNvSpPr>
          <p:nvPr>
            <p:ph type="body" sz="quarter" idx="21" hasCustomPrompt="1"/>
          </p:nvPr>
        </p:nvSpPr>
        <p:spPr>
          <a:xfrm>
            <a:off x="10904982" y="6799942"/>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26" name="Text Placeholder 21">
            <a:extLst>
              <a:ext uri="{FF2B5EF4-FFF2-40B4-BE49-F238E27FC236}">
                <a16:creationId xmlns:a16="http://schemas.microsoft.com/office/drawing/2014/main" id="{29C17EA2-6DB6-89B9-FE7A-F168106B124E}"/>
              </a:ext>
            </a:extLst>
          </p:cNvPr>
          <p:cNvSpPr>
            <a:spLocks noGrp="1"/>
          </p:cNvSpPr>
          <p:nvPr>
            <p:ph type="body" sz="quarter" idx="22" hasCustomPrompt="1"/>
          </p:nvPr>
        </p:nvSpPr>
        <p:spPr>
          <a:xfrm>
            <a:off x="14221051" y="6772728"/>
            <a:ext cx="3119438" cy="1348074"/>
          </a:xfrm>
        </p:spPr>
        <p:txBody>
          <a:bodyPr anchor="ctr"/>
          <a:lstStyle>
            <a:lvl1pPr marL="0" indent="0" algn="ctr">
              <a:lnSpc>
                <a:spcPct val="100000"/>
              </a:lnSpc>
              <a:spcBef>
                <a:spcPts val="0"/>
              </a:spcBef>
              <a:buNone/>
              <a:defRPr sz="2400" b="1">
                <a:solidFill>
                  <a:srgbClr val="2F3D4C"/>
                </a:solidFill>
              </a:defRPr>
            </a:lvl1pPr>
          </a:lstStyle>
          <a:p>
            <a:pPr lvl="0"/>
            <a:r>
              <a:rPr lang="en-US" err="1"/>
              <a:t>Firstname</a:t>
            </a:r>
            <a:r>
              <a:rPr lang="en-US"/>
              <a:t> </a:t>
            </a:r>
            <a:r>
              <a:rPr lang="en-US" err="1"/>
              <a:t>Lastname</a:t>
            </a:r>
            <a:endParaRPr lang="en-US"/>
          </a:p>
          <a:p>
            <a:pPr lvl="0"/>
            <a:r>
              <a:rPr lang="en-US"/>
              <a:t>Title</a:t>
            </a:r>
          </a:p>
        </p:txBody>
      </p:sp>
      <p:sp>
        <p:nvSpPr>
          <p:cNvPr id="5" name="Title 1">
            <a:extLst>
              <a:ext uri="{FF2B5EF4-FFF2-40B4-BE49-F238E27FC236}">
                <a16:creationId xmlns:a16="http://schemas.microsoft.com/office/drawing/2014/main" id="{6FA47C16-1777-76CE-E4F1-1189CB2B7364}"/>
              </a:ext>
            </a:extLst>
          </p:cNvPr>
          <p:cNvSpPr>
            <a:spLocks noGrp="1"/>
          </p:cNvSpPr>
          <p:nvPr>
            <p:ph type="title" hasCustomPrompt="1"/>
          </p:nvPr>
        </p:nvSpPr>
        <p:spPr>
          <a:xfrm>
            <a:off x="961570" y="628938"/>
            <a:ext cx="16438057" cy="1016321"/>
          </a:xfrm>
        </p:spPr>
        <p:txBody>
          <a:bodyPr anchor="t">
            <a:noAutofit/>
          </a:bodyPr>
          <a:lstStyle>
            <a:lvl1pPr>
              <a:lnSpc>
                <a:spcPct val="100000"/>
              </a:lnSpc>
              <a:defRPr sz="5000" b="1">
                <a:solidFill>
                  <a:srgbClr val="2F3D4C"/>
                </a:solidFill>
              </a:defRPr>
            </a:lvl1pPr>
          </a:lstStyle>
          <a:p>
            <a:r>
              <a:rPr lang="en-US"/>
              <a:t>Staffing/Organizational Chart </a:t>
            </a:r>
          </a:p>
        </p:txBody>
      </p:sp>
      <p:pic>
        <p:nvPicPr>
          <p:cNvPr id="8" name="Picture 7">
            <a:extLst>
              <a:ext uri="{FF2B5EF4-FFF2-40B4-BE49-F238E27FC236}">
                <a16:creationId xmlns:a16="http://schemas.microsoft.com/office/drawing/2014/main" id="{F5511D98-59CA-2C0F-9C1F-DB9075BC801A}"/>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7501325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79893" y="547688"/>
            <a:ext cx="16459200" cy="1645920"/>
          </a:xfrm>
        </p:spPr>
        <p:txBody>
          <a:bodyPr/>
          <a:lstStyle/>
          <a:p>
            <a:r>
              <a:rPr lang="en-US"/>
              <a:t>Click to edit Master title style</a:t>
            </a:r>
          </a:p>
        </p:txBody>
      </p:sp>
      <p:sp>
        <p:nvSpPr>
          <p:cNvPr id="3" name="Content Placeholder 2"/>
          <p:cNvSpPr>
            <a:spLocks noGrp="1"/>
          </p:cNvSpPr>
          <p:nvPr>
            <p:ph idx="1"/>
          </p:nvPr>
        </p:nvSpPr>
        <p:spPr>
          <a:xfrm>
            <a:off x="879894" y="2498054"/>
            <a:ext cx="16459200" cy="59644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64823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8/19/2025</a:t>
            </a:fld>
            <a:endParaRPr lang="en-US">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76" r:id="rId16"/>
    <p:sldLayoutId id="2147483669" r:id="rId17"/>
    <p:sldLayoutId id="2147483681" r:id="rId18"/>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customXml" Target="../ink/ink2.xml"/><Relationship Id="rId5" Type="http://schemas.openxmlformats.org/officeDocument/2006/relationships/image" Target="../media/image15.png"/><Relationship Id="rId4" Type="http://schemas.openxmlformats.org/officeDocument/2006/relationships/customXml" Target="../ink/ink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customXml" Target="../ink/ink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fwilson@ed.sc.gov"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mailto:grantsaccounting@ed.sc.gov"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sites.ed.gov/idea/regs/b/c/300.202/a"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s://sites.ed.gov/idea/regs/b/c/300.202/a/3" TargetMode="External"/><Relationship Id="rId5" Type="http://schemas.openxmlformats.org/officeDocument/2006/relationships/hyperlink" Target="https://sites.ed.gov/idea/regs/b/c/300.202/a/2" TargetMode="External"/><Relationship Id="rId4" Type="http://schemas.openxmlformats.org/officeDocument/2006/relationships/hyperlink" Target="https://sites.ed.gov/idea/regs/b/c/300.202/a/1"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8" Type="http://schemas.openxmlformats.org/officeDocument/2006/relationships/hyperlink" Target="mailto:mmetts@ed.sc.gov" TargetMode="External"/><Relationship Id="rId3" Type="http://schemas.openxmlformats.org/officeDocument/2006/relationships/hyperlink" Target="mailto:jrbodger@ed.sc.gov" TargetMode="External"/><Relationship Id="rId7" Type="http://schemas.openxmlformats.org/officeDocument/2006/relationships/hyperlink" Target="mailto:smwilliamsyoung@ed.sc.gov" TargetMode="External"/><Relationship Id="rId2" Type="http://schemas.openxmlformats.org/officeDocument/2006/relationships/notesSlide" Target="../notesSlides/notesSlide31.xml"/><Relationship Id="rId1" Type="http://schemas.openxmlformats.org/officeDocument/2006/relationships/slideLayout" Target="../slideLayouts/slideLayout10.xml"/><Relationship Id="rId6" Type="http://schemas.openxmlformats.org/officeDocument/2006/relationships/hyperlink" Target="mailto:Tedwards@ed.sc.gov" TargetMode="External"/><Relationship Id="rId11" Type="http://schemas.openxmlformats.org/officeDocument/2006/relationships/hyperlink" Target="mailto:aastarks@ed.sc.gov" TargetMode="External"/><Relationship Id="rId5" Type="http://schemas.openxmlformats.org/officeDocument/2006/relationships/hyperlink" Target="mailto:eeddy@ed.sc.gov" TargetMode="External"/><Relationship Id="rId10" Type="http://schemas.openxmlformats.org/officeDocument/2006/relationships/hyperlink" Target="mailto:fwilson@ed.sc.gov" TargetMode="External"/><Relationship Id="rId4" Type="http://schemas.openxmlformats.org/officeDocument/2006/relationships/hyperlink" Target="mailto:Lcooper@ed.sc.gov" TargetMode="External"/><Relationship Id="rId9" Type="http://schemas.openxmlformats.org/officeDocument/2006/relationships/hyperlink" Target="mailto:lmceachinsession@ed.sc.go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ctrTitle"/>
          </p:nvPr>
        </p:nvSpPr>
        <p:spPr>
          <a:xfrm>
            <a:off x="-136478" y="1093407"/>
            <a:ext cx="12118939" cy="4319530"/>
          </a:xfrm>
        </p:spPr>
        <p:txBody>
          <a:bodyPr>
            <a:normAutofit fontScale="90000"/>
          </a:bodyPr>
          <a:lstStyle/>
          <a:p>
            <a:pPr algn="ctr"/>
            <a:br>
              <a:rPr lang="en-US"/>
            </a:br>
            <a:r>
              <a:rPr lang="en-US" sz="5300" i="1"/>
              <a:t>SCDE Office of Finance Boot Camp</a:t>
            </a:r>
            <a:br>
              <a:rPr lang="en-US"/>
            </a:br>
            <a:r>
              <a:rPr lang="en-US" sz="3600"/>
              <a:t>Office of Special Education Programs </a:t>
            </a:r>
            <a:br>
              <a:rPr lang="en-US"/>
            </a:br>
            <a:r>
              <a:rPr lang="en-US" sz="4650" i="1"/>
              <a:t>August  22, 2025</a:t>
            </a:r>
            <a:br>
              <a:rPr lang="en-US"/>
            </a:br>
            <a:br>
              <a:rPr lang="en-US"/>
            </a:br>
            <a:endParaRPr lang="en-US" sz="3300"/>
          </a:p>
        </p:txBody>
      </p:sp>
      <p:sp>
        <p:nvSpPr>
          <p:cNvPr id="10" name="Content Placeholder 9"/>
          <p:cNvSpPr>
            <a:spLocks noGrp="1"/>
          </p:cNvSpPr>
          <p:nvPr>
            <p:ph type="subTitle" idx="1"/>
          </p:nvPr>
        </p:nvSpPr>
        <p:spPr>
          <a:xfrm>
            <a:off x="-286136" y="5414171"/>
            <a:ext cx="10370412" cy="2483643"/>
          </a:xfrm>
        </p:spPr>
        <p:txBody>
          <a:bodyPr>
            <a:normAutofit/>
          </a:bodyPr>
          <a:lstStyle/>
          <a:p>
            <a:pPr algn="ctr"/>
            <a:r>
              <a:rPr lang="en-US" i="1"/>
              <a:t>Presenters: Lagenia (Genie) McEachin Session  &amp; Emmett Eddy</a:t>
            </a:r>
          </a:p>
          <a:p>
            <a:pPr algn="ctr"/>
            <a:r>
              <a:rPr lang="en-US"/>
              <a:t>Fiscal and Grants Management</a:t>
            </a:r>
          </a:p>
          <a:p>
            <a:pPr algn="ctr"/>
            <a:r>
              <a:rPr lang="en-US"/>
              <a:t>Office of Special Education Services</a:t>
            </a:r>
          </a:p>
        </p:txBody>
      </p:sp>
    </p:spTree>
    <p:extLst>
      <p:ext uri="{BB962C8B-B14F-4D97-AF65-F5344CB8AC3E}">
        <p14:creationId xmlns:p14="http://schemas.microsoft.com/office/powerpoint/2010/main" val="236874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249FE7E-6BD1-3C64-E735-323AEEC71B61}"/>
              </a:ext>
            </a:extLst>
          </p:cNvPr>
          <p:cNvSpPr>
            <a:spLocks noGrp="1"/>
          </p:cNvSpPr>
          <p:nvPr>
            <p:ph type="title"/>
          </p:nvPr>
        </p:nvSpPr>
        <p:spPr/>
        <p:txBody>
          <a:bodyPr>
            <a:normAutofit fontScale="90000"/>
          </a:bodyPr>
          <a:lstStyle/>
          <a:p>
            <a:pPr algn="ctr"/>
            <a:r>
              <a:rPr lang="en-US" sz="7200" b="1">
                <a:solidFill>
                  <a:schemeClr val="accent1">
                    <a:lumMod val="75000"/>
                  </a:schemeClr>
                </a:solidFill>
              </a:rPr>
              <a:t>FIFO</a:t>
            </a:r>
          </a:p>
        </p:txBody>
      </p:sp>
      <p:sp>
        <p:nvSpPr>
          <p:cNvPr id="8" name="Title 3">
            <a:extLst>
              <a:ext uri="{FF2B5EF4-FFF2-40B4-BE49-F238E27FC236}">
                <a16:creationId xmlns:a16="http://schemas.microsoft.com/office/drawing/2014/main" id="{79EE1252-0E1F-30BF-082B-BD78BE05EDD5}"/>
              </a:ext>
            </a:extLst>
          </p:cNvPr>
          <p:cNvSpPr txBox="1">
            <a:spLocks/>
          </p:cNvSpPr>
          <p:nvPr/>
        </p:nvSpPr>
        <p:spPr>
          <a:xfrm>
            <a:off x="1124345" y="1112044"/>
            <a:ext cx="15773400" cy="1423988"/>
          </a:xfrm>
          <a:prstGeom prst="rect">
            <a:avLst/>
          </a:prstGeom>
        </p:spPr>
        <p:txBody>
          <a:bodyPr vert="horz" lIns="137160" tIns="68580" rIns="137160" bIns="6858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6600"/>
              <a:t>First In First Out</a:t>
            </a:r>
          </a:p>
        </p:txBody>
      </p:sp>
      <p:graphicFrame>
        <p:nvGraphicFramePr>
          <p:cNvPr id="6" name="Content Placeholder 5" descr="First In First out showing grant cycle">
            <a:extLst>
              <a:ext uri="{FF2B5EF4-FFF2-40B4-BE49-F238E27FC236}">
                <a16:creationId xmlns:a16="http://schemas.microsoft.com/office/drawing/2014/main" id="{EE346BFD-C10E-AA6E-B3E9-3C00D05F4E1E}"/>
              </a:ext>
            </a:extLst>
          </p:cNvPr>
          <p:cNvGraphicFramePr>
            <a:graphicFrameLocks noGrp="1"/>
          </p:cNvGraphicFramePr>
          <p:nvPr>
            <p:ph idx="1"/>
            <p:extLst>
              <p:ext uri="{D42A27DB-BD31-4B8C-83A1-F6EECF244321}">
                <p14:modId xmlns:p14="http://schemas.microsoft.com/office/powerpoint/2010/main" val="1100739135"/>
              </p:ext>
            </p:extLst>
          </p:nvPr>
        </p:nvGraphicFramePr>
        <p:xfrm>
          <a:off x="919163" y="2174875"/>
          <a:ext cx="16449675" cy="5975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6123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36147-1D7D-2304-5C87-49D5BBCD02EE}"/>
              </a:ext>
            </a:extLst>
          </p:cNvPr>
          <p:cNvSpPr>
            <a:spLocks noGrp="1"/>
          </p:cNvSpPr>
          <p:nvPr>
            <p:ph type="title"/>
          </p:nvPr>
        </p:nvSpPr>
        <p:spPr/>
        <p:txBody>
          <a:bodyPr/>
          <a:lstStyle/>
          <a:p>
            <a:r>
              <a:rPr lang="en-US"/>
              <a:t>IDEA Open Grants</a:t>
            </a:r>
          </a:p>
        </p:txBody>
      </p:sp>
      <p:sp>
        <p:nvSpPr>
          <p:cNvPr id="3" name="Content Placeholder 2">
            <a:extLst>
              <a:ext uri="{FF2B5EF4-FFF2-40B4-BE49-F238E27FC236}">
                <a16:creationId xmlns:a16="http://schemas.microsoft.com/office/drawing/2014/main" id="{11EC13A9-E500-0212-F757-24F35185D32D}"/>
              </a:ext>
            </a:extLst>
          </p:cNvPr>
          <p:cNvSpPr>
            <a:spLocks noGrp="1"/>
          </p:cNvSpPr>
          <p:nvPr>
            <p:ph idx="1"/>
          </p:nvPr>
        </p:nvSpPr>
        <p:spPr/>
        <p:txBody>
          <a:bodyPr/>
          <a:lstStyle/>
          <a:p>
            <a:r>
              <a:rPr lang="en-US" sz="2800"/>
              <a:t>924 IDEA 611 (203) Grant</a:t>
            </a:r>
          </a:p>
          <a:p>
            <a:r>
              <a:rPr lang="en-US" sz="2800"/>
              <a:t>824 IDEA Preschool 619 (205) Grant</a:t>
            </a:r>
          </a:p>
          <a:p>
            <a:endParaRPr lang="en-US"/>
          </a:p>
          <a:p>
            <a:r>
              <a:rPr lang="en-US"/>
              <a:t>925 </a:t>
            </a:r>
            <a:r>
              <a:rPr lang="en-US" sz="2800"/>
              <a:t>IDEA 611 (203) Grant</a:t>
            </a:r>
          </a:p>
          <a:p>
            <a:r>
              <a:rPr lang="en-US"/>
              <a:t>825 </a:t>
            </a:r>
            <a:r>
              <a:rPr lang="en-US" sz="2800"/>
              <a:t>IDEA Preschool 619 (205) Grant</a:t>
            </a:r>
            <a:endParaRPr lang="en-US"/>
          </a:p>
          <a:p>
            <a:endParaRPr lang="en-US"/>
          </a:p>
          <a:p>
            <a:r>
              <a:rPr lang="en-US"/>
              <a:t>926 </a:t>
            </a:r>
            <a:r>
              <a:rPr lang="en-US" sz="2800"/>
              <a:t>IDEA 611 (203) Grant</a:t>
            </a:r>
          </a:p>
          <a:p>
            <a:r>
              <a:rPr lang="en-US"/>
              <a:t>826 </a:t>
            </a:r>
            <a:r>
              <a:rPr lang="en-US" sz="2800"/>
              <a:t>IDEA Preschool 619 (205) Grant</a:t>
            </a:r>
            <a:endParaRPr lang="en-US"/>
          </a:p>
        </p:txBody>
      </p:sp>
    </p:spTree>
    <p:extLst>
      <p:ext uri="{BB962C8B-B14F-4D97-AF65-F5344CB8AC3E}">
        <p14:creationId xmlns:p14="http://schemas.microsoft.com/office/powerpoint/2010/main" val="3489840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1E0C6-BE5C-F566-CA0A-0BD33DEE55A5}"/>
              </a:ext>
            </a:extLst>
          </p:cNvPr>
          <p:cNvSpPr>
            <a:spLocks noGrp="1"/>
          </p:cNvSpPr>
          <p:nvPr>
            <p:ph type="title"/>
          </p:nvPr>
        </p:nvSpPr>
        <p:spPr/>
        <p:txBody>
          <a:bodyPr/>
          <a:lstStyle/>
          <a:p>
            <a:r>
              <a:rPr lang="en-US"/>
              <a:t>LEA Fiscal Requirements</a:t>
            </a:r>
          </a:p>
        </p:txBody>
      </p:sp>
      <p:sp>
        <p:nvSpPr>
          <p:cNvPr id="3" name="Content Placeholder 2">
            <a:extLst>
              <a:ext uri="{FF2B5EF4-FFF2-40B4-BE49-F238E27FC236}">
                <a16:creationId xmlns:a16="http://schemas.microsoft.com/office/drawing/2014/main" id="{E2D1F67A-A65D-DF49-C8E3-BD6027A240B9}"/>
              </a:ext>
            </a:extLst>
          </p:cNvPr>
          <p:cNvSpPr>
            <a:spLocks noGrp="1"/>
          </p:cNvSpPr>
          <p:nvPr>
            <p:ph idx="1"/>
          </p:nvPr>
        </p:nvSpPr>
        <p:spPr/>
        <p:txBody>
          <a:bodyPr/>
          <a:lstStyle/>
          <a:p>
            <a:pPr marL="457200" indent="-457200">
              <a:buFont typeface="Arial" panose="020B0604020202020204" pitchFamily="34" charset="0"/>
              <a:buChar char="•"/>
            </a:pPr>
            <a:r>
              <a:rPr lang="en-US">
                <a:solidFill>
                  <a:schemeClr val="tx1"/>
                </a:solidFill>
                <a:ea typeface="+mj-lt"/>
                <a:cs typeface="+mj-lt"/>
              </a:rPr>
              <a:t>Submit signed IDEA Terms and Assurances</a:t>
            </a:r>
          </a:p>
          <a:p>
            <a:pPr marL="457200" indent="-457200">
              <a:buFont typeface="Arial" panose="020B0604020202020204" pitchFamily="34" charset="0"/>
              <a:buChar char="•"/>
            </a:pPr>
            <a:r>
              <a:rPr lang="en-US">
                <a:solidFill>
                  <a:schemeClr val="tx1"/>
                </a:solidFill>
              </a:rPr>
              <a:t>Meet Maintenance of Effort (MOE) Requirement</a:t>
            </a:r>
          </a:p>
          <a:p>
            <a:pPr marL="457200" indent="-457200">
              <a:buFont typeface="Arial" panose="020B0604020202020204" pitchFamily="34" charset="0"/>
              <a:buChar char="•"/>
            </a:pPr>
            <a:r>
              <a:rPr lang="en-US">
                <a:solidFill>
                  <a:schemeClr val="tx1"/>
                </a:solidFill>
                <a:cs typeface="Calibri"/>
              </a:rPr>
              <a:t>Meet Excess Cost Requirement</a:t>
            </a:r>
          </a:p>
          <a:p>
            <a:pPr marL="457200" indent="-457200">
              <a:buFont typeface="Arial" panose="020B0604020202020204" pitchFamily="34" charset="0"/>
              <a:buChar char="•"/>
            </a:pPr>
            <a:r>
              <a:rPr lang="en-US">
                <a:solidFill>
                  <a:schemeClr val="tx1"/>
                </a:solidFill>
                <a:ea typeface="+mj-lt"/>
                <a:cs typeface="+mj-lt"/>
              </a:rPr>
              <a:t>Submit IDEA Application</a:t>
            </a:r>
            <a:endParaRPr lang="en-US">
              <a:solidFill>
                <a:schemeClr val="tx1"/>
              </a:solidFill>
              <a:cs typeface="Calibri"/>
            </a:endParaRPr>
          </a:p>
          <a:p>
            <a:pPr marL="457200" indent="-457200">
              <a:buFont typeface="Arial" panose="020B0604020202020204" pitchFamily="34" charset="0"/>
              <a:buChar char="•"/>
            </a:pPr>
            <a:r>
              <a:rPr lang="en-US">
                <a:solidFill>
                  <a:schemeClr val="tx1"/>
                </a:solidFill>
              </a:rPr>
              <a:t>Parentally Placed Private School Children (PPPSC)-calculation of proportionate share</a:t>
            </a:r>
            <a:endParaRPr lang="en-US">
              <a:solidFill>
                <a:schemeClr val="tx1"/>
              </a:solidFill>
              <a:cs typeface="Calibri"/>
            </a:endParaRPr>
          </a:p>
          <a:p>
            <a:pPr marL="457200" indent="-457200">
              <a:buFont typeface="Arial" panose="020B0604020202020204" pitchFamily="34" charset="0"/>
              <a:buChar char="•"/>
            </a:pPr>
            <a:r>
              <a:rPr lang="en-US">
                <a:solidFill>
                  <a:schemeClr val="tx1"/>
                </a:solidFill>
              </a:rPr>
              <a:t>Maintain Fiscal and Programmatic Compliance</a:t>
            </a:r>
            <a:endParaRPr lang="en-US">
              <a:solidFill>
                <a:schemeClr val="tx1"/>
              </a:solidFill>
              <a:cs typeface="Calibri"/>
            </a:endParaRPr>
          </a:p>
          <a:p>
            <a:pPr marL="457200" indent="-457200">
              <a:buFont typeface="Arial" panose="020B0604020202020204" pitchFamily="34" charset="0"/>
              <a:buChar char="•"/>
            </a:pPr>
            <a:r>
              <a:rPr lang="en-US">
                <a:solidFill>
                  <a:schemeClr val="tx1"/>
                </a:solidFill>
              </a:rPr>
              <a:t>Data Reporting</a:t>
            </a:r>
            <a:endParaRPr lang="en-US">
              <a:solidFill>
                <a:schemeClr val="tx1"/>
              </a:solidFill>
              <a:cs typeface="Calibri"/>
            </a:endParaRPr>
          </a:p>
          <a:p>
            <a:endParaRPr lang="en-US"/>
          </a:p>
        </p:txBody>
      </p:sp>
    </p:spTree>
    <p:extLst>
      <p:ext uri="{BB962C8B-B14F-4D97-AF65-F5344CB8AC3E}">
        <p14:creationId xmlns:p14="http://schemas.microsoft.com/office/powerpoint/2010/main" val="3975899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9955F-7C25-6AE8-56EA-5A8EC0D3BF88}"/>
              </a:ext>
            </a:extLst>
          </p:cNvPr>
          <p:cNvSpPr>
            <a:spLocks noGrp="1"/>
          </p:cNvSpPr>
          <p:nvPr>
            <p:ph type="title"/>
          </p:nvPr>
        </p:nvSpPr>
        <p:spPr>
          <a:xfrm>
            <a:off x="1129988" y="0"/>
            <a:ext cx="16450056" cy="1097280"/>
          </a:xfrm>
        </p:spPr>
        <p:txBody>
          <a:bodyPr/>
          <a:lstStyle/>
          <a:p>
            <a:pPr algn="ctr"/>
            <a:r>
              <a:rPr lang="en-US" dirty="0"/>
              <a:t>GRANT CYCLE CHART</a:t>
            </a:r>
          </a:p>
        </p:txBody>
      </p:sp>
      <p:pic>
        <p:nvPicPr>
          <p:cNvPr id="6" name="Content Placeholder 5" descr="Grant Cycle Chart in a Table">
            <a:extLst>
              <a:ext uri="{FF2B5EF4-FFF2-40B4-BE49-F238E27FC236}">
                <a16:creationId xmlns:a16="http://schemas.microsoft.com/office/drawing/2014/main" id="{46CC708D-6B3E-DA85-DA5D-B4EA71FE830C}"/>
              </a:ext>
            </a:extLst>
          </p:cNvPr>
          <p:cNvPicPr>
            <a:picLocks noGrp="1" noChangeAspect="1"/>
          </p:cNvPicPr>
          <p:nvPr>
            <p:ph idx="1"/>
          </p:nvPr>
        </p:nvPicPr>
        <p:blipFill>
          <a:blip r:embed="rId3"/>
          <a:stretch>
            <a:fillRect/>
          </a:stretch>
        </p:blipFill>
        <p:spPr>
          <a:xfrm>
            <a:off x="-590843" y="1429629"/>
            <a:ext cx="19270958" cy="7123527"/>
          </a:xfrm>
        </p:spPr>
      </p:pic>
    </p:spTree>
    <p:extLst>
      <p:ext uri="{BB962C8B-B14F-4D97-AF65-F5344CB8AC3E}">
        <p14:creationId xmlns:p14="http://schemas.microsoft.com/office/powerpoint/2010/main" val="154137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lgn="ctr"/>
            <a:r>
              <a:rPr lang="en-US" sz="5000"/>
              <a:t>GRANTS ACCOUNTING PROCESSING SYSTEM (GAPS)</a:t>
            </a:r>
            <a:endParaRPr lang="en-US" sz="5000" b="1"/>
          </a:p>
        </p:txBody>
      </p:sp>
    </p:spTree>
    <p:extLst>
      <p:ext uri="{BB962C8B-B14F-4D97-AF65-F5344CB8AC3E}">
        <p14:creationId xmlns:p14="http://schemas.microsoft.com/office/powerpoint/2010/main" val="889952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6347D-D0AA-9028-80A2-017547EED7B8}"/>
              </a:ext>
            </a:extLst>
          </p:cNvPr>
          <p:cNvSpPr>
            <a:spLocks noGrp="1"/>
          </p:cNvSpPr>
          <p:nvPr>
            <p:ph type="title"/>
          </p:nvPr>
        </p:nvSpPr>
        <p:spPr/>
        <p:txBody>
          <a:bodyPr/>
          <a:lstStyle/>
          <a:p>
            <a:r>
              <a:rPr lang="en-US" sz="6000" u="sng"/>
              <a:t>Master Data for Sub Grant</a:t>
            </a:r>
            <a:endParaRPr lang="en-US" u="sng"/>
          </a:p>
        </p:txBody>
      </p:sp>
      <p:sp>
        <p:nvSpPr>
          <p:cNvPr id="8" name="TextBox 7">
            <a:extLst>
              <a:ext uri="{FF2B5EF4-FFF2-40B4-BE49-F238E27FC236}">
                <a16:creationId xmlns:a16="http://schemas.microsoft.com/office/drawing/2014/main" id="{8D4C612B-B425-F66B-BA12-7AB557F8A35C}"/>
              </a:ext>
            </a:extLst>
          </p:cNvPr>
          <p:cNvSpPr txBox="1"/>
          <p:nvPr/>
        </p:nvSpPr>
        <p:spPr>
          <a:xfrm>
            <a:off x="913866" y="2238376"/>
            <a:ext cx="3114942" cy="5493812"/>
          </a:xfrm>
          <a:prstGeom prst="rect">
            <a:avLst/>
          </a:prstGeom>
          <a:noFill/>
        </p:spPr>
        <p:txBody>
          <a:bodyPr wrap="square">
            <a:spAutoFit/>
          </a:bodyPr>
          <a:lstStyle/>
          <a:p>
            <a:r>
              <a:rPr lang="en-US" sz="2700"/>
              <a:t>Important Dates Displayed:</a:t>
            </a:r>
          </a:p>
          <a:p>
            <a:endParaRPr lang="en-US" sz="2700"/>
          </a:p>
          <a:p>
            <a:r>
              <a:rPr lang="en-US" sz="2700"/>
              <a:t> 1)  Award Period – From and To Dates for Grant Award</a:t>
            </a:r>
          </a:p>
          <a:p>
            <a:r>
              <a:rPr lang="en-US" sz="2700"/>
              <a:t>   </a:t>
            </a:r>
          </a:p>
          <a:p>
            <a:endParaRPr lang="en-US" sz="2700"/>
          </a:p>
          <a:p>
            <a:r>
              <a:rPr lang="en-US" sz="2700"/>
              <a:t>2)  Final Report Date – Final Date for Expenditure Report to be submitted</a:t>
            </a:r>
          </a:p>
        </p:txBody>
      </p:sp>
      <p:pic>
        <p:nvPicPr>
          <p:cNvPr id="5" name="Content Placeholder 4" descr="Screen shot of web page for Sub Grants">
            <a:extLst>
              <a:ext uri="{FF2B5EF4-FFF2-40B4-BE49-F238E27FC236}">
                <a16:creationId xmlns:a16="http://schemas.microsoft.com/office/drawing/2014/main" id="{1C4B1BE7-DDE8-F35F-D0B5-BC0F192B66F2}"/>
              </a:ext>
            </a:extLst>
          </p:cNvPr>
          <p:cNvPicPr>
            <a:picLocks noGrp="1" noChangeAspect="1"/>
          </p:cNvPicPr>
          <p:nvPr>
            <p:ph idx="1"/>
          </p:nvPr>
        </p:nvPicPr>
        <p:blipFill>
          <a:blip r:embed="rId3"/>
          <a:stretch>
            <a:fillRect/>
          </a:stretch>
        </p:blipFill>
        <p:spPr>
          <a:xfrm>
            <a:off x="4219039" y="2203450"/>
            <a:ext cx="12516252" cy="5975350"/>
          </a:xfrm>
          <a:ln>
            <a:solidFill>
              <a:srgbClr val="F7F9FA"/>
            </a:solidFill>
          </a:ln>
        </p:spPr>
      </p:pic>
      <p:sp>
        <p:nvSpPr>
          <p:cNvPr id="10" name="TextBox 9">
            <a:extLst>
              <a:ext uri="{FF2B5EF4-FFF2-40B4-BE49-F238E27FC236}">
                <a16:creationId xmlns:a16="http://schemas.microsoft.com/office/drawing/2014/main" id="{22B8F9AE-8146-95B6-58AE-CF76276CD4C4}"/>
              </a:ext>
              <a:ext uri="{C183D7F6-B498-43B3-948B-1728B52AA6E4}">
                <adec:decorative xmlns:adec="http://schemas.microsoft.com/office/drawing/2017/decorative" val="1"/>
              </a:ext>
            </a:extLst>
          </p:cNvPr>
          <p:cNvSpPr txBox="1"/>
          <p:nvPr/>
        </p:nvSpPr>
        <p:spPr>
          <a:xfrm>
            <a:off x="8172450" y="4686300"/>
            <a:ext cx="914400" cy="914400"/>
          </a:xfrm>
          <a:prstGeom prst="rect">
            <a:avLst/>
          </a:prstGeom>
        </p:spPr>
        <p:txBody>
          <a:bodyPr vert="horz" wrap="square" lIns="91440" tIns="45720" rIns="91440" bIns="45720" rtlCol="0" anchor="t">
            <a:noAutofit/>
          </a:bodyPr>
          <a:lstStyle/>
          <a:p>
            <a:pPr algn="l"/>
            <a:endParaRPr lang="en-US" sz="4400" b="0"/>
          </a:p>
        </p:txBody>
      </p:sp>
      <p:sp>
        <p:nvSpPr>
          <p:cNvPr id="11" name="TextBox 10" descr="Field to enter district name for the sub grant">
            <a:extLst>
              <a:ext uri="{FF2B5EF4-FFF2-40B4-BE49-F238E27FC236}">
                <a16:creationId xmlns:a16="http://schemas.microsoft.com/office/drawing/2014/main" id="{6F81A24E-AFBA-7FD8-3DC0-7945932062CC}"/>
              </a:ext>
            </a:extLst>
          </p:cNvPr>
          <p:cNvSpPr txBox="1"/>
          <p:nvPr/>
        </p:nvSpPr>
        <p:spPr>
          <a:xfrm>
            <a:off x="11372850" y="5243513"/>
            <a:ext cx="1042988" cy="85725"/>
          </a:xfrm>
          <a:prstGeom prst="rect">
            <a:avLst/>
          </a:prstGeom>
        </p:spPr>
        <p:txBody>
          <a:bodyPr vert="horz" wrap="square" lIns="91440" tIns="45720" rIns="91440" bIns="45720" rtlCol="0" anchor="t">
            <a:noAutofit/>
          </a:bodyPr>
          <a:lstStyle/>
          <a:p>
            <a:pPr algn="l"/>
            <a:endParaRPr lang="en-US" sz="4400" b="0">
              <a:highlight>
                <a:srgbClr val="000000"/>
              </a:highlight>
            </a:endParaRPr>
          </a:p>
        </p:txBody>
      </p:sp>
      <p:sp>
        <p:nvSpPr>
          <p:cNvPr id="12" name="Rectangle 11" descr="field to enter district name">
            <a:extLst>
              <a:ext uri="{FF2B5EF4-FFF2-40B4-BE49-F238E27FC236}">
                <a16:creationId xmlns:a16="http://schemas.microsoft.com/office/drawing/2014/main" id="{27CBFC6B-8E75-295C-3125-9BB25429AD98}"/>
              </a:ext>
            </a:extLst>
          </p:cNvPr>
          <p:cNvSpPr/>
          <p:nvPr/>
        </p:nvSpPr>
        <p:spPr>
          <a:xfrm>
            <a:off x="11294772" y="5203066"/>
            <a:ext cx="1184855" cy="27045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9360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407C9-171B-CC59-9EF8-F047495203EC}"/>
              </a:ext>
            </a:extLst>
          </p:cNvPr>
          <p:cNvSpPr>
            <a:spLocks noGrp="1"/>
          </p:cNvSpPr>
          <p:nvPr>
            <p:ph type="title"/>
          </p:nvPr>
        </p:nvSpPr>
        <p:spPr/>
        <p:txBody>
          <a:bodyPr/>
          <a:lstStyle/>
          <a:p>
            <a:r>
              <a:rPr lang="en-US"/>
              <a:t>Amendment Example</a:t>
            </a:r>
          </a:p>
        </p:txBody>
      </p:sp>
      <p:pic>
        <p:nvPicPr>
          <p:cNvPr id="4" name="Content Placeholder 3" descr="a list of fields for the amendment example">
            <a:extLst>
              <a:ext uri="{FF2B5EF4-FFF2-40B4-BE49-F238E27FC236}">
                <a16:creationId xmlns:a16="http://schemas.microsoft.com/office/drawing/2014/main" id="{43EC34DC-169F-64D6-D452-B7CA3A70A239}"/>
              </a:ext>
            </a:extLst>
          </p:cNvPr>
          <p:cNvPicPr>
            <a:picLocks noGrp="1" noChangeAspect="1"/>
          </p:cNvPicPr>
          <p:nvPr>
            <p:ph idx="1"/>
          </p:nvPr>
        </p:nvPicPr>
        <p:blipFill>
          <a:blip r:embed="rId3"/>
          <a:stretch>
            <a:fillRect/>
          </a:stretch>
        </p:blipFill>
        <p:spPr>
          <a:xfrm>
            <a:off x="922212" y="2676760"/>
            <a:ext cx="11134725" cy="4467225"/>
          </a:xfrm>
          <a:prstGeom prst="rect">
            <a:avLst/>
          </a:prstGeom>
        </p:spPr>
      </p:pic>
      <mc:AlternateContent xmlns:mc="http://schemas.openxmlformats.org/markup-compatibility/2006">
        <mc:Choice xmlns:p14="http://schemas.microsoft.com/office/powerpoint/2010/main" Requires="p14">
          <p:contentPart p14:bwMode="auto" r:id="rId4">
            <p14:nvContentPartPr>
              <p14:cNvPr id="3" name="Ink 2">
                <a:extLst>
                  <a:ext uri="{FF2B5EF4-FFF2-40B4-BE49-F238E27FC236}">
                    <a16:creationId xmlns:a16="http://schemas.microsoft.com/office/drawing/2014/main" id="{079649CA-A0C3-7E74-13C4-9F5278AA7BE1}"/>
                  </a:ext>
                  <a:ext uri="{C183D7F6-B498-43B3-948B-1728B52AA6E4}">
                    <adec:decorative xmlns:adec="http://schemas.microsoft.com/office/drawing/2017/decorative" val="1"/>
                  </a:ext>
                </a:extLst>
              </p14:cNvPr>
              <p14:cNvContentPartPr/>
              <p14:nvPr/>
            </p14:nvContentPartPr>
            <p14:xfrm>
              <a:off x="5203657" y="4451683"/>
              <a:ext cx="15039" cy="15039"/>
            </p14:xfrm>
          </p:contentPart>
        </mc:Choice>
        <mc:Fallback>
          <p:pic>
            <p:nvPicPr>
              <p:cNvPr id="3" name="Ink 2">
                <a:extLst>
                  <a:ext uri="{FF2B5EF4-FFF2-40B4-BE49-F238E27FC236}">
                    <a16:creationId xmlns:a16="http://schemas.microsoft.com/office/drawing/2014/main" id="{079649CA-A0C3-7E74-13C4-9F5278AA7BE1}"/>
                  </a:ext>
                  <a:ext uri="{C183D7F6-B498-43B3-948B-1728B52AA6E4}">
                    <adec:decorative xmlns:adec="http://schemas.microsoft.com/office/drawing/2017/decorative" val="1"/>
                  </a:ext>
                </a:extLst>
              </p:cNvPr>
              <p:cNvPicPr/>
              <p:nvPr/>
            </p:nvPicPr>
            <p:blipFill>
              <a:blip r:embed="rId5"/>
              <a:stretch>
                <a:fillRect/>
              </a:stretch>
            </p:blipFill>
            <p:spPr>
              <a:xfrm>
                <a:off x="2571832" y="1819858"/>
                <a:ext cx="5263650" cy="526365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6" name="Ink 5">
                <a:extLst>
                  <a:ext uri="{FF2B5EF4-FFF2-40B4-BE49-F238E27FC236}">
                    <a16:creationId xmlns:a16="http://schemas.microsoft.com/office/drawing/2014/main" id="{BB29CDC8-C049-0424-3C2C-862B93A7C31E}"/>
                  </a:ext>
                  <a:ext uri="{C183D7F6-B498-43B3-948B-1728B52AA6E4}">
                    <adec:decorative xmlns:adec="http://schemas.microsoft.com/office/drawing/2017/decorative" val="1"/>
                  </a:ext>
                </a:extLst>
              </p14:cNvPr>
              <p14:cNvContentPartPr/>
              <p14:nvPr/>
            </p14:nvContentPartPr>
            <p14:xfrm>
              <a:off x="5203657" y="4451683"/>
              <a:ext cx="15039" cy="15039"/>
            </p14:xfrm>
          </p:contentPart>
        </mc:Choice>
        <mc:Fallback>
          <p:pic>
            <p:nvPicPr>
              <p:cNvPr id="6" name="Ink 5">
                <a:extLst>
                  <a:ext uri="{FF2B5EF4-FFF2-40B4-BE49-F238E27FC236}">
                    <a16:creationId xmlns:a16="http://schemas.microsoft.com/office/drawing/2014/main" id="{BB29CDC8-C049-0424-3C2C-862B93A7C31E}"/>
                  </a:ext>
                  <a:ext uri="{C183D7F6-B498-43B3-948B-1728B52AA6E4}">
                    <adec:decorative xmlns:adec="http://schemas.microsoft.com/office/drawing/2017/decorative" val="1"/>
                  </a:ext>
                </a:extLst>
              </p:cNvPr>
              <p:cNvPicPr/>
              <p:nvPr/>
            </p:nvPicPr>
            <p:blipFill>
              <a:blip r:embed="rId5"/>
              <a:stretch>
                <a:fillRect/>
              </a:stretch>
            </p:blipFill>
            <p:spPr>
              <a:xfrm>
                <a:off x="2571832" y="1819858"/>
                <a:ext cx="5263650" cy="5263650"/>
              </a:xfrm>
              <a:prstGeom prst="rect">
                <a:avLst/>
              </a:prstGeom>
            </p:spPr>
          </p:pic>
        </mc:Fallback>
      </mc:AlternateContent>
      <p:pic>
        <p:nvPicPr>
          <p:cNvPr id="5" name="Picture 4" descr="To and fields for reason for amendment enter budget information">
            <a:extLst>
              <a:ext uri="{FF2B5EF4-FFF2-40B4-BE49-F238E27FC236}">
                <a16:creationId xmlns:a16="http://schemas.microsoft.com/office/drawing/2014/main" id="{7DD3B225-D064-2004-FB0E-CE772B634AF3}"/>
              </a:ext>
            </a:extLst>
          </p:cNvPr>
          <p:cNvPicPr>
            <a:picLocks noChangeAspect="1"/>
          </p:cNvPicPr>
          <p:nvPr/>
        </p:nvPicPr>
        <p:blipFill>
          <a:blip r:embed="rId7"/>
          <a:stretch>
            <a:fillRect/>
          </a:stretch>
        </p:blipFill>
        <p:spPr>
          <a:xfrm>
            <a:off x="9139697" y="5249882"/>
            <a:ext cx="7858125" cy="3257550"/>
          </a:xfrm>
          <a:prstGeom prst="rect">
            <a:avLst/>
          </a:prstGeom>
        </p:spPr>
      </p:pic>
    </p:spTree>
    <p:extLst>
      <p:ext uri="{BB962C8B-B14F-4D97-AF65-F5344CB8AC3E}">
        <p14:creationId xmlns:p14="http://schemas.microsoft.com/office/powerpoint/2010/main" val="238569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C8F30-72B1-E03C-6BE5-BF74B8A16722}"/>
              </a:ext>
            </a:extLst>
          </p:cNvPr>
          <p:cNvSpPr>
            <a:spLocks noGrp="1"/>
          </p:cNvSpPr>
          <p:nvPr>
            <p:ph type="title"/>
          </p:nvPr>
        </p:nvSpPr>
        <p:spPr/>
        <p:txBody>
          <a:bodyPr/>
          <a:lstStyle/>
          <a:p>
            <a:pPr algn="ctr"/>
            <a:r>
              <a:rPr lang="en-US"/>
              <a:t>Budget Amendment</a:t>
            </a:r>
          </a:p>
        </p:txBody>
      </p:sp>
      <p:pic>
        <p:nvPicPr>
          <p:cNvPr id="6" name="Content Placeholder 5" descr="A screenshot of a approved form">
            <a:extLst>
              <a:ext uri="{FF2B5EF4-FFF2-40B4-BE49-F238E27FC236}">
                <a16:creationId xmlns:a16="http://schemas.microsoft.com/office/drawing/2014/main" id="{5AAD87F6-EA78-ABD0-927F-38D4821F82EC}"/>
              </a:ext>
            </a:extLst>
          </p:cNvPr>
          <p:cNvPicPr>
            <a:picLocks noGrp="1" noChangeAspect="1"/>
          </p:cNvPicPr>
          <p:nvPr>
            <p:ph idx="1"/>
          </p:nvPr>
        </p:nvPicPr>
        <p:blipFill>
          <a:blip r:embed="rId3"/>
          <a:stretch>
            <a:fillRect/>
          </a:stretch>
        </p:blipFill>
        <p:spPr>
          <a:xfrm>
            <a:off x="696615" y="2040516"/>
            <a:ext cx="12134850" cy="3578225"/>
          </a:xfrm>
          <a:prstGeom prst="rect">
            <a:avLst/>
          </a:prstGeom>
        </p:spPr>
      </p:pic>
      <mc:AlternateContent xmlns:mc="http://schemas.openxmlformats.org/markup-compatibility/2006">
        <mc:Choice xmlns:p14="http://schemas.microsoft.com/office/powerpoint/2010/main" Requires="p14">
          <p:contentPart p14:bwMode="auto" r:id="rId4">
            <p14:nvContentPartPr>
              <p14:cNvPr id="9" name="Ink 8" descr="Field entity name">
                <a:extLst>
                  <a:ext uri="{FF2B5EF4-FFF2-40B4-BE49-F238E27FC236}">
                    <a16:creationId xmlns:a16="http://schemas.microsoft.com/office/drawing/2014/main" id="{DF2FBE3A-EBAF-60E6-7BFF-2C0FEB5AC7F6}"/>
                  </a:ext>
                </a:extLst>
              </p14:cNvPr>
              <p14:cNvContentPartPr/>
              <p14:nvPr/>
            </p14:nvContentPartPr>
            <p14:xfrm>
              <a:off x="3865144" y="3158289"/>
              <a:ext cx="675104" cy="15039"/>
            </p14:xfrm>
          </p:contentPart>
        </mc:Choice>
        <mc:Fallback>
          <p:pic>
            <p:nvPicPr>
              <p:cNvPr id="9" name="Ink 8" descr="Field entity name">
                <a:extLst>
                  <a:ext uri="{FF2B5EF4-FFF2-40B4-BE49-F238E27FC236}">
                    <a16:creationId xmlns:a16="http://schemas.microsoft.com/office/drawing/2014/main" id="{DF2FBE3A-EBAF-60E6-7BFF-2C0FEB5AC7F6}"/>
                  </a:ext>
                </a:extLst>
              </p:cNvPr>
              <p:cNvPicPr/>
              <p:nvPr/>
            </p:nvPicPr>
            <p:blipFill>
              <a:blip r:embed="rId5"/>
              <a:stretch>
                <a:fillRect/>
              </a:stretch>
            </p:blipFill>
            <p:spPr>
              <a:xfrm>
                <a:off x="3811164" y="-1353411"/>
                <a:ext cx="782703" cy="9023400"/>
              </a:xfrm>
              <a:prstGeom prst="rect">
                <a:avLst/>
              </a:prstGeom>
            </p:spPr>
          </p:pic>
        </mc:Fallback>
      </mc:AlternateContent>
      <p:pic>
        <p:nvPicPr>
          <p:cNvPr id="7" name="Picture 6" descr="Star Thumbs Up Stock Illustrations – 3,868 Star Thumbs Up ...">
            <a:extLst>
              <a:ext uri="{FF2B5EF4-FFF2-40B4-BE49-F238E27FC236}">
                <a16:creationId xmlns:a16="http://schemas.microsoft.com/office/drawing/2014/main" id="{86D5E3C5-B339-9F4C-CE0B-56F6888D68EF}"/>
              </a:ext>
            </a:extLst>
          </p:cNvPr>
          <p:cNvPicPr>
            <a:picLocks noChangeAspect="1"/>
          </p:cNvPicPr>
          <p:nvPr/>
        </p:nvPicPr>
        <p:blipFill>
          <a:blip r:embed="rId6"/>
          <a:stretch>
            <a:fillRect/>
          </a:stretch>
        </p:blipFill>
        <p:spPr>
          <a:xfrm>
            <a:off x="7040563" y="4645025"/>
            <a:ext cx="1063625" cy="711200"/>
          </a:xfrm>
          <a:prstGeom prst="rect">
            <a:avLst/>
          </a:prstGeom>
        </p:spPr>
      </p:pic>
      <p:pic>
        <p:nvPicPr>
          <p:cNvPr id="5" name="Picture 4" descr="A screenshot of a approved form">
            <a:extLst>
              <a:ext uri="{FF2B5EF4-FFF2-40B4-BE49-F238E27FC236}">
                <a16:creationId xmlns:a16="http://schemas.microsoft.com/office/drawing/2014/main" id="{B01FC61F-A8B4-7351-935B-18AC391E94B8}"/>
              </a:ext>
            </a:extLst>
          </p:cNvPr>
          <p:cNvPicPr>
            <a:picLocks noChangeAspect="1"/>
          </p:cNvPicPr>
          <p:nvPr/>
        </p:nvPicPr>
        <p:blipFill>
          <a:blip r:embed="rId7"/>
          <a:stretch>
            <a:fillRect/>
          </a:stretch>
        </p:blipFill>
        <p:spPr>
          <a:xfrm>
            <a:off x="7564475" y="5808777"/>
            <a:ext cx="8399329" cy="3454133"/>
          </a:xfrm>
          <a:prstGeom prst="rect">
            <a:avLst/>
          </a:prstGeom>
        </p:spPr>
      </p:pic>
    </p:spTree>
    <p:extLst>
      <p:ext uri="{BB962C8B-B14F-4D97-AF65-F5344CB8AC3E}">
        <p14:creationId xmlns:p14="http://schemas.microsoft.com/office/powerpoint/2010/main" val="318442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6347D-D0AA-9028-80A2-017547EED7B8}"/>
              </a:ext>
            </a:extLst>
          </p:cNvPr>
          <p:cNvSpPr>
            <a:spLocks noGrp="1"/>
          </p:cNvSpPr>
          <p:nvPr>
            <p:ph type="title"/>
          </p:nvPr>
        </p:nvSpPr>
        <p:spPr/>
        <p:txBody>
          <a:bodyPr/>
          <a:lstStyle/>
          <a:p>
            <a:r>
              <a:rPr lang="en-US" b="1" u="sng">
                <a:effectLst>
                  <a:outerShdw blurRad="38100" dist="38100" dir="2700000" algn="tl">
                    <a:srgbClr val="000000">
                      <a:alpha val="43137"/>
                    </a:srgbClr>
                  </a:outerShdw>
                </a:effectLst>
              </a:rPr>
              <a:t>GAPS Budget and Expenditure Process</a:t>
            </a:r>
            <a:endParaRPr lang="en-US"/>
          </a:p>
        </p:txBody>
      </p:sp>
      <p:sp>
        <p:nvSpPr>
          <p:cNvPr id="4" name="Content Placeholder 3">
            <a:extLst>
              <a:ext uri="{FF2B5EF4-FFF2-40B4-BE49-F238E27FC236}">
                <a16:creationId xmlns:a16="http://schemas.microsoft.com/office/drawing/2014/main" id="{D6CCF30A-4499-FF9B-EBBC-34266948D3AE}"/>
              </a:ext>
            </a:extLst>
          </p:cNvPr>
          <p:cNvSpPr>
            <a:spLocks noGrp="1"/>
          </p:cNvSpPr>
          <p:nvPr>
            <p:ph idx="1"/>
          </p:nvPr>
        </p:nvSpPr>
        <p:spPr/>
        <p:txBody>
          <a:bodyPr/>
          <a:lstStyle/>
          <a:p>
            <a:r>
              <a:rPr lang="en-US" sz="4200"/>
              <a:t>Budget amendments must be submitted prior to expenditures being obligated – federal regulations state that expenditures must be approved prior to obligation.  If not, you’re out of federal compliance.</a:t>
            </a:r>
          </a:p>
          <a:p>
            <a:endParaRPr lang="en-US" sz="4200"/>
          </a:p>
          <a:p>
            <a:r>
              <a:rPr lang="en-US" sz="4200"/>
              <a:t>The general deadline for these budget amendments is three weeks prior to end of expenditure period unless noted differently in GAN or by SCDE Finance.  </a:t>
            </a:r>
          </a:p>
          <a:p>
            <a:pPr marL="0" indent="0">
              <a:buNone/>
            </a:pPr>
            <a:endParaRPr lang="en-US"/>
          </a:p>
        </p:txBody>
      </p:sp>
    </p:spTree>
    <p:extLst>
      <p:ext uri="{BB962C8B-B14F-4D97-AF65-F5344CB8AC3E}">
        <p14:creationId xmlns:p14="http://schemas.microsoft.com/office/powerpoint/2010/main" val="591842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0;GAPS Budget and Expenditure Process">
            <a:extLst>
              <a:ext uri="{FF2B5EF4-FFF2-40B4-BE49-F238E27FC236}">
                <a16:creationId xmlns:a16="http://schemas.microsoft.com/office/drawing/2014/main" id="{D5EC974F-6578-30B8-A234-62E8B642C1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5072" y="266700"/>
            <a:ext cx="15217855" cy="9753600"/>
          </a:xfrm>
          <a:prstGeom prst="rect">
            <a:avLst/>
          </a:prstGeom>
        </p:spPr>
      </p:pic>
      <p:sp>
        <p:nvSpPr>
          <p:cNvPr id="2" name="Title 1">
            <a:extLst>
              <a:ext uri="{FF2B5EF4-FFF2-40B4-BE49-F238E27FC236}">
                <a16:creationId xmlns:a16="http://schemas.microsoft.com/office/drawing/2014/main" id="{145461F5-5474-04B4-7AC9-9AAA45877333}"/>
              </a:ext>
            </a:extLst>
          </p:cNvPr>
          <p:cNvSpPr>
            <a:spLocks noGrp="1"/>
          </p:cNvSpPr>
          <p:nvPr>
            <p:ph type="title"/>
          </p:nvPr>
        </p:nvSpPr>
        <p:spPr/>
        <p:txBody>
          <a:bodyPr>
            <a:normAutofit fontScale="90000"/>
          </a:bodyPr>
          <a:lstStyle/>
          <a:p>
            <a:pPr algn="ctr"/>
            <a:r>
              <a:rPr lang="en-US" dirty="0"/>
              <a:t>GAPS BUDGET AND EXPENDITURE PROCESS - CONTINUED</a:t>
            </a:r>
          </a:p>
        </p:txBody>
      </p:sp>
    </p:spTree>
    <p:extLst>
      <p:ext uri="{BB962C8B-B14F-4D97-AF65-F5344CB8AC3E}">
        <p14:creationId xmlns:p14="http://schemas.microsoft.com/office/powerpoint/2010/main" val="1149069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15F20-C0C6-EFC7-29B7-09E9CCA186ED}"/>
              </a:ext>
            </a:extLst>
          </p:cNvPr>
          <p:cNvSpPr>
            <a:spLocks noGrp="1"/>
          </p:cNvSpPr>
          <p:nvPr>
            <p:ph type="title"/>
          </p:nvPr>
        </p:nvSpPr>
        <p:spPr/>
        <p:txBody>
          <a:bodyPr>
            <a:normAutofit/>
          </a:bodyPr>
          <a:lstStyle/>
          <a:p>
            <a:r>
              <a:rPr kumimoji="0" lang="en-US" b="1" i="0" u="none" strike="noStrike" kern="1200" cap="none" spc="0" normalizeH="0" baseline="0" noProof="0">
                <a:ln>
                  <a:noFill/>
                </a:ln>
                <a:effectLst/>
                <a:uLnTx/>
                <a:uFillTx/>
                <a:latin typeface="Aptos" panose="020B0004020202020204" pitchFamily="34" charset="0"/>
                <a:ea typeface="+mj-ea"/>
                <a:cs typeface="+mj-cs"/>
              </a:rPr>
              <a:t>Agenda</a:t>
            </a:r>
            <a:endParaRPr lang="en-US" sz="6600"/>
          </a:p>
        </p:txBody>
      </p:sp>
      <p:sp>
        <p:nvSpPr>
          <p:cNvPr id="3" name="Content Placeholder 2">
            <a:extLst>
              <a:ext uri="{FF2B5EF4-FFF2-40B4-BE49-F238E27FC236}">
                <a16:creationId xmlns:a16="http://schemas.microsoft.com/office/drawing/2014/main" id="{44A1C43E-2C31-98E4-C95D-A11511A694EE}"/>
              </a:ext>
            </a:extLst>
          </p:cNvPr>
          <p:cNvSpPr>
            <a:spLocks noGrp="1"/>
          </p:cNvSpPr>
          <p:nvPr>
            <p:ph idx="4294967295"/>
          </p:nvPr>
        </p:nvSpPr>
        <p:spPr>
          <a:xfrm>
            <a:off x="6660107" y="1265995"/>
            <a:ext cx="10678842" cy="7907269"/>
          </a:xfrm>
        </p:spPr>
        <p:txBody>
          <a:bodyPr anchor="ctr">
            <a:normAutofit fontScale="92500" lnSpcReduction="10000"/>
          </a:bodyPr>
          <a:lstStyle/>
          <a:p>
            <a:r>
              <a:rPr lang="en-US" sz="5400"/>
              <a:t>FGM Overview</a:t>
            </a:r>
          </a:p>
          <a:p>
            <a:r>
              <a:rPr lang="en-US" sz="5400"/>
              <a:t>IDEA Part B</a:t>
            </a:r>
          </a:p>
          <a:p>
            <a:r>
              <a:rPr lang="en-US" sz="5400"/>
              <a:t>IDEA Grants</a:t>
            </a:r>
          </a:p>
          <a:p>
            <a:r>
              <a:rPr lang="en-US" sz="5400"/>
              <a:t>Grants Accounting Processing System (GAPS)</a:t>
            </a:r>
          </a:p>
          <a:p>
            <a:r>
              <a:rPr lang="en-US" sz="5400"/>
              <a:t>PPPSC</a:t>
            </a:r>
          </a:p>
          <a:p>
            <a:r>
              <a:rPr lang="en-US" sz="5400"/>
              <a:t>MOE</a:t>
            </a:r>
          </a:p>
          <a:p>
            <a:r>
              <a:rPr lang="en-US" sz="5400"/>
              <a:t>Excess Cost</a:t>
            </a:r>
          </a:p>
          <a:p>
            <a:r>
              <a:rPr lang="en-US" sz="5400"/>
              <a:t>Fiscal Monitoring</a:t>
            </a:r>
          </a:p>
          <a:p>
            <a:r>
              <a:rPr lang="en-US" sz="5400"/>
              <a:t>Questions</a:t>
            </a:r>
          </a:p>
          <a:p>
            <a:pPr marL="0" marR="0" lvl="0" indent="0" algn="l" defTabSz="914400">
              <a:lnSpc>
                <a:spcPct val="100000"/>
              </a:lnSpc>
              <a:spcBef>
                <a:spcPts val="0"/>
              </a:spcBef>
              <a:spcAft>
                <a:spcPts val="0"/>
              </a:spcAft>
              <a:buClrTx/>
              <a:buSzTx/>
              <a:buNone/>
              <a:tabLst/>
              <a:defRPr/>
            </a:pPr>
            <a:endParaRPr lang="en-US" sz="6600" b="1">
              <a:solidFill>
                <a:srgbClr val="2F3D4C"/>
              </a:solidFill>
            </a:endParaRPr>
          </a:p>
        </p:txBody>
      </p:sp>
    </p:spTree>
    <p:extLst>
      <p:ext uri="{BB962C8B-B14F-4D97-AF65-F5344CB8AC3E}">
        <p14:creationId xmlns:p14="http://schemas.microsoft.com/office/powerpoint/2010/main" val="23632606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D3F49-0506-158E-3F3A-770EDE7F5B6E}"/>
              </a:ext>
            </a:extLst>
          </p:cNvPr>
          <p:cNvSpPr>
            <a:spLocks noGrp="1"/>
          </p:cNvSpPr>
          <p:nvPr>
            <p:ph type="title"/>
          </p:nvPr>
        </p:nvSpPr>
        <p:spPr/>
        <p:txBody>
          <a:bodyPr/>
          <a:lstStyle/>
          <a:p>
            <a:r>
              <a:rPr lang="en-US"/>
              <a:t>Assistance with GAPS</a:t>
            </a:r>
          </a:p>
        </p:txBody>
      </p:sp>
      <p:sp>
        <p:nvSpPr>
          <p:cNvPr id="4" name="TextBox 3">
            <a:extLst>
              <a:ext uri="{FF2B5EF4-FFF2-40B4-BE49-F238E27FC236}">
                <a16:creationId xmlns:a16="http://schemas.microsoft.com/office/drawing/2014/main" id="{66DA9750-087A-766E-0D8B-A9D56435DFC3}"/>
              </a:ext>
            </a:extLst>
          </p:cNvPr>
          <p:cNvSpPr txBox="1"/>
          <p:nvPr/>
        </p:nvSpPr>
        <p:spPr>
          <a:xfrm>
            <a:off x="1752600" y="2247900"/>
            <a:ext cx="14051573" cy="7155805"/>
          </a:xfrm>
          <a:prstGeom prst="rect">
            <a:avLst/>
          </a:prstGeom>
          <a:noFill/>
        </p:spPr>
        <p:txBody>
          <a:bodyPr wrap="square">
            <a:spAutoFit/>
          </a:bodyPr>
          <a:lstStyle/>
          <a:p>
            <a:pPr marL="428625" indent="-428625" defTabSz="685800">
              <a:buClr>
                <a:srgbClr val="808080"/>
              </a:buClr>
              <a:buFont typeface="Arial" panose="020B0604020202020204" pitchFamily="34" charset="0"/>
              <a:buChar char="•"/>
              <a:defRPr/>
            </a:pPr>
            <a:r>
              <a:rPr lang="en-US" sz="2700">
                <a:solidFill>
                  <a:prstClr val="black"/>
                </a:solidFill>
                <a:latin typeface="Century Gothic" panose="020B0502020202020204"/>
              </a:rPr>
              <a:t>Questions related to </a:t>
            </a:r>
            <a:r>
              <a:rPr lang="en-US" sz="2700" b="1">
                <a:solidFill>
                  <a:prstClr val="black"/>
                </a:solidFill>
                <a:latin typeface="Century Gothic" panose="020B0502020202020204"/>
              </a:rPr>
              <a:t>Budget/Budget Amendment Status </a:t>
            </a:r>
            <a:r>
              <a:rPr lang="en-US" sz="2700">
                <a:solidFill>
                  <a:prstClr val="black"/>
                </a:solidFill>
                <a:latin typeface="Century Gothic" panose="020B0502020202020204"/>
              </a:rPr>
              <a:t>need to go to the specific SCDE Program Office – </a:t>
            </a:r>
            <a:r>
              <a:rPr lang="en-US" sz="2700">
                <a:solidFill>
                  <a:prstClr val="black"/>
                </a:solidFill>
                <a:latin typeface="Century Gothic" panose="020B0502020202020204"/>
                <a:hlinkClick r:id="rId3"/>
              </a:rPr>
              <a:t>fwilson@ed.sc.gov</a:t>
            </a:r>
            <a:r>
              <a:rPr lang="en-US" sz="2700">
                <a:solidFill>
                  <a:prstClr val="black"/>
                </a:solidFill>
                <a:latin typeface="Century Gothic" panose="020B0502020202020204"/>
              </a:rPr>
              <a:t> (Grants Accounting Staff can’t approve or return these) items</a:t>
            </a:r>
          </a:p>
          <a:p>
            <a:pPr defTabSz="685800">
              <a:buClr>
                <a:srgbClr val="808080"/>
              </a:buClr>
              <a:defRPr/>
            </a:pPr>
            <a:endParaRPr lang="en-US" sz="2700">
              <a:solidFill>
                <a:prstClr val="black"/>
              </a:solidFill>
              <a:latin typeface="Century Gothic" panose="020B0502020202020204"/>
            </a:endParaRPr>
          </a:p>
          <a:p>
            <a:pPr marL="428625" indent="-428625" defTabSz="685800">
              <a:buClr>
                <a:srgbClr val="808080"/>
              </a:buClr>
              <a:buFont typeface="Arial" panose="020B0604020202020204" pitchFamily="34" charset="0"/>
              <a:buChar char="•"/>
              <a:defRPr/>
            </a:pPr>
            <a:r>
              <a:rPr lang="en-US" sz="2700">
                <a:solidFill>
                  <a:prstClr val="black"/>
                </a:solidFill>
                <a:latin typeface="Century Gothic" panose="020B0502020202020204"/>
              </a:rPr>
              <a:t>Questions related to </a:t>
            </a:r>
            <a:r>
              <a:rPr lang="en-US" sz="2700" b="1">
                <a:solidFill>
                  <a:prstClr val="black"/>
                </a:solidFill>
                <a:latin typeface="Century Gothic" panose="020B0502020202020204"/>
              </a:rPr>
              <a:t>Expenditures/Expenditures Refunds Status </a:t>
            </a:r>
            <a:r>
              <a:rPr lang="en-US" sz="2700">
                <a:solidFill>
                  <a:prstClr val="black"/>
                </a:solidFill>
                <a:latin typeface="Century Gothic" panose="020B0502020202020204"/>
              </a:rPr>
              <a:t>need to be sent to the SCDE Grants Accounting Office at </a:t>
            </a:r>
            <a:r>
              <a:rPr lang="en-US" sz="2700">
                <a:solidFill>
                  <a:prstClr val="black"/>
                </a:solidFill>
                <a:latin typeface="Century Gothic" panose="020B0502020202020204"/>
                <a:hlinkClick r:id="rId4"/>
              </a:rPr>
              <a:t>grantsaccounting@ed.sc.gov</a:t>
            </a:r>
            <a:r>
              <a:rPr lang="en-US" sz="2700">
                <a:solidFill>
                  <a:prstClr val="black"/>
                </a:solidFill>
                <a:latin typeface="Century Gothic" panose="020B0502020202020204"/>
              </a:rPr>
              <a:t>.</a:t>
            </a:r>
          </a:p>
          <a:p>
            <a:pPr defTabSz="685800">
              <a:buClr>
                <a:srgbClr val="808080"/>
              </a:buClr>
              <a:defRPr/>
            </a:pPr>
            <a:endParaRPr lang="en-US" sz="2700">
              <a:solidFill>
                <a:prstClr val="black"/>
              </a:solidFill>
              <a:latin typeface="Century Gothic" panose="020B0502020202020204"/>
            </a:endParaRPr>
          </a:p>
          <a:p>
            <a:pPr marL="428625" indent="-428625" defTabSz="685800">
              <a:buClr>
                <a:srgbClr val="808080"/>
              </a:buClr>
              <a:buFont typeface="Arial" panose="020B0604020202020204" pitchFamily="34" charset="0"/>
              <a:buChar char="•"/>
              <a:defRPr/>
            </a:pPr>
            <a:r>
              <a:rPr lang="en-US" sz="2700">
                <a:solidFill>
                  <a:prstClr val="black"/>
                </a:solidFill>
                <a:latin typeface="Century Gothic" panose="020B0502020202020204"/>
              </a:rPr>
              <a:t>GAPS issues should be explained, and screenshots of each step being taken and emailed to the Grants Accounting Office at </a:t>
            </a:r>
            <a:r>
              <a:rPr lang="en-US" sz="2700">
                <a:solidFill>
                  <a:prstClr val="black"/>
                </a:solidFill>
                <a:latin typeface="Century Gothic" panose="020B0502020202020204"/>
                <a:hlinkClick r:id="rId4"/>
              </a:rPr>
              <a:t>grantsaccounting@ed.sc.gov</a:t>
            </a:r>
            <a:endParaRPr lang="en-US" sz="2700">
              <a:solidFill>
                <a:prstClr val="black"/>
              </a:solidFill>
              <a:latin typeface="Century Gothic" panose="020B0502020202020204"/>
            </a:endParaRPr>
          </a:p>
          <a:p>
            <a:pPr defTabSz="685800">
              <a:buClr>
                <a:srgbClr val="808080"/>
              </a:buClr>
              <a:defRPr/>
            </a:pPr>
            <a:endParaRPr lang="en-US" sz="2700">
              <a:solidFill>
                <a:prstClr val="black"/>
              </a:solidFill>
              <a:latin typeface="Century Gothic" panose="020B0502020202020204"/>
            </a:endParaRPr>
          </a:p>
          <a:p>
            <a:pPr marL="428625" indent="-428625" defTabSz="685800">
              <a:buClr>
                <a:srgbClr val="808080"/>
              </a:buClr>
              <a:buFont typeface="Arial" panose="020B0604020202020204" pitchFamily="34" charset="0"/>
              <a:buChar char="•"/>
              <a:defRPr/>
            </a:pPr>
            <a:r>
              <a:rPr lang="en-US" sz="2700" b="1">
                <a:solidFill>
                  <a:prstClr val="black"/>
                </a:solidFill>
                <a:latin typeface="Century Gothic" panose="020B0502020202020204"/>
              </a:rPr>
              <a:t>Assistance with running reports</a:t>
            </a:r>
            <a:r>
              <a:rPr lang="en-US" sz="2700">
                <a:solidFill>
                  <a:prstClr val="black"/>
                </a:solidFill>
                <a:latin typeface="Century Gothic" panose="020B0502020202020204"/>
              </a:rPr>
              <a:t>.  Please send your question to </a:t>
            </a:r>
            <a:r>
              <a:rPr lang="en-US" sz="2700">
                <a:solidFill>
                  <a:prstClr val="black"/>
                </a:solidFill>
                <a:latin typeface="Century Gothic" panose="020B0502020202020204"/>
                <a:hlinkClick r:id="rId4"/>
              </a:rPr>
              <a:t>grantsaccounting@ed.sc.gov</a:t>
            </a:r>
            <a:r>
              <a:rPr lang="en-US" sz="2700">
                <a:solidFill>
                  <a:prstClr val="black"/>
                </a:solidFill>
                <a:latin typeface="Century Gothic" panose="020B0502020202020204"/>
              </a:rPr>
              <a:t> and one of the Grants Accounting Section Team Members will give either give you a call back or send instructions via email to get you to the information that you need.</a:t>
            </a:r>
          </a:p>
          <a:p>
            <a:pPr marL="428625" indent="-428625" defTabSz="685800">
              <a:buClr>
                <a:srgbClr val="808080"/>
              </a:buClr>
              <a:buFont typeface="Arial" panose="020B0604020202020204" pitchFamily="34" charset="0"/>
              <a:buChar char="•"/>
              <a:defRPr/>
            </a:pPr>
            <a:endParaRPr lang="en-US" sz="2700">
              <a:solidFill>
                <a:prstClr val="black"/>
              </a:solidFill>
              <a:latin typeface="Century Gothic" panose="020B0502020202020204"/>
            </a:endParaRPr>
          </a:p>
          <a:p>
            <a:pPr marL="428625" indent="-428625" defTabSz="685800">
              <a:buClr>
                <a:srgbClr val="808080"/>
              </a:buClr>
              <a:buFont typeface="Arial" panose="020B0604020202020204" pitchFamily="34" charset="0"/>
              <a:buChar char="•"/>
              <a:defRPr/>
            </a:pPr>
            <a:r>
              <a:rPr lang="en-US" sz="2700">
                <a:solidFill>
                  <a:prstClr val="black"/>
                </a:solidFill>
                <a:latin typeface="Century Gothic" panose="020B0502020202020204"/>
              </a:rPr>
              <a:t>For any additional information regarding our new system please send an e-mail to </a:t>
            </a:r>
            <a:r>
              <a:rPr lang="en-US" sz="2700">
                <a:solidFill>
                  <a:prstClr val="black"/>
                </a:solidFill>
                <a:latin typeface="Century Gothic" panose="020B0502020202020204"/>
                <a:hlinkClick r:id="rId4"/>
              </a:rPr>
              <a:t>grantsaccounting@ed.sc.gov</a:t>
            </a:r>
            <a:r>
              <a:rPr lang="en-US" sz="2700">
                <a:solidFill>
                  <a:prstClr val="black"/>
                </a:solidFill>
                <a:latin typeface="Century Gothic" panose="020B0502020202020204"/>
              </a:rPr>
              <a:t>.</a:t>
            </a:r>
          </a:p>
        </p:txBody>
      </p:sp>
    </p:spTree>
    <p:extLst>
      <p:ext uri="{BB962C8B-B14F-4D97-AF65-F5344CB8AC3E}">
        <p14:creationId xmlns:p14="http://schemas.microsoft.com/office/powerpoint/2010/main" val="1114124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26D665-3CBA-2979-080A-DDCEEB07B8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2A9844-CFFF-9757-AA73-97737C133C5A}"/>
              </a:ext>
            </a:extLst>
          </p:cNvPr>
          <p:cNvSpPr>
            <a:spLocks noGrp="1"/>
          </p:cNvSpPr>
          <p:nvPr>
            <p:ph type="title"/>
          </p:nvPr>
        </p:nvSpPr>
        <p:spPr/>
        <p:txBody>
          <a:bodyPr/>
          <a:lstStyle/>
          <a:p>
            <a:r>
              <a:rPr lang="en-US"/>
              <a:t>MOE</a:t>
            </a:r>
          </a:p>
        </p:txBody>
      </p:sp>
      <p:sp>
        <p:nvSpPr>
          <p:cNvPr id="3" name="Text Placeholder 2">
            <a:extLst>
              <a:ext uri="{FF2B5EF4-FFF2-40B4-BE49-F238E27FC236}">
                <a16:creationId xmlns:a16="http://schemas.microsoft.com/office/drawing/2014/main" id="{1FE8605D-DE28-81B7-DEE7-A8397405AAB0}"/>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972678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DC5F5-D428-33D4-9130-968F897DB574}"/>
              </a:ext>
            </a:extLst>
          </p:cNvPr>
          <p:cNvSpPr>
            <a:spLocks noGrp="1"/>
          </p:cNvSpPr>
          <p:nvPr>
            <p:ph type="title"/>
          </p:nvPr>
        </p:nvSpPr>
        <p:spPr/>
        <p:txBody>
          <a:bodyPr>
            <a:normAutofit fontScale="90000"/>
          </a:bodyPr>
          <a:lstStyle/>
          <a:p>
            <a:r>
              <a:rPr lang="en-US">
                <a:highlight>
                  <a:srgbClr val="FFFFFF"/>
                </a:highlight>
                <a:latin typeface="Open Sans" panose="020B0606030504020204" pitchFamily="34" charset="0"/>
              </a:rPr>
              <a:t>Non-supplanting (Use of Amounts 300.202)</a:t>
            </a:r>
            <a:br>
              <a:rPr lang="en-US" u="sng">
                <a:highlight>
                  <a:srgbClr val="FFFFFF"/>
                </a:highlight>
                <a:latin typeface="Open Sans" panose="020B0606030504020204" pitchFamily="34" charset="0"/>
              </a:rPr>
            </a:br>
            <a:br>
              <a:rPr lang="en-US" u="sng">
                <a:highlight>
                  <a:srgbClr val="FFFFFF"/>
                </a:highlight>
                <a:latin typeface="Open Sans" panose="020B0606030504020204" pitchFamily="34" charset="0"/>
              </a:rPr>
            </a:br>
            <a:endParaRPr lang="en-US" u="sng"/>
          </a:p>
        </p:txBody>
      </p:sp>
      <p:sp>
        <p:nvSpPr>
          <p:cNvPr id="3" name="Content Placeholder 2">
            <a:extLst>
              <a:ext uri="{FF2B5EF4-FFF2-40B4-BE49-F238E27FC236}">
                <a16:creationId xmlns:a16="http://schemas.microsoft.com/office/drawing/2014/main" id="{DDAE3143-DFB8-1F64-9D94-1CA2122F2998}"/>
              </a:ext>
            </a:extLst>
          </p:cNvPr>
          <p:cNvSpPr>
            <a:spLocks noGrp="1"/>
          </p:cNvSpPr>
          <p:nvPr>
            <p:ph idx="1"/>
          </p:nvPr>
        </p:nvSpPr>
        <p:spPr>
          <a:xfrm>
            <a:off x="918972" y="2402006"/>
            <a:ext cx="16450056" cy="7182023"/>
          </a:xfrm>
        </p:spPr>
        <p:txBody>
          <a:bodyPr>
            <a:normAutofit/>
          </a:bodyPr>
          <a:lstStyle/>
          <a:p>
            <a:pPr marL="0" indent="0">
              <a:buNone/>
            </a:pPr>
            <a:r>
              <a:rPr lang="en-US" b="0" i="0" u="sng">
                <a:solidFill>
                  <a:srgbClr val="2D3748"/>
                </a:solidFill>
                <a:effectLst/>
                <a:highlight>
                  <a:srgbClr val="FFFFFF"/>
                </a:highlight>
                <a:latin typeface="Open Sans" panose="020B0606030504020204" pitchFamily="34" charset="0"/>
                <a:hlinkClick r:id="rId3"/>
              </a:rPr>
              <a:t>(a)</a:t>
            </a:r>
            <a:r>
              <a:rPr lang="en-US" b="0" i="0">
                <a:solidFill>
                  <a:srgbClr val="2D3748"/>
                </a:solidFill>
                <a:effectLst/>
                <a:highlight>
                  <a:srgbClr val="FFFFFF"/>
                </a:highlight>
                <a:latin typeface="Open Sans" panose="020B0606030504020204" pitchFamily="34" charset="0"/>
              </a:rPr>
              <a:t> General. Amounts provided to the LEA under Part B of the Act—</a:t>
            </a:r>
          </a:p>
          <a:p>
            <a:pPr marL="0" indent="0">
              <a:buNone/>
            </a:pPr>
            <a:r>
              <a:rPr lang="en-US" b="0" i="0" u="sng">
                <a:solidFill>
                  <a:srgbClr val="2D3748"/>
                </a:solidFill>
                <a:effectLst/>
                <a:highlight>
                  <a:srgbClr val="FFFFFF"/>
                </a:highlight>
                <a:latin typeface="Open Sans" panose="020B0606030504020204" pitchFamily="34" charset="0"/>
                <a:hlinkClick r:id="rId4"/>
              </a:rPr>
              <a:t>(1)</a:t>
            </a:r>
            <a:r>
              <a:rPr lang="en-US" b="0" i="0">
                <a:solidFill>
                  <a:srgbClr val="2D3748"/>
                </a:solidFill>
                <a:effectLst/>
                <a:highlight>
                  <a:srgbClr val="FFFFFF"/>
                </a:highlight>
                <a:latin typeface="Open Sans" panose="020B0606030504020204" pitchFamily="34" charset="0"/>
              </a:rPr>
              <a:t> Must be expended in accordance with the applicable provisions of this part;</a:t>
            </a:r>
          </a:p>
          <a:p>
            <a:pPr marL="0" indent="0">
              <a:buNone/>
            </a:pPr>
            <a:r>
              <a:rPr lang="en-US" b="0" i="0" u="sng">
                <a:solidFill>
                  <a:srgbClr val="2D3748"/>
                </a:solidFill>
                <a:effectLst/>
                <a:highlight>
                  <a:srgbClr val="FFFFFF"/>
                </a:highlight>
                <a:latin typeface="Open Sans" panose="020B0606030504020204" pitchFamily="34" charset="0"/>
                <a:hlinkClick r:id="rId5"/>
              </a:rPr>
              <a:t>(2)</a:t>
            </a:r>
            <a:r>
              <a:rPr lang="en-US" b="0" i="0">
                <a:solidFill>
                  <a:srgbClr val="2D3748"/>
                </a:solidFill>
                <a:effectLst/>
                <a:highlight>
                  <a:srgbClr val="FFFFFF"/>
                </a:highlight>
                <a:latin typeface="Open Sans" panose="020B0606030504020204" pitchFamily="34" charset="0"/>
              </a:rPr>
              <a:t> Must be used only to pay the excess costs of providing special education and related services to children with disabilities, consistent with paragraph (b) of this section; and</a:t>
            </a:r>
          </a:p>
          <a:p>
            <a:pPr marL="0" indent="0">
              <a:buNone/>
            </a:pPr>
            <a:r>
              <a:rPr lang="en-US" b="0" i="0" u="sng">
                <a:solidFill>
                  <a:srgbClr val="2D3748"/>
                </a:solidFill>
                <a:effectLst/>
                <a:highlight>
                  <a:srgbClr val="FFFFFF"/>
                </a:highlight>
                <a:latin typeface="Open Sans" panose="020B0606030504020204" pitchFamily="34" charset="0"/>
                <a:hlinkClick r:id="rId6"/>
              </a:rPr>
              <a:t>(3)</a:t>
            </a:r>
            <a:r>
              <a:rPr lang="en-US" b="0" i="0">
                <a:solidFill>
                  <a:srgbClr val="2D3748"/>
                </a:solidFill>
                <a:effectLst/>
                <a:highlight>
                  <a:srgbClr val="FFFFFF"/>
                </a:highlight>
                <a:latin typeface="Open Sans" panose="020B0606030504020204" pitchFamily="34" charset="0"/>
              </a:rPr>
              <a:t> Must be used to </a:t>
            </a:r>
            <a:r>
              <a:rPr lang="en-US" b="0" i="1">
                <a:solidFill>
                  <a:srgbClr val="2D3748"/>
                </a:solidFill>
                <a:effectLst/>
                <a:highlight>
                  <a:srgbClr val="FFFFFF"/>
                </a:highlight>
                <a:latin typeface="Open Sans" panose="020B0606030504020204" pitchFamily="34" charset="0"/>
              </a:rPr>
              <a:t>supplement </a:t>
            </a:r>
            <a:r>
              <a:rPr lang="en-US" b="0" i="0">
                <a:solidFill>
                  <a:srgbClr val="2D3748"/>
                </a:solidFill>
                <a:effectLst/>
                <a:highlight>
                  <a:srgbClr val="FFFFFF"/>
                </a:highlight>
                <a:latin typeface="Open Sans" panose="020B0606030504020204" pitchFamily="34" charset="0"/>
              </a:rPr>
              <a:t>State, local, and other Federal funds and </a:t>
            </a:r>
            <a:r>
              <a:rPr lang="en-US" b="0" i="1">
                <a:solidFill>
                  <a:srgbClr val="2D3748"/>
                </a:solidFill>
                <a:effectLst/>
                <a:latin typeface="Open Sans" panose="020B0606030504020204" pitchFamily="34" charset="0"/>
              </a:rPr>
              <a:t>not to supplant*</a:t>
            </a:r>
            <a:r>
              <a:rPr lang="en-US" b="0" i="0">
                <a:solidFill>
                  <a:srgbClr val="2D3748"/>
                </a:solidFill>
                <a:effectLst/>
                <a:latin typeface="Open Sans" panose="020B0606030504020204" pitchFamily="34" charset="0"/>
              </a:rPr>
              <a:t> those funds.</a:t>
            </a:r>
          </a:p>
          <a:p>
            <a:pPr marL="0" indent="0">
              <a:buNone/>
            </a:pPr>
            <a:endParaRPr lang="en-US">
              <a:solidFill>
                <a:srgbClr val="2D3748"/>
              </a:solidFill>
              <a:latin typeface="Open Sans" panose="020B0606030504020204" pitchFamily="34" charset="0"/>
            </a:endParaRPr>
          </a:p>
          <a:p>
            <a:pPr marL="0" indent="0">
              <a:buNone/>
            </a:pPr>
            <a:endParaRPr lang="en-US" b="0" i="0">
              <a:solidFill>
                <a:srgbClr val="2D3748"/>
              </a:solidFill>
              <a:effectLst/>
              <a:latin typeface="Open Sans" panose="020B0606030504020204" pitchFamily="34" charset="0"/>
            </a:endParaRPr>
          </a:p>
          <a:p>
            <a:pPr marL="0" indent="0">
              <a:buNone/>
            </a:pPr>
            <a:r>
              <a:rPr lang="en-US" sz="2850">
                <a:solidFill>
                  <a:srgbClr val="2D3748"/>
                </a:solidFill>
                <a:highlight>
                  <a:srgbClr val="00FFFF"/>
                </a:highlight>
                <a:latin typeface="Open Sans" panose="020B0606030504020204" pitchFamily="34" charset="0"/>
              </a:rPr>
              <a:t>*OSEP has clarified that if an LEA has met MOE and Excess Cost, they have met the non-supplanting requirement.</a:t>
            </a:r>
          </a:p>
          <a:p>
            <a:pPr marL="0" indent="0">
              <a:buNone/>
            </a:pPr>
            <a:endParaRPr lang="en-US" b="0" i="0">
              <a:solidFill>
                <a:srgbClr val="2D3748"/>
              </a:solidFill>
              <a:effectLst/>
              <a:highlight>
                <a:srgbClr val="00FFFF"/>
              </a:highlight>
              <a:latin typeface="Open Sans" panose="020B0606030504020204" pitchFamily="34" charset="0"/>
            </a:endParaRPr>
          </a:p>
          <a:p>
            <a:endParaRPr lang="en-US"/>
          </a:p>
        </p:txBody>
      </p:sp>
    </p:spTree>
    <p:extLst>
      <p:ext uri="{BB962C8B-B14F-4D97-AF65-F5344CB8AC3E}">
        <p14:creationId xmlns:p14="http://schemas.microsoft.com/office/powerpoint/2010/main" val="3696419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99351-EF9B-4FBC-91A9-220D4C7D3F53}"/>
              </a:ext>
            </a:extLst>
          </p:cNvPr>
          <p:cNvSpPr>
            <a:spLocks noGrp="1"/>
          </p:cNvSpPr>
          <p:nvPr>
            <p:ph type="title"/>
          </p:nvPr>
        </p:nvSpPr>
        <p:spPr/>
        <p:txBody>
          <a:bodyPr>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6000" b="1"/>
              <a:t>LEA Maintenance of Effort (MOE)</a:t>
            </a:r>
          </a:p>
        </p:txBody>
      </p:sp>
      <p:sp>
        <p:nvSpPr>
          <p:cNvPr id="3" name="Content Placeholder 2">
            <a:extLst>
              <a:ext uri="{FF2B5EF4-FFF2-40B4-BE49-F238E27FC236}">
                <a16:creationId xmlns:a16="http://schemas.microsoft.com/office/drawing/2014/main" id="{CAC681FA-7471-4A08-828B-8595BEEBAD80}"/>
              </a:ext>
            </a:extLst>
          </p:cNvPr>
          <p:cNvSpPr>
            <a:spLocks noGrp="1"/>
          </p:cNvSpPr>
          <p:nvPr>
            <p:ph idx="1"/>
          </p:nvPr>
        </p:nvSpPr>
        <p:spPr/>
        <p:txBody>
          <a:bodyPr vert="horz" lIns="137160" tIns="68580" rIns="137160" bIns="68580" rtlCol="0" anchor="t">
            <a:normAutofit fontScale="70000" lnSpcReduction="20000"/>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marL="0" indent="0">
              <a:buNone/>
            </a:pPr>
            <a:r>
              <a:rPr lang="en-US" sz="5400"/>
              <a:t>MOE is the IDEA fiscal requirement based on the total </a:t>
            </a:r>
            <a:r>
              <a:rPr lang="en-US" sz="5400" u="sng"/>
              <a:t>state and local </a:t>
            </a:r>
            <a:r>
              <a:rPr lang="en-US" sz="5400"/>
              <a:t>expenditures for special education and related services. IDEA funds not be used to reduce expenditures on </a:t>
            </a:r>
            <a:r>
              <a:rPr lang="en-US" sz="5400" i="1" u="sng"/>
              <a:t>special education</a:t>
            </a:r>
            <a:r>
              <a:rPr lang="en-US" sz="5400" i="1"/>
              <a:t> </a:t>
            </a:r>
            <a:r>
              <a:rPr lang="en-US" sz="5400"/>
              <a:t>and </a:t>
            </a:r>
            <a:r>
              <a:rPr lang="en-US" sz="5400" i="1" u="sng"/>
              <a:t>related services</a:t>
            </a:r>
            <a:r>
              <a:rPr lang="en-US" sz="5400" i="1"/>
              <a:t> </a:t>
            </a:r>
            <a:r>
              <a:rPr lang="en-US" sz="5400"/>
              <a:t>from state and local funds.</a:t>
            </a:r>
          </a:p>
          <a:p>
            <a:pPr marL="0" indent="0">
              <a:buNone/>
            </a:pPr>
            <a:endParaRPr lang="en-US" sz="5400"/>
          </a:p>
          <a:p>
            <a:pPr marL="0" indent="0">
              <a:buNone/>
            </a:pPr>
            <a:r>
              <a:rPr lang="en-US" sz="5400"/>
              <a:t>The LEA must budget/expend at least as much as was expended in the most recent prior year where they met the MOE standard (“threshold”).</a:t>
            </a:r>
          </a:p>
          <a:p>
            <a:r>
              <a:rPr lang="en-US" sz="5400"/>
              <a:t>There is an MOE eligibility requirement that must be met to receive funds.  This is collected with the LEA’s assurances.  </a:t>
            </a:r>
          </a:p>
          <a:p>
            <a:endParaRPr lang="en-US" sz="5400"/>
          </a:p>
          <a:p>
            <a:r>
              <a:rPr lang="en-US" sz="5400"/>
              <a:t>There is also an MOE Compliance requirement.  Failing to meet the compliance requirement can result in repayment of the shortfall </a:t>
            </a:r>
          </a:p>
          <a:p>
            <a:pPr marL="0" indent="0">
              <a:buNone/>
            </a:pPr>
            <a:endParaRPr lang="en-US" sz="5400"/>
          </a:p>
          <a:p>
            <a:pPr marL="0" indent="0">
              <a:buNone/>
            </a:pPr>
            <a:endParaRPr lang="en-US"/>
          </a:p>
        </p:txBody>
      </p:sp>
    </p:spTree>
    <p:extLst>
      <p:ext uri="{BB962C8B-B14F-4D97-AF65-F5344CB8AC3E}">
        <p14:creationId xmlns:p14="http://schemas.microsoft.com/office/powerpoint/2010/main" val="10367133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1CAA6-BD6E-AA23-BC4F-676A5D3ED972}"/>
              </a:ext>
            </a:extLst>
          </p:cNvPr>
          <p:cNvSpPr>
            <a:spLocks noGrp="1"/>
          </p:cNvSpPr>
          <p:nvPr>
            <p:ph type="title"/>
          </p:nvPr>
        </p:nvSpPr>
        <p:spPr/>
        <p:txBody>
          <a:bodyPr>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5400"/>
              <a:t>LEA/MOE Reminders, Continued</a:t>
            </a:r>
          </a:p>
        </p:txBody>
      </p:sp>
      <p:sp>
        <p:nvSpPr>
          <p:cNvPr id="3" name="Content Placeholder 2">
            <a:extLst>
              <a:ext uri="{FF2B5EF4-FFF2-40B4-BE49-F238E27FC236}">
                <a16:creationId xmlns:a16="http://schemas.microsoft.com/office/drawing/2014/main" id="{AA1D85B7-CC36-1FD7-C3AB-37EAC8BA9644}"/>
              </a:ext>
            </a:extLst>
          </p:cNvPr>
          <p:cNvSpPr>
            <a:spLocks noGrp="1"/>
          </p:cNvSpPr>
          <p:nvPr>
            <p:ph idx="1"/>
          </p:nvPr>
        </p:nvSpPr>
        <p:spPr/>
        <p:txBody>
          <a:bodyPr>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4400"/>
              <a:t>There are some exceptions that can be used to reduce the MOE threshold.</a:t>
            </a:r>
          </a:p>
          <a:p>
            <a:pPr marL="0" indent="0">
              <a:buNone/>
            </a:pPr>
            <a:endParaRPr lang="en-US" sz="4400"/>
          </a:p>
          <a:p>
            <a:r>
              <a:rPr lang="en-US" sz="4400"/>
              <a:t>There is also an MOE adjustment/reduction that may be available to some LEAs.</a:t>
            </a:r>
          </a:p>
          <a:p>
            <a:pPr marL="0" indent="0">
              <a:buNone/>
            </a:pPr>
            <a:endParaRPr lang="en-US" sz="4400"/>
          </a:p>
          <a:p>
            <a:r>
              <a:rPr lang="en-US" sz="4400"/>
              <a:t>There is NO WAIVER of the MOE requirement for LEAs-even when supplemental federal funds (such as ESSER…) are provided. </a:t>
            </a:r>
          </a:p>
          <a:p>
            <a:endParaRPr lang="en-US"/>
          </a:p>
        </p:txBody>
      </p:sp>
    </p:spTree>
    <p:extLst>
      <p:ext uri="{BB962C8B-B14F-4D97-AF65-F5344CB8AC3E}">
        <p14:creationId xmlns:p14="http://schemas.microsoft.com/office/powerpoint/2010/main" val="33098526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07E0-E9A5-789D-C44F-09F6349CC440}"/>
              </a:ext>
            </a:extLst>
          </p:cNvPr>
          <p:cNvSpPr>
            <a:spLocks noGrp="1"/>
          </p:cNvSpPr>
          <p:nvPr>
            <p:ph type="title"/>
          </p:nvPr>
        </p:nvSpPr>
        <p:spPr/>
        <p:txBody>
          <a:bodyPr>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5400">
                <a:solidFill>
                  <a:schemeClr val="tx1"/>
                </a:solidFill>
              </a:rPr>
              <a:t>What fiscal information is required?</a:t>
            </a:r>
            <a:endParaRPr lang="en-US" sz="5400"/>
          </a:p>
        </p:txBody>
      </p:sp>
      <p:sp>
        <p:nvSpPr>
          <p:cNvPr id="3" name="Content Placeholder 2">
            <a:extLst>
              <a:ext uri="{FF2B5EF4-FFF2-40B4-BE49-F238E27FC236}">
                <a16:creationId xmlns:a16="http://schemas.microsoft.com/office/drawing/2014/main" id="{4E181975-8604-FD2A-8F44-8C349B26FDA2}"/>
              </a:ext>
            </a:extLst>
          </p:cNvPr>
          <p:cNvSpPr>
            <a:spLocks noGrp="1"/>
          </p:cNvSpPr>
          <p:nvPr>
            <p:ph idx="1"/>
          </p:nvPr>
        </p:nvSpPr>
        <p:spPr/>
        <p:txBody>
          <a:bodyPr>
            <a:normAutofit fontScale="85000" lnSpcReduction="20000"/>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4800"/>
              <a:t>LEAs demonstrate compliance with MOE by budgeting/expending the required funds for </a:t>
            </a:r>
            <a:r>
              <a:rPr lang="en-US" sz="4800" i="1"/>
              <a:t>special education </a:t>
            </a:r>
            <a:r>
              <a:rPr lang="en-US" sz="4800"/>
              <a:t>and </a:t>
            </a:r>
            <a:r>
              <a:rPr lang="en-US" sz="4800" i="1"/>
              <a:t>related services</a:t>
            </a:r>
            <a:r>
              <a:rPr lang="en-US" sz="4800"/>
              <a:t>.  </a:t>
            </a:r>
          </a:p>
          <a:p>
            <a:pPr marL="0" indent="0">
              <a:buNone/>
            </a:pPr>
            <a:endParaRPr lang="en-US" sz="4800"/>
          </a:p>
          <a:p>
            <a:pPr algn="l" fontAlgn="base"/>
            <a:r>
              <a:rPr lang="en-US" sz="4800" b="0" i="0">
                <a:solidFill>
                  <a:srgbClr val="343C47"/>
                </a:solidFill>
                <a:effectLst/>
              </a:rPr>
              <a:t>Special education means specially designed instruction, at no cost to the parents, to meet the unique needs of a child with a disability. This is described in the child’s IEP.  </a:t>
            </a:r>
          </a:p>
          <a:p>
            <a:pPr marL="0" indent="0">
              <a:buNone/>
            </a:pPr>
            <a:endParaRPr lang="en-US" sz="4800"/>
          </a:p>
          <a:p>
            <a:r>
              <a:rPr lang="en-US" sz="4800" b="0" i="0">
                <a:solidFill>
                  <a:srgbClr val="343C47"/>
                </a:solidFill>
                <a:effectLst/>
              </a:rPr>
              <a:t>Related services means transportation…other supportive services as are required to assist a child with a disability to benefit from special education. </a:t>
            </a:r>
            <a:r>
              <a:rPr lang="en-US" sz="4800">
                <a:solidFill>
                  <a:srgbClr val="343C47"/>
                </a:solidFill>
              </a:rPr>
              <a:t> Other common examples include speech therapy, occupational therapy, physical therapy, and psychological services. </a:t>
            </a:r>
            <a:endParaRPr lang="en-US" sz="4800" b="0" i="0">
              <a:solidFill>
                <a:srgbClr val="343C47"/>
              </a:solidFill>
              <a:effectLst/>
            </a:endParaRPr>
          </a:p>
          <a:p>
            <a:endParaRPr lang="en-US"/>
          </a:p>
        </p:txBody>
      </p:sp>
    </p:spTree>
    <p:extLst>
      <p:ext uri="{BB962C8B-B14F-4D97-AF65-F5344CB8AC3E}">
        <p14:creationId xmlns:p14="http://schemas.microsoft.com/office/powerpoint/2010/main" val="3496110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A85F62-CE83-C1A6-4234-0A6E4AA5625E}"/>
              </a:ext>
            </a:extLst>
          </p:cNvPr>
          <p:cNvSpPr>
            <a:spLocks noGrp="1"/>
          </p:cNvSpPr>
          <p:nvPr>
            <p:ph type="title"/>
          </p:nvPr>
        </p:nvSpPr>
        <p:spPr/>
        <p:txBody>
          <a:bodyPr/>
          <a:lstStyle/>
          <a:p>
            <a:r>
              <a:rPr lang="en-US"/>
              <a:t>Excess Cost</a:t>
            </a:r>
          </a:p>
        </p:txBody>
      </p:sp>
      <p:sp>
        <p:nvSpPr>
          <p:cNvPr id="5" name="Text Placeholder 4">
            <a:extLst>
              <a:ext uri="{FF2B5EF4-FFF2-40B4-BE49-F238E27FC236}">
                <a16:creationId xmlns:a16="http://schemas.microsoft.com/office/drawing/2014/main" id="{3F822F87-44FC-8E4E-704C-274D7419ECA6}"/>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4179008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lgn="ctr"/>
            <a:r>
              <a:rPr lang="en-US" sz="6000" b="1" dirty="0"/>
              <a:t>Excess Cost - continued</a:t>
            </a:r>
          </a:p>
        </p:txBody>
      </p:sp>
      <p:sp>
        <p:nvSpPr>
          <p:cNvPr id="5" name="Content Placeholder 4"/>
          <p:cNvSpPr>
            <a:spLocks noGrp="1"/>
          </p:cNvSpPr>
          <p:nvPr>
            <p:ph idx="1"/>
          </p:nvPr>
        </p:nvSpPr>
        <p:spPr/>
        <p:txBody>
          <a:bodyPr vert="horz" lIns="91440" tIns="45720" rIns="91440" bIns="45720" rtlCol="0" anchor="t">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marL="0" indent="0">
              <a:buNone/>
            </a:pPr>
            <a:r>
              <a:rPr lang="en-US" sz="3000"/>
              <a:t>IDEA is an “Excess Cost” entitlement grant</a:t>
            </a:r>
          </a:p>
          <a:p>
            <a:pPr marL="0" indent="0">
              <a:buNone/>
            </a:pPr>
            <a:r>
              <a:rPr lang="en-US" sz="3000"/>
              <a:t>One of the first assurances an LEA must make to be eligible to receive funds--</a:t>
            </a:r>
          </a:p>
          <a:p>
            <a:pPr marL="0" indent="0">
              <a:buNone/>
            </a:pPr>
            <a:r>
              <a:rPr lang="en-US" sz="3000" b="1"/>
              <a:t>300.202 Use of amounts.</a:t>
            </a:r>
          </a:p>
          <a:p>
            <a:pPr marL="0" indent="0">
              <a:buNone/>
            </a:pPr>
            <a:r>
              <a:rPr lang="en-US" sz="3000"/>
              <a:t>(a) General. Amounts provided to the LEA under Part B of the Act—</a:t>
            </a:r>
          </a:p>
          <a:p>
            <a:pPr marL="0" indent="0">
              <a:buNone/>
            </a:pPr>
            <a:r>
              <a:rPr lang="en-US" sz="3000"/>
              <a:t>	(1) Must be expended in accordance with the applicable provisions of this part;</a:t>
            </a:r>
          </a:p>
          <a:p>
            <a:pPr marL="0" indent="0">
              <a:buNone/>
            </a:pPr>
            <a:r>
              <a:rPr lang="en-US" sz="3000"/>
              <a:t>	(2) Must be used </a:t>
            </a:r>
            <a:r>
              <a:rPr lang="en-US" sz="3000" b="1" i="1">
                <a:solidFill>
                  <a:srgbClr val="FF0000"/>
                </a:solidFill>
              </a:rPr>
              <a:t>only to pay the excess costs of providing special education and 	related services to children with disabilities</a:t>
            </a:r>
            <a:r>
              <a:rPr lang="en-US" sz="3000"/>
              <a:t>, consistent with paragraph (b) of this 	section; and</a:t>
            </a:r>
          </a:p>
          <a:p>
            <a:pPr>
              <a:spcBef>
                <a:spcPts val="1000"/>
              </a:spcBef>
            </a:pPr>
            <a:r>
              <a:rPr lang="en-US" sz="3000"/>
              <a:t>	(3) Must be used to supplement State, local, and other Federal funds and not to supplant </a:t>
            </a:r>
            <a:endParaRPr lang="en-US"/>
          </a:p>
          <a:p>
            <a:pPr>
              <a:spcBef>
                <a:spcPts val="1000"/>
              </a:spcBef>
            </a:pPr>
            <a:r>
              <a:rPr lang="en-US" sz="3000"/>
              <a:t>     those funds.</a:t>
            </a:r>
            <a:endParaRPr lang="en-US"/>
          </a:p>
        </p:txBody>
      </p:sp>
    </p:spTree>
    <p:extLst>
      <p:ext uri="{BB962C8B-B14F-4D97-AF65-F5344CB8AC3E}">
        <p14:creationId xmlns:p14="http://schemas.microsoft.com/office/powerpoint/2010/main" val="4248713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F2F45-F53D-D1CE-F2FF-1C62A4D6EBB7}"/>
              </a:ext>
            </a:extLst>
          </p:cNvPr>
          <p:cNvSpPr>
            <a:spLocks noGrp="1"/>
          </p:cNvSpPr>
          <p:nvPr>
            <p:ph type="title"/>
          </p:nvPr>
        </p:nvSpPr>
        <p:spPr/>
        <p:txBody>
          <a:bodyPr/>
          <a:lstStyle/>
          <a:p>
            <a:r>
              <a:rPr lang="en-US" dirty="0"/>
              <a:t>Excess Cost – (continued)</a:t>
            </a:r>
          </a:p>
        </p:txBody>
      </p:sp>
      <p:sp>
        <p:nvSpPr>
          <p:cNvPr id="3" name="Content Placeholder 2">
            <a:extLst>
              <a:ext uri="{FF2B5EF4-FFF2-40B4-BE49-F238E27FC236}">
                <a16:creationId xmlns:a16="http://schemas.microsoft.com/office/drawing/2014/main" id="{75342F9A-A68E-B13F-A0A1-666EEBD534E8}"/>
              </a:ext>
            </a:extLst>
          </p:cNvPr>
          <p:cNvSpPr>
            <a:spLocks noGrp="1"/>
          </p:cNvSpPr>
          <p:nvPr>
            <p:ph idx="1"/>
          </p:nvPr>
        </p:nvSpPr>
        <p:spPr/>
        <p:txBody>
          <a:bodyPr vert="horz" lIns="91440" tIns="45720" rIns="91440" bIns="45720" rtlCol="0" anchor="t">
            <a:normAutofit fontScale="92500"/>
          </a:bodyPr>
          <a:lstStyle/>
          <a:p>
            <a:pPr marL="685800" lvl="1" indent="0">
              <a:buNone/>
            </a:pPr>
            <a:endParaRPr lang="en-US" sz="4400" dirty="0">
              <a:latin typeface="Aptos Display"/>
              <a:ea typeface="Calibri"/>
              <a:cs typeface="Calibri"/>
            </a:endParaRPr>
          </a:p>
          <a:p>
            <a:pPr marL="571500" indent="-571500">
              <a:buChar char="•"/>
            </a:pPr>
            <a:r>
              <a:rPr lang="en-US" sz="4400" dirty="0">
                <a:latin typeface="Calibri"/>
                <a:ea typeface="Calibri"/>
                <a:cs typeface="Calibri"/>
              </a:rPr>
              <a:t>Individual-specific expenditures must be an "excess cost" to be allowable.</a:t>
            </a:r>
          </a:p>
          <a:p>
            <a:pPr marL="571500" indent="-571500">
              <a:buChar char="•"/>
            </a:pPr>
            <a:r>
              <a:rPr lang="en-US" sz="4400" dirty="0">
                <a:latin typeface="Aptos"/>
                <a:ea typeface="Calibri"/>
                <a:cs typeface="Calibri"/>
              </a:rPr>
              <a:t>Excess Cost is the IDEA requirement that LEAs must expend as much on students with disabilities as the Average Annual Per Pupil Expenditure (APPE) of all students.</a:t>
            </a:r>
            <a:endParaRPr lang="en-US" dirty="0">
              <a:latin typeface="Aptos"/>
            </a:endParaRPr>
          </a:p>
          <a:p>
            <a:pPr marL="571500" indent="-571500">
              <a:buChar char="•"/>
            </a:pPr>
            <a:r>
              <a:rPr lang="en-US" sz="4400" dirty="0">
                <a:latin typeface="Aptos"/>
                <a:ea typeface="Calibri"/>
                <a:cs typeface="Calibri"/>
              </a:rPr>
              <a:t>All expenditures of the LEA must be included—with the exception of capital outlay and debt service.</a:t>
            </a:r>
            <a:endParaRPr lang="en-US" dirty="0">
              <a:latin typeface="Aptos"/>
            </a:endParaRPr>
          </a:p>
          <a:p>
            <a:pPr marL="571500" indent="-571500">
              <a:buChar char="•"/>
            </a:pPr>
            <a:r>
              <a:rPr lang="en-US" sz="4400" dirty="0">
                <a:latin typeface="Aptos"/>
                <a:ea typeface="Calibri"/>
                <a:cs typeface="Calibri"/>
              </a:rPr>
              <a:t>Expenditures must be calculated by Elementary and Secondary—consistent with each State’s definition.</a:t>
            </a:r>
            <a:endParaRPr lang="en-US" dirty="0">
              <a:latin typeface="Aptos"/>
            </a:endParaRPr>
          </a:p>
          <a:p>
            <a:endParaRPr lang="en-US" dirty="0"/>
          </a:p>
          <a:p>
            <a:endParaRPr lang="en-US" dirty="0"/>
          </a:p>
        </p:txBody>
      </p:sp>
    </p:spTree>
    <p:extLst>
      <p:ext uri="{BB962C8B-B14F-4D97-AF65-F5344CB8AC3E}">
        <p14:creationId xmlns:p14="http://schemas.microsoft.com/office/powerpoint/2010/main" val="34794934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DE35A4-DA2F-E240-E7F0-80981C0F26FE}"/>
              </a:ext>
            </a:extLst>
          </p:cNvPr>
          <p:cNvSpPr>
            <a:spLocks noGrp="1"/>
          </p:cNvSpPr>
          <p:nvPr>
            <p:ph type="title"/>
          </p:nvPr>
        </p:nvSpPr>
        <p:spPr/>
        <p:txBody>
          <a:bodyPr/>
          <a:lstStyle/>
          <a:p>
            <a:r>
              <a:rPr lang="en-US"/>
              <a:t>IDEA FISCAL MONITORING</a:t>
            </a:r>
          </a:p>
        </p:txBody>
      </p:sp>
      <p:sp>
        <p:nvSpPr>
          <p:cNvPr id="5" name="Text Placeholder 4">
            <a:extLst>
              <a:ext uri="{FF2B5EF4-FFF2-40B4-BE49-F238E27FC236}">
                <a16:creationId xmlns:a16="http://schemas.microsoft.com/office/drawing/2014/main" id="{65845C74-349C-A117-C21C-4A47158D7D5E}"/>
              </a:ext>
            </a:extLst>
          </p:cNvPr>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741128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FD757-6CE3-AAB9-DFFC-3C74783D38F0}"/>
              </a:ext>
            </a:extLst>
          </p:cNvPr>
          <p:cNvSpPr>
            <a:spLocks noGrp="1"/>
          </p:cNvSpPr>
          <p:nvPr>
            <p:ph type="title"/>
          </p:nvPr>
        </p:nvSpPr>
        <p:spPr/>
        <p:txBody>
          <a:bodyPr/>
          <a:lstStyle/>
          <a:p>
            <a:r>
              <a:rPr lang="en-US"/>
              <a:t>OSES Fiscal and Grants Management (FGM)</a:t>
            </a:r>
          </a:p>
        </p:txBody>
      </p:sp>
      <p:sp>
        <p:nvSpPr>
          <p:cNvPr id="3" name="Content Placeholder 2">
            <a:extLst>
              <a:ext uri="{FF2B5EF4-FFF2-40B4-BE49-F238E27FC236}">
                <a16:creationId xmlns:a16="http://schemas.microsoft.com/office/drawing/2014/main" id="{A7DF326E-6CE7-879F-9F03-3BAEACEA014E}"/>
              </a:ext>
            </a:extLst>
          </p:cNvPr>
          <p:cNvSpPr>
            <a:spLocks noGrp="1"/>
          </p:cNvSpPr>
          <p:nvPr>
            <p:ph idx="1"/>
          </p:nvPr>
        </p:nvSpPr>
        <p:spPr/>
        <p:txBody>
          <a:bodyPr vert="horz" lIns="91440" tIns="45720" rIns="91440" bIns="45720" rtlCol="0" anchor="t">
            <a:normAutofit/>
          </a:bodyPr>
          <a:lstStyle/>
          <a:p>
            <a:pPr>
              <a:lnSpc>
                <a:spcPct val="100000"/>
              </a:lnSpc>
              <a:defRPr/>
            </a:pPr>
            <a:r>
              <a:rPr lang="en-US" sz="3600">
                <a:latin typeface="Aptos"/>
                <a:ea typeface="Calibri"/>
                <a:cs typeface="Calibri"/>
              </a:rPr>
              <a:t>The OSES Fiscal and Grants Management (FGM) Team provides resources and technical assistance to all LEAs in the areas of fiscal accountability, fiscal compliance and fiscal data collection. </a:t>
            </a:r>
            <a:endParaRPr lang="en-US" sz="3600">
              <a:latin typeface="Aptos"/>
            </a:endParaRPr>
          </a:p>
          <a:p>
            <a:endParaRPr lang="en-US"/>
          </a:p>
        </p:txBody>
      </p:sp>
    </p:spTree>
    <p:extLst>
      <p:ext uri="{BB962C8B-B14F-4D97-AF65-F5344CB8AC3E}">
        <p14:creationId xmlns:p14="http://schemas.microsoft.com/office/powerpoint/2010/main" val="27264447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6E6FA-41A0-770D-4920-F81A7DF70F28}"/>
              </a:ext>
            </a:extLst>
          </p:cNvPr>
          <p:cNvSpPr>
            <a:spLocks noGrp="1"/>
          </p:cNvSpPr>
          <p:nvPr>
            <p:ph type="title"/>
          </p:nvPr>
        </p:nvSpPr>
        <p:spPr/>
        <p:txBody>
          <a:bodyPr/>
          <a:lstStyle/>
          <a:p>
            <a:r>
              <a:rPr lang="en-US"/>
              <a:t>Tiered Risk-Based Monitoring</a:t>
            </a:r>
          </a:p>
        </p:txBody>
      </p:sp>
      <p:pic>
        <p:nvPicPr>
          <p:cNvPr id="10" name="Content Placeholder 9" descr="Tiered Risk-Based Monitoring">
            <a:extLst>
              <a:ext uri="{FF2B5EF4-FFF2-40B4-BE49-F238E27FC236}">
                <a16:creationId xmlns:a16="http://schemas.microsoft.com/office/drawing/2014/main" id="{2054CAB9-8DA0-3F9B-5829-FE22182FA121}"/>
              </a:ext>
            </a:extLst>
          </p:cNvPr>
          <p:cNvPicPr>
            <a:picLocks noGrp="1" noChangeAspect="1"/>
          </p:cNvPicPr>
          <p:nvPr>
            <p:ph idx="1"/>
          </p:nvPr>
        </p:nvPicPr>
        <p:blipFill>
          <a:blip r:embed="rId3"/>
          <a:stretch>
            <a:fillRect/>
          </a:stretch>
        </p:blipFill>
        <p:spPr>
          <a:xfrm>
            <a:off x="5008149" y="2175347"/>
            <a:ext cx="8271701" cy="5975668"/>
          </a:xfrm>
          <a:prstGeom prst="rect">
            <a:avLst/>
          </a:prstGeom>
        </p:spPr>
      </p:pic>
    </p:spTree>
    <p:extLst>
      <p:ext uri="{BB962C8B-B14F-4D97-AF65-F5344CB8AC3E}">
        <p14:creationId xmlns:p14="http://schemas.microsoft.com/office/powerpoint/2010/main" val="7695748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FC2D9-C6A6-5469-028E-7F1AFA248C0B}"/>
              </a:ext>
            </a:extLst>
          </p:cNvPr>
          <p:cNvSpPr>
            <a:spLocks noGrp="1"/>
          </p:cNvSpPr>
          <p:nvPr>
            <p:ph type="title"/>
          </p:nvPr>
        </p:nvSpPr>
        <p:spPr/>
        <p:txBody>
          <a:bodyPr/>
          <a:lstStyle/>
          <a:p>
            <a:r>
              <a:rPr lang="en-US"/>
              <a:t>IDEA RISK ASSSEMENT</a:t>
            </a:r>
          </a:p>
        </p:txBody>
      </p:sp>
      <p:sp>
        <p:nvSpPr>
          <p:cNvPr id="3" name="Content Placeholder 2">
            <a:extLst>
              <a:ext uri="{FF2B5EF4-FFF2-40B4-BE49-F238E27FC236}">
                <a16:creationId xmlns:a16="http://schemas.microsoft.com/office/drawing/2014/main" id="{AFA7195D-8566-B2D2-3B05-75711C158ED7}"/>
              </a:ext>
            </a:extLst>
          </p:cNvPr>
          <p:cNvSpPr>
            <a:spLocks noGrp="1"/>
          </p:cNvSpPr>
          <p:nvPr>
            <p:ph idx="1"/>
          </p:nvPr>
        </p:nvSpPr>
        <p:spPr/>
        <p:txBody>
          <a:bodyPr vert="horz" lIns="91440" tIns="45720" rIns="91440" bIns="45720" rtlCol="0" anchor="t">
            <a:normAutofit lnSpcReduction="10000"/>
          </a:bodyPr>
          <a:lstStyle/>
          <a:p>
            <a:pPr marL="457200" indent="-457200">
              <a:buChar char="•"/>
            </a:pPr>
            <a:r>
              <a:rPr lang="en-US"/>
              <a:t>IDEA Balances Remaining</a:t>
            </a:r>
          </a:p>
          <a:p>
            <a:pPr marL="457200" indent="-457200">
              <a:buChar char="•"/>
            </a:pPr>
            <a:r>
              <a:rPr lang="en-US"/>
              <a:t>LEA Turnover (Special Education Director, Superintendent)</a:t>
            </a:r>
          </a:p>
          <a:p>
            <a:pPr marL="457200" indent="-457200">
              <a:buChar char="•"/>
            </a:pPr>
            <a:r>
              <a:rPr lang="en-US"/>
              <a:t>Monitoring History</a:t>
            </a:r>
          </a:p>
          <a:p>
            <a:pPr marL="457200" indent="-457200">
              <a:buChar char="•"/>
            </a:pPr>
            <a:r>
              <a:rPr lang="en-US"/>
              <a:t>Review of Self-Assessment</a:t>
            </a:r>
          </a:p>
          <a:p>
            <a:pPr marL="457200" indent="-457200">
              <a:buChar char="•"/>
            </a:pPr>
            <a:r>
              <a:rPr lang="en-US"/>
              <a:t>SCDE Risk Rating</a:t>
            </a:r>
          </a:p>
          <a:p>
            <a:pPr marL="457200" indent="-457200">
              <a:buChar char="•"/>
            </a:pPr>
            <a:r>
              <a:rPr lang="en-US"/>
              <a:t>Single Audit Management Decisions</a:t>
            </a:r>
          </a:p>
          <a:p>
            <a:pPr marL="457200" indent="-457200">
              <a:buChar char="•"/>
            </a:pPr>
            <a:r>
              <a:rPr lang="en-US"/>
              <a:t>Size of IDEA Award</a:t>
            </a:r>
          </a:p>
          <a:p>
            <a:pPr marL="457200" indent="-457200">
              <a:buChar char="•"/>
            </a:pPr>
            <a:r>
              <a:rPr lang="en-US"/>
              <a:t>Timely and Accurate Submission of IDEA Application</a:t>
            </a:r>
          </a:p>
          <a:p>
            <a:pPr marL="457200" indent="-457200">
              <a:buChar char="•"/>
            </a:pPr>
            <a:r>
              <a:rPr lang="en-US"/>
              <a:t>Timely and Accurate Submission of Excess Cost Calculator</a:t>
            </a:r>
          </a:p>
          <a:p>
            <a:pPr marL="457200" indent="-457200">
              <a:buChar char="•"/>
            </a:pPr>
            <a:r>
              <a:rPr lang="en-US"/>
              <a:t>Timely and Accurate Submission of Maintenace of Effort Calculator</a:t>
            </a:r>
          </a:p>
          <a:p>
            <a:pPr marL="457200" indent="-457200">
              <a:buChar char="•"/>
            </a:pPr>
            <a:r>
              <a:rPr lang="en-US"/>
              <a:t>Timely and Accurate Submission of Table 8 &amp; ESY Data</a:t>
            </a:r>
          </a:p>
          <a:p>
            <a:pPr marL="457200" indent="-457200">
              <a:buChar char="•"/>
            </a:pPr>
            <a:endParaRPr lang="en-US"/>
          </a:p>
          <a:p>
            <a:pPr marL="457200" indent="-457200">
              <a:buChar char="•"/>
            </a:pPr>
            <a:endParaRPr lang="en-US"/>
          </a:p>
        </p:txBody>
      </p:sp>
    </p:spTree>
    <p:extLst>
      <p:ext uri="{BB962C8B-B14F-4D97-AF65-F5344CB8AC3E}">
        <p14:creationId xmlns:p14="http://schemas.microsoft.com/office/powerpoint/2010/main" val="2516099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BC8AD-77B6-1546-C9CB-9691AFD40AB3}"/>
              </a:ext>
            </a:extLst>
          </p:cNvPr>
          <p:cNvSpPr>
            <a:spLocks noGrp="1"/>
          </p:cNvSpPr>
          <p:nvPr>
            <p:ph type="title"/>
          </p:nvPr>
        </p:nvSpPr>
        <p:spPr/>
        <p:txBody>
          <a:bodyPr/>
          <a:lstStyle/>
          <a:p>
            <a:r>
              <a:rPr lang="en-US"/>
              <a:t>TIER II MONITORING</a:t>
            </a:r>
          </a:p>
        </p:txBody>
      </p:sp>
      <p:sp>
        <p:nvSpPr>
          <p:cNvPr id="3" name="Content Placeholder 2">
            <a:extLst>
              <a:ext uri="{FF2B5EF4-FFF2-40B4-BE49-F238E27FC236}">
                <a16:creationId xmlns:a16="http://schemas.microsoft.com/office/drawing/2014/main" id="{6791674A-D7C3-BD46-5DEF-201FBD2E7EFA}"/>
              </a:ext>
            </a:extLst>
          </p:cNvPr>
          <p:cNvSpPr>
            <a:spLocks noGrp="1"/>
          </p:cNvSpPr>
          <p:nvPr>
            <p:ph idx="1"/>
          </p:nvPr>
        </p:nvSpPr>
        <p:spPr/>
        <p:txBody>
          <a:bodyPr vert="horz" lIns="91440" tIns="45720" rIns="91440" bIns="45720" rtlCol="0" anchor="t">
            <a:normAutofit/>
          </a:bodyPr>
          <a:lstStyle/>
          <a:p>
            <a:r>
              <a:rPr lang="en-US" sz="3600">
                <a:solidFill>
                  <a:schemeClr val="tx1"/>
                </a:solidFill>
                <a:latin typeface="Aptos"/>
              </a:rPr>
              <a:t>Tier 2 monitoring will apply to up to 20 LEAs per year (dependent upon analysis of risk assessment criteria) and will involve a more detailed review of policies, procedures, financial ledgers, and timeliness and accuracy of data submissions. Fiscal Monitors work with districts during the desk audit to ensure that district policies and procedures comply with Uniform Grant Guidance, IDEA, and state regulations. </a:t>
            </a:r>
          </a:p>
          <a:p>
            <a:endParaRPr lang="en-US"/>
          </a:p>
        </p:txBody>
      </p:sp>
    </p:spTree>
    <p:extLst>
      <p:ext uri="{BB962C8B-B14F-4D97-AF65-F5344CB8AC3E}">
        <p14:creationId xmlns:p14="http://schemas.microsoft.com/office/powerpoint/2010/main" val="22665693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26743-D5C8-6A83-4244-8BB1205E3221}"/>
              </a:ext>
            </a:extLst>
          </p:cNvPr>
          <p:cNvSpPr>
            <a:spLocks noGrp="1"/>
          </p:cNvSpPr>
          <p:nvPr>
            <p:ph type="title"/>
          </p:nvPr>
        </p:nvSpPr>
        <p:spPr/>
        <p:txBody>
          <a:bodyPr/>
          <a:lstStyle/>
          <a:p>
            <a:r>
              <a:rPr lang="en-US"/>
              <a:t>TIER III MONITORING</a:t>
            </a:r>
          </a:p>
        </p:txBody>
      </p:sp>
      <p:sp>
        <p:nvSpPr>
          <p:cNvPr id="3" name="Content Placeholder 2">
            <a:extLst>
              <a:ext uri="{FF2B5EF4-FFF2-40B4-BE49-F238E27FC236}">
                <a16:creationId xmlns:a16="http://schemas.microsoft.com/office/drawing/2014/main" id="{6B00BE94-6E61-8842-4530-97C1B286AA06}"/>
              </a:ext>
            </a:extLst>
          </p:cNvPr>
          <p:cNvSpPr>
            <a:spLocks noGrp="1"/>
          </p:cNvSpPr>
          <p:nvPr>
            <p:ph idx="1"/>
          </p:nvPr>
        </p:nvSpPr>
        <p:spPr/>
        <p:txBody>
          <a:bodyPr vert="horz" lIns="91440" tIns="45720" rIns="91440" bIns="45720" rtlCol="0" anchor="t">
            <a:normAutofit/>
          </a:bodyPr>
          <a:lstStyle/>
          <a:p>
            <a:r>
              <a:rPr lang="en-US" sz="3200">
                <a:solidFill>
                  <a:schemeClr val="tx1"/>
                </a:solidFill>
                <a:latin typeface="Aptos"/>
              </a:rPr>
              <a:t>Tier 3 monitoring will apply to up to 15 LEAs (dependent upon analysis of risk assessment criteria) and will involve an on-site or virtual, review of policies and procedures, financial ledgers, and timeliness and accuracy of data submissions. An inventory of IDEA purchased equipment will also be performed at a selected district site. Upon completion of the on-site (virtual) monitoring, an official Letter of Findings will be issued to the LEA for any deficiencies noted with a specific timeline established for correction. Tier 3 monitoring will be completed by May of each year.</a:t>
            </a:r>
          </a:p>
          <a:p>
            <a:endParaRPr lang="en-US"/>
          </a:p>
        </p:txBody>
      </p:sp>
    </p:spTree>
    <p:extLst>
      <p:ext uri="{BB962C8B-B14F-4D97-AF65-F5344CB8AC3E}">
        <p14:creationId xmlns:p14="http://schemas.microsoft.com/office/powerpoint/2010/main" val="2239132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7593D-2C9A-5BD7-3D87-7BB378535333}"/>
              </a:ext>
            </a:extLst>
          </p:cNvPr>
          <p:cNvSpPr>
            <a:spLocks noGrp="1"/>
          </p:cNvSpPr>
          <p:nvPr>
            <p:ph type="title"/>
          </p:nvPr>
        </p:nvSpPr>
        <p:spPr/>
        <p:txBody>
          <a:bodyPr/>
          <a:lstStyle/>
          <a:p>
            <a:br>
              <a:rPr lang="en-US" sz="5400"/>
            </a:br>
            <a:r>
              <a:rPr lang="en-US" sz="5400"/>
              <a:t>Parentally Placed Private School Children (PPPSC)</a:t>
            </a:r>
            <a:br>
              <a:rPr lang="en-US" sz="5400"/>
            </a:br>
            <a:endParaRPr lang="en-US" sz="5400"/>
          </a:p>
        </p:txBody>
      </p:sp>
    </p:spTree>
    <p:extLst>
      <p:ext uri="{BB962C8B-B14F-4D97-AF65-F5344CB8AC3E}">
        <p14:creationId xmlns:p14="http://schemas.microsoft.com/office/powerpoint/2010/main" val="4959560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422D0-2203-0F11-2435-BBB51273BB29}"/>
              </a:ext>
            </a:extLst>
          </p:cNvPr>
          <p:cNvSpPr>
            <a:spLocks noGrp="1"/>
          </p:cNvSpPr>
          <p:nvPr>
            <p:ph type="title"/>
          </p:nvPr>
        </p:nvSpPr>
        <p:spPr/>
        <p:txBody>
          <a:bodyPr/>
          <a:lstStyle/>
          <a:p>
            <a:r>
              <a:rPr lang="en-US"/>
              <a:t>PPPSC</a:t>
            </a:r>
          </a:p>
        </p:txBody>
      </p:sp>
      <p:sp>
        <p:nvSpPr>
          <p:cNvPr id="3" name="Content Placeholder 2">
            <a:extLst>
              <a:ext uri="{FF2B5EF4-FFF2-40B4-BE49-F238E27FC236}">
                <a16:creationId xmlns:a16="http://schemas.microsoft.com/office/drawing/2014/main" id="{D2FF9327-A5F1-B3D3-F6C8-76DB027F3706}"/>
              </a:ext>
            </a:extLst>
          </p:cNvPr>
          <p:cNvSpPr>
            <a:spLocks noGrp="1"/>
          </p:cNvSpPr>
          <p:nvPr>
            <p:ph idx="1"/>
          </p:nvPr>
        </p:nvSpPr>
        <p:spPr/>
        <p:txBody>
          <a:bodyPr vert="horz" lIns="91440" tIns="45720" rIns="91440" bIns="45720" rtlCol="0" anchor="t">
            <a:normAutofit/>
          </a:bodyPr>
          <a:lstStyle/>
          <a:p>
            <a:r>
              <a:rPr lang="en-US" sz="4000" i="1"/>
              <a:t>Parentally Placed Private School Children (PPPSC)</a:t>
            </a:r>
            <a:r>
              <a:rPr lang="en-US" sz="4000"/>
              <a:t> refers to students with disabilities who were placed by their parents in a private elementary or secondary school when there is no dispute with the school district—this is simply parent choice.</a:t>
            </a:r>
          </a:p>
          <a:p>
            <a:endParaRPr lang="en-US" sz="4000"/>
          </a:p>
          <a:p>
            <a:r>
              <a:rPr lang="en-US" sz="4000" i="1"/>
              <a:t>Proportionate share</a:t>
            </a:r>
            <a:r>
              <a:rPr lang="en-US" sz="4000"/>
              <a:t> is the IDEA requirement that LEAs calculate an amount of their IDEA 611 and 619 awards that must be expended to provide </a:t>
            </a:r>
            <a:r>
              <a:rPr lang="en-US" sz="4000" i="1">
                <a:solidFill>
                  <a:srgbClr val="FF0000"/>
                </a:solidFill>
              </a:rPr>
              <a:t>equitable</a:t>
            </a:r>
            <a:r>
              <a:rPr lang="en-US" sz="4000" i="1"/>
              <a:t> </a:t>
            </a:r>
            <a:r>
              <a:rPr lang="en-US" sz="4000"/>
              <a:t>services for </a:t>
            </a:r>
            <a:r>
              <a:rPr lang="en-US" sz="4000" i="1">
                <a:solidFill>
                  <a:srgbClr val="FF0000"/>
                </a:solidFill>
              </a:rPr>
              <a:t>eligible</a:t>
            </a:r>
            <a:r>
              <a:rPr lang="en-US" sz="4000"/>
              <a:t> private school students with disabilities.  </a:t>
            </a:r>
          </a:p>
        </p:txBody>
      </p:sp>
    </p:spTree>
    <p:extLst>
      <p:ext uri="{BB962C8B-B14F-4D97-AF65-F5344CB8AC3E}">
        <p14:creationId xmlns:p14="http://schemas.microsoft.com/office/powerpoint/2010/main" val="31238148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5BE66-E940-F2C9-D54F-4031FA72C327}"/>
              </a:ext>
            </a:extLst>
          </p:cNvPr>
          <p:cNvSpPr>
            <a:spLocks noGrp="1"/>
          </p:cNvSpPr>
          <p:nvPr>
            <p:ph type="title"/>
          </p:nvPr>
        </p:nvSpPr>
        <p:spPr/>
        <p:txBody>
          <a:bodyPr/>
          <a:lstStyle/>
          <a:p>
            <a:r>
              <a:rPr lang="en-US"/>
              <a:t>PPPSC-Reminders</a:t>
            </a:r>
          </a:p>
        </p:txBody>
      </p:sp>
      <p:sp>
        <p:nvSpPr>
          <p:cNvPr id="3" name="Content Placeholder 2">
            <a:extLst>
              <a:ext uri="{FF2B5EF4-FFF2-40B4-BE49-F238E27FC236}">
                <a16:creationId xmlns:a16="http://schemas.microsoft.com/office/drawing/2014/main" id="{71CF224C-D4EE-9554-3EE4-1F09495C8DCB}"/>
              </a:ext>
            </a:extLst>
          </p:cNvPr>
          <p:cNvSpPr>
            <a:spLocks noGrp="1"/>
          </p:cNvSpPr>
          <p:nvPr>
            <p:ph idx="1"/>
          </p:nvPr>
        </p:nvSpPr>
        <p:spPr/>
        <p:txBody>
          <a:bodyPr vert="horz" lIns="91440" tIns="45720" rIns="91440" bIns="45720" rtlCol="0" anchor="t">
            <a:normAutofit/>
          </a:bodyPr>
          <a:lstStyle/>
          <a:p>
            <a:pPr marL="457200" indent="-457200">
              <a:buChar char="•"/>
            </a:pPr>
            <a:r>
              <a:rPr lang="en-US"/>
              <a:t>Elementary and Secondary (by state definition)-Elementary is no lower than Kindergarten</a:t>
            </a:r>
          </a:p>
          <a:p>
            <a:pPr marL="457200" indent="-457200">
              <a:buChar char="•"/>
            </a:pPr>
            <a:r>
              <a:rPr lang="en-US"/>
              <a:t>Preschool children with disabilities less than Kindergarten age are NOT PPPSC</a:t>
            </a:r>
          </a:p>
          <a:p>
            <a:pPr marL="457200" indent="-457200">
              <a:buChar char="•"/>
            </a:pPr>
            <a:r>
              <a:rPr lang="en-US"/>
              <a:t>PPPSC include homeschooled children</a:t>
            </a:r>
          </a:p>
          <a:p>
            <a:pPr marL="457200" indent="-457200">
              <a:buChar char="•"/>
            </a:pPr>
            <a:r>
              <a:rPr lang="en-US"/>
              <a:t>Meaningful consultation must occur </a:t>
            </a:r>
            <a:r>
              <a:rPr lang="en-US" u="sng"/>
              <a:t>before</a:t>
            </a:r>
            <a:r>
              <a:rPr lang="en-US"/>
              <a:t> determining how proportionate share will be expended</a:t>
            </a:r>
          </a:p>
          <a:p>
            <a:pPr marL="457200" indent="-457200">
              <a:buChar char="•"/>
            </a:pPr>
            <a:r>
              <a:rPr lang="en-US"/>
              <a:t>LEAs must track proportionate share expenditures using function 149</a:t>
            </a:r>
          </a:p>
          <a:p>
            <a:pPr marL="457200" indent="-457200">
              <a:buChar char="•"/>
            </a:pPr>
            <a:r>
              <a:rPr lang="en-US"/>
              <a:t>State/local funds cannot be used </a:t>
            </a:r>
            <a:r>
              <a:rPr lang="en-US" i="1"/>
              <a:t>in lieu of</a:t>
            </a:r>
            <a:r>
              <a:rPr lang="en-US"/>
              <a:t> IDEA funds</a:t>
            </a:r>
          </a:p>
          <a:p>
            <a:pPr marL="457200" indent="-457200">
              <a:buChar char="•"/>
            </a:pPr>
            <a:r>
              <a:rPr lang="en-US"/>
              <a:t>LEAs may spend more than the required amount from IDEA only if they have a "Meets" determination</a:t>
            </a:r>
          </a:p>
          <a:p>
            <a:pPr marL="457200" indent="-457200">
              <a:buChar char="•"/>
            </a:pPr>
            <a:r>
              <a:rPr lang="en-US"/>
              <a:t>Unexpended funds in year 1 must be carried over to year 2 of the award</a:t>
            </a:r>
          </a:p>
          <a:p>
            <a:pPr marL="457200" indent="-457200">
              <a:buChar char="•"/>
            </a:pPr>
            <a:r>
              <a:rPr lang="en-US"/>
              <a:t>Unexpended funds cannot be moved to another line item (through an amendment) before an OSES review of the LEA's compliance with 300.130-300.144</a:t>
            </a:r>
          </a:p>
        </p:txBody>
      </p:sp>
    </p:spTree>
    <p:extLst>
      <p:ext uri="{BB962C8B-B14F-4D97-AF65-F5344CB8AC3E}">
        <p14:creationId xmlns:p14="http://schemas.microsoft.com/office/powerpoint/2010/main" val="37927684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7B77D-3187-6708-1BF8-6AD2E26142CB}"/>
              </a:ext>
            </a:extLst>
          </p:cNvPr>
          <p:cNvSpPr>
            <a:spLocks noGrp="1"/>
          </p:cNvSpPr>
          <p:nvPr>
            <p:ph type="title"/>
          </p:nvPr>
        </p:nvSpPr>
        <p:spPr/>
        <p:txBody>
          <a:bodyPr/>
          <a:lstStyle/>
          <a:p>
            <a:r>
              <a:rPr lang="en-US"/>
              <a:t>FGM Due Dates and Deadlines </a:t>
            </a:r>
          </a:p>
        </p:txBody>
      </p:sp>
      <p:sp>
        <p:nvSpPr>
          <p:cNvPr id="3" name="Content Placeholder 2">
            <a:extLst>
              <a:ext uri="{FF2B5EF4-FFF2-40B4-BE49-F238E27FC236}">
                <a16:creationId xmlns:a16="http://schemas.microsoft.com/office/drawing/2014/main" id="{C44FCBC7-BDFB-680C-5988-986BAAA692CC}"/>
              </a:ext>
            </a:extLst>
          </p:cNvPr>
          <p:cNvSpPr>
            <a:spLocks noGrp="1"/>
          </p:cNvSpPr>
          <p:nvPr>
            <p:ph idx="1"/>
          </p:nvPr>
        </p:nvSpPr>
        <p:spPr>
          <a:xfrm>
            <a:off x="918972" y="1913697"/>
            <a:ext cx="16450056" cy="7640336"/>
          </a:xfrm>
        </p:spPr>
        <p:txBody>
          <a:bodyPr vert="horz" lIns="91440" tIns="45720" rIns="91440" bIns="45720" rtlCol="0" anchor="t">
            <a:noAutofit/>
          </a:bodyPr>
          <a:lstStyle/>
          <a:p>
            <a:endParaRPr lang="en-US" sz="2300">
              <a:latin typeface="Aptos"/>
            </a:endParaRPr>
          </a:p>
          <a:p>
            <a:r>
              <a:rPr lang="en-US" sz="2300">
                <a:latin typeface="Aptos"/>
              </a:rPr>
              <a:t>IDEA SFY26 Application Due		        August 25</a:t>
            </a:r>
          </a:p>
          <a:p>
            <a:endParaRPr lang="en-US" sz="2300">
              <a:latin typeface="Aptos"/>
            </a:endParaRPr>
          </a:p>
          <a:p>
            <a:r>
              <a:rPr lang="en-US" sz="2300">
                <a:latin typeface="Aptos"/>
              </a:rPr>
              <a:t>Financial Aid Reimbursement Request        September 25</a:t>
            </a:r>
          </a:p>
          <a:p>
            <a:endParaRPr lang="en-US" sz="2300">
              <a:latin typeface="Aptos"/>
            </a:endParaRPr>
          </a:p>
          <a:p>
            <a:r>
              <a:rPr lang="en-US" sz="2300">
                <a:latin typeface="Aptos"/>
              </a:rPr>
              <a:t>IDEA 611 &amp; 619 GANS Due to FGM       October 2025 </a:t>
            </a:r>
          </a:p>
          <a:p>
            <a:endParaRPr lang="en-US" sz="2300">
              <a:latin typeface="Aptos"/>
            </a:endParaRPr>
          </a:p>
          <a:p>
            <a:r>
              <a:rPr lang="en-US" sz="2300">
                <a:latin typeface="Aptos"/>
              </a:rPr>
              <a:t>MOE/Excess Cost Compliance Calculators	          November 2025</a:t>
            </a:r>
          </a:p>
          <a:p>
            <a:endParaRPr lang="en-US" sz="2300">
              <a:latin typeface="Aptos"/>
            </a:endParaRPr>
          </a:p>
          <a:p>
            <a:r>
              <a:rPr lang="en-US" sz="2400"/>
              <a:t>MOE Compliance Calculators        January 2026 </a:t>
            </a:r>
          </a:p>
          <a:p>
            <a:endParaRPr lang="en-US" sz="2400"/>
          </a:p>
          <a:p>
            <a:r>
              <a:rPr lang="en-US" sz="2400"/>
              <a:t>Excess Cost Compliance Calculators    February 2026</a:t>
            </a:r>
          </a:p>
          <a:p>
            <a:endParaRPr lang="en-US" sz="2400">
              <a:latin typeface="Aptos"/>
            </a:endParaRPr>
          </a:p>
          <a:p>
            <a:endParaRPr lang="en-US" sz="3600">
              <a:latin typeface="Trebuchet MS"/>
            </a:endParaRPr>
          </a:p>
          <a:p>
            <a:endParaRPr lang="en-US" sz="3600"/>
          </a:p>
        </p:txBody>
      </p:sp>
    </p:spTree>
    <p:extLst>
      <p:ext uri="{BB962C8B-B14F-4D97-AF65-F5344CB8AC3E}">
        <p14:creationId xmlns:p14="http://schemas.microsoft.com/office/powerpoint/2010/main" val="30151422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416562-A94F-8FD2-A67E-803629623AE2}"/>
              </a:ext>
            </a:extLst>
          </p:cNvPr>
          <p:cNvSpPr>
            <a:spLocks noGrp="1"/>
          </p:cNvSpPr>
          <p:nvPr>
            <p:ph type="title"/>
          </p:nvPr>
        </p:nvSpPr>
        <p:spPr/>
        <p:txBody>
          <a:bodyPr/>
          <a:lstStyle/>
          <a:p>
            <a:r>
              <a:rPr lang="en-US"/>
              <a:t>QUESTIONS</a:t>
            </a:r>
          </a:p>
        </p:txBody>
      </p:sp>
      <p:pic>
        <p:nvPicPr>
          <p:cNvPr id="1026" name="Picture 2" descr="Questions Stock Photos and Images. 338,971 Questions ...">
            <a:extLst>
              <a:ext uri="{FF2B5EF4-FFF2-40B4-BE49-F238E27FC236}">
                <a16:creationId xmlns:a16="http://schemas.microsoft.com/office/drawing/2014/main" id="{B5647F0F-DFD4-2BEA-C619-13E6E57D5B3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7620000" y="3543300"/>
            <a:ext cx="3048000" cy="323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3813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FGM Team</a:t>
            </a:r>
          </a:p>
        </p:txBody>
      </p:sp>
      <p:sp>
        <p:nvSpPr>
          <p:cNvPr id="4" name="Content Placeholder 3"/>
          <p:cNvSpPr>
            <a:spLocks noGrp="1"/>
          </p:cNvSpPr>
          <p:nvPr>
            <p:ph sz="half" idx="1"/>
          </p:nvPr>
        </p:nvSpPr>
        <p:spPr>
          <a:xfrm>
            <a:off x="263479" y="2019300"/>
            <a:ext cx="6228761" cy="7010400"/>
          </a:xfrm>
        </p:spPr>
        <p:txBody>
          <a:bodyPr vert="horz" lIns="137160" tIns="68580" rIns="137160" bIns="68580" rtlCol="0" anchor="t">
            <a:normAutofit fontScale="25000" lnSpcReduction="20000"/>
          </a:bodyPr>
          <a:lstStyle/>
          <a:p>
            <a:pPr marL="0" indent="0" algn="ctr">
              <a:buNone/>
            </a:pPr>
            <a:endParaRPr lang="en-US" sz="7200"/>
          </a:p>
          <a:p>
            <a:pPr marL="0" indent="0" algn="ctr">
              <a:buNone/>
            </a:pPr>
            <a:endParaRPr lang="en-US" sz="13200"/>
          </a:p>
          <a:p>
            <a:pPr marL="0" indent="0" algn="ctr">
              <a:buNone/>
            </a:pPr>
            <a:endParaRPr lang="en-US" sz="13200"/>
          </a:p>
          <a:p>
            <a:pPr marL="0" indent="0" algn="ctr">
              <a:buNone/>
            </a:pPr>
            <a:r>
              <a:rPr lang="en-US" sz="13200"/>
              <a:t>Jessica Bodger</a:t>
            </a:r>
            <a:endParaRPr lang="en-US"/>
          </a:p>
          <a:p>
            <a:pPr marL="0" indent="0" algn="ctr">
              <a:buNone/>
            </a:pPr>
            <a:r>
              <a:rPr lang="en-US" sz="13200"/>
              <a:t>Fiscal Monitoring/Excess Cost/</a:t>
            </a:r>
          </a:p>
          <a:p>
            <a:pPr marL="0" indent="0" algn="ctr">
              <a:buNone/>
            </a:pPr>
            <a:r>
              <a:rPr lang="en-US" sz="13200"/>
              <a:t>Contracts</a:t>
            </a:r>
          </a:p>
          <a:p>
            <a:pPr marL="0" indent="0" algn="ctr">
              <a:buNone/>
            </a:pPr>
            <a:r>
              <a:rPr lang="en-US" sz="13200">
                <a:hlinkClick r:id="rId3"/>
              </a:rPr>
              <a:t>jrbodger@ed.sc.gov</a:t>
            </a:r>
            <a:r>
              <a:rPr lang="en-US" sz="13200"/>
              <a:t> </a:t>
            </a:r>
          </a:p>
          <a:p>
            <a:pPr marL="0" indent="0" algn="ctr">
              <a:buNone/>
            </a:pPr>
            <a:endParaRPr lang="en-US" sz="6600"/>
          </a:p>
          <a:p>
            <a:pPr marL="0" indent="0" algn="ctr">
              <a:buNone/>
            </a:pPr>
            <a:endParaRPr lang="en-US" sz="6600"/>
          </a:p>
          <a:p>
            <a:pPr marL="0" indent="0" algn="ctr">
              <a:buNone/>
            </a:pPr>
            <a:r>
              <a:rPr lang="en-US" sz="13200"/>
              <a:t>Lisa Cooper</a:t>
            </a:r>
          </a:p>
          <a:p>
            <a:pPr marL="0" indent="0" algn="ctr">
              <a:buNone/>
            </a:pPr>
            <a:r>
              <a:rPr lang="en-US" sz="13200"/>
              <a:t>Procurement </a:t>
            </a:r>
          </a:p>
          <a:p>
            <a:pPr marL="0" indent="0" algn="ctr">
              <a:buNone/>
            </a:pPr>
            <a:r>
              <a:rPr lang="en-US" sz="13200">
                <a:hlinkClick r:id="rId4"/>
              </a:rPr>
              <a:t>lcooper@ed.sc.gov</a:t>
            </a:r>
            <a:endParaRPr lang="en-US" sz="13200"/>
          </a:p>
          <a:p>
            <a:pPr marL="0" indent="0" algn="ctr">
              <a:buNone/>
            </a:pPr>
            <a:endParaRPr lang="en-US" sz="13200">
              <a:hlinkClick r:id="" action="ppaction://noaction"/>
            </a:endParaRPr>
          </a:p>
          <a:p>
            <a:pPr marL="0" indent="0" algn="ctr">
              <a:buNone/>
            </a:pPr>
            <a:r>
              <a:rPr lang="en-US" sz="13200"/>
              <a:t>Emmett Eddy</a:t>
            </a:r>
          </a:p>
          <a:p>
            <a:pPr marL="0" indent="0" algn="ctr">
              <a:buNone/>
            </a:pPr>
            <a:r>
              <a:rPr lang="en-US" sz="13200"/>
              <a:t>Fiscal Monitoring/MOE/Inventory</a:t>
            </a:r>
          </a:p>
          <a:p>
            <a:pPr marL="0" indent="0" algn="ctr">
              <a:buNone/>
            </a:pPr>
            <a:r>
              <a:rPr lang="en-US" sz="13200">
                <a:hlinkClick r:id="rId5"/>
              </a:rPr>
              <a:t>eeddy@ed.sc.gov</a:t>
            </a:r>
            <a:r>
              <a:rPr lang="en-US" sz="13200"/>
              <a:t> </a:t>
            </a:r>
          </a:p>
          <a:p>
            <a:pPr marL="0" indent="0" algn="ctr">
              <a:buNone/>
            </a:pPr>
            <a:endParaRPr lang="en-US" sz="13200"/>
          </a:p>
          <a:p>
            <a:pPr marL="0" indent="0" algn="ctr">
              <a:buNone/>
            </a:pPr>
            <a:endParaRPr lang="en-US" sz="13200"/>
          </a:p>
          <a:p>
            <a:pPr marL="0" indent="0" algn="ctr">
              <a:buNone/>
            </a:pPr>
            <a:endParaRPr lang="en-US" sz="13200"/>
          </a:p>
          <a:p>
            <a:pPr marL="0" indent="0" algn="ctr">
              <a:buNone/>
            </a:pPr>
            <a:endParaRPr lang="en-US" sz="13200">
              <a:hlinkClick r:id="rId6"/>
            </a:endParaRPr>
          </a:p>
          <a:p>
            <a:pPr marL="0" indent="0" algn="ctr">
              <a:buNone/>
            </a:pPr>
            <a:endParaRPr lang="en-US" sz="13200"/>
          </a:p>
          <a:p>
            <a:pPr marL="0" indent="0" algn="ctr">
              <a:buNone/>
            </a:pPr>
            <a:endParaRPr lang="en-US"/>
          </a:p>
        </p:txBody>
      </p:sp>
      <p:sp>
        <p:nvSpPr>
          <p:cNvPr id="6" name="Content Placeholder 5">
            <a:extLst>
              <a:ext uri="{FF2B5EF4-FFF2-40B4-BE49-F238E27FC236}">
                <a16:creationId xmlns:a16="http://schemas.microsoft.com/office/drawing/2014/main" id="{0718B46B-03A2-CAFB-9AF2-809F1F594059}"/>
              </a:ext>
            </a:extLst>
          </p:cNvPr>
          <p:cNvSpPr>
            <a:spLocks noGrp="1"/>
          </p:cNvSpPr>
          <p:nvPr>
            <p:ph sz="half" idx="13"/>
          </p:nvPr>
        </p:nvSpPr>
        <p:spPr>
          <a:xfrm>
            <a:off x="6492240" y="2441449"/>
            <a:ext cx="5303520" cy="6472525"/>
          </a:xfrm>
        </p:spPr>
        <p:txBody>
          <a:bodyPr vert="horz" lIns="91440" tIns="45720" rIns="91440" bIns="45720" rtlCol="0" anchor="t">
            <a:normAutofit/>
          </a:bodyPr>
          <a:lstStyle/>
          <a:p>
            <a:pPr marL="0" indent="0" algn="ctr">
              <a:buNone/>
            </a:pPr>
            <a:r>
              <a:rPr lang="en-US" sz="3200" b="1"/>
              <a:t>Michelle Williams Young </a:t>
            </a:r>
            <a:endParaRPr lang="en-US" sz="3200" b="1">
              <a:cs typeface="Calibri"/>
            </a:endParaRPr>
          </a:p>
          <a:p>
            <a:pPr marL="0" indent="0" algn="ctr">
              <a:buNone/>
            </a:pPr>
            <a:r>
              <a:rPr lang="en-US" b="1"/>
              <a:t>TEAM Lead</a:t>
            </a:r>
            <a:endParaRPr lang="en-US" b="1">
              <a:cs typeface="Calibri"/>
            </a:endParaRPr>
          </a:p>
          <a:p>
            <a:pPr marL="0" indent="0" algn="ctr">
              <a:buNone/>
            </a:pPr>
            <a:r>
              <a:rPr lang="en-US" b="1">
                <a:hlinkClick r:id="rId7"/>
              </a:rPr>
              <a:t>smwilliamsyoung@ed.sc.gov</a:t>
            </a:r>
            <a:endParaRPr lang="en-US" b="1"/>
          </a:p>
          <a:p>
            <a:pPr marL="0" indent="0" algn="ctr">
              <a:buNone/>
            </a:pPr>
            <a:endParaRPr lang="en-US" b="1"/>
          </a:p>
          <a:p>
            <a:pPr marL="0" indent="0" algn="ctr">
              <a:buNone/>
            </a:pPr>
            <a:r>
              <a:rPr lang="en-US" sz="3200" b="1"/>
              <a:t>Marlene Metts</a:t>
            </a:r>
          </a:p>
          <a:p>
            <a:pPr marL="0" indent="0" algn="ctr">
              <a:buNone/>
            </a:pPr>
            <a:r>
              <a:rPr lang="en-US" b="1"/>
              <a:t>FGM Consultant</a:t>
            </a:r>
          </a:p>
          <a:p>
            <a:pPr marL="0" indent="0" algn="ctr">
              <a:buNone/>
            </a:pPr>
            <a:r>
              <a:rPr lang="en-US" b="1">
                <a:hlinkClick r:id="rId8"/>
              </a:rPr>
              <a:t>mmetts@ed.sc.gov</a:t>
            </a:r>
            <a:endParaRPr lang="en-US" b="1"/>
          </a:p>
          <a:p>
            <a:pPr marL="0" indent="0">
              <a:buNone/>
            </a:pPr>
            <a:endParaRPr lang="en-US"/>
          </a:p>
          <a:p>
            <a:pPr marL="0" indent="0">
              <a:buNone/>
            </a:pPr>
            <a:endParaRPr lang="en-US"/>
          </a:p>
          <a:p>
            <a:pPr marL="0" indent="0" algn="ctr">
              <a:buNone/>
            </a:pPr>
            <a:r>
              <a:rPr lang="en-US" sz="3300"/>
              <a:t>Genie McEachin-Session</a:t>
            </a:r>
          </a:p>
          <a:p>
            <a:pPr marL="0" indent="0" algn="ctr">
              <a:buNone/>
            </a:pPr>
            <a:r>
              <a:rPr lang="en-US"/>
              <a:t>OSES Budgets/Special Projects</a:t>
            </a:r>
            <a:endParaRPr lang="en-US">
              <a:solidFill>
                <a:srgbClr val="000000"/>
              </a:solidFill>
            </a:endParaRPr>
          </a:p>
          <a:p>
            <a:pPr marL="0" indent="0" algn="ctr">
              <a:buNone/>
            </a:pPr>
            <a:r>
              <a:rPr lang="en-US">
                <a:solidFill>
                  <a:srgbClr val="000000"/>
                </a:solidFill>
                <a:hlinkClick r:id="rId9"/>
              </a:rPr>
              <a:t>lmceachinsession@ed.sc.gov</a:t>
            </a:r>
            <a:endParaRPr lang="en-US">
              <a:solidFill>
                <a:srgbClr val="000000"/>
              </a:solidFill>
            </a:endParaRPr>
          </a:p>
          <a:p>
            <a:endParaRPr lang="en-US"/>
          </a:p>
        </p:txBody>
      </p:sp>
      <p:sp>
        <p:nvSpPr>
          <p:cNvPr id="3" name="TextBox 2"/>
          <p:cNvSpPr txBox="1"/>
          <p:nvPr/>
        </p:nvSpPr>
        <p:spPr>
          <a:xfrm>
            <a:off x="11057636" y="1644967"/>
            <a:ext cx="6560820" cy="8991692"/>
          </a:xfrm>
          <a:prstGeom prst="rect">
            <a:avLst/>
          </a:prstGeom>
          <a:noFill/>
        </p:spPr>
        <p:txBody>
          <a:bodyPr wrap="square" lIns="91440" tIns="45720" rIns="91440" bIns="45720" rtlCol="0" anchor="t">
            <a:spAutoFit/>
          </a:bodyPr>
          <a:lstStyle/>
          <a:p>
            <a:pPr algn="ctr"/>
            <a:endParaRPr lang="en-US" sz="3600"/>
          </a:p>
          <a:p>
            <a:pPr algn="ctr"/>
            <a:endParaRPr lang="en-US" sz="3300">
              <a:latin typeface="Trebuchet MS" panose="020B0603020202020204" pitchFamily="34" charset="0"/>
            </a:endParaRPr>
          </a:p>
          <a:p>
            <a:pPr algn="ctr" defTabSz="1371600">
              <a:lnSpc>
                <a:spcPct val="90000"/>
              </a:lnSpc>
            </a:pPr>
            <a:endParaRPr lang="en-US" sz="3300">
              <a:solidFill>
                <a:srgbClr val="2F3D4C"/>
              </a:solidFill>
            </a:endParaRPr>
          </a:p>
          <a:p>
            <a:pPr algn="ctr" defTabSz="1371600">
              <a:lnSpc>
                <a:spcPct val="90000"/>
              </a:lnSpc>
            </a:pPr>
            <a:r>
              <a:rPr lang="en-US" sz="3300">
                <a:solidFill>
                  <a:srgbClr val="2F3D4C"/>
                </a:solidFill>
              </a:rPr>
              <a:t>Tiffany Pearson</a:t>
            </a:r>
            <a:endParaRPr lang="en-US"/>
          </a:p>
          <a:p>
            <a:pPr algn="ctr" defTabSz="1371600">
              <a:lnSpc>
                <a:spcPct val="90000"/>
              </a:lnSpc>
            </a:pPr>
            <a:r>
              <a:rPr lang="en-US" sz="3300">
                <a:solidFill>
                  <a:srgbClr val="2F3D4C"/>
                </a:solidFill>
              </a:rPr>
              <a:t>Budgets/Excess Cost</a:t>
            </a:r>
            <a:endParaRPr lang="en-US"/>
          </a:p>
          <a:p>
            <a:pPr algn="ctr" defTabSz="1371600">
              <a:lnSpc>
                <a:spcPct val="90000"/>
              </a:lnSpc>
            </a:pPr>
            <a:r>
              <a:rPr lang="en-US" sz="3300">
                <a:solidFill>
                  <a:srgbClr val="2F3D4C"/>
                </a:solidFill>
                <a:hlinkClick r:id="rId10"/>
              </a:rPr>
              <a:t>fwilson@ed.sc.gov</a:t>
            </a:r>
            <a:r>
              <a:rPr lang="en-US" sz="3300">
                <a:solidFill>
                  <a:srgbClr val="2F3D4C"/>
                </a:solidFill>
              </a:rPr>
              <a:t> </a:t>
            </a:r>
          </a:p>
          <a:p>
            <a:pPr algn="ctr"/>
            <a:endParaRPr lang="en-US" sz="3300">
              <a:solidFill>
                <a:srgbClr val="000000"/>
              </a:solidFill>
              <a:latin typeface="Trebuchet MS"/>
            </a:endParaRPr>
          </a:p>
          <a:p>
            <a:pPr algn="ctr"/>
            <a:endParaRPr lang="en-US" sz="1700">
              <a:latin typeface="Trebuchet MS"/>
            </a:endParaRPr>
          </a:p>
          <a:p>
            <a:pPr algn="ctr" defTabSz="1371600">
              <a:lnSpc>
                <a:spcPct val="90000"/>
              </a:lnSpc>
            </a:pPr>
            <a:r>
              <a:rPr lang="en-US" sz="3300">
                <a:solidFill>
                  <a:srgbClr val="2F3D4C"/>
                </a:solidFill>
              </a:rPr>
              <a:t>Artena Starks</a:t>
            </a:r>
          </a:p>
          <a:p>
            <a:pPr algn="ctr" defTabSz="1371600">
              <a:lnSpc>
                <a:spcPct val="90000"/>
              </a:lnSpc>
            </a:pPr>
            <a:r>
              <a:rPr lang="en-US" sz="3300">
                <a:solidFill>
                  <a:srgbClr val="2F3D4C"/>
                </a:solidFill>
              </a:rPr>
              <a:t>Financial Aid/Fiscal Tech II</a:t>
            </a:r>
          </a:p>
          <a:p>
            <a:pPr algn="ctr" defTabSz="1371600">
              <a:lnSpc>
                <a:spcPct val="90000"/>
              </a:lnSpc>
            </a:pPr>
            <a:r>
              <a:rPr lang="en-US" sz="3300">
                <a:solidFill>
                  <a:srgbClr val="2F3D4C"/>
                </a:solidFill>
                <a:hlinkClick r:id="rId11"/>
              </a:rPr>
              <a:t>aastarks@ed.sc.gov</a:t>
            </a:r>
            <a:r>
              <a:rPr lang="en-US" sz="3300">
                <a:solidFill>
                  <a:srgbClr val="2F3D4C"/>
                </a:solidFill>
              </a:rPr>
              <a:t> </a:t>
            </a:r>
          </a:p>
          <a:p>
            <a:pPr algn="ctr" defTabSz="1371600">
              <a:lnSpc>
                <a:spcPct val="90000"/>
              </a:lnSpc>
            </a:pPr>
            <a:endParaRPr lang="en-US" sz="3300">
              <a:solidFill>
                <a:srgbClr val="2F3D4C"/>
              </a:solidFill>
            </a:endParaRPr>
          </a:p>
          <a:p>
            <a:pPr algn="ctr" defTabSz="1371600"/>
            <a:r>
              <a:rPr lang="en-US" sz="3300">
                <a:solidFill>
                  <a:srgbClr val="2F3D4C"/>
                </a:solidFill>
              </a:rPr>
              <a:t>Feonia Wilson </a:t>
            </a:r>
            <a:endParaRPr lang="en-US" sz="3300">
              <a:solidFill>
                <a:srgbClr val="000000"/>
              </a:solidFill>
              <a:latin typeface="Trebuchet MS" panose="020B0603020202020204" pitchFamily="34" charset="0"/>
            </a:endParaRPr>
          </a:p>
          <a:p>
            <a:pPr algn="ctr" defTabSz="1371600">
              <a:lnSpc>
                <a:spcPct val="90000"/>
              </a:lnSpc>
            </a:pPr>
            <a:r>
              <a:rPr lang="en-US" sz="3300">
                <a:solidFill>
                  <a:srgbClr val="2F3D4C"/>
                </a:solidFill>
              </a:rPr>
              <a:t>Grants Administration</a:t>
            </a:r>
          </a:p>
          <a:p>
            <a:pPr algn="ctr"/>
            <a:r>
              <a:rPr lang="en-US" sz="3300">
                <a:solidFill>
                  <a:srgbClr val="2F3D4C"/>
                </a:solidFill>
                <a:hlinkClick r:id="rId10">
                  <a:extLst>
                    <a:ext uri="{A12FA001-AC4F-418D-AE19-62706E023703}">
                      <ahyp:hlinkClr xmlns:ahyp="http://schemas.microsoft.com/office/drawing/2018/hyperlinkcolor" val="tx"/>
                    </a:ext>
                  </a:extLst>
                </a:hlinkClick>
              </a:rPr>
              <a:t>fwilson@ed.sc.gov</a:t>
            </a:r>
            <a:r>
              <a:rPr lang="en-US" sz="3300">
                <a:solidFill>
                  <a:srgbClr val="2F3D4C"/>
                </a:solidFill>
              </a:rPr>
              <a:t> </a:t>
            </a:r>
          </a:p>
          <a:p>
            <a:pPr algn="ctr"/>
            <a:endParaRPr lang="en-US" sz="3300">
              <a:latin typeface="Trebuchet MS" panose="020B0603020202020204" pitchFamily="34" charset="0"/>
            </a:endParaRPr>
          </a:p>
          <a:p>
            <a:pPr algn="ctr"/>
            <a:endParaRPr lang="en-US" sz="3300"/>
          </a:p>
          <a:p>
            <a:pPr algn="ctr"/>
            <a:endParaRPr lang="en-US" sz="3300"/>
          </a:p>
          <a:p>
            <a:pPr algn="ctr"/>
            <a:endParaRPr lang="en-US" sz="2700"/>
          </a:p>
        </p:txBody>
      </p:sp>
      <p:sp>
        <p:nvSpPr>
          <p:cNvPr id="5" name="Content Placeholder 4" descr="List of FGM Team"/>
          <p:cNvSpPr>
            <a:spLocks noGrp="1"/>
          </p:cNvSpPr>
          <p:nvPr>
            <p:ph sz="half" idx="2"/>
          </p:nvPr>
        </p:nvSpPr>
        <p:spPr/>
        <p:txBody>
          <a:bodyPr vert="horz" lIns="137160" tIns="68580" rIns="137160" bIns="68580" rtlCol="0" anchor="t">
            <a:normAutofit/>
          </a:bodyPr>
          <a:lstStyle/>
          <a:p>
            <a:pPr marL="0" indent="0" algn="ctr">
              <a:buNone/>
            </a:pPr>
            <a:endParaRPr lang="en-US" sz="13200">
              <a:ea typeface="+mj-lt"/>
              <a:cs typeface="+mj-lt"/>
            </a:endParaRPr>
          </a:p>
          <a:p>
            <a:pPr marL="0" indent="0" algn="ctr">
              <a:buNone/>
            </a:pPr>
            <a:endParaRPr lang="en-US" sz="13200">
              <a:ea typeface="+mj-lt"/>
              <a:cs typeface="+mj-lt"/>
            </a:endParaRPr>
          </a:p>
          <a:p>
            <a:pPr marL="0" indent="0" algn="ctr">
              <a:buNone/>
            </a:pPr>
            <a:endParaRPr lang="en-US" sz="13200" b="1">
              <a:ea typeface="+mj-lt"/>
              <a:cs typeface="+mj-lt"/>
            </a:endParaRPr>
          </a:p>
          <a:p>
            <a:pPr marL="0" indent="0" algn="ctr">
              <a:buNone/>
            </a:pPr>
            <a:endParaRPr lang="en-US" sz="13200" b="1"/>
          </a:p>
          <a:p>
            <a:pPr marL="0" indent="0" algn="ctr">
              <a:buNone/>
            </a:pPr>
            <a:endParaRPr lang="en-US" sz="13200"/>
          </a:p>
          <a:p>
            <a:pPr marL="0" indent="0" algn="ctr">
              <a:buNone/>
            </a:pPr>
            <a:endParaRPr lang="en-US" sz="13200" b="1"/>
          </a:p>
          <a:p>
            <a:pPr marL="0" indent="0" algn="ctr">
              <a:buNone/>
            </a:pPr>
            <a:endParaRPr lang="en-US" sz="13200"/>
          </a:p>
          <a:p>
            <a:pPr marL="0" indent="0" algn="ctr">
              <a:buNone/>
            </a:pPr>
            <a:endParaRPr lang="en-US" sz="8400"/>
          </a:p>
          <a:p>
            <a:pPr marL="0" indent="0" algn="ctr">
              <a:buNone/>
            </a:pPr>
            <a:endParaRPr lang="en-US"/>
          </a:p>
        </p:txBody>
      </p:sp>
    </p:spTree>
    <p:extLst>
      <p:ext uri="{BB962C8B-B14F-4D97-AF65-F5344CB8AC3E}">
        <p14:creationId xmlns:p14="http://schemas.microsoft.com/office/powerpoint/2010/main" val="3745435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886B4-FC55-D4F2-8222-5EA6F4CC3B53}"/>
              </a:ext>
            </a:extLst>
          </p:cNvPr>
          <p:cNvSpPr>
            <a:spLocks noGrp="1"/>
          </p:cNvSpPr>
          <p:nvPr>
            <p:ph type="title"/>
          </p:nvPr>
        </p:nvSpPr>
        <p:spPr/>
        <p:txBody>
          <a:bodyPr/>
          <a:lstStyle/>
          <a:p>
            <a:r>
              <a:rPr lang="en-US" sz="8800"/>
              <a:t>Individuals with Disabilities Education Act </a:t>
            </a:r>
            <a:r>
              <a:rPr lang="en-US"/>
              <a:t>Part B</a:t>
            </a:r>
          </a:p>
        </p:txBody>
      </p:sp>
      <p:sp>
        <p:nvSpPr>
          <p:cNvPr id="3" name="Text Placeholder 2">
            <a:extLst>
              <a:ext uri="{FF2B5EF4-FFF2-40B4-BE49-F238E27FC236}">
                <a16:creationId xmlns:a16="http://schemas.microsoft.com/office/drawing/2014/main" id="{72BEAE6C-B5BD-0651-30BA-4AF87297D0FE}"/>
              </a:ext>
            </a:extLst>
          </p:cNvPr>
          <p:cNvSpPr>
            <a:spLocks noGrp="1"/>
          </p:cNvSpPr>
          <p:nvPr>
            <p:ph type="body" sz="quarter" idx="13"/>
          </p:nvPr>
        </p:nvSpPr>
        <p:spPr>
          <a:xfrm>
            <a:off x="2743200" y="5776607"/>
            <a:ext cx="12801600" cy="2573184"/>
          </a:xfrm>
        </p:spPr>
        <p:txBody>
          <a:bodyPr>
            <a:normAutofit fontScale="70000" lnSpcReduction="20000"/>
          </a:bodyPr>
          <a:lstStyle/>
          <a:p>
            <a:pPr algn="l"/>
            <a:r>
              <a:rPr lang="en-US" b="0" i="0">
                <a:solidFill>
                  <a:srgbClr val="000000"/>
                </a:solidFill>
                <a:effectLst/>
                <a:latin typeface="Lato"/>
              </a:rPr>
              <a:t>Since the enactment of the original legislation in 1975, children and youth (ages 3-21) receive special education and related services under </a:t>
            </a:r>
            <a:r>
              <a:rPr lang="en-US" b="1" i="0">
                <a:solidFill>
                  <a:srgbClr val="000000"/>
                </a:solidFill>
                <a:effectLst/>
                <a:latin typeface="inherit"/>
              </a:rPr>
              <a:t>Part B of IDEA</a:t>
            </a:r>
            <a:r>
              <a:rPr lang="en-US" b="0" i="0">
                <a:solidFill>
                  <a:srgbClr val="000000"/>
                </a:solidFill>
                <a:effectLst/>
                <a:latin typeface="Lato"/>
              </a:rPr>
              <a:t>. Part B is so named because it’s the second part of the law itself. </a:t>
            </a:r>
          </a:p>
          <a:p>
            <a:endParaRPr lang="en-US"/>
          </a:p>
        </p:txBody>
      </p:sp>
    </p:spTree>
    <p:extLst>
      <p:ext uri="{BB962C8B-B14F-4D97-AF65-F5344CB8AC3E}">
        <p14:creationId xmlns:p14="http://schemas.microsoft.com/office/powerpoint/2010/main" val="24148677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D376D9-A94D-5CA8-D27B-EF5E49AA773F}"/>
              </a:ext>
            </a:extLst>
          </p:cNvPr>
          <p:cNvSpPr>
            <a:spLocks noGrp="1"/>
          </p:cNvSpPr>
          <p:nvPr>
            <p:ph type="title"/>
          </p:nvPr>
        </p:nvSpPr>
        <p:spPr/>
        <p:txBody>
          <a:bodyPr/>
          <a:lstStyle/>
          <a:p>
            <a:r>
              <a:rPr lang="en-US"/>
              <a:t>ed.sc.gov</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01016-79C2-3E63-0575-E6BD785877C7}"/>
              </a:ext>
            </a:extLst>
          </p:cNvPr>
          <p:cNvSpPr>
            <a:spLocks noGrp="1"/>
          </p:cNvSpPr>
          <p:nvPr>
            <p:ph type="title"/>
          </p:nvPr>
        </p:nvSpPr>
        <p:spPr/>
        <p:txBody>
          <a:bodyPr/>
          <a:lstStyle/>
          <a:p>
            <a:r>
              <a:rPr lang="en-US"/>
              <a:t>What is the purpose of IDEA?</a:t>
            </a:r>
          </a:p>
        </p:txBody>
      </p:sp>
      <p:sp>
        <p:nvSpPr>
          <p:cNvPr id="3" name="Content Placeholder 2">
            <a:extLst>
              <a:ext uri="{FF2B5EF4-FFF2-40B4-BE49-F238E27FC236}">
                <a16:creationId xmlns:a16="http://schemas.microsoft.com/office/drawing/2014/main" id="{AF5CD33A-1B47-8698-5E9E-285E47A59B11}"/>
              </a:ext>
            </a:extLst>
          </p:cNvPr>
          <p:cNvSpPr>
            <a:spLocks noGrp="1"/>
          </p:cNvSpPr>
          <p:nvPr>
            <p:ph idx="1"/>
          </p:nvPr>
        </p:nvSpPr>
        <p:spPr/>
        <p:txBody>
          <a:bodyPr>
            <a:normAutofit/>
          </a:bodyPr>
          <a:lstStyle/>
          <a:p>
            <a:r>
              <a:rPr lang="en-US"/>
              <a:t>Who receives benefits under IDEA?</a:t>
            </a:r>
          </a:p>
          <a:p>
            <a:pPr lvl="1">
              <a:lnSpc>
                <a:spcPct val="170000"/>
              </a:lnSpc>
              <a:buFont typeface="Courier New" panose="02070309020205020404" pitchFamily="49" charset="0"/>
              <a:buChar char="o"/>
            </a:pPr>
            <a:r>
              <a:rPr lang="en-US" i="1"/>
              <a:t>Children with disabilities under the IDEA.  </a:t>
            </a:r>
          </a:p>
          <a:p>
            <a:pPr lvl="1">
              <a:lnSpc>
                <a:spcPct val="170000"/>
              </a:lnSpc>
              <a:buFont typeface="Courier New" panose="02070309020205020404" pitchFamily="49" charset="0"/>
              <a:buChar char="o"/>
            </a:pPr>
            <a:r>
              <a:rPr lang="en-US" i="1"/>
              <a:t>Must have been evaluated and determined eligible in accordance with state and federal regulations</a:t>
            </a:r>
          </a:p>
          <a:p>
            <a:pPr lvl="1">
              <a:lnSpc>
                <a:spcPct val="170000"/>
              </a:lnSpc>
              <a:buFont typeface="Courier New" panose="02070309020205020404" pitchFamily="49" charset="0"/>
              <a:buChar char="o"/>
            </a:pPr>
            <a:r>
              <a:rPr lang="en-US" i="1"/>
              <a:t>Must require special education and related services</a:t>
            </a:r>
          </a:p>
          <a:p>
            <a:pPr marL="457200" lvl="1" indent="0">
              <a:buNone/>
            </a:pPr>
            <a:endParaRPr lang="en-US"/>
          </a:p>
          <a:p>
            <a:endParaRPr lang="en-US"/>
          </a:p>
        </p:txBody>
      </p:sp>
    </p:spTree>
    <p:extLst>
      <p:ext uri="{BB962C8B-B14F-4D97-AF65-F5344CB8AC3E}">
        <p14:creationId xmlns:p14="http://schemas.microsoft.com/office/powerpoint/2010/main" val="3716845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6A86D25E-74B0-D452-B3A8-4732F003CB3F}"/>
              </a:ext>
              <a:ext uri="{C183D7F6-B498-43B3-948B-1728B52AA6E4}">
                <adec:decorative xmlns:adec="http://schemas.microsoft.com/office/drawing/2017/decorative" val="1"/>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algn="ctr"/>
            <a:r>
              <a:rPr lang="en-US" sz="6000"/>
              <a:t>IDEA Part B Allowable Costs</a:t>
            </a:r>
          </a:p>
        </p:txBody>
      </p:sp>
      <p:sp>
        <p:nvSpPr>
          <p:cNvPr id="3" name="Content Placeholder 2"/>
          <p:cNvSpPr>
            <a:spLocks noGrp="1"/>
          </p:cNvSpPr>
          <p:nvPr>
            <p:ph idx="1"/>
          </p:nvPr>
        </p:nvSpPr>
        <p:spPr/>
        <p:txBody>
          <a:bodyPr>
            <a:normAutofit lnSpcReduction="10000"/>
          </a:bodyPr>
          <a:ls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pPr marL="685800" indent="-685800">
              <a:buFont typeface="Wingdings" panose="05000000000000000000" pitchFamily="2" charset="2"/>
              <a:buChar char="ü"/>
              <a:defRPr/>
            </a:pPr>
            <a:r>
              <a:rPr lang="en-US" altLang="en-US" sz="5400"/>
              <a:t>Staff salaries and benefits</a:t>
            </a:r>
          </a:p>
          <a:p>
            <a:pPr marL="685800" indent="-685800">
              <a:buFont typeface="Wingdings" panose="05000000000000000000" pitchFamily="2" charset="2"/>
              <a:buChar char="ü"/>
              <a:defRPr/>
            </a:pPr>
            <a:r>
              <a:rPr lang="en-US" altLang="en-US" sz="5400"/>
              <a:t>Supplies and materials		</a:t>
            </a:r>
          </a:p>
          <a:p>
            <a:pPr marL="685800" indent="-685800">
              <a:buFont typeface="Wingdings" panose="05000000000000000000" pitchFamily="2" charset="2"/>
              <a:buChar char="ü"/>
              <a:defRPr/>
            </a:pPr>
            <a:r>
              <a:rPr lang="en-US" altLang="en-US" sz="5400"/>
              <a:t>*Equipment (prior approval from SCDE)</a:t>
            </a:r>
          </a:p>
          <a:p>
            <a:pPr marL="685800" indent="-685800">
              <a:buFont typeface="Wingdings" panose="05000000000000000000" pitchFamily="2" charset="2"/>
              <a:buChar char="ü"/>
              <a:defRPr/>
            </a:pPr>
            <a:r>
              <a:rPr lang="en-US" altLang="en-US" sz="5400"/>
              <a:t>Purchased Services</a:t>
            </a:r>
          </a:p>
          <a:p>
            <a:pPr marL="685800" indent="-685800">
              <a:buFont typeface="Wingdings" panose="05000000000000000000" pitchFamily="2" charset="2"/>
              <a:buChar char="ü"/>
              <a:defRPr/>
            </a:pPr>
            <a:r>
              <a:rPr lang="en-US" altLang="en-US" sz="5400"/>
              <a:t>*Transportation (when required as a related service)</a:t>
            </a:r>
          </a:p>
          <a:p>
            <a:pPr marL="685800" indent="-685800">
              <a:buFont typeface="Wingdings" panose="05000000000000000000" pitchFamily="2" charset="2"/>
              <a:buChar char="ü"/>
              <a:defRPr/>
            </a:pPr>
            <a:r>
              <a:rPr lang="en-US" altLang="en-US" sz="5400"/>
              <a:t>Other items necessary to special education program or pursuant to an IEP</a:t>
            </a:r>
          </a:p>
          <a:p>
            <a:endParaRPr lang="en-US"/>
          </a:p>
        </p:txBody>
      </p:sp>
    </p:spTree>
    <p:extLst>
      <p:ext uri="{BB962C8B-B14F-4D97-AF65-F5344CB8AC3E}">
        <p14:creationId xmlns:p14="http://schemas.microsoft.com/office/powerpoint/2010/main" val="320681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02A6E-A306-5C96-750F-98D0E705D2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B748A7-1788-C8D3-5407-9A4F513ED120}"/>
              </a:ext>
            </a:extLst>
          </p:cNvPr>
          <p:cNvSpPr>
            <a:spLocks noGrp="1"/>
          </p:cNvSpPr>
          <p:nvPr>
            <p:ph type="title"/>
          </p:nvPr>
        </p:nvSpPr>
        <p:spPr/>
        <p:txBody>
          <a:bodyPr/>
          <a:lstStyle/>
          <a:p>
            <a:r>
              <a:rPr lang="en-US"/>
              <a:t>IDEA Grant</a:t>
            </a:r>
          </a:p>
        </p:txBody>
      </p:sp>
      <p:sp>
        <p:nvSpPr>
          <p:cNvPr id="3" name="Text Placeholder 2">
            <a:extLst>
              <a:ext uri="{FF2B5EF4-FFF2-40B4-BE49-F238E27FC236}">
                <a16:creationId xmlns:a16="http://schemas.microsoft.com/office/drawing/2014/main" id="{3099BBD0-8E2C-A6A7-EBBE-C677362E2596}"/>
              </a:ext>
            </a:extLst>
          </p:cNvPr>
          <p:cNvSpPr>
            <a:spLocks noGrp="1"/>
          </p:cNvSpPr>
          <p:nvPr>
            <p:ph type="body" sz="quarter" idx="13"/>
          </p:nvPr>
        </p:nvSpPr>
        <p:spPr>
          <a:xfrm>
            <a:off x="2620370" y="6199688"/>
            <a:ext cx="12801600" cy="2573184"/>
          </a:xfrm>
        </p:spPr>
        <p:txBody>
          <a:bodyPr>
            <a:normAutofit fontScale="25000" lnSpcReduction="20000"/>
          </a:bodyPr>
          <a:lstStyle/>
          <a:p>
            <a:pPr marL="457200" indent="-457200" algn="l">
              <a:buFont typeface="Arial" panose="020B0604020202020204" pitchFamily="34" charset="0"/>
              <a:buChar char="•"/>
            </a:pPr>
            <a:r>
              <a:rPr lang="en-US" sz="12800">
                <a:solidFill>
                  <a:schemeClr val="tx1"/>
                </a:solidFill>
              </a:rPr>
              <a:t>IDEA Funds are awarded annually </a:t>
            </a:r>
          </a:p>
          <a:p>
            <a:pPr marL="457200" indent="-457200" algn="l">
              <a:buFont typeface="Arial" panose="020B0604020202020204" pitchFamily="34" charset="0"/>
              <a:buChar char="•"/>
            </a:pPr>
            <a:r>
              <a:rPr lang="en-US" sz="12800">
                <a:solidFill>
                  <a:schemeClr val="tx1"/>
                </a:solidFill>
              </a:rPr>
              <a:t>IDEA is “forward funded”-meaning it is available to LEAs on July 1, even though the federal fiscal year begins on October 1</a:t>
            </a:r>
          </a:p>
          <a:p>
            <a:pPr marL="457200" indent="-457200" algn="l">
              <a:buFont typeface="Arial" panose="020B0604020202020204" pitchFamily="34" charset="0"/>
              <a:buChar char="•"/>
            </a:pPr>
            <a:r>
              <a:rPr lang="en-US" sz="12800">
                <a:solidFill>
                  <a:schemeClr val="tx1"/>
                </a:solidFill>
              </a:rPr>
              <a:t>A 12-month carryover period is allowed for unspent funds, meaning each award has a 27-month grant cycle</a:t>
            </a:r>
          </a:p>
          <a:p>
            <a:pPr marL="457200" indent="-457200" algn="l">
              <a:buFont typeface="Arial" panose="020B0604020202020204" pitchFamily="34" charset="0"/>
              <a:buChar char="•"/>
            </a:pPr>
            <a:r>
              <a:rPr lang="en-US" sz="12800">
                <a:solidFill>
                  <a:schemeClr val="tx1"/>
                </a:solidFill>
              </a:rPr>
              <a:t>IDEA funds can only be spent on allowable activities and only if the LEA meets Maintenance of Effort and Excess Cost requirements</a:t>
            </a:r>
          </a:p>
          <a:p>
            <a:pPr marL="457200" indent="-457200" algn="l">
              <a:buFont typeface="Arial" panose="020B0604020202020204" pitchFamily="34" charset="0"/>
              <a:buChar char="•"/>
            </a:pPr>
            <a:r>
              <a:rPr lang="en-US" sz="12800">
                <a:solidFill>
                  <a:schemeClr val="tx1"/>
                </a:solidFill>
              </a:rPr>
              <a:t>Unspent funds are reallocated among LEAs</a:t>
            </a:r>
          </a:p>
          <a:p>
            <a:pPr algn="l"/>
            <a:endParaRPr lang="en-US"/>
          </a:p>
        </p:txBody>
      </p:sp>
    </p:spTree>
    <p:extLst>
      <p:ext uri="{BB962C8B-B14F-4D97-AF65-F5344CB8AC3E}">
        <p14:creationId xmlns:p14="http://schemas.microsoft.com/office/powerpoint/2010/main" val="3175202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B24E550E-AE0E-B7BA-353F-E423AB737888}"/>
              </a:ext>
              <a:ext uri="{C183D7F6-B498-43B3-948B-1728B52AA6E4}">
                <adec:decorative xmlns:adec="http://schemas.microsoft.com/office/drawing/2017/decorative" val="1"/>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4" name="Title 3">
            <a:extLst>
              <a:ext uri="{FF2B5EF4-FFF2-40B4-BE49-F238E27FC236}">
                <a16:creationId xmlns:a16="http://schemas.microsoft.com/office/drawing/2014/main" id="{4E664940-41F3-11A6-2127-8777369BA8C2}"/>
              </a:ext>
            </a:extLst>
          </p:cNvPr>
          <p:cNvSpPr>
            <a:spLocks noGrp="1"/>
          </p:cNvSpPr>
          <p:nvPr>
            <p:ph type="title"/>
          </p:nvPr>
        </p:nvSpPr>
        <p:spPr/>
        <p:txBody>
          <a:bodyPr/>
          <a:lstStyle/>
          <a:p>
            <a:r>
              <a:rPr lang="en-US"/>
              <a:t>Three-part formula</a:t>
            </a:r>
          </a:p>
        </p:txBody>
      </p:sp>
      <p:sp>
        <p:nvSpPr>
          <p:cNvPr id="5" name="Content Placeholder 4">
            <a:extLst>
              <a:ext uri="{FF2B5EF4-FFF2-40B4-BE49-F238E27FC236}">
                <a16:creationId xmlns:a16="http://schemas.microsoft.com/office/drawing/2014/main" id="{CBA6E2DD-2B70-99C3-38EB-8EAFD18704F9}"/>
              </a:ext>
            </a:extLst>
          </p:cNvPr>
          <p:cNvSpPr>
            <a:spLocks noGrp="1"/>
          </p:cNvSpPr>
          <p:nvPr>
            <p:ph idx="1"/>
          </p:nvPr>
        </p:nvSpPr>
        <p:spPr>
          <a:xfrm>
            <a:off x="604157" y="2175346"/>
            <a:ext cx="16764871" cy="6576767"/>
          </a:xfrm>
        </p:spPr>
        <p:txBody>
          <a:bodyPr>
            <a:normAutofit lnSpcReduction="10000"/>
          </a:bodyPr>
          <a:lstStyle/>
          <a:p>
            <a:r>
              <a:rPr lang="en-US" sz="3500" b="1"/>
              <a:t>Base amount</a:t>
            </a:r>
            <a:r>
              <a:rPr lang="en-US" sz="3500"/>
              <a:t>—The base was established in 1999 for the IDEA 611 award and in 1997 for Preschool (IDEA 619).  The state base amount for 611 is $51,358,930 and 619 is $5,094,371.  The base does not change except under 4 conditions identified in IDEA or the Significant Expansion of Charter Schools.</a:t>
            </a:r>
          </a:p>
          <a:p>
            <a:endParaRPr lang="en-US" sz="3500"/>
          </a:p>
          <a:p>
            <a:r>
              <a:rPr lang="en-US" sz="3500" b="1"/>
              <a:t>Population</a:t>
            </a:r>
            <a:r>
              <a:rPr lang="en-US" sz="3500"/>
              <a:t>—this calculation is the combination of the 45 Day Average Daily Membership (ADM) and the number of students enrolled in private schools  within the LEA.  This reflects total population—not just students with disabilities.  It is the largest of the three amounts—$120,334,488 in SFY26.</a:t>
            </a:r>
          </a:p>
          <a:p>
            <a:endParaRPr lang="en-US" sz="3500"/>
          </a:p>
          <a:p>
            <a:r>
              <a:rPr lang="en-US" sz="3500" b="1"/>
              <a:t>Poverty</a:t>
            </a:r>
            <a:r>
              <a:rPr lang="en-US" sz="3500"/>
              <a:t>-the smallest part of the flowthrough to districts is based on poverty of the LEA using Pupils in Poverty from the LEA “Headcount”. This is based on all students—not only students with disabilities. The SFY26 amount was $21,235,498.</a:t>
            </a:r>
          </a:p>
          <a:p>
            <a:endParaRPr lang="en-US" sz="4800"/>
          </a:p>
          <a:p>
            <a:endParaRPr lang="en-US" sz="4800"/>
          </a:p>
        </p:txBody>
      </p:sp>
    </p:spTree>
    <p:extLst>
      <p:ext uri="{BB962C8B-B14F-4D97-AF65-F5344CB8AC3E}">
        <p14:creationId xmlns:p14="http://schemas.microsoft.com/office/powerpoint/2010/main" val="2381328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1C677A2-58BD-F86B-CC05-6450439B58D6}"/>
              </a:ext>
              <a:ext uri="{C183D7F6-B498-43B3-948B-1728B52AA6E4}">
                <adec:decorative xmlns:adec="http://schemas.microsoft.com/office/drawing/2017/decorative" val="1"/>
              </a:ext>
            </a:extLst>
          </p:cNvPr>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EB1A9539-6355-428A-2658-5D896366DE3F}"/>
              </a:ext>
            </a:extLst>
          </p:cNvPr>
          <p:cNvSpPr>
            <a:spLocks noGrp="1"/>
          </p:cNvSpPr>
          <p:nvPr>
            <p:ph type="title"/>
          </p:nvPr>
        </p:nvSpPr>
        <p:spPr/>
        <p:txBody>
          <a:bodyPr/>
          <a:lstStyle/>
          <a:p>
            <a:r>
              <a:rPr lang="en-US"/>
              <a:t>South Carolina IDEA Allocations</a:t>
            </a:r>
          </a:p>
        </p:txBody>
      </p:sp>
      <p:pic>
        <p:nvPicPr>
          <p:cNvPr id="5" name="Picture 4" descr="South Carolina IDEA allocation">
            <a:extLst>
              <a:ext uri="{FF2B5EF4-FFF2-40B4-BE49-F238E27FC236}">
                <a16:creationId xmlns:a16="http://schemas.microsoft.com/office/drawing/2014/main" id="{35155DFF-178A-F898-90A8-49665069AECD}"/>
              </a:ext>
            </a:extLst>
          </p:cNvPr>
          <p:cNvPicPr>
            <a:picLocks noChangeAspect="1"/>
          </p:cNvPicPr>
          <p:nvPr/>
        </p:nvPicPr>
        <p:blipFill>
          <a:blip r:embed="rId3"/>
          <a:stretch>
            <a:fillRect/>
          </a:stretch>
        </p:blipFill>
        <p:spPr>
          <a:xfrm>
            <a:off x="919794" y="2326854"/>
            <a:ext cx="6657171" cy="5495579"/>
          </a:xfrm>
          <a:prstGeom prst="rect">
            <a:avLst/>
          </a:prstGeom>
        </p:spPr>
      </p:pic>
      <p:pic>
        <p:nvPicPr>
          <p:cNvPr id="10" name="Content Placeholder 9" descr="Bar chart showing Total State Allocations for IDEA">
            <a:extLst>
              <a:ext uri="{FF2B5EF4-FFF2-40B4-BE49-F238E27FC236}">
                <a16:creationId xmlns:a16="http://schemas.microsoft.com/office/drawing/2014/main" id="{0D12337A-6BAB-6108-EF33-80B80ADF5DA3}"/>
              </a:ext>
            </a:extLst>
          </p:cNvPr>
          <p:cNvPicPr>
            <a:picLocks noGrp="1" noChangeAspect="1"/>
          </p:cNvPicPr>
          <p:nvPr>
            <p:ph idx="1"/>
          </p:nvPr>
        </p:nvPicPr>
        <p:blipFill>
          <a:blip r:embed="rId4"/>
          <a:stretch>
            <a:fillRect/>
          </a:stretch>
        </p:blipFill>
        <p:spPr>
          <a:xfrm>
            <a:off x="8440756" y="2573299"/>
            <a:ext cx="8443510" cy="5744378"/>
          </a:xfrm>
          <a:prstGeom prst="rect">
            <a:avLst/>
          </a:prstGeom>
        </p:spPr>
      </p:pic>
    </p:spTree>
    <p:extLst>
      <p:ext uri="{BB962C8B-B14F-4D97-AF65-F5344CB8AC3E}">
        <p14:creationId xmlns:p14="http://schemas.microsoft.com/office/powerpoint/2010/main" val="2701230091"/>
      </p:ext>
    </p:extLst>
  </p:cSld>
  <p:clrMapOvr>
    <a:masterClrMapping/>
  </p:clrMapOvr>
</p:sld>
</file>

<file path=ppt/theme/theme1.xml><?xml version="1.0" encoding="utf-8"?>
<a:theme xmlns:a="http://schemas.openxmlformats.org/drawingml/2006/main" name="1_Office Theme">
  <a:themeElements>
    <a:clrScheme name="Office 2013 - 202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SCDE PPT Template - Light - accessible version" id="{96A01535-B97C-48C2-ABAE-26A7F291F191}" vid="{666A3F26-2E57-4E50-87BE-EE423C6AA8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E2E9AED1F7C841AB6258A2BB286EB3" ma:contentTypeVersion="22" ma:contentTypeDescription="Create a new document." ma:contentTypeScope="" ma:versionID="b982ab793177908c4946833cf8abbe09">
  <xsd:schema xmlns:xsd="http://www.w3.org/2001/XMLSchema" xmlns:xs="http://www.w3.org/2001/XMLSchema" xmlns:p="http://schemas.microsoft.com/office/2006/metadata/properties" xmlns:ns2="de4caf26-3beb-4cda-abd0-e749ff46d7cf" xmlns:ns3="ca73eea0-c597-46f2-921d-37a083cd9b25" targetNamespace="http://schemas.microsoft.com/office/2006/metadata/properties" ma:root="true" ma:fieldsID="64186e37ae14883415543ac991e21494" ns2:_="" ns3:_="">
    <xsd:import namespace="de4caf26-3beb-4cda-abd0-e749ff46d7cf"/>
    <xsd:import namespace="ca73eea0-c597-46f2-921d-37a083cd9b2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_Flow_SignoffStatus" minOccurs="0"/>
                <xsd:element ref="ns2:Test" minOccurs="0"/>
                <xsd:element ref="ns2:App"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4caf26-3beb-4cda-abd0-e749ff46d7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_Flow_SignoffStatus" ma:index="14" nillable="true" ma:displayName="Sign-off status" ma:internalName="Sign_x002d_off_x0020_status">
      <xsd:simpleType>
        <xsd:restriction base="dms:Text"/>
      </xsd:simpleType>
    </xsd:element>
    <xsd:element name="Test" ma:index="15" nillable="true" ma:displayName="Test" ma:format="Dropdown" ma:list="UserInfo" ma:SharePointGroup="0" ma:internalName="Tes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pp" ma:index="16" nillable="true" ma:displayName="App" ma:default="1" ma:format="Dropdown" ma:internalName="App">
      <xsd:simpleType>
        <xsd:restriction base="dms:Boolean"/>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ServiceLocation" ma:index="21" nillable="true" ma:displayName="Location" ma:internalName="MediaServiceLocation"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LengthInSeconds" ma:index="23" nillable="true" ma:displayName="MediaLengthInSeconds" ma:hidden="true"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0e4daac4-fd0c-4c4b-a426-489ddec535a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BillingMetadata" ma:index="29"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a73eea0-c597-46f2-921d-37a083cd9b2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6" nillable="true" ma:displayName="Taxonomy Catch All Column" ma:hidden="true" ma:list="{e28c39db-ad8b-443f-bddf-997e0e81ac8e}" ma:internalName="TaxCatchAll" ma:showField="CatchAllData" ma:web="ca73eea0-c597-46f2-921d-37a083cd9b2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p xmlns="de4caf26-3beb-4cda-abd0-e749ff46d7cf">true</App>
    <Test xmlns="de4caf26-3beb-4cda-abd0-e749ff46d7cf">
      <UserInfo>
        <DisplayName/>
        <AccountId xsi:nil="true"/>
        <AccountType/>
      </UserInfo>
    </Test>
    <lcf76f155ced4ddcb4097134ff3c332f xmlns="de4caf26-3beb-4cda-abd0-e749ff46d7cf">
      <Terms xmlns="http://schemas.microsoft.com/office/infopath/2007/PartnerControls"/>
    </lcf76f155ced4ddcb4097134ff3c332f>
    <TaxCatchAll xmlns="ca73eea0-c597-46f2-921d-37a083cd9b25" xsi:nil="true"/>
    <_Flow_SignoffStatus xmlns="de4caf26-3beb-4cda-abd0-e749ff46d7cf" xsi:nil="true"/>
  </documentManagement>
</p:properties>
</file>

<file path=customXml/itemProps1.xml><?xml version="1.0" encoding="utf-8"?>
<ds:datastoreItem xmlns:ds="http://schemas.openxmlformats.org/officeDocument/2006/customXml" ds:itemID="{1EADE373-AF1F-4918-AB33-CC62B73EC7FE}">
  <ds:schemaRefs>
    <ds:schemaRef ds:uri="ca73eea0-c597-46f2-921d-37a083cd9b25"/>
    <ds:schemaRef ds:uri="de4caf26-3beb-4cda-abd0-e749ff46d7c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CADDA12-CEBA-4689-B02A-B665A425183C}">
  <ds:schemaRefs>
    <ds:schemaRef ds:uri="http://schemas.microsoft.com/sharepoint/v3/contenttype/forms"/>
  </ds:schemaRefs>
</ds:datastoreItem>
</file>

<file path=customXml/itemProps3.xml><?xml version="1.0" encoding="utf-8"?>
<ds:datastoreItem xmlns:ds="http://schemas.openxmlformats.org/officeDocument/2006/customXml" ds:itemID="{E464AFA6-1C24-47CB-BB6E-F012F34DFAF1}">
  <ds:schemaRefs>
    <ds:schemaRef ds:uri="http://schemas.microsoft.com/office/2006/metadata/properties"/>
    <ds:schemaRef ds:uri="de4caf26-3beb-4cda-abd0-e749ff46d7cf"/>
    <ds:schemaRef ds:uri="http://purl.org/dc/dcmitype/"/>
    <ds:schemaRef ds:uri="http://www.w3.org/XML/1998/namespac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ca73eea0-c597-46f2-921d-37a083cd9b25"/>
    <ds:schemaRef ds:uri="http://purl.org/dc/terms/"/>
  </ds:schemaRefs>
</ds:datastoreItem>
</file>

<file path=docProps/app.xml><?xml version="1.0" encoding="utf-8"?>
<Properties xmlns="http://schemas.openxmlformats.org/officeDocument/2006/extended-properties" xmlns:vt="http://schemas.openxmlformats.org/officeDocument/2006/docPropsVTypes">
  <Template>SCDE PPT Template - Light - accessible version</Template>
  <TotalTime>19</TotalTime>
  <Words>2514</Words>
  <Application>Microsoft Office PowerPoint</Application>
  <PresentationFormat>Custom</PresentationFormat>
  <Paragraphs>304</Paragraphs>
  <Slides>40</Slides>
  <Notes>32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40</vt:i4>
      </vt:variant>
    </vt:vector>
  </HeadingPairs>
  <TitlesOfParts>
    <vt:vector size="52" baseType="lpstr">
      <vt:lpstr>Arial</vt:lpstr>
      <vt:lpstr>Aptos Display</vt:lpstr>
      <vt:lpstr>Wingdings</vt:lpstr>
      <vt:lpstr>Open Sans</vt:lpstr>
      <vt:lpstr>Aptos</vt:lpstr>
      <vt:lpstr>Lato</vt:lpstr>
      <vt:lpstr>inherit</vt:lpstr>
      <vt:lpstr>Trebuchet MS</vt:lpstr>
      <vt:lpstr>Courier New</vt:lpstr>
      <vt:lpstr>Century Gothic</vt:lpstr>
      <vt:lpstr>Calibri</vt:lpstr>
      <vt:lpstr>1_Office Theme</vt:lpstr>
      <vt:lpstr> SCDE Office of Finance Boot Camp Office of Special Education Programs  August  22, 2025  </vt:lpstr>
      <vt:lpstr>Agenda</vt:lpstr>
      <vt:lpstr>OSES Fiscal and Grants Management (FGM)</vt:lpstr>
      <vt:lpstr>Individuals with Disabilities Education Act Part B</vt:lpstr>
      <vt:lpstr>What is the purpose of IDEA?</vt:lpstr>
      <vt:lpstr>IDEA Part B Allowable Costs</vt:lpstr>
      <vt:lpstr>IDEA Grant</vt:lpstr>
      <vt:lpstr>Three-part formula</vt:lpstr>
      <vt:lpstr>South Carolina IDEA Allocations</vt:lpstr>
      <vt:lpstr>FIFO</vt:lpstr>
      <vt:lpstr>IDEA Open Grants</vt:lpstr>
      <vt:lpstr>LEA Fiscal Requirements</vt:lpstr>
      <vt:lpstr>GRANT CYCLE CHART</vt:lpstr>
      <vt:lpstr>GRANTS ACCOUNTING PROCESSING SYSTEM (GAPS)</vt:lpstr>
      <vt:lpstr>Master Data for Sub Grant</vt:lpstr>
      <vt:lpstr>Amendment Example</vt:lpstr>
      <vt:lpstr>Budget Amendment</vt:lpstr>
      <vt:lpstr>GAPS Budget and Expenditure Process</vt:lpstr>
      <vt:lpstr>GAPS BUDGET AND EXPENDITURE PROCESS - CONTINUED</vt:lpstr>
      <vt:lpstr>Assistance with GAPS</vt:lpstr>
      <vt:lpstr>MOE</vt:lpstr>
      <vt:lpstr>Non-supplanting (Use of Amounts 300.202)  </vt:lpstr>
      <vt:lpstr>LEA Maintenance of Effort (MOE)</vt:lpstr>
      <vt:lpstr>LEA/MOE Reminders, Continued</vt:lpstr>
      <vt:lpstr>What fiscal information is required?</vt:lpstr>
      <vt:lpstr>Excess Cost</vt:lpstr>
      <vt:lpstr>Excess Cost - continued</vt:lpstr>
      <vt:lpstr>Excess Cost – (continued)</vt:lpstr>
      <vt:lpstr>IDEA FISCAL MONITORING</vt:lpstr>
      <vt:lpstr>Tiered Risk-Based Monitoring</vt:lpstr>
      <vt:lpstr>IDEA RISK ASSSEMENT</vt:lpstr>
      <vt:lpstr>TIER II MONITORING</vt:lpstr>
      <vt:lpstr>TIER III MONITORING</vt:lpstr>
      <vt:lpstr> Parentally Placed Private School Children (PPPSC) </vt:lpstr>
      <vt:lpstr>PPPSC</vt:lpstr>
      <vt:lpstr>PPPSC-Reminders</vt:lpstr>
      <vt:lpstr>FGM Due Dates and Deadlines </vt:lpstr>
      <vt:lpstr>QUESTIONS</vt:lpstr>
      <vt:lpstr>FGM Team</vt:lpstr>
      <vt:lpstr>ed.sc.gov</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Metts, Marlene</dc:creator>
  <cp:lastModifiedBy>Moss, Kimberly S</cp:lastModifiedBy>
  <cp:revision>4</cp:revision>
  <dcterms:created xsi:type="dcterms:W3CDTF">2024-12-03T13:11:26Z</dcterms:created>
  <dcterms:modified xsi:type="dcterms:W3CDTF">2025-08-19T18:02:36Z</dcterms:modified>
  <dc:identifier>DAGJFJTh0zc</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0x0101005FE2E9AED1F7C841AB6258A2BB286EB3</vt:lpwstr>
  </property>
  <property fmtid="{D5CDD505-2E9C-101B-9397-08002B2CF9AE}" pid="3" name="MediaServiceImageTags">
    <vt:lpwstr/>
  </property>
</Properties>
</file>