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4"/>
  </p:notesMasterIdLst>
  <p:sldIdLst>
    <p:sldId id="302" r:id="rId2"/>
    <p:sldId id="303" r:id="rId3"/>
    <p:sldId id="304" r:id="rId4"/>
    <p:sldId id="313" r:id="rId5"/>
    <p:sldId id="314" r:id="rId6"/>
    <p:sldId id="318" r:id="rId7"/>
    <p:sldId id="316" r:id="rId8"/>
    <p:sldId id="317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2" r:id="rId22"/>
    <p:sldId id="331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1" r:id="rId31"/>
    <p:sldId id="340" r:id="rId32"/>
    <p:sldId id="289" r:id="rId33"/>
  </p:sldIdLst>
  <p:sldSz cx="18288000" cy="10287000"/>
  <p:notesSz cx="6858000" cy="9144000"/>
  <p:embeddedFontLst>
    <p:embeddedFont>
      <p:font typeface="Segoe UI" panose="020B0502040204020203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AECA5C-1E5E-6AA1-7FEA-EFE5AFB0B885}" name="Perrin, Vanesha R" initials="VP" userId="S::vrperrin@ed.sc.gov::191653c7-8b59-42b0-b029-d059bf698c7b" providerId="AD"/>
  <p188:author id="{97BF32BE-8EC8-0872-11C4-E37185B8B37F}" name="McClary, Ophelia" initials="OM" userId="S::omcclary@ed.sc.gov::8820a47b-2783-4f4a-96d7-5476fc2792d8" providerId="AD"/>
  <p188:author id="{82748AD6-A224-85A0-3AC7-EE7365E516BA}" name="Taylor, Marquita S" initials="MT" userId="S::mstaylor@ed.sc.gov::88aa93bd-5cf4-42e6-9320-7e3376f4cbd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D4C"/>
    <a:srgbClr val="F0C14C"/>
    <a:srgbClr val="E7E7E7"/>
    <a:srgbClr val="469FB7"/>
    <a:srgbClr val="FFE493"/>
    <a:srgbClr val="2F3DFC"/>
    <a:srgbClr val="3A6C97"/>
    <a:srgbClr val="233746"/>
    <a:srgbClr val="EFC04B"/>
    <a:srgbClr val="F5D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974" autoAdjust="0"/>
  </p:normalViewPr>
  <p:slideViewPr>
    <p:cSldViewPr>
      <p:cViewPr varScale="1">
        <p:scale>
          <a:sx n="51" d="100"/>
          <a:sy n="51" d="100"/>
        </p:scale>
        <p:origin x="25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68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70" d="100"/>
        <a:sy n="70" d="100"/>
      </p:scale>
      <p:origin x="0" y="-2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/>
              <a:t>March 2025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April 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37A-479B-BD2F-E8B424CC94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37A-479B-BD2F-E8B424CC94E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Enrolled</c:v>
                </c:pt>
                <c:pt idx="1">
                  <c:v>Not Enrolled</c:v>
                </c:pt>
              </c:strCache>
              <c:extLst/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0.61400363395082203</c:v>
                </c:pt>
                <c:pt idx="1">
                  <c:v>0.38599636604917797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A37A-479B-BD2F-E8B424CC94E1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A37A-479B-BD2F-E8B424CC94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A37A-479B-BD2F-E8B424CC94E1}"/>
              </c:ext>
            </c:extLst>
          </c:dPt>
          <c:dLbls>
            <c:dLbl>
              <c:idx val="0"/>
              <c:layout>
                <c:manualLayout>
                  <c:x val="-0.24363582677165355"/>
                  <c:y val="-7.5010936132983375E-2"/>
                </c:manualLayout>
              </c:layout>
              <c:tx>
                <c:rich>
                  <a:bodyPr/>
                  <a:lstStyle/>
                  <a:p>
                    <a:fld id="{0E7F0751-1A0E-4C45-8841-D8F0B4D240AC}" type="VALUE">
                      <a:rPr lang="en-US"/>
                      <a:pPr/>
                      <a:t>[VALUE]</a:t>
                    </a:fld>
                    <a:fld id="{E6C66506-25A7-40B5-93B6-F90A05F15694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A37A-479B-BD2F-E8B424CC94E1}"/>
                </c:ext>
              </c:extLst>
            </c:dLbl>
            <c:dLbl>
              <c:idx val="1"/>
              <c:layout>
                <c:manualLayout>
                  <c:x val="0.20914129483814517"/>
                  <c:y val="6.0628098571012E-2"/>
                </c:manualLayout>
              </c:layout>
              <c:tx>
                <c:rich>
                  <a:bodyPr/>
                  <a:lstStyle/>
                  <a:p>
                    <a:fld id="{FCEDC87A-DF5C-4F34-B768-9B93C3FECF51}" type="VALUE">
                      <a:rPr lang="en-US"/>
                      <a:pPr/>
                      <a:t>[VALUE]</a:t>
                    </a:fld>
                    <a:fld id="{565543EF-DEF9-419B-8532-AE96AA2B5CCE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A37A-479B-BD2F-E8B424CC94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Enrolled</c:v>
                </c:pt>
                <c:pt idx="1">
                  <c:v>Not Enrolled</c:v>
                </c:pt>
              </c:strCache>
              <c:extLst/>
            </c:strRef>
          </c:cat>
          <c:val>
            <c:numRef>
              <c:f>Sheet1!$C$2:$C$3</c:f>
              <c:numCache>
                <c:formatCode>_(* #,##0.0_);_(* \(#,##0.0\);_(* "-"??_);_(@_)</c:formatCode>
                <c:ptCount val="2"/>
                <c:pt idx="0">
                  <c:v>636653</c:v>
                </c:pt>
                <c:pt idx="1">
                  <c:v>400235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A37A-479B-BD2F-E8B424CC94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A10E-90C6-4978-89DC-ACC6D9E041A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CEC91-7A65-4868-9634-A5288F99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98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32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48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title is hidden </a:t>
            </a:r>
            <a:r>
              <a:rPr lang="en-US"/>
              <a:t>from display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5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22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Header font 50pt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Content/body text font 28pt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78F28-4B59-9F30-769D-547899606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F6FD11-545A-8910-69A1-5DF9AD8A77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75E608-F5F8-BBED-2505-B5BE0DBB23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Header font 50pt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Content/body text font 28pt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7C394-0BEA-0893-4CFA-C769FE2986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58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21C48-05D1-6184-4BE6-902066286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52C65A-3B3F-F167-7EEF-DAF33E4214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A90FDF-71E5-A903-CA32-5160C89703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Header font 50pt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Content/body text font 28pt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77F2-93B8-3F29-15CD-17199C72F1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51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18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35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5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706E5E-2FCB-B270-CD3F-6CFEC4E39E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513" y="-838908"/>
            <a:ext cx="11521440" cy="11521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FEE4-62A2-7EAB-AEBF-7E3944603D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69264" y="956930"/>
            <a:ext cx="10354410" cy="3675792"/>
          </a:xfrm>
        </p:spPr>
        <p:txBody>
          <a:bodyPr anchor="ctr">
            <a:normAutofit/>
          </a:bodyPr>
          <a:lstStyle>
            <a:lvl1pPr algn="l">
              <a:lnSpc>
                <a:spcPct val="110000"/>
              </a:lnSpc>
              <a:defRPr sz="6600" b="1">
                <a:solidFill>
                  <a:srgbClr val="2F3D4C"/>
                </a:solidFill>
                <a:latin typeface="Aptos" panose="020B0004020202020204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Slide</a:t>
            </a:r>
            <a:r>
              <a:rPr lang="en-US" dirty="0"/>
              <a:t> -</a:t>
            </a:r>
            <a:r>
              <a:rPr lang="en-US" dirty="0">
                <a:solidFill>
                  <a:schemeClr val="bg1"/>
                </a:solidFill>
              </a:rPr>
              <a:t>Font is no less than 44 size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D4C45-7EC9-A96B-2BD7-023E611D49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3262" y="5276460"/>
            <a:ext cx="10370412" cy="2483643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rgbClr val="2F3D4C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&lt;Audience&gt;</a:t>
            </a:r>
          </a:p>
          <a:p>
            <a:r>
              <a:rPr lang="en-US" dirty="0"/>
              <a:t>&lt;Presenter Name&gt; </a:t>
            </a:r>
          </a:p>
          <a:p>
            <a:r>
              <a:rPr lang="en-US" dirty="0"/>
              <a:t>&lt;Date&gt;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B8F3DA-CB78-FE37-88DE-2565E63C0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3479" y="7910464"/>
            <a:ext cx="8641080" cy="2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5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B318CF-2B45-C43B-CD55-06615050B2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C5CC20D6-CB1A-AC19-3B64-8C546270A5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019788" y="2437728"/>
            <a:ext cx="5303520" cy="632585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Three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437728"/>
            <a:ext cx="5303520" cy="6325851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8EE9B-5A2D-A2FD-AB31-0B7F5AF0C29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92240" y="2456488"/>
            <a:ext cx="5303520" cy="630709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A7768E-ADFA-A429-D505-997BA11329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1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2 box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E7660AF-9DC3-B9D2-2069-4B8428057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3" name="SCDE logo" descr="South Carolina Department of Education logo ">
            <a:extLst>
              <a:ext uri="{FF2B5EF4-FFF2-40B4-BE49-F238E27FC236}">
                <a16:creationId xmlns:a16="http://schemas.microsoft.com/office/drawing/2014/main" id="{AE1892C7-250F-529E-EF3D-9D54585E9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Comparison with 2 boxes and footer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8793" y="2371986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577760" y="2371986"/>
            <a:ext cx="7774782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9765DB-741E-0449-2A66-482A1AA784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38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tro slide - do not u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Introduction slide – do not use!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110" y="2354580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609213" y="2354580"/>
            <a:ext cx="7774782" cy="64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7B5441-957E-764A-2A5B-31D36BB58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9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72286C-A10D-2147-4B2F-D04B51C7A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0F42C22C-EB47-219D-24BC-66F0E03E49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743122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9" y="3314700"/>
            <a:ext cx="6272788" cy="575308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B8352C-6B08-2F67-F9E0-D46B6820F2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5016956" y="6040472"/>
            <a:ext cx="5486400" cy="1581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F1B112-0BDC-440C-A7A6-0AD3400F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24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0D4F7C-2098-8AE2-3D3C-F5509390FB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86ADCA97-48F9-D4E8-35C7-58B9767854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66925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Picture with 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8" y="3314700"/>
            <a:ext cx="6346485" cy="5488781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/>
              <a:t>Click to </a:t>
            </a:r>
            <a:r>
              <a:rPr lang="en-US" dirty="0" err="1"/>
              <a:t>eadipisicing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  <a:ln w="28575">
            <a:solidFill>
              <a:srgbClr val="F0C14C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/>
              <a:t>Insert and format picture </a:t>
            </a:r>
          </a:p>
          <a:p>
            <a:pPr lvl="0"/>
            <a:r>
              <a:rPr lang="en-US" dirty="0"/>
              <a:t>to fit allotted box frame</a:t>
            </a:r>
          </a:p>
          <a:p>
            <a:pPr lvl="0"/>
            <a:r>
              <a:rPr lang="en-US" dirty="0"/>
              <a:t>(you may adjust the height of the yellow box, not the width)</a:t>
            </a:r>
          </a:p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510209-27A1-C6F6-9969-757851441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46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nam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B3F3E5-B314-C00D-47FE-B8BAA579D8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8" name="SCDE logo" descr="South Carolina Department of Education logo ">
            <a:extLst>
              <a:ext uri="{FF2B5EF4-FFF2-40B4-BE49-F238E27FC236}">
                <a16:creationId xmlns:a16="http://schemas.microsoft.com/office/drawing/2014/main" id="{BC6C8FC2-1503-FB3A-3F76-0A4FA4F8D6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1C1767-145D-AEB1-4B9F-15572B7E43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90904" y="2233652"/>
            <a:ext cx="7296150" cy="281333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  <a:latin typeface="+mn-lt"/>
              </a:defRPr>
            </a:lvl1pPr>
          </a:lstStyle>
          <a:p>
            <a:r>
              <a:rPr lang="en-US" dirty="0" err="1"/>
              <a:t>Firstname</a:t>
            </a:r>
            <a:br>
              <a:rPr lang="en-US" dirty="0"/>
            </a:br>
            <a:r>
              <a:rPr lang="en-US" dirty="0" err="1"/>
              <a:t>Lastname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E24D0A-B619-0CDD-0665-C4B9269E9311}"/>
              </a:ext>
            </a:extLst>
          </p:cNvPr>
          <p:cNvCxnSpPr/>
          <p:nvPr userDrawn="1"/>
        </p:nvCxnSpPr>
        <p:spPr>
          <a:xfrm>
            <a:off x="8839200" y="5295900"/>
            <a:ext cx="7296150" cy="0"/>
          </a:xfrm>
          <a:prstGeom prst="line">
            <a:avLst/>
          </a:prstGeom>
          <a:ln>
            <a:solidFill>
              <a:srgbClr val="F0C14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8F96D2-A9CF-5427-4503-D15057B18DF5}"/>
              </a:ext>
            </a:extLst>
          </p:cNvPr>
          <p:cNvSpPr/>
          <p:nvPr userDrawn="1"/>
        </p:nvSpPr>
        <p:spPr>
          <a:xfrm>
            <a:off x="2152650" y="1983736"/>
            <a:ext cx="5486400" cy="5486400"/>
          </a:xfrm>
          <a:prstGeom prst="ellipse">
            <a:avLst/>
          </a:prstGeom>
          <a:noFill/>
          <a:ln w="76200">
            <a:solidFill>
              <a:srgbClr val="F0C14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2806A6B-C583-2987-7774-09C08CD97C9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790904" y="5511790"/>
            <a:ext cx="7344446" cy="1003310"/>
          </a:xfrm>
        </p:spPr>
        <p:txBody>
          <a:bodyPr>
            <a:noAutofit/>
          </a:bodyPr>
          <a:lstStyle>
            <a:lvl1pPr>
              <a:defRPr i="1">
                <a:solidFill>
                  <a:srgbClr val="2F3D4C"/>
                </a:solidFill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017522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SCD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ED54356-DE3D-3B34-CC3A-08F472B834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5139" y="8267700"/>
            <a:ext cx="4572000" cy="9144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44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ed.sc.gov</a:t>
            </a:r>
          </a:p>
        </p:txBody>
      </p:sp>
      <p:pic>
        <p:nvPicPr>
          <p:cNvPr id="7" name="Picture 6" descr="2024 South Carolina Department of Education">
            <a:extLst>
              <a:ext uri="{FF2B5EF4-FFF2-40B4-BE49-F238E27FC236}">
                <a16:creationId xmlns:a16="http://schemas.microsoft.com/office/drawing/2014/main" id="{4D988EAD-12EE-78F5-0E0F-0E4B0EC55C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80" y="1028700"/>
            <a:ext cx="6862119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ED160C-729E-DC01-91C1-E45A5EB4DE4B}"/>
              </a:ext>
            </a:extLst>
          </p:cNvPr>
          <p:cNvGrpSpPr/>
          <p:nvPr userDrawn="1"/>
        </p:nvGrpSpPr>
        <p:grpSpPr>
          <a:xfrm>
            <a:off x="-1023066" y="8828011"/>
            <a:ext cx="18821128" cy="1254203"/>
            <a:chOff x="-1023066" y="8828011"/>
            <a:chExt cx="18821128" cy="12542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9D1160-64CA-436C-B670-2D23DD0AAC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 rot="16200000">
              <a:off x="7650426" y="846324"/>
              <a:ext cx="26615" cy="17373600"/>
            </a:xfrm>
            <a:prstGeom prst="rect">
              <a:avLst/>
            </a:prstGeom>
          </p:spPr>
        </p:pic>
        <p:pic>
          <p:nvPicPr>
            <p:cNvPr id="5" name="SCDE logo" descr="South Carolina Department of Education logo ">
              <a:extLst>
                <a:ext uri="{FF2B5EF4-FFF2-40B4-BE49-F238E27FC236}">
                  <a16:creationId xmlns:a16="http://schemas.microsoft.com/office/drawing/2014/main" id="{F641CD80-4F1B-DE0E-97B9-9E7823DD74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6535400" y="8828011"/>
              <a:ext cx="1262662" cy="125420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1265995"/>
            <a:ext cx="4647438" cy="713232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A96615-EFF9-DD25-AEFB-EADCE296E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67400" y="1265995"/>
            <a:ext cx="10935" cy="713232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B0171C-C651-92CB-2B09-20CB26A7EE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27473" y="1265996"/>
            <a:ext cx="10658720" cy="7132320"/>
          </a:xfrm>
        </p:spPr>
        <p:txBody>
          <a:bodyPr anchor="ctr">
            <a:noAutofit/>
          </a:bodyPr>
          <a:lstStyle>
            <a:lvl1pPr>
              <a:defRPr sz="5400">
                <a:solidFill>
                  <a:srgbClr val="2F3D4C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0" marR="0" lvl="1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Second level</a:t>
            </a:r>
          </a:p>
          <a:p>
            <a:pPr marL="0" marR="0" lvl="2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Third level</a:t>
            </a:r>
          </a:p>
          <a:p>
            <a:pPr marL="0" marR="0" lvl="3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Fourth level</a:t>
            </a:r>
          </a:p>
          <a:p>
            <a:pPr marL="0" marR="0" lvl="4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ne Item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5A24F8-E0C0-F79E-2D18-9ED0C519D5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4" name="SCDE logo" descr="South Carolina Department of Education logo ">
            <a:extLst>
              <a:ext uri="{FF2B5EF4-FFF2-40B4-BE49-F238E27FC236}">
                <a16:creationId xmlns:a16="http://schemas.microsoft.com/office/drawing/2014/main" id="{31730557-317E-7F61-E7D8-F3F39A889C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91679"/>
            <a:ext cx="16459200" cy="13716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 Item #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" y="5175315"/>
            <a:ext cx="16459200" cy="18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965D2-0741-DF84-33EC-57B9545B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99982" y="732042"/>
            <a:ext cx="2288036" cy="2286000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C849E3-7EAC-09E6-DF91-24BB92C42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3200" y="5678334"/>
            <a:ext cx="12801600" cy="2038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600" b="1">
                <a:solidFill>
                  <a:srgbClr val="2F3D4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9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 with footer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6450056" cy="5975668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E3099C-6661-43B6-EBF5-B36CAE5262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9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l 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o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Custom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8972" y="1817316"/>
            <a:ext cx="16450056" cy="7440984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 dirty="0"/>
              <a:t>Please contact Nicole Arndt, nmarndt@ed.sc.gov, to design a custom slide to fit your needs.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5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57C5B0-A9C0-09CB-BD24-64EFCD4E53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A016A209-B477-FFDA-7AE8-5C42ACA538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Data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AFE474-6905-6CBF-B4C2-AF926B17C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166068"/>
            <a:ext cx="16450056" cy="623224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217999-8758-BD0D-F188-1776473D73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0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9A8B40-4FA4-AB72-CF27-F710AC3A8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FF320282-5BD6-3617-EDC1-095179441E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Two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79311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0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7CB8A-616D-DB88-E626-AD88405E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1D1AE-8C70-E17F-4B72-A99C29DE1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972" y="1866901"/>
            <a:ext cx="16404336" cy="6891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39AE-F4E9-DBEA-157C-A988F04C3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972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2BDF-56C2-0213-CE6C-82243BE91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35040" y="9556342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486B0-175D-859B-47C3-0AF39FCE8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08508" y="9556342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5" r:id="rId3"/>
    <p:sldLayoutId id="2147483662" r:id="rId4"/>
    <p:sldLayoutId id="2147483677" r:id="rId5"/>
    <p:sldLayoutId id="2147483678" r:id="rId6"/>
    <p:sldLayoutId id="2147483679" r:id="rId7"/>
    <p:sldLayoutId id="2147483674" r:id="rId8"/>
    <p:sldLayoutId id="2147483663" r:id="rId9"/>
    <p:sldLayoutId id="2147483673" r:id="rId10"/>
    <p:sldLayoutId id="2147483664" r:id="rId11"/>
    <p:sldLayoutId id="2147483672" r:id="rId12"/>
    <p:sldLayoutId id="2147483666" r:id="rId13"/>
    <p:sldLayoutId id="2147483668" r:id="rId14"/>
    <p:sldLayoutId id="2147483670" r:id="rId15"/>
    <p:sldLayoutId id="2147483669" r:id="rId1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.sc.gov/finance/financial-services/medicaid-information/medicaid-services-reimbursement/" TargetMode="Externa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25B5-F436-FCCB-568C-BFA2D8619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Understanding Medicaid</a:t>
            </a:r>
            <a:br>
              <a:rPr lang="en-US" dirty="0"/>
            </a:br>
            <a:r>
              <a:rPr lang="en-US" dirty="0"/>
              <a:t>Finance Boot Camp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9F854-9284-7C19-F74C-100A35BAA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District Finance Coordinators</a:t>
            </a:r>
          </a:p>
          <a:p>
            <a:r>
              <a:rPr lang="en-US" dirty="0"/>
              <a:t>Presented By: Marquita Taylor, Ophelia McClary</a:t>
            </a:r>
          </a:p>
          <a:p>
            <a:r>
              <a:rPr lang="en-US"/>
              <a:t>August 22, </a:t>
            </a:r>
            <a:r>
              <a:rPr lang="en-US" dirty="0"/>
              <a:t>2025</a:t>
            </a:r>
          </a:p>
        </p:txBody>
      </p:sp>
      <p:pic>
        <p:nvPicPr>
          <p:cNvPr id="5" name="Content PlacehCDE banner logo" descr="2024 South Carolina Department of Education banner logo.">
            <a:extLst>
              <a:ext uri="{FF2B5EF4-FFF2-40B4-BE49-F238E27FC236}">
                <a16:creationId xmlns:a16="http://schemas.microsoft.com/office/drawing/2014/main" id="{F8433567-76C1-EC93-B632-9F4365145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191501"/>
            <a:ext cx="960120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2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555E6-4D0B-4499-EC29-28C73E7C3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0F41A-5B3C-5CDE-C17A-FFEC29525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School-Based Medicaid Programs &amp;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4B203-258F-C332-3D60-A7F443F1B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4473428" cy="7006753"/>
          </a:xfrm>
        </p:spPr>
        <p:txBody>
          <a:bodyPr>
            <a:normAutofit/>
          </a:bodyPr>
          <a:lstStyle/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School-Based Rehabilitative Therapy Services (SBRS)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Rehabilitative Behavioral Health Services (RBHS)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School District Administrative Claiming (SDAC)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Special Needs Transportation (SNT)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Telehealth (facility fee)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Medicaid Adolescent Pregnancy Prevention Services (MAPPS)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COVID - 19 Testing</a:t>
            </a:r>
          </a:p>
          <a:p>
            <a:pPr marL="628646" indent="-571500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Autism Spectrum Disorder (ASD)</a:t>
            </a:r>
          </a:p>
        </p:txBody>
      </p:sp>
    </p:spTree>
    <p:extLst>
      <p:ext uri="{BB962C8B-B14F-4D97-AF65-F5344CB8AC3E}">
        <p14:creationId xmlns:p14="http://schemas.microsoft.com/office/powerpoint/2010/main" val="4190511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244106-A588-D8A8-DD3B-D999EA91DA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0" y="1817688"/>
            <a:ext cx="99822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School-Based Rehabilitative Services (SBRS)</a:t>
            </a:r>
          </a:p>
        </p:txBody>
      </p:sp>
    </p:spTree>
    <p:extLst>
      <p:ext uri="{BB962C8B-B14F-4D97-AF65-F5344CB8AC3E}">
        <p14:creationId xmlns:p14="http://schemas.microsoft.com/office/powerpoint/2010/main" val="3797047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FB4EA-C603-93C3-8F4D-E6B2AA0C5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Medicaid Reimbursement is available for the following School-Based Rehabilitative Services: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D638E-5F28-5010-BC91-F9118172F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568853"/>
            <a:ext cx="16450056" cy="623224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Speech Language Therapy (SLP)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Physical Therapy (PT)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Occupational Therapy (OT)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Audiology (AUD)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Nursing Services for Children Under 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Orientation &amp; Mobility (O&amp;M)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Medicaid Adolescent Pregnancy Prevention Services (MAPPS)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Special Needs Transportation (SNT)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School District Administration Claiming (SDAC)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Telemedicine (Facility Fee)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Autism Spectrum Disorder (ASD)</a:t>
            </a:r>
          </a:p>
        </p:txBody>
      </p:sp>
    </p:spTree>
    <p:extLst>
      <p:ext uri="{BB962C8B-B14F-4D97-AF65-F5344CB8AC3E}">
        <p14:creationId xmlns:p14="http://schemas.microsoft.com/office/powerpoint/2010/main" val="1145535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E1B6-E132-3F53-871B-DFDA5F34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SCDE Telemedicine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9FBE0-554A-07D1-2F8E-3885B86E8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019300"/>
            <a:ext cx="6320028" cy="73152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Medical facilities throughout the state have existing programs to provide telehealth in the school districts and have established the SC Telehealth Alliance.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program treats common childhood illnesses including sore throat, rashes, and chronic diseases such as asthma.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If the student’s condition cannot be diagnosed via telehealth, the provider will work with the family to connect them to an in-person provider.</a:t>
            </a:r>
          </a:p>
        </p:txBody>
      </p:sp>
      <p:pic>
        <p:nvPicPr>
          <p:cNvPr id="5" name="Picture 4" descr="A map of South Carolina listed by cuonty of school based telehealth programs">
            <a:extLst>
              <a:ext uri="{FF2B5EF4-FFF2-40B4-BE49-F238E27FC236}">
                <a16:creationId xmlns:a16="http://schemas.microsoft.com/office/drawing/2014/main" id="{961798F9-FC7D-3819-CCA8-AAD9E8CDDA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42" t="2151" r="-2" b="-2"/>
          <a:stretch>
            <a:fillRect/>
          </a:stretch>
        </p:blipFill>
        <p:spPr>
          <a:xfrm>
            <a:off x="7848600" y="2019300"/>
            <a:ext cx="8458201" cy="73152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23710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2AE34-C1F8-9D4C-B5C1-B4696D6E0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51EAE60-011F-B440-C07E-7A6AB69DDF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0" y="1817688"/>
            <a:ext cx="99822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Rehabilitative Behavioral Health Services (RBHS)</a:t>
            </a:r>
          </a:p>
        </p:txBody>
      </p:sp>
    </p:spTree>
    <p:extLst>
      <p:ext uri="{BB962C8B-B14F-4D97-AF65-F5344CB8AC3E}">
        <p14:creationId xmlns:p14="http://schemas.microsoft.com/office/powerpoint/2010/main" val="54505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CA3C-8BE1-81EB-2B65-ADE92A456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C187-A180-B4AB-5C52-AF6A55BD7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b="0" dirty="0"/>
              <a:t>Rehabilitative</a:t>
            </a:r>
            <a:r>
              <a:rPr lang="en-US" sz="5400" dirty="0"/>
              <a:t> </a:t>
            </a:r>
            <a:r>
              <a:rPr lang="en-US" sz="4500" b="0" dirty="0"/>
              <a:t>Behavioral Health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3A1F2-F0D8-CE81-E487-FAE880AA0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166068"/>
            <a:ext cx="15218263" cy="7092232"/>
          </a:xfrm>
        </p:spPr>
        <p:txBody>
          <a:bodyPr numCol="2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Diagnostic Assessment (DA)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Psychological Testing and Evaluation (PTE)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Individual Psychotherapy (IP)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Group Psychotherapy (GP)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Family Psychotherapy (FP)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Multiple Family Group Psychotherapy (MFGP)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Behavioral Health Screening (BHS)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Service Plan Development (SPD)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Crisis Management (CM)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Psychosocial Rehabilitation Services (PRS)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Behavior Modification (B-Mod)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Family Support (FS)</a:t>
            </a:r>
          </a:p>
        </p:txBody>
      </p:sp>
    </p:spTree>
    <p:extLst>
      <p:ext uri="{BB962C8B-B14F-4D97-AF65-F5344CB8AC3E}">
        <p14:creationId xmlns:p14="http://schemas.microsoft.com/office/powerpoint/2010/main" val="1583151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A56D3-CE1E-EB38-7923-AF281C4D1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E4CC82-BD24-8FE9-2E83-F5E550BD27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62200" y="1817688"/>
            <a:ext cx="118110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School District Administrative Claiming (SDAC)</a:t>
            </a:r>
          </a:p>
        </p:txBody>
      </p:sp>
    </p:spTree>
    <p:extLst>
      <p:ext uri="{BB962C8B-B14F-4D97-AF65-F5344CB8AC3E}">
        <p14:creationId xmlns:p14="http://schemas.microsoft.com/office/powerpoint/2010/main" val="3256969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8468E-F27D-7B37-2ADB-FA02C11A4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D6365-E581-B1FF-87AC-0185CFA8E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5387828" cy="59756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Federal reimbursement for activities that support the Medicaid program.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Reimbursement is determined using random moment surveys (RMS) to access what activities participants perform.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Surveys are assigned proportionally to each participating district.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Results of the surveys determine the percentage of reimbursable activities.</a:t>
            </a:r>
          </a:p>
        </p:txBody>
      </p:sp>
    </p:spTree>
    <p:extLst>
      <p:ext uri="{BB962C8B-B14F-4D97-AF65-F5344CB8AC3E}">
        <p14:creationId xmlns:p14="http://schemas.microsoft.com/office/powerpoint/2010/main" val="2062552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2EC3A-8F1F-6DB3-7F1A-7D75F4781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B52F1-8E2D-43F5-9D1D-D90EAE61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SDAC -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9E581-152B-736E-0C60-8C918754D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5235428" cy="59756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school year is divided into four quarters based on the SFY beginning with JAS (i.e., July, August, September).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After the quarter ends, each district enters their cost information for the quarter (salaries, purchased services, other non-federal costs, etc.)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 invoice is generated for each school district, electronically signed by the district’s finance coordinator, and submitted to the SCDHHS for payment.</a:t>
            </a:r>
          </a:p>
        </p:txBody>
      </p:sp>
    </p:spTree>
    <p:extLst>
      <p:ext uri="{BB962C8B-B14F-4D97-AF65-F5344CB8AC3E}">
        <p14:creationId xmlns:p14="http://schemas.microsoft.com/office/powerpoint/2010/main" val="4074648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75CC1-BF6B-298E-3126-27539E64B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CE524-7DA5-1EF6-6891-B51D6B26E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480060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SDAC –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34018-FCDA-8855-8A78-5B7B101A84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5862828" cy="701040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school year is divided into four quarters based on the SFY beginning with JAS (i.e., July, August, September).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After the quarter ends, each district enters their cost information for the quarter (salaries, purchased services, other non-federal costs, etc.)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 invoice is generated for each school district, electronically signed by the district’s finance coordinator, and submitted to the SCDHHS for payment.</a:t>
            </a:r>
          </a:p>
        </p:txBody>
      </p:sp>
      <p:pic>
        <p:nvPicPr>
          <p:cNvPr id="4" name="Picture 3" descr="An example of a school district administrative claiming invoice">
            <a:extLst>
              <a:ext uri="{FF2B5EF4-FFF2-40B4-BE49-F238E27FC236}">
                <a16:creationId xmlns:a16="http://schemas.microsoft.com/office/drawing/2014/main" id="{C953BAC0-1526-B585-6D42-DA04FC8BB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7" b="-7"/>
          <a:stretch>
            <a:fillRect/>
          </a:stretch>
        </p:blipFill>
        <p:spPr>
          <a:xfrm>
            <a:off x="7543800" y="2246608"/>
            <a:ext cx="8565583" cy="70104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45049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15F20-C0C6-EFC7-29B7-09E9CCA18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Agenda</a:t>
            </a:r>
            <a:endParaRPr lang="en-US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C43E-2C31-98E4-C95D-A11511A694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46520" y="1500160"/>
            <a:ext cx="10922508" cy="6891052"/>
          </a:xfrm>
        </p:spPr>
        <p:txBody>
          <a:bodyPr anchor="ctr">
            <a:normAutofit lnSpcReduction="10000"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</a:rPr>
              <a:t>What is Medicaid?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</a:rPr>
              <a:t>Why Medicaid in Education? 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</a:rPr>
              <a:t>Medicaid Funding 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</a:rPr>
              <a:t>Billable Medicaid Services 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</a:rPr>
              <a:t>School-Based Medicaid Programs/Services</a:t>
            </a:r>
          </a:p>
          <a:p>
            <a:pPr lvl="1" defTabSz="914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2F3D4C"/>
                </a:solidFill>
              </a:rPr>
              <a:t>School-Based Rehabilitative Therapy Services (SBRS) </a:t>
            </a:r>
          </a:p>
          <a:p>
            <a:pPr lvl="1" defTabSz="914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2F3D4C"/>
                </a:solidFill>
              </a:rPr>
              <a:t>Rehabilitative Behavioral Health Services (RBHS) </a:t>
            </a:r>
          </a:p>
          <a:p>
            <a:pPr lvl="1" defTabSz="914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2F3D4C"/>
                </a:solidFill>
              </a:rPr>
              <a:t>School District Administrative Claiming (SDAC) </a:t>
            </a:r>
          </a:p>
          <a:p>
            <a:pPr lvl="1" defTabSz="914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2F3D4C"/>
                </a:solidFill>
              </a:rPr>
              <a:t>Special Needs Transportation (SNT)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4000" dirty="0">
                <a:solidFill>
                  <a:srgbClr val="2F3D4C"/>
                </a:solidFill>
              </a:rPr>
              <a:t>Reimbursement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4000" dirty="0">
                <a:solidFill>
                  <a:srgbClr val="2F3D4C"/>
                </a:solidFill>
              </a:rPr>
              <a:t>Contracts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4000" dirty="0">
                <a:solidFill>
                  <a:srgbClr val="2F3D4C"/>
                </a:solidFill>
              </a:rPr>
              <a:t>District Review of Medicaid Reimbursement Data</a:t>
            </a:r>
          </a:p>
        </p:txBody>
      </p:sp>
    </p:spTree>
    <p:extLst>
      <p:ext uri="{BB962C8B-B14F-4D97-AF65-F5344CB8AC3E}">
        <p14:creationId xmlns:p14="http://schemas.microsoft.com/office/powerpoint/2010/main" val="3331359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22D5A-714B-6BBC-EA25-AA498230E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398-0F4A-8AB4-7152-6A6D4192A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Responsibilities for SDAC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EBC84-BA80-E842-873A-369730DEE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5235428" cy="59756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Participants</a:t>
            </a:r>
          </a:p>
          <a:p>
            <a:pPr marL="1600200" lvl="1" indent="-5715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Complete Surveys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District Coordinator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Develop Personnel Roster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Train Participants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Review Surveys for Accuracy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Ensure Participants have access to the SDAC application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Finance Coordinator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Enter Cost Information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Review Invoice for Accuracy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Sign and Return Invoice</a:t>
            </a:r>
          </a:p>
        </p:txBody>
      </p:sp>
    </p:spTree>
    <p:extLst>
      <p:ext uri="{BB962C8B-B14F-4D97-AF65-F5344CB8AC3E}">
        <p14:creationId xmlns:p14="http://schemas.microsoft.com/office/powerpoint/2010/main" val="3788350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0DA1B-BB80-4FAC-8D1E-430DA0536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6C6F425-E8F0-5800-A0B8-D5F5B331CA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62200" y="1817688"/>
            <a:ext cx="118110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Special Needs Transportation (SNT)</a:t>
            </a:r>
          </a:p>
        </p:txBody>
      </p:sp>
    </p:spTree>
    <p:extLst>
      <p:ext uri="{BB962C8B-B14F-4D97-AF65-F5344CB8AC3E}">
        <p14:creationId xmlns:p14="http://schemas.microsoft.com/office/powerpoint/2010/main" val="3071242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8EA6-9A82-72A8-9391-A2D16E78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SNT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ED0B8-6F0B-6594-BB27-AE46C4B272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6243828" cy="6361229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SNT is reimbursable when a student is transported on a specially adapted school bus to or from a location where a Medicaid reimbursable service is received (i.e., ST, OT, PT)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Services can be provided at a school or other facility.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SNT must also be identified in the Individualized Education Program (IEP) of the student.</a:t>
            </a:r>
          </a:p>
        </p:txBody>
      </p:sp>
      <p:pic>
        <p:nvPicPr>
          <p:cNvPr id="1028" name="Picture 4" descr="Special Needs Mini School Bus - Chartrand Transport">
            <a:extLst>
              <a:ext uri="{FF2B5EF4-FFF2-40B4-BE49-F238E27FC236}">
                <a16:creationId xmlns:a16="http://schemas.microsoft.com/office/drawing/2014/main" id="{BB0F2E82-2620-AC78-5DCC-04509ABF3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0" y="2247900"/>
            <a:ext cx="7772400" cy="58293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9751193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40F4F-E44A-10FF-4E08-1E865FA5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SNT -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33EFA-7B81-0382-C46C-F8DFB71CF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5235428" cy="59756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South Carolina Department of Education (SCDE) pays school districts a portion of its Medicaid SNT revenues. SCDE owns the buses and is the Medicaid claimant.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Some district expenses are included in the annual SNT cost report that is submitted to the SCDHHS.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SCDHHS sets the maximum reimbursement allowed for each trip.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maximum daily reimbursement for the SY 2025 – 2026 is $87.18.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$29.06 per trip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Up to 3 trips per day</a:t>
            </a:r>
          </a:p>
        </p:txBody>
      </p:sp>
    </p:spTree>
    <p:extLst>
      <p:ext uri="{BB962C8B-B14F-4D97-AF65-F5344CB8AC3E}">
        <p14:creationId xmlns:p14="http://schemas.microsoft.com/office/powerpoint/2010/main" val="1816429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9B591-B615-4F09-EFAA-9B585D9C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SNT Claims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8ED0F-324D-FF04-D2ED-797E2F022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Districts enter student ridership data into the SNT application on the SCDE 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SCDE utilizes </a:t>
            </a:r>
            <a:r>
              <a:rPr lang="en-US" dirty="0" err="1"/>
              <a:t>EdPlan</a:t>
            </a:r>
            <a:r>
              <a:rPr lang="en-US" dirty="0"/>
              <a:t> to retrieve students IEP data.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SCDE receives SPON file from SCDHHS that contains student info (i.e., Medicaid numbers, dates of health services, etc.)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SPON file is uploaded into the SNT claims application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SNT Claims application prepares an electronic claim file with transportation claims and submits to the SCDHHS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SCDHHS processes the claim file and returns an electronic remittance with the paid dollar amounts.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monetary amounts are stored into the SNT claims application awaiting distribution to districts.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Once the state match is paid, SCDE keeps 50% and distributes 50% of the federal share to districts.</a:t>
            </a:r>
          </a:p>
        </p:txBody>
      </p:sp>
    </p:spTree>
    <p:extLst>
      <p:ext uri="{BB962C8B-B14F-4D97-AF65-F5344CB8AC3E}">
        <p14:creationId xmlns:p14="http://schemas.microsoft.com/office/powerpoint/2010/main" val="1032694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486DE-3362-A494-46C9-1D20FAFF7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D9DE96A-1269-1C51-7B80-689382D330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62200" y="1817688"/>
            <a:ext cx="118110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Reimbursement</a:t>
            </a:r>
          </a:p>
        </p:txBody>
      </p:sp>
    </p:spTree>
    <p:extLst>
      <p:ext uri="{BB962C8B-B14F-4D97-AF65-F5344CB8AC3E}">
        <p14:creationId xmlns:p14="http://schemas.microsoft.com/office/powerpoint/2010/main" val="4133563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59348-4A44-712F-1042-BCCCBEA84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Reimbursement FY23 and FY24</a:t>
            </a:r>
          </a:p>
        </p:txBody>
      </p:sp>
      <p:pic>
        <p:nvPicPr>
          <p:cNvPr id="5" name="Content Placeholder 4" descr="reimbursements for FY 23 - 24 listed by category for Years 2022-2023, and 2023-2024">
            <a:extLst>
              <a:ext uri="{FF2B5EF4-FFF2-40B4-BE49-F238E27FC236}">
                <a16:creationId xmlns:a16="http://schemas.microsoft.com/office/drawing/2014/main" id="{51972622-4028-81E6-8A91-02E781ACEF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8971" y="1644967"/>
            <a:ext cx="14010581" cy="7765733"/>
          </a:xfrm>
        </p:spPr>
      </p:pic>
    </p:spTree>
    <p:extLst>
      <p:ext uri="{BB962C8B-B14F-4D97-AF65-F5344CB8AC3E}">
        <p14:creationId xmlns:p14="http://schemas.microsoft.com/office/powerpoint/2010/main" val="3088225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C5BD8-50C5-F9C7-F771-1B6BE173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Fluctuations in Medicaid Reimbursement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966E4-BB12-CEF8-6600-C4397F2A5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Factors that influence Medicaid reimbursement are: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Districts</a:t>
            </a:r>
            <a:r>
              <a:rPr lang="en-US" dirty="0"/>
              <a:t> decision to bill for a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Staffing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Incorrect billing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Third Party Liability (TPL)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Managed Care Organization (MCO) involvement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Student Enrollment</a:t>
            </a:r>
          </a:p>
        </p:txBody>
      </p:sp>
    </p:spTree>
    <p:extLst>
      <p:ext uri="{BB962C8B-B14F-4D97-AF65-F5344CB8AC3E}">
        <p14:creationId xmlns:p14="http://schemas.microsoft.com/office/powerpoint/2010/main" val="19142419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42502-3FF0-09CA-5D08-46BDCE969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RBHS Claim Submission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2542E-2F2F-3D2A-E514-A8D7A5727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FFS</a:t>
            </a:r>
            <a:endParaRPr lang="en-US" dirty="0"/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Submit claims directly to SCDHHS via SCDHHS Web Tool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MCO (for RBHS)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Healthy Blue by </a:t>
            </a:r>
            <a:r>
              <a:rPr lang="en-US" sz="3200" dirty="0" err="1">
                <a:solidFill>
                  <a:srgbClr val="2F3D4C"/>
                </a:solidFill>
              </a:rPr>
              <a:t>BlueChoice</a:t>
            </a:r>
            <a:r>
              <a:rPr lang="en-US" sz="3200" dirty="0">
                <a:solidFill>
                  <a:srgbClr val="2F3D4C"/>
                </a:solidFill>
              </a:rPr>
              <a:t> of SC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Absolute Total Care (ATC)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Molina Healthcare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First Choice by Select Health</a:t>
            </a:r>
          </a:p>
          <a:p>
            <a:pPr marL="1485900" lvl="1" indent="-457200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2F3D4C"/>
                </a:solidFill>
              </a:rPr>
              <a:t>Humana (effective July 1, 2021)</a:t>
            </a:r>
          </a:p>
        </p:txBody>
      </p:sp>
    </p:spTree>
    <p:extLst>
      <p:ext uri="{BB962C8B-B14F-4D97-AF65-F5344CB8AC3E}">
        <p14:creationId xmlns:p14="http://schemas.microsoft.com/office/powerpoint/2010/main" val="33501640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DF44-1A22-1038-C4AA-EBCA12134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Maximize Reimbursement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2962F-FD35-F549-F5D2-7B527725E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 IEP services as required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 non-IEP services, as necessary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Capture all services provided in billing application/medical records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For students with Medicaid insurance, be sure to receive Medicaid numbers from parents/guardians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 a timely manner, accurately capture billing information and submit to Medicaid</a:t>
            </a:r>
          </a:p>
        </p:txBody>
      </p:sp>
    </p:spTree>
    <p:extLst>
      <p:ext uri="{BB962C8B-B14F-4D97-AF65-F5344CB8AC3E}">
        <p14:creationId xmlns:p14="http://schemas.microsoft.com/office/powerpoint/2010/main" val="61443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E35C5B94-6F65-CAE8-D4B2-E44CACF9DC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711606"/>
            <a:ext cx="16450056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What is Medicaid?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B022E1-A8D3-3A4F-59B2-610E7DADD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Medicaid is a joint federal and state program that provides health coverage to millions of Americans, including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eligible low-income adults,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children,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pregnant women,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elderly adults, and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people with disabilities.</a:t>
            </a:r>
          </a:p>
        </p:txBody>
      </p:sp>
    </p:spTree>
    <p:extLst>
      <p:ext uri="{BB962C8B-B14F-4D97-AF65-F5344CB8AC3E}">
        <p14:creationId xmlns:p14="http://schemas.microsoft.com/office/powerpoint/2010/main" val="2151234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08756-F881-8E2D-99D3-384748B18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C27F1A9-BB30-CCB6-3992-B92A6993FA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62200" y="1817688"/>
            <a:ext cx="12801600" cy="52308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District Reimbursement Data</a:t>
            </a:r>
          </a:p>
        </p:txBody>
      </p:sp>
    </p:spTree>
    <p:extLst>
      <p:ext uri="{BB962C8B-B14F-4D97-AF65-F5344CB8AC3E}">
        <p14:creationId xmlns:p14="http://schemas.microsoft.com/office/powerpoint/2010/main" val="3032983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04BAB-128F-0A37-3A1A-486E5F61C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View District Reimbursement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D17A-AA48-CBE2-B77D-924382C43D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2738628" cy="6361229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Districts’ Medicaid reimbursement data is readily available via the Finance section of the SCDE </a:t>
            </a:r>
            <a:r>
              <a:rPr lang="en-US" sz="2800" dirty="0">
                <a:hlinkClick r:id="rId2"/>
              </a:rPr>
              <a:t>website</a:t>
            </a:r>
            <a:r>
              <a:rPr lang="en-US" sz="2800" dirty="0"/>
              <a:t>.</a:t>
            </a:r>
          </a:p>
        </p:txBody>
      </p:sp>
      <p:pic>
        <p:nvPicPr>
          <p:cNvPr id="5" name="Picture 4" descr="Medicaid Services Reimbursement Form is on finance's web page">
            <a:extLst>
              <a:ext uri="{FF2B5EF4-FFF2-40B4-BE49-F238E27FC236}">
                <a16:creationId xmlns:a16="http://schemas.microsoft.com/office/drawing/2014/main" id="{926E9D53-CEFD-C8D9-0BF4-5378AAD498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2" t="-1" r="16907" b="2"/>
          <a:stretch>
            <a:fillRect/>
          </a:stretch>
        </p:blipFill>
        <p:spPr>
          <a:xfrm>
            <a:off x="3962400" y="2019300"/>
            <a:ext cx="12725400" cy="7359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32390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D376D9-A94D-5CA8-D27B-EF5E49AA7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ed.sc.gov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D4773-49CA-ACF0-5B98-AD9A376FE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43E19900-1359-9E9C-964C-BD6BC20016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711606"/>
            <a:ext cx="16450056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What is Medicaid? -continued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01886E-763E-D822-22BE-2CF0CAEA2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Medicaid is a state administered health insurance program that is guided by federal requirements.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Centers for Medicare and Medicaid (CMS)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Department of Health and Human Services (DHHS)</a:t>
            </a:r>
          </a:p>
        </p:txBody>
      </p:sp>
    </p:spTree>
    <p:extLst>
      <p:ext uri="{BB962C8B-B14F-4D97-AF65-F5344CB8AC3E}">
        <p14:creationId xmlns:p14="http://schemas.microsoft.com/office/powerpoint/2010/main" val="419461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D5E93-6BD1-D915-7F95-DEFD5A6F8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5BE7DC5-2295-A1AB-3A97-8B4D56CD57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711606"/>
            <a:ext cx="16450056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What is Medicaid? (continued)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551B8C-E36C-DD85-33AE-BE36E7BC7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• Medicaid is different in each state.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• Within federal guidelines, the state decides 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eligibility requirements, 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service array,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rates, and 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2F3D4C"/>
                </a:solidFill>
              </a:rPr>
              <a:t>policy and procedures.</a:t>
            </a:r>
          </a:p>
        </p:txBody>
      </p:sp>
    </p:spTree>
    <p:extLst>
      <p:ext uri="{BB962C8B-B14F-4D97-AF65-F5344CB8AC3E}">
        <p14:creationId xmlns:p14="http://schemas.microsoft.com/office/powerpoint/2010/main" val="427241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F6E8AD3-6EAE-5240-008C-EA951925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50056" cy="1097280"/>
          </a:xfrm>
        </p:spPr>
        <p:txBody>
          <a:bodyPr/>
          <a:lstStyle/>
          <a:p>
            <a:r>
              <a:rPr lang="en-US" dirty="0"/>
              <a:t>SC Medicaid/CHIP Enrollment</a:t>
            </a:r>
          </a:p>
        </p:txBody>
      </p:sp>
      <p:pic>
        <p:nvPicPr>
          <p:cNvPr id="5" name="Content Placeholder 4" descr="A map of USA showing Medicaid and CHIP Enrollment">
            <a:extLst>
              <a:ext uri="{FF2B5EF4-FFF2-40B4-BE49-F238E27FC236}">
                <a16:creationId xmlns:a16="http://schemas.microsoft.com/office/drawing/2014/main" id="{364A0B41-532F-D809-9414-CCE4F1FC41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9707" y="2166068"/>
            <a:ext cx="12916095" cy="7168432"/>
          </a:xfr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B7EE64-EDE4-9E50-1C8E-AED21D699E44}"/>
              </a:ext>
            </a:extLst>
          </p:cNvPr>
          <p:cNvSpPr txBox="1"/>
          <p:nvPr/>
        </p:nvSpPr>
        <p:spPr>
          <a:xfrm>
            <a:off x="1143000" y="9124950"/>
            <a:ext cx="7386828" cy="4191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r>
              <a:rPr lang="fr-FR" dirty="0"/>
              <a:t>Source: https://www.medicaid.gov/state-overviews/scorecard/measure</a:t>
            </a:r>
          </a:p>
        </p:txBody>
      </p:sp>
    </p:spTree>
    <p:extLst>
      <p:ext uri="{BB962C8B-B14F-4D97-AF65-F5344CB8AC3E}">
        <p14:creationId xmlns:p14="http://schemas.microsoft.com/office/powerpoint/2010/main" val="356059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1EF32-CD37-9423-D979-8F8726962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Percentage of Students Enrolled in Medicaid Statewide</a:t>
            </a:r>
          </a:p>
        </p:txBody>
      </p:sp>
      <p:graphicFrame>
        <p:nvGraphicFramePr>
          <p:cNvPr id="3" name="Chart 2" descr="A pie chart showing Medicaid enrolled and not enrolled as of March 2025">
            <a:extLst>
              <a:ext uri="{FF2B5EF4-FFF2-40B4-BE49-F238E27FC236}">
                <a16:creationId xmlns:a16="http://schemas.microsoft.com/office/drawing/2014/main" id="{3A7A2395-5D15-0BBF-A650-6A60F476E4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125374"/>
              </p:ext>
            </p:extLst>
          </p:nvPr>
        </p:nvGraphicFramePr>
        <p:xfrm>
          <a:off x="3048000" y="2095500"/>
          <a:ext cx="102108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71362B7-27BF-F0B9-C46D-7161C215E3F8}"/>
              </a:ext>
            </a:extLst>
          </p:cNvPr>
          <p:cNvSpPr txBox="1"/>
          <p:nvPr/>
        </p:nvSpPr>
        <p:spPr>
          <a:xfrm>
            <a:off x="1447800" y="9148346"/>
            <a:ext cx="3886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Segoe UI" panose="020B0502040204020203" pitchFamily="34" charset="0"/>
              </a:rPr>
              <a:t>Source: SC Revenue and Fiscal Affairs</a:t>
            </a:r>
            <a:endParaRPr lang="en-US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63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AD21-7AFC-0BF6-4B19-F10D238E3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Medicaid in Education?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6D886-E758-9B01-9AE9-66E4855E5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4473428" cy="5975668"/>
          </a:xfrm>
        </p:spPr>
        <p:txBody>
          <a:bodyPr>
            <a:normAutofit/>
          </a:bodyPr>
          <a:lstStyle/>
          <a:p>
            <a:r>
              <a:rPr lang="en-US" sz="4000" dirty="0"/>
              <a:t>Congress changed the Medicaid rules to permit school districts to seek Medicaid reimbursement for medical services in an Individualized Education Program (IEP). </a:t>
            </a:r>
          </a:p>
          <a:p>
            <a:r>
              <a:rPr lang="en-US" sz="4000" dirty="0"/>
              <a:t>Additionally, the South Carolina Legislature mandated that school districts maximize Medicaid reimbursement.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1E6609-1849-5DC7-43E8-5E77A3C48948}"/>
              </a:ext>
            </a:extLst>
          </p:cNvPr>
          <p:cNvSpPr txBox="1"/>
          <p:nvPr/>
        </p:nvSpPr>
        <p:spPr>
          <a:xfrm>
            <a:off x="1143000" y="9224546"/>
            <a:ext cx="9655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Segoe UI" panose="020B0502040204020203" pitchFamily="34" charset="0"/>
              </a:rPr>
              <a:t>Source: South</a:t>
            </a:r>
            <a:r>
              <a:rPr lang="en-US" sz="1600" dirty="0">
                <a:effectLst/>
                <a:latin typeface="Segoe UI" panose="020B0502040204020203" pitchFamily="34" charset="0"/>
              </a:rPr>
              <a:t> Carolina Proviso 1.2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3387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CA904-E8EB-A2EE-23A1-D173E0FFE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3DA71-A9A2-52A5-3820-8E272D58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Medicaid 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3656C-78FF-99BF-61A4-C9DB01282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4473428" cy="5254153"/>
          </a:xfrm>
        </p:spPr>
        <p:txBody>
          <a:bodyPr>
            <a:normAutofit/>
          </a:bodyPr>
          <a:lstStyle/>
          <a:p>
            <a:r>
              <a:rPr lang="en-US" sz="4000" dirty="0"/>
              <a:t>Medicaid is a jointly funded program (state and federal).</a:t>
            </a:r>
          </a:p>
          <a:p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National Expenditures – $908.8 billion*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SC Expenditures - $8.87 billion*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School Districts - $33.4 million*</a:t>
            </a:r>
          </a:p>
          <a:p>
            <a:endParaRPr lang="en-US" sz="4000" dirty="0"/>
          </a:p>
          <a:p>
            <a:r>
              <a:rPr lang="en-US" sz="4000" dirty="0"/>
              <a:t>*Amounts as of FY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649A92-14F9-5556-9277-B9219479C43F}"/>
              </a:ext>
            </a:extLst>
          </p:cNvPr>
          <p:cNvSpPr txBox="1"/>
          <p:nvPr/>
        </p:nvSpPr>
        <p:spPr>
          <a:xfrm>
            <a:off x="609600" y="9117568"/>
            <a:ext cx="1470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Source: NHE Fact Sheet | https://www.cms.gov/data-research/statistics-trends-and-reports/national-health-expenditure-data/nhe-fact-sheetCMS</a:t>
            </a:r>
          </a:p>
        </p:txBody>
      </p:sp>
    </p:spTree>
    <p:extLst>
      <p:ext uri="{BB962C8B-B14F-4D97-AF65-F5344CB8AC3E}">
        <p14:creationId xmlns:p14="http://schemas.microsoft.com/office/powerpoint/2010/main" val="18946877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CDE">
      <a:dk1>
        <a:sysClr val="windowText" lastClr="000000"/>
      </a:dk1>
      <a:lt1>
        <a:sysClr val="window" lastClr="FFFFFF"/>
      </a:lt1>
      <a:dk2>
        <a:srgbClr val="44546A"/>
      </a:dk2>
      <a:lt2>
        <a:srgbClr val="FCEFD8"/>
      </a:lt2>
      <a:accent1>
        <a:srgbClr val="F1BA55"/>
      </a:accent1>
      <a:accent2>
        <a:srgbClr val="43718B"/>
      </a:accent2>
      <a:accent3>
        <a:srgbClr val="D8D8D8"/>
      </a:accent3>
      <a:accent4>
        <a:srgbClr val="2F3D4C"/>
      </a:accent4>
      <a:accent5>
        <a:srgbClr val="A2B3C6"/>
      </a:accent5>
      <a:accent6>
        <a:srgbClr val="7F7F7F"/>
      </a:accent6>
      <a:hlink>
        <a:srgbClr val="43718B"/>
      </a:hlink>
      <a:folHlink>
        <a:srgbClr val="43718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Autofit/>
      </a:bodyPr>
      <a:lstStyle>
        <a:defPPr algn="l">
          <a:defRPr sz="4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9" id="{6D457848-BFDF-47EE-B7A7-6B902099B153}" vid="{42A72632-4AE8-483F-A31D-5F15708A3C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powerpoint_light</Template>
  <TotalTime>13510</TotalTime>
  <Words>1378</Words>
  <Application>Microsoft Office PowerPoint</Application>
  <PresentationFormat>Custom</PresentationFormat>
  <Paragraphs>199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Segoe UI</vt:lpstr>
      <vt:lpstr>Courier New</vt:lpstr>
      <vt:lpstr>Arial</vt:lpstr>
      <vt:lpstr>Aptos</vt:lpstr>
      <vt:lpstr>1_Office Theme</vt:lpstr>
      <vt:lpstr>Understanding Medicaid Finance Boot Camp</vt:lpstr>
      <vt:lpstr>Agenda</vt:lpstr>
      <vt:lpstr>What is Medicaid?</vt:lpstr>
      <vt:lpstr>What is Medicaid? -continued</vt:lpstr>
      <vt:lpstr>What is Medicaid? (continued)</vt:lpstr>
      <vt:lpstr>SC Medicaid/CHIP Enrollment</vt:lpstr>
      <vt:lpstr>Percentage of Students Enrolled in Medicaid Statewide</vt:lpstr>
      <vt:lpstr>Why Medicaid in Education? </vt:lpstr>
      <vt:lpstr>Medicaid  Funding</vt:lpstr>
      <vt:lpstr>School-Based Medicaid Programs &amp; Services</vt:lpstr>
      <vt:lpstr> School-Based Rehabilitative Services (SBRS)</vt:lpstr>
      <vt:lpstr>Medicaid Reimbursement is available for the following School-Based Rehabilitative Services:</vt:lpstr>
      <vt:lpstr>SCDE Telemedicine</vt:lpstr>
      <vt:lpstr> Rehabilitative Behavioral Health Services (RBHS)</vt:lpstr>
      <vt:lpstr>Rehabilitative Behavioral Health Services</vt:lpstr>
      <vt:lpstr> School District Administrative Claiming (SDAC)</vt:lpstr>
      <vt:lpstr>SDAC</vt:lpstr>
      <vt:lpstr>SDAC - continued</vt:lpstr>
      <vt:lpstr>SDAC – (continued)</vt:lpstr>
      <vt:lpstr>District Responsibilities for SDAC</vt:lpstr>
      <vt:lpstr> Special Needs Transportation (SNT)</vt:lpstr>
      <vt:lpstr>SNT</vt:lpstr>
      <vt:lpstr>SNT - continued</vt:lpstr>
      <vt:lpstr>SNT Claims Process</vt:lpstr>
      <vt:lpstr> Reimbursement</vt:lpstr>
      <vt:lpstr>Reimbursement FY23 and FY24</vt:lpstr>
      <vt:lpstr>Fluctuations in Medicaid Reimbursement</vt:lpstr>
      <vt:lpstr>RBHS Claim Submission</vt:lpstr>
      <vt:lpstr>Ways to Maximize Reimbursement</vt:lpstr>
      <vt:lpstr> District Reimbursement Data</vt:lpstr>
      <vt:lpstr>View District Reimbursement</vt:lpstr>
      <vt:lpstr>ed.sc.gov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South Carolina Department of Education</dc:creator>
  <cp:lastModifiedBy>McCain, William</cp:lastModifiedBy>
  <cp:revision>18</cp:revision>
  <dcterms:created xsi:type="dcterms:W3CDTF">2025-07-05T05:09:20Z</dcterms:created>
  <dcterms:modified xsi:type="dcterms:W3CDTF">2025-08-19T18:23:27Z</dcterms:modified>
  <dc:identifier>DAGJFJTh0zc</dc:identifier>
</cp:coreProperties>
</file>