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52"/>
  </p:notesMasterIdLst>
  <p:sldIdLst>
    <p:sldId id="302" r:id="rId2"/>
    <p:sldId id="303" r:id="rId3"/>
    <p:sldId id="313" r:id="rId4"/>
    <p:sldId id="458" r:id="rId5"/>
    <p:sldId id="533" r:id="rId6"/>
    <p:sldId id="299" r:id="rId7"/>
    <p:sldId id="310" r:id="rId8"/>
    <p:sldId id="530" r:id="rId9"/>
    <p:sldId id="267" r:id="rId10"/>
    <p:sldId id="359" r:id="rId11"/>
    <p:sldId id="363" r:id="rId12"/>
    <p:sldId id="510" r:id="rId13"/>
    <p:sldId id="511" r:id="rId14"/>
    <p:sldId id="534" r:id="rId15"/>
    <p:sldId id="527" r:id="rId16"/>
    <p:sldId id="361" r:id="rId17"/>
    <p:sldId id="460" r:id="rId18"/>
    <p:sldId id="327" r:id="rId19"/>
    <p:sldId id="326" r:id="rId20"/>
    <p:sldId id="362" r:id="rId21"/>
    <p:sldId id="338" r:id="rId22"/>
    <p:sldId id="339" r:id="rId23"/>
    <p:sldId id="355" r:id="rId24"/>
    <p:sldId id="357" r:id="rId25"/>
    <p:sldId id="528" r:id="rId26"/>
    <p:sldId id="274" r:id="rId27"/>
    <p:sldId id="276" r:id="rId28"/>
    <p:sldId id="277" r:id="rId29"/>
    <p:sldId id="279" r:id="rId30"/>
    <p:sldId id="281" r:id="rId31"/>
    <p:sldId id="536" r:id="rId32"/>
    <p:sldId id="282" r:id="rId33"/>
    <p:sldId id="529" r:id="rId34"/>
    <p:sldId id="537" r:id="rId35"/>
    <p:sldId id="520" r:id="rId36"/>
    <p:sldId id="521" r:id="rId37"/>
    <p:sldId id="522" r:id="rId38"/>
    <p:sldId id="538" r:id="rId39"/>
    <p:sldId id="531" r:id="rId40"/>
    <p:sldId id="532" r:id="rId41"/>
    <p:sldId id="308" r:id="rId42"/>
    <p:sldId id="523" r:id="rId43"/>
    <p:sldId id="524" r:id="rId44"/>
    <p:sldId id="525" r:id="rId45"/>
    <p:sldId id="526" r:id="rId46"/>
    <p:sldId id="315" r:id="rId47"/>
    <p:sldId id="336" r:id="rId48"/>
    <p:sldId id="319" r:id="rId49"/>
    <p:sldId id="505" r:id="rId50"/>
    <p:sldId id="289" r:id="rId51"/>
  </p:sldIdLst>
  <p:sldSz cx="18288000" cy="10287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E2EF1C-2755-29CA-0F71-8FB9615465F3}" name="Hunt, Kendra M" initials="KH" userId="S::kmhunt@ed.sc.gov::dca1c51b-95c6-4dd1-97dc-624d8b55cefd" providerId="AD"/>
  <p188:author id="{99E6C78C-2AB2-3632-C7DE-254A7C94A281}" name="Shifflett, Audrey" initials="AS" userId="S::AShiffle@ed.sc.gov::882cb342-390b-4d72-85a5-7054509eba15" providerId="AD"/>
  <p188:author id="{1C81F0C7-2697-B40C-9709-F5F2C5761198}" name="Thomas, Tina C" initials="TT" userId="S::tcthomas@ed.sc.gov::644ab4ec-5c88-4e33-87c5-33c0e5c500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D9B5"/>
    <a:srgbClr val="2F3D4C"/>
    <a:srgbClr val="F0C14C"/>
    <a:srgbClr val="E7E7E7"/>
    <a:srgbClr val="469FB7"/>
    <a:srgbClr val="FFE493"/>
    <a:srgbClr val="2F3DFC"/>
    <a:srgbClr val="3A6C97"/>
    <a:srgbClr val="233746"/>
    <a:srgbClr val="EFC0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0" autoAdjust="0"/>
    <p:restoredTop sz="82974" autoAdjust="0"/>
  </p:normalViewPr>
  <p:slideViewPr>
    <p:cSldViewPr>
      <p:cViewPr varScale="1">
        <p:scale>
          <a:sx n="62" d="100"/>
          <a:sy n="62" d="100"/>
        </p:scale>
        <p:origin x="474" y="66"/>
      </p:cViewPr>
      <p:guideLst>
        <p:guide orient="horz" pos="2160"/>
        <p:guide pos="2880"/>
      </p:guideLst>
    </p:cSldViewPr>
  </p:slideViewPr>
  <p:outlineViewPr>
    <p:cViewPr>
      <p:scale>
        <a:sx n="33" d="100"/>
        <a:sy n="33" d="100"/>
      </p:scale>
      <p:origin x="0" y="-12468"/>
    </p:cViewPr>
  </p:outlineViewPr>
  <p:notesTextViewPr>
    <p:cViewPr>
      <p:scale>
        <a:sx n="120" d="100"/>
        <a:sy n="120" d="100"/>
      </p:scale>
      <p:origin x="0" y="0"/>
    </p:cViewPr>
  </p:notesTextViewPr>
  <p:sorterViewPr>
    <p:cViewPr>
      <p:scale>
        <a:sx n="70" d="100"/>
        <a:sy n="70" d="100"/>
      </p:scale>
      <p:origin x="0" y="-22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AF3CE5-A6F3-40E3-BE14-71398AA0D06D}" type="doc">
      <dgm:prSet loTypeId="urn:microsoft.com/office/officeart/2005/8/layout/process4" loCatId="process" qsTypeId="urn:microsoft.com/office/officeart/2005/8/quickstyle/simple2" qsCatId="simple" csTypeId="urn:microsoft.com/office/officeart/2005/8/colors/accent1_2" csCatId="accent1" phldr="1"/>
      <dgm:spPr/>
      <dgm:t>
        <a:bodyPr/>
        <a:lstStyle/>
        <a:p>
          <a:endParaRPr lang="en-US"/>
        </a:p>
      </dgm:t>
    </dgm:pt>
    <dgm:pt modelId="{FB43BF23-ECC5-4BBA-A13A-E3D526BD75DF}">
      <dgm:prSet/>
      <dgm:spPr/>
      <dgm:t>
        <a:bodyPr/>
        <a:lstStyle/>
        <a:p>
          <a:r>
            <a:rPr lang="en-US" dirty="0">
              <a:solidFill>
                <a:schemeClr val="tx1"/>
              </a:solidFill>
            </a:rPr>
            <a:t>Desk audit found </a:t>
          </a:r>
          <a:r>
            <a:rPr lang="en-US" b="1" dirty="0">
              <a:solidFill>
                <a:schemeClr val="tx1"/>
              </a:solidFill>
            </a:rPr>
            <a:t>unaccountable Title I inventory </a:t>
          </a:r>
          <a:r>
            <a:rPr lang="en-US" dirty="0">
              <a:solidFill>
                <a:schemeClr val="tx1"/>
              </a:solidFill>
            </a:rPr>
            <a:t>totaling $20,000</a:t>
          </a:r>
        </a:p>
      </dgm:t>
    </dgm:pt>
    <dgm:pt modelId="{DF938954-C971-482C-AC6C-61683D83F11D}" type="parTrans" cxnId="{E2A4FF61-0A4F-420E-BB70-4527908DA859}">
      <dgm:prSet/>
      <dgm:spPr/>
      <dgm:t>
        <a:bodyPr/>
        <a:lstStyle/>
        <a:p>
          <a:endParaRPr lang="en-US"/>
        </a:p>
      </dgm:t>
    </dgm:pt>
    <dgm:pt modelId="{A750C6EC-8708-48ED-AFF6-E28ED0E5F7D9}" type="sibTrans" cxnId="{E2A4FF61-0A4F-420E-BB70-4527908DA859}">
      <dgm:prSet/>
      <dgm:spPr/>
      <dgm:t>
        <a:bodyPr/>
        <a:lstStyle/>
        <a:p>
          <a:endParaRPr lang="en-US"/>
        </a:p>
      </dgm:t>
    </dgm:pt>
    <dgm:pt modelId="{7CBD468C-77ED-4770-B3CA-E628373D77ED}">
      <dgm:prSet/>
      <dgm:spPr/>
      <dgm:t>
        <a:bodyPr/>
        <a:lstStyle/>
        <a:p>
          <a:r>
            <a:rPr lang="en-US" dirty="0">
              <a:solidFill>
                <a:schemeClr val="tx1"/>
              </a:solidFill>
            </a:rPr>
            <a:t>Resulting </a:t>
          </a:r>
          <a:r>
            <a:rPr lang="en-US" b="1" dirty="0">
              <a:solidFill>
                <a:schemeClr val="tx1"/>
              </a:solidFill>
            </a:rPr>
            <a:t>site visit</a:t>
          </a:r>
          <a:r>
            <a:rPr lang="en-US" dirty="0">
              <a:solidFill>
                <a:schemeClr val="tx1"/>
              </a:solidFill>
            </a:rPr>
            <a:t>:  3 schools</a:t>
          </a:r>
        </a:p>
      </dgm:t>
    </dgm:pt>
    <dgm:pt modelId="{0A41A90A-C1F4-43D8-B8EF-9C08F2052871}" type="parTrans" cxnId="{B11ABE62-D599-4274-AADD-F93232837C58}">
      <dgm:prSet/>
      <dgm:spPr/>
      <dgm:t>
        <a:bodyPr/>
        <a:lstStyle/>
        <a:p>
          <a:endParaRPr lang="en-US"/>
        </a:p>
      </dgm:t>
    </dgm:pt>
    <dgm:pt modelId="{55C61EC6-48A2-465E-AEFE-B3FB85B568A1}" type="sibTrans" cxnId="{B11ABE62-D599-4274-AADD-F93232837C58}">
      <dgm:prSet/>
      <dgm:spPr/>
      <dgm:t>
        <a:bodyPr/>
        <a:lstStyle/>
        <a:p>
          <a:endParaRPr lang="en-US"/>
        </a:p>
      </dgm:t>
    </dgm:pt>
    <dgm:pt modelId="{E1F7328B-D2E6-4DDA-8889-ACC1FFCF44BE}">
      <dgm:prSet custT="1"/>
      <dgm:spPr/>
      <dgm:t>
        <a:bodyPr/>
        <a:lstStyle/>
        <a:p>
          <a:r>
            <a:rPr lang="en-US" sz="2800" dirty="0"/>
            <a:t>Accounted for all but approximately $900</a:t>
          </a:r>
        </a:p>
      </dgm:t>
    </dgm:pt>
    <dgm:pt modelId="{52FAA5A3-76D4-4EA8-96A9-5F2F76655DED}" type="parTrans" cxnId="{564D1CCB-483D-4A5E-BF8C-7BFFE3F4BDB6}">
      <dgm:prSet/>
      <dgm:spPr/>
      <dgm:t>
        <a:bodyPr/>
        <a:lstStyle/>
        <a:p>
          <a:endParaRPr lang="en-US"/>
        </a:p>
      </dgm:t>
    </dgm:pt>
    <dgm:pt modelId="{CEC0128D-B0EF-49D9-8BD7-EA24011FC4D0}" type="sibTrans" cxnId="{564D1CCB-483D-4A5E-BF8C-7BFFE3F4BDB6}">
      <dgm:prSet/>
      <dgm:spPr/>
      <dgm:t>
        <a:bodyPr/>
        <a:lstStyle/>
        <a:p>
          <a:endParaRPr lang="en-US"/>
        </a:p>
      </dgm:t>
    </dgm:pt>
    <dgm:pt modelId="{A25EE2AD-F233-4252-8DDF-FC8E0D9350BE}">
      <dgm:prSet custT="1"/>
      <dgm:spPr/>
      <dgm:t>
        <a:bodyPr/>
        <a:lstStyle/>
        <a:p>
          <a:r>
            <a:rPr lang="en-US" sz="2800" dirty="0"/>
            <a:t>District inventory clerk and some principals </a:t>
          </a:r>
          <a:r>
            <a:rPr lang="en-US" sz="2800" b="1" dirty="0"/>
            <a:t>failed to follow written procedures</a:t>
          </a:r>
          <a:r>
            <a:rPr lang="en-US" sz="2800" dirty="0"/>
            <a:t> for inventory control</a:t>
          </a:r>
        </a:p>
      </dgm:t>
    </dgm:pt>
    <dgm:pt modelId="{35883556-A460-4F55-9BA1-889F95EED5B0}" type="parTrans" cxnId="{528640C9-C96A-4F3E-B937-7BA6C9FDDD4A}">
      <dgm:prSet/>
      <dgm:spPr/>
      <dgm:t>
        <a:bodyPr/>
        <a:lstStyle/>
        <a:p>
          <a:endParaRPr lang="en-US"/>
        </a:p>
      </dgm:t>
    </dgm:pt>
    <dgm:pt modelId="{BEED82E3-B5E7-4816-8E0E-A56E93B1341D}" type="sibTrans" cxnId="{528640C9-C96A-4F3E-B937-7BA6C9FDDD4A}">
      <dgm:prSet/>
      <dgm:spPr/>
      <dgm:t>
        <a:bodyPr/>
        <a:lstStyle/>
        <a:p>
          <a:endParaRPr lang="en-US"/>
        </a:p>
      </dgm:t>
    </dgm:pt>
    <dgm:pt modelId="{C86E35F9-D1EE-42F0-99B5-739F5B452B6B}">
      <dgm:prSet/>
      <dgm:spPr/>
      <dgm:t>
        <a:bodyPr/>
        <a:lstStyle/>
        <a:p>
          <a:r>
            <a:rPr lang="en-US" dirty="0">
              <a:solidFill>
                <a:schemeClr val="tx1"/>
              </a:solidFill>
            </a:rPr>
            <a:t>District had to </a:t>
          </a:r>
          <a:r>
            <a:rPr lang="en-US" b="1" dirty="0">
              <a:solidFill>
                <a:schemeClr val="tx1"/>
              </a:solidFill>
            </a:rPr>
            <a:t>return approximately $900</a:t>
          </a:r>
          <a:r>
            <a:rPr lang="en-US" dirty="0">
              <a:solidFill>
                <a:schemeClr val="tx1"/>
              </a:solidFill>
            </a:rPr>
            <a:t>.</a:t>
          </a:r>
        </a:p>
      </dgm:t>
    </dgm:pt>
    <dgm:pt modelId="{7B0B1EAA-9226-4244-BDA4-A377E696C064}" type="parTrans" cxnId="{FA30F0BA-34C3-47A6-9E58-51D0FA56D9F7}">
      <dgm:prSet/>
      <dgm:spPr/>
      <dgm:t>
        <a:bodyPr/>
        <a:lstStyle/>
        <a:p>
          <a:endParaRPr lang="en-US"/>
        </a:p>
      </dgm:t>
    </dgm:pt>
    <dgm:pt modelId="{8BCFD356-A37F-450E-BCE1-7594AB2C7F00}" type="sibTrans" cxnId="{FA30F0BA-34C3-47A6-9E58-51D0FA56D9F7}">
      <dgm:prSet/>
      <dgm:spPr/>
      <dgm:t>
        <a:bodyPr/>
        <a:lstStyle/>
        <a:p>
          <a:endParaRPr lang="en-US"/>
        </a:p>
      </dgm:t>
    </dgm:pt>
    <dgm:pt modelId="{7C227AE5-89C6-4AAF-B871-89D419BF2680}" type="pres">
      <dgm:prSet presAssocID="{9FAF3CE5-A6F3-40E3-BE14-71398AA0D06D}" presName="Name0" presStyleCnt="0">
        <dgm:presLayoutVars>
          <dgm:dir/>
          <dgm:animLvl val="lvl"/>
          <dgm:resizeHandles val="exact"/>
        </dgm:presLayoutVars>
      </dgm:prSet>
      <dgm:spPr/>
    </dgm:pt>
    <dgm:pt modelId="{C7E59B53-1431-4215-B5A5-E44C9917D7B2}" type="pres">
      <dgm:prSet presAssocID="{C86E35F9-D1EE-42F0-99B5-739F5B452B6B}" presName="boxAndChildren" presStyleCnt="0"/>
      <dgm:spPr/>
    </dgm:pt>
    <dgm:pt modelId="{18383FF5-A878-4BA0-AB65-B5EF20968983}" type="pres">
      <dgm:prSet presAssocID="{C86E35F9-D1EE-42F0-99B5-739F5B452B6B}" presName="parentTextBox" presStyleLbl="node1" presStyleIdx="0" presStyleCnt="3" custLinFactNeighborX="66281" custLinFactNeighborY="27797"/>
      <dgm:spPr/>
    </dgm:pt>
    <dgm:pt modelId="{C410DFF6-F698-4A72-82DE-7493FCA99FE7}" type="pres">
      <dgm:prSet presAssocID="{55C61EC6-48A2-465E-AEFE-B3FB85B568A1}" presName="sp" presStyleCnt="0"/>
      <dgm:spPr/>
    </dgm:pt>
    <dgm:pt modelId="{99B8253E-E117-40DC-B51B-93C1CAC90589}" type="pres">
      <dgm:prSet presAssocID="{7CBD468C-77ED-4770-B3CA-E628373D77ED}" presName="arrowAndChildren" presStyleCnt="0"/>
      <dgm:spPr/>
    </dgm:pt>
    <dgm:pt modelId="{EE662911-8B6F-4211-90D2-F9E6AFD795FA}" type="pres">
      <dgm:prSet presAssocID="{7CBD468C-77ED-4770-B3CA-E628373D77ED}" presName="parentTextArrow" presStyleLbl="node1" presStyleIdx="0" presStyleCnt="3"/>
      <dgm:spPr/>
    </dgm:pt>
    <dgm:pt modelId="{7DA7364F-A1C0-4E14-9B2A-9895744685C7}" type="pres">
      <dgm:prSet presAssocID="{7CBD468C-77ED-4770-B3CA-E628373D77ED}" presName="arrow" presStyleLbl="node1" presStyleIdx="1" presStyleCnt="3"/>
      <dgm:spPr/>
    </dgm:pt>
    <dgm:pt modelId="{27BE0ACF-1057-4A34-923D-4CCBB08FF191}" type="pres">
      <dgm:prSet presAssocID="{7CBD468C-77ED-4770-B3CA-E628373D77ED}" presName="descendantArrow" presStyleCnt="0"/>
      <dgm:spPr/>
    </dgm:pt>
    <dgm:pt modelId="{ABCC27A3-924B-4ED8-9ADB-18523029B9BB}" type="pres">
      <dgm:prSet presAssocID="{E1F7328B-D2E6-4DDA-8889-ACC1FFCF44BE}" presName="childTextArrow" presStyleLbl="fgAccFollowNode1" presStyleIdx="0" presStyleCnt="2" custScaleY="123534" custLinFactNeighborX="80155" custLinFactNeighborY="3104">
        <dgm:presLayoutVars>
          <dgm:bulletEnabled val="1"/>
        </dgm:presLayoutVars>
      </dgm:prSet>
      <dgm:spPr/>
    </dgm:pt>
    <dgm:pt modelId="{4D8F83A2-838F-457F-97DF-D9656B6E6A22}" type="pres">
      <dgm:prSet presAssocID="{A25EE2AD-F233-4252-8DDF-FC8E0D9350BE}" presName="childTextArrow" presStyleLbl="fgAccFollowNode1" presStyleIdx="1" presStyleCnt="2" custScaleX="79821" custScaleY="230164" custLinFactX="-3014" custLinFactNeighborX="-100000" custLinFactNeighborY="48223">
        <dgm:presLayoutVars>
          <dgm:bulletEnabled val="1"/>
        </dgm:presLayoutVars>
      </dgm:prSet>
      <dgm:spPr/>
    </dgm:pt>
    <dgm:pt modelId="{51BE497E-3598-4B53-83E9-26CE619EC247}" type="pres">
      <dgm:prSet presAssocID="{A750C6EC-8708-48ED-AFF6-E28ED0E5F7D9}" presName="sp" presStyleCnt="0"/>
      <dgm:spPr/>
    </dgm:pt>
    <dgm:pt modelId="{3A526736-6D74-4108-87A9-42D8C5DC2343}" type="pres">
      <dgm:prSet presAssocID="{FB43BF23-ECC5-4BBA-A13A-E3D526BD75DF}" presName="arrowAndChildren" presStyleCnt="0"/>
      <dgm:spPr/>
    </dgm:pt>
    <dgm:pt modelId="{FF96E980-28FE-430A-86EF-CC1FE7DA925B}" type="pres">
      <dgm:prSet presAssocID="{FB43BF23-ECC5-4BBA-A13A-E3D526BD75DF}" presName="parentTextArrow" presStyleLbl="node1" presStyleIdx="2" presStyleCnt="3"/>
      <dgm:spPr/>
    </dgm:pt>
  </dgm:ptLst>
  <dgm:cxnLst>
    <dgm:cxn modelId="{E2A4FF61-0A4F-420E-BB70-4527908DA859}" srcId="{9FAF3CE5-A6F3-40E3-BE14-71398AA0D06D}" destId="{FB43BF23-ECC5-4BBA-A13A-E3D526BD75DF}" srcOrd="0" destOrd="0" parTransId="{DF938954-C971-482C-AC6C-61683D83F11D}" sibTransId="{A750C6EC-8708-48ED-AFF6-E28ED0E5F7D9}"/>
    <dgm:cxn modelId="{B11ABE62-D599-4274-AADD-F93232837C58}" srcId="{9FAF3CE5-A6F3-40E3-BE14-71398AA0D06D}" destId="{7CBD468C-77ED-4770-B3CA-E628373D77ED}" srcOrd="1" destOrd="0" parTransId="{0A41A90A-C1F4-43D8-B8EF-9C08F2052871}" sibTransId="{55C61EC6-48A2-465E-AEFE-B3FB85B568A1}"/>
    <dgm:cxn modelId="{200E2A73-8136-4A24-A5D9-4BC5317E24F9}" type="presOf" srcId="{FB43BF23-ECC5-4BBA-A13A-E3D526BD75DF}" destId="{FF96E980-28FE-430A-86EF-CC1FE7DA925B}" srcOrd="0" destOrd="0" presId="urn:microsoft.com/office/officeart/2005/8/layout/process4"/>
    <dgm:cxn modelId="{45AE515A-E137-480E-87EF-278A9709B9B5}" type="presOf" srcId="{A25EE2AD-F233-4252-8DDF-FC8E0D9350BE}" destId="{4D8F83A2-838F-457F-97DF-D9656B6E6A22}" srcOrd="0" destOrd="0" presId="urn:microsoft.com/office/officeart/2005/8/layout/process4"/>
    <dgm:cxn modelId="{BD060D85-8BF5-4232-8945-E9BB07745F54}" type="presOf" srcId="{7CBD468C-77ED-4770-B3CA-E628373D77ED}" destId="{7DA7364F-A1C0-4E14-9B2A-9895744685C7}" srcOrd="1" destOrd="0" presId="urn:microsoft.com/office/officeart/2005/8/layout/process4"/>
    <dgm:cxn modelId="{86592785-1920-4076-984C-5B3F8C3BB703}" type="presOf" srcId="{C86E35F9-D1EE-42F0-99B5-739F5B452B6B}" destId="{18383FF5-A878-4BA0-AB65-B5EF20968983}" srcOrd="0" destOrd="0" presId="urn:microsoft.com/office/officeart/2005/8/layout/process4"/>
    <dgm:cxn modelId="{FA30F0BA-34C3-47A6-9E58-51D0FA56D9F7}" srcId="{9FAF3CE5-A6F3-40E3-BE14-71398AA0D06D}" destId="{C86E35F9-D1EE-42F0-99B5-739F5B452B6B}" srcOrd="2" destOrd="0" parTransId="{7B0B1EAA-9226-4244-BDA4-A377E696C064}" sibTransId="{8BCFD356-A37F-450E-BCE1-7594AB2C7F00}"/>
    <dgm:cxn modelId="{75B5EFC3-33E3-4D93-A731-149C81795470}" type="presOf" srcId="{9FAF3CE5-A6F3-40E3-BE14-71398AA0D06D}" destId="{7C227AE5-89C6-4AAF-B871-89D419BF2680}" srcOrd="0" destOrd="0" presId="urn:microsoft.com/office/officeart/2005/8/layout/process4"/>
    <dgm:cxn modelId="{528640C9-C96A-4F3E-B937-7BA6C9FDDD4A}" srcId="{7CBD468C-77ED-4770-B3CA-E628373D77ED}" destId="{A25EE2AD-F233-4252-8DDF-FC8E0D9350BE}" srcOrd="1" destOrd="0" parTransId="{35883556-A460-4F55-9BA1-889F95EED5B0}" sibTransId="{BEED82E3-B5E7-4816-8E0E-A56E93B1341D}"/>
    <dgm:cxn modelId="{564D1CCB-483D-4A5E-BF8C-7BFFE3F4BDB6}" srcId="{7CBD468C-77ED-4770-B3CA-E628373D77ED}" destId="{E1F7328B-D2E6-4DDA-8889-ACC1FFCF44BE}" srcOrd="0" destOrd="0" parTransId="{52FAA5A3-76D4-4EA8-96A9-5F2F76655DED}" sibTransId="{CEC0128D-B0EF-49D9-8BD7-EA24011FC4D0}"/>
    <dgm:cxn modelId="{27CC87F8-83A7-481B-971B-F859767C9222}" type="presOf" srcId="{7CBD468C-77ED-4770-B3CA-E628373D77ED}" destId="{EE662911-8B6F-4211-90D2-F9E6AFD795FA}" srcOrd="0" destOrd="0" presId="urn:microsoft.com/office/officeart/2005/8/layout/process4"/>
    <dgm:cxn modelId="{5C5025FA-8C42-4150-A30A-FE6DE1F2100C}" type="presOf" srcId="{E1F7328B-D2E6-4DDA-8889-ACC1FFCF44BE}" destId="{ABCC27A3-924B-4ED8-9ADB-18523029B9BB}" srcOrd="0" destOrd="0" presId="urn:microsoft.com/office/officeart/2005/8/layout/process4"/>
    <dgm:cxn modelId="{C24872D5-9285-42EC-808C-652068B295B8}" type="presParOf" srcId="{7C227AE5-89C6-4AAF-B871-89D419BF2680}" destId="{C7E59B53-1431-4215-B5A5-E44C9917D7B2}" srcOrd="0" destOrd="0" presId="urn:microsoft.com/office/officeart/2005/8/layout/process4"/>
    <dgm:cxn modelId="{07BD5BE7-10D6-49EE-AA70-CED6D5EB844F}" type="presParOf" srcId="{C7E59B53-1431-4215-B5A5-E44C9917D7B2}" destId="{18383FF5-A878-4BA0-AB65-B5EF20968983}" srcOrd="0" destOrd="0" presId="urn:microsoft.com/office/officeart/2005/8/layout/process4"/>
    <dgm:cxn modelId="{F7FB56F9-B4AD-4169-82DE-080B342F9B0A}" type="presParOf" srcId="{7C227AE5-89C6-4AAF-B871-89D419BF2680}" destId="{C410DFF6-F698-4A72-82DE-7493FCA99FE7}" srcOrd="1" destOrd="0" presId="urn:microsoft.com/office/officeart/2005/8/layout/process4"/>
    <dgm:cxn modelId="{52FED147-7721-46BE-A24E-E7E69CCBC756}" type="presParOf" srcId="{7C227AE5-89C6-4AAF-B871-89D419BF2680}" destId="{99B8253E-E117-40DC-B51B-93C1CAC90589}" srcOrd="2" destOrd="0" presId="urn:microsoft.com/office/officeart/2005/8/layout/process4"/>
    <dgm:cxn modelId="{CB409673-6DC1-4B0E-B10D-F25E69896DDF}" type="presParOf" srcId="{99B8253E-E117-40DC-B51B-93C1CAC90589}" destId="{EE662911-8B6F-4211-90D2-F9E6AFD795FA}" srcOrd="0" destOrd="0" presId="urn:microsoft.com/office/officeart/2005/8/layout/process4"/>
    <dgm:cxn modelId="{A4892E10-DDA4-435F-BE9F-C1980FF166CA}" type="presParOf" srcId="{99B8253E-E117-40DC-B51B-93C1CAC90589}" destId="{7DA7364F-A1C0-4E14-9B2A-9895744685C7}" srcOrd="1" destOrd="0" presId="urn:microsoft.com/office/officeart/2005/8/layout/process4"/>
    <dgm:cxn modelId="{C52EBD1D-86CB-4FBB-8B10-A1F0CFC2FBCE}" type="presParOf" srcId="{99B8253E-E117-40DC-B51B-93C1CAC90589}" destId="{27BE0ACF-1057-4A34-923D-4CCBB08FF191}" srcOrd="2" destOrd="0" presId="urn:microsoft.com/office/officeart/2005/8/layout/process4"/>
    <dgm:cxn modelId="{ACDEFBA8-8C7E-4457-8688-AC2035F64D07}" type="presParOf" srcId="{27BE0ACF-1057-4A34-923D-4CCBB08FF191}" destId="{ABCC27A3-924B-4ED8-9ADB-18523029B9BB}" srcOrd="0" destOrd="0" presId="urn:microsoft.com/office/officeart/2005/8/layout/process4"/>
    <dgm:cxn modelId="{99FD0B9C-AE50-42FB-8CF1-67DF9AA868CE}" type="presParOf" srcId="{27BE0ACF-1057-4A34-923D-4CCBB08FF191}" destId="{4D8F83A2-838F-457F-97DF-D9656B6E6A22}" srcOrd="1" destOrd="0" presId="urn:microsoft.com/office/officeart/2005/8/layout/process4"/>
    <dgm:cxn modelId="{5077B596-DE41-4A79-9E8A-72074B528B4B}" type="presParOf" srcId="{7C227AE5-89C6-4AAF-B871-89D419BF2680}" destId="{51BE497E-3598-4B53-83E9-26CE619EC247}" srcOrd="3" destOrd="0" presId="urn:microsoft.com/office/officeart/2005/8/layout/process4"/>
    <dgm:cxn modelId="{8D9C55AB-66FB-45E7-9EE7-839F0772E6C2}" type="presParOf" srcId="{7C227AE5-89C6-4AAF-B871-89D419BF2680}" destId="{3A526736-6D74-4108-87A9-42D8C5DC2343}" srcOrd="4" destOrd="0" presId="urn:microsoft.com/office/officeart/2005/8/layout/process4"/>
    <dgm:cxn modelId="{79F2084F-2D54-4194-8109-F3756D3F6F86}" type="presParOf" srcId="{3A526736-6D74-4108-87A9-42D8C5DC2343}" destId="{FF96E980-28FE-430A-86EF-CC1FE7DA925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83FF5-A878-4BA0-AB65-B5EF20968983}">
      <dsp:nvSpPr>
        <dsp:cNvPr id="0" name=""/>
        <dsp:cNvSpPr/>
      </dsp:nvSpPr>
      <dsp:spPr>
        <a:xfrm>
          <a:off x="0" y="5370135"/>
          <a:ext cx="10658720" cy="17621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tx1"/>
              </a:solidFill>
            </a:rPr>
            <a:t>District had to </a:t>
          </a:r>
          <a:r>
            <a:rPr lang="en-US" sz="3300" b="1" kern="1200" dirty="0">
              <a:solidFill>
                <a:schemeClr val="tx1"/>
              </a:solidFill>
            </a:rPr>
            <a:t>return approximately $900</a:t>
          </a:r>
          <a:r>
            <a:rPr lang="en-US" sz="3300" kern="1200" dirty="0">
              <a:solidFill>
                <a:schemeClr val="tx1"/>
              </a:solidFill>
            </a:rPr>
            <a:t>.</a:t>
          </a:r>
        </a:p>
      </dsp:txBody>
      <dsp:txXfrm>
        <a:off x="0" y="5370135"/>
        <a:ext cx="10658720" cy="1762184"/>
      </dsp:txXfrm>
    </dsp:sp>
    <dsp:sp modelId="{7DA7364F-A1C0-4E14-9B2A-9895744685C7}">
      <dsp:nvSpPr>
        <dsp:cNvPr id="0" name=""/>
        <dsp:cNvSpPr/>
      </dsp:nvSpPr>
      <dsp:spPr>
        <a:xfrm rot="10800000">
          <a:off x="0" y="2685067"/>
          <a:ext cx="10658720" cy="271023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tx1"/>
              </a:solidFill>
            </a:rPr>
            <a:t>Resulting </a:t>
          </a:r>
          <a:r>
            <a:rPr lang="en-US" sz="3300" b="1" kern="1200" dirty="0">
              <a:solidFill>
                <a:schemeClr val="tx1"/>
              </a:solidFill>
            </a:rPr>
            <a:t>site visit</a:t>
          </a:r>
          <a:r>
            <a:rPr lang="en-US" sz="3300" kern="1200" dirty="0">
              <a:solidFill>
                <a:schemeClr val="tx1"/>
              </a:solidFill>
            </a:rPr>
            <a:t>:  3 schools</a:t>
          </a:r>
        </a:p>
      </dsp:txBody>
      <dsp:txXfrm rot="-10800000">
        <a:off x="0" y="2685067"/>
        <a:ext cx="10658720" cy="951294"/>
      </dsp:txXfrm>
    </dsp:sp>
    <dsp:sp modelId="{ABCC27A3-924B-4ED8-9ADB-18523029B9BB}">
      <dsp:nvSpPr>
        <dsp:cNvPr id="0" name=""/>
        <dsp:cNvSpPr/>
      </dsp:nvSpPr>
      <dsp:spPr>
        <a:xfrm>
          <a:off x="4736052" y="3566160"/>
          <a:ext cx="5922667" cy="100107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a:t>Accounted for all but approximately $900</a:t>
          </a:r>
        </a:p>
      </dsp:txBody>
      <dsp:txXfrm>
        <a:off x="4736052" y="3566160"/>
        <a:ext cx="5922667" cy="1001072"/>
      </dsp:txXfrm>
    </dsp:sp>
    <dsp:sp modelId="{4D8F83A2-838F-457F-97DF-D9656B6E6A22}">
      <dsp:nvSpPr>
        <dsp:cNvPr id="0" name=""/>
        <dsp:cNvSpPr/>
      </dsp:nvSpPr>
      <dsp:spPr>
        <a:xfrm>
          <a:off x="0" y="3499743"/>
          <a:ext cx="4727532" cy="186516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a:t>District inventory clerk and some principals </a:t>
          </a:r>
          <a:r>
            <a:rPr lang="en-US" sz="2800" b="1" kern="1200" dirty="0"/>
            <a:t>failed to follow written procedures</a:t>
          </a:r>
          <a:r>
            <a:rPr lang="en-US" sz="2800" kern="1200" dirty="0"/>
            <a:t> for inventory control</a:t>
          </a:r>
        </a:p>
      </dsp:txBody>
      <dsp:txXfrm>
        <a:off x="0" y="3499743"/>
        <a:ext cx="4727532" cy="1865160"/>
      </dsp:txXfrm>
    </dsp:sp>
    <dsp:sp modelId="{FF96E980-28FE-430A-86EF-CC1FE7DA925B}">
      <dsp:nvSpPr>
        <dsp:cNvPr id="0" name=""/>
        <dsp:cNvSpPr/>
      </dsp:nvSpPr>
      <dsp:spPr>
        <a:xfrm rot="10800000">
          <a:off x="0" y="1260"/>
          <a:ext cx="10658720" cy="271023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tx1"/>
              </a:solidFill>
            </a:rPr>
            <a:t>Desk audit found </a:t>
          </a:r>
          <a:r>
            <a:rPr lang="en-US" sz="3300" b="1" kern="1200" dirty="0">
              <a:solidFill>
                <a:schemeClr val="tx1"/>
              </a:solidFill>
            </a:rPr>
            <a:t>unaccountable Title I inventory </a:t>
          </a:r>
          <a:r>
            <a:rPr lang="en-US" sz="3300" kern="1200" dirty="0">
              <a:solidFill>
                <a:schemeClr val="tx1"/>
              </a:solidFill>
            </a:rPr>
            <a:t>totaling $20,000</a:t>
          </a:r>
        </a:p>
      </dsp:txBody>
      <dsp:txXfrm rot="10800000">
        <a:off x="0" y="1260"/>
        <a:ext cx="10658720" cy="176103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003A10E-90C6-4978-89DC-ACC6D9E041AA}" type="datetimeFigureOut">
              <a:rPr lang="en-US" smtClean="0"/>
              <a:t>8/18/2026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 as you’re ready to get on with your life after the past two and a half days…</a:t>
            </a:r>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also important for you to understand</a:t>
            </a:r>
            <a:r>
              <a:rPr lang="en-US" baseline="0" dirty="0"/>
              <a:t> the financial officer’s role in grants management. Your overall role is to support your grant managers so that the district succeeds overall.</a:t>
            </a:r>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10</a:t>
            </a:fld>
            <a:endParaRPr lang="en-US" dirty="0"/>
          </a:p>
        </p:txBody>
      </p:sp>
    </p:spTree>
    <p:extLst>
      <p:ext uri="{BB962C8B-B14F-4D97-AF65-F5344CB8AC3E}">
        <p14:creationId xmlns:p14="http://schemas.microsoft.com/office/powerpoint/2010/main" val="2031712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11</a:t>
            </a:fld>
            <a:endParaRPr lang="en-US" dirty="0"/>
          </a:p>
        </p:txBody>
      </p:sp>
    </p:spTree>
    <p:extLst>
      <p:ext uri="{BB962C8B-B14F-4D97-AF65-F5344CB8AC3E}">
        <p14:creationId xmlns:p14="http://schemas.microsoft.com/office/powerpoint/2010/main" val="2966401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If you are new to grants management, or even if you are not, understanding the policies and procedures of a pass-through entity can be challenging. The South Carolina Department of Education is the state’s education agency for pre-K through 12</a:t>
            </a:r>
            <a:r>
              <a:rPr lang="en-US" baseline="30000" dirty="0"/>
              <a:t>th</a:t>
            </a:r>
            <a:r>
              <a:rPr lang="en-US" dirty="0"/>
              <a:t> grade. As such, we receive grants directly from federal agencies, in this case the US Department of Education and the US Department of Agriculture. With the grants we receive, we have a direct contractual relationship with these agencies and for some of these grants, we are a pass-through entity. That means we are a primary grantee and we pass-through federal funds to other entities through subgrants. We have to follow federal law in how to pass through the funds and the laws authorizing the grants we get determine how we get those funds to you – whether we can give you a formula subaward or whether we must conduct a subgrant competition for the funds.</a:t>
            </a:r>
          </a:p>
          <a:p>
            <a:endParaRPr lang="en-US" dirty="0"/>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16</a:t>
            </a:fld>
            <a:endParaRPr lang="en-US" dirty="0"/>
          </a:p>
        </p:txBody>
      </p:sp>
    </p:spTree>
    <p:extLst>
      <p:ext uri="{BB962C8B-B14F-4D97-AF65-F5344CB8AC3E}">
        <p14:creationId xmlns:p14="http://schemas.microsoft.com/office/powerpoint/2010/main" val="3903758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new to grants management, or even if you are not, understanding the policies and procedures of a pass-through entity can be challenging</a:t>
            </a:r>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17</a:t>
            </a:fld>
            <a:endParaRPr lang="en-US" dirty="0"/>
          </a:p>
        </p:txBody>
      </p:sp>
    </p:spTree>
    <p:extLst>
      <p:ext uri="{BB962C8B-B14F-4D97-AF65-F5344CB8AC3E}">
        <p14:creationId xmlns:p14="http://schemas.microsoft.com/office/powerpoint/2010/main" val="2615006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18</a:t>
            </a:fld>
            <a:endParaRPr lang="en-US" dirty="0"/>
          </a:p>
        </p:txBody>
      </p:sp>
    </p:spTree>
    <p:extLst>
      <p:ext uri="{BB962C8B-B14F-4D97-AF65-F5344CB8AC3E}">
        <p14:creationId xmlns:p14="http://schemas.microsoft.com/office/powerpoint/2010/main" val="64446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19</a:t>
            </a:fld>
            <a:endParaRPr lang="en-US" dirty="0"/>
          </a:p>
        </p:txBody>
      </p:sp>
    </p:spTree>
    <p:extLst>
      <p:ext uri="{BB962C8B-B14F-4D97-AF65-F5344CB8AC3E}">
        <p14:creationId xmlns:p14="http://schemas.microsoft.com/office/powerpoint/2010/main" val="2413077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20</a:t>
            </a:fld>
            <a:endParaRPr lang="en-US" dirty="0"/>
          </a:p>
        </p:txBody>
      </p:sp>
    </p:spTree>
    <p:extLst>
      <p:ext uri="{BB962C8B-B14F-4D97-AF65-F5344CB8AC3E}">
        <p14:creationId xmlns:p14="http://schemas.microsoft.com/office/powerpoint/2010/main" val="469879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1951">
              <a:defRPr/>
            </a:pPr>
            <a:r>
              <a:rPr lang="en-US" dirty="0"/>
              <a:t>Subgrant award notification. The scope of work sets the plan; all of</a:t>
            </a:r>
            <a:r>
              <a:rPr lang="en-US" baseline="0" dirty="0"/>
              <a:t> the regulations and laws referenced in the applicable regulations apply to your subaward, as do the agency’s terms and conditions for federal subawards. It’s important to understand how they apply. And it is </a:t>
            </a:r>
            <a:r>
              <a:rPr lang="en-US" dirty="0"/>
              <a:t>very important</a:t>
            </a:r>
            <a:r>
              <a:rPr lang="en-US" baseline="0" dirty="0"/>
              <a:t> that you review these and ensure that your Finance Department can comply with the terms in this agreement because it is…</a:t>
            </a:r>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21</a:t>
            </a:fld>
            <a:endParaRPr lang="en-US" dirty="0"/>
          </a:p>
        </p:txBody>
      </p:sp>
    </p:spTree>
    <p:extLst>
      <p:ext uri="{BB962C8B-B14F-4D97-AF65-F5344CB8AC3E}">
        <p14:creationId xmlns:p14="http://schemas.microsoft.com/office/powerpoint/2010/main" val="3277760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1951">
              <a:defRPr/>
            </a:pPr>
            <a:r>
              <a:rPr lang="en-US" dirty="0"/>
              <a:t>…essentially a legally binding contract. Your district – as the</a:t>
            </a:r>
            <a:r>
              <a:rPr lang="en-US" baseline="0" dirty="0"/>
              <a:t> </a:t>
            </a:r>
            <a:r>
              <a:rPr lang="en-US" baseline="0" dirty="0" err="1"/>
              <a:t>subgrantee</a:t>
            </a:r>
            <a:r>
              <a:rPr lang="en-US" baseline="0" dirty="0"/>
              <a:t> – is obligated to use the subgrant funds as outlined in the agreement and to act with integrity when making decisions about using the funds and reporting on how your actual use of the funds. As a </a:t>
            </a:r>
            <a:r>
              <a:rPr lang="en-US" baseline="0" dirty="0" err="1"/>
              <a:t>subgrantee</a:t>
            </a:r>
            <a:r>
              <a:rPr lang="en-US" baseline="0" dirty="0"/>
              <a:t>, you are also obligated to properly track the use of funds and maintain adequate supporting documentation. This is your primary resource; it will guide you to what you need to know, but understand that a lot of information is there by reference – which means you have to go to another source for the details. </a:t>
            </a:r>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22</a:t>
            </a:fld>
            <a:endParaRPr lang="en-US" dirty="0"/>
          </a:p>
        </p:txBody>
      </p:sp>
    </p:spTree>
    <p:extLst>
      <p:ext uri="{BB962C8B-B14F-4D97-AF65-F5344CB8AC3E}">
        <p14:creationId xmlns:p14="http://schemas.microsoft.com/office/powerpoint/2010/main" val="3084065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1951">
              <a:defRPr/>
            </a:pPr>
            <a:r>
              <a:rPr lang="en-US" dirty="0"/>
              <a:t>…essentially a legally binding contract. Your district – as the</a:t>
            </a:r>
            <a:r>
              <a:rPr lang="en-US" baseline="0" dirty="0"/>
              <a:t> </a:t>
            </a:r>
            <a:r>
              <a:rPr lang="en-US" baseline="0" dirty="0" err="1"/>
              <a:t>subgrantee</a:t>
            </a:r>
            <a:r>
              <a:rPr lang="en-US" baseline="0" dirty="0"/>
              <a:t> – is obligated to use the subgrant funds as outlined in the agreement and to act with integrity when making decisions about using the funds and reporting on how your actual use of the funds. As a </a:t>
            </a:r>
            <a:r>
              <a:rPr lang="en-US" baseline="0" dirty="0" err="1"/>
              <a:t>subgrantee</a:t>
            </a:r>
            <a:r>
              <a:rPr lang="en-US" baseline="0" dirty="0"/>
              <a:t>, you are also obligated to properly track the use of funds and maintain adequate supporting documentation. This is your primary resource; it will guide you to what you need to know, but understand that a lot of information is there by reference – which means you have to go to another source for the details. </a:t>
            </a:r>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24</a:t>
            </a:fld>
            <a:endParaRPr lang="en-US" dirty="0"/>
          </a:p>
        </p:txBody>
      </p:sp>
    </p:spTree>
    <p:extLst>
      <p:ext uri="{BB962C8B-B14F-4D97-AF65-F5344CB8AC3E}">
        <p14:creationId xmlns:p14="http://schemas.microsoft.com/office/powerpoint/2010/main" val="1857791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going to quickly take you through these agenda items</a:t>
            </a:r>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26</a:t>
            </a:fld>
            <a:endParaRPr lang="en-US" dirty="0"/>
          </a:p>
        </p:txBody>
      </p:sp>
    </p:spTree>
    <p:extLst>
      <p:ext uri="{BB962C8B-B14F-4D97-AF65-F5344CB8AC3E}">
        <p14:creationId xmlns:p14="http://schemas.microsoft.com/office/powerpoint/2010/main" val="1163295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Assurance C is about your district’s accounting system and financial management system – these are the basics that both your accounting system and your financial management system must have to manage government grant funds.</a:t>
            </a:r>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27</a:t>
            </a:fld>
            <a:endParaRPr lang="en-US" dirty="0"/>
          </a:p>
        </p:txBody>
      </p:sp>
    </p:spTree>
    <p:extLst>
      <p:ext uri="{BB962C8B-B14F-4D97-AF65-F5344CB8AC3E}">
        <p14:creationId xmlns:p14="http://schemas.microsoft.com/office/powerpoint/2010/main" val="700292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28</a:t>
            </a:fld>
            <a:endParaRPr lang="en-US" dirty="0"/>
          </a:p>
        </p:txBody>
      </p:sp>
    </p:spTree>
    <p:extLst>
      <p:ext uri="{BB962C8B-B14F-4D97-AF65-F5344CB8AC3E}">
        <p14:creationId xmlns:p14="http://schemas.microsoft.com/office/powerpoint/2010/main" val="47726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29</a:t>
            </a:fld>
            <a:endParaRPr lang="en-US" dirty="0"/>
          </a:p>
        </p:txBody>
      </p:sp>
    </p:spTree>
    <p:extLst>
      <p:ext uri="{BB962C8B-B14F-4D97-AF65-F5344CB8AC3E}">
        <p14:creationId xmlns:p14="http://schemas.microsoft.com/office/powerpoint/2010/main" val="434800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30</a:t>
            </a:fld>
            <a:endParaRPr lang="en-US" dirty="0"/>
          </a:p>
        </p:txBody>
      </p:sp>
    </p:spTree>
    <p:extLst>
      <p:ext uri="{BB962C8B-B14F-4D97-AF65-F5344CB8AC3E}">
        <p14:creationId xmlns:p14="http://schemas.microsoft.com/office/powerpoint/2010/main" val="36453312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1951">
              <a:defRPr/>
            </a:pPr>
            <a:r>
              <a:rPr lang="en-US" dirty="0"/>
              <a:t>So,</a:t>
            </a:r>
            <a:r>
              <a:rPr lang="en-US" baseline="0" dirty="0"/>
              <a:t> why am I pointing out all of this – to reinforce the need for more people in your district to read this document and understand it. Not only should the program manager read and understand it, but all the signatories and your finance staff who is working with the subgrant funds.  The assurances and terms and conditions are designed to support your compliance with federal regulations and will be one of the tools in your tool box to address questions like (on slide) when someone comes to you wanting to use Title I funds for unallowable expenses (i.e., things not in your approved plan).</a:t>
            </a:r>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32</a:t>
            </a:fld>
            <a:endParaRPr lang="en-US" dirty="0"/>
          </a:p>
        </p:txBody>
      </p:sp>
    </p:spTree>
    <p:extLst>
      <p:ext uri="{BB962C8B-B14F-4D97-AF65-F5344CB8AC3E}">
        <p14:creationId xmlns:p14="http://schemas.microsoft.com/office/powerpoint/2010/main" val="896792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 from the federal government accountability office (GAO). “The federal government provided an estimated $1.2 trillion in assistance to state and local governments in fiscal year 2025. Each year, this funding helps support services, including transportation, education, and community development. There are many reasons for, and benefits to, administering federal programs at the state level. However, the reliance on nonfederal agencies to distribute payments, make eligibility decisions, and conduct oversight can heighten fraud risks.” It also increases the risks of waste and abuse as well. So let’s look at these separately, starting with waste (next slide).</a:t>
            </a:r>
          </a:p>
        </p:txBody>
      </p:sp>
      <p:sp>
        <p:nvSpPr>
          <p:cNvPr id="4" name="Slide Number Placeholder 3"/>
          <p:cNvSpPr>
            <a:spLocks noGrp="1"/>
          </p:cNvSpPr>
          <p:nvPr>
            <p:ph type="sldNum" sz="quarter" idx="5"/>
          </p:nvPr>
        </p:nvSpPr>
        <p:spPr/>
        <p:txBody>
          <a:bodyPr/>
          <a:lstStyle/>
          <a:p>
            <a:fld id="{484CEC91-7A65-4868-9634-A5288F997D0F}" type="slidenum">
              <a:rPr lang="en-US" smtClean="0"/>
              <a:t>34</a:t>
            </a:fld>
            <a:endParaRPr lang="en-US"/>
          </a:p>
        </p:txBody>
      </p:sp>
    </p:spTree>
    <p:extLst>
      <p:ext uri="{BB962C8B-B14F-4D97-AF65-F5344CB8AC3E}">
        <p14:creationId xmlns:p14="http://schemas.microsoft.com/office/powerpoint/2010/main" val="3238684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1951">
              <a:defRPr/>
            </a:pPr>
            <a:r>
              <a:rPr lang="en-US" baseline="0" dirty="0"/>
              <a:t>The US Government Accountability Office – the GAO – defines waste…</a:t>
            </a:r>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35</a:t>
            </a:fld>
            <a:endParaRPr lang="en-US" dirty="0"/>
          </a:p>
        </p:txBody>
      </p:sp>
    </p:spTree>
    <p:extLst>
      <p:ext uri="{BB962C8B-B14F-4D97-AF65-F5344CB8AC3E}">
        <p14:creationId xmlns:p14="http://schemas.microsoft.com/office/powerpoint/2010/main" val="22491258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 desk audit prompted a site visit to three schools because the district couldn’t account for $20,000 worth of inventory.</a:t>
            </a:r>
          </a:p>
          <a:p>
            <a:r>
              <a:rPr lang="en-US" baseline="0" dirty="0"/>
              <a:t>The visit uncovered two things: all but $900 of the inventory and that the district’s internal control for inventory was flawed. Staff were not following written procedures, including the district’s inventory clerk and new principles were not being trained in the correct procedures for inventory control. As a result, the district has to return the unaccounted for funds ($900) and they’re on the program office’s radar regarding all their internal control processes. So this is both an example of waste and w</a:t>
            </a:r>
            <a:r>
              <a:rPr lang="en-US" dirty="0"/>
              <a:t>hat</a:t>
            </a:r>
            <a:r>
              <a:rPr lang="en-US" baseline="0" dirty="0"/>
              <a:t> happens when internal controls are not working properly. </a:t>
            </a:r>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36</a:t>
            </a:fld>
            <a:endParaRPr lang="en-US" dirty="0"/>
          </a:p>
        </p:txBody>
      </p:sp>
    </p:spTree>
    <p:extLst>
      <p:ext uri="{BB962C8B-B14F-4D97-AF65-F5344CB8AC3E}">
        <p14:creationId xmlns:p14="http://schemas.microsoft.com/office/powerpoint/2010/main" val="36350343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1951">
              <a:defRPr/>
            </a:pPr>
            <a:r>
              <a:rPr lang="en-US" dirty="0"/>
              <a:t>Definition</a:t>
            </a:r>
            <a:r>
              <a:rPr lang="en-US" baseline="0" dirty="0"/>
              <a:t> from the US Government Accountability Office</a:t>
            </a:r>
            <a:endParaRPr lang="en-US" dirty="0"/>
          </a:p>
          <a:p>
            <a:r>
              <a:rPr lang="en-US" dirty="0"/>
              <a:t>Important</a:t>
            </a:r>
            <a:r>
              <a:rPr lang="en-US" baseline="0" dirty="0"/>
              <a:t> to keep in mind that only the judicial system can determine whether something is fraud. (Presumption of innocence is a critical factor of our judicial system.)</a:t>
            </a:r>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37</a:t>
            </a:fld>
            <a:endParaRPr lang="en-US" dirty="0"/>
          </a:p>
        </p:txBody>
      </p:sp>
    </p:spTree>
    <p:extLst>
      <p:ext uri="{BB962C8B-B14F-4D97-AF65-F5344CB8AC3E}">
        <p14:creationId xmlns:p14="http://schemas.microsoft.com/office/powerpoint/2010/main" val="126889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I like to start with this disclaimer – because the information I’m going to share today about grants management and requirements includes federal regulations and our agency’s requirements, but …</a:t>
            </a:r>
          </a:p>
          <a:p>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3</a:t>
            </a:fld>
            <a:endParaRPr lang="en-US"/>
          </a:p>
        </p:txBody>
      </p:sp>
    </p:spTree>
    <p:extLst>
      <p:ext uri="{BB962C8B-B14F-4D97-AF65-F5344CB8AC3E}">
        <p14:creationId xmlns:p14="http://schemas.microsoft.com/office/powerpoint/2010/main" val="17974962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From the US Government Accountability Office from a study published in July titled Combating Fraud: Managing Risks in Federally Funded, State-Administered Programs</a:t>
            </a:r>
            <a:endParaRPr lang="en-US" dirty="0"/>
          </a:p>
          <a:p>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38</a:t>
            </a:fld>
            <a:endParaRPr lang="en-US"/>
          </a:p>
        </p:txBody>
      </p:sp>
    </p:spTree>
    <p:extLst>
      <p:ext uri="{BB962C8B-B14F-4D97-AF65-F5344CB8AC3E}">
        <p14:creationId xmlns:p14="http://schemas.microsoft.com/office/powerpoint/2010/main" val="7840558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F2FC4-3B9C-0EE4-89CA-154A7CA68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B4C16-8868-9F6F-9285-12F5D3E1B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DB715-6E7E-51FA-7B3C-801B3319864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81ECCFD8-F55B-244A-028D-D085C7CE119A}"/>
              </a:ext>
            </a:extLst>
          </p:cNvPr>
          <p:cNvSpPr>
            <a:spLocks noGrp="1"/>
          </p:cNvSpPr>
          <p:nvPr>
            <p:ph type="ftr" sz="quarter" idx="10"/>
          </p:nvPr>
        </p:nvSpPr>
        <p:spPr/>
        <p:txBody>
          <a:bodyPr/>
          <a:lstStyle/>
          <a:p>
            <a:r>
              <a:rPr lang="en-US" dirty="0"/>
              <a:t>South Carolina Department of Education</a:t>
            </a:r>
          </a:p>
        </p:txBody>
      </p:sp>
      <p:sp>
        <p:nvSpPr>
          <p:cNvPr id="5" name="Slide Number Placeholder 4">
            <a:extLst>
              <a:ext uri="{FF2B5EF4-FFF2-40B4-BE49-F238E27FC236}">
                <a16:creationId xmlns:a16="http://schemas.microsoft.com/office/drawing/2014/main" id="{B3C7E225-A1EB-F73D-E19F-32EC548B3767}"/>
              </a:ext>
            </a:extLst>
          </p:cNvPr>
          <p:cNvSpPr>
            <a:spLocks noGrp="1"/>
          </p:cNvSpPr>
          <p:nvPr>
            <p:ph type="sldNum" sz="quarter" idx="11"/>
          </p:nvPr>
        </p:nvSpPr>
        <p:spPr/>
        <p:txBody>
          <a:bodyPr/>
          <a:lstStyle/>
          <a:p>
            <a:fld id="{9091D14C-FD63-4621-8F63-9ECEE9A5DEDE}" type="slidenum">
              <a:rPr lang="en-US" smtClean="0"/>
              <a:pPr/>
              <a:t>39</a:t>
            </a:fld>
            <a:endParaRPr lang="en-US" dirty="0"/>
          </a:p>
        </p:txBody>
      </p:sp>
    </p:spTree>
    <p:extLst>
      <p:ext uri="{BB962C8B-B14F-4D97-AF65-F5344CB8AC3E}">
        <p14:creationId xmlns:p14="http://schemas.microsoft.com/office/powerpoint/2010/main" val="75384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210FC-85FE-C54D-6853-4A898D6E6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892D00-D180-3124-D1B9-DD47E117B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304F08-A39E-9223-410F-312B7C2B32C4}"/>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137D1973-D664-46D2-1C12-E941E10C70FE}"/>
              </a:ext>
            </a:extLst>
          </p:cNvPr>
          <p:cNvSpPr>
            <a:spLocks noGrp="1"/>
          </p:cNvSpPr>
          <p:nvPr>
            <p:ph type="ftr" sz="quarter" idx="10"/>
          </p:nvPr>
        </p:nvSpPr>
        <p:spPr/>
        <p:txBody>
          <a:bodyPr/>
          <a:lstStyle/>
          <a:p>
            <a:r>
              <a:rPr lang="en-US" dirty="0"/>
              <a:t>South Carolina Department of Education</a:t>
            </a:r>
          </a:p>
        </p:txBody>
      </p:sp>
      <p:sp>
        <p:nvSpPr>
          <p:cNvPr id="5" name="Slide Number Placeholder 4">
            <a:extLst>
              <a:ext uri="{FF2B5EF4-FFF2-40B4-BE49-F238E27FC236}">
                <a16:creationId xmlns:a16="http://schemas.microsoft.com/office/drawing/2014/main" id="{A565A9BE-64FE-D99F-2897-777318268038}"/>
              </a:ext>
            </a:extLst>
          </p:cNvPr>
          <p:cNvSpPr>
            <a:spLocks noGrp="1"/>
          </p:cNvSpPr>
          <p:nvPr>
            <p:ph type="sldNum" sz="quarter" idx="11"/>
          </p:nvPr>
        </p:nvSpPr>
        <p:spPr/>
        <p:txBody>
          <a:bodyPr/>
          <a:lstStyle/>
          <a:p>
            <a:fld id="{9091D14C-FD63-4621-8F63-9ECEE9A5DEDE}" type="slidenum">
              <a:rPr lang="en-US" smtClean="0"/>
              <a:pPr/>
              <a:t>40</a:t>
            </a:fld>
            <a:endParaRPr lang="en-US" dirty="0"/>
          </a:p>
        </p:txBody>
      </p:sp>
    </p:spTree>
    <p:extLst>
      <p:ext uri="{BB962C8B-B14F-4D97-AF65-F5344CB8AC3E}">
        <p14:creationId xmlns:p14="http://schemas.microsoft.com/office/powerpoint/2010/main" val="27285508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41</a:t>
            </a:fld>
            <a:endParaRPr lang="en-US" dirty="0"/>
          </a:p>
        </p:txBody>
      </p:sp>
    </p:spTree>
    <p:extLst>
      <p:ext uri="{BB962C8B-B14F-4D97-AF65-F5344CB8AC3E}">
        <p14:creationId xmlns:p14="http://schemas.microsoft.com/office/powerpoint/2010/main" val="13248665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1951">
              <a:defRPr/>
            </a:pPr>
            <a:r>
              <a:rPr lang="en-US" dirty="0"/>
              <a:t>Another definition</a:t>
            </a:r>
            <a:r>
              <a:rPr lang="en-US" baseline="0" dirty="0"/>
              <a:t> from the US Government Accountability Office; this definition can help you if you suspect something fishy is going on. Investigate abuse, use the word abuse, and if you uncover fraud, then you were correct in your suspicions. </a:t>
            </a:r>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42</a:t>
            </a:fld>
            <a:endParaRPr lang="en-US" dirty="0"/>
          </a:p>
        </p:txBody>
      </p:sp>
    </p:spTree>
    <p:extLst>
      <p:ext uri="{BB962C8B-B14F-4D97-AF65-F5344CB8AC3E}">
        <p14:creationId xmlns:p14="http://schemas.microsoft.com/office/powerpoint/2010/main" val="407625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1951">
              <a:defRPr/>
            </a:pPr>
            <a:r>
              <a:rPr lang="en-US" baseline="0" dirty="0"/>
              <a:t>Here are t</a:t>
            </a:r>
            <a:r>
              <a:rPr lang="en-US" dirty="0"/>
              <a:t>wo instances of “abuse</a:t>
            </a:r>
            <a:r>
              <a:rPr lang="en-US" baseline="0" dirty="0"/>
              <a:t>” of federal Title I funds: one district had to reimburse title I funds that were used to take the team to a Kiawah Island spa. Another district was misrepresenting how much time the Title I coordinator was spending on Title I activities and had to reimburse funds for the difference, which was </a:t>
            </a:r>
            <a:r>
              <a:rPr lang="en-US" b="1" baseline="0" dirty="0">
                <a:solidFill>
                  <a:schemeClr val="tx1"/>
                </a:solidFill>
              </a:rPr>
              <a:t>70%.  </a:t>
            </a:r>
            <a:r>
              <a:rPr lang="en-US" baseline="0" dirty="0"/>
              <a:t>I encourage you -- get to know section 303 of the Uniform Grant Guidance regulations, which begins with “The non-federal entity must (a) Establish and maintain effective internal control over the federal award that provides reasonable assurance that the non-federal entity is managing the federal award in compliance with federal statutes, regulations, and the terms and conditions of the federal award.” It goes on from there and states that you must “take prompt action” – their words – “take prompt action when instances of noncompliance are identified including noncompliance identified in audit findings.”</a:t>
            </a:r>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43</a:t>
            </a:fld>
            <a:endParaRPr lang="en-US" dirty="0"/>
          </a:p>
        </p:txBody>
      </p:sp>
    </p:spTree>
    <p:extLst>
      <p:ext uri="{BB962C8B-B14F-4D97-AF65-F5344CB8AC3E}">
        <p14:creationId xmlns:p14="http://schemas.microsoft.com/office/powerpoint/2010/main" val="38308252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1951">
              <a:defRPr/>
            </a:pPr>
            <a:r>
              <a:rPr lang="en-US" dirty="0"/>
              <a:t>The items</a:t>
            </a:r>
            <a:r>
              <a:rPr lang="en-US" baseline="0" dirty="0"/>
              <a:t> in your approved plan for a subgrant are what is allowable. If you misrepresent those items, that’s abuse. </a:t>
            </a:r>
            <a:r>
              <a:rPr lang="en-US" dirty="0"/>
              <a:t>I should</a:t>
            </a:r>
            <a:r>
              <a:rPr lang="en-US" baseline="0" dirty="0"/>
              <a:t>n’t have to tell you that appearances are everything, and if you’re doing things like using funds for purposes outside of your approved plan and the terms of your subaward, it can appear to be abuse of fund (if not fraud). Likewise, if you do not keep adequate records to support how you’re spending the subgrant funds, it will look like you’re hiding something that could be abuse (or worse: fraud).</a:t>
            </a:r>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44</a:t>
            </a:fld>
            <a:endParaRPr lang="en-US" dirty="0"/>
          </a:p>
        </p:txBody>
      </p:sp>
    </p:spTree>
    <p:extLst>
      <p:ext uri="{BB962C8B-B14F-4D97-AF65-F5344CB8AC3E}">
        <p14:creationId xmlns:p14="http://schemas.microsoft.com/office/powerpoint/2010/main" val="16419051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Theft is the most common issue in almost all organizations, including those managing federal grant funding. People who embezzle funds can be extremely creative and appear very trustworthy – precisely why they can do so much damage to an organization and remain undetected for extended periods of time. (Handout with more details)</a:t>
            </a:r>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45</a:t>
            </a:fld>
            <a:endParaRPr lang="en-US" dirty="0"/>
          </a:p>
        </p:txBody>
      </p:sp>
    </p:spTree>
    <p:extLst>
      <p:ext uri="{BB962C8B-B14F-4D97-AF65-F5344CB8AC3E}">
        <p14:creationId xmlns:p14="http://schemas.microsoft.com/office/powerpoint/2010/main" val="2368681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46</a:t>
            </a:fld>
            <a:endParaRPr lang="en-US" dirty="0"/>
          </a:p>
        </p:txBody>
      </p:sp>
    </p:spTree>
    <p:extLst>
      <p:ext uri="{BB962C8B-B14F-4D97-AF65-F5344CB8AC3E}">
        <p14:creationId xmlns:p14="http://schemas.microsoft.com/office/powerpoint/2010/main" val="811703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1973">
              <a:defRPr/>
            </a:pPr>
            <a:r>
              <a:rPr lang="en-US" baseline="0" dirty="0"/>
              <a:t>These are some ways to mitigate the risk of waste, fraud, and abuse of federal funds and the first is a strong system of internal controls. Checks routinely written to employees as “reimbursement” of expenses and the use of ATM/Debit/Credit Cards (even gift cards) must be carefully controlled and require robust oversight.</a:t>
            </a:r>
            <a:endParaRPr lang="en-US" dirty="0"/>
          </a:p>
          <a:p>
            <a:endParaRPr lang="en-US" dirty="0"/>
          </a:p>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47</a:t>
            </a:fld>
            <a:endParaRPr lang="en-US" dirty="0"/>
          </a:p>
        </p:txBody>
      </p:sp>
    </p:spTree>
    <p:extLst>
      <p:ext uri="{BB962C8B-B14F-4D97-AF65-F5344CB8AC3E}">
        <p14:creationId xmlns:p14="http://schemas.microsoft.com/office/powerpoint/2010/main" val="322688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It’s important that you understand that what I’m presenting today is not a substitute for you reading the grant awards issued to your district and all the related documents – the assurances and terms and conditions, and the federal regulations or state laws that apply to the contractual agreements your district has entered into. And that’s what a grant or subgrant is – it is a contractual agreement between our SCDE and your school district. </a:t>
            </a:r>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4</a:t>
            </a:fld>
            <a:endParaRPr lang="en-US" dirty="0"/>
          </a:p>
        </p:txBody>
      </p:sp>
    </p:spTree>
    <p:extLst>
      <p:ext uri="{BB962C8B-B14F-4D97-AF65-F5344CB8AC3E}">
        <p14:creationId xmlns:p14="http://schemas.microsoft.com/office/powerpoint/2010/main" val="9852891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48</a:t>
            </a:fld>
            <a:endParaRPr lang="en-US" dirty="0"/>
          </a:p>
        </p:txBody>
      </p:sp>
    </p:spTree>
    <p:extLst>
      <p:ext uri="{BB962C8B-B14F-4D97-AF65-F5344CB8AC3E}">
        <p14:creationId xmlns:p14="http://schemas.microsoft.com/office/powerpoint/2010/main" val="14372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defTabSz="933237">
              <a:defRPr/>
            </a:pPr>
            <a:r>
              <a:rPr lang="en-US" dirty="0">
                <a:solidFill>
                  <a:prstClr val="black"/>
                </a:solidFill>
                <a:latin typeface="Calibri" panose="020F0502020204030204"/>
              </a:rPr>
              <a:t>South Carolina Department of Education</a:t>
            </a:r>
          </a:p>
        </p:txBody>
      </p:sp>
      <p:sp>
        <p:nvSpPr>
          <p:cNvPr id="5" name="Slide Number Placeholder 4"/>
          <p:cNvSpPr>
            <a:spLocks noGrp="1"/>
          </p:cNvSpPr>
          <p:nvPr>
            <p:ph type="sldNum" sz="quarter" idx="11"/>
          </p:nvPr>
        </p:nvSpPr>
        <p:spPr/>
        <p:txBody>
          <a:bodyPr/>
          <a:lstStyle/>
          <a:p>
            <a:pPr defTabSz="933237">
              <a:defRPr/>
            </a:pPr>
            <a:fld id="{9091D14C-FD63-4621-8F63-9ECEE9A5DEDE}" type="slidenum">
              <a:rPr lang="en-US">
                <a:solidFill>
                  <a:prstClr val="black"/>
                </a:solidFill>
                <a:latin typeface="Calibri" panose="020F0502020204030204"/>
              </a:rPr>
              <a:pPr defTabSz="933237">
                <a:defRPr/>
              </a:pPr>
              <a:t>49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0019968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title is hidden </a:t>
            </a:r>
            <a:r>
              <a:rPr lang="en-US"/>
              <a:t>from display</a:t>
            </a:r>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50</a:t>
            </a:fld>
            <a:endParaRPr lang="en-US"/>
          </a:p>
        </p:txBody>
      </p:sp>
    </p:spTree>
    <p:extLst>
      <p:ext uri="{BB962C8B-B14F-4D97-AF65-F5344CB8AC3E}">
        <p14:creationId xmlns:p14="http://schemas.microsoft.com/office/powerpoint/2010/main" val="1665185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5</a:t>
            </a:fld>
            <a:endParaRPr lang="en-US"/>
          </a:p>
        </p:txBody>
      </p:sp>
    </p:spTree>
    <p:extLst>
      <p:ext uri="{BB962C8B-B14F-4D97-AF65-F5344CB8AC3E}">
        <p14:creationId xmlns:p14="http://schemas.microsoft.com/office/powerpoint/2010/main" val="1726496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6</a:t>
            </a:fld>
            <a:endParaRPr lang="en-US"/>
          </a:p>
        </p:txBody>
      </p:sp>
    </p:spTree>
    <p:extLst>
      <p:ext uri="{BB962C8B-B14F-4D97-AF65-F5344CB8AC3E}">
        <p14:creationId xmlns:p14="http://schemas.microsoft.com/office/powerpoint/2010/main" val="842056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3237">
              <a:defRPr/>
            </a:pPr>
            <a:fld id="{484CEC91-7A65-4868-9634-A5288F997D0F}" type="slidenum">
              <a:rPr lang="en-US">
                <a:solidFill>
                  <a:prstClr val="black"/>
                </a:solidFill>
                <a:latin typeface="Aptos" panose="02110004020202020204"/>
              </a:rPr>
              <a:pPr defTabSz="933237">
                <a:defRPr/>
              </a:pPr>
              <a:t>7</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775482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Here are the grant management expectations</a:t>
            </a:r>
            <a:r>
              <a:rPr lang="en-US" baseline="0" dirty="0"/>
              <a:t> that the state has for school districts. This may not be the first time you’ve seen these during this boot camp and it probably is not the last time you’ll see them – Th</a:t>
            </a:r>
            <a:r>
              <a:rPr lang="en-US" dirty="0"/>
              <a:t>ey’re the five expectations of school districts [slide</a:t>
            </a:r>
            <a:r>
              <a:rPr lang="en-US" baseline="0" dirty="0"/>
              <a:t> contents].  All of these expectations are grounded in law, regulations, or terms of a contract.</a:t>
            </a:r>
            <a:endParaRPr lang="en-US" dirty="0"/>
          </a:p>
          <a:p>
            <a:endParaRPr lang="en-US" dirty="0"/>
          </a:p>
        </p:txBody>
      </p:sp>
      <p:sp>
        <p:nvSpPr>
          <p:cNvPr id="4" name="Slide Number Placeholder 3"/>
          <p:cNvSpPr>
            <a:spLocks noGrp="1"/>
          </p:cNvSpPr>
          <p:nvPr>
            <p:ph type="sldNum" sz="quarter" idx="5"/>
          </p:nvPr>
        </p:nvSpPr>
        <p:spPr/>
        <p:txBody>
          <a:bodyPr/>
          <a:lstStyle/>
          <a:p>
            <a:pPr defTabSz="933237">
              <a:defRPr/>
            </a:pPr>
            <a:fld id="{484CEC91-7A65-4868-9634-A5288F997D0F}" type="slidenum">
              <a:rPr lang="en-US">
                <a:solidFill>
                  <a:prstClr val="black"/>
                </a:solidFill>
                <a:latin typeface="Aptos" panose="02110004020202020204"/>
              </a:rPr>
              <a:pPr defTabSz="933237">
                <a:defRPr/>
              </a:pPr>
              <a:t>8</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775482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for you to understand</a:t>
            </a:r>
            <a:r>
              <a:rPr lang="en-US" baseline="0" dirty="0"/>
              <a:t> the grant manager’s role. </a:t>
            </a:r>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9</a:t>
            </a:fld>
            <a:endParaRPr lang="en-US" dirty="0"/>
          </a:p>
        </p:txBody>
      </p:sp>
    </p:spTree>
    <p:extLst>
      <p:ext uri="{BB962C8B-B14F-4D97-AF65-F5344CB8AC3E}">
        <p14:creationId xmlns:p14="http://schemas.microsoft.com/office/powerpoint/2010/main" val="3263739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dirty="0">
                <a:solidFill>
                  <a:schemeClr val="bg1"/>
                </a:solidFill>
              </a:rPr>
              <a:t>Title</a:t>
            </a:r>
            <a:r>
              <a:rPr lang="en-US" dirty="0"/>
              <a:t> </a:t>
            </a:r>
            <a:r>
              <a:rPr lang="en-US" dirty="0">
                <a:solidFill>
                  <a:schemeClr val="bg1"/>
                </a:solidFill>
              </a:rPr>
              <a:t>Slide</a:t>
            </a:r>
            <a:r>
              <a:rPr lang="en-US" dirty="0"/>
              <a:t> -</a:t>
            </a:r>
            <a:r>
              <a:rPr lang="en-US" dirty="0">
                <a:solidFill>
                  <a:schemeClr val="bg1"/>
                </a:solidFill>
              </a:rPr>
              <a:t>Font is no less than 44 size</a:t>
            </a:r>
            <a:endParaRPr lang="en-US" dirty="0"/>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&lt;Audience&gt;</a:t>
            </a:r>
          </a:p>
          <a:p>
            <a:r>
              <a:rPr lang="en-US" dirty="0"/>
              <a:t>&lt;Presenter Name&gt; </a:t>
            </a:r>
          </a:p>
          <a:p>
            <a:r>
              <a:rPr lang="en-US" dirty="0"/>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dirty="0"/>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dirty="0"/>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dirty="0"/>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dirty="0"/>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dirty="0" err="1"/>
              <a:t>adipisicing</a:t>
            </a:r>
            <a:r>
              <a:rPr lang="en-US" dirty="0"/>
              <a:t> </a:t>
            </a:r>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p>
          <a:p>
            <a:pPr lvl="0"/>
            <a:endParaRPr lang="en-US" dirty="0"/>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endParaRPr lang="en-US" dirty="0"/>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dirty="0"/>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a:t>
            </a:r>
            <a:r>
              <a:rPr lang="en-US" dirty="0" err="1"/>
              <a:t>eadipisicing</a:t>
            </a:r>
            <a:r>
              <a:rPr lang="en-US" dirty="0"/>
              <a:t> </a:t>
            </a:r>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endParaRPr lang="en-US" dirty="0"/>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dirty="0"/>
              <a:t>Insert and format picture </a:t>
            </a:r>
          </a:p>
          <a:p>
            <a:pPr lvl="0"/>
            <a:r>
              <a:rPr lang="en-US" dirty="0"/>
              <a:t>to fit allotted box frame</a:t>
            </a:r>
          </a:p>
          <a:p>
            <a:pPr lvl="0"/>
            <a:r>
              <a:rPr lang="en-US" dirty="0"/>
              <a:t>(you may adjust the height of the yellow box, not the width)</a:t>
            </a:r>
          </a:p>
          <a:p>
            <a:pPr lvl="0"/>
            <a:endParaRPr lang="en-US" dirty="0"/>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dirty="0" err="1"/>
              <a:t>Firstname</a:t>
            </a:r>
            <a:br>
              <a:rPr lang="en-US" dirty="0"/>
            </a:br>
            <a:r>
              <a:rPr lang="en-US" dirty="0" err="1"/>
              <a:t>Lastname</a:t>
            </a:r>
            <a:endParaRPr lang="en-US" dirty="0"/>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8/18/2026</a:t>
            </a:fld>
            <a:endParaRPr lang="en-US" dirty="0">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dirty="0">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dirty="0">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dirty="0"/>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dirty="0"/>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9893" y="547688"/>
            <a:ext cx="16459200" cy="1645920"/>
          </a:xfrm>
        </p:spPr>
        <p:txBody>
          <a:bodyPr/>
          <a:lstStyle/>
          <a:p>
            <a:r>
              <a:rPr lang="en-US"/>
              <a:t>Click to edit Master title style</a:t>
            </a:r>
            <a:endParaRPr lang="en-US" dirty="0"/>
          </a:p>
        </p:txBody>
      </p:sp>
      <p:sp>
        <p:nvSpPr>
          <p:cNvPr id="3" name="Content Placeholder 2"/>
          <p:cNvSpPr>
            <a:spLocks noGrp="1"/>
          </p:cNvSpPr>
          <p:nvPr>
            <p:ph idx="1"/>
          </p:nvPr>
        </p:nvSpPr>
        <p:spPr>
          <a:xfrm>
            <a:off x="879894" y="2498054"/>
            <a:ext cx="16459200" cy="59644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27032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1361222"/>
            <a:ext cx="16459200" cy="4279106"/>
          </a:xfrm>
        </p:spPr>
        <p:txBody>
          <a:bodyPr anchor="b">
            <a:normAutofit/>
          </a:bodyPr>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914400" y="5640328"/>
            <a:ext cx="16459200" cy="2615153"/>
          </a:xfrm>
        </p:spPr>
        <p:txBody>
          <a:bodyPr>
            <a:normAutofit/>
          </a:bodyPr>
          <a:lstStyle>
            <a:lvl1pPr marL="0" indent="0">
              <a:buNone/>
              <a:defRPr sz="4200">
                <a:solidFill>
                  <a:schemeClr val="bg1">
                    <a:lumMod val="50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35160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527901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dirty="0"/>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dirty="0"/>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dirty="0"/>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dirty="0"/>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dirty="0"/>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8/18/2026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8/18/2026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dirty="0">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 id="2147483680" r:id="rId17"/>
    <p:sldLayoutId id="2147483681" r:id="rId18"/>
    <p:sldLayoutId id="2147483682" r:id="rId19"/>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hyperlink" Target="https://www.ecfr.gov/current/title-2/subtitle-A/chapter-II/part-200/subpart-D"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federalregister.gov/"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www.ecfr.gov/current/title-34/subtitle-B/chapter-II/part-200#200.1" TargetMode="External"/><Relationship Id="rId2" Type="http://schemas.openxmlformats.org/officeDocument/2006/relationships/hyperlink" Target="https://www.congress.gov/114/plaws/publ95/PLAW-114publ95.pdf" TargetMode="External"/><Relationship Id="rId1" Type="http://schemas.openxmlformats.org/officeDocument/2006/relationships/slideLayout" Target="../slideLayouts/slideLayout17.xml"/><Relationship Id="rId6" Type="http://schemas.openxmlformats.org/officeDocument/2006/relationships/hyperlink" Target="https://www.ed.gov/grants-and-programs/formula-grants/school-improvement-grants/title-i-part-improving-basic-programs-operated-local-educational-agencies" TargetMode="External"/><Relationship Id="rId5" Type="http://schemas.openxmlformats.org/officeDocument/2006/relationships/hyperlink" Target="https://www.ecfr.gov/current/title-2/subtitle-A/chapter-I" TargetMode="External"/><Relationship Id="rId4" Type="http://schemas.openxmlformats.org/officeDocument/2006/relationships/hyperlink" Target="https://www.ed.gov/grants-and-programs/manage-your-grant/uniform-administrative-requirements-cost-principles-and-audit-requirements-for-federal-awards-us-department-of-education#:~:text=The%20Education%20Department%20General%20Administrative%20Regulations%20(EDGA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ecfr.gov/current/title-2/section-200.332"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hyperlink" Target="https://ed.sc.gov/finance/auditing/manuals-handbooks-and-guidelines/guidelines-for-retaining-documentation-to-support-expenditures1/"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ecfr.gov/current/title-2/part-200"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hyperlink" Target="https://www.gao.gov/products/gao-26-109100"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https://www.ecfr.gov/current/title-2/subtitle-A/chapter-II/part-200/subpart-D/section-200.303"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hyperlink" Target="https://ed.sc.gov/finance/grants/scde-grants-program/" TargetMode="External"/><Relationship Id="rId2" Type="http://schemas.openxmlformats.org/officeDocument/2006/relationships/notesSlide" Target="../notesSlides/notesSlide41.xml"/><Relationship Id="rId1" Type="http://schemas.openxmlformats.org/officeDocument/2006/relationships/slideLayout" Target="../slideLayouts/slideLayout17.xml"/><Relationship Id="rId4" Type="http://schemas.openxmlformats.org/officeDocument/2006/relationships/hyperlink" Target="mailto:Grants@ed.sc.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of the outline of a boot print containing text of the word &quot;bootcamp.&quot;">
            <a:extLst>
              <a:ext uri="{FF2B5EF4-FFF2-40B4-BE49-F238E27FC236}">
                <a16:creationId xmlns:a16="http://schemas.microsoft.com/office/drawing/2014/main" id="{C2BBEE91-1707-6A53-F3EF-4676E43344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4361" y="266786"/>
            <a:ext cx="2306864" cy="1229797"/>
          </a:xfrm>
          <a:prstGeom prst="rect">
            <a:avLst/>
          </a:prstGeom>
        </p:spPr>
      </p:pic>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p:txBody>
          <a:bodyPr>
            <a:normAutofit/>
          </a:bodyPr>
          <a:lstStyle/>
          <a:p>
            <a:r>
              <a:rPr lang="en-US" sz="8000" dirty="0"/>
              <a:t>Grants Management Overview</a:t>
            </a:r>
          </a:p>
        </p:txBody>
      </p:sp>
      <p:pic>
        <p:nvPicPr>
          <p:cNvPr id="6" name="Picture 4" descr="Image result for finance boot camp pics">
            <a:extLst>
              <a:ext uri="{FF2B5EF4-FFF2-40B4-BE49-F238E27FC236}">
                <a16:creationId xmlns:a16="http://schemas.microsoft.com/office/drawing/2014/main" id="{95E1BAC9-6346-A012-001B-64A31C0374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2973" y="4983326"/>
            <a:ext cx="2686992" cy="1467240"/>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B099F854-9284-7C19-F74C-100A35BAADE6}"/>
              </a:ext>
            </a:extLst>
          </p:cNvPr>
          <p:cNvSpPr>
            <a:spLocks noGrp="1"/>
          </p:cNvSpPr>
          <p:nvPr>
            <p:ph type="subTitle" idx="1"/>
          </p:nvPr>
        </p:nvSpPr>
        <p:spPr/>
        <p:txBody>
          <a:bodyPr/>
          <a:lstStyle/>
          <a:p>
            <a:r>
              <a:rPr lang="en-US" dirty="0"/>
              <a:t>Finance Bootcamp</a:t>
            </a:r>
          </a:p>
          <a:p>
            <a:r>
              <a:rPr lang="en-US" dirty="0"/>
              <a:t>Audrey H. Shifflett, Office of Grant Services</a:t>
            </a:r>
          </a:p>
          <a:p>
            <a:r>
              <a:rPr lang="en-US" dirty="0"/>
              <a:t>August 21, 2026</a:t>
            </a: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5"/>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Finance Officer’s Role</a:t>
            </a:r>
            <a:endParaRPr lang="en-US" dirty="0"/>
          </a:p>
        </p:txBody>
      </p:sp>
      <p:sp>
        <p:nvSpPr>
          <p:cNvPr id="3" name="Content Placeholder 2"/>
          <p:cNvSpPr>
            <a:spLocks noGrp="1"/>
          </p:cNvSpPr>
          <p:nvPr>
            <p:ph idx="1"/>
          </p:nvPr>
        </p:nvSpPr>
        <p:spPr>
          <a:xfrm>
            <a:off x="918972" y="2175346"/>
            <a:ext cx="16450056" cy="6778153"/>
          </a:xfrm>
          <a:solidFill>
            <a:schemeClr val="bg2"/>
          </a:solidFill>
        </p:spPr>
        <p:txBody>
          <a:bodyPr>
            <a:normAutofit/>
          </a:bodyPr>
          <a:lstStyle/>
          <a:p>
            <a:pPr marL="457200" indent="-457200">
              <a:lnSpc>
                <a:spcPct val="100000"/>
              </a:lnSpc>
              <a:spcBef>
                <a:spcPts val="1800"/>
              </a:spcBef>
              <a:buFont typeface="Arial" panose="020B0604020202020204" pitchFamily="34" charset="0"/>
              <a:buChar char="•"/>
            </a:pPr>
            <a:r>
              <a:rPr lang="en-US" sz="4400" dirty="0">
                <a:solidFill>
                  <a:prstClr val="black"/>
                </a:solidFill>
              </a:rPr>
              <a:t>Oversee financial management of district’s </a:t>
            </a:r>
            <a:r>
              <a:rPr lang="en-US" sz="4400" dirty="0"/>
              <a:t>grants and subgrants</a:t>
            </a:r>
          </a:p>
          <a:p>
            <a:pPr marL="457200" indent="-457200">
              <a:lnSpc>
                <a:spcPct val="100000"/>
              </a:lnSpc>
              <a:spcBef>
                <a:spcPts val="1800"/>
              </a:spcBef>
              <a:buFont typeface="Arial" panose="020B0604020202020204" pitchFamily="34" charset="0"/>
              <a:buChar char="•"/>
            </a:pPr>
            <a:r>
              <a:rPr lang="en-US" sz="4400" u="sng" dirty="0"/>
              <a:t>Compliance</a:t>
            </a:r>
            <a:r>
              <a:rPr lang="en-US" sz="4400" b="1" dirty="0"/>
              <a:t> </a:t>
            </a:r>
            <a:r>
              <a:rPr lang="en-US" sz="4400" dirty="0"/>
              <a:t>activities that meet award terms and standards in      2 CFR Part 200, especially </a:t>
            </a:r>
            <a:r>
              <a:rPr lang="en-US" sz="4400" dirty="0">
                <a:hlinkClick r:id="rId3"/>
              </a:rPr>
              <a:t>§§200.302–330</a:t>
            </a:r>
            <a:r>
              <a:rPr lang="en-US" sz="4400" dirty="0"/>
              <a:t>, including accurate reporting and close out </a:t>
            </a:r>
          </a:p>
          <a:p>
            <a:pPr marL="457200" indent="-457200">
              <a:lnSpc>
                <a:spcPct val="100000"/>
              </a:lnSpc>
              <a:spcBef>
                <a:spcPts val="1800"/>
              </a:spcBef>
              <a:buFont typeface="Arial" panose="020B0604020202020204" pitchFamily="34" charset="0"/>
              <a:buChar char="•"/>
            </a:pPr>
            <a:r>
              <a:rPr lang="en-US" sz="4400" u="sng" dirty="0"/>
              <a:t>Financial</a:t>
            </a:r>
            <a:r>
              <a:rPr lang="en-US" sz="4400" b="1" dirty="0"/>
              <a:t> </a:t>
            </a:r>
            <a:r>
              <a:rPr lang="en-US" sz="4400" dirty="0"/>
              <a:t>activities to achieve prudent fiscal management</a:t>
            </a:r>
          </a:p>
          <a:p>
            <a:pPr marL="457200" indent="-457200">
              <a:lnSpc>
                <a:spcPct val="100000"/>
              </a:lnSpc>
              <a:spcBef>
                <a:spcPts val="1800"/>
              </a:spcBef>
              <a:buFont typeface="Arial" panose="020B0604020202020204" pitchFamily="34" charset="0"/>
              <a:buChar char="•"/>
            </a:pPr>
            <a:r>
              <a:rPr lang="en-US" sz="4400" u="sng" dirty="0"/>
              <a:t>Record keeping </a:t>
            </a:r>
            <a:r>
              <a:rPr lang="en-US" sz="4400" dirty="0"/>
              <a:t>activities to ensure accurate documentation</a:t>
            </a:r>
            <a:r>
              <a:rPr lang="en-US" sz="3600" dirty="0"/>
              <a:t>. </a:t>
            </a:r>
          </a:p>
        </p:txBody>
      </p:sp>
    </p:spTree>
    <p:extLst>
      <p:ext uri="{BB962C8B-B14F-4D97-AF65-F5344CB8AC3E}">
        <p14:creationId xmlns:p14="http://schemas.microsoft.com/office/powerpoint/2010/main" val="2248268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Who Complies with What?</a:t>
            </a:r>
            <a:endParaRPr lang="en-US" sz="5400" dirty="0"/>
          </a:p>
        </p:txBody>
      </p:sp>
      <p:pic>
        <p:nvPicPr>
          <p:cNvPr id="5" name="Content Placeholder 4" descr="Red stop-sign designed with &quot;wait&quot; instead of &quot;stop.&quot;" title="Wait sign"/>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055960" y="2041986"/>
            <a:ext cx="5009756" cy="4978248"/>
          </a:xfrm>
        </p:spPr>
      </p:pic>
      <p:sp>
        <p:nvSpPr>
          <p:cNvPr id="3" name="Content Placeholder 2">
            <a:extLst>
              <a:ext uri="{FF2B5EF4-FFF2-40B4-BE49-F238E27FC236}">
                <a16:creationId xmlns:a16="http://schemas.microsoft.com/office/drawing/2014/main" id="{801CF6CF-C2E0-C0C2-343B-FE2A845852FC}"/>
              </a:ext>
            </a:extLst>
          </p:cNvPr>
          <p:cNvSpPr>
            <a:spLocks noGrp="1"/>
          </p:cNvSpPr>
          <p:nvPr>
            <p:ph sz="half" idx="2"/>
          </p:nvPr>
        </p:nvSpPr>
        <p:spPr>
          <a:xfrm>
            <a:off x="6489363" y="2139126"/>
            <a:ext cx="10833945" cy="6008747"/>
          </a:xfrm>
        </p:spPr>
        <p:txBody>
          <a:bodyPr>
            <a:normAutofit/>
          </a:bodyPr>
          <a:lstStyle/>
          <a:p>
            <a:pPr marL="0" indent="0">
              <a:lnSpc>
                <a:spcPct val="100000"/>
              </a:lnSpc>
              <a:buNone/>
            </a:pPr>
            <a:r>
              <a:rPr lang="en-US" sz="5400" dirty="0">
                <a:solidFill>
                  <a:srgbClr val="000000"/>
                </a:solidFill>
              </a:rPr>
              <a:t>“…all recipients that work with federal funding must comply with the laws, authorities, regulations and policies that govern those funds.” </a:t>
            </a:r>
            <a:endParaRPr lang="en-US" sz="5400" dirty="0">
              <a:solidFill>
                <a:prstClr val="black"/>
              </a:solidFill>
            </a:endParaRPr>
          </a:p>
          <a:p>
            <a:pPr marL="0" indent="0" algn="r">
              <a:buNone/>
            </a:pPr>
            <a:r>
              <a:rPr lang="en-US" sz="4200" dirty="0">
                <a:solidFill>
                  <a:srgbClr val="000000"/>
                </a:solidFill>
              </a:rPr>
              <a:t>—</a:t>
            </a:r>
            <a:r>
              <a:rPr lang="en-US" sz="3600" dirty="0">
                <a:solidFill>
                  <a:srgbClr val="000000"/>
                </a:solidFill>
              </a:rPr>
              <a:t>Thompson Federal Grants Development Module, Tab 100</a:t>
            </a:r>
            <a:endParaRPr lang="en-US" sz="3600" dirty="0"/>
          </a:p>
          <a:p>
            <a:pPr marL="0" indent="0">
              <a:buNone/>
            </a:pPr>
            <a:endParaRPr lang="en-US" dirty="0"/>
          </a:p>
        </p:txBody>
      </p:sp>
      <p:sp>
        <p:nvSpPr>
          <p:cNvPr id="4" name="Slide Number Placeholder 3"/>
          <p:cNvSpPr>
            <a:spLocks noGrp="1"/>
          </p:cNvSpPr>
          <p:nvPr>
            <p:ph type="sldNum" sz="quarter" idx="4294967295"/>
          </p:nvPr>
        </p:nvSpPr>
        <p:spPr>
          <a:xfrm>
            <a:off x="14020800" y="9534526"/>
            <a:ext cx="42672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2638198E-7845-4843-8114-6B9DA8FD3EF6}" type="slidenum">
              <a:rPr lang="en-US" smtClean="0"/>
              <a:pPr/>
              <a:t>11</a:t>
            </a:fld>
            <a:endParaRPr lang="en-US" dirty="0"/>
          </a:p>
        </p:txBody>
      </p:sp>
    </p:spTree>
    <p:extLst>
      <p:ext uri="{BB962C8B-B14F-4D97-AF65-F5344CB8AC3E}">
        <p14:creationId xmlns:p14="http://schemas.microsoft.com/office/powerpoint/2010/main" val="3493790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F5677CD-ECD8-632E-4872-29CAE6C0DB09}"/>
              </a:ext>
            </a:extLst>
          </p:cNvPr>
          <p:cNvSpPr>
            <a:spLocks noGrp="1"/>
          </p:cNvSpPr>
          <p:nvPr>
            <p:ph type="title"/>
          </p:nvPr>
        </p:nvSpPr>
        <p:spPr>
          <a:xfrm>
            <a:off x="914400" y="488634"/>
            <a:ext cx="16459200" cy="1783080"/>
          </a:xfrm>
        </p:spPr>
        <p:txBody>
          <a:bodyPr anchor="ctr">
            <a:normAutofit/>
          </a:bodyPr>
          <a:lstStyle/>
          <a:p>
            <a:pPr algn="ctr"/>
            <a:r>
              <a:rPr lang="en-US" dirty="0"/>
              <a:t>Federal Laws, Regulations, and Guidance</a:t>
            </a:r>
            <a:endParaRPr lang="en-US" b="1" dirty="0"/>
          </a:p>
        </p:txBody>
      </p:sp>
      <p:sp>
        <p:nvSpPr>
          <p:cNvPr id="17" name="Text Placeholder 2">
            <a:extLst>
              <a:ext uri="{FF2B5EF4-FFF2-40B4-BE49-F238E27FC236}">
                <a16:creationId xmlns:a16="http://schemas.microsoft.com/office/drawing/2014/main" id="{C45CC170-F446-01C2-833C-3A4DE2F15BFB}"/>
              </a:ext>
            </a:extLst>
          </p:cNvPr>
          <p:cNvSpPr>
            <a:spLocks noGrp="1"/>
          </p:cNvSpPr>
          <p:nvPr>
            <p:ph type="body" idx="1"/>
          </p:nvPr>
        </p:nvSpPr>
        <p:spPr>
          <a:xfrm>
            <a:off x="1188724" y="5823621"/>
            <a:ext cx="5037620" cy="2191665"/>
          </a:xfrm>
        </p:spPr>
        <p:txBody>
          <a:bodyPr>
            <a:normAutofit fontScale="77500" lnSpcReduction="20000"/>
          </a:bodyPr>
          <a:lstStyle/>
          <a:p>
            <a:pPr marL="90488" lvl="1">
              <a:lnSpc>
                <a:spcPct val="120000"/>
              </a:lnSpc>
              <a:spcBef>
                <a:spcPts val="0"/>
              </a:spcBef>
            </a:pPr>
            <a:r>
              <a:rPr lang="en-US" sz="4200" b="0" dirty="0"/>
              <a:t>Public inspection required for regulations; see Federal Register </a:t>
            </a:r>
            <a:r>
              <a:rPr lang="en-US" sz="4200" b="0" dirty="0">
                <a:hlinkClick r:id="rId2"/>
              </a:rPr>
              <a:t>www.federalregister.gov</a:t>
            </a:r>
            <a:r>
              <a:rPr lang="en-US" sz="4200" b="0" dirty="0"/>
              <a:t> </a:t>
            </a:r>
          </a:p>
        </p:txBody>
      </p:sp>
      <p:pic>
        <p:nvPicPr>
          <p:cNvPr id="5" name="Content Placeholder 4" descr="A cloud of words">
            <a:extLst>
              <a:ext uri="{FF2B5EF4-FFF2-40B4-BE49-F238E27FC236}">
                <a16:creationId xmlns:a16="http://schemas.microsoft.com/office/drawing/2014/main" id="{CE891B1E-5E2E-D334-C61E-7FF486BDCE5D}"/>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239253" y="2271714"/>
            <a:ext cx="4987091" cy="3328884"/>
          </a:xfrm>
          <a:noFill/>
        </p:spPr>
      </p:pic>
      <p:sp>
        <p:nvSpPr>
          <p:cNvPr id="12" name="Content Placeholder 3">
            <a:extLst>
              <a:ext uri="{FF2B5EF4-FFF2-40B4-BE49-F238E27FC236}">
                <a16:creationId xmlns:a16="http://schemas.microsoft.com/office/drawing/2014/main" id="{464A878E-6B01-B9C2-BFEE-41A627081E16}"/>
              </a:ext>
            </a:extLst>
          </p:cNvPr>
          <p:cNvSpPr>
            <a:spLocks noGrp="1"/>
          </p:cNvSpPr>
          <p:nvPr>
            <p:ph sz="quarter" idx="4"/>
          </p:nvPr>
        </p:nvSpPr>
        <p:spPr>
          <a:xfrm>
            <a:off x="6677526" y="2396729"/>
            <a:ext cx="10696074" cy="6037205"/>
          </a:xfrm>
        </p:spPr>
        <p:txBody>
          <a:bodyPr>
            <a:normAutofit/>
          </a:bodyPr>
          <a:lstStyle/>
          <a:p>
            <a:r>
              <a:rPr lang="en-US" sz="4200" dirty="0"/>
              <a:t>Congress creates and President signs </a:t>
            </a:r>
            <a:r>
              <a:rPr lang="en-US" sz="4200" b="1" dirty="0"/>
              <a:t>laws</a:t>
            </a:r>
          </a:p>
          <a:p>
            <a:r>
              <a:rPr lang="en-US" sz="4200" dirty="0"/>
              <a:t>Federal Agency issues </a:t>
            </a:r>
            <a:r>
              <a:rPr lang="en-US" sz="4200" b="1" dirty="0"/>
              <a:t>program regulations</a:t>
            </a:r>
            <a:r>
              <a:rPr lang="en-US" sz="4200" dirty="0"/>
              <a:t> to implement and enforce laws</a:t>
            </a:r>
          </a:p>
          <a:p>
            <a:r>
              <a:rPr lang="en-US" sz="4200" dirty="0"/>
              <a:t>Office of Management and Budget (OMB) issues </a:t>
            </a:r>
            <a:r>
              <a:rPr lang="en-US" sz="4200" b="1" dirty="0"/>
              <a:t>regulations (cross-cutting)</a:t>
            </a:r>
          </a:p>
          <a:p>
            <a:r>
              <a:rPr lang="en-US" sz="4200" dirty="0"/>
              <a:t>Federal Agency creates </a:t>
            </a:r>
            <a:r>
              <a:rPr lang="en-US" sz="4200" b="1" dirty="0"/>
              <a:t>guidance</a:t>
            </a:r>
            <a:r>
              <a:rPr lang="en-US" sz="4200" dirty="0"/>
              <a:t> to clarify regulations and issues </a:t>
            </a:r>
            <a:r>
              <a:rPr lang="en-US" sz="4200" b="1" dirty="0"/>
              <a:t>letter &amp; memos</a:t>
            </a:r>
            <a:r>
              <a:rPr lang="en-US" sz="4200" dirty="0"/>
              <a:t> for more info</a:t>
            </a:r>
          </a:p>
        </p:txBody>
      </p:sp>
    </p:spTree>
    <p:extLst>
      <p:ext uri="{BB962C8B-B14F-4D97-AF65-F5344CB8AC3E}">
        <p14:creationId xmlns:p14="http://schemas.microsoft.com/office/powerpoint/2010/main" val="979761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F5677CD-ECD8-632E-4872-29CAE6C0DB09}"/>
              </a:ext>
            </a:extLst>
          </p:cNvPr>
          <p:cNvSpPr>
            <a:spLocks noGrp="1"/>
          </p:cNvSpPr>
          <p:nvPr>
            <p:ph type="title"/>
          </p:nvPr>
        </p:nvSpPr>
        <p:spPr/>
        <p:txBody>
          <a:bodyPr>
            <a:normAutofit/>
          </a:bodyPr>
          <a:lstStyle/>
          <a:p>
            <a:pPr algn="ctr"/>
            <a:r>
              <a:rPr lang="en-US" b="1" dirty="0"/>
              <a:t>Example: Hierarchy of Requirements</a:t>
            </a:r>
            <a:br>
              <a:rPr lang="en-US" b="1" dirty="0"/>
            </a:br>
            <a:r>
              <a:rPr lang="en-US" dirty="0"/>
              <a:t>84.010 Title I Part A Basic Grants to LEAs</a:t>
            </a:r>
            <a:endParaRPr lang="en-US" b="1" dirty="0"/>
          </a:p>
        </p:txBody>
      </p:sp>
      <p:sp>
        <p:nvSpPr>
          <p:cNvPr id="12" name="Content Placeholder 3">
            <a:extLst>
              <a:ext uri="{FF2B5EF4-FFF2-40B4-BE49-F238E27FC236}">
                <a16:creationId xmlns:a16="http://schemas.microsoft.com/office/drawing/2014/main" id="{464A878E-6B01-B9C2-BFEE-41A627081E16}"/>
              </a:ext>
            </a:extLst>
          </p:cNvPr>
          <p:cNvSpPr>
            <a:spLocks noGrp="1"/>
          </p:cNvSpPr>
          <p:nvPr>
            <p:ph idx="1"/>
          </p:nvPr>
        </p:nvSpPr>
        <p:spPr>
          <a:xfrm>
            <a:off x="879894" y="2498054"/>
            <a:ext cx="16459200" cy="6607846"/>
          </a:xfrm>
          <a:solidFill>
            <a:schemeClr val="accent1">
              <a:lumMod val="20000"/>
              <a:lumOff val="80000"/>
            </a:schemeClr>
          </a:solidFill>
        </p:spPr>
        <p:txBody>
          <a:bodyPr>
            <a:normAutofit fontScale="85000" lnSpcReduction="10000"/>
          </a:bodyPr>
          <a:lstStyle/>
          <a:p>
            <a:pPr marL="0" indent="0">
              <a:lnSpc>
                <a:spcPct val="100000"/>
              </a:lnSpc>
              <a:spcBef>
                <a:spcPts val="2250"/>
              </a:spcBef>
              <a:buNone/>
            </a:pPr>
            <a:r>
              <a:rPr lang="en-US" sz="4000" u="sng" dirty="0"/>
              <a:t>Law</a:t>
            </a:r>
            <a:r>
              <a:rPr lang="en-US" sz="4000" dirty="0"/>
              <a:t>: </a:t>
            </a:r>
            <a:r>
              <a:rPr lang="en-US" sz="4000" b="1" dirty="0">
                <a:hlinkClick r:id="rId2"/>
              </a:rPr>
              <a:t>Elementary and Secondary Education Act</a:t>
            </a:r>
            <a:r>
              <a:rPr lang="en-US" sz="4000" dirty="0">
                <a:hlinkClick r:id="rId2"/>
              </a:rPr>
              <a:t> </a:t>
            </a:r>
            <a:endParaRPr lang="en-US" sz="4000" dirty="0"/>
          </a:p>
          <a:p>
            <a:pPr marL="0" indent="0">
              <a:lnSpc>
                <a:spcPct val="100000"/>
              </a:lnSpc>
              <a:spcBef>
                <a:spcPts val="2250"/>
              </a:spcBef>
              <a:buNone/>
            </a:pPr>
            <a:r>
              <a:rPr lang="en-US" sz="4000" u="sng" dirty="0"/>
              <a:t>Regulations</a:t>
            </a:r>
            <a:r>
              <a:rPr lang="en-US" sz="4000" dirty="0"/>
              <a:t>: </a:t>
            </a:r>
          </a:p>
          <a:p>
            <a:pPr>
              <a:lnSpc>
                <a:spcPct val="100000"/>
              </a:lnSpc>
              <a:spcBef>
                <a:spcPts val="2250"/>
              </a:spcBef>
            </a:pPr>
            <a:r>
              <a:rPr lang="en-US" sz="4000" b="1" dirty="0">
                <a:hlinkClick r:id="rId3"/>
              </a:rPr>
              <a:t>34 CFR 200</a:t>
            </a:r>
            <a:r>
              <a:rPr lang="en-US" sz="4000" dirty="0">
                <a:hlinkClick r:id="rId3"/>
              </a:rPr>
              <a:t> </a:t>
            </a:r>
            <a:r>
              <a:rPr lang="en-US" sz="4000" dirty="0"/>
              <a:t>— program-specific regulations</a:t>
            </a:r>
          </a:p>
          <a:p>
            <a:pPr>
              <a:lnSpc>
                <a:spcPct val="100000"/>
              </a:lnSpc>
              <a:spcBef>
                <a:spcPts val="2250"/>
              </a:spcBef>
            </a:pPr>
            <a:r>
              <a:rPr lang="en-US" sz="4000" b="1" dirty="0">
                <a:hlinkClick r:id="rId4"/>
              </a:rPr>
              <a:t>EDGAR</a:t>
            </a:r>
            <a:r>
              <a:rPr lang="en-US" sz="4000" dirty="0"/>
              <a:t> (agency-specific: </a:t>
            </a:r>
            <a:r>
              <a:rPr lang="en-US" sz="4000" u="sng" dirty="0"/>
              <a:t>E</a:t>
            </a:r>
            <a:r>
              <a:rPr lang="en-US" sz="4000" dirty="0"/>
              <a:t>ducation </a:t>
            </a:r>
            <a:r>
              <a:rPr lang="en-US" sz="4000" u="sng" dirty="0"/>
              <a:t>D</a:t>
            </a:r>
            <a:r>
              <a:rPr lang="en-US" sz="4000" dirty="0"/>
              <a:t>epartment </a:t>
            </a:r>
            <a:r>
              <a:rPr lang="en-US" sz="4000" u="sng" dirty="0"/>
              <a:t>G</a:t>
            </a:r>
            <a:r>
              <a:rPr lang="en-US" sz="4000" dirty="0"/>
              <a:t>eneral </a:t>
            </a:r>
            <a:r>
              <a:rPr lang="en-US" sz="4000" u="sng" dirty="0"/>
              <a:t>A</a:t>
            </a:r>
            <a:r>
              <a:rPr lang="en-US" sz="4000" dirty="0"/>
              <a:t>dministrative </a:t>
            </a:r>
            <a:r>
              <a:rPr lang="en-US" sz="4000" u="sng" dirty="0"/>
              <a:t>R</a:t>
            </a:r>
            <a:r>
              <a:rPr lang="en-US" sz="4000" dirty="0"/>
              <a:t>egulations )</a:t>
            </a:r>
          </a:p>
          <a:p>
            <a:pPr>
              <a:lnSpc>
                <a:spcPct val="100000"/>
              </a:lnSpc>
              <a:spcBef>
                <a:spcPts val="2250"/>
              </a:spcBef>
            </a:pPr>
            <a:r>
              <a:rPr lang="en-US" sz="4000" b="1" dirty="0">
                <a:hlinkClick r:id="rId5"/>
              </a:rPr>
              <a:t>2 CFR Parts 25, 170, 180, 200</a:t>
            </a:r>
            <a:r>
              <a:rPr lang="en-US" sz="4000" b="1" dirty="0"/>
              <a:t> </a:t>
            </a:r>
            <a:r>
              <a:rPr lang="en-US" sz="4000" dirty="0"/>
              <a:t>— cross-cutting regulations (across multiple agencies)</a:t>
            </a:r>
          </a:p>
          <a:p>
            <a:pPr marL="0" indent="0">
              <a:lnSpc>
                <a:spcPct val="100000"/>
              </a:lnSpc>
              <a:spcBef>
                <a:spcPts val="2250"/>
              </a:spcBef>
              <a:buNone/>
            </a:pPr>
            <a:r>
              <a:rPr lang="en-US" sz="4000" u="sng" dirty="0"/>
              <a:t>US Department of Education</a:t>
            </a:r>
            <a:r>
              <a:rPr lang="en-US" sz="4000" dirty="0"/>
              <a:t>:</a:t>
            </a:r>
            <a:endParaRPr lang="en-US" sz="4000" u="sng" dirty="0"/>
          </a:p>
          <a:p>
            <a:pPr>
              <a:lnSpc>
                <a:spcPct val="100000"/>
              </a:lnSpc>
              <a:spcBef>
                <a:spcPts val="2250"/>
              </a:spcBef>
            </a:pPr>
            <a:r>
              <a:rPr lang="en-US" sz="4000" dirty="0"/>
              <a:t>Non-regulatory </a:t>
            </a:r>
            <a:r>
              <a:rPr lang="en-US" sz="4000" b="1" dirty="0"/>
              <a:t>Guidance</a:t>
            </a:r>
          </a:p>
          <a:p>
            <a:pPr>
              <a:lnSpc>
                <a:spcPct val="100000"/>
              </a:lnSpc>
              <a:spcBef>
                <a:spcPts val="2250"/>
              </a:spcBef>
            </a:pPr>
            <a:r>
              <a:rPr lang="en-US" sz="4000" b="1" dirty="0"/>
              <a:t>Dear Colleague Letter </a:t>
            </a:r>
            <a:r>
              <a:rPr lang="en-US" sz="4000" dirty="0"/>
              <a:t>on Waivers and Flexibility</a:t>
            </a:r>
          </a:p>
          <a:p>
            <a:pPr marL="0" indent="0">
              <a:lnSpc>
                <a:spcPct val="100000"/>
              </a:lnSpc>
              <a:spcBef>
                <a:spcPts val="2250"/>
              </a:spcBef>
              <a:buNone/>
            </a:pPr>
            <a:r>
              <a:rPr lang="en-US" sz="3100" dirty="0">
                <a:hlinkClick r:id="rId6"/>
              </a:rPr>
              <a:t>Title I, Part A: Improving Basic Programs Operated by Local Educational Agencies | U.S. Department of Education</a:t>
            </a:r>
            <a:endParaRPr lang="en-US" sz="3100" dirty="0"/>
          </a:p>
        </p:txBody>
      </p:sp>
    </p:spTree>
    <p:extLst>
      <p:ext uri="{BB962C8B-B14F-4D97-AF65-F5344CB8AC3E}">
        <p14:creationId xmlns:p14="http://schemas.microsoft.com/office/powerpoint/2010/main" val="3948093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DB3447-FAAF-BB54-DE1B-B0C2549771D4}"/>
              </a:ext>
            </a:extLst>
          </p:cNvPr>
          <p:cNvSpPr>
            <a:spLocks noGrp="1"/>
          </p:cNvSpPr>
          <p:nvPr>
            <p:ph type="title"/>
          </p:nvPr>
        </p:nvSpPr>
        <p:spPr/>
        <p:txBody>
          <a:bodyPr/>
          <a:lstStyle/>
          <a:p>
            <a:r>
              <a:rPr lang="en-US" dirty="0"/>
              <a:t>Questions and Tips</a:t>
            </a:r>
          </a:p>
        </p:txBody>
      </p:sp>
      <p:sp>
        <p:nvSpPr>
          <p:cNvPr id="4" name="Content Placeholder 3">
            <a:extLst>
              <a:ext uri="{FF2B5EF4-FFF2-40B4-BE49-F238E27FC236}">
                <a16:creationId xmlns:a16="http://schemas.microsoft.com/office/drawing/2014/main" id="{E61DE5E5-E81B-C2D9-CC24-74DBA665ED45}"/>
              </a:ext>
            </a:extLst>
          </p:cNvPr>
          <p:cNvSpPr>
            <a:spLocks noGrp="1"/>
          </p:cNvSpPr>
          <p:nvPr>
            <p:ph sz="half" idx="1"/>
          </p:nvPr>
        </p:nvSpPr>
        <p:spPr>
          <a:solidFill>
            <a:schemeClr val="accent2">
              <a:lumMod val="20000"/>
              <a:lumOff val="80000"/>
            </a:schemeClr>
          </a:solidFill>
        </p:spPr>
        <p:txBody>
          <a:bodyPr/>
          <a:lstStyle/>
          <a:p>
            <a:pPr marL="0" indent="0">
              <a:buNone/>
            </a:pPr>
            <a:r>
              <a:rPr lang="en-US" sz="3200" b="1" dirty="0"/>
              <a:t>Questions</a:t>
            </a:r>
          </a:p>
          <a:p>
            <a:r>
              <a:rPr lang="en-US" sz="3200" dirty="0"/>
              <a:t>How many grant managers in your district? </a:t>
            </a:r>
          </a:p>
          <a:p>
            <a:pPr marL="0" indent="0">
              <a:buNone/>
            </a:pPr>
            <a:endParaRPr lang="en-US" sz="3200" dirty="0"/>
          </a:p>
          <a:p>
            <a:r>
              <a:rPr lang="en-US" sz="3200" dirty="0"/>
              <a:t>What specific projects are the district’s grant managers administering?</a:t>
            </a:r>
          </a:p>
          <a:p>
            <a:endParaRPr lang="en-US" sz="3200" dirty="0"/>
          </a:p>
          <a:p>
            <a:r>
              <a:rPr lang="en-US" sz="3200" dirty="0"/>
              <a:t>What other staff (Finance, Administration, etc.) assist with grants management?</a:t>
            </a:r>
          </a:p>
          <a:p>
            <a:pPr marL="0" indent="0">
              <a:buNone/>
            </a:pPr>
            <a:endParaRPr lang="en-US" dirty="0"/>
          </a:p>
        </p:txBody>
      </p:sp>
      <p:sp>
        <p:nvSpPr>
          <p:cNvPr id="5" name="Content Placeholder 4">
            <a:extLst>
              <a:ext uri="{FF2B5EF4-FFF2-40B4-BE49-F238E27FC236}">
                <a16:creationId xmlns:a16="http://schemas.microsoft.com/office/drawing/2014/main" id="{7747D565-2E9E-16D3-1DB2-CE2D8FC75513}"/>
              </a:ext>
            </a:extLst>
          </p:cNvPr>
          <p:cNvSpPr>
            <a:spLocks noGrp="1"/>
          </p:cNvSpPr>
          <p:nvPr>
            <p:ph sz="half" idx="13"/>
          </p:nvPr>
        </p:nvSpPr>
        <p:spPr>
          <a:xfrm>
            <a:off x="6492240" y="2456488"/>
            <a:ext cx="10831068" cy="6307092"/>
          </a:xfrm>
          <a:solidFill>
            <a:srgbClr val="F5D9B5"/>
          </a:solidFill>
        </p:spPr>
        <p:txBody>
          <a:bodyPr/>
          <a:lstStyle/>
          <a:p>
            <a:pPr marL="0" indent="0">
              <a:buNone/>
            </a:pPr>
            <a:r>
              <a:rPr lang="en-US" sz="3200" b="1" dirty="0"/>
              <a:t>Tips</a:t>
            </a:r>
          </a:p>
          <a:p>
            <a:r>
              <a:rPr lang="en-US" sz="3200" dirty="0"/>
              <a:t>Know your grant managers; build a relationship</a:t>
            </a:r>
          </a:p>
          <a:p>
            <a:pPr marL="0" indent="0">
              <a:buNone/>
            </a:pPr>
            <a:endParaRPr lang="en-US" sz="3200" dirty="0"/>
          </a:p>
          <a:p>
            <a:r>
              <a:rPr lang="en-US" sz="3200" dirty="0"/>
              <a:t>Meet with grant managers at least annually </a:t>
            </a:r>
          </a:p>
          <a:p>
            <a:pPr lvl="1"/>
            <a:r>
              <a:rPr lang="en-US" sz="3200" dirty="0"/>
              <a:t>Ensure they understand internal controls</a:t>
            </a:r>
          </a:p>
          <a:p>
            <a:pPr lvl="1"/>
            <a:r>
              <a:rPr lang="en-US" sz="3200" dirty="0"/>
              <a:t>Ensure you understand their concerns about their programs</a:t>
            </a:r>
          </a:p>
          <a:p>
            <a:pPr lvl="1"/>
            <a:endParaRPr lang="en-US" sz="3200" dirty="0"/>
          </a:p>
          <a:p>
            <a:r>
              <a:rPr lang="en-US" sz="3200" dirty="0"/>
              <a:t>Read the monthly SCDE Finance Newsletter (email) and share it with grant managers</a:t>
            </a:r>
          </a:p>
          <a:p>
            <a:endParaRPr lang="en-US" dirty="0"/>
          </a:p>
        </p:txBody>
      </p:sp>
    </p:spTree>
    <p:extLst>
      <p:ext uri="{BB962C8B-B14F-4D97-AF65-F5344CB8AC3E}">
        <p14:creationId xmlns:p14="http://schemas.microsoft.com/office/powerpoint/2010/main" val="2480489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6D81B-6A4F-E7A7-F702-B9BB8FEE6177}"/>
              </a:ext>
            </a:extLst>
          </p:cNvPr>
          <p:cNvSpPr>
            <a:spLocks noGrp="1"/>
          </p:cNvSpPr>
          <p:nvPr>
            <p:ph type="title"/>
          </p:nvPr>
        </p:nvSpPr>
        <p:spPr/>
        <p:txBody>
          <a:bodyPr/>
          <a:lstStyle/>
          <a:p>
            <a:r>
              <a:rPr lang="en-US" dirty="0"/>
              <a:t>Agenda 2</a:t>
            </a:r>
          </a:p>
        </p:txBody>
      </p:sp>
      <p:sp>
        <p:nvSpPr>
          <p:cNvPr id="3" name="Text Placeholder 2">
            <a:extLst>
              <a:ext uri="{FF2B5EF4-FFF2-40B4-BE49-F238E27FC236}">
                <a16:creationId xmlns:a16="http://schemas.microsoft.com/office/drawing/2014/main" id="{37943979-4987-517D-F658-4605E2C60886}"/>
              </a:ext>
            </a:extLst>
          </p:cNvPr>
          <p:cNvSpPr>
            <a:spLocks noGrp="1"/>
          </p:cNvSpPr>
          <p:nvPr>
            <p:ph type="body" sz="quarter" idx="13"/>
          </p:nvPr>
        </p:nvSpPr>
        <p:spPr>
          <a:xfrm>
            <a:off x="2743200" y="6057900"/>
            <a:ext cx="12801600" cy="2038350"/>
          </a:xfrm>
        </p:spPr>
        <p:txBody>
          <a:bodyPr>
            <a:normAutofit lnSpcReduction="10000"/>
          </a:bodyPr>
          <a:lstStyle/>
          <a:p>
            <a:r>
              <a:rPr lang="en-US" dirty="0">
                <a:latin typeface="Aptos" panose="020B0004020202020204" pitchFamily="34" charset="0"/>
              </a:rPr>
              <a:t>Policies and Procedures </a:t>
            </a:r>
          </a:p>
          <a:p>
            <a:r>
              <a:rPr lang="en-US" dirty="0">
                <a:latin typeface="Aptos" panose="020B0004020202020204" pitchFamily="34" charset="0"/>
              </a:rPr>
              <a:t>of a Pass-through Entity</a:t>
            </a:r>
          </a:p>
          <a:p>
            <a:endParaRPr lang="en-US" dirty="0"/>
          </a:p>
        </p:txBody>
      </p:sp>
    </p:spTree>
    <p:extLst>
      <p:ext uri="{BB962C8B-B14F-4D97-AF65-F5344CB8AC3E}">
        <p14:creationId xmlns:p14="http://schemas.microsoft.com/office/powerpoint/2010/main" val="1859874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88633"/>
            <a:ext cx="16459200" cy="1138187"/>
          </a:xfrm>
        </p:spPr>
        <p:txBody>
          <a:bodyPr anchor="ctr">
            <a:normAutofit/>
          </a:bodyPr>
          <a:lstStyle/>
          <a:p>
            <a:pPr algn="ctr"/>
            <a:r>
              <a:rPr lang="en-US" sz="4650" dirty="0"/>
              <a:t>Pass-through Entity: SC Department of Education (SCDE)</a:t>
            </a:r>
          </a:p>
        </p:txBody>
      </p:sp>
      <p:sp>
        <p:nvSpPr>
          <p:cNvPr id="19" name="Text Placeholder 2">
            <a:extLst>
              <a:ext uri="{FF2B5EF4-FFF2-40B4-BE49-F238E27FC236}">
                <a16:creationId xmlns:a16="http://schemas.microsoft.com/office/drawing/2014/main" id="{AC7ABD94-7164-F752-DB6B-961E5E4BD406}"/>
              </a:ext>
            </a:extLst>
          </p:cNvPr>
          <p:cNvSpPr>
            <a:spLocks noGrp="1"/>
          </p:cNvSpPr>
          <p:nvPr>
            <p:ph type="body" idx="1"/>
          </p:nvPr>
        </p:nvSpPr>
        <p:spPr>
          <a:xfrm>
            <a:off x="914397" y="2139765"/>
            <a:ext cx="7955277" cy="825866"/>
          </a:xfrm>
        </p:spPr>
        <p:txBody>
          <a:bodyPr>
            <a:noAutofit/>
          </a:bodyPr>
          <a:lstStyle/>
          <a:p>
            <a:pPr>
              <a:lnSpc>
                <a:spcPct val="120000"/>
              </a:lnSpc>
              <a:spcBef>
                <a:spcPts val="0"/>
              </a:spcBef>
            </a:pPr>
            <a:r>
              <a:rPr lang="en-US" sz="4500" dirty="0"/>
              <a:t>Primary Grantee</a:t>
            </a:r>
          </a:p>
        </p:txBody>
      </p:sp>
      <p:sp>
        <p:nvSpPr>
          <p:cNvPr id="4" name="Text Placeholder 3"/>
          <p:cNvSpPr>
            <a:spLocks noGrp="1"/>
          </p:cNvSpPr>
          <p:nvPr>
            <p:ph sz="half" idx="2"/>
          </p:nvPr>
        </p:nvSpPr>
        <p:spPr>
          <a:xfrm>
            <a:off x="914396" y="2965631"/>
            <a:ext cx="9552377" cy="6007472"/>
          </a:xfrm>
        </p:spPr>
        <p:txBody>
          <a:bodyPr>
            <a:normAutofit fontScale="85000" lnSpcReduction="20000"/>
          </a:bodyPr>
          <a:lstStyle/>
          <a:p>
            <a:pPr marL="347663" lvl="1" indent="-347663">
              <a:spcBef>
                <a:spcPts val="1500"/>
              </a:spcBef>
            </a:pPr>
            <a:r>
              <a:rPr lang="en-US" sz="4700" dirty="0"/>
              <a:t>Receives grant from federal agency</a:t>
            </a:r>
          </a:p>
          <a:p>
            <a:pPr marL="347663" lvl="1" indent="-347663">
              <a:spcBef>
                <a:spcPts val="1500"/>
              </a:spcBef>
            </a:pPr>
            <a:r>
              <a:rPr lang="en-US" sz="4700" dirty="0"/>
              <a:t>Must comply with authorizing law, applicable regulations, guidance, etc.</a:t>
            </a:r>
          </a:p>
          <a:p>
            <a:pPr marL="347663" lvl="1" indent="-347663">
              <a:spcBef>
                <a:spcPts val="1500"/>
              </a:spcBef>
            </a:pPr>
            <a:r>
              <a:rPr lang="en-US" sz="4700" dirty="0"/>
              <a:t>Makes subgrants to eligible entities (subgrantees) in compliance with laws and regulations </a:t>
            </a:r>
          </a:p>
          <a:p>
            <a:pPr marL="0" lvl="1" indent="0">
              <a:spcBef>
                <a:spcPts val="1500"/>
              </a:spcBef>
              <a:buNone/>
            </a:pPr>
            <a:endParaRPr lang="en-US" sz="4400" dirty="0"/>
          </a:p>
          <a:p>
            <a:pPr marL="0" lvl="1" indent="0">
              <a:spcBef>
                <a:spcPts val="1500"/>
              </a:spcBef>
              <a:buNone/>
            </a:pPr>
            <a:r>
              <a:rPr lang="en-US" sz="4400" dirty="0"/>
              <a:t>See </a:t>
            </a:r>
            <a:r>
              <a:rPr lang="en-US" sz="4400" dirty="0">
                <a:hlinkClick r:id="rId3"/>
              </a:rPr>
              <a:t>2 CFR Part 200.332 Requirements for pass-through entities </a:t>
            </a:r>
            <a:r>
              <a:rPr lang="en-US" sz="4400" dirty="0"/>
              <a:t>for more information.</a:t>
            </a:r>
            <a:r>
              <a:rPr lang="en-US" sz="3200" dirty="0"/>
              <a:t> </a:t>
            </a:r>
          </a:p>
        </p:txBody>
      </p:sp>
      <p:pic>
        <p:nvPicPr>
          <p:cNvPr id="14" name="Content Placeholder 13" descr="with text &quot;pass-thorugh windows are in demand&quot;" title="picture of decorator showroom"/>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10466772" y="2552698"/>
            <a:ext cx="6870474" cy="4070756"/>
          </a:xfrm>
          <a:noFill/>
          <a:effectLst>
            <a:outerShdw blurRad="63500" sx="102000" sy="102000" algn="ctr" rotWithShape="0">
              <a:prstClr val="black">
                <a:alpha val="40000"/>
              </a:prstClr>
            </a:outerShdw>
          </a:effectLst>
        </p:spPr>
      </p:pic>
      <p:sp>
        <p:nvSpPr>
          <p:cNvPr id="5" name="Slide Number Placeholder 4" hidden="1"/>
          <p:cNvSpPr>
            <a:spLocks noGrp="1"/>
          </p:cNvSpPr>
          <p:nvPr>
            <p:ph type="sldNum" sz="quarter" idx="4294967295"/>
          </p:nvPr>
        </p:nvSpPr>
        <p:spPr>
          <a:xfrm>
            <a:off x="14020800" y="9534526"/>
            <a:ext cx="4267200" cy="547688"/>
          </a:xfrm>
          <a:prstGeom prst="rect">
            <a:avLst/>
          </a:prstGeom>
        </p:spPr>
        <p:txBody>
          <a:bodyPr/>
          <a:lstStyle/>
          <a:p>
            <a:pPr>
              <a:spcAft>
                <a:spcPts val="900"/>
              </a:spcAft>
            </a:pPr>
            <a:fld id="{2638198E-7845-4843-8114-6B9DA8FD3EF6}" type="slidenum">
              <a:rPr lang="en-US" smtClean="0"/>
              <a:pPr>
                <a:spcAft>
                  <a:spcPts val="900"/>
                </a:spcAft>
              </a:pPr>
              <a:t>16</a:t>
            </a:fld>
            <a:endParaRPr lang="en-US"/>
          </a:p>
        </p:txBody>
      </p:sp>
    </p:spTree>
    <p:extLst>
      <p:ext uri="{BB962C8B-B14F-4D97-AF65-F5344CB8AC3E}">
        <p14:creationId xmlns:p14="http://schemas.microsoft.com/office/powerpoint/2010/main" val="4039183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88633"/>
            <a:ext cx="16459200" cy="1138187"/>
          </a:xfrm>
        </p:spPr>
        <p:txBody>
          <a:bodyPr anchor="ctr">
            <a:normAutofit/>
          </a:bodyPr>
          <a:lstStyle/>
          <a:p>
            <a:pPr algn="ctr"/>
            <a:r>
              <a:rPr lang="en-US" sz="4650" dirty="0"/>
              <a:t>SCDE: Pass-through Entity Issues Subawards</a:t>
            </a:r>
          </a:p>
        </p:txBody>
      </p:sp>
      <p:pic>
        <p:nvPicPr>
          <p:cNvPr id="9" name="Content Placeholder 5" descr="close up of previous picture&#10;&#10;with subgrantees looking through window at SCDE-labeled model">
            <a:extLst>
              <a:ext uri="{FF2B5EF4-FFF2-40B4-BE49-F238E27FC236}">
                <a16:creationId xmlns:a16="http://schemas.microsoft.com/office/drawing/2014/main" id="{1942C5E7-AC27-230E-A984-E0AAAEA25DF0}"/>
              </a:ext>
            </a:extLst>
          </p:cNvPr>
          <p:cNvPicPr>
            <a:picLocks noChangeAspect="1"/>
          </p:cNvPicPr>
          <p:nvPr/>
        </p:nvPicPr>
        <p:blipFill rotWithShape="1">
          <a:blip r:embed="rId3">
            <a:extLst>
              <a:ext uri="{28A0092B-C50C-407E-A947-70E740481C1C}">
                <a14:useLocalDpi xmlns:a14="http://schemas.microsoft.com/office/drawing/2010/main" val="0"/>
              </a:ext>
            </a:extLst>
          </a:blip>
          <a:srcRect l="16016" t="14783" r="10973" b="36833"/>
          <a:stretch/>
        </p:blipFill>
        <p:spPr>
          <a:xfrm>
            <a:off x="1096105" y="2400302"/>
            <a:ext cx="6827075" cy="5058228"/>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30D494A2-9C52-F982-14DA-2BFF33996808}"/>
              </a:ext>
            </a:extLst>
          </p:cNvPr>
          <p:cNvSpPr txBox="1"/>
          <p:nvPr/>
        </p:nvSpPr>
        <p:spPr>
          <a:xfrm>
            <a:off x="1888799" y="3390900"/>
            <a:ext cx="3403524" cy="646331"/>
          </a:xfrm>
          <a:prstGeom prst="rect">
            <a:avLst/>
          </a:prstGeom>
          <a:noFill/>
        </p:spPr>
        <p:txBody>
          <a:bodyPr wrap="square" rtlCol="0">
            <a:spAutoFit/>
          </a:bodyPr>
          <a:lstStyle/>
          <a:p>
            <a:pPr algn="ctr"/>
            <a:r>
              <a:rPr lang="en-US" sz="3600" dirty="0">
                <a:effectLst>
                  <a:outerShdw blurRad="38100" dist="38100" dir="2700000" algn="tl">
                    <a:srgbClr val="000000">
                      <a:alpha val="43137"/>
                    </a:srgbClr>
                  </a:outerShdw>
                </a:effectLst>
              </a:rPr>
              <a:t>SUBGRANTEE</a:t>
            </a:r>
          </a:p>
        </p:txBody>
      </p:sp>
      <p:sp>
        <p:nvSpPr>
          <p:cNvPr id="10" name="TextBox 9">
            <a:extLst>
              <a:ext uri="{FF2B5EF4-FFF2-40B4-BE49-F238E27FC236}">
                <a16:creationId xmlns:a16="http://schemas.microsoft.com/office/drawing/2014/main" id="{52B9F885-3842-1501-F31B-1B62DCFC8C8D}"/>
              </a:ext>
            </a:extLst>
          </p:cNvPr>
          <p:cNvSpPr txBox="1"/>
          <p:nvPr/>
        </p:nvSpPr>
        <p:spPr>
          <a:xfrm>
            <a:off x="5292323" y="6098920"/>
            <a:ext cx="1672478" cy="646331"/>
          </a:xfrm>
          <a:prstGeom prst="rect">
            <a:avLst/>
          </a:prstGeom>
          <a:noFill/>
        </p:spPr>
        <p:txBody>
          <a:bodyPr wrap="square" rtlCol="0">
            <a:spAutoFit/>
          </a:bodyPr>
          <a:lstStyle/>
          <a:p>
            <a:r>
              <a:rPr lang="en-US" sz="3600" dirty="0">
                <a:solidFill>
                  <a:schemeClr val="bg1"/>
                </a:solidFill>
                <a:effectLst>
                  <a:outerShdw blurRad="38100" dist="38100" dir="2700000" algn="tl">
                    <a:srgbClr val="000000">
                      <a:alpha val="43137"/>
                    </a:srgbClr>
                  </a:outerShdw>
                </a:effectLst>
              </a:rPr>
              <a:t>SCDE</a:t>
            </a:r>
            <a:endParaRPr lang="en-US" sz="2700" dirty="0">
              <a:solidFill>
                <a:schemeClr val="bg1"/>
              </a:solidFill>
              <a:effectLst>
                <a:outerShdw blurRad="38100" dist="38100" dir="2700000" algn="tl">
                  <a:srgbClr val="000000">
                    <a:alpha val="43137"/>
                  </a:srgbClr>
                </a:outerShdw>
              </a:effectLst>
            </a:endParaRPr>
          </a:p>
        </p:txBody>
      </p:sp>
      <p:sp>
        <p:nvSpPr>
          <p:cNvPr id="4" name="Text Placeholder 3"/>
          <p:cNvSpPr>
            <a:spLocks noGrp="1"/>
          </p:cNvSpPr>
          <p:nvPr>
            <p:ph sz="half" idx="2"/>
          </p:nvPr>
        </p:nvSpPr>
        <p:spPr>
          <a:xfrm>
            <a:off x="8439881" y="2400300"/>
            <a:ext cx="8459384" cy="6398670"/>
          </a:xfrm>
        </p:spPr>
        <p:txBody>
          <a:bodyPr>
            <a:normAutofit fontScale="92500" lnSpcReduction="10000"/>
          </a:bodyPr>
          <a:lstStyle/>
          <a:p>
            <a:pPr marL="347663" lvl="1" indent="-347663">
              <a:lnSpc>
                <a:spcPct val="100000"/>
              </a:lnSpc>
              <a:spcBef>
                <a:spcPts val="1500"/>
              </a:spcBef>
            </a:pPr>
            <a:r>
              <a:rPr lang="en-US" sz="4200" dirty="0"/>
              <a:t>Complies with laws &amp; regulations</a:t>
            </a:r>
          </a:p>
          <a:p>
            <a:pPr marL="347663" lvl="1" indent="-347663">
              <a:lnSpc>
                <a:spcPct val="100000"/>
              </a:lnSpc>
              <a:spcBef>
                <a:spcPts val="1500"/>
              </a:spcBef>
            </a:pPr>
            <a:r>
              <a:rPr lang="en-US" sz="4200" dirty="0"/>
              <a:t>Adds limits compliant with</a:t>
            </a:r>
          </a:p>
          <a:p>
            <a:pPr marL="1197770" lvl="2" indent="-519113">
              <a:lnSpc>
                <a:spcPct val="100000"/>
              </a:lnSpc>
              <a:spcBef>
                <a:spcPts val="1500"/>
              </a:spcBef>
            </a:pPr>
            <a:r>
              <a:rPr lang="en-US" sz="3900" dirty="0"/>
              <a:t>State laws</a:t>
            </a:r>
          </a:p>
          <a:p>
            <a:pPr marL="1197770" lvl="2" indent="-519113">
              <a:lnSpc>
                <a:spcPct val="100000"/>
              </a:lnSpc>
              <a:spcBef>
                <a:spcPts val="1500"/>
              </a:spcBef>
            </a:pPr>
            <a:r>
              <a:rPr lang="en-US" sz="3900" dirty="0"/>
              <a:t>State-level program requirements</a:t>
            </a:r>
          </a:p>
          <a:p>
            <a:pPr marL="0" lvl="2" indent="0">
              <a:lnSpc>
                <a:spcPct val="100000"/>
              </a:lnSpc>
              <a:spcBef>
                <a:spcPts val="1500"/>
              </a:spcBef>
              <a:buNone/>
            </a:pPr>
            <a:r>
              <a:rPr lang="en-US" sz="4200" dirty="0"/>
              <a:t>Must oversee and account for subgrants</a:t>
            </a:r>
          </a:p>
          <a:p>
            <a:pPr marL="1197770" lvl="2" indent="-514350">
              <a:lnSpc>
                <a:spcPct val="100000"/>
              </a:lnSpc>
              <a:spcBef>
                <a:spcPts val="1500"/>
              </a:spcBef>
            </a:pPr>
            <a:r>
              <a:rPr lang="en-US" sz="3900" dirty="0"/>
              <a:t>Risk assessment</a:t>
            </a:r>
          </a:p>
          <a:p>
            <a:pPr marL="1197770" lvl="2" indent="-514350">
              <a:lnSpc>
                <a:spcPct val="100000"/>
              </a:lnSpc>
              <a:spcBef>
                <a:spcPts val="1500"/>
              </a:spcBef>
            </a:pPr>
            <a:r>
              <a:rPr lang="en-US" sz="3900" dirty="0"/>
              <a:t>Monitoring</a:t>
            </a:r>
          </a:p>
          <a:p>
            <a:pPr marL="1197770" lvl="2" indent="-514350">
              <a:lnSpc>
                <a:spcPct val="100000"/>
              </a:lnSpc>
              <a:spcBef>
                <a:spcPts val="1500"/>
              </a:spcBef>
            </a:pPr>
            <a:r>
              <a:rPr lang="en-US" sz="3900" dirty="0"/>
              <a:t>Audits</a:t>
            </a:r>
          </a:p>
        </p:txBody>
      </p:sp>
      <p:sp>
        <p:nvSpPr>
          <p:cNvPr id="5" name="Slide Number Placeholder 4"/>
          <p:cNvSpPr>
            <a:spLocks noGrp="1"/>
          </p:cNvSpPr>
          <p:nvPr>
            <p:ph type="sldNum" sz="quarter" idx="4294967295"/>
          </p:nvPr>
        </p:nvSpPr>
        <p:spPr>
          <a:xfrm>
            <a:off x="14020800" y="9534526"/>
            <a:ext cx="4267200" cy="547688"/>
          </a:xfrm>
          <a:prstGeom prst="rect">
            <a:avLst/>
          </a:prstGeom>
        </p:spPr>
        <p:txBody>
          <a:bodyPr/>
          <a:lstStyle/>
          <a:p>
            <a:pPr>
              <a:spcAft>
                <a:spcPts val="900"/>
              </a:spcAft>
            </a:pPr>
            <a:fld id="{2638198E-7845-4843-8114-6B9DA8FD3EF6}" type="slidenum">
              <a:rPr lang="en-US" smtClean="0"/>
              <a:pPr>
                <a:spcAft>
                  <a:spcPts val="900"/>
                </a:spcAft>
              </a:pPr>
              <a:t>17</a:t>
            </a:fld>
            <a:endParaRPr lang="en-US"/>
          </a:p>
        </p:txBody>
      </p:sp>
    </p:spTree>
    <p:extLst>
      <p:ext uri="{BB962C8B-B14F-4D97-AF65-F5344CB8AC3E}">
        <p14:creationId xmlns:p14="http://schemas.microsoft.com/office/powerpoint/2010/main" val="1263971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8793" y="917160"/>
            <a:ext cx="15924432" cy="1123323"/>
          </a:xfrm>
        </p:spPr>
        <p:txBody>
          <a:bodyPr>
            <a:normAutofit/>
          </a:bodyPr>
          <a:lstStyle/>
          <a:p>
            <a:pPr algn="ctr"/>
            <a:r>
              <a:rPr lang="en-US" sz="6000" dirty="0"/>
              <a:t>SCDE passes through to </a:t>
            </a:r>
            <a:r>
              <a:rPr lang="en-US" sz="6000" dirty="0" err="1"/>
              <a:t>Subgrantee</a:t>
            </a:r>
            <a:endParaRPr lang="en-US" sz="6000" dirty="0"/>
          </a:p>
        </p:txBody>
      </p:sp>
      <p:sp>
        <p:nvSpPr>
          <p:cNvPr id="4" name="Text Placeholder 3"/>
          <p:cNvSpPr>
            <a:spLocks noGrp="1"/>
          </p:cNvSpPr>
          <p:nvPr>
            <p:ph type="body" sz="half" idx="2"/>
          </p:nvPr>
        </p:nvSpPr>
        <p:spPr>
          <a:xfrm>
            <a:off x="990600" y="2933700"/>
            <a:ext cx="8523119" cy="6413280"/>
          </a:xfrm>
        </p:spPr>
        <p:txBody>
          <a:bodyPr>
            <a:normAutofit fontScale="92500" lnSpcReduction="10000"/>
          </a:bodyPr>
          <a:lstStyle/>
          <a:p>
            <a:pPr marL="511970" indent="-511970">
              <a:spcBef>
                <a:spcPts val="900"/>
              </a:spcBef>
              <a:buFont typeface="Arial" panose="020B0604020202020204" pitchFamily="34" charset="0"/>
              <a:buChar char="•"/>
            </a:pPr>
            <a:r>
              <a:rPr lang="en-US" sz="4200" dirty="0"/>
              <a:t>State Laws, Provisos, Regulations</a:t>
            </a:r>
          </a:p>
          <a:p>
            <a:pPr marL="1281113" lvl="2" indent="-257175">
              <a:lnSpc>
                <a:spcPct val="110000"/>
              </a:lnSpc>
              <a:spcBef>
                <a:spcPts val="900"/>
              </a:spcBef>
              <a:buFont typeface="Arial" panose="020B0604020202020204" pitchFamily="34" charset="0"/>
              <a:buChar char="•"/>
            </a:pPr>
            <a:r>
              <a:rPr lang="en-US" sz="3900" dirty="0"/>
              <a:t>Per diem  </a:t>
            </a:r>
          </a:p>
          <a:p>
            <a:pPr marL="1281113" lvl="2" indent="-257175">
              <a:lnSpc>
                <a:spcPct val="110000"/>
              </a:lnSpc>
              <a:spcBef>
                <a:spcPts val="900"/>
              </a:spcBef>
              <a:buFont typeface="Arial" panose="020B0604020202020204" pitchFamily="34" charset="0"/>
              <a:buChar char="•"/>
            </a:pPr>
            <a:r>
              <a:rPr lang="en-US" sz="3900" dirty="0"/>
              <a:t>Procurement</a:t>
            </a:r>
          </a:p>
          <a:p>
            <a:pPr marL="507207" indent="-507207">
              <a:spcBef>
                <a:spcPts val="900"/>
              </a:spcBef>
              <a:buFont typeface="Arial" panose="020B0604020202020204" pitchFamily="34" charset="0"/>
              <a:buChar char="•"/>
            </a:pPr>
            <a:r>
              <a:rPr lang="en-US" sz="4200" dirty="0"/>
              <a:t>Assurances and Terms and Conditions for Federal </a:t>
            </a:r>
            <a:r>
              <a:rPr lang="en-US" sz="4200" dirty="0" err="1"/>
              <a:t>Subawards</a:t>
            </a:r>
            <a:endParaRPr lang="en-US" sz="4200" dirty="0"/>
          </a:p>
          <a:p>
            <a:pPr marL="1281113" lvl="2" indent="-257175">
              <a:lnSpc>
                <a:spcPct val="110000"/>
              </a:lnSpc>
              <a:spcBef>
                <a:spcPts val="900"/>
              </a:spcBef>
              <a:buFont typeface="Arial" panose="020B0604020202020204" pitchFamily="34" charset="0"/>
              <a:buChar char="•"/>
            </a:pPr>
            <a:r>
              <a:rPr lang="en-US" sz="3900" dirty="0"/>
              <a:t>Audit</a:t>
            </a:r>
          </a:p>
          <a:p>
            <a:pPr marL="1281113" lvl="2" indent="-257175">
              <a:lnSpc>
                <a:spcPct val="110000"/>
              </a:lnSpc>
              <a:spcBef>
                <a:spcPts val="900"/>
              </a:spcBef>
              <a:buFont typeface="Arial" panose="020B0604020202020204" pitchFamily="34" charset="0"/>
              <a:buChar char="•"/>
            </a:pPr>
            <a:r>
              <a:rPr lang="en-US" sz="3900" dirty="0"/>
              <a:t>Recordkeeping</a:t>
            </a:r>
          </a:p>
          <a:p>
            <a:pPr marL="1281113" lvl="2" indent="-257175">
              <a:lnSpc>
                <a:spcPct val="110000"/>
              </a:lnSpc>
              <a:spcBef>
                <a:spcPts val="900"/>
              </a:spcBef>
              <a:buFont typeface="Arial" panose="020B0604020202020204" pitchFamily="34" charset="0"/>
              <a:buChar char="•"/>
            </a:pPr>
            <a:r>
              <a:rPr lang="en-US" sz="3900" dirty="0"/>
              <a:t>Time and Effort</a:t>
            </a:r>
          </a:p>
          <a:p>
            <a:pPr marL="509588" lvl="1" indent="-509588">
              <a:lnSpc>
                <a:spcPct val="110000"/>
              </a:lnSpc>
              <a:spcBef>
                <a:spcPts val="900"/>
              </a:spcBef>
              <a:buFont typeface="Arial" panose="020B0604020202020204" pitchFamily="34" charset="0"/>
              <a:buChar char="•"/>
            </a:pPr>
            <a:r>
              <a:rPr lang="en-US" sz="4200" dirty="0"/>
              <a:t>Federal requirements</a:t>
            </a:r>
          </a:p>
          <a:p>
            <a:endParaRPr lang="en-US" dirty="0"/>
          </a:p>
        </p:txBody>
      </p:sp>
      <p:pic>
        <p:nvPicPr>
          <p:cNvPr id="6" name="Content Placeholder 5" descr="with subgrantees looking through window at SCDE-labeled model" title="close up of previous picture"/>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6016" t="14783" r="10973" b="36833"/>
          <a:stretch/>
        </p:blipFill>
        <p:spPr>
          <a:xfrm>
            <a:off x="9694415" y="2683276"/>
            <a:ext cx="7162338" cy="5306627"/>
          </a:xfrm>
        </p:spPr>
      </p:pic>
      <p:sp>
        <p:nvSpPr>
          <p:cNvPr id="8" name="TextBox 7"/>
          <p:cNvSpPr txBox="1"/>
          <p:nvPr/>
        </p:nvSpPr>
        <p:spPr>
          <a:xfrm>
            <a:off x="10487109" y="3797701"/>
            <a:ext cx="3403524" cy="646331"/>
          </a:xfrm>
          <a:prstGeom prst="rect">
            <a:avLst/>
          </a:prstGeom>
          <a:noFill/>
        </p:spPr>
        <p:txBody>
          <a:bodyPr wrap="square" rtlCol="0">
            <a:spAutoFit/>
          </a:bodyPr>
          <a:lstStyle/>
          <a:p>
            <a:pPr algn="ctr"/>
            <a:r>
              <a:rPr lang="en-US" sz="3600" dirty="0">
                <a:effectLst>
                  <a:outerShdw blurRad="38100" dist="38100" dir="2700000" algn="tl">
                    <a:srgbClr val="000000">
                      <a:alpha val="43137"/>
                    </a:srgbClr>
                  </a:outerShdw>
                </a:effectLst>
              </a:rPr>
              <a:t>SUBGRANTEE</a:t>
            </a:r>
          </a:p>
        </p:txBody>
      </p:sp>
      <p:sp>
        <p:nvSpPr>
          <p:cNvPr id="7" name="TextBox 6"/>
          <p:cNvSpPr txBox="1"/>
          <p:nvPr/>
        </p:nvSpPr>
        <p:spPr>
          <a:xfrm>
            <a:off x="13890634" y="7053406"/>
            <a:ext cx="1672478" cy="646331"/>
          </a:xfrm>
          <a:prstGeom prst="rect">
            <a:avLst/>
          </a:prstGeom>
          <a:noFill/>
        </p:spPr>
        <p:txBody>
          <a:bodyPr wrap="square" rtlCol="0">
            <a:spAutoFit/>
          </a:bodyPr>
          <a:lstStyle/>
          <a:p>
            <a:r>
              <a:rPr lang="en-US" sz="3600" dirty="0">
                <a:solidFill>
                  <a:schemeClr val="bg1"/>
                </a:solidFill>
                <a:effectLst>
                  <a:outerShdw blurRad="38100" dist="38100" dir="2700000" algn="tl">
                    <a:srgbClr val="000000">
                      <a:alpha val="43137"/>
                    </a:srgbClr>
                  </a:outerShdw>
                </a:effectLst>
              </a:rPr>
              <a:t>SCDE</a:t>
            </a:r>
            <a:endParaRPr lang="en-US" sz="27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6879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a:t>Subgrantee</a:t>
            </a:r>
          </a:p>
        </p:txBody>
      </p:sp>
      <p:sp>
        <p:nvSpPr>
          <p:cNvPr id="4" name="Text Placeholder 3"/>
          <p:cNvSpPr>
            <a:spLocks noGrp="1"/>
          </p:cNvSpPr>
          <p:nvPr>
            <p:ph type="body" sz="half" idx="4294967295"/>
          </p:nvPr>
        </p:nvSpPr>
        <p:spPr>
          <a:xfrm>
            <a:off x="1324114" y="2418896"/>
            <a:ext cx="8713788" cy="6470650"/>
          </a:xfrm>
        </p:spPr>
        <p:txBody>
          <a:bodyPr>
            <a:normAutofit/>
          </a:bodyPr>
          <a:lstStyle/>
          <a:p>
            <a:pPr marL="0" indent="0">
              <a:buNone/>
            </a:pPr>
            <a:r>
              <a:rPr lang="en-US" sz="4000" dirty="0"/>
              <a:t>Local Education Agency (LEA)</a:t>
            </a:r>
            <a:r>
              <a:rPr lang="en-US" sz="4200" dirty="0"/>
              <a:t>/ School District</a:t>
            </a:r>
          </a:p>
          <a:p>
            <a:pPr marL="514350" indent="-514350">
              <a:buFont typeface="Arial" panose="020B0604020202020204" pitchFamily="34" charset="0"/>
              <a:buChar char="•"/>
            </a:pPr>
            <a:r>
              <a:rPr lang="en-US" sz="4800" dirty="0"/>
              <a:t>Secondary grantee</a:t>
            </a:r>
          </a:p>
          <a:p>
            <a:pPr marL="1195388" lvl="1" indent="-685800">
              <a:lnSpc>
                <a:spcPct val="110000"/>
              </a:lnSpc>
              <a:spcBef>
                <a:spcPts val="0"/>
              </a:spcBef>
              <a:buFont typeface="Courier New" panose="02070309020205020404" pitchFamily="49" charset="0"/>
              <a:buChar char="o"/>
            </a:pPr>
            <a:r>
              <a:rPr lang="en-US" sz="3900" dirty="0"/>
              <a:t>Receives subgrant award</a:t>
            </a:r>
          </a:p>
          <a:p>
            <a:pPr marL="1195388" lvl="1" indent="-685800">
              <a:lnSpc>
                <a:spcPct val="110000"/>
              </a:lnSpc>
              <a:spcBef>
                <a:spcPts val="0"/>
              </a:spcBef>
              <a:buFont typeface="Courier New" panose="02070309020205020404" pitchFamily="49" charset="0"/>
              <a:buChar char="o"/>
            </a:pPr>
            <a:r>
              <a:rPr lang="en-US" sz="3900" dirty="0"/>
              <a:t>Must comply with subaward terms (including pass-through entity’s applied limits)</a:t>
            </a:r>
          </a:p>
          <a:p>
            <a:pPr marL="1195388" lvl="1" indent="-685800">
              <a:lnSpc>
                <a:spcPct val="110000"/>
              </a:lnSpc>
              <a:spcBef>
                <a:spcPts val="0"/>
              </a:spcBef>
              <a:buFont typeface="Courier New" panose="02070309020205020404" pitchFamily="49" charset="0"/>
              <a:buChar char="o"/>
            </a:pPr>
            <a:r>
              <a:rPr lang="en-US" sz="3900" dirty="0"/>
              <a:t>Must comply with Assurances and Terms and Conditions</a:t>
            </a:r>
          </a:p>
        </p:txBody>
      </p:sp>
      <p:pic>
        <p:nvPicPr>
          <p:cNvPr id="6" name="Content Placeholder 5" descr="with models - one labled SCDE on inside of window and two models on other side labled &quot;subgrantee&quot;" title="picture of laboratory pass-through window"/>
          <p:cNvPicPr>
            <a:picLocks noGrp="1" noChangeAspect="1"/>
          </p:cNvPicPr>
          <p:nvPr>
            <p:ph idx="1"/>
          </p:nvPr>
        </p:nvPicPr>
        <p:blipFill rotWithShape="1">
          <a:blip r:embed="rId3">
            <a:extLst>
              <a:ext uri="{28A0092B-C50C-407E-A947-70E740481C1C}">
                <a14:useLocalDpi xmlns:a14="http://schemas.microsoft.com/office/drawing/2010/main" val="0"/>
              </a:ext>
            </a:extLst>
          </a:blip>
          <a:stretch/>
        </p:blipFill>
        <p:spPr>
          <a:xfrm>
            <a:off x="10363200" y="2435225"/>
            <a:ext cx="5345137" cy="5975350"/>
          </a:xfrm>
          <a:effectLst>
            <a:outerShdw blurRad="63500" sx="102000" sy="102000" algn="ctr" rotWithShape="0">
              <a:prstClr val="black">
                <a:alpha val="40000"/>
              </a:prstClr>
            </a:outerShdw>
          </a:effectLst>
        </p:spPr>
      </p:pic>
      <p:sp>
        <p:nvSpPr>
          <p:cNvPr id="8" name="TextBox 7"/>
          <p:cNvSpPr txBox="1"/>
          <p:nvPr/>
        </p:nvSpPr>
        <p:spPr>
          <a:xfrm>
            <a:off x="11005848" y="3776316"/>
            <a:ext cx="2628900" cy="507831"/>
          </a:xfrm>
          <a:prstGeom prst="rect">
            <a:avLst/>
          </a:prstGeom>
          <a:noFill/>
        </p:spPr>
        <p:txBody>
          <a:bodyPr wrap="square" rtlCol="0">
            <a:spAutoFit/>
          </a:bodyPr>
          <a:lstStyle/>
          <a:p>
            <a:pPr algn="ctr"/>
            <a:r>
              <a:rPr lang="en-US" sz="2700" dirty="0">
                <a:effectLst>
                  <a:outerShdw blurRad="38100" dist="38100" dir="2700000" algn="tl">
                    <a:srgbClr val="000000">
                      <a:alpha val="43137"/>
                    </a:srgbClr>
                  </a:outerShdw>
                </a:effectLst>
              </a:rPr>
              <a:t>SUBGRANTEE</a:t>
            </a:r>
          </a:p>
        </p:txBody>
      </p:sp>
      <p:sp>
        <p:nvSpPr>
          <p:cNvPr id="7" name="TextBox 6"/>
          <p:cNvSpPr txBox="1"/>
          <p:nvPr/>
        </p:nvSpPr>
        <p:spPr>
          <a:xfrm>
            <a:off x="13182600" y="6024195"/>
            <a:ext cx="1579562" cy="646331"/>
          </a:xfrm>
          <a:prstGeom prst="rect">
            <a:avLst/>
          </a:prstGeom>
          <a:noFill/>
        </p:spPr>
        <p:txBody>
          <a:bodyPr wrap="square" rtlCol="0">
            <a:spAutoFit/>
          </a:bodyPr>
          <a:lstStyle/>
          <a:p>
            <a:r>
              <a:rPr lang="en-US" sz="3600" dirty="0">
                <a:solidFill>
                  <a:schemeClr val="bg1"/>
                </a:solidFill>
                <a:effectLst>
                  <a:outerShdw blurRad="38100" dist="38100" dir="2700000" algn="tl">
                    <a:srgbClr val="000000">
                      <a:alpha val="43137"/>
                    </a:srgbClr>
                  </a:outerShdw>
                </a:effectLst>
              </a:rPr>
              <a:t>SCDE</a:t>
            </a:r>
            <a:endParaRPr lang="en-US" sz="27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062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p>
            <a:r>
              <a:rPr kumimoji="0" lang="en-US" b="1" i="0" u="none" strike="noStrike" kern="1200" cap="none" spc="0" normalizeH="0" baseline="0" noProof="0" dirty="0">
                <a:ln>
                  <a:noFill/>
                </a:ln>
                <a:effectLst/>
                <a:uLnTx/>
                <a:uFillTx/>
                <a:latin typeface="Aptos" panose="020B0004020202020204" pitchFamily="34" charset="0"/>
                <a:ea typeface="+mj-ea"/>
                <a:cs typeface="+mj-cs"/>
              </a:rPr>
              <a:t>Agenda</a:t>
            </a:r>
            <a:endParaRPr lang="en-US" sz="6600" dirty="0"/>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446520" y="1500160"/>
            <a:ext cx="10922508" cy="6891052"/>
          </a:xfrm>
        </p:spPr>
        <p:txBody>
          <a:bodyPr anchor="ctr">
            <a:normAutofit lnSpcReduction="10000"/>
          </a:bodyPr>
          <a:lstStyle/>
          <a:p>
            <a:pPr marL="465138" marR="0" lvl="0" indent="-465138"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dirty="0">
                <a:ln>
                  <a:noFill/>
                </a:ln>
                <a:solidFill>
                  <a:srgbClr val="2F3D4C"/>
                </a:solidFill>
                <a:effectLst/>
                <a:uLnTx/>
                <a:uFillTx/>
                <a:latin typeface="Aptos" panose="020B0004020202020204" pitchFamily="34" charset="0"/>
                <a:ea typeface="+mn-ea"/>
                <a:cs typeface="+mn-cs"/>
              </a:rPr>
              <a:t>1 Expectations for Grants Management</a:t>
            </a:r>
          </a:p>
          <a:p>
            <a:pPr marL="465138" indent="-465138" defTabSz="914400">
              <a:lnSpc>
                <a:spcPct val="100000"/>
              </a:lnSpc>
              <a:spcBef>
                <a:spcPts val="0"/>
              </a:spcBef>
              <a:buNone/>
              <a:defRPr/>
            </a:pPr>
            <a:endParaRPr kumimoji="0" lang="en-US" sz="5200" i="0" u="none" strike="noStrike" kern="1200" cap="none" spc="0" normalizeH="0" baseline="0" noProof="0" dirty="0">
              <a:ln>
                <a:noFill/>
              </a:ln>
              <a:solidFill>
                <a:srgbClr val="2F3D4C"/>
              </a:solidFill>
              <a:effectLst/>
              <a:uLnTx/>
              <a:uFillTx/>
              <a:latin typeface="Aptos" panose="020B0004020202020204" pitchFamily="34" charset="0"/>
              <a:ea typeface="+mn-ea"/>
              <a:cs typeface="+mn-cs"/>
            </a:endParaRPr>
          </a:p>
          <a:p>
            <a:pPr marL="465138" marR="0" lvl="0" indent="-465138" algn="l"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dirty="0">
                <a:ln>
                  <a:noFill/>
                </a:ln>
                <a:solidFill>
                  <a:srgbClr val="2F3D4C"/>
                </a:solidFill>
                <a:effectLst/>
                <a:uLnTx/>
                <a:uFillTx/>
                <a:latin typeface="Aptos" panose="020B0004020202020204" pitchFamily="34" charset="0"/>
                <a:ea typeface="+mn-ea"/>
                <a:cs typeface="+mn-cs"/>
              </a:rPr>
              <a:t>2 Policies and Procedures</a:t>
            </a:r>
          </a:p>
          <a:p>
            <a:pPr marL="465138" marR="0" lvl="0" indent="-465138" algn="l" defTabSz="914400" rtl="0" eaLnBrk="1" fontAlgn="auto" latinLnBrk="0" hangingPunct="1">
              <a:lnSpc>
                <a:spcPct val="100000"/>
              </a:lnSpc>
              <a:spcBef>
                <a:spcPts val="0"/>
              </a:spcBef>
              <a:spcAft>
                <a:spcPts val="0"/>
              </a:spcAft>
              <a:buClrTx/>
              <a:buSzTx/>
              <a:buNone/>
              <a:tabLst/>
              <a:defRPr/>
            </a:pPr>
            <a:endParaRPr lang="en-US" sz="5200" dirty="0">
              <a:solidFill>
                <a:srgbClr val="2F3D4C"/>
              </a:solidFill>
              <a:latin typeface="Aptos" panose="020B0004020202020204" pitchFamily="34" charset="0"/>
            </a:endParaRPr>
          </a:p>
          <a:p>
            <a:pPr marL="465138" marR="0" lvl="0" indent="-465138" algn="l"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dirty="0">
                <a:ln>
                  <a:noFill/>
                </a:ln>
                <a:solidFill>
                  <a:srgbClr val="2F3D4C"/>
                </a:solidFill>
                <a:effectLst/>
                <a:uLnTx/>
                <a:uFillTx/>
                <a:latin typeface="Aptos" panose="020B0004020202020204" pitchFamily="34" charset="0"/>
                <a:ea typeface="+mn-ea"/>
                <a:cs typeface="+mn-cs"/>
              </a:rPr>
              <a:t>3 </a:t>
            </a:r>
            <a:r>
              <a:rPr lang="en-US" sz="5200" b="1" dirty="0">
                <a:solidFill>
                  <a:srgbClr val="2F3D4C"/>
                </a:solidFill>
                <a:latin typeface="Aptos" panose="020B0004020202020204" pitchFamily="34" charset="0"/>
              </a:rPr>
              <a:t>Assurances and Terms and Conditions</a:t>
            </a:r>
          </a:p>
          <a:p>
            <a:pPr marL="465138" marR="0" lvl="0" indent="-465138" algn="l" defTabSz="914400" rtl="0" eaLnBrk="1" fontAlgn="auto" latinLnBrk="0" hangingPunct="1">
              <a:lnSpc>
                <a:spcPct val="100000"/>
              </a:lnSpc>
              <a:spcBef>
                <a:spcPts val="0"/>
              </a:spcBef>
              <a:spcAft>
                <a:spcPts val="0"/>
              </a:spcAft>
              <a:buClrTx/>
              <a:buSzTx/>
              <a:buFontTx/>
              <a:buNone/>
              <a:tabLst/>
              <a:defRPr/>
            </a:pPr>
            <a:endParaRPr kumimoji="0" lang="en-US" sz="5200" b="1" i="0" u="none" strike="noStrike" kern="1200" cap="none" spc="0" normalizeH="0" baseline="0" noProof="0" dirty="0">
              <a:ln>
                <a:noFill/>
              </a:ln>
              <a:solidFill>
                <a:srgbClr val="2F3D4C"/>
              </a:solidFill>
              <a:effectLst/>
              <a:uLnTx/>
              <a:uFillTx/>
              <a:latin typeface="Aptos" panose="020B0004020202020204" pitchFamily="34" charset="0"/>
              <a:ea typeface="+mn-ea"/>
              <a:cs typeface="+mn-cs"/>
            </a:endParaRPr>
          </a:p>
          <a:p>
            <a:pPr marL="465138" marR="0" lvl="0" indent="-465138" algn="l" defTabSz="914400" rtl="0" eaLnBrk="1" fontAlgn="auto" latinLnBrk="0" hangingPunct="1">
              <a:lnSpc>
                <a:spcPct val="100000"/>
              </a:lnSpc>
              <a:spcBef>
                <a:spcPts val="0"/>
              </a:spcBef>
              <a:spcAft>
                <a:spcPts val="0"/>
              </a:spcAft>
              <a:buClrTx/>
              <a:buSzTx/>
              <a:buFontTx/>
              <a:buNone/>
              <a:tabLst/>
              <a:defRPr/>
            </a:pPr>
            <a:r>
              <a:rPr lang="en-US" sz="5200" b="1" dirty="0">
                <a:solidFill>
                  <a:srgbClr val="2F3D4C"/>
                </a:solidFill>
                <a:latin typeface="Aptos" panose="020B0004020202020204" pitchFamily="34" charset="0"/>
              </a:rPr>
              <a:t>4 Waste, Fraud, and Abuse</a:t>
            </a:r>
            <a:endParaRPr kumimoji="0" lang="en-US" sz="5200" b="1" i="0" u="none" strike="noStrike" kern="1200" cap="none" spc="0" normalizeH="0" baseline="0" noProof="0" dirty="0">
              <a:ln>
                <a:noFill/>
              </a:ln>
              <a:solidFill>
                <a:srgbClr val="2F3D4C"/>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Must Comply with</a:t>
            </a:r>
            <a:endParaRPr lang="en-US" dirty="0"/>
          </a:p>
        </p:txBody>
      </p:sp>
      <p:sp>
        <p:nvSpPr>
          <p:cNvPr id="3" name="Content Placeholder 2"/>
          <p:cNvSpPr>
            <a:spLocks noGrp="1"/>
          </p:cNvSpPr>
          <p:nvPr>
            <p:ph sz="half" idx="1"/>
          </p:nvPr>
        </p:nvSpPr>
        <p:spPr/>
        <p:txBody>
          <a:bodyPr>
            <a:normAutofit/>
          </a:bodyPr>
          <a:lstStyle/>
          <a:p>
            <a:pPr>
              <a:lnSpc>
                <a:spcPct val="100000"/>
              </a:lnSpc>
              <a:spcAft>
                <a:spcPts val="1800"/>
              </a:spcAft>
            </a:pPr>
            <a:r>
              <a:rPr lang="en-US" sz="5400" dirty="0"/>
              <a:t>Program requirements</a:t>
            </a:r>
          </a:p>
          <a:p>
            <a:pPr>
              <a:lnSpc>
                <a:spcPct val="100000"/>
              </a:lnSpc>
              <a:spcAft>
                <a:spcPts val="1800"/>
              </a:spcAft>
            </a:pPr>
            <a:r>
              <a:rPr lang="en-US" sz="5400" dirty="0"/>
              <a:t>Assurances and Terms and Conditions</a:t>
            </a:r>
          </a:p>
          <a:p>
            <a:pPr>
              <a:lnSpc>
                <a:spcPct val="100000"/>
              </a:lnSpc>
              <a:spcAft>
                <a:spcPts val="1800"/>
              </a:spcAft>
            </a:pPr>
            <a:r>
              <a:rPr lang="en-US" sz="5400" dirty="0"/>
              <a:t>Regulations</a:t>
            </a:r>
          </a:p>
          <a:p>
            <a:pPr>
              <a:lnSpc>
                <a:spcPct val="100000"/>
              </a:lnSpc>
              <a:spcAft>
                <a:spcPts val="1800"/>
              </a:spcAft>
            </a:pPr>
            <a:r>
              <a:rPr lang="en-US" sz="5400" dirty="0"/>
              <a:t>Laws</a:t>
            </a:r>
            <a:endParaRPr lang="en-US" sz="3200" dirty="0"/>
          </a:p>
        </p:txBody>
      </p:sp>
      <p:sp>
        <p:nvSpPr>
          <p:cNvPr id="5" name="Content Placeholder 4">
            <a:extLst>
              <a:ext uri="{FF2B5EF4-FFF2-40B4-BE49-F238E27FC236}">
                <a16:creationId xmlns:a16="http://schemas.microsoft.com/office/drawing/2014/main" id="{579147AF-6295-9173-7467-6923AA5DEAAB}"/>
              </a:ext>
            </a:extLst>
          </p:cNvPr>
          <p:cNvSpPr>
            <a:spLocks noGrp="1"/>
          </p:cNvSpPr>
          <p:nvPr>
            <p:ph sz="half" idx="2"/>
          </p:nvPr>
        </p:nvSpPr>
        <p:spPr>
          <a:xfrm>
            <a:off x="8691372" y="985424"/>
            <a:ext cx="8690856" cy="7394691"/>
          </a:xfrm>
          <a:solidFill>
            <a:schemeClr val="bg1">
              <a:lumMod val="95000"/>
            </a:schemeClr>
          </a:solidFill>
          <a:ln>
            <a:solidFill>
              <a:schemeClr val="bg1">
                <a:lumMod val="75000"/>
              </a:schemeClr>
            </a:solidFill>
          </a:ln>
        </p:spPr>
        <p:txBody>
          <a:bodyPr>
            <a:normAutofit/>
          </a:bodyPr>
          <a:lstStyle/>
          <a:p>
            <a:pPr marL="238125" indent="0">
              <a:lnSpc>
                <a:spcPct val="100000"/>
              </a:lnSpc>
              <a:buNone/>
            </a:pPr>
            <a:r>
              <a:rPr lang="en-US" sz="4400" dirty="0">
                <a:solidFill>
                  <a:srgbClr val="000000"/>
                </a:solidFill>
              </a:rPr>
              <a:t>“It is therefore incumbent upon grant applicants, turned grant recipients, not only to meet the terms and conditions of the award agreement, but also to meet the requirements of law, statutes, policies, procedures and all pertinent regulations.”</a:t>
            </a:r>
          </a:p>
          <a:p>
            <a:pPr marL="0" indent="0">
              <a:lnSpc>
                <a:spcPct val="100000"/>
              </a:lnSpc>
              <a:buNone/>
            </a:pPr>
            <a:endParaRPr lang="en-US" sz="2000" dirty="0">
              <a:solidFill>
                <a:srgbClr val="000000"/>
              </a:solidFill>
            </a:endParaRPr>
          </a:p>
          <a:p>
            <a:pPr marL="0" indent="0" algn="r">
              <a:lnSpc>
                <a:spcPct val="100000"/>
              </a:lnSpc>
              <a:buNone/>
            </a:pPr>
            <a:r>
              <a:rPr lang="en-US" sz="4400" dirty="0">
                <a:solidFill>
                  <a:srgbClr val="000000"/>
                </a:solidFill>
              </a:rPr>
              <a:t>—Thompson Federal Grants Development Module, Tab 400</a:t>
            </a:r>
            <a:endParaRPr lang="en-US" sz="4400" dirty="0"/>
          </a:p>
        </p:txBody>
      </p:sp>
    </p:spTree>
    <p:extLst>
      <p:ext uri="{BB962C8B-B14F-4D97-AF65-F5344CB8AC3E}">
        <p14:creationId xmlns:p14="http://schemas.microsoft.com/office/powerpoint/2010/main" val="2620811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251" y="685800"/>
            <a:ext cx="6272788" cy="1669256"/>
          </a:xfrm>
        </p:spPr>
        <p:txBody>
          <a:bodyPr anchor="t">
            <a:normAutofit/>
          </a:bodyPr>
          <a:lstStyle/>
          <a:p>
            <a:r>
              <a:rPr lang="en-US" b="1" dirty="0"/>
              <a:t>Have you seen this?</a:t>
            </a:r>
          </a:p>
        </p:txBody>
      </p:sp>
      <p:sp>
        <p:nvSpPr>
          <p:cNvPr id="11" name="Text Placeholder 3">
            <a:extLst>
              <a:ext uri="{FF2B5EF4-FFF2-40B4-BE49-F238E27FC236}">
                <a16:creationId xmlns:a16="http://schemas.microsoft.com/office/drawing/2014/main" id="{E7EFF643-899D-939E-E61F-BE02D21655AD}"/>
              </a:ext>
            </a:extLst>
          </p:cNvPr>
          <p:cNvSpPr>
            <a:spLocks noGrp="1"/>
          </p:cNvSpPr>
          <p:nvPr>
            <p:ph type="body" sz="half" idx="2"/>
          </p:nvPr>
        </p:nvSpPr>
        <p:spPr>
          <a:xfrm>
            <a:off x="985838" y="3314700"/>
            <a:ext cx="6346485" cy="5488781"/>
          </a:xfrm>
        </p:spPr>
        <p:txBody>
          <a:bodyPr>
            <a:normAutofit/>
          </a:bodyPr>
          <a:lstStyle/>
          <a:p>
            <a:pPr marL="742950" indent="-742950">
              <a:spcBef>
                <a:spcPts val="1200"/>
              </a:spcBef>
              <a:buFont typeface="+mj-lt"/>
              <a:buAutoNum type="arabicPeriod" startAt="11"/>
            </a:pPr>
            <a:r>
              <a:rPr lang="en-US" sz="4000" dirty="0"/>
              <a:t>Scope of Work and/or Special Conditions</a:t>
            </a:r>
          </a:p>
          <a:p>
            <a:pPr marL="742950" indent="-742950">
              <a:spcBef>
                <a:spcPts val="1200"/>
              </a:spcBef>
              <a:buFont typeface="+mj-lt"/>
              <a:buAutoNum type="arabicPeriod" startAt="11"/>
            </a:pPr>
            <a:r>
              <a:rPr lang="en-US" sz="4000" dirty="0"/>
              <a:t>Applicable Regulations</a:t>
            </a:r>
          </a:p>
          <a:p>
            <a:pPr marL="742950" indent="-742950">
              <a:spcBef>
                <a:spcPts val="1200"/>
              </a:spcBef>
              <a:buFont typeface="+mj-lt"/>
              <a:buAutoNum type="arabicPeriod" startAt="11"/>
            </a:pPr>
            <a:r>
              <a:rPr lang="en-US" sz="4000" dirty="0"/>
              <a:t>Award amount section</a:t>
            </a:r>
          </a:p>
        </p:txBody>
      </p:sp>
      <p:pic>
        <p:nvPicPr>
          <p:cNvPr id="8" name="Content Placeholder 7" descr="a copy of the subgrant award notification form">
            <a:extLst>
              <a:ext uri="{FF2B5EF4-FFF2-40B4-BE49-F238E27FC236}">
                <a16:creationId xmlns:a16="http://schemas.microsoft.com/office/drawing/2014/main" id="{889DB686-3F1D-6190-0E10-9E896A43282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b="10138"/>
          <a:stretch>
            <a:fillRect/>
          </a:stretch>
        </p:blipFill>
        <p:spPr>
          <a:xfrm>
            <a:off x="8077200" y="685802"/>
            <a:ext cx="8191607" cy="9127140"/>
          </a:xfrm>
          <a:prstGeom prst="rect">
            <a:avLst/>
          </a:prstGeom>
          <a:noFill/>
          <a:ln w="28575">
            <a:solidFill>
              <a:schemeClr val="tx1"/>
            </a:solidFill>
          </a:ln>
          <a:effectLst>
            <a:outerShdw blurRad="63500" sx="102000" sy="102000" algn="ctr" rotWithShape="0">
              <a:schemeClr val="tx1">
                <a:alpha val="40000"/>
              </a:schemeClr>
            </a:outerShdw>
          </a:effectLst>
        </p:spPr>
      </p:pic>
      <p:sp>
        <p:nvSpPr>
          <p:cNvPr id="4" name="Slide Number Placeholder 3" hidden="1"/>
          <p:cNvSpPr>
            <a:spLocks noGrp="1"/>
          </p:cNvSpPr>
          <p:nvPr>
            <p:ph type="sldNum" sz="quarter" idx="4294967295"/>
          </p:nvPr>
        </p:nvSpPr>
        <p:spPr>
          <a:xfrm>
            <a:off x="14020800" y="9534526"/>
            <a:ext cx="42672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Aft>
                <a:spcPts val="900"/>
              </a:spcAft>
            </a:pPr>
            <a:fld id="{2638198E-7845-4843-8114-6B9DA8FD3EF6}" type="slidenum">
              <a:rPr lang="en-US" smtClean="0"/>
              <a:pPr>
                <a:spcAft>
                  <a:spcPts val="900"/>
                </a:spcAft>
              </a:pPr>
              <a:t>21</a:t>
            </a:fld>
            <a:endParaRPr lang="en-US"/>
          </a:p>
        </p:txBody>
      </p:sp>
    </p:spTree>
    <p:extLst>
      <p:ext uri="{BB962C8B-B14F-4D97-AF65-F5344CB8AC3E}">
        <p14:creationId xmlns:p14="http://schemas.microsoft.com/office/powerpoint/2010/main" val="4013535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t>Subgrant Award</a:t>
            </a:r>
            <a:endParaRPr lang="en-US" sz="6000" dirty="0"/>
          </a:p>
        </p:txBody>
      </p:sp>
      <p:sp>
        <p:nvSpPr>
          <p:cNvPr id="3" name="Content Placeholder 2"/>
          <p:cNvSpPr>
            <a:spLocks noGrp="1"/>
          </p:cNvSpPr>
          <p:nvPr>
            <p:ph idx="1"/>
          </p:nvPr>
        </p:nvSpPr>
        <p:spPr>
          <a:xfrm>
            <a:off x="879894" y="2050742"/>
            <a:ext cx="16459200" cy="6411771"/>
          </a:xfrm>
        </p:spPr>
        <p:txBody>
          <a:bodyPr>
            <a:normAutofit/>
          </a:bodyPr>
          <a:lstStyle/>
          <a:p>
            <a:pPr marL="0" indent="0">
              <a:lnSpc>
                <a:spcPct val="110000"/>
              </a:lnSpc>
              <a:spcBef>
                <a:spcPts val="900"/>
              </a:spcBef>
              <a:buNone/>
            </a:pPr>
            <a:r>
              <a:rPr lang="en-US" sz="5400" dirty="0"/>
              <a:t>Legally binding contract in which subgrantee agrees to</a:t>
            </a:r>
          </a:p>
          <a:p>
            <a:pPr lvl="1">
              <a:lnSpc>
                <a:spcPct val="110000"/>
              </a:lnSpc>
              <a:spcBef>
                <a:spcPts val="900"/>
              </a:spcBef>
            </a:pPr>
            <a:r>
              <a:rPr lang="en-US" sz="5400" dirty="0"/>
              <a:t> Act with integrity:</a:t>
            </a:r>
          </a:p>
          <a:p>
            <a:pPr lvl="2">
              <a:lnSpc>
                <a:spcPct val="110000"/>
              </a:lnSpc>
              <a:spcBef>
                <a:spcPts val="900"/>
              </a:spcBef>
            </a:pPr>
            <a:r>
              <a:rPr lang="en-US" sz="5400" dirty="0"/>
              <a:t>using funds as outlined in award</a:t>
            </a:r>
          </a:p>
          <a:p>
            <a:pPr lvl="2">
              <a:lnSpc>
                <a:spcPct val="110000"/>
              </a:lnSpc>
              <a:spcBef>
                <a:spcPts val="900"/>
              </a:spcBef>
            </a:pPr>
            <a:r>
              <a:rPr lang="en-US" sz="5400" dirty="0"/>
              <a:t>reporting actual use of funds</a:t>
            </a:r>
          </a:p>
          <a:p>
            <a:pPr lvl="1">
              <a:lnSpc>
                <a:spcPct val="110000"/>
              </a:lnSpc>
              <a:spcBef>
                <a:spcPts val="900"/>
              </a:spcBef>
            </a:pPr>
            <a:r>
              <a:rPr lang="en-US" sz="5400" dirty="0"/>
              <a:t>Properly track use of funds.</a:t>
            </a:r>
          </a:p>
        </p:txBody>
      </p:sp>
    </p:spTree>
    <p:extLst>
      <p:ext uri="{BB962C8B-B14F-4D97-AF65-F5344CB8AC3E}">
        <p14:creationId xmlns:p14="http://schemas.microsoft.com/office/powerpoint/2010/main" val="3840273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3877034-56BC-7FC8-C33D-031471CFF210}"/>
              </a:ext>
            </a:extLst>
          </p:cNvPr>
          <p:cNvSpPr>
            <a:spLocks noGrp="1"/>
          </p:cNvSpPr>
          <p:nvPr>
            <p:ph type="title"/>
          </p:nvPr>
        </p:nvSpPr>
        <p:spPr>
          <a:xfrm>
            <a:off x="879893" y="547688"/>
            <a:ext cx="16459200" cy="1645920"/>
          </a:xfrm>
        </p:spPr>
        <p:txBody>
          <a:bodyPr anchor="ctr">
            <a:normAutofit/>
          </a:bodyPr>
          <a:lstStyle/>
          <a:p>
            <a:r>
              <a:rPr lang="en-US" sz="5400" b="1" dirty="0"/>
              <a:t>11. Scope of Work/Special Conditions</a:t>
            </a:r>
          </a:p>
        </p:txBody>
      </p:sp>
      <p:pic>
        <p:nvPicPr>
          <p:cNvPr id="5" name="Content Placeholder 4" descr="Scope of work and special conditions">
            <a:extLst>
              <a:ext uri="{FF2B5EF4-FFF2-40B4-BE49-F238E27FC236}">
                <a16:creationId xmlns:a16="http://schemas.microsoft.com/office/drawing/2014/main" id="{5E62B884-7505-9DBA-5828-B1A387A5E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p:blipFill>
        <p:spPr>
          <a:xfrm>
            <a:off x="1966429" y="2498054"/>
            <a:ext cx="14286130" cy="5964459"/>
          </a:xfrm>
          <a:noFill/>
          <a:ln>
            <a:solidFill>
              <a:schemeClr val="tx1"/>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17452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Subgrant Award Binds Subgrantee to</a:t>
            </a:r>
            <a:endParaRPr lang="en-US" dirty="0"/>
          </a:p>
        </p:txBody>
      </p:sp>
      <p:sp>
        <p:nvSpPr>
          <p:cNvPr id="3" name="Content Placeholder 2"/>
          <p:cNvSpPr>
            <a:spLocks noGrp="1"/>
          </p:cNvSpPr>
          <p:nvPr>
            <p:ph idx="1"/>
          </p:nvPr>
        </p:nvSpPr>
        <p:spPr>
          <a:xfrm>
            <a:off x="1066800" y="2050742"/>
            <a:ext cx="16272294" cy="6411771"/>
          </a:xfrm>
        </p:spPr>
        <p:txBody>
          <a:bodyPr>
            <a:normAutofit/>
          </a:bodyPr>
          <a:lstStyle/>
          <a:p>
            <a:pPr>
              <a:lnSpc>
                <a:spcPct val="100000"/>
              </a:lnSpc>
              <a:spcBef>
                <a:spcPts val="900"/>
              </a:spcBef>
              <a:spcAft>
                <a:spcPts val="900"/>
              </a:spcAft>
            </a:pPr>
            <a:r>
              <a:rPr lang="en-US" sz="4800" dirty="0"/>
              <a:t>Maintain adequate supporting documentation </a:t>
            </a:r>
          </a:p>
          <a:p>
            <a:pPr lvl="1">
              <a:lnSpc>
                <a:spcPct val="100000"/>
              </a:lnSpc>
              <a:spcBef>
                <a:spcPts val="900"/>
              </a:spcBef>
              <a:spcAft>
                <a:spcPts val="900"/>
              </a:spcAft>
            </a:pPr>
            <a:r>
              <a:rPr lang="en-US" sz="4800" dirty="0"/>
              <a:t>All expenditures (POs, proof of purchase, journal entries)</a:t>
            </a:r>
          </a:p>
          <a:p>
            <a:pPr lvl="1">
              <a:lnSpc>
                <a:spcPct val="100000"/>
              </a:lnSpc>
              <a:spcBef>
                <a:spcPts val="900"/>
              </a:spcBef>
              <a:spcAft>
                <a:spcPts val="900"/>
              </a:spcAft>
            </a:pPr>
            <a:r>
              <a:rPr lang="en-US" sz="4800" dirty="0"/>
              <a:t>All procurements (procurement history, contractor monitoring)</a:t>
            </a:r>
          </a:p>
          <a:p>
            <a:pPr lvl="1">
              <a:lnSpc>
                <a:spcPct val="100000"/>
              </a:lnSpc>
              <a:spcBef>
                <a:spcPts val="900"/>
              </a:spcBef>
              <a:spcAft>
                <a:spcPts val="900"/>
              </a:spcAft>
            </a:pPr>
            <a:r>
              <a:rPr lang="en-US" sz="4800" dirty="0"/>
              <a:t>Inventory control</a:t>
            </a:r>
          </a:p>
          <a:p>
            <a:pPr>
              <a:lnSpc>
                <a:spcPct val="100000"/>
              </a:lnSpc>
              <a:spcBef>
                <a:spcPts val="900"/>
              </a:spcBef>
              <a:spcAft>
                <a:spcPts val="900"/>
              </a:spcAft>
            </a:pPr>
            <a:r>
              <a:rPr lang="en-US" sz="4800" dirty="0"/>
              <a:t>Follow </a:t>
            </a:r>
            <a:r>
              <a:rPr lang="en-US" sz="4800" dirty="0">
                <a:hlinkClick r:id="rId3"/>
              </a:rPr>
              <a:t>SCDE’s Guidelines for Retaining Documentation to Support Expenditures</a:t>
            </a:r>
            <a:endParaRPr lang="en-US" sz="4800" dirty="0"/>
          </a:p>
        </p:txBody>
      </p:sp>
    </p:spTree>
    <p:extLst>
      <p:ext uri="{BB962C8B-B14F-4D97-AF65-F5344CB8AC3E}">
        <p14:creationId xmlns:p14="http://schemas.microsoft.com/office/powerpoint/2010/main" val="1049566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A68ED-7458-2C3D-0C92-32A68105BDE7}"/>
              </a:ext>
            </a:extLst>
          </p:cNvPr>
          <p:cNvSpPr>
            <a:spLocks noGrp="1"/>
          </p:cNvSpPr>
          <p:nvPr>
            <p:ph type="title"/>
          </p:nvPr>
        </p:nvSpPr>
        <p:spPr/>
        <p:txBody>
          <a:bodyPr/>
          <a:lstStyle/>
          <a:p>
            <a:r>
              <a:rPr lang="en-US" dirty="0"/>
              <a:t>Agenda 3</a:t>
            </a:r>
          </a:p>
        </p:txBody>
      </p:sp>
      <p:sp>
        <p:nvSpPr>
          <p:cNvPr id="3" name="Text Placeholder 2">
            <a:extLst>
              <a:ext uri="{FF2B5EF4-FFF2-40B4-BE49-F238E27FC236}">
                <a16:creationId xmlns:a16="http://schemas.microsoft.com/office/drawing/2014/main" id="{7A235B5F-31F1-5593-1FD3-ABEE559DAE6E}"/>
              </a:ext>
            </a:extLst>
          </p:cNvPr>
          <p:cNvSpPr>
            <a:spLocks noGrp="1"/>
          </p:cNvSpPr>
          <p:nvPr>
            <p:ph type="body" sz="quarter" idx="13"/>
          </p:nvPr>
        </p:nvSpPr>
        <p:spPr/>
        <p:txBody>
          <a:bodyPr/>
          <a:lstStyle/>
          <a:p>
            <a:r>
              <a:rPr lang="en-US" dirty="0"/>
              <a:t>SCDE’s Assurances and Terms and Conditions</a:t>
            </a:r>
          </a:p>
        </p:txBody>
      </p:sp>
    </p:spTree>
    <p:extLst>
      <p:ext uri="{BB962C8B-B14F-4D97-AF65-F5344CB8AC3E}">
        <p14:creationId xmlns:p14="http://schemas.microsoft.com/office/powerpoint/2010/main" val="19917575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 of State Department of Education front of building in background.">
            <a:extLst>
              <a:ext uri="{FF2B5EF4-FFF2-40B4-BE49-F238E27FC236}">
                <a16:creationId xmlns:a16="http://schemas.microsoft.com/office/drawing/2014/main" id="{48C0A961-B5C8-E1E0-4148-770EB0E885B3}"/>
              </a:ext>
            </a:extLst>
          </p:cNvPr>
          <p:cNvPicPr>
            <a:picLocks noChangeAspect="1"/>
          </p:cNvPicPr>
          <p:nvPr/>
        </p:nvPicPr>
        <p:blipFill>
          <a:blip r:embed="rId3">
            <a:alphaModFix amt="20000"/>
          </a:blip>
          <a:stretch>
            <a:fillRect/>
          </a:stretch>
        </p:blipFill>
        <p:spPr>
          <a:xfrm>
            <a:off x="0" y="0"/>
            <a:ext cx="18288000" cy="10287000"/>
          </a:xfrm>
          <a:prstGeom prst="rect">
            <a:avLst/>
          </a:prstGeom>
          <a:ln>
            <a:noFill/>
          </a:ln>
          <a:effectLst>
            <a:softEdge rad="112500"/>
          </a:effectLst>
        </p:spPr>
      </p:pic>
      <p:sp>
        <p:nvSpPr>
          <p:cNvPr id="2" name="Title 1"/>
          <p:cNvSpPr>
            <a:spLocks noGrp="1"/>
          </p:cNvSpPr>
          <p:nvPr>
            <p:ph type="title"/>
          </p:nvPr>
        </p:nvSpPr>
        <p:spPr/>
        <p:txBody>
          <a:bodyPr>
            <a:normAutofit/>
          </a:bodyPr>
          <a:lstStyle/>
          <a:p>
            <a:r>
              <a:rPr lang="en-US" b="1" dirty="0"/>
              <a:t>SCDE’s Assurances and Terms and Conditions for Federal Subawards/State Awards</a:t>
            </a:r>
            <a:endParaRPr lang="en-US" dirty="0"/>
          </a:p>
        </p:txBody>
      </p:sp>
      <p:sp>
        <p:nvSpPr>
          <p:cNvPr id="3" name="Content Placeholder 2"/>
          <p:cNvSpPr>
            <a:spLocks noGrp="1"/>
          </p:cNvSpPr>
          <p:nvPr>
            <p:ph idx="1"/>
          </p:nvPr>
        </p:nvSpPr>
        <p:spPr/>
        <p:txBody>
          <a:bodyPr>
            <a:normAutofit/>
          </a:bodyPr>
          <a:lstStyle/>
          <a:p>
            <a:pPr>
              <a:lnSpc>
                <a:spcPct val="100000"/>
              </a:lnSpc>
            </a:pPr>
            <a:r>
              <a:rPr lang="en-US" sz="4000" dirty="0">
                <a:solidFill>
                  <a:srgbClr val="002060"/>
                </a:solidFill>
              </a:rPr>
              <a:t>Legally binding  </a:t>
            </a:r>
          </a:p>
          <a:p>
            <a:pPr>
              <a:lnSpc>
                <a:spcPct val="100000"/>
              </a:lnSpc>
            </a:pPr>
            <a:r>
              <a:rPr lang="en-US" sz="4000" dirty="0">
                <a:solidFill>
                  <a:srgbClr val="002060"/>
                </a:solidFill>
              </a:rPr>
              <a:t>“Promises” school district (LEA) makes</a:t>
            </a:r>
          </a:p>
          <a:p>
            <a:pPr>
              <a:lnSpc>
                <a:spcPct val="100000"/>
              </a:lnSpc>
            </a:pPr>
            <a:r>
              <a:rPr lang="en-US" sz="4000" dirty="0">
                <a:solidFill>
                  <a:srgbClr val="002060"/>
                </a:solidFill>
              </a:rPr>
              <a:t>Updated at least annually.</a:t>
            </a:r>
          </a:p>
          <a:p>
            <a:endParaRPr lang="en-US" dirty="0"/>
          </a:p>
        </p:txBody>
      </p:sp>
      <p:pic>
        <p:nvPicPr>
          <p:cNvPr id="5" name="Picture 4" descr="SCDE's Assurances and Terms and Conditions for federal subawards" title="Top of page pictur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8727" y="5105400"/>
            <a:ext cx="15879379" cy="455174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08031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Assurance C: </a:t>
            </a:r>
            <a:r>
              <a:rPr lang="en-US" dirty="0"/>
              <a:t>School District has</a:t>
            </a:r>
          </a:p>
        </p:txBody>
      </p:sp>
      <p:sp>
        <p:nvSpPr>
          <p:cNvPr id="3" name="Content Placeholder 2"/>
          <p:cNvSpPr>
            <a:spLocks noGrp="1"/>
          </p:cNvSpPr>
          <p:nvPr>
            <p:ph idx="1"/>
          </p:nvPr>
        </p:nvSpPr>
        <p:spPr>
          <a:xfrm>
            <a:off x="918972" y="2175347"/>
            <a:ext cx="16450056" cy="7351944"/>
          </a:xfrm>
        </p:spPr>
        <p:txBody>
          <a:bodyPr>
            <a:normAutofit/>
          </a:bodyPr>
          <a:lstStyle/>
          <a:p>
            <a:pPr>
              <a:lnSpc>
                <a:spcPct val="100000"/>
              </a:lnSpc>
              <a:spcBef>
                <a:spcPts val="900"/>
              </a:spcBef>
            </a:pPr>
            <a:r>
              <a:rPr lang="en-US" sz="4400" dirty="0"/>
              <a:t>Accounting system with</a:t>
            </a:r>
          </a:p>
          <a:p>
            <a:pPr lvl="1">
              <a:lnSpc>
                <a:spcPct val="100000"/>
              </a:lnSpc>
              <a:spcBef>
                <a:spcPts val="900"/>
              </a:spcBef>
            </a:pPr>
            <a:r>
              <a:rPr lang="en-US" sz="4000" dirty="0"/>
              <a:t>Sufficient internal controls</a:t>
            </a:r>
          </a:p>
          <a:p>
            <a:pPr lvl="1">
              <a:lnSpc>
                <a:spcPct val="100000"/>
              </a:lnSpc>
              <a:spcBef>
                <a:spcPts val="900"/>
              </a:spcBef>
            </a:pPr>
            <a:r>
              <a:rPr lang="en-US" sz="4000" dirty="0"/>
              <a:t>Clear audit trail</a:t>
            </a:r>
          </a:p>
          <a:p>
            <a:pPr lvl="1">
              <a:lnSpc>
                <a:spcPct val="100000"/>
              </a:lnSpc>
              <a:spcBef>
                <a:spcPts val="900"/>
              </a:spcBef>
            </a:pPr>
            <a:r>
              <a:rPr lang="en-US" sz="4000" dirty="0"/>
              <a:t>Written cost-allocation procedures</a:t>
            </a:r>
          </a:p>
          <a:p>
            <a:pPr>
              <a:lnSpc>
                <a:spcPct val="100000"/>
              </a:lnSpc>
              <a:spcBef>
                <a:spcPts val="900"/>
              </a:spcBef>
            </a:pPr>
            <a:endParaRPr lang="en-US" sz="4400" dirty="0"/>
          </a:p>
          <a:p>
            <a:pPr>
              <a:lnSpc>
                <a:spcPct val="100000"/>
              </a:lnSpc>
              <a:spcBef>
                <a:spcPts val="900"/>
              </a:spcBef>
            </a:pPr>
            <a:r>
              <a:rPr lang="en-US" sz="4400" dirty="0"/>
              <a:t>Financial management system that</a:t>
            </a:r>
          </a:p>
          <a:p>
            <a:pPr lvl="1">
              <a:lnSpc>
                <a:spcPct val="100000"/>
              </a:lnSpc>
              <a:spcBef>
                <a:spcPts val="900"/>
              </a:spcBef>
            </a:pPr>
            <a:r>
              <a:rPr lang="en-US" sz="4000" dirty="0"/>
              <a:t>Distinguishes expenditures</a:t>
            </a:r>
          </a:p>
          <a:p>
            <a:pPr lvl="1">
              <a:lnSpc>
                <a:spcPct val="100000"/>
              </a:lnSpc>
              <a:spcBef>
                <a:spcPts val="900"/>
              </a:spcBef>
            </a:pPr>
            <a:r>
              <a:rPr lang="en-US" sz="4000" dirty="0"/>
              <a:t>Identifies costs by programmatic year/budget line item</a:t>
            </a:r>
          </a:p>
          <a:p>
            <a:pPr lvl="1">
              <a:lnSpc>
                <a:spcPct val="100000"/>
              </a:lnSpc>
              <a:spcBef>
                <a:spcPts val="900"/>
              </a:spcBef>
            </a:pPr>
            <a:r>
              <a:rPr lang="en-US" sz="4000" dirty="0"/>
              <a:t>Differentiates direct, indirect, administrative costs.</a:t>
            </a:r>
          </a:p>
        </p:txBody>
      </p:sp>
    </p:spTree>
    <p:extLst>
      <p:ext uri="{BB962C8B-B14F-4D97-AF65-F5344CB8AC3E}">
        <p14:creationId xmlns:p14="http://schemas.microsoft.com/office/powerpoint/2010/main" val="42096137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Assurance C, continued: </a:t>
            </a:r>
            <a:r>
              <a:rPr lang="en-US" dirty="0"/>
              <a:t>School District will</a:t>
            </a:r>
          </a:p>
        </p:txBody>
      </p:sp>
      <p:sp>
        <p:nvSpPr>
          <p:cNvPr id="3" name="Content Placeholder 2"/>
          <p:cNvSpPr>
            <a:spLocks noGrp="1"/>
          </p:cNvSpPr>
          <p:nvPr>
            <p:ph idx="1"/>
          </p:nvPr>
        </p:nvSpPr>
        <p:spPr/>
        <p:txBody>
          <a:bodyPr>
            <a:normAutofit/>
          </a:bodyPr>
          <a:lstStyle/>
          <a:p>
            <a:pPr>
              <a:lnSpc>
                <a:spcPct val="100000"/>
              </a:lnSpc>
              <a:spcBef>
                <a:spcPts val="900"/>
              </a:spcBef>
            </a:pPr>
            <a:r>
              <a:rPr lang="en-US" sz="4400" dirty="0"/>
              <a:t>Maintain adequate supporting documents</a:t>
            </a:r>
          </a:p>
          <a:p>
            <a:pPr lvl="1">
              <a:lnSpc>
                <a:spcPct val="100000"/>
              </a:lnSpc>
              <a:spcBef>
                <a:spcPts val="900"/>
              </a:spcBef>
            </a:pPr>
            <a:r>
              <a:rPr lang="en-US" sz="4000" dirty="0"/>
              <a:t>expenditures</a:t>
            </a:r>
          </a:p>
          <a:p>
            <a:pPr lvl="1">
              <a:lnSpc>
                <a:spcPct val="100000"/>
              </a:lnSpc>
              <a:spcBef>
                <a:spcPts val="900"/>
              </a:spcBef>
            </a:pPr>
            <a:r>
              <a:rPr lang="en-US" sz="4000" dirty="0"/>
              <a:t>in-kind contributions</a:t>
            </a:r>
          </a:p>
          <a:p>
            <a:pPr>
              <a:lnSpc>
                <a:spcPct val="100000"/>
              </a:lnSpc>
              <a:spcBef>
                <a:spcPts val="900"/>
              </a:spcBef>
            </a:pPr>
            <a:endParaRPr lang="en-US" sz="4400" dirty="0"/>
          </a:p>
          <a:p>
            <a:pPr>
              <a:lnSpc>
                <a:spcPct val="100000"/>
              </a:lnSpc>
              <a:spcBef>
                <a:spcPts val="900"/>
              </a:spcBef>
            </a:pPr>
            <a:r>
              <a:rPr lang="en-US" sz="4400" dirty="0"/>
              <a:t>Show and support a cost</a:t>
            </a:r>
          </a:p>
          <a:p>
            <a:pPr lvl="1">
              <a:lnSpc>
                <a:spcPct val="100000"/>
              </a:lnSpc>
              <a:spcBef>
                <a:spcPts val="900"/>
              </a:spcBef>
            </a:pPr>
            <a:r>
              <a:rPr lang="en-US" sz="4000" dirty="0"/>
              <a:t>in books or records (disbursement ledger, journal, payroll register)</a:t>
            </a:r>
          </a:p>
          <a:p>
            <a:pPr lvl="1">
              <a:lnSpc>
                <a:spcPct val="100000"/>
              </a:lnSpc>
              <a:spcBef>
                <a:spcPts val="900"/>
              </a:spcBef>
            </a:pPr>
            <a:r>
              <a:rPr lang="en-US" sz="4000" dirty="0"/>
              <a:t>by source documents (receipt, travel voucher, invoice, bill, in-kind voucher).</a:t>
            </a:r>
          </a:p>
        </p:txBody>
      </p:sp>
    </p:spTree>
    <p:extLst>
      <p:ext uri="{BB962C8B-B14F-4D97-AF65-F5344CB8AC3E}">
        <p14:creationId xmlns:p14="http://schemas.microsoft.com/office/powerpoint/2010/main" val="2813257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8972" y="1265995"/>
            <a:ext cx="4647438" cy="7132320"/>
          </a:xfrm>
        </p:spPr>
        <p:txBody>
          <a:bodyPr anchor="ctr">
            <a:normAutofit/>
          </a:bodyPr>
          <a:lstStyle/>
          <a:p>
            <a:r>
              <a:rPr lang="en-US" sz="6800" b="1"/>
              <a:t>Selected Terms and Conditions </a:t>
            </a:r>
            <a:endParaRPr lang="en-US" sz="6800"/>
          </a:p>
        </p:txBody>
      </p:sp>
      <p:sp>
        <p:nvSpPr>
          <p:cNvPr id="3" name="Content Placeholder 2"/>
          <p:cNvSpPr>
            <a:spLocks noGrp="1"/>
          </p:cNvSpPr>
          <p:nvPr>
            <p:ph idx="4294967295"/>
          </p:nvPr>
        </p:nvSpPr>
        <p:spPr>
          <a:xfrm>
            <a:off x="6400800" y="1265996"/>
            <a:ext cx="10985393" cy="7132320"/>
          </a:xfrm>
        </p:spPr>
        <p:txBody>
          <a:bodyPr anchor="ctr">
            <a:normAutofit/>
          </a:bodyPr>
          <a:lstStyle/>
          <a:p>
            <a:pPr marL="914400" indent="-620713">
              <a:spcBef>
                <a:spcPts val="900"/>
              </a:spcBef>
              <a:spcAft>
                <a:spcPts val="900"/>
              </a:spcAft>
              <a:buNone/>
            </a:pPr>
            <a:r>
              <a:rPr lang="en-US" sz="4100" b="1" dirty="0"/>
              <a:t>F.  </a:t>
            </a:r>
            <a:r>
              <a:rPr lang="en-US" sz="4100" dirty="0"/>
              <a:t>Submit expenditure claims </a:t>
            </a:r>
            <a:r>
              <a:rPr lang="en-US" sz="4100" i="1" dirty="0"/>
              <a:t>at least </a:t>
            </a:r>
            <a:r>
              <a:rPr lang="en-US" sz="4100" dirty="0"/>
              <a:t>quarterly (also an award </a:t>
            </a:r>
            <a:r>
              <a:rPr lang="en-US" sz="4100" i="1" dirty="0"/>
              <a:t>Scope of Work</a:t>
            </a:r>
            <a:r>
              <a:rPr lang="en-US" sz="4100" dirty="0"/>
              <a:t> item)</a:t>
            </a:r>
          </a:p>
          <a:p>
            <a:pPr marL="914400" indent="-620713">
              <a:spcBef>
                <a:spcPts val="900"/>
              </a:spcBef>
              <a:spcAft>
                <a:spcPts val="900"/>
              </a:spcAft>
              <a:buNone/>
            </a:pPr>
            <a:r>
              <a:rPr lang="en-US" sz="4100" b="1" dirty="0"/>
              <a:t>I.  </a:t>
            </a:r>
            <a:r>
              <a:rPr lang="en-US" sz="4100" dirty="0"/>
              <a:t>Provide for accurate and timely recording of receipts and expenditures</a:t>
            </a:r>
          </a:p>
          <a:p>
            <a:pPr marL="914400" indent="-620713">
              <a:spcBef>
                <a:spcPts val="900"/>
              </a:spcBef>
              <a:spcAft>
                <a:spcPts val="900"/>
              </a:spcAft>
              <a:buNone/>
            </a:pPr>
            <a:r>
              <a:rPr lang="en-US" sz="4100" b="1" dirty="0"/>
              <a:t>J.  </a:t>
            </a:r>
            <a:r>
              <a:rPr lang="en-US" sz="4100" dirty="0"/>
              <a:t>Do not exceed state limits on lodging, </a:t>
            </a:r>
            <a:r>
              <a:rPr lang="en-US" sz="4100" i="1" dirty="0"/>
              <a:t>per diem</a:t>
            </a:r>
            <a:r>
              <a:rPr lang="en-US" sz="4100" dirty="0"/>
              <a:t>, and mileage</a:t>
            </a:r>
          </a:p>
          <a:p>
            <a:pPr marL="914400" indent="-620713">
              <a:spcBef>
                <a:spcPts val="900"/>
              </a:spcBef>
              <a:spcAft>
                <a:spcPts val="900"/>
              </a:spcAft>
              <a:buNone/>
            </a:pPr>
            <a:r>
              <a:rPr lang="en-US" sz="4100" b="1" dirty="0"/>
              <a:t>L.  </a:t>
            </a:r>
            <a:r>
              <a:rPr lang="en-US" sz="4100" dirty="0"/>
              <a:t>Submit all reports (programmatic, financial, evaluation) by deadline and in prescribed format.</a:t>
            </a:r>
          </a:p>
        </p:txBody>
      </p:sp>
      <p:sp>
        <p:nvSpPr>
          <p:cNvPr id="4" name="Slide Number Placeholder 3" hidden="1"/>
          <p:cNvSpPr>
            <a:spLocks noGrp="1"/>
          </p:cNvSpPr>
          <p:nvPr>
            <p:ph type="sldNum" sz="quarter" idx="4294967295"/>
          </p:nvPr>
        </p:nvSpPr>
        <p:spPr>
          <a:xfrm>
            <a:off x="14020800" y="9534526"/>
            <a:ext cx="42672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Aft>
                <a:spcPts val="600"/>
              </a:spcAft>
            </a:pPr>
            <a:fld id="{2638198E-7845-4843-8114-6B9DA8FD3EF6}" type="slidenum">
              <a:rPr lang="en-US" smtClean="0"/>
              <a:pPr>
                <a:spcAft>
                  <a:spcPts val="600"/>
                </a:spcAft>
              </a:pPr>
              <a:t>29</a:t>
            </a:fld>
            <a:endParaRPr lang="en-US"/>
          </a:p>
        </p:txBody>
      </p:sp>
    </p:spTree>
    <p:extLst>
      <p:ext uri="{BB962C8B-B14F-4D97-AF65-F5344CB8AC3E}">
        <p14:creationId xmlns:p14="http://schemas.microsoft.com/office/powerpoint/2010/main" val="187515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2649E-213D-3C45-E06E-7B6D38CDC6F5}"/>
              </a:ext>
            </a:extLst>
          </p:cNvPr>
          <p:cNvSpPr>
            <a:spLocks noGrp="1"/>
          </p:cNvSpPr>
          <p:nvPr>
            <p:ph type="title"/>
          </p:nvPr>
        </p:nvSpPr>
        <p:spPr/>
        <p:txBody>
          <a:bodyPr>
            <a:normAutofit/>
          </a:bodyPr>
          <a:lstStyle/>
          <a:p>
            <a:r>
              <a:rPr lang="en-US" dirty="0"/>
              <a:t>Disclaimer</a:t>
            </a:r>
          </a:p>
        </p:txBody>
      </p:sp>
      <p:sp>
        <p:nvSpPr>
          <p:cNvPr id="3" name="Content Placeholder 2">
            <a:extLst>
              <a:ext uri="{FF2B5EF4-FFF2-40B4-BE49-F238E27FC236}">
                <a16:creationId xmlns:a16="http://schemas.microsoft.com/office/drawing/2014/main" id="{80F0C0BF-CD7D-7646-B310-2FE11FC9EA5D}"/>
              </a:ext>
            </a:extLst>
          </p:cNvPr>
          <p:cNvSpPr>
            <a:spLocks noGrp="1"/>
          </p:cNvSpPr>
          <p:nvPr>
            <p:ph idx="1"/>
          </p:nvPr>
        </p:nvSpPr>
        <p:spPr/>
        <p:txBody>
          <a:bodyPr/>
          <a:lstStyle/>
          <a:p>
            <a:pPr>
              <a:lnSpc>
                <a:spcPct val="150000"/>
              </a:lnSpc>
              <a:spcBef>
                <a:spcPts val="0"/>
              </a:spcBef>
              <a:spcAft>
                <a:spcPts val="1200"/>
              </a:spcAft>
            </a:pPr>
            <a:r>
              <a:rPr lang="en-US" sz="3600" dirty="0"/>
              <a:t>This presentation shares subgrant requirements and federal regulations, including portions of </a:t>
            </a:r>
            <a:r>
              <a:rPr lang="en-US" sz="3600" dirty="0">
                <a:hlinkClick r:id="rId3"/>
              </a:rPr>
              <a:t>2 CFR Part 200 Uniform Administrative Requirements, Cost Principles, and Audit Requirements for Federal Awards </a:t>
            </a:r>
            <a:r>
              <a:rPr lang="en-US" sz="3600" dirty="0"/>
              <a:t>(a.k.a. Uniform Grant Guidance or UGG).</a:t>
            </a:r>
          </a:p>
          <a:p>
            <a:pPr>
              <a:lnSpc>
                <a:spcPct val="110000"/>
              </a:lnSpc>
              <a:spcBef>
                <a:spcPts val="0"/>
              </a:spcBef>
            </a:pPr>
            <a:endParaRPr lang="en-US" sz="3600" dirty="0"/>
          </a:p>
          <a:p>
            <a:endParaRPr lang="en-US" dirty="0"/>
          </a:p>
        </p:txBody>
      </p:sp>
      <p:pic>
        <p:nvPicPr>
          <p:cNvPr id="4" name="Content Placeholder 5" descr="With hand raised in &quot;halt&quot; stance." title="Cartoon policeman">
            <a:extLst>
              <a:ext uri="{FF2B5EF4-FFF2-40B4-BE49-F238E27FC236}">
                <a16:creationId xmlns:a16="http://schemas.microsoft.com/office/drawing/2014/main" id="{16997302-C2C3-74FF-41DD-97F330FF8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2800" y="5905500"/>
            <a:ext cx="3444313" cy="3168768"/>
          </a:xfrm>
          <a:prstGeom prst="rect">
            <a:avLst/>
          </a:prstGeom>
          <a:noFill/>
        </p:spPr>
      </p:pic>
    </p:spTree>
    <p:extLst>
      <p:ext uri="{BB962C8B-B14F-4D97-AF65-F5344CB8AC3E}">
        <p14:creationId xmlns:p14="http://schemas.microsoft.com/office/powerpoint/2010/main" val="289153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8972" y="1265995"/>
            <a:ext cx="4647438" cy="7132320"/>
          </a:xfrm>
        </p:spPr>
        <p:txBody>
          <a:bodyPr anchor="ctr">
            <a:normAutofit/>
          </a:bodyPr>
          <a:lstStyle/>
          <a:p>
            <a:r>
              <a:rPr lang="en-US" sz="6800" b="1"/>
              <a:t>More Terms and Conditions</a:t>
            </a:r>
            <a:endParaRPr lang="en-US" sz="6800"/>
          </a:p>
        </p:txBody>
      </p:sp>
      <p:sp>
        <p:nvSpPr>
          <p:cNvPr id="3" name="Content Placeholder 2"/>
          <p:cNvSpPr>
            <a:spLocks noGrp="1"/>
          </p:cNvSpPr>
          <p:nvPr>
            <p:ph idx="4294967295"/>
          </p:nvPr>
        </p:nvSpPr>
        <p:spPr>
          <a:xfrm>
            <a:off x="6248400" y="1265996"/>
            <a:ext cx="11137793" cy="7132320"/>
          </a:xfrm>
        </p:spPr>
        <p:txBody>
          <a:bodyPr anchor="ctr">
            <a:normAutofit/>
          </a:bodyPr>
          <a:lstStyle/>
          <a:p>
            <a:pPr marL="688975" indent="-688975">
              <a:spcBef>
                <a:spcPts val="1800"/>
              </a:spcBef>
              <a:spcAft>
                <a:spcPts val="900"/>
              </a:spcAft>
              <a:buNone/>
            </a:pPr>
            <a:r>
              <a:rPr lang="en-US" sz="5100" b="1" dirty="0"/>
              <a:t>O. </a:t>
            </a:r>
            <a:r>
              <a:rPr lang="en-US" sz="5100" dirty="0"/>
              <a:t>Single audit required for entities expending $1,000,000 or more in federal funds</a:t>
            </a:r>
          </a:p>
          <a:p>
            <a:pPr marL="688975" indent="-688975">
              <a:spcBef>
                <a:spcPts val="1800"/>
              </a:spcBef>
              <a:spcAft>
                <a:spcPts val="900"/>
              </a:spcAft>
              <a:buNone/>
            </a:pPr>
            <a:r>
              <a:rPr lang="en-US" sz="5100" b="1" dirty="0"/>
              <a:t>P.  </a:t>
            </a:r>
            <a:r>
              <a:rPr lang="en-US" sz="5100" dirty="0"/>
              <a:t>Retain all records for minimum of six (6) years after closeout (after final reports submitted and SCDE closes account; not project end date).</a:t>
            </a:r>
          </a:p>
        </p:txBody>
      </p:sp>
      <p:sp>
        <p:nvSpPr>
          <p:cNvPr id="4" name="Slide Number Placeholder 3" hidden="1"/>
          <p:cNvSpPr>
            <a:spLocks noGrp="1"/>
          </p:cNvSpPr>
          <p:nvPr>
            <p:ph type="sldNum" sz="quarter" idx="4294967295"/>
          </p:nvPr>
        </p:nvSpPr>
        <p:spPr>
          <a:xfrm>
            <a:off x="14020800" y="9534526"/>
            <a:ext cx="42672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Aft>
                <a:spcPts val="600"/>
              </a:spcAft>
            </a:pPr>
            <a:fld id="{2638198E-7845-4843-8114-6B9DA8FD3EF6}" type="slidenum">
              <a:rPr lang="en-US" smtClean="0"/>
              <a:pPr>
                <a:spcAft>
                  <a:spcPts val="600"/>
                </a:spcAft>
              </a:pPr>
              <a:t>30</a:t>
            </a:fld>
            <a:endParaRPr lang="en-US"/>
          </a:p>
        </p:txBody>
      </p:sp>
    </p:spTree>
    <p:extLst>
      <p:ext uri="{BB962C8B-B14F-4D97-AF65-F5344CB8AC3E}">
        <p14:creationId xmlns:p14="http://schemas.microsoft.com/office/powerpoint/2010/main" val="10733176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01209-BFCB-ED7B-EB83-F037EA7CCA78}"/>
              </a:ext>
            </a:extLst>
          </p:cNvPr>
          <p:cNvSpPr>
            <a:spLocks noGrp="1"/>
          </p:cNvSpPr>
          <p:nvPr>
            <p:ph type="title"/>
          </p:nvPr>
        </p:nvSpPr>
        <p:spPr/>
        <p:txBody>
          <a:bodyPr/>
          <a:lstStyle/>
          <a:p>
            <a:r>
              <a:rPr lang="en-US" dirty="0"/>
              <a:t>Remember:  Retain Records for Six Years </a:t>
            </a:r>
            <a:r>
              <a:rPr lang="en-US" i="1" dirty="0"/>
              <a:t>after</a:t>
            </a:r>
            <a:r>
              <a:rPr lang="en-US" dirty="0"/>
              <a:t> Close-out</a:t>
            </a:r>
          </a:p>
        </p:txBody>
      </p:sp>
      <p:sp>
        <p:nvSpPr>
          <p:cNvPr id="3" name="Content Placeholder 2">
            <a:extLst>
              <a:ext uri="{FF2B5EF4-FFF2-40B4-BE49-F238E27FC236}">
                <a16:creationId xmlns:a16="http://schemas.microsoft.com/office/drawing/2014/main" id="{E6CEE31E-26DE-F10E-C67E-3BA7AB4DD20B}"/>
              </a:ext>
            </a:extLst>
          </p:cNvPr>
          <p:cNvSpPr>
            <a:spLocks noGrp="1"/>
          </p:cNvSpPr>
          <p:nvPr>
            <p:ph idx="1"/>
          </p:nvPr>
        </p:nvSpPr>
        <p:spPr>
          <a:xfrm>
            <a:off x="918972" y="2175347"/>
            <a:ext cx="16759428" cy="5975668"/>
          </a:xfrm>
        </p:spPr>
        <p:txBody>
          <a:bodyPr>
            <a:normAutofit/>
          </a:bodyPr>
          <a:lstStyle/>
          <a:p>
            <a:pPr>
              <a:lnSpc>
                <a:spcPct val="100000"/>
              </a:lnSpc>
              <a:spcBef>
                <a:spcPts val="1200"/>
              </a:spcBef>
            </a:pPr>
            <a:r>
              <a:rPr lang="en-US" sz="4800" dirty="0"/>
              <a:t>Example: Subaward ends September 30, 2026</a:t>
            </a:r>
          </a:p>
          <a:p>
            <a:pPr marL="457200" indent="-457200">
              <a:lnSpc>
                <a:spcPct val="100000"/>
              </a:lnSpc>
              <a:spcBef>
                <a:spcPts val="1200"/>
              </a:spcBef>
              <a:buFont typeface="Arial" panose="020B0604020202020204" pitchFamily="34" charset="0"/>
              <a:buChar char="•"/>
            </a:pPr>
            <a:r>
              <a:rPr lang="en-US" sz="4800" dirty="0"/>
              <a:t>LEA’s full closeout documentation to SCDE – 90 days later (by December 30, 2026)</a:t>
            </a:r>
          </a:p>
          <a:p>
            <a:pPr marL="1714500" lvl="1" indent="-685800">
              <a:lnSpc>
                <a:spcPct val="100000"/>
              </a:lnSpc>
              <a:spcBef>
                <a:spcPts val="1200"/>
              </a:spcBef>
              <a:buFont typeface="Courier New" panose="02070309020205020404" pitchFamily="49" charset="0"/>
              <a:buChar char="o"/>
            </a:pPr>
            <a:r>
              <a:rPr lang="en-US" sz="4800" dirty="0"/>
              <a:t>LEA’s retention “clock” starts December 30, 2026 </a:t>
            </a:r>
          </a:p>
          <a:p>
            <a:pPr marL="1714500" lvl="1" indent="-685800">
              <a:lnSpc>
                <a:spcPct val="100000"/>
              </a:lnSpc>
              <a:spcBef>
                <a:spcPts val="1200"/>
              </a:spcBef>
              <a:buFont typeface="Courier New" panose="02070309020205020404" pitchFamily="49" charset="0"/>
              <a:buChar char="o"/>
            </a:pPr>
            <a:r>
              <a:rPr lang="en-US" sz="4800" dirty="0"/>
              <a:t>Add six years: retention period ends </a:t>
            </a:r>
            <a:r>
              <a:rPr lang="en-US" sz="4800" b="1" dirty="0"/>
              <a:t>December 30, 2032</a:t>
            </a:r>
          </a:p>
        </p:txBody>
      </p:sp>
    </p:spTree>
    <p:extLst>
      <p:ext uri="{BB962C8B-B14F-4D97-AF65-F5344CB8AC3E}">
        <p14:creationId xmlns:p14="http://schemas.microsoft.com/office/powerpoint/2010/main" val="11129546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775" y="470049"/>
            <a:ext cx="16459200" cy="1783080"/>
          </a:xfrm>
        </p:spPr>
        <p:txBody>
          <a:bodyPr anchor="ctr">
            <a:normAutofit/>
          </a:bodyPr>
          <a:lstStyle/>
          <a:p>
            <a:r>
              <a:rPr lang="en-US" sz="6000" b="1" dirty="0"/>
              <a:t>Assurances and Terms and Conditions</a:t>
            </a:r>
            <a:endParaRPr lang="en-US" sz="6000" dirty="0"/>
          </a:p>
        </p:txBody>
      </p:sp>
      <p:pic>
        <p:nvPicPr>
          <p:cNvPr id="5" name="Content Placeholder 4" descr="Hands typing on laptop">
            <a:extLst>
              <a:ext uri="{FF2B5EF4-FFF2-40B4-BE49-F238E27FC236}">
                <a16:creationId xmlns:a16="http://schemas.microsoft.com/office/drawing/2014/main" id="{2A04FF46-57B2-6E6E-EA97-4134F53E72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77" r="30660" b="1"/>
          <a:stretch/>
        </p:blipFill>
        <p:spPr>
          <a:xfrm>
            <a:off x="905773" y="2527614"/>
            <a:ext cx="7255661" cy="5480313"/>
          </a:xfrm>
          <a:prstGeom prst="rect">
            <a:avLst/>
          </a:prstGeom>
          <a:noFill/>
        </p:spPr>
      </p:pic>
      <p:sp>
        <p:nvSpPr>
          <p:cNvPr id="3" name="Content Placeholder 2"/>
          <p:cNvSpPr>
            <a:spLocks noGrp="1"/>
          </p:cNvSpPr>
          <p:nvPr>
            <p:ph sz="half" idx="2"/>
          </p:nvPr>
        </p:nvSpPr>
        <p:spPr>
          <a:xfrm>
            <a:off x="8436578" y="2371367"/>
            <a:ext cx="8945651" cy="6008747"/>
          </a:xfrm>
        </p:spPr>
        <p:txBody>
          <a:bodyPr>
            <a:normAutofit/>
          </a:bodyPr>
          <a:lstStyle/>
          <a:p>
            <a:pPr marL="0" indent="0">
              <a:spcAft>
                <a:spcPts val="900"/>
              </a:spcAft>
              <a:buNone/>
            </a:pPr>
            <a:r>
              <a:rPr lang="en-US" sz="6000" b="1" dirty="0"/>
              <a:t>READ IT!</a:t>
            </a:r>
          </a:p>
          <a:p>
            <a:pPr>
              <a:lnSpc>
                <a:spcPct val="100000"/>
              </a:lnSpc>
              <a:spcAft>
                <a:spcPts val="900"/>
              </a:spcAft>
            </a:pPr>
            <a:r>
              <a:rPr lang="en-US" sz="4800" dirty="0"/>
              <a:t>Program manager</a:t>
            </a:r>
          </a:p>
          <a:p>
            <a:pPr>
              <a:lnSpc>
                <a:spcPct val="100000"/>
              </a:lnSpc>
              <a:spcAft>
                <a:spcPts val="900"/>
              </a:spcAft>
            </a:pPr>
            <a:r>
              <a:rPr lang="en-US" sz="4800" i="1" dirty="0"/>
              <a:t>ALL</a:t>
            </a:r>
            <a:r>
              <a:rPr lang="en-US" sz="4800" dirty="0"/>
              <a:t> signatories</a:t>
            </a:r>
          </a:p>
          <a:p>
            <a:pPr>
              <a:lnSpc>
                <a:spcPct val="100000"/>
              </a:lnSpc>
              <a:spcAft>
                <a:spcPts val="900"/>
              </a:spcAft>
            </a:pPr>
            <a:r>
              <a:rPr lang="en-US" sz="4800" dirty="0"/>
              <a:t>Finance staff</a:t>
            </a:r>
          </a:p>
          <a:p>
            <a:pPr>
              <a:lnSpc>
                <a:spcPct val="100000"/>
              </a:lnSpc>
              <a:spcAft>
                <a:spcPts val="900"/>
              </a:spcAft>
            </a:pPr>
            <a:endParaRPr lang="en-US" sz="4800" dirty="0"/>
          </a:p>
          <a:p>
            <a:pPr marL="164592" indent="0">
              <a:lnSpc>
                <a:spcPct val="100000"/>
              </a:lnSpc>
              <a:spcAft>
                <a:spcPts val="900"/>
              </a:spcAft>
              <a:buNone/>
            </a:pPr>
            <a:r>
              <a:rPr lang="en-US" sz="4800" b="1" dirty="0"/>
              <a:t>“Can I use grant funds for</a:t>
            </a:r>
            <a:r>
              <a:rPr lang="is-IS" sz="4800" b="1" dirty="0"/>
              <a:t>…?”</a:t>
            </a:r>
          </a:p>
          <a:p>
            <a:endParaRPr lang="en-US" dirty="0"/>
          </a:p>
        </p:txBody>
      </p:sp>
      <p:sp>
        <p:nvSpPr>
          <p:cNvPr id="4" name="Slide Number Placeholder 3" hidden="1"/>
          <p:cNvSpPr>
            <a:spLocks noGrp="1"/>
          </p:cNvSpPr>
          <p:nvPr>
            <p:ph type="sldNum" sz="quarter" idx="4294967295"/>
          </p:nvPr>
        </p:nvSpPr>
        <p:spPr>
          <a:xfrm>
            <a:off x="14020800" y="9534526"/>
            <a:ext cx="42672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Aft>
                <a:spcPts val="900"/>
              </a:spcAft>
            </a:pPr>
            <a:fld id="{2638198E-7845-4843-8114-6B9DA8FD3EF6}" type="slidenum">
              <a:rPr lang="en-US" smtClean="0"/>
              <a:pPr>
                <a:spcAft>
                  <a:spcPts val="900"/>
                </a:spcAft>
              </a:pPr>
              <a:t>32</a:t>
            </a:fld>
            <a:endParaRPr lang="en-US"/>
          </a:p>
        </p:txBody>
      </p:sp>
    </p:spTree>
    <p:extLst>
      <p:ext uri="{BB962C8B-B14F-4D97-AF65-F5344CB8AC3E}">
        <p14:creationId xmlns:p14="http://schemas.microsoft.com/office/powerpoint/2010/main" val="3475865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FBA7-BC1E-BF45-0377-A5DA8E8CE5F5}"/>
              </a:ext>
            </a:extLst>
          </p:cNvPr>
          <p:cNvSpPr>
            <a:spLocks noGrp="1"/>
          </p:cNvSpPr>
          <p:nvPr>
            <p:ph type="title"/>
          </p:nvPr>
        </p:nvSpPr>
        <p:spPr/>
        <p:txBody>
          <a:bodyPr/>
          <a:lstStyle/>
          <a:p>
            <a:r>
              <a:rPr lang="en-US" dirty="0"/>
              <a:t>Agenda 4</a:t>
            </a:r>
          </a:p>
        </p:txBody>
      </p:sp>
      <p:sp>
        <p:nvSpPr>
          <p:cNvPr id="3" name="Text Placeholder 2">
            <a:extLst>
              <a:ext uri="{FF2B5EF4-FFF2-40B4-BE49-F238E27FC236}">
                <a16:creationId xmlns:a16="http://schemas.microsoft.com/office/drawing/2014/main" id="{D13E4CFB-160D-3799-2FC7-644E3F92296C}"/>
              </a:ext>
            </a:extLst>
          </p:cNvPr>
          <p:cNvSpPr>
            <a:spLocks noGrp="1"/>
          </p:cNvSpPr>
          <p:nvPr>
            <p:ph type="body" sz="quarter" idx="13"/>
          </p:nvPr>
        </p:nvSpPr>
        <p:spPr/>
        <p:txBody>
          <a:bodyPr>
            <a:normAutofit/>
          </a:bodyPr>
          <a:lstStyle/>
          <a:p>
            <a:r>
              <a:rPr lang="en-US" sz="8800" dirty="0"/>
              <a:t>Waste, Fraud, and Abuse</a:t>
            </a:r>
          </a:p>
        </p:txBody>
      </p:sp>
    </p:spTree>
    <p:extLst>
      <p:ext uri="{BB962C8B-B14F-4D97-AF65-F5344CB8AC3E}">
        <p14:creationId xmlns:p14="http://schemas.microsoft.com/office/powerpoint/2010/main" val="3791962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sh bills in background">
            <a:extLst>
              <a:ext uri="{FF2B5EF4-FFF2-40B4-BE49-F238E27FC236}">
                <a16:creationId xmlns:a16="http://schemas.microsoft.com/office/drawing/2014/main" id="{85D2E156-B681-6A8F-72E9-0F53A3F1DF46}"/>
              </a:ext>
            </a:extLst>
          </p:cNvPr>
          <p:cNvPicPr>
            <a:picLocks noChangeAspect="1"/>
          </p:cNvPicPr>
          <p:nvPr/>
        </p:nvPicPr>
        <p:blipFill>
          <a:blip r:embed="rId3"/>
          <a:stretch>
            <a:fillRect/>
          </a:stretch>
        </p:blipFill>
        <p:spPr>
          <a:xfrm>
            <a:off x="76200" y="1637347"/>
            <a:ext cx="18135600" cy="13571475"/>
          </a:xfrm>
          <a:prstGeom prst="rect">
            <a:avLst/>
          </a:prstGeom>
          <a:effectLst>
            <a:glow rad="127000">
              <a:schemeClr val="tx1">
                <a:alpha val="22000"/>
              </a:schemeClr>
            </a:glow>
          </a:effectLst>
        </p:spPr>
      </p:pic>
      <p:sp>
        <p:nvSpPr>
          <p:cNvPr id="2" name="Title 1">
            <a:extLst>
              <a:ext uri="{FF2B5EF4-FFF2-40B4-BE49-F238E27FC236}">
                <a16:creationId xmlns:a16="http://schemas.microsoft.com/office/drawing/2014/main" id="{4ED3AD45-7E89-9D57-0124-F37312E7A2B0}"/>
              </a:ext>
            </a:extLst>
          </p:cNvPr>
          <p:cNvSpPr>
            <a:spLocks noGrp="1"/>
          </p:cNvSpPr>
          <p:nvPr>
            <p:ph type="title"/>
          </p:nvPr>
        </p:nvSpPr>
        <p:spPr/>
        <p:txBody>
          <a:bodyPr/>
          <a:lstStyle/>
          <a:p>
            <a:r>
              <a:rPr lang="en-US" dirty="0"/>
              <a:t>Federal Reliance on State and Local Governments	</a:t>
            </a:r>
          </a:p>
        </p:txBody>
      </p:sp>
      <p:sp>
        <p:nvSpPr>
          <p:cNvPr id="3" name="Content Placeholder 2">
            <a:extLst>
              <a:ext uri="{FF2B5EF4-FFF2-40B4-BE49-F238E27FC236}">
                <a16:creationId xmlns:a16="http://schemas.microsoft.com/office/drawing/2014/main" id="{04686867-2FC8-F32D-66E4-F9614F1F7140}"/>
              </a:ext>
            </a:extLst>
          </p:cNvPr>
          <p:cNvSpPr>
            <a:spLocks noGrp="1"/>
          </p:cNvSpPr>
          <p:nvPr>
            <p:ph idx="1"/>
          </p:nvPr>
        </p:nvSpPr>
        <p:spPr/>
        <p:txBody>
          <a:bodyPr>
            <a:normAutofit/>
          </a:bodyPr>
          <a:lstStyle/>
          <a:p>
            <a:pPr algn="ctr">
              <a:lnSpc>
                <a:spcPct val="100000"/>
              </a:lnSpc>
              <a:spcBef>
                <a:spcPts val="0"/>
              </a:spcBef>
            </a:pPr>
            <a:r>
              <a:rPr lang="en-US" sz="6600" b="1" dirty="0">
                <a:ln>
                  <a:solidFill>
                    <a:schemeClr val="tx1"/>
                  </a:solidFill>
                </a:ln>
                <a:solidFill>
                  <a:srgbClr val="FFFF00"/>
                </a:solidFill>
                <a:effectLst>
                  <a:outerShdw blurRad="50800" dist="38100" dir="5400000" algn="t" rotWithShape="0">
                    <a:prstClr val="black">
                      <a:alpha val="40000"/>
                    </a:prstClr>
                  </a:outerShdw>
                </a:effectLst>
              </a:rPr>
              <a:t>In federal fiscal year 2025, </a:t>
            </a:r>
          </a:p>
          <a:p>
            <a:pPr algn="ctr">
              <a:lnSpc>
                <a:spcPct val="100000"/>
              </a:lnSpc>
              <a:spcBef>
                <a:spcPts val="0"/>
              </a:spcBef>
            </a:pPr>
            <a:r>
              <a:rPr lang="en-US" sz="6600" b="1" dirty="0">
                <a:ln>
                  <a:solidFill>
                    <a:schemeClr val="tx1"/>
                  </a:solidFill>
                </a:ln>
                <a:solidFill>
                  <a:srgbClr val="FFFF00"/>
                </a:solidFill>
                <a:effectLst>
                  <a:outerShdw blurRad="50800" dist="38100" dir="5400000" algn="t" rotWithShape="0">
                    <a:prstClr val="black">
                      <a:alpha val="40000"/>
                    </a:prstClr>
                  </a:outerShdw>
                </a:effectLst>
              </a:rPr>
              <a:t>an estimated $1.2 trillion </a:t>
            </a:r>
          </a:p>
          <a:p>
            <a:pPr algn="ctr">
              <a:lnSpc>
                <a:spcPct val="100000"/>
              </a:lnSpc>
              <a:spcBef>
                <a:spcPts val="0"/>
              </a:spcBef>
            </a:pPr>
            <a:r>
              <a:rPr lang="en-US" sz="6600" b="1" dirty="0">
                <a:ln>
                  <a:solidFill>
                    <a:schemeClr val="tx1"/>
                  </a:solidFill>
                </a:ln>
                <a:solidFill>
                  <a:srgbClr val="FFFF00"/>
                </a:solidFill>
                <a:effectLst>
                  <a:outerShdw blurRad="50800" dist="38100" dir="5400000" algn="t" rotWithShape="0">
                    <a:prstClr val="black">
                      <a:alpha val="40000"/>
                    </a:prstClr>
                  </a:outerShdw>
                </a:effectLst>
              </a:rPr>
              <a:t>went to state and local governments for </a:t>
            </a:r>
          </a:p>
          <a:p>
            <a:pPr algn="ctr">
              <a:lnSpc>
                <a:spcPct val="100000"/>
              </a:lnSpc>
              <a:spcBef>
                <a:spcPts val="0"/>
              </a:spcBef>
            </a:pPr>
            <a:r>
              <a:rPr lang="en-US" sz="6600" b="1" dirty="0">
                <a:ln>
                  <a:solidFill>
                    <a:schemeClr val="tx1"/>
                  </a:solidFill>
                </a:ln>
                <a:solidFill>
                  <a:srgbClr val="FFFF00"/>
                </a:solidFill>
                <a:effectLst>
                  <a:outerShdw blurRad="50800" dist="38100" dir="5400000" algn="t" rotWithShape="0">
                    <a:prstClr val="black">
                      <a:alpha val="40000"/>
                    </a:prstClr>
                  </a:outerShdw>
                </a:effectLst>
              </a:rPr>
              <a:t>federal benefit programs and grant programs.</a:t>
            </a:r>
          </a:p>
        </p:txBody>
      </p:sp>
    </p:spTree>
    <p:extLst>
      <p:ext uri="{BB962C8B-B14F-4D97-AF65-F5344CB8AC3E}">
        <p14:creationId xmlns:p14="http://schemas.microsoft.com/office/powerpoint/2010/main" val="8464851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atin typeface="+mj-lt"/>
              </a:rPr>
              <a:t>Waste</a:t>
            </a:r>
            <a:endParaRPr lang="en-US" sz="6000" dirty="0">
              <a:latin typeface="+mj-lt"/>
            </a:endParaRPr>
          </a:p>
        </p:txBody>
      </p:sp>
      <p:sp>
        <p:nvSpPr>
          <p:cNvPr id="3" name="Content Placeholder 2"/>
          <p:cNvSpPr>
            <a:spLocks noGrp="1"/>
          </p:cNvSpPr>
          <p:nvPr>
            <p:ph idx="1"/>
          </p:nvPr>
        </p:nvSpPr>
        <p:spPr/>
        <p:txBody>
          <a:bodyPr>
            <a:normAutofit fontScale="85000" lnSpcReduction="10000"/>
          </a:bodyPr>
          <a:lstStyle/>
          <a:p>
            <a:pPr marL="0" indent="0">
              <a:lnSpc>
                <a:spcPct val="120000"/>
              </a:lnSpc>
              <a:buNone/>
            </a:pPr>
            <a:r>
              <a:rPr lang="en-US" sz="6600" dirty="0"/>
              <a:t>Squandering money or resources, even if not explicitly illegal.</a:t>
            </a:r>
          </a:p>
          <a:p>
            <a:pPr marL="0" indent="0">
              <a:lnSpc>
                <a:spcPct val="120000"/>
              </a:lnSpc>
              <a:buNone/>
            </a:pPr>
            <a:endParaRPr lang="en-US" sz="3300" dirty="0"/>
          </a:p>
          <a:p>
            <a:pPr marL="0" indent="0">
              <a:lnSpc>
                <a:spcPct val="120000"/>
              </a:lnSpc>
              <a:buNone/>
            </a:pPr>
            <a:r>
              <a:rPr lang="en-US" sz="6000" dirty="0"/>
              <a:t>For example:</a:t>
            </a:r>
          </a:p>
          <a:p>
            <a:pPr marL="857250" indent="-857250">
              <a:lnSpc>
                <a:spcPct val="120000"/>
              </a:lnSpc>
              <a:buFont typeface="Arial" panose="020B0604020202020204" pitchFamily="34" charset="0"/>
              <a:buChar char="•"/>
            </a:pPr>
            <a:r>
              <a:rPr lang="en-US" sz="6000" dirty="0"/>
              <a:t>Buying overpriced equipment from a favored vendor</a:t>
            </a:r>
          </a:p>
          <a:p>
            <a:pPr marL="857250" indent="-857250">
              <a:lnSpc>
                <a:spcPct val="120000"/>
              </a:lnSpc>
              <a:buFont typeface="Arial" panose="020B0604020202020204" pitchFamily="34" charset="0"/>
              <a:buChar char="•"/>
            </a:pPr>
            <a:r>
              <a:rPr lang="en-US" sz="6000" dirty="0"/>
              <a:t>Buying unnecessary equipment </a:t>
            </a:r>
            <a:endParaRPr lang="en-US" dirty="0"/>
          </a:p>
        </p:txBody>
      </p:sp>
    </p:spTree>
    <p:extLst>
      <p:ext uri="{BB962C8B-B14F-4D97-AF65-F5344CB8AC3E}">
        <p14:creationId xmlns:p14="http://schemas.microsoft.com/office/powerpoint/2010/main" val="1131783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8972" y="1265995"/>
            <a:ext cx="4647438" cy="7132320"/>
          </a:xfrm>
        </p:spPr>
        <p:txBody>
          <a:bodyPr anchor="ctr">
            <a:normAutofit/>
          </a:bodyPr>
          <a:lstStyle/>
          <a:p>
            <a:r>
              <a:rPr lang="en-US" b="1" dirty="0"/>
              <a:t>Example of District Waste</a:t>
            </a:r>
            <a:endParaRPr lang="en-US" dirty="0"/>
          </a:p>
        </p:txBody>
      </p:sp>
      <p:sp>
        <p:nvSpPr>
          <p:cNvPr id="4" name="Slide Number Placeholder 3" hidden="1"/>
          <p:cNvSpPr>
            <a:spLocks noGrp="1"/>
          </p:cNvSpPr>
          <p:nvPr>
            <p:ph type="sldNum" sz="quarter" idx="12"/>
          </p:nvPr>
        </p:nvSpPr>
        <p:spPr>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Aft>
                <a:spcPts val="600"/>
              </a:spcAft>
            </a:pPr>
            <a:fld id="{2638198E-7845-4843-8114-6B9DA8FD3EF6}" type="slidenum">
              <a:rPr lang="en-US" smtClean="0"/>
              <a:pPr>
                <a:spcAft>
                  <a:spcPts val="600"/>
                </a:spcAft>
              </a:pPr>
              <a:t>36</a:t>
            </a:fld>
            <a:endParaRPr lang="en-US"/>
          </a:p>
        </p:txBody>
      </p:sp>
      <p:graphicFrame>
        <p:nvGraphicFramePr>
          <p:cNvPr id="6" name="Content Placeholder 2" descr="Examples of District Waste">
            <a:extLst>
              <a:ext uri="{FF2B5EF4-FFF2-40B4-BE49-F238E27FC236}">
                <a16:creationId xmlns:a16="http://schemas.microsoft.com/office/drawing/2014/main" id="{B0CD6756-4C79-41FF-0DA2-14594F80B239}"/>
              </a:ext>
            </a:extLst>
          </p:cNvPr>
          <p:cNvGraphicFramePr>
            <a:graphicFrameLocks noGrp="1"/>
          </p:cNvGraphicFramePr>
          <p:nvPr>
            <p:ph idx="4294967295"/>
            <p:extLst>
              <p:ext uri="{D42A27DB-BD31-4B8C-83A1-F6EECF244321}">
                <p14:modId xmlns:p14="http://schemas.microsoft.com/office/powerpoint/2010/main" val="4115072171"/>
              </p:ext>
            </p:extLst>
          </p:nvPr>
        </p:nvGraphicFramePr>
        <p:xfrm>
          <a:off x="6727473" y="1265996"/>
          <a:ext cx="10658720" cy="7132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88883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7200" b="1" dirty="0"/>
              <a:t>Fraud</a:t>
            </a:r>
            <a:endParaRPr lang="en-US" sz="7200" dirty="0"/>
          </a:p>
        </p:txBody>
      </p:sp>
      <p:sp>
        <p:nvSpPr>
          <p:cNvPr id="4" name="Slide Number Placeholder 3"/>
          <p:cNvSpPr>
            <a:spLocks noGrp="1"/>
          </p:cNvSpPr>
          <p:nvPr>
            <p:ph type="sldNum" sz="quarter" idx="12"/>
          </p:nvPr>
        </p:nvSpPr>
        <p:spPr>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2638198E-7845-4843-8114-6B9DA8FD3EF6}" type="slidenum">
              <a:rPr lang="en-US" smtClean="0"/>
              <a:pPr/>
              <a:t>37</a:t>
            </a:fld>
            <a:endParaRPr lang="en-US" dirty="0"/>
          </a:p>
        </p:txBody>
      </p:sp>
      <p:sp>
        <p:nvSpPr>
          <p:cNvPr id="3" name="Content Placeholder 2"/>
          <p:cNvSpPr>
            <a:spLocks noGrp="1"/>
          </p:cNvSpPr>
          <p:nvPr>
            <p:ph idx="1"/>
          </p:nvPr>
        </p:nvSpPr>
        <p:spPr>
          <a:xfrm>
            <a:off x="918972" y="2175346"/>
            <a:ext cx="16450056" cy="7006753"/>
          </a:xfrm>
        </p:spPr>
        <p:txBody>
          <a:bodyPr>
            <a:normAutofit/>
          </a:bodyPr>
          <a:lstStyle/>
          <a:p>
            <a:pPr>
              <a:lnSpc>
                <a:spcPct val="100000"/>
              </a:lnSpc>
            </a:pPr>
            <a:r>
              <a:rPr lang="en-US" sz="5400" dirty="0"/>
              <a:t>The intentional, unlawful acquisition of benefits (funding, property and/or services) by committing wrongful acts adversely affecting government programs and operations. </a:t>
            </a:r>
          </a:p>
          <a:p>
            <a:pPr marL="0" indent="0">
              <a:buNone/>
            </a:pPr>
            <a:endParaRPr lang="en-US" sz="5400" dirty="0"/>
          </a:p>
          <a:p>
            <a:pPr marL="0" indent="0">
              <a:buNone/>
            </a:pPr>
            <a:r>
              <a:rPr lang="en-US" sz="5400" dirty="0"/>
              <a:t>Only the judicial system can determine whether an act is indeed fraud.</a:t>
            </a:r>
          </a:p>
          <a:p>
            <a:pPr marL="0" indent="0">
              <a:buNone/>
            </a:pPr>
            <a:endParaRPr lang="en-US" dirty="0"/>
          </a:p>
        </p:txBody>
      </p:sp>
    </p:spTree>
    <p:extLst>
      <p:ext uri="{BB962C8B-B14F-4D97-AF65-F5344CB8AC3E}">
        <p14:creationId xmlns:p14="http://schemas.microsoft.com/office/powerpoint/2010/main" val="143825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F4F42CF-4915-3B7A-683F-0BA7478C5FB1}"/>
              </a:ext>
            </a:extLst>
          </p:cNvPr>
          <p:cNvSpPr>
            <a:spLocks noGrp="1"/>
          </p:cNvSpPr>
          <p:nvPr>
            <p:ph type="title"/>
          </p:nvPr>
        </p:nvSpPr>
        <p:spPr>
          <a:xfrm>
            <a:off x="918972" y="547687"/>
            <a:ext cx="16450056" cy="1097280"/>
          </a:xfrm>
        </p:spPr>
        <p:txBody>
          <a:bodyPr>
            <a:noAutofit/>
          </a:bodyPr>
          <a:lstStyle/>
          <a:p>
            <a:r>
              <a:rPr lang="en-US" sz="3600" dirty="0">
                <a:latin typeface="+mj-lt"/>
              </a:rPr>
              <a:t>Examples of General Fraud Risks in Federally Funded, State-Administered Programs</a:t>
            </a:r>
          </a:p>
        </p:txBody>
      </p:sp>
      <p:pic>
        <p:nvPicPr>
          <p:cNvPr id="5" name="Content Placeholder 4" descr="examples of general fraud riskes in federally funded, state-administered programs">
            <a:extLst>
              <a:ext uri="{FF2B5EF4-FFF2-40B4-BE49-F238E27FC236}">
                <a16:creationId xmlns:a16="http://schemas.microsoft.com/office/drawing/2014/main" id="{FC53043A-711E-C56C-3935-4E81DCEBDE6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38457" y="1817316"/>
            <a:ext cx="11811086" cy="7440984"/>
          </a:xfrm>
          <a:prstGeom prst="rect">
            <a:avLst/>
          </a:prstGeom>
          <a:noFill/>
        </p:spPr>
      </p:pic>
      <p:sp>
        <p:nvSpPr>
          <p:cNvPr id="6" name="TextBox 5">
            <a:extLst>
              <a:ext uri="{FF2B5EF4-FFF2-40B4-BE49-F238E27FC236}">
                <a16:creationId xmlns:a16="http://schemas.microsoft.com/office/drawing/2014/main" id="{7334B21E-39BE-EFCC-53F8-46A7E8E7D755}"/>
              </a:ext>
            </a:extLst>
          </p:cNvPr>
          <p:cNvSpPr txBox="1"/>
          <p:nvPr/>
        </p:nvSpPr>
        <p:spPr>
          <a:xfrm>
            <a:off x="685800" y="9258300"/>
            <a:ext cx="11811086" cy="914400"/>
          </a:xfrm>
          <a:prstGeom prst="rect">
            <a:avLst/>
          </a:prstGeom>
        </p:spPr>
        <p:txBody>
          <a:bodyPr vert="horz" wrap="none" lIns="91440" tIns="45720" rIns="91440" bIns="45720" rtlCol="0" anchor="t">
            <a:noAutofit/>
          </a:bodyPr>
          <a:lstStyle/>
          <a:p>
            <a:r>
              <a:rPr lang="en-US" sz="3200" dirty="0">
                <a:hlinkClick r:id="rId4"/>
              </a:rPr>
              <a:t>Combating Fraud: Managing Risks in Federally Funded, State-Administered Programs | U.S. GAO</a:t>
            </a:r>
            <a:endParaRPr lang="en-US" sz="3200" b="0" dirty="0"/>
          </a:p>
        </p:txBody>
      </p:sp>
    </p:spTree>
    <p:extLst>
      <p:ext uri="{BB962C8B-B14F-4D97-AF65-F5344CB8AC3E}">
        <p14:creationId xmlns:p14="http://schemas.microsoft.com/office/powerpoint/2010/main" val="2640675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FD997-88A0-9405-3CDF-0A2318B9E9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C5B57-DA9E-3CFB-1F3A-BD7804ECA068}"/>
              </a:ext>
            </a:extLst>
          </p:cNvPr>
          <p:cNvSpPr>
            <a:spLocks noGrp="1"/>
          </p:cNvSpPr>
          <p:nvPr>
            <p:ph type="title"/>
          </p:nvPr>
        </p:nvSpPr>
        <p:spPr>
          <a:xfrm>
            <a:off x="885251" y="685800"/>
            <a:ext cx="6272788" cy="2019300"/>
          </a:xfrm>
        </p:spPr>
        <p:txBody>
          <a:bodyPr anchor="t">
            <a:normAutofit fontScale="90000"/>
          </a:bodyPr>
          <a:lstStyle/>
          <a:p>
            <a:r>
              <a:rPr lang="en-US" sz="4900" b="1" dirty="0">
                <a:latin typeface="+mj-lt"/>
              </a:rPr>
              <a:t>Fraud</a:t>
            </a:r>
            <a:r>
              <a:rPr lang="en-US" sz="4900" dirty="0">
                <a:latin typeface="+mj-lt"/>
              </a:rPr>
              <a:t> Example: District </a:t>
            </a:r>
            <a:br>
              <a:rPr lang="en-US" sz="4900" dirty="0">
                <a:latin typeface="+mj-lt"/>
              </a:rPr>
            </a:br>
            <a:r>
              <a:rPr lang="en-US" sz="4900" dirty="0">
                <a:latin typeface="+mj-lt"/>
              </a:rPr>
              <a:t>Media Communications Specialist</a:t>
            </a:r>
            <a:endParaRPr lang="en-US" dirty="0">
              <a:latin typeface="+mj-lt"/>
            </a:endParaRPr>
          </a:p>
        </p:txBody>
      </p:sp>
      <p:sp>
        <p:nvSpPr>
          <p:cNvPr id="3" name="Content Placeholder 2">
            <a:extLst>
              <a:ext uri="{FF2B5EF4-FFF2-40B4-BE49-F238E27FC236}">
                <a16:creationId xmlns:a16="http://schemas.microsoft.com/office/drawing/2014/main" id="{730773A9-E3DB-782D-0B6D-295AFA5CD17E}"/>
              </a:ext>
            </a:extLst>
          </p:cNvPr>
          <p:cNvSpPr>
            <a:spLocks noGrp="1"/>
          </p:cNvSpPr>
          <p:nvPr>
            <p:ph type="body" sz="half" idx="2"/>
          </p:nvPr>
        </p:nvSpPr>
        <p:spPr>
          <a:xfrm>
            <a:off x="985839" y="3314699"/>
            <a:ext cx="6272788" cy="6064343"/>
          </a:xfrm>
        </p:spPr>
        <p:txBody>
          <a:bodyPr>
            <a:normAutofit lnSpcReduction="10000"/>
          </a:bodyPr>
          <a:lstStyle/>
          <a:p>
            <a:pPr marL="0" indent="0">
              <a:spcAft>
                <a:spcPts val="600"/>
              </a:spcAft>
              <a:buNone/>
            </a:pPr>
            <a:r>
              <a:rPr lang="en-US" dirty="0"/>
              <a:t>Used shell companies, fabricated documents, forged signatures and false identity</a:t>
            </a:r>
          </a:p>
          <a:p>
            <a:pPr>
              <a:spcAft>
                <a:spcPts val="600"/>
              </a:spcAft>
            </a:pPr>
            <a:r>
              <a:rPr lang="en-US" dirty="0"/>
              <a:t>Stole $550,000</a:t>
            </a:r>
          </a:p>
          <a:p>
            <a:pPr>
              <a:spcAft>
                <a:spcPts val="600"/>
              </a:spcAft>
            </a:pPr>
            <a:r>
              <a:rPr lang="en-US" dirty="0"/>
              <a:t>Other school district employees discovered scheme, confronted him, and reported it to the FBI</a:t>
            </a:r>
          </a:p>
          <a:p>
            <a:pPr marL="0" indent="0">
              <a:spcAft>
                <a:spcPts val="600"/>
              </a:spcAft>
              <a:buNone/>
            </a:pPr>
            <a:endParaRPr lang="en-US" u="sng" dirty="0"/>
          </a:p>
          <a:p>
            <a:pPr marL="0" indent="0">
              <a:spcAft>
                <a:spcPts val="600"/>
              </a:spcAft>
              <a:buNone/>
            </a:pPr>
            <a:r>
              <a:rPr lang="en-US" u="sng" dirty="0"/>
              <a:t>Judicial system</a:t>
            </a:r>
          </a:p>
          <a:p>
            <a:pPr marL="457200" indent="-457200">
              <a:spcAft>
                <a:spcPts val="600"/>
              </a:spcAft>
              <a:buFont typeface="Arial" panose="020B0604020202020204" pitchFamily="34" charset="0"/>
              <a:buChar char="•"/>
            </a:pPr>
            <a:r>
              <a:rPr lang="en-US" dirty="0"/>
              <a:t>33 months imprisonment followed by 3-years of court-ordered supervision</a:t>
            </a:r>
          </a:p>
          <a:p>
            <a:pPr marL="457200" indent="-457200">
              <a:spcAft>
                <a:spcPts val="600"/>
              </a:spcAft>
              <a:buFont typeface="Arial" panose="020B0604020202020204" pitchFamily="34" charset="0"/>
              <a:buChar char="•"/>
            </a:pPr>
            <a:r>
              <a:rPr lang="en-US" dirty="0"/>
              <a:t>Ordered to pay approximately $600,000 in restitution</a:t>
            </a:r>
          </a:p>
        </p:txBody>
      </p:sp>
      <p:pic>
        <p:nvPicPr>
          <p:cNvPr id="9" name="Content Placeholder 8" descr="picture of gavel">
            <a:extLst>
              <a:ext uri="{FF2B5EF4-FFF2-40B4-BE49-F238E27FC236}">
                <a16:creationId xmlns:a16="http://schemas.microsoft.com/office/drawing/2014/main" id="{78910A21-DA65-6820-4FE3-CFEA76A451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153400" y="685802"/>
            <a:ext cx="8388977" cy="8693241"/>
          </a:xfrm>
          <a:prstGeom prst="rect">
            <a:avLst/>
          </a:prstGeom>
          <a:noFill/>
          <a:effectLst>
            <a:outerShdw blurRad="63500" sx="102000" sy="102000" algn="ctr" rotWithShape="0">
              <a:prstClr val="black">
                <a:alpha val="40000"/>
              </a:prstClr>
            </a:outerShdw>
          </a:effectLst>
        </p:spPr>
      </p:pic>
      <p:sp>
        <p:nvSpPr>
          <p:cNvPr id="4" name="Slide Number Placeholder 3">
            <a:extLst>
              <a:ext uri="{FF2B5EF4-FFF2-40B4-BE49-F238E27FC236}">
                <a16:creationId xmlns:a16="http://schemas.microsoft.com/office/drawing/2014/main" id="{1B1BF120-5CCB-2ED0-40E5-554A00DF33A3}"/>
              </a:ext>
            </a:extLst>
          </p:cNvPr>
          <p:cNvSpPr>
            <a:spLocks noGrp="1"/>
          </p:cNvSpPr>
          <p:nvPr>
            <p:ph type="sldNum" sz="quarter" idx="4294967295"/>
          </p:nvPr>
        </p:nvSpPr>
        <p:spPr>
          <a:xfrm>
            <a:off x="14020800" y="9534525"/>
            <a:ext cx="42672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Aft>
                <a:spcPts val="900"/>
              </a:spcAft>
            </a:pPr>
            <a:fld id="{2638198E-7845-4843-8114-6B9DA8FD3EF6}" type="slidenum">
              <a:rPr lang="en-US" smtClean="0"/>
              <a:pPr>
                <a:spcAft>
                  <a:spcPts val="900"/>
                </a:spcAft>
              </a:pPr>
              <a:t>39</a:t>
            </a:fld>
            <a:endParaRPr lang="en-US"/>
          </a:p>
        </p:txBody>
      </p:sp>
    </p:spTree>
    <p:extLst>
      <p:ext uri="{BB962C8B-B14F-4D97-AF65-F5344CB8AC3E}">
        <p14:creationId xmlns:p14="http://schemas.microsoft.com/office/powerpoint/2010/main" val="1079088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Disclaimer, continued</a:t>
            </a:r>
          </a:p>
        </p:txBody>
      </p:sp>
      <p:sp>
        <p:nvSpPr>
          <p:cNvPr id="3" name="Content Placeholder 2"/>
          <p:cNvSpPr>
            <a:spLocks noGrp="1"/>
          </p:cNvSpPr>
          <p:nvPr>
            <p:ph sz="half" idx="1"/>
          </p:nvPr>
        </p:nvSpPr>
        <p:spPr>
          <a:xfrm>
            <a:off x="1257299" y="2277124"/>
            <a:ext cx="9462488" cy="6005744"/>
          </a:xfrm>
        </p:spPr>
        <p:txBody>
          <a:bodyPr>
            <a:normAutofit/>
          </a:bodyPr>
          <a:lstStyle/>
          <a:p>
            <a:pPr marL="0" indent="0">
              <a:lnSpc>
                <a:spcPct val="100000"/>
              </a:lnSpc>
              <a:spcAft>
                <a:spcPts val="900"/>
              </a:spcAft>
              <a:buNone/>
            </a:pPr>
            <a:r>
              <a:rPr lang="en-US" sz="4800" dirty="0"/>
              <a:t>This presentation is </a:t>
            </a:r>
            <a:r>
              <a:rPr lang="en-US" sz="300" dirty="0"/>
              <a:t> </a:t>
            </a:r>
            <a:r>
              <a:rPr lang="en-US" sz="4800" i="1" dirty="0"/>
              <a:t>not a substitute </a:t>
            </a:r>
            <a:r>
              <a:rPr lang="en-US" sz="4800" dirty="0"/>
              <a:t>for reading </a:t>
            </a:r>
          </a:p>
          <a:p>
            <a:pPr marL="692945">
              <a:lnSpc>
                <a:spcPct val="100000"/>
              </a:lnSpc>
              <a:spcAft>
                <a:spcPts val="900"/>
              </a:spcAft>
            </a:pPr>
            <a:r>
              <a:rPr lang="en-US" sz="4800" dirty="0"/>
              <a:t>subgrant award</a:t>
            </a:r>
          </a:p>
          <a:p>
            <a:pPr marL="692945">
              <a:lnSpc>
                <a:spcPct val="100000"/>
              </a:lnSpc>
              <a:spcAft>
                <a:spcPts val="900"/>
              </a:spcAft>
            </a:pPr>
            <a:r>
              <a:rPr lang="en-US" sz="4800" dirty="0"/>
              <a:t>program-specific assurances</a:t>
            </a:r>
          </a:p>
          <a:p>
            <a:pPr marL="692945">
              <a:lnSpc>
                <a:spcPct val="100000"/>
              </a:lnSpc>
              <a:spcAft>
                <a:spcPts val="900"/>
              </a:spcAft>
            </a:pPr>
            <a:r>
              <a:rPr lang="en-US" sz="4800" dirty="0"/>
              <a:t>SCDE’s Assurances and Terms &amp; Conditions </a:t>
            </a:r>
          </a:p>
          <a:p>
            <a:pPr marL="692945">
              <a:lnSpc>
                <a:spcPct val="100000"/>
              </a:lnSpc>
              <a:spcAft>
                <a:spcPts val="900"/>
              </a:spcAft>
            </a:pPr>
            <a:r>
              <a:rPr lang="en-US" sz="4800" dirty="0"/>
              <a:t>applicable regulations and laws.</a:t>
            </a:r>
          </a:p>
        </p:txBody>
      </p:sp>
      <p:pic>
        <p:nvPicPr>
          <p:cNvPr id="10" name="Content Placeholder 9" descr="A person reading a bound document.">
            <a:extLst>
              <a:ext uri="{FF2B5EF4-FFF2-40B4-BE49-F238E27FC236}">
                <a16:creationId xmlns:a16="http://schemas.microsoft.com/office/drawing/2014/main" id="{9FDC60DB-71EE-663B-2D07-072523C9D609}"/>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1010562" y="2277123"/>
            <a:ext cx="6454625" cy="4304526"/>
          </a:xfrm>
          <a:effectLst>
            <a:outerShdw blurRad="63500" sx="102000" sy="102000" algn="ctr" rotWithShape="0">
              <a:prstClr val="black">
                <a:alpha val="40000"/>
              </a:prstClr>
            </a:outerShdw>
          </a:effectLst>
        </p:spPr>
      </p:pic>
      <p:sp>
        <p:nvSpPr>
          <p:cNvPr id="4" name="Slide Number Placeholder 3"/>
          <p:cNvSpPr>
            <a:spLocks noGrp="1"/>
          </p:cNvSpPr>
          <p:nvPr>
            <p:ph type="sldNum" sz="quarter" idx="12"/>
          </p:nvPr>
        </p:nvSpPr>
        <p:spPr>
          <a:prstGeom prst="rect">
            <a:avLst/>
          </a:prstGeom>
        </p:spPr>
        <p:txBody>
          <a:bodyPr/>
          <a:lstStyle/>
          <a:p>
            <a:pPr algn="r" defTabSz="1371600">
              <a:defRPr/>
            </a:pPr>
            <a:fld id="{2638198E-7845-4843-8114-6B9DA8FD3EF6}" type="slidenum">
              <a:rPr lang="en-US">
                <a:solidFill>
                  <a:prstClr val="black">
                    <a:tint val="75000"/>
                  </a:prstClr>
                </a:solidFill>
                <a:latin typeface="Times New Roman"/>
              </a:rPr>
              <a:pPr algn="r" defTabSz="1371600">
                <a:defRPr/>
              </a:pPr>
              <a:t>4</a:t>
            </a:fld>
            <a:endParaRPr lang="en-US">
              <a:solidFill>
                <a:prstClr val="black">
                  <a:tint val="75000"/>
                </a:prstClr>
              </a:solidFill>
              <a:latin typeface="Times New Roman"/>
            </a:endParaRPr>
          </a:p>
        </p:txBody>
      </p:sp>
    </p:spTree>
    <p:extLst>
      <p:ext uri="{BB962C8B-B14F-4D97-AF65-F5344CB8AC3E}">
        <p14:creationId xmlns:p14="http://schemas.microsoft.com/office/powerpoint/2010/main" val="676253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6FE5-A158-8A74-0E89-E1194869B7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09D7B0-383D-E9A2-2442-70754A8B8ED9}"/>
              </a:ext>
            </a:extLst>
          </p:cNvPr>
          <p:cNvSpPr>
            <a:spLocks noGrp="1"/>
          </p:cNvSpPr>
          <p:nvPr>
            <p:ph type="title"/>
          </p:nvPr>
        </p:nvSpPr>
        <p:spPr>
          <a:xfrm>
            <a:off x="918972" y="547687"/>
            <a:ext cx="16404336" cy="1097280"/>
          </a:xfrm>
        </p:spPr>
        <p:txBody>
          <a:bodyPr anchor="t">
            <a:normAutofit/>
          </a:bodyPr>
          <a:lstStyle/>
          <a:p>
            <a:pPr>
              <a:lnSpc>
                <a:spcPct val="90000"/>
              </a:lnSpc>
            </a:pPr>
            <a:r>
              <a:rPr lang="en-US" sz="4800" b="1" dirty="0">
                <a:latin typeface="+mj-lt"/>
              </a:rPr>
              <a:t>Fraud</a:t>
            </a:r>
            <a:r>
              <a:rPr lang="en-US" sz="4800" dirty="0">
                <a:latin typeface="+mj-lt"/>
              </a:rPr>
              <a:t> Example: District Chief Financial Officer</a:t>
            </a:r>
          </a:p>
        </p:txBody>
      </p:sp>
      <p:pic>
        <p:nvPicPr>
          <p:cNvPr id="8" name="Content Placeholder 7" descr="picture of convict of embezzlement schemes in Berkeley County School District">
            <a:extLst>
              <a:ext uri="{FF2B5EF4-FFF2-40B4-BE49-F238E27FC236}">
                <a16:creationId xmlns:a16="http://schemas.microsoft.com/office/drawing/2014/main" id="{9E72980B-05A7-C3B5-0204-65E3428BEC4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2558" r="-1" b="-1"/>
          <a:stretch>
            <a:fillRect/>
          </a:stretch>
        </p:blipFill>
        <p:spPr>
          <a:xfrm>
            <a:off x="918972" y="2247900"/>
            <a:ext cx="8453628" cy="6918772"/>
          </a:xfrm>
          <a:prstGeom prst="rect">
            <a:avLst/>
          </a:prstGeom>
          <a:noFill/>
          <a:effectLst>
            <a:outerShdw blurRad="63500" sx="102000" sy="102000" algn="ctr" rotWithShape="0">
              <a:prstClr val="black">
                <a:alpha val="40000"/>
              </a:prstClr>
            </a:outerShdw>
          </a:effectLst>
        </p:spPr>
      </p:pic>
      <p:sp>
        <p:nvSpPr>
          <p:cNvPr id="3" name="Content Placeholder 2">
            <a:extLst>
              <a:ext uri="{FF2B5EF4-FFF2-40B4-BE49-F238E27FC236}">
                <a16:creationId xmlns:a16="http://schemas.microsoft.com/office/drawing/2014/main" id="{40DE5B46-B0B5-6E7E-8F73-91A2BAA71B94}"/>
              </a:ext>
            </a:extLst>
          </p:cNvPr>
          <p:cNvSpPr>
            <a:spLocks noGrp="1"/>
          </p:cNvSpPr>
          <p:nvPr>
            <p:ph sz="half" idx="2"/>
          </p:nvPr>
        </p:nvSpPr>
        <p:spPr>
          <a:xfrm>
            <a:off x="9579311" y="2095500"/>
            <a:ext cx="7772400" cy="7239000"/>
          </a:xfrm>
        </p:spPr>
        <p:txBody>
          <a:bodyPr>
            <a:normAutofit/>
          </a:bodyPr>
          <a:lstStyle/>
          <a:p>
            <a:pPr marL="0" indent="0">
              <a:spcAft>
                <a:spcPts val="600"/>
              </a:spcAft>
              <a:buNone/>
            </a:pPr>
            <a:r>
              <a:rPr lang="en-US" sz="2400" dirty="0"/>
              <a:t>Rebate scheme: overpaid entities and diverted rebate checks to his personal account</a:t>
            </a:r>
          </a:p>
          <a:p>
            <a:pPr>
              <a:spcAft>
                <a:spcPts val="600"/>
              </a:spcAft>
            </a:pPr>
            <a:r>
              <a:rPr lang="en-US" sz="2400" dirty="0"/>
              <a:t>Stole $1.3M</a:t>
            </a:r>
          </a:p>
          <a:p>
            <a:pPr>
              <a:spcAft>
                <a:spcPts val="600"/>
              </a:spcAft>
            </a:pPr>
            <a:r>
              <a:rPr lang="en-US" sz="2400" dirty="0"/>
              <a:t>While out on bond, stole $36,000 from jewelry business that hired him as a bookkeeper</a:t>
            </a:r>
          </a:p>
          <a:p>
            <a:pPr marL="0" indent="0">
              <a:spcAft>
                <a:spcPts val="600"/>
              </a:spcAft>
              <a:buNone/>
            </a:pPr>
            <a:endParaRPr lang="en-US" sz="2400" u="sng" dirty="0"/>
          </a:p>
          <a:p>
            <a:pPr marL="0" indent="0">
              <a:spcAft>
                <a:spcPts val="600"/>
              </a:spcAft>
              <a:buNone/>
            </a:pPr>
            <a:r>
              <a:rPr lang="en-US" sz="2400" u="sng" dirty="0"/>
              <a:t>Judicial system</a:t>
            </a:r>
          </a:p>
          <a:p>
            <a:pPr marL="457200" indent="-457200">
              <a:spcAft>
                <a:spcPts val="600"/>
              </a:spcAft>
            </a:pPr>
            <a:r>
              <a:rPr lang="en-US" sz="2400" dirty="0"/>
              <a:t>State (11 years) and federal sentences (63 months) to be served consecutively</a:t>
            </a:r>
          </a:p>
          <a:p>
            <a:pPr marL="457200" indent="-457200">
              <a:spcAft>
                <a:spcPts val="600"/>
              </a:spcAft>
              <a:buFont typeface="Arial" panose="020B0604020202020204" pitchFamily="34" charset="0"/>
              <a:buChar char="•"/>
            </a:pPr>
            <a:r>
              <a:rPr lang="en-US" sz="2400" dirty="0"/>
              <a:t>Ordered to pay restitution</a:t>
            </a:r>
          </a:p>
          <a:p>
            <a:pPr marL="1143000" lvl="1" indent="-457200">
              <a:spcAft>
                <a:spcPts val="600"/>
              </a:spcAft>
            </a:pPr>
            <a:r>
              <a:rPr lang="en-US" sz="2400" dirty="0"/>
              <a:t>$939,654.94 to school district</a:t>
            </a:r>
          </a:p>
          <a:p>
            <a:pPr marL="1143000" lvl="1" indent="-457200">
              <a:spcAft>
                <a:spcPts val="600"/>
              </a:spcAft>
            </a:pPr>
            <a:r>
              <a:rPr lang="en-US" sz="2400" dirty="0"/>
              <a:t>$36,657.23 to jewelry business</a:t>
            </a:r>
          </a:p>
          <a:p>
            <a:pPr marL="457200" indent="-457200">
              <a:spcAft>
                <a:spcPts val="600"/>
              </a:spcAft>
            </a:pPr>
            <a:r>
              <a:rPr lang="en-US" sz="2400" dirty="0"/>
              <a:t>Judge signed Notice of Lien requiring any benefit payable to him from state retirement account to be paid to school district until state restitution amount is satisfied</a:t>
            </a:r>
          </a:p>
        </p:txBody>
      </p:sp>
      <p:sp>
        <p:nvSpPr>
          <p:cNvPr id="4" name="Slide Number Placeholder 3" hidden="1">
            <a:extLst>
              <a:ext uri="{FF2B5EF4-FFF2-40B4-BE49-F238E27FC236}">
                <a16:creationId xmlns:a16="http://schemas.microsoft.com/office/drawing/2014/main" id="{E2434E8E-7E64-E2B1-ED57-E1A760724A6D}"/>
              </a:ext>
            </a:extLst>
          </p:cNvPr>
          <p:cNvSpPr>
            <a:spLocks noGrp="1"/>
          </p:cNvSpPr>
          <p:nvPr>
            <p:ph type="sldNum" sz="quarter" idx="4294967295"/>
          </p:nvPr>
        </p:nvSpPr>
        <p:spPr>
          <a:xfrm>
            <a:off x="14020800" y="9534525"/>
            <a:ext cx="42672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Aft>
                <a:spcPts val="900"/>
              </a:spcAft>
            </a:pPr>
            <a:fld id="{2638198E-7845-4843-8114-6B9DA8FD3EF6}" type="slidenum">
              <a:rPr lang="en-US" smtClean="0"/>
              <a:pPr>
                <a:spcAft>
                  <a:spcPts val="900"/>
                </a:spcAft>
              </a:pPr>
              <a:t>40</a:t>
            </a:fld>
            <a:endParaRPr lang="en-US"/>
          </a:p>
        </p:txBody>
      </p:sp>
    </p:spTree>
    <p:extLst>
      <p:ext uri="{BB962C8B-B14F-4D97-AF65-F5344CB8AC3E}">
        <p14:creationId xmlns:p14="http://schemas.microsoft.com/office/powerpoint/2010/main" val="1859512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775" y="470049"/>
            <a:ext cx="16459200" cy="1783080"/>
          </a:xfrm>
        </p:spPr>
        <p:txBody>
          <a:bodyPr anchor="ctr">
            <a:normAutofit/>
          </a:bodyPr>
          <a:lstStyle/>
          <a:p>
            <a:r>
              <a:rPr lang="en-US" sz="4800" b="1" dirty="0">
                <a:latin typeface="+mj-lt"/>
              </a:rPr>
              <a:t>Fraud Example: </a:t>
            </a:r>
            <a:r>
              <a:rPr lang="en-US" sz="4800" dirty="0">
                <a:latin typeface="+mj-lt"/>
              </a:rPr>
              <a:t>Director of M.L. Dinkins Charter School </a:t>
            </a:r>
          </a:p>
        </p:txBody>
      </p:sp>
      <p:sp>
        <p:nvSpPr>
          <p:cNvPr id="3" name="Content Placeholder 2"/>
          <p:cNvSpPr>
            <a:spLocks noGrp="1"/>
          </p:cNvSpPr>
          <p:nvPr>
            <p:ph sz="half" idx="1"/>
          </p:nvPr>
        </p:nvSpPr>
        <p:spPr>
          <a:xfrm>
            <a:off x="905775" y="2389069"/>
            <a:ext cx="7955280" cy="6716831"/>
          </a:xfrm>
        </p:spPr>
        <p:txBody>
          <a:bodyPr>
            <a:normAutofit fontScale="92500" lnSpcReduction="10000"/>
          </a:bodyPr>
          <a:lstStyle/>
          <a:p>
            <a:r>
              <a:rPr lang="en-US" sz="3300" dirty="0"/>
              <a:t>Created 4 shell companies &amp; paid them USED Title I, Title II, and USDA child nutrition funds for services never rendered and goods never received</a:t>
            </a:r>
          </a:p>
          <a:p>
            <a:r>
              <a:rPr lang="en-US" sz="3300" dirty="0"/>
              <a:t>Stole $1.5 million</a:t>
            </a:r>
          </a:p>
          <a:p>
            <a:pPr marL="0" indent="0">
              <a:buNone/>
            </a:pPr>
            <a:endParaRPr lang="en-US" sz="3300" u="sng" dirty="0"/>
          </a:p>
          <a:p>
            <a:pPr marL="0" indent="0">
              <a:buNone/>
            </a:pPr>
            <a:r>
              <a:rPr lang="en-US" sz="3300" u="sng" dirty="0"/>
              <a:t>Judicial system</a:t>
            </a:r>
          </a:p>
          <a:p>
            <a:r>
              <a:rPr lang="en-US" sz="3300" dirty="0"/>
              <a:t>Convicted in federal court (jury trial)</a:t>
            </a:r>
          </a:p>
          <a:p>
            <a:r>
              <a:rPr lang="en-US" sz="3300" dirty="0"/>
              <a:t>Served 3.5 years in federal penitentiary</a:t>
            </a:r>
          </a:p>
          <a:p>
            <a:r>
              <a:rPr lang="en-US" sz="3300" dirty="0"/>
              <a:t>Ordered to pay restitution to USED and USDA</a:t>
            </a:r>
          </a:p>
          <a:p>
            <a:r>
              <a:rPr lang="en-US" sz="3300" dirty="0"/>
              <a:t>Forfeiture of house and five annuity accounts established with stolen funds</a:t>
            </a:r>
          </a:p>
        </p:txBody>
      </p:sp>
      <p:pic>
        <p:nvPicPr>
          <p:cNvPr id="6" name="Content Placeholder 4" descr="Dinkins-Robinson leaving federal courthouse, convicted of embezzlement." title="Picture of guilty charter school head">
            <a:extLst>
              <a:ext uri="{FF2B5EF4-FFF2-40B4-BE49-F238E27FC236}">
                <a16:creationId xmlns:a16="http://schemas.microsoft.com/office/drawing/2014/main" id="{D6B66570-7A88-B46C-41F0-ADEE0BB4F8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953875" y="2382566"/>
            <a:ext cx="8428353" cy="6342334"/>
          </a:xfrm>
          <a:noFill/>
          <a:effectLst>
            <a:outerShdw blurRad="63500" sx="102000" sy="102000" algn="ctr" rotWithShape="0">
              <a:prstClr val="black">
                <a:alpha val="40000"/>
              </a:prstClr>
            </a:outerShdw>
          </a:effectLst>
        </p:spPr>
      </p:pic>
      <p:sp>
        <p:nvSpPr>
          <p:cNvPr id="4" name="Slide Number Placeholder 3" hidden="1"/>
          <p:cNvSpPr>
            <a:spLocks noGrp="1"/>
          </p:cNvSpPr>
          <p:nvPr>
            <p:ph type="sldNum" sz="quarter" idx="4294967295"/>
          </p:nvPr>
        </p:nvSpPr>
        <p:spPr>
          <a:xfrm>
            <a:off x="14020800" y="9534526"/>
            <a:ext cx="42672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Aft>
                <a:spcPts val="900"/>
              </a:spcAft>
            </a:pPr>
            <a:fld id="{2638198E-7845-4843-8114-6B9DA8FD3EF6}" type="slidenum">
              <a:rPr lang="en-US" smtClean="0"/>
              <a:pPr>
                <a:spcAft>
                  <a:spcPts val="900"/>
                </a:spcAft>
              </a:pPr>
              <a:t>41</a:t>
            </a:fld>
            <a:endParaRPr lang="en-US"/>
          </a:p>
        </p:txBody>
      </p:sp>
    </p:spTree>
    <p:extLst>
      <p:ext uri="{BB962C8B-B14F-4D97-AF65-F5344CB8AC3E}">
        <p14:creationId xmlns:p14="http://schemas.microsoft.com/office/powerpoint/2010/main" val="4280993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8100" b="1" dirty="0"/>
              <a:t>Abuse</a:t>
            </a:r>
          </a:p>
        </p:txBody>
      </p:sp>
      <p:sp>
        <p:nvSpPr>
          <p:cNvPr id="4" name="Slide Number Placeholder 3"/>
          <p:cNvSpPr>
            <a:spLocks noGrp="1"/>
          </p:cNvSpPr>
          <p:nvPr>
            <p:ph type="sldNum" sz="quarter" idx="12"/>
          </p:nvPr>
        </p:nvSpPr>
        <p:spPr>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2638198E-7845-4843-8114-6B9DA8FD3EF6}" type="slidenum">
              <a:rPr lang="en-US" smtClean="0"/>
              <a:pPr/>
              <a:t>42</a:t>
            </a:fld>
            <a:endParaRPr lang="en-US" dirty="0"/>
          </a:p>
        </p:txBody>
      </p:sp>
      <p:sp>
        <p:nvSpPr>
          <p:cNvPr id="3" name="Content Placeholder 2"/>
          <p:cNvSpPr>
            <a:spLocks noGrp="1"/>
          </p:cNvSpPr>
          <p:nvPr>
            <p:ph idx="1"/>
          </p:nvPr>
        </p:nvSpPr>
        <p:spPr/>
        <p:txBody>
          <a:bodyPr>
            <a:normAutofit/>
          </a:bodyPr>
          <a:lstStyle/>
          <a:p>
            <a:pPr marL="0" indent="0">
              <a:lnSpc>
                <a:spcPct val="100000"/>
              </a:lnSpc>
              <a:buNone/>
            </a:pPr>
            <a:r>
              <a:rPr lang="en-US" sz="7200" dirty="0"/>
              <a:t>Behaving improperly or unreasonably or misusing one’s position or authority.</a:t>
            </a:r>
            <a:endParaRPr lang="en-US" sz="6600" dirty="0"/>
          </a:p>
        </p:txBody>
      </p:sp>
    </p:spTree>
    <p:extLst>
      <p:ext uri="{BB962C8B-B14F-4D97-AF65-F5344CB8AC3E}">
        <p14:creationId xmlns:p14="http://schemas.microsoft.com/office/powerpoint/2010/main" val="17397577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t>Examples: Abuse of Title I Funds</a:t>
            </a:r>
          </a:p>
        </p:txBody>
      </p:sp>
      <p:pic>
        <p:nvPicPr>
          <p:cNvPr id="5" name="Picture 4" descr="Illustration for abuse (money flying everywhere)" title="graphic of dollars fly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7500" y="373599"/>
            <a:ext cx="2785872" cy="2774166"/>
          </a:xfrm>
          <a:prstGeom prst="rect">
            <a:avLst/>
          </a:prstGeom>
          <a:ln>
            <a:solidFill>
              <a:schemeClr val="bg2"/>
            </a:solidFill>
          </a:ln>
        </p:spPr>
      </p:pic>
      <p:sp>
        <p:nvSpPr>
          <p:cNvPr id="3" name="Content Placeholder 2"/>
          <p:cNvSpPr>
            <a:spLocks noGrp="1"/>
          </p:cNvSpPr>
          <p:nvPr>
            <p:ph idx="1"/>
          </p:nvPr>
        </p:nvSpPr>
        <p:spPr>
          <a:xfrm>
            <a:off x="918972" y="3321853"/>
            <a:ext cx="16154400" cy="5479247"/>
          </a:xfrm>
          <a:solidFill>
            <a:schemeClr val="bg2"/>
          </a:solidFill>
        </p:spPr>
        <p:txBody>
          <a:bodyPr>
            <a:noAutofit/>
          </a:bodyPr>
          <a:lstStyle/>
          <a:p>
            <a:pPr marL="0" indent="0">
              <a:lnSpc>
                <a:spcPct val="100000"/>
              </a:lnSpc>
              <a:buNone/>
            </a:pPr>
            <a:r>
              <a:rPr lang="en-US" sz="5400" dirty="0"/>
              <a:t>Districts had to reimburse Title I funds:</a:t>
            </a:r>
          </a:p>
          <a:p>
            <a:pPr marL="685800" indent="-685800">
              <a:lnSpc>
                <a:spcPct val="100000"/>
              </a:lnSpc>
              <a:buFont typeface="Arial" panose="020B0604020202020204" pitchFamily="34" charset="0"/>
              <a:buChar char="•"/>
            </a:pPr>
            <a:r>
              <a:rPr lang="en-US" sz="5400" dirty="0"/>
              <a:t>$38,000 expended for a “team building” event at Kiawah Island</a:t>
            </a:r>
          </a:p>
          <a:p>
            <a:pPr marL="685800" indent="-685800">
              <a:lnSpc>
                <a:spcPct val="100000"/>
              </a:lnSpc>
              <a:buFont typeface="Arial" panose="020B0604020202020204" pitchFamily="34" charset="0"/>
              <a:buChar char="•"/>
            </a:pPr>
            <a:r>
              <a:rPr lang="en-US" sz="5400" dirty="0"/>
              <a:t>Salary and benefits for Title I coordinator who, in district’s Title I plan, spent 85% of time on Title I, but really spent &lt; 15%.</a:t>
            </a:r>
          </a:p>
        </p:txBody>
      </p:sp>
      <p:sp>
        <p:nvSpPr>
          <p:cNvPr id="4" name="Slide Number Placeholder 3"/>
          <p:cNvSpPr>
            <a:spLocks noGrp="1"/>
          </p:cNvSpPr>
          <p:nvPr>
            <p:ph type="sldNum" sz="quarter" idx="12"/>
          </p:nvPr>
        </p:nvSpPr>
        <p:spPr>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2638198E-7845-4843-8114-6B9DA8FD3EF6}" type="slidenum">
              <a:rPr lang="en-US" smtClean="0"/>
              <a:pPr/>
              <a:t>43</a:t>
            </a:fld>
            <a:endParaRPr lang="en-US" dirty="0"/>
          </a:p>
        </p:txBody>
      </p:sp>
    </p:spTree>
    <p:extLst>
      <p:ext uri="{BB962C8B-B14F-4D97-AF65-F5344CB8AC3E}">
        <p14:creationId xmlns:p14="http://schemas.microsoft.com/office/powerpoint/2010/main" val="33635714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t>Possible Abuse Indicators</a:t>
            </a:r>
            <a:endParaRPr lang="en-US" sz="6000" dirty="0"/>
          </a:p>
        </p:txBody>
      </p:sp>
      <p:sp>
        <p:nvSpPr>
          <p:cNvPr id="4" name="Slide Number Placeholder 3"/>
          <p:cNvSpPr>
            <a:spLocks noGrp="1"/>
          </p:cNvSpPr>
          <p:nvPr>
            <p:ph type="sldNum" sz="quarter" idx="12"/>
          </p:nvPr>
        </p:nvSpPr>
        <p:spPr>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2638198E-7845-4843-8114-6B9DA8FD3EF6}" type="slidenum">
              <a:rPr lang="en-US" smtClean="0"/>
              <a:pPr/>
              <a:t>44</a:t>
            </a:fld>
            <a:endParaRPr lang="en-US" dirty="0"/>
          </a:p>
        </p:txBody>
      </p:sp>
      <p:sp>
        <p:nvSpPr>
          <p:cNvPr id="3" name="Content Placeholder 2"/>
          <p:cNvSpPr>
            <a:spLocks noGrp="1"/>
          </p:cNvSpPr>
          <p:nvPr>
            <p:ph idx="1"/>
          </p:nvPr>
        </p:nvSpPr>
        <p:spPr>
          <a:solidFill>
            <a:schemeClr val="accent2">
              <a:lumMod val="20000"/>
              <a:lumOff val="80000"/>
            </a:schemeClr>
          </a:solidFill>
        </p:spPr>
        <p:txBody>
          <a:bodyPr>
            <a:normAutofit/>
          </a:bodyPr>
          <a:lstStyle/>
          <a:p>
            <a:pPr marL="1093787" indent="-685800">
              <a:lnSpc>
                <a:spcPct val="100000"/>
              </a:lnSpc>
              <a:spcAft>
                <a:spcPts val="900"/>
              </a:spcAft>
              <a:buFont typeface="Arial" panose="020B0604020202020204" pitchFamily="34" charset="0"/>
              <a:buChar char="•"/>
            </a:pPr>
            <a:r>
              <a:rPr lang="en-US" sz="5200" dirty="0"/>
              <a:t>Unilaterally redirecting use of funds in a manner different than outlined in subaward or approved plan</a:t>
            </a:r>
          </a:p>
          <a:p>
            <a:pPr marL="1093787" indent="-685800">
              <a:lnSpc>
                <a:spcPct val="100000"/>
              </a:lnSpc>
              <a:spcAft>
                <a:spcPts val="900"/>
              </a:spcAft>
              <a:buFont typeface="Arial" panose="020B0604020202020204" pitchFamily="34" charset="0"/>
              <a:buChar char="•"/>
            </a:pPr>
            <a:r>
              <a:rPr lang="en-US" sz="5200" dirty="0"/>
              <a:t>Failing to adequately account for, track, or support transactions.</a:t>
            </a:r>
          </a:p>
          <a:p>
            <a:pPr marL="164592" indent="0">
              <a:lnSpc>
                <a:spcPct val="110000"/>
              </a:lnSpc>
              <a:spcAft>
                <a:spcPts val="900"/>
              </a:spcAft>
              <a:buNone/>
            </a:pPr>
            <a:endParaRPr lang="en-US" sz="2100" dirty="0">
              <a:solidFill>
                <a:schemeClr val="tx2"/>
              </a:solidFill>
            </a:endParaRPr>
          </a:p>
          <a:p>
            <a:pPr marL="164592" indent="0">
              <a:lnSpc>
                <a:spcPct val="110000"/>
              </a:lnSpc>
              <a:spcAft>
                <a:spcPts val="900"/>
              </a:spcAft>
              <a:buNone/>
            </a:pPr>
            <a:r>
              <a:rPr lang="en-US" sz="6000" dirty="0"/>
              <a:t>See </a:t>
            </a:r>
            <a:r>
              <a:rPr lang="en-US" sz="6000" dirty="0">
                <a:hlinkClick r:id="rId3"/>
              </a:rPr>
              <a:t>2 CFR Part 200.303 Internal Controls</a:t>
            </a:r>
            <a:r>
              <a:rPr lang="en-US" sz="6000" dirty="0"/>
              <a:t>.</a:t>
            </a:r>
          </a:p>
        </p:txBody>
      </p:sp>
    </p:spTree>
    <p:extLst>
      <p:ext uri="{BB962C8B-B14F-4D97-AF65-F5344CB8AC3E}">
        <p14:creationId xmlns:p14="http://schemas.microsoft.com/office/powerpoint/2010/main" val="2746875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j-lt"/>
              </a:rPr>
              <a:t>How to Mitigate Risks</a:t>
            </a:r>
          </a:p>
        </p:txBody>
      </p:sp>
      <p:sp>
        <p:nvSpPr>
          <p:cNvPr id="3" name="Text Placeholder 2"/>
          <p:cNvSpPr>
            <a:spLocks noGrp="1"/>
          </p:cNvSpPr>
          <p:nvPr>
            <p:ph type="body" idx="1"/>
          </p:nvPr>
        </p:nvSpPr>
        <p:spPr/>
        <p:txBody>
          <a:bodyPr/>
          <a:lstStyle/>
          <a:p>
            <a:r>
              <a:rPr lang="en-US" dirty="0"/>
              <a:t>What do you do?</a:t>
            </a:r>
          </a:p>
        </p:txBody>
      </p:sp>
      <p:pic>
        <p:nvPicPr>
          <p:cNvPr id="5" name="Content Placeholder 7" descr="Picture of businessman shrugging">
            <a:extLst>
              <a:ext uri="{FF2B5EF4-FFF2-40B4-BE49-F238E27FC236}">
                <a16:creationId xmlns:a16="http://schemas.microsoft.com/office/drawing/2014/main" id="{54961B7E-F39E-438F-BDFC-698958045C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 b="62420"/>
          <a:stretch/>
        </p:blipFill>
        <p:spPr>
          <a:xfrm>
            <a:off x="9575654" y="3150748"/>
            <a:ext cx="6578747" cy="5524616"/>
          </a:xfrm>
          <a:prstGeom prst="rect">
            <a:avLst/>
          </a:prstGeom>
          <a:noFill/>
        </p:spPr>
      </p:pic>
      <p:sp>
        <p:nvSpPr>
          <p:cNvPr id="4" name="Slide Number Placeholder 3"/>
          <p:cNvSpPr>
            <a:spLocks noGrp="1"/>
          </p:cNvSpPr>
          <p:nvPr>
            <p:ph type="sldNum" sz="quarter" idx="4294967295"/>
          </p:nvPr>
        </p:nvSpPr>
        <p:spPr>
          <a:xfrm>
            <a:off x="14020800" y="9534525"/>
            <a:ext cx="4267200" cy="547688"/>
          </a:xfrm>
          <a:prstGeom prst="rect">
            <a:avLst/>
          </a:prstGeom>
        </p:spPr>
        <p:txBody>
          <a:bodyPr/>
          <a:lstStyle/>
          <a:p>
            <a:fld id="{2638198E-7845-4843-8114-6B9DA8FD3EF6}" type="slidenum">
              <a:rPr lang="en-US" smtClean="0"/>
              <a:t>45</a:t>
            </a:fld>
            <a:endParaRPr lang="en-US" dirty="0"/>
          </a:p>
        </p:txBody>
      </p:sp>
    </p:spTree>
    <p:extLst>
      <p:ext uri="{BB962C8B-B14F-4D97-AF65-F5344CB8AC3E}">
        <p14:creationId xmlns:p14="http://schemas.microsoft.com/office/powerpoint/2010/main" val="33787736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Mitigate Risks through Internal Controls</a:t>
            </a:r>
          </a:p>
        </p:txBody>
      </p:sp>
      <p:sp>
        <p:nvSpPr>
          <p:cNvPr id="4" name="Slide Number Placeholder 3"/>
          <p:cNvSpPr>
            <a:spLocks noGrp="1"/>
          </p:cNvSpPr>
          <p:nvPr>
            <p:ph type="sldNum" sz="quarter" idx="12"/>
          </p:nvPr>
        </p:nvSpPr>
        <p:spPr>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2638198E-7845-4843-8114-6B9DA8FD3EF6}" type="slidenum">
              <a:rPr lang="en-US" smtClean="0"/>
              <a:pPr/>
              <a:t>46</a:t>
            </a:fld>
            <a:endParaRPr lang="en-US" dirty="0"/>
          </a:p>
        </p:txBody>
      </p:sp>
      <p:sp>
        <p:nvSpPr>
          <p:cNvPr id="3" name="Content Placeholder 2"/>
          <p:cNvSpPr>
            <a:spLocks noGrp="1"/>
          </p:cNvSpPr>
          <p:nvPr>
            <p:ph idx="1"/>
          </p:nvPr>
        </p:nvSpPr>
        <p:spPr>
          <a:xfrm>
            <a:off x="918972" y="2175347"/>
            <a:ext cx="16450056" cy="7563966"/>
          </a:xfrm>
        </p:spPr>
        <p:txBody>
          <a:bodyPr>
            <a:normAutofit/>
          </a:bodyPr>
          <a:lstStyle/>
          <a:p>
            <a:pPr marL="0" indent="0" algn="ctr">
              <a:buNone/>
            </a:pPr>
            <a:r>
              <a:rPr lang="en-US" sz="6000" dirty="0"/>
              <a:t>Maintain a well designed and tested system of internal controls.</a:t>
            </a:r>
          </a:p>
          <a:p>
            <a:pPr marL="0" indent="0">
              <a:buNone/>
            </a:pPr>
            <a:endParaRPr lang="en-US" sz="2000" dirty="0">
              <a:highlight>
                <a:srgbClr val="FFFF00"/>
              </a:highlight>
            </a:endParaRPr>
          </a:p>
          <a:p>
            <a:pPr marL="0" indent="0">
              <a:buNone/>
            </a:pPr>
            <a:r>
              <a:rPr lang="en-US" sz="5200" dirty="0"/>
              <a:t>Internal controls are policies, procedures, and processes that help organizations operate effectively and responsibly. </a:t>
            </a:r>
          </a:p>
          <a:p>
            <a:pPr marL="0" indent="0">
              <a:buNone/>
            </a:pPr>
            <a:r>
              <a:rPr lang="en-US" sz="5200" dirty="0"/>
              <a:t>These controls promote compliance, safeguard assets, support accurate financial reporting, and align day-to-day operations with organizational goals.</a:t>
            </a:r>
          </a:p>
        </p:txBody>
      </p:sp>
    </p:spTree>
    <p:extLst>
      <p:ext uri="{BB962C8B-B14F-4D97-AF65-F5344CB8AC3E}">
        <p14:creationId xmlns:p14="http://schemas.microsoft.com/office/powerpoint/2010/main" val="39647055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Identify Weaknesses</a:t>
            </a:r>
          </a:p>
        </p:txBody>
      </p:sp>
      <p:sp>
        <p:nvSpPr>
          <p:cNvPr id="4" name="Slide Number Placeholder 3"/>
          <p:cNvSpPr>
            <a:spLocks noGrp="1"/>
          </p:cNvSpPr>
          <p:nvPr>
            <p:ph type="sldNum" sz="quarter" idx="12"/>
          </p:nvPr>
        </p:nvSpPr>
        <p:spPr>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2638198E-7845-4843-8114-6B9DA8FD3EF6}" type="slidenum">
              <a:rPr lang="en-US" smtClean="0"/>
              <a:pPr/>
              <a:t>47</a:t>
            </a:fld>
            <a:endParaRPr lang="en-US" dirty="0"/>
          </a:p>
        </p:txBody>
      </p:sp>
      <p:sp>
        <p:nvSpPr>
          <p:cNvPr id="3" name="Content Placeholder 2"/>
          <p:cNvSpPr>
            <a:spLocks noGrp="1"/>
          </p:cNvSpPr>
          <p:nvPr>
            <p:ph idx="1"/>
          </p:nvPr>
        </p:nvSpPr>
        <p:spPr/>
        <p:txBody>
          <a:bodyPr>
            <a:normAutofit/>
          </a:bodyPr>
          <a:lstStyle/>
          <a:p>
            <a:pPr marL="0" indent="0">
              <a:lnSpc>
                <a:spcPct val="100000"/>
              </a:lnSpc>
              <a:spcBef>
                <a:spcPts val="900"/>
              </a:spcBef>
              <a:buNone/>
            </a:pPr>
            <a:r>
              <a:rPr lang="en-US" sz="5400" dirty="0"/>
              <a:t>Examine operations to determine vulnerabilities</a:t>
            </a:r>
          </a:p>
          <a:p>
            <a:pPr marL="1285875" lvl="1" indent="-685800">
              <a:lnSpc>
                <a:spcPct val="100000"/>
              </a:lnSpc>
              <a:spcBef>
                <a:spcPts val="900"/>
              </a:spcBef>
            </a:pPr>
            <a:r>
              <a:rPr lang="en-US" sz="5400" dirty="0"/>
              <a:t>Finance (payroll, time &amp; effort recordkeeping)</a:t>
            </a:r>
          </a:p>
          <a:p>
            <a:pPr marL="1285875" lvl="1" indent="-685800">
              <a:lnSpc>
                <a:spcPct val="100000"/>
              </a:lnSpc>
              <a:spcBef>
                <a:spcPts val="900"/>
              </a:spcBef>
            </a:pPr>
            <a:r>
              <a:rPr lang="en-US" sz="5400" dirty="0"/>
              <a:t>Procurement</a:t>
            </a:r>
          </a:p>
          <a:p>
            <a:pPr marL="1285875" lvl="1" indent="-685800">
              <a:lnSpc>
                <a:spcPct val="100000"/>
              </a:lnSpc>
              <a:spcBef>
                <a:spcPts val="900"/>
              </a:spcBef>
            </a:pPr>
            <a:r>
              <a:rPr lang="en-US" sz="5400" dirty="0"/>
              <a:t>P-Card policy and procedures</a:t>
            </a:r>
          </a:p>
          <a:p>
            <a:pPr marL="1285875" lvl="1" indent="-685800">
              <a:lnSpc>
                <a:spcPct val="100000"/>
              </a:lnSpc>
              <a:spcBef>
                <a:spcPts val="900"/>
              </a:spcBef>
            </a:pPr>
            <a:r>
              <a:rPr lang="en-US" sz="5400" dirty="0"/>
              <a:t>Gift card policy and procedures</a:t>
            </a:r>
          </a:p>
        </p:txBody>
      </p:sp>
    </p:spTree>
    <p:extLst>
      <p:ext uri="{BB962C8B-B14F-4D97-AF65-F5344CB8AC3E}">
        <p14:creationId xmlns:p14="http://schemas.microsoft.com/office/powerpoint/2010/main" val="17517162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t>Questions?</a:t>
            </a:r>
            <a:endParaRPr lang="en-US" sz="6000" dirty="0"/>
          </a:p>
        </p:txBody>
      </p:sp>
      <p:pic>
        <p:nvPicPr>
          <p:cNvPr id="5" name="Content Placeholder 4" descr="Blue question mark with figure leaning back on it in thinking posture" title="graphic question mark"/>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6053851" y="2065649"/>
            <a:ext cx="5079206" cy="5079207"/>
          </a:xfrm>
        </p:spPr>
      </p:pic>
      <p:sp>
        <p:nvSpPr>
          <p:cNvPr id="4" name="Slide Number Placeholder 3"/>
          <p:cNvSpPr>
            <a:spLocks noGrp="1"/>
          </p:cNvSpPr>
          <p:nvPr>
            <p:ph type="sldNum" sz="quarter" idx="4294967295"/>
          </p:nvPr>
        </p:nvSpPr>
        <p:spPr>
          <a:xfrm>
            <a:off x="14020800" y="9534526"/>
            <a:ext cx="42672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2638198E-7845-4843-8114-6B9DA8FD3EF6}" type="slidenum">
              <a:rPr lang="en-US" smtClean="0"/>
              <a:pPr/>
              <a:t>48</a:t>
            </a:fld>
            <a:endParaRPr lang="en-US" dirty="0"/>
          </a:p>
        </p:txBody>
      </p:sp>
    </p:spTree>
    <p:extLst>
      <p:ext uri="{BB962C8B-B14F-4D97-AF65-F5344CB8AC3E}">
        <p14:creationId xmlns:p14="http://schemas.microsoft.com/office/powerpoint/2010/main" val="37836047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t>Contact Us</a:t>
            </a:r>
          </a:p>
        </p:txBody>
      </p:sp>
      <p:sp>
        <p:nvSpPr>
          <p:cNvPr id="3" name="Content Placeholder 2"/>
          <p:cNvSpPr>
            <a:spLocks noGrp="1"/>
          </p:cNvSpPr>
          <p:nvPr>
            <p:ph idx="1"/>
          </p:nvPr>
        </p:nvSpPr>
        <p:spPr/>
        <p:txBody>
          <a:bodyPr>
            <a:normAutofit/>
          </a:bodyPr>
          <a:lstStyle/>
          <a:p>
            <a:pPr marL="0" indent="0" algn="ctr">
              <a:buNone/>
            </a:pPr>
            <a:r>
              <a:rPr lang="en-US" sz="6000" b="1" dirty="0">
                <a:hlinkClick r:id="rId3"/>
              </a:rPr>
              <a:t>SCDE Office of Grant Services</a:t>
            </a:r>
          </a:p>
          <a:p>
            <a:pPr marL="0" indent="0" algn="ctr">
              <a:buNone/>
            </a:pPr>
            <a:r>
              <a:rPr lang="en-US" sz="4800" dirty="0">
                <a:hlinkClick r:id="rId4"/>
              </a:rPr>
              <a:t>Grants@ed.sc.gov</a:t>
            </a:r>
            <a:r>
              <a:rPr lang="en-US" sz="4800" dirty="0"/>
              <a:t>			(803) 734-5810</a:t>
            </a:r>
          </a:p>
          <a:p>
            <a:pPr marL="0" indent="0" algn="ctr">
              <a:buNone/>
            </a:pPr>
            <a:r>
              <a:rPr lang="en-US" sz="4200" dirty="0"/>
              <a:t>Audrey Shifflett, Director</a:t>
            </a:r>
          </a:p>
          <a:p>
            <a:pPr marL="0" indent="0" algn="ctr">
              <a:buNone/>
            </a:pPr>
            <a:r>
              <a:rPr lang="en-US" sz="4200" dirty="0"/>
              <a:t>Lashaundra Dubose, Program Manager</a:t>
            </a:r>
          </a:p>
          <a:p>
            <a:pPr marL="0" indent="0" algn="ctr">
              <a:buNone/>
            </a:pPr>
            <a:r>
              <a:rPr lang="en-US" sz="4200" dirty="0"/>
              <a:t>Tina Thomas, Program Coordinator</a:t>
            </a:r>
          </a:p>
        </p:txBody>
      </p:sp>
      <p:sp>
        <p:nvSpPr>
          <p:cNvPr id="4" name="Slide Number Placeholder 3"/>
          <p:cNvSpPr>
            <a:spLocks noGrp="1"/>
          </p:cNvSpPr>
          <p:nvPr>
            <p:ph type="sldNum" sz="quarter" idx="4"/>
          </p:nvPr>
        </p:nvSpPr>
        <p:spPr>
          <a:xfrm>
            <a:off x="9829800" y="9534526"/>
            <a:ext cx="3200400" cy="547688"/>
          </a:xfrm>
          <a:prstGeom prst="rect">
            <a:avLst/>
          </a:prstGeom>
        </p:spPr>
        <p:txBody>
          <a:bodyPr vert="horz" lIns="137160" tIns="68580" rIns="137160" bIns="68580" rtlCol="0" anchor="ctr"/>
          <a:lstStyle>
            <a:defPPr>
              <a:defRPr lang="en-US"/>
            </a:defPPr>
            <a:lvl1pPr marL="0" algn="r" defTabSz="1371600" rtl="0" eaLnBrk="1" latinLnBrk="0" hangingPunct="1">
              <a:defRPr sz="1800" kern="1200">
                <a:solidFill>
                  <a:schemeClr val="tx1">
                    <a:tint val="75000"/>
                  </a:schemeClr>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defRPr/>
            </a:pPr>
            <a:fld id="{2638198E-7845-4843-8114-6B9DA8FD3EF6}" type="slidenum">
              <a:rPr lang="en-US">
                <a:solidFill>
                  <a:prstClr val="black">
                    <a:tint val="75000"/>
                  </a:prstClr>
                </a:solidFill>
                <a:latin typeface="Calibri" panose="020F0502020204030204"/>
              </a:rPr>
              <a:pPr>
                <a:defRPr/>
              </a:pPr>
              <a:t>49</a:t>
            </a:fld>
            <a:endParaRPr lang="en-US" dirty="0">
              <a:solidFill>
                <a:prstClr val="black">
                  <a:tint val="75000"/>
                </a:prstClr>
              </a:solidFill>
              <a:latin typeface="Calibri" panose="020F0502020204030204"/>
            </a:endParaRPr>
          </a:p>
        </p:txBody>
      </p:sp>
    </p:spTree>
    <p:extLst>
      <p:ext uri="{BB962C8B-B14F-4D97-AF65-F5344CB8AC3E}">
        <p14:creationId xmlns:p14="http://schemas.microsoft.com/office/powerpoint/2010/main" val="2958711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9F175-6D6A-0622-5B05-29876DFCC930}"/>
              </a:ext>
            </a:extLst>
          </p:cNvPr>
          <p:cNvSpPr>
            <a:spLocks noGrp="1"/>
          </p:cNvSpPr>
          <p:nvPr>
            <p:ph type="title"/>
          </p:nvPr>
        </p:nvSpPr>
        <p:spPr>
          <a:xfrm>
            <a:off x="918972" y="547687"/>
            <a:ext cx="16404336" cy="1097280"/>
          </a:xfrm>
        </p:spPr>
        <p:txBody>
          <a:bodyPr anchor="t">
            <a:normAutofit/>
          </a:bodyPr>
          <a:lstStyle/>
          <a:p>
            <a:r>
              <a:rPr lang="en-US" dirty="0"/>
              <a:t>The only constant is…</a:t>
            </a:r>
          </a:p>
        </p:txBody>
      </p:sp>
      <p:pic>
        <p:nvPicPr>
          <p:cNvPr id="6" name="Content Placeholder 4" descr="A close up of colorful chameleon">
            <a:extLst>
              <a:ext uri="{FF2B5EF4-FFF2-40B4-BE49-F238E27FC236}">
                <a16:creationId xmlns:a16="http://schemas.microsoft.com/office/drawing/2014/main" id="{F0048DAB-3E23-2224-7FC5-746757A1B40A}"/>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r="18443" b="1"/>
          <a:stretch>
            <a:fillRect/>
          </a:stretch>
        </p:blipFill>
        <p:spPr>
          <a:xfrm>
            <a:off x="918972" y="2247900"/>
            <a:ext cx="8286270" cy="6781800"/>
          </a:xfrm>
          <a:noFill/>
        </p:spPr>
      </p:pic>
      <p:sp>
        <p:nvSpPr>
          <p:cNvPr id="5" name="Text Placeholder 4">
            <a:extLst>
              <a:ext uri="{FF2B5EF4-FFF2-40B4-BE49-F238E27FC236}">
                <a16:creationId xmlns:a16="http://schemas.microsoft.com/office/drawing/2014/main" id="{857A9144-DE50-545C-6611-83E4D75C2D71}"/>
              </a:ext>
            </a:extLst>
          </p:cNvPr>
          <p:cNvSpPr>
            <a:spLocks noGrp="1"/>
          </p:cNvSpPr>
          <p:nvPr>
            <p:ph sz="half" idx="2"/>
          </p:nvPr>
        </p:nvSpPr>
        <p:spPr>
          <a:xfrm>
            <a:off x="9579311" y="2247900"/>
            <a:ext cx="7772400" cy="7162800"/>
          </a:xfrm>
        </p:spPr>
        <p:txBody>
          <a:bodyPr>
            <a:normAutofit fontScale="77500" lnSpcReduction="20000"/>
          </a:bodyPr>
          <a:lstStyle/>
          <a:p>
            <a:pPr marL="0" indent="0">
              <a:spcAft>
                <a:spcPts val="600"/>
              </a:spcAft>
              <a:buNone/>
            </a:pPr>
            <a:r>
              <a:rPr lang="en-US" sz="5100" b="1" dirty="0"/>
              <a:t>Change!</a:t>
            </a:r>
          </a:p>
          <a:p>
            <a:pPr marL="457200" indent="-457200">
              <a:spcAft>
                <a:spcPts val="600"/>
              </a:spcAft>
              <a:buFont typeface="Arial" panose="020B0604020202020204" pitchFamily="34" charset="0"/>
              <a:buChar char="•"/>
            </a:pPr>
            <a:r>
              <a:rPr lang="en-US" sz="5100" dirty="0"/>
              <a:t>Office of Management and Budget (OMB) proposed updates to Title 2 of Code of Federal Regulations in May 2026</a:t>
            </a:r>
          </a:p>
          <a:p>
            <a:pPr marL="457200" indent="-457200">
              <a:spcAft>
                <a:spcPts val="600"/>
              </a:spcAft>
              <a:buFont typeface="Arial" panose="020B0604020202020204" pitchFamily="34" charset="0"/>
              <a:buChar char="•"/>
            </a:pPr>
            <a:r>
              <a:rPr lang="en-US" sz="5100" dirty="0"/>
              <a:t>45-day window for public comment resulted in almost 500,000 responses</a:t>
            </a:r>
          </a:p>
          <a:p>
            <a:pPr marL="457200" indent="-457200">
              <a:spcAft>
                <a:spcPts val="600"/>
              </a:spcAft>
              <a:buFont typeface="Arial" panose="020B0604020202020204" pitchFamily="34" charset="0"/>
              <a:buChar char="•"/>
            </a:pPr>
            <a:r>
              <a:rPr lang="en-US" sz="5100" dirty="0"/>
              <a:t>Waiting to hear what proposed changes will become effective October 2026</a:t>
            </a:r>
          </a:p>
          <a:p>
            <a:pPr marL="457200" indent="-457200">
              <a:spcAft>
                <a:spcPts val="600"/>
              </a:spcAft>
              <a:buFont typeface="Arial" panose="020B0604020202020204" pitchFamily="34" charset="0"/>
              <a:buChar char="•"/>
            </a:pPr>
            <a:r>
              <a:rPr lang="en-US" sz="5100" dirty="0"/>
              <a:t>Stay tuned!</a:t>
            </a:r>
          </a:p>
          <a:p>
            <a:pPr>
              <a:spcAft>
                <a:spcPts val="600"/>
              </a:spcAft>
            </a:pPr>
            <a:endParaRPr lang="en-US" dirty="0"/>
          </a:p>
        </p:txBody>
      </p:sp>
    </p:spTree>
    <p:extLst>
      <p:ext uri="{BB962C8B-B14F-4D97-AF65-F5344CB8AC3E}">
        <p14:creationId xmlns:p14="http://schemas.microsoft.com/office/powerpoint/2010/main" val="27094911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D376D9-A94D-5CA8-D27B-EF5E49AA773F}"/>
              </a:ext>
            </a:extLst>
          </p:cNvPr>
          <p:cNvSpPr>
            <a:spLocks noGrp="1"/>
          </p:cNvSpPr>
          <p:nvPr>
            <p:ph type="title"/>
          </p:nvPr>
        </p:nvSpPr>
        <p:spPr/>
        <p:txBody>
          <a:bodyPr/>
          <a:lstStyle/>
          <a:p>
            <a:r>
              <a:rPr lang="en-US" dirty="0"/>
              <a:t>ed.sc.gov</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effectLst/>
                <a:uLnTx/>
                <a:uFillTx/>
                <a:latin typeface="Aptos" panose="020B0004020202020204" pitchFamily="34" charset="0"/>
                <a:ea typeface="+mn-ea"/>
                <a:cs typeface="+mn-cs"/>
              </a:rPr>
              <a:t>Agenda 1</a:t>
            </a:r>
          </a:p>
        </p:txBody>
      </p:sp>
      <p:sp>
        <p:nvSpPr>
          <p:cNvPr id="6" name="Text Placeholder 5">
            <a:extLst>
              <a:ext uri="{FF2B5EF4-FFF2-40B4-BE49-F238E27FC236}">
                <a16:creationId xmlns:a16="http://schemas.microsoft.com/office/drawing/2014/main" id="{F52E410D-DD3A-76FC-67C7-7A22E0005402}"/>
              </a:ext>
            </a:extLst>
          </p:cNvPr>
          <p:cNvSpPr>
            <a:spLocks noGrp="1"/>
          </p:cNvSpPr>
          <p:nvPr>
            <p:ph type="body" sz="quarter" idx="13"/>
          </p:nvPr>
        </p:nvSpPr>
        <p:spPr/>
        <p:txBody>
          <a:bodyPr/>
          <a:lstStyle/>
          <a:p>
            <a:r>
              <a:rPr lang="en-US" dirty="0"/>
              <a:t>Expectations for Grants Management</a:t>
            </a:r>
          </a:p>
        </p:txBody>
      </p:sp>
    </p:spTree>
    <p:extLst>
      <p:ext uri="{BB962C8B-B14F-4D97-AF65-F5344CB8AC3E}">
        <p14:creationId xmlns:p14="http://schemas.microsoft.com/office/powerpoint/2010/main" val="3872578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D46BB1-2394-7D70-6450-C5327A839369}"/>
              </a:ext>
            </a:extLst>
          </p:cNvPr>
          <p:cNvSpPr>
            <a:spLocks noGrp="1"/>
          </p:cNvSpPr>
          <p:nvPr>
            <p:ph type="title"/>
          </p:nvPr>
        </p:nvSpPr>
        <p:spPr>
          <a:xfrm>
            <a:off x="885251" y="685800"/>
            <a:ext cx="6272788" cy="1669256"/>
          </a:xfrm>
        </p:spPr>
        <p:txBody>
          <a:bodyPr anchor="t">
            <a:normAutofit/>
          </a:bodyPr>
          <a:lstStyle/>
          <a:p>
            <a:r>
              <a:rPr lang="en-US" sz="4600" dirty="0"/>
              <a:t>As a State Educational Agency (SEA) the SCDE</a:t>
            </a:r>
          </a:p>
        </p:txBody>
      </p:sp>
      <p:sp>
        <p:nvSpPr>
          <p:cNvPr id="5" name="Content Placeholder 4">
            <a:extLst>
              <a:ext uri="{FF2B5EF4-FFF2-40B4-BE49-F238E27FC236}">
                <a16:creationId xmlns:a16="http://schemas.microsoft.com/office/drawing/2014/main" id="{1C4EC9CC-EC8A-AF98-97DC-C9D7E8ED9B7A}"/>
              </a:ext>
            </a:extLst>
          </p:cNvPr>
          <p:cNvSpPr>
            <a:spLocks noGrp="1"/>
          </p:cNvSpPr>
          <p:nvPr>
            <p:ph type="body" sz="half" idx="2"/>
          </p:nvPr>
        </p:nvSpPr>
        <p:spPr>
          <a:xfrm>
            <a:off x="985838" y="3009900"/>
            <a:ext cx="6346485" cy="6591300"/>
          </a:xfrm>
        </p:spPr>
        <p:txBody>
          <a:bodyPr>
            <a:normAutofit/>
          </a:bodyPr>
          <a:lstStyle/>
          <a:p>
            <a:pPr marL="457200" indent="-457200">
              <a:buFont typeface="Arial" panose="020B0604020202020204" pitchFamily="34" charset="0"/>
              <a:buChar char="•"/>
            </a:pPr>
            <a:r>
              <a:rPr lang="en-US" sz="3600" dirty="0"/>
              <a:t>Supports SC public school districts:</a:t>
            </a:r>
          </a:p>
          <a:p>
            <a:pPr marL="1485900" lvl="1" indent="-457200">
              <a:buFont typeface="Courier New" panose="02070309020205020404" pitchFamily="49" charset="0"/>
              <a:buChar char="o"/>
            </a:pPr>
            <a:r>
              <a:rPr lang="en-US" sz="3600" dirty="0">
                <a:solidFill>
                  <a:srgbClr val="2F3D4C"/>
                </a:solidFill>
              </a:rPr>
              <a:t>Students</a:t>
            </a:r>
          </a:p>
          <a:p>
            <a:pPr marL="1485900" lvl="1" indent="-457200">
              <a:buFont typeface="Courier New" panose="02070309020205020404" pitchFamily="49" charset="0"/>
              <a:buChar char="o"/>
            </a:pPr>
            <a:r>
              <a:rPr lang="en-US" sz="3600" dirty="0">
                <a:solidFill>
                  <a:srgbClr val="2F3D4C"/>
                </a:solidFill>
              </a:rPr>
              <a:t>Teachers</a:t>
            </a:r>
          </a:p>
          <a:p>
            <a:pPr marL="1485900" lvl="1" indent="-457200">
              <a:buFont typeface="Courier New" panose="02070309020205020404" pitchFamily="49" charset="0"/>
              <a:buChar char="o"/>
            </a:pPr>
            <a:r>
              <a:rPr lang="en-US" sz="3600" dirty="0">
                <a:solidFill>
                  <a:srgbClr val="2F3D4C"/>
                </a:solidFill>
              </a:rPr>
              <a:t>Administrators and staff</a:t>
            </a:r>
            <a:endParaRPr lang="en-US" sz="3600" dirty="0"/>
          </a:p>
          <a:p>
            <a:pPr marL="457200" indent="-457200">
              <a:buFont typeface="Arial" panose="020B0604020202020204" pitchFamily="34" charset="0"/>
              <a:buChar char="•"/>
            </a:pPr>
            <a:r>
              <a:rPr lang="en-US" sz="3600" dirty="0"/>
              <a:t>Supports State Board of Education</a:t>
            </a:r>
          </a:p>
          <a:p>
            <a:pPr marL="457200" indent="-457200">
              <a:buFont typeface="Arial" panose="020B0604020202020204" pitchFamily="34" charset="0"/>
              <a:buChar char="•"/>
            </a:pPr>
            <a:r>
              <a:rPr lang="en-US" sz="3600" dirty="0"/>
              <a:t>Administers state and federal funds for education</a:t>
            </a:r>
            <a:r>
              <a:rPr lang="en-US" sz="3200" dirty="0"/>
              <a:t>.</a:t>
            </a:r>
          </a:p>
          <a:p>
            <a:pPr marL="457200" indent="-457200">
              <a:buFont typeface="Arial" panose="020B0604020202020204" pitchFamily="34" charset="0"/>
              <a:buChar char="•"/>
            </a:pPr>
            <a:endParaRPr lang="en-US" dirty="0"/>
          </a:p>
        </p:txBody>
      </p:sp>
      <p:pic>
        <p:nvPicPr>
          <p:cNvPr id="2" name="Picture 1" descr="South Carolina Department of Education front of building">
            <a:extLst>
              <a:ext uri="{FF2B5EF4-FFF2-40B4-BE49-F238E27FC236}">
                <a16:creationId xmlns:a16="http://schemas.microsoft.com/office/drawing/2014/main" id="{C7BF476B-6C2F-F14A-CF15-5D917F0BEE18}"/>
              </a:ext>
            </a:extLst>
          </p:cNvPr>
          <p:cNvPicPr>
            <a:picLocks noChangeAspect="1"/>
          </p:cNvPicPr>
          <p:nvPr/>
        </p:nvPicPr>
        <p:blipFill>
          <a:blip r:embed="rId3"/>
          <a:srcRect l="19306" r="19603" b="1"/>
          <a:stretch>
            <a:fillRect/>
          </a:stretch>
        </p:blipFill>
        <p:spPr>
          <a:xfrm>
            <a:off x="7924800" y="952500"/>
            <a:ext cx="8803482" cy="8105775"/>
          </a:xfrm>
          <a:prstGeom prst="rect">
            <a:avLst/>
          </a:prstGeom>
          <a:noFill/>
          <a:ln w="28575">
            <a:solidFill>
              <a:srgbClr val="F0C14C"/>
            </a:solidFill>
          </a:ln>
          <a:effectLst>
            <a:outerShdw blurRad="63500" sx="102000" sy="102000" algn="ctr" rotWithShape="0">
              <a:prstClr val="black">
                <a:alpha val="40000"/>
              </a:prstClr>
            </a:outerShdw>
            <a:softEdge rad="112500"/>
          </a:effectLst>
        </p:spPr>
      </p:pic>
    </p:spTree>
    <p:extLst>
      <p:ext uri="{BB962C8B-B14F-4D97-AF65-F5344CB8AC3E}">
        <p14:creationId xmlns:p14="http://schemas.microsoft.com/office/powerpoint/2010/main" val="1820046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D46BB1-2394-7D70-6450-C5327A839369}"/>
              </a:ext>
            </a:extLst>
          </p:cNvPr>
          <p:cNvSpPr>
            <a:spLocks noGrp="1"/>
          </p:cNvSpPr>
          <p:nvPr>
            <p:ph type="title"/>
          </p:nvPr>
        </p:nvSpPr>
        <p:spPr>
          <a:xfrm>
            <a:off x="916480" y="1104900"/>
            <a:ext cx="7649149" cy="1669256"/>
          </a:xfrm>
        </p:spPr>
        <p:txBody>
          <a:bodyPr anchor="t">
            <a:normAutofit/>
          </a:bodyPr>
          <a:lstStyle/>
          <a:p>
            <a:r>
              <a:rPr lang="en-US" sz="4600" dirty="0"/>
              <a:t>The SCDE expects </a:t>
            </a:r>
            <a:br>
              <a:rPr lang="en-US" sz="4600" dirty="0"/>
            </a:br>
            <a:r>
              <a:rPr lang="en-US" sz="4800" dirty="0">
                <a:latin typeface="Aptos" panose="020B0004020202020204" pitchFamily="34" charset="0"/>
              </a:rPr>
              <a:t>School Districts* to</a:t>
            </a:r>
            <a:endParaRPr lang="en-US" sz="4600" dirty="0"/>
          </a:p>
        </p:txBody>
      </p:sp>
      <p:sp>
        <p:nvSpPr>
          <p:cNvPr id="5" name="Content Placeholder 4">
            <a:extLst>
              <a:ext uri="{FF2B5EF4-FFF2-40B4-BE49-F238E27FC236}">
                <a16:creationId xmlns:a16="http://schemas.microsoft.com/office/drawing/2014/main" id="{1C4EC9CC-EC8A-AF98-97DC-C9D7E8ED9B7A}"/>
              </a:ext>
            </a:extLst>
          </p:cNvPr>
          <p:cNvSpPr>
            <a:spLocks noGrp="1"/>
          </p:cNvSpPr>
          <p:nvPr>
            <p:ph type="body" sz="half" idx="2"/>
          </p:nvPr>
        </p:nvSpPr>
        <p:spPr>
          <a:xfrm>
            <a:off x="885250" y="2990537"/>
            <a:ext cx="8462962" cy="6591300"/>
          </a:xfrm>
        </p:spPr>
        <p:txBody>
          <a:bodyPr>
            <a:normAutofit lnSpcReduction="10000"/>
          </a:bodyPr>
          <a:lstStyle/>
          <a:p>
            <a:pPr marL="457200" indent="-457200">
              <a:lnSpc>
                <a:spcPct val="100000"/>
              </a:lnSpc>
              <a:spcBef>
                <a:spcPts val="1200"/>
              </a:spcBef>
              <a:buFont typeface="Arial" panose="020B0604020202020204" pitchFamily="34" charset="0"/>
              <a:buChar char="•"/>
            </a:pPr>
            <a:r>
              <a:rPr lang="en-US" sz="3600" dirty="0"/>
              <a:t>Adhere to </a:t>
            </a:r>
            <a:r>
              <a:rPr lang="en-US" sz="3600" i="1" dirty="0"/>
              <a:t>all</a:t>
            </a:r>
            <a:r>
              <a:rPr lang="en-US" sz="3600" dirty="0"/>
              <a:t> funding requirements </a:t>
            </a:r>
          </a:p>
          <a:p>
            <a:pPr marL="457200" indent="-457200">
              <a:lnSpc>
                <a:spcPct val="100000"/>
              </a:lnSpc>
              <a:spcBef>
                <a:spcPts val="1200"/>
              </a:spcBef>
              <a:buFont typeface="Arial" panose="020B0604020202020204" pitchFamily="34" charset="0"/>
              <a:buChar char="•"/>
            </a:pPr>
            <a:r>
              <a:rPr lang="en-US" sz="3600" dirty="0"/>
              <a:t>Have adequate </a:t>
            </a:r>
            <a:r>
              <a:rPr lang="en-US" sz="3600" b="1" dirty="0"/>
              <a:t>internal control </a:t>
            </a:r>
            <a:r>
              <a:rPr lang="en-US" sz="3600" dirty="0"/>
              <a:t>systems </a:t>
            </a:r>
          </a:p>
          <a:p>
            <a:pPr marL="457200" indent="-457200">
              <a:lnSpc>
                <a:spcPct val="100000"/>
              </a:lnSpc>
              <a:spcBef>
                <a:spcPts val="1200"/>
              </a:spcBef>
              <a:buFont typeface="Arial" panose="020B0604020202020204" pitchFamily="34" charset="0"/>
              <a:buChar char="•"/>
            </a:pPr>
            <a:r>
              <a:rPr lang="en-US" sz="3600" dirty="0"/>
              <a:t>Comply with state laws, federal laws, and regulations </a:t>
            </a:r>
          </a:p>
          <a:p>
            <a:pPr marL="457200" indent="-457200">
              <a:lnSpc>
                <a:spcPct val="100000"/>
              </a:lnSpc>
              <a:spcBef>
                <a:spcPts val="1200"/>
              </a:spcBef>
              <a:buFont typeface="Arial" panose="020B0604020202020204" pitchFamily="34" charset="0"/>
              <a:buChar char="•"/>
            </a:pPr>
            <a:r>
              <a:rPr lang="en-US" sz="3600" dirty="0"/>
              <a:t>Meet performance expectations</a:t>
            </a:r>
          </a:p>
          <a:p>
            <a:pPr marL="457200" indent="-457200">
              <a:lnSpc>
                <a:spcPct val="100000"/>
              </a:lnSpc>
              <a:spcBef>
                <a:spcPts val="1200"/>
              </a:spcBef>
              <a:buFont typeface="Arial" panose="020B0604020202020204" pitchFamily="34" charset="0"/>
              <a:buChar char="•"/>
            </a:pPr>
            <a:r>
              <a:rPr lang="en-US" sz="3600" dirty="0"/>
              <a:t>Meet </a:t>
            </a:r>
            <a:r>
              <a:rPr lang="en-US" sz="3600" i="1" dirty="0"/>
              <a:t>all</a:t>
            </a:r>
            <a:r>
              <a:rPr lang="en-US" sz="3600" dirty="0"/>
              <a:t> reporting requirements (i.e., reports are accurate, complete, </a:t>
            </a:r>
            <a:r>
              <a:rPr lang="en-US" sz="3600" i="1" dirty="0"/>
              <a:t>and</a:t>
            </a:r>
            <a:r>
              <a:rPr lang="en-US" sz="3600" dirty="0"/>
              <a:t> submitted on time).</a:t>
            </a:r>
          </a:p>
          <a:p>
            <a:pPr>
              <a:lnSpc>
                <a:spcPct val="100000"/>
              </a:lnSpc>
              <a:spcBef>
                <a:spcPts val="1200"/>
              </a:spcBef>
            </a:pPr>
            <a:endParaRPr lang="en-US" sz="3600" dirty="0"/>
          </a:p>
          <a:p>
            <a:pPr>
              <a:lnSpc>
                <a:spcPct val="100000"/>
              </a:lnSpc>
              <a:spcBef>
                <a:spcPts val="1200"/>
              </a:spcBef>
            </a:pPr>
            <a:r>
              <a:rPr lang="en-US" sz="3000" dirty="0"/>
              <a:t>*Also known as local education agencies or LEAs.</a:t>
            </a:r>
          </a:p>
        </p:txBody>
      </p:sp>
      <p:pic>
        <p:nvPicPr>
          <p:cNvPr id="6" name="Picture 5" descr="Picture of teacher in front of dry erase board with students sitting on mat.">
            <a:extLst>
              <a:ext uri="{FF2B5EF4-FFF2-40B4-BE49-F238E27FC236}">
                <a16:creationId xmlns:a16="http://schemas.microsoft.com/office/drawing/2014/main" id="{0CF35794-2A85-AC76-C14C-C90A8CF07518}"/>
              </a:ext>
            </a:extLst>
          </p:cNvPr>
          <p:cNvPicPr>
            <a:picLocks noChangeAspect="1"/>
          </p:cNvPicPr>
          <p:nvPr/>
        </p:nvPicPr>
        <p:blipFill>
          <a:blip r:embed="rId3"/>
          <a:stretch>
            <a:fillRect/>
          </a:stretch>
        </p:blipFill>
        <p:spPr>
          <a:xfrm>
            <a:off x="9144001" y="685801"/>
            <a:ext cx="7886700" cy="7886700"/>
          </a:xfrm>
          <a:prstGeom prst="rect">
            <a:avLst/>
          </a:prstGeom>
        </p:spPr>
      </p:pic>
    </p:spTree>
    <p:extLst>
      <p:ext uri="{BB962C8B-B14F-4D97-AF65-F5344CB8AC3E}">
        <p14:creationId xmlns:p14="http://schemas.microsoft.com/office/powerpoint/2010/main" val="1398966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Grant Manager’s Role</a:t>
            </a:r>
            <a:endParaRPr lang="en-US" dirty="0"/>
          </a:p>
        </p:txBody>
      </p:sp>
      <p:sp>
        <p:nvSpPr>
          <p:cNvPr id="3" name="Content Placeholder 2"/>
          <p:cNvSpPr>
            <a:spLocks noGrp="1"/>
          </p:cNvSpPr>
          <p:nvPr>
            <p:ph idx="1"/>
          </p:nvPr>
        </p:nvSpPr>
        <p:spPr>
          <a:xfrm>
            <a:off x="918972" y="2155666"/>
            <a:ext cx="16450056" cy="5975668"/>
          </a:xfrm>
          <a:solidFill>
            <a:schemeClr val="accent2">
              <a:lumMod val="20000"/>
              <a:lumOff val="80000"/>
            </a:schemeClr>
          </a:solidFill>
        </p:spPr>
        <p:txBody>
          <a:bodyPr>
            <a:normAutofit/>
          </a:bodyPr>
          <a:lstStyle/>
          <a:p>
            <a:pPr marL="0" indent="0">
              <a:lnSpc>
                <a:spcPct val="120000"/>
              </a:lnSpc>
              <a:buNone/>
            </a:pPr>
            <a:r>
              <a:rPr lang="en-US" sz="4200" dirty="0">
                <a:solidFill>
                  <a:prstClr val="black"/>
                </a:solidFill>
              </a:rPr>
              <a:t>Manage </a:t>
            </a:r>
            <a:r>
              <a:rPr lang="en-US" sz="4200" dirty="0"/>
              <a:t>administration of a specific grant/subgrant program:</a:t>
            </a:r>
          </a:p>
          <a:p>
            <a:pPr marL="0" indent="0">
              <a:lnSpc>
                <a:spcPct val="120000"/>
              </a:lnSpc>
              <a:buNone/>
            </a:pPr>
            <a:endParaRPr lang="en-US" sz="1350" dirty="0"/>
          </a:p>
          <a:p>
            <a:pPr marL="571500" indent="-571500">
              <a:lnSpc>
                <a:spcPct val="120000"/>
              </a:lnSpc>
              <a:buFont typeface="Arial" panose="020B0604020202020204" pitchFamily="34" charset="0"/>
              <a:buChar char="•"/>
            </a:pPr>
            <a:r>
              <a:rPr lang="en-US" sz="4200" u="sng" dirty="0"/>
              <a:t>Programmatic</a:t>
            </a:r>
            <a:r>
              <a:rPr lang="en-US" sz="4200" dirty="0"/>
              <a:t> activities to achieve proposed goals and objectives</a:t>
            </a:r>
          </a:p>
          <a:p>
            <a:pPr marL="571500" indent="-571500">
              <a:lnSpc>
                <a:spcPct val="120000"/>
              </a:lnSpc>
              <a:buFont typeface="Arial" panose="020B0604020202020204" pitchFamily="34" charset="0"/>
              <a:buChar char="•"/>
            </a:pPr>
            <a:r>
              <a:rPr lang="en-US" sz="4200" u="sng" dirty="0"/>
              <a:t>Financial</a:t>
            </a:r>
            <a:r>
              <a:rPr lang="en-US" sz="4200" b="1" dirty="0"/>
              <a:t> </a:t>
            </a:r>
            <a:r>
              <a:rPr lang="en-US" sz="4200" dirty="0"/>
              <a:t>activities to achieve prudent fiscal management of funds</a:t>
            </a:r>
          </a:p>
          <a:p>
            <a:pPr marL="571500" indent="-571500">
              <a:lnSpc>
                <a:spcPct val="120000"/>
              </a:lnSpc>
              <a:buFont typeface="Arial" panose="020B0604020202020204" pitchFamily="34" charset="0"/>
              <a:buChar char="•"/>
            </a:pPr>
            <a:r>
              <a:rPr lang="en-US" sz="4200" u="sng" dirty="0"/>
              <a:t>Record keeping </a:t>
            </a:r>
            <a:r>
              <a:rPr lang="en-US" sz="4200" dirty="0"/>
              <a:t>activities to ensure accurate documentation</a:t>
            </a:r>
          </a:p>
          <a:p>
            <a:pPr marL="571500" indent="-571500">
              <a:lnSpc>
                <a:spcPct val="120000"/>
              </a:lnSpc>
              <a:buFont typeface="Arial" panose="020B0604020202020204" pitchFamily="34" charset="0"/>
              <a:buChar char="•"/>
            </a:pPr>
            <a:r>
              <a:rPr lang="en-US" sz="4200" u="sng" dirty="0"/>
              <a:t>Compliance</a:t>
            </a:r>
            <a:r>
              <a:rPr lang="en-US" sz="4200" b="1" dirty="0"/>
              <a:t> </a:t>
            </a:r>
            <a:r>
              <a:rPr lang="en-US" sz="4200" dirty="0"/>
              <a:t>activities to fulfill all program requirements, including accurate reporting and close out. </a:t>
            </a:r>
          </a:p>
        </p:txBody>
      </p:sp>
    </p:spTree>
    <p:extLst>
      <p:ext uri="{BB962C8B-B14F-4D97-AF65-F5344CB8AC3E}">
        <p14:creationId xmlns:p14="http://schemas.microsoft.com/office/powerpoint/2010/main" val="1516472184"/>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390cb59-90bc-4f11-98fc-f7bb6a79cbfc}" enabled="1" method="Standard" siteId="{2704e2c5-29f5-4f7e-b91c-bd56f0685995}" contentBits="0" removed="0"/>
</clbl:labelList>
</file>

<file path=docProps/app.xml><?xml version="1.0" encoding="utf-8"?>
<Properties xmlns="http://schemas.openxmlformats.org/officeDocument/2006/extended-properties" xmlns:vt="http://schemas.openxmlformats.org/officeDocument/2006/docPropsVTypes">
  <Template>powerpoint_light (5)</Template>
  <TotalTime>1800</TotalTime>
  <Words>3823</Words>
  <Application>Microsoft Office PowerPoint</Application>
  <PresentationFormat>Custom</PresentationFormat>
  <Paragraphs>405</Paragraphs>
  <Slides>50</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Aptos</vt:lpstr>
      <vt:lpstr>Calibri</vt:lpstr>
      <vt:lpstr>Times New Roman</vt:lpstr>
      <vt:lpstr>Arial</vt:lpstr>
      <vt:lpstr>Aptos Display</vt:lpstr>
      <vt:lpstr>Courier New</vt:lpstr>
      <vt:lpstr>1_Office Theme</vt:lpstr>
      <vt:lpstr>Grants Management Overview</vt:lpstr>
      <vt:lpstr>Agenda</vt:lpstr>
      <vt:lpstr>Disclaimer</vt:lpstr>
      <vt:lpstr>Disclaimer, continued</vt:lpstr>
      <vt:lpstr>The only constant is…</vt:lpstr>
      <vt:lpstr>Agenda 1</vt:lpstr>
      <vt:lpstr>As a State Educational Agency (SEA) the SCDE</vt:lpstr>
      <vt:lpstr>The SCDE expects  School Districts* to</vt:lpstr>
      <vt:lpstr>Grant Manager’s Role</vt:lpstr>
      <vt:lpstr>Finance Officer’s Role</vt:lpstr>
      <vt:lpstr>Who Complies with What?</vt:lpstr>
      <vt:lpstr>Federal Laws, Regulations, and Guidance</vt:lpstr>
      <vt:lpstr>Example: Hierarchy of Requirements 84.010 Title I Part A Basic Grants to LEAs</vt:lpstr>
      <vt:lpstr>Questions and Tips</vt:lpstr>
      <vt:lpstr>Agenda 2</vt:lpstr>
      <vt:lpstr>Pass-through Entity: SC Department of Education (SCDE)</vt:lpstr>
      <vt:lpstr>SCDE: Pass-through Entity Issues Subawards</vt:lpstr>
      <vt:lpstr>SCDE passes through to Subgrantee</vt:lpstr>
      <vt:lpstr>Subgrantee</vt:lpstr>
      <vt:lpstr>Must Comply with</vt:lpstr>
      <vt:lpstr>Have you seen this?</vt:lpstr>
      <vt:lpstr>Subgrant Award</vt:lpstr>
      <vt:lpstr>11. Scope of Work/Special Conditions</vt:lpstr>
      <vt:lpstr>Subgrant Award Binds Subgrantee to</vt:lpstr>
      <vt:lpstr>Agenda 3</vt:lpstr>
      <vt:lpstr>SCDE’s Assurances and Terms and Conditions for Federal Subawards/State Awards</vt:lpstr>
      <vt:lpstr>Assurance C: School District has</vt:lpstr>
      <vt:lpstr>Assurance C, continued: School District will</vt:lpstr>
      <vt:lpstr>Selected Terms and Conditions </vt:lpstr>
      <vt:lpstr>More Terms and Conditions</vt:lpstr>
      <vt:lpstr>Remember:  Retain Records for Six Years after Close-out</vt:lpstr>
      <vt:lpstr>Assurances and Terms and Conditions</vt:lpstr>
      <vt:lpstr>Agenda 4</vt:lpstr>
      <vt:lpstr>Federal Reliance on State and Local Governments </vt:lpstr>
      <vt:lpstr>Waste</vt:lpstr>
      <vt:lpstr>Example of District Waste</vt:lpstr>
      <vt:lpstr>Fraud</vt:lpstr>
      <vt:lpstr>Examples of General Fraud Risks in Federally Funded, State-Administered Programs</vt:lpstr>
      <vt:lpstr>Fraud Example: District  Media Communications Specialist</vt:lpstr>
      <vt:lpstr>Fraud Example: District Chief Financial Officer</vt:lpstr>
      <vt:lpstr>Fraud Example: Director of M.L. Dinkins Charter School </vt:lpstr>
      <vt:lpstr>Abuse</vt:lpstr>
      <vt:lpstr>Examples: Abuse of Title I Funds</vt:lpstr>
      <vt:lpstr>Possible Abuse Indicators</vt:lpstr>
      <vt:lpstr>How to Mitigate Risks</vt:lpstr>
      <vt:lpstr>Mitigate Risks through Internal Controls</vt:lpstr>
      <vt:lpstr>Identify Weaknesses</vt:lpstr>
      <vt:lpstr>Questions?</vt:lpstr>
      <vt:lpstr>Contact Us</vt:lpstr>
      <vt:lpstr>ed.sc.gov</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Grants Management - SCDE Finance Boot Camp</dc:title>
  <dc:creator>Shifflett, Audrey</dc:creator>
  <cp:lastModifiedBy>Moss, Kimberly S</cp:lastModifiedBy>
  <cp:revision>55</cp:revision>
  <cp:lastPrinted>2026-08-03T19:47:34Z</cp:lastPrinted>
  <dcterms:created xsi:type="dcterms:W3CDTF">2025-07-28T20:46:07Z</dcterms:created>
  <dcterms:modified xsi:type="dcterms:W3CDTF">2026-08-18T12:44:26Z</dcterms:modified>
  <dc:identifier>DAGJFJTh0zc</dc:identifier>
</cp:coreProperties>
</file>