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45"/>
  </p:notesMasterIdLst>
  <p:sldIdLst>
    <p:sldId id="302" r:id="rId2"/>
    <p:sldId id="303" r:id="rId3"/>
    <p:sldId id="313" r:id="rId4"/>
    <p:sldId id="458" r:id="rId5"/>
    <p:sldId id="299" r:id="rId6"/>
    <p:sldId id="304" r:id="rId7"/>
    <p:sldId id="267" r:id="rId8"/>
    <p:sldId id="359" r:id="rId9"/>
    <p:sldId id="363" r:id="rId10"/>
    <p:sldId id="510" r:id="rId11"/>
    <p:sldId id="511" r:id="rId12"/>
    <p:sldId id="527" r:id="rId13"/>
    <p:sldId id="361" r:id="rId14"/>
    <p:sldId id="460" r:id="rId15"/>
    <p:sldId id="327" r:id="rId16"/>
    <p:sldId id="326" r:id="rId17"/>
    <p:sldId id="362" r:id="rId18"/>
    <p:sldId id="338" r:id="rId19"/>
    <p:sldId id="339" r:id="rId20"/>
    <p:sldId id="355" r:id="rId21"/>
    <p:sldId id="357" r:id="rId22"/>
    <p:sldId id="528" r:id="rId23"/>
    <p:sldId id="274" r:id="rId24"/>
    <p:sldId id="276" r:id="rId25"/>
    <p:sldId id="277" r:id="rId26"/>
    <p:sldId id="278" r:id="rId27"/>
    <p:sldId id="279" r:id="rId28"/>
    <p:sldId id="281" r:id="rId29"/>
    <p:sldId id="282" r:id="rId30"/>
    <p:sldId id="529" r:id="rId31"/>
    <p:sldId id="520" r:id="rId32"/>
    <p:sldId id="521" r:id="rId33"/>
    <p:sldId id="522" r:id="rId34"/>
    <p:sldId id="308" r:id="rId35"/>
    <p:sldId id="523" r:id="rId36"/>
    <p:sldId id="524" r:id="rId37"/>
    <p:sldId id="525" r:id="rId38"/>
    <p:sldId id="526" r:id="rId39"/>
    <p:sldId id="315" r:id="rId40"/>
    <p:sldId id="336" r:id="rId41"/>
    <p:sldId id="319" r:id="rId42"/>
    <p:sldId id="505" r:id="rId43"/>
    <p:sldId id="289" r:id="rId44"/>
  </p:sldIdLst>
  <p:sldSz cx="18288000" cy="10287000"/>
  <p:notesSz cx="6858000" cy="9144000"/>
  <p:embeddedFontLst>
    <p:embeddedFont>
      <p:font typeface="Open Sans" panose="020B0606030504020204" pitchFamily="34" charset="0"/>
      <p:regular r:id="rId46"/>
      <p:bold r:id="rId47"/>
      <p:italic r:id="rId48"/>
      <p:boldItalic r:id="rId49"/>
    </p:embeddedFont>
    <p:embeddedFont>
      <p:font typeface="Trebuchet MS" panose="020B0603020202020204" pitchFamily="34" charset="0"/>
      <p:regular r:id="rId50"/>
      <p:bold r:id="rId51"/>
      <p:italic r:id="rId52"/>
      <p:boldItalic r:id="rId5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EE2EF1C-2755-29CA-0F71-8FB9615465F3}" name="Hunt, Kendra M" initials="KH" userId="S::kmhunt@ed.sc.gov::dca1c51b-95c6-4dd1-97dc-624d8b55cefd" providerId="AD"/>
  <p188:author id="{99E6C78C-2AB2-3632-C7DE-254A7C94A281}" name="Shifflett, Audrey" initials="AS" userId="S::AShiffle@ed.sc.gov::882cb342-390b-4d72-85a5-7054509eba15" providerId="AD"/>
  <p188:author id="{1C81F0C7-2697-B40C-9709-F5F2C5761198}" name="Thomas, Tina C" initials="TT" userId="S::tcthomas@ed.sc.gov::644ab4ec-5c88-4e33-87c5-33c0e5c5005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0C14C"/>
    <a:srgbClr val="E7E7E7"/>
    <a:srgbClr val="469FB7"/>
    <a:srgbClr val="FFE493"/>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82974" autoAdjust="0"/>
  </p:normalViewPr>
  <p:slideViewPr>
    <p:cSldViewPr>
      <p:cViewPr varScale="1">
        <p:scale>
          <a:sx n="52" d="100"/>
          <a:sy n="52" d="100"/>
        </p:scale>
        <p:origin x="120" y="156"/>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microsoft.com/office/2018/10/relationships/authors" Targe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9C3258-D907-40F7-9B93-40C4E567AE4B}" type="doc">
      <dgm:prSet loTypeId="urn:microsoft.com/office/officeart/2008/layout/LinedList" loCatId="list" qsTypeId="urn:microsoft.com/office/officeart/2005/8/quickstyle/simple4" qsCatId="simple" csTypeId="urn:microsoft.com/office/officeart/2005/8/colors/accent3_2" csCatId="accent3" phldr="1"/>
      <dgm:spPr/>
      <dgm:t>
        <a:bodyPr/>
        <a:lstStyle/>
        <a:p>
          <a:endParaRPr lang="en-US"/>
        </a:p>
      </dgm:t>
    </dgm:pt>
    <dgm:pt modelId="{150196FA-F05D-43D5-9BBF-293AE46D0F35}">
      <dgm:prSet custT="1"/>
      <dgm:spPr/>
      <dgm:t>
        <a:bodyPr/>
        <a:lstStyle/>
        <a:p>
          <a:r>
            <a:rPr lang="en-US" sz="4800" dirty="0"/>
            <a:t>Executive Order 13513 “Federal Leadership on Reducing Text Messaging While Driving” </a:t>
          </a:r>
        </a:p>
      </dgm:t>
    </dgm:pt>
    <dgm:pt modelId="{A9F3076A-E774-4B46-8DD5-953D0C10587A}" type="parTrans" cxnId="{C820DB51-306B-4966-ADC0-AA36902F8799}">
      <dgm:prSet/>
      <dgm:spPr/>
      <dgm:t>
        <a:bodyPr/>
        <a:lstStyle/>
        <a:p>
          <a:endParaRPr lang="en-US"/>
        </a:p>
      </dgm:t>
    </dgm:pt>
    <dgm:pt modelId="{323812EB-8BA7-429E-99BB-046EE86D000E}" type="sibTrans" cxnId="{C820DB51-306B-4966-ADC0-AA36902F8799}">
      <dgm:prSet/>
      <dgm:spPr/>
      <dgm:t>
        <a:bodyPr/>
        <a:lstStyle/>
        <a:p>
          <a:endParaRPr lang="en-US"/>
        </a:p>
      </dgm:t>
    </dgm:pt>
    <dgm:pt modelId="{8B36EF7B-BF33-440A-8724-8BAD9B66928A}">
      <dgm:prSet custT="1"/>
      <dgm:spPr>
        <a:solidFill>
          <a:schemeClr val="bg2"/>
        </a:solidFill>
      </dgm:spPr>
      <dgm:t>
        <a:bodyPr/>
        <a:lstStyle/>
        <a:p>
          <a:pPr>
            <a:buFont typeface="Wingdings" panose="05000000000000000000" pitchFamily="2" charset="2"/>
            <a:buChar char="ü"/>
          </a:pPr>
          <a:r>
            <a:rPr lang="en-US" sz="4400" dirty="0"/>
            <a:t>Do not text message while driving during official (sub)grant-related business.</a:t>
          </a:r>
        </a:p>
      </dgm:t>
    </dgm:pt>
    <dgm:pt modelId="{E8DCE827-6505-4DF7-828B-E1D1D102E4EC}" type="parTrans" cxnId="{8F40C4C2-393C-41AC-83F7-9816C80B3C10}">
      <dgm:prSet/>
      <dgm:spPr/>
      <dgm:t>
        <a:bodyPr/>
        <a:lstStyle/>
        <a:p>
          <a:endParaRPr lang="en-US"/>
        </a:p>
      </dgm:t>
    </dgm:pt>
    <dgm:pt modelId="{6F547756-C460-4071-B10B-9C393ABB8B86}" type="sibTrans" cxnId="{8F40C4C2-393C-41AC-83F7-9816C80B3C10}">
      <dgm:prSet/>
      <dgm:spPr/>
      <dgm:t>
        <a:bodyPr/>
        <a:lstStyle/>
        <a:p>
          <a:endParaRPr lang="en-US"/>
        </a:p>
      </dgm:t>
    </dgm:pt>
    <dgm:pt modelId="{447D2B60-A818-42FD-9352-61974E9C3410}">
      <dgm:prSet custT="1"/>
      <dgm:spPr>
        <a:solidFill>
          <a:schemeClr val="bg2"/>
        </a:solidFill>
        <a:ln>
          <a:solidFill>
            <a:schemeClr val="bg2"/>
          </a:solidFill>
        </a:ln>
      </dgm:spPr>
      <dgm:t>
        <a:bodyPr/>
        <a:lstStyle/>
        <a:p>
          <a:pPr>
            <a:buFont typeface="Arial" panose="020B0604020202020204" pitchFamily="34" charset="0"/>
            <a:buChar char="•"/>
          </a:pPr>
          <a:r>
            <a:rPr lang="en-US" sz="4000" dirty="0"/>
            <a:t>Subaward scope of work restricts emailing while driving during official (sub)grant-related business.</a:t>
          </a:r>
        </a:p>
      </dgm:t>
    </dgm:pt>
    <dgm:pt modelId="{6E8A960A-52C2-45FF-B7BD-9789D0EE029A}" type="parTrans" cxnId="{7A1DDB56-C8FB-4D8A-896B-DF56AD2EC458}">
      <dgm:prSet/>
      <dgm:spPr/>
      <dgm:t>
        <a:bodyPr/>
        <a:lstStyle/>
        <a:p>
          <a:endParaRPr lang="en-US"/>
        </a:p>
      </dgm:t>
    </dgm:pt>
    <dgm:pt modelId="{8C63E3CC-0448-49D5-B756-3BEF08602538}" type="sibTrans" cxnId="{7A1DDB56-C8FB-4D8A-896B-DF56AD2EC458}">
      <dgm:prSet/>
      <dgm:spPr/>
      <dgm:t>
        <a:bodyPr/>
        <a:lstStyle/>
        <a:p>
          <a:endParaRPr lang="en-US"/>
        </a:p>
      </dgm:t>
    </dgm:pt>
    <dgm:pt modelId="{54C525E9-5021-41D7-AD6C-EA23B4A313CE}" type="pres">
      <dgm:prSet presAssocID="{FF9C3258-D907-40F7-9B93-40C4E567AE4B}" presName="vert0" presStyleCnt="0">
        <dgm:presLayoutVars>
          <dgm:dir/>
          <dgm:animOne val="branch"/>
          <dgm:animLvl val="lvl"/>
        </dgm:presLayoutVars>
      </dgm:prSet>
      <dgm:spPr/>
    </dgm:pt>
    <dgm:pt modelId="{CC36B42B-F8B8-4F82-A945-067BB73A82B6}" type="pres">
      <dgm:prSet presAssocID="{150196FA-F05D-43D5-9BBF-293AE46D0F35}" presName="thickLine" presStyleLbl="alignNode1" presStyleIdx="0" presStyleCnt="1"/>
      <dgm:spPr/>
    </dgm:pt>
    <dgm:pt modelId="{27A62931-9E16-430A-A918-BF152F66A6B8}" type="pres">
      <dgm:prSet presAssocID="{150196FA-F05D-43D5-9BBF-293AE46D0F35}" presName="horz1" presStyleCnt="0"/>
      <dgm:spPr/>
    </dgm:pt>
    <dgm:pt modelId="{B4C582AF-AA29-45DE-84C5-1AA2A3B62694}" type="pres">
      <dgm:prSet presAssocID="{150196FA-F05D-43D5-9BBF-293AE46D0F35}" presName="tx1" presStyleLbl="revTx" presStyleIdx="0" presStyleCnt="3" custScaleX="260895"/>
      <dgm:spPr/>
    </dgm:pt>
    <dgm:pt modelId="{D96DB646-2AAC-4ABB-922A-ADDF1DEFD02D}" type="pres">
      <dgm:prSet presAssocID="{150196FA-F05D-43D5-9BBF-293AE46D0F35}" presName="vert1" presStyleCnt="0"/>
      <dgm:spPr/>
    </dgm:pt>
    <dgm:pt modelId="{F0C606DB-33CA-4C7F-B821-58597DEB085B}" type="pres">
      <dgm:prSet presAssocID="{8B36EF7B-BF33-440A-8724-8BAD9B66928A}" presName="vertSpace2a" presStyleCnt="0"/>
      <dgm:spPr/>
    </dgm:pt>
    <dgm:pt modelId="{8DD12CD2-2019-45AE-AF07-C53017865024}" type="pres">
      <dgm:prSet presAssocID="{8B36EF7B-BF33-440A-8724-8BAD9B66928A}" presName="horz2" presStyleCnt="0"/>
      <dgm:spPr/>
    </dgm:pt>
    <dgm:pt modelId="{76FD2286-36B6-451E-9FA9-A3F36F066E0D}" type="pres">
      <dgm:prSet presAssocID="{8B36EF7B-BF33-440A-8724-8BAD9B66928A}" presName="horzSpace2" presStyleCnt="0"/>
      <dgm:spPr/>
    </dgm:pt>
    <dgm:pt modelId="{B5982827-AEA8-43A0-B1A5-1DB0604B496A}" type="pres">
      <dgm:prSet presAssocID="{8B36EF7B-BF33-440A-8724-8BAD9B66928A}" presName="tx2" presStyleLbl="revTx" presStyleIdx="1" presStyleCnt="3" custScaleX="186387"/>
      <dgm:spPr/>
    </dgm:pt>
    <dgm:pt modelId="{ACD7CD61-98E4-438D-B982-973AB6BFDDF4}" type="pres">
      <dgm:prSet presAssocID="{8B36EF7B-BF33-440A-8724-8BAD9B66928A}" presName="vert2" presStyleCnt="0"/>
      <dgm:spPr/>
    </dgm:pt>
    <dgm:pt modelId="{B3754369-1841-429C-9DC2-CD3F9238A41C}" type="pres">
      <dgm:prSet presAssocID="{8B36EF7B-BF33-440A-8724-8BAD9B66928A}" presName="thinLine2b" presStyleLbl="callout" presStyleIdx="0" presStyleCnt="2"/>
      <dgm:spPr/>
    </dgm:pt>
    <dgm:pt modelId="{DFEEE7FF-6E6B-4285-8971-A251BCCD997B}" type="pres">
      <dgm:prSet presAssocID="{8B36EF7B-BF33-440A-8724-8BAD9B66928A}" presName="vertSpace2b" presStyleCnt="0"/>
      <dgm:spPr/>
    </dgm:pt>
    <dgm:pt modelId="{59380A47-EA6B-42DB-AD89-B874C88CF697}" type="pres">
      <dgm:prSet presAssocID="{447D2B60-A818-42FD-9352-61974E9C3410}" presName="horz2" presStyleCnt="0"/>
      <dgm:spPr/>
    </dgm:pt>
    <dgm:pt modelId="{CCDADF13-7CBF-45FF-840B-B276BA4C205F}" type="pres">
      <dgm:prSet presAssocID="{447D2B60-A818-42FD-9352-61974E9C3410}" presName="horzSpace2" presStyleCnt="0"/>
      <dgm:spPr/>
    </dgm:pt>
    <dgm:pt modelId="{4BE3BC29-1B32-4E77-8CAD-C369D4EF6D3E}" type="pres">
      <dgm:prSet presAssocID="{447D2B60-A818-42FD-9352-61974E9C3410}" presName="tx2" presStyleLbl="revTx" presStyleIdx="2" presStyleCnt="3" custScaleX="183845"/>
      <dgm:spPr/>
    </dgm:pt>
    <dgm:pt modelId="{41B012B2-B385-4921-81D9-4F7603704491}" type="pres">
      <dgm:prSet presAssocID="{447D2B60-A818-42FD-9352-61974E9C3410}" presName="vert2" presStyleCnt="0"/>
      <dgm:spPr/>
    </dgm:pt>
    <dgm:pt modelId="{914967C5-6B7E-4A5C-9499-310D3696A484}" type="pres">
      <dgm:prSet presAssocID="{447D2B60-A818-42FD-9352-61974E9C3410}" presName="thinLine2b" presStyleLbl="callout" presStyleIdx="1" presStyleCnt="2"/>
      <dgm:spPr/>
    </dgm:pt>
    <dgm:pt modelId="{CA167BF4-812C-407F-BDF2-155304D1CF0C}" type="pres">
      <dgm:prSet presAssocID="{447D2B60-A818-42FD-9352-61974E9C3410}" presName="vertSpace2b" presStyleCnt="0"/>
      <dgm:spPr/>
    </dgm:pt>
  </dgm:ptLst>
  <dgm:cxnLst>
    <dgm:cxn modelId="{EBECB121-C66D-4B8F-88CE-E448D78DFAA0}" type="presOf" srcId="{447D2B60-A818-42FD-9352-61974E9C3410}" destId="{4BE3BC29-1B32-4E77-8CAD-C369D4EF6D3E}" srcOrd="0" destOrd="0" presId="urn:microsoft.com/office/officeart/2008/layout/LinedList"/>
    <dgm:cxn modelId="{A3474745-5790-4079-B4F3-D673E65762AC}" type="presOf" srcId="{FF9C3258-D907-40F7-9B93-40C4E567AE4B}" destId="{54C525E9-5021-41D7-AD6C-EA23B4A313CE}" srcOrd="0" destOrd="0" presId="urn:microsoft.com/office/officeart/2008/layout/LinedList"/>
    <dgm:cxn modelId="{C820DB51-306B-4966-ADC0-AA36902F8799}" srcId="{FF9C3258-D907-40F7-9B93-40C4E567AE4B}" destId="{150196FA-F05D-43D5-9BBF-293AE46D0F35}" srcOrd="0" destOrd="0" parTransId="{A9F3076A-E774-4B46-8DD5-953D0C10587A}" sibTransId="{323812EB-8BA7-429E-99BB-046EE86D000E}"/>
    <dgm:cxn modelId="{7A1DDB56-C8FB-4D8A-896B-DF56AD2EC458}" srcId="{150196FA-F05D-43D5-9BBF-293AE46D0F35}" destId="{447D2B60-A818-42FD-9352-61974E9C3410}" srcOrd="1" destOrd="0" parTransId="{6E8A960A-52C2-45FF-B7BD-9789D0EE029A}" sibTransId="{8C63E3CC-0448-49D5-B756-3BEF08602538}"/>
    <dgm:cxn modelId="{8F40C4C2-393C-41AC-83F7-9816C80B3C10}" srcId="{150196FA-F05D-43D5-9BBF-293AE46D0F35}" destId="{8B36EF7B-BF33-440A-8724-8BAD9B66928A}" srcOrd="0" destOrd="0" parTransId="{E8DCE827-6505-4DF7-828B-E1D1D102E4EC}" sibTransId="{6F547756-C460-4071-B10B-9C393ABB8B86}"/>
    <dgm:cxn modelId="{2D28A1E4-4F9B-4E79-B930-FC81F8387ACE}" type="presOf" srcId="{150196FA-F05D-43D5-9BBF-293AE46D0F35}" destId="{B4C582AF-AA29-45DE-84C5-1AA2A3B62694}" srcOrd="0" destOrd="0" presId="urn:microsoft.com/office/officeart/2008/layout/LinedList"/>
    <dgm:cxn modelId="{2B216CF8-C7AC-4D92-828C-495631868CEF}" type="presOf" srcId="{8B36EF7B-BF33-440A-8724-8BAD9B66928A}" destId="{B5982827-AEA8-43A0-B1A5-1DB0604B496A}" srcOrd="0" destOrd="0" presId="urn:microsoft.com/office/officeart/2008/layout/LinedList"/>
    <dgm:cxn modelId="{47CCCE97-4600-4619-ABC1-9F165F4FF906}" type="presParOf" srcId="{54C525E9-5021-41D7-AD6C-EA23B4A313CE}" destId="{CC36B42B-F8B8-4F82-A945-067BB73A82B6}" srcOrd="0" destOrd="0" presId="urn:microsoft.com/office/officeart/2008/layout/LinedList"/>
    <dgm:cxn modelId="{322F84E4-5C2D-4801-AA5C-6011011E252B}" type="presParOf" srcId="{54C525E9-5021-41D7-AD6C-EA23B4A313CE}" destId="{27A62931-9E16-430A-A918-BF152F66A6B8}" srcOrd="1" destOrd="0" presId="urn:microsoft.com/office/officeart/2008/layout/LinedList"/>
    <dgm:cxn modelId="{A1E6675F-497F-4B17-B39C-A0F22BCFC3B5}" type="presParOf" srcId="{27A62931-9E16-430A-A918-BF152F66A6B8}" destId="{B4C582AF-AA29-45DE-84C5-1AA2A3B62694}" srcOrd="0" destOrd="0" presId="urn:microsoft.com/office/officeart/2008/layout/LinedList"/>
    <dgm:cxn modelId="{CF19896C-D73C-44F7-B30E-FBFBC8841D8D}" type="presParOf" srcId="{27A62931-9E16-430A-A918-BF152F66A6B8}" destId="{D96DB646-2AAC-4ABB-922A-ADDF1DEFD02D}" srcOrd="1" destOrd="0" presId="urn:microsoft.com/office/officeart/2008/layout/LinedList"/>
    <dgm:cxn modelId="{310611F0-961A-4E7F-A62D-FD6B6BE99E3C}" type="presParOf" srcId="{D96DB646-2AAC-4ABB-922A-ADDF1DEFD02D}" destId="{F0C606DB-33CA-4C7F-B821-58597DEB085B}" srcOrd="0" destOrd="0" presId="urn:microsoft.com/office/officeart/2008/layout/LinedList"/>
    <dgm:cxn modelId="{BB689096-98E8-4EEE-AF36-CD5E49CC6359}" type="presParOf" srcId="{D96DB646-2AAC-4ABB-922A-ADDF1DEFD02D}" destId="{8DD12CD2-2019-45AE-AF07-C53017865024}" srcOrd="1" destOrd="0" presId="urn:microsoft.com/office/officeart/2008/layout/LinedList"/>
    <dgm:cxn modelId="{3ECE79F4-0E43-4CE6-8077-ACEF9490B74D}" type="presParOf" srcId="{8DD12CD2-2019-45AE-AF07-C53017865024}" destId="{76FD2286-36B6-451E-9FA9-A3F36F066E0D}" srcOrd="0" destOrd="0" presId="urn:microsoft.com/office/officeart/2008/layout/LinedList"/>
    <dgm:cxn modelId="{2FB56E6F-FA14-4AAB-B038-B3E788E3785E}" type="presParOf" srcId="{8DD12CD2-2019-45AE-AF07-C53017865024}" destId="{B5982827-AEA8-43A0-B1A5-1DB0604B496A}" srcOrd="1" destOrd="0" presId="urn:microsoft.com/office/officeart/2008/layout/LinedList"/>
    <dgm:cxn modelId="{DF65703E-A51B-448B-9309-9F40C9DE2AB7}" type="presParOf" srcId="{8DD12CD2-2019-45AE-AF07-C53017865024}" destId="{ACD7CD61-98E4-438D-B982-973AB6BFDDF4}" srcOrd="2" destOrd="0" presId="urn:microsoft.com/office/officeart/2008/layout/LinedList"/>
    <dgm:cxn modelId="{865AC05D-5744-4E92-8051-096FE6E8D0C2}" type="presParOf" srcId="{D96DB646-2AAC-4ABB-922A-ADDF1DEFD02D}" destId="{B3754369-1841-429C-9DC2-CD3F9238A41C}" srcOrd="2" destOrd="0" presId="urn:microsoft.com/office/officeart/2008/layout/LinedList"/>
    <dgm:cxn modelId="{24AC5906-7DB3-4097-8D7C-78E2FBCFD95B}" type="presParOf" srcId="{D96DB646-2AAC-4ABB-922A-ADDF1DEFD02D}" destId="{DFEEE7FF-6E6B-4285-8971-A251BCCD997B}" srcOrd="3" destOrd="0" presId="urn:microsoft.com/office/officeart/2008/layout/LinedList"/>
    <dgm:cxn modelId="{63A9E27F-A64B-43ED-B11B-43D5E8726422}" type="presParOf" srcId="{D96DB646-2AAC-4ABB-922A-ADDF1DEFD02D}" destId="{59380A47-EA6B-42DB-AD89-B874C88CF697}" srcOrd="4" destOrd="0" presId="urn:microsoft.com/office/officeart/2008/layout/LinedList"/>
    <dgm:cxn modelId="{BE3704F8-D384-4EE4-BE18-CB5C5058B0D5}" type="presParOf" srcId="{59380A47-EA6B-42DB-AD89-B874C88CF697}" destId="{CCDADF13-7CBF-45FF-840B-B276BA4C205F}" srcOrd="0" destOrd="0" presId="urn:microsoft.com/office/officeart/2008/layout/LinedList"/>
    <dgm:cxn modelId="{CBDA0066-6E33-4488-9371-448F74005F95}" type="presParOf" srcId="{59380A47-EA6B-42DB-AD89-B874C88CF697}" destId="{4BE3BC29-1B32-4E77-8CAD-C369D4EF6D3E}" srcOrd="1" destOrd="0" presId="urn:microsoft.com/office/officeart/2008/layout/LinedList"/>
    <dgm:cxn modelId="{895E37E1-0D12-4761-876A-16F18FEA082D}" type="presParOf" srcId="{59380A47-EA6B-42DB-AD89-B874C88CF697}" destId="{41B012B2-B385-4921-81D9-4F7603704491}" srcOrd="2" destOrd="0" presId="urn:microsoft.com/office/officeart/2008/layout/LinedList"/>
    <dgm:cxn modelId="{FF6BB2D7-475B-449D-8057-7CFCA939A74A}" type="presParOf" srcId="{D96DB646-2AAC-4ABB-922A-ADDF1DEFD02D}" destId="{914967C5-6B7E-4A5C-9499-310D3696A484}" srcOrd="5" destOrd="0" presId="urn:microsoft.com/office/officeart/2008/layout/LinedList"/>
    <dgm:cxn modelId="{3B5FAAFC-C9B1-483E-8272-8ADA0C95026E}" type="presParOf" srcId="{D96DB646-2AAC-4ABB-922A-ADDF1DEFD02D}" destId="{CA167BF4-812C-407F-BDF2-155304D1CF0C}"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AF3CE5-A6F3-40E3-BE14-71398AA0D06D}" type="doc">
      <dgm:prSet loTypeId="urn:microsoft.com/office/officeart/2005/8/layout/process4" loCatId="process" qsTypeId="urn:microsoft.com/office/officeart/2005/8/quickstyle/simple2" qsCatId="simple" csTypeId="urn:microsoft.com/office/officeart/2005/8/colors/accent1_2" csCatId="accent1" phldr="1"/>
      <dgm:spPr/>
      <dgm:t>
        <a:bodyPr/>
        <a:lstStyle/>
        <a:p>
          <a:endParaRPr lang="en-US"/>
        </a:p>
      </dgm:t>
    </dgm:pt>
    <dgm:pt modelId="{FB43BF23-ECC5-4BBA-A13A-E3D526BD75DF}">
      <dgm:prSet/>
      <dgm:spPr/>
      <dgm:t>
        <a:bodyPr/>
        <a:lstStyle/>
        <a:p>
          <a:r>
            <a:rPr lang="en-US" dirty="0">
              <a:solidFill>
                <a:schemeClr val="tx1"/>
              </a:solidFill>
            </a:rPr>
            <a:t>Desk audit found </a:t>
          </a:r>
          <a:r>
            <a:rPr lang="en-US" b="1" dirty="0">
              <a:solidFill>
                <a:schemeClr val="tx1"/>
              </a:solidFill>
            </a:rPr>
            <a:t>unaccountable Title I inventory </a:t>
          </a:r>
          <a:r>
            <a:rPr lang="en-US" dirty="0">
              <a:solidFill>
                <a:schemeClr val="tx1"/>
              </a:solidFill>
            </a:rPr>
            <a:t>totaling $20,000</a:t>
          </a:r>
        </a:p>
      </dgm:t>
    </dgm:pt>
    <dgm:pt modelId="{DF938954-C971-482C-AC6C-61683D83F11D}" type="parTrans" cxnId="{E2A4FF61-0A4F-420E-BB70-4527908DA859}">
      <dgm:prSet/>
      <dgm:spPr/>
      <dgm:t>
        <a:bodyPr/>
        <a:lstStyle/>
        <a:p>
          <a:endParaRPr lang="en-US"/>
        </a:p>
      </dgm:t>
    </dgm:pt>
    <dgm:pt modelId="{A750C6EC-8708-48ED-AFF6-E28ED0E5F7D9}" type="sibTrans" cxnId="{E2A4FF61-0A4F-420E-BB70-4527908DA859}">
      <dgm:prSet/>
      <dgm:spPr/>
      <dgm:t>
        <a:bodyPr/>
        <a:lstStyle/>
        <a:p>
          <a:endParaRPr lang="en-US"/>
        </a:p>
      </dgm:t>
    </dgm:pt>
    <dgm:pt modelId="{7CBD468C-77ED-4770-B3CA-E628373D77ED}">
      <dgm:prSet/>
      <dgm:spPr/>
      <dgm:t>
        <a:bodyPr/>
        <a:lstStyle/>
        <a:p>
          <a:r>
            <a:rPr lang="en-US" dirty="0">
              <a:solidFill>
                <a:schemeClr val="tx1"/>
              </a:solidFill>
            </a:rPr>
            <a:t>Resulting </a:t>
          </a:r>
          <a:r>
            <a:rPr lang="en-US" b="1" dirty="0">
              <a:solidFill>
                <a:schemeClr val="tx1"/>
              </a:solidFill>
            </a:rPr>
            <a:t>site visit</a:t>
          </a:r>
          <a:r>
            <a:rPr lang="en-US" dirty="0">
              <a:solidFill>
                <a:schemeClr val="tx1"/>
              </a:solidFill>
            </a:rPr>
            <a:t>:  3 schools</a:t>
          </a:r>
        </a:p>
      </dgm:t>
    </dgm:pt>
    <dgm:pt modelId="{0A41A90A-C1F4-43D8-B8EF-9C08F2052871}" type="parTrans" cxnId="{B11ABE62-D599-4274-AADD-F93232837C58}">
      <dgm:prSet/>
      <dgm:spPr/>
      <dgm:t>
        <a:bodyPr/>
        <a:lstStyle/>
        <a:p>
          <a:endParaRPr lang="en-US"/>
        </a:p>
      </dgm:t>
    </dgm:pt>
    <dgm:pt modelId="{55C61EC6-48A2-465E-AEFE-B3FB85B568A1}" type="sibTrans" cxnId="{B11ABE62-D599-4274-AADD-F93232837C58}">
      <dgm:prSet/>
      <dgm:spPr/>
      <dgm:t>
        <a:bodyPr/>
        <a:lstStyle/>
        <a:p>
          <a:endParaRPr lang="en-US"/>
        </a:p>
      </dgm:t>
    </dgm:pt>
    <dgm:pt modelId="{E1F7328B-D2E6-4DDA-8889-ACC1FFCF44BE}">
      <dgm:prSet custT="1"/>
      <dgm:spPr/>
      <dgm:t>
        <a:bodyPr/>
        <a:lstStyle/>
        <a:p>
          <a:r>
            <a:rPr lang="en-US" sz="2800" dirty="0"/>
            <a:t>Accounted for all but approximately $900</a:t>
          </a:r>
        </a:p>
      </dgm:t>
    </dgm:pt>
    <dgm:pt modelId="{52FAA5A3-76D4-4EA8-96A9-5F2F76655DED}" type="parTrans" cxnId="{564D1CCB-483D-4A5E-BF8C-7BFFE3F4BDB6}">
      <dgm:prSet/>
      <dgm:spPr/>
      <dgm:t>
        <a:bodyPr/>
        <a:lstStyle/>
        <a:p>
          <a:endParaRPr lang="en-US"/>
        </a:p>
      </dgm:t>
    </dgm:pt>
    <dgm:pt modelId="{CEC0128D-B0EF-49D9-8BD7-EA24011FC4D0}" type="sibTrans" cxnId="{564D1CCB-483D-4A5E-BF8C-7BFFE3F4BDB6}">
      <dgm:prSet/>
      <dgm:spPr/>
      <dgm:t>
        <a:bodyPr/>
        <a:lstStyle/>
        <a:p>
          <a:endParaRPr lang="en-US"/>
        </a:p>
      </dgm:t>
    </dgm:pt>
    <dgm:pt modelId="{A25EE2AD-F233-4252-8DDF-FC8E0D9350BE}">
      <dgm:prSet custT="1"/>
      <dgm:spPr/>
      <dgm:t>
        <a:bodyPr/>
        <a:lstStyle/>
        <a:p>
          <a:r>
            <a:rPr lang="en-US" sz="2800" dirty="0"/>
            <a:t>District inventory clerk and some principals </a:t>
          </a:r>
          <a:r>
            <a:rPr lang="en-US" sz="2800" b="1" dirty="0"/>
            <a:t>failed to follow written procedures</a:t>
          </a:r>
          <a:r>
            <a:rPr lang="en-US" sz="2800" dirty="0"/>
            <a:t> for inventory control</a:t>
          </a:r>
        </a:p>
      </dgm:t>
    </dgm:pt>
    <dgm:pt modelId="{35883556-A460-4F55-9BA1-889F95EED5B0}" type="parTrans" cxnId="{528640C9-C96A-4F3E-B937-7BA6C9FDDD4A}">
      <dgm:prSet/>
      <dgm:spPr/>
      <dgm:t>
        <a:bodyPr/>
        <a:lstStyle/>
        <a:p>
          <a:endParaRPr lang="en-US"/>
        </a:p>
      </dgm:t>
    </dgm:pt>
    <dgm:pt modelId="{BEED82E3-B5E7-4816-8E0E-A56E93B1341D}" type="sibTrans" cxnId="{528640C9-C96A-4F3E-B937-7BA6C9FDDD4A}">
      <dgm:prSet/>
      <dgm:spPr/>
      <dgm:t>
        <a:bodyPr/>
        <a:lstStyle/>
        <a:p>
          <a:endParaRPr lang="en-US"/>
        </a:p>
      </dgm:t>
    </dgm:pt>
    <dgm:pt modelId="{C86E35F9-D1EE-42F0-99B5-739F5B452B6B}">
      <dgm:prSet/>
      <dgm:spPr/>
      <dgm:t>
        <a:bodyPr/>
        <a:lstStyle/>
        <a:p>
          <a:r>
            <a:rPr lang="en-US" dirty="0">
              <a:solidFill>
                <a:schemeClr val="tx1"/>
              </a:solidFill>
            </a:rPr>
            <a:t>District had to </a:t>
          </a:r>
          <a:r>
            <a:rPr lang="en-US" b="1" dirty="0">
              <a:solidFill>
                <a:schemeClr val="tx1"/>
              </a:solidFill>
            </a:rPr>
            <a:t>return approximately $900</a:t>
          </a:r>
          <a:r>
            <a:rPr lang="en-US" dirty="0">
              <a:solidFill>
                <a:schemeClr val="tx1"/>
              </a:solidFill>
            </a:rPr>
            <a:t>.</a:t>
          </a:r>
        </a:p>
      </dgm:t>
    </dgm:pt>
    <dgm:pt modelId="{7B0B1EAA-9226-4244-BDA4-A377E696C064}" type="parTrans" cxnId="{FA30F0BA-34C3-47A6-9E58-51D0FA56D9F7}">
      <dgm:prSet/>
      <dgm:spPr/>
      <dgm:t>
        <a:bodyPr/>
        <a:lstStyle/>
        <a:p>
          <a:endParaRPr lang="en-US"/>
        </a:p>
      </dgm:t>
    </dgm:pt>
    <dgm:pt modelId="{8BCFD356-A37F-450E-BCE1-7594AB2C7F00}" type="sibTrans" cxnId="{FA30F0BA-34C3-47A6-9E58-51D0FA56D9F7}">
      <dgm:prSet/>
      <dgm:spPr/>
      <dgm:t>
        <a:bodyPr/>
        <a:lstStyle/>
        <a:p>
          <a:endParaRPr lang="en-US"/>
        </a:p>
      </dgm:t>
    </dgm:pt>
    <dgm:pt modelId="{7C227AE5-89C6-4AAF-B871-89D419BF2680}" type="pres">
      <dgm:prSet presAssocID="{9FAF3CE5-A6F3-40E3-BE14-71398AA0D06D}" presName="Name0" presStyleCnt="0">
        <dgm:presLayoutVars>
          <dgm:dir/>
          <dgm:animLvl val="lvl"/>
          <dgm:resizeHandles val="exact"/>
        </dgm:presLayoutVars>
      </dgm:prSet>
      <dgm:spPr/>
    </dgm:pt>
    <dgm:pt modelId="{C7E59B53-1431-4215-B5A5-E44C9917D7B2}" type="pres">
      <dgm:prSet presAssocID="{C86E35F9-D1EE-42F0-99B5-739F5B452B6B}" presName="boxAndChildren" presStyleCnt="0"/>
      <dgm:spPr/>
    </dgm:pt>
    <dgm:pt modelId="{18383FF5-A878-4BA0-AB65-B5EF20968983}" type="pres">
      <dgm:prSet presAssocID="{C86E35F9-D1EE-42F0-99B5-739F5B452B6B}" presName="parentTextBox" presStyleLbl="node1" presStyleIdx="0" presStyleCnt="3" custLinFactNeighborX="66281" custLinFactNeighborY="27797"/>
      <dgm:spPr/>
    </dgm:pt>
    <dgm:pt modelId="{C410DFF6-F698-4A72-82DE-7493FCA99FE7}" type="pres">
      <dgm:prSet presAssocID="{55C61EC6-48A2-465E-AEFE-B3FB85B568A1}" presName="sp" presStyleCnt="0"/>
      <dgm:spPr/>
    </dgm:pt>
    <dgm:pt modelId="{99B8253E-E117-40DC-B51B-93C1CAC90589}" type="pres">
      <dgm:prSet presAssocID="{7CBD468C-77ED-4770-B3CA-E628373D77ED}" presName="arrowAndChildren" presStyleCnt="0"/>
      <dgm:spPr/>
    </dgm:pt>
    <dgm:pt modelId="{EE662911-8B6F-4211-90D2-F9E6AFD795FA}" type="pres">
      <dgm:prSet presAssocID="{7CBD468C-77ED-4770-B3CA-E628373D77ED}" presName="parentTextArrow" presStyleLbl="node1" presStyleIdx="0" presStyleCnt="3"/>
      <dgm:spPr/>
    </dgm:pt>
    <dgm:pt modelId="{7DA7364F-A1C0-4E14-9B2A-9895744685C7}" type="pres">
      <dgm:prSet presAssocID="{7CBD468C-77ED-4770-B3CA-E628373D77ED}" presName="arrow" presStyleLbl="node1" presStyleIdx="1" presStyleCnt="3"/>
      <dgm:spPr/>
    </dgm:pt>
    <dgm:pt modelId="{27BE0ACF-1057-4A34-923D-4CCBB08FF191}" type="pres">
      <dgm:prSet presAssocID="{7CBD468C-77ED-4770-B3CA-E628373D77ED}" presName="descendantArrow" presStyleCnt="0"/>
      <dgm:spPr/>
    </dgm:pt>
    <dgm:pt modelId="{ABCC27A3-924B-4ED8-9ADB-18523029B9BB}" type="pres">
      <dgm:prSet presAssocID="{E1F7328B-D2E6-4DDA-8889-ACC1FFCF44BE}" presName="childTextArrow" presStyleLbl="fgAccFollowNode1" presStyleIdx="0" presStyleCnt="2" custScaleY="123534" custLinFactNeighborX="79603" custLinFactNeighborY="3104">
        <dgm:presLayoutVars>
          <dgm:bulletEnabled val="1"/>
        </dgm:presLayoutVars>
      </dgm:prSet>
      <dgm:spPr/>
    </dgm:pt>
    <dgm:pt modelId="{4D8F83A2-838F-457F-97DF-D9656B6E6A22}" type="pres">
      <dgm:prSet presAssocID="{A25EE2AD-F233-4252-8DDF-FC8E0D9350BE}" presName="childTextArrow" presStyleLbl="fgAccFollowNode1" presStyleIdx="1" presStyleCnt="2" custScaleX="79821" custScaleY="230164" custLinFactNeighborX="-99181" custLinFactNeighborY="50238">
        <dgm:presLayoutVars>
          <dgm:bulletEnabled val="1"/>
        </dgm:presLayoutVars>
      </dgm:prSet>
      <dgm:spPr/>
    </dgm:pt>
    <dgm:pt modelId="{51BE497E-3598-4B53-83E9-26CE619EC247}" type="pres">
      <dgm:prSet presAssocID="{A750C6EC-8708-48ED-AFF6-E28ED0E5F7D9}" presName="sp" presStyleCnt="0"/>
      <dgm:spPr/>
    </dgm:pt>
    <dgm:pt modelId="{3A526736-6D74-4108-87A9-42D8C5DC2343}" type="pres">
      <dgm:prSet presAssocID="{FB43BF23-ECC5-4BBA-A13A-E3D526BD75DF}" presName="arrowAndChildren" presStyleCnt="0"/>
      <dgm:spPr/>
    </dgm:pt>
    <dgm:pt modelId="{FF96E980-28FE-430A-86EF-CC1FE7DA925B}" type="pres">
      <dgm:prSet presAssocID="{FB43BF23-ECC5-4BBA-A13A-E3D526BD75DF}" presName="parentTextArrow" presStyleLbl="node1" presStyleIdx="2" presStyleCnt="3"/>
      <dgm:spPr/>
    </dgm:pt>
  </dgm:ptLst>
  <dgm:cxnLst>
    <dgm:cxn modelId="{E2A4FF61-0A4F-420E-BB70-4527908DA859}" srcId="{9FAF3CE5-A6F3-40E3-BE14-71398AA0D06D}" destId="{FB43BF23-ECC5-4BBA-A13A-E3D526BD75DF}" srcOrd="0" destOrd="0" parTransId="{DF938954-C971-482C-AC6C-61683D83F11D}" sibTransId="{A750C6EC-8708-48ED-AFF6-E28ED0E5F7D9}"/>
    <dgm:cxn modelId="{B11ABE62-D599-4274-AADD-F93232837C58}" srcId="{9FAF3CE5-A6F3-40E3-BE14-71398AA0D06D}" destId="{7CBD468C-77ED-4770-B3CA-E628373D77ED}" srcOrd="1" destOrd="0" parTransId="{0A41A90A-C1F4-43D8-B8EF-9C08F2052871}" sibTransId="{55C61EC6-48A2-465E-AEFE-B3FB85B568A1}"/>
    <dgm:cxn modelId="{200E2A73-8136-4A24-A5D9-4BC5317E24F9}" type="presOf" srcId="{FB43BF23-ECC5-4BBA-A13A-E3D526BD75DF}" destId="{FF96E980-28FE-430A-86EF-CC1FE7DA925B}" srcOrd="0" destOrd="0" presId="urn:microsoft.com/office/officeart/2005/8/layout/process4"/>
    <dgm:cxn modelId="{45AE515A-E137-480E-87EF-278A9709B9B5}" type="presOf" srcId="{A25EE2AD-F233-4252-8DDF-FC8E0D9350BE}" destId="{4D8F83A2-838F-457F-97DF-D9656B6E6A22}" srcOrd="0" destOrd="0" presId="urn:microsoft.com/office/officeart/2005/8/layout/process4"/>
    <dgm:cxn modelId="{BD060D85-8BF5-4232-8945-E9BB07745F54}" type="presOf" srcId="{7CBD468C-77ED-4770-B3CA-E628373D77ED}" destId="{7DA7364F-A1C0-4E14-9B2A-9895744685C7}" srcOrd="1" destOrd="0" presId="urn:microsoft.com/office/officeart/2005/8/layout/process4"/>
    <dgm:cxn modelId="{86592785-1920-4076-984C-5B3F8C3BB703}" type="presOf" srcId="{C86E35F9-D1EE-42F0-99B5-739F5B452B6B}" destId="{18383FF5-A878-4BA0-AB65-B5EF20968983}" srcOrd="0" destOrd="0" presId="urn:microsoft.com/office/officeart/2005/8/layout/process4"/>
    <dgm:cxn modelId="{FA30F0BA-34C3-47A6-9E58-51D0FA56D9F7}" srcId="{9FAF3CE5-A6F3-40E3-BE14-71398AA0D06D}" destId="{C86E35F9-D1EE-42F0-99B5-739F5B452B6B}" srcOrd="2" destOrd="0" parTransId="{7B0B1EAA-9226-4244-BDA4-A377E696C064}" sibTransId="{8BCFD356-A37F-450E-BCE1-7594AB2C7F00}"/>
    <dgm:cxn modelId="{75B5EFC3-33E3-4D93-A731-149C81795470}" type="presOf" srcId="{9FAF3CE5-A6F3-40E3-BE14-71398AA0D06D}" destId="{7C227AE5-89C6-4AAF-B871-89D419BF2680}" srcOrd="0" destOrd="0" presId="urn:microsoft.com/office/officeart/2005/8/layout/process4"/>
    <dgm:cxn modelId="{528640C9-C96A-4F3E-B937-7BA6C9FDDD4A}" srcId="{7CBD468C-77ED-4770-B3CA-E628373D77ED}" destId="{A25EE2AD-F233-4252-8DDF-FC8E0D9350BE}" srcOrd="1" destOrd="0" parTransId="{35883556-A460-4F55-9BA1-889F95EED5B0}" sibTransId="{BEED82E3-B5E7-4816-8E0E-A56E93B1341D}"/>
    <dgm:cxn modelId="{564D1CCB-483D-4A5E-BF8C-7BFFE3F4BDB6}" srcId="{7CBD468C-77ED-4770-B3CA-E628373D77ED}" destId="{E1F7328B-D2E6-4DDA-8889-ACC1FFCF44BE}" srcOrd="0" destOrd="0" parTransId="{52FAA5A3-76D4-4EA8-96A9-5F2F76655DED}" sibTransId="{CEC0128D-B0EF-49D9-8BD7-EA24011FC4D0}"/>
    <dgm:cxn modelId="{27CC87F8-83A7-481B-971B-F859767C9222}" type="presOf" srcId="{7CBD468C-77ED-4770-B3CA-E628373D77ED}" destId="{EE662911-8B6F-4211-90D2-F9E6AFD795FA}" srcOrd="0" destOrd="0" presId="urn:microsoft.com/office/officeart/2005/8/layout/process4"/>
    <dgm:cxn modelId="{5C5025FA-8C42-4150-A30A-FE6DE1F2100C}" type="presOf" srcId="{E1F7328B-D2E6-4DDA-8889-ACC1FFCF44BE}" destId="{ABCC27A3-924B-4ED8-9ADB-18523029B9BB}" srcOrd="0" destOrd="0" presId="urn:microsoft.com/office/officeart/2005/8/layout/process4"/>
    <dgm:cxn modelId="{C24872D5-9285-42EC-808C-652068B295B8}" type="presParOf" srcId="{7C227AE5-89C6-4AAF-B871-89D419BF2680}" destId="{C7E59B53-1431-4215-B5A5-E44C9917D7B2}" srcOrd="0" destOrd="0" presId="urn:microsoft.com/office/officeart/2005/8/layout/process4"/>
    <dgm:cxn modelId="{07BD5BE7-10D6-49EE-AA70-CED6D5EB844F}" type="presParOf" srcId="{C7E59B53-1431-4215-B5A5-E44C9917D7B2}" destId="{18383FF5-A878-4BA0-AB65-B5EF20968983}" srcOrd="0" destOrd="0" presId="urn:microsoft.com/office/officeart/2005/8/layout/process4"/>
    <dgm:cxn modelId="{F7FB56F9-B4AD-4169-82DE-080B342F9B0A}" type="presParOf" srcId="{7C227AE5-89C6-4AAF-B871-89D419BF2680}" destId="{C410DFF6-F698-4A72-82DE-7493FCA99FE7}" srcOrd="1" destOrd="0" presId="urn:microsoft.com/office/officeart/2005/8/layout/process4"/>
    <dgm:cxn modelId="{52FED147-7721-46BE-A24E-E7E69CCBC756}" type="presParOf" srcId="{7C227AE5-89C6-4AAF-B871-89D419BF2680}" destId="{99B8253E-E117-40DC-B51B-93C1CAC90589}" srcOrd="2" destOrd="0" presId="urn:microsoft.com/office/officeart/2005/8/layout/process4"/>
    <dgm:cxn modelId="{CB409673-6DC1-4B0E-B10D-F25E69896DDF}" type="presParOf" srcId="{99B8253E-E117-40DC-B51B-93C1CAC90589}" destId="{EE662911-8B6F-4211-90D2-F9E6AFD795FA}" srcOrd="0" destOrd="0" presId="urn:microsoft.com/office/officeart/2005/8/layout/process4"/>
    <dgm:cxn modelId="{A4892E10-DDA4-435F-BE9F-C1980FF166CA}" type="presParOf" srcId="{99B8253E-E117-40DC-B51B-93C1CAC90589}" destId="{7DA7364F-A1C0-4E14-9B2A-9895744685C7}" srcOrd="1" destOrd="0" presId="urn:microsoft.com/office/officeart/2005/8/layout/process4"/>
    <dgm:cxn modelId="{C52EBD1D-86CB-4FBB-8B10-A1F0CFC2FBCE}" type="presParOf" srcId="{99B8253E-E117-40DC-B51B-93C1CAC90589}" destId="{27BE0ACF-1057-4A34-923D-4CCBB08FF191}" srcOrd="2" destOrd="0" presId="urn:microsoft.com/office/officeart/2005/8/layout/process4"/>
    <dgm:cxn modelId="{ACDEFBA8-8C7E-4457-8688-AC2035F64D07}" type="presParOf" srcId="{27BE0ACF-1057-4A34-923D-4CCBB08FF191}" destId="{ABCC27A3-924B-4ED8-9ADB-18523029B9BB}" srcOrd="0" destOrd="0" presId="urn:microsoft.com/office/officeart/2005/8/layout/process4"/>
    <dgm:cxn modelId="{99FD0B9C-AE50-42FB-8CF1-67DF9AA868CE}" type="presParOf" srcId="{27BE0ACF-1057-4A34-923D-4CCBB08FF191}" destId="{4D8F83A2-838F-457F-97DF-D9656B6E6A22}" srcOrd="1" destOrd="0" presId="urn:microsoft.com/office/officeart/2005/8/layout/process4"/>
    <dgm:cxn modelId="{5077B596-DE41-4A79-9E8A-72074B528B4B}" type="presParOf" srcId="{7C227AE5-89C6-4AAF-B871-89D419BF2680}" destId="{51BE497E-3598-4B53-83E9-26CE619EC247}" srcOrd="3" destOrd="0" presId="urn:microsoft.com/office/officeart/2005/8/layout/process4"/>
    <dgm:cxn modelId="{8D9C55AB-66FB-45E7-9EE7-839F0772E6C2}" type="presParOf" srcId="{7C227AE5-89C6-4AAF-B871-89D419BF2680}" destId="{3A526736-6D74-4108-87A9-42D8C5DC2343}" srcOrd="4" destOrd="0" presId="urn:microsoft.com/office/officeart/2005/8/layout/process4"/>
    <dgm:cxn modelId="{79F2084F-2D54-4194-8109-F3756D3F6F86}" type="presParOf" srcId="{3A526736-6D74-4108-87A9-42D8C5DC2343}" destId="{FF96E980-28FE-430A-86EF-CC1FE7DA925B}"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36B42B-F8B8-4F82-A945-067BB73A82B6}">
      <dsp:nvSpPr>
        <dsp:cNvPr id="0" name=""/>
        <dsp:cNvSpPr/>
      </dsp:nvSpPr>
      <dsp:spPr>
        <a:xfrm>
          <a:off x="0" y="0"/>
          <a:ext cx="16450056"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1270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B4C582AF-AA29-45DE-84C5-1AA2A3B62694}">
      <dsp:nvSpPr>
        <dsp:cNvPr id="0" name=""/>
        <dsp:cNvSpPr/>
      </dsp:nvSpPr>
      <dsp:spPr>
        <a:xfrm>
          <a:off x="0" y="0"/>
          <a:ext cx="4291737" cy="62322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2133600">
            <a:lnSpc>
              <a:spcPct val="90000"/>
            </a:lnSpc>
            <a:spcBef>
              <a:spcPct val="0"/>
            </a:spcBef>
            <a:spcAft>
              <a:spcPct val="35000"/>
            </a:spcAft>
            <a:buNone/>
          </a:pPr>
          <a:r>
            <a:rPr lang="en-US" sz="4800" kern="1200" dirty="0"/>
            <a:t>Executive Order 13513 “Federal Leadership on Reducing Text Messaging While Driving” </a:t>
          </a:r>
        </a:p>
      </dsp:txBody>
      <dsp:txXfrm>
        <a:off x="0" y="0"/>
        <a:ext cx="4291737" cy="6232247"/>
      </dsp:txXfrm>
    </dsp:sp>
    <dsp:sp modelId="{B5982827-AEA8-43A0-B1A5-1DB0604B496A}">
      <dsp:nvSpPr>
        <dsp:cNvPr id="0" name=""/>
        <dsp:cNvSpPr/>
      </dsp:nvSpPr>
      <dsp:spPr>
        <a:xfrm>
          <a:off x="4415112" y="144851"/>
          <a:ext cx="12034350" cy="2897021"/>
        </a:xfrm>
        <a:prstGeom prst="rect">
          <a:avLst/>
        </a:prstGeom>
        <a:solidFill>
          <a:schemeClr val="bg2"/>
        </a:solid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Font typeface="Wingdings" panose="05000000000000000000" pitchFamily="2" charset="2"/>
            <a:buNone/>
          </a:pPr>
          <a:r>
            <a:rPr lang="en-US" sz="4400" kern="1200" dirty="0"/>
            <a:t>Do not text message while driving during official (sub)grant-related business.</a:t>
          </a:r>
        </a:p>
      </dsp:txBody>
      <dsp:txXfrm>
        <a:off x="4415112" y="144851"/>
        <a:ext cx="12034350" cy="2897021"/>
      </dsp:txXfrm>
    </dsp:sp>
    <dsp:sp modelId="{B3754369-1841-429C-9DC2-CD3F9238A41C}">
      <dsp:nvSpPr>
        <dsp:cNvPr id="0" name=""/>
        <dsp:cNvSpPr/>
      </dsp:nvSpPr>
      <dsp:spPr>
        <a:xfrm>
          <a:off x="4291737" y="3041872"/>
          <a:ext cx="6580022" cy="0"/>
        </a:xfrm>
        <a:prstGeom prst="line">
          <a:avLst/>
        </a:prstGeom>
        <a:solidFill>
          <a:schemeClr val="accent3">
            <a:hueOff val="0"/>
            <a:satOff val="0"/>
            <a:lumOff val="0"/>
            <a:alphaOff val="0"/>
          </a:schemeClr>
        </a:solidFill>
        <a:ln w="19050" cap="flat" cmpd="sng" algn="ctr">
          <a:solidFill>
            <a:schemeClr val="accent3">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4BE3BC29-1B32-4E77-8CAD-C369D4EF6D3E}">
      <dsp:nvSpPr>
        <dsp:cNvPr id="0" name=""/>
        <dsp:cNvSpPr/>
      </dsp:nvSpPr>
      <dsp:spPr>
        <a:xfrm>
          <a:off x="4415112" y="3186723"/>
          <a:ext cx="11870222" cy="2897021"/>
        </a:xfrm>
        <a:prstGeom prst="rect">
          <a:avLst/>
        </a:prstGeom>
        <a:solidFill>
          <a:schemeClr val="bg2"/>
        </a:solidFill>
        <a:ln>
          <a:solidFill>
            <a:schemeClr val="bg2"/>
          </a:solid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Font typeface="Arial" panose="020B0604020202020204" pitchFamily="34" charset="0"/>
            <a:buNone/>
          </a:pPr>
          <a:r>
            <a:rPr lang="en-US" sz="4000" kern="1200" dirty="0"/>
            <a:t>Subaward scope of work restricts emailing while driving during official (sub)grant-related business.</a:t>
          </a:r>
        </a:p>
      </dsp:txBody>
      <dsp:txXfrm>
        <a:off x="4415112" y="3186723"/>
        <a:ext cx="11870222" cy="2897021"/>
      </dsp:txXfrm>
    </dsp:sp>
    <dsp:sp modelId="{914967C5-6B7E-4A5C-9499-310D3696A484}">
      <dsp:nvSpPr>
        <dsp:cNvPr id="0" name=""/>
        <dsp:cNvSpPr/>
      </dsp:nvSpPr>
      <dsp:spPr>
        <a:xfrm>
          <a:off x="4291737" y="6083744"/>
          <a:ext cx="6580022" cy="0"/>
        </a:xfrm>
        <a:prstGeom prst="line">
          <a:avLst/>
        </a:prstGeom>
        <a:solidFill>
          <a:schemeClr val="accent3">
            <a:hueOff val="0"/>
            <a:satOff val="0"/>
            <a:lumOff val="0"/>
            <a:alphaOff val="0"/>
          </a:schemeClr>
        </a:solidFill>
        <a:ln w="19050" cap="flat" cmpd="sng" algn="ctr">
          <a:solidFill>
            <a:schemeClr val="accent3">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383FF5-A878-4BA0-AB65-B5EF20968983}">
      <dsp:nvSpPr>
        <dsp:cNvPr id="0" name=""/>
        <dsp:cNvSpPr/>
      </dsp:nvSpPr>
      <dsp:spPr>
        <a:xfrm>
          <a:off x="0" y="5370135"/>
          <a:ext cx="10658720" cy="176218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a:lnSpc>
              <a:spcPct val="90000"/>
            </a:lnSpc>
            <a:spcBef>
              <a:spcPct val="0"/>
            </a:spcBef>
            <a:spcAft>
              <a:spcPct val="35000"/>
            </a:spcAft>
            <a:buNone/>
          </a:pPr>
          <a:r>
            <a:rPr lang="en-US" sz="3300" kern="1200" dirty="0">
              <a:solidFill>
                <a:schemeClr val="tx1"/>
              </a:solidFill>
            </a:rPr>
            <a:t>District had to </a:t>
          </a:r>
          <a:r>
            <a:rPr lang="en-US" sz="3300" b="1" kern="1200" dirty="0">
              <a:solidFill>
                <a:schemeClr val="tx1"/>
              </a:solidFill>
            </a:rPr>
            <a:t>return approximately $900</a:t>
          </a:r>
          <a:r>
            <a:rPr lang="en-US" sz="3300" kern="1200" dirty="0">
              <a:solidFill>
                <a:schemeClr val="tx1"/>
              </a:solidFill>
            </a:rPr>
            <a:t>.</a:t>
          </a:r>
        </a:p>
      </dsp:txBody>
      <dsp:txXfrm>
        <a:off x="0" y="5370135"/>
        <a:ext cx="10658720" cy="1762184"/>
      </dsp:txXfrm>
    </dsp:sp>
    <dsp:sp modelId="{7DA7364F-A1C0-4E14-9B2A-9895744685C7}">
      <dsp:nvSpPr>
        <dsp:cNvPr id="0" name=""/>
        <dsp:cNvSpPr/>
      </dsp:nvSpPr>
      <dsp:spPr>
        <a:xfrm rot="10800000">
          <a:off x="0" y="2685067"/>
          <a:ext cx="10658720" cy="2710239"/>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a:lnSpc>
              <a:spcPct val="90000"/>
            </a:lnSpc>
            <a:spcBef>
              <a:spcPct val="0"/>
            </a:spcBef>
            <a:spcAft>
              <a:spcPct val="35000"/>
            </a:spcAft>
            <a:buNone/>
          </a:pPr>
          <a:r>
            <a:rPr lang="en-US" sz="3300" kern="1200" dirty="0">
              <a:solidFill>
                <a:schemeClr val="tx1"/>
              </a:solidFill>
            </a:rPr>
            <a:t>Resulting </a:t>
          </a:r>
          <a:r>
            <a:rPr lang="en-US" sz="3300" b="1" kern="1200" dirty="0">
              <a:solidFill>
                <a:schemeClr val="tx1"/>
              </a:solidFill>
            </a:rPr>
            <a:t>site visit</a:t>
          </a:r>
          <a:r>
            <a:rPr lang="en-US" sz="3300" kern="1200" dirty="0">
              <a:solidFill>
                <a:schemeClr val="tx1"/>
              </a:solidFill>
            </a:rPr>
            <a:t>:  3 schools</a:t>
          </a:r>
        </a:p>
      </dsp:txBody>
      <dsp:txXfrm rot="-10800000">
        <a:off x="0" y="2685067"/>
        <a:ext cx="10658720" cy="951294"/>
      </dsp:txXfrm>
    </dsp:sp>
    <dsp:sp modelId="{ABCC27A3-924B-4ED8-9ADB-18523029B9BB}">
      <dsp:nvSpPr>
        <dsp:cNvPr id="0" name=""/>
        <dsp:cNvSpPr/>
      </dsp:nvSpPr>
      <dsp:spPr>
        <a:xfrm>
          <a:off x="4718881" y="3566160"/>
          <a:ext cx="5922667" cy="1001072"/>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marL="0" lvl="0" indent="0" algn="ctr" defTabSz="1244600">
            <a:lnSpc>
              <a:spcPct val="90000"/>
            </a:lnSpc>
            <a:spcBef>
              <a:spcPct val="0"/>
            </a:spcBef>
            <a:spcAft>
              <a:spcPct val="35000"/>
            </a:spcAft>
            <a:buNone/>
          </a:pPr>
          <a:r>
            <a:rPr lang="en-US" sz="2800" kern="1200" dirty="0"/>
            <a:t>Accounted for all but approximately $900</a:t>
          </a:r>
        </a:p>
      </dsp:txBody>
      <dsp:txXfrm>
        <a:off x="4718881" y="3566160"/>
        <a:ext cx="5922667" cy="1001072"/>
      </dsp:txXfrm>
    </dsp:sp>
    <dsp:sp modelId="{4D8F83A2-838F-457F-97DF-D9656B6E6A22}">
      <dsp:nvSpPr>
        <dsp:cNvPr id="0" name=""/>
        <dsp:cNvSpPr/>
      </dsp:nvSpPr>
      <dsp:spPr>
        <a:xfrm>
          <a:off x="52766" y="3516071"/>
          <a:ext cx="4727532" cy="18651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marL="0" lvl="0" indent="0" algn="ctr" defTabSz="1244600">
            <a:lnSpc>
              <a:spcPct val="90000"/>
            </a:lnSpc>
            <a:spcBef>
              <a:spcPct val="0"/>
            </a:spcBef>
            <a:spcAft>
              <a:spcPct val="35000"/>
            </a:spcAft>
            <a:buNone/>
          </a:pPr>
          <a:r>
            <a:rPr lang="en-US" sz="2800" kern="1200" dirty="0"/>
            <a:t>District inventory clerk and some principals </a:t>
          </a:r>
          <a:r>
            <a:rPr lang="en-US" sz="2800" b="1" kern="1200" dirty="0"/>
            <a:t>failed to follow written procedures</a:t>
          </a:r>
          <a:r>
            <a:rPr lang="en-US" sz="2800" kern="1200" dirty="0"/>
            <a:t> for inventory control</a:t>
          </a:r>
        </a:p>
      </dsp:txBody>
      <dsp:txXfrm>
        <a:off x="52766" y="3516071"/>
        <a:ext cx="4727532" cy="1865160"/>
      </dsp:txXfrm>
    </dsp:sp>
    <dsp:sp modelId="{FF96E980-28FE-430A-86EF-CC1FE7DA925B}">
      <dsp:nvSpPr>
        <dsp:cNvPr id="0" name=""/>
        <dsp:cNvSpPr/>
      </dsp:nvSpPr>
      <dsp:spPr>
        <a:xfrm rot="10800000">
          <a:off x="0" y="1260"/>
          <a:ext cx="10658720" cy="2710239"/>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a:lnSpc>
              <a:spcPct val="90000"/>
            </a:lnSpc>
            <a:spcBef>
              <a:spcPct val="0"/>
            </a:spcBef>
            <a:spcAft>
              <a:spcPct val="35000"/>
            </a:spcAft>
            <a:buNone/>
          </a:pPr>
          <a:r>
            <a:rPr lang="en-US" sz="3300" kern="1200" dirty="0">
              <a:solidFill>
                <a:schemeClr val="tx1"/>
              </a:solidFill>
            </a:rPr>
            <a:t>Desk audit found </a:t>
          </a:r>
          <a:r>
            <a:rPr lang="en-US" sz="3300" b="1" kern="1200" dirty="0">
              <a:solidFill>
                <a:schemeClr val="tx1"/>
              </a:solidFill>
            </a:rPr>
            <a:t>unaccountable Title I inventory </a:t>
          </a:r>
          <a:r>
            <a:rPr lang="en-US" sz="3300" kern="1200" dirty="0">
              <a:solidFill>
                <a:schemeClr val="tx1"/>
              </a:solidFill>
            </a:rPr>
            <a:t>totaling $20,000</a:t>
          </a:r>
        </a:p>
      </dsp:txBody>
      <dsp:txXfrm rot="10800000">
        <a:off x="0" y="1260"/>
        <a:ext cx="10658720" cy="176103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Slide title should be Aptos Bold font, left-aligned, not smaller than 44pt</a:t>
            </a:r>
          </a:p>
          <a:p>
            <a:pPr marL="171450" indent="-171450">
              <a:buFont typeface="Arial" panose="020B0604020202020204" pitchFamily="34" charset="0"/>
              <a:buChar char="•"/>
            </a:pPr>
            <a:r>
              <a:rPr lang="en-US" dirty="0"/>
              <a:t>Audience – To whom/group you are presenting to</a:t>
            </a:r>
          </a:p>
          <a:p>
            <a:pPr marL="171450" indent="-171450">
              <a:buFont typeface="Arial" panose="020B0604020202020204" pitchFamily="34" charset="0"/>
              <a:buChar char="•"/>
            </a:pPr>
            <a:r>
              <a:rPr lang="en-US" dirty="0"/>
              <a:t>Speaker – Who is giving the presentation (may be by name or by department)</a:t>
            </a:r>
          </a:p>
          <a:p>
            <a:pPr marL="171450" indent="-171450">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are new to grants management, or even if you are not, understanding the policies and procedures of a pass-through entity can be challenging</a:t>
            </a:r>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13</a:t>
            </a:fld>
            <a:endParaRPr lang="en-US" dirty="0"/>
          </a:p>
        </p:txBody>
      </p:sp>
    </p:spTree>
    <p:extLst>
      <p:ext uri="{BB962C8B-B14F-4D97-AF65-F5344CB8AC3E}">
        <p14:creationId xmlns:p14="http://schemas.microsoft.com/office/powerpoint/2010/main" val="3903758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are new to grants management, or even if you are not, understanding the policies and procedures of a pass-through entity can be challenging</a:t>
            </a:r>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14</a:t>
            </a:fld>
            <a:endParaRPr lang="en-US" dirty="0"/>
          </a:p>
        </p:txBody>
      </p:sp>
    </p:spTree>
    <p:extLst>
      <p:ext uri="{BB962C8B-B14F-4D97-AF65-F5344CB8AC3E}">
        <p14:creationId xmlns:p14="http://schemas.microsoft.com/office/powerpoint/2010/main" val="2615006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15</a:t>
            </a:fld>
            <a:endParaRPr lang="en-US" dirty="0"/>
          </a:p>
        </p:txBody>
      </p:sp>
    </p:spTree>
    <p:extLst>
      <p:ext uri="{BB962C8B-B14F-4D97-AF65-F5344CB8AC3E}">
        <p14:creationId xmlns:p14="http://schemas.microsoft.com/office/powerpoint/2010/main" val="644461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16</a:t>
            </a:fld>
            <a:endParaRPr lang="en-US" dirty="0"/>
          </a:p>
        </p:txBody>
      </p:sp>
    </p:spTree>
    <p:extLst>
      <p:ext uri="{BB962C8B-B14F-4D97-AF65-F5344CB8AC3E}">
        <p14:creationId xmlns:p14="http://schemas.microsoft.com/office/powerpoint/2010/main" val="2413077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17</a:t>
            </a:fld>
            <a:endParaRPr lang="en-US" dirty="0"/>
          </a:p>
        </p:txBody>
      </p:sp>
    </p:spTree>
    <p:extLst>
      <p:ext uri="{BB962C8B-B14F-4D97-AF65-F5344CB8AC3E}">
        <p14:creationId xmlns:p14="http://schemas.microsoft.com/office/powerpoint/2010/main" val="469879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52333" rtl="0" eaLnBrk="1" fontAlgn="auto" latinLnBrk="0" hangingPunct="1">
              <a:lnSpc>
                <a:spcPct val="100000"/>
              </a:lnSpc>
              <a:spcBef>
                <a:spcPts val="0"/>
              </a:spcBef>
              <a:spcAft>
                <a:spcPts val="0"/>
              </a:spcAft>
              <a:buClrTx/>
              <a:buSzTx/>
              <a:buFontTx/>
              <a:buNone/>
              <a:tabLst/>
              <a:defRPr/>
            </a:pPr>
            <a:r>
              <a:rPr lang="en-US" dirty="0"/>
              <a:t>Subgrant award notification. The scope of work sets the plan; all of</a:t>
            </a:r>
            <a:r>
              <a:rPr lang="en-US" baseline="0" dirty="0"/>
              <a:t> the regulations and laws referenced in the applicable regulations apply to your subaward, as do the agency’s terms and conditions for federal subawards. It’s important to understand how they apply. And it is </a:t>
            </a:r>
            <a:r>
              <a:rPr lang="en-US" dirty="0"/>
              <a:t>very important</a:t>
            </a:r>
            <a:r>
              <a:rPr lang="en-US" baseline="0" dirty="0"/>
              <a:t> that you review these and ensure that your Finance Department can comply with the terms in this agreement because it is…</a:t>
            </a:r>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18</a:t>
            </a:fld>
            <a:endParaRPr lang="en-US" dirty="0"/>
          </a:p>
        </p:txBody>
      </p:sp>
    </p:spTree>
    <p:extLst>
      <p:ext uri="{BB962C8B-B14F-4D97-AF65-F5344CB8AC3E}">
        <p14:creationId xmlns:p14="http://schemas.microsoft.com/office/powerpoint/2010/main" val="3277760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2333">
              <a:defRPr/>
            </a:pPr>
            <a:r>
              <a:rPr lang="en-US" dirty="0"/>
              <a:t>…essentially a legally binding contract. Your district – as the</a:t>
            </a:r>
            <a:r>
              <a:rPr lang="en-US" baseline="0" dirty="0"/>
              <a:t> </a:t>
            </a:r>
            <a:r>
              <a:rPr lang="en-US" baseline="0" dirty="0" err="1"/>
              <a:t>subgrantee</a:t>
            </a:r>
            <a:r>
              <a:rPr lang="en-US" baseline="0" dirty="0"/>
              <a:t> – is obligated to use the subgrant funds as outlined in the agreement and to act with integrity when making decisions about using the funds and reporting on how your actual use of the funds. As a </a:t>
            </a:r>
            <a:r>
              <a:rPr lang="en-US" baseline="0" dirty="0" err="1"/>
              <a:t>subgrantee</a:t>
            </a:r>
            <a:r>
              <a:rPr lang="en-US" baseline="0" dirty="0"/>
              <a:t>, you are also obligated to properly track the use of funds and maintain adequate supporting documentation. This is your primary resource; it will guide you to what you need to know, but understand that a lot of information is there by reference – which means you have to go to another source for the details. </a:t>
            </a:r>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19</a:t>
            </a:fld>
            <a:endParaRPr lang="en-US" dirty="0"/>
          </a:p>
        </p:txBody>
      </p:sp>
    </p:spTree>
    <p:extLst>
      <p:ext uri="{BB962C8B-B14F-4D97-AF65-F5344CB8AC3E}">
        <p14:creationId xmlns:p14="http://schemas.microsoft.com/office/powerpoint/2010/main" val="3084065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2333">
              <a:defRPr/>
            </a:pPr>
            <a:r>
              <a:rPr lang="en-US" dirty="0"/>
              <a:t>…essentially a legally binding contract. Your district – as the</a:t>
            </a:r>
            <a:r>
              <a:rPr lang="en-US" baseline="0" dirty="0"/>
              <a:t> </a:t>
            </a:r>
            <a:r>
              <a:rPr lang="en-US" baseline="0" dirty="0" err="1"/>
              <a:t>subgrantee</a:t>
            </a:r>
            <a:r>
              <a:rPr lang="en-US" baseline="0" dirty="0"/>
              <a:t> – is obligated to use the subgrant funds as outlined in the agreement and to act with integrity when making decisions about using the funds and reporting on how your actual use of the funds. As a </a:t>
            </a:r>
            <a:r>
              <a:rPr lang="en-US" baseline="0" dirty="0" err="1"/>
              <a:t>subgrantee</a:t>
            </a:r>
            <a:r>
              <a:rPr lang="en-US" baseline="0" dirty="0"/>
              <a:t>, you are also obligated to properly track the use of funds and maintain adequate supporting documentation. This is your primary resource; it will guide you to what you need to know, but understand that a lot of information is there by reference – which means you have to go to another source for the details. </a:t>
            </a:r>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21</a:t>
            </a:fld>
            <a:endParaRPr lang="en-US" dirty="0"/>
          </a:p>
        </p:txBody>
      </p:sp>
    </p:spTree>
    <p:extLst>
      <p:ext uri="{BB962C8B-B14F-4D97-AF65-F5344CB8AC3E}">
        <p14:creationId xmlns:p14="http://schemas.microsoft.com/office/powerpoint/2010/main" val="1857791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23</a:t>
            </a:fld>
            <a:endParaRPr lang="en-US" dirty="0"/>
          </a:p>
        </p:txBody>
      </p:sp>
    </p:spTree>
    <p:extLst>
      <p:ext uri="{BB962C8B-B14F-4D97-AF65-F5344CB8AC3E}">
        <p14:creationId xmlns:p14="http://schemas.microsoft.com/office/powerpoint/2010/main" val="1163295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Assurance C is about your district’s accounting system and financial management system.</a:t>
            </a:r>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24</a:t>
            </a:fld>
            <a:endParaRPr lang="en-US" dirty="0"/>
          </a:p>
        </p:txBody>
      </p:sp>
    </p:spTree>
    <p:extLst>
      <p:ext uri="{BB962C8B-B14F-4D97-AF65-F5344CB8AC3E}">
        <p14:creationId xmlns:p14="http://schemas.microsoft.com/office/powerpoint/2010/main" val="700292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Left aligned</a:t>
            </a:r>
          </a:p>
          <a:p>
            <a:pPr marL="171450" indent="-171450">
              <a:buFont typeface="Arial" panose="020B0604020202020204" pitchFamily="34" charset="0"/>
              <a:buChar char="•"/>
            </a:pPr>
            <a:r>
              <a:rPr lang="en-US" dirty="0"/>
              <a:t>Title font is 88pt</a:t>
            </a:r>
          </a:p>
          <a:p>
            <a:pPr marL="171450" indent="-171450">
              <a:buFont typeface="Arial" panose="020B0604020202020204" pitchFamily="34" charset="0"/>
              <a:buChar char="•"/>
            </a:pPr>
            <a:r>
              <a:rPr lang="en-US" dirty="0"/>
              <a:t>Numbered line item 66 pt</a:t>
            </a:r>
          </a:p>
          <a:p>
            <a:pPr marL="171450" indent="-171450">
              <a:buFont typeface="Arial" panose="020B0604020202020204" pitchFamily="34" charset="0"/>
              <a:buChar char="•"/>
            </a:pPr>
            <a:r>
              <a:rPr lang="en-US" dirty="0"/>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25</a:t>
            </a:fld>
            <a:endParaRPr lang="en-US" dirty="0"/>
          </a:p>
        </p:txBody>
      </p:sp>
    </p:spTree>
    <p:extLst>
      <p:ext uri="{BB962C8B-B14F-4D97-AF65-F5344CB8AC3E}">
        <p14:creationId xmlns:p14="http://schemas.microsoft.com/office/powerpoint/2010/main" val="47726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26</a:t>
            </a:fld>
            <a:endParaRPr lang="en-US" dirty="0"/>
          </a:p>
        </p:txBody>
      </p:sp>
    </p:spTree>
    <p:extLst>
      <p:ext uri="{BB962C8B-B14F-4D97-AF65-F5344CB8AC3E}">
        <p14:creationId xmlns:p14="http://schemas.microsoft.com/office/powerpoint/2010/main" val="4089594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27</a:t>
            </a:fld>
            <a:endParaRPr lang="en-US" dirty="0"/>
          </a:p>
        </p:txBody>
      </p:sp>
    </p:spTree>
    <p:extLst>
      <p:ext uri="{BB962C8B-B14F-4D97-AF65-F5344CB8AC3E}">
        <p14:creationId xmlns:p14="http://schemas.microsoft.com/office/powerpoint/2010/main" val="434800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28</a:t>
            </a:fld>
            <a:endParaRPr lang="en-US" dirty="0"/>
          </a:p>
        </p:txBody>
      </p:sp>
    </p:spTree>
    <p:extLst>
      <p:ext uri="{BB962C8B-B14F-4D97-AF65-F5344CB8AC3E}">
        <p14:creationId xmlns:p14="http://schemas.microsoft.com/office/powerpoint/2010/main" val="36453312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2333">
              <a:defRPr/>
            </a:pPr>
            <a:r>
              <a:rPr lang="en-US" dirty="0"/>
              <a:t>So,</a:t>
            </a:r>
            <a:r>
              <a:rPr lang="en-US" baseline="0" dirty="0"/>
              <a:t> why am I pointing out all of this – to reinforce the need for more people in your district to read this document and understand it. Not only should the program manager read and understand it, but all the signatories and your finance staff who is working with the subgrant funds.  The assurances and terms and conditions are designed to support your compliance with federal regulations and will be one of the tools in your tool box to address questions like (on slide) when someone comes to you wanting to use Title I funds for unallowable expenses (i.e., things not in your approved plan).</a:t>
            </a:r>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29</a:t>
            </a:fld>
            <a:endParaRPr lang="en-US" dirty="0"/>
          </a:p>
        </p:txBody>
      </p:sp>
    </p:spTree>
    <p:extLst>
      <p:ext uri="{BB962C8B-B14F-4D97-AF65-F5344CB8AC3E}">
        <p14:creationId xmlns:p14="http://schemas.microsoft.com/office/powerpoint/2010/main" val="896792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2333">
              <a:defRPr/>
            </a:pPr>
            <a:r>
              <a:rPr lang="en-US" baseline="0" dirty="0"/>
              <a:t>The US Government Accountability Office – the GAO – defines waste…</a:t>
            </a:r>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31</a:t>
            </a:fld>
            <a:endParaRPr lang="en-US" dirty="0"/>
          </a:p>
        </p:txBody>
      </p:sp>
    </p:spTree>
    <p:extLst>
      <p:ext uri="{BB962C8B-B14F-4D97-AF65-F5344CB8AC3E}">
        <p14:creationId xmlns:p14="http://schemas.microsoft.com/office/powerpoint/2010/main" val="22491258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 desk audit prompted a site visit to three schools because the district couldn’t account for $20,000 worth of inventory.</a:t>
            </a:r>
          </a:p>
          <a:p>
            <a:r>
              <a:rPr lang="en-US" baseline="0" dirty="0"/>
              <a:t>The visit uncovered two things: all but $900 of the inventory and that the district’s internal control for inventory was flawed. Staff were not following written procedures, including the district’s inventory clerk and new principles were not being trained in the correct procedures for inventory control. As a result, the district has to return the unaccounted for funds ($900) and they’re on the program office’s radar regarding all their internal control processes. So this is both an example of waste and w</a:t>
            </a:r>
            <a:r>
              <a:rPr lang="en-US" dirty="0"/>
              <a:t>hat</a:t>
            </a:r>
            <a:r>
              <a:rPr lang="en-US" baseline="0" dirty="0"/>
              <a:t> happens when internal controls are not working properly. </a:t>
            </a:r>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32</a:t>
            </a:fld>
            <a:endParaRPr lang="en-US" dirty="0"/>
          </a:p>
        </p:txBody>
      </p:sp>
    </p:spTree>
    <p:extLst>
      <p:ext uri="{BB962C8B-B14F-4D97-AF65-F5344CB8AC3E}">
        <p14:creationId xmlns:p14="http://schemas.microsoft.com/office/powerpoint/2010/main" val="36350343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2333">
              <a:defRPr/>
            </a:pPr>
            <a:r>
              <a:rPr lang="en-US" dirty="0"/>
              <a:t>Definition</a:t>
            </a:r>
            <a:r>
              <a:rPr lang="en-US" baseline="0" dirty="0"/>
              <a:t> from the US Government Accountability Office</a:t>
            </a:r>
            <a:endParaRPr lang="en-US" dirty="0"/>
          </a:p>
          <a:p>
            <a:r>
              <a:rPr lang="en-US" dirty="0"/>
              <a:t>Important</a:t>
            </a:r>
            <a:r>
              <a:rPr lang="en-US" baseline="0" dirty="0"/>
              <a:t> to keep in mind that only the judicial system can determine whether something is fraud. (Presumption of innocence is a critical factor of our judicial system.)</a:t>
            </a:r>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33</a:t>
            </a:fld>
            <a:endParaRPr lang="en-US" dirty="0"/>
          </a:p>
        </p:txBody>
      </p:sp>
    </p:spTree>
    <p:extLst>
      <p:ext uri="{BB962C8B-B14F-4D97-AF65-F5344CB8AC3E}">
        <p14:creationId xmlns:p14="http://schemas.microsoft.com/office/powerpoint/2010/main" val="12688916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34</a:t>
            </a:fld>
            <a:endParaRPr lang="en-US" dirty="0"/>
          </a:p>
        </p:txBody>
      </p:sp>
    </p:spTree>
    <p:extLst>
      <p:ext uri="{BB962C8B-B14F-4D97-AF65-F5344CB8AC3E}">
        <p14:creationId xmlns:p14="http://schemas.microsoft.com/office/powerpoint/2010/main" val="13248665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2333">
              <a:defRPr/>
            </a:pPr>
            <a:r>
              <a:rPr lang="en-US" dirty="0"/>
              <a:t>Another definition</a:t>
            </a:r>
            <a:r>
              <a:rPr lang="en-US" baseline="0" dirty="0"/>
              <a:t> from the US Government Accountability Office; this definition can help you if you suspect something fishy is going on. Investigate abuse, use the word abuse, and if you uncover fraud, then you were correct in your suspicions. </a:t>
            </a:r>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35</a:t>
            </a:fld>
            <a:endParaRPr lang="en-US" dirty="0"/>
          </a:p>
        </p:txBody>
      </p:sp>
    </p:spTree>
    <p:extLst>
      <p:ext uri="{BB962C8B-B14F-4D97-AF65-F5344CB8AC3E}">
        <p14:creationId xmlns:p14="http://schemas.microsoft.com/office/powerpoint/2010/main" val="407625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like to start with this disclaimer – because the information I’m going to share today about grants management and requirements includes federal regulations and our agency’s requirements, but …</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17974962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2333">
              <a:defRPr/>
            </a:pPr>
            <a:r>
              <a:rPr lang="en-US" baseline="0" dirty="0"/>
              <a:t>Here are t</a:t>
            </a:r>
            <a:r>
              <a:rPr lang="en-US" dirty="0"/>
              <a:t>wo instances of “abuse</a:t>
            </a:r>
            <a:r>
              <a:rPr lang="en-US" baseline="0" dirty="0"/>
              <a:t>” of federal Title I funds: one district had to reimburse title I funds that were used to take the team to a Kiawah Island spa. Another district was misrepresenting how much time the Title I coordinator was spending on Title I activities and had to reimburse funds for the difference, which was </a:t>
            </a:r>
            <a:r>
              <a:rPr lang="en-US" b="1" baseline="0" dirty="0">
                <a:solidFill>
                  <a:schemeClr val="tx1"/>
                </a:solidFill>
              </a:rPr>
              <a:t>70%.  </a:t>
            </a:r>
            <a:r>
              <a:rPr lang="en-US" baseline="0" dirty="0"/>
              <a:t>I encourage you -- get to know section 303 of the Uniform Grant Guidance regulations, which begins with “The non-federal entity must (a) Establish and maintain effective internal control over the federal award that provides reasonable assurance that the non-federal entity is managing the federal award in compliance with federal statutes, regulations, and the terms and conditions of the federal award.” It goes on from there and states that you must “take prompt action” – their words – “take prompt action when instances of noncompliance are identified including noncompliance identified in audit findings.”</a:t>
            </a:r>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36</a:t>
            </a:fld>
            <a:endParaRPr lang="en-US" dirty="0"/>
          </a:p>
        </p:txBody>
      </p:sp>
    </p:spTree>
    <p:extLst>
      <p:ext uri="{BB962C8B-B14F-4D97-AF65-F5344CB8AC3E}">
        <p14:creationId xmlns:p14="http://schemas.microsoft.com/office/powerpoint/2010/main" val="38308252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2333">
              <a:defRPr/>
            </a:pPr>
            <a:r>
              <a:rPr lang="en-US" dirty="0"/>
              <a:t>The items</a:t>
            </a:r>
            <a:r>
              <a:rPr lang="en-US" baseline="0" dirty="0"/>
              <a:t> in your approved plan for a subgrant are what is allowable. If you misrepresent those items, that’s abuse. </a:t>
            </a:r>
            <a:r>
              <a:rPr lang="en-US" dirty="0"/>
              <a:t>I should</a:t>
            </a:r>
            <a:r>
              <a:rPr lang="en-US" baseline="0" dirty="0"/>
              <a:t>n’t have to tell you that appearances are everything, and if you’re doing things like using funds for purposes outside of your approved plan and the terms of your subaward, it can appear to be abuse of fund (if not fraud). Likewise, if you do not keep adequate records to support how you’re spending the subgrant funds, it will look like you’re hiding something that could be abuse (or worse: fraud).</a:t>
            </a:r>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37</a:t>
            </a:fld>
            <a:endParaRPr lang="en-US" dirty="0"/>
          </a:p>
        </p:txBody>
      </p:sp>
    </p:spTree>
    <p:extLst>
      <p:ext uri="{BB962C8B-B14F-4D97-AF65-F5344CB8AC3E}">
        <p14:creationId xmlns:p14="http://schemas.microsoft.com/office/powerpoint/2010/main" val="16419051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Theft is the most common issue in almost all organizations, including those managing federal grant funding. People who embezzle funds can be extremely creative and appear very trustworthy – precisely why they can do so much damage to an organization and remain undetected for extended periods of time. (Handout with more details)</a:t>
            </a:r>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38</a:t>
            </a:fld>
            <a:endParaRPr lang="en-US" dirty="0"/>
          </a:p>
        </p:txBody>
      </p:sp>
    </p:spTree>
    <p:extLst>
      <p:ext uri="{BB962C8B-B14F-4D97-AF65-F5344CB8AC3E}">
        <p14:creationId xmlns:p14="http://schemas.microsoft.com/office/powerpoint/2010/main" val="2368681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1951">
              <a:defRPr/>
            </a:pPr>
            <a:r>
              <a:rPr lang="en-US" baseline="0" dirty="0"/>
              <a:t>These are some ways to mitigate the risk of waste, fraud, and abuse of federal funds and the first is a strong system of internal controls. Checks routinely written to employees as “reimbursement” of expenses and the use of ATM/Debit/Credit Cards (even gift cards) must be carefully controlled and require robust oversight.</a:t>
            </a:r>
            <a:endParaRPr lang="en-US" dirty="0"/>
          </a:p>
          <a:p>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39</a:t>
            </a:fld>
            <a:endParaRPr lang="en-US" dirty="0"/>
          </a:p>
        </p:txBody>
      </p:sp>
    </p:spTree>
    <p:extLst>
      <p:ext uri="{BB962C8B-B14F-4D97-AF65-F5344CB8AC3E}">
        <p14:creationId xmlns:p14="http://schemas.microsoft.com/office/powerpoint/2010/main" val="811703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1951">
              <a:defRPr/>
            </a:pPr>
            <a:r>
              <a:rPr lang="en-US" baseline="0" dirty="0"/>
              <a:t>These are some ways to mitigate the risk of waste, fraud, and abuse of federal funds and the first is a strong system of internal controls. Checks routinely written to employees as “reimbursement” of expenses and the use of ATM/Debit/Credit Cards (even gift cards) must be carefully controlled and require robust oversight.</a:t>
            </a:r>
            <a:endParaRPr lang="en-US" dirty="0"/>
          </a:p>
          <a:p>
            <a:endParaRPr lang="en-US" dirty="0"/>
          </a:p>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40</a:t>
            </a:fld>
            <a:endParaRPr lang="en-US" dirty="0"/>
          </a:p>
        </p:txBody>
      </p:sp>
    </p:spTree>
    <p:extLst>
      <p:ext uri="{BB962C8B-B14F-4D97-AF65-F5344CB8AC3E}">
        <p14:creationId xmlns:p14="http://schemas.microsoft.com/office/powerpoint/2010/main" val="3226887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41</a:t>
            </a:fld>
            <a:endParaRPr lang="en-US" dirty="0"/>
          </a:p>
        </p:txBody>
      </p:sp>
    </p:spTree>
    <p:extLst>
      <p:ext uri="{BB962C8B-B14F-4D97-AF65-F5344CB8AC3E}">
        <p14:creationId xmlns:p14="http://schemas.microsoft.com/office/powerpoint/2010/main" val="143725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South Carolina Department of Education</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91D14C-FD63-4621-8F63-9ECEE9A5DED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19968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title is hidden </a:t>
            </a:r>
            <a:r>
              <a:rPr lang="en-US"/>
              <a:t>from display</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43</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It’s important that you understand that what I’m presenting today is not a substitute for you reading the grant awards issued to your district and all the related documents – the assurances and terms and conditions, and the federal regulations or state laws that apply to the contractual agreements your district has entered into. And that’s what a grant or subgrant is – it is a </a:t>
            </a:r>
            <a:r>
              <a:rPr lang="en-US" dirty="0" err="1"/>
              <a:t>concstractual</a:t>
            </a:r>
            <a:r>
              <a:rPr lang="en-US" dirty="0"/>
              <a:t> agreement between our SCDE and your school district. Quickly, just a show or hands –how</a:t>
            </a:r>
            <a:r>
              <a:rPr lang="en-US" baseline="0" dirty="0"/>
              <a:t> many of you have had</a:t>
            </a:r>
            <a:r>
              <a:rPr lang="en-US" dirty="0"/>
              <a:t> experience with grants? </a:t>
            </a:r>
          </a:p>
          <a:p>
            <a:endParaRPr lang="en-US" dirty="0"/>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4</a:t>
            </a:fld>
            <a:endParaRPr lang="en-US" dirty="0"/>
          </a:p>
        </p:txBody>
      </p:sp>
    </p:spTree>
    <p:extLst>
      <p:ext uri="{BB962C8B-B14F-4D97-AF65-F5344CB8AC3E}">
        <p14:creationId xmlns:p14="http://schemas.microsoft.com/office/powerpoint/2010/main" val="985289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2333">
              <a:defRPr/>
            </a:pPr>
            <a:r>
              <a:rPr lang="en-US" dirty="0"/>
              <a:t>Here are the grant management expectations</a:t>
            </a:r>
            <a:r>
              <a:rPr lang="en-US" baseline="0" dirty="0"/>
              <a:t> that the state has for school districts. This may not be the first time you’ve seen these during this boot camp and it probably is not the last time you’ll see them – Th</a:t>
            </a:r>
            <a:r>
              <a:rPr lang="en-US" dirty="0"/>
              <a:t>ey’re the five expectations of school districts [slide</a:t>
            </a:r>
            <a:r>
              <a:rPr lang="en-US" baseline="0" dirty="0"/>
              <a:t> contents].  All of these expectations are grounded in law, regulations, or terms of a contract.</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important for you to understand</a:t>
            </a:r>
            <a:r>
              <a:rPr lang="en-US" baseline="0" dirty="0"/>
              <a:t> the grant manager’s role. </a:t>
            </a:r>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7</a:t>
            </a:fld>
            <a:endParaRPr lang="en-US" dirty="0"/>
          </a:p>
        </p:txBody>
      </p:sp>
    </p:spTree>
    <p:extLst>
      <p:ext uri="{BB962C8B-B14F-4D97-AF65-F5344CB8AC3E}">
        <p14:creationId xmlns:p14="http://schemas.microsoft.com/office/powerpoint/2010/main" val="3263739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also important for you to understand</a:t>
            </a:r>
            <a:r>
              <a:rPr lang="en-US" baseline="0" dirty="0"/>
              <a:t> the financial officer’s role in grants management. Your overall role is to support your grant managers so that the district succeeds overall.</a:t>
            </a:r>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8</a:t>
            </a:fld>
            <a:endParaRPr lang="en-US" dirty="0"/>
          </a:p>
        </p:txBody>
      </p:sp>
    </p:spTree>
    <p:extLst>
      <p:ext uri="{BB962C8B-B14F-4D97-AF65-F5344CB8AC3E}">
        <p14:creationId xmlns:p14="http://schemas.microsoft.com/office/powerpoint/2010/main" val="2031712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9</a:t>
            </a:fld>
            <a:endParaRPr lang="en-US" dirty="0"/>
          </a:p>
        </p:txBody>
      </p:sp>
    </p:spTree>
    <p:extLst>
      <p:ext uri="{BB962C8B-B14F-4D97-AF65-F5344CB8AC3E}">
        <p14:creationId xmlns:p14="http://schemas.microsoft.com/office/powerpoint/2010/main" val="29664016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79893" y="547688"/>
            <a:ext cx="16459200" cy="1645920"/>
          </a:xfrm>
        </p:spPr>
        <p:txBody>
          <a:bodyPr/>
          <a:lstStyle/>
          <a:p>
            <a:r>
              <a:rPr lang="en-US"/>
              <a:t>Click to edit Master title style</a:t>
            </a:r>
            <a:endParaRPr lang="en-US" dirty="0"/>
          </a:p>
        </p:txBody>
      </p:sp>
      <p:sp>
        <p:nvSpPr>
          <p:cNvPr id="3" name="Content Placeholder 2"/>
          <p:cNvSpPr>
            <a:spLocks noGrp="1"/>
          </p:cNvSpPr>
          <p:nvPr>
            <p:ph idx="1"/>
          </p:nvPr>
        </p:nvSpPr>
        <p:spPr>
          <a:xfrm>
            <a:off x="879894" y="2498054"/>
            <a:ext cx="16459200" cy="59644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270326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1361222"/>
            <a:ext cx="16459200" cy="4279106"/>
          </a:xfrm>
        </p:spPr>
        <p:txBody>
          <a:bodyPr anchor="b">
            <a:normAutofit/>
          </a:bodyPr>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914400" y="5640328"/>
            <a:ext cx="16459200" cy="2615153"/>
          </a:xfrm>
        </p:spPr>
        <p:txBody>
          <a:bodyPr>
            <a:normAutofit/>
          </a:bodyPr>
          <a:lstStyle>
            <a:lvl1pPr marL="0" indent="0">
              <a:buNone/>
              <a:defRPr sz="4200">
                <a:solidFill>
                  <a:schemeClr val="bg1">
                    <a:lumMod val="50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535160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27901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 id="2147483681" r:id="rId18"/>
    <p:sldLayoutId id="2147483682" r:id="rId19"/>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federalregister.gov/" TargetMode="Externa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www.ecfr.gov/current/title-2/section-200.332" TargetMode="External"/><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hyperlink" Target="https://ed.sc.gov/finance/auditing/manuals-handbooks-and-guidelines/guidelines-for-retaining-documentation-to-support-expenditures1/" TargetMode="External"/><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hyperlink" Target="https://www.ecfr.gov/current/title-2/part-200"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www.ecfr.gov/current/title-2/subtitle-A/chapter-II/part-200/subpart-D/section-200.303"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hyperlink" Target="https://ed.sc.gov/finance/grants/scde-grants-program/" TargetMode="External"/><Relationship Id="rId2" Type="http://schemas.openxmlformats.org/officeDocument/2006/relationships/notesSlide" Target="../notesSlides/notesSlide36.xml"/><Relationship Id="rId1" Type="http://schemas.openxmlformats.org/officeDocument/2006/relationships/slideLayout" Target="../slideLayouts/slideLayout17.xml"/><Relationship Id="rId4" Type="http://schemas.openxmlformats.org/officeDocument/2006/relationships/hyperlink" Target="mailto:Grants@ed.sc.gov"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www.ecfr.gov/current/title-2/subtitle-A/chapter-II/part-200/subpart-D"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dirty="0"/>
              <a:t>Grants Management Overview</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lstStyle/>
          <a:p>
            <a:r>
              <a:rPr lang="en-US" dirty="0"/>
              <a:t>Finance Bootcamp</a:t>
            </a:r>
          </a:p>
          <a:p>
            <a:r>
              <a:rPr lang="en-US" dirty="0"/>
              <a:t>Audrey H. Shifflett, Office of Grant Services</a:t>
            </a:r>
          </a:p>
          <a:p>
            <a:r>
              <a:rPr lang="en-US" dirty="0"/>
              <a:t>August 22,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pic>
        <p:nvPicPr>
          <p:cNvPr id="4" name="Picture 3" descr="A picture of the outline of a boot print containing text of the word &quot;bootcamp.&quot;&#10;&#10;&#10;">
            <a:extLst>
              <a:ext uri="{FF2B5EF4-FFF2-40B4-BE49-F238E27FC236}">
                <a16:creationId xmlns:a16="http://schemas.microsoft.com/office/drawing/2014/main" id="{C2BBEE91-1707-6A53-F3EF-4676E433445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4361" y="266786"/>
            <a:ext cx="2306864" cy="1229797"/>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F5677CD-ECD8-632E-4872-29CAE6C0DB09}"/>
              </a:ext>
            </a:extLst>
          </p:cNvPr>
          <p:cNvSpPr>
            <a:spLocks noGrp="1"/>
          </p:cNvSpPr>
          <p:nvPr>
            <p:ph type="title"/>
          </p:nvPr>
        </p:nvSpPr>
        <p:spPr>
          <a:xfrm>
            <a:off x="914400" y="488634"/>
            <a:ext cx="16459200" cy="1783080"/>
          </a:xfrm>
        </p:spPr>
        <p:txBody>
          <a:bodyPr anchor="ctr">
            <a:normAutofit/>
          </a:bodyPr>
          <a:lstStyle/>
          <a:p>
            <a:pPr algn="ctr"/>
            <a:r>
              <a:rPr lang="en-US" dirty="0"/>
              <a:t>Federal Laws, Regulations, and Guidance</a:t>
            </a:r>
            <a:endParaRPr lang="en-US" b="1" dirty="0"/>
          </a:p>
        </p:txBody>
      </p:sp>
      <p:sp>
        <p:nvSpPr>
          <p:cNvPr id="17" name="Text Placeholder 2">
            <a:extLst>
              <a:ext uri="{FF2B5EF4-FFF2-40B4-BE49-F238E27FC236}">
                <a16:creationId xmlns:a16="http://schemas.microsoft.com/office/drawing/2014/main" id="{C45CC170-F446-01C2-833C-3A4DE2F15BFB}"/>
              </a:ext>
            </a:extLst>
          </p:cNvPr>
          <p:cNvSpPr>
            <a:spLocks noGrp="1"/>
          </p:cNvSpPr>
          <p:nvPr>
            <p:ph type="body" idx="1"/>
          </p:nvPr>
        </p:nvSpPr>
        <p:spPr>
          <a:xfrm>
            <a:off x="1188724" y="5823621"/>
            <a:ext cx="5037620" cy="2191665"/>
          </a:xfrm>
        </p:spPr>
        <p:txBody>
          <a:bodyPr>
            <a:normAutofit fontScale="77500" lnSpcReduction="20000"/>
          </a:bodyPr>
          <a:lstStyle/>
          <a:p>
            <a:pPr marL="90488" lvl="1">
              <a:lnSpc>
                <a:spcPct val="120000"/>
              </a:lnSpc>
              <a:spcBef>
                <a:spcPts val="0"/>
              </a:spcBef>
            </a:pPr>
            <a:r>
              <a:rPr lang="en-US" sz="4200" b="0" dirty="0"/>
              <a:t>Public inspection required for regulations; see Federal Register </a:t>
            </a:r>
            <a:r>
              <a:rPr lang="en-US" sz="4200" b="0" dirty="0">
                <a:hlinkClick r:id="rId2"/>
              </a:rPr>
              <a:t>www.federalregister.gov</a:t>
            </a:r>
            <a:r>
              <a:rPr lang="en-US" sz="4200" b="0" dirty="0"/>
              <a:t> </a:t>
            </a:r>
          </a:p>
        </p:txBody>
      </p:sp>
      <p:pic>
        <p:nvPicPr>
          <p:cNvPr id="5" name="Content Placeholder 4" descr="a cloud of words">
            <a:extLst>
              <a:ext uri="{FF2B5EF4-FFF2-40B4-BE49-F238E27FC236}">
                <a16:creationId xmlns:a16="http://schemas.microsoft.com/office/drawing/2014/main" id="{CE891B1E-5E2E-D334-C61E-7FF486BDCE5D}"/>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1239253" y="2271714"/>
            <a:ext cx="4987091" cy="3328884"/>
          </a:xfrm>
          <a:noFill/>
        </p:spPr>
      </p:pic>
      <p:sp>
        <p:nvSpPr>
          <p:cNvPr id="12" name="Content Placeholder 3">
            <a:extLst>
              <a:ext uri="{FF2B5EF4-FFF2-40B4-BE49-F238E27FC236}">
                <a16:creationId xmlns:a16="http://schemas.microsoft.com/office/drawing/2014/main" id="{464A878E-6B01-B9C2-BFEE-41A627081E16}"/>
              </a:ext>
            </a:extLst>
          </p:cNvPr>
          <p:cNvSpPr>
            <a:spLocks noGrp="1"/>
          </p:cNvSpPr>
          <p:nvPr>
            <p:ph sz="quarter" idx="4"/>
          </p:nvPr>
        </p:nvSpPr>
        <p:spPr>
          <a:xfrm>
            <a:off x="6677526" y="2396729"/>
            <a:ext cx="10696074" cy="6037205"/>
          </a:xfrm>
        </p:spPr>
        <p:txBody>
          <a:bodyPr>
            <a:normAutofit/>
          </a:bodyPr>
          <a:lstStyle/>
          <a:p>
            <a:r>
              <a:rPr lang="en-US" sz="4200" dirty="0"/>
              <a:t>Congress creates and President signs </a:t>
            </a:r>
            <a:r>
              <a:rPr lang="en-US" sz="4200" b="1" dirty="0"/>
              <a:t>laws</a:t>
            </a:r>
          </a:p>
          <a:p>
            <a:r>
              <a:rPr lang="en-US" sz="4200" dirty="0"/>
              <a:t>Federal Agency issues </a:t>
            </a:r>
            <a:r>
              <a:rPr lang="en-US" sz="4200" b="1" dirty="0"/>
              <a:t>program regulations</a:t>
            </a:r>
            <a:r>
              <a:rPr lang="en-US" sz="4200" dirty="0"/>
              <a:t> to implement and enforce laws</a:t>
            </a:r>
          </a:p>
          <a:p>
            <a:r>
              <a:rPr lang="en-US" sz="4200" dirty="0"/>
              <a:t>Office of Management and Budget (OMB) issues </a:t>
            </a:r>
            <a:r>
              <a:rPr lang="en-US" sz="4200" b="1" dirty="0"/>
              <a:t>regulations (cross-cutting)</a:t>
            </a:r>
          </a:p>
          <a:p>
            <a:r>
              <a:rPr lang="en-US" sz="4200" dirty="0"/>
              <a:t>Federal Agency creates </a:t>
            </a:r>
            <a:r>
              <a:rPr lang="en-US" sz="4200" b="1" dirty="0"/>
              <a:t>guidance</a:t>
            </a:r>
            <a:r>
              <a:rPr lang="en-US" sz="4200" dirty="0"/>
              <a:t> to clarify regulations and issues </a:t>
            </a:r>
            <a:r>
              <a:rPr lang="en-US" sz="4200" b="1" dirty="0"/>
              <a:t>letter &amp; memos</a:t>
            </a:r>
            <a:r>
              <a:rPr lang="en-US" sz="4200" dirty="0"/>
              <a:t> for more info</a:t>
            </a:r>
          </a:p>
        </p:txBody>
      </p:sp>
    </p:spTree>
    <p:extLst>
      <p:ext uri="{BB962C8B-B14F-4D97-AF65-F5344CB8AC3E}">
        <p14:creationId xmlns:p14="http://schemas.microsoft.com/office/powerpoint/2010/main" val="979761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F5677CD-ECD8-632E-4872-29CAE6C0DB09}"/>
              </a:ext>
            </a:extLst>
          </p:cNvPr>
          <p:cNvSpPr>
            <a:spLocks noGrp="1"/>
          </p:cNvSpPr>
          <p:nvPr>
            <p:ph type="title"/>
          </p:nvPr>
        </p:nvSpPr>
        <p:spPr/>
        <p:txBody>
          <a:bodyPr>
            <a:normAutofit/>
          </a:bodyPr>
          <a:lstStyle/>
          <a:p>
            <a:pPr algn="ctr"/>
            <a:r>
              <a:rPr lang="en-US" b="1" dirty="0"/>
              <a:t>Example: Title I Hierarchy of Requirements</a:t>
            </a:r>
          </a:p>
        </p:txBody>
      </p:sp>
      <p:sp>
        <p:nvSpPr>
          <p:cNvPr id="12" name="Content Placeholder 3">
            <a:extLst>
              <a:ext uri="{FF2B5EF4-FFF2-40B4-BE49-F238E27FC236}">
                <a16:creationId xmlns:a16="http://schemas.microsoft.com/office/drawing/2014/main" id="{464A878E-6B01-B9C2-BFEE-41A627081E16}"/>
              </a:ext>
            </a:extLst>
          </p:cNvPr>
          <p:cNvSpPr>
            <a:spLocks noGrp="1"/>
          </p:cNvSpPr>
          <p:nvPr>
            <p:ph idx="1"/>
          </p:nvPr>
        </p:nvSpPr>
        <p:spPr/>
        <p:txBody>
          <a:bodyPr>
            <a:normAutofit/>
          </a:bodyPr>
          <a:lstStyle/>
          <a:p>
            <a:pPr marL="0" indent="0">
              <a:lnSpc>
                <a:spcPct val="100000"/>
              </a:lnSpc>
              <a:spcBef>
                <a:spcPts val="2250"/>
              </a:spcBef>
              <a:buNone/>
            </a:pPr>
            <a:r>
              <a:rPr lang="en-US" dirty="0"/>
              <a:t>84.010 Title I Part A Basic Grants to LEAs</a:t>
            </a:r>
          </a:p>
          <a:p>
            <a:pPr marL="0" indent="0">
              <a:lnSpc>
                <a:spcPct val="100000"/>
              </a:lnSpc>
              <a:spcBef>
                <a:spcPts val="2250"/>
              </a:spcBef>
              <a:buNone/>
            </a:pPr>
            <a:r>
              <a:rPr lang="en-US" dirty="0"/>
              <a:t>Law: </a:t>
            </a:r>
            <a:r>
              <a:rPr lang="en-US" b="1" dirty="0"/>
              <a:t>Elementary and Secondary Education Act</a:t>
            </a:r>
            <a:r>
              <a:rPr lang="en-US" dirty="0"/>
              <a:t> </a:t>
            </a:r>
          </a:p>
          <a:p>
            <a:pPr marL="0" indent="0">
              <a:lnSpc>
                <a:spcPct val="100000"/>
              </a:lnSpc>
              <a:spcBef>
                <a:spcPts val="2250"/>
              </a:spcBef>
              <a:buNone/>
            </a:pPr>
            <a:r>
              <a:rPr lang="en-US" dirty="0"/>
              <a:t>Regulations: </a:t>
            </a:r>
            <a:r>
              <a:rPr lang="en-US" b="1" dirty="0"/>
              <a:t>34 CFR 200</a:t>
            </a:r>
            <a:r>
              <a:rPr lang="en-US" dirty="0"/>
              <a:t> (program-specific) </a:t>
            </a:r>
            <a:r>
              <a:rPr lang="en-US" b="1" dirty="0"/>
              <a:t>EDGAR</a:t>
            </a:r>
            <a:r>
              <a:rPr lang="en-US" dirty="0"/>
              <a:t> (agency-specific), 2 CFR Parts 25, 170, 180 (cross-cutting)</a:t>
            </a:r>
          </a:p>
          <a:p>
            <a:pPr marL="0" indent="0">
              <a:lnSpc>
                <a:spcPct val="100000"/>
              </a:lnSpc>
              <a:spcBef>
                <a:spcPts val="2250"/>
              </a:spcBef>
              <a:buNone/>
            </a:pPr>
            <a:r>
              <a:rPr lang="en-US" dirty="0"/>
              <a:t>US Department of Education (USED) Non-regulatory </a:t>
            </a:r>
            <a:r>
              <a:rPr lang="en-US" b="1" dirty="0"/>
              <a:t>Guidance</a:t>
            </a:r>
            <a:r>
              <a:rPr lang="en-US" dirty="0"/>
              <a:t> on Title I</a:t>
            </a:r>
          </a:p>
          <a:p>
            <a:pPr marL="0" indent="0">
              <a:lnSpc>
                <a:spcPct val="100000"/>
              </a:lnSpc>
              <a:spcBef>
                <a:spcPts val="2250"/>
              </a:spcBef>
              <a:buNone/>
            </a:pPr>
            <a:r>
              <a:rPr lang="en-US" dirty="0"/>
              <a:t>USED </a:t>
            </a:r>
            <a:r>
              <a:rPr lang="en-US" b="1" dirty="0"/>
              <a:t>Dear Colleague Letter </a:t>
            </a:r>
            <a:r>
              <a:rPr lang="en-US" dirty="0"/>
              <a:t>on Title I Resource Equity</a:t>
            </a:r>
          </a:p>
        </p:txBody>
      </p:sp>
    </p:spTree>
    <p:extLst>
      <p:ext uri="{BB962C8B-B14F-4D97-AF65-F5344CB8AC3E}">
        <p14:creationId xmlns:p14="http://schemas.microsoft.com/office/powerpoint/2010/main" val="3948093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6D81B-6A4F-E7A7-F702-B9BB8FEE6177}"/>
              </a:ext>
            </a:extLst>
          </p:cNvPr>
          <p:cNvSpPr>
            <a:spLocks noGrp="1"/>
          </p:cNvSpPr>
          <p:nvPr>
            <p:ph type="title"/>
          </p:nvPr>
        </p:nvSpPr>
        <p:spPr/>
        <p:txBody>
          <a:bodyPr/>
          <a:lstStyle/>
          <a:p>
            <a:r>
              <a:rPr lang="en-US" dirty="0"/>
              <a:t>Agenda 2</a:t>
            </a:r>
          </a:p>
        </p:txBody>
      </p:sp>
      <p:sp>
        <p:nvSpPr>
          <p:cNvPr id="3" name="Text Placeholder 2">
            <a:extLst>
              <a:ext uri="{FF2B5EF4-FFF2-40B4-BE49-F238E27FC236}">
                <a16:creationId xmlns:a16="http://schemas.microsoft.com/office/drawing/2014/main" id="{37943979-4987-517D-F658-4605E2C60886}"/>
              </a:ext>
            </a:extLst>
          </p:cNvPr>
          <p:cNvSpPr>
            <a:spLocks noGrp="1"/>
          </p:cNvSpPr>
          <p:nvPr>
            <p:ph type="body" sz="quarter" idx="13"/>
          </p:nvPr>
        </p:nvSpPr>
        <p:spPr/>
        <p:txBody>
          <a:bodyPr>
            <a:normAutofit fontScale="92500"/>
          </a:bodyPr>
          <a:lstStyle/>
          <a:p>
            <a:r>
              <a:rPr lang="en-US" dirty="0">
                <a:latin typeface="Aptos" panose="020B0004020202020204" pitchFamily="34" charset="0"/>
              </a:rPr>
              <a:t>Policies and Procedures of a Pass-through Entity (like the SCDE)</a:t>
            </a:r>
          </a:p>
          <a:p>
            <a:endParaRPr lang="en-US" dirty="0"/>
          </a:p>
        </p:txBody>
      </p:sp>
    </p:spTree>
    <p:extLst>
      <p:ext uri="{BB962C8B-B14F-4D97-AF65-F5344CB8AC3E}">
        <p14:creationId xmlns:p14="http://schemas.microsoft.com/office/powerpoint/2010/main" val="1859874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88633"/>
            <a:ext cx="16459200" cy="1138187"/>
          </a:xfrm>
        </p:spPr>
        <p:txBody>
          <a:bodyPr anchor="ctr">
            <a:normAutofit/>
          </a:bodyPr>
          <a:lstStyle/>
          <a:p>
            <a:pPr algn="ctr"/>
            <a:r>
              <a:rPr lang="en-US" sz="4650" dirty="0"/>
              <a:t>Pass-through Entity: SC Department of Education (SCDE)</a:t>
            </a:r>
          </a:p>
        </p:txBody>
      </p:sp>
      <p:sp>
        <p:nvSpPr>
          <p:cNvPr id="19" name="Text Placeholder 2">
            <a:extLst>
              <a:ext uri="{FF2B5EF4-FFF2-40B4-BE49-F238E27FC236}">
                <a16:creationId xmlns:a16="http://schemas.microsoft.com/office/drawing/2014/main" id="{AC7ABD94-7164-F752-DB6B-961E5E4BD406}"/>
              </a:ext>
            </a:extLst>
          </p:cNvPr>
          <p:cNvSpPr>
            <a:spLocks noGrp="1"/>
          </p:cNvSpPr>
          <p:nvPr>
            <p:ph type="body" idx="1"/>
          </p:nvPr>
        </p:nvSpPr>
        <p:spPr>
          <a:xfrm>
            <a:off x="914397" y="2139765"/>
            <a:ext cx="7955277" cy="825866"/>
          </a:xfrm>
        </p:spPr>
        <p:txBody>
          <a:bodyPr>
            <a:noAutofit/>
          </a:bodyPr>
          <a:lstStyle/>
          <a:p>
            <a:pPr>
              <a:lnSpc>
                <a:spcPct val="120000"/>
              </a:lnSpc>
              <a:spcBef>
                <a:spcPts val="0"/>
              </a:spcBef>
            </a:pPr>
            <a:r>
              <a:rPr lang="en-US" sz="4500" dirty="0"/>
              <a:t>Primary Grantee</a:t>
            </a:r>
          </a:p>
        </p:txBody>
      </p:sp>
      <p:sp>
        <p:nvSpPr>
          <p:cNvPr id="4" name="Text Placeholder 3"/>
          <p:cNvSpPr>
            <a:spLocks noGrp="1"/>
          </p:cNvSpPr>
          <p:nvPr>
            <p:ph sz="half" idx="2"/>
          </p:nvPr>
        </p:nvSpPr>
        <p:spPr>
          <a:xfrm>
            <a:off x="914396" y="2965631"/>
            <a:ext cx="9552377" cy="6007472"/>
          </a:xfrm>
        </p:spPr>
        <p:txBody>
          <a:bodyPr>
            <a:normAutofit fontScale="85000" lnSpcReduction="10000"/>
          </a:bodyPr>
          <a:lstStyle/>
          <a:p>
            <a:pPr marL="347663" lvl="1" indent="-347663">
              <a:spcBef>
                <a:spcPts val="1500"/>
              </a:spcBef>
            </a:pPr>
            <a:r>
              <a:rPr lang="en-US" sz="4200" dirty="0"/>
              <a:t>Receives grant from federal agency</a:t>
            </a:r>
          </a:p>
          <a:p>
            <a:pPr marL="347663" lvl="1" indent="-347663">
              <a:spcBef>
                <a:spcPts val="1500"/>
              </a:spcBef>
            </a:pPr>
            <a:r>
              <a:rPr lang="en-US" sz="4200" dirty="0"/>
              <a:t>Must comply with authorizing law, applicable regulations, guidance, etc.</a:t>
            </a:r>
          </a:p>
          <a:p>
            <a:pPr marL="347663" lvl="1" indent="-347663">
              <a:spcBef>
                <a:spcPts val="1500"/>
              </a:spcBef>
            </a:pPr>
            <a:r>
              <a:rPr lang="en-US" sz="4200" dirty="0"/>
              <a:t>Makes subgrants to eligible entities (subgrantees) in compliance with laws and regulations </a:t>
            </a:r>
          </a:p>
          <a:p>
            <a:pPr marL="0" lvl="1" indent="0">
              <a:spcBef>
                <a:spcPts val="1500"/>
              </a:spcBef>
              <a:buNone/>
            </a:pPr>
            <a:endParaRPr lang="en-US" sz="4400" dirty="0"/>
          </a:p>
          <a:p>
            <a:pPr marL="0" lvl="1" indent="0">
              <a:spcBef>
                <a:spcPts val="1500"/>
              </a:spcBef>
              <a:buNone/>
            </a:pPr>
            <a:r>
              <a:rPr lang="en-US" sz="4400" dirty="0"/>
              <a:t>See </a:t>
            </a:r>
            <a:r>
              <a:rPr lang="en-US" sz="4400" dirty="0">
                <a:hlinkClick r:id="rId3"/>
              </a:rPr>
              <a:t>2 CFR Part 200.332 Requirements for pass-through entities </a:t>
            </a:r>
            <a:r>
              <a:rPr lang="en-US" sz="4400" dirty="0"/>
              <a:t>for more information.</a:t>
            </a:r>
            <a:r>
              <a:rPr lang="en-US" sz="3200" dirty="0"/>
              <a:t> </a:t>
            </a:r>
          </a:p>
        </p:txBody>
      </p:sp>
      <p:pic>
        <p:nvPicPr>
          <p:cNvPr id="14" name="Content Placeholder 13" descr="with text &quot;pass-thorugh windows are in demand&quot;" title="picture of decorator showroom"/>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10466772" y="2552698"/>
            <a:ext cx="6870474" cy="4070756"/>
          </a:xfrm>
          <a:noFill/>
          <a:effectLst>
            <a:outerShdw blurRad="63500" sx="102000" sy="102000" algn="ctr" rotWithShape="0">
              <a:prstClr val="black">
                <a:alpha val="40000"/>
              </a:prstClr>
            </a:outerShdw>
          </a:effectLst>
        </p:spPr>
      </p:pic>
      <p:sp>
        <p:nvSpPr>
          <p:cNvPr id="5" name="Slide Number Placeholder 4" hidden="1"/>
          <p:cNvSpPr>
            <a:spLocks noGrp="1"/>
          </p:cNvSpPr>
          <p:nvPr>
            <p:ph type="sldNum" sz="quarter" idx="4294967295"/>
          </p:nvPr>
        </p:nvSpPr>
        <p:spPr>
          <a:xfrm>
            <a:off x="14020800" y="9534526"/>
            <a:ext cx="4267200" cy="547688"/>
          </a:xfrm>
          <a:prstGeom prst="rect">
            <a:avLst/>
          </a:prstGeom>
        </p:spPr>
        <p:txBody>
          <a:bodyPr/>
          <a:lstStyle/>
          <a:p>
            <a:pPr>
              <a:spcAft>
                <a:spcPts val="900"/>
              </a:spcAft>
            </a:pPr>
            <a:fld id="{2638198E-7845-4843-8114-6B9DA8FD3EF6}" type="slidenum">
              <a:rPr lang="en-US" smtClean="0"/>
              <a:pPr>
                <a:spcAft>
                  <a:spcPts val="900"/>
                </a:spcAft>
              </a:pPr>
              <a:t>13</a:t>
            </a:fld>
            <a:endParaRPr lang="en-US"/>
          </a:p>
        </p:txBody>
      </p:sp>
    </p:spTree>
    <p:extLst>
      <p:ext uri="{BB962C8B-B14F-4D97-AF65-F5344CB8AC3E}">
        <p14:creationId xmlns:p14="http://schemas.microsoft.com/office/powerpoint/2010/main" val="4039183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88633"/>
            <a:ext cx="16459200" cy="1138187"/>
          </a:xfrm>
        </p:spPr>
        <p:txBody>
          <a:bodyPr anchor="ctr">
            <a:normAutofit/>
          </a:bodyPr>
          <a:lstStyle/>
          <a:p>
            <a:pPr algn="ctr"/>
            <a:r>
              <a:rPr lang="en-US" sz="4650" dirty="0"/>
              <a:t>SCDE: Pass-through Entity Issues Subawards</a:t>
            </a:r>
          </a:p>
        </p:txBody>
      </p:sp>
      <p:pic>
        <p:nvPicPr>
          <p:cNvPr id="9" name="Content Placeholder 5" descr="close up of previous picture&#10;&#10;with subgrantees looking through window at SCDE-labeled model">
            <a:extLst>
              <a:ext uri="{FF2B5EF4-FFF2-40B4-BE49-F238E27FC236}">
                <a16:creationId xmlns:a16="http://schemas.microsoft.com/office/drawing/2014/main" id="{1942C5E7-AC27-230E-A984-E0AAAEA25DF0}"/>
              </a:ext>
            </a:extLst>
          </p:cNvPr>
          <p:cNvPicPr>
            <a:picLocks noChangeAspect="1"/>
          </p:cNvPicPr>
          <p:nvPr/>
        </p:nvPicPr>
        <p:blipFill rotWithShape="1">
          <a:blip r:embed="rId3">
            <a:extLst>
              <a:ext uri="{28A0092B-C50C-407E-A947-70E740481C1C}">
                <a14:useLocalDpi xmlns:a14="http://schemas.microsoft.com/office/drawing/2010/main" val="0"/>
              </a:ext>
            </a:extLst>
          </a:blip>
          <a:srcRect l="16016" t="14783" r="10973" b="36833"/>
          <a:stretch/>
        </p:blipFill>
        <p:spPr>
          <a:xfrm>
            <a:off x="1096105" y="2400302"/>
            <a:ext cx="6827075" cy="5058228"/>
          </a:xfrm>
          <a:prstGeom prst="rect">
            <a:avLst/>
          </a:prstGeom>
          <a:effectLst>
            <a:outerShdw blurRad="63500" sx="102000" sy="102000" algn="ctr" rotWithShape="0">
              <a:prstClr val="black">
                <a:alpha val="40000"/>
              </a:prstClr>
            </a:outerShdw>
          </a:effectLst>
        </p:spPr>
      </p:pic>
      <p:sp>
        <p:nvSpPr>
          <p:cNvPr id="11" name="TextBox 10">
            <a:extLst>
              <a:ext uri="{FF2B5EF4-FFF2-40B4-BE49-F238E27FC236}">
                <a16:creationId xmlns:a16="http://schemas.microsoft.com/office/drawing/2014/main" id="{30D494A2-9C52-F982-14DA-2BFF33996808}"/>
              </a:ext>
            </a:extLst>
          </p:cNvPr>
          <p:cNvSpPr txBox="1"/>
          <p:nvPr/>
        </p:nvSpPr>
        <p:spPr>
          <a:xfrm>
            <a:off x="1888799" y="3390900"/>
            <a:ext cx="3403524" cy="646331"/>
          </a:xfrm>
          <a:prstGeom prst="rect">
            <a:avLst/>
          </a:prstGeom>
          <a:noFill/>
        </p:spPr>
        <p:txBody>
          <a:bodyPr wrap="square" rtlCol="0">
            <a:spAutoFit/>
          </a:bodyPr>
          <a:lstStyle/>
          <a:p>
            <a:pPr algn="ctr"/>
            <a:r>
              <a:rPr lang="en-US" sz="3600" dirty="0">
                <a:effectLst>
                  <a:outerShdw blurRad="38100" dist="38100" dir="2700000" algn="tl">
                    <a:srgbClr val="000000">
                      <a:alpha val="43137"/>
                    </a:srgbClr>
                  </a:outerShdw>
                </a:effectLst>
              </a:rPr>
              <a:t>SUBGRANTEE</a:t>
            </a:r>
          </a:p>
        </p:txBody>
      </p:sp>
      <p:sp>
        <p:nvSpPr>
          <p:cNvPr id="10" name="TextBox 9">
            <a:extLst>
              <a:ext uri="{FF2B5EF4-FFF2-40B4-BE49-F238E27FC236}">
                <a16:creationId xmlns:a16="http://schemas.microsoft.com/office/drawing/2014/main" id="{52B9F885-3842-1501-F31B-1B62DCFC8C8D}"/>
              </a:ext>
            </a:extLst>
          </p:cNvPr>
          <p:cNvSpPr txBox="1"/>
          <p:nvPr/>
        </p:nvSpPr>
        <p:spPr>
          <a:xfrm>
            <a:off x="5292323" y="6098920"/>
            <a:ext cx="1672478" cy="646331"/>
          </a:xfrm>
          <a:prstGeom prst="rect">
            <a:avLst/>
          </a:prstGeom>
          <a:noFill/>
        </p:spPr>
        <p:txBody>
          <a:bodyPr wrap="square" rtlCol="0">
            <a:spAutoFit/>
          </a:bodyPr>
          <a:lstStyle/>
          <a:p>
            <a:r>
              <a:rPr lang="en-US" sz="3600" dirty="0">
                <a:solidFill>
                  <a:schemeClr val="bg1"/>
                </a:solidFill>
                <a:effectLst>
                  <a:outerShdw blurRad="38100" dist="38100" dir="2700000" algn="tl">
                    <a:srgbClr val="000000">
                      <a:alpha val="43137"/>
                    </a:srgbClr>
                  </a:outerShdw>
                </a:effectLst>
              </a:rPr>
              <a:t>SCDE</a:t>
            </a:r>
            <a:endParaRPr lang="en-US" sz="2700" dirty="0">
              <a:solidFill>
                <a:schemeClr val="bg1"/>
              </a:solidFill>
              <a:effectLst>
                <a:outerShdw blurRad="38100" dist="38100" dir="2700000" algn="tl">
                  <a:srgbClr val="000000">
                    <a:alpha val="43137"/>
                  </a:srgbClr>
                </a:outerShdw>
              </a:effectLst>
            </a:endParaRPr>
          </a:p>
        </p:txBody>
      </p:sp>
      <p:sp>
        <p:nvSpPr>
          <p:cNvPr id="4" name="Text Placeholder 3"/>
          <p:cNvSpPr>
            <a:spLocks noGrp="1"/>
          </p:cNvSpPr>
          <p:nvPr>
            <p:ph sz="half" idx="2"/>
          </p:nvPr>
        </p:nvSpPr>
        <p:spPr>
          <a:xfrm>
            <a:off x="8439881" y="2400300"/>
            <a:ext cx="8459384" cy="6398670"/>
          </a:xfrm>
        </p:spPr>
        <p:txBody>
          <a:bodyPr>
            <a:normAutofit fontScale="92500" lnSpcReduction="10000"/>
          </a:bodyPr>
          <a:lstStyle/>
          <a:p>
            <a:pPr marL="347663" lvl="1" indent="-347663">
              <a:lnSpc>
                <a:spcPct val="100000"/>
              </a:lnSpc>
              <a:spcBef>
                <a:spcPts val="1500"/>
              </a:spcBef>
            </a:pPr>
            <a:r>
              <a:rPr lang="en-US" sz="4200" dirty="0"/>
              <a:t>Complies with laws &amp; regulations</a:t>
            </a:r>
          </a:p>
          <a:p>
            <a:pPr marL="347663" lvl="1" indent="-347663">
              <a:lnSpc>
                <a:spcPct val="100000"/>
              </a:lnSpc>
              <a:spcBef>
                <a:spcPts val="1500"/>
              </a:spcBef>
            </a:pPr>
            <a:r>
              <a:rPr lang="en-US" sz="4200" dirty="0"/>
              <a:t>Adds limits compliant with</a:t>
            </a:r>
          </a:p>
          <a:p>
            <a:pPr marL="1197770" lvl="2" indent="-519113">
              <a:lnSpc>
                <a:spcPct val="100000"/>
              </a:lnSpc>
              <a:spcBef>
                <a:spcPts val="1500"/>
              </a:spcBef>
            </a:pPr>
            <a:r>
              <a:rPr lang="en-US" sz="3900" dirty="0"/>
              <a:t>State laws</a:t>
            </a:r>
          </a:p>
          <a:p>
            <a:pPr marL="1197770" lvl="2" indent="-519113">
              <a:lnSpc>
                <a:spcPct val="100000"/>
              </a:lnSpc>
              <a:spcBef>
                <a:spcPts val="1500"/>
              </a:spcBef>
            </a:pPr>
            <a:r>
              <a:rPr lang="en-US" sz="3900" dirty="0"/>
              <a:t>State-level program requirements</a:t>
            </a:r>
          </a:p>
          <a:p>
            <a:pPr marL="0" lvl="2" indent="0">
              <a:lnSpc>
                <a:spcPct val="100000"/>
              </a:lnSpc>
              <a:spcBef>
                <a:spcPts val="1500"/>
              </a:spcBef>
              <a:buNone/>
            </a:pPr>
            <a:r>
              <a:rPr lang="en-US" sz="4200" dirty="0"/>
              <a:t>Must oversee and account for subgrants</a:t>
            </a:r>
          </a:p>
          <a:p>
            <a:pPr marL="1197770" lvl="2" indent="-514350">
              <a:lnSpc>
                <a:spcPct val="100000"/>
              </a:lnSpc>
              <a:spcBef>
                <a:spcPts val="1500"/>
              </a:spcBef>
            </a:pPr>
            <a:r>
              <a:rPr lang="en-US" sz="3900" dirty="0"/>
              <a:t>Risk assessment</a:t>
            </a:r>
          </a:p>
          <a:p>
            <a:pPr marL="1197770" lvl="2" indent="-514350">
              <a:lnSpc>
                <a:spcPct val="100000"/>
              </a:lnSpc>
              <a:spcBef>
                <a:spcPts val="1500"/>
              </a:spcBef>
            </a:pPr>
            <a:r>
              <a:rPr lang="en-US" sz="3900" dirty="0"/>
              <a:t>Monitoring</a:t>
            </a:r>
          </a:p>
          <a:p>
            <a:pPr marL="1197770" lvl="2" indent="-514350">
              <a:lnSpc>
                <a:spcPct val="100000"/>
              </a:lnSpc>
              <a:spcBef>
                <a:spcPts val="1500"/>
              </a:spcBef>
            </a:pPr>
            <a:r>
              <a:rPr lang="en-US" sz="3900" dirty="0"/>
              <a:t>Audits</a:t>
            </a:r>
          </a:p>
        </p:txBody>
      </p:sp>
      <p:sp>
        <p:nvSpPr>
          <p:cNvPr id="5" name="Slide Number Placeholder 4"/>
          <p:cNvSpPr>
            <a:spLocks noGrp="1"/>
          </p:cNvSpPr>
          <p:nvPr>
            <p:ph type="sldNum" sz="quarter" idx="4294967295"/>
          </p:nvPr>
        </p:nvSpPr>
        <p:spPr>
          <a:xfrm>
            <a:off x="14020800" y="9534526"/>
            <a:ext cx="4267200" cy="547688"/>
          </a:xfrm>
          <a:prstGeom prst="rect">
            <a:avLst/>
          </a:prstGeom>
        </p:spPr>
        <p:txBody>
          <a:bodyPr/>
          <a:lstStyle/>
          <a:p>
            <a:pPr>
              <a:spcAft>
                <a:spcPts val="900"/>
              </a:spcAft>
            </a:pPr>
            <a:fld id="{2638198E-7845-4843-8114-6B9DA8FD3EF6}" type="slidenum">
              <a:rPr lang="en-US" smtClean="0"/>
              <a:pPr>
                <a:spcAft>
                  <a:spcPts val="900"/>
                </a:spcAft>
              </a:pPr>
              <a:t>14</a:t>
            </a:fld>
            <a:endParaRPr lang="en-US"/>
          </a:p>
        </p:txBody>
      </p:sp>
    </p:spTree>
    <p:extLst>
      <p:ext uri="{BB962C8B-B14F-4D97-AF65-F5344CB8AC3E}">
        <p14:creationId xmlns:p14="http://schemas.microsoft.com/office/powerpoint/2010/main" val="1263971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732" y="368127"/>
            <a:ext cx="15924432" cy="1123323"/>
          </a:xfrm>
        </p:spPr>
        <p:txBody>
          <a:bodyPr>
            <a:normAutofit/>
          </a:bodyPr>
          <a:lstStyle/>
          <a:p>
            <a:pPr algn="ctr"/>
            <a:r>
              <a:rPr lang="en-US" sz="6000" dirty="0"/>
              <a:t>SCDE passes through to </a:t>
            </a:r>
            <a:r>
              <a:rPr lang="en-US" sz="6000" dirty="0" err="1"/>
              <a:t>Subgrantee</a:t>
            </a:r>
            <a:endParaRPr lang="en-US" sz="6000" dirty="0"/>
          </a:p>
        </p:txBody>
      </p:sp>
      <p:sp>
        <p:nvSpPr>
          <p:cNvPr id="4" name="Text Placeholder 3"/>
          <p:cNvSpPr>
            <a:spLocks noGrp="1"/>
          </p:cNvSpPr>
          <p:nvPr>
            <p:ph type="body" sz="half" idx="2"/>
          </p:nvPr>
        </p:nvSpPr>
        <p:spPr>
          <a:xfrm>
            <a:off x="990600" y="2933700"/>
            <a:ext cx="8523119" cy="6413280"/>
          </a:xfrm>
        </p:spPr>
        <p:txBody>
          <a:bodyPr>
            <a:normAutofit fontScale="92500" lnSpcReduction="10000"/>
          </a:bodyPr>
          <a:lstStyle/>
          <a:p>
            <a:pPr marL="511970" indent="-511970">
              <a:spcBef>
                <a:spcPts val="900"/>
              </a:spcBef>
              <a:buFont typeface="Arial" panose="020B0604020202020204" pitchFamily="34" charset="0"/>
              <a:buChar char="•"/>
            </a:pPr>
            <a:r>
              <a:rPr lang="en-US" sz="4200" dirty="0"/>
              <a:t>State Laws, Provisos, Regulations</a:t>
            </a:r>
          </a:p>
          <a:p>
            <a:pPr marL="1281113" lvl="2" indent="-257175">
              <a:lnSpc>
                <a:spcPct val="110000"/>
              </a:lnSpc>
              <a:spcBef>
                <a:spcPts val="900"/>
              </a:spcBef>
              <a:buFont typeface="Arial" panose="020B0604020202020204" pitchFamily="34" charset="0"/>
              <a:buChar char="•"/>
            </a:pPr>
            <a:r>
              <a:rPr lang="en-US" sz="3900" dirty="0"/>
              <a:t>Per diem  </a:t>
            </a:r>
          </a:p>
          <a:p>
            <a:pPr marL="1281113" lvl="2" indent="-257175">
              <a:lnSpc>
                <a:spcPct val="110000"/>
              </a:lnSpc>
              <a:spcBef>
                <a:spcPts val="900"/>
              </a:spcBef>
              <a:buFont typeface="Arial" panose="020B0604020202020204" pitchFamily="34" charset="0"/>
              <a:buChar char="•"/>
            </a:pPr>
            <a:r>
              <a:rPr lang="en-US" sz="3900" dirty="0"/>
              <a:t>Procurement</a:t>
            </a:r>
          </a:p>
          <a:p>
            <a:pPr marL="507207" indent="-507207">
              <a:spcBef>
                <a:spcPts val="900"/>
              </a:spcBef>
              <a:buFont typeface="Arial" panose="020B0604020202020204" pitchFamily="34" charset="0"/>
              <a:buChar char="•"/>
            </a:pPr>
            <a:r>
              <a:rPr lang="en-US" sz="4200" dirty="0"/>
              <a:t>Assurances and Terms and Conditions for Federal </a:t>
            </a:r>
            <a:r>
              <a:rPr lang="en-US" sz="4200" dirty="0" err="1"/>
              <a:t>Subawards</a:t>
            </a:r>
            <a:endParaRPr lang="en-US" sz="4200" dirty="0"/>
          </a:p>
          <a:p>
            <a:pPr marL="1281113" lvl="2" indent="-257175">
              <a:lnSpc>
                <a:spcPct val="110000"/>
              </a:lnSpc>
              <a:spcBef>
                <a:spcPts val="900"/>
              </a:spcBef>
              <a:buFont typeface="Arial" panose="020B0604020202020204" pitchFamily="34" charset="0"/>
              <a:buChar char="•"/>
            </a:pPr>
            <a:r>
              <a:rPr lang="en-US" sz="3900" dirty="0"/>
              <a:t>Audit</a:t>
            </a:r>
          </a:p>
          <a:p>
            <a:pPr marL="1281113" lvl="2" indent="-257175">
              <a:lnSpc>
                <a:spcPct val="110000"/>
              </a:lnSpc>
              <a:spcBef>
                <a:spcPts val="900"/>
              </a:spcBef>
              <a:buFont typeface="Arial" panose="020B0604020202020204" pitchFamily="34" charset="0"/>
              <a:buChar char="•"/>
            </a:pPr>
            <a:r>
              <a:rPr lang="en-US" sz="3900" dirty="0"/>
              <a:t>Recordkeeping</a:t>
            </a:r>
          </a:p>
          <a:p>
            <a:pPr marL="1281113" lvl="2" indent="-257175">
              <a:lnSpc>
                <a:spcPct val="110000"/>
              </a:lnSpc>
              <a:spcBef>
                <a:spcPts val="900"/>
              </a:spcBef>
              <a:buFont typeface="Arial" panose="020B0604020202020204" pitchFamily="34" charset="0"/>
              <a:buChar char="•"/>
            </a:pPr>
            <a:r>
              <a:rPr lang="en-US" sz="3900" dirty="0"/>
              <a:t>Time and Effort</a:t>
            </a:r>
          </a:p>
          <a:p>
            <a:pPr marL="509588" lvl="1" indent="-509588">
              <a:lnSpc>
                <a:spcPct val="110000"/>
              </a:lnSpc>
              <a:spcBef>
                <a:spcPts val="900"/>
              </a:spcBef>
              <a:buFont typeface="Arial" panose="020B0604020202020204" pitchFamily="34" charset="0"/>
              <a:buChar char="•"/>
            </a:pPr>
            <a:r>
              <a:rPr lang="en-US" sz="4200" dirty="0"/>
              <a:t>Federal requirements</a:t>
            </a:r>
          </a:p>
          <a:p>
            <a:endParaRPr lang="en-US" dirty="0"/>
          </a:p>
        </p:txBody>
      </p:sp>
      <p:pic>
        <p:nvPicPr>
          <p:cNvPr id="6" name="Content Placeholder 5" descr="with subgrantees looking through window at SCDE-labeled model" title="close up of previous picture"/>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6016" t="14783" r="10973" b="36833"/>
          <a:stretch/>
        </p:blipFill>
        <p:spPr>
          <a:xfrm>
            <a:off x="9694415" y="2683276"/>
            <a:ext cx="7162338" cy="5306627"/>
          </a:xfrm>
        </p:spPr>
      </p:pic>
      <p:sp>
        <p:nvSpPr>
          <p:cNvPr id="8" name="TextBox 7"/>
          <p:cNvSpPr txBox="1"/>
          <p:nvPr/>
        </p:nvSpPr>
        <p:spPr>
          <a:xfrm>
            <a:off x="10487109" y="3797701"/>
            <a:ext cx="3403524" cy="646331"/>
          </a:xfrm>
          <a:prstGeom prst="rect">
            <a:avLst/>
          </a:prstGeom>
          <a:noFill/>
        </p:spPr>
        <p:txBody>
          <a:bodyPr wrap="square" rtlCol="0">
            <a:spAutoFit/>
          </a:bodyPr>
          <a:lstStyle/>
          <a:p>
            <a:pPr algn="ctr"/>
            <a:r>
              <a:rPr lang="en-US" sz="3600" dirty="0">
                <a:effectLst>
                  <a:outerShdw blurRad="38100" dist="38100" dir="2700000" algn="tl">
                    <a:srgbClr val="000000">
                      <a:alpha val="43137"/>
                    </a:srgbClr>
                  </a:outerShdw>
                </a:effectLst>
              </a:rPr>
              <a:t>SUBGRANTEE</a:t>
            </a:r>
          </a:p>
        </p:txBody>
      </p:sp>
      <p:sp>
        <p:nvSpPr>
          <p:cNvPr id="7" name="TextBox 6"/>
          <p:cNvSpPr txBox="1"/>
          <p:nvPr/>
        </p:nvSpPr>
        <p:spPr>
          <a:xfrm>
            <a:off x="13890634" y="7053406"/>
            <a:ext cx="1672478" cy="646331"/>
          </a:xfrm>
          <a:prstGeom prst="rect">
            <a:avLst/>
          </a:prstGeom>
          <a:noFill/>
        </p:spPr>
        <p:txBody>
          <a:bodyPr wrap="square" rtlCol="0">
            <a:spAutoFit/>
          </a:bodyPr>
          <a:lstStyle/>
          <a:p>
            <a:r>
              <a:rPr lang="en-US" sz="3600" dirty="0">
                <a:solidFill>
                  <a:schemeClr val="bg1"/>
                </a:solidFill>
                <a:effectLst>
                  <a:outerShdw blurRad="38100" dist="38100" dir="2700000" algn="tl">
                    <a:srgbClr val="000000">
                      <a:alpha val="43137"/>
                    </a:srgbClr>
                  </a:outerShdw>
                </a:effectLst>
              </a:rPr>
              <a:t>SCDE</a:t>
            </a:r>
            <a:endParaRPr lang="en-US" sz="2700" dirty="0">
              <a:solidFill>
                <a:schemeClr val="bg1"/>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4294967295"/>
          </p:nvPr>
        </p:nvSpPr>
        <p:spPr>
          <a:xfrm>
            <a:off x="14020800" y="9534526"/>
            <a:ext cx="4267200" cy="547688"/>
          </a:xfrm>
          <a:prstGeom prst="rect">
            <a:avLst/>
          </a:prstGeom>
        </p:spPr>
        <p:txBody>
          <a:bodyPr/>
          <a:lstStyle/>
          <a:p>
            <a:fld id="{2638198E-7845-4843-8114-6B9DA8FD3EF6}" type="slidenum">
              <a:rPr lang="en-US" smtClean="0"/>
              <a:t>15</a:t>
            </a:fld>
            <a:endParaRPr lang="en-US" dirty="0"/>
          </a:p>
        </p:txBody>
      </p:sp>
    </p:spTree>
    <p:extLst>
      <p:ext uri="{BB962C8B-B14F-4D97-AF65-F5344CB8AC3E}">
        <p14:creationId xmlns:p14="http://schemas.microsoft.com/office/powerpoint/2010/main" val="206879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err="1"/>
              <a:t>Subgrantee</a:t>
            </a:r>
            <a:endParaRPr lang="en-US" sz="5400" dirty="0"/>
          </a:p>
        </p:txBody>
      </p:sp>
      <p:sp>
        <p:nvSpPr>
          <p:cNvPr id="4" name="Text Placeholder 3"/>
          <p:cNvSpPr>
            <a:spLocks noGrp="1"/>
          </p:cNvSpPr>
          <p:nvPr>
            <p:ph type="body" sz="half" idx="4294967295"/>
          </p:nvPr>
        </p:nvSpPr>
        <p:spPr>
          <a:xfrm>
            <a:off x="1324114" y="2418896"/>
            <a:ext cx="8713788" cy="6470650"/>
          </a:xfrm>
        </p:spPr>
        <p:txBody>
          <a:bodyPr>
            <a:normAutofit/>
          </a:bodyPr>
          <a:lstStyle/>
          <a:p>
            <a:pPr marL="514350" indent="-514350">
              <a:buFont typeface="Arial" panose="020B0604020202020204" pitchFamily="34" charset="0"/>
              <a:buChar char="•"/>
            </a:pPr>
            <a:r>
              <a:rPr lang="en-US" sz="4500" dirty="0"/>
              <a:t>Local Education Agency (LEA) </a:t>
            </a:r>
            <a:r>
              <a:rPr lang="en-US" sz="4200" dirty="0"/>
              <a:t>i.e., school district</a:t>
            </a:r>
          </a:p>
          <a:p>
            <a:pPr marL="514350" indent="-514350">
              <a:buFont typeface="Arial" panose="020B0604020202020204" pitchFamily="34" charset="0"/>
              <a:buChar char="•"/>
            </a:pPr>
            <a:r>
              <a:rPr lang="en-US" sz="4800" dirty="0"/>
              <a:t>Secondary grantee</a:t>
            </a:r>
          </a:p>
          <a:p>
            <a:pPr marL="1195388" lvl="1" indent="-685800">
              <a:lnSpc>
                <a:spcPct val="110000"/>
              </a:lnSpc>
              <a:spcBef>
                <a:spcPts val="0"/>
              </a:spcBef>
              <a:buFont typeface="Courier New" panose="02070309020205020404" pitchFamily="49" charset="0"/>
              <a:buChar char="o"/>
            </a:pPr>
            <a:r>
              <a:rPr lang="en-US" sz="3900" dirty="0"/>
              <a:t>Receives subgrant award</a:t>
            </a:r>
          </a:p>
          <a:p>
            <a:pPr marL="1195388" lvl="1" indent="-685800">
              <a:lnSpc>
                <a:spcPct val="110000"/>
              </a:lnSpc>
              <a:spcBef>
                <a:spcPts val="0"/>
              </a:spcBef>
              <a:buFont typeface="Courier New" panose="02070309020205020404" pitchFamily="49" charset="0"/>
              <a:buChar char="o"/>
            </a:pPr>
            <a:r>
              <a:rPr lang="en-US" sz="3900" dirty="0"/>
              <a:t>Must comply with subaward terms (including pass-through entity’s applied limits)</a:t>
            </a:r>
          </a:p>
          <a:p>
            <a:pPr marL="1195388" lvl="1" indent="-685800">
              <a:lnSpc>
                <a:spcPct val="110000"/>
              </a:lnSpc>
              <a:spcBef>
                <a:spcPts val="0"/>
              </a:spcBef>
              <a:buFont typeface="Courier New" panose="02070309020205020404" pitchFamily="49" charset="0"/>
              <a:buChar char="o"/>
            </a:pPr>
            <a:r>
              <a:rPr lang="en-US" sz="3900" dirty="0"/>
              <a:t>Must comply with Assurances and Terms and Conditions</a:t>
            </a:r>
          </a:p>
        </p:txBody>
      </p:sp>
      <p:pic>
        <p:nvPicPr>
          <p:cNvPr id="6" name="Content Placeholder 5" descr="with models - one labled SCDE on inside of window and two models on other side labled &quot;subgrantee&quot;" title="picture of laboratory pass-through window"/>
          <p:cNvPicPr>
            <a:picLocks noGrp="1" noChangeAspect="1"/>
          </p:cNvPicPr>
          <p:nvPr>
            <p:ph idx="1"/>
          </p:nvPr>
        </p:nvPicPr>
        <p:blipFill rotWithShape="1">
          <a:blip r:embed="rId3">
            <a:extLst>
              <a:ext uri="{28A0092B-C50C-407E-A947-70E740481C1C}">
                <a14:useLocalDpi xmlns:a14="http://schemas.microsoft.com/office/drawing/2010/main" val="0"/>
              </a:ext>
            </a:extLst>
          </a:blip>
          <a:stretch/>
        </p:blipFill>
        <p:spPr>
          <a:xfrm>
            <a:off x="10363200" y="2435225"/>
            <a:ext cx="5345137" cy="5975350"/>
          </a:xfrm>
          <a:effectLst>
            <a:outerShdw blurRad="63500" sx="102000" sy="102000" algn="ctr" rotWithShape="0">
              <a:prstClr val="black">
                <a:alpha val="40000"/>
              </a:prstClr>
            </a:outerShdw>
          </a:effectLst>
        </p:spPr>
      </p:pic>
      <p:sp>
        <p:nvSpPr>
          <p:cNvPr id="8" name="TextBox 7"/>
          <p:cNvSpPr txBox="1"/>
          <p:nvPr/>
        </p:nvSpPr>
        <p:spPr>
          <a:xfrm>
            <a:off x="11005848" y="3776316"/>
            <a:ext cx="2628900" cy="507831"/>
          </a:xfrm>
          <a:prstGeom prst="rect">
            <a:avLst/>
          </a:prstGeom>
          <a:noFill/>
        </p:spPr>
        <p:txBody>
          <a:bodyPr wrap="square" rtlCol="0">
            <a:spAutoFit/>
          </a:bodyPr>
          <a:lstStyle/>
          <a:p>
            <a:pPr algn="ctr"/>
            <a:r>
              <a:rPr lang="en-US" sz="2700" dirty="0">
                <a:effectLst>
                  <a:outerShdw blurRad="38100" dist="38100" dir="2700000" algn="tl">
                    <a:srgbClr val="000000">
                      <a:alpha val="43137"/>
                    </a:srgbClr>
                  </a:outerShdw>
                </a:effectLst>
              </a:rPr>
              <a:t>SUBGRANTEE</a:t>
            </a:r>
          </a:p>
        </p:txBody>
      </p:sp>
      <p:sp>
        <p:nvSpPr>
          <p:cNvPr id="7" name="TextBox 6"/>
          <p:cNvSpPr txBox="1"/>
          <p:nvPr/>
        </p:nvSpPr>
        <p:spPr>
          <a:xfrm>
            <a:off x="13182600" y="6024195"/>
            <a:ext cx="1579562" cy="646331"/>
          </a:xfrm>
          <a:prstGeom prst="rect">
            <a:avLst/>
          </a:prstGeom>
          <a:noFill/>
        </p:spPr>
        <p:txBody>
          <a:bodyPr wrap="square" rtlCol="0">
            <a:spAutoFit/>
          </a:bodyPr>
          <a:lstStyle/>
          <a:p>
            <a:r>
              <a:rPr lang="en-US" sz="3600" dirty="0">
                <a:solidFill>
                  <a:schemeClr val="bg1"/>
                </a:solidFill>
                <a:effectLst>
                  <a:outerShdw blurRad="38100" dist="38100" dir="2700000" algn="tl">
                    <a:srgbClr val="000000">
                      <a:alpha val="43137"/>
                    </a:srgbClr>
                  </a:outerShdw>
                </a:effectLst>
              </a:rPr>
              <a:t>SCDE</a:t>
            </a:r>
            <a:endParaRPr lang="en-US" sz="27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68062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Must Comply with</a:t>
            </a:r>
            <a:endParaRPr lang="en-US" dirty="0"/>
          </a:p>
        </p:txBody>
      </p:sp>
      <p:sp>
        <p:nvSpPr>
          <p:cNvPr id="3" name="Content Placeholder 2"/>
          <p:cNvSpPr>
            <a:spLocks noGrp="1"/>
          </p:cNvSpPr>
          <p:nvPr>
            <p:ph sz="half" idx="1"/>
          </p:nvPr>
        </p:nvSpPr>
        <p:spPr/>
        <p:txBody>
          <a:bodyPr>
            <a:normAutofit/>
          </a:bodyPr>
          <a:lstStyle/>
          <a:p>
            <a:pPr>
              <a:lnSpc>
                <a:spcPct val="100000"/>
              </a:lnSpc>
              <a:spcAft>
                <a:spcPts val="1800"/>
              </a:spcAft>
            </a:pPr>
            <a:r>
              <a:rPr lang="en-US" sz="6000" dirty="0"/>
              <a:t>Program requirements</a:t>
            </a:r>
          </a:p>
          <a:p>
            <a:pPr>
              <a:lnSpc>
                <a:spcPct val="100000"/>
              </a:lnSpc>
              <a:spcAft>
                <a:spcPts val="1800"/>
              </a:spcAft>
            </a:pPr>
            <a:r>
              <a:rPr lang="en-US" sz="6000" dirty="0"/>
              <a:t>Assurances and Terms and Conditions</a:t>
            </a:r>
          </a:p>
          <a:p>
            <a:pPr>
              <a:lnSpc>
                <a:spcPct val="100000"/>
              </a:lnSpc>
              <a:spcAft>
                <a:spcPts val="1800"/>
              </a:spcAft>
            </a:pPr>
            <a:r>
              <a:rPr lang="en-US" sz="6000" dirty="0"/>
              <a:t>Regulations</a:t>
            </a:r>
          </a:p>
          <a:p>
            <a:pPr>
              <a:lnSpc>
                <a:spcPct val="100000"/>
              </a:lnSpc>
              <a:spcAft>
                <a:spcPts val="1800"/>
              </a:spcAft>
            </a:pPr>
            <a:r>
              <a:rPr lang="en-US" sz="6000" dirty="0"/>
              <a:t>Laws</a:t>
            </a:r>
            <a:endParaRPr lang="en-US" sz="3600" dirty="0"/>
          </a:p>
        </p:txBody>
      </p:sp>
      <p:sp>
        <p:nvSpPr>
          <p:cNvPr id="5" name="Content Placeholder 4">
            <a:extLst>
              <a:ext uri="{FF2B5EF4-FFF2-40B4-BE49-F238E27FC236}">
                <a16:creationId xmlns:a16="http://schemas.microsoft.com/office/drawing/2014/main" id="{579147AF-6295-9173-7467-6923AA5DEAAB}"/>
              </a:ext>
            </a:extLst>
          </p:cNvPr>
          <p:cNvSpPr>
            <a:spLocks noGrp="1"/>
          </p:cNvSpPr>
          <p:nvPr>
            <p:ph sz="half" idx="2"/>
          </p:nvPr>
        </p:nvSpPr>
        <p:spPr>
          <a:xfrm>
            <a:off x="9426948" y="985424"/>
            <a:ext cx="7955280" cy="7394691"/>
          </a:xfrm>
          <a:solidFill>
            <a:schemeClr val="bg1">
              <a:lumMod val="95000"/>
            </a:schemeClr>
          </a:solidFill>
        </p:spPr>
        <p:txBody>
          <a:bodyPr>
            <a:normAutofit/>
          </a:bodyPr>
          <a:lstStyle/>
          <a:p>
            <a:pPr marL="0" indent="0">
              <a:lnSpc>
                <a:spcPct val="100000"/>
              </a:lnSpc>
              <a:buNone/>
            </a:pPr>
            <a:r>
              <a:rPr lang="en-US" sz="4500" dirty="0">
                <a:solidFill>
                  <a:srgbClr val="000000"/>
                </a:solidFill>
              </a:rPr>
              <a:t>“It is therefore incumbent upon grant applicants, turned grant recipients, not only to meet the terms and conditions of the award agreement, but also to meet the requirements of law, statutes, policies, procedures and all pertinent regulations.”</a:t>
            </a:r>
          </a:p>
          <a:p>
            <a:pPr marL="0" indent="0">
              <a:lnSpc>
                <a:spcPct val="100000"/>
              </a:lnSpc>
              <a:buNone/>
            </a:pPr>
            <a:endParaRPr lang="en-US" sz="2250" dirty="0">
              <a:solidFill>
                <a:srgbClr val="000000"/>
              </a:solidFill>
            </a:endParaRPr>
          </a:p>
          <a:p>
            <a:pPr marL="0" indent="0" algn="r">
              <a:lnSpc>
                <a:spcPct val="100000"/>
              </a:lnSpc>
              <a:buNone/>
            </a:pPr>
            <a:r>
              <a:rPr lang="en-US" sz="4500" dirty="0">
                <a:solidFill>
                  <a:srgbClr val="000000"/>
                </a:solidFill>
              </a:rPr>
              <a:t>—Thompson Federal Grants Development Module, Tab 400</a:t>
            </a:r>
            <a:endParaRPr lang="en-US" sz="4500" dirty="0"/>
          </a:p>
        </p:txBody>
      </p:sp>
      <p:sp>
        <p:nvSpPr>
          <p:cNvPr id="4" name="Slide Number Placeholder 3"/>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17</a:t>
            </a:fld>
            <a:endParaRPr lang="en-US" dirty="0"/>
          </a:p>
        </p:txBody>
      </p:sp>
    </p:spTree>
    <p:extLst>
      <p:ext uri="{BB962C8B-B14F-4D97-AF65-F5344CB8AC3E}">
        <p14:creationId xmlns:p14="http://schemas.microsoft.com/office/powerpoint/2010/main" val="2620811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251" y="685800"/>
            <a:ext cx="6272788" cy="1743122"/>
          </a:xfrm>
        </p:spPr>
        <p:txBody>
          <a:bodyPr anchor="t">
            <a:normAutofit/>
          </a:bodyPr>
          <a:lstStyle/>
          <a:p>
            <a:r>
              <a:rPr lang="en-US" b="1" dirty="0"/>
              <a:t>Have you seen this?</a:t>
            </a:r>
          </a:p>
        </p:txBody>
      </p:sp>
      <p:sp>
        <p:nvSpPr>
          <p:cNvPr id="11" name="Text Placeholder 3">
            <a:extLst>
              <a:ext uri="{FF2B5EF4-FFF2-40B4-BE49-F238E27FC236}">
                <a16:creationId xmlns:a16="http://schemas.microsoft.com/office/drawing/2014/main" id="{E7EFF643-899D-939E-E61F-BE02D21655AD}"/>
              </a:ext>
            </a:extLst>
          </p:cNvPr>
          <p:cNvSpPr>
            <a:spLocks noGrp="1"/>
          </p:cNvSpPr>
          <p:nvPr>
            <p:ph type="body" sz="half" idx="2"/>
          </p:nvPr>
        </p:nvSpPr>
        <p:spPr>
          <a:xfrm>
            <a:off x="985839" y="3314700"/>
            <a:ext cx="6272788" cy="5753082"/>
          </a:xfrm>
        </p:spPr>
        <p:txBody>
          <a:bodyPr/>
          <a:lstStyle/>
          <a:p>
            <a:pPr marL="457200" indent="-457200">
              <a:buFont typeface="Arial" panose="020B0604020202020204" pitchFamily="34" charset="0"/>
              <a:buChar char="•"/>
            </a:pPr>
            <a:r>
              <a:rPr lang="en-US" sz="3600" dirty="0"/>
              <a:t>11 - Scope of Work and/or Special Conditions</a:t>
            </a:r>
          </a:p>
          <a:p>
            <a:pPr marL="457200" indent="-457200">
              <a:buFont typeface="Arial" panose="020B0604020202020204" pitchFamily="34" charset="0"/>
              <a:buChar char="•"/>
            </a:pPr>
            <a:r>
              <a:rPr lang="en-US" sz="3600" dirty="0"/>
              <a:t>12 - Applicable Regulations</a:t>
            </a:r>
          </a:p>
          <a:p>
            <a:pPr marL="457200" indent="-457200">
              <a:buFont typeface="Arial" panose="020B0604020202020204" pitchFamily="34" charset="0"/>
              <a:buChar char="•"/>
            </a:pPr>
            <a:r>
              <a:rPr lang="en-US" sz="3600" dirty="0"/>
              <a:t>13 – Award amount section</a:t>
            </a:r>
          </a:p>
        </p:txBody>
      </p:sp>
      <p:pic>
        <p:nvPicPr>
          <p:cNvPr id="6" name="Content Placeholder 4" descr="an example of a subgrant award notification form"/>
          <p:cNvPicPr>
            <a:picLocks noGrp="1" noChangeAspect="1"/>
          </p:cNvPicPr>
          <p:nvPr>
            <p:ph idx="1"/>
          </p:nvPr>
        </p:nvPicPr>
        <p:blipFill>
          <a:blip r:embed="rId3">
            <a:extLst>
              <a:ext uri="{28A0092B-C50C-407E-A947-70E740481C1C}">
                <a14:useLocalDpi xmlns:a14="http://schemas.microsoft.com/office/drawing/2010/main" val="0"/>
              </a:ext>
            </a:extLst>
          </a:blip>
          <a:stretch/>
        </p:blipFill>
        <p:spPr>
          <a:xfrm>
            <a:off x="8229600" y="1052232"/>
            <a:ext cx="8803482" cy="7372914"/>
          </a:xfrm>
          <a:noFill/>
          <a:effectLst>
            <a:outerShdw blurRad="63500" sx="102000" sy="102000" algn="ctr" rotWithShape="0">
              <a:prstClr val="black">
                <a:alpha val="40000"/>
              </a:prstClr>
            </a:outerShdw>
          </a:effectLst>
        </p:spPr>
      </p:pic>
      <p:sp>
        <p:nvSpPr>
          <p:cNvPr id="4" name="Slide Number Placeholder 3"/>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900"/>
              </a:spcAft>
            </a:pPr>
            <a:fld id="{2638198E-7845-4843-8114-6B9DA8FD3EF6}" type="slidenum">
              <a:rPr lang="en-US" smtClean="0"/>
              <a:pPr>
                <a:spcAft>
                  <a:spcPts val="900"/>
                </a:spcAft>
              </a:pPr>
              <a:t>18</a:t>
            </a:fld>
            <a:endParaRPr lang="en-US"/>
          </a:p>
        </p:txBody>
      </p:sp>
    </p:spTree>
    <p:extLst>
      <p:ext uri="{BB962C8B-B14F-4D97-AF65-F5344CB8AC3E}">
        <p14:creationId xmlns:p14="http://schemas.microsoft.com/office/powerpoint/2010/main" val="40135350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Subgrant Award</a:t>
            </a:r>
            <a:endParaRPr lang="en-US" dirty="0"/>
          </a:p>
        </p:txBody>
      </p:sp>
      <p:sp>
        <p:nvSpPr>
          <p:cNvPr id="3" name="Content Placeholder 2"/>
          <p:cNvSpPr>
            <a:spLocks noGrp="1"/>
          </p:cNvSpPr>
          <p:nvPr>
            <p:ph idx="1"/>
          </p:nvPr>
        </p:nvSpPr>
        <p:spPr>
          <a:xfrm>
            <a:off x="879894" y="2050742"/>
            <a:ext cx="16459200" cy="6411771"/>
          </a:xfrm>
        </p:spPr>
        <p:txBody>
          <a:bodyPr>
            <a:normAutofit/>
          </a:bodyPr>
          <a:lstStyle/>
          <a:p>
            <a:pPr marL="0" indent="0">
              <a:lnSpc>
                <a:spcPct val="110000"/>
              </a:lnSpc>
              <a:spcBef>
                <a:spcPts val="900"/>
              </a:spcBef>
              <a:buNone/>
            </a:pPr>
            <a:r>
              <a:rPr lang="en-US" sz="5100" dirty="0"/>
              <a:t>Legally binding contract in which subgrantee agrees to</a:t>
            </a:r>
          </a:p>
          <a:p>
            <a:pPr lvl="1">
              <a:lnSpc>
                <a:spcPct val="110000"/>
              </a:lnSpc>
              <a:spcBef>
                <a:spcPts val="900"/>
              </a:spcBef>
            </a:pPr>
            <a:r>
              <a:rPr lang="en-US" sz="6000" dirty="0"/>
              <a:t> Act with integrity when</a:t>
            </a:r>
          </a:p>
          <a:p>
            <a:pPr lvl="2">
              <a:lnSpc>
                <a:spcPct val="110000"/>
              </a:lnSpc>
              <a:spcBef>
                <a:spcPts val="900"/>
              </a:spcBef>
            </a:pPr>
            <a:r>
              <a:rPr lang="en-US" sz="5400" dirty="0"/>
              <a:t>using funds as outlined in award</a:t>
            </a:r>
          </a:p>
          <a:p>
            <a:pPr lvl="2">
              <a:lnSpc>
                <a:spcPct val="110000"/>
              </a:lnSpc>
              <a:spcBef>
                <a:spcPts val="900"/>
              </a:spcBef>
            </a:pPr>
            <a:r>
              <a:rPr lang="en-US" sz="5400" dirty="0"/>
              <a:t>reporting actual use of funds</a:t>
            </a:r>
          </a:p>
          <a:p>
            <a:pPr lvl="1">
              <a:lnSpc>
                <a:spcPct val="110000"/>
              </a:lnSpc>
              <a:spcBef>
                <a:spcPts val="900"/>
              </a:spcBef>
            </a:pPr>
            <a:r>
              <a:rPr lang="en-US" sz="6000" dirty="0"/>
              <a:t>Properly track use of funds.</a:t>
            </a:r>
          </a:p>
        </p:txBody>
      </p:sp>
      <p:sp>
        <p:nvSpPr>
          <p:cNvPr id="4" name="Slide Number Placeholder 3"/>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19</a:t>
            </a:fld>
            <a:endParaRPr lang="en-US" dirty="0"/>
          </a:p>
        </p:txBody>
      </p:sp>
    </p:spTree>
    <p:extLst>
      <p:ext uri="{BB962C8B-B14F-4D97-AF65-F5344CB8AC3E}">
        <p14:creationId xmlns:p14="http://schemas.microsoft.com/office/powerpoint/2010/main" val="3840273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dirty="0">
                <a:ln>
                  <a:noFill/>
                </a:ln>
                <a:effectLst/>
                <a:uLnTx/>
                <a:uFillTx/>
                <a:latin typeface="Aptos" panose="020B0004020202020204" pitchFamily="34" charset="0"/>
                <a:ea typeface="+mj-ea"/>
                <a:cs typeface="+mj-cs"/>
              </a:rPr>
              <a:t>Agenda</a:t>
            </a:r>
            <a:endParaRPr lang="en-US" sz="6600" dirty="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1500160"/>
            <a:ext cx="10922508" cy="6891052"/>
          </a:xfrm>
        </p:spPr>
        <p:txBody>
          <a:bodyPr anchor="ctr">
            <a:normAutofit fontScale="92500" lnSpcReduction="100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1 Expectations for Grants Management</a:t>
            </a:r>
          </a:p>
          <a:p>
            <a:pPr marL="0" indent="0" defTabSz="914400">
              <a:lnSpc>
                <a:spcPct val="100000"/>
              </a:lnSpc>
              <a:spcBef>
                <a:spcPts val="0"/>
              </a:spcBef>
              <a:buNone/>
              <a:defRPr/>
            </a:pPr>
            <a:endParaRPr kumimoji="0" lang="en-US" sz="3600" i="0" u="none" strike="noStrike" kern="1200" cap="none" spc="0" normalizeH="0" baseline="0" noProof="0" dirty="0">
              <a:ln>
                <a:noFill/>
              </a:ln>
              <a:solidFill>
                <a:srgbClr val="2F3D4C"/>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2 Policies and Procedures</a:t>
            </a:r>
          </a:p>
          <a:p>
            <a:pPr marL="0" marR="0" lvl="0" indent="0" algn="l" defTabSz="914400" rtl="0" eaLnBrk="1" fontAlgn="auto" latinLnBrk="0" hangingPunct="1">
              <a:lnSpc>
                <a:spcPct val="100000"/>
              </a:lnSpc>
              <a:spcBef>
                <a:spcPts val="0"/>
              </a:spcBef>
              <a:spcAft>
                <a:spcPts val="0"/>
              </a:spcAft>
              <a:buClrTx/>
              <a:buSzTx/>
              <a:buNone/>
              <a:tabLst/>
              <a:defRPr/>
            </a:pPr>
            <a:endParaRPr lang="en-US" sz="3600" dirty="0">
              <a:solidFill>
                <a:srgbClr val="2F3D4C"/>
              </a:solidFill>
              <a:latin typeface="Aptos" panose="020B00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3 </a:t>
            </a:r>
            <a:r>
              <a:rPr lang="en-US" sz="6600" b="1" dirty="0">
                <a:solidFill>
                  <a:srgbClr val="2F3D4C"/>
                </a:solidFill>
                <a:latin typeface="Aptos" panose="020B0004020202020204" pitchFamily="34" charset="0"/>
              </a:rPr>
              <a:t>SCDE’s Assurances and Terms and Conditions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6600" b="1" dirty="0">
                <a:solidFill>
                  <a:srgbClr val="2F3D4C"/>
                </a:solidFill>
                <a:latin typeface="Aptos" panose="020B0004020202020204" pitchFamily="34" charset="0"/>
              </a:rPr>
              <a:t>4 Waste, Fraud, and Abuse</a:t>
            </a:r>
            <a:endPar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3877034-56BC-7FC8-C33D-031471CFF210}"/>
              </a:ext>
            </a:extLst>
          </p:cNvPr>
          <p:cNvSpPr>
            <a:spLocks noGrp="1"/>
          </p:cNvSpPr>
          <p:nvPr>
            <p:ph type="title"/>
          </p:nvPr>
        </p:nvSpPr>
        <p:spPr>
          <a:xfrm>
            <a:off x="879893" y="547688"/>
            <a:ext cx="16459200" cy="1645920"/>
          </a:xfrm>
        </p:spPr>
        <p:txBody>
          <a:bodyPr anchor="ctr">
            <a:normAutofit/>
          </a:bodyPr>
          <a:lstStyle/>
          <a:p>
            <a:r>
              <a:rPr lang="en-US" b="1" dirty="0"/>
              <a:t>11 – Scope of Work/Special Conditions</a:t>
            </a:r>
          </a:p>
        </p:txBody>
      </p:sp>
      <p:pic>
        <p:nvPicPr>
          <p:cNvPr id="5" name="Content Placeholder 4" descr="scope of work and special conditions">
            <a:extLst>
              <a:ext uri="{FF2B5EF4-FFF2-40B4-BE49-F238E27FC236}">
                <a16:creationId xmlns:a16="http://schemas.microsoft.com/office/drawing/2014/main" id="{5E62B884-7505-9DBA-5828-B1A387A5E95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p:blipFill>
        <p:spPr>
          <a:xfrm>
            <a:off x="1966429" y="2498054"/>
            <a:ext cx="14286130" cy="5964459"/>
          </a:xfrm>
          <a:noFill/>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217452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Subgrant Award Binds Subgrantee to</a:t>
            </a:r>
            <a:endParaRPr lang="en-US" dirty="0"/>
          </a:p>
        </p:txBody>
      </p:sp>
      <p:sp>
        <p:nvSpPr>
          <p:cNvPr id="3" name="Content Placeholder 2"/>
          <p:cNvSpPr>
            <a:spLocks noGrp="1"/>
          </p:cNvSpPr>
          <p:nvPr>
            <p:ph idx="1"/>
          </p:nvPr>
        </p:nvSpPr>
        <p:spPr>
          <a:xfrm>
            <a:off x="879894" y="2050742"/>
            <a:ext cx="16459200" cy="6411771"/>
          </a:xfrm>
        </p:spPr>
        <p:txBody>
          <a:bodyPr>
            <a:normAutofit/>
          </a:bodyPr>
          <a:lstStyle/>
          <a:p>
            <a:pPr>
              <a:lnSpc>
                <a:spcPct val="100000"/>
              </a:lnSpc>
              <a:spcBef>
                <a:spcPts val="900"/>
              </a:spcBef>
              <a:spcAft>
                <a:spcPts val="900"/>
              </a:spcAft>
            </a:pPr>
            <a:r>
              <a:rPr lang="en-US" sz="4800" dirty="0"/>
              <a:t>Maintain adequate supporting documentation </a:t>
            </a:r>
          </a:p>
          <a:p>
            <a:pPr lvl="1">
              <a:lnSpc>
                <a:spcPct val="100000"/>
              </a:lnSpc>
              <a:spcBef>
                <a:spcPts val="900"/>
              </a:spcBef>
              <a:spcAft>
                <a:spcPts val="900"/>
              </a:spcAft>
            </a:pPr>
            <a:r>
              <a:rPr lang="en-US" sz="4400" dirty="0"/>
              <a:t>All expenditures (POs, proof of purchase, journal entries)</a:t>
            </a:r>
          </a:p>
          <a:p>
            <a:pPr lvl="1">
              <a:lnSpc>
                <a:spcPct val="100000"/>
              </a:lnSpc>
              <a:spcBef>
                <a:spcPts val="900"/>
              </a:spcBef>
              <a:spcAft>
                <a:spcPts val="900"/>
              </a:spcAft>
            </a:pPr>
            <a:r>
              <a:rPr lang="en-US" sz="4400" dirty="0"/>
              <a:t>All procurements (procurement history, contractor monitoring)</a:t>
            </a:r>
          </a:p>
          <a:p>
            <a:pPr lvl="1">
              <a:lnSpc>
                <a:spcPct val="100000"/>
              </a:lnSpc>
              <a:spcBef>
                <a:spcPts val="900"/>
              </a:spcBef>
              <a:spcAft>
                <a:spcPts val="900"/>
              </a:spcAft>
            </a:pPr>
            <a:r>
              <a:rPr lang="en-US" sz="4400" dirty="0"/>
              <a:t>Inventory control</a:t>
            </a:r>
          </a:p>
          <a:p>
            <a:pPr>
              <a:lnSpc>
                <a:spcPct val="100000"/>
              </a:lnSpc>
              <a:spcBef>
                <a:spcPts val="900"/>
              </a:spcBef>
              <a:spcAft>
                <a:spcPts val="900"/>
              </a:spcAft>
            </a:pPr>
            <a:r>
              <a:rPr lang="en-US" sz="4800" dirty="0"/>
              <a:t>Follow </a:t>
            </a:r>
            <a:r>
              <a:rPr lang="en-US" sz="4800" dirty="0">
                <a:hlinkClick r:id="rId3"/>
              </a:rPr>
              <a:t>SCDE’s Guidelines for Retaining Documentation to Support Expenditures</a:t>
            </a:r>
            <a:endParaRPr lang="en-US" sz="4800" dirty="0"/>
          </a:p>
        </p:txBody>
      </p:sp>
      <p:sp>
        <p:nvSpPr>
          <p:cNvPr id="4" name="Slide Number Placeholder 3"/>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21</a:t>
            </a:fld>
            <a:endParaRPr lang="en-US" dirty="0"/>
          </a:p>
        </p:txBody>
      </p:sp>
    </p:spTree>
    <p:extLst>
      <p:ext uri="{BB962C8B-B14F-4D97-AF65-F5344CB8AC3E}">
        <p14:creationId xmlns:p14="http://schemas.microsoft.com/office/powerpoint/2010/main" val="1049566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A68ED-7458-2C3D-0C92-32A68105BDE7}"/>
              </a:ext>
            </a:extLst>
          </p:cNvPr>
          <p:cNvSpPr>
            <a:spLocks noGrp="1"/>
          </p:cNvSpPr>
          <p:nvPr>
            <p:ph type="title"/>
          </p:nvPr>
        </p:nvSpPr>
        <p:spPr/>
        <p:txBody>
          <a:bodyPr/>
          <a:lstStyle/>
          <a:p>
            <a:r>
              <a:rPr lang="en-US" dirty="0"/>
              <a:t>Agenda 3</a:t>
            </a:r>
          </a:p>
        </p:txBody>
      </p:sp>
      <p:sp>
        <p:nvSpPr>
          <p:cNvPr id="3" name="Text Placeholder 2">
            <a:extLst>
              <a:ext uri="{FF2B5EF4-FFF2-40B4-BE49-F238E27FC236}">
                <a16:creationId xmlns:a16="http://schemas.microsoft.com/office/drawing/2014/main" id="{7A235B5F-31F1-5593-1FD3-ABEE559DAE6E}"/>
              </a:ext>
            </a:extLst>
          </p:cNvPr>
          <p:cNvSpPr>
            <a:spLocks noGrp="1"/>
          </p:cNvSpPr>
          <p:nvPr>
            <p:ph type="body" sz="quarter" idx="13"/>
          </p:nvPr>
        </p:nvSpPr>
        <p:spPr/>
        <p:txBody>
          <a:bodyPr/>
          <a:lstStyle/>
          <a:p>
            <a:r>
              <a:rPr lang="en-US" dirty="0"/>
              <a:t>SCDE’s Assurances and Terms and Conditions</a:t>
            </a:r>
          </a:p>
        </p:txBody>
      </p:sp>
    </p:spTree>
    <p:extLst>
      <p:ext uri="{BB962C8B-B14F-4D97-AF65-F5344CB8AC3E}">
        <p14:creationId xmlns:p14="http://schemas.microsoft.com/office/powerpoint/2010/main" val="19917575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SCDE’s Assurances and Terms and Conditions for Federal Subawards/State Awards</a:t>
            </a:r>
            <a:endParaRPr lang="en-US" dirty="0"/>
          </a:p>
        </p:txBody>
      </p:sp>
      <p:sp>
        <p:nvSpPr>
          <p:cNvPr id="3" name="Content Placeholder 2"/>
          <p:cNvSpPr>
            <a:spLocks noGrp="1"/>
          </p:cNvSpPr>
          <p:nvPr>
            <p:ph idx="1"/>
          </p:nvPr>
        </p:nvSpPr>
        <p:spPr/>
        <p:txBody>
          <a:bodyPr>
            <a:normAutofit/>
          </a:bodyPr>
          <a:lstStyle/>
          <a:p>
            <a:pPr>
              <a:lnSpc>
                <a:spcPct val="100000"/>
              </a:lnSpc>
            </a:pPr>
            <a:r>
              <a:rPr lang="en-US" sz="4000" dirty="0"/>
              <a:t>Legally binding  </a:t>
            </a:r>
          </a:p>
          <a:p>
            <a:pPr>
              <a:lnSpc>
                <a:spcPct val="100000"/>
              </a:lnSpc>
            </a:pPr>
            <a:r>
              <a:rPr lang="en-US" sz="4000" dirty="0"/>
              <a:t>“Promises” school district (LEA) makes</a:t>
            </a:r>
          </a:p>
          <a:p>
            <a:pPr>
              <a:lnSpc>
                <a:spcPct val="100000"/>
              </a:lnSpc>
            </a:pPr>
            <a:r>
              <a:rPr lang="en-US" sz="4000" dirty="0"/>
              <a:t>Updated at least annually.</a:t>
            </a:r>
          </a:p>
          <a:p>
            <a:endParaRPr lang="en-US" dirty="0"/>
          </a:p>
        </p:txBody>
      </p:sp>
      <p:pic>
        <p:nvPicPr>
          <p:cNvPr id="5" name="Picture 4" descr="SCDE's Assurances and Terms and Conditions for federal subawards" title="Top of page pictur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9097" y="5172592"/>
            <a:ext cx="11229806" cy="3218967"/>
          </a:xfrm>
          <a:prstGeom prst="rect">
            <a:avLst/>
          </a:prstGeom>
          <a:effectLst>
            <a:outerShdw blurRad="63500" sx="102000" sy="102000" algn="ctr" rotWithShape="0">
              <a:prstClr val="black">
                <a:alpha val="40000"/>
              </a:prstClr>
            </a:outerShdw>
          </a:effectLst>
        </p:spPr>
      </p:pic>
      <p:sp>
        <p:nvSpPr>
          <p:cNvPr id="4" name="Slide Number Placeholder 3"/>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23</a:t>
            </a:fld>
            <a:endParaRPr lang="en-US" dirty="0"/>
          </a:p>
        </p:txBody>
      </p:sp>
    </p:spTree>
    <p:extLst>
      <p:ext uri="{BB962C8B-B14F-4D97-AF65-F5344CB8AC3E}">
        <p14:creationId xmlns:p14="http://schemas.microsoft.com/office/powerpoint/2010/main" val="39080310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Assurance C: </a:t>
            </a:r>
            <a:r>
              <a:rPr lang="en-US" dirty="0"/>
              <a:t>School District has</a:t>
            </a:r>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24</a:t>
            </a:fld>
            <a:endParaRPr lang="en-US" dirty="0"/>
          </a:p>
        </p:txBody>
      </p:sp>
      <p:sp>
        <p:nvSpPr>
          <p:cNvPr id="3" name="Content Placeholder 2"/>
          <p:cNvSpPr>
            <a:spLocks noGrp="1"/>
          </p:cNvSpPr>
          <p:nvPr>
            <p:ph idx="1"/>
          </p:nvPr>
        </p:nvSpPr>
        <p:spPr/>
        <p:txBody>
          <a:bodyPr>
            <a:normAutofit/>
          </a:bodyPr>
          <a:lstStyle/>
          <a:p>
            <a:pPr>
              <a:lnSpc>
                <a:spcPct val="100000"/>
              </a:lnSpc>
              <a:spcBef>
                <a:spcPts val="900"/>
              </a:spcBef>
            </a:pPr>
            <a:r>
              <a:rPr lang="en-US" sz="4000" dirty="0"/>
              <a:t>Accounting system with</a:t>
            </a:r>
          </a:p>
          <a:p>
            <a:pPr lvl="1">
              <a:lnSpc>
                <a:spcPct val="100000"/>
              </a:lnSpc>
              <a:spcBef>
                <a:spcPts val="900"/>
              </a:spcBef>
            </a:pPr>
            <a:r>
              <a:rPr lang="en-US" sz="3600" dirty="0"/>
              <a:t>Sufficient internal controls</a:t>
            </a:r>
          </a:p>
          <a:p>
            <a:pPr lvl="1">
              <a:lnSpc>
                <a:spcPct val="100000"/>
              </a:lnSpc>
              <a:spcBef>
                <a:spcPts val="900"/>
              </a:spcBef>
            </a:pPr>
            <a:r>
              <a:rPr lang="en-US" sz="3600" dirty="0"/>
              <a:t>Clear audit trail</a:t>
            </a:r>
          </a:p>
          <a:p>
            <a:pPr lvl="1">
              <a:lnSpc>
                <a:spcPct val="100000"/>
              </a:lnSpc>
              <a:spcBef>
                <a:spcPts val="900"/>
              </a:spcBef>
            </a:pPr>
            <a:r>
              <a:rPr lang="en-US" sz="3600" dirty="0"/>
              <a:t>Written cost-allocation procedures</a:t>
            </a:r>
          </a:p>
          <a:p>
            <a:pPr>
              <a:lnSpc>
                <a:spcPct val="100000"/>
              </a:lnSpc>
              <a:spcBef>
                <a:spcPts val="900"/>
              </a:spcBef>
            </a:pPr>
            <a:r>
              <a:rPr lang="en-US" sz="4000" dirty="0"/>
              <a:t>Financial management system that</a:t>
            </a:r>
          </a:p>
          <a:p>
            <a:pPr lvl="1">
              <a:lnSpc>
                <a:spcPct val="100000"/>
              </a:lnSpc>
              <a:spcBef>
                <a:spcPts val="900"/>
              </a:spcBef>
            </a:pPr>
            <a:r>
              <a:rPr lang="en-US" sz="3600" dirty="0"/>
              <a:t>Distinguishes expenditures</a:t>
            </a:r>
          </a:p>
          <a:p>
            <a:pPr lvl="1">
              <a:lnSpc>
                <a:spcPct val="100000"/>
              </a:lnSpc>
              <a:spcBef>
                <a:spcPts val="900"/>
              </a:spcBef>
            </a:pPr>
            <a:r>
              <a:rPr lang="en-US" sz="3600" dirty="0"/>
              <a:t>Identifies costs by programmatic year/budget line item</a:t>
            </a:r>
          </a:p>
          <a:p>
            <a:pPr lvl="1">
              <a:lnSpc>
                <a:spcPct val="100000"/>
              </a:lnSpc>
              <a:spcBef>
                <a:spcPts val="900"/>
              </a:spcBef>
            </a:pPr>
            <a:r>
              <a:rPr lang="en-US" sz="3600" dirty="0"/>
              <a:t>Differentiates direct, indirect, administrative costs.</a:t>
            </a:r>
          </a:p>
        </p:txBody>
      </p:sp>
    </p:spTree>
    <p:extLst>
      <p:ext uri="{BB962C8B-B14F-4D97-AF65-F5344CB8AC3E}">
        <p14:creationId xmlns:p14="http://schemas.microsoft.com/office/powerpoint/2010/main" val="42096137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Assurance C, continued: </a:t>
            </a:r>
            <a:r>
              <a:rPr lang="en-US" dirty="0"/>
              <a:t>School District will</a:t>
            </a:r>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25</a:t>
            </a:fld>
            <a:endParaRPr lang="en-US" dirty="0"/>
          </a:p>
        </p:txBody>
      </p:sp>
      <p:sp>
        <p:nvSpPr>
          <p:cNvPr id="3" name="Content Placeholder 2"/>
          <p:cNvSpPr>
            <a:spLocks noGrp="1"/>
          </p:cNvSpPr>
          <p:nvPr>
            <p:ph idx="1"/>
          </p:nvPr>
        </p:nvSpPr>
        <p:spPr/>
        <p:txBody>
          <a:bodyPr>
            <a:normAutofit/>
          </a:bodyPr>
          <a:lstStyle/>
          <a:p>
            <a:pPr>
              <a:lnSpc>
                <a:spcPct val="100000"/>
              </a:lnSpc>
              <a:spcBef>
                <a:spcPts val="900"/>
              </a:spcBef>
            </a:pPr>
            <a:r>
              <a:rPr lang="en-US" sz="4400" dirty="0"/>
              <a:t>Maintain adequate supporting documents</a:t>
            </a:r>
          </a:p>
          <a:p>
            <a:pPr lvl="1">
              <a:lnSpc>
                <a:spcPct val="100000"/>
              </a:lnSpc>
              <a:spcBef>
                <a:spcPts val="900"/>
              </a:spcBef>
            </a:pPr>
            <a:r>
              <a:rPr lang="en-US" sz="4000" dirty="0"/>
              <a:t>expenditures</a:t>
            </a:r>
          </a:p>
          <a:p>
            <a:pPr lvl="1">
              <a:lnSpc>
                <a:spcPct val="100000"/>
              </a:lnSpc>
              <a:spcBef>
                <a:spcPts val="900"/>
              </a:spcBef>
            </a:pPr>
            <a:r>
              <a:rPr lang="en-US" sz="4000" dirty="0"/>
              <a:t>in-kind contributions</a:t>
            </a:r>
          </a:p>
          <a:p>
            <a:pPr>
              <a:lnSpc>
                <a:spcPct val="100000"/>
              </a:lnSpc>
              <a:spcBef>
                <a:spcPts val="900"/>
              </a:spcBef>
            </a:pPr>
            <a:r>
              <a:rPr lang="en-US" sz="4400" dirty="0"/>
              <a:t>Show and support a cost</a:t>
            </a:r>
          </a:p>
          <a:p>
            <a:pPr lvl="1">
              <a:lnSpc>
                <a:spcPct val="100000"/>
              </a:lnSpc>
              <a:spcBef>
                <a:spcPts val="900"/>
              </a:spcBef>
            </a:pPr>
            <a:r>
              <a:rPr lang="en-US" sz="4000" dirty="0"/>
              <a:t>in books or records (disbursement ledger, journal, payroll register)</a:t>
            </a:r>
          </a:p>
          <a:p>
            <a:pPr lvl="1">
              <a:lnSpc>
                <a:spcPct val="100000"/>
              </a:lnSpc>
              <a:spcBef>
                <a:spcPts val="900"/>
              </a:spcBef>
            </a:pPr>
            <a:r>
              <a:rPr lang="en-US" sz="4000" dirty="0"/>
              <a:t>by source documents (receipt, travel voucher, invoice, bill, in-kind voucher).</a:t>
            </a:r>
          </a:p>
        </p:txBody>
      </p:sp>
    </p:spTree>
    <p:extLst>
      <p:ext uri="{BB962C8B-B14F-4D97-AF65-F5344CB8AC3E}">
        <p14:creationId xmlns:p14="http://schemas.microsoft.com/office/powerpoint/2010/main" val="28132574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972" y="547687"/>
            <a:ext cx="16450056" cy="1097280"/>
          </a:xfrm>
        </p:spPr>
        <p:txBody>
          <a:bodyPr anchor="t">
            <a:normAutofit/>
          </a:bodyPr>
          <a:lstStyle/>
          <a:p>
            <a:pPr>
              <a:lnSpc>
                <a:spcPct val="90000"/>
              </a:lnSpc>
            </a:pPr>
            <a:r>
              <a:rPr lang="en-US" sz="4800" b="1" dirty="0"/>
              <a:t>Assurance P: </a:t>
            </a:r>
            <a:r>
              <a:rPr lang="en-US" sz="4800" b="0" dirty="0"/>
              <a:t>School District will comply</a:t>
            </a:r>
          </a:p>
        </p:txBody>
      </p:sp>
      <p:sp>
        <p:nvSpPr>
          <p:cNvPr id="4" name="Slide Number Placeholder 3" hidden="1"/>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600"/>
              </a:spcAft>
            </a:pPr>
            <a:fld id="{2638198E-7845-4843-8114-6B9DA8FD3EF6}" type="slidenum">
              <a:rPr lang="en-US" smtClean="0"/>
              <a:pPr>
                <a:spcAft>
                  <a:spcPts val="600"/>
                </a:spcAft>
              </a:pPr>
              <a:t>26</a:t>
            </a:fld>
            <a:endParaRPr lang="en-US"/>
          </a:p>
        </p:txBody>
      </p:sp>
      <p:graphicFrame>
        <p:nvGraphicFramePr>
          <p:cNvPr id="6" name="Content Placeholder 2" descr="Executive Order 13513">
            <a:extLst>
              <a:ext uri="{FF2B5EF4-FFF2-40B4-BE49-F238E27FC236}">
                <a16:creationId xmlns:a16="http://schemas.microsoft.com/office/drawing/2014/main" id="{D70031B1-1C22-5009-39C3-0B556FE1A3A9}"/>
              </a:ext>
            </a:extLst>
          </p:cNvPr>
          <p:cNvGraphicFramePr>
            <a:graphicFrameLocks noGrp="1"/>
          </p:cNvGraphicFramePr>
          <p:nvPr>
            <p:ph idx="1"/>
            <p:extLst>
              <p:ext uri="{D42A27DB-BD31-4B8C-83A1-F6EECF244321}">
                <p14:modId xmlns:p14="http://schemas.microsoft.com/office/powerpoint/2010/main" val="1153884851"/>
              </p:ext>
            </p:extLst>
          </p:nvPr>
        </p:nvGraphicFramePr>
        <p:xfrm>
          <a:off x="936137" y="2166068"/>
          <a:ext cx="16450056" cy="62322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73169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972" y="1265995"/>
            <a:ext cx="4647438" cy="7132320"/>
          </a:xfrm>
        </p:spPr>
        <p:txBody>
          <a:bodyPr anchor="ctr">
            <a:normAutofit/>
          </a:bodyPr>
          <a:lstStyle/>
          <a:p>
            <a:r>
              <a:rPr lang="en-US" sz="6800" b="1"/>
              <a:t>Selected Terms and Conditions </a:t>
            </a:r>
            <a:endParaRPr lang="en-US" sz="6800"/>
          </a:p>
        </p:txBody>
      </p:sp>
      <p:sp>
        <p:nvSpPr>
          <p:cNvPr id="3" name="Content Placeholder 2"/>
          <p:cNvSpPr>
            <a:spLocks noGrp="1"/>
          </p:cNvSpPr>
          <p:nvPr>
            <p:ph idx="4294967295"/>
          </p:nvPr>
        </p:nvSpPr>
        <p:spPr>
          <a:xfrm>
            <a:off x="6727473" y="1265996"/>
            <a:ext cx="10658720" cy="7132320"/>
          </a:xfrm>
        </p:spPr>
        <p:txBody>
          <a:bodyPr anchor="ctr">
            <a:normAutofit/>
          </a:bodyPr>
          <a:lstStyle/>
          <a:p>
            <a:pPr marL="914400" indent="-620713">
              <a:spcBef>
                <a:spcPts val="900"/>
              </a:spcBef>
              <a:spcAft>
                <a:spcPts val="900"/>
              </a:spcAft>
              <a:buNone/>
            </a:pPr>
            <a:r>
              <a:rPr lang="en-US" sz="4100" b="1"/>
              <a:t>F.  </a:t>
            </a:r>
            <a:r>
              <a:rPr lang="en-US" sz="4100"/>
              <a:t>Submit expenditure claims </a:t>
            </a:r>
            <a:r>
              <a:rPr lang="en-US" sz="4100" i="1"/>
              <a:t>at least </a:t>
            </a:r>
            <a:r>
              <a:rPr lang="en-US" sz="4100"/>
              <a:t>quarterly (also a subaward </a:t>
            </a:r>
            <a:r>
              <a:rPr lang="en-US" sz="4100" i="1"/>
              <a:t>Scope of Work</a:t>
            </a:r>
            <a:r>
              <a:rPr lang="en-US" sz="4100"/>
              <a:t> item)</a:t>
            </a:r>
          </a:p>
          <a:p>
            <a:pPr marL="914400" indent="-620713">
              <a:spcBef>
                <a:spcPts val="900"/>
              </a:spcBef>
              <a:spcAft>
                <a:spcPts val="900"/>
              </a:spcAft>
              <a:buNone/>
            </a:pPr>
            <a:r>
              <a:rPr lang="en-US" sz="4100" b="1"/>
              <a:t>I.  </a:t>
            </a:r>
            <a:r>
              <a:rPr lang="en-US" sz="4100"/>
              <a:t>Provide for accurate and timely recording of receipts and expenditures</a:t>
            </a:r>
          </a:p>
          <a:p>
            <a:pPr marL="914400" indent="-620713">
              <a:spcBef>
                <a:spcPts val="900"/>
              </a:spcBef>
              <a:spcAft>
                <a:spcPts val="900"/>
              </a:spcAft>
              <a:buNone/>
            </a:pPr>
            <a:r>
              <a:rPr lang="en-US" sz="4100" b="1"/>
              <a:t>J.  </a:t>
            </a:r>
            <a:r>
              <a:rPr lang="en-US" sz="4100"/>
              <a:t>Do not exceed state limits on lodging, </a:t>
            </a:r>
            <a:r>
              <a:rPr lang="en-US" sz="4100" i="1"/>
              <a:t>per diem</a:t>
            </a:r>
            <a:r>
              <a:rPr lang="en-US" sz="4100"/>
              <a:t>, and mileage</a:t>
            </a:r>
          </a:p>
          <a:p>
            <a:pPr marL="914400" indent="-620713">
              <a:spcBef>
                <a:spcPts val="900"/>
              </a:spcBef>
              <a:spcAft>
                <a:spcPts val="900"/>
              </a:spcAft>
              <a:buNone/>
            </a:pPr>
            <a:r>
              <a:rPr lang="en-US" sz="4100" b="1"/>
              <a:t>L.  </a:t>
            </a:r>
            <a:r>
              <a:rPr lang="en-US" sz="4100"/>
              <a:t>Submit all reports (programmatic, financial, evaluation) by deadline and in prescribed format.</a:t>
            </a:r>
          </a:p>
        </p:txBody>
      </p:sp>
      <p:sp>
        <p:nvSpPr>
          <p:cNvPr id="4" name="Slide Number Placeholder 3" hidden="1"/>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600"/>
              </a:spcAft>
            </a:pPr>
            <a:fld id="{2638198E-7845-4843-8114-6B9DA8FD3EF6}" type="slidenum">
              <a:rPr lang="en-US" smtClean="0"/>
              <a:pPr>
                <a:spcAft>
                  <a:spcPts val="600"/>
                </a:spcAft>
              </a:pPr>
              <a:t>27</a:t>
            </a:fld>
            <a:endParaRPr lang="en-US"/>
          </a:p>
        </p:txBody>
      </p:sp>
    </p:spTree>
    <p:extLst>
      <p:ext uri="{BB962C8B-B14F-4D97-AF65-F5344CB8AC3E}">
        <p14:creationId xmlns:p14="http://schemas.microsoft.com/office/powerpoint/2010/main" val="18751559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972" y="1265995"/>
            <a:ext cx="4647438" cy="7132320"/>
          </a:xfrm>
        </p:spPr>
        <p:txBody>
          <a:bodyPr anchor="ctr">
            <a:normAutofit/>
          </a:bodyPr>
          <a:lstStyle/>
          <a:p>
            <a:r>
              <a:rPr lang="en-US" sz="6800" b="1"/>
              <a:t>More Terms and Conditions</a:t>
            </a:r>
            <a:endParaRPr lang="en-US" sz="6800"/>
          </a:p>
        </p:txBody>
      </p:sp>
      <p:sp>
        <p:nvSpPr>
          <p:cNvPr id="3" name="Content Placeholder 2"/>
          <p:cNvSpPr>
            <a:spLocks noGrp="1"/>
          </p:cNvSpPr>
          <p:nvPr>
            <p:ph idx="4294967295"/>
          </p:nvPr>
        </p:nvSpPr>
        <p:spPr>
          <a:xfrm>
            <a:off x="6727473" y="1265996"/>
            <a:ext cx="10658720" cy="7132320"/>
          </a:xfrm>
        </p:spPr>
        <p:txBody>
          <a:bodyPr anchor="ctr">
            <a:normAutofit/>
          </a:bodyPr>
          <a:lstStyle/>
          <a:p>
            <a:pPr marL="164592" indent="0">
              <a:spcBef>
                <a:spcPts val="1800"/>
              </a:spcBef>
              <a:spcAft>
                <a:spcPts val="900"/>
              </a:spcAft>
              <a:buNone/>
            </a:pPr>
            <a:r>
              <a:rPr lang="en-US" sz="5100" b="1" dirty="0"/>
              <a:t>O.  </a:t>
            </a:r>
            <a:r>
              <a:rPr lang="en-US" sz="5100" dirty="0"/>
              <a:t>Single audit required for entities expending $750,000 (updated 2024: $1,000,000) or more in federal funds</a:t>
            </a:r>
          </a:p>
          <a:p>
            <a:pPr marL="164592" indent="0">
              <a:spcBef>
                <a:spcPts val="1800"/>
              </a:spcBef>
              <a:spcAft>
                <a:spcPts val="900"/>
              </a:spcAft>
              <a:buNone/>
            </a:pPr>
            <a:r>
              <a:rPr lang="en-US" sz="5100" b="1" dirty="0"/>
              <a:t>P.  </a:t>
            </a:r>
            <a:r>
              <a:rPr lang="en-US" sz="5100" dirty="0"/>
              <a:t>Retain all records for minimum of six (6) years after closeout (after final reports submitted and SCDE closes account; not project end date).</a:t>
            </a:r>
          </a:p>
        </p:txBody>
      </p:sp>
      <p:sp>
        <p:nvSpPr>
          <p:cNvPr id="4" name="Slide Number Placeholder 3" hidden="1"/>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600"/>
              </a:spcAft>
            </a:pPr>
            <a:fld id="{2638198E-7845-4843-8114-6B9DA8FD3EF6}" type="slidenum">
              <a:rPr lang="en-US" smtClean="0"/>
              <a:pPr>
                <a:spcAft>
                  <a:spcPts val="600"/>
                </a:spcAft>
              </a:pPr>
              <a:t>28</a:t>
            </a:fld>
            <a:endParaRPr lang="en-US"/>
          </a:p>
        </p:txBody>
      </p:sp>
    </p:spTree>
    <p:extLst>
      <p:ext uri="{BB962C8B-B14F-4D97-AF65-F5344CB8AC3E}">
        <p14:creationId xmlns:p14="http://schemas.microsoft.com/office/powerpoint/2010/main" val="1073317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5775" y="470049"/>
            <a:ext cx="16459200" cy="1783080"/>
          </a:xfrm>
        </p:spPr>
        <p:txBody>
          <a:bodyPr anchor="ctr">
            <a:normAutofit/>
          </a:bodyPr>
          <a:lstStyle/>
          <a:p>
            <a:r>
              <a:rPr lang="en-US" b="1"/>
              <a:t>Assurances and Terms and Conditions for Federal Subawards</a:t>
            </a:r>
            <a:endParaRPr lang="en-US"/>
          </a:p>
        </p:txBody>
      </p:sp>
      <p:pic>
        <p:nvPicPr>
          <p:cNvPr id="5" name="Content Placeholder 4" descr="Hands typing on laptop">
            <a:extLst>
              <a:ext uri="{FF2B5EF4-FFF2-40B4-BE49-F238E27FC236}">
                <a16:creationId xmlns:a16="http://schemas.microsoft.com/office/drawing/2014/main" id="{2A04FF46-57B2-6E6E-EA97-4134F53E72E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777" r="30660" b="1"/>
          <a:stretch/>
        </p:blipFill>
        <p:spPr>
          <a:xfrm>
            <a:off x="905773" y="2527614"/>
            <a:ext cx="7255661" cy="5480313"/>
          </a:xfrm>
          <a:prstGeom prst="rect">
            <a:avLst/>
          </a:prstGeom>
          <a:noFill/>
        </p:spPr>
      </p:pic>
      <p:sp>
        <p:nvSpPr>
          <p:cNvPr id="3" name="Content Placeholder 2"/>
          <p:cNvSpPr>
            <a:spLocks noGrp="1"/>
          </p:cNvSpPr>
          <p:nvPr>
            <p:ph sz="half" idx="2"/>
          </p:nvPr>
        </p:nvSpPr>
        <p:spPr>
          <a:xfrm>
            <a:off x="8436578" y="2371367"/>
            <a:ext cx="8945651" cy="6008747"/>
          </a:xfrm>
        </p:spPr>
        <p:txBody>
          <a:bodyPr>
            <a:normAutofit/>
          </a:bodyPr>
          <a:lstStyle/>
          <a:p>
            <a:pPr marL="0" indent="0">
              <a:spcAft>
                <a:spcPts val="900"/>
              </a:spcAft>
              <a:buNone/>
            </a:pPr>
            <a:r>
              <a:rPr lang="en-US" b="1" dirty="0"/>
              <a:t>READ IT!</a:t>
            </a:r>
          </a:p>
          <a:p>
            <a:pPr>
              <a:lnSpc>
                <a:spcPct val="100000"/>
              </a:lnSpc>
              <a:spcAft>
                <a:spcPts val="900"/>
              </a:spcAft>
            </a:pPr>
            <a:r>
              <a:rPr lang="en-US" sz="4800" dirty="0"/>
              <a:t>Program manager</a:t>
            </a:r>
          </a:p>
          <a:p>
            <a:pPr>
              <a:lnSpc>
                <a:spcPct val="100000"/>
              </a:lnSpc>
              <a:spcAft>
                <a:spcPts val="900"/>
              </a:spcAft>
            </a:pPr>
            <a:r>
              <a:rPr lang="en-US" sz="4800" i="1" dirty="0"/>
              <a:t>ALL</a:t>
            </a:r>
            <a:r>
              <a:rPr lang="en-US" sz="4800" dirty="0"/>
              <a:t> signatories</a:t>
            </a:r>
          </a:p>
          <a:p>
            <a:pPr>
              <a:lnSpc>
                <a:spcPct val="100000"/>
              </a:lnSpc>
              <a:spcAft>
                <a:spcPts val="900"/>
              </a:spcAft>
            </a:pPr>
            <a:r>
              <a:rPr lang="en-US" sz="4800" dirty="0"/>
              <a:t>Finance staff</a:t>
            </a:r>
          </a:p>
          <a:p>
            <a:pPr>
              <a:lnSpc>
                <a:spcPct val="100000"/>
              </a:lnSpc>
              <a:spcAft>
                <a:spcPts val="900"/>
              </a:spcAft>
            </a:pPr>
            <a:endParaRPr lang="en-US" sz="4800" dirty="0"/>
          </a:p>
          <a:p>
            <a:pPr marL="164592" indent="0">
              <a:lnSpc>
                <a:spcPct val="100000"/>
              </a:lnSpc>
              <a:spcAft>
                <a:spcPts val="900"/>
              </a:spcAft>
              <a:buNone/>
            </a:pPr>
            <a:r>
              <a:rPr lang="en-US" sz="4800" b="1" dirty="0"/>
              <a:t>“Can I use grant funds for</a:t>
            </a:r>
            <a:r>
              <a:rPr lang="is-IS" sz="4800" b="1" dirty="0"/>
              <a:t>…?”</a:t>
            </a:r>
          </a:p>
          <a:p>
            <a:endParaRPr lang="en-US" dirty="0"/>
          </a:p>
        </p:txBody>
      </p:sp>
      <p:sp>
        <p:nvSpPr>
          <p:cNvPr id="4" name="Slide Number Placeholder 3" hidden="1"/>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900"/>
              </a:spcAft>
            </a:pPr>
            <a:fld id="{2638198E-7845-4843-8114-6B9DA8FD3EF6}" type="slidenum">
              <a:rPr lang="en-US" smtClean="0"/>
              <a:pPr>
                <a:spcAft>
                  <a:spcPts val="900"/>
                </a:spcAft>
              </a:pPr>
              <a:t>29</a:t>
            </a:fld>
            <a:endParaRPr lang="en-US"/>
          </a:p>
        </p:txBody>
      </p:sp>
    </p:spTree>
    <p:extLst>
      <p:ext uri="{BB962C8B-B14F-4D97-AF65-F5344CB8AC3E}">
        <p14:creationId xmlns:p14="http://schemas.microsoft.com/office/powerpoint/2010/main" val="3475865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2649E-213D-3C45-E06E-7B6D38CDC6F5}"/>
              </a:ext>
            </a:extLst>
          </p:cNvPr>
          <p:cNvSpPr>
            <a:spLocks noGrp="1"/>
          </p:cNvSpPr>
          <p:nvPr>
            <p:ph type="title"/>
          </p:nvPr>
        </p:nvSpPr>
        <p:spPr/>
        <p:txBody>
          <a:bodyPr>
            <a:normAutofit/>
          </a:bodyPr>
          <a:lstStyle/>
          <a:p>
            <a:r>
              <a:rPr lang="en-US" dirty="0"/>
              <a:t>Disclaimer</a:t>
            </a:r>
          </a:p>
        </p:txBody>
      </p:sp>
      <p:sp>
        <p:nvSpPr>
          <p:cNvPr id="3" name="Content Placeholder 2">
            <a:extLst>
              <a:ext uri="{FF2B5EF4-FFF2-40B4-BE49-F238E27FC236}">
                <a16:creationId xmlns:a16="http://schemas.microsoft.com/office/drawing/2014/main" id="{80F0C0BF-CD7D-7646-B310-2FE11FC9EA5D}"/>
              </a:ext>
            </a:extLst>
          </p:cNvPr>
          <p:cNvSpPr>
            <a:spLocks noGrp="1"/>
          </p:cNvSpPr>
          <p:nvPr>
            <p:ph idx="1"/>
          </p:nvPr>
        </p:nvSpPr>
        <p:spPr/>
        <p:txBody>
          <a:bodyPr/>
          <a:lstStyle/>
          <a:p>
            <a:pPr>
              <a:lnSpc>
                <a:spcPct val="150000"/>
              </a:lnSpc>
              <a:spcBef>
                <a:spcPts val="0"/>
              </a:spcBef>
              <a:spcAft>
                <a:spcPts val="1200"/>
              </a:spcAft>
            </a:pPr>
            <a:r>
              <a:rPr lang="en-US" sz="3600" dirty="0"/>
              <a:t>This presentation is to help you understand subgrant requirements and federal regulations, including portions of </a:t>
            </a:r>
            <a:r>
              <a:rPr lang="en-US" sz="3600" dirty="0">
                <a:hlinkClick r:id="rId3"/>
              </a:rPr>
              <a:t>2 CFR Part 200 Uniform Administrative Requirements, Cost Principles, and Audit Requirements for Federal Awards </a:t>
            </a:r>
            <a:r>
              <a:rPr lang="en-US" sz="3600" dirty="0"/>
              <a:t>(a.k.a. Uniform Grant Guidance or UGG).</a:t>
            </a:r>
          </a:p>
          <a:p>
            <a:pPr>
              <a:lnSpc>
                <a:spcPct val="110000"/>
              </a:lnSpc>
              <a:spcBef>
                <a:spcPts val="0"/>
              </a:spcBef>
            </a:pPr>
            <a:endParaRPr lang="en-US" sz="3600" dirty="0"/>
          </a:p>
          <a:p>
            <a:endParaRPr lang="en-US" dirty="0"/>
          </a:p>
        </p:txBody>
      </p:sp>
      <p:pic>
        <p:nvPicPr>
          <p:cNvPr id="4" name="Content Placeholder 5" descr="With hand raised in &quot;halt&quot; stance." title="Cartoon policeman">
            <a:extLst>
              <a:ext uri="{FF2B5EF4-FFF2-40B4-BE49-F238E27FC236}">
                <a16:creationId xmlns:a16="http://schemas.microsoft.com/office/drawing/2014/main" id="{16997302-C2C3-74FF-41DD-97F330FF86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2800" y="5905500"/>
            <a:ext cx="3444313" cy="3168768"/>
          </a:xfrm>
          <a:prstGeom prst="rect">
            <a:avLst/>
          </a:prstGeom>
          <a:noFill/>
        </p:spPr>
      </p:pic>
    </p:spTree>
    <p:extLst>
      <p:ext uri="{BB962C8B-B14F-4D97-AF65-F5344CB8AC3E}">
        <p14:creationId xmlns:p14="http://schemas.microsoft.com/office/powerpoint/2010/main" val="2891539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DFBA7-BC1E-BF45-0377-A5DA8E8CE5F5}"/>
              </a:ext>
            </a:extLst>
          </p:cNvPr>
          <p:cNvSpPr>
            <a:spLocks noGrp="1"/>
          </p:cNvSpPr>
          <p:nvPr>
            <p:ph type="title"/>
          </p:nvPr>
        </p:nvSpPr>
        <p:spPr/>
        <p:txBody>
          <a:bodyPr/>
          <a:lstStyle/>
          <a:p>
            <a:r>
              <a:rPr lang="en-US" dirty="0"/>
              <a:t>Agenda 4</a:t>
            </a:r>
          </a:p>
        </p:txBody>
      </p:sp>
      <p:sp>
        <p:nvSpPr>
          <p:cNvPr id="3" name="Text Placeholder 2">
            <a:extLst>
              <a:ext uri="{FF2B5EF4-FFF2-40B4-BE49-F238E27FC236}">
                <a16:creationId xmlns:a16="http://schemas.microsoft.com/office/drawing/2014/main" id="{D13E4CFB-160D-3799-2FC7-644E3F92296C}"/>
              </a:ext>
            </a:extLst>
          </p:cNvPr>
          <p:cNvSpPr>
            <a:spLocks noGrp="1"/>
          </p:cNvSpPr>
          <p:nvPr>
            <p:ph type="body" sz="quarter" idx="13"/>
          </p:nvPr>
        </p:nvSpPr>
        <p:spPr/>
        <p:txBody>
          <a:bodyPr/>
          <a:lstStyle/>
          <a:p>
            <a:r>
              <a:rPr lang="en-US" dirty="0"/>
              <a:t>Waste, Fraud, and Abuse</a:t>
            </a:r>
          </a:p>
        </p:txBody>
      </p:sp>
    </p:spTree>
    <p:extLst>
      <p:ext uri="{BB962C8B-B14F-4D97-AF65-F5344CB8AC3E}">
        <p14:creationId xmlns:p14="http://schemas.microsoft.com/office/powerpoint/2010/main" val="37919628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Waste</a:t>
            </a:r>
            <a:endParaRPr lang="en-US" dirty="0"/>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31</a:t>
            </a:fld>
            <a:endParaRPr lang="en-US" dirty="0"/>
          </a:p>
        </p:txBody>
      </p:sp>
      <p:sp>
        <p:nvSpPr>
          <p:cNvPr id="3" name="Content Placeholder 2"/>
          <p:cNvSpPr>
            <a:spLocks noGrp="1"/>
          </p:cNvSpPr>
          <p:nvPr>
            <p:ph idx="1"/>
          </p:nvPr>
        </p:nvSpPr>
        <p:spPr/>
        <p:txBody>
          <a:bodyPr>
            <a:normAutofit fontScale="77500" lnSpcReduction="20000"/>
          </a:bodyPr>
          <a:lstStyle/>
          <a:p>
            <a:pPr marL="0" indent="0">
              <a:lnSpc>
                <a:spcPct val="120000"/>
              </a:lnSpc>
              <a:buNone/>
            </a:pPr>
            <a:r>
              <a:rPr lang="en-US" sz="6600" dirty="0"/>
              <a:t>Squandering money or resources, even if not explicitly illegal.</a:t>
            </a:r>
          </a:p>
          <a:p>
            <a:pPr marL="0" indent="0">
              <a:lnSpc>
                <a:spcPct val="120000"/>
              </a:lnSpc>
              <a:buNone/>
            </a:pPr>
            <a:endParaRPr lang="en-US" sz="3300" dirty="0"/>
          </a:p>
          <a:p>
            <a:pPr marL="0" indent="0">
              <a:lnSpc>
                <a:spcPct val="120000"/>
              </a:lnSpc>
              <a:buNone/>
            </a:pPr>
            <a:r>
              <a:rPr lang="en-US" sz="6000" dirty="0"/>
              <a:t>For example:</a:t>
            </a:r>
          </a:p>
          <a:p>
            <a:pPr marL="857250" indent="-857250">
              <a:lnSpc>
                <a:spcPct val="120000"/>
              </a:lnSpc>
              <a:buFont typeface="Arial" panose="020B0604020202020204" pitchFamily="34" charset="0"/>
              <a:buChar char="•"/>
            </a:pPr>
            <a:r>
              <a:rPr lang="en-US" sz="6000" dirty="0"/>
              <a:t>Buying overpriced equipment from a favored vendor</a:t>
            </a:r>
          </a:p>
          <a:p>
            <a:pPr marL="857250" indent="-857250">
              <a:lnSpc>
                <a:spcPct val="120000"/>
              </a:lnSpc>
              <a:buFont typeface="Arial" panose="020B0604020202020204" pitchFamily="34" charset="0"/>
              <a:buChar char="•"/>
            </a:pPr>
            <a:r>
              <a:rPr lang="en-US" sz="6000" dirty="0"/>
              <a:t>Buying unnecessary equipment for personal use or gain</a:t>
            </a:r>
            <a:r>
              <a:rPr lang="en-US" dirty="0"/>
              <a:t>.</a:t>
            </a:r>
          </a:p>
        </p:txBody>
      </p:sp>
    </p:spTree>
    <p:extLst>
      <p:ext uri="{BB962C8B-B14F-4D97-AF65-F5344CB8AC3E}">
        <p14:creationId xmlns:p14="http://schemas.microsoft.com/office/powerpoint/2010/main" val="11317832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972" y="1265995"/>
            <a:ext cx="4647438" cy="7132320"/>
          </a:xfrm>
        </p:spPr>
        <p:txBody>
          <a:bodyPr anchor="ctr">
            <a:normAutofit/>
          </a:bodyPr>
          <a:lstStyle/>
          <a:p>
            <a:r>
              <a:rPr lang="en-US" b="1" dirty="0"/>
              <a:t>Example of District Waste</a:t>
            </a:r>
            <a:endParaRPr lang="en-US" dirty="0"/>
          </a:p>
        </p:txBody>
      </p:sp>
      <p:sp>
        <p:nvSpPr>
          <p:cNvPr id="4" name="Slide Number Placeholder 3" hidden="1"/>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600"/>
              </a:spcAft>
            </a:pPr>
            <a:fld id="{2638198E-7845-4843-8114-6B9DA8FD3EF6}" type="slidenum">
              <a:rPr lang="en-US" smtClean="0"/>
              <a:pPr>
                <a:spcAft>
                  <a:spcPts val="600"/>
                </a:spcAft>
              </a:pPr>
              <a:t>32</a:t>
            </a:fld>
            <a:endParaRPr lang="en-US"/>
          </a:p>
        </p:txBody>
      </p:sp>
      <p:graphicFrame>
        <p:nvGraphicFramePr>
          <p:cNvPr id="6" name="Content Placeholder 2" descr="Example of District Waste">
            <a:extLst>
              <a:ext uri="{FF2B5EF4-FFF2-40B4-BE49-F238E27FC236}">
                <a16:creationId xmlns:a16="http://schemas.microsoft.com/office/drawing/2014/main" id="{B0CD6756-4C79-41FF-0DA2-14594F80B239}"/>
              </a:ext>
            </a:extLst>
          </p:cNvPr>
          <p:cNvGraphicFramePr>
            <a:graphicFrameLocks noGrp="1"/>
          </p:cNvGraphicFramePr>
          <p:nvPr>
            <p:ph idx="4294967295"/>
            <p:extLst>
              <p:ext uri="{D42A27DB-BD31-4B8C-83A1-F6EECF244321}">
                <p14:modId xmlns:p14="http://schemas.microsoft.com/office/powerpoint/2010/main" val="1412064332"/>
              </p:ext>
            </p:extLst>
          </p:nvPr>
        </p:nvGraphicFramePr>
        <p:xfrm>
          <a:off x="6727473" y="1265996"/>
          <a:ext cx="10658720" cy="7132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88883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7200" b="1" dirty="0"/>
              <a:t>Fraud</a:t>
            </a:r>
            <a:endParaRPr lang="en-US" sz="7200" dirty="0"/>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33</a:t>
            </a:fld>
            <a:endParaRPr lang="en-US" dirty="0"/>
          </a:p>
        </p:txBody>
      </p:sp>
      <p:sp>
        <p:nvSpPr>
          <p:cNvPr id="3" name="Content Placeholder 2"/>
          <p:cNvSpPr>
            <a:spLocks noGrp="1"/>
          </p:cNvSpPr>
          <p:nvPr>
            <p:ph idx="1"/>
          </p:nvPr>
        </p:nvSpPr>
        <p:spPr/>
        <p:txBody>
          <a:bodyPr>
            <a:normAutofit/>
          </a:bodyPr>
          <a:lstStyle/>
          <a:p>
            <a:pPr marL="0" indent="0">
              <a:buNone/>
            </a:pPr>
            <a:r>
              <a:rPr lang="en-US" sz="6000" dirty="0"/>
              <a:t>Attempting to obtain something of value through willful misrepresentation.</a:t>
            </a:r>
          </a:p>
          <a:p>
            <a:pPr marL="0" indent="0">
              <a:buNone/>
            </a:pPr>
            <a:endParaRPr lang="en-US" sz="6000" dirty="0"/>
          </a:p>
          <a:p>
            <a:pPr marL="0" indent="0">
              <a:buNone/>
            </a:pPr>
            <a:r>
              <a:rPr lang="en-US" sz="6000" dirty="0"/>
              <a:t>Only the judicial system can determine whether an act is indeed fraud.</a:t>
            </a:r>
          </a:p>
          <a:p>
            <a:pPr marL="0" indent="0">
              <a:buNone/>
            </a:pPr>
            <a:endParaRPr lang="en-US" dirty="0"/>
          </a:p>
        </p:txBody>
      </p:sp>
    </p:spTree>
    <p:extLst>
      <p:ext uri="{BB962C8B-B14F-4D97-AF65-F5344CB8AC3E}">
        <p14:creationId xmlns:p14="http://schemas.microsoft.com/office/powerpoint/2010/main" val="143825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5775" y="470049"/>
            <a:ext cx="16459200" cy="1783080"/>
          </a:xfrm>
        </p:spPr>
        <p:txBody>
          <a:bodyPr anchor="ctr">
            <a:normAutofit/>
          </a:bodyPr>
          <a:lstStyle/>
          <a:p>
            <a:r>
              <a:rPr lang="en-US" b="1" dirty="0"/>
              <a:t>Example of Fraud</a:t>
            </a:r>
            <a:endParaRPr lang="en-US" dirty="0"/>
          </a:p>
        </p:txBody>
      </p:sp>
      <p:sp>
        <p:nvSpPr>
          <p:cNvPr id="3" name="Content Placeholder 2"/>
          <p:cNvSpPr>
            <a:spLocks noGrp="1"/>
          </p:cNvSpPr>
          <p:nvPr>
            <p:ph sz="half" idx="1"/>
          </p:nvPr>
        </p:nvSpPr>
        <p:spPr>
          <a:xfrm>
            <a:off x="905775" y="2389069"/>
            <a:ext cx="7955280" cy="6008747"/>
          </a:xfrm>
        </p:spPr>
        <p:txBody>
          <a:bodyPr>
            <a:normAutofit/>
          </a:bodyPr>
          <a:lstStyle/>
          <a:p>
            <a:pPr marL="0" indent="0">
              <a:buNone/>
            </a:pPr>
            <a:r>
              <a:rPr lang="en-US" sz="3300"/>
              <a:t>Director of M.L. Dinkins Charter School </a:t>
            </a:r>
          </a:p>
          <a:p>
            <a:r>
              <a:rPr lang="en-US" sz="3300"/>
              <a:t>Created 4 shell companies &amp; paid them USED Title I and USDA child nutrition funds</a:t>
            </a:r>
          </a:p>
          <a:p>
            <a:r>
              <a:rPr lang="en-US" sz="3300"/>
              <a:t>$1.5 million</a:t>
            </a:r>
          </a:p>
          <a:p>
            <a:pPr marL="0" indent="0">
              <a:buNone/>
            </a:pPr>
            <a:r>
              <a:rPr lang="en-US" sz="3300" u="sng"/>
              <a:t>Judicial system</a:t>
            </a:r>
          </a:p>
          <a:p>
            <a:r>
              <a:rPr lang="en-US" sz="3300"/>
              <a:t>Convicted in federal court (jury trial)</a:t>
            </a:r>
          </a:p>
          <a:p>
            <a:r>
              <a:rPr lang="en-US" sz="3300"/>
              <a:t>Served 3.5 years in federal penitentiary</a:t>
            </a:r>
          </a:p>
        </p:txBody>
      </p:sp>
      <p:pic>
        <p:nvPicPr>
          <p:cNvPr id="6" name="Content Placeholder 4" descr="Dinkins-Robinson leaving federal courthouse, convicted of embezzlement." title="Picture of guilty charter school head">
            <a:extLst>
              <a:ext uri="{FF2B5EF4-FFF2-40B4-BE49-F238E27FC236}">
                <a16:creationId xmlns:a16="http://schemas.microsoft.com/office/drawing/2014/main" id="{D6B66570-7A88-B46C-41F0-ADEE0BB4F853}"/>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426948" y="2382566"/>
            <a:ext cx="7955280" cy="5986347"/>
          </a:xfrm>
          <a:noFill/>
        </p:spPr>
      </p:pic>
      <p:sp>
        <p:nvSpPr>
          <p:cNvPr id="4" name="Slide Number Placeholder 3" hidden="1"/>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900"/>
              </a:spcAft>
            </a:pPr>
            <a:fld id="{2638198E-7845-4843-8114-6B9DA8FD3EF6}" type="slidenum">
              <a:rPr lang="en-US" smtClean="0"/>
              <a:pPr>
                <a:spcAft>
                  <a:spcPts val="900"/>
                </a:spcAft>
              </a:pPr>
              <a:t>34</a:t>
            </a:fld>
            <a:endParaRPr lang="en-US"/>
          </a:p>
        </p:txBody>
      </p:sp>
    </p:spTree>
    <p:extLst>
      <p:ext uri="{BB962C8B-B14F-4D97-AF65-F5344CB8AC3E}">
        <p14:creationId xmlns:p14="http://schemas.microsoft.com/office/powerpoint/2010/main" val="42809933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8100" b="1" dirty="0"/>
              <a:t>Abuse</a:t>
            </a:r>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35</a:t>
            </a:fld>
            <a:endParaRPr lang="en-US" dirty="0"/>
          </a:p>
        </p:txBody>
      </p:sp>
      <p:sp>
        <p:nvSpPr>
          <p:cNvPr id="3" name="Content Placeholder 2"/>
          <p:cNvSpPr>
            <a:spLocks noGrp="1"/>
          </p:cNvSpPr>
          <p:nvPr>
            <p:ph idx="1"/>
          </p:nvPr>
        </p:nvSpPr>
        <p:spPr/>
        <p:txBody>
          <a:bodyPr>
            <a:normAutofit/>
          </a:bodyPr>
          <a:lstStyle/>
          <a:p>
            <a:pPr marL="0" indent="0">
              <a:lnSpc>
                <a:spcPct val="100000"/>
              </a:lnSpc>
              <a:buNone/>
            </a:pPr>
            <a:r>
              <a:rPr lang="en-US" sz="7200" dirty="0"/>
              <a:t>Behaving improperly or unreasonably or misusing one’s position or authority.</a:t>
            </a:r>
            <a:endParaRPr lang="en-US" sz="6600" dirty="0"/>
          </a:p>
        </p:txBody>
      </p:sp>
    </p:spTree>
    <p:extLst>
      <p:ext uri="{BB962C8B-B14F-4D97-AF65-F5344CB8AC3E}">
        <p14:creationId xmlns:p14="http://schemas.microsoft.com/office/powerpoint/2010/main" val="17397577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Examples: Abuse of Title I Funds</a:t>
            </a:r>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36</a:t>
            </a:fld>
            <a:endParaRPr lang="en-US" dirty="0"/>
          </a:p>
        </p:txBody>
      </p:sp>
      <p:sp>
        <p:nvSpPr>
          <p:cNvPr id="3" name="Content Placeholder 2"/>
          <p:cNvSpPr>
            <a:spLocks noGrp="1"/>
          </p:cNvSpPr>
          <p:nvPr>
            <p:ph idx="1"/>
          </p:nvPr>
        </p:nvSpPr>
        <p:spPr/>
        <p:txBody>
          <a:bodyPr>
            <a:noAutofit/>
          </a:bodyPr>
          <a:lstStyle/>
          <a:p>
            <a:pPr marL="0" indent="0">
              <a:lnSpc>
                <a:spcPct val="100000"/>
              </a:lnSpc>
              <a:buNone/>
            </a:pPr>
            <a:r>
              <a:rPr lang="en-US" sz="5400" dirty="0"/>
              <a:t>Districts had to reimburse Title I funds</a:t>
            </a:r>
          </a:p>
          <a:p>
            <a:pPr>
              <a:lnSpc>
                <a:spcPct val="100000"/>
              </a:lnSpc>
            </a:pPr>
            <a:r>
              <a:rPr lang="en-US" sz="5400" dirty="0"/>
              <a:t>$38,000 expended for a “team building” event at Kiawah Island</a:t>
            </a:r>
          </a:p>
          <a:p>
            <a:pPr>
              <a:lnSpc>
                <a:spcPct val="100000"/>
              </a:lnSpc>
            </a:pPr>
            <a:r>
              <a:rPr lang="en-US" sz="5400" dirty="0"/>
              <a:t>Salary and benefits for Title I coordinator who, in district’s Title I plan, spent 85% of time on Title I, but really spent &lt; 15%.</a:t>
            </a:r>
          </a:p>
        </p:txBody>
      </p:sp>
      <p:pic>
        <p:nvPicPr>
          <p:cNvPr id="5" name="Picture 4" descr="Illustration for abuse (money flying everywhere)" title="graphic of dollars fly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87500" y="373599"/>
            <a:ext cx="2785872" cy="2774166"/>
          </a:xfrm>
          <a:prstGeom prst="rect">
            <a:avLst/>
          </a:prstGeom>
        </p:spPr>
      </p:pic>
    </p:spTree>
    <p:extLst>
      <p:ext uri="{BB962C8B-B14F-4D97-AF65-F5344CB8AC3E}">
        <p14:creationId xmlns:p14="http://schemas.microsoft.com/office/powerpoint/2010/main" val="33635714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Possible Abuse Indicators</a:t>
            </a:r>
            <a:endParaRPr lang="en-US" sz="6000" dirty="0"/>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37</a:t>
            </a:fld>
            <a:endParaRPr lang="en-US" dirty="0"/>
          </a:p>
        </p:txBody>
      </p:sp>
      <p:sp>
        <p:nvSpPr>
          <p:cNvPr id="3" name="Content Placeholder 2"/>
          <p:cNvSpPr>
            <a:spLocks noGrp="1"/>
          </p:cNvSpPr>
          <p:nvPr>
            <p:ph idx="1"/>
          </p:nvPr>
        </p:nvSpPr>
        <p:spPr/>
        <p:txBody>
          <a:bodyPr>
            <a:normAutofit/>
          </a:bodyPr>
          <a:lstStyle/>
          <a:p>
            <a:pPr marL="914400" indent="-506413">
              <a:lnSpc>
                <a:spcPct val="100000"/>
              </a:lnSpc>
              <a:spcAft>
                <a:spcPts val="900"/>
              </a:spcAft>
            </a:pPr>
            <a:r>
              <a:rPr lang="en-US" sz="5200" dirty="0"/>
              <a:t>Unilaterally redirecting use of funds in a manner different than outlined in subaward or approved plan</a:t>
            </a:r>
          </a:p>
          <a:p>
            <a:pPr marL="914400" indent="-506413">
              <a:lnSpc>
                <a:spcPct val="100000"/>
              </a:lnSpc>
              <a:spcAft>
                <a:spcPts val="900"/>
              </a:spcAft>
            </a:pPr>
            <a:r>
              <a:rPr lang="en-US" sz="5200" dirty="0"/>
              <a:t>Failing to adequately account for, track, or support transactions.</a:t>
            </a:r>
          </a:p>
          <a:p>
            <a:pPr marL="164592" indent="0">
              <a:lnSpc>
                <a:spcPct val="110000"/>
              </a:lnSpc>
              <a:spcAft>
                <a:spcPts val="900"/>
              </a:spcAft>
              <a:buNone/>
            </a:pPr>
            <a:endParaRPr lang="en-US" sz="2100" dirty="0">
              <a:solidFill>
                <a:schemeClr val="tx2"/>
              </a:solidFill>
            </a:endParaRPr>
          </a:p>
          <a:p>
            <a:pPr marL="164592" indent="0">
              <a:lnSpc>
                <a:spcPct val="110000"/>
              </a:lnSpc>
              <a:spcAft>
                <a:spcPts val="900"/>
              </a:spcAft>
              <a:buNone/>
            </a:pPr>
            <a:r>
              <a:rPr lang="en-US" sz="6000" dirty="0"/>
              <a:t>See </a:t>
            </a:r>
            <a:r>
              <a:rPr lang="en-US" sz="6000" dirty="0">
                <a:hlinkClick r:id="rId3"/>
              </a:rPr>
              <a:t>2 CFR Part 200.303 Internal Controls</a:t>
            </a:r>
            <a:r>
              <a:rPr lang="en-US" sz="6000" dirty="0"/>
              <a:t>.</a:t>
            </a:r>
          </a:p>
        </p:txBody>
      </p:sp>
    </p:spTree>
    <p:extLst>
      <p:ext uri="{BB962C8B-B14F-4D97-AF65-F5344CB8AC3E}">
        <p14:creationId xmlns:p14="http://schemas.microsoft.com/office/powerpoint/2010/main" val="2746875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mj-lt"/>
              </a:rPr>
              <a:t>How to Mitigate Risks</a:t>
            </a:r>
          </a:p>
        </p:txBody>
      </p:sp>
      <p:sp>
        <p:nvSpPr>
          <p:cNvPr id="3" name="Text Placeholder 2"/>
          <p:cNvSpPr>
            <a:spLocks noGrp="1"/>
          </p:cNvSpPr>
          <p:nvPr>
            <p:ph type="body" idx="1"/>
          </p:nvPr>
        </p:nvSpPr>
        <p:spPr/>
        <p:txBody>
          <a:bodyPr/>
          <a:lstStyle/>
          <a:p>
            <a:r>
              <a:rPr lang="en-US" dirty="0"/>
              <a:t>What do you do?</a:t>
            </a:r>
          </a:p>
        </p:txBody>
      </p:sp>
      <p:pic>
        <p:nvPicPr>
          <p:cNvPr id="5" name="Content Placeholder 7" descr="Picture of businessman shrugging">
            <a:extLst>
              <a:ext uri="{FF2B5EF4-FFF2-40B4-BE49-F238E27FC236}">
                <a16:creationId xmlns:a16="http://schemas.microsoft.com/office/drawing/2014/main" id="{54961B7E-F39E-438F-BDFC-698958045C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 b="62420"/>
          <a:stretch/>
        </p:blipFill>
        <p:spPr>
          <a:xfrm>
            <a:off x="9575654" y="3150748"/>
            <a:ext cx="6578747" cy="5524616"/>
          </a:xfrm>
          <a:prstGeom prst="rect">
            <a:avLst/>
          </a:prstGeom>
          <a:noFill/>
        </p:spPr>
      </p:pic>
      <p:sp>
        <p:nvSpPr>
          <p:cNvPr id="4" name="Slide Number Placeholder 3"/>
          <p:cNvSpPr>
            <a:spLocks noGrp="1"/>
          </p:cNvSpPr>
          <p:nvPr>
            <p:ph type="sldNum" sz="quarter" idx="4294967295"/>
          </p:nvPr>
        </p:nvSpPr>
        <p:spPr>
          <a:xfrm>
            <a:off x="14020800" y="9534525"/>
            <a:ext cx="4267200" cy="547688"/>
          </a:xfrm>
          <a:prstGeom prst="rect">
            <a:avLst/>
          </a:prstGeom>
        </p:spPr>
        <p:txBody>
          <a:bodyPr/>
          <a:lstStyle/>
          <a:p>
            <a:fld id="{2638198E-7845-4843-8114-6B9DA8FD3EF6}" type="slidenum">
              <a:rPr lang="en-US" smtClean="0"/>
              <a:t>38</a:t>
            </a:fld>
            <a:endParaRPr lang="en-US" dirty="0"/>
          </a:p>
        </p:txBody>
      </p:sp>
    </p:spTree>
    <p:extLst>
      <p:ext uri="{BB962C8B-B14F-4D97-AF65-F5344CB8AC3E}">
        <p14:creationId xmlns:p14="http://schemas.microsoft.com/office/powerpoint/2010/main" val="33787736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Mitigate Risks through Internal Controls</a:t>
            </a:r>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39</a:t>
            </a:fld>
            <a:endParaRPr lang="en-US" dirty="0"/>
          </a:p>
        </p:txBody>
      </p:sp>
      <p:sp>
        <p:nvSpPr>
          <p:cNvPr id="3" name="Content Placeholder 2"/>
          <p:cNvSpPr>
            <a:spLocks noGrp="1"/>
          </p:cNvSpPr>
          <p:nvPr>
            <p:ph idx="1"/>
          </p:nvPr>
        </p:nvSpPr>
        <p:spPr/>
        <p:txBody>
          <a:bodyPr>
            <a:normAutofit/>
          </a:bodyPr>
          <a:lstStyle/>
          <a:p>
            <a:pPr marL="0" indent="0">
              <a:buNone/>
            </a:pPr>
            <a:r>
              <a:rPr lang="en-US" sz="7200" dirty="0"/>
              <a:t>Maintain a well designed and tested system of internal controls</a:t>
            </a:r>
          </a:p>
        </p:txBody>
      </p:sp>
    </p:spTree>
    <p:extLst>
      <p:ext uri="{BB962C8B-B14F-4D97-AF65-F5344CB8AC3E}">
        <p14:creationId xmlns:p14="http://schemas.microsoft.com/office/powerpoint/2010/main" val="3964705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Disclaimer, continued</a:t>
            </a:r>
          </a:p>
        </p:txBody>
      </p:sp>
      <p:sp>
        <p:nvSpPr>
          <p:cNvPr id="3" name="Content Placeholder 2"/>
          <p:cNvSpPr>
            <a:spLocks noGrp="1"/>
          </p:cNvSpPr>
          <p:nvPr>
            <p:ph sz="half" idx="1"/>
          </p:nvPr>
        </p:nvSpPr>
        <p:spPr>
          <a:xfrm>
            <a:off x="1257299" y="2277124"/>
            <a:ext cx="9462488" cy="6005744"/>
          </a:xfrm>
        </p:spPr>
        <p:txBody>
          <a:bodyPr>
            <a:normAutofit lnSpcReduction="10000"/>
          </a:bodyPr>
          <a:lstStyle/>
          <a:p>
            <a:pPr marL="0" indent="0">
              <a:lnSpc>
                <a:spcPct val="100000"/>
              </a:lnSpc>
              <a:spcAft>
                <a:spcPts val="900"/>
              </a:spcAft>
              <a:buNone/>
            </a:pPr>
            <a:r>
              <a:rPr lang="en-US" sz="4800" dirty="0"/>
              <a:t>This presentation is </a:t>
            </a:r>
            <a:r>
              <a:rPr lang="en-US" sz="300" dirty="0"/>
              <a:t> </a:t>
            </a:r>
            <a:r>
              <a:rPr lang="en-US" sz="4800" i="1" dirty="0"/>
              <a:t>not a substitute </a:t>
            </a:r>
            <a:r>
              <a:rPr lang="en-US" sz="4800" dirty="0"/>
              <a:t>for reading </a:t>
            </a:r>
          </a:p>
          <a:p>
            <a:pPr marL="692945">
              <a:lnSpc>
                <a:spcPct val="100000"/>
              </a:lnSpc>
              <a:spcAft>
                <a:spcPts val="900"/>
              </a:spcAft>
            </a:pPr>
            <a:r>
              <a:rPr lang="en-US" sz="4800" dirty="0"/>
              <a:t>subgrant award</a:t>
            </a:r>
          </a:p>
          <a:p>
            <a:pPr marL="692945">
              <a:lnSpc>
                <a:spcPct val="100000"/>
              </a:lnSpc>
              <a:spcAft>
                <a:spcPts val="900"/>
              </a:spcAft>
            </a:pPr>
            <a:r>
              <a:rPr lang="en-US" sz="4800" dirty="0"/>
              <a:t>program-specific assurances</a:t>
            </a:r>
          </a:p>
          <a:p>
            <a:pPr marL="692945">
              <a:lnSpc>
                <a:spcPct val="100000"/>
              </a:lnSpc>
              <a:spcAft>
                <a:spcPts val="900"/>
              </a:spcAft>
            </a:pPr>
            <a:r>
              <a:rPr lang="en-US" sz="4800" dirty="0"/>
              <a:t>SCDE’s Assurances and Terms &amp; Conditions for Federal Subawards</a:t>
            </a:r>
          </a:p>
          <a:p>
            <a:pPr marL="692945">
              <a:lnSpc>
                <a:spcPct val="100000"/>
              </a:lnSpc>
              <a:spcAft>
                <a:spcPts val="900"/>
              </a:spcAft>
            </a:pPr>
            <a:r>
              <a:rPr lang="en-US" sz="4800" dirty="0"/>
              <a:t>applicable federal regulations.</a:t>
            </a:r>
          </a:p>
        </p:txBody>
      </p:sp>
      <p:pic>
        <p:nvPicPr>
          <p:cNvPr id="10" name="Content Placeholder 9" descr="A person reading a bound document.">
            <a:extLst>
              <a:ext uri="{FF2B5EF4-FFF2-40B4-BE49-F238E27FC236}">
                <a16:creationId xmlns:a16="http://schemas.microsoft.com/office/drawing/2014/main" id="{9FDC60DB-71EE-663B-2D07-072523C9D609}"/>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11010562" y="2277123"/>
            <a:ext cx="6454625" cy="4304526"/>
          </a:xfrm>
          <a:effectLst>
            <a:outerShdw blurRad="63500" sx="102000" sy="102000" algn="ctr" rotWithShape="0">
              <a:prstClr val="black">
                <a:alpha val="40000"/>
              </a:prstClr>
            </a:outerShdw>
          </a:effectLst>
        </p:spPr>
      </p:pic>
      <p:sp>
        <p:nvSpPr>
          <p:cNvPr id="4" name="Slide Number Placeholder 3"/>
          <p:cNvSpPr>
            <a:spLocks noGrp="1"/>
          </p:cNvSpPr>
          <p:nvPr>
            <p:ph type="sldNum" sz="quarter" idx="12"/>
          </p:nvPr>
        </p:nvSpPr>
        <p:spPr>
          <a:prstGeom prst="rect">
            <a:avLst/>
          </a:prstGeom>
        </p:spPr>
        <p:txBody>
          <a:bodyPr/>
          <a:lstStyle/>
          <a:p>
            <a:pPr algn="r" defTabSz="1371600">
              <a:defRPr/>
            </a:pPr>
            <a:fld id="{2638198E-7845-4843-8114-6B9DA8FD3EF6}" type="slidenum">
              <a:rPr lang="en-US">
                <a:solidFill>
                  <a:prstClr val="black">
                    <a:tint val="75000"/>
                  </a:prstClr>
                </a:solidFill>
                <a:latin typeface="Times New Roman"/>
              </a:rPr>
              <a:pPr algn="r" defTabSz="1371600">
                <a:defRPr/>
              </a:pPr>
              <a:t>4</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6762536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Identify Weaknesses</a:t>
            </a:r>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40</a:t>
            </a:fld>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900"/>
              </a:spcBef>
              <a:buNone/>
            </a:pPr>
            <a:r>
              <a:rPr lang="en-US" sz="5400" dirty="0"/>
              <a:t>Examine operations to determine vulnerabilities</a:t>
            </a:r>
          </a:p>
          <a:p>
            <a:pPr marL="1285875" lvl="1" indent="-685800">
              <a:lnSpc>
                <a:spcPct val="100000"/>
              </a:lnSpc>
              <a:spcBef>
                <a:spcPts val="900"/>
              </a:spcBef>
            </a:pPr>
            <a:r>
              <a:rPr lang="en-US" sz="5400" dirty="0"/>
              <a:t>Finance (payroll, time &amp; effort recordkeeping)</a:t>
            </a:r>
          </a:p>
          <a:p>
            <a:pPr marL="1285875" lvl="1" indent="-685800">
              <a:lnSpc>
                <a:spcPct val="100000"/>
              </a:lnSpc>
              <a:spcBef>
                <a:spcPts val="900"/>
              </a:spcBef>
            </a:pPr>
            <a:r>
              <a:rPr lang="en-US" sz="5400" dirty="0"/>
              <a:t>Procurement</a:t>
            </a:r>
          </a:p>
          <a:p>
            <a:pPr marL="1285875" lvl="1" indent="-685800">
              <a:lnSpc>
                <a:spcPct val="100000"/>
              </a:lnSpc>
              <a:spcBef>
                <a:spcPts val="900"/>
              </a:spcBef>
            </a:pPr>
            <a:r>
              <a:rPr lang="en-US" sz="5400" dirty="0"/>
              <a:t>P-Card policy and procedures</a:t>
            </a:r>
          </a:p>
          <a:p>
            <a:pPr marL="1285875" lvl="1" indent="-685800">
              <a:lnSpc>
                <a:spcPct val="100000"/>
              </a:lnSpc>
              <a:spcBef>
                <a:spcPts val="900"/>
              </a:spcBef>
            </a:pPr>
            <a:r>
              <a:rPr lang="en-US" sz="5400" dirty="0"/>
              <a:t>Gift card policy and procedures</a:t>
            </a:r>
          </a:p>
        </p:txBody>
      </p:sp>
    </p:spTree>
    <p:extLst>
      <p:ext uri="{BB962C8B-B14F-4D97-AF65-F5344CB8AC3E}">
        <p14:creationId xmlns:p14="http://schemas.microsoft.com/office/powerpoint/2010/main" val="17517162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Questions?</a:t>
            </a:r>
            <a:endParaRPr lang="en-US" sz="6000" dirty="0"/>
          </a:p>
        </p:txBody>
      </p:sp>
      <p:pic>
        <p:nvPicPr>
          <p:cNvPr id="5" name="Content Placeholder 4" descr="Blue question mark with figure leaning back on it in thinking posture" title="graphic question mark"/>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6053851" y="2065649"/>
            <a:ext cx="5079206" cy="5079207"/>
          </a:xfrm>
        </p:spPr>
      </p:pic>
      <p:sp>
        <p:nvSpPr>
          <p:cNvPr id="4" name="Slide Number Placeholder 3"/>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41</a:t>
            </a:fld>
            <a:endParaRPr lang="en-US" dirty="0"/>
          </a:p>
        </p:txBody>
      </p:sp>
    </p:spTree>
    <p:extLst>
      <p:ext uri="{BB962C8B-B14F-4D97-AF65-F5344CB8AC3E}">
        <p14:creationId xmlns:p14="http://schemas.microsoft.com/office/powerpoint/2010/main" val="37836047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Contact Us</a:t>
            </a:r>
          </a:p>
        </p:txBody>
      </p:sp>
      <p:sp>
        <p:nvSpPr>
          <p:cNvPr id="3" name="Content Placeholder 2"/>
          <p:cNvSpPr>
            <a:spLocks noGrp="1"/>
          </p:cNvSpPr>
          <p:nvPr>
            <p:ph idx="1"/>
          </p:nvPr>
        </p:nvSpPr>
        <p:spPr/>
        <p:txBody>
          <a:bodyPr>
            <a:normAutofit/>
          </a:bodyPr>
          <a:lstStyle/>
          <a:p>
            <a:pPr marL="0" indent="0" algn="ctr">
              <a:buNone/>
            </a:pPr>
            <a:r>
              <a:rPr lang="en-US" sz="4800" b="1" dirty="0">
                <a:hlinkClick r:id="rId3"/>
              </a:rPr>
              <a:t>SCDE Office of Grant Services</a:t>
            </a:r>
            <a:endParaRPr lang="en-US" b="1" dirty="0">
              <a:hlinkClick r:id="rId3"/>
            </a:endParaRPr>
          </a:p>
          <a:p>
            <a:pPr marL="0" indent="0" algn="ctr">
              <a:buNone/>
            </a:pPr>
            <a:r>
              <a:rPr lang="en-US" dirty="0">
                <a:hlinkClick r:id="rId4"/>
              </a:rPr>
              <a:t>Grants@ed.sc.gov</a:t>
            </a:r>
            <a:r>
              <a:rPr lang="en-US" dirty="0"/>
              <a:t>			(803) 734-5810</a:t>
            </a:r>
          </a:p>
          <a:p>
            <a:pPr marL="0" indent="0" algn="ctr">
              <a:buNone/>
            </a:pPr>
            <a:r>
              <a:rPr lang="en-US" sz="4200" dirty="0"/>
              <a:t>Audrey Shifflett, Director</a:t>
            </a:r>
          </a:p>
          <a:p>
            <a:pPr marL="0" indent="0" algn="ctr">
              <a:buNone/>
            </a:pPr>
            <a:r>
              <a:rPr lang="en-US" sz="4200" dirty="0"/>
              <a:t>Lashaundra Dubose, Program Manager</a:t>
            </a:r>
          </a:p>
          <a:p>
            <a:pPr marL="0" indent="0" algn="ctr">
              <a:buNone/>
            </a:pPr>
            <a:r>
              <a:rPr lang="en-US" sz="4200" dirty="0"/>
              <a:t>Tina Thomas, Program Coordinator</a:t>
            </a:r>
          </a:p>
        </p:txBody>
      </p:sp>
      <p:sp>
        <p:nvSpPr>
          <p:cNvPr id="4" name="Slide Number Placeholder 3"/>
          <p:cNvSpPr>
            <a:spLocks noGrp="1"/>
          </p:cNvSpPr>
          <p:nvPr>
            <p:ph type="sldNum" sz="quarter" idx="4"/>
          </p:nvPr>
        </p:nvSpPr>
        <p:spPr>
          <a:xfrm>
            <a:off x="9829800" y="9534526"/>
            <a:ext cx="32004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defRPr/>
            </a:pPr>
            <a:fld id="{2638198E-7845-4843-8114-6B9DA8FD3EF6}" type="slidenum">
              <a:rPr lang="en-US">
                <a:solidFill>
                  <a:prstClr val="black">
                    <a:tint val="75000"/>
                  </a:prstClr>
                </a:solidFill>
                <a:latin typeface="Calibri" panose="020F0502020204030204"/>
              </a:rPr>
              <a:pPr>
                <a:defRPr/>
              </a:pPr>
              <a:t>42</a:t>
            </a:fld>
            <a:endParaRPr lang="en-US" dirty="0">
              <a:solidFill>
                <a:prstClr val="black">
                  <a:tint val="75000"/>
                </a:prstClr>
              </a:solidFill>
              <a:latin typeface="Calibri" panose="020F0502020204030204"/>
            </a:endParaRPr>
          </a:p>
        </p:txBody>
      </p:sp>
    </p:spTree>
    <p:extLst>
      <p:ext uri="{BB962C8B-B14F-4D97-AF65-F5344CB8AC3E}">
        <p14:creationId xmlns:p14="http://schemas.microsoft.com/office/powerpoint/2010/main" val="29587118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effectLst/>
                <a:uLnTx/>
                <a:uFillTx/>
                <a:latin typeface="Aptos" panose="020B0004020202020204" pitchFamily="34" charset="0"/>
                <a:ea typeface="+mn-ea"/>
                <a:cs typeface="+mn-cs"/>
              </a:rPr>
              <a:t>Agenda 1</a:t>
            </a: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lstStyle/>
          <a:p>
            <a:r>
              <a:rPr lang="en-US" dirty="0"/>
              <a:t>Expectations for Grants Management</a:t>
            </a:r>
          </a:p>
        </p:txBody>
      </p:sp>
    </p:spTree>
    <p:extLst>
      <p:ext uri="{BB962C8B-B14F-4D97-AF65-F5344CB8AC3E}">
        <p14:creationId xmlns:p14="http://schemas.microsoft.com/office/powerpoint/2010/main" val="3872578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lang="en-US" dirty="0">
                <a:latin typeface="Aptos" panose="020B0004020202020204" pitchFamily="34" charset="0"/>
                <a:ea typeface="+mn-ea"/>
                <a:cs typeface="+mn-cs"/>
              </a:rPr>
              <a:t>School Districts (a.k.a. LEAs) are Expected to</a:t>
            </a:r>
            <a:endParaRPr kumimoji="0"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1"/>
          </p:nvPr>
        </p:nvSpPr>
        <p:spPr/>
        <p:txBody>
          <a:bodyPr>
            <a:normAutofit/>
          </a:bodyPr>
          <a:lstStyle/>
          <a:p>
            <a:pPr marL="457200" indent="-457200">
              <a:lnSpc>
                <a:spcPct val="100000"/>
              </a:lnSpc>
              <a:spcBef>
                <a:spcPts val="1200"/>
              </a:spcBef>
              <a:buFont typeface="Arial" panose="020B0604020202020204" pitchFamily="34" charset="0"/>
              <a:buChar char="•"/>
            </a:pPr>
            <a:r>
              <a:rPr lang="en-US" sz="4800" dirty="0"/>
              <a:t>Adhere to </a:t>
            </a:r>
            <a:r>
              <a:rPr lang="en-US" sz="4800" i="1" dirty="0"/>
              <a:t>all</a:t>
            </a:r>
            <a:r>
              <a:rPr lang="en-US" sz="4800" dirty="0"/>
              <a:t> funding requirements </a:t>
            </a:r>
          </a:p>
          <a:p>
            <a:pPr marL="457200" indent="-457200">
              <a:lnSpc>
                <a:spcPct val="100000"/>
              </a:lnSpc>
              <a:spcBef>
                <a:spcPts val="1200"/>
              </a:spcBef>
              <a:buFont typeface="Arial" panose="020B0604020202020204" pitchFamily="34" charset="0"/>
              <a:buChar char="•"/>
            </a:pPr>
            <a:r>
              <a:rPr lang="en-US" sz="4800" dirty="0"/>
              <a:t>Have adequate </a:t>
            </a:r>
            <a:r>
              <a:rPr lang="en-US" sz="4800" b="1" dirty="0"/>
              <a:t>internal control </a:t>
            </a:r>
            <a:r>
              <a:rPr lang="en-US" sz="4800" dirty="0"/>
              <a:t>systems </a:t>
            </a:r>
          </a:p>
          <a:p>
            <a:pPr marL="457200" indent="-457200">
              <a:lnSpc>
                <a:spcPct val="100000"/>
              </a:lnSpc>
              <a:spcBef>
                <a:spcPts val="1200"/>
              </a:spcBef>
              <a:buFont typeface="Arial" panose="020B0604020202020204" pitchFamily="34" charset="0"/>
              <a:buChar char="•"/>
            </a:pPr>
            <a:r>
              <a:rPr lang="en-US" sz="4800" dirty="0"/>
              <a:t>Comply with state laws, federal laws, and regulations </a:t>
            </a:r>
          </a:p>
          <a:p>
            <a:pPr marL="457200" indent="-457200">
              <a:lnSpc>
                <a:spcPct val="100000"/>
              </a:lnSpc>
              <a:spcBef>
                <a:spcPts val="1200"/>
              </a:spcBef>
              <a:buFont typeface="Arial" panose="020B0604020202020204" pitchFamily="34" charset="0"/>
              <a:buChar char="•"/>
            </a:pPr>
            <a:r>
              <a:rPr lang="en-US" sz="4800" dirty="0"/>
              <a:t>Meet performance expectations</a:t>
            </a:r>
          </a:p>
          <a:p>
            <a:pPr marL="457200" indent="-457200">
              <a:lnSpc>
                <a:spcPct val="100000"/>
              </a:lnSpc>
              <a:spcBef>
                <a:spcPts val="1200"/>
              </a:spcBef>
              <a:buFont typeface="Arial" panose="020B0604020202020204" pitchFamily="34" charset="0"/>
              <a:buChar char="•"/>
            </a:pPr>
            <a:r>
              <a:rPr lang="en-US" sz="4800" dirty="0"/>
              <a:t>Meet </a:t>
            </a:r>
            <a:r>
              <a:rPr lang="en-US" sz="4800" i="1" dirty="0"/>
              <a:t>all</a:t>
            </a:r>
            <a:r>
              <a:rPr lang="en-US" sz="4800" dirty="0"/>
              <a:t> reporting requirements (i.e., reports are accurate, complete, </a:t>
            </a:r>
            <a:r>
              <a:rPr lang="en-US" sz="4800" i="1" dirty="0"/>
              <a:t>and</a:t>
            </a:r>
            <a:r>
              <a:rPr lang="en-US" sz="4800" dirty="0"/>
              <a:t> submitted on time).</a:t>
            </a:r>
          </a:p>
          <a:p>
            <a:endParaRPr lang="en-US" dirty="0"/>
          </a:p>
        </p:txBody>
      </p:sp>
    </p:spTree>
    <p:extLst>
      <p:ext uri="{BB962C8B-B14F-4D97-AF65-F5344CB8AC3E}">
        <p14:creationId xmlns:p14="http://schemas.microsoft.com/office/powerpoint/2010/main" val="2151234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Grant Manager’s Role</a:t>
            </a:r>
            <a:endParaRPr lang="en-US" dirty="0"/>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7</a:t>
            </a:fld>
            <a:endParaRPr lang="en-US" dirty="0"/>
          </a:p>
        </p:txBody>
      </p:sp>
      <p:sp>
        <p:nvSpPr>
          <p:cNvPr id="3" name="Content Placeholder 2"/>
          <p:cNvSpPr>
            <a:spLocks noGrp="1"/>
          </p:cNvSpPr>
          <p:nvPr>
            <p:ph idx="1"/>
          </p:nvPr>
        </p:nvSpPr>
        <p:spPr/>
        <p:txBody>
          <a:bodyPr>
            <a:normAutofit/>
          </a:bodyPr>
          <a:lstStyle/>
          <a:p>
            <a:pPr marL="0" indent="0">
              <a:lnSpc>
                <a:spcPct val="120000"/>
              </a:lnSpc>
              <a:buNone/>
            </a:pPr>
            <a:r>
              <a:rPr lang="en-US" sz="4200" dirty="0">
                <a:solidFill>
                  <a:prstClr val="black"/>
                </a:solidFill>
              </a:rPr>
              <a:t>Manage </a:t>
            </a:r>
            <a:r>
              <a:rPr lang="en-US" sz="4200" dirty="0"/>
              <a:t>administration of a specific grant/subgrant program:</a:t>
            </a:r>
          </a:p>
          <a:p>
            <a:pPr marL="0" indent="0">
              <a:lnSpc>
                <a:spcPct val="120000"/>
              </a:lnSpc>
              <a:buNone/>
            </a:pPr>
            <a:endParaRPr lang="en-US" sz="1350" dirty="0"/>
          </a:p>
          <a:p>
            <a:pPr marL="571500" indent="-571500">
              <a:lnSpc>
                <a:spcPct val="120000"/>
              </a:lnSpc>
              <a:buFont typeface="Arial" panose="020B0604020202020204" pitchFamily="34" charset="0"/>
              <a:buChar char="•"/>
            </a:pPr>
            <a:r>
              <a:rPr lang="en-US" sz="4200" u="sng" dirty="0"/>
              <a:t>Programmatic</a:t>
            </a:r>
            <a:r>
              <a:rPr lang="en-US" sz="4200" dirty="0"/>
              <a:t> activities to achieve proposed goals and objectives</a:t>
            </a:r>
          </a:p>
          <a:p>
            <a:pPr marL="571500" indent="-571500">
              <a:lnSpc>
                <a:spcPct val="120000"/>
              </a:lnSpc>
              <a:buFont typeface="Arial" panose="020B0604020202020204" pitchFamily="34" charset="0"/>
              <a:buChar char="•"/>
            </a:pPr>
            <a:r>
              <a:rPr lang="en-US" sz="4200" u="sng" dirty="0"/>
              <a:t>Financial</a:t>
            </a:r>
            <a:r>
              <a:rPr lang="en-US" sz="4200" b="1" dirty="0"/>
              <a:t> </a:t>
            </a:r>
            <a:r>
              <a:rPr lang="en-US" sz="4200" dirty="0"/>
              <a:t>activities to achieve prudent fiscal management of funds</a:t>
            </a:r>
          </a:p>
          <a:p>
            <a:pPr marL="571500" indent="-571500">
              <a:lnSpc>
                <a:spcPct val="120000"/>
              </a:lnSpc>
              <a:buFont typeface="Arial" panose="020B0604020202020204" pitchFamily="34" charset="0"/>
              <a:buChar char="•"/>
            </a:pPr>
            <a:r>
              <a:rPr lang="en-US" sz="4200" u="sng" dirty="0"/>
              <a:t>Record keeping </a:t>
            </a:r>
            <a:r>
              <a:rPr lang="en-US" sz="4200" dirty="0"/>
              <a:t>activities to ensure accurate documentation</a:t>
            </a:r>
          </a:p>
          <a:p>
            <a:pPr marL="571500" indent="-571500">
              <a:lnSpc>
                <a:spcPct val="120000"/>
              </a:lnSpc>
              <a:buFont typeface="Arial" panose="020B0604020202020204" pitchFamily="34" charset="0"/>
              <a:buChar char="•"/>
            </a:pPr>
            <a:r>
              <a:rPr lang="en-US" sz="4200" u="sng" dirty="0"/>
              <a:t>Compliance</a:t>
            </a:r>
            <a:r>
              <a:rPr lang="en-US" sz="4200" b="1" dirty="0"/>
              <a:t> </a:t>
            </a:r>
            <a:r>
              <a:rPr lang="en-US" sz="4200" dirty="0"/>
              <a:t>activities to fulfill all program requirements, including accurate reporting and close out. </a:t>
            </a:r>
          </a:p>
        </p:txBody>
      </p:sp>
    </p:spTree>
    <p:extLst>
      <p:ext uri="{BB962C8B-B14F-4D97-AF65-F5344CB8AC3E}">
        <p14:creationId xmlns:p14="http://schemas.microsoft.com/office/powerpoint/2010/main" val="1516472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Finance Officer’s Role</a:t>
            </a:r>
            <a:endParaRPr lang="en-US" dirty="0"/>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8</a:t>
            </a:fld>
            <a:endParaRPr lang="en-US" dirty="0"/>
          </a:p>
        </p:txBody>
      </p:sp>
      <p:sp>
        <p:nvSpPr>
          <p:cNvPr id="3" name="Content Placeholder 2"/>
          <p:cNvSpPr>
            <a:spLocks noGrp="1"/>
          </p:cNvSpPr>
          <p:nvPr>
            <p:ph idx="1"/>
          </p:nvPr>
        </p:nvSpPr>
        <p:spPr/>
        <p:txBody>
          <a:bodyPr>
            <a:normAutofit/>
          </a:bodyPr>
          <a:lstStyle/>
          <a:p>
            <a:pPr marL="457200" indent="-457200">
              <a:lnSpc>
                <a:spcPct val="100000"/>
              </a:lnSpc>
              <a:spcBef>
                <a:spcPts val="1800"/>
              </a:spcBef>
              <a:buFont typeface="Arial" panose="020B0604020202020204" pitchFamily="34" charset="0"/>
              <a:buChar char="•"/>
            </a:pPr>
            <a:r>
              <a:rPr lang="en-US" sz="3600" dirty="0">
                <a:solidFill>
                  <a:prstClr val="black"/>
                </a:solidFill>
              </a:rPr>
              <a:t>Oversee financial management of district’s </a:t>
            </a:r>
            <a:r>
              <a:rPr lang="en-US" sz="3600" dirty="0"/>
              <a:t>grants and subgrants</a:t>
            </a:r>
          </a:p>
          <a:p>
            <a:pPr marL="457200" indent="-457200">
              <a:lnSpc>
                <a:spcPct val="100000"/>
              </a:lnSpc>
              <a:spcBef>
                <a:spcPts val="1800"/>
              </a:spcBef>
              <a:buFont typeface="Arial" panose="020B0604020202020204" pitchFamily="34" charset="0"/>
              <a:buChar char="•"/>
            </a:pPr>
            <a:r>
              <a:rPr lang="en-US" sz="3600" u="sng" dirty="0"/>
              <a:t>Compliance</a:t>
            </a:r>
            <a:r>
              <a:rPr lang="en-US" sz="3600" b="1" dirty="0"/>
              <a:t> </a:t>
            </a:r>
            <a:r>
              <a:rPr lang="en-US" sz="3600" dirty="0"/>
              <a:t>activities that meet award terms and standards in 2 CFR Part 200, especially </a:t>
            </a:r>
            <a:r>
              <a:rPr lang="en-US" sz="3600" dirty="0">
                <a:hlinkClick r:id="rId3"/>
              </a:rPr>
              <a:t>§§200.302–330</a:t>
            </a:r>
            <a:r>
              <a:rPr lang="en-US" sz="3600" dirty="0"/>
              <a:t>, including accurate reporting and close out </a:t>
            </a:r>
          </a:p>
          <a:p>
            <a:pPr marL="457200" indent="-457200">
              <a:lnSpc>
                <a:spcPct val="100000"/>
              </a:lnSpc>
              <a:spcBef>
                <a:spcPts val="1800"/>
              </a:spcBef>
              <a:buFont typeface="Arial" panose="020B0604020202020204" pitchFamily="34" charset="0"/>
              <a:buChar char="•"/>
            </a:pPr>
            <a:r>
              <a:rPr lang="en-US" sz="3600" u="sng" dirty="0"/>
              <a:t>Financial</a:t>
            </a:r>
            <a:r>
              <a:rPr lang="en-US" sz="3600" b="1" dirty="0"/>
              <a:t> </a:t>
            </a:r>
            <a:r>
              <a:rPr lang="en-US" sz="3600" dirty="0"/>
              <a:t>activities to achieve prudent fiscal management</a:t>
            </a:r>
          </a:p>
          <a:p>
            <a:pPr marL="457200" indent="-457200">
              <a:lnSpc>
                <a:spcPct val="100000"/>
              </a:lnSpc>
              <a:spcBef>
                <a:spcPts val="1800"/>
              </a:spcBef>
              <a:buFont typeface="Arial" panose="020B0604020202020204" pitchFamily="34" charset="0"/>
              <a:buChar char="•"/>
            </a:pPr>
            <a:r>
              <a:rPr lang="en-US" sz="3600" u="sng" dirty="0"/>
              <a:t>Record keeping </a:t>
            </a:r>
            <a:r>
              <a:rPr lang="en-US" sz="3600" dirty="0"/>
              <a:t>activities to ensure accurate documentation</a:t>
            </a:r>
            <a:r>
              <a:rPr lang="en-US" dirty="0"/>
              <a:t>. </a:t>
            </a:r>
          </a:p>
        </p:txBody>
      </p:sp>
    </p:spTree>
    <p:extLst>
      <p:ext uri="{BB962C8B-B14F-4D97-AF65-F5344CB8AC3E}">
        <p14:creationId xmlns:p14="http://schemas.microsoft.com/office/powerpoint/2010/main" val="2248268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Who complies with what?</a:t>
            </a:r>
            <a:endParaRPr lang="en-US" dirty="0"/>
          </a:p>
        </p:txBody>
      </p:sp>
      <p:pic>
        <p:nvPicPr>
          <p:cNvPr id="5" name="Content Placeholder 4" descr="Red stop-sign designed with &quot;wait&quot; instead of &quot;stop.&quot;" title="Wait sign"/>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055960" y="2041986"/>
            <a:ext cx="5009756" cy="4978248"/>
          </a:xfrm>
        </p:spPr>
      </p:pic>
      <p:sp>
        <p:nvSpPr>
          <p:cNvPr id="3" name="Content Placeholder 2">
            <a:extLst>
              <a:ext uri="{FF2B5EF4-FFF2-40B4-BE49-F238E27FC236}">
                <a16:creationId xmlns:a16="http://schemas.microsoft.com/office/drawing/2014/main" id="{801CF6CF-C2E0-C0C2-343B-FE2A845852FC}"/>
              </a:ext>
            </a:extLst>
          </p:cNvPr>
          <p:cNvSpPr>
            <a:spLocks noGrp="1"/>
          </p:cNvSpPr>
          <p:nvPr>
            <p:ph sz="half" idx="2"/>
          </p:nvPr>
        </p:nvSpPr>
        <p:spPr>
          <a:xfrm>
            <a:off x="6548286" y="2371367"/>
            <a:ext cx="10833945" cy="6008747"/>
          </a:xfrm>
        </p:spPr>
        <p:txBody>
          <a:bodyPr>
            <a:normAutofit/>
          </a:bodyPr>
          <a:lstStyle/>
          <a:p>
            <a:pPr marL="0" indent="0">
              <a:lnSpc>
                <a:spcPct val="100000"/>
              </a:lnSpc>
              <a:buNone/>
            </a:pPr>
            <a:r>
              <a:rPr lang="en-US" sz="4800" dirty="0">
                <a:solidFill>
                  <a:srgbClr val="000000"/>
                </a:solidFill>
              </a:rPr>
              <a:t>“…</a:t>
            </a:r>
            <a:r>
              <a:rPr lang="en-US" sz="5400" dirty="0">
                <a:solidFill>
                  <a:srgbClr val="000000"/>
                </a:solidFill>
              </a:rPr>
              <a:t>all nonfederal entities</a:t>
            </a:r>
            <a:r>
              <a:rPr lang="en-US" sz="4800" dirty="0">
                <a:solidFill>
                  <a:srgbClr val="000000"/>
                </a:solidFill>
              </a:rPr>
              <a:t> that work with federal funding </a:t>
            </a:r>
            <a:r>
              <a:rPr lang="en-US" sz="5400" dirty="0">
                <a:solidFill>
                  <a:srgbClr val="000000"/>
                </a:solidFill>
              </a:rPr>
              <a:t>must comply</a:t>
            </a:r>
            <a:r>
              <a:rPr lang="en-US" sz="4800" dirty="0">
                <a:solidFill>
                  <a:srgbClr val="000000"/>
                </a:solidFill>
              </a:rPr>
              <a:t> with the </a:t>
            </a:r>
            <a:r>
              <a:rPr lang="en-US" sz="5400" dirty="0">
                <a:solidFill>
                  <a:srgbClr val="000000"/>
                </a:solidFill>
              </a:rPr>
              <a:t>laws, authorities, regulations and policies that govern </a:t>
            </a:r>
            <a:r>
              <a:rPr lang="en-US" sz="4800" dirty="0">
                <a:solidFill>
                  <a:srgbClr val="000000"/>
                </a:solidFill>
              </a:rPr>
              <a:t>those funds.”</a:t>
            </a:r>
            <a:r>
              <a:rPr lang="en-US" sz="4200" dirty="0">
                <a:solidFill>
                  <a:srgbClr val="000000"/>
                </a:solidFill>
                <a:latin typeface="Open Sans" panose="020B0606030504020204" pitchFamily="34" charset="0"/>
              </a:rPr>
              <a:t> </a:t>
            </a:r>
            <a:endParaRPr lang="en-US" sz="4200" dirty="0">
              <a:solidFill>
                <a:prstClr val="black"/>
              </a:solidFill>
              <a:latin typeface="Trebuchet MS" panose="020B0603020202020204" pitchFamily="34" charset="0"/>
            </a:endParaRPr>
          </a:p>
          <a:p>
            <a:pPr marL="0" indent="0" algn="r">
              <a:buNone/>
            </a:pPr>
            <a:r>
              <a:rPr lang="en-US" sz="4200" dirty="0">
                <a:solidFill>
                  <a:srgbClr val="000000"/>
                </a:solidFill>
              </a:rPr>
              <a:t>—</a:t>
            </a:r>
            <a:r>
              <a:rPr lang="en-US" sz="3600" dirty="0">
                <a:solidFill>
                  <a:srgbClr val="000000"/>
                </a:solidFill>
              </a:rPr>
              <a:t>Thompson Federal Grants Development Module, Tab 100</a:t>
            </a:r>
            <a:endParaRPr lang="en-US" sz="3600" dirty="0"/>
          </a:p>
          <a:p>
            <a:pPr marL="0" indent="0">
              <a:buNone/>
            </a:pPr>
            <a:endParaRPr lang="en-US" dirty="0"/>
          </a:p>
        </p:txBody>
      </p:sp>
      <p:sp>
        <p:nvSpPr>
          <p:cNvPr id="4" name="Slide Number Placeholder 3"/>
          <p:cNvSpPr>
            <a:spLocks noGrp="1"/>
          </p:cNvSpPr>
          <p:nvPr>
            <p:ph type="sldNum" sz="quarter" idx="4294967295"/>
          </p:nvPr>
        </p:nvSpPr>
        <p:spPr>
          <a:xfrm>
            <a:off x="14020800" y="9534526"/>
            <a:ext cx="4267200" cy="547688"/>
          </a:xfrm>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fld id="{2638198E-7845-4843-8114-6B9DA8FD3EF6}" type="slidenum">
              <a:rPr lang="en-US" smtClean="0"/>
              <a:pPr/>
              <a:t>9</a:t>
            </a:fld>
            <a:endParaRPr lang="en-US" dirty="0"/>
          </a:p>
        </p:txBody>
      </p:sp>
    </p:spTree>
    <p:extLst>
      <p:ext uri="{BB962C8B-B14F-4D97-AF65-F5344CB8AC3E}">
        <p14:creationId xmlns:p14="http://schemas.microsoft.com/office/powerpoint/2010/main" val="3493790141"/>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powerpoint_light (5)</Template>
  <TotalTime>445</TotalTime>
  <Words>3162</Words>
  <Application>Microsoft Office PowerPoint</Application>
  <PresentationFormat>Custom</PresentationFormat>
  <Paragraphs>344</Paragraphs>
  <Slides>43</Slides>
  <Notes>37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Trebuchet MS</vt:lpstr>
      <vt:lpstr>Courier New</vt:lpstr>
      <vt:lpstr>Calibri</vt:lpstr>
      <vt:lpstr>Arial</vt:lpstr>
      <vt:lpstr>Open Sans</vt:lpstr>
      <vt:lpstr>Times New Roman</vt:lpstr>
      <vt:lpstr>Wingdings</vt:lpstr>
      <vt:lpstr>Aptos</vt:lpstr>
      <vt:lpstr>1_Office Theme</vt:lpstr>
      <vt:lpstr>Grants Management Overview</vt:lpstr>
      <vt:lpstr>Agenda</vt:lpstr>
      <vt:lpstr>Disclaimer</vt:lpstr>
      <vt:lpstr>Disclaimer, continued</vt:lpstr>
      <vt:lpstr>Agenda 1</vt:lpstr>
      <vt:lpstr>School Districts (a.k.a. LEAs) are Expected to</vt:lpstr>
      <vt:lpstr>Grant Manager’s Role</vt:lpstr>
      <vt:lpstr>Finance Officer’s Role</vt:lpstr>
      <vt:lpstr>Who complies with what?</vt:lpstr>
      <vt:lpstr>Federal Laws, Regulations, and Guidance</vt:lpstr>
      <vt:lpstr>Example: Title I Hierarchy of Requirements</vt:lpstr>
      <vt:lpstr>Agenda 2</vt:lpstr>
      <vt:lpstr>Pass-through Entity: SC Department of Education (SCDE)</vt:lpstr>
      <vt:lpstr>SCDE: Pass-through Entity Issues Subawards</vt:lpstr>
      <vt:lpstr>SCDE passes through to Subgrantee</vt:lpstr>
      <vt:lpstr>Subgrantee</vt:lpstr>
      <vt:lpstr>Must Comply with</vt:lpstr>
      <vt:lpstr>Have you seen this?</vt:lpstr>
      <vt:lpstr>Subgrant Award</vt:lpstr>
      <vt:lpstr>11 – Scope of Work/Special Conditions</vt:lpstr>
      <vt:lpstr>Subgrant Award Binds Subgrantee to</vt:lpstr>
      <vt:lpstr>Agenda 3</vt:lpstr>
      <vt:lpstr>SCDE’s Assurances and Terms and Conditions for Federal Subawards/State Awards</vt:lpstr>
      <vt:lpstr>Assurance C: School District has</vt:lpstr>
      <vt:lpstr>Assurance C, continued: School District will</vt:lpstr>
      <vt:lpstr>Assurance P: School District will comply</vt:lpstr>
      <vt:lpstr>Selected Terms and Conditions </vt:lpstr>
      <vt:lpstr>More Terms and Conditions</vt:lpstr>
      <vt:lpstr>Assurances and Terms and Conditions for Federal Subawards</vt:lpstr>
      <vt:lpstr>Agenda 4</vt:lpstr>
      <vt:lpstr>Waste</vt:lpstr>
      <vt:lpstr>Example of District Waste</vt:lpstr>
      <vt:lpstr>Fraud</vt:lpstr>
      <vt:lpstr>Example of Fraud</vt:lpstr>
      <vt:lpstr>Abuse</vt:lpstr>
      <vt:lpstr>Examples: Abuse of Title I Funds</vt:lpstr>
      <vt:lpstr>Possible Abuse Indicators</vt:lpstr>
      <vt:lpstr>How to Mitigate Risks</vt:lpstr>
      <vt:lpstr>Mitigate Risks through Internal Controls</vt:lpstr>
      <vt:lpstr>Identify Weaknesses</vt:lpstr>
      <vt:lpstr>Questions?</vt:lpstr>
      <vt:lpstr>Contact Us</vt:lpstr>
      <vt:lpstr>ed.sc.gov</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South Carolina Department of Education</dc:creator>
  <cp:lastModifiedBy>McCain, William</cp:lastModifiedBy>
  <cp:revision>24</cp:revision>
  <dcterms:created xsi:type="dcterms:W3CDTF">2025-07-28T20:46:07Z</dcterms:created>
  <dcterms:modified xsi:type="dcterms:W3CDTF">2025-08-20T15:56:03Z</dcterms:modified>
  <dc:identifier>DAGJFJTh0zc</dc:identifier>
</cp:coreProperties>
</file>