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02" r:id="rId2"/>
    <p:sldId id="321" r:id="rId3"/>
    <p:sldId id="304" r:id="rId4"/>
    <p:sldId id="315" r:id="rId5"/>
    <p:sldId id="316" r:id="rId6"/>
    <p:sldId id="317" r:id="rId7"/>
    <p:sldId id="318" r:id="rId8"/>
    <p:sldId id="319" r:id="rId9"/>
    <p:sldId id="314" r:id="rId10"/>
    <p:sldId id="307" r:id="rId11"/>
    <p:sldId id="289" r:id="rId1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D4C"/>
    <a:srgbClr val="F5D9B5"/>
    <a:srgbClr val="F0C14C"/>
    <a:srgbClr val="E7E7E7"/>
    <a:srgbClr val="469FB7"/>
    <a:srgbClr val="FFE493"/>
    <a:srgbClr val="2F3DFC"/>
    <a:srgbClr val="3A6C97"/>
    <a:srgbClr val="233746"/>
    <a:srgbClr val="EFC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>
      <p:cViewPr varScale="1">
        <p:scale>
          <a:sx n="52" d="100"/>
          <a:sy n="52" d="100"/>
        </p:scale>
        <p:origin x="240" y="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428"/>
    </p:cViewPr>
  </p:outlin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70" d="100"/>
        <a:sy n="70" d="100"/>
      </p:scale>
      <p:origin x="0" y="-2232"/>
    </p:cViewPr>
  </p:sorterViewPr>
  <p:notesViewPr>
    <p:cSldViewPr>
      <p:cViewPr varScale="1">
        <p:scale>
          <a:sx n="85" d="100"/>
          <a:sy n="85" d="100"/>
        </p:scale>
        <p:origin x="303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227AE3-691E-E2BF-2C4F-E1ED1E19C9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B8064-CEEB-6470-796A-6D2B6FA56D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C2B4A-534F-4F1F-A904-825A11F8CCBC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1EC9A8-773A-4BA7-2109-AF376D67F9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E38C87-913A-421A-FF8C-5538C77339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80F00-9F8C-45DE-9A1D-68A2F23A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58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3A10E-90C6-4978-89DC-ACC6D9E041A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CEC91-7A65-4868-9634-A5288F997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Slide title should be Aptos Bold font, left-aligned, not smaller than 44pt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Audience – To whom/group you are presenting 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Speaker – Who is giving the presentation (may be by name or by department)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Date – Date of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398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title is hidden </a:t>
            </a:r>
            <a:r>
              <a:rPr lang="en-US"/>
              <a:t>from display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8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3614B-2414-627B-C37F-9FA684288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6AFF4D-25CB-6447-0BBB-0EC62885CF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6AD466-A1BD-D6AA-BBE6-E6E0BD9529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Header font 50pt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Content/body text font 28pt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BF8A5-A4B4-98AF-3FCF-3BA5EC6923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753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Header font 50pt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Content/body text font 28pt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02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087E1-DB39-D0F2-4F69-23247F3B0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D98CFB-9064-CE39-C45C-9C08C49D2B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DEC6A6-159E-5875-D5CC-671F7EF924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Header font 50pt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Content/body text font 28pt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466A6-769C-4BCE-90E0-78CE21A8AF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11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90175-4212-48E3-D017-5E7EF7290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917105-2FAC-3029-F3DE-9A87E5E47E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90EB79-7E52-7EB6-AEA4-B3985A9D21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Header font 50pt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Content/body text font 28pt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00ECC-6282-97C7-76BE-C6DC643C5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289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F2842-238B-9880-C3E4-6A55A5FA5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97CF6D-2031-FA7D-8572-D50080F936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E6E7E6-E601-589F-F8D8-2F29D5794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Header font 50pt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Content/body text font 28pt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06B054-6B6C-9B71-8E79-26862DC577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98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B5219-A2D4-6CBE-3659-93333FA5A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8D1BF9-CD70-4E46-BB2F-9F09761640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6B3B25-F416-5177-06C1-E075443E4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Header font 50pt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Content/body text font 28pt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1EB11-D0BF-CC44-A9A0-3F65E45FF5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30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1D054-3F69-E683-96D7-88E650C83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00F021-DBCA-88C5-1677-BA740A049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FDA201-12F9-2664-6171-F44FE5D162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Header font 50pt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Content/body text font 28pt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9581E-F166-3923-0AF7-417DE1097C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84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Insert your picture within the yellow circle (replace the SCDE logo inside circle)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Speaker/person photo should be in a circle frame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Should have a yellow outline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Should be 6 x 6 inches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Firstname</a:t>
            </a:r>
            <a:r>
              <a:rPr lang="en-US" dirty="0"/>
              <a:t>/</a:t>
            </a:r>
            <a:r>
              <a:rPr lang="en-US" dirty="0" err="1"/>
              <a:t>Lastname</a:t>
            </a:r>
            <a:r>
              <a:rPr lang="en-US" dirty="0"/>
              <a:t> is font 80pt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Title, </a:t>
            </a:r>
            <a:r>
              <a:rPr lang="en-US" dirty="0" err="1"/>
              <a:t>Copmany</a:t>
            </a:r>
            <a:r>
              <a:rPr lang="en-US" dirty="0"/>
              <a:t> is 36pt (italic)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09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706E5E-2FCB-B270-CD3F-6CFEC4E39E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91513" y="-838908"/>
            <a:ext cx="11521440" cy="115214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9BFEE4-62A2-7EAB-AEBF-7E3944603D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9264" y="956930"/>
            <a:ext cx="10354410" cy="3675792"/>
          </a:xfrm>
        </p:spPr>
        <p:txBody>
          <a:bodyPr anchor="ctr">
            <a:normAutofit/>
          </a:bodyPr>
          <a:lstStyle>
            <a:lvl1pPr algn="l">
              <a:lnSpc>
                <a:spcPct val="110000"/>
              </a:lnSpc>
              <a:defRPr sz="6600" b="1">
                <a:solidFill>
                  <a:schemeClr val="bg1"/>
                </a:solidFill>
                <a:latin typeface="Aptos" panose="020B0004020202020204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Title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Slide</a:t>
            </a:r>
            <a:r>
              <a:rPr lang="en-US" dirty="0"/>
              <a:t> -</a:t>
            </a:r>
            <a:r>
              <a:rPr lang="en-US" dirty="0">
                <a:solidFill>
                  <a:schemeClr val="bg1"/>
                </a:solidFill>
              </a:rPr>
              <a:t>Font is no less than 44 size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BD4C45-7EC9-A96B-2BD7-023E611D49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3262" y="5276460"/>
            <a:ext cx="10370412" cy="2483643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dirty="0"/>
              <a:t>&lt;Audience&gt;</a:t>
            </a:r>
          </a:p>
          <a:p>
            <a:r>
              <a:rPr lang="en-US" dirty="0"/>
              <a:t>&lt;Presenter Name&gt; </a:t>
            </a:r>
          </a:p>
          <a:p>
            <a:r>
              <a:rPr lang="en-US" dirty="0"/>
              <a:t>&lt;Date&gt;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B8F3DA-CB78-FE37-88DE-2565E63C0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3479" y="7910464"/>
            <a:ext cx="8641080" cy="2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5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Footer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0B318CF-2B45-C43B-CD55-06615050B2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12" name="SCDE logo" descr="South Carolina Department of Education logo ">
            <a:extLst>
              <a:ext uri="{FF2B5EF4-FFF2-40B4-BE49-F238E27FC236}">
                <a16:creationId xmlns:a16="http://schemas.microsoft.com/office/drawing/2014/main" id="{C5CC20D6-CB1A-AC19-3B64-8C546270A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3C630-315D-CFC6-1077-4EA130C6B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019788" y="2437728"/>
            <a:ext cx="5303520" cy="632585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525F5-194F-62C4-CDC3-1B712D0676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0433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Three Content with Footer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AD13B-C6F1-0FFF-1CFE-F9506448B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8972" y="2437728"/>
            <a:ext cx="5303520" cy="6325851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4EA1A-AFD3-FE33-791E-2576D341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E9CDF-4B22-2AEC-D3B4-2114FED2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5E363-0518-8836-E86B-81440D4A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CD8EE9B-5A2D-A2FD-AB31-0B7F5AF0C29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2240" y="2456488"/>
            <a:ext cx="5303520" cy="630709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8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A7768E-ADFA-A429-D505-997BA11329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51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2 boxes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E7660AF-9DC3-B9D2-2069-4B84280574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13" name="SCDE logo" descr="South Carolina Department of Education logo ">
            <a:extLst>
              <a:ext uri="{FF2B5EF4-FFF2-40B4-BE49-F238E27FC236}">
                <a16:creationId xmlns:a16="http://schemas.microsoft.com/office/drawing/2014/main" id="{AE1892C7-250F-529E-EF3D-9D54585E9B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9AEB75-2960-EF56-B9C2-F330873E2D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110" y="547688"/>
            <a:ext cx="16445345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Comparison with 2 boxes and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98553-E0A0-8B74-8785-F5DC412AF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8793" y="2371986"/>
            <a:ext cx="7736681" cy="7315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60C08-9824-F1CD-E5C5-34DC0B80A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2110" y="3314700"/>
            <a:ext cx="7736681" cy="5440076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2C1085-122A-9CFF-0F7A-EE5876675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577760" y="2371986"/>
            <a:ext cx="7774782" cy="7315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0A0948-D44B-B0FA-FF24-9E03799735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609213" y="3314700"/>
            <a:ext cx="7774782" cy="5440076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FDF6F0-6C8C-CF39-2D0F-DC5E18E96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426D22-60B6-DC3A-E908-0B8868932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91734A-479A-D485-4919-57CEAA381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9765DB-741E-0449-2A66-482A1AA784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38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Intro slide - do not use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AEB75-2960-EF56-B9C2-F330873E2D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110" y="547688"/>
            <a:ext cx="16445345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Introduction slide – do not use!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98553-E0A0-8B74-8785-F5DC412AF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110" y="2354580"/>
            <a:ext cx="7736681" cy="7315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60C08-9824-F1CD-E5C5-34DC0B80A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2110" y="3314700"/>
            <a:ext cx="7736681" cy="5440076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 sz="2600">
                <a:solidFill>
                  <a:schemeClr val="bg1"/>
                </a:solidFill>
              </a:defRPr>
            </a:lvl2pPr>
            <a:lvl3pPr>
              <a:defRPr sz="2600">
                <a:solidFill>
                  <a:schemeClr val="bg1"/>
                </a:solidFill>
              </a:defRPr>
            </a:lvl3pPr>
            <a:lvl4pPr>
              <a:defRPr sz="2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2C1085-122A-9CFF-0F7A-EE5876675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609213" y="2354580"/>
            <a:ext cx="7774782" cy="6400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0A0948-D44B-B0FA-FF24-9E03799735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609213" y="3314700"/>
            <a:ext cx="7774782" cy="5440076"/>
          </a:xfrm>
        </p:spPr>
        <p:txBody>
          <a:bodyPr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 sz="2600">
                <a:solidFill>
                  <a:schemeClr val="bg1"/>
                </a:solidFill>
              </a:defRPr>
            </a:lvl2pPr>
            <a:lvl3pPr>
              <a:defRPr sz="2600">
                <a:solidFill>
                  <a:schemeClr val="bg1"/>
                </a:solidFill>
              </a:defRPr>
            </a:lvl3pPr>
            <a:lvl4pPr>
              <a:defRPr sz="2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FDF6F0-6C8C-CF39-2D0F-DC5E18E96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426D22-60B6-DC3A-E908-0B8868932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91734A-479A-D485-4919-57CEAA381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7B5441-957E-764A-2A5B-31D36BB585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91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172286C-A10D-2147-4B2F-D04B51C7A2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12" name="SCDE logo" descr="South Carolina Department of Education logo ">
            <a:extLst>
              <a:ext uri="{FF2B5EF4-FFF2-40B4-BE49-F238E27FC236}">
                <a16:creationId xmlns:a16="http://schemas.microsoft.com/office/drawing/2014/main" id="{0F42C22C-EB47-219D-24BC-66F0E03E49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EB8B3B-F32B-E702-A833-508A69607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251" y="685800"/>
            <a:ext cx="6272788" cy="174312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6D1BA-DC7D-F075-0930-F9EA69D931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29600" y="685802"/>
            <a:ext cx="8803482" cy="810577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cupidatat labore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cupidatat dolore do </a:t>
            </a:r>
            <a:r>
              <a:rPr lang="en-US" dirty="0" err="1"/>
              <a:t>aliqua</a:t>
            </a:r>
            <a:r>
              <a:rPr lang="en-US" dirty="0"/>
              <a:t> magna ipsum non Lorem do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labore cupidatat </a:t>
            </a:r>
            <a:r>
              <a:rPr lang="en-US" dirty="0" err="1"/>
              <a:t>pariatur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officia</a:t>
            </a:r>
            <a:r>
              <a:rPr lang="en-US" dirty="0"/>
              <a:t> ad sit </a:t>
            </a:r>
            <a:r>
              <a:rPr lang="en-US" dirty="0" err="1"/>
              <a:t>eu</a:t>
            </a:r>
            <a:r>
              <a:rPr lang="en-US" dirty="0"/>
              <a:t> do </a:t>
            </a:r>
            <a:r>
              <a:rPr lang="en-US" dirty="0" err="1"/>
              <a:t>enim</a:t>
            </a:r>
            <a:r>
              <a:rPr lang="en-US" dirty="0"/>
              <a:t> adipisicing magna </a:t>
            </a:r>
            <a:r>
              <a:rPr lang="en-US" dirty="0" err="1"/>
              <a:t>aute</a:t>
            </a:r>
            <a:r>
              <a:rPr lang="en-US" dirty="0"/>
              <a:t> Lorem dolor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non labore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excepteur</a:t>
            </a:r>
            <a:r>
              <a:rPr lang="en-US" dirty="0"/>
              <a:t> 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excepteur</a:t>
            </a:r>
            <a:r>
              <a:rPr lang="en-US" dirty="0"/>
              <a:t> 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t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CB316-9DAA-CE46-6CA5-583FBD3A4FD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85839" y="3314700"/>
            <a:ext cx="6272788" cy="575308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600">
                <a:solidFill>
                  <a:schemeClr val="bg1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cupidatat labore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cupidatat dolore do </a:t>
            </a:r>
            <a:r>
              <a:rPr lang="en-US" dirty="0" err="1"/>
              <a:t>aliqua</a:t>
            </a:r>
            <a:r>
              <a:rPr lang="en-US" dirty="0"/>
              <a:t> magna ipsum non Lorem do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labore cupidatat </a:t>
            </a:r>
            <a:r>
              <a:rPr lang="en-US" dirty="0" err="1"/>
              <a:t>pariatur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officia</a:t>
            </a:r>
            <a:r>
              <a:rPr lang="en-US" dirty="0"/>
              <a:t> ad sit </a:t>
            </a:r>
            <a:r>
              <a:rPr lang="en-US" dirty="0" err="1"/>
              <a:t>eu</a:t>
            </a:r>
            <a:r>
              <a:rPr lang="en-US" dirty="0"/>
              <a:t> do </a:t>
            </a:r>
            <a:r>
              <a:rPr lang="en-US" dirty="0" err="1"/>
              <a:t>enim</a:t>
            </a:r>
            <a:r>
              <a:rPr lang="en-US" dirty="0"/>
              <a:t> adipisicing magna </a:t>
            </a:r>
            <a:r>
              <a:rPr lang="en-US" dirty="0" err="1"/>
              <a:t>aute</a:t>
            </a:r>
            <a:r>
              <a:rPr lang="en-US" dirty="0"/>
              <a:t> Lorem dolor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non labore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excepteur</a:t>
            </a:r>
            <a:r>
              <a:rPr lang="en-US" dirty="0"/>
              <a:t> 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022E1-068C-3637-72EE-8BC632AFC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1E39D-C426-0C02-ADD0-C1A4A9D4A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AC733-6D88-4D21-6CB9-878080440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B8352C-6B08-2F67-F9E0-D46B6820F2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5400000">
            <a:off x="5016956" y="6040472"/>
            <a:ext cx="5486400" cy="15810"/>
          </a:xfrm>
          <a:prstGeom prst="rect">
            <a:avLst/>
          </a:prstGeom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F1B112-0BDC-440C-A7A6-0AD3400F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4225" y="2807443"/>
            <a:ext cx="6346486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2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icture with Caption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D0D4F7C-2098-8AE2-3D3C-F5509390FB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11" name="SCDE logo" descr="South Carolina Department of Education logo ">
            <a:extLst>
              <a:ext uri="{FF2B5EF4-FFF2-40B4-BE49-F238E27FC236}">
                <a16:creationId xmlns:a16="http://schemas.microsoft.com/office/drawing/2014/main" id="{86ADCA97-48F9-D4E8-35C7-58B9767854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EB8B3B-F32B-E702-A833-508A69607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251" y="685800"/>
            <a:ext cx="6272788" cy="166925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Picture with Caption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CB316-9DAA-CE46-6CA5-583FBD3A4FD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85838" y="3314700"/>
            <a:ext cx="6346485" cy="5488781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600">
                <a:solidFill>
                  <a:schemeClr val="bg1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dirty="0"/>
              <a:t>Click to </a:t>
            </a:r>
            <a:r>
              <a:rPr lang="en-US" dirty="0" err="1"/>
              <a:t>eadipisicing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cupidatat labore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cupidatat dolore do </a:t>
            </a:r>
            <a:r>
              <a:rPr lang="en-US" dirty="0" err="1"/>
              <a:t>aliqua</a:t>
            </a:r>
            <a:r>
              <a:rPr lang="en-US" dirty="0"/>
              <a:t> magna ipsum non Lorem do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labore cupidatat </a:t>
            </a:r>
            <a:r>
              <a:rPr lang="en-US" dirty="0" err="1"/>
              <a:t>pariatur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officia</a:t>
            </a:r>
            <a:r>
              <a:rPr lang="en-US" dirty="0"/>
              <a:t> ad sit </a:t>
            </a:r>
            <a:r>
              <a:rPr lang="en-US" dirty="0" err="1"/>
              <a:t>eu</a:t>
            </a:r>
            <a:r>
              <a:rPr lang="en-US" dirty="0"/>
              <a:t> do </a:t>
            </a:r>
            <a:r>
              <a:rPr lang="en-US" dirty="0" err="1"/>
              <a:t>enim</a:t>
            </a:r>
            <a:r>
              <a:rPr lang="en-US" dirty="0"/>
              <a:t> adipisicing magna </a:t>
            </a:r>
            <a:r>
              <a:rPr lang="en-US" dirty="0" err="1"/>
              <a:t>aute</a:t>
            </a:r>
            <a:r>
              <a:rPr lang="en-US" dirty="0"/>
              <a:t> Lorem dolor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non labore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excepteur</a:t>
            </a:r>
            <a:r>
              <a:rPr lang="en-US" dirty="0"/>
              <a:t> 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excepteur</a:t>
            </a:r>
            <a:r>
              <a:rPr lang="en-US" dirty="0"/>
              <a:t> 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6D1BA-DC7D-F075-0930-F9EA69D931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29600" y="685802"/>
            <a:ext cx="8803482" cy="8105775"/>
          </a:xfrm>
          <a:ln w="28575">
            <a:solidFill>
              <a:srgbClr val="F0C14C"/>
            </a:solidFill>
          </a:ln>
        </p:spPr>
        <p:txBody>
          <a:bodyPr anchor="ctr"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bg1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dirty="0"/>
              <a:t>Insert and format picture </a:t>
            </a:r>
          </a:p>
          <a:p>
            <a:pPr lvl="0"/>
            <a:r>
              <a:rPr lang="en-US" dirty="0"/>
              <a:t>to fit allotted box frame</a:t>
            </a:r>
          </a:p>
          <a:p>
            <a:pPr lvl="0"/>
            <a:r>
              <a:rPr lang="en-US" dirty="0"/>
              <a:t>(you may adjust the height of the yellow box, not the width)</a:t>
            </a:r>
          </a:p>
          <a:p>
            <a:pPr lvl="0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510209-27A1-C6F6-9969-757851441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4225" y="2807443"/>
            <a:ext cx="6346486" cy="1829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022E1-068C-3637-72EE-8BC632AFC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1E39D-C426-0C02-ADD0-C1A4A9D4A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AC733-6D88-4D21-6CB9-878080440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646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name slide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B3F3E5-B314-C00D-47FE-B8BAA579D8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8" name="SCDE logo" descr="South Carolina Department of Education logo ">
            <a:extLst>
              <a:ext uri="{FF2B5EF4-FFF2-40B4-BE49-F238E27FC236}">
                <a16:creationId xmlns:a16="http://schemas.microsoft.com/office/drawing/2014/main" id="{BC6C8FC2-1503-FB3A-3F76-0A4FA4F8D6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1C1767-145D-AEB1-4B9F-15572B7E4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90904" y="2233652"/>
            <a:ext cx="7296150" cy="281333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8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err="1"/>
              <a:t>Firstname</a:t>
            </a:r>
            <a:br>
              <a:rPr lang="en-US" dirty="0"/>
            </a:br>
            <a:r>
              <a:rPr lang="en-US" dirty="0" err="1"/>
              <a:t>Lastname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E24D0A-B619-0CDD-0665-C4B9269E9311}"/>
              </a:ext>
            </a:extLst>
          </p:cNvPr>
          <p:cNvCxnSpPr/>
          <p:nvPr userDrawn="1"/>
        </p:nvCxnSpPr>
        <p:spPr>
          <a:xfrm>
            <a:off x="8839200" y="5295900"/>
            <a:ext cx="7296150" cy="0"/>
          </a:xfrm>
          <a:prstGeom prst="line">
            <a:avLst/>
          </a:prstGeom>
          <a:ln>
            <a:solidFill>
              <a:srgbClr val="F0C1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BF0437-50D7-BCCD-28BB-D03E2BC52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E825D9-F1DB-B607-A9E0-1F88C0393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4894F5-9FE4-D6B7-994B-12B177090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48F96D2-A9CF-5427-4503-D15057B18DF5}"/>
              </a:ext>
            </a:extLst>
          </p:cNvPr>
          <p:cNvSpPr/>
          <p:nvPr userDrawn="1"/>
        </p:nvSpPr>
        <p:spPr>
          <a:xfrm>
            <a:off x="2152650" y="1983736"/>
            <a:ext cx="5486400" cy="5486400"/>
          </a:xfrm>
          <a:prstGeom prst="ellipse">
            <a:avLst/>
          </a:prstGeom>
          <a:noFill/>
          <a:ln w="76200">
            <a:solidFill>
              <a:srgbClr val="F0C1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22806A6B-C583-2987-7774-09C08CD97C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790904" y="5511790"/>
            <a:ext cx="7344446" cy="1003310"/>
          </a:xfrm>
        </p:spPr>
        <p:txBody>
          <a:bodyPr>
            <a:noAutofit/>
          </a:bodyPr>
          <a:lstStyle>
            <a:lvl1pPr>
              <a:defRPr i="1">
                <a:solidFill>
                  <a:schemeClr val="bg1"/>
                </a:solidFill>
              </a:defRPr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en-US" dirty="0"/>
              <a:t>Title, Company</a:t>
            </a:r>
          </a:p>
        </p:txBody>
      </p:sp>
    </p:spTree>
    <p:extLst>
      <p:ext uri="{BB962C8B-B14F-4D97-AF65-F5344CB8AC3E}">
        <p14:creationId xmlns:p14="http://schemas.microsoft.com/office/powerpoint/2010/main" val="1017522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SCDE logo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ED54356-DE3D-3B34-CC3A-08F472B834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35139" y="8267700"/>
            <a:ext cx="4572000" cy="9144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ed.sc.gov</a:t>
            </a:r>
          </a:p>
        </p:txBody>
      </p:sp>
      <p:pic>
        <p:nvPicPr>
          <p:cNvPr id="7" name="Picture 6" descr="2024 South Carolina Department of Education">
            <a:extLst>
              <a:ext uri="{FF2B5EF4-FFF2-40B4-BE49-F238E27FC236}">
                <a16:creationId xmlns:a16="http://schemas.microsoft.com/office/drawing/2014/main" id="{4D988EAD-12EE-78F5-0E0F-0E4B0EC55C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080" y="1028700"/>
            <a:ext cx="6862119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BF0437-50D7-BCCD-28BB-D03E2BC52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E825D9-F1DB-B607-A9E0-1F88C0393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4894F5-9FE4-D6B7-994B-12B177090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8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1ED160C-729E-DC01-91C1-E45A5EB4DE4B}"/>
              </a:ext>
            </a:extLst>
          </p:cNvPr>
          <p:cNvGrpSpPr/>
          <p:nvPr userDrawn="1"/>
        </p:nvGrpSpPr>
        <p:grpSpPr>
          <a:xfrm>
            <a:off x="-1023066" y="8828011"/>
            <a:ext cx="18821128" cy="1254203"/>
            <a:chOff x="-1023066" y="8828011"/>
            <a:chExt cx="18821128" cy="125420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09D1160-64CA-436C-B670-2D23DD0AAC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 rot="16200000">
              <a:off x="7650426" y="846324"/>
              <a:ext cx="26615" cy="17373600"/>
            </a:xfrm>
            <a:prstGeom prst="rect">
              <a:avLst/>
            </a:prstGeom>
          </p:spPr>
        </p:pic>
        <p:pic>
          <p:nvPicPr>
            <p:cNvPr id="5" name="SCDE logo" descr="South Carolina Department of Education logo ">
              <a:extLst>
                <a:ext uri="{FF2B5EF4-FFF2-40B4-BE49-F238E27FC236}">
                  <a16:creationId xmlns:a16="http://schemas.microsoft.com/office/drawing/2014/main" id="{F641CD80-4F1B-DE0E-97B9-9E7823DD74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6535400" y="8828011"/>
              <a:ext cx="1262662" cy="125420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1265995"/>
            <a:ext cx="4647438" cy="713232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8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A96615-EFF9-DD25-AEFB-EADCE296EA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7400" y="1265995"/>
            <a:ext cx="10935" cy="713232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DB0171C-C651-92CB-2B09-20CB26A7EE4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7473" y="1265996"/>
            <a:ext cx="10658720" cy="7132320"/>
          </a:xfrm>
        </p:spPr>
        <p:txBody>
          <a:bodyPr anchor="ctr"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0" marR="0" lvl="1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Second level</a:t>
            </a:r>
          </a:p>
          <a:p>
            <a:pPr marL="0" marR="0" lvl="2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Third level</a:t>
            </a:r>
          </a:p>
          <a:p>
            <a:pPr marL="0" marR="0" lvl="3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Fourth level</a:t>
            </a:r>
          </a:p>
          <a:p>
            <a:pPr marL="0" marR="0" lvl="4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217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ine Item section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5A24F8-E0C0-F79E-2D18-9ED0C519D5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4" name="SCDE logo" descr="South Carolina Department of Education logo ">
            <a:extLst>
              <a:ext uri="{FF2B5EF4-FFF2-40B4-BE49-F238E27FC236}">
                <a16:creationId xmlns:a16="http://schemas.microsoft.com/office/drawing/2014/main" id="{31730557-317E-7F61-E7D8-F3F39A889C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B525F5-194F-62C4-CDC3-1B712D0676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3191679"/>
            <a:ext cx="16459200" cy="137160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8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 Item #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4EA1A-AFD3-FE33-791E-2576D341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E9CDF-4B22-2AEC-D3B4-2114FED2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5E363-0518-8836-E86B-81440D4A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B30407-92DB-6D23-E28D-5CA457DC00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4400" y="5175315"/>
            <a:ext cx="16459200" cy="187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0965D2-0741-DF84-33EC-57B9545B74D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999982" y="732042"/>
            <a:ext cx="2288036" cy="2286000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FC849E3-7EAC-09E6-DF91-24BB92C426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43200" y="5678334"/>
            <a:ext cx="12801600" cy="2038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59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footer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FAF36B-71EF-8668-0205-E9B7A2C797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5" name="SCDE logo" descr="South Carolina Department of Education logo ">
            <a:extLst>
              <a:ext uri="{FF2B5EF4-FFF2-40B4-BE49-F238E27FC236}">
                <a16:creationId xmlns:a16="http://schemas.microsoft.com/office/drawing/2014/main" id="{839810B2-5569-3CA0-F47E-B2FBA8600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5005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and Content slide with footer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AAA586-00BD-3778-D3B0-1DF439C8D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972" y="2175347"/>
            <a:ext cx="16450056" cy="5975668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E3099C-6661-43B6-EBF5-B36CAE5262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93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FAF36B-71EF-8668-0205-E9B7A2C797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5" name="SCDE logo" descr="South Carolina Department of Education logo ">
            <a:extLst>
              <a:ext uri="{FF2B5EF4-FFF2-40B4-BE49-F238E27FC236}">
                <a16:creationId xmlns:a16="http://schemas.microsoft.com/office/drawing/2014/main" id="{839810B2-5569-3CA0-F47E-B2FBA8600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5005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and Content slide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AAA586-00BD-3778-D3B0-1DF439C8D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972" y="1817316"/>
            <a:ext cx="16450056" cy="633369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14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al footer only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CDE logo" descr="South Carolina Department of Education logo ">
            <a:extLst>
              <a:ext uri="{FF2B5EF4-FFF2-40B4-BE49-F238E27FC236}">
                <a16:creationId xmlns:a16="http://schemas.microsoft.com/office/drawing/2014/main" id="{839810B2-5569-3CA0-F47E-B2FBA86003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5005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and Content slide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AAA586-00BD-3778-D3B0-1DF439C8D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972" y="1817316"/>
            <a:ext cx="16450056" cy="633369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option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5005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Custom Slide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AAA586-00BD-3778-D3B0-1DF439C8D79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8972" y="1817316"/>
            <a:ext cx="16450056" cy="7440984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</a:lstStyle>
          <a:p>
            <a:pPr lvl="0"/>
            <a:r>
              <a:rPr lang="en-US" dirty="0"/>
              <a:t>Please contact Nicole Arndt, nmarndt@ed.sc.gov, to design a custom slide to fit your needs. 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750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57C5B0-A9C0-09CB-BD24-64EFCD4E53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5" name="SCDE logo" descr="South Carolina Department of Education logo ">
            <a:extLst>
              <a:ext uri="{FF2B5EF4-FFF2-40B4-BE49-F238E27FC236}">
                <a16:creationId xmlns:a16="http://schemas.microsoft.com/office/drawing/2014/main" id="{A016A209-B477-FFDA-7AE8-5C42ACA538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5005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Data slide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3AFE474-6905-6CBF-B4C2-AF926B17C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137" y="2166068"/>
            <a:ext cx="16450056" cy="623224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217999-8758-BD0D-F188-1776473D73C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01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Footer"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79A8B40-4FA4-AB72-CF27-F710AC3A8D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11" name="SCDE logo" descr="South Carolina Department of Education logo ">
            <a:extLst>
              <a:ext uri="{FF2B5EF4-FFF2-40B4-BE49-F238E27FC236}">
                <a16:creationId xmlns:a16="http://schemas.microsoft.com/office/drawing/2014/main" id="{FF320282-5BD6-3617-EDC1-095179441E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B525F5-194F-62C4-CDC3-1B712D0676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0433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Content with Footer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AD13B-C6F1-0FFF-1CFE-F9506448B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8972" y="2247900"/>
            <a:ext cx="7772400" cy="6361229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3C630-315D-CFC6-1077-4EA130C6B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79311" y="2247900"/>
            <a:ext cx="7772400" cy="6361229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6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4EA1A-AFD3-FE33-791E-2576D341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E9CDF-4B22-2AEC-D3B4-2114FED2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5E363-0518-8836-E86B-81440D4A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B30407-92DB-6D23-E28D-5CA457DC00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0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57CB8A-616D-DB88-E626-AD88405E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72" y="547687"/>
            <a:ext cx="16404336" cy="1097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1D1AE-8C70-E17F-4B72-A99C29DE1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972" y="1866901"/>
            <a:ext cx="16404336" cy="6891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739AE-F4E9-DBEA-157C-A988F04C3D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8972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8/18/2026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12BDF-56C2-0213-CE6C-82243BE91B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35040" y="9556342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defTabSz="1371600"/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486B0-175D-859B-47C3-0AF39FCE83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208508" y="9556342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79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5" r:id="rId3"/>
    <p:sldLayoutId id="2147483662" r:id="rId4"/>
    <p:sldLayoutId id="2147483677" r:id="rId5"/>
    <p:sldLayoutId id="2147483678" r:id="rId6"/>
    <p:sldLayoutId id="2147483679" r:id="rId7"/>
    <p:sldLayoutId id="2147483674" r:id="rId8"/>
    <p:sldLayoutId id="2147483663" r:id="rId9"/>
    <p:sldLayoutId id="2147483673" r:id="rId10"/>
    <p:sldLayoutId id="2147483664" r:id="rId11"/>
    <p:sldLayoutId id="2147483672" r:id="rId12"/>
    <p:sldLayoutId id="2147483666" r:id="rId13"/>
    <p:sldLayoutId id="2147483668" r:id="rId14"/>
    <p:sldLayoutId id="2147483670" r:id="rId15"/>
    <p:sldLayoutId id="2147483669" r:id="rId16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3D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125B5-F436-FCCB-568C-BFA2D8619E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Fiscal Practices</a:t>
            </a:r>
            <a:br>
              <a:rPr lang="en-US" dirty="0"/>
            </a:br>
            <a:r>
              <a:rPr lang="en-US" dirty="0"/>
              <a:t>District Finance Checklist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99F854-9284-7C19-F74C-100A35BAAD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Dawn Robinson</a:t>
            </a:r>
          </a:p>
          <a:p>
            <a:r>
              <a:rPr lang="en-US" dirty="0"/>
              <a:t>Fiscal Support Manager</a:t>
            </a:r>
          </a:p>
          <a:p>
            <a:r>
              <a:rPr lang="en-US" dirty="0"/>
              <a:t>Boot Camp August 20-21, 2026</a:t>
            </a:r>
          </a:p>
        </p:txBody>
      </p:sp>
      <p:pic>
        <p:nvPicPr>
          <p:cNvPr id="5" name="Content PlacehCDE banner logo" descr="2024 South Carolina Department of Education banner logo.">
            <a:extLst>
              <a:ext uri="{FF2B5EF4-FFF2-40B4-BE49-F238E27FC236}">
                <a16:creationId xmlns:a16="http://schemas.microsoft.com/office/drawing/2014/main" id="{F8433567-76C1-EC93-B632-9F436514586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800" y="8191501"/>
            <a:ext cx="960120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23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BC09A1-C95A-67A0-6EDD-9AFADE432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2019300"/>
            <a:ext cx="5448300" cy="5445030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D60F6F42-CE38-B267-394C-1CC08B4B7F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90904" y="2233652"/>
            <a:ext cx="7296150" cy="26540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>
                <a:latin typeface="Aptos" panose="020B0004020202020204" pitchFamily="34" charset="0"/>
                <a:ea typeface="+mn-ea"/>
                <a:cs typeface="+mn-cs"/>
              </a:rPr>
              <a:t>Dawn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br>
              <a:rPr kumimoji="0" lang="en-US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Robinson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088E0-C3F0-5ADF-E777-D1B5D06F4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90904" y="5511790"/>
            <a:ext cx="7344446" cy="237491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Fiscal Support Manager</a:t>
            </a:r>
          </a:p>
          <a:p>
            <a:pPr marL="0" indent="0">
              <a:buNone/>
            </a:pPr>
            <a:r>
              <a:rPr lang="en-US" dirty="0"/>
              <a:t>803-734-0721</a:t>
            </a:r>
          </a:p>
          <a:p>
            <a:pPr marL="0" indent="0">
              <a:buNone/>
            </a:pPr>
            <a:r>
              <a:rPr lang="en-US" dirty="0"/>
              <a:t>kdrobinson@ed.sc.gov</a:t>
            </a:r>
          </a:p>
        </p:txBody>
      </p:sp>
    </p:spTree>
    <p:extLst>
      <p:ext uri="{BB962C8B-B14F-4D97-AF65-F5344CB8AC3E}">
        <p14:creationId xmlns:p14="http://schemas.microsoft.com/office/powerpoint/2010/main" val="56299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D376D9-A94D-5CA8-D27B-EF5E49AA7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ed.sc.gov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D7D9A-6586-53E8-4CC1-61E9C796B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8E28B2A1-9E18-53AD-AC89-EAA0551D6C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8972" y="326885"/>
            <a:ext cx="16450056" cy="15388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Section 59-20-90 – School District Fiscal Practices of Concern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849956-0A7F-4181-8125-19E743E3F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972" y="1817316"/>
            <a:ext cx="16450056" cy="7136184"/>
          </a:xfrm>
        </p:spPr>
        <p:txBody>
          <a:bodyPr>
            <a:normAutofit lnSpcReduction="10000"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This statute establishes a statewide oversight framework for identifying and addressing financial issues in school districts.</a:t>
            </a:r>
          </a:p>
          <a:p>
            <a:r>
              <a:rPr lang="en-US" dirty="0"/>
              <a:t>The South Carolina Department of Education (SCDE) must work with district leadership to: 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Identify risky fiscal practices or budget conditions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Require corrective actions when problems are identified</a:t>
            </a:r>
          </a:p>
          <a:p>
            <a:pPr marL="685800" lvl="1" indent="0"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r>
              <a:rPr lang="en-US" dirty="0"/>
              <a:t>The law requires SCDE to classify districts into three escalating levels:</a:t>
            </a:r>
          </a:p>
          <a:p>
            <a:r>
              <a:rPr lang="en-US" dirty="0"/>
              <a:t>Fiscal Watch (lowest level)</a:t>
            </a:r>
          </a:p>
          <a:p>
            <a:r>
              <a:rPr lang="en-US" dirty="0"/>
              <a:t>Fiscal Caution (middle level)</a:t>
            </a:r>
          </a:p>
          <a:p>
            <a:r>
              <a:rPr lang="en-US" dirty="0"/>
              <a:t>Fiscal Emergency (highest level)</a:t>
            </a:r>
          </a:p>
          <a:p>
            <a:endParaRPr lang="en-US" dirty="0"/>
          </a:p>
          <a:p>
            <a:r>
              <a:rPr lang="en-US" dirty="0"/>
              <a:t>Audit results &amp; Financial reporting compliance are primary drivers of designation.</a:t>
            </a:r>
          </a:p>
          <a:p>
            <a:r>
              <a:rPr lang="en-US" dirty="0"/>
              <a:t>Fund balance sustainability is a critical risk indicator.</a:t>
            </a:r>
          </a:p>
          <a:p>
            <a:pPr lvl="0"/>
            <a:endParaRPr lang="en-US" sz="36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567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E35C5B94-6F65-CAE8-D4B2-E44CACF9DC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8972" y="326885"/>
            <a:ext cx="16450056" cy="15388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Most common areas of need when reviewing Fiscal Watch and/or Caution declaration districts:  (1)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8B022E1-A8D3-3A4F-59B2-610E7DADD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4400" b="1" dirty="0"/>
          </a:p>
          <a:p>
            <a:pPr lvl="0"/>
            <a:r>
              <a:rPr lang="en-US" sz="4400" b="1" dirty="0"/>
              <a:t>1. Position Controls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3600" dirty="0"/>
              <a:t>Position control tracks authorized staffing levels and associated costs. It prevents overspending on salaries and benefits by aligning personnel decisions with budget limits. 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234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F9D78-0C5E-C0E8-1CE2-C39EE4D22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BE2AF864-5CFA-3C3F-B228-4B6AD9EC1C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8972" y="326885"/>
            <a:ext cx="16450056" cy="15388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Most common areas of need when reviewing Fiscal Watch and/or Caution declaration districts: (2)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16DECA-D133-6F3E-A7FC-40F1C28EF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lvl="0"/>
            <a:endParaRPr lang="en-US" sz="4400" b="1" dirty="0"/>
          </a:p>
          <a:p>
            <a:pPr lvl="0"/>
            <a:r>
              <a:rPr lang="en-US" sz="4400" b="1" dirty="0"/>
              <a:t>2. Fixed Assets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3600" dirty="0"/>
              <a:t>Managing fixed assets (like buildings, equipment) ensures accurate valuation, compliance with accounting standards, and prevents loss or misuse of resources. </a:t>
            </a: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18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E0BAE-91E6-A251-EE1A-309EAA518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F1574337-8E6A-7906-0BDD-70610C935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8972" y="326885"/>
            <a:ext cx="16450056" cy="15388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Most common areas of need when reviewing Fiscal Watch and/or Caution declaration districts: (3)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D0AE7A-4291-E0C3-6A74-AEA582423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4400" b="1" dirty="0"/>
          </a:p>
          <a:p>
            <a:pPr lvl="0"/>
            <a:r>
              <a:rPr lang="en-US" sz="4400" b="1" dirty="0"/>
              <a:t>3. Internal Controls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3600" dirty="0"/>
              <a:t>Internal controls safeguard assets, ensure accurate financial reporting, and reduce fraud risk. They create accountability and transparency in fiscal operations.</a:t>
            </a: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89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44097-4E6F-0C0C-5F4A-7D8742021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3A2C5142-0515-F4A7-7C89-B0D3110BC8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8972" y="326885"/>
            <a:ext cx="16450056" cy="15388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Most common areas of need when reviewing Fiscal Watch and/or Caution declaration districts: (4)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B1A005-7F68-9262-35AA-731D04CC2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4400" b="1" dirty="0"/>
          </a:p>
          <a:p>
            <a:pPr lvl="0"/>
            <a:r>
              <a:rPr lang="en-US" sz="4400" b="1" dirty="0"/>
              <a:t>4. Policies &amp; Procedures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3600" dirty="0"/>
              <a:t>Documented policies standardize processes, reduce errors, and ensure compliance with laws and regulations. They provide clear guidance for consistent decision-making. 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33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281AF-859C-AD83-3251-DA280AD44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C2C4713C-7082-1E53-7DD7-24D8389B2A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8972" y="326885"/>
            <a:ext cx="16450056" cy="15388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Most common areas of need when reviewing Fiscal Watch and/or Caution declaration districts: (5)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5B67E5-6E55-6235-7C72-1E0D95F40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4400" b="1" dirty="0"/>
          </a:p>
          <a:p>
            <a:pPr lvl="0"/>
            <a:r>
              <a:rPr lang="en-US" sz="4400" b="1" dirty="0"/>
              <a:t>5. Staff Training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fontAlgn="base"/>
            <a:r>
              <a:rPr lang="en-US" sz="3600" dirty="0"/>
              <a:t>Well-trained staff understand fiscal policies and systems, reducing mistakes and improving efficiency. Training also supports compliance and adaptability to new regulations.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441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2FF3D-B41C-5C80-753E-D7D571834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16C98D10-9BB0-F2E1-C797-FAD55F2E7D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8972" y="326885"/>
            <a:ext cx="16450056" cy="15388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Most common areas of need when reviewing Fiscal Watch and/or Caution declaration districts: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E401B9-8959-0562-7BD1-D4EC30ABA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4400" b="1" dirty="0"/>
          </a:p>
          <a:p>
            <a:pPr lvl="0"/>
            <a:r>
              <a:rPr lang="en-US" sz="4400" b="1" dirty="0"/>
              <a:t>6. Procurement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fontAlgn="base"/>
            <a:r>
              <a:rPr lang="en-US" sz="3600" dirty="0"/>
              <a:t>Proper procurement practices ensure cost-effective purchasing, prevent fraud, and maintain fairness and transparency in vendor selection.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2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8F44A-3918-61A2-4BA8-29EDE4489F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9163" y="1817688"/>
            <a:ext cx="16449675" cy="63325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ctr" defTabSz="13716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Please email me or call anytime you have any questions. I will be glad to assist in any way.</a:t>
            </a:r>
          </a:p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83836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CDE">
      <a:dk1>
        <a:sysClr val="windowText" lastClr="000000"/>
      </a:dk1>
      <a:lt1>
        <a:sysClr val="window" lastClr="FFFFFF"/>
      </a:lt1>
      <a:dk2>
        <a:srgbClr val="44546A"/>
      </a:dk2>
      <a:lt2>
        <a:srgbClr val="FCEFD8"/>
      </a:lt2>
      <a:accent1>
        <a:srgbClr val="F1BA55"/>
      </a:accent1>
      <a:accent2>
        <a:srgbClr val="43718B"/>
      </a:accent2>
      <a:accent3>
        <a:srgbClr val="D8D8D8"/>
      </a:accent3>
      <a:accent4>
        <a:srgbClr val="2F3D4C"/>
      </a:accent4>
      <a:accent5>
        <a:srgbClr val="A2B3C6"/>
      </a:accent5>
      <a:accent6>
        <a:srgbClr val="7F7F7F"/>
      </a:accent6>
      <a:hlink>
        <a:srgbClr val="43718B"/>
      </a:hlink>
      <a:folHlink>
        <a:srgbClr val="43718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>
        <a:noAutofit/>
      </a:bodyPr>
      <a:lstStyle>
        <a:defPPr algn="l">
          <a:defRPr sz="4400"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8" id="{A6655432-7F9D-45E4-B26D-8D1511A842BF}" vid="{F365FBCD-5AED-4290-9F95-E02E13E7626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390cb59-90bc-4f11-98fc-f7bb6a79cbfc}" enabled="1" method="Standard" siteId="{2704e2c5-29f5-4f7e-b91c-bd56f06859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powerpoint_dark</Template>
  <TotalTime>358</TotalTime>
  <Words>616</Words>
  <Application>Microsoft Office PowerPoint</Application>
  <PresentationFormat>Custom</PresentationFormat>
  <Paragraphs>104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Aptos</vt:lpstr>
      <vt:lpstr>Arial</vt:lpstr>
      <vt:lpstr>1_Office Theme</vt:lpstr>
      <vt:lpstr>Fiscal Practices District Finance Checklist</vt:lpstr>
      <vt:lpstr>Section 59-20-90 – School District Fiscal Practices of Concern</vt:lpstr>
      <vt:lpstr>Most common areas of need when reviewing Fiscal Watch and/or Caution declaration districts:  (1)</vt:lpstr>
      <vt:lpstr>Most common areas of need when reviewing Fiscal Watch and/or Caution declaration districts: (2)</vt:lpstr>
      <vt:lpstr>Most common areas of need when reviewing Fiscal Watch and/or Caution declaration districts: (3)</vt:lpstr>
      <vt:lpstr>Most common areas of need when reviewing Fiscal Watch and/or Caution declaration districts: (4)</vt:lpstr>
      <vt:lpstr>Most common areas of need when reviewing Fiscal Watch and/or Caution declaration districts: (5)</vt:lpstr>
      <vt:lpstr>Most common areas of need when reviewing Fiscal Watch and/or Caution declaration districts:</vt:lpstr>
      <vt:lpstr>    Please email me or call anytime you have any questions. I will be glad to assist in any way. </vt:lpstr>
      <vt:lpstr>Dawn  Robinson</vt:lpstr>
      <vt:lpstr>ed.sc.gov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Fiscal Practices - SCDE Finance Boot Camp</dc:title>
  <dc:subject>Fiscal Practices - SCDE Finance Boot Camp</dc:subject>
  <dc:creator>South Carolina Department of Education</dc:creator>
  <cp:lastModifiedBy>Moss, Kimberly S</cp:lastModifiedBy>
  <cp:revision>10</cp:revision>
  <dcterms:created xsi:type="dcterms:W3CDTF">2025-08-08T12:31:13Z</dcterms:created>
  <dcterms:modified xsi:type="dcterms:W3CDTF">2026-08-18T12:26:12Z</dcterms:modified>
  <dc:identifier>DAGJFJTh0zc</dc:identifier>
</cp:coreProperties>
</file>