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3"/>
  </p:notesMasterIdLst>
  <p:handoutMasterIdLst>
    <p:handoutMasterId r:id="rId14"/>
  </p:handoutMasterIdLst>
  <p:sldIdLst>
    <p:sldId id="302" r:id="rId2"/>
    <p:sldId id="303" r:id="rId3"/>
    <p:sldId id="304" r:id="rId4"/>
    <p:sldId id="305" r:id="rId5"/>
    <p:sldId id="306" r:id="rId6"/>
    <p:sldId id="307" r:id="rId7"/>
    <p:sldId id="308" r:id="rId8"/>
    <p:sldId id="310" r:id="rId9"/>
    <p:sldId id="311" r:id="rId10"/>
    <p:sldId id="309" r:id="rId11"/>
    <p:sldId id="289" r:id="rId12"/>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7E7"/>
    <a:srgbClr val="2F3D4C"/>
    <a:srgbClr val="F5D9B5"/>
    <a:srgbClr val="F0C14C"/>
    <a:srgbClr val="469FB7"/>
    <a:srgbClr val="FFE493"/>
    <a:srgbClr val="2F3DFC"/>
    <a:srgbClr val="3A6C97"/>
    <a:srgbClr val="233746"/>
    <a:srgbClr val="EFC0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1" autoAdjust="0"/>
    <p:restoredTop sz="82974" autoAdjust="0"/>
  </p:normalViewPr>
  <p:slideViewPr>
    <p:cSldViewPr>
      <p:cViewPr varScale="1">
        <p:scale>
          <a:sx n="54" d="100"/>
          <a:sy n="54" d="100"/>
        </p:scale>
        <p:origin x="1428" y="90"/>
      </p:cViewPr>
      <p:guideLst>
        <p:guide orient="horz" pos="2160"/>
        <p:guide pos="2880"/>
      </p:guideLst>
    </p:cSldViewPr>
  </p:slideViewPr>
  <p:outlineViewPr>
    <p:cViewPr>
      <p:scale>
        <a:sx n="33" d="100"/>
        <a:sy n="33" d="100"/>
      </p:scale>
      <p:origin x="0" y="-12468"/>
    </p:cViewPr>
  </p:outlineViewPr>
  <p:notesTextViewPr>
    <p:cViewPr>
      <p:scale>
        <a:sx n="120" d="100"/>
        <a:sy n="120" d="100"/>
      </p:scale>
      <p:origin x="0" y="0"/>
    </p:cViewPr>
  </p:notesTextViewPr>
  <p:sorterViewPr>
    <p:cViewPr>
      <p:scale>
        <a:sx n="70" d="100"/>
        <a:sy n="70" d="100"/>
      </p:scale>
      <p:origin x="0" y="-2232"/>
    </p:cViewPr>
  </p:sorterViewPr>
  <p:notesViewPr>
    <p:cSldViewPr>
      <p:cViewPr varScale="1">
        <p:scale>
          <a:sx n="85" d="100"/>
          <a:sy n="85" d="100"/>
        </p:scale>
        <p:origin x="303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4227AE3-691E-E2BF-2C4F-E1ED1E19C9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9AB8064-CEEB-6470-796A-6D2B6FA56D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8C2B4A-534F-4F1F-A904-825A11F8CCBC}" type="datetimeFigureOut">
              <a:rPr lang="en-US" smtClean="0"/>
              <a:t>8/12/2025</a:t>
            </a:fld>
            <a:endParaRPr lang="en-US"/>
          </a:p>
        </p:txBody>
      </p:sp>
      <p:sp>
        <p:nvSpPr>
          <p:cNvPr id="4" name="Footer Placeholder 3">
            <a:extLst>
              <a:ext uri="{FF2B5EF4-FFF2-40B4-BE49-F238E27FC236}">
                <a16:creationId xmlns:a16="http://schemas.microsoft.com/office/drawing/2014/main" id="{641EC9A8-773A-4BA7-2109-AF376D67F9A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2E38C87-913A-421A-FF8C-5538C773398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3980F00-9F8C-45DE-9A1D-68A2F23AE5CE}" type="slidenum">
              <a:rPr lang="en-US" smtClean="0"/>
              <a:t>‹#›</a:t>
            </a:fld>
            <a:endParaRPr lang="en-US"/>
          </a:p>
        </p:txBody>
      </p:sp>
    </p:spTree>
    <p:extLst>
      <p:ext uri="{BB962C8B-B14F-4D97-AF65-F5344CB8AC3E}">
        <p14:creationId xmlns:p14="http://schemas.microsoft.com/office/powerpoint/2010/main" val="16305805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8/12/2025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Slide title should be Aptos Bold font, left-aligned, not smaller than 44pt</a:t>
            </a:r>
          </a:p>
          <a:p>
            <a:pPr marL="171450" indent="-171450">
              <a:buFont typeface="Arial" panose="020B0604020202020204" pitchFamily="34" charset="0"/>
              <a:buChar char="•"/>
            </a:pPr>
            <a:r>
              <a:rPr lang="en-US" dirty="0"/>
              <a:t>Audience – To whom/group you are presenting to</a:t>
            </a:r>
          </a:p>
          <a:p>
            <a:pPr marL="171450" indent="-171450">
              <a:buFont typeface="Arial" panose="020B0604020202020204" pitchFamily="34" charset="0"/>
              <a:buChar char="•"/>
            </a:pPr>
            <a:r>
              <a:rPr lang="en-US" dirty="0"/>
              <a:t>Speaker – Who is giving the presentation (may be by name or by department)</a:t>
            </a:r>
          </a:p>
          <a:p>
            <a:pPr marL="171450" indent="-171450">
              <a:buFont typeface="Arial" panose="020B0604020202020204" pitchFamily="34" charset="0"/>
              <a:buChar char="•"/>
            </a:pPr>
            <a:r>
              <a:rPr lang="en-US" dirty="0"/>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title is hidden </a:t>
            </a:r>
            <a:r>
              <a:rPr lang="en-US"/>
              <a:t>from display</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16651858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F3D4C"/>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chemeClr val="bg1"/>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rgbClr val="2F3D4C"/>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chemeClr val="bg1"/>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chemeClr val="bg1"/>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chemeClr val="bg1"/>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8/12/2025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chemeClr val="bg1"/>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rgbClr val="2F3D4C"/>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chemeClr val="bg1"/>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rgbClr val="2F3D4C"/>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chemeClr val="bg1"/>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chemeClr val="bg1"/>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chemeClr val="bg1"/>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rgbClr val="2F3D4C"/>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rgbClr val="2F3D4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8/12/2025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8/12/2025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hyperlink" Target="mailto:claster@ethocs.sc.gov"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lstStyle/>
          <a:p>
            <a:r>
              <a:rPr lang="en-US" dirty="0"/>
              <a:t>The South Carolina Ethics Act</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p:txBody>
          <a:bodyPr/>
          <a:lstStyle/>
          <a:p>
            <a:r>
              <a:rPr lang="en-US" dirty="0"/>
              <a:t>Finance Boot Camp</a:t>
            </a:r>
          </a:p>
          <a:p>
            <a:r>
              <a:rPr lang="en-US" dirty="0"/>
              <a:t>Henry Gunter, Deputy General Counsel</a:t>
            </a:r>
          </a:p>
          <a:p>
            <a:r>
              <a:rPr lang="en-US" dirty="0"/>
              <a:t>August 22, 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lum bright="70000" contrast="-70000"/>
            <a:extLst>
              <a:ext uri="{BEBA8EAE-BF5A-486C-A8C5-ECC9F3942E4B}">
                <a14:imgProps xmlns:a14="http://schemas.microsoft.com/office/drawing/2010/main">
                  <a14:imgLayer r:embed="rId4">
                    <a14:imgEffect>
                      <a14:colorTemperature colorTemp="1500"/>
                    </a14:imgEffect>
                    <a14:imgEffect>
                      <a14:saturation sat="0"/>
                    </a14:imgEffect>
                  </a14:imgLayer>
                </a14:imgProps>
              </a:ext>
            </a:extLst>
          </a:blip>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60DCC-C1EA-AD05-2645-23605258869E}"/>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2EC9CFC9-F21A-0280-4C59-B37A602E08C2}"/>
              </a:ext>
            </a:extLst>
          </p:cNvPr>
          <p:cNvSpPr>
            <a:spLocks noGrp="1"/>
          </p:cNvSpPr>
          <p:nvPr>
            <p:ph idx="1"/>
          </p:nvPr>
        </p:nvSpPr>
        <p:spPr/>
        <p:txBody>
          <a:bodyPr>
            <a:normAutofit/>
          </a:bodyPr>
          <a:lstStyle/>
          <a:p>
            <a:endParaRPr lang="en-US" sz="3600" dirty="0"/>
          </a:p>
          <a:p>
            <a:r>
              <a:rPr lang="en-US" sz="3600" dirty="0"/>
              <a:t>Henry Gunter</a:t>
            </a:r>
          </a:p>
          <a:p>
            <a:r>
              <a:rPr lang="en-US" sz="3600" dirty="0"/>
              <a:t>Deputy General Counsel</a:t>
            </a:r>
          </a:p>
          <a:p>
            <a:r>
              <a:rPr lang="en-US" sz="3600" dirty="0"/>
              <a:t>vhgunter@ed.sc.gov</a:t>
            </a:r>
          </a:p>
        </p:txBody>
      </p:sp>
    </p:spTree>
    <p:extLst>
      <p:ext uri="{BB962C8B-B14F-4D97-AF65-F5344CB8AC3E}">
        <p14:creationId xmlns:p14="http://schemas.microsoft.com/office/powerpoint/2010/main" val="3429220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dirty="0"/>
              <a:t>ed.sc.gov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8DDD7-0310-C0F2-2FAE-3F2C76C0DD05}"/>
              </a:ext>
            </a:extLst>
          </p:cNvPr>
          <p:cNvSpPr>
            <a:spLocks noGrp="1"/>
          </p:cNvSpPr>
          <p:nvPr>
            <p:ph type="title"/>
          </p:nvPr>
        </p:nvSpPr>
        <p:spPr/>
        <p:txBody>
          <a:bodyPr>
            <a:normAutofit/>
          </a:bodyPr>
          <a:lstStyle/>
          <a:p>
            <a:r>
              <a:rPr lang="en-US" dirty="0"/>
              <a:t>Disclaimer</a:t>
            </a:r>
          </a:p>
        </p:txBody>
      </p:sp>
      <p:sp>
        <p:nvSpPr>
          <p:cNvPr id="3" name="Content Placeholder 2">
            <a:extLst>
              <a:ext uri="{FF2B5EF4-FFF2-40B4-BE49-F238E27FC236}">
                <a16:creationId xmlns:a16="http://schemas.microsoft.com/office/drawing/2014/main" id="{995D9A73-C690-3A20-DB37-1C83F7DCE1E5}"/>
              </a:ext>
            </a:extLst>
          </p:cNvPr>
          <p:cNvSpPr>
            <a:spLocks noGrp="1"/>
          </p:cNvSpPr>
          <p:nvPr>
            <p:ph idx="1"/>
          </p:nvPr>
        </p:nvSpPr>
        <p:spPr/>
        <p:txBody>
          <a:bodyPr>
            <a:normAutofit/>
          </a:bodyPr>
          <a:lstStyle/>
          <a:p>
            <a:pPr marL="457200" indent="-457200">
              <a:buFont typeface="Arial" panose="020B0604020202020204" pitchFamily="34" charset="0"/>
              <a:buChar char="•"/>
            </a:pPr>
            <a:r>
              <a:rPr lang="en-US" sz="3600" dirty="0"/>
              <a:t>The first thing we do is, let’s kill all the lawyers.” – William Shakespeare, Henry VI</a:t>
            </a:r>
          </a:p>
          <a:p>
            <a:pPr marL="457200" indent="-457200">
              <a:buFont typeface="Arial" panose="020B0604020202020204" pitchFamily="34" charset="0"/>
              <a:buChar char="•"/>
            </a:pPr>
            <a:r>
              <a:rPr lang="en-US" sz="3600" dirty="0"/>
              <a:t>I am providing general information about the Ethics Act and cannot provide you with legal advice. </a:t>
            </a:r>
          </a:p>
          <a:p>
            <a:pPr marL="457200" indent="-457200">
              <a:buFont typeface="Arial" panose="020B0604020202020204" pitchFamily="34" charset="0"/>
              <a:buChar char="•"/>
            </a:pPr>
            <a:r>
              <a:rPr lang="en-US" sz="3600" dirty="0"/>
              <a:t>When in doubt, contact:</a:t>
            </a:r>
          </a:p>
          <a:p>
            <a:pPr marL="1485900" lvl="1" indent="-457200"/>
            <a:r>
              <a:rPr lang="en-US" sz="3600" dirty="0">
                <a:solidFill>
                  <a:schemeClr val="bg1"/>
                </a:solidFill>
              </a:rPr>
              <a:t>1. The South Carolina Ethics Commission. </a:t>
            </a:r>
          </a:p>
          <a:p>
            <a:pPr marL="2171700" lvl="2" indent="-457200"/>
            <a:r>
              <a:rPr lang="en-US" dirty="0">
                <a:solidFill>
                  <a:schemeClr val="bg1"/>
                </a:solidFill>
              </a:rPr>
              <a:t>Telephone (803) 253-4192</a:t>
            </a:r>
          </a:p>
          <a:p>
            <a:pPr marL="2171700" lvl="2" indent="-457200"/>
            <a:r>
              <a:rPr lang="en-US" dirty="0">
                <a:solidFill>
                  <a:schemeClr val="bg1"/>
                </a:solidFill>
              </a:rPr>
              <a:t>Can request an informal opinion, contact General Counsel Courtney Laster at </a:t>
            </a:r>
            <a:r>
              <a:rPr lang="en-US" dirty="0">
                <a:solidFill>
                  <a:schemeClr val="bg1"/>
                </a:solidFill>
                <a:hlinkClick r:id="rId2">
                  <a:extLst>
                    <a:ext uri="{A12FA001-AC4F-418D-AE19-62706E023703}">
                      <ahyp:hlinkClr xmlns:ahyp="http://schemas.microsoft.com/office/drawing/2018/hyperlinkcolor" val="tx"/>
                    </a:ext>
                  </a:extLst>
                </a:hlinkClick>
              </a:rPr>
              <a:t>claster@ethocs.sc.gov</a:t>
            </a:r>
            <a:endParaRPr lang="en-US" dirty="0">
              <a:solidFill>
                <a:schemeClr val="bg1"/>
              </a:solidFill>
            </a:endParaRPr>
          </a:p>
          <a:p>
            <a:pPr marL="1485900" lvl="1" indent="-457200"/>
            <a:r>
              <a:rPr lang="en-US" sz="3600" dirty="0">
                <a:solidFill>
                  <a:schemeClr val="bg1"/>
                </a:solidFill>
              </a:rPr>
              <a:t>2. Legal counsel</a:t>
            </a:r>
          </a:p>
        </p:txBody>
      </p:sp>
    </p:spTree>
    <p:extLst>
      <p:ext uri="{BB962C8B-B14F-4D97-AF65-F5344CB8AC3E}">
        <p14:creationId xmlns:p14="http://schemas.microsoft.com/office/powerpoint/2010/main" val="3698071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90971-9F02-D591-29F0-7EE48C332000}"/>
              </a:ext>
            </a:extLst>
          </p:cNvPr>
          <p:cNvSpPr>
            <a:spLocks noGrp="1"/>
          </p:cNvSpPr>
          <p:nvPr>
            <p:ph type="title"/>
          </p:nvPr>
        </p:nvSpPr>
        <p:spPr/>
        <p:txBody>
          <a:bodyPr>
            <a:normAutofit fontScale="90000"/>
          </a:bodyPr>
          <a:lstStyle/>
          <a:p>
            <a:r>
              <a:rPr lang="en-US" dirty="0"/>
              <a:t>The Ethics, Government Accountability, and Campaign Reform Act of 1991</a:t>
            </a:r>
          </a:p>
        </p:txBody>
      </p:sp>
      <p:sp>
        <p:nvSpPr>
          <p:cNvPr id="3" name="Content Placeholder 2">
            <a:extLst>
              <a:ext uri="{FF2B5EF4-FFF2-40B4-BE49-F238E27FC236}">
                <a16:creationId xmlns:a16="http://schemas.microsoft.com/office/drawing/2014/main" id="{19DA117B-CA4C-F2EE-219B-B7911510A6E9}"/>
              </a:ext>
            </a:extLst>
          </p:cNvPr>
          <p:cNvSpPr>
            <a:spLocks noGrp="1"/>
          </p:cNvSpPr>
          <p:nvPr>
            <p:ph sz="half" idx="1"/>
          </p:nvPr>
        </p:nvSpPr>
        <p:spPr/>
        <p:txBody>
          <a:bodyPr>
            <a:normAutofit/>
          </a:bodyPr>
          <a:lstStyle/>
          <a:p>
            <a:r>
              <a:rPr lang="en-US" sz="3600" dirty="0"/>
              <a:t>The Act as it relates to:</a:t>
            </a:r>
          </a:p>
          <a:p>
            <a:pPr lvl="1"/>
            <a:r>
              <a:rPr lang="en-US" sz="3600" dirty="0"/>
              <a:t>Lobbyist/Lobbyist’s Principal</a:t>
            </a:r>
          </a:p>
          <a:p>
            <a:pPr lvl="1"/>
            <a:r>
              <a:rPr lang="en-US" sz="3600" dirty="0"/>
              <a:t>Rules of Conduct</a:t>
            </a:r>
          </a:p>
          <a:p>
            <a:pPr lvl="1"/>
            <a:r>
              <a:rPr lang="en-US" sz="3600" dirty="0"/>
              <a:t>Financial Disclosure</a:t>
            </a:r>
          </a:p>
          <a:p>
            <a:pPr lvl="1"/>
            <a:r>
              <a:rPr lang="en-US" sz="3600" dirty="0"/>
              <a:t>Campaign Practices</a:t>
            </a:r>
          </a:p>
        </p:txBody>
      </p:sp>
      <p:sp>
        <p:nvSpPr>
          <p:cNvPr id="4" name="Content Placeholder 3">
            <a:extLst>
              <a:ext uri="{FF2B5EF4-FFF2-40B4-BE49-F238E27FC236}">
                <a16:creationId xmlns:a16="http://schemas.microsoft.com/office/drawing/2014/main" id="{1464FF6D-48CF-D101-15F6-A2F5E07EB16D}"/>
              </a:ext>
            </a:extLst>
          </p:cNvPr>
          <p:cNvSpPr>
            <a:spLocks noGrp="1"/>
          </p:cNvSpPr>
          <p:nvPr>
            <p:ph sz="half" idx="2"/>
          </p:nvPr>
        </p:nvSpPr>
        <p:spPr/>
        <p:txBody>
          <a:bodyPr>
            <a:normAutofit/>
          </a:bodyPr>
          <a:lstStyle/>
          <a:p>
            <a:r>
              <a:rPr lang="en-US" sz="3600" dirty="0"/>
              <a:t>Jurisdiction:</a:t>
            </a:r>
          </a:p>
          <a:p>
            <a:pPr lvl="1"/>
            <a:r>
              <a:rPr lang="en-US" sz="3600" dirty="0"/>
              <a:t>Lobbyist/Lobbyist’s Principals</a:t>
            </a:r>
          </a:p>
          <a:p>
            <a:pPr lvl="1"/>
            <a:r>
              <a:rPr lang="en-US" sz="3600" dirty="0"/>
              <a:t>Public Officials/Candidates</a:t>
            </a:r>
          </a:p>
          <a:p>
            <a:pPr lvl="1"/>
            <a:r>
              <a:rPr lang="en-US" sz="3600" dirty="0"/>
              <a:t>Public Members</a:t>
            </a:r>
          </a:p>
          <a:p>
            <a:pPr lvl="1"/>
            <a:r>
              <a:rPr lang="en-US" sz="3600" dirty="0"/>
              <a:t>Public Employees</a:t>
            </a:r>
          </a:p>
        </p:txBody>
      </p:sp>
    </p:spTree>
    <p:extLst>
      <p:ext uri="{BB962C8B-B14F-4D97-AF65-F5344CB8AC3E}">
        <p14:creationId xmlns:p14="http://schemas.microsoft.com/office/powerpoint/2010/main" val="1243293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412A6-E111-4BFB-14ED-E5E5F5DE77CA}"/>
              </a:ext>
            </a:extLst>
          </p:cNvPr>
          <p:cNvSpPr>
            <a:spLocks noGrp="1"/>
          </p:cNvSpPr>
          <p:nvPr>
            <p:ph type="title"/>
          </p:nvPr>
        </p:nvSpPr>
        <p:spPr/>
        <p:txBody>
          <a:bodyPr/>
          <a:lstStyle/>
          <a:p>
            <a:r>
              <a:rPr lang="en-US" dirty="0"/>
              <a:t>State Ethics Act Definitions</a:t>
            </a:r>
          </a:p>
        </p:txBody>
      </p:sp>
      <p:sp>
        <p:nvSpPr>
          <p:cNvPr id="3" name="Content Placeholder 2">
            <a:extLst>
              <a:ext uri="{FF2B5EF4-FFF2-40B4-BE49-F238E27FC236}">
                <a16:creationId xmlns:a16="http://schemas.microsoft.com/office/drawing/2014/main" id="{1442E687-0A36-FF08-B31E-C80D68DE5742}"/>
              </a:ext>
            </a:extLst>
          </p:cNvPr>
          <p:cNvSpPr>
            <a:spLocks noGrp="1"/>
          </p:cNvSpPr>
          <p:nvPr>
            <p:ph idx="1"/>
          </p:nvPr>
        </p:nvSpPr>
        <p:spPr/>
        <p:txBody>
          <a:bodyPr>
            <a:normAutofit/>
          </a:bodyPr>
          <a:lstStyle/>
          <a:p>
            <a:pPr marL="457200" indent="-457200">
              <a:buFont typeface="Arial" panose="020B0604020202020204" pitchFamily="34" charset="0"/>
              <a:buChar char="•"/>
            </a:pPr>
            <a:r>
              <a:rPr lang="en-US" sz="3600" dirty="0"/>
              <a:t>Public employee - a person employed by the State, a county, a municipality, or a political subdivision thereof.</a:t>
            </a:r>
          </a:p>
          <a:p>
            <a:pPr marL="457200" indent="-457200">
              <a:buFont typeface="Arial" panose="020B0604020202020204" pitchFamily="34" charset="0"/>
              <a:buChar char="•"/>
            </a:pPr>
            <a:r>
              <a:rPr lang="en-US" sz="3600" dirty="0"/>
              <a:t>Public member - an individual appointed to a non-compensated part-time position on a board, commission, or council. </a:t>
            </a:r>
          </a:p>
          <a:p>
            <a:pPr marL="457200" indent="-457200">
              <a:buFont typeface="Arial" panose="020B0604020202020204" pitchFamily="34" charset="0"/>
              <a:buChar char="•"/>
            </a:pPr>
            <a:r>
              <a:rPr lang="en-US" sz="3600" dirty="0"/>
              <a:t>Public official - an elected or appointed official of the State, a county, a municipality, or a political subdivision thereof, including candidates for the office. </a:t>
            </a:r>
          </a:p>
        </p:txBody>
      </p:sp>
    </p:spTree>
    <p:extLst>
      <p:ext uri="{BB962C8B-B14F-4D97-AF65-F5344CB8AC3E}">
        <p14:creationId xmlns:p14="http://schemas.microsoft.com/office/powerpoint/2010/main" val="3977679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26FA0-E919-C586-A005-92B66F9AB4F1}"/>
              </a:ext>
            </a:extLst>
          </p:cNvPr>
          <p:cNvSpPr>
            <a:spLocks noGrp="1"/>
          </p:cNvSpPr>
          <p:nvPr>
            <p:ph type="title"/>
          </p:nvPr>
        </p:nvSpPr>
        <p:spPr/>
        <p:txBody>
          <a:bodyPr/>
          <a:lstStyle/>
          <a:p>
            <a:r>
              <a:rPr lang="en-US" dirty="0"/>
              <a:t>School Administrators and the Ethics Act</a:t>
            </a:r>
          </a:p>
        </p:txBody>
      </p:sp>
      <p:sp>
        <p:nvSpPr>
          <p:cNvPr id="3" name="Content Placeholder 2">
            <a:extLst>
              <a:ext uri="{FF2B5EF4-FFF2-40B4-BE49-F238E27FC236}">
                <a16:creationId xmlns:a16="http://schemas.microsoft.com/office/drawing/2014/main" id="{9992637E-FAFD-83B9-F49B-413F95379B47}"/>
              </a:ext>
            </a:extLst>
          </p:cNvPr>
          <p:cNvSpPr>
            <a:spLocks noGrp="1"/>
          </p:cNvSpPr>
          <p:nvPr>
            <p:ph idx="1"/>
          </p:nvPr>
        </p:nvSpPr>
        <p:spPr/>
        <p:txBody>
          <a:bodyPr/>
          <a:lstStyle/>
          <a:p>
            <a:pPr marL="457200" indent="-457200">
              <a:buFont typeface="Arial" panose="020B0604020202020204" pitchFamily="34" charset="0"/>
              <a:buChar char="•"/>
            </a:pPr>
            <a:r>
              <a:rPr lang="en-US" sz="3600" dirty="0"/>
              <a:t>School administrators are considered public employees and are subject to the requirements of the Ethics Act.</a:t>
            </a:r>
          </a:p>
          <a:p>
            <a:pPr marL="457200" indent="-457200">
              <a:buFont typeface="Arial" panose="020B0604020202020204" pitchFamily="34" charset="0"/>
              <a:buChar char="•"/>
            </a:pPr>
            <a:r>
              <a:rPr lang="en-US" sz="3600" dirty="0"/>
              <a:t>The Act covers common issues like the acceptance of meals, gifts, honorariums, consulting opportunities, future employment, and contracts of family members.</a:t>
            </a:r>
          </a:p>
          <a:p>
            <a:pPr marL="457200" indent="-457200">
              <a:buFont typeface="Arial" panose="020B0604020202020204" pitchFamily="34" charset="0"/>
              <a:buChar char="•"/>
            </a:pPr>
            <a:r>
              <a:rPr lang="en-US" sz="3600" dirty="0"/>
              <a:t>Much of what the Act covers is common sense and can be judged by the “TV Rule” test. If it would not look good on the 5 o’clock news, don’t do it. </a:t>
            </a:r>
          </a:p>
          <a:p>
            <a:pPr marL="457200" indent="-457200">
              <a:buFont typeface="Arial" panose="020B0604020202020204" pitchFamily="34" charset="0"/>
              <a:buChar char="•"/>
            </a:pPr>
            <a:r>
              <a:rPr lang="en-US" sz="3600" dirty="0"/>
              <a:t>Penalties for noncompliance include criminal prosecution and warnings or reprimands from the Ethics Commission. It is also possible that value received in violation of the Act may be recoverable by the State. </a:t>
            </a:r>
          </a:p>
          <a:p>
            <a:pPr marL="457200" indent="-457200">
              <a:buFont typeface="Arial" panose="020B0604020202020204" pitchFamily="34" charset="0"/>
              <a:buChar char="•"/>
            </a:pPr>
            <a:endParaRPr lang="en-US" dirty="0"/>
          </a:p>
        </p:txBody>
      </p:sp>
    </p:spTree>
    <p:extLst>
      <p:ext uri="{BB962C8B-B14F-4D97-AF65-F5344CB8AC3E}">
        <p14:creationId xmlns:p14="http://schemas.microsoft.com/office/powerpoint/2010/main" val="1413552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106E9-ADF5-93E4-C840-F68748F7AC91}"/>
              </a:ext>
            </a:extLst>
          </p:cNvPr>
          <p:cNvSpPr>
            <a:spLocks noGrp="1"/>
          </p:cNvSpPr>
          <p:nvPr>
            <p:ph type="title"/>
          </p:nvPr>
        </p:nvSpPr>
        <p:spPr/>
        <p:txBody>
          <a:bodyPr/>
          <a:lstStyle/>
          <a:p>
            <a:r>
              <a:rPr lang="en-US" dirty="0"/>
              <a:t>Rules of Conduct</a:t>
            </a:r>
          </a:p>
        </p:txBody>
      </p:sp>
      <p:sp>
        <p:nvSpPr>
          <p:cNvPr id="3" name="Content Placeholder 2">
            <a:extLst>
              <a:ext uri="{FF2B5EF4-FFF2-40B4-BE49-F238E27FC236}">
                <a16:creationId xmlns:a16="http://schemas.microsoft.com/office/drawing/2014/main" id="{D7E16827-2621-14A1-3E6C-7536E98908FD}"/>
              </a:ext>
            </a:extLst>
          </p:cNvPr>
          <p:cNvSpPr>
            <a:spLocks noGrp="1"/>
          </p:cNvSpPr>
          <p:nvPr>
            <p:ph idx="1"/>
          </p:nvPr>
        </p:nvSpPr>
        <p:spPr/>
        <p:txBody>
          <a:bodyPr>
            <a:normAutofit fontScale="77500" lnSpcReduction="20000"/>
          </a:bodyPr>
          <a:lstStyle/>
          <a:p>
            <a:r>
              <a:rPr lang="en-US" sz="3900" dirty="0"/>
              <a:t>Section 8-13-700, et al. rules of conduct</a:t>
            </a:r>
          </a:p>
          <a:p>
            <a:pPr marL="514350" indent="-514350">
              <a:buFont typeface="+mj-lt"/>
              <a:buAutoNum type="arabicPeriod"/>
            </a:pPr>
            <a:r>
              <a:rPr lang="en-US" sz="3900" dirty="0"/>
              <a:t>May not use official office/position to obtain an economic interest for himself, a family member, an individual with whom he is associated, or a business with whom he is associated.  §8-13-700(A).</a:t>
            </a:r>
          </a:p>
          <a:p>
            <a:pPr marL="514350" indent="-514350">
              <a:buFont typeface="+mj-lt"/>
              <a:buAutoNum type="arabicPeriod"/>
            </a:pPr>
            <a:r>
              <a:rPr lang="en-US" sz="3900" dirty="0"/>
              <a:t>Recusal provisions for conflicts. §8-13-700(B).</a:t>
            </a:r>
          </a:p>
          <a:p>
            <a:pPr marL="514350" indent="-514350">
              <a:buFont typeface="+mj-lt"/>
              <a:buAutoNum type="arabicPeriod"/>
            </a:pPr>
            <a:r>
              <a:rPr lang="en-US" sz="3900" dirty="0"/>
              <a:t>May not receive or give anything of value with intent to influence (Anti-Bribery Statute).  §8-13-705.</a:t>
            </a:r>
          </a:p>
          <a:p>
            <a:pPr marL="514350" indent="-514350">
              <a:buFont typeface="+mj-lt"/>
              <a:buAutoNum type="arabicPeriod"/>
            </a:pPr>
            <a:r>
              <a:rPr lang="en-US" sz="3900" dirty="0"/>
              <a:t>May not accept an honorarium for speaking engagements in one’s official capacity.  May accept payment for actual expenses.  §8-13-715.</a:t>
            </a:r>
          </a:p>
          <a:p>
            <a:pPr marL="514350" indent="-514350">
              <a:buFont typeface="+mj-lt"/>
              <a:buAutoNum type="arabicPeriod"/>
            </a:pPr>
            <a:r>
              <a:rPr lang="en-US" sz="3900" dirty="0"/>
              <a:t>May not accept additional money for assistance given while performing one’s duty.  §8-13-720.</a:t>
            </a:r>
          </a:p>
          <a:p>
            <a:pPr marL="514350" indent="-514350">
              <a:buFont typeface="+mj-lt"/>
              <a:buAutoNum type="arabicPeriod"/>
            </a:pPr>
            <a:r>
              <a:rPr lang="en-US" sz="3900" dirty="0"/>
              <a:t>May not use confidential information gained through employment for personal gain.   §8-13-725.</a:t>
            </a:r>
          </a:p>
          <a:p>
            <a:pPr marL="514350" indent="-514350">
              <a:buFont typeface="+mj-lt"/>
              <a:buAutoNum type="arabicPeriod"/>
            </a:pPr>
            <a:r>
              <a:rPr lang="en-US" sz="3900" dirty="0"/>
              <a:t>Representation prohibitions.  §8-13-740.</a:t>
            </a:r>
          </a:p>
          <a:p>
            <a:endParaRPr lang="en-US" dirty="0"/>
          </a:p>
        </p:txBody>
      </p:sp>
    </p:spTree>
    <p:extLst>
      <p:ext uri="{BB962C8B-B14F-4D97-AF65-F5344CB8AC3E}">
        <p14:creationId xmlns:p14="http://schemas.microsoft.com/office/powerpoint/2010/main" val="1627911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CE8BF-D389-AA1D-3107-1DB96B5DB07E}"/>
              </a:ext>
            </a:extLst>
          </p:cNvPr>
          <p:cNvSpPr>
            <a:spLocks noGrp="1"/>
          </p:cNvSpPr>
          <p:nvPr>
            <p:ph type="title"/>
          </p:nvPr>
        </p:nvSpPr>
        <p:spPr/>
        <p:txBody>
          <a:bodyPr/>
          <a:lstStyle/>
          <a:p>
            <a:r>
              <a:rPr lang="en-US" dirty="0"/>
              <a:t>Rules of Conduct </a:t>
            </a:r>
          </a:p>
        </p:txBody>
      </p:sp>
      <p:sp>
        <p:nvSpPr>
          <p:cNvPr id="3" name="Content Placeholder 2">
            <a:extLst>
              <a:ext uri="{FF2B5EF4-FFF2-40B4-BE49-F238E27FC236}">
                <a16:creationId xmlns:a16="http://schemas.microsoft.com/office/drawing/2014/main" id="{D8132F46-16D1-3665-535D-2D23C606C79E}"/>
              </a:ext>
            </a:extLst>
          </p:cNvPr>
          <p:cNvSpPr>
            <a:spLocks noGrp="1"/>
          </p:cNvSpPr>
          <p:nvPr>
            <p:ph idx="1"/>
          </p:nvPr>
        </p:nvSpPr>
        <p:spPr/>
        <p:txBody>
          <a:bodyPr/>
          <a:lstStyle/>
          <a:p>
            <a:r>
              <a:rPr lang="en-US" sz="3200" dirty="0"/>
              <a:t>8. May not cause the employment, promotion, or transfer of a family member to a position in which one supervises.  Prohibits discipline of one’s family member.  §8-13-750.</a:t>
            </a:r>
          </a:p>
          <a:p>
            <a:r>
              <a:rPr lang="en-US" sz="3200" dirty="0"/>
              <a:t>9. Post employment restrictions.  §8-13-755. (Government lawyers see Rule 407 of Appellate Court Rules, Rule 1.11 Successive Government &amp; Private Employment).</a:t>
            </a:r>
          </a:p>
          <a:p>
            <a:r>
              <a:rPr lang="en-US" sz="3200" dirty="0"/>
              <a:t>10. Breach of ethical standards for an employee participating in procurement to resign and accept employment with a person contracting with the governmental body.  §8-13-760.</a:t>
            </a:r>
          </a:p>
          <a:p>
            <a:r>
              <a:rPr lang="en-US" sz="3200" dirty="0"/>
              <a:t>11. May not use government personnel/materials in an election campaign.  §8-13-765.</a:t>
            </a:r>
          </a:p>
          <a:p>
            <a:r>
              <a:rPr lang="en-US" sz="3200" dirty="0"/>
              <a:t>12. A public official/employee may not have an economic interest in a contract with the State or a political subdivision if the public official/employee is authorized to perform an official function relating to the contract.  §8-13-775. </a:t>
            </a:r>
          </a:p>
          <a:p>
            <a:endParaRPr lang="en-US" dirty="0"/>
          </a:p>
        </p:txBody>
      </p:sp>
    </p:spTree>
    <p:extLst>
      <p:ext uri="{BB962C8B-B14F-4D97-AF65-F5344CB8AC3E}">
        <p14:creationId xmlns:p14="http://schemas.microsoft.com/office/powerpoint/2010/main" val="1530935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14A8F-4A35-8645-9927-5518C0A2F9DC}"/>
              </a:ext>
            </a:extLst>
          </p:cNvPr>
          <p:cNvSpPr>
            <a:spLocks noGrp="1"/>
          </p:cNvSpPr>
          <p:nvPr>
            <p:ph type="title"/>
          </p:nvPr>
        </p:nvSpPr>
        <p:spPr/>
        <p:txBody>
          <a:bodyPr/>
          <a:lstStyle/>
          <a:p>
            <a:r>
              <a:rPr lang="en-US" dirty="0"/>
              <a:t>Accepting Things of Value</a:t>
            </a:r>
          </a:p>
        </p:txBody>
      </p:sp>
      <p:sp>
        <p:nvSpPr>
          <p:cNvPr id="3" name="Content Placeholder 2">
            <a:extLst>
              <a:ext uri="{FF2B5EF4-FFF2-40B4-BE49-F238E27FC236}">
                <a16:creationId xmlns:a16="http://schemas.microsoft.com/office/drawing/2014/main" id="{070A4D36-8F73-6ECF-777A-4D0E0A06FFA2}"/>
              </a:ext>
            </a:extLst>
          </p:cNvPr>
          <p:cNvSpPr>
            <a:spLocks noGrp="1"/>
          </p:cNvSpPr>
          <p:nvPr>
            <p:ph idx="1"/>
          </p:nvPr>
        </p:nvSpPr>
        <p:spPr/>
        <p:txBody>
          <a:bodyPr/>
          <a:lstStyle/>
          <a:p>
            <a:pPr marL="457200" indent="-457200">
              <a:buFont typeface="Arial" panose="020B0604020202020204" pitchFamily="34" charset="0"/>
              <a:buChar char="•"/>
            </a:pPr>
            <a:r>
              <a:rPr lang="en-US" dirty="0"/>
              <a:t>One of most common quandaries for state and district employees.</a:t>
            </a:r>
          </a:p>
          <a:p>
            <a:pPr marL="457200" indent="-457200">
              <a:buFont typeface="Arial" panose="020B0604020202020204" pitchFamily="34" charset="0"/>
              <a:buChar char="•"/>
            </a:pPr>
            <a:r>
              <a:rPr lang="en-US" dirty="0"/>
              <a:t>A public employee cannot accept anything of value offered </a:t>
            </a:r>
            <a:r>
              <a:rPr lang="en-US" i="1" dirty="0"/>
              <a:t>with the intent to influence </a:t>
            </a:r>
            <a:r>
              <a:rPr lang="en-US" dirty="0"/>
              <a:t>the discharge of their official responsibilities.</a:t>
            </a:r>
          </a:p>
          <a:p>
            <a:pPr marL="457200" indent="-457200">
              <a:buFont typeface="Arial" panose="020B0604020202020204" pitchFamily="34" charset="0"/>
              <a:buChar char="•"/>
            </a:pPr>
            <a:r>
              <a:rPr lang="en-US" dirty="0"/>
              <a:t>In general, “anything of value” is a very broad term. However, it does not apply to promotional items not exceeding $10 in value, educational material of nominal value, honorary degrees, promotional or marketing materials offered to the general public, and personalized plaques or trophies not exceeding $150 in value. </a:t>
            </a:r>
          </a:p>
          <a:p>
            <a:pPr marL="457200" indent="-457200">
              <a:buFont typeface="Arial" panose="020B0604020202020204" pitchFamily="34" charset="0"/>
              <a:buChar char="•"/>
            </a:pPr>
            <a:endParaRPr lang="en-US" dirty="0"/>
          </a:p>
        </p:txBody>
      </p:sp>
    </p:spTree>
    <p:extLst>
      <p:ext uri="{BB962C8B-B14F-4D97-AF65-F5344CB8AC3E}">
        <p14:creationId xmlns:p14="http://schemas.microsoft.com/office/powerpoint/2010/main" val="2276800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41A17-7ABD-97AF-EDA0-30E95509A3BA}"/>
              </a:ext>
            </a:extLst>
          </p:cNvPr>
          <p:cNvSpPr>
            <a:spLocks noGrp="1"/>
          </p:cNvSpPr>
          <p:nvPr>
            <p:ph type="title"/>
          </p:nvPr>
        </p:nvSpPr>
        <p:spPr/>
        <p:txBody>
          <a:bodyPr/>
          <a:lstStyle/>
          <a:p>
            <a:r>
              <a:rPr lang="en-US" dirty="0"/>
              <a:t>Statement of Economic Interest</a:t>
            </a:r>
          </a:p>
        </p:txBody>
      </p:sp>
      <p:sp>
        <p:nvSpPr>
          <p:cNvPr id="3" name="Content Placeholder 2">
            <a:extLst>
              <a:ext uri="{FF2B5EF4-FFF2-40B4-BE49-F238E27FC236}">
                <a16:creationId xmlns:a16="http://schemas.microsoft.com/office/drawing/2014/main" id="{3C8B559E-B5BD-C816-2CC6-12EB79172B8F}"/>
              </a:ext>
            </a:extLst>
          </p:cNvPr>
          <p:cNvSpPr>
            <a:spLocks noGrp="1"/>
          </p:cNvSpPr>
          <p:nvPr>
            <p:ph idx="1"/>
          </p:nvPr>
        </p:nvSpPr>
        <p:spPr/>
        <p:txBody>
          <a:bodyPr>
            <a:normAutofit fontScale="92500" lnSpcReduction="10000"/>
          </a:bodyPr>
          <a:lstStyle/>
          <a:p>
            <a:r>
              <a:rPr lang="en-US" sz="3200" dirty="0"/>
              <a:t>What is it? </a:t>
            </a:r>
          </a:p>
          <a:p>
            <a:r>
              <a:rPr lang="en-US" sz="3200" dirty="0"/>
              <a:t>SEI is a public document which public officials and certain government employees, including consultants and even volunteer board members, use to disclose financial interests.</a:t>
            </a:r>
          </a:p>
          <a:p>
            <a:r>
              <a:rPr lang="en-US" sz="3200" dirty="0"/>
              <a:t>Who Files? </a:t>
            </a:r>
          </a:p>
          <a:p>
            <a:r>
              <a:rPr lang="en-US" sz="3200" dirty="0"/>
              <a:t>Chief administrative officials, deputies, division directors, CFOs, Chief Purchasing Officers</a:t>
            </a:r>
          </a:p>
          <a:p>
            <a:r>
              <a:rPr lang="en-US" sz="3200" dirty="0"/>
              <a:t>If in doubt, call ethics commission: (803) 253-4192 </a:t>
            </a:r>
          </a:p>
          <a:p>
            <a:r>
              <a:rPr lang="en-US" sz="3200" dirty="0"/>
              <a:t>When to File? </a:t>
            </a:r>
          </a:p>
          <a:p>
            <a:r>
              <a:rPr lang="en-US" sz="3200" dirty="0"/>
              <a:t>Upon assuming official responsibilities, AND</a:t>
            </a:r>
          </a:p>
          <a:p>
            <a:r>
              <a:rPr lang="en-US" sz="3200" dirty="0"/>
              <a:t>Annually, by March 30, as long as you serve in a required role</a:t>
            </a:r>
          </a:p>
          <a:p>
            <a:r>
              <a:rPr lang="en-US" sz="3200" dirty="0"/>
              <a:t>Where to File? </a:t>
            </a:r>
          </a:p>
          <a:p>
            <a:r>
              <a:rPr lang="en-US" sz="3200" dirty="0"/>
              <a:t>https://ethics.sc.gov/</a:t>
            </a:r>
          </a:p>
          <a:p>
            <a:endParaRPr lang="en-US" dirty="0"/>
          </a:p>
        </p:txBody>
      </p:sp>
    </p:spTree>
    <p:extLst>
      <p:ext uri="{BB962C8B-B14F-4D97-AF65-F5344CB8AC3E}">
        <p14:creationId xmlns:p14="http://schemas.microsoft.com/office/powerpoint/2010/main" val="673707265"/>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8" id="{A6655432-7F9D-45E4-B26D-8D1511A842BF}" vid="{F365FBCD-5AED-4290-9F95-E02E13E7626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powerpoint_dark (1)</Template>
  <TotalTime>70</TotalTime>
  <Words>905</Words>
  <Application>Microsoft Office PowerPoint</Application>
  <PresentationFormat>Custom</PresentationFormat>
  <Paragraphs>75</Paragraphs>
  <Slides>11</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Aptos</vt:lpstr>
      <vt:lpstr>1_Office Theme</vt:lpstr>
      <vt:lpstr>The South Carolina Ethics Act</vt:lpstr>
      <vt:lpstr>Disclaimer</vt:lpstr>
      <vt:lpstr>The Ethics, Government Accountability, and Campaign Reform Act of 1991</vt:lpstr>
      <vt:lpstr>State Ethics Act Definitions</vt:lpstr>
      <vt:lpstr>School Administrators and the Ethics Act</vt:lpstr>
      <vt:lpstr>Rules of Conduct</vt:lpstr>
      <vt:lpstr>Rules of Conduct </vt:lpstr>
      <vt:lpstr>Accepting Things of Value</vt:lpstr>
      <vt:lpstr>Statement of Economic Interest</vt:lpstr>
      <vt:lpstr>Questions?</vt:lpstr>
      <vt:lpstr>ed.sc.gov</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Gunter, Henry</dc:creator>
  <cp:lastModifiedBy>Cooper, Melanie</cp:lastModifiedBy>
  <cp:revision>4</cp:revision>
  <dcterms:created xsi:type="dcterms:W3CDTF">2025-08-11T19:09:59Z</dcterms:created>
  <dcterms:modified xsi:type="dcterms:W3CDTF">2025-08-12T20:56:39Z</dcterms:modified>
  <dc:identifier>DAGJFJTh0zc</dc:identifier>
</cp:coreProperties>
</file>