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5"/>
  </p:notesMasterIdLst>
  <p:sldIdLst>
    <p:sldId id="302" r:id="rId2"/>
    <p:sldId id="313" r:id="rId3"/>
    <p:sldId id="315" r:id="rId4"/>
    <p:sldId id="318" r:id="rId5"/>
    <p:sldId id="319" r:id="rId6"/>
    <p:sldId id="321" r:id="rId7"/>
    <p:sldId id="325" r:id="rId8"/>
    <p:sldId id="326" r:id="rId9"/>
    <p:sldId id="327" r:id="rId10"/>
    <p:sldId id="329" r:id="rId11"/>
    <p:sldId id="333" r:id="rId12"/>
    <p:sldId id="334" r:id="rId13"/>
    <p:sldId id="335" r:id="rId14"/>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F0C14C"/>
    <a:srgbClr val="E7E7E7"/>
    <a:srgbClr val="469FB7"/>
    <a:srgbClr val="FFE493"/>
    <a:srgbClr val="2F3DFC"/>
    <a:srgbClr val="3A6C97"/>
    <a:srgbClr val="233746"/>
    <a:srgbClr val="EFC04B"/>
    <a:srgbClr val="F5D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0" autoAdjust="0"/>
    <p:restoredTop sz="95706" autoAdjust="0"/>
  </p:normalViewPr>
  <p:slideViewPr>
    <p:cSldViewPr>
      <p:cViewPr varScale="1">
        <p:scale>
          <a:sx n="61" d="100"/>
          <a:sy n="61" d="100"/>
        </p:scale>
        <p:origin x="427" y="67"/>
      </p:cViewPr>
      <p:guideLst>
        <p:guide orient="horz" pos="2160"/>
        <p:guide pos="2880"/>
      </p:guideLst>
    </p:cSldViewPr>
  </p:slideViewPr>
  <p:outlineViewPr>
    <p:cViewPr>
      <p:scale>
        <a:sx n="33" d="100"/>
        <a:sy n="33" d="100"/>
      </p:scale>
      <p:origin x="0" y="-12468"/>
    </p:cViewPr>
  </p:outlineViewPr>
  <p:notesTextViewPr>
    <p:cViewPr>
      <p:scale>
        <a:sx n="120" d="100"/>
        <a:sy n="120" d="100"/>
      </p:scale>
      <p:origin x="0" y="0"/>
    </p:cViewPr>
  </p:notesTextViewPr>
  <p:sorterViewPr>
    <p:cViewPr>
      <p:scale>
        <a:sx n="70" d="100"/>
        <a:sy n="70" d="100"/>
      </p:scale>
      <p:origin x="0" y="-22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Slide title should be Aptos Bold font, left-aligned, not smaller than 44pt</a:t>
            </a:r>
          </a:p>
          <a:p>
            <a:pPr marL="171450" indent="-171450">
              <a:buFont typeface="Arial" panose="020B0604020202020204" pitchFamily="34" charset="0"/>
              <a:buChar char="•"/>
            </a:pPr>
            <a:r>
              <a:rPr lang="en-US" dirty="0"/>
              <a:t>Audience – To whom/group you are presenting to</a:t>
            </a:r>
          </a:p>
          <a:p>
            <a:pPr marL="171450" indent="-171450">
              <a:buFont typeface="Arial" panose="020B0604020202020204" pitchFamily="34" charset="0"/>
              <a:buChar char="•"/>
            </a:pPr>
            <a:r>
              <a:rPr lang="en-US" dirty="0"/>
              <a:t>Speaker – Who is giving the presentation (may be by name or by department)</a:t>
            </a:r>
          </a:p>
          <a:p>
            <a:pPr marL="171450" indent="-171450">
              <a:buFont typeface="Arial" panose="020B0604020202020204" pitchFamily="34" charset="0"/>
              <a:buChar char="•"/>
            </a:pPr>
            <a:r>
              <a:rPr lang="en-US" dirty="0"/>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dirty="0">
                <a:solidFill>
                  <a:schemeClr val="bg1"/>
                </a:solidFill>
              </a:rPr>
              <a:t>Title</a:t>
            </a:r>
            <a:r>
              <a:rPr lang="en-US" dirty="0"/>
              <a:t> </a:t>
            </a:r>
            <a:r>
              <a:rPr lang="en-US" dirty="0">
                <a:solidFill>
                  <a:schemeClr val="bg1"/>
                </a:solidFill>
              </a:rPr>
              <a:t>Slide</a:t>
            </a:r>
            <a:r>
              <a:rPr lang="en-US" dirty="0"/>
              <a:t> -</a:t>
            </a:r>
            <a:r>
              <a:rPr lang="en-US" dirty="0">
                <a:solidFill>
                  <a:schemeClr val="bg1"/>
                </a:solidFill>
              </a:rPr>
              <a:t>Font is no less than 44 size</a:t>
            </a:r>
            <a:endParaRPr lang="en-US" dirty="0"/>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&lt;Audience&gt;</a:t>
            </a:r>
          </a:p>
          <a:p>
            <a:r>
              <a:rPr lang="en-US" dirty="0"/>
              <a:t>&lt;Presenter Name&gt; </a:t>
            </a:r>
          </a:p>
          <a:p>
            <a:r>
              <a:rPr lang="en-US" dirty="0"/>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dirty="0"/>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dirty="0"/>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err="1"/>
              <a:t>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p>
          <a:p>
            <a:pPr lvl="0"/>
            <a:endParaRPr lang="en-US" dirty="0"/>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dirty="0"/>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a:t>
            </a:r>
            <a:r>
              <a:rPr lang="en-US" dirty="0" err="1"/>
              <a:t>eadipisicing</a:t>
            </a:r>
            <a:r>
              <a:rPr lang="en-US" dirty="0"/>
              <a:t> </a:t>
            </a:r>
            <a:r>
              <a:rPr lang="en-US" dirty="0" err="1"/>
              <a:t>fugiat</a:t>
            </a:r>
            <a:r>
              <a:rPr lang="en-US" dirty="0"/>
              <a:t> </a:t>
            </a:r>
            <a:r>
              <a:rPr lang="en-US" dirty="0" err="1"/>
              <a:t>irure</a:t>
            </a:r>
            <a:r>
              <a:rPr lang="en-US" dirty="0"/>
              <a:t> </a:t>
            </a:r>
            <a:r>
              <a:rPr lang="en-US" dirty="0" err="1"/>
              <a:t>aliqua</a:t>
            </a:r>
            <a:r>
              <a:rPr lang="en-US" dirty="0"/>
              <a:t> </a:t>
            </a:r>
            <a:r>
              <a:rPr lang="en-US" dirty="0" err="1"/>
              <a:t>anim</a:t>
            </a:r>
            <a:r>
              <a:rPr lang="en-US" dirty="0"/>
              <a:t> </a:t>
            </a:r>
            <a:r>
              <a:rPr lang="en-US" dirty="0" err="1"/>
              <a:t>voluptate</a:t>
            </a:r>
            <a:r>
              <a:rPr lang="en-US" dirty="0"/>
              <a:t> cupidatat labore </a:t>
            </a:r>
            <a:r>
              <a:rPr lang="en-US" dirty="0" err="1"/>
              <a:t>laborum</a:t>
            </a:r>
            <a:r>
              <a:rPr lang="en-US" dirty="0"/>
              <a:t> </a:t>
            </a:r>
            <a:r>
              <a:rPr lang="en-US" dirty="0" err="1"/>
              <a:t>amet</a:t>
            </a:r>
            <a:r>
              <a:rPr lang="en-US" dirty="0"/>
              <a:t> </a:t>
            </a:r>
            <a:r>
              <a:rPr lang="en-US" dirty="0" err="1"/>
              <a:t>irure</a:t>
            </a:r>
            <a:r>
              <a:rPr lang="en-US" dirty="0"/>
              <a:t> cupidatat dolore do </a:t>
            </a:r>
            <a:r>
              <a:rPr lang="en-US" dirty="0" err="1"/>
              <a:t>aliqua</a:t>
            </a:r>
            <a:r>
              <a:rPr lang="en-US" dirty="0"/>
              <a:t> magna ipsum non Lorem do </a:t>
            </a:r>
            <a:r>
              <a:rPr lang="en-US" dirty="0" err="1"/>
              <a:t>laborum</a:t>
            </a:r>
            <a:r>
              <a:rPr lang="en-US" dirty="0"/>
              <a:t> </a:t>
            </a:r>
            <a:r>
              <a:rPr lang="en-US" dirty="0" err="1"/>
              <a:t>sint</a:t>
            </a:r>
            <a:r>
              <a:rPr lang="en-US" dirty="0"/>
              <a:t> labore cupidatat </a:t>
            </a:r>
            <a:r>
              <a:rPr lang="en-US" dirty="0" err="1"/>
              <a:t>pariatur</a:t>
            </a:r>
            <a:r>
              <a:rPr lang="en-US" dirty="0"/>
              <a:t> </a:t>
            </a:r>
            <a:r>
              <a:rPr lang="en-US" dirty="0" err="1"/>
              <a:t>ut</a:t>
            </a:r>
            <a:r>
              <a:rPr lang="en-US" dirty="0"/>
              <a:t> </a:t>
            </a:r>
            <a:r>
              <a:rPr lang="en-US" dirty="0" err="1"/>
              <a:t>deserunt</a:t>
            </a:r>
            <a:r>
              <a:rPr lang="en-US" dirty="0"/>
              <a:t> </a:t>
            </a:r>
            <a:r>
              <a:rPr lang="en-US" dirty="0" err="1"/>
              <a:t>ut</a:t>
            </a:r>
            <a:r>
              <a:rPr lang="en-US" dirty="0"/>
              <a:t> </a:t>
            </a:r>
            <a:r>
              <a:rPr lang="en-US" dirty="0" err="1"/>
              <a:t>officia</a:t>
            </a:r>
            <a:r>
              <a:rPr lang="en-US" dirty="0"/>
              <a:t> ad sit </a:t>
            </a:r>
            <a:r>
              <a:rPr lang="en-US" dirty="0" err="1"/>
              <a:t>eu</a:t>
            </a:r>
            <a:r>
              <a:rPr lang="en-US" dirty="0"/>
              <a:t> do </a:t>
            </a:r>
            <a:r>
              <a:rPr lang="en-US" dirty="0" err="1"/>
              <a:t>enim</a:t>
            </a:r>
            <a:r>
              <a:rPr lang="en-US" dirty="0"/>
              <a:t> adipisicing magna </a:t>
            </a:r>
            <a:r>
              <a:rPr lang="en-US" dirty="0" err="1"/>
              <a:t>aute</a:t>
            </a:r>
            <a:r>
              <a:rPr lang="en-US" dirty="0"/>
              <a:t> Lorem dolor </a:t>
            </a:r>
            <a:r>
              <a:rPr lang="en-US" dirty="0" err="1"/>
              <a:t>irure</a:t>
            </a:r>
            <a:r>
              <a:rPr lang="en-US" dirty="0"/>
              <a:t> </a:t>
            </a:r>
            <a:r>
              <a:rPr lang="en-US" dirty="0" err="1"/>
              <a:t>eiusmod</a:t>
            </a:r>
            <a:r>
              <a:rPr lang="en-US" dirty="0"/>
              <a:t> </a:t>
            </a:r>
            <a:r>
              <a:rPr lang="en-US" dirty="0" err="1"/>
              <a:t>elit</a:t>
            </a:r>
            <a:r>
              <a:rPr lang="en-US" dirty="0"/>
              <a:t> </a:t>
            </a:r>
            <a:r>
              <a:rPr lang="en-US" dirty="0" err="1"/>
              <a:t>aute</a:t>
            </a:r>
            <a:r>
              <a:rPr lang="en-US" dirty="0"/>
              <a:t> </a:t>
            </a:r>
            <a:r>
              <a:rPr lang="en-US" dirty="0" err="1"/>
              <a:t>irure</a:t>
            </a:r>
            <a:r>
              <a:rPr lang="en-US" dirty="0"/>
              <a:t> </a:t>
            </a:r>
            <a:r>
              <a:rPr lang="en-US" dirty="0" err="1"/>
              <a:t>incididunt</a:t>
            </a:r>
            <a:r>
              <a:rPr lang="en-US" dirty="0"/>
              <a:t> </a:t>
            </a:r>
            <a:r>
              <a:rPr lang="en-US" dirty="0" err="1"/>
              <a:t>anim</a:t>
            </a:r>
            <a:r>
              <a:rPr lang="en-US" dirty="0"/>
              <a:t> </a:t>
            </a:r>
            <a:r>
              <a:rPr lang="en-US" dirty="0" err="1"/>
              <a:t>velit</a:t>
            </a:r>
            <a:r>
              <a:rPr lang="en-US" dirty="0"/>
              <a:t> </a:t>
            </a:r>
            <a:r>
              <a:rPr lang="en-US" dirty="0" err="1"/>
              <a:t>mollit</a:t>
            </a:r>
            <a:r>
              <a:rPr lang="en-US" dirty="0"/>
              <a:t> </a:t>
            </a:r>
            <a:r>
              <a:rPr lang="en-US" dirty="0" err="1"/>
              <a:t>est</a:t>
            </a:r>
            <a:r>
              <a:rPr lang="en-US" dirty="0"/>
              <a:t> </a:t>
            </a:r>
            <a:r>
              <a:rPr lang="en-US" dirty="0" err="1"/>
              <a:t>velit</a:t>
            </a:r>
            <a:r>
              <a:rPr lang="en-US" dirty="0"/>
              <a:t> </a:t>
            </a:r>
            <a:r>
              <a:rPr lang="en-US" dirty="0" err="1"/>
              <a:t>occaecat</a:t>
            </a:r>
            <a:r>
              <a:rPr lang="en-US" dirty="0"/>
              <a:t> </a:t>
            </a:r>
            <a:r>
              <a:rPr lang="en-US" dirty="0" err="1"/>
              <a:t>esse</a:t>
            </a:r>
            <a:r>
              <a:rPr lang="en-US" dirty="0"/>
              <a:t> </a:t>
            </a:r>
            <a:r>
              <a:rPr lang="en-US" dirty="0" err="1"/>
              <a:t>eu</a:t>
            </a:r>
            <a:r>
              <a:rPr lang="en-US" dirty="0"/>
              <a:t> </a:t>
            </a:r>
            <a:r>
              <a:rPr lang="en-US" dirty="0" err="1"/>
              <a:t>incididunt</a:t>
            </a:r>
            <a:r>
              <a:rPr lang="en-US" dirty="0"/>
              <a:t> </a:t>
            </a:r>
            <a:r>
              <a:rPr lang="en-US" dirty="0" err="1"/>
              <a:t>elit</a:t>
            </a:r>
            <a:r>
              <a:rPr lang="en-US" dirty="0"/>
              <a:t> </a:t>
            </a:r>
            <a:r>
              <a:rPr lang="en-US" dirty="0" err="1"/>
              <a:t>ut</a:t>
            </a:r>
            <a:r>
              <a:rPr lang="en-US" dirty="0"/>
              <a:t> </a:t>
            </a:r>
            <a:r>
              <a:rPr lang="en-US" dirty="0" err="1"/>
              <a:t>laborum</a:t>
            </a:r>
            <a:r>
              <a:rPr lang="en-US" dirty="0"/>
              <a:t> et </a:t>
            </a:r>
            <a:r>
              <a:rPr lang="en-US" dirty="0" err="1"/>
              <a:t>mollit</a:t>
            </a:r>
            <a:r>
              <a:rPr lang="en-US" dirty="0"/>
              <a:t> </a:t>
            </a:r>
            <a:r>
              <a:rPr lang="en-US" dirty="0" err="1"/>
              <a:t>mollit</a:t>
            </a:r>
            <a:r>
              <a:rPr lang="en-US" dirty="0"/>
              <a:t> </a:t>
            </a:r>
            <a:r>
              <a:rPr lang="en-US" dirty="0" err="1"/>
              <a:t>enim</a:t>
            </a:r>
            <a:r>
              <a:rPr lang="en-US" dirty="0"/>
              <a:t> </a:t>
            </a:r>
            <a:r>
              <a:rPr lang="en-US" dirty="0" err="1"/>
              <a:t>aliqua</a:t>
            </a:r>
            <a:r>
              <a:rPr lang="en-US" dirty="0"/>
              <a:t> non labore </a:t>
            </a:r>
            <a:r>
              <a:rPr lang="en-US" dirty="0" err="1"/>
              <a:t>cillum</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r>
              <a:rPr lang="en-US" dirty="0"/>
              <a:t> </a:t>
            </a:r>
            <a:r>
              <a:rPr lang="en-US" dirty="0" err="1"/>
              <a:t>excepteur</a:t>
            </a:r>
            <a:r>
              <a:rPr lang="en-US" dirty="0"/>
              <a:t>  </a:t>
            </a:r>
            <a:r>
              <a:rPr lang="en-US" dirty="0" err="1"/>
              <a:t>commodo</a:t>
            </a:r>
            <a:r>
              <a:rPr lang="en-US" dirty="0"/>
              <a:t> </a:t>
            </a:r>
            <a:r>
              <a:rPr lang="en-US" dirty="0" err="1"/>
              <a:t>voluptate</a:t>
            </a:r>
            <a:r>
              <a:rPr lang="en-US" dirty="0"/>
              <a:t> </a:t>
            </a:r>
            <a:r>
              <a:rPr lang="en-US" dirty="0" err="1"/>
              <a:t>commodo</a:t>
            </a:r>
            <a:endParaRPr lang="en-US" dirty="0"/>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dirty="0"/>
              <a:t>Insert and format picture </a:t>
            </a:r>
          </a:p>
          <a:p>
            <a:pPr lvl="0"/>
            <a:r>
              <a:rPr lang="en-US" dirty="0"/>
              <a:t>to fit allotted box frame</a:t>
            </a:r>
          </a:p>
          <a:p>
            <a:pPr lvl="0"/>
            <a:r>
              <a:rPr lang="en-US" dirty="0"/>
              <a:t>(you may adjust the height of the yellow box, not the width)</a:t>
            </a:r>
          </a:p>
          <a:p>
            <a:pPr lvl="0"/>
            <a:endParaRPr lang="en-US" dirty="0"/>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dirty="0" err="1"/>
              <a:t>Firstname</a:t>
            </a:r>
            <a:br>
              <a:rPr lang="en-US" dirty="0"/>
            </a:br>
            <a:r>
              <a:rPr lang="en-US" dirty="0" err="1"/>
              <a:t>Lastname</a:t>
            </a:r>
            <a:endParaRPr lang="en-US" dirty="0"/>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dirty="0">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dirty="0">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dirty="0"/>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dirty="0"/>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dirty="0"/>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dirty="0"/>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dirty="0"/>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dirty="0"/>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dirty="0"/>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dirty="0"/>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8/17/2026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8/17/2026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dirty="0">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ed.sc.gov/finance/auditing/information-memos-and-forms/subrecipient-risk-assessment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mailto:auditingservices@ed.sc.gov" TargetMode="External"/><Relationship Id="rId2" Type="http://schemas.openxmlformats.org/officeDocument/2006/relationships/hyperlink" Target="mailto:hdavis@ed.sc.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normAutofit/>
          </a:bodyPr>
          <a:lstStyle/>
          <a:p>
            <a:r>
              <a:rPr lang="en-US" sz="6000" dirty="0"/>
              <a:t>Subrecipient Risk Assessment</a:t>
            </a:r>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p:txBody>
          <a:bodyPr/>
          <a:lstStyle/>
          <a:p>
            <a:r>
              <a:rPr lang="en-US" dirty="0"/>
              <a:t>Finance Boot Camp</a:t>
            </a:r>
          </a:p>
          <a:p>
            <a:r>
              <a:rPr lang="en-US" dirty="0"/>
              <a:t>Hershula Davis</a:t>
            </a:r>
          </a:p>
          <a:p>
            <a:r>
              <a:rPr lang="en-US" dirty="0"/>
              <a:t>Director, Office of Auditing Services</a:t>
            </a:r>
          </a:p>
          <a:p>
            <a:r>
              <a:rPr lang="en-US" dirty="0"/>
              <a:t>August 20,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77107-2D10-CD2E-88BF-C3725CB86CD4}"/>
              </a:ext>
            </a:extLst>
          </p:cNvPr>
          <p:cNvSpPr>
            <a:spLocks noGrp="1"/>
          </p:cNvSpPr>
          <p:nvPr>
            <p:ph type="title"/>
          </p:nvPr>
        </p:nvSpPr>
        <p:spPr/>
        <p:txBody>
          <a:bodyPr/>
          <a:lstStyle/>
          <a:p>
            <a:r>
              <a:rPr lang="en-US" dirty="0"/>
              <a:t>How Can I Lower My Score?</a:t>
            </a:r>
          </a:p>
        </p:txBody>
      </p:sp>
      <p:sp>
        <p:nvSpPr>
          <p:cNvPr id="3" name="Content Placeholder 2">
            <a:extLst>
              <a:ext uri="{FF2B5EF4-FFF2-40B4-BE49-F238E27FC236}">
                <a16:creationId xmlns:a16="http://schemas.microsoft.com/office/drawing/2014/main" id="{35539A6C-AE06-4C82-E1EA-7F99B3BBA1F1}"/>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t>Submit all required reports, both financial and programmatic, on time</a:t>
            </a:r>
          </a:p>
          <a:p>
            <a:pPr marL="457200" indent="-457200">
              <a:buFont typeface="Arial" panose="020B0604020202020204" pitchFamily="34" charset="0"/>
              <a:buChar char="•"/>
            </a:pPr>
            <a:r>
              <a:rPr lang="en-US" dirty="0"/>
              <a:t>Ensure all new personnel are high quality and are properly trained</a:t>
            </a:r>
          </a:p>
          <a:p>
            <a:pPr marL="457200" indent="-457200">
              <a:buFont typeface="Arial" panose="020B0604020202020204" pitchFamily="34" charset="0"/>
              <a:buChar char="•"/>
            </a:pPr>
            <a:r>
              <a:rPr lang="en-US" dirty="0"/>
              <a:t>Understand all programmatic regulations, requirements, performance measures, and expected outcomes, and comply</a:t>
            </a:r>
          </a:p>
          <a:p>
            <a:pPr marL="457200" indent="-457200">
              <a:buFont typeface="Arial" panose="020B0604020202020204" pitchFamily="34" charset="0"/>
              <a:buChar char="•"/>
            </a:pPr>
            <a:r>
              <a:rPr lang="en-US" dirty="0"/>
              <a:t>Ensure all costs charged to federal programs are allowable</a:t>
            </a:r>
          </a:p>
          <a:p>
            <a:pPr marL="457200" indent="-457200">
              <a:buFont typeface="Arial" panose="020B0604020202020204" pitchFamily="34" charset="0"/>
              <a:buChar char="•"/>
            </a:pPr>
            <a:r>
              <a:rPr lang="en-US" dirty="0"/>
              <a:t>Submit at least quarterly expenditure reports in GAPS</a:t>
            </a:r>
          </a:p>
          <a:p>
            <a:pPr marL="457200" indent="-457200">
              <a:buFont typeface="Arial" panose="020B0604020202020204" pitchFamily="34" charset="0"/>
              <a:buChar char="•"/>
            </a:pPr>
            <a:r>
              <a:rPr lang="en-US" dirty="0"/>
              <a:t>Document all policies and procedures related to financial management</a:t>
            </a:r>
          </a:p>
          <a:p>
            <a:pPr marL="457200" indent="-457200">
              <a:buFont typeface="Arial" panose="020B0604020202020204" pitchFamily="34" charset="0"/>
              <a:buChar char="•"/>
            </a:pPr>
            <a:r>
              <a:rPr lang="en-US" dirty="0"/>
              <a:t>Ensure proper segregation of duties</a:t>
            </a:r>
          </a:p>
          <a:p>
            <a:pPr marL="457200" indent="-457200">
              <a:buFont typeface="Arial" panose="020B0604020202020204" pitchFamily="34" charset="0"/>
              <a:buChar char="•"/>
            </a:pPr>
            <a:r>
              <a:rPr lang="en-US" dirty="0"/>
              <a:t>Maintain sufficient operating funds</a:t>
            </a:r>
          </a:p>
          <a:p>
            <a:pPr marL="457200" indent="-457200">
              <a:buFont typeface="Arial" panose="020B0604020202020204" pitchFamily="34" charset="0"/>
              <a:buChar char="•"/>
            </a:pPr>
            <a:r>
              <a:rPr lang="en-US" dirty="0"/>
              <a:t>Correct all accreditation deficiencies</a:t>
            </a:r>
          </a:p>
          <a:p>
            <a:pPr marL="457200" indent="-457200">
              <a:buFont typeface="Arial" panose="020B0604020202020204" pitchFamily="34" charset="0"/>
              <a:buChar char="•"/>
            </a:pPr>
            <a:r>
              <a:rPr lang="en-US" dirty="0"/>
              <a:t>Ensure test security procedures are followed</a:t>
            </a:r>
          </a:p>
          <a:p>
            <a:pPr marL="457200" indent="-457200">
              <a:buFont typeface="Arial" panose="020B0604020202020204" pitchFamily="34" charset="0"/>
              <a:buChar char="•"/>
            </a:pPr>
            <a:r>
              <a:rPr lang="en-US" dirty="0"/>
              <a:t>Strengthen internal controls to reduce audit findings</a:t>
            </a:r>
          </a:p>
          <a:p>
            <a:endParaRPr lang="en-US" dirty="0"/>
          </a:p>
          <a:p>
            <a:endParaRPr lang="en-US" dirty="0"/>
          </a:p>
          <a:p>
            <a:endParaRPr lang="en-US" dirty="0"/>
          </a:p>
        </p:txBody>
      </p:sp>
    </p:spTree>
    <p:extLst>
      <p:ext uri="{BB962C8B-B14F-4D97-AF65-F5344CB8AC3E}">
        <p14:creationId xmlns:p14="http://schemas.microsoft.com/office/powerpoint/2010/main" val="1629912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9684C-DD60-08FF-B677-E6C931057403}"/>
              </a:ext>
            </a:extLst>
          </p:cNvPr>
          <p:cNvSpPr>
            <a:spLocks noGrp="1"/>
          </p:cNvSpPr>
          <p:nvPr>
            <p:ph type="title"/>
          </p:nvPr>
        </p:nvSpPr>
        <p:spPr/>
        <p:txBody>
          <a:bodyPr/>
          <a:lstStyle/>
          <a:p>
            <a:r>
              <a:rPr lang="en-US" dirty="0"/>
              <a:t>SCDE Subrecipient Risk Assessment Procedures</a:t>
            </a:r>
          </a:p>
        </p:txBody>
      </p:sp>
      <p:sp>
        <p:nvSpPr>
          <p:cNvPr id="3" name="Content Placeholder 2">
            <a:extLst>
              <a:ext uri="{FF2B5EF4-FFF2-40B4-BE49-F238E27FC236}">
                <a16:creationId xmlns:a16="http://schemas.microsoft.com/office/drawing/2014/main" id="{A4B62466-97C7-E328-6E58-5F861E2E9256}"/>
              </a:ext>
            </a:extLst>
          </p:cNvPr>
          <p:cNvSpPr>
            <a:spLocks noGrp="1"/>
          </p:cNvSpPr>
          <p:nvPr>
            <p:ph idx="1"/>
          </p:nvPr>
        </p:nvSpPr>
        <p:spPr/>
        <p:txBody>
          <a:bodyPr/>
          <a:lstStyle/>
          <a:p>
            <a:r>
              <a:rPr lang="en-US" dirty="0"/>
              <a:t>Link to procedures:</a:t>
            </a:r>
          </a:p>
          <a:p>
            <a:r>
              <a:rPr lang="en-US" dirty="0">
                <a:hlinkClick r:id="rId2"/>
              </a:rPr>
              <a:t>Subrecipient Risk Assessments - South Carolina Department of Education</a:t>
            </a:r>
            <a:endParaRPr lang="en-US" dirty="0"/>
          </a:p>
        </p:txBody>
      </p:sp>
    </p:spTree>
    <p:extLst>
      <p:ext uri="{BB962C8B-B14F-4D97-AF65-F5344CB8AC3E}">
        <p14:creationId xmlns:p14="http://schemas.microsoft.com/office/powerpoint/2010/main" val="1705020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4A9C7-5AE7-EF85-380C-8768A8AC0201}"/>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8788A92E-5976-2861-E807-94A25C23B05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60415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29D07-BE30-0E4E-FE86-95FB67B6DF59}"/>
              </a:ext>
            </a:extLst>
          </p:cNvPr>
          <p:cNvSpPr>
            <a:spLocks noGrp="1"/>
          </p:cNvSpPr>
          <p:nvPr>
            <p:ph type="title"/>
          </p:nvPr>
        </p:nvSpPr>
        <p:spPr/>
        <p:txBody>
          <a:bodyPr/>
          <a:lstStyle/>
          <a:p>
            <a:r>
              <a:rPr lang="en-US" dirty="0"/>
              <a:t>Contact</a:t>
            </a:r>
          </a:p>
        </p:txBody>
      </p:sp>
      <p:sp>
        <p:nvSpPr>
          <p:cNvPr id="3" name="Content Placeholder 2">
            <a:extLst>
              <a:ext uri="{FF2B5EF4-FFF2-40B4-BE49-F238E27FC236}">
                <a16:creationId xmlns:a16="http://schemas.microsoft.com/office/drawing/2014/main" id="{99486E83-24BB-BDAB-F1D5-98A5BE0553AB}"/>
              </a:ext>
            </a:extLst>
          </p:cNvPr>
          <p:cNvSpPr>
            <a:spLocks noGrp="1"/>
          </p:cNvSpPr>
          <p:nvPr>
            <p:ph idx="1"/>
          </p:nvPr>
        </p:nvSpPr>
        <p:spPr/>
        <p:txBody>
          <a:bodyPr>
            <a:normAutofit/>
          </a:bodyPr>
          <a:lstStyle/>
          <a:p>
            <a:r>
              <a:rPr lang="en-US" dirty="0"/>
              <a:t>Hershula Davis</a:t>
            </a:r>
          </a:p>
          <a:p>
            <a:r>
              <a:rPr lang="en-US" dirty="0"/>
              <a:t>Director, Office of Auditing Services</a:t>
            </a:r>
          </a:p>
          <a:p>
            <a:r>
              <a:rPr lang="en-US" dirty="0"/>
              <a:t>(803) 734-6022</a:t>
            </a:r>
          </a:p>
          <a:p>
            <a:r>
              <a:rPr lang="en-US" dirty="0">
                <a:hlinkClick r:id="rId2"/>
              </a:rPr>
              <a:t>hdavis@ed.sc.gov</a:t>
            </a:r>
            <a:endParaRPr lang="en-US" dirty="0"/>
          </a:p>
          <a:p>
            <a:r>
              <a:rPr lang="en-US" dirty="0">
                <a:hlinkClick r:id="rId3"/>
              </a:rPr>
              <a:t>auditingservices@ed.sc.gov</a:t>
            </a:r>
            <a:endParaRPr lang="en-US" dirty="0"/>
          </a:p>
          <a:p>
            <a:endParaRPr lang="en-US" dirty="0"/>
          </a:p>
        </p:txBody>
      </p:sp>
    </p:spTree>
    <p:extLst>
      <p:ext uri="{BB962C8B-B14F-4D97-AF65-F5344CB8AC3E}">
        <p14:creationId xmlns:p14="http://schemas.microsoft.com/office/powerpoint/2010/main" val="296919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8B29-20E9-55EB-6C7A-5A9239D50D3F}"/>
              </a:ext>
            </a:extLst>
          </p:cNvPr>
          <p:cNvSpPr>
            <a:spLocks noGrp="1"/>
          </p:cNvSpPr>
          <p:nvPr>
            <p:ph type="title"/>
          </p:nvPr>
        </p:nvSpPr>
        <p:spPr/>
        <p:txBody>
          <a:bodyPr/>
          <a:lstStyle/>
          <a:p>
            <a:r>
              <a:rPr lang="en-US" dirty="0"/>
              <a:t>Subrecipient Risk Assessment Regulation</a:t>
            </a:r>
          </a:p>
        </p:txBody>
      </p:sp>
      <p:sp>
        <p:nvSpPr>
          <p:cNvPr id="3" name="Content Placeholder 2">
            <a:extLst>
              <a:ext uri="{FF2B5EF4-FFF2-40B4-BE49-F238E27FC236}">
                <a16:creationId xmlns:a16="http://schemas.microsoft.com/office/drawing/2014/main" id="{A2597729-9CCE-8D56-BA0D-BF941132C83A}"/>
              </a:ext>
            </a:extLst>
          </p:cNvPr>
          <p:cNvSpPr>
            <a:spLocks noGrp="1"/>
          </p:cNvSpPr>
          <p:nvPr>
            <p:ph idx="1"/>
          </p:nvPr>
        </p:nvSpPr>
        <p:spPr/>
        <p:txBody>
          <a:bodyPr/>
          <a:lstStyle/>
          <a:p>
            <a:pPr marL="457200" indent="-457200">
              <a:buFont typeface="Arial" panose="020B0604020202020204" pitchFamily="34" charset="0"/>
              <a:buChar char="•"/>
            </a:pPr>
            <a:r>
              <a:rPr lang="en-US" dirty="0"/>
              <a:t>2 CFR Part 200.332(b) requires evaluation of a subrecipient’s risk of noncompliance with federal statutes, regulations, and terms and conditions of a subaward</a:t>
            </a:r>
          </a:p>
          <a:p>
            <a:pPr marL="457200" indent="-457200">
              <a:buFont typeface="Arial" panose="020B0604020202020204" pitchFamily="34" charset="0"/>
              <a:buChar char="•"/>
            </a:pPr>
            <a:r>
              <a:rPr lang="en-US" dirty="0"/>
              <a:t>LEAs are rated on 10 criteria</a:t>
            </a:r>
          </a:p>
          <a:p>
            <a:pPr marL="457200" indent="-457200">
              <a:buFont typeface="Arial" panose="020B0604020202020204" pitchFamily="34" charset="0"/>
              <a:buChar char="•"/>
            </a:pPr>
            <a:r>
              <a:rPr lang="en-US" dirty="0"/>
              <a:t>Federal program officers rate subrecipients on criteria 1-6</a:t>
            </a:r>
          </a:p>
          <a:p>
            <a:pPr lvl="1"/>
            <a:r>
              <a:rPr lang="en-US" sz="2800" dirty="0"/>
              <a:t>Annually, an interrater reliability meeting is held to ensure program offices are rating subrecipients consistently </a:t>
            </a:r>
          </a:p>
          <a:p>
            <a:pPr marL="457200" indent="-457200">
              <a:buFont typeface="Arial" panose="020B0604020202020204" pitchFamily="34" charset="0"/>
              <a:buChar char="•"/>
            </a:pPr>
            <a:r>
              <a:rPr lang="en-US" dirty="0"/>
              <a:t>The Office of Finance rates subrecipients on criteria 1,2,4, and 6</a:t>
            </a:r>
          </a:p>
          <a:p>
            <a:pPr marL="457200" indent="-457200">
              <a:buFont typeface="Arial" panose="020B0604020202020204" pitchFamily="34" charset="0"/>
              <a:buChar char="•"/>
            </a:pPr>
            <a:r>
              <a:rPr lang="en-US" dirty="0"/>
              <a:t>The Office of Auditing Services rates subrecipients on criteria 7-10</a:t>
            </a:r>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683548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5BE2C-50D6-2AB6-B112-91FE1FDF7F34}"/>
              </a:ext>
            </a:extLst>
          </p:cNvPr>
          <p:cNvSpPr>
            <a:spLocks noGrp="1"/>
          </p:cNvSpPr>
          <p:nvPr>
            <p:ph type="title"/>
          </p:nvPr>
        </p:nvSpPr>
        <p:spPr/>
        <p:txBody>
          <a:bodyPr/>
          <a:lstStyle/>
          <a:p>
            <a:r>
              <a:rPr lang="en-US" dirty="0"/>
              <a:t>SCDE’s Subrecipient Risk Assessment Process</a:t>
            </a:r>
          </a:p>
        </p:txBody>
      </p:sp>
      <p:sp>
        <p:nvSpPr>
          <p:cNvPr id="3" name="Content Placeholder 2">
            <a:extLst>
              <a:ext uri="{FF2B5EF4-FFF2-40B4-BE49-F238E27FC236}">
                <a16:creationId xmlns:a16="http://schemas.microsoft.com/office/drawing/2014/main" id="{EBDBC324-11D0-2462-9EA9-015FC3F7FB34}"/>
              </a:ext>
            </a:extLst>
          </p:cNvPr>
          <p:cNvSpPr>
            <a:spLocks noGrp="1"/>
          </p:cNvSpPr>
          <p:nvPr>
            <p:ph idx="1"/>
          </p:nvPr>
        </p:nvSpPr>
        <p:spPr/>
        <p:txBody>
          <a:bodyPr/>
          <a:lstStyle/>
          <a:p>
            <a:pPr marL="457200" indent="-457200">
              <a:buFont typeface="Arial" panose="020B0604020202020204" pitchFamily="34" charset="0"/>
              <a:buChar char="•"/>
            </a:pPr>
            <a:r>
              <a:rPr lang="en-US" dirty="0"/>
              <a:t>Ratings from each of the first six criteria are averaged to get an overall risk rating for each criteria</a:t>
            </a:r>
          </a:p>
          <a:p>
            <a:pPr marL="457200" indent="-457200">
              <a:buFont typeface="Arial" panose="020B0604020202020204" pitchFamily="34" charset="0"/>
              <a:buChar char="•"/>
            </a:pPr>
            <a:r>
              <a:rPr lang="en-US" dirty="0"/>
              <a:t>The average ratings from the six criteria are then totaled with the ratings from criteria 7-10 to get a total risk score</a:t>
            </a:r>
          </a:p>
          <a:p>
            <a:pPr marL="457200" indent="-457200">
              <a:buFont typeface="Arial" panose="020B0604020202020204" pitchFamily="34" charset="0"/>
              <a:buChar char="•"/>
            </a:pPr>
            <a:r>
              <a:rPr lang="en-US" dirty="0"/>
              <a:t>Based on the total risk score, subrecipients are designated as overall low, medium, or high risk</a:t>
            </a:r>
          </a:p>
          <a:p>
            <a:pPr marL="457200" indent="-457200">
              <a:buFont typeface="Arial" panose="020B0604020202020204" pitchFamily="34" charset="0"/>
              <a:buChar char="•"/>
            </a:pPr>
            <a:r>
              <a:rPr lang="en-US" dirty="0"/>
              <a:t>Overall risk scores are communicated with the SCDE’s UGG administrative workgroup, comprised of members from the Offices of Finance, Auditing Services, General Counsel, and Grants</a:t>
            </a:r>
          </a:p>
          <a:p>
            <a:pPr marL="457200" indent="-457200">
              <a:buFont typeface="Arial" panose="020B0604020202020204" pitchFamily="34" charset="0"/>
              <a:buChar char="•"/>
            </a:pPr>
            <a:r>
              <a:rPr lang="en-US" dirty="0"/>
              <a:t>Risk scores are then communicated with the federal program officers and senior staff</a:t>
            </a:r>
          </a:p>
          <a:p>
            <a:pPr marL="457200" indent="-457200">
              <a:buFont typeface="Arial" panose="020B0604020202020204" pitchFamily="34" charset="0"/>
              <a:buChar char="•"/>
            </a:pPr>
            <a:r>
              <a:rPr lang="en-US" dirty="0"/>
              <a:t>Overall risk scores can be used to:</a:t>
            </a:r>
          </a:p>
          <a:p>
            <a:pPr lvl="1"/>
            <a:r>
              <a:rPr lang="en-US" sz="2800" dirty="0"/>
              <a:t>Assist with making decisions on awarding federal subgrants</a:t>
            </a:r>
          </a:p>
          <a:p>
            <a:pPr lvl="1"/>
            <a:r>
              <a:rPr lang="en-US" sz="2800" dirty="0"/>
              <a:t>Place specific conditions on federal awards</a:t>
            </a:r>
          </a:p>
          <a:p>
            <a:endParaRPr lang="en-US" dirty="0"/>
          </a:p>
          <a:p>
            <a:pPr marL="457200" indent="-4572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477907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B9697-93A1-AF99-B535-BD9E0FE63166}"/>
              </a:ext>
            </a:extLst>
          </p:cNvPr>
          <p:cNvSpPr>
            <a:spLocks noGrp="1"/>
          </p:cNvSpPr>
          <p:nvPr>
            <p:ph type="title"/>
          </p:nvPr>
        </p:nvSpPr>
        <p:spPr/>
        <p:txBody>
          <a:bodyPr/>
          <a:lstStyle/>
          <a:p>
            <a:r>
              <a:rPr lang="en-US" dirty="0"/>
              <a:t>Ten Risk Criteria</a:t>
            </a:r>
          </a:p>
        </p:txBody>
      </p:sp>
      <p:sp>
        <p:nvSpPr>
          <p:cNvPr id="3" name="Text Placeholder 2">
            <a:extLst>
              <a:ext uri="{FF2B5EF4-FFF2-40B4-BE49-F238E27FC236}">
                <a16:creationId xmlns:a16="http://schemas.microsoft.com/office/drawing/2014/main" id="{4BF41422-9173-79B7-E5FA-A25C9FABE7FC}"/>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415651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456C-BD83-9D06-C603-19574BF2B4FD}"/>
              </a:ext>
            </a:extLst>
          </p:cNvPr>
          <p:cNvSpPr>
            <a:spLocks noGrp="1"/>
          </p:cNvSpPr>
          <p:nvPr>
            <p:ph type="title"/>
          </p:nvPr>
        </p:nvSpPr>
        <p:spPr/>
        <p:txBody>
          <a:bodyPr/>
          <a:lstStyle/>
          <a:p>
            <a:r>
              <a:rPr lang="en-US" dirty="0"/>
              <a:t>Ten Risk Criteria – Part 1</a:t>
            </a:r>
          </a:p>
        </p:txBody>
      </p:sp>
      <p:sp>
        <p:nvSpPr>
          <p:cNvPr id="3" name="Content Placeholder 2">
            <a:extLst>
              <a:ext uri="{FF2B5EF4-FFF2-40B4-BE49-F238E27FC236}">
                <a16:creationId xmlns:a16="http://schemas.microsoft.com/office/drawing/2014/main" id="{46E89213-152A-3D11-8A3B-A8131576E18D}"/>
              </a:ext>
            </a:extLst>
          </p:cNvPr>
          <p:cNvSpPr>
            <a:spLocks noGrp="1"/>
          </p:cNvSpPr>
          <p:nvPr>
            <p:ph idx="1"/>
          </p:nvPr>
        </p:nvSpPr>
        <p:spPr/>
        <p:txBody>
          <a:bodyPr>
            <a:normAutofit fontScale="85000" lnSpcReduction="20000"/>
          </a:bodyPr>
          <a:lstStyle/>
          <a:p>
            <a:pPr marL="457200" indent="-457200">
              <a:buFont typeface="Arial" panose="020B0604020202020204" pitchFamily="34" charset="0"/>
              <a:buChar char="•"/>
            </a:pPr>
            <a:r>
              <a:rPr lang="en-US" dirty="0"/>
              <a:t>Criteria 1 – Key Personnel Turnover</a:t>
            </a:r>
          </a:p>
          <a:p>
            <a:pPr lvl="1"/>
            <a:r>
              <a:rPr lang="en-US" sz="2800" dirty="0"/>
              <a:t>Experience of key personnel</a:t>
            </a:r>
          </a:p>
          <a:p>
            <a:pPr lvl="1"/>
            <a:r>
              <a:rPr lang="en-US" sz="2800" dirty="0"/>
              <a:t>Stability of key personnel</a:t>
            </a:r>
          </a:p>
          <a:p>
            <a:pPr lvl="1"/>
            <a:r>
              <a:rPr lang="en-US" sz="2800" dirty="0"/>
              <a:t>Turnover in key personnel</a:t>
            </a:r>
            <a:endParaRPr lang="en-US" dirty="0"/>
          </a:p>
          <a:p>
            <a:pPr marL="457200" indent="-457200">
              <a:buFont typeface="Arial" panose="020B0604020202020204" pitchFamily="34" charset="0"/>
              <a:buChar char="•"/>
            </a:pPr>
            <a:r>
              <a:rPr lang="en-US" dirty="0"/>
              <a:t>Criteria 2 – Required Reporting</a:t>
            </a:r>
          </a:p>
          <a:p>
            <a:pPr lvl="1"/>
            <a:r>
              <a:rPr lang="en-US" sz="2800" dirty="0"/>
              <a:t>Required program reporting submitted and timeliness of submission</a:t>
            </a:r>
          </a:p>
          <a:p>
            <a:pPr marL="457200" indent="-457200">
              <a:buFont typeface="Arial" panose="020B0604020202020204" pitchFamily="34" charset="0"/>
              <a:buChar char="•"/>
            </a:pPr>
            <a:r>
              <a:rPr lang="en-US" dirty="0"/>
              <a:t>Criteria 3 – Programmatic Compliance</a:t>
            </a:r>
          </a:p>
          <a:p>
            <a:pPr lvl="1"/>
            <a:r>
              <a:rPr lang="en-US" sz="2800" dirty="0"/>
              <a:t>Instances of programmatic noncompliance</a:t>
            </a:r>
          </a:p>
          <a:p>
            <a:pPr lvl="1"/>
            <a:r>
              <a:rPr lang="en-US" sz="2800" dirty="0"/>
              <a:t>Minimal or significant deficiencies noted</a:t>
            </a:r>
          </a:p>
          <a:p>
            <a:pPr marL="457200" indent="-457200">
              <a:buFont typeface="Arial" panose="020B0604020202020204" pitchFamily="34" charset="0"/>
              <a:buChar char="•"/>
            </a:pPr>
            <a:r>
              <a:rPr lang="en-US" dirty="0"/>
              <a:t>Criteria 4 – Fiscal Compliance</a:t>
            </a:r>
          </a:p>
          <a:p>
            <a:pPr lvl="1"/>
            <a:r>
              <a:rPr lang="en-US" sz="2800" dirty="0"/>
              <a:t>Level of fiscal deficiencies noted during monitoring visits</a:t>
            </a:r>
          </a:p>
          <a:p>
            <a:pPr marL="457200" indent="-457200">
              <a:buFont typeface="Arial" panose="020B0604020202020204" pitchFamily="34" charset="0"/>
              <a:buChar char="•"/>
            </a:pPr>
            <a:r>
              <a:rPr lang="en-US" dirty="0"/>
              <a:t>Criteria 5 – Performance</a:t>
            </a:r>
          </a:p>
          <a:p>
            <a:pPr lvl="1"/>
            <a:r>
              <a:rPr lang="en-US" sz="2800" dirty="0"/>
              <a:t>Were performance requirements, expectations, and outcomes met?</a:t>
            </a:r>
          </a:p>
          <a:p>
            <a:pPr marL="457200" indent="-457200">
              <a:buFont typeface="Arial" panose="020B0604020202020204" pitchFamily="34" charset="0"/>
              <a:buChar char="•"/>
            </a:pPr>
            <a:r>
              <a:rPr lang="en-US" dirty="0"/>
              <a:t>Criteria 6 – Technical Assistance</a:t>
            </a:r>
          </a:p>
          <a:p>
            <a:pPr lvl="1"/>
            <a:r>
              <a:rPr lang="en-US" sz="2800" dirty="0"/>
              <a:t>Frequency and need for technical support and assistance</a:t>
            </a:r>
            <a:endParaRPr lang="en-US" sz="1400" dirty="0"/>
          </a:p>
          <a:p>
            <a:endParaRPr lang="en-US" sz="1400" dirty="0"/>
          </a:p>
          <a:p>
            <a:endParaRPr lang="en-US" dirty="0"/>
          </a:p>
        </p:txBody>
      </p:sp>
    </p:spTree>
    <p:extLst>
      <p:ext uri="{BB962C8B-B14F-4D97-AF65-F5344CB8AC3E}">
        <p14:creationId xmlns:p14="http://schemas.microsoft.com/office/powerpoint/2010/main" val="2257853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383DB-9273-131D-C2F4-41ED22F3078B}"/>
              </a:ext>
            </a:extLst>
          </p:cNvPr>
          <p:cNvSpPr>
            <a:spLocks noGrp="1"/>
          </p:cNvSpPr>
          <p:nvPr>
            <p:ph type="title"/>
          </p:nvPr>
        </p:nvSpPr>
        <p:spPr/>
        <p:txBody>
          <a:bodyPr/>
          <a:lstStyle/>
          <a:p>
            <a:r>
              <a:rPr lang="en-US" dirty="0"/>
              <a:t>Ten Risk Criteria – Part 2</a:t>
            </a:r>
          </a:p>
        </p:txBody>
      </p:sp>
      <p:sp>
        <p:nvSpPr>
          <p:cNvPr id="3" name="Content Placeholder 2">
            <a:extLst>
              <a:ext uri="{FF2B5EF4-FFF2-40B4-BE49-F238E27FC236}">
                <a16:creationId xmlns:a16="http://schemas.microsoft.com/office/drawing/2014/main" id="{A3737CA8-FC1C-99F7-C7D0-2924EE2F0759}"/>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dirty="0"/>
              <a:t>Criteria 7 – Financial Stability</a:t>
            </a:r>
          </a:p>
          <a:p>
            <a:pPr lvl="1"/>
            <a:r>
              <a:rPr lang="en-US" sz="2800" dirty="0"/>
              <a:t>The percentage of general fund unrestricted fund balance to general fund total expenditures</a:t>
            </a:r>
          </a:p>
          <a:p>
            <a:pPr marL="457200" indent="-457200">
              <a:buFont typeface="Arial" panose="020B0604020202020204" pitchFamily="34" charset="0"/>
              <a:buChar char="•"/>
            </a:pPr>
            <a:r>
              <a:rPr lang="en-US" dirty="0"/>
              <a:t>Criteria 8 – Quality of Management Systems</a:t>
            </a:r>
          </a:p>
          <a:p>
            <a:pPr lvl="1"/>
            <a:r>
              <a:rPr lang="en-US" sz="2800" dirty="0"/>
              <a:t>Internal control findings or federal award noncompliance findings noted in the annual audit report</a:t>
            </a:r>
          </a:p>
          <a:p>
            <a:pPr marL="457200" indent="-457200">
              <a:buFont typeface="Arial" panose="020B0604020202020204" pitchFamily="34" charset="0"/>
              <a:buChar char="•"/>
            </a:pPr>
            <a:r>
              <a:rPr lang="en-US" dirty="0"/>
              <a:t>Criteria 9 – Audit Report Submission</a:t>
            </a:r>
          </a:p>
          <a:p>
            <a:pPr lvl="1"/>
            <a:r>
              <a:rPr lang="en-US" sz="2800" dirty="0"/>
              <a:t>Submission of annual audit in the LEA Audit Reporting System (LARS) by December 1st</a:t>
            </a:r>
          </a:p>
          <a:p>
            <a:pPr marL="457200" indent="-457200">
              <a:buFont typeface="Arial" panose="020B0604020202020204" pitchFamily="34" charset="0"/>
              <a:buChar char="•"/>
            </a:pPr>
            <a:r>
              <a:rPr lang="en-US" dirty="0"/>
              <a:t>Criteria 10 – Other Material Factors</a:t>
            </a:r>
          </a:p>
          <a:p>
            <a:pPr lvl="1"/>
            <a:r>
              <a:rPr lang="en-US" sz="2800" dirty="0"/>
              <a:t>Accreditation</a:t>
            </a:r>
          </a:p>
          <a:p>
            <a:pPr lvl="1"/>
            <a:r>
              <a:rPr lang="en-US" sz="2800" dirty="0"/>
              <a:t>Cheating/Test security violations</a:t>
            </a:r>
          </a:p>
          <a:p>
            <a:pPr lvl="1"/>
            <a:r>
              <a:rPr lang="en-US" sz="2800" dirty="0"/>
              <a:t>Other know issues (state program violations, etc.)</a:t>
            </a:r>
          </a:p>
          <a:p>
            <a:r>
              <a:rPr lang="en-US" dirty="0"/>
              <a:t>**All criteria do not carry the same weight**</a:t>
            </a:r>
          </a:p>
          <a:p>
            <a:pPr lvl="1"/>
            <a:r>
              <a:rPr lang="en-US" sz="2800" dirty="0"/>
              <a:t>Fiscal Compliance, Financial Stability, and Quality of Management Systems carry the greatest weight</a:t>
            </a:r>
          </a:p>
          <a:p>
            <a:pPr lvl="1"/>
            <a:r>
              <a:rPr lang="en-US" sz="2800" dirty="0"/>
              <a:t>Timeliness of the annual audit submission carries the lowest weight</a:t>
            </a:r>
          </a:p>
          <a:p>
            <a:endParaRPr lang="en-US" sz="1400" dirty="0"/>
          </a:p>
          <a:p>
            <a:endParaRPr lang="en-US" sz="1400" dirty="0"/>
          </a:p>
          <a:p>
            <a:endParaRPr lang="en-US" sz="1400" dirty="0"/>
          </a:p>
          <a:p>
            <a:endParaRPr lang="en-US" dirty="0"/>
          </a:p>
        </p:txBody>
      </p:sp>
    </p:spTree>
    <p:extLst>
      <p:ext uri="{BB962C8B-B14F-4D97-AF65-F5344CB8AC3E}">
        <p14:creationId xmlns:p14="http://schemas.microsoft.com/office/powerpoint/2010/main" val="880363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0F72B-1803-A400-86E7-9A765E027CFD}"/>
              </a:ext>
            </a:extLst>
          </p:cNvPr>
          <p:cNvSpPr>
            <a:spLocks noGrp="1"/>
          </p:cNvSpPr>
          <p:nvPr>
            <p:ph type="title"/>
          </p:nvPr>
        </p:nvSpPr>
        <p:spPr/>
        <p:txBody>
          <a:bodyPr/>
          <a:lstStyle/>
          <a:p>
            <a:r>
              <a:rPr lang="en-US" dirty="0"/>
              <a:t>Ten Risk Criteria</a:t>
            </a:r>
          </a:p>
        </p:txBody>
      </p:sp>
      <p:pic>
        <p:nvPicPr>
          <p:cNvPr id="5" name="Content Placeholder 4" descr="Table&#10;&#10;Risk Criteria by rating of High, Medium, and Low">
            <a:extLst>
              <a:ext uri="{FF2B5EF4-FFF2-40B4-BE49-F238E27FC236}">
                <a16:creationId xmlns:a16="http://schemas.microsoft.com/office/drawing/2014/main" id="{CF97B035-3D5D-617A-73A4-998D56DC3CB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467" r="-1467"/>
          <a:stretch>
            <a:fillRect/>
          </a:stretch>
        </p:blipFill>
        <p:spPr>
          <a:xfrm>
            <a:off x="0" y="0"/>
            <a:ext cx="18288000" cy="10287000"/>
          </a:xfrm>
        </p:spPr>
      </p:pic>
    </p:spTree>
    <p:extLst>
      <p:ext uri="{BB962C8B-B14F-4D97-AF65-F5344CB8AC3E}">
        <p14:creationId xmlns:p14="http://schemas.microsoft.com/office/powerpoint/2010/main" val="390356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C4FB9-8CFD-6FBF-418B-3DB829E4B987}"/>
              </a:ext>
            </a:extLst>
          </p:cNvPr>
          <p:cNvSpPr>
            <a:spLocks noGrp="1"/>
          </p:cNvSpPr>
          <p:nvPr>
            <p:ph type="title"/>
          </p:nvPr>
        </p:nvSpPr>
        <p:spPr/>
        <p:txBody>
          <a:bodyPr/>
          <a:lstStyle/>
          <a:p>
            <a:r>
              <a:rPr lang="en-US" dirty="0"/>
              <a:t>Notification of Risk Scores</a:t>
            </a:r>
          </a:p>
        </p:txBody>
      </p:sp>
      <p:sp>
        <p:nvSpPr>
          <p:cNvPr id="3" name="Text Placeholder 2">
            <a:extLst>
              <a:ext uri="{FF2B5EF4-FFF2-40B4-BE49-F238E27FC236}">
                <a16:creationId xmlns:a16="http://schemas.microsoft.com/office/drawing/2014/main" id="{15F6C25D-3F60-A932-A8E6-363D730BA3B0}"/>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584901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58359-7BC5-0425-FA14-B4A4F568E350}"/>
              </a:ext>
            </a:extLst>
          </p:cNvPr>
          <p:cNvSpPr>
            <a:spLocks noGrp="1"/>
          </p:cNvSpPr>
          <p:nvPr>
            <p:ph type="title"/>
          </p:nvPr>
        </p:nvSpPr>
        <p:spPr/>
        <p:txBody>
          <a:bodyPr/>
          <a:lstStyle/>
          <a:p>
            <a:r>
              <a:rPr lang="en-US" dirty="0"/>
              <a:t>Notification of Risk Scores By Scale</a:t>
            </a:r>
          </a:p>
        </p:txBody>
      </p:sp>
      <p:sp>
        <p:nvSpPr>
          <p:cNvPr id="3" name="Content Placeholder 2">
            <a:extLst>
              <a:ext uri="{FF2B5EF4-FFF2-40B4-BE49-F238E27FC236}">
                <a16:creationId xmlns:a16="http://schemas.microsoft.com/office/drawing/2014/main" id="{E5CA90AC-25E7-5ECF-6522-4F5BDD26A1AA}"/>
              </a:ext>
            </a:extLst>
          </p:cNvPr>
          <p:cNvSpPr>
            <a:spLocks noGrp="1"/>
          </p:cNvSpPr>
          <p:nvPr>
            <p:ph idx="1"/>
          </p:nvPr>
        </p:nvSpPr>
        <p:spPr/>
        <p:txBody>
          <a:bodyPr/>
          <a:lstStyle/>
          <a:p>
            <a:pPr marL="457200" indent="-457200">
              <a:buFont typeface="Arial" panose="020B0604020202020204" pitchFamily="34" charset="0"/>
              <a:buChar char="•"/>
            </a:pPr>
            <a:r>
              <a:rPr lang="en-US" dirty="0"/>
              <a:t>Risk score scale:</a:t>
            </a:r>
          </a:p>
          <a:p>
            <a:pPr lvl="1"/>
            <a:r>
              <a:rPr lang="en-US" sz="2800" dirty="0"/>
              <a:t>Overall risk score 9 – 18  		Low risk</a:t>
            </a:r>
          </a:p>
          <a:p>
            <a:pPr lvl="1"/>
            <a:r>
              <a:rPr lang="en-US" sz="2800" dirty="0"/>
              <a:t>Overall risk score 19 – 28   	                   Medium risk</a:t>
            </a:r>
          </a:p>
          <a:p>
            <a:pPr lvl="1"/>
            <a:r>
              <a:rPr lang="en-US" sz="2800" dirty="0"/>
              <a:t>Overall risk score 29+  		High risk</a:t>
            </a:r>
          </a:p>
          <a:p>
            <a:endParaRPr lang="en-US" dirty="0"/>
          </a:p>
          <a:p>
            <a:pPr marL="457200" indent="-457200">
              <a:buFont typeface="Arial" panose="020B0604020202020204" pitchFamily="34" charset="0"/>
              <a:buChar char="•"/>
            </a:pPr>
            <a:r>
              <a:rPr lang="en-US" dirty="0"/>
              <a:t>If your entity has an overall risk score of low or medium, Office of Auditing Services will distribute correspondence communicating the district’s risk score to the district’s superintendent, chief finance officer, federal program director, and school board chair</a:t>
            </a:r>
          </a:p>
          <a:p>
            <a:pPr marL="457200" indent="-457200">
              <a:buFont typeface="Arial" panose="020B0604020202020204" pitchFamily="34" charset="0"/>
              <a:buChar char="•"/>
            </a:pPr>
            <a:r>
              <a:rPr lang="en-US" dirty="0"/>
              <a:t>If your district is determined to be at risk of noncompliance (high risk), notification of the district’s status will be communicated directly by the Office of the State Superintendent. The district’s superintendent, chief finance officer, federal program director, and school board members will be notified.</a:t>
            </a:r>
          </a:p>
          <a:p>
            <a:endParaRPr lang="en-US" dirty="0"/>
          </a:p>
          <a:p>
            <a:endParaRPr lang="en-US" dirty="0"/>
          </a:p>
        </p:txBody>
      </p:sp>
    </p:spTree>
    <p:extLst>
      <p:ext uri="{BB962C8B-B14F-4D97-AF65-F5344CB8AC3E}">
        <p14:creationId xmlns:p14="http://schemas.microsoft.com/office/powerpoint/2010/main" val="630140521"/>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390cb59-90bc-4f11-98fc-f7bb6a79cbfc}" enabled="1" method="Standard" siteId="{2704e2c5-29f5-4f7e-b91c-bd56f0685995}" contentBits="0" removed="0"/>
</clbl:labelList>
</file>

<file path=docProps/app.xml><?xml version="1.0" encoding="utf-8"?>
<Properties xmlns="http://schemas.openxmlformats.org/officeDocument/2006/extended-properties" xmlns:vt="http://schemas.openxmlformats.org/officeDocument/2006/docPropsVTypes">
  <Template>powerpoint_light (1)</Template>
  <TotalTime>282</TotalTime>
  <Words>779</Words>
  <Application>Microsoft Office PowerPoint</Application>
  <PresentationFormat>Custom</PresentationFormat>
  <Paragraphs>93</Paragraphs>
  <Slides>13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Aptos</vt:lpstr>
      <vt:lpstr>Arial</vt:lpstr>
      <vt:lpstr>1_Office Theme</vt:lpstr>
      <vt:lpstr>Subrecipient Risk Assessment</vt:lpstr>
      <vt:lpstr>Subrecipient Risk Assessment Regulation</vt:lpstr>
      <vt:lpstr>SCDE’s Subrecipient Risk Assessment Process</vt:lpstr>
      <vt:lpstr>Ten Risk Criteria</vt:lpstr>
      <vt:lpstr>Ten Risk Criteria – Part 1</vt:lpstr>
      <vt:lpstr>Ten Risk Criteria – Part 2</vt:lpstr>
      <vt:lpstr>Ten Risk Criteria</vt:lpstr>
      <vt:lpstr>Notification of Risk Scores</vt:lpstr>
      <vt:lpstr>Notification of Risk Scores By Scale</vt:lpstr>
      <vt:lpstr>How Can I Lower My Score?</vt:lpstr>
      <vt:lpstr>SCDE Subrecipient Risk Assessment Procedures</vt:lpstr>
      <vt:lpstr>Questions</vt:lpstr>
      <vt:lpstr>Contact</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Assessments</dc:title>
  <dc:creator>South Carolina Department of Education</dc:creator>
  <cp:lastModifiedBy>Moss, Kimberly S</cp:lastModifiedBy>
  <cp:revision>8</cp:revision>
  <dcterms:created xsi:type="dcterms:W3CDTF">2025-08-15T14:53:40Z</dcterms:created>
  <dcterms:modified xsi:type="dcterms:W3CDTF">2026-08-17T20:24:36Z</dcterms:modified>
  <dc:identifier>DAGJFJTh0zc</dc:identifier>
</cp:coreProperties>
</file>