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5"/>
  </p:notesMasterIdLst>
  <p:sldIdLst>
    <p:sldId id="302" r:id="rId2"/>
    <p:sldId id="313" r:id="rId3"/>
    <p:sldId id="315" r:id="rId4"/>
    <p:sldId id="318" r:id="rId5"/>
    <p:sldId id="319" r:id="rId6"/>
    <p:sldId id="321" r:id="rId7"/>
    <p:sldId id="325" r:id="rId8"/>
    <p:sldId id="326" r:id="rId9"/>
    <p:sldId id="327" r:id="rId10"/>
    <p:sldId id="329" r:id="rId11"/>
    <p:sldId id="333" r:id="rId12"/>
    <p:sldId id="334" r:id="rId13"/>
    <p:sldId id="335" r:id="rId14"/>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3D4C"/>
    <a:srgbClr val="F0C14C"/>
    <a:srgbClr val="E7E7E7"/>
    <a:srgbClr val="469FB7"/>
    <a:srgbClr val="FFE493"/>
    <a:srgbClr val="2F3DFC"/>
    <a:srgbClr val="3A6C97"/>
    <a:srgbClr val="233746"/>
    <a:srgbClr val="EFC04B"/>
    <a:srgbClr val="F5D9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0" autoAdjust="0"/>
    <p:restoredTop sz="95706" autoAdjust="0"/>
  </p:normalViewPr>
  <p:slideViewPr>
    <p:cSldViewPr>
      <p:cViewPr varScale="1">
        <p:scale>
          <a:sx n="53" d="100"/>
          <a:sy n="53" d="100"/>
        </p:scale>
        <p:origin x="186" y="348"/>
      </p:cViewPr>
      <p:guideLst>
        <p:guide orient="horz" pos="2160"/>
        <p:guide pos="2880"/>
      </p:guideLst>
    </p:cSldViewPr>
  </p:slideViewPr>
  <p:outlineViewPr>
    <p:cViewPr>
      <p:scale>
        <a:sx n="33" d="100"/>
        <a:sy n="33" d="100"/>
      </p:scale>
      <p:origin x="0" y="-12468"/>
    </p:cViewPr>
  </p:outlineViewPr>
  <p:notesTextViewPr>
    <p:cViewPr>
      <p:scale>
        <a:sx n="120" d="100"/>
        <a:sy n="120" d="100"/>
      </p:scale>
      <p:origin x="0" y="0"/>
    </p:cViewPr>
  </p:notesTextViewPr>
  <p:sorterViewPr>
    <p:cViewPr>
      <p:scale>
        <a:sx n="70" d="100"/>
        <a:sy n="70" d="100"/>
      </p:scale>
      <p:origin x="0" y="-223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3A10E-90C6-4978-89DC-ACC6D9E041AA}" type="datetimeFigureOut">
              <a:rPr lang="en-US" smtClean="0"/>
              <a:t>8/20/2025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CEC91-7A65-4868-9634-A5288F997D0F}" type="slidenum">
              <a:rPr lang="en-US" smtClean="0"/>
              <a:t>‹#›</a:t>
            </a:fld>
            <a:endParaRPr lang="en-US"/>
          </a:p>
        </p:txBody>
      </p:sp>
    </p:spTree>
    <p:extLst>
      <p:ext uri="{BB962C8B-B14F-4D97-AF65-F5344CB8AC3E}">
        <p14:creationId xmlns:p14="http://schemas.microsoft.com/office/powerpoint/2010/main" val="3134812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Slide title should be Aptos Bold font, left-aligned, not smaller than 44pt</a:t>
            </a:r>
          </a:p>
          <a:p>
            <a:pPr marL="171450" indent="-171450">
              <a:buFont typeface="Arial" panose="020B0604020202020204" pitchFamily="34" charset="0"/>
              <a:buChar char="•"/>
            </a:pPr>
            <a:r>
              <a:rPr lang="en-US" dirty="0"/>
              <a:t>Audience – To whom/group you are presenting to</a:t>
            </a:r>
          </a:p>
          <a:p>
            <a:pPr marL="171450" indent="-171450">
              <a:buFont typeface="Arial" panose="020B0604020202020204" pitchFamily="34" charset="0"/>
              <a:buChar char="•"/>
            </a:pPr>
            <a:r>
              <a:rPr lang="en-US" dirty="0"/>
              <a:t>Speaker – Who is giving the presentation (may be by name or by department)</a:t>
            </a:r>
          </a:p>
          <a:p>
            <a:pPr marL="171450" indent="-171450">
              <a:buFont typeface="Arial" panose="020B0604020202020204" pitchFamily="34" charset="0"/>
              <a:buChar char="•"/>
            </a:pPr>
            <a:r>
              <a:rPr lang="en-US" dirty="0"/>
              <a:t>Date – Date of presentation</a:t>
            </a:r>
          </a:p>
        </p:txBody>
      </p:sp>
      <p:sp>
        <p:nvSpPr>
          <p:cNvPr id="4" name="Slide Number Placeholder 3"/>
          <p:cNvSpPr>
            <a:spLocks noGrp="1"/>
          </p:cNvSpPr>
          <p:nvPr>
            <p:ph type="sldNum" sz="quarter" idx="5"/>
          </p:nvPr>
        </p:nvSpPr>
        <p:spPr/>
        <p:txBody>
          <a:bodyPr/>
          <a:lstStyle/>
          <a:p>
            <a:fld id="{484CEC91-7A65-4868-9634-A5288F997D0F}" type="slidenum">
              <a:rPr lang="en-US" smtClean="0"/>
              <a:t>1</a:t>
            </a:fld>
            <a:endParaRPr lang="en-US"/>
          </a:p>
        </p:txBody>
      </p:sp>
    </p:spTree>
    <p:extLst>
      <p:ext uri="{BB962C8B-B14F-4D97-AF65-F5344CB8AC3E}">
        <p14:creationId xmlns:p14="http://schemas.microsoft.com/office/powerpoint/2010/main" val="22373986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706E5E-2FCB-B270-CD3F-6CFEC4E39E23}"/>
              </a:ext>
            </a:extLst>
          </p:cNvPr>
          <p:cNvPicPr>
            <a:picLocks noChangeAspect="1"/>
          </p:cNvPicPr>
          <p:nvPr userDrawn="1"/>
        </p:nvPicPr>
        <p:blipFill>
          <a:blip r:embed="rId2"/>
          <a:stretch>
            <a:fillRect/>
          </a:stretch>
        </p:blipFill>
        <p:spPr>
          <a:xfrm>
            <a:off x="9291513" y="-838908"/>
            <a:ext cx="11521440" cy="11521440"/>
          </a:xfrm>
          <a:prstGeom prst="rect">
            <a:avLst/>
          </a:prstGeom>
        </p:spPr>
      </p:pic>
      <p:sp>
        <p:nvSpPr>
          <p:cNvPr id="2" name="Title 1">
            <a:extLst>
              <a:ext uri="{FF2B5EF4-FFF2-40B4-BE49-F238E27FC236}">
                <a16:creationId xmlns:a16="http://schemas.microsoft.com/office/drawing/2014/main" id="{E59BFEE4-62A2-7EAB-AEBF-7E3944603DC4}"/>
              </a:ext>
            </a:extLst>
          </p:cNvPr>
          <p:cNvSpPr>
            <a:spLocks noGrp="1"/>
          </p:cNvSpPr>
          <p:nvPr>
            <p:ph type="ctrTitle" hasCustomPrompt="1"/>
          </p:nvPr>
        </p:nvSpPr>
        <p:spPr>
          <a:xfrm>
            <a:off x="969264" y="956930"/>
            <a:ext cx="10354410" cy="3675792"/>
          </a:xfrm>
        </p:spPr>
        <p:txBody>
          <a:bodyPr anchor="ctr">
            <a:normAutofit/>
          </a:bodyPr>
          <a:lstStyle>
            <a:lvl1pPr algn="l">
              <a:lnSpc>
                <a:spcPct val="110000"/>
              </a:lnSpc>
              <a:defRPr sz="6600" b="1">
                <a:solidFill>
                  <a:srgbClr val="2F3D4C"/>
                </a:solidFill>
                <a:latin typeface="Aptos" panose="020B0004020202020204" pitchFamily="34" charset="0"/>
                <a:cs typeface="Segoe UI" panose="020B0502040204020203" pitchFamily="34" charset="0"/>
              </a:defRPr>
            </a:lvl1pPr>
          </a:lstStyle>
          <a:p>
            <a:r>
              <a:rPr lang="en-US" dirty="0">
                <a:solidFill>
                  <a:schemeClr val="bg1"/>
                </a:solidFill>
              </a:rPr>
              <a:t>Title</a:t>
            </a:r>
            <a:r>
              <a:rPr lang="en-US" dirty="0"/>
              <a:t> </a:t>
            </a:r>
            <a:r>
              <a:rPr lang="en-US" dirty="0">
                <a:solidFill>
                  <a:schemeClr val="bg1"/>
                </a:solidFill>
              </a:rPr>
              <a:t>Slide</a:t>
            </a:r>
            <a:r>
              <a:rPr lang="en-US" dirty="0"/>
              <a:t> -</a:t>
            </a:r>
            <a:r>
              <a:rPr lang="en-US" dirty="0">
                <a:solidFill>
                  <a:schemeClr val="bg1"/>
                </a:solidFill>
              </a:rPr>
              <a:t>Font is no less than 44 size</a:t>
            </a:r>
            <a:endParaRPr lang="en-US" dirty="0"/>
          </a:p>
        </p:txBody>
      </p:sp>
      <p:sp>
        <p:nvSpPr>
          <p:cNvPr id="3" name="Subtitle 2">
            <a:extLst>
              <a:ext uri="{FF2B5EF4-FFF2-40B4-BE49-F238E27FC236}">
                <a16:creationId xmlns:a16="http://schemas.microsoft.com/office/drawing/2014/main" id="{75BD4C45-7EC9-A96B-2BD7-023E611D499B}"/>
              </a:ext>
            </a:extLst>
          </p:cNvPr>
          <p:cNvSpPr>
            <a:spLocks noGrp="1"/>
          </p:cNvSpPr>
          <p:nvPr>
            <p:ph type="subTitle" idx="1" hasCustomPrompt="1"/>
          </p:nvPr>
        </p:nvSpPr>
        <p:spPr>
          <a:xfrm>
            <a:off x="953262" y="5276460"/>
            <a:ext cx="10370412" cy="2483643"/>
          </a:xfrm>
        </p:spPr>
        <p:txBody>
          <a:bodyPr anchor="b">
            <a:normAutofit/>
          </a:bodyPr>
          <a:lstStyle>
            <a:lvl1pPr marL="0" indent="0" algn="l">
              <a:buNone/>
              <a:defRPr sz="3200" b="1">
                <a:solidFill>
                  <a:srgbClr val="2F3D4C"/>
                </a:solidFill>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dirty="0"/>
              <a:t>&lt;Audience&gt;</a:t>
            </a:r>
          </a:p>
          <a:p>
            <a:r>
              <a:rPr lang="en-US" dirty="0"/>
              <a:t>&lt;Presenter Name&gt; </a:t>
            </a:r>
          </a:p>
          <a:p>
            <a:r>
              <a:rPr lang="en-US" dirty="0"/>
              <a:t>&lt;Date&gt;</a:t>
            </a:r>
          </a:p>
        </p:txBody>
      </p:sp>
      <p:pic>
        <p:nvPicPr>
          <p:cNvPr id="12" name="Picture 11">
            <a:extLst>
              <a:ext uri="{FF2B5EF4-FFF2-40B4-BE49-F238E27FC236}">
                <a16:creationId xmlns:a16="http://schemas.microsoft.com/office/drawing/2014/main" id="{98B8F3DA-CB78-FE37-88DE-2565E63C0E16}"/>
              </a:ext>
              <a:ext uri="{C183D7F6-B498-43B3-948B-1728B52AA6E4}">
                <adec:decorative xmlns:adec="http://schemas.microsoft.com/office/drawing/2017/decorative" val="1"/>
              </a:ext>
            </a:extLst>
          </p:cNvPr>
          <p:cNvPicPr>
            <a:picLocks noChangeAspect="1"/>
          </p:cNvPicPr>
          <p:nvPr userDrawn="1"/>
        </p:nvPicPr>
        <p:blipFill>
          <a:blip r:embed="rId3"/>
          <a:stretch>
            <a:fillRect/>
          </a:stretch>
        </p:blipFill>
        <p:spPr>
          <a:xfrm>
            <a:off x="953479" y="7910464"/>
            <a:ext cx="8641080" cy="22859"/>
          </a:xfrm>
          <a:prstGeom prst="rect">
            <a:avLst/>
          </a:prstGeom>
        </p:spPr>
      </p:pic>
    </p:spTree>
    <p:extLst>
      <p:ext uri="{BB962C8B-B14F-4D97-AF65-F5344CB8AC3E}">
        <p14:creationId xmlns:p14="http://schemas.microsoft.com/office/powerpoint/2010/main" val="307155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ntent with Footer">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0B318CF-2B45-C43B-CD55-06615050B2C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C5CC20D6-CB1A-AC19-3B64-8C546270A562}"/>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12019788" y="2437728"/>
            <a:ext cx="5303520" cy="632585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dirty="0"/>
              <a:t>Three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437728"/>
            <a:ext cx="5303520" cy="6325851"/>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Content Placeholder 2">
            <a:extLst>
              <a:ext uri="{FF2B5EF4-FFF2-40B4-BE49-F238E27FC236}">
                <a16:creationId xmlns:a16="http://schemas.microsoft.com/office/drawing/2014/main" id="{0CD8EE9B-5A2D-A2FD-AB31-0B7F5AF0C290}"/>
              </a:ext>
            </a:extLst>
          </p:cNvPr>
          <p:cNvSpPr>
            <a:spLocks noGrp="1"/>
          </p:cNvSpPr>
          <p:nvPr>
            <p:ph sz="half" idx="13"/>
          </p:nvPr>
        </p:nvSpPr>
        <p:spPr>
          <a:xfrm>
            <a:off x="6492240" y="2456488"/>
            <a:ext cx="5303520" cy="6307092"/>
          </a:xfrm>
        </p:spPr>
        <p:txBody>
          <a:bodyPr>
            <a:normAutofit/>
          </a:bodyPr>
          <a:lstStyle>
            <a:lvl1pPr>
              <a:lnSpc>
                <a:spcPct val="110000"/>
              </a:lnSpc>
              <a:spcBef>
                <a:spcPts val="0"/>
              </a:spcBef>
              <a:defRPr sz="2800">
                <a:solidFill>
                  <a:srgbClr val="2F3D4C"/>
                </a:solidFill>
              </a:defRPr>
            </a:lvl1pPr>
            <a:lvl2pPr>
              <a:lnSpc>
                <a:spcPct val="110000"/>
              </a:lnSpc>
              <a:spcBef>
                <a:spcPts val="0"/>
              </a:spcBef>
              <a:defRPr sz="2800">
                <a:solidFill>
                  <a:srgbClr val="2F3D4C"/>
                </a:solidFill>
              </a:defRPr>
            </a:lvl2pPr>
            <a:lvl3pPr>
              <a:lnSpc>
                <a:spcPct val="110000"/>
              </a:lnSpc>
              <a:spcBef>
                <a:spcPts val="0"/>
              </a:spcBef>
              <a:defRPr sz="2800">
                <a:solidFill>
                  <a:srgbClr val="2F3D4C"/>
                </a:solidFill>
              </a:defRPr>
            </a:lvl3pPr>
            <a:lvl4pPr>
              <a:lnSpc>
                <a:spcPct val="110000"/>
              </a:lnSpc>
              <a:spcBef>
                <a:spcPts val="0"/>
              </a:spcBef>
              <a:defRPr sz="28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3" name="Picture 12">
            <a:extLst>
              <a:ext uri="{FF2B5EF4-FFF2-40B4-BE49-F238E27FC236}">
                <a16:creationId xmlns:a16="http://schemas.microsoft.com/office/drawing/2014/main" id="{BAA7768E-ADFA-A429-D505-997BA11329E8}"/>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82451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with 2 boxes">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7660AF-9DC3-B9D2-2069-4B842805744A}"/>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3" name="SCDE logo" descr="South Carolina Department of Education logo ">
            <a:extLst>
              <a:ext uri="{FF2B5EF4-FFF2-40B4-BE49-F238E27FC236}">
                <a16:creationId xmlns:a16="http://schemas.microsoft.com/office/drawing/2014/main" id="{AE1892C7-250F-529E-EF3D-9D54585E9B74}"/>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dirty="0"/>
              <a:t>Comparison with 2 boxes and footer</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58793" y="2371986"/>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577760" y="2371986"/>
            <a:ext cx="7774782"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4" name="Picture 13">
            <a:extLst>
              <a:ext uri="{FF2B5EF4-FFF2-40B4-BE49-F238E27FC236}">
                <a16:creationId xmlns:a16="http://schemas.microsoft.com/office/drawing/2014/main" id="{129765DB-741E-0449-2A66-482A1AA784A6}"/>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2328838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ntro slide - do not us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AEB75-2960-EF56-B9C2-F330873E2D9F}"/>
              </a:ext>
            </a:extLst>
          </p:cNvPr>
          <p:cNvSpPr>
            <a:spLocks noGrp="1"/>
          </p:cNvSpPr>
          <p:nvPr>
            <p:ph type="title" hasCustomPrompt="1"/>
          </p:nvPr>
        </p:nvSpPr>
        <p:spPr>
          <a:xfrm>
            <a:off x="942110" y="547688"/>
            <a:ext cx="16445345" cy="1097280"/>
          </a:xfrm>
        </p:spPr>
        <p:txBody>
          <a:bodyPr anchor="t">
            <a:normAutofit/>
          </a:bodyPr>
          <a:lstStyle>
            <a:lvl1pPr>
              <a:lnSpc>
                <a:spcPct val="100000"/>
              </a:lnSpc>
              <a:defRPr sz="5000" b="1">
                <a:solidFill>
                  <a:srgbClr val="2F3D4C"/>
                </a:solidFill>
              </a:defRPr>
            </a:lvl1pPr>
          </a:lstStyle>
          <a:p>
            <a:r>
              <a:rPr lang="en-US" dirty="0"/>
              <a:t>Introduction slide – do not use! </a:t>
            </a:r>
          </a:p>
        </p:txBody>
      </p:sp>
      <p:sp>
        <p:nvSpPr>
          <p:cNvPr id="3" name="Text Placeholder 2">
            <a:extLst>
              <a:ext uri="{FF2B5EF4-FFF2-40B4-BE49-F238E27FC236}">
                <a16:creationId xmlns:a16="http://schemas.microsoft.com/office/drawing/2014/main" id="{C3C98553-E0A0-8B74-8785-F5DC412AF7D6}"/>
              </a:ext>
            </a:extLst>
          </p:cNvPr>
          <p:cNvSpPr>
            <a:spLocks noGrp="1"/>
          </p:cNvSpPr>
          <p:nvPr>
            <p:ph type="body" idx="1"/>
          </p:nvPr>
        </p:nvSpPr>
        <p:spPr>
          <a:xfrm>
            <a:off x="942110" y="2354580"/>
            <a:ext cx="7736681" cy="73152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a:extLst>
              <a:ext uri="{FF2B5EF4-FFF2-40B4-BE49-F238E27FC236}">
                <a16:creationId xmlns:a16="http://schemas.microsoft.com/office/drawing/2014/main" id="{D8960C08-9824-F1CD-E5C5-34DC0B80A42E}"/>
              </a:ext>
            </a:extLst>
          </p:cNvPr>
          <p:cNvSpPr>
            <a:spLocks noGrp="1"/>
          </p:cNvSpPr>
          <p:nvPr>
            <p:ph sz="half" idx="2"/>
          </p:nvPr>
        </p:nvSpPr>
        <p:spPr>
          <a:xfrm>
            <a:off x="942110" y="3314700"/>
            <a:ext cx="7736681"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382C1085-122A-9CFF-0F7A-EE58766756FD}"/>
              </a:ext>
            </a:extLst>
          </p:cNvPr>
          <p:cNvSpPr>
            <a:spLocks noGrp="1"/>
          </p:cNvSpPr>
          <p:nvPr>
            <p:ph type="body" sz="quarter" idx="3"/>
          </p:nvPr>
        </p:nvSpPr>
        <p:spPr>
          <a:xfrm>
            <a:off x="9609213" y="2354580"/>
            <a:ext cx="7774782" cy="640080"/>
          </a:xfrm>
        </p:spPr>
        <p:txBody>
          <a:bodyPr anchor="ctr">
            <a:normAutofit/>
          </a:bodyPr>
          <a:lstStyle>
            <a:lvl1pPr marL="0" indent="0" algn="ctr">
              <a:buNone/>
              <a:defRPr sz="2800" b="1">
                <a:solidFill>
                  <a:srgbClr val="2F3D4C"/>
                </a:solidFill>
              </a:defRPr>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a:extLst>
              <a:ext uri="{FF2B5EF4-FFF2-40B4-BE49-F238E27FC236}">
                <a16:creationId xmlns:a16="http://schemas.microsoft.com/office/drawing/2014/main" id="{270A0948-D44B-B0FA-FF24-9E037997358B}"/>
              </a:ext>
            </a:extLst>
          </p:cNvPr>
          <p:cNvSpPr>
            <a:spLocks noGrp="1"/>
          </p:cNvSpPr>
          <p:nvPr>
            <p:ph sz="quarter" idx="4"/>
          </p:nvPr>
        </p:nvSpPr>
        <p:spPr>
          <a:xfrm>
            <a:off x="9609213" y="3314700"/>
            <a:ext cx="7774782" cy="5440076"/>
          </a:xfrm>
        </p:spPr>
        <p:txBody>
          <a:bodyPr>
            <a:normAutofit/>
          </a:bodyPr>
          <a:lstStyle>
            <a:lvl1pPr>
              <a:defRPr sz="2600">
                <a:solidFill>
                  <a:srgbClr val="2F3D4C"/>
                </a:solidFill>
              </a:defRPr>
            </a:lvl1pPr>
            <a:lvl2pPr>
              <a:defRPr sz="2600">
                <a:solidFill>
                  <a:srgbClr val="2F3D4C"/>
                </a:solidFill>
              </a:defRPr>
            </a:lvl2pPr>
            <a:lvl3pPr>
              <a:defRPr sz="2600">
                <a:solidFill>
                  <a:srgbClr val="2F3D4C"/>
                </a:solidFill>
              </a:defRPr>
            </a:lvl3pPr>
            <a:lvl4pPr>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09FDF6F0-6C8C-CF39-2D0F-DC5E18E9629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8" name="Footer Placeholder 7">
            <a:extLst>
              <a:ext uri="{FF2B5EF4-FFF2-40B4-BE49-F238E27FC236}">
                <a16:creationId xmlns:a16="http://schemas.microsoft.com/office/drawing/2014/main" id="{62426D22-60B6-DC3A-E908-0B8868932C6E}"/>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9" name="Slide Number Placeholder 8">
            <a:extLst>
              <a:ext uri="{FF2B5EF4-FFF2-40B4-BE49-F238E27FC236}">
                <a16:creationId xmlns:a16="http://schemas.microsoft.com/office/drawing/2014/main" id="{3B91734A-479A-D485-4919-57CEAA3816F6}"/>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2" name="Picture 11">
            <a:extLst>
              <a:ext uri="{FF2B5EF4-FFF2-40B4-BE49-F238E27FC236}">
                <a16:creationId xmlns:a16="http://schemas.microsoft.com/office/drawing/2014/main" id="{CD7B5441-957E-764A-2A5B-31D36BB58513}"/>
              </a:ext>
            </a:extLst>
          </p:cNvPr>
          <p:cNvPicPr>
            <a:picLocks noChangeAspect="1"/>
          </p:cNvPicPr>
          <p:nvPr userDrawn="1"/>
        </p:nvPicPr>
        <p:blipFill>
          <a:blip r:embed="rId2"/>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907291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72286C-A10D-2147-4B2F-D04B51C7A265}"/>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2" name="SCDE logo" descr="South Carolina Department of Education logo ">
            <a:extLst>
              <a:ext uri="{FF2B5EF4-FFF2-40B4-BE49-F238E27FC236}">
                <a16:creationId xmlns:a16="http://schemas.microsoft.com/office/drawing/2014/main" id="{0F42C22C-EB47-219D-24BC-66F0E03E4960}"/>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743122"/>
          </a:xfrm>
        </p:spPr>
        <p:txBody>
          <a:bodyPr anchor="t">
            <a:normAutofit/>
          </a:bodyPr>
          <a:lstStyle>
            <a:lvl1pPr>
              <a:lnSpc>
                <a:spcPct val="100000"/>
              </a:lnSpc>
              <a:defRPr sz="5000" b="1">
                <a:solidFill>
                  <a:srgbClr val="2F3D4C"/>
                </a:solidFill>
              </a:defRPr>
            </a:lvl1pPr>
          </a:lstStyle>
          <a:p>
            <a:r>
              <a:rPr lang="en-US" dirty="0"/>
              <a:t>Click to edit Master title style </a:t>
            </a:r>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p:spPr>
        <p:txBody>
          <a:bodyPr>
            <a:normAutofit/>
          </a:bodyPr>
          <a:lstStyle>
            <a:lvl1pPr marL="0" indent="0">
              <a:lnSpc>
                <a:spcPct val="110000"/>
              </a:lnSpc>
              <a:spcBef>
                <a:spcPts val="0"/>
              </a:spcBef>
              <a:buNone/>
              <a:defRPr sz="28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err="1"/>
              <a:t>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p>
          <a:p>
            <a:pPr lvl="0"/>
            <a:endParaRPr lang="en-US" dirty="0"/>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9" y="3314700"/>
            <a:ext cx="6272788" cy="5753082"/>
          </a:xfrm>
        </p:spPr>
        <p:txBody>
          <a:bodyPr>
            <a:noAutofit/>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10" name="Picture 9">
            <a:extLst>
              <a:ext uri="{FF2B5EF4-FFF2-40B4-BE49-F238E27FC236}">
                <a16:creationId xmlns:a16="http://schemas.microsoft.com/office/drawing/2014/main" id="{28B8352C-6B08-2F67-F9E0-D46B6820F29B}"/>
              </a:ext>
            </a:extLst>
          </p:cNvPr>
          <p:cNvPicPr>
            <a:picLocks noChangeAspect="1"/>
          </p:cNvPicPr>
          <p:nvPr userDrawn="1"/>
        </p:nvPicPr>
        <p:blipFill>
          <a:blip r:embed="rId4"/>
          <a:stretch>
            <a:fillRect/>
          </a:stretch>
        </p:blipFill>
        <p:spPr>
          <a:xfrm rot="5400000">
            <a:off x="5016956" y="6040472"/>
            <a:ext cx="5486400" cy="15810"/>
          </a:xfrm>
          <a:prstGeom prst="rect">
            <a:avLst/>
          </a:prstGeom>
          <a:ln>
            <a:noFill/>
          </a:ln>
        </p:spPr>
      </p:pic>
      <p:pic>
        <p:nvPicPr>
          <p:cNvPr id="8" name="Picture 7">
            <a:extLst>
              <a:ext uri="{FF2B5EF4-FFF2-40B4-BE49-F238E27FC236}">
                <a16:creationId xmlns:a16="http://schemas.microsoft.com/office/drawing/2014/main" id="{16F1B112-0BDC-440C-A7A6-0AD3400FD07D}"/>
              </a:ext>
              <a:ext uri="{C183D7F6-B498-43B3-948B-1728B52AA6E4}">
                <adec:decorative xmlns:adec="http://schemas.microsoft.com/office/drawing/2017/decorative" val="1"/>
              </a:ext>
            </a:extLst>
          </p:cNvPr>
          <p:cNvPicPr>
            <a:picLocks noChangeAspect="1"/>
          </p:cNvPicPr>
          <p:nvPr userDrawn="1"/>
        </p:nvPicPr>
        <p:blipFill>
          <a:blip r:embed="rId5"/>
          <a:stretch>
            <a:fillRect/>
          </a:stretch>
        </p:blipFill>
        <p:spPr>
          <a:xfrm>
            <a:off x="944225" y="2807443"/>
            <a:ext cx="6346486" cy="18290"/>
          </a:xfrm>
          <a:prstGeom prst="rect">
            <a:avLst/>
          </a:prstGeom>
        </p:spPr>
      </p:pic>
    </p:spTree>
    <p:extLst>
      <p:ext uri="{BB962C8B-B14F-4D97-AF65-F5344CB8AC3E}">
        <p14:creationId xmlns:p14="http://schemas.microsoft.com/office/powerpoint/2010/main" val="3634124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D0D4F7C-2098-8AE2-3D3C-F5509390FB4B}"/>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86ADCA97-48F9-D4E8-35C7-58B9767854AA}"/>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3EB8B3B-F32B-E702-A833-508A696075A5}"/>
              </a:ext>
            </a:extLst>
          </p:cNvPr>
          <p:cNvSpPr>
            <a:spLocks noGrp="1"/>
          </p:cNvSpPr>
          <p:nvPr>
            <p:ph type="title" hasCustomPrompt="1"/>
          </p:nvPr>
        </p:nvSpPr>
        <p:spPr>
          <a:xfrm>
            <a:off x="885251" y="685800"/>
            <a:ext cx="6272788" cy="1669256"/>
          </a:xfrm>
        </p:spPr>
        <p:txBody>
          <a:bodyPr anchor="t">
            <a:normAutofit/>
          </a:bodyPr>
          <a:lstStyle>
            <a:lvl1pPr>
              <a:lnSpc>
                <a:spcPct val="100000"/>
              </a:lnSpc>
              <a:defRPr sz="5000" b="1">
                <a:solidFill>
                  <a:srgbClr val="2F3D4C"/>
                </a:solidFill>
              </a:defRPr>
            </a:lvl1pPr>
          </a:lstStyle>
          <a:p>
            <a:r>
              <a:rPr lang="en-US" dirty="0"/>
              <a:t>Picture with Caption</a:t>
            </a:r>
          </a:p>
        </p:txBody>
      </p:sp>
      <p:sp>
        <p:nvSpPr>
          <p:cNvPr id="4" name="Text Placeholder 3">
            <a:extLst>
              <a:ext uri="{FF2B5EF4-FFF2-40B4-BE49-F238E27FC236}">
                <a16:creationId xmlns:a16="http://schemas.microsoft.com/office/drawing/2014/main" id="{EC5CB316-9DAA-CE46-6CA5-583FBD3A4FD1}"/>
              </a:ext>
            </a:extLst>
          </p:cNvPr>
          <p:cNvSpPr>
            <a:spLocks noGrp="1"/>
          </p:cNvSpPr>
          <p:nvPr>
            <p:ph type="body" sz="half" idx="2" hasCustomPrompt="1"/>
          </p:nvPr>
        </p:nvSpPr>
        <p:spPr>
          <a:xfrm>
            <a:off x="985838" y="3314700"/>
            <a:ext cx="6346485" cy="5488781"/>
          </a:xfrm>
        </p:spPr>
        <p:txBody>
          <a:bodyPr/>
          <a:lstStyle>
            <a:lvl1pPr marL="0" indent="0">
              <a:lnSpc>
                <a:spcPct val="110000"/>
              </a:lnSpc>
              <a:spcBef>
                <a:spcPts val="0"/>
              </a:spcBef>
              <a:buNone/>
              <a:defRPr sz="2600">
                <a:solidFill>
                  <a:srgbClr val="2F3D4C"/>
                </a:solidFill>
              </a:defRPr>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dirty="0"/>
              <a:t>Click to </a:t>
            </a:r>
            <a:r>
              <a:rPr lang="en-US" dirty="0" err="1"/>
              <a:t>eadipisicing</a:t>
            </a:r>
            <a:r>
              <a:rPr lang="en-US" dirty="0"/>
              <a:t> </a:t>
            </a:r>
            <a:r>
              <a:rPr lang="en-US" dirty="0" err="1"/>
              <a:t>fugiat</a:t>
            </a:r>
            <a:r>
              <a:rPr lang="en-US" dirty="0"/>
              <a:t> </a:t>
            </a:r>
            <a:r>
              <a:rPr lang="en-US" dirty="0" err="1"/>
              <a:t>irure</a:t>
            </a:r>
            <a:r>
              <a:rPr lang="en-US" dirty="0"/>
              <a:t> </a:t>
            </a:r>
            <a:r>
              <a:rPr lang="en-US" dirty="0" err="1"/>
              <a:t>aliqua</a:t>
            </a:r>
            <a:r>
              <a:rPr lang="en-US" dirty="0"/>
              <a:t> </a:t>
            </a:r>
            <a:r>
              <a:rPr lang="en-US" dirty="0" err="1"/>
              <a:t>anim</a:t>
            </a:r>
            <a:r>
              <a:rPr lang="en-US" dirty="0"/>
              <a:t> </a:t>
            </a:r>
            <a:r>
              <a:rPr lang="en-US" dirty="0" err="1"/>
              <a:t>voluptate</a:t>
            </a:r>
            <a:r>
              <a:rPr lang="en-US" dirty="0"/>
              <a:t> cupidatat labore </a:t>
            </a:r>
            <a:r>
              <a:rPr lang="en-US" dirty="0" err="1"/>
              <a:t>laborum</a:t>
            </a:r>
            <a:r>
              <a:rPr lang="en-US" dirty="0"/>
              <a:t> </a:t>
            </a:r>
            <a:r>
              <a:rPr lang="en-US" dirty="0" err="1"/>
              <a:t>amet</a:t>
            </a:r>
            <a:r>
              <a:rPr lang="en-US" dirty="0"/>
              <a:t> </a:t>
            </a:r>
            <a:r>
              <a:rPr lang="en-US" dirty="0" err="1"/>
              <a:t>irure</a:t>
            </a:r>
            <a:r>
              <a:rPr lang="en-US" dirty="0"/>
              <a:t> cupidatat dolore do </a:t>
            </a:r>
            <a:r>
              <a:rPr lang="en-US" dirty="0" err="1"/>
              <a:t>aliqua</a:t>
            </a:r>
            <a:r>
              <a:rPr lang="en-US" dirty="0"/>
              <a:t> magna ipsum non Lorem do </a:t>
            </a:r>
            <a:r>
              <a:rPr lang="en-US" dirty="0" err="1"/>
              <a:t>laborum</a:t>
            </a:r>
            <a:r>
              <a:rPr lang="en-US" dirty="0"/>
              <a:t> </a:t>
            </a:r>
            <a:r>
              <a:rPr lang="en-US" dirty="0" err="1"/>
              <a:t>sint</a:t>
            </a:r>
            <a:r>
              <a:rPr lang="en-US" dirty="0"/>
              <a:t> labore cupidatat </a:t>
            </a:r>
            <a:r>
              <a:rPr lang="en-US" dirty="0" err="1"/>
              <a:t>pariatur</a:t>
            </a:r>
            <a:r>
              <a:rPr lang="en-US" dirty="0"/>
              <a:t> </a:t>
            </a:r>
            <a:r>
              <a:rPr lang="en-US" dirty="0" err="1"/>
              <a:t>ut</a:t>
            </a:r>
            <a:r>
              <a:rPr lang="en-US" dirty="0"/>
              <a:t> </a:t>
            </a:r>
            <a:r>
              <a:rPr lang="en-US" dirty="0" err="1"/>
              <a:t>deserunt</a:t>
            </a:r>
            <a:r>
              <a:rPr lang="en-US" dirty="0"/>
              <a:t> </a:t>
            </a:r>
            <a:r>
              <a:rPr lang="en-US" dirty="0" err="1"/>
              <a:t>ut</a:t>
            </a:r>
            <a:r>
              <a:rPr lang="en-US" dirty="0"/>
              <a:t> </a:t>
            </a:r>
            <a:r>
              <a:rPr lang="en-US" dirty="0" err="1"/>
              <a:t>officia</a:t>
            </a:r>
            <a:r>
              <a:rPr lang="en-US" dirty="0"/>
              <a:t> ad sit </a:t>
            </a:r>
            <a:r>
              <a:rPr lang="en-US" dirty="0" err="1"/>
              <a:t>eu</a:t>
            </a:r>
            <a:r>
              <a:rPr lang="en-US" dirty="0"/>
              <a:t> do </a:t>
            </a:r>
            <a:r>
              <a:rPr lang="en-US" dirty="0" err="1"/>
              <a:t>enim</a:t>
            </a:r>
            <a:r>
              <a:rPr lang="en-US" dirty="0"/>
              <a:t> adipisicing magna </a:t>
            </a:r>
            <a:r>
              <a:rPr lang="en-US" dirty="0" err="1"/>
              <a:t>aute</a:t>
            </a:r>
            <a:r>
              <a:rPr lang="en-US" dirty="0"/>
              <a:t> Lorem dolor </a:t>
            </a:r>
            <a:r>
              <a:rPr lang="en-US" dirty="0" err="1"/>
              <a:t>irure</a:t>
            </a:r>
            <a:r>
              <a:rPr lang="en-US" dirty="0"/>
              <a:t> </a:t>
            </a:r>
            <a:r>
              <a:rPr lang="en-US" dirty="0" err="1"/>
              <a:t>eiusmod</a:t>
            </a:r>
            <a:r>
              <a:rPr lang="en-US" dirty="0"/>
              <a:t> </a:t>
            </a:r>
            <a:r>
              <a:rPr lang="en-US" dirty="0" err="1"/>
              <a:t>elit</a:t>
            </a:r>
            <a:r>
              <a:rPr lang="en-US" dirty="0"/>
              <a:t> </a:t>
            </a:r>
            <a:r>
              <a:rPr lang="en-US" dirty="0" err="1"/>
              <a:t>aute</a:t>
            </a:r>
            <a:r>
              <a:rPr lang="en-US" dirty="0"/>
              <a:t> </a:t>
            </a:r>
            <a:r>
              <a:rPr lang="en-US" dirty="0" err="1"/>
              <a:t>irure</a:t>
            </a:r>
            <a:r>
              <a:rPr lang="en-US" dirty="0"/>
              <a:t> </a:t>
            </a:r>
            <a:r>
              <a:rPr lang="en-US" dirty="0" err="1"/>
              <a:t>incididunt</a:t>
            </a:r>
            <a:r>
              <a:rPr lang="en-US" dirty="0"/>
              <a:t> </a:t>
            </a:r>
            <a:r>
              <a:rPr lang="en-US" dirty="0" err="1"/>
              <a:t>anim</a:t>
            </a:r>
            <a:r>
              <a:rPr lang="en-US" dirty="0"/>
              <a:t> </a:t>
            </a:r>
            <a:r>
              <a:rPr lang="en-US" dirty="0" err="1"/>
              <a:t>velit</a:t>
            </a:r>
            <a:r>
              <a:rPr lang="en-US" dirty="0"/>
              <a:t> </a:t>
            </a:r>
            <a:r>
              <a:rPr lang="en-US" dirty="0" err="1"/>
              <a:t>mollit</a:t>
            </a:r>
            <a:r>
              <a:rPr lang="en-US" dirty="0"/>
              <a:t> </a:t>
            </a:r>
            <a:r>
              <a:rPr lang="en-US" dirty="0" err="1"/>
              <a:t>est</a:t>
            </a:r>
            <a:r>
              <a:rPr lang="en-US" dirty="0"/>
              <a:t> </a:t>
            </a:r>
            <a:r>
              <a:rPr lang="en-US" dirty="0" err="1"/>
              <a:t>velit</a:t>
            </a:r>
            <a:r>
              <a:rPr lang="en-US" dirty="0"/>
              <a:t> </a:t>
            </a:r>
            <a:r>
              <a:rPr lang="en-US" dirty="0" err="1"/>
              <a:t>occaecat</a:t>
            </a:r>
            <a:r>
              <a:rPr lang="en-US" dirty="0"/>
              <a:t> </a:t>
            </a:r>
            <a:r>
              <a:rPr lang="en-US" dirty="0" err="1"/>
              <a:t>esse</a:t>
            </a:r>
            <a:r>
              <a:rPr lang="en-US" dirty="0"/>
              <a:t> </a:t>
            </a:r>
            <a:r>
              <a:rPr lang="en-US" dirty="0" err="1"/>
              <a:t>eu</a:t>
            </a:r>
            <a:r>
              <a:rPr lang="en-US" dirty="0"/>
              <a:t> </a:t>
            </a:r>
            <a:r>
              <a:rPr lang="en-US" dirty="0" err="1"/>
              <a:t>incididunt</a:t>
            </a:r>
            <a:r>
              <a:rPr lang="en-US" dirty="0"/>
              <a:t> </a:t>
            </a:r>
            <a:r>
              <a:rPr lang="en-US" dirty="0" err="1"/>
              <a:t>elit</a:t>
            </a:r>
            <a:r>
              <a:rPr lang="en-US" dirty="0"/>
              <a:t> </a:t>
            </a:r>
            <a:r>
              <a:rPr lang="en-US" dirty="0" err="1"/>
              <a:t>ut</a:t>
            </a:r>
            <a:r>
              <a:rPr lang="en-US" dirty="0"/>
              <a:t> </a:t>
            </a:r>
            <a:r>
              <a:rPr lang="en-US" dirty="0" err="1"/>
              <a:t>laborum</a:t>
            </a:r>
            <a:r>
              <a:rPr lang="en-US" dirty="0"/>
              <a:t> et </a:t>
            </a:r>
            <a:r>
              <a:rPr lang="en-US" dirty="0" err="1"/>
              <a:t>mollit</a:t>
            </a:r>
            <a:r>
              <a:rPr lang="en-US" dirty="0"/>
              <a:t> </a:t>
            </a:r>
            <a:r>
              <a:rPr lang="en-US" dirty="0" err="1"/>
              <a:t>mollit</a:t>
            </a:r>
            <a:r>
              <a:rPr lang="en-US" dirty="0"/>
              <a:t> </a:t>
            </a:r>
            <a:r>
              <a:rPr lang="en-US" dirty="0" err="1"/>
              <a:t>enim</a:t>
            </a:r>
            <a:r>
              <a:rPr lang="en-US" dirty="0"/>
              <a:t> </a:t>
            </a:r>
            <a:r>
              <a:rPr lang="en-US" dirty="0" err="1"/>
              <a:t>aliqua</a:t>
            </a:r>
            <a:r>
              <a:rPr lang="en-US" dirty="0"/>
              <a:t> non labore </a:t>
            </a:r>
            <a:r>
              <a:rPr lang="en-US" dirty="0" err="1"/>
              <a:t>cillum</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r>
              <a:rPr lang="en-US" dirty="0"/>
              <a:t> </a:t>
            </a:r>
            <a:r>
              <a:rPr lang="en-US" dirty="0" err="1"/>
              <a:t>excepteur</a:t>
            </a:r>
            <a:r>
              <a:rPr lang="en-US" dirty="0"/>
              <a:t>  </a:t>
            </a:r>
            <a:r>
              <a:rPr lang="en-US" dirty="0" err="1"/>
              <a:t>commodo</a:t>
            </a:r>
            <a:r>
              <a:rPr lang="en-US" dirty="0"/>
              <a:t> </a:t>
            </a:r>
            <a:r>
              <a:rPr lang="en-US" dirty="0" err="1"/>
              <a:t>voluptate</a:t>
            </a:r>
            <a:r>
              <a:rPr lang="en-US" dirty="0"/>
              <a:t> </a:t>
            </a:r>
            <a:r>
              <a:rPr lang="en-US" dirty="0" err="1"/>
              <a:t>commodo</a:t>
            </a:r>
            <a:endParaRPr lang="en-US" dirty="0"/>
          </a:p>
        </p:txBody>
      </p:sp>
      <p:sp>
        <p:nvSpPr>
          <p:cNvPr id="3" name="Content Placeholder 2">
            <a:extLst>
              <a:ext uri="{FF2B5EF4-FFF2-40B4-BE49-F238E27FC236}">
                <a16:creationId xmlns:a16="http://schemas.microsoft.com/office/drawing/2014/main" id="{43E6D1BA-DC7D-F075-0930-F9EA69D9313E}"/>
              </a:ext>
            </a:extLst>
          </p:cNvPr>
          <p:cNvSpPr>
            <a:spLocks noGrp="1"/>
          </p:cNvSpPr>
          <p:nvPr>
            <p:ph idx="1" hasCustomPrompt="1"/>
          </p:nvPr>
        </p:nvSpPr>
        <p:spPr>
          <a:xfrm>
            <a:off x="8229600" y="685802"/>
            <a:ext cx="8803482" cy="8105775"/>
          </a:xfrm>
          <a:ln w="28575">
            <a:solidFill>
              <a:srgbClr val="F0C14C"/>
            </a:solidFill>
          </a:ln>
        </p:spPr>
        <p:txBody>
          <a:bodyPr anchor="ctr">
            <a:normAutofit/>
          </a:bodyPr>
          <a:lstStyle>
            <a:lvl1pPr marL="0" indent="0" algn="ctr">
              <a:lnSpc>
                <a:spcPct val="110000"/>
              </a:lnSpc>
              <a:spcBef>
                <a:spcPts val="0"/>
              </a:spcBef>
              <a:buNone/>
              <a:defRPr sz="4400">
                <a:solidFill>
                  <a:srgbClr val="2F3D4C"/>
                </a:solidFill>
              </a:defRPr>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dirty="0"/>
              <a:t>Insert and format picture </a:t>
            </a:r>
          </a:p>
          <a:p>
            <a:pPr lvl="0"/>
            <a:r>
              <a:rPr lang="en-US" dirty="0"/>
              <a:t>to fit allotted box frame</a:t>
            </a:r>
          </a:p>
          <a:p>
            <a:pPr lvl="0"/>
            <a:r>
              <a:rPr lang="en-US" dirty="0"/>
              <a:t>(you may adjust the height of the yellow box, not the width)</a:t>
            </a:r>
          </a:p>
          <a:p>
            <a:pPr lvl="0"/>
            <a:endParaRPr lang="en-US" dirty="0"/>
          </a:p>
        </p:txBody>
      </p:sp>
      <p:pic>
        <p:nvPicPr>
          <p:cNvPr id="9" name="Picture 8">
            <a:extLst>
              <a:ext uri="{FF2B5EF4-FFF2-40B4-BE49-F238E27FC236}">
                <a16:creationId xmlns:a16="http://schemas.microsoft.com/office/drawing/2014/main" id="{D8510209-27A1-C6F6-9969-757851441573}"/>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944225" y="2807443"/>
            <a:ext cx="6346486" cy="18290"/>
          </a:xfrm>
          <a:prstGeom prst="rect">
            <a:avLst/>
          </a:prstGeom>
        </p:spPr>
      </p:pic>
      <p:sp>
        <p:nvSpPr>
          <p:cNvPr id="5" name="Date Placeholder 4">
            <a:extLst>
              <a:ext uri="{FF2B5EF4-FFF2-40B4-BE49-F238E27FC236}">
                <a16:creationId xmlns:a16="http://schemas.microsoft.com/office/drawing/2014/main" id="{8A3022E1-068C-3637-72EE-8BC632AFC40C}"/>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7101E39D-C426-0C02-ADD0-C1A4A9D4AE6A}"/>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F65AC733-6D88-4D21-6CB9-87808044011E}"/>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616646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peaker name slide">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3B3F3E5-B314-C00D-47FE-B8BAA579D8F6}"/>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8" name="SCDE logo" descr="South Carolina Department of Education logo ">
            <a:extLst>
              <a:ext uri="{FF2B5EF4-FFF2-40B4-BE49-F238E27FC236}">
                <a16:creationId xmlns:a16="http://schemas.microsoft.com/office/drawing/2014/main" id="{BC6C8FC2-1503-FB3A-3F76-0A4FA4F8D64D}"/>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B31C1767-145D-AEB1-4B9F-15572B7E43D5}"/>
              </a:ext>
            </a:extLst>
          </p:cNvPr>
          <p:cNvSpPr>
            <a:spLocks noGrp="1"/>
          </p:cNvSpPr>
          <p:nvPr>
            <p:ph type="title" hasCustomPrompt="1"/>
          </p:nvPr>
        </p:nvSpPr>
        <p:spPr>
          <a:xfrm>
            <a:off x="8790904" y="2233652"/>
            <a:ext cx="7296150" cy="2813330"/>
          </a:xfrm>
        </p:spPr>
        <p:txBody>
          <a:bodyPr anchor="t">
            <a:noAutofit/>
          </a:bodyPr>
          <a:lstStyle>
            <a:lvl1pPr>
              <a:lnSpc>
                <a:spcPct val="100000"/>
              </a:lnSpc>
              <a:defRPr sz="8800" b="1">
                <a:solidFill>
                  <a:srgbClr val="2F3D4C"/>
                </a:solidFill>
                <a:latin typeface="+mn-lt"/>
              </a:defRPr>
            </a:lvl1pPr>
          </a:lstStyle>
          <a:p>
            <a:r>
              <a:rPr lang="en-US" dirty="0" err="1"/>
              <a:t>Firstname</a:t>
            </a:r>
            <a:br>
              <a:rPr lang="en-US" dirty="0"/>
            </a:br>
            <a:r>
              <a:rPr lang="en-US" dirty="0" err="1"/>
              <a:t>Lastname</a:t>
            </a:r>
            <a:endParaRPr lang="en-US" dirty="0"/>
          </a:p>
        </p:txBody>
      </p:sp>
      <p:cxnSp>
        <p:nvCxnSpPr>
          <p:cNvPr id="9" name="Straight Connector 8">
            <a:extLst>
              <a:ext uri="{FF2B5EF4-FFF2-40B4-BE49-F238E27FC236}">
                <a16:creationId xmlns:a16="http://schemas.microsoft.com/office/drawing/2014/main" id="{09E24D0A-B619-0CDD-0665-C4B9269E9311}"/>
              </a:ext>
            </a:extLst>
          </p:cNvPr>
          <p:cNvCxnSpPr/>
          <p:nvPr userDrawn="1"/>
        </p:nvCxnSpPr>
        <p:spPr>
          <a:xfrm>
            <a:off x="8839200" y="5295900"/>
            <a:ext cx="7296150" cy="0"/>
          </a:xfrm>
          <a:prstGeom prst="line">
            <a:avLst/>
          </a:prstGeom>
          <a:ln>
            <a:solidFill>
              <a:srgbClr val="F0C14C"/>
            </a:solidFill>
          </a:ln>
        </p:spPr>
        <p:style>
          <a:lnRef idx="2">
            <a:schemeClr val="accent1"/>
          </a:lnRef>
          <a:fillRef idx="0">
            <a:schemeClr val="accent1"/>
          </a:fillRef>
          <a:effectRef idx="1">
            <a:schemeClr val="accent1"/>
          </a:effectRef>
          <a:fontRef idx="minor">
            <a:schemeClr val="tx1"/>
          </a:fontRef>
        </p:style>
      </p:cxnSp>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dirty="0">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lvl1pPr algn="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
        <p:nvSpPr>
          <p:cNvPr id="11" name="Oval 10">
            <a:extLst>
              <a:ext uri="{FF2B5EF4-FFF2-40B4-BE49-F238E27FC236}">
                <a16:creationId xmlns:a16="http://schemas.microsoft.com/office/drawing/2014/main" id="{C48F96D2-A9CF-5427-4503-D15057B18DF5}"/>
              </a:ext>
            </a:extLst>
          </p:cNvPr>
          <p:cNvSpPr/>
          <p:nvPr userDrawn="1"/>
        </p:nvSpPr>
        <p:spPr>
          <a:xfrm>
            <a:off x="2152650" y="1983736"/>
            <a:ext cx="5486400" cy="5486400"/>
          </a:xfrm>
          <a:prstGeom prst="ellipse">
            <a:avLst/>
          </a:prstGeom>
          <a:noFill/>
          <a:ln w="76200">
            <a:solidFill>
              <a:srgbClr val="F0C14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1">
            <a:extLst>
              <a:ext uri="{FF2B5EF4-FFF2-40B4-BE49-F238E27FC236}">
                <a16:creationId xmlns:a16="http://schemas.microsoft.com/office/drawing/2014/main" id="{22806A6B-C583-2987-7774-09C08CD97C9D}"/>
              </a:ext>
            </a:extLst>
          </p:cNvPr>
          <p:cNvSpPr>
            <a:spLocks noGrp="1"/>
          </p:cNvSpPr>
          <p:nvPr>
            <p:ph sz="half" idx="1" hasCustomPrompt="1"/>
          </p:nvPr>
        </p:nvSpPr>
        <p:spPr>
          <a:xfrm>
            <a:off x="8790904" y="5511790"/>
            <a:ext cx="7344446" cy="1003310"/>
          </a:xfrm>
        </p:spPr>
        <p:txBody>
          <a:bodyPr>
            <a:noAutofit/>
          </a:bodyPr>
          <a:lstStyle>
            <a:lvl1pPr>
              <a:defRPr i="1">
                <a:solidFill>
                  <a:srgbClr val="2F3D4C"/>
                </a:solidFill>
              </a:defRPr>
            </a:lvl1pPr>
          </a:lstStyle>
          <a:p>
            <a:pPr marL="0" indent="0">
              <a:lnSpc>
                <a:spcPct val="120000"/>
              </a:lnSpc>
              <a:buNone/>
            </a:pPr>
            <a:r>
              <a:rPr lang="en-US" dirty="0"/>
              <a:t>Title, Company</a:t>
            </a:r>
          </a:p>
        </p:txBody>
      </p:sp>
    </p:spTree>
    <p:extLst>
      <p:ext uri="{BB962C8B-B14F-4D97-AF65-F5344CB8AC3E}">
        <p14:creationId xmlns:p14="http://schemas.microsoft.com/office/powerpoint/2010/main" val="10175229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 Slide - SCDE logo">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D54356-DE3D-3B34-CC3A-08F472B83473}"/>
              </a:ext>
            </a:extLst>
          </p:cNvPr>
          <p:cNvSpPr>
            <a:spLocks noGrp="1"/>
          </p:cNvSpPr>
          <p:nvPr>
            <p:ph type="title" hasCustomPrompt="1"/>
          </p:nvPr>
        </p:nvSpPr>
        <p:spPr>
          <a:xfrm>
            <a:off x="6835139" y="8267700"/>
            <a:ext cx="4572000" cy="914400"/>
          </a:xfrm>
        </p:spPr>
        <p:txBody>
          <a:bodyPr anchor="ctr">
            <a:normAutofit/>
          </a:bodyPr>
          <a:lstStyle>
            <a:lvl1pPr algn="ctr">
              <a:lnSpc>
                <a:spcPct val="100000"/>
              </a:lnSpc>
              <a:defRPr sz="4400" b="1">
                <a:solidFill>
                  <a:srgbClr val="2F3D4C"/>
                </a:solidFill>
              </a:defRPr>
            </a:lvl1pPr>
          </a:lstStyle>
          <a:p>
            <a:r>
              <a:rPr lang="en-US" dirty="0"/>
              <a:t>ed.sc.gov</a:t>
            </a:r>
          </a:p>
        </p:txBody>
      </p:sp>
      <p:pic>
        <p:nvPicPr>
          <p:cNvPr id="7" name="Picture 6" descr="2024 South Carolina Department of Education">
            <a:extLst>
              <a:ext uri="{FF2B5EF4-FFF2-40B4-BE49-F238E27FC236}">
                <a16:creationId xmlns:a16="http://schemas.microsoft.com/office/drawing/2014/main" id="{4D988EAD-12EE-78F5-0E0F-0E4B0EC55C6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080" y="1028700"/>
            <a:ext cx="6862119" cy="6858000"/>
          </a:xfrm>
          <a:prstGeom prst="rect">
            <a:avLst/>
          </a:prstGeom>
        </p:spPr>
      </p:pic>
      <p:sp>
        <p:nvSpPr>
          <p:cNvPr id="3" name="Date Placeholder 2">
            <a:extLst>
              <a:ext uri="{FF2B5EF4-FFF2-40B4-BE49-F238E27FC236}">
                <a16:creationId xmlns:a16="http://schemas.microsoft.com/office/drawing/2014/main" id="{A2BF0437-50D7-BCCD-28BB-D03E2BC5275F}"/>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4" name="Footer Placeholder 3">
            <a:extLst>
              <a:ext uri="{FF2B5EF4-FFF2-40B4-BE49-F238E27FC236}">
                <a16:creationId xmlns:a16="http://schemas.microsoft.com/office/drawing/2014/main" id="{63E825D9-F1DB-B607-A9E0-1F88C0393ABF}"/>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5" name="Slide Number Placeholder 4">
            <a:extLst>
              <a:ext uri="{FF2B5EF4-FFF2-40B4-BE49-F238E27FC236}">
                <a16:creationId xmlns:a16="http://schemas.microsoft.com/office/drawing/2014/main" id="{0A4894F5-9FE4-D6B7-994B-12B177090D24}"/>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Tree>
    <p:extLst>
      <p:ext uri="{BB962C8B-B14F-4D97-AF65-F5344CB8AC3E}">
        <p14:creationId xmlns:p14="http://schemas.microsoft.com/office/powerpoint/2010/main" val="1570087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ED160C-729E-DC01-91C1-E45A5EB4DE4B}"/>
              </a:ext>
            </a:extLst>
          </p:cNvPr>
          <p:cNvGrpSpPr/>
          <p:nvPr userDrawn="1"/>
        </p:nvGrpSpPr>
        <p:grpSpPr>
          <a:xfrm>
            <a:off x="-1023066" y="8828011"/>
            <a:ext cx="18821128" cy="1254203"/>
            <a:chOff x="-1023066" y="8828011"/>
            <a:chExt cx="18821128" cy="1254203"/>
          </a:xfrm>
        </p:grpSpPr>
        <p:pic>
          <p:nvPicPr>
            <p:cNvPr id="3" name="Picture 2">
              <a:extLst>
                <a:ext uri="{FF2B5EF4-FFF2-40B4-BE49-F238E27FC236}">
                  <a16:creationId xmlns:a16="http://schemas.microsoft.com/office/drawing/2014/main" id="{B09D1160-64CA-436C-B670-2D23DD0AACF4}"/>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F641CD80-4F1B-DE0E-97B9-9E7823DD74F2}"/>
                </a:ext>
              </a:extLst>
            </p:cNvPr>
            <p:cNvPicPr>
              <a:picLocks noChangeAspect="1"/>
            </p:cNvPicPr>
            <p:nvPr userDrawn="1"/>
          </p:nvPicPr>
          <p:blipFill>
            <a:blip r:embed="rId3"/>
            <a:stretch>
              <a:fillRect/>
            </a:stretch>
          </p:blipFill>
          <p:spPr>
            <a:xfrm>
              <a:off x="16535400" y="8828011"/>
              <a:ext cx="1262662" cy="1254203"/>
            </a:xfrm>
            <a:prstGeom prst="rect">
              <a:avLst/>
            </a:prstGeom>
          </p:spPr>
        </p:pic>
      </p:grpSp>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1265995"/>
            <a:ext cx="4647438" cy="7132320"/>
          </a:xfrm>
        </p:spPr>
        <p:txBody>
          <a:bodyPr>
            <a:normAutofit/>
          </a:bodyPr>
          <a:lstStyle>
            <a:lvl1pPr>
              <a:lnSpc>
                <a:spcPct val="100000"/>
              </a:lnSpc>
              <a:defRPr sz="8800" b="1">
                <a:solidFill>
                  <a:srgbClr val="2F3D4C"/>
                </a:solidFill>
              </a:defRPr>
            </a:lvl1pPr>
          </a:lstStyle>
          <a:p>
            <a:r>
              <a:rPr lang="en-US" dirty="0"/>
              <a:t>Agenda</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4" name="Picture 3">
            <a:extLst>
              <a:ext uri="{FF2B5EF4-FFF2-40B4-BE49-F238E27FC236}">
                <a16:creationId xmlns:a16="http://schemas.microsoft.com/office/drawing/2014/main" id="{88A96615-EFF9-DD25-AEFB-EADCE296EA41}"/>
              </a:ext>
            </a:extLst>
          </p:cNvPr>
          <p:cNvPicPr>
            <a:picLocks noChangeAspect="1"/>
          </p:cNvPicPr>
          <p:nvPr userDrawn="1"/>
        </p:nvPicPr>
        <p:blipFill>
          <a:blip r:embed="rId2"/>
          <a:stretch>
            <a:fillRect/>
          </a:stretch>
        </p:blipFill>
        <p:spPr>
          <a:xfrm>
            <a:off x="5867400" y="1265995"/>
            <a:ext cx="10935" cy="7132320"/>
          </a:xfrm>
          <a:prstGeom prst="rect">
            <a:avLst/>
          </a:prstGeom>
        </p:spPr>
      </p:pic>
      <p:sp>
        <p:nvSpPr>
          <p:cNvPr id="11" name="Content Placeholder 2">
            <a:extLst>
              <a:ext uri="{FF2B5EF4-FFF2-40B4-BE49-F238E27FC236}">
                <a16:creationId xmlns:a16="http://schemas.microsoft.com/office/drawing/2014/main" id="{1DB0171C-C651-92CB-2B09-20CB26A7EE4A}"/>
              </a:ext>
            </a:extLst>
          </p:cNvPr>
          <p:cNvSpPr>
            <a:spLocks noGrp="1"/>
          </p:cNvSpPr>
          <p:nvPr>
            <p:ph idx="4294967295"/>
          </p:nvPr>
        </p:nvSpPr>
        <p:spPr>
          <a:xfrm>
            <a:off x="6727473" y="1265996"/>
            <a:ext cx="10658720" cy="7132320"/>
          </a:xfrm>
        </p:spPr>
        <p:txBody>
          <a:bodyPr anchor="ctr">
            <a:noAutofit/>
          </a:bodyPr>
          <a:lstStyle>
            <a:lvl1pPr>
              <a:defRPr sz="5400">
                <a:solidFill>
                  <a:srgbClr val="2F3D4C"/>
                </a:solidFill>
              </a:defRPr>
            </a:lvl1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Click to edit Master text styles</a:t>
            </a:r>
          </a:p>
          <a:p>
            <a:pPr marL="0" marR="0" lvl="1"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Second level</a:t>
            </a:r>
          </a:p>
          <a:p>
            <a:pPr marL="0" marR="0" lvl="2"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Third level</a:t>
            </a:r>
          </a:p>
          <a:p>
            <a:pPr marL="0" marR="0" lvl="3"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Fourth level</a:t>
            </a:r>
          </a:p>
          <a:p>
            <a:pPr marL="0" marR="0" lvl="4" indent="0" defTabSz="914400" rtl="0" eaLnBrk="1" fontAlgn="auto" latinLnBrk="0" hangingPunct="1">
              <a:lnSpc>
                <a:spcPct val="100000"/>
              </a:lnSpc>
              <a:spcBef>
                <a:spcPts val="0"/>
              </a:spcBef>
              <a:spcAft>
                <a:spcPts val="0"/>
              </a:spcAft>
              <a:buClrTx/>
              <a:buSzTx/>
              <a:buFontTx/>
              <a:buNone/>
              <a:tabLst/>
              <a:defRPr/>
            </a:pPr>
            <a:r>
              <a:rPr kumimoji="0" lang="en-US" sz="6600" b="1" i="0" u="none" strike="noStrike" kern="1200" cap="none" spc="0" normalizeH="0" baseline="0" noProof="0">
                <a:ln>
                  <a:noFill/>
                </a:ln>
                <a:effectLst/>
                <a:uLnTx/>
                <a:uFillTx/>
                <a:latin typeface="Aptos" panose="020B0004020202020204" pitchFamily="34" charset="0"/>
                <a:ea typeface="+mn-ea"/>
                <a:cs typeface="+mn-cs"/>
              </a:rPr>
              <a:t>Fifth level</a:t>
            </a:r>
            <a:endParaRPr lang="en-US" dirty="0"/>
          </a:p>
        </p:txBody>
      </p:sp>
    </p:spTree>
    <p:extLst>
      <p:ext uri="{BB962C8B-B14F-4D97-AF65-F5344CB8AC3E}">
        <p14:creationId xmlns:p14="http://schemas.microsoft.com/office/powerpoint/2010/main" val="285321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Line Item sectio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5A24F8-E0C0-F79E-2D18-9ED0C519D551}"/>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4" name="SCDE logo" descr="South Carolina Department of Education logo ">
            <a:extLst>
              <a:ext uri="{FF2B5EF4-FFF2-40B4-BE49-F238E27FC236}">
                <a16:creationId xmlns:a16="http://schemas.microsoft.com/office/drawing/2014/main" id="{31730557-317E-7F61-E7D8-F3F39A889C87}"/>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4400" y="3191679"/>
            <a:ext cx="16459200" cy="1371600"/>
          </a:xfrm>
        </p:spPr>
        <p:txBody>
          <a:bodyPr>
            <a:noAutofit/>
          </a:bodyPr>
          <a:lstStyle>
            <a:lvl1pPr algn="ctr">
              <a:lnSpc>
                <a:spcPct val="100000"/>
              </a:lnSpc>
              <a:defRPr sz="8800" b="1">
                <a:solidFill>
                  <a:srgbClr val="2F3D4C"/>
                </a:solidFill>
              </a:defRPr>
            </a:lvl1pPr>
          </a:lstStyle>
          <a:p>
            <a:r>
              <a:rPr lang="en-US" dirty="0"/>
              <a:t>Agenda Item #</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14400" y="5175315"/>
            <a:ext cx="16459200" cy="18760"/>
          </a:xfrm>
          <a:prstGeom prst="rect">
            <a:avLst/>
          </a:prstGeom>
        </p:spPr>
      </p:pic>
      <p:pic>
        <p:nvPicPr>
          <p:cNvPr id="10" name="Picture 9">
            <a:extLst>
              <a:ext uri="{FF2B5EF4-FFF2-40B4-BE49-F238E27FC236}">
                <a16:creationId xmlns:a16="http://schemas.microsoft.com/office/drawing/2014/main" id="{3C0965D2-0741-DF84-33EC-57B9545B74D8}"/>
              </a:ext>
            </a:extLst>
          </p:cNvPr>
          <p:cNvPicPr>
            <a:picLocks noChangeAspect="1"/>
          </p:cNvPicPr>
          <p:nvPr userDrawn="1"/>
        </p:nvPicPr>
        <p:blipFill>
          <a:blip r:embed="rId5"/>
          <a:stretch>
            <a:fillRect/>
          </a:stretch>
        </p:blipFill>
        <p:spPr>
          <a:xfrm>
            <a:off x="7999982" y="732042"/>
            <a:ext cx="2288036" cy="2286000"/>
          </a:xfrm>
          <a:prstGeom prst="rect">
            <a:avLst/>
          </a:prstGeom>
        </p:spPr>
      </p:pic>
      <p:sp>
        <p:nvSpPr>
          <p:cNvPr id="19" name="Text Placeholder 18">
            <a:extLst>
              <a:ext uri="{FF2B5EF4-FFF2-40B4-BE49-F238E27FC236}">
                <a16:creationId xmlns:a16="http://schemas.microsoft.com/office/drawing/2014/main" id="{EFC849E3-7EAC-09E6-DF91-24BB92C426E1}"/>
              </a:ext>
            </a:extLst>
          </p:cNvPr>
          <p:cNvSpPr>
            <a:spLocks noGrp="1"/>
          </p:cNvSpPr>
          <p:nvPr>
            <p:ph type="body" sz="quarter" idx="13"/>
          </p:nvPr>
        </p:nvSpPr>
        <p:spPr>
          <a:xfrm>
            <a:off x="2743200" y="5678334"/>
            <a:ext cx="12801600" cy="2038350"/>
          </a:xfrm>
        </p:spPr>
        <p:txBody>
          <a:bodyPr anchor="ctr">
            <a:normAutofit/>
          </a:bodyPr>
          <a:lstStyle>
            <a:lvl1pPr marL="0" indent="0" algn="ctr">
              <a:buNone/>
              <a:defRPr sz="6600" b="1">
                <a:solidFill>
                  <a:srgbClr val="2F3D4C"/>
                </a:solidFill>
              </a:defRPr>
            </a:lvl1pPr>
          </a:lstStyle>
          <a:p>
            <a:pPr lvl="0"/>
            <a:r>
              <a:rPr lang="en-US"/>
              <a:t>Click to edit Master text styles</a:t>
            </a:r>
          </a:p>
        </p:txBody>
      </p:sp>
    </p:spTree>
    <p:extLst>
      <p:ext uri="{BB962C8B-B14F-4D97-AF65-F5344CB8AC3E}">
        <p14:creationId xmlns:p14="http://schemas.microsoft.com/office/powerpoint/2010/main" val="22259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th footer">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 with footer</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2175347"/>
            <a:ext cx="16450056" cy="5975668"/>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pic>
        <p:nvPicPr>
          <p:cNvPr id="6" name="Picture 5">
            <a:extLst>
              <a:ext uri="{FF2B5EF4-FFF2-40B4-BE49-F238E27FC236}">
                <a16:creationId xmlns:a16="http://schemas.microsoft.com/office/drawing/2014/main" id="{06E3099C-6661-43B6-EBF5-B36CAE526212}"/>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8669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oter only">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FAF36B-71EF-8668-0205-E9B7A2C7977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52681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al footer only">
    <p:bg>
      <p:bgPr>
        <a:solidFill>
          <a:schemeClr val="bg1"/>
        </a:solidFill>
        <a:effectLst/>
      </p:bgPr>
    </p:bg>
    <p:spTree>
      <p:nvGrpSpPr>
        <p:cNvPr id="1" name=""/>
        <p:cNvGrpSpPr/>
        <p:nvPr/>
      </p:nvGrpSpPr>
      <p:grpSpPr>
        <a:xfrm>
          <a:off x="0" y="0"/>
          <a:ext cx="0" cy="0"/>
          <a:chOff x="0" y="0"/>
          <a:chExt cx="0" cy="0"/>
        </a:xfrm>
      </p:grpSpPr>
      <p:pic>
        <p:nvPicPr>
          <p:cNvPr id="5" name="SCDE logo" descr="South Carolina Department of Education logo ">
            <a:extLst>
              <a:ext uri="{FF2B5EF4-FFF2-40B4-BE49-F238E27FC236}">
                <a16:creationId xmlns:a16="http://schemas.microsoft.com/office/drawing/2014/main" id="{839810B2-5569-3CA0-F47E-B2FBA860036B}"/>
              </a:ext>
            </a:extLst>
          </p:cNvPr>
          <p:cNvPicPr>
            <a:picLocks noChangeAspect="1"/>
          </p:cNvPicPr>
          <p:nvPr userDrawn="1"/>
        </p:nvPicPr>
        <p:blipFill>
          <a:blip r:embed="rId2"/>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Title and Content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p:nvPr>
        </p:nvSpPr>
        <p:spPr>
          <a:xfrm>
            <a:off x="918972" y="1817316"/>
            <a:ext cx="16450056" cy="6333699"/>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6459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option">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Custom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2" name="Content Placeholder 2">
            <a:extLst>
              <a:ext uri="{FF2B5EF4-FFF2-40B4-BE49-F238E27FC236}">
                <a16:creationId xmlns:a16="http://schemas.microsoft.com/office/drawing/2014/main" id="{05AAA586-00BD-3778-D3B0-1DF439C8D793}"/>
              </a:ext>
            </a:extLst>
          </p:cNvPr>
          <p:cNvSpPr>
            <a:spLocks noGrp="1"/>
          </p:cNvSpPr>
          <p:nvPr>
            <p:ph idx="1" hasCustomPrompt="1"/>
          </p:nvPr>
        </p:nvSpPr>
        <p:spPr>
          <a:xfrm>
            <a:off x="918972" y="1817316"/>
            <a:ext cx="16450056" cy="7440984"/>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dirty="0"/>
              <a:t>Please contact Nicole Arndt, nmarndt@ed.sc.gov, to design a custom slide to fit your needs. </a:t>
            </a: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Tree>
    <p:extLst>
      <p:ext uri="{BB962C8B-B14F-4D97-AF65-F5344CB8AC3E}">
        <p14:creationId xmlns:p14="http://schemas.microsoft.com/office/powerpoint/2010/main" val="318975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ta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57C5B0-A9C0-09CB-BD24-64EFCD4E53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5" name="SCDE logo" descr="South Carolina Department of Education logo ">
            <a:extLst>
              <a:ext uri="{FF2B5EF4-FFF2-40B4-BE49-F238E27FC236}">
                <a16:creationId xmlns:a16="http://schemas.microsoft.com/office/drawing/2014/main" id="{A016A209-B477-FFDA-7AE8-5C42ACA538B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CEE9C326-20CD-2338-7DAE-5921736FF25C}"/>
              </a:ext>
            </a:extLst>
          </p:cNvPr>
          <p:cNvSpPr>
            <a:spLocks noGrp="1"/>
          </p:cNvSpPr>
          <p:nvPr>
            <p:ph type="title" hasCustomPrompt="1"/>
          </p:nvPr>
        </p:nvSpPr>
        <p:spPr>
          <a:xfrm>
            <a:off x="918972" y="547687"/>
            <a:ext cx="16450056" cy="1097280"/>
          </a:xfrm>
        </p:spPr>
        <p:txBody>
          <a:bodyPr anchor="t">
            <a:normAutofit/>
          </a:bodyPr>
          <a:lstStyle>
            <a:lvl1pPr>
              <a:lnSpc>
                <a:spcPct val="100000"/>
              </a:lnSpc>
              <a:defRPr sz="5000" b="1">
                <a:solidFill>
                  <a:srgbClr val="2F3D4C"/>
                </a:solidFill>
              </a:defRPr>
            </a:lvl1pPr>
          </a:lstStyle>
          <a:p>
            <a:r>
              <a:rPr lang="en-US" dirty="0"/>
              <a:t>Data slide</a:t>
            </a:r>
          </a:p>
        </p:txBody>
      </p:sp>
      <p:sp>
        <p:nvSpPr>
          <p:cNvPr id="9" name="Slide Number Placeholder 5">
            <a:extLst>
              <a:ext uri="{FF2B5EF4-FFF2-40B4-BE49-F238E27FC236}">
                <a16:creationId xmlns:a16="http://schemas.microsoft.com/office/drawing/2014/main" id="{9F54ED28-D286-7266-381B-E6160C2783E1}"/>
              </a:ext>
            </a:extLst>
          </p:cNvPr>
          <p:cNvSpPr>
            <a:spLocks noGrp="1"/>
          </p:cNvSpPr>
          <p:nvPr>
            <p:ph type="sldNum" sz="quarter" idx="12"/>
          </p:nvPr>
        </p:nvSpPr>
        <p:spPr>
          <a:xfrm>
            <a:off x="12254103" y="9527291"/>
            <a:ext cx="4114800" cy="547688"/>
          </a:xfrm>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sp>
        <p:nvSpPr>
          <p:cNvPr id="10" name="Date Placeholder 3">
            <a:extLst>
              <a:ext uri="{FF2B5EF4-FFF2-40B4-BE49-F238E27FC236}">
                <a16:creationId xmlns:a16="http://schemas.microsoft.com/office/drawing/2014/main" id="{AA4B8B91-BF75-FDBF-25DD-4B5B55DA0E9F}"/>
              </a:ext>
            </a:extLst>
          </p:cNvPr>
          <p:cNvSpPr>
            <a:spLocks noGrp="1"/>
          </p:cNvSpPr>
          <p:nvPr>
            <p:ph type="dt" sz="half" idx="10"/>
          </p:nvPr>
        </p:nvSpPr>
        <p:spPr>
          <a:xfrm>
            <a:off x="918972" y="9534526"/>
            <a:ext cx="4114800" cy="547688"/>
          </a:xfrm>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13" name="Footer Placeholder 4">
            <a:extLst>
              <a:ext uri="{FF2B5EF4-FFF2-40B4-BE49-F238E27FC236}">
                <a16:creationId xmlns:a16="http://schemas.microsoft.com/office/drawing/2014/main" id="{8448CBD1-B5E6-754B-4D75-219F58E6DEA3}"/>
              </a:ext>
            </a:extLst>
          </p:cNvPr>
          <p:cNvSpPr>
            <a:spLocks noGrp="1"/>
          </p:cNvSpPr>
          <p:nvPr>
            <p:ph type="ftr" sz="quarter" idx="11"/>
          </p:nvPr>
        </p:nvSpPr>
        <p:spPr>
          <a:xfrm>
            <a:off x="5566410" y="9534526"/>
            <a:ext cx="6172200" cy="547688"/>
          </a:xfrm>
        </p:spPr>
        <p:txBody>
          <a:bodyPr/>
          <a:lstStyle/>
          <a:p>
            <a:pPr defTabSz="1371600"/>
            <a:endParaRPr lang="en-US">
              <a:solidFill>
                <a:prstClr val="black">
                  <a:tint val="82000"/>
                </a:prstClr>
              </a:solidFill>
            </a:endParaRPr>
          </a:p>
        </p:txBody>
      </p:sp>
      <p:sp>
        <p:nvSpPr>
          <p:cNvPr id="7" name="Content Placeholder 2">
            <a:extLst>
              <a:ext uri="{FF2B5EF4-FFF2-40B4-BE49-F238E27FC236}">
                <a16:creationId xmlns:a16="http://schemas.microsoft.com/office/drawing/2014/main" id="{A3AFE474-6905-6CBF-B4C2-AF926B17C659}"/>
              </a:ext>
            </a:extLst>
          </p:cNvPr>
          <p:cNvSpPr>
            <a:spLocks noGrp="1"/>
          </p:cNvSpPr>
          <p:nvPr>
            <p:ph idx="1"/>
          </p:nvPr>
        </p:nvSpPr>
        <p:spPr>
          <a:xfrm>
            <a:off x="936137" y="2166068"/>
            <a:ext cx="16450056" cy="6232247"/>
          </a:xfrm>
        </p:spPr>
        <p:txBody>
          <a:bodyPr>
            <a:normAutofit/>
          </a:bodyPr>
          <a:lstStyle>
            <a:lvl1pPr marL="0" indent="0">
              <a:buNone/>
              <a:defRPr sz="2800">
                <a:solidFill>
                  <a:srgbClr val="2F3D4C"/>
                </a:solidFill>
              </a:defRPr>
            </a:lvl1pPr>
            <a:lvl2pPr>
              <a:defRPr sz="4200"/>
            </a:lvl2pPr>
            <a:lvl3pPr>
              <a:defRPr sz="3600"/>
            </a:lvl3pPr>
            <a:lvl4pPr>
              <a:defRPr sz="3000"/>
            </a:lvl4pPr>
          </a:lstStyle>
          <a:p>
            <a:pPr lvl="0"/>
            <a:r>
              <a:rPr lang="en-US"/>
              <a:t>Click to edit Master text styles</a:t>
            </a:r>
          </a:p>
        </p:txBody>
      </p:sp>
      <p:pic>
        <p:nvPicPr>
          <p:cNvPr id="11" name="Picture 10">
            <a:extLst>
              <a:ext uri="{FF2B5EF4-FFF2-40B4-BE49-F238E27FC236}">
                <a16:creationId xmlns:a16="http://schemas.microsoft.com/office/drawing/2014/main" id="{4B217999-8758-BD0D-F188-1776473D73CE}"/>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638701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with Footer">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79A8B40-4FA4-AB72-CF27-F710AC3A8D2D}"/>
              </a:ext>
            </a:extLst>
          </p:cNvPr>
          <p:cNvPicPr>
            <a:picLocks noChangeAspect="1"/>
          </p:cNvPicPr>
          <p:nvPr userDrawn="1"/>
        </p:nvPicPr>
        <p:blipFill>
          <a:blip r:embed="rId2"/>
          <a:stretch>
            <a:fillRect/>
          </a:stretch>
        </p:blipFill>
        <p:spPr>
          <a:xfrm rot="16200000">
            <a:off x="7650426" y="846324"/>
            <a:ext cx="26615" cy="17373600"/>
          </a:xfrm>
          <a:prstGeom prst="rect">
            <a:avLst/>
          </a:prstGeom>
        </p:spPr>
      </p:pic>
      <p:pic>
        <p:nvPicPr>
          <p:cNvPr id="11" name="SCDE logo" descr="South Carolina Department of Education logo ">
            <a:extLst>
              <a:ext uri="{FF2B5EF4-FFF2-40B4-BE49-F238E27FC236}">
                <a16:creationId xmlns:a16="http://schemas.microsoft.com/office/drawing/2014/main" id="{FF320282-5BD6-3617-EDC1-095179441E9C}"/>
              </a:ext>
            </a:extLst>
          </p:cNvPr>
          <p:cNvPicPr>
            <a:picLocks noChangeAspect="1"/>
          </p:cNvPicPr>
          <p:nvPr userDrawn="1"/>
        </p:nvPicPr>
        <p:blipFill>
          <a:blip r:embed="rId3"/>
          <a:stretch>
            <a:fillRect/>
          </a:stretch>
        </p:blipFill>
        <p:spPr>
          <a:xfrm>
            <a:off x="16535400" y="8828011"/>
            <a:ext cx="1262662" cy="1254203"/>
          </a:xfrm>
          <a:prstGeom prst="rect">
            <a:avLst/>
          </a:prstGeom>
        </p:spPr>
      </p:pic>
      <p:sp>
        <p:nvSpPr>
          <p:cNvPr id="2" name="Title 1">
            <a:extLst>
              <a:ext uri="{FF2B5EF4-FFF2-40B4-BE49-F238E27FC236}">
                <a16:creationId xmlns:a16="http://schemas.microsoft.com/office/drawing/2014/main" id="{9AB525F5-194F-62C4-CDC3-1B712D0676F1}"/>
              </a:ext>
            </a:extLst>
          </p:cNvPr>
          <p:cNvSpPr>
            <a:spLocks noGrp="1"/>
          </p:cNvSpPr>
          <p:nvPr>
            <p:ph type="title" hasCustomPrompt="1"/>
          </p:nvPr>
        </p:nvSpPr>
        <p:spPr>
          <a:xfrm>
            <a:off x="918972" y="547687"/>
            <a:ext cx="16404336" cy="1097280"/>
          </a:xfrm>
        </p:spPr>
        <p:txBody>
          <a:bodyPr anchor="t">
            <a:normAutofit/>
          </a:bodyPr>
          <a:lstStyle>
            <a:lvl1pPr>
              <a:lnSpc>
                <a:spcPct val="100000"/>
              </a:lnSpc>
              <a:defRPr sz="5000" b="1">
                <a:solidFill>
                  <a:srgbClr val="2F3D4C"/>
                </a:solidFill>
              </a:defRPr>
            </a:lvl1pPr>
          </a:lstStyle>
          <a:p>
            <a:r>
              <a:rPr lang="en-US" dirty="0"/>
              <a:t>Two Content with Footer</a:t>
            </a:r>
          </a:p>
        </p:txBody>
      </p:sp>
      <p:sp>
        <p:nvSpPr>
          <p:cNvPr id="3" name="Content Placeholder 2">
            <a:extLst>
              <a:ext uri="{FF2B5EF4-FFF2-40B4-BE49-F238E27FC236}">
                <a16:creationId xmlns:a16="http://schemas.microsoft.com/office/drawing/2014/main" id="{639AD13B-C6F1-0FFF-1CFE-F9506448BE5A}"/>
              </a:ext>
            </a:extLst>
          </p:cNvPr>
          <p:cNvSpPr>
            <a:spLocks noGrp="1"/>
          </p:cNvSpPr>
          <p:nvPr>
            <p:ph sz="half" idx="1"/>
          </p:nvPr>
        </p:nvSpPr>
        <p:spPr>
          <a:xfrm>
            <a:off x="918972"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1D33C630-315D-CFC6-1077-4EA130C6BF5B}"/>
              </a:ext>
            </a:extLst>
          </p:cNvPr>
          <p:cNvSpPr>
            <a:spLocks noGrp="1"/>
          </p:cNvSpPr>
          <p:nvPr>
            <p:ph sz="half" idx="2"/>
          </p:nvPr>
        </p:nvSpPr>
        <p:spPr>
          <a:xfrm>
            <a:off x="9579311" y="2247900"/>
            <a:ext cx="7772400" cy="6361229"/>
          </a:xfrm>
        </p:spPr>
        <p:txBody>
          <a:bodyPr>
            <a:normAutofit/>
          </a:bodyPr>
          <a:lstStyle>
            <a:lvl1pPr>
              <a:lnSpc>
                <a:spcPct val="110000"/>
              </a:lnSpc>
              <a:spcBef>
                <a:spcPts val="0"/>
              </a:spcBef>
              <a:defRPr sz="2600">
                <a:solidFill>
                  <a:srgbClr val="2F3D4C"/>
                </a:solidFill>
              </a:defRPr>
            </a:lvl1pPr>
            <a:lvl2pPr>
              <a:lnSpc>
                <a:spcPct val="110000"/>
              </a:lnSpc>
              <a:spcBef>
                <a:spcPts val="0"/>
              </a:spcBef>
              <a:defRPr sz="2600">
                <a:solidFill>
                  <a:srgbClr val="2F3D4C"/>
                </a:solidFill>
              </a:defRPr>
            </a:lvl2pPr>
            <a:lvl3pPr>
              <a:lnSpc>
                <a:spcPct val="110000"/>
              </a:lnSpc>
              <a:spcBef>
                <a:spcPts val="0"/>
              </a:spcBef>
              <a:defRPr sz="2600">
                <a:solidFill>
                  <a:srgbClr val="2F3D4C"/>
                </a:solidFill>
              </a:defRPr>
            </a:lvl3pPr>
            <a:lvl4pPr>
              <a:lnSpc>
                <a:spcPct val="110000"/>
              </a:lnSpc>
              <a:spcBef>
                <a:spcPts val="0"/>
              </a:spcBef>
              <a:defRPr sz="2600">
                <a:solidFill>
                  <a:srgbClr val="2F3D4C"/>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a:extLst>
              <a:ext uri="{FF2B5EF4-FFF2-40B4-BE49-F238E27FC236}">
                <a16:creationId xmlns:a16="http://schemas.microsoft.com/office/drawing/2014/main" id="{15D4EA1A-AFD3-FE33-791E-2576D3414096}"/>
              </a:ext>
            </a:extLst>
          </p:cNvPr>
          <p:cNvSpPr>
            <a:spLocks noGrp="1"/>
          </p:cNvSpPr>
          <p:nvPr>
            <p:ph type="dt" sz="half" idx="10"/>
          </p:nvPr>
        </p:nvSpPr>
        <p:spPr/>
        <p:txBody>
          <a:bodyPr/>
          <a:lstStyle/>
          <a:p>
            <a:pPr defTabSz="1371600"/>
            <a:fld id="{A448B9D2-E6E9-40E5-8C65-A106E5FF64CC}" type="datetimeFigureOut">
              <a:rPr lang="en-US" smtClean="0">
                <a:solidFill>
                  <a:prstClr val="black">
                    <a:tint val="82000"/>
                  </a:prstClr>
                </a:solidFill>
              </a:rPr>
              <a:pPr defTabSz="1371600"/>
              <a:t>8/20/2025</a:t>
            </a:fld>
            <a:endParaRPr lang="en-US">
              <a:solidFill>
                <a:prstClr val="black">
                  <a:tint val="82000"/>
                </a:prstClr>
              </a:solidFill>
            </a:endParaRPr>
          </a:p>
        </p:txBody>
      </p:sp>
      <p:sp>
        <p:nvSpPr>
          <p:cNvPr id="6" name="Footer Placeholder 5">
            <a:extLst>
              <a:ext uri="{FF2B5EF4-FFF2-40B4-BE49-F238E27FC236}">
                <a16:creationId xmlns:a16="http://schemas.microsoft.com/office/drawing/2014/main" id="{88FE9CDF-4B22-2AEC-D3B4-2114FED224F7}"/>
              </a:ext>
            </a:extLst>
          </p:cNvPr>
          <p:cNvSpPr>
            <a:spLocks noGrp="1"/>
          </p:cNvSpPr>
          <p:nvPr>
            <p:ph type="ftr" sz="quarter" idx="11"/>
          </p:nvPr>
        </p:nvSpPr>
        <p:spPr/>
        <p:txBody>
          <a:bodyPr/>
          <a:lstStyle/>
          <a:p>
            <a:pPr defTabSz="1371600"/>
            <a:endParaRPr lang="en-US">
              <a:solidFill>
                <a:prstClr val="black">
                  <a:tint val="82000"/>
                </a:prstClr>
              </a:solidFill>
            </a:endParaRPr>
          </a:p>
        </p:txBody>
      </p:sp>
      <p:sp>
        <p:nvSpPr>
          <p:cNvPr id="7" name="Slide Number Placeholder 6">
            <a:extLst>
              <a:ext uri="{FF2B5EF4-FFF2-40B4-BE49-F238E27FC236}">
                <a16:creationId xmlns:a16="http://schemas.microsoft.com/office/drawing/2014/main" id="{C385E363-0518-8836-E86B-81440D4AE929}"/>
              </a:ext>
            </a:extLst>
          </p:cNvPr>
          <p:cNvSpPr>
            <a:spLocks noGrp="1"/>
          </p:cNvSpPr>
          <p:nvPr>
            <p:ph type="sldNum" sz="quarter" idx="12"/>
          </p:nvPr>
        </p:nvSpPr>
        <p:spPr/>
        <p:txBody>
          <a:bodyPr/>
          <a:lstStyle/>
          <a:p>
            <a:pPr defTabSz="1371600"/>
            <a:fld id="{6198BB4C-949A-4E12-86B0-4EF15C1E3C5D}" type="slidenum">
              <a:rPr lang="en-US" smtClean="0">
                <a:solidFill>
                  <a:prstClr val="black">
                    <a:tint val="82000"/>
                  </a:prstClr>
                </a:solidFill>
              </a:rPr>
              <a:pPr defTabSz="1371600"/>
              <a:t>‹#›</a:t>
            </a:fld>
            <a:endParaRPr lang="en-US">
              <a:solidFill>
                <a:prstClr val="black">
                  <a:tint val="82000"/>
                </a:prstClr>
              </a:solidFill>
            </a:endParaRPr>
          </a:p>
        </p:txBody>
      </p:sp>
      <p:pic>
        <p:nvPicPr>
          <p:cNvPr id="9" name="Picture 8">
            <a:extLst>
              <a:ext uri="{FF2B5EF4-FFF2-40B4-BE49-F238E27FC236}">
                <a16:creationId xmlns:a16="http://schemas.microsoft.com/office/drawing/2014/main" id="{CCB30407-92DB-6D23-E28D-5CA457DC0021}"/>
              </a:ext>
            </a:extLst>
          </p:cNvPr>
          <p:cNvPicPr>
            <a:picLocks noChangeAspect="1"/>
          </p:cNvPicPr>
          <p:nvPr userDrawn="1"/>
        </p:nvPicPr>
        <p:blipFill>
          <a:blip r:embed="rId4"/>
          <a:stretch>
            <a:fillRect/>
          </a:stretch>
        </p:blipFill>
        <p:spPr>
          <a:xfrm>
            <a:off x="903731" y="1896138"/>
            <a:ext cx="16459200" cy="18760"/>
          </a:xfrm>
          <a:prstGeom prst="rect">
            <a:avLst/>
          </a:prstGeom>
        </p:spPr>
      </p:pic>
    </p:spTree>
    <p:extLst>
      <p:ext uri="{BB962C8B-B14F-4D97-AF65-F5344CB8AC3E}">
        <p14:creationId xmlns:p14="http://schemas.microsoft.com/office/powerpoint/2010/main" val="1830302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7CB8A-616D-DB88-E626-AD88405ECE49}"/>
              </a:ext>
            </a:extLst>
          </p:cNvPr>
          <p:cNvSpPr>
            <a:spLocks noGrp="1"/>
          </p:cNvSpPr>
          <p:nvPr>
            <p:ph type="title"/>
          </p:nvPr>
        </p:nvSpPr>
        <p:spPr>
          <a:xfrm>
            <a:off x="918972" y="547687"/>
            <a:ext cx="16404336" cy="109728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521D1AE-8C70-E17F-4B72-A99C29DE1853}"/>
              </a:ext>
            </a:extLst>
          </p:cNvPr>
          <p:cNvSpPr>
            <a:spLocks noGrp="1"/>
          </p:cNvSpPr>
          <p:nvPr>
            <p:ph type="body" idx="1"/>
          </p:nvPr>
        </p:nvSpPr>
        <p:spPr>
          <a:xfrm>
            <a:off x="918972" y="1866901"/>
            <a:ext cx="16404336" cy="689105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4D0739AE-F4E9-DBEA-157C-A988F04C3D46}"/>
              </a:ext>
            </a:extLst>
          </p:cNvPr>
          <p:cNvSpPr>
            <a:spLocks noGrp="1"/>
          </p:cNvSpPr>
          <p:nvPr>
            <p:ph type="dt" sz="half" idx="2"/>
          </p:nvPr>
        </p:nvSpPr>
        <p:spPr>
          <a:xfrm>
            <a:off x="918972" y="9534526"/>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A448B9D2-E6E9-40E5-8C65-A106E5FF64CC}" type="datetimeFigureOut">
              <a:rPr lang="en-US" smtClean="0">
                <a:solidFill>
                  <a:prstClr val="black">
                    <a:tint val="82000"/>
                  </a:prstClr>
                </a:solidFill>
              </a:rPr>
              <a:pPr defTabSz="1371600"/>
              <a:t>8/20/2025</a:t>
            </a:fld>
            <a:endParaRPr lang="en-US" dirty="0">
              <a:solidFill>
                <a:prstClr val="black">
                  <a:tint val="82000"/>
                </a:prstClr>
              </a:solidFill>
            </a:endParaRPr>
          </a:p>
        </p:txBody>
      </p:sp>
      <p:sp>
        <p:nvSpPr>
          <p:cNvPr id="5" name="Footer Placeholder 4">
            <a:extLst>
              <a:ext uri="{FF2B5EF4-FFF2-40B4-BE49-F238E27FC236}">
                <a16:creationId xmlns:a16="http://schemas.microsoft.com/office/drawing/2014/main" id="{EAF12BDF-56C2-0213-CE6C-82243BE91B51}"/>
              </a:ext>
            </a:extLst>
          </p:cNvPr>
          <p:cNvSpPr>
            <a:spLocks noGrp="1"/>
          </p:cNvSpPr>
          <p:nvPr>
            <p:ph type="ftr" sz="quarter" idx="3"/>
          </p:nvPr>
        </p:nvSpPr>
        <p:spPr>
          <a:xfrm>
            <a:off x="6035040" y="9556342"/>
            <a:ext cx="61722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endParaRPr lang="en-US" dirty="0">
              <a:solidFill>
                <a:prstClr val="black">
                  <a:tint val="82000"/>
                </a:prstClr>
              </a:solidFill>
            </a:endParaRPr>
          </a:p>
        </p:txBody>
      </p:sp>
      <p:sp>
        <p:nvSpPr>
          <p:cNvPr id="6" name="Slide Number Placeholder 5">
            <a:extLst>
              <a:ext uri="{FF2B5EF4-FFF2-40B4-BE49-F238E27FC236}">
                <a16:creationId xmlns:a16="http://schemas.microsoft.com/office/drawing/2014/main" id="{5B0486B0-175D-859B-47C3-0AF39FCE83CE}"/>
              </a:ext>
            </a:extLst>
          </p:cNvPr>
          <p:cNvSpPr>
            <a:spLocks noGrp="1"/>
          </p:cNvSpPr>
          <p:nvPr>
            <p:ph type="sldNum" sz="quarter" idx="4"/>
          </p:nvPr>
        </p:nvSpPr>
        <p:spPr>
          <a:xfrm>
            <a:off x="13208508" y="9556342"/>
            <a:ext cx="4114800" cy="547688"/>
          </a:xfrm>
          <a:prstGeom prst="rect">
            <a:avLst/>
          </a:prstGeom>
        </p:spPr>
        <p:txBody>
          <a:bodyPr vert="horz" lIns="91440" tIns="45720" rIns="91440" bIns="45720" rtlCol="0" anchor="ctr"/>
          <a:lstStyle>
            <a:lvl1pPr algn="l">
              <a:defRPr sz="1800">
                <a:solidFill>
                  <a:schemeClr val="tx1">
                    <a:tint val="82000"/>
                  </a:schemeClr>
                </a:solidFill>
              </a:defRPr>
            </a:lvl1pPr>
          </a:lstStyle>
          <a:p>
            <a:pPr defTabSz="1371600"/>
            <a:fld id="{6198BB4C-949A-4E12-86B0-4EF15C1E3C5D}" type="slidenum">
              <a:rPr lang="en-US" smtClean="0">
                <a:solidFill>
                  <a:prstClr val="black">
                    <a:tint val="82000"/>
                  </a:prstClr>
                </a:solidFill>
              </a:rPr>
              <a:pPr defTabSz="1371600"/>
              <a:t>‹#›</a:t>
            </a:fld>
            <a:endParaRPr lang="en-US" dirty="0">
              <a:solidFill>
                <a:prstClr val="black">
                  <a:tint val="82000"/>
                </a:prstClr>
              </a:solidFill>
            </a:endParaRPr>
          </a:p>
        </p:txBody>
      </p:sp>
    </p:spTree>
    <p:extLst>
      <p:ext uri="{BB962C8B-B14F-4D97-AF65-F5344CB8AC3E}">
        <p14:creationId xmlns:p14="http://schemas.microsoft.com/office/powerpoint/2010/main" val="2460797696"/>
      </p:ext>
    </p:extLst>
  </p:cSld>
  <p:clrMap bg1="lt1" tx1="dk1" bg2="lt2" tx2="dk2" accent1="accent1" accent2="accent2" accent3="accent3" accent4="accent4" accent5="accent5" accent6="accent6" hlink="hlink" folHlink="folHlink"/>
  <p:sldLayoutIdLst>
    <p:sldLayoutId id="2147483661" r:id="rId1"/>
    <p:sldLayoutId id="2147483671" r:id="rId2"/>
    <p:sldLayoutId id="2147483675" r:id="rId3"/>
    <p:sldLayoutId id="2147483662" r:id="rId4"/>
    <p:sldLayoutId id="2147483677" r:id="rId5"/>
    <p:sldLayoutId id="2147483678" r:id="rId6"/>
    <p:sldLayoutId id="2147483679" r:id="rId7"/>
    <p:sldLayoutId id="2147483674" r:id="rId8"/>
    <p:sldLayoutId id="2147483663" r:id="rId9"/>
    <p:sldLayoutId id="2147483673" r:id="rId10"/>
    <p:sldLayoutId id="2147483664" r:id="rId11"/>
    <p:sldLayoutId id="2147483672" r:id="rId12"/>
    <p:sldLayoutId id="2147483666" r:id="rId13"/>
    <p:sldLayoutId id="2147483668" r:id="rId14"/>
    <p:sldLayoutId id="2147483670" r:id="rId15"/>
    <p:sldLayoutId id="2147483669" r:id="rId16"/>
  </p:sldLayoutIdLst>
  <p:txStyles>
    <p:titleStyle>
      <a:lvl1pPr algn="l" defTabSz="1371600" rtl="0" eaLnBrk="1" latinLnBrk="0" hangingPunct="1">
        <a:lnSpc>
          <a:spcPct val="90000"/>
        </a:lnSpc>
        <a:spcBef>
          <a:spcPct val="0"/>
        </a:spcBef>
        <a:buNone/>
        <a:defRPr sz="4800" kern="1200">
          <a:solidFill>
            <a:schemeClr val="tx1"/>
          </a:solidFill>
          <a:latin typeface="+mn-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36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2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28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hyperlink" Target="https://ed.sc.gov/finance/auditing/information-memos-and-forms/subrecipient-risk-assessments/"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mailto:ramelvin@ed.sc.gov" TargetMode="External"/><Relationship Id="rId2" Type="http://schemas.openxmlformats.org/officeDocument/2006/relationships/hyperlink" Target="mailto:hdavis@ed.sc.gov" TargetMode="External"/><Relationship Id="rId1" Type="http://schemas.openxmlformats.org/officeDocument/2006/relationships/slideLayout" Target="../slideLayouts/slideLayout4.xml"/><Relationship Id="rId4" Type="http://schemas.openxmlformats.org/officeDocument/2006/relationships/hyperlink" Target="mailto:auditingservices@ed.sc.gov"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125B5-F436-FCCB-568C-BFA2D8619E3A}"/>
              </a:ext>
            </a:extLst>
          </p:cNvPr>
          <p:cNvSpPr>
            <a:spLocks noGrp="1"/>
          </p:cNvSpPr>
          <p:nvPr>
            <p:ph type="ctrTitle"/>
          </p:nvPr>
        </p:nvSpPr>
        <p:spPr/>
        <p:txBody>
          <a:bodyPr>
            <a:normAutofit/>
          </a:bodyPr>
          <a:lstStyle/>
          <a:p>
            <a:r>
              <a:rPr lang="en-US" sz="6000" dirty="0"/>
              <a:t>Subrecipient Risk Assessment</a:t>
            </a:r>
          </a:p>
        </p:txBody>
      </p:sp>
      <p:sp>
        <p:nvSpPr>
          <p:cNvPr id="3" name="Subtitle 2">
            <a:extLst>
              <a:ext uri="{FF2B5EF4-FFF2-40B4-BE49-F238E27FC236}">
                <a16:creationId xmlns:a16="http://schemas.microsoft.com/office/drawing/2014/main" id="{B099F854-9284-7C19-F74C-100A35BAADE6}"/>
              </a:ext>
            </a:extLst>
          </p:cNvPr>
          <p:cNvSpPr>
            <a:spLocks noGrp="1"/>
          </p:cNvSpPr>
          <p:nvPr>
            <p:ph type="subTitle" idx="1"/>
          </p:nvPr>
        </p:nvSpPr>
        <p:spPr/>
        <p:txBody>
          <a:bodyPr/>
          <a:lstStyle/>
          <a:p>
            <a:r>
              <a:rPr lang="en-US" dirty="0"/>
              <a:t>Finance Boot Camp</a:t>
            </a:r>
          </a:p>
          <a:p>
            <a:r>
              <a:rPr lang="en-US" dirty="0"/>
              <a:t>Hershula Davis</a:t>
            </a:r>
          </a:p>
          <a:p>
            <a:r>
              <a:rPr lang="en-US" dirty="0"/>
              <a:t>Director, Office of Audit Services</a:t>
            </a:r>
          </a:p>
          <a:p>
            <a:r>
              <a:rPr lang="en-US" dirty="0"/>
              <a:t>August 21,2025</a:t>
            </a:r>
          </a:p>
        </p:txBody>
      </p:sp>
      <p:pic>
        <p:nvPicPr>
          <p:cNvPr id="5" name="Content PlacehCDE banner logo" descr="2024 South Carolina Department of Education banner logo.">
            <a:extLst>
              <a:ext uri="{FF2B5EF4-FFF2-40B4-BE49-F238E27FC236}">
                <a16:creationId xmlns:a16="http://schemas.microsoft.com/office/drawing/2014/main" id="{F8433567-76C1-EC93-B632-9F436514586A}"/>
              </a:ext>
            </a:extLst>
          </p:cNvPr>
          <p:cNvPicPr>
            <a:picLocks noChangeAspect="1"/>
          </p:cNvPicPr>
          <p:nvPr/>
        </p:nvPicPr>
        <p:blipFill>
          <a:blip r:embed="rId3"/>
          <a:stretch>
            <a:fillRect/>
          </a:stretch>
        </p:blipFill>
        <p:spPr>
          <a:xfrm>
            <a:off x="304800" y="8191501"/>
            <a:ext cx="9601200" cy="1920240"/>
          </a:xfrm>
          <a:prstGeom prst="rect">
            <a:avLst/>
          </a:prstGeom>
        </p:spPr>
      </p:pic>
    </p:spTree>
    <p:extLst>
      <p:ext uri="{BB962C8B-B14F-4D97-AF65-F5344CB8AC3E}">
        <p14:creationId xmlns:p14="http://schemas.microsoft.com/office/powerpoint/2010/main" val="1840523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77107-2D10-CD2E-88BF-C3725CB86CD4}"/>
              </a:ext>
            </a:extLst>
          </p:cNvPr>
          <p:cNvSpPr>
            <a:spLocks noGrp="1"/>
          </p:cNvSpPr>
          <p:nvPr>
            <p:ph type="title"/>
          </p:nvPr>
        </p:nvSpPr>
        <p:spPr/>
        <p:txBody>
          <a:bodyPr/>
          <a:lstStyle/>
          <a:p>
            <a:r>
              <a:rPr lang="en-US" dirty="0"/>
              <a:t>How Can I Lower My Score?</a:t>
            </a:r>
          </a:p>
        </p:txBody>
      </p:sp>
      <p:sp>
        <p:nvSpPr>
          <p:cNvPr id="3" name="Content Placeholder 2">
            <a:extLst>
              <a:ext uri="{FF2B5EF4-FFF2-40B4-BE49-F238E27FC236}">
                <a16:creationId xmlns:a16="http://schemas.microsoft.com/office/drawing/2014/main" id="{35539A6C-AE06-4C82-E1EA-7F99B3BBA1F1}"/>
              </a:ext>
            </a:extLst>
          </p:cNvPr>
          <p:cNvSpPr>
            <a:spLocks noGrp="1"/>
          </p:cNvSpPr>
          <p:nvPr>
            <p:ph idx="1"/>
          </p:nvPr>
        </p:nvSpPr>
        <p:spPr/>
        <p:txBody>
          <a:bodyPr>
            <a:normAutofit fontScale="92500" lnSpcReduction="10000"/>
          </a:bodyPr>
          <a:lstStyle/>
          <a:p>
            <a:pPr marL="457200" indent="-457200">
              <a:buFont typeface="Arial" panose="020B0604020202020204" pitchFamily="34" charset="0"/>
              <a:buChar char="•"/>
            </a:pPr>
            <a:r>
              <a:rPr lang="en-US" dirty="0"/>
              <a:t>Submit all required reports, both financial and programmatic, on time</a:t>
            </a:r>
          </a:p>
          <a:p>
            <a:pPr marL="457200" indent="-457200">
              <a:buFont typeface="Arial" panose="020B0604020202020204" pitchFamily="34" charset="0"/>
              <a:buChar char="•"/>
            </a:pPr>
            <a:r>
              <a:rPr lang="en-US" dirty="0"/>
              <a:t>Ensure all new personnel are high quality and are properly trained</a:t>
            </a:r>
          </a:p>
          <a:p>
            <a:pPr marL="457200" indent="-457200">
              <a:buFont typeface="Arial" panose="020B0604020202020204" pitchFamily="34" charset="0"/>
              <a:buChar char="•"/>
            </a:pPr>
            <a:r>
              <a:rPr lang="en-US" dirty="0"/>
              <a:t>Understand all programmatic regulations, requirements, performance measures, and expected outcomes, and comply</a:t>
            </a:r>
          </a:p>
          <a:p>
            <a:pPr marL="457200" indent="-457200">
              <a:buFont typeface="Arial" panose="020B0604020202020204" pitchFamily="34" charset="0"/>
              <a:buChar char="•"/>
            </a:pPr>
            <a:r>
              <a:rPr lang="en-US" dirty="0"/>
              <a:t>Ensure all costs charged to federal programs are allowable</a:t>
            </a:r>
          </a:p>
          <a:p>
            <a:pPr marL="457200" indent="-457200">
              <a:buFont typeface="Arial" panose="020B0604020202020204" pitchFamily="34" charset="0"/>
              <a:buChar char="•"/>
            </a:pPr>
            <a:r>
              <a:rPr lang="en-US" dirty="0"/>
              <a:t>Submit at least quarterly expenditure reports in GAPS</a:t>
            </a:r>
          </a:p>
          <a:p>
            <a:pPr marL="457200" indent="-457200">
              <a:buFont typeface="Arial" panose="020B0604020202020204" pitchFamily="34" charset="0"/>
              <a:buChar char="•"/>
            </a:pPr>
            <a:r>
              <a:rPr lang="en-US" dirty="0"/>
              <a:t>Document all policies and procedures related to financial management</a:t>
            </a:r>
          </a:p>
          <a:p>
            <a:pPr marL="457200" indent="-457200">
              <a:buFont typeface="Arial" panose="020B0604020202020204" pitchFamily="34" charset="0"/>
              <a:buChar char="•"/>
            </a:pPr>
            <a:r>
              <a:rPr lang="en-US" dirty="0"/>
              <a:t>Ensure proper segregation of duties</a:t>
            </a:r>
          </a:p>
          <a:p>
            <a:pPr marL="457200" indent="-457200">
              <a:buFont typeface="Arial" panose="020B0604020202020204" pitchFamily="34" charset="0"/>
              <a:buChar char="•"/>
            </a:pPr>
            <a:r>
              <a:rPr lang="en-US" dirty="0"/>
              <a:t>Maintain sufficient operating funds</a:t>
            </a:r>
          </a:p>
          <a:p>
            <a:pPr marL="457200" indent="-457200">
              <a:buFont typeface="Arial" panose="020B0604020202020204" pitchFamily="34" charset="0"/>
              <a:buChar char="•"/>
            </a:pPr>
            <a:r>
              <a:rPr lang="en-US" dirty="0"/>
              <a:t>Correct all accreditation deficiencies</a:t>
            </a:r>
          </a:p>
          <a:p>
            <a:pPr marL="457200" indent="-457200">
              <a:buFont typeface="Arial" panose="020B0604020202020204" pitchFamily="34" charset="0"/>
              <a:buChar char="•"/>
            </a:pPr>
            <a:r>
              <a:rPr lang="en-US" dirty="0"/>
              <a:t>Ensure test security procedures are followed</a:t>
            </a:r>
          </a:p>
          <a:p>
            <a:pPr marL="457200" indent="-457200">
              <a:buFont typeface="Arial" panose="020B0604020202020204" pitchFamily="34" charset="0"/>
              <a:buChar char="•"/>
            </a:pPr>
            <a:r>
              <a:rPr lang="en-US" dirty="0"/>
              <a:t>Strengthen internal controls to reduce audit findings</a:t>
            </a:r>
          </a:p>
          <a:p>
            <a:endParaRPr lang="en-US" dirty="0"/>
          </a:p>
          <a:p>
            <a:endParaRPr lang="en-US" dirty="0"/>
          </a:p>
          <a:p>
            <a:endParaRPr lang="en-US" dirty="0"/>
          </a:p>
        </p:txBody>
      </p:sp>
    </p:spTree>
    <p:extLst>
      <p:ext uri="{BB962C8B-B14F-4D97-AF65-F5344CB8AC3E}">
        <p14:creationId xmlns:p14="http://schemas.microsoft.com/office/powerpoint/2010/main" val="1629912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9684C-DD60-08FF-B677-E6C931057403}"/>
              </a:ext>
            </a:extLst>
          </p:cNvPr>
          <p:cNvSpPr>
            <a:spLocks noGrp="1"/>
          </p:cNvSpPr>
          <p:nvPr>
            <p:ph type="title"/>
          </p:nvPr>
        </p:nvSpPr>
        <p:spPr/>
        <p:txBody>
          <a:bodyPr/>
          <a:lstStyle/>
          <a:p>
            <a:r>
              <a:rPr lang="en-US" dirty="0"/>
              <a:t>SCDE Subrecipient Risk Assessment Procedures</a:t>
            </a:r>
          </a:p>
        </p:txBody>
      </p:sp>
      <p:sp>
        <p:nvSpPr>
          <p:cNvPr id="3" name="Content Placeholder 2">
            <a:extLst>
              <a:ext uri="{FF2B5EF4-FFF2-40B4-BE49-F238E27FC236}">
                <a16:creationId xmlns:a16="http://schemas.microsoft.com/office/drawing/2014/main" id="{A4B62466-97C7-E328-6E58-5F861E2E9256}"/>
              </a:ext>
            </a:extLst>
          </p:cNvPr>
          <p:cNvSpPr>
            <a:spLocks noGrp="1"/>
          </p:cNvSpPr>
          <p:nvPr>
            <p:ph idx="1"/>
          </p:nvPr>
        </p:nvSpPr>
        <p:spPr/>
        <p:txBody>
          <a:bodyPr/>
          <a:lstStyle/>
          <a:p>
            <a:r>
              <a:rPr lang="en-US">
                <a:hlinkClick r:id="rId2"/>
              </a:rPr>
              <a:t>https</a:t>
            </a:r>
            <a:r>
              <a:rPr lang="en-US" dirty="0">
                <a:hlinkClick r:id="rId2"/>
              </a:rPr>
              <a:t>://ed.sc.gov/finance/auditing/information-memos-and-forms/subrecipient-risk-assessments/</a:t>
            </a:r>
            <a:endParaRPr lang="en-US" dirty="0"/>
          </a:p>
          <a:p>
            <a:endParaRPr lang="en-US" dirty="0"/>
          </a:p>
        </p:txBody>
      </p:sp>
    </p:spTree>
    <p:extLst>
      <p:ext uri="{BB962C8B-B14F-4D97-AF65-F5344CB8AC3E}">
        <p14:creationId xmlns:p14="http://schemas.microsoft.com/office/powerpoint/2010/main" val="17050205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4A9C7-5AE7-EF85-380C-8768A8AC0201}"/>
              </a:ext>
            </a:extLst>
          </p:cNvPr>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604158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29D07-BE30-0E4E-FE86-95FB67B6DF59}"/>
              </a:ext>
            </a:extLst>
          </p:cNvPr>
          <p:cNvSpPr>
            <a:spLocks noGrp="1"/>
          </p:cNvSpPr>
          <p:nvPr>
            <p:ph type="title"/>
          </p:nvPr>
        </p:nvSpPr>
        <p:spPr/>
        <p:txBody>
          <a:bodyPr/>
          <a:lstStyle/>
          <a:p>
            <a:r>
              <a:rPr lang="en-US" dirty="0"/>
              <a:t>Contact</a:t>
            </a:r>
          </a:p>
        </p:txBody>
      </p:sp>
      <p:sp>
        <p:nvSpPr>
          <p:cNvPr id="3" name="Content Placeholder 2">
            <a:extLst>
              <a:ext uri="{FF2B5EF4-FFF2-40B4-BE49-F238E27FC236}">
                <a16:creationId xmlns:a16="http://schemas.microsoft.com/office/drawing/2014/main" id="{99486E83-24BB-BDAB-F1D5-98A5BE0553AB}"/>
              </a:ext>
            </a:extLst>
          </p:cNvPr>
          <p:cNvSpPr>
            <a:spLocks noGrp="1"/>
          </p:cNvSpPr>
          <p:nvPr>
            <p:ph idx="1"/>
          </p:nvPr>
        </p:nvSpPr>
        <p:spPr/>
        <p:txBody>
          <a:bodyPr>
            <a:normAutofit lnSpcReduction="10000"/>
          </a:bodyPr>
          <a:lstStyle/>
          <a:p>
            <a:r>
              <a:rPr lang="en-US" dirty="0"/>
              <a:t>Hershula Davis</a:t>
            </a:r>
          </a:p>
          <a:p>
            <a:r>
              <a:rPr lang="en-US" dirty="0"/>
              <a:t>Director, Office of Audit Services</a:t>
            </a:r>
          </a:p>
          <a:p>
            <a:r>
              <a:rPr lang="en-US" dirty="0"/>
              <a:t>(803) 734-6022</a:t>
            </a:r>
          </a:p>
          <a:p>
            <a:r>
              <a:rPr lang="en-US" dirty="0">
                <a:hlinkClick r:id="rId2"/>
              </a:rPr>
              <a:t>hdavis@ed.sc.gov</a:t>
            </a:r>
            <a:endParaRPr lang="en-US" dirty="0"/>
          </a:p>
          <a:p>
            <a:endParaRPr lang="en-US" dirty="0"/>
          </a:p>
          <a:p>
            <a:r>
              <a:rPr lang="en-US" dirty="0"/>
              <a:t>Richelle Melvin</a:t>
            </a:r>
          </a:p>
          <a:p>
            <a:r>
              <a:rPr lang="en-US" dirty="0"/>
              <a:t>Audits Manager, Office of Audit Services</a:t>
            </a:r>
          </a:p>
          <a:p>
            <a:r>
              <a:rPr lang="en-US" dirty="0"/>
              <a:t>(803) 734-8453</a:t>
            </a:r>
          </a:p>
          <a:p>
            <a:r>
              <a:rPr lang="en-US" dirty="0">
                <a:hlinkClick r:id="rId3"/>
              </a:rPr>
              <a:t>ramelvin@ed.sc.gov</a:t>
            </a:r>
            <a:endParaRPr lang="en-US" dirty="0"/>
          </a:p>
          <a:p>
            <a:endParaRPr lang="en-US" dirty="0"/>
          </a:p>
          <a:p>
            <a:r>
              <a:rPr lang="en-US" dirty="0">
                <a:hlinkClick r:id="rId4"/>
              </a:rPr>
              <a:t>auditingservices@ed.sc.gov</a:t>
            </a:r>
            <a:endParaRPr lang="en-US" dirty="0"/>
          </a:p>
          <a:p>
            <a:endParaRPr lang="en-US" dirty="0"/>
          </a:p>
        </p:txBody>
      </p:sp>
    </p:spTree>
    <p:extLst>
      <p:ext uri="{BB962C8B-B14F-4D97-AF65-F5344CB8AC3E}">
        <p14:creationId xmlns:p14="http://schemas.microsoft.com/office/powerpoint/2010/main" val="296919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98B29-20E9-55EB-6C7A-5A9239D50D3F}"/>
              </a:ext>
            </a:extLst>
          </p:cNvPr>
          <p:cNvSpPr>
            <a:spLocks noGrp="1"/>
          </p:cNvSpPr>
          <p:nvPr>
            <p:ph type="title"/>
          </p:nvPr>
        </p:nvSpPr>
        <p:spPr/>
        <p:txBody>
          <a:bodyPr/>
          <a:lstStyle/>
          <a:p>
            <a:r>
              <a:rPr lang="en-US" dirty="0"/>
              <a:t>Subrecipient Risk Assessment Regulation</a:t>
            </a:r>
          </a:p>
        </p:txBody>
      </p:sp>
      <p:sp>
        <p:nvSpPr>
          <p:cNvPr id="3" name="Content Placeholder 2">
            <a:extLst>
              <a:ext uri="{FF2B5EF4-FFF2-40B4-BE49-F238E27FC236}">
                <a16:creationId xmlns:a16="http://schemas.microsoft.com/office/drawing/2014/main" id="{A2597729-9CCE-8D56-BA0D-BF941132C83A}"/>
              </a:ext>
            </a:extLst>
          </p:cNvPr>
          <p:cNvSpPr>
            <a:spLocks noGrp="1"/>
          </p:cNvSpPr>
          <p:nvPr>
            <p:ph idx="1"/>
          </p:nvPr>
        </p:nvSpPr>
        <p:spPr/>
        <p:txBody>
          <a:bodyPr/>
          <a:lstStyle/>
          <a:p>
            <a:pPr marL="457200" indent="-457200">
              <a:buFont typeface="Arial" panose="020B0604020202020204" pitchFamily="34" charset="0"/>
              <a:buChar char="•"/>
            </a:pPr>
            <a:r>
              <a:rPr lang="en-US" dirty="0"/>
              <a:t>2 CFR Part 200.332(b) requires evaluation of a subrecipient’s risk of noncompliance with federal statutes, regulations, and terms and conditions of a subaward</a:t>
            </a:r>
          </a:p>
          <a:p>
            <a:pPr marL="457200" indent="-457200">
              <a:buFont typeface="Arial" panose="020B0604020202020204" pitchFamily="34" charset="0"/>
              <a:buChar char="•"/>
            </a:pPr>
            <a:r>
              <a:rPr lang="en-US" dirty="0"/>
              <a:t>LEAs are rated on 10 criteria</a:t>
            </a:r>
          </a:p>
          <a:p>
            <a:pPr marL="457200" indent="-457200">
              <a:buFont typeface="Arial" panose="020B0604020202020204" pitchFamily="34" charset="0"/>
              <a:buChar char="•"/>
            </a:pPr>
            <a:r>
              <a:rPr lang="en-US" dirty="0"/>
              <a:t>Federal program officers rate subrecipients on criteria 1-6</a:t>
            </a:r>
          </a:p>
          <a:p>
            <a:pPr lvl="1"/>
            <a:r>
              <a:rPr lang="en-US" sz="2800" dirty="0"/>
              <a:t>Annually, an interrater reliability meeting is held to ensure program offices are rating subrecipients consistently </a:t>
            </a:r>
          </a:p>
          <a:p>
            <a:pPr marL="457200" indent="-457200">
              <a:buFont typeface="Arial" panose="020B0604020202020204" pitchFamily="34" charset="0"/>
              <a:buChar char="•"/>
            </a:pPr>
            <a:r>
              <a:rPr lang="en-US" dirty="0"/>
              <a:t>The Office of Finance rates subrecipients on criteria 1,2,4, and 6</a:t>
            </a:r>
          </a:p>
          <a:p>
            <a:pPr marL="457200" indent="-457200">
              <a:buFont typeface="Arial" panose="020B0604020202020204" pitchFamily="34" charset="0"/>
              <a:buChar char="•"/>
            </a:pPr>
            <a:r>
              <a:rPr lang="en-US" dirty="0"/>
              <a:t>The Office of Audit Services rates subrecipients on criteria 7-10</a:t>
            </a:r>
          </a:p>
          <a:p>
            <a:pPr marL="457200" indent="-457200">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2683548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5BE2C-50D6-2AB6-B112-91FE1FDF7F34}"/>
              </a:ext>
            </a:extLst>
          </p:cNvPr>
          <p:cNvSpPr>
            <a:spLocks noGrp="1"/>
          </p:cNvSpPr>
          <p:nvPr>
            <p:ph type="title"/>
          </p:nvPr>
        </p:nvSpPr>
        <p:spPr/>
        <p:txBody>
          <a:bodyPr/>
          <a:lstStyle/>
          <a:p>
            <a:r>
              <a:rPr lang="en-US" dirty="0"/>
              <a:t>SCDE’s Subrecipient Risk Assessment Process</a:t>
            </a:r>
          </a:p>
        </p:txBody>
      </p:sp>
      <p:sp>
        <p:nvSpPr>
          <p:cNvPr id="3" name="Content Placeholder 2">
            <a:extLst>
              <a:ext uri="{FF2B5EF4-FFF2-40B4-BE49-F238E27FC236}">
                <a16:creationId xmlns:a16="http://schemas.microsoft.com/office/drawing/2014/main" id="{EBDBC324-11D0-2462-9EA9-015FC3F7FB34}"/>
              </a:ext>
            </a:extLst>
          </p:cNvPr>
          <p:cNvSpPr>
            <a:spLocks noGrp="1"/>
          </p:cNvSpPr>
          <p:nvPr>
            <p:ph idx="1"/>
          </p:nvPr>
        </p:nvSpPr>
        <p:spPr/>
        <p:txBody>
          <a:bodyPr/>
          <a:lstStyle/>
          <a:p>
            <a:pPr marL="457200" indent="-457200">
              <a:buFont typeface="Arial" panose="020B0604020202020204" pitchFamily="34" charset="0"/>
              <a:buChar char="•"/>
            </a:pPr>
            <a:r>
              <a:rPr lang="en-US" dirty="0"/>
              <a:t>Ratings from each of the first six criteria are averaged to get an overall risk rating for each criteria</a:t>
            </a:r>
          </a:p>
          <a:p>
            <a:pPr marL="457200" indent="-457200">
              <a:buFont typeface="Arial" panose="020B0604020202020204" pitchFamily="34" charset="0"/>
              <a:buChar char="•"/>
            </a:pPr>
            <a:r>
              <a:rPr lang="en-US" dirty="0"/>
              <a:t>The average ratings from the six criteria are then totaled with the ratings from criteria 7-10 to get a total risk score</a:t>
            </a:r>
          </a:p>
          <a:p>
            <a:pPr marL="457200" indent="-457200">
              <a:buFont typeface="Arial" panose="020B0604020202020204" pitchFamily="34" charset="0"/>
              <a:buChar char="•"/>
            </a:pPr>
            <a:r>
              <a:rPr lang="en-US" dirty="0"/>
              <a:t>Based on the total risk score, subrecipients are designated as overall low, medium, or high risk</a:t>
            </a:r>
          </a:p>
          <a:p>
            <a:pPr marL="457200" indent="-457200">
              <a:buFont typeface="Arial" panose="020B0604020202020204" pitchFamily="34" charset="0"/>
              <a:buChar char="•"/>
            </a:pPr>
            <a:r>
              <a:rPr lang="en-US" dirty="0"/>
              <a:t>Overall risk scores are communicated with the SCDE’s UGG administrative workgroup, comprised of members from the Offices of Finance, Auditing Services, General Counsel, and Grants</a:t>
            </a:r>
          </a:p>
          <a:p>
            <a:pPr marL="457200" indent="-457200">
              <a:buFont typeface="Arial" panose="020B0604020202020204" pitchFamily="34" charset="0"/>
              <a:buChar char="•"/>
            </a:pPr>
            <a:r>
              <a:rPr lang="en-US" dirty="0"/>
              <a:t>Risk scores are then communicated with the federal program officers and senior staff</a:t>
            </a:r>
          </a:p>
          <a:p>
            <a:pPr marL="457200" indent="-457200">
              <a:buFont typeface="Arial" panose="020B0604020202020204" pitchFamily="34" charset="0"/>
              <a:buChar char="•"/>
            </a:pPr>
            <a:r>
              <a:rPr lang="en-US" dirty="0"/>
              <a:t>Overall risk scores can be used to:</a:t>
            </a:r>
          </a:p>
          <a:p>
            <a:pPr lvl="1"/>
            <a:r>
              <a:rPr lang="en-US" sz="2800" dirty="0"/>
              <a:t>Assist with making decisions on awarding federal subgrants</a:t>
            </a:r>
          </a:p>
          <a:p>
            <a:pPr lvl="1"/>
            <a:r>
              <a:rPr lang="en-US" sz="2800" dirty="0"/>
              <a:t>Place specific conditions on federal awards</a:t>
            </a:r>
          </a:p>
          <a:p>
            <a:endParaRPr lang="en-US" dirty="0"/>
          </a:p>
          <a:p>
            <a:pPr marL="457200" indent="-457200">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3477907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B9697-93A1-AF99-B535-BD9E0FE63166}"/>
              </a:ext>
            </a:extLst>
          </p:cNvPr>
          <p:cNvSpPr>
            <a:spLocks noGrp="1"/>
          </p:cNvSpPr>
          <p:nvPr>
            <p:ph type="title"/>
          </p:nvPr>
        </p:nvSpPr>
        <p:spPr/>
        <p:txBody>
          <a:bodyPr/>
          <a:lstStyle/>
          <a:p>
            <a:r>
              <a:rPr lang="en-US" dirty="0"/>
              <a:t>Ten Risk Criteria</a:t>
            </a:r>
          </a:p>
        </p:txBody>
      </p:sp>
    </p:spTree>
    <p:extLst>
      <p:ext uri="{BB962C8B-B14F-4D97-AF65-F5344CB8AC3E}">
        <p14:creationId xmlns:p14="http://schemas.microsoft.com/office/powerpoint/2010/main" val="4156512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8456C-BD83-9D06-C603-19574BF2B4FD}"/>
              </a:ext>
            </a:extLst>
          </p:cNvPr>
          <p:cNvSpPr>
            <a:spLocks noGrp="1"/>
          </p:cNvSpPr>
          <p:nvPr>
            <p:ph type="title"/>
          </p:nvPr>
        </p:nvSpPr>
        <p:spPr/>
        <p:txBody>
          <a:bodyPr/>
          <a:lstStyle/>
          <a:p>
            <a:r>
              <a:rPr lang="en-US" dirty="0"/>
              <a:t>Understanding Ten Risk Criteria</a:t>
            </a:r>
          </a:p>
        </p:txBody>
      </p:sp>
      <p:sp>
        <p:nvSpPr>
          <p:cNvPr id="3" name="Content Placeholder 2">
            <a:extLst>
              <a:ext uri="{FF2B5EF4-FFF2-40B4-BE49-F238E27FC236}">
                <a16:creationId xmlns:a16="http://schemas.microsoft.com/office/drawing/2014/main" id="{46E89213-152A-3D11-8A3B-A8131576E18D}"/>
              </a:ext>
            </a:extLst>
          </p:cNvPr>
          <p:cNvSpPr>
            <a:spLocks noGrp="1"/>
          </p:cNvSpPr>
          <p:nvPr>
            <p:ph idx="1"/>
          </p:nvPr>
        </p:nvSpPr>
        <p:spPr/>
        <p:txBody>
          <a:bodyPr>
            <a:normAutofit fontScale="85000" lnSpcReduction="20000"/>
          </a:bodyPr>
          <a:lstStyle/>
          <a:p>
            <a:pPr marL="457200" indent="-457200">
              <a:buFont typeface="Arial" panose="020B0604020202020204" pitchFamily="34" charset="0"/>
              <a:buChar char="•"/>
            </a:pPr>
            <a:r>
              <a:rPr lang="en-US" dirty="0"/>
              <a:t>Criteria 1 – Key Personnel Turnover</a:t>
            </a:r>
          </a:p>
          <a:p>
            <a:pPr lvl="1"/>
            <a:r>
              <a:rPr lang="en-US" sz="2800" dirty="0"/>
              <a:t>Experience of key personnel</a:t>
            </a:r>
          </a:p>
          <a:p>
            <a:pPr lvl="1"/>
            <a:r>
              <a:rPr lang="en-US" sz="2800" dirty="0"/>
              <a:t>Stability of key personnel</a:t>
            </a:r>
          </a:p>
          <a:p>
            <a:pPr lvl="1"/>
            <a:r>
              <a:rPr lang="en-US" sz="2800" dirty="0"/>
              <a:t>Turnover in key personnel</a:t>
            </a:r>
            <a:endParaRPr lang="en-US" dirty="0"/>
          </a:p>
          <a:p>
            <a:pPr marL="457200" indent="-457200">
              <a:buFont typeface="Arial" panose="020B0604020202020204" pitchFamily="34" charset="0"/>
              <a:buChar char="•"/>
            </a:pPr>
            <a:r>
              <a:rPr lang="en-US" dirty="0"/>
              <a:t>Criteria 2 – Required Reporting</a:t>
            </a:r>
          </a:p>
          <a:p>
            <a:pPr lvl="1"/>
            <a:r>
              <a:rPr lang="en-US" sz="2800" dirty="0"/>
              <a:t>Required program reporting submitted and timeliness of submission</a:t>
            </a:r>
          </a:p>
          <a:p>
            <a:pPr marL="457200" indent="-457200">
              <a:buFont typeface="Arial" panose="020B0604020202020204" pitchFamily="34" charset="0"/>
              <a:buChar char="•"/>
            </a:pPr>
            <a:r>
              <a:rPr lang="en-US" dirty="0"/>
              <a:t>Criteria 3 – Programmatic Compliance</a:t>
            </a:r>
          </a:p>
          <a:p>
            <a:pPr lvl="1"/>
            <a:r>
              <a:rPr lang="en-US" sz="2800" dirty="0"/>
              <a:t>Instances of programmatic noncompliance</a:t>
            </a:r>
          </a:p>
          <a:p>
            <a:pPr lvl="1"/>
            <a:r>
              <a:rPr lang="en-US" sz="2800" dirty="0"/>
              <a:t>Minimal or significant deficiencies noted</a:t>
            </a:r>
          </a:p>
          <a:p>
            <a:pPr marL="457200" indent="-457200">
              <a:buFont typeface="Arial" panose="020B0604020202020204" pitchFamily="34" charset="0"/>
              <a:buChar char="•"/>
            </a:pPr>
            <a:r>
              <a:rPr lang="en-US" dirty="0"/>
              <a:t>Criteria 4 – Fiscal Compliance</a:t>
            </a:r>
          </a:p>
          <a:p>
            <a:pPr lvl="1"/>
            <a:r>
              <a:rPr lang="en-US" sz="2800" dirty="0"/>
              <a:t>Level of fiscal deficiencies noted during monitoring visits</a:t>
            </a:r>
          </a:p>
          <a:p>
            <a:pPr marL="457200" indent="-457200">
              <a:buFont typeface="Arial" panose="020B0604020202020204" pitchFamily="34" charset="0"/>
              <a:buChar char="•"/>
            </a:pPr>
            <a:r>
              <a:rPr lang="en-US" dirty="0"/>
              <a:t>Criteria 5 – Performance</a:t>
            </a:r>
          </a:p>
          <a:p>
            <a:pPr lvl="1"/>
            <a:r>
              <a:rPr lang="en-US" sz="2800" dirty="0"/>
              <a:t>Were performance requirements, expectations, and outcomes met?</a:t>
            </a:r>
          </a:p>
          <a:p>
            <a:pPr marL="457200" indent="-457200">
              <a:buFont typeface="Arial" panose="020B0604020202020204" pitchFamily="34" charset="0"/>
              <a:buChar char="•"/>
            </a:pPr>
            <a:r>
              <a:rPr lang="en-US" dirty="0"/>
              <a:t>Criteria 6 – Technical Assistance</a:t>
            </a:r>
          </a:p>
          <a:p>
            <a:pPr lvl="1"/>
            <a:r>
              <a:rPr lang="en-US" sz="2800" dirty="0"/>
              <a:t>Frequency and need for technical support and assistance</a:t>
            </a:r>
            <a:endParaRPr lang="en-US" sz="1400" dirty="0"/>
          </a:p>
          <a:p>
            <a:endParaRPr lang="en-US" sz="1400" dirty="0"/>
          </a:p>
          <a:p>
            <a:endParaRPr lang="en-US" dirty="0"/>
          </a:p>
        </p:txBody>
      </p:sp>
    </p:spTree>
    <p:extLst>
      <p:ext uri="{BB962C8B-B14F-4D97-AF65-F5344CB8AC3E}">
        <p14:creationId xmlns:p14="http://schemas.microsoft.com/office/powerpoint/2010/main" val="22578534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383DB-9273-131D-C2F4-41ED22F3078B}"/>
              </a:ext>
            </a:extLst>
          </p:cNvPr>
          <p:cNvSpPr>
            <a:spLocks noGrp="1"/>
          </p:cNvSpPr>
          <p:nvPr>
            <p:ph type="title"/>
          </p:nvPr>
        </p:nvSpPr>
        <p:spPr/>
        <p:txBody>
          <a:bodyPr/>
          <a:lstStyle/>
          <a:p>
            <a:r>
              <a:rPr lang="en-US" dirty="0"/>
              <a:t>Ten Risk Criteria Continued</a:t>
            </a:r>
          </a:p>
        </p:txBody>
      </p:sp>
      <p:sp>
        <p:nvSpPr>
          <p:cNvPr id="3" name="Content Placeholder 2">
            <a:extLst>
              <a:ext uri="{FF2B5EF4-FFF2-40B4-BE49-F238E27FC236}">
                <a16:creationId xmlns:a16="http://schemas.microsoft.com/office/drawing/2014/main" id="{A3737CA8-FC1C-99F7-C7D0-2924EE2F0759}"/>
              </a:ext>
            </a:extLst>
          </p:cNvPr>
          <p:cNvSpPr>
            <a:spLocks noGrp="1"/>
          </p:cNvSpPr>
          <p:nvPr>
            <p:ph idx="1"/>
          </p:nvPr>
        </p:nvSpPr>
        <p:spPr/>
        <p:txBody>
          <a:bodyPr>
            <a:normAutofit fontScale="92500" lnSpcReduction="10000"/>
          </a:bodyPr>
          <a:lstStyle/>
          <a:p>
            <a:pPr marL="457200" indent="-457200">
              <a:buFont typeface="Arial" panose="020B0604020202020204" pitchFamily="34" charset="0"/>
              <a:buChar char="•"/>
            </a:pPr>
            <a:r>
              <a:rPr lang="en-US" dirty="0"/>
              <a:t>Criteria 7 – Financial Stability</a:t>
            </a:r>
          </a:p>
          <a:p>
            <a:pPr lvl="1"/>
            <a:r>
              <a:rPr lang="en-US" sz="2800" dirty="0"/>
              <a:t>The percentage of general fund unrestricted fund balance to general fund total expenditures</a:t>
            </a:r>
          </a:p>
          <a:p>
            <a:pPr marL="457200" indent="-457200">
              <a:buFont typeface="Arial" panose="020B0604020202020204" pitchFamily="34" charset="0"/>
              <a:buChar char="•"/>
            </a:pPr>
            <a:r>
              <a:rPr lang="en-US" dirty="0"/>
              <a:t>Criteria 8 – Quality of Management Systems</a:t>
            </a:r>
          </a:p>
          <a:p>
            <a:pPr lvl="1"/>
            <a:r>
              <a:rPr lang="en-US" sz="2800" dirty="0"/>
              <a:t>Internal control findings or federal award noncompliance findings noted in the annual audit report</a:t>
            </a:r>
          </a:p>
          <a:p>
            <a:pPr marL="457200" indent="-457200">
              <a:buFont typeface="Arial" panose="020B0604020202020204" pitchFamily="34" charset="0"/>
              <a:buChar char="•"/>
            </a:pPr>
            <a:r>
              <a:rPr lang="en-US" dirty="0"/>
              <a:t>Criteria 9 – Audit Report Submission</a:t>
            </a:r>
          </a:p>
          <a:p>
            <a:pPr lvl="1"/>
            <a:r>
              <a:rPr lang="en-US" sz="2800" dirty="0"/>
              <a:t>Submission of annual audit in the LEA Audit Reporting System (LARS) by December 1st</a:t>
            </a:r>
          </a:p>
          <a:p>
            <a:pPr marL="457200" indent="-457200">
              <a:buFont typeface="Arial" panose="020B0604020202020204" pitchFamily="34" charset="0"/>
              <a:buChar char="•"/>
            </a:pPr>
            <a:r>
              <a:rPr lang="en-US" dirty="0"/>
              <a:t>Criteria 10 – Other Material Factors</a:t>
            </a:r>
          </a:p>
          <a:p>
            <a:pPr lvl="1"/>
            <a:r>
              <a:rPr lang="en-US" sz="2800" dirty="0"/>
              <a:t>Accreditation</a:t>
            </a:r>
          </a:p>
          <a:p>
            <a:pPr lvl="1"/>
            <a:r>
              <a:rPr lang="en-US" sz="2800" dirty="0"/>
              <a:t>Cheating/Test security violations</a:t>
            </a:r>
          </a:p>
          <a:p>
            <a:pPr lvl="1"/>
            <a:r>
              <a:rPr lang="en-US" sz="2800" dirty="0"/>
              <a:t>Other know issues (state program violations, etc.)</a:t>
            </a:r>
          </a:p>
          <a:p>
            <a:r>
              <a:rPr lang="en-US" dirty="0"/>
              <a:t>**All criteria do not carry the same weight**</a:t>
            </a:r>
          </a:p>
          <a:p>
            <a:pPr lvl="1"/>
            <a:r>
              <a:rPr lang="en-US" sz="2800" dirty="0"/>
              <a:t>Fiscal Compliance, Financial Stability, and Quality of Management Systems carry the greatest weight</a:t>
            </a:r>
          </a:p>
          <a:p>
            <a:pPr lvl="1"/>
            <a:r>
              <a:rPr lang="en-US" sz="2800" dirty="0"/>
              <a:t>Timeliness of the annual audit submission carries the lowest weight</a:t>
            </a:r>
          </a:p>
          <a:p>
            <a:endParaRPr lang="en-US" sz="1400" dirty="0"/>
          </a:p>
          <a:p>
            <a:endParaRPr lang="en-US" sz="1400" dirty="0"/>
          </a:p>
          <a:p>
            <a:endParaRPr lang="en-US" sz="1400" dirty="0"/>
          </a:p>
          <a:p>
            <a:endParaRPr lang="en-US" dirty="0"/>
          </a:p>
        </p:txBody>
      </p:sp>
    </p:spTree>
    <p:extLst>
      <p:ext uri="{BB962C8B-B14F-4D97-AF65-F5344CB8AC3E}">
        <p14:creationId xmlns:p14="http://schemas.microsoft.com/office/powerpoint/2010/main" val="880363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0F72B-1803-A400-86E7-9A765E027CFD}"/>
              </a:ext>
            </a:extLst>
          </p:cNvPr>
          <p:cNvSpPr>
            <a:spLocks noGrp="1"/>
          </p:cNvSpPr>
          <p:nvPr>
            <p:ph type="title"/>
          </p:nvPr>
        </p:nvSpPr>
        <p:spPr/>
        <p:txBody>
          <a:bodyPr>
            <a:normAutofit fontScale="90000"/>
          </a:bodyPr>
          <a:lstStyle/>
          <a:p>
            <a:r>
              <a:rPr lang="en-US" dirty="0"/>
              <a:t>SCDE Agency Assessment of Subrecipient’s Risk for Districts</a:t>
            </a:r>
          </a:p>
        </p:txBody>
      </p:sp>
      <p:pic>
        <p:nvPicPr>
          <p:cNvPr id="5" name="Content Placeholder 4" descr="Table version of the risk criteria">
            <a:extLst>
              <a:ext uri="{FF2B5EF4-FFF2-40B4-BE49-F238E27FC236}">
                <a16:creationId xmlns:a16="http://schemas.microsoft.com/office/drawing/2014/main" id="{CF97B035-3D5D-617A-73A4-998D56DC3CB1}"/>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1467" r="-1467"/>
          <a:stretch>
            <a:fillRect/>
          </a:stretch>
        </p:blipFill>
        <p:spPr>
          <a:xfrm>
            <a:off x="228600" y="-28268"/>
            <a:ext cx="18288000" cy="10287000"/>
          </a:xfrm>
        </p:spPr>
      </p:pic>
    </p:spTree>
    <p:extLst>
      <p:ext uri="{BB962C8B-B14F-4D97-AF65-F5344CB8AC3E}">
        <p14:creationId xmlns:p14="http://schemas.microsoft.com/office/powerpoint/2010/main" val="3903565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C4FB9-8CFD-6FBF-418B-3DB829E4B987}"/>
              </a:ext>
            </a:extLst>
          </p:cNvPr>
          <p:cNvSpPr>
            <a:spLocks noGrp="1"/>
          </p:cNvSpPr>
          <p:nvPr>
            <p:ph type="title"/>
          </p:nvPr>
        </p:nvSpPr>
        <p:spPr/>
        <p:txBody>
          <a:bodyPr/>
          <a:lstStyle/>
          <a:p>
            <a:r>
              <a:rPr lang="en-US" dirty="0"/>
              <a:t>Notification of Risk Scores</a:t>
            </a:r>
          </a:p>
        </p:txBody>
      </p:sp>
    </p:spTree>
    <p:extLst>
      <p:ext uri="{BB962C8B-B14F-4D97-AF65-F5344CB8AC3E}">
        <p14:creationId xmlns:p14="http://schemas.microsoft.com/office/powerpoint/2010/main" val="584901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58359-7BC5-0425-FA14-B4A4F568E350}"/>
              </a:ext>
            </a:extLst>
          </p:cNvPr>
          <p:cNvSpPr>
            <a:spLocks noGrp="1"/>
          </p:cNvSpPr>
          <p:nvPr>
            <p:ph type="title"/>
          </p:nvPr>
        </p:nvSpPr>
        <p:spPr/>
        <p:txBody>
          <a:bodyPr/>
          <a:lstStyle/>
          <a:p>
            <a:r>
              <a:rPr lang="en-US" dirty="0"/>
              <a:t>Notification of Risk Scores Scale</a:t>
            </a:r>
          </a:p>
        </p:txBody>
      </p:sp>
      <p:sp>
        <p:nvSpPr>
          <p:cNvPr id="3" name="Content Placeholder 2">
            <a:extLst>
              <a:ext uri="{FF2B5EF4-FFF2-40B4-BE49-F238E27FC236}">
                <a16:creationId xmlns:a16="http://schemas.microsoft.com/office/drawing/2014/main" id="{E5CA90AC-25E7-5ECF-6522-4F5BDD26A1AA}"/>
              </a:ext>
            </a:extLst>
          </p:cNvPr>
          <p:cNvSpPr>
            <a:spLocks noGrp="1"/>
          </p:cNvSpPr>
          <p:nvPr>
            <p:ph idx="1"/>
          </p:nvPr>
        </p:nvSpPr>
        <p:spPr/>
        <p:txBody>
          <a:bodyPr/>
          <a:lstStyle/>
          <a:p>
            <a:pPr marL="457200" indent="-457200">
              <a:buFont typeface="Arial" panose="020B0604020202020204" pitchFamily="34" charset="0"/>
              <a:buChar char="•"/>
            </a:pPr>
            <a:r>
              <a:rPr lang="en-US" dirty="0"/>
              <a:t>Risk score scale:</a:t>
            </a:r>
          </a:p>
          <a:p>
            <a:pPr lvl="1"/>
            <a:r>
              <a:rPr lang="en-US" sz="2800" dirty="0"/>
              <a:t>Overall risk score 9 – 18  		Low risk</a:t>
            </a:r>
          </a:p>
          <a:p>
            <a:pPr lvl="1"/>
            <a:r>
              <a:rPr lang="en-US" sz="2800" dirty="0"/>
              <a:t>Overall risk score 19 – 28   	                   Medium risk</a:t>
            </a:r>
          </a:p>
          <a:p>
            <a:pPr lvl="1"/>
            <a:r>
              <a:rPr lang="en-US" sz="2800" dirty="0"/>
              <a:t>Overall risk score 29+  		High risk</a:t>
            </a:r>
          </a:p>
          <a:p>
            <a:endParaRPr lang="en-US" dirty="0"/>
          </a:p>
          <a:p>
            <a:pPr marL="457200" indent="-457200">
              <a:buFont typeface="Arial" panose="020B0604020202020204" pitchFamily="34" charset="0"/>
              <a:buChar char="•"/>
            </a:pPr>
            <a:r>
              <a:rPr lang="en-US" dirty="0"/>
              <a:t>If your entity has an overall risk score of low or medium, OAS will distribute correspondence communicating the district’s risk score to the district’s superintendent, chief finance officer, federal program director, and school board chair</a:t>
            </a:r>
          </a:p>
          <a:p>
            <a:pPr marL="457200" indent="-457200">
              <a:buFont typeface="Arial" panose="020B0604020202020204" pitchFamily="34" charset="0"/>
              <a:buChar char="•"/>
            </a:pPr>
            <a:r>
              <a:rPr lang="en-US" dirty="0"/>
              <a:t>If your district is determined to be at risk of noncompliance (high risk), notification of the district’s status will be communicated directly by the Office of the State Superintendent. The district’s superintendent, chief finance officer, federal program director, and school board members will be notified.</a:t>
            </a:r>
          </a:p>
          <a:p>
            <a:endParaRPr lang="en-US" dirty="0"/>
          </a:p>
          <a:p>
            <a:endParaRPr lang="en-US" dirty="0"/>
          </a:p>
        </p:txBody>
      </p:sp>
    </p:spTree>
    <p:extLst>
      <p:ext uri="{BB962C8B-B14F-4D97-AF65-F5344CB8AC3E}">
        <p14:creationId xmlns:p14="http://schemas.microsoft.com/office/powerpoint/2010/main" val="630140521"/>
      </p:ext>
    </p:extLst>
  </p:cSld>
  <p:clrMapOvr>
    <a:masterClrMapping/>
  </p:clrMapOvr>
</p:sld>
</file>

<file path=ppt/theme/theme1.xml><?xml version="1.0" encoding="utf-8"?>
<a:theme xmlns:a="http://schemas.openxmlformats.org/drawingml/2006/main" name="1_Office Theme">
  <a:themeElements>
    <a:clrScheme name="SCDE">
      <a:dk1>
        <a:sysClr val="windowText" lastClr="000000"/>
      </a:dk1>
      <a:lt1>
        <a:sysClr val="window" lastClr="FFFFFF"/>
      </a:lt1>
      <a:dk2>
        <a:srgbClr val="44546A"/>
      </a:dk2>
      <a:lt2>
        <a:srgbClr val="FCEFD8"/>
      </a:lt2>
      <a:accent1>
        <a:srgbClr val="F1BA55"/>
      </a:accent1>
      <a:accent2>
        <a:srgbClr val="43718B"/>
      </a:accent2>
      <a:accent3>
        <a:srgbClr val="D8D8D8"/>
      </a:accent3>
      <a:accent4>
        <a:srgbClr val="2F3D4C"/>
      </a:accent4>
      <a:accent5>
        <a:srgbClr val="A2B3C6"/>
      </a:accent5>
      <a:accent6>
        <a:srgbClr val="7F7F7F"/>
      </a:accent6>
      <a:hlink>
        <a:srgbClr val="43718B"/>
      </a:hlink>
      <a:folHlink>
        <a:srgbClr val="43718B"/>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oAutofit/>
      </a:bodyPr>
      <a:lstStyle>
        <a:defPPr algn="l">
          <a:defRPr sz="4400" b="0" dirty="0" smtClean="0"/>
        </a:defPPr>
      </a:lstStyle>
    </a:txDef>
  </a:objectDefaults>
  <a:extraClrSchemeLst/>
  <a:extLst>
    <a:ext uri="{05A4C25C-085E-4340-85A3-A5531E510DB2}">
      <thm15:themeFamily xmlns:thm15="http://schemas.microsoft.com/office/thememl/2012/main" name="Presentation9" id="{6D457848-BFDF-47EE-B7A7-6B902099B153}" vid="{42A72632-4AE8-483F-A31D-5F15708A3C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powerpoint_light (1)</Template>
  <TotalTime>274</TotalTime>
  <Words>797</Words>
  <Application>Microsoft Office PowerPoint</Application>
  <PresentationFormat>Custom</PresentationFormat>
  <Paragraphs>98</Paragraphs>
  <Slides>13</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Aptos</vt:lpstr>
      <vt:lpstr>1_Office Theme</vt:lpstr>
      <vt:lpstr>Subrecipient Risk Assessment</vt:lpstr>
      <vt:lpstr>Subrecipient Risk Assessment Regulation</vt:lpstr>
      <vt:lpstr>SCDE’s Subrecipient Risk Assessment Process</vt:lpstr>
      <vt:lpstr>Ten Risk Criteria</vt:lpstr>
      <vt:lpstr>Understanding Ten Risk Criteria</vt:lpstr>
      <vt:lpstr>Ten Risk Criteria Continued</vt:lpstr>
      <vt:lpstr>SCDE Agency Assessment of Subrecipient’s Risk for Districts</vt:lpstr>
      <vt:lpstr>Notification of Risk Scores</vt:lpstr>
      <vt:lpstr>Notification of Risk Scores Scale</vt:lpstr>
      <vt:lpstr>How Can I Lower My Score?</vt:lpstr>
      <vt:lpstr>SCDE Subrecipient Risk Assessment Procedures</vt:lpstr>
      <vt:lpstr>Questions</vt:lpstr>
      <vt:lpstr>Contact</vt:lpstr>
    </vt:vector>
  </TitlesOfParts>
  <Company>South Carolina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South Carolina Department of Education</dc:creator>
  <cp:lastModifiedBy>McCain, William</cp:lastModifiedBy>
  <cp:revision>6</cp:revision>
  <dcterms:created xsi:type="dcterms:W3CDTF">2025-08-15T14:53:40Z</dcterms:created>
  <dcterms:modified xsi:type="dcterms:W3CDTF">2025-08-20T16:24:09Z</dcterms:modified>
  <dc:identifier>DAGJFJTh0zc</dc:identifier>
</cp:coreProperties>
</file>