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5"/>
  </p:notesMasterIdLst>
  <p:sldIdLst>
    <p:sldId id="302" r:id="rId2"/>
    <p:sldId id="303" r:id="rId3"/>
    <p:sldId id="299" r:id="rId4"/>
    <p:sldId id="316" r:id="rId5"/>
    <p:sldId id="317" r:id="rId6"/>
    <p:sldId id="319" r:id="rId7"/>
    <p:sldId id="321" r:id="rId8"/>
    <p:sldId id="323" r:id="rId9"/>
    <p:sldId id="324" r:id="rId10"/>
    <p:sldId id="326" r:id="rId11"/>
    <p:sldId id="328" r:id="rId12"/>
    <p:sldId id="329" r:id="rId13"/>
    <p:sldId id="332" r:id="rId14"/>
    <p:sldId id="333" r:id="rId15"/>
    <p:sldId id="336" r:id="rId16"/>
    <p:sldId id="335" r:id="rId17"/>
    <p:sldId id="337" r:id="rId18"/>
    <p:sldId id="340" r:id="rId19"/>
    <p:sldId id="341" r:id="rId20"/>
    <p:sldId id="343" r:id="rId21"/>
    <p:sldId id="344" r:id="rId22"/>
    <p:sldId id="347" r:id="rId23"/>
    <p:sldId id="348" r:id="rId24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3D4C"/>
    <a:srgbClr val="F0C14C"/>
    <a:srgbClr val="E7E7E7"/>
    <a:srgbClr val="469FB7"/>
    <a:srgbClr val="FFE493"/>
    <a:srgbClr val="2F3DFC"/>
    <a:srgbClr val="3A6C97"/>
    <a:srgbClr val="233746"/>
    <a:srgbClr val="EFC04B"/>
    <a:srgbClr val="F5D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5706" autoAdjust="0"/>
  </p:normalViewPr>
  <p:slideViewPr>
    <p:cSldViewPr>
      <p:cViewPr varScale="1">
        <p:scale>
          <a:sx n="60" d="100"/>
          <a:sy n="60" d="100"/>
        </p:scale>
        <p:origin x="34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68"/>
    </p:cViewPr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70" d="100"/>
        <a:sy n="70" d="100"/>
      </p:scale>
      <p:origin x="0" y="-22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3A10E-90C6-4978-89DC-ACC6D9E041A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CEC91-7A65-4868-9634-A5288F99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Slide title should be Aptos Bold font, left-aligned, not smaller than 44pt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Audience – To whom/group you are presenting 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Speaker – Who is giving the presentation (may be by name or by department)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Date – Date of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98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Left aligned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Title font is 88pt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Numbered line item 66 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Detail/slide item 36 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522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Agenda is 88 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Line item is 66 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56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706E5E-2FCB-B270-CD3F-6CFEC4E39E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91513" y="-838908"/>
            <a:ext cx="11521440" cy="115214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9BFEE4-62A2-7EAB-AEBF-7E3944603D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69264" y="956930"/>
            <a:ext cx="10354410" cy="3675792"/>
          </a:xfrm>
        </p:spPr>
        <p:txBody>
          <a:bodyPr anchor="ctr">
            <a:normAutofit/>
          </a:bodyPr>
          <a:lstStyle>
            <a:lvl1pPr algn="l">
              <a:lnSpc>
                <a:spcPct val="110000"/>
              </a:lnSpc>
              <a:defRPr sz="6600" b="1">
                <a:solidFill>
                  <a:srgbClr val="2F3D4C"/>
                </a:solidFill>
                <a:latin typeface="Aptos" panose="020B0004020202020204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Title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Slide</a:t>
            </a:r>
            <a:r>
              <a:rPr lang="en-US" dirty="0"/>
              <a:t> -</a:t>
            </a:r>
            <a:r>
              <a:rPr lang="en-US" dirty="0">
                <a:solidFill>
                  <a:schemeClr val="bg1"/>
                </a:solidFill>
              </a:rPr>
              <a:t>Font is no less than 44 size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BD4C45-7EC9-A96B-2BD7-023E611D49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3262" y="5276460"/>
            <a:ext cx="10370412" cy="2483643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1">
                <a:solidFill>
                  <a:srgbClr val="2F3D4C"/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&lt;Audience&gt;</a:t>
            </a:r>
          </a:p>
          <a:p>
            <a:r>
              <a:rPr lang="en-US" dirty="0"/>
              <a:t>&lt;Presenter Name&gt; </a:t>
            </a:r>
          </a:p>
          <a:p>
            <a:r>
              <a:rPr lang="en-US" dirty="0"/>
              <a:t>&lt;Date&gt;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B8F3DA-CB78-FE37-88DE-2565E63C0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3479" y="7910464"/>
            <a:ext cx="8641080" cy="2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5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ith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0B318CF-2B45-C43B-CD55-06615050B2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2" name="SCDE logo" descr="South Carolina Department of Education logo ">
            <a:extLst>
              <a:ext uri="{FF2B5EF4-FFF2-40B4-BE49-F238E27FC236}">
                <a16:creationId xmlns:a16="http://schemas.microsoft.com/office/drawing/2014/main" id="{C5CC20D6-CB1A-AC19-3B64-8C546270A5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C630-315D-CFC6-1077-4EA130C6B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019788" y="2437728"/>
            <a:ext cx="5303520" cy="6325852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Three Content with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AD13B-C6F1-0FFF-1CFE-F9506448B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437728"/>
            <a:ext cx="5303520" cy="6325851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D8EE9B-5A2D-A2FD-AB31-0B7F5AF0C29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492240" y="2456488"/>
            <a:ext cx="5303520" cy="6307092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AA7768E-ADFA-A429-D505-997BA11329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1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ith 2 box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E7660AF-9DC3-B9D2-2069-4B8428057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3" name="SCDE logo" descr="South Carolina Department of Education logo ">
            <a:extLst>
              <a:ext uri="{FF2B5EF4-FFF2-40B4-BE49-F238E27FC236}">
                <a16:creationId xmlns:a16="http://schemas.microsoft.com/office/drawing/2014/main" id="{AE1892C7-250F-529E-EF3D-9D54585E9B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9AEB75-2960-EF56-B9C2-F330873E2D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2110" y="547688"/>
            <a:ext cx="16445345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Comparison with 2 boxes and footer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98553-E0A0-8B74-8785-F5DC412AF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8793" y="2371986"/>
            <a:ext cx="7736681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60C08-9824-F1CD-E5C5-34DC0B80A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2110" y="3314700"/>
            <a:ext cx="7736681" cy="5440076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2C1085-122A-9CFF-0F7A-EE5876675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577760" y="2371986"/>
            <a:ext cx="7774782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0A0948-D44B-B0FA-FF24-9E0379973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609213" y="3314700"/>
            <a:ext cx="7774782" cy="5440076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FDF6F0-6C8C-CF39-2D0F-DC5E18E9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426D22-60B6-DC3A-E908-0B886893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1734A-479A-D485-4919-57CEAA38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9765DB-741E-0449-2A66-482A1AA784A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38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ntro slide - do not u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AEB75-2960-EF56-B9C2-F330873E2D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2110" y="547688"/>
            <a:ext cx="16445345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Introduction slide – do not use!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98553-E0A0-8B74-8785-F5DC412AF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110" y="2354580"/>
            <a:ext cx="7736681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60C08-9824-F1CD-E5C5-34DC0B80A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2110" y="3314700"/>
            <a:ext cx="7736681" cy="5440076"/>
          </a:xfrm>
        </p:spPr>
        <p:txBody>
          <a:bodyPr>
            <a:normAutofit/>
          </a:bodyPr>
          <a:lstStyle>
            <a:lvl1pPr>
              <a:defRPr sz="2600">
                <a:solidFill>
                  <a:srgbClr val="2F3D4C"/>
                </a:solidFill>
              </a:defRPr>
            </a:lvl1pPr>
            <a:lvl2pPr>
              <a:defRPr sz="2600">
                <a:solidFill>
                  <a:srgbClr val="2F3D4C"/>
                </a:solidFill>
              </a:defRPr>
            </a:lvl2pPr>
            <a:lvl3pPr>
              <a:defRPr sz="2600">
                <a:solidFill>
                  <a:srgbClr val="2F3D4C"/>
                </a:solidFill>
              </a:defRPr>
            </a:lvl3pPr>
            <a:lvl4pPr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2C1085-122A-9CFF-0F7A-EE5876675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609213" y="2354580"/>
            <a:ext cx="7774782" cy="6400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rgbClr val="2F3D4C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0A0948-D44B-B0FA-FF24-9E0379973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609213" y="3314700"/>
            <a:ext cx="7774782" cy="5440076"/>
          </a:xfrm>
        </p:spPr>
        <p:txBody>
          <a:bodyPr>
            <a:normAutofit/>
          </a:bodyPr>
          <a:lstStyle>
            <a:lvl1pPr>
              <a:defRPr sz="2600">
                <a:solidFill>
                  <a:srgbClr val="2F3D4C"/>
                </a:solidFill>
              </a:defRPr>
            </a:lvl1pPr>
            <a:lvl2pPr>
              <a:defRPr sz="2600">
                <a:solidFill>
                  <a:srgbClr val="2F3D4C"/>
                </a:solidFill>
              </a:defRPr>
            </a:lvl2pPr>
            <a:lvl3pPr>
              <a:defRPr sz="2600">
                <a:solidFill>
                  <a:srgbClr val="2F3D4C"/>
                </a:solidFill>
              </a:defRPr>
            </a:lvl3pPr>
            <a:lvl4pPr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FDF6F0-6C8C-CF39-2D0F-DC5E18E9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426D22-60B6-DC3A-E908-0B886893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1734A-479A-D485-4919-57CEAA38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7B5441-957E-764A-2A5B-31D36BB585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91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172286C-A10D-2147-4B2F-D04B51C7A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2" name="SCDE logo" descr="South Carolina Department of Education logo ">
            <a:extLst>
              <a:ext uri="{FF2B5EF4-FFF2-40B4-BE49-F238E27FC236}">
                <a16:creationId xmlns:a16="http://schemas.microsoft.com/office/drawing/2014/main" id="{0F42C22C-EB47-219D-24BC-66F0E03E49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B8B3B-F32B-E702-A833-508A69607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5251" y="685800"/>
            <a:ext cx="6272788" cy="1743122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6D1BA-DC7D-F075-0930-F9EA69D931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0" y="685802"/>
            <a:ext cx="8803482" cy="810577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</a:p>
          <a:p>
            <a:pPr lv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CB316-9DAA-CE46-6CA5-583FBD3A4FD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85839" y="3314700"/>
            <a:ext cx="6272788" cy="5753082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600">
                <a:solidFill>
                  <a:srgbClr val="2F3D4C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022E1-068C-3637-72EE-8BC632AF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1E39D-C426-0C02-ADD0-C1A4A9D4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AC733-6D88-4D21-6CB9-878080440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B8352C-6B08-2F67-F9E0-D46B6820F2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5400000">
            <a:off x="5016956" y="6040472"/>
            <a:ext cx="5486400" cy="1581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F1B112-0BDC-440C-A7A6-0AD3400F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44225" y="2807443"/>
            <a:ext cx="6346486" cy="1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24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D0D4F7C-2098-8AE2-3D3C-F5509390FB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1" name="SCDE logo" descr="South Carolina Department of Education logo ">
            <a:extLst>
              <a:ext uri="{FF2B5EF4-FFF2-40B4-BE49-F238E27FC236}">
                <a16:creationId xmlns:a16="http://schemas.microsoft.com/office/drawing/2014/main" id="{86ADCA97-48F9-D4E8-35C7-58B9767854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B8B3B-F32B-E702-A833-508A69607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5251" y="685800"/>
            <a:ext cx="6272788" cy="1669256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Picture with Caption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CB316-9DAA-CE46-6CA5-583FBD3A4FD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85838" y="3314700"/>
            <a:ext cx="6346485" cy="5488781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600">
                <a:solidFill>
                  <a:srgbClr val="2F3D4C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dirty="0"/>
              <a:t>Click to </a:t>
            </a:r>
            <a:r>
              <a:rPr lang="en-US" dirty="0" err="1"/>
              <a:t>eadipisicing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6D1BA-DC7D-F075-0930-F9EA69D931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0" y="685802"/>
            <a:ext cx="8803482" cy="8105775"/>
          </a:xfrm>
          <a:ln w="28575">
            <a:solidFill>
              <a:srgbClr val="F0C14C"/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44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dirty="0"/>
              <a:t>Insert and format picture </a:t>
            </a:r>
          </a:p>
          <a:p>
            <a:pPr lvl="0"/>
            <a:r>
              <a:rPr lang="en-US" dirty="0"/>
              <a:t>to fit allotted box frame</a:t>
            </a:r>
          </a:p>
          <a:p>
            <a:pPr lvl="0"/>
            <a:r>
              <a:rPr lang="en-US" dirty="0"/>
              <a:t>(you may adjust the height of the yellow box, not the width)</a:t>
            </a:r>
          </a:p>
          <a:p>
            <a:pPr lvl="0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510209-27A1-C6F6-9969-757851441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4225" y="2807443"/>
            <a:ext cx="6346486" cy="1829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022E1-068C-3637-72EE-8BC632AF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1E39D-C426-0C02-ADD0-C1A4A9D4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AC733-6D88-4D21-6CB9-878080440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46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nam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B3F3E5-B314-C00D-47FE-B8BAA579D8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8" name="SCDE logo" descr="South Carolina Department of Education logo ">
            <a:extLst>
              <a:ext uri="{FF2B5EF4-FFF2-40B4-BE49-F238E27FC236}">
                <a16:creationId xmlns:a16="http://schemas.microsoft.com/office/drawing/2014/main" id="{BC6C8FC2-1503-FB3A-3F76-0A4FA4F8D6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1C1767-145D-AEB1-4B9F-15572B7E43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90904" y="2233652"/>
            <a:ext cx="7296150" cy="2813330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8800" b="1">
                <a:solidFill>
                  <a:srgbClr val="2F3D4C"/>
                </a:solidFill>
                <a:latin typeface="+mn-lt"/>
              </a:defRPr>
            </a:lvl1pPr>
          </a:lstStyle>
          <a:p>
            <a:r>
              <a:rPr lang="en-US" dirty="0" err="1"/>
              <a:t>Firstname</a:t>
            </a:r>
            <a:br>
              <a:rPr lang="en-US" dirty="0"/>
            </a:br>
            <a:r>
              <a:rPr lang="en-US" dirty="0" err="1"/>
              <a:t>Lastname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E24D0A-B619-0CDD-0665-C4B9269E9311}"/>
              </a:ext>
            </a:extLst>
          </p:cNvPr>
          <p:cNvCxnSpPr/>
          <p:nvPr userDrawn="1"/>
        </p:nvCxnSpPr>
        <p:spPr>
          <a:xfrm>
            <a:off x="8839200" y="5295900"/>
            <a:ext cx="7296150" cy="0"/>
          </a:xfrm>
          <a:prstGeom prst="line">
            <a:avLst/>
          </a:prstGeom>
          <a:ln>
            <a:solidFill>
              <a:srgbClr val="F0C14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BF0437-50D7-BCCD-28BB-D03E2BC5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825D9-F1DB-B607-A9E0-1F88C039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894F5-9FE4-D6B7-994B-12B17709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48F96D2-A9CF-5427-4503-D15057B18DF5}"/>
              </a:ext>
            </a:extLst>
          </p:cNvPr>
          <p:cNvSpPr/>
          <p:nvPr userDrawn="1"/>
        </p:nvSpPr>
        <p:spPr>
          <a:xfrm>
            <a:off x="2152650" y="1983736"/>
            <a:ext cx="5486400" cy="5486400"/>
          </a:xfrm>
          <a:prstGeom prst="ellipse">
            <a:avLst/>
          </a:prstGeom>
          <a:noFill/>
          <a:ln w="76200">
            <a:solidFill>
              <a:srgbClr val="F0C14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22806A6B-C583-2987-7774-09C08CD97C9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790904" y="5511790"/>
            <a:ext cx="7344446" cy="1003310"/>
          </a:xfrm>
        </p:spPr>
        <p:txBody>
          <a:bodyPr>
            <a:noAutofit/>
          </a:bodyPr>
          <a:lstStyle>
            <a:lvl1pPr>
              <a:defRPr i="1">
                <a:solidFill>
                  <a:srgbClr val="2F3D4C"/>
                </a:solidFill>
              </a:defRPr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017522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SCDE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ED54356-DE3D-3B34-CC3A-08F472B834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5139" y="8267700"/>
            <a:ext cx="4572000" cy="9144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44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ed.sc.gov</a:t>
            </a:r>
          </a:p>
        </p:txBody>
      </p:sp>
      <p:pic>
        <p:nvPicPr>
          <p:cNvPr id="7" name="Picture 6" descr="2024 South Carolina Department of Education">
            <a:extLst>
              <a:ext uri="{FF2B5EF4-FFF2-40B4-BE49-F238E27FC236}">
                <a16:creationId xmlns:a16="http://schemas.microsoft.com/office/drawing/2014/main" id="{4D988EAD-12EE-78F5-0E0F-0E4B0EC55C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080" y="1028700"/>
            <a:ext cx="6862119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BF0437-50D7-BCCD-28BB-D03E2BC5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825D9-F1DB-B607-A9E0-1F88C039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894F5-9FE4-D6B7-994B-12B17709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8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1ED160C-729E-DC01-91C1-E45A5EB4DE4B}"/>
              </a:ext>
            </a:extLst>
          </p:cNvPr>
          <p:cNvGrpSpPr/>
          <p:nvPr userDrawn="1"/>
        </p:nvGrpSpPr>
        <p:grpSpPr>
          <a:xfrm>
            <a:off x="-1023066" y="8828011"/>
            <a:ext cx="18821128" cy="1254203"/>
            <a:chOff x="-1023066" y="8828011"/>
            <a:chExt cx="18821128" cy="12542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09D1160-64CA-436C-B670-2D23DD0AAC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 rot="16200000">
              <a:off x="7650426" y="846324"/>
              <a:ext cx="26615" cy="17373600"/>
            </a:xfrm>
            <a:prstGeom prst="rect">
              <a:avLst/>
            </a:prstGeom>
          </p:spPr>
        </p:pic>
        <p:pic>
          <p:nvPicPr>
            <p:cNvPr id="5" name="SCDE logo" descr="South Carolina Department of Education logo ">
              <a:extLst>
                <a:ext uri="{FF2B5EF4-FFF2-40B4-BE49-F238E27FC236}">
                  <a16:creationId xmlns:a16="http://schemas.microsoft.com/office/drawing/2014/main" id="{F641CD80-4F1B-DE0E-97B9-9E7823DD74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6535400" y="8828011"/>
              <a:ext cx="1262662" cy="125420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1265995"/>
            <a:ext cx="4647438" cy="713232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88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A96615-EFF9-DD25-AEFB-EADCE296E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67400" y="1265995"/>
            <a:ext cx="10935" cy="713232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DB0171C-C651-92CB-2B09-20CB26A7EE4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727473" y="1265996"/>
            <a:ext cx="10658720" cy="7132320"/>
          </a:xfrm>
        </p:spPr>
        <p:txBody>
          <a:bodyPr anchor="ctr">
            <a:noAutofit/>
          </a:bodyPr>
          <a:lstStyle>
            <a:lvl1pPr>
              <a:defRPr sz="5400">
                <a:solidFill>
                  <a:srgbClr val="2F3D4C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0" marR="0" lvl="1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Second level</a:t>
            </a:r>
          </a:p>
          <a:p>
            <a:pPr marL="0" marR="0" lvl="2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Third level</a:t>
            </a:r>
          </a:p>
          <a:p>
            <a:pPr marL="0" marR="0" lvl="3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Fourth level</a:t>
            </a:r>
          </a:p>
          <a:p>
            <a:pPr marL="0" marR="0" lvl="4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21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ine Item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5A24F8-E0C0-F79E-2D18-9ED0C519D5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4" name="SCDE logo" descr="South Carolina Department of Education logo ">
            <a:extLst>
              <a:ext uri="{FF2B5EF4-FFF2-40B4-BE49-F238E27FC236}">
                <a16:creationId xmlns:a16="http://schemas.microsoft.com/office/drawing/2014/main" id="{31730557-317E-7F61-E7D8-F3F39A889C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3191679"/>
            <a:ext cx="16459200" cy="1371600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88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Agenda Item #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30407-92DB-6D23-E28D-5CA457DC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" y="5175315"/>
            <a:ext cx="16459200" cy="18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0965D2-0741-DF84-33EC-57B9545B74D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999982" y="732042"/>
            <a:ext cx="2288036" cy="2286000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FC849E3-7EAC-09E6-DF91-24BB92C426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43200" y="5678334"/>
            <a:ext cx="12801600" cy="2038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600" b="1">
                <a:solidFill>
                  <a:srgbClr val="2F3D4C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594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AF36B-71EF-8668-0205-E9B7A2C79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Title and Content slide with footer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6450056" cy="5975668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E3099C-6661-43B6-EBF5-B36CAE52621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9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AF36B-71EF-8668-0205-E9B7A2C79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Title and Content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1817316"/>
            <a:ext cx="16450056" cy="63336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1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al footer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Title and Content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1817316"/>
            <a:ext cx="16450056" cy="63336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o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Custom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8972" y="1817316"/>
            <a:ext cx="16450056" cy="7440984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 dirty="0"/>
              <a:t>Please contact Nicole Arndt, nmarndt@ed.sc.gov, to design a custom slide to fit your needs. 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750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57C5B0-A9C0-09CB-BD24-64EFCD4E53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A016A209-B477-FFDA-7AE8-5C42ACA538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Data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3AFE474-6905-6CBF-B4C2-AF926B17C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137" y="2166068"/>
            <a:ext cx="16450056" cy="623224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2F3D4C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217999-8758-BD0D-F188-1776473D73C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0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with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79A8B40-4FA4-AB72-CF27-F710AC3A8D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1" name="SCDE logo" descr="South Carolina Department of Education logo ">
            <a:extLst>
              <a:ext uri="{FF2B5EF4-FFF2-40B4-BE49-F238E27FC236}">
                <a16:creationId xmlns:a16="http://schemas.microsoft.com/office/drawing/2014/main" id="{FF320282-5BD6-3617-EDC1-095179441E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rgbClr val="2F3D4C"/>
                </a:solidFill>
              </a:defRPr>
            </a:lvl1pPr>
          </a:lstStyle>
          <a:p>
            <a:r>
              <a:rPr lang="en-US" dirty="0"/>
              <a:t>Two Content with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AD13B-C6F1-0FFF-1CFE-F9506448B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247900"/>
            <a:ext cx="7772400" cy="6361229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C630-315D-CFC6-1077-4EA130C6B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79311" y="2247900"/>
            <a:ext cx="7772400" cy="6361229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rgbClr val="2F3D4C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30407-92DB-6D23-E28D-5CA457DC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02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57CB8A-616D-DB88-E626-AD88405EC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04336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21D1AE-8C70-E17F-4B72-A99C29DE18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8972" y="1866901"/>
            <a:ext cx="16404336" cy="6891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739AE-F4E9-DBEA-157C-A988F04C3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8972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8/19/2025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12BDF-56C2-0213-CE6C-82243BE91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35040" y="9556342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486B0-175D-859B-47C3-0AF39FCE83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08508" y="9556342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9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5" r:id="rId3"/>
    <p:sldLayoutId id="2147483662" r:id="rId4"/>
    <p:sldLayoutId id="2147483677" r:id="rId5"/>
    <p:sldLayoutId id="2147483678" r:id="rId6"/>
    <p:sldLayoutId id="2147483679" r:id="rId7"/>
    <p:sldLayoutId id="2147483674" r:id="rId8"/>
    <p:sldLayoutId id="2147483663" r:id="rId9"/>
    <p:sldLayoutId id="2147483673" r:id="rId10"/>
    <p:sldLayoutId id="2147483664" r:id="rId11"/>
    <p:sldLayoutId id="2147483672" r:id="rId12"/>
    <p:sldLayoutId id="2147483666" r:id="rId13"/>
    <p:sldLayoutId id="2147483668" r:id="rId14"/>
    <p:sldLayoutId id="2147483670" r:id="rId15"/>
    <p:sldLayoutId id="2147483669" r:id="rId16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altura.com/index.php/extwidget/preview/partner_id/1675021/uiconf_id/24189501/entry_id/1_yh6sz3lr/embed/auto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ramelvin@ed.sc.gov" TargetMode="External"/><Relationship Id="rId2" Type="http://schemas.openxmlformats.org/officeDocument/2006/relationships/hyperlink" Target="mailto:hdavis@ed.sc.gov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auditingservices@ed.sc.go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125B5-F436-FCCB-568C-BFA2D8619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028700"/>
            <a:ext cx="10354410" cy="3675792"/>
          </a:xfrm>
        </p:spPr>
        <p:txBody>
          <a:bodyPr>
            <a:normAutofit/>
          </a:bodyPr>
          <a:lstStyle/>
          <a:p>
            <a:r>
              <a:rPr lang="en-US" sz="6000" dirty="0"/>
              <a:t>Annual Audit, LARS, and the Annual Audit Guide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99F854-9284-7C19-F74C-100A35BAAD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Finance Bootcamp</a:t>
            </a:r>
          </a:p>
          <a:p>
            <a:r>
              <a:rPr lang="en-US" dirty="0"/>
              <a:t>Hershula D. </a:t>
            </a:r>
            <a:r>
              <a:rPr lang="en-US"/>
              <a:t>Davis</a:t>
            </a:r>
            <a:endParaRPr lang="en-US" dirty="0"/>
          </a:p>
          <a:p>
            <a:r>
              <a:rPr lang="en-US" dirty="0"/>
              <a:t>Director, Office of Audit Services</a:t>
            </a:r>
          </a:p>
          <a:p>
            <a:r>
              <a:rPr lang="en-US" dirty="0"/>
              <a:t>August 21, 2025</a:t>
            </a:r>
          </a:p>
        </p:txBody>
      </p:sp>
      <p:pic>
        <p:nvPicPr>
          <p:cNvPr id="5" name="Content PlacehCDE banner logo" descr="2024 South Carolina Department of Education banner logo.">
            <a:extLst>
              <a:ext uri="{FF2B5EF4-FFF2-40B4-BE49-F238E27FC236}">
                <a16:creationId xmlns:a16="http://schemas.microsoft.com/office/drawing/2014/main" id="{F8433567-76C1-EC93-B632-9F4365145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191501"/>
            <a:ext cx="9601200" cy="19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23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CFBF5-62A9-E291-37F7-8BAB43EC5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the Annual Audit Matters for Your District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7BF85-7885-2E8A-D1B5-B5E13B72C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Calculate LEA indirect cost rates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Data elements are used to perform Education Finance Act audits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Used to assist program offices in calculating maintenance of effort for programs such as Title 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Update database of auditors who perform LEA audits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Bill LEAs for amounts due back to the SCDE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Elements in the audit report used for subrecipient risk assessment</a:t>
            </a:r>
          </a:p>
          <a:p>
            <a:pPr lvl="1"/>
            <a:r>
              <a:rPr lang="en-US" sz="2800" dirty="0"/>
              <a:t>Timeliness of audit submission</a:t>
            </a:r>
          </a:p>
          <a:p>
            <a:pPr lvl="1"/>
            <a:r>
              <a:rPr lang="en-US" sz="2800" dirty="0"/>
              <a:t>Fiscal stability (Percentage of unrestricted fund balance to general fund expenditures)</a:t>
            </a:r>
          </a:p>
          <a:p>
            <a:pPr lvl="1"/>
            <a:r>
              <a:rPr lang="en-US" sz="2800" dirty="0"/>
              <a:t>Quality of management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To prepare the Special Needs Transportation Cost Report for submission to SCDHHS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05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945A3-394F-D41E-FAB1-929377BA7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Penalties for Late Audit Submission</a:t>
            </a:r>
          </a:p>
        </p:txBody>
      </p:sp>
    </p:spTree>
    <p:extLst>
      <p:ext uri="{BB962C8B-B14F-4D97-AF65-F5344CB8AC3E}">
        <p14:creationId xmlns:p14="http://schemas.microsoft.com/office/powerpoint/2010/main" val="3218050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4F216-F37D-1995-789E-F5129355D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 Audit Submission: Risks and Penalties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B72FF-3DCB-6931-9017-D42E9B073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If audit report is not received by December 1 deadline, your district may receive correspondence from the State Superintendent about the non-submission of the audit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school board chair will be copied on the letter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Possible sanctions for non-submission of an audit can include withholding of federal funds, suspension of a federal award, or other sanctions stated in 2 CFR 200.339 (Remedies for noncompliance.)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Timeliness of the audit submission is one of the ten criteria that districts are rated on for the annual subrecipient risk assessment process</a:t>
            </a:r>
          </a:p>
          <a:p>
            <a:pPr lvl="1"/>
            <a:r>
              <a:rPr lang="en-US" sz="2800" dirty="0"/>
              <a:t>A district will receive a risk rating of medium for an audit report submitted after the December 1 due date but within 30 days of the due date (December 31)</a:t>
            </a:r>
          </a:p>
          <a:p>
            <a:pPr lvl="1"/>
            <a:r>
              <a:rPr lang="en-US" sz="2800" dirty="0"/>
              <a:t>A district will receive a risk rating of high for audit report submission more than 30 days after the due date (January 1 or later)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 LEA that submits the audit report 60 days late will be in a state of fiscal caution under Act 23, Fiscal Practices Legislation (after January 30)</a:t>
            </a:r>
          </a:p>
          <a:p>
            <a:endParaRPr lang="en-US" sz="14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073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C33D9-43E8-E38A-38D1-200E29280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SCDE Annual Audit Guide</a:t>
            </a:r>
          </a:p>
        </p:txBody>
      </p:sp>
    </p:spTree>
    <p:extLst>
      <p:ext uri="{BB962C8B-B14F-4D97-AF65-F5344CB8AC3E}">
        <p14:creationId xmlns:p14="http://schemas.microsoft.com/office/powerpoint/2010/main" val="1443110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A3414-C041-034C-4786-493547AE0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guide to the SCDE Annual Audit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09C07-2E8E-DC09-E3DF-AFE5328F64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Three major parts</a:t>
            </a:r>
          </a:p>
          <a:p>
            <a:pPr lvl="1"/>
            <a:r>
              <a:rPr lang="en-US" sz="2800" dirty="0"/>
              <a:t>State Audit Requirements</a:t>
            </a:r>
          </a:p>
          <a:p>
            <a:pPr lvl="2"/>
            <a:r>
              <a:rPr lang="en-US" sz="2800" dirty="0"/>
              <a:t>Testing requirements</a:t>
            </a:r>
          </a:p>
          <a:p>
            <a:pPr lvl="2"/>
            <a:r>
              <a:rPr lang="en-US" sz="2800" dirty="0"/>
              <a:t>SCDE Supplemental Schedules by Fund Types</a:t>
            </a:r>
          </a:p>
          <a:p>
            <a:pPr lvl="1"/>
            <a:r>
              <a:rPr lang="en-US" sz="2800" dirty="0"/>
              <a:t>Federal Audit Requirements</a:t>
            </a:r>
          </a:p>
          <a:p>
            <a:pPr lvl="2"/>
            <a:r>
              <a:rPr lang="en-US" sz="2800" dirty="0"/>
              <a:t>OMB testing requirements</a:t>
            </a:r>
          </a:p>
          <a:p>
            <a:pPr lvl="1"/>
            <a:r>
              <a:rPr lang="en-US" sz="2800" dirty="0"/>
              <a:t>Appendixes</a:t>
            </a:r>
          </a:p>
          <a:p>
            <a:pPr lvl="2"/>
            <a:r>
              <a:rPr lang="en-US" sz="2800" dirty="0"/>
              <a:t>Clarifying memos</a:t>
            </a:r>
          </a:p>
          <a:p>
            <a:pPr lvl="2"/>
            <a:r>
              <a:rPr lang="en-US" sz="2800" dirty="0"/>
              <a:t>Additional guidance and references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OAS annually updates the Annual Audit Guide for use by independent auditors for completing the annual audits required under state law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 audit guide committee that consists of independent auditors who perform school district audits reviews the guide prior to publication</a:t>
            </a:r>
          </a:p>
          <a:p>
            <a:pPr lvl="1"/>
            <a:endParaRPr lang="en-US" sz="3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50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4D880-B9C3-3C58-E80A-154863754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 the SCDE Annual Audit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EDA40-9866-1958-9476-F3BDE2678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Guide is normally posted during the summer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SCDE Supplemental templates are also posted</a:t>
            </a:r>
          </a:p>
          <a:p>
            <a:pPr lvl="1"/>
            <a:r>
              <a:rPr lang="en-US" sz="2800" dirty="0"/>
              <a:t>Input district revenues and expenditures per fund type</a:t>
            </a:r>
          </a:p>
          <a:p>
            <a:pPr lvl="1"/>
            <a:r>
              <a:rPr lang="en-US" sz="2800" dirty="0"/>
              <a:t>Must be uploaded in LARS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FY 2023-24 Guide should be posted soon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 e-mail with the link will be distributed to SBOs and auditors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698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AB6E2-0C0E-411B-98FD-5F40F79EC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 Desk Reviews</a:t>
            </a:r>
          </a:p>
        </p:txBody>
      </p:sp>
    </p:spTree>
    <p:extLst>
      <p:ext uri="{BB962C8B-B14F-4D97-AF65-F5344CB8AC3E}">
        <p14:creationId xmlns:p14="http://schemas.microsoft.com/office/powerpoint/2010/main" val="2590671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ACB60-84E3-E0DE-BF00-282F034E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 Desk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3278A-D56D-1E8A-4A25-9C867C1AC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Completed for school district audits that had a federal award finding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Program offices are forwarded the finding along with a request for a management decision</a:t>
            </a:r>
          </a:p>
          <a:p>
            <a:pPr lvl="1"/>
            <a:r>
              <a:rPr lang="en-US" sz="2800" dirty="0"/>
              <a:t>Program office can sustain (agree with) or not sustain (disagree with) the finding</a:t>
            </a:r>
          </a:p>
          <a:p>
            <a:pPr lvl="1"/>
            <a:r>
              <a:rPr lang="en-US" sz="2800" dirty="0"/>
              <a:t>Management decisions must be issued within six months of the acceptance of the audit report by the FAC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Audit reports are reviewed to determine if audits complied with state and federal regulations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Audit reports are reviewed to ensure conformity with generally accepted governmental auditing standards (GAGAS)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close-out letter is issued following completion of a desk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495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1D2EA-B440-7FC1-CF33-390F8F431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 Audit Reporting System</a:t>
            </a:r>
          </a:p>
        </p:txBody>
      </p:sp>
    </p:spTree>
    <p:extLst>
      <p:ext uri="{BB962C8B-B14F-4D97-AF65-F5344CB8AC3E}">
        <p14:creationId xmlns:p14="http://schemas.microsoft.com/office/powerpoint/2010/main" val="2646141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BEBCF-E737-A813-D8ED-D8E72F28F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 Audit Reporting System (LARS)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07156-3370-F83D-A362-961E67634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Web-based system for uploading audit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Users must establish an account in the SCDE member center to upload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Web access coordinator for LEA can grant access to LARS; Audit Services can also grant access</a:t>
            </a:r>
          </a:p>
          <a:p>
            <a:pPr lvl="1"/>
            <a:r>
              <a:rPr lang="en-US" sz="2800" dirty="0"/>
              <a:t>ESA District User (LEA)  or ESA Firm User (independent auditor)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Independent auditors must create a community account in LARS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Training video posted on SCDE website at:</a:t>
            </a:r>
          </a:p>
          <a:p>
            <a:r>
              <a:rPr lang="en-US" dirty="0">
                <a:hlinkClick r:id="rId2"/>
              </a:rPr>
              <a:t>http://www.kaltura.com/index.php/extwidget/preview/partner_id/1675021/uiconf_id/24189501/entry_id/1_yh6sz3lr/embed/auto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51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15F20-C0C6-EFC7-29B7-09E9CCA18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1C43E-2C31-98E4-C95D-A11511A694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46520" y="1500160"/>
            <a:ext cx="10922508" cy="6891052"/>
          </a:xfrm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  <a:p>
            <a:pPr marL="571500" indent="-571500" defTabSz="9144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2F3D4C"/>
                </a:solidFill>
                <a:latin typeface="Aptos" panose="020B0004020202020204" pitchFamily="34" charset="0"/>
              </a:rPr>
              <a:t>Annual Audit Requirements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  <a:p>
            <a:pPr marL="571500" indent="-571500" defTabSz="9144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2F3D4C"/>
                </a:solidFill>
                <a:latin typeface="Aptos" panose="020B0004020202020204" pitchFamily="34" charset="0"/>
              </a:rPr>
              <a:t>Annual Audit Report Use</a:t>
            </a:r>
            <a:endParaRPr lang="en-US" sz="3600" dirty="0">
              <a:solidFill>
                <a:srgbClr val="2F3D4C"/>
              </a:solidFill>
              <a:latin typeface="Aptos" panose="020B0004020202020204" pitchFamily="34" charset="0"/>
            </a:endParaRP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rgbClr val="2F3D4C"/>
                </a:solidFill>
                <a:latin typeface="Aptos" panose="020B0004020202020204" pitchFamily="34" charset="0"/>
              </a:rPr>
              <a:t>  Penalties for Late Submission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  <a:p>
            <a:pPr marL="465138" marR="0" lvl="0" indent="-4651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2F3D4C"/>
                </a:solidFill>
                <a:latin typeface="Aptos" panose="020B0004020202020204" pitchFamily="34" charset="0"/>
              </a:rPr>
              <a:t> Transparent Budget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F3D4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noProof="0" dirty="0">
                <a:solidFill>
                  <a:srgbClr val="2F3D4C"/>
                </a:solidFill>
                <a:latin typeface="Aptos" panose="020B0004020202020204" pitchFamily="34" charset="0"/>
              </a:rPr>
              <a:t> </a:t>
            </a:r>
            <a:r>
              <a:rPr lang="en-US" dirty="0">
                <a:solidFill>
                  <a:srgbClr val="2F3D4C"/>
                </a:solidFill>
                <a:latin typeface="Aptos" panose="020B0004020202020204" pitchFamily="34" charset="0"/>
              </a:rPr>
              <a:t> SCDE Annual Audit Guide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F3D4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 LEA Desk Reviews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srgbClr val="2F3D4C"/>
                </a:solidFill>
                <a:latin typeface="Aptos" panose="020B0004020202020204" pitchFamily="34" charset="0"/>
              </a:rPr>
              <a:t>  LEA Audit Reporting System (LARS)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2F3D4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 Common Audit Findings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dirty="0">
              <a:solidFill>
                <a:srgbClr val="2F3D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359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F8F8D-0E6C-3649-6435-AC091BF68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Audit Findings</a:t>
            </a:r>
          </a:p>
        </p:txBody>
      </p:sp>
    </p:spTree>
    <p:extLst>
      <p:ext uri="{BB962C8B-B14F-4D97-AF65-F5344CB8AC3E}">
        <p14:creationId xmlns:p14="http://schemas.microsoft.com/office/powerpoint/2010/main" val="2409138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D8D3B-05BF-A8B2-D31C-1A47FE0EF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Audit Findings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0B881-B679-233D-5568-24943A5B6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Improper procurements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Capital assets not properly reconciled, depreciated, or capitalized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Prior period adjustments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Property records do not contain required elements under 2 CFR Part 200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Inadequate segregation of duties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Bank reconciliations not performed timely or not at all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Fund reconciliations not performed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Accounts not closed out resulting in adjustments by auditors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Financial statements not prepared by district staff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Claims for reimbursement do not agree to amounts recorded as expenditures in the general ledger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Time and effort documents not maintained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Written policies and procedures not present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Collaterization of bank deposits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CDL testing not performed or not performed for the required number of bus drivers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992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BC6DF-9006-DC81-9B87-2E1ADC5FC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567594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D049E-83C7-B6F4-5EFE-2F3CEA478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FDD6B-890F-C4CA-B173-7356DA229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Hershula Davis</a:t>
            </a:r>
          </a:p>
          <a:p>
            <a:r>
              <a:rPr lang="en-US" dirty="0"/>
              <a:t>Audits Director, Office of Audit Services</a:t>
            </a:r>
          </a:p>
          <a:p>
            <a:r>
              <a:rPr lang="en-US" dirty="0"/>
              <a:t>(803) 734-6022</a:t>
            </a:r>
          </a:p>
          <a:p>
            <a:r>
              <a:rPr lang="en-US" dirty="0">
                <a:hlinkClick r:id="rId2"/>
              </a:rPr>
              <a:t>hdavis@ed.sc.gov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/>
              <a:t>Richelle Melvin</a:t>
            </a:r>
          </a:p>
          <a:p>
            <a:r>
              <a:rPr lang="en-US"/>
              <a:t>Audits </a:t>
            </a:r>
            <a:r>
              <a:rPr lang="en-US" dirty="0"/>
              <a:t>Manager, Office of Audit Services</a:t>
            </a:r>
          </a:p>
          <a:p>
            <a:r>
              <a:rPr lang="en-US" dirty="0"/>
              <a:t>(803) 734-8453</a:t>
            </a:r>
          </a:p>
          <a:p>
            <a:r>
              <a:rPr lang="en-US" dirty="0">
                <a:hlinkClick r:id="rId3"/>
              </a:rPr>
              <a:t>ramelvin@ed.sc.gov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>
                <a:hlinkClick r:id="rId4"/>
              </a:rPr>
              <a:t>auditingservices@ed.sc.gov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1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15EF3E-5E8C-F697-79DE-EA29777AA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Audit Requirements</a:t>
            </a:r>
          </a:p>
        </p:txBody>
      </p:sp>
    </p:spTree>
    <p:extLst>
      <p:ext uri="{BB962C8B-B14F-4D97-AF65-F5344CB8AC3E}">
        <p14:creationId xmlns:p14="http://schemas.microsoft.com/office/powerpoint/2010/main" val="387257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29F7-D277-BF29-9C82-88C5C1107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Requirements for your Annual Audit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63030-7A92-D371-AF30-FACAEA658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 Code of Laws 59-17-100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Audits due December 1 after the close of the fiscal year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Upload documents through LEA Audit Reporting System (Hard copies not required)</a:t>
            </a:r>
          </a:p>
          <a:p>
            <a:pPr lvl="1"/>
            <a:r>
              <a:rPr lang="en-US" sz="2800" dirty="0"/>
              <a:t>Full Audit Report</a:t>
            </a:r>
          </a:p>
          <a:p>
            <a:pPr lvl="2"/>
            <a:r>
              <a:rPr lang="en-US" sz="2800" dirty="0"/>
              <a:t>Management’s Discussion and Analysis</a:t>
            </a:r>
          </a:p>
          <a:p>
            <a:pPr lvl="2"/>
            <a:r>
              <a:rPr lang="en-US" sz="2800" dirty="0"/>
              <a:t>Financial Statements</a:t>
            </a:r>
          </a:p>
          <a:p>
            <a:pPr lvl="2"/>
            <a:r>
              <a:rPr lang="en-US" sz="2800" dirty="0"/>
              <a:t>SCDE Supplemental Schedules </a:t>
            </a:r>
          </a:p>
          <a:p>
            <a:pPr lvl="2"/>
            <a:r>
              <a:rPr lang="en-US" sz="2800" dirty="0"/>
              <a:t>Single Sudit Section (SEFA, SFQC, etc.)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Management Letter (not management rep letter)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OMB Data Collection Form (SF-SAC)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SCDE Supplemental Schedules Template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69443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35C90-940E-82B8-F75D-1967C6C35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Audit Requirement 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BBC8F-8166-A261-DD6B-CC2844CE96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Supportive Information Sheet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Charter schools must follow the same financial standards and procedures as public schools</a:t>
            </a:r>
          </a:p>
          <a:p>
            <a:pPr lvl="1"/>
            <a:r>
              <a:rPr lang="en-US" sz="2800" dirty="0"/>
              <a:t>SC Code of Laws 59-50-40(b)</a:t>
            </a:r>
          </a:p>
          <a:p>
            <a:pPr lvl="1"/>
            <a:r>
              <a:rPr lang="en-US" sz="2800" dirty="0"/>
              <a:t>SBE Regulation 43-601</a:t>
            </a:r>
          </a:p>
          <a:p>
            <a:pPr lvl="1"/>
            <a:r>
              <a:rPr lang="en-US" sz="2800" dirty="0"/>
              <a:t>Annual Audit Report due December 1</a:t>
            </a:r>
          </a:p>
          <a:p>
            <a:pPr lvl="1"/>
            <a:r>
              <a:rPr lang="en-US" sz="2800" dirty="0"/>
              <a:t>Complete audit report</a:t>
            </a:r>
          </a:p>
          <a:p>
            <a:pPr lvl="1"/>
            <a:r>
              <a:rPr lang="en-US" sz="2800" dirty="0"/>
              <a:t>Supplemental Schedules Template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36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24A85-7C61-FE20-B057-073EB9A7F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Supportive Information Sheet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29622-C09A-3127-9C67-99C3AA119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Collection of assessed valuation and mills, number of FTEs funded through the general fund, and depreciation expense used to calculate the unrestricted indirect cost rate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Input supportive information values under the “Supportive Information” tab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Values must be input to the hundredth place or data cannot be submitted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District’s capitalization threshold will need to be entered on the Supportive Information sheet for indirect cost purposes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887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7A371-F6F7-FD27-B62F-263BB99C5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OMB Data Collection Form (SF-FAC)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69762-35B5-5876-56ED-E24565E6B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Required if your entity had a single audit performed ($750,000 or more in federal funds expended during the fiscal year)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Collects single audit information (audit opinions, major programs, auditor data, auditee data)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606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F5CAB-0CE5-0DB7-2FFE-6711B0135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Audit Report Use</a:t>
            </a:r>
          </a:p>
        </p:txBody>
      </p:sp>
    </p:spTree>
    <p:extLst>
      <p:ext uri="{BB962C8B-B14F-4D97-AF65-F5344CB8AC3E}">
        <p14:creationId xmlns:p14="http://schemas.microsoft.com/office/powerpoint/2010/main" val="1029736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C6095-B838-F918-D210-764FB84D0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Annual Audit Reports Are 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8CE91-D859-8497-3417-1A72BBD73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Assess financial position of a LEA</a:t>
            </a:r>
          </a:p>
          <a:p>
            <a:pPr lvl="1"/>
            <a:r>
              <a:rPr lang="en-US" sz="2800" dirty="0"/>
              <a:t>General fund unassigned fund balance</a:t>
            </a:r>
          </a:p>
          <a:p>
            <a:pPr lvl="1"/>
            <a:r>
              <a:rPr lang="en-US" sz="2800" dirty="0"/>
              <a:t>General fund unrestricted fund balance – Fiscal Practices Act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Provide data to the SC legislature and Revenue and Fiscal Affairs Office</a:t>
            </a:r>
          </a:p>
          <a:p>
            <a:pPr lvl="1"/>
            <a:r>
              <a:rPr lang="en-US" sz="2800" dirty="0"/>
              <a:t>Fund balance</a:t>
            </a:r>
          </a:p>
          <a:p>
            <a:pPr lvl="1"/>
            <a:r>
              <a:rPr lang="en-US" sz="2800" dirty="0"/>
              <a:t>Calculate revenue per pupil</a:t>
            </a:r>
          </a:p>
          <a:p>
            <a:pPr lvl="1"/>
            <a:r>
              <a:rPr lang="en-US" sz="2800" dirty="0"/>
              <a:t>Ad hoc requests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Review financial statement and federal award findings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Provide management decisions on federal award findings and applicable financial statement findings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Report statewide revenue and expenditures on the annual federal reports, National Public Education Finance Survey (NPEFS), and F-33</a:t>
            </a:r>
          </a:p>
          <a:p>
            <a:pPr lvl="1"/>
            <a:r>
              <a:rPr lang="en-US" sz="2800" dirty="0"/>
              <a:t>Title I allocations</a:t>
            </a:r>
          </a:p>
          <a:p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39781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SCDE">
      <a:dk1>
        <a:sysClr val="windowText" lastClr="000000"/>
      </a:dk1>
      <a:lt1>
        <a:sysClr val="window" lastClr="FFFFFF"/>
      </a:lt1>
      <a:dk2>
        <a:srgbClr val="44546A"/>
      </a:dk2>
      <a:lt2>
        <a:srgbClr val="FCEFD8"/>
      </a:lt2>
      <a:accent1>
        <a:srgbClr val="F1BA55"/>
      </a:accent1>
      <a:accent2>
        <a:srgbClr val="43718B"/>
      </a:accent2>
      <a:accent3>
        <a:srgbClr val="D8D8D8"/>
      </a:accent3>
      <a:accent4>
        <a:srgbClr val="2F3D4C"/>
      </a:accent4>
      <a:accent5>
        <a:srgbClr val="A2B3C6"/>
      </a:accent5>
      <a:accent6>
        <a:srgbClr val="7F7F7F"/>
      </a:accent6>
      <a:hlink>
        <a:srgbClr val="43718B"/>
      </a:hlink>
      <a:folHlink>
        <a:srgbClr val="43718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>
        <a:noAutofit/>
      </a:bodyPr>
      <a:lstStyle>
        <a:defPPr algn="l">
          <a:defRPr sz="44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9" id="{6D457848-BFDF-47EE-B7A7-6B902099B153}" vid="{42A72632-4AE8-483F-A31D-5F15708A3C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powerpoint_light</Template>
  <TotalTime>958</TotalTime>
  <Words>1278</Words>
  <Application>Microsoft Office PowerPoint</Application>
  <PresentationFormat>Custom</PresentationFormat>
  <Paragraphs>163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Aptos</vt:lpstr>
      <vt:lpstr>1_Office Theme</vt:lpstr>
      <vt:lpstr>Annual Audit, LARS, and the Annual Audit Guide</vt:lpstr>
      <vt:lpstr>Outline</vt:lpstr>
      <vt:lpstr>Annual Audit Requirements</vt:lpstr>
      <vt:lpstr>Key Requirements for your Annual Audit</vt:lpstr>
      <vt:lpstr>Annual Audit Requirement Checklist</vt:lpstr>
      <vt:lpstr>Supportive Information Sheet</vt:lpstr>
      <vt:lpstr>OMB Data Collection Form (SF-FAC)</vt:lpstr>
      <vt:lpstr>Annual Audit Report Use</vt:lpstr>
      <vt:lpstr>How Annual Audit Reports Are Used</vt:lpstr>
      <vt:lpstr>Why the Annual Audit Matters for Your District </vt:lpstr>
      <vt:lpstr>Penalties for Late Audit Submission</vt:lpstr>
      <vt:lpstr>Late Audit Submission: Risks and Penalties</vt:lpstr>
      <vt:lpstr>SCDE Annual Audit Guide</vt:lpstr>
      <vt:lpstr>Your guide to the SCDE Annual Audit Process</vt:lpstr>
      <vt:lpstr>Navigating the SCDE Annual Audit </vt:lpstr>
      <vt:lpstr>LEA Desk Reviews</vt:lpstr>
      <vt:lpstr>LEA Desk Review</vt:lpstr>
      <vt:lpstr>LEA Audit Reporting System</vt:lpstr>
      <vt:lpstr>LEA Audit Reporting System (LARS)</vt:lpstr>
      <vt:lpstr>Common Audit Findings</vt:lpstr>
      <vt:lpstr>Common Audit Findings </vt:lpstr>
      <vt:lpstr>Questions</vt:lpstr>
      <vt:lpstr>Contact</vt:lpstr>
    </vt:vector>
  </TitlesOfParts>
  <Company>South Carolina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Caple, Torrence L</dc:creator>
  <cp:lastModifiedBy>Cooper, Melanie</cp:lastModifiedBy>
  <cp:revision>12</cp:revision>
  <dcterms:created xsi:type="dcterms:W3CDTF">2025-08-14T12:59:16Z</dcterms:created>
  <dcterms:modified xsi:type="dcterms:W3CDTF">2025-08-20T01:10:33Z</dcterms:modified>
  <dc:identifier>DAGJFJTh0zc</dc:identifier>
</cp:coreProperties>
</file>