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34"/>
  </p:notesMasterIdLst>
  <p:sldIdLst>
    <p:sldId id="302" r:id="rId2"/>
    <p:sldId id="313" r:id="rId3"/>
    <p:sldId id="314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2" r:id="rId20"/>
    <p:sldId id="334" r:id="rId21"/>
    <p:sldId id="333" r:id="rId22"/>
    <p:sldId id="335" r:id="rId23"/>
    <p:sldId id="337" r:id="rId24"/>
    <p:sldId id="338" r:id="rId25"/>
    <p:sldId id="339" r:id="rId26"/>
    <p:sldId id="340" r:id="rId27"/>
    <p:sldId id="341" r:id="rId28"/>
    <p:sldId id="342" r:id="rId29"/>
    <p:sldId id="343" r:id="rId30"/>
    <p:sldId id="344" r:id="rId31"/>
    <p:sldId id="345" r:id="rId32"/>
    <p:sldId id="346" r:id="rId33"/>
  </p:sldIdLst>
  <p:sldSz cx="18288000" cy="10287000"/>
  <p:notesSz cx="6858000" cy="9144000"/>
  <p:embeddedFontLst>
    <p:embeddedFont>
      <p:font typeface="Trebuchet MS" panose="020B0603020202020204" pitchFamily="34" charset="0"/>
      <p:regular r:id="rId35"/>
      <p:bold r:id="rId36"/>
      <p:italic r:id="rId37"/>
      <p:boldItalic r:id="rId3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3D4C"/>
    <a:srgbClr val="F0C14C"/>
    <a:srgbClr val="E7E7E7"/>
    <a:srgbClr val="469FB7"/>
    <a:srgbClr val="FFE493"/>
    <a:srgbClr val="2F3DFC"/>
    <a:srgbClr val="3A6C97"/>
    <a:srgbClr val="233746"/>
    <a:srgbClr val="EFC04B"/>
    <a:srgbClr val="F5D9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706" autoAdjust="0"/>
  </p:normalViewPr>
  <p:slideViewPr>
    <p:cSldViewPr>
      <p:cViewPr varScale="1">
        <p:scale>
          <a:sx n="52" d="100"/>
          <a:sy n="52" d="100"/>
        </p:scale>
        <p:origin x="234" y="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468"/>
    </p:cViewPr>
  </p:outlineViewPr>
  <p:notesTextViewPr>
    <p:cViewPr>
      <p:scale>
        <a:sx n="120" d="100"/>
        <a:sy n="120" d="100"/>
      </p:scale>
      <p:origin x="0" y="0"/>
    </p:cViewPr>
  </p:notesTextViewPr>
  <p:sorterViewPr>
    <p:cViewPr>
      <p:scale>
        <a:sx n="70" d="100"/>
        <a:sy n="70" d="100"/>
      </p:scale>
      <p:origin x="0" y="-22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3A10E-90C6-4978-89DC-ACC6D9E041A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CEC91-7A65-4868-9634-A5288F99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12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Slide title should be Aptos Bold font, left-aligned, not smaller than 44pt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Audience – To whom/group you are presenting to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Speaker – Who is giving the presentation (may be by name or by department)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Date – Date of 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98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1706E5E-2FCB-B270-CD3F-6CFEC4E39E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91513" y="-838908"/>
            <a:ext cx="11521440" cy="115214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9BFEE4-62A2-7EAB-AEBF-7E3944603DC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69264" y="956930"/>
            <a:ext cx="10354410" cy="3675792"/>
          </a:xfrm>
        </p:spPr>
        <p:txBody>
          <a:bodyPr anchor="ctr">
            <a:normAutofit/>
          </a:bodyPr>
          <a:lstStyle>
            <a:lvl1pPr algn="l">
              <a:lnSpc>
                <a:spcPct val="110000"/>
              </a:lnSpc>
              <a:defRPr sz="6600" b="1">
                <a:solidFill>
                  <a:srgbClr val="2F3D4C"/>
                </a:solidFill>
                <a:latin typeface="Aptos" panose="020B0004020202020204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Title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Slide</a:t>
            </a:r>
            <a:r>
              <a:rPr lang="en-US" dirty="0"/>
              <a:t> -</a:t>
            </a:r>
            <a:r>
              <a:rPr lang="en-US" dirty="0">
                <a:solidFill>
                  <a:schemeClr val="bg1"/>
                </a:solidFill>
              </a:rPr>
              <a:t>Font is no less than 44 size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BD4C45-7EC9-A96B-2BD7-023E611D499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53262" y="5276460"/>
            <a:ext cx="10370412" cy="2483643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1">
                <a:solidFill>
                  <a:srgbClr val="2F3D4C"/>
                </a:solidFill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dirty="0"/>
              <a:t>&lt;Audience&gt;</a:t>
            </a:r>
          </a:p>
          <a:p>
            <a:r>
              <a:rPr lang="en-US" dirty="0"/>
              <a:t>&lt;Presenter Name&gt; </a:t>
            </a:r>
          </a:p>
          <a:p>
            <a:r>
              <a:rPr lang="en-US" dirty="0"/>
              <a:t>&lt;Date&gt;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8B8F3DA-CB78-FE37-88DE-2565E63C0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3479" y="7910464"/>
            <a:ext cx="8641080" cy="2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55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with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0B318CF-2B45-C43B-CD55-06615050B2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2" name="SCDE logo" descr="South Carolina Department of Education logo ">
            <a:extLst>
              <a:ext uri="{FF2B5EF4-FFF2-40B4-BE49-F238E27FC236}">
                <a16:creationId xmlns:a16="http://schemas.microsoft.com/office/drawing/2014/main" id="{C5CC20D6-CB1A-AC19-3B64-8C546270A56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33C630-315D-CFC6-1077-4EA130C6BF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019788" y="2437728"/>
            <a:ext cx="5303520" cy="6325852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525F5-194F-62C4-CDC3-1B712D067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0433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Three Content with Footer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AD13B-C6F1-0FFF-1CFE-F9506448BE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8972" y="2437728"/>
            <a:ext cx="5303520" cy="6325851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4EA1A-AFD3-FE33-791E-2576D3414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8/20/2025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E9CDF-4B22-2AEC-D3B4-2114FED2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5E363-0518-8836-E86B-81440D4AE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D8EE9B-5A2D-A2FD-AB31-0B7F5AF0C29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492240" y="2456488"/>
            <a:ext cx="5303520" cy="6307092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AA7768E-ADFA-A429-D505-997BA11329E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51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with 2 box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E7660AF-9DC3-B9D2-2069-4B8428057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3" name="SCDE logo" descr="South Carolina Department of Education logo ">
            <a:extLst>
              <a:ext uri="{FF2B5EF4-FFF2-40B4-BE49-F238E27FC236}">
                <a16:creationId xmlns:a16="http://schemas.microsoft.com/office/drawing/2014/main" id="{AE1892C7-250F-529E-EF3D-9D54585E9B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9AEB75-2960-EF56-B9C2-F330873E2D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2110" y="547688"/>
            <a:ext cx="16445345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Comparison with 2 boxes and footer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C98553-E0A0-8B74-8785-F5DC412AF7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8793" y="2371986"/>
            <a:ext cx="7736681" cy="7315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rgbClr val="2F3D4C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960C08-9824-F1CD-E5C5-34DC0B80A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2110" y="3314700"/>
            <a:ext cx="7736681" cy="5440076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2C1085-122A-9CFF-0F7A-EE58766756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577760" y="2371986"/>
            <a:ext cx="7774782" cy="7315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rgbClr val="2F3D4C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0A0948-D44B-B0FA-FF24-9E03799735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609213" y="3314700"/>
            <a:ext cx="7774782" cy="5440076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FDF6F0-6C8C-CF39-2D0F-DC5E18E96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8/20/2025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426D22-60B6-DC3A-E908-0B8868932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91734A-479A-D485-4919-57CEAA38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29765DB-741E-0449-2A66-482A1AA784A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838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ntro slide - do not u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AEB75-2960-EF56-B9C2-F330873E2D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2110" y="547688"/>
            <a:ext cx="16445345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Introduction slide – do not use!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C98553-E0A0-8B74-8785-F5DC412AF7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110" y="2354580"/>
            <a:ext cx="7736681" cy="7315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rgbClr val="2F3D4C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960C08-9824-F1CD-E5C5-34DC0B80A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2110" y="3314700"/>
            <a:ext cx="7736681" cy="5440076"/>
          </a:xfrm>
        </p:spPr>
        <p:txBody>
          <a:bodyPr>
            <a:normAutofit/>
          </a:bodyPr>
          <a:lstStyle>
            <a:lvl1pPr>
              <a:defRPr sz="2600">
                <a:solidFill>
                  <a:srgbClr val="2F3D4C"/>
                </a:solidFill>
              </a:defRPr>
            </a:lvl1pPr>
            <a:lvl2pPr>
              <a:defRPr sz="2600">
                <a:solidFill>
                  <a:srgbClr val="2F3D4C"/>
                </a:solidFill>
              </a:defRPr>
            </a:lvl2pPr>
            <a:lvl3pPr>
              <a:defRPr sz="2600">
                <a:solidFill>
                  <a:srgbClr val="2F3D4C"/>
                </a:solidFill>
              </a:defRPr>
            </a:lvl3pPr>
            <a:lvl4pPr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2C1085-122A-9CFF-0F7A-EE58766756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609213" y="2354580"/>
            <a:ext cx="7774782" cy="6400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rgbClr val="2F3D4C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0A0948-D44B-B0FA-FF24-9E03799735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609213" y="3314700"/>
            <a:ext cx="7774782" cy="5440076"/>
          </a:xfrm>
        </p:spPr>
        <p:txBody>
          <a:bodyPr>
            <a:normAutofit/>
          </a:bodyPr>
          <a:lstStyle>
            <a:lvl1pPr>
              <a:defRPr sz="2600">
                <a:solidFill>
                  <a:srgbClr val="2F3D4C"/>
                </a:solidFill>
              </a:defRPr>
            </a:lvl1pPr>
            <a:lvl2pPr>
              <a:defRPr sz="2600">
                <a:solidFill>
                  <a:srgbClr val="2F3D4C"/>
                </a:solidFill>
              </a:defRPr>
            </a:lvl2pPr>
            <a:lvl3pPr>
              <a:defRPr sz="2600">
                <a:solidFill>
                  <a:srgbClr val="2F3D4C"/>
                </a:solidFill>
              </a:defRPr>
            </a:lvl3pPr>
            <a:lvl4pPr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FDF6F0-6C8C-CF39-2D0F-DC5E18E96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8/20/2025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426D22-60B6-DC3A-E908-0B8868932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91734A-479A-D485-4919-57CEAA38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7B5441-957E-764A-2A5B-31D36BB585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291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172286C-A10D-2147-4B2F-D04B51C7A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2" name="SCDE logo" descr="South Carolina Department of Education logo ">
            <a:extLst>
              <a:ext uri="{FF2B5EF4-FFF2-40B4-BE49-F238E27FC236}">
                <a16:creationId xmlns:a16="http://schemas.microsoft.com/office/drawing/2014/main" id="{0F42C22C-EB47-219D-24BC-66F0E03E49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EB8B3B-F32B-E702-A833-508A69607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5251" y="685800"/>
            <a:ext cx="6272788" cy="1743122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6D1BA-DC7D-F075-0930-F9EA69D9313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229600" y="685802"/>
            <a:ext cx="8803482" cy="8105775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cupidatat labore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cupidatat dolore do </a:t>
            </a:r>
            <a:r>
              <a:rPr lang="en-US" dirty="0" err="1"/>
              <a:t>aliqua</a:t>
            </a:r>
            <a:r>
              <a:rPr lang="en-US" dirty="0"/>
              <a:t> magna ipsum non Lorem do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labore cupidatat </a:t>
            </a:r>
            <a:r>
              <a:rPr lang="en-US" dirty="0" err="1"/>
              <a:t>pariatur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</a:t>
            </a:r>
            <a:r>
              <a:rPr lang="en-US" dirty="0"/>
              <a:t> ad sit </a:t>
            </a:r>
            <a:r>
              <a:rPr lang="en-US" dirty="0" err="1"/>
              <a:t>eu</a:t>
            </a:r>
            <a:r>
              <a:rPr lang="en-US" dirty="0"/>
              <a:t> do </a:t>
            </a:r>
            <a:r>
              <a:rPr lang="en-US" dirty="0" err="1"/>
              <a:t>enim</a:t>
            </a:r>
            <a:r>
              <a:rPr lang="en-US" dirty="0"/>
              <a:t> adipisicing magna </a:t>
            </a:r>
            <a:r>
              <a:rPr lang="en-US" dirty="0" err="1"/>
              <a:t>aute</a:t>
            </a:r>
            <a:r>
              <a:rPr lang="en-US" dirty="0"/>
              <a:t> Lorem dolor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non labore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t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</a:p>
          <a:p>
            <a:pPr lvl="0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5CB316-9DAA-CE46-6CA5-583FBD3A4FD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85839" y="3314700"/>
            <a:ext cx="6272788" cy="5753082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600">
                <a:solidFill>
                  <a:srgbClr val="2F3D4C"/>
                </a:solidFill>
              </a:defRPr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cupidatat labore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cupidatat dolore do </a:t>
            </a:r>
            <a:r>
              <a:rPr lang="en-US" dirty="0" err="1"/>
              <a:t>aliqua</a:t>
            </a:r>
            <a:r>
              <a:rPr lang="en-US" dirty="0"/>
              <a:t> magna ipsum non Lorem do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labore cupidatat </a:t>
            </a:r>
            <a:r>
              <a:rPr lang="en-US" dirty="0" err="1"/>
              <a:t>pariatur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</a:t>
            </a:r>
            <a:r>
              <a:rPr lang="en-US" dirty="0"/>
              <a:t> ad sit </a:t>
            </a:r>
            <a:r>
              <a:rPr lang="en-US" dirty="0" err="1"/>
              <a:t>eu</a:t>
            </a:r>
            <a:r>
              <a:rPr lang="en-US" dirty="0"/>
              <a:t> do </a:t>
            </a:r>
            <a:r>
              <a:rPr lang="en-US" dirty="0" err="1"/>
              <a:t>enim</a:t>
            </a:r>
            <a:r>
              <a:rPr lang="en-US" dirty="0"/>
              <a:t> adipisicing magna </a:t>
            </a:r>
            <a:r>
              <a:rPr lang="en-US" dirty="0" err="1"/>
              <a:t>aute</a:t>
            </a:r>
            <a:r>
              <a:rPr lang="en-US" dirty="0"/>
              <a:t> Lorem dolor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non labore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3022E1-068C-3637-72EE-8BC632AF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8/20/2025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1E39D-C426-0C02-ADD0-C1A4A9D4A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5AC733-6D88-4D21-6CB9-878080440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B8352C-6B08-2F67-F9E0-D46B6820F29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5400000">
            <a:off x="5016956" y="6040472"/>
            <a:ext cx="5486400" cy="15810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6F1B112-0BDC-440C-A7A6-0AD3400FD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44225" y="2807443"/>
            <a:ext cx="6346486" cy="1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124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D0D4F7C-2098-8AE2-3D3C-F5509390FB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1" name="SCDE logo" descr="South Carolina Department of Education logo ">
            <a:extLst>
              <a:ext uri="{FF2B5EF4-FFF2-40B4-BE49-F238E27FC236}">
                <a16:creationId xmlns:a16="http://schemas.microsoft.com/office/drawing/2014/main" id="{86ADCA97-48F9-D4E8-35C7-58B9767854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EB8B3B-F32B-E702-A833-508A69607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5251" y="685800"/>
            <a:ext cx="6272788" cy="1669256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Picture with Caption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5CB316-9DAA-CE46-6CA5-583FBD3A4FD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85838" y="3314700"/>
            <a:ext cx="6346485" cy="5488781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600">
                <a:solidFill>
                  <a:srgbClr val="2F3D4C"/>
                </a:solidFill>
              </a:defRPr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 dirty="0"/>
              <a:t>Click to </a:t>
            </a:r>
            <a:r>
              <a:rPr lang="en-US" dirty="0" err="1"/>
              <a:t>eadipisicing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cupidatat labore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cupidatat dolore do </a:t>
            </a:r>
            <a:r>
              <a:rPr lang="en-US" dirty="0" err="1"/>
              <a:t>aliqua</a:t>
            </a:r>
            <a:r>
              <a:rPr lang="en-US" dirty="0"/>
              <a:t> magna ipsum non Lorem do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labore cupidatat </a:t>
            </a:r>
            <a:r>
              <a:rPr lang="en-US" dirty="0" err="1"/>
              <a:t>pariatur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</a:t>
            </a:r>
            <a:r>
              <a:rPr lang="en-US" dirty="0"/>
              <a:t> ad sit </a:t>
            </a:r>
            <a:r>
              <a:rPr lang="en-US" dirty="0" err="1"/>
              <a:t>eu</a:t>
            </a:r>
            <a:r>
              <a:rPr lang="en-US" dirty="0"/>
              <a:t> do </a:t>
            </a:r>
            <a:r>
              <a:rPr lang="en-US" dirty="0" err="1"/>
              <a:t>enim</a:t>
            </a:r>
            <a:r>
              <a:rPr lang="en-US" dirty="0"/>
              <a:t> adipisicing magna </a:t>
            </a:r>
            <a:r>
              <a:rPr lang="en-US" dirty="0" err="1"/>
              <a:t>aute</a:t>
            </a:r>
            <a:r>
              <a:rPr lang="en-US" dirty="0"/>
              <a:t> Lorem dolor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non labore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6D1BA-DC7D-F075-0930-F9EA69D9313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229600" y="685802"/>
            <a:ext cx="8803482" cy="8105775"/>
          </a:xfrm>
          <a:ln w="28575">
            <a:solidFill>
              <a:srgbClr val="F0C14C"/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44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dirty="0"/>
              <a:t>Insert and format picture </a:t>
            </a:r>
          </a:p>
          <a:p>
            <a:pPr lvl="0"/>
            <a:r>
              <a:rPr lang="en-US" dirty="0"/>
              <a:t>to fit allotted box frame</a:t>
            </a:r>
          </a:p>
          <a:p>
            <a:pPr lvl="0"/>
            <a:r>
              <a:rPr lang="en-US" dirty="0"/>
              <a:t>(you may adjust the height of the yellow box, not the width)</a:t>
            </a:r>
          </a:p>
          <a:p>
            <a:pPr lvl="0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510209-27A1-C6F6-9969-7578514415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4225" y="2807443"/>
            <a:ext cx="6346486" cy="1829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3022E1-068C-3637-72EE-8BC632AF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8/20/2025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1E39D-C426-0C02-ADD0-C1A4A9D4A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5AC733-6D88-4D21-6CB9-878080440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646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nam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B3F3E5-B314-C00D-47FE-B8BAA579D8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8" name="SCDE logo" descr="South Carolina Department of Education logo ">
            <a:extLst>
              <a:ext uri="{FF2B5EF4-FFF2-40B4-BE49-F238E27FC236}">
                <a16:creationId xmlns:a16="http://schemas.microsoft.com/office/drawing/2014/main" id="{BC6C8FC2-1503-FB3A-3F76-0A4FA4F8D64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1C1767-145D-AEB1-4B9F-15572B7E43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90904" y="2233652"/>
            <a:ext cx="7296150" cy="2813330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8800" b="1">
                <a:solidFill>
                  <a:srgbClr val="2F3D4C"/>
                </a:solidFill>
                <a:latin typeface="+mn-lt"/>
              </a:defRPr>
            </a:lvl1pPr>
          </a:lstStyle>
          <a:p>
            <a:r>
              <a:rPr lang="en-US" dirty="0" err="1"/>
              <a:t>Firstname</a:t>
            </a:r>
            <a:br>
              <a:rPr lang="en-US" dirty="0"/>
            </a:br>
            <a:r>
              <a:rPr lang="en-US" dirty="0" err="1"/>
              <a:t>Lastname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9E24D0A-B619-0CDD-0665-C4B9269E9311}"/>
              </a:ext>
            </a:extLst>
          </p:cNvPr>
          <p:cNvCxnSpPr/>
          <p:nvPr userDrawn="1"/>
        </p:nvCxnSpPr>
        <p:spPr>
          <a:xfrm>
            <a:off x="8839200" y="5295900"/>
            <a:ext cx="7296150" cy="0"/>
          </a:xfrm>
          <a:prstGeom prst="line">
            <a:avLst/>
          </a:prstGeom>
          <a:ln>
            <a:solidFill>
              <a:srgbClr val="F0C14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BF0437-50D7-BCCD-28BB-D03E2BC52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8/20/2025</a:t>
            </a:fld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825D9-F1DB-B607-A9E0-1F88C0393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4894F5-9FE4-D6B7-994B-12B177090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48F96D2-A9CF-5427-4503-D15057B18DF5}"/>
              </a:ext>
            </a:extLst>
          </p:cNvPr>
          <p:cNvSpPr/>
          <p:nvPr userDrawn="1"/>
        </p:nvSpPr>
        <p:spPr>
          <a:xfrm>
            <a:off x="2152650" y="1983736"/>
            <a:ext cx="5486400" cy="5486400"/>
          </a:xfrm>
          <a:prstGeom prst="ellipse">
            <a:avLst/>
          </a:prstGeom>
          <a:noFill/>
          <a:ln w="76200">
            <a:solidFill>
              <a:srgbClr val="F0C14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22806A6B-C583-2987-7774-09C08CD97C9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790904" y="5511790"/>
            <a:ext cx="7344446" cy="1003310"/>
          </a:xfrm>
        </p:spPr>
        <p:txBody>
          <a:bodyPr>
            <a:noAutofit/>
          </a:bodyPr>
          <a:lstStyle>
            <a:lvl1pPr>
              <a:defRPr i="1">
                <a:solidFill>
                  <a:srgbClr val="2F3D4C"/>
                </a:solidFill>
              </a:defRPr>
            </a:lvl1pPr>
          </a:lstStyle>
          <a:p>
            <a:pPr marL="0" indent="0">
              <a:lnSpc>
                <a:spcPct val="120000"/>
              </a:lnSpc>
              <a:buNone/>
            </a:pPr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017522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- SCDE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ED54356-DE3D-3B34-CC3A-08F472B834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5139" y="8267700"/>
            <a:ext cx="4572000" cy="9144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44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ed.sc.gov</a:t>
            </a:r>
          </a:p>
        </p:txBody>
      </p:sp>
      <p:pic>
        <p:nvPicPr>
          <p:cNvPr id="7" name="Picture 6" descr="2024 South Carolina Department of Education">
            <a:extLst>
              <a:ext uri="{FF2B5EF4-FFF2-40B4-BE49-F238E27FC236}">
                <a16:creationId xmlns:a16="http://schemas.microsoft.com/office/drawing/2014/main" id="{4D988EAD-12EE-78F5-0E0F-0E4B0EC55C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080" y="1028700"/>
            <a:ext cx="6862119" cy="6858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BF0437-50D7-BCCD-28BB-D03E2BC52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8/20/2025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825D9-F1DB-B607-A9E0-1F88C0393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4894F5-9FE4-D6B7-994B-12B177090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087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1ED160C-729E-DC01-91C1-E45A5EB4DE4B}"/>
              </a:ext>
            </a:extLst>
          </p:cNvPr>
          <p:cNvGrpSpPr/>
          <p:nvPr userDrawn="1"/>
        </p:nvGrpSpPr>
        <p:grpSpPr>
          <a:xfrm>
            <a:off x="-1023066" y="8828011"/>
            <a:ext cx="18821128" cy="1254203"/>
            <a:chOff x="-1023066" y="8828011"/>
            <a:chExt cx="18821128" cy="125420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09D1160-64CA-436C-B670-2D23DD0AAC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 rot="16200000">
              <a:off x="7650426" y="846324"/>
              <a:ext cx="26615" cy="17373600"/>
            </a:xfrm>
            <a:prstGeom prst="rect">
              <a:avLst/>
            </a:prstGeom>
          </p:spPr>
        </p:pic>
        <p:pic>
          <p:nvPicPr>
            <p:cNvPr id="5" name="SCDE logo" descr="South Carolina Department of Education logo ">
              <a:extLst>
                <a:ext uri="{FF2B5EF4-FFF2-40B4-BE49-F238E27FC236}">
                  <a16:creationId xmlns:a16="http://schemas.microsoft.com/office/drawing/2014/main" id="{F641CD80-4F1B-DE0E-97B9-9E7823DD74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6535400" y="8828011"/>
              <a:ext cx="1262662" cy="1254203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1265995"/>
            <a:ext cx="4647438" cy="713232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88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8/20/2025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A96615-EFF9-DD25-AEFB-EADCE296EA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67400" y="1265995"/>
            <a:ext cx="10935" cy="713232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DB0171C-C651-92CB-2B09-20CB26A7EE4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727473" y="1265996"/>
            <a:ext cx="10658720" cy="7132320"/>
          </a:xfrm>
        </p:spPr>
        <p:txBody>
          <a:bodyPr anchor="ctr">
            <a:noAutofit/>
          </a:bodyPr>
          <a:lstStyle>
            <a:lvl1pPr>
              <a:defRPr sz="5400">
                <a:solidFill>
                  <a:srgbClr val="2F3D4C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Click to edit Master text styles</a:t>
            </a:r>
          </a:p>
          <a:p>
            <a:pPr marL="0" marR="0" lvl="1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Second level</a:t>
            </a:r>
          </a:p>
          <a:p>
            <a:pPr marL="0" marR="0" lvl="2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Third level</a:t>
            </a:r>
          </a:p>
          <a:p>
            <a:pPr marL="0" marR="0" lvl="3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Fourth level</a:t>
            </a:r>
          </a:p>
          <a:p>
            <a:pPr marL="0" marR="0" lvl="4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217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ine Item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5A24F8-E0C0-F79E-2D18-9ED0C519D5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4" name="SCDE logo" descr="South Carolina Department of Education logo ">
            <a:extLst>
              <a:ext uri="{FF2B5EF4-FFF2-40B4-BE49-F238E27FC236}">
                <a16:creationId xmlns:a16="http://schemas.microsoft.com/office/drawing/2014/main" id="{31730557-317E-7F61-E7D8-F3F39A889C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B525F5-194F-62C4-CDC3-1B712D067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3191679"/>
            <a:ext cx="16459200" cy="1371600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defRPr sz="88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Agenda Item #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4EA1A-AFD3-FE33-791E-2576D3414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8/20/2025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E9CDF-4B22-2AEC-D3B4-2114FED2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5E363-0518-8836-E86B-81440D4AE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B30407-92DB-6D23-E28D-5CA457DC00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400" y="5175315"/>
            <a:ext cx="16459200" cy="18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0965D2-0741-DF84-33EC-57B9545B74D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999982" y="732042"/>
            <a:ext cx="2288036" cy="2286000"/>
          </a:xfrm>
          <a:prstGeom prst="rect">
            <a:avLst/>
          </a:pr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FC849E3-7EAC-09E6-DF91-24BB92C426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43200" y="5678334"/>
            <a:ext cx="12801600" cy="20383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6600" b="1">
                <a:solidFill>
                  <a:srgbClr val="2F3D4C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594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FAF36B-71EF-8668-0205-E9B7A2C797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5" name="SCDE logo" descr="South Carolina Department of Education logo ">
            <a:extLst>
              <a:ext uri="{FF2B5EF4-FFF2-40B4-BE49-F238E27FC236}">
                <a16:creationId xmlns:a16="http://schemas.microsoft.com/office/drawing/2014/main" id="{839810B2-5569-3CA0-F47E-B2FBA86003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Title and Content slide with footer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8/20/2025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5AAA586-00BD-3778-D3B0-1DF439C8D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2175347"/>
            <a:ext cx="16450056" cy="5975668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E3099C-6661-43B6-EBF5-B36CAE52621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9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FAF36B-71EF-8668-0205-E9B7A2C797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5" name="SCDE logo" descr="South Carolina Department of Education logo ">
            <a:extLst>
              <a:ext uri="{FF2B5EF4-FFF2-40B4-BE49-F238E27FC236}">
                <a16:creationId xmlns:a16="http://schemas.microsoft.com/office/drawing/2014/main" id="{839810B2-5569-3CA0-F47E-B2FBA86003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Title and Content slide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8/20/2025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5AAA586-00BD-3778-D3B0-1DF439C8D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1817316"/>
            <a:ext cx="16450056" cy="63336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814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al footer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CDE logo" descr="South Carolina Department of Education logo ">
            <a:extLst>
              <a:ext uri="{FF2B5EF4-FFF2-40B4-BE49-F238E27FC236}">
                <a16:creationId xmlns:a16="http://schemas.microsoft.com/office/drawing/2014/main" id="{839810B2-5569-3CA0-F47E-B2FBA86003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Title and Content slide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8/20/2025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5AAA586-00BD-3778-D3B0-1DF439C8D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1817316"/>
            <a:ext cx="16450056" cy="63336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9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o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Custom Slide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8/20/2025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5AAA586-00BD-3778-D3B0-1DF439C8D79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18972" y="1817316"/>
            <a:ext cx="16450056" cy="7440984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 dirty="0"/>
              <a:t>Please contact Nicole Arndt, nmarndt@ed.sc.gov, to design a custom slide to fit your needs. 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750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157C5B0-A9C0-09CB-BD24-64EFCD4E53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5" name="SCDE logo" descr="South Carolina Department of Education logo ">
            <a:extLst>
              <a:ext uri="{FF2B5EF4-FFF2-40B4-BE49-F238E27FC236}">
                <a16:creationId xmlns:a16="http://schemas.microsoft.com/office/drawing/2014/main" id="{A016A209-B477-FFDA-7AE8-5C42ACA538B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Data slide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8/20/2025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3AFE474-6905-6CBF-B4C2-AF926B17C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137" y="2166068"/>
            <a:ext cx="16450056" cy="623224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217999-8758-BD0D-F188-1776473D73C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701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with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79A8B40-4FA4-AB72-CF27-F710AC3A8D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1" name="SCDE logo" descr="South Carolina Department of Education logo ">
            <a:extLst>
              <a:ext uri="{FF2B5EF4-FFF2-40B4-BE49-F238E27FC236}">
                <a16:creationId xmlns:a16="http://schemas.microsoft.com/office/drawing/2014/main" id="{FF320282-5BD6-3617-EDC1-095179441E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B525F5-194F-62C4-CDC3-1B712D067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0433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Two Content with Footer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AD13B-C6F1-0FFF-1CFE-F9506448BE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8972" y="2247900"/>
            <a:ext cx="7772400" cy="6361229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33C630-315D-CFC6-1077-4EA130C6BF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79311" y="2247900"/>
            <a:ext cx="7772400" cy="6361229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4EA1A-AFD3-FE33-791E-2576D3414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8/20/2025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E9CDF-4B22-2AEC-D3B4-2114FED2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5E363-0518-8836-E86B-81440D4AE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B30407-92DB-6D23-E28D-5CA457DC00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302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57CB8A-616D-DB88-E626-AD88405EC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972" y="547687"/>
            <a:ext cx="16404336" cy="1097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21D1AE-8C70-E17F-4B72-A99C29DE18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8972" y="1866901"/>
            <a:ext cx="16404336" cy="6891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739AE-F4E9-DBEA-157C-A988F04C3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8972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8/20/2025</a:t>
            </a:fld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12BDF-56C2-0213-CE6C-82243BE91B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35040" y="9556342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defTabSz="1371600"/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486B0-175D-859B-47C3-0AF39FCE83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208508" y="9556342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79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5" r:id="rId3"/>
    <p:sldLayoutId id="2147483662" r:id="rId4"/>
    <p:sldLayoutId id="2147483677" r:id="rId5"/>
    <p:sldLayoutId id="2147483678" r:id="rId6"/>
    <p:sldLayoutId id="2147483679" r:id="rId7"/>
    <p:sldLayoutId id="2147483674" r:id="rId8"/>
    <p:sldLayoutId id="2147483663" r:id="rId9"/>
    <p:sldLayoutId id="2147483673" r:id="rId10"/>
    <p:sldLayoutId id="2147483664" r:id="rId11"/>
    <p:sldLayoutId id="2147483672" r:id="rId12"/>
    <p:sldLayoutId id="2147483666" r:id="rId13"/>
    <p:sldLayoutId id="2147483668" r:id="rId14"/>
    <p:sldLayoutId id="2147483670" r:id="rId15"/>
    <p:sldLayoutId id="2147483669" r:id="rId16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brhefele/6553028503/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www.flickr.com/photos/lwr/2088760134/" TargetMode="External"/><Relationship Id="rId4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stop-process-business-solution-1829082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ed.sc.gov/finance/auditing/indirect-cost-rates/" TargetMode="Externa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ramelvin@ed.sc.gov" TargetMode="External"/><Relationship Id="rId2" Type="http://schemas.openxmlformats.org/officeDocument/2006/relationships/hyperlink" Target="mailto:hdavis@ed.sc.gov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125B5-F436-FCCB-568C-BFA2D8619E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Indirect Costs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99F854-9284-7C19-F74C-100A35BAAD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rebuchet MS" panose="020B0603020202020204" pitchFamily="34" charset="0"/>
              </a:rPr>
              <a:t>Finance Boot Camp </a:t>
            </a:r>
          </a:p>
          <a:p>
            <a:r>
              <a:rPr lang="en-US" dirty="0"/>
              <a:t>Hershula D. Davis</a:t>
            </a:r>
          </a:p>
          <a:p>
            <a:r>
              <a:rPr lang="en-US" dirty="0"/>
              <a:t>Director, Office of Audit Services</a:t>
            </a:r>
          </a:p>
          <a:p>
            <a:r>
              <a:rPr lang="en-US" dirty="0"/>
              <a:t>August 21, 2025</a:t>
            </a:r>
          </a:p>
        </p:txBody>
      </p:sp>
      <p:pic>
        <p:nvPicPr>
          <p:cNvPr id="5" name="Content PlacehCDE banner logo" descr="2024 South Carolina Department of Education banner logo.">
            <a:extLst>
              <a:ext uri="{FF2B5EF4-FFF2-40B4-BE49-F238E27FC236}">
                <a16:creationId xmlns:a16="http://schemas.microsoft.com/office/drawing/2014/main" id="{F8433567-76C1-EC93-B632-9F4365145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8191501"/>
            <a:ext cx="9601200" cy="192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523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7C6F6-DC6C-CB7E-3E8A-F6DD8B0D1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of Costs - Direct Costs (Restricted)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D3012-CE11-E07F-BA6A-264DC15F5D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Instruction (Function 100 series)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Pupil Services (Function 210 Series)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Instructional Staff Services (Function 220 series)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Board of Education (Function 231, except Object 318, Audit Services)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Office of Superintendent (Function 232)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School Administration (Function 233)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Operation and Maintenance of Plant (Function 254)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Pupil Transportation (Function 255)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Food Services (Function 256, except food, supplies, purchased services directly charged, equipment)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Heads of Component (Organizational) Units (Objects 180, 281-289, 380, 480, 580, 680)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Supporting Services Pupil Activity (Function 271)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Community Services (Function 300 series)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Summer School (Function 170 series)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566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1EDFF-6FDE-FF55-DB74-530C5F7F6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of Costs - Direct Costs (Unrestricted)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7F46D-10BF-651A-D343-450697E8C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Instruction (Function 100 series)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Pupil Services (Function 210 Series)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Instructional Staff Services (Function 220 series)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Board of Education (Function 231, except Object 318, Audit Services)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Office of Superintendent (Function 232)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School Administration (Function 233)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Pupil Transportation (Function 255)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Food Services (Function 256, except food, supplies, purchased services directly charged, equipment)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Heads of Component (Organizational) Units (Objects 180, 281-289, 380, 480, 580, 680)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Supporting Services Pupil Activity (Function 271)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Community Services (Function 300 series)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Summer School (Function 170 series)</a:t>
            </a:r>
          </a:p>
          <a:p>
            <a:pPr algn="ctr"/>
            <a:r>
              <a:rPr lang="en-US" dirty="0"/>
              <a:t>**Operation and Maintenance of Plant not included in Unrestricted direct costs**</a:t>
            </a:r>
          </a:p>
        </p:txBody>
      </p:sp>
    </p:spTree>
    <p:extLst>
      <p:ext uri="{BB962C8B-B14F-4D97-AF65-F5344CB8AC3E}">
        <p14:creationId xmlns:p14="http://schemas.microsoft.com/office/powerpoint/2010/main" val="2680752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74AD2-4B00-8343-CC9C-508539E4E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Indirect Cost Rate Formula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536F4-88BB-759F-8FF9-0CA3897134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Pool – (Indirect Costs)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Base – (Direct Costs)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Indirect Cost Rate Formula</a:t>
            </a:r>
          </a:p>
          <a:p>
            <a:pPr lvl="1"/>
            <a:r>
              <a:rPr lang="en-US" sz="3600" dirty="0"/>
              <a:t>Indirect Cost Rate = Indirect Costs/Direct Costs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Predetermined Rate Calculation</a:t>
            </a:r>
          </a:p>
          <a:p>
            <a:pPr lvl="1"/>
            <a:r>
              <a:rPr lang="en-US" sz="3600" dirty="0"/>
              <a:t>Average of most recent 5 year’s rates, discounted by 5 percent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028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0B968-5AF0-6ECE-A3BA-C3043E72C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Predetermined Rate -What It Looks Like</a:t>
            </a:r>
          </a:p>
        </p:txBody>
      </p:sp>
      <p:graphicFrame>
        <p:nvGraphicFramePr>
          <p:cNvPr id="4" name="Content Placeholder 4" descr="Chart of a predetermined rate for Indirect Cost">
            <a:extLst>
              <a:ext uri="{FF2B5EF4-FFF2-40B4-BE49-F238E27FC236}">
                <a16:creationId xmlns:a16="http://schemas.microsoft.com/office/drawing/2014/main" id="{65A3D6FF-8752-11E0-6D09-407501B6FCFE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0402753"/>
              </p:ext>
            </p:extLst>
          </p:nvPr>
        </p:nvGraphicFramePr>
        <p:xfrm>
          <a:off x="1371600" y="2171700"/>
          <a:ext cx="15544800" cy="647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0610895" imgH="3057678" progId="Excel.Sheet.12">
                  <p:embed/>
                </p:oleObj>
              </mc:Choice>
              <mc:Fallback>
                <p:oleObj name="Worksheet" r:id="rId2" imgW="10610895" imgH="3057678" progId="Excel.Sheet.12">
                  <p:embed/>
                  <p:pic>
                    <p:nvPicPr>
                      <p:cNvPr id="5" name="Content Placeholder 4">
                        <a:extLst>
                          <a:ext uri="{FF2B5EF4-FFF2-40B4-BE49-F238E27FC236}">
                            <a16:creationId xmlns:a16="http://schemas.microsoft.com/office/drawing/2014/main" id="{BD30D93E-1B13-EABD-8024-27E37F65A5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71600" y="2171700"/>
                        <a:ext cx="15544800" cy="6477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4715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F051B-266C-F53A-5A7D-9DBEE7B1C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Rate Caps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6CB46E-E2AE-89D6-3CCD-588D5567B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8793" y="2371986"/>
            <a:ext cx="7736681" cy="731520"/>
          </a:xfrm>
        </p:spPr>
        <p:txBody>
          <a:bodyPr>
            <a:normAutofit fontScale="32500" lnSpcReduction="20000"/>
          </a:bodyPr>
          <a:lstStyle/>
          <a:p>
            <a:endParaRPr lang="en-US" dirty="0"/>
          </a:p>
          <a:p>
            <a:r>
              <a:rPr lang="en-US" sz="7000" dirty="0"/>
              <a:t>Unrestricted Rate – 20%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AEA444-E9FB-54EB-71B3-D3AD0DF229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32500" lnSpcReduction="20000"/>
          </a:bodyPr>
          <a:lstStyle/>
          <a:p>
            <a:endParaRPr lang="en-US" sz="5100" dirty="0"/>
          </a:p>
          <a:p>
            <a:r>
              <a:rPr lang="en-US" sz="7000" dirty="0"/>
              <a:t>Restricted Rate – 10%</a:t>
            </a:r>
          </a:p>
          <a:p>
            <a:endParaRPr lang="en-US" dirty="0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46EF54F6-1B3A-709D-EC7E-07D0FDF0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744200" y="2933700"/>
            <a:ext cx="5315582" cy="5821363"/>
          </a:xfrm>
        </p:spPr>
      </p:pic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02B7CF16-9AD6-9B96-482E-A05ED02300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2428875" y="2933700"/>
            <a:ext cx="4762500" cy="5821363"/>
          </a:xfrm>
        </p:spPr>
      </p:pic>
    </p:spTree>
    <p:extLst>
      <p:ext uri="{BB962C8B-B14F-4D97-AF65-F5344CB8AC3E}">
        <p14:creationId xmlns:p14="http://schemas.microsoft.com/office/powerpoint/2010/main" val="3048976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B3D0-5A6E-AE2D-BE83-A07A3C9C6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Indirect Cost Rate Verification Process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99036B-EA45-3B47-DF60-C8F015FD4B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What You Need to do in the Process</a:t>
            </a:r>
          </a:p>
        </p:txBody>
      </p:sp>
    </p:spTree>
    <p:extLst>
      <p:ext uri="{BB962C8B-B14F-4D97-AF65-F5344CB8AC3E}">
        <p14:creationId xmlns:p14="http://schemas.microsoft.com/office/powerpoint/2010/main" val="1500662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D5856-AB75-FF5C-C004-31424F071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/>
          <a:p>
            <a:r>
              <a:rPr lang="en-US" dirty="0"/>
              <a:t>What is My Role in the Verification Process?</a:t>
            </a:r>
          </a:p>
        </p:txBody>
      </p:sp>
      <p:pic>
        <p:nvPicPr>
          <p:cNvPr id="4" name="Content Placeholder 3" descr="Intersection for Learning: Wonder Wednesday: Most Important Critical ...">
            <a:extLst>
              <a:ext uri="{FF2B5EF4-FFF2-40B4-BE49-F238E27FC236}">
                <a16:creationId xmlns:a16="http://schemas.microsoft.com/office/drawing/2014/main" id="{FF137E2D-5AAF-2EE4-6E67-CCE28E9EDF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" b="23009"/>
          <a:stretch>
            <a:fillRect/>
          </a:stretch>
        </p:blipFill>
        <p:spPr>
          <a:xfrm>
            <a:off x="918972" y="1817316"/>
            <a:ext cx="16450056" cy="7440984"/>
          </a:xfrm>
          <a:noFill/>
        </p:spPr>
      </p:pic>
    </p:spTree>
    <p:extLst>
      <p:ext uri="{BB962C8B-B14F-4D97-AF65-F5344CB8AC3E}">
        <p14:creationId xmlns:p14="http://schemas.microsoft.com/office/powerpoint/2010/main" val="2725550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50642-A867-9DED-1C74-450B3BF96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/>
          <a:p>
            <a:r>
              <a:rPr lang="en-US" dirty="0"/>
              <a:t>Verify Your Financial Data!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585EABF7-8012-DCE6-7673-D96A3CD9E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9377" y="1817316"/>
            <a:ext cx="9509245" cy="74409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38624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06D9D-AD70-44B9-EBD1-B046E4A8D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Indirect Cost Rate Verification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2BF026-B3C3-F812-02BA-4B6A4014D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Rates are generated in LARS (LEA Audit Reporting System) from audited financial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Email sent to districts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/>
              <a:t>Indirect Cost Rate Calculation Spreadsheet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/>
              <a:t>Signature pages (restricted and unrestricted)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/>
              <a:t>Memorandum with Instructions and Deadline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/>
              <a:t>Indirect Cost – General Information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Districts verify financial data</a:t>
            </a:r>
          </a:p>
          <a:p>
            <a:pPr lvl="1"/>
            <a:r>
              <a:rPr lang="en-US" sz="2800" dirty="0"/>
              <a:t>Any corrections to data should be made in red on the calculation spreadsheet and totals should be re-calculated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Signature pages emailed to the Office of Audit Services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Indirect Cost Agreement emailed to district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77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655B3-E5D3-878E-9083-1054D1841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Understanding the Indirect Cost Rate Verification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AEB3A-B945-755E-C6EF-14AF1F00E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Signature Pages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Should be signed by the Superintendent or an authorized signer for your district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“Name of Official” should match the signature of the Superintendent or the person who signed as authorized signer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“Title” should match the title of the Superintendent or the person who signed as the authorized signer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If signature information does not match, document will be emailed back to the district for correction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286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F1B18-751A-3FD1-4DFB-BB00B28D3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You’ll Learn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C036B-4D24-F61E-E1AA-1382A8D85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What indirect costs are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How indirect cost rates are computed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indirect cost rate verification process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What’s new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Reminders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3010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CF45D-28D7-B915-AA76-19024EFB2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Capitalization Thresholds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2C5884-A142-E313-057A-AA44224F0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Capitalization thresholds now required by the United States Department of Education (USED) to be posted on the SCDE’s website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School district capitalization thresholds are also included on school district indirect cost rate agreements</a:t>
            </a:r>
          </a:p>
          <a:p>
            <a:pPr marL="1485900" lvl="1" indent="-457200"/>
            <a:r>
              <a:rPr lang="en-US" sz="2800" dirty="0">
                <a:solidFill>
                  <a:srgbClr val="2F3D4C"/>
                </a:solidFill>
              </a:rPr>
              <a:t>“Items of equipment are capitalized and depreciated if the initial acquisition cost is equal to or greater than $5,000.”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State’s capitalization threshold is $5,000</a:t>
            </a:r>
          </a:p>
          <a:p>
            <a:pPr marL="1485900" lvl="1" indent="-457200"/>
            <a:r>
              <a:rPr lang="en-US" sz="2800" dirty="0">
                <a:solidFill>
                  <a:srgbClr val="2F3D4C"/>
                </a:solidFill>
              </a:rPr>
              <a:t>If district threshold is higher than state’s, the district must adhere to the state’s capitalization threshold</a:t>
            </a:r>
          </a:p>
          <a:p>
            <a:pPr marL="1485900" lvl="1" indent="-457200"/>
            <a:r>
              <a:rPr lang="en-US" sz="2800" dirty="0">
                <a:solidFill>
                  <a:srgbClr val="2F3D4C"/>
                </a:solidFill>
              </a:rPr>
              <a:t>If district threshold is lower than the state’s, the district must adhere to its capitalization threshold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Capitalization thresholds reported on Supportive Information Form in LARS</a:t>
            </a:r>
          </a:p>
        </p:txBody>
      </p:sp>
    </p:spTree>
    <p:extLst>
      <p:ext uri="{BB962C8B-B14F-4D97-AF65-F5344CB8AC3E}">
        <p14:creationId xmlns:p14="http://schemas.microsoft.com/office/powerpoint/2010/main" val="3609077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A54C5-8707-356D-A684-415F22BC8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C90C14-4145-F76A-36D2-1552C5F927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What’s Coming Down the Pipeline…</a:t>
            </a:r>
          </a:p>
        </p:txBody>
      </p:sp>
    </p:spTree>
    <p:extLst>
      <p:ext uri="{BB962C8B-B14F-4D97-AF65-F5344CB8AC3E}">
        <p14:creationId xmlns:p14="http://schemas.microsoft.com/office/powerpoint/2010/main" val="39826083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D12AD-3C68-0A31-7BBB-A569EC392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Indirect Cost Rate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D1B30-7B64-FBC7-BFFA-CFA840A83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SCDE’s delegation agreement with USED for calculating school district indirect cost rates expired June 30, 2025</a:t>
            </a:r>
          </a:p>
          <a:p>
            <a:pPr lvl="1"/>
            <a:r>
              <a:rPr lang="en-US" sz="2800" dirty="0"/>
              <a:t>New proposal submitted to USED in December 2024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USED granted an extension until June 30, 2026 of current delegation agreement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Review of pro</a:t>
            </a:r>
            <a:r>
              <a:rPr lang="en-US" dirty="0"/>
              <a:t>posal pending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173399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21883-BBCF-1B0A-1CA4-A291EBD6B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705FCD-2678-CFFC-C138-E2D0C4FBE9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Don’t Forget!</a:t>
            </a:r>
          </a:p>
        </p:txBody>
      </p:sp>
    </p:spTree>
    <p:extLst>
      <p:ext uri="{BB962C8B-B14F-4D97-AF65-F5344CB8AC3E}">
        <p14:creationId xmlns:p14="http://schemas.microsoft.com/office/powerpoint/2010/main" val="31132184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94D10-B042-CE25-FC88-656AB0AE7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Excluded Costs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24291B-F2E4-6345-885B-C0DD4A434AA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2800" b="1" dirty="0"/>
          </a:p>
          <a:p>
            <a:pPr marL="0" indent="0" algn="ctr">
              <a:buNone/>
            </a:pPr>
            <a:endParaRPr lang="en-US" sz="2800" b="1" dirty="0"/>
          </a:p>
          <a:p>
            <a:pPr marL="0" indent="0" algn="ctr">
              <a:buNone/>
            </a:pPr>
            <a:endParaRPr lang="en-US" sz="2800" b="1" dirty="0"/>
          </a:p>
          <a:p>
            <a:pPr marL="0" indent="0" algn="ctr">
              <a:buNone/>
            </a:pPr>
            <a:endParaRPr lang="en-US" sz="2800" b="1" dirty="0"/>
          </a:p>
          <a:p>
            <a:pPr marL="0" indent="0" algn="ctr">
              <a:buNone/>
            </a:pPr>
            <a:endParaRPr lang="en-US" sz="2800" b="1" dirty="0"/>
          </a:p>
          <a:p>
            <a:pPr marL="0" indent="0" algn="ctr">
              <a:buNone/>
            </a:pPr>
            <a:r>
              <a:rPr lang="en-US" sz="2800" b="1" dirty="0"/>
              <a:t>REMEMBER!</a:t>
            </a:r>
            <a:r>
              <a:rPr lang="en-US" sz="2800" dirty="0"/>
              <a:t> Excluded costs must be excluded when applying the indirect cost rate to grant awards when recouping indirect costs.</a:t>
            </a:r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A68DAAD-2DB4-3A27-FBC3-63B06C236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430765" y="3572063"/>
            <a:ext cx="4749196" cy="3712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639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7FB52-4EB3-16E2-414A-C67BD1706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are the Excluded Costs?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DB7EF-9604-7C7F-160C-923CC3FC6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Subawards in excess of $25,000 (Function 265)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Capital Outlay – Facility Acquisition and Construction (Function 253 and Object 500 series) and Equipment (Object 540 series)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Other Charges (Function 400 series)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Food Services expenditures for food, supplies, purchased services directly charged, and equipment charged to Function 256 including Object 393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Debt Service (Function 500 series)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Unused Leave Payments (Object Code 140)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Participant Support Cost (Function 267)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1406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CC092-1A96-4FFA-87B2-7BBD5DE05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972" y="547687"/>
            <a:ext cx="16404336" cy="1097280"/>
          </a:xfrm>
        </p:spPr>
        <p:txBody>
          <a:bodyPr anchor="t">
            <a:normAutofit/>
          </a:bodyPr>
          <a:lstStyle/>
          <a:p>
            <a:r>
              <a:rPr lang="en-US" dirty="0"/>
              <a:t>Subawards/Subcontracts NOT Contracts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7F431-144F-8FCB-1DEC-F75BA99328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8972" y="2247900"/>
            <a:ext cx="7772400" cy="6361229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endParaRPr lang="en-US" dirty="0"/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  <a:p>
            <a:pPr marL="0" indent="0" algn="ctr">
              <a:spcAft>
                <a:spcPts val="600"/>
              </a:spcAft>
              <a:buNone/>
            </a:pPr>
            <a:r>
              <a:rPr lang="en-US" sz="3200" dirty="0"/>
              <a:t>We exclude the excess of $25,000 for subawards/subcontracts not contracts for goods and services!</a:t>
            </a:r>
          </a:p>
          <a:p>
            <a:pPr>
              <a:spcAft>
                <a:spcPts val="600"/>
              </a:spcAft>
            </a:pPr>
            <a:endParaRPr lang="en-US" dirty="0"/>
          </a:p>
          <a:p>
            <a:pPr>
              <a:spcAft>
                <a:spcPts val="600"/>
              </a:spcAft>
            </a:pPr>
            <a:endParaRPr lang="en-US" dirty="0"/>
          </a:p>
        </p:txBody>
      </p:sp>
      <p:pic>
        <p:nvPicPr>
          <p:cNvPr id="4" name="Picture 3" descr="A white character holding a stop sign">
            <a:extLst>
              <a:ext uri="{FF2B5EF4-FFF2-40B4-BE49-F238E27FC236}">
                <a16:creationId xmlns:a16="http://schemas.microsoft.com/office/drawing/2014/main" id="{F420009E-0D84-812F-5C67-B76EFDC232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579311" y="2484718"/>
            <a:ext cx="7772400" cy="58875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123493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D2D55-F2BA-FCE2-8A52-95557B0A8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Subaward/Subcontract vs Contract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20F533-D4D5-998A-80DC-777E190A3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0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 subaward/subcontract is issued for the purpose of carrying out a portion of a federal award. 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Example:  A school district receives a federal grant award, and the school district enters into an agreement with another entity to perform a portion of the programmatic responsibilities for the federal grant award.</a:t>
            </a:r>
          </a:p>
          <a:p>
            <a:pPr marL="685800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 contract is entered into for the purpose of obtaining (purchasing) goods or services for the school district’s own use. It creates a procurement relationship with a contractor or vendor.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2966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FED55-40BA-8CD0-3CB2-AC09B49A5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“0%” Indirect Cost Rates Issued When…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2775F7-078E-C277-C642-F6FF2A6F9C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We have not received your school district’s audited financial data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There are uncorrected errors in audited financial data or if your annual audit submission is missing information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Supportive Information Form must be submitted and include depreciation information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Depreciation is used to calculate the unrestricted indirect cost rate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If signature pages are not returned signed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5468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D911C-CF12-1CD8-711B-DBE9633D8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Ensure your Financial Data is Correct!</a:t>
            </a:r>
            <a:endParaRPr lang="en-US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FFFCFF33-B1D4-1DEF-BF84-19AB94575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69402" y="3306156"/>
            <a:ext cx="5879798" cy="4580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927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4B8E7-40B6-980E-9389-9270A3896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Indirect Costs: Definition and Guidelines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9C3F27-4EAF-6E83-E9D8-D6996A3D9E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Are They?</a:t>
            </a:r>
          </a:p>
        </p:txBody>
      </p:sp>
    </p:spTree>
    <p:extLst>
      <p:ext uri="{BB962C8B-B14F-4D97-AF65-F5344CB8AC3E}">
        <p14:creationId xmlns:p14="http://schemas.microsoft.com/office/powerpoint/2010/main" val="36295333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29F24-8BB1-7737-F898-1BAC580E7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6A0B0-153D-3438-7422-390DD69FE6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0" lvl="1" indent="0">
              <a:buNone/>
            </a:pPr>
            <a:r>
              <a:rPr lang="en-US" sz="3200" dirty="0"/>
              <a:t>Link to Indirect Cost Rates and Resources - </a:t>
            </a:r>
            <a:r>
              <a:rPr lang="en-US" sz="3200" dirty="0">
                <a:hlinkClick r:id="rId2"/>
              </a:rPr>
              <a:t>Indirect Cost Rates - South Carolina Department of Education - 08/18/2025 10:06 PM</a:t>
            </a:r>
            <a:endParaRPr lang="en-US" sz="3200" dirty="0"/>
          </a:p>
          <a:p>
            <a:pPr lvl="1"/>
            <a:endParaRPr lang="en-US" sz="3200" dirty="0"/>
          </a:p>
          <a:p>
            <a:pPr marL="685800" lvl="1" indent="0">
              <a:buNone/>
            </a:pP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6575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A63BC-7F5B-5211-2048-7B7F8E6BB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pic>
        <p:nvPicPr>
          <p:cNvPr id="4" name="Picture 7" descr="Red Question Mark&#10;&#10;Graphic of red question mark">
            <a:extLst>
              <a:ext uri="{FF2B5EF4-FFF2-40B4-BE49-F238E27FC236}">
                <a16:creationId xmlns:a16="http://schemas.microsoft.com/office/drawing/2014/main" id="{31C1B11E-2B42-C4C2-9B7D-6D880A4F4A4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009900"/>
            <a:ext cx="80772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6935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58ED3-8BA2-2E09-F267-083471C7A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4C3C2-93D0-AD79-9B5C-F1A7EEE29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Hershula Davis, Audits Director</a:t>
            </a:r>
          </a:p>
          <a:p>
            <a:pPr marL="339725"/>
            <a:r>
              <a:rPr lang="en-US" dirty="0">
                <a:hlinkClick r:id="rId2"/>
              </a:rPr>
              <a:t>hdavis@ed.sc.gov</a:t>
            </a:r>
            <a:r>
              <a:rPr lang="en-US" dirty="0"/>
              <a:t>; 803-734-6022</a:t>
            </a:r>
          </a:p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Richelle Melvin, Audits Manager</a:t>
            </a:r>
          </a:p>
          <a:p>
            <a:pPr marL="339725"/>
            <a:r>
              <a:rPr lang="en-US" dirty="0">
                <a:hlinkClick r:id="rId3"/>
              </a:rPr>
              <a:t>ramelvin@ed.sc.gov</a:t>
            </a:r>
            <a:r>
              <a:rPr lang="en-US" dirty="0"/>
              <a:t>; 803-734-8453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56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3FE5B-E68F-2B5E-8B88-8A6C371B3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8984E-8580-550A-A203-20774040C53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dirty="0"/>
              <a:t>Real expenses of doing business</a:t>
            </a:r>
          </a:p>
          <a:p>
            <a:r>
              <a:rPr lang="en-US" altLang="en-US" dirty="0"/>
              <a:t>Not readily identifiable with the activities of a grant</a:t>
            </a:r>
          </a:p>
          <a:p>
            <a:r>
              <a:rPr lang="en-US" altLang="en-US" dirty="0"/>
              <a:t>Benefit a grant and other activities and programs of an organization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A5BF20-3E8D-76AA-C55F-163CBA88FC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Accounting</a:t>
            </a:r>
          </a:p>
          <a:p>
            <a:r>
              <a:rPr lang="en-US" dirty="0"/>
              <a:t>Auditing</a:t>
            </a:r>
          </a:p>
          <a:p>
            <a:r>
              <a:rPr lang="en-US" dirty="0"/>
              <a:t>Budgeting</a:t>
            </a:r>
          </a:p>
          <a:p>
            <a:r>
              <a:rPr lang="en-US" dirty="0"/>
              <a:t>Payroll</a:t>
            </a:r>
          </a:p>
          <a:p>
            <a:r>
              <a:rPr lang="en-US" dirty="0"/>
              <a:t>Personnel</a:t>
            </a:r>
          </a:p>
          <a:p>
            <a:r>
              <a:rPr lang="en-US" dirty="0"/>
              <a:t>Purchasing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A woman in an office filing a folder on the shelf.">
            <a:extLst>
              <a:ext uri="{FF2B5EF4-FFF2-40B4-BE49-F238E27FC236}">
                <a16:creationId xmlns:a16="http://schemas.microsoft.com/office/drawing/2014/main" id="{A201FC78-4852-FC94-8616-04C7AB71556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9600" y="2400300"/>
            <a:ext cx="3429000" cy="318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3383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E35DA-E337-90D5-43E4-03628CEBA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972" y="547687"/>
            <a:ext cx="16404336" cy="1097280"/>
          </a:xfrm>
        </p:spPr>
        <p:txBody>
          <a:bodyPr anchor="t">
            <a:normAutofit/>
          </a:bodyPr>
          <a:lstStyle/>
          <a:p>
            <a:r>
              <a:rPr lang="en-US" dirty="0"/>
              <a:t>How Do I Claim Indirect Costs?</a:t>
            </a:r>
          </a:p>
        </p:txBody>
      </p:sp>
      <p:pic>
        <p:nvPicPr>
          <p:cNvPr id="4" name="Content Placeholder 3" descr="3D man pushing percentage sign isolated over white | Freestock photos">
            <a:extLst>
              <a:ext uri="{FF2B5EF4-FFF2-40B4-BE49-F238E27FC236}">
                <a16:creationId xmlns:a16="http://schemas.microsoft.com/office/drawing/2014/main" id="{3367A309-EAF0-CC75-9A1D-F4316B533C5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972" y="2513864"/>
            <a:ext cx="7772400" cy="5829300"/>
          </a:xfrm>
          <a:prstGeom prst="rect">
            <a:avLst/>
          </a:prstGeom>
          <a:noFill/>
        </p:spPr>
      </p:pic>
      <p:pic>
        <p:nvPicPr>
          <p:cNvPr id="5" name="Content Placeholder 4" descr="Cool stuff you can use.: Simple tips on how to make money online">
            <a:extLst>
              <a:ext uri="{FF2B5EF4-FFF2-40B4-BE49-F238E27FC236}">
                <a16:creationId xmlns:a16="http://schemas.microsoft.com/office/drawing/2014/main" id="{A06E4447-7D93-5D41-DB91-84B5BA3502F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6630" y="4352130"/>
            <a:ext cx="6862570" cy="338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101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2B0DE-5E18-6D10-3196-A1EB301AA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Indirect Cost Rate Computation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0A3541-2137-2E77-C0AE-8143A07B74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Crash Course</a:t>
            </a:r>
          </a:p>
        </p:txBody>
      </p:sp>
    </p:spTree>
    <p:extLst>
      <p:ext uri="{BB962C8B-B14F-4D97-AF65-F5344CB8AC3E}">
        <p14:creationId xmlns:p14="http://schemas.microsoft.com/office/powerpoint/2010/main" val="2210370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30D90-F838-5BDA-93A9-AE060C323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Rate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B91CF1-E097-58B9-C7E3-8EE8D9F71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Indirect cost rates are calculated annually for LEAs by the SCDE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Predetermined rate type used by LEAs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Two rates calculated</a:t>
            </a:r>
          </a:p>
          <a:p>
            <a:pPr lvl="1"/>
            <a:r>
              <a:rPr lang="en-US" sz="2800" dirty="0"/>
              <a:t>Unrestricted</a:t>
            </a:r>
          </a:p>
          <a:p>
            <a:pPr lvl="1"/>
            <a:r>
              <a:rPr lang="en-US" sz="2800" dirty="0"/>
              <a:t>Restricted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342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7EFA6-1AA7-5435-4371-323BEB7DD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 of Indirect Cost Rate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794ACD-1860-4A54-086B-7F0080C321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Audited financials for the second preceding fiscal year used in rate calculation</a:t>
            </a:r>
          </a:p>
          <a:p>
            <a:pPr lvl="1"/>
            <a:r>
              <a:rPr lang="en-US" sz="2800" dirty="0"/>
              <a:t>Example:  Indirect Cost Rates for Fiscal Year 2025-26 are based on 2023-24 audited financials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Costs are classified into categories</a:t>
            </a:r>
          </a:p>
          <a:p>
            <a:pPr lvl="1"/>
            <a:r>
              <a:rPr lang="en-US" sz="2800" dirty="0"/>
              <a:t>Indirect Costs</a:t>
            </a:r>
          </a:p>
          <a:p>
            <a:pPr lvl="1"/>
            <a:r>
              <a:rPr lang="en-US" sz="2800" dirty="0"/>
              <a:t>Direct Costs</a:t>
            </a:r>
          </a:p>
          <a:p>
            <a:pPr lvl="1"/>
            <a:r>
              <a:rPr lang="en-US" sz="2800" dirty="0"/>
              <a:t>Excluded Costs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330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AD2CD-DAA6-5776-1535-3C092BBDA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of Costs - Indirect Costs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BD6D8-5700-7FC7-97D1-982F6176A1F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/>
              <a:t>Restricted Rate</a:t>
            </a:r>
          </a:p>
          <a:p>
            <a:r>
              <a:rPr lang="en-US" altLang="en-US" sz="2800" dirty="0"/>
              <a:t>Board of Education (</a:t>
            </a:r>
            <a:r>
              <a:rPr lang="en-US" altLang="en-US" sz="2800" u="sng" dirty="0"/>
              <a:t>only account 231-318 audit services</a:t>
            </a:r>
            <a:r>
              <a:rPr lang="en-US" altLang="en-US" sz="2800" dirty="0"/>
              <a:t>)</a:t>
            </a:r>
          </a:p>
          <a:p>
            <a:r>
              <a:rPr lang="en-US" altLang="en-US" sz="2800" dirty="0"/>
              <a:t>Fiscal Services (Function 252)</a:t>
            </a:r>
          </a:p>
          <a:p>
            <a:r>
              <a:rPr lang="en-US" altLang="en-US" sz="2800" dirty="0"/>
              <a:t>Internal Services (Function 257)</a:t>
            </a:r>
          </a:p>
          <a:p>
            <a:r>
              <a:rPr lang="en-US" altLang="en-US" sz="2800" dirty="0"/>
              <a:t>Internal Auditing Services (Function 259)</a:t>
            </a:r>
          </a:p>
          <a:p>
            <a:r>
              <a:rPr lang="en-US" altLang="en-US" sz="2800" dirty="0"/>
              <a:t>Central Support Services (Function 260 series, except 261)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06CBD1-2F01-9336-DB09-07DF650651F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/>
              <a:t>Unrestricted Rate</a:t>
            </a:r>
          </a:p>
          <a:p>
            <a:r>
              <a:rPr lang="en-US" altLang="en-US" dirty="0"/>
              <a:t>Board of Education (only account 231-318 audit services)</a:t>
            </a:r>
          </a:p>
          <a:p>
            <a:r>
              <a:rPr lang="en-US" altLang="en-US" dirty="0"/>
              <a:t>Fiscal Services (Function 252)</a:t>
            </a:r>
          </a:p>
          <a:p>
            <a:r>
              <a:rPr lang="en-US" altLang="en-US" dirty="0"/>
              <a:t>Operation and Maintenance of Plant (Function 254) </a:t>
            </a:r>
          </a:p>
          <a:p>
            <a:r>
              <a:rPr lang="en-US" altLang="en-US" dirty="0"/>
              <a:t>Internal Services (Function 257)</a:t>
            </a:r>
          </a:p>
          <a:p>
            <a:r>
              <a:rPr lang="en-US" altLang="en-US" dirty="0"/>
              <a:t>Internal Auditing Services (Function 259)</a:t>
            </a:r>
          </a:p>
          <a:p>
            <a:r>
              <a:rPr lang="en-US" altLang="en-US" dirty="0"/>
              <a:t>Central Support Services (Function 260 series)</a:t>
            </a:r>
          </a:p>
          <a:p>
            <a:r>
              <a:rPr lang="en-US" altLang="en-US" dirty="0"/>
              <a:t>Depreciation on Buildings and Equipment (Data Supplied by LEAs)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84112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SCDE">
      <a:dk1>
        <a:sysClr val="windowText" lastClr="000000"/>
      </a:dk1>
      <a:lt1>
        <a:sysClr val="window" lastClr="FFFFFF"/>
      </a:lt1>
      <a:dk2>
        <a:srgbClr val="44546A"/>
      </a:dk2>
      <a:lt2>
        <a:srgbClr val="FCEFD8"/>
      </a:lt2>
      <a:accent1>
        <a:srgbClr val="F1BA55"/>
      </a:accent1>
      <a:accent2>
        <a:srgbClr val="43718B"/>
      </a:accent2>
      <a:accent3>
        <a:srgbClr val="D8D8D8"/>
      </a:accent3>
      <a:accent4>
        <a:srgbClr val="2F3D4C"/>
      </a:accent4>
      <a:accent5>
        <a:srgbClr val="A2B3C6"/>
      </a:accent5>
      <a:accent6>
        <a:srgbClr val="7F7F7F"/>
      </a:accent6>
      <a:hlink>
        <a:srgbClr val="43718B"/>
      </a:hlink>
      <a:folHlink>
        <a:srgbClr val="43718B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>
        <a:noAutofit/>
      </a:bodyPr>
      <a:lstStyle>
        <a:defPPr algn="l">
          <a:defRPr sz="44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9" id="{6D457848-BFDF-47EE-B7A7-6B902099B153}" vid="{42A72632-4AE8-483F-A31D-5F15708A3C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powerpoint_light (4)</Template>
  <TotalTime>148</TotalTime>
  <Words>1361</Words>
  <Application>Microsoft Office PowerPoint</Application>
  <PresentationFormat>Custom</PresentationFormat>
  <Paragraphs>184</Paragraphs>
  <Slides>32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Trebuchet MS</vt:lpstr>
      <vt:lpstr>Arial</vt:lpstr>
      <vt:lpstr>Aptos</vt:lpstr>
      <vt:lpstr>1_Office Theme</vt:lpstr>
      <vt:lpstr>Worksheet</vt:lpstr>
      <vt:lpstr>Indirect Costs</vt:lpstr>
      <vt:lpstr>What You’ll Learn</vt:lpstr>
      <vt:lpstr>Indirect Costs: Definition and Guidelines</vt:lpstr>
      <vt:lpstr>What Are They?</vt:lpstr>
      <vt:lpstr>How Do I Claim Indirect Costs?</vt:lpstr>
      <vt:lpstr>Indirect Cost Rate Computation</vt:lpstr>
      <vt:lpstr>Your Rate Types</vt:lpstr>
      <vt:lpstr>Computation of Indirect Cost Rate</vt:lpstr>
      <vt:lpstr>Classification of Costs - Indirect Costs</vt:lpstr>
      <vt:lpstr>Classification of Costs - Direct Costs (Restricted)</vt:lpstr>
      <vt:lpstr>Classification of Costs - Direct Costs (Unrestricted)</vt:lpstr>
      <vt:lpstr>Indirect Cost Rate Formula</vt:lpstr>
      <vt:lpstr>Predetermined Rate -What It Looks Like</vt:lpstr>
      <vt:lpstr>Rate Caps</vt:lpstr>
      <vt:lpstr>Indirect Cost Rate Verification Process</vt:lpstr>
      <vt:lpstr>What is My Role in the Verification Process?</vt:lpstr>
      <vt:lpstr>Verify Your Financial Data!</vt:lpstr>
      <vt:lpstr>The Indirect Cost Rate Verification Process</vt:lpstr>
      <vt:lpstr>Understanding the Indirect Cost Rate Verification Process</vt:lpstr>
      <vt:lpstr>Capitalization Thresholds</vt:lpstr>
      <vt:lpstr>What’s New</vt:lpstr>
      <vt:lpstr>Indirect Cost Rate Proposal</vt:lpstr>
      <vt:lpstr>Reminders</vt:lpstr>
      <vt:lpstr>Excluded Costs</vt:lpstr>
      <vt:lpstr>What are the Excluded Costs?</vt:lpstr>
      <vt:lpstr>Subawards/Subcontracts NOT Contracts</vt:lpstr>
      <vt:lpstr>Subaward/Subcontract vs Contract</vt:lpstr>
      <vt:lpstr>“0%” Indirect Cost Rates Issued When…</vt:lpstr>
      <vt:lpstr>Ensure your Financial Data is Correct!</vt:lpstr>
      <vt:lpstr>Resources</vt:lpstr>
      <vt:lpstr>Questions</vt:lpstr>
      <vt:lpstr>Contact Us!</vt:lpstr>
    </vt:vector>
  </TitlesOfParts>
  <Company>South Carolina Department of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South Carolina Department of Education</dc:creator>
  <cp:lastModifiedBy>McCain, William</cp:lastModifiedBy>
  <cp:revision>6</cp:revision>
  <dcterms:created xsi:type="dcterms:W3CDTF">2025-08-15T20:31:28Z</dcterms:created>
  <dcterms:modified xsi:type="dcterms:W3CDTF">2025-08-20T16:28:06Z</dcterms:modified>
  <dc:identifier>DAGJFJTh0zc</dc:identifier>
</cp:coreProperties>
</file>