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19"/>
  </p:notesMasterIdLst>
  <p:sldIdLst>
    <p:sldId id="302" r:id="rId2"/>
    <p:sldId id="303" r:id="rId3"/>
    <p:sldId id="299" r:id="rId4"/>
    <p:sldId id="304" r:id="rId5"/>
    <p:sldId id="313" r:id="rId6"/>
    <p:sldId id="311" r:id="rId7"/>
    <p:sldId id="314" r:id="rId8"/>
    <p:sldId id="310" r:id="rId9"/>
    <p:sldId id="315" r:id="rId10"/>
    <p:sldId id="316" r:id="rId11"/>
    <p:sldId id="317" r:id="rId12"/>
    <p:sldId id="318" r:id="rId13"/>
    <p:sldId id="312" r:id="rId14"/>
    <p:sldId id="319" r:id="rId15"/>
    <p:sldId id="320" r:id="rId16"/>
    <p:sldId id="307" r:id="rId17"/>
    <p:sldId id="289" r:id="rId18"/>
  </p:sldIdLst>
  <p:sldSz cx="18288000" cy="10287000"/>
  <p:notesSz cx="6858000" cy="9144000"/>
  <p:embeddedFontLst>
    <p:embeddedFont>
      <p:font typeface="Algerian" panose="04020705040A02060702" pitchFamily="82" charset="0"/>
      <p:regular r:id="rId20"/>
    </p:embeddedFont>
    <p:embeddedFont>
      <p:font typeface="Trebuchet MS" panose="020B0603020202020204" pitchFamily="34" charset="0"/>
      <p:regular r:id="rId21"/>
      <p:bold r:id="rId22"/>
      <p:italic r:id="rId23"/>
      <p:boldItalic r:id="rId2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C14C"/>
    <a:srgbClr val="FFE493"/>
    <a:srgbClr val="2F3D4C"/>
    <a:srgbClr val="E7E7E7"/>
    <a:srgbClr val="469FB7"/>
    <a:srgbClr val="2F3DFC"/>
    <a:srgbClr val="3A6C97"/>
    <a:srgbClr val="233746"/>
    <a:srgbClr val="EFC04B"/>
    <a:srgbClr val="F5D9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5706" autoAdjust="0"/>
  </p:normalViewPr>
  <p:slideViewPr>
    <p:cSldViewPr>
      <p:cViewPr varScale="1">
        <p:scale>
          <a:sx n="52" d="100"/>
          <a:sy n="52" d="100"/>
        </p:scale>
        <p:origin x="66" y="384"/>
      </p:cViewPr>
      <p:guideLst>
        <p:guide orient="horz" pos="2160"/>
        <p:guide pos="2880"/>
      </p:guideLst>
    </p:cSldViewPr>
  </p:slideViewPr>
  <p:outlineViewPr>
    <p:cViewPr>
      <p:scale>
        <a:sx n="33" d="100"/>
        <a:sy n="33" d="100"/>
      </p:scale>
      <p:origin x="0" y="-12468"/>
    </p:cViewPr>
  </p:outlineViewPr>
  <p:notesTextViewPr>
    <p:cViewPr>
      <p:scale>
        <a:sx n="3" d="2"/>
        <a:sy n="3" d="2"/>
      </p:scale>
      <p:origin x="0" y="0"/>
    </p:cViewPr>
  </p:notesTextViewPr>
  <p:sorterViewPr>
    <p:cViewPr>
      <p:scale>
        <a:sx n="70" d="100"/>
        <a:sy n="70" d="100"/>
      </p:scale>
      <p:origin x="0" y="-223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03A10E-90C6-4978-89DC-ACC6D9E041AA}" type="datetimeFigureOut">
              <a:rPr lang="en-US" smtClean="0"/>
              <a:t>8/20/2025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4CEC91-7A65-4868-9634-A5288F997D0F}" type="slidenum">
              <a:rPr lang="en-US" smtClean="0"/>
              <a:t>‹#›</a:t>
            </a:fld>
            <a:endParaRPr lang="en-US"/>
          </a:p>
        </p:txBody>
      </p:sp>
    </p:spTree>
    <p:extLst>
      <p:ext uri="{BB962C8B-B14F-4D97-AF65-F5344CB8AC3E}">
        <p14:creationId xmlns:p14="http://schemas.microsoft.com/office/powerpoint/2010/main" val="3134812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Slide title should be Aptos Bold font, left-aligned, not smaller than 44pt</a:t>
            </a:r>
          </a:p>
          <a:p>
            <a:pPr marL="171450" indent="-171450">
              <a:buFont typeface="Arial" panose="020B0604020202020204" pitchFamily="34" charset="0"/>
              <a:buChar char="•"/>
            </a:pPr>
            <a:r>
              <a:rPr lang="en-US" dirty="0"/>
              <a:t>Audience – To whom/group you are presenting to</a:t>
            </a:r>
          </a:p>
          <a:p>
            <a:pPr marL="171450" indent="-171450">
              <a:buFont typeface="Arial" panose="020B0604020202020204" pitchFamily="34" charset="0"/>
              <a:buChar char="•"/>
            </a:pPr>
            <a:r>
              <a:rPr lang="en-US" dirty="0"/>
              <a:t>Speaker – Who is giving the presentation (may be by name or by department)</a:t>
            </a:r>
          </a:p>
          <a:p>
            <a:pPr marL="171450" indent="-171450">
              <a:buFont typeface="Arial" panose="020B0604020202020204" pitchFamily="34" charset="0"/>
              <a:buChar char="•"/>
            </a:pPr>
            <a:r>
              <a:rPr lang="en-US" dirty="0"/>
              <a:t>Date – Date of presentation</a:t>
            </a:r>
          </a:p>
        </p:txBody>
      </p:sp>
      <p:sp>
        <p:nvSpPr>
          <p:cNvPr id="4" name="Slide Number Placeholder 3"/>
          <p:cNvSpPr>
            <a:spLocks noGrp="1"/>
          </p:cNvSpPr>
          <p:nvPr>
            <p:ph type="sldNum" sz="quarter" idx="5"/>
          </p:nvPr>
        </p:nvSpPr>
        <p:spPr/>
        <p:txBody>
          <a:bodyPr/>
          <a:lstStyle/>
          <a:p>
            <a:fld id="{484CEC91-7A65-4868-9634-A5288F997D0F}" type="slidenum">
              <a:rPr lang="en-US" smtClean="0"/>
              <a:t>1</a:t>
            </a:fld>
            <a:endParaRPr lang="en-US"/>
          </a:p>
        </p:txBody>
      </p:sp>
    </p:spTree>
    <p:extLst>
      <p:ext uri="{BB962C8B-B14F-4D97-AF65-F5344CB8AC3E}">
        <p14:creationId xmlns:p14="http://schemas.microsoft.com/office/powerpoint/2010/main" val="2237398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7D994F-ED88-30BA-C686-3FBF2D1FE6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39BBAC8-8F48-3BD0-DCE8-D778ED3875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1ED0BB-7030-B1DE-EAC6-7C9F81EE7890}"/>
              </a:ext>
            </a:extLst>
          </p:cNvPr>
          <p:cNvSpPr>
            <a:spLocks noGrp="1"/>
          </p:cNvSpPr>
          <p:nvPr>
            <p:ph type="body" idx="1"/>
          </p:nvPr>
        </p:nvSpPr>
        <p:spPr/>
        <p:txBody>
          <a:bodyPr/>
          <a:lstStyle/>
          <a:p>
            <a:pPr marL="0" indent="0" algn="ctr">
              <a:lnSpc>
                <a:spcPct val="110000"/>
              </a:lnSpc>
              <a:spcBef>
                <a:spcPts val="0"/>
              </a:spcBef>
              <a:buNone/>
            </a:pPr>
            <a:r>
              <a:rPr lang="en-US" dirty="0">
                <a:effectLst>
                  <a:outerShdw blurRad="38100" dist="38100" dir="2700000" algn="tl">
                    <a:srgbClr val="000000">
                      <a:alpha val="43137"/>
                    </a:srgbClr>
                  </a:outerShdw>
                </a:effectLst>
              </a:rPr>
              <a:t>SCDE Program handles the allocations of awards to sub-recipients. The allocations are shared with sub-recipients through a sub-award notification. The sub-award notifications act as a contract between SCDE and the sub-recipients. All pertinent information including the program contact, award amount, period of performance, deadlines and so much more can be located on the sub-award notification.  </a:t>
            </a:r>
            <a:endParaRPr lang="en-US" dirty="0"/>
          </a:p>
        </p:txBody>
      </p:sp>
      <p:sp>
        <p:nvSpPr>
          <p:cNvPr id="4" name="Slide Number Placeholder 3">
            <a:extLst>
              <a:ext uri="{FF2B5EF4-FFF2-40B4-BE49-F238E27FC236}">
                <a16:creationId xmlns:a16="http://schemas.microsoft.com/office/drawing/2014/main" id="{00D54247-CC8E-01A8-823A-E7E186DCCC68}"/>
              </a:ext>
            </a:extLst>
          </p:cNvPr>
          <p:cNvSpPr>
            <a:spLocks noGrp="1"/>
          </p:cNvSpPr>
          <p:nvPr>
            <p:ph type="sldNum" sz="quarter" idx="5"/>
          </p:nvPr>
        </p:nvSpPr>
        <p:spPr/>
        <p:txBody>
          <a:bodyPr/>
          <a:lstStyle/>
          <a:p>
            <a:fld id="{484CEC91-7A65-4868-9634-A5288F997D0F}" type="slidenum">
              <a:rPr lang="en-US" smtClean="0"/>
              <a:t>10</a:t>
            </a:fld>
            <a:endParaRPr lang="en-US"/>
          </a:p>
        </p:txBody>
      </p:sp>
    </p:spTree>
    <p:extLst>
      <p:ext uri="{BB962C8B-B14F-4D97-AF65-F5344CB8AC3E}">
        <p14:creationId xmlns:p14="http://schemas.microsoft.com/office/powerpoint/2010/main" val="13638828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F03BD7-9C4B-A1EC-F17B-D7AC04608F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12C4914-72D0-9431-462D-C1DD20781A7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39B7187-C7F7-375E-CAF5-C5B8F462D612}"/>
              </a:ext>
            </a:extLst>
          </p:cNvPr>
          <p:cNvSpPr>
            <a:spLocks noGrp="1"/>
          </p:cNvSpPr>
          <p:nvPr>
            <p:ph type="body" idx="1"/>
          </p:nvPr>
        </p:nvSpPr>
        <p:spPr/>
        <p:txBody>
          <a:bodyPr/>
          <a:lstStyle/>
          <a:p>
            <a:pPr marL="0" indent="0" algn="ctr">
              <a:lnSpc>
                <a:spcPct val="110000"/>
              </a:lnSpc>
              <a:spcBef>
                <a:spcPts val="0"/>
              </a:spcBef>
              <a:buNone/>
            </a:pPr>
            <a:r>
              <a:rPr lang="en-US" dirty="0">
                <a:effectLst>
                  <a:outerShdw blurRad="38100" dist="38100" dir="2700000" algn="tl">
                    <a:srgbClr val="000000">
                      <a:alpha val="43137"/>
                    </a:srgbClr>
                  </a:outerShdw>
                </a:effectLst>
              </a:rPr>
              <a:t>SCDE Program handles the allocations of awards to sub-recipients. The allocations are shared with sub-recipients through a sub-award notification. The sub-award notifications act as a contract between SCDE and the sub-recipients. All pertinent information including the program contact, award amount, period of performance, deadlines and so much more can be located on the sub-award notification.  </a:t>
            </a:r>
            <a:endParaRPr lang="en-US" dirty="0"/>
          </a:p>
        </p:txBody>
      </p:sp>
      <p:sp>
        <p:nvSpPr>
          <p:cNvPr id="4" name="Slide Number Placeholder 3">
            <a:extLst>
              <a:ext uri="{FF2B5EF4-FFF2-40B4-BE49-F238E27FC236}">
                <a16:creationId xmlns:a16="http://schemas.microsoft.com/office/drawing/2014/main" id="{337F6311-8C55-4168-F13C-008769ADBCD1}"/>
              </a:ext>
            </a:extLst>
          </p:cNvPr>
          <p:cNvSpPr>
            <a:spLocks noGrp="1"/>
          </p:cNvSpPr>
          <p:nvPr>
            <p:ph type="sldNum" sz="quarter" idx="5"/>
          </p:nvPr>
        </p:nvSpPr>
        <p:spPr/>
        <p:txBody>
          <a:bodyPr/>
          <a:lstStyle/>
          <a:p>
            <a:fld id="{484CEC91-7A65-4868-9634-A5288F997D0F}" type="slidenum">
              <a:rPr lang="en-US" smtClean="0"/>
              <a:t>11</a:t>
            </a:fld>
            <a:endParaRPr lang="en-US"/>
          </a:p>
        </p:txBody>
      </p:sp>
    </p:spTree>
    <p:extLst>
      <p:ext uri="{BB962C8B-B14F-4D97-AF65-F5344CB8AC3E}">
        <p14:creationId xmlns:p14="http://schemas.microsoft.com/office/powerpoint/2010/main" val="18121992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3665F5-B012-707C-F4AA-83A3D53384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0318AEE-583F-E3E4-8F7A-6B57BC257AB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0C85F03-5865-5D8F-CE27-D12874938A36}"/>
              </a:ext>
            </a:extLst>
          </p:cNvPr>
          <p:cNvSpPr>
            <a:spLocks noGrp="1"/>
          </p:cNvSpPr>
          <p:nvPr>
            <p:ph type="body" idx="1"/>
          </p:nvPr>
        </p:nvSpPr>
        <p:spPr/>
        <p:txBody>
          <a:bodyPr/>
          <a:lstStyle/>
          <a:p>
            <a:pPr marL="0" indent="0">
              <a:buFont typeface="Arial" panose="020B0604020202020204" pitchFamily="34" charset="0"/>
              <a:buNone/>
            </a:pPr>
            <a:r>
              <a:rPr lang="en-US" dirty="0"/>
              <a:t>The Budget is entered and approved in GAPS. Expenditure reimbursement claims are entered and approved in GAPS. Payments are made to the subrecipients through an interface between GAPS and SCEIS (the SC statewide accounting system).</a:t>
            </a:r>
          </a:p>
        </p:txBody>
      </p:sp>
      <p:sp>
        <p:nvSpPr>
          <p:cNvPr id="4" name="Slide Number Placeholder 3">
            <a:extLst>
              <a:ext uri="{FF2B5EF4-FFF2-40B4-BE49-F238E27FC236}">
                <a16:creationId xmlns:a16="http://schemas.microsoft.com/office/drawing/2014/main" id="{333808E5-7AC1-2E2D-ABB0-47B862CD82F5}"/>
              </a:ext>
            </a:extLst>
          </p:cNvPr>
          <p:cNvSpPr>
            <a:spLocks noGrp="1"/>
          </p:cNvSpPr>
          <p:nvPr>
            <p:ph type="sldNum" sz="quarter" idx="5"/>
          </p:nvPr>
        </p:nvSpPr>
        <p:spPr/>
        <p:txBody>
          <a:bodyPr/>
          <a:lstStyle/>
          <a:p>
            <a:fld id="{484CEC91-7A65-4868-9634-A5288F997D0F}" type="slidenum">
              <a:rPr lang="en-US" smtClean="0"/>
              <a:t>12</a:t>
            </a:fld>
            <a:endParaRPr lang="en-US"/>
          </a:p>
        </p:txBody>
      </p:sp>
    </p:spTree>
    <p:extLst>
      <p:ext uri="{BB962C8B-B14F-4D97-AF65-F5344CB8AC3E}">
        <p14:creationId xmlns:p14="http://schemas.microsoft.com/office/powerpoint/2010/main" val="7465894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Header font 50pt</a:t>
            </a:r>
          </a:p>
          <a:p>
            <a:pPr marL="171450" indent="-171450">
              <a:buFont typeface="Arial" panose="020B0604020202020204" pitchFamily="34" charset="0"/>
              <a:buChar char="•"/>
            </a:pPr>
            <a:r>
              <a:rPr lang="en-US" dirty="0"/>
              <a:t>Content Header is 28pt bold</a:t>
            </a:r>
          </a:p>
          <a:p>
            <a:pPr marL="171450" indent="-171450">
              <a:buFont typeface="Arial" panose="020B0604020202020204" pitchFamily="34" charset="0"/>
              <a:buChar char="•"/>
            </a:pPr>
            <a:r>
              <a:rPr lang="en-US" dirty="0"/>
              <a:t>Content/body text font 26pt</a:t>
            </a:r>
          </a:p>
          <a:p>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13</a:t>
            </a:fld>
            <a:endParaRPr lang="en-US"/>
          </a:p>
        </p:txBody>
      </p:sp>
    </p:spTree>
    <p:extLst>
      <p:ext uri="{BB962C8B-B14F-4D97-AF65-F5344CB8AC3E}">
        <p14:creationId xmlns:p14="http://schemas.microsoft.com/office/powerpoint/2010/main" val="30094730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9A9286-50D1-1F40-1250-030915AE85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D6F69E-583B-EC56-699E-45E2E119AF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4DF2E46-8E01-5365-2B8B-C47E8CAE04E8}"/>
              </a:ext>
            </a:extLst>
          </p:cNvPr>
          <p:cNvSpPr>
            <a:spLocks noGrp="1"/>
          </p:cNvSpPr>
          <p:nvPr>
            <p:ph type="body" idx="1"/>
          </p:nvPr>
        </p:nvSpPr>
        <p:spPr/>
        <p:txBody>
          <a:bodyPr/>
          <a:lstStyle/>
          <a:p>
            <a:pPr marL="0" indent="0">
              <a:buFont typeface="Arial" panose="020B0604020202020204" pitchFamily="34" charset="0"/>
              <a:buNone/>
            </a:pPr>
            <a:r>
              <a:rPr lang="en-US" dirty="0"/>
              <a:t>The Budget is entered and approved in GAPS. Expenditure reimbursement claims are entered and approved in GAPS. Payments are made to the subrecipients through an interface between GAPS and SCEIS (the SC statewide accounting system).</a:t>
            </a:r>
          </a:p>
        </p:txBody>
      </p:sp>
      <p:sp>
        <p:nvSpPr>
          <p:cNvPr id="4" name="Slide Number Placeholder 3">
            <a:extLst>
              <a:ext uri="{FF2B5EF4-FFF2-40B4-BE49-F238E27FC236}">
                <a16:creationId xmlns:a16="http://schemas.microsoft.com/office/drawing/2014/main" id="{59DA0023-1AB8-10F7-1B1D-F29B6784396F}"/>
              </a:ext>
            </a:extLst>
          </p:cNvPr>
          <p:cNvSpPr>
            <a:spLocks noGrp="1"/>
          </p:cNvSpPr>
          <p:nvPr>
            <p:ph type="sldNum" sz="quarter" idx="5"/>
          </p:nvPr>
        </p:nvSpPr>
        <p:spPr/>
        <p:txBody>
          <a:bodyPr/>
          <a:lstStyle/>
          <a:p>
            <a:fld id="{484CEC91-7A65-4868-9634-A5288F997D0F}" type="slidenum">
              <a:rPr lang="en-US" smtClean="0"/>
              <a:t>14</a:t>
            </a:fld>
            <a:endParaRPr lang="en-US"/>
          </a:p>
        </p:txBody>
      </p:sp>
    </p:spTree>
    <p:extLst>
      <p:ext uri="{BB962C8B-B14F-4D97-AF65-F5344CB8AC3E}">
        <p14:creationId xmlns:p14="http://schemas.microsoft.com/office/powerpoint/2010/main" val="7729893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858630-BDC7-4C92-CFE9-37ED41CCE2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02D48BF-11CD-5552-0734-10AA5C231A8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0898CA4-7C93-994E-4587-0022017745EB}"/>
              </a:ext>
            </a:extLst>
          </p:cNvPr>
          <p:cNvSpPr>
            <a:spLocks noGrp="1"/>
          </p:cNvSpPr>
          <p:nvPr>
            <p:ph type="body" idx="1"/>
          </p:nvPr>
        </p:nvSpPr>
        <p:spPr/>
        <p:txBody>
          <a:bodyPr/>
          <a:lstStyle/>
          <a:p>
            <a:pPr marL="171450" indent="-171450">
              <a:buFont typeface="Arial" panose="020B0604020202020204" pitchFamily="34" charset="0"/>
              <a:buChar char="•"/>
            </a:pPr>
            <a:r>
              <a:rPr lang="en-US" dirty="0"/>
              <a:t>Header font 50pt</a:t>
            </a:r>
          </a:p>
          <a:p>
            <a:pPr marL="171450" indent="-171450">
              <a:buFont typeface="Arial" panose="020B0604020202020204" pitchFamily="34" charset="0"/>
              <a:buChar char="•"/>
            </a:pPr>
            <a:r>
              <a:rPr lang="en-US" dirty="0"/>
              <a:t>Content/body text font 28pt</a:t>
            </a:r>
          </a:p>
        </p:txBody>
      </p:sp>
      <p:sp>
        <p:nvSpPr>
          <p:cNvPr id="4" name="Slide Number Placeholder 3">
            <a:extLst>
              <a:ext uri="{FF2B5EF4-FFF2-40B4-BE49-F238E27FC236}">
                <a16:creationId xmlns:a16="http://schemas.microsoft.com/office/drawing/2014/main" id="{C86B82C1-9A8B-B6AB-7FB1-9F26DBCE80B4}"/>
              </a:ext>
            </a:extLst>
          </p:cNvPr>
          <p:cNvSpPr>
            <a:spLocks noGrp="1"/>
          </p:cNvSpPr>
          <p:nvPr>
            <p:ph type="sldNum" sz="quarter" idx="5"/>
          </p:nvPr>
        </p:nvSpPr>
        <p:spPr/>
        <p:txBody>
          <a:bodyPr/>
          <a:lstStyle/>
          <a:p>
            <a:fld id="{484CEC91-7A65-4868-9634-A5288F997D0F}" type="slidenum">
              <a:rPr lang="en-US" smtClean="0"/>
              <a:t>15</a:t>
            </a:fld>
            <a:endParaRPr lang="en-US"/>
          </a:p>
        </p:txBody>
      </p:sp>
    </p:spTree>
    <p:extLst>
      <p:ext uri="{BB962C8B-B14F-4D97-AF65-F5344CB8AC3E}">
        <p14:creationId xmlns:p14="http://schemas.microsoft.com/office/powerpoint/2010/main" val="31634083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Insert your picture within the yellow circle (replace the SCDE logo inside circle)</a:t>
            </a:r>
          </a:p>
          <a:p>
            <a:pPr marL="171450" indent="-171450">
              <a:buFont typeface="Arial" panose="020B0604020202020204" pitchFamily="34" charset="0"/>
              <a:buChar char="•"/>
            </a:pPr>
            <a:r>
              <a:rPr lang="en-US" dirty="0"/>
              <a:t>Speaker/person photo should be in a circle frame</a:t>
            </a:r>
          </a:p>
          <a:p>
            <a:pPr marL="171450" indent="-171450">
              <a:buFont typeface="Arial" panose="020B0604020202020204" pitchFamily="34" charset="0"/>
              <a:buChar char="•"/>
            </a:pPr>
            <a:r>
              <a:rPr lang="en-US" dirty="0"/>
              <a:t>Should have a yellow outline</a:t>
            </a:r>
          </a:p>
          <a:p>
            <a:pPr marL="171450" indent="-171450">
              <a:buFont typeface="Arial" panose="020B0604020202020204" pitchFamily="34" charset="0"/>
              <a:buChar char="•"/>
            </a:pPr>
            <a:r>
              <a:rPr lang="en-US" dirty="0"/>
              <a:t>Should be 6 x 6 inches</a:t>
            </a:r>
          </a:p>
          <a:p>
            <a:pPr marL="171450" indent="-171450">
              <a:buFont typeface="Arial" panose="020B0604020202020204" pitchFamily="34" charset="0"/>
              <a:buChar char="•"/>
            </a:pPr>
            <a:r>
              <a:rPr lang="en-US" dirty="0" err="1"/>
              <a:t>Firstname</a:t>
            </a:r>
            <a:r>
              <a:rPr lang="en-US" dirty="0"/>
              <a:t>/</a:t>
            </a:r>
            <a:r>
              <a:rPr lang="en-US" dirty="0" err="1"/>
              <a:t>Lastname</a:t>
            </a:r>
            <a:r>
              <a:rPr lang="en-US" dirty="0"/>
              <a:t> is font 80pt</a:t>
            </a:r>
          </a:p>
          <a:p>
            <a:pPr marL="171450" indent="-171450">
              <a:buFont typeface="Arial" panose="020B0604020202020204" pitchFamily="34" charset="0"/>
              <a:buChar char="•"/>
            </a:pPr>
            <a:r>
              <a:rPr lang="en-US" dirty="0"/>
              <a:t>Title, </a:t>
            </a:r>
            <a:r>
              <a:rPr lang="en-US" dirty="0" err="1"/>
              <a:t>Copmany</a:t>
            </a:r>
            <a:r>
              <a:rPr lang="en-US" dirty="0"/>
              <a:t> is 36pt (italic)</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16</a:t>
            </a:fld>
            <a:endParaRPr lang="en-US"/>
          </a:p>
        </p:txBody>
      </p:sp>
    </p:spTree>
    <p:extLst>
      <p:ext uri="{BB962C8B-B14F-4D97-AF65-F5344CB8AC3E}">
        <p14:creationId xmlns:p14="http://schemas.microsoft.com/office/powerpoint/2010/main" val="41265099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title is hidden </a:t>
            </a:r>
            <a:r>
              <a:rPr lang="en-US"/>
              <a:t>from display</a:t>
            </a:r>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17</a:t>
            </a:fld>
            <a:endParaRPr lang="en-US"/>
          </a:p>
        </p:txBody>
      </p:sp>
    </p:spTree>
    <p:extLst>
      <p:ext uri="{BB962C8B-B14F-4D97-AF65-F5344CB8AC3E}">
        <p14:creationId xmlns:p14="http://schemas.microsoft.com/office/powerpoint/2010/main" val="1665185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Left aligned</a:t>
            </a:r>
          </a:p>
          <a:p>
            <a:pPr marL="171450" indent="-171450">
              <a:buFont typeface="Arial" panose="020B0604020202020204" pitchFamily="34" charset="0"/>
              <a:buChar char="•"/>
            </a:pPr>
            <a:r>
              <a:rPr lang="en-US" dirty="0"/>
              <a:t>Title font is 88pt</a:t>
            </a:r>
          </a:p>
          <a:p>
            <a:pPr marL="171450" indent="-171450">
              <a:buFont typeface="Arial" panose="020B0604020202020204" pitchFamily="34" charset="0"/>
              <a:buChar char="•"/>
            </a:pPr>
            <a:r>
              <a:rPr lang="en-US" dirty="0"/>
              <a:t>Numbered line item 66 pt</a:t>
            </a:r>
          </a:p>
          <a:p>
            <a:pPr marL="171450" indent="-171450">
              <a:buFont typeface="Arial" panose="020B0604020202020204" pitchFamily="34" charset="0"/>
              <a:buChar char="•"/>
            </a:pPr>
            <a:r>
              <a:rPr lang="en-US" dirty="0"/>
              <a:t>Detail/slide item 36 pt</a:t>
            </a:r>
          </a:p>
        </p:txBody>
      </p:sp>
      <p:sp>
        <p:nvSpPr>
          <p:cNvPr id="4" name="Slide Number Placeholder 3"/>
          <p:cNvSpPr>
            <a:spLocks noGrp="1"/>
          </p:cNvSpPr>
          <p:nvPr>
            <p:ph type="sldNum" sz="quarter" idx="5"/>
          </p:nvPr>
        </p:nvSpPr>
        <p:spPr/>
        <p:txBody>
          <a:bodyPr/>
          <a:lstStyle/>
          <a:p>
            <a:fld id="{484CEC91-7A65-4868-9634-A5288F997D0F}" type="slidenum">
              <a:rPr lang="en-US" smtClean="0"/>
              <a:t>2</a:t>
            </a:fld>
            <a:endParaRPr lang="en-US"/>
          </a:p>
        </p:txBody>
      </p:sp>
    </p:spTree>
    <p:extLst>
      <p:ext uri="{BB962C8B-B14F-4D97-AF65-F5344CB8AC3E}">
        <p14:creationId xmlns:p14="http://schemas.microsoft.com/office/powerpoint/2010/main" val="781522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The Budget is entered and approved in GAPS. Expenditure reimbursement claims are entered and approved in GAPS. Payments are made to the subrecipients through an interface between GAPS and SCEIS (the SC statewide accounting system).</a:t>
            </a:r>
          </a:p>
        </p:txBody>
      </p:sp>
      <p:sp>
        <p:nvSpPr>
          <p:cNvPr id="4" name="Slide Number Placeholder 3"/>
          <p:cNvSpPr>
            <a:spLocks noGrp="1"/>
          </p:cNvSpPr>
          <p:nvPr>
            <p:ph type="sldNum" sz="quarter" idx="5"/>
          </p:nvPr>
        </p:nvSpPr>
        <p:spPr/>
        <p:txBody>
          <a:bodyPr/>
          <a:lstStyle/>
          <a:p>
            <a:fld id="{484CEC91-7A65-4868-9634-A5288F997D0F}" type="slidenum">
              <a:rPr lang="en-US" smtClean="0"/>
              <a:t>3</a:t>
            </a:fld>
            <a:endParaRPr lang="en-US"/>
          </a:p>
        </p:txBody>
      </p:sp>
    </p:spTree>
    <p:extLst>
      <p:ext uri="{BB962C8B-B14F-4D97-AF65-F5344CB8AC3E}">
        <p14:creationId xmlns:p14="http://schemas.microsoft.com/office/powerpoint/2010/main" val="8420565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Header font 50pt</a:t>
            </a:r>
          </a:p>
          <a:p>
            <a:pPr marL="171450" indent="-171450">
              <a:buFont typeface="Arial" panose="020B0604020202020204" pitchFamily="34" charset="0"/>
              <a:buChar char="•"/>
            </a:pPr>
            <a:r>
              <a:rPr lang="en-US" dirty="0"/>
              <a:t>Content/body text font 28pt</a:t>
            </a:r>
          </a:p>
        </p:txBody>
      </p:sp>
      <p:sp>
        <p:nvSpPr>
          <p:cNvPr id="4" name="Slide Number Placeholder 3"/>
          <p:cNvSpPr>
            <a:spLocks noGrp="1"/>
          </p:cNvSpPr>
          <p:nvPr>
            <p:ph type="sldNum" sz="quarter" idx="5"/>
          </p:nvPr>
        </p:nvSpPr>
        <p:spPr/>
        <p:txBody>
          <a:bodyPr/>
          <a:lstStyle/>
          <a:p>
            <a:fld id="{484CEC91-7A65-4868-9634-A5288F997D0F}" type="slidenum">
              <a:rPr lang="en-US" smtClean="0"/>
              <a:t>4</a:t>
            </a:fld>
            <a:endParaRPr lang="en-US"/>
          </a:p>
        </p:txBody>
      </p:sp>
    </p:spTree>
    <p:extLst>
      <p:ext uri="{BB962C8B-B14F-4D97-AF65-F5344CB8AC3E}">
        <p14:creationId xmlns:p14="http://schemas.microsoft.com/office/powerpoint/2010/main" val="5532029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B56CDB-367E-00CB-65A9-5B1D71467C3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A2FD3B-1344-2E88-74B9-83ABD4A068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1214726-8797-F033-1C01-F46D110A227B}"/>
              </a:ext>
            </a:extLst>
          </p:cNvPr>
          <p:cNvSpPr>
            <a:spLocks noGrp="1"/>
          </p:cNvSpPr>
          <p:nvPr>
            <p:ph type="body" idx="1"/>
          </p:nvPr>
        </p:nvSpPr>
        <p:spPr/>
        <p:txBody>
          <a:bodyPr/>
          <a:lstStyle/>
          <a:p>
            <a:pPr marL="171450" indent="-171450">
              <a:buFont typeface="Arial" panose="020B0604020202020204" pitchFamily="34" charset="0"/>
              <a:buChar char="•"/>
            </a:pPr>
            <a:r>
              <a:rPr lang="en-US" dirty="0"/>
              <a:t>Header font 50pt</a:t>
            </a:r>
          </a:p>
          <a:p>
            <a:pPr marL="171450" indent="-171450">
              <a:buFont typeface="Arial" panose="020B0604020202020204" pitchFamily="34" charset="0"/>
              <a:buChar char="•"/>
            </a:pPr>
            <a:r>
              <a:rPr lang="en-US" dirty="0"/>
              <a:t>Content/body text font 28pt</a:t>
            </a:r>
          </a:p>
        </p:txBody>
      </p:sp>
      <p:sp>
        <p:nvSpPr>
          <p:cNvPr id="4" name="Slide Number Placeholder 3">
            <a:extLst>
              <a:ext uri="{FF2B5EF4-FFF2-40B4-BE49-F238E27FC236}">
                <a16:creationId xmlns:a16="http://schemas.microsoft.com/office/drawing/2014/main" id="{1F8CB15F-5079-7C33-AD79-1DF16CB5F896}"/>
              </a:ext>
            </a:extLst>
          </p:cNvPr>
          <p:cNvSpPr>
            <a:spLocks noGrp="1"/>
          </p:cNvSpPr>
          <p:nvPr>
            <p:ph type="sldNum" sz="quarter" idx="5"/>
          </p:nvPr>
        </p:nvSpPr>
        <p:spPr/>
        <p:txBody>
          <a:bodyPr/>
          <a:lstStyle/>
          <a:p>
            <a:fld id="{484CEC91-7A65-4868-9634-A5288F997D0F}" type="slidenum">
              <a:rPr lang="en-US" smtClean="0"/>
              <a:t>5</a:t>
            </a:fld>
            <a:endParaRPr lang="en-US"/>
          </a:p>
        </p:txBody>
      </p:sp>
    </p:spTree>
    <p:extLst>
      <p:ext uri="{BB962C8B-B14F-4D97-AF65-F5344CB8AC3E}">
        <p14:creationId xmlns:p14="http://schemas.microsoft.com/office/powerpoint/2010/main" val="10835303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Header font 50pt</a:t>
            </a:r>
          </a:p>
          <a:p>
            <a:pPr marL="171450" indent="-171450">
              <a:buFont typeface="Arial" panose="020B0604020202020204" pitchFamily="34" charset="0"/>
              <a:buChar char="•"/>
            </a:pPr>
            <a:r>
              <a:rPr lang="en-US" dirty="0"/>
              <a:t>Content/body text font 26pt</a:t>
            </a:r>
          </a:p>
          <a:p>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6</a:t>
            </a:fld>
            <a:endParaRPr lang="en-US"/>
          </a:p>
        </p:txBody>
      </p:sp>
    </p:spTree>
    <p:extLst>
      <p:ext uri="{BB962C8B-B14F-4D97-AF65-F5344CB8AC3E}">
        <p14:creationId xmlns:p14="http://schemas.microsoft.com/office/powerpoint/2010/main" val="796037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75BC51-5B2F-F874-BCA5-FC67AB15D2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2B0F2F-C8E6-6E5A-D55A-16D945BF128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3B44973-8C38-2E25-40DF-9C4A3085229C}"/>
              </a:ext>
            </a:extLst>
          </p:cNvPr>
          <p:cNvSpPr>
            <a:spLocks noGrp="1"/>
          </p:cNvSpPr>
          <p:nvPr>
            <p:ph type="body" idx="1"/>
          </p:nvPr>
        </p:nvSpPr>
        <p:spPr/>
        <p:txBody>
          <a:bodyPr/>
          <a:lstStyle/>
          <a:p>
            <a:pPr marL="0" indent="0">
              <a:buFont typeface="Arial" panose="020B0604020202020204" pitchFamily="34" charset="0"/>
              <a:buNone/>
            </a:pPr>
            <a:r>
              <a:rPr lang="en-US" dirty="0"/>
              <a:t>The Budget is entered and approved in GAPS. Expenditure reimbursement claims are entered and approved in GAPS. Payments are made to the subrecipients through an interface between GAPS and SCEIS (the SC statewide accounting system).</a:t>
            </a:r>
          </a:p>
        </p:txBody>
      </p:sp>
      <p:sp>
        <p:nvSpPr>
          <p:cNvPr id="4" name="Slide Number Placeholder 3">
            <a:extLst>
              <a:ext uri="{FF2B5EF4-FFF2-40B4-BE49-F238E27FC236}">
                <a16:creationId xmlns:a16="http://schemas.microsoft.com/office/drawing/2014/main" id="{C93076A7-53F3-D638-5923-2014A4760ABC}"/>
              </a:ext>
            </a:extLst>
          </p:cNvPr>
          <p:cNvSpPr>
            <a:spLocks noGrp="1"/>
          </p:cNvSpPr>
          <p:nvPr>
            <p:ph type="sldNum" sz="quarter" idx="5"/>
          </p:nvPr>
        </p:nvSpPr>
        <p:spPr/>
        <p:txBody>
          <a:bodyPr/>
          <a:lstStyle/>
          <a:p>
            <a:fld id="{484CEC91-7A65-4868-9634-A5288F997D0F}" type="slidenum">
              <a:rPr lang="en-US" smtClean="0"/>
              <a:t>7</a:t>
            </a:fld>
            <a:endParaRPr lang="en-US"/>
          </a:p>
        </p:txBody>
      </p:sp>
    </p:spTree>
    <p:extLst>
      <p:ext uri="{BB962C8B-B14F-4D97-AF65-F5344CB8AC3E}">
        <p14:creationId xmlns:p14="http://schemas.microsoft.com/office/powerpoint/2010/main" val="5593931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ctr">
              <a:lnSpc>
                <a:spcPct val="110000"/>
              </a:lnSpc>
              <a:spcBef>
                <a:spcPts val="0"/>
              </a:spcBef>
              <a:buNone/>
            </a:pPr>
            <a:r>
              <a:rPr lang="en-US" dirty="0">
                <a:effectLst>
                  <a:outerShdw blurRad="38100" dist="38100" dir="2700000" algn="tl">
                    <a:srgbClr val="000000">
                      <a:alpha val="43137"/>
                    </a:srgbClr>
                  </a:outerShdw>
                </a:effectLst>
              </a:rPr>
              <a:t>SCDE Program handles the allocations of awards to sub-recipients. The allocations are shared with sub-recipients through a sub-award notification. The sub-award notifications act as a contract between SCDE and the sub-recipients. All pertinent information including the program contact, award amount, period of performance, deadlines and so much more can be located on the sub-award notification.  </a:t>
            </a:r>
            <a:endParaRPr lang="en-US" dirty="0"/>
          </a:p>
        </p:txBody>
      </p:sp>
      <p:sp>
        <p:nvSpPr>
          <p:cNvPr id="4" name="Slide Number Placeholder 3"/>
          <p:cNvSpPr>
            <a:spLocks noGrp="1"/>
          </p:cNvSpPr>
          <p:nvPr>
            <p:ph type="sldNum" sz="quarter" idx="5"/>
          </p:nvPr>
        </p:nvSpPr>
        <p:spPr/>
        <p:txBody>
          <a:bodyPr/>
          <a:lstStyle/>
          <a:p>
            <a:fld id="{484CEC91-7A65-4868-9634-A5288F997D0F}" type="slidenum">
              <a:rPr lang="en-US" smtClean="0"/>
              <a:t>8</a:t>
            </a:fld>
            <a:endParaRPr lang="en-US"/>
          </a:p>
        </p:txBody>
      </p:sp>
    </p:spTree>
    <p:extLst>
      <p:ext uri="{BB962C8B-B14F-4D97-AF65-F5344CB8AC3E}">
        <p14:creationId xmlns:p14="http://schemas.microsoft.com/office/powerpoint/2010/main" val="38963387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DA2F91-FEFA-1B29-641B-0675F5B333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437F69F-6A14-3A1A-5ACE-C689AC368C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88DE51B-F104-D999-849A-CD3E8E8D78B7}"/>
              </a:ext>
            </a:extLst>
          </p:cNvPr>
          <p:cNvSpPr>
            <a:spLocks noGrp="1"/>
          </p:cNvSpPr>
          <p:nvPr>
            <p:ph type="body" idx="1"/>
          </p:nvPr>
        </p:nvSpPr>
        <p:spPr/>
        <p:txBody>
          <a:bodyPr/>
          <a:lstStyle/>
          <a:p>
            <a:pPr marL="0" indent="0" algn="ctr">
              <a:lnSpc>
                <a:spcPct val="110000"/>
              </a:lnSpc>
              <a:spcBef>
                <a:spcPts val="0"/>
              </a:spcBef>
              <a:buNone/>
            </a:pPr>
            <a:r>
              <a:rPr lang="en-US" dirty="0">
                <a:effectLst>
                  <a:outerShdw blurRad="38100" dist="38100" dir="2700000" algn="tl">
                    <a:srgbClr val="000000">
                      <a:alpha val="43137"/>
                    </a:srgbClr>
                  </a:outerShdw>
                </a:effectLst>
              </a:rPr>
              <a:t>SCDE Program handles the allocations of awards to sub-recipients. The allocations are shared with sub-recipients through a sub-award notification. The sub-award notifications act as a contract between SCDE and the sub-recipients. All pertinent information including the program contact, award amount, period of performance, deadlines and so much more can be located on the sub-award notification.  </a:t>
            </a:r>
            <a:endParaRPr lang="en-US" dirty="0"/>
          </a:p>
        </p:txBody>
      </p:sp>
      <p:sp>
        <p:nvSpPr>
          <p:cNvPr id="4" name="Slide Number Placeholder 3">
            <a:extLst>
              <a:ext uri="{FF2B5EF4-FFF2-40B4-BE49-F238E27FC236}">
                <a16:creationId xmlns:a16="http://schemas.microsoft.com/office/drawing/2014/main" id="{E6A61222-8E12-589D-C9D6-824133105399}"/>
              </a:ext>
            </a:extLst>
          </p:cNvPr>
          <p:cNvSpPr>
            <a:spLocks noGrp="1"/>
          </p:cNvSpPr>
          <p:nvPr>
            <p:ph type="sldNum" sz="quarter" idx="5"/>
          </p:nvPr>
        </p:nvSpPr>
        <p:spPr/>
        <p:txBody>
          <a:bodyPr/>
          <a:lstStyle/>
          <a:p>
            <a:fld id="{484CEC91-7A65-4868-9634-A5288F997D0F}" type="slidenum">
              <a:rPr lang="en-US" smtClean="0"/>
              <a:t>9</a:t>
            </a:fld>
            <a:endParaRPr lang="en-US"/>
          </a:p>
        </p:txBody>
      </p:sp>
    </p:spTree>
    <p:extLst>
      <p:ext uri="{BB962C8B-B14F-4D97-AF65-F5344CB8AC3E}">
        <p14:creationId xmlns:p14="http://schemas.microsoft.com/office/powerpoint/2010/main" val="38074552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rgbClr val="2F3D4C"/>
                </a:solidFill>
                <a:latin typeface="Aptos" panose="020B0004020202020204" pitchFamily="34" charset="0"/>
                <a:cs typeface="Segoe UI" panose="020B0502040204020203" pitchFamily="34" charset="0"/>
              </a:defRPr>
            </a:lvl1pPr>
          </a:lstStyle>
          <a:p>
            <a:r>
              <a:rPr lang="en-US" dirty="0">
                <a:solidFill>
                  <a:schemeClr val="bg1"/>
                </a:solidFill>
              </a:rPr>
              <a:t>Title</a:t>
            </a:r>
            <a:r>
              <a:rPr lang="en-US" dirty="0"/>
              <a:t> </a:t>
            </a:r>
            <a:r>
              <a:rPr lang="en-US" dirty="0">
                <a:solidFill>
                  <a:schemeClr val="bg1"/>
                </a:solidFill>
              </a:rPr>
              <a:t>Slide</a:t>
            </a:r>
            <a:r>
              <a:rPr lang="en-US" dirty="0"/>
              <a:t> -</a:t>
            </a:r>
            <a:r>
              <a:rPr lang="en-US" dirty="0">
                <a:solidFill>
                  <a:schemeClr val="bg1"/>
                </a:solidFill>
              </a:rPr>
              <a:t>Font is no less than 44 size</a:t>
            </a:r>
            <a:endParaRPr lang="en-US" dirty="0"/>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rgbClr val="2F3D4C"/>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dirty="0"/>
              <a:t>&lt;Audience&gt;</a:t>
            </a:r>
          </a:p>
          <a:p>
            <a:r>
              <a:rPr lang="en-US" dirty="0"/>
              <a:t>&lt;Presenter Name&gt; </a:t>
            </a:r>
          </a:p>
          <a:p>
            <a:r>
              <a:rPr lang="en-US" dirty="0"/>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dirty="0"/>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dirty="0"/>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dirty="0"/>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rgbClr val="2F3D4C"/>
                </a:solidFill>
              </a:defRPr>
            </a:lvl1pPr>
          </a:lstStyle>
          <a:p>
            <a:r>
              <a:rPr lang="en-US" dirty="0"/>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dirty="0" err="1"/>
              <a:t>adipisicing</a:t>
            </a:r>
            <a:r>
              <a:rPr lang="en-US" dirty="0"/>
              <a:t> </a:t>
            </a:r>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p>
          <a:p>
            <a:pPr lvl="0"/>
            <a:endParaRPr lang="en-US" dirty="0"/>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endParaRPr lang="en-US" dirty="0"/>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rgbClr val="2F3D4C"/>
                </a:solidFill>
              </a:defRPr>
            </a:lvl1pPr>
          </a:lstStyle>
          <a:p>
            <a:r>
              <a:rPr lang="en-US" dirty="0"/>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dirty="0"/>
              <a:t>Click to </a:t>
            </a:r>
            <a:r>
              <a:rPr lang="en-US" dirty="0" err="1"/>
              <a:t>eadipisicing</a:t>
            </a:r>
            <a:r>
              <a:rPr lang="en-US" dirty="0"/>
              <a:t> </a:t>
            </a:r>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endParaRPr lang="en-US" dirty="0"/>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dirty="0"/>
              <a:t>Insert and format picture </a:t>
            </a:r>
          </a:p>
          <a:p>
            <a:pPr lvl="0"/>
            <a:r>
              <a:rPr lang="en-US" dirty="0"/>
              <a:t>to fit allotted box frame</a:t>
            </a:r>
          </a:p>
          <a:p>
            <a:pPr lvl="0"/>
            <a:r>
              <a:rPr lang="en-US" dirty="0"/>
              <a:t>(you may adjust the height of the yellow box, not the width)</a:t>
            </a:r>
          </a:p>
          <a:p>
            <a:pPr lvl="0"/>
            <a:endParaRPr lang="en-US" dirty="0"/>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rgbClr val="2F3D4C"/>
                </a:solidFill>
                <a:latin typeface="+mn-lt"/>
              </a:defRPr>
            </a:lvl1pPr>
          </a:lstStyle>
          <a:p>
            <a:r>
              <a:rPr lang="en-US" dirty="0" err="1"/>
              <a:t>Firstname</a:t>
            </a:r>
            <a:br>
              <a:rPr lang="en-US" dirty="0"/>
            </a:br>
            <a:r>
              <a:rPr lang="en-US" dirty="0" err="1"/>
              <a:t>Lastname</a:t>
            </a:r>
            <a:endParaRPr lang="en-US" dirty="0"/>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rgbClr val="2F3D4C"/>
                </a:solidFill>
              </a:defRPr>
            </a:lvl1pPr>
          </a:lstStyle>
          <a:p>
            <a:pPr marL="0" indent="0">
              <a:lnSpc>
                <a:spcPct val="120000"/>
              </a:lnSpc>
              <a:buNone/>
            </a:pPr>
            <a:r>
              <a:rPr lang="en-US" dirty="0"/>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rgbClr val="2F3D4C"/>
                </a:solidFill>
              </a:defRPr>
            </a:lvl1pPr>
          </a:lstStyle>
          <a:p>
            <a:r>
              <a:rPr lang="en-US" dirty="0"/>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rgbClr val="2F3D4C"/>
                </a:solidFill>
              </a:defRPr>
            </a:lvl1pPr>
          </a:lstStyle>
          <a:p>
            <a:r>
              <a:rPr lang="en-US" dirty="0"/>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rgbClr val="2F3D4C"/>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dirty="0"/>
          </a:p>
        </p:txBody>
      </p:sp>
    </p:spTree>
    <p:extLst>
      <p:ext uri="{BB962C8B-B14F-4D97-AF65-F5344CB8AC3E}">
        <p14:creationId xmlns:p14="http://schemas.microsoft.com/office/powerpoint/2010/main" val="285321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rgbClr val="2F3D4C"/>
                </a:solidFill>
              </a:defRPr>
            </a:lvl1pPr>
          </a:lstStyle>
          <a:p>
            <a:r>
              <a:rPr lang="en-US" dirty="0"/>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dirty="0"/>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dirty="0"/>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dirty="0">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9.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hyperlink" Target="https://medium.com/publicaio/publica-author-development-report-issue-1-21300c09e307"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mailto:lbright@ed.sc.gov" TargetMode="External"/><Relationship Id="rId2" Type="http://schemas.openxmlformats.org/officeDocument/2006/relationships/notesSlide" Target="../notesSlides/notesSlide15.xml"/><Relationship Id="rId1" Type="http://schemas.openxmlformats.org/officeDocument/2006/relationships/slideLayout" Target="../slideLayouts/slideLayout5.xml"/><Relationship Id="rId5" Type="http://schemas.openxmlformats.org/officeDocument/2006/relationships/hyperlink" Target="mailto:mspompey@ed.sc.gov" TargetMode="External"/><Relationship Id="rId4" Type="http://schemas.openxmlformats.org/officeDocument/2006/relationships/hyperlink" Target="mailto:dgillie@ed.sc.gov"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15.xml"/><Relationship Id="rId4" Type="http://schemas.openxmlformats.org/officeDocument/2006/relationships/hyperlink" Target="mailto:grantsaccounting@ed.sc.gov"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hyperlink" Target="mailto:grantsaccounting@ed.sc.gov" TargetMode="External"/><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hyperlink" Target="https://svgsilh.com/image/2019535.html" TargetMode="External"/><Relationship Id="rId4" Type="http://schemas.openxmlformats.org/officeDocument/2006/relationships/image" Target="../media/image12.sv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125B5-F436-FCCB-568C-BFA2D8619E3A}"/>
              </a:ext>
            </a:extLst>
          </p:cNvPr>
          <p:cNvSpPr>
            <a:spLocks noGrp="1"/>
          </p:cNvSpPr>
          <p:nvPr>
            <p:ph type="ctrTitle"/>
          </p:nvPr>
        </p:nvSpPr>
        <p:spPr>
          <a:xfrm>
            <a:off x="-91399" y="1451379"/>
            <a:ext cx="9977805" cy="3675792"/>
          </a:xfrm>
        </p:spPr>
        <p:txBody>
          <a:bodyPr>
            <a:normAutofit/>
          </a:bodyPr>
          <a:lstStyle/>
          <a:p>
            <a:pPr algn="ctr"/>
            <a:r>
              <a:rPr lang="en-US" sz="8000" dirty="0"/>
              <a:t>SCDE </a:t>
            </a:r>
            <a:br>
              <a:rPr lang="en-US" sz="8000" dirty="0"/>
            </a:br>
            <a:r>
              <a:rPr lang="en-US" sz="8000" dirty="0"/>
              <a:t>Grants Accounting</a:t>
            </a:r>
          </a:p>
        </p:txBody>
      </p:sp>
      <p:sp>
        <p:nvSpPr>
          <p:cNvPr id="3" name="Subtitle 2">
            <a:extLst>
              <a:ext uri="{FF2B5EF4-FFF2-40B4-BE49-F238E27FC236}">
                <a16:creationId xmlns:a16="http://schemas.microsoft.com/office/drawing/2014/main" id="{B099F854-9284-7C19-F74C-100A35BAADE6}"/>
              </a:ext>
            </a:extLst>
          </p:cNvPr>
          <p:cNvSpPr>
            <a:spLocks noGrp="1"/>
          </p:cNvSpPr>
          <p:nvPr>
            <p:ph type="subTitle" idx="1"/>
          </p:nvPr>
        </p:nvSpPr>
        <p:spPr>
          <a:xfrm>
            <a:off x="1967811" y="5558185"/>
            <a:ext cx="7200138" cy="711603"/>
          </a:xfrm>
        </p:spPr>
        <p:txBody>
          <a:bodyPr>
            <a:normAutofit/>
          </a:bodyPr>
          <a:lstStyle/>
          <a:p>
            <a:r>
              <a:rPr lang="en-US" dirty="0"/>
              <a:t>SCDE Grants Accounting Team</a:t>
            </a:r>
          </a:p>
        </p:txBody>
      </p:sp>
      <p:pic>
        <p:nvPicPr>
          <p:cNvPr id="5" name="Content PlacehCDE banner logo" descr="2024 South Carolina Department of Education banner logo.">
            <a:extLst>
              <a:ext uri="{FF2B5EF4-FFF2-40B4-BE49-F238E27FC236}">
                <a16:creationId xmlns:a16="http://schemas.microsoft.com/office/drawing/2014/main" id="{F8433567-76C1-EC93-B632-9F436514586A}"/>
              </a:ext>
            </a:extLst>
          </p:cNvPr>
          <p:cNvPicPr>
            <a:picLocks noChangeAspect="1"/>
          </p:cNvPicPr>
          <p:nvPr/>
        </p:nvPicPr>
        <p:blipFill>
          <a:blip r:embed="rId3"/>
          <a:stretch>
            <a:fillRect/>
          </a:stretch>
        </p:blipFill>
        <p:spPr>
          <a:xfrm>
            <a:off x="304800" y="8191501"/>
            <a:ext cx="9601200" cy="1920240"/>
          </a:xfrm>
          <a:prstGeom prst="rect">
            <a:avLst/>
          </a:prstGeom>
        </p:spPr>
      </p:pic>
    </p:spTree>
    <p:extLst>
      <p:ext uri="{BB962C8B-B14F-4D97-AF65-F5344CB8AC3E}">
        <p14:creationId xmlns:p14="http://schemas.microsoft.com/office/powerpoint/2010/main" val="1840523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42A176-55C5-EAB3-5F86-ECA8AB5E09D8}"/>
            </a:ext>
          </a:extLst>
        </p:cNvPr>
        <p:cNvGrpSpPr/>
        <p:nvPr/>
      </p:nvGrpSpPr>
      <p:grpSpPr>
        <a:xfrm>
          <a:off x="0" y="0"/>
          <a:ext cx="0" cy="0"/>
          <a:chOff x="0" y="0"/>
          <a:chExt cx="0" cy="0"/>
        </a:xfrm>
      </p:grpSpPr>
      <p:sp>
        <p:nvSpPr>
          <p:cNvPr id="14" name="TextBox 8">
            <a:extLst>
              <a:ext uri="{FF2B5EF4-FFF2-40B4-BE49-F238E27FC236}">
                <a16:creationId xmlns:a16="http://schemas.microsoft.com/office/drawing/2014/main" id="{AF0BA2AB-D311-A849-6B8F-50E3DD49BBDE}"/>
              </a:ext>
              <a:ext uri="{C183D7F6-B498-43B3-948B-1728B52AA6E4}">
                <adec:decorative xmlns:adec="http://schemas.microsoft.com/office/drawing/2017/decorative" val="0"/>
              </a:ext>
            </a:extLst>
          </p:cNvPr>
          <p:cNvSpPr txBox="1">
            <a:spLocks noGrp="1"/>
          </p:cNvSpPr>
          <p:nvPr>
            <p:ph type="title"/>
          </p:nvPr>
        </p:nvSpPr>
        <p:spPr>
          <a:xfrm>
            <a:off x="396810" y="547687"/>
            <a:ext cx="17554770" cy="257166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kumimoji="0" lang="en-US" sz="5400" b="1" i="0" u="none" strike="noStrike" kern="1200" cap="none" spc="0" normalizeH="0" baseline="0" noProof="0" dirty="0">
                <a:ln>
                  <a:noFill/>
                </a:ln>
                <a:effectLst/>
                <a:uLnTx/>
                <a:uFillTx/>
                <a:latin typeface="Aptos" panose="020B0004020202020204" pitchFamily="34" charset="0"/>
                <a:ea typeface="+mn-ea"/>
                <a:cs typeface="+mn-cs"/>
              </a:rPr>
              <a:t>Understanding the Process - Sub-Recipient Responsibilities </a:t>
            </a:r>
            <a:br>
              <a:rPr kumimoji="0" lang="en-US" sz="5400" b="1" i="0" u="none" strike="noStrike" kern="1200" cap="none" spc="0" normalizeH="0" baseline="0" noProof="0" dirty="0">
                <a:ln>
                  <a:noFill/>
                </a:ln>
                <a:effectLst/>
                <a:uLnTx/>
                <a:uFillTx/>
                <a:latin typeface="Aptos" panose="020B0004020202020204" pitchFamily="34" charset="0"/>
                <a:ea typeface="+mn-ea"/>
                <a:cs typeface="+mn-cs"/>
              </a:rPr>
            </a:br>
            <a:br>
              <a:rPr kumimoji="0" lang="en-US" sz="5400" b="1" i="0" u="none" strike="noStrike" kern="1200" cap="none" spc="0" normalizeH="0" baseline="0" noProof="0" dirty="0">
                <a:ln>
                  <a:noFill/>
                </a:ln>
                <a:effectLst/>
                <a:uLnTx/>
                <a:uFillTx/>
                <a:latin typeface="Aptos" panose="020B0004020202020204" pitchFamily="34" charset="0"/>
                <a:ea typeface="+mn-ea"/>
                <a:cs typeface="+mn-cs"/>
              </a:rPr>
            </a:br>
            <a:endParaRPr kumimoji="0" lang="en-US" sz="5400" b="1" i="0" u="none" strike="noStrike" kern="1200" cap="none" spc="0" normalizeH="0" baseline="0" noProof="0" dirty="0">
              <a:ln>
                <a:noFill/>
              </a:ln>
              <a:effectLst/>
              <a:uLnTx/>
              <a:uFillTx/>
              <a:latin typeface="Algerian" panose="04020705040A02060702" pitchFamily="82" charset="0"/>
              <a:ea typeface="+mn-ea"/>
              <a:cs typeface="+mn-cs"/>
            </a:endParaRPr>
          </a:p>
        </p:txBody>
      </p:sp>
      <p:sp>
        <p:nvSpPr>
          <p:cNvPr id="2" name="Content Placeholder 1">
            <a:extLst>
              <a:ext uri="{FF2B5EF4-FFF2-40B4-BE49-F238E27FC236}">
                <a16:creationId xmlns:a16="http://schemas.microsoft.com/office/drawing/2014/main" id="{322C0770-14BE-8F96-C620-DEE59CF1B94F}"/>
              </a:ext>
            </a:extLst>
          </p:cNvPr>
          <p:cNvSpPr>
            <a:spLocks noGrp="1"/>
          </p:cNvSpPr>
          <p:nvPr>
            <p:ph sz="half" idx="1"/>
          </p:nvPr>
        </p:nvSpPr>
        <p:spPr>
          <a:xfrm>
            <a:off x="60390" y="2247900"/>
            <a:ext cx="7772400" cy="6361229"/>
          </a:xfrm>
        </p:spPr>
        <p:txBody>
          <a:bodyPr>
            <a:noAutofit/>
          </a:bodyPr>
          <a:lstStyle/>
          <a:p>
            <a:pPr marL="0" indent="0" algn="ctr">
              <a:lnSpc>
                <a:spcPct val="110000"/>
              </a:lnSpc>
              <a:spcBef>
                <a:spcPts val="0"/>
              </a:spcBef>
              <a:buNone/>
            </a:pPr>
            <a:endParaRPr lang="en-US" sz="3200" b="1" u="sng" dirty="0">
              <a:effectLst>
                <a:outerShdw blurRad="38100" dist="38100" dir="2700000" algn="tl">
                  <a:srgbClr val="000000">
                    <a:alpha val="43137"/>
                  </a:srgbClr>
                </a:outerShdw>
              </a:effectLst>
            </a:endParaRPr>
          </a:p>
          <a:p>
            <a:pPr marL="0" indent="0" algn="ctr">
              <a:lnSpc>
                <a:spcPct val="110000"/>
              </a:lnSpc>
              <a:spcBef>
                <a:spcPts val="0"/>
              </a:spcBef>
              <a:buNone/>
            </a:pPr>
            <a:r>
              <a:rPr lang="en-US" sz="3600" b="1" u="sng" dirty="0">
                <a:effectLst>
                  <a:outerShdw blurRad="38100" dist="38100" dir="2700000" algn="tl">
                    <a:srgbClr val="000000">
                      <a:alpha val="43137"/>
                    </a:srgbClr>
                  </a:outerShdw>
                </a:effectLst>
              </a:rPr>
              <a:t>Process 1 – Budgets</a:t>
            </a:r>
          </a:p>
          <a:p>
            <a:pPr marL="0" indent="0" algn="ctr">
              <a:lnSpc>
                <a:spcPct val="110000"/>
              </a:lnSpc>
              <a:spcBef>
                <a:spcPts val="0"/>
              </a:spcBef>
              <a:buNone/>
            </a:pPr>
            <a:endParaRPr lang="en-US" dirty="0"/>
          </a:p>
          <a:p>
            <a:r>
              <a:rPr lang="en-US" sz="2800" dirty="0"/>
              <a:t>Step 1 – </a:t>
            </a:r>
            <a:r>
              <a:rPr lang="en-US" sz="2800" b="1" dirty="0"/>
              <a:t>Grant Coordinator (Grant Specific) </a:t>
            </a:r>
            <a:r>
              <a:rPr lang="en-US" sz="2800" dirty="0"/>
              <a:t>role will have access to create budgets/budget amendments</a:t>
            </a:r>
          </a:p>
          <a:p>
            <a:r>
              <a:rPr lang="en-US" sz="2800" dirty="0"/>
              <a:t>Step 2 – </a:t>
            </a:r>
            <a:r>
              <a:rPr lang="en-US" sz="2800" b="1" dirty="0"/>
              <a:t>Grant Sub Recipient Finance (Grant Specific)</a:t>
            </a:r>
            <a:r>
              <a:rPr lang="en-US" sz="2800" dirty="0"/>
              <a:t> role will have access to approve budgets/budget amendments.  This triggers the workflow to the SCDE Program Office.</a:t>
            </a:r>
          </a:p>
          <a:p>
            <a:r>
              <a:rPr lang="en-US" sz="2800" dirty="0"/>
              <a:t>Step 3 – </a:t>
            </a:r>
            <a:r>
              <a:rPr lang="en-US" sz="2800" b="1" u="sng" dirty="0"/>
              <a:t>SCDE Program </a:t>
            </a:r>
            <a:r>
              <a:rPr lang="en-US" sz="2800" dirty="0"/>
              <a:t>office will approve all budgets/budget amendments</a:t>
            </a:r>
          </a:p>
          <a:p>
            <a:pPr marL="0" indent="0" algn="ctr">
              <a:lnSpc>
                <a:spcPct val="110000"/>
              </a:lnSpc>
              <a:spcBef>
                <a:spcPts val="0"/>
              </a:spcBef>
              <a:buNone/>
            </a:pPr>
            <a:endParaRPr lang="en-US" dirty="0"/>
          </a:p>
        </p:txBody>
      </p:sp>
      <p:sp>
        <p:nvSpPr>
          <p:cNvPr id="8" name="Content Placeholder 7">
            <a:extLst>
              <a:ext uri="{FF2B5EF4-FFF2-40B4-BE49-F238E27FC236}">
                <a16:creationId xmlns:a16="http://schemas.microsoft.com/office/drawing/2014/main" id="{D8F76FB0-880D-96D7-41A9-4C79506647FE}"/>
              </a:ext>
            </a:extLst>
          </p:cNvPr>
          <p:cNvSpPr>
            <a:spLocks noGrp="1"/>
          </p:cNvSpPr>
          <p:nvPr>
            <p:ph sz="half" idx="2"/>
          </p:nvPr>
        </p:nvSpPr>
        <p:spPr>
          <a:xfrm>
            <a:off x="10487498" y="2247899"/>
            <a:ext cx="7772400" cy="6361229"/>
          </a:xfrm>
        </p:spPr>
        <p:txBody>
          <a:bodyPr>
            <a:noAutofit/>
          </a:bodyPr>
          <a:lstStyle/>
          <a:p>
            <a:pPr marL="0" indent="0">
              <a:buNone/>
            </a:pPr>
            <a:endParaRPr lang="en-US" dirty="0"/>
          </a:p>
          <a:p>
            <a:pPr marL="0" indent="0" algn="ctr">
              <a:buNone/>
            </a:pPr>
            <a:r>
              <a:rPr lang="en-US" sz="3600" b="1" u="sng" dirty="0">
                <a:effectLst>
                  <a:outerShdw blurRad="38100" dist="38100" dir="2700000" algn="tl">
                    <a:srgbClr val="000000">
                      <a:alpha val="43137"/>
                    </a:srgbClr>
                  </a:outerShdw>
                </a:effectLst>
              </a:rPr>
              <a:t>Process 2 – Expenditures</a:t>
            </a:r>
          </a:p>
          <a:p>
            <a:pPr marL="0" indent="0" algn="ctr">
              <a:buNone/>
            </a:pPr>
            <a:endParaRPr lang="en-US" sz="2800" b="1" u="sng" dirty="0">
              <a:effectLst>
                <a:outerShdw blurRad="38100" dist="38100" dir="2700000" algn="tl">
                  <a:srgbClr val="000000">
                    <a:alpha val="43137"/>
                  </a:srgbClr>
                </a:outerShdw>
              </a:effectLst>
            </a:endParaRPr>
          </a:p>
          <a:p>
            <a:r>
              <a:rPr lang="en-US" sz="2800" dirty="0"/>
              <a:t>Step 1 – </a:t>
            </a:r>
            <a:r>
              <a:rPr lang="en-US" sz="2800" b="1" dirty="0"/>
              <a:t>Grant Sub Recipient Finance </a:t>
            </a:r>
            <a:r>
              <a:rPr lang="en-US" sz="2800" dirty="0"/>
              <a:t>role will have access to enter expenditures/expenditure refunds.</a:t>
            </a:r>
          </a:p>
          <a:p>
            <a:r>
              <a:rPr lang="en-US" sz="2800" dirty="0"/>
              <a:t>Step 2 – </a:t>
            </a:r>
            <a:r>
              <a:rPr lang="en-US" sz="2800" b="1" dirty="0"/>
              <a:t>Grants Accounting Finance Approver </a:t>
            </a:r>
            <a:r>
              <a:rPr lang="en-US" sz="2800" dirty="0"/>
              <a:t>role will have access to approve expenditures on ALL grants.  This triggers the workflow to SCDE Grants Accounting Finance Office.</a:t>
            </a:r>
          </a:p>
          <a:p>
            <a:r>
              <a:rPr lang="en-US" sz="2800" dirty="0"/>
              <a:t>Step 3 – </a:t>
            </a:r>
            <a:r>
              <a:rPr lang="en-US" sz="2800" b="1" u="sng" dirty="0"/>
              <a:t>SCDE Grants Accounting Finance </a:t>
            </a:r>
            <a:r>
              <a:rPr lang="en-US" sz="2800" dirty="0"/>
              <a:t>office will approval all expenditure claims for payment</a:t>
            </a:r>
          </a:p>
          <a:p>
            <a:pPr marL="0" indent="0" algn="ctr">
              <a:buNone/>
            </a:pPr>
            <a:endParaRPr lang="en-US" sz="2800" b="1" u="sng" dirty="0">
              <a:effectLst>
                <a:outerShdw blurRad="38100" dist="38100" dir="2700000" algn="tl">
                  <a:srgbClr val="000000">
                    <a:alpha val="43137"/>
                  </a:srgbClr>
                </a:outerShdw>
              </a:effectLst>
            </a:endParaRPr>
          </a:p>
          <a:p>
            <a:pPr marL="0" indent="0">
              <a:buNone/>
            </a:pPr>
            <a:endParaRPr lang="en-US" dirty="0"/>
          </a:p>
        </p:txBody>
      </p:sp>
      <p:sp>
        <p:nvSpPr>
          <p:cNvPr id="10" name="Rounded Rectangle 10">
            <a:extLst>
              <a:ext uri="{FF2B5EF4-FFF2-40B4-BE49-F238E27FC236}">
                <a16:creationId xmlns:a16="http://schemas.microsoft.com/office/drawing/2014/main" id="{4C6B14B8-0E0D-85B3-EC6F-9A6100E119DD}"/>
              </a:ext>
              <a:ext uri="{C183D7F6-B498-43B3-948B-1728B52AA6E4}">
                <adec:decorative xmlns:adec="http://schemas.microsoft.com/office/drawing/2017/decorative" val="1"/>
              </a:ext>
            </a:extLst>
          </p:cNvPr>
          <p:cNvSpPr/>
          <p:nvPr/>
        </p:nvSpPr>
        <p:spPr>
          <a:xfrm>
            <a:off x="7759344" y="4106039"/>
            <a:ext cx="2747356" cy="3089377"/>
          </a:xfrm>
          <a:prstGeom prst="round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a:solidFill>
                  <a:schemeClr val="tx1"/>
                </a:solidFill>
                <a:latin typeface="Trebuchet MS" panose="020B0603020202020204" pitchFamily="34" charset="0"/>
              </a:rPr>
              <a:t>Sub- recipients can not enter claims until the total amount allocated is budgeted and approved by </a:t>
            </a:r>
            <a:r>
              <a:rPr lang="en-US" b="1" dirty="0">
                <a:solidFill>
                  <a:schemeClr val="tx1"/>
                </a:solidFill>
                <a:latin typeface="Trebuchet MS" panose="020B0603020202020204" pitchFamily="34" charset="0"/>
              </a:rPr>
              <a:t>SCDE Program</a:t>
            </a:r>
            <a:r>
              <a:rPr lang="en-US" b="1" dirty="0">
                <a:solidFill>
                  <a:schemeClr val="tx1"/>
                </a:solidFill>
              </a:rPr>
              <a:t>. </a:t>
            </a:r>
          </a:p>
        </p:txBody>
      </p:sp>
    </p:spTree>
    <p:extLst>
      <p:ext uri="{BB962C8B-B14F-4D97-AF65-F5344CB8AC3E}">
        <p14:creationId xmlns:p14="http://schemas.microsoft.com/office/powerpoint/2010/main" val="2483162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060E28-C0F9-4285-A2FC-818041D89A0C}"/>
            </a:ext>
          </a:extLst>
        </p:cNvPr>
        <p:cNvGrpSpPr/>
        <p:nvPr/>
      </p:nvGrpSpPr>
      <p:grpSpPr>
        <a:xfrm>
          <a:off x="0" y="0"/>
          <a:ext cx="0" cy="0"/>
          <a:chOff x="0" y="0"/>
          <a:chExt cx="0" cy="0"/>
        </a:xfrm>
      </p:grpSpPr>
      <p:sp>
        <p:nvSpPr>
          <p:cNvPr id="14" name="TextBox 8">
            <a:extLst>
              <a:ext uri="{FF2B5EF4-FFF2-40B4-BE49-F238E27FC236}">
                <a16:creationId xmlns:a16="http://schemas.microsoft.com/office/drawing/2014/main" id="{955A65BE-A0BB-0C3A-92FF-4A3BDA73E2EE}"/>
              </a:ext>
            </a:extLst>
          </p:cNvPr>
          <p:cNvSpPr txBox="1">
            <a:spLocks noGrp="1"/>
          </p:cNvSpPr>
          <p:nvPr>
            <p:ph type="title"/>
          </p:nvPr>
        </p:nvSpPr>
        <p:spPr>
          <a:xfrm>
            <a:off x="918972" y="547687"/>
            <a:ext cx="16404336" cy="128240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kumimoji="0" lang="en-US" sz="5400" b="1" i="0" u="none" strike="noStrike" kern="1200" cap="none" spc="0" normalizeH="0" baseline="0" noProof="0" dirty="0">
                <a:ln>
                  <a:noFill/>
                </a:ln>
                <a:effectLst/>
                <a:uLnTx/>
                <a:uFillTx/>
                <a:latin typeface="Aptos" panose="020B0004020202020204" pitchFamily="34" charset="0"/>
                <a:ea typeface="+mn-ea"/>
                <a:cs typeface="+mn-cs"/>
              </a:rPr>
              <a:t>GAPS Explained- SCDE Responsibilities</a:t>
            </a:r>
            <a:br>
              <a:rPr kumimoji="0" lang="en-US" sz="5400" b="1" i="0" u="none" strike="noStrike" kern="1200" cap="none" spc="0" normalizeH="0" baseline="0" noProof="0" dirty="0">
                <a:ln>
                  <a:noFill/>
                </a:ln>
                <a:effectLst/>
                <a:uLnTx/>
                <a:uFillTx/>
                <a:latin typeface="Aptos" panose="020B0004020202020204" pitchFamily="34" charset="0"/>
                <a:ea typeface="+mn-ea"/>
                <a:cs typeface="+mn-cs"/>
              </a:rPr>
            </a:br>
            <a:endParaRPr kumimoji="0" lang="en-US" sz="5400" b="1" i="0" u="none" strike="noStrike" kern="1200" cap="none" spc="0" normalizeH="0" baseline="0" noProof="0" dirty="0">
              <a:ln>
                <a:noFill/>
              </a:ln>
              <a:effectLst/>
              <a:uLnTx/>
              <a:uFillTx/>
              <a:latin typeface="Algerian" panose="04020705040A02060702" pitchFamily="82" charset="0"/>
              <a:ea typeface="+mn-ea"/>
              <a:cs typeface="+mn-cs"/>
            </a:endParaRPr>
          </a:p>
        </p:txBody>
      </p:sp>
      <p:pic>
        <p:nvPicPr>
          <p:cNvPr id="9" name="Content Placeholder 4" descr="Understanding the process and the responsibilites of the South Carolina Department of Education.">
            <a:extLst>
              <a:ext uri="{FF2B5EF4-FFF2-40B4-BE49-F238E27FC236}">
                <a16:creationId xmlns:a16="http://schemas.microsoft.com/office/drawing/2014/main" id="{498CA382-1E6E-11B3-55B2-7D5C2BD5B3C5}"/>
              </a:ext>
            </a:extLst>
          </p:cNvPr>
          <p:cNvPicPr>
            <a:picLocks noGrp="1" noChangeAspect="1"/>
          </p:cNvPicPr>
          <p:nvPr>
            <p:ph idx="1"/>
          </p:nvPr>
        </p:nvPicPr>
        <p:blipFill>
          <a:blip r:embed="rId3">
            <a:extLst>
              <a:ext uri="{BEBA8EAE-BF5A-486C-A8C5-ECC9F3942E4B}">
                <a14:imgProps xmlns:a14="http://schemas.microsoft.com/office/drawing/2010/main">
                  <a14:imgLayer r:embed="rId4">
                    <a14:imgEffect>
                      <a14:colorTemperature colorTemp="4700"/>
                    </a14:imgEffect>
                  </a14:imgLayer>
                </a14:imgProps>
              </a:ext>
            </a:extLst>
          </a:blip>
          <a:stretch>
            <a:fillRect/>
          </a:stretch>
        </p:blipFill>
        <p:spPr>
          <a:xfrm>
            <a:off x="1311501" y="3295792"/>
            <a:ext cx="15664997" cy="3695415"/>
          </a:xfrm>
          <a:prstGeom prst="rect">
            <a:avLst/>
          </a:prstGeom>
          <a:ln>
            <a:noFill/>
          </a:ln>
          <a:effectLst>
            <a:outerShdw blurRad="190500" algn="tl" rotWithShape="0">
              <a:srgbClr val="000000">
                <a:alpha val="70000"/>
              </a:srgbClr>
            </a:outerShdw>
          </a:effectLst>
        </p:spPr>
      </p:pic>
      <p:sp>
        <p:nvSpPr>
          <p:cNvPr id="10" name="Content Placeholder 2">
            <a:extLst>
              <a:ext uri="{FF2B5EF4-FFF2-40B4-BE49-F238E27FC236}">
                <a16:creationId xmlns:a16="http://schemas.microsoft.com/office/drawing/2014/main" id="{635D6BDC-19BC-4771-F9F1-78836B352FFA}"/>
              </a:ext>
            </a:extLst>
          </p:cNvPr>
          <p:cNvSpPr txBox="1">
            <a:spLocks/>
          </p:cNvSpPr>
          <p:nvPr/>
        </p:nvSpPr>
        <p:spPr>
          <a:xfrm>
            <a:off x="2043061" y="7886699"/>
            <a:ext cx="14201878" cy="990601"/>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Trebuchet MS" panose="020B06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Trebuchet MS" panose="020B0603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rebuchet MS" panose="020B0603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rebuchet MS" panose="020B0603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rebuchet MS" panose="020B06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en-US" sz="2000" dirty="0">
              <a:solidFill>
                <a:schemeClr val="accent6">
                  <a:lumMod val="75000"/>
                </a:schemeClr>
              </a:solidFill>
              <a:latin typeface="+mn-lt"/>
            </a:endParaRPr>
          </a:p>
          <a:p>
            <a:pPr marL="0" indent="0" algn="ctr">
              <a:buFont typeface="Arial" panose="020B0604020202020204" pitchFamily="34" charset="0"/>
              <a:buNone/>
            </a:pPr>
            <a:endParaRPr lang="en-US" sz="2000" dirty="0">
              <a:solidFill>
                <a:schemeClr val="tx2"/>
              </a:solidFill>
              <a:latin typeface="+mn-lt"/>
            </a:endParaRPr>
          </a:p>
          <a:p>
            <a:pPr marL="0" indent="0" algn="ctr">
              <a:buFont typeface="Arial" panose="020B0604020202020204" pitchFamily="34" charset="0"/>
              <a:buNone/>
            </a:pPr>
            <a:r>
              <a:rPr lang="en-US" sz="2000" b="1" dirty="0">
                <a:solidFill>
                  <a:schemeClr val="tx2"/>
                </a:solidFill>
                <a:latin typeface="+mn-lt"/>
              </a:rPr>
              <a:t>***Please reconcile your books </a:t>
            </a:r>
            <a:r>
              <a:rPr lang="en-US" sz="2000" dirty="0">
                <a:solidFill>
                  <a:schemeClr val="tx2"/>
                </a:solidFill>
                <a:latin typeface="+mn-lt"/>
              </a:rPr>
              <a:t>– If you have entered an expenditure and it was approved by your Finance Approver before COB on Friday at 5pm, the payment should be in your Treasurer’s Office by the end of the next week.</a:t>
            </a:r>
            <a:r>
              <a:rPr lang="en-US" sz="2000" b="1" dirty="0">
                <a:solidFill>
                  <a:schemeClr val="tx2"/>
                </a:solidFill>
                <a:latin typeface="+mn-lt"/>
              </a:rPr>
              <a:t>***</a:t>
            </a:r>
            <a:r>
              <a:rPr lang="en-US" sz="2000" dirty="0">
                <a:solidFill>
                  <a:schemeClr val="tx2"/>
                </a:solidFill>
                <a:latin typeface="+mn-lt"/>
              </a:rPr>
              <a:t>  </a:t>
            </a:r>
          </a:p>
          <a:p>
            <a:pPr marL="0" indent="0" algn="ctr">
              <a:buFont typeface="Arial" panose="020B0604020202020204" pitchFamily="34" charset="0"/>
              <a:buNone/>
            </a:pPr>
            <a:endParaRPr lang="en-US" sz="2000" dirty="0">
              <a:solidFill>
                <a:schemeClr val="accent6">
                  <a:lumMod val="75000"/>
                </a:schemeClr>
              </a:solidFill>
              <a:latin typeface="+mn-lt"/>
            </a:endParaRPr>
          </a:p>
        </p:txBody>
      </p:sp>
    </p:spTree>
    <p:extLst>
      <p:ext uri="{BB962C8B-B14F-4D97-AF65-F5344CB8AC3E}">
        <p14:creationId xmlns:p14="http://schemas.microsoft.com/office/powerpoint/2010/main" val="14274460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663C07-5ECD-9535-46CA-AF9AEB315951}"/>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41412F94-DA25-99A3-8CD8-228C1661EE46}"/>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effectLst/>
                <a:uLnTx/>
                <a:uFillTx/>
                <a:latin typeface="Aptos" panose="020B0004020202020204" pitchFamily="34" charset="0"/>
                <a:ea typeface="+mn-ea"/>
                <a:cs typeface="+mn-cs"/>
              </a:rPr>
              <a:t>Reports</a:t>
            </a:r>
          </a:p>
        </p:txBody>
      </p:sp>
      <p:pic>
        <p:nvPicPr>
          <p:cNvPr id="5" name="Picture 4" descr="A blue and white report">
            <a:extLst>
              <a:ext uri="{FF2B5EF4-FFF2-40B4-BE49-F238E27FC236}">
                <a16:creationId xmlns:a16="http://schemas.microsoft.com/office/drawing/2014/main" id="{76BD7A8B-D12C-6E35-816D-9BD9D244ECA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6740792" y="4914900"/>
            <a:ext cx="4806415" cy="467072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6047118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
            <a:extLst>
              <a:ext uri="{FF2B5EF4-FFF2-40B4-BE49-F238E27FC236}">
                <a16:creationId xmlns:a16="http://schemas.microsoft.com/office/drawing/2014/main" id="{F8D69DFA-9EE6-8666-346D-97AF6425F980}"/>
              </a:ext>
            </a:extLst>
          </p:cNvPr>
          <p:cNvSpPr txBox="1">
            <a:spLocks noGrp="1"/>
          </p:cNvSpPr>
          <p:nvPr>
            <p:ph type="title"/>
          </p:nvPr>
        </p:nvSpPr>
        <p:spPr>
          <a:xfrm>
            <a:off x="942110" y="767103"/>
            <a:ext cx="16445345" cy="65845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kumimoji="0" lang="en-US" b="1" i="0" u="none" strike="noStrike" kern="1200" cap="none" spc="0" normalizeH="0" baseline="0" noProof="0" dirty="0">
                <a:ln>
                  <a:noFill/>
                </a:ln>
                <a:effectLst/>
                <a:uLnTx/>
                <a:uFillTx/>
                <a:latin typeface="Aptos" panose="020B0004020202020204" pitchFamily="34" charset="0"/>
                <a:ea typeface="+mn-ea"/>
                <a:cs typeface="+mn-cs"/>
              </a:rPr>
              <a:t>Reports – Budget and Expenditure Reports</a:t>
            </a:r>
          </a:p>
        </p:txBody>
      </p:sp>
      <p:sp>
        <p:nvSpPr>
          <p:cNvPr id="10" name="Text Placeholder 9">
            <a:extLst>
              <a:ext uri="{FF2B5EF4-FFF2-40B4-BE49-F238E27FC236}">
                <a16:creationId xmlns:a16="http://schemas.microsoft.com/office/drawing/2014/main" id="{D1879E14-E324-D4CB-51CB-F69F4F6EDCCB}"/>
              </a:ext>
            </a:extLst>
          </p:cNvPr>
          <p:cNvSpPr>
            <a:spLocks noGrp="1"/>
          </p:cNvSpPr>
          <p:nvPr>
            <p:ph type="body" idx="1"/>
          </p:nvPr>
        </p:nvSpPr>
        <p:spPr/>
        <p:txBody>
          <a:bodyPr>
            <a:normAutofit/>
          </a:bodyPr>
          <a:lstStyle/>
          <a:p>
            <a:r>
              <a:rPr lang="en-US" sz="3600" u="sng" dirty="0">
                <a:effectLst>
                  <a:outerShdw blurRad="38100" dist="38100" dir="2700000" algn="tl">
                    <a:srgbClr val="000000">
                      <a:alpha val="43137"/>
                    </a:srgbClr>
                  </a:outerShdw>
                </a:effectLst>
              </a:rPr>
              <a:t>Budget Reports</a:t>
            </a:r>
          </a:p>
        </p:txBody>
      </p:sp>
      <p:sp>
        <p:nvSpPr>
          <p:cNvPr id="7" name="Content Placeholder 6">
            <a:extLst>
              <a:ext uri="{FF2B5EF4-FFF2-40B4-BE49-F238E27FC236}">
                <a16:creationId xmlns:a16="http://schemas.microsoft.com/office/drawing/2014/main" id="{8976BFB4-7AFF-794B-AB22-30C7D73509F3}"/>
              </a:ext>
            </a:extLst>
          </p:cNvPr>
          <p:cNvSpPr>
            <a:spLocks noGrp="1"/>
          </p:cNvSpPr>
          <p:nvPr>
            <p:ph sz="half" idx="2"/>
          </p:nvPr>
        </p:nvSpPr>
        <p:spPr/>
        <p:txBody>
          <a:bodyPr>
            <a:normAutofit/>
          </a:bodyPr>
          <a:lstStyle/>
          <a:p>
            <a:r>
              <a:rPr lang="en-US" sz="2800" b="1" u="sng" dirty="0"/>
              <a:t>Budget Summary</a:t>
            </a:r>
            <a:r>
              <a:rPr lang="en-US" sz="2800" dirty="0"/>
              <a:t> – High level report to show budget balance</a:t>
            </a:r>
          </a:p>
          <a:p>
            <a:r>
              <a:rPr lang="en-US" sz="2800" b="1" u="sng" dirty="0"/>
              <a:t>Budget Details</a:t>
            </a:r>
            <a:r>
              <a:rPr lang="en-US" sz="2800" dirty="0"/>
              <a:t> – Budget Balance by line item and </a:t>
            </a:r>
            <a:r>
              <a:rPr lang="en-US" sz="2800" b="1" dirty="0"/>
              <a:t>Approval Status</a:t>
            </a:r>
          </a:p>
          <a:p>
            <a:r>
              <a:rPr lang="en-US" sz="2800" b="1" u="sng" dirty="0"/>
              <a:t>Budget Status </a:t>
            </a:r>
            <a:r>
              <a:rPr lang="en-US" sz="2800" dirty="0"/>
              <a:t>– Summary report – probably not useful for you</a:t>
            </a:r>
          </a:p>
          <a:p>
            <a:r>
              <a:rPr lang="en-US" sz="2800" b="1" u="sng" dirty="0"/>
              <a:t>Budget Actuals Summary </a:t>
            </a:r>
            <a:r>
              <a:rPr lang="en-US" sz="2800" dirty="0"/>
              <a:t>– Budget balance/pending items</a:t>
            </a:r>
          </a:p>
          <a:p>
            <a:pPr marL="0" indent="0">
              <a:buNone/>
            </a:pPr>
            <a:endParaRPr lang="en-US" dirty="0"/>
          </a:p>
        </p:txBody>
      </p:sp>
      <p:sp>
        <p:nvSpPr>
          <p:cNvPr id="11" name="Text Placeholder 10">
            <a:extLst>
              <a:ext uri="{FF2B5EF4-FFF2-40B4-BE49-F238E27FC236}">
                <a16:creationId xmlns:a16="http://schemas.microsoft.com/office/drawing/2014/main" id="{1941D579-B2A9-B20C-7FD2-08FBD2A653BD}"/>
              </a:ext>
            </a:extLst>
          </p:cNvPr>
          <p:cNvSpPr>
            <a:spLocks noGrp="1"/>
          </p:cNvSpPr>
          <p:nvPr>
            <p:ph type="body" sz="quarter" idx="3"/>
          </p:nvPr>
        </p:nvSpPr>
        <p:spPr/>
        <p:txBody>
          <a:bodyPr>
            <a:normAutofit/>
          </a:bodyPr>
          <a:lstStyle/>
          <a:p>
            <a:r>
              <a:rPr lang="en-US" sz="3600" u="sng" dirty="0">
                <a:effectLst>
                  <a:outerShdw blurRad="38100" dist="38100" dir="2700000" algn="tl">
                    <a:srgbClr val="000000">
                      <a:alpha val="43137"/>
                    </a:srgbClr>
                  </a:outerShdw>
                </a:effectLst>
              </a:rPr>
              <a:t>Expenditure Reports</a:t>
            </a:r>
          </a:p>
        </p:txBody>
      </p:sp>
      <p:sp>
        <p:nvSpPr>
          <p:cNvPr id="9" name="Content Placeholder 8">
            <a:extLst>
              <a:ext uri="{FF2B5EF4-FFF2-40B4-BE49-F238E27FC236}">
                <a16:creationId xmlns:a16="http://schemas.microsoft.com/office/drawing/2014/main" id="{F71FBD70-1F89-0426-75A0-8D0C223CE72B}"/>
              </a:ext>
            </a:extLst>
          </p:cNvPr>
          <p:cNvSpPr>
            <a:spLocks noGrp="1"/>
          </p:cNvSpPr>
          <p:nvPr>
            <p:ph sz="quarter" idx="4"/>
          </p:nvPr>
        </p:nvSpPr>
        <p:spPr/>
        <p:txBody>
          <a:bodyPr>
            <a:normAutofit/>
          </a:bodyPr>
          <a:lstStyle/>
          <a:p>
            <a:r>
              <a:rPr lang="en-US" sz="2800" b="1" u="sng" dirty="0"/>
              <a:t>Expenditure Details</a:t>
            </a:r>
            <a:r>
              <a:rPr lang="en-US" sz="2800" dirty="0"/>
              <a:t> – Line-item expenditures report and </a:t>
            </a:r>
            <a:r>
              <a:rPr lang="en-US" sz="2800" b="1" dirty="0"/>
              <a:t>Approval Status</a:t>
            </a:r>
          </a:p>
          <a:p>
            <a:endParaRPr lang="en-US" dirty="0"/>
          </a:p>
        </p:txBody>
      </p:sp>
      <p:pic>
        <p:nvPicPr>
          <p:cNvPr id="2" name="Picture 1">
            <a:extLst>
              <a:ext uri="{FF2B5EF4-FFF2-40B4-BE49-F238E27FC236}">
                <a16:creationId xmlns:a16="http://schemas.microsoft.com/office/drawing/2014/main" id="{68C35168-3FCA-3591-A676-F9736B0E7A20}"/>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rot="5400000">
            <a:off x="6316695" y="5592795"/>
            <a:ext cx="5486400" cy="15810"/>
          </a:xfrm>
          <a:prstGeom prst="rect">
            <a:avLst/>
          </a:prstGeom>
          <a:ln>
            <a:noFill/>
          </a:ln>
        </p:spPr>
      </p:pic>
    </p:spTree>
    <p:extLst>
      <p:ext uri="{BB962C8B-B14F-4D97-AF65-F5344CB8AC3E}">
        <p14:creationId xmlns:p14="http://schemas.microsoft.com/office/powerpoint/2010/main" val="36797887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DAAE95-40E9-FF4E-BF05-F8F68849E33A}"/>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8A54EE6E-FE75-4BBD-ECD4-D94030957A9B}"/>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effectLst/>
                <a:uLnTx/>
                <a:uFillTx/>
                <a:latin typeface="Aptos" panose="020B0004020202020204" pitchFamily="34" charset="0"/>
                <a:ea typeface="+mn-ea"/>
                <a:cs typeface="+mn-cs"/>
              </a:rPr>
              <a:t>What is </a:t>
            </a:r>
            <a:r>
              <a:rPr lang="en-US" dirty="0">
                <a:latin typeface="Aptos" panose="020B0004020202020204" pitchFamily="34" charset="0"/>
                <a:ea typeface="+mn-ea"/>
                <a:cs typeface="+mn-cs"/>
              </a:rPr>
              <a:t>SCAPS</a:t>
            </a:r>
            <a:endParaRPr kumimoji="0" lang="en-US" sz="88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6" name="Text Placeholder 5">
            <a:extLst>
              <a:ext uri="{FF2B5EF4-FFF2-40B4-BE49-F238E27FC236}">
                <a16:creationId xmlns:a16="http://schemas.microsoft.com/office/drawing/2014/main" id="{AFAD34BD-3D4C-11F3-F7DC-58207000C5D8}"/>
              </a:ext>
            </a:extLst>
          </p:cNvPr>
          <p:cNvSpPr>
            <a:spLocks noGrp="1"/>
          </p:cNvSpPr>
          <p:nvPr>
            <p:ph type="body" sz="quarter" idx="13"/>
          </p:nvPr>
        </p:nvSpPr>
        <p:spPr>
          <a:xfrm>
            <a:off x="2667000" y="5372100"/>
            <a:ext cx="13030200" cy="3458378"/>
          </a:xfrm>
        </p:spPr>
        <p:txBody>
          <a:bodyPr>
            <a:normAutofit/>
          </a:bodyPr>
          <a:lstStyle/>
          <a:p>
            <a:r>
              <a:rPr lang="en-US" sz="4000" dirty="0"/>
              <a:t>SCAPS is South Carolina Automated Payment system that is used to pay lunch, breakfast, snacks, fresh fruit, SSO and, most recently, SFSP claims. </a:t>
            </a:r>
          </a:p>
        </p:txBody>
      </p:sp>
    </p:spTree>
    <p:extLst>
      <p:ext uri="{BB962C8B-B14F-4D97-AF65-F5344CB8AC3E}">
        <p14:creationId xmlns:p14="http://schemas.microsoft.com/office/powerpoint/2010/main" val="13163722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367DC6-DA61-6193-93C9-13158B15285B}"/>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F4D04458-7637-D833-5CE3-6A0B144A6DE0}"/>
              </a:ext>
            </a:extLst>
          </p:cNvPr>
          <p:cNvSpPr txBox="1">
            <a:spLocks noGrp="1"/>
          </p:cNvSpPr>
          <p:nvPr>
            <p:ph type="title"/>
          </p:nvPr>
        </p:nvSpPr>
        <p:spPr>
          <a:xfrm>
            <a:off x="918972" y="680828"/>
            <a:ext cx="16450056" cy="830997"/>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400" b="1" i="0" u="none" strike="noStrike" kern="1200" cap="none" spc="0" normalizeH="0" baseline="0" noProof="0" dirty="0">
                <a:ln>
                  <a:noFill/>
                </a:ln>
                <a:effectLst/>
                <a:uLnTx/>
                <a:uFillTx/>
                <a:latin typeface="Aptos" panose="020B0004020202020204" pitchFamily="34" charset="0"/>
                <a:ea typeface="+mn-ea"/>
                <a:cs typeface="+mn-cs"/>
              </a:rPr>
              <a:t>What is SCAPS? – </a:t>
            </a:r>
            <a:r>
              <a:rPr lang="en-US" sz="5400" dirty="0">
                <a:latin typeface="Aptos" panose="020B0004020202020204" pitchFamily="34" charset="0"/>
                <a:ea typeface="+mn-ea"/>
                <a:cs typeface="+mn-cs"/>
              </a:rPr>
              <a:t>Updates and Reminders</a:t>
            </a:r>
            <a:endParaRPr kumimoji="0" lang="en-US" sz="54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DF8AB9FF-8A4F-F8B8-F111-109DFB838CD1}"/>
              </a:ext>
            </a:extLst>
          </p:cNvPr>
          <p:cNvSpPr>
            <a:spLocks noGrp="1"/>
          </p:cNvSpPr>
          <p:nvPr>
            <p:ph idx="1"/>
          </p:nvPr>
        </p:nvSpPr>
        <p:spPr>
          <a:xfrm>
            <a:off x="918972" y="2247900"/>
            <a:ext cx="16450056" cy="6477000"/>
          </a:xfrm>
        </p:spPr>
        <p:txBody>
          <a:bodyPr>
            <a:normAutofit fontScale="92500"/>
          </a:bodyPr>
          <a:lstStyle/>
          <a:p>
            <a:pPr marL="1371600" lvl="2" indent="0">
              <a:buNone/>
            </a:pPr>
            <a:endParaRPr lang="en-US" sz="3200" dirty="0"/>
          </a:p>
          <a:p>
            <a:pPr lvl="1"/>
            <a:r>
              <a:rPr lang="en-US" sz="3600" dirty="0"/>
              <a:t>For account access, approval, and the application process, contact Lyric Bright at </a:t>
            </a:r>
            <a:r>
              <a:rPr lang="en-US" sz="3600" u="sng" dirty="0">
                <a:hlinkClick r:id="rId3"/>
              </a:rPr>
              <a:t>lbright@ed.sc.gov</a:t>
            </a:r>
            <a:r>
              <a:rPr lang="en-US" sz="3600" dirty="0"/>
              <a:t> (SSO and SNP) and Diane Gillie at </a:t>
            </a:r>
            <a:r>
              <a:rPr lang="en-US" sz="3600" u="sng" dirty="0">
                <a:hlinkClick r:id="rId4"/>
              </a:rPr>
              <a:t>dgillie@ed.sc.gov</a:t>
            </a:r>
            <a:r>
              <a:rPr lang="en-US" sz="3600" dirty="0"/>
              <a:t> (FFVP)</a:t>
            </a:r>
          </a:p>
          <a:p>
            <a:pPr marL="685800" lvl="1" indent="0">
              <a:buNone/>
            </a:pPr>
            <a:endParaRPr lang="en-US" sz="3600" dirty="0"/>
          </a:p>
          <a:p>
            <a:pPr lvl="1"/>
            <a:r>
              <a:rPr lang="en-US" sz="3600" dirty="0"/>
              <a:t>For claims and reimbursements, contact Melanie Pompey at </a:t>
            </a:r>
            <a:r>
              <a:rPr lang="en-US" sz="3600" u="sng" dirty="0">
                <a:hlinkClick r:id="rId5"/>
              </a:rPr>
              <a:t>mspompey@ed.sc.gov</a:t>
            </a:r>
            <a:endParaRPr lang="en-US" sz="3600" u="sng" dirty="0"/>
          </a:p>
          <a:p>
            <a:pPr marL="685800" lvl="1" indent="0">
              <a:buNone/>
            </a:pPr>
            <a:endParaRPr lang="en-US" sz="3600" u="sng" dirty="0"/>
          </a:p>
          <a:p>
            <a:pPr lvl="1"/>
            <a:r>
              <a:rPr lang="en-US" sz="3600" dirty="0"/>
              <a:t>Claims must be submitted by the 10th of each month for the prior month's reimbursements. </a:t>
            </a:r>
          </a:p>
          <a:p>
            <a:pPr lvl="2"/>
            <a:r>
              <a:rPr lang="en-US" sz="3200" dirty="0"/>
              <a:t>For example, July claims should be submitted by August 10</a:t>
            </a:r>
            <a:r>
              <a:rPr lang="en-US" sz="3200" baseline="30000" dirty="0"/>
              <a:t>th</a:t>
            </a:r>
            <a:r>
              <a:rPr lang="en-US" sz="3200" dirty="0"/>
              <a:t> </a:t>
            </a:r>
          </a:p>
          <a:p>
            <a:pPr marL="1371600" lvl="2" indent="0">
              <a:buNone/>
            </a:pPr>
            <a:endParaRPr lang="en-US" sz="3600" dirty="0"/>
          </a:p>
          <a:p>
            <a:pPr lvl="1"/>
            <a:r>
              <a:rPr lang="en-US" sz="3600" dirty="0"/>
              <a:t>Payment rates are updated annually (please reference memo from the Office of Health and Nutrition).  </a:t>
            </a:r>
          </a:p>
        </p:txBody>
      </p:sp>
    </p:spTree>
    <p:extLst>
      <p:ext uri="{BB962C8B-B14F-4D97-AF65-F5344CB8AC3E}">
        <p14:creationId xmlns:p14="http://schemas.microsoft.com/office/powerpoint/2010/main" val="29057207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0BC09A1-C95A-67A0-6EDD-9AFADE432F79}"/>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71700" y="2019300"/>
            <a:ext cx="5448300" cy="5445030"/>
          </a:xfrm>
          <a:prstGeom prst="rect">
            <a:avLst/>
          </a:prstGeom>
        </p:spPr>
      </p:pic>
      <p:sp>
        <p:nvSpPr>
          <p:cNvPr id="13" name="TextBox 4">
            <a:extLst>
              <a:ext uri="{FF2B5EF4-FFF2-40B4-BE49-F238E27FC236}">
                <a16:creationId xmlns:a16="http://schemas.microsoft.com/office/drawing/2014/main" id="{D60F6F42-CE38-B267-394C-1CC08B4B7FEF}"/>
              </a:ext>
            </a:extLst>
          </p:cNvPr>
          <p:cNvSpPr txBox="1">
            <a:spLocks noGrp="1"/>
          </p:cNvSpPr>
          <p:nvPr>
            <p:ph type="title"/>
          </p:nvPr>
        </p:nvSpPr>
        <p:spPr>
          <a:xfrm>
            <a:off x="8534400" y="3441972"/>
            <a:ext cx="7296150" cy="186846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1500" b="1" i="0" u="none" strike="noStrike" kern="1200" cap="none" spc="0" normalizeH="0" baseline="0" noProof="0" dirty="0">
                <a:ln>
                  <a:noFill/>
                </a:ln>
                <a:effectLst/>
                <a:uLnTx/>
                <a:uFillTx/>
                <a:latin typeface="Aptos" panose="020B0004020202020204" pitchFamily="34" charset="0"/>
                <a:ea typeface="+mn-ea"/>
                <a:cs typeface="+mn-cs"/>
              </a:rPr>
              <a:t>Questions</a:t>
            </a:r>
          </a:p>
        </p:txBody>
      </p:sp>
      <p:sp>
        <p:nvSpPr>
          <p:cNvPr id="5" name="TextBox 4">
            <a:extLst>
              <a:ext uri="{FF2B5EF4-FFF2-40B4-BE49-F238E27FC236}">
                <a16:creationId xmlns:a16="http://schemas.microsoft.com/office/drawing/2014/main" id="{A9067F68-096D-02DC-30E3-0BDA825C8B4F}"/>
              </a:ext>
            </a:extLst>
          </p:cNvPr>
          <p:cNvSpPr txBox="1"/>
          <p:nvPr/>
        </p:nvSpPr>
        <p:spPr>
          <a:xfrm>
            <a:off x="8859864" y="5524500"/>
            <a:ext cx="7543800" cy="1752600"/>
          </a:xfrm>
          <a:prstGeom prst="rect">
            <a:avLst/>
          </a:prstGeom>
        </p:spPr>
        <p:txBody>
          <a:bodyPr vert="horz" wrap="square" lIns="91440" tIns="45720" rIns="91440" bIns="45720" rtlCol="0" anchor="t">
            <a:noAutofit/>
          </a:bodyPr>
          <a:lstStyle/>
          <a:p>
            <a:pPr algn="ctr"/>
            <a:r>
              <a:rPr lang="en-US" sz="3200" b="0" i="1" dirty="0"/>
              <a:t>For any other questions or inquiries, please email </a:t>
            </a:r>
            <a:r>
              <a:rPr lang="en-US" sz="3200" b="0" i="1" dirty="0">
                <a:hlinkClick r:id="rId4"/>
              </a:rPr>
              <a:t>grantsaccounting</a:t>
            </a:r>
            <a:r>
              <a:rPr lang="en-US" sz="3200" i="1" dirty="0">
                <a:hlinkClick r:id="rId4"/>
              </a:rPr>
              <a:t>@ed.sc.gov</a:t>
            </a:r>
            <a:r>
              <a:rPr lang="en-US" sz="3200" i="1" dirty="0"/>
              <a:t>. </a:t>
            </a:r>
            <a:endParaRPr lang="en-US" sz="3200" b="0" i="1" dirty="0"/>
          </a:p>
        </p:txBody>
      </p:sp>
    </p:spTree>
    <p:extLst>
      <p:ext uri="{BB962C8B-B14F-4D97-AF65-F5344CB8AC3E}">
        <p14:creationId xmlns:p14="http://schemas.microsoft.com/office/powerpoint/2010/main" val="5629938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D376D9-A94D-5CA8-D27B-EF5E49AA773F}"/>
              </a:ext>
            </a:extLst>
          </p:cNvPr>
          <p:cNvSpPr>
            <a:spLocks noGrp="1"/>
          </p:cNvSpPr>
          <p:nvPr>
            <p:ph type="title"/>
          </p:nvPr>
        </p:nvSpPr>
        <p:spPr/>
        <p:txBody>
          <a:bodyPr/>
          <a:lstStyle/>
          <a:p>
            <a:r>
              <a:rPr lang="en-US" dirty="0"/>
              <a:t>ed.sc.gov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15F20-C0C6-EFC7-29B7-09E9CCA186ED}"/>
              </a:ext>
            </a:extLst>
          </p:cNvPr>
          <p:cNvSpPr>
            <a:spLocks noGrp="1"/>
          </p:cNvSpPr>
          <p:nvPr>
            <p:ph type="title"/>
          </p:nvPr>
        </p:nvSpPr>
        <p:spPr/>
        <p:txBody>
          <a:bodyPr>
            <a:normAutofit/>
          </a:bodyPr>
          <a:lstStyle/>
          <a:p>
            <a:r>
              <a:rPr kumimoji="0" lang="en-US" b="1" i="0" u="none" strike="noStrike" kern="1200" cap="none" spc="0" normalizeH="0" baseline="0" noProof="0" dirty="0">
                <a:ln>
                  <a:noFill/>
                </a:ln>
                <a:effectLst/>
                <a:uLnTx/>
                <a:uFillTx/>
                <a:latin typeface="Aptos" panose="020B0004020202020204" pitchFamily="34" charset="0"/>
                <a:ea typeface="+mj-ea"/>
                <a:cs typeface="+mj-cs"/>
              </a:rPr>
              <a:t>Agenda</a:t>
            </a:r>
            <a:endParaRPr lang="en-US" sz="6600" dirty="0"/>
          </a:p>
        </p:txBody>
      </p:sp>
      <p:sp>
        <p:nvSpPr>
          <p:cNvPr id="3" name="Content Placeholder 2">
            <a:extLst>
              <a:ext uri="{FF2B5EF4-FFF2-40B4-BE49-F238E27FC236}">
                <a16:creationId xmlns:a16="http://schemas.microsoft.com/office/drawing/2014/main" id="{44A1C43E-2C31-98E4-C95D-A11511A694EE}"/>
              </a:ext>
            </a:extLst>
          </p:cNvPr>
          <p:cNvSpPr>
            <a:spLocks noGrp="1"/>
          </p:cNvSpPr>
          <p:nvPr>
            <p:ph idx="4294967295"/>
          </p:nvPr>
        </p:nvSpPr>
        <p:spPr>
          <a:xfrm>
            <a:off x="6446520" y="984055"/>
            <a:ext cx="10922508" cy="7696200"/>
          </a:xfrm>
        </p:spPr>
        <p:txBody>
          <a:bodyPr anchor="ctr">
            <a:normAutofit fontScale="85000" lnSpcReduction="200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dirty="0">
                <a:ln>
                  <a:noFill/>
                </a:ln>
                <a:solidFill>
                  <a:srgbClr val="2F3D4C"/>
                </a:solidFill>
                <a:effectLst/>
                <a:uLnTx/>
                <a:uFillTx/>
                <a:latin typeface="Aptos" panose="020B0004020202020204" pitchFamily="34" charset="0"/>
                <a:ea typeface="+mn-ea"/>
                <a:cs typeface="+mn-cs"/>
              </a:rPr>
              <a:t>What is GAPS?</a:t>
            </a:r>
          </a:p>
          <a:p>
            <a:pPr marL="571500" indent="-571500" defTabSz="914400">
              <a:lnSpc>
                <a:spcPct val="100000"/>
              </a:lnSpc>
              <a:spcBef>
                <a:spcPts val="0"/>
              </a:spcBef>
              <a:buFont typeface="Arial" panose="020B0604020202020204" pitchFamily="34" charset="0"/>
              <a:buChar char="•"/>
              <a:defRPr/>
            </a:pPr>
            <a:r>
              <a:rPr lang="en-US" dirty="0">
                <a:solidFill>
                  <a:srgbClr val="2F3D4C"/>
                </a:solidFill>
                <a:latin typeface="Aptos" panose="020B0004020202020204" pitchFamily="34" charset="0"/>
              </a:rPr>
              <a:t>Gaining Access</a:t>
            </a:r>
            <a:endParaRPr kumimoji="0" lang="en-US" sz="3600" i="0" u="none" strike="noStrike" kern="1200" cap="none" spc="0" normalizeH="0" baseline="0" noProof="0" dirty="0">
              <a:ln>
                <a:noFill/>
              </a:ln>
              <a:solidFill>
                <a:srgbClr val="2F3D4C"/>
              </a:solidFill>
              <a:effectLst/>
              <a:uLnTx/>
              <a:uFillTx/>
              <a:latin typeface="Aptos" panose="020B0004020202020204" pitchFamily="34" charset="0"/>
              <a:ea typeface="+mn-ea"/>
              <a:cs typeface="+mn-cs"/>
            </a:endParaRPr>
          </a:p>
          <a:p>
            <a:pPr marL="571500" indent="-571500" defTabSz="914400">
              <a:lnSpc>
                <a:spcPct val="100000"/>
              </a:lnSpc>
              <a:spcBef>
                <a:spcPts val="0"/>
              </a:spcBef>
              <a:buFont typeface="Arial" panose="020B0604020202020204" pitchFamily="34" charset="0"/>
              <a:buChar char="•"/>
              <a:defRPr/>
            </a:pPr>
            <a:r>
              <a:rPr lang="en-US" dirty="0">
                <a:solidFill>
                  <a:srgbClr val="2F3D4C"/>
                </a:solidFill>
                <a:latin typeface="Aptos" panose="020B0004020202020204" pitchFamily="34" charset="0"/>
              </a:rPr>
              <a:t>Roles and Responsibilities </a:t>
            </a:r>
            <a:endParaRPr lang="en-US" sz="3600" dirty="0">
              <a:solidFill>
                <a:srgbClr val="2F3D4C"/>
              </a:solidFill>
              <a:latin typeface="Aptos" panose="020B0004020202020204" pitchFamily="34" charset="0"/>
            </a:endParaRPr>
          </a:p>
          <a:p>
            <a:pPr marL="465138" indent="-465138" defTabSz="914400">
              <a:lnSpc>
                <a:spcPct val="100000"/>
              </a:lnSpc>
              <a:spcBef>
                <a:spcPts val="0"/>
              </a:spcBef>
              <a:defRPr/>
            </a:pPr>
            <a:endParaRPr kumimoji="0" lang="en-US" sz="3600" i="0" u="none" strike="noStrike" kern="1200" cap="none" spc="0" normalizeH="0" baseline="0" noProof="0" dirty="0">
              <a:ln>
                <a:noFill/>
              </a:ln>
              <a:solidFill>
                <a:srgbClr val="2F3D4C"/>
              </a:solidFill>
              <a:effectLst/>
              <a:uLnTx/>
              <a:uFillTx/>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6600" b="1" dirty="0">
                <a:solidFill>
                  <a:srgbClr val="2F3D4C"/>
                </a:solidFill>
                <a:latin typeface="Aptos" panose="020B0004020202020204" pitchFamily="34" charset="0"/>
              </a:rPr>
              <a:t>Understanding the Process</a:t>
            </a:r>
            <a:endParaRPr kumimoji="0" lang="en-US" sz="6600" b="1" i="0" u="none" strike="noStrike" kern="1200" cap="none" spc="0" normalizeH="0" baseline="0" noProof="0" dirty="0">
              <a:ln>
                <a:noFill/>
              </a:ln>
              <a:solidFill>
                <a:srgbClr val="2F3D4C"/>
              </a:solidFill>
              <a:effectLst/>
              <a:uLnTx/>
              <a:uFillTx/>
              <a:latin typeface="Aptos" panose="020B0004020202020204" pitchFamily="34" charset="0"/>
              <a:ea typeface="+mn-ea"/>
              <a:cs typeface="+mn-cs"/>
            </a:endParaRPr>
          </a:p>
          <a:p>
            <a:pPr marL="465138" marR="0" lvl="0" indent="-4651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600" b="0" i="0" u="none" strike="noStrike" kern="1200" cap="none" spc="0" normalizeH="0" baseline="0" noProof="0" dirty="0">
                <a:ln>
                  <a:noFill/>
                </a:ln>
                <a:solidFill>
                  <a:srgbClr val="2F3D4C"/>
                </a:solidFill>
                <a:effectLst/>
                <a:uLnTx/>
                <a:uFillTx/>
                <a:latin typeface="Aptos" panose="020B0004020202020204" pitchFamily="34" charset="0"/>
                <a:ea typeface="+mn-ea"/>
                <a:cs typeface="+mn-cs"/>
              </a:rPr>
              <a:t>SCDE Responsibilities</a:t>
            </a:r>
          </a:p>
          <a:p>
            <a:pPr marL="465138" marR="0" lvl="0" indent="-4651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srgbClr val="2F3D4C"/>
                </a:solidFill>
                <a:latin typeface="Aptos" panose="020B0004020202020204" pitchFamily="34" charset="0"/>
              </a:rPr>
              <a:t>Sub-Recipient Responsibilities </a:t>
            </a:r>
            <a:endParaRPr kumimoji="0" lang="en-US" sz="3600" b="0" i="0" u="none" strike="noStrike" kern="1200" cap="none" spc="0" normalizeH="0" baseline="0" noProof="0" dirty="0">
              <a:ln>
                <a:noFill/>
              </a:ln>
              <a:solidFill>
                <a:srgbClr val="2F3D4C"/>
              </a:solidFill>
              <a:effectLst/>
              <a:uLnTx/>
              <a:uFillTx/>
              <a:latin typeface="Aptos" panose="020B0004020202020204" pitchFamily="34" charset="0"/>
              <a:ea typeface="+mn-ea"/>
              <a:cs typeface="+mn-cs"/>
            </a:endParaRPr>
          </a:p>
          <a:p>
            <a:pPr marL="465138" marR="0" lvl="0" indent="-4651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3600" dirty="0">
              <a:solidFill>
                <a:srgbClr val="2F3D4C"/>
              </a:solidFill>
              <a:latin typeface="Aptos" panose="020B00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dirty="0">
                <a:ln>
                  <a:noFill/>
                </a:ln>
                <a:solidFill>
                  <a:srgbClr val="2F3D4C"/>
                </a:solidFill>
                <a:effectLst/>
                <a:uLnTx/>
                <a:uFillTx/>
                <a:latin typeface="Aptos" panose="020B0004020202020204" pitchFamily="34" charset="0"/>
                <a:ea typeface="+mn-ea"/>
                <a:cs typeface="+mn-cs"/>
              </a:rPr>
              <a:t>Reports</a:t>
            </a:r>
          </a:p>
          <a:p>
            <a:pPr marL="465138" marR="0" lvl="0" indent="-4651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3600" b="0" i="0" u="none" strike="noStrike" kern="1200" cap="none" spc="0" normalizeH="0" baseline="0" noProof="0" dirty="0">
                <a:ln>
                  <a:noFill/>
                </a:ln>
                <a:solidFill>
                  <a:srgbClr val="2F3D4C"/>
                </a:solidFill>
                <a:effectLst/>
                <a:uLnTx/>
                <a:uFillTx/>
                <a:latin typeface="Aptos" panose="020B0004020202020204" pitchFamily="34" charset="0"/>
                <a:ea typeface="+mn-ea"/>
                <a:cs typeface="+mn-cs"/>
              </a:rPr>
              <a:t>Budget Reports</a:t>
            </a:r>
          </a:p>
          <a:p>
            <a:pPr marL="465138" marR="0" lvl="0" indent="-4651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srgbClr val="2F3D4C"/>
                </a:solidFill>
                <a:latin typeface="Aptos" panose="020B0004020202020204" pitchFamily="34" charset="0"/>
              </a:rPr>
              <a:t>Expenditure Reports</a:t>
            </a:r>
          </a:p>
          <a:p>
            <a:pPr marL="0" marR="0" lvl="0" indent="0" algn="l" defTabSz="914400" rtl="0" eaLnBrk="1" fontAlgn="auto" latinLnBrk="0" hangingPunct="1">
              <a:lnSpc>
                <a:spcPct val="100000"/>
              </a:lnSpc>
              <a:spcBef>
                <a:spcPts val="0"/>
              </a:spcBef>
              <a:spcAft>
                <a:spcPts val="0"/>
              </a:spcAft>
              <a:buClrTx/>
              <a:buSzTx/>
              <a:buNone/>
              <a:tabLst/>
              <a:defRPr/>
            </a:pPr>
            <a:endParaRPr lang="en-US" dirty="0">
              <a:solidFill>
                <a:srgbClr val="2F3D4C"/>
              </a:solidFill>
              <a:latin typeface="Aptos" panose="020B0004020202020204" pitchFamily="34" charset="0"/>
            </a:endParaRPr>
          </a:p>
          <a:p>
            <a:pPr marL="0" indent="0" defTabSz="914400">
              <a:lnSpc>
                <a:spcPct val="100000"/>
              </a:lnSpc>
              <a:spcBef>
                <a:spcPts val="0"/>
              </a:spcBef>
              <a:buNone/>
              <a:defRPr/>
            </a:pPr>
            <a:r>
              <a:rPr lang="en-US" sz="6600" b="1" dirty="0">
                <a:solidFill>
                  <a:srgbClr val="2F3D4C"/>
                </a:solidFill>
                <a:latin typeface="Aptos" panose="020B0004020202020204" pitchFamily="34" charset="0"/>
              </a:rPr>
              <a:t>What is SCAPS?</a:t>
            </a:r>
          </a:p>
          <a:p>
            <a:pPr marL="465138" indent="-465138" defTabSz="914400">
              <a:lnSpc>
                <a:spcPct val="100000"/>
              </a:lnSpc>
              <a:spcBef>
                <a:spcPts val="0"/>
              </a:spcBef>
              <a:defRPr/>
            </a:pPr>
            <a:r>
              <a:rPr lang="en-US" dirty="0">
                <a:solidFill>
                  <a:srgbClr val="2F3D4C"/>
                </a:solidFill>
                <a:latin typeface="Aptos" panose="020B0004020202020204" pitchFamily="34" charset="0"/>
              </a:rPr>
              <a:t>Updates and Reminders</a:t>
            </a:r>
          </a:p>
          <a:p>
            <a:pPr marL="0" indent="0" defTabSz="914400">
              <a:lnSpc>
                <a:spcPct val="100000"/>
              </a:lnSpc>
              <a:spcBef>
                <a:spcPts val="0"/>
              </a:spcBef>
              <a:buNone/>
              <a:defRPr/>
            </a:pPr>
            <a:endParaRPr lang="en-US" dirty="0">
              <a:solidFill>
                <a:srgbClr val="2F3D4C"/>
              </a:solidFill>
              <a:latin typeface="Aptos" panose="020B0004020202020204" pitchFamily="34" charset="0"/>
            </a:endParaRPr>
          </a:p>
          <a:p>
            <a:pPr marL="0" indent="0" defTabSz="914400">
              <a:lnSpc>
                <a:spcPct val="100000"/>
              </a:lnSpc>
              <a:spcBef>
                <a:spcPts val="0"/>
              </a:spcBef>
              <a:buNone/>
              <a:defRPr/>
            </a:pPr>
            <a:r>
              <a:rPr lang="en-US" sz="6600" b="1" dirty="0">
                <a:solidFill>
                  <a:srgbClr val="2F3D4C"/>
                </a:solidFill>
                <a:latin typeface="Aptos" panose="020B0004020202020204" pitchFamily="34" charset="0"/>
              </a:rPr>
              <a:t>Questions</a:t>
            </a:r>
          </a:p>
          <a:p>
            <a:pPr marL="0" indent="0" defTabSz="914400">
              <a:lnSpc>
                <a:spcPct val="100000"/>
              </a:lnSpc>
              <a:spcBef>
                <a:spcPts val="0"/>
              </a:spcBef>
              <a:buNone/>
              <a:defRPr/>
            </a:pPr>
            <a:endParaRPr lang="en-US" dirty="0">
              <a:solidFill>
                <a:srgbClr val="2F3D4C"/>
              </a:solidFill>
              <a:latin typeface="Aptos" panose="020B0004020202020204" pitchFamily="34" charset="0"/>
            </a:endParaRPr>
          </a:p>
        </p:txBody>
      </p:sp>
    </p:spTree>
    <p:extLst>
      <p:ext uri="{BB962C8B-B14F-4D97-AF65-F5344CB8AC3E}">
        <p14:creationId xmlns:p14="http://schemas.microsoft.com/office/powerpoint/2010/main" val="33313598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E35A8C7-19C7-844D-B85C-DD8CB3DD167F}"/>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effectLst/>
                <a:uLnTx/>
                <a:uFillTx/>
                <a:latin typeface="Aptos" panose="020B0004020202020204" pitchFamily="34" charset="0"/>
                <a:ea typeface="+mn-ea"/>
                <a:cs typeface="+mn-cs"/>
              </a:rPr>
              <a:t>What is GAPS</a:t>
            </a:r>
          </a:p>
        </p:txBody>
      </p:sp>
      <p:sp>
        <p:nvSpPr>
          <p:cNvPr id="6" name="Text Placeholder 5">
            <a:extLst>
              <a:ext uri="{FF2B5EF4-FFF2-40B4-BE49-F238E27FC236}">
                <a16:creationId xmlns:a16="http://schemas.microsoft.com/office/drawing/2014/main" id="{F52E410D-DD3A-76FC-67C7-7A22E0005402}"/>
              </a:ext>
            </a:extLst>
          </p:cNvPr>
          <p:cNvSpPr>
            <a:spLocks noGrp="1"/>
          </p:cNvSpPr>
          <p:nvPr>
            <p:ph type="body" sz="quarter" idx="13"/>
          </p:nvPr>
        </p:nvSpPr>
        <p:spPr>
          <a:xfrm>
            <a:off x="3162300" y="5723722"/>
            <a:ext cx="11963400" cy="2131449"/>
          </a:xfrm>
        </p:spPr>
        <p:txBody>
          <a:bodyPr>
            <a:normAutofit fontScale="70000" lnSpcReduction="20000"/>
          </a:bodyPr>
          <a:lstStyle/>
          <a:p>
            <a:r>
              <a:rPr lang="en-US" dirty="0"/>
              <a:t>GAPS is the SC Department of Education’s web-based system used to manage federal funds awarded to sub-recipients. </a:t>
            </a:r>
          </a:p>
        </p:txBody>
      </p:sp>
    </p:spTree>
    <p:extLst>
      <p:ext uri="{BB962C8B-B14F-4D97-AF65-F5344CB8AC3E}">
        <p14:creationId xmlns:p14="http://schemas.microsoft.com/office/powerpoint/2010/main" val="38725786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p:nvPr>
        </p:nvSpPr>
        <p:spPr>
          <a:xfrm>
            <a:off x="918972" y="680828"/>
            <a:ext cx="16450056" cy="830997"/>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400" b="1" i="0" u="none" strike="noStrike" kern="1200" cap="none" spc="0" normalizeH="0" baseline="0" noProof="0" dirty="0">
                <a:ln>
                  <a:noFill/>
                </a:ln>
                <a:effectLst/>
                <a:uLnTx/>
                <a:uFillTx/>
                <a:latin typeface="Aptos" panose="020B0004020202020204" pitchFamily="34" charset="0"/>
                <a:ea typeface="+mn-ea"/>
                <a:cs typeface="+mn-cs"/>
              </a:rPr>
              <a:t>What is GAPS? – Gaining Access</a:t>
            </a:r>
          </a:p>
        </p:txBody>
      </p:sp>
      <p:sp>
        <p:nvSpPr>
          <p:cNvPr id="2" name="Content Placeholder 1">
            <a:extLst>
              <a:ext uri="{FF2B5EF4-FFF2-40B4-BE49-F238E27FC236}">
                <a16:creationId xmlns:a16="http://schemas.microsoft.com/office/drawing/2014/main" id="{68B022E1-A8D3-3A4F-59B2-610E7DADD22A}"/>
              </a:ext>
            </a:extLst>
          </p:cNvPr>
          <p:cNvSpPr>
            <a:spLocks noGrp="1"/>
          </p:cNvSpPr>
          <p:nvPr>
            <p:ph idx="1"/>
          </p:nvPr>
        </p:nvSpPr>
        <p:spPr>
          <a:xfrm>
            <a:off x="887975" y="2324101"/>
            <a:ext cx="16450056" cy="4343400"/>
          </a:xfrm>
        </p:spPr>
        <p:txBody>
          <a:bodyPr>
            <a:normAutofit/>
          </a:bodyPr>
          <a:lstStyle/>
          <a:p>
            <a:pPr marL="0" indent="0" algn="ctr">
              <a:lnSpc>
                <a:spcPct val="110000"/>
              </a:lnSpc>
              <a:spcBef>
                <a:spcPts val="0"/>
              </a:spcBef>
              <a:buNone/>
            </a:pPr>
            <a:r>
              <a:rPr lang="en-US" sz="3600" dirty="0"/>
              <a:t>To access GAPS you must have a SCDE Member Center Account.</a:t>
            </a:r>
          </a:p>
          <a:p>
            <a:pPr marL="0" indent="0" algn="ctr">
              <a:lnSpc>
                <a:spcPct val="110000"/>
              </a:lnSpc>
              <a:spcBef>
                <a:spcPts val="0"/>
              </a:spcBef>
              <a:buNone/>
            </a:pPr>
            <a:endParaRPr lang="en-US" sz="3600" dirty="0"/>
          </a:p>
          <a:p>
            <a:pPr marL="571500" indent="-571500">
              <a:lnSpc>
                <a:spcPct val="110000"/>
              </a:lnSpc>
              <a:spcBef>
                <a:spcPts val="0"/>
              </a:spcBef>
              <a:buFont typeface="Arial" panose="020B0604020202020204" pitchFamily="34" charset="0"/>
              <a:buChar char="•"/>
            </a:pPr>
            <a:r>
              <a:rPr lang="en-US" sz="3600" dirty="0"/>
              <a:t>Most districts have Web Access Coordinators (WAC) that will create and assign SCDE Member Center Accounts for GAPS users. </a:t>
            </a:r>
          </a:p>
          <a:p>
            <a:pPr>
              <a:lnSpc>
                <a:spcPct val="110000"/>
              </a:lnSpc>
              <a:spcBef>
                <a:spcPts val="0"/>
              </a:spcBef>
            </a:pPr>
            <a:endParaRPr lang="en-US" sz="3600" dirty="0"/>
          </a:p>
          <a:p>
            <a:pPr marL="571500" indent="-571500">
              <a:lnSpc>
                <a:spcPct val="110000"/>
              </a:lnSpc>
              <a:spcBef>
                <a:spcPts val="0"/>
              </a:spcBef>
              <a:buFont typeface="Arial" panose="020B0604020202020204" pitchFamily="34" charset="0"/>
              <a:buChar char="•"/>
            </a:pPr>
            <a:r>
              <a:rPr lang="en-US" sz="3600" dirty="0"/>
              <a:t>Community User must create their own SCDE Member Center accounts if the entity does not have a WAC. </a:t>
            </a:r>
          </a:p>
        </p:txBody>
      </p:sp>
      <p:sp>
        <p:nvSpPr>
          <p:cNvPr id="3" name="TextBox 2">
            <a:extLst>
              <a:ext uri="{FF2B5EF4-FFF2-40B4-BE49-F238E27FC236}">
                <a16:creationId xmlns:a16="http://schemas.microsoft.com/office/drawing/2014/main" id="{E6B0C129-3DB1-A74A-699A-3956E55BD1C6}"/>
              </a:ext>
            </a:extLst>
          </p:cNvPr>
          <p:cNvSpPr txBox="1"/>
          <p:nvPr/>
        </p:nvSpPr>
        <p:spPr>
          <a:xfrm>
            <a:off x="2209800" y="7200900"/>
            <a:ext cx="13411200" cy="1219200"/>
          </a:xfrm>
          <a:prstGeom prst="rect">
            <a:avLst/>
          </a:prstGeom>
        </p:spPr>
        <p:txBody>
          <a:bodyPr vert="horz" wrap="square" lIns="91440" tIns="45720" rIns="91440" bIns="45720" rtlCol="0" anchor="t">
            <a:noAutofit/>
          </a:bodyPr>
          <a:lstStyle/>
          <a:p>
            <a:pPr algn="ctr"/>
            <a:r>
              <a:rPr lang="en-US" sz="3600" b="0" i="1" dirty="0">
                <a:solidFill>
                  <a:schemeClr val="accent1"/>
                </a:solidFill>
              </a:rPr>
              <a:t>Once the accounts are created, new users must notify SCDE for GAPS access and role assignments. </a:t>
            </a:r>
          </a:p>
        </p:txBody>
      </p:sp>
    </p:spTree>
    <p:extLst>
      <p:ext uri="{BB962C8B-B14F-4D97-AF65-F5344CB8AC3E}">
        <p14:creationId xmlns:p14="http://schemas.microsoft.com/office/powerpoint/2010/main" val="21512341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E71163-DD18-EE5B-2BE6-AD5156412902}"/>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AFAF9187-C1E0-D85D-B69D-2CBE0C0E55F7}"/>
              </a:ext>
            </a:extLst>
          </p:cNvPr>
          <p:cNvSpPr txBox="1">
            <a:spLocks noGrp="1"/>
          </p:cNvSpPr>
          <p:nvPr>
            <p:ph type="title"/>
          </p:nvPr>
        </p:nvSpPr>
        <p:spPr>
          <a:xfrm>
            <a:off x="918972" y="680828"/>
            <a:ext cx="16450056" cy="830997"/>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400" b="1" i="0" u="none" strike="noStrike" kern="1200" cap="none" spc="0" normalizeH="0" baseline="0" noProof="0" dirty="0">
                <a:ln>
                  <a:noFill/>
                </a:ln>
                <a:effectLst/>
                <a:uLnTx/>
                <a:uFillTx/>
                <a:latin typeface="Aptos" panose="020B0004020202020204" pitchFamily="34" charset="0"/>
                <a:ea typeface="+mn-ea"/>
                <a:cs typeface="+mn-cs"/>
              </a:rPr>
              <a:t>What is GAPS? – </a:t>
            </a:r>
            <a:r>
              <a:rPr lang="en-US" sz="5400" dirty="0">
                <a:latin typeface="Aptos" panose="020B0004020202020204" pitchFamily="34" charset="0"/>
                <a:ea typeface="+mn-ea"/>
                <a:cs typeface="+mn-cs"/>
              </a:rPr>
              <a:t>Roles and Responsibilities</a:t>
            </a:r>
            <a:endParaRPr kumimoji="0" lang="en-US" sz="54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C0E06916-9506-B07C-0575-013E8F5FB5EC}"/>
              </a:ext>
            </a:extLst>
          </p:cNvPr>
          <p:cNvSpPr>
            <a:spLocks noGrp="1"/>
          </p:cNvSpPr>
          <p:nvPr>
            <p:ph idx="1"/>
          </p:nvPr>
        </p:nvSpPr>
        <p:spPr>
          <a:xfrm>
            <a:off x="918972" y="3810000"/>
            <a:ext cx="16450056" cy="2666999"/>
          </a:xfrm>
        </p:spPr>
        <p:txBody>
          <a:bodyPr>
            <a:normAutofit/>
          </a:bodyPr>
          <a:lstStyle/>
          <a:p>
            <a:pPr marL="0" indent="0" algn="ctr">
              <a:lnSpc>
                <a:spcPct val="110000"/>
              </a:lnSpc>
              <a:spcBef>
                <a:spcPts val="0"/>
              </a:spcBef>
              <a:buNone/>
            </a:pPr>
            <a:r>
              <a:rPr lang="en-US" sz="3600" dirty="0"/>
              <a:t>For each sub-grant you will need to assign </a:t>
            </a:r>
            <a:r>
              <a:rPr lang="en-US" sz="3600" b="1" dirty="0">
                <a:highlight>
                  <a:srgbClr val="FFE493"/>
                </a:highlight>
              </a:rPr>
              <a:t>three different individuals </a:t>
            </a:r>
            <a:r>
              <a:rPr lang="en-US" sz="3600" dirty="0"/>
              <a:t>to work in GAPS. Once the sub-recipient determines who they want to assign roles to, they must notify their web access coordinator or SCDE’s grants accounting department at </a:t>
            </a:r>
            <a:r>
              <a:rPr lang="en-US" sz="3600" dirty="0">
                <a:hlinkClick r:id="rId3"/>
              </a:rPr>
              <a:t>grantsaccounting@ed.sc.gov</a:t>
            </a:r>
            <a:r>
              <a:rPr lang="en-US" sz="3600" dirty="0"/>
              <a:t> with the role assignments. </a:t>
            </a:r>
          </a:p>
        </p:txBody>
      </p:sp>
    </p:spTree>
    <p:extLst>
      <p:ext uri="{BB962C8B-B14F-4D97-AF65-F5344CB8AC3E}">
        <p14:creationId xmlns:p14="http://schemas.microsoft.com/office/powerpoint/2010/main" val="22336124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a:extLst>
              <a:ext uri="{FF2B5EF4-FFF2-40B4-BE49-F238E27FC236}">
                <a16:creationId xmlns:a16="http://schemas.microsoft.com/office/drawing/2014/main" id="{85412EC2-0B55-0165-9356-463E29449E42}"/>
              </a:ext>
            </a:extLst>
          </p:cNvPr>
          <p:cNvSpPr txBox="1">
            <a:spLocks noGrp="1"/>
          </p:cNvSpPr>
          <p:nvPr>
            <p:ph type="title"/>
          </p:nvPr>
        </p:nvSpPr>
        <p:spPr>
          <a:xfrm>
            <a:off x="918972" y="799027"/>
            <a:ext cx="16404336" cy="830997"/>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400" b="1" i="0" u="none" strike="noStrike" kern="1200" cap="none" spc="0" normalizeH="0" baseline="0" noProof="0" dirty="0">
                <a:ln>
                  <a:noFill/>
                </a:ln>
                <a:effectLst/>
                <a:uLnTx/>
                <a:uFillTx/>
                <a:latin typeface="Aptos" panose="020B0004020202020204" pitchFamily="34" charset="0"/>
                <a:ea typeface="+mn-ea"/>
                <a:cs typeface="+mn-cs"/>
              </a:rPr>
              <a:t>Understanding GAPS? – </a:t>
            </a:r>
            <a:r>
              <a:rPr lang="en-US" sz="5400" dirty="0">
                <a:latin typeface="Aptos" panose="020B0004020202020204" pitchFamily="34" charset="0"/>
                <a:ea typeface="+mn-ea"/>
                <a:cs typeface="+mn-cs"/>
              </a:rPr>
              <a:t>Roles and Responsibilities</a:t>
            </a:r>
            <a:endParaRPr kumimoji="0" lang="en-US" sz="54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25" name="Content Placeholder 24">
            <a:extLst>
              <a:ext uri="{FF2B5EF4-FFF2-40B4-BE49-F238E27FC236}">
                <a16:creationId xmlns:a16="http://schemas.microsoft.com/office/drawing/2014/main" id="{8242B9FE-56DE-31F5-AB19-0129DB6F43FB}"/>
              </a:ext>
            </a:extLst>
          </p:cNvPr>
          <p:cNvSpPr>
            <a:spLocks noGrp="1"/>
          </p:cNvSpPr>
          <p:nvPr>
            <p:ph sz="half" idx="1"/>
          </p:nvPr>
        </p:nvSpPr>
        <p:spPr/>
        <p:txBody>
          <a:bodyPr>
            <a:noAutofit/>
          </a:bodyPr>
          <a:lstStyle/>
          <a:p>
            <a:pPr marL="0" indent="0" algn="ctr">
              <a:lnSpc>
                <a:spcPct val="110000"/>
              </a:lnSpc>
              <a:spcBef>
                <a:spcPts val="0"/>
              </a:spcBef>
              <a:buNone/>
            </a:pPr>
            <a:r>
              <a:rPr lang="en-US" sz="3600" b="1" u="sng" dirty="0">
                <a:effectLst>
                  <a:outerShdw blurRad="38100" dist="38100" dir="2700000" algn="tl">
                    <a:srgbClr val="000000">
                      <a:alpha val="43137"/>
                    </a:srgbClr>
                  </a:outerShdw>
                </a:effectLst>
              </a:rPr>
              <a:t>Grant Coordinator</a:t>
            </a:r>
          </a:p>
          <a:p>
            <a:pPr marL="0" indent="0" algn="ctr">
              <a:lnSpc>
                <a:spcPct val="110000"/>
              </a:lnSpc>
              <a:spcBef>
                <a:spcPts val="0"/>
              </a:spcBef>
              <a:buNone/>
            </a:pPr>
            <a:r>
              <a:rPr lang="en-US" dirty="0"/>
              <a:t>The grant coordinator role initiates the entire process. They are responsible for entering the budget, entering budget amendments and entering a budget decrease. Once the budget is entered, they must submit the request. This role is a grant specific role. </a:t>
            </a:r>
            <a:endParaRPr lang="en-US" sz="2400" dirty="0"/>
          </a:p>
        </p:txBody>
      </p:sp>
      <p:sp>
        <p:nvSpPr>
          <p:cNvPr id="28" name="Content Placeholder 27">
            <a:extLst>
              <a:ext uri="{FF2B5EF4-FFF2-40B4-BE49-F238E27FC236}">
                <a16:creationId xmlns:a16="http://schemas.microsoft.com/office/drawing/2014/main" id="{A40C65FD-408A-E9CD-0EEE-6AE6E579D07F}"/>
              </a:ext>
            </a:extLst>
          </p:cNvPr>
          <p:cNvSpPr>
            <a:spLocks noGrp="1"/>
          </p:cNvSpPr>
          <p:nvPr>
            <p:ph sz="half" idx="13"/>
          </p:nvPr>
        </p:nvSpPr>
        <p:spPr/>
        <p:txBody>
          <a:bodyPr>
            <a:noAutofit/>
          </a:bodyPr>
          <a:lstStyle/>
          <a:p>
            <a:pPr marL="0" marR="0" lvl="0" indent="0" algn="ctr" defTabSz="1371600" rtl="0" eaLnBrk="1" fontAlgn="auto" latinLnBrk="0" hangingPunct="1">
              <a:lnSpc>
                <a:spcPct val="110000"/>
              </a:lnSpc>
              <a:spcBef>
                <a:spcPts val="0"/>
              </a:spcBef>
              <a:spcAft>
                <a:spcPts val="0"/>
              </a:spcAft>
              <a:buClrTx/>
              <a:buSzTx/>
              <a:buFont typeface="Arial" panose="020B0604020202020204" pitchFamily="34" charset="0"/>
              <a:buNone/>
              <a:tabLst/>
              <a:defRPr/>
            </a:pPr>
            <a:r>
              <a:rPr kumimoji="0" lang="en-US" sz="3600" b="1" i="0" u="sng" strike="noStrike" kern="1200" cap="none" spc="0" normalizeH="0" baseline="0" noProof="0" dirty="0">
                <a:ln>
                  <a:noFill/>
                </a:ln>
                <a:solidFill>
                  <a:srgbClr val="2F3D4C"/>
                </a:solidFill>
                <a:effectLst>
                  <a:outerShdw blurRad="38100" dist="38100" dir="2700000" algn="tl">
                    <a:srgbClr val="000000">
                      <a:alpha val="43137"/>
                    </a:srgbClr>
                  </a:outerShdw>
                </a:effectLst>
                <a:uLnTx/>
                <a:uFillTx/>
                <a:latin typeface="Aptos" panose="02110004020202020204"/>
                <a:ea typeface="+mn-ea"/>
                <a:cs typeface="+mn-cs"/>
              </a:rPr>
              <a:t>Grant Sub-Recipient of Finance</a:t>
            </a:r>
          </a:p>
          <a:p>
            <a:pPr marL="0" marR="0" lvl="0" indent="0" algn="ctr" defTabSz="1371600" rtl="0" eaLnBrk="1" fontAlgn="auto" latinLnBrk="0" hangingPunct="1">
              <a:lnSpc>
                <a:spcPct val="110000"/>
              </a:lnSpc>
              <a:spcBef>
                <a:spcPts val="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srgbClr val="2F3D4C"/>
                </a:solidFill>
                <a:effectLst/>
                <a:uLnTx/>
                <a:uFillTx/>
                <a:latin typeface="Aptos" panose="02110004020202020204"/>
                <a:ea typeface="+mn-ea"/>
                <a:cs typeface="+mn-cs"/>
              </a:rPr>
              <a:t>The grant sub-recipient of finance role is responsible for reviewing and approving the budget, budget amendment and budget decrease items. They are also responsible for entering and submitting expenditure request for reimbursement and entering expenditure refunds. This role is a grant specific role. </a:t>
            </a:r>
            <a:endParaRPr kumimoji="0" lang="en-US" sz="2400" b="0" i="0" u="none" strike="noStrike" kern="1200" cap="none" spc="0" normalizeH="0" baseline="0" noProof="0" dirty="0">
              <a:ln>
                <a:noFill/>
              </a:ln>
              <a:solidFill>
                <a:srgbClr val="2F3D4C"/>
              </a:solidFill>
              <a:effectLst/>
              <a:uLnTx/>
              <a:uFillTx/>
              <a:latin typeface="Aptos" panose="02110004020202020204"/>
              <a:ea typeface="+mn-ea"/>
              <a:cs typeface="+mn-cs"/>
            </a:endParaRPr>
          </a:p>
        </p:txBody>
      </p:sp>
      <p:sp>
        <p:nvSpPr>
          <p:cNvPr id="27" name="Content Placeholder 26">
            <a:extLst>
              <a:ext uri="{FF2B5EF4-FFF2-40B4-BE49-F238E27FC236}">
                <a16:creationId xmlns:a16="http://schemas.microsoft.com/office/drawing/2014/main" id="{7091CF2F-04CE-4A0F-989A-022E7A65CCFB}"/>
              </a:ext>
            </a:extLst>
          </p:cNvPr>
          <p:cNvSpPr>
            <a:spLocks noGrp="1"/>
          </p:cNvSpPr>
          <p:nvPr>
            <p:ph sz="half" idx="2"/>
          </p:nvPr>
        </p:nvSpPr>
        <p:spPr/>
        <p:txBody>
          <a:bodyPr>
            <a:noAutofit/>
          </a:bodyPr>
          <a:lstStyle/>
          <a:p>
            <a:pPr marL="0" marR="0" lvl="0" indent="0" algn="ctr" defTabSz="1371600" rtl="0" eaLnBrk="1" fontAlgn="auto" latinLnBrk="0" hangingPunct="1">
              <a:lnSpc>
                <a:spcPct val="110000"/>
              </a:lnSpc>
              <a:spcBef>
                <a:spcPts val="0"/>
              </a:spcBef>
              <a:spcAft>
                <a:spcPts val="0"/>
              </a:spcAft>
              <a:buClrTx/>
              <a:buSzTx/>
              <a:buFont typeface="Arial" panose="020B0604020202020204" pitchFamily="34" charset="0"/>
              <a:buNone/>
              <a:tabLst/>
              <a:defRPr/>
            </a:pPr>
            <a:r>
              <a:rPr kumimoji="0" lang="en-US" sz="3600" b="1" i="0" u="sng" strike="noStrike" kern="1200" cap="none" spc="0" normalizeH="0" baseline="0" noProof="0" dirty="0">
                <a:ln>
                  <a:noFill/>
                </a:ln>
                <a:solidFill>
                  <a:srgbClr val="2F3D4C"/>
                </a:solidFill>
                <a:effectLst>
                  <a:outerShdw blurRad="38100" dist="38100" dir="2700000" algn="tl">
                    <a:srgbClr val="000000">
                      <a:alpha val="43137"/>
                    </a:srgbClr>
                  </a:outerShdw>
                </a:effectLst>
                <a:uLnTx/>
                <a:uFillTx/>
                <a:latin typeface="Aptos" panose="02110004020202020204"/>
                <a:ea typeface="+mn-ea"/>
                <a:cs typeface="+mn-cs"/>
              </a:rPr>
              <a:t>Grants Accounting Finance Approver</a:t>
            </a:r>
          </a:p>
          <a:p>
            <a:pPr marL="0" marR="0" lvl="0" indent="0" algn="ctr" defTabSz="1371600" rtl="0" eaLnBrk="1" fontAlgn="auto" latinLnBrk="0" hangingPunct="1">
              <a:lnSpc>
                <a:spcPct val="110000"/>
              </a:lnSpc>
              <a:spcBef>
                <a:spcPts val="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srgbClr val="2F3D4C"/>
                </a:solidFill>
                <a:effectLst/>
                <a:uLnTx/>
                <a:uFillTx/>
                <a:latin typeface="Aptos" panose="02110004020202020204"/>
                <a:ea typeface="+mn-ea"/>
                <a:cs typeface="+mn-cs"/>
              </a:rPr>
              <a:t>The grants accounting finance approver is responsible for reviewing and approving all expenditure reimbursement request. This role is not a grant specific role. This user will have access to </a:t>
            </a:r>
            <a:r>
              <a:rPr kumimoji="0" lang="en-US" sz="2800" b="1" i="0" u="none" strike="noStrike" kern="1200" cap="none" spc="0" normalizeH="0" baseline="0" noProof="0" dirty="0">
                <a:ln>
                  <a:noFill/>
                </a:ln>
                <a:solidFill>
                  <a:srgbClr val="2F3D4C"/>
                </a:solidFill>
                <a:effectLst/>
                <a:uLnTx/>
                <a:uFillTx/>
                <a:latin typeface="Aptos" panose="02110004020202020204"/>
                <a:ea typeface="+mn-ea"/>
                <a:cs typeface="+mn-cs"/>
              </a:rPr>
              <a:t>ALL</a:t>
            </a:r>
            <a:r>
              <a:rPr kumimoji="0" lang="en-US" sz="2800" b="0" i="0" u="none" strike="noStrike" kern="1200" cap="none" spc="0" normalizeH="0" baseline="0" noProof="0" dirty="0">
                <a:ln>
                  <a:noFill/>
                </a:ln>
                <a:solidFill>
                  <a:srgbClr val="2F3D4C"/>
                </a:solidFill>
                <a:effectLst/>
                <a:uLnTx/>
                <a:uFillTx/>
                <a:latin typeface="Aptos" panose="02110004020202020204"/>
                <a:ea typeface="+mn-ea"/>
                <a:cs typeface="+mn-cs"/>
              </a:rPr>
              <a:t> awards assigned to the entity.  </a:t>
            </a:r>
            <a:endParaRPr kumimoji="0" lang="en-US" sz="2400" b="0" i="0" u="none" strike="noStrike" kern="1200" cap="none" spc="0" normalizeH="0" baseline="0" noProof="0" dirty="0">
              <a:ln>
                <a:noFill/>
              </a:ln>
              <a:solidFill>
                <a:srgbClr val="2F3D4C"/>
              </a:solidFill>
              <a:effectLst/>
              <a:uLnTx/>
              <a:uFillTx/>
              <a:latin typeface="Aptos" panose="02110004020202020204"/>
              <a:ea typeface="+mn-ea"/>
              <a:cs typeface="+mn-cs"/>
            </a:endParaRPr>
          </a:p>
        </p:txBody>
      </p:sp>
      <p:pic>
        <p:nvPicPr>
          <p:cNvPr id="2" name="Picture 1">
            <a:extLst>
              <a:ext uri="{FF2B5EF4-FFF2-40B4-BE49-F238E27FC236}">
                <a16:creationId xmlns:a16="http://schemas.microsoft.com/office/drawing/2014/main" id="{4C48985A-BDEC-E79F-F3E3-4BD43CAABFE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rot="5400000">
            <a:off x="3573494" y="5592795"/>
            <a:ext cx="5486400" cy="15810"/>
          </a:xfrm>
          <a:prstGeom prst="rect">
            <a:avLst/>
          </a:prstGeom>
          <a:ln>
            <a:noFill/>
          </a:ln>
        </p:spPr>
      </p:pic>
      <p:pic>
        <p:nvPicPr>
          <p:cNvPr id="3" name="Picture 2">
            <a:extLst>
              <a:ext uri="{FF2B5EF4-FFF2-40B4-BE49-F238E27FC236}">
                <a16:creationId xmlns:a16="http://schemas.microsoft.com/office/drawing/2014/main" id="{C96BF0A9-179F-E684-0228-1C450D089620}"/>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rot="5400000">
            <a:off x="9136095" y="5592795"/>
            <a:ext cx="5486400" cy="15810"/>
          </a:xfrm>
          <a:prstGeom prst="rect">
            <a:avLst/>
          </a:prstGeom>
          <a:ln>
            <a:noFill/>
          </a:ln>
        </p:spPr>
      </p:pic>
      <p:sp>
        <p:nvSpPr>
          <p:cNvPr id="4" name="TextBox 3">
            <a:extLst>
              <a:ext uri="{FF2B5EF4-FFF2-40B4-BE49-F238E27FC236}">
                <a16:creationId xmlns:a16="http://schemas.microsoft.com/office/drawing/2014/main" id="{C579DFC4-3B46-4FFB-E461-98FCFFD30531}"/>
              </a:ext>
            </a:extLst>
          </p:cNvPr>
          <p:cNvSpPr txBox="1"/>
          <p:nvPr/>
        </p:nvSpPr>
        <p:spPr>
          <a:xfrm>
            <a:off x="1219200" y="8572500"/>
            <a:ext cx="14903578" cy="830997"/>
          </a:xfrm>
          <a:prstGeom prst="rect">
            <a:avLst/>
          </a:prstGeom>
        </p:spPr>
        <p:style>
          <a:lnRef idx="0">
            <a:schemeClr val="accent1"/>
          </a:lnRef>
          <a:fillRef idx="3">
            <a:schemeClr val="accent1"/>
          </a:fillRef>
          <a:effectRef idx="3">
            <a:schemeClr val="accent1"/>
          </a:effectRef>
          <a:fontRef idx="minor">
            <a:schemeClr val="lt1"/>
          </a:fontRef>
        </p:style>
        <p:txBody>
          <a:bodyPr vert="horz" wrap="square" lIns="91440" tIns="45720" rIns="91440" bIns="45720" rtlCol="0" anchor="t">
            <a:noAutofit/>
          </a:bodyPr>
          <a:lstStyle/>
          <a:p>
            <a:pPr marL="0" indent="0" algn="ctr">
              <a:buNone/>
            </a:pPr>
            <a:r>
              <a:rPr lang="en-US" sz="2400" b="1" i="1" dirty="0"/>
              <a:t>Must be at least one different person assigned to each role for a total of at least three people – In other words, one person can not have more than one role on the same grant. </a:t>
            </a:r>
          </a:p>
        </p:txBody>
      </p:sp>
    </p:spTree>
    <p:extLst>
      <p:ext uri="{BB962C8B-B14F-4D97-AF65-F5344CB8AC3E}">
        <p14:creationId xmlns:p14="http://schemas.microsoft.com/office/powerpoint/2010/main" val="3161990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35E3FA-F836-F66F-3806-25B2F5BAD819}"/>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F5AD4B18-FB2E-C46C-63F0-17E63BD2DC92}"/>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effectLst/>
                <a:uLnTx/>
                <a:uFillTx/>
                <a:latin typeface="Aptos" panose="020B0004020202020204" pitchFamily="34" charset="0"/>
                <a:ea typeface="+mn-ea"/>
                <a:cs typeface="+mn-cs"/>
              </a:rPr>
              <a:t>Understanding the Process</a:t>
            </a:r>
          </a:p>
        </p:txBody>
      </p:sp>
      <p:pic>
        <p:nvPicPr>
          <p:cNvPr id="3" name="Graphic 2" descr="This is a flow chart process composed of arrows in a circle, the title slide is undertanding the process.">
            <a:extLst>
              <a:ext uri="{FF2B5EF4-FFF2-40B4-BE49-F238E27FC236}">
                <a16:creationId xmlns:a16="http://schemas.microsoft.com/office/drawing/2014/main" id="{6F1A47C9-B394-7A20-8E74-1D3F0FC330CF}"/>
              </a:ext>
            </a:extLst>
          </p:cNvPr>
          <p:cNvPicPr>
            <a:picLocks noChangeAspect="1"/>
          </p:cNvPicPr>
          <p:nvPr/>
        </p:nvPicPr>
        <p:blipFill>
          <a:blip r:embed="rId3">
            <a:extLst>
              <a:ext uri="{96DAC541-7B7A-43D3-8B79-37D633B846F1}">
                <asvg:svgBlip xmlns:asvg="http://schemas.microsoft.com/office/drawing/2016/SVG/main" r:embed="rId4"/>
              </a:ext>
              <a:ext uri="{837473B0-CC2E-450A-ABE3-18F120FF3D39}">
                <a1611:picAttrSrcUrl xmlns:a1611="http://schemas.microsoft.com/office/drawing/2016/11/main" r:id="rId5"/>
              </a:ext>
            </a:extLst>
          </a:blip>
          <a:stretch>
            <a:fillRect/>
          </a:stretch>
        </p:blipFill>
        <p:spPr>
          <a:xfrm>
            <a:off x="6830792" y="4991100"/>
            <a:ext cx="4626415" cy="4648200"/>
          </a:xfrm>
          <a:prstGeom prst="rect">
            <a:avLst/>
          </a:prstGeom>
        </p:spPr>
      </p:pic>
    </p:spTree>
    <p:extLst>
      <p:ext uri="{BB962C8B-B14F-4D97-AF65-F5344CB8AC3E}">
        <p14:creationId xmlns:p14="http://schemas.microsoft.com/office/powerpoint/2010/main" val="14320580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8">
            <a:extLst>
              <a:ext uri="{FF2B5EF4-FFF2-40B4-BE49-F238E27FC236}">
                <a16:creationId xmlns:a16="http://schemas.microsoft.com/office/drawing/2014/main" id="{7F6B6567-901F-C3DC-3E1E-D49CF4E0B975}"/>
              </a:ext>
            </a:extLst>
          </p:cNvPr>
          <p:cNvSpPr txBox="1">
            <a:spLocks noGrp="1"/>
          </p:cNvSpPr>
          <p:nvPr>
            <p:ph type="title"/>
          </p:nvPr>
        </p:nvSpPr>
        <p:spPr>
          <a:xfrm>
            <a:off x="918972" y="547687"/>
            <a:ext cx="16404336" cy="128240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kumimoji="0" lang="en-US" sz="5400" b="1" i="0" u="none" strike="noStrike" kern="1200" cap="none" spc="0" normalizeH="0" baseline="0" noProof="0" dirty="0">
                <a:ln>
                  <a:noFill/>
                </a:ln>
                <a:effectLst/>
                <a:uLnTx/>
                <a:uFillTx/>
                <a:latin typeface="Aptos" panose="020B0004020202020204" pitchFamily="34" charset="0"/>
                <a:ea typeface="+mn-ea"/>
                <a:cs typeface="+mn-cs"/>
              </a:rPr>
              <a:t>Understanding the Process - SCDE Responsibilities</a:t>
            </a:r>
            <a:br>
              <a:rPr kumimoji="0" lang="en-US" sz="5400" b="1" i="0" u="none" strike="noStrike" kern="1200" cap="none" spc="0" normalizeH="0" baseline="0" noProof="0" dirty="0">
                <a:ln>
                  <a:noFill/>
                </a:ln>
                <a:effectLst/>
                <a:uLnTx/>
                <a:uFillTx/>
                <a:latin typeface="Aptos" panose="020B0004020202020204" pitchFamily="34" charset="0"/>
                <a:ea typeface="+mn-ea"/>
                <a:cs typeface="+mn-cs"/>
              </a:rPr>
            </a:br>
            <a:endParaRPr kumimoji="0" lang="en-US" sz="5400" b="1" i="0" u="none" strike="noStrike" kern="1200" cap="none" spc="0" normalizeH="0" baseline="0" noProof="0" dirty="0">
              <a:ln>
                <a:noFill/>
              </a:ln>
              <a:effectLst/>
              <a:uLnTx/>
              <a:uFillTx/>
              <a:latin typeface="Algerian" panose="04020705040A02060702" pitchFamily="82" charset="0"/>
              <a:ea typeface="+mn-ea"/>
              <a:cs typeface="+mn-cs"/>
            </a:endParaRPr>
          </a:p>
        </p:txBody>
      </p:sp>
      <p:sp>
        <p:nvSpPr>
          <p:cNvPr id="2" name="Content Placeholder 1">
            <a:extLst>
              <a:ext uri="{FF2B5EF4-FFF2-40B4-BE49-F238E27FC236}">
                <a16:creationId xmlns:a16="http://schemas.microsoft.com/office/drawing/2014/main" id="{D93FC92B-BE38-3E06-A964-9B008C717A71}"/>
              </a:ext>
            </a:extLst>
          </p:cNvPr>
          <p:cNvSpPr>
            <a:spLocks noGrp="1"/>
          </p:cNvSpPr>
          <p:nvPr>
            <p:ph sz="half" idx="1"/>
          </p:nvPr>
        </p:nvSpPr>
        <p:spPr/>
        <p:txBody>
          <a:bodyPr>
            <a:noAutofit/>
          </a:bodyPr>
          <a:lstStyle/>
          <a:p>
            <a:pPr marL="0" indent="0" algn="ctr">
              <a:lnSpc>
                <a:spcPct val="110000"/>
              </a:lnSpc>
              <a:spcBef>
                <a:spcPts val="0"/>
              </a:spcBef>
              <a:buNone/>
            </a:pPr>
            <a:endParaRPr lang="en-US" sz="3200" b="1" u="sng" dirty="0">
              <a:effectLst>
                <a:outerShdw blurRad="38100" dist="38100" dir="2700000" algn="tl">
                  <a:srgbClr val="000000">
                    <a:alpha val="43137"/>
                  </a:srgbClr>
                </a:outerShdw>
              </a:effectLst>
            </a:endParaRPr>
          </a:p>
          <a:p>
            <a:pPr marL="0" indent="0" algn="ctr">
              <a:lnSpc>
                <a:spcPct val="110000"/>
              </a:lnSpc>
              <a:spcBef>
                <a:spcPts val="0"/>
              </a:spcBef>
              <a:buNone/>
            </a:pPr>
            <a:endParaRPr lang="en-US" sz="3200" b="1" u="sng" dirty="0">
              <a:effectLst>
                <a:outerShdw blurRad="38100" dist="38100" dir="2700000" algn="tl">
                  <a:srgbClr val="000000">
                    <a:alpha val="43137"/>
                  </a:srgbClr>
                </a:outerShdw>
              </a:effectLst>
            </a:endParaRPr>
          </a:p>
          <a:p>
            <a:pPr marL="0" indent="0" algn="ctr">
              <a:lnSpc>
                <a:spcPct val="110000"/>
              </a:lnSpc>
              <a:spcBef>
                <a:spcPts val="0"/>
              </a:spcBef>
              <a:buNone/>
            </a:pPr>
            <a:r>
              <a:rPr lang="en-US" sz="3200" b="1" u="sng" dirty="0">
                <a:effectLst>
                  <a:outerShdw blurRad="38100" dist="38100" dir="2700000" algn="tl">
                    <a:srgbClr val="000000">
                      <a:alpha val="43137"/>
                    </a:srgbClr>
                  </a:outerShdw>
                </a:effectLst>
              </a:rPr>
              <a:t>SCDE Program</a:t>
            </a:r>
          </a:p>
          <a:p>
            <a:pPr marL="0" indent="0" algn="ctr">
              <a:lnSpc>
                <a:spcPct val="110000"/>
              </a:lnSpc>
              <a:spcBef>
                <a:spcPts val="0"/>
              </a:spcBef>
              <a:buNone/>
            </a:pPr>
            <a:endParaRPr lang="en-US" b="1" u="sng" dirty="0">
              <a:effectLst>
                <a:outerShdw blurRad="38100" dist="38100" dir="2700000" algn="tl">
                  <a:srgbClr val="000000">
                    <a:alpha val="43137"/>
                  </a:srgbClr>
                </a:outerShdw>
              </a:effectLst>
            </a:endParaRPr>
          </a:p>
          <a:p>
            <a:pPr marL="0" indent="0" algn="ctr">
              <a:lnSpc>
                <a:spcPct val="110000"/>
              </a:lnSpc>
              <a:spcBef>
                <a:spcPts val="0"/>
              </a:spcBef>
              <a:buNone/>
            </a:pPr>
            <a:r>
              <a:rPr lang="en-US" dirty="0">
                <a:effectLst>
                  <a:outerShdw blurRad="38100" dist="38100" dir="2700000" algn="tl">
                    <a:srgbClr val="000000">
                      <a:alpha val="43137"/>
                    </a:srgbClr>
                  </a:outerShdw>
                </a:effectLst>
              </a:rPr>
              <a:t>SCDE Program Offices are responsible for the comprehensive management of budget allocations to sub-recipients, encompassing planning, distribution, monitoring, compliance, and support to ensure funds are used effectively and in accordance with all applicable regulations. </a:t>
            </a:r>
          </a:p>
          <a:p>
            <a:pPr marL="0" indent="0" algn="ctr">
              <a:lnSpc>
                <a:spcPct val="110000"/>
              </a:lnSpc>
              <a:spcBef>
                <a:spcPts val="0"/>
              </a:spcBef>
              <a:buNone/>
            </a:pPr>
            <a:endParaRPr lang="en-US" dirty="0"/>
          </a:p>
        </p:txBody>
      </p:sp>
      <p:sp>
        <p:nvSpPr>
          <p:cNvPr id="8" name="Content Placeholder 7">
            <a:extLst>
              <a:ext uri="{FF2B5EF4-FFF2-40B4-BE49-F238E27FC236}">
                <a16:creationId xmlns:a16="http://schemas.microsoft.com/office/drawing/2014/main" id="{721FC3B7-E2EB-6F2D-59EA-FBD137244685}"/>
              </a:ext>
            </a:extLst>
          </p:cNvPr>
          <p:cNvSpPr>
            <a:spLocks noGrp="1"/>
          </p:cNvSpPr>
          <p:nvPr>
            <p:ph sz="half" idx="2"/>
          </p:nvPr>
        </p:nvSpPr>
        <p:spPr/>
        <p:txBody>
          <a:bodyPr>
            <a:noAutofit/>
          </a:bodyPr>
          <a:lstStyle/>
          <a:p>
            <a:pPr marL="0" indent="0">
              <a:buNone/>
            </a:pPr>
            <a:endParaRPr lang="en-US" dirty="0"/>
          </a:p>
          <a:p>
            <a:endParaRPr lang="en-US" dirty="0"/>
          </a:p>
          <a:p>
            <a:endParaRPr lang="en-US" dirty="0"/>
          </a:p>
          <a:p>
            <a:r>
              <a:rPr lang="en-US" dirty="0"/>
              <a:t>SCDE Program issues sub-award notifications to sub-recipients.</a:t>
            </a:r>
          </a:p>
          <a:p>
            <a:r>
              <a:rPr lang="en-US" dirty="0"/>
              <a:t>SCDE Program receives sign sub-award notifications from sub-recipients. </a:t>
            </a:r>
          </a:p>
          <a:p>
            <a:r>
              <a:rPr lang="en-US" dirty="0"/>
              <a:t>Once all sub-award notifications are received, SCDE Program shares the sign documents along with other supporting documentation to SCDE Finance. </a:t>
            </a:r>
          </a:p>
          <a:p>
            <a:r>
              <a:rPr lang="en-US" dirty="0"/>
              <a:t>SCDE Program approves budget and budget amendments in GAPS. </a:t>
            </a:r>
          </a:p>
        </p:txBody>
      </p:sp>
      <p:pic>
        <p:nvPicPr>
          <p:cNvPr id="3" name="Picture 2">
            <a:extLst>
              <a:ext uri="{FF2B5EF4-FFF2-40B4-BE49-F238E27FC236}">
                <a16:creationId xmlns:a16="http://schemas.microsoft.com/office/drawing/2014/main" id="{57F20356-DBEE-0B15-29D1-73D174FCAE4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rot="5400000">
            <a:off x="6316695" y="5592795"/>
            <a:ext cx="5486400" cy="15810"/>
          </a:xfrm>
          <a:prstGeom prst="rect">
            <a:avLst/>
          </a:prstGeom>
          <a:ln>
            <a:noFill/>
          </a:ln>
        </p:spPr>
      </p:pic>
    </p:spTree>
    <p:extLst>
      <p:ext uri="{BB962C8B-B14F-4D97-AF65-F5344CB8AC3E}">
        <p14:creationId xmlns:p14="http://schemas.microsoft.com/office/powerpoint/2010/main" val="4284300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560C7B-A74A-6E70-2BCC-6414EF1827A5}"/>
            </a:ext>
          </a:extLst>
        </p:cNvPr>
        <p:cNvGrpSpPr/>
        <p:nvPr/>
      </p:nvGrpSpPr>
      <p:grpSpPr>
        <a:xfrm>
          <a:off x="0" y="0"/>
          <a:ext cx="0" cy="0"/>
          <a:chOff x="0" y="0"/>
          <a:chExt cx="0" cy="0"/>
        </a:xfrm>
      </p:grpSpPr>
      <p:sp>
        <p:nvSpPr>
          <p:cNvPr id="14" name="TextBox 8">
            <a:extLst>
              <a:ext uri="{FF2B5EF4-FFF2-40B4-BE49-F238E27FC236}">
                <a16:creationId xmlns:a16="http://schemas.microsoft.com/office/drawing/2014/main" id="{6613A507-9AC5-2D0B-1B11-238A8A2702AF}"/>
              </a:ext>
            </a:extLst>
          </p:cNvPr>
          <p:cNvSpPr txBox="1">
            <a:spLocks noGrp="1"/>
          </p:cNvSpPr>
          <p:nvPr>
            <p:ph type="title"/>
          </p:nvPr>
        </p:nvSpPr>
        <p:spPr>
          <a:xfrm>
            <a:off x="918972" y="547687"/>
            <a:ext cx="16404336" cy="128240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kumimoji="0" lang="en-US" sz="5400" b="1" i="0" u="none" strike="noStrike" kern="1200" cap="none" spc="0" normalizeH="0" baseline="0" noProof="0" dirty="0">
                <a:ln>
                  <a:noFill/>
                </a:ln>
                <a:effectLst/>
                <a:uLnTx/>
                <a:uFillTx/>
                <a:latin typeface="Aptos" panose="020B0004020202020204" pitchFamily="34" charset="0"/>
                <a:ea typeface="+mn-ea"/>
                <a:cs typeface="+mn-cs"/>
              </a:rPr>
              <a:t>GAPS Explained- SCDE Role</a:t>
            </a:r>
            <a:br>
              <a:rPr kumimoji="0" lang="en-US" sz="5400" b="1" i="0" u="none" strike="noStrike" kern="1200" cap="none" spc="0" normalizeH="0" baseline="0" noProof="0" dirty="0">
                <a:ln>
                  <a:noFill/>
                </a:ln>
                <a:effectLst/>
                <a:uLnTx/>
                <a:uFillTx/>
                <a:latin typeface="Aptos" panose="020B0004020202020204" pitchFamily="34" charset="0"/>
                <a:ea typeface="+mn-ea"/>
                <a:cs typeface="+mn-cs"/>
              </a:rPr>
            </a:br>
            <a:endParaRPr kumimoji="0" lang="en-US" sz="5400" b="1" i="0" u="none" strike="noStrike" kern="1200" cap="none" spc="0" normalizeH="0" baseline="0" noProof="0" dirty="0">
              <a:ln>
                <a:noFill/>
              </a:ln>
              <a:effectLst/>
              <a:uLnTx/>
              <a:uFillTx/>
              <a:latin typeface="Algerian" panose="04020705040A02060702" pitchFamily="82" charset="0"/>
              <a:ea typeface="+mn-ea"/>
              <a:cs typeface="+mn-cs"/>
            </a:endParaRPr>
          </a:p>
        </p:txBody>
      </p:sp>
      <p:sp>
        <p:nvSpPr>
          <p:cNvPr id="2" name="Content Placeholder 1">
            <a:extLst>
              <a:ext uri="{FF2B5EF4-FFF2-40B4-BE49-F238E27FC236}">
                <a16:creationId xmlns:a16="http://schemas.microsoft.com/office/drawing/2014/main" id="{B73D7588-0A4C-EF05-4988-EE052BD0C32E}"/>
              </a:ext>
            </a:extLst>
          </p:cNvPr>
          <p:cNvSpPr>
            <a:spLocks noGrp="1"/>
          </p:cNvSpPr>
          <p:nvPr>
            <p:ph sz="half" idx="1"/>
          </p:nvPr>
        </p:nvSpPr>
        <p:spPr/>
        <p:txBody>
          <a:bodyPr>
            <a:noAutofit/>
          </a:bodyPr>
          <a:lstStyle/>
          <a:p>
            <a:pPr marL="0" indent="0" algn="ctr">
              <a:lnSpc>
                <a:spcPct val="110000"/>
              </a:lnSpc>
              <a:spcBef>
                <a:spcPts val="0"/>
              </a:spcBef>
              <a:buNone/>
            </a:pPr>
            <a:endParaRPr lang="en-US" sz="3200" b="1" u="sng" dirty="0">
              <a:effectLst>
                <a:outerShdw blurRad="38100" dist="38100" dir="2700000" algn="tl">
                  <a:srgbClr val="000000">
                    <a:alpha val="43137"/>
                  </a:srgbClr>
                </a:outerShdw>
              </a:effectLst>
            </a:endParaRPr>
          </a:p>
          <a:p>
            <a:pPr marL="0" indent="0" algn="ctr">
              <a:lnSpc>
                <a:spcPct val="110000"/>
              </a:lnSpc>
              <a:spcBef>
                <a:spcPts val="0"/>
              </a:spcBef>
              <a:buNone/>
            </a:pPr>
            <a:endParaRPr lang="en-US" sz="3200" b="1" u="sng" dirty="0">
              <a:effectLst>
                <a:outerShdw blurRad="38100" dist="38100" dir="2700000" algn="tl">
                  <a:srgbClr val="000000">
                    <a:alpha val="43137"/>
                  </a:srgbClr>
                </a:outerShdw>
              </a:effectLst>
            </a:endParaRPr>
          </a:p>
          <a:p>
            <a:pPr marL="0" indent="0" algn="ctr">
              <a:lnSpc>
                <a:spcPct val="110000"/>
              </a:lnSpc>
              <a:spcBef>
                <a:spcPts val="0"/>
              </a:spcBef>
              <a:buNone/>
            </a:pPr>
            <a:r>
              <a:rPr lang="en-US" sz="3200" b="1" u="sng" dirty="0">
                <a:effectLst>
                  <a:outerShdw blurRad="38100" dist="38100" dir="2700000" algn="tl">
                    <a:srgbClr val="000000">
                      <a:alpha val="43137"/>
                    </a:srgbClr>
                  </a:outerShdw>
                </a:effectLst>
              </a:rPr>
              <a:t>SCDE Finance – Grants Accounting</a:t>
            </a:r>
          </a:p>
          <a:p>
            <a:pPr marL="0" indent="0" algn="ctr">
              <a:lnSpc>
                <a:spcPct val="110000"/>
              </a:lnSpc>
              <a:spcBef>
                <a:spcPts val="0"/>
              </a:spcBef>
              <a:buNone/>
            </a:pPr>
            <a:endParaRPr lang="en-US" b="1" u="sng" dirty="0">
              <a:effectLst>
                <a:outerShdw blurRad="38100" dist="38100" dir="2700000" algn="tl">
                  <a:srgbClr val="000000">
                    <a:alpha val="43137"/>
                  </a:srgbClr>
                </a:outerShdw>
              </a:effectLst>
            </a:endParaRPr>
          </a:p>
          <a:p>
            <a:pPr marL="0" indent="0" algn="ctr">
              <a:lnSpc>
                <a:spcPct val="110000"/>
              </a:lnSpc>
              <a:spcBef>
                <a:spcPts val="0"/>
              </a:spcBef>
              <a:buNone/>
            </a:pPr>
            <a:r>
              <a:rPr lang="en-US" dirty="0">
                <a:effectLst>
                  <a:outerShdw blurRad="38100" dist="38100" dir="2700000" algn="tl">
                    <a:srgbClr val="000000">
                      <a:alpha val="43137"/>
                    </a:srgbClr>
                  </a:outerShdw>
                </a:effectLst>
              </a:rPr>
              <a:t>SCDE Finance (Grants Accounting) is responsible for managing and processing the funding for sub-recipients once SCDE Program determines and shares the allocation amounts with grants accounting. </a:t>
            </a:r>
          </a:p>
          <a:p>
            <a:pPr marL="0" indent="0" algn="ctr">
              <a:lnSpc>
                <a:spcPct val="110000"/>
              </a:lnSpc>
              <a:spcBef>
                <a:spcPts val="0"/>
              </a:spcBef>
              <a:buNone/>
            </a:pPr>
            <a:endParaRPr lang="en-US" dirty="0"/>
          </a:p>
        </p:txBody>
      </p:sp>
      <p:sp>
        <p:nvSpPr>
          <p:cNvPr id="8" name="Content Placeholder 7">
            <a:extLst>
              <a:ext uri="{FF2B5EF4-FFF2-40B4-BE49-F238E27FC236}">
                <a16:creationId xmlns:a16="http://schemas.microsoft.com/office/drawing/2014/main" id="{FDB2FB59-9E7D-1C4C-D28D-DDA2F361FEF8}"/>
              </a:ext>
            </a:extLst>
          </p:cNvPr>
          <p:cNvSpPr>
            <a:spLocks noGrp="1"/>
          </p:cNvSpPr>
          <p:nvPr>
            <p:ph sz="half" idx="2"/>
          </p:nvPr>
        </p:nvSpPr>
        <p:spPr/>
        <p:txBody>
          <a:bodyPr>
            <a:noAutofit/>
          </a:bodyPr>
          <a:lstStyle/>
          <a:p>
            <a:pPr marL="0" indent="0">
              <a:buNone/>
            </a:pPr>
            <a:endParaRPr lang="en-US" dirty="0"/>
          </a:p>
          <a:p>
            <a:pPr marL="0" indent="0">
              <a:buNone/>
            </a:pPr>
            <a:endParaRPr lang="en-US" dirty="0"/>
          </a:p>
          <a:p>
            <a:r>
              <a:rPr lang="en-US" dirty="0"/>
              <a:t>SCDE Finance uploads the awards into GAPS (based on sub-award notifications sent from SCDE Program). </a:t>
            </a:r>
          </a:p>
          <a:p>
            <a:r>
              <a:rPr lang="en-US" dirty="0"/>
              <a:t>SCDE Finance approves expenditures in GAPS. </a:t>
            </a:r>
          </a:p>
          <a:p>
            <a:r>
              <a:rPr lang="en-US" dirty="0"/>
              <a:t>SCDE Finance approves expenditure refunds in GAPS. </a:t>
            </a:r>
          </a:p>
          <a:p>
            <a:r>
              <a:rPr lang="en-US" dirty="0"/>
              <a:t>SCDE Finance interface GAPS with SCEIS to issue payments to sub-recipients.</a:t>
            </a:r>
          </a:p>
          <a:p>
            <a:r>
              <a:rPr lang="en-US" dirty="0"/>
              <a:t>SCDE Finance monitors payments (as needed). </a:t>
            </a:r>
          </a:p>
          <a:p>
            <a:r>
              <a:rPr lang="en-US" dirty="0"/>
              <a:t>SCDE Finance provides technical assistance with GAPS. </a:t>
            </a:r>
          </a:p>
        </p:txBody>
      </p:sp>
      <p:pic>
        <p:nvPicPr>
          <p:cNvPr id="3" name="Picture 2">
            <a:extLst>
              <a:ext uri="{FF2B5EF4-FFF2-40B4-BE49-F238E27FC236}">
                <a16:creationId xmlns:a16="http://schemas.microsoft.com/office/drawing/2014/main" id="{A5A5F2A4-D676-0688-9597-9072B0A0322E}"/>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rot="5400000">
            <a:off x="6316695" y="5592795"/>
            <a:ext cx="5486400" cy="15810"/>
          </a:xfrm>
          <a:prstGeom prst="rect">
            <a:avLst/>
          </a:prstGeom>
          <a:ln>
            <a:noFill/>
          </a:ln>
        </p:spPr>
      </p:pic>
    </p:spTree>
    <p:extLst>
      <p:ext uri="{BB962C8B-B14F-4D97-AF65-F5344CB8AC3E}">
        <p14:creationId xmlns:p14="http://schemas.microsoft.com/office/powerpoint/2010/main" val="703020817"/>
      </p:ext>
    </p:extLst>
  </p:cSld>
  <p:clrMapOvr>
    <a:masterClrMapping/>
  </p:clrMapOvr>
</p:sld>
</file>

<file path=ppt/theme/theme1.xml><?xml version="1.0" encoding="utf-8"?>
<a:theme xmlns:a="http://schemas.openxmlformats.org/drawingml/2006/main" name="1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Light - accessible version" id="{96A01535-B97C-48C2-ABAE-26A7F291F191}" vid="{666A3F26-2E57-4E50-87BE-EE423C6AA8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SCDE PPT Template - Light - accessible version</Template>
  <TotalTime>928</TotalTime>
  <Words>1608</Words>
  <Application>Microsoft Office PowerPoint</Application>
  <PresentationFormat>Custom</PresentationFormat>
  <Paragraphs>159</Paragraphs>
  <Slides>17</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Trebuchet MS</vt:lpstr>
      <vt:lpstr>Arial</vt:lpstr>
      <vt:lpstr>Algerian</vt:lpstr>
      <vt:lpstr>Aptos</vt:lpstr>
      <vt:lpstr>1_Office Theme</vt:lpstr>
      <vt:lpstr>SCDE  Grants Accounting</vt:lpstr>
      <vt:lpstr>Agenda</vt:lpstr>
      <vt:lpstr>What is GAPS</vt:lpstr>
      <vt:lpstr>What is GAPS? – Gaining Access</vt:lpstr>
      <vt:lpstr>What is GAPS? – Roles and Responsibilities</vt:lpstr>
      <vt:lpstr>Understanding GAPS? – Roles and Responsibilities</vt:lpstr>
      <vt:lpstr>Understanding the Process</vt:lpstr>
      <vt:lpstr>Understanding the Process - SCDE Responsibilities </vt:lpstr>
      <vt:lpstr>GAPS Explained- SCDE Role </vt:lpstr>
      <vt:lpstr>Understanding the Process - Sub-Recipient Responsibilities   </vt:lpstr>
      <vt:lpstr>GAPS Explained- SCDE Responsibilities </vt:lpstr>
      <vt:lpstr>Reports</vt:lpstr>
      <vt:lpstr>Reports – Budget and Expenditure Reports</vt:lpstr>
      <vt:lpstr>What is SCAPS</vt:lpstr>
      <vt:lpstr>What is SCAPS? – Updates and Reminders</vt:lpstr>
      <vt:lpstr>Questions</vt:lpstr>
      <vt:lpstr>ed.sc.gov</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South Carolina Department of Education</dc:creator>
  <cp:lastModifiedBy>McCain, William</cp:lastModifiedBy>
  <cp:revision>8</cp:revision>
  <dcterms:created xsi:type="dcterms:W3CDTF">2024-10-30T19:27:50Z</dcterms:created>
  <dcterms:modified xsi:type="dcterms:W3CDTF">2025-08-20T18:11:01Z</dcterms:modified>
  <dc:identifier>DAGJFJTh0zc</dc:identifier>
</cp:coreProperties>
</file>