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3"/>
  </p:notesMasterIdLst>
  <p:sldIdLst>
    <p:sldId id="256" r:id="rId2"/>
    <p:sldId id="296" r:id="rId3"/>
    <p:sldId id="298" r:id="rId4"/>
    <p:sldId id="319" r:id="rId5"/>
    <p:sldId id="318" r:id="rId6"/>
    <p:sldId id="259" r:id="rId7"/>
    <p:sldId id="303" r:id="rId8"/>
    <p:sldId id="265" r:id="rId9"/>
    <p:sldId id="305" r:id="rId10"/>
    <p:sldId id="306" r:id="rId11"/>
    <p:sldId id="307" r:id="rId12"/>
    <p:sldId id="308" r:id="rId13"/>
    <p:sldId id="310" r:id="rId14"/>
    <p:sldId id="320" r:id="rId15"/>
    <p:sldId id="309" r:id="rId16"/>
    <p:sldId id="311" r:id="rId17"/>
    <p:sldId id="312" r:id="rId18"/>
    <p:sldId id="313" r:id="rId19"/>
    <p:sldId id="314" r:id="rId20"/>
    <p:sldId id="321" r:id="rId21"/>
    <p:sldId id="316" r:id="rId22"/>
  </p:sldIdLst>
  <p:sldSz cx="18288000" cy="10287000"/>
  <p:notesSz cx="6858000" cy="9144000"/>
  <p:embeddedFontLst>
    <p:embeddedFont>
      <p:font typeface="Cambria Math" panose="02040503050406030204" pitchFamily="18" charset="0"/>
      <p:regular r:id="rId2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A1C1262-6AB0-2C33-D481-C8D158E3C35E}" name="Byers, Joshua R" initials="JB" userId="S::jrbyers@ed.sc.gov::5f824b17-5ba8-4440-b152-ed7c00f27c8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C14C"/>
    <a:srgbClr val="FFE493"/>
    <a:srgbClr val="3A6C97"/>
    <a:srgbClr val="233746"/>
    <a:srgbClr val="EFC04B"/>
    <a:srgbClr val="469FB7"/>
    <a:srgbClr val="E7E7E7"/>
    <a:srgbClr val="F5D9B5"/>
    <a:srgbClr val="F2C480"/>
    <a:srgbClr val="DFAB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57" autoAdjust="0"/>
    <p:restoredTop sz="86467" autoAdjust="0"/>
  </p:normalViewPr>
  <p:slideViewPr>
    <p:cSldViewPr>
      <p:cViewPr varScale="1">
        <p:scale>
          <a:sx n="40" d="100"/>
          <a:sy n="40" d="100"/>
        </p:scale>
        <p:origin x="66" y="60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_rels/data2.xml.rels><?xml version="1.0" encoding="UTF-8" standalone="yes"?>
<Relationships xmlns="http://schemas.openxmlformats.org/package/2006/relationships"><Relationship Id="rId3" Type="http://schemas.openxmlformats.org/officeDocument/2006/relationships/hyperlink" Target="mailto:mscheele@ed.sc.gov" TargetMode="External"/><Relationship Id="rId2" Type="http://schemas.openxmlformats.org/officeDocument/2006/relationships/hyperlink" Target="mailto:jrbyers@ed.sc.gov" TargetMode="External"/><Relationship Id="rId1" Type="http://schemas.openxmlformats.org/officeDocument/2006/relationships/hyperlink" Target="mailto:mcooper@ed.sc.gov" TargetMode="External"/></Relationships>
</file>

<file path=ppt/diagrams/_rels/drawing2.xml.rels><?xml version="1.0" encoding="UTF-8" standalone="yes"?>
<Relationships xmlns="http://schemas.openxmlformats.org/package/2006/relationships"><Relationship Id="rId3" Type="http://schemas.openxmlformats.org/officeDocument/2006/relationships/hyperlink" Target="mailto:mscheele@ed.sc.gov" TargetMode="External"/><Relationship Id="rId2" Type="http://schemas.openxmlformats.org/officeDocument/2006/relationships/hyperlink" Target="mailto:jrbyers@ed.sc.gov" TargetMode="External"/><Relationship Id="rId1" Type="http://schemas.openxmlformats.org/officeDocument/2006/relationships/hyperlink" Target="mailto:mcooper@ed.sc.gov"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1EE4E8-C905-4922-9177-6B2550A7F74D}"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F75D2CDA-64AB-4C01-B3B8-FA177D9A6D7F}">
      <dgm:prSet phldrT="[Text]"/>
      <dgm:spPr/>
      <dgm:t>
        <a:bodyPr/>
        <a:lstStyle/>
        <a:p>
          <a:r>
            <a:rPr lang="en-US" dirty="0"/>
            <a:t>Local</a:t>
          </a:r>
        </a:p>
      </dgm:t>
    </dgm:pt>
    <dgm:pt modelId="{3E5A6934-D311-48FB-8EA4-8A51A31C75B3}" type="parTrans" cxnId="{8D6EA8B1-0C06-4B72-BBCF-5D7DD672D813}">
      <dgm:prSet/>
      <dgm:spPr/>
      <dgm:t>
        <a:bodyPr/>
        <a:lstStyle/>
        <a:p>
          <a:endParaRPr lang="en-US"/>
        </a:p>
      </dgm:t>
    </dgm:pt>
    <dgm:pt modelId="{2417CA70-B718-446D-BEAC-B5A45E30967F}" type="sibTrans" cxnId="{8D6EA8B1-0C06-4B72-BBCF-5D7DD672D813}">
      <dgm:prSet/>
      <dgm:spPr/>
      <dgm:t>
        <a:bodyPr/>
        <a:lstStyle/>
        <a:p>
          <a:endParaRPr lang="en-US"/>
        </a:p>
      </dgm:t>
    </dgm:pt>
    <dgm:pt modelId="{B06CB33D-1AFE-4FC2-8196-1D46E2527062}">
      <dgm:prSet phldrT="[Text]"/>
      <dgm:spPr/>
      <dgm:t>
        <a:bodyPr/>
        <a:lstStyle/>
        <a:p>
          <a:r>
            <a:rPr lang="en-US" dirty="0"/>
            <a:t>Property Taxes</a:t>
          </a:r>
        </a:p>
      </dgm:t>
    </dgm:pt>
    <dgm:pt modelId="{8B8BF4C2-958F-4279-AD07-F53CBE512361}" type="parTrans" cxnId="{D4AFBF6D-099E-49F3-98BA-63531FEC4181}">
      <dgm:prSet/>
      <dgm:spPr/>
      <dgm:t>
        <a:bodyPr/>
        <a:lstStyle/>
        <a:p>
          <a:endParaRPr lang="en-US"/>
        </a:p>
      </dgm:t>
    </dgm:pt>
    <dgm:pt modelId="{0058781E-4357-4BDC-80B9-9A010DA12874}" type="sibTrans" cxnId="{D4AFBF6D-099E-49F3-98BA-63531FEC4181}">
      <dgm:prSet/>
      <dgm:spPr/>
      <dgm:t>
        <a:bodyPr/>
        <a:lstStyle/>
        <a:p>
          <a:endParaRPr lang="en-US"/>
        </a:p>
      </dgm:t>
    </dgm:pt>
    <dgm:pt modelId="{F107EE5A-6387-4D6D-A842-F974FFC059AE}">
      <dgm:prSet phldrT="[Text]"/>
      <dgm:spPr/>
      <dgm:t>
        <a:bodyPr/>
        <a:lstStyle/>
        <a:p>
          <a:r>
            <a:rPr lang="en-US" dirty="0"/>
            <a:t>State</a:t>
          </a:r>
        </a:p>
      </dgm:t>
    </dgm:pt>
    <dgm:pt modelId="{2BBEE882-669F-4CD4-A8B0-77F96E7EFC38}" type="parTrans" cxnId="{E54190A0-2610-42F2-BA2F-4FB620FB4F11}">
      <dgm:prSet/>
      <dgm:spPr/>
      <dgm:t>
        <a:bodyPr/>
        <a:lstStyle/>
        <a:p>
          <a:endParaRPr lang="en-US"/>
        </a:p>
      </dgm:t>
    </dgm:pt>
    <dgm:pt modelId="{6283D847-804D-4BEC-8466-C4E265116407}" type="sibTrans" cxnId="{E54190A0-2610-42F2-BA2F-4FB620FB4F11}">
      <dgm:prSet/>
      <dgm:spPr/>
      <dgm:t>
        <a:bodyPr/>
        <a:lstStyle/>
        <a:p>
          <a:endParaRPr lang="en-US"/>
        </a:p>
      </dgm:t>
    </dgm:pt>
    <dgm:pt modelId="{4EDBD8D9-7024-442C-830A-A485575572C8}">
      <dgm:prSet phldrT="[Text]"/>
      <dgm:spPr/>
      <dgm:t>
        <a:bodyPr/>
        <a:lstStyle/>
        <a:p>
          <a:r>
            <a:rPr lang="en-US" dirty="0"/>
            <a:t>State Aid to Classrooms</a:t>
          </a:r>
        </a:p>
      </dgm:t>
    </dgm:pt>
    <dgm:pt modelId="{4D3898C6-5C9A-4EE7-9DE6-94BD351F6DDC}" type="parTrans" cxnId="{9F76B062-5113-463A-BE5F-F3D5F5AF7A34}">
      <dgm:prSet/>
      <dgm:spPr/>
      <dgm:t>
        <a:bodyPr/>
        <a:lstStyle/>
        <a:p>
          <a:endParaRPr lang="en-US"/>
        </a:p>
      </dgm:t>
    </dgm:pt>
    <dgm:pt modelId="{FE170219-F07A-4FA6-992F-77CB8C6A6C61}" type="sibTrans" cxnId="{9F76B062-5113-463A-BE5F-F3D5F5AF7A34}">
      <dgm:prSet/>
      <dgm:spPr/>
      <dgm:t>
        <a:bodyPr/>
        <a:lstStyle/>
        <a:p>
          <a:endParaRPr lang="en-US"/>
        </a:p>
      </dgm:t>
    </dgm:pt>
    <dgm:pt modelId="{6DEDD555-36B7-477A-BF51-89FCA97F2646}">
      <dgm:prSet phldrT="[Text]"/>
      <dgm:spPr/>
      <dgm:t>
        <a:bodyPr/>
        <a:lstStyle/>
        <a:p>
          <a:r>
            <a:rPr lang="en-US" dirty="0"/>
            <a:t>Retiree Insurance</a:t>
          </a:r>
        </a:p>
      </dgm:t>
    </dgm:pt>
    <dgm:pt modelId="{E49C5301-08BA-4771-97DA-806FFCDB14D6}" type="parTrans" cxnId="{05641544-1EB9-4E5E-8E0F-7CDECE822389}">
      <dgm:prSet/>
      <dgm:spPr/>
      <dgm:t>
        <a:bodyPr/>
        <a:lstStyle/>
        <a:p>
          <a:endParaRPr lang="en-US"/>
        </a:p>
      </dgm:t>
    </dgm:pt>
    <dgm:pt modelId="{9BF1CCC6-44D6-4C23-9E13-133C75DAE7B5}" type="sibTrans" cxnId="{05641544-1EB9-4E5E-8E0F-7CDECE822389}">
      <dgm:prSet/>
      <dgm:spPr/>
      <dgm:t>
        <a:bodyPr/>
        <a:lstStyle/>
        <a:p>
          <a:endParaRPr lang="en-US"/>
        </a:p>
      </dgm:t>
    </dgm:pt>
    <dgm:pt modelId="{0D81AF5C-48D5-4BD3-A611-11C39A7183B3}">
      <dgm:prSet phldrT="[Text]"/>
      <dgm:spPr/>
      <dgm:t>
        <a:bodyPr/>
        <a:lstStyle/>
        <a:p>
          <a:r>
            <a:rPr lang="en-US" dirty="0"/>
            <a:t>Federal</a:t>
          </a:r>
        </a:p>
      </dgm:t>
    </dgm:pt>
    <dgm:pt modelId="{BE79E72A-8E87-4B8F-9BEF-D53FD38741F2}" type="parTrans" cxnId="{9D2BB7FC-9BB3-4F90-BADA-CB31C37648C1}">
      <dgm:prSet/>
      <dgm:spPr/>
      <dgm:t>
        <a:bodyPr/>
        <a:lstStyle/>
        <a:p>
          <a:endParaRPr lang="en-US"/>
        </a:p>
      </dgm:t>
    </dgm:pt>
    <dgm:pt modelId="{1663A26B-2BE3-4915-89D8-151EA154EFCE}" type="sibTrans" cxnId="{9D2BB7FC-9BB3-4F90-BADA-CB31C37648C1}">
      <dgm:prSet/>
      <dgm:spPr/>
      <dgm:t>
        <a:bodyPr/>
        <a:lstStyle/>
        <a:p>
          <a:endParaRPr lang="en-US"/>
        </a:p>
      </dgm:t>
    </dgm:pt>
    <dgm:pt modelId="{9A506091-AE9E-4831-89BD-752F054CDDD7}">
      <dgm:prSet phldrT="[Text]"/>
      <dgm:spPr/>
      <dgm:t>
        <a:bodyPr/>
        <a:lstStyle/>
        <a:p>
          <a:r>
            <a:rPr lang="en-US" dirty="0"/>
            <a:t>Title I</a:t>
          </a:r>
        </a:p>
      </dgm:t>
    </dgm:pt>
    <dgm:pt modelId="{8883147F-48E4-41BD-B298-F0C7BB218F86}" type="parTrans" cxnId="{3532D2CC-2E80-4846-8C81-157E3CD8D9E5}">
      <dgm:prSet/>
      <dgm:spPr/>
      <dgm:t>
        <a:bodyPr/>
        <a:lstStyle/>
        <a:p>
          <a:endParaRPr lang="en-US"/>
        </a:p>
      </dgm:t>
    </dgm:pt>
    <dgm:pt modelId="{EDBE2195-94A5-4740-82D1-CDF0053DD0C5}" type="sibTrans" cxnId="{3532D2CC-2E80-4846-8C81-157E3CD8D9E5}">
      <dgm:prSet/>
      <dgm:spPr/>
      <dgm:t>
        <a:bodyPr/>
        <a:lstStyle/>
        <a:p>
          <a:endParaRPr lang="en-US"/>
        </a:p>
      </dgm:t>
    </dgm:pt>
    <dgm:pt modelId="{42C4EF8A-99BA-402E-A140-C6CD26E0E0CF}">
      <dgm:prSet phldrT="[Text]"/>
      <dgm:spPr/>
      <dgm:t>
        <a:bodyPr/>
        <a:lstStyle/>
        <a:p>
          <a:r>
            <a:rPr lang="en-US" dirty="0"/>
            <a:t>IDEA</a:t>
          </a:r>
        </a:p>
      </dgm:t>
    </dgm:pt>
    <dgm:pt modelId="{C7B3F36B-CB8E-44C3-9966-F50CF896A4EF}" type="parTrans" cxnId="{6D932114-7D0D-4E0F-85B9-34E2CB72573C}">
      <dgm:prSet/>
      <dgm:spPr/>
      <dgm:t>
        <a:bodyPr/>
        <a:lstStyle/>
        <a:p>
          <a:endParaRPr lang="en-US"/>
        </a:p>
      </dgm:t>
    </dgm:pt>
    <dgm:pt modelId="{37CDCD7A-7F99-49C1-A16C-DD539A9F6EC0}" type="sibTrans" cxnId="{6D932114-7D0D-4E0F-85B9-34E2CB72573C}">
      <dgm:prSet/>
      <dgm:spPr/>
      <dgm:t>
        <a:bodyPr/>
        <a:lstStyle/>
        <a:p>
          <a:endParaRPr lang="en-US"/>
        </a:p>
      </dgm:t>
    </dgm:pt>
    <dgm:pt modelId="{740B5B05-8A6A-4CFA-96AF-1A87A8D162CD}">
      <dgm:prSet phldrT="[Text]"/>
      <dgm:spPr/>
      <dgm:t>
        <a:bodyPr/>
        <a:lstStyle/>
        <a:p>
          <a:r>
            <a:rPr lang="en-US" dirty="0"/>
            <a:t>CERDEP</a:t>
          </a:r>
        </a:p>
      </dgm:t>
    </dgm:pt>
    <dgm:pt modelId="{5381FB12-426C-430B-9250-D14EE664CCDD}" type="parTrans" cxnId="{1555D728-A4DA-4804-B626-B5A205D55F1D}">
      <dgm:prSet/>
      <dgm:spPr/>
      <dgm:t>
        <a:bodyPr/>
        <a:lstStyle/>
        <a:p>
          <a:endParaRPr lang="en-US"/>
        </a:p>
      </dgm:t>
    </dgm:pt>
    <dgm:pt modelId="{3A506AF8-1451-40AA-A72C-CEEFD6730393}" type="sibTrans" cxnId="{1555D728-A4DA-4804-B626-B5A205D55F1D}">
      <dgm:prSet/>
      <dgm:spPr/>
      <dgm:t>
        <a:bodyPr/>
        <a:lstStyle/>
        <a:p>
          <a:endParaRPr lang="en-US"/>
        </a:p>
      </dgm:t>
    </dgm:pt>
    <dgm:pt modelId="{C9E7612F-8BCF-409E-8716-1676E7CE39BC}">
      <dgm:prSet phldrT="[Text]"/>
      <dgm:spPr/>
      <dgm:t>
        <a:bodyPr/>
        <a:lstStyle/>
        <a:p>
          <a:r>
            <a:rPr lang="en-US" dirty="0"/>
            <a:t>ESSER</a:t>
          </a:r>
        </a:p>
      </dgm:t>
    </dgm:pt>
    <dgm:pt modelId="{57C9A542-0418-4C61-9F4A-74C2033CDBAE}" type="parTrans" cxnId="{6BB9B614-2512-4A4E-AC3E-A2864FF9AC04}">
      <dgm:prSet/>
      <dgm:spPr/>
      <dgm:t>
        <a:bodyPr/>
        <a:lstStyle/>
        <a:p>
          <a:endParaRPr lang="en-US"/>
        </a:p>
      </dgm:t>
    </dgm:pt>
    <dgm:pt modelId="{F31B923B-EEEF-4573-958C-7E93B628C32B}" type="sibTrans" cxnId="{6BB9B614-2512-4A4E-AC3E-A2864FF9AC04}">
      <dgm:prSet/>
      <dgm:spPr/>
      <dgm:t>
        <a:bodyPr/>
        <a:lstStyle/>
        <a:p>
          <a:endParaRPr lang="en-US"/>
        </a:p>
      </dgm:t>
    </dgm:pt>
    <dgm:pt modelId="{FA74297A-75A1-40EB-A4F9-424A31E71068}">
      <dgm:prSet phldrT="[Text]"/>
      <dgm:spPr/>
      <dgm:t>
        <a:bodyPr/>
        <a:lstStyle/>
        <a:p>
          <a:r>
            <a:rPr lang="en-US" dirty="0"/>
            <a:t>Child Nutrition</a:t>
          </a:r>
        </a:p>
      </dgm:t>
    </dgm:pt>
    <dgm:pt modelId="{0C00A0EF-E496-4CE3-8117-C5C5986386D2}" type="parTrans" cxnId="{B51520E0-8B3B-4EFA-A4B5-26D74E271481}">
      <dgm:prSet/>
      <dgm:spPr/>
      <dgm:t>
        <a:bodyPr/>
        <a:lstStyle/>
        <a:p>
          <a:endParaRPr lang="en-US"/>
        </a:p>
      </dgm:t>
    </dgm:pt>
    <dgm:pt modelId="{7631DCB5-7DB9-45C5-8B34-081647A9205E}" type="sibTrans" cxnId="{B51520E0-8B3B-4EFA-A4B5-26D74E271481}">
      <dgm:prSet/>
      <dgm:spPr/>
      <dgm:t>
        <a:bodyPr/>
        <a:lstStyle/>
        <a:p>
          <a:endParaRPr lang="en-US"/>
        </a:p>
      </dgm:t>
    </dgm:pt>
    <dgm:pt modelId="{D168FF91-76B3-4A6D-B2CC-8B1DA310BCE0}">
      <dgm:prSet phldrT="[Text]"/>
      <dgm:spPr/>
      <dgm:t>
        <a:bodyPr/>
        <a:lstStyle/>
        <a:p>
          <a:r>
            <a:rPr lang="en-US" dirty="0"/>
            <a:t>Investment Earnings</a:t>
          </a:r>
        </a:p>
      </dgm:t>
    </dgm:pt>
    <dgm:pt modelId="{6A20270F-4379-4911-B4FC-62CE2A2D76B1}" type="parTrans" cxnId="{C96C63AA-E1B9-48EA-8204-31E038EB61BC}">
      <dgm:prSet/>
      <dgm:spPr/>
      <dgm:t>
        <a:bodyPr/>
        <a:lstStyle/>
        <a:p>
          <a:endParaRPr lang="en-US"/>
        </a:p>
      </dgm:t>
    </dgm:pt>
    <dgm:pt modelId="{C895A9F6-FDFC-45FF-836A-C223F7E41510}" type="sibTrans" cxnId="{C96C63AA-E1B9-48EA-8204-31E038EB61BC}">
      <dgm:prSet/>
      <dgm:spPr/>
      <dgm:t>
        <a:bodyPr/>
        <a:lstStyle/>
        <a:p>
          <a:endParaRPr lang="en-US"/>
        </a:p>
      </dgm:t>
    </dgm:pt>
    <dgm:pt modelId="{6E5757B1-F7B0-4BA1-AEE8-27D9DBEC73DA}" type="pres">
      <dgm:prSet presAssocID="{741EE4E8-C905-4922-9177-6B2550A7F74D}" presName="Name0" presStyleCnt="0">
        <dgm:presLayoutVars>
          <dgm:dir/>
          <dgm:animLvl val="lvl"/>
          <dgm:resizeHandles val="exact"/>
        </dgm:presLayoutVars>
      </dgm:prSet>
      <dgm:spPr/>
    </dgm:pt>
    <dgm:pt modelId="{D94F5717-C257-406E-9058-3026884B35F3}" type="pres">
      <dgm:prSet presAssocID="{F75D2CDA-64AB-4C01-B3B8-FA177D9A6D7F}" presName="composite" presStyleCnt="0"/>
      <dgm:spPr/>
    </dgm:pt>
    <dgm:pt modelId="{B0A5C0EA-1521-4C5B-BFE2-C2ABAA9FAE13}" type="pres">
      <dgm:prSet presAssocID="{F75D2CDA-64AB-4C01-B3B8-FA177D9A6D7F}" presName="parTx" presStyleLbl="alignNode1" presStyleIdx="0" presStyleCnt="3" custScaleX="117163">
        <dgm:presLayoutVars>
          <dgm:chMax val="0"/>
          <dgm:chPref val="0"/>
          <dgm:bulletEnabled val="1"/>
        </dgm:presLayoutVars>
      </dgm:prSet>
      <dgm:spPr/>
    </dgm:pt>
    <dgm:pt modelId="{AFDC944D-9E64-4B39-9046-45C9AFA00FF9}" type="pres">
      <dgm:prSet presAssocID="{F75D2CDA-64AB-4C01-B3B8-FA177D9A6D7F}" presName="desTx" presStyleLbl="alignAccFollowNode1" presStyleIdx="0" presStyleCnt="3" custScaleX="117163">
        <dgm:presLayoutVars>
          <dgm:bulletEnabled val="1"/>
        </dgm:presLayoutVars>
      </dgm:prSet>
      <dgm:spPr/>
    </dgm:pt>
    <dgm:pt modelId="{AEF1E149-0B1C-438C-A3F5-F142FCD3C5EA}" type="pres">
      <dgm:prSet presAssocID="{2417CA70-B718-446D-BEAC-B5A45E30967F}" presName="space" presStyleCnt="0"/>
      <dgm:spPr/>
    </dgm:pt>
    <dgm:pt modelId="{2DE7DBAF-9EE0-48DF-B896-4D630C25E084}" type="pres">
      <dgm:prSet presAssocID="{F107EE5A-6387-4D6D-A842-F974FFC059AE}" presName="composite" presStyleCnt="0"/>
      <dgm:spPr/>
    </dgm:pt>
    <dgm:pt modelId="{FE1E9FF9-1C19-49BF-96A6-077FE760FEA6}" type="pres">
      <dgm:prSet presAssocID="{F107EE5A-6387-4D6D-A842-F974FFC059AE}" presName="parTx" presStyleLbl="alignNode1" presStyleIdx="1" presStyleCnt="3" custScaleX="117163">
        <dgm:presLayoutVars>
          <dgm:chMax val="0"/>
          <dgm:chPref val="0"/>
          <dgm:bulletEnabled val="1"/>
        </dgm:presLayoutVars>
      </dgm:prSet>
      <dgm:spPr/>
    </dgm:pt>
    <dgm:pt modelId="{984D5C59-19F0-4928-9106-D37F3EEFA7CD}" type="pres">
      <dgm:prSet presAssocID="{F107EE5A-6387-4D6D-A842-F974FFC059AE}" presName="desTx" presStyleLbl="alignAccFollowNode1" presStyleIdx="1" presStyleCnt="3" custScaleX="117163">
        <dgm:presLayoutVars>
          <dgm:bulletEnabled val="1"/>
        </dgm:presLayoutVars>
      </dgm:prSet>
      <dgm:spPr/>
    </dgm:pt>
    <dgm:pt modelId="{9969E3D5-2ACF-4B34-8445-7E0E344A549B}" type="pres">
      <dgm:prSet presAssocID="{6283D847-804D-4BEC-8466-C4E265116407}" presName="space" presStyleCnt="0"/>
      <dgm:spPr/>
    </dgm:pt>
    <dgm:pt modelId="{7927E8CD-F91A-4D88-90E6-14EBBAAC997E}" type="pres">
      <dgm:prSet presAssocID="{0D81AF5C-48D5-4BD3-A611-11C39A7183B3}" presName="composite" presStyleCnt="0"/>
      <dgm:spPr/>
    </dgm:pt>
    <dgm:pt modelId="{D9101DF7-B15F-4E0A-86C9-C63800A81A4B}" type="pres">
      <dgm:prSet presAssocID="{0D81AF5C-48D5-4BD3-A611-11C39A7183B3}" presName="parTx" presStyleLbl="alignNode1" presStyleIdx="2" presStyleCnt="3" custScaleX="117163">
        <dgm:presLayoutVars>
          <dgm:chMax val="0"/>
          <dgm:chPref val="0"/>
          <dgm:bulletEnabled val="1"/>
        </dgm:presLayoutVars>
      </dgm:prSet>
      <dgm:spPr/>
    </dgm:pt>
    <dgm:pt modelId="{950289D8-3F2F-4B3A-9F75-24ECA74C40BE}" type="pres">
      <dgm:prSet presAssocID="{0D81AF5C-48D5-4BD3-A611-11C39A7183B3}" presName="desTx" presStyleLbl="alignAccFollowNode1" presStyleIdx="2" presStyleCnt="3" custScaleX="117163">
        <dgm:presLayoutVars>
          <dgm:bulletEnabled val="1"/>
        </dgm:presLayoutVars>
      </dgm:prSet>
      <dgm:spPr/>
    </dgm:pt>
  </dgm:ptLst>
  <dgm:cxnLst>
    <dgm:cxn modelId="{8ADBFC0E-3DD0-413E-A739-0F2B1AB04BB1}" type="presOf" srcId="{F107EE5A-6387-4D6D-A842-F974FFC059AE}" destId="{FE1E9FF9-1C19-49BF-96A6-077FE760FEA6}" srcOrd="0" destOrd="0" presId="urn:microsoft.com/office/officeart/2005/8/layout/hList1"/>
    <dgm:cxn modelId="{6D932114-7D0D-4E0F-85B9-34E2CB72573C}" srcId="{0D81AF5C-48D5-4BD3-A611-11C39A7183B3}" destId="{42C4EF8A-99BA-402E-A140-C6CD26E0E0CF}" srcOrd="1" destOrd="0" parTransId="{C7B3F36B-CB8E-44C3-9966-F50CF896A4EF}" sibTransId="{37CDCD7A-7F99-49C1-A16C-DD539A9F6EC0}"/>
    <dgm:cxn modelId="{6BB9B614-2512-4A4E-AC3E-A2864FF9AC04}" srcId="{0D81AF5C-48D5-4BD3-A611-11C39A7183B3}" destId="{C9E7612F-8BCF-409E-8716-1676E7CE39BC}" srcOrd="2" destOrd="0" parTransId="{57C9A542-0418-4C61-9F4A-74C2033CDBAE}" sibTransId="{F31B923B-EEEF-4573-958C-7E93B628C32B}"/>
    <dgm:cxn modelId="{CC594B1B-657C-4C00-BF93-BA25CC208776}" type="presOf" srcId="{42C4EF8A-99BA-402E-A140-C6CD26E0E0CF}" destId="{950289D8-3F2F-4B3A-9F75-24ECA74C40BE}" srcOrd="0" destOrd="1" presId="urn:microsoft.com/office/officeart/2005/8/layout/hList1"/>
    <dgm:cxn modelId="{1555D728-A4DA-4804-B626-B5A205D55F1D}" srcId="{F107EE5A-6387-4D6D-A842-F974FFC059AE}" destId="{740B5B05-8A6A-4CFA-96AF-1A87A8D162CD}" srcOrd="2" destOrd="0" parTransId="{5381FB12-426C-430B-9250-D14EE664CCDD}" sibTransId="{3A506AF8-1451-40AA-A72C-CEEFD6730393}"/>
    <dgm:cxn modelId="{9F76B062-5113-463A-BE5F-F3D5F5AF7A34}" srcId="{F107EE5A-6387-4D6D-A842-F974FFC059AE}" destId="{4EDBD8D9-7024-442C-830A-A485575572C8}" srcOrd="0" destOrd="0" parTransId="{4D3898C6-5C9A-4EE7-9DE6-94BD351F6DDC}" sibTransId="{FE170219-F07A-4FA6-992F-77CB8C6A6C61}"/>
    <dgm:cxn modelId="{05641544-1EB9-4E5E-8E0F-7CDECE822389}" srcId="{F107EE5A-6387-4D6D-A842-F974FFC059AE}" destId="{6DEDD555-36B7-477A-BF51-89FCA97F2646}" srcOrd="1" destOrd="0" parTransId="{E49C5301-08BA-4771-97DA-806FFCDB14D6}" sibTransId="{9BF1CCC6-44D6-4C23-9E13-133C75DAE7B5}"/>
    <dgm:cxn modelId="{D4AFBF6D-099E-49F3-98BA-63531FEC4181}" srcId="{F75D2CDA-64AB-4C01-B3B8-FA177D9A6D7F}" destId="{B06CB33D-1AFE-4FC2-8196-1D46E2527062}" srcOrd="0" destOrd="0" parTransId="{8B8BF4C2-958F-4279-AD07-F53CBE512361}" sibTransId="{0058781E-4357-4BDC-80B9-9A010DA12874}"/>
    <dgm:cxn modelId="{63A77654-D85C-4F0F-94F4-A0E9EAA7B5CA}" type="presOf" srcId="{F75D2CDA-64AB-4C01-B3B8-FA177D9A6D7F}" destId="{B0A5C0EA-1521-4C5B-BFE2-C2ABAA9FAE13}" srcOrd="0" destOrd="0" presId="urn:microsoft.com/office/officeart/2005/8/layout/hList1"/>
    <dgm:cxn modelId="{6E94467D-4A7B-42B7-90E3-EA4E5ACB4687}" type="presOf" srcId="{740B5B05-8A6A-4CFA-96AF-1A87A8D162CD}" destId="{984D5C59-19F0-4928-9106-D37F3EEFA7CD}" srcOrd="0" destOrd="2" presId="urn:microsoft.com/office/officeart/2005/8/layout/hList1"/>
    <dgm:cxn modelId="{6DFFDA81-F229-4FF7-A0E2-0310CFE6618C}" type="presOf" srcId="{D168FF91-76B3-4A6D-B2CC-8B1DA310BCE0}" destId="{AFDC944D-9E64-4B39-9046-45C9AFA00FF9}" srcOrd="0" destOrd="1" presId="urn:microsoft.com/office/officeart/2005/8/layout/hList1"/>
    <dgm:cxn modelId="{598D418A-1CF8-4285-AF59-70146452EC83}" type="presOf" srcId="{C9E7612F-8BCF-409E-8716-1676E7CE39BC}" destId="{950289D8-3F2F-4B3A-9F75-24ECA74C40BE}" srcOrd="0" destOrd="2" presId="urn:microsoft.com/office/officeart/2005/8/layout/hList1"/>
    <dgm:cxn modelId="{DB897E8F-A185-4B46-85E6-DB6C95E97839}" type="presOf" srcId="{741EE4E8-C905-4922-9177-6B2550A7F74D}" destId="{6E5757B1-F7B0-4BA1-AEE8-27D9DBEC73DA}" srcOrd="0" destOrd="0" presId="urn:microsoft.com/office/officeart/2005/8/layout/hList1"/>
    <dgm:cxn modelId="{5A2C3F99-371B-43D2-BE40-19827578B803}" type="presOf" srcId="{4EDBD8D9-7024-442C-830A-A485575572C8}" destId="{984D5C59-19F0-4928-9106-D37F3EEFA7CD}" srcOrd="0" destOrd="0" presId="urn:microsoft.com/office/officeart/2005/8/layout/hList1"/>
    <dgm:cxn modelId="{E54190A0-2610-42F2-BA2F-4FB620FB4F11}" srcId="{741EE4E8-C905-4922-9177-6B2550A7F74D}" destId="{F107EE5A-6387-4D6D-A842-F974FFC059AE}" srcOrd="1" destOrd="0" parTransId="{2BBEE882-669F-4CD4-A8B0-77F96E7EFC38}" sibTransId="{6283D847-804D-4BEC-8466-C4E265116407}"/>
    <dgm:cxn modelId="{C96C63AA-E1B9-48EA-8204-31E038EB61BC}" srcId="{F75D2CDA-64AB-4C01-B3B8-FA177D9A6D7F}" destId="{D168FF91-76B3-4A6D-B2CC-8B1DA310BCE0}" srcOrd="1" destOrd="0" parTransId="{6A20270F-4379-4911-B4FC-62CE2A2D76B1}" sibTransId="{C895A9F6-FDFC-45FF-836A-C223F7E41510}"/>
    <dgm:cxn modelId="{8D6EA8B1-0C06-4B72-BBCF-5D7DD672D813}" srcId="{741EE4E8-C905-4922-9177-6B2550A7F74D}" destId="{F75D2CDA-64AB-4C01-B3B8-FA177D9A6D7F}" srcOrd="0" destOrd="0" parTransId="{3E5A6934-D311-48FB-8EA4-8A51A31C75B3}" sibTransId="{2417CA70-B718-446D-BEAC-B5A45E30967F}"/>
    <dgm:cxn modelId="{57E88DBF-89AB-4991-8DC1-4DD0B134A135}" type="presOf" srcId="{6DEDD555-36B7-477A-BF51-89FCA97F2646}" destId="{984D5C59-19F0-4928-9106-D37F3EEFA7CD}" srcOrd="0" destOrd="1" presId="urn:microsoft.com/office/officeart/2005/8/layout/hList1"/>
    <dgm:cxn modelId="{3532D2CC-2E80-4846-8C81-157E3CD8D9E5}" srcId="{0D81AF5C-48D5-4BD3-A611-11C39A7183B3}" destId="{9A506091-AE9E-4831-89BD-752F054CDDD7}" srcOrd="0" destOrd="0" parTransId="{8883147F-48E4-41BD-B298-F0C7BB218F86}" sibTransId="{EDBE2195-94A5-4740-82D1-CDF0053DD0C5}"/>
    <dgm:cxn modelId="{B51520E0-8B3B-4EFA-A4B5-26D74E271481}" srcId="{0D81AF5C-48D5-4BD3-A611-11C39A7183B3}" destId="{FA74297A-75A1-40EB-A4F9-424A31E71068}" srcOrd="3" destOrd="0" parTransId="{0C00A0EF-E496-4CE3-8117-C5C5986386D2}" sibTransId="{7631DCB5-7DB9-45C5-8B34-081647A9205E}"/>
    <dgm:cxn modelId="{92B597E0-417B-4DE8-94C6-8F71D62346F6}" type="presOf" srcId="{B06CB33D-1AFE-4FC2-8196-1D46E2527062}" destId="{AFDC944D-9E64-4B39-9046-45C9AFA00FF9}" srcOrd="0" destOrd="0" presId="urn:microsoft.com/office/officeart/2005/8/layout/hList1"/>
    <dgm:cxn modelId="{BF2D1FEF-868B-47E2-AE6C-4EB96E63E60D}" type="presOf" srcId="{FA74297A-75A1-40EB-A4F9-424A31E71068}" destId="{950289D8-3F2F-4B3A-9F75-24ECA74C40BE}" srcOrd="0" destOrd="3" presId="urn:microsoft.com/office/officeart/2005/8/layout/hList1"/>
    <dgm:cxn modelId="{64BA3EF2-B2A6-4EAB-8B75-AC588BE2B658}" type="presOf" srcId="{9A506091-AE9E-4831-89BD-752F054CDDD7}" destId="{950289D8-3F2F-4B3A-9F75-24ECA74C40BE}" srcOrd="0" destOrd="0" presId="urn:microsoft.com/office/officeart/2005/8/layout/hList1"/>
    <dgm:cxn modelId="{049AC7FA-EBE7-445D-9534-083C7CC45C0A}" type="presOf" srcId="{0D81AF5C-48D5-4BD3-A611-11C39A7183B3}" destId="{D9101DF7-B15F-4E0A-86C9-C63800A81A4B}" srcOrd="0" destOrd="0" presId="urn:microsoft.com/office/officeart/2005/8/layout/hList1"/>
    <dgm:cxn modelId="{9D2BB7FC-9BB3-4F90-BADA-CB31C37648C1}" srcId="{741EE4E8-C905-4922-9177-6B2550A7F74D}" destId="{0D81AF5C-48D5-4BD3-A611-11C39A7183B3}" srcOrd="2" destOrd="0" parTransId="{BE79E72A-8E87-4B8F-9BEF-D53FD38741F2}" sibTransId="{1663A26B-2BE3-4915-89D8-151EA154EFCE}"/>
    <dgm:cxn modelId="{9F0959AE-48BB-4895-86ED-316F36ABFAAD}" type="presParOf" srcId="{6E5757B1-F7B0-4BA1-AEE8-27D9DBEC73DA}" destId="{D94F5717-C257-406E-9058-3026884B35F3}" srcOrd="0" destOrd="0" presId="urn:microsoft.com/office/officeart/2005/8/layout/hList1"/>
    <dgm:cxn modelId="{D64C13FD-871E-4EE9-B31F-925CD7901117}" type="presParOf" srcId="{D94F5717-C257-406E-9058-3026884B35F3}" destId="{B0A5C0EA-1521-4C5B-BFE2-C2ABAA9FAE13}" srcOrd="0" destOrd="0" presId="urn:microsoft.com/office/officeart/2005/8/layout/hList1"/>
    <dgm:cxn modelId="{6DE23658-DCEF-4D3A-9DCB-533CED697E7E}" type="presParOf" srcId="{D94F5717-C257-406E-9058-3026884B35F3}" destId="{AFDC944D-9E64-4B39-9046-45C9AFA00FF9}" srcOrd="1" destOrd="0" presId="urn:microsoft.com/office/officeart/2005/8/layout/hList1"/>
    <dgm:cxn modelId="{EC3C1AFE-0355-4F58-AA45-8C59344D92BD}" type="presParOf" srcId="{6E5757B1-F7B0-4BA1-AEE8-27D9DBEC73DA}" destId="{AEF1E149-0B1C-438C-A3F5-F142FCD3C5EA}" srcOrd="1" destOrd="0" presId="urn:microsoft.com/office/officeart/2005/8/layout/hList1"/>
    <dgm:cxn modelId="{5F1FA393-B643-482A-9ABC-608B8F8864DB}" type="presParOf" srcId="{6E5757B1-F7B0-4BA1-AEE8-27D9DBEC73DA}" destId="{2DE7DBAF-9EE0-48DF-B896-4D630C25E084}" srcOrd="2" destOrd="0" presId="urn:microsoft.com/office/officeart/2005/8/layout/hList1"/>
    <dgm:cxn modelId="{3F33AC8E-1EDA-4DA4-841B-850DEED88CA9}" type="presParOf" srcId="{2DE7DBAF-9EE0-48DF-B896-4D630C25E084}" destId="{FE1E9FF9-1C19-49BF-96A6-077FE760FEA6}" srcOrd="0" destOrd="0" presId="urn:microsoft.com/office/officeart/2005/8/layout/hList1"/>
    <dgm:cxn modelId="{BE7ADAD1-433C-4560-A3E0-ABD4F0CA6429}" type="presParOf" srcId="{2DE7DBAF-9EE0-48DF-B896-4D630C25E084}" destId="{984D5C59-19F0-4928-9106-D37F3EEFA7CD}" srcOrd="1" destOrd="0" presId="urn:microsoft.com/office/officeart/2005/8/layout/hList1"/>
    <dgm:cxn modelId="{9D30ADE8-2A26-4855-8BA7-88D5568DE216}" type="presParOf" srcId="{6E5757B1-F7B0-4BA1-AEE8-27D9DBEC73DA}" destId="{9969E3D5-2ACF-4B34-8445-7E0E344A549B}" srcOrd="3" destOrd="0" presId="urn:microsoft.com/office/officeart/2005/8/layout/hList1"/>
    <dgm:cxn modelId="{85F406E0-1762-4586-BB37-47DBC13DEFE9}" type="presParOf" srcId="{6E5757B1-F7B0-4BA1-AEE8-27D9DBEC73DA}" destId="{7927E8CD-F91A-4D88-90E6-14EBBAAC997E}" srcOrd="4" destOrd="0" presId="urn:microsoft.com/office/officeart/2005/8/layout/hList1"/>
    <dgm:cxn modelId="{465589CE-5BDD-46BF-AB1D-5B0D4C4D7312}" type="presParOf" srcId="{7927E8CD-F91A-4D88-90E6-14EBBAAC997E}" destId="{D9101DF7-B15F-4E0A-86C9-C63800A81A4B}" srcOrd="0" destOrd="0" presId="urn:microsoft.com/office/officeart/2005/8/layout/hList1"/>
    <dgm:cxn modelId="{1D730E14-4442-4E80-8513-64B9E34FBC7E}" type="presParOf" srcId="{7927E8CD-F91A-4D88-90E6-14EBBAAC997E}" destId="{950289D8-3F2F-4B3A-9F75-24ECA74C40BE}"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98E2386-69FB-4936-A6C7-1ED8BA15662A}"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n-US"/>
        </a:p>
      </dgm:t>
    </dgm:pt>
    <dgm:pt modelId="{A6FEC564-E41F-42F7-867B-5892F9DFA27C}">
      <dgm:prSet phldrT="[Text]"/>
      <dgm:spPr/>
      <dgm:t>
        <a:bodyPr/>
        <a:lstStyle/>
        <a:p>
          <a:r>
            <a:rPr lang="en-US" dirty="0"/>
            <a:t>Melanie Cooper</a:t>
          </a:r>
        </a:p>
      </dgm:t>
    </dgm:pt>
    <dgm:pt modelId="{8CCBC04B-6F34-4F5C-A566-BAA645531960}" type="parTrans" cxnId="{863885D8-1F43-4ACE-9C19-D626ADE4C61B}">
      <dgm:prSet/>
      <dgm:spPr/>
      <dgm:t>
        <a:bodyPr/>
        <a:lstStyle/>
        <a:p>
          <a:endParaRPr lang="en-US"/>
        </a:p>
      </dgm:t>
    </dgm:pt>
    <dgm:pt modelId="{60746DC5-4037-46FB-8F54-1E4DE0735510}" type="sibTrans" cxnId="{863885D8-1F43-4ACE-9C19-D626ADE4C61B}">
      <dgm:prSet/>
      <dgm:spPr/>
      <dgm:t>
        <a:bodyPr/>
        <a:lstStyle/>
        <a:p>
          <a:endParaRPr lang="en-US"/>
        </a:p>
      </dgm:t>
    </dgm:pt>
    <dgm:pt modelId="{41322BB8-1D73-4A0C-850E-3F8DA029E000}">
      <dgm:prSet phldrT="[Text]"/>
      <dgm:spPr/>
      <dgm:t>
        <a:bodyPr/>
        <a:lstStyle/>
        <a:p>
          <a:r>
            <a:rPr lang="en-US" dirty="0"/>
            <a:t>Finance Director</a:t>
          </a:r>
        </a:p>
      </dgm:t>
    </dgm:pt>
    <dgm:pt modelId="{770A05EE-3603-4236-91B9-EFB9E4E5D388}" type="parTrans" cxnId="{C9179B48-4B3A-4EC2-A35B-CCCAFC71243B}">
      <dgm:prSet/>
      <dgm:spPr/>
      <dgm:t>
        <a:bodyPr/>
        <a:lstStyle/>
        <a:p>
          <a:endParaRPr lang="en-US"/>
        </a:p>
      </dgm:t>
    </dgm:pt>
    <dgm:pt modelId="{15760BE2-5226-4D9D-9280-F7D4B98984FB}" type="sibTrans" cxnId="{C9179B48-4B3A-4EC2-A35B-CCCAFC71243B}">
      <dgm:prSet/>
      <dgm:spPr/>
      <dgm:t>
        <a:bodyPr/>
        <a:lstStyle/>
        <a:p>
          <a:endParaRPr lang="en-US"/>
        </a:p>
      </dgm:t>
    </dgm:pt>
    <dgm:pt modelId="{AF030CE6-DB72-4FE1-8897-98CC3EEBFFA5}">
      <dgm:prSet phldrT="[Text]"/>
      <dgm:spPr/>
      <dgm:t>
        <a:bodyPr/>
        <a:lstStyle/>
        <a:p>
          <a:r>
            <a:rPr lang="en-US" dirty="0"/>
            <a:t>Phone: 803.734.8135</a:t>
          </a:r>
        </a:p>
      </dgm:t>
    </dgm:pt>
    <dgm:pt modelId="{CC1B5DA0-A3DC-4798-BE5C-302C9F702AE2}" type="parTrans" cxnId="{6ED7CA71-0B86-4819-9089-DDD6B075BA48}">
      <dgm:prSet/>
      <dgm:spPr/>
      <dgm:t>
        <a:bodyPr/>
        <a:lstStyle/>
        <a:p>
          <a:endParaRPr lang="en-US"/>
        </a:p>
      </dgm:t>
    </dgm:pt>
    <dgm:pt modelId="{7E49F431-10BC-4543-A621-19DF757F2427}" type="sibTrans" cxnId="{6ED7CA71-0B86-4819-9089-DDD6B075BA48}">
      <dgm:prSet/>
      <dgm:spPr/>
      <dgm:t>
        <a:bodyPr/>
        <a:lstStyle/>
        <a:p>
          <a:endParaRPr lang="en-US"/>
        </a:p>
      </dgm:t>
    </dgm:pt>
    <dgm:pt modelId="{3D3220D5-1D38-4FF1-BE61-C8134F43B7FF}">
      <dgm:prSet phldrT="[Text]"/>
      <dgm:spPr/>
      <dgm:t>
        <a:bodyPr/>
        <a:lstStyle/>
        <a:p>
          <a:r>
            <a:rPr lang="en-US" dirty="0"/>
            <a:t>Joshua Byers</a:t>
          </a:r>
        </a:p>
      </dgm:t>
    </dgm:pt>
    <dgm:pt modelId="{29F97276-A8E9-4E53-AD10-675996ED609F}" type="parTrans" cxnId="{B7EC5F22-30C1-40AA-81AF-907A7A944D48}">
      <dgm:prSet/>
      <dgm:spPr/>
      <dgm:t>
        <a:bodyPr/>
        <a:lstStyle/>
        <a:p>
          <a:endParaRPr lang="en-US"/>
        </a:p>
      </dgm:t>
    </dgm:pt>
    <dgm:pt modelId="{9E3B8176-C2E2-4A67-A08A-DC777E3F4563}" type="sibTrans" cxnId="{B7EC5F22-30C1-40AA-81AF-907A7A944D48}">
      <dgm:prSet/>
      <dgm:spPr/>
      <dgm:t>
        <a:bodyPr/>
        <a:lstStyle/>
        <a:p>
          <a:endParaRPr lang="en-US"/>
        </a:p>
      </dgm:t>
    </dgm:pt>
    <dgm:pt modelId="{BFF6836B-C55C-4D75-B1C5-0E4CA007FD6C}">
      <dgm:prSet phldrT="[Text]"/>
      <dgm:spPr/>
      <dgm:t>
        <a:bodyPr/>
        <a:lstStyle/>
        <a:p>
          <a:r>
            <a:rPr lang="en-US" dirty="0"/>
            <a:t>Financial Services Manager</a:t>
          </a:r>
        </a:p>
      </dgm:t>
    </dgm:pt>
    <dgm:pt modelId="{9714FDDE-2F17-4B9A-BB71-1B21BFA81630}" type="parTrans" cxnId="{4973CB79-D6D0-4F3E-A76B-BF9F569DB847}">
      <dgm:prSet/>
      <dgm:spPr/>
      <dgm:t>
        <a:bodyPr/>
        <a:lstStyle/>
        <a:p>
          <a:endParaRPr lang="en-US"/>
        </a:p>
      </dgm:t>
    </dgm:pt>
    <dgm:pt modelId="{DF4ECAC2-0C09-481B-A343-5AA0618A3B5F}" type="sibTrans" cxnId="{4973CB79-D6D0-4F3E-A76B-BF9F569DB847}">
      <dgm:prSet/>
      <dgm:spPr/>
      <dgm:t>
        <a:bodyPr/>
        <a:lstStyle/>
        <a:p>
          <a:endParaRPr lang="en-US"/>
        </a:p>
      </dgm:t>
    </dgm:pt>
    <dgm:pt modelId="{9FCEBC47-91AB-4A7A-9278-A198BA7DA007}">
      <dgm:prSet phldrT="[Text]"/>
      <dgm:spPr/>
      <dgm:t>
        <a:bodyPr/>
        <a:lstStyle/>
        <a:p>
          <a:r>
            <a:rPr lang="en-US" dirty="0"/>
            <a:t>Phone: 803.734.8885</a:t>
          </a:r>
        </a:p>
      </dgm:t>
    </dgm:pt>
    <dgm:pt modelId="{A1D24F69-CFFC-4142-8FEB-363786379EDF}" type="parTrans" cxnId="{B2B686C3-3E9A-42B1-9EDE-D83A13F14415}">
      <dgm:prSet/>
      <dgm:spPr/>
      <dgm:t>
        <a:bodyPr/>
        <a:lstStyle/>
        <a:p>
          <a:endParaRPr lang="en-US"/>
        </a:p>
      </dgm:t>
    </dgm:pt>
    <dgm:pt modelId="{183E2A44-D1EF-49BB-90DB-E7CECF05857A}" type="sibTrans" cxnId="{B2B686C3-3E9A-42B1-9EDE-D83A13F14415}">
      <dgm:prSet/>
      <dgm:spPr/>
      <dgm:t>
        <a:bodyPr/>
        <a:lstStyle/>
        <a:p>
          <a:endParaRPr lang="en-US"/>
        </a:p>
      </dgm:t>
    </dgm:pt>
    <dgm:pt modelId="{920E04A7-1220-42EA-A573-DBFA11C0990D}">
      <dgm:prSet phldrT="[Text]"/>
      <dgm:spPr/>
      <dgm:t>
        <a:bodyPr/>
        <a:lstStyle/>
        <a:p>
          <a:r>
            <a:rPr lang="en-US" dirty="0"/>
            <a:t>Michael Scheele</a:t>
          </a:r>
        </a:p>
      </dgm:t>
    </dgm:pt>
    <dgm:pt modelId="{9E71DC14-929F-4B1E-934D-FDC64FC6F5F2}" type="parTrans" cxnId="{8146CF07-D22A-4366-B8D2-1B67A8D5612F}">
      <dgm:prSet/>
      <dgm:spPr/>
      <dgm:t>
        <a:bodyPr/>
        <a:lstStyle/>
        <a:p>
          <a:endParaRPr lang="en-US"/>
        </a:p>
      </dgm:t>
    </dgm:pt>
    <dgm:pt modelId="{E22B3FB5-7899-4890-9F3F-740A0CBEADAE}" type="sibTrans" cxnId="{8146CF07-D22A-4366-B8D2-1B67A8D5612F}">
      <dgm:prSet/>
      <dgm:spPr/>
      <dgm:t>
        <a:bodyPr/>
        <a:lstStyle/>
        <a:p>
          <a:endParaRPr lang="en-US"/>
        </a:p>
      </dgm:t>
    </dgm:pt>
    <dgm:pt modelId="{1DFE94B3-09AF-48F3-AC6A-644908FA6C79}">
      <dgm:prSet phldrT="[Text]"/>
      <dgm:spPr/>
      <dgm:t>
        <a:bodyPr/>
        <a:lstStyle/>
        <a:p>
          <a:r>
            <a:rPr lang="en-US" dirty="0"/>
            <a:t>Fiscal Analyst III</a:t>
          </a:r>
        </a:p>
      </dgm:t>
    </dgm:pt>
    <dgm:pt modelId="{5620CC55-7FFC-40E8-8584-23F1ED0856C7}" type="parTrans" cxnId="{C62B36BB-07B9-4172-8912-9E0701D9A24D}">
      <dgm:prSet/>
      <dgm:spPr/>
      <dgm:t>
        <a:bodyPr/>
        <a:lstStyle/>
        <a:p>
          <a:endParaRPr lang="en-US"/>
        </a:p>
      </dgm:t>
    </dgm:pt>
    <dgm:pt modelId="{8DC4A224-4C30-408B-854D-5D1CCC078ECB}" type="sibTrans" cxnId="{C62B36BB-07B9-4172-8912-9E0701D9A24D}">
      <dgm:prSet/>
      <dgm:spPr/>
      <dgm:t>
        <a:bodyPr/>
        <a:lstStyle/>
        <a:p>
          <a:endParaRPr lang="en-US"/>
        </a:p>
      </dgm:t>
    </dgm:pt>
    <dgm:pt modelId="{0EBEE362-C1D2-4937-A1DE-FE4B563C8D0E}">
      <dgm:prSet phldrT="[Text]"/>
      <dgm:spPr/>
      <dgm:t>
        <a:bodyPr/>
        <a:lstStyle/>
        <a:p>
          <a:r>
            <a:rPr lang="en-US" dirty="0"/>
            <a:t>Phone: 803.734.8145</a:t>
          </a:r>
        </a:p>
      </dgm:t>
    </dgm:pt>
    <dgm:pt modelId="{027D3C64-8AA5-4609-AB0E-1242ECC5847A}" type="parTrans" cxnId="{A6CBC510-57AE-483C-950A-566C073B21E9}">
      <dgm:prSet/>
      <dgm:spPr/>
      <dgm:t>
        <a:bodyPr/>
        <a:lstStyle/>
        <a:p>
          <a:endParaRPr lang="en-US"/>
        </a:p>
      </dgm:t>
    </dgm:pt>
    <dgm:pt modelId="{726DE7E6-A050-4489-B242-4F867D96AF09}" type="sibTrans" cxnId="{A6CBC510-57AE-483C-950A-566C073B21E9}">
      <dgm:prSet/>
      <dgm:spPr/>
      <dgm:t>
        <a:bodyPr/>
        <a:lstStyle/>
        <a:p>
          <a:endParaRPr lang="en-US"/>
        </a:p>
      </dgm:t>
    </dgm:pt>
    <dgm:pt modelId="{D44D6203-0EE6-4492-9D7D-B8274CA60ADC}">
      <dgm:prSet phldrT="[Text]"/>
      <dgm:spPr/>
      <dgm:t>
        <a:bodyPr/>
        <a:lstStyle/>
        <a:p>
          <a:r>
            <a:rPr lang="en-US" dirty="0"/>
            <a:t>Email: </a:t>
          </a:r>
          <a:r>
            <a:rPr lang="en-US" dirty="0">
              <a:hlinkClick xmlns:r="http://schemas.openxmlformats.org/officeDocument/2006/relationships" r:id="rId1"/>
            </a:rPr>
            <a:t>mcooper@ed.sc.gov</a:t>
          </a:r>
          <a:r>
            <a:rPr lang="en-US" dirty="0"/>
            <a:t> </a:t>
          </a:r>
        </a:p>
      </dgm:t>
    </dgm:pt>
    <dgm:pt modelId="{F5CCF8E7-6414-411E-87B6-EFA33BAD52A5}" type="parTrans" cxnId="{1B980625-8311-46C5-BE37-CCCBC9D8531E}">
      <dgm:prSet/>
      <dgm:spPr/>
      <dgm:t>
        <a:bodyPr/>
        <a:lstStyle/>
        <a:p>
          <a:endParaRPr lang="en-US"/>
        </a:p>
      </dgm:t>
    </dgm:pt>
    <dgm:pt modelId="{0C275982-6331-4716-9D69-ACEFF9DCD18E}" type="sibTrans" cxnId="{1B980625-8311-46C5-BE37-CCCBC9D8531E}">
      <dgm:prSet/>
      <dgm:spPr/>
      <dgm:t>
        <a:bodyPr/>
        <a:lstStyle/>
        <a:p>
          <a:endParaRPr lang="en-US"/>
        </a:p>
      </dgm:t>
    </dgm:pt>
    <dgm:pt modelId="{29795A0C-5C0E-48C6-BAA7-2D366994DE7F}">
      <dgm:prSet phldrT="[Text]"/>
      <dgm:spPr/>
      <dgm:t>
        <a:bodyPr/>
        <a:lstStyle/>
        <a:p>
          <a:r>
            <a:rPr lang="en-US" dirty="0"/>
            <a:t>Email: </a:t>
          </a:r>
          <a:r>
            <a:rPr lang="en-US" dirty="0">
              <a:hlinkClick xmlns:r="http://schemas.openxmlformats.org/officeDocument/2006/relationships" r:id="rId2"/>
            </a:rPr>
            <a:t>jrbyers@ed.sc.gov</a:t>
          </a:r>
          <a:r>
            <a:rPr lang="en-US" dirty="0"/>
            <a:t> </a:t>
          </a:r>
        </a:p>
      </dgm:t>
    </dgm:pt>
    <dgm:pt modelId="{C3E4F12D-5D42-4BF5-86D0-5C751BB84E2B}" type="parTrans" cxnId="{F49011CD-569E-4534-A3C9-6D08829DE6E1}">
      <dgm:prSet/>
      <dgm:spPr/>
      <dgm:t>
        <a:bodyPr/>
        <a:lstStyle/>
        <a:p>
          <a:endParaRPr lang="en-US"/>
        </a:p>
      </dgm:t>
    </dgm:pt>
    <dgm:pt modelId="{8B582403-C9AF-4333-A404-9E2B2A2FC527}" type="sibTrans" cxnId="{F49011CD-569E-4534-A3C9-6D08829DE6E1}">
      <dgm:prSet/>
      <dgm:spPr/>
      <dgm:t>
        <a:bodyPr/>
        <a:lstStyle/>
        <a:p>
          <a:endParaRPr lang="en-US"/>
        </a:p>
      </dgm:t>
    </dgm:pt>
    <dgm:pt modelId="{AECB8BA2-5B50-408E-9D0C-C8BD37C4E991}">
      <dgm:prSet phldrT="[Text]"/>
      <dgm:spPr/>
      <dgm:t>
        <a:bodyPr/>
        <a:lstStyle/>
        <a:p>
          <a:r>
            <a:rPr lang="en-US" dirty="0"/>
            <a:t>Email: </a:t>
          </a:r>
          <a:r>
            <a:rPr lang="en-US" dirty="0">
              <a:hlinkClick xmlns:r="http://schemas.openxmlformats.org/officeDocument/2006/relationships" r:id="rId3"/>
            </a:rPr>
            <a:t>mscheele@ed.sc.gov</a:t>
          </a:r>
          <a:r>
            <a:rPr lang="en-US" dirty="0"/>
            <a:t> </a:t>
          </a:r>
        </a:p>
      </dgm:t>
    </dgm:pt>
    <dgm:pt modelId="{7041B367-514C-4E4B-B3B2-230FB3E8FD46}" type="parTrans" cxnId="{3402864D-4B0D-452D-921F-794D92FAD517}">
      <dgm:prSet/>
      <dgm:spPr/>
      <dgm:t>
        <a:bodyPr/>
        <a:lstStyle/>
        <a:p>
          <a:endParaRPr lang="en-US"/>
        </a:p>
      </dgm:t>
    </dgm:pt>
    <dgm:pt modelId="{A61E29F4-B2A0-4ABA-B121-81B8D9D67D24}" type="sibTrans" cxnId="{3402864D-4B0D-452D-921F-794D92FAD517}">
      <dgm:prSet/>
      <dgm:spPr/>
      <dgm:t>
        <a:bodyPr/>
        <a:lstStyle/>
        <a:p>
          <a:endParaRPr lang="en-US"/>
        </a:p>
      </dgm:t>
    </dgm:pt>
    <dgm:pt modelId="{52B51E3D-F1A1-43D3-BCC0-A573B5506DA5}" type="pres">
      <dgm:prSet presAssocID="{298E2386-69FB-4936-A6C7-1ED8BA15662A}" presName="Name0" presStyleCnt="0">
        <dgm:presLayoutVars>
          <dgm:chMax/>
          <dgm:chPref val="3"/>
          <dgm:dir/>
          <dgm:animOne val="branch"/>
          <dgm:animLvl val="lvl"/>
        </dgm:presLayoutVars>
      </dgm:prSet>
      <dgm:spPr/>
    </dgm:pt>
    <dgm:pt modelId="{4B3E45D0-3F34-4128-8FEE-6CE5DF60ABF3}" type="pres">
      <dgm:prSet presAssocID="{A6FEC564-E41F-42F7-867B-5892F9DFA27C}" presName="composite" presStyleCnt="0"/>
      <dgm:spPr/>
    </dgm:pt>
    <dgm:pt modelId="{D28F3720-AA60-46C0-BFE9-181FD1DEEEE8}" type="pres">
      <dgm:prSet presAssocID="{A6FEC564-E41F-42F7-867B-5892F9DFA27C}" presName="FirstChild" presStyleLbl="revTx" presStyleIdx="0" presStyleCnt="6">
        <dgm:presLayoutVars>
          <dgm:chMax val="0"/>
          <dgm:chPref val="0"/>
          <dgm:bulletEnabled val="1"/>
        </dgm:presLayoutVars>
      </dgm:prSet>
      <dgm:spPr/>
    </dgm:pt>
    <dgm:pt modelId="{452E19FC-A692-4389-8208-854BA56EF5F2}" type="pres">
      <dgm:prSet presAssocID="{A6FEC564-E41F-42F7-867B-5892F9DFA27C}" presName="Parent" presStyleLbl="alignNode1" presStyleIdx="0" presStyleCnt="3">
        <dgm:presLayoutVars>
          <dgm:chMax val="3"/>
          <dgm:chPref val="3"/>
          <dgm:bulletEnabled val="1"/>
        </dgm:presLayoutVars>
      </dgm:prSet>
      <dgm:spPr/>
    </dgm:pt>
    <dgm:pt modelId="{609430E1-C0CB-4D96-B2A3-D3383F6D08E4}" type="pres">
      <dgm:prSet presAssocID="{A6FEC564-E41F-42F7-867B-5892F9DFA27C}" presName="Accent" presStyleLbl="parChTrans1D1" presStyleIdx="0" presStyleCnt="3"/>
      <dgm:spPr/>
    </dgm:pt>
    <dgm:pt modelId="{4D533BCE-D37A-4747-B3EC-4A9A3F621863}" type="pres">
      <dgm:prSet presAssocID="{A6FEC564-E41F-42F7-867B-5892F9DFA27C}" presName="Child" presStyleLbl="revTx" presStyleIdx="1" presStyleCnt="6">
        <dgm:presLayoutVars>
          <dgm:chMax val="0"/>
          <dgm:chPref val="0"/>
          <dgm:bulletEnabled val="1"/>
        </dgm:presLayoutVars>
      </dgm:prSet>
      <dgm:spPr/>
    </dgm:pt>
    <dgm:pt modelId="{F6B231F7-CE0A-4D65-8972-7B9B98DC63FF}" type="pres">
      <dgm:prSet presAssocID="{60746DC5-4037-46FB-8F54-1E4DE0735510}" presName="sibTrans" presStyleCnt="0"/>
      <dgm:spPr/>
    </dgm:pt>
    <dgm:pt modelId="{6694754D-1119-4BF0-B529-E7472B52150F}" type="pres">
      <dgm:prSet presAssocID="{3D3220D5-1D38-4FF1-BE61-C8134F43B7FF}" presName="composite" presStyleCnt="0"/>
      <dgm:spPr/>
    </dgm:pt>
    <dgm:pt modelId="{38917BEB-F9FF-475D-B733-EE4BF49959DE}" type="pres">
      <dgm:prSet presAssocID="{3D3220D5-1D38-4FF1-BE61-C8134F43B7FF}" presName="FirstChild" presStyleLbl="revTx" presStyleIdx="2" presStyleCnt="6">
        <dgm:presLayoutVars>
          <dgm:chMax val="0"/>
          <dgm:chPref val="0"/>
          <dgm:bulletEnabled val="1"/>
        </dgm:presLayoutVars>
      </dgm:prSet>
      <dgm:spPr/>
    </dgm:pt>
    <dgm:pt modelId="{22D4010E-2C32-48C4-8330-7042CCDC290C}" type="pres">
      <dgm:prSet presAssocID="{3D3220D5-1D38-4FF1-BE61-C8134F43B7FF}" presName="Parent" presStyleLbl="alignNode1" presStyleIdx="1" presStyleCnt="3">
        <dgm:presLayoutVars>
          <dgm:chMax val="3"/>
          <dgm:chPref val="3"/>
          <dgm:bulletEnabled val="1"/>
        </dgm:presLayoutVars>
      </dgm:prSet>
      <dgm:spPr/>
    </dgm:pt>
    <dgm:pt modelId="{91BA9C41-FEDB-453E-81E1-E8DC60A452AD}" type="pres">
      <dgm:prSet presAssocID="{3D3220D5-1D38-4FF1-BE61-C8134F43B7FF}" presName="Accent" presStyleLbl="parChTrans1D1" presStyleIdx="1" presStyleCnt="3"/>
      <dgm:spPr/>
    </dgm:pt>
    <dgm:pt modelId="{7EE53D1C-567D-48AC-9CE5-9884A8D2B00C}" type="pres">
      <dgm:prSet presAssocID="{3D3220D5-1D38-4FF1-BE61-C8134F43B7FF}" presName="Child" presStyleLbl="revTx" presStyleIdx="3" presStyleCnt="6">
        <dgm:presLayoutVars>
          <dgm:chMax val="0"/>
          <dgm:chPref val="0"/>
          <dgm:bulletEnabled val="1"/>
        </dgm:presLayoutVars>
      </dgm:prSet>
      <dgm:spPr/>
    </dgm:pt>
    <dgm:pt modelId="{12848288-80C7-423A-9C99-89F94F4297E8}" type="pres">
      <dgm:prSet presAssocID="{9E3B8176-C2E2-4A67-A08A-DC777E3F4563}" presName="sibTrans" presStyleCnt="0"/>
      <dgm:spPr/>
    </dgm:pt>
    <dgm:pt modelId="{E71CE779-C2C7-47B5-9FB4-F464F8B204EA}" type="pres">
      <dgm:prSet presAssocID="{920E04A7-1220-42EA-A573-DBFA11C0990D}" presName="composite" presStyleCnt="0"/>
      <dgm:spPr/>
    </dgm:pt>
    <dgm:pt modelId="{48DE54BE-D573-4628-B342-DDBC7434BC0E}" type="pres">
      <dgm:prSet presAssocID="{920E04A7-1220-42EA-A573-DBFA11C0990D}" presName="FirstChild" presStyleLbl="revTx" presStyleIdx="4" presStyleCnt="6">
        <dgm:presLayoutVars>
          <dgm:chMax val="0"/>
          <dgm:chPref val="0"/>
          <dgm:bulletEnabled val="1"/>
        </dgm:presLayoutVars>
      </dgm:prSet>
      <dgm:spPr/>
    </dgm:pt>
    <dgm:pt modelId="{E018B064-F6E0-4AFB-849D-508A8BA25DE6}" type="pres">
      <dgm:prSet presAssocID="{920E04A7-1220-42EA-A573-DBFA11C0990D}" presName="Parent" presStyleLbl="alignNode1" presStyleIdx="2" presStyleCnt="3">
        <dgm:presLayoutVars>
          <dgm:chMax val="3"/>
          <dgm:chPref val="3"/>
          <dgm:bulletEnabled val="1"/>
        </dgm:presLayoutVars>
      </dgm:prSet>
      <dgm:spPr/>
    </dgm:pt>
    <dgm:pt modelId="{180A1FB0-A870-4FA9-AFE8-46BE9058054A}" type="pres">
      <dgm:prSet presAssocID="{920E04A7-1220-42EA-A573-DBFA11C0990D}" presName="Accent" presStyleLbl="parChTrans1D1" presStyleIdx="2" presStyleCnt="3"/>
      <dgm:spPr/>
    </dgm:pt>
    <dgm:pt modelId="{E75A8831-2200-4FB5-89B1-A2073BF5E0EE}" type="pres">
      <dgm:prSet presAssocID="{920E04A7-1220-42EA-A573-DBFA11C0990D}" presName="Child" presStyleLbl="revTx" presStyleIdx="5" presStyleCnt="6">
        <dgm:presLayoutVars>
          <dgm:chMax val="0"/>
          <dgm:chPref val="0"/>
          <dgm:bulletEnabled val="1"/>
        </dgm:presLayoutVars>
      </dgm:prSet>
      <dgm:spPr/>
    </dgm:pt>
  </dgm:ptLst>
  <dgm:cxnLst>
    <dgm:cxn modelId="{8146CF07-D22A-4366-B8D2-1B67A8D5612F}" srcId="{298E2386-69FB-4936-A6C7-1ED8BA15662A}" destId="{920E04A7-1220-42EA-A573-DBFA11C0990D}" srcOrd="2" destOrd="0" parTransId="{9E71DC14-929F-4B1E-934D-FDC64FC6F5F2}" sibTransId="{E22B3FB5-7899-4890-9F3F-740A0CBEADAE}"/>
    <dgm:cxn modelId="{A6CBC510-57AE-483C-950A-566C073B21E9}" srcId="{920E04A7-1220-42EA-A573-DBFA11C0990D}" destId="{0EBEE362-C1D2-4937-A1DE-FE4B563C8D0E}" srcOrd="1" destOrd="0" parTransId="{027D3C64-8AA5-4609-AB0E-1242ECC5847A}" sibTransId="{726DE7E6-A050-4489-B242-4F867D96AF09}"/>
    <dgm:cxn modelId="{B7EC5F22-30C1-40AA-81AF-907A7A944D48}" srcId="{298E2386-69FB-4936-A6C7-1ED8BA15662A}" destId="{3D3220D5-1D38-4FF1-BE61-C8134F43B7FF}" srcOrd="1" destOrd="0" parTransId="{29F97276-A8E9-4E53-AD10-675996ED609F}" sibTransId="{9E3B8176-C2E2-4A67-A08A-DC777E3F4563}"/>
    <dgm:cxn modelId="{1B980625-8311-46C5-BE37-CCCBC9D8531E}" srcId="{A6FEC564-E41F-42F7-867B-5892F9DFA27C}" destId="{D44D6203-0EE6-4492-9D7D-B8274CA60ADC}" srcOrd="2" destOrd="0" parTransId="{F5CCF8E7-6414-411E-87B6-EFA33BAD52A5}" sibTransId="{0C275982-6331-4716-9D69-ACEFF9DCD18E}"/>
    <dgm:cxn modelId="{B64E7526-740A-4C7C-935E-8B884EF3FC4B}" type="presOf" srcId="{A6FEC564-E41F-42F7-867B-5892F9DFA27C}" destId="{452E19FC-A692-4389-8208-854BA56EF5F2}" srcOrd="0" destOrd="0" presId="urn:microsoft.com/office/officeart/2011/layout/TabList"/>
    <dgm:cxn modelId="{E47CF83E-78D6-4EC4-9C08-33CC56F49085}" type="presOf" srcId="{9FCEBC47-91AB-4A7A-9278-A198BA7DA007}" destId="{7EE53D1C-567D-48AC-9CE5-9884A8D2B00C}" srcOrd="0" destOrd="0" presId="urn:microsoft.com/office/officeart/2011/layout/TabList"/>
    <dgm:cxn modelId="{02A01A66-133E-421E-817B-851E9BDC3DF4}" type="presOf" srcId="{29795A0C-5C0E-48C6-BAA7-2D366994DE7F}" destId="{7EE53D1C-567D-48AC-9CE5-9884A8D2B00C}" srcOrd="0" destOrd="1" presId="urn:microsoft.com/office/officeart/2011/layout/TabList"/>
    <dgm:cxn modelId="{C9179B48-4B3A-4EC2-A35B-CCCAFC71243B}" srcId="{A6FEC564-E41F-42F7-867B-5892F9DFA27C}" destId="{41322BB8-1D73-4A0C-850E-3F8DA029E000}" srcOrd="0" destOrd="0" parTransId="{770A05EE-3603-4236-91B9-EFB9E4E5D388}" sibTransId="{15760BE2-5226-4D9D-9280-F7D4B98984FB}"/>
    <dgm:cxn modelId="{3402864D-4B0D-452D-921F-794D92FAD517}" srcId="{920E04A7-1220-42EA-A573-DBFA11C0990D}" destId="{AECB8BA2-5B50-408E-9D0C-C8BD37C4E991}" srcOrd="2" destOrd="0" parTransId="{7041B367-514C-4E4B-B3B2-230FB3E8FD46}" sibTransId="{A61E29F4-B2A0-4ABA-B121-81B8D9D67D24}"/>
    <dgm:cxn modelId="{6ED7CA71-0B86-4819-9089-DDD6B075BA48}" srcId="{A6FEC564-E41F-42F7-867B-5892F9DFA27C}" destId="{AF030CE6-DB72-4FE1-8897-98CC3EEBFFA5}" srcOrd="1" destOrd="0" parTransId="{CC1B5DA0-A3DC-4798-BE5C-302C9F702AE2}" sibTransId="{7E49F431-10BC-4543-A621-19DF757F2427}"/>
    <dgm:cxn modelId="{9D56D454-27A3-4747-B2BB-28CD7786E7E7}" type="presOf" srcId="{920E04A7-1220-42EA-A573-DBFA11C0990D}" destId="{E018B064-F6E0-4AFB-849D-508A8BA25DE6}" srcOrd="0" destOrd="0" presId="urn:microsoft.com/office/officeart/2011/layout/TabList"/>
    <dgm:cxn modelId="{1EF1F775-952D-4757-818A-B1FFA304B91A}" type="presOf" srcId="{AECB8BA2-5B50-408E-9D0C-C8BD37C4E991}" destId="{E75A8831-2200-4FB5-89B1-A2073BF5E0EE}" srcOrd="0" destOrd="1" presId="urn:microsoft.com/office/officeart/2011/layout/TabList"/>
    <dgm:cxn modelId="{4973CB79-D6D0-4F3E-A76B-BF9F569DB847}" srcId="{3D3220D5-1D38-4FF1-BE61-C8134F43B7FF}" destId="{BFF6836B-C55C-4D75-B1C5-0E4CA007FD6C}" srcOrd="0" destOrd="0" parTransId="{9714FDDE-2F17-4B9A-BB71-1B21BFA81630}" sibTransId="{DF4ECAC2-0C09-481B-A343-5AA0618A3B5F}"/>
    <dgm:cxn modelId="{C484507F-C146-4A79-846F-3616651E2798}" type="presOf" srcId="{BFF6836B-C55C-4D75-B1C5-0E4CA007FD6C}" destId="{38917BEB-F9FF-475D-B733-EE4BF49959DE}" srcOrd="0" destOrd="0" presId="urn:microsoft.com/office/officeart/2011/layout/TabList"/>
    <dgm:cxn modelId="{7E830A84-2803-46F1-832C-044AC6D059F9}" type="presOf" srcId="{3D3220D5-1D38-4FF1-BE61-C8134F43B7FF}" destId="{22D4010E-2C32-48C4-8330-7042CCDC290C}" srcOrd="0" destOrd="0" presId="urn:microsoft.com/office/officeart/2011/layout/TabList"/>
    <dgm:cxn modelId="{ECA32A8C-FF39-46C5-9C8D-34746C0CCD99}" type="presOf" srcId="{0EBEE362-C1D2-4937-A1DE-FE4B563C8D0E}" destId="{E75A8831-2200-4FB5-89B1-A2073BF5E0EE}" srcOrd="0" destOrd="0" presId="urn:microsoft.com/office/officeart/2011/layout/TabList"/>
    <dgm:cxn modelId="{0B275A8F-902A-4974-98A2-30329ED43CD1}" type="presOf" srcId="{41322BB8-1D73-4A0C-850E-3F8DA029E000}" destId="{D28F3720-AA60-46C0-BFE9-181FD1DEEEE8}" srcOrd="0" destOrd="0" presId="urn:microsoft.com/office/officeart/2011/layout/TabList"/>
    <dgm:cxn modelId="{0EFE5F96-0112-4DCC-9D62-7512BB58F57C}" type="presOf" srcId="{AF030CE6-DB72-4FE1-8897-98CC3EEBFFA5}" destId="{4D533BCE-D37A-4747-B3EC-4A9A3F621863}" srcOrd="0" destOrd="0" presId="urn:microsoft.com/office/officeart/2011/layout/TabList"/>
    <dgm:cxn modelId="{A99E47A5-79D9-431D-9791-7CD66EB4E8D2}" type="presOf" srcId="{D44D6203-0EE6-4492-9D7D-B8274CA60ADC}" destId="{4D533BCE-D37A-4747-B3EC-4A9A3F621863}" srcOrd="0" destOrd="1" presId="urn:microsoft.com/office/officeart/2011/layout/TabList"/>
    <dgm:cxn modelId="{C62B36BB-07B9-4172-8912-9E0701D9A24D}" srcId="{920E04A7-1220-42EA-A573-DBFA11C0990D}" destId="{1DFE94B3-09AF-48F3-AC6A-644908FA6C79}" srcOrd="0" destOrd="0" parTransId="{5620CC55-7FFC-40E8-8584-23F1ED0856C7}" sibTransId="{8DC4A224-4C30-408B-854D-5D1CCC078ECB}"/>
    <dgm:cxn modelId="{B2B686C3-3E9A-42B1-9EDE-D83A13F14415}" srcId="{3D3220D5-1D38-4FF1-BE61-C8134F43B7FF}" destId="{9FCEBC47-91AB-4A7A-9278-A198BA7DA007}" srcOrd="1" destOrd="0" parTransId="{A1D24F69-CFFC-4142-8FEB-363786379EDF}" sibTransId="{183E2A44-D1EF-49BB-90DB-E7CECF05857A}"/>
    <dgm:cxn modelId="{F49011CD-569E-4534-A3C9-6D08829DE6E1}" srcId="{3D3220D5-1D38-4FF1-BE61-C8134F43B7FF}" destId="{29795A0C-5C0E-48C6-BAA7-2D366994DE7F}" srcOrd="2" destOrd="0" parTransId="{C3E4F12D-5D42-4BF5-86D0-5C751BB84E2B}" sibTransId="{8B582403-C9AF-4333-A404-9E2B2A2FC527}"/>
    <dgm:cxn modelId="{863885D8-1F43-4ACE-9C19-D626ADE4C61B}" srcId="{298E2386-69FB-4936-A6C7-1ED8BA15662A}" destId="{A6FEC564-E41F-42F7-867B-5892F9DFA27C}" srcOrd="0" destOrd="0" parTransId="{8CCBC04B-6F34-4F5C-A566-BAA645531960}" sibTransId="{60746DC5-4037-46FB-8F54-1E4DE0735510}"/>
    <dgm:cxn modelId="{9B389FF8-F44F-4EC4-9D58-FFC66392759D}" type="presOf" srcId="{1DFE94B3-09AF-48F3-AC6A-644908FA6C79}" destId="{48DE54BE-D573-4628-B342-DDBC7434BC0E}" srcOrd="0" destOrd="0" presId="urn:microsoft.com/office/officeart/2011/layout/TabList"/>
    <dgm:cxn modelId="{250BCAFC-4198-4470-AF25-4B31EAD843AF}" type="presOf" srcId="{298E2386-69FB-4936-A6C7-1ED8BA15662A}" destId="{52B51E3D-F1A1-43D3-BCC0-A573B5506DA5}" srcOrd="0" destOrd="0" presId="urn:microsoft.com/office/officeart/2011/layout/TabList"/>
    <dgm:cxn modelId="{1DAAF831-298B-4623-AFDB-E3CD09B99445}" type="presParOf" srcId="{52B51E3D-F1A1-43D3-BCC0-A573B5506DA5}" destId="{4B3E45D0-3F34-4128-8FEE-6CE5DF60ABF3}" srcOrd="0" destOrd="0" presId="urn:microsoft.com/office/officeart/2011/layout/TabList"/>
    <dgm:cxn modelId="{59F76B29-7486-46BC-B220-BCD623D2641A}" type="presParOf" srcId="{4B3E45D0-3F34-4128-8FEE-6CE5DF60ABF3}" destId="{D28F3720-AA60-46C0-BFE9-181FD1DEEEE8}" srcOrd="0" destOrd="0" presId="urn:microsoft.com/office/officeart/2011/layout/TabList"/>
    <dgm:cxn modelId="{A5F4BB86-D64A-4303-BB15-E6FD7BD127E9}" type="presParOf" srcId="{4B3E45D0-3F34-4128-8FEE-6CE5DF60ABF3}" destId="{452E19FC-A692-4389-8208-854BA56EF5F2}" srcOrd="1" destOrd="0" presId="urn:microsoft.com/office/officeart/2011/layout/TabList"/>
    <dgm:cxn modelId="{59C45BBD-1073-40EC-BCEE-501A3D349727}" type="presParOf" srcId="{4B3E45D0-3F34-4128-8FEE-6CE5DF60ABF3}" destId="{609430E1-C0CB-4D96-B2A3-D3383F6D08E4}" srcOrd="2" destOrd="0" presId="urn:microsoft.com/office/officeart/2011/layout/TabList"/>
    <dgm:cxn modelId="{ACF62F6B-81BD-4EAA-B072-CC2AEA7553A3}" type="presParOf" srcId="{52B51E3D-F1A1-43D3-BCC0-A573B5506DA5}" destId="{4D533BCE-D37A-4747-B3EC-4A9A3F621863}" srcOrd="1" destOrd="0" presId="urn:microsoft.com/office/officeart/2011/layout/TabList"/>
    <dgm:cxn modelId="{0B82127C-94F9-49A5-A136-3059224BC73F}" type="presParOf" srcId="{52B51E3D-F1A1-43D3-BCC0-A573B5506DA5}" destId="{F6B231F7-CE0A-4D65-8972-7B9B98DC63FF}" srcOrd="2" destOrd="0" presId="urn:microsoft.com/office/officeart/2011/layout/TabList"/>
    <dgm:cxn modelId="{712109D2-9DB0-450C-8FE8-2341F698DDC2}" type="presParOf" srcId="{52B51E3D-F1A1-43D3-BCC0-A573B5506DA5}" destId="{6694754D-1119-4BF0-B529-E7472B52150F}" srcOrd="3" destOrd="0" presId="urn:microsoft.com/office/officeart/2011/layout/TabList"/>
    <dgm:cxn modelId="{4400ED3B-14BC-4C96-8A12-05E40A1B3E31}" type="presParOf" srcId="{6694754D-1119-4BF0-B529-E7472B52150F}" destId="{38917BEB-F9FF-475D-B733-EE4BF49959DE}" srcOrd="0" destOrd="0" presId="urn:microsoft.com/office/officeart/2011/layout/TabList"/>
    <dgm:cxn modelId="{CBE32067-1285-43D0-AD58-8558DD61EF50}" type="presParOf" srcId="{6694754D-1119-4BF0-B529-E7472B52150F}" destId="{22D4010E-2C32-48C4-8330-7042CCDC290C}" srcOrd="1" destOrd="0" presId="urn:microsoft.com/office/officeart/2011/layout/TabList"/>
    <dgm:cxn modelId="{C6BCCAAE-C6C9-430C-8922-84D9CBFC99A3}" type="presParOf" srcId="{6694754D-1119-4BF0-B529-E7472B52150F}" destId="{91BA9C41-FEDB-453E-81E1-E8DC60A452AD}" srcOrd="2" destOrd="0" presId="urn:microsoft.com/office/officeart/2011/layout/TabList"/>
    <dgm:cxn modelId="{AF1F0D04-4073-4E51-8867-4C3DF29AB9C6}" type="presParOf" srcId="{52B51E3D-F1A1-43D3-BCC0-A573B5506DA5}" destId="{7EE53D1C-567D-48AC-9CE5-9884A8D2B00C}" srcOrd="4" destOrd="0" presId="urn:microsoft.com/office/officeart/2011/layout/TabList"/>
    <dgm:cxn modelId="{2B4BF75A-6950-44DF-9A98-D71E4F62B1F5}" type="presParOf" srcId="{52B51E3D-F1A1-43D3-BCC0-A573B5506DA5}" destId="{12848288-80C7-423A-9C99-89F94F4297E8}" srcOrd="5" destOrd="0" presId="urn:microsoft.com/office/officeart/2011/layout/TabList"/>
    <dgm:cxn modelId="{F8B0B497-70FC-4D5C-9237-D3B9F9CE3343}" type="presParOf" srcId="{52B51E3D-F1A1-43D3-BCC0-A573B5506DA5}" destId="{E71CE779-C2C7-47B5-9FB4-F464F8B204EA}" srcOrd="6" destOrd="0" presId="urn:microsoft.com/office/officeart/2011/layout/TabList"/>
    <dgm:cxn modelId="{47F1E05F-2A5B-441F-B31A-B0C05DB8D0C4}" type="presParOf" srcId="{E71CE779-C2C7-47B5-9FB4-F464F8B204EA}" destId="{48DE54BE-D573-4628-B342-DDBC7434BC0E}" srcOrd="0" destOrd="0" presId="urn:microsoft.com/office/officeart/2011/layout/TabList"/>
    <dgm:cxn modelId="{6C981E9E-B062-417B-B154-2CB2158DE754}" type="presParOf" srcId="{E71CE779-C2C7-47B5-9FB4-F464F8B204EA}" destId="{E018B064-F6E0-4AFB-849D-508A8BA25DE6}" srcOrd="1" destOrd="0" presId="urn:microsoft.com/office/officeart/2011/layout/TabList"/>
    <dgm:cxn modelId="{3A738620-817F-44BC-A6C6-DC947E318037}" type="presParOf" srcId="{E71CE779-C2C7-47B5-9FB4-F464F8B204EA}" destId="{180A1FB0-A870-4FA9-AFE8-46BE9058054A}" srcOrd="2" destOrd="0" presId="urn:microsoft.com/office/officeart/2011/layout/TabList"/>
    <dgm:cxn modelId="{6AD515F5-A275-4F6E-89AB-7925C51D5AE4}" type="presParOf" srcId="{52B51E3D-F1A1-43D3-BCC0-A573B5506DA5}" destId="{E75A8831-2200-4FB5-89B1-A2073BF5E0EE}" srcOrd="7" destOrd="0" presId="urn:microsoft.com/office/officeart/2011/layout/Tab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A5C0EA-1521-4C5B-BFE2-C2ABAA9FAE13}">
      <dsp:nvSpPr>
        <dsp:cNvPr id="0" name=""/>
        <dsp:cNvSpPr/>
      </dsp:nvSpPr>
      <dsp:spPr>
        <a:xfrm>
          <a:off x="7603" y="1208062"/>
          <a:ext cx="3759449" cy="11808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1592" tIns="166624" rIns="291592" bIns="166624" numCol="1" spcCol="1270" anchor="ctr" anchorCtr="0">
          <a:noAutofit/>
        </a:bodyPr>
        <a:lstStyle/>
        <a:p>
          <a:pPr marL="0" lvl="0" indent="0" algn="ctr" defTabSz="1822450">
            <a:lnSpc>
              <a:spcPct val="90000"/>
            </a:lnSpc>
            <a:spcBef>
              <a:spcPct val="0"/>
            </a:spcBef>
            <a:spcAft>
              <a:spcPct val="35000"/>
            </a:spcAft>
            <a:buNone/>
          </a:pPr>
          <a:r>
            <a:rPr lang="en-US" sz="4100" kern="1200" dirty="0"/>
            <a:t>Local</a:t>
          </a:r>
        </a:p>
      </dsp:txBody>
      <dsp:txXfrm>
        <a:off x="7603" y="1208062"/>
        <a:ext cx="3759449" cy="1180800"/>
      </dsp:txXfrm>
    </dsp:sp>
    <dsp:sp modelId="{AFDC944D-9E64-4B39-9046-45C9AFA00FF9}">
      <dsp:nvSpPr>
        <dsp:cNvPr id="0" name=""/>
        <dsp:cNvSpPr/>
      </dsp:nvSpPr>
      <dsp:spPr>
        <a:xfrm>
          <a:off x="7603" y="2388862"/>
          <a:ext cx="3759449" cy="424209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8694" tIns="218694" rIns="291592" bIns="328041" numCol="1" spcCol="1270" anchor="t" anchorCtr="0">
          <a:noAutofit/>
        </a:bodyPr>
        <a:lstStyle/>
        <a:p>
          <a:pPr marL="285750" lvl="1" indent="-285750" algn="l" defTabSz="1822450">
            <a:lnSpc>
              <a:spcPct val="90000"/>
            </a:lnSpc>
            <a:spcBef>
              <a:spcPct val="0"/>
            </a:spcBef>
            <a:spcAft>
              <a:spcPct val="15000"/>
            </a:spcAft>
            <a:buChar char="•"/>
          </a:pPr>
          <a:r>
            <a:rPr lang="en-US" sz="4100" kern="1200" dirty="0"/>
            <a:t>Property Taxes</a:t>
          </a:r>
        </a:p>
        <a:p>
          <a:pPr marL="285750" lvl="1" indent="-285750" algn="l" defTabSz="1822450">
            <a:lnSpc>
              <a:spcPct val="90000"/>
            </a:lnSpc>
            <a:spcBef>
              <a:spcPct val="0"/>
            </a:spcBef>
            <a:spcAft>
              <a:spcPct val="15000"/>
            </a:spcAft>
            <a:buChar char="•"/>
          </a:pPr>
          <a:r>
            <a:rPr lang="en-US" sz="4100" kern="1200" dirty="0"/>
            <a:t>Investment Earnings</a:t>
          </a:r>
        </a:p>
      </dsp:txBody>
      <dsp:txXfrm>
        <a:off x="7603" y="2388862"/>
        <a:ext cx="3759449" cy="4242092"/>
      </dsp:txXfrm>
    </dsp:sp>
    <dsp:sp modelId="{FE1E9FF9-1C19-49BF-96A6-077FE760FEA6}">
      <dsp:nvSpPr>
        <dsp:cNvPr id="0" name=""/>
        <dsp:cNvSpPr/>
      </dsp:nvSpPr>
      <dsp:spPr>
        <a:xfrm>
          <a:off x="4216275" y="1208062"/>
          <a:ext cx="3759449" cy="11808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1592" tIns="166624" rIns="291592" bIns="166624" numCol="1" spcCol="1270" anchor="ctr" anchorCtr="0">
          <a:noAutofit/>
        </a:bodyPr>
        <a:lstStyle/>
        <a:p>
          <a:pPr marL="0" lvl="0" indent="0" algn="ctr" defTabSz="1822450">
            <a:lnSpc>
              <a:spcPct val="90000"/>
            </a:lnSpc>
            <a:spcBef>
              <a:spcPct val="0"/>
            </a:spcBef>
            <a:spcAft>
              <a:spcPct val="35000"/>
            </a:spcAft>
            <a:buNone/>
          </a:pPr>
          <a:r>
            <a:rPr lang="en-US" sz="4100" kern="1200" dirty="0"/>
            <a:t>State</a:t>
          </a:r>
        </a:p>
      </dsp:txBody>
      <dsp:txXfrm>
        <a:off x="4216275" y="1208062"/>
        <a:ext cx="3759449" cy="1180800"/>
      </dsp:txXfrm>
    </dsp:sp>
    <dsp:sp modelId="{984D5C59-19F0-4928-9106-D37F3EEFA7CD}">
      <dsp:nvSpPr>
        <dsp:cNvPr id="0" name=""/>
        <dsp:cNvSpPr/>
      </dsp:nvSpPr>
      <dsp:spPr>
        <a:xfrm>
          <a:off x="4216275" y="2388862"/>
          <a:ext cx="3759449" cy="424209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8694" tIns="218694" rIns="291592" bIns="328041" numCol="1" spcCol="1270" anchor="t" anchorCtr="0">
          <a:noAutofit/>
        </a:bodyPr>
        <a:lstStyle/>
        <a:p>
          <a:pPr marL="285750" lvl="1" indent="-285750" algn="l" defTabSz="1822450">
            <a:lnSpc>
              <a:spcPct val="90000"/>
            </a:lnSpc>
            <a:spcBef>
              <a:spcPct val="0"/>
            </a:spcBef>
            <a:spcAft>
              <a:spcPct val="15000"/>
            </a:spcAft>
            <a:buChar char="•"/>
          </a:pPr>
          <a:r>
            <a:rPr lang="en-US" sz="4100" kern="1200" dirty="0"/>
            <a:t>State Aid to Classrooms</a:t>
          </a:r>
        </a:p>
        <a:p>
          <a:pPr marL="285750" lvl="1" indent="-285750" algn="l" defTabSz="1822450">
            <a:lnSpc>
              <a:spcPct val="90000"/>
            </a:lnSpc>
            <a:spcBef>
              <a:spcPct val="0"/>
            </a:spcBef>
            <a:spcAft>
              <a:spcPct val="15000"/>
            </a:spcAft>
            <a:buChar char="•"/>
          </a:pPr>
          <a:r>
            <a:rPr lang="en-US" sz="4100" kern="1200" dirty="0"/>
            <a:t>Retiree Insurance</a:t>
          </a:r>
        </a:p>
        <a:p>
          <a:pPr marL="285750" lvl="1" indent="-285750" algn="l" defTabSz="1822450">
            <a:lnSpc>
              <a:spcPct val="90000"/>
            </a:lnSpc>
            <a:spcBef>
              <a:spcPct val="0"/>
            </a:spcBef>
            <a:spcAft>
              <a:spcPct val="15000"/>
            </a:spcAft>
            <a:buChar char="•"/>
          </a:pPr>
          <a:r>
            <a:rPr lang="en-US" sz="4100" kern="1200" dirty="0"/>
            <a:t>CERDEP</a:t>
          </a:r>
        </a:p>
      </dsp:txBody>
      <dsp:txXfrm>
        <a:off x="4216275" y="2388862"/>
        <a:ext cx="3759449" cy="4242092"/>
      </dsp:txXfrm>
    </dsp:sp>
    <dsp:sp modelId="{D9101DF7-B15F-4E0A-86C9-C63800A81A4B}">
      <dsp:nvSpPr>
        <dsp:cNvPr id="0" name=""/>
        <dsp:cNvSpPr/>
      </dsp:nvSpPr>
      <dsp:spPr>
        <a:xfrm>
          <a:off x="8424947" y="1208062"/>
          <a:ext cx="3759449" cy="11808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1592" tIns="166624" rIns="291592" bIns="166624" numCol="1" spcCol="1270" anchor="ctr" anchorCtr="0">
          <a:noAutofit/>
        </a:bodyPr>
        <a:lstStyle/>
        <a:p>
          <a:pPr marL="0" lvl="0" indent="0" algn="ctr" defTabSz="1822450">
            <a:lnSpc>
              <a:spcPct val="90000"/>
            </a:lnSpc>
            <a:spcBef>
              <a:spcPct val="0"/>
            </a:spcBef>
            <a:spcAft>
              <a:spcPct val="35000"/>
            </a:spcAft>
            <a:buNone/>
          </a:pPr>
          <a:r>
            <a:rPr lang="en-US" sz="4100" kern="1200" dirty="0"/>
            <a:t>Federal</a:t>
          </a:r>
        </a:p>
      </dsp:txBody>
      <dsp:txXfrm>
        <a:off x="8424947" y="1208062"/>
        <a:ext cx="3759449" cy="1180800"/>
      </dsp:txXfrm>
    </dsp:sp>
    <dsp:sp modelId="{950289D8-3F2F-4B3A-9F75-24ECA74C40BE}">
      <dsp:nvSpPr>
        <dsp:cNvPr id="0" name=""/>
        <dsp:cNvSpPr/>
      </dsp:nvSpPr>
      <dsp:spPr>
        <a:xfrm>
          <a:off x="8424947" y="2388862"/>
          <a:ext cx="3759449" cy="424209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8694" tIns="218694" rIns="291592" bIns="328041" numCol="1" spcCol="1270" anchor="t" anchorCtr="0">
          <a:noAutofit/>
        </a:bodyPr>
        <a:lstStyle/>
        <a:p>
          <a:pPr marL="285750" lvl="1" indent="-285750" algn="l" defTabSz="1822450">
            <a:lnSpc>
              <a:spcPct val="90000"/>
            </a:lnSpc>
            <a:spcBef>
              <a:spcPct val="0"/>
            </a:spcBef>
            <a:spcAft>
              <a:spcPct val="15000"/>
            </a:spcAft>
            <a:buChar char="•"/>
          </a:pPr>
          <a:r>
            <a:rPr lang="en-US" sz="4100" kern="1200" dirty="0"/>
            <a:t>Title I</a:t>
          </a:r>
        </a:p>
        <a:p>
          <a:pPr marL="285750" lvl="1" indent="-285750" algn="l" defTabSz="1822450">
            <a:lnSpc>
              <a:spcPct val="90000"/>
            </a:lnSpc>
            <a:spcBef>
              <a:spcPct val="0"/>
            </a:spcBef>
            <a:spcAft>
              <a:spcPct val="15000"/>
            </a:spcAft>
            <a:buChar char="•"/>
          </a:pPr>
          <a:r>
            <a:rPr lang="en-US" sz="4100" kern="1200" dirty="0"/>
            <a:t>IDEA</a:t>
          </a:r>
        </a:p>
        <a:p>
          <a:pPr marL="285750" lvl="1" indent="-285750" algn="l" defTabSz="1822450">
            <a:lnSpc>
              <a:spcPct val="90000"/>
            </a:lnSpc>
            <a:spcBef>
              <a:spcPct val="0"/>
            </a:spcBef>
            <a:spcAft>
              <a:spcPct val="15000"/>
            </a:spcAft>
            <a:buChar char="•"/>
          </a:pPr>
          <a:r>
            <a:rPr lang="en-US" sz="4100" kern="1200" dirty="0"/>
            <a:t>ESSER</a:t>
          </a:r>
        </a:p>
        <a:p>
          <a:pPr marL="285750" lvl="1" indent="-285750" algn="l" defTabSz="1822450">
            <a:lnSpc>
              <a:spcPct val="90000"/>
            </a:lnSpc>
            <a:spcBef>
              <a:spcPct val="0"/>
            </a:spcBef>
            <a:spcAft>
              <a:spcPct val="15000"/>
            </a:spcAft>
            <a:buChar char="•"/>
          </a:pPr>
          <a:r>
            <a:rPr lang="en-US" sz="4100" kern="1200" dirty="0"/>
            <a:t>Child Nutrition</a:t>
          </a:r>
        </a:p>
      </dsp:txBody>
      <dsp:txXfrm>
        <a:off x="8424947" y="2388862"/>
        <a:ext cx="3759449" cy="42420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0A1FB0-A870-4FA9-AFE8-46BE9058054A}">
      <dsp:nvSpPr>
        <dsp:cNvPr id="0" name=""/>
        <dsp:cNvSpPr/>
      </dsp:nvSpPr>
      <dsp:spPr>
        <a:xfrm>
          <a:off x="0" y="5367693"/>
          <a:ext cx="1219200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BA9C41-FEDB-453E-81E1-E8DC60A452AD}">
      <dsp:nvSpPr>
        <dsp:cNvPr id="0" name=""/>
        <dsp:cNvSpPr/>
      </dsp:nvSpPr>
      <dsp:spPr>
        <a:xfrm>
          <a:off x="0" y="3062183"/>
          <a:ext cx="1219200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09430E1-C0CB-4D96-B2A3-D3383F6D08E4}">
      <dsp:nvSpPr>
        <dsp:cNvPr id="0" name=""/>
        <dsp:cNvSpPr/>
      </dsp:nvSpPr>
      <dsp:spPr>
        <a:xfrm>
          <a:off x="0" y="756674"/>
          <a:ext cx="1219200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28F3720-AA60-46C0-BFE9-181FD1DEEEE8}">
      <dsp:nvSpPr>
        <dsp:cNvPr id="0" name=""/>
        <dsp:cNvSpPr/>
      </dsp:nvSpPr>
      <dsp:spPr>
        <a:xfrm>
          <a:off x="3169919" y="843"/>
          <a:ext cx="9022080" cy="755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5" tIns="66675" rIns="66675" bIns="66675" numCol="1" spcCol="1270" anchor="b" anchorCtr="0">
          <a:noAutofit/>
        </a:bodyPr>
        <a:lstStyle/>
        <a:p>
          <a:pPr marL="0" lvl="0" indent="0" algn="l" defTabSz="1555750">
            <a:lnSpc>
              <a:spcPct val="90000"/>
            </a:lnSpc>
            <a:spcBef>
              <a:spcPct val="0"/>
            </a:spcBef>
            <a:spcAft>
              <a:spcPct val="35000"/>
            </a:spcAft>
            <a:buNone/>
          </a:pPr>
          <a:r>
            <a:rPr lang="en-US" sz="3500" kern="1200" dirty="0"/>
            <a:t>Finance Director</a:t>
          </a:r>
        </a:p>
      </dsp:txBody>
      <dsp:txXfrm>
        <a:off x="3169919" y="843"/>
        <a:ext cx="9022080" cy="755830"/>
      </dsp:txXfrm>
    </dsp:sp>
    <dsp:sp modelId="{452E19FC-A692-4389-8208-854BA56EF5F2}">
      <dsp:nvSpPr>
        <dsp:cNvPr id="0" name=""/>
        <dsp:cNvSpPr/>
      </dsp:nvSpPr>
      <dsp:spPr>
        <a:xfrm>
          <a:off x="0" y="843"/>
          <a:ext cx="3169920" cy="755830"/>
        </a:xfrm>
        <a:prstGeom prst="round2SameRect">
          <a:avLst>
            <a:gd name="adj1" fmla="val 16670"/>
            <a:gd name="adj2" fmla="val 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675" tIns="66675" rIns="66675" bIns="66675" numCol="1" spcCol="1270" anchor="ctr" anchorCtr="0">
          <a:noAutofit/>
        </a:bodyPr>
        <a:lstStyle/>
        <a:p>
          <a:pPr marL="0" lvl="0" indent="0" algn="ctr" defTabSz="1555750">
            <a:lnSpc>
              <a:spcPct val="90000"/>
            </a:lnSpc>
            <a:spcBef>
              <a:spcPct val="0"/>
            </a:spcBef>
            <a:spcAft>
              <a:spcPct val="35000"/>
            </a:spcAft>
            <a:buNone/>
          </a:pPr>
          <a:r>
            <a:rPr lang="en-US" sz="3500" kern="1200" dirty="0"/>
            <a:t>Melanie Cooper</a:t>
          </a:r>
        </a:p>
      </dsp:txBody>
      <dsp:txXfrm>
        <a:off x="36903" y="37746"/>
        <a:ext cx="3096114" cy="718927"/>
      </dsp:txXfrm>
    </dsp:sp>
    <dsp:sp modelId="{4D533BCE-D37A-4747-B3EC-4A9A3F621863}">
      <dsp:nvSpPr>
        <dsp:cNvPr id="0" name=""/>
        <dsp:cNvSpPr/>
      </dsp:nvSpPr>
      <dsp:spPr>
        <a:xfrm>
          <a:off x="0" y="756674"/>
          <a:ext cx="12192000" cy="15118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5" tIns="66675" rIns="66675" bIns="66675" numCol="1" spcCol="1270" anchor="t" anchorCtr="0">
          <a:noAutofit/>
        </a:bodyPr>
        <a:lstStyle/>
        <a:p>
          <a:pPr marL="228600" lvl="1" indent="-228600" algn="l" defTabSz="1200150">
            <a:lnSpc>
              <a:spcPct val="90000"/>
            </a:lnSpc>
            <a:spcBef>
              <a:spcPct val="0"/>
            </a:spcBef>
            <a:spcAft>
              <a:spcPct val="15000"/>
            </a:spcAft>
            <a:buChar char="•"/>
          </a:pPr>
          <a:r>
            <a:rPr lang="en-US" sz="2700" kern="1200" dirty="0"/>
            <a:t>Phone: 803.734.8135</a:t>
          </a:r>
        </a:p>
        <a:p>
          <a:pPr marL="228600" lvl="1" indent="-228600" algn="l" defTabSz="1200150">
            <a:lnSpc>
              <a:spcPct val="90000"/>
            </a:lnSpc>
            <a:spcBef>
              <a:spcPct val="0"/>
            </a:spcBef>
            <a:spcAft>
              <a:spcPct val="15000"/>
            </a:spcAft>
            <a:buChar char="•"/>
          </a:pPr>
          <a:r>
            <a:rPr lang="en-US" sz="2700" kern="1200" dirty="0"/>
            <a:t>Email: </a:t>
          </a:r>
          <a:r>
            <a:rPr lang="en-US" sz="2700" kern="1200" dirty="0">
              <a:hlinkClick xmlns:r="http://schemas.openxmlformats.org/officeDocument/2006/relationships" r:id="rId1"/>
            </a:rPr>
            <a:t>mcooper@ed.sc.gov</a:t>
          </a:r>
          <a:r>
            <a:rPr lang="en-US" sz="2700" kern="1200" dirty="0"/>
            <a:t> </a:t>
          </a:r>
        </a:p>
      </dsp:txBody>
      <dsp:txXfrm>
        <a:off x="0" y="756674"/>
        <a:ext cx="12192000" cy="1511887"/>
      </dsp:txXfrm>
    </dsp:sp>
    <dsp:sp modelId="{38917BEB-F9FF-475D-B733-EE4BF49959DE}">
      <dsp:nvSpPr>
        <dsp:cNvPr id="0" name=""/>
        <dsp:cNvSpPr/>
      </dsp:nvSpPr>
      <dsp:spPr>
        <a:xfrm>
          <a:off x="3169919" y="2306353"/>
          <a:ext cx="9022080" cy="755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5" tIns="66675" rIns="66675" bIns="66675" numCol="1" spcCol="1270" anchor="b" anchorCtr="0">
          <a:noAutofit/>
        </a:bodyPr>
        <a:lstStyle/>
        <a:p>
          <a:pPr marL="0" lvl="0" indent="0" algn="l" defTabSz="1555750">
            <a:lnSpc>
              <a:spcPct val="90000"/>
            </a:lnSpc>
            <a:spcBef>
              <a:spcPct val="0"/>
            </a:spcBef>
            <a:spcAft>
              <a:spcPct val="35000"/>
            </a:spcAft>
            <a:buNone/>
          </a:pPr>
          <a:r>
            <a:rPr lang="en-US" sz="3500" kern="1200" dirty="0"/>
            <a:t>Financial Services Manager</a:t>
          </a:r>
        </a:p>
      </dsp:txBody>
      <dsp:txXfrm>
        <a:off x="3169919" y="2306353"/>
        <a:ext cx="9022080" cy="755830"/>
      </dsp:txXfrm>
    </dsp:sp>
    <dsp:sp modelId="{22D4010E-2C32-48C4-8330-7042CCDC290C}">
      <dsp:nvSpPr>
        <dsp:cNvPr id="0" name=""/>
        <dsp:cNvSpPr/>
      </dsp:nvSpPr>
      <dsp:spPr>
        <a:xfrm>
          <a:off x="0" y="2306353"/>
          <a:ext cx="3169920" cy="755830"/>
        </a:xfrm>
        <a:prstGeom prst="round2SameRect">
          <a:avLst>
            <a:gd name="adj1" fmla="val 16670"/>
            <a:gd name="adj2" fmla="val 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675" tIns="66675" rIns="66675" bIns="66675" numCol="1" spcCol="1270" anchor="ctr" anchorCtr="0">
          <a:noAutofit/>
        </a:bodyPr>
        <a:lstStyle/>
        <a:p>
          <a:pPr marL="0" lvl="0" indent="0" algn="ctr" defTabSz="1555750">
            <a:lnSpc>
              <a:spcPct val="90000"/>
            </a:lnSpc>
            <a:spcBef>
              <a:spcPct val="0"/>
            </a:spcBef>
            <a:spcAft>
              <a:spcPct val="35000"/>
            </a:spcAft>
            <a:buNone/>
          </a:pPr>
          <a:r>
            <a:rPr lang="en-US" sz="3500" kern="1200" dirty="0"/>
            <a:t>Joshua Byers</a:t>
          </a:r>
        </a:p>
      </dsp:txBody>
      <dsp:txXfrm>
        <a:off x="36903" y="2343256"/>
        <a:ext cx="3096114" cy="718927"/>
      </dsp:txXfrm>
    </dsp:sp>
    <dsp:sp modelId="{7EE53D1C-567D-48AC-9CE5-9884A8D2B00C}">
      <dsp:nvSpPr>
        <dsp:cNvPr id="0" name=""/>
        <dsp:cNvSpPr/>
      </dsp:nvSpPr>
      <dsp:spPr>
        <a:xfrm>
          <a:off x="0" y="3062183"/>
          <a:ext cx="12192000" cy="15118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5" tIns="66675" rIns="66675" bIns="66675" numCol="1" spcCol="1270" anchor="t" anchorCtr="0">
          <a:noAutofit/>
        </a:bodyPr>
        <a:lstStyle/>
        <a:p>
          <a:pPr marL="228600" lvl="1" indent="-228600" algn="l" defTabSz="1200150">
            <a:lnSpc>
              <a:spcPct val="90000"/>
            </a:lnSpc>
            <a:spcBef>
              <a:spcPct val="0"/>
            </a:spcBef>
            <a:spcAft>
              <a:spcPct val="15000"/>
            </a:spcAft>
            <a:buChar char="•"/>
          </a:pPr>
          <a:r>
            <a:rPr lang="en-US" sz="2700" kern="1200" dirty="0"/>
            <a:t>Phone: 803.734.8885</a:t>
          </a:r>
        </a:p>
        <a:p>
          <a:pPr marL="228600" lvl="1" indent="-228600" algn="l" defTabSz="1200150">
            <a:lnSpc>
              <a:spcPct val="90000"/>
            </a:lnSpc>
            <a:spcBef>
              <a:spcPct val="0"/>
            </a:spcBef>
            <a:spcAft>
              <a:spcPct val="15000"/>
            </a:spcAft>
            <a:buChar char="•"/>
          </a:pPr>
          <a:r>
            <a:rPr lang="en-US" sz="2700" kern="1200" dirty="0"/>
            <a:t>Email: </a:t>
          </a:r>
          <a:r>
            <a:rPr lang="en-US" sz="2700" kern="1200" dirty="0">
              <a:hlinkClick xmlns:r="http://schemas.openxmlformats.org/officeDocument/2006/relationships" r:id="rId2"/>
            </a:rPr>
            <a:t>jrbyers@ed.sc.gov</a:t>
          </a:r>
          <a:r>
            <a:rPr lang="en-US" sz="2700" kern="1200" dirty="0"/>
            <a:t> </a:t>
          </a:r>
        </a:p>
      </dsp:txBody>
      <dsp:txXfrm>
        <a:off x="0" y="3062183"/>
        <a:ext cx="12192000" cy="1511887"/>
      </dsp:txXfrm>
    </dsp:sp>
    <dsp:sp modelId="{48DE54BE-D573-4628-B342-DDBC7434BC0E}">
      <dsp:nvSpPr>
        <dsp:cNvPr id="0" name=""/>
        <dsp:cNvSpPr/>
      </dsp:nvSpPr>
      <dsp:spPr>
        <a:xfrm>
          <a:off x="3169919" y="4611863"/>
          <a:ext cx="9022080" cy="755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5" tIns="66675" rIns="66675" bIns="66675" numCol="1" spcCol="1270" anchor="b" anchorCtr="0">
          <a:noAutofit/>
        </a:bodyPr>
        <a:lstStyle/>
        <a:p>
          <a:pPr marL="0" lvl="0" indent="0" algn="l" defTabSz="1555750">
            <a:lnSpc>
              <a:spcPct val="90000"/>
            </a:lnSpc>
            <a:spcBef>
              <a:spcPct val="0"/>
            </a:spcBef>
            <a:spcAft>
              <a:spcPct val="35000"/>
            </a:spcAft>
            <a:buNone/>
          </a:pPr>
          <a:r>
            <a:rPr lang="en-US" sz="3500" kern="1200" dirty="0"/>
            <a:t>Fiscal Analyst III</a:t>
          </a:r>
        </a:p>
      </dsp:txBody>
      <dsp:txXfrm>
        <a:off x="3169919" y="4611863"/>
        <a:ext cx="9022080" cy="755830"/>
      </dsp:txXfrm>
    </dsp:sp>
    <dsp:sp modelId="{E018B064-F6E0-4AFB-849D-508A8BA25DE6}">
      <dsp:nvSpPr>
        <dsp:cNvPr id="0" name=""/>
        <dsp:cNvSpPr/>
      </dsp:nvSpPr>
      <dsp:spPr>
        <a:xfrm>
          <a:off x="0" y="4611863"/>
          <a:ext cx="3169920" cy="755830"/>
        </a:xfrm>
        <a:prstGeom prst="round2SameRect">
          <a:avLst>
            <a:gd name="adj1" fmla="val 16670"/>
            <a:gd name="adj2" fmla="val 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675" tIns="66675" rIns="66675" bIns="66675" numCol="1" spcCol="1270" anchor="ctr" anchorCtr="0">
          <a:noAutofit/>
        </a:bodyPr>
        <a:lstStyle/>
        <a:p>
          <a:pPr marL="0" lvl="0" indent="0" algn="ctr" defTabSz="1555750">
            <a:lnSpc>
              <a:spcPct val="90000"/>
            </a:lnSpc>
            <a:spcBef>
              <a:spcPct val="0"/>
            </a:spcBef>
            <a:spcAft>
              <a:spcPct val="35000"/>
            </a:spcAft>
            <a:buNone/>
          </a:pPr>
          <a:r>
            <a:rPr lang="en-US" sz="3500" kern="1200" dirty="0"/>
            <a:t>Michael Scheele</a:t>
          </a:r>
        </a:p>
      </dsp:txBody>
      <dsp:txXfrm>
        <a:off x="36903" y="4648766"/>
        <a:ext cx="3096114" cy="718927"/>
      </dsp:txXfrm>
    </dsp:sp>
    <dsp:sp modelId="{E75A8831-2200-4FB5-89B1-A2073BF5E0EE}">
      <dsp:nvSpPr>
        <dsp:cNvPr id="0" name=""/>
        <dsp:cNvSpPr/>
      </dsp:nvSpPr>
      <dsp:spPr>
        <a:xfrm>
          <a:off x="0" y="5367693"/>
          <a:ext cx="12192000" cy="15118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5" tIns="66675" rIns="66675" bIns="66675" numCol="1" spcCol="1270" anchor="t" anchorCtr="0">
          <a:noAutofit/>
        </a:bodyPr>
        <a:lstStyle/>
        <a:p>
          <a:pPr marL="228600" lvl="1" indent="-228600" algn="l" defTabSz="1200150">
            <a:lnSpc>
              <a:spcPct val="90000"/>
            </a:lnSpc>
            <a:spcBef>
              <a:spcPct val="0"/>
            </a:spcBef>
            <a:spcAft>
              <a:spcPct val="15000"/>
            </a:spcAft>
            <a:buChar char="•"/>
          </a:pPr>
          <a:r>
            <a:rPr lang="en-US" sz="2700" kern="1200" dirty="0"/>
            <a:t>Phone: 803.734.8145</a:t>
          </a:r>
        </a:p>
        <a:p>
          <a:pPr marL="228600" lvl="1" indent="-228600" algn="l" defTabSz="1200150">
            <a:lnSpc>
              <a:spcPct val="90000"/>
            </a:lnSpc>
            <a:spcBef>
              <a:spcPct val="0"/>
            </a:spcBef>
            <a:spcAft>
              <a:spcPct val="15000"/>
            </a:spcAft>
            <a:buChar char="•"/>
          </a:pPr>
          <a:r>
            <a:rPr lang="en-US" sz="2700" kern="1200" dirty="0"/>
            <a:t>Email: </a:t>
          </a:r>
          <a:r>
            <a:rPr lang="en-US" sz="2700" kern="1200" dirty="0">
              <a:hlinkClick xmlns:r="http://schemas.openxmlformats.org/officeDocument/2006/relationships" r:id="rId3"/>
            </a:rPr>
            <a:t>mscheele@ed.sc.gov</a:t>
          </a:r>
          <a:r>
            <a:rPr lang="en-US" sz="2700" kern="1200" dirty="0"/>
            <a:t> </a:t>
          </a:r>
        </a:p>
      </dsp:txBody>
      <dsp:txXfrm>
        <a:off x="0" y="5367693"/>
        <a:ext cx="12192000" cy="1511887"/>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4BD532-59A9-4A23-9861-43311FE98D22}" type="datetimeFigureOut">
              <a:rPr lang="en-US" smtClean="0"/>
              <a:t>8/20/2025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013DEB-017C-4F56-99AB-2F0F9DCE66DF}" type="slidenum">
              <a:rPr lang="en-US" smtClean="0"/>
              <a:t>‹#›</a:t>
            </a:fld>
            <a:endParaRPr lang="en-US"/>
          </a:p>
        </p:txBody>
      </p:sp>
    </p:spTree>
    <p:extLst>
      <p:ext uri="{BB962C8B-B14F-4D97-AF65-F5344CB8AC3E}">
        <p14:creationId xmlns:p14="http://schemas.microsoft.com/office/powerpoint/2010/main" val="889176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9013DEB-017C-4F56-99AB-2F0F9DCE66DF}" type="slidenum">
              <a:rPr lang="en-US" smtClean="0"/>
              <a:t>3</a:t>
            </a:fld>
            <a:endParaRPr lang="en-US"/>
          </a:p>
        </p:txBody>
      </p:sp>
    </p:spTree>
    <p:extLst>
      <p:ext uri="{BB962C8B-B14F-4D97-AF65-F5344CB8AC3E}">
        <p14:creationId xmlns:p14="http://schemas.microsoft.com/office/powerpoint/2010/main" val="26857425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9013DEB-017C-4F56-99AB-2F0F9DCE66DF}" type="slidenum">
              <a:rPr lang="en-US" smtClean="0"/>
              <a:t>12</a:t>
            </a:fld>
            <a:endParaRPr lang="en-US"/>
          </a:p>
        </p:txBody>
      </p:sp>
    </p:spTree>
    <p:extLst>
      <p:ext uri="{BB962C8B-B14F-4D97-AF65-F5344CB8AC3E}">
        <p14:creationId xmlns:p14="http://schemas.microsoft.com/office/powerpoint/2010/main" val="37941436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31XX indicates GF source, 35XX indicates EIA source</a:t>
            </a:r>
          </a:p>
          <a:p>
            <a:endParaRPr lang="en-US" dirty="0"/>
          </a:p>
          <a:p>
            <a:r>
              <a:rPr lang="en-US" dirty="0"/>
              <a:t>Teacher Supply – Initial allocation in July based on prior year SC Educator reports (excluding those showing a termination date). Adjustments made in January based on November 30</a:t>
            </a:r>
            <a:r>
              <a:rPr lang="en-US" baseline="30000" dirty="0"/>
              <a:t>th</a:t>
            </a:r>
            <a:r>
              <a:rPr lang="en-US" dirty="0"/>
              <a:t> reports. Any teacher who worked one day is eligible.</a:t>
            </a:r>
          </a:p>
          <a:p>
            <a:endParaRPr lang="en-US" dirty="0"/>
          </a:p>
          <a:p>
            <a:r>
              <a:rPr lang="en-US" dirty="0"/>
              <a:t>Reading Coach – Based on instructors reported by district and total appropriation. In FY25, about 730 eligible schools received up to $57,536 per coach (but no more than the coach’s total compensation)</a:t>
            </a:r>
          </a:p>
          <a:p>
            <a:endParaRPr lang="en-US" dirty="0"/>
          </a:p>
          <a:p>
            <a:r>
              <a:rPr lang="en-US" dirty="0"/>
              <a:t>National Board Certification – 10-year certifications ($7,500 stipend) are phasing out. NB only utilizing 5-year certifications now, which Proviso directs us to pay $5,000 annually. Touch more on next slide.</a:t>
            </a:r>
          </a:p>
          <a:p>
            <a:endParaRPr lang="en-US" dirty="0"/>
          </a:p>
          <a:p>
            <a:r>
              <a:rPr lang="en-US" dirty="0"/>
              <a:t>SCRS = South Carolina Retirement System</a:t>
            </a:r>
          </a:p>
          <a:p>
            <a:r>
              <a:rPr lang="en-US" dirty="0"/>
              <a:t>SFAA = State Fiscal Accountability Authority</a:t>
            </a:r>
          </a:p>
        </p:txBody>
      </p:sp>
      <p:sp>
        <p:nvSpPr>
          <p:cNvPr id="4" name="Slide Number Placeholder 3"/>
          <p:cNvSpPr>
            <a:spLocks noGrp="1"/>
          </p:cNvSpPr>
          <p:nvPr>
            <p:ph type="sldNum" sz="quarter" idx="5"/>
          </p:nvPr>
        </p:nvSpPr>
        <p:spPr/>
        <p:txBody>
          <a:bodyPr/>
          <a:lstStyle/>
          <a:p>
            <a:fld id="{99013DEB-017C-4F56-99AB-2F0F9DCE66DF}" type="slidenum">
              <a:rPr lang="en-US" smtClean="0"/>
              <a:t>13</a:t>
            </a:fld>
            <a:endParaRPr lang="en-US"/>
          </a:p>
        </p:txBody>
      </p:sp>
    </p:spTree>
    <p:extLst>
      <p:ext uri="{BB962C8B-B14F-4D97-AF65-F5344CB8AC3E}">
        <p14:creationId xmlns:p14="http://schemas.microsoft.com/office/powerpoint/2010/main" val="808349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C7C8A5-B475-6CDA-4D30-FDDDFD768D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C09EB41-E62B-4DCE-C8F7-3A38FC1A851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F75041B-5F42-4C19-9C43-81CC1826EE92}"/>
              </a:ext>
            </a:extLst>
          </p:cNvPr>
          <p:cNvSpPr>
            <a:spLocks noGrp="1"/>
          </p:cNvSpPr>
          <p:nvPr>
            <p:ph type="body" idx="1"/>
          </p:nvPr>
        </p:nvSpPr>
        <p:spPr/>
        <p:txBody>
          <a:bodyPr/>
          <a:lstStyle/>
          <a:p>
            <a:r>
              <a:rPr lang="en-US" dirty="0"/>
              <a:t>Suppose Michael obtained his National Board certification on December 1</a:t>
            </a:r>
            <a:r>
              <a:rPr lang="en-US" baseline="30000" dirty="0"/>
              <a:t>st</a:t>
            </a:r>
            <a:r>
              <a:rPr lang="en-US" dirty="0"/>
              <a:t>. We would have been notified of his new certification and would have paid the district his $5,000 stipend for the remainder of the fiscal year.</a:t>
            </a:r>
          </a:p>
          <a:p>
            <a:endParaRPr lang="en-US" dirty="0"/>
          </a:p>
          <a:p>
            <a:r>
              <a:rPr lang="en-US" dirty="0"/>
              <a:t>If Michael completes MOC in 2025, SCDE would be notified in December 2025 and would know to include his stipend in the district’s allocations for the 2026 fiscal year</a:t>
            </a:r>
          </a:p>
          <a:p>
            <a:r>
              <a:rPr lang="en-US" dirty="0"/>
              <a:t>If Michael waits to complete his MOC until 2026, the SCDE would be notified in December 2026. Since our records show his stipend ends in June 2026, we would not include any stipend for him in the district’s allocations until after December when we’ve been notified that he completed his MOC and is verified by the district.</a:t>
            </a:r>
          </a:p>
        </p:txBody>
      </p:sp>
      <p:sp>
        <p:nvSpPr>
          <p:cNvPr id="4" name="Slide Number Placeholder 3">
            <a:extLst>
              <a:ext uri="{FF2B5EF4-FFF2-40B4-BE49-F238E27FC236}">
                <a16:creationId xmlns:a16="http://schemas.microsoft.com/office/drawing/2014/main" id="{61A55CDA-C42D-A7EA-EACF-21A9F2D5AF33}"/>
              </a:ext>
            </a:extLst>
          </p:cNvPr>
          <p:cNvSpPr>
            <a:spLocks noGrp="1"/>
          </p:cNvSpPr>
          <p:nvPr>
            <p:ph type="sldNum" sz="quarter" idx="5"/>
          </p:nvPr>
        </p:nvSpPr>
        <p:spPr/>
        <p:txBody>
          <a:bodyPr/>
          <a:lstStyle/>
          <a:p>
            <a:fld id="{99013DEB-017C-4F56-99AB-2F0F9DCE66DF}" type="slidenum">
              <a:rPr lang="en-US" smtClean="0"/>
              <a:t>14</a:t>
            </a:fld>
            <a:endParaRPr lang="en-US"/>
          </a:p>
        </p:txBody>
      </p:sp>
    </p:spTree>
    <p:extLst>
      <p:ext uri="{BB962C8B-B14F-4D97-AF65-F5344CB8AC3E}">
        <p14:creationId xmlns:p14="http://schemas.microsoft.com/office/powerpoint/2010/main" val="25068285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9013DEB-017C-4F56-99AB-2F0F9DCE66DF}" type="slidenum">
              <a:rPr lang="en-US" smtClean="0"/>
              <a:t>15</a:t>
            </a:fld>
            <a:endParaRPr lang="en-US"/>
          </a:p>
        </p:txBody>
      </p:sp>
    </p:spTree>
    <p:extLst>
      <p:ext uri="{BB962C8B-B14F-4D97-AF65-F5344CB8AC3E}">
        <p14:creationId xmlns:p14="http://schemas.microsoft.com/office/powerpoint/2010/main" val="3006510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Walk through monthly payments report; discuss what each column represents</a:t>
            </a:r>
          </a:p>
        </p:txBody>
      </p:sp>
      <p:sp>
        <p:nvSpPr>
          <p:cNvPr id="4" name="Slide Number Placeholder 3"/>
          <p:cNvSpPr>
            <a:spLocks noGrp="1"/>
          </p:cNvSpPr>
          <p:nvPr>
            <p:ph type="sldNum" sz="quarter" idx="5"/>
          </p:nvPr>
        </p:nvSpPr>
        <p:spPr/>
        <p:txBody>
          <a:bodyPr/>
          <a:lstStyle/>
          <a:p>
            <a:fld id="{99013DEB-017C-4F56-99AB-2F0F9DCE66DF}" type="slidenum">
              <a:rPr lang="en-US" smtClean="0"/>
              <a:t>16</a:t>
            </a:fld>
            <a:endParaRPr lang="en-US"/>
          </a:p>
        </p:txBody>
      </p:sp>
    </p:spTree>
    <p:extLst>
      <p:ext uri="{BB962C8B-B14F-4D97-AF65-F5344CB8AC3E}">
        <p14:creationId xmlns:p14="http://schemas.microsoft.com/office/powerpoint/2010/main" val="26752563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SC Educator – DOH, DOT, certification dates, salary information, position codes, school, etc.</a:t>
            </a:r>
          </a:p>
          <a:p>
            <a:endParaRPr lang="en-US" dirty="0"/>
          </a:p>
          <a:p>
            <a:r>
              <a:rPr lang="en-US" dirty="0"/>
              <a:t>Quickly walk through the code listing (NBC and Teacher Supply eligible positions) and user access forms</a:t>
            </a:r>
          </a:p>
        </p:txBody>
      </p:sp>
      <p:sp>
        <p:nvSpPr>
          <p:cNvPr id="4" name="Slide Number Placeholder 3"/>
          <p:cNvSpPr>
            <a:spLocks noGrp="1"/>
          </p:cNvSpPr>
          <p:nvPr>
            <p:ph type="sldNum" sz="quarter" idx="5"/>
          </p:nvPr>
        </p:nvSpPr>
        <p:spPr/>
        <p:txBody>
          <a:bodyPr/>
          <a:lstStyle/>
          <a:p>
            <a:fld id="{99013DEB-017C-4F56-99AB-2F0F9DCE66DF}" type="slidenum">
              <a:rPr lang="en-US" smtClean="0"/>
              <a:t>17</a:t>
            </a:fld>
            <a:endParaRPr lang="en-US"/>
          </a:p>
        </p:txBody>
      </p:sp>
    </p:spTree>
    <p:extLst>
      <p:ext uri="{BB962C8B-B14F-4D97-AF65-F5344CB8AC3E}">
        <p14:creationId xmlns:p14="http://schemas.microsoft.com/office/powerpoint/2010/main" val="35498909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9013DEB-017C-4F56-99AB-2F0F9DCE66DF}" type="slidenum">
              <a:rPr lang="en-US" smtClean="0"/>
              <a:t>18</a:t>
            </a:fld>
            <a:endParaRPr lang="en-US"/>
          </a:p>
        </p:txBody>
      </p:sp>
    </p:spTree>
    <p:extLst>
      <p:ext uri="{BB962C8B-B14F-4D97-AF65-F5344CB8AC3E}">
        <p14:creationId xmlns:p14="http://schemas.microsoft.com/office/powerpoint/2010/main" val="11750362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ts val="3079"/>
              </a:lnSpc>
            </a:pPr>
            <a:r>
              <a:rPr lang="en-US" sz="1200" dirty="0">
                <a:solidFill>
                  <a:srgbClr val="233746"/>
                </a:solidFill>
                <a:latin typeface="Aptos" panose="020B0004020202020204" pitchFamily="34" charset="0"/>
              </a:rPr>
              <a:t>Membership/Student Accountability</a:t>
            </a:r>
          </a:p>
          <a:p>
            <a:pPr algn="just">
              <a:lnSpc>
                <a:spcPts val="3079"/>
              </a:lnSpc>
            </a:pPr>
            <a:endParaRPr lang="en-US" sz="1200" dirty="0">
              <a:solidFill>
                <a:srgbClr val="233746"/>
              </a:solidFill>
              <a:latin typeface="Aptos" panose="020B0004020202020204" pitchFamily="34" charset="0"/>
            </a:endParaRPr>
          </a:p>
          <a:p>
            <a:pPr algn="just">
              <a:lnSpc>
                <a:spcPts val="3079"/>
              </a:lnSpc>
            </a:pPr>
            <a:r>
              <a:rPr lang="en-US" sz="1200" dirty="0">
                <a:solidFill>
                  <a:srgbClr val="233746"/>
                </a:solidFill>
                <a:latin typeface="Aptos" panose="020B0004020202020204" pitchFamily="34" charset="0"/>
              </a:rPr>
              <a:t>SC Educator (manual, PCS code listing, request form)  </a:t>
            </a:r>
          </a:p>
          <a:p>
            <a:pPr algn="just">
              <a:lnSpc>
                <a:spcPts val="3079"/>
              </a:lnSpc>
            </a:pPr>
            <a:endParaRPr lang="en-US" sz="1200" b="0" i="1" dirty="0">
              <a:solidFill>
                <a:srgbClr val="233746"/>
              </a:solidFill>
              <a:latin typeface="Cambria Math" panose="02040503050406030204" pitchFamily="18" charset="0"/>
            </a:endParaRPr>
          </a:p>
        </p:txBody>
      </p:sp>
      <p:sp>
        <p:nvSpPr>
          <p:cNvPr id="4" name="Slide Number Placeholder 3"/>
          <p:cNvSpPr>
            <a:spLocks noGrp="1"/>
          </p:cNvSpPr>
          <p:nvPr>
            <p:ph type="sldNum" sz="quarter" idx="5"/>
          </p:nvPr>
        </p:nvSpPr>
        <p:spPr/>
        <p:txBody>
          <a:bodyPr/>
          <a:lstStyle/>
          <a:p>
            <a:fld id="{99013DEB-017C-4F56-99AB-2F0F9DCE66DF}" type="slidenum">
              <a:rPr lang="en-US" smtClean="0"/>
              <a:t>19</a:t>
            </a:fld>
            <a:endParaRPr lang="en-US"/>
          </a:p>
        </p:txBody>
      </p:sp>
    </p:spTree>
    <p:extLst>
      <p:ext uri="{BB962C8B-B14F-4D97-AF65-F5344CB8AC3E}">
        <p14:creationId xmlns:p14="http://schemas.microsoft.com/office/powerpoint/2010/main" val="15386643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848F13-245F-CEDE-B78D-699DF6A92E6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223BE0-566D-7E15-33A0-EEB880C2381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1AF6A3A-2D77-E24D-9EE5-CBDC33DA1AC8}"/>
              </a:ext>
            </a:extLst>
          </p:cNvPr>
          <p:cNvSpPr>
            <a:spLocks noGrp="1"/>
          </p:cNvSpPr>
          <p:nvPr>
            <p:ph type="body" idx="1"/>
          </p:nvPr>
        </p:nvSpPr>
        <p:spPr/>
        <p:txBody>
          <a:bodyPr/>
          <a:lstStyle/>
          <a:p>
            <a:r>
              <a:rPr lang="en-US" dirty="0"/>
              <a:t>If time permits, run through Medicaid Audit page as well</a:t>
            </a:r>
          </a:p>
        </p:txBody>
      </p:sp>
      <p:sp>
        <p:nvSpPr>
          <p:cNvPr id="4" name="Slide Number Placeholder 3">
            <a:extLst>
              <a:ext uri="{FF2B5EF4-FFF2-40B4-BE49-F238E27FC236}">
                <a16:creationId xmlns:a16="http://schemas.microsoft.com/office/drawing/2014/main" id="{ADD92978-F72B-3CAF-A474-2B5CC960A40C}"/>
              </a:ext>
            </a:extLst>
          </p:cNvPr>
          <p:cNvSpPr>
            <a:spLocks noGrp="1"/>
          </p:cNvSpPr>
          <p:nvPr>
            <p:ph type="sldNum" sz="quarter" idx="5"/>
          </p:nvPr>
        </p:nvSpPr>
        <p:spPr/>
        <p:txBody>
          <a:bodyPr/>
          <a:lstStyle/>
          <a:p>
            <a:fld id="{99013DEB-017C-4F56-99AB-2F0F9DCE66DF}" type="slidenum">
              <a:rPr lang="en-US" smtClean="0"/>
              <a:t>20</a:t>
            </a:fld>
            <a:endParaRPr lang="en-US"/>
          </a:p>
        </p:txBody>
      </p:sp>
    </p:spTree>
    <p:extLst>
      <p:ext uri="{BB962C8B-B14F-4D97-AF65-F5344CB8AC3E}">
        <p14:creationId xmlns:p14="http://schemas.microsoft.com/office/powerpoint/2010/main" val="16278472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9013DEB-017C-4F56-99AB-2F0F9DCE66DF}" type="slidenum">
              <a:rPr lang="en-US" smtClean="0"/>
              <a:t>21</a:t>
            </a:fld>
            <a:endParaRPr lang="en-US"/>
          </a:p>
        </p:txBody>
      </p:sp>
    </p:spTree>
    <p:extLst>
      <p:ext uri="{BB962C8B-B14F-4D97-AF65-F5344CB8AC3E}">
        <p14:creationId xmlns:p14="http://schemas.microsoft.com/office/powerpoint/2010/main" val="33884070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6089AA-AC2F-69D3-BE3A-C20004C634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C3C1D88-4E0F-8E0C-2762-377EAFD42F5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9DCDB6E-7427-9BB0-2B9B-B15801F778A3}"/>
              </a:ext>
            </a:extLst>
          </p:cNvPr>
          <p:cNvSpPr>
            <a:spLocks noGrp="1"/>
          </p:cNvSpPr>
          <p:nvPr>
            <p:ph type="body" idx="1"/>
          </p:nvPr>
        </p:nvSpPr>
        <p:spPr/>
        <p:txBody>
          <a:bodyPr/>
          <a:lstStyle/>
          <a:p>
            <a:r>
              <a:rPr lang="en-US" dirty="0"/>
              <a:t>Primary district-facing duties</a:t>
            </a:r>
          </a:p>
        </p:txBody>
      </p:sp>
      <p:sp>
        <p:nvSpPr>
          <p:cNvPr id="4" name="Slide Number Placeholder 3">
            <a:extLst>
              <a:ext uri="{FF2B5EF4-FFF2-40B4-BE49-F238E27FC236}">
                <a16:creationId xmlns:a16="http://schemas.microsoft.com/office/drawing/2014/main" id="{905ED024-2EB7-C927-0888-B34376692105}"/>
              </a:ext>
            </a:extLst>
          </p:cNvPr>
          <p:cNvSpPr>
            <a:spLocks noGrp="1"/>
          </p:cNvSpPr>
          <p:nvPr>
            <p:ph type="sldNum" sz="quarter" idx="5"/>
          </p:nvPr>
        </p:nvSpPr>
        <p:spPr/>
        <p:txBody>
          <a:bodyPr/>
          <a:lstStyle/>
          <a:p>
            <a:fld id="{99013DEB-017C-4F56-99AB-2F0F9DCE66DF}" type="slidenum">
              <a:rPr lang="en-US" smtClean="0"/>
              <a:t>4</a:t>
            </a:fld>
            <a:endParaRPr lang="en-US"/>
          </a:p>
        </p:txBody>
      </p:sp>
    </p:spTree>
    <p:extLst>
      <p:ext uri="{BB962C8B-B14F-4D97-AF65-F5344CB8AC3E}">
        <p14:creationId xmlns:p14="http://schemas.microsoft.com/office/powerpoint/2010/main" val="29400586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DD3744-1FBB-355A-E286-7A0FF944E1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A94472D-D5C6-4F6F-C48F-37283609580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9F2D5EF-9C1F-F18B-AF8E-2D227F263DE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1CFF622-CB2C-B715-773F-9ACA4176B34B}"/>
              </a:ext>
            </a:extLst>
          </p:cNvPr>
          <p:cNvSpPr>
            <a:spLocks noGrp="1"/>
          </p:cNvSpPr>
          <p:nvPr>
            <p:ph type="sldNum" sz="quarter" idx="5"/>
          </p:nvPr>
        </p:nvSpPr>
        <p:spPr/>
        <p:txBody>
          <a:bodyPr/>
          <a:lstStyle/>
          <a:p>
            <a:fld id="{99013DEB-017C-4F56-99AB-2F0F9DCE66DF}" type="slidenum">
              <a:rPr lang="en-US" smtClean="0"/>
              <a:t>5</a:t>
            </a:fld>
            <a:endParaRPr lang="en-US"/>
          </a:p>
        </p:txBody>
      </p:sp>
    </p:spTree>
    <p:extLst>
      <p:ext uri="{BB962C8B-B14F-4D97-AF65-F5344CB8AC3E}">
        <p14:creationId xmlns:p14="http://schemas.microsoft.com/office/powerpoint/2010/main" val="7900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Charter districts have access to other local funds such as gifts and donations, but not property taxes</a:t>
            </a:r>
          </a:p>
        </p:txBody>
      </p:sp>
      <p:sp>
        <p:nvSpPr>
          <p:cNvPr id="4" name="Slide Number Placeholder 3"/>
          <p:cNvSpPr>
            <a:spLocks noGrp="1"/>
          </p:cNvSpPr>
          <p:nvPr>
            <p:ph type="sldNum" sz="quarter" idx="5"/>
          </p:nvPr>
        </p:nvSpPr>
        <p:spPr/>
        <p:txBody>
          <a:bodyPr/>
          <a:lstStyle/>
          <a:p>
            <a:fld id="{99013DEB-017C-4F56-99AB-2F0F9DCE66DF}" type="slidenum">
              <a:rPr lang="en-US" smtClean="0"/>
              <a:t>6</a:t>
            </a:fld>
            <a:endParaRPr lang="en-US"/>
          </a:p>
        </p:txBody>
      </p:sp>
    </p:spTree>
    <p:extLst>
      <p:ext uri="{BB962C8B-B14F-4D97-AF65-F5344CB8AC3E}">
        <p14:creationId xmlns:p14="http://schemas.microsoft.com/office/powerpoint/2010/main" val="40642317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9013DEB-017C-4F56-99AB-2F0F9DCE66DF}" type="slidenum">
              <a:rPr lang="en-US" smtClean="0"/>
              <a:t>7</a:t>
            </a:fld>
            <a:endParaRPr lang="en-US"/>
          </a:p>
        </p:txBody>
      </p:sp>
    </p:spTree>
    <p:extLst>
      <p:ext uri="{BB962C8B-B14F-4D97-AF65-F5344CB8AC3E}">
        <p14:creationId xmlns:p14="http://schemas.microsoft.com/office/powerpoint/2010/main" val="10458136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Link to membership counts, move to website and play around with the fields. Touch on Student Accountability report as well</a:t>
            </a:r>
          </a:p>
        </p:txBody>
      </p:sp>
      <p:sp>
        <p:nvSpPr>
          <p:cNvPr id="4" name="Slide Number Placeholder 3"/>
          <p:cNvSpPr>
            <a:spLocks noGrp="1"/>
          </p:cNvSpPr>
          <p:nvPr>
            <p:ph type="sldNum" sz="quarter" idx="5"/>
          </p:nvPr>
        </p:nvSpPr>
        <p:spPr/>
        <p:txBody>
          <a:bodyPr/>
          <a:lstStyle/>
          <a:p>
            <a:fld id="{99013DEB-017C-4F56-99AB-2F0F9DCE66DF}" type="slidenum">
              <a:rPr lang="en-US" smtClean="0"/>
              <a:t>8</a:t>
            </a:fld>
            <a:endParaRPr lang="en-US"/>
          </a:p>
        </p:txBody>
      </p:sp>
    </p:spTree>
    <p:extLst>
      <p:ext uri="{BB962C8B-B14F-4D97-AF65-F5344CB8AC3E}">
        <p14:creationId xmlns:p14="http://schemas.microsoft.com/office/powerpoint/2010/main" val="15455996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9013DEB-017C-4F56-99AB-2F0F9DCE66DF}" type="slidenum">
              <a:rPr lang="en-US" smtClean="0"/>
              <a:t>9</a:t>
            </a:fld>
            <a:endParaRPr lang="en-US"/>
          </a:p>
        </p:txBody>
      </p:sp>
    </p:spTree>
    <p:extLst>
      <p:ext uri="{BB962C8B-B14F-4D97-AF65-F5344CB8AC3E}">
        <p14:creationId xmlns:p14="http://schemas.microsoft.com/office/powerpoint/2010/main" val="28250387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9013DEB-017C-4F56-99AB-2F0F9DCE66DF}" type="slidenum">
              <a:rPr lang="en-US" smtClean="0"/>
              <a:t>10</a:t>
            </a:fld>
            <a:endParaRPr lang="en-US"/>
          </a:p>
        </p:txBody>
      </p:sp>
    </p:spTree>
    <p:extLst>
      <p:ext uri="{BB962C8B-B14F-4D97-AF65-F5344CB8AC3E}">
        <p14:creationId xmlns:p14="http://schemas.microsoft.com/office/powerpoint/2010/main" val="21723388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Hand out copies of exercise</a:t>
            </a:r>
            <a:endParaRPr lang="en-US" dirty="0"/>
          </a:p>
        </p:txBody>
      </p:sp>
      <p:sp>
        <p:nvSpPr>
          <p:cNvPr id="4" name="Slide Number Placeholder 3"/>
          <p:cNvSpPr>
            <a:spLocks noGrp="1"/>
          </p:cNvSpPr>
          <p:nvPr>
            <p:ph type="sldNum" sz="quarter" idx="5"/>
          </p:nvPr>
        </p:nvSpPr>
        <p:spPr/>
        <p:txBody>
          <a:bodyPr/>
          <a:lstStyle/>
          <a:p>
            <a:fld id="{99013DEB-017C-4F56-99AB-2F0F9DCE66DF}" type="slidenum">
              <a:rPr lang="en-US" smtClean="0"/>
              <a:t>11</a:t>
            </a:fld>
            <a:endParaRPr lang="en-US"/>
          </a:p>
        </p:txBody>
      </p:sp>
    </p:spTree>
    <p:extLst>
      <p:ext uri="{BB962C8B-B14F-4D97-AF65-F5344CB8AC3E}">
        <p14:creationId xmlns:p14="http://schemas.microsoft.com/office/powerpoint/2010/main" val="9384959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8/20/2025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8/20/2025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8/20/2025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8/20/2025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8/20/2025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ed.sc.gov/finance/financial-services/payment-information/monthly-payments-to-districts/"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3.tmp"/></Relationships>
</file>

<file path=ppt/slides/_rels/slide17.xml.rels><?xml version="1.0" encoding="UTF-8" standalone="yes"?>
<Relationships xmlns="http://schemas.openxmlformats.org/package/2006/relationships"><Relationship Id="rId3" Type="http://schemas.openxmlformats.org/officeDocument/2006/relationships/hyperlink" Target="https://ed.sc.gov/finance/financial-services/pcs-information/"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hyperlink" Target="https://ed.sc.gov/finance/financial-data/" TargetMode="External"/><Relationship Id="rId4" Type="http://schemas.openxmlformats.org/officeDocument/2006/relationships/hyperlink" Target="https://ed.sc.gov/finance/financial-data/in-ite/"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hyperlink" Target="https://ed.sc.gov/finance/financial-services/manual-handbooks-and-guidelines/" TargetMode="External"/><Relationship Id="rId3" Type="http://schemas.openxmlformats.org/officeDocument/2006/relationships/hyperlink" Target="https://ed.sc.gov/finance/financial-services/" TargetMode="External"/><Relationship Id="rId7" Type="http://schemas.openxmlformats.org/officeDocument/2006/relationships/hyperlink" Target="https://ed.sc.gov/finance/auditing/manuals-handbooks-and-guidelines/financial-accounting-handbook/"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hyperlink" Target="https://ed.sc.gov/finance/financial-services/manual-handbooks-and-guidelines/funding-manuals/" TargetMode="External"/><Relationship Id="rId5" Type="http://schemas.openxmlformats.org/officeDocument/2006/relationships/hyperlink" Target="https://ed.sc.gov/finance/financial-services/budget-planning-for-upcoming-fiscal-year/fiscal-year-2025-2026/fiscal-year-2025-2026-house-ways-and-means-committee-budget-projections/" TargetMode="External"/><Relationship Id="rId4" Type="http://schemas.openxmlformats.org/officeDocument/2006/relationships/hyperlink" Target="https://ed.sc.gov/finance/financial-services/monthly-financial-newsletter/" TargetMode="External"/><Relationship Id="rId9" Type="http://schemas.openxmlformats.org/officeDocument/2006/relationships/image" Target="../media/image1.png"/></Relationships>
</file>

<file path=ppt/slides/_rels/slide2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scstatehouse.gov/sess126_2025-2026/appropriations2025/tap1b.pdf"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hyperlink" Target="https://ed.sc.gov/finance/financial-services/student-data/membership-counts/" TargetMode="Externa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33746"/>
        </a:solidFill>
        <a:effectLst/>
      </p:bgPr>
    </p:bg>
    <p:spTree>
      <p:nvGrpSpPr>
        <p:cNvPr id="1" name=""/>
        <p:cNvGrpSpPr/>
        <p:nvPr/>
      </p:nvGrpSpPr>
      <p:grpSpPr>
        <a:xfrm>
          <a:off x="0" y="0"/>
          <a:ext cx="0" cy="0"/>
          <a:chOff x="0" y="0"/>
          <a:chExt cx="0" cy="0"/>
        </a:xfrm>
      </p:grpSpPr>
      <p:sp>
        <p:nvSpPr>
          <p:cNvPr id="3" name="Freeform 3">
            <a:extLst>
              <a:ext uri="{C183D7F6-B498-43B3-948B-1728B52AA6E4}">
                <adec:decorative xmlns:adec="http://schemas.microsoft.com/office/drawing/2017/decorative" val="1"/>
              </a:ext>
            </a:extLst>
          </p:cNvPr>
          <p:cNvSpPr/>
          <p:nvPr/>
        </p:nvSpPr>
        <p:spPr>
          <a:xfrm>
            <a:off x="8180182" y="-1037413"/>
            <a:ext cx="12980711" cy="12980711"/>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2">
              <a:alphaModFix amt="17000"/>
            </a:blip>
            <a:stretch>
              <a:fillRect/>
            </a:stretch>
          </a:blipFill>
        </p:spPr>
        <p:txBody>
          <a:bodyPr/>
          <a:lstStyle/>
          <a:p>
            <a:endParaRPr lang="en-US"/>
          </a:p>
        </p:txBody>
      </p:sp>
      <p:sp>
        <p:nvSpPr>
          <p:cNvPr id="4" name="TextBox 4"/>
          <p:cNvSpPr txBox="1">
            <a:spLocks noGrp="1"/>
          </p:cNvSpPr>
          <p:nvPr>
            <p:ph type="title" idx="4294967295"/>
          </p:nvPr>
        </p:nvSpPr>
        <p:spPr>
          <a:xfrm>
            <a:off x="1028700" y="1560188"/>
            <a:ext cx="12606199" cy="4776244"/>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18645"/>
              </a:lnSpc>
              <a:spcBef>
                <a:spcPts val="0"/>
              </a:spcBef>
              <a:spcAft>
                <a:spcPts val="0"/>
              </a:spcAft>
              <a:buClrTx/>
              <a:buSzTx/>
              <a:buFontTx/>
              <a:buNone/>
              <a:tabLst/>
              <a:defRPr/>
            </a:pPr>
            <a:r>
              <a:rPr kumimoji="0" lang="en-US" sz="16950" b="1" i="0" u="none" strike="noStrike" kern="1200" cap="none" spc="0" normalizeH="0" baseline="0" noProof="0" dirty="0">
                <a:ln>
                  <a:noFill/>
                </a:ln>
                <a:solidFill>
                  <a:srgbClr val="FFFFFF"/>
                </a:solidFill>
                <a:effectLst/>
                <a:uLnTx/>
                <a:uFillTx/>
                <a:latin typeface="Aptos" panose="020B0004020202020204" pitchFamily="34" charset="0"/>
                <a:ea typeface="+mn-ea"/>
                <a:cs typeface="+mn-cs"/>
              </a:rPr>
              <a:t>Financial Services</a:t>
            </a:r>
          </a:p>
        </p:txBody>
      </p:sp>
      <p:sp>
        <p:nvSpPr>
          <p:cNvPr id="10" name="TextBox 6">
            <a:extLst>
              <a:ext uri="{FF2B5EF4-FFF2-40B4-BE49-F238E27FC236}">
                <a16:creationId xmlns:a16="http://schemas.microsoft.com/office/drawing/2014/main" id="{F917D95A-77FD-6BD8-DA46-225A72BCD89E}"/>
              </a:ext>
            </a:extLst>
          </p:cNvPr>
          <p:cNvSpPr txBox="1"/>
          <p:nvPr/>
        </p:nvSpPr>
        <p:spPr>
          <a:xfrm>
            <a:off x="1028700" y="7295187"/>
            <a:ext cx="6515100" cy="364139"/>
          </a:xfrm>
          <a:prstGeom prst="rect">
            <a:avLst/>
          </a:prstGeom>
        </p:spPr>
        <p:txBody>
          <a:bodyPr wrap="square" lIns="0" tIns="0" rIns="0" bIns="0" rtlCol="0" anchor="t">
            <a:spAutoFit/>
          </a:bodyPr>
          <a:lstStyle/>
          <a:p>
            <a:pPr marL="0" lvl="0" indent="0" algn="l">
              <a:lnSpc>
                <a:spcPts val="2939"/>
              </a:lnSpc>
              <a:spcBef>
                <a:spcPct val="0"/>
              </a:spcBef>
            </a:pPr>
            <a:r>
              <a:rPr lang="en-US" sz="2400" b="1" dirty="0">
                <a:solidFill>
                  <a:srgbClr val="FFFFFF"/>
                </a:solidFill>
                <a:latin typeface="Aptos" panose="020B0004020202020204" pitchFamily="34" charset="0"/>
              </a:rPr>
              <a:t>Finance Boot Camp</a:t>
            </a:r>
          </a:p>
        </p:txBody>
      </p:sp>
      <p:sp>
        <p:nvSpPr>
          <p:cNvPr id="11" name="TextBox 6">
            <a:extLst>
              <a:ext uri="{FF2B5EF4-FFF2-40B4-BE49-F238E27FC236}">
                <a16:creationId xmlns:a16="http://schemas.microsoft.com/office/drawing/2014/main" id="{D14404D9-38A8-D3FB-C3F3-566982F56CC9}"/>
              </a:ext>
            </a:extLst>
          </p:cNvPr>
          <p:cNvSpPr txBox="1"/>
          <p:nvPr/>
        </p:nvSpPr>
        <p:spPr>
          <a:xfrm>
            <a:off x="1028700" y="7697236"/>
            <a:ext cx="4152900" cy="364139"/>
          </a:xfrm>
          <a:prstGeom prst="rect">
            <a:avLst/>
          </a:prstGeom>
        </p:spPr>
        <p:txBody>
          <a:bodyPr wrap="square" lIns="0" tIns="0" rIns="0" bIns="0" rtlCol="0" anchor="t">
            <a:spAutoFit/>
          </a:bodyPr>
          <a:lstStyle/>
          <a:p>
            <a:pPr marL="0" lvl="0" indent="0" algn="l">
              <a:lnSpc>
                <a:spcPts val="2939"/>
              </a:lnSpc>
              <a:spcBef>
                <a:spcPct val="0"/>
              </a:spcBef>
            </a:pPr>
            <a:r>
              <a:rPr lang="en-US" sz="2400" b="1" dirty="0">
                <a:solidFill>
                  <a:srgbClr val="FFFFFF"/>
                </a:solidFill>
                <a:latin typeface="Aptos" panose="020B0004020202020204" pitchFamily="34" charset="0"/>
              </a:rPr>
              <a:t>August 21, 2025</a:t>
            </a:r>
          </a:p>
        </p:txBody>
      </p:sp>
      <p:sp>
        <p:nvSpPr>
          <p:cNvPr id="2" name="AutoShape 2">
            <a:extLst>
              <a:ext uri="{C183D7F6-B498-43B3-948B-1728B52AA6E4}">
                <adec:decorative xmlns:adec="http://schemas.microsoft.com/office/drawing/2017/decorative" val="1"/>
              </a:ext>
            </a:extLst>
          </p:cNvPr>
          <p:cNvSpPr/>
          <p:nvPr/>
        </p:nvSpPr>
        <p:spPr>
          <a:xfrm>
            <a:off x="1028700" y="8411093"/>
            <a:ext cx="6905206" cy="0"/>
          </a:xfrm>
          <a:prstGeom prst="line">
            <a:avLst/>
          </a:prstGeom>
          <a:ln w="19050" cap="flat">
            <a:solidFill>
              <a:srgbClr val="EFC04C"/>
            </a:solidFill>
            <a:prstDash val="solid"/>
            <a:headEnd type="none" w="sm" len="sm"/>
            <a:tailEnd type="none" w="sm" len="sm"/>
          </a:ln>
        </p:spPr>
        <p:txBody>
          <a:bodyPr/>
          <a:lstStyle/>
          <a:p>
            <a:endParaRPr lang="en-US"/>
          </a:p>
        </p:txBody>
      </p:sp>
      <p:pic>
        <p:nvPicPr>
          <p:cNvPr id="9" name="Picture 8" descr="Horizontal logo of the South Carolina Department of Education. On the right of the words “ South Carolina Department of Education” is a circle seal, Inside is a palmetto tree with hands representing the fronds. The palmetto tree is rooted in a book. Below the book is the year 1868.">
            <a:extLst>
              <a:ext uri="{FF2B5EF4-FFF2-40B4-BE49-F238E27FC236}">
                <a16:creationId xmlns:a16="http://schemas.microsoft.com/office/drawing/2014/main" id="{3795ED29-3F7A-C0A4-2DE7-B77173F971A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8449004"/>
            <a:ext cx="7324306" cy="146486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idx="4294967295"/>
          </p:nvPr>
        </p:nvSpPr>
        <p:spPr>
          <a:xfrm>
            <a:off x="1028700" y="1076325"/>
            <a:ext cx="16955363" cy="66960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kumimoji="0" lang="en-US" sz="5000" b="1" i="0" u="none" strike="noStrike" kern="1200" cap="none" spc="0" normalizeH="0" baseline="0" noProof="0" dirty="0">
                <a:ln>
                  <a:noFill/>
                </a:ln>
                <a:solidFill>
                  <a:srgbClr val="233746"/>
                </a:solidFill>
                <a:effectLst/>
                <a:uLnTx/>
                <a:uFillTx/>
                <a:latin typeface="Aptos" panose="020B0004020202020204" pitchFamily="34" charset="0"/>
                <a:ea typeface="+mn-ea"/>
                <a:cs typeface="+mn-cs"/>
              </a:rPr>
              <a:t>Determining Funding to Districts</a:t>
            </a:r>
          </a:p>
        </p:txBody>
      </p:sp>
      <p:sp>
        <p:nvSpPr>
          <p:cNvPr id="7" name="AutoShape 6">
            <a:extLst>
              <a:ext uri="{FF2B5EF4-FFF2-40B4-BE49-F238E27FC236}">
                <a16:creationId xmlns:a16="http://schemas.microsoft.com/office/drawing/2014/main" id="{6C91B678-1326-567A-4271-A535D81F4177}"/>
              </a:ext>
              <a:ext uri="{C183D7F6-B498-43B3-948B-1728B52AA6E4}">
                <adec:decorative xmlns:adec="http://schemas.microsoft.com/office/drawing/2017/decorative" val="1"/>
              </a:ext>
            </a:extLst>
          </p:cNvPr>
          <p:cNvSpPr/>
          <p:nvPr/>
        </p:nvSpPr>
        <p:spPr>
          <a:xfrm flipV="1">
            <a:off x="10439400" y="1368482"/>
            <a:ext cx="7342086" cy="41217"/>
          </a:xfrm>
          <a:prstGeom prst="line">
            <a:avLst/>
          </a:prstGeom>
          <a:ln w="19050" cap="flat">
            <a:solidFill>
              <a:srgbClr val="EFC04C"/>
            </a:solidFill>
            <a:prstDash val="solid"/>
            <a:headEnd type="none" w="sm" len="sm"/>
            <a:tailEnd type="none" w="sm" len="sm"/>
          </a:ln>
        </p:spPr>
        <p:txBody>
          <a:bodyPr/>
          <a:lstStyle/>
          <a:p>
            <a:endParaRPr lang="en-US" dirty="0"/>
          </a:p>
        </p:txBody>
      </p:sp>
      <mc:AlternateContent xmlns:mc="http://schemas.openxmlformats.org/markup-compatibility/2006" xmlns:a14="http://schemas.microsoft.com/office/drawing/2010/main">
        <mc:Choice Requires="a14">
          <p:sp>
            <p:nvSpPr>
              <p:cNvPr id="8" name="TextBox 5">
                <a:extLst>
                  <a:ext uri="{FF2B5EF4-FFF2-40B4-BE49-F238E27FC236}">
                    <a16:creationId xmlns:a16="http://schemas.microsoft.com/office/drawing/2014/main" id="{741FA93D-09B0-F2F4-7107-2BA7073EFDE2}"/>
                  </a:ext>
                </a:extLst>
              </p:cNvPr>
              <p:cNvSpPr txBox="1"/>
              <p:nvPr/>
            </p:nvSpPr>
            <p:spPr>
              <a:xfrm>
                <a:off x="1028700" y="2247041"/>
                <a:ext cx="15937702" cy="3975512"/>
              </a:xfrm>
              <a:prstGeom prst="rect">
                <a:avLst/>
              </a:prstGeom>
            </p:spPr>
            <p:txBody>
              <a:bodyPr lIns="0" tIns="0" rIns="0" bIns="0" rtlCol="0" anchor="t">
                <a:spAutoFit/>
              </a:bodyPr>
              <a:lstStyle/>
              <a:p>
                <a:pPr marL="342900" indent="-3429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Each district’s total cost is its share of Aid to Classrooms</a:t>
                </a:r>
              </a:p>
              <a:p>
                <a:pPr marL="800100" lvl="1" indent="-3429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800100" lvl="1" indent="-3429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Ex.: District A has 15,071.89 ADM and 24,046.99 WPU; Total State WPU is 1,320,801.22</a:t>
                </a:r>
              </a:p>
              <a:p>
                <a:pPr marL="800100" lvl="1" indent="-3429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lvl="1" algn="just">
                  <a:lnSpc>
                    <a:spcPts val="3079"/>
                  </a:lnSpc>
                </a:pPr>
                <a:endParaRPr lang="en-US" sz="2800" dirty="0">
                  <a:solidFill>
                    <a:srgbClr val="233746"/>
                  </a:solidFill>
                  <a:latin typeface="Aptos" panose="020B0004020202020204" pitchFamily="34" charset="0"/>
                </a:endParaRPr>
              </a:p>
              <a:p>
                <a:pPr lvl="1" algn="just">
                  <a:lnSpc>
                    <a:spcPts val="3079"/>
                  </a:lnSpc>
                </a:pPr>
                <a14:m>
                  <m:oMathPara xmlns:m="http://schemas.openxmlformats.org/officeDocument/2006/math">
                    <m:oMathParaPr>
                      <m:jc m:val="centerGroup"/>
                    </m:oMathParaPr>
                    <m:oMath xmlns:m="http://schemas.openxmlformats.org/officeDocument/2006/math">
                      <m:f>
                        <m:fPr>
                          <m:ctrlPr>
                            <a:rPr lang="en-US" sz="2800" b="0" i="1" smtClean="0">
                              <a:solidFill>
                                <a:srgbClr val="233746"/>
                              </a:solidFill>
                              <a:latin typeface="Cambria Math" panose="02040503050406030204" pitchFamily="18" charset="0"/>
                            </a:rPr>
                          </m:ctrlPr>
                        </m:fPr>
                        <m:num>
                          <m:r>
                            <a:rPr lang="en-US" sz="2800" b="0" i="1" smtClean="0">
                              <a:solidFill>
                                <a:srgbClr val="233746"/>
                              </a:solidFill>
                              <a:latin typeface="Cambria Math" panose="02040503050406030204" pitchFamily="18" charset="0"/>
                            </a:rPr>
                            <m:t>24,046.99 </m:t>
                          </m:r>
                          <m:r>
                            <a:rPr lang="en-US" sz="2800" b="0" i="1" smtClean="0">
                              <a:solidFill>
                                <a:srgbClr val="233746"/>
                              </a:solidFill>
                              <a:latin typeface="Cambria Math" panose="02040503050406030204" pitchFamily="18" charset="0"/>
                            </a:rPr>
                            <m:t>𝑊𝑃𝑈</m:t>
                          </m:r>
                        </m:num>
                        <m:den>
                          <m:r>
                            <a:rPr lang="en-US" sz="2800" b="0" i="1" smtClean="0">
                              <a:solidFill>
                                <a:srgbClr val="233746"/>
                              </a:solidFill>
                              <a:latin typeface="Cambria Math" panose="02040503050406030204" pitchFamily="18" charset="0"/>
                            </a:rPr>
                            <m:t>1,320,801.22 </m:t>
                          </m:r>
                          <m:r>
                            <a:rPr lang="en-US" sz="2800" b="0" i="1" smtClean="0">
                              <a:solidFill>
                                <a:srgbClr val="233746"/>
                              </a:solidFill>
                              <a:latin typeface="Cambria Math" panose="02040503050406030204" pitchFamily="18" charset="0"/>
                            </a:rPr>
                            <m:t>𝑆𝑡𝑎𝑡𝑒𝑤𝑖𝑑𝑒</m:t>
                          </m:r>
                          <m:r>
                            <a:rPr lang="en-US" sz="2800" b="0" i="1" smtClean="0">
                              <a:solidFill>
                                <a:srgbClr val="233746"/>
                              </a:solidFill>
                              <a:latin typeface="Cambria Math" panose="02040503050406030204" pitchFamily="18" charset="0"/>
                            </a:rPr>
                            <m:t> </m:t>
                          </m:r>
                          <m:r>
                            <a:rPr lang="en-US" sz="2800" b="0" i="1" smtClean="0">
                              <a:solidFill>
                                <a:srgbClr val="233746"/>
                              </a:solidFill>
                              <a:latin typeface="Cambria Math" panose="02040503050406030204" pitchFamily="18" charset="0"/>
                            </a:rPr>
                            <m:t>𝑊𝑃𝑈</m:t>
                          </m:r>
                        </m:den>
                      </m:f>
                      <m:r>
                        <a:rPr lang="en-US" sz="2800" b="0" i="1" smtClean="0">
                          <a:solidFill>
                            <a:srgbClr val="233746"/>
                          </a:solidFill>
                          <a:latin typeface="Cambria Math" panose="02040503050406030204" pitchFamily="18" charset="0"/>
                        </a:rPr>
                        <m:t>=1.82% </m:t>
                      </m:r>
                      <m:r>
                        <a:rPr lang="en-US" sz="2800" b="0" i="1" smtClean="0">
                          <a:solidFill>
                            <a:srgbClr val="233746"/>
                          </a:solidFill>
                          <a:latin typeface="Cambria Math" panose="02040503050406030204" pitchFamily="18" charset="0"/>
                        </a:rPr>
                        <m:t>𝑊𝑃𝑈</m:t>
                      </m:r>
                      <m:r>
                        <a:rPr lang="en-US" sz="2800" b="0" i="1" smtClean="0">
                          <a:solidFill>
                            <a:srgbClr val="233746"/>
                          </a:solidFill>
                          <a:latin typeface="Cambria Math" panose="02040503050406030204" pitchFamily="18" charset="0"/>
                        </a:rPr>
                        <m:t> </m:t>
                      </m:r>
                      <m:r>
                        <a:rPr lang="en-US" sz="2800" b="0" i="1" smtClean="0">
                          <a:solidFill>
                            <a:srgbClr val="233746"/>
                          </a:solidFill>
                          <a:latin typeface="Cambria Math" panose="02040503050406030204" pitchFamily="18" charset="0"/>
                        </a:rPr>
                        <m:t>𝑃𝑟𝑜𝑝𝑜𝑟𝑡𝑖𝑜𝑛𝑎𝑡𝑒</m:t>
                      </m:r>
                      <m:r>
                        <a:rPr lang="en-US" sz="2800" b="0" i="1" smtClean="0">
                          <a:solidFill>
                            <a:srgbClr val="233746"/>
                          </a:solidFill>
                          <a:latin typeface="Cambria Math" panose="02040503050406030204" pitchFamily="18" charset="0"/>
                        </a:rPr>
                        <m:t> </m:t>
                      </m:r>
                      <m:r>
                        <a:rPr lang="en-US" sz="2800" b="0" i="1" smtClean="0">
                          <a:solidFill>
                            <a:srgbClr val="233746"/>
                          </a:solidFill>
                          <a:latin typeface="Cambria Math" panose="02040503050406030204" pitchFamily="18" charset="0"/>
                        </a:rPr>
                        <m:t>𝑆h𝑎𝑟𝑒</m:t>
                      </m:r>
                    </m:oMath>
                  </m:oMathPara>
                </a14:m>
                <a:endParaRPr lang="en-US" sz="2800" dirty="0">
                  <a:solidFill>
                    <a:srgbClr val="233746"/>
                  </a:solidFill>
                  <a:latin typeface="Aptos" panose="020B0004020202020204" pitchFamily="34" charset="0"/>
                </a:endParaRPr>
              </a:p>
              <a:p>
                <a:pPr algn="just">
                  <a:lnSpc>
                    <a:spcPts val="3079"/>
                  </a:lnSpc>
                </a:pPr>
                <a:endParaRPr lang="en-US" sz="2800" dirty="0">
                  <a:solidFill>
                    <a:srgbClr val="233746"/>
                  </a:solidFill>
                  <a:latin typeface="Aptos" panose="020B0004020202020204" pitchFamily="34" charset="0"/>
                </a:endParaRPr>
              </a:p>
              <a:p>
                <a:pPr algn="just">
                  <a:lnSpc>
                    <a:spcPts val="3079"/>
                  </a:lnSpc>
                </a:pPr>
                <a:endParaRPr lang="en-US" sz="2800" b="0" i="1" dirty="0">
                  <a:solidFill>
                    <a:srgbClr val="233746"/>
                  </a:solidFill>
                  <a:latin typeface="Cambria Math" panose="02040503050406030204" pitchFamily="18" charset="0"/>
                </a:endParaRPr>
              </a:p>
              <a:p>
                <a:pPr algn="just">
                  <a:lnSpc>
                    <a:spcPts val="3079"/>
                  </a:lnSpc>
                </a:pPr>
                <a14:m>
                  <m:oMathPara xmlns:m="http://schemas.openxmlformats.org/officeDocument/2006/math">
                    <m:oMathParaPr>
                      <m:jc m:val="centerGroup"/>
                    </m:oMathParaPr>
                    <m:oMath xmlns:m="http://schemas.openxmlformats.org/officeDocument/2006/math">
                      <m:r>
                        <a:rPr lang="en-US" sz="2800" b="0" i="1" smtClean="0">
                          <a:solidFill>
                            <a:srgbClr val="233746"/>
                          </a:solidFill>
                          <a:latin typeface="Cambria Math" panose="02040503050406030204" pitchFamily="18" charset="0"/>
                        </a:rPr>
                        <m:t>$5,330,612,769.95 ∗1.82%=$97,051,085.38 </m:t>
                      </m:r>
                      <m:r>
                        <a:rPr lang="en-US" sz="2800" b="0" i="1" smtClean="0">
                          <a:solidFill>
                            <a:srgbClr val="233746"/>
                          </a:solidFill>
                          <a:latin typeface="Cambria Math" panose="02040503050406030204" pitchFamily="18" charset="0"/>
                        </a:rPr>
                        <m:t>𝐷𝑖𝑠𝑡𝑟𝑖𝑐𝑡</m:t>
                      </m:r>
                      <m:r>
                        <a:rPr lang="en-US" sz="2800" b="0" i="1" smtClean="0">
                          <a:solidFill>
                            <a:srgbClr val="233746"/>
                          </a:solidFill>
                          <a:latin typeface="Cambria Math" panose="02040503050406030204" pitchFamily="18" charset="0"/>
                        </a:rPr>
                        <m:t> </m:t>
                      </m:r>
                      <m:sSup>
                        <m:sSupPr>
                          <m:ctrlPr>
                            <a:rPr lang="en-US" sz="2800" b="0" i="1" smtClean="0">
                              <a:solidFill>
                                <a:srgbClr val="233746"/>
                              </a:solidFill>
                              <a:latin typeface="Cambria Math" panose="02040503050406030204" pitchFamily="18" charset="0"/>
                            </a:rPr>
                          </m:ctrlPr>
                        </m:sSupPr>
                        <m:e>
                          <m:r>
                            <a:rPr lang="en-US" sz="2800" b="0" i="1" smtClean="0">
                              <a:solidFill>
                                <a:srgbClr val="233746"/>
                              </a:solidFill>
                              <a:latin typeface="Cambria Math" panose="02040503050406030204" pitchFamily="18" charset="0"/>
                            </a:rPr>
                            <m:t>𝐴</m:t>
                          </m:r>
                        </m:e>
                        <m:sup>
                          <m:r>
                            <a:rPr lang="en-US" sz="2800" b="0" i="1" smtClean="0">
                              <a:solidFill>
                                <a:srgbClr val="233746"/>
                              </a:solidFill>
                              <a:latin typeface="Cambria Math" panose="02040503050406030204" pitchFamily="18" charset="0"/>
                            </a:rPr>
                            <m:t>′</m:t>
                          </m:r>
                        </m:sup>
                      </m:sSup>
                      <m:r>
                        <a:rPr lang="en-US" sz="2800" b="0" i="1" smtClean="0">
                          <a:solidFill>
                            <a:srgbClr val="233746"/>
                          </a:solidFill>
                          <a:latin typeface="Cambria Math" panose="02040503050406030204" pitchFamily="18" charset="0"/>
                        </a:rPr>
                        <m:t>𝑠</m:t>
                      </m:r>
                      <m:r>
                        <a:rPr lang="en-US" sz="2800" b="0" i="1" smtClean="0">
                          <a:solidFill>
                            <a:srgbClr val="233746"/>
                          </a:solidFill>
                          <a:latin typeface="Cambria Math" panose="02040503050406030204" pitchFamily="18" charset="0"/>
                        </a:rPr>
                        <m:t> </m:t>
                      </m:r>
                      <m:r>
                        <a:rPr lang="en-US" sz="2800" b="0" i="1" smtClean="0">
                          <a:solidFill>
                            <a:srgbClr val="233746"/>
                          </a:solidFill>
                          <a:latin typeface="Cambria Math" panose="02040503050406030204" pitchFamily="18" charset="0"/>
                        </a:rPr>
                        <m:t>𝐴𝑖𝑑</m:t>
                      </m:r>
                      <m:r>
                        <a:rPr lang="en-US" sz="2800" b="0" i="1" smtClean="0">
                          <a:solidFill>
                            <a:srgbClr val="233746"/>
                          </a:solidFill>
                          <a:latin typeface="Cambria Math" panose="02040503050406030204" pitchFamily="18" charset="0"/>
                        </a:rPr>
                        <m:t> </m:t>
                      </m:r>
                      <m:r>
                        <a:rPr lang="en-US" sz="2800" b="0" i="1" smtClean="0">
                          <a:solidFill>
                            <a:srgbClr val="233746"/>
                          </a:solidFill>
                          <a:latin typeface="Cambria Math" panose="02040503050406030204" pitchFamily="18" charset="0"/>
                        </a:rPr>
                        <m:t>𝑡𝑜</m:t>
                      </m:r>
                      <m:r>
                        <a:rPr lang="en-US" sz="2800" b="0" i="1" smtClean="0">
                          <a:solidFill>
                            <a:srgbClr val="233746"/>
                          </a:solidFill>
                          <a:latin typeface="Cambria Math" panose="02040503050406030204" pitchFamily="18" charset="0"/>
                        </a:rPr>
                        <m:t> </m:t>
                      </m:r>
                      <m:r>
                        <a:rPr lang="en-US" sz="2800" b="0" i="1" smtClean="0">
                          <a:solidFill>
                            <a:srgbClr val="233746"/>
                          </a:solidFill>
                          <a:latin typeface="Cambria Math" panose="02040503050406030204" pitchFamily="18" charset="0"/>
                        </a:rPr>
                        <m:t>𝐶𝑙𝑎𝑠𝑠𝑟𝑜𝑜𝑚</m:t>
                      </m:r>
                    </m:oMath>
                  </m:oMathPara>
                </a14:m>
                <a:endParaRPr lang="en-US" sz="2800" dirty="0">
                  <a:solidFill>
                    <a:srgbClr val="233746"/>
                  </a:solidFill>
                  <a:latin typeface="Aptos" panose="020B0004020202020204" pitchFamily="34" charset="0"/>
                </a:endParaRPr>
              </a:p>
              <a:p>
                <a:pPr algn="just">
                  <a:lnSpc>
                    <a:spcPts val="3079"/>
                  </a:lnSpc>
                </a:pPr>
                <a:endParaRPr lang="en-US" sz="2800" dirty="0">
                  <a:solidFill>
                    <a:srgbClr val="233746"/>
                  </a:solidFill>
                  <a:latin typeface="Aptos" panose="020B0004020202020204" pitchFamily="34" charset="0"/>
                </a:endParaRPr>
              </a:p>
            </p:txBody>
          </p:sp>
        </mc:Choice>
        <mc:Fallback xmlns="">
          <p:sp>
            <p:nvSpPr>
              <p:cNvPr id="8" name="TextBox 5">
                <a:extLst>
                  <a:ext uri="{FF2B5EF4-FFF2-40B4-BE49-F238E27FC236}">
                    <a16:creationId xmlns:a16="http://schemas.microsoft.com/office/drawing/2014/main" id="{741FA93D-09B0-F2F4-7107-2BA7073EFDE2}"/>
                  </a:ext>
                </a:extLst>
              </p:cNvPr>
              <p:cNvSpPr txBox="1">
                <a:spLocks noRot="1" noChangeAspect="1" noMove="1" noResize="1" noEditPoints="1" noAdjustHandles="1" noChangeArrowheads="1" noChangeShapeType="1" noTextEdit="1"/>
              </p:cNvSpPr>
              <p:nvPr/>
            </p:nvSpPr>
            <p:spPr>
              <a:xfrm>
                <a:off x="1028700" y="2247041"/>
                <a:ext cx="15937702" cy="3975512"/>
              </a:xfrm>
              <a:prstGeom prst="rect">
                <a:avLst/>
              </a:prstGeom>
              <a:blipFill>
                <a:blip r:embed="rId3"/>
                <a:stretch>
                  <a:fillRect l="-1262" t="-3681"/>
                </a:stretch>
              </a:blipFill>
            </p:spPr>
            <p:txBody>
              <a:bodyPr/>
              <a:lstStyle/>
              <a:p>
                <a:r>
                  <a:rPr lang="en-US">
                    <a:noFill/>
                  </a:rPr>
                  <a:t> </a:t>
                </a:r>
              </a:p>
            </p:txBody>
          </p:sp>
        </mc:Fallback>
      </mc:AlternateContent>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endParaRPr lang="en-US"/>
          </a:p>
        </p:txBody>
      </p:sp>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4"/>
            <a:stretch>
              <a:fillRect/>
            </a:stretch>
          </a:blipFill>
        </p:spPr>
        <p:txBody>
          <a:bodyPr/>
          <a:lstStyle/>
          <a:p>
            <a:endParaRPr lang="en-US"/>
          </a:p>
        </p:txBody>
      </p:sp>
    </p:spTree>
    <p:extLst>
      <p:ext uri="{BB962C8B-B14F-4D97-AF65-F5344CB8AC3E}">
        <p14:creationId xmlns:p14="http://schemas.microsoft.com/office/powerpoint/2010/main" val="34971697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idx="4294967295"/>
          </p:nvPr>
        </p:nvSpPr>
        <p:spPr>
          <a:xfrm>
            <a:off x="1028700" y="1076325"/>
            <a:ext cx="16955363" cy="66960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kumimoji="0" lang="en-US" sz="5000" b="1" i="0" u="none" strike="noStrike" kern="1200" cap="none" spc="0" normalizeH="0" baseline="0" noProof="0" dirty="0">
                <a:ln>
                  <a:noFill/>
                </a:ln>
                <a:solidFill>
                  <a:srgbClr val="233746"/>
                </a:solidFill>
                <a:effectLst/>
                <a:uLnTx/>
                <a:uFillTx/>
                <a:latin typeface="Aptos" panose="020B0004020202020204" pitchFamily="34" charset="0"/>
                <a:ea typeface="+mn-ea"/>
                <a:cs typeface="+mn-cs"/>
              </a:rPr>
              <a:t>Determining Local Share</a:t>
            </a:r>
          </a:p>
        </p:txBody>
      </p:sp>
      <p:sp>
        <p:nvSpPr>
          <p:cNvPr id="7" name="AutoShape 6">
            <a:extLst>
              <a:ext uri="{FF2B5EF4-FFF2-40B4-BE49-F238E27FC236}">
                <a16:creationId xmlns:a16="http://schemas.microsoft.com/office/drawing/2014/main" id="{6C91B678-1326-567A-4271-A535D81F4177}"/>
              </a:ext>
              <a:ext uri="{C183D7F6-B498-43B3-948B-1728B52AA6E4}">
                <adec:decorative xmlns:adec="http://schemas.microsoft.com/office/drawing/2017/decorative" val="1"/>
              </a:ext>
            </a:extLst>
          </p:cNvPr>
          <p:cNvSpPr/>
          <p:nvPr/>
        </p:nvSpPr>
        <p:spPr>
          <a:xfrm flipV="1">
            <a:off x="10439400" y="1368482"/>
            <a:ext cx="7342086" cy="41217"/>
          </a:xfrm>
          <a:prstGeom prst="line">
            <a:avLst/>
          </a:prstGeom>
          <a:ln w="19050" cap="flat">
            <a:solidFill>
              <a:srgbClr val="EFC04C"/>
            </a:solidFill>
            <a:prstDash val="solid"/>
            <a:headEnd type="none" w="sm" len="sm"/>
            <a:tailEnd type="none" w="sm" len="sm"/>
          </a:ln>
        </p:spPr>
        <p:txBody>
          <a:bodyPr/>
          <a:lstStyle/>
          <a:p>
            <a:endParaRPr lang="en-US" dirty="0"/>
          </a:p>
        </p:txBody>
      </p:sp>
      <mc:AlternateContent xmlns:mc="http://schemas.openxmlformats.org/markup-compatibility/2006" xmlns:a14="http://schemas.microsoft.com/office/drawing/2010/main">
        <mc:Choice Requires="a14">
          <p:sp>
            <p:nvSpPr>
              <p:cNvPr id="8" name="TextBox 5">
                <a:extLst>
                  <a:ext uri="{FF2B5EF4-FFF2-40B4-BE49-F238E27FC236}">
                    <a16:creationId xmlns:a16="http://schemas.microsoft.com/office/drawing/2014/main" id="{741FA93D-09B0-F2F4-7107-2BA7073EFDE2}"/>
                  </a:ext>
                </a:extLst>
              </p:cNvPr>
              <p:cNvSpPr txBox="1"/>
              <p:nvPr/>
            </p:nvSpPr>
            <p:spPr>
              <a:xfrm>
                <a:off x="1028700" y="2247041"/>
                <a:ext cx="15937702" cy="7155870"/>
              </a:xfrm>
              <a:prstGeom prst="rect">
                <a:avLst/>
              </a:prstGeom>
            </p:spPr>
            <p:txBody>
              <a:bodyPr lIns="0" tIns="0" rIns="0" bIns="0" rtlCol="0" anchor="t">
                <a:spAutoFit/>
              </a:bodyPr>
              <a:lstStyle/>
              <a:p>
                <a:pPr marL="342900" indent="-3429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A district’s Local Share is the district’s Index of Taxpaying Ability multiplied by the Total Local Share</a:t>
                </a:r>
              </a:p>
              <a:p>
                <a:pPr marL="800100" lvl="1" indent="-3429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800100" lvl="1" indent="-3429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Ex.: District A has an ITA of 0.01450</a:t>
                </a:r>
              </a:p>
              <a:p>
                <a:pPr marL="800100" lvl="1" indent="-3429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lvl="1" algn="just">
                  <a:lnSpc>
                    <a:spcPts val="3079"/>
                  </a:lnSpc>
                </a:pPr>
                <a14:m>
                  <m:oMathPara xmlns:m="http://schemas.openxmlformats.org/officeDocument/2006/math">
                    <m:oMathParaPr>
                      <m:jc m:val="centerGroup"/>
                    </m:oMathParaPr>
                    <m:oMath xmlns:m="http://schemas.openxmlformats.org/officeDocument/2006/math">
                      <m:r>
                        <a:rPr lang="en-US" sz="2800" b="0" i="1" smtClean="0">
                          <a:solidFill>
                            <a:srgbClr val="233746"/>
                          </a:solidFill>
                          <a:latin typeface="Cambria Math" panose="02040503050406030204" pitchFamily="18" charset="0"/>
                        </a:rPr>
                        <m:t>$5,330,612,769.95 </m:t>
                      </m:r>
                      <m:r>
                        <a:rPr lang="en-US" sz="2800" b="0" i="1" smtClean="0">
                          <a:solidFill>
                            <a:srgbClr val="233746"/>
                          </a:solidFill>
                          <a:latin typeface="Cambria Math" panose="02040503050406030204" pitchFamily="18" charset="0"/>
                        </a:rPr>
                        <m:t>𝑇𝑜𝑡𝑎𝑙</m:t>
                      </m:r>
                      <m:r>
                        <a:rPr lang="en-US" sz="2800" b="0" i="1" smtClean="0">
                          <a:solidFill>
                            <a:srgbClr val="233746"/>
                          </a:solidFill>
                          <a:latin typeface="Cambria Math" panose="02040503050406030204" pitchFamily="18" charset="0"/>
                        </a:rPr>
                        <m:t> </m:t>
                      </m:r>
                      <m:r>
                        <a:rPr lang="en-US" sz="2800" b="0" i="1" smtClean="0">
                          <a:solidFill>
                            <a:srgbClr val="233746"/>
                          </a:solidFill>
                          <a:latin typeface="Cambria Math" panose="02040503050406030204" pitchFamily="18" charset="0"/>
                        </a:rPr>
                        <m:t>𝐴𝑖𝑑</m:t>
                      </m:r>
                      <m:r>
                        <a:rPr lang="en-US" sz="2800" b="0" i="1" smtClean="0">
                          <a:solidFill>
                            <a:srgbClr val="233746"/>
                          </a:solidFill>
                          <a:latin typeface="Cambria Math" panose="02040503050406030204" pitchFamily="18" charset="0"/>
                        </a:rPr>
                        <m:t> </m:t>
                      </m:r>
                      <m:r>
                        <a:rPr lang="en-US" sz="2800" b="0" i="1" smtClean="0">
                          <a:solidFill>
                            <a:srgbClr val="233746"/>
                          </a:solidFill>
                          <a:latin typeface="Cambria Math" panose="02040503050406030204" pitchFamily="18" charset="0"/>
                        </a:rPr>
                        <m:t>𝑡𝑜</m:t>
                      </m:r>
                      <m:r>
                        <a:rPr lang="en-US" sz="2800" b="0" i="1" smtClean="0">
                          <a:solidFill>
                            <a:srgbClr val="233746"/>
                          </a:solidFill>
                          <a:latin typeface="Cambria Math" panose="02040503050406030204" pitchFamily="18" charset="0"/>
                        </a:rPr>
                        <m:t> </m:t>
                      </m:r>
                      <m:r>
                        <a:rPr lang="en-US" sz="2800" b="0" i="1" smtClean="0">
                          <a:solidFill>
                            <a:srgbClr val="233746"/>
                          </a:solidFill>
                          <a:latin typeface="Cambria Math" panose="02040503050406030204" pitchFamily="18" charset="0"/>
                        </a:rPr>
                        <m:t>𝐶𝑙𝑎𝑠𝑠𝑟𝑜𝑜𝑚</m:t>
                      </m:r>
                      <m:r>
                        <a:rPr lang="en-US" sz="2800" b="0" i="1" smtClean="0">
                          <a:solidFill>
                            <a:srgbClr val="233746"/>
                          </a:solidFill>
                          <a:latin typeface="Cambria Math" panose="02040503050406030204" pitchFamily="18" charset="0"/>
                        </a:rPr>
                        <m:t> ∗25%=$1,332,653,192.49 </m:t>
                      </m:r>
                      <m:r>
                        <a:rPr lang="en-US" sz="2800" b="0" i="1" smtClean="0">
                          <a:solidFill>
                            <a:srgbClr val="233746"/>
                          </a:solidFill>
                          <a:latin typeface="Cambria Math" panose="02040503050406030204" pitchFamily="18" charset="0"/>
                        </a:rPr>
                        <m:t>𝑇𝑜𝑡𝑎𝑙</m:t>
                      </m:r>
                      <m:r>
                        <a:rPr lang="en-US" sz="2800" b="0" i="1" smtClean="0">
                          <a:solidFill>
                            <a:srgbClr val="233746"/>
                          </a:solidFill>
                          <a:latin typeface="Cambria Math" panose="02040503050406030204" pitchFamily="18" charset="0"/>
                        </a:rPr>
                        <m:t> </m:t>
                      </m:r>
                      <m:r>
                        <a:rPr lang="en-US" sz="2800" b="0" i="1" smtClean="0">
                          <a:solidFill>
                            <a:srgbClr val="233746"/>
                          </a:solidFill>
                          <a:latin typeface="Cambria Math" panose="02040503050406030204" pitchFamily="18" charset="0"/>
                        </a:rPr>
                        <m:t>𝐿𝑜𝑐𝑎𝑙</m:t>
                      </m:r>
                      <m:r>
                        <a:rPr lang="en-US" sz="2800" b="0" i="1" smtClean="0">
                          <a:solidFill>
                            <a:srgbClr val="233746"/>
                          </a:solidFill>
                          <a:latin typeface="Cambria Math" panose="02040503050406030204" pitchFamily="18" charset="0"/>
                        </a:rPr>
                        <m:t> </m:t>
                      </m:r>
                      <m:r>
                        <a:rPr lang="en-US" sz="2800" b="0" i="1" smtClean="0">
                          <a:solidFill>
                            <a:srgbClr val="233746"/>
                          </a:solidFill>
                          <a:latin typeface="Cambria Math" panose="02040503050406030204" pitchFamily="18" charset="0"/>
                        </a:rPr>
                        <m:t>𝑆h𝑎𝑟𝑒</m:t>
                      </m:r>
                    </m:oMath>
                  </m:oMathPara>
                </a14:m>
                <a:endParaRPr lang="en-US" sz="2800" dirty="0">
                  <a:solidFill>
                    <a:srgbClr val="233746"/>
                  </a:solidFill>
                  <a:latin typeface="Aptos" panose="020B0004020202020204" pitchFamily="34" charset="0"/>
                </a:endParaRPr>
              </a:p>
              <a:p>
                <a:pPr lvl="1" algn="just">
                  <a:lnSpc>
                    <a:spcPts val="3079"/>
                  </a:lnSpc>
                </a:pPr>
                <a:endParaRPr lang="en-US" sz="2800" dirty="0">
                  <a:solidFill>
                    <a:srgbClr val="233746"/>
                  </a:solidFill>
                  <a:latin typeface="Aptos" panose="020B0004020202020204" pitchFamily="34" charset="0"/>
                </a:endParaRPr>
              </a:p>
              <a:p>
                <a:pPr lvl="1" algn="just">
                  <a:lnSpc>
                    <a:spcPts val="3079"/>
                  </a:lnSpc>
                </a:pPr>
                <a14:m>
                  <m:oMathPara xmlns:m="http://schemas.openxmlformats.org/officeDocument/2006/math">
                    <m:oMathParaPr>
                      <m:jc m:val="centerGroup"/>
                    </m:oMathParaPr>
                    <m:oMath xmlns:m="http://schemas.openxmlformats.org/officeDocument/2006/math">
                      <m:r>
                        <a:rPr lang="en-US" sz="2800" b="0" i="1" smtClean="0">
                          <a:solidFill>
                            <a:srgbClr val="233746"/>
                          </a:solidFill>
                          <a:latin typeface="Cambria Math" panose="02040503050406030204" pitchFamily="18" charset="0"/>
                        </a:rPr>
                        <m:t>$1,332,653,192.49 ∗0.01450=$19,323,471.29</m:t>
                      </m:r>
                      <m:r>
                        <a:rPr lang="en-US" sz="2800" b="0" i="0" smtClean="0">
                          <a:solidFill>
                            <a:srgbClr val="233746"/>
                          </a:solidFill>
                          <a:latin typeface="Cambria Math" panose="02040503050406030204" pitchFamily="18" charset="0"/>
                        </a:rPr>
                        <m:t> </m:t>
                      </m:r>
                      <m:r>
                        <m:rPr>
                          <m:sty m:val="p"/>
                        </m:rPr>
                        <a:rPr lang="en-US" sz="2800" b="0" i="0" smtClean="0">
                          <a:solidFill>
                            <a:srgbClr val="233746"/>
                          </a:solidFill>
                          <a:latin typeface="Cambria Math" panose="02040503050406030204" pitchFamily="18" charset="0"/>
                        </a:rPr>
                        <m:t>District</m:t>
                      </m:r>
                      <m:r>
                        <a:rPr lang="en-US" sz="2800" b="0" i="0" smtClean="0">
                          <a:solidFill>
                            <a:srgbClr val="233746"/>
                          </a:solidFill>
                          <a:latin typeface="Cambria Math" panose="02040503050406030204" pitchFamily="18" charset="0"/>
                        </a:rPr>
                        <m:t> </m:t>
                      </m:r>
                      <m:sSup>
                        <m:sSupPr>
                          <m:ctrlPr>
                            <a:rPr lang="en-US" sz="2800" b="0" i="1" smtClean="0">
                              <a:solidFill>
                                <a:srgbClr val="233746"/>
                              </a:solidFill>
                              <a:latin typeface="Cambria Math" panose="02040503050406030204" pitchFamily="18" charset="0"/>
                            </a:rPr>
                          </m:ctrlPr>
                        </m:sSupPr>
                        <m:e>
                          <m:r>
                            <m:rPr>
                              <m:sty m:val="p"/>
                            </m:rPr>
                            <a:rPr lang="en-US" sz="2800" b="0" i="0" smtClean="0">
                              <a:solidFill>
                                <a:srgbClr val="233746"/>
                              </a:solidFill>
                              <a:latin typeface="Cambria Math" panose="02040503050406030204" pitchFamily="18" charset="0"/>
                            </a:rPr>
                            <m:t>A</m:t>
                          </m:r>
                        </m:e>
                        <m:sup>
                          <m:r>
                            <a:rPr lang="en-US" sz="2800" b="0" i="0" smtClean="0">
                              <a:solidFill>
                                <a:srgbClr val="233746"/>
                              </a:solidFill>
                              <a:latin typeface="Cambria Math" panose="02040503050406030204" pitchFamily="18" charset="0"/>
                            </a:rPr>
                            <m:t>′</m:t>
                          </m:r>
                        </m:sup>
                      </m:sSup>
                      <m:r>
                        <m:rPr>
                          <m:sty m:val="p"/>
                        </m:rPr>
                        <a:rPr lang="en-US" sz="2800" b="0" i="0" smtClean="0">
                          <a:solidFill>
                            <a:srgbClr val="233746"/>
                          </a:solidFill>
                          <a:latin typeface="Cambria Math" panose="02040503050406030204" pitchFamily="18" charset="0"/>
                        </a:rPr>
                        <m:t>s</m:t>
                      </m:r>
                      <m:r>
                        <a:rPr lang="en-US" sz="2800" b="0" i="0" smtClean="0">
                          <a:solidFill>
                            <a:srgbClr val="233746"/>
                          </a:solidFill>
                          <a:latin typeface="Cambria Math" panose="02040503050406030204" pitchFamily="18" charset="0"/>
                        </a:rPr>
                        <m:t> </m:t>
                      </m:r>
                      <m:r>
                        <m:rPr>
                          <m:sty m:val="p"/>
                        </m:rPr>
                        <a:rPr lang="en-US" sz="2800" b="0" i="0" smtClean="0">
                          <a:solidFill>
                            <a:srgbClr val="233746"/>
                          </a:solidFill>
                          <a:latin typeface="Cambria Math" panose="02040503050406030204" pitchFamily="18" charset="0"/>
                        </a:rPr>
                        <m:t>Local</m:t>
                      </m:r>
                      <m:r>
                        <a:rPr lang="en-US" sz="2800" b="0" i="0" smtClean="0">
                          <a:solidFill>
                            <a:srgbClr val="233746"/>
                          </a:solidFill>
                          <a:latin typeface="Cambria Math" panose="02040503050406030204" pitchFamily="18" charset="0"/>
                        </a:rPr>
                        <m:t> </m:t>
                      </m:r>
                      <m:r>
                        <m:rPr>
                          <m:sty m:val="p"/>
                        </m:rPr>
                        <a:rPr lang="en-US" sz="2800" b="0" i="0" smtClean="0">
                          <a:solidFill>
                            <a:srgbClr val="233746"/>
                          </a:solidFill>
                          <a:latin typeface="Cambria Math" panose="02040503050406030204" pitchFamily="18" charset="0"/>
                        </a:rPr>
                        <m:t>Share</m:t>
                      </m:r>
                    </m:oMath>
                  </m:oMathPara>
                </a14:m>
                <a:endParaRPr lang="en-US" sz="2800" dirty="0">
                  <a:solidFill>
                    <a:srgbClr val="233746"/>
                  </a:solidFill>
                  <a:latin typeface="Aptos" panose="020B0004020202020204" pitchFamily="34" charset="0"/>
                </a:endParaRPr>
              </a:p>
              <a:p>
                <a:pPr lvl="1" algn="just">
                  <a:lnSpc>
                    <a:spcPts val="3079"/>
                  </a:lnSpc>
                </a:pPr>
                <a:endParaRPr lang="en-US" sz="2800" dirty="0">
                  <a:solidFill>
                    <a:srgbClr val="233746"/>
                  </a:solidFill>
                  <a:latin typeface="Aptos" panose="020B0004020202020204" pitchFamily="34" charset="0"/>
                </a:endParaRPr>
              </a:p>
              <a:p>
                <a:pPr lvl="1" algn="just">
                  <a:lnSpc>
                    <a:spcPts val="3079"/>
                  </a:lnSpc>
                </a:pPr>
                <a14:m>
                  <m:oMathPara xmlns:m="http://schemas.openxmlformats.org/officeDocument/2006/math">
                    <m:oMathParaPr>
                      <m:jc m:val="centerGroup"/>
                    </m:oMathParaPr>
                    <m:oMath xmlns:m="http://schemas.openxmlformats.org/officeDocument/2006/math">
                      <m:r>
                        <a:rPr lang="en-US" sz="2800" b="0" i="1" smtClean="0">
                          <a:solidFill>
                            <a:srgbClr val="233746"/>
                          </a:solidFill>
                          <a:latin typeface="Cambria Math" panose="02040503050406030204" pitchFamily="18" charset="0"/>
                        </a:rPr>
                        <m:t>$97,051,085.38 −$9,323,471.29</m:t>
                      </m:r>
                      <m:r>
                        <a:rPr lang="en-US" sz="2800" b="0" i="0" smtClean="0">
                          <a:solidFill>
                            <a:srgbClr val="233746"/>
                          </a:solidFill>
                          <a:latin typeface="Cambria Math" panose="02040503050406030204" pitchFamily="18" charset="0"/>
                        </a:rPr>
                        <m:t>=$87,727,614.09 </m:t>
                      </m:r>
                      <m:r>
                        <m:rPr>
                          <m:sty m:val="p"/>
                        </m:rPr>
                        <a:rPr lang="en-US" sz="2800" b="0" i="0" smtClean="0">
                          <a:solidFill>
                            <a:srgbClr val="233746"/>
                          </a:solidFill>
                          <a:latin typeface="Cambria Math" panose="02040503050406030204" pitchFamily="18" charset="0"/>
                        </a:rPr>
                        <m:t>District</m:t>
                      </m:r>
                      <m:r>
                        <a:rPr lang="en-US" sz="2800" b="0" i="0" smtClean="0">
                          <a:solidFill>
                            <a:srgbClr val="233746"/>
                          </a:solidFill>
                          <a:latin typeface="Cambria Math" panose="02040503050406030204" pitchFamily="18" charset="0"/>
                        </a:rPr>
                        <m:t> </m:t>
                      </m:r>
                      <m:sSup>
                        <m:sSupPr>
                          <m:ctrlPr>
                            <a:rPr lang="en-US" sz="2800" b="0" i="1" smtClean="0">
                              <a:solidFill>
                                <a:srgbClr val="233746"/>
                              </a:solidFill>
                              <a:latin typeface="Cambria Math" panose="02040503050406030204" pitchFamily="18" charset="0"/>
                            </a:rPr>
                          </m:ctrlPr>
                        </m:sSupPr>
                        <m:e>
                          <m:r>
                            <m:rPr>
                              <m:sty m:val="p"/>
                            </m:rPr>
                            <a:rPr lang="en-US" sz="2800" b="0" i="0" smtClean="0">
                              <a:solidFill>
                                <a:srgbClr val="233746"/>
                              </a:solidFill>
                              <a:latin typeface="Cambria Math" panose="02040503050406030204" pitchFamily="18" charset="0"/>
                            </a:rPr>
                            <m:t>A</m:t>
                          </m:r>
                        </m:e>
                        <m:sup>
                          <m:r>
                            <a:rPr lang="en-US" sz="2800" b="0" i="0" smtClean="0">
                              <a:solidFill>
                                <a:srgbClr val="233746"/>
                              </a:solidFill>
                              <a:latin typeface="Cambria Math" panose="02040503050406030204" pitchFamily="18" charset="0"/>
                            </a:rPr>
                            <m:t>′</m:t>
                          </m:r>
                        </m:sup>
                      </m:sSup>
                      <m:r>
                        <m:rPr>
                          <m:sty m:val="p"/>
                        </m:rPr>
                        <a:rPr lang="en-US" sz="2800" b="0" i="0" smtClean="0">
                          <a:solidFill>
                            <a:srgbClr val="233746"/>
                          </a:solidFill>
                          <a:latin typeface="Cambria Math" panose="02040503050406030204" pitchFamily="18" charset="0"/>
                        </a:rPr>
                        <m:t>s</m:t>
                      </m:r>
                      <m:r>
                        <a:rPr lang="en-US" sz="2800" b="0" i="0" smtClean="0">
                          <a:solidFill>
                            <a:srgbClr val="233746"/>
                          </a:solidFill>
                          <a:latin typeface="Cambria Math" panose="02040503050406030204" pitchFamily="18" charset="0"/>
                        </a:rPr>
                        <m:t> </m:t>
                      </m:r>
                      <m:r>
                        <m:rPr>
                          <m:sty m:val="p"/>
                        </m:rPr>
                        <a:rPr lang="en-US" sz="2800" b="0" i="0" smtClean="0">
                          <a:solidFill>
                            <a:srgbClr val="233746"/>
                          </a:solidFill>
                          <a:latin typeface="Cambria Math" panose="02040503050406030204" pitchFamily="18" charset="0"/>
                        </a:rPr>
                        <m:t>State</m:t>
                      </m:r>
                      <m:r>
                        <a:rPr lang="en-US" sz="2800" b="0" i="0" smtClean="0">
                          <a:solidFill>
                            <a:srgbClr val="233746"/>
                          </a:solidFill>
                          <a:latin typeface="Cambria Math" panose="02040503050406030204" pitchFamily="18" charset="0"/>
                        </a:rPr>
                        <m:t> </m:t>
                      </m:r>
                      <m:r>
                        <m:rPr>
                          <m:sty m:val="p"/>
                        </m:rPr>
                        <a:rPr lang="en-US" sz="2800" b="0" i="0" smtClean="0">
                          <a:solidFill>
                            <a:srgbClr val="233746"/>
                          </a:solidFill>
                          <a:latin typeface="Cambria Math" panose="02040503050406030204" pitchFamily="18" charset="0"/>
                        </a:rPr>
                        <m:t>Share</m:t>
                      </m:r>
                    </m:oMath>
                  </m:oMathPara>
                </a14:m>
                <a:endParaRPr lang="en-US" sz="2800" dirty="0">
                  <a:solidFill>
                    <a:srgbClr val="233746"/>
                  </a:solidFill>
                  <a:latin typeface="Aptos" panose="020B0004020202020204" pitchFamily="34" charset="0"/>
                </a:endParaRPr>
              </a:p>
              <a:p>
                <a:pPr lvl="1" algn="just">
                  <a:lnSpc>
                    <a:spcPts val="3079"/>
                  </a:lnSpc>
                </a:pPr>
                <a:endParaRPr lang="en-US" sz="2800" dirty="0">
                  <a:solidFill>
                    <a:srgbClr val="233746"/>
                  </a:solidFill>
                  <a:latin typeface="Aptos" panose="020B0004020202020204" pitchFamily="34" charset="0"/>
                </a:endParaRPr>
              </a:p>
              <a:p>
                <a:pPr marL="457200" indent="-457200">
                  <a:lnSpc>
                    <a:spcPts val="3079"/>
                  </a:lnSpc>
                  <a:buFont typeface="Arial" panose="020B0604020202020204" pitchFamily="34" charset="0"/>
                  <a:buChar char="•"/>
                </a:pPr>
                <a:r>
                  <a:rPr lang="en-US" sz="2800" dirty="0">
                    <a:solidFill>
                      <a:srgbClr val="233746"/>
                    </a:solidFill>
                    <a:latin typeface="Aptos" panose="020B0004020202020204" pitchFamily="34" charset="0"/>
                  </a:rPr>
                  <a:t>Actual calculations vary due to Charter Districts not having 25% local obligation</a:t>
                </a:r>
              </a:p>
              <a:p>
                <a:pPr marL="457200" indent="-457200">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nSpc>
                    <a:spcPts val="3079"/>
                  </a:lnSpc>
                  <a:buFont typeface="Arial" panose="020B0604020202020204" pitchFamily="34" charset="0"/>
                  <a:buChar char="•"/>
                </a:pPr>
                <a:r>
                  <a:rPr lang="en-US" sz="2800" dirty="0">
                    <a:solidFill>
                      <a:srgbClr val="233746"/>
                    </a:solidFill>
                    <a:latin typeface="Aptos" panose="020B0004020202020204" pitchFamily="34" charset="0"/>
                  </a:rPr>
                  <a:t>Must reduce total Aid to Classrooms by Charter proportionate share of funds and calculate non-Charter allocations separate from Charter allocations</a:t>
                </a:r>
              </a:p>
              <a:p>
                <a:pPr algn="just">
                  <a:lnSpc>
                    <a:spcPts val="3079"/>
                  </a:lnSpc>
                </a:pPr>
                <a:endParaRPr lang="en-US" sz="2800" dirty="0">
                  <a:solidFill>
                    <a:srgbClr val="233746"/>
                  </a:solidFill>
                  <a:latin typeface="Aptos" panose="020B0004020202020204" pitchFamily="34" charset="0"/>
                </a:endParaRPr>
              </a:p>
              <a:p>
                <a:pPr algn="just">
                  <a:lnSpc>
                    <a:spcPts val="3079"/>
                  </a:lnSpc>
                </a:pPr>
                <a:endParaRPr lang="en-US" sz="2800" dirty="0">
                  <a:solidFill>
                    <a:srgbClr val="233746"/>
                  </a:solidFill>
                  <a:latin typeface="Aptos" panose="020B0004020202020204" pitchFamily="34" charset="0"/>
                </a:endParaRPr>
              </a:p>
              <a:p>
                <a:pPr algn="just">
                  <a:lnSpc>
                    <a:spcPts val="3079"/>
                  </a:lnSpc>
                </a:pPr>
                <a:endParaRPr lang="en-US" sz="2800" b="0" i="1" dirty="0">
                  <a:solidFill>
                    <a:srgbClr val="233746"/>
                  </a:solidFill>
                  <a:latin typeface="Cambria Math" panose="02040503050406030204" pitchFamily="18" charset="0"/>
                </a:endParaRPr>
              </a:p>
              <a:p>
                <a:pPr algn="just">
                  <a:lnSpc>
                    <a:spcPts val="3079"/>
                  </a:lnSpc>
                </a:pPr>
                <a:endParaRPr lang="en-US" sz="2800" dirty="0">
                  <a:solidFill>
                    <a:srgbClr val="233746"/>
                  </a:solidFill>
                  <a:latin typeface="Aptos" panose="020B0004020202020204" pitchFamily="34" charset="0"/>
                </a:endParaRPr>
              </a:p>
            </p:txBody>
          </p:sp>
        </mc:Choice>
        <mc:Fallback xmlns="">
          <p:sp>
            <p:nvSpPr>
              <p:cNvPr id="8" name="TextBox 5">
                <a:extLst>
                  <a:ext uri="{FF2B5EF4-FFF2-40B4-BE49-F238E27FC236}">
                    <a16:creationId xmlns:a16="http://schemas.microsoft.com/office/drawing/2014/main" id="{741FA93D-09B0-F2F4-7107-2BA7073EFDE2}"/>
                  </a:ext>
                </a:extLst>
              </p:cNvPr>
              <p:cNvSpPr txBox="1">
                <a:spLocks noRot="1" noChangeAspect="1" noMove="1" noResize="1" noEditPoints="1" noAdjustHandles="1" noChangeArrowheads="1" noChangeShapeType="1" noTextEdit="1"/>
              </p:cNvSpPr>
              <p:nvPr/>
            </p:nvSpPr>
            <p:spPr>
              <a:xfrm>
                <a:off x="1028700" y="2247041"/>
                <a:ext cx="15937702" cy="7155870"/>
              </a:xfrm>
              <a:prstGeom prst="rect">
                <a:avLst/>
              </a:prstGeom>
              <a:blipFill>
                <a:blip r:embed="rId3"/>
                <a:stretch>
                  <a:fillRect l="-1262" t="-2046"/>
                </a:stretch>
              </a:blipFill>
            </p:spPr>
            <p:txBody>
              <a:bodyPr/>
              <a:lstStyle/>
              <a:p>
                <a:r>
                  <a:rPr lang="en-US">
                    <a:noFill/>
                  </a:rPr>
                  <a:t> </a:t>
                </a:r>
              </a:p>
            </p:txBody>
          </p:sp>
        </mc:Fallback>
      </mc:AlternateContent>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endParaRPr lang="en-US"/>
          </a:p>
        </p:txBody>
      </p:sp>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4"/>
            <a:stretch>
              <a:fillRect/>
            </a:stretch>
          </a:blipFill>
        </p:spPr>
        <p:txBody>
          <a:bodyPr/>
          <a:lstStyle/>
          <a:p>
            <a:endParaRPr lang="en-US"/>
          </a:p>
        </p:txBody>
      </p:sp>
    </p:spTree>
    <p:extLst>
      <p:ext uri="{BB962C8B-B14F-4D97-AF65-F5344CB8AC3E}">
        <p14:creationId xmlns:p14="http://schemas.microsoft.com/office/powerpoint/2010/main" val="34200671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idx="4294967295"/>
          </p:nvPr>
        </p:nvSpPr>
        <p:spPr>
          <a:xfrm>
            <a:off x="1028700" y="1076325"/>
            <a:ext cx="16955363" cy="66960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kumimoji="0" lang="en-US" sz="5000" b="1" i="0" u="none" strike="noStrike" kern="1200" cap="none" spc="0" normalizeH="0" baseline="0" noProof="0" dirty="0">
                <a:ln>
                  <a:noFill/>
                </a:ln>
                <a:solidFill>
                  <a:srgbClr val="233746"/>
                </a:solidFill>
                <a:effectLst/>
                <a:uLnTx/>
                <a:uFillTx/>
                <a:latin typeface="Aptos" panose="020B0004020202020204" pitchFamily="34" charset="0"/>
                <a:ea typeface="+mn-ea"/>
                <a:cs typeface="+mn-cs"/>
              </a:rPr>
              <a:t>Flexibility </a:t>
            </a:r>
            <a:r>
              <a:rPr lang="en-US" sz="5000" b="1" dirty="0">
                <a:solidFill>
                  <a:srgbClr val="233746"/>
                </a:solidFill>
                <a:latin typeface="Aptos" panose="020B0004020202020204" pitchFamily="34" charset="0"/>
                <a:ea typeface="+mn-ea"/>
                <a:cs typeface="+mn-cs"/>
              </a:rPr>
              <a:t>and</a:t>
            </a:r>
            <a:r>
              <a:rPr kumimoji="0" lang="en-US" sz="5000" b="1" i="0" u="none" strike="noStrike" kern="1200" cap="none" spc="0" normalizeH="0" baseline="0" noProof="0" dirty="0">
                <a:ln>
                  <a:noFill/>
                </a:ln>
                <a:solidFill>
                  <a:srgbClr val="233746"/>
                </a:solidFill>
                <a:effectLst/>
                <a:uLnTx/>
                <a:uFillTx/>
                <a:latin typeface="Aptos" panose="020B0004020202020204" pitchFamily="34" charset="0"/>
                <a:ea typeface="+mn-ea"/>
                <a:cs typeface="+mn-cs"/>
              </a:rPr>
              <a:t> Transparency</a:t>
            </a:r>
          </a:p>
        </p:txBody>
      </p:sp>
      <p:sp>
        <p:nvSpPr>
          <p:cNvPr id="7" name="AutoShape 6">
            <a:extLst>
              <a:ext uri="{FF2B5EF4-FFF2-40B4-BE49-F238E27FC236}">
                <a16:creationId xmlns:a16="http://schemas.microsoft.com/office/drawing/2014/main" id="{6C91B678-1326-567A-4271-A535D81F4177}"/>
              </a:ext>
              <a:ext uri="{C183D7F6-B498-43B3-948B-1728B52AA6E4}">
                <adec:decorative xmlns:adec="http://schemas.microsoft.com/office/drawing/2017/decorative" val="1"/>
              </a:ext>
            </a:extLst>
          </p:cNvPr>
          <p:cNvSpPr/>
          <p:nvPr/>
        </p:nvSpPr>
        <p:spPr>
          <a:xfrm flipV="1">
            <a:off x="10439400" y="1368482"/>
            <a:ext cx="7342086" cy="41217"/>
          </a:xfrm>
          <a:prstGeom prst="line">
            <a:avLst/>
          </a:prstGeom>
          <a:ln w="19050" cap="flat">
            <a:solidFill>
              <a:srgbClr val="EFC04C"/>
            </a:solidFill>
            <a:prstDash val="solid"/>
            <a:headEnd type="none" w="sm" len="sm"/>
            <a:tailEnd type="none" w="sm" len="sm"/>
          </a:ln>
        </p:spPr>
        <p:txBody>
          <a:bodyPr/>
          <a:lstStyle/>
          <a:p>
            <a:endParaRPr lang="en-US" dirty="0"/>
          </a:p>
        </p:txBody>
      </p:sp>
      <p:sp>
        <p:nvSpPr>
          <p:cNvPr id="8" name="TextBox 5">
            <a:extLst>
              <a:ext uri="{FF2B5EF4-FFF2-40B4-BE49-F238E27FC236}">
                <a16:creationId xmlns:a16="http://schemas.microsoft.com/office/drawing/2014/main" id="{741FA93D-09B0-F2F4-7107-2BA7073EFDE2}"/>
              </a:ext>
            </a:extLst>
          </p:cNvPr>
          <p:cNvSpPr txBox="1"/>
          <p:nvPr/>
        </p:nvSpPr>
        <p:spPr>
          <a:xfrm>
            <a:off x="1028700" y="2247041"/>
            <a:ext cx="15937702" cy="3975512"/>
          </a:xfrm>
          <a:prstGeom prst="rect">
            <a:avLst/>
          </a:prstGeom>
        </p:spPr>
        <p:txBody>
          <a:bodyPr lIns="0" tIns="0" rIns="0" bIns="0" rtlCol="0" anchor="t">
            <a:spAutoFit/>
          </a:bodyPr>
          <a:lstStyle/>
          <a:p>
            <a:pPr marL="457200"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Although the number of teachers is calculated in the State Aid to Classrooms formula, districts have the flexibility to spend these funds as they determine best.</a:t>
            </a:r>
          </a:p>
          <a:p>
            <a:pPr marL="342900" indent="-3429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Pursuant to Section 59-20-80, each school board of trustees must make available by September first of each fiscal year its annual budget that includes state, local, and federal investments in education. The budget must be available on the district’s website. The department, in collaboration with local school districts, will provide a template that each district must use in reporting its budget.</a:t>
            </a:r>
          </a:p>
          <a:p>
            <a:pPr algn="just">
              <a:lnSpc>
                <a:spcPts val="3079"/>
              </a:lnSpc>
            </a:pPr>
            <a:endParaRPr lang="en-US" sz="2800" dirty="0">
              <a:solidFill>
                <a:srgbClr val="233746"/>
              </a:solidFill>
              <a:latin typeface="Aptos" panose="020B0004020202020204" pitchFamily="34" charset="0"/>
            </a:endParaRPr>
          </a:p>
          <a:p>
            <a:pPr algn="just">
              <a:lnSpc>
                <a:spcPts val="3079"/>
              </a:lnSpc>
            </a:pPr>
            <a:endParaRPr lang="en-US" sz="2800" b="0" i="1" dirty="0">
              <a:solidFill>
                <a:srgbClr val="233746"/>
              </a:solidFill>
              <a:latin typeface="Cambria Math" panose="02040503050406030204" pitchFamily="18" charset="0"/>
            </a:endParaRPr>
          </a:p>
          <a:p>
            <a:pPr algn="just">
              <a:lnSpc>
                <a:spcPts val="3079"/>
              </a:lnSpc>
            </a:pPr>
            <a:endParaRPr lang="en-US" sz="2800" dirty="0">
              <a:solidFill>
                <a:srgbClr val="233746"/>
              </a:solidFill>
              <a:latin typeface="Aptos" panose="020B0004020202020204" pitchFamily="34" charset="0"/>
            </a:endParaRPr>
          </a:p>
        </p:txBody>
      </p:sp>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endParaRPr lang="en-US"/>
          </a:p>
        </p:txBody>
      </p:sp>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p>
            <a:endParaRPr lang="en-US"/>
          </a:p>
        </p:txBody>
      </p:sp>
    </p:spTree>
    <p:extLst>
      <p:ext uri="{BB962C8B-B14F-4D97-AF65-F5344CB8AC3E}">
        <p14:creationId xmlns:p14="http://schemas.microsoft.com/office/powerpoint/2010/main" val="39544543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idx="4294967295"/>
          </p:nvPr>
        </p:nvSpPr>
        <p:spPr>
          <a:xfrm>
            <a:off x="1028700" y="1076325"/>
            <a:ext cx="16955363" cy="66960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kumimoji="0" lang="en-US" sz="5000" b="1" i="0" u="none" strike="noStrike" kern="1200" cap="none" spc="0" normalizeH="0" baseline="0" noProof="0" dirty="0">
                <a:ln>
                  <a:noFill/>
                </a:ln>
                <a:solidFill>
                  <a:srgbClr val="233746"/>
                </a:solidFill>
                <a:effectLst/>
                <a:uLnTx/>
                <a:uFillTx/>
                <a:latin typeface="Aptos" panose="020B0004020202020204" pitchFamily="34" charset="0"/>
                <a:ea typeface="+mn-ea"/>
                <a:cs typeface="+mn-cs"/>
              </a:rPr>
              <a:t>Other State Funding</a:t>
            </a:r>
          </a:p>
        </p:txBody>
      </p:sp>
      <p:sp>
        <p:nvSpPr>
          <p:cNvPr id="7" name="AutoShape 6">
            <a:extLst>
              <a:ext uri="{FF2B5EF4-FFF2-40B4-BE49-F238E27FC236}">
                <a16:creationId xmlns:a16="http://schemas.microsoft.com/office/drawing/2014/main" id="{6C91B678-1326-567A-4271-A535D81F4177}"/>
              </a:ext>
              <a:ext uri="{C183D7F6-B498-43B3-948B-1728B52AA6E4}">
                <adec:decorative xmlns:adec="http://schemas.microsoft.com/office/drawing/2017/decorative" val="1"/>
              </a:ext>
            </a:extLst>
          </p:cNvPr>
          <p:cNvSpPr/>
          <p:nvPr/>
        </p:nvSpPr>
        <p:spPr>
          <a:xfrm flipV="1">
            <a:off x="10439400" y="1368482"/>
            <a:ext cx="7342086" cy="41217"/>
          </a:xfrm>
          <a:prstGeom prst="line">
            <a:avLst/>
          </a:prstGeom>
          <a:ln w="19050" cap="flat">
            <a:solidFill>
              <a:srgbClr val="EFC04C"/>
            </a:solidFill>
            <a:prstDash val="solid"/>
            <a:headEnd type="none" w="sm" len="sm"/>
            <a:tailEnd type="none" w="sm" len="sm"/>
          </a:ln>
        </p:spPr>
        <p:txBody>
          <a:bodyPr/>
          <a:lstStyle/>
          <a:p>
            <a:endParaRPr lang="en-US" dirty="0"/>
          </a:p>
        </p:txBody>
      </p:sp>
      <p:sp>
        <p:nvSpPr>
          <p:cNvPr id="8" name="TextBox 5">
            <a:extLst>
              <a:ext uri="{FF2B5EF4-FFF2-40B4-BE49-F238E27FC236}">
                <a16:creationId xmlns:a16="http://schemas.microsoft.com/office/drawing/2014/main" id="{741FA93D-09B0-F2F4-7107-2BA7073EFDE2}"/>
              </a:ext>
            </a:extLst>
          </p:cNvPr>
          <p:cNvSpPr txBox="1"/>
          <p:nvPr/>
        </p:nvSpPr>
        <p:spPr>
          <a:xfrm>
            <a:off x="1028700" y="2247041"/>
            <a:ext cx="15937702" cy="5168146"/>
          </a:xfrm>
          <a:prstGeom prst="rect">
            <a:avLst/>
          </a:prstGeom>
        </p:spPr>
        <p:txBody>
          <a:bodyPr lIns="0" tIns="0" rIns="0" bIns="0" numCol="2" rtlCol="0" anchor="t">
            <a:spAutoFit/>
          </a:bodyPr>
          <a:lstStyle/>
          <a:p>
            <a:pPr marL="457200" indent="-457200" algn="just">
              <a:lnSpc>
                <a:spcPts val="3079"/>
              </a:lnSpc>
              <a:buFont typeface="Arial" panose="020B0604020202020204" pitchFamily="34" charset="0"/>
              <a:buChar char="•"/>
            </a:pPr>
            <a:r>
              <a:rPr lang="en-US" sz="2800" b="1" dirty="0">
                <a:solidFill>
                  <a:srgbClr val="233746"/>
                </a:solidFill>
                <a:latin typeface="Aptos" panose="020B0004020202020204" pitchFamily="34" charset="0"/>
              </a:rPr>
              <a:t>Teacher Supply - Revenue 3187 &amp; 3577</a:t>
            </a:r>
          </a:p>
          <a:p>
            <a:pPr marL="914400" lvl="1"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Proviso 1A.9</a:t>
            </a:r>
          </a:p>
          <a:p>
            <a:pPr marL="914400" lvl="1"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$400 for FY26 for </a:t>
            </a:r>
            <a:r>
              <a:rPr lang="en-US" sz="2800" u="sng" dirty="0">
                <a:solidFill>
                  <a:srgbClr val="233746"/>
                </a:solidFill>
                <a:latin typeface="Aptos" panose="020B0004020202020204" pitchFamily="34" charset="0"/>
              </a:rPr>
              <a:t>eligible positions</a:t>
            </a:r>
          </a:p>
          <a:p>
            <a:pPr marL="914400" lvl="1"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Offset expenses for educational supplies</a:t>
            </a:r>
          </a:p>
          <a:p>
            <a:pPr marL="914400" lvl="1"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Separate from regular payroll</a:t>
            </a:r>
          </a:p>
          <a:p>
            <a:pPr marL="914400" lvl="1"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r>
              <a:rPr lang="en-US" sz="2800" b="1" dirty="0">
                <a:solidFill>
                  <a:srgbClr val="233746"/>
                </a:solidFill>
                <a:latin typeface="Aptos" panose="020B0004020202020204" pitchFamily="34" charset="0"/>
              </a:rPr>
              <a:t>Reading Coach – Revenue 3135 &amp; 3535</a:t>
            </a:r>
          </a:p>
          <a:p>
            <a:pPr marL="914400" lvl="1"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Proviso 1.50</a:t>
            </a:r>
          </a:p>
          <a:p>
            <a:pPr marL="914400" lvl="1"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Offset cost of reading/literacy coach</a:t>
            </a:r>
          </a:p>
          <a:p>
            <a:pPr marL="914400" lvl="1" indent="-457200" algn="just">
              <a:lnSpc>
                <a:spcPts val="3079"/>
              </a:lnSpc>
              <a:buFont typeface="Arial" panose="020B0604020202020204" pitchFamily="34" charset="0"/>
              <a:buChar char="•"/>
            </a:pPr>
            <a:r>
              <a:rPr lang="en-US" sz="2800" u="sng" dirty="0">
                <a:solidFill>
                  <a:srgbClr val="233746"/>
                </a:solidFill>
                <a:latin typeface="Aptos" panose="020B0004020202020204" pitchFamily="34" charset="0"/>
              </a:rPr>
              <a:t>Up to</a:t>
            </a:r>
            <a:r>
              <a:rPr lang="en-US" sz="2800" dirty="0">
                <a:solidFill>
                  <a:srgbClr val="233746"/>
                </a:solidFill>
                <a:latin typeface="Aptos" panose="020B0004020202020204" pitchFamily="34" charset="0"/>
              </a:rPr>
              <a:t> $62,730 for salary and benefits</a:t>
            </a:r>
          </a:p>
          <a:p>
            <a:pPr marL="914400" lvl="1"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Listing provided to LEAs by SCDE</a:t>
            </a:r>
          </a:p>
          <a:p>
            <a:pPr marL="914400" lvl="1"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algn="just">
              <a:lnSpc>
                <a:spcPts val="3079"/>
              </a:lnSpc>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r>
              <a:rPr lang="en-US" sz="2800" b="1" dirty="0">
                <a:solidFill>
                  <a:srgbClr val="233746"/>
                </a:solidFill>
                <a:latin typeface="Aptos" panose="020B0004020202020204" pitchFamily="34" charset="0"/>
              </a:rPr>
              <a:t>National Board Certification – Revenue 3532</a:t>
            </a:r>
          </a:p>
          <a:p>
            <a:pPr marL="914400" lvl="1"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Proviso 1A.64</a:t>
            </a:r>
          </a:p>
          <a:p>
            <a:pPr marL="914400" lvl="1"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$7,500 or $5,000 stipend depending on certification dates</a:t>
            </a:r>
          </a:p>
          <a:p>
            <a:pPr marL="914400" lvl="1"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Listing provided to LEAs by SCDE</a:t>
            </a:r>
          </a:p>
          <a:p>
            <a:pPr marL="457200"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r>
              <a:rPr lang="en-US" sz="2800" b="1" dirty="0">
                <a:solidFill>
                  <a:srgbClr val="233746"/>
                </a:solidFill>
                <a:latin typeface="Aptos" panose="020B0004020202020204" pitchFamily="34" charset="0"/>
              </a:rPr>
              <a:t>Retiree Insurance – Revenue 3181</a:t>
            </a:r>
          </a:p>
          <a:p>
            <a:pPr marL="914400" lvl="1"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Proviso 1.5</a:t>
            </a:r>
          </a:p>
          <a:p>
            <a:pPr marL="914400" lvl="1"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Premium costs for medical benefits </a:t>
            </a:r>
          </a:p>
          <a:p>
            <a:pPr marL="914400" lvl="1"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Total payroll reported by SCRS</a:t>
            </a:r>
          </a:p>
          <a:p>
            <a:pPr marL="914400" lvl="1"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Retiree insurance managed by SFAA</a:t>
            </a:r>
          </a:p>
        </p:txBody>
      </p:sp>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endParaRPr lang="en-US"/>
          </a:p>
        </p:txBody>
      </p:sp>
      <p:sp>
        <p:nvSpPr>
          <p:cNvPr id="6" name="Freeform 6">
            <a:extLst>
              <a:ext uri="{C183D7F6-B498-43B3-948B-1728B52AA6E4}">
                <adec:decorative xmlns:adec="http://schemas.microsoft.com/office/drawing/2017/decorative" val="1"/>
              </a:ext>
            </a:extLst>
          </p:cNvPr>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p>
            <a:endParaRPr lang="en-US"/>
          </a:p>
        </p:txBody>
      </p:sp>
      <p:sp>
        <p:nvSpPr>
          <p:cNvPr id="9" name="TextBox 5">
            <a:extLst>
              <a:ext uri="{FF2B5EF4-FFF2-40B4-BE49-F238E27FC236}">
                <a16:creationId xmlns:a16="http://schemas.microsoft.com/office/drawing/2014/main" id="{3F109472-386A-BA27-827B-C5EF53B30A02}"/>
              </a:ext>
            </a:extLst>
          </p:cNvPr>
          <p:cNvSpPr txBox="1"/>
          <p:nvPr/>
        </p:nvSpPr>
        <p:spPr>
          <a:xfrm>
            <a:off x="1028700" y="7454815"/>
            <a:ext cx="15937702" cy="397545"/>
          </a:xfrm>
          <a:prstGeom prst="rect">
            <a:avLst/>
          </a:prstGeom>
        </p:spPr>
        <p:txBody>
          <a:bodyPr lIns="0" tIns="0" rIns="0" bIns="0" numCol="1" rtlCol="0" anchor="t">
            <a:spAutoFit/>
          </a:bodyPr>
          <a:lstStyle/>
          <a:p>
            <a:pPr algn="just">
              <a:lnSpc>
                <a:spcPts val="3079"/>
              </a:lnSpc>
            </a:pPr>
            <a:r>
              <a:rPr lang="en-US" sz="2800" dirty="0">
                <a:solidFill>
                  <a:srgbClr val="233746"/>
                </a:solidFill>
                <a:latin typeface="Aptos" panose="020B0004020202020204" pitchFamily="34" charset="0"/>
              </a:rPr>
              <a:t>Funding allocations may be Proviso-directed, based on specific data, or some other criteria</a:t>
            </a:r>
          </a:p>
        </p:txBody>
      </p:sp>
    </p:spTree>
    <p:extLst>
      <p:ext uri="{BB962C8B-B14F-4D97-AF65-F5344CB8AC3E}">
        <p14:creationId xmlns:p14="http://schemas.microsoft.com/office/powerpoint/2010/main" val="11011914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97D083-4158-7D0B-7CAC-361ECD2DCA15}"/>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07977290-143C-2E5F-8D74-AF6AB6A9168A}"/>
              </a:ext>
            </a:extLst>
          </p:cNvPr>
          <p:cNvSpPr txBox="1">
            <a:spLocks noGrp="1"/>
          </p:cNvSpPr>
          <p:nvPr>
            <p:ph type="title" idx="4294967295"/>
          </p:nvPr>
        </p:nvSpPr>
        <p:spPr>
          <a:xfrm>
            <a:off x="1028700" y="1076325"/>
            <a:ext cx="16955363" cy="66960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kumimoji="0" lang="en-US" sz="5000" b="1" i="0" u="none" strike="noStrike" kern="1200" cap="none" spc="0" normalizeH="0" baseline="0" noProof="0" dirty="0">
                <a:ln>
                  <a:noFill/>
                </a:ln>
                <a:solidFill>
                  <a:srgbClr val="233746"/>
                </a:solidFill>
                <a:effectLst/>
                <a:uLnTx/>
                <a:uFillTx/>
                <a:latin typeface="Aptos" panose="020B0004020202020204" pitchFamily="34" charset="0"/>
                <a:ea typeface="+mn-ea"/>
                <a:cs typeface="+mn-cs"/>
              </a:rPr>
              <a:t>National Board Timing</a:t>
            </a:r>
          </a:p>
        </p:txBody>
      </p:sp>
      <p:sp>
        <p:nvSpPr>
          <p:cNvPr id="7" name="AutoShape 6">
            <a:extLst>
              <a:ext uri="{FF2B5EF4-FFF2-40B4-BE49-F238E27FC236}">
                <a16:creationId xmlns:a16="http://schemas.microsoft.com/office/drawing/2014/main" id="{DC1E8A3A-BA2B-D2B0-B6F5-4518C5AD2EEB}"/>
              </a:ext>
              <a:ext uri="{C183D7F6-B498-43B3-948B-1728B52AA6E4}">
                <adec:decorative xmlns:adec="http://schemas.microsoft.com/office/drawing/2017/decorative" val="1"/>
              </a:ext>
            </a:extLst>
          </p:cNvPr>
          <p:cNvSpPr/>
          <p:nvPr/>
        </p:nvSpPr>
        <p:spPr>
          <a:xfrm flipV="1">
            <a:off x="10439400" y="1368482"/>
            <a:ext cx="7342086" cy="41217"/>
          </a:xfrm>
          <a:prstGeom prst="line">
            <a:avLst/>
          </a:prstGeom>
          <a:ln w="19050" cap="flat">
            <a:solidFill>
              <a:srgbClr val="EFC04C"/>
            </a:solidFill>
            <a:prstDash val="solid"/>
            <a:headEnd type="none" w="sm" len="sm"/>
            <a:tailEnd type="none" w="sm" len="sm"/>
          </a:ln>
        </p:spPr>
        <p:txBody>
          <a:bodyPr/>
          <a:lstStyle/>
          <a:p>
            <a:endParaRPr lang="en-US" dirty="0"/>
          </a:p>
        </p:txBody>
      </p:sp>
      <p:sp>
        <p:nvSpPr>
          <p:cNvPr id="8" name="TextBox 5">
            <a:extLst>
              <a:ext uri="{FF2B5EF4-FFF2-40B4-BE49-F238E27FC236}">
                <a16:creationId xmlns:a16="http://schemas.microsoft.com/office/drawing/2014/main" id="{BB2167BA-40C4-3F84-4856-1750A302408F}"/>
              </a:ext>
            </a:extLst>
          </p:cNvPr>
          <p:cNvSpPr txBox="1"/>
          <p:nvPr/>
        </p:nvSpPr>
        <p:spPr>
          <a:xfrm>
            <a:off x="1028700" y="2247041"/>
            <a:ext cx="15937702" cy="4373057"/>
          </a:xfrm>
          <a:prstGeom prst="rect">
            <a:avLst/>
          </a:prstGeom>
        </p:spPr>
        <p:txBody>
          <a:bodyPr lIns="0" tIns="0" rIns="0" bIns="0" rtlCol="0" anchor="t">
            <a:spAutoFit/>
          </a:bodyPr>
          <a:lstStyle/>
          <a:p>
            <a:pPr marL="342900" indent="-3429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Stipends are based on the fiscal year:</a:t>
            </a:r>
          </a:p>
          <a:p>
            <a:pPr marL="342900" indent="-3429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342900" indent="-3429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342900" indent="-3429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342900" indent="-3429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342900" indent="-3429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342900" indent="-3429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NB certified teachers may complete their MOC in one of the two years prior to expiration</a:t>
            </a:r>
          </a:p>
          <a:p>
            <a:pPr marL="800100" lvl="1" indent="-3429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Please encourage teachers to complete early to ensure no pause in stipends</a:t>
            </a:r>
          </a:p>
          <a:p>
            <a:pPr algn="just">
              <a:lnSpc>
                <a:spcPts val="3079"/>
              </a:lnSpc>
            </a:pPr>
            <a:endParaRPr lang="en-US" sz="2800" dirty="0">
              <a:solidFill>
                <a:srgbClr val="233746"/>
              </a:solidFill>
              <a:latin typeface="Aptos" panose="020B0004020202020204" pitchFamily="34" charset="0"/>
            </a:endParaRPr>
          </a:p>
          <a:p>
            <a:pPr algn="just">
              <a:lnSpc>
                <a:spcPts val="3079"/>
              </a:lnSpc>
            </a:pPr>
            <a:endParaRPr lang="en-US" sz="2800" b="0" i="1" dirty="0">
              <a:solidFill>
                <a:srgbClr val="233746"/>
              </a:solidFill>
              <a:latin typeface="Cambria Math" panose="02040503050406030204" pitchFamily="18" charset="0"/>
            </a:endParaRPr>
          </a:p>
          <a:p>
            <a:pPr algn="just">
              <a:lnSpc>
                <a:spcPts val="3079"/>
              </a:lnSpc>
            </a:pPr>
            <a:endParaRPr lang="en-US" sz="2800" dirty="0">
              <a:solidFill>
                <a:srgbClr val="233746"/>
              </a:solidFill>
              <a:latin typeface="Aptos" panose="020B0004020202020204" pitchFamily="34" charset="0"/>
            </a:endParaRPr>
          </a:p>
        </p:txBody>
      </p:sp>
      <p:sp>
        <p:nvSpPr>
          <p:cNvPr id="3" name="AutoShape 3">
            <a:extLst>
              <a:ext uri="{FF2B5EF4-FFF2-40B4-BE49-F238E27FC236}">
                <a16:creationId xmlns:a16="http://schemas.microsoft.com/office/drawing/2014/main" id="{FC6891A5-5A88-6DA6-E305-49E577A7C3B3}"/>
              </a:ex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endParaRPr lang="en-US"/>
          </a:p>
        </p:txBody>
      </p:sp>
      <p:sp>
        <p:nvSpPr>
          <p:cNvPr id="6" name="Freeform 6">
            <a:extLst>
              <a:ext uri="{FF2B5EF4-FFF2-40B4-BE49-F238E27FC236}">
                <a16:creationId xmlns:a16="http://schemas.microsoft.com/office/drawing/2014/main" id="{B1EAC483-BF3B-356B-328A-95FB80248882}"/>
              </a:ext>
              <a:ext uri="{C183D7F6-B498-43B3-948B-1728B52AA6E4}">
                <adec:decorative xmlns:adec="http://schemas.microsoft.com/office/drawing/2017/decorative" val="1"/>
              </a:ext>
            </a:extLst>
          </p:cNvPr>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p>
            <a:endParaRPr lang="en-US"/>
          </a:p>
        </p:txBody>
      </p:sp>
      <p:graphicFrame>
        <p:nvGraphicFramePr>
          <p:cNvPr id="2" name="Table 1">
            <a:extLst>
              <a:ext uri="{FF2B5EF4-FFF2-40B4-BE49-F238E27FC236}">
                <a16:creationId xmlns:a16="http://schemas.microsoft.com/office/drawing/2014/main" id="{17601775-CB3A-3E67-C634-F441AD24B898}"/>
              </a:ext>
            </a:extLst>
          </p:cNvPr>
          <p:cNvGraphicFramePr>
            <a:graphicFrameLocks noGrp="1"/>
          </p:cNvGraphicFramePr>
          <p:nvPr>
            <p:extLst>
              <p:ext uri="{D42A27DB-BD31-4B8C-83A1-F6EECF244321}">
                <p14:modId xmlns:p14="http://schemas.microsoft.com/office/powerpoint/2010/main" val="1487680244"/>
              </p:ext>
            </p:extLst>
          </p:nvPr>
        </p:nvGraphicFramePr>
        <p:xfrm>
          <a:off x="3048000" y="2807056"/>
          <a:ext cx="12192000" cy="111252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519994454"/>
                    </a:ext>
                  </a:extLst>
                </a:gridCol>
                <a:gridCol w="2032000">
                  <a:extLst>
                    <a:ext uri="{9D8B030D-6E8A-4147-A177-3AD203B41FA5}">
                      <a16:colId xmlns:a16="http://schemas.microsoft.com/office/drawing/2014/main" val="2529628160"/>
                    </a:ext>
                  </a:extLst>
                </a:gridCol>
                <a:gridCol w="2032000">
                  <a:extLst>
                    <a:ext uri="{9D8B030D-6E8A-4147-A177-3AD203B41FA5}">
                      <a16:colId xmlns:a16="http://schemas.microsoft.com/office/drawing/2014/main" val="3169298602"/>
                    </a:ext>
                  </a:extLst>
                </a:gridCol>
                <a:gridCol w="2032000">
                  <a:extLst>
                    <a:ext uri="{9D8B030D-6E8A-4147-A177-3AD203B41FA5}">
                      <a16:colId xmlns:a16="http://schemas.microsoft.com/office/drawing/2014/main" val="1451416567"/>
                    </a:ext>
                  </a:extLst>
                </a:gridCol>
                <a:gridCol w="2032000">
                  <a:extLst>
                    <a:ext uri="{9D8B030D-6E8A-4147-A177-3AD203B41FA5}">
                      <a16:colId xmlns:a16="http://schemas.microsoft.com/office/drawing/2014/main" val="3077380186"/>
                    </a:ext>
                  </a:extLst>
                </a:gridCol>
                <a:gridCol w="2032000">
                  <a:extLst>
                    <a:ext uri="{9D8B030D-6E8A-4147-A177-3AD203B41FA5}">
                      <a16:colId xmlns:a16="http://schemas.microsoft.com/office/drawing/2014/main" val="2389922290"/>
                    </a:ext>
                  </a:extLst>
                </a:gridCol>
              </a:tblGrid>
              <a:tr h="370840">
                <a:tc>
                  <a:txBody>
                    <a:bodyPr/>
                    <a:lstStyle/>
                    <a:p>
                      <a:endParaRPr lang="en-US" dirty="0"/>
                    </a:p>
                  </a:txBody>
                  <a:tcPr/>
                </a:tc>
                <a:tc>
                  <a:txBody>
                    <a:bodyPr/>
                    <a:lstStyle/>
                    <a:p>
                      <a:r>
                        <a:rPr lang="en-US" dirty="0"/>
                        <a:t>2021-22</a:t>
                      </a:r>
                    </a:p>
                  </a:txBody>
                  <a:tcPr/>
                </a:tc>
                <a:tc>
                  <a:txBody>
                    <a:bodyPr/>
                    <a:lstStyle/>
                    <a:p>
                      <a:r>
                        <a:rPr lang="en-US" dirty="0"/>
                        <a:t>2022-23</a:t>
                      </a:r>
                    </a:p>
                  </a:txBody>
                  <a:tcPr/>
                </a:tc>
                <a:tc>
                  <a:txBody>
                    <a:bodyPr/>
                    <a:lstStyle/>
                    <a:p>
                      <a:r>
                        <a:rPr lang="en-US" dirty="0"/>
                        <a:t>2023-24</a:t>
                      </a:r>
                    </a:p>
                  </a:txBody>
                  <a:tcPr/>
                </a:tc>
                <a:tc>
                  <a:txBody>
                    <a:bodyPr/>
                    <a:lstStyle/>
                    <a:p>
                      <a:r>
                        <a:rPr lang="en-US" dirty="0"/>
                        <a:t>2024-25</a:t>
                      </a:r>
                    </a:p>
                  </a:txBody>
                  <a:tcPr/>
                </a:tc>
                <a:tc>
                  <a:txBody>
                    <a:bodyPr/>
                    <a:lstStyle/>
                    <a:p>
                      <a:r>
                        <a:rPr lang="en-US" dirty="0"/>
                        <a:t>2025-26</a:t>
                      </a:r>
                    </a:p>
                  </a:txBody>
                  <a:tcPr/>
                </a:tc>
                <a:extLst>
                  <a:ext uri="{0D108BD9-81ED-4DB2-BD59-A6C34878D82A}">
                    <a16:rowId xmlns:a16="http://schemas.microsoft.com/office/drawing/2014/main" val="360405100"/>
                  </a:ext>
                </a:extLst>
              </a:tr>
              <a:tr h="370840">
                <a:tc>
                  <a:txBody>
                    <a:bodyPr/>
                    <a:lstStyle/>
                    <a:p>
                      <a:r>
                        <a:rPr lang="en-US" b="1" dirty="0"/>
                        <a:t>Certification Period</a:t>
                      </a:r>
                    </a:p>
                  </a:txBody>
                  <a:tcPr/>
                </a:tc>
                <a:tc>
                  <a:txBody>
                    <a:bodyPr/>
                    <a:lstStyle/>
                    <a:p>
                      <a:r>
                        <a:rPr lang="en-US" dirty="0"/>
                        <a:t>12/1/21-11/30/22</a:t>
                      </a:r>
                    </a:p>
                  </a:txBody>
                  <a:tcPr/>
                </a:tc>
                <a:tc>
                  <a:txBody>
                    <a:bodyPr/>
                    <a:lstStyle/>
                    <a:p>
                      <a:r>
                        <a:rPr lang="en-US" dirty="0"/>
                        <a:t>12/1/22-11/30/23</a:t>
                      </a:r>
                    </a:p>
                  </a:txBody>
                  <a:tcPr/>
                </a:tc>
                <a:tc>
                  <a:txBody>
                    <a:bodyPr/>
                    <a:lstStyle/>
                    <a:p>
                      <a:r>
                        <a:rPr lang="en-US" dirty="0"/>
                        <a:t>12/1/23-11/30/24</a:t>
                      </a:r>
                    </a:p>
                  </a:txBody>
                  <a:tcPr/>
                </a:tc>
                <a:tc>
                  <a:txBody>
                    <a:bodyPr/>
                    <a:lstStyle/>
                    <a:p>
                      <a:r>
                        <a:rPr lang="en-US" dirty="0"/>
                        <a:t>12/1/24-11/30/25</a:t>
                      </a:r>
                    </a:p>
                  </a:txBody>
                  <a:tcPr/>
                </a:tc>
                <a:tc>
                  <a:txBody>
                    <a:bodyPr/>
                    <a:lstStyle/>
                    <a:p>
                      <a:r>
                        <a:rPr lang="en-US" dirty="0"/>
                        <a:t>12/1/25-11/30/26</a:t>
                      </a:r>
                    </a:p>
                  </a:txBody>
                  <a:tcPr/>
                </a:tc>
                <a:extLst>
                  <a:ext uri="{0D108BD9-81ED-4DB2-BD59-A6C34878D82A}">
                    <a16:rowId xmlns:a16="http://schemas.microsoft.com/office/drawing/2014/main" val="1153663744"/>
                  </a:ext>
                </a:extLst>
              </a:tr>
              <a:tr h="370840">
                <a:tc>
                  <a:txBody>
                    <a:bodyPr/>
                    <a:lstStyle/>
                    <a:p>
                      <a:r>
                        <a:rPr lang="en-US" b="1" dirty="0"/>
                        <a:t>Fiscal Year</a:t>
                      </a:r>
                    </a:p>
                  </a:txBody>
                  <a:tcPr/>
                </a:tc>
                <a:tc>
                  <a:txBody>
                    <a:bodyPr/>
                    <a:lstStyle/>
                    <a:p>
                      <a:r>
                        <a:rPr lang="en-US" dirty="0"/>
                        <a:t>7/1/21-6/30/22</a:t>
                      </a:r>
                    </a:p>
                  </a:txBody>
                  <a:tcPr/>
                </a:tc>
                <a:tc>
                  <a:txBody>
                    <a:bodyPr/>
                    <a:lstStyle/>
                    <a:p>
                      <a:r>
                        <a:rPr lang="en-US" dirty="0"/>
                        <a:t>7/1/22-6/30/23</a:t>
                      </a:r>
                    </a:p>
                  </a:txBody>
                  <a:tcPr/>
                </a:tc>
                <a:tc>
                  <a:txBody>
                    <a:bodyPr/>
                    <a:lstStyle/>
                    <a:p>
                      <a:r>
                        <a:rPr lang="en-US" dirty="0"/>
                        <a:t>7/1/23-6/30/24</a:t>
                      </a:r>
                    </a:p>
                  </a:txBody>
                  <a:tcPr/>
                </a:tc>
                <a:tc>
                  <a:txBody>
                    <a:bodyPr/>
                    <a:lstStyle/>
                    <a:p>
                      <a:r>
                        <a:rPr lang="en-US" dirty="0"/>
                        <a:t>7/1/24-6/30/25</a:t>
                      </a:r>
                    </a:p>
                  </a:txBody>
                  <a:tcPr/>
                </a:tc>
                <a:tc>
                  <a:txBody>
                    <a:bodyPr/>
                    <a:lstStyle/>
                    <a:p>
                      <a:r>
                        <a:rPr lang="en-US" dirty="0"/>
                        <a:t>7/1/25-6/30/26</a:t>
                      </a:r>
                    </a:p>
                  </a:txBody>
                  <a:tcPr/>
                </a:tc>
                <a:extLst>
                  <a:ext uri="{0D108BD9-81ED-4DB2-BD59-A6C34878D82A}">
                    <a16:rowId xmlns:a16="http://schemas.microsoft.com/office/drawing/2014/main" val="3395915458"/>
                  </a:ext>
                </a:extLst>
              </a:tr>
            </a:tbl>
          </a:graphicData>
        </a:graphic>
      </p:graphicFrame>
      <p:graphicFrame>
        <p:nvGraphicFramePr>
          <p:cNvPr id="4" name="Table 3">
            <a:extLst>
              <a:ext uri="{FF2B5EF4-FFF2-40B4-BE49-F238E27FC236}">
                <a16:creationId xmlns:a16="http://schemas.microsoft.com/office/drawing/2014/main" id="{A6A1CD8D-E52A-023F-BDAE-0D61E53188F1}"/>
              </a:ext>
            </a:extLst>
          </p:cNvPr>
          <p:cNvGraphicFramePr>
            <a:graphicFrameLocks noGrp="1"/>
          </p:cNvGraphicFramePr>
          <p:nvPr>
            <p:extLst>
              <p:ext uri="{D42A27DB-BD31-4B8C-83A1-F6EECF244321}">
                <p14:modId xmlns:p14="http://schemas.microsoft.com/office/powerpoint/2010/main" val="3408437204"/>
              </p:ext>
            </p:extLst>
          </p:nvPr>
        </p:nvGraphicFramePr>
        <p:xfrm>
          <a:off x="1028700" y="5743798"/>
          <a:ext cx="15937703" cy="1752600"/>
        </p:xfrm>
        <a:graphic>
          <a:graphicData uri="http://schemas.openxmlformats.org/drawingml/2006/table">
            <a:tbl>
              <a:tblPr firstRow="1" bandRow="1">
                <a:tableStyleId>{5C22544A-7EE6-4342-B048-85BDC9FD1C3A}</a:tableStyleId>
              </a:tblPr>
              <a:tblGrid>
                <a:gridCol w="1458047">
                  <a:extLst>
                    <a:ext uri="{9D8B030D-6E8A-4147-A177-3AD203B41FA5}">
                      <a16:colId xmlns:a16="http://schemas.microsoft.com/office/drawing/2014/main" val="3771254766"/>
                    </a:ext>
                  </a:extLst>
                </a:gridCol>
                <a:gridCol w="2190916">
                  <a:extLst>
                    <a:ext uri="{9D8B030D-6E8A-4147-A177-3AD203B41FA5}">
                      <a16:colId xmlns:a16="http://schemas.microsoft.com/office/drawing/2014/main" val="2656053632"/>
                    </a:ext>
                  </a:extLst>
                </a:gridCol>
                <a:gridCol w="1104612">
                  <a:extLst>
                    <a:ext uri="{9D8B030D-6E8A-4147-A177-3AD203B41FA5}">
                      <a16:colId xmlns:a16="http://schemas.microsoft.com/office/drawing/2014/main" val="526164473"/>
                    </a:ext>
                  </a:extLst>
                </a:gridCol>
                <a:gridCol w="1088608">
                  <a:extLst>
                    <a:ext uri="{9D8B030D-6E8A-4147-A177-3AD203B41FA5}">
                      <a16:colId xmlns:a16="http://schemas.microsoft.com/office/drawing/2014/main" val="2625571951"/>
                    </a:ext>
                  </a:extLst>
                </a:gridCol>
                <a:gridCol w="1140717">
                  <a:extLst>
                    <a:ext uri="{9D8B030D-6E8A-4147-A177-3AD203B41FA5}">
                      <a16:colId xmlns:a16="http://schemas.microsoft.com/office/drawing/2014/main" val="526767468"/>
                    </a:ext>
                  </a:extLst>
                </a:gridCol>
                <a:gridCol w="1114214">
                  <a:extLst>
                    <a:ext uri="{9D8B030D-6E8A-4147-A177-3AD203B41FA5}">
                      <a16:colId xmlns:a16="http://schemas.microsoft.com/office/drawing/2014/main" val="2082610195"/>
                    </a:ext>
                  </a:extLst>
                </a:gridCol>
                <a:gridCol w="2235212">
                  <a:extLst>
                    <a:ext uri="{9D8B030D-6E8A-4147-A177-3AD203B41FA5}">
                      <a16:colId xmlns:a16="http://schemas.microsoft.com/office/drawing/2014/main" val="333475178"/>
                    </a:ext>
                  </a:extLst>
                </a:gridCol>
                <a:gridCol w="1098018">
                  <a:extLst>
                    <a:ext uri="{9D8B030D-6E8A-4147-A177-3AD203B41FA5}">
                      <a16:colId xmlns:a16="http://schemas.microsoft.com/office/drawing/2014/main" val="2597709820"/>
                    </a:ext>
                  </a:extLst>
                </a:gridCol>
                <a:gridCol w="1154224">
                  <a:extLst>
                    <a:ext uri="{9D8B030D-6E8A-4147-A177-3AD203B41FA5}">
                      <a16:colId xmlns:a16="http://schemas.microsoft.com/office/drawing/2014/main" val="133959427"/>
                    </a:ext>
                  </a:extLst>
                </a:gridCol>
                <a:gridCol w="1101411">
                  <a:extLst>
                    <a:ext uri="{9D8B030D-6E8A-4147-A177-3AD203B41FA5}">
                      <a16:colId xmlns:a16="http://schemas.microsoft.com/office/drawing/2014/main" val="883959640"/>
                    </a:ext>
                  </a:extLst>
                </a:gridCol>
                <a:gridCol w="1177271">
                  <a:extLst>
                    <a:ext uri="{9D8B030D-6E8A-4147-A177-3AD203B41FA5}">
                      <a16:colId xmlns:a16="http://schemas.microsoft.com/office/drawing/2014/main" val="3668445843"/>
                    </a:ext>
                  </a:extLst>
                </a:gridCol>
                <a:gridCol w="1074453">
                  <a:extLst>
                    <a:ext uri="{9D8B030D-6E8A-4147-A177-3AD203B41FA5}">
                      <a16:colId xmlns:a16="http://schemas.microsoft.com/office/drawing/2014/main" val="3090207922"/>
                    </a:ext>
                  </a:extLst>
                </a:gridCol>
              </a:tblGrid>
              <a:tr h="370840">
                <a:tc>
                  <a:txBody>
                    <a:bodyPr/>
                    <a:lstStyle/>
                    <a:p>
                      <a:endParaRPr lang="en-US" dirty="0"/>
                    </a:p>
                  </a:txBody>
                  <a:tcPr/>
                </a:tc>
                <a:tc>
                  <a:txBody>
                    <a:bodyPr/>
                    <a:lstStyle/>
                    <a:p>
                      <a:r>
                        <a:rPr lang="en-US" dirty="0"/>
                        <a:t>Aug 2026</a:t>
                      </a:r>
                    </a:p>
                  </a:txBody>
                  <a:tcPr/>
                </a:tc>
                <a:tc>
                  <a:txBody>
                    <a:bodyPr/>
                    <a:lstStyle/>
                    <a:p>
                      <a:r>
                        <a:rPr lang="en-US" dirty="0"/>
                        <a:t>Sep 2026</a:t>
                      </a:r>
                    </a:p>
                  </a:txBody>
                  <a:tcPr/>
                </a:tc>
                <a:tc>
                  <a:txBody>
                    <a:bodyPr/>
                    <a:lstStyle/>
                    <a:p>
                      <a:r>
                        <a:rPr lang="en-US" dirty="0"/>
                        <a:t>Oct 2026</a:t>
                      </a:r>
                    </a:p>
                  </a:txBody>
                  <a:tcPr/>
                </a:tc>
                <a:tc>
                  <a:txBody>
                    <a:bodyPr/>
                    <a:lstStyle/>
                    <a:p>
                      <a:r>
                        <a:rPr lang="en-US" dirty="0"/>
                        <a:t>Nov 2026</a:t>
                      </a:r>
                    </a:p>
                  </a:txBody>
                  <a:tcPr/>
                </a:tc>
                <a:tc>
                  <a:txBody>
                    <a:bodyPr/>
                    <a:lstStyle/>
                    <a:p>
                      <a:r>
                        <a:rPr lang="en-US" dirty="0"/>
                        <a:t>Dec 2026</a:t>
                      </a:r>
                    </a:p>
                  </a:txBody>
                  <a:tcPr/>
                </a:tc>
                <a:tc>
                  <a:txBody>
                    <a:bodyPr/>
                    <a:lstStyle/>
                    <a:p>
                      <a:r>
                        <a:rPr lang="en-US" dirty="0"/>
                        <a:t>Jan 2027</a:t>
                      </a:r>
                    </a:p>
                  </a:txBody>
                  <a:tcPr/>
                </a:tc>
                <a:tc>
                  <a:txBody>
                    <a:bodyPr/>
                    <a:lstStyle/>
                    <a:p>
                      <a:r>
                        <a:rPr lang="en-US" dirty="0"/>
                        <a:t>Feb 2027</a:t>
                      </a:r>
                    </a:p>
                  </a:txBody>
                  <a:tcPr/>
                </a:tc>
                <a:tc>
                  <a:txBody>
                    <a:bodyPr/>
                    <a:lstStyle/>
                    <a:p>
                      <a:r>
                        <a:rPr lang="en-US" dirty="0"/>
                        <a:t>Mar 2027</a:t>
                      </a:r>
                    </a:p>
                  </a:txBody>
                  <a:tcPr/>
                </a:tc>
                <a:tc>
                  <a:txBody>
                    <a:bodyPr/>
                    <a:lstStyle/>
                    <a:p>
                      <a:r>
                        <a:rPr lang="en-US" dirty="0"/>
                        <a:t>Apr 2027</a:t>
                      </a:r>
                    </a:p>
                  </a:txBody>
                  <a:tcPr/>
                </a:tc>
                <a:tc>
                  <a:txBody>
                    <a:bodyPr/>
                    <a:lstStyle/>
                    <a:p>
                      <a:r>
                        <a:rPr lang="en-US" dirty="0"/>
                        <a:t>May 2027</a:t>
                      </a:r>
                    </a:p>
                  </a:txBody>
                  <a:tcPr/>
                </a:tc>
                <a:tc>
                  <a:txBody>
                    <a:bodyPr/>
                    <a:lstStyle/>
                    <a:p>
                      <a:r>
                        <a:rPr lang="en-US" dirty="0"/>
                        <a:t>Jun 2027</a:t>
                      </a:r>
                    </a:p>
                  </a:txBody>
                  <a:tcPr/>
                </a:tc>
                <a:extLst>
                  <a:ext uri="{0D108BD9-81ED-4DB2-BD59-A6C34878D82A}">
                    <a16:rowId xmlns:a16="http://schemas.microsoft.com/office/drawing/2014/main" val="1238009684"/>
                  </a:ext>
                </a:extLst>
              </a:tr>
              <a:tr h="370840">
                <a:tc>
                  <a:txBody>
                    <a:bodyPr/>
                    <a:lstStyle/>
                    <a:p>
                      <a:r>
                        <a:rPr lang="en-US" b="1" dirty="0"/>
                        <a:t>MOC in 2025</a:t>
                      </a:r>
                    </a:p>
                  </a:txBody>
                  <a:tcPr/>
                </a:tc>
                <a:tc>
                  <a:txBody>
                    <a:bodyPr/>
                    <a:lstStyle/>
                    <a:p>
                      <a:endParaRPr lang="en-US" dirty="0"/>
                    </a:p>
                  </a:txBody>
                  <a:tcPr/>
                </a:tc>
                <a:tc>
                  <a:txBody>
                    <a:bodyPr/>
                    <a:lstStyle/>
                    <a:p>
                      <a:r>
                        <a:rPr lang="en-US" dirty="0"/>
                        <a:t>$500</a:t>
                      </a:r>
                    </a:p>
                  </a:txBody>
                  <a:tcPr/>
                </a:tc>
                <a:tc>
                  <a:txBody>
                    <a:bodyPr/>
                    <a:lstStyle/>
                    <a:p>
                      <a:r>
                        <a:rPr lang="en-US" dirty="0"/>
                        <a:t>$500</a:t>
                      </a:r>
                    </a:p>
                  </a:txBody>
                  <a:tcPr/>
                </a:tc>
                <a:tc>
                  <a:txBody>
                    <a:bodyPr/>
                    <a:lstStyle/>
                    <a:p>
                      <a:r>
                        <a:rPr lang="en-US" dirty="0"/>
                        <a:t>$500</a:t>
                      </a:r>
                    </a:p>
                  </a:txBody>
                  <a:tcPr/>
                </a:tc>
                <a:tc>
                  <a:txBody>
                    <a:bodyPr/>
                    <a:lstStyle/>
                    <a:p>
                      <a:r>
                        <a:rPr lang="en-US" dirty="0"/>
                        <a:t>$500</a:t>
                      </a:r>
                    </a:p>
                  </a:txBody>
                  <a:tcPr/>
                </a:tc>
                <a:tc>
                  <a:txBody>
                    <a:bodyPr/>
                    <a:lstStyle/>
                    <a:p>
                      <a:r>
                        <a:rPr lang="en-US" dirty="0"/>
                        <a:t>$500</a:t>
                      </a:r>
                    </a:p>
                  </a:txBody>
                  <a:tcPr/>
                </a:tc>
                <a:tc>
                  <a:txBody>
                    <a:bodyPr/>
                    <a:lstStyle/>
                    <a:p>
                      <a:r>
                        <a:rPr lang="en-US" dirty="0"/>
                        <a:t>$500</a:t>
                      </a:r>
                    </a:p>
                  </a:txBody>
                  <a:tcPr/>
                </a:tc>
                <a:tc>
                  <a:txBody>
                    <a:bodyPr/>
                    <a:lstStyle/>
                    <a:p>
                      <a:r>
                        <a:rPr lang="en-US" dirty="0"/>
                        <a:t>$500</a:t>
                      </a:r>
                    </a:p>
                  </a:txBody>
                  <a:tcPr/>
                </a:tc>
                <a:tc>
                  <a:txBody>
                    <a:bodyPr/>
                    <a:lstStyle/>
                    <a:p>
                      <a:r>
                        <a:rPr lang="en-US" dirty="0"/>
                        <a:t>$500</a:t>
                      </a:r>
                    </a:p>
                  </a:txBody>
                  <a:tcPr/>
                </a:tc>
                <a:tc>
                  <a:txBody>
                    <a:bodyPr/>
                    <a:lstStyle/>
                    <a:p>
                      <a:r>
                        <a:rPr lang="en-US" dirty="0"/>
                        <a:t>$500</a:t>
                      </a:r>
                    </a:p>
                  </a:txBody>
                  <a:tcPr/>
                </a:tc>
                <a:tc>
                  <a:txBody>
                    <a:bodyPr/>
                    <a:lstStyle/>
                    <a:p>
                      <a:r>
                        <a:rPr lang="en-US" dirty="0"/>
                        <a:t>$500</a:t>
                      </a:r>
                    </a:p>
                  </a:txBody>
                  <a:tcPr/>
                </a:tc>
                <a:extLst>
                  <a:ext uri="{0D108BD9-81ED-4DB2-BD59-A6C34878D82A}">
                    <a16:rowId xmlns:a16="http://schemas.microsoft.com/office/drawing/2014/main" val="3826799407"/>
                  </a:ext>
                </a:extLst>
              </a:tr>
              <a:tr h="370840">
                <a:tc>
                  <a:txBody>
                    <a:bodyPr/>
                    <a:lstStyle/>
                    <a:p>
                      <a:r>
                        <a:rPr lang="en-US" b="1" dirty="0"/>
                        <a:t>MOC in 2026</a:t>
                      </a:r>
                    </a:p>
                  </a:txBody>
                  <a:tcPr/>
                </a:tc>
                <a:tc>
                  <a:txBody>
                    <a:bodyPr/>
                    <a:lstStyle/>
                    <a:p>
                      <a:endParaRPr lang="en-US" dirty="0"/>
                    </a:p>
                  </a:txBody>
                  <a:tcPr/>
                </a:tc>
                <a:tc>
                  <a:txBody>
                    <a:bodyPr/>
                    <a:lstStyle/>
                    <a:p>
                      <a:r>
                        <a:rPr lang="en-US" dirty="0"/>
                        <a:t>$0</a:t>
                      </a:r>
                    </a:p>
                  </a:txBody>
                  <a:tcPr/>
                </a:tc>
                <a:tc>
                  <a:txBody>
                    <a:bodyPr/>
                    <a:lstStyle/>
                    <a:p>
                      <a:r>
                        <a:rPr lang="en-US" dirty="0"/>
                        <a:t>$0</a:t>
                      </a:r>
                    </a:p>
                  </a:txBody>
                  <a:tcPr/>
                </a:tc>
                <a:tc>
                  <a:txBody>
                    <a:bodyPr/>
                    <a:lstStyle/>
                    <a:p>
                      <a:r>
                        <a:rPr lang="en-US" dirty="0"/>
                        <a:t>$0</a:t>
                      </a:r>
                    </a:p>
                  </a:txBody>
                  <a:tcPr/>
                </a:tc>
                <a:tc>
                  <a:txBody>
                    <a:bodyPr/>
                    <a:lstStyle/>
                    <a:p>
                      <a:r>
                        <a:rPr lang="en-US" dirty="0"/>
                        <a:t>$0</a:t>
                      </a:r>
                    </a:p>
                  </a:txBody>
                  <a:tcPr/>
                </a:tc>
                <a:tc>
                  <a:txBody>
                    <a:bodyPr/>
                    <a:lstStyle/>
                    <a:p>
                      <a:r>
                        <a:rPr lang="en-US" dirty="0"/>
                        <a:t>$0</a:t>
                      </a:r>
                    </a:p>
                  </a:txBody>
                  <a:tcPr/>
                </a:tc>
                <a:tc>
                  <a:txBody>
                    <a:bodyPr/>
                    <a:lstStyle/>
                    <a:p>
                      <a:r>
                        <a:rPr lang="en-US" dirty="0"/>
                        <a:t>$1,000</a:t>
                      </a:r>
                    </a:p>
                  </a:txBody>
                  <a:tcPr/>
                </a:tc>
                <a:tc>
                  <a:txBody>
                    <a:bodyPr/>
                    <a:lstStyle/>
                    <a:p>
                      <a:r>
                        <a:rPr lang="en-US" dirty="0"/>
                        <a:t>$1,000</a:t>
                      </a:r>
                    </a:p>
                  </a:txBody>
                  <a:tcPr/>
                </a:tc>
                <a:tc>
                  <a:txBody>
                    <a:bodyPr/>
                    <a:lstStyle/>
                    <a:p>
                      <a:r>
                        <a:rPr lang="en-US" dirty="0"/>
                        <a:t>$1,000</a:t>
                      </a:r>
                    </a:p>
                  </a:txBody>
                  <a:tcPr/>
                </a:tc>
                <a:tc>
                  <a:txBody>
                    <a:bodyPr/>
                    <a:lstStyle/>
                    <a:p>
                      <a:r>
                        <a:rPr lang="en-US" dirty="0"/>
                        <a:t>$1,000</a:t>
                      </a:r>
                    </a:p>
                  </a:txBody>
                  <a:tcPr/>
                </a:tc>
                <a:tc>
                  <a:txBody>
                    <a:bodyPr/>
                    <a:lstStyle/>
                    <a:p>
                      <a:r>
                        <a:rPr lang="en-US" dirty="0"/>
                        <a:t>$1,000</a:t>
                      </a:r>
                    </a:p>
                  </a:txBody>
                  <a:tcPr/>
                </a:tc>
                <a:extLst>
                  <a:ext uri="{0D108BD9-81ED-4DB2-BD59-A6C34878D82A}">
                    <a16:rowId xmlns:a16="http://schemas.microsoft.com/office/drawing/2014/main" val="1650306419"/>
                  </a:ext>
                </a:extLst>
              </a:tr>
              <a:tr h="370840">
                <a:tc>
                  <a:txBody>
                    <a:bodyPr/>
                    <a:lstStyle/>
                    <a:p>
                      <a:endParaRPr lang="en-US" dirty="0"/>
                    </a:p>
                  </a:txBody>
                  <a:tcPr/>
                </a:tc>
                <a:tc>
                  <a:txBody>
                    <a:bodyPr/>
                    <a:lstStyle/>
                    <a:p>
                      <a:r>
                        <a:rPr lang="en-US" dirty="0"/>
                        <a:t>SCDE sends NBC listing for verification</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r>
                        <a:rPr lang="en-US" dirty="0"/>
                        <a:t>SCDE sends NBC listing for verification</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2401899689"/>
                  </a:ext>
                </a:extLst>
              </a:tr>
            </a:tbl>
          </a:graphicData>
        </a:graphic>
      </p:graphicFrame>
    </p:spTree>
    <p:extLst>
      <p:ext uri="{BB962C8B-B14F-4D97-AF65-F5344CB8AC3E}">
        <p14:creationId xmlns:p14="http://schemas.microsoft.com/office/powerpoint/2010/main" val="39116237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233746"/>
        </a:solidFill>
        <a:effectLst/>
      </p:bgPr>
    </p:bg>
    <p:spTree>
      <p:nvGrpSpPr>
        <p:cNvPr id="1" name=""/>
        <p:cNvGrpSpPr/>
        <p:nvPr/>
      </p:nvGrpSpPr>
      <p:grpSpPr>
        <a:xfrm>
          <a:off x="0" y="0"/>
          <a:ext cx="0" cy="0"/>
          <a:chOff x="0" y="0"/>
          <a:chExt cx="0" cy="0"/>
        </a:xfrm>
      </p:grpSpPr>
      <p:sp>
        <p:nvSpPr>
          <p:cNvPr id="5" name="Freeform 3">
            <a:extLst>
              <a:ext uri="{FF2B5EF4-FFF2-40B4-BE49-F238E27FC236}">
                <a16:creationId xmlns:a16="http://schemas.microsoft.com/office/drawing/2014/main" id="{BB454941-8D72-CC19-F2FC-9FCC7CA3B853}"/>
              </a:ext>
              <a:ext uri="{C183D7F6-B498-43B3-948B-1728B52AA6E4}">
                <adec:decorative xmlns:adec="http://schemas.microsoft.com/office/drawing/2017/decorative" val="1"/>
              </a:ext>
            </a:extLst>
          </p:cNvPr>
          <p:cNvSpPr/>
          <p:nvPr/>
        </p:nvSpPr>
        <p:spPr>
          <a:xfrm>
            <a:off x="7967623" y="873348"/>
            <a:ext cx="2279199" cy="2262602"/>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3">
              <a:alphaModFix/>
            </a:blip>
            <a:stretch>
              <a:fillRect/>
            </a:stretch>
          </a:blipFill>
        </p:spPr>
        <p:txBody>
          <a:bodyPr/>
          <a:lstStyle/>
          <a:p>
            <a:endParaRPr lang="en-US"/>
          </a:p>
        </p:txBody>
      </p:sp>
      <p:sp>
        <p:nvSpPr>
          <p:cNvPr id="4" name="TextBox 4">
            <a:extLst>
              <a:ext uri="{FF2B5EF4-FFF2-40B4-BE49-F238E27FC236}">
                <a16:creationId xmlns:a16="http://schemas.microsoft.com/office/drawing/2014/main" id="{EE35A8C7-19C7-844D-B85C-DD8CB3DD167F}"/>
              </a:ext>
            </a:extLst>
          </p:cNvPr>
          <p:cNvSpPr txBox="1">
            <a:spLocks noGrp="1"/>
          </p:cNvSpPr>
          <p:nvPr>
            <p:ph type="title" idx="4294967295"/>
          </p:nvPr>
        </p:nvSpPr>
        <p:spPr>
          <a:xfrm>
            <a:off x="4954322" y="3440344"/>
            <a:ext cx="8305800" cy="153888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0" b="1" i="0" u="none" strike="noStrike" kern="1200" cap="none" spc="0" normalizeH="0" baseline="0" noProof="0" dirty="0">
                <a:ln>
                  <a:noFill/>
                </a:ln>
                <a:solidFill>
                  <a:srgbClr val="FFFFFF"/>
                </a:solidFill>
                <a:effectLst/>
                <a:uLnTx/>
                <a:uFillTx/>
                <a:latin typeface="Aptos" panose="020B0004020202020204" pitchFamily="34" charset="0"/>
                <a:ea typeface="+mn-ea"/>
                <a:cs typeface="+mn-cs"/>
              </a:rPr>
              <a:t>Agenda #03</a:t>
            </a:r>
          </a:p>
        </p:txBody>
      </p:sp>
      <p:sp>
        <p:nvSpPr>
          <p:cNvPr id="12" name="AutoShape 2">
            <a:extLst>
              <a:ext uri="{FF2B5EF4-FFF2-40B4-BE49-F238E27FC236}">
                <a16:creationId xmlns:a16="http://schemas.microsoft.com/office/drawing/2014/main" id="{3F1CE463-1942-404D-C15A-602CD54FD6F7}"/>
              </a:ext>
              <a:ext uri="{C183D7F6-B498-43B3-948B-1728B52AA6E4}">
                <adec:decorative xmlns:adec="http://schemas.microsoft.com/office/drawing/2017/decorative" val="1"/>
              </a:ext>
            </a:extLst>
          </p:cNvPr>
          <p:cNvSpPr/>
          <p:nvPr/>
        </p:nvSpPr>
        <p:spPr>
          <a:xfrm flipV="1">
            <a:off x="1542191" y="5372100"/>
            <a:ext cx="16028886" cy="0"/>
          </a:xfrm>
          <a:prstGeom prst="line">
            <a:avLst/>
          </a:prstGeom>
          <a:ln w="19050" cap="flat">
            <a:solidFill>
              <a:srgbClr val="EFC04C"/>
            </a:solidFill>
            <a:prstDash val="solid"/>
            <a:headEnd type="none" w="sm" len="sm"/>
            <a:tailEnd type="none" w="sm" len="sm"/>
          </a:ln>
        </p:spPr>
        <p:txBody>
          <a:bodyPr/>
          <a:lstStyle/>
          <a:p>
            <a:endParaRPr lang="en-US"/>
          </a:p>
        </p:txBody>
      </p:sp>
      <p:grpSp>
        <p:nvGrpSpPr>
          <p:cNvPr id="7" name="Group 5">
            <a:extLst>
              <a:ext uri="{FF2B5EF4-FFF2-40B4-BE49-F238E27FC236}">
                <a16:creationId xmlns:a16="http://schemas.microsoft.com/office/drawing/2014/main" id="{B2355094-4E88-19C0-319B-F9139007BB94}"/>
              </a:ext>
              <a:ext uri="{C183D7F6-B498-43B3-948B-1728B52AA6E4}">
                <adec:decorative xmlns:adec="http://schemas.microsoft.com/office/drawing/2017/decorative" val="1"/>
              </a:ext>
            </a:extLst>
          </p:cNvPr>
          <p:cNvGrpSpPr/>
          <p:nvPr/>
        </p:nvGrpSpPr>
        <p:grpSpPr>
          <a:xfrm>
            <a:off x="572823" y="5782452"/>
            <a:ext cx="17142355" cy="2407280"/>
            <a:chOff x="0" y="0"/>
            <a:chExt cx="1931080" cy="1431627"/>
          </a:xfrm>
        </p:grpSpPr>
        <p:sp>
          <p:nvSpPr>
            <p:cNvPr id="8" name="Freeform 6">
              <a:extLst>
                <a:ext uri="{FF2B5EF4-FFF2-40B4-BE49-F238E27FC236}">
                  <a16:creationId xmlns:a16="http://schemas.microsoft.com/office/drawing/2014/main" id="{627AA3DF-2F26-6AD1-2B87-A4C496D73688}"/>
                </a:ext>
              </a:extLst>
            </p:cNvPr>
            <p:cNvSpPr/>
            <p:nvPr/>
          </p:nvSpPr>
          <p:spPr>
            <a:xfrm>
              <a:off x="0" y="0"/>
              <a:ext cx="1931080" cy="1431627"/>
            </a:xfrm>
            <a:custGeom>
              <a:avLst/>
              <a:gdLst/>
              <a:ahLst/>
              <a:cxnLst/>
              <a:rect l="l" t="t" r="r" b="b"/>
              <a:pathLst>
                <a:path w="1931080" h="1431627">
                  <a:moveTo>
                    <a:pt x="0" y="0"/>
                  </a:moveTo>
                  <a:lnTo>
                    <a:pt x="1931080" y="0"/>
                  </a:lnTo>
                  <a:lnTo>
                    <a:pt x="1931080" y="1431627"/>
                  </a:lnTo>
                  <a:lnTo>
                    <a:pt x="0" y="1431627"/>
                  </a:lnTo>
                  <a:close/>
                </a:path>
              </a:pathLst>
            </a:custGeom>
            <a:solidFill>
              <a:srgbClr val="FFFFFF">
                <a:alpha val="14902"/>
              </a:srgbClr>
            </a:solidFill>
          </p:spPr>
          <p:txBody>
            <a:bodyPr/>
            <a:lstStyle/>
            <a:p>
              <a:endParaRPr lang="en-US" dirty="0"/>
            </a:p>
          </p:txBody>
        </p:sp>
        <p:sp>
          <p:nvSpPr>
            <p:cNvPr id="9" name="TextBox 7">
              <a:extLst>
                <a:ext uri="{FF2B5EF4-FFF2-40B4-BE49-F238E27FC236}">
                  <a16:creationId xmlns:a16="http://schemas.microsoft.com/office/drawing/2014/main" id="{1E123271-8561-A06F-62A9-6547BC5B2B77}"/>
                </a:ext>
              </a:extLst>
            </p:cNvPr>
            <p:cNvSpPr txBox="1"/>
            <p:nvPr/>
          </p:nvSpPr>
          <p:spPr>
            <a:xfrm>
              <a:off x="0" y="-76200"/>
              <a:ext cx="1931080" cy="1507827"/>
            </a:xfrm>
            <a:prstGeom prst="rect">
              <a:avLst/>
            </a:prstGeom>
          </p:spPr>
          <p:txBody>
            <a:bodyPr lIns="50800" tIns="50800" rIns="50800" bIns="50800" rtlCol="0" anchor="ctr"/>
            <a:lstStyle/>
            <a:p>
              <a:pPr algn="ctr">
                <a:lnSpc>
                  <a:spcPts val="2520"/>
                </a:lnSpc>
              </a:pPr>
              <a:endParaRPr/>
            </a:p>
          </p:txBody>
        </p:sp>
      </p:grpSp>
      <p:sp>
        <p:nvSpPr>
          <p:cNvPr id="10" name="TextBox 4">
            <a:extLst>
              <a:ext uri="{FF2B5EF4-FFF2-40B4-BE49-F238E27FC236}">
                <a16:creationId xmlns:a16="http://schemas.microsoft.com/office/drawing/2014/main" id="{DF34A52C-EB24-5034-8184-1262A6746D6D}"/>
              </a:ext>
            </a:extLst>
          </p:cNvPr>
          <p:cNvSpPr txBox="1"/>
          <p:nvPr/>
        </p:nvSpPr>
        <p:spPr>
          <a:xfrm>
            <a:off x="991922" y="6216650"/>
            <a:ext cx="16230600" cy="1538883"/>
          </a:xfrm>
          <a:prstGeom prst="rect">
            <a:avLst/>
          </a:prstGeom>
        </p:spPr>
        <p:txBody>
          <a:bodyPr wrap="square" lIns="0" tIns="0" rIns="0" bIns="0" rtlCol="0" anchor="t">
            <a:spAutoFit/>
          </a:bodyPr>
          <a:lstStyle/>
          <a:p>
            <a:pPr algn="ctr"/>
            <a:r>
              <a:rPr lang="en-US" sz="10000" b="1" dirty="0">
                <a:solidFill>
                  <a:srgbClr val="FFFFFF"/>
                </a:solidFill>
                <a:latin typeface="Aptos" panose="020B0004020202020204" pitchFamily="34" charset="0"/>
              </a:rPr>
              <a:t>Processes</a:t>
            </a:r>
          </a:p>
        </p:txBody>
      </p:sp>
      <p:sp>
        <p:nvSpPr>
          <p:cNvPr id="2" name="AutoShape 2">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endParaRPr lang="en-US"/>
          </a:p>
        </p:txBody>
      </p:sp>
      <p:sp>
        <p:nvSpPr>
          <p:cNvPr id="3" name="Freeform 3">
            <a:extLst>
              <a:ext uri="{C183D7F6-B498-43B3-948B-1728B52AA6E4}">
                <adec:decorative xmlns:adec="http://schemas.microsoft.com/office/drawing/2017/decorative" val="1"/>
              </a:ext>
            </a:extLst>
          </p:cNvPr>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p>
            <a:endParaRPr lang="en-US"/>
          </a:p>
        </p:txBody>
      </p:sp>
    </p:spTree>
    <p:extLst>
      <p:ext uri="{BB962C8B-B14F-4D97-AF65-F5344CB8AC3E}">
        <p14:creationId xmlns:p14="http://schemas.microsoft.com/office/powerpoint/2010/main" val="5729398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idx="4294967295"/>
          </p:nvPr>
        </p:nvSpPr>
        <p:spPr>
          <a:xfrm>
            <a:off x="1028700" y="1076325"/>
            <a:ext cx="16955363" cy="66960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kumimoji="0" lang="en-US" sz="5000" b="1" i="0" u="none" strike="noStrike" kern="1200" cap="none" spc="0" normalizeH="0" baseline="0" noProof="0" dirty="0">
                <a:ln>
                  <a:noFill/>
                </a:ln>
                <a:solidFill>
                  <a:srgbClr val="233746"/>
                </a:solidFill>
                <a:effectLst/>
                <a:uLnTx/>
                <a:uFillTx/>
                <a:latin typeface="Aptos" panose="020B0004020202020204" pitchFamily="34" charset="0"/>
                <a:ea typeface="+mn-ea"/>
                <a:cs typeface="+mn-cs"/>
              </a:rPr>
              <a:t>Monthly Payment Schedule</a:t>
            </a:r>
          </a:p>
        </p:txBody>
      </p:sp>
      <p:sp>
        <p:nvSpPr>
          <p:cNvPr id="7" name="AutoShape 6">
            <a:extLst>
              <a:ext uri="{FF2B5EF4-FFF2-40B4-BE49-F238E27FC236}">
                <a16:creationId xmlns:a16="http://schemas.microsoft.com/office/drawing/2014/main" id="{6C91B678-1326-567A-4271-A535D81F4177}"/>
              </a:ext>
              <a:ext uri="{C183D7F6-B498-43B3-948B-1728B52AA6E4}">
                <adec:decorative xmlns:adec="http://schemas.microsoft.com/office/drawing/2017/decorative" val="1"/>
              </a:ext>
            </a:extLst>
          </p:cNvPr>
          <p:cNvSpPr/>
          <p:nvPr/>
        </p:nvSpPr>
        <p:spPr>
          <a:xfrm flipV="1">
            <a:off x="10439400" y="1368482"/>
            <a:ext cx="7342086" cy="41217"/>
          </a:xfrm>
          <a:prstGeom prst="line">
            <a:avLst/>
          </a:prstGeom>
          <a:ln w="19050" cap="flat">
            <a:solidFill>
              <a:srgbClr val="EFC04C"/>
            </a:solidFill>
            <a:prstDash val="solid"/>
            <a:headEnd type="none" w="sm" len="sm"/>
            <a:tailEnd type="none" w="sm" len="sm"/>
          </a:ln>
        </p:spPr>
        <p:txBody>
          <a:bodyPr/>
          <a:lstStyle/>
          <a:p>
            <a:endParaRPr lang="en-US" dirty="0"/>
          </a:p>
        </p:txBody>
      </p:sp>
      <p:sp>
        <p:nvSpPr>
          <p:cNvPr id="8" name="TextBox 5">
            <a:extLst>
              <a:ext uri="{FF2B5EF4-FFF2-40B4-BE49-F238E27FC236}">
                <a16:creationId xmlns:a16="http://schemas.microsoft.com/office/drawing/2014/main" id="{741FA93D-09B0-F2F4-7107-2BA7073EFDE2}"/>
              </a:ext>
            </a:extLst>
          </p:cNvPr>
          <p:cNvSpPr txBox="1"/>
          <p:nvPr/>
        </p:nvSpPr>
        <p:spPr>
          <a:xfrm>
            <a:off x="1028700" y="2247041"/>
            <a:ext cx="8115300" cy="6758325"/>
          </a:xfrm>
          <a:prstGeom prst="rect">
            <a:avLst/>
          </a:prstGeom>
        </p:spPr>
        <p:txBody>
          <a:bodyPr wrap="square" lIns="0" tIns="0" rIns="0" bIns="0" rtlCol="0" anchor="t">
            <a:spAutoFit/>
          </a:bodyPr>
          <a:lstStyle/>
          <a:p>
            <a:pPr marL="457200"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For State EIA and General Fund payments</a:t>
            </a:r>
          </a:p>
          <a:p>
            <a:pPr algn="just">
              <a:lnSpc>
                <a:spcPts val="3079"/>
              </a:lnSpc>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Generally, the 22</a:t>
            </a:r>
            <a:r>
              <a:rPr lang="en-US" sz="2800" baseline="30000" dirty="0">
                <a:solidFill>
                  <a:srgbClr val="233746"/>
                </a:solidFill>
                <a:latin typeface="Aptos" panose="020B0004020202020204" pitchFamily="34" charset="0"/>
              </a:rPr>
              <a:t>nd</a:t>
            </a:r>
            <a:r>
              <a:rPr lang="en-US" sz="2800" dirty="0">
                <a:solidFill>
                  <a:srgbClr val="233746"/>
                </a:solidFill>
                <a:latin typeface="Aptos" panose="020B0004020202020204" pitchFamily="34" charset="0"/>
              </a:rPr>
              <a:t> of each month, or the Friday leading up. FY26 schedule is:</a:t>
            </a:r>
          </a:p>
          <a:p>
            <a:pPr marL="457200"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lvl="4" algn="just">
              <a:lnSpc>
                <a:spcPts val="3079"/>
              </a:lnSpc>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Funds delivered through the monthly payment process can be found on our </a:t>
            </a:r>
            <a:r>
              <a:rPr lang="en-US" sz="2800" dirty="0">
                <a:solidFill>
                  <a:srgbClr val="233746"/>
                </a:solidFill>
                <a:latin typeface="Aptos" panose="020B0004020202020204" pitchFamily="34" charset="0"/>
                <a:hlinkClick r:id="rId3"/>
              </a:rPr>
              <a:t>Monthly Payments to Districts </a:t>
            </a:r>
            <a:r>
              <a:rPr lang="en-US" sz="2800" dirty="0">
                <a:solidFill>
                  <a:srgbClr val="233746"/>
                </a:solidFill>
                <a:latin typeface="Aptos" panose="020B0004020202020204" pitchFamily="34" charset="0"/>
              </a:rPr>
              <a:t>report</a:t>
            </a:r>
          </a:p>
        </p:txBody>
      </p:sp>
      <p:sp>
        <p:nvSpPr>
          <p:cNvPr id="10" name="TextBox 9">
            <a:extLst>
              <a:ext uri="{FF2B5EF4-FFF2-40B4-BE49-F238E27FC236}">
                <a16:creationId xmlns:a16="http://schemas.microsoft.com/office/drawing/2014/main" id="{8C101C65-2F0F-4B7A-207B-123ADF323A55}"/>
              </a:ext>
            </a:extLst>
          </p:cNvPr>
          <p:cNvSpPr txBox="1"/>
          <p:nvPr/>
        </p:nvSpPr>
        <p:spPr>
          <a:xfrm>
            <a:off x="2092011" y="4287375"/>
            <a:ext cx="5988677" cy="3108543"/>
          </a:xfrm>
          <a:prstGeom prst="rect">
            <a:avLst/>
          </a:prstGeom>
          <a:noFill/>
        </p:spPr>
        <p:txBody>
          <a:bodyPr wrap="square" numCol="2" rtlCol="0">
            <a:spAutoFit/>
          </a:bodyPr>
          <a:lstStyle/>
          <a:p>
            <a:pPr marL="285750" indent="-285750">
              <a:buFont typeface="Arial" panose="020B0604020202020204" pitchFamily="34" charset="0"/>
              <a:buChar char="•"/>
            </a:pPr>
            <a:r>
              <a:rPr lang="en-US" sz="2800" dirty="0">
                <a:latin typeface="Aptos" panose="020B0004020202020204" pitchFamily="34" charset="0"/>
              </a:rPr>
              <a:t>July 22</a:t>
            </a:r>
            <a:r>
              <a:rPr lang="en-US" sz="2800" baseline="30000" dirty="0">
                <a:latin typeface="Aptos" panose="020B0004020202020204" pitchFamily="34" charset="0"/>
              </a:rPr>
              <a:t>nd</a:t>
            </a:r>
            <a:r>
              <a:rPr lang="en-US" sz="2800" dirty="0">
                <a:latin typeface="Aptos" panose="020B0004020202020204" pitchFamily="34" charset="0"/>
              </a:rPr>
              <a:t> </a:t>
            </a:r>
          </a:p>
          <a:p>
            <a:pPr marL="285750" indent="-285750">
              <a:buFont typeface="Arial" panose="020B0604020202020204" pitchFamily="34" charset="0"/>
              <a:buChar char="•"/>
            </a:pPr>
            <a:r>
              <a:rPr lang="en-US" sz="2800" dirty="0">
                <a:latin typeface="Aptos" panose="020B0004020202020204" pitchFamily="34" charset="0"/>
              </a:rPr>
              <a:t>August 22</a:t>
            </a:r>
            <a:r>
              <a:rPr lang="en-US" sz="2800" baseline="30000" dirty="0">
                <a:latin typeface="Aptos" panose="020B0004020202020204" pitchFamily="34" charset="0"/>
              </a:rPr>
              <a:t>nd</a:t>
            </a:r>
            <a:endParaRPr lang="en-US" sz="2800" dirty="0">
              <a:latin typeface="Aptos" panose="020B0004020202020204" pitchFamily="34" charset="0"/>
            </a:endParaRPr>
          </a:p>
          <a:p>
            <a:pPr marL="285750" indent="-285750">
              <a:buFont typeface="Arial" panose="020B0604020202020204" pitchFamily="34" charset="0"/>
              <a:buChar char="•"/>
            </a:pPr>
            <a:r>
              <a:rPr lang="en-US" sz="2800" dirty="0">
                <a:latin typeface="Aptos" panose="020B0004020202020204" pitchFamily="34" charset="0"/>
              </a:rPr>
              <a:t>September 22</a:t>
            </a:r>
            <a:r>
              <a:rPr lang="en-US" sz="2800" baseline="30000" dirty="0">
                <a:latin typeface="Aptos" panose="020B0004020202020204" pitchFamily="34" charset="0"/>
              </a:rPr>
              <a:t>nd</a:t>
            </a:r>
            <a:r>
              <a:rPr lang="en-US" sz="2800" dirty="0">
                <a:latin typeface="Aptos" panose="020B0004020202020204" pitchFamily="34" charset="0"/>
              </a:rPr>
              <a:t> </a:t>
            </a:r>
          </a:p>
          <a:p>
            <a:pPr marL="285750" indent="-285750">
              <a:buFont typeface="Arial" panose="020B0604020202020204" pitchFamily="34" charset="0"/>
              <a:buChar char="•"/>
            </a:pPr>
            <a:r>
              <a:rPr lang="en-US" sz="2800" dirty="0">
                <a:latin typeface="Aptos" panose="020B0004020202020204" pitchFamily="34" charset="0"/>
              </a:rPr>
              <a:t>October 22</a:t>
            </a:r>
            <a:r>
              <a:rPr lang="en-US" sz="2800" baseline="30000" dirty="0">
                <a:latin typeface="Aptos" panose="020B0004020202020204" pitchFamily="34" charset="0"/>
              </a:rPr>
              <a:t>nd</a:t>
            </a:r>
            <a:endParaRPr lang="en-US" sz="2800" dirty="0">
              <a:latin typeface="Aptos" panose="020B0004020202020204" pitchFamily="34" charset="0"/>
            </a:endParaRPr>
          </a:p>
          <a:p>
            <a:pPr marL="285750" indent="-285750">
              <a:buFont typeface="Arial" panose="020B0604020202020204" pitchFamily="34" charset="0"/>
              <a:buChar char="•"/>
            </a:pPr>
            <a:r>
              <a:rPr lang="en-US" sz="2800" dirty="0">
                <a:latin typeface="Aptos" panose="020B0004020202020204" pitchFamily="34" charset="0"/>
              </a:rPr>
              <a:t>November TBD</a:t>
            </a:r>
          </a:p>
          <a:p>
            <a:pPr marL="285750" indent="-285750">
              <a:buFont typeface="Arial" panose="020B0604020202020204" pitchFamily="34" charset="0"/>
              <a:buChar char="•"/>
            </a:pPr>
            <a:r>
              <a:rPr lang="en-US" sz="2800" dirty="0">
                <a:latin typeface="Aptos" panose="020B0004020202020204" pitchFamily="34" charset="0"/>
              </a:rPr>
              <a:t>December TBD</a:t>
            </a:r>
          </a:p>
          <a:p>
            <a:pPr marL="285750" indent="-285750">
              <a:buFont typeface="Arial" panose="020B0604020202020204" pitchFamily="34" charset="0"/>
              <a:buChar char="•"/>
            </a:pPr>
            <a:r>
              <a:rPr lang="en-US" sz="2800" dirty="0">
                <a:latin typeface="Aptos" panose="020B0004020202020204" pitchFamily="34" charset="0"/>
              </a:rPr>
              <a:t>January 20</a:t>
            </a:r>
            <a:r>
              <a:rPr lang="en-US" sz="2800" baseline="30000" dirty="0">
                <a:latin typeface="Aptos" panose="020B0004020202020204" pitchFamily="34" charset="0"/>
              </a:rPr>
              <a:t>th</a:t>
            </a:r>
            <a:r>
              <a:rPr lang="en-US" sz="2800" dirty="0">
                <a:latin typeface="Aptos" panose="020B0004020202020204" pitchFamily="34" charset="0"/>
              </a:rPr>
              <a:t>  </a:t>
            </a:r>
          </a:p>
          <a:p>
            <a:pPr marL="285750" indent="-285750">
              <a:buFont typeface="Arial" panose="020B0604020202020204" pitchFamily="34" charset="0"/>
              <a:buChar char="•"/>
            </a:pPr>
            <a:r>
              <a:rPr lang="en-US" sz="2800" dirty="0">
                <a:latin typeface="Aptos" panose="020B0004020202020204" pitchFamily="34" charset="0"/>
              </a:rPr>
              <a:t>February 20</a:t>
            </a:r>
            <a:r>
              <a:rPr lang="en-US" sz="2800" baseline="30000" dirty="0">
                <a:latin typeface="Aptos" panose="020B0004020202020204" pitchFamily="34" charset="0"/>
              </a:rPr>
              <a:t>th</a:t>
            </a:r>
            <a:r>
              <a:rPr lang="en-US" sz="2800" dirty="0">
                <a:latin typeface="Aptos" panose="020B0004020202020204" pitchFamily="34" charset="0"/>
              </a:rPr>
              <a:t> </a:t>
            </a:r>
          </a:p>
          <a:p>
            <a:pPr marL="285750" indent="-285750">
              <a:buFont typeface="Arial" panose="020B0604020202020204" pitchFamily="34" charset="0"/>
              <a:buChar char="•"/>
            </a:pPr>
            <a:r>
              <a:rPr lang="en-US" sz="2800" dirty="0">
                <a:latin typeface="Aptos" panose="020B0004020202020204" pitchFamily="34" charset="0"/>
              </a:rPr>
              <a:t>March 20</a:t>
            </a:r>
            <a:r>
              <a:rPr lang="en-US" sz="2800" baseline="30000" dirty="0">
                <a:latin typeface="Aptos" panose="020B0004020202020204" pitchFamily="34" charset="0"/>
              </a:rPr>
              <a:t>th</a:t>
            </a:r>
            <a:r>
              <a:rPr lang="en-US" sz="2800" dirty="0">
                <a:latin typeface="Aptos" panose="020B0004020202020204" pitchFamily="34" charset="0"/>
              </a:rPr>
              <a:t> </a:t>
            </a:r>
          </a:p>
          <a:p>
            <a:pPr marL="285750" indent="-285750">
              <a:buFont typeface="Arial" panose="020B0604020202020204" pitchFamily="34" charset="0"/>
              <a:buChar char="•"/>
            </a:pPr>
            <a:r>
              <a:rPr lang="en-US" sz="2800" dirty="0">
                <a:latin typeface="Aptos" panose="020B0004020202020204" pitchFamily="34" charset="0"/>
              </a:rPr>
              <a:t>April 22</a:t>
            </a:r>
            <a:r>
              <a:rPr lang="en-US" sz="2800" baseline="30000" dirty="0">
                <a:latin typeface="Aptos" panose="020B0004020202020204" pitchFamily="34" charset="0"/>
              </a:rPr>
              <a:t>nd</a:t>
            </a:r>
            <a:endParaRPr lang="en-US" sz="2800" dirty="0">
              <a:latin typeface="Aptos" panose="020B0004020202020204" pitchFamily="34" charset="0"/>
            </a:endParaRPr>
          </a:p>
          <a:p>
            <a:pPr marL="285750" indent="-285750">
              <a:buFont typeface="Arial" panose="020B0604020202020204" pitchFamily="34" charset="0"/>
              <a:buChar char="•"/>
            </a:pPr>
            <a:r>
              <a:rPr lang="en-US" sz="2800" dirty="0">
                <a:latin typeface="Aptos" panose="020B0004020202020204" pitchFamily="34" charset="0"/>
              </a:rPr>
              <a:t>May 22</a:t>
            </a:r>
            <a:r>
              <a:rPr lang="en-US" sz="2800" baseline="30000" dirty="0">
                <a:latin typeface="Aptos" panose="020B0004020202020204" pitchFamily="34" charset="0"/>
              </a:rPr>
              <a:t>nd</a:t>
            </a:r>
            <a:endParaRPr lang="en-US" sz="2800" dirty="0">
              <a:latin typeface="Aptos" panose="020B0004020202020204" pitchFamily="34" charset="0"/>
            </a:endParaRPr>
          </a:p>
          <a:p>
            <a:pPr marL="285750" indent="-285750">
              <a:buFont typeface="Arial" panose="020B0604020202020204" pitchFamily="34" charset="0"/>
              <a:buChar char="•"/>
            </a:pPr>
            <a:r>
              <a:rPr lang="en-US" sz="2800" dirty="0">
                <a:latin typeface="Aptos" panose="020B0004020202020204" pitchFamily="34" charset="0"/>
              </a:rPr>
              <a:t>June 22</a:t>
            </a:r>
            <a:r>
              <a:rPr lang="en-US" sz="2800" baseline="30000" dirty="0">
                <a:latin typeface="Aptos" panose="020B0004020202020204" pitchFamily="34" charset="0"/>
              </a:rPr>
              <a:t>nd</a:t>
            </a:r>
            <a:r>
              <a:rPr lang="en-US" sz="2800" dirty="0">
                <a:latin typeface="Aptos" panose="020B0004020202020204" pitchFamily="34" charset="0"/>
              </a:rPr>
              <a:t> </a:t>
            </a:r>
          </a:p>
          <a:p>
            <a:pPr marL="285750" indent="-285750">
              <a:buFont typeface="Arial" panose="020B0604020202020204" pitchFamily="34" charset="0"/>
              <a:buChar char="•"/>
            </a:pPr>
            <a:r>
              <a:rPr lang="en-US" sz="2800" dirty="0">
                <a:latin typeface="Aptos" panose="020B0004020202020204" pitchFamily="34" charset="0"/>
              </a:rPr>
              <a:t>July 13</a:t>
            </a:r>
            <a:r>
              <a:rPr lang="en-US" sz="2800" baseline="30000" dirty="0">
                <a:latin typeface="Aptos" panose="020B0004020202020204" pitchFamily="34" charset="0"/>
              </a:rPr>
              <a:t>th</a:t>
            </a:r>
            <a:r>
              <a:rPr lang="en-US" sz="2800" dirty="0">
                <a:latin typeface="Aptos" panose="020B0004020202020204" pitchFamily="34" charset="0"/>
              </a:rPr>
              <a:t> </a:t>
            </a:r>
          </a:p>
        </p:txBody>
      </p:sp>
      <p:pic>
        <p:nvPicPr>
          <p:cNvPr id="9" name="Picture 8" descr="A screenshot of a computer screen showing July 13th Fiscal Year 2024 Payment Report State Totals">
            <a:extLst>
              <a:ext uri="{FF2B5EF4-FFF2-40B4-BE49-F238E27FC236}">
                <a16:creationId xmlns:a16="http://schemas.microsoft.com/office/drawing/2014/main" id="{5FEB84C1-4FB9-508F-1AC4-FDDC90B7B11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06381" y="2452591"/>
            <a:ext cx="8064696" cy="5910454"/>
          </a:xfrm>
          <a:prstGeom prst="rect">
            <a:avLst/>
          </a:prstGeom>
          <a:ln>
            <a:solidFill>
              <a:schemeClr val="accent1"/>
            </a:solidFill>
          </a:ln>
        </p:spPr>
      </p:pic>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endParaRPr lang="en-US"/>
          </a:p>
        </p:txBody>
      </p:sp>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5"/>
            <a:stretch>
              <a:fillRect/>
            </a:stretch>
          </a:blipFill>
        </p:spPr>
        <p:txBody>
          <a:bodyPr/>
          <a:lstStyle/>
          <a:p>
            <a:endParaRPr lang="en-US"/>
          </a:p>
        </p:txBody>
      </p:sp>
    </p:spTree>
    <p:extLst>
      <p:ext uri="{BB962C8B-B14F-4D97-AF65-F5344CB8AC3E}">
        <p14:creationId xmlns:p14="http://schemas.microsoft.com/office/powerpoint/2010/main" val="27551104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idx="4294967295"/>
          </p:nvPr>
        </p:nvSpPr>
        <p:spPr>
          <a:xfrm>
            <a:off x="1028700" y="1076325"/>
            <a:ext cx="16955363" cy="66960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kumimoji="0" lang="en-US" sz="5000" b="1" i="0" u="none" strike="noStrike" kern="1200" cap="none" spc="0" normalizeH="0" baseline="0" noProof="0" dirty="0">
                <a:ln>
                  <a:noFill/>
                </a:ln>
                <a:solidFill>
                  <a:srgbClr val="233746"/>
                </a:solidFill>
                <a:effectLst/>
                <a:uLnTx/>
                <a:uFillTx/>
                <a:latin typeface="Aptos" panose="020B0004020202020204" pitchFamily="34" charset="0"/>
                <a:ea typeface="+mn-ea"/>
                <a:cs typeface="+mn-cs"/>
              </a:rPr>
              <a:t>District Reporting</a:t>
            </a:r>
          </a:p>
        </p:txBody>
      </p:sp>
      <p:sp>
        <p:nvSpPr>
          <p:cNvPr id="7" name="AutoShape 6">
            <a:extLst>
              <a:ext uri="{FF2B5EF4-FFF2-40B4-BE49-F238E27FC236}">
                <a16:creationId xmlns:a16="http://schemas.microsoft.com/office/drawing/2014/main" id="{6C91B678-1326-567A-4271-A535D81F4177}"/>
              </a:ext>
              <a:ext uri="{C183D7F6-B498-43B3-948B-1728B52AA6E4}">
                <adec:decorative xmlns:adec="http://schemas.microsoft.com/office/drawing/2017/decorative" val="1"/>
              </a:ext>
            </a:extLst>
          </p:cNvPr>
          <p:cNvSpPr/>
          <p:nvPr/>
        </p:nvSpPr>
        <p:spPr>
          <a:xfrm flipV="1">
            <a:off x="10439400" y="1368482"/>
            <a:ext cx="7342086" cy="41217"/>
          </a:xfrm>
          <a:prstGeom prst="line">
            <a:avLst/>
          </a:prstGeom>
          <a:ln w="19050" cap="flat">
            <a:solidFill>
              <a:srgbClr val="EFC04C"/>
            </a:solidFill>
            <a:prstDash val="solid"/>
            <a:headEnd type="none" w="sm" len="sm"/>
            <a:tailEnd type="none" w="sm" len="sm"/>
          </a:ln>
        </p:spPr>
        <p:txBody>
          <a:bodyPr/>
          <a:lstStyle/>
          <a:p>
            <a:endParaRPr lang="en-US" dirty="0"/>
          </a:p>
        </p:txBody>
      </p:sp>
      <p:sp>
        <p:nvSpPr>
          <p:cNvPr id="8" name="TextBox 5">
            <a:extLst>
              <a:ext uri="{FF2B5EF4-FFF2-40B4-BE49-F238E27FC236}">
                <a16:creationId xmlns:a16="http://schemas.microsoft.com/office/drawing/2014/main" id="{741FA93D-09B0-F2F4-7107-2BA7073EFDE2}"/>
              </a:ext>
            </a:extLst>
          </p:cNvPr>
          <p:cNvSpPr txBox="1"/>
          <p:nvPr/>
        </p:nvSpPr>
        <p:spPr>
          <a:xfrm>
            <a:off x="1028700" y="2247041"/>
            <a:ext cx="15937702" cy="7553414"/>
          </a:xfrm>
          <a:prstGeom prst="rect">
            <a:avLst/>
          </a:prstGeom>
        </p:spPr>
        <p:txBody>
          <a:bodyPr lIns="0" tIns="0" rIns="0" bIns="0" rtlCol="0" anchor="t">
            <a:spAutoFit/>
          </a:bodyPr>
          <a:lstStyle/>
          <a:p>
            <a:pPr marL="457200"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45</a:t>
            </a:r>
            <a:r>
              <a:rPr lang="en-US" sz="2800" baseline="30000" dirty="0">
                <a:solidFill>
                  <a:srgbClr val="233746"/>
                </a:solidFill>
                <a:latin typeface="Aptos" panose="020B0004020202020204" pitchFamily="34" charset="0"/>
              </a:rPr>
              <a:t>th</a:t>
            </a:r>
            <a:r>
              <a:rPr lang="en-US" sz="2800" dirty="0">
                <a:solidFill>
                  <a:srgbClr val="233746"/>
                </a:solidFill>
                <a:latin typeface="Aptos" panose="020B0004020202020204" pitchFamily="34" charset="0"/>
              </a:rPr>
              <a:t>-, and 135</a:t>
            </a:r>
            <a:r>
              <a:rPr lang="en-US" sz="2800" baseline="30000" dirty="0">
                <a:solidFill>
                  <a:srgbClr val="233746"/>
                </a:solidFill>
                <a:latin typeface="Aptos" panose="020B0004020202020204" pitchFamily="34" charset="0"/>
              </a:rPr>
              <a:t>th</a:t>
            </a:r>
            <a:r>
              <a:rPr lang="en-US" sz="2800" dirty="0">
                <a:solidFill>
                  <a:srgbClr val="233746"/>
                </a:solidFill>
                <a:latin typeface="Aptos" panose="020B0004020202020204" pitchFamily="34" charset="0"/>
              </a:rPr>
              <a:t>-Day Pupil Accounting Collection Period</a:t>
            </a:r>
          </a:p>
          <a:p>
            <a:pPr marL="914400" lvl="1"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Membership and attendance data captured through PowerSchool</a:t>
            </a:r>
          </a:p>
          <a:p>
            <a:pPr marL="914400" lvl="1"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Used to calculate State Aid to Classroom and other various revenue allocations</a:t>
            </a:r>
          </a:p>
          <a:p>
            <a:pPr marL="914400" lvl="1"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5</a:t>
            </a:r>
            <a:r>
              <a:rPr lang="en-US" sz="2800" baseline="30000" dirty="0">
                <a:solidFill>
                  <a:srgbClr val="233746"/>
                </a:solidFill>
                <a:latin typeface="Aptos" panose="020B0004020202020204" pitchFamily="34" charset="0"/>
              </a:rPr>
              <a:t>th</a:t>
            </a:r>
            <a:r>
              <a:rPr lang="en-US" sz="2800" dirty="0">
                <a:solidFill>
                  <a:srgbClr val="233746"/>
                </a:solidFill>
                <a:latin typeface="Aptos" panose="020B0004020202020204" pitchFamily="34" charset="0"/>
              </a:rPr>
              <a:t>-Day Collection for Charter districts to make necessary initial adjustments </a:t>
            </a:r>
          </a:p>
          <a:p>
            <a:pPr marL="914400" lvl="1"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SC Educator (PCS)</a:t>
            </a:r>
          </a:p>
          <a:p>
            <a:pPr marL="914400" lvl="1"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Staff information system; Compensation and Certification sides</a:t>
            </a:r>
          </a:p>
          <a:p>
            <a:pPr marL="914400" lvl="1"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Compensation data used for NBC and Teacher Supply allocations</a:t>
            </a:r>
          </a:p>
          <a:p>
            <a:pPr marL="914400" lvl="1"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hlinkClick r:id="rId3"/>
              </a:rPr>
              <a:t>Professional Certified Staff Listing &amp; User Access Form</a:t>
            </a:r>
            <a:endParaRPr lang="en-US" sz="2800" dirty="0">
              <a:solidFill>
                <a:srgbClr val="233746"/>
              </a:solidFill>
              <a:latin typeface="Aptos" panose="020B0004020202020204" pitchFamily="34" charset="0"/>
            </a:endParaRPr>
          </a:p>
          <a:p>
            <a:pPr marL="914400" lvl="1"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hlinkClick r:id="rId4"/>
              </a:rPr>
              <a:t>In$ite</a:t>
            </a:r>
            <a:endParaRPr lang="en-US" sz="2800" dirty="0">
              <a:solidFill>
                <a:srgbClr val="233746"/>
              </a:solidFill>
              <a:latin typeface="Aptos" panose="020B0004020202020204" pitchFamily="34" charset="0"/>
            </a:endParaRPr>
          </a:p>
          <a:p>
            <a:pPr marL="914400" lvl="1"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Financial analysis by specified categories (Instruction, Support, Operations, etc.)</a:t>
            </a:r>
          </a:p>
          <a:p>
            <a:pPr marL="914400" lvl="1"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Provides comparison at district- and school-level</a:t>
            </a:r>
          </a:p>
          <a:p>
            <a:pPr marL="457200"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hlinkClick r:id="rId5"/>
              </a:rPr>
              <a:t>ESSA</a:t>
            </a:r>
            <a:endParaRPr lang="en-US" sz="2800" dirty="0">
              <a:solidFill>
                <a:srgbClr val="233746"/>
              </a:solidFill>
              <a:latin typeface="Aptos" panose="020B0004020202020204" pitchFamily="34" charset="0"/>
            </a:endParaRPr>
          </a:p>
          <a:p>
            <a:pPr marL="914400" lvl="1"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Per-pupil expenditure data at school-level</a:t>
            </a:r>
          </a:p>
          <a:p>
            <a:pPr marL="457200"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algn="just">
              <a:lnSpc>
                <a:spcPts val="3079"/>
              </a:lnSpc>
            </a:pPr>
            <a:endParaRPr lang="en-US" sz="2800" b="0" i="1" dirty="0">
              <a:solidFill>
                <a:srgbClr val="233746"/>
              </a:solidFill>
              <a:latin typeface="Cambria Math" panose="02040503050406030204" pitchFamily="18" charset="0"/>
            </a:endParaRPr>
          </a:p>
          <a:p>
            <a:pPr algn="just">
              <a:lnSpc>
                <a:spcPts val="3079"/>
              </a:lnSpc>
            </a:pPr>
            <a:endParaRPr lang="en-US" sz="2800" dirty="0">
              <a:solidFill>
                <a:srgbClr val="233746"/>
              </a:solidFill>
              <a:latin typeface="Aptos" panose="020B0004020202020204" pitchFamily="34" charset="0"/>
            </a:endParaRPr>
          </a:p>
        </p:txBody>
      </p:sp>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endParaRPr lang="en-US"/>
          </a:p>
        </p:txBody>
      </p:sp>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6"/>
            <a:stretch>
              <a:fillRect/>
            </a:stretch>
          </a:blipFill>
        </p:spPr>
        <p:txBody>
          <a:bodyPr/>
          <a:lstStyle/>
          <a:p>
            <a:endParaRPr lang="en-US"/>
          </a:p>
        </p:txBody>
      </p:sp>
    </p:spTree>
    <p:extLst>
      <p:ext uri="{BB962C8B-B14F-4D97-AF65-F5344CB8AC3E}">
        <p14:creationId xmlns:p14="http://schemas.microsoft.com/office/powerpoint/2010/main" val="39416129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idx="4294967295"/>
          </p:nvPr>
        </p:nvSpPr>
        <p:spPr>
          <a:xfrm>
            <a:off x="1028700" y="1076325"/>
            <a:ext cx="16955363" cy="66960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kumimoji="0" lang="en-US" sz="5000" b="1" i="0" u="none" strike="noStrike" kern="1200" cap="none" spc="0" normalizeH="0" baseline="0" noProof="0" dirty="0">
                <a:ln>
                  <a:noFill/>
                </a:ln>
                <a:solidFill>
                  <a:srgbClr val="233746"/>
                </a:solidFill>
                <a:effectLst/>
                <a:uLnTx/>
                <a:uFillTx/>
                <a:latin typeface="Aptos" panose="020B0004020202020204" pitchFamily="34" charset="0"/>
                <a:ea typeface="+mn-ea"/>
                <a:cs typeface="+mn-cs"/>
              </a:rPr>
              <a:t>Reporting Deadlines</a:t>
            </a:r>
          </a:p>
        </p:txBody>
      </p:sp>
      <p:sp>
        <p:nvSpPr>
          <p:cNvPr id="7" name="AutoShape 6">
            <a:extLst>
              <a:ext uri="{FF2B5EF4-FFF2-40B4-BE49-F238E27FC236}">
                <a16:creationId xmlns:a16="http://schemas.microsoft.com/office/drawing/2014/main" id="{6C91B678-1326-567A-4271-A535D81F4177}"/>
              </a:ext>
              <a:ext uri="{C183D7F6-B498-43B3-948B-1728B52AA6E4}">
                <adec:decorative xmlns:adec="http://schemas.microsoft.com/office/drawing/2017/decorative" val="1"/>
              </a:ext>
            </a:extLst>
          </p:cNvPr>
          <p:cNvSpPr/>
          <p:nvPr/>
        </p:nvSpPr>
        <p:spPr>
          <a:xfrm flipV="1">
            <a:off x="10439400" y="1368482"/>
            <a:ext cx="7342086" cy="41217"/>
          </a:xfrm>
          <a:prstGeom prst="line">
            <a:avLst/>
          </a:prstGeom>
          <a:ln w="19050" cap="flat">
            <a:solidFill>
              <a:srgbClr val="EFC04C"/>
            </a:solidFill>
            <a:prstDash val="solid"/>
            <a:headEnd type="none" w="sm" len="sm"/>
            <a:tailEnd type="none" w="sm" len="sm"/>
          </a:ln>
        </p:spPr>
        <p:txBody>
          <a:bodyPr/>
          <a:lstStyle/>
          <a:p>
            <a:endParaRPr lang="en-US" dirty="0"/>
          </a:p>
        </p:txBody>
      </p:sp>
      <p:sp>
        <p:nvSpPr>
          <p:cNvPr id="8" name="TextBox 5">
            <a:extLst>
              <a:ext uri="{FF2B5EF4-FFF2-40B4-BE49-F238E27FC236}">
                <a16:creationId xmlns:a16="http://schemas.microsoft.com/office/drawing/2014/main" id="{741FA93D-09B0-F2F4-7107-2BA7073EFDE2}"/>
              </a:ext>
              <a:ext uri="{C183D7F6-B498-43B3-948B-1728B52AA6E4}">
                <adec:decorative xmlns:adec="http://schemas.microsoft.com/office/drawing/2017/decorative" val="0"/>
              </a:ext>
            </a:extLst>
          </p:cNvPr>
          <p:cNvSpPr txBox="1"/>
          <p:nvPr/>
        </p:nvSpPr>
        <p:spPr>
          <a:xfrm>
            <a:off x="1028700" y="2247041"/>
            <a:ext cx="15937702" cy="7553414"/>
          </a:xfrm>
          <a:prstGeom prst="rect">
            <a:avLst/>
          </a:prstGeom>
        </p:spPr>
        <p:txBody>
          <a:bodyPr lIns="0" tIns="0" rIns="0" bIns="0" rtlCol="0" anchor="t">
            <a:spAutoFit/>
          </a:bodyPr>
          <a:lstStyle/>
          <a:p>
            <a:pPr marL="457200"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Some key deadlines this fiscal year:</a:t>
            </a:r>
          </a:p>
          <a:p>
            <a:pPr marL="457200"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Financial Services will provide updates throughout the year</a:t>
            </a:r>
          </a:p>
          <a:p>
            <a:pPr algn="just">
              <a:lnSpc>
                <a:spcPts val="3079"/>
              </a:lnSpc>
            </a:pPr>
            <a:endParaRPr lang="en-US" sz="2800" dirty="0">
              <a:solidFill>
                <a:srgbClr val="233746"/>
              </a:solidFill>
              <a:latin typeface="Aptos" panose="020B0004020202020204" pitchFamily="34" charset="0"/>
            </a:endParaRPr>
          </a:p>
          <a:p>
            <a:pPr algn="just">
              <a:lnSpc>
                <a:spcPts val="3079"/>
              </a:lnSpc>
            </a:pPr>
            <a:endParaRPr lang="en-US" sz="2800" dirty="0">
              <a:solidFill>
                <a:srgbClr val="233746"/>
              </a:solidFill>
              <a:latin typeface="Aptos" panose="020B0004020202020204" pitchFamily="34" charset="0"/>
            </a:endParaRPr>
          </a:p>
          <a:p>
            <a:pPr algn="just">
              <a:lnSpc>
                <a:spcPts val="3079"/>
              </a:lnSpc>
            </a:pPr>
            <a:endParaRPr lang="en-US" sz="2800" b="0" i="1" dirty="0">
              <a:solidFill>
                <a:srgbClr val="233746"/>
              </a:solidFill>
              <a:latin typeface="Cambria Math" panose="02040503050406030204" pitchFamily="18" charset="0"/>
            </a:endParaRPr>
          </a:p>
          <a:p>
            <a:pPr algn="just">
              <a:lnSpc>
                <a:spcPts val="3079"/>
              </a:lnSpc>
            </a:pPr>
            <a:endParaRPr lang="en-US" sz="2800" dirty="0">
              <a:solidFill>
                <a:srgbClr val="233746"/>
              </a:solidFill>
              <a:latin typeface="Aptos" panose="020B0004020202020204" pitchFamily="34" charset="0"/>
            </a:endParaRPr>
          </a:p>
        </p:txBody>
      </p:sp>
      <p:graphicFrame>
        <p:nvGraphicFramePr>
          <p:cNvPr id="2" name="Table 1">
            <a:extLst>
              <a:ext uri="{FF2B5EF4-FFF2-40B4-BE49-F238E27FC236}">
                <a16:creationId xmlns:a16="http://schemas.microsoft.com/office/drawing/2014/main" id="{AF5120C1-2E4B-5F8B-8D96-93E48DD76DC2}"/>
              </a:ext>
            </a:extLst>
          </p:cNvPr>
          <p:cNvGraphicFramePr>
            <a:graphicFrameLocks noGrp="1"/>
          </p:cNvGraphicFramePr>
          <p:nvPr>
            <p:extLst>
              <p:ext uri="{D42A27DB-BD31-4B8C-83A1-F6EECF244321}">
                <p14:modId xmlns:p14="http://schemas.microsoft.com/office/powerpoint/2010/main" val="2750749162"/>
              </p:ext>
            </p:extLst>
          </p:nvPr>
        </p:nvGraphicFramePr>
        <p:xfrm>
          <a:off x="3983653" y="2857500"/>
          <a:ext cx="8749412" cy="4663440"/>
        </p:xfrm>
        <a:graphic>
          <a:graphicData uri="http://schemas.openxmlformats.org/drawingml/2006/table">
            <a:tbl>
              <a:tblPr firstRow="1" bandRow="1">
                <a:tableStyleId>{5C22544A-7EE6-4342-B048-85BDC9FD1C3A}</a:tableStyleId>
              </a:tblPr>
              <a:tblGrid>
                <a:gridCol w="2004124">
                  <a:extLst>
                    <a:ext uri="{9D8B030D-6E8A-4147-A177-3AD203B41FA5}">
                      <a16:colId xmlns:a16="http://schemas.microsoft.com/office/drawing/2014/main" val="905790554"/>
                    </a:ext>
                  </a:extLst>
                </a:gridCol>
                <a:gridCol w="6745288">
                  <a:extLst>
                    <a:ext uri="{9D8B030D-6E8A-4147-A177-3AD203B41FA5}">
                      <a16:colId xmlns:a16="http://schemas.microsoft.com/office/drawing/2014/main" val="1211177035"/>
                    </a:ext>
                  </a:extLst>
                </a:gridCol>
              </a:tblGrid>
              <a:tr h="370840">
                <a:tc>
                  <a:txBody>
                    <a:bodyPr/>
                    <a:lstStyle/>
                    <a:p>
                      <a:r>
                        <a:rPr lang="en-US" sz="2400" dirty="0">
                          <a:latin typeface="Aptos" panose="020B0004020202020204" pitchFamily="34" charset="0"/>
                        </a:rPr>
                        <a:t>Due Date</a:t>
                      </a:r>
                    </a:p>
                  </a:txBody>
                  <a:tcPr/>
                </a:tc>
                <a:tc>
                  <a:txBody>
                    <a:bodyPr/>
                    <a:lstStyle/>
                    <a:p>
                      <a:r>
                        <a:rPr lang="en-US" sz="2400" dirty="0">
                          <a:latin typeface="Aptos" panose="020B0004020202020204" pitchFamily="34" charset="0"/>
                        </a:rPr>
                        <a:t>Report/Activity</a:t>
                      </a:r>
                    </a:p>
                  </a:txBody>
                  <a:tcPr/>
                </a:tc>
                <a:extLst>
                  <a:ext uri="{0D108BD9-81ED-4DB2-BD59-A6C34878D82A}">
                    <a16:rowId xmlns:a16="http://schemas.microsoft.com/office/drawing/2014/main" val="464141321"/>
                  </a:ext>
                </a:extLst>
              </a:tr>
              <a:tr h="370840">
                <a:tc>
                  <a:txBody>
                    <a:bodyPr/>
                    <a:lstStyle/>
                    <a:p>
                      <a:r>
                        <a:rPr lang="en-US" sz="2400" dirty="0">
                          <a:latin typeface="Aptos" panose="020B0004020202020204" pitchFamily="34" charset="0"/>
                        </a:rPr>
                        <a:t>August 15</a:t>
                      </a:r>
                    </a:p>
                  </a:txBody>
                  <a:tcPr/>
                </a:tc>
                <a:tc>
                  <a:txBody>
                    <a:bodyPr/>
                    <a:lstStyle/>
                    <a:p>
                      <a:r>
                        <a:rPr lang="en-US" sz="2400" dirty="0">
                          <a:latin typeface="Aptos" panose="020B0004020202020204" pitchFamily="34" charset="0"/>
                        </a:rPr>
                        <a:t>Final day for expenditure claims for Federal grants</a:t>
                      </a:r>
                    </a:p>
                  </a:txBody>
                  <a:tcPr/>
                </a:tc>
                <a:extLst>
                  <a:ext uri="{0D108BD9-81ED-4DB2-BD59-A6C34878D82A}">
                    <a16:rowId xmlns:a16="http://schemas.microsoft.com/office/drawing/2014/main" val="2446182416"/>
                  </a:ext>
                </a:extLst>
              </a:tr>
              <a:tr h="370840">
                <a:tc>
                  <a:txBody>
                    <a:bodyPr/>
                    <a:lstStyle/>
                    <a:p>
                      <a:r>
                        <a:rPr lang="en-US" sz="2400" dirty="0">
                          <a:latin typeface="Aptos" panose="020B0004020202020204" pitchFamily="34" charset="0"/>
                        </a:rPr>
                        <a:t>October 21 – November 7</a:t>
                      </a:r>
                    </a:p>
                  </a:txBody>
                  <a:tcPr/>
                </a:tc>
                <a:tc>
                  <a:txBody>
                    <a:bodyPr/>
                    <a:lstStyle/>
                    <a:p>
                      <a:r>
                        <a:rPr lang="en-US" sz="2400" dirty="0">
                          <a:latin typeface="Aptos" panose="020B0004020202020204" pitchFamily="34" charset="0"/>
                        </a:rPr>
                        <a:t>45</a:t>
                      </a:r>
                      <a:r>
                        <a:rPr lang="en-US" sz="2400" baseline="30000" dirty="0">
                          <a:latin typeface="Aptos" panose="020B0004020202020204" pitchFamily="34" charset="0"/>
                        </a:rPr>
                        <a:t>th</a:t>
                      </a:r>
                      <a:r>
                        <a:rPr lang="en-US" sz="2400" dirty="0">
                          <a:latin typeface="Aptos" panose="020B0004020202020204" pitchFamily="34" charset="0"/>
                        </a:rPr>
                        <a:t>–Day Pupil Accounting</a:t>
                      </a:r>
                    </a:p>
                  </a:txBody>
                  <a:tcPr/>
                </a:tc>
                <a:extLst>
                  <a:ext uri="{0D108BD9-81ED-4DB2-BD59-A6C34878D82A}">
                    <a16:rowId xmlns:a16="http://schemas.microsoft.com/office/drawing/2014/main" val="3633544888"/>
                  </a:ext>
                </a:extLst>
              </a:tr>
              <a:tr h="370840">
                <a:tc>
                  <a:txBody>
                    <a:bodyPr/>
                    <a:lstStyle/>
                    <a:p>
                      <a:r>
                        <a:rPr lang="en-US" sz="2400" dirty="0">
                          <a:latin typeface="Aptos" panose="020B0004020202020204" pitchFamily="34" charset="0"/>
                        </a:rPr>
                        <a:t>November 30</a:t>
                      </a:r>
                    </a:p>
                  </a:txBody>
                  <a:tcPr/>
                </a:tc>
                <a:tc>
                  <a:txBody>
                    <a:bodyPr/>
                    <a:lstStyle/>
                    <a:p>
                      <a:r>
                        <a:rPr lang="en-US" sz="2400" dirty="0">
                          <a:latin typeface="Aptos" panose="020B0004020202020204" pitchFamily="34" charset="0"/>
                        </a:rPr>
                        <a:t>SC Educator staff updates for Teacher Supply</a:t>
                      </a:r>
                    </a:p>
                  </a:txBody>
                  <a:tcPr/>
                </a:tc>
                <a:extLst>
                  <a:ext uri="{0D108BD9-81ED-4DB2-BD59-A6C34878D82A}">
                    <a16:rowId xmlns:a16="http://schemas.microsoft.com/office/drawing/2014/main" val="1292302042"/>
                  </a:ext>
                </a:extLst>
              </a:tr>
              <a:tr h="370840">
                <a:tc>
                  <a:txBody>
                    <a:bodyPr/>
                    <a:lstStyle/>
                    <a:p>
                      <a:r>
                        <a:rPr lang="en-US" sz="2400" dirty="0">
                          <a:latin typeface="Aptos" panose="020B0004020202020204" pitchFamily="34" charset="0"/>
                        </a:rPr>
                        <a:t>December 1</a:t>
                      </a:r>
                    </a:p>
                  </a:txBody>
                  <a:tcPr/>
                </a:tc>
                <a:tc>
                  <a:txBody>
                    <a:bodyPr/>
                    <a:lstStyle/>
                    <a:p>
                      <a:r>
                        <a:rPr lang="en-US" sz="2400" dirty="0">
                          <a:latin typeface="Aptos" panose="020B0004020202020204" pitchFamily="34" charset="0"/>
                        </a:rPr>
                        <a:t>In$ite and ESSA Financial Transparency</a:t>
                      </a:r>
                      <a:br>
                        <a:rPr lang="en-US" sz="2400" dirty="0">
                          <a:latin typeface="Aptos" panose="020B0004020202020204" pitchFamily="34" charset="0"/>
                        </a:rPr>
                      </a:br>
                      <a:r>
                        <a:rPr lang="en-US" sz="2400" dirty="0">
                          <a:latin typeface="Aptos" panose="020B0004020202020204" pitchFamily="34" charset="0"/>
                        </a:rPr>
                        <a:t>Annual Audit due</a:t>
                      </a:r>
                    </a:p>
                  </a:txBody>
                  <a:tcPr/>
                </a:tc>
                <a:extLst>
                  <a:ext uri="{0D108BD9-81ED-4DB2-BD59-A6C34878D82A}">
                    <a16:rowId xmlns:a16="http://schemas.microsoft.com/office/drawing/2014/main" val="997143696"/>
                  </a:ext>
                </a:extLst>
              </a:tr>
              <a:tr h="370840">
                <a:tc>
                  <a:txBody>
                    <a:bodyPr/>
                    <a:lstStyle/>
                    <a:p>
                      <a:r>
                        <a:rPr lang="en-US" sz="2400" dirty="0">
                          <a:latin typeface="Aptos" panose="020B0004020202020204" pitchFamily="34" charset="0"/>
                        </a:rPr>
                        <a:t>March 30 – April 21</a:t>
                      </a:r>
                    </a:p>
                  </a:txBody>
                  <a:tcPr/>
                </a:tc>
                <a:tc>
                  <a:txBody>
                    <a:bodyPr/>
                    <a:lstStyle/>
                    <a:p>
                      <a:r>
                        <a:rPr lang="en-US" sz="2400" dirty="0">
                          <a:latin typeface="Aptos" panose="020B0004020202020204" pitchFamily="34" charset="0"/>
                        </a:rPr>
                        <a:t>135</a:t>
                      </a:r>
                      <a:r>
                        <a:rPr lang="en-US" sz="2400" baseline="30000" dirty="0">
                          <a:latin typeface="Aptos" panose="020B0004020202020204" pitchFamily="34" charset="0"/>
                        </a:rPr>
                        <a:t>th</a:t>
                      </a:r>
                      <a:r>
                        <a:rPr lang="en-US" sz="2400" dirty="0">
                          <a:latin typeface="Aptos" panose="020B0004020202020204" pitchFamily="34" charset="0"/>
                        </a:rPr>
                        <a:t>–Day Pupil Accounting</a:t>
                      </a:r>
                    </a:p>
                  </a:txBody>
                  <a:tcPr/>
                </a:tc>
                <a:extLst>
                  <a:ext uri="{0D108BD9-81ED-4DB2-BD59-A6C34878D82A}">
                    <a16:rowId xmlns:a16="http://schemas.microsoft.com/office/drawing/2014/main" val="551344532"/>
                  </a:ext>
                </a:extLst>
              </a:tr>
              <a:tr h="370840">
                <a:tc>
                  <a:txBody>
                    <a:bodyPr/>
                    <a:lstStyle/>
                    <a:p>
                      <a:r>
                        <a:rPr lang="en-US" sz="2400" dirty="0">
                          <a:latin typeface="Aptos" panose="020B0004020202020204" pitchFamily="34" charset="0"/>
                        </a:rPr>
                        <a:t>June 30</a:t>
                      </a:r>
                    </a:p>
                  </a:txBody>
                  <a:tcPr/>
                </a:tc>
                <a:tc>
                  <a:txBody>
                    <a:bodyPr/>
                    <a:lstStyle/>
                    <a:p>
                      <a:r>
                        <a:rPr lang="en-US" sz="2400" dirty="0">
                          <a:latin typeface="Aptos" panose="020B0004020202020204" pitchFamily="34" charset="0"/>
                        </a:rPr>
                        <a:t>Funding Flexibility</a:t>
                      </a:r>
                      <a:br>
                        <a:rPr lang="en-US" sz="2400" dirty="0">
                          <a:latin typeface="Aptos" panose="020B0004020202020204" pitchFamily="34" charset="0"/>
                        </a:rPr>
                      </a:br>
                      <a:r>
                        <a:rPr lang="en-US" sz="2400" dirty="0">
                          <a:latin typeface="Aptos" panose="020B0004020202020204" pitchFamily="34" charset="0"/>
                        </a:rPr>
                        <a:t>SC Educator staff updates</a:t>
                      </a:r>
                    </a:p>
                  </a:txBody>
                  <a:tcPr/>
                </a:tc>
                <a:extLst>
                  <a:ext uri="{0D108BD9-81ED-4DB2-BD59-A6C34878D82A}">
                    <a16:rowId xmlns:a16="http://schemas.microsoft.com/office/drawing/2014/main" val="3970508253"/>
                  </a:ext>
                </a:extLst>
              </a:tr>
            </a:tbl>
          </a:graphicData>
        </a:graphic>
      </p:graphicFrame>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endParaRPr lang="en-US"/>
          </a:p>
        </p:txBody>
      </p:sp>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p>
            <a:endParaRPr lang="en-US"/>
          </a:p>
        </p:txBody>
      </p:sp>
    </p:spTree>
    <p:extLst>
      <p:ext uri="{BB962C8B-B14F-4D97-AF65-F5344CB8AC3E}">
        <p14:creationId xmlns:p14="http://schemas.microsoft.com/office/powerpoint/2010/main" val="41863688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233746"/>
        </a:solidFill>
        <a:effectLst/>
      </p:bgPr>
    </p:bg>
    <p:spTree>
      <p:nvGrpSpPr>
        <p:cNvPr id="1" name=""/>
        <p:cNvGrpSpPr/>
        <p:nvPr/>
      </p:nvGrpSpPr>
      <p:grpSpPr>
        <a:xfrm>
          <a:off x="0" y="0"/>
          <a:ext cx="0" cy="0"/>
          <a:chOff x="0" y="0"/>
          <a:chExt cx="0" cy="0"/>
        </a:xfrm>
      </p:grpSpPr>
      <p:sp>
        <p:nvSpPr>
          <p:cNvPr id="5" name="Freeform 3">
            <a:extLst>
              <a:ext uri="{FF2B5EF4-FFF2-40B4-BE49-F238E27FC236}">
                <a16:creationId xmlns:a16="http://schemas.microsoft.com/office/drawing/2014/main" id="{BB454941-8D72-CC19-F2FC-9FCC7CA3B853}"/>
              </a:ext>
              <a:ext uri="{C183D7F6-B498-43B3-948B-1728B52AA6E4}">
                <adec:decorative xmlns:adec="http://schemas.microsoft.com/office/drawing/2017/decorative" val="1"/>
              </a:ext>
            </a:extLst>
          </p:cNvPr>
          <p:cNvSpPr/>
          <p:nvPr/>
        </p:nvSpPr>
        <p:spPr>
          <a:xfrm>
            <a:off x="7967623" y="873348"/>
            <a:ext cx="2279199" cy="2262602"/>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3">
              <a:alphaModFix/>
            </a:blip>
            <a:stretch>
              <a:fillRect/>
            </a:stretch>
          </a:blipFill>
        </p:spPr>
        <p:txBody>
          <a:bodyPr/>
          <a:lstStyle/>
          <a:p>
            <a:endParaRPr lang="en-US"/>
          </a:p>
        </p:txBody>
      </p:sp>
      <p:sp>
        <p:nvSpPr>
          <p:cNvPr id="4" name="TextBox 4">
            <a:extLst>
              <a:ext uri="{FF2B5EF4-FFF2-40B4-BE49-F238E27FC236}">
                <a16:creationId xmlns:a16="http://schemas.microsoft.com/office/drawing/2014/main" id="{EE35A8C7-19C7-844D-B85C-DD8CB3DD167F}"/>
              </a:ext>
            </a:extLst>
          </p:cNvPr>
          <p:cNvSpPr txBox="1">
            <a:spLocks noGrp="1"/>
          </p:cNvSpPr>
          <p:nvPr>
            <p:ph type="title" idx="4294967295"/>
          </p:nvPr>
        </p:nvSpPr>
        <p:spPr>
          <a:xfrm>
            <a:off x="4954322" y="3440344"/>
            <a:ext cx="8305800" cy="153888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0" b="1" i="0" u="none" strike="noStrike" kern="1200" cap="none" spc="0" normalizeH="0" baseline="0" noProof="0" dirty="0">
                <a:ln>
                  <a:noFill/>
                </a:ln>
                <a:solidFill>
                  <a:srgbClr val="FFFFFF"/>
                </a:solidFill>
                <a:effectLst/>
                <a:uLnTx/>
                <a:uFillTx/>
                <a:latin typeface="Aptos" panose="020B0004020202020204" pitchFamily="34" charset="0"/>
                <a:ea typeface="+mn-ea"/>
                <a:cs typeface="+mn-cs"/>
              </a:rPr>
              <a:t>Agenda #04</a:t>
            </a:r>
          </a:p>
        </p:txBody>
      </p:sp>
      <p:sp>
        <p:nvSpPr>
          <p:cNvPr id="12" name="AutoShape 2">
            <a:extLst>
              <a:ext uri="{FF2B5EF4-FFF2-40B4-BE49-F238E27FC236}">
                <a16:creationId xmlns:a16="http://schemas.microsoft.com/office/drawing/2014/main" id="{3F1CE463-1942-404D-C15A-602CD54FD6F7}"/>
              </a:ext>
              <a:ext uri="{C183D7F6-B498-43B3-948B-1728B52AA6E4}">
                <adec:decorative xmlns:adec="http://schemas.microsoft.com/office/drawing/2017/decorative" val="1"/>
              </a:ext>
            </a:extLst>
          </p:cNvPr>
          <p:cNvSpPr/>
          <p:nvPr/>
        </p:nvSpPr>
        <p:spPr>
          <a:xfrm flipV="1">
            <a:off x="1542191" y="5372100"/>
            <a:ext cx="16028886" cy="0"/>
          </a:xfrm>
          <a:prstGeom prst="line">
            <a:avLst/>
          </a:prstGeom>
          <a:ln w="19050" cap="flat">
            <a:solidFill>
              <a:srgbClr val="EFC04C"/>
            </a:solidFill>
            <a:prstDash val="solid"/>
            <a:headEnd type="none" w="sm" len="sm"/>
            <a:tailEnd type="none" w="sm" len="sm"/>
          </a:ln>
        </p:spPr>
        <p:txBody>
          <a:bodyPr/>
          <a:lstStyle/>
          <a:p>
            <a:endParaRPr lang="en-US"/>
          </a:p>
        </p:txBody>
      </p:sp>
      <p:grpSp>
        <p:nvGrpSpPr>
          <p:cNvPr id="7" name="Group 5">
            <a:extLst>
              <a:ext uri="{FF2B5EF4-FFF2-40B4-BE49-F238E27FC236}">
                <a16:creationId xmlns:a16="http://schemas.microsoft.com/office/drawing/2014/main" id="{B2355094-4E88-19C0-319B-F9139007BB94}"/>
              </a:ext>
              <a:ext uri="{C183D7F6-B498-43B3-948B-1728B52AA6E4}">
                <adec:decorative xmlns:adec="http://schemas.microsoft.com/office/drawing/2017/decorative" val="1"/>
              </a:ext>
            </a:extLst>
          </p:cNvPr>
          <p:cNvGrpSpPr/>
          <p:nvPr/>
        </p:nvGrpSpPr>
        <p:grpSpPr>
          <a:xfrm>
            <a:off x="572823" y="5782452"/>
            <a:ext cx="17142355" cy="2407280"/>
            <a:chOff x="0" y="0"/>
            <a:chExt cx="1931080" cy="1431627"/>
          </a:xfrm>
        </p:grpSpPr>
        <p:sp>
          <p:nvSpPr>
            <p:cNvPr id="8" name="Freeform 6">
              <a:extLst>
                <a:ext uri="{FF2B5EF4-FFF2-40B4-BE49-F238E27FC236}">
                  <a16:creationId xmlns:a16="http://schemas.microsoft.com/office/drawing/2014/main" id="{627AA3DF-2F26-6AD1-2B87-A4C496D73688}"/>
                </a:ext>
              </a:extLst>
            </p:cNvPr>
            <p:cNvSpPr/>
            <p:nvPr/>
          </p:nvSpPr>
          <p:spPr>
            <a:xfrm>
              <a:off x="0" y="0"/>
              <a:ext cx="1931080" cy="1431627"/>
            </a:xfrm>
            <a:custGeom>
              <a:avLst/>
              <a:gdLst/>
              <a:ahLst/>
              <a:cxnLst/>
              <a:rect l="l" t="t" r="r" b="b"/>
              <a:pathLst>
                <a:path w="1931080" h="1431627">
                  <a:moveTo>
                    <a:pt x="0" y="0"/>
                  </a:moveTo>
                  <a:lnTo>
                    <a:pt x="1931080" y="0"/>
                  </a:lnTo>
                  <a:lnTo>
                    <a:pt x="1931080" y="1431627"/>
                  </a:lnTo>
                  <a:lnTo>
                    <a:pt x="0" y="1431627"/>
                  </a:lnTo>
                  <a:close/>
                </a:path>
              </a:pathLst>
            </a:custGeom>
            <a:solidFill>
              <a:srgbClr val="FFFFFF">
                <a:alpha val="14902"/>
              </a:srgbClr>
            </a:solidFill>
          </p:spPr>
          <p:txBody>
            <a:bodyPr/>
            <a:lstStyle/>
            <a:p>
              <a:endParaRPr lang="en-US" dirty="0"/>
            </a:p>
          </p:txBody>
        </p:sp>
        <p:sp>
          <p:nvSpPr>
            <p:cNvPr id="9" name="TextBox 7">
              <a:extLst>
                <a:ext uri="{FF2B5EF4-FFF2-40B4-BE49-F238E27FC236}">
                  <a16:creationId xmlns:a16="http://schemas.microsoft.com/office/drawing/2014/main" id="{1E123271-8561-A06F-62A9-6547BC5B2B77}"/>
                </a:ext>
              </a:extLst>
            </p:cNvPr>
            <p:cNvSpPr txBox="1"/>
            <p:nvPr/>
          </p:nvSpPr>
          <p:spPr>
            <a:xfrm>
              <a:off x="0" y="-76200"/>
              <a:ext cx="1931080" cy="1507827"/>
            </a:xfrm>
            <a:prstGeom prst="rect">
              <a:avLst/>
            </a:prstGeom>
          </p:spPr>
          <p:txBody>
            <a:bodyPr lIns="50800" tIns="50800" rIns="50800" bIns="50800" rtlCol="0" anchor="ctr"/>
            <a:lstStyle/>
            <a:p>
              <a:pPr algn="ctr">
                <a:lnSpc>
                  <a:spcPts val="2520"/>
                </a:lnSpc>
              </a:pPr>
              <a:endParaRPr/>
            </a:p>
          </p:txBody>
        </p:sp>
      </p:grpSp>
      <p:sp>
        <p:nvSpPr>
          <p:cNvPr id="10" name="TextBox 4">
            <a:extLst>
              <a:ext uri="{FF2B5EF4-FFF2-40B4-BE49-F238E27FC236}">
                <a16:creationId xmlns:a16="http://schemas.microsoft.com/office/drawing/2014/main" id="{DF34A52C-EB24-5034-8184-1262A6746D6D}"/>
              </a:ext>
            </a:extLst>
          </p:cNvPr>
          <p:cNvSpPr txBox="1"/>
          <p:nvPr/>
        </p:nvSpPr>
        <p:spPr>
          <a:xfrm>
            <a:off x="991922" y="6216650"/>
            <a:ext cx="16230600" cy="1538883"/>
          </a:xfrm>
          <a:prstGeom prst="rect">
            <a:avLst/>
          </a:prstGeom>
        </p:spPr>
        <p:txBody>
          <a:bodyPr wrap="square" lIns="0" tIns="0" rIns="0" bIns="0" rtlCol="0" anchor="t">
            <a:spAutoFit/>
          </a:bodyPr>
          <a:lstStyle/>
          <a:p>
            <a:pPr algn="ctr"/>
            <a:r>
              <a:rPr lang="en-US" sz="10000" b="1" dirty="0">
                <a:solidFill>
                  <a:srgbClr val="FFFFFF"/>
                </a:solidFill>
                <a:latin typeface="Aptos" panose="020B0004020202020204" pitchFamily="34" charset="0"/>
              </a:rPr>
              <a:t>Resources</a:t>
            </a:r>
          </a:p>
        </p:txBody>
      </p:sp>
      <p:sp>
        <p:nvSpPr>
          <p:cNvPr id="2" name="AutoShape 2">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endParaRPr lang="en-US"/>
          </a:p>
        </p:txBody>
      </p:sp>
      <p:sp>
        <p:nvSpPr>
          <p:cNvPr id="3" name="Freeform 3">
            <a:extLst>
              <a:ext uri="{C183D7F6-B498-43B3-948B-1728B52AA6E4}">
                <adec:decorative xmlns:adec="http://schemas.microsoft.com/office/drawing/2017/decorative" val="1"/>
              </a:ext>
            </a:extLst>
          </p:cNvPr>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p>
            <a:endParaRPr lang="en-US"/>
          </a:p>
        </p:txBody>
      </p:sp>
    </p:spTree>
    <p:extLst>
      <p:ext uri="{BB962C8B-B14F-4D97-AF65-F5344CB8AC3E}">
        <p14:creationId xmlns:p14="http://schemas.microsoft.com/office/powerpoint/2010/main" val="10945805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233746"/>
        </a:solidFill>
        <a:effectLst/>
      </p:bgPr>
    </p:bg>
    <p:spTree>
      <p:nvGrpSpPr>
        <p:cNvPr id="1" name=""/>
        <p:cNvGrpSpPr/>
        <p:nvPr/>
      </p:nvGrpSpPr>
      <p:grpSpPr>
        <a:xfrm>
          <a:off x="0" y="0"/>
          <a:ext cx="0" cy="0"/>
          <a:chOff x="0" y="0"/>
          <a:chExt cx="0" cy="0"/>
        </a:xfrm>
      </p:grpSpPr>
      <p:sp>
        <p:nvSpPr>
          <p:cNvPr id="5" name="Freeform 3">
            <a:extLst>
              <a:ext uri="{FF2B5EF4-FFF2-40B4-BE49-F238E27FC236}">
                <a16:creationId xmlns:a16="http://schemas.microsoft.com/office/drawing/2014/main" id="{BB454941-8D72-CC19-F2FC-9FCC7CA3B853}"/>
              </a:ext>
              <a:ext uri="{C183D7F6-B498-43B3-948B-1728B52AA6E4}">
                <adec:decorative xmlns:adec="http://schemas.microsoft.com/office/drawing/2017/decorative" val="1"/>
              </a:ext>
            </a:extLst>
          </p:cNvPr>
          <p:cNvSpPr/>
          <p:nvPr/>
        </p:nvSpPr>
        <p:spPr>
          <a:xfrm>
            <a:off x="838200" y="3679508"/>
            <a:ext cx="1736352" cy="1723708"/>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2">
              <a:alphaModFix/>
            </a:blip>
            <a:stretch>
              <a:fillRect/>
            </a:stretch>
          </a:blipFill>
        </p:spPr>
        <p:txBody>
          <a:bodyPr/>
          <a:lstStyle/>
          <a:p>
            <a:endParaRPr lang="en-US"/>
          </a:p>
        </p:txBody>
      </p:sp>
      <p:sp>
        <p:nvSpPr>
          <p:cNvPr id="6" name="AutoShape 2">
            <a:extLst>
              <a:ext uri="{FF2B5EF4-FFF2-40B4-BE49-F238E27FC236}">
                <a16:creationId xmlns:a16="http://schemas.microsoft.com/office/drawing/2014/main" id="{5432763A-2F6E-8BF3-88AD-62DA23A1F984}"/>
              </a:ext>
              <a:ext uri="{C183D7F6-B498-43B3-948B-1728B52AA6E4}">
                <adec:decorative xmlns:adec="http://schemas.microsoft.com/office/drawing/2017/decorative" val="1"/>
              </a:ext>
            </a:extLst>
          </p:cNvPr>
          <p:cNvSpPr/>
          <p:nvPr/>
        </p:nvSpPr>
        <p:spPr>
          <a:xfrm flipV="1">
            <a:off x="2895600" y="3467121"/>
            <a:ext cx="0" cy="2057379"/>
          </a:xfrm>
          <a:prstGeom prst="line">
            <a:avLst/>
          </a:prstGeom>
          <a:ln w="19050" cap="flat">
            <a:solidFill>
              <a:srgbClr val="EFC04C"/>
            </a:solidFill>
            <a:prstDash val="solid"/>
            <a:headEnd type="none" w="sm" len="sm"/>
            <a:tailEnd type="none" w="sm" len="sm"/>
          </a:ln>
        </p:spPr>
        <p:txBody>
          <a:bodyPr/>
          <a:lstStyle/>
          <a:p>
            <a:endParaRPr lang="en-US" dirty="0"/>
          </a:p>
        </p:txBody>
      </p:sp>
      <p:sp>
        <p:nvSpPr>
          <p:cNvPr id="4" name="TextBox 4">
            <a:extLst>
              <a:ext uri="{FF2B5EF4-FFF2-40B4-BE49-F238E27FC236}">
                <a16:creationId xmlns:a16="http://schemas.microsoft.com/office/drawing/2014/main" id="{EE35A8C7-19C7-844D-B85C-DD8CB3DD167F}"/>
              </a:ext>
            </a:extLst>
          </p:cNvPr>
          <p:cNvSpPr txBox="1">
            <a:spLocks noGrp="1"/>
          </p:cNvSpPr>
          <p:nvPr>
            <p:ph type="title" idx="4294967295"/>
          </p:nvPr>
        </p:nvSpPr>
        <p:spPr>
          <a:xfrm>
            <a:off x="3200401" y="3679508"/>
            <a:ext cx="4495800" cy="153888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0" b="1" i="0" u="none" strike="noStrike" kern="1200" cap="none" spc="0" normalizeH="0" baseline="0" noProof="0" dirty="0">
                <a:ln>
                  <a:noFill/>
                </a:ln>
                <a:solidFill>
                  <a:srgbClr val="FFFFFF"/>
                </a:solidFill>
                <a:effectLst/>
                <a:uLnTx/>
                <a:uFillTx/>
                <a:latin typeface="Aptos" panose="020B0004020202020204" pitchFamily="34" charset="0"/>
                <a:ea typeface="+mn-ea"/>
                <a:cs typeface="+mn-cs"/>
              </a:rPr>
              <a:t>Agenda</a:t>
            </a:r>
          </a:p>
        </p:txBody>
      </p:sp>
      <p:grpSp>
        <p:nvGrpSpPr>
          <p:cNvPr id="7" name="Group 5">
            <a:extLst>
              <a:ext uri="{FF2B5EF4-FFF2-40B4-BE49-F238E27FC236}">
                <a16:creationId xmlns:a16="http://schemas.microsoft.com/office/drawing/2014/main" id="{B2355094-4E88-19C0-319B-F9139007BB94}"/>
              </a:ext>
              <a:ext uri="{C183D7F6-B498-43B3-948B-1728B52AA6E4}">
                <adec:decorative xmlns:adec="http://schemas.microsoft.com/office/drawing/2017/decorative" val="1"/>
              </a:ext>
            </a:extLst>
          </p:cNvPr>
          <p:cNvGrpSpPr/>
          <p:nvPr/>
        </p:nvGrpSpPr>
        <p:grpSpPr>
          <a:xfrm>
            <a:off x="8534400" y="880859"/>
            <a:ext cx="9065155" cy="7543800"/>
            <a:chOff x="0" y="0"/>
            <a:chExt cx="1931080" cy="1431627"/>
          </a:xfrm>
        </p:grpSpPr>
        <p:sp>
          <p:nvSpPr>
            <p:cNvPr id="8" name="Freeform 6">
              <a:extLst>
                <a:ext uri="{FF2B5EF4-FFF2-40B4-BE49-F238E27FC236}">
                  <a16:creationId xmlns:a16="http://schemas.microsoft.com/office/drawing/2014/main" id="{627AA3DF-2F26-6AD1-2B87-A4C496D73688}"/>
                </a:ext>
              </a:extLst>
            </p:cNvPr>
            <p:cNvSpPr/>
            <p:nvPr/>
          </p:nvSpPr>
          <p:spPr>
            <a:xfrm>
              <a:off x="0" y="0"/>
              <a:ext cx="1931080" cy="1431627"/>
            </a:xfrm>
            <a:custGeom>
              <a:avLst/>
              <a:gdLst/>
              <a:ahLst/>
              <a:cxnLst/>
              <a:rect l="l" t="t" r="r" b="b"/>
              <a:pathLst>
                <a:path w="1931080" h="1431627">
                  <a:moveTo>
                    <a:pt x="0" y="0"/>
                  </a:moveTo>
                  <a:lnTo>
                    <a:pt x="1931080" y="0"/>
                  </a:lnTo>
                  <a:lnTo>
                    <a:pt x="1931080" y="1431627"/>
                  </a:lnTo>
                  <a:lnTo>
                    <a:pt x="0" y="1431627"/>
                  </a:lnTo>
                  <a:close/>
                </a:path>
              </a:pathLst>
            </a:custGeom>
            <a:solidFill>
              <a:srgbClr val="FFFFFF">
                <a:alpha val="14902"/>
              </a:srgbClr>
            </a:solidFill>
          </p:spPr>
          <p:txBody>
            <a:bodyPr/>
            <a:lstStyle/>
            <a:p>
              <a:endParaRPr lang="en-US" dirty="0"/>
            </a:p>
          </p:txBody>
        </p:sp>
        <p:sp>
          <p:nvSpPr>
            <p:cNvPr id="9" name="TextBox 7">
              <a:extLst>
                <a:ext uri="{FF2B5EF4-FFF2-40B4-BE49-F238E27FC236}">
                  <a16:creationId xmlns:a16="http://schemas.microsoft.com/office/drawing/2014/main" id="{1E123271-8561-A06F-62A9-6547BC5B2B77}"/>
                </a:ext>
              </a:extLst>
            </p:cNvPr>
            <p:cNvSpPr txBox="1"/>
            <p:nvPr/>
          </p:nvSpPr>
          <p:spPr>
            <a:xfrm>
              <a:off x="0" y="-76200"/>
              <a:ext cx="1931080" cy="1507827"/>
            </a:xfrm>
            <a:prstGeom prst="rect">
              <a:avLst/>
            </a:prstGeom>
          </p:spPr>
          <p:txBody>
            <a:bodyPr lIns="50800" tIns="50800" rIns="50800" bIns="50800" rtlCol="0" anchor="ctr"/>
            <a:lstStyle/>
            <a:p>
              <a:pPr algn="ctr">
                <a:lnSpc>
                  <a:spcPts val="2520"/>
                </a:lnSpc>
              </a:pPr>
              <a:endParaRPr/>
            </a:p>
          </p:txBody>
        </p:sp>
      </p:grpSp>
      <p:grpSp>
        <p:nvGrpSpPr>
          <p:cNvPr id="26" name="Group 25" descr="Topic Number 1 - Funding Sources">
            <a:extLst>
              <a:ext uri="{FF2B5EF4-FFF2-40B4-BE49-F238E27FC236}">
                <a16:creationId xmlns:a16="http://schemas.microsoft.com/office/drawing/2014/main" id="{8868EAD7-4BD4-E02B-B569-65D6166E7915}"/>
              </a:ext>
            </a:extLst>
          </p:cNvPr>
          <p:cNvGrpSpPr/>
          <p:nvPr/>
        </p:nvGrpSpPr>
        <p:grpSpPr>
          <a:xfrm>
            <a:off x="9370241" y="1412242"/>
            <a:ext cx="7887385" cy="1015663"/>
            <a:chOff x="9525001" y="1638300"/>
            <a:chExt cx="6324599" cy="1015663"/>
          </a:xfrm>
        </p:grpSpPr>
        <p:sp>
          <p:nvSpPr>
            <p:cNvPr id="11" name="TextBox 14">
              <a:extLst>
                <a:ext uri="{FF2B5EF4-FFF2-40B4-BE49-F238E27FC236}">
                  <a16:creationId xmlns:a16="http://schemas.microsoft.com/office/drawing/2014/main" id="{9F9DB488-2622-AE45-53A4-AF5313979943}"/>
                </a:ext>
              </a:extLst>
            </p:cNvPr>
            <p:cNvSpPr txBox="1"/>
            <p:nvPr/>
          </p:nvSpPr>
          <p:spPr>
            <a:xfrm>
              <a:off x="9525001" y="1638300"/>
              <a:ext cx="1099835" cy="1015663"/>
            </a:xfrm>
            <a:prstGeom prst="rect">
              <a:avLst/>
            </a:prstGeom>
          </p:spPr>
          <p:txBody>
            <a:bodyPr wrap="square" lIns="0" tIns="0" rIns="0" bIns="0" rtlCol="0" anchor="t">
              <a:spAutoFit/>
            </a:bodyPr>
            <a:lstStyle/>
            <a:p>
              <a:pPr algn="ctr"/>
              <a:r>
                <a:rPr lang="en-US" sz="6600" b="1" dirty="0">
                  <a:solidFill>
                    <a:srgbClr val="FFFFFF"/>
                  </a:solidFill>
                  <a:latin typeface="Aptos" panose="020B0004020202020204" pitchFamily="34" charset="0"/>
                </a:rPr>
                <a:t>01</a:t>
              </a:r>
            </a:p>
          </p:txBody>
        </p:sp>
        <p:sp>
          <p:nvSpPr>
            <p:cNvPr id="18" name="TextBox 14">
              <a:extLst>
                <a:ext uri="{FF2B5EF4-FFF2-40B4-BE49-F238E27FC236}">
                  <a16:creationId xmlns:a16="http://schemas.microsoft.com/office/drawing/2014/main" id="{0BE3BB8A-6238-46E7-0F20-9FAD71F08BB6}"/>
                </a:ext>
              </a:extLst>
            </p:cNvPr>
            <p:cNvSpPr txBox="1"/>
            <p:nvPr/>
          </p:nvSpPr>
          <p:spPr>
            <a:xfrm>
              <a:off x="10624834" y="1638300"/>
              <a:ext cx="5224766" cy="1015663"/>
            </a:xfrm>
            <a:prstGeom prst="rect">
              <a:avLst/>
            </a:prstGeom>
          </p:spPr>
          <p:txBody>
            <a:bodyPr wrap="square" lIns="0" tIns="0" rIns="0" bIns="0" rtlCol="0" anchor="t">
              <a:spAutoFit/>
            </a:bodyPr>
            <a:lstStyle/>
            <a:p>
              <a:r>
                <a:rPr lang="en-US" sz="6600" b="1" dirty="0">
                  <a:solidFill>
                    <a:srgbClr val="FFFFFF"/>
                  </a:solidFill>
                  <a:latin typeface="Aptos" panose="020B0004020202020204" pitchFamily="34" charset="0"/>
                </a:rPr>
                <a:t>Introduction</a:t>
              </a:r>
            </a:p>
          </p:txBody>
        </p:sp>
      </p:grpSp>
      <p:grpSp>
        <p:nvGrpSpPr>
          <p:cNvPr id="28" name="Group 27" descr="Topic Number 2 - Processes">
            <a:extLst>
              <a:ext uri="{FF2B5EF4-FFF2-40B4-BE49-F238E27FC236}">
                <a16:creationId xmlns:a16="http://schemas.microsoft.com/office/drawing/2014/main" id="{BD4DEF8B-5D2B-DCB7-721E-E9868358D44E}"/>
              </a:ext>
            </a:extLst>
          </p:cNvPr>
          <p:cNvGrpSpPr/>
          <p:nvPr/>
        </p:nvGrpSpPr>
        <p:grpSpPr>
          <a:xfrm>
            <a:off x="9370241" y="3232859"/>
            <a:ext cx="7887385" cy="1015663"/>
            <a:chOff x="9525001" y="1638300"/>
            <a:chExt cx="6324599" cy="1015663"/>
          </a:xfrm>
        </p:grpSpPr>
        <p:sp>
          <p:nvSpPr>
            <p:cNvPr id="29" name="TextBox 14">
              <a:extLst>
                <a:ext uri="{FF2B5EF4-FFF2-40B4-BE49-F238E27FC236}">
                  <a16:creationId xmlns:a16="http://schemas.microsoft.com/office/drawing/2014/main" id="{9AAE231A-B443-0A15-D33B-D1585B3E6DC4}"/>
                </a:ext>
              </a:extLst>
            </p:cNvPr>
            <p:cNvSpPr txBox="1"/>
            <p:nvPr/>
          </p:nvSpPr>
          <p:spPr>
            <a:xfrm>
              <a:off x="9525001" y="1638300"/>
              <a:ext cx="1066997" cy="1015663"/>
            </a:xfrm>
            <a:prstGeom prst="rect">
              <a:avLst/>
            </a:prstGeom>
          </p:spPr>
          <p:txBody>
            <a:bodyPr wrap="square" lIns="0" tIns="0" rIns="0" bIns="0" rtlCol="0" anchor="t">
              <a:spAutoFit/>
            </a:bodyPr>
            <a:lstStyle/>
            <a:p>
              <a:pPr algn="ctr"/>
              <a:r>
                <a:rPr lang="en-US" sz="6600" b="1" dirty="0">
                  <a:solidFill>
                    <a:srgbClr val="FFFFFF"/>
                  </a:solidFill>
                  <a:latin typeface="Aptos" panose="020B0004020202020204" pitchFamily="34" charset="0"/>
                </a:rPr>
                <a:t>02</a:t>
              </a:r>
            </a:p>
          </p:txBody>
        </p:sp>
        <p:sp>
          <p:nvSpPr>
            <p:cNvPr id="30" name="TextBox 14">
              <a:extLst>
                <a:ext uri="{FF2B5EF4-FFF2-40B4-BE49-F238E27FC236}">
                  <a16:creationId xmlns:a16="http://schemas.microsoft.com/office/drawing/2014/main" id="{56554E7E-C6D3-3D7C-50C0-7F6F889B06FC}"/>
                </a:ext>
              </a:extLst>
            </p:cNvPr>
            <p:cNvSpPr txBox="1"/>
            <p:nvPr/>
          </p:nvSpPr>
          <p:spPr>
            <a:xfrm>
              <a:off x="10591996" y="1638300"/>
              <a:ext cx="5257604" cy="1015663"/>
            </a:xfrm>
            <a:prstGeom prst="rect">
              <a:avLst/>
            </a:prstGeom>
          </p:spPr>
          <p:txBody>
            <a:bodyPr wrap="square" lIns="0" tIns="0" rIns="0" bIns="0" rtlCol="0" anchor="t">
              <a:spAutoFit/>
            </a:bodyPr>
            <a:lstStyle/>
            <a:p>
              <a:r>
                <a:rPr lang="en-US" sz="6600" b="1" dirty="0">
                  <a:solidFill>
                    <a:srgbClr val="FFFFFF"/>
                  </a:solidFill>
                  <a:latin typeface="Aptos" panose="020B0004020202020204" pitchFamily="34" charset="0"/>
                </a:rPr>
                <a:t>Funding Sources</a:t>
              </a:r>
            </a:p>
          </p:txBody>
        </p:sp>
      </p:grpSp>
      <p:grpSp>
        <p:nvGrpSpPr>
          <p:cNvPr id="32" name="Group 31" descr="Topic Number 3 - Resources">
            <a:extLst>
              <a:ext uri="{FF2B5EF4-FFF2-40B4-BE49-F238E27FC236}">
                <a16:creationId xmlns:a16="http://schemas.microsoft.com/office/drawing/2014/main" id="{986820ED-FCD6-C733-C4B9-237EEE07C106}"/>
              </a:ext>
            </a:extLst>
          </p:cNvPr>
          <p:cNvGrpSpPr/>
          <p:nvPr/>
        </p:nvGrpSpPr>
        <p:grpSpPr>
          <a:xfrm>
            <a:off x="9370241" y="5053476"/>
            <a:ext cx="7846434" cy="1015663"/>
            <a:chOff x="9525000" y="1638300"/>
            <a:chExt cx="6324600" cy="1015663"/>
          </a:xfrm>
        </p:grpSpPr>
        <p:sp>
          <p:nvSpPr>
            <p:cNvPr id="33" name="TextBox 14">
              <a:extLst>
                <a:ext uri="{FF2B5EF4-FFF2-40B4-BE49-F238E27FC236}">
                  <a16:creationId xmlns:a16="http://schemas.microsoft.com/office/drawing/2014/main" id="{C17C754B-989C-7E81-9C4B-092B7496EE9A}"/>
                </a:ext>
              </a:extLst>
            </p:cNvPr>
            <p:cNvSpPr txBox="1"/>
            <p:nvPr/>
          </p:nvSpPr>
          <p:spPr>
            <a:xfrm>
              <a:off x="9525000" y="1638300"/>
              <a:ext cx="1072566" cy="1015663"/>
            </a:xfrm>
            <a:prstGeom prst="rect">
              <a:avLst/>
            </a:prstGeom>
          </p:spPr>
          <p:txBody>
            <a:bodyPr wrap="square" lIns="0" tIns="0" rIns="0" bIns="0" rtlCol="0" anchor="t">
              <a:spAutoFit/>
            </a:bodyPr>
            <a:lstStyle/>
            <a:p>
              <a:pPr algn="ctr"/>
              <a:r>
                <a:rPr lang="en-US" sz="6600" b="1" dirty="0">
                  <a:solidFill>
                    <a:srgbClr val="FFFFFF"/>
                  </a:solidFill>
                  <a:latin typeface="Aptos" panose="020B0004020202020204" pitchFamily="34" charset="0"/>
                </a:rPr>
                <a:t>03</a:t>
              </a:r>
            </a:p>
          </p:txBody>
        </p:sp>
        <p:sp>
          <p:nvSpPr>
            <p:cNvPr id="34" name="TextBox 14">
              <a:extLst>
                <a:ext uri="{FF2B5EF4-FFF2-40B4-BE49-F238E27FC236}">
                  <a16:creationId xmlns:a16="http://schemas.microsoft.com/office/drawing/2014/main" id="{07A64E72-80B3-498D-D42B-ACB7BA1C8287}"/>
                </a:ext>
              </a:extLst>
            </p:cNvPr>
            <p:cNvSpPr txBox="1"/>
            <p:nvPr/>
          </p:nvSpPr>
          <p:spPr>
            <a:xfrm>
              <a:off x="10628672" y="1638300"/>
              <a:ext cx="5220928" cy="1015663"/>
            </a:xfrm>
            <a:prstGeom prst="rect">
              <a:avLst/>
            </a:prstGeom>
          </p:spPr>
          <p:txBody>
            <a:bodyPr wrap="square" lIns="0" tIns="0" rIns="0" bIns="0" rtlCol="0" anchor="t">
              <a:spAutoFit/>
            </a:bodyPr>
            <a:lstStyle/>
            <a:p>
              <a:r>
                <a:rPr lang="en-US" sz="6600" b="1" dirty="0">
                  <a:solidFill>
                    <a:srgbClr val="FFFFFF"/>
                  </a:solidFill>
                  <a:latin typeface="Aptos" panose="020B0004020202020204" pitchFamily="34" charset="0"/>
                </a:rPr>
                <a:t>Processes</a:t>
              </a:r>
            </a:p>
          </p:txBody>
        </p:sp>
      </p:grpSp>
      <p:sp>
        <p:nvSpPr>
          <p:cNvPr id="2" name="AutoShape 2">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endParaRPr lang="en-US"/>
          </a:p>
        </p:txBody>
      </p:sp>
      <p:sp>
        <p:nvSpPr>
          <p:cNvPr id="3" name="Freeform 3">
            <a:extLst>
              <a:ext uri="{C183D7F6-B498-43B3-948B-1728B52AA6E4}">
                <adec:decorative xmlns:adec="http://schemas.microsoft.com/office/drawing/2017/decorative" val="1"/>
              </a:ext>
            </a:extLst>
          </p:cNvPr>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2"/>
            <a:stretch>
              <a:fillRect/>
            </a:stretch>
          </a:blipFill>
        </p:spPr>
        <p:txBody>
          <a:bodyPr/>
          <a:lstStyle/>
          <a:p>
            <a:endParaRPr lang="en-US"/>
          </a:p>
        </p:txBody>
      </p:sp>
      <p:grpSp>
        <p:nvGrpSpPr>
          <p:cNvPr id="10" name="Group 9" descr="Topic Number 1 - Funding Sources">
            <a:extLst>
              <a:ext uri="{FF2B5EF4-FFF2-40B4-BE49-F238E27FC236}">
                <a16:creationId xmlns:a16="http://schemas.microsoft.com/office/drawing/2014/main" id="{0C9C3354-4997-A14C-2D35-FA77EE587C24}"/>
              </a:ext>
            </a:extLst>
          </p:cNvPr>
          <p:cNvGrpSpPr/>
          <p:nvPr/>
        </p:nvGrpSpPr>
        <p:grpSpPr>
          <a:xfrm>
            <a:off x="9370241" y="6874094"/>
            <a:ext cx="7887385" cy="1015663"/>
            <a:chOff x="9525001" y="1638300"/>
            <a:chExt cx="6324599" cy="1015663"/>
          </a:xfrm>
        </p:grpSpPr>
        <p:sp>
          <p:nvSpPr>
            <p:cNvPr id="12" name="TextBox 14">
              <a:extLst>
                <a:ext uri="{FF2B5EF4-FFF2-40B4-BE49-F238E27FC236}">
                  <a16:creationId xmlns:a16="http://schemas.microsoft.com/office/drawing/2014/main" id="{90CA7BA5-2EAF-56D8-A719-8B8000A46349}"/>
                </a:ext>
              </a:extLst>
            </p:cNvPr>
            <p:cNvSpPr txBox="1"/>
            <p:nvPr/>
          </p:nvSpPr>
          <p:spPr>
            <a:xfrm>
              <a:off x="9525001" y="1638300"/>
              <a:ext cx="1099835" cy="1015663"/>
            </a:xfrm>
            <a:prstGeom prst="rect">
              <a:avLst/>
            </a:prstGeom>
          </p:spPr>
          <p:txBody>
            <a:bodyPr wrap="square" lIns="0" tIns="0" rIns="0" bIns="0" rtlCol="0" anchor="t">
              <a:spAutoFit/>
            </a:bodyPr>
            <a:lstStyle/>
            <a:p>
              <a:pPr algn="ctr"/>
              <a:r>
                <a:rPr lang="en-US" sz="6600" b="1" dirty="0">
                  <a:solidFill>
                    <a:srgbClr val="FFFFFF"/>
                  </a:solidFill>
                  <a:latin typeface="Aptos" panose="020B0004020202020204" pitchFamily="34" charset="0"/>
                </a:rPr>
                <a:t>04</a:t>
              </a:r>
            </a:p>
          </p:txBody>
        </p:sp>
        <p:sp>
          <p:nvSpPr>
            <p:cNvPr id="13" name="TextBox 14">
              <a:extLst>
                <a:ext uri="{FF2B5EF4-FFF2-40B4-BE49-F238E27FC236}">
                  <a16:creationId xmlns:a16="http://schemas.microsoft.com/office/drawing/2014/main" id="{62D4721F-53D4-714E-721F-792656BA66C0}"/>
                </a:ext>
              </a:extLst>
            </p:cNvPr>
            <p:cNvSpPr txBox="1"/>
            <p:nvPr/>
          </p:nvSpPr>
          <p:spPr>
            <a:xfrm>
              <a:off x="10591996" y="1638300"/>
              <a:ext cx="5257604" cy="1015663"/>
            </a:xfrm>
            <a:prstGeom prst="rect">
              <a:avLst/>
            </a:prstGeom>
          </p:spPr>
          <p:txBody>
            <a:bodyPr wrap="square" lIns="0" tIns="0" rIns="0" bIns="0" rtlCol="0" anchor="t">
              <a:spAutoFit/>
            </a:bodyPr>
            <a:lstStyle/>
            <a:p>
              <a:r>
                <a:rPr lang="en-US" sz="6600" b="1" dirty="0">
                  <a:solidFill>
                    <a:srgbClr val="FFFFFF"/>
                  </a:solidFill>
                  <a:latin typeface="Aptos" panose="020B0004020202020204" pitchFamily="34" charset="0"/>
                </a:rPr>
                <a:t>Resources</a:t>
              </a:r>
            </a:p>
          </p:txBody>
        </p:sp>
      </p:grpSp>
    </p:spTree>
    <p:extLst>
      <p:ext uri="{BB962C8B-B14F-4D97-AF65-F5344CB8AC3E}">
        <p14:creationId xmlns:p14="http://schemas.microsoft.com/office/powerpoint/2010/main" val="38149096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26F6A6-F1F5-1658-83F1-2F1F60EDC548}"/>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5E1E4049-4EC8-E221-9BC5-E373D256D3F1}"/>
              </a:ext>
            </a:extLst>
          </p:cNvPr>
          <p:cNvSpPr txBox="1">
            <a:spLocks noGrp="1"/>
          </p:cNvSpPr>
          <p:nvPr>
            <p:ph type="title" idx="4294967295"/>
          </p:nvPr>
        </p:nvSpPr>
        <p:spPr>
          <a:xfrm>
            <a:off x="1028700" y="1076325"/>
            <a:ext cx="16955363" cy="66960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kumimoji="0" lang="en-US" sz="5000" b="1" i="0" u="none" strike="noStrike" kern="1200" cap="none" spc="0" normalizeH="0" baseline="0" noProof="0" dirty="0">
                <a:ln>
                  <a:noFill/>
                </a:ln>
                <a:solidFill>
                  <a:srgbClr val="233746"/>
                </a:solidFill>
                <a:effectLst/>
                <a:uLnTx/>
                <a:uFillTx/>
                <a:latin typeface="Aptos" panose="020B0004020202020204" pitchFamily="34" charset="0"/>
                <a:ea typeface="+mn-ea"/>
                <a:cs typeface="+mn-cs"/>
              </a:rPr>
              <a:t>Online Resources</a:t>
            </a:r>
          </a:p>
        </p:txBody>
      </p:sp>
      <p:sp>
        <p:nvSpPr>
          <p:cNvPr id="7" name="AutoShape 6">
            <a:extLst>
              <a:ext uri="{FF2B5EF4-FFF2-40B4-BE49-F238E27FC236}">
                <a16:creationId xmlns:a16="http://schemas.microsoft.com/office/drawing/2014/main" id="{FA0F4613-6D31-3FB3-F2BF-7E9BFC03AB35}"/>
              </a:ext>
              <a:ext uri="{C183D7F6-B498-43B3-948B-1728B52AA6E4}">
                <adec:decorative xmlns:adec="http://schemas.microsoft.com/office/drawing/2017/decorative" val="1"/>
              </a:ext>
            </a:extLst>
          </p:cNvPr>
          <p:cNvSpPr/>
          <p:nvPr/>
        </p:nvSpPr>
        <p:spPr>
          <a:xfrm flipV="1">
            <a:off x="10439400" y="1368482"/>
            <a:ext cx="7342086" cy="41217"/>
          </a:xfrm>
          <a:prstGeom prst="line">
            <a:avLst/>
          </a:prstGeom>
          <a:ln w="19050" cap="flat">
            <a:solidFill>
              <a:srgbClr val="EFC04C"/>
            </a:solidFill>
            <a:prstDash val="solid"/>
            <a:headEnd type="none" w="sm" len="sm"/>
            <a:tailEnd type="none" w="sm" len="sm"/>
          </a:ln>
        </p:spPr>
        <p:txBody>
          <a:bodyPr/>
          <a:lstStyle/>
          <a:p>
            <a:endParaRPr lang="en-US" dirty="0"/>
          </a:p>
        </p:txBody>
      </p:sp>
      <p:sp>
        <p:nvSpPr>
          <p:cNvPr id="8" name="TextBox 5">
            <a:extLst>
              <a:ext uri="{FF2B5EF4-FFF2-40B4-BE49-F238E27FC236}">
                <a16:creationId xmlns:a16="http://schemas.microsoft.com/office/drawing/2014/main" id="{6D8FE3D0-0638-50FC-85A9-557D3B2E4ADB}"/>
              </a:ext>
            </a:extLst>
          </p:cNvPr>
          <p:cNvSpPr txBox="1"/>
          <p:nvPr/>
        </p:nvSpPr>
        <p:spPr>
          <a:xfrm>
            <a:off x="1028700" y="2247041"/>
            <a:ext cx="15937702" cy="7553414"/>
          </a:xfrm>
          <a:prstGeom prst="rect">
            <a:avLst/>
          </a:prstGeom>
        </p:spPr>
        <p:txBody>
          <a:bodyPr lIns="0" tIns="0" rIns="0" bIns="0" rtlCol="0" anchor="t">
            <a:spAutoFit/>
          </a:bodyPr>
          <a:lstStyle/>
          <a:p>
            <a:pPr algn="just">
              <a:lnSpc>
                <a:spcPts val="3079"/>
              </a:lnSpc>
            </a:pPr>
            <a:r>
              <a:rPr lang="en-US" sz="2800" dirty="0">
                <a:solidFill>
                  <a:srgbClr val="233746"/>
                </a:solidFill>
                <a:latin typeface="Aptos" panose="020B0004020202020204" pitchFamily="34" charset="0"/>
                <a:hlinkClick r:id="rId3"/>
              </a:rPr>
              <a:t>Financial Services website</a:t>
            </a:r>
            <a:r>
              <a:rPr lang="en-US" sz="2800" dirty="0">
                <a:solidFill>
                  <a:srgbClr val="233746"/>
                </a:solidFill>
                <a:latin typeface="Aptos" panose="020B0004020202020204" pitchFamily="34" charset="0"/>
              </a:rPr>
              <a:t> </a:t>
            </a:r>
          </a:p>
          <a:p>
            <a:pPr algn="just">
              <a:lnSpc>
                <a:spcPts val="3079"/>
              </a:lnSpc>
            </a:pPr>
            <a:r>
              <a:rPr lang="en-US" sz="2800" dirty="0">
                <a:solidFill>
                  <a:srgbClr val="233746"/>
                </a:solidFill>
                <a:latin typeface="Aptos" panose="020B0004020202020204" pitchFamily="34" charset="0"/>
              </a:rPr>
              <a:t>General information on funding provided to districts</a:t>
            </a:r>
          </a:p>
          <a:p>
            <a:pPr lvl="1" algn="just">
              <a:lnSpc>
                <a:spcPts val="3079"/>
              </a:lnSpc>
            </a:pPr>
            <a:endParaRPr lang="en-US" sz="2800" dirty="0">
              <a:solidFill>
                <a:srgbClr val="233746"/>
              </a:solidFill>
              <a:latin typeface="Aptos" panose="020B0004020202020204" pitchFamily="34" charset="0"/>
            </a:endParaRPr>
          </a:p>
          <a:p>
            <a:pPr algn="just">
              <a:lnSpc>
                <a:spcPts val="3079"/>
              </a:lnSpc>
            </a:pPr>
            <a:r>
              <a:rPr lang="en-US" sz="2800" dirty="0">
                <a:solidFill>
                  <a:srgbClr val="233746"/>
                </a:solidFill>
                <a:latin typeface="Aptos" panose="020B0004020202020204" pitchFamily="34" charset="0"/>
                <a:hlinkClick r:id="rId4"/>
              </a:rPr>
              <a:t>Financial Newsletters</a:t>
            </a:r>
            <a:r>
              <a:rPr lang="en-US" sz="2800" dirty="0">
                <a:solidFill>
                  <a:srgbClr val="233746"/>
                </a:solidFill>
                <a:latin typeface="Aptos" panose="020B0004020202020204" pitchFamily="34" charset="0"/>
              </a:rPr>
              <a:t> </a:t>
            </a:r>
          </a:p>
          <a:p>
            <a:pPr algn="just">
              <a:lnSpc>
                <a:spcPts val="3079"/>
              </a:lnSpc>
            </a:pPr>
            <a:r>
              <a:rPr lang="en-US" sz="2800" dirty="0">
                <a:solidFill>
                  <a:srgbClr val="233746"/>
                </a:solidFill>
                <a:latin typeface="Aptos" panose="020B0004020202020204" pitchFamily="34" charset="0"/>
              </a:rPr>
              <a:t>Monthly updates from Chief Finance Office</a:t>
            </a:r>
          </a:p>
          <a:p>
            <a:pPr algn="just">
              <a:lnSpc>
                <a:spcPts val="3079"/>
              </a:lnSpc>
            </a:pPr>
            <a:endParaRPr lang="en-US" sz="2800" dirty="0">
              <a:solidFill>
                <a:srgbClr val="233746"/>
              </a:solidFill>
              <a:latin typeface="Aptos" panose="020B0004020202020204" pitchFamily="34" charset="0"/>
            </a:endParaRPr>
          </a:p>
          <a:p>
            <a:pPr algn="just">
              <a:lnSpc>
                <a:spcPts val="3079"/>
              </a:lnSpc>
            </a:pPr>
            <a:r>
              <a:rPr lang="en-US" sz="2800" dirty="0">
                <a:solidFill>
                  <a:srgbClr val="233746"/>
                </a:solidFill>
                <a:latin typeface="Aptos" panose="020B0004020202020204" pitchFamily="34" charset="0"/>
                <a:hlinkClick r:id="rId5"/>
              </a:rPr>
              <a:t>Budget Planning</a:t>
            </a:r>
            <a:r>
              <a:rPr lang="en-US" sz="2800" dirty="0">
                <a:solidFill>
                  <a:srgbClr val="233746"/>
                </a:solidFill>
                <a:latin typeface="Aptos" panose="020B0004020202020204" pitchFamily="34" charset="0"/>
              </a:rPr>
              <a:t> </a:t>
            </a:r>
          </a:p>
          <a:p>
            <a:pPr algn="just">
              <a:lnSpc>
                <a:spcPts val="3079"/>
              </a:lnSpc>
            </a:pPr>
            <a:r>
              <a:rPr lang="en-US" sz="2800" dirty="0">
                <a:solidFill>
                  <a:srgbClr val="233746"/>
                </a:solidFill>
                <a:latin typeface="Aptos" panose="020B0004020202020204" pitchFamily="34" charset="0"/>
              </a:rPr>
              <a:t>House and Senate budget projections, Minimum Teacher Salary requirements, etc.</a:t>
            </a:r>
          </a:p>
          <a:p>
            <a:pPr algn="just">
              <a:lnSpc>
                <a:spcPts val="3079"/>
              </a:lnSpc>
            </a:pPr>
            <a:endParaRPr lang="en-US" sz="2800" dirty="0">
              <a:solidFill>
                <a:srgbClr val="233746"/>
              </a:solidFill>
              <a:latin typeface="Aptos" panose="020B0004020202020204" pitchFamily="34" charset="0"/>
            </a:endParaRPr>
          </a:p>
          <a:p>
            <a:pPr algn="just">
              <a:lnSpc>
                <a:spcPts val="3079"/>
              </a:lnSpc>
            </a:pPr>
            <a:r>
              <a:rPr lang="en-US" sz="2800" dirty="0">
                <a:solidFill>
                  <a:srgbClr val="233746"/>
                </a:solidFill>
                <a:latin typeface="Aptos" panose="020B0004020202020204" pitchFamily="34" charset="0"/>
                <a:hlinkClick r:id="rId6"/>
              </a:rPr>
              <a:t>Funding Manuals</a:t>
            </a:r>
            <a:r>
              <a:rPr lang="en-US" sz="2800" dirty="0">
                <a:solidFill>
                  <a:srgbClr val="233746"/>
                </a:solidFill>
                <a:latin typeface="Aptos" panose="020B0004020202020204" pitchFamily="34" charset="0"/>
              </a:rPr>
              <a:t> </a:t>
            </a:r>
          </a:p>
          <a:p>
            <a:pPr algn="just">
              <a:lnSpc>
                <a:spcPts val="3079"/>
              </a:lnSpc>
            </a:pPr>
            <a:r>
              <a:rPr lang="en-US" sz="2800" dirty="0">
                <a:solidFill>
                  <a:srgbClr val="233746"/>
                </a:solidFill>
                <a:latin typeface="Aptos" panose="020B0004020202020204" pitchFamily="34" charset="0"/>
              </a:rPr>
              <a:t>Financial and programmatic requirements for different revenue sources</a:t>
            </a:r>
          </a:p>
          <a:p>
            <a:pPr algn="just">
              <a:lnSpc>
                <a:spcPts val="3079"/>
              </a:lnSpc>
            </a:pPr>
            <a:endParaRPr lang="en-US" sz="2800" dirty="0">
              <a:solidFill>
                <a:srgbClr val="233746"/>
              </a:solidFill>
              <a:latin typeface="Aptos" panose="020B0004020202020204" pitchFamily="34" charset="0"/>
            </a:endParaRPr>
          </a:p>
          <a:p>
            <a:pPr algn="just">
              <a:lnSpc>
                <a:spcPts val="3079"/>
              </a:lnSpc>
            </a:pPr>
            <a:r>
              <a:rPr lang="en-US" sz="2800" dirty="0">
                <a:solidFill>
                  <a:srgbClr val="233746"/>
                </a:solidFill>
                <a:latin typeface="Aptos" panose="020B0004020202020204" pitchFamily="34" charset="0"/>
                <a:hlinkClick r:id="rId7"/>
              </a:rPr>
              <a:t>Financial Accounting Handbooks </a:t>
            </a:r>
            <a:endParaRPr lang="en-US" sz="2800" dirty="0">
              <a:solidFill>
                <a:srgbClr val="233746"/>
              </a:solidFill>
              <a:latin typeface="Aptos" panose="020B0004020202020204" pitchFamily="34" charset="0"/>
            </a:endParaRPr>
          </a:p>
          <a:p>
            <a:pPr algn="just">
              <a:lnSpc>
                <a:spcPts val="3079"/>
              </a:lnSpc>
            </a:pPr>
            <a:r>
              <a:rPr lang="en-US" sz="2800" dirty="0">
                <a:solidFill>
                  <a:srgbClr val="233746"/>
                </a:solidFill>
                <a:latin typeface="Aptos" panose="020B0004020202020204" pitchFamily="34" charset="0"/>
              </a:rPr>
              <a:t>Auditing standards, Chart of Accounts, etc.</a:t>
            </a:r>
          </a:p>
          <a:p>
            <a:pPr algn="just">
              <a:lnSpc>
                <a:spcPts val="3079"/>
              </a:lnSpc>
            </a:pPr>
            <a:endParaRPr lang="en-US" sz="2800" dirty="0">
              <a:solidFill>
                <a:srgbClr val="233746"/>
              </a:solidFill>
              <a:latin typeface="Aptos" panose="020B0004020202020204" pitchFamily="34" charset="0"/>
            </a:endParaRPr>
          </a:p>
          <a:p>
            <a:pPr algn="just">
              <a:lnSpc>
                <a:spcPts val="3079"/>
              </a:lnSpc>
            </a:pPr>
            <a:r>
              <a:rPr lang="en-US" sz="2800" dirty="0">
                <a:solidFill>
                  <a:srgbClr val="233746"/>
                </a:solidFill>
                <a:latin typeface="Aptos" panose="020B0004020202020204" pitchFamily="34" charset="0"/>
                <a:hlinkClick r:id="rId8"/>
              </a:rPr>
              <a:t>Other Manuals &amp; Guidance</a:t>
            </a:r>
            <a:endParaRPr lang="en-US" sz="2800" dirty="0">
              <a:solidFill>
                <a:srgbClr val="233746"/>
              </a:solidFill>
              <a:latin typeface="Aptos" panose="020B0004020202020204" pitchFamily="34" charset="0"/>
            </a:endParaRPr>
          </a:p>
          <a:p>
            <a:pPr algn="just">
              <a:lnSpc>
                <a:spcPts val="3079"/>
              </a:lnSpc>
            </a:pPr>
            <a:r>
              <a:rPr lang="en-US" sz="2800" dirty="0">
                <a:solidFill>
                  <a:srgbClr val="233746"/>
                </a:solidFill>
                <a:latin typeface="Aptos" panose="020B0004020202020204" pitchFamily="34" charset="0"/>
              </a:rPr>
              <a:t>SC Educator User Manual, Fiscal Practices, 45- and 135-Day Reporting Manual</a:t>
            </a:r>
          </a:p>
          <a:p>
            <a:pPr algn="just">
              <a:lnSpc>
                <a:spcPts val="3079"/>
              </a:lnSpc>
            </a:pPr>
            <a:endParaRPr lang="en-US" sz="2800" b="0" i="1" dirty="0">
              <a:solidFill>
                <a:srgbClr val="233746"/>
              </a:solidFill>
              <a:latin typeface="Cambria Math" panose="02040503050406030204" pitchFamily="18" charset="0"/>
            </a:endParaRPr>
          </a:p>
          <a:p>
            <a:pPr algn="just">
              <a:lnSpc>
                <a:spcPts val="3079"/>
              </a:lnSpc>
            </a:pPr>
            <a:endParaRPr lang="en-US" sz="2800" dirty="0">
              <a:solidFill>
                <a:srgbClr val="233746"/>
              </a:solidFill>
              <a:latin typeface="Aptos" panose="020B0004020202020204" pitchFamily="34" charset="0"/>
            </a:endParaRPr>
          </a:p>
        </p:txBody>
      </p:sp>
      <p:sp>
        <p:nvSpPr>
          <p:cNvPr id="3" name="AutoShape 3">
            <a:extLst>
              <a:ext uri="{FF2B5EF4-FFF2-40B4-BE49-F238E27FC236}">
                <a16:creationId xmlns:a16="http://schemas.microsoft.com/office/drawing/2014/main" id="{33B5DD79-664B-614F-C85A-6C13EE32257A}"/>
              </a:ex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endParaRPr lang="en-US"/>
          </a:p>
        </p:txBody>
      </p:sp>
      <p:sp>
        <p:nvSpPr>
          <p:cNvPr id="6" name="Freeform 6"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B595451F-765C-9D3E-0BD1-4EFC624FDBA5}"/>
              </a:ext>
            </a:extLst>
          </p:cNvPr>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9"/>
            <a:stretch>
              <a:fillRect/>
            </a:stretch>
          </a:blipFill>
        </p:spPr>
        <p:txBody>
          <a:bodyPr/>
          <a:lstStyle/>
          <a:p>
            <a:endParaRPr lang="en-US"/>
          </a:p>
        </p:txBody>
      </p:sp>
    </p:spTree>
    <p:extLst>
      <p:ext uri="{BB962C8B-B14F-4D97-AF65-F5344CB8AC3E}">
        <p14:creationId xmlns:p14="http://schemas.microsoft.com/office/powerpoint/2010/main" val="22409656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idx="4294967295"/>
          </p:nvPr>
        </p:nvSpPr>
        <p:spPr>
          <a:xfrm>
            <a:off x="1028700" y="1076325"/>
            <a:ext cx="16955363" cy="66960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kumimoji="0" lang="en-US" sz="5000" b="1" i="0" u="none" strike="noStrike" kern="1200" cap="none" spc="0" normalizeH="0" baseline="0" noProof="0" dirty="0">
                <a:ln>
                  <a:noFill/>
                </a:ln>
                <a:solidFill>
                  <a:srgbClr val="233746"/>
                </a:solidFill>
                <a:effectLst/>
                <a:uLnTx/>
                <a:uFillTx/>
                <a:latin typeface="Aptos" panose="020B0004020202020204" pitchFamily="34" charset="0"/>
                <a:ea typeface="+mn-ea"/>
                <a:cs typeface="+mn-cs"/>
              </a:rPr>
              <a:t>Contact Information</a:t>
            </a:r>
          </a:p>
        </p:txBody>
      </p:sp>
      <p:sp>
        <p:nvSpPr>
          <p:cNvPr id="7" name="AutoShape 6">
            <a:extLst>
              <a:ext uri="{FF2B5EF4-FFF2-40B4-BE49-F238E27FC236}">
                <a16:creationId xmlns:a16="http://schemas.microsoft.com/office/drawing/2014/main" id="{6C91B678-1326-567A-4271-A535D81F4177}"/>
              </a:ext>
              <a:ext uri="{C183D7F6-B498-43B3-948B-1728B52AA6E4}">
                <adec:decorative xmlns:adec="http://schemas.microsoft.com/office/drawing/2017/decorative" val="1"/>
              </a:ext>
            </a:extLst>
          </p:cNvPr>
          <p:cNvSpPr/>
          <p:nvPr/>
        </p:nvSpPr>
        <p:spPr>
          <a:xfrm flipV="1">
            <a:off x="10439400" y="1368482"/>
            <a:ext cx="7342086" cy="41217"/>
          </a:xfrm>
          <a:prstGeom prst="line">
            <a:avLst/>
          </a:prstGeom>
          <a:ln w="19050" cap="flat">
            <a:solidFill>
              <a:srgbClr val="EFC04C"/>
            </a:solidFill>
            <a:prstDash val="solid"/>
            <a:headEnd type="none" w="sm" len="sm"/>
            <a:tailEnd type="none" w="sm" len="sm"/>
          </a:ln>
        </p:spPr>
        <p:txBody>
          <a:bodyPr/>
          <a:lstStyle/>
          <a:p>
            <a:endParaRPr lang="en-US" dirty="0"/>
          </a:p>
        </p:txBody>
      </p:sp>
      <p:graphicFrame>
        <p:nvGraphicFramePr>
          <p:cNvPr id="2" name="Diagram 1" descr="Contact Information for Financial Services">
            <a:extLst>
              <a:ext uri="{FF2B5EF4-FFF2-40B4-BE49-F238E27FC236}">
                <a16:creationId xmlns:a16="http://schemas.microsoft.com/office/drawing/2014/main" id="{002704CF-E560-B1CF-5C22-1FAFADEF54E9}"/>
              </a:ext>
            </a:extLst>
          </p:cNvPr>
          <p:cNvGraphicFramePr/>
          <p:nvPr>
            <p:extLst>
              <p:ext uri="{D42A27DB-BD31-4B8C-83A1-F6EECF244321}">
                <p14:modId xmlns:p14="http://schemas.microsoft.com/office/powerpoint/2010/main" val="1593354411"/>
              </p:ext>
            </p:extLst>
          </p:nvPr>
        </p:nvGraphicFramePr>
        <p:xfrm>
          <a:off x="1028700" y="2038088"/>
          <a:ext cx="12192000" cy="68804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endParaRPr lang="en-US"/>
          </a:p>
        </p:txBody>
      </p:sp>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8"/>
            <a:stretch>
              <a:fillRect/>
            </a:stretch>
          </a:blipFill>
        </p:spPr>
        <p:txBody>
          <a:bodyPr/>
          <a:lstStyle/>
          <a:p>
            <a:endParaRPr lang="en-US"/>
          </a:p>
        </p:txBody>
      </p:sp>
    </p:spTree>
    <p:extLst>
      <p:ext uri="{BB962C8B-B14F-4D97-AF65-F5344CB8AC3E}">
        <p14:creationId xmlns:p14="http://schemas.microsoft.com/office/powerpoint/2010/main" val="14580572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233746"/>
        </a:solidFill>
        <a:effectLst/>
      </p:bgPr>
    </p:bg>
    <p:spTree>
      <p:nvGrpSpPr>
        <p:cNvPr id="1" name=""/>
        <p:cNvGrpSpPr/>
        <p:nvPr/>
      </p:nvGrpSpPr>
      <p:grpSpPr>
        <a:xfrm>
          <a:off x="0" y="0"/>
          <a:ext cx="0" cy="0"/>
          <a:chOff x="0" y="0"/>
          <a:chExt cx="0" cy="0"/>
        </a:xfrm>
      </p:grpSpPr>
      <p:sp>
        <p:nvSpPr>
          <p:cNvPr id="5" name="Freeform 3">
            <a:extLst>
              <a:ext uri="{FF2B5EF4-FFF2-40B4-BE49-F238E27FC236}">
                <a16:creationId xmlns:a16="http://schemas.microsoft.com/office/drawing/2014/main" id="{BB454941-8D72-CC19-F2FC-9FCC7CA3B853}"/>
              </a:ext>
              <a:ext uri="{C183D7F6-B498-43B3-948B-1728B52AA6E4}">
                <adec:decorative xmlns:adec="http://schemas.microsoft.com/office/drawing/2017/decorative" val="1"/>
              </a:ext>
            </a:extLst>
          </p:cNvPr>
          <p:cNvSpPr/>
          <p:nvPr/>
        </p:nvSpPr>
        <p:spPr>
          <a:xfrm>
            <a:off x="7967623" y="873348"/>
            <a:ext cx="2279199" cy="2262602"/>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3">
              <a:alphaModFix/>
            </a:blip>
            <a:stretch>
              <a:fillRect/>
            </a:stretch>
          </a:blipFill>
        </p:spPr>
        <p:txBody>
          <a:bodyPr/>
          <a:lstStyle/>
          <a:p>
            <a:endParaRPr lang="en-US"/>
          </a:p>
        </p:txBody>
      </p:sp>
      <p:sp>
        <p:nvSpPr>
          <p:cNvPr id="4" name="TextBox 4">
            <a:extLst>
              <a:ext uri="{FF2B5EF4-FFF2-40B4-BE49-F238E27FC236}">
                <a16:creationId xmlns:a16="http://schemas.microsoft.com/office/drawing/2014/main" id="{EE35A8C7-19C7-844D-B85C-DD8CB3DD167F}"/>
              </a:ext>
            </a:extLst>
          </p:cNvPr>
          <p:cNvSpPr txBox="1">
            <a:spLocks noGrp="1"/>
          </p:cNvSpPr>
          <p:nvPr>
            <p:ph type="title" idx="4294967295"/>
          </p:nvPr>
        </p:nvSpPr>
        <p:spPr>
          <a:xfrm>
            <a:off x="4954322" y="3440344"/>
            <a:ext cx="8305800" cy="153888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0" b="1" i="0" u="none" strike="noStrike" kern="1200" cap="none" spc="0" normalizeH="0" baseline="0" noProof="0" dirty="0">
                <a:ln>
                  <a:noFill/>
                </a:ln>
                <a:solidFill>
                  <a:srgbClr val="FFFFFF"/>
                </a:solidFill>
                <a:effectLst/>
                <a:uLnTx/>
                <a:uFillTx/>
                <a:latin typeface="Aptos" panose="020B0004020202020204" pitchFamily="34" charset="0"/>
                <a:ea typeface="+mn-ea"/>
                <a:cs typeface="+mn-cs"/>
              </a:rPr>
              <a:t>Agenda #01</a:t>
            </a:r>
          </a:p>
        </p:txBody>
      </p:sp>
      <p:sp>
        <p:nvSpPr>
          <p:cNvPr id="12" name="AutoShape 2">
            <a:extLst>
              <a:ext uri="{FF2B5EF4-FFF2-40B4-BE49-F238E27FC236}">
                <a16:creationId xmlns:a16="http://schemas.microsoft.com/office/drawing/2014/main" id="{3F1CE463-1942-404D-C15A-602CD54FD6F7}"/>
              </a:ext>
              <a:ext uri="{C183D7F6-B498-43B3-948B-1728B52AA6E4}">
                <adec:decorative xmlns:adec="http://schemas.microsoft.com/office/drawing/2017/decorative" val="1"/>
              </a:ext>
            </a:extLst>
          </p:cNvPr>
          <p:cNvSpPr/>
          <p:nvPr/>
        </p:nvSpPr>
        <p:spPr>
          <a:xfrm flipV="1">
            <a:off x="1542191" y="5372100"/>
            <a:ext cx="16028886" cy="0"/>
          </a:xfrm>
          <a:prstGeom prst="line">
            <a:avLst/>
          </a:prstGeom>
          <a:ln w="19050" cap="flat">
            <a:solidFill>
              <a:srgbClr val="EFC04C"/>
            </a:solidFill>
            <a:prstDash val="solid"/>
            <a:headEnd type="none" w="sm" len="sm"/>
            <a:tailEnd type="none" w="sm" len="sm"/>
          </a:ln>
        </p:spPr>
        <p:txBody>
          <a:bodyPr/>
          <a:lstStyle/>
          <a:p>
            <a:endParaRPr lang="en-US"/>
          </a:p>
        </p:txBody>
      </p:sp>
      <p:grpSp>
        <p:nvGrpSpPr>
          <p:cNvPr id="7" name="Group 5">
            <a:extLst>
              <a:ext uri="{FF2B5EF4-FFF2-40B4-BE49-F238E27FC236}">
                <a16:creationId xmlns:a16="http://schemas.microsoft.com/office/drawing/2014/main" id="{B2355094-4E88-19C0-319B-F9139007BB94}"/>
              </a:ext>
              <a:ext uri="{C183D7F6-B498-43B3-948B-1728B52AA6E4}">
                <adec:decorative xmlns:adec="http://schemas.microsoft.com/office/drawing/2017/decorative" val="1"/>
              </a:ext>
            </a:extLst>
          </p:cNvPr>
          <p:cNvGrpSpPr/>
          <p:nvPr/>
        </p:nvGrpSpPr>
        <p:grpSpPr>
          <a:xfrm>
            <a:off x="572823" y="5782452"/>
            <a:ext cx="17142355" cy="2407280"/>
            <a:chOff x="0" y="0"/>
            <a:chExt cx="1931080" cy="1431627"/>
          </a:xfrm>
        </p:grpSpPr>
        <p:sp>
          <p:nvSpPr>
            <p:cNvPr id="8" name="Freeform 6">
              <a:extLst>
                <a:ext uri="{FF2B5EF4-FFF2-40B4-BE49-F238E27FC236}">
                  <a16:creationId xmlns:a16="http://schemas.microsoft.com/office/drawing/2014/main" id="{627AA3DF-2F26-6AD1-2B87-A4C496D73688}"/>
                </a:ext>
              </a:extLst>
            </p:cNvPr>
            <p:cNvSpPr/>
            <p:nvPr/>
          </p:nvSpPr>
          <p:spPr>
            <a:xfrm>
              <a:off x="0" y="0"/>
              <a:ext cx="1931080" cy="1431627"/>
            </a:xfrm>
            <a:custGeom>
              <a:avLst/>
              <a:gdLst/>
              <a:ahLst/>
              <a:cxnLst/>
              <a:rect l="l" t="t" r="r" b="b"/>
              <a:pathLst>
                <a:path w="1931080" h="1431627">
                  <a:moveTo>
                    <a:pt x="0" y="0"/>
                  </a:moveTo>
                  <a:lnTo>
                    <a:pt x="1931080" y="0"/>
                  </a:lnTo>
                  <a:lnTo>
                    <a:pt x="1931080" y="1431627"/>
                  </a:lnTo>
                  <a:lnTo>
                    <a:pt x="0" y="1431627"/>
                  </a:lnTo>
                  <a:close/>
                </a:path>
              </a:pathLst>
            </a:custGeom>
            <a:solidFill>
              <a:srgbClr val="FFFFFF">
                <a:alpha val="14902"/>
              </a:srgbClr>
            </a:solidFill>
          </p:spPr>
          <p:txBody>
            <a:bodyPr/>
            <a:lstStyle/>
            <a:p>
              <a:endParaRPr lang="en-US" dirty="0"/>
            </a:p>
          </p:txBody>
        </p:sp>
        <p:sp>
          <p:nvSpPr>
            <p:cNvPr id="9" name="TextBox 7">
              <a:extLst>
                <a:ext uri="{FF2B5EF4-FFF2-40B4-BE49-F238E27FC236}">
                  <a16:creationId xmlns:a16="http://schemas.microsoft.com/office/drawing/2014/main" id="{1E123271-8561-A06F-62A9-6547BC5B2B77}"/>
                </a:ext>
              </a:extLst>
            </p:cNvPr>
            <p:cNvSpPr txBox="1"/>
            <p:nvPr/>
          </p:nvSpPr>
          <p:spPr>
            <a:xfrm>
              <a:off x="0" y="-76200"/>
              <a:ext cx="1931080" cy="1507827"/>
            </a:xfrm>
            <a:prstGeom prst="rect">
              <a:avLst/>
            </a:prstGeom>
          </p:spPr>
          <p:txBody>
            <a:bodyPr lIns="50800" tIns="50800" rIns="50800" bIns="50800" rtlCol="0" anchor="ctr"/>
            <a:lstStyle/>
            <a:p>
              <a:pPr algn="ctr">
                <a:lnSpc>
                  <a:spcPts val="2520"/>
                </a:lnSpc>
              </a:pPr>
              <a:endParaRPr/>
            </a:p>
          </p:txBody>
        </p:sp>
      </p:grpSp>
      <p:sp>
        <p:nvSpPr>
          <p:cNvPr id="10" name="TextBox 4">
            <a:extLst>
              <a:ext uri="{FF2B5EF4-FFF2-40B4-BE49-F238E27FC236}">
                <a16:creationId xmlns:a16="http://schemas.microsoft.com/office/drawing/2014/main" id="{DF34A52C-EB24-5034-8184-1262A6746D6D}"/>
              </a:ext>
            </a:extLst>
          </p:cNvPr>
          <p:cNvSpPr txBox="1"/>
          <p:nvPr/>
        </p:nvSpPr>
        <p:spPr>
          <a:xfrm>
            <a:off x="991922" y="6216650"/>
            <a:ext cx="16230600" cy="1538883"/>
          </a:xfrm>
          <a:prstGeom prst="rect">
            <a:avLst/>
          </a:prstGeom>
        </p:spPr>
        <p:txBody>
          <a:bodyPr wrap="square" lIns="0" tIns="0" rIns="0" bIns="0" rtlCol="0" anchor="t">
            <a:spAutoFit/>
          </a:bodyPr>
          <a:lstStyle/>
          <a:p>
            <a:pPr algn="ctr"/>
            <a:r>
              <a:rPr lang="en-US" sz="10000" b="1" dirty="0">
                <a:solidFill>
                  <a:srgbClr val="FFFFFF"/>
                </a:solidFill>
                <a:latin typeface="Aptos" panose="020B0004020202020204" pitchFamily="34" charset="0"/>
              </a:rPr>
              <a:t>Introduction</a:t>
            </a:r>
          </a:p>
        </p:txBody>
      </p:sp>
      <p:sp>
        <p:nvSpPr>
          <p:cNvPr id="2" name="AutoShape 2">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endParaRPr lang="en-US"/>
          </a:p>
        </p:txBody>
      </p:sp>
      <p:sp>
        <p:nvSpPr>
          <p:cNvPr id="3" name="Freeform 3">
            <a:extLst>
              <a:ext uri="{C183D7F6-B498-43B3-948B-1728B52AA6E4}">
                <adec:decorative xmlns:adec="http://schemas.microsoft.com/office/drawing/2017/decorative" val="1"/>
              </a:ext>
            </a:extLst>
          </p:cNvPr>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p>
            <a:endParaRPr lang="en-US"/>
          </a:p>
        </p:txBody>
      </p:sp>
    </p:spTree>
    <p:extLst>
      <p:ext uri="{BB962C8B-B14F-4D97-AF65-F5344CB8AC3E}">
        <p14:creationId xmlns:p14="http://schemas.microsoft.com/office/powerpoint/2010/main" val="11563360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82B5BF-F480-2CFC-D030-03A9777691F7}"/>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209EF966-7F5A-8E78-CA5F-489ED36E0D97}"/>
              </a:ext>
            </a:extLst>
          </p:cNvPr>
          <p:cNvSpPr txBox="1">
            <a:spLocks noGrp="1"/>
          </p:cNvSpPr>
          <p:nvPr>
            <p:ph type="title" idx="4294967295"/>
          </p:nvPr>
        </p:nvSpPr>
        <p:spPr>
          <a:xfrm>
            <a:off x="1028700" y="1076325"/>
            <a:ext cx="16955363" cy="66960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kumimoji="0" lang="en-US" sz="5000" b="1" i="0" u="none" strike="noStrike" kern="1200" cap="none" spc="0" normalizeH="0" baseline="0" noProof="0" dirty="0">
                <a:ln>
                  <a:noFill/>
                </a:ln>
                <a:solidFill>
                  <a:srgbClr val="233746"/>
                </a:solidFill>
                <a:effectLst/>
                <a:uLnTx/>
                <a:uFillTx/>
                <a:latin typeface="Aptos" panose="020B0004020202020204" pitchFamily="34" charset="0"/>
                <a:ea typeface="+mn-ea"/>
                <a:cs typeface="+mn-cs"/>
              </a:rPr>
              <a:t>Primary Duties</a:t>
            </a:r>
          </a:p>
        </p:txBody>
      </p:sp>
      <p:sp>
        <p:nvSpPr>
          <p:cNvPr id="7" name="AutoShape 6">
            <a:extLst>
              <a:ext uri="{FF2B5EF4-FFF2-40B4-BE49-F238E27FC236}">
                <a16:creationId xmlns:a16="http://schemas.microsoft.com/office/drawing/2014/main" id="{352BECBE-9191-281D-B092-224D45FC120B}"/>
              </a:ext>
              <a:ext uri="{C183D7F6-B498-43B3-948B-1728B52AA6E4}">
                <adec:decorative xmlns:adec="http://schemas.microsoft.com/office/drawing/2017/decorative" val="1"/>
              </a:ext>
            </a:extLst>
          </p:cNvPr>
          <p:cNvSpPr/>
          <p:nvPr/>
        </p:nvSpPr>
        <p:spPr>
          <a:xfrm flipV="1">
            <a:off x="10439400" y="1368482"/>
            <a:ext cx="7342086" cy="41217"/>
          </a:xfrm>
          <a:prstGeom prst="line">
            <a:avLst/>
          </a:prstGeom>
          <a:ln w="19050" cap="flat">
            <a:solidFill>
              <a:srgbClr val="EFC04C"/>
            </a:solidFill>
            <a:prstDash val="solid"/>
            <a:headEnd type="none" w="sm" len="sm"/>
            <a:tailEnd type="none" w="sm" len="sm"/>
          </a:ln>
        </p:spPr>
        <p:txBody>
          <a:bodyPr/>
          <a:lstStyle/>
          <a:p>
            <a:endParaRPr lang="en-US" dirty="0"/>
          </a:p>
        </p:txBody>
      </p:sp>
      <p:sp>
        <p:nvSpPr>
          <p:cNvPr id="8" name="TextBox 5">
            <a:extLst>
              <a:ext uri="{FF2B5EF4-FFF2-40B4-BE49-F238E27FC236}">
                <a16:creationId xmlns:a16="http://schemas.microsoft.com/office/drawing/2014/main" id="{CABAB61F-993E-B145-71B0-769BCFC691BE}"/>
              </a:ext>
            </a:extLst>
          </p:cNvPr>
          <p:cNvSpPr txBox="1"/>
          <p:nvPr/>
        </p:nvSpPr>
        <p:spPr>
          <a:xfrm>
            <a:off x="1028700" y="2247041"/>
            <a:ext cx="15937702" cy="5963236"/>
          </a:xfrm>
          <a:prstGeom prst="rect">
            <a:avLst/>
          </a:prstGeom>
        </p:spPr>
        <p:txBody>
          <a:bodyPr lIns="0" tIns="0" rIns="0" bIns="0" rtlCol="0" anchor="t">
            <a:spAutoFit/>
          </a:bodyPr>
          <a:lstStyle/>
          <a:p>
            <a:pPr marL="457200"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Allocate </a:t>
            </a:r>
            <a:r>
              <a:rPr lang="en-US" sz="2800" b="1" dirty="0">
                <a:solidFill>
                  <a:srgbClr val="233746"/>
                </a:solidFill>
                <a:latin typeface="Aptos" panose="020B0004020202020204" pitchFamily="34" charset="0"/>
              </a:rPr>
              <a:t>State</a:t>
            </a:r>
            <a:r>
              <a:rPr lang="en-US" sz="2800" dirty="0">
                <a:solidFill>
                  <a:srgbClr val="233746"/>
                </a:solidFill>
                <a:latin typeface="Aptos" panose="020B0004020202020204" pitchFamily="34" charset="0"/>
              </a:rPr>
              <a:t> funds to school districts and other entities</a:t>
            </a:r>
          </a:p>
          <a:p>
            <a:pPr marL="342900" indent="-3429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Keep school district business officials informed of changes in state education programs and related funding issues and requirements</a:t>
            </a:r>
          </a:p>
          <a:p>
            <a:pPr marL="457200"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Manage the 45</a:t>
            </a:r>
            <a:r>
              <a:rPr lang="en-US" sz="2800" baseline="30000" dirty="0">
                <a:solidFill>
                  <a:srgbClr val="233746"/>
                </a:solidFill>
                <a:latin typeface="Aptos" panose="020B0004020202020204" pitchFamily="34" charset="0"/>
              </a:rPr>
              <a:t>th</a:t>
            </a:r>
            <a:r>
              <a:rPr lang="en-US" sz="2800" dirty="0">
                <a:solidFill>
                  <a:srgbClr val="233746"/>
                </a:solidFill>
                <a:latin typeface="Aptos" panose="020B0004020202020204" pitchFamily="34" charset="0"/>
              </a:rPr>
              <a:t>- and 135</a:t>
            </a:r>
            <a:r>
              <a:rPr lang="en-US" sz="2800" baseline="30000" dirty="0">
                <a:solidFill>
                  <a:srgbClr val="233746"/>
                </a:solidFill>
                <a:latin typeface="Aptos" panose="020B0004020202020204" pitchFamily="34" charset="0"/>
              </a:rPr>
              <a:t>th</a:t>
            </a:r>
            <a:r>
              <a:rPr lang="en-US" sz="2800" dirty="0">
                <a:solidFill>
                  <a:srgbClr val="233746"/>
                </a:solidFill>
                <a:latin typeface="Aptos" panose="020B0004020202020204" pitchFamily="34" charset="0"/>
              </a:rPr>
              <a:t>-Day Pupil Accounting processes</a:t>
            </a:r>
          </a:p>
          <a:p>
            <a:pPr marL="457200"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Process monthly Medicaid match payments</a:t>
            </a:r>
          </a:p>
          <a:p>
            <a:pPr marL="457200"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Compile required annual reporting (ESSA, In$ite, etc.)</a:t>
            </a:r>
          </a:p>
          <a:p>
            <a:pPr marL="457200"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Manage SC Educator - Compensation </a:t>
            </a:r>
          </a:p>
          <a:p>
            <a:pPr algn="just">
              <a:lnSpc>
                <a:spcPts val="3079"/>
              </a:lnSpc>
            </a:pPr>
            <a:endParaRPr lang="en-US" sz="2800" dirty="0">
              <a:solidFill>
                <a:srgbClr val="233746"/>
              </a:solidFill>
              <a:latin typeface="Aptos" panose="020B0004020202020204" pitchFamily="34" charset="0"/>
            </a:endParaRPr>
          </a:p>
          <a:p>
            <a:pPr algn="just">
              <a:lnSpc>
                <a:spcPts val="3079"/>
              </a:lnSpc>
            </a:pPr>
            <a:endParaRPr lang="en-US" sz="2800" b="0" i="1" dirty="0">
              <a:solidFill>
                <a:srgbClr val="233746"/>
              </a:solidFill>
              <a:latin typeface="Cambria Math" panose="02040503050406030204" pitchFamily="18" charset="0"/>
            </a:endParaRPr>
          </a:p>
          <a:p>
            <a:pPr algn="just">
              <a:lnSpc>
                <a:spcPts val="3079"/>
              </a:lnSpc>
            </a:pPr>
            <a:endParaRPr lang="en-US" sz="2800" dirty="0">
              <a:solidFill>
                <a:srgbClr val="233746"/>
              </a:solidFill>
              <a:latin typeface="Aptos" panose="020B0004020202020204" pitchFamily="34" charset="0"/>
            </a:endParaRPr>
          </a:p>
        </p:txBody>
      </p:sp>
      <p:sp>
        <p:nvSpPr>
          <p:cNvPr id="3" name="AutoShape 3">
            <a:extLst>
              <a:ext uri="{FF2B5EF4-FFF2-40B4-BE49-F238E27FC236}">
                <a16:creationId xmlns:a16="http://schemas.microsoft.com/office/drawing/2014/main" id="{4C85CE84-4C40-81C2-6FFF-27A49383A0F5}"/>
              </a:ex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endParaRPr lang="en-US"/>
          </a:p>
        </p:txBody>
      </p:sp>
      <p:sp>
        <p:nvSpPr>
          <p:cNvPr id="6" name="Freeform 6"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A1F4717B-9616-D73F-9ABD-7F5785D6B3C9}"/>
              </a:ext>
            </a:extLst>
          </p:cNvPr>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p>
            <a:endParaRPr lang="en-US"/>
          </a:p>
        </p:txBody>
      </p:sp>
    </p:spTree>
    <p:extLst>
      <p:ext uri="{BB962C8B-B14F-4D97-AF65-F5344CB8AC3E}">
        <p14:creationId xmlns:p14="http://schemas.microsoft.com/office/powerpoint/2010/main" val="38668496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233746"/>
        </a:solidFill>
        <a:effectLst/>
      </p:bgPr>
    </p:bg>
    <p:spTree>
      <p:nvGrpSpPr>
        <p:cNvPr id="1" name="">
          <a:extLst>
            <a:ext uri="{FF2B5EF4-FFF2-40B4-BE49-F238E27FC236}">
              <a16:creationId xmlns:a16="http://schemas.microsoft.com/office/drawing/2014/main" id="{C1B48E7E-3EA4-82EE-2289-2521817B756A}"/>
            </a:ext>
          </a:extLst>
        </p:cNvPr>
        <p:cNvGrpSpPr/>
        <p:nvPr/>
      </p:nvGrpSpPr>
      <p:grpSpPr>
        <a:xfrm>
          <a:off x="0" y="0"/>
          <a:ext cx="0" cy="0"/>
          <a:chOff x="0" y="0"/>
          <a:chExt cx="0" cy="0"/>
        </a:xfrm>
      </p:grpSpPr>
      <p:sp>
        <p:nvSpPr>
          <p:cNvPr id="5" name="Freeform 3">
            <a:extLst>
              <a:ext uri="{FF2B5EF4-FFF2-40B4-BE49-F238E27FC236}">
                <a16:creationId xmlns:a16="http://schemas.microsoft.com/office/drawing/2014/main" id="{3589A8BB-701D-2F2E-79FE-41345FB97A7F}"/>
              </a:ext>
              <a:ext uri="{C183D7F6-B498-43B3-948B-1728B52AA6E4}">
                <adec:decorative xmlns:adec="http://schemas.microsoft.com/office/drawing/2017/decorative" val="1"/>
              </a:ext>
            </a:extLst>
          </p:cNvPr>
          <p:cNvSpPr/>
          <p:nvPr/>
        </p:nvSpPr>
        <p:spPr>
          <a:xfrm>
            <a:off x="7967623" y="873348"/>
            <a:ext cx="2279199" cy="2262602"/>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3">
              <a:alphaModFix/>
            </a:blip>
            <a:stretch>
              <a:fillRect/>
            </a:stretch>
          </a:blipFill>
        </p:spPr>
        <p:txBody>
          <a:bodyPr/>
          <a:lstStyle/>
          <a:p>
            <a:endParaRPr lang="en-US"/>
          </a:p>
        </p:txBody>
      </p:sp>
      <p:sp>
        <p:nvSpPr>
          <p:cNvPr id="4" name="TextBox 4">
            <a:extLst>
              <a:ext uri="{FF2B5EF4-FFF2-40B4-BE49-F238E27FC236}">
                <a16:creationId xmlns:a16="http://schemas.microsoft.com/office/drawing/2014/main" id="{B0F45206-71BF-BF00-BF27-DC62DB4C2B00}"/>
              </a:ext>
            </a:extLst>
          </p:cNvPr>
          <p:cNvSpPr txBox="1">
            <a:spLocks noGrp="1"/>
          </p:cNvSpPr>
          <p:nvPr>
            <p:ph type="title" idx="4294967295"/>
          </p:nvPr>
        </p:nvSpPr>
        <p:spPr>
          <a:xfrm>
            <a:off x="4954322" y="3440344"/>
            <a:ext cx="8305800" cy="153888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0" b="1" i="0" u="none" strike="noStrike" kern="1200" cap="none" spc="0" normalizeH="0" baseline="0" noProof="0" dirty="0">
                <a:ln>
                  <a:noFill/>
                </a:ln>
                <a:solidFill>
                  <a:srgbClr val="FFFFFF"/>
                </a:solidFill>
                <a:effectLst/>
                <a:uLnTx/>
                <a:uFillTx/>
                <a:latin typeface="Aptos" panose="020B0004020202020204" pitchFamily="34" charset="0"/>
                <a:ea typeface="+mn-ea"/>
                <a:cs typeface="+mn-cs"/>
              </a:rPr>
              <a:t>Agenda #02</a:t>
            </a:r>
          </a:p>
        </p:txBody>
      </p:sp>
      <p:sp>
        <p:nvSpPr>
          <p:cNvPr id="12" name="AutoShape 2">
            <a:extLst>
              <a:ext uri="{FF2B5EF4-FFF2-40B4-BE49-F238E27FC236}">
                <a16:creationId xmlns:a16="http://schemas.microsoft.com/office/drawing/2014/main" id="{8D82D0A5-AF05-AA9E-54C5-5121AEA1532C}"/>
              </a:ext>
              <a:ext uri="{C183D7F6-B498-43B3-948B-1728B52AA6E4}">
                <adec:decorative xmlns:adec="http://schemas.microsoft.com/office/drawing/2017/decorative" val="1"/>
              </a:ext>
            </a:extLst>
          </p:cNvPr>
          <p:cNvSpPr/>
          <p:nvPr/>
        </p:nvSpPr>
        <p:spPr>
          <a:xfrm flipV="1">
            <a:off x="1542191" y="5372100"/>
            <a:ext cx="16028886" cy="0"/>
          </a:xfrm>
          <a:prstGeom prst="line">
            <a:avLst/>
          </a:prstGeom>
          <a:ln w="19050" cap="flat">
            <a:solidFill>
              <a:srgbClr val="EFC04C"/>
            </a:solidFill>
            <a:prstDash val="solid"/>
            <a:headEnd type="none" w="sm" len="sm"/>
            <a:tailEnd type="none" w="sm" len="sm"/>
          </a:ln>
        </p:spPr>
        <p:txBody>
          <a:bodyPr/>
          <a:lstStyle/>
          <a:p>
            <a:endParaRPr lang="en-US"/>
          </a:p>
        </p:txBody>
      </p:sp>
      <p:grpSp>
        <p:nvGrpSpPr>
          <p:cNvPr id="7" name="Group 5">
            <a:extLst>
              <a:ext uri="{FF2B5EF4-FFF2-40B4-BE49-F238E27FC236}">
                <a16:creationId xmlns:a16="http://schemas.microsoft.com/office/drawing/2014/main" id="{8E960761-705E-654A-1CBE-F0771E9EDB0B}"/>
              </a:ext>
              <a:ext uri="{C183D7F6-B498-43B3-948B-1728B52AA6E4}">
                <adec:decorative xmlns:adec="http://schemas.microsoft.com/office/drawing/2017/decorative" val="1"/>
              </a:ext>
            </a:extLst>
          </p:cNvPr>
          <p:cNvGrpSpPr/>
          <p:nvPr/>
        </p:nvGrpSpPr>
        <p:grpSpPr>
          <a:xfrm>
            <a:off x="572823" y="5782452"/>
            <a:ext cx="17142355" cy="2407280"/>
            <a:chOff x="0" y="0"/>
            <a:chExt cx="1931080" cy="1431627"/>
          </a:xfrm>
        </p:grpSpPr>
        <p:sp>
          <p:nvSpPr>
            <p:cNvPr id="8" name="Freeform 6">
              <a:extLst>
                <a:ext uri="{FF2B5EF4-FFF2-40B4-BE49-F238E27FC236}">
                  <a16:creationId xmlns:a16="http://schemas.microsoft.com/office/drawing/2014/main" id="{82032716-481E-486B-4AEC-44D06342375F}"/>
                </a:ext>
              </a:extLst>
            </p:cNvPr>
            <p:cNvSpPr/>
            <p:nvPr/>
          </p:nvSpPr>
          <p:spPr>
            <a:xfrm>
              <a:off x="0" y="0"/>
              <a:ext cx="1931080" cy="1431627"/>
            </a:xfrm>
            <a:custGeom>
              <a:avLst/>
              <a:gdLst/>
              <a:ahLst/>
              <a:cxnLst/>
              <a:rect l="l" t="t" r="r" b="b"/>
              <a:pathLst>
                <a:path w="1931080" h="1431627">
                  <a:moveTo>
                    <a:pt x="0" y="0"/>
                  </a:moveTo>
                  <a:lnTo>
                    <a:pt x="1931080" y="0"/>
                  </a:lnTo>
                  <a:lnTo>
                    <a:pt x="1931080" y="1431627"/>
                  </a:lnTo>
                  <a:lnTo>
                    <a:pt x="0" y="1431627"/>
                  </a:lnTo>
                  <a:close/>
                </a:path>
              </a:pathLst>
            </a:custGeom>
            <a:solidFill>
              <a:srgbClr val="FFFFFF">
                <a:alpha val="14902"/>
              </a:srgbClr>
            </a:solidFill>
          </p:spPr>
          <p:txBody>
            <a:bodyPr/>
            <a:lstStyle/>
            <a:p>
              <a:endParaRPr lang="en-US" dirty="0"/>
            </a:p>
          </p:txBody>
        </p:sp>
        <p:sp>
          <p:nvSpPr>
            <p:cNvPr id="9" name="TextBox 7">
              <a:extLst>
                <a:ext uri="{FF2B5EF4-FFF2-40B4-BE49-F238E27FC236}">
                  <a16:creationId xmlns:a16="http://schemas.microsoft.com/office/drawing/2014/main" id="{E72D9A0B-B3A3-0341-F96B-DD5E9857B0F2}"/>
                </a:ext>
              </a:extLst>
            </p:cNvPr>
            <p:cNvSpPr txBox="1"/>
            <p:nvPr/>
          </p:nvSpPr>
          <p:spPr>
            <a:xfrm>
              <a:off x="0" y="-76200"/>
              <a:ext cx="1931080" cy="1507827"/>
            </a:xfrm>
            <a:prstGeom prst="rect">
              <a:avLst/>
            </a:prstGeom>
          </p:spPr>
          <p:txBody>
            <a:bodyPr lIns="50800" tIns="50800" rIns="50800" bIns="50800" rtlCol="0" anchor="ctr"/>
            <a:lstStyle/>
            <a:p>
              <a:pPr algn="ctr">
                <a:lnSpc>
                  <a:spcPts val="2520"/>
                </a:lnSpc>
              </a:pPr>
              <a:endParaRPr/>
            </a:p>
          </p:txBody>
        </p:sp>
      </p:grpSp>
      <p:sp>
        <p:nvSpPr>
          <p:cNvPr id="10" name="TextBox 4">
            <a:extLst>
              <a:ext uri="{FF2B5EF4-FFF2-40B4-BE49-F238E27FC236}">
                <a16:creationId xmlns:a16="http://schemas.microsoft.com/office/drawing/2014/main" id="{6B08F3D1-3CE3-20AF-5C79-CBE76D96F6B6}"/>
              </a:ext>
            </a:extLst>
          </p:cNvPr>
          <p:cNvSpPr txBox="1"/>
          <p:nvPr/>
        </p:nvSpPr>
        <p:spPr>
          <a:xfrm>
            <a:off x="991922" y="6216650"/>
            <a:ext cx="16230600" cy="1538883"/>
          </a:xfrm>
          <a:prstGeom prst="rect">
            <a:avLst/>
          </a:prstGeom>
        </p:spPr>
        <p:txBody>
          <a:bodyPr wrap="square" lIns="0" tIns="0" rIns="0" bIns="0" rtlCol="0" anchor="t">
            <a:spAutoFit/>
          </a:bodyPr>
          <a:lstStyle/>
          <a:p>
            <a:pPr algn="ctr"/>
            <a:r>
              <a:rPr lang="en-US" sz="10000" b="1" dirty="0">
                <a:solidFill>
                  <a:srgbClr val="FFFFFF"/>
                </a:solidFill>
                <a:latin typeface="Aptos" panose="020B0004020202020204" pitchFamily="34" charset="0"/>
              </a:rPr>
              <a:t>Funding Sources</a:t>
            </a:r>
          </a:p>
        </p:txBody>
      </p:sp>
      <p:sp>
        <p:nvSpPr>
          <p:cNvPr id="2" name="AutoShape 2">
            <a:extLst>
              <a:ext uri="{FF2B5EF4-FFF2-40B4-BE49-F238E27FC236}">
                <a16:creationId xmlns:a16="http://schemas.microsoft.com/office/drawing/2014/main" id="{A0BC37AF-2A7C-E297-CF8D-86F7DFAAF218}"/>
              </a:ex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endParaRPr lang="en-US"/>
          </a:p>
        </p:txBody>
      </p:sp>
      <p:sp>
        <p:nvSpPr>
          <p:cNvPr id="3" name="Freeform 3">
            <a:extLst>
              <a:ext uri="{FF2B5EF4-FFF2-40B4-BE49-F238E27FC236}">
                <a16:creationId xmlns:a16="http://schemas.microsoft.com/office/drawing/2014/main" id="{827016AE-B049-0AF7-7E2F-FF60593FE547}"/>
              </a:ext>
              <a:ext uri="{C183D7F6-B498-43B3-948B-1728B52AA6E4}">
                <adec:decorative xmlns:adec="http://schemas.microsoft.com/office/drawing/2017/decorative" val="1"/>
              </a:ext>
            </a:extLst>
          </p:cNvPr>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p>
            <a:endParaRPr lang="en-US"/>
          </a:p>
        </p:txBody>
      </p:sp>
    </p:spTree>
    <p:extLst>
      <p:ext uri="{BB962C8B-B14F-4D97-AF65-F5344CB8AC3E}">
        <p14:creationId xmlns:p14="http://schemas.microsoft.com/office/powerpoint/2010/main" val="7295567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idx="4294967295"/>
          </p:nvPr>
        </p:nvSpPr>
        <p:spPr>
          <a:xfrm>
            <a:off x="1028700" y="1076325"/>
            <a:ext cx="16955363" cy="66960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kumimoji="0" lang="en-US" sz="5000" b="1" i="0" u="none" strike="noStrike" kern="1200" cap="none" spc="0" normalizeH="0" baseline="0" noProof="0" dirty="0">
                <a:ln>
                  <a:noFill/>
                </a:ln>
                <a:solidFill>
                  <a:srgbClr val="233746"/>
                </a:solidFill>
                <a:effectLst/>
                <a:uLnTx/>
                <a:uFillTx/>
                <a:latin typeface="Aptos" panose="020B0004020202020204" pitchFamily="34" charset="0"/>
                <a:ea typeface="+mn-ea"/>
                <a:cs typeface="+mn-cs"/>
              </a:rPr>
              <a:t>Sources of Funding</a:t>
            </a:r>
          </a:p>
        </p:txBody>
      </p:sp>
      <p:sp>
        <p:nvSpPr>
          <p:cNvPr id="7" name="AutoShape 6">
            <a:extLst>
              <a:ext uri="{FF2B5EF4-FFF2-40B4-BE49-F238E27FC236}">
                <a16:creationId xmlns:a16="http://schemas.microsoft.com/office/drawing/2014/main" id="{6C91B678-1326-567A-4271-A535D81F4177}"/>
              </a:ext>
              <a:ext uri="{C183D7F6-B498-43B3-948B-1728B52AA6E4}">
                <adec:decorative xmlns:adec="http://schemas.microsoft.com/office/drawing/2017/decorative" val="1"/>
              </a:ext>
            </a:extLst>
          </p:cNvPr>
          <p:cNvSpPr/>
          <p:nvPr/>
        </p:nvSpPr>
        <p:spPr>
          <a:xfrm>
            <a:off x="9144000" y="1368483"/>
            <a:ext cx="8637486" cy="0"/>
          </a:xfrm>
          <a:prstGeom prst="line">
            <a:avLst/>
          </a:prstGeom>
          <a:ln w="19050" cap="flat">
            <a:solidFill>
              <a:srgbClr val="EFC04C"/>
            </a:solidFill>
            <a:prstDash val="solid"/>
            <a:headEnd type="none" w="sm" len="sm"/>
            <a:tailEnd type="none" w="sm" len="sm"/>
          </a:ln>
        </p:spPr>
        <p:txBody>
          <a:bodyPr/>
          <a:lstStyle/>
          <a:p>
            <a:endParaRPr lang="en-US" dirty="0"/>
          </a:p>
        </p:txBody>
      </p:sp>
      <p:graphicFrame>
        <p:nvGraphicFramePr>
          <p:cNvPr id="2" name="Diagram 1" descr="Three main sources of funding">
            <a:extLst>
              <a:ext uri="{FF2B5EF4-FFF2-40B4-BE49-F238E27FC236}">
                <a16:creationId xmlns:a16="http://schemas.microsoft.com/office/drawing/2014/main" id="{D3FC13D8-0912-6189-FED2-749997C0A33E}"/>
              </a:ext>
            </a:extLst>
          </p:cNvPr>
          <p:cNvGraphicFramePr/>
          <p:nvPr>
            <p:extLst>
              <p:ext uri="{D42A27DB-BD31-4B8C-83A1-F6EECF244321}">
                <p14:modId xmlns:p14="http://schemas.microsoft.com/office/powerpoint/2010/main" val="1427472071"/>
              </p:ext>
            </p:extLst>
          </p:nvPr>
        </p:nvGraphicFramePr>
        <p:xfrm>
          <a:off x="3048000" y="1419283"/>
          <a:ext cx="12192000" cy="78390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endParaRPr lang="en-US"/>
          </a:p>
        </p:txBody>
      </p:sp>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8"/>
            <a:stretch>
              <a:fillRect/>
            </a:stretch>
          </a:blipFill>
        </p:spPr>
        <p:txBody>
          <a:bodyPr/>
          <a:lstStyle/>
          <a:p>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idx="4294967295"/>
          </p:nvPr>
        </p:nvSpPr>
        <p:spPr>
          <a:xfrm>
            <a:off x="1028700" y="1076325"/>
            <a:ext cx="16955363" cy="66960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kumimoji="0" lang="en-US" sz="5000" b="1" i="0" u="none" strike="noStrike" kern="1200" cap="none" spc="0" normalizeH="0" baseline="0" noProof="0" dirty="0">
                <a:ln>
                  <a:noFill/>
                </a:ln>
                <a:solidFill>
                  <a:srgbClr val="233746"/>
                </a:solidFill>
                <a:effectLst/>
                <a:uLnTx/>
                <a:uFillTx/>
                <a:latin typeface="Aptos" panose="020B0004020202020204" pitchFamily="34" charset="0"/>
                <a:ea typeface="+mn-ea"/>
                <a:cs typeface="+mn-cs"/>
              </a:rPr>
              <a:t>State Aid to Classrooms</a:t>
            </a:r>
          </a:p>
        </p:txBody>
      </p:sp>
      <p:sp>
        <p:nvSpPr>
          <p:cNvPr id="7" name="AutoShape 6">
            <a:extLst>
              <a:ext uri="{FF2B5EF4-FFF2-40B4-BE49-F238E27FC236}">
                <a16:creationId xmlns:a16="http://schemas.microsoft.com/office/drawing/2014/main" id="{6C91B678-1326-567A-4271-A535D81F4177}"/>
              </a:ext>
              <a:ext uri="{C183D7F6-B498-43B3-948B-1728B52AA6E4}">
                <adec:decorative xmlns:adec="http://schemas.microsoft.com/office/drawing/2017/decorative" val="1"/>
              </a:ext>
            </a:extLst>
          </p:cNvPr>
          <p:cNvSpPr/>
          <p:nvPr/>
        </p:nvSpPr>
        <p:spPr>
          <a:xfrm>
            <a:off x="9144000" y="1368483"/>
            <a:ext cx="8637486" cy="0"/>
          </a:xfrm>
          <a:prstGeom prst="line">
            <a:avLst/>
          </a:prstGeom>
          <a:ln w="19050" cap="flat">
            <a:solidFill>
              <a:srgbClr val="EFC04C"/>
            </a:solidFill>
            <a:prstDash val="solid"/>
            <a:headEnd type="none" w="sm" len="sm"/>
            <a:tailEnd type="none" w="sm" len="sm"/>
          </a:ln>
        </p:spPr>
        <p:txBody>
          <a:bodyPr/>
          <a:lstStyle/>
          <a:p>
            <a:endParaRPr lang="en-US" dirty="0"/>
          </a:p>
        </p:txBody>
      </p:sp>
      <p:sp>
        <p:nvSpPr>
          <p:cNvPr id="8" name="TextBox 5">
            <a:extLst>
              <a:ext uri="{FF2B5EF4-FFF2-40B4-BE49-F238E27FC236}">
                <a16:creationId xmlns:a16="http://schemas.microsoft.com/office/drawing/2014/main" id="{741FA93D-09B0-F2F4-7107-2BA7073EFDE2}"/>
              </a:ext>
            </a:extLst>
          </p:cNvPr>
          <p:cNvSpPr txBox="1"/>
          <p:nvPr/>
        </p:nvSpPr>
        <p:spPr>
          <a:xfrm>
            <a:off x="1028700" y="2247041"/>
            <a:ext cx="15937702" cy="5963236"/>
          </a:xfrm>
          <a:prstGeom prst="rect">
            <a:avLst/>
          </a:prstGeom>
        </p:spPr>
        <p:txBody>
          <a:bodyPr lIns="0" tIns="0" rIns="0" bIns="0" rtlCol="0" anchor="t">
            <a:spAutoFit/>
          </a:bodyPr>
          <a:lstStyle/>
          <a:p>
            <a:pPr marL="342900" indent="-3429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Revenues 3103 &amp; 3503</a:t>
            </a:r>
          </a:p>
          <a:p>
            <a:pPr marL="342900" indent="-3429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“New” State funding formula, initially rolled out FY23</a:t>
            </a:r>
          </a:p>
          <a:p>
            <a:pPr marL="342900" indent="-3429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Funding appropriated by General Assembly (</a:t>
            </a:r>
            <a:r>
              <a:rPr lang="en-US" sz="2800" dirty="0">
                <a:solidFill>
                  <a:srgbClr val="233746"/>
                </a:solidFill>
                <a:latin typeface="Aptos" panose="020B0004020202020204" pitchFamily="34" charset="0"/>
                <a:hlinkClick r:id="rId3"/>
              </a:rPr>
              <a:t>Proviso 1.3</a:t>
            </a:r>
            <a:r>
              <a:rPr lang="en-US" sz="2800" dirty="0">
                <a:solidFill>
                  <a:srgbClr val="233746"/>
                </a:solidFill>
                <a:latin typeface="Aptos" panose="020B0004020202020204" pitchFamily="34" charset="0"/>
              </a:rPr>
              <a:t>)</a:t>
            </a:r>
          </a:p>
          <a:p>
            <a:pPr marL="342900" indent="-3429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Targeted student/teacher ratio; average teacher salary for 12-years with Masters</a:t>
            </a:r>
          </a:p>
          <a:p>
            <a:pPr marL="342900" indent="-3429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Includes weightings and add-ons for certain pupil classifications</a:t>
            </a:r>
          </a:p>
          <a:p>
            <a:pPr marL="800100" lvl="1" indent="-3429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800100" lvl="1" indent="-3429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800100" lvl="1" indent="-3429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800100" lvl="1" indent="-3429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800100" lvl="1" indent="-3429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800100" lvl="1" indent="-3429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800100" lvl="1" indent="-3429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algn="just">
              <a:lnSpc>
                <a:spcPts val="3079"/>
              </a:lnSpc>
            </a:pPr>
            <a:endParaRPr lang="en-US" sz="2800" dirty="0">
              <a:solidFill>
                <a:srgbClr val="233746"/>
              </a:solidFill>
              <a:latin typeface="Aptos" panose="020B0004020202020204" pitchFamily="34" charset="0"/>
            </a:endParaRPr>
          </a:p>
          <a:p>
            <a:pPr marL="342900" indent="-3429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State share 75%, Local share 25% for traditional districts</a:t>
            </a:r>
          </a:p>
          <a:p>
            <a:pPr marL="342900" indent="-3429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State share 100%, Local Share 0% for Charter districts</a:t>
            </a:r>
          </a:p>
        </p:txBody>
      </p:sp>
      <p:graphicFrame>
        <p:nvGraphicFramePr>
          <p:cNvPr id="2" name="Table 1">
            <a:extLst>
              <a:ext uri="{FF2B5EF4-FFF2-40B4-BE49-F238E27FC236}">
                <a16:creationId xmlns:a16="http://schemas.microsoft.com/office/drawing/2014/main" id="{528FFA40-2CC7-83DE-F494-67209AA0A6B2}"/>
              </a:ext>
            </a:extLst>
          </p:cNvPr>
          <p:cNvGraphicFramePr>
            <a:graphicFrameLocks noGrp="1"/>
          </p:cNvGraphicFramePr>
          <p:nvPr>
            <p:extLst>
              <p:ext uri="{D42A27DB-BD31-4B8C-83A1-F6EECF244321}">
                <p14:modId xmlns:p14="http://schemas.microsoft.com/office/powerpoint/2010/main" val="273491978"/>
              </p:ext>
            </p:extLst>
          </p:nvPr>
        </p:nvGraphicFramePr>
        <p:xfrm>
          <a:off x="2311772" y="4381500"/>
          <a:ext cx="5777757" cy="2560320"/>
        </p:xfrm>
        <a:graphic>
          <a:graphicData uri="http://schemas.openxmlformats.org/drawingml/2006/table">
            <a:tbl>
              <a:tblPr firstRow="1" bandRow="1">
                <a:tableStyleId>{5C22544A-7EE6-4342-B048-85BDC9FD1C3A}</a:tableStyleId>
              </a:tblPr>
              <a:tblGrid>
                <a:gridCol w="4302322">
                  <a:extLst>
                    <a:ext uri="{9D8B030D-6E8A-4147-A177-3AD203B41FA5}">
                      <a16:colId xmlns:a16="http://schemas.microsoft.com/office/drawing/2014/main" val="3304259118"/>
                    </a:ext>
                  </a:extLst>
                </a:gridCol>
                <a:gridCol w="1475435">
                  <a:extLst>
                    <a:ext uri="{9D8B030D-6E8A-4147-A177-3AD203B41FA5}">
                      <a16:colId xmlns:a16="http://schemas.microsoft.com/office/drawing/2014/main" val="796281921"/>
                    </a:ext>
                  </a:extLst>
                </a:gridCol>
              </a:tblGrid>
              <a:tr h="342900">
                <a:tc>
                  <a:txBody>
                    <a:bodyPr/>
                    <a:lstStyle/>
                    <a:p>
                      <a:r>
                        <a:rPr lang="en-US" dirty="0"/>
                        <a:t>Student Classification</a:t>
                      </a:r>
                    </a:p>
                  </a:txBody>
                  <a:tcPr/>
                </a:tc>
                <a:tc>
                  <a:txBody>
                    <a:bodyPr/>
                    <a:lstStyle/>
                    <a:p>
                      <a:r>
                        <a:rPr lang="en-US" dirty="0"/>
                        <a:t>Weight</a:t>
                      </a:r>
                    </a:p>
                  </a:txBody>
                  <a:tcPr/>
                </a:tc>
                <a:extLst>
                  <a:ext uri="{0D108BD9-81ED-4DB2-BD59-A6C34878D82A}">
                    <a16:rowId xmlns:a16="http://schemas.microsoft.com/office/drawing/2014/main" val="642994828"/>
                  </a:ext>
                </a:extLst>
              </a:tr>
              <a:tr h="342900">
                <a:tc>
                  <a:txBody>
                    <a:bodyPr/>
                    <a:lstStyle/>
                    <a:p>
                      <a:r>
                        <a:rPr lang="en-US" dirty="0"/>
                        <a:t>Base </a:t>
                      </a:r>
                      <a:br>
                        <a:rPr lang="en-US" dirty="0"/>
                      </a:br>
                      <a:r>
                        <a:rPr lang="en-US" dirty="0"/>
                        <a:t>(K, P, E, HS, HB)</a:t>
                      </a:r>
                    </a:p>
                  </a:txBody>
                  <a:tcPr/>
                </a:tc>
                <a:tc>
                  <a:txBody>
                    <a:bodyPr/>
                    <a:lstStyle/>
                    <a:p>
                      <a:r>
                        <a:rPr lang="en-US" dirty="0"/>
                        <a:t>1.00</a:t>
                      </a:r>
                    </a:p>
                  </a:txBody>
                  <a:tcPr/>
                </a:tc>
                <a:extLst>
                  <a:ext uri="{0D108BD9-81ED-4DB2-BD59-A6C34878D82A}">
                    <a16:rowId xmlns:a16="http://schemas.microsoft.com/office/drawing/2014/main" val="2049910631"/>
                  </a:ext>
                </a:extLst>
              </a:tr>
              <a:tr h="342900">
                <a:tc>
                  <a:txBody>
                    <a:bodyPr/>
                    <a:lstStyle/>
                    <a:p>
                      <a:r>
                        <a:rPr lang="en-US" dirty="0"/>
                        <a:t>Students with Disabilities</a:t>
                      </a:r>
                      <a:br>
                        <a:rPr lang="en-US" dirty="0"/>
                      </a:br>
                      <a:r>
                        <a:rPr lang="en-US" dirty="0"/>
                        <a:t>(EM H, LD, TM H, EH, OH, VH, AUT, </a:t>
                      </a:r>
                      <a:br>
                        <a:rPr lang="en-US" dirty="0"/>
                      </a:br>
                      <a:r>
                        <a:rPr lang="en-US" dirty="0"/>
                        <a:t>HH, SP H)</a:t>
                      </a:r>
                    </a:p>
                  </a:txBody>
                  <a:tcPr/>
                </a:tc>
                <a:tc>
                  <a:txBody>
                    <a:bodyPr/>
                    <a:lstStyle/>
                    <a:p>
                      <a:r>
                        <a:rPr lang="en-US" dirty="0"/>
                        <a:t>2.60</a:t>
                      </a:r>
                    </a:p>
                  </a:txBody>
                  <a:tcPr/>
                </a:tc>
                <a:extLst>
                  <a:ext uri="{0D108BD9-81ED-4DB2-BD59-A6C34878D82A}">
                    <a16:rowId xmlns:a16="http://schemas.microsoft.com/office/drawing/2014/main" val="434887082"/>
                  </a:ext>
                </a:extLst>
              </a:tr>
              <a:tr h="342900">
                <a:tc>
                  <a:txBody>
                    <a:bodyPr/>
                    <a:lstStyle/>
                    <a:p>
                      <a:r>
                        <a:rPr lang="en-US" dirty="0" err="1"/>
                        <a:t>Precareer</a:t>
                      </a:r>
                      <a:r>
                        <a:rPr lang="en-US" dirty="0"/>
                        <a:t> &amp; Career Technology</a:t>
                      </a:r>
                      <a:br>
                        <a:rPr lang="en-US" dirty="0"/>
                      </a:br>
                      <a:r>
                        <a:rPr lang="en-US" dirty="0"/>
                        <a:t>(CTE)</a:t>
                      </a:r>
                    </a:p>
                  </a:txBody>
                  <a:tcPr/>
                </a:tc>
                <a:tc>
                  <a:txBody>
                    <a:bodyPr/>
                    <a:lstStyle/>
                    <a:p>
                      <a:r>
                        <a:rPr lang="en-US" dirty="0"/>
                        <a:t>1.20</a:t>
                      </a:r>
                    </a:p>
                  </a:txBody>
                  <a:tcPr/>
                </a:tc>
                <a:extLst>
                  <a:ext uri="{0D108BD9-81ED-4DB2-BD59-A6C34878D82A}">
                    <a16:rowId xmlns:a16="http://schemas.microsoft.com/office/drawing/2014/main" val="960398153"/>
                  </a:ext>
                </a:extLst>
              </a:tr>
            </a:tbl>
          </a:graphicData>
        </a:graphic>
      </p:graphicFrame>
      <p:graphicFrame>
        <p:nvGraphicFramePr>
          <p:cNvPr id="4" name="Table 3">
            <a:extLst>
              <a:ext uri="{FF2B5EF4-FFF2-40B4-BE49-F238E27FC236}">
                <a16:creationId xmlns:a16="http://schemas.microsoft.com/office/drawing/2014/main" id="{03F7B047-2CB5-FDC3-F550-86E206C04D64}"/>
              </a:ext>
            </a:extLst>
          </p:cNvPr>
          <p:cNvGraphicFramePr>
            <a:graphicFrameLocks noGrp="1"/>
          </p:cNvGraphicFramePr>
          <p:nvPr>
            <p:extLst>
              <p:ext uri="{D42A27DB-BD31-4B8C-83A1-F6EECF244321}">
                <p14:modId xmlns:p14="http://schemas.microsoft.com/office/powerpoint/2010/main" val="3941273201"/>
              </p:ext>
            </p:extLst>
          </p:nvPr>
        </p:nvGraphicFramePr>
        <p:xfrm>
          <a:off x="9144000" y="4381500"/>
          <a:ext cx="6832227" cy="2588262"/>
        </p:xfrm>
        <a:graphic>
          <a:graphicData uri="http://schemas.openxmlformats.org/drawingml/2006/table">
            <a:tbl>
              <a:tblPr firstRow="1" bandRow="1">
                <a:tableStyleId>{5C22544A-7EE6-4342-B048-85BDC9FD1C3A}</a:tableStyleId>
              </a:tblPr>
              <a:tblGrid>
                <a:gridCol w="5087518">
                  <a:extLst>
                    <a:ext uri="{9D8B030D-6E8A-4147-A177-3AD203B41FA5}">
                      <a16:colId xmlns:a16="http://schemas.microsoft.com/office/drawing/2014/main" val="3304259118"/>
                    </a:ext>
                  </a:extLst>
                </a:gridCol>
                <a:gridCol w="1744709">
                  <a:extLst>
                    <a:ext uri="{9D8B030D-6E8A-4147-A177-3AD203B41FA5}">
                      <a16:colId xmlns:a16="http://schemas.microsoft.com/office/drawing/2014/main" val="796281921"/>
                    </a:ext>
                  </a:extLst>
                </a:gridCol>
              </a:tblGrid>
              <a:tr h="361103">
                <a:tc>
                  <a:txBody>
                    <a:bodyPr/>
                    <a:lstStyle/>
                    <a:p>
                      <a:r>
                        <a:rPr lang="en-US" dirty="0"/>
                        <a:t>Add-On Classification</a:t>
                      </a:r>
                    </a:p>
                  </a:txBody>
                  <a:tcPr/>
                </a:tc>
                <a:tc>
                  <a:txBody>
                    <a:bodyPr/>
                    <a:lstStyle/>
                    <a:p>
                      <a:r>
                        <a:rPr lang="en-US" dirty="0"/>
                        <a:t>Weight</a:t>
                      </a:r>
                    </a:p>
                  </a:txBody>
                  <a:tcPr/>
                </a:tc>
                <a:extLst>
                  <a:ext uri="{0D108BD9-81ED-4DB2-BD59-A6C34878D82A}">
                    <a16:rowId xmlns:a16="http://schemas.microsoft.com/office/drawing/2014/main" val="642994828"/>
                  </a:ext>
                </a:extLst>
              </a:tr>
              <a:tr h="361103">
                <a:tc>
                  <a:txBody>
                    <a:bodyPr/>
                    <a:lstStyle/>
                    <a:p>
                      <a:r>
                        <a:rPr lang="en-US" dirty="0"/>
                        <a:t>Pupils in Poverty (PIP)</a:t>
                      </a:r>
                    </a:p>
                  </a:txBody>
                  <a:tcPr/>
                </a:tc>
                <a:tc>
                  <a:txBody>
                    <a:bodyPr/>
                    <a:lstStyle/>
                    <a:p>
                      <a:r>
                        <a:rPr lang="en-US" dirty="0"/>
                        <a:t>0.50</a:t>
                      </a:r>
                    </a:p>
                  </a:txBody>
                  <a:tcPr/>
                </a:tc>
                <a:extLst>
                  <a:ext uri="{0D108BD9-81ED-4DB2-BD59-A6C34878D82A}">
                    <a16:rowId xmlns:a16="http://schemas.microsoft.com/office/drawing/2014/main" val="2049910631"/>
                  </a:ext>
                </a:extLst>
              </a:tr>
              <a:tr h="361103">
                <a:tc>
                  <a:txBody>
                    <a:bodyPr/>
                    <a:lstStyle/>
                    <a:p>
                      <a:r>
                        <a:rPr lang="en-US" dirty="0"/>
                        <a:t>Gifted &amp; Talented</a:t>
                      </a:r>
                    </a:p>
                  </a:txBody>
                  <a:tcPr/>
                </a:tc>
                <a:tc>
                  <a:txBody>
                    <a:bodyPr/>
                    <a:lstStyle/>
                    <a:p>
                      <a:r>
                        <a:rPr lang="en-US" dirty="0"/>
                        <a:t>0.15</a:t>
                      </a:r>
                    </a:p>
                  </a:txBody>
                  <a:tcPr/>
                </a:tc>
                <a:extLst>
                  <a:ext uri="{0D108BD9-81ED-4DB2-BD59-A6C34878D82A}">
                    <a16:rowId xmlns:a16="http://schemas.microsoft.com/office/drawing/2014/main" val="434887082"/>
                  </a:ext>
                </a:extLst>
              </a:tr>
              <a:tr h="361103">
                <a:tc>
                  <a:txBody>
                    <a:bodyPr/>
                    <a:lstStyle/>
                    <a:p>
                      <a:r>
                        <a:rPr lang="en-US" dirty="0"/>
                        <a:t>Academic Assistance</a:t>
                      </a:r>
                    </a:p>
                  </a:txBody>
                  <a:tcPr/>
                </a:tc>
                <a:tc>
                  <a:txBody>
                    <a:bodyPr/>
                    <a:lstStyle/>
                    <a:p>
                      <a:r>
                        <a:rPr lang="en-US" dirty="0"/>
                        <a:t>0.15</a:t>
                      </a:r>
                    </a:p>
                  </a:txBody>
                  <a:tcPr/>
                </a:tc>
                <a:extLst>
                  <a:ext uri="{0D108BD9-81ED-4DB2-BD59-A6C34878D82A}">
                    <a16:rowId xmlns:a16="http://schemas.microsoft.com/office/drawing/2014/main" val="960398153"/>
                  </a:ext>
                </a:extLst>
              </a:tr>
              <a:tr h="361103">
                <a:tc>
                  <a:txBody>
                    <a:bodyPr/>
                    <a:lstStyle/>
                    <a:p>
                      <a:r>
                        <a:rPr lang="en-US" dirty="0"/>
                        <a:t>Limited English Proficiency</a:t>
                      </a:r>
                    </a:p>
                  </a:txBody>
                  <a:tcPr/>
                </a:tc>
                <a:tc>
                  <a:txBody>
                    <a:bodyPr/>
                    <a:lstStyle/>
                    <a:p>
                      <a:r>
                        <a:rPr lang="en-US" dirty="0"/>
                        <a:t>0.20</a:t>
                      </a:r>
                    </a:p>
                  </a:txBody>
                  <a:tcPr/>
                </a:tc>
                <a:extLst>
                  <a:ext uri="{0D108BD9-81ED-4DB2-BD59-A6C34878D82A}">
                    <a16:rowId xmlns:a16="http://schemas.microsoft.com/office/drawing/2014/main" val="420940818"/>
                  </a:ext>
                </a:extLst>
              </a:tr>
              <a:tr h="361103">
                <a:tc>
                  <a:txBody>
                    <a:bodyPr/>
                    <a:lstStyle/>
                    <a:p>
                      <a:r>
                        <a:rPr lang="en-US" dirty="0"/>
                        <a:t>Enrolled – Brick &amp; Mortar (Charter Authorizers Only)</a:t>
                      </a:r>
                    </a:p>
                  </a:txBody>
                  <a:tcPr/>
                </a:tc>
                <a:tc>
                  <a:txBody>
                    <a:bodyPr/>
                    <a:lstStyle/>
                    <a:p>
                      <a:r>
                        <a:rPr lang="en-US" dirty="0"/>
                        <a:t>1.25</a:t>
                      </a:r>
                    </a:p>
                  </a:txBody>
                  <a:tcPr/>
                </a:tc>
                <a:extLst>
                  <a:ext uri="{0D108BD9-81ED-4DB2-BD59-A6C34878D82A}">
                    <a16:rowId xmlns:a16="http://schemas.microsoft.com/office/drawing/2014/main" val="1500288432"/>
                  </a:ext>
                </a:extLst>
              </a:tr>
              <a:tr h="393702">
                <a:tc>
                  <a:txBody>
                    <a:bodyPr/>
                    <a:lstStyle/>
                    <a:p>
                      <a:r>
                        <a:rPr lang="en-US" dirty="0"/>
                        <a:t>Enrolled – Virtual (Charter Authorizers only)</a:t>
                      </a:r>
                    </a:p>
                  </a:txBody>
                  <a:tcPr/>
                </a:tc>
                <a:tc>
                  <a:txBody>
                    <a:bodyPr/>
                    <a:lstStyle/>
                    <a:p>
                      <a:r>
                        <a:rPr lang="en-US" dirty="0"/>
                        <a:t>0.50</a:t>
                      </a:r>
                    </a:p>
                  </a:txBody>
                  <a:tcPr/>
                </a:tc>
                <a:extLst>
                  <a:ext uri="{0D108BD9-81ED-4DB2-BD59-A6C34878D82A}">
                    <a16:rowId xmlns:a16="http://schemas.microsoft.com/office/drawing/2014/main" val="2472590755"/>
                  </a:ext>
                </a:extLst>
              </a:tr>
            </a:tbl>
          </a:graphicData>
        </a:graphic>
      </p:graphicFrame>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endParaRPr lang="en-US"/>
          </a:p>
        </p:txBody>
      </p:sp>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4"/>
            <a:stretch>
              <a:fillRect/>
            </a:stretch>
          </a:blipFill>
        </p:spPr>
        <p:txBody>
          <a:bodyPr/>
          <a:lstStyle/>
          <a:p>
            <a:endParaRPr lang="en-US"/>
          </a:p>
        </p:txBody>
      </p:sp>
    </p:spTree>
    <p:extLst>
      <p:ext uri="{BB962C8B-B14F-4D97-AF65-F5344CB8AC3E}">
        <p14:creationId xmlns:p14="http://schemas.microsoft.com/office/powerpoint/2010/main" val="15033998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
            <a:extLst>
              <a:ext uri="{FF2B5EF4-FFF2-40B4-BE49-F238E27FC236}">
                <a16:creationId xmlns:a16="http://schemas.microsoft.com/office/drawing/2014/main" id="{F8D69DFA-9EE6-8666-346D-97AF6425F980}"/>
              </a:ext>
            </a:extLst>
          </p:cNvPr>
          <p:cNvSpPr txBox="1">
            <a:spLocks noGrp="1"/>
          </p:cNvSpPr>
          <p:nvPr>
            <p:ph type="title" idx="4294967295"/>
          </p:nvPr>
        </p:nvSpPr>
        <p:spPr>
          <a:xfrm>
            <a:off x="1028700" y="1076325"/>
            <a:ext cx="16955363" cy="65845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kumimoji="0" lang="en-US" sz="5000" b="1" i="0" u="none" strike="noStrike" kern="1200" cap="none" spc="0" normalizeH="0" baseline="0" noProof="0" dirty="0">
                <a:ln>
                  <a:noFill/>
                </a:ln>
                <a:solidFill>
                  <a:srgbClr val="233746"/>
                </a:solidFill>
                <a:effectLst/>
                <a:uLnTx/>
                <a:uFillTx/>
                <a:latin typeface="Aptos" panose="020B0004020202020204" pitchFamily="34" charset="0"/>
                <a:ea typeface="+mn-ea"/>
                <a:cs typeface="+mn-cs"/>
              </a:rPr>
              <a:t>Membership Counts</a:t>
            </a:r>
          </a:p>
        </p:txBody>
      </p:sp>
      <p:sp>
        <p:nvSpPr>
          <p:cNvPr id="22" name="AutoShape 4">
            <a:extLst>
              <a:ext uri="{FF2B5EF4-FFF2-40B4-BE49-F238E27FC236}">
                <a16:creationId xmlns:a16="http://schemas.microsoft.com/office/drawing/2014/main" id="{90128454-5E65-0728-86BA-6AD56BD5A10E}"/>
              </a:ext>
              <a:ext uri="{C183D7F6-B498-43B3-948B-1728B52AA6E4}">
                <adec:decorative xmlns:adec="http://schemas.microsoft.com/office/drawing/2017/decorative" val="1"/>
              </a:ext>
            </a:extLst>
          </p:cNvPr>
          <p:cNvSpPr/>
          <p:nvPr/>
        </p:nvSpPr>
        <p:spPr>
          <a:xfrm flipV="1">
            <a:off x="1129557" y="2019300"/>
            <a:ext cx="16028886" cy="0"/>
          </a:xfrm>
          <a:prstGeom prst="line">
            <a:avLst/>
          </a:prstGeom>
          <a:ln w="19050" cap="flat">
            <a:solidFill>
              <a:srgbClr val="EFC04C"/>
            </a:solidFill>
            <a:prstDash val="solid"/>
            <a:headEnd type="none" w="sm" len="sm"/>
            <a:tailEnd type="none" w="sm" len="sm"/>
          </a:ln>
        </p:spPr>
        <p:txBody>
          <a:bodyPr/>
          <a:lstStyle/>
          <a:p>
            <a:endParaRPr lang="en-US">
              <a:solidFill>
                <a:srgbClr val="233746"/>
              </a:solidFill>
            </a:endParaRPr>
          </a:p>
        </p:txBody>
      </p:sp>
      <p:grpSp>
        <p:nvGrpSpPr>
          <p:cNvPr id="33" name="Group 5">
            <a:extLst>
              <a:ext uri="{FF2B5EF4-FFF2-40B4-BE49-F238E27FC236}">
                <a16:creationId xmlns:a16="http://schemas.microsoft.com/office/drawing/2014/main" id="{6E1F3613-C796-05D8-529C-2E9CF03D0F8E}"/>
              </a:ext>
              <a:ext uri="{C183D7F6-B498-43B3-948B-1728B52AA6E4}">
                <adec:decorative xmlns:adec="http://schemas.microsoft.com/office/drawing/2017/decorative" val="1"/>
              </a:ext>
            </a:extLst>
          </p:cNvPr>
          <p:cNvGrpSpPr/>
          <p:nvPr/>
        </p:nvGrpSpPr>
        <p:grpSpPr>
          <a:xfrm>
            <a:off x="1602197" y="2831990"/>
            <a:ext cx="6781804" cy="5435710"/>
            <a:chOff x="0" y="0"/>
            <a:chExt cx="1547670" cy="1431627"/>
          </a:xfrm>
        </p:grpSpPr>
        <p:sp>
          <p:nvSpPr>
            <p:cNvPr id="34" name="Freeform 6">
              <a:extLst>
                <a:ext uri="{FF2B5EF4-FFF2-40B4-BE49-F238E27FC236}">
                  <a16:creationId xmlns:a16="http://schemas.microsoft.com/office/drawing/2014/main" id="{7B3572CE-860E-AF9F-2066-DD6A04D00EBB}"/>
                </a:ext>
              </a:extLst>
            </p:cNvPr>
            <p:cNvSpPr/>
            <p:nvPr/>
          </p:nvSpPr>
          <p:spPr>
            <a:xfrm>
              <a:off x="0" y="0"/>
              <a:ext cx="1547670" cy="1431627"/>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p>
              <a:endParaRPr lang="en-US"/>
            </a:p>
          </p:txBody>
        </p:sp>
        <p:sp>
          <p:nvSpPr>
            <p:cNvPr id="35" name="TextBox 7">
              <a:extLst>
                <a:ext uri="{FF2B5EF4-FFF2-40B4-BE49-F238E27FC236}">
                  <a16:creationId xmlns:a16="http://schemas.microsoft.com/office/drawing/2014/main" id="{2991F4F8-2D1B-E7E9-50B3-28E2FCF49D6C}"/>
                </a:ext>
              </a:extLst>
            </p:cNvPr>
            <p:cNvSpPr txBox="1"/>
            <p:nvPr/>
          </p:nvSpPr>
          <p:spPr>
            <a:xfrm>
              <a:off x="0" y="-76200"/>
              <a:ext cx="1547670" cy="1507827"/>
            </a:xfrm>
            <a:prstGeom prst="rect">
              <a:avLst/>
            </a:prstGeom>
          </p:spPr>
          <p:txBody>
            <a:bodyPr lIns="50800" tIns="50800" rIns="50800" bIns="50800" rtlCol="0" anchor="ctr"/>
            <a:lstStyle/>
            <a:p>
              <a:pPr algn="ctr">
                <a:lnSpc>
                  <a:spcPts val="2520"/>
                </a:lnSpc>
              </a:pPr>
              <a:endParaRPr/>
            </a:p>
          </p:txBody>
        </p:sp>
      </p:grpSp>
      <p:sp>
        <p:nvSpPr>
          <p:cNvPr id="31" name="TextBox 14">
            <a:extLst>
              <a:ext uri="{FF2B5EF4-FFF2-40B4-BE49-F238E27FC236}">
                <a16:creationId xmlns:a16="http://schemas.microsoft.com/office/drawing/2014/main" id="{7CECC893-0D2B-52BF-67FC-D07D833D0967}"/>
              </a:ext>
            </a:extLst>
          </p:cNvPr>
          <p:cNvSpPr txBox="1"/>
          <p:nvPr/>
        </p:nvSpPr>
        <p:spPr>
          <a:xfrm>
            <a:off x="1969015" y="3174681"/>
            <a:ext cx="5985894" cy="330283"/>
          </a:xfrm>
          <a:prstGeom prst="rect">
            <a:avLst/>
          </a:prstGeom>
        </p:spPr>
        <p:txBody>
          <a:bodyPr wrap="square" lIns="0" tIns="0" rIns="0" bIns="0" rtlCol="0" anchor="t">
            <a:spAutoFit/>
          </a:bodyPr>
          <a:lstStyle/>
          <a:p>
            <a:pPr algn="ctr">
              <a:lnSpc>
                <a:spcPts val="2400"/>
              </a:lnSpc>
            </a:pPr>
            <a:r>
              <a:rPr lang="en-US" sz="2800" b="1" dirty="0">
                <a:solidFill>
                  <a:srgbClr val="233746"/>
                </a:solidFill>
                <a:latin typeface="Aptos" panose="020B0004020202020204" pitchFamily="34" charset="0"/>
              </a:rPr>
              <a:t>Average Daily Membership (ADM)</a:t>
            </a:r>
          </a:p>
        </p:txBody>
      </p:sp>
      <mc:AlternateContent xmlns:mc="http://schemas.openxmlformats.org/markup-compatibility/2006" xmlns:a14="http://schemas.microsoft.com/office/drawing/2010/main">
        <mc:Choice Requires="a14">
          <p:sp>
            <p:nvSpPr>
              <p:cNvPr id="26" name="TextBox 8">
                <a:extLst>
                  <a:ext uri="{FF2B5EF4-FFF2-40B4-BE49-F238E27FC236}">
                    <a16:creationId xmlns:a16="http://schemas.microsoft.com/office/drawing/2014/main" id="{A3599B67-F25E-7CD5-90B2-DEEA88B085A6}"/>
                  </a:ext>
                </a:extLst>
              </p:cNvPr>
              <p:cNvSpPr txBox="1"/>
              <p:nvPr/>
            </p:nvSpPr>
            <p:spPr>
              <a:xfrm>
                <a:off x="1969014" y="3789165"/>
                <a:ext cx="5985895" cy="773802"/>
              </a:xfrm>
              <a:prstGeom prst="rect">
                <a:avLst/>
              </a:prstGeom>
            </p:spPr>
            <p:txBody>
              <a:bodyPr lIns="0" tIns="0" rIns="0" bIns="0" rtlCol="0" anchor="t">
                <a:spAutoFit/>
              </a:bodyPr>
              <a:lstStyle/>
              <a:p>
                <a:pPr marL="342900" indent="-342900" algn="just">
                  <a:lnSpc>
                    <a:spcPts val="3079"/>
                  </a:lnSpc>
                  <a:buFont typeface="Arial" panose="020B0604020202020204" pitchFamily="34" charset="0"/>
                  <a:buChar char="•"/>
                </a:pPr>
                <a14:m>
                  <m:oMath xmlns:m="http://schemas.openxmlformats.org/officeDocument/2006/math">
                    <m:r>
                      <a:rPr lang="en-US" sz="2199" b="0" i="1" smtClean="0">
                        <a:solidFill>
                          <a:srgbClr val="233746"/>
                        </a:solidFill>
                        <a:latin typeface="Cambria Math" panose="02040503050406030204" pitchFamily="18" charset="0"/>
                      </a:rPr>
                      <m:t>𝐴𝐷𝑀</m:t>
                    </m:r>
                    <m:r>
                      <a:rPr lang="en-US" sz="2199" b="0" i="1" smtClean="0">
                        <a:solidFill>
                          <a:srgbClr val="233746"/>
                        </a:solidFill>
                        <a:latin typeface="Cambria Math" panose="02040503050406030204" pitchFamily="18" charset="0"/>
                      </a:rPr>
                      <m:t>= </m:t>
                    </m:r>
                    <m:f>
                      <m:fPr>
                        <m:ctrlPr>
                          <a:rPr lang="en-US" sz="2199" b="0" i="1" smtClean="0">
                            <a:solidFill>
                              <a:srgbClr val="233746"/>
                            </a:solidFill>
                            <a:latin typeface="Cambria Math" panose="02040503050406030204" pitchFamily="18" charset="0"/>
                          </a:rPr>
                        </m:ctrlPr>
                      </m:fPr>
                      <m:num>
                        <m:r>
                          <a:rPr lang="en-US" sz="2199" b="0" i="1" smtClean="0">
                            <a:solidFill>
                              <a:srgbClr val="233746"/>
                            </a:solidFill>
                            <a:latin typeface="Cambria Math" panose="02040503050406030204" pitchFamily="18" charset="0"/>
                          </a:rPr>
                          <m:t>𝐴𝑔𝑔𝑟𝑒𝑔𝑎𝑡𝑒</m:t>
                        </m:r>
                        <m:r>
                          <a:rPr lang="en-US" sz="2199" b="0" i="1" smtClean="0">
                            <a:solidFill>
                              <a:srgbClr val="233746"/>
                            </a:solidFill>
                            <a:latin typeface="Cambria Math" panose="02040503050406030204" pitchFamily="18" charset="0"/>
                          </a:rPr>
                          <m:t> # </m:t>
                        </m:r>
                        <m:r>
                          <a:rPr lang="en-US" sz="2199" b="0" i="1" smtClean="0">
                            <a:solidFill>
                              <a:srgbClr val="233746"/>
                            </a:solidFill>
                            <a:latin typeface="Cambria Math" panose="02040503050406030204" pitchFamily="18" charset="0"/>
                          </a:rPr>
                          <m:t>𝑑𝑎𝑦𝑠</m:t>
                        </m:r>
                        <m:r>
                          <a:rPr lang="en-US" sz="2199" b="0" i="1" smtClean="0">
                            <a:solidFill>
                              <a:srgbClr val="233746"/>
                            </a:solidFill>
                            <a:latin typeface="Cambria Math" panose="02040503050406030204" pitchFamily="18" charset="0"/>
                          </a:rPr>
                          <m:t> </m:t>
                        </m:r>
                        <m:r>
                          <a:rPr lang="en-US" sz="2199" b="0" i="1" smtClean="0">
                            <a:solidFill>
                              <a:srgbClr val="233746"/>
                            </a:solidFill>
                            <a:latin typeface="Cambria Math" panose="02040503050406030204" pitchFamily="18" charset="0"/>
                          </a:rPr>
                          <m:t>𝑖𝑛</m:t>
                        </m:r>
                        <m:r>
                          <a:rPr lang="en-US" sz="2199" b="0" i="1" smtClean="0">
                            <a:solidFill>
                              <a:srgbClr val="233746"/>
                            </a:solidFill>
                            <a:latin typeface="Cambria Math" panose="02040503050406030204" pitchFamily="18" charset="0"/>
                          </a:rPr>
                          <m:t> </m:t>
                        </m:r>
                        <m:r>
                          <a:rPr lang="en-US" sz="2199" b="0" i="1" smtClean="0">
                            <a:solidFill>
                              <a:srgbClr val="233746"/>
                            </a:solidFill>
                            <a:latin typeface="Cambria Math" panose="02040503050406030204" pitchFamily="18" charset="0"/>
                          </a:rPr>
                          <m:t>𝑚𝑒𝑚𝑏𝑒𝑟𝑠h𝑖𝑝</m:t>
                        </m:r>
                      </m:num>
                      <m:den>
                        <m:r>
                          <a:rPr lang="en-US" sz="2199" b="0" i="1" smtClean="0">
                            <a:solidFill>
                              <a:srgbClr val="233746"/>
                            </a:solidFill>
                            <a:latin typeface="Cambria Math" panose="02040503050406030204" pitchFamily="18" charset="0"/>
                          </a:rPr>
                          <m:t># </m:t>
                        </m:r>
                        <m:r>
                          <a:rPr lang="en-US" sz="2199" b="0" i="1" smtClean="0">
                            <a:solidFill>
                              <a:srgbClr val="233746"/>
                            </a:solidFill>
                            <a:latin typeface="Cambria Math" panose="02040503050406030204" pitchFamily="18" charset="0"/>
                          </a:rPr>
                          <m:t>𝑑𝑎𝑦𝑠</m:t>
                        </m:r>
                        <m:r>
                          <a:rPr lang="en-US" sz="2199" b="0" i="1" smtClean="0">
                            <a:solidFill>
                              <a:srgbClr val="233746"/>
                            </a:solidFill>
                            <a:latin typeface="Cambria Math" panose="02040503050406030204" pitchFamily="18" charset="0"/>
                          </a:rPr>
                          <m:t> </m:t>
                        </m:r>
                        <m:r>
                          <a:rPr lang="en-US" sz="2199" b="0" i="1" smtClean="0">
                            <a:solidFill>
                              <a:srgbClr val="233746"/>
                            </a:solidFill>
                            <a:latin typeface="Cambria Math" panose="02040503050406030204" pitchFamily="18" charset="0"/>
                          </a:rPr>
                          <m:t>𝑠𝑐h𝑜𝑜𝑙</m:t>
                        </m:r>
                        <m:r>
                          <a:rPr lang="en-US" sz="2199" b="0" i="1" smtClean="0">
                            <a:solidFill>
                              <a:srgbClr val="233746"/>
                            </a:solidFill>
                            <a:latin typeface="Cambria Math" panose="02040503050406030204" pitchFamily="18" charset="0"/>
                          </a:rPr>
                          <m:t> </m:t>
                        </m:r>
                        <m:r>
                          <a:rPr lang="en-US" sz="2199" b="0" i="1" smtClean="0">
                            <a:solidFill>
                              <a:srgbClr val="233746"/>
                            </a:solidFill>
                            <a:latin typeface="Cambria Math" panose="02040503050406030204" pitchFamily="18" charset="0"/>
                          </a:rPr>
                          <m:t>𝑖𝑛</m:t>
                        </m:r>
                        <m:r>
                          <a:rPr lang="en-US" sz="2199" b="0" i="1" smtClean="0">
                            <a:solidFill>
                              <a:srgbClr val="233746"/>
                            </a:solidFill>
                            <a:latin typeface="Cambria Math" panose="02040503050406030204" pitchFamily="18" charset="0"/>
                          </a:rPr>
                          <m:t> </m:t>
                        </m:r>
                        <m:r>
                          <a:rPr lang="en-US" sz="2199" b="0" i="1" smtClean="0">
                            <a:solidFill>
                              <a:srgbClr val="233746"/>
                            </a:solidFill>
                            <a:latin typeface="Cambria Math" panose="02040503050406030204" pitchFamily="18" charset="0"/>
                          </a:rPr>
                          <m:t>𝑠𝑒𝑠𝑠𝑖𝑜𝑛</m:t>
                        </m:r>
                      </m:den>
                    </m:f>
                  </m:oMath>
                </a14:m>
                <a:endParaRPr lang="en-US" sz="2199" dirty="0">
                  <a:solidFill>
                    <a:srgbClr val="233746"/>
                  </a:solidFill>
                  <a:latin typeface="Aptos" panose="020B0004020202020204" pitchFamily="34" charset="0"/>
                </a:endParaRPr>
              </a:p>
              <a:p>
                <a:pPr marL="342900" indent="-342900" algn="just">
                  <a:lnSpc>
                    <a:spcPts val="3079"/>
                  </a:lnSpc>
                  <a:buFont typeface="Arial" panose="020B0604020202020204" pitchFamily="34" charset="0"/>
                  <a:buChar char="•"/>
                </a:pPr>
                <a:endParaRPr lang="en-US" sz="2199" dirty="0">
                  <a:solidFill>
                    <a:srgbClr val="233746"/>
                  </a:solidFill>
                  <a:latin typeface="Aptos" panose="020B0004020202020204" pitchFamily="34" charset="0"/>
                </a:endParaRPr>
              </a:p>
            </p:txBody>
          </p:sp>
        </mc:Choice>
        <mc:Fallback xmlns="">
          <p:sp>
            <p:nvSpPr>
              <p:cNvPr id="26" name="TextBox 8">
                <a:extLst>
                  <a:ext uri="{FF2B5EF4-FFF2-40B4-BE49-F238E27FC236}">
                    <a16:creationId xmlns:a16="http://schemas.microsoft.com/office/drawing/2014/main" id="{A3599B67-F25E-7CD5-90B2-DEEA88B085A6}"/>
                  </a:ext>
                </a:extLst>
              </p:cNvPr>
              <p:cNvSpPr txBox="1">
                <a:spLocks noRot="1" noChangeAspect="1" noMove="1" noResize="1" noEditPoints="1" noAdjustHandles="1" noChangeArrowheads="1" noChangeShapeType="1" noTextEdit="1"/>
              </p:cNvSpPr>
              <p:nvPr/>
            </p:nvSpPr>
            <p:spPr>
              <a:xfrm>
                <a:off x="1969014" y="3789165"/>
                <a:ext cx="5985895" cy="773802"/>
              </a:xfrm>
              <a:prstGeom prst="rect">
                <a:avLst/>
              </a:prstGeom>
              <a:blipFill>
                <a:blip r:embed="rId3"/>
                <a:stretch>
                  <a:fillRect t="-8661"/>
                </a:stretch>
              </a:blipFill>
            </p:spPr>
            <p:txBody>
              <a:bodyPr/>
              <a:lstStyle/>
              <a:p>
                <a:r>
                  <a:rPr lang="en-US">
                    <a:noFill/>
                  </a:rPr>
                  <a:t> </a:t>
                </a:r>
              </a:p>
            </p:txBody>
          </p:sp>
        </mc:Fallback>
      </mc:AlternateContent>
      <p:graphicFrame>
        <p:nvGraphicFramePr>
          <p:cNvPr id="2" name="Table 1">
            <a:extLst>
              <a:ext uri="{FF2B5EF4-FFF2-40B4-BE49-F238E27FC236}">
                <a16:creationId xmlns:a16="http://schemas.microsoft.com/office/drawing/2014/main" id="{10C68C62-DE2D-0F0E-C7D3-7ABF15A537D6}"/>
              </a:ext>
            </a:extLst>
          </p:cNvPr>
          <p:cNvGraphicFramePr>
            <a:graphicFrameLocks noGrp="1"/>
          </p:cNvGraphicFramePr>
          <p:nvPr>
            <p:extLst>
              <p:ext uri="{D42A27DB-BD31-4B8C-83A1-F6EECF244321}">
                <p14:modId xmlns:p14="http://schemas.microsoft.com/office/powerpoint/2010/main" val="1891091694"/>
              </p:ext>
            </p:extLst>
          </p:nvPr>
        </p:nvGraphicFramePr>
        <p:xfrm>
          <a:off x="1969013" y="4562966"/>
          <a:ext cx="5985896" cy="2942732"/>
        </p:xfrm>
        <a:graphic>
          <a:graphicData uri="http://schemas.openxmlformats.org/drawingml/2006/table">
            <a:tbl>
              <a:tblPr firstRow="1" bandRow="1">
                <a:tableStyleId>{5C22544A-7EE6-4342-B048-85BDC9FD1C3A}</a:tableStyleId>
              </a:tblPr>
              <a:tblGrid>
                <a:gridCol w="1496474">
                  <a:extLst>
                    <a:ext uri="{9D8B030D-6E8A-4147-A177-3AD203B41FA5}">
                      <a16:colId xmlns:a16="http://schemas.microsoft.com/office/drawing/2014/main" val="406068692"/>
                    </a:ext>
                  </a:extLst>
                </a:gridCol>
                <a:gridCol w="1496474">
                  <a:extLst>
                    <a:ext uri="{9D8B030D-6E8A-4147-A177-3AD203B41FA5}">
                      <a16:colId xmlns:a16="http://schemas.microsoft.com/office/drawing/2014/main" val="3942390112"/>
                    </a:ext>
                  </a:extLst>
                </a:gridCol>
                <a:gridCol w="1496474">
                  <a:extLst>
                    <a:ext uri="{9D8B030D-6E8A-4147-A177-3AD203B41FA5}">
                      <a16:colId xmlns:a16="http://schemas.microsoft.com/office/drawing/2014/main" val="1294579209"/>
                    </a:ext>
                  </a:extLst>
                </a:gridCol>
                <a:gridCol w="1496474">
                  <a:extLst>
                    <a:ext uri="{9D8B030D-6E8A-4147-A177-3AD203B41FA5}">
                      <a16:colId xmlns:a16="http://schemas.microsoft.com/office/drawing/2014/main" val="285701532"/>
                    </a:ext>
                  </a:extLst>
                </a:gridCol>
              </a:tblGrid>
              <a:tr h="735683">
                <a:tc>
                  <a:txBody>
                    <a:bodyPr/>
                    <a:lstStyle/>
                    <a:p>
                      <a:pPr algn="ctr"/>
                      <a:r>
                        <a:rPr lang="en-US" dirty="0"/>
                        <a:t>Classification</a:t>
                      </a:r>
                    </a:p>
                  </a:txBody>
                  <a:tcPr anchor="b"/>
                </a:tc>
                <a:tc>
                  <a:txBody>
                    <a:bodyPr/>
                    <a:lstStyle/>
                    <a:p>
                      <a:pPr algn="ctr"/>
                      <a:r>
                        <a:rPr lang="en-US" dirty="0"/>
                        <a:t>Total Days Enrolled</a:t>
                      </a:r>
                    </a:p>
                  </a:txBody>
                  <a:tcPr anchor="b"/>
                </a:tc>
                <a:tc>
                  <a:txBody>
                    <a:bodyPr/>
                    <a:lstStyle/>
                    <a:p>
                      <a:pPr algn="ctr"/>
                      <a:r>
                        <a:rPr lang="en-US" dirty="0"/>
                        <a:t># Days in Session</a:t>
                      </a:r>
                    </a:p>
                  </a:txBody>
                  <a:tcPr anchor="b"/>
                </a:tc>
                <a:tc>
                  <a:txBody>
                    <a:bodyPr/>
                    <a:lstStyle/>
                    <a:p>
                      <a:pPr algn="ctr"/>
                      <a:r>
                        <a:rPr lang="en-US" dirty="0"/>
                        <a:t>ADM</a:t>
                      </a:r>
                    </a:p>
                  </a:txBody>
                  <a:tcPr anchor="b"/>
                </a:tc>
                <a:extLst>
                  <a:ext uri="{0D108BD9-81ED-4DB2-BD59-A6C34878D82A}">
                    <a16:rowId xmlns:a16="http://schemas.microsoft.com/office/drawing/2014/main" val="2158372349"/>
                  </a:ext>
                </a:extLst>
              </a:tr>
              <a:tr h="735683">
                <a:tc>
                  <a:txBody>
                    <a:bodyPr/>
                    <a:lstStyle/>
                    <a:p>
                      <a:r>
                        <a:rPr lang="en-US" dirty="0"/>
                        <a:t>Kindergarten</a:t>
                      </a:r>
                    </a:p>
                  </a:txBody>
                  <a:tcPr/>
                </a:tc>
                <a:tc>
                  <a:txBody>
                    <a:bodyPr/>
                    <a:lstStyle/>
                    <a:p>
                      <a:r>
                        <a:rPr lang="en-US" dirty="0"/>
                        <a:t>10,000</a:t>
                      </a:r>
                    </a:p>
                  </a:txBody>
                  <a:tcPr/>
                </a:tc>
                <a:tc>
                  <a:txBody>
                    <a:bodyPr/>
                    <a:lstStyle/>
                    <a:p>
                      <a:r>
                        <a:rPr lang="en-US" dirty="0"/>
                        <a:t>45</a:t>
                      </a:r>
                    </a:p>
                  </a:txBody>
                  <a:tcPr/>
                </a:tc>
                <a:tc>
                  <a:txBody>
                    <a:bodyPr/>
                    <a:lstStyle/>
                    <a:p>
                      <a:r>
                        <a:rPr lang="en-US" dirty="0"/>
                        <a:t>222.22</a:t>
                      </a:r>
                    </a:p>
                  </a:txBody>
                  <a:tcPr/>
                </a:tc>
                <a:extLst>
                  <a:ext uri="{0D108BD9-81ED-4DB2-BD59-A6C34878D82A}">
                    <a16:rowId xmlns:a16="http://schemas.microsoft.com/office/drawing/2014/main" val="2736070076"/>
                  </a:ext>
                </a:extLst>
              </a:tr>
              <a:tr h="735683">
                <a:tc>
                  <a:txBody>
                    <a:bodyPr/>
                    <a:lstStyle/>
                    <a:p>
                      <a:r>
                        <a:rPr lang="en-US" dirty="0"/>
                        <a:t>Elementary</a:t>
                      </a:r>
                    </a:p>
                  </a:txBody>
                  <a:tcPr/>
                </a:tc>
                <a:tc>
                  <a:txBody>
                    <a:bodyPr/>
                    <a:lstStyle/>
                    <a:p>
                      <a:r>
                        <a:rPr lang="en-US" dirty="0"/>
                        <a:t>25,000</a:t>
                      </a:r>
                    </a:p>
                  </a:txBody>
                  <a:tcPr/>
                </a:tc>
                <a:tc>
                  <a:txBody>
                    <a:bodyPr/>
                    <a:lstStyle/>
                    <a:p>
                      <a:r>
                        <a:rPr lang="en-US" dirty="0"/>
                        <a:t>45</a:t>
                      </a:r>
                    </a:p>
                  </a:txBody>
                  <a:tcPr/>
                </a:tc>
                <a:tc>
                  <a:txBody>
                    <a:bodyPr/>
                    <a:lstStyle/>
                    <a:p>
                      <a:r>
                        <a:rPr lang="en-US" dirty="0"/>
                        <a:t>555.56</a:t>
                      </a:r>
                    </a:p>
                  </a:txBody>
                  <a:tcPr/>
                </a:tc>
                <a:extLst>
                  <a:ext uri="{0D108BD9-81ED-4DB2-BD59-A6C34878D82A}">
                    <a16:rowId xmlns:a16="http://schemas.microsoft.com/office/drawing/2014/main" val="1392395749"/>
                  </a:ext>
                </a:extLst>
              </a:tr>
              <a:tr h="735683">
                <a:tc>
                  <a:txBody>
                    <a:bodyPr/>
                    <a:lstStyle/>
                    <a:p>
                      <a:r>
                        <a:rPr lang="en-US" dirty="0"/>
                        <a:t>Learning Disabled</a:t>
                      </a:r>
                    </a:p>
                  </a:txBody>
                  <a:tcPr/>
                </a:tc>
                <a:tc>
                  <a:txBody>
                    <a:bodyPr/>
                    <a:lstStyle/>
                    <a:p>
                      <a:r>
                        <a:rPr lang="en-US" dirty="0"/>
                        <a:t>12,500</a:t>
                      </a:r>
                    </a:p>
                  </a:txBody>
                  <a:tcPr/>
                </a:tc>
                <a:tc>
                  <a:txBody>
                    <a:bodyPr/>
                    <a:lstStyle/>
                    <a:p>
                      <a:r>
                        <a:rPr lang="en-US" dirty="0"/>
                        <a:t>45</a:t>
                      </a:r>
                    </a:p>
                  </a:txBody>
                  <a:tcPr/>
                </a:tc>
                <a:tc>
                  <a:txBody>
                    <a:bodyPr/>
                    <a:lstStyle/>
                    <a:p>
                      <a:r>
                        <a:rPr lang="en-US" dirty="0"/>
                        <a:t>277.78</a:t>
                      </a:r>
                    </a:p>
                  </a:txBody>
                  <a:tcPr/>
                </a:tc>
                <a:extLst>
                  <a:ext uri="{0D108BD9-81ED-4DB2-BD59-A6C34878D82A}">
                    <a16:rowId xmlns:a16="http://schemas.microsoft.com/office/drawing/2014/main" val="1862404931"/>
                  </a:ext>
                </a:extLst>
              </a:tr>
            </a:tbl>
          </a:graphicData>
        </a:graphic>
      </p:graphicFrame>
      <p:grpSp>
        <p:nvGrpSpPr>
          <p:cNvPr id="36" name="Group 5">
            <a:extLst>
              <a:ext uri="{FF2B5EF4-FFF2-40B4-BE49-F238E27FC236}">
                <a16:creationId xmlns:a16="http://schemas.microsoft.com/office/drawing/2014/main" id="{122381A6-760B-3B3F-2465-4ED203DD3158}"/>
              </a:ext>
              <a:ext uri="{C183D7F6-B498-43B3-948B-1728B52AA6E4}">
                <adec:decorative xmlns:adec="http://schemas.microsoft.com/office/drawing/2017/decorative" val="1"/>
              </a:ext>
            </a:extLst>
          </p:cNvPr>
          <p:cNvGrpSpPr/>
          <p:nvPr/>
        </p:nvGrpSpPr>
        <p:grpSpPr>
          <a:xfrm>
            <a:off x="8783639" y="2831990"/>
            <a:ext cx="6781804" cy="5435710"/>
            <a:chOff x="0" y="0"/>
            <a:chExt cx="1547670" cy="1431627"/>
          </a:xfrm>
        </p:grpSpPr>
        <p:sp>
          <p:nvSpPr>
            <p:cNvPr id="37" name="Freeform 6">
              <a:extLst>
                <a:ext uri="{FF2B5EF4-FFF2-40B4-BE49-F238E27FC236}">
                  <a16:creationId xmlns:a16="http://schemas.microsoft.com/office/drawing/2014/main" id="{35D5CBA8-97AE-D383-9120-48B1A6A3E54F}"/>
                </a:ext>
              </a:extLst>
            </p:cNvPr>
            <p:cNvSpPr/>
            <p:nvPr/>
          </p:nvSpPr>
          <p:spPr>
            <a:xfrm>
              <a:off x="0" y="0"/>
              <a:ext cx="1547670" cy="1431627"/>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p>
              <a:endParaRPr lang="en-US"/>
            </a:p>
          </p:txBody>
        </p:sp>
        <p:sp>
          <p:nvSpPr>
            <p:cNvPr id="38" name="TextBox 7">
              <a:extLst>
                <a:ext uri="{FF2B5EF4-FFF2-40B4-BE49-F238E27FC236}">
                  <a16:creationId xmlns:a16="http://schemas.microsoft.com/office/drawing/2014/main" id="{C8AC27F6-A6D9-9840-9118-9571E7821294}"/>
                </a:ext>
              </a:extLst>
            </p:cNvPr>
            <p:cNvSpPr txBox="1"/>
            <p:nvPr/>
          </p:nvSpPr>
          <p:spPr>
            <a:xfrm>
              <a:off x="0" y="-76200"/>
              <a:ext cx="1547670" cy="1507827"/>
            </a:xfrm>
            <a:prstGeom prst="rect">
              <a:avLst/>
            </a:prstGeom>
          </p:spPr>
          <p:txBody>
            <a:bodyPr lIns="50800" tIns="50800" rIns="50800" bIns="50800" rtlCol="0" anchor="ctr"/>
            <a:lstStyle/>
            <a:p>
              <a:pPr algn="ctr">
                <a:lnSpc>
                  <a:spcPts val="2520"/>
                </a:lnSpc>
              </a:pPr>
              <a:endParaRPr/>
            </a:p>
          </p:txBody>
        </p:sp>
      </p:grpSp>
      <p:sp>
        <p:nvSpPr>
          <p:cNvPr id="32" name="TextBox 15">
            <a:extLst>
              <a:ext uri="{FF2B5EF4-FFF2-40B4-BE49-F238E27FC236}">
                <a16:creationId xmlns:a16="http://schemas.microsoft.com/office/drawing/2014/main" id="{0265F6BE-078D-A3EE-E90B-1CBECDFD423E}"/>
              </a:ext>
            </a:extLst>
          </p:cNvPr>
          <p:cNvSpPr txBox="1"/>
          <p:nvPr/>
        </p:nvSpPr>
        <p:spPr>
          <a:xfrm>
            <a:off x="9144001" y="3174681"/>
            <a:ext cx="6023488" cy="330283"/>
          </a:xfrm>
          <a:prstGeom prst="rect">
            <a:avLst/>
          </a:prstGeom>
        </p:spPr>
        <p:txBody>
          <a:bodyPr wrap="square" lIns="0" tIns="0" rIns="0" bIns="0" rtlCol="0" anchor="t">
            <a:spAutoFit/>
          </a:bodyPr>
          <a:lstStyle/>
          <a:p>
            <a:pPr algn="ctr">
              <a:lnSpc>
                <a:spcPts val="2400"/>
              </a:lnSpc>
            </a:pPr>
            <a:r>
              <a:rPr lang="en-US" sz="2800" b="1" dirty="0">
                <a:solidFill>
                  <a:srgbClr val="233746"/>
                </a:solidFill>
                <a:latin typeface="Aptos" panose="020B0004020202020204" pitchFamily="34" charset="0"/>
              </a:rPr>
              <a:t>Weighted Pupil Units (WPU)</a:t>
            </a:r>
          </a:p>
        </p:txBody>
      </p:sp>
      <mc:AlternateContent xmlns:mc="http://schemas.openxmlformats.org/markup-compatibility/2006" xmlns:a14="http://schemas.microsoft.com/office/drawing/2010/main">
        <mc:Choice Requires="a14">
          <p:sp>
            <p:nvSpPr>
              <p:cNvPr id="30" name="TextBox 13">
                <a:extLst>
                  <a:ext uri="{FF2B5EF4-FFF2-40B4-BE49-F238E27FC236}">
                    <a16:creationId xmlns:a16="http://schemas.microsoft.com/office/drawing/2014/main" id="{2F32ED9D-9170-177C-A190-C55416DA52BF}"/>
                  </a:ext>
                </a:extLst>
              </p:cNvPr>
              <p:cNvSpPr txBox="1"/>
              <p:nvPr/>
            </p:nvSpPr>
            <p:spPr>
              <a:xfrm>
                <a:off x="9181594" y="3789165"/>
                <a:ext cx="5985895" cy="773802"/>
              </a:xfrm>
              <a:prstGeom prst="rect">
                <a:avLst/>
              </a:prstGeom>
            </p:spPr>
            <p:txBody>
              <a:bodyPr lIns="0" tIns="0" rIns="0" bIns="0" rtlCol="0" anchor="t">
                <a:spAutoFit/>
              </a:bodyPr>
              <a:lstStyle/>
              <a:p>
                <a:pPr marL="342900" indent="-342900" algn="just">
                  <a:lnSpc>
                    <a:spcPts val="3079"/>
                  </a:lnSpc>
                  <a:buFont typeface="Arial" panose="020B0604020202020204" pitchFamily="34" charset="0"/>
                  <a:buChar char="•"/>
                </a:pPr>
                <a14:m>
                  <m:oMath xmlns:m="http://schemas.openxmlformats.org/officeDocument/2006/math">
                    <m:r>
                      <a:rPr lang="en-US" sz="2199" b="0" i="1" smtClean="0">
                        <a:solidFill>
                          <a:srgbClr val="233746"/>
                        </a:solidFill>
                        <a:latin typeface="Cambria Math" panose="02040503050406030204" pitchFamily="18" charset="0"/>
                      </a:rPr>
                      <m:t>𝑊𝑃𝑈</m:t>
                    </m:r>
                    <m:r>
                      <a:rPr lang="en-US" sz="2199" b="0" i="1" smtClean="0">
                        <a:solidFill>
                          <a:srgbClr val="233746"/>
                        </a:solidFill>
                        <a:latin typeface="Cambria Math" panose="02040503050406030204" pitchFamily="18" charset="0"/>
                      </a:rPr>
                      <m:t>=</m:t>
                    </m:r>
                    <m:r>
                      <a:rPr lang="en-US" sz="2199" b="0" i="1" smtClean="0">
                        <a:solidFill>
                          <a:srgbClr val="233746"/>
                        </a:solidFill>
                        <a:latin typeface="Cambria Math" panose="02040503050406030204" pitchFamily="18" charset="0"/>
                      </a:rPr>
                      <m:t>𝐴𝐷𝑀</m:t>
                    </m:r>
                    <m:r>
                      <a:rPr lang="en-US" sz="2199" b="0" i="1" smtClean="0">
                        <a:solidFill>
                          <a:srgbClr val="233746"/>
                        </a:solidFill>
                        <a:latin typeface="Cambria Math" panose="02040503050406030204" pitchFamily="18" charset="0"/>
                      </a:rPr>
                      <m:t> ∗</m:t>
                    </m:r>
                    <m:r>
                      <a:rPr lang="en-US" sz="2199" b="0" i="1" smtClean="0">
                        <a:solidFill>
                          <a:srgbClr val="233746"/>
                        </a:solidFill>
                        <a:latin typeface="Cambria Math" panose="02040503050406030204" pitchFamily="18" charset="0"/>
                      </a:rPr>
                      <m:t>𝐶𝑙𝑎𝑠𝑠𝑖𝑓𝑖𝑐𝑎𝑡𝑖𝑜𝑛</m:t>
                    </m:r>
                    <m:r>
                      <a:rPr lang="en-US" sz="2199" b="0" i="1" smtClean="0">
                        <a:solidFill>
                          <a:srgbClr val="233746"/>
                        </a:solidFill>
                        <a:latin typeface="Cambria Math" panose="02040503050406030204" pitchFamily="18" charset="0"/>
                      </a:rPr>
                      <m:t> </m:t>
                    </m:r>
                    <m:r>
                      <a:rPr lang="en-US" sz="2199" b="0" i="1" smtClean="0">
                        <a:solidFill>
                          <a:srgbClr val="233746"/>
                        </a:solidFill>
                        <a:latin typeface="Cambria Math" panose="02040503050406030204" pitchFamily="18" charset="0"/>
                      </a:rPr>
                      <m:t>𝑊𝑒𝑖𝑔h𝑡𝑖𝑛𝑔</m:t>
                    </m:r>
                  </m:oMath>
                </a14:m>
                <a:endParaRPr lang="en-US" sz="2199" b="0" dirty="0">
                  <a:solidFill>
                    <a:srgbClr val="233746"/>
                  </a:solidFill>
                  <a:latin typeface="Aptos" panose="020B0004020202020204" pitchFamily="34" charset="0"/>
                </a:endParaRPr>
              </a:p>
              <a:p>
                <a:pPr algn="just">
                  <a:lnSpc>
                    <a:spcPts val="3079"/>
                  </a:lnSpc>
                </a:pPr>
                <a:endParaRPr lang="en-US" sz="2199" dirty="0">
                  <a:solidFill>
                    <a:srgbClr val="233746"/>
                  </a:solidFill>
                  <a:latin typeface="Aptos" panose="020B0004020202020204" pitchFamily="34" charset="0"/>
                </a:endParaRPr>
              </a:p>
            </p:txBody>
          </p:sp>
        </mc:Choice>
        <mc:Fallback xmlns="">
          <p:sp>
            <p:nvSpPr>
              <p:cNvPr id="30" name="TextBox 13">
                <a:extLst>
                  <a:ext uri="{FF2B5EF4-FFF2-40B4-BE49-F238E27FC236}">
                    <a16:creationId xmlns:a16="http://schemas.microsoft.com/office/drawing/2014/main" id="{2F32ED9D-9170-177C-A190-C55416DA52BF}"/>
                  </a:ext>
                </a:extLst>
              </p:cNvPr>
              <p:cNvSpPr txBox="1">
                <a:spLocks noRot="1" noChangeAspect="1" noMove="1" noResize="1" noEditPoints="1" noAdjustHandles="1" noChangeArrowheads="1" noChangeShapeType="1" noTextEdit="1"/>
              </p:cNvSpPr>
              <p:nvPr/>
            </p:nvSpPr>
            <p:spPr>
              <a:xfrm>
                <a:off x="9181594" y="3789165"/>
                <a:ext cx="5985895" cy="773802"/>
              </a:xfrm>
              <a:prstGeom prst="rect">
                <a:avLst/>
              </a:prstGeom>
              <a:blipFill>
                <a:blip r:embed="rId4"/>
                <a:stretch>
                  <a:fillRect l="-2648" t="-6299"/>
                </a:stretch>
              </a:blipFill>
            </p:spPr>
            <p:txBody>
              <a:bodyPr/>
              <a:lstStyle/>
              <a:p>
                <a:r>
                  <a:rPr lang="en-US">
                    <a:noFill/>
                  </a:rPr>
                  <a:t> </a:t>
                </a:r>
              </a:p>
            </p:txBody>
          </p:sp>
        </mc:Fallback>
      </mc:AlternateContent>
      <p:graphicFrame>
        <p:nvGraphicFramePr>
          <p:cNvPr id="5" name="Table 4">
            <a:extLst>
              <a:ext uri="{FF2B5EF4-FFF2-40B4-BE49-F238E27FC236}">
                <a16:creationId xmlns:a16="http://schemas.microsoft.com/office/drawing/2014/main" id="{FD3AAD70-216F-52C4-3F41-C30FE4EB2B3F}"/>
              </a:ext>
            </a:extLst>
          </p:cNvPr>
          <p:cNvGraphicFramePr>
            <a:graphicFrameLocks noGrp="1"/>
          </p:cNvGraphicFramePr>
          <p:nvPr>
            <p:extLst>
              <p:ext uri="{D42A27DB-BD31-4B8C-83A1-F6EECF244321}">
                <p14:modId xmlns:p14="http://schemas.microsoft.com/office/powerpoint/2010/main" val="3689439278"/>
              </p:ext>
            </p:extLst>
          </p:nvPr>
        </p:nvGraphicFramePr>
        <p:xfrm>
          <a:off x="9144000" y="4562966"/>
          <a:ext cx="5985896" cy="2942732"/>
        </p:xfrm>
        <a:graphic>
          <a:graphicData uri="http://schemas.openxmlformats.org/drawingml/2006/table">
            <a:tbl>
              <a:tblPr firstRow="1" bandRow="1">
                <a:tableStyleId>{5C22544A-7EE6-4342-B048-85BDC9FD1C3A}</a:tableStyleId>
              </a:tblPr>
              <a:tblGrid>
                <a:gridCol w="1496474">
                  <a:extLst>
                    <a:ext uri="{9D8B030D-6E8A-4147-A177-3AD203B41FA5}">
                      <a16:colId xmlns:a16="http://schemas.microsoft.com/office/drawing/2014/main" val="406068692"/>
                    </a:ext>
                  </a:extLst>
                </a:gridCol>
                <a:gridCol w="1496474">
                  <a:extLst>
                    <a:ext uri="{9D8B030D-6E8A-4147-A177-3AD203B41FA5}">
                      <a16:colId xmlns:a16="http://schemas.microsoft.com/office/drawing/2014/main" val="3942390112"/>
                    </a:ext>
                  </a:extLst>
                </a:gridCol>
                <a:gridCol w="1496474">
                  <a:extLst>
                    <a:ext uri="{9D8B030D-6E8A-4147-A177-3AD203B41FA5}">
                      <a16:colId xmlns:a16="http://schemas.microsoft.com/office/drawing/2014/main" val="1294579209"/>
                    </a:ext>
                  </a:extLst>
                </a:gridCol>
                <a:gridCol w="1496474">
                  <a:extLst>
                    <a:ext uri="{9D8B030D-6E8A-4147-A177-3AD203B41FA5}">
                      <a16:colId xmlns:a16="http://schemas.microsoft.com/office/drawing/2014/main" val="285701532"/>
                    </a:ext>
                  </a:extLst>
                </a:gridCol>
              </a:tblGrid>
              <a:tr h="735683">
                <a:tc>
                  <a:txBody>
                    <a:bodyPr/>
                    <a:lstStyle/>
                    <a:p>
                      <a:pPr algn="ctr"/>
                      <a:r>
                        <a:rPr lang="en-US" dirty="0"/>
                        <a:t>Classification</a:t>
                      </a:r>
                    </a:p>
                  </a:txBody>
                  <a:tcPr anchor="b"/>
                </a:tc>
                <a:tc>
                  <a:txBody>
                    <a:bodyPr/>
                    <a:lstStyle/>
                    <a:p>
                      <a:pPr algn="ctr"/>
                      <a:r>
                        <a:rPr lang="en-US" dirty="0"/>
                        <a:t>ADM</a:t>
                      </a:r>
                    </a:p>
                  </a:txBody>
                  <a:tcPr anchor="b"/>
                </a:tc>
                <a:tc>
                  <a:txBody>
                    <a:bodyPr/>
                    <a:lstStyle/>
                    <a:p>
                      <a:pPr algn="ctr"/>
                      <a:r>
                        <a:rPr lang="en-US" dirty="0"/>
                        <a:t>Weight</a:t>
                      </a:r>
                    </a:p>
                  </a:txBody>
                  <a:tcPr anchor="b"/>
                </a:tc>
                <a:tc>
                  <a:txBody>
                    <a:bodyPr/>
                    <a:lstStyle/>
                    <a:p>
                      <a:pPr algn="ctr"/>
                      <a:r>
                        <a:rPr lang="en-US" dirty="0"/>
                        <a:t>WPU</a:t>
                      </a:r>
                    </a:p>
                  </a:txBody>
                  <a:tcPr anchor="b"/>
                </a:tc>
                <a:extLst>
                  <a:ext uri="{0D108BD9-81ED-4DB2-BD59-A6C34878D82A}">
                    <a16:rowId xmlns:a16="http://schemas.microsoft.com/office/drawing/2014/main" val="2158372349"/>
                  </a:ext>
                </a:extLst>
              </a:tr>
              <a:tr h="735683">
                <a:tc>
                  <a:txBody>
                    <a:bodyPr/>
                    <a:lstStyle/>
                    <a:p>
                      <a:r>
                        <a:rPr lang="en-US" dirty="0"/>
                        <a:t>Kindergarten</a:t>
                      </a:r>
                    </a:p>
                  </a:txBody>
                  <a:tcPr/>
                </a:tc>
                <a:tc>
                  <a:txBody>
                    <a:bodyPr/>
                    <a:lstStyle/>
                    <a:p>
                      <a:r>
                        <a:rPr lang="en-US" dirty="0"/>
                        <a:t>222.22</a:t>
                      </a:r>
                    </a:p>
                  </a:txBody>
                  <a:tcPr/>
                </a:tc>
                <a:tc>
                  <a:txBody>
                    <a:bodyPr/>
                    <a:lstStyle/>
                    <a:p>
                      <a:r>
                        <a:rPr lang="en-US" dirty="0"/>
                        <a:t>1.00</a:t>
                      </a:r>
                    </a:p>
                  </a:txBody>
                  <a:tcPr/>
                </a:tc>
                <a:tc>
                  <a:txBody>
                    <a:bodyPr/>
                    <a:lstStyle/>
                    <a:p>
                      <a:r>
                        <a:rPr lang="en-US" dirty="0"/>
                        <a:t>222.22</a:t>
                      </a:r>
                    </a:p>
                  </a:txBody>
                  <a:tcPr/>
                </a:tc>
                <a:extLst>
                  <a:ext uri="{0D108BD9-81ED-4DB2-BD59-A6C34878D82A}">
                    <a16:rowId xmlns:a16="http://schemas.microsoft.com/office/drawing/2014/main" val="2736070076"/>
                  </a:ext>
                </a:extLst>
              </a:tr>
              <a:tr h="735683">
                <a:tc>
                  <a:txBody>
                    <a:bodyPr/>
                    <a:lstStyle/>
                    <a:p>
                      <a:r>
                        <a:rPr lang="en-US" dirty="0"/>
                        <a:t>Elementary</a:t>
                      </a:r>
                    </a:p>
                  </a:txBody>
                  <a:tcPr/>
                </a:tc>
                <a:tc>
                  <a:txBody>
                    <a:bodyPr/>
                    <a:lstStyle/>
                    <a:p>
                      <a:r>
                        <a:rPr lang="en-US" dirty="0"/>
                        <a:t>555.56</a:t>
                      </a:r>
                    </a:p>
                  </a:txBody>
                  <a:tcPr/>
                </a:tc>
                <a:tc>
                  <a:txBody>
                    <a:bodyPr/>
                    <a:lstStyle/>
                    <a:p>
                      <a:r>
                        <a:rPr lang="en-US" dirty="0"/>
                        <a:t>1.00</a:t>
                      </a:r>
                    </a:p>
                  </a:txBody>
                  <a:tcPr/>
                </a:tc>
                <a:tc>
                  <a:txBody>
                    <a:bodyPr/>
                    <a:lstStyle/>
                    <a:p>
                      <a:r>
                        <a:rPr lang="en-US" dirty="0"/>
                        <a:t>555.56</a:t>
                      </a:r>
                    </a:p>
                  </a:txBody>
                  <a:tcPr/>
                </a:tc>
                <a:extLst>
                  <a:ext uri="{0D108BD9-81ED-4DB2-BD59-A6C34878D82A}">
                    <a16:rowId xmlns:a16="http://schemas.microsoft.com/office/drawing/2014/main" val="1392395749"/>
                  </a:ext>
                </a:extLst>
              </a:tr>
              <a:tr h="735683">
                <a:tc>
                  <a:txBody>
                    <a:bodyPr/>
                    <a:lstStyle/>
                    <a:p>
                      <a:r>
                        <a:rPr lang="en-US" dirty="0"/>
                        <a:t>Learning Disabled</a:t>
                      </a:r>
                    </a:p>
                  </a:txBody>
                  <a:tcPr/>
                </a:tc>
                <a:tc>
                  <a:txBody>
                    <a:bodyPr/>
                    <a:lstStyle/>
                    <a:p>
                      <a:r>
                        <a:rPr lang="en-US" dirty="0"/>
                        <a:t>277.78</a:t>
                      </a:r>
                    </a:p>
                  </a:txBody>
                  <a:tcPr/>
                </a:tc>
                <a:tc>
                  <a:txBody>
                    <a:bodyPr/>
                    <a:lstStyle/>
                    <a:p>
                      <a:r>
                        <a:rPr lang="en-US" dirty="0"/>
                        <a:t>2.60</a:t>
                      </a:r>
                    </a:p>
                  </a:txBody>
                  <a:tcPr/>
                </a:tc>
                <a:tc>
                  <a:txBody>
                    <a:bodyPr/>
                    <a:lstStyle/>
                    <a:p>
                      <a:r>
                        <a:rPr lang="en-US" dirty="0"/>
                        <a:t>722.22</a:t>
                      </a:r>
                    </a:p>
                  </a:txBody>
                  <a:tcPr/>
                </a:tc>
                <a:extLst>
                  <a:ext uri="{0D108BD9-81ED-4DB2-BD59-A6C34878D82A}">
                    <a16:rowId xmlns:a16="http://schemas.microsoft.com/office/drawing/2014/main" val="1862404931"/>
                  </a:ext>
                </a:extLst>
              </a:tr>
            </a:tbl>
          </a:graphicData>
        </a:graphic>
      </p:graphicFrame>
      <p:sp>
        <p:nvSpPr>
          <p:cNvPr id="6" name="TextBox 2">
            <a:extLst>
              <a:ext uri="{FF2B5EF4-FFF2-40B4-BE49-F238E27FC236}">
                <a16:creationId xmlns:a16="http://schemas.microsoft.com/office/drawing/2014/main" id="{E72DABAC-6631-4F51-A7B5-6E56C817AAEC}"/>
              </a:ext>
            </a:extLst>
          </p:cNvPr>
          <p:cNvSpPr txBox="1">
            <a:spLocks/>
          </p:cNvSpPr>
          <p:nvPr/>
        </p:nvSpPr>
        <p:spPr>
          <a:xfrm>
            <a:off x="1602198" y="8613683"/>
            <a:ext cx="13963246" cy="6229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ts val="5000"/>
              </a:lnSpc>
              <a:spcBef>
                <a:spcPts val="0"/>
              </a:spcBef>
              <a:defRPr/>
            </a:pPr>
            <a:r>
              <a:rPr lang="en-US" sz="3600" b="1" dirty="0">
                <a:solidFill>
                  <a:srgbClr val="233746"/>
                </a:solidFill>
                <a:latin typeface="Aptos" panose="020B0004020202020204" pitchFamily="34" charset="0"/>
                <a:ea typeface="+mn-ea"/>
                <a:cs typeface="+mn-cs"/>
                <a:hlinkClick r:id="rId5"/>
              </a:rPr>
              <a:t>SCDE Membership Counts</a:t>
            </a:r>
            <a:endParaRPr lang="en-US" sz="3600" b="1" dirty="0">
              <a:solidFill>
                <a:srgbClr val="233746"/>
              </a:solidFill>
              <a:latin typeface="Aptos" panose="020B0004020202020204" pitchFamily="34" charset="0"/>
              <a:ea typeface="+mn-ea"/>
              <a:cs typeface="+mn-cs"/>
            </a:endParaRPr>
          </a:p>
        </p:txBody>
      </p:sp>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endParaRPr lang="en-US"/>
          </a:p>
        </p:txBody>
      </p:sp>
      <p:sp>
        <p:nvSpPr>
          <p:cNvPr id="9" name="Freeform 9" descr="Circle with words South Carolina Department of Education around the edge. Inside is a palmetto tree with hands representing the fronds. The palmetto tree is rooted in a book. Below the book is the year 1868."/>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6"/>
            <a:stretch>
              <a:fillRect/>
            </a:stretch>
          </a:blipFill>
        </p:spPr>
        <p:txBody>
          <a:bodyPr/>
          <a:lstStyle/>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idx="4294967295"/>
          </p:nvPr>
        </p:nvSpPr>
        <p:spPr>
          <a:xfrm>
            <a:off x="1028700" y="1076325"/>
            <a:ext cx="16955363" cy="66960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5000"/>
              </a:lnSpc>
              <a:spcBef>
                <a:spcPts val="0"/>
              </a:spcBef>
              <a:spcAft>
                <a:spcPts val="0"/>
              </a:spcAft>
              <a:buClrTx/>
              <a:buSzTx/>
              <a:buFontTx/>
              <a:buNone/>
              <a:tabLst/>
              <a:defRPr/>
            </a:pPr>
            <a:r>
              <a:rPr kumimoji="0" lang="en-US" sz="5000" b="1" i="0" u="none" strike="noStrike" kern="1200" cap="none" spc="0" normalizeH="0" baseline="0" noProof="0" dirty="0">
                <a:ln>
                  <a:noFill/>
                </a:ln>
                <a:solidFill>
                  <a:srgbClr val="233746"/>
                </a:solidFill>
                <a:effectLst/>
                <a:uLnTx/>
                <a:uFillTx/>
                <a:latin typeface="Aptos" panose="020B0004020202020204" pitchFamily="34" charset="0"/>
                <a:ea typeface="+mn-ea"/>
                <a:cs typeface="+mn-cs"/>
              </a:rPr>
              <a:t>Determining Funding Statewide</a:t>
            </a:r>
          </a:p>
        </p:txBody>
      </p:sp>
      <p:sp>
        <p:nvSpPr>
          <p:cNvPr id="7" name="AutoShape 6">
            <a:extLst>
              <a:ext uri="{FF2B5EF4-FFF2-40B4-BE49-F238E27FC236}">
                <a16:creationId xmlns:a16="http://schemas.microsoft.com/office/drawing/2014/main" id="{6C91B678-1326-567A-4271-A535D81F4177}"/>
              </a:ext>
              <a:ext uri="{C183D7F6-B498-43B3-948B-1728B52AA6E4}">
                <adec:decorative xmlns:adec="http://schemas.microsoft.com/office/drawing/2017/decorative" val="1"/>
              </a:ext>
            </a:extLst>
          </p:cNvPr>
          <p:cNvSpPr/>
          <p:nvPr/>
        </p:nvSpPr>
        <p:spPr>
          <a:xfrm flipV="1">
            <a:off x="10439400" y="1368482"/>
            <a:ext cx="7342086" cy="41217"/>
          </a:xfrm>
          <a:prstGeom prst="line">
            <a:avLst/>
          </a:prstGeom>
          <a:ln w="19050" cap="flat">
            <a:solidFill>
              <a:srgbClr val="EFC04C"/>
            </a:solidFill>
            <a:prstDash val="solid"/>
            <a:headEnd type="none" w="sm" len="sm"/>
            <a:tailEnd type="none" w="sm" len="sm"/>
          </a:ln>
        </p:spPr>
        <p:txBody>
          <a:bodyPr/>
          <a:lstStyle/>
          <a:p>
            <a:endParaRPr lang="en-US" dirty="0"/>
          </a:p>
        </p:txBody>
      </p:sp>
      <mc:AlternateContent xmlns:mc="http://schemas.openxmlformats.org/markup-compatibility/2006" xmlns:a14="http://schemas.microsoft.com/office/drawing/2010/main">
        <mc:Choice Requires="a14">
          <p:sp>
            <p:nvSpPr>
              <p:cNvPr id="8" name="TextBox 5">
                <a:extLst>
                  <a:ext uri="{FF2B5EF4-FFF2-40B4-BE49-F238E27FC236}">
                    <a16:creationId xmlns:a16="http://schemas.microsoft.com/office/drawing/2014/main" id="{741FA93D-09B0-F2F4-7107-2BA7073EFDE2}"/>
                  </a:ext>
                </a:extLst>
              </p:cNvPr>
              <p:cNvSpPr txBox="1"/>
              <p:nvPr/>
            </p:nvSpPr>
            <p:spPr>
              <a:xfrm>
                <a:off x="1028700" y="2247041"/>
                <a:ext cx="15937702" cy="7155870"/>
              </a:xfrm>
              <a:prstGeom prst="rect">
                <a:avLst/>
              </a:prstGeom>
            </p:spPr>
            <p:txBody>
              <a:bodyPr lIns="0" tIns="0" rIns="0" bIns="0" rtlCol="0" anchor="t">
                <a:spAutoFit/>
              </a:bodyPr>
              <a:lstStyle/>
              <a:p>
                <a:pPr marL="342900" indent="-3429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Calculate the number of teachers needed to serve students at targeted ratio (11.2 for FY26)</a:t>
                </a:r>
              </a:p>
              <a:p>
                <a:pPr marL="342900" indent="-3429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algn="just">
                  <a:lnSpc>
                    <a:spcPts val="3079"/>
                  </a:lnSpc>
                </a:pPr>
                <a:endParaRPr lang="en-US" sz="2800" dirty="0">
                  <a:solidFill>
                    <a:srgbClr val="233746"/>
                  </a:solidFill>
                  <a:latin typeface="Aptos" panose="020B0004020202020204" pitchFamily="34" charset="0"/>
                </a:endParaRPr>
              </a:p>
              <a:p>
                <a:pPr algn="just">
                  <a:lnSpc>
                    <a:spcPts val="3079"/>
                  </a:lnSpc>
                </a:pPr>
                <a14:m>
                  <m:oMathPara xmlns:m="http://schemas.openxmlformats.org/officeDocument/2006/math">
                    <m:oMathParaPr>
                      <m:jc m:val="centerGroup"/>
                    </m:oMathParaPr>
                    <m:oMath xmlns:m="http://schemas.openxmlformats.org/officeDocument/2006/math">
                      <m:f>
                        <m:fPr>
                          <m:ctrlPr>
                            <a:rPr lang="en-US" sz="2800" b="0" i="1" smtClean="0">
                              <a:solidFill>
                                <a:srgbClr val="233746"/>
                              </a:solidFill>
                              <a:latin typeface="Cambria Math" panose="02040503050406030204" pitchFamily="18" charset="0"/>
                            </a:rPr>
                          </m:ctrlPr>
                        </m:fPr>
                        <m:num>
                          <m:r>
                            <a:rPr lang="en-US" sz="2800" b="0" i="1" smtClean="0">
                              <a:solidFill>
                                <a:srgbClr val="233746"/>
                              </a:solidFill>
                              <a:latin typeface="Cambria Math" panose="02040503050406030204" pitchFamily="18" charset="0"/>
                            </a:rPr>
                            <m:t>𝐴𝐷𝑀</m:t>
                          </m:r>
                        </m:num>
                        <m:den>
                          <m:r>
                            <a:rPr lang="en-US" sz="2800" b="0" i="1" smtClean="0">
                              <a:solidFill>
                                <a:srgbClr val="233746"/>
                              </a:solidFill>
                              <a:latin typeface="Cambria Math" panose="02040503050406030204" pitchFamily="18" charset="0"/>
                            </a:rPr>
                            <m:t>𝐿𝑒𝑔𝑖𝑠𝑙𝑎𝑡𝑒𝑑</m:t>
                          </m:r>
                          <m:r>
                            <a:rPr lang="en-US" sz="2800" b="0" i="1" smtClean="0">
                              <a:solidFill>
                                <a:srgbClr val="233746"/>
                              </a:solidFill>
                              <a:latin typeface="Cambria Math" panose="02040503050406030204" pitchFamily="18" charset="0"/>
                            </a:rPr>
                            <m:t> </m:t>
                          </m:r>
                          <m:r>
                            <a:rPr lang="en-US" sz="2800" b="0" i="1" smtClean="0">
                              <a:solidFill>
                                <a:srgbClr val="233746"/>
                              </a:solidFill>
                              <a:latin typeface="Cambria Math" panose="02040503050406030204" pitchFamily="18" charset="0"/>
                            </a:rPr>
                            <m:t>𝑅𝑎𝑡𝑖𝑜</m:t>
                          </m:r>
                        </m:den>
                      </m:f>
                      <m:r>
                        <a:rPr lang="en-US" sz="2800" b="0" i="1" smtClean="0">
                          <a:solidFill>
                            <a:srgbClr val="233746"/>
                          </a:solidFill>
                          <a:latin typeface="Cambria Math" panose="02040503050406030204" pitchFamily="18" charset="0"/>
                        </a:rPr>
                        <m:t>=</m:t>
                      </m:r>
                      <m:r>
                        <a:rPr lang="en-US" sz="2800" b="0" i="1" smtClean="0">
                          <a:solidFill>
                            <a:srgbClr val="233746"/>
                          </a:solidFill>
                          <a:latin typeface="Cambria Math" panose="02040503050406030204" pitchFamily="18" charset="0"/>
                        </a:rPr>
                        <m:t>𝑁𝑜</m:t>
                      </m:r>
                      <m:r>
                        <a:rPr lang="en-US" sz="2800" b="0" i="1" smtClean="0">
                          <a:solidFill>
                            <a:srgbClr val="233746"/>
                          </a:solidFill>
                          <a:latin typeface="Cambria Math" panose="02040503050406030204" pitchFamily="18" charset="0"/>
                        </a:rPr>
                        <m:t>. </m:t>
                      </m:r>
                      <m:r>
                        <a:rPr lang="en-US" sz="2800" b="0" i="1" smtClean="0">
                          <a:solidFill>
                            <a:srgbClr val="233746"/>
                          </a:solidFill>
                          <a:latin typeface="Cambria Math" panose="02040503050406030204" pitchFamily="18" charset="0"/>
                        </a:rPr>
                        <m:t>𝑜𝑓</m:t>
                      </m:r>
                      <m:r>
                        <a:rPr lang="en-US" sz="2800" b="0" i="1" smtClean="0">
                          <a:solidFill>
                            <a:srgbClr val="233746"/>
                          </a:solidFill>
                          <a:latin typeface="Cambria Math" panose="02040503050406030204" pitchFamily="18" charset="0"/>
                        </a:rPr>
                        <m:t> </m:t>
                      </m:r>
                      <m:r>
                        <a:rPr lang="en-US" sz="2800" b="0" i="1" smtClean="0">
                          <a:solidFill>
                            <a:srgbClr val="233746"/>
                          </a:solidFill>
                          <a:latin typeface="Cambria Math" panose="02040503050406030204" pitchFamily="18" charset="0"/>
                        </a:rPr>
                        <m:t>𝑇𝑒𝑎𝑐h𝑒𝑟𝑠</m:t>
                      </m:r>
                    </m:oMath>
                  </m:oMathPara>
                </a14:m>
                <a:endParaRPr lang="en-US" sz="2800" b="0" dirty="0">
                  <a:solidFill>
                    <a:srgbClr val="233746"/>
                  </a:solidFill>
                  <a:latin typeface="Aptos" panose="020B0004020202020204" pitchFamily="34" charset="0"/>
                </a:endParaRPr>
              </a:p>
              <a:p>
                <a:pPr algn="just">
                  <a:lnSpc>
                    <a:spcPts val="3079"/>
                  </a:lnSpc>
                </a:pPr>
                <a:endParaRPr lang="en-US" sz="2800" dirty="0">
                  <a:solidFill>
                    <a:srgbClr val="233746"/>
                  </a:solidFill>
                  <a:latin typeface="Aptos" panose="020B0004020202020204" pitchFamily="34" charset="0"/>
                </a:endParaRPr>
              </a:p>
              <a:p>
                <a:pPr algn="just">
                  <a:lnSpc>
                    <a:spcPts val="3079"/>
                  </a:lnSpc>
                </a:pPr>
                <a:endParaRPr lang="en-US" sz="2800" dirty="0">
                  <a:solidFill>
                    <a:srgbClr val="233746"/>
                  </a:solidFill>
                  <a:latin typeface="Aptos" panose="020B0004020202020204" pitchFamily="34" charset="0"/>
                </a:endParaRPr>
              </a:p>
              <a:p>
                <a:pPr algn="just">
                  <a:lnSpc>
                    <a:spcPts val="3079"/>
                  </a:lnSpc>
                </a:pPr>
                <a14:m>
                  <m:oMathPara xmlns:m="http://schemas.openxmlformats.org/officeDocument/2006/math">
                    <m:oMathParaPr>
                      <m:jc m:val="centerGroup"/>
                    </m:oMathParaPr>
                    <m:oMath xmlns:m="http://schemas.openxmlformats.org/officeDocument/2006/math">
                      <m:f>
                        <m:fPr>
                          <m:ctrlPr>
                            <a:rPr lang="en-US" sz="2800" b="0" i="1" smtClean="0">
                              <a:solidFill>
                                <a:srgbClr val="233746"/>
                              </a:solidFill>
                              <a:latin typeface="Cambria Math" panose="02040503050406030204" pitchFamily="18" charset="0"/>
                            </a:rPr>
                          </m:ctrlPr>
                        </m:fPr>
                        <m:num>
                          <m:r>
                            <a:rPr lang="en-US" sz="2800" b="0" i="1" smtClean="0">
                              <a:solidFill>
                                <a:srgbClr val="233746"/>
                              </a:solidFill>
                              <a:latin typeface="Cambria Math" panose="02040503050406030204" pitchFamily="18" charset="0"/>
                            </a:rPr>
                            <m:t>766,610.55</m:t>
                          </m:r>
                        </m:num>
                        <m:den>
                          <m:r>
                            <a:rPr lang="en-US" sz="2800" b="0" i="1" smtClean="0">
                              <a:solidFill>
                                <a:srgbClr val="233746"/>
                              </a:solidFill>
                              <a:latin typeface="Cambria Math" panose="02040503050406030204" pitchFamily="18" charset="0"/>
                            </a:rPr>
                            <m:t>11.2</m:t>
                          </m:r>
                        </m:den>
                      </m:f>
                      <m:r>
                        <a:rPr lang="en-US" sz="2800" b="0" i="1" smtClean="0">
                          <a:solidFill>
                            <a:srgbClr val="233746"/>
                          </a:solidFill>
                          <a:latin typeface="Cambria Math" panose="02040503050406030204" pitchFamily="18" charset="0"/>
                        </a:rPr>
                        <m:t>=68,447.37 </m:t>
                      </m:r>
                      <m:r>
                        <a:rPr lang="en-US" sz="2800" b="0" i="1" smtClean="0">
                          <a:solidFill>
                            <a:srgbClr val="233746"/>
                          </a:solidFill>
                          <a:latin typeface="Cambria Math" panose="02040503050406030204" pitchFamily="18" charset="0"/>
                        </a:rPr>
                        <m:t>𝑡𝑒𝑎𝑐h𝑒𝑟𝑠</m:t>
                      </m:r>
                    </m:oMath>
                  </m:oMathPara>
                </a14:m>
                <a:endParaRPr lang="en-US" sz="2800" dirty="0">
                  <a:solidFill>
                    <a:srgbClr val="233746"/>
                  </a:solidFill>
                  <a:latin typeface="Aptos" panose="020B0004020202020204" pitchFamily="34" charset="0"/>
                </a:endParaRPr>
              </a:p>
              <a:p>
                <a:pPr algn="just">
                  <a:lnSpc>
                    <a:spcPts val="3079"/>
                  </a:lnSpc>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Determine the cost of a teacher</a:t>
                </a:r>
              </a:p>
              <a:p>
                <a:pPr marL="914400" lvl="1"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Set at teacher with 12 years of experience and a master’s degree</a:t>
                </a:r>
              </a:p>
              <a:p>
                <a:pPr marL="914400" lvl="1"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Outlined in Proviso 1.3</a:t>
                </a:r>
              </a:p>
              <a:p>
                <a:pPr marL="914400" lvl="1"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$77,879 for FY26 ($58,750 salary + $19,129 fringe)</a:t>
                </a:r>
              </a:p>
              <a:p>
                <a:pPr marL="914400" lvl="1"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r>
                  <a:rPr lang="en-US" sz="2800" dirty="0">
                    <a:solidFill>
                      <a:srgbClr val="233746"/>
                    </a:solidFill>
                    <a:latin typeface="Aptos" panose="020B0004020202020204" pitchFamily="34" charset="0"/>
                  </a:rPr>
                  <a:t>Calculate the total cost of the Aid to Classrooms</a:t>
                </a:r>
              </a:p>
              <a:p>
                <a:pPr algn="just">
                  <a:lnSpc>
                    <a:spcPts val="3079"/>
                  </a:lnSpc>
                </a:pPr>
                <a:endParaRPr lang="en-US" sz="2800" dirty="0">
                  <a:solidFill>
                    <a:srgbClr val="233746"/>
                  </a:solidFill>
                  <a:latin typeface="Aptos" panose="020B0004020202020204" pitchFamily="34" charset="0"/>
                </a:endParaRPr>
              </a:p>
              <a:p>
                <a:pPr algn="just">
                  <a:lnSpc>
                    <a:spcPts val="3079"/>
                  </a:lnSpc>
                </a:pPr>
                <a14:m>
                  <m:oMathPara xmlns:m="http://schemas.openxmlformats.org/officeDocument/2006/math">
                    <m:oMathParaPr>
                      <m:jc m:val="centerGroup"/>
                    </m:oMathParaPr>
                    <m:oMath xmlns:m="http://schemas.openxmlformats.org/officeDocument/2006/math">
                      <m:r>
                        <a:rPr lang="en-US" sz="2800" b="0" i="1" smtClean="0">
                          <a:solidFill>
                            <a:srgbClr val="233746"/>
                          </a:solidFill>
                          <a:latin typeface="Cambria Math" panose="02040503050406030204" pitchFamily="18" charset="0"/>
                        </a:rPr>
                        <m:t># </m:t>
                      </m:r>
                      <m:r>
                        <a:rPr lang="en-US" sz="2800" b="0" i="1" smtClean="0">
                          <a:solidFill>
                            <a:srgbClr val="233746"/>
                          </a:solidFill>
                          <a:latin typeface="Cambria Math" panose="02040503050406030204" pitchFamily="18" charset="0"/>
                        </a:rPr>
                        <m:t>𝑇𝑒𝑎𝑐h𝑒𝑟𝑠</m:t>
                      </m:r>
                      <m:r>
                        <a:rPr lang="en-US" sz="2800" b="0" i="1" smtClean="0">
                          <a:solidFill>
                            <a:srgbClr val="233746"/>
                          </a:solidFill>
                          <a:latin typeface="Cambria Math" panose="02040503050406030204" pitchFamily="18" charset="0"/>
                        </a:rPr>
                        <m:t> ∗</m:t>
                      </m:r>
                      <m:r>
                        <a:rPr lang="en-US" sz="2800" b="0" i="1" smtClean="0">
                          <a:solidFill>
                            <a:srgbClr val="233746"/>
                          </a:solidFill>
                          <a:latin typeface="Cambria Math" panose="02040503050406030204" pitchFamily="18" charset="0"/>
                        </a:rPr>
                        <m:t>𝐶𝑜𝑠𝑡</m:t>
                      </m:r>
                      <m:r>
                        <a:rPr lang="en-US" sz="2800" b="0" i="1" smtClean="0">
                          <a:solidFill>
                            <a:srgbClr val="233746"/>
                          </a:solidFill>
                          <a:latin typeface="Cambria Math" panose="02040503050406030204" pitchFamily="18" charset="0"/>
                        </a:rPr>
                        <m:t> </m:t>
                      </m:r>
                      <m:r>
                        <a:rPr lang="en-US" sz="2800" b="0" i="1" smtClean="0">
                          <a:solidFill>
                            <a:srgbClr val="233746"/>
                          </a:solidFill>
                          <a:latin typeface="Cambria Math" panose="02040503050406030204" pitchFamily="18" charset="0"/>
                        </a:rPr>
                        <m:t>𝑜𝑓</m:t>
                      </m:r>
                      <m:r>
                        <a:rPr lang="en-US" sz="2800" b="0" i="1" smtClean="0">
                          <a:solidFill>
                            <a:srgbClr val="233746"/>
                          </a:solidFill>
                          <a:latin typeface="Cambria Math" panose="02040503050406030204" pitchFamily="18" charset="0"/>
                        </a:rPr>
                        <m:t> </m:t>
                      </m:r>
                      <m:r>
                        <a:rPr lang="en-US" sz="2800" b="0" i="1" smtClean="0">
                          <a:solidFill>
                            <a:srgbClr val="233746"/>
                          </a:solidFill>
                          <a:latin typeface="Cambria Math" panose="02040503050406030204" pitchFamily="18" charset="0"/>
                        </a:rPr>
                        <m:t>𝑇𝑒𝑎𝑐h𝑒𝑟</m:t>
                      </m:r>
                      <m:r>
                        <a:rPr lang="en-US" sz="2800" b="0" i="1" smtClean="0">
                          <a:solidFill>
                            <a:srgbClr val="233746"/>
                          </a:solidFill>
                          <a:latin typeface="Cambria Math" panose="02040503050406030204" pitchFamily="18" charset="0"/>
                        </a:rPr>
                        <m:t>=</m:t>
                      </m:r>
                      <m:r>
                        <a:rPr lang="en-US" sz="2800" b="0" i="1" smtClean="0">
                          <a:solidFill>
                            <a:srgbClr val="233746"/>
                          </a:solidFill>
                          <a:latin typeface="Cambria Math" panose="02040503050406030204" pitchFamily="18" charset="0"/>
                        </a:rPr>
                        <m:t>𝑇𝑜𝑡𝑎𝑙</m:t>
                      </m:r>
                      <m:r>
                        <a:rPr lang="en-US" sz="2800" b="0" i="1" smtClean="0">
                          <a:solidFill>
                            <a:srgbClr val="233746"/>
                          </a:solidFill>
                          <a:latin typeface="Cambria Math" panose="02040503050406030204" pitchFamily="18" charset="0"/>
                        </a:rPr>
                        <m:t> </m:t>
                      </m:r>
                      <m:r>
                        <a:rPr lang="en-US" sz="2800" b="0" i="1" smtClean="0">
                          <a:solidFill>
                            <a:srgbClr val="233746"/>
                          </a:solidFill>
                          <a:latin typeface="Cambria Math" panose="02040503050406030204" pitchFamily="18" charset="0"/>
                        </a:rPr>
                        <m:t>𝐶𝑜𝑠𝑡</m:t>
                      </m:r>
                    </m:oMath>
                  </m:oMathPara>
                </a14:m>
                <a:endParaRPr lang="en-US" sz="2800" dirty="0">
                  <a:solidFill>
                    <a:srgbClr val="233746"/>
                  </a:solidFill>
                  <a:latin typeface="Aptos" panose="020B0004020202020204" pitchFamily="34" charset="0"/>
                </a:endParaRPr>
              </a:p>
              <a:p>
                <a:pPr algn="just">
                  <a:lnSpc>
                    <a:spcPts val="3079"/>
                  </a:lnSpc>
                </a:pPr>
                <a14:m>
                  <m:oMathPara xmlns:m="http://schemas.openxmlformats.org/officeDocument/2006/math">
                    <m:oMathParaPr>
                      <m:jc m:val="centerGroup"/>
                    </m:oMathParaPr>
                    <m:oMath xmlns:m="http://schemas.openxmlformats.org/officeDocument/2006/math">
                      <m:r>
                        <a:rPr lang="en-US" sz="2800" b="0" i="1" smtClean="0">
                          <a:solidFill>
                            <a:srgbClr val="233746"/>
                          </a:solidFill>
                          <a:latin typeface="Cambria Math" panose="02040503050406030204" pitchFamily="18" charset="0"/>
                        </a:rPr>
                        <m:t>68,447.37 ∗$77,879=$5,330,612,769.95</m:t>
                      </m:r>
                    </m:oMath>
                  </m:oMathPara>
                </a14:m>
                <a:endParaRPr lang="en-US" sz="2800" dirty="0">
                  <a:solidFill>
                    <a:srgbClr val="233746"/>
                  </a:solidFill>
                  <a:latin typeface="Aptos" panose="020B0004020202020204" pitchFamily="34" charset="0"/>
                </a:endParaRPr>
              </a:p>
              <a:p>
                <a:pPr marL="457200" indent="-457200" algn="just">
                  <a:lnSpc>
                    <a:spcPts val="3079"/>
                  </a:lnSpc>
                  <a:buFont typeface="Arial" panose="020B0604020202020204" pitchFamily="34" charset="0"/>
                  <a:buChar char="•"/>
                </a:pPr>
                <a:endParaRPr lang="en-US" sz="2800" dirty="0">
                  <a:solidFill>
                    <a:srgbClr val="233746"/>
                  </a:solidFill>
                  <a:latin typeface="Aptos" panose="020B0004020202020204" pitchFamily="34" charset="0"/>
                </a:endParaRPr>
              </a:p>
            </p:txBody>
          </p:sp>
        </mc:Choice>
        <mc:Fallback xmlns="">
          <p:sp>
            <p:nvSpPr>
              <p:cNvPr id="8" name="TextBox 5">
                <a:extLst>
                  <a:ext uri="{FF2B5EF4-FFF2-40B4-BE49-F238E27FC236}">
                    <a16:creationId xmlns:a16="http://schemas.microsoft.com/office/drawing/2014/main" id="{741FA93D-09B0-F2F4-7107-2BA7073EFDE2}"/>
                  </a:ext>
                </a:extLst>
              </p:cNvPr>
              <p:cNvSpPr txBox="1">
                <a:spLocks noRot="1" noChangeAspect="1" noMove="1" noResize="1" noEditPoints="1" noAdjustHandles="1" noChangeArrowheads="1" noChangeShapeType="1" noTextEdit="1"/>
              </p:cNvSpPr>
              <p:nvPr/>
            </p:nvSpPr>
            <p:spPr>
              <a:xfrm>
                <a:off x="1028700" y="2247041"/>
                <a:ext cx="15937702" cy="7155870"/>
              </a:xfrm>
              <a:prstGeom prst="rect">
                <a:avLst/>
              </a:prstGeom>
              <a:blipFill>
                <a:blip r:embed="rId3"/>
                <a:stretch>
                  <a:fillRect l="-1262" t="-2046"/>
                </a:stretch>
              </a:blipFill>
            </p:spPr>
            <p:txBody>
              <a:bodyPr/>
              <a:lstStyle/>
              <a:p>
                <a:r>
                  <a:rPr lang="en-US">
                    <a:noFill/>
                  </a:rPr>
                  <a:t> </a:t>
                </a:r>
              </a:p>
            </p:txBody>
          </p:sp>
        </mc:Fallback>
      </mc:AlternateContent>
      <p:sp>
        <p:nvSpPr>
          <p:cNvPr id="3" name="AutoShape 3">
            <a:extLst>
              <a:ext uri="{C183D7F6-B498-43B3-948B-1728B52AA6E4}">
                <adec:decorative xmlns:adec="http://schemas.microsoft.com/office/drawing/2017/decorative" val="1"/>
              </a:ext>
            </a:extLst>
          </p:cNvPr>
          <p:cNvSpPr/>
          <p:nvPr/>
        </p:nvSpPr>
        <p:spPr>
          <a:xfrm flipV="1">
            <a:off x="0" y="9267825"/>
            <a:ext cx="16028886" cy="0"/>
          </a:xfrm>
          <a:prstGeom prst="line">
            <a:avLst/>
          </a:prstGeom>
          <a:ln w="19050" cap="flat">
            <a:solidFill>
              <a:srgbClr val="EFC04C"/>
            </a:solidFill>
            <a:prstDash val="solid"/>
            <a:headEnd type="none" w="sm" len="sm"/>
            <a:tailEnd type="none" w="sm" len="sm"/>
          </a:ln>
        </p:spPr>
        <p:txBody>
          <a:bodyPr/>
          <a:lstStyle/>
          <a:p>
            <a:endParaRPr lang="en-US"/>
          </a:p>
        </p:txBody>
      </p:sp>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6185764" y="8575169"/>
            <a:ext cx="1385313" cy="1385313"/>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4"/>
            <a:stretch>
              <a:fillRect/>
            </a:stretch>
          </a:blipFill>
        </p:spPr>
        <p:txBody>
          <a:bodyPr/>
          <a:lstStyle/>
          <a:p>
            <a:endParaRPr lang="en-US"/>
          </a:p>
        </p:txBody>
      </p:sp>
    </p:spTree>
    <p:extLst>
      <p:ext uri="{BB962C8B-B14F-4D97-AF65-F5344CB8AC3E}">
        <p14:creationId xmlns:p14="http://schemas.microsoft.com/office/powerpoint/2010/main" val="2350210483"/>
      </p:ext>
    </p:extLst>
  </p:cSld>
  <p:clrMapOvr>
    <a:masterClrMapping/>
  </p:clrMapOvr>
</p:sld>
</file>

<file path=ppt/theme/theme1.xml><?xml version="1.0" encoding="utf-8"?>
<a:theme xmlns:a="http://schemas.openxmlformats.org/drawingml/2006/main" name="Office Theme">
  <a:themeElements>
    <a:clrScheme name="SCDE">
      <a:dk1>
        <a:srgbClr val="233F58"/>
      </a:dk1>
      <a:lt1>
        <a:srgbClr val="FFFFFF"/>
      </a:lt1>
      <a:dk2>
        <a:srgbClr val="2F3D4D"/>
      </a:dk2>
      <a:lt2>
        <a:srgbClr val="FFFFFF"/>
      </a:lt2>
      <a:accent1>
        <a:srgbClr val="233F58"/>
      </a:accent1>
      <a:accent2>
        <a:srgbClr val="3B6C98"/>
      </a:accent2>
      <a:accent3>
        <a:srgbClr val="43718A"/>
      </a:accent3>
      <a:accent4>
        <a:srgbClr val="F1B954"/>
      </a:accent4>
      <a:accent5>
        <a:srgbClr val="FFE494"/>
      </a:accent5>
      <a:accent6>
        <a:srgbClr val="E8E8E8"/>
      </a:accent6>
      <a:hlink>
        <a:srgbClr val="43718A"/>
      </a:hlink>
      <a:folHlink>
        <a:srgbClr val="9194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CDE 2024 PPT Template - Mixed" id="{3C1A7395-174C-CC47-8ADB-C61AADED3FF0}" vid="{12B94335-4467-1541-8DCA-DABB9135E04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7534</TotalTime>
  <Words>1747</Words>
  <Application>Microsoft Office PowerPoint</Application>
  <PresentationFormat>Custom</PresentationFormat>
  <Paragraphs>412</Paragraphs>
  <Slides>21</Slides>
  <Notes>19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Calibri</vt:lpstr>
      <vt:lpstr>Arial</vt:lpstr>
      <vt:lpstr>Cambria Math</vt:lpstr>
      <vt:lpstr>Aptos</vt:lpstr>
      <vt:lpstr>Office Theme</vt:lpstr>
      <vt:lpstr>Financial Services</vt:lpstr>
      <vt:lpstr>Agenda</vt:lpstr>
      <vt:lpstr>Agenda #01</vt:lpstr>
      <vt:lpstr>Primary Duties</vt:lpstr>
      <vt:lpstr>Agenda #02</vt:lpstr>
      <vt:lpstr>Sources of Funding</vt:lpstr>
      <vt:lpstr>State Aid to Classrooms</vt:lpstr>
      <vt:lpstr>Membership Counts</vt:lpstr>
      <vt:lpstr>Determining Funding Statewide</vt:lpstr>
      <vt:lpstr>Determining Funding to Districts</vt:lpstr>
      <vt:lpstr>Determining Local Share</vt:lpstr>
      <vt:lpstr>Flexibility and Transparency</vt:lpstr>
      <vt:lpstr>Other State Funding</vt:lpstr>
      <vt:lpstr>National Board Timing</vt:lpstr>
      <vt:lpstr>Agenda #03</vt:lpstr>
      <vt:lpstr>Monthly Payment Schedule</vt:lpstr>
      <vt:lpstr>District Reporting</vt:lpstr>
      <vt:lpstr>Reporting Deadlines</vt:lpstr>
      <vt:lpstr>Agenda #04</vt:lpstr>
      <vt:lpstr>Online Resources</vt:lpstr>
      <vt:lpstr>Contact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South Carolina Department of Education</dc:creator>
  <cp:lastModifiedBy>McCain, William</cp:lastModifiedBy>
  <cp:revision>44</cp:revision>
  <dcterms:created xsi:type="dcterms:W3CDTF">2024-07-05T13:41:29Z</dcterms:created>
  <dcterms:modified xsi:type="dcterms:W3CDTF">2025-08-20T17:47:32Z</dcterms:modified>
  <dc:identifier>DAGJFJTh0zc</dc:identifier>
</cp:coreProperties>
</file>