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35"/>
  </p:notesMasterIdLst>
  <p:sldIdLst>
    <p:sldId id="302" r:id="rId2"/>
    <p:sldId id="303" r:id="rId3"/>
    <p:sldId id="299" r:id="rId4"/>
    <p:sldId id="313" r:id="rId5"/>
    <p:sldId id="314" r:id="rId6"/>
    <p:sldId id="315" r:id="rId7"/>
    <p:sldId id="317" r:id="rId8"/>
    <p:sldId id="318" r:id="rId9"/>
    <p:sldId id="319" r:id="rId10"/>
    <p:sldId id="320" r:id="rId11"/>
    <p:sldId id="321" r:id="rId12"/>
    <p:sldId id="322" r:id="rId13"/>
    <p:sldId id="323" r:id="rId14"/>
    <p:sldId id="324" r:id="rId15"/>
    <p:sldId id="325" r:id="rId16"/>
    <p:sldId id="326" r:id="rId17"/>
    <p:sldId id="327" r:id="rId18"/>
    <p:sldId id="328" r:id="rId19"/>
    <p:sldId id="329" r:id="rId20"/>
    <p:sldId id="330" r:id="rId21"/>
    <p:sldId id="331" r:id="rId22"/>
    <p:sldId id="332" r:id="rId23"/>
    <p:sldId id="333" r:id="rId24"/>
    <p:sldId id="334" r:id="rId25"/>
    <p:sldId id="335" r:id="rId26"/>
    <p:sldId id="336" r:id="rId27"/>
    <p:sldId id="337" r:id="rId28"/>
    <p:sldId id="338" r:id="rId29"/>
    <p:sldId id="340" r:id="rId30"/>
    <p:sldId id="341" r:id="rId31"/>
    <p:sldId id="349" r:id="rId32"/>
    <p:sldId id="350" r:id="rId33"/>
    <p:sldId id="351" r:id="rId34"/>
  </p:sldIdLst>
  <p:sldSz cx="18288000" cy="10287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3D4C"/>
    <a:srgbClr val="F0C14C"/>
    <a:srgbClr val="E7E7E7"/>
    <a:srgbClr val="469FB7"/>
    <a:srgbClr val="FFE493"/>
    <a:srgbClr val="2F3DFC"/>
    <a:srgbClr val="3A6C97"/>
    <a:srgbClr val="233746"/>
    <a:srgbClr val="EFC04B"/>
    <a:srgbClr val="F5D9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5706" autoAdjust="0"/>
  </p:normalViewPr>
  <p:slideViewPr>
    <p:cSldViewPr>
      <p:cViewPr varScale="1">
        <p:scale>
          <a:sx n="52" d="100"/>
          <a:sy n="52" d="100"/>
        </p:scale>
        <p:origin x="234" y="384"/>
      </p:cViewPr>
      <p:guideLst>
        <p:guide orient="horz" pos="2160"/>
        <p:guide pos="2880"/>
      </p:guideLst>
    </p:cSldViewPr>
  </p:slideViewPr>
  <p:outlineViewPr>
    <p:cViewPr>
      <p:scale>
        <a:sx n="33" d="100"/>
        <a:sy n="33" d="100"/>
      </p:scale>
      <p:origin x="0" y="-12468"/>
    </p:cViewPr>
  </p:outlineViewPr>
  <p:notesTextViewPr>
    <p:cViewPr>
      <p:scale>
        <a:sx n="120" d="100"/>
        <a:sy n="120" d="100"/>
      </p:scale>
      <p:origin x="0" y="0"/>
    </p:cViewPr>
  </p:notesTextViewPr>
  <p:sorterViewPr>
    <p:cViewPr>
      <p:scale>
        <a:sx n="70" d="100"/>
        <a:sy n="70" d="100"/>
      </p:scale>
      <p:origin x="0" y="-223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03A10E-90C6-4978-89DC-ACC6D9E041AA}" type="datetimeFigureOut">
              <a:rPr lang="en-US" smtClean="0"/>
              <a:t>8/20/2025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4CEC91-7A65-4868-9634-A5288F997D0F}" type="slidenum">
              <a:rPr lang="en-US" smtClean="0"/>
              <a:t>‹#›</a:t>
            </a:fld>
            <a:endParaRPr lang="en-US"/>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Slide title should be Aptos Bold font, left-aligned, not smaller than 44pt</a:t>
            </a:r>
          </a:p>
          <a:p>
            <a:pPr marL="171450" indent="-171450">
              <a:buFont typeface="Arial" panose="020B0604020202020204" pitchFamily="34" charset="0"/>
              <a:buChar char="•"/>
            </a:pPr>
            <a:r>
              <a:rPr lang="en-US" dirty="0"/>
              <a:t>Audience – To whom/group you are presenting to</a:t>
            </a:r>
          </a:p>
          <a:p>
            <a:pPr marL="171450" indent="-171450">
              <a:buFont typeface="Arial" panose="020B0604020202020204" pitchFamily="34" charset="0"/>
              <a:buChar char="•"/>
            </a:pPr>
            <a:r>
              <a:rPr lang="en-US" dirty="0"/>
              <a:t>Speaker – Who is giving the presentation (may be by name or by department)</a:t>
            </a:r>
          </a:p>
          <a:p>
            <a:pPr marL="171450" indent="-171450">
              <a:buFont typeface="Arial" panose="020B0604020202020204" pitchFamily="34" charset="0"/>
              <a:buChar char="•"/>
            </a:pPr>
            <a:r>
              <a:rPr lang="en-US" dirty="0"/>
              <a:t>Date – Date of presentation</a:t>
            </a:r>
          </a:p>
        </p:txBody>
      </p:sp>
      <p:sp>
        <p:nvSpPr>
          <p:cNvPr id="4" name="Slide Number Placeholder 3"/>
          <p:cNvSpPr>
            <a:spLocks noGrp="1"/>
          </p:cNvSpPr>
          <p:nvPr>
            <p:ph type="sldNum" sz="quarter" idx="5"/>
          </p:nvPr>
        </p:nvSpPr>
        <p:spPr/>
        <p:txBody>
          <a:bodyPr/>
          <a:lstStyle/>
          <a:p>
            <a:fld id="{484CEC91-7A65-4868-9634-A5288F997D0F}" type="slidenum">
              <a:rPr lang="en-US" smtClean="0"/>
              <a:t>1</a:t>
            </a:fld>
            <a:endParaRPr lang="en-US"/>
          </a:p>
        </p:txBody>
      </p:sp>
    </p:spTree>
    <p:extLst>
      <p:ext uri="{BB962C8B-B14F-4D97-AF65-F5344CB8AC3E}">
        <p14:creationId xmlns:p14="http://schemas.microsoft.com/office/powerpoint/2010/main" val="2237398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Left aligned</a:t>
            </a:r>
          </a:p>
          <a:p>
            <a:pPr marL="171450" indent="-171450">
              <a:buFont typeface="Arial" panose="020B0604020202020204" pitchFamily="34" charset="0"/>
              <a:buChar char="•"/>
            </a:pPr>
            <a:r>
              <a:rPr lang="en-US" dirty="0"/>
              <a:t>Title font is 88pt</a:t>
            </a:r>
          </a:p>
          <a:p>
            <a:pPr marL="171450" indent="-171450">
              <a:buFont typeface="Arial" panose="020B0604020202020204" pitchFamily="34" charset="0"/>
              <a:buChar char="•"/>
            </a:pPr>
            <a:r>
              <a:rPr lang="en-US" dirty="0"/>
              <a:t>Numbered line item 66 pt</a:t>
            </a:r>
          </a:p>
          <a:p>
            <a:pPr marL="171450" indent="-171450">
              <a:buFont typeface="Arial" panose="020B0604020202020204" pitchFamily="34" charset="0"/>
              <a:buChar char="•"/>
            </a:pPr>
            <a:r>
              <a:rPr lang="en-US" dirty="0"/>
              <a:t>Detail/slide item 36 pt</a:t>
            </a:r>
          </a:p>
        </p:txBody>
      </p:sp>
      <p:sp>
        <p:nvSpPr>
          <p:cNvPr id="4" name="Slide Number Placeholder 3"/>
          <p:cNvSpPr>
            <a:spLocks noGrp="1"/>
          </p:cNvSpPr>
          <p:nvPr>
            <p:ph type="sldNum" sz="quarter" idx="5"/>
          </p:nvPr>
        </p:nvSpPr>
        <p:spPr/>
        <p:txBody>
          <a:bodyPr/>
          <a:lstStyle/>
          <a:p>
            <a:fld id="{484CEC91-7A65-4868-9634-A5288F997D0F}" type="slidenum">
              <a:rPr lang="en-US" smtClean="0"/>
              <a:t>2</a:t>
            </a:fld>
            <a:endParaRPr lang="en-US"/>
          </a:p>
        </p:txBody>
      </p:sp>
    </p:spTree>
    <p:extLst>
      <p:ext uri="{BB962C8B-B14F-4D97-AF65-F5344CB8AC3E}">
        <p14:creationId xmlns:p14="http://schemas.microsoft.com/office/powerpoint/2010/main" val="781522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Agenda is 88 pt</a:t>
            </a:r>
          </a:p>
          <a:p>
            <a:pPr marL="171450" indent="-171450">
              <a:buFont typeface="Arial" panose="020B0604020202020204" pitchFamily="34" charset="0"/>
              <a:buChar char="•"/>
            </a:pPr>
            <a:r>
              <a:rPr lang="en-US" dirty="0"/>
              <a:t>Line item is 66 pt</a:t>
            </a:r>
          </a:p>
        </p:txBody>
      </p:sp>
      <p:sp>
        <p:nvSpPr>
          <p:cNvPr id="4" name="Slide Number Placeholder 3"/>
          <p:cNvSpPr>
            <a:spLocks noGrp="1"/>
          </p:cNvSpPr>
          <p:nvPr>
            <p:ph type="sldNum" sz="quarter" idx="5"/>
          </p:nvPr>
        </p:nvSpPr>
        <p:spPr/>
        <p:txBody>
          <a:bodyPr/>
          <a:lstStyle/>
          <a:p>
            <a:fld id="{484CEC91-7A65-4868-9634-A5288F997D0F}" type="slidenum">
              <a:rPr lang="en-US" smtClean="0"/>
              <a:t>3</a:t>
            </a:fld>
            <a:endParaRPr lang="en-US"/>
          </a:p>
        </p:txBody>
      </p:sp>
    </p:spTree>
    <p:extLst>
      <p:ext uri="{BB962C8B-B14F-4D97-AF65-F5344CB8AC3E}">
        <p14:creationId xmlns:p14="http://schemas.microsoft.com/office/powerpoint/2010/main" val="8420565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rgbClr val="2F3D4C"/>
                </a:solidFill>
                <a:latin typeface="Aptos" panose="020B0004020202020204" pitchFamily="34" charset="0"/>
                <a:cs typeface="Segoe UI" panose="020B0502040204020203" pitchFamily="34" charset="0"/>
              </a:defRPr>
            </a:lvl1pPr>
          </a:lstStyle>
          <a:p>
            <a:r>
              <a:rPr lang="en-US" dirty="0">
                <a:solidFill>
                  <a:schemeClr val="bg1"/>
                </a:solidFill>
              </a:rPr>
              <a:t>Title</a:t>
            </a:r>
            <a:r>
              <a:rPr lang="en-US" dirty="0"/>
              <a:t> </a:t>
            </a:r>
            <a:r>
              <a:rPr lang="en-US" dirty="0">
                <a:solidFill>
                  <a:schemeClr val="bg1"/>
                </a:solidFill>
              </a:rPr>
              <a:t>Slide</a:t>
            </a:r>
            <a:r>
              <a:rPr lang="en-US" dirty="0"/>
              <a:t> -</a:t>
            </a:r>
            <a:r>
              <a:rPr lang="en-US" dirty="0">
                <a:solidFill>
                  <a:schemeClr val="bg1"/>
                </a:solidFill>
              </a:rPr>
              <a:t>Font is no less than 44 size</a:t>
            </a:r>
            <a:endParaRPr lang="en-US" dirty="0"/>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rgbClr val="2F3D4C"/>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dirty="0"/>
              <a:t>&lt;Audience&gt;</a:t>
            </a:r>
          </a:p>
          <a:p>
            <a:r>
              <a:rPr lang="en-US" dirty="0"/>
              <a:t>&lt;Presenter Name&gt; </a:t>
            </a:r>
          </a:p>
          <a:p>
            <a:r>
              <a:rPr lang="en-US" dirty="0"/>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dirty="0"/>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dirty="0"/>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dirty="0"/>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rgbClr val="2F3D4C"/>
                </a:solidFill>
              </a:defRPr>
            </a:lvl1pPr>
          </a:lstStyle>
          <a:p>
            <a:r>
              <a:rPr lang="en-US" dirty="0"/>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err="1"/>
              <a:t>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p>
          <a:p>
            <a:pPr lvl="0"/>
            <a:endParaRPr lang="en-US" dirty="0"/>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rgbClr val="2F3D4C"/>
                </a:solidFill>
              </a:defRPr>
            </a:lvl1pPr>
          </a:lstStyle>
          <a:p>
            <a:r>
              <a:rPr lang="en-US" dirty="0"/>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dirty="0"/>
              <a:t>Click to </a:t>
            </a:r>
            <a:r>
              <a:rPr lang="en-US" dirty="0" err="1"/>
              <a:t>eadipisicing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a:t>Insert and format picture </a:t>
            </a:r>
          </a:p>
          <a:p>
            <a:pPr lvl="0"/>
            <a:r>
              <a:rPr lang="en-US" dirty="0"/>
              <a:t>to fit allotted box frame</a:t>
            </a:r>
          </a:p>
          <a:p>
            <a:pPr lvl="0"/>
            <a:r>
              <a:rPr lang="en-US" dirty="0"/>
              <a:t>(you may adjust the height of the yellow box, not the width)</a:t>
            </a:r>
          </a:p>
          <a:p>
            <a:pPr lvl="0"/>
            <a:endParaRPr lang="en-US" dirty="0"/>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dirty="0" err="1"/>
              <a:t>Firstname</a:t>
            </a:r>
            <a:br>
              <a:rPr lang="en-US" dirty="0"/>
            </a:br>
            <a:r>
              <a:rPr lang="en-US" dirty="0" err="1"/>
              <a:t>Lastname</a:t>
            </a:r>
            <a:endParaRPr lang="en-US" dirty="0"/>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dirty="0"/>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dirty="0"/>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rgbClr val="2F3D4C"/>
                </a:solidFill>
              </a:defRPr>
            </a:lvl1pPr>
          </a:lstStyle>
          <a:p>
            <a:r>
              <a:rPr lang="en-US" dirty="0"/>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rgbClr val="2F3D4C"/>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dirty="0"/>
          </a:p>
        </p:txBody>
      </p:sp>
    </p:spTree>
    <p:extLst>
      <p:ext uri="{BB962C8B-B14F-4D97-AF65-F5344CB8AC3E}">
        <p14:creationId xmlns:p14="http://schemas.microsoft.com/office/powerpoint/2010/main" val="285321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rgbClr val="2F3D4C"/>
                </a:solidFill>
              </a:defRPr>
            </a:lvl1pPr>
          </a:lstStyle>
          <a:p>
            <a:r>
              <a:rPr lang="en-US" dirty="0"/>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dirty="0"/>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dirty="0"/>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dirty="0">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mailto:ramelvin@ed.sc.gov" TargetMode="External"/><Relationship Id="rId2" Type="http://schemas.openxmlformats.org/officeDocument/2006/relationships/hyperlink" Target="mailto:hdavis@ed.sc.gov" TargetMode="External"/><Relationship Id="rId1" Type="http://schemas.openxmlformats.org/officeDocument/2006/relationships/slideLayout" Target="../slideLayouts/slideLayout4.xml"/><Relationship Id="rId4" Type="http://schemas.openxmlformats.org/officeDocument/2006/relationships/hyperlink" Target="mailto:auditingservices@ed.sc.gov"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ed.sc.gov/finance/auditing/manuals-handbooks-and-guidelines/financial-accounting-handbook/fy-2020-21/"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25B5-F436-FCCB-568C-BFA2D8619E3A}"/>
              </a:ext>
            </a:extLst>
          </p:cNvPr>
          <p:cNvSpPr>
            <a:spLocks noGrp="1"/>
          </p:cNvSpPr>
          <p:nvPr>
            <p:ph type="ctrTitle"/>
          </p:nvPr>
        </p:nvSpPr>
        <p:spPr/>
        <p:txBody>
          <a:bodyPr/>
          <a:lstStyle/>
          <a:p>
            <a:r>
              <a:rPr lang="en-US" dirty="0"/>
              <a:t>Financial Accounting Handbook/Chart of Accounts</a:t>
            </a:r>
          </a:p>
        </p:txBody>
      </p:sp>
      <p:sp>
        <p:nvSpPr>
          <p:cNvPr id="3" name="Subtitle 2">
            <a:extLst>
              <a:ext uri="{FF2B5EF4-FFF2-40B4-BE49-F238E27FC236}">
                <a16:creationId xmlns:a16="http://schemas.microsoft.com/office/drawing/2014/main" id="{B099F854-9284-7C19-F74C-100A35BAADE6}"/>
              </a:ext>
            </a:extLst>
          </p:cNvPr>
          <p:cNvSpPr>
            <a:spLocks noGrp="1"/>
          </p:cNvSpPr>
          <p:nvPr>
            <p:ph type="subTitle" idx="1"/>
          </p:nvPr>
        </p:nvSpPr>
        <p:spPr/>
        <p:txBody>
          <a:bodyPr/>
          <a:lstStyle/>
          <a:p>
            <a:r>
              <a:rPr lang="en-US" dirty="0"/>
              <a:t>Finance Bootcamp</a:t>
            </a:r>
          </a:p>
          <a:p>
            <a:r>
              <a:rPr lang="en-US" dirty="0"/>
              <a:t>Hershula Davis</a:t>
            </a:r>
          </a:p>
          <a:p>
            <a:r>
              <a:rPr lang="en-US" dirty="0"/>
              <a:t>Director, Office of Audit Services</a:t>
            </a:r>
          </a:p>
          <a:p>
            <a:r>
              <a:rPr lang="en-US" dirty="0"/>
              <a:t>August 21, 2025</a:t>
            </a:r>
          </a:p>
        </p:txBody>
      </p:sp>
      <p:pic>
        <p:nvPicPr>
          <p:cNvPr id="5" name="Content PlacehCDE banner logo" descr="2024 South Carolina Department of Education banner logo.">
            <a:extLst>
              <a:ext uri="{FF2B5EF4-FFF2-40B4-BE49-F238E27FC236}">
                <a16:creationId xmlns:a16="http://schemas.microsoft.com/office/drawing/2014/main" id="{F8433567-76C1-EC93-B632-9F436514586A}"/>
              </a:ext>
            </a:extLst>
          </p:cNvPr>
          <p:cNvPicPr>
            <a:picLocks noChangeAspect="1"/>
          </p:cNvPicPr>
          <p:nvPr/>
        </p:nvPicPr>
        <p:blipFill>
          <a:blip r:embed="rId3"/>
          <a:stretch>
            <a:fillRect/>
          </a:stretch>
        </p:blipFill>
        <p:spPr>
          <a:xfrm>
            <a:off x="304800" y="8191501"/>
            <a:ext cx="9601200" cy="1920240"/>
          </a:xfrm>
          <a:prstGeom prst="rect">
            <a:avLst/>
          </a:prstGeom>
        </p:spPr>
      </p:pic>
    </p:spTree>
    <p:extLst>
      <p:ext uri="{BB962C8B-B14F-4D97-AF65-F5344CB8AC3E}">
        <p14:creationId xmlns:p14="http://schemas.microsoft.com/office/powerpoint/2010/main" val="1840523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57D82-D6F7-3BF1-593F-64B4EC6B0D0A}"/>
              </a:ext>
            </a:extLst>
          </p:cNvPr>
          <p:cNvSpPr>
            <a:spLocks noGrp="1"/>
          </p:cNvSpPr>
          <p:nvPr>
            <p:ph type="title"/>
          </p:nvPr>
        </p:nvSpPr>
        <p:spPr/>
        <p:txBody>
          <a:bodyPr/>
          <a:lstStyle/>
          <a:p>
            <a:r>
              <a:rPr lang="en-US" sz="6000" dirty="0"/>
              <a:t>Table 3 – Summary of Expenditure Accounts</a:t>
            </a:r>
          </a:p>
        </p:txBody>
      </p:sp>
    </p:spTree>
    <p:extLst>
      <p:ext uri="{BB962C8B-B14F-4D97-AF65-F5344CB8AC3E}">
        <p14:creationId xmlns:p14="http://schemas.microsoft.com/office/powerpoint/2010/main" val="23835606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3AEA0-5DA4-B07E-01DE-64B35EB8535C}"/>
              </a:ext>
            </a:extLst>
          </p:cNvPr>
          <p:cNvSpPr>
            <a:spLocks noGrp="1"/>
          </p:cNvSpPr>
          <p:nvPr>
            <p:ph type="title"/>
          </p:nvPr>
        </p:nvSpPr>
        <p:spPr/>
        <p:txBody>
          <a:bodyPr/>
          <a:lstStyle/>
          <a:p>
            <a:r>
              <a:rPr lang="en-US" dirty="0"/>
              <a:t>Table 3 Summary of Expenditures</a:t>
            </a:r>
          </a:p>
        </p:txBody>
      </p:sp>
      <p:pic>
        <p:nvPicPr>
          <p:cNvPr id="4" name="Content Placeholder 4" descr="Summary of Expenditure Accounts">
            <a:extLst>
              <a:ext uri="{FF2B5EF4-FFF2-40B4-BE49-F238E27FC236}">
                <a16:creationId xmlns:a16="http://schemas.microsoft.com/office/drawing/2014/main" id="{B98F01D8-CE1C-D07A-47F5-060EAFA97F0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42900"/>
            <a:ext cx="18288000" cy="10287000"/>
          </a:xfrm>
        </p:spPr>
      </p:pic>
    </p:spTree>
    <p:extLst>
      <p:ext uri="{BB962C8B-B14F-4D97-AF65-F5344CB8AC3E}">
        <p14:creationId xmlns:p14="http://schemas.microsoft.com/office/powerpoint/2010/main" val="4015053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36916-B1FA-8B8D-2FF8-BD6FC3FDD6A2}"/>
              </a:ext>
            </a:extLst>
          </p:cNvPr>
          <p:cNvSpPr>
            <a:spLocks noGrp="1"/>
          </p:cNvSpPr>
          <p:nvPr>
            <p:ph type="title"/>
          </p:nvPr>
        </p:nvSpPr>
        <p:spPr/>
        <p:txBody>
          <a:bodyPr/>
          <a:lstStyle/>
          <a:p>
            <a:r>
              <a:rPr lang="en-US" dirty="0"/>
              <a:t>Table 3 Summary of Expenditure Accounts</a:t>
            </a:r>
          </a:p>
        </p:txBody>
      </p:sp>
      <p:pic>
        <p:nvPicPr>
          <p:cNvPr id="4" name="Content Placeholder 6" descr="Summary of Expenditure Accounts, continued">
            <a:extLst>
              <a:ext uri="{FF2B5EF4-FFF2-40B4-BE49-F238E27FC236}">
                <a16:creationId xmlns:a16="http://schemas.microsoft.com/office/drawing/2014/main" id="{5D8029AB-1314-7EAC-9ED8-5A2274D8420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66700"/>
            <a:ext cx="18288000" cy="10287000"/>
          </a:xfrm>
        </p:spPr>
      </p:pic>
    </p:spTree>
    <p:extLst>
      <p:ext uri="{BB962C8B-B14F-4D97-AF65-F5344CB8AC3E}">
        <p14:creationId xmlns:p14="http://schemas.microsoft.com/office/powerpoint/2010/main" val="17287306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4DCBA-2EA7-3554-2B50-88FAE1B40796}"/>
              </a:ext>
            </a:extLst>
          </p:cNvPr>
          <p:cNvSpPr>
            <a:spLocks noGrp="1"/>
          </p:cNvSpPr>
          <p:nvPr>
            <p:ph type="title"/>
          </p:nvPr>
        </p:nvSpPr>
        <p:spPr/>
        <p:txBody>
          <a:bodyPr/>
          <a:lstStyle/>
          <a:p>
            <a:r>
              <a:rPr lang="en-US" sz="6000" dirty="0"/>
              <a:t>Table 4 – Expenditure Account Summary and Funds in Which These Accounts are Found</a:t>
            </a:r>
          </a:p>
        </p:txBody>
      </p:sp>
    </p:spTree>
    <p:extLst>
      <p:ext uri="{BB962C8B-B14F-4D97-AF65-F5344CB8AC3E}">
        <p14:creationId xmlns:p14="http://schemas.microsoft.com/office/powerpoint/2010/main" val="13837345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62BF4-046B-D409-4C1E-9BB492BB6746}"/>
              </a:ext>
            </a:extLst>
          </p:cNvPr>
          <p:cNvSpPr>
            <a:spLocks noGrp="1"/>
          </p:cNvSpPr>
          <p:nvPr>
            <p:ph type="title"/>
          </p:nvPr>
        </p:nvSpPr>
        <p:spPr/>
        <p:txBody>
          <a:bodyPr/>
          <a:lstStyle/>
          <a:p>
            <a:r>
              <a:rPr lang="en-US" dirty="0"/>
              <a:t>Table 4 Expenditure Account Summary</a:t>
            </a:r>
          </a:p>
        </p:txBody>
      </p:sp>
      <p:pic>
        <p:nvPicPr>
          <p:cNvPr id="4" name="Content Placeholder 4" descr="Expenditure Account Summary and Funds in Which These Accounts are Found">
            <a:extLst>
              <a:ext uri="{FF2B5EF4-FFF2-40B4-BE49-F238E27FC236}">
                <a16:creationId xmlns:a16="http://schemas.microsoft.com/office/drawing/2014/main" id="{6912D95F-6659-99D0-E1A7-CB4462760EE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0"/>
            <a:ext cx="18287999" cy="10287000"/>
          </a:xfrm>
        </p:spPr>
      </p:pic>
    </p:spTree>
    <p:extLst>
      <p:ext uri="{BB962C8B-B14F-4D97-AF65-F5344CB8AC3E}">
        <p14:creationId xmlns:p14="http://schemas.microsoft.com/office/powerpoint/2010/main" val="5612376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5B2A2-4E61-B72F-CC9F-42D065C778E8}"/>
              </a:ext>
            </a:extLst>
          </p:cNvPr>
          <p:cNvSpPr>
            <a:spLocks noGrp="1"/>
          </p:cNvSpPr>
          <p:nvPr>
            <p:ph type="title"/>
          </p:nvPr>
        </p:nvSpPr>
        <p:spPr/>
        <p:txBody>
          <a:bodyPr/>
          <a:lstStyle/>
          <a:p>
            <a:r>
              <a:rPr lang="en-US" dirty="0"/>
              <a:t>Section 8:  Account Code Definitions</a:t>
            </a:r>
          </a:p>
        </p:txBody>
      </p:sp>
      <p:sp>
        <p:nvSpPr>
          <p:cNvPr id="3" name="Content Placeholder 2">
            <a:extLst>
              <a:ext uri="{FF2B5EF4-FFF2-40B4-BE49-F238E27FC236}">
                <a16:creationId xmlns:a16="http://schemas.microsoft.com/office/drawing/2014/main" id="{AB566B55-5C1A-8191-47AA-FE73F8CAF294}"/>
              </a:ext>
            </a:extLst>
          </p:cNvPr>
          <p:cNvSpPr>
            <a:spLocks noGrp="1"/>
          </p:cNvSpPr>
          <p:nvPr>
            <p:ph idx="1"/>
          </p:nvPr>
        </p:nvSpPr>
        <p:spPr/>
        <p:txBody>
          <a:bodyPr/>
          <a:lstStyle/>
          <a:p>
            <a:pPr marL="457200" indent="-457200">
              <a:buFont typeface="Arial" panose="020B0604020202020204" pitchFamily="34" charset="0"/>
              <a:buChar char="•"/>
            </a:pPr>
            <a:r>
              <a:rPr lang="en-US" dirty="0"/>
              <a:t>Revenue code definitions for all sources of funding</a:t>
            </a:r>
          </a:p>
          <a:p>
            <a:pPr marL="457200" indent="-457200">
              <a:buFont typeface="Arial" panose="020B0604020202020204" pitchFamily="34" charset="0"/>
              <a:buChar char="•"/>
            </a:pPr>
            <a:r>
              <a:rPr lang="en-US" dirty="0"/>
              <a:t>Expenditure code definitions</a:t>
            </a:r>
          </a:p>
          <a:p>
            <a:pPr lvl="1"/>
            <a:r>
              <a:rPr lang="en-US" sz="2800" dirty="0"/>
              <a:t>Function code definitions</a:t>
            </a:r>
          </a:p>
          <a:p>
            <a:pPr lvl="1"/>
            <a:r>
              <a:rPr lang="en-US" sz="2800" dirty="0"/>
              <a:t>Object code definitions</a:t>
            </a:r>
          </a:p>
        </p:txBody>
      </p:sp>
    </p:spTree>
    <p:extLst>
      <p:ext uri="{BB962C8B-B14F-4D97-AF65-F5344CB8AC3E}">
        <p14:creationId xmlns:p14="http://schemas.microsoft.com/office/powerpoint/2010/main" val="17121493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BFC60-9C90-8D47-7893-9BF695CCA96D}"/>
              </a:ext>
            </a:extLst>
          </p:cNvPr>
          <p:cNvSpPr>
            <a:spLocks noGrp="1"/>
          </p:cNvSpPr>
          <p:nvPr>
            <p:ph type="title"/>
          </p:nvPr>
        </p:nvSpPr>
        <p:spPr/>
        <p:txBody>
          <a:bodyPr/>
          <a:lstStyle/>
          <a:p>
            <a:r>
              <a:rPr lang="en-US" dirty="0"/>
              <a:t>Revenue Codes</a:t>
            </a:r>
          </a:p>
        </p:txBody>
      </p:sp>
    </p:spTree>
    <p:extLst>
      <p:ext uri="{BB962C8B-B14F-4D97-AF65-F5344CB8AC3E}">
        <p14:creationId xmlns:p14="http://schemas.microsoft.com/office/powerpoint/2010/main" val="37102856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1F2AB0-3418-3D28-ADCB-0BE5811DD385}"/>
              </a:ext>
            </a:extLst>
          </p:cNvPr>
          <p:cNvSpPr>
            <a:spLocks noGrp="1"/>
          </p:cNvSpPr>
          <p:nvPr>
            <p:ph type="title"/>
          </p:nvPr>
        </p:nvSpPr>
        <p:spPr/>
        <p:txBody>
          <a:bodyPr/>
          <a:lstStyle/>
          <a:p>
            <a:r>
              <a:rPr lang="en-US" dirty="0"/>
              <a:t>Revenue Codes Identifier</a:t>
            </a:r>
          </a:p>
        </p:txBody>
      </p:sp>
      <p:sp>
        <p:nvSpPr>
          <p:cNvPr id="3" name="Content Placeholder 2">
            <a:extLst>
              <a:ext uri="{FF2B5EF4-FFF2-40B4-BE49-F238E27FC236}">
                <a16:creationId xmlns:a16="http://schemas.microsoft.com/office/drawing/2014/main" id="{C1C8BCF7-D17E-2B68-6C64-E7D3D94A27E5}"/>
              </a:ext>
            </a:extLst>
          </p:cNvPr>
          <p:cNvSpPr>
            <a:spLocks noGrp="1"/>
          </p:cNvSpPr>
          <p:nvPr>
            <p:ph idx="1"/>
          </p:nvPr>
        </p:nvSpPr>
        <p:spPr/>
        <p:txBody>
          <a:bodyPr/>
          <a:lstStyle/>
          <a:p>
            <a:pPr marL="457200" indent="-457200">
              <a:buFont typeface="Arial" panose="020B0604020202020204" pitchFamily="34" charset="0"/>
              <a:buChar char="•"/>
            </a:pPr>
            <a:r>
              <a:rPr lang="en-US" dirty="0"/>
              <a:t>4 digit codes (XXXX)</a:t>
            </a:r>
          </a:p>
          <a:p>
            <a:pPr marL="457200" indent="-457200">
              <a:buFont typeface="Arial" panose="020B0604020202020204" pitchFamily="34" charset="0"/>
              <a:buChar char="•"/>
            </a:pPr>
            <a:r>
              <a:rPr lang="en-US" dirty="0"/>
              <a:t>1</a:t>
            </a:r>
            <a:r>
              <a:rPr lang="en-US" baseline="30000" dirty="0"/>
              <a:t>st</a:t>
            </a:r>
            <a:r>
              <a:rPr lang="en-US" dirty="0"/>
              <a:t> digit indicates source of revenue</a:t>
            </a:r>
          </a:p>
          <a:p>
            <a:pPr lvl="1"/>
            <a:r>
              <a:rPr lang="en-US" sz="2800" dirty="0"/>
              <a:t>Local		(1xxx)</a:t>
            </a:r>
          </a:p>
          <a:p>
            <a:pPr lvl="1"/>
            <a:r>
              <a:rPr lang="en-US" sz="2800" dirty="0"/>
              <a:t>Intermediate 	(2xxx)</a:t>
            </a:r>
          </a:p>
          <a:p>
            <a:pPr lvl="1"/>
            <a:r>
              <a:rPr lang="en-US" sz="2800" dirty="0"/>
              <a:t>State		(3xxx)</a:t>
            </a:r>
          </a:p>
          <a:p>
            <a:pPr lvl="1"/>
            <a:r>
              <a:rPr lang="en-US" sz="2800" dirty="0"/>
              <a:t>Federal		(4xxx)</a:t>
            </a:r>
          </a:p>
          <a:p>
            <a:pPr lvl="1"/>
            <a:r>
              <a:rPr lang="en-US" sz="2800" dirty="0"/>
              <a:t>Other Sources	(5xxx)</a:t>
            </a:r>
          </a:p>
          <a:p>
            <a:endParaRPr lang="en-US" dirty="0"/>
          </a:p>
        </p:txBody>
      </p:sp>
    </p:spTree>
    <p:extLst>
      <p:ext uri="{BB962C8B-B14F-4D97-AF65-F5344CB8AC3E}">
        <p14:creationId xmlns:p14="http://schemas.microsoft.com/office/powerpoint/2010/main" val="26003758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8D23B-D06F-380E-27E2-31F5DD6CD79A}"/>
              </a:ext>
            </a:extLst>
          </p:cNvPr>
          <p:cNvSpPr>
            <a:spLocks noGrp="1"/>
          </p:cNvSpPr>
          <p:nvPr>
            <p:ph type="title"/>
          </p:nvPr>
        </p:nvSpPr>
        <p:spPr/>
        <p:txBody>
          <a:bodyPr/>
          <a:lstStyle/>
          <a:p>
            <a:r>
              <a:rPr lang="en-US" dirty="0"/>
              <a:t>Local Revenue (1xxx)</a:t>
            </a:r>
          </a:p>
        </p:txBody>
      </p:sp>
      <p:sp>
        <p:nvSpPr>
          <p:cNvPr id="3" name="Content Placeholder 2">
            <a:extLst>
              <a:ext uri="{FF2B5EF4-FFF2-40B4-BE49-F238E27FC236}">
                <a16:creationId xmlns:a16="http://schemas.microsoft.com/office/drawing/2014/main" id="{B9CB4CA0-A5EB-57A4-A1D7-E3DFD70F0272}"/>
              </a:ext>
            </a:extLst>
          </p:cNvPr>
          <p:cNvSpPr>
            <a:spLocks noGrp="1"/>
          </p:cNvSpPr>
          <p:nvPr>
            <p:ph idx="1"/>
          </p:nvPr>
        </p:nvSpPr>
        <p:spPr/>
        <p:txBody>
          <a:bodyPr/>
          <a:lstStyle/>
          <a:p>
            <a:pPr marL="457200" indent="-457200">
              <a:buFont typeface="Arial" panose="020B0604020202020204" pitchFamily="34" charset="0"/>
              <a:buChar char="•"/>
            </a:pPr>
            <a:r>
              <a:rPr lang="en-US" dirty="0"/>
              <a:t>Funds received from local sources (county taxes, tuition, transportation fees, pupil activities, rental of school property, insurance proceeds)</a:t>
            </a:r>
          </a:p>
          <a:p>
            <a:pPr marL="457200" indent="-457200">
              <a:buFont typeface="Arial" panose="020B0604020202020204" pitchFamily="34" charset="0"/>
              <a:buChar char="•"/>
            </a:pPr>
            <a:r>
              <a:rPr lang="en-US" dirty="0"/>
              <a:t>Examples of local revenue codes</a:t>
            </a:r>
          </a:p>
          <a:p>
            <a:pPr lvl="1"/>
            <a:r>
              <a:rPr lang="en-US" sz="2800" dirty="0"/>
              <a:t>1110 – Ad Valorem Taxes</a:t>
            </a:r>
          </a:p>
          <a:p>
            <a:pPr lvl="1"/>
            <a:r>
              <a:rPr lang="en-US" sz="2800" dirty="0"/>
              <a:t>1710 - Admissions</a:t>
            </a:r>
          </a:p>
          <a:p>
            <a:endParaRPr lang="en-US" dirty="0"/>
          </a:p>
        </p:txBody>
      </p:sp>
    </p:spTree>
    <p:extLst>
      <p:ext uri="{BB962C8B-B14F-4D97-AF65-F5344CB8AC3E}">
        <p14:creationId xmlns:p14="http://schemas.microsoft.com/office/powerpoint/2010/main" val="7411993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5B952-7C27-18E9-E61E-65B173FD444A}"/>
              </a:ext>
            </a:extLst>
          </p:cNvPr>
          <p:cNvSpPr>
            <a:spLocks noGrp="1"/>
          </p:cNvSpPr>
          <p:nvPr>
            <p:ph type="title"/>
          </p:nvPr>
        </p:nvSpPr>
        <p:spPr/>
        <p:txBody>
          <a:bodyPr/>
          <a:lstStyle/>
          <a:p>
            <a:r>
              <a:rPr lang="en-US"/>
              <a:t>Intergovernmental Revenue (2xxx)</a:t>
            </a:r>
            <a:endParaRPr lang="en-US" dirty="0"/>
          </a:p>
        </p:txBody>
      </p:sp>
      <p:sp>
        <p:nvSpPr>
          <p:cNvPr id="3" name="Content Placeholder 2">
            <a:extLst>
              <a:ext uri="{FF2B5EF4-FFF2-40B4-BE49-F238E27FC236}">
                <a16:creationId xmlns:a16="http://schemas.microsoft.com/office/drawing/2014/main" id="{D56AE835-2166-781C-46E2-95CBC830326B}"/>
              </a:ext>
            </a:extLst>
          </p:cNvPr>
          <p:cNvSpPr>
            <a:spLocks noGrp="1"/>
          </p:cNvSpPr>
          <p:nvPr>
            <p:ph idx="1"/>
          </p:nvPr>
        </p:nvSpPr>
        <p:spPr/>
        <p:txBody>
          <a:bodyPr/>
          <a:lstStyle/>
          <a:p>
            <a:pPr marL="457200" indent="-457200">
              <a:buFont typeface="Arial" panose="020B0604020202020204" pitchFamily="34" charset="0"/>
              <a:buChar char="•"/>
            </a:pPr>
            <a:r>
              <a:rPr lang="en-US" dirty="0"/>
              <a:t>Payments from other governmental units for others such as data processing, purchasing, maintenance, payments from First Steps</a:t>
            </a:r>
          </a:p>
          <a:p>
            <a:pPr marL="457200" indent="-457200">
              <a:buFont typeface="Arial" panose="020B0604020202020204" pitchFamily="34" charset="0"/>
              <a:buChar char="•"/>
            </a:pPr>
            <a:r>
              <a:rPr lang="en-US" dirty="0"/>
              <a:t>Example</a:t>
            </a:r>
          </a:p>
          <a:p>
            <a:pPr lvl="1"/>
            <a:r>
              <a:rPr lang="en-US" sz="2800" dirty="0"/>
              <a:t>2100 – Payments from Other Governmental Units</a:t>
            </a:r>
          </a:p>
          <a:p>
            <a:endParaRPr lang="en-US" dirty="0"/>
          </a:p>
        </p:txBody>
      </p:sp>
    </p:spTree>
    <p:extLst>
      <p:ext uri="{BB962C8B-B14F-4D97-AF65-F5344CB8AC3E}">
        <p14:creationId xmlns:p14="http://schemas.microsoft.com/office/powerpoint/2010/main" val="41979029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15F20-C0C6-EFC7-29B7-09E9CCA186ED}"/>
              </a:ext>
            </a:extLst>
          </p:cNvPr>
          <p:cNvSpPr>
            <a:spLocks noGrp="1"/>
          </p:cNvSpPr>
          <p:nvPr>
            <p:ph type="title"/>
          </p:nvPr>
        </p:nvSpPr>
        <p:spPr/>
        <p:txBody>
          <a:bodyPr>
            <a:normAutofit/>
          </a:bodyPr>
          <a:lstStyle/>
          <a:p>
            <a:pPr algn="ctr"/>
            <a:r>
              <a:rPr lang="en-US" sz="6600" dirty="0">
                <a:latin typeface="Aptos" panose="020B0004020202020204" pitchFamily="34" charset="0"/>
              </a:rPr>
              <a:t>Outline</a:t>
            </a:r>
            <a:endParaRPr lang="en-US" sz="6600" dirty="0"/>
          </a:p>
        </p:txBody>
      </p:sp>
      <p:sp>
        <p:nvSpPr>
          <p:cNvPr id="3" name="Content Placeholder 2">
            <a:extLst>
              <a:ext uri="{FF2B5EF4-FFF2-40B4-BE49-F238E27FC236}">
                <a16:creationId xmlns:a16="http://schemas.microsoft.com/office/drawing/2014/main" id="{44A1C43E-2C31-98E4-C95D-A11511A694EE}"/>
              </a:ext>
            </a:extLst>
          </p:cNvPr>
          <p:cNvSpPr>
            <a:spLocks noGrp="1"/>
          </p:cNvSpPr>
          <p:nvPr>
            <p:ph idx="4294967295"/>
          </p:nvPr>
        </p:nvSpPr>
        <p:spPr>
          <a:xfrm>
            <a:off x="6446520" y="1500160"/>
            <a:ext cx="10922508" cy="6891052"/>
          </a:xfrm>
        </p:spPr>
        <p:txBody>
          <a:bodyPr anchor="ctr">
            <a:normAutofit/>
          </a:bodyPr>
          <a:lstStyle/>
          <a:p>
            <a:r>
              <a:rPr lang="en-US" sz="2800" dirty="0"/>
              <a:t>Financial Accounting Handbook</a:t>
            </a:r>
          </a:p>
          <a:p>
            <a:r>
              <a:rPr lang="en-US" sz="2800" dirty="0"/>
              <a:t>Sections</a:t>
            </a:r>
          </a:p>
          <a:p>
            <a:r>
              <a:rPr lang="en-US" sz="2800" dirty="0"/>
              <a:t>Revenue Codes</a:t>
            </a:r>
          </a:p>
          <a:p>
            <a:r>
              <a:rPr lang="en-US" sz="2800" dirty="0"/>
              <a:t>Expenditure Codes</a:t>
            </a:r>
          </a:p>
          <a:p>
            <a:r>
              <a:rPr lang="en-US" sz="2800"/>
              <a:t>Funding </a:t>
            </a:r>
            <a:r>
              <a:rPr lang="en-US" sz="2800" dirty="0"/>
              <a:t>Manual/Financial Accounting Handbook Connection</a:t>
            </a:r>
          </a:p>
          <a:p>
            <a:pPr marL="0" marR="0" lvl="0" indent="0" defTabSz="914400" rtl="0" eaLnBrk="1" fontAlgn="auto" latinLnBrk="0" hangingPunct="1">
              <a:lnSpc>
                <a:spcPct val="100000"/>
              </a:lnSpc>
              <a:spcBef>
                <a:spcPts val="0"/>
              </a:spcBef>
              <a:spcAft>
                <a:spcPts val="0"/>
              </a:spcAft>
              <a:buClrTx/>
              <a:buSzTx/>
              <a:buFontTx/>
              <a:buNone/>
              <a:tabLst/>
              <a:defRPr/>
            </a:pPr>
            <a:endParaRPr lang="en-US" dirty="0">
              <a:solidFill>
                <a:srgbClr val="2F3D4C"/>
              </a:solidFill>
            </a:endParaRPr>
          </a:p>
        </p:txBody>
      </p:sp>
    </p:spTree>
    <p:extLst>
      <p:ext uri="{BB962C8B-B14F-4D97-AF65-F5344CB8AC3E}">
        <p14:creationId xmlns:p14="http://schemas.microsoft.com/office/powerpoint/2010/main" val="33313598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2AD6C-C027-40C7-A6EF-A2A458945D31}"/>
              </a:ext>
            </a:extLst>
          </p:cNvPr>
          <p:cNvSpPr>
            <a:spLocks noGrp="1"/>
          </p:cNvSpPr>
          <p:nvPr>
            <p:ph type="title"/>
          </p:nvPr>
        </p:nvSpPr>
        <p:spPr/>
        <p:txBody>
          <a:bodyPr/>
          <a:lstStyle/>
          <a:p>
            <a:r>
              <a:rPr lang="en-US" dirty="0"/>
              <a:t>State Revenue (3xxx)</a:t>
            </a:r>
          </a:p>
        </p:txBody>
      </p:sp>
      <p:sp>
        <p:nvSpPr>
          <p:cNvPr id="3" name="Content Placeholder 2">
            <a:extLst>
              <a:ext uri="{FF2B5EF4-FFF2-40B4-BE49-F238E27FC236}">
                <a16:creationId xmlns:a16="http://schemas.microsoft.com/office/drawing/2014/main" id="{2495E168-3EE5-8BF0-024F-778A842AC6F8}"/>
              </a:ext>
            </a:extLst>
          </p:cNvPr>
          <p:cNvSpPr>
            <a:spLocks noGrp="1"/>
          </p:cNvSpPr>
          <p:nvPr>
            <p:ph idx="1"/>
          </p:nvPr>
        </p:nvSpPr>
        <p:spPr/>
        <p:txBody>
          <a:bodyPr/>
          <a:lstStyle/>
          <a:p>
            <a:pPr marL="457200" indent="-457200">
              <a:buFont typeface="Arial" panose="020B0604020202020204" pitchFamily="34" charset="0"/>
              <a:buChar char="•"/>
            </a:pPr>
            <a:r>
              <a:rPr lang="en-US" dirty="0"/>
              <a:t>Revenue from the state appropriations for school districts, state grants (31xx and 32xx), Education Finance Act (EFA) (33xx), Education Improvement Act (EIA) (35xx), Lottery Act (36xx), State Revenue in Lieu of Taxes (38xx)</a:t>
            </a:r>
          </a:p>
          <a:p>
            <a:pPr marL="285750" indent="-285750">
              <a:buFont typeface="Arial" panose="020B0604020202020204" pitchFamily="34" charset="0"/>
              <a:buChar char="•"/>
            </a:pPr>
            <a:r>
              <a:rPr lang="en-US" dirty="0"/>
              <a:t>Example</a:t>
            </a:r>
          </a:p>
          <a:p>
            <a:pPr lvl="2"/>
            <a:r>
              <a:rPr lang="en-US" sz="2800" dirty="0"/>
              <a:t>3135 – Reading Coaches</a:t>
            </a:r>
          </a:p>
          <a:p>
            <a:pPr lvl="2"/>
            <a:r>
              <a:rPr lang="en-US" sz="2800" dirty="0"/>
              <a:t>3810 – Reimbursement for Local Residential Property Tax Relief (Tier 1)</a:t>
            </a:r>
          </a:p>
          <a:p>
            <a:endParaRPr lang="en-US" dirty="0"/>
          </a:p>
        </p:txBody>
      </p:sp>
    </p:spTree>
    <p:extLst>
      <p:ext uri="{BB962C8B-B14F-4D97-AF65-F5344CB8AC3E}">
        <p14:creationId xmlns:p14="http://schemas.microsoft.com/office/powerpoint/2010/main" val="28106630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0B99B-0621-53D3-BC42-B4FAF4E5E3C0}"/>
              </a:ext>
            </a:extLst>
          </p:cNvPr>
          <p:cNvSpPr>
            <a:spLocks noGrp="1"/>
          </p:cNvSpPr>
          <p:nvPr>
            <p:ph type="title"/>
          </p:nvPr>
        </p:nvSpPr>
        <p:spPr/>
        <p:txBody>
          <a:bodyPr/>
          <a:lstStyle/>
          <a:p>
            <a:r>
              <a:rPr lang="en-US" dirty="0"/>
              <a:t>Federal Revenue (4xxx)</a:t>
            </a:r>
          </a:p>
        </p:txBody>
      </p:sp>
      <p:sp>
        <p:nvSpPr>
          <p:cNvPr id="3" name="Content Placeholder 2">
            <a:extLst>
              <a:ext uri="{FF2B5EF4-FFF2-40B4-BE49-F238E27FC236}">
                <a16:creationId xmlns:a16="http://schemas.microsoft.com/office/drawing/2014/main" id="{97D62382-5585-E634-0C9B-5A864B6F60E0}"/>
              </a:ext>
            </a:extLst>
          </p:cNvPr>
          <p:cNvSpPr>
            <a:spLocks noGrp="1"/>
          </p:cNvSpPr>
          <p:nvPr>
            <p:ph idx="1"/>
          </p:nvPr>
        </p:nvSpPr>
        <p:spPr/>
        <p:txBody>
          <a:bodyPr/>
          <a:lstStyle/>
          <a:p>
            <a:pPr marL="457200" indent="-457200">
              <a:buFont typeface="Arial" panose="020B0604020202020204" pitchFamily="34" charset="0"/>
              <a:buChar char="•"/>
            </a:pPr>
            <a:r>
              <a:rPr lang="en-US" dirty="0"/>
              <a:t>Revenue received from the federal government as grants (Title I, IDEA, 21</a:t>
            </a:r>
            <a:r>
              <a:rPr lang="en-US" baseline="30000" dirty="0"/>
              <a:t>st</a:t>
            </a:r>
            <a:r>
              <a:rPr lang="en-US" dirty="0"/>
              <a:t> Century Afterschool Program)</a:t>
            </a:r>
          </a:p>
          <a:p>
            <a:pPr marL="457200" indent="-457200">
              <a:buFont typeface="Arial" panose="020B0604020202020204" pitchFamily="34" charset="0"/>
              <a:buChar char="•"/>
            </a:pPr>
            <a:r>
              <a:rPr lang="en-US" dirty="0"/>
              <a:t>Examples</a:t>
            </a:r>
          </a:p>
          <a:p>
            <a:pPr lvl="1"/>
            <a:r>
              <a:rPr lang="en-US" sz="2800" dirty="0"/>
              <a:t>4314 – School Improvement Grants</a:t>
            </a:r>
          </a:p>
          <a:p>
            <a:pPr lvl="1"/>
            <a:r>
              <a:rPr lang="en-US" sz="2800" dirty="0"/>
              <a:t>4810 – School Lunch and Afterschool Programs</a:t>
            </a:r>
          </a:p>
          <a:p>
            <a:endParaRPr lang="en-US" dirty="0"/>
          </a:p>
        </p:txBody>
      </p:sp>
    </p:spTree>
    <p:extLst>
      <p:ext uri="{BB962C8B-B14F-4D97-AF65-F5344CB8AC3E}">
        <p14:creationId xmlns:p14="http://schemas.microsoft.com/office/powerpoint/2010/main" val="25131276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5E80B-F020-E144-0048-C70C99B9B4E8}"/>
              </a:ext>
            </a:extLst>
          </p:cNvPr>
          <p:cNvSpPr>
            <a:spLocks noGrp="1"/>
          </p:cNvSpPr>
          <p:nvPr>
            <p:ph type="title"/>
          </p:nvPr>
        </p:nvSpPr>
        <p:spPr/>
        <p:txBody>
          <a:bodyPr/>
          <a:lstStyle/>
          <a:p>
            <a:r>
              <a:rPr lang="en-US" dirty="0"/>
              <a:t>Other Financing Sources (5xxx)</a:t>
            </a:r>
          </a:p>
        </p:txBody>
      </p:sp>
      <p:sp>
        <p:nvSpPr>
          <p:cNvPr id="3" name="Content Placeholder 2">
            <a:extLst>
              <a:ext uri="{FF2B5EF4-FFF2-40B4-BE49-F238E27FC236}">
                <a16:creationId xmlns:a16="http://schemas.microsoft.com/office/drawing/2014/main" id="{94278AE8-AC49-FDD1-4C85-340E95AC3888}"/>
              </a:ext>
            </a:extLst>
          </p:cNvPr>
          <p:cNvSpPr>
            <a:spLocks noGrp="1"/>
          </p:cNvSpPr>
          <p:nvPr>
            <p:ph idx="1"/>
          </p:nvPr>
        </p:nvSpPr>
        <p:spPr/>
        <p:txBody>
          <a:bodyPr/>
          <a:lstStyle/>
          <a:p>
            <a:pPr marL="457200" indent="-457200">
              <a:buFont typeface="Arial" panose="020B0604020202020204" pitchFamily="34" charset="0"/>
              <a:buChar char="•"/>
            </a:pPr>
            <a:r>
              <a:rPr lang="en-US" dirty="0"/>
              <a:t>Includes bond principals and premiums, accrued interest from the sale of bonds, proceeds from notes payables, transfers</a:t>
            </a:r>
          </a:p>
          <a:p>
            <a:pPr marL="457200" indent="-457200">
              <a:buFont typeface="Arial" panose="020B0604020202020204" pitchFamily="34" charset="0"/>
              <a:buChar char="•"/>
            </a:pPr>
            <a:r>
              <a:rPr lang="en-US" dirty="0"/>
              <a:t>Examples</a:t>
            </a:r>
          </a:p>
          <a:p>
            <a:pPr lvl="1"/>
            <a:r>
              <a:rPr lang="en-US" sz="2800" dirty="0"/>
              <a:t>5120 – Proceeds on General Obligation Bonds</a:t>
            </a:r>
          </a:p>
          <a:p>
            <a:pPr lvl="1"/>
            <a:r>
              <a:rPr lang="en-US" sz="2800" dirty="0"/>
              <a:t>5300 – Sale of Fixed Assets</a:t>
            </a:r>
          </a:p>
          <a:p>
            <a:endParaRPr lang="en-US" dirty="0"/>
          </a:p>
        </p:txBody>
      </p:sp>
    </p:spTree>
    <p:extLst>
      <p:ext uri="{BB962C8B-B14F-4D97-AF65-F5344CB8AC3E}">
        <p14:creationId xmlns:p14="http://schemas.microsoft.com/office/powerpoint/2010/main" val="22592769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615C6-0BD4-0E32-B09E-B0E257C395CB}"/>
              </a:ext>
            </a:extLst>
          </p:cNvPr>
          <p:cNvSpPr>
            <a:spLocks noGrp="1"/>
          </p:cNvSpPr>
          <p:nvPr>
            <p:ph type="title"/>
          </p:nvPr>
        </p:nvSpPr>
        <p:spPr/>
        <p:txBody>
          <a:bodyPr/>
          <a:lstStyle/>
          <a:p>
            <a:r>
              <a:rPr lang="en-US" dirty="0"/>
              <a:t>Expenditure Codes</a:t>
            </a:r>
          </a:p>
        </p:txBody>
      </p:sp>
    </p:spTree>
    <p:extLst>
      <p:ext uri="{BB962C8B-B14F-4D97-AF65-F5344CB8AC3E}">
        <p14:creationId xmlns:p14="http://schemas.microsoft.com/office/powerpoint/2010/main" val="41169446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8086C-7AA1-0A39-040C-22D46775FA65}"/>
              </a:ext>
            </a:extLst>
          </p:cNvPr>
          <p:cNvSpPr>
            <a:spLocks noGrp="1"/>
          </p:cNvSpPr>
          <p:nvPr>
            <p:ph type="title"/>
          </p:nvPr>
        </p:nvSpPr>
        <p:spPr/>
        <p:txBody>
          <a:bodyPr/>
          <a:lstStyle/>
          <a:p>
            <a:r>
              <a:rPr lang="en-US"/>
              <a:t>Expenditures</a:t>
            </a:r>
            <a:endParaRPr lang="en-US" dirty="0"/>
          </a:p>
        </p:txBody>
      </p:sp>
      <p:sp>
        <p:nvSpPr>
          <p:cNvPr id="3" name="Content Placeholder 2">
            <a:extLst>
              <a:ext uri="{FF2B5EF4-FFF2-40B4-BE49-F238E27FC236}">
                <a16:creationId xmlns:a16="http://schemas.microsoft.com/office/drawing/2014/main" id="{AD92C418-A8FF-21D7-9DA4-2F9D5030BFA1}"/>
              </a:ext>
            </a:extLst>
          </p:cNvPr>
          <p:cNvSpPr>
            <a:spLocks noGrp="1"/>
          </p:cNvSpPr>
          <p:nvPr>
            <p:ph idx="1"/>
          </p:nvPr>
        </p:nvSpPr>
        <p:spPr/>
        <p:txBody>
          <a:bodyPr/>
          <a:lstStyle/>
          <a:p>
            <a:r>
              <a:rPr lang="en-US" dirty="0"/>
              <a:t>Account Code Sequence</a:t>
            </a:r>
          </a:p>
          <a:p>
            <a:pPr lvl="1"/>
            <a:r>
              <a:rPr lang="en-US" sz="2800" dirty="0"/>
              <a:t>Fund – Function – Object</a:t>
            </a:r>
          </a:p>
          <a:p>
            <a:pPr lvl="1"/>
            <a:r>
              <a:rPr lang="en-US" sz="2800" dirty="0"/>
              <a:t>xxx-xxx-xxx</a:t>
            </a:r>
          </a:p>
          <a:p>
            <a:endParaRPr lang="en-US" dirty="0"/>
          </a:p>
        </p:txBody>
      </p:sp>
    </p:spTree>
    <p:extLst>
      <p:ext uri="{BB962C8B-B14F-4D97-AF65-F5344CB8AC3E}">
        <p14:creationId xmlns:p14="http://schemas.microsoft.com/office/powerpoint/2010/main" val="36735243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0AE15-98CE-C98F-5C1A-3146AA866E68}"/>
              </a:ext>
            </a:extLst>
          </p:cNvPr>
          <p:cNvSpPr>
            <a:spLocks noGrp="1"/>
          </p:cNvSpPr>
          <p:nvPr>
            <p:ph type="title"/>
          </p:nvPr>
        </p:nvSpPr>
        <p:spPr/>
        <p:txBody>
          <a:bodyPr/>
          <a:lstStyle/>
          <a:p>
            <a:r>
              <a:rPr lang="en-US" dirty="0"/>
              <a:t>Expenditure Fund Codes</a:t>
            </a:r>
          </a:p>
        </p:txBody>
      </p:sp>
      <p:sp>
        <p:nvSpPr>
          <p:cNvPr id="3" name="Content Placeholder 2">
            <a:extLst>
              <a:ext uri="{FF2B5EF4-FFF2-40B4-BE49-F238E27FC236}">
                <a16:creationId xmlns:a16="http://schemas.microsoft.com/office/drawing/2014/main" id="{AA8FE97B-90A5-8568-E27F-8DFE56B4A482}"/>
              </a:ext>
            </a:extLst>
          </p:cNvPr>
          <p:cNvSpPr>
            <a:spLocks noGrp="1"/>
          </p:cNvSpPr>
          <p:nvPr>
            <p:ph idx="1"/>
          </p:nvPr>
        </p:nvSpPr>
        <p:spPr/>
        <p:txBody>
          <a:bodyPr>
            <a:normAutofit lnSpcReduction="10000"/>
          </a:bodyPr>
          <a:lstStyle/>
          <a:p>
            <a:pPr marL="457200" indent="-457200">
              <a:buFont typeface="Arial" panose="020B0604020202020204" pitchFamily="34" charset="0"/>
              <a:buChar char="•"/>
            </a:pPr>
            <a:r>
              <a:rPr lang="en-US" sz="3000" dirty="0"/>
              <a:t>General Fund (1xx)</a:t>
            </a:r>
          </a:p>
          <a:p>
            <a:pPr lvl="1"/>
            <a:r>
              <a:rPr lang="en-US" sz="3000" dirty="0"/>
              <a:t>Expenditures incurred by funds received from general fund revenue sources</a:t>
            </a:r>
          </a:p>
          <a:p>
            <a:pPr lvl="1"/>
            <a:r>
              <a:rPr lang="en-US" sz="3000" dirty="0"/>
              <a:t>Fund 100</a:t>
            </a:r>
          </a:p>
          <a:p>
            <a:pPr marL="457200" indent="-457200">
              <a:buFont typeface="Arial" panose="020B0604020202020204" pitchFamily="34" charset="0"/>
              <a:buChar char="•"/>
            </a:pPr>
            <a:r>
              <a:rPr lang="en-US" sz="3000" dirty="0"/>
              <a:t>Special Revenue (2xx)</a:t>
            </a:r>
          </a:p>
          <a:p>
            <a:pPr lvl="1"/>
            <a:r>
              <a:rPr lang="en-US" sz="3000" dirty="0"/>
              <a:t>Expenditures incurred by funds received from special revenue sources such as federal programs</a:t>
            </a:r>
          </a:p>
          <a:p>
            <a:pPr lvl="1"/>
            <a:r>
              <a:rPr lang="en-US" sz="3000" dirty="0"/>
              <a:t>Example</a:t>
            </a:r>
          </a:p>
          <a:p>
            <a:pPr lvl="2"/>
            <a:r>
              <a:rPr lang="en-US" sz="2400" dirty="0"/>
              <a:t>Fund 220 – Coronavirus Aid, Relief and Economic Security Act (CARES Act, ESSER I)</a:t>
            </a:r>
          </a:p>
          <a:p>
            <a:pPr marL="457200" indent="-457200">
              <a:buFont typeface="Arial" panose="020B0604020202020204" pitchFamily="34" charset="0"/>
              <a:buChar char="•"/>
            </a:pPr>
            <a:r>
              <a:rPr lang="en-US" sz="3000" dirty="0"/>
              <a:t>EIA Fund (3xx)</a:t>
            </a:r>
          </a:p>
          <a:p>
            <a:pPr lvl="1"/>
            <a:r>
              <a:rPr lang="en-US" sz="3000" dirty="0"/>
              <a:t>Expenditures incurred from funds received from EIA sources</a:t>
            </a:r>
          </a:p>
          <a:p>
            <a:pPr lvl="1"/>
            <a:r>
              <a:rPr lang="en-US" sz="3000" dirty="0"/>
              <a:t>Example</a:t>
            </a:r>
          </a:p>
          <a:p>
            <a:pPr lvl="2"/>
            <a:r>
              <a:rPr lang="en-US" sz="2400" dirty="0"/>
              <a:t>356 – Adult Education</a:t>
            </a:r>
          </a:p>
          <a:p>
            <a:endParaRPr lang="en-US" dirty="0"/>
          </a:p>
        </p:txBody>
      </p:sp>
    </p:spTree>
    <p:extLst>
      <p:ext uri="{BB962C8B-B14F-4D97-AF65-F5344CB8AC3E}">
        <p14:creationId xmlns:p14="http://schemas.microsoft.com/office/powerpoint/2010/main" val="40718371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CE5DC-3C26-25F4-EAAA-A4A346BDA9AA}"/>
              </a:ext>
            </a:extLst>
          </p:cNvPr>
          <p:cNvSpPr>
            <a:spLocks noGrp="1"/>
          </p:cNvSpPr>
          <p:nvPr>
            <p:ph type="title"/>
          </p:nvPr>
        </p:nvSpPr>
        <p:spPr/>
        <p:txBody>
          <a:bodyPr/>
          <a:lstStyle/>
          <a:p>
            <a:r>
              <a:rPr lang="en-US" dirty="0"/>
              <a:t>Expenditure Fund Code Information</a:t>
            </a:r>
          </a:p>
        </p:txBody>
      </p:sp>
      <p:sp>
        <p:nvSpPr>
          <p:cNvPr id="3" name="Content Placeholder 2">
            <a:extLst>
              <a:ext uri="{FF2B5EF4-FFF2-40B4-BE49-F238E27FC236}">
                <a16:creationId xmlns:a16="http://schemas.microsoft.com/office/drawing/2014/main" id="{AF1D5FA3-7F37-D0FA-01C8-3ECE6380186D}"/>
              </a:ext>
            </a:extLst>
          </p:cNvPr>
          <p:cNvSpPr>
            <a:spLocks noGrp="1"/>
          </p:cNvSpPr>
          <p:nvPr>
            <p:ph idx="1"/>
          </p:nvPr>
        </p:nvSpPr>
        <p:spPr/>
        <p:txBody>
          <a:bodyPr>
            <a:normAutofit/>
          </a:bodyPr>
          <a:lstStyle/>
          <a:p>
            <a:pPr marL="457200" indent="-457200">
              <a:buFont typeface="Arial" panose="020B0604020202020204" pitchFamily="34" charset="0"/>
              <a:buChar char="•"/>
            </a:pPr>
            <a:r>
              <a:rPr lang="en-US" dirty="0"/>
              <a:t>Debt Service Fund (4xx)</a:t>
            </a:r>
          </a:p>
          <a:p>
            <a:pPr lvl="1"/>
            <a:r>
              <a:rPr lang="en-US" sz="2800" dirty="0"/>
              <a:t>Expenditures incurred from funds received from debt issuances (bonds, notes)</a:t>
            </a:r>
          </a:p>
          <a:p>
            <a:pPr lvl="1"/>
            <a:r>
              <a:rPr lang="en-US" sz="2800" dirty="0"/>
              <a:t>Fund 400</a:t>
            </a:r>
          </a:p>
          <a:p>
            <a:pPr marL="457200" indent="-457200">
              <a:buFont typeface="Arial" panose="020B0604020202020204" pitchFamily="34" charset="0"/>
              <a:buChar char="•"/>
            </a:pPr>
            <a:r>
              <a:rPr lang="en-US" dirty="0"/>
              <a:t>Capital Projects Fund (5xx)</a:t>
            </a:r>
          </a:p>
          <a:p>
            <a:pPr lvl="1"/>
            <a:r>
              <a:rPr lang="en-US" sz="2800" dirty="0"/>
              <a:t>Expenditures incurred from school building projects</a:t>
            </a:r>
          </a:p>
          <a:p>
            <a:pPr lvl="1"/>
            <a:r>
              <a:rPr lang="en-US" sz="2800" dirty="0"/>
              <a:t>Fund 500</a:t>
            </a:r>
          </a:p>
          <a:p>
            <a:pPr marL="457200" indent="-457200">
              <a:buFont typeface="Arial" panose="020B0604020202020204" pitchFamily="34" charset="0"/>
              <a:buChar char="•"/>
            </a:pPr>
            <a:r>
              <a:rPr lang="en-US" dirty="0"/>
              <a:t>Food Service Fund (6xx)</a:t>
            </a:r>
          </a:p>
          <a:p>
            <a:pPr lvl="1"/>
            <a:r>
              <a:rPr lang="en-US" sz="2800" dirty="0"/>
              <a:t>Expenditures incurred from food service</a:t>
            </a:r>
          </a:p>
          <a:p>
            <a:pPr lvl="1"/>
            <a:r>
              <a:rPr lang="en-US" sz="2800" dirty="0"/>
              <a:t>Fund 600</a:t>
            </a:r>
          </a:p>
          <a:p>
            <a:endParaRPr lang="en-US" dirty="0"/>
          </a:p>
        </p:txBody>
      </p:sp>
    </p:spTree>
    <p:extLst>
      <p:ext uri="{BB962C8B-B14F-4D97-AF65-F5344CB8AC3E}">
        <p14:creationId xmlns:p14="http://schemas.microsoft.com/office/powerpoint/2010/main" val="397211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F1B4A-F7ED-EA61-4EAA-80F6E5D7F4AD}"/>
              </a:ext>
            </a:extLst>
          </p:cNvPr>
          <p:cNvSpPr>
            <a:spLocks noGrp="1"/>
          </p:cNvSpPr>
          <p:nvPr>
            <p:ph type="title"/>
          </p:nvPr>
        </p:nvSpPr>
        <p:spPr/>
        <p:txBody>
          <a:bodyPr/>
          <a:lstStyle/>
          <a:p>
            <a:r>
              <a:rPr lang="en-US" dirty="0"/>
              <a:t>Expenditure Fund Codes Information</a:t>
            </a:r>
          </a:p>
        </p:txBody>
      </p:sp>
      <p:sp>
        <p:nvSpPr>
          <p:cNvPr id="3" name="Content Placeholder 2">
            <a:extLst>
              <a:ext uri="{FF2B5EF4-FFF2-40B4-BE49-F238E27FC236}">
                <a16:creationId xmlns:a16="http://schemas.microsoft.com/office/drawing/2014/main" id="{0B343B5D-4340-560E-7E37-9D7C92FA2E43}"/>
              </a:ext>
            </a:extLst>
          </p:cNvPr>
          <p:cNvSpPr>
            <a:spLocks noGrp="1"/>
          </p:cNvSpPr>
          <p:nvPr>
            <p:ph idx="1"/>
          </p:nvPr>
        </p:nvSpPr>
        <p:spPr/>
        <p:txBody>
          <a:bodyPr>
            <a:normAutofit/>
          </a:bodyPr>
          <a:lstStyle/>
          <a:p>
            <a:pPr marL="457200" indent="-457200">
              <a:buFont typeface="Arial" panose="020B0604020202020204" pitchFamily="34" charset="0"/>
              <a:buChar char="•"/>
            </a:pPr>
            <a:r>
              <a:rPr lang="en-US" dirty="0"/>
              <a:t>Pupil Activity Fund (7xx)</a:t>
            </a:r>
          </a:p>
          <a:p>
            <a:pPr lvl="1"/>
            <a:r>
              <a:rPr lang="en-US" sz="2800" dirty="0"/>
              <a:t>Expenditures for student activity sources</a:t>
            </a:r>
          </a:p>
          <a:p>
            <a:pPr lvl="1"/>
            <a:r>
              <a:rPr lang="en-US" sz="2800" dirty="0"/>
              <a:t>Fund 700</a:t>
            </a:r>
          </a:p>
          <a:p>
            <a:pPr marL="457200" indent="-457200">
              <a:buFont typeface="Arial" panose="020B0604020202020204" pitchFamily="34" charset="0"/>
              <a:buChar char="•"/>
            </a:pPr>
            <a:r>
              <a:rPr lang="en-US" dirty="0"/>
              <a:t>LEA Optional Use (8XX)</a:t>
            </a:r>
          </a:p>
          <a:p>
            <a:pPr lvl="1"/>
            <a:r>
              <a:rPr lang="en-US" sz="2800" dirty="0"/>
              <a:t>Expenditures for funds received not passed through the SCDE (local grants)</a:t>
            </a:r>
          </a:p>
          <a:p>
            <a:pPr marL="457200" indent="-457200">
              <a:buFont typeface="Arial" panose="020B0604020202020204" pitchFamily="34" charset="0"/>
              <a:buChar char="•"/>
            </a:pPr>
            <a:r>
              <a:rPr lang="en-US" dirty="0"/>
              <a:t>SCDE Designated State Grants (9XX)</a:t>
            </a:r>
          </a:p>
          <a:p>
            <a:pPr lvl="1"/>
            <a:r>
              <a:rPr lang="en-US" sz="2800" dirty="0"/>
              <a:t>Expenditures for state restricted and other special revenue grants funds specifically designated by the SCDE	</a:t>
            </a:r>
          </a:p>
          <a:p>
            <a:pPr lvl="1"/>
            <a:r>
              <a:rPr lang="en-US" sz="2800" dirty="0"/>
              <a:t>Example </a:t>
            </a:r>
          </a:p>
          <a:p>
            <a:pPr lvl="2"/>
            <a:r>
              <a:rPr lang="en-US" sz="2800" dirty="0"/>
              <a:t>Fund 914 – Digital Instructional Materials</a:t>
            </a:r>
          </a:p>
          <a:p>
            <a:endParaRPr lang="en-US" dirty="0"/>
          </a:p>
        </p:txBody>
      </p:sp>
    </p:spTree>
    <p:extLst>
      <p:ext uri="{BB962C8B-B14F-4D97-AF65-F5344CB8AC3E}">
        <p14:creationId xmlns:p14="http://schemas.microsoft.com/office/powerpoint/2010/main" val="11080792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DD8D3-20D1-FD66-EC5D-E110CE906790}"/>
              </a:ext>
            </a:extLst>
          </p:cNvPr>
          <p:cNvSpPr>
            <a:spLocks noGrp="1"/>
          </p:cNvSpPr>
          <p:nvPr>
            <p:ph type="title"/>
          </p:nvPr>
        </p:nvSpPr>
        <p:spPr/>
        <p:txBody>
          <a:bodyPr/>
          <a:lstStyle/>
          <a:p>
            <a:r>
              <a:rPr lang="en-US" dirty="0"/>
              <a:t>Expenditure Function Codes</a:t>
            </a:r>
          </a:p>
        </p:txBody>
      </p:sp>
      <p:sp>
        <p:nvSpPr>
          <p:cNvPr id="3" name="Content Placeholder 2">
            <a:extLst>
              <a:ext uri="{FF2B5EF4-FFF2-40B4-BE49-F238E27FC236}">
                <a16:creationId xmlns:a16="http://schemas.microsoft.com/office/drawing/2014/main" id="{AA04D2CE-375D-FF4A-37BB-A938AFA8CE8D}"/>
              </a:ext>
            </a:extLst>
          </p:cNvPr>
          <p:cNvSpPr>
            <a:spLocks noGrp="1"/>
          </p:cNvSpPr>
          <p:nvPr>
            <p:ph idx="1"/>
          </p:nvPr>
        </p:nvSpPr>
        <p:spPr/>
        <p:txBody>
          <a:bodyPr>
            <a:normAutofit fontScale="92500" lnSpcReduction="20000"/>
          </a:bodyPr>
          <a:lstStyle/>
          <a:p>
            <a:pPr marL="457200" indent="-457200">
              <a:buFont typeface="Arial" panose="020B0604020202020204" pitchFamily="34" charset="0"/>
              <a:buChar char="•"/>
            </a:pPr>
            <a:r>
              <a:rPr lang="en-US" b="1" dirty="0"/>
              <a:t>Instruction (1XX)</a:t>
            </a:r>
          </a:p>
          <a:p>
            <a:pPr lvl="1"/>
            <a:r>
              <a:rPr lang="en-US" sz="2800" dirty="0"/>
              <a:t>Examples</a:t>
            </a:r>
          </a:p>
          <a:p>
            <a:pPr lvl="2"/>
            <a:r>
              <a:rPr lang="en-US" sz="2200" dirty="0"/>
              <a:t>High school programs (114); Advanced Placement (143)</a:t>
            </a:r>
          </a:p>
          <a:p>
            <a:pPr marL="457200" indent="-457200">
              <a:buFont typeface="Arial" panose="020B0604020202020204" pitchFamily="34" charset="0"/>
              <a:buChar char="•"/>
            </a:pPr>
            <a:r>
              <a:rPr lang="en-US" b="1" dirty="0"/>
              <a:t>Support Services (2XX)</a:t>
            </a:r>
          </a:p>
          <a:p>
            <a:pPr lvl="1"/>
            <a:r>
              <a:rPr lang="en-US" sz="2800" dirty="0"/>
              <a:t>Examples</a:t>
            </a:r>
          </a:p>
          <a:p>
            <a:pPr lvl="2"/>
            <a:r>
              <a:rPr lang="en-US" sz="2200" dirty="0"/>
              <a:t>Improvement of Instruction Curriculum Development (221); Supervision of Special Programs (223)</a:t>
            </a:r>
          </a:p>
          <a:p>
            <a:pPr marL="457200" indent="-457200">
              <a:buFont typeface="Arial" panose="020B0604020202020204" pitchFamily="34" charset="0"/>
              <a:buChar char="•"/>
            </a:pPr>
            <a:r>
              <a:rPr lang="en-US" b="1" dirty="0"/>
              <a:t>Community Services(3XX)</a:t>
            </a:r>
          </a:p>
          <a:p>
            <a:pPr lvl="1"/>
            <a:r>
              <a:rPr lang="en-US" sz="2800" dirty="0"/>
              <a:t>Examples</a:t>
            </a:r>
          </a:p>
          <a:p>
            <a:pPr lvl="2"/>
            <a:r>
              <a:rPr lang="en-US" sz="2200" dirty="0"/>
              <a:t>Civic Services (330); Public Library Services (340)</a:t>
            </a:r>
          </a:p>
          <a:p>
            <a:pPr marL="457200" indent="-457200">
              <a:buFont typeface="Arial" panose="020B0604020202020204" pitchFamily="34" charset="0"/>
              <a:buChar char="•"/>
            </a:pPr>
            <a:r>
              <a:rPr lang="en-US" b="1" dirty="0"/>
              <a:t>Intergovernmental Expenditures (400)</a:t>
            </a:r>
          </a:p>
          <a:p>
            <a:pPr lvl="1"/>
            <a:r>
              <a:rPr lang="en-US" sz="2800" dirty="0"/>
              <a:t>Examples</a:t>
            </a:r>
          </a:p>
          <a:p>
            <a:pPr lvl="2"/>
            <a:r>
              <a:rPr lang="en-US" sz="2200" dirty="0"/>
              <a:t>Payments to State Department of Education (411); Payments to Nonpublic Schools (413)</a:t>
            </a:r>
          </a:p>
          <a:p>
            <a:pPr marL="457200" indent="-457200">
              <a:buFont typeface="Arial" panose="020B0604020202020204" pitchFamily="34" charset="0"/>
              <a:buChar char="•"/>
            </a:pPr>
            <a:r>
              <a:rPr lang="en-US" b="1" dirty="0"/>
              <a:t>Debt Service (500)</a:t>
            </a:r>
          </a:p>
          <a:p>
            <a:pPr lvl="1"/>
            <a:r>
              <a:rPr lang="en-US" sz="2800" dirty="0"/>
              <a:t>Examples</a:t>
            </a:r>
          </a:p>
          <a:p>
            <a:pPr lvl="2"/>
            <a:r>
              <a:rPr lang="en-US" sz="2200" dirty="0"/>
              <a:t>Expenditures related to servicing the debt of a school district, including both payments of principal and interest</a:t>
            </a:r>
          </a:p>
          <a:p>
            <a:endParaRPr lang="en-US" sz="1400" dirty="0"/>
          </a:p>
          <a:p>
            <a:pPr marL="457200" indent="-457200">
              <a:buFont typeface="Arial" panose="020B0604020202020204" pitchFamily="34" charset="0"/>
              <a:buChar char="•"/>
            </a:pPr>
            <a:endParaRPr lang="en-US" dirty="0"/>
          </a:p>
        </p:txBody>
      </p:sp>
    </p:spTree>
    <p:extLst>
      <p:ext uri="{BB962C8B-B14F-4D97-AF65-F5344CB8AC3E}">
        <p14:creationId xmlns:p14="http://schemas.microsoft.com/office/powerpoint/2010/main" val="29541896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7E16E-0B53-100B-45F6-A0027003D590}"/>
              </a:ext>
            </a:extLst>
          </p:cNvPr>
          <p:cNvSpPr>
            <a:spLocks noGrp="1"/>
          </p:cNvSpPr>
          <p:nvPr>
            <p:ph type="title"/>
          </p:nvPr>
        </p:nvSpPr>
        <p:spPr/>
        <p:txBody>
          <a:bodyPr/>
          <a:lstStyle/>
          <a:p>
            <a:r>
              <a:rPr lang="en-US" dirty="0"/>
              <a:t>Expenditure Object Codes</a:t>
            </a:r>
          </a:p>
        </p:txBody>
      </p:sp>
      <p:sp>
        <p:nvSpPr>
          <p:cNvPr id="3" name="Content Placeholder 2">
            <a:extLst>
              <a:ext uri="{FF2B5EF4-FFF2-40B4-BE49-F238E27FC236}">
                <a16:creationId xmlns:a16="http://schemas.microsoft.com/office/drawing/2014/main" id="{8CAD9F16-6BC5-5CC3-9625-F8CF3E82D523}"/>
              </a:ext>
            </a:extLst>
          </p:cNvPr>
          <p:cNvSpPr>
            <a:spLocks noGrp="1"/>
          </p:cNvSpPr>
          <p:nvPr>
            <p:ph idx="1"/>
          </p:nvPr>
        </p:nvSpPr>
        <p:spPr/>
        <p:txBody>
          <a:bodyPr>
            <a:normAutofit/>
          </a:bodyPr>
          <a:lstStyle/>
          <a:p>
            <a:pPr marL="457200" indent="-457200">
              <a:buFont typeface="Arial" panose="020B0604020202020204" pitchFamily="34" charset="0"/>
              <a:buChar char="•"/>
            </a:pPr>
            <a:r>
              <a:rPr lang="en-US" b="1" dirty="0"/>
              <a:t>Salaries (1XX)</a:t>
            </a:r>
          </a:p>
          <a:p>
            <a:pPr lvl="1"/>
            <a:r>
              <a:rPr lang="en-US" sz="2800" dirty="0"/>
              <a:t>Wages, compensation for employees</a:t>
            </a:r>
          </a:p>
          <a:p>
            <a:pPr lvl="2"/>
            <a:r>
              <a:rPr lang="en-US" sz="2800" dirty="0"/>
              <a:t>Examples</a:t>
            </a:r>
          </a:p>
          <a:p>
            <a:pPr lvl="3"/>
            <a:r>
              <a:rPr lang="en-US" sz="2200" dirty="0"/>
              <a:t>130 – Overtime Salaries; 140 – Unused leave payments</a:t>
            </a:r>
          </a:p>
          <a:p>
            <a:pPr marL="457200" indent="-457200">
              <a:buFont typeface="Arial" panose="020B0604020202020204" pitchFamily="34" charset="0"/>
              <a:buChar char="•"/>
            </a:pPr>
            <a:r>
              <a:rPr lang="en-US" b="1" dirty="0"/>
              <a:t>Employee Benefits (2XX)</a:t>
            </a:r>
          </a:p>
          <a:p>
            <a:pPr lvl="1"/>
            <a:r>
              <a:rPr lang="en-US" sz="2800" dirty="0"/>
              <a:t>Amounts paid by the school district on behalf of employees </a:t>
            </a:r>
          </a:p>
          <a:p>
            <a:pPr lvl="2"/>
            <a:r>
              <a:rPr lang="en-US" sz="2800" dirty="0"/>
              <a:t>Examples</a:t>
            </a:r>
          </a:p>
          <a:p>
            <a:pPr lvl="3"/>
            <a:r>
              <a:rPr lang="en-US" sz="2200" dirty="0"/>
              <a:t>230 - Social Security (230); 250 - Deferred Compensation 250</a:t>
            </a:r>
          </a:p>
          <a:p>
            <a:pPr marL="457200" indent="-457200">
              <a:buFont typeface="Arial" panose="020B0604020202020204" pitchFamily="34" charset="0"/>
              <a:buChar char="•"/>
            </a:pPr>
            <a:r>
              <a:rPr lang="en-US" b="1" dirty="0"/>
              <a:t>Purchased Services (3XX)</a:t>
            </a:r>
          </a:p>
          <a:p>
            <a:pPr lvl="1"/>
            <a:r>
              <a:rPr lang="en-US" sz="2800" dirty="0"/>
              <a:t>Contract services, services paid for persons who are not employees of a district</a:t>
            </a:r>
          </a:p>
          <a:p>
            <a:pPr lvl="2"/>
            <a:r>
              <a:rPr lang="en-US" sz="2800" dirty="0"/>
              <a:t>Examples</a:t>
            </a:r>
          </a:p>
          <a:p>
            <a:pPr lvl="3"/>
            <a:r>
              <a:rPr lang="en-US" sz="2200" dirty="0"/>
              <a:t>318 – Audit Services; 319 – Legal Services</a:t>
            </a:r>
          </a:p>
          <a:p>
            <a:endParaRPr lang="en-US" dirty="0"/>
          </a:p>
        </p:txBody>
      </p:sp>
    </p:spTree>
    <p:extLst>
      <p:ext uri="{BB962C8B-B14F-4D97-AF65-F5344CB8AC3E}">
        <p14:creationId xmlns:p14="http://schemas.microsoft.com/office/powerpoint/2010/main" val="1372526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E35A8C7-19C7-844D-B85C-DD8CB3DD167F}"/>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Aptos" panose="020B0004020202020204" pitchFamily="34" charset="0"/>
                <a:ea typeface="+mn-ea"/>
                <a:cs typeface="+mn-cs"/>
              </a:rPr>
              <a:t>Financial Accounting Handbook</a:t>
            </a:r>
            <a:endParaRPr kumimoji="0" lang="en-US" sz="88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6" name="Text Placeholder 5">
            <a:extLst>
              <a:ext uri="{FF2B5EF4-FFF2-40B4-BE49-F238E27FC236}">
                <a16:creationId xmlns:a16="http://schemas.microsoft.com/office/drawing/2014/main" id="{F52E410D-DD3A-76FC-67C7-7A22E0005402}"/>
              </a:ext>
            </a:extLst>
          </p:cNvPr>
          <p:cNvSpPr>
            <a:spLocks noGrp="1"/>
          </p:cNvSpPr>
          <p:nvPr>
            <p:ph type="body" sz="quarter" idx="13"/>
          </p:nvPr>
        </p:nvSpPr>
        <p:spPr/>
        <p:txBody>
          <a:bodyPr/>
          <a:lstStyle/>
          <a:p>
            <a:r>
              <a:rPr lang="en-US" dirty="0"/>
              <a:t>Click to add text</a:t>
            </a:r>
          </a:p>
        </p:txBody>
      </p:sp>
    </p:spTree>
    <p:extLst>
      <p:ext uri="{BB962C8B-B14F-4D97-AF65-F5344CB8AC3E}">
        <p14:creationId xmlns:p14="http://schemas.microsoft.com/office/powerpoint/2010/main" val="38725786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07D16-A537-248A-82D5-CB23616BEF30}"/>
              </a:ext>
            </a:extLst>
          </p:cNvPr>
          <p:cNvSpPr>
            <a:spLocks noGrp="1"/>
          </p:cNvSpPr>
          <p:nvPr>
            <p:ph type="title"/>
          </p:nvPr>
        </p:nvSpPr>
        <p:spPr/>
        <p:txBody>
          <a:bodyPr/>
          <a:lstStyle/>
          <a:p>
            <a:r>
              <a:rPr lang="en-US" dirty="0"/>
              <a:t>Expenditure Object Code Examples</a:t>
            </a:r>
          </a:p>
        </p:txBody>
      </p:sp>
      <p:sp>
        <p:nvSpPr>
          <p:cNvPr id="3" name="Content Placeholder 2">
            <a:extLst>
              <a:ext uri="{FF2B5EF4-FFF2-40B4-BE49-F238E27FC236}">
                <a16:creationId xmlns:a16="http://schemas.microsoft.com/office/drawing/2014/main" id="{AA9CEBAB-26D5-F967-FF9A-B234DF323A23}"/>
              </a:ext>
            </a:extLst>
          </p:cNvPr>
          <p:cNvSpPr>
            <a:spLocks noGrp="1"/>
          </p:cNvSpPr>
          <p:nvPr>
            <p:ph idx="1"/>
          </p:nvPr>
        </p:nvSpPr>
        <p:spPr/>
        <p:txBody>
          <a:bodyPr>
            <a:normAutofit/>
          </a:bodyPr>
          <a:lstStyle/>
          <a:p>
            <a:pPr marL="457200" indent="-457200">
              <a:buFont typeface="Arial" panose="020B0604020202020204" pitchFamily="34" charset="0"/>
              <a:buChar char="•"/>
            </a:pPr>
            <a:r>
              <a:rPr lang="en-US" b="1" dirty="0"/>
              <a:t>Supplies (4XX)</a:t>
            </a:r>
          </a:p>
          <a:p>
            <a:pPr lvl="1"/>
            <a:r>
              <a:rPr lang="en-US" sz="2800" dirty="0"/>
              <a:t>Expendable items that are consumed, deteriorated, or worn out by use</a:t>
            </a:r>
          </a:p>
          <a:p>
            <a:pPr lvl="2"/>
            <a:r>
              <a:rPr lang="en-US" sz="2800" dirty="0"/>
              <a:t>Example</a:t>
            </a:r>
          </a:p>
          <a:p>
            <a:pPr lvl="3"/>
            <a:r>
              <a:rPr lang="en-US" sz="2200" dirty="0"/>
              <a:t>410 - Supplies</a:t>
            </a:r>
          </a:p>
          <a:p>
            <a:pPr marL="457200" indent="-457200">
              <a:buFont typeface="Arial" panose="020B0604020202020204" pitchFamily="34" charset="0"/>
              <a:buChar char="•"/>
            </a:pPr>
            <a:r>
              <a:rPr lang="en-US" b="1" dirty="0"/>
              <a:t>Capital Outlay (5XX)</a:t>
            </a:r>
          </a:p>
          <a:p>
            <a:pPr lvl="1"/>
            <a:r>
              <a:rPr lang="en-US" sz="2800" dirty="0"/>
              <a:t>Expenditures for the acquisition of fixed assets</a:t>
            </a:r>
          </a:p>
          <a:p>
            <a:pPr lvl="2"/>
            <a:r>
              <a:rPr lang="en-US" sz="2800" dirty="0"/>
              <a:t>Example</a:t>
            </a:r>
          </a:p>
          <a:p>
            <a:pPr lvl="3"/>
            <a:r>
              <a:rPr lang="en-US" sz="2200" dirty="0"/>
              <a:t>520 – Construction Services; 540 - Equipment</a:t>
            </a:r>
          </a:p>
          <a:p>
            <a:pPr marL="457200" indent="-457200">
              <a:buFont typeface="Arial" panose="020B0604020202020204" pitchFamily="34" charset="0"/>
              <a:buChar char="•"/>
            </a:pPr>
            <a:r>
              <a:rPr lang="en-US" b="1" dirty="0"/>
              <a:t>Other Objects (6XX)</a:t>
            </a:r>
          </a:p>
          <a:p>
            <a:pPr lvl="1"/>
            <a:r>
              <a:rPr lang="en-US" sz="2800" dirty="0"/>
              <a:t>Membership dues</a:t>
            </a:r>
          </a:p>
          <a:p>
            <a:pPr lvl="2"/>
            <a:r>
              <a:rPr lang="en-US" sz="2800" dirty="0"/>
              <a:t>Example</a:t>
            </a:r>
          </a:p>
          <a:p>
            <a:pPr lvl="3"/>
            <a:r>
              <a:rPr lang="en-US" sz="2200" dirty="0"/>
              <a:t>630 – Discount on Bonds Sold; 651 – Litigations and Settlements</a:t>
            </a:r>
          </a:p>
          <a:p>
            <a:endParaRPr lang="en-US" dirty="0"/>
          </a:p>
        </p:txBody>
      </p:sp>
    </p:spTree>
    <p:extLst>
      <p:ext uri="{BB962C8B-B14F-4D97-AF65-F5344CB8AC3E}">
        <p14:creationId xmlns:p14="http://schemas.microsoft.com/office/powerpoint/2010/main" val="40967356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A5802-2A1C-B485-4E2E-95B87D1AD0B0}"/>
              </a:ext>
            </a:extLst>
          </p:cNvPr>
          <p:cNvSpPr>
            <a:spLocks noGrp="1"/>
          </p:cNvSpPr>
          <p:nvPr>
            <p:ph type="title"/>
          </p:nvPr>
        </p:nvSpPr>
        <p:spPr/>
        <p:txBody>
          <a:bodyPr/>
          <a:lstStyle/>
          <a:p>
            <a:r>
              <a:rPr lang="en-US" sz="6600" dirty="0"/>
              <a:t>Funding Manual/Financial Accounting Handbook Connection</a:t>
            </a:r>
          </a:p>
        </p:txBody>
      </p:sp>
    </p:spTree>
    <p:extLst>
      <p:ext uri="{BB962C8B-B14F-4D97-AF65-F5344CB8AC3E}">
        <p14:creationId xmlns:p14="http://schemas.microsoft.com/office/powerpoint/2010/main" val="10905839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EF8F9-788B-6FE2-BE41-91CD95170DAD}"/>
              </a:ext>
            </a:extLst>
          </p:cNvPr>
          <p:cNvSpPr>
            <a:spLocks noGrp="1"/>
          </p:cNvSpPr>
          <p:nvPr>
            <p:ph type="title"/>
          </p:nvPr>
        </p:nvSpPr>
        <p:spPr/>
        <p:txBody>
          <a:bodyPr>
            <a:normAutofit fontScale="90000"/>
          </a:bodyPr>
          <a:lstStyle/>
          <a:p>
            <a:r>
              <a:rPr lang="en-US" dirty="0"/>
              <a:t>Funding Manual &amp; Financial Accounting Handbook Connection</a:t>
            </a:r>
          </a:p>
        </p:txBody>
      </p:sp>
      <p:sp>
        <p:nvSpPr>
          <p:cNvPr id="3" name="Content Placeholder 2">
            <a:extLst>
              <a:ext uri="{FF2B5EF4-FFF2-40B4-BE49-F238E27FC236}">
                <a16:creationId xmlns:a16="http://schemas.microsoft.com/office/drawing/2014/main" id="{51909083-52AF-BF41-9683-940BF932E0D7}"/>
              </a:ext>
            </a:extLst>
          </p:cNvPr>
          <p:cNvSpPr>
            <a:spLocks noGrp="1"/>
          </p:cNvSpPr>
          <p:nvPr>
            <p:ph idx="1"/>
          </p:nvPr>
        </p:nvSpPr>
        <p:spPr/>
        <p:txBody>
          <a:bodyPr/>
          <a:lstStyle/>
          <a:p>
            <a:pPr marL="457200" indent="-457200">
              <a:buFont typeface="Arial" panose="020B0604020202020204" pitchFamily="34" charset="0"/>
              <a:buChar char="•"/>
            </a:pPr>
            <a:r>
              <a:rPr lang="en-US" dirty="0"/>
              <a:t>If charging expenditures for a certain program, be sure to review the program guidelines in the Funding Manual to ensure that the expenditure is allowable</a:t>
            </a:r>
          </a:p>
          <a:p>
            <a:pPr marL="457200" indent="-457200">
              <a:buFont typeface="Arial" panose="020B0604020202020204" pitchFamily="34" charset="0"/>
              <a:buChar char="•"/>
            </a:pPr>
            <a:r>
              <a:rPr lang="en-US" dirty="0"/>
              <a:t>Then, use the Financial Accounting Handbook to ensure that you are charging the expenditure to the correct account</a:t>
            </a:r>
          </a:p>
          <a:p>
            <a:endParaRPr lang="en-US" dirty="0"/>
          </a:p>
        </p:txBody>
      </p:sp>
    </p:spTree>
    <p:extLst>
      <p:ext uri="{BB962C8B-B14F-4D97-AF65-F5344CB8AC3E}">
        <p14:creationId xmlns:p14="http://schemas.microsoft.com/office/powerpoint/2010/main" val="37259844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C68FD-F87C-8CCC-2DBC-42E0DCC10528}"/>
              </a:ext>
            </a:extLst>
          </p:cNvPr>
          <p:cNvSpPr>
            <a:spLocks noGrp="1"/>
          </p:cNvSpPr>
          <p:nvPr>
            <p:ph type="title"/>
          </p:nvPr>
        </p:nvSpPr>
        <p:spPr/>
        <p:txBody>
          <a:bodyPr/>
          <a:lstStyle/>
          <a:p>
            <a:r>
              <a:rPr lang="en-US" dirty="0"/>
              <a:t>Office of Audit Services Contacts</a:t>
            </a:r>
          </a:p>
        </p:txBody>
      </p:sp>
      <p:sp>
        <p:nvSpPr>
          <p:cNvPr id="3" name="Content Placeholder 2">
            <a:extLst>
              <a:ext uri="{FF2B5EF4-FFF2-40B4-BE49-F238E27FC236}">
                <a16:creationId xmlns:a16="http://schemas.microsoft.com/office/drawing/2014/main" id="{3F5FB6F5-5DAD-50BC-18FB-B2C10762C16B}"/>
              </a:ext>
            </a:extLst>
          </p:cNvPr>
          <p:cNvSpPr>
            <a:spLocks noGrp="1"/>
          </p:cNvSpPr>
          <p:nvPr>
            <p:ph idx="1"/>
          </p:nvPr>
        </p:nvSpPr>
        <p:spPr/>
        <p:txBody>
          <a:bodyPr>
            <a:normAutofit lnSpcReduction="10000"/>
          </a:bodyPr>
          <a:lstStyle/>
          <a:p>
            <a:r>
              <a:rPr lang="en-US" dirty="0"/>
              <a:t>Hershula Davis</a:t>
            </a:r>
          </a:p>
          <a:p>
            <a:r>
              <a:rPr lang="en-US" dirty="0"/>
              <a:t>Audits Director, Office of Audit Services</a:t>
            </a:r>
          </a:p>
          <a:p>
            <a:r>
              <a:rPr lang="en-US" dirty="0"/>
              <a:t>(803) 734-6022</a:t>
            </a:r>
          </a:p>
          <a:p>
            <a:r>
              <a:rPr lang="en-US" dirty="0">
                <a:hlinkClick r:id="rId2"/>
              </a:rPr>
              <a:t>hdavis@ed.sc.gov</a:t>
            </a:r>
            <a:endParaRPr lang="en-US" dirty="0"/>
          </a:p>
          <a:p>
            <a:endParaRPr lang="en-US" dirty="0"/>
          </a:p>
          <a:p>
            <a:r>
              <a:rPr lang="en-US" dirty="0"/>
              <a:t>Richelle Melvin</a:t>
            </a:r>
          </a:p>
          <a:p>
            <a:r>
              <a:rPr lang="en-US" dirty="0"/>
              <a:t>Audits Manager, Office of Audit Services</a:t>
            </a:r>
          </a:p>
          <a:p>
            <a:r>
              <a:rPr lang="en-US" dirty="0"/>
              <a:t>(803) 734-8453</a:t>
            </a:r>
          </a:p>
          <a:p>
            <a:r>
              <a:rPr lang="en-US" dirty="0">
                <a:hlinkClick r:id="rId3"/>
              </a:rPr>
              <a:t>ramelvin@ed.sc.gov</a:t>
            </a:r>
            <a:endParaRPr lang="en-US" dirty="0"/>
          </a:p>
          <a:p>
            <a:endParaRPr lang="en-US" dirty="0"/>
          </a:p>
          <a:p>
            <a:r>
              <a:rPr lang="en-US" dirty="0">
                <a:hlinkClick r:id="rId4"/>
              </a:rPr>
              <a:t>auditingservices@ed.sc.gov</a:t>
            </a:r>
            <a:endParaRPr lang="en-US" dirty="0"/>
          </a:p>
          <a:p>
            <a:pPr lvl="1"/>
            <a:endParaRPr lang="en-US" dirty="0"/>
          </a:p>
          <a:p>
            <a:endParaRPr lang="en-US" dirty="0"/>
          </a:p>
        </p:txBody>
      </p:sp>
    </p:spTree>
    <p:extLst>
      <p:ext uri="{BB962C8B-B14F-4D97-AF65-F5344CB8AC3E}">
        <p14:creationId xmlns:p14="http://schemas.microsoft.com/office/powerpoint/2010/main" val="2558133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7E4EEB-AFD6-EA3E-167F-4A20789553E6}"/>
              </a:ext>
            </a:extLst>
          </p:cNvPr>
          <p:cNvSpPr>
            <a:spLocks noGrp="1"/>
          </p:cNvSpPr>
          <p:nvPr>
            <p:ph type="title"/>
          </p:nvPr>
        </p:nvSpPr>
        <p:spPr/>
        <p:txBody>
          <a:bodyPr/>
          <a:lstStyle/>
          <a:p>
            <a:r>
              <a:rPr lang="en-US" dirty="0"/>
              <a:t>Financial Accounting Handbook Guidance</a:t>
            </a:r>
          </a:p>
        </p:txBody>
      </p:sp>
      <p:sp>
        <p:nvSpPr>
          <p:cNvPr id="3" name="Content Placeholder 2">
            <a:extLst>
              <a:ext uri="{FF2B5EF4-FFF2-40B4-BE49-F238E27FC236}">
                <a16:creationId xmlns:a16="http://schemas.microsoft.com/office/drawing/2014/main" id="{49974F4A-FC38-D85D-538D-C4476732445D}"/>
              </a:ext>
            </a:extLst>
          </p:cNvPr>
          <p:cNvSpPr>
            <a:spLocks noGrp="1"/>
          </p:cNvSpPr>
          <p:nvPr>
            <p:ph idx="1"/>
          </p:nvPr>
        </p:nvSpPr>
        <p:spPr/>
        <p:txBody>
          <a:bodyPr/>
          <a:lstStyle/>
          <a:p>
            <a:pPr marL="457200" indent="-457200">
              <a:buFont typeface="Arial" panose="020B0604020202020204" pitchFamily="34" charset="0"/>
              <a:buChar char="•"/>
            </a:pPr>
            <a:r>
              <a:rPr lang="en-US" dirty="0"/>
              <a:t>Chart of accounts for LEA use</a:t>
            </a:r>
          </a:p>
          <a:p>
            <a:pPr marL="457200" indent="-457200">
              <a:buFont typeface="Arial" panose="020B0604020202020204" pitchFamily="34" charset="0"/>
              <a:buChar char="•"/>
            </a:pPr>
            <a:r>
              <a:rPr lang="en-US" dirty="0"/>
              <a:t>Updated by the SCDE OAS</a:t>
            </a:r>
          </a:p>
          <a:p>
            <a:pPr marL="457200" indent="-457200">
              <a:buFont typeface="Arial" panose="020B0604020202020204" pitchFamily="34" charset="0"/>
              <a:buChar char="•"/>
            </a:pPr>
            <a:r>
              <a:rPr lang="en-US" dirty="0"/>
              <a:t>Modeled after Federal Financial Accounting Handbook</a:t>
            </a:r>
          </a:p>
          <a:p>
            <a:pPr marL="457200" indent="-457200">
              <a:buFont typeface="Arial" panose="020B0604020202020204" pitchFamily="34" charset="0"/>
              <a:buChar char="•"/>
            </a:pPr>
            <a:r>
              <a:rPr lang="en-US" dirty="0">
                <a:hlinkClick r:id="rId2"/>
              </a:rPr>
              <a:t>https://ed.sc.gov/finance/auditing/manuals-handbooks-and-guidelines/financial-accounting-handbook/fy-2020-21/</a:t>
            </a:r>
            <a:endParaRPr lang="en-US" dirty="0"/>
          </a:p>
          <a:p>
            <a:endParaRPr lang="en-US" dirty="0"/>
          </a:p>
        </p:txBody>
      </p:sp>
    </p:spTree>
    <p:extLst>
      <p:ext uri="{BB962C8B-B14F-4D97-AF65-F5344CB8AC3E}">
        <p14:creationId xmlns:p14="http://schemas.microsoft.com/office/powerpoint/2010/main" val="3227655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B40CF7-8502-A53F-925F-5FF33A0C787D}"/>
              </a:ext>
            </a:extLst>
          </p:cNvPr>
          <p:cNvSpPr>
            <a:spLocks noGrp="1"/>
          </p:cNvSpPr>
          <p:nvPr>
            <p:ph type="title"/>
          </p:nvPr>
        </p:nvSpPr>
        <p:spPr/>
        <p:txBody>
          <a:bodyPr/>
          <a:lstStyle/>
          <a:p>
            <a:r>
              <a:rPr lang="en-US" dirty="0"/>
              <a:t>Sections</a:t>
            </a:r>
          </a:p>
        </p:txBody>
      </p:sp>
    </p:spTree>
    <p:extLst>
      <p:ext uri="{BB962C8B-B14F-4D97-AF65-F5344CB8AC3E}">
        <p14:creationId xmlns:p14="http://schemas.microsoft.com/office/powerpoint/2010/main" val="70164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AFC85-DA00-A332-BCB0-7E01430A8313}"/>
              </a:ext>
            </a:extLst>
          </p:cNvPr>
          <p:cNvSpPr>
            <a:spLocks noGrp="1"/>
          </p:cNvSpPr>
          <p:nvPr>
            <p:ph type="title"/>
          </p:nvPr>
        </p:nvSpPr>
        <p:spPr/>
        <p:txBody>
          <a:bodyPr/>
          <a:lstStyle/>
          <a:p>
            <a:r>
              <a:rPr lang="en-US" dirty="0"/>
              <a:t>Audit Sections</a:t>
            </a:r>
          </a:p>
        </p:txBody>
      </p:sp>
      <p:sp>
        <p:nvSpPr>
          <p:cNvPr id="3" name="Content Placeholder 2">
            <a:extLst>
              <a:ext uri="{FF2B5EF4-FFF2-40B4-BE49-F238E27FC236}">
                <a16:creationId xmlns:a16="http://schemas.microsoft.com/office/drawing/2014/main" id="{9CBE0C41-1BF2-740E-80EF-9B71BF86D9DB}"/>
              </a:ext>
            </a:extLst>
          </p:cNvPr>
          <p:cNvSpPr>
            <a:spLocks noGrp="1"/>
          </p:cNvSpPr>
          <p:nvPr>
            <p:ph idx="1"/>
          </p:nvPr>
        </p:nvSpPr>
        <p:spPr/>
        <p:txBody>
          <a:bodyPr/>
          <a:lstStyle/>
          <a:p>
            <a:pPr marL="457200" indent="-457200">
              <a:buFont typeface="Arial" panose="020B0604020202020204" pitchFamily="34" charset="0"/>
              <a:buChar char="•"/>
            </a:pPr>
            <a:r>
              <a:rPr lang="en-US" dirty="0"/>
              <a:t>Section 1: Account Code Changes</a:t>
            </a:r>
          </a:p>
          <a:p>
            <a:pPr marL="457200" indent="-457200">
              <a:buFont typeface="Arial" panose="020B0604020202020204" pitchFamily="34" charset="0"/>
              <a:buChar char="•"/>
            </a:pPr>
            <a:r>
              <a:rPr lang="en-US" dirty="0"/>
              <a:t>Section 2: Financial Reporting at the State and Federal Level</a:t>
            </a:r>
          </a:p>
          <a:p>
            <a:pPr marL="457200" indent="-457200">
              <a:buFont typeface="Arial" panose="020B0604020202020204" pitchFamily="34" charset="0"/>
              <a:buChar char="•"/>
            </a:pPr>
            <a:r>
              <a:rPr lang="en-US" dirty="0"/>
              <a:t>Section 3: Governmental Generally Accepted Accounting Principles</a:t>
            </a:r>
          </a:p>
          <a:p>
            <a:pPr marL="457200" indent="-457200">
              <a:buFont typeface="Arial" panose="020B0604020202020204" pitchFamily="34" charset="0"/>
              <a:buChar char="•"/>
            </a:pPr>
            <a:r>
              <a:rPr lang="en-US" dirty="0"/>
              <a:t>Section 4: Internal Control Structure</a:t>
            </a:r>
          </a:p>
          <a:p>
            <a:pPr marL="457200" indent="-457200">
              <a:buFont typeface="Arial" panose="020B0604020202020204" pitchFamily="34" charset="0"/>
              <a:buChar char="•"/>
            </a:pPr>
            <a:r>
              <a:rPr lang="en-US" dirty="0"/>
              <a:t>Section 5: Component Units</a:t>
            </a:r>
          </a:p>
          <a:p>
            <a:pPr marL="457200" indent="-457200">
              <a:buFont typeface="Arial" panose="020B0604020202020204" pitchFamily="34" charset="0"/>
              <a:buChar char="•"/>
            </a:pPr>
            <a:r>
              <a:rPr lang="en-US" dirty="0"/>
              <a:t>Section 6: Fund Classifications and Definitions</a:t>
            </a:r>
          </a:p>
          <a:p>
            <a:pPr marL="457200" indent="-457200">
              <a:buFont typeface="Arial" panose="020B0604020202020204" pitchFamily="34" charset="0"/>
              <a:buChar char="•"/>
            </a:pPr>
            <a:r>
              <a:rPr lang="en-US" dirty="0"/>
              <a:t>Section 7: Revenue and Expenditure Function Codes</a:t>
            </a:r>
          </a:p>
          <a:p>
            <a:pPr marL="457200" indent="-457200">
              <a:buFont typeface="Arial" panose="020B0604020202020204" pitchFamily="34" charset="0"/>
              <a:buChar char="•"/>
            </a:pPr>
            <a:r>
              <a:rPr lang="en-US" dirty="0"/>
              <a:t>Section 8: Account Code Definitions</a:t>
            </a:r>
          </a:p>
          <a:p>
            <a:pPr marL="457200" indent="-457200">
              <a:buFont typeface="Arial" panose="020B0604020202020204" pitchFamily="34" charset="0"/>
              <a:buChar char="•"/>
            </a:pPr>
            <a:r>
              <a:rPr lang="en-US" dirty="0"/>
              <a:t>Section 9: Federal Award Compliance</a:t>
            </a:r>
          </a:p>
          <a:p>
            <a:endParaRPr lang="en-US" dirty="0"/>
          </a:p>
          <a:p>
            <a:endParaRPr lang="en-US" dirty="0"/>
          </a:p>
        </p:txBody>
      </p:sp>
    </p:spTree>
    <p:extLst>
      <p:ext uri="{BB962C8B-B14F-4D97-AF65-F5344CB8AC3E}">
        <p14:creationId xmlns:p14="http://schemas.microsoft.com/office/powerpoint/2010/main" val="26966602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FEB3E-DA1E-B1BF-C4B3-A7EA29E8F884}"/>
              </a:ext>
            </a:extLst>
          </p:cNvPr>
          <p:cNvSpPr>
            <a:spLocks noGrp="1"/>
          </p:cNvSpPr>
          <p:nvPr>
            <p:ph type="title"/>
          </p:nvPr>
        </p:nvSpPr>
        <p:spPr/>
        <p:txBody>
          <a:bodyPr/>
          <a:lstStyle/>
          <a:p>
            <a:r>
              <a:rPr lang="en-US" dirty="0"/>
              <a:t>Section 7: Revenue and Expenditure Function Codes</a:t>
            </a:r>
          </a:p>
        </p:txBody>
      </p:sp>
      <p:sp>
        <p:nvSpPr>
          <p:cNvPr id="3" name="Content Placeholder 2">
            <a:extLst>
              <a:ext uri="{FF2B5EF4-FFF2-40B4-BE49-F238E27FC236}">
                <a16:creationId xmlns:a16="http://schemas.microsoft.com/office/drawing/2014/main" id="{99E2F5C3-0A8B-4F71-EDD7-FAD379091C49}"/>
              </a:ext>
            </a:extLst>
          </p:cNvPr>
          <p:cNvSpPr>
            <a:spLocks noGrp="1"/>
          </p:cNvSpPr>
          <p:nvPr>
            <p:ph idx="1"/>
          </p:nvPr>
        </p:nvSpPr>
        <p:spPr/>
        <p:txBody>
          <a:bodyPr/>
          <a:lstStyle/>
          <a:p>
            <a:r>
              <a:rPr lang="en-US" dirty="0"/>
              <a:t>Comprised of four tables</a:t>
            </a:r>
          </a:p>
          <a:p>
            <a:pPr lvl="1"/>
            <a:r>
              <a:rPr lang="en-US" sz="2800" dirty="0"/>
              <a:t>Table 1 – Statement of Net Position</a:t>
            </a:r>
          </a:p>
          <a:p>
            <a:pPr lvl="2"/>
            <a:r>
              <a:rPr lang="en-US" sz="2200" dirty="0"/>
              <a:t>Asset and Liability Accounts</a:t>
            </a:r>
          </a:p>
          <a:p>
            <a:pPr lvl="1"/>
            <a:r>
              <a:rPr lang="en-US" sz="2800" dirty="0"/>
              <a:t>Table 2 – Revenue Account Summary and Funds in Which These Accounts are Found</a:t>
            </a:r>
          </a:p>
          <a:p>
            <a:pPr lvl="2"/>
            <a:r>
              <a:rPr lang="en-US" sz="2200" dirty="0"/>
              <a:t>List of Revenue Accounts and applicable fund type</a:t>
            </a:r>
          </a:p>
          <a:p>
            <a:pPr lvl="1"/>
            <a:r>
              <a:rPr lang="en-US" sz="2800" dirty="0"/>
              <a:t>Table 3 – Summary of Expenditure Accounts</a:t>
            </a:r>
          </a:p>
          <a:p>
            <a:pPr lvl="2"/>
            <a:r>
              <a:rPr lang="en-US" sz="2200" dirty="0"/>
              <a:t>List of </a:t>
            </a:r>
            <a:r>
              <a:rPr lang="en-US" sz="2200" dirty="0" err="1"/>
              <a:t>Subfunds</a:t>
            </a:r>
            <a:r>
              <a:rPr lang="en-US" sz="2200" dirty="0"/>
              <a:t> </a:t>
            </a:r>
          </a:p>
          <a:p>
            <a:pPr lvl="1"/>
            <a:r>
              <a:rPr lang="en-US" sz="2800" dirty="0"/>
              <a:t>Table 4 – Expenditure Account Summary and Funds in Which These Accounts are Found</a:t>
            </a:r>
          </a:p>
          <a:p>
            <a:pPr lvl="2"/>
            <a:r>
              <a:rPr lang="en-US" sz="2200" dirty="0"/>
              <a:t>List </a:t>
            </a:r>
            <a:r>
              <a:rPr lang="en-US" sz="2200"/>
              <a:t>of </a:t>
            </a:r>
            <a:r>
              <a:rPr lang="en-US" sz="2200" dirty="0"/>
              <a:t>F</a:t>
            </a:r>
            <a:r>
              <a:rPr lang="en-US" sz="2200"/>
              <a:t>unctions and Objects</a:t>
            </a:r>
            <a:endParaRPr lang="en-US" sz="2200" dirty="0"/>
          </a:p>
          <a:p>
            <a:pPr lvl="2"/>
            <a:endParaRPr lang="en-US" sz="2200" dirty="0"/>
          </a:p>
          <a:p>
            <a:endParaRPr lang="en-US" dirty="0"/>
          </a:p>
        </p:txBody>
      </p:sp>
    </p:spTree>
    <p:extLst>
      <p:ext uri="{BB962C8B-B14F-4D97-AF65-F5344CB8AC3E}">
        <p14:creationId xmlns:p14="http://schemas.microsoft.com/office/powerpoint/2010/main" val="6928569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E5587A-EF0C-7A87-1B3A-51AA70824216}"/>
              </a:ext>
            </a:extLst>
          </p:cNvPr>
          <p:cNvSpPr>
            <a:spLocks noGrp="1"/>
          </p:cNvSpPr>
          <p:nvPr>
            <p:ph type="title"/>
          </p:nvPr>
        </p:nvSpPr>
        <p:spPr/>
        <p:txBody>
          <a:bodyPr/>
          <a:lstStyle/>
          <a:p>
            <a:r>
              <a:rPr lang="en-US" sz="4800" dirty="0"/>
              <a:t>Table 2 – Revenue Account Summary and Funds in Which These Accounts are Found</a:t>
            </a:r>
          </a:p>
        </p:txBody>
      </p:sp>
    </p:spTree>
    <p:extLst>
      <p:ext uri="{BB962C8B-B14F-4D97-AF65-F5344CB8AC3E}">
        <p14:creationId xmlns:p14="http://schemas.microsoft.com/office/powerpoint/2010/main" val="37633864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E2210-930C-AED9-5A54-85BD23F0080E}"/>
              </a:ext>
            </a:extLst>
          </p:cNvPr>
          <p:cNvSpPr>
            <a:spLocks noGrp="1"/>
          </p:cNvSpPr>
          <p:nvPr>
            <p:ph type="title"/>
          </p:nvPr>
        </p:nvSpPr>
        <p:spPr/>
        <p:txBody>
          <a:bodyPr/>
          <a:lstStyle/>
          <a:p>
            <a:r>
              <a:rPr lang="en-US" dirty="0"/>
              <a:t>Table 2 Revenue Accounts</a:t>
            </a:r>
          </a:p>
        </p:txBody>
      </p:sp>
      <p:pic>
        <p:nvPicPr>
          <p:cNvPr id="4" name="Content Placeholder 4" descr="Revenue Account Summary and Funds in Which These Accounts are Found">
            <a:extLst>
              <a:ext uri="{FF2B5EF4-FFF2-40B4-BE49-F238E27FC236}">
                <a16:creationId xmlns:a16="http://schemas.microsoft.com/office/drawing/2014/main" id="{0EC57469-4708-0FB5-2108-181DEAC0FEC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346233"/>
            <a:ext cx="18287999" cy="9594533"/>
          </a:xfrm>
        </p:spPr>
      </p:pic>
    </p:spTree>
    <p:extLst>
      <p:ext uri="{BB962C8B-B14F-4D97-AF65-F5344CB8AC3E}">
        <p14:creationId xmlns:p14="http://schemas.microsoft.com/office/powerpoint/2010/main" val="2053947410"/>
      </p:ext>
    </p:extLst>
  </p:cSld>
  <p:clrMapOvr>
    <a:masterClrMapping/>
  </p:clrMapOvr>
</p:sld>
</file>

<file path=ppt/theme/theme1.xml><?xml version="1.0" encoding="utf-8"?>
<a:theme xmlns:a="http://schemas.openxmlformats.org/drawingml/2006/main" name="1_Office Theme">
  <a:themeElements>
    <a:clrScheme name="SCDE">
      <a:dk1>
        <a:sysClr val="windowText" lastClr="000000"/>
      </a:dk1>
      <a:lt1>
        <a:sysClr val="window" lastClr="FFFFFF"/>
      </a:lt1>
      <a:dk2>
        <a:srgbClr val="44546A"/>
      </a:dk2>
      <a:lt2>
        <a:srgbClr val="FCEFD8"/>
      </a:lt2>
      <a:accent1>
        <a:srgbClr val="F1BA55"/>
      </a:accent1>
      <a:accent2>
        <a:srgbClr val="43718B"/>
      </a:accent2>
      <a:accent3>
        <a:srgbClr val="D8D8D8"/>
      </a:accent3>
      <a:accent4>
        <a:srgbClr val="2F3D4C"/>
      </a:accent4>
      <a:accent5>
        <a:srgbClr val="A2B3C6"/>
      </a:accent5>
      <a:accent6>
        <a:srgbClr val="7F7F7F"/>
      </a:accent6>
      <a:hlink>
        <a:srgbClr val="43718B"/>
      </a:hlink>
      <a:folHlink>
        <a:srgbClr val="43718B"/>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Presentation9" id="{6D457848-BFDF-47EE-B7A7-6B902099B153}" vid="{42A72632-4AE8-483F-A31D-5F15708A3C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powerpoint_light (4)</Template>
  <TotalTime>288</TotalTime>
  <Words>1210</Words>
  <Application>Microsoft Office PowerPoint</Application>
  <PresentationFormat>Custom</PresentationFormat>
  <Paragraphs>192</Paragraphs>
  <Slides>33</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33</vt:i4>
      </vt:variant>
    </vt:vector>
  </HeadingPairs>
  <TitlesOfParts>
    <vt:vector size="36" baseType="lpstr">
      <vt:lpstr>Arial</vt:lpstr>
      <vt:lpstr>Aptos</vt:lpstr>
      <vt:lpstr>1_Office Theme</vt:lpstr>
      <vt:lpstr>Financial Accounting Handbook/Chart of Accounts</vt:lpstr>
      <vt:lpstr>Outline</vt:lpstr>
      <vt:lpstr>Financial Accounting Handbook</vt:lpstr>
      <vt:lpstr>Financial Accounting Handbook Guidance</vt:lpstr>
      <vt:lpstr>Sections</vt:lpstr>
      <vt:lpstr>Audit Sections</vt:lpstr>
      <vt:lpstr>Section 7: Revenue and Expenditure Function Codes</vt:lpstr>
      <vt:lpstr>Table 2 – Revenue Account Summary and Funds in Which These Accounts are Found</vt:lpstr>
      <vt:lpstr>Table 2 Revenue Accounts</vt:lpstr>
      <vt:lpstr>Table 3 – Summary of Expenditure Accounts</vt:lpstr>
      <vt:lpstr>Table 3 Summary of Expenditures</vt:lpstr>
      <vt:lpstr>Table 3 Summary of Expenditure Accounts</vt:lpstr>
      <vt:lpstr>Table 4 – Expenditure Account Summary and Funds in Which These Accounts are Found</vt:lpstr>
      <vt:lpstr>Table 4 Expenditure Account Summary</vt:lpstr>
      <vt:lpstr>Section 8:  Account Code Definitions</vt:lpstr>
      <vt:lpstr>Revenue Codes</vt:lpstr>
      <vt:lpstr>Revenue Codes Identifier</vt:lpstr>
      <vt:lpstr>Local Revenue (1xxx)</vt:lpstr>
      <vt:lpstr>Intergovernmental Revenue (2xxx)</vt:lpstr>
      <vt:lpstr>State Revenue (3xxx)</vt:lpstr>
      <vt:lpstr>Federal Revenue (4xxx)</vt:lpstr>
      <vt:lpstr>Other Financing Sources (5xxx)</vt:lpstr>
      <vt:lpstr>Expenditure Codes</vt:lpstr>
      <vt:lpstr>Expenditures</vt:lpstr>
      <vt:lpstr>Expenditure Fund Codes</vt:lpstr>
      <vt:lpstr>Expenditure Fund Code Information</vt:lpstr>
      <vt:lpstr>Expenditure Fund Codes Information</vt:lpstr>
      <vt:lpstr>Expenditure Function Codes</vt:lpstr>
      <vt:lpstr>Expenditure Object Codes</vt:lpstr>
      <vt:lpstr>Expenditure Object Code Examples</vt:lpstr>
      <vt:lpstr>Funding Manual/Financial Accounting Handbook Connection</vt:lpstr>
      <vt:lpstr>Funding Manual &amp; Financial Accounting Handbook Connection</vt:lpstr>
      <vt:lpstr>Office of Audit Services Contacts</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South Carolina Department of Education</dc:creator>
  <cp:lastModifiedBy>McCain, William</cp:lastModifiedBy>
  <cp:revision>6</cp:revision>
  <dcterms:created xsi:type="dcterms:W3CDTF">2025-08-15T22:16:46Z</dcterms:created>
  <dcterms:modified xsi:type="dcterms:W3CDTF">2025-08-20T18:08:14Z</dcterms:modified>
  <dc:identifier>DAGJFJTh0zc</dc:identifier>
</cp:coreProperties>
</file>