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19"/>
  </p:notesMasterIdLst>
  <p:handoutMasterIdLst>
    <p:handoutMasterId r:id="rId20"/>
  </p:handoutMasterIdLst>
  <p:sldIdLst>
    <p:sldId id="302" r:id="rId5"/>
    <p:sldId id="273" r:id="rId6"/>
    <p:sldId id="313" r:id="rId7"/>
    <p:sldId id="314" r:id="rId8"/>
    <p:sldId id="315" r:id="rId9"/>
    <p:sldId id="316" r:id="rId10"/>
    <p:sldId id="331" r:id="rId11"/>
    <p:sldId id="345" r:id="rId12"/>
    <p:sldId id="332" r:id="rId13"/>
    <p:sldId id="333" r:id="rId14"/>
    <p:sldId id="334" r:id="rId15"/>
    <p:sldId id="344" r:id="rId16"/>
    <p:sldId id="346" r:id="rId17"/>
    <p:sldId id="289" r:id="rId18"/>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18B"/>
    <a:srgbClr val="2F3D4C"/>
    <a:srgbClr val="EFC04C"/>
    <a:srgbClr val="EFC04B"/>
    <a:srgbClr val="F5D9B5"/>
    <a:srgbClr val="F0C14C"/>
    <a:srgbClr val="E7E7E7"/>
    <a:srgbClr val="469FB7"/>
    <a:srgbClr val="FFE493"/>
    <a:srgbClr val="2F3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80FE01-FEDD-4AF0-9761-45BE50A5CF1A}" v="1" dt="2025-07-28T15:45:44.1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11" autoAdjust="0"/>
    <p:restoredTop sz="82974" autoAdjust="0"/>
  </p:normalViewPr>
  <p:slideViewPr>
    <p:cSldViewPr>
      <p:cViewPr varScale="1">
        <p:scale>
          <a:sx n="46" d="100"/>
          <a:sy n="46" d="100"/>
        </p:scale>
        <p:origin x="125" y="226"/>
      </p:cViewPr>
      <p:guideLst>
        <p:guide orient="horz" pos="2160"/>
        <p:guide pos="2880"/>
      </p:guideLst>
    </p:cSldViewPr>
  </p:slideViewPr>
  <p:outlineViewPr>
    <p:cViewPr>
      <p:scale>
        <a:sx n="33" d="100"/>
        <a:sy n="33" d="100"/>
      </p:scale>
      <p:origin x="0" y="-12468"/>
    </p:cViewPr>
  </p:outlineViewPr>
  <p:notesTextViewPr>
    <p:cViewPr>
      <p:scale>
        <a:sx n="120" d="100"/>
        <a:sy n="120" d="100"/>
      </p:scale>
      <p:origin x="0" y="0"/>
    </p:cViewPr>
  </p:notesTextViewPr>
  <p:sorterViewPr>
    <p:cViewPr>
      <p:scale>
        <a:sx n="70" d="100"/>
        <a:sy n="70" d="100"/>
      </p:scale>
      <p:origin x="0" y="-2232"/>
    </p:cViewPr>
  </p:sorterViewPr>
  <p:notesViewPr>
    <p:cSldViewPr>
      <p:cViewPr varScale="1">
        <p:scale>
          <a:sx n="85" d="100"/>
          <a:sy n="85" d="100"/>
        </p:scale>
        <p:origin x="303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227AE3-691E-E2BF-2C4F-E1ED1E19C9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AB8064-CEEB-6470-796A-6D2B6FA56D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8C2B4A-534F-4F1F-A904-825A11F8CCBC}" type="datetimeFigureOut">
              <a:rPr lang="en-US" smtClean="0"/>
              <a:t>8/17/2026</a:t>
            </a:fld>
            <a:endParaRPr lang="en-US"/>
          </a:p>
        </p:txBody>
      </p:sp>
      <p:sp>
        <p:nvSpPr>
          <p:cNvPr id="4" name="Footer Placeholder 3">
            <a:extLst>
              <a:ext uri="{FF2B5EF4-FFF2-40B4-BE49-F238E27FC236}">
                <a16:creationId xmlns:a16="http://schemas.microsoft.com/office/drawing/2014/main" id="{641EC9A8-773A-4BA7-2109-AF376D67F9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2E38C87-913A-421A-FF8C-5538C77339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980F00-9F8C-45DE-9A1D-68A2F23AE5CE}" type="slidenum">
              <a:rPr lang="en-US" smtClean="0"/>
              <a:t>‹#›</a:t>
            </a:fld>
            <a:endParaRPr lang="en-US"/>
          </a:p>
        </p:txBody>
      </p:sp>
    </p:spTree>
    <p:extLst>
      <p:ext uri="{BB962C8B-B14F-4D97-AF65-F5344CB8AC3E}">
        <p14:creationId xmlns:p14="http://schemas.microsoft.com/office/powerpoint/2010/main" val="1630580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3086939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6FDED-A932-729F-72E2-8BDE3EDBA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D8231-D838-B429-C135-43D00ACF31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0CF50E-F65E-E679-6CA8-B973160D23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065B46-6977-D3BD-72D0-F6A7802CE4EF}"/>
              </a:ext>
            </a:extLst>
          </p:cNvPr>
          <p:cNvSpPr>
            <a:spLocks noGrp="1"/>
          </p:cNvSpPr>
          <p:nvPr>
            <p:ph type="sldNum" sz="quarter" idx="5"/>
          </p:nvPr>
        </p:nvSpPr>
        <p:spPr/>
        <p:txBody>
          <a:bodyPr/>
          <a:lstStyle/>
          <a:p>
            <a:fld id="{484CEC91-7A65-4868-9634-A5288F997D0F}" type="slidenum">
              <a:rPr lang="en-US" smtClean="0"/>
              <a:t>3</a:t>
            </a:fld>
            <a:endParaRPr lang="en-US"/>
          </a:p>
        </p:txBody>
      </p:sp>
    </p:spTree>
    <p:extLst>
      <p:ext uri="{BB962C8B-B14F-4D97-AF65-F5344CB8AC3E}">
        <p14:creationId xmlns:p14="http://schemas.microsoft.com/office/powerpoint/2010/main" val="318817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D5D6F-9A47-A698-DCDC-E4ABAF6ABC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8FC84-31C5-D3FF-3F58-7A9643D7A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8A852-6A2D-9E25-51D3-A9321B1A64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B1B"/>
                </a:solidFill>
                <a:effectLst/>
                <a:latin typeface="Source Sans Pro Web"/>
              </a:rPr>
              <a:t>Information that can be used to distinguish or trace an individual’s identity, either alone or when combined with other personal or identifying information that is linked or linkable to a specific individual. The definition of PII is not anchored to any single category of information or technology. Rather, it requires a case-by-case assessment of the specific risk that an individual can be identified.</a:t>
            </a:r>
            <a:endParaRPr lang="en-US" dirty="0"/>
          </a:p>
          <a:p>
            <a:endParaRPr lang="en-US" dirty="0"/>
          </a:p>
        </p:txBody>
      </p:sp>
      <p:sp>
        <p:nvSpPr>
          <p:cNvPr id="4" name="Slide Number Placeholder 3">
            <a:extLst>
              <a:ext uri="{FF2B5EF4-FFF2-40B4-BE49-F238E27FC236}">
                <a16:creationId xmlns:a16="http://schemas.microsoft.com/office/drawing/2014/main" id="{581ED388-6F65-28DF-8837-8910DC5E7A4F}"/>
              </a:ext>
            </a:extLst>
          </p:cNvPr>
          <p:cNvSpPr>
            <a:spLocks noGrp="1"/>
          </p:cNvSpPr>
          <p:nvPr>
            <p:ph type="sldNum" sz="quarter" idx="5"/>
          </p:nvPr>
        </p:nvSpPr>
        <p:spPr/>
        <p:txBody>
          <a:bodyPr/>
          <a:lstStyle/>
          <a:p>
            <a:fld id="{484CEC91-7A65-4868-9634-A5288F997D0F}" type="slidenum">
              <a:rPr lang="en-US" smtClean="0"/>
              <a:t>4</a:t>
            </a:fld>
            <a:endParaRPr lang="en-US"/>
          </a:p>
        </p:txBody>
      </p:sp>
    </p:spTree>
    <p:extLst>
      <p:ext uri="{BB962C8B-B14F-4D97-AF65-F5344CB8AC3E}">
        <p14:creationId xmlns:p14="http://schemas.microsoft.com/office/powerpoint/2010/main" val="1099796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F6A4E-283B-EA93-9E89-053503631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73344-4A5B-6FA8-324A-905B675929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2DE0B9-F74D-BF20-E763-BFE29F4DFE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4080F3-FB78-20A4-A1AC-7ED31AF9588B}"/>
              </a:ext>
            </a:extLst>
          </p:cNvPr>
          <p:cNvSpPr>
            <a:spLocks noGrp="1"/>
          </p:cNvSpPr>
          <p:nvPr>
            <p:ph type="sldNum" sz="quarter" idx="5"/>
          </p:nvPr>
        </p:nvSpPr>
        <p:spPr/>
        <p:txBody>
          <a:bodyPr/>
          <a:lstStyle/>
          <a:p>
            <a:fld id="{484CEC91-7A65-4868-9634-A5288F997D0F}" type="slidenum">
              <a:rPr lang="en-US" smtClean="0"/>
              <a:t>5</a:t>
            </a:fld>
            <a:endParaRPr lang="en-US"/>
          </a:p>
        </p:txBody>
      </p:sp>
    </p:spTree>
    <p:extLst>
      <p:ext uri="{BB962C8B-B14F-4D97-AF65-F5344CB8AC3E}">
        <p14:creationId xmlns:p14="http://schemas.microsoft.com/office/powerpoint/2010/main" val="114398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EF6E3-30B1-D012-EB8E-6BA6968E2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377F5-086F-6255-2738-06AF412FAD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075F0-123C-562F-52FE-D19575A73E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931F42-F4D0-2AE9-25DD-75AAF2014306}"/>
              </a:ext>
            </a:extLst>
          </p:cNvPr>
          <p:cNvSpPr>
            <a:spLocks noGrp="1"/>
          </p:cNvSpPr>
          <p:nvPr>
            <p:ph type="sldNum" sz="quarter" idx="5"/>
          </p:nvPr>
        </p:nvSpPr>
        <p:spPr/>
        <p:txBody>
          <a:bodyPr/>
          <a:lstStyle/>
          <a:p>
            <a:fld id="{484CEC91-7A65-4868-9634-A5288F997D0F}" type="slidenum">
              <a:rPr lang="en-US" smtClean="0"/>
              <a:t>6</a:t>
            </a:fld>
            <a:endParaRPr lang="en-US"/>
          </a:p>
        </p:txBody>
      </p:sp>
    </p:spTree>
    <p:extLst>
      <p:ext uri="{BB962C8B-B14F-4D97-AF65-F5344CB8AC3E}">
        <p14:creationId xmlns:p14="http://schemas.microsoft.com/office/powerpoint/2010/main" val="2908598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C8CF-059C-3D4C-B064-A528B30F0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72F73-328B-6227-6714-B95EC5901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D7D59-8D9E-DB3B-7E50-91D35B7792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F8B9C2-E7C8-1CAF-DDEC-BE02B3A57DD8}"/>
              </a:ext>
            </a:extLst>
          </p:cNvPr>
          <p:cNvSpPr>
            <a:spLocks noGrp="1"/>
          </p:cNvSpPr>
          <p:nvPr>
            <p:ph type="sldNum" sz="quarter" idx="5"/>
          </p:nvPr>
        </p:nvSpPr>
        <p:spPr/>
        <p:txBody>
          <a:bodyPr/>
          <a:lstStyle/>
          <a:p>
            <a:fld id="{484CEC91-7A65-4868-9634-A5288F997D0F}" type="slidenum">
              <a:rPr lang="en-US" smtClean="0"/>
              <a:t>7</a:t>
            </a:fld>
            <a:endParaRPr lang="en-US"/>
          </a:p>
        </p:txBody>
      </p:sp>
    </p:spTree>
    <p:extLst>
      <p:ext uri="{BB962C8B-B14F-4D97-AF65-F5344CB8AC3E}">
        <p14:creationId xmlns:p14="http://schemas.microsoft.com/office/powerpoint/2010/main" val="1234272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E5534-DABA-2F75-71E2-911C273C9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10FC1-BB65-463D-0400-C08242A4D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95722-5E1B-B578-1452-BFF04D9BC2D8}"/>
              </a:ext>
            </a:extLst>
          </p:cNvPr>
          <p:cNvSpPr>
            <a:spLocks noGrp="1"/>
          </p:cNvSpPr>
          <p:nvPr>
            <p:ph type="body" idx="1"/>
          </p:nvPr>
        </p:nvSpPr>
        <p:spPr/>
        <p:txBody>
          <a:bodyPr/>
          <a:lstStyle/>
          <a:p>
            <a:r>
              <a:rPr lang="en-US" dirty="0"/>
              <a:t>Procedures: https://ed.sc.gov/finance/financial-services/information-memos-and-forms/fiscal-year-2026-2027/funding-flexibility-procedures-for-fiscal-year-2026-27/</a:t>
            </a:r>
          </a:p>
        </p:txBody>
      </p:sp>
      <p:sp>
        <p:nvSpPr>
          <p:cNvPr id="4" name="Slide Number Placeholder 3">
            <a:extLst>
              <a:ext uri="{FF2B5EF4-FFF2-40B4-BE49-F238E27FC236}">
                <a16:creationId xmlns:a16="http://schemas.microsoft.com/office/drawing/2014/main" id="{2A3FAD20-CC61-A113-1A4E-DBABEBBD49A2}"/>
              </a:ext>
            </a:extLst>
          </p:cNvPr>
          <p:cNvSpPr>
            <a:spLocks noGrp="1"/>
          </p:cNvSpPr>
          <p:nvPr>
            <p:ph type="sldNum" sz="quarter" idx="5"/>
          </p:nvPr>
        </p:nvSpPr>
        <p:spPr/>
        <p:txBody>
          <a:bodyPr/>
          <a:lstStyle/>
          <a:p>
            <a:fld id="{484CEC91-7A65-4868-9634-A5288F997D0F}" type="slidenum">
              <a:rPr lang="en-US" smtClean="0"/>
              <a:t>8</a:t>
            </a:fld>
            <a:endParaRPr lang="en-US"/>
          </a:p>
        </p:txBody>
      </p:sp>
    </p:spTree>
    <p:extLst>
      <p:ext uri="{BB962C8B-B14F-4D97-AF65-F5344CB8AC3E}">
        <p14:creationId xmlns:p14="http://schemas.microsoft.com/office/powerpoint/2010/main" val="664630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D82A0-2012-5719-34BE-2690D711E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2148B-7D12-97E2-365B-3393D8347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B2A64-CA17-97CA-069C-BB86B45574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29AFCE-3FB0-508D-BC52-153AFC83CEB5}"/>
              </a:ext>
            </a:extLst>
          </p:cNvPr>
          <p:cNvSpPr>
            <a:spLocks noGrp="1"/>
          </p:cNvSpPr>
          <p:nvPr>
            <p:ph type="sldNum" sz="quarter" idx="5"/>
          </p:nvPr>
        </p:nvSpPr>
        <p:spPr/>
        <p:txBody>
          <a:bodyPr/>
          <a:lstStyle/>
          <a:p>
            <a:fld id="{484CEC91-7A65-4868-9634-A5288F997D0F}" type="slidenum">
              <a:rPr lang="en-US" smtClean="0"/>
              <a:t>9</a:t>
            </a:fld>
            <a:endParaRPr lang="en-US"/>
          </a:p>
        </p:txBody>
      </p:sp>
    </p:spTree>
    <p:extLst>
      <p:ext uri="{BB962C8B-B14F-4D97-AF65-F5344CB8AC3E}">
        <p14:creationId xmlns:p14="http://schemas.microsoft.com/office/powerpoint/2010/main" val="3991373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8C4BB-CDB4-EDCB-E255-C393B17FE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6CFBF-E944-3778-2269-804F7A03C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68B4C-D943-988F-D505-46773ABF07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56E5B8-04BE-A19F-E561-11F8383CD37D}"/>
              </a:ext>
            </a:extLst>
          </p:cNvPr>
          <p:cNvSpPr>
            <a:spLocks noGrp="1"/>
          </p:cNvSpPr>
          <p:nvPr>
            <p:ph type="sldNum" sz="quarter" idx="5"/>
          </p:nvPr>
        </p:nvSpPr>
        <p:spPr/>
        <p:txBody>
          <a:bodyPr/>
          <a:lstStyle/>
          <a:p>
            <a:fld id="{484CEC91-7A65-4868-9634-A5288F997D0F}" type="slidenum">
              <a:rPr lang="en-US" smtClean="0"/>
              <a:t>10</a:t>
            </a:fld>
            <a:endParaRPr lang="en-US"/>
          </a:p>
        </p:txBody>
      </p:sp>
    </p:spTree>
    <p:extLst>
      <p:ext uri="{BB962C8B-B14F-4D97-AF65-F5344CB8AC3E}">
        <p14:creationId xmlns:p14="http://schemas.microsoft.com/office/powerpoint/2010/main" val="1737086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95E43-3239-3774-82CA-3483E11DD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5851E-BA97-A98F-3E2F-972450426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8419B4-BBE0-4917-80EE-7910CD1495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AEDE43-73CB-5DC9-442C-CD1131819807}"/>
              </a:ext>
            </a:extLst>
          </p:cNvPr>
          <p:cNvSpPr>
            <a:spLocks noGrp="1"/>
          </p:cNvSpPr>
          <p:nvPr>
            <p:ph type="sldNum" sz="quarter" idx="5"/>
          </p:nvPr>
        </p:nvSpPr>
        <p:spPr/>
        <p:txBody>
          <a:bodyPr/>
          <a:lstStyle/>
          <a:p>
            <a:fld id="{484CEC91-7A65-4868-9634-A5288F997D0F}" type="slidenum">
              <a:rPr lang="en-US" smtClean="0"/>
              <a:t>11</a:t>
            </a:fld>
            <a:endParaRPr lang="en-US"/>
          </a:p>
        </p:txBody>
      </p:sp>
    </p:spTree>
    <p:extLst>
      <p:ext uri="{BB962C8B-B14F-4D97-AF65-F5344CB8AC3E}">
        <p14:creationId xmlns:p14="http://schemas.microsoft.com/office/powerpoint/2010/main" val="2903859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75DE3-5674-6399-FA41-1C124F3D2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EA8B92-E98A-05C1-8EB1-7432EA4B4F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A7D133-E0D0-ADE2-42B7-57DD5902FC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A8337A-6B55-C74A-697E-994AB9186697}"/>
              </a:ext>
            </a:extLst>
          </p:cNvPr>
          <p:cNvSpPr>
            <a:spLocks noGrp="1"/>
          </p:cNvSpPr>
          <p:nvPr>
            <p:ph type="sldNum" sz="quarter" idx="5"/>
          </p:nvPr>
        </p:nvSpPr>
        <p:spPr/>
        <p:txBody>
          <a:bodyPr/>
          <a:lstStyle/>
          <a:p>
            <a:fld id="{484CEC91-7A65-4868-9634-A5288F997D0F}" type="slidenum">
              <a:rPr lang="en-US" smtClean="0"/>
              <a:t>12</a:t>
            </a:fld>
            <a:endParaRPr lang="en-US"/>
          </a:p>
        </p:txBody>
      </p:sp>
    </p:spTree>
    <p:extLst>
      <p:ext uri="{BB962C8B-B14F-4D97-AF65-F5344CB8AC3E}">
        <p14:creationId xmlns:p14="http://schemas.microsoft.com/office/powerpoint/2010/main" val="4273329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6BDD3-DF78-DBFE-F78A-B5CA8BBF6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22AAA-7391-AF9F-A2C4-79F30318D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7A194-5AF8-2D57-D50B-4934ADC5C6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3BA579-E9B7-59C6-12AC-DFDD94424E62}"/>
              </a:ext>
            </a:extLst>
          </p:cNvPr>
          <p:cNvSpPr>
            <a:spLocks noGrp="1"/>
          </p:cNvSpPr>
          <p:nvPr>
            <p:ph type="sldNum" sz="quarter" idx="5"/>
          </p:nvPr>
        </p:nvSpPr>
        <p:spPr/>
        <p:txBody>
          <a:bodyPr/>
          <a:lstStyle/>
          <a:p>
            <a:fld id="{484CEC91-7A65-4868-9634-A5288F997D0F}" type="slidenum">
              <a:rPr lang="en-US" smtClean="0"/>
              <a:t>13</a:t>
            </a:fld>
            <a:endParaRPr lang="en-US"/>
          </a:p>
        </p:txBody>
      </p:sp>
    </p:spTree>
    <p:extLst>
      <p:ext uri="{BB962C8B-B14F-4D97-AF65-F5344CB8AC3E}">
        <p14:creationId xmlns:p14="http://schemas.microsoft.com/office/powerpoint/2010/main" val="1136878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14</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F3D4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chemeClr val="bg1"/>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F3D4C"/>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chemeClr val="bg1"/>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chemeClr val="bg1"/>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chemeClr val="bg1"/>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rgbClr val="2F3D4C"/>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rgbClr val="2F3D4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chemeClr val="bg1"/>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chemeClr val="bg1"/>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rgbClr val="2F3D4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chemeClr val="bg1"/>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chemeClr val="bg1"/>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chemeClr val="bg1"/>
                </a:solidFill>
              </a:defRPr>
            </a:lvl1pPr>
            <a:lvl2pPr>
              <a:defRPr sz="2600">
                <a:solidFill>
                  <a:schemeClr val="bg1"/>
                </a:solidFill>
              </a:defRPr>
            </a:lvl2pPr>
            <a:lvl3pPr>
              <a:defRPr sz="2600">
                <a:solidFill>
                  <a:schemeClr val="bg1"/>
                </a:solidFill>
              </a:defRPr>
            </a:lvl3pPr>
            <a:lvl4pPr>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chemeClr val="bg1"/>
                </a:solidFill>
              </a:defRPr>
            </a:lvl1pPr>
            <a:lvl2pPr>
              <a:defRPr sz="2600">
                <a:solidFill>
                  <a:schemeClr val="bg1"/>
                </a:solidFill>
              </a:defRPr>
            </a:lvl2pPr>
            <a:lvl3pPr>
              <a:defRPr sz="2600">
                <a:solidFill>
                  <a:schemeClr val="bg1"/>
                </a:solidFill>
              </a:defRPr>
            </a:lvl3pPr>
            <a:lvl4pPr>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chemeClr val="bg1"/>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chemeClr val="bg1"/>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rgbClr val="2F3D4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chemeClr val="bg1"/>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chemeClr val="bg1"/>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rgbClr val="2F3D4C"/>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chemeClr val="bg1"/>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a:xfrm>
            <a:off x="969264" y="956930"/>
            <a:ext cx="8936736" cy="3675792"/>
          </a:xfrm>
        </p:spPr>
        <p:txBody>
          <a:bodyPr>
            <a:normAutofit/>
          </a:bodyPr>
          <a:lstStyle/>
          <a:p>
            <a:r>
              <a:rPr lang="en-US" sz="6000" dirty="0"/>
              <a:t>District Website Financial Transparency Requirements 2026-27</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a:xfrm>
            <a:off x="953262" y="4632722"/>
            <a:ext cx="10370412" cy="3127381"/>
          </a:xfrm>
        </p:spPr>
        <p:txBody>
          <a:bodyPr>
            <a:normAutofit/>
          </a:bodyPr>
          <a:lstStyle/>
          <a:p>
            <a:pPr>
              <a:spcAft>
                <a:spcPts val="1200"/>
              </a:spcAft>
            </a:pPr>
            <a:r>
              <a:rPr lang="en-US" sz="4000" dirty="0"/>
              <a:t>2026 Finance Bootcamp</a:t>
            </a:r>
          </a:p>
          <a:p>
            <a:r>
              <a:rPr lang="en-US" sz="4000" dirty="0"/>
              <a:t>Valarie Byrd, MA, CETL®, CCRE</a:t>
            </a:r>
          </a:p>
          <a:p>
            <a:r>
              <a:rPr lang="en-US" sz="4000" dirty="0"/>
              <a:t>Senior District Technology Consultant</a:t>
            </a:r>
          </a:p>
          <a:p>
            <a:r>
              <a:rPr lang="en-US" sz="4000" dirty="0"/>
              <a:t>Information Technology Office</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Grp="1"/>
          </p:cNvSpPr>
          <p:nvPr>
            <p:ph type="title"/>
          </p:nvPr>
        </p:nvSpPr>
        <p:spPr>
          <a:xfrm>
            <a:off x="918972" y="798582"/>
            <a:ext cx="16450056"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Financial Transparency Requirements</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4" name="Content Placeholder 3">
            <a:extLst>
              <a:ext uri="{FF2B5EF4-FFF2-40B4-BE49-F238E27FC236}">
                <a16:creationId xmlns:a16="http://schemas.microsoft.com/office/drawing/2014/main" id="{2EAF51A0-B958-A791-BEC4-EA8D9740B922}"/>
              </a:ext>
            </a:extLst>
          </p:cNvPr>
          <p:cNvSpPr>
            <a:spLocks noGrp="1"/>
          </p:cNvSpPr>
          <p:nvPr>
            <p:ph idx="1"/>
          </p:nvPr>
        </p:nvSpPr>
        <p:spPr/>
        <p:txBody>
          <a:bodyPr>
            <a:normAutofit lnSpcReduction="10000"/>
          </a:bodyPr>
          <a:lstStyle/>
          <a:p>
            <a:pPr marL="457200" indent="-457200">
              <a:lnSpc>
                <a:spcPct val="100000"/>
              </a:lnSpc>
              <a:spcBef>
                <a:spcPts val="4200"/>
              </a:spcBef>
              <a:buFont typeface="Arial" panose="020B0604020202020204" pitchFamily="34" charset="0"/>
              <a:buChar char="•"/>
            </a:pPr>
            <a:r>
              <a:rPr lang="en-US" sz="5400" b="1" dirty="0"/>
              <a:t>Districts must post budgets, expenditures, audits, and related reports on their websites.</a:t>
            </a:r>
          </a:p>
          <a:p>
            <a:pPr marL="457200" indent="-457200">
              <a:lnSpc>
                <a:spcPct val="100000"/>
              </a:lnSpc>
              <a:spcBef>
                <a:spcPts val="4200"/>
              </a:spcBef>
              <a:buFont typeface="Arial" panose="020B0604020202020204" pitchFamily="34" charset="0"/>
              <a:buChar char="•"/>
            </a:pPr>
            <a:r>
              <a:rPr lang="en-US" sz="5400" b="1" dirty="0"/>
              <a:t>Information must be: </a:t>
            </a:r>
          </a:p>
          <a:p>
            <a:pPr marL="1714500" lvl="1" indent="-685800">
              <a:lnSpc>
                <a:spcPct val="100000"/>
              </a:lnSpc>
              <a:spcBef>
                <a:spcPts val="2400"/>
              </a:spcBef>
              <a:buFont typeface="Courier New" panose="02070309020205020404" pitchFamily="49" charset="0"/>
              <a:buChar char="o"/>
            </a:pPr>
            <a:r>
              <a:rPr lang="en-US" sz="5400" b="1" dirty="0">
                <a:solidFill>
                  <a:schemeClr val="bg1"/>
                </a:solidFill>
              </a:rPr>
              <a:t>Clear</a:t>
            </a:r>
          </a:p>
          <a:p>
            <a:pPr marL="1714500" lvl="1" indent="-685800">
              <a:lnSpc>
                <a:spcPct val="100000"/>
              </a:lnSpc>
              <a:spcBef>
                <a:spcPts val="2400"/>
              </a:spcBef>
              <a:buFont typeface="Courier New" panose="02070309020205020404" pitchFamily="49" charset="0"/>
              <a:buChar char="o"/>
            </a:pPr>
            <a:r>
              <a:rPr lang="en-US" sz="5400" b="1" dirty="0">
                <a:solidFill>
                  <a:schemeClr val="bg1"/>
                </a:solidFill>
              </a:rPr>
              <a:t>Accurate</a:t>
            </a:r>
          </a:p>
          <a:p>
            <a:pPr marL="1714500" lvl="1" indent="-685800">
              <a:lnSpc>
                <a:spcPct val="100000"/>
              </a:lnSpc>
              <a:spcBef>
                <a:spcPts val="2400"/>
              </a:spcBef>
              <a:buFont typeface="Courier New" panose="02070309020205020404" pitchFamily="49" charset="0"/>
              <a:buChar char="o"/>
            </a:pPr>
            <a:r>
              <a:rPr lang="en-US" sz="5400" b="1" dirty="0">
                <a:solidFill>
                  <a:schemeClr val="bg1"/>
                </a:solidFill>
              </a:rPr>
              <a:t>Accessible</a:t>
            </a:r>
          </a:p>
        </p:txBody>
      </p:sp>
      <p:pic>
        <p:nvPicPr>
          <p:cNvPr id="6" name="Graphic 5" descr="Magnifying glass with solid fill">
            <a:extLst>
              <a:ext uri="{FF2B5EF4-FFF2-40B4-BE49-F238E27FC236}">
                <a16:creationId xmlns:a16="http://schemas.microsoft.com/office/drawing/2014/main" id="{9730576A-92BE-A6A7-D23C-98F5EA503E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29800" y="4154418"/>
            <a:ext cx="5181600" cy="5181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E958A-463A-2869-2480-9E09943A3FE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5F03DD7-F2D8-32B4-EE57-BEF31FDD6DD5}"/>
              </a:ext>
            </a:extLst>
          </p:cNvPr>
          <p:cNvSpPr txBox="1">
            <a:spLocks noGrp="1"/>
          </p:cNvSpPr>
          <p:nvPr>
            <p:ph type="title"/>
          </p:nvPr>
        </p:nvSpPr>
        <p:spPr>
          <a:xfrm>
            <a:off x="918972" y="798582"/>
            <a:ext cx="16450056"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Data Privacy &amp; Security</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4" name="Content Placeholder 3">
            <a:extLst>
              <a:ext uri="{FF2B5EF4-FFF2-40B4-BE49-F238E27FC236}">
                <a16:creationId xmlns:a16="http://schemas.microsoft.com/office/drawing/2014/main" id="{049317B0-F48B-7CE4-BEAD-D78BA78A1875}"/>
              </a:ext>
            </a:extLst>
          </p:cNvPr>
          <p:cNvSpPr>
            <a:spLocks noGrp="1"/>
          </p:cNvSpPr>
          <p:nvPr>
            <p:ph idx="1"/>
          </p:nvPr>
        </p:nvSpPr>
        <p:spPr/>
        <p:txBody>
          <a:bodyPr>
            <a:normAutofit/>
          </a:bodyPr>
          <a:lstStyle/>
          <a:p>
            <a:pPr marL="457200" indent="-457200">
              <a:lnSpc>
                <a:spcPct val="100000"/>
              </a:lnSpc>
              <a:spcBef>
                <a:spcPts val="4200"/>
              </a:spcBef>
              <a:buFont typeface="Arial" panose="020B0604020202020204" pitchFamily="34" charset="0"/>
              <a:buChar char="•"/>
            </a:pPr>
            <a:r>
              <a:rPr lang="en-US" sz="5400" b="1" dirty="0"/>
              <a:t>The district’s credit card numbers must be </a:t>
            </a:r>
            <a:r>
              <a:rPr lang="en-US" sz="7200" b="1" dirty="0">
                <a:ln w="38100">
                  <a:solidFill>
                    <a:schemeClr val="bg1"/>
                  </a:solidFill>
                </a:ln>
                <a:solidFill>
                  <a:srgbClr val="2F3D4C"/>
                </a:solidFill>
              </a:rPr>
              <a:t>REDACTED</a:t>
            </a:r>
            <a:r>
              <a:rPr lang="en-US" sz="5400" b="1" dirty="0"/>
              <a:t> prior to posting anything to the website</a:t>
            </a:r>
          </a:p>
          <a:p>
            <a:pPr marL="457200" indent="-457200">
              <a:lnSpc>
                <a:spcPct val="100000"/>
              </a:lnSpc>
              <a:spcBef>
                <a:spcPts val="4200"/>
              </a:spcBef>
              <a:buFont typeface="Arial" panose="020B0604020202020204" pitchFamily="34" charset="0"/>
              <a:buChar char="•"/>
            </a:pPr>
            <a:r>
              <a:rPr lang="en-US" sz="5400" b="1" dirty="0">
                <a:solidFill>
                  <a:schemeClr val="bg1"/>
                </a:solidFill>
                <a:highlight>
                  <a:srgbClr val="43718B"/>
                </a:highlight>
              </a:rPr>
              <a:t>Personal Identifiable Information (PII)</a:t>
            </a:r>
            <a:r>
              <a:rPr lang="en-US" sz="5400" b="1" dirty="0">
                <a:solidFill>
                  <a:schemeClr val="bg1"/>
                </a:solidFill>
              </a:rPr>
              <a:t> of staff, students, parents, and community members should always be redacted!</a:t>
            </a:r>
          </a:p>
        </p:txBody>
      </p:sp>
    </p:spTree>
    <p:extLst>
      <p:ext uri="{BB962C8B-B14F-4D97-AF65-F5344CB8AC3E}">
        <p14:creationId xmlns:p14="http://schemas.microsoft.com/office/powerpoint/2010/main" val="3518779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F552F-8BBD-AF9C-AC5B-F142419BD23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37AEB16-8777-6446-4B95-572A31B39155}"/>
              </a:ext>
            </a:extLst>
          </p:cNvPr>
          <p:cNvSpPr txBox="1">
            <a:spLocks noGrp="1"/>
          </p:cNvSpPr>
          <p:nvPr>
            <p:ph type="title"/>
          </p:nvPr>
        </p:nvSpPr>
        <p:spPr>
          <a:xfrm>
            <a:off x="918972" y="798582"/>
            <a:ext cx="16450056"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Personal Identifiable Information (PII)</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pic>
        <p:nvPicPr>
          <p:cNvPr id="6" name="Picture 2" descr="Data Anonymization: Overview, Techniques, Plus Pros And Cons - DuoCircle">
            <a:extLst>
              <a:ext uri="{FF2B5EF4-FFF2-40B4-BE49-F238E27FC236}">
                <a16:creationId xmlns:a16="http://schemas.microsoft.com/office/drawing/2014/main" id="{D53143E0-7A1E-2A41-8747-8E922CDA8F1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42274" y="2171700"/>
            <a:ext cx="12603452" cy="7128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774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F6A6D-25F4-6950-0CBA-D87756C6A7D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1605982-2E5C-88A0-2A79-476AFBE5D5C1}"/>
              </a:ext>
            </a:extLst>
          </p:cNvPr>
          <p:cNvSpPr txBox="1">
            <a:spLocks noGrp="1"/>
          </p:cNvSpPr>
          <p:nvPr>
            <p:ph type="title"/>
          </p:nvPr>
        </p:nvSpPr>
        <p:spPr>
          <a:xfrm>
            <a:off x="918972" y="798582"/>
            <a:ext cx="16450056"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Financial Transparency Legislation </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4" name="Content Placeholder 3">
            <a:extLst>
              <a:ext uri="{FF2B5EF4-FFF2-40B4-BE49-F238E27FC236}">
                <a16:creationId xmlns:a16="http://schemas.microsoft.com/office/drawing/2014/main" id="{A7CEC780-9805-4317-8298-CADE4CB290AE}"/>
              </a:ext>
            </a:extLst>
          </p:cNvPr>
          <p:cNvSpPr>
            <a:spLocks noGrp="1"/>
          </p:cNvSpPr>
          <p:nvPr>
            <p:ph idx="1"/>
          </p:nvPr>
        </p:nvSpPr>
        <p:spPr>
          <a:xfrm>
            <a:off x="936137" y="2166068"/>
            <a:ext cx="9731863" cy="6232247"/>
          </a:xfrm>
        </p:spPr>
        <p:txBody>
          <a:bodyPr>
            <a:normAutofit/>
          </a:bodyPr>
          <a:lstStyle/>
          <a:p>
            <a:pPr marL="685800" indent="-685800">
              <a:lnSpc>
                <a:spcPct val="100000"/>
              </a:lnSpc>
              <a:spcBef>
                <a:spcPts val="1200"/>
              </a:spcBef>
              <a:buFont typeface="Arial" panose="020B0604020202020204" pitchFamily="34" charset="0"/>
              <a:buChar char="•"/>
            </a:pPr>
            <a:r>
              <a:rPr lang="en-US" sz="4800" b="1" dirty="0"/>
              <a:t>Annual budget</a:t>
            </a:r>
          </a:p>
          <a:p>
            <a:pPr marL="685800" indent="-685800">
              <a:lnSpc>
                <a:spcPct val="100000"/>
              </a:lnSpc>
              <a:spcBef>
                <a:spcPts val="1200"/>
              </a:spcBef>
              <a:buFont typeface="Arial" panose="020B0604020202020204" pitchFamily="34" charset="0"/>
              <a:buChar char="•"/>
            </a:pPr>
            <a:r>
              <a:rPr lang="en-US" sz="4800" b="1" dirty="0"/>
              <a:t>Annual audit </a:t>
            </a:r>
          </a:p>
          <a:p>
            <a:pPr marL="685800" indent="-685800">
              <a:lnSpc>
                <a:spcPct val="100000"/>
              </a:lnSpc>
              <a:spcBef>
                <a:spcPts val="1200"/>
              </a:spcBef>
              <a:buFont typeface="Arial" panose="020B0604020202020204" pitchFamily="34" charset="0"/>
              <a:buChar char="•"/>
            </a:pPr>
            <a:r>
              <a:rPr lang="en-US" sz="4800" b="1" dirty="0"/>
              <a:t>Flex spending</a:t>
            </a:r>
          </a:p>
          <a:p>
            <a:pPr marL="685800" indent="-685800">
              <a:lnSpc>
                <a:spcPct val="100000"/>
              </a:lnSpc>
              <a:spcBef>
                <a:spcPts val="1200"/>
              </a:spcBef>
              <a:buFont typeface="Arial" panose="020B0604020202020204" pitchFamily="34" charset="0"/>
              <a:buChar char="•"/>
            </a:pPr>
            <a:r>
              <a:rPr lang="en-US" sz="4800" b="1" dirty="0"/>
              <a:t>Transaction register for $100+ </a:t>
            </a:r>
          </a:p>
          <a:p>
            <a:pPr marL="685800" indent="-685800">
              <a:lnSpc>
                <a:spcPct val="100000"/>
              </a:lnSpc>
              <a:spcBef>
                <a:spcPts val="1200"/>
              </a:spcBef>
              <a:buFont typeface="Arial" panose="020B0604020202020204" pitchFamily="34" charset="0"/>
              <a:buChar char="•"/>
            </a:pPr>
            <a:r>
              <a:rPr lang="en-US" sz="4800" b="1" dirty="0"/>
              <a:t>Monthly credit card statements</a:t>
            </a:r>
          </a:p>
          <a:p>
            <a:pPr marL="685800" indent="-685800">
              <a:lnSpc>
                <a:spcPct val="100000"/>
              </a:lnSpc>
              <a:spcBef>
                <a:spcPts val="1200"/>
              </a:spcBef>
              <a:buFont typeface="Arial" panose="020B0604020202020204" pitchFamily="34" charset="0"/>
              <a:buChar char="•"/>
            </a:pPr>
            <a:r>
              <a:rPr lang="en-US" sz="4800" b="1" dirty="0"/>
              <a:t>Administrative costs report</a:t>
            </a:r>
          </a:p>
        </p:txBody>
      </p:sp>
      <p:pic>
        <p:nvPicPr>
          <p:cNvPr id="3" name="Picture 2">
            <a:extLst>
              <a:ext uri="{FF2B5EF4-FFF2-40B4-BE49-F238E27FC236}">
                <a16:creationId xmlns:a16="http://schemas.microsoft.com/office/drawing/2014/main" id="{4456A2DE-2900-16FA-7034-7001E725850B}"/>
              </a:ext>
              <a:ext uri="{C183D7F6-B498-43B3-948B-1728B52AA6E4}">
                <adec:decorative xmlns:adec="http://schemas.microsoft.com/office/drawing/2017/decorative" val="1"/>
              </a:ext>
            </a:extLst>
          </p:cNvPr>
          <p:cNvPicPr>
            <a:picLocks noChangeAspect="1"/>
          </p:cNvPicPr>
          <p:nvPr/>
        </p:nvPicPr>
        <p:blipFill rotWithShape="1">
          <a:blip r:embed="rId3"/>
          <a:srcRect l="65641" t="35913" r="9744" b="21769"/>
          <a:stretch>
            <a:fillRect/>
          </a:stretch>
        </p:blipFill>
        <p:spPr bwMode="auto">
          <a:xfrm>
            <a:off x="10668000" y="2047906"/>
            <a:ext cx="6426546" cy="6191188"/>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F3C3165A-2098-B9ED-2346-F6BAA251328C}"/>
              </a:ext>
            </a:extLst>
          </p:cNvPr>
          <p:cNvSpPr txBox="1"/>
          <p:nvPr/>
        </p:nvSpPr>
        <p:spPr>
          <a:xfrm>
            <a:off x="10488386" y="8239094"/>
            <a:ext cx="6807546" cy="914400"/>
          </a:xfrm>
          <a:prstGeom prst="rect">
            <a:avLst/>
          </a:prstGeom>
        </p:spPr>
        <p:txBody>
          <a:bodyPr vert="horz" wrap="square" lIns="91440" tIns="45720" rIns="91440" bIns="45720" rtlCol="0" anchor="t">
            <a:noAutofit/>
          </a:bodyPr>
          <a:lstStyle/>
          <a:p>
            <a:pPr algn="ctr"/>
            <a:r>
              <a:rPr lang="en-US" sz="3600" b="1" dirty="0">
                <a:solidFill>
                  <a:schemeClr val="bg1"/>
                </a:solidFill>
              </a:rPr>
              <a:t>https://www.scstatehouse.gov</a:t>
            </a:r>
          </a:p>
        </p:txBody>
      </p:sp>
      <p:sp>
        <p:nvSpPr>
          <p:cNvPr id="6" name="Content Placeholder 3">
            <a:extLst>
              <a:ext uri="{FF2B5EF4-FFF2-40B4-BE49-F238E27FC236}">
                <a16:creationId xmlns:a16="http://schemas.microsoft.com/office/drawing/2014/main" id="{2A676FF5-9A13-14E7-8133-8F225CB91D38}"/>
              </a:ext>
            </a:extLst>
          </p:cNvPr>
          <p:cNvSpPr txBox="1">
            <a:spLocks/>
          </p:cNvSpPr>
          <p:nvPr/>
        </p:nvSpPr>
        <p:spPr>
          <a:xfrm>
            <a:off x="1371600" y="9639300"/>
            <a:ext cx="14935201" cy="923330"/>
          </a:xfrm>
          <a:prstGeom prst="rect">
            <a:avLst/>
          </a:prstGeom>
        </p:spPr>
        <p:txBody>
          <a:bodyPr vert="horz" lIns="91440" tIns="45720" rIns="91440" bIns="45720" rtlCol="0">
            <a:normAutofit fontScale="77500" lnSpcReduction="20000"/>
          </a:bodyPr>
          <a:lstStyle>
            <a:lvl1pPr marL="0" indent="0" algn="l" defTabSz="1371600" rtl="0" eaLnBrk="1" latinLnBrk="0" hangingPunct="1">
              <a:lnSpc>
                <a:spcPct val="90000"/>
              </a:lnSpc>
              <a:spcBef>
                <a:spcPts val="1500"/>
              </a:spcBef>
              <a:buFont typeface="Arial" panose="020B0604020202020204" pitchFamily="34" charset="0"/>
              <a:buNone/>
              <a:defRPr sz="2800" kern="1200">
                <a:solidFill>
                  <a:schemeClr val="bg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4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1200"/>
              </a:spcBef>
            </a:pPr>
            <a:r>
              <a:rPr lang="en-US" sz="5400" b="1" dirty="0"/>
              <a:t>ed.sc.gov/edtech/district-websites/content-requirements/</a:t>
            </a:r>
          </a:p>
        </p:txBody>
      </p:sp>
    </p:spTree>
    <p:extLst>
      <p:ext uri="{BB962C8B-B14F-4D97-AF65-F5344CB8AC3E}">
        <p14:creationId xmlns:p14="http://schemas.microsoft.com/office/powerpoint/2010/main" val="1942577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F746B-FF89-7289-E09D-227A9BE1F05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5D18604-6FA5-4FD3-EF66-167F48E0051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Annual Budget</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AC5A8833-3B08-ACB3-9ADC-2FB5C90F4208}"/>
              </a:ext>
            </a:extLst>
          </p:cNvPr>
          <p:cNvSpPr>
            <a:spLocks noGrp="1"/>
          </p:cNvSpPr>
          <p:nvPr>
            <p:ph type="body" idx="1"/>
          </p:nvPr>
        </p:nvSpPr>
        <p:spPr>
          <a:xfrm>
            <a:off x="958793" y="2371986"/>
            <a:ext cx="7736681" cy="1097280"/>
          </a:xfrm>
        </p:spPr>
        <p:txBody>
          <a:bodyPr>
            <a:normAutofit/>
          </a:bodyPr>
          <a:lstStyle/>
          <a:p>
            <a:r>
              <a:rPr lang="en-US" sz="3200" dirty="0"/>
              <a:t>General Appropriations Bill for </a:t>
            </a:r>
            <a:br>
              <a:rPr lang="en-US" sz="3200" dirty="0"/>
            </a:br>
            <a:r>
              <a:rPr lang="en-US" sz="3200" dirty="0"/>
              <a:t>2026-27 (H630-1.3)</a:t>
            </a:r>
          </a:p>
        </p:txBody>
      </p:sp>
      <p:sp>
        <p:nvSpPr>
          <p:cNvPr id="4" name="Content Placeholder 3">
            <a:extLst>
              <a:ext uri="{FF2B5EF4-FFF2-40B4-BE49-F238E27FC236}">
                <a16:creationId xmlns:a16="http://schemas.microsoft.com/office/drawing/2014/main" id="{AD8ED6C6-2538-E93D-5D62-02A8C3B9BA66}"/>
              </a:ext>
            </a:extLst>
          </p:cNvPr>
          <p:cNvSpPr>
            <a:spLocks noGrp="1"/>
          </p:cNvSpPr>
          <p:nvPr>
            <p:ph sz="half" idx="2"/>
          </p:nvPr>
        </p:nvSpPr>
        <p:spPr>
          <a:xfrm>
            <a:off x="942110" y="3469266"/>
            <a:ext cx="7736681" cy="5285510"/>
          </a:xfrm>
        </p:spPr>
        <p:txBody>
          <a:bodyPr>
            <a:noAutofit/>
          </a:bodyPr>
          <a:lstStyle/>
          <a:p>
            <a:pPr marL="0" indent="0">
              <a:lnSpc>
                <a:spcPct val="100000"/>
              </a:lnSpc>
              <a:spcBef>
                <a:spcPts val="4200"/>
              </a:spcBef>
              <a:buNone/>
            </a:pPr>
            <a:r>
              <a:rPr lang="en-US" sz="4000" dirty="0"/>
              <a:t>(G) … each school board of trustees must make available by September first of each fiscal year its annual budget… The budget must be available on the district’s website. The department… will provide a template that each district must use in reporting its budget.</a:t>
            </a:r>
            <a:endParaRPr lang="en-US" sz="4000" b="1" dirty="0">
              <a:solidFill>
                <a:schemeClr val="bg1"/>
              </a:solidFill>
            </a:endParaRPr>
          </a:p>
        </p:txBody>
      </p:sp>
      <p:sp>
        <p:nvSpPr>
          <p:cNvPr id="5" name="Text Placeholder 4">
            <a:extLst>
              <a:ext uri="{FF2B5EF4-FFF2-40B4-BE49-F238E27FC236}">
                <a16:creationId xmlns:a16="http://schemas.microsoft.com/office/drawing/2014/main" id="{1BD572E2-BB55-6872-DF87-153E689027A3}"/>
              </a:ext>
            </a:extLst>
          </p:cNvPr>
          <p:cNvSpPr>
            <a:spLocks noGrp="1"/>
          </p:cNvSpPr>
          <p:nvPr>
            <p:ph type="body" sz="quarter" idx="3"/>
          </p:nvPr>
        </p:nvSpPr>
        <p:spPr>
          <a:xfrm>
            <a:off x="9577760" y="2371986"/>
            <a:ext cx="7774782" cy="1097280"/>
          </a:xfrm>
        </p:spPr>
        <p:txBody>
          <a:bodyPr>
            <a:normAutofit/>
          </a:bodyPr>
          <a:lstStyle/>
          <a:p>
            <a:r>
              <a:rPr lang="en-US" sz="3200" dirty="0"/>
              <a:t>Plain Language</a:t>
            </a:r>
          </a:p>
        </p:txBody>
      </p:sp>
      <p:sp>
        <p:nvSpPr>
          <p:cNvPr id="6" name="Content Placeholder 5">
            <a:extLst>
              <a:ext uri="{FF2B5EF4-FFF2-40B4-BE49-F238E27FC236}">
                <a16:creationId xmlns:a16="http://schemas.microsoft.com/office/drawing/2014/main" id="{780DF0EE-843B-3B50-7D00-F73AFDA85814}"/>
              </a:ext>
            </a:extLst>
          </p:cNvPr>
          <p:cNvSpPr>
            <a:spLocks noGrp="1"/>
          </p:cNvSpPr>
          <p:nvPr>
            <p:ph sz="quarter" idx="4"/>
          </p:nvPr>
        </p:nvSpPr>
        <p:spPr>
          <a:xfrm>
            <a:off x="9609213" y="3469266"/>
            <a:ext cx="7774782" cy="5285510"/>
          </a:xfrm>
        </p:spPr>
        <p:txBody>
          <a:bodyPr>
            <a:normAutofit/>
          </a:bodyPr>
          <a:lstStyle/>
          <a:p>
            <a:r>
              <a:rPr lang="en-US" sz="4000" dirty="0"/>
              <a:t>Each year, the district board must propose a budget.</a:t>
            </a:r>
          </a:p>
          <a:p>
            <a:r>
              <a:rPr lang="en-US" sz="4000" dirty="0"/>
              <a:t>A copy of the approved budget proposal must be posted the website.</a:t>
            </a:r>
          </a:p>
          <a:p>
            <a:r>
              <a:rPr lang="en-US" sz="4000" dirty="0"/>
              <a:t>The budget proposal must follow the SCDE-provided template.</a:t>
            </a:r>
          </a:p>
        </p:txBody>
      </p:sp>
    </p:spTree>
    <p:extLst>
      <p:ext uri="{BB962C8B-B14F-4D97-AF65-F5344CB8AC3E}">
        <p14:creationId xmlns:p14="http://schemas.microsoft.com/office/powerpoint/2010/main" val="3511707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17C70-326C-893F-72FC-7F93B94D671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647DD1E-130A-95D1-7E00-B9F14FD6D707}"/>
              </a:ext>
            </a:extLst>
          </p:cNvPr>
          <p:cNvSpPr txBox="1">
            <a:spLocks noGrp="1"/>
          </p:cNvSpPr>
          <p:nvPr>
            <p:ph type="title"/>
          </p:nvPr>
        </p:nvSpPr>
        <p:spPr>
          <a:xfrm>
            <a:off x="942110" y="634663"/>
            <a:ext cx="16445345"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kumimoji="0" lang="en-US" sz="6000" b="1" i="0" u="none" strike="noStrike" kern="1200" cap="none" spc="0" normalizeH="0" baseline="0" noProof="0" dirty="0">
                <a:ln>
                  <a:noFill/>
                </a:ln>
                <a:effectLst/>
                <a:uLnTx/>
                <a:uFillTx/>
                <a:latin typeface="Aptos" panose="020B0004020202020204" pitchFamily="34" charset="0"/>
                <a:ea typeface="+mn-ea"/>
                <a:cs typeface="+mn-cs"/>
              </a:rPr>
              <a:t>Annual Audit</a:t>
            </a:r>
          </a:p>
        </p:txBody>
      </p:sp>
      <p:sp>
        <p:nvSpPr>
          <p:cNvPr id="3" name="Text Placeholder 2">
            <a:extLst>
              <a:ext uri="{FF2B5EF4-FFF2-40B4-BE49-F238E27FC236}">
                <a16:creationId xmlns:a16="http://schemas.microsoft.com/office/drawing/2014/main" id="{E6840602-94BC-C965-F794-97F71A615489}"/>
              </a:ext>
            </a:extLst>
          </p:cNvPr>
          <p:cNvSpPr>
            <a:spLocks noGrp="1"/>
          </p:cNvSpPr>
          <p:nvPr>
            <p:ph type="body" idx="1"/>
          </p:nvPr>
        </p:nvSpPr>
        <p:spPr>
          <a:xfrm>
            <a:off x="958793" y="2371986"/>
            <a:ext cx="7736681" cy="1097280"/>
          </a:xfrm>
        </p:spPr>
        <p:txBody>
          <a:bodyPr>
            <a:normAutofit/>
          </a:bodyPr>
          <a:lstStyle/>
          <a:p>
            <a:r>
              <a:rPr lang="en-US" sz="3200" dirty="0"/>
              <a:t>General Appropriations Bill for </a:t>
            </a:r>
            <a:br>
              <a:rPr lang="en-US" sz="3200" dirty="0"/>
            </a:br>
            <a:r>
              <a:rPr lang="en-US" sz="3200" dirty="0"/>
              <a:t>2026-27 (H630-1.3)</a:t>
            </a:r>
          </a:p>
        </p:txBody>
      </p:sp>
      <p:sp>
        <p:nvSpPr>
          <p:cNvPr id="4" name="Content Placeholder 3">
            <a:extLst>
              <a:ext uri="{FF2B5EF4-FFF2-40B4-BE49-F238E27FC236}">
                <a16:creationId xmlns:a16="http://schemas.microsoft.com/office/drawing/2014/main" id="{1752AD6A-0B2D-73C5-6BCE-0AF106BBD27A}"/>
              </a:ext>
            </a:extLst>
          </p:cNvPr>
          <p:cNvSpPr>
            <a:spLocks noGrp="1"/>
          </p:cNvSpPr>
          <p:nvPr>
            <p:ph sz="half" idx="2"/>
          </p:nvPr>
        </p:nvSpPr>
        <p:spPr>
          <a:xfrm>
            <a:off x="942110" y="3469266"/>
            <a:ext cx="7736681" cy="5285510"/>
          </a:xfrm>
        </p:spPr>
        <p:txBody>
          <a:bodyPr>
            <a:noAutofit/>
          </a:bodyPr>
          <a:lstStyle/>
          <a:p>
            <a:pPr marL="0" indent="0">
              <a:lnSpc>
                <a:spcPct val="100000"/>
              </a:lnSpc>
              <a:spcBef>
                <a:spcPts val="4200"/>
              </a:spcBef>
              <a:buNone/>
            </a:pPr>
            <a:r>
              <a:rPr lang="en-US" sz="4000" dirty="0"/>
              <a:t>J) Each district’s annual audit must be available on the district’s website.</a:t>
            </a:r>
          </a:p>
        </p:txBody>
      </p:sp>
      <p:sp>
        <p:nvSpPr>
          <p:cNvPr id="5" name="Text Placeholder 4">
            <a:extLst>
              <a:ext uri="{FF2B5EF4-FFF2-40B4-BE49-F238E27FC236}">
                <a16:creationId xmlns:a16="http://schemas.microsoft.com/office/drawing/2014/main" id="{BA531767-4A2F-160B-FE32-5F56234547AF}"/>
              </a:ext>
            </a:extLst>
          </p:cNvPr>
          <p:cNvSpPr>
            <a:spLocks noGrp="1"/>
          </p:cNvSpPr>
          <p:nvPr>
            <p:ph type="body" sz="quarter" idx="3"/>
          </p:nvPr>
        </p:nvSpPr>
        <p:spPr>
          <a:xfrm>
            <a:off x="9577760" y="2371986"/>
            <a:ext cx="7774782" cy="1097280"/>
          </a:xfrm>
        </p:spPr>
        <p:txBody>
          <a:bodyPr>
            <a:normAutofit/>
          </a:bodyPr>
          <a:lstStyle/>
          <a:p>
            <a:r>
              <a:rPr lang="en-US" sz="3200" dirty="0"/>
              <a:t>Plain Language</a:t>
            </a:r>
          </a:p>
        </p:txBody>
      </p:sp>
      <p:sp>
        <p:nvSpPr>
          <p:cNvPr id="6" name="Content Placeholder 5">
            <a:extLst>
              <a:ext uri="{FF2B5EF4-FFF2-40B4-BE49-F238E27FC236}">
                <a16:creationId xmlns:a16="http://schemas.microsoft.com/office/drawing/2014/main" id="{25D1AAFD-D9E6-683A-4179-2483F72469BF}"/>
              </a:ext>
            </a:extLst>
          </p:cNvPr>
          <p:cNvSpPr>
            <a:spLocks noGrp="1"/>
          </p:cNvSpPr>
          <p:nvPr>
            <p:ph sz="quarter" idx="4"/>
          </p:nvPr>
        </p:nvSpPr>
        <p:spPr>
          <a:xfrm>
            <a:off x="9609213" y="3469266"/>
            <a:ext cx="7774782" cy="5285510"/>
          </a:xfrm>
        </p:spPr>
        <p:txBody>
          <a:bodyPr>
            <a:normAutofit/>
          </a:bodyPr>
          <a:lstStyle/>
          <a:p>
            <a:r>
              <a:rPr lang="en-US" sz="4000" dirty="0"/>
              <a:t>Each year, the district’s finances are audited.</a:t>
            </a:r>
          </a:p>
          <a:p>
            <a:r>
              <a:rPr lang="en-US" sz="4000" dirty="0"/>
              <a:t>A copy of those audit results must be posted on the district’s website annually.</a:t>
            </a:r>
          </a:p>
        </p:txBody>
      </p:sp>
    </p:spTree>
    <p:extLst>
      <p:ext uri="{BB962C8B-B14F-4D97-AF65-F5344CB8AC3E}">
        <p14:creationId xmlns:p14="http://schemas.microsoft.com/office/powerpoint/2010/main" val="1487016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67024-B42E-F76C-25C1-DC10502559D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B0F5120-426F-E6FE-219F-7DEA8092F701}"/>
              </a:ext>
            </a:extLst>
          </p:cNvPr>
          <p:cNvSpPr txBox="1">
            <a:spLocks noGrp="1"/>
          </p:cNvSpPr>
          <p:nvPr>
            <p:ph type="title"/>
          </p:nvPr>
        </p:nvSpPr>
        <p:spPr>
          <a:xfrm>
            <a:off x="942110" y="634663"/>
            <a:ext cx="16445345"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ea typeface="+mn-ea"/>
                <a:cs typeface="+mn-cs"/>
              </a:rPr>
              <a:t>Flex Spending</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A3364DD3-1AF9-E72D-E337-9CEEE241AF84}"/>
              </a:ext>
            </a:extLst>
          </p:cNvPr>
          <p:cNvSpPr>
            <a:spLocks noGrp="1"/>
          </p:cNvSpPr>
          <p:nvPr>
            <p:ph type="body" idx="1"/>
          </p:nvPr>
        </p:nvSpPr>
        <p:spPr>
          <a:xfrm>
            <a:off x="958793" y="2371986"/>
            <a:ext cx="7736681" cy="1097280"/>
          </a:xfrm>
        </p:spPr>
        <p:txBody>
          <a:bodyPr>
            <a:normAutofit/>
          </a:bodyPr>
          <a:lstStyle/>
          <a:p>
            <a:r>
              <a:rPr lang="en-US" sz="3200" dirty="0"/>
              <a:t>General Appropriations Bill for </a:t>
            </a:r>
            <a:br>
              <a:rPr lang="en-US" sz="3200" dirty="0"/>
            </a:br>
            <a:r>
              <a:rPr lang="en-US" sz="3200" dirty="0"/>
              <a:t>2026-27 (H630-1.20)</a:t>
            </a:r>
          </a:p>
        </p:txBody>
      </p:sp>
      <p:sp>
        <p:nvSpPr>
          <p:cNvPr id="4" name="Content Placeholder 3">
            <a:extLst>
              <a:ext uri="{FF2B5EF4-FFF2-40B4-BE49-F238E27FC236}">
                <a16:creationId xmlns:a16="http://schemas.microsoft.com/office/drawing/2014/main" id="{CC7D0357-CABE-8238-39D7-865F4C58E6FA}"/>
              </a:ext>
            </a:extLst>
          </p:cNvPr>
          <p:cNvSpPr>
            <a:spLocks noGrp="1"/>
          </p:cNvSpPr>
          <p:nvPr>
            <p:ph sz="half" idx="2"/>
          </p:nvPr>
        </p:nvSpPr>
        <p:spPr>
          <a:xfrm>
            <a:off x="942110" y="3469266"/>
            <a:ext cx="7736681" cy="5285510"/>
          </a:xfrm>
        </p:spPr>
        <p:txBody>
          <a:bodyPr>
            <a:noAutofit/>
          </a:bodyPr>
          <a:lstStyle/>
          <a:p>
            <a:pPr marL="0" indent="0">
              <a:lnSpc>
                <a:spcPct val="100000"/>
              </a:lnSpc>
              <a:spcBef>
                <a:spcPts val="4200"/>
              </a:spcBef>
              <a:buNone/>
            </a:pPr>
            <a:r>
              <a:rPr lang="en-US" sz="4000" dirty="0"/>
              <a:t>Quarterly…each school district must certify where non-instructional or nonessential programs have been suspended and the specific flexibility actions taken…and the certification must be conspicuously posted on the internet website maintained by the school district.</a:t>
            </a:r>
          </a:p>
        </p:txBody>
      </p:sp>
      <p:sp>
        <p:nvSpPr>
          <p:cNvPr id="5" name="Text Placeholder 4">
            <a:extLst>
              <a:ext uri="{FF2B5EF4-FFF2-40B4-BE49-F238E27FC236}">
                <a16:creationId xmlns:a16="http://schemas.microsoft.com/office/drawing/2014/main" id="{CEB09111-A317-4A00-58A2-4D2415116803}"/>
              </a:ext>
            </a:extLst>
          </p:cNvPr>
          <p:cNvSpPr>
            <a:spLocks noGrp="1"/>
          </p:cNvSpPr>
          <p:nvPr>
            <p:ph type="body" sz="quarter" idx="3"/>
          </p:nvPr>
        </p:nvSpPr>
        <p:spPr>
          <a:xfrm>
            <a:off x="9577760" y="2371986"/>
            <a:ext cx="7774782" cy="1097280"/>
          </a:xfrm>
        </p:spPr>
        <p:txBody>
          <a:bodyPr>
            <a:normAutofit/>
          </a:bodyPr>
          <a:lstStyle/>
          <a:p>
            <a:r>
              <a:rPr lang="en-US" sz="3200" dirty="0"/>
              <a:t>Plain Language</a:t>
            </a:r>
          </a:p>
        </p:txBody>
      </p:sp>
      <p:sp>
        <p:nvSpPr>
          <p:cNvPr id="6" name="Content Placeholder 5">
            <a:extLst>
              <a:ext uri="{FF2B5EF4-FFF2-40B4-BE49-F238E27FC236}">
                <a16:creationId xmlns:a16="http://schemas.microsoft.com/office/drawing/2014/main" id="{0806CC9F-D569-4D20-17F1-B704DADCC270}"/>
              </a:ext>
            </a:extLst>
          </p:cNvPr>
          <p:cNvSpPr>
            <a:spLocks noGrp="1"/>
          </p:cNvSpPr>
          <p:nvPr>
            <p:ph sz="quarter" idx="4"/>
          </p:nvPr>
        </p:nvSpPr>
        <p:spPr>
          <a:xfrm>
            <a:off x="9609213" y="3469266"/>
            <a:ext cx="7774782" cy="5285510"/>
          </a:xfrm>
        </p:spPr>
        <p:txBody>
          <a:bodyPr>
            <a:normAutofit/>
          </a:bodyPr>
          <a:lstStyle/>
          <a:p>
            <a:r>
              <a:rPr lang="en-US" sz="4000" dirty="0"/>
              <a:t>Each quarter, if applicable, the district must provide a certified copy of the SCDE Funding Flexibility Form to SCDE Finance.</a:t>
            </a:r>
          </a:p>
          <a:p>
            <a:r>
              <a:rPr lang="en-US" sz="4000" dirty="0"/>
              <a:t>A copy of the form must be posted on the district’s website quarterly.</a:t>
            </a:r>
          </a:p>
        </p:txBody>
      </p:sp>
    </p:spTree>
    <p:extLst>
      <p:ext uri="{BB962C8B-B14F-4D97-AF65-F5344CB8AC3E}">
        <p14:creationId xmlns:p14="http://schemas.microsoft.com/office/powerpoint/2010/main" val="3938526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1FABD-0D00-A577-FE62-6C2D9381307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CB9D141-175D-6F7F-7579-CB40620D2192}"/>
              </a:ext>
            </a:extLst>
          </p:cNvPr>
          <p:cNvSpPr txBox="1">
            <a:spLocks noGrp="1"/>
          </p:cNvSpPr>
          <p:nvPr>
            <p:ph type="title"/>
          </p:nvPr>
        </p:nvSpPr>
        <p:spPr>
          <a:xfrm>
            <a:off x="942110" y="634663"/>
            <a:ext cx="16445345"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kumimoji="0" lang="en-US" sz="6000" b="1" i="0" u="none" strike="noStrike" kern="1200" cap="none" spc="0" normalizeH="0" baseline="0" noProof="0" dirty="0">
                <a:ln>
                  <a:noFill/>
                </a:ln>
                <a:effectLst/>
                <a:uLnTx/>
                <a:uFillTx/>
                <a:latin typeface="Aptos" panose="020B0004020202020204" pitchFamily="34" charset="0"/>
                <a:ea typeface="+mn-ea"/>
                <a:cs typeface="+mn-cs"/>
              </a:rPr>
              <a:t>Transaction Register </a:t>
            </a:r>
            <a:r>
              <a:rPr lang="en-US" sz="6000" dirty="0">
                <a:latin typeface="Aptos" panose="020B0004020202020204" pitchFamily="34" charset="0"/>
              </a:rPr>
              <a:t>for Expenditures of $100+</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186A3405-6A50-FAFA-8948-0AD655056AFC}"/>
              </a:ext>
            </a:extLst>
          </p:cNvPr>
          <p:cNvSpPr>
            <a:spLocks noGrp="1"/>
          </p:cNvSpPr>
          <p:nvPr>
            <p:ph type="body" idx="1"/>
          </p:nvPr>
        </p:nvSpPr>
        <p:spPr>
          <a:xfrm>
            <a:off x="958793" y="2371986"/>
            <a:ext cx="7736681" cy="1097280"/>
          </a:xfrm>
        </p:spPr>
        <p:txBody>
          <a:bodyPr>
            <a:normAutofit/>
          </a:bodyPr>
          <a:lstStyle/>
          <a:p>
            <a:r>
              <a:rPr lang="en-US" sz="3200" dirty="0"/>
              <a:t>General Appropriations Bill for </a:t>
            </a:r>
            <a:br>
              <a:rPr lang="en-US" sz="3200" dirty="0"/>
            </a:br>
            <a:r>
              <a:rPr lang="en-US" sz="3200" dirty="0"/>
              <a:t>2026-27 (H630-1.20)</a:t>
            </a:r>
          </a:p>
        </p:txBody>
      </p:sp>
      <p:sp>
        <p:nvSpPr>
          <p:cNvPr id="4" name="Content Placeholder 3">
            <a:extLst>
              <a:ext uri="{FF2B5EF4-FFF2-40B4-BE49-F238E27FC236}">
                <a16:creationId xmlns:a16="http://schemas.microsoft.com/office/drawing/2014/main" id="{63B915A3-E059-C8C2-16E0-2170BFFB0BAA}"/>
              </a:ext>
            </a:extLst>
          </p:cNvPr>
          <p:cNvSpPr>
            <a:spLocks noGrp="1"/>
          </p:cNvSpPr>
          <p:nvPr>
            <p:ph sz="half" idx="2"/>
          </p:nvPr>
        </p:nvSpPr>
        <p:spPr>
          <a:xfrm>
            <a:off x="942110" y="3469266"/>
            <a:ext cx="7736681" cy="5285510"/>
          </a:xfrm>
        </p:spPr>
        <p:txBody>
          <a:bodyPr>
            <a:noAutofit/>
          </a:bodyPr>
          <a:lstStyle/>
          <a:p>
            <a:pPr marL="0" indent="0">
              <a:lnSpc>
                <a:spcPct val="100000"/>
              </a:lnSpc>
              <a:spcBef>
                <a:spcPts val="4200"/>
              </a:spcBef>
              <a:buNone/>
            </a:pPr>
            <a:r>
              <a:rPr lang="en-US" sz="4000" dirty="0"/>
              <a:t>School districts must maintain a transaction register that includes a complete record of all funds expended over one hundred dollars, ...  The register must be prominently posted on the district's internet website and made available for public viewing and downloading. </a:t>
            </a:r>
            <a:endParaRPr lang="en-US" sz="4000" b="1" dirty="0">
              <a:solidFill>
                <a:schemeClr val="bg1"/>
              </a:solidFill>
            </a:endParaRPr>
          </a:p>
        </p:txBody>
      </p:sp>
      <p:sp>
        <p:nvSpPr>
          <p:cNvPr id="5" name="Text Placeholder 4">
            <a:extLst>
              <a:ext uri="{FF2B5EF4-FFF2-40B4-BE49-F238E27FC236}">
                <a16:creationId xmlns:a16="http://schemas.microsoft.com/office/drawing/2014/main" id="{FA8CE51F-DC84-1DE6-2DA2-9962C2D90743}"/>
              </a:ext>
            </a:extLst>
          </p:cNvPr>
          <p:cNvSpPr>
            <a:spLocks noGrp="1"/>
          </p:cNvSpPr>
          <p:nvPr>
            <p:ph type="body" sz="quarter" idx="3"/>
          </p:nvPr>
        </p:nvSpPr>
        <p:spPr>
          <a:xfrm>
            <a:off x="9577760" y="2371986"/>
            <a:ext cx="7774782" cy="1097280"/>
          </a:xfrm>
        </p:spPr>
        <p:txBody>
          <a:bodyPr>
            <a:normAutofit/>
          </a:bodyPr>
          <a:lstStyle/>
          <a:p>
            <a:r>
              <a:rPr lang="en-US" sz="3200" dirty="0"/>
              <a:t>Plain Language</a:t>
            </a:r>
          </a:p>
        </p:txBody>
      </p:sp>
      <p:sp>
        <p:nvSpPr>
          <p:cNvPr id="6" name="Content Placeholder 5">
            <a:extLst>
              <a:ext uri="{FF2B5EF4-FFF2-40B4-BE49-F238E27FC236}">
                <a16:creationId xmlns:a16="http://schemas.microsoft.com/office/drawing/2014/main" id="{FFD3C791-3F4B-E307-15AE-94A6B46CAA9D}"/>
              </a:ext>
            </a:extLst>
          </p:cNvPr>
          <p:cNvSpPr>
            <a:spLocks noGrp="1"/>
          </p:cNvSpPr>
          <p:nvPr>
            <p:ph sz="quarter" idx="4"/>
          </p:nvPr>
        </p:nvSpPr>
        <p:spPr>
          <a:xfrm>
            <a:off x="9609213" y="3469266"/>
            <a:ext cx="7774782" cy="5285510"/>
          </a:xfrm>
        </p:spPr>
        <p:txBody>
          <a:bodyPr>
            <a:normAutofit/>
          </a:bodyPr>
          <a:lstStyle/>
          <a:p>
            <a:r>
              <a:rPr lang="en-US" sz="4000" dirty="0"/>
              <a:t>Districts must maintain an active, monthly record of transactions.</a:t>
            </a:r>
          </a:p>
          <a:p>
            <a:r>
              <a:rPr lang="en-US" sz="4000" dirty="0"/>
              <a:t>A copy of the register must be posted on the district’s website.</a:t>
            </a:r>
          </a:p>
        </p:txBody>
      </p:sp>
    </p:spTree>
    <p:extLst>
      <p:ext uri="{BB962C8B-B14F-4D97-AF65-F5344CB8AC3E}">
        <p14:creationId xmlns:p14="http://schemas.microsoft.com/office/powerpoint/2010/main" val="40435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D903-B494-4E4A-CFD8-7C56044B13AD}"/>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4E82561-D5C9-3BC6-4C93-DCBF628DA373}"/>
              </a:ext>
            </a:extLst>
          </p:cNvPr>
          <p:cNvSpPr txBox="1">
            <a:spLocks noGrp="1"/>
          </p:cNvSpPr>
          <p:nvPr>
            <p:ph type="title"/>
          </p:nvPr>
        </p:nvSpPr>
        <p:spPr>
          <a:xfrm>
            <a:off x="918972" y="798582"/>
            <a:ext cx="16450056"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Transaction Register Requirements</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4" name="Content Placeholder 3">
            <a:extLst>
              <a:ext uri="{FF2B5EF4-FFF2-40B4-BE49-F238E27FC236}">
                <a16:creationId xmlns:a16="http://schemas.microsoft.com/office/drawing/2014/main" id="{4D896823-E787-DC8D-561D-5A54A408EF84}"/>
              </a:ext>
            </a:extLst>
          </p:cNvPr>
          <p:cNvSpPr>
            <a:spLocks noGrp="1"/>
          </p:cNvSpPr>
          <p:nvPr>
            <p:ph idx="1"/>
          </p:nvPr>
        </p:nvSpPr>
        <p:spPr>
          <a:xfrm>
            <a:off x="936137" y="2166068"/>
            <a:ext cx="16450056" cy="7016032"/>
          </a:xfrm>
        </p:spPr>
        <p:txBody>
          <a:bodyPr>
            <a:normAutofit lnSpcReduction="10000"/>
          </a:bodyPr>
          <a:lstStyle/>
          <a:p>
            <a:pPr marL="571500" indent="-571500">
              <a:buFont typeface="Arial" panose="020B0604020202020204" pitchFamily="34" charset="0"/>
              <a:buChar char="•"/>
            </a:pPr>
            <a:r>
              <a:rPr lang="en-US" sz="4000" b="1" dirty="0"/>
              <a:t>Information on each transaction must include:</a:t>
            </a:r>
          </a:p>
          <a:p>
            <a:pPr marL="1600200" lvl="1" indent="-571500">
              <a:buFont typeface="Courier New" panose="02070309020205020404" pitchFamily="49" charset="0"/>
              <a:buChar char="o"/>
            </a:pPr>
            <a:r>
              <a:rPr lang="en-US" sz="3900" b="1" dirty="0">
                <a:solidFill>
                  <a:schemeClr val="bg1"/>
                </a:solidFill>
              </a:rPr>
              <a:t>the transaction amount;</a:t>
            </a:r>
          </a:p>
          <a:p>
            <a:pPr marL="1600200" lvl="1" indent="-571500">
              <a:buFont typeface="Courier New" panose="02070309020205020404" pitchFamily="49" charset="0"/>
              <a:buChar char="o"/>
            </a:pPr>
            <a:r>
              <a:rPr lang="en-US" sz="3900" b="1" dirty="0">
                <a:solidFill>
                  <a:schemeClr val="bg1"/>
                </a:solidFill>
              </a:rPr>
              <a:t>the name of the payee; and</a:t>
            </a:r>
          </a:p>
          <a:p>
            <a:pPr marL="1600200" lvl="1" indent="-571500">
              <a:buFont typeface="Courier New" panose="02070309020205020404" pitchFamily="49" charset="0"/>
              <a:buChar char="o"/>
            </a:pPr>
            <a:r>
              <a:rPr lang="en-US" sz="3900" b="1" dirty="0">
                <a:solidFill>
                  <a:schemeClr val="bg1"/>
                </a:solidFill>
              </a:rPr>
              <a:t>a statement providing a detailed description of the expenditure.</a:t>
            </a:r>
            <a:endParaRPr lang="en-US" sz="5400" b="1" dirty="0"/>
          </a:p>
          <a:p>
            <a:pPr marL="571500" indent="-571500">
              <a:buFont typeface="Arial" panose="020B0604020202020204" pitchFamily="34" charset="0"/>
              <a:buChar char="•"/>
            </a:pPr>
            <a:r>
              <a:rPr lang="en-US" sz="4000" b="1" dirty="0"/>
              <a:t>The register must:</a:t>
            </a:r>
          </a:p>
          <a:p>
            <a:pPr marL="1714500" lvl="1" indent="-685800">
              <a:buFont typeface="Courier New" panose="02070309020205020404" pitchFamily="49" charset="0"/>
              <a:buChar char="o"/>
            </a:pPr>
            <a:r>
              <a:rPr lang="en-US" sz="3900" b="1" dirty="0">
                <a:solidFill>
                  <a:schemeClr val="bg1"/>
                </a:solidFill>
                <a:highlight>
                  <a:srgbClr val="43718B"/>
                </a:highlight>
              </a:rPr>
              <a:t>NOT</a:t>
            </a:r>
            <a:r>
              <a:rPr lang="en-US" sz="3900" b="1" dirty="0">
                <a:solidFill>
                  <a:schemeClr val="bg1"/>
                </a:solidFill>
              </a:rPr>
              <a:t> include an entry for salary, wages, or other compensation paid to individual employees. </a:t>
            </a:r>
          </a:p>
          <a:p>
            <a:pPr marL="1714500" lvl="1" indent="-685800">
              <a:buFont typeface="Courier New" panose="02070309020205020404" pitchFamily="49" charset="0"/>
              <a:buChar char="o"/>
            </a:pPr>
            <a:r>
              <a:rPr lang="en-US" sz="3900" b="1" dirty="0">
                <a:solidFill>
                  <a:schemeClr val="bg1"/>
                </a:solidFill>
                <a:highlight>
                  <a:srgbClr val="43718B"/>
                </a:highlight>
              </a:rPr>
              <a:t>NOT</a:t>
            </a:r>
            <a:r>
              <a:rPr lang="en-US" sz="3900" b="1" dirty="0">
                <a:solidFill>
                  <a:schemeClr val="bg1"/>
                </a:solidFill>
              </a:rPr>
              <a:t> include any information that can be used to identify an individual employee. </a:t>
            </a:r>
          </a:p>
          <a:p>
            <a:pPr marL="1714500" lvl="1" indent="-685800">
              <a:buFont typeface="Courier New" panose="02070309020205020404" pitchFamily="49" charset="0"/>
              <a:buChar char="o"/>
            </a:pPr>
            <a:r>
              <a:rPr lang="en-US" sz="3900" b="1" dirty="0">
                <a:solidFill>
                  <a:schemeClr val="bg1"/>
                </a:solidFill>
              </a:rPr>
              <a:t>Be accompanied by a complete explanation of any codes or acronyms used to identify a payee or an expenditure. </a:t>
            </a:r>
          </a:p>
          <a:p>
            <a:pPr marL="1714500" lvl="1" indent="-685800">
              <a:buFont typeface="Courier New" panose="02070309020205020404" pitchFamily="49" charset="0"/>
              <a:buChar char="o"/>
            </a:pPr>
            <a:r>
              <a:rPr lang="en-US" sz="3900" b="1" dirty="0">
                <a:solidFill>
                  <a:schemeClr val="bg1"/>
                </a:solidFill>
              </a:rPr>
              <a:t>Be searchable and updated at least once a month.</a:t>
            </a:r>
          </a:p>
        </p:txBody>
      </p:sp>
    </p:spTree>
    <p:extLst>
      <p:ext uri="{BB962C8B-B14F-4D97-AF65-F5344CB8AC3E}">
        <p14:creationId xmlns:p14="http://schemas.microsoft.com/office/powerpoint/2010/main" val="2986653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2B287-3F5E-7B1A-0BB8-D2ED7C754A7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8BE91F61-081D-6FA7-21AD-4CCA7ADD04FD}"/>
              </a:ext>
            </a:extLst>
          </p:cNvPr>
          <p:cNvSpPr txBox="1">
            <a:spLocks noGrp="1"/>
          </p:cNvSpPr>
          <p:nvPr>
            <p:ph type="title"/>
          </p:nvPr>
        </p:nvSpPr>
        <p:spPr>
          <a:xfrm>
            <a:off x="942110" y="634663"/>
            <a:ext cx="16445345"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kumimoji="0" lang="en-US" sz="6000" b="1" i="0" u="none" strike="noStrike" kern="1200" cap="none" spc="0" normalizeH="0" baseline="0" noProof="0" dirty="0">
                <a:ln>
                  <a:noFill/>
                </a:ln>
                <a:effectLst/>
                <a:uLnTx/>
                <a:uFillTx/>
                <a:latin typeface="Aptos" panose="020B0004020202020204" pitchFamily="34" charset="0"/>
                <a:ea typeface="+mn-ea"/>
                <a:cs typeface="+mn-cs"/>
              </a:rPr>
              <a:t>Monthly Credit Card Statements</a:t>
            </a:r>
          </a:p>
        </p:txBody>
      </p:sp>
      <p:sp>
        <p:nvSpPr>
          <p:cNvPr id="3" name="Text Placeholder 2">
            <a:extLst>
              <a:ext uri="{FF2B5EF4-FFF2-40B4-BE49-F238E27FC236}">
                <a16:creationId xmlns:a16="http://schemas.microsoft.com/office/drawing/2014/main" id="{39B4B5F2-7CE9-FA20-F54D-8BA7F8733711}"/>
              </a:ext>
            </a:extLst>
          </p:cNvPr>
          <p:cNvSpPr>
            <a:spLocks noGrp="1"/>
          </p:cNvSpPr>
          <p:nvPr>
            <p:ph type="body" idx="1"/>
          </p:nvPr>
        </p:nvSpPr>
        <p:spPr>
          <a:xfrm>
            <a:off x="958793" y="2371986"/>
            <a:ext cx="7736681" cy="1097280"/>
          </a:xfrm>
        </p:spPr>
        <p:txBody>
          <a:bodyPr>
            <a:normAutofit/>
          </a:bodyPr>
          <a:lstStyle/>
          <a:p>
            <a:r>
              <a:rPr lang="en-US" sz="3200" dirty="0"/>
              <a:t>General Appropriations Bill for </a:t>
            </a:r>
            <a:br>
              <a:rPr lang="en-US" sz="3200" dirty="0"/>
            </a:br>
            <a:r>
              <a:rPr lang="en-US" sz="3200" dirty="0"/>
              <a:t>2026-27 (H630-1.20)</a:t>
            </a:r>
          </a:p>
        </p:txBody>
      </p:sp>
      <p:sp>
        <p:nvSpPr>
          <p:cNvPr id="4" name="Content Placeholder 3">
            <a:extLst>
              <a:ext uri="{FF2B5EF4-FFF2-40B4-BE49-F238E27FC236}">
                <a16:creationId xmlns:a16="http://schemas.microsoft.com/office/drawing/2014/main" id="{5437D5F3-343D-52DF-221E-827AF367129E}"/>
              </a:ext>
            </a:extLst>
          </p:cNvPr>
          <p:cNvSpPr>
            <a:spLocks noGrp="1"/>
          </p:cNvSpPr>
          <p:nvPr>
            <p:ph sz="half" idx="2"/>
          </p:nvPr>
        </p:nvSpPr>
        <p:spPr>
          <a:xfrm>
            <a:off x="942110" y="3469266"/>
            <a:ext cx="7736681" cy="5285510"/>
          </a:xfrm>
        </p:spPr>
        <p:txBody>
          <a:bodyPr>
            <a:noAutofit/>
          </a:bodyPr>
          <a:lstStyle/>
          <a:p>
            <a:pPr marL="0" indent="0">
              <a:buNone/>
            </a:pPr>
            <a:r>
              <a:rPr lang="en-US" sz="4000" dirty="0"/>
              <a:t>…must also maintain on its internet website a copy of each monthly statement for all of the credit cards… The credit card number on each statement </a:t>
            </a:r>
            <a:r>
              <a:rPr lang="en-US" sz="4000" b="1" dirty="0">
                <a:highlight>
                  <a:srgbClr val="43718B"/>
                </a:highlight>
              </a:rPr>
              <a:t>must be redacted</a:t>
            </a:r>
            <a:r>
              <a:rPr lang="en-US" sz="4000" dirty="0"/>
              <a:t> prior to posting… must be posted not later than the thirtieth day…</a:t>
            </a:r>
          </a:p>
        </p:txBody>
      </p:sp>
      <p:sp>
        <p:nvSpPr>
          <p:cNvPr id="5" name="Text Placeholder 4">
            <a:extLst>
              <a:ext uri="{FF2B5EF4-FFF2-40B4-BE49-F238E27FC236}">
                <a16:creationId xmlns:a16="http://schemas.microsoft.com/office/drawing/2014/main" id="{99023064-8CE3-F76F-B6A5-2DC0E9729518}"/>
              </a:ext>
            </a:extLst>
          </p:cNvPr>
          <p:cNvSpPr>
            <a:spLocks noGrp="1"/>
          </p:cNvSpPr>
          <p:nvPr>
            <p:ph type="body" sz="quarter" idx="3"/>
          </p:nvPr>
        </p:nvSpPr>
        <p:spPr>
          <a:xfrm>
            <a:off x="9577760" y="2371986"/>
            <a:ext cx="7774782" cy="1097280"/>
          </a:xfrm>
        </p:spPr>
        <p:txBody>
          <a:bodyPr>
            <a:normAutofit/>
          </a:bodyPr>
          <a:lstStyle/>
          <a:p>
            <a:r>
              <a:rPr lang="en-US" sz="3200" dirty="0"/>
              <a:t>Plain Language</a:t>
            </a:r>
          </a:p>
        </p:txBody>
      </p:sp>
      <p:sp>
        <p:nvSpPr>
          <p:cNvPr id="6" name="Content Placeholder 5">
            <a:extLst>
              <a:ext uri="{FF2B5EF4-FFF2-40B4-BE49-F238E27FC236}">
                <a16:creationId xmlns:a16="http://schemas.microsoft.com/office/drawing/2014/main" id="{C7ED7A07-F1DB-B885-F830-963FF8B7818A}"/>
              </a:ext>
            </a:extLst>
          </p:cNvPr>
          <p:cNvSpPr>
            <a:spLocks noGrp="1"/>
          </p:cNvSpPr>
          <p:nvPr>
            <p:ph sz="quarter" idx="4"/>
          </p:nvPr>
        </p:nvSpPr>
        <p:spPr>
          <a:xfrm>
            <a:off x="9609213" y="3469266"/>
            <a:ext cx="7774782" cy="5285510"/>
          </a:xfrm>
        </p:spPr>
        <p:txBody>
          <a:bodyPr>
            <a:normAutofit lnSpcReduction="10000"/>
          </a:bodyPr>
          <a:lstStyle/>
          <a:p>
            <a:r>
              <a:rPr lang="en-US" sz="4000" dirty="0"/>
              <a:t>Districts must maintain a monthly record of credit card statements.</a:t>
            </a:r>
          </a:p>
          <a:p>
            <a:r>
              <a:rPr lang="en-US" sz="4000" dirty="0"/>
              <a:t>Statements must be posted to the district website monthly.</a:t>
            </a:r>
          </a:p>
          <a:p>
            <a:r>
              <a:rPr lang="en-US" sz="4000" dirty="0"/>
              <a:t>Credit card (and account) numbers must be redacted prior to posting.</a:t>
            </a:r>
          </a:p>
        </p:txBody>
      </p:sp>
    </p:spTree>
    <p:extLst>
      <p:ext uri="{BB962C8B-B14F-4D97-AF65-F5344CB8AC3E}">
        <p14:creationId xmlns:p14="http://schemas.microsoft.com/office/powerpoint/2010/main" val="3601276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1FFD1-8574-E5F4-3A30-6CDF5249FE5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45EA5DA-EF63-0CC4-2D52-09AB7990462B}"/>
              </a:ext>
            </a:extLst>
          </p:cNvPr>
          <p:cNvSpPr txBox="1">
            <a:spLocks noGrp="1"/>
          </p:cNvSpPr>
          <p:nvPr>
            <p:ph type="title"/>
          </p:nvPr>
        </p:nvSpPr>
        <p:spPr>
          <a:xfrm>
            <a:off x="918972" y="798582"/>
            <a:ext cx="16450056"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rPr>
              <a:t>Monthly Credit Card Statement, Example</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pic>
        <p:nvPicPr>
          <p:cNvPr id="7" name="Content Placeholder 6" descr="Screenshot of an example credit card statement with account numbers and P I I redacted.">
            <a:extLst>
              <a:ext uri="{FF2B5EF4-FFF2-40B4-BE49-F238E27FC236}">
                <a16:creationId xmlns:a16="http://schemas.microsoft.com/office/drawing/2014/main" id="{A6077A25-6350-A9C1-81B3-4BDC7C820382}"/>
              </a:ext>
            </a:extLst>
          </p:cNvPr>
          <p:cNvPicPr>
            <a:picLocks noGrp="1" noChangeAspect="1"/>
          </p:cNvPicPr>
          <p:nvPr>
            <p:ph idx="1"/>
          </p:nvPr>
        </p:nvPicPr>
        <p:blipFill>
          <a:blip r:embed="rId3"/>
          <a:stretch>
            <a:fillRect/>
          </a:stretch>
        </p:blipFill>
        <p:spPr>
          <a:xfrm>
            <a:off x="4381500" y="1943100"/>
            <a:ext cx="9524999" cy="8108143"/>
          </a:xfrm>
        </p:spPr>
      </p:pic>
    </p:spTree>
    <p:extLst>
      <p:ext uri="{BB962C8B-B14F-4D97-AF65-F5344CB8AC3E}">
        <p14:creationId xmlns:p14="http://schemas.microsoft.com/office/powerpoint/2010/main" val="2683704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F169F-FC05-928B-193B-69C65567B33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3E0ED91-6ED9-AC2C-AD9B-BE233615C16B}"/>
              </a:ext>
            </a:extLst>
          </p:cNvPr>
          <p:cNvSpPr txBox="1">
            <a:spLocks noGrp="1"/>
          </p:cNvSpPr>
          <p:nvPr>
            <p:ph type="title"/>
          </p:nvPr>
        </p:nvSpPr>
        <p:spPr>
          <a:xfrm>
            <a:off x="942110" y="634663"/>
            <a:ext cx="16445345" cy="9233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defTabSz="914400">
              <a:spcBef>
                <a:spcPts val="0"/>
              </a:spcBef>
              <a:defRPr/>
            </a:pPr>
            <a:r>
              <a:rPr lang="en-US" sz="6000" dirty="0">
                <a:latin typeface="Aptos" panose="020B0004020202020204" pitchFamily="34" charset="0"/>
                <a:ea typeface="+mn-ea"/>
                <a:cs typeface="+mn-cs"/>
              </a:rPr>
              <a:t>Administrative</a:t>
            </a:r>
            <a:r>
              <a:rPr kumimoji="0" lang="en-US" sz="6000" b="1" i="0" u="none" strike="noStrike" kern="1200" cap="none" spc="0" normalizeH="0" baseline="0" noProof="0" dirty="0">
                <a:ln>
                  <a:noFill/>
                </a:ln>
                <a:effectLst/>
                <a:uLnTx/>
                <a:uFillTx/>
                <a:latin typeface="Aptos" panose="020B0004020202020204" pitchFamily="34" charset="0"/>
                <a:ea typeface="+mn-ea"/>
                <a:cs typeface="+mn-cs"/>
              </a:rPr>
              <a:t> Cost</a:t>
            </a:r>
            <a:r>
              <a:rPr lang="en-US" sz="6000" dirty="0">
                <a:latin typeface="Aptos" panose="020B0004020202020204" pitchFamily="34" charset="0"/>
                <a:ea typeface="+mn-ea"/>
                <a:cs typeface="+mn-cs"/>
              </a:rPr>
              <a:t> Report</a:t>
            </a:r>
            <a:endParaRPr kumimoji="0" lang="en-US" sz="60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B90E0545-F123-F6BE-5514-3789AB586F75}"/>
              </a:ext>
            </a:extLst>
          </p:cNvPr>
          <p:cNvSpPr>
            <a:spLocks noGrp="1"/>
          </p:cNvSpPr>
          <p:nvPr>
            <p:ph type="body" idx="1"/>
          </p:nvPr>
        </p:nvSpPr>
        <p:spPr>
          <a:xfrm>
            <a:off x="958793" y="2371986"/>
            <a:ext cx="7736681" cy="1097280"/>
          </a:xfrm>
        </p:spPr>
        <p:txBody>
          <a:bodyPr>
            <a:normAutofit/>
          </a:bodyPr>
          <a:lstStyle/>
          <a:p>
            <a:r>
              <a:rPr lang="en-US" sz="3200" dirty="0"/>
              <a:t>General Appropriations Bill for </a:t>
            </a:r>
            <a:br>
              <a:rPr lang="en-US" sz="3200" dirty="0"/>
            </a:br>
            <a:r>
              <a:rPr lang="en-US" sz="3200" dirty="0"/>
              <a:t>2026-27 (H630-1.35)</a:t>
            </a:r>
          </a:p>
        </p:txBody>
      </p:sp>
      <p:sp>
        <p:nvSpPr>
          <p:cNvPr id="4" name="Content Placeholder 3">
            <a:extLst>
              <a:ext uri="{FF2B5EF4-FFF2-40B4-BE49-F238E27FC236}">
                <a16:creationId xmlns:a16="http://schemas.microsoft.com/office/drawing/2014/main" id="{2143C1BB-A669-32A1-DDE1-334F4DEE5846}"/>
              </a:ext>
            </a:extLst>
          </p:cNvPr>
          <p:cNvSpPr>
            <a:spLocks noGrp="1"/>
          </p:cNvSpPr>
          <p:nvPr>
            <p:ph sz="half" idx="2"/>
          </p:nvPr>
        </p:nvSpPr>
        <p:spPr>
          <a:xfrm>
            <a:off x="942110" y="3469266"/>
            <a:ext cx="8201890" cy="5285510"/>
          </a:xfrm>
        </p:spPr>
        <p:txBody>
          <a:bodyPr>
            <a:noAutofit/>
          </a:bodyPr>
          <a:lstStyle/>
          <a:p>
            <a:pPr marL="0" indent="0">
              <a:buNone/>
            </a:pPr>
            <a:r>
              <a:rPr lang="en-US" sz="4000" dirty="0"/>
              <a:t>School districts must report the amount of funds spent on administrative costs, as defined by In$ight in the prior fiscal year and post the report on the districts website…provide electronic copy of this report …in conjunction with the financial audit report required by Section 59-17-100 of the 1976 Code</a:t>
            </a:r>
          </a:p>
        </p:txBody>
      </p:sp>
      <p:sp>
        <p:nvSpPr>
          <p:cNvPr id="5" name="Text Placeholder 4">
            <a:extLst>
              <a:ext uri="{FF2B5EF4-FFF2-40B4-BE49-F238E27FC236}">
                <a16:creationId xmlns:a16="http://schemas.microsoft.com/office/drawing/2014/main" id="{E003ECEA-DCA6-7DFE-E3DD-93786F18196C}"/>
              </a:ext>
            </a:extLst>
          </p:cNvPr>
          <p:cNvSpPr>
            <a:spLocks noGrp="1"/>
          </p:cNvSpPr>
          <p:nvPr>
            <p:ph type="body" sz="quarter" idx="3"/>
          </p:nvPr>
        </p:nvSpPr>
        <p:spPr>
          <a:xfrm>
            <a:off x="9577760" y="2371986"/>
            <a:ext cx="7774782" cy="1097280"/>
          </a:xfrm>
        </p:spPr>
        <p:txBody>
          <a:bodyPr>
            <a:normAutofit/>
          </a:bodyPr>
          <a:lstStyle/>
          <a:p>
            <a:r>
              <a:rPr lang="en-US" sz="3200" dirty="0"/>
              <a:t>Plain Language</a:t>
            </a:r>
          </a:p>
        </p:txBody>
      </p:sp>
      <p:sp>
        <p:nvSpPr>
          <p:cNvPr id="6" name="Content Placeholder 5">
            <a:extLst>
              <a:ext uri="{FF2B5EF4-FFF2-40B4-BE49-F238E27FC236}">
                <a16:creationId xmlns:a16="http://schemas.microsoft.com/office/drawing/2014/main" id="{CBE40BA1-FE07-6757-095D-BE4AF612780F}"/>
              </a:ext>
            </a:extLst>
          </p:cNvPr>
          <p:cNvSpPr>
            <a:spLocks noGrp="1"/>
          </p:cNvSpPr>
          <p:nvPr>
            <p:ph sz="quarter" idx="4"/>
          </p:nvPr>
        </p:nvSpPr>
        <p:spPr>
          <a:xfrm>
            <a:off x="9609213" y="3469266"/>
            <a:ext cx="7774782" cy="5285510"/>
          </a:xfrm>
        </p:spPr>
        <p:txBody>
          <a:bodyPr>
            <a:normAutofit/>
          </a:bodyPr>
          <a:lstStyle/>
          <a:p>
            <a:r>
              <a:rPr lang="en-US" sz="4000" dirty="0"/>
              <a:t>Annually, a copy of the district administrative cost report must be posted to the district website. </a:t>
            </a:r>
          </a:p>
          <a:p>
            <a:r>
              <a:rPr lang="en-US" sz="4000" dirty="0"/>
              <a:t>The report should be included in the district financial audit report.</a:t>
            </a:r>
          </a:p>
        </p:txBody>
      </p:sp>
    </p:spTree>
    <p:extLst>
      <p:ext uri="{BB962C8B-B14F-4D97-AF65-F5344CB8AC3E}">
        <p14:creationId xmlns:p14="http://schemas.microsoft.com/office/powerpoint/2010/main" val="3355412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dirty="0"/>
              <a:t>ed.sc.gov</a:t>
            </a:r>
          </a:p>
        </p:txBody>
      </p:sp>
    </p:spTree>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8" id="{A6655432-7F9D-45E4-B26D-8D1511A842BF}" vid="{F365FBCD-5AED-4290-9F95-E02E13E762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938B02EA316049983EE42948B884B8" ma:contentTypeVersion="18" ma:contentTypeDescription="Create a new document." ma:contentTypeScope="" ma:versionID="fc46e4903526d432c794cbc8c7dcf335">
  <xsd:schema xmlns:xsd="http://www.w3.org/2001/XMLSchema" xmlns:xs="http://www.w3.org/2001/XMLSchema" xmlns:p="http://schemas.microsoft.com/office/2006/metadata/properties" xmlns:ns2="7106cce1-ba35-4a83-8029-24bb5184fb96" xmlns:ns3="1933e7b6-50d9-4028-9af2-bb3ff25c2339" targetNamespace="http://schemas.microsoft.com/office/2006/metadata/properties" ma:root="true" ma:fieldsID="baab627d0344af17c72f291a93e3bc37" ns2:_="" ns3:_="">
    <xsd:import namespace="7106cce1-ba35-4a83-8029-24bb5184fb96"/>
    <xsd:import namespace="1933e7b6-50d9-4028-9af2-bb3ff25c23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06cce1-ba35-4a83-8029-24bb5184fb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e4daac4-fd0c-4c4b-a426-489ddec53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33e7b6-50d9-4028-9af2-bb3ff25c233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444922cf-cb47-455a-9f72-8aaa512b9ac5}" ma:internalName="TaxCatchAll" ma:showField="CatchAllData" ma:web="1933e7b6-50d9-4028-9af2-bb3ff25c23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933e7b6-50d9-4028-9af2-bb3ff25c2339" xsi:nil="true"/>
    <lcf76f155ced4ddcb4097134ff3c332f xmlns="7106cce1-ba35-4a83-8029-24bb5184fb9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1DCBD6-E875-4818-8812-93C6EFE3E4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06cce1-ba35-4a83-8029-24bb5184fb96"/>
    <ds:schemaRef ds:uri="1933e7b6-50d9-4028-9af2-bb3ff25c23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2656D5-D3CA-406B-A6C0-28D37451824C}">
  <ds:schemaRefs>
    <ds:schemaRef ds:uri="7106cce1-ba35-4a83-8029-24bb5184fb96"/>
    <ds:schemaRef ds:uri="http://www.w3.org/XML/1998/namespace"/>
    <ds:schemaRef ds:uri="http://purl.org/dc/dcmitype/"/>
    <ds:schemaRef ds:uri="http://schemas.microsoft.com/office/2006/documentManagement/types"/>
    <ds:schemaRef ds:uri="http://schemas.microsoft.com/office/infopath/2007/PartnerControls"/>
    <ds:schemaRef ds:uri="http://purl.org/dc/terms/"/>
    <ds:schemaRef ds:uri="http://schemas.microsoft.com/office/2006/metadata/properties"/>
    <ds:schemaRef ds:uri="http://schemas.openxmlformats.org/package/2006/metadata/core-properties"/>
    <ds:schemaRef ds:uri="1933e7b6-50d9-4028-9af2-bb3ff25c2339"/>
    <ds:schemaRef ds:uri="http://purl.org/dc/elements/1.1/"/>
  </ds:schemaRefs>
</ds:datastoreItem>
</file>

<file path=customXml/itemProps3.xml><?xml version="1.0" encoding="utf-8"?>
<ds:datastoreItem xmlns:ds="http://schemas.openxmlformats.org/officeDocument/2006/customXml" ds:itemID="{A5E020BF-8A98-480B-9AC0-A56B1F07369B}">
  <ds:schemaRefs>
    <ds:schemaRef ds:uri="http://schemas.microsoft.com/sharepoint/v3/contenttype/forms"/>
  </ds:schemaRefs>
</ds:datastoreItem>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powerpoint_dark</Template>
  <TotalTime>5553</TotalTime>
  <Words>861</Words>
  <Application>Microsoft Office PowerPoint</Application>
  <PresentationFormat>Custom</PresentationFormat>
  <Paragraphs>90</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Source Sans Pro Web</vt:lpstr>
      <vt:lpstr>Courier New</vt:lpstr>
      <vt:lpstr>Aptos</vt:lpstr>
      <vt:lpstr>Arial</vt:lpstr>
      <vt:lpstr>1_Office Theme</vt:lpstr>
      <vt:lpstr>District Website Financial Transparency Requirements 2026-27</vt:lpstr>
      <vt:lpstr>Financial Transparency Requirements</vt:lpstr>
      <vt:lpstr>Data Privacy &amp; Security</vt:lpstr>
      <vt:lpstr>Personal Identifiable Information (PII)</vt:lpstr>
      <vt:lpstr>Financial Transparency Legislation </vt:lpstr>
      <vt:lpstr>Annual Budget</vt:lpstr>
      <vt:lpstr>Annual Audit</vt:lpstr>
      <vt:lpstr>Flex Spending</vt:lpstr>
      <vt:lpstr>Transaction Register for Expenditures of $100+</vt:lpstr>
      <vt:lpstr>Transaction Register Requirements</vt:lpstr>
      <vt:lpstr>Monthly Credit Card Statements</vt:lpstr>
      <vt:lpstr>Monthly Credit Card Statement, Example</vt:lpstr>
      <vt:lpstr>Administrative Cost Report</vt:lpstr>
      <vt:lpstr>ed.sc.gov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Osborne, Sean</dc:creator>
  <cp:lastModifiedBy>Moss, Kimberly S</cp:lastModifiedBy>
  <cp:revision>6</cp:revision>
  <dcterms:created xsi:type="dcterms:W3CDTF">2025-07-21T15:56:48Z</dcterms:created>
  <dcterms:modified xsi:type="dcterms:W3CDTF">2026-08-17T20:14:47Z</dcterms:modified>
  <dc:identifier>DAGJFJTh0zc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0x01010087938B02EA316049983EE42948B884B8</vt:lpwstr>
  </property>
  <property fmtid="{D5CDD505-2E9C-101B-9397-08002B2CF9AE}" pid="3" name="MediaServiceImageTags">
    <vt:lpwstr/>
  </property>
</Properties>
</file>