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Lst>
  <p:notesMasterIdLst>
    <p:notesMasterId r:id="rId34"/>
  </p:notesMasterIdLst>
  <p:handoutMasterIdLst>
    <p:handoutMasterId r:id="rId35"/>
  </p:handoutMasterIdLst>
  <p:sldIdLst>
    <p:sldId id="302" r:id="rId5"/>
    <p:sldId id="273" r:id="rId6"/>
    <p:sldId id="313" r:id="rId7"/>
    <p:sldId id="314" r:id="rId8"/>
    <p:sldId id="315" r:id="rId9"/>
    <p:sldId id="316" r:id="rId10"/>
    <p:sldId id="331" r:id="rId11"/>
    <p:sldId id="332" r:id="rId12"/>
    <p:sldId id="333" r:id="rId13"/>
    <p:sldId id="334" r:id="rId14"/>
    <p:sldId id="344" r:id="rId15"/>
    <p:sldId id="335" r:id="rId16"/>
    <p:sldId id="345" r:id="rId17"/>
    <p:sldId id="299" r:id="rId18"/>
    <p:sldId id="336" r:id="rId19"/>
    <p:sldId id="337" r:id="rId20"/>
    <p:sldId id="324" r:id="rId21"/>
    <p:sldId id="340" r:id="rId22"/>
    <p:sldId id="339" r:id="rId23"/>
    <p:sldId id="325" r:id="rId24"/>
    <p:sldId id="326" r:id="rId25"/>
    <p:sldId id="346" r:id="rId26"/>
    <p:sldId id="327" r:id="rId27"/>
    <p:sldId id="338" r:id="rId28"/>
    <p:sldId id="341" r:id="rId29"/>
    <p:sldId id="342" r:id="rId30"/>
    <p:sldId id="343" r:id="rId31"/>
    <p:sldId id="328" r:id="rId32"/>
    <p:sldId id="289" r:id="rId33"/>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718B"/>
    <a:srgbClr val="2F3D4C"/>
    <a:srgbClr val="EFC04C"/>
    <a:srgbClr val="EFC04B"/>
    <a:srgbClr val="F5D9B5"/>
    <a:srgbClr val="F0C14C"/>
    <a:srgbClr val="E7E7E7"/>
    <a:srgbClr val="469FB7"/>
    <a:srgbClr val="FFE493"/>
    <a:srgbClr val="2F3D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80FE01-FEDD-4AF0-9761-45BE50A5CF1A}" v="1" dt="2025-07-28T15:45:44.1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911" autoAdjust="0"/>
    <p:restoredTop sz="82974" autoAdjust="0"/>
  </p:normalViewPr>
  <p:slideViewPr>
    <p:cSldViewPr>
      <p:cViewPr varScale="1">
        <p:scale>
          <a:sx n="36" d="100"/>
          <a:sy n="36" d="100"/>
        </p:scale>
        <p:origin x="784" y="256"/>
      </p:cViewPr>
      <p:guideLst>
        <p:guide orient="horz" pos="2160"/>
        <p:guide pos="2880"/>
      </p:guideLst>
    </p:cSldViewPr>
  </p:slideViewPr>
  <p:outlineViewPr>
    <p:cViewPr>
      <p:scale>
        <a:sx n="33" d="100"/>
        <a:sy n="33" d="100"/>
      </p:scale>
      <p:origin x="0" y="-12468"/>
    </p:cViewPr>
  </p:outlineViewPr>
  <p:notesTextViewPr>
    <p:cViewPr>
      <p:scale>
        <a:sx n="120" d="100"/>
        <a:sy n="120" d="100"/>
      </p:scale>
      <p:origin x="0" y="0"/>
    </p:cViewPr>
  </p:notesTextViewPr>
  <p:sorterViewPr>
    <p:cViewPr>
      <p:scale>
        <a:sx n="70" d="100"/>
        <a:sy n="70" d="100"/>
      </p:scale>
      <p:origin x="0" y="-2232"/>
    </p:cViewPr>
  </p:sorterViewPr>
  <p:notesViewPr>
    <p:cSldViewPr>
      <p:cViewPr varScale="1">
        <p:scale>
          <a:sx n="85" d="100"/>
          <a:sy n="85" d="100"/>
        </p:scale>
        <p:origin x="3030"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sborne, Sean" userId="77dbc587-a7f1-4248-bf09-633c3ac212c8" providerId="ADAL" clId="{DD80FE01-FEDD-4AF0-9761-45BE50A5CF1A}"/>
    <pc:docChg chg="custSel modSld">
      <pc:chgData name="Osborne, Sean" userId="77dbc587-a7f1-4248-bf09-633c3ac212c8" providerId="ADAL" clId="{DD80FE01-FEDD-4AF0-9761-45BE50A5CF1A}" dt="2025-07-28T15:46:22.716" v="75" actId="12"/>
      <pc:docMkLst>
        <pc:docMk/>
      </pc:docMkLst>
      <pc:sldChg chg="modSp mod">
        <pc:chgData name="Osborne, Sean" userId="77dbc587-a7f1-4248-bf09-633c3ac212c8" providerId="ADAL" clId="{DD80FE01-FEDD-4AF0-9761-45BE50A5CF1A}" dt="2025-07-28T15:45:45.582" v="74" actId="20577"/>
        <pc:sldMkLst>
          <pc:docMk/>
          <pc:sldMk cId="0" sldId="273"/>
        </pc:sldMkLst>
        <pc:spChg chg="mod">
          <ac:chgData name="Osborne, Sean" userId="77dbc587-a7f1-4248-bf09-633c3ac212c8" providerId="ADAL" clId="{DD80FE01-FEDD-4AF0-9761-45BE50A5CF1A}" dt="2025-07-28T15:45:45.582" v="74" actId="20577"/>
          <ac:spMkLst>
            <pc:docMk/>
            <pc:sldMk cId="0" sldId="273"/>
            <ac:spMk id="4" creationId="{2EAF51A0-B958-A791-BEC4-EA8D9740B922}"/>
          </ac:spMkLst>
        </pc:spChg>
      </pc:sldChg>
      <pc:sldChg chg="modSp mod">
        <pc:chgData name="Osborne, Sean" userId="77dbc587-a7f1-4248-bf09-633c3ac212c8" providerId="ADAL" clId="{DD80FE01-FEDD-4AF0-9761-45BE50A5CF1A}" dt="2025-07-28T15:44:41.889" v="67" actId="403"/>
        <pc:sldMkLst>
          <pc:docMk/>
          <pc:sldMk cId="1840523647" sldId="302"/>
        </pc:sldMkLst>
        <pc:spChg chg="mod">
          <ac:chgData name="Osborne, Sean" userId="77dbc587-a7f1-4248-bf09-633c3ac212c8" providerId="ADAL" clId="{DD80FE01-FEDD-4AF0-9761-45BE50A5CF1A}" dt="2025-07-28T15:44:41.889" v="67" actId="403"/>
          <ac:spMkLst>
            <pc:docMk/>
            <pc:sldMk cId="1840523647" sldId="302"/>
            <ac:spMk id="3" creationId="{B099F854-9284-7C19-F74C-100A35BAADE6}"/>
          </ac:spMkLst>
        </pc:spChg>
      </pc:sldChg>
      <pc:sldChg chg="modSp mod">
        <pc:chgData name="Osborne, Sean" userId="77dbc587-a7f1-4248-bf09-633c3ac212c8" providerId="ADAL" clId="{DD80FE01-FEDD-4AF0-9761-45BE50A5CF1A}" dt="2025-07-28T15:46:22.716" v="75" actId="12"/>
        <pc:sldMkLst>
          <pc:docMk/>
          <pc:sldMk cId="1696627784" sldId="328"/>
        </pc:sldMkLst>
        <pc:spChg chg="mod">
          <ac:chgData name="Osborne, Sean" userId="77dbc587-a7f1-4248-bf09-633c3ac212c8" providerId="ADAL" clId="{DD80FE01-FEDD-4AF0-9761-45BE50A5CF1A}" dt="2025-07-28T15:46:22.716" v="75" actId="12"/>
          <ac:spMkLst>
            <pc:docMk/>
            <pc:sldMk cId="1696627784" sldId="328"/>
            <ac:spMk id="4" creationId="{47B865B7-2043-56E1-D521-AE39764B5F7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4227AE3-691E-E2BF-2C4F-E1ED1E19C9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9AB8064-CEEB-6470-796A-6D2B6FA56D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8C2B4A-534F-4F1F-A904-825A11F8CCBC}" type="datetimeFigureOut">
              <a:rPr lang="en-US" smtClean="0"/>
              <a:t>7/28/2025</a:t>
            </a:fld>
            <a:endParaRPr lang="en-US"/>
          </a:p>
        </p:txBody>
      </p:sp>
      <p:sp>
        <p:nvSpPr>
          <p:cNvPr id="4" name="Footer Placeholder 3">
            <a:extLst>
              <a:ext uri="{FF2B5EF4-FFF2-40B4-BE49-F238E27FC236}">
                <a16:creationId xmlns:a16="http://schemas.microsoft.com/office/drawing/2014/main" id="{641EC9A8-773A-4BA7-2109-AF376D67F9A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2E38C87-913A-421A-FF8C-5538C773398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3980F00-9F8C-45DE-9A1D-68A2F23AE5CE}" type="slidenum">
              <a:rPr lang="en-US" smtClean="0"/>
              <a:t>‹#›</a:t>
            </a:fld>
            <a:endParaRPr lang="en-US"/>
          </a:p>
        </p:txBody>
      </p:sp>
    </p:spTree>
    <p:extLst>
      <p:ext uri="{BB962C8B-B14F-4D97-AF65-F5344CB8AC3E}">
        <p14:creationId xmlns:p14="http://schemas.microsoft.com/office/powerpoint/2010/main" val="16305805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7/28/2025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D95E43-3239-3774-82CA-3483E11DDE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75851E-BA97-A98F-3E2F-9724504269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A8419B4-BBE0-4917-80EE-7910CD1495D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1AEDE43-73CB-5DC9-442C-CD1131819807}"/>
              </a:ext>
            </a:extLst>
          </p:cNvPr>
          <p:cNvSpPr>
            <a:spLocks noGrp="1"/>
          </p:cNvSpPr>
          <p:nvPr>
            <p:ph type="sldNum" sz="quarter" idx="5"/>
          </p:nvPr>
        </p:nvSpPr>
        <p:spPr/>
        <p:txBody>
          <a:bodyPr/>
          <a:lstStyle/>
          <a:p>
            <a:fld id="{484CEC91-7A65-4868-9634-A5288F997D0F}" type="slidenum">
              <a:rPr lang="en-US" smtClean="0"/>
              <a:t>10</a:t>
            </a:fld>
            <a:endParaRPr lang="en-US"/>
          </a:p>
        </p:txBody>
      </p:sp>
    </p:spTree>
    <p:extLst>
      <p:ext uri="{BB962C8B-B14F-4D97-AF65-F5344CB8AC3E}">
        <p14:creationId xmlns:p14="http://schemas.microsoft.com/office/powerpoint/2010/main" val="29038596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475DE3-5674-6399-FA41-1C124F3D2E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EA8B92-E98A-05C1-8EB1-7432EA4B4F5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A7D133-E0D0-ADE2-42B7-57DD5902FC5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AA8337A-6B55-C74A-697E-994AB9186697}"/>
              </a:ext>
            </a:extLst>
          </p:cNvPr>
          <p:cNvSpPr>
            <a:spLocks noGrp="1"/>
          </p:cNvSpPr>
          <p:nvPr>
            <p:ph type="sldNum" sz="quarter" idx="5"/>
          </p:nvPr>
        </p:nvSpPr>
        <p:spPr/>
        <p:txBody>
          <a:bodyPr/>
          <a:lstStyle/>
          <a:p>
            <a:fld id="{484CEC91-7A65-4868-9634-A5288F997D0F}" type="slidenum">
              <a:rPr lang="en-US" smtClean="0"/>
              <a:t>11</a:t>
            </a:fld>
            <a:endParaRPr lang="en-US"/>
          </a:p>
        </p:txBody>
      </p:sp>
    </p:spTree>
    <p:extLst>
      <p:ext uri="{BB962C8B-B14F-4D97-AF65-F5344CB8AC3E}">
        <p14:creationId xmlns:p14="http://schemas.microsoft.com/office/powerpoint/2010/main" val="42733295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DEABB9-126F-AD49-A3CB-00149D0EBB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2BC698-940E-D680-50C8-8E1A179E8DB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7ECCB1-6B3B-34B1-3885-9F1BF364A32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E0795AD-9C7D-F0BE-CE83-FF8E4795EBE2}"/>
              </a:ext>
            </a:extLst>
          </p:cNvPr>
          <p:cNvSpPr>
            <a:spLocks noGrp="1"/>
          </p:cNvSpPr>
          <p:nvPr>
            <p:ph type="sldNum" sz="quarter" idx="5"/>
          </p:nvPr>
        </p:nvSpPr>
        <p:spPr/>
        <p:txBody>
          <a:bodyPr/>
          <a:lstStyle/>
          <a:p>
            <a:fld id="{484CEC91-7A65-4868-9634-A5288F997D0F}" type="slidenum">
              <a:rPr lang="en-US" smtClean="0"/>
              <a:t>12</a:t>
            </a:fld>
            <a:endParaRPr lang="en-US"/>
          </a:p>
        </p:txBody>
      </p:sp>
    </p:spTree>
    <p:extLst>
      <p:ext uri="{BB962C8B-B14F-4D97-AF65-F5344CB8AC3E}">
        <p14:creationId xmlns:p14="http://schemas.microsoft.com/office/powerpoint/2010/main" val="15279755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0FC172-723C-233C-64B0-5BAEE12FB4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E38F92-BA50-A6A8-7EF3-CEB4492DA9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981EE9-3A0D-C75E-D900-57716BEDAD6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ED22B5C-E449-B97D-543D-FD40BEB6B9CF}"/>
              </a:ext>
            </a:extLst>
          </p:cNvPr>
          <p:cNvSpPr>
            <a:spLocks noGrp="1"/>
          </p:cNvSpPr>
          <p:nvPr>
            <p:ph type="sldNum" sz="quarter" idx="5"/>
          </p:nvPr>
        </p:nvSpPr>
        <p:spPr/>
        <p:txBody>
          <a:bodyPr/>
          <a:lstStyle/>
          <a:p>
            <a:fld id="{484CEC91-7A65-4868-9634-A5288F997D0F}" type="slidenum">
              <a:rPr lang="en-US" smtClean="0"/>
              <a:t>13</a:t>
            </a:fld>
            <a:endParaRPr lang="en-US"/>
          </a:p>
        </p:txBody>
      </p:sp>
    </p:spTree>
    <p:extLst>
      <p:ext uri="{BB962C8B-B14F-4D97-AF65-F5344CB8AC3E}">
        <p14:creationId xmlns:p14="http://schemas.microsoft.com/office/powerpoint/2010/main" val="22830789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14</a:t>
            </a:fld>
            <a:endParaRPr lang="en-US"/>
          </a:p>
        </p:txBody>
      </p:sp>
    </p:spTree>
    <p:extLst>
      <p:ext uri="{BB962C8B-B14F-4D97-AF65-F5344CB8AC3E}">
        <p14:creationId xmlns:p14="http://schemas.microsoft.com/office/powerpoint/2010/main" val="8420565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7CEC88-8F22-D60F-3AB1-809B11BB5F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838EC4-2F71-FDB5-7D09-6D195071952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BA6286-CDE5-9353-DF94-C53636EE16F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88365AF-17C1-01C2-C9E2-83FF2BAB7573}"/>
              </a:ext>
            </a:extLst>
          </p:cNvPr>
          <p:cNvSpPr>
            <a:spLocks noGrp="1"/>
          </p:cNvSpPr>
          <p:nvPr>
            <p:ph type="sldNum" sz="quarter" idx="5"/>
          </p:nvPr>
        </p:nvSpPr>
        <p:spPr/>
        <p:txBody>
          <a:bodyPr/>
          <a:lstStyle/>
          <a:p>
            <a:fld id="{484CEC91-7A65-4868-9634-A5288F997D0F}" type="slidenum">
              <a:rPr lang="en-US" smtClean="0"/>
              <a:t>15</a:t>
            </a:fld>
            <a:endParaRPr lang="en-US"/>
          </a:p>
        </p:txBody>
      </p:sp>
    </p:spTree>
    <p:extLst>
      <p:ext uri="{BB962C8B-B14F-4D97-AF65-F5344CB8AC3E}">
        <p14:creationId xmlns:p14="http://schemas.microsoft.com/office/powerpoint/2010/main" val="37474977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09D8B4-389A-BED6-55CA-3D2D9BC6C6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C0A0C6-C707-C683-23F9-3314D3F4FB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E10F39-86A6-3980-9A2D-119EBF54D3F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1DF5822-57DD-99FA-A36C-91EB9629301D}"/>
              </a:ext>
            </a:extLst>
          </p:cNvPr>
          <p:cNvSpPr>
            <a:spLocks noGrp="1"/>
          </p:cNvSpPr>
          <p:nvPr>
            <p:ph type="sldNum" sz="quarter" idx="5"/>
          </p:nvPr>
        </p:nvSpPr>
        <p:spPr/>
        <p:txBody>
          <a:bodyPr/>
          <a:lstStyle/>
          <a:p>
            <a:fld id="{484CEC91-7A65-4868-9634-A5288F997D0F}" type="slidenum">
              <a:rPr lang="en-US" smtClean="0"/>
              <a:t>16</a:t>
            </a:fld>
            <a:endParaRPr lang="en-US"/>
          </a:p>
        </p:txBody>
      </p:sp>
    </p:spTree>
    <p:extLst>
      <p:ext uri="{BB962C8B-B14F-4D97-AF65-F5344CB8AC3E}">
        <p14:creationId xmlns:p14="http://schemas.microsoft.com/office/powerpoint/2010/main" val="21495636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6FAE4E-74BD-FF3C-1E87-2E66B2FBC6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A5E2B1-D339-E158-3AD5-98C66AACF2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7C2D40B-3071-E7FE-26C9-436D3A280AD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CB32CC3-22F9-62FF-4B59-21E9A2A272D9}"/>
              </a:ext>
            </a:extLst>
          </p:cNvPr>
          <p:cNvSpPr>
            <a:spLocks noGrp="1"/>
          </p:cNvSpPr>
          <p:nvPr>
            <p:ph type="sldNum" sz="quarter" idx="5"/>
          </p:nvPr>
        </p:nvSpPr>
        <p:spPr/>
        <p:txBody>
          <a:bodyPr/>
          <a:lstStyle/>
          <a:p>
            <a:fld id="{484CEC91-7A65-4868-9634-A5288F997D0F}" type="slidenum">
              <a:rPr lang="en-US" smtClean="0"/>
              <a:t>17</a:t>
            </a:fld>
            <a:endParaRPr lang="en-US"/>
          </a:p>
        </p:txBody>
      </p:sp>
    </p:spTree>
    <p:extLst>
      <p:ext uri="{BB962C8B-B14F-4D97-AF65-F5344CB8AC3E}">
        <p14:creationId xmlns:p14="http://schemas.microsoft.com/office/powerpoint/2010/main" val="40565322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6AD735-A29B-2B90-3A04-F4C4BAB716F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17F975-B7B0-425A-E49B-F83F9E099A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908B85F-8812-9B53-85C5-ECC6FDC3BD5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9F3D567-5FD7-4152-E7A1-AA4A431A66FB}"/>
              </a:ext>
            </a:extLst>
          </p:cNvPr>
          <p:cNvSpPr>
            <a:spLocks noGrp="1"/>
          </p:cNvSpPr>
          <p:nvPr>
            <p:ph type="sldNum" sz="quarter" idx="5"/>
          </p:nvPr>
        </p:nvSpPr>
        <p:spPr/>
        <p:txBody>
          <a:bodyPr/>
          <a:lstStyle/>
          <a:p>
            <a:fld id="{484CEC91-7A65-4868-9634-A5288F997D0F}" type="slidenum">
              <a:rPr lang="en-US" smtClean="0"/>
              <a:t>18</a:t>
            </a:fld>
            <a:endParaRPr lang="en-US"/>
          </a:p>
        </p:txBody>
      </p:sp>
    </p:spTree>
    <p:extLst>
      <p:ext uri="{BB962C8B-B14F-4D97-AF65-F5344CB8AC3E}">
        <p14:creationId xmlns:p14="http://schemas.microsoft.com/office/powerpoint/2010/main" val="10057524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B6D0CE-AB36-B53E-84F7-84E6C38A75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4FDB47-FD13-A176-E965-F6A33AAD9A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BDE9C3-C92D-24EC-D366-11B4A26C7CC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82D27BD-5A1C-DF63-7CBD-A4C3728ED487}"/>
              </a:ext>
            </a:extLst>
          </p:cNvPr>
          <p:cNvSpPr>
            <a:spLocks noGrp="1"/>
          </p:cNvSpPr>
          <p:nvPr>
            <p:ph type="sldNum" sz="quarter" idx="5"/>
          </p:nvPr>
        </p:nvSpPr>
        <p:spPr/>
        <p:txBody>
          <a:bodyPr/>
          <a:lstStyle/>
          <a:p>
            <a:fld id="{484CEC91-7A65-4868-9634-A5288F997D0F}" type="slidenum">
              <a:rPr lang="en-US" smtClean="0"/>
              <a:t>19</a:t>
            </a:fld>
            <a:endParaRPr lang="en-US"/>
          </a:p>
        </p:txBody>
      </p:sp>
    </p:spTree>
    <p:extLst>
      <p:ext uri="{BB962C8B-B14F-4D97-AF65-F5344CB8AC3E}">
        <p14:creationId xmlns:p14="http://schemas.microsoft.com/office/powerpoint/2010/main" val="2061751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30869391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5F9413-54DB-C285-9029-9630228DDC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28D7A3-06B5-8F5F-C69A-9AD4811384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8E417F-4620-39FC-2827-55585527C53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525F744-D179-7A66-67F6-F9951FA95224}"/>
              </a:ext>
            </a:extLst>
          </p:cNvPr>
          <p:cNvSpPr>
            <a:spLocks noGrp="1"/>
          </p:cNvSpPr>
          <p:nvPr>
            <p:ph type="sldNum" sz="quarter" idx="5"/>
          </p:nvPr>
        </p:nvSpPr>
        <p:spPr/>
        <p:txBody>
          <a:bodyPr/>
          <a:lstStyle/>
          <a:p>
            <a:fld id="{484CEC91-7A65-4868-9634-A5288F997D0F}" type="slidenum">
              <a:rPr lang="en-US" smtClean="0"/>
              <a:t>20</a:t>
            </a:fld>
            <a:endParaRPr lang="en-US"/>
          </a:p>
        </p:txBody>
      </p:sp>
    </p:spTree>
    <p:extLst>
      <p:ext uri="{BB962C8B-B14F-4D97-AF65-F5344CB8AC3E}">
        <p14:creationId xmlns:p14="http://schemas.microsoft.com/office/powerpoint/2010/main" val="35102371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A33BEF-1CEC-D1F8-A59D-FA95E9139B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03C7F5-3072-1ABD-B3A8-ADD6035E1B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A03A13-90FA-49C3-2199-2A1F2518600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B1BDB49-6487-1D8B-C552-D7ED5A352D7F}"/>
              </a:ext>
            </a:extLst>
          </p:cNvPr>
          <p:cNvSpPr>
            <a:spLocks noGrp="1"/>
          </p:cNvSpPr>
          <p:nvPr>
            <p:ph type="sldNum" sz="quarter" idx="5"/>
          </p:nvPr>
        </p:nvSpPr>
        <p:spPr/>
        <p:txBody>
          <a:bodyPr/>
          <a:lstStyle/>
          <a:p>
            <a:fld id="{484CEC91-7A65-4868-9634-A5288F997D0F}" type="slidenum">
              <a:rPr lang="en-US" smtClean="0"/>
              <a:t>21</a:t>
            </a:fld>
            <a:endParaRPr lang="en-US"/>
          </a:p>
        </p:txBody>
      </p:sp>
    </p:spTree>
    <p:extLst>
      <p:ext uri="{BB962C8B-B14F-4D97-AF65-F5344CB8AC3E}">
        <p14:creationId xmlns:p14="http://schemas.microsoft.com/office/powerpoint/2010/main" val="39854349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3A56ED-0644-FEF1-9DA7-58D532153F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D6EAC4-D606-5BB2-A85F-9C2F90BDBA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619E3E-0FD1-32F2-71C5-30A8984630A9}"/>
              </a:ext>
            </a:extLst>
          </p:cNvPr>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9114797D-9AA4-2822-6A50-75861DCF9103}"/>
              </a:ext>
            </a:extLst>
          </p:cNvPr>
          <p:cNvSpPr>
            <a:spLocks noGrp="1"/>
          </p:cNvSpPr>
          <p:nvPr>
            <p:ph type="sldNum" sz="quarter" idx="5"/>
          </p:nvPr>
        </p:nvSpPr>
        <p:spPr/>
        <p:txBody>
          <a:bodyPr/>
          <a:lstStyle/>
          <a:p>
            <a:fld id="{484CEC91-7A65-4868-9634-A5288F997D0F}" type="slidenum">
              <a:rPr lang="en-US" smtClean="0"/>
              <a:t>22</a:t>
            </a:fld>
            <a:endParaRPr lang="en-US"/>
          </a:p>
        </p:txBody>
      </p:sp>
    </p:spTree>
    <p:extLst>
      <p:ext uri="{BB962C8B-B14F-4D97-AF65-F5344CB8AC3E}">
        <p14:creationId xmlns:p14="http://schemas.microsoft.com/office/powerpoint/2010/main" val="20792072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A20D16-7BA0-968E-A700-828FD7A20E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C0000C-4337-FCF8-874B-A5B7D1ABF8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3B60BC-EF21-D923-3645-72121806645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084384C-9A75-46DE-1C5B-033B0C6BA6B6}"/>
              </a:ext>
            </a:extLst>
          </p:cNvPr>
          <p:cNvSpPr>
            <a:spLocks noGrp="1"/>
          </p:cNvSpPr>
          <p:nvPr>
            <p:ph type="sldNum" sz="quarter" idx="5"/>
          </p:nvPr>
        </p:nvSpPr>
        <p:spPr/>
        <p:txBody>
          <a:bodyPr/>
          <a:lstStyle/>
          <a:p>
            <a:fld id="{484CEC91-7A65-4868-9634-A5288F997D0F}" type="slidenum">
              <a:rPr lang="en-US" smtClean="0"/>
              <a:t>23</a:t>
            </a:fld>
            <a:endParaRPr lang="en-US"/>
          </a:p>
        </p:txBody>
      </p:sp>
    </p:spTree>
    <p:extLst>
      <p:ext uri="{BB962C8B-B14F-4D97-AF65-F5344CB8AC3E}">
        <p14:creationId xmlns:p14="http://schemas.microsoft.com/office/powerpoint/2010/main" val="22681138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5A8DD9-0193-226B-3590-15239E8940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50A53D-5161-D686-61EC-F5C040F3A8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9574B1-8116-08EA-D34C-A081AECE0B1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5748002-4070-05FA-A2B1-F2EEFF347E57}"/>
              </a:ext>
            </a:extLst>
          </p:cNvPr>
          <p:cNvSpPr>
            <a:spLocks noGrp="1"/>
          </p:cNvSpPr>
          <p:nvPr>
            <p:ph type="sldNum" sz="quarter" idx="5"/>
          </p:nvPr>
        </p:nvSpPr>
        <p:spPr/>
        <p:txBody>
          <a:bodyPr/>
          <a:lstStyle/>
          <a:p>
            <a:fld id="{484CEC91-7A65-4868-9634-A5288F997D0F}" type="slidenum">
              <a:rPr lang="en-US" smtClean="0"/>
              <a:t>24</a:t>
            </a:fld>
            <a:endParaRPr lang="en-US"/>
          </a:p>
        </p:txBody>
      </p:sp>
    </p:spTree>
    <p:extLst>
      <p:ext uri="{BB962C8B-B14F-4D97-AF65-F5344CB8AC3E}">
        <p14:creationId xmlns:p14="http://schemas.microsoft.com/office/powerpoint/2010/main" val="6294556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852DD5-0D45-FA96-BBC2-D087448F37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0F0B68-CB79-D8A3-F128-73F9CB09A60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F44CAF-B45F-155C-C880-BAC0A2CF539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8E9E299-F601-E269-7729-80FD9E147364}"/>
              </a:ext>
            </a:extLst>
          </p:cNvPr>
          <p:cNvSpPr>
            <a:spLocks noGrp="1"/>
          </p:cNvSpPr>
          <p:nvPr>
            <p:ph type="sldNum" sz="quarter" idx="5"/>
          </p:nvPr>
        </p:nvSpPr>
        <p:spPr/>
        <p:txBody>
          <a:bodyPr/>
          <a:lstStyle/>
          <a:p>
            <a:fld id="{484CEC91-7A65-4868-9634-A5288F997D0F}" type="slidenum">
              <a:rPr lang="en-US" smtClean="0"/>
              <a:t>25</a:t>
            </a:fld>
            <a:endParaRPr lang="en-US"/>
          </a:p>
        </p:txBody>
      </p:sp>
    </p:spTree>
    <p:extLst>
      <p:ext uri="{BB962C8B-B14F-4D97-AF65-F5344CB8AC3E}">
        <p14:creationId xmlns:p14="http://schemas.microsoft.com/office/powerpoint/2010/main" val="16589119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6E06E2-647B-9D16-61D1-47FE86D1FC5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E06583-2B15-CE62-069E-1C82BB518B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58FBFC-A2CA-9CDA-F422-54B798F86D7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C335170-3969-33C7-A17B-E86CBC40C503}"/>
              </a:ext>
            </a:extLst>
          </p:cNvPr>
          <p:cNvSpPr>
            <a:spLocks noGrp="1"/>
          </p:cNvSpPr>
          <p:nvPr>
            <p:ph type="sldNum" sz="quarter" idx="5"/>
          </p:nvPr>
        </p:nvSpPr>
        <p:spPr/>
        <p:txBody>
          <a:bodyPr/>
          <a:lstStyle/>
          <a:p>
            <a:fld id="{484CEC91-7A65-4868-9634-A5288F997D0F}" type="slidenum">
              <a:rPr lang="en-US" smtClean="0"/>
              <a:t>26</a:t>
            </a:fld>
            <a:endParaRPr lang="en-US"/>
          </a:p>
        </p:txBody>
      </p:sp>
    </p:spTree>
    <p:extLst>
      <p:ext uri="{BB962C8B-B14F-4D97-AF65-F5344CB8AC3E}">
        <p14:creationId xmlns:p14="http://schemas.microsoft.com/office/powerpoint/2010/main" val="25563821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16D2E-CE40-8E6F-0CFB-A5DC6861BB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AA0E2A-42DD-57DB-E374-F931186DFC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7C47C0-4F56-EB14-0AC3-F8C26B806C1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250AB68-1B8F-C4AF-7225-92E145021702}"/>
              </a:ext>
            </a:extLst>
          </p:cNvPr>
          <p:cNvSpPr>
            <a:spLocks noGrp="1"/>
          </p:cNvSpPr>
          <p:nvPr>
            <p:ph type="sldNum" sz="quarter" idx="5"/>
          </p:nvPr>
        </p:nvSpPr>
        <p:spPr/>
        <p:txBody>
          <a:bodyPr/>
          <a:lstStyle/>
          <a:p>
            <a:fld id="{484CEC91-7A65-4868-9634-A5288F997D0F}" type="slidenum">
              <a:rPr lang="en-US" smtClean="0"/>
              <a:t>27</a:t>
            </a:fld>
            <a:endParaRPr lang="en-US"/>
          </a:p>
        </p:txBody>
      </p:sp>
    </p:spTree>
    <p:extLst>
      <p:ext uri="{BB962C8B-B14F-4D97-AF65-F5344CB8AC3E}">
        <p14:creationId xmlns:p14="http://schemas.microsoft.com/office/powerpoint/2010/main" val="13905276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059266-48C2-EDFE-B4CD-D8C19541BB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54EE1F-0B97-9C27-EEEB-34EA20160B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221470-856C-ECE8-74ED-357610B21E7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A69919D-F797-E946-2C84-1CFBDF7D85A3}"/>
              </a:ext>
            </a:extLst>
          </p:cNvPr>
          <p:cNvSpPr>
            <a:spLocks noGrp="1"/>
          </p:cNvSpPr>
          <p:nvPr>
            <p:ph type="sldNum" sz="quarter" idx="5"/>
          </p:nvPr>
        </p:nvSpPr>
        <p:spPr/>
        <p:txBody>
          <a:bodyPr/>
          <a:lstStyle/>
          <a:p>
            <a:fld id="{484CEC91-7A65-4868-9634-A5288F997D0F}" type="slidenum">
              <a:rPr lang="en-US" smtClean="0"/>
              <a:t>28</a:t>
            </a:fld>
            <a:endParaRPr lang="en-US"/>
          </a:p>
        </p:txBody>
      </p:sp>
    </p:spTree>
    <p:extLst>
      <p:ext uri="{BB962C8B-B14F-4D97-AF65-F5344CB8AC3E}">
        <p14:creationId xmlns:p14="http://schemas.microsoft.com/office/powerpoint/2010/main" val="14121122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29</a:t>
            </a:fld>
            <a:endParaRPr lang="en-US"/>
          </a:p>
        </p:txBody>
      </p:sp>
    </p:spTree>
    <p:extLst>
      <p:ext uri="{BB962C8B-B14F-4D97-AF65-F5344CB8AC3E}">
        <p14:creationId xmlns:p14="http://schemas.microsoft.com/office/powerpoint/2010/main" val="1665185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B6FDED-A932-729F-72E2-8BDE3EDBA9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3D8231-D838-B429-C135-43D00ACF31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0CF50E-F65E-E679-6CA8-B973160D234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0065B46-6977-D3BD-72D0-F6A7802CE4EF}"/>
              </a:ext>
            </a:extLst>
          </p:cNvPr>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318817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9D5D6F-9A47-A698-DCDC-E4ABAF6ABC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18FC84-31C5-D3FF-3F58-7A9643D7A1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18A852-6A2D-9E25-51D3-A9321B1A64A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B1B1B"/>
                </a:solidFill>
                <a:effectLst/>
                <a:latin typeface="Source Sans Pro Web"/>
              </a:rPr>
              <a:t>Information that can be used to distinguish or trace an individual’s identity, either alone or when combined with other personal or identifying information that is linked or linkable to a specific individual. The definition of PII is not anchored to any single category of information or technology. Rather, it requires a case-by-case assessment of the specific risk that an individual can be identified.</a:t>
            </a:r>
            <a:endParaRPr lang="en-US" dirty="0"/>
          </a:p>
          <a:p>
            <a:endParaRPr lang="en-US" dirty="0"/>
          </a:p>
        </p:txBody>
      </p:sp>
      <p:sp>
        <p:nvSpPr>
          <p:cNvPr id="4" name="Slide Number Placeholder 3">
            <a:extLst>
              <a:ext uri="{FF2B5EF4-FFF2-40B4-BE49-F238E27FC236}">
                <a16:creationId xmlns:a16="http://schemas.microsoft.com/office/drawing/2014/main" id="{581ED388-6F65-28DF-8837-8910DC5E7A4F}"/>
              </a:ext>
            </a:extLst>
          </p:cNvPr>
          <p:cNvSpPr>
            <a:spLocks noGrp="1"/>
          </p:cNvSpPr>
          <p:nvPr>
            <p:ph type="sldNum" sz="quarter" idx="5"/>
          </p:nvPr>
        </p:nvSpPr>
        <p:spPr/>
        <p:txBody>
          <a:bodyPr/>
          <a:lstStyle/>
          <a:p>
            <a:fld id="{484CEC91-7A65-4868-9634-A5288F997D0F}" type="slidenum">
              <a:rPr lang="en-US" smtClean="0"/>
              <a:t>4</a:t>
            </a:fld>
            <a:endParaRPr lang="en-US"/>
          </a:p>
        </p:txBody>
      </p:sp>
    </p:spTree>
    <p:extLst>
      <p:ext uri="{BB962C8B-B14F-4D97-AF65-F5344CB8AC3E}">
        <p14:creationId xmlns:p14="http://schemas.microsoft.com/office/powerpoint/2010/main" val="10997964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DF6A4E-283B-EA93-9E89-0535036318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673344-4A5B-6FA8-324A-905B675929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B2DE0B9-F74D-BF20-E763-BFE29F4DFE9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64080F3-FB78-20A4-A1AC-7ED31AF9588B}"/>
              </a:ext>
            </a:extLst>
          </p:cNvPr>
          <p:cNvSpPr>
            <a:spLocks noGrp="1"/>
          </p:cNvSpPr>
          <p:nvPr>
            <p:ph type="sldNum" sz="quarter" idx="5"/>
          </p:nvPr>
        </p:nvSpPr>
        <p:spPr/>
        <p:txBody>
          <a:bodyPr/>
          <a:lstStyle/>
          <a:p>
            <a:fld id="{484CEC91-7A65-4868-9634-A5288F997D0F}" type="slidenum">
              <a:rPr lang="en-US" smtClean="0"/>
              <a:t>5</a:t>
            </a:fld>
            <a:endParaRPr lang="en-US"/>
          </a:p>
        </p:txBody>
      </p:sp>
    </p:spTree>
    <p:extLst>
      <p:ext uri="{BB962C8B-B14F-4D97-AF65-F5344CB8AC3E}">
        <p14:creationId xmlns:p14="http://schemas.microsoft.com/office/powerpoint/2010/main" val="1143988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DEF6E3-30B1-D012-EB8E-6BA6968E2F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BF377F5-086F-6255-2738-06AF412FAD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48075F0-123C-562F-52FE-D19575A73EB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4931F42-F4D0-2AE9-25DD-75AAF2014306}"/>
              </a:ext>
            </a:extLst>
          </p:cNvPr>
          <p:cNvSpPr>
            <a:spLocks noGrp="1"/>
          </p:cNvSpPr>
          <p:nvPr>
            <p:ph type="sldNum" sz="quarter" idx="5"/>
          </p:nvPr>
        </p:nvSpPr>
        <p:spPr/>
        <p:txBody>
          <a:bodyPr/>
          <a:lstStyle/>
          <a:p>
            <a:fld id="{484CEC91-7A65-4868-9634-A5288F997D0F}" type="slidenum">
              <a:rPr lang="en-US" smtClean="0"/>
              <a:t>6</a:t>
            </a:fld>
            <a:endParaRPr lang="en-US"/>
          </a:p>
        </p:txBody>
      </p:sp>
    </p:spTree>
    <p:extLst>
      <p:ext uri="{BB962C8B-B14F-4D97-AF65-F5344CB8AC3E}">
        <p14:creationId xmlns:p14="http://schemas.microsoft.com/office/powerpoint/2010/main" val="29085985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EEC8CF-059C-3D4C-B064-A528B30F04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B72F73-328B-6227-6714-B95EC59017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2D7D59-8D9E-DB3B-7E50-91D35B7792A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8F8B9C2-E7C8-1CAF-DDEC-BE02B3A57DD8}"/>
              </a:ext>
            </a:extLst>
          </p:cNvPr>
          <p:cNvSpPr>
            <a:spLocks noGrp="1"/>
          </p:cNvSpPr>
          <p:nvPr>
            <p:ph type="sldNum" sz="quarter" idx="5"/>
          </p:nvPr>
        </p:nvSpPr>
        <p:spPr/>
        <p:txBody>
          <a:bodyPr/>
          <a:lstStyle/>
          <a:p>
            <a:fld id="{484CEC91-7A65-4868-9634-A5288F997D0F}" type="slidenum">
              <a:rPr lang="en-US" smtClean="0"/>
              <a:t>7</a:t>
            </a:fld>
            <a:endParaRPr lang="en-US"/>
          </a:p>
        </p:txBody>
      </p:sp>
    </p:spTree>
    <p:extLst>
      <p:ext uri="{BB962C8B-B14F-4D97-AF65-F5344CB8AC3E}">
        <p14:creationId xmlns:p14="http://schemas.microsoft.com/office/powerpoint/2010/main" val="12342728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3D82A0-2012-5719-34BE-2690D711ED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72148B-7D12-97E2-365B-3393D834784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6B2A64-CA17-97CA-069C-BB86B45574A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329AFCE-3FB0-508D-BC52-153AFC83CEB5}"/>
              </a:ext>
            </a:extLst>
          </p:cNvPr>
          <p:cNvSpPr>
            <a:spLocks noGrp="1"/>
          </p:cNvSpPr>
          <p:nvPr>
            <p:ph type="sldNum" sz="quarter" idx="5"/>
          </p:nvPr>
        </p:nvSpPr>
        <p:spPr/>
        <p:txBody>
          <a:bodyPr/>
          <a:lstStyle/>
          <a:p>
            <a:fld id="{484CEC91-7A65-4868-9634-A5288F997D0F}" type="slidenum">
              <a:rPr lang="en-US" smtClean="0"/>
              <a:t>8</a:t>
            </a:fld>
            <a:endParaRPr lang="en-US"/>
          </a:p>
        </p:txBody>
      </p:sp>
    </p:spTree>
    <p:extLst>
      <p:ext uri="{BB962C8B-B14F-4D97-AF65-F5344CB8AC3E}">
        <p14:creationId xmlns:p14="http://schemas.microsoft.com/office/powerpoint/2010/main" val="3991373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78C4BB-CDB4-EDCB-E255-C393B17FE4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D6CFBF-E944-3778-2269-804F7A03C3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B68B4C-D943-988F-D505-46773ABF072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D56E5B8-04BE-A19F-E561-11F8383CD37D}"/>
              </a:ext>
            </a:extLst>
          </p:cNvPr>
          <p:cNvSpPr>
            <a:spLocks noGrp="1"/>
          </p:cNvSpPr>
          <p:nvPr>
            <p:ph type="sldNum" sz="quarter" idx="5"/>
          </p:nvPr>
        </p:nvSpPr>
        <p:spPr/>
        <p:txBody>
          <a:bodyPr/>
          <a:lstStyle/>
          <a:p>
            <a:fld id="{484CEC91-7A65-4868-9634-A5288F997D0F}" type="slidenum">
              <a:rPr lang="en-US" smtClean="0"/>
              <a:t>9</a:t>
            </a:fld>
            <a:endParaRPr lang="en-US"/>
          </a:p>
        </p:txBody>
      </p:sp>
    </p:spTree>
    <p:extLst>
      <p:ext uri="{BB962C8B-B14F-4D97-AF65-F5344CB8AC3E}">
        <p14:creationId xmlns:p14="http://schemas.microsoft.com/office/powerpoint/2010/main" val="17370868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2F3D4C"/>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chemeClr val="bg1"/>
                </a:solidFill>
                <a:latin typeface="Aptos" panose="020B0004020202020204" pitchFamily="34" charset="0"/>
                <a:cs typeface="Segoe UI" panose="020B0502040204020203" pitchFamily="34" charset="0"/>
              </a:defRPr>
            </a:lvl1pPr>
          </a:lstStyle>
          <a:p>
            <a:r>
              <a:rPr lang="en-US" dirty="0">
                <a:solidFill>
                  <a:schemeClr val="bg1"/>
                </a:solidFill>
              </a:rPr>
              <a:t>Title</a:t>
            </a:r>
            <a:r>
              <a:rPr lang="en-US" dirty="0"/>
              <a:t> </a:t>
            </a:r>
            <a:r>
              <a:rPr lang="en-US" dirty="0">
                <a:solidFill>
                  <a:schemeClr val="bg1"/>
                </a:solidFill>
              </a:rPr>
              <a:t>Slide</a:t>
            </a:r>
            <a:r>
              <a:rPr lang="en-US" dirty="0"/>
              <a:t> -</a:t>
            </a:r>
            <a:r>
              <a:rPr lang="en-US" dirty="0">
                <a:solidFill>
                  <a:schemeClr val="bg1"/>
                </a:solidFill>
              </a:rPr>
              <a:t>Font is no less than 44 size</a:t>
            </a:r>
            <a:endParaRPr lang="en-US" dirty="0"/>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chemeClr val="bg1"/>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&lt;Audience&gt;</a:t>
            </a:r>
          </a:p>
          <a:p>
            <a:r>
              <a:rPr lang="en-US" dirty="0"/>
              <a:t>&lt;Presenter Name&gt; </a:t>
            </a:r>
          </a:p>
          <a:p>
            <a:r>
              <a:rPr lang="en-US" dirty="0"/>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chemeClr val="bg1"/>
                </a:solidFill>
              </a:defRPr>
            </a:lvl1pPr>
          </a:lstStyle>
          <a:p>
            <a:r>
              <a:rPr lang="en-US" dirty="0"/>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chemeClr val="bg1"/>
                </a:solidFill>
              </a:defRPr>
            </a:lvl1pPr>
            <a:lvl2pPr>
              <a:lnSpc>
                <a:spcPct val="110000"/>
              </a:lnSpc>
              <a:spcBef>
                <a:spcPts val="0"/>
              </a:spcBef>
              <a:defRPr sz="2800">
                <a:solidFill>
                  <a:schemeClr val="bg1"/>
                </a:solidFill>
              </a:defRPr>
            </a:lvl2pPr>
            <a:lvl3pPr>
              <a:lnSpc>
                <a:spcPct val="110000"/>
              </a:lnSpc>
              <a:spcBef>
                <a:spcPts val="0"/>
              </a:spcBef>
              <a:defRPr sz="2800">
                <a:solidFill>
                  <a:schemeClr val="bg1"/>
                </a:solidFill>
              </a:defRPr>
            </a:lvl3pPr>
            <a:lvl4pPr>
              <a:lnSpc>
                <a:spcPct val="110000"/>
              </a:lnSpc>
              <a:spcBef>
                <a:spcPts val="0"/>
              </a:spcBef>
              <a:defRPr sz="28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rgbClr val="2F3D4C"/>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chemeClr val="bg1"/>
                </a:solidFill>
              </a:defRPr>
            </a:lvl1pPr>
          </a:lstStyle>
          <a:p>
            <a:r>
              <a:rPr lang="en-US" dirty="0"/>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7/28/2025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chemeClr val="bg1"/>
                </a:solidFill>
              </a:defRPr>
            </a:lvl1pPr>
          </a:lstStyle>
          <a:p>
            <a:r>
              <a:rPr lang="en-US" dirty="0"/>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chemeClr val="bg1"/>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7/28/2025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chemeClr val="bg1"/>
                </a:solidFill>
              </a:defRPr>
            </a:lvl1pPr>
          </a:lstStyle>
          <a:p>
            <a:r>
              <a:rPr lang="en-US" dirty="0"/>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err="1"/>
              <a:t>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p>
          <a:p>
            <a:pPr lvl="0"/>
            <a:endParaRPr lang="en-US" dirty="0"/>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chemeClr val="bg1"/>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chemeClr val="bg1"/>
                </a:solidFill>
              </a:defRPr>
            </a:lvl1pPr>
          </a:lstStyle>
          <a:p>
            <a:r>
              <a:rPr lang="en-US" dirty="0"/>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chemeClr val="bg1"/>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a:t>Click to </a:t>
            </a:r>
            <a:r>
              <a:rPr lang="en-US" dirty="0" err="1"/>
              <a:t>eadipisicing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chemeClr val="bg1"/>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a:t>Insert and format picture </a:t>
            </a:r>
          </a:p>
          <a:p>
            <a:pPr lvl="0"/>
            <a:r>
              <a:rPr lang="en-US" dirty="0"/>
              <a:t>to fit allotted box frame</a:t>
            </a:r>
          </a:p>
          <a:p>
            <a:pPr lvl="0"/>
            <a:r>
              <a:rPr lang="en-US" dirty="0"/>
              <a:t>(you may adjust the height of the yellow box, not the width)</a:t>
            </a:r>
          </a:p>
          <a:p>
            <a:pPr lvl="0"/>
            <a:endParaRPr lang="en-US" dirty="0"/>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chemeClr val="bg1"/>
                </a:solidFill>
                <a:latin typeface="+mn-lt"/>
              </a:defRPr>
            </a:lvl1pPr>
          </a:lstStyle>
          <a:p>
            <a:r>
              <a:rPr lang="en-US" dirty="0" err="1"/>
              <a:t>Firstname</a:t>
            </a:r>
            <a:br>
              <a:rPr lang="en-US" dirty="0"/>
            </a:br>
            <a:r>
              <a:rPr lang="en-US" dirty="0" err="1"/>
              <a:t>Lastname</a:t>
            </a:r>
            <a:endParaRPr lang="en-US" dirty="0"/>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7/28/2025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chemeClr val="bg1"/>
                </a:solidFill>
              </a:defRPr>
            </a:lvl1pPr>
          </a:lstStyle>
          <a:p>
            <a:pPr marL="0" indent="0">
              <a:lnSpc>
                <a:spcPct val="120000"/>
              </a:lnSpc>
              <a:buNone/>
            </a:pPr>
            <a:r>
              <a:rPr lang="en-US" dirty="0"/>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rgbClr val="2F3D4C"/>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chemeClr val="bg1"/>
                </a:solidFill>
              </a:defRPr>
            </a:lvl1pPr>
          </a:lstStyle>
          <a:p>
            <a:r>
              <a:rPr lang="en-US" dirty="0"/>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7/28/2025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rgbClr val="2F3D4C"/>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chemeClr val="bg1"/>
                </a:solidFill>
              </a:defRPr>
            </a:lvl1pPr>
          </a:lstStyle>
          <a:p>
            <a:r>
              <a:rPr lang="en-US" dirty="0"/>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7/28/2025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chemeClr val="bg1"/>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dirty="0"/>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chemeClr val="bg1"/>
                </a:solidFill>
              </a:defRPr>
            </a:lvl1pPr>
          </a:lstStyle>
          <a:p>
            <a:r>
              <a:rPr lang="en-US" dirty="0"/>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dirty="0"/>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7/28/2025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rgbClr val="2F3D4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7/28/2025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rgbClr val="2F3D4C"/>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7/28/2025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dirty="0"/>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7/28/2025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dirty="0"/>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rgbClr val="2F3D4C"/>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chemeClr val="bg1"/>
                </a:solidFill>
              </a:defRPr>
            </a:lvl1pPr>
          </a:lstStyle>
          <a:p>
            <a:r>
              <a:rPr lang="en-US" dirty="0"/>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7/28/2025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chemeClr val="bg1"/>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rgbClr val="2F3D4C"/>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chemeClr val="bg1"/>
                </a:solidFill>
              </a:defRPr>
            </a:lvl1pPr>
          </a:lstStyle>
          <a:p>
            <a:r>
              <a:rPr lang="en-US" dirty="0"/>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chemeClr val="bg1"/>
                </a:solidFill>
              </a:defRPr>
            </a:lvl1pPr>
            <a:lvl2pPr>
              <a:lnSpc>
                <a:spcPct val="110000"/>
              </a:lnSpc>
              <a:spcBef>
                <a:spcPts val="0"/>
              </a:spcBef>
              <a:defRPr sz="2600">
                <a:solidFill>
                  <a:schemeClr val="bg1"/>
                </a:solidFill>
              </a:defRPr>
            </a:lvl2pPr>
            <a:lvl3pPr>
              <a:lnSpc>
                <a:spcPct val="110000"/>
              </a:lnSpc>
              <a:spcBef>
                <a:spcPts val="0"/>
              </a:spcBef>
              <a:defRPr sz="2600">
                <a:solidFill>
                  <a:schemeClr val="bg1"/>
                </a:solidFill>
              </a:defRPr>
            </a:lvl3pPr>
            <a:lvl4pPr>
              <a:lnSpc>
                <a:spcPct val="110000"/>
              </a:lnSpc>
              <a:spcBef>
                <a:spcPts val="0"/>
              </a:spcBef>
              <a:defRPr sz="2600">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7/28/2025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7/28/2025</a:t>
            </a:fld>
            <a:endParaRPr lang="en-US" dirty="0">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dirty="0">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hyperlink" Target="https://ed.sc.gov/finance/financial-services/information-memos-and-forms/" TargetMode="External"/><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2.sv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8.xml"/><Relationship Id="rId4" Type="http://schemas.openxmlformats.org/officeDocument/2006/relationships/image" Target="../media/image19.sv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F3D4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a:xfrm>
            <a:off x="969264" y="956930"/>
            <a:ext cx="8936736" cy="3675792"/>
          </a:xfrm>
        </p:spPr>
        <p:txBody>
          <a:bodyPr>
            <a:normAutofit/>
          </a:bodyPr>
          <a:lstStyle/>
          <a:p>
            <a:r>
              <a:rPr lang="en-US" sz="6000" dirty="0"/>
              <a:t>District Website Financial Transparency Requirements 2025-26</a:t>
            </a:r>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a:xfrm>
            <a:off x="953262" y="4632722"/>
            <a:ext cx="10370412" cy="3127381"/>
          </a:xfrm>
        </p:spPr>
        <p:txBody>
          <a:bodyPr>
            <a:normAutofit/>
          </a:bodyPr>
          <a:lstStyle/>
          <a:p>
            <a:pPr>
              <a:spcAft>
                <a:spcPts val="1200"/>
              </a:spcAft>
            </a:pPr>
            <a:r>
              <a:rPr lang="en-US" sz="4000" dirty="0"/>
              <a:t>2025 Finance Bootcamp</a:t>
            </a:r>
          </a:p>
          <a:p>
            <a:r>
              <a:rPr lang="en-US" sz="4000" dirty="0"/>
              <a:t>Sean Osborne</a:t>
            </a:r>
          </a:p>
          <a:p>
            <a:r>
              <a:rPr lang="en-US" sz="4000" dirty="0"/>
              <a:t>Website Accessibility Specialist</a:t>
            </a:r>
          </a:p>
          <a:p>
            <a:r>
              <a:rPr lang="en-US" sz="4000" dirty="0"/>
              <a:t>SCDE Chief Information Office</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lum bright="70000" contrast="-70000"/>
            <a:extLst>
              <a:ext uri="{BEBA8EAE-BF5A-486C-A8C5-ECC9F3942E4B}">
                <a14:imgProps xmlns:a14="http://schemas.microsoft.com/office/drawing/2010/main">
                  <a14:imgLayer r:embed="rId4">
                    <a14:imgEffect>
                      <a14:colorTemperature colorTemp="1500"/>
                    </a14:imgEffect>
                    <a14:imgEffect>
                      <a14:saturation sat="0"/>
                    </a14:imgEffect>
                  </a14:imgLayer>
                </a14:imgProps>
              </a:ext>
            </a:extLst>
          </a:blip>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D2B287-3F5E-7B1A-0BB8-D2ED7C754A7A}"/>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8BE91F61-081D-6FA7-21AD-4CCA7ADD04FD}"/>
              </a:ext>
            </a:extLst>
          </p:cNvPr>
          <p:cNvSpPr txBox="1">
            <a:spLocks noGrp="1"/>
          </p:cNvSpPr>
          <p:nvPr>
            <p:ph type="title"/>
          </p:nvPr>
        </p:nvSpPr>
        <p:spPr>
          <a:xfrm>
            <a:off x="942110" y="634663"/>
            <a:ext cx="16445345"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kumimoji="0" lang="en-US" sz="6000" b="1" i="0" u="none" strike="noStrike" kern="1200" cap="none" spc="0" normalizeH="0" baseline="0" noProof="0" dirty="0">
                <a:ln>
                  <a:noFill/>
                </a:ln>
                <a:effectLst/>
                <a:uLnTx/>
                <a:uFillTx/>
                <a:latin typeface="Aptos" panose="020B0004020202020204" pitchFamily="34" charset="0"/>
                <a:ea typeface="+mn-ea"/>
                <a:cs typeface="+mn-cs"/>
              </a:rPr>
              <a:t>Monthly Credit Card Statements</a:t>
            </a:r>
          </a:p>
        </p:txBody>
      </p:sp>
      <p:sp>
        <p:nvSpPr>
          <p:cNvPr id="3" name="Text Placeholder 2">
            <a:extLst>
              <a:ext uri="{FF2B5EF4-FFF2-40B4-BE49-F238E27FC236}">
                <a16:creationId xmlns:a16="http://schemas.microsoft.com/office/drawing/2014/main" id="{39B4B5F2-7CE9-FA20-F54D-8BA7F8733711}"/>
              </a:ext>
            </a:extLst>
          </p:cNvPr>
          <p:cNvSpPr>
            <a:spLocks noGrp="1"/>
          </p:cNvSpPr>
          <p:nvPr>
            <p:ph type="body" idx="1"/>
          </p:nvPr>
        </p:nvSpPr>
        <p:spPr>
          <a:xfrm>
            <a:off x="958793" y="2371986"/>
            <a:ext cx="7736681" cy="1097280"/>
          </a:xfrm>
        </p:spPr>
        <p:txBody>
          <a:bodyPr>
            <a:normAutofit/>
          </a:bodyPr>
          <a:lstStyle/>
          <a:p>
            <a:r>
              <a:rPr lang="en-US" sz="3200" dirty="0"/>
              <a:t>General Appropriations Bill for </a:t>
            </a:r>
            <a:br>
              <a:rPr lang="en-US" sz="3200" dirty="0"/>
            </a:br>
            <a:r>
              <a:rPr lang="en-US" sz="3200" dirty="0"/>
              <a:t>2025-26 (H630-1.21)</a:t>
            </a:r>
          </a:p>
        </p:txBody>
      </p:sp>
      <p:sp>
        <p:nvSpPr>
          <p:cNvPr id="4" name="Content Placeholder 3">
            <a:extLst>
              <a:ext uri="{FF2B5EF4-FFF2-40B4-BE49-F238E27FC236}">
                <a16:creationId xmlns:a16="http://schemas.microsoft.com/office/drawing/2014/main" id="{5437D5F3-343D-52DF-221E-827AF367129E}"/>
              </a:ext>
            </a:extLst>
          </p:cNvPr>
          <p:cNvSpPr>
            <a:spLocks noGrp="1"/>
          </p:cNvSpPr>
          <p:nvPr>
            <p:ph sz="half" idx="2"/>
          </p:nvPr>
        </p:nvSpPr>
        <p:spPr>
          <a:xfrm>
            <a:off x="942110" y="3469266"/>
            <a:ext cx="7736681" cy="5285510"/>
          </a:xfrm>
        </p:spPr>
        <p:txBody>
          <a:bodyPr>
            <a:noAutofit/>
          </a:bodyPr>
          <a:lstStyle/>
          <a:p>
            <a:pPr marL="0" indent="0">
              <a:buNone/>
            </a:pPr>
            <a:r>
              <a:rPr lang="en-US" sz="4000" dirty="0"/>
              <a:t>…must also maintain on its internet website a copy of each monthly statement for all of the credit cards… The credit card number on each statement </a:t>
            </a:r>
            <a:r>
              <a:rPr lang="en-US" sz="4000" b="1" dirty="0">
                <a:highlight>
                  <a:srgbClr val="43718B"/>
                </a:highlight>
              </a:rPr>
              <a:t>must be redacted</a:t>
            </a:r>
            <a:r>
              <a:rPr lang="en-US" sz="4000" dirty="0"/>
              <a:t> prior to posting… must be posted not later than the thirtieth day…</a:t>
            </a:r>
          </a:p>
        </p:txBody>
      </p:sp>
      <p:sp>
        <p:nvSpPr>
          <p:cNvPr id="5" name="Text Placeholder 4">
            <a:extLst>
              <a:ext uri="{FF2B5EF4-FFF2-40B4-BE49-F238E27FC236}">
                <a16:creationId xmlns:a16="http://schemas.microsoft.com/office/drawing/2014/main" id="{99023064-8CE3-F76F-B6A5-2DC0E9729518}"/>
              </a:ext>
            </a:extLst>
          </p:cNvPr>
          <p:cNvSpPr>
            <a:spLocks noGrp="1"/>
          </p:cNvSpPr>
          <p:nvPr>
            <p:ph type="body" sz="quarter" idx="3"/>
          </p:nvPr>
        </p:nvSpPr>
        <p:spPr>
          <a:xfrm>
            <a:off x="9577760" y="2371986"/>
            <a:ext cx="7774782" cy="1097280"/>
          </a:xfrm>
        </p:spPr>
        <p:txBody>
          <a:bodyPr>
            <a:normAutofit/>
          </a:bodyPr>
          <a:lstStyle/>
          <a:p>
            <a:r>
              <a:rPr lang="en-US" sz="3200" dirty="0"/>
              <a:t>Plain Language</a:t>
            </a:r>
          </a:p>
        </p:txBody>
      </p:sp>
      <p:sp>
        <p:nvSpPr>
          <p:cNvPr id="6" name="Content Placeholder 5">
            <a:extLst>
              <a:ext uri="{FF2B5EF4-FFF2-40B4-BE49-F238E27FC236}">
                <a16:creationId xmlns:a16="http://schemas.microsoft.com/office/drawing/2014/main" id="{C7ED7A07-F1DB-B885-F830-963FF8B7818A}"/>
              </a:ext>
            </a:extLst>
          </p:cNvPr>
          <p:cNvSpPr>
            <a:spLocks noGrp="1"/>
          </p:cNvSpPr>
          <p:nvPr>
            <p:ph sz="quarter" idx="4"/>
          </p:nvPr>
        </p:nvSpPr>
        <p:spPr>
          <a:xfrm>
            <a:off x="9609213" y="3469266"/>
            <a:ext cx="7774782" cy="5285510"/>
          </a:xfrm>
        </p:spPr>
        <p:txBody>
          <a:bodyPr>
            <a:normAutofit lnSpcReduction="10000"/>
          </a:bodyPr>
          <a:lstStyle/>
          <a:p>
            <a:r>
              <a:rPr lang="en-US" sz="4000" dirty="0"/>
              <a:t>Districts must maintain a monthly record of credit card statements.</a:t>
            </a:r>
          </a:p>
          <a:p>
            <a:r>
              <a:rPr lang="en-US" sz="4000" dirty="0"/>
              <a:t>Statements must be posted to the district website monthly.</a:t>
            </a:r>
          </a:p>
          <a:p>
            <a:r>
              <a:rPr lang="en-US" sz="4000" dirty="0"/>
              <a:t>Credit card (and account) numbers must be redacted prior to posting.</a:t>
            </a:r>
          </a:p>
        </p:txBody>
      </p:sp>
    </p:spTree>
    <p:extLst>
      <p:ext uri="{BB962C8B-B14F-4D97-AF65-F5344CB8AC3E}">
        <p14:creationId xmlns:p14="http://schemas.microsoft.com/office/powerpoint/2010/main" val="36012764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A1FFD1-8574-E5F4-3A30-6CDF5249FE58}"/>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145EA5DA-EF63-0CC4-2D52-09AB7990462B}"/>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rPr>
              <a:t>Monthly Credit Card Statement, Example</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pic>
        <p:nvPicPr>
          <p:cNvPr id="7" name="Content Placeholder 6" descr="Screenshot of an example credit card statement with account numbers and P I I redacted.">
            <a:extLst>
              <a:ext uri="{FF2B5EF4-FFF2-40B4-BE49-F238E27FC236}">
                <a16:creationId xmlns:a16="http://schemas.microsoft.com/office/drawing/2014/main" id="{A6077A25-6350-A9C1-81B3-4BDC7C820382}"/>
              </a:ext>
            </a:extLst>
          </p:cNvPr>
          <p:cNvPicPr>
            <a:picLocks noGrp="1" noChangeAspect="1"/>
          </p:cNvPicPr>
          <p:nvPr>
            <p:ph idx="1"/>
          </p:nvPr>
        </p:nvPicPr>
        <p:blipFill>
          <a:blip r:embed="rId3"/>
          <a:stretch>
            <a:fillRect/>
          </a:stretch>
        </p:blipFill>
        <p:spPr>
          <a:xfrm>
            <a:off x="4381500" y="1943100"/>
            <a:ext cx="9524999" cy="8108143"/>
          </a:xfrm>
        </p:spPr>
      </p:pic>
    </p:spTree>
    <p:extLst>
      <p:ext uri="{BB962C8B-B14F-4D97-AF65-F5344CB8AC3E}">
        <p14:creationId xmlns:p14="http://schemas.microsoft.com/office/powerpoint/2010/main" val="26837044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6B9B48-17B8-3F1A-A191-A6D1F38DDEF1}"/>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1085A378-4504-E96E-9599-B1CC344A302D}"/>
              </a:ext>
            </a:extLst>
          </p:cNvPr>
          <p:cNvSpPr txBox="1">
            <a:spLocks noGrp="1"/>
          </p:cNvSpPr>
          <p:nvPr>
            <p:ph type="title"/>
          </p:nvPr>
        </p:nvSpPr>
        <p:spPr>
          <a:xfrm>
            <a:off x="942110" y="634663"/>
            <a:ext cx="16445345"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kumimoji="0" lang="en-US" sz="6000" b="1" i="0" u="none" strike="noStrike" kern="1200" cap="none" spc="0" normalizeH="0" baseline="0" noProof="0" dirty="0">
                <a:ln>
                  <a:noFill/>
                </a:ln>
                <a:effectLst/>
                <a:uLnTx/>
                <a:uFillTx/>
                <a:latin typeface="Aptos" panose="020B0004020202020204" pitchFamily="34" charset="0"/>
                <a:ea typeface="+mn-ea"/>
                <a:cs typeface="+mn-cs"/>
              </a:rPr>
              <a:t>Administrative Cost Report for Prior Year</a:t>
            </a:r>
          </a:p>
        </p:txBody>
      </p:sp>
      <p:sp>
        <p:nvSpPr>
          <p:cNvPr id="3" name="Text Placeholder 2">
            <a:extLst>
              <a:ext uri="{FF2B5EF4-FFF2-40B4-BE49-F238E27FC236}">
                <a16:creationId xmlns:a16="http://schemas.microsoft.com/office/drawing/2014/main" id="{77B4D393-C5BB-D997-C1BC-7F2B68DAEB4D}"/>
              </a:ext>
            </a:extLst>
          </p:cNvPr>
          <p:cNvSpPr>
            <a:spLocks noGrp="1"/>
          </p:cNvSpPr>
          <p:nvPr>
            <p:ph type="body" idx="1"/>
          </p:nvPr>
        </p:nvSpPr>
        <p:spPr>
          <a:xfrm>
            <a:off x="958793" y="2371986"/>
            <a:ext cx="7736681" cy="1097280"/>
          </a:xfrm>
        </p:spPr>
        <p:txBody>
          <a:bodyPr>
            <a:normAutofit/>
          </a:bodyPr>
          <a:lstStyle/>
          <a:p>
            <a:r>
              <a:rPr lang="en-US" sz="3200" dirty="0"/>
              <a:t>General Appropriations Bill for </a:t>
            </a:r>
            <a:br>
              <a:rPr lang="en-US" sz="3200" dirty="0"/>
            </a:br>
            <a:r>
              <a:rPr lang="en-US" sz="3200" dirty="0"/>
              <a:t>2025-26 (H630-1.36)</a:t>
            </a:r>
          </a:p>
        </p:txBody>
      </p:sp>
      <p:sp>
        <p:nvSpPr>
          <p:cNvPr id="4" name="Content Placeholder 3">
            <a:extLst>
              <a:ext uri="{FF2B5EF4-FFF2-40B4-BE49-F238E27FC236}">
                <a16:creationId xmlns:a16="http://schemas.microsoft.com/office/drawing/2014/main" id="{818EA83F-2444-EFEA-34F9-277D8D8D7404}"/>
              </a:ext>
            </a:extLst>
          </p:cNvPr>
          <p:cNvSpPr>
            <a:spLocks noGrp="1"/>
          </p:cNvSpPr>
          <p:nvPr>
            <p:ph sz="half" idx="2"/>
          </p:nvPr>
        </p:nvSpPr>
        <p:spPr>
          <a:xfrm>
            <a:off x="942110" y="3469266"/>
            <a:ext cx="7736681" cy="5285510"/>
          </a:xfrm>
        </p:spPr>
        <p:txBody>
          <a:bodyPr>
            <a:noAutofit/>
          </a:bodyPr>
          <a:lstStyle/>
          <a:p>
            <a:pPr marL="0" indent="0">
              <a:buNone/>
            </a:pPr>
            <a:r>
              <a:rPr lang="en-US" sz="4000" dirty="0"/>
              <a:t>School districts must report the amount of funds spent on administrative costs, as defined by </a:t>
            </a:r>
            <a:r>
              <a:rPr lang="en-US" sz="4000" dirty="0" err="1"/>
              <a:t>In$ight</a:t>
            </a:r>
            <a:r>
              <a:rPr lang="en-US" sz="4000" dirty="0"/>
              <a:t> in the prior fiscal year and post the report on the districts website…</a:t>
            </a:r>
          </a:p>
        </p:txBody>
      </p:sp>
      <p:sp>
        <p:nvSpPr>
          <p:cNvPr id="5" name="Text Placeholder 4">
            <a:extLst>
              <a:ext uri="{FF2B5EF4-FFF2-40B4-BE49-F238E27FC236}">
                <a16:creationId xmlns:a16="http://schemas.microsoft.com/office/drawing/2014/main" id="{6A026252-CC25-5781-6F01-96E99960B6DB}"/>
              </a:ext>
            </a:extLst>
          </p:cNvPr>
          <p:cNvSpPr>
            <a:spLocks noGrp="1"/>
          </p:cNvSpPr>
          <p:nvPr>
            <p:ph type="body" sz="quarter" idx="3"/>
          </p:nvPr>
        </p:nvSpPr>
        <p:spPr>
          <a:xfrm>
            <a:off x="9577760" y="2371986"/>
            <a:ext cx="7774782" cy="1097280"/>
          </a:xfrm>
        </p:spPr>
        <p:txBody>
          <a:bodyPr>
            <a:normAutofit/>
          </a:bodyPr>
          <a:lstStyle/>
          <a:p>
            <a:r>
              <a:rPr lang="en-US" sz="3200" dirty="0"/>
              <a:t>Plain Language</a:t>
            </a:r>
          </a:p>
        </p:txBody>
      </p:sp>
      <p:sp>
        <p:nvSpPr>
          <p:cNvPr id="6" name="Content Placeholder 5">
            <a:extLst>
              <a:ext uri="{FF2B5EF4-FFF2-40B4-BE49-F238E27FC236}">
                <a16:creationId xmlns:a16="http://schemas.microsoft.com/office/drawing/2014/main" id="{3F8A7524-2DBD-A2A6-C697-35EBCC04921D}"/>
              </a:ext>
            </a:extLst>
          </p:cNvPr>
          <p:cNvSpPr>
            <a:spLocks noGrp="1"/>
          </p:cNvSpPr>
          <p:nvPr>
            <p:ph sz="quarter" idx="4"/>
          </p:nvPr>
        </p:nvSpPr>
        <p:spPr>
          <a:xfrm>
            <a:off x="9609213" y="3469266"/>
            <a:ext cx="7774782" cy="5285510"/>
          </a:xfrm>
        </p:spPr>
        <p:txBody>
          <a:bodyPr>
            <a:normAutofit/>
          </a:bodyPr>
          <a:lstStyle/>
          <a:p>
            <a:r>
              <a:rPr lang="en-US" sz="4000" dirty="0"/>
              <a:t>Districts must annually post information on funds spent on administrative costs.</a:t>
            </a:r>
          </a:p>
          <a:p>
            <a:r>
              <a:rPr lang="en-US" sz="4000" dirty="0"/>
              <a:t>Report is for the prior fiscal year.</a:t>
            </a:r>
          </a:p>
          <a:p>
            <a:r>
              <a:rPr lang="en-US" sz="4000" dirty="0"/>
              <a:t>Report should include a summary of annual salary information defined by </a:t>
            </a:r>
            <a:r>
              <a:rPr lang="en-US" sz="4000" dirty="0" err="1"/>
              <a:t>In$ite</a:t>
            </a:r>
            <a:r>
              <a:rPr lang="en-US" sz="4000" dirty="0"/>
              <a:t>.</a:t>
            </a:r>
          </a:p>
        </p:txBody>
      </p:sp>
    </p:spTree>
    <p:extLst>
      <p:ext uri="{BB962C8B-B14F-4D97-AF65-F5344CB8AC3E}">
        <p14:creationId xmlns:p14="http://schemas.microsoft.com/office/powerpoint/2010/main" val="2084948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7F19DA-2141-C568-686A-938CC1AA5315}"/>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A3450897-B994-FF13-2C9B-22C673957547}"/>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rPr>
              <a:t>Administrative Costs Report, Example</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pic>
        <p:nvPicPr>
          <p:cNvPr id="6" name="Content Placeholder 5" descr="Screenshot of an example administrative cost report.">
            <a:extLst>
              <a:ext uri="{FF2B5EF4-FFF2-40B4-BE49-F238E27FC236}">
                <a16:creationId xmlns:a16="http://schemas.microsoft.com/office/drawing/2014/main" id="{CEB5B1D4-5189-8AF9-F53D-1ECB5F9FA775}"/>
              </a:ext>
            </a:extLst>
          </p:cNvPr>
          <p:cNvPicPr>
            <a:picLocks noGrp="1" noChangeAspect="1"/>
          </p:cNvPicPr>
          <p:nvPr>
            <p:ph idx="1"/>
          </p:nvPr>
        </p:nvPicPr>
        <p:blipFill>
          <a:blip r:embed="rId3"/>
          <a:stretch>
            <a:fillRect/>
          </a:stretch>
        </p:blipFill>
        <p:spPr>
          <a:xfrm>
            <a:off x="1845497" y="2019300"/>
            <a:ext cx="14597005" cy="7920744"/>
          </a:xfrm>
        </p:spPr>
      </p:pic>
    </p:spTree>
    <p:extLst>
      <p:ext uri="{BB962C8B-B14F-4D97-AF65-F5344CB8AC3E}">
        <p14:creationId xmlns:p14="http://schemas.microsoft.com/office/powerpoint/2010/main" val="13068433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effectLst/>
                <a:uLnTx/>
                <a:uFillTx/>
                <a:latin typeface="Aptos" panose="020B0004020202020204" pitchFamily="34" charset="0"/>
                <a:ea typeface="+mn-ea"/>
                <a:cs typeface="+mn-cs"/>
              </a:rPr>
              <a:t>Related Requirements</a:t>
            </a:r>
          </a:p>
        </p:txBody>
      </p:sp>
      <p:sp>
        <p:nvSpPr>
          <p:cNvPr id="6" name="Text Placeholder 5">
            <a:extLst>
              <a:ext uri="{FF2B5EF4-FFF2-40B4-BE49-F238E27FC236}">
                <a16:creationId xmlns:a16="http://schemas.microsoft.com/office/drawing/2014/main" id="{F52E410D-DD3A-76FC-67C7-7A22E0005402}"/>
              </a:ext>
            </a:extLst>
          </p:cNvPr>
          <p:cNvSpPr>
            <a:spLocks noGrp="1"/>
          </p:cNvSpPr>
          <p:nvPr>
            <p:ph type="body" sz="quarter" idx="13"/>
          </p:nvPr>
        </p:nvSpPr>
        <p:spPr>
          <a:xfrm>
            <a:off x="5715000" y="5524500"/>
            <a:ext cx="9982200" cy="3656166"/>
          </a:xfrm>
        </p:spPr>
        <p:txBody>
          <a:bodyPr>
            <a:normAutofit fontScale="77500" lnSpcReduction="20000"/>
          </a:bodyPr>
          <a:lstStyle/>
          <a:p>
            <a:pPr marL="857250" indent="-857250" algn="l">
              <a:buFont typeface="Arial" panose="020B0604020202020204" pitchFamily="34" charset="0"/>
              <a:buChar char="•"/>
            </a:pPr>
            <a:r>
              <a:rPr lang="en-US" dirty="0"/>
              <a:t>Surplus Property</a:t>
            </a:r>
          </a:p>
          <a:p>
            <a:pPr marL="857250" indent="-857250" algn="l">
              <a:buFont typeface="Arial" panose="020B0604020202020204" pitchFamily="34" charset="0"/>
              <a:buChar char="•"/>
            </a:pPr>
            <a:r>
              <a:rPr lang="en-US" dirty="0"/>
              <a:t>Funding Flexibility</a:t>
            </a:r>
          </a:p>
          <a:p>
            <a:pPr marL="857250" indent="-857250" algn="l">
              <a:buFont typeface="Arial" panose="020B0604020202020204" pitchFamily="34" charset="0"/>
              <a:buChar char="•"/>
            </a:pPr>
            <a:r>
              <a:rPr lang="en-US" dirty="0"/>
              <a:t>Funding Balance</a:t>
            </a:r>
          </a:p>
          <a:p>
            <a:pPr marL="857250" indent="-857250" algn="l">
              <a:buFont typeface="Arial" panose="020B0604020202020204" pitchFamily="34" charset="0"/>
              <a:buChar char="•"/>
            </a:pPr>
            <a:r>
              <a:rPr lang="en-US" dirty="0"/>
              <a:t>Comptroller General Website</a:t>
            </a:r>
          </a:p>
          <a:p>
            <a:pPr marL="857250" indent="-857250" algn="l">
              <a:buFont typeface="Arial" panose="020B0604020202020204" pitchFamily="34" charset="0"/>
              <a:buChar char="•"/>
            </a:pPr>
            <a:r>
              <a:rPr lang="en-US" dirty="0"/>
              <a:t>Governor’s Schools Fees</a:t>
            </a:r>
          </a:p>
        </p:txBody>
      </p:sp>
    </p:spTree>
    <p:extLst>
      <p:ext uri="{BB962C8B-B14F-4D97-AF65-F5344CB8AC3E}">
        <p14:creationId xmlns:p14="http://schemas.microsoft.com/office/powerpoint/2010/main" val="3872578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683925-870B-CEB2-42C8-A850B4319AFC}"/>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60DC98AB-64D8-5BFB-0CAA-7BB242269239}"/>
              </a:ext>
            </a:extLst>
          </p:cNvPr>
          <p:cNvSpPr txBox="1">
            <a:spLocks noGrp="1"/>
          </p:cNvSpPr>
          <p:nvPr>
            <p:ph type="title"/>
          </p:nvPr>
        </p:nvSpPr>
        <p:spPr>
          <a:xfrm>
            <a:off x="942110" y="634663"/>
            <a:ext cx="16445345"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kumimoji="0" lang="en-US" sz="6000" b="1" i="0" u="none" strike="noStrike" kern="1200" cap="none" spc="0" normalizeH="0" baseline="0" noProof="0" dirty="0">
                <a:ln>
                  <a:noFill/>
                </a:ln>
                <a:effectLst/>
                <a:uLnTx/>
                <a:uFillTx/>
                <a:latin typeface="Aptos" panose="020B0004020202020204" pitchFamily="34" charset="0"/>
                <a:ea typeface="+mn-ea"/>
                <a:cs typeface="+mn-cs"/>
              </a:rPr>
              <a:t>Surplus Property List</a:t>
            </a:r>
          </a:p>
        </p:txBody>
      </p:sp>
      <p:sp>
        <p:nvSpPr>
          <p:cNvPr id="3" name="Text Placeholder 2">
            <a:extLst>
              <a:ext uri="{FF2B5EF4-FFF2-40B4-BE49-F238E27FC236}">
                <a16:creationId xmlns:a16="http://schemas.microsoft.com/office/drawing/2014/main" id="{E9FC7FAD-8C25-3F12-A961-2320E91654A9}"/>
              </a:ext>
            </a:extLst>
          </p:cNvPr>
          <p:cNvSpPr>
            <a:spLocks noGrp="1"/>
          </p:cNvSpPr>
          <p:nvPr>
            <p:ph type="body" idx="1"/>
          </p:nvPr>
        </p:nvSpPr>
        <p:spPr>
          <a:xfrm>
            <a:off x="958793" y="2371986"/>
            <a:ext cx="7736681" cy="1097280"/>
          </a:xfrm>
        </p:spPr>
        <p:txBody>
          <a:bodyPr>
            <a:normAutofit/>
          </a:bodyPr>
          <a:lstStyle/>
          <a:p>
            <a:r>
              <a:rPr lang="en-US" sz="3200" dirty="0"/>
              <a:t>General Appropriations Bill for </a:t>
            </a:r>
            <a:br>
              <a:rPr lang="en-US" sz="3200" dirty="0"/>
            </a:br>
            <a:r>
              <a:rPr lang="en-US" sz="3200" dirty="0"/>
              <a:t>2025-26 (H630-1.87)</a:t>
            </a:r>
          </a:p>
        </p:txBody>
      </p:sp>
      <p:sp>
        <p:nvSpPr>
          <p:cNvPr id="4" name="Content Placeholder 3">
            <a:extLst>
              <a:ext uri="{FF2B5EF4-FFF2-40B4-BE49-F238E27FC236}">
                <a16:creationId xmlns:a16="http://schemas.microsoft.com/office/drawing/2014/main" id="{BA0EB44A-929B-5DE0-795E-1BDBE903ABA7}"/>
              </a:ext>
            </a:extLst>
          </p:cNvPr>
          <p:cNvSpPr>
            <a:spLocks noGrp="1"/>
          </p:cNvSpPr>
          <p:nvPr>
            <p:ph sz="half" idx="2"/>
          </p:nvPr>
        </p:nvSpPr>
        <p:spPr>
          <a:xfrm>
            <a:off x="942110" y="3469266"/>
            <a:ext cx="7736681" cy="5285510"/>
          </a:xfrm>
        </p:spPr>
        <p:txBody>
          <a:bodyPr>
            <a:noAutofit/>
          </a:bodyPr>
          <a:lstStyle/>
          <a:p>
            <a:pPr marL="0" indent="0">
              <a:buNone/>
            </a:pPr>
            <a:r>
              <a:rPr lang="en-US" sz="4000" dirty="0"/>
              <a:t>…All school districts must publish on their website by September 15, 2025, a list of properties that qualify under this provision.</a:t>
            </a:r>
          </a:p>
        </p:txBody>
      </p:sp>
      <p:sp>
        <p:nvSpPr>
          <p:cNvPr id="5" name="Text Placeholder 4">
            <a:extLst>
              <a:ext uri="{FF2B5EF4-FFF2-40B4-BE49-F238E27FC236}">
                <a16:creationId xmlns:a16="http://schemas.microsoft.com/office/drawing/2014/main" id="{A059056C-105B-1345-0115-D64F2F7828D3}"/>
              </a:ext>
            </a:extLst>
          </p:cNvPr>
          <p:cNvSpPr>
            <a:spLocks noGrp="1"/>
          </p:cNvSpPr>
          <p:nvPr>
            <p:ph type="body" sz="quarter" idx="3"/>
          </p:nvPr>
        </p:nvSpPr>
        <p:spPr>
          <a:xfrm>
            <a:off x="9577760" y="2371986"/>
            <a:ext cx="7774782" cy="1097280"/>
          </a:xfrm>
        </p:spPr>
        <p:txBody>
          <a:bodyPr>
            <a:normAutofit/>
          </a:bodyPr>
          <a:lstStyle/>
          <a:p>
            <a:r>
              <a:rPr lang="en-US" sz="3200" dirty="0"/>
              <a:t>Plain Language</a:t>
            </a:r>
          </a:p>
        </p:txBody>
      </p:sp>
      <p:sp>
        <p:nvSpPr>
          <p:cNvPr id="6" name="Content Placeholder 5">
            <a:extLst>
              <a:ext uri="{FF2B5EF4-FFF2-40B4-BE49-F238E27FC236}">
                <a16:creationId xmlns:a16="http://schemas.microsoft.com/office/drawing/2014/main" id="{CB1C5FE8-E86E-0DB0-46AB-EB71CD9C08EB}"/>
              </a:ext>
            </a:extLst>
          </p:cNvPr>
          <p:cNvSpPr>
            <a:spLocks noGrp="1"/>
          </p:cNvSpPr>
          <p:nvPr>
            <p:ph sz="quarter" idx="4"/>
          </p:nvPr>
        </p:nvSpPr>
        <p:spPr>
          <a:xfrm>
            <a:off x="9609213" y="3469266"/>
            <a:ext cx="7774782" cy="5285510"/>
          </a:xfrm>
        </p:spPr>
        <p:txBody>
          <a:bodyPr>
            <a:noAutofit/>
          </a:bodyPr>
          <a:lstStyle/>
          <a:p>
            <a:r>
              <a:rPr lang="en-US" sz="3600" dirty="0"/>
              <a:t>Districts must maintain a list of vacant or unused property.</a:t>
            </a:r>
          </a:p>
          <a:p>
            <a:r>
              <a:rPr lang="en-US" sz="3600" dirty="0"/>
              <a:t>List must be posted each year by September 15</a:t>
            </a:r>
            <a:r>
              <a:rPr lang="en-US" sz="3600" baseline="30000" dirty="0"/>
              <a:t>th</a:t>
            </a:r>
            <a:r>
              <a:rPr lang="en-US" sz="3600" dirty="0"/>
              <a:t>.</a:t>
            </a:r>
          </a:p>
          <a:p>
            <a:r>
              <a:rPr lang="en-US" sz="3600" dirty="0"/>
              <a:t>If nothing qualifies, post something like: “[District] has no district property that qualifies for transfer, sale, or lease to governmental subdivisions or state agencies.”</a:t>
            </a:r>
          </a:p>
        </p:txBody>
      </p:sp>
    </p:spTree>
    <p:extLst>
      <p:ext uri="{BB962C8B-B14F-4D97-AF65-F5344CB8AC3E}">
        <p14:creationId xmlns:p14="http://schemas.microsoft.com/office/powerpoint/2010/main" val="32116456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0A39AD-50EE-69FA-CA86-C844F7FE6B58}"/>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7ECA1228-21A5-7302-A7E3-B220EFA16A25}"/>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rPr>
              <a:t>Surplus Property, Explained</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4" name="Content Placeholder 3">
            <a:extLst>
              <a:ext uri="{FF2B5EF4-FFF2-40B4-BE49-F238E27FC236}">
                <a16:creationId xmlns:a16="http://schemas.microsoft.com/office/drawing/2014/main" id="{6204CF2C-D935-9144-8D66-54172D577D04}"/>
              </a:ext>
            </a:extLst>
          </p:cNvPr>
          <p:cNvSpPr>
            <a:spLocks noGrp="1"/>
          </p:cNvSpPr>
          <p:nvPr>
            <p:ph idx="1"/>
          </p:nvPr>
        </p:nvSpPr>
        <p:spPr>
          <a:xfrm>
            <a:off x="936137" y="2166068"/>
            <a:ext cx="16450056" cy="7016032"/>
          </a:xfrm>
        </p:spPr>
        <p:txBody>
          <a:bodyPr>
            <a:normAutofit/>
          </a:bodyPr>
          <a:lstStyle/>
          <a:p>
            <a:pPr>
              <a:lnSpc>
                <a:spcPct val="150000"/>
              </a:lnSpc>
            </a:pPr>
            <a:r>
              <a:rPr lang="en-US" sz="4800" b="1" dirty="0"/>
              <a:t>A school district must transfer, or offer for sale or lease, any surplus real property or property which has been </a:t>
            </a:r>
            <a:r>
              <a:rPr lang="en-US" sz="4800" b="1" dirty="0">
                <a:highlight>
                  <a:srgbClr val="43718B"/>
                </a:highlight>
              </a:rPr>
              <a:t>vacant, unused, or unused for direct student instruction </a:t>
            </a:r>
            <a:r>
              <a:rPr lang="en-US" sz="4800" b="1" dirty="0"/>
              <a:t>for the previous </a:t>
            </a:r>
            <a:r>
              <a:rPr lang="en-US" sz="4800" b="1" dirty="0">
                <a:highlight>
                  <a:srgbClr val="43718B"/>
                </a:highlight>
              </a:rPr>
              <a:t>four school years </a:t>
            </a:r>
            <a:r>
              <a:rPr lang="en-US" sz="4800" b="1" dirty="0"/>
              <a:t>and is not currently included in any district capital improvement plan for future use on or before July 1, 2025.</a:t>
            </a:r>
            <a:endParaRPr lang="en-US" sz="4800" b="1" dirty="0">
              <a:solidFill>
                <a:schemeClr val="bg1"/>
              </a:solidFill>
            </a:endParaRPr>
          </a:p>
        </p:txBody>
      </p:sp>
    </p:spTree>
    <p:extLst>
      <p:ext uri="{BB962C8B-B14F-4D97-AF65-F5344CB8AC3E}">
        <p14:creationId xmlns:p14="http://schemas.microsoft.com/office/powerpoint/2010/main" val="3689102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710BC-A44F-B330-0265-EF6D6F8436DA}"/>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F36DF689-5361-53DF-11FC-07A8FAFF50E1}"/>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ea typeface="+mn-ea"/>
                <a:cs typeface="+mn-cs"/>
              </a:rPr>
              <a:t>Funding Flexibility Certification</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4" name="Content Placeholder 3">
            <a:extLst>
              <a:ext uri="{FF2B5EF4-FFF2-40B4-BE49-F238E27FC236}">
                <a16:creationId xmlns:a16="http://schemas.microsoft.com/office/drawing/2014/main" id="{E8F444F0-4D31-5435-CD97-2B2D58C17A2E}"/>
              </a:ext>
            </a:extLst>
          </p:cNvPr>
          <p:cNvSpPr>
            <a:spLocks noGrp="1"/>
          </p:cNvSpPr>
          <p:nvPr>
            <p:ph idx="1"/>
          </p:nvPr>
        </p:nvSpPr>
        <p:spPr/>
        <p:txBody>
          <a:bodyPr>
            <a:normAutofit lnSpcReduction="10000"/>
          </a:bodyPr>
          <a:lstStyle/>
          <a:p>
            <a:pPr>
              <a:lnSpc>
                <a:spcPct val="100000"/>
              </a:lnSpc>
              <a:spcBef>
                <a:spcPts val="4200"/>
              </a:spcBef>
            </a:pPr>
            <a:r>
              <a:rPr lang="en-US" sz="4000" b="1" dirty="0"/>
              <a:t>Quarterly… the chairman of each school district's board and the superintendent of each school district must certify where </a:t>
            </a:r>
            <a:r>
              <a:rPr lang="en-US" sz="4000" b="1" dirty="0">
                <a:highlight>
                  <a:srgbClr val="43718B"/>
                </a:highlight>
              </a:rPr>
              <a:t>non-instructional or nonessential programs have been suspended</a:t>
            </a:r>
            <a:r>
              <a:rPr lang="en-US" sz="4000" b="1" dirty="0"/>
              <a:t> and the specific flexibility actions taken…</a:t>
            </a:r>
          </a:p>
          <a:p>
            <a:pPr>
              <a:lnSpc>
                <a:spcPct val="100000"/>
              </a:lnSpc>
              <a:spcBef>
                <a:spcPts val="4200"/>
              </a:spcBef>
            </a:pPr>
            <a:r>
              <a:rPr lang="en-US" sz="4000" b="1" dirty="0"/>
              <a:t>The certification must be presented publicly at a regularly called school board meeting, and the certification must be conspicuously posted on the internet website maintained by the school district.</a:t>
            </a:r>
          </a:p>
          <a:p>
            <a:pPr marL="571500" indent="-571500">
              <a:lnSpc>
                <a:spcPct val="100000"/>
              </a:lnSpc>
              <a:spcBef>
                <a:spcPts val="4200"/>
              </a:spcBef>
              <a:buFont typeface="Arial" panose="020B0604020202020204" pitchFamily="34" charset="0"/>
              <a:buChar char="•"/>
            </a:pPr>
            <a:r>
              <a:rPr lang="en-US" sz="4000" b="1" dirty="0">
                <a:solidFill>
                  <a:schemeClr val="bg1"/>
                </a:solidFill>
              </a:rPr>
              <a:t>Certification is a combination of multi</a:t>
            </a:r>
            <a:r>
              <a:rPr lang="en-US" sz="4000" b="1" dirty="0"/>
              <a:t>ple documents, one of which is a Funding Flexibility Form</a:t>
            </a:r>
            <a:endParaRPr lang="en-US" sz="4000" b="1" dirty="0">
              <a:solidFill>
                <a:schemeClr val="bg1"/>
              </a:solidFill>
            </a:endParaRPr>
          </a:p>
        </p:txBody>
      </p:sp>
    </p:spTree>
    <p:extLst>
      <p:ext uri="{BB962C8B-B14F-4D97-AF65-F5344CB8AC3E}">
        <p14:creationId xmlns:p14="http://schemas.microsoft.com/office/powerpoint/2010/main" val="27789229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C98E07-D9BA-13BD-EC85-EC11FB8C8544}"/>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886531E5-8A99-433E-C263-65D7FA2222E9}"/>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ea typeface="+mn-ea"/>
                <a:cs typeface="+mn-cs"/>
              </a:rPr>
              <a:t>Funding Flexibility Certification, Example</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4" name="Content Placeholder 3">
            <a:extLst>
              <a:ext uri="{FF2B5EF4-FFF2-40B4-BE49-F238E27FC236}">
                <a16:creationId xmlns:a16="http://schemas.microsoft.com/office/drawing/2014/main" id="{91959810-46AC-44D9-7D8E-0291BA7B125C}"/>
              </a:ext>
            </a:extLst>
          </p:cNvPr>
          <p:cNvSpPr>
            <a:spLocks noGrp="1"/>
          </p:cNvSpPr>
          <p:nvPr>
            <p:ph idx="1"/>
          </p:nvPr>
        </p:nvSpPr>
        <p:spPr>
          <a:xfrm>
            <a:off x="936137" y="2166069"/>
            <a:ext cx="16450056" cy="923330"/>
          </a:xfrm>
        </p:spPr>
        <p:txBody>
          <a:bodyPr>
            <a:normAutofit fontScale="85000" lnSpcReduction="10000"/>
          </a:bodyPr>
          <a:lstStyle/>
          <a:p>
            <a:pPr>
              <a:lnSpc>
                <a:spcPct val="100000"/>
              </a:lnSpc>
              <a:spcBef>
                <a:spcPts val="4200"/>
              </a:spcBef>
            </a:pPr>
            <a:r>
              <a:rPr lang="en-US" sz="4000" b="1" dirty="0">
                <a:hlinkClick r:id="rId3">
                  <a:extLst>
                    <a:ext uri="{A12FA001-AC4F-418D-AE19-62706E023703}">
                      <ahyp:hlinkClr xmlns:ahyp="http://schemas.microsoft.com/office/drawing/2018/hyperlinkcolor" val="tx"/>
                    </a:ext>
                  </a:extLst>
                </a:hlinkClick>
              </a:rPr>
              <a:t>https://ed.sc.gov/finance/financial-services/information-memos-and-forms/</a:t>
            </a:r>
            <a:r>
              <a:rPr lang="en-US" sz="4000" b="1" dirty="0"/>
              <a:t> </a:t>
            </a:r>
          </a:p>
        </p:txBody>
      </p:sp>
      <p:pic>
        <p:nvPicPr>
          <p:cNvPr id="5" name="Picture 4" descr="Screenshot example of the annual funding flexibility form.&#10;">
            <a:extLst>
              <a:ext uri="{FF2B5EF4-FFF2-40B4-BE49-F238E27FC236}">
                <a16:creationId xmlns:a16="http://schemas.microsoft.com/office/drawing/2014/main" id="{60889BDC-194C-865A-5C38-0B2BB52610F4}"/>
              </a:ext>
            </a:extLst>
          </p:cNvPr>
          <p:cNvPicPr>
            <a:picLocks noChangeAspect="1"/>
          </p:cNvPicPr>
          <p:nvPr/>
        </p:nvPicPr>
        <p:blipFill>
          <a:blip r:embed="rId4"/>
          <a:stretch>
            <a:fillRect/>
          </a:stretch>
        </p:blipFill>
        <p:spPr>
          <a:xfrm>
            <a:off x="936137" y="3089399"/>
            <a:ext cx="15563245" cy="7024266"/>
          </a:xfrm>
          <a:prstGeom prst="rect">
            <a:avLst/>
          </a:prstGeom>
        </p:spPr>
      </p:pic>
    </p:spTree>
    <p:extLst>
      <p:ext uri="{BB962C8B-B14F-4D97-AF65-F5344CB8AC3E}">
        <p14:creationId xmlns:p14="http://schemas.microsoft.com/office/powerpoint/2010/main" val="6693156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DEA57C-40B6-667F-EC6F-7BF5E2ED1905}"/>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263BDBCE-0F03-A553-BB35-B0679A751F56}"/>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ea typeface="+mn-ea"/>
                <a:cs typeface="+mn-cs"/>
              </a:rPr>
              <a:t>Monthly Reporting of Fund Balance</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4" name="Content Placeholder 3">
            <a:extLst>
              <a:ext uri="{FF2B5EF4-FFF2-40B4-BE49-F238E27FC236}">
                <a16:creationId xmlns:a16="http://schemas.microsoft.com/office/drawing/2014/main" id="{B48EFB8A-55C6-A162-8D01-C8DEEF521D52}"/>
              </a:ext>
            </a:extLst>
          </p:cNvPr>
          <p:cNvSpPr>
            <a:spLocks noGrp="1"/>
          </p:cNvSpPr>
          <p:nvPr>
            <p:ph idx="1"/>
          </p:nvPr>
        </p:nvSpPr>
        <p:spPr/>
        <p:txBody>
          <a:bodyPr>
            <a:normAutofit/>
          </a:bodyPr>
          <a:lstStyle/>
          <a:p>
            <a:pPr>
              <a:lnSpc>
                <a:spcPct val="100000"/>
              </a:lnSpc>
              <a:spcBef>
                <a:spcPts val="4200"/>
              </a:spcBef>
            </a:pPr>
            <a:r>
              <a:rPr lang="en-US" sz="4000" dirty="0"/>
              <a:t>To provide transparency, </a:t>
            </a:r>
            <a:r>
              <a:rPr lang="en-US" sz="4000" b="1" dirty="0">
                <a:highlight>
                  <a:srgbClr val="43718B"/>
                </a:highlight>
              </a:rPr>
              <a:t>Revenue and Fiscal Affairs</a:t>
            </a:r>
            <a:r>
              <a:rPr lang="en-US" sz="4000" b="1" dirty="0"/>
              <a:t> </a:t>
            </a:r>
            <a:r>
              <a:rPr lang="en-US" sz="4000" dirty="0"/>
              <a:t>will document annually, through an online financial dashboard, the expenditure of all state, local, and federal funds by each district and by each charter school authorizer and other relevant data to include its fund balance and average fund balance for the reporting year. </a:t>
            </a:r>
            <a:r>
              <a:rPr lang="en-US" sz="4000" b="1" dirty="0">
                <a:highlight>
                  <a:srgbClr val="43718B"/>
                </a:highlight>
              </a:rPr>
              <a:t>The districts shall report monthly</a:t>
            </a:r>
            <a:r>
              <a:rPr lang="en-US" sz="4000" dirty="0"/>
              <a:t>, to the Department of Education, their monthly fund… District expenditures for the prior fiscal year must be published on the department's website for public disclosure by January 1.</a:t>
            </a:r>
            <a:endParaRPr lang="en-US" sz="7200" b="1" dirty="0">
              <a:solidFill>
                <a:schemeClr val="bg1"/>
              </a:solidFill>
            </a:endParaRPr>
          </a:p>
        </p:txBody>
      </p:sp>
    </p:spTree>
    <p:extLst>
      <p:ext uri="{BB962C8B-B14F-4D97-AF65-F5344CB8AC3E}">
        <p14:creationId xmlns:p14="http://schemas.microsoft.com/office/powerpoint/2010/main" val="2852263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rPr>
              <a:t>Financial Transparency Requirements</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4" name="Content Placeholder 3">
            <a:extLst>
              <a:ext uri="{FF2B5EF4-FFF2-40B4-BE49-F238E27FC236}">
                <a16:creationId xmlns:a16="http://schemas.microsoft.com/office/drawing/2014/main" id="{2EAF51A0-B958-A791-BEC4-EA8D9740B922}"/>
              </a:ext>
            </a:extLst>
          </p:cNvPr>
          <p:cNvSpPr>
            <a:spLocks noGrp="1"/>
          </p:cNvSpPr>
          <p:nvPr>
            <p:ph idx="1"/>
          </p:nvPr>
        </p:nvSpPr>
        <p:spPr/>
        <p:txBody>
          <a:bodyPr>
            <a:normAutofit lnSpcReduction="10000"/>
          </a:bodyPr>
          <a:lstStyle/>
          <a:p>
            <a:pPr marL="457200" indent="-457200">
              <a:lnSpc>
                <a:spcPct val="100000"/>
              </a:lnSpc>
              <a:spcBef>
                <a:spcPts val="4200"/>
              </a:spcBef>
              <a:buFont typeface="Arial" panose="020B0604020202020204" pitchFamily="34" charset="0"/>
              <a:buChar char="•"/>
            </a:pPr>
            <a:r>
              <a:rPr lang="en-US" sz="5400" b="1" dirty="0"/>
              <a:t>Districts must post budgets, expenditures, audits, and related reports on their websites.</a:t>
            </a:r>
          </a:p>
          <a:p>
            <a:pPr marL="457200" indent="-457200">
              <a:lnSpc>
                <a:spcPct val="100000"/>
              </a:lnSpc>
              <a:spcBef>
                <a:spcPts val="4200"/>
              </a:spcBef>
              <a:buFont typeface="Arial" panose="020B0604020202020204" pitchFamily="34" charset="0"/>
              <a:buChar char="•"/>
            </a:pPr>
            <a:r>
              <a:rPr lang="en-US" sz="5400" b="1" dirty="0"/>
              <a:t>Information must be: </a:t>
            </a:r>
          </a:p>
          <a:p>
            <a:pPr marL="1714500" lvl="1" indent="-685800">
              <a:lnSpc>
                <a:spcPct val="100000"/>
              </a:lnSpc>
              <a:spcBef>
                <a:spcPts val="2400"/>
              </a:spcBef>
              <a:buFont typeface="Courier New" panose="02070309020205020404" pitchFamily="49" charset="0"/>
              <a:buChar char="o"/>
            </a:pPr>
            <a:r>
              <a:rPr lang="en-US" sz="5400" b="1" dirty="0">
                <a:solidFill>
                  <a:schemeClr val="bg1"/>
                </a:solidFill>
              </a:rPr>
              <a:t>Clear</a:t>
            </a:r>
          </a:p>
          <a:p>
            <a:pPr marL="1714500" lvl="1" indent="-685800">
              <a:lnSpc>
                <a:spcPct val="100000"/>
              </a:lnSpc>
              <a:spcBef>
                <a:spcPts val="2400"/>
              </a:spcBef>
              <a:buFont typeface="Courier New" panose="02070309020205020404" pitchFamily="49" charset="0"/>
              <a:buChar char="o"/>
            </a:pPr>
            <a:r>
              <a:rPr lang="en-US" sz="5400" b="1" dirty="0">
                <a:solidFill>
                  <a:schemeClr val="bg1"/>
                </a:solidFill>
              </a:rPr>
              <a:t>Accurate</a:t>
            </a:r>
          </a:p>
          <a:p>
            <a:pPr marL="1714500" lvl="1" indent="-685800">
              <a:lnSpc>
                <a:spcPct val="100000"/>
              </a:lnSpc>
              <a:spcBef>
                <a:spcPts val="2400"/>
              </a:spcBef>
              <a:buFont typeface="Courier New" panose="02070309020205020404" pitchFamily="49" charset="0"/>
              <a:buChar char="o"/>
            </a:pPr>
            <a:r>
              <a:rPr lang="en-US" sz="5400" b="1" dirty="0">
                <a:solidFill>
                  <a:schemeClr val="bg1"/>
                </a:solidFill>
              </a:rPr>
              <a:t>Accessible</a:t>
            </a:r>
          </a:p>
        </p:txBody>
      </p:sp>
      <p:pic>
        <p:nvPicPr>
          <p:cNvPr id="6" name="Graphic 5" descr="Magnifying glass with solid fill">
            <a:extLst>
              <a:ext uri="{FF2B5EF4-FFF2-40B4-BE49-F238E27FC236}">
                <a16:creationId xmlns:a16="http://schemas.microsoft.com/office/drawing/2014/main" id="{9730576A-92BE-A6A7-D23C-98F5EA503E9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829800" y="4154418"/>
            <a:ext cx="5181600" cy="51816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EC7DE3-5F84-14EA-8F18-12F4D8B7A839}"/>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E83BAFAF-A97D-0B2E-95DA-D92A6252D4A0}"/>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ea typeface="+mn-ea"/>
                <a:cs typeface="+mn-cs"/>
              </a:rPr>
              <a:t>Comptroller General Website</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4" name="Content Placeholder 3">
            <a:extLst>
              <a:ext uri="{FF2B5EF4-FFF2-40B4-BE49-F238E27FC236}">
                <a16:creationId xmlns:a16="http://schemas.microsoft.com/office/drawing/2014/main" id="{5CF8AE82-5147-41B8-90C4-F6BC4829AB62}"/>
              </a:ext>
            </a:extLst>
          </p:cNvPr>
          <p:cNvSpPr>
            <a:spLocks noGrp="1"/>
          </p:cNvSpPr>
          <p:nvPr>
            <p:ph idx="1"/>
          </p:nvPr>
        </p:nvSpPr>
        <p:spPr/>
        <p:txBody>
          <a:bodyPr>
            <a:normAutofit/>
          </a:bodyPr>
          <a:lstStyle/>
          <a:p>
            <a:pPr>
              <a:lnSpc>
                <a:spcPct val="100000"/>
              </a:lnSpc>
              <a:spcBef>
                <a:spcPts val="4200"/>
              </a:spcBef>
            </a:pPr>
            <a:r>
              <a:rPr lang="en-US" sz="4400" b="1" dirty="0"/>
              <a:t>School districts that </a:t>
            </a:r>
            <a:r>
              <a:rPr lang="en-US" sz="4400" b="1" dirty="0">
                <a:highlight>
                  <a:srgbClr val="43718B"/>
                </a:highlight>
              </a:rPr>
              <a:t>do not maintain an internet website </a:t>
            </a:r>
            <a:r>
              <a:rPr lang="en-US" sz="4400" b="1" dirty="0"/>
              <a:t>must transmit all information required by this provision to the Comptroller General in a manner and at a time determined by the Comptroller General to be included on the internet website.</a:t>
            </a:r>
            <a:endParaRPr lang="en-US" sz="8000" b="1" dirty="0">
              <a:solidFill>
                <a:schemeClr val="bg1"/>
              </a:solidFill>
            </a:endParaRPr>
          </a:p>
        </p:txBody>
      </p:sp>
    </p:spTree>
    <p:extLst>
      <p:ext uri="{BB962C8B-B14F-4D97-AF65-F5344CB8AC3E}">
        <p14:creationId xmlns:p14="http://schemas.microsoft.com/office/powerpoint/2010/main" val="19365993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D12013-BE1A-3BD9-8D56-6FCBD1E7EBC3}"/>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09E14875-5047-6217-B48E-21CB41745EA8}"/>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ea typeface="+mn-ea"/>
                <a:cs typeface="+mn-cs"/>
              </a:rPr>
              <a:t>Fee Schedules for Governor’s Schools</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4" name="Content Placeholder 3">
            <a:extLst>
              <a:ext uri="{FF2B5EF4-FFF2-40B4-BE49-F238E27FC236}">
                <a16:creationId xmlns:a16="http://schemas.microsoft.com/office/drawing/2014/main" id="{0AA920A3-28D2-D47D-1F7C-4E0364E90F7F}"/>
              </a:ext>
            </a:extLst>
          </p:cNvPr>
          <p:cNvSpPr>
            <a:spLocks noGrp="1"/>
          </p:cNvSpPr>
          <p:nvPr>
            <p:ph idx="1"/>
          </p:nvPr>
        </p:nvSpPr>
        <p:spPr>
          <a:xfrm>
            <a:off x="936137" y="2166068"/>
            <a:ext cx="16450056" cy="6863632"/>
          </a:xfrm>
        </p:spPr>
        <p:txBody>
          <a:bodyPr>
            <a:normAutofit/>
          </a:bodyPr>
          <a:lstStyle/>
          <a:p>
            <a:pPr>
              <a:lnSpc>
                <a:spcPct val="100000"/>
              </a:lnSpc>
              <a:spcBef>
                <a:spcPts val="4200"/>
              </a:spcBef>
            </a:pPr>
            <a:r>
              <a:rPr lang="en-US" sz="4000" b="1" dirty="0"/>
              <a:t>The Governor's School for the Arts and Humanities shall be authorized to charge, collect, expend, and carry forward student fees as approved by their Board of Directors.  The purpose and amount of any such fees shall be to maintain program quality in both academics and residential support. </a:t>
            </a:r>
          </a:p>
          <a:p>
            <a:pPr>
              <a:lnSpc>
                <a:spcPct val="100000"/>
              </a:lnSpc>
              <a:spcBef>
                <a:spcPts val="4200"/>
              </a:spcBef>
            </a:pPr>
            <a:r>
              <a:rPr lang="en-US" sz="4000" b="1" dirty="0"/>
              <a:t>The Governor's School for Science and Mathematics shall be authorized to charge, collect, expend, and carry forward student fees as approved by their Board of Directors.  The purpose and amount of any such fees shall be to maintain program quality in both academics and residential support.</a:t>
            </a:r>
            <a:endParaRPr lang="en-US" sz="7200" b="1" dirty="0">
              <a:solidFill>
                <a:schemeClr val="bg1"/>
              </a:solidFill>
            </a:endParaRPr>
          </a:p>
        </p:txBody>
      </p:sp>
    </p:spTree>
    <p:extLst>
      <p:ext uri="{BB962C8B-B14F-4D97-AF65-F5344CB8AC3E}">
        <p14:creationId xmlns:p14="http://schemas.microsoft.com/office/powerpoint/2010/main" val="25454337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71F7FA-FD57-CBC1-4AF3-BF3D7473B4B1}"/>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FB855BF5-8B17-B0B8-6D38-92191692EFBA}"/>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effectLst/>
                <a:uLnTx/>
                <a:uFillTx/>
                <a:latin typeface="Aptos" panose="020B0004020202020204" pitchFamily="34" charset="0"/>
                <a:ea typeface="+mn-ea"/>
                <a:cs typeface="+mn-cs"/>
              </a:rPr>
              <a:t>Other Considerations</a:t>
            </a:r>
          </a:p>
        </p:txBody>
      </p:sp>
      <p:sp>
        <p:nvSpPr>
          <p:cNvPr id="6" name="Text Placeholder 5">
            <a:extLst>
              <a:ext uri="{FF2B5EF4-FFF2-40B4-BE49-F238E27FC236}">
                <a16:creationId xmlns:a16="http://schemas.microsoft.com/office/drawing/2014/main" id="{908F9FF7-E133-72CE-8B7C-5C2BF5257AE2}"/>
              </a:ext>
            </a:extLst>
          </p:cNvPr>
          <p:cNvSpPr>
            <a:spLocks noGrp="1"/>
          </p:cNvSpPr>
          <p:nvPr>
            <p:ph type="body" sz="quarter" idx="13"/>
          </p:nvPr>
        </p:nvSpPr>
        <p:spPr>
          <a:xfrm>
            <a:off x="5715000" y="5524500"/>
            <a:ext cx="9982200" cy="3656166"/>
          </a:xfrm>
        </p:spPr>
        <p:txBody>
          <a:bodyPr>
            <a:normAutofit fontScale="92500" lnSpcReduction="20000"/>
          </a:bodyPr>
          <a:lstStyle/>
          <a:p>
            <a:pPr marL="857250" indent="-857250" algn="l">
              <a:buFont typeface="Arial" panose="020B0604020202020204" pitchFamily="34" charset="0"/>
              <a:buChar char="•"/>
            </a:pPr>
            <a:r>
              <a:rPr lang="en-US" dirty="0"/>
              <a:t>Record-Keeping</a:t>
            </a:r>
          </a:p>
          <a:p>
            <a:pPr marL="857250" indent="-857250" algn="l">
              <a:buFont typeface="Arial" panose="020B0604020202020204" pitchFamily="34" charset="0"/>
              <a:buChar char="•"/>
            </a:pPr>
            <a:r>
              <a:rPr lang="en-US" dirty="0"/>
              <a:t>Timeline of Posts</a:t>
            </a:r>
          </a:p>
          <a:p>
            <a:pPr marL="857250" indent="-857250" algn="l">
              <a:buFont typeface="Arial" panose="020B0604020202020204" pitchFamily="34" charset="0"/>
              <a:buChar char="•"/>
            </a:pPr>
            <a:r>
              <a:rPr lang="en-US" dirty="0"/>
              <a:t>Website Organization</a:t>
            </a:r>
          </a:p>
          <a:p>
            <a:pPr marL="857250" indent="-857250" algn="l">
              <a:buFont typeface="Arial" panose="020B0604020202020204" pitchFamily="34" charset="0"/>
              <a:buChar char="•"/>
            </a:pPr>
            <a:r>
              <a:rPr lang="en-US" dirty="0"/>
              <a:t>SCDE Support</a:t>
            </a:r>
          </a:p>
        </p:txBody>
      </p:sp>
    </p:spTree>
    <p:extLst>
      <p:ext uri="{BB962C8B-B14F-4D97-AF65-F5344CB8AC3E}">
        <p14:creationId xmlns:p14="http://schemas.microsoft.com/office/powerpoint/2010/main" val="23433215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67845C-A9A9-CCCA-8054-FC2B1C35FE86}"/>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8E76551E-C38E-632E-A01D-DF008E37EF79}"/>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ea typeface="+mn-ea"/>
                <a:cs typeface="+mn-cs"/>
              </a:rPr>
              <a:t>Record-Keeping</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4" name="Content Placeholder 3">
            <a:extLst>
              <a:ext uri="{FF2B5EF4-FFF2-40B4-BE49-F238E27FC236}">
                <a16:creationId xmlns:a16="http://schemas.microsoft.com/office/drawing/2014/main" id="{C6C1C13A-5130-C11A-82DB-670C1F6A30A7}"/>
              </a:ext>
            </a:extLst>
          </p:cNvPr>
          <p:cNvSpPr>
            <a:spLocks noGrp="1"/>
          </p:cNvSpPr>
          <p:nvPr>
            <p:ph idx="1"/>
          </p:nvPr>
        </p:nvSpPr>
        <p:spPr/>
        <p:txBody>
          <a:bodyPr>
            <a:normAutofit/>
          </a:bodyPr>
          <a:lstStyle/>
          <a:p>
            <a:pPr>
              <a:lnSpc>
                <a:spcPct val="100000"/>
              </a:lnSpc>
              <a:spcBef>
                <a:spcPts val="4200"/>
              </a:spcBef>
            </a:pPr>
            <a:r>
              <a:rPr lang="en-US" sz="5400" b="1" dirty="0"/>
              <a:t>The Comptroller General advises that transparency documents be on the district website for three years</a:t>
            </a:r>
            <a:endParaRPr lang="en-US" sz="5400" b="1" dirty="0">
              <a:solidFill>
                <a:schemeClr val="bg1"/>
              </a:solidFill>
            </a:endParaRPr>
          </a:p>
        </p:txBody>
      </p:sp>
      <p:pic>
        <p:nvPicPr>
          <p:cNvPr id="5" name="Graphic 4" descr="Badge 3 with solid fill">
            <a:extLst>
              <a:ext uri="{FF2B5EF4-FFF2-40B4-BE49-F238E27FC236}">
                <a16:creationId xmlns:a16="http://schemas.microsoft.com/office/drawing/2014/main" id="{4B195518-632A-9D2E-FC81-43FE5302FE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58488" y="3715389"/>
            <a:ext cx="5771024" cy="5771024"/>
          </a:xfrm>
          <a:prstGeom prst="rect">
            <a:avLst/>
          </a:prstGeom>
        </p:spPr>
      </p:pic>
    </p:spTree>
    <p:extLst>
      <p:ext uri="{BB962C8B-B14F-4D97-AF65-F5344CB8AC3E}">
        <p14:creationId xmlns:p14="http://schemas.microsoft.com/office/powerpoint/2010/main" val="22549914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BEE2E8-2991-51DC-695E-E63E491846F9}"/>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8D2106EC-1DD4-2F5B-057D-17598218DCD6}"/>
              </a:ext>
            </a:extLst>
          </p:cNvPr>
          <p:cNvSpPr txBox="1">
            <a:spLocks noGrp="1"/>
          </p:cNvSpPr>
          <p:nvPr>
            <p:ph type="title"/>
          </p:nvPr>
        </p:nvSpPr>
        <p:spPr>
          <a:xfrm>
            <a:off x="942110" y="634663"/>
            <a:ext cx="16445345"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rPr>
              <a:t>Timeline of Specific Posting Requirements</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3" name="Text Placeholder 2">
            <a:extLst>
              <a:ext uri="{FF2B5EF4-FFF2-40B4-BE49-F238E27FC236}">
                <a16:creationId xmlns:a16="http://schemas.microsoft.com/office/drawing/2014/main" id="{9E77707E-C04F-5665-7C54-698FE170D6F7}"/>
              </a:ext>
            </a:extLst>
          </p:cNvPr>
          <p:cNvSpPr>
            <a:spLocks noGrp="1"/>
          </p:cNvSpPr>
          <p:nvPr>
            <p:ph type="body" idx="1"/>
          </p:nvPr>
        </p:nvSpPr>
        <p:spPr>
          <a:xfrm>
            <a:off x="958793" y="2371986"/>
            <a:ext cx="7736681" cy="1097280"/>
          </a:xfrm>
        </p:spPr>
        <p:txBody>
          <a:bodyPr>
            <a:normAutofit/>
          </a:bodyPr>
          <a:lstStyle/>
          <a:p>
            <a:r>
              <a:rPr lang="en-US" sz="4800" dirty="0"/>
              <a:t>Annually</a:t>
            </a:r>
          </a:p>
        </p:txBody>
      </p:sp>
      <p:sp>
        <p:nvSpPr>
          <p:cNvPr id="4" name="Content Placeholder 3">
            <a:extLst>
              <a:ext uri="{FF2B5EF4-FFF2-40B4-BE49-F238E27FC236}">
                <a16:creationId xmlns:a16="http://schemas.microsoft.com/office/drawing/2014/main" id="{3D2EF1CD-933D-E887-D2A4-7187E74800E0}"/>
              </a:ext>
            </a:extLst>
          </p:cNvPr>
          <p:cNvSpPr>
            <a:spLocks noGrp="1"/>
          </p:cNvSpPr>
          <p:nvPr>
            <p:ph sz="half" idx="2"/>
          </p:nvPr>
        </p:nvSpPr>
        <p:spPr>
          <a:xfrm>
            <a:off x="942110" y="3469266"/>
            <a:ext cx="7736681" cy="5285510"/>
          </a:xfrm>
        </p:spPr>
        <p:txBody>
          <a:bodyPr>
            <a:noAutofit/>
          </a:bodyPr>
          <a:lstStyle/>
          <a:p>
            <a:r>
              <a:rPr lang="en-US" sz="4400" b="1" dirty="0"/>
              <a:t>September 1: Budget</a:t>
            </a:r>
          </a:p>
          <a:p>
            <a:r>
              <a:rPr lang="en-US" sz="4400" b="1" dirty="0"/>
              <a:t>September 15: Surplus</a:t>
            </a:r>
          </a:p>
          <a:p>
            <a:r>
              <a:rPr lang="en-US" sz="4400" b="1" dirty="0"/>
              <a:t>February: Admin Costs</a:t>
            </a:r>
          </a:p>
          <a:p>
            <a:r>
              <a:rPr lang="en-US" sz="4400" b="1" dirty="0"/>
              <a:t>February: Audit Results</a:t>
            </a:r>
          </a:p>
          <a:p>
            <a:r>
              <a:rPr lang="en-US" sz="4400" b="1" dirty="0"/>
              <a:t>June 30: Funding Flex Form</a:t>
            </a:r>
            <a:br>
              <a:rPr lang="en-US" sz="4400" b="1" dirty="0"/>
            </a:br>
            <a:r>
              <a:rPr lang="en-US" sz="4400" b="1" dirty="0"/>
              <a:t>      (May Need Quarterly)</a:t>
            </a:r>
          </a:p>
        </p:txBody>
      </p:sp>
      <p:sp>
        <p:nvSpPr>
          <p:cNvPr id="5" name="Text Placeholder 4">
            <a:extLst>
              <a:ext uri="{FF2B5EF4-FFF2-40B4-BE49-F238E27FC236}">
                <a16:creationId xmlns:a16="http://schemas.microsoft.com/office/drawing/2014/main" id="{59A582D9-5961-5CA0-2213-1A7494AB4715}"/>
              </a:ext>
            </a:extLst>
          </p:cNvPr>
          <p:cNvSpPr>
            <a:spLocks noGrp="1"/>
          </p:cNvSpPr>
          <p:nvPr>
            <p:ph type="body" sz="quarter" idx="3"/>
          </p:nvPr>
        </p:nvSpPr>
        <p:spPr>
          <a:xfrm>
            <a:off x="9577760" y="2371986"/>
            <a:ext cx="7774782" cy="1097280"/>
          </a:xfrm>
        </p:spPr>
        <p:txBody>
          <a:bodyPr>
            <a:normAutofit/>
          </a:bodyPr>
          <a:lstStyle/>
          <a:p>
            <a:r>
              <a:rPr lang="en-US" sz="4800" dirty="0"/>
              <a:t>Monthly</a:t>
            </a:r>
            <a:endParaRPr lang="en-US" sz="3200" dirty="0"/>
          </a:p>
        </p:txBody>
      </p:sp>
      <p:sp>
        <p:nvSpPr>
          <p:cNvPr id="6" name="Content Placeholder 5">
            <a:extLst>
              <a:ext uri="{FF2B5EF4-FFF2-40B4-BE49-F238E27FC236}">
                <a16:creationId xmlns:a16="http://schemas.microsoft.com/office/drawing/2014/main" id="{F396196C-CCE1-2AAB-0A31-31DEF7446BC0}"/>
              </a:ext>
            </a:extLst>
          </p:cNvPr>
          <p:cNvSpPr>
            <a:spLocks noGrp="1"/>
          </p:cNvSpPr>
          <p:nvPr>
            <p:ph sz="quarter" idx="4"/>
          </p:nvPr>
        </p:nvSpPr>
        <p:spPr>
          <a:xfrm>
            <a:off x="9609213" y="3469266"/>
            <a:ext cx="7774782" cy="5285510"/>
          </a:xfrm>
        </p:spPr>
        <p:txBody>
          <a:bodyPr>
            <a:normAutofit/>
          </a:bodyPr>
          <a:lstStyle/>
          <a:p>
            <a:r>
              <a:rPr lang="en-US" sz="4400" b="1" dirty="0"/>
              <a:t>Transaction Register</a:t>
            </a:r>
          </a:p>
          <a:p>
            <a:r>
              <a:rPr lang="en-US" sz="4400" b="1" dirty="0"/>
              <a:t>Credit Card Statements</a:t>
            </a:r>
          </a:p>
          <a:p>
            <a:r>
              <a:rPr lang="en-US" sz="4400" b="1" dirty="0"/>
              <a:t>Fund Balance (Dashboard)</a:t>
            </a:r>
          </a:p>
        </p:txBody>
      </p:sp>
    </p:spTree>
    <p:extLst>
      <p:ext uri="{BB962C8B-B14F-4D97-AF65-F5344CB8AC3E}">
        <p14:creationId xmlns:p14="http://schemas.microsoft.com/office/powerpoint/2010/main" val="22606906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3833AD-D499-F17B-94A3-2A663C99426C}"/>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81DF6BA4-2467-91AA-CD95-E5FB2238EA85}"/>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ea typeface="+mn-ea"/>
                <a:cs typeface="+mn-cs"/>
              </a:rPr>
              <a:t>Website Organization, Example 1</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pic>
        <p:nvPicPr>
          <p:cNvPr id="8" name="Content Placeholder 7" descr="Screenshot example of a website that created a seperate webpage for each king of transparency requirement.">
            <a:extLst>
              <a:ext uri="{FF2B5EF4-FFF2-40B4-BE49-F238E27FC236}">
                <a16:creationId xmlns:a16="http://schemas.microsoft.com/office/drawing/2014/main" id="{08D23239-410D-ED04-D0BC-6D3E8D90D14A}"/>
              </a:ext>
            </a:extLst>
          </p:cNvPr>
          <p:cNvPicPr>
            <a:picLocks noGrp="1" noChangeAspect="1"/>
          </p:cNvPicPr>
          <p:nvPr>
            <p:ph idx="1"/>
          </p:nvPr>
        </p:nvPicPr>
        <p:blipFill>
          <a:blip r:embed="rId3"/>
          <a:stretch>
            <a:fillRect/>
          </a:stretch>
        </p:blipFill>
        <p:spPr>
          <a:xfrm>
            <a:off x="2227691" y="2095500"/>
            <a:ext cx="13832617" cy="7191821"/>
          </a:xfrm>
        </p:spPr>
      </p:pic>
    </p:spTree>
    <p:extLst>
      <p:ext uri="{BB962C8B-B14F-4D97-AF65-F5344CB8AC3E}">
        <p14:creationId xmlns:p14="http://schemas.microsoft.com/office/powerpoint/2010/main" val="25745857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7B0364-BA38-114A-8368-F0F19F261BE6}"/>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92675937-221D-DEA1-CC47-90BC3040BFAD}"/>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ea typeface="+mn-ea"/>
                <a:cs typeface="+mn-cs"/>
              </a:rPr>
              <a:t>Website Organization, Example 2</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pic>
        <p:nvPicPr>
          <p:cNvPr id="15" name="Content Placeholder 14" descr="Screenshot example of a district that put all their transparency documents on one page and created drop-down menus for each criteria.">
            <a:extLst>
              <a:ext uri="{FF2B5EF4-FFF2-40B4-BE49-F238E27FC236}">
                <a16:creationId xmlns:a16="http://schemas.microsoft.com/office/drawing/2014/main" id="{BD745839-C80E-FFFB-ABB0-2F2DC8C200D1}"/>
              </a:ext>
            </a:extLst>
          </p:cNvPr>
          <p:cNvPicPr>
            <a:picLocks noGrp="1" noChangeAspect="1"/>
          </p:cNvPicPr>
          <p:nvPr>
            <p:ph idx="1"/>
          </p:nvPr>
        </p:nvPicPr>
        <p:blipFill>
          <a:blip r:embed="rId3"/>
          <a:stretch>
            <a:fillRect/>
          </a:stretch>
        </p:blipFill>
        <p:spPr>
          <a:xfrm>
            <a:off x="6248400" y="2008717"/>
            <a:ext cx="4876800" cy="8128000"/>
          </a:xfrm>
        </p:spPr>
      </p:pic>
    </p:spTree>
    <p:extLst>
      <p:ext uri="{BB962C8B-B14F-4D97-AF65-F5344CB8AC3E}">
        <p14:creationId xmlns:p14="http://schemas.microsoft.com/office/powerpoint/2010/main" val="33820385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DEC561-32D6-80EF-7099-654E2FA4D850}"/>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02A5E8E4-B757-D43B-5FE6-1149476E8A63}"/>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ea typeface="+mn-ea"/>
                <a:cs typeface="+mn-cs"/>
              </a:rPr>
              <a:t>Website Organization, Example 3</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pic>
        <p:nvPicPr>
          <p:cNvPr id="6" name="Content Placeholder 5" descr="Screenshot example of a district thta posted all their transparency documents on one page and organized documents by school year, chronologically.">
            <a:extLst>
              <a:ext uri="{FF2B5EF4-FFF2-40B4-BE49-F238E27FC236}">
                <a16:creationId xmlns:a16="http://schemas.microsoft.com/office/drawing/2014/main" id="{2B505740-0AE1-35FC-8424-3B47DF7B6AA5}"/>
              </a:ext>
            </a:extLst>
          </p:cNvPr>
          <p:cNvPicPr>
            <a:picLocks noGrp="1" noChangeAspect="1"/>
          </p:cNvPicPr>
          <p:nvPr>
            <p:ph idx="1"/>
          </p:nvPr>
        </p:nvPicPr>
        <p:blipFill>
          <a:blip r:embed="rId3"/>
          <a:stretch>
            <a:fillRect/>
          </a:stretch>
        </p:blipFill>
        <p:spPr>
          <a:xfrm>
            <a:off x="585042" y="2171700"/>
            <a:ext cx="17117915" cy="6347092"/>
          </a:xfrm>
        </p:spPr>
      </p:pic>
    </p:spTree>
    <p:extLst>
      <p:ext uri="{BB962C8B-B14F-4D97-AF65-F5344CB8AC3E}">
        <p14:creationId xmlns:p14="http://schemas.microsoft.com/office/powerpoint/2010/main" val="23674069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3E56EA-D8D3-B63F-410F-6967D46F3CE4}"/>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93B2D2BA-C071-635D-4066-12CDE2179C49}"/>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rPr>
              <a:t>SCDE Support</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4" name="Content Placeholder 3">
            <a:extLst>
              <a:ext uri="{FF2B5EF4-FFF2-40B4-BE49-F238E27FC236}">
                <a16:creationId xmlns:a16="http://schemas.microsoft.com/office/drawing/2014/main" id="{47B865B7-2043-56E1-D521-AE39764B5F72}"/>
              </a:ext>
            </a:extLst>
          </p:cNvPr>
          <p:cNvSpPr>
            <a:spLocks noGrp="1"/>
          </p:cNvSpPr>
          <p:nvPr>
            <p:ph idx="1"/>
          </p:nvPr>
        </p:nvSpPr>
        <p:spPr>
          <a:xfrm>
            <a:off x="936137" y="2166068"/>
            <a:ext cx="9731863" cy="6232247"/>
          </a:xfrm>
        </p:spPr>
        <p:txBody>
          <a:bodyPr>
            <a:normAutofit lnSpcReduction="10000"/>
          </a:bodyPr>
          <a:lstStyle/>
          <a:p>
            <a:pPr marL="685800" indent="-685800">
              <a:lnSpc>
                <a:spcPct val="100000"/>
              </a:lnSpc>
              <a:spcBef>
                <a:spcPts val="1200"/>
              </a:spcBef>
              <a:buFont typeface="Arial" panose="020B0604020202020204" pitchFamily="34" charset="0"/>
              <a:buChar char="•"/>
            </a:pPr>
            <a:r>
              <a:rPr lang="en-US" sz="5400" b="1" dirty="0"/>
              <a:t>District Website Requirement Resources: </a:t>
            </a:r>
          </a:p>
          <a:p>
            <a:pPr marL="1714500" lvl="1" indent="-685800">
              <a:lnSpc>
                <a:spcPct val="100000"/>
              </a:lnSpc>
              <a:spcBef>
                <a:spcPts val="1200"/>
              </a:spcBef>
              <a:buFont typeface="Courier New" panose="02070309020205020404" pitchFamily="49" charset="0"/>
              <a:buChar char="o"/>
            </a:pPr>
            <a:r>
              <a:rPr lang="en-US" sz="5400" b="1" dirty="0">
                <a:solidFill>
                  <a:schemeClr val="bg1"/>
                </a:solidFill>
              </a:rPr>
              <a:t>Webpage</a:t>
            </a:r>
          </a:p>
          <a:p>
            <a:pPr marL="1714500" lvl="1" indent="-685800">
              <a:lnSpc>
                <a:spcPct val="100000"/>
              </a:lnSpc>
              <a:spcBef>
                <a:spcPts val="1200"/>
              </a:spcBef>
              <a:buFont typeface="Courier New" panose="02070309020205020404" pitchFamily="49" charset="0"/>
              <a:buChar char="o"/>
            </a:pPr>
            <a:r>
              <a:rPr lang="en-US" sz="5400" b="1" dirty="0">
                <a:solidFill>
                  <a:schemeClr val="bg1"/>
                </a:solidFill>
              </a:rPr>
              <a:t>Checklist</a:t>
            </a:r>
          </a:p>
          <a:p>
            <a:pPr marL="1714500" lvl="1" indent="-685800">
              <a:lnSpc>
                <a:spcPct val="100000"/>
              </a:lnSpc>
              <a:spcBef>
                <a:spcPts val="1200"/>
              </a:spcBef>
              <a:buFont typeface="Courier New" panose="02070309020205020404" pitchFamily="49" charset="0"/>
              <a:buChar char="o"/>
            </a:pPr>
            <a:r>
              <a:rPr lang="en-US" sz="5400" b="1" dirty="0">
                <a:solidFill>
                  <a:schemeClr val="bg1"/>
                </a:solidFill>
              </a:rPr>
              <a:t>Rubric</a:t>
            </a:r>
          </a:p>
          <a:p>
            <a:pPr marL="685800" indent="-685800">
              <a:lnSpc>
                <a:spcPct val="100000"/>
              </a:lnSpc>
              <a:spcBef>
                <a:spcPts val="1200"/>
              </a:spcBef>
              <a:buFont typeface="Arial" panose="020B0604020202020204" pitchFamily="34" charset="0"/>
              <a:buChar char="•"/>
            </a:pPr>
            <a:r>
              <a:rPr lang="en-US" sz="5400" b="1" dirty="0"/>
              <a:t>Contact Sean Osborne</a:t>
            </a:r>
            <a:br>
              <a:rPr lang="en-US" sz="5400" b="1" dirty="0"/>
            </a:br>
            <a:r>
              <a:rPr lang="en-US" sz="5400" b="1" dirty="0"/>
              <a:t>(sosborne@ed.sc.gov)</a:t>
            </a:r>
          </a:p>
        </p:txBody>
      </p:sp>
      <p:pic>
        <p:nvPicPr>
          <p:cNvPr id="5" name="Picture 4" descr="link to the south carolina department of education's webpage that summarizes website content legislation for the current school year.">
            <a:extLst>
              <a:ext uri="{FF2B5EF4-FFF2-40B4-BE49-F238E27FC236}">
                <a16:creationId xmlns:a16="http://schemas.microsoft.com/office/drawing/2014/main" id="{1F0788C7-5FA4-03EF-7D72-95BB4E6D1EAA}"/>
              </a:ext>
            </a:extLst>
          </p:cNvPr>
          <p:cNvPicPr>
            <a:picLocks noChangeAspect="1"/>
          </p:cNvPicPr>
          <p:nvPr/>
        </p:nvPicPr>
        <p:blipFill>
          <a:blip r:embed="rId3"/>
          <a:stretch>
            <a:fillRect/>
          </a:stretch>
        </p:blipFill>
        <p:spPr>
          <a:xfrm>
            <a:off x="11201400" y="2247852"/>
            <a:ext cx="6150463" cy="6150463"/>
          </a:xfrm>
          <a:prstGeom prst="rect">
            <a:avLst/>
          </a:prstGeom>
        </p:spPr>
      </p:pic>
      <p:sp>
        <p:nvSpPr>
          <p:cNvPr id="6" name="Content Placeholder 3">
            <a:extLst>
              <a:ext uri="{FF2B5EF4-FFF2-40B4-BE49-F238E27FC236}">
                <a16:creationId xmlns:a16="http://schemas.microsoft.com/office/drawing/2014/main" id="{8E38FEE0-165A-DDC7-1015-C6D6153CBCB7}"/>
              </a:ext>
            </a:extLst>
          </p:cNvPr>
          <p:cNvSpPr txBox="1">
            <a:spLocks/>
          </p:cNvSpPr>
          <p:nvPr/>
        </p:nvSpPr>
        <p:spPr>
          <a:xfrm>
            <a:off x="1524000" y="8797802"/>
            <a:ext cx="14935201" cy="923330"/>
          </a:xfrm>
          <a:prstGeom prst="rect">
            <a:avLst/>
          </a:prstGeom>
        </p:spPr>
        <p:txBody>
          <a:bodyPr vert="horz" lIns="91440" tIns="45720" rIns="91440" bIns="45720" rtlCol="0">
            <a:normAutofit fontScale="77500" lnSpcReduction="20000"/>
          </a:bodyPr>
          <a:lstStyle>
            <a:lvl1pPr marL="0" indent="0" algn="l" defTabSz="1371600" rtl="0" eaLnBrk="1" latinLnBrk="0" hangingPunct="1">
              <a:lnSpc>
                <a:spcPct val="90000"/>
              </a:lnSpc>
              <a:spcBef>
                <a:spcPts val="1500"/>
              </a:spcBef>
              <a:buFont typeface="Arial" panose="020B0604020202020204" pitchFamily="34" charset="0"/>
              <a:buNone/>
              <a:defRPr sz="2800" kern="1200">
                <a:solidFill>
                  <a:schemeClr val="bg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4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spcBef>
                <a:spcPts val="1200"/>
              </a:spcBef>
            </a:pPr>
            <a:r>
              <a:rPr lang="en-US" sz="5400" b="1" dirty="0"/>
              <a:t>ed.sc.gov/edtech/district-websites/content-requirements/</a:t>
            </a:r>
          </a:p>
        </p:txBody>
      </p:sp>
    </p:spTree>
    <p:extLst>
      <p:ext uri="{BB962C8B-B14F-4D97-AF65-F5344CB8AC3E}">
        <p14:creationId xmlns:p14="http://schemas.microsoft.com/office/powerpoint/2010/main" val="16966277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dirty="0"/>
              <a:t>ed.sc.gov</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6E958A-463A-2869-2480-9E09943A3FE3}"/>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A5F03DD7-F2D8-32B4-EE57-BEF31FDD6DD5}"/>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rPr>
              <a:t>Data Privacy &amp; Security</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4" name="Content Placeholder 3">
            <a:extLst>
              <a:ext uri="{FF2B5EF4-FFF2-40B4-BE49-F238E27FC236}">
                <a16:creationId xmlns:a16="http://schemas.microsoft.com/office/drawing/2014/main" id="{049317B0-F48B-7CE4-BEAD-D78BA78A1875}"/>
              </a:ext>
            </a:extLst>
          </p:cNvPr>
          <p:cNvSpPr>
            <a:spLocks noGrp="1"/>
          </p:cNvSpPr>
          <p:nvPr>
            <p:ph idx="1"/>
          </p:nvPr>
        </p:nvSpPr>
        <p:spPr/>
        <p:txBody>
          <a:bodyPr>
            <a:normAutofit/>
          </a:bodyPr>
          <a:lstStyle/>
          <a:p>
            <a:pPr marL="457200" indent="-457200">
              <a:lnSpc>
                <a:spcPct val="100000"/>
              </a:lnSpc>
              <a:spcBef>
                <a:spcPts val="4200"/>
              </a:spcBef>
              <a:buFont typeface="Arial" panose="020B0604020202020204" pitchFamily="34" charset="0"/>
              <a:buChar char="•"/>
            </a:pPr>
            <a:r>
              <a:rPr lang="en-US" sz="5400" b="1" dirty="0"/>
              <a:t>The district’s credit card numbers must be </a:t>
            </a:r>
            <a:r>
              <a:rPr lang="en-US" sz="7200" b="1" dirty="0">
                <a:ln w="38100">
                  <a:solidFill>
                    <a:schemeClr val="bg1"/>
                  </a:solidFill>
                </a:ln>
                <a:solidFill>
                  <a:srgbClr val="2F3D4C"/>
                </a:solidFill>
              </a:rPr>
              <a:t>REDACTED</a:t>
            </a:r>
            <a:r>
              <a:rPr lang="en-US" sz="5400" b="1" dirty="0"/>
              <a:t> prior to posting anything to the website</a:t>
            </a:r>
          </a:p>
          <a:p>
            <a:pPr marL="457200" indent="-457200">
              <a:lnSpc>
                <a:spcPct val="100000"/>
              </a:lnSpc>
              <a:spcBef>
                <a:spcPts val="4200"/>
              </a:spcBef>
              <a:buFont typeface="Arial" panose="020B0604020202020204" pitchFamily="34" charset="0"/>
              <a:buChar char="•"/>
            </a:pPr>
            <a:r>
              <a:rPr lang="en-US" sz="5400" b="1" dirty="0">
                <a:solidFill>
                  <a:schemeClr val="bg1"/>
                </a:solidFill>
                <a:highlight>
                  <a:srgbClr val="43718B"/>
                </a:highlight>
              </a:rPr>
              <a:t>Personal Identifiable Information (PII)</a:t>
            </a:r>
            <a:r>
              <a:rPr lang="en-US" sz="5400" b="1" dirty="0">
                <a:solidFill>
                  <a:schemeClr val="bg1"/>
                </a:solidFill>
              </a:rPr>
              <a:t> of staff, students, parents, and community members should always be redacted!</a:t>
            </a:r>
          </a:p>
        </p:txBody>
      </p:sp>
    </p:spTree>
    <p:extLst>
      <p:ext uri="{BB962C8B-B14F-4D97-AF65-F5344CB8AC3E}">
        <p14:creationId xmlns:p14="http://schemas.microsoft.com/office/powerpoint/2010/main" val="35187797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7F552F-8BBD-AF9C-AC5B-F142419BD238}"/>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A37AEB16-8777-6446-4B95-572A31B39155}"/>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rPr>
              <a:t>Personal Identifiable Information (PII)</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pic>
        <p:nvPicPr>
          <p:cNvPr id="6" name="Picture 2" descr="Data Anonymization: Overview, Techniques, Plus Pros And Cons - DuoCircle">
            <a:extLst>
              <a:ext uri="{FF2B5EF4-FFF2-40B4-BE49-F238E27FC236}">
                <a16:creationId xmlns:a16="http://schemas.microsoft.com/office/drawing/2014/main" id="{D53143E0-7A1E-2A41-8747-8E922CDA8F14}"/>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842274" y="2171700"/>
            <a:ext cx="12603452" cy="7128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8774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0F6A6D-25F4-6950-0CBA-D87756C6A7D4}"/>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91605982-2E5C-88A0-2A79-476AFBE5D5C1}"/>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rPr>
              <a:t>Financial Transparency Legislation Checklist</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4" name="Content Placeholder 3">
            <a:extLst>
              <a:ext uri="{FF2B5EF4-FFF2-40B4-BE49-F238E27FC236}">
                <a16:creationId xmlns:a16="http://schemas.microsoft.com/office/drawing/2014/main" id="{A7CEC780-9805-4317-8298-CADE4CB290AE}"/>
              </a:ext>
            </a:extLst>
          </p:cNvPr>
          <p:cNvSpPr>
            <a:spLocks noGrp="1"/>
          </p:cNvSpPr>
          <p:nvPr>
            <p:ph idx="1"/>
          </p:nvPr>
        </p:nvSpPr>
        <p:spPr>
          <a:xfrm>
            <a:off x="936137" y="2166068"/>
            <a:ext cx="9731863" cy="6232247"/>
          </a:xfrm>
        </p:spPr>
        <p:txBody>
          <a:bodyPr>
            <a:normAutofit/>
          </a:bodyPr>
          <a:lstStyle/>
          <a:p>
            <a:pPr marL="685800" indent="-685800">
              <a:lnSpc>
                <a:spcPct val="100000"/>
              </a:lnSpc>
              <a:spcBef>
                <a:spcPts val="1200"/>
              </a:spcBef>
              <a:buFont typeface="Arial" panose="020B0604020202020204" pitchFamily="34" charset="0"/>
              <a:buChar char="•"/>
            </a:pPr>
            <a:r>
              <a:rPr lang="en-US" sz="4800" b="1" dirty="0"/>
              <a:t>Annual budget</a:t>
            </a:r>
          </a:p>
          <a:p>
            <a:pPr marL="685800" indent="-685800">
              <a:lnSpc>
                <a:spcPct val="100000"/>
              </a:lnSpc>
              <a:spcBef>
                <a:spcPts val="1200"/>
              </a:spcBef>
              <a:buFont typeface="Arial" panose="020B0604020202020204" pitchFamily="34" charset="0"/>
              <a:buChar char="•"/>
            </a:pPr>
            <a:r>
              <a:rPr lang="en-US" sz="4800" b="1" dirty="0"/>
              <a:t>Annual audit </a:t>
            </a:r>
          </a:p>
          <a:p>
            <a:pPr marL="685800" indent="-685800">
              <a:lnSpc>
                <a:spcPct val="100000"/>
              </a:lnSpc>
              <a:spcBef>
                <a:spcPts val="1200"/>
              </a:spcBef>
              <a:buFont typeface="Arial" panose="020B0604020202020204" pitchFamily="34" charset="0"/>
              <a:buChar char="•"/>
            </a:pPr>
            <a:r>
              <a:rPr lang="en-US" sz="4800" b="1" dirty="0"/>
              <a:t>Transaction register for $100+ </a:t>
            </a:r>
          </a:p>
          <a:p>
            <a:pPr marL="685800" indent="-685800">
              <a:lnSpc>
                <a:spcPct val="100000"/>
              </a:lnSpc>
              <a:spcBef>
                <a:spcPts val="1200"/>
              </a:spcBef>
              <a:buFont typeface="Arial" panose="020B0604020202020204" pitchFamily="34" charset="0"/>
              <a:buChar char="•"/>
            </a:pPr>
            <a:r>
              <a:rPr lang="en-US" sz="4800" b="1" dirty="0"/>
              <a:t>Monthly credit card statements</a:t>
            </a:r>
          </a:p>
          <a:p>
            <a:pPr marL="685800" indent="-685800">
              <a:lnSpc>
                <a:spcPct val="100000"/>
              </a:lnSpc>
              <a:spcBef>
                <a:spcPts val="1200"/>
              </a:spcBef>
              <a:buFont typeface="Arial" panose="020B0604020202020204" pitchFamily="34" charset="0"/>
              <a:buChar char="•"/>
            </a:pPr>
            <a:r>
              <a:rPr lang="en-US" sz="4800" b="1" dirty="0"/>
              <a:t>Administrative costs report</a:t>
            </a:r>
          </a:p>
        </p:txBody>
      </p:sp>
      <p:pic>
        <p:nvPicPr>
          <p:cNvPr id="5" name="Picture 4" descr="link to the south carolina department of education's webpage that summarizes website content legislation for the current school year.">
            <a:extLst>
              <a:ext uri="{FF2B5EF4-FFF2-40B4-BE49-F238E27FC236}">
                <a16:creationId xmlns:a16="http://schemas.microsoft.com/office/drawing/2014/main" id="{D66CBFFD-F2B9-E99C-93BA-5F3E944960B1}"/>
              </a:ext>
            </a:extLst>
          </p:cNvPr>
          <p:cNvPicPr>
            <a:picLocks noChangeAspect="1"/>
          </p:cNvPicPr>
          <p:nvPr/>
        </p:nvPicPr>
        <p:blipFill>
          <a:blip r:embed="rId3"/>
          <a:stretch>
            <a:fillRect/>
          </a:stretch>
        </p:blipFill>
        <p:spPr>
          <a:xfrm>
            <a:off x="11201400" y="2247852"/>
            <a:ext cx="6150463" cy="6150463"/>
          </a:xfrm>
          <a:prstGeom prst="rect">
            <a:avLst/>
          </a:prstGeom>
        </p:spPr>
      </p:pic>
      <p:sp>
        <p:nvSpPr>
          <p:cNvPr id="6" name="Content Placeholder 3">
            <a:extLst>
              <a:ext uri="{FF2B5EF4-FFF2-40B4-BE49-F238E27FC236}">
                <a16:creationId xmlns:a16="http://schemas.microsoft.com/office/drawing/2014/main" id="{2A676FF5-9A13-14E7-8133-8F225CB91D38}"/>
              </a:ext>
            </a:extLst>
          </p:cNvPr>
          <p:cNvSpPr txBox="1">
            <a:spLocks/>
          </p:cNvSpPr>
          <p:nvPr/>
        </p:nvSpPr>
        <p:spPr>
          <a:xfrm>
            <a:off x="1524000" y="8797802"/>
            <a:ext cx="14935201" cy="923330"/>
          </a:xfrm>
          <a:prstGeom prst="rect">
            <a:avLst/>
          </a:prstGeom>
        </p:spPr>
        <p:txBody>
          <a:bodyPr vert="horz" lIns="91440" tIns="45720" rIns="91440" bIns="45720" rtlCol="0">
            <a:normAutofit fontScale="77500" lnSpcReduction="20000"/>
          </a:bodyPr>
          <a:lstStyle>
            <a:lvl1pPr marL="0" indent="0" algn="l" defTabSz="1371600" rtl="0" eaLnBrk="1" latinLnBrk="0" hangingPunct="1">
              <a:lnSpc>
                <a:spcPct val="90000"/>
              </a:lnSpc>
              <a:spcBef>
                <a:spcPts val="1500"/>
              </a:spcBef>
              <a:buFont typeface="Arial" panose="020B0604020202020204" pitchFamily="34" charset="0"/>
              <a:buNone/>
              <a:defRPr sz="2800" kern="1200">
                <a:solidFill>
                  <a:schemeClr val="bg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4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spcBef>
                <a:spcPts val="1200"/>
              </a:spcBef>
            </a:pPr>
            <a:r>
              <a:rPr lang="en-US" sz="5400" b="1" dirty="0"/>
              <a:t>ed.sc.gov/edtech/district-websites/content-requirements/</a:t>
            </a:r>
          </a:p>
        </p:txBody>
      </p:sp>
    </p:spTree>
    <p:extLst>
      <p:ext uri="{BB962C8B-B14F-4D97-AF65-F5344CB8AC3E}">
        <p14:creationId xmlns:p14="http://schemas.microsoft.com/office/powerpoint/2010/main" val="1942577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1F746B-FF89-7289-E09D-227A9BE1F058}"/>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25D18604-6FA5-4FD3-EF66-167F48E00513}"/>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rPr>
              <a:t>Annual Budget</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3" name="Text Placeholder 2">
            <a:extLst>
              <a:ext uri="{FF2B5EF4-FFF2-40B4-BE49-F238E27FC236}">
                <a16:creationId xmlns:a16="http://schemas.microsoft.com/office/drawing/2014/main" id="{AC5A8833-3B08-ACB3-9ADC-2FB5C90F4208}"/>
              </a:ext>
            </a:extLst>
          </p:cNvPr>
          <p:cNvSpPr>
            <a:spLocks noGrp="1"/>
          </p:cNvSpPr>
          <p:nvPr>
            <p:ph type="body" idx="1"/>
          </p:nvPr>
        </p:nvSpPr>
        <p:spPr>
          <a:xfrm>
            <a:off x="958793" y="2371986"/>
            <a:ext cx="7736681" cy="1097280"/>
          </a:xfrm>
        </p:spPr>
        <p:txBody>
          <a:bodyPr>
            <a:normAutofit/>
          </a:bodyPr>
          <a:lstStyle/>
          <a:p>
            <a:r>
              <a:rPr lang="en-US" sz="3200" dirty="0"/>
              <a:t>General Appropriations Bill for </a:t>
            </a:r>
            <a:br>
              <a:rPr lang="en-US" sz="3200" dirty="0"/>
            </a:br>
            <a:r>
              <a:rPr lang="en-US" sz="3200" dirty="0"/>
              <a:t>2025-26 (H630-1.3)</a:t>
            </a:r>
          </a:p>
        </p:txBody>
      </p:sp>
      <p:sp>
        <p:nvSpPr>
          <p:cNvPr id="4" name="Content Placeholder 3">
            <a:extLst>
              <a:ext uri="{FF2B5EF4-FFF2-40B4-BE49-F238E27FC236}">
                <a16:creationId xmlns:a16="http://schemas.microsoft.com/office/drawing/2014/main" id="{AD8ED6C6-2538-E93D-5D62-02A8C3B9BA66}"/>
              </a:ext>
            </a:extLst>
          </p:cNvPr>
          <p:cNvSpPr>
            <a:spLocks noGrp="1"/>
          </p:cNvSpPr>
          <p:nvPr>
            <p:ph sz="half" idx="2"/>
          </p:nvPr>
        </p:nvSpPr>
        <p:spPr>
          <a:xfrm>
            <a:off x="942110" y="3469266"/>
            <a:ext cx="7736681" cy="5285510"/>
          </a:xfrm>
        </p:spPr>
        <p:txBody>
          <a:bodyPr>
            <a:noAutofit/>
          </a:bodyPr>
          <a:lstStyle/>
          <a:p>
            <a:pPr marL="0" indent="0">
              <a:lnSpc>
                <a:spcPct val="100000"/>
              </a:lnSpc>
              <a:spcBef>
                <a:spcPts val="4200"/>
              </a:spcBef>
              <a:buNone/>
            </a:pPr>
            <a:r>
              <a:rPr lang="en-US" sz="4000" dirty="0"/>
              <a:t>(F) … each school board of trustees must make available by September first of each fiscal year its annual budget… The budget must be available on the district’s website. The department… will provide a template that each district must use in reporting its budget.</a:t>
            </a:r>
            <a:endParaRPr lang="en-US" sz="4000" b="1" dirty="0">
              <a:solidFill>
                <a:schemeClr val="bg1"/>
              </a:solidFill>
            </a:endParaRPr>
          </a:p>
        </p:txBody>
      </p:sp>
      <p:sp>
        <p:nvSpPr>
          <p:cNvPr id="5" name="Text Placeholder 4">
            <a:extLst>
              <a:ext uri="{FF2B5EF4-FFF2-40B4-BE49-F238E27FC236}">
                <a16:creationId xmlns:a16="http://schemas.microsoft.com/office/drawing/2014/main" id="{1BD572E2-BB55-6872-DF87-153E689027A3}"/>
              </a:ext>
            </a:extLst>
          </p:cNvPr>
          <p:cNvSpPr>
            <a:spLocks noGrp="1"/>
          </p:cNvSpPr>
          <p:nvPr>
            <p:ph type="body" sz="quarter" idx="3"/>
          </p:nvPr>
        </p:nvSpPr>
        <p:spPr>
          <a:xfrm>
            <a:off x="9577760" y="2371986"/>
            <a:ext cx="7774782" cy="1097280"/>
          </a:xfrm>
        </p:spPr>
        <p:txBody>
          <a:bodyPr>
            <a:normAutofit/>
          </a:bodyPr>
          <a:lstStyle/>
          <a:p>
            <a:r>
              <a:rPr lang="en-US" sz="3200" dirty="0"/>
              <a:t>Plain Language</a:t>
            </a:r>
          </a:p>
        </p:txBody>
      </p:sp>
      <p:sp>
        <p:nvSpPr>
          <p:cNvPr id="6" name="Content Placeholder 5">
            <a:extLst>
              <a:ext uri="{FF2B5EF4-FFF2-40B4-BE49-F238E27FC236}">
                <a16:creationId xmlns:a16="http://schemas.microsoft.com/office/drawing/2014/main" id="{780DF0EE-843B-3B50-7D00-F73AFDA85814}"/>
              </a:ext>
            </a:extLst>
          </p:cNvPr>
          <p:cNvSpPr>
            <a:spLocks noGrp="1"/>
          </p:cNvSpPr>
          <p:nvPr>
            <p:ph sz="quarter" idx="4"/>
          </p:nvPr>
        </p:nvSpPr>
        <p:spPr>
          <a:xfrm>
            <a:off x="9609213" y="3469266"/>
            <a:ext cx="7774782" cy="5285510"/>
          </a:xfrm>
        </p:spPr>
        <p:txBody>
          <a:bodyPr>
            <a:normAutofit/>
          </a:bodyPr>
          <a:lstStyle/>
          <a:p>
            <a:r>
              <a:rPr lang="en-US" sz="4000" dirty="0"/>
              <a:t>Each year, the district board must propose a budget.</a:t>
            </a:r>
          </a:p>
          <a:p>
            <a:r>
              <a:rPr lang="en-US" sz="4000" dirty="0"/>
              <a:t>A copy of the approved budget proposal must be posted the website.</a:t>
            </a:r>
          </a:p>
          <a:p>
            <a:r>
              <a:rPr lang="en-US" sz="4000" dirty="0"/>
              <a:t>The budget proposal must follow the SCDE-provided template.</a:t>
            </a:r>
          </a:p>
        </p:txBody>
      </p:sp>
    </p:spTree>
    <p:extLst>
      <p:ext uri="{BB962C8B-B14F-4D97-AF65-F5344CB8AC3E}">
        <p14:creationId xmlns:p14="http://schemas.microsoft.com/office/powerpoint/2010/main" val="3511707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817C70-326C-893F-72FC-7F93B94D671E}"/>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E647DD1E-130A-95D1-7E00-B9F14FD6D707}"/>
              </a:ext>
            </a:extLst>
          </p:cNvPr>
          <p:cNvSpPr txBox="1">
            <a:spLocks noGrp="1"/>
          </p:cNvSpPr>
          <p:nvPr>
            <p:ph type="title"/>
          </p:nvPr>
        </p:nvSpPr>
        <p:spPr>
          <a:xfrm>
            <a:off x="942110" y="634663"/>
            <a:ext cx="16445345"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kumimoji="0" lang="en-US" sz="6000" b="1" i="0" u="none" strike="noStrike" kern="1200" cap="none" spc="0" normalizeH="0" baseline="0" noProof="0" dirty="0">
                <a:ln>
                  <a:noFill/>
                </a:ln>
                <a:effectLst/>
                <a:uLnTx/>
                <a:uFillTx/>
                <a:latin typeface="Aptos" panose="020B0004020202020204" pitchFamily="34" charset="0"/>
                <a:ea typeface="+mn-ea"/>
                <a:cs typeface="+mn-cs"/>
              </a:rPr>
              <a:t>Annual Audit</a:t>
            </a:r>
          </a:p>
        </p:txBody>
      </p:sp>
      <p:sp>
        <p:nvSpPr>
          <p:cNvPr id="3" name="Text Placeholder 2">
            <a:extLst>
              <a:ext uri="{FF2B5EF4-FFF2-40B4-BE49-F238E27FC236}">
                <a16:creationId xmlns:a16="http://schemas.microsoft.com/office/drawing/2014/main" id="{E6840602-94BC-C965-F794-97F71A615489}"/>
              </a:ext>
            </a:extLst>
          </p:cNvPr>
          <p:cNvSpPr>
            <a:spLocks noGrp="1"/>
          </p:cNvSpPr>
          <p:nvPr>
            <p:ph type="body" idx="1"/>
          </p:nvPr>
        </p:nvSpPr>
        <p:spPr>
          <a:xfrm>
            <a:off x="958793" y="2371986"/>
            <a:ext cx="7736681" cy="1097280"/>
          </a:xfrm>
        </p:spPr>
        <p:txBody>
          <a:bodyPr>
            <a:normAutofit/>
          </a:bodyPr>
          <a:lstStyle/>
          <a:p>
            <a:r>
              <a:rPr lang="en-US" sz="3200" dirty="0"/>
              <a:t>General Appropriations Bill for </a:t>
            </a:r>
            <a:br>
              <a:rPr lang="en-US" sz="3200" dirty="0"/>
            </a:br>
            <a:r>
              <a:rPr lang="en-US" sz="3200" dirty="0"/>
              <a:t>2025-26 (H630-1.3)</a:t>
            </a:r>
          </a:p>
        </p:txBody>
      </p:sp>
      <p:sp>
        <p:nvSpPr>
          <p:cNvPr id="4" name="Content Placeholder 3">
            <a:extLst>
              <a:ext uri="{FF2B5EF4-FFF2-40B4-BE49-F238E27FC236}">
                <a16:creationId xmlns:a16="http://schemas.microsoft.com/office/drawing/2014/main" id="{1752AD6A-0B2D-73C5-6BCE-0AF106BBD27A}"/>
              </a:ext>
            </a:extLst>
          </p:cNvPr>
          <p:cNvSpPr>
            <a:spLocks noGrp="1"/>
          </p:cNvSpPr>
          <p:nvPr>
            <p:ph sz="half" idx="2"/>
          </p:nvPr>
        </p:nvSpPr>
        <p:spPr>
          <a:xfrm>
            <a:off x="942110" y="3469266"/>
            <a:ext cx="7736681" cy="5285510"/>
          </a:xfrm>
        </p:spPr>
        <p:txBody>
          <a:bodyPr>
            <a:noAutofit/>
          </a:bodyPr>
          <a:lstStyle/>
          <a:p>
            <a:pPr marL="0" indent="0">
              <a:lnSpc>
                <a:spcPct val="100000"/>
              </a:lnSpc>
              <a:spcBef>
                <a:spcPts val="4200"/>
              </a:spcBef>
              <a:buNone/>
            </a:pPr>
            <a:r>
              <a:rPr lang="en-US" sz="4000" dirty="0"/>
              <a:t>I) Each district’s annual audit must be available on the district’s website.</a:t>
            </a:r>
          </a:p>
        </p:txBody>
      </p:sp>
      <p:sp>
        <p:nvSpPr>
          <p:cNvPr id="5" name="Text Placeholder 4">
            <a:extLst>
              <a:ext uri="{FF2B5EF4-FFF2-40B4-BE49-F238E27FC236}">
                <a16:creationId xmlns:a16="http://schemas.microsoft.com/office/drawing/2014/main" id="{BA531767-4A2F-160B-FE32-5F56234547AF}"/>
              </a:ext>
            </a:extLst>
          </p:cNvPr>
          <p:cNvSpPr>
            <a:spLocks noGrp="1"/>
          </p:cNvSpPr>
          <p:nvPr>
            <p:ph type="body" sz="quarter" idx="3"/>
          </p:nvPr>
        </p:nvSpPr>
        <p:spPr>
          <a:xfrm>
            <a:off x="9577760" y="2371986"/>
            <a:ext cx="7774782" cy="1097280"/>
          </a:xfrm>
        </p:spPr>
        <p:txBody>
          <a:bodyPr>
            <a:normAutofit/>
          </a:bodyPr>
          <a:lstStyle/>
          <a:p>
            <a:r>
              <a:rPr lang="en-US" sz="3200" dirty="0"/>
              <a:t>Plain Language</a:t>
            </a:r>
          </a:p>
        </p:txBody>
      </p:sp>
      <p:sp>
        <p:nvSpPr>
          <p:cNvPr id="6" name="Content Placeholder 5">
            <a:extLst>
              <a:ext uri="{FF2B5EF4-FFF2-40B4-BE49-F238E27FC236}">
                <a16:creationId xmlns:a16="http://schemas.microsoft.com/office/drawing/2014/main" id="{25D1AAFD-D9E6-683A-4179-2483F72469BF}"/>
              </a:ext>
            </a:extLst>
          </p:cNvPr>
          <p:cNvSpPr>
            <a:spLocks noGrp="1"/>
          </p:cNvSpPr>
          <p:nvPr>
            <p:ph sz="quarter" idx="4"/>
          </p:nvPr>
        </p:nvSpPr>
        <p:spPr>
          <a:xfrm>
            <a:off x="9609213" y="3469266"/>
            <a:ext cx="7774782" cy="5285510"/>
          </a:xfrm>
        </p:spPr>
        <p:txBody>
          <a:bodyPr>
            <a:normAutofit/>
          </a:bodyPr>
          <a:lstStyle/>
          <a:p>
            <a:r>
              <a:rPr lang="en-US" sz="4000" dirty="0"/>
              <a:t>Each year, the district’s finances are audited.</a:t>
            </a:r>
          </a:p>
          <a:p>
            <a:r>
              <a:rPr lang="en-US" sz="4000" dirty="0"/>
              <a:t>A copy of those audit results must be posted on the district’s website annually.</a:t>
            </a:r>
          </a:p>
        </p:txBody>
      </p:sp>
    </p:spTree>
    <p:extLst>
      <p:ext uri="{BB962C8B-B14F-4D97-AF65-F5344CB8AC3E}">
        <p14:creationId xmlns:p14="http://schemas.microsoft.com/office/powerpoint/2010/main" val="1487016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21FABD-0D00-A577-FE62-6C2D93813076}"/>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6CB9D141-175D-6F7F-7579-CB40620D2192}"/>
              </a:ext>
            </a:extLst>
          </p:cNvPr>
          <p:cNvSpPr txBox="1">
            <a:spLocks noGrp="1"/>
          </p:cNvSpPr>
          <p:nvPr>
            <p:ph type="title"/>
          </p:nvPr>
        </p:nvSpPr>
        <p:spPr>
          <a:xfrm>
            <a:off x="942110" y="634663"/>
            <a:ext cx="16445345"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kumimoji="0" lang="en-US" sz="6000" b="1" i="0" u="none" strike="noStrike" kern="1200" cap="none" spc="0" normalizeH="0" baseline="0" noProof="0" dirty="0">
                <a:ln>
                  <a:noFill/>
                </a:ln>
                <a:effectLst/>
                <a:uLnTx/>
                <a:uFillTx/>
                <a:latin typeface="Aptos" panose="020B0004020202020204" pitchFamily="34" charset="0"/>
                <a:ea typeface="+mn-ea"/>
                <a:cs typeface="+mn-cs"/>
              </a:rPr>
              <a:t>Transaction Register </a:t>
            </a:r>
            <a:r>
              <a:rPr lang="en-US" sz="6000" dirty="0">
                <a:latin typeface="Aptos" panose="020B0004020202020204" pitchFamily="34" charset="0"/>
              </a:rPr>
              <a:t>for Expenditures of $100+</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3" name="Text Placeholder 2">
            <a:extLst>
              <a:ext uri="{FF2B5EF4-FFF2-40B4-BE49-F238E27FC236}">
                <a16:creationId xmlns:a16="http://schemas.microsoft.com/office/drawing/2014/main" id="{186A3405-6A50-FAFA-8948-0AD655056AFC}"/>
              </a:ext>
            </a:extLst>
          </p:cNvPr>
          <p:cNvSpPr>
            <a:spLocks noGrp="1"/>
          </p:cNvSpPr>
          <p:nvPr>
            <p:ph type="body" idx="1"/>
          </p:nvPr>
        </p:nvSpPr>
        <p:spPr>
          <a:xfrm>
            <a:off x="958793" y="2371986"/>
            <a:ext cx="7736681" cy="1097280"/>
          </a:xfrm>
        </p:spPr>
        <p:txBody>
          <a:bodyPr>
            <a:normAutofit/>
          </a:bodyPr>
          <a:lstStyle/>
          <a:p>
            <a:r>
              <a:rPr lang="en-US" sz="3200" dirty="0"/>
              <a:t>General Appropriations Bill for </a:t>
            </a:r>
            <a:br>
              <a:rPr lang="en-US" sz="3200" dirty="0"/>
            </a:br>
            <a:r>
              <a:rPr lang="en-US" sz="3200" dirty="0"/>
              <a:t>2025-26 (H630-1.21)</a:t>
            </a:r>
          </a:p>
        </p:txBody>
      </p:sp>
      <p:sp>
        <p:nvSpPr>
          <p:cNvPr id="4" name="Content Placeholder 3">
            <a:extLst>
              <a:ext uri="{FF2B5EF4-FFF2-40B4-BE49-F238E27FC236}">
                <a16:creationId xmlns:a16="http://schemas.microsoft.com/office/drawing/2014/main" id="{63B915A3-E059-C8C2-16E0-2170BFFB0BAA}"/>
              </a:ext>
            </a:extLst>
          </p:cNvPr>
          <p:cNvSpPr>
            <a:spLocks noGrp="1"/>
          </p:cNvSpPr>
          <p:nvPr>
            <p:ph sz="half" idx="2"/>
          </p:nvPr>
        </p:nvSpPr>
        <p:spPr>
          <a:xfrm>
            <a:off x="942110" y="3469266"/>
            <a:ext cx="7736681" cy="5285510"/>
          </a:xfrm>
        </p:spPr>
        <p:txBody>
          <a:bodyPr>
            <a:noAutofit/>
          </a:bodyPr>
          <a:lstStyle/>
          <a:p>
            <a:pPr marL="0" indent="0">
              <a:lnSpc>
                <a:spcPct val="100000"/>
              </a:lnSpc>
              <a:spcBef>
                <a:spcPts val="4200"/>
              </a:spcBef>
              <a:buNone/>
            </a:pPr>
            <a:r>
              <a:rPr lang="en-US" sz="4000" dirty="0"/>
              <a:t>School districts must maintain a transaction register that includes a complete record of all funds expended over one hundred dollars, ...  The register must be prominently posted on the district's internet website and made available for public viewing and downloading. </a:t>
            </a:r>
            <a:endParaRPr lang="en-US" sz="4000" b="1" dirty="0">
              <a:solidFill>
                <a:schemeClr val="bg1"/>
              </a:solidFill>
            </a:endParaRPr>
          </a:p>
        </p:txBody>
      </p:sp>
      <p:sp>
        <p:nvSpPr>
          <p:cNvPr id="5" name="Text Placeholder 4">
            <a:extLst>
              <a:ext uri="{FF2B5EF4-FFF2-40B4-BE49-F238E27FC236}">
                <a16:creationId xmlns:a16="http://schemas.microsoft.com/office/drawing/2014/main" id="{FA8CE51F-DC84-1DE6-2DA2-9962C2D90743}"/>
              </a:ext>
            </a:extLst>
          </p:cNvPr>
          <p:cNvSpPr>
            <a:spLocks noGrp="1"/>
          </p:cNvSpPr>
          <p:nvPr>
            <p:ph type="body" sz="quarter" idx="3"/>
          </p:nvPr>
        </p:nvSpPr>
        <p:spPr>
          <a:xfrm>
            <a:off x="9577760" y="2371986"/>
            <a:ext cx="7774782" cy="1097280"/>
          </a:xfrm>
        </p:spPr>
        <p:txBody>
          <a:bodyPr>
            <a:normAutofit/>
          </a:bodyPr>
          <a:lstStyle/>
          <a:p>
            <a:r>
              <a:rPr lang="en-US" sz="3200" dirty="0"/>
              <a:t>Plain Language</a:t>
            </a:r>
          </a:p>
        </p:txBody>
      </p:sp>
      <p:sp>
        <p:nvSpPr>
          <p:cNvPr id="6" name="Content Placeholder 5">
            <a:extLst>
              <a:ext uri="{FF2B5EF4-FFF2-40B4-BE49-F238E27FC236}">
                <a16:creationId xmlns:a16="http://schemas.microsoft.com/office/drawing/2014/main" id="{FFD3C791-3F4B-E307-15AE-94A6B46CAA9D}"/>
              </a:ext>
            </a:extLst>
          </p:cNvPr>
          <p:cNvSpPr>
            <a:spLocks noGrp="1"/>
          </p:cNvSpPr>
          <p:nvPr>
            <p:ph sz="quarter" idx="4"/>
          </p:nvPr>
        </p:nvSpPr>
        <p:spPr>
          <a:xfrm>
            <a:off x="9609213" y="3469266"/>
            <a:ext cx="7774782" cy="5285510"/>
          </a:xfrm>
        </p:spPr>
        <p:txBody>
          <a:bodyPr>
            <a:normAutofit/>
          </a:bodyPr>
          <a:lstStyle/>
          <a:p>
            <a:r>
              <a:rPr lang="en-US" sz="4000" dirty="0"/>
              <a:t>Districts must maintain an active, monthly record of transactions.</a:t>
            </a:r>
          </a:p>
          <a:p>
            <a:r>
              <a:rPr lang="en-US" sz="4000" dirty="0"/>
              <a:t>A copy of the register must be posted on the district’s website.</a:t>
            </a:r>
          </a:p>
        </p:txBody>
      </p:sp>
    </p:spTree>
    <p:extLst>
      <p:ext uri="{BB962C8B-B14F-4D97-AF65-F5344CB8AC3E}">
        <p14:creationId xmlns:p14="http://schemas.microsoft.com/office/powerpoint/2010/main" val="4043563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47D903-B494-4E4A-CFD8-7C56044B13AD}"/>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34E82561-D5C9-3BC6-4C93-DCBF628DA373}"/>
              </a:ext>
            </a:extLst>
          </p:cNvPr>
          <p:cNvSpPr txBox="1">
            <a:spLocks noGrp="1"/>
          </p:cNvSpPr>
          <p:nvPr>
            <p:ph type="title"/>
          </p:nvPr>
        </p:nvSpPr>
        <p:spPr>
          <a:xfrm>
            <a:off x="918972" y="798582"/>
            <a:ext cx="16450056" cy="92333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defTabSz="914400">
              <a:spcBef>
                <a:spcPts val="0"/>
              </a:spcBef>
              <a:defRPr/>
            </a:pPr>
            <a:r>
              <a:rPr lang="en-US" sz="6000" dirty="0">
                <a:latin typeface="Aptos" panose="020B0004020202020204" pitchFamily="34" charset="0"/>
              </a:rPr>
              <a:t>Transaction Register Requirements</a:t>
            </a:r>
            <a:endParaRPr kumimoji="0" lang="en-US" sz="6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4" name="Content Placeholder 3">
            <a:extLst>
              <a:ext uri="{FF2B5EF4-FFF2-40B4-BE49-F238E27FC236}">
                <a16:creationId xmlns:a16="http://schemas.microsoft.com/office/drawing/2014/main" id="{4D896823-E787-DC8D-561D-5A54A408EF84}"/>
              </a:ext>
            </a:extLst>
          </p:cNvPr>
          <p:cNvSpPr>
            <a:spLocks noGrp="1"/>
          </p:cNvSpPr>
          <p:nvPr>
            <p:ph idx="1"/>
          </p:nvPr>
        </p:nvSpPr>
        <p:spPr>
          <a:xfrm>
            <a:off x="936137" y="2166068"/>
            <a:ext cx="16450056" cy="7016032"/>
          </a:xfrm>
        </p:spPr>
        <p:txBody>
          <a:bodyPr>
            <a:normAutofit lnSpcReduction="10000"/>
          </a:bodyPr>
          <a:lstStyle/>
          <a:p>
            <a:pPr marL="571500" indent="-571500">
              <a:buFont typeface="Arial" panose="020B0604020202020204" pitchFamily="34" charset="0"/>
              <a:buChar char="•"/>
            </a:pPr>
            <a:r>
              <a:rPr lang="en-US" sz="4000" b="1" dirty="0"/>
              <a:t>Information on each transaction must include:</a:t>
            </a:r>
          </a:p>
          <a:p>
            <a:pPr marL="1600200" lvl="1" indent="-571500">
              <a:buFont typeface="Courier New" panose="02070309020205020404" pitchFamily="49" charset="0"/>
              <a:buChar char="o"/>
            </a:pPr>
            <a:r>
              <a:rPr lang="en-US" sz="3900" b="1" dirty="0">
                <a:solidFill>
                  <a:schemeClr val="bg1"/>
                </a:solidFill>
              </a:rPr>
              <a:t>the transaction amount;</a:t>
            </a:r>
          </a:p>
          <a:p>
            <a:pPr marL="1600200" lvl="1" indent="-571500">
              <a:buFont typeface="Courier New" panose="02070309020205020404" pitchFamily="49" charset="0"/>
              <a:buChar char="o"/>
            </a:pPr>
            <a:r>
              <a:rPr lang="en-US" sz="3900" b="1" dirty="0">
                <a:solidFill>
                  <a:schemeClr val="bg1"/>
                </a:solidFill>
              </a:rPr>
              <a:t>the name of the payee; and</a:t>
            </a:r>
          </a:p>
          <a:p>
            <a:pPr marL="1600200" lvl="1" indent="-571500">
              <a:buFont typeface="Courier New" panose="02070309020205020404" pitchFamily="49" charset="0"/>
              <a:buChar char="o"/>
            </a:pPr>
            <a:r>
              <a:rPr lang="en-US" sz="3900" b="1" dirty="0">
                <a:solidFill>
                  <a:schemeClr val="bg1"/>
                </a:solidFill>
              </a:rPr>
              <a:t>a statement providing a detailed description of the expenditure.</a:t>
            </a:r>
            <a:endParaRPr lang="en-US" sz="5400" b="1" dirty="0"/>
          </a:p>
          <a:p>
            <a:pPr marL="571500" indent="-571500">
              <a:buFont typeface="Arial" panose="020B0604020202020204" pitchFamily="34" charset="0"/>
              <a:buChar char="•"/>
            </a:pPr>
            <a:r>
              <a:rPr lang="en-US" sz="4000" b="1" dirty="0"/>
              <a:t>The register must:</a:t>
            </a:r>
          </a:p>
          <a:p>
            <a:pPr marL="1714500" lvl="1" indent="-685800">
              <a:buFont typeface="Courier New" panose="02070309020205020404" pitchFamily="49" charset="0"/>
              <a:buChar char="o"/>
            </a:pPr>
            <a:r>
              <a:rPr lang="en-US" sz="3900" b="1" dirty="0">
                <a:solidFill>
                  <a:schemeClr val="bg1"/>
                </a:solidFill>
                <a:highlight>
                  <a:srgbClr val="43718B"/>
                </a:highlight>
              </a:rPr>
              <a:t>NOT</a:t>
            </a:r>
            <a:r>
              <a:rPr lang="en-US" sz="3900" b="1" dirty="0">
                <a:solidFill>
                  <a:schemeClr val="bg1"/>
                </a:solidFill>
              </a:rPr>
              <a:t> include an entry for salary, wages, or other compensation paid to individual employees. </a:t>
            </a:r>
          </a:p>
          <a:p>
            <a:pPr marL="1714500" lvl="1" indent="-685800">
              <a:buFont typeface="Courier New" panose="02070309020205020404" pitchFamily="49" charset="0"/>
              <a:buChar char="o"/>
            </a:pPr>
            <a:r>
              <a:rPr lang="en-US" sz="3900" b="1" dirty="0">
                <a:solidFill>
                  <a:schemeClr val="bg1"/>
                </a:solidFill>
                <a:highlight>
                  <a:srgbClr val="43718B"/>
                </a:highlight>
              </a:rPr>
              <a:t>NOT</a:t>
            </a:r>
            <a:r>
              <a:rPr lang="en-US" sz="3900" b="1" dirty="0">
                <a:solidFill>
                  <a:schemeClr val="bg1"/>
                </a:solidFill>
              </a:rPr>
              <a:t> include any information that can be used to identify an individual employee. </a:t>
            </a:r>
          </a:p>
          <a:p>
            <a:pPr marL="1714500" lvl="1" indent="-685800">
              <a:buFont typeface="Courier New" panose="02070309020205020404" pitchFamily="49" charset="0"/>
              <a:buChar char="o"/>
            </a:pPr>
            <a:r>
              <a:rPr lang="en-US" sz="3900" b="1" dirty="0">
                <a:solidFill>
                  <a:schemeClr val="bg1"/>
                </a:solidFill>
              </a:rPr>
              <a:t>Be accompanied by a complete explanation of any codes or acronyms used to identify a payee or an expenditure. </a:t>
            </a:r>
          </a:p>
          <a:p>
            <a:pPr marL="1714500" lvl="1" indent="-685800">
              <a:buFont typeface="Courier New" panose="02070309020205020404" pitchFamily="49" charset="0"/>
              <a:buChar char="o"/>
            </a:pPr>
            <a:r>
              <a:rPr lang="en-US" sz="3900" b="1" dirty="0">
                <a:solidFill>
                  <a:schemeClr val="bg1"/>
                </a:solidFill>
              </a:rPr>
              <a:t>Be searchable and updated at least once a month.</a:t>
            </a:r>
          </a:p>
        </p:txBody>
      </p:sp>
    </p:spTree>
    <p:extLst>
      <p:ext uri="{BB962C8B-B14F-4D97-AF65-F5344CB8AC3E}">
        <p14:creationId xmlns:p14="http://schemas.microsoft.com/office/powerpoint/2010/main" val="2986653548"/>
      </p:ext>
    </p:extLst>
  </p:cSld>
  <p:clrMapOvr>
    <a:masterClrMapping/>
  </p:clrMapOvr>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8" id="{A6655432-7F9D-45E4-B26D-8D1511A842BF}" vid="{F365FBCD-5AED-4290-9F95-E02E13E7626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933e7b6-50d9-4028-9af2-bb3ff25c2339" xsi:nil="true"/>
    <lcf76f155ced4ddcb4097134ff3c332f xmlns="7106cce1-ba35-4a83-8029-24bb5184fb96">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7938B02EA316049983EE42948B884B8" ma:contentTypeVersion="18" ma:contentTypeDescription="Create a new document." ma:contentTypeScope="" ma:versionID="fc46e4903526d432c794cbc8c7dcf335">
  <xsd:schema xmlns:xsd="http://www.w3.org/2001/XMLSchema" xmlns:xs="http://www.w3.org/2001/XMLSchema" xmlns:p="http://schemas.microsoft.com/office/2006/metadata/properties" xmlns:ns2="7106cce1-ba35-4a83-8029-24bb5184fb96" xmlns:ns3="1933e7b6-50d9-4028-9af2-bb3ff25c2339" targetNamespace="http://schemas.microsoft.com/office/2006/metadata/properties" ma:root="true" ma:fieldsID="baab627d0344af17c72f291a93e3bc37" ns2:_="" ns3:_="">
    <xsd:import namespace="7106cce1-ba35-4a83-8029-24bb5184fb96"/>
    <xsd:import namespace="1933e7b6-50d9-4028-9af2-bb3ff25c233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06cce1-ba35-4a83-8029-24bb5184fb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933e7b6-50d9-4028-9af2-bb3ff25c2339"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444922cf-cb47-455a-9f72-8aaa512b9ac5}" ma:internalName="TaxCatchAll" ma:showField="CatchAllData" ma:web="1933e7b6-50d9-4028-9af2-bb3ff25c233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E020BF-8A98-480B-9AC0-A56B1F07369B}">
  <ds:schemaRefs>
    <ds:schemaRef ds:uri="http://schemas.microsoft.com/sharepoint/v3/contenttype/forms"/>
  </ds:schemaRefs>
</ds:datastoreItem>
</file>

<file path=customXml/itemProps2.xml><?xml version="1.0" encoding="utf-8"?>
<ds:datastoreItem xmlns:ds="http://schemas.openxmlformats.org/officeDocument/2006/customXml" ds:itemID="{572656D5-D3CA-406B-A6C0-28D37451824C}">
  <ds:schemaRefs>
    <ds:schemaRef ds:uri="7106cce1-ba35-4a83-8029-24bb5184fb96"/>
    <ds:schemaRef ds:uri="http://www.w3.org/XML/1998/namespace"/>
    <ds:schemaRef ds:uri="http://purl.org/dc/dcmitype/"/>
    <ds:schemaRef ds:uri="http://schemas.microsoft.com/office/2006/documentManagement/types"/>
    <ds:schemaRef ds:uri="http://schemas.microsoft.com/office/infopath/2007/PartnerControls"/>
    <ds:schemaRef ds:uri="http://purl.org/dc/terms/"/>
    <ds:schemaRef ds:uri="http://schemas.microsoft.com/office/2006/metadata/properties"/>
    <ds:schemaRef ds:uri="http://schemas.openxmlformats.org/package/2006/metadata/core-properties"/>
    <ds:schemaRef ds:uri="1933e7b6-50d9-4028-9af2-bb3ff25c2339"/>
    <ds:schemaRef ds:uri="http://purl.org/dc/elements/1.1/"/>
  </ds:schemaRefs>
</ds:datastoreItem>
</file>

<file path=customXml/itemProps3.xml><?xml version="1.0" encoding="utf-8"?>
<ds:datastoreItem xmlns:ds="http://schemas.openxmlformats.org/officeDocument/2006/customXml" ds:itemID="{C11DCBD6-E875-4818-8812-93C6EFE3E4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06cce1-ba35-4a83-8029-24bb5184fb96"/>
    <ds:schemaRef ds:uri="1933e7b6-50d9-4028-9af2-bb3ff25c233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powerpoint_dark</Template>
  <TotalTime>5441</TotalTime>
  <Words>1387</Words>
  <Application>Microsoft Office PowerPoint</Application>
  <PresentationFormat>Custom</PresentationFormat>
  <Paragraphs>154</Paragraphs>
  <Slides>29</Slides>
  <Notes>29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Aptos</vt:lpstr>
      <vt:lpstr>Source Sans Pro Web</vt:lpstr>
      <vt:lpstr>Courier New</vt:lpstr>
      <vt:lpstr>Arial</vt:lpstr>
      <vt:lpstr>1_Office Theme</vt:lpstr>
      <vt:lpstr>District Website Financial Transparency Requirements 2025-26</vt:lpstr>
      <vt:lpstr>Financial Transparency Requirements</vt:lpstr>
      <vt:lpstr>Data Privacy &amp; Security</vt:lpstr>
      <vt:lpstr>Personal Identifiable Information (PII)</vt:lpstr>
      <vt:lpstr>Financial Transparency Legislation Checklist</vt:lpstr>
      <vt:lpstr>Annual Budget</vt:lpstr>
      <vt:lpstr>Annual Audit</vt:lpstr>
      <vt:lpstr>Transaction Register for Expenditures of $100+</vt:lpstr>
      <vt:lpstr>Transaction Register Requirements</vt:lpstr>
      <vt:lpstr>Monthly Credit Card Statements</vt:lpstr>
      <vt:lpstr>Monthly Credit Card Statement, Example</vt:lpstr>
      <vt:lpstr>Administrative Cost Report for Prior Year</vt:lpstr>
      <vt:lpstr>Administrative Costs Report, Example</vt:lpstr>
      <vt:lpstr>Related Requirements</vt:lpstr>
      <vt:lpstr>Surplus Property List</vt:lpstr>
      <vt:lpstr>Surplus Property, Explained</vt:lpstr>
      <vt:lpstr>Funding Flexibility Certification</vt:lpstr>
      <vt:lpstr>Funding Flexibility Certification, Example</vt:lpstr>
      <vt:lpstr>Monthly Reporting of Fund Balance</vt:lpstr>
      <vt:lpstr>Comptroller General Website</vt:lpstr>
      <vt:lpstr>Fee Schedules for Governor’s Schools</vt:lpstr>
      <vt:lpstr>Other Considerations</vt:lpstr>
      <vt:lpstr>Record-Keeping</vt:lpstr>
      <vt:lpstr>Timeline of Specific Posting Requirements</vt:lpstr>
      <vt:lpstr>Website Organization, Example 1</vt:lpstr>
      <vt:lpstr>Website Organization, Example 2</vt:lpstr>
      <vt:lpstr>Website Organization, Example 3</vt:lpstr>
      <vt:lpstr>SCDE Support</vt:lpstr>
      <vt:lpstr>ed.sc.gov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Osborne, Sean</dc:creator>
  <cp:lastModifiedBy>Osborne, Sean</cp:lastModifiedBy>
  <cp:revision>2</cp:revision>
  <dcterms:created xsi:type="dcterms:W3CDTF">2025-07-21T15:56:48Z</dcterms:created>
  <dcterms:modified xsi:type="dcterms:W3CDTF">2025-07-28T15:46:31Z</dcterms:modified>
  <dc:identifier>DAGJFJTh0zc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0x01010087938B02EA316049983EE42948B884B8</vt:lpwstr>
  </property>
  <property fmtid="{D5CDD505-2E9C-101B-9397-08002B2CF9AE}" pid="3" name="MediaServiceImageTags">
    <vt:lpwstr/>
  </property>
</Properties>
</file>