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39"/>
  </p:notesMasterIdLst>
  <p:sldIdLst>
    <p:sldId id="302" r:id="rId2"/>
    <p:sldId id="313" r:id="rId3"/>
    <p:sldId id="314" r:id="rId4"/>
    <p:sldId id="315" r:id="rId5"/>
    <p:sldId id="316" r:id="rId6"/>
    <p:sldId id="317" r:id="rId7"/>
    <p:sldId id="318" r:id="rId8"/>
    <p:sldId id="320" r:id="rId9"/>
    <p:sldId id="321" r:id="rId10"/>
    <p:sldId id="322" r:id="rId11"/>
    <p:sldId id="323" r:id="rId12"/>
    <p:sldId id="324" r:id="rId13"/>
    <p:sldId id="325" r:id="rId14"/>
    <p:sldId id="327" r:id="rId15"/>
    <p:sldId id="328" r:id="rId16"/>
    <p:sldId id="330" r:id="rId17"/>
    <p:sldId id="331" r:id="rId18"/>
    <p:sldId id="332" r:id="rId19"/>
    <p:sldId id="333" r:id="rId20"/>
    <p:sldId id="334" r:id="rId21"/>
    <p:sldId id="335" r:id="rId22"/>
    <p:sldId id="336" r:id="rId23"/>
    <p:sldId id="337" r:id="rId24"/>
    <p:sldId id="339" r:id="rId25"/>
    <p:sldId id="340" r:id="rId26"/>
    <p:sldId id="341" r:id="rId27"/>
    <p:sldId id="342" r:id="rId28"/>
    <p:sldId id="343" r:id="rId29"/>
    <p:sldId id="344" r:id="rId30"/>
    <p:sldId id="345" r:id="rId31"/>
    <p:sldId id="346" r:id="rId32"/>
    <p:sldId id="347" r:id="rId33"/>
    <p:sldId id="348" r:id="rId34"/>
    <p:sldId id="349" r:id="rId35"/>
    <p:sldId id="359" r:id="rId36"/>
    <p:sldId id="360" r:id="rId37"/>
    <p:sldId id="361" r:id="rId38"/>
  </p:sldIdLst>
  <p:sldSz cx="18288000" cy="10287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F0C14C"/>
    <a:srgbClr val="E7E7E7"/>
    <a:srgbClr val="469FB7"/>
    <a:srgbClr val="FFE493"/>
    <a:srgbClr val="2F3DFC"/>
    <a:srgbClr val="3A6C97"/>
    <a:srgbClr val="233746"/>
    <a:srgbClr val="EFC04B"/>
    <a:srgbClr val="F5D9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0" autoAdjust="0"/>
    <p:restoredTop sz="95706" autoAdjust="0"/>
  </p:normalViewPr>
  <p:slideViewPr>
    <p:cSldViewPr>
      <p:cViewPr varScale="1">
        <p:scale>
          <a:sx n="52" d="100"/>
          <a:sy n="52" d="100"/>
        </p:scale>
        <p:origin x="204" y="384"/>
      </p:cViewPr>
      <p:guideLst>
        <p:guide orient="horz" pos="2160"/>
        <p:guide pos="2880"/>
      </p:guideLst>
    </p:cSldViewPr>
  </p:slideViewPr>
  <p:outlineViewPr>
    <p:cViewPr>
      <p:scale>
        <a:sx n="33" d="100"/>
        <a:sy n="33" d="100"/>
      </p:scale>
      <p:origin x="0" y="-12468"/>
    </p:cViewPr>
  </p:outlineViewPr>
  <p:notesTextViewPr>
    <p:cViewPr>
      <p:scale>
        <a:sx n="120" d="100"/>
        <a:sy n="120" d="100"/>
      </p:scale>
      <p:origin x="0" y="0"/>
    </p:cViewPr>
  </p:notesTextViewPr>
  <p:sorterViewPr>
    <p:cViewPr>
      <p:scale>
        <a:sx n="70" d="100"/>
        <a:sy n="70" d="100"/>
      </p:scale>
      <p:origin x="0" y="-223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8/20/2025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Slide title should be Aptos Bold font, left-aligned, not smaller than 44pt</a:t>
            </a:r>
          </a:p>
          <a:p>
            <a:pPr marL="171450" indent="-171450">
              <a:buFont typeface="Arial" panose="020B0604020202020204" pitchFamily="34" charset="0"/>
              <a:buChar char="•"/>
            </a:pPr>
            <a:r>
              <a:rPr lang="en-US" dirty="0"/>
              <a:t>Audience – To whom/group you are presenting to</a:t>
            </a:r>
          </a:p>
          <a:p>
            <a:pPr marL="171450" indent="-171450">
              <a:buFont typeface="Arial" panose="020B0604020202020204" pitchFamily="34" charset="0"/>
              <a:buChar char="•"/>
            </a:pPr>
            <a:r>
              <a:rPr lang="en-US" dirty="0"/>
              <a:t>Speaker – Who is giving the presentation (may be by name or by department)</a:t>
            </a:r>
          </a:p>
          <a:p>
            <a:pPr marL="171450" indent="-171450">
              <a:buFont typeface="Arial" panose="020B0604020202020204" pitchFamily="34" charset="0"/>
              <a:buChar char="•"/>
            </a:pPr>
            <a:r>
              <a:rPr lang="en-US" dirty="0"/>
              <a:t>Date – Date of presentation</a:t>
            </a:r>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dirty="0">
                <a:solidFill>
                  <a:schemeClr val="bg1"/>
                </a:solidFill>
              </a:rPr>
              <a:t>Title</a:t>
            </a:r>
            <a:r>
              <a:rPr lang="en-US" dirty="0"/>
              <a:t> </a:t>
            </a:r>
            <a:r>
              <a:rPr lang="en-US" dirty="0">
                <a:solidFill>
                  <a:schemeClr val="bg1"/>
                </a:solidFill>
              </a:rPr>
              <a:t>Slide</a:t>
            </a:r>
            <a:r>
              <a:rPr lang="en-US" dirty="0"/>
              <a:t> -</a:t>
            </a:r>
            <a:r>
              <a:rPr lang="en-US" dirty="0">
                <a:solidFill>
                  <a:schemeClr val="bg1"/>
                </a:solidFill>
              </a:rPr>
              <a:t>Font is no less than 44 size</a:t>
            </a:r>
            <a:endParaRPr lang="en-US" dirty="0"/>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dirty="0"/>
              <a:t>&lt;Audience&gt;</a:t>
            </a:r>
          </a:p>
          <a:p>
            <a:r>
              <a:rPr lang="en-US" dirty="0"/>
              <a:t>&lt;Presenter Name&gt; </a:t>
            </a:r>
          </a:p>
          <a:p>
            <a:r>
              <a:rPr lang="en-US" dirty="0"/>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dirty="0"/>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dirty="0"/>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dirty="0"/>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dirty="0"/>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err="1"/>
              <a:t>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p>
          <a:p>
            <a:pPr lvl="0"/>
            <a:endParaRPr lang="en-US" dirty="0"/>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dirty="0"/>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a:t>Click to </a:t>
            </a:r>
            <a:r>
              <a:rPr lang="en-US" dirty="0" err="1"/>
              <a:t>eadipisicing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a:t>Insert and format picture </a:t>
            </a:r>
          </a:p>
          <a:p>
            <a:pPr lvl="0"/>
            <a:r>
              <a:rPr lang="en-US" dirty="0"/>
              <a:t>to fit allotted box frame</a:t>
            </a:r>
          </a:p>
          <a:p>
            <a:pPr lvl="0"/>
            <a:r>
              <a:rPr lang="en-US" dirty="0"/>
              <a:t>(you may adjust the height of the yellow box, not the width)</a:t>
            </a:r>
          </a:p>
          <a:p>
            <a:pPr lvl="0"/>
            <a:endParaRPr lang="en-US" dirty="0"/>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dirty="0" err="1"/>
              <a:t>Firstname</a:t>
            </a:r>
            <a:br>
              <a:rPr lang="en-US" dirty="0"/>
            </a:br>
            <a:r>
              <a:rPr lang="en-US" dirty="0" err="1"/>
              <a:t>Lastname</a:t>
            </a:r>
            <a:endParaRPr lang="en-US" dirty="0"/>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dirty="0"/>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dirty="0"/>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dirty="0"/>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dirty="0"/>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dirty="0"/>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dirty="0"/>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dirty="0"/>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dirty="0">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www.fapiis.gov/" TargetMode="External"/><Relationship Id="rId2" Type="http://schemas.openxmlformats.org/officeDocument/2006/relationships/hyperlink" Target="http://www.sam.gov/"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hyperlink" Target="http://www.sam.gov/"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hyperlink" Target="https://www.ed.sc.gov/finance/financial-services/manual-handbooks-and-guidelines/funding-manuals/" TargetMode="External"/><Relationship Id="rId2" Type="http://schemas.openxmlformats.org/officeDocument/2006/relationships/hyperlink" Target="https://ed.sc.gov/finance/auditing/manuals-handbooks-and-guidelines/guidelines-for-retaining-documentation-to-support-expenditures/" TargetMode="External"/><Relationship Id="rId1" Type="http://schemas.openxmlformats.org/officeDocument/2006/relationships/slideLayout" Target="../slideLayouts/slideLayout4.xml"/><Relationship Id="rId4" Type="http://schemas.openxmlformats.org/officeDocument/2006/relationships/hyperlink" Target="https://ed.sc.gov/policy/federal-education-programs/esser-funding-information/"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hyperlink" Target="mailto:ramelvin@ed.sc.gov" TargetMode="External"/><Relationship Id="rId2" Type="http://schemas.openxmlformats.org/officeDocument/2006/relationships/hyperlink" Target="mailto:mmyers@ed.sc.gov"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p:txBody>
          <a:bodyPr/>
          <a:lstStyle/>
          <a:p>
            <a:pPr algn="ctr"/>
            <a:r>
              <a:rPr lang="en-US" dirty="0"/>
              <a:t>Office of Audit Services  Types of Audits</a:t>
            </a:r>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p:txBody>
          <a:bodyPr>
            <a:normAutofit/>
          </a:bodyPr>
          <a:lstStyle/>
          <a:p>
            <a:r>
              <a:rPr lang="en-US" dirty="0"/>
              <a:t>Finance Boot Camp</a:t>
            </a:r>
          </a:p>
          <a:p>
            <a:r>
              <a:rPr lang="en-US" dirty="0"/>
              <a:t>Hershula D. Davis</a:t>
            </a:r>
          </a:p>
          <a:p>
            <a:r>
              <a:rPr lang="en-US" dirty="0"/>
              <a:t>Audits Director</a:t>
            </a:r>
          </a:p>
          <a:p>
            <a:r>
              <a:rPr lang="en-US" dirty="0"/>
              <a:t>August 21, 2025</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2D137-ADC4-4BC1-4FE9-985B59ACE5C3}"/>
              </a:ext>
            </a:extLst>
          </p:cNvPr>
          <p:cNvSpPr>
            <a:spLocks noGrp="1"/>
          </p:cNvSpPr>
          <p:nvPr>
            <p:ph type="title"/>
          </p:nvPr>
        </p:nvSpPr>
        <p:spPr/>
        <p:txBody>
          <a:bodyPr/>
          <a:lstStyle/>
          <a:p>
            <a:r>
              <a:rPr lang="en-US" dirty="0"/>
              <a:t>Limited Scope Audits: Focused Review for Compliance</a:t>
            </a:r>
          </a:p>
        </p:txBody>
      </p:sp>
      <p:sp>
        <p:nvSpPr>
          <p:cNvPr id="3" name="Content Placeholder 2">
            <a:extLst>
              <a:ext uri="{FF2B5EF4-FFF2-40B4-BE49-F238E27FC236}">
                <a16:creationId xmlns:a16="http://schemas.microsoft.com/office/drawing/2014/main" id="{63EA95E4-1DE8-BB83-13D9-98D1048F4000}"/>
              </a:ext>
            </a:extLst>
          </p:cNvPr>
          <p:cNvSpPr>
            <a:spLocks noGrp="1"/>
          </p:cNvSpPr>
          <p:nvPr>
            <p:ph idx="1"/>
          </p:nvPr>
        </p:nvSpPr>
        <p:spPr/>
        <p:txBody>
          <a:bodyPr>
            <a:normAutofit lnSpcReduction="10000"/>
          </a:bodyPr>
          <a:lstStyle/>
          <a:p>
            <a:pPr marL="742950" indent="-742950">
              <a:buFont typeface="+mj-lt"/>
              <a:buAutoNum type="arabicPeriod"/>
            </a:pPr>
            <a:r>
              <a:rPr lang="en-US" dirty="0"/>
              <a:t>Lack of required documentation to support personnel salary costs</a:t>
            </a:r>
          </a:p>
          <a:p>
            <a:pPr marL="1543050" lvl="2" indent="-742950"/>
            <a:r>
              <a:rPr lang="en-US" sz="2800" dirty="0"/>
              <a:t>No timesheets</a:t>
            </a:r>
          </a:p>
          <a:p>
            <a:pPr marL="1543050" lvl="2" indent="-742950"/>
            <a:r>
              <a:rPr lang="en-US" sz="2800" dirty="0"/>
              <a:t>No time and effort documentation (PARS or Semi-Annual Certifications)</a:t>
            </a:r>
          </a:p>
          <a:p>
            <a:pPr marL="742950" indent="-742950">
              <a:buFont typeface="+mj-lt"/>
              <a:buAutoNum type="arabicPeriod"/>
            </a:pPr>
            <a:r>
              <a:rPr lang="en-US" dirty="0"/>
              <a:t>Unallowable costs</a:t>
            </a:r>
          </a:p>
          <a:p>
            <a:pPr marL="742950" indent="-742950">
              <a:buFont typeface="+mj-lt"/>
              <a:buAutoNum type="arabicPeriod"/>
            </a:pPr>
            <a:r>
              <a:rPr lang="en-US" dirty="0"/>
              <a:t>Failure to adhere to the approved budget</a:t>
            </a:r>
          </a:p>
          <a:p>
            <a:pPr marL="742950" indent="-742950">
              <a:buFont typeface="+mj-lt"/>
              <a:buAutoNum type="arabicPeriod"/>
            </a:pPr>
            <a:r>
              <a:rPr lang="en-US" dirty="0"/>
              <a:t>Expenditures incurred and paid outside of the period of availability</a:t>
            </a:r>
          </a:p>
          <a:p>
            <a:pPr marL="742950" indent="-742950">
              <a:buFont typeface="+mj-lt"/>
              <a:buAutoNum type="arabicPeriod"/>
            </a:pPr>
            <a:r>
              <a:rPr lang="en-US" dirty="0"/>
              <a:t>Inadequate internal controls over equipment purchased with grant funds</a:t>
            </a:r>
          </a:p>
          <a:p>
            <a:pPr marL="1543050" lvl="2" indent="-742950"/>
            <a:r>
              <a:rPr lang="en-US" sz="2800" dirty="0"/>
              <a:t>No Asset Listing</a:t>
            </a:r>
          </a:p>
          <a:p>
            <a:pPr marL="1543050" lvl="2" indent="-742950"/>
            <a:r>
              <a:rPr lang="en-US" sz="2800" dirty="0"/>
              <a:t>Required elements not present on asset listing</a:t>
            </a:r>
          </a:p>
          <a:p>
            <a:pPr marL="628650" indent="-742950">
              <a:buFont typeface="+mj-lt"/>
              <a:buAutoNum type="arabicPeriod"/>
            </a:pPr>
            <a:r>
              <a:rPr lang="en-US" dirty="0"/>
              <a:t>Amendments not submitted for changes related to the approved budget</a:t>
            </a:r>
          </a:p>
          <a:p>
            <a:pPr marL="800100" lvl="2" indent="0">
              <a:buNone/>
            </a:pPr>
            <a:endParaRPr lang="en-US" sz="2800" dirty="0"/>
          </a:p>
          <a:p>
            <a:pPr marL="800100" lvl="2" indent="0" algn="ctr">
              <a:buNone/>
            </a:pPr>
            <a:r>
              <a:rPr lang="en-US" sz="2800" b="1" dirty="0"/>
              <a:t>**FINDINGS CAN RESULT IN REPAYMENT OF FUNDS**</a:t>
            </a:r>
          </a:p>
          <a:p>
            <a:endParaRPr lang="en-US" dirty="0"/>
          </a:p>
        </p:txBody>
      </p:sp>
    </p:spTree>
    <p:extLst>
      <p:ext uri="{BB962C8B-B14F-4D97-AF65-F5344CB8AC3E}">
        <p14:creationId xmlns:p14="http://schemas.microsoft.com/office/powerpoint/2010/main" val="2347278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49896-7BAE-F5A9-6570-89A627AFCA5A}"/>
              </a:ext>
            </a:extLst>
          </p:cNvPr>
          <p:cNvSpPr>
            <a:spLocks noGrp="1"/>
          </p:cNvSpPr>
          <p:nvPr>
            <p:ph type="title"/>
          </p:nvPr>
        </p:nvSpPr>
        <p:spPr/>
        <p:txBody>
          <a:bodyPr/>
          <a:lstStyle/>
          <a:p>
            <a:r>
              <a:rPr lang="en-US" dirty="0"/>
              <a:t>Pre-Award Audits</a:t>
            </a:r>
          </a:p>
        </p:txBody>
      </p:sp>
      <p:sp>
        <p:nvSpPr>
          <p:cNvPr id="3" name="Text Placeholder 2">
            <a:extLst>
              <a:ext uri="{FF2B5EF4-FFF2-40B4-BE49-F238E27FC236}">
                <a16:creationId xmlns:a16="http://schemas.microsoft.com/office/drawing/2014/main" id="{98FC0E08-F8EF-9200-F2C3-EC0227102EDE}"/>
              </a:ext>
            </a:extLst>
          </p:cNvPr>
          <p:cNvSpPr>
            <a:spLocks noGrp="1"/>
          </p:cNvSpPr>
          <p:nvPr>
            <p:ph type="body" sz="quarter" idx="13"/>
          </p:nvPr>
        </p:nvSpPr>
        <p:spPr/>
        <p:txBody>
          <a:bodyPr/>
          <a:lstStyle/>
          <a:p>
            <a:r>
              <a:rPr lang="en-US" dirty="0"/>
              <a:t>The Process</a:t>
            </a:r>
          </a:p>
        </p:txBody>
      </p:sp>
    </p:spTree>
    <p:extLst>
      <p:ext uri="{BB962C8B-B14F-4D97-AF65-F5344CB8AC3E}">
        <p14:creationId xmlns:p14="http://schemas.microsoft.com/office/powerpoint/2010/main" val="544257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03887-4FD8-0A62-6F12-895B4243082D}"/>
              </a:ext>
            </a:extLst>
          </p:cNvPr>
          <p:cNvSpPr>
            <a:spLocks noGrp="1"/>
          </p:cNvSpPr>
          <p:nvPr>
            <p:ph type="title"/>
          </p:nvPr>
        </p:nvSpPr>
        <p:spPr/>
        <p:txBody>
          <a:bodyPr/>
          <a:lstStyle/>
          <a:p>
            <a:r>
              <a:rPr lang="en-US" dirty="0"/>
              <a:t>Understanding Pre-Award Audits</a:t>
            </a:r>
          </a:p>
        </p:txBody>
      </p:sp>
      <p:sp>
        <p:nvSpPr>
          <p:cNvPr id="3" name="Content Placeholder 2">
            <a:extLst>
              <a:ext uri="{FF2B5EF4-FFF2-40B4-BE49-F238E27FC236}">
                <a16:creationId xmlns:a16="http://schemas.microsoft.com/office/drawing/2014/main" id="{AA19D0DE-70C2-DB1A-E879-F7F7E4A0FEE6}"/>
              </a:ext>
            </a:extLst>
          </p:cNvPr>
          <p:cNvSpPr>
            <a:spLocks noGrp="1"/>
          </p:cNvSpPr>
          <p:nvPr>
            <p:ph sz="half" idx="1"/>
          </p:nvPr>
        </p:nvSpPr>
        <p:spPr/>
        <p:txBody>
          <a:bodyPr/>
          <a:lstStyle/>
          <a:p>
            <a:pPr algn="ctr"/>
            <a:r>
              <a:rPr lang="en-US" dirty="0"/>
              <a:t>A pre-award audit is designed to determine a subrecipient’s capability for managing a federal award through a review of the subrecipient’s internal controls, financial management ability, and accounting system.</a:t>
            </a:r>
          </a:p>
          <a:p>
            <a:endParaRPr lang="en-US" dirty="0"/>
          </a:p>
        </p:txBody>
      </p:sp>
      <p:sp>
        <p:nvSpPr>
          <p:cNvPr id="4" name="Content Placeholder 3">
            <a:extLst>
              <a:ext uri="{FF2B5EF4-FFF2-40B4-BE49-F238E27FC236}">
                <a16:creationId xmlns:a16="http://schemas.microsoft.com/office/drawing/2014/main" id="{A2E46CC3-8753-4B77-3021-2C8A898DD93E}"/>
              </a:ext>
            </a:extLst>
          </p:cNvPr>
          <p:cNvSpPr>
            <a:spLocks noGrp="1"/>
          </p:cNvSpPr>
          <p:nvPr>
            <p:ph sz="half" idx="2"/>
          </p:nvPr>
        </p:nvSpPr>
        <p:spPr/>
        <p:txBody>
          <a:bodyPr/>
          <a:lstStyle/>
          <a:p>
            <a:pPr algn="ctr"/>
            <a:r>
              <a:rPr lang="en-US" dirty="0"/>
              <a:t>Pre-award audits are also a mechanism SCDE uses to ensure that subrecipients are in compliance with federal and state requirements prior to receiving federal funds to avoid findings of noncompliance and requests for repayment of federal funds.</a:t>
            </a:r>
          </a:p>
          <a:p>
            <a:pPr marL="0" indent="0">
              <a:buNone/>
            </a:pPr>
            <a:endParaRPr lang="en-US" dirty="0"/>
          </a:p>
        </p:txBody>
      </p:sp>
    </p:spTree>
    <p:extLst>
      <p:ext uri="{BB962C8B-B14F-4D97-AF65-F5344CB8AC3E}">
        <p14:creationId xmlns:p14="http://schemas.microsoft.com/office/powerpoint/2010/main" val="29885678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C9E4B-79AB-3F81-9BCD-2F708E818178}"/>
              </a:ext>
            </a:extLst>
          </p:cNvPr>
          <p:cNvSpPr>
            <a:spLocks noGrp="1"/>
          </p:cNvSpPr>
          <p:nvPr>
            <p:ph type="title"/>
          </p:nvPr>
        </p:nvSpPr>
        <p:spPr/>
        <p:txBody>
          <a:bodyPr/>
          <a:lstStyle/>
          <a:p>
            <a:r>
              <a:rPr lang="en-US" dirty="0"/>
              <a:t>Pre-Award Audits Explained</a:t>
            </a:r>
          </a:p>
        </p:txBody>
      </p:sp>
      <p:sp>
        <p:nvSpPr>
          <p:cNvPr id="3" name="Content Placeholder 2">
            <a:extLst>
              <a:ext uri="{FF2B5EF4-FFF2-40B4-BE49-F238E27FC236}">
                <a16:creationId xmlns:a16="http://schemas.microsoft.com/office/drawing/2014/main" id="{76D4EC4B-0F13-9B47-6F08-7FD909E793DD}"/>
              </a:ext>
            </a:extLst>
          </p:cNvPr>
          <p:cNvSpPr>
            <a:spLocks noGrp="1"/>
          </p:cNvSpPr>
          <p:nvPr>
            <p:ph idx="1"/>
          </p:nvPr>
        </p:nvSpPr>
        <p:spPr/>
        <p:txBody>
          <a:bodyPr>
            <a:normAutofit fontScale="92500" lnSpcReduction="10000"/>
          </a:bodyPr>
          <a:lstStyle/>
          <a:p>
            <a:r>
              <a:rPr lang="en-US" dirty="0"/>
              <a:t>The pre-award audit process consists of the following five phases:</a:t>
            </a:r>
          </a:p>
          <a:p>
            <a:pPr marL="514350" indent="-514350">
              <a:buFont typeface="+mj-lt"/>
              <a:buAutoNum type="arabicPeriod"/>
            </a:pPr>
            <a:r>
              <a:rPr lang="en-US" sz="2800" dirty="0"/>
              <a:t>Pre-Award Audit Questionnaire</a:t>
            </a:r>
          </a:p>
          <a:p>
            <a:pPr marL="1257300" lvl="2" indent="-457200"/>
            <a:r>
              <a:rPr lang="en-US" sz="2800" dirty="0"/>
              <a:t>Completed by all applicants of discretionary funds</a:t>
            </a:r>
          </a:p>
          <a:p>
            <a:pPr marL="1257300" lvl="2" indent="-457200"/>
            <a:r>
              <a:rPr lang="en-US" sz="2800" dirty="0"/>
              <a:t>Embedded in the RFP</a:t>
            </a:r>
          </a:p>
          <a:p>
            <a:pPr marL="1257300" lvl="2" indent="-457200"/>
            <a:r>
              <a:rPr lang="en-US" sz="2800" dirty="0"/>
              <a:t>Program office notifies OAS of applicants it intends to award</a:t>
            </a:r>
          </a:p>
          <a:p>
            <a:pPr marL="1257300" lvl="2" indent="-457200"/>
            <a:r>
              <a:rPr lang="en-US" sz="2800" dirty="0"/>
              <a:t>OAS reviews questionnaires for applicants program office intends to award</a:t>
            </a:r>
          </a:p>
          <a:p>
            <a:pPr marL="1257300" lvl="2" indent="-457200"/>
            <a:r>
              <a:rPr lang="en-US" sz="2800" dirty="0"/>
              <a:t>Includes a list of items reviewed during the pre-award audit</a:t>
            </a:r>
          </a:p>
          <a:p>
            <a:pPr marL="1943100" lvl="3" indent="-457200"/>
            <a:r>
              <a:rPr lang="en-US" sz="2800" dirty="0"/>
              <a:t>Organizational chart </a:t>
            </a:r>
          </a:p>
          <a:p>
            <a:pPr marL="1943100" lvl="3" indent="-457200"/>
            <a:r>
              <a:rPr lang="en-US" sz="2800" dirty="0"/>
              <a:t>List of board members </a:t>
            </a:r>
          </a:p>
          <a:p>
            <a:pPr marL="1943100" lvl="3" indent="-457200"/>
            <a:r>
              <a:rPr lang="en-US" sz="2800" dirty="0"/>
              <a:t>Resumes or equivalent document for grant personnel managing the programmatic and financial aspect of the anticipated grant </a:t>
            </a:r>
          </a:p>
          <a:p>
            <a:pPr marL="1943100" lvl="3" indent="-457200"/>
            <a:r>
              <a:rPr lang="en-US" sz="2800" dirty="0"/>
              <a:t>Written policies and procedures related to procurement including contract administration; payroll including timekeeping; travel; equipment (acquisition and disposal); accounts receivable/payable; budgeting; grants accounting including procedures for charging indirect costs; allowability; cash management; and maintenance of effort if applicable </a:t>
            </a:r>
          </a:p>
          <a:p>
            <a:pPr marL="2228850" lvl="3" indent="-742950"/>
            <a:endParaRPr lang="en-US" sz="2200" dirty="0"/>
          </a:p>
          <a:p>
            <a:endParaRPr lang="en-US" dirty="0"/>
          </a:p>
        </p:txBody>
      </p:sp>
    </p:spTree>
    <p:extLst>
      <p:ext uri="{BB962C8B-B14F-4D97-AF65-F5344CB8AC3E}">
        <p14:creationId xmlns:p14="http://schemas.microsoft.com/office/powerpoint/2010/main" val="13669909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96D90-128E-D33A-E8BD-BFBBFD06BFE9}"/>
              </a:ext>
            </a:extLst>
          </p:cNvPr>
          <p:cNvSpPr>
            <a:spLocks noGrp="1"/>
          </p:cNvSpPr>
          <p:nvPr>
            <p:ph type="title"/>
          </p:nvPr>
        </p:nvSpPr>
        <p:spPr/>
        <p:txBody>
          <a:bodyPr/>
          <a:lstStyle/>
          <a:p>
            <a:r>
              <a:rPr lang="en-US" dirty="0"/>
              <a:t>Pre-Award Audit Steps</a:t>
            </a:r>
          </a:p>
        </p:txBody>
      </p:sp>
      <p:sp>
        <p:nvSpPr>
          <p:cNvPr id="3" name="Content Placeholder 2">
            <a:extLst>
              <a:ext uri="{FF2B5EF4-FFF2-40B4-BE49-F238E27FC236}">
                <a16:creationId xmlns:a16="http://schemas.microsoft.com/office/drawing/2014/main" id="{36ED67BE-2885-F66E-6900-4426C05C3034}"/>
              </a:ext>
            </a:extLst>
          </p:cNvPr>
          <p:cNvSpPr>
            <a:spLocks noGrp="1"/>
          </p:cNvSpPr>
          <p:nvPr>
            <p:ph idx="1"/>
          </p:nvPr>
        </p:nvSpPr>
        <p:spPr/>
        <p:txBody>
          <a:bodyPr/>
          <a:lstStyle/>
          <a:p>
            <a:pPr>
              <a:spcBef>
                <a:spcPts val="38"/>
              </a:spcBef>
            </a:pPr>
            <a:r>
              <a:rPr lang="en-US" dirty="0"/>
              <a:t>List of items continued…</a:t>
            </a:r>
          </a:p>
          <a:p>
            <a:pPr marL="857250" lvl="1" indent="-457200">
              <a:spcBef>
                <a:spcPts val="38"/>
              </a:spcBef>
            </a:pPr>
            <a:r>
              <a:rPr lang="en-US" sz="2800" dirty="0"/>
              <a:t>Signed statements by employees acknowledging receipt and understanding of policies and procedures, if applicable. </a:t>
            </a:r>
          </a:p>
          <a:p>
            <a:pPr marL="857250" lvl="1" indent="-457200">
              <a:spcBef>
                <a:spcPts val="38"/>
              </a:spcBef>
            </a:pPr>
            <a:r>
              <a:rPr lang="en-US" sz="2800" dirty="0"/>
              <a:t>Accounting reports and records </a:t>
            </a:r>
          </a:p>
          <a:p>
            <a:pPr lvl="2"/>
            <a:r>
              <a:rPr lang="en-US" sz="2800" dirty="0"/>
              <a:t>If awarded the same grant in a prior year, please provide a copy of the general ledger for that fiscal year’s general ledger, expenditure reports submitted to SCDE for reimbursement, and have source documentation available to support expenditures submitted for reimbursements (i.e., timesheets, salary agreements, job descriptions, contracts, invoices, receipts, travel logs ,etc.). </a:t>
            </a:r>
          </a:p>
          <a:p>
            <a:pPr lvl="2"/>
            <a:r>
              <a:rPr lang="en-US" sz="2800" dirty="0"/>
              <a:t>If awarded a different grant in a prior year, please provide a copy of the general ledger for that grant award received from SCDE, expenditure reports submitted to SCDE for that award, and have source documentation available to support those expenditures submitted for reimbursement. </a:t>
            </a:r>
          </a:p>
          <a:p>
            <a:endParaRPr lang="en-US" dirty="0"/>
          </a:p>
        </p:txBody>
      </p:sp>
    </p:spTree>
    <p:extLst>
      <p:ext uri="{BB962C8B-B14F-4D97-AF65-F5344CB8AC3E}">
        <p14:creationId xmlns:p14="http://schemas.microsoft.com/office/powerpoint/2010/main" val="13856674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26A67-183D-4187-D978-2FE08A309C8C}"/>
              </a:ext>
            </a:extLst>
          </p:cNvPr>
          <p:cNvSpPr>
            <a:spLocks noGrp="1"/>
          </p:cNvSpPr>
          <p:nvPr>
            <p:ph type="title"/>
          </p:nvPr>
        </p:nvSpPr>
        <p:spPr/>
        <p:txBody>
          <a:bodyPr/>
          <a:lstStyle/>
          <a:p>
            <a:r>
              <a:rPr lang="en-US" dirty="0"/>
              <a:t>Pre-Award Audit Steps continued</a:t>
            </a:r>
          </a:p>
        </p:txBody>
      </p:sp>
      <p:sp>
        <p:nvSpPr>
          <p:cNvPr id="3" name="Content Placeholder 2">
            <a:extLst>
              <a:ext uri="{FF2B5EF4-FFF2-40B4-BE49-F238E27FC236}">
                <a16:creationId xmlns:a16="http://schemas.microsoft.com/office/drawing/2014/main" id="{F63184BC-9099-CDF8-06B2-D04543F7913D}"/>
              </a:ext>
            </a:extLst>
          </p:cNvPr>
          <p:cNvSpPr>
            <a:spLocks noGrp="1"/>
          </p:cNvSpPr>
          <p:nvPr>
            <p:ph idx="1"/>
          </p:nvPr>
        </p:nvSpPr>
        <p:spPr/>
        <p:txBody>
          <a:bodyPr>
            <a:normAutofit/>
          </a:bodyPr>
          <a:lstStyle/>
          <a:p>
            <a:pPr marL="914400" lvl="1" indent="-514350">
              <a:buFont typeface="+mj-lt"/>
              <a:buAutoNum type="arabicPeriod" startAt="2"/>
            </a:pPr>
            <a:r>
              <a:rPr lang="en-US" sz="2800" dirty="0"/>
              <a:t>Entrance Conference</a:t>
            </a:r>
          </a:p>
          <a:p>
            <a:pPr marL="1543050" lvl="2" indent="-742950"/>
            <a:r>
              <a:rPr lang="en-US" sz="2800" dirty="0"/>
              <a:t>Conducted via phone with financial contact from application</a:t>
            </a:r>
          </a:p>
          <a:p>
            <a:pPr marL="1543050" lvl="2" indent="-742950"/>
            <a:r>
              <a:rPr lang="en-US" sz="2800" dirty="0"/>
              <a:t>Pre-award audits are currently being conducted remotely, if conducted onsite will arrange a day time to be on site during the conference</a:t>
            </a:r>
          </a:p>
          <a:p>
            <a:pPr marL="1143000" lvl="1" indent="-742950">
              <a:buFont typeface="+mj-lt"/>
              <a:buAutoNum type="arabicPeriod" startAt="3"/>
            </a:pPr>
            <a:r>
              <a:rPr lang="en-US" sz="2800" dirty="0"/>
              <a:t>Desk review</a:t>
            </a:r>
          </a:p>
          <a:p>
            <a:pPr marL="1543050" lvl="2" indent="-742950"/>
            <a:r>
              <a:rPr lang="en-US" sz="2800" dirty="0"/>
              <a:t>Review pre-award audit questionnaire responses</a:t>
            </a:r>
          </a:p>
          <a:p>
            <a:pPr marL="1543050" lvl="2" indent="-742950"/>
            <a:r>
              <a:rPr lang="en-US" sz="2800" dirty="0"/>
              <a:t>Review subrecipient application</a:t>
            </a:r>
          </a:p>
          <a:p>
            <a:pPr marL="1543050" lvl="2" indent="-742950"/>
            <a:r>
              <a:rPr lang="en-US" sz="2800" dirty="0"/>
              <a:t>Review most up-to-date Budget Narrative</a:t>
            </a:r>
          </a:p>
          <a:p>
            <a:pPr marL="1543050" lvl="2" indent="-742950"/>
            <a:r>
              <a:rPr lang="en-US" sz="2800" dirty="0"/>
              <a:t>Review any documents listed on the last page of the pre-award audit questionnaire that are emailed prior to the Onsite Review</a:t>
            </a:r>
          </a:p>
          <a:p>
            <a:pPr marL="1543050" lvl="2" indent="-742950"/>
            <a:r>
              <a:rPr lang="en-US" sz="2800" dirty="0"/>
              <a:t>Check suspension and debarment status via </a:t>
            </a:r>
            <a:r>
              <a:rPr lang="en-US" sz="2800" dirty="0">
                <a:hlinkClick r:id="rId2"/>
              </a:rPr>
              <a:t>www.sam.gov</a:t>
            </a:r>
            <a:endParaRPr lang="en-US" sz="2800" dirty="0"/>
          </a:p>
          <a:p>
            <a:pPr marL="1543050" lvl="2" indent="-742950"/>
            <a:r>
              <a:rPr lang="en-US" sz="2800" dirty="0"/>
              <a:t>Check grant award performance history information via </a:t>
            </a:r>
            <a:r>
              <a:rPr lang="en-US" sz="2800" dirty="0">
                <a:hlinkClick r:id="rId3"/>
              </a:rPr>
              <a:t>www.fapiis.gov</a:t>
            </a:r>
            <a:endParaRPr lang="en-US" sz="2800" dirty="0"/>
          </a:p>
          <a:p>
            <a:pPr marL="1543050" lvl="2" indent="-742950"/>
            <a:endParaRPr lang="en-US" sz="2800" dirty="0"/>
          </a:p>
          <a:p>
            <a:endParaRPr lang="en-US" dirty="0"/>
          </a:p>
        </p:txBody>
      </p:sp>
    </p:spTree>
    <p:extLst>
      <p:ext uri="{BB962C8B-B14F-4D97-AF65-F5344CB8AC3E}">
        <p14:creationId xmlns:p14="http://schemas.microsoft.com/office/powerpoint/2010/main" val="1367907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29D46-517E-A96B-118F-E025B13023FC}"/>
              </a:ext>
            </a:extLst>
          </p:cNvPr>
          <p:cNvSpPr>
            <a:spLocks noGrp="1"/>
          </p:cNvSpPr>
          <p:nvPr>
            <p:ph type="title"/>
          </p:nvPr>
        </p:nvSpPr>
        <p:spPr/>
        <p:txBody>
          <a:bodyPr/>
          <a:lstStyle/>
          <a:p>
            <a:r>
              <a:rPr lang="en-US" dirty="0"/>
              <a:t>Pre-Award Audit</a:t>
            </a:r>
          </a:p>
        </p:txBody>
      </p:sp>
      <p:sp>
        <p:nvSpPr>
          <p:cNvPr id="3" name="Content Placeholder 2">
            <a:extLst>
              <a:ext uri="{FF2B5EF4-FFF2-40B4-BE49-F238E27FC236}">
                <a16:creationId xmlns:a16="http://schemas.microsoft.com/office/drawing/2014/main" id="{B92EFBB1-27FF-70FF-A5BD-340A02852B25}"/>
              </a:ext>
            </a:extLst>
          </p:cNvPr>
          <p:cNvSpPr>
            <a:spLocks noGrp="1"/>
          </p:cNvSpPr>
          <p:nvPr>
            <p:ph idx="1"/>
          </p:nvPr>
        </p:nvSpPr>
        <p:spPr/>
        <p:txBody>
          <a:bodyPr/>
          <a:lstStyle/>
          <a:p>
            <a:pPr marL="1143000" lvl="1" indent="-742950">
              <a:buFont typeface="+mj-lt"/>
              <a:buAutoNum type="arabicPeriod" startAt="4"/>
            </a:pPr>
            <a:r>
              <a:rPr lang="en-US" sz="2800" dirty="0"/>
              <a:t>Onsite Review </a:t>
            </a:r>
          </a:p>
          <a:p>
            <a:pPr marL="1543050" lvl="2" indent="-742950"/>
            <a:r>
              <a:rPr lang="en-US" sz="2800" dirty="0"/>
              <a:t>One to two auditors</a:t>
            </a:r>
          </a:p>
          <a:p>
            <a:pPr marL="1543050" lvl="2" indent="-742950"/>
            <a:r>
              <a:rPr lang="en-US" sz="2800" dirty="0"/>
              <a:t>One day review</a:t>
            </a:r>
          </a:p>
          <a:p>
            <a:pPr marL="1543050" lvl="2" indent="-742950"/>
            <a:r>
              <a:rPr lang="en-US" sz="2800" dirty="0"/>
              <a:t>Reviews the following:</a:t>
            </a:r>
          </a:p>
          <a:p>
            <a:pPr marL="2000250" lvl="3" indent="-742950"/>
            <a:r>
              <a:rPr lang="en-US" sz="2800" dirty="0"/>
              <a:t>Written policies and procedures</a:t>
            </a:r>
          </a:p>
          <a:p>
            <a:pPr marL="2000250" lvl="3" indent="-742950"/>
            <a:r>
              <a:rPr lang="en-US" sz="2800" dirty="0"/>
              <a:t>Asks additional questions related to internal controls surrounding accounting, procurement, and grants processes </a:t>
            </a:r>
          </a:p>
          <a:p>
            <a:pPr marL="2000250" lvl="3" indent="-742950"/>
            <a:r>
              <a:rPr lang="en-US" sz="2800" dirty="0"/>
              <a:t>Documentation maintained to support a reimbursement claim submitted to SCDE</a:t>
            </a:r>
          </a:p>
          <a:p>
            <a:pPr marL="1543050" lvl="2" indent="-742950"/>
            <a:r>
              <a:rPr lang="en-US" sz="2800" dirty="0"/>
              <a:t>Summary of potential audit findings shared</a:t>
            </a:r>
          </a:p>
          <a:p>
            <a:pPr marL="1143000" lvl="1" indent="-742950">
              <a:buFont typeface="+mj-lt"/>
              <a:buAutoNum type="arabicPeriod" startAt="4"/>
            </a:pPr>
            <a:r>
              <a:rPr lang="en-US" sz="2800" dirty="0"/>
              <a:t>Pre-Award Audit Memo</a:t>
            </a:r>
          </a:p>
          <a:p>
            <a:pPr marL="1543050" lvl="2" indent="-742950"/>
            <a:r>
              <a:rPr lang="en-US" sz="2800" dirty="0"/>
              <a:t>Prepared for the program office and shared with the auditee</a:t>
            </a:r>
          </a:p>
          <a:p>
            <a:pPr marL="1543050" lvl="2" indent="-742950"/>
            <a:r>
              <a:rPr lang="en-US" sz="2800" dirty="0"/>
              <a:t>Program office will notify auditee if any actions must be taken prior to the award of the grant.</a:t>
            </a:r>
          </a:p>
          <a:p>
            <a:endParaRPr lang="en-US" dirty="0"/>
          </a:p>
        </p:txBody>
      </p:sp>
    </p:spTree>
    <p:extLst>
      <p:ext uri="{BB962C8B-B14F-4D97-AF65-F5344CB8AC3E}">
        <p14:creationId xmlns:p14="http://schemas.microsoft.com/office/powerpoint/2010/main" val="3276578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C89FA-9096-E4CD-CE82-A960CD557608}"/>
              </a:ext>
            </a:extLst>
          </p:cNvPr>
          <p:cNvSpPr>
            <a:spLocks noGrp="1"/>
          </p:cNvSpPr>
          <p:nvPr>
            <p:ph type="title"/>
          </p:nvPr>
        </p:nvSpPr>
        <p:spPr/>
        <p:txBody>
          <a:bodyPr/>
          <a:lstStyle/>
          <a:p>
            <a:r>
              <a:rPr lang="en-US" dirty="0"/>
              <a:t>Common Pre-Award Audit</a:t>
            </a:r>
          </a:p>
        </p:txBody>
      </p:sp>
      <p:sp>
        <p:nvSpPr>
          <p:cNvPr id="3" name="Text Placeholder 2">
            <a:extLst>
              <a:ext uri="{FF2B5EF4-FFF2-40B4-BE49-F238E27FC236}">
                <a16:creationId xmlns:a16="http://schemas.microsoft.com/office/drawing/2014/main" id="{4C4BCC09-6CD2-5360-4B19-0014FCCF1DAA}"/>
              </a:ext>
            </a:extLst>
          </p:cNvPr>
          <p:cNvSpPr>
            <a:spLocks noGrp="1"/>
          </p:cNvSpPr>
          <p:nvPr>
            <p:ph type="body" sz="quarter" idx="13"/>
          </p:nvPr>
        </p:nvSpPr>
        <p:spPr/>
        <p:txBody>
          <a:bodyPr/>
          <a:lstStyle/>
          <a:p>
            <a:r>
              <a:rPr lang="en-US" dirty="0"/>
              <a:t>Findings</a:t>
            </a:r>
          </a:p>
        </p:txBody>
      </p:sp>
    </p:spTree>
    <p:extLst>
      <p:ext uri="{BB962C8B-B14F-4D97-AF65-F5344CB8AC3E}">
        <p14:creationId xmlns:p14="http://schemas.microsoft.com/office/powerpoint/2010/main" val="4403853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0977C-B4DF-EA9E-5D2A-F81DBEBC691E}"/>
              </a:ext>
            </a:extLst>
          </p:cNvPr>
          <p:cNvSpPr>
            <a:spLocks noGrp="1"/>
          </p:cNvSpPr>
          <p:nvPr>
            <p:ph type="title"/>
          </p:nvPr>
        </p:nvSpPr>
        <p:spPr/>
        <p:txBody>
          <a:bodyPr/>
          <a:lstStyle/>
          <a:p>
            <a:r>
              <a:rPr lang="en-US" dirty="0"/>
              <a:t>Pre-Award Audit Procedures</a:t>
            </a:r>
          </a:p>
        </p:txBody>
      </p:sp>
      <p:sp>
        <p:nvSpPr>
          <p:cNvPr id="3" name="Content Placeholder 2">
            <a:extLst>
              <a:ext uri="{FF2B5EF4-FFF2-40B4-BE49-F238E27FC236}">
                <a16:creationId xmlns:a16="http://schemas.microsoft.com/office/drawing/2014/main" id="{C9EF0B71-9C0B-E5BA-5A51-FFF5FE14EF1D}"/>
              </a:ext>
            </a:extLst>
          </p:cNvPr>
          <p:cNvSpPr>
            <a:spLocks noGrp="1"/>
          </p:cNvSpPr>
          <p:nvPr>
            <p:ph idx="1"/>
          </p:nvPr>
        </p:nvSpPr>
        <p:spPr/>
        <p:txBody>
          <a:bodyPr>
            <a:normAutofit/>
          </a:bodyPr>
          <a:lstStyle/>
          <a:p>
            <a:pPr marL="514350" indent="-514350">
              <a:buFont typeface="+mj-lt"/>
              <a:buAutoNum type="arabicPeriod"/>
            </a:pPr>
            <a:r>
              <a:rPr lang="en-US" dirty="0"/>
              <a:t>Lack of or inadequate </a:t>
            </a:r>
            <a:r>
              <a:rPr lang="en-US" b="1" u="sng" dirty="0"/>
              <a:t>written</a:t>
            </a:r>
            <a:r>
              <a:rPr lang="en-US" dirty="0"/>
              <a:t> policies and procedures related to:</a:t>
            </a:r>
          </a:p>
          <a:p>
            <a:pPr lvl="1"/>
            <a:r>
              <a:rPr lang="en-US" sz="2800" dirty="0"/>
              <a:t>Accounting (Accounts Receivable, Accounts Payable, Fixed Assets)</a:t>
            </a:r>
          </a:p>
          <a:p>
            <a:pPr lvl="1"/>
            <a:r>
              <a:rPr lang="en-US" sz="2800" dirty="0"/>
              <a:t>Procurement (Including Conflicts of Interest, Federal Contract Clauses, Checking Suspension and Debarment Status of Vendors)</a:t>
            </a:r>
          </a:p>
          <a:p>
            <a:pPr lvl="1"/>
            <a:r>
              <a:rPr lang="en-US" sz="2800" dirty="0"/>
              <a:t>Contract Administration</a:t>
            </a:r>
          </a:p>
          <a:p>
            <a:pPr lvl="1"/>
            <a:r>
              <a:rPr lang="en-US" sz="2800" dirty="0"/>
              <a:t>Cash Management</a:t>
            </a:r>
          </a:p>
          <a:p>
            <a:pPr lvl="1"/>
            <a:r>
              <a:rPr lang="en-US" sz="2800" dirty="0"/>
              <a:t>Grants Accounting</a:t>
            </a:r>
          </a:p>
          <a:p>
            <a:pPr lvl="1"/>
            <a:r>
              <a:rPr lang="en-US" sz="2800" dirty="0"/>
              <a:t>Travel</a:t>
            </a:r>
          </a:p>
          <a:p>
            <a:pPr lvl="1"/>
            <a:r>
              <a:rPr lang="en-US" sz="2800" dirty="0"/>
              <a:t>Time and Effort Reporting</a:t>
            </a:r>
          </a:p>
          <a:p>
            <a:pPr lvl="1"/>
            <a:r>
              <a:rPr lang="en-US" sz="2800" dirty="0"/>
              <a:t>Equipment (Federal Acquisition, Disposition, and Inventory)</a:t>
            </a:r>
          </a:p>
          <a:p>
            <a:pPr lvl="1"/>
            <a:r>
              <a:rPr lang="en-US" sz="2800" dirty="0"/>
              <a:t>Allowability of Cost</a:t>
            </a:r>
          </a:p>
          <a:p>
            <a:pPr lvl="1"/>
            <a:r>
              <a:rPr lang="en-US" sz="2800" dirty="0"/>
              <a:t>Record Retention</a:t>
            </a:r>
          </a:p>
          <a:p>
            <a:endParaRPr lang="en-US" dirty="0"/>
          </a:p>
        </p:txBody>
      </p:sp>
    </p:spTree>
    <p:extLst>
      <p:ext uri="{BB962C8B-B14F-4D97-AF65-F5344CB8AC3E}">
        <p14:creationId xmlns:p14="http://schemas.microsoft.com/office/powerpoint/2010/main" val="20856273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9D4DF-86B4-28EE-9F64-C8426E88385D}"/>
              </a:ext>
            </a:extLst>
          </p:cNvPr>
          <p:cNvSpPr>
            <a:spLocks noGrp="1"/>
          </p:cNvSpPr>
          <p:nvPr>
            <p:ph type="title"/>
          </p:nvPr>
        </p:nvSpPr>
        <p:spPr/>
        <p:txBody>
          <a:bodyPr/>
          <a:lstStyle/>
          <a:p>
            <a:r>
              <a:rPr lang="en-US" dirty="0"/>
              <a:t>Pre-Award Audit Additional Procedures</a:t>
            </a:r>
          </a:p>
        </p:txBody>
      </p:sp>
      <p:sp>
        <p:nvSpPr>
          <p:cNvPr id="3" name="Content Placeholder 2">
            <a:extLst>
              <a:ext uri="{FF2B5EF4-FFF2-40B4-BE49-F238E27FC236}">
                <a16:creationId xmlns:a16="http://schemas.microsoft.com/office/drawing/2014/main" id="{3ADDDF52-CFDD-6C85-33CA-210C60C0904A}"/>
              </a:ext>
            </a:extLst>
          </p:cNvPr>
          <p:cNvSpPr>
            <a:spLocks noGrp="1"/>
          </p:cNvSpPr>
          <p:nvPr>
            <p:ph idx="1"/>
          </p:nvPr>
        </p:nvSpPr>
        <p:spPr/>
        <p:txBody>
          <a:bodyPr/>
          <a:lstStyle/>
          <a:p>
            <a:pPr marL="347472" indent="-347472">
              <a:buFont typeface="+mj-lt"/>
              <a:buAutoNum type="arabicPeriod" startAt="2"/>
            </a:pPr>
            <a:r>
              <a:rPr lang="en-US" dirty="0"/>
              <a:t>Name on application does not match exactly to the name registered on </a:t>
            </a:r>
            <a:r>
              <a:rPr lang="en-US" dirty="0">
                <a:hlinkClick r:id="rId2"/>
              </a:rPr>
              <a:t>www.sam.gov</a:t>
            </a:r>
            <a:endParaRPr lang="en-US" dirty="0"/>
          </a:p>
          <a:p>
            <a:pPr marL="347472" indent="-347472">
              <a:buFont typeface="+mj-lt"/>
              <a:buAutoNum type="arabicPeriod" startAt="2"/>
            </a:pPr>
            <a:r>
              <a:rPr lang="en-US" dirty="0"/>
              <a:t>Grant reimbursement of meals in excess of state meal per diems</a:t>
            </a:r>
          </a:p>
          <a:p>
            <a:pPr marL="347472" indent="-347472">
              <a:buFont typeface="+mj-lt"/>
              <a:buAutoNum type="arabicPeriod" startAt="2"/>
            </a:pPr>
            <a:r>
              <a:rPr lang="en-US" dirty="0"/>
              <a:t>Grant reimbursement of lodging in excess of GSA rate</a:t>
            </a:r>
          </a:p>
          <a:p>
            <a:pPr marL="347472" indent="-347472">
              <a:buFont typeface="+mj-lt"/>
              <a:buAutoNum type="arabicPeriod" startAt="2"/>
            </a:pPr>
            <a:r>
              <a:rPr lang="en-US" dirty="0"/>
              <a:t>No physical inventory being conducted of assets </a:t>
            </a:r>
          </a:p>
          <a:p>
            <a:pPr marL="347472" indent="-347472">
              <a:buFont typeface="+mj-lt"/>
              <a:buAutoNum type="arabicPeriod" startAt="2"/>
            </a:pPr>
            <a:r>
              <a:rPr lang="en-US" dirty="0"/>
              <a:t>Record retention policy for grants does not comply with SCDE record retention requirements of six years after the close of the grant</a:t>
            </a:r>
          </a:p>
          <a:p>
            <a:pPr marL="347472" indent="-347472">
              <a:buFont typeface="+mj-lt"/>
              <a:buAutoNum type="arabicPeriod" startAt="2"/>
            </a:pPr>
            <a:r>
              <a:rPr lang="en-US" dirty="0"/>
              <a:t>Inadequate operating funds (not a requirement for all SCDE discretionary grant awards) </a:t>
            </a:r>
          </a:p>
          <a:p>
            <a:pPr marL="347472" indent="-347472">
              <a:buFont typeface="+mj-lt"/>
              <a:buAutoNum type="arabicPeriod" startAt="2"/>
            </a:pPr>
            <a:r>
              <a:rPr lang="en-US" dirty="0"/>
              <a:t>Out of period expenditures claimed for reimbursement </a:t>
            </a:r>
          </a:p>
          <a:p>
            <a:endParaRPr lang="en-US" dirty="0"/>
          </a:p>
        </p:txBody>
      </p:sp>
    </p:spTree>
    <p:extLst>
      <p:ext uri="{BB962C8B-B14F-4D97-AF65-F5344CB8AC3E}">
        <p14:creationId xmlns:p14="http://schemas.microsoft.com/office/powerpoint/2010/main" val="3044365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D43AA-0334-776F-6FAF-82D722E5CE95}"/>
              </a:ext>
            </a:extLst>
          </p:cNvPr>
          <p:cNvSpPr>
            <a:spLocks noGrp="1"/>
          </p:cNvSpPr>
          <p:nvPr>
            <p:ph type="title"/>
          </p:nvPr>
        </p:nvSpPr>
        <p:spPr/>
        <p:txBody>
          <a:bodyPr/>
          <a:lstStyle/>
          <a:p>
            <a:r>
              <a:rPr lang="en-US" dirty="0"/>
              <a:t>Types of Audits</a:t>
            </a:r>
          </a:p>
        </p:txBody>
      </p:sp>
      <p:sp>
        <p:nvSpPr>
          <p:cNvPr id="3" name="Content Placeholder 2">
            <a:extLst>
              <a:ext uri="{FF2B5EF4-FFF2-40B4-BE49-F238E27FC236}">
                <a16:creationId xmlns:a16="http://schemas.microsoft.com/office/drawing/2014/main" id="{3515DCA4-F9C0-E065-256D-1026D0F1292B}"/>
              </a:ext>
            </a:extLst>
          </p:cNvPr>
          <p:cNvSpPr>
            <a:spLocks noGrp="1"/>
          </p:cNvSpPr>
          <p:nvPr>
            <p:ph idx="1"/>
          </p:nvPr>
        </p:nvSpPr>
        <p:spPr/>
        <p:txBody>
          <a:bodyPr/>
          <a:lstStyle/>
          <a:p>
            <a:pPr marL="457200" indent="-457200">
              <a:buFont typeface="Arial" panose="020B0604020202020204" pitchFamily="34" charset="0"/>
              <a:buChar char="•"/>
            </a:pPr>
            <a:r>
              <a:rPr lang="en-US" dirty="0"/>
              <a:t>Limited Scope Audits</a:t>
            </a:r>
          </a:p>
          <a:p>
            <a:pPr marL="457200" indent="-457200">
              <a:buFont typeface="Arial" panose="020B0604020202020204" pitchFamily="34" charset="0"/>
              <a:buChar char="•"/>
            </a:pPr>
            <a:r>
              <a:rPr lang="en-US" dirty="0"/>
              <a:t>Pre-Award Audits</a:t>
            </a:r>
          </a:p>
          <a:p>
            <a:pPr marL="457200" indent="-457200">
              <a:buFont typeface="Arial" panose="020B0604020202020204" pitchFamily="34" charset="0"/>
              <a:buChar char="•"/>
            </a:pPr>
            <a:r>
              <a:rPr lang="en-US" dirty="0"/>
              <a:t>State Audits</a:t>
            </a:r>
          </a:p>
          <a:p>
            <a:pPr marL="457200" indent="-457200">
              <a:buFont typeface="Arial" panose="020B0604020202020204" pitchFamily="34" charset="0"/>
              <a:buChar char="•"/>
            </a:pPr>
            <a:r>
              <a:rPr lang="en-US" dirty="0"/>
              <a:t>Procurement Audits</a:t>
            </a:r>
          </a:p>
          <a:p>
            <a:pPr marL="457200" indent="-457200">
              <a:buFont typeface="Arial" panose="020B0604020202020204" pitchFamily="34" charset="0"/>
              <a:buChar char="•"/>
            </a:pPr>
            <a:r>
              <a:rPr lang="en-US" dirty="0"/>
              <a:t>Forensic Audits</a:t>
            </a:r>
          </a:p>
          <a:p>
            <a:endParaRPr lang="en-US" dirty="0"/>
          </a:p>
        </p:txBody>
      </p:sp>
    </p:spTree>
    <p:extLst>
      <p:ext uri="{BB962C8B-B14F-4D97-AF65-F5344CB8AC3E}">
        <p14:creationId xmlns:p14="http://schemas.microsoft.com/office/powerpoint/2010/main" val="42536130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2CF3C-85E0-E02F-C743-B91288992671}"/>
              </a:ext>
            </a:extLst>
          </p:cNvPr>
          <p:cNvSpPr>
            <a:spLocks noGrp="1"/>
          </p:cNvSpPr>
          <p:nvPr>
            <p:ph type="title"/>
          </p:nvPr>
        </p:nvSpPr>
        <p:spPr/>
        <p:txBody>
          <a:bodyPr/>
          <a:lstStyle/>
          <a:p>
            <a:r>
              <a:rPr lang="en-US" dirty="0"/>
              <a:t>State Audits</a:t>
            </a:r>
          </a:p>
        </p:txBody>
      </p:sp>
      <p:sp>
        <p:nvSpPr>
          <p:cNvPr id="3" name="Text Placeholder 2">
            <a:extLst>
              <a:ext uri="{FF2B5EF4-FFF2-40B4-BE49-F238E27FC236}">
                <a16:creationId xmlns:a16="http://schemas.microsoft.com/office/drawing/2014/main" id="{4E9A285C-33B2-A3E6-73D4-5707F9C770A4}"/>
              </a:ext>
            </a:extLst>
          </p:cNvPr>
          <p:cNvSpPr>
            <a:spLocks noGrp="1"/>
          </p:cNvSpPr>
          <p:nvPr>
            <p:ph type="body" sz="quarter" idx="13"/>
          </p:nvPr>
        </p:nvSpPr>
        <p:spPr/>
        <p:txBody>
          <a:bodyPr/>
          <a:lstStyle/>
          <a:p>
            <a:r>
              <a:rPr lang="en-US" dirty="0"/>
              <a:t>The Process</a:t>
            </a:r>
          </a:p>
        </p:txBody>
      </p:sp>
    </p:spTree>
    <p:extLst>
      <p:ext uri="{BB962C8B-B14F-4D97-AF65-F5344CB8AC3E}">
        <p14:creationId xmlns:p14="http://schemas.microsoft.com/office/powerpoint/2010/main" val="24421839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744A9-D1C4-011D-B9A6-C59C1EEF697B}"/>
              </a:ext>
            </a:extLst>
          </p:cNvPr>
          <p:cNvSpPr>
            <a:spLocks noGrp="1"/>
          </p:cNvSpPr>
          <p:nvPr>
            <p:ph type="title"/>
          </p:nvPr>
        </p:nvSpPr>
        <p:spPr/>
        <p:txBody>
          <a:bodyPr/>
          <a:lstStyle/>
          <a:p>
            <a:r>
              <a:rPr lang="en-US" dirty="0"/>
              <a:t>Understanding State Audits</a:t>
            </a:r>
          </a:p>
        </p:txBody>
      </p:sp>
      <p:sp>
        <p:nvSpPr>
          <p:cNvPr id="3" name="Content Placeholder 2">
            <a:extLst>
              <a:ext uri="{FF2B5EF4-FFF2-40B4-BE49-F238E27FC236}">
                <a16:creationId xmlns:a16="http://schemas.microsoft.com/office/drawing/2014/main" id="{26BDBD68-8CC1-5B51-61BD-B5CF22ED39BB}"/>
              </a:ext>
            </a:extLst>
          </p:cNvPr>
          <p:cNvSpPr>
            <a:spLocks noGrp="1"/>
          </p:cNvSpPr>
          <p:nvPr>
            <p:ph idx="1"/>
          </p:nvPr>
        </p:nvSpPr>
        <p:spPr/>
        <p:txBody>
          <a:bodyPr/>
          <a:lstStyle/>
          <a:p>
            <a:r>
              <a:rPr lang="en-US" dirty="0"/>
              <a:t>The objective of a state audit is to determine if a school district’s use of state funds, including Education Finance Act, Education Improvement Act, Child Early Reading Development and Education Program, and local funds, complied with the South Carolina laws related to funding and expenditures.</a:t>
            </a:r>
          </a:p>
          <a:p>
            <a:endParaRPr lang="en-US" dirty="0"/>
          </a:p>
        </p:txBody>
      </p:sp>
    </p:spTree>
    <p:extLst>
      <p:ext uri="{BB962C8B-B14F-4D97-AF65-F5344CB8AC3E}">
        <p14:creationId xmlns:p14="http://schemas.microsoft.com/office/powerpoint/2010/main" val="19721621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2EE65-A8BC-72DB-A0E3-98ADE28019B9}"/>
              </a:ext>
            </a:extLst>
          </p:cNvPr>
          <p:cNvSpPr>
            <a:spLocks noGrp="1"/>
          </p:cNvSpPr>
          <p:nvPr>
            <p:ph type="title"/>
          </p:nvPr>
        </p:nvSpPr>
        <p:spPr/>
        <p:txBody>
          <a:bodyPr/>
          <a:lstStyle/>
          <a:p>
            <a:r>
              <a:rPr lang="en-US" dirty="0"/>
              <a:t>State Audits: Process</a:t>
            </a:r>
          </a:p>
        </p:txBody>
      </p:sp>
      <p:sp>
        <p:nvSpPr>
          <p:cNvPr id="3" name="Content Placeholder 2">
            <a:extLst>
              <a:ext uri="{FF2B5EF4-FFF2-40B4-BE49-F238E27FC236}">
                <a16:creationId xmlns:a16="http://schemas.microsoft.com/office/drawing/2014/main" id="{B6CBBA96-7A6C-7360-9897-460C5AAFF77E}"/>
              </a:ext>
            </a:extLst>
          </p:cNvPr>
          <p:cNvSpPr>
            <a:spLocks noGrp="1"/>
          </p:cNvSpPr>
          <p:nvPr>
            <p:ph idx="1"/>
          </p:nvPr>
        </p:nvSpPr>
        <p:spPr/>
        <p:txBody>
          <a:bodyPr>
            <a:noAutofit/>
          </a:bodyPr>
          <a:lstStyle/>
          <a:p>
            <a:pPr marL="742950" indent="-742950">
              <a:buFont typeface="+mj-lt"/>
              <a:buAutoNum type="arabicPeriod"/>
            </a:pPr>
            <a:r>
              <a:rPr lang="en-US" dirty="0"/>
              <a:t>Engagement letter sent</a:t>
            </a:r>
          </a:p>
          <a:p>
            <a:pPr marL="1143000" lvl="1" indent="-742950"/>
            <a:r>
              <a:rPr lang="en-US" sz="2800" dirty="0"/>
              <a:t>Objective</a:t>
            </a:r>
          </a:p>
          <a:p>
            <a:pPr marL="1143000" lvl="1" indent="-742950"/>
            <a:r>
              <a:rPr lang="en-US" sz="2800" dirty="0"/>
              <a:t>Fiscal year being audit</a:t>
            </a:r>
          </a:p>
          <a:p>
            <a:pPr marL="1143000" lvl="1" indent="-742950"/>
            <a:r>
              <a:rPr lang="en-US" sz="2800" dirty="0"/>
              <a:t>Data requests</a:t>
            </a:r>
          </a:p>
          <a:p>
            <a:pPr marL="1543050" lvl="2" indent="-742950">
              <a:buFont typeface="+mj-lt"/>
              <a:buAutoNum type="alphaLcParenR"/>
            </a:pPr>
            <a:r>
              <a:rPr lang="en-US" sz="2800" dirty="0"/>
              <a:t>PowerSchool – State Reports</a:t>
            </a:r>
          </a:p>
          <a:p>
            <a:pPr marL="1885950" lvl="3" indent="-514350">
              <a:buFont typeface="+mj-lt"/>
              <a:buAutoNum type="romanLcPeriod"/>
            </a:pPr>
            <a:r>
              <a:rPr lang="en-US" sz="2800" dirty="0"/>
              <a:t>SC02 </a:t>
            </a:r>
            <a:r>
              <a:rPr lang="en-US" sz="2800" dirty="0" err="1"/>
              <a:t>Cummulative</a:t>
            </a:r>
            <a:r>
              <a:rPr lang="en-US" sz="2800" dirty="0"/>
              <a:t> Class Report</a:t>
            </a:r>
          </a:p>
          <a:p>
            <a:pPr marL="1828800" lvl="3" indent="-457200">
              <a:buFont typeface="+mj-lt"/>
              <a:buAutoNum type="romanLcPeriod"/>
            </a:pPr>
            <a:r>
              <a:rPr lang="en-US" sz="2800" dirty="0"/>
              <a:t>SC03 Cumulative Class List</a:t>
            </a:r>
          </a:p>
          <a:p>
            <a:pPr marL="1828800" lvl="3" indent="-457200">
              <a:buFont typeface="+mj-lt"/>
              <a:buAutoNum type="romanLcPeriod"/>
            </a:pPr>
            <a:r>
              <a:rPr lang="en-US" sz="2800" dirty="0"/>
              <a:t>SC06 Membership and Attendance Report</a:t>
            </a:r>
          </a:p>
          <a:p>
            <a:pPr marL="1828800" lvl="3" indent="-457200">
              <a:buFont typeface="+mj-lt"/>
              <a:buAutoNum type="romanLcPeriod"/>
            </a:pPr>
            <a:r>
              <a:rPr lang="en-US" sz="2800" dirty="0"/>
              <a:t>SC07 Membership and Attendance Worksheet (One Grade Only)</a:t>
            </a:r>
          </a:p>
          <a:p>
            <a:pPr marL="1828800" lvl="3" indent="-457200">
              <a:buFont typeface="+mj-lt"/>
              <a:buAutoNum type="romanLcPeriod"/>
            </a:pPr>
            <a:r>
              <a:rPr lang="en-US" sz="2800" dirty="0"/>
              <a:t>SC08 Master Classification List</a:t>
            </a:r>
          </a:p>
          <a:p>
            <a:pPr marL="1371600" lvl="2" indent="-457200">
              <a:buFont typeface="+mj-lt"/>
              <a:buAutoNum type="alphaLcParenR"/>
            </a:pPr>
            <a:r>
              <a:rPr lang="en-US" sz="2800" dirty="0"/>
              <a:t>General ledger and payroll files for fiscal year being audited</a:t>
            </a:r>
          </a:p>
          <a:p>
            <a:pPr marL="1371600" lvl="2" indent="-457200">
              <a:buFont typeface="+mj-lt"/>
              <a:buAutoNum type="alphaLcParenR"/>
            </a:pPr>
            <a:r>
              <a:rPr lang="en-US" sz="2800" dirty="0"/>
              <a:t>Master teacher schedules for High Schools for fiscal year being audited</a:t>
            </a:r>
          </a:p>
          <a:p>
            <a:pPr marL="1371600" lvl="2" indent="-457200">
              <a:buFont typeface="+mj-lt"/>
              <a:buAutoNum type="alphaLcParenR"/>
            </a:pPr>
            <a:r>
              <a:rPr lang="en-US" sz="2800" dirty="0"/>
              <a:t>District teacher salary schedule for year being audited</a:t>
            </a:r>
          </a:p>
          <a:p>
            <a:pPr marL="1200150" lvl="1" indent="-685800"/>
            <a:r>
              <a:rPr lang="en-US" sz="2800" dirty="0"/>
              <a:t>Date audit begins</a:t>
            </a:r>
          </a:p>
        </p:txBody>
      </p:sp>
    </p:spTree>
    <p:extLst>
      <p:ext uri="{BB962C8B-B14F-4D97-AF65-F5344CB8AC3E}">
        <p14:creationId xmlns:p14="http://schemas.microsoft.com/office/powerpoint/2010/main" val="31249254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18418-0601-E64C-4C7C-BD0EB3417626}"/>
              </a:ext>
            </a:extLst>
          </p:cNvPr>
          <p:cNvSpPr>
            <a:spLocks noGrp="1"/>
          </p:cNvSpPr>
          <p:nvPr>
            <p:ph type="title"/>
          </p:nvPr>
        </p:nvSpPr>
        <p:spPr/>
        <p:txBody>
          <a:bodyPr/>
          <a:lstStyle/>
          <a:p>
            <a:r>
              <a:rPr lang="en-US" dirty="0"/>
              <a:t>State Audits: Process Continued</a:t>
            </a:r>
          </a:p>
        </p:txBody>
      </p:sp>
      <p:sp>
        <p:nvSpPr>
          <p:cNvPr id="3" name="Content Placeholder 2">
            <a:extLst>
              <a:ext uri="{FF2B5EF4-FFF2-40B4-BE49-F238E27FC236}">
                <a16:creationId xmlns:a16="http://schemas.microsoft.com/office/drawing/2014/main" id="{D32E0F15-A8BD-F0C3-91E5-430B9CCE5ED2}"/>
              </a:ext>
            </a:extLst>
          </p:cNvPr>
          <p:cNvSpPr>
            <a:spLocks noGrp="1"/>
          </p:cNvSpPr>
          <p:nvPr>
            <p:ph idx="1"/>
          </p:nvPr>
        </p:nvSpPr>
        <p:spPr/>
        <p:txBody>
          <a:bodyPr>
            <a:normAutofit fontScale="92500" lnSpcReduction="10000"/>
          </a:bodyPr>
          <a:lstStyle/>
          <a:p>
            <a:pPr marL="742950" indent="-742950">
              <a:buFont typeface="+mj-lt"/>
              <a:buAutoNum type="arabicPeriod" startAt="2"/>
            </a:pPr>
            <a:r>
              <a:rPr lang="en-US" dirty="0"/>
              <a:t>Fieldwork</a:t>
            </a:r>
          </a:p>
          <a:p>
            <a:pPr marL="1143000" lvl="1" indent="-742950">
              <a:buFont typeface="+mj-lt"/>
              <a:buAutoNum type="alphaLcParenR"/>
            </a:pPr>
            <a:r>
              <a:rPr lang="en-US" sz="2800" dirty="0"/>
              <a:t>Currently being conducted remotely, previously completed onsite</a:t>
            </a:r>
          </a:p>
          <a:p>
            <a:pPr marL="914400" lvl="1" indent="-514350">
              <a:buFont typeface="+mj-lt"/>
              <a:buAutoNum type="alphaLcParenR"/>
            </a:pPr>
            <a:r>
              <a:rPr lang="en-US" sz="2800" dirty="0"/>
              <a:t>Test work</a:t>
            </a:r>
          </a:p>
          <a:p>
            <a:pPr marL="1543050" lvl="2" indent="-742950"/>
            <a:r>
              <a:rPr lang="en-US" sz="2800" dirty="0"/>
              <a:t>Required website postings test</a:t>
            </a:r>
          </a:p>
          <a:p>
            <a:pPr marL="2000250" lvl="3" indent="-742950">
              <a:buFont typeface="+mj-lt"/>
              <a:buAutoNum type="romanLcPeriod"/>
            </a:pPr>
            <a:r>
              <a:rPr lang="en-US" sz="2800" dirty="0"/>
              <a:t>Board meetings and agenda minutes</a:t>
            </a:r>
          </a:p>
          <a:p>
            <a:pPr marL="2000250" lvl="3" indent="-742950">
              <a:buFont typeface="+mj-lt"/>
              <a:buAutoNum type="romanLcPeriod"/>
            </a:pPr>
            <a:r>
              <a:rPr lang="en-US" sz="2800" dirty="0"/>
              <a:t>Approved general fund budget</a:t>
            </a:r>
          </a:p>
          <a:p>
            <a:pPr marL="2000250" lvl="3" indent="-742950">
              <a:buFont typeface="+mj-lt"/>
              <a:buAutoNum type="romanLcPeriod"/>
            </a:pPr>
            <a:r>
              <a:rPr lang="en-US" sz="2800" dirty="0"/>
              <a:t>Transaction register</a:t>
            </a:r>
          </a:p>
          <a:p>
            <a:pPr marL="2000250" lvl="3" indent="-742950">
              <a:buFont typeface="+mj-lt"/>
              <a:buAutoNum type="romanLcPeriod"/>
            </a:pPr>
            <a:r>
              <a:rPr lang="en-US" sz="2800" dirty="0"/>
              <a:t>Credit cards statements</a:t>
            </a:r>
          </a:p>
          <a:p>
            <a:pPr marL="2000250" lvl="3" indent="-742950">
              <a:buFont typeface="+mj-lt"/>
              <a:buAutoNum type="romanLcPeriod"/>
            </a:pPr>
            <a:r>
              <a:rPr lang="en-US" sz="2800" dirty="0"/>
              <a:t>Administrative cost reporting</a:t>
            </a:r>
          </a:p>
          <a:p>
            <a:pPr marL="2000250" lvl="3" indent="-742950">
              <a:buFont typeface="+mj-lt"/>
              <a:buAutoNum type="romanLcPeriod"/>
            </a:pPr>
            <a:r>
              <a:rPr lang="en-US" sz="2800" dirty="0"/>
              <a:t>Health education</a:t>
            </a:r>
          </a:p>
          <a:p>
            <a:pPr marL="1543050" lvl="2" indent="-742950"/>
            <a:r>
              <a:rPr lang="en-US" sz="2800" dirty="0"/>
              <a:t>Pupil Accounting-Membership Test</a:t>
            </a:r>
          </a:p>
          <a:p>
            <a:pPr marL="1543050" lvl="2" indent="-742950"/>
            <a:r>
              <a:rPr lang="en-US" sz="2800" dirty="0"/>
              <a:t>EFA Funding – Local Requirement Test</a:t>
            </a:r>
          </a:p>
          <a:p>
            <a:pPr marL="1543050" lvl="2" indent="-742950"/>
            <a:r>
              <a:rPr lang="en-US" sz="2800" dirty="0"/>
              <a:t>EFA Expenditures – 85% Rule test</a:t>
            </a:r>
          </a:p>
          <a:p>
            <a:pPr marL="1543050" lvl="2" indent="-742950"/>
            <a:r>
              <a:rPr lang="en-US" sz="2800" dirty="0"/>
              <a:t>EFA – Minimum Salary Requirements Test</a:t>
            </a:r>
          </a:p>
          <a:p>
            <a:pPr marL="1143000" lvl="1" indent="-742950">
              <a:buFont typeface="+mj-lt"/>
              <a:buAutoNum type="alphaLcParenR"/>
            </a:pPr>
            <a:endParaRPr lang="en-US" sz="2800" dirty="0"/>
          </a:p>
          <a:p>
            <a:endParaRPr lang="en-US" dirty="0"/>
          </a:p>
        </p:txBody>
      </p:sp>
    </p:spTree>
    <p:extLst>
      <p:ext uri="{BB962C8B-B14F-4D97-AF65-F5344CB8AC3E}">
        <p14:creationId xmlns:p14="http://schemas.microsoft.com/office/powerpoint/2010/main" val="32652076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8F07E-8FAE-DEE0-37D8-7832C7763FE5}"/>
              </a:ext>
            </a:extLst>
          </p:cNvPr>
          <p:cNvSpPr>
            <a:spLocks noGrp="1"/>
          </p:cNvSpPr>
          <p:nvPr>
            <p:ph type="title"/>
          </p:nvPr>
        </p:nvSpPr>
        <p:spPr/>
        <p:txBody>
          <a:bodyPr/>
          <a:lstStyle/>
          <a:p>
            <a:r>
              <a:rPr lang="en-US" dirty="0"/>
              <a:t>State Audits: Reports</a:t>
            </a:r>
          </a:p>
        </p:txBody>
      </p:sp>
      <p:sp>
        <p:nvSpPr>
          <p:cNvPr id="3" name="Content Placeholder 2">
            <a:extLst>
              <a:ext uri="{FF2B5EF4-FFF2-40B4-BE49-F238E27FC236}">
                <a16:creationId xmlns:a16="http://schemas.microsoft.com/office/drawing/2014/main" id="{C0B7F2FE-2504-2124-DF95-1D530C35FD83}"/>
              </a:ext>
            </a:extLst>
          </p:cNvPr>
          <p:cNvSpPr>
            <a:spLocks noGrp="1"/>
          </p:cNvSpPr>
          <p:nvPr>
            <p:ph idx="1"/>
          </p:nvPr>
        </p:nvSpPr>
        <p:spPr/>
        <p:txBody>
          <a:bodyPr/>
          <a:lstStyle/>
          <a:p>
            <a:pPr marL="1543050" lvl="2" indent="-742950"/>
            <a:r>
              <a:rPr lang="en-US" sz="2800" dirty="0"/>
              <a:t>Flexibility and Per Plan Expenditure Test</a:t>
            </a:r>
          </a:p>
          <a:p>
            <a:pPr marL="1543050" lvl="2" indent="-742950"/>
            <a:r>
              <a:rPr lang="en-US" sz="2800" dirty="0"/>
              <a:t>EIA and State Categorical Funding Test</a:t>
            </a:r>
          </a:p>
          <a:p>
            <a:pPr marL="1543050" lvl="2" indent="-742950"/>
            <a:r>
              <a:rPr lang="en-US" sz="2800" dirty="0"/>
              <a:t>CERDEP Test</a:t>
            </a:r>
          </a:p>
          <a:p>
            <a:pPr marL="742950" indent="-742950">
              <a:buFont typeface="+mj-lt"/>
              <a:buAutoNum type="arabicPeriod" startAt="3"/>
            </a:pPr>
            <a:r>
              <a:rPr lang="en-US" dirty="0"/>
              <a:t>Audit Report</a:t>
            </a:r>
          </a:p>
          <a:p>
            <a:pPr marL="1314450" lvl="2" indent="-514350">
              <a:buFont typeface="+mj-lt"/>
              <a:buAutoNum type="alphaLcParenR"/>
            </a:pPr>
            <a:r>
              <a:rPr lang="en-US" sz="2800" dirty="0"/>
              <a:t>Exit conference</a:t>
            </a:r>
          </a:p>
          <a:p>
            <a:pPr lvl="3"/>
            <a:r>
              <a:rPr lang="en-US" sz="2800" dirty="0"/>
              <a:t>Audit report with audit findings shared with auditee</a:t>
            </a:r>
          </a:p>
          <a:p>
            <a:pPr marL="1314450" lvl="2" indent="-514350">
              <a:buFont typeface="+mj-lt"/>
              <a:buAutoNum type="alphaLcParenR"/>
            </a:pPr>
            <a:r>
              <a:rPr lang="en-US" sz="2800" dirty="0"/>
              <a:t>Final audit report sent to auditee</a:t>
            </a:r>
          </a:p>
          <a:p>
            <a:pPr marL="1771650" lvl="3" indent="-514350">
              <a:buFont typeface="+mj-lt"/>
              <a:buAutoNum type="romanLcPeriod"/>
            </a:pPr>
            <a:r>
              <a:rPr lang="en-US" sz="2800" dirty="0"/>
              <a:t>Close-out letter included</a:t>
            </a:r>
          </a:p>
          <a:p>
            <a:pPr marL="2228850" lvl="4" indent="-514350"/>
            <a:r>
              <a:rPr lang="en-US" sz="2800" dirty="0"/>
              <a:t>Repayment of funds requested</a:t>
            </a:r>
          </a:p>
          <a:p>
            <a:pPr marL="2228850" lvl="4" indent="-514350"/>
            <a:r>
              <a:rPr lang="en-US" sz="2800" dirty="0"/>
              <a:t>Corrective Action Plan (CAP) requested</a:t>
            </a:r>
          </a:p>
          <a:p>
            <a:pPr marL="1771650" lvl="3" indent="-514350">
              <a:buFont typeface="+mj-lt"/>
              <a:buAutoNum type="romanLcPeriod"/>
            </a:pPr>
            <a:r>
              <a:rPr lang="en-US" sz="2800" dirty="0"/>
              <a:t>Repayment of funds and CAP due 30 days from receipt of audit report and close-out letter </a:t>
            </a:r>
          </a:p>
          <a:p>
            <a:endParaRPr lang="en-US" dirty="0"/>
          </a:p>
        </p:txBody>
      </p:sp>
    </p:spTree>
    <p:extLst>
      <p:ext uri="{BB962C8B-B14F-4D97-AF65-F5344CB8AC3E}">
        <p14:creationId xmlns:p14="http://schemas.microsoft.com/office/powerpoint/2010/main" val="38627061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19DEC-CFC9-8BCA-75E4-A61FF516CEF0}"/>
              </a:ext>
            </a:extLst>
          </p:cNvPr>
          <p:cNvSpPr>
            <a:spLocks noGrp="1"/>
          </p:cNvSpPr>
          <p:nvPr>
            <p:ph type="title"/>
          </p:nvPr>
        </p:nvSpPr>
        <p:spPr/>
        <p:txBody>
          <a:bodyPr/>
          <a:lstStyle/>
          <a:p>
            <a:r>
              <a:rPr lang="en-US" dirty="0"/>
              <a:t>State Audit</a:t>
            </a:r>
          </a:p>
        </p:txBody>
      </p:sp>
      <p:sp>
        <p:nvSpPr>
          <p:cNvPr id="3" name="Text Placeholder 2">
            <a:extLst>
              <a:ext uri="{FF2B5EF4-FFF2-40B4-BE49-F238E27FC236}">
                <a16:creationId xmlns:a16="http://schemas.microsoft.com/office/drawing/2014/main" id="{D4C4241D-6C55-F84F-02BA-50FA67EC74F3}"/>
              </a:ext>
            </a:extLst>
          </p:cNvPr>
          <p:cNvSpPr>
            <a:spLocks noGrp="1"/>
          </p:cNvSpPr>
          <p:nvPr>
            <p:ph type="body" sz="quarter" idx="13"/>
          </p:nvPr>
        </p:nvSpPr>
        <p:spPr/>
        <p:txBody>
          <a:bodyPr/>
          <a:lstStyle/>
          <a:p>
            <a:r>
              <a:rPr lang="en-US" dirty="0"/>
              <a:t>Common Audit Findings</a:t>
            </a:r>
          </a:p>
        </p:txBody>
      </p:sp>
    </p:spTree>
    <p:extLst>
      <p:ext uri="{BB962C8B-B14F-4D97-AF65-F5344CB8AC3E}">
        <p14:creationId xmlns:p14="http://schemas.microsoft.com/office/powerpoint/2010/main" val="40630879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96A5F-A059-4D19-173A-A9171E41FA68}"/>
              </a:ext>
            </a:extLst>
          </p:cNvPr>
          <p:cNvSpPr>
            <a:spLocks noGrp="1"/>
          </p:cNvSpPr>
          <p:nvPr>
            <p:ph type="title"/>
          </p:nvPr>
        </p:nvSpPr>
        <p:spPr/>
        <p:txBody>
          <a:bodyPr/>
          <a:lstStyle/>
          <a:p>
            <a:r>
              <a:rPr lang="en-US" dirty="0"/>
              <a:t>How State Audits Affect Your District</a:t>
            </a:r>
          </a:p>
        </p:txBody>
      </p:sp>
      <p:sp>
        <p:nvSpPr>
          <p:cNvPr id="3" name="Content Placeholder 2">
            <a:extLst>
              <a:ext uri="{FF2B5EF4-FFF2-40B4-BE49-F238E27FC236}">
                <a16:creationId xmlns:a16="http://schemas.microsoft.com/office/drawing/2014/main" id="{7F92A69E-F3BE-650B-E1B2-F078F82BF72D}"/>
              </a:ext>
            </a:extLst>
          </p:cNvPr>
          <p:cNvSpPr>
            <a:spLocks noGrp="1"/>
          </p:cNvSpPr>
          <p:nvPr>
            <p:ph idx="1"/>
          </p:nvPr>
        </p:nvSpPr>
        <p:spPr>
          <a:xfrm>
            <a:off x="918972" y="2155666"/>
            <a:ext cx="16450056" cy="5975668"/>
          </a:xfrm>
        </p:spPr>
        <p:txBody>
          <a:bodyPr>
            <a:normAutofit fontScale="92500" lnSpcReduction="20000"/>
          </a:bodyPr>
          <a:lstStyle/>
          <a:p>
            <a:pPr marL="742950" indent="-742950">
              <a:buFont typeface="+mj-lt"/>
              <a:buAutoNum type="arabicPeriod"/>
            </a:pPr>
            <a:r>
              <a:rPr lang="en-US" dirty="0"/>
              <a:t>Noncompliance with 85% rule</a:t>
            </a:r>
          </a:p>
          <a:p>
            <a:pPr marL="742950" indent="-742950">
              <a:buFont typeface="+mj-lt"/>
              <a:buAutoNum type="arabicPeriod"/>
            </a:pPr>
            <a:r>
              <a:rPr lang="en-US" dirty="0"/>
              <a:t>Misclassification of expenditures</a:t>
            </a:r>
          </a:p>
          <a:p>
            <a:pPr marL="742950" indent="-742950">
              <a:buFont typeface="+mj-lt"/>
              <a:buAutoNum type="arabicPeriod"/>
            </a:pPr>
            <a:r>
              <a:rPr lang="en-US" dirty="0"/>
              <a:t>Noncompliance with minimum salary requirement</a:t>
            </a:r>
          </a:p>
          <a:p>
            <a:pPr marL="742950" indent="-742950">
              <a:buFont typeface="+mj-lt"/>
              <a:buAutoNum type="arabicPeriod"/>
            </a:pPr>
            <a:r>
              <a:rPr lang="en-US" dirty="0"/>
              <a:t>Improper procurements</a:t>
            </a:r>
          </a:p>
          <a:p>
            <a:pPr marL="742950" indent="-742950">
              <a:buFont typeface="+mj-lt"/>
              <a:buAutoNum type="arabicPeriod"/>
            </a:pPr>
            <a:r>
              <a:rPr lang="en-US" dirty="0"/>
              <a:t>Noncompliance with district travel policies</a:t>
            </a:r>
          </a:p>
          <a:p>
            <a:pPr marL="742950" indent="-742950">
              <a:buFont typeface="+mj-lt"/>
              <a:buAutoNum type="arabicPeriod"/>
            </a:pPr>
            <a:r>
              <a:rPr lang="en-US" dirty="0"/>
              <a:t>Lack of support documentation for expenditures</a:t>
            </a:r>
          </a:p>
          <a:p>
            <a:pPr marL="742950" indent="-742950">
              <a:buFont typeface="+mj-lt"/>
              <a:buAutoNum type="arabicPeriod"/>
            </a:pPr>
            <a:r>
              <a:rPr lang="en-US" dirty="0"/>
              <a:t>Ineligible staff receiving teacher supply checks</a:t>
            </a:r>
          </a:p>
          <a:p>
            <a:pPr marL="742950" indent="-742950">
              <a:buFont typeface="+mj-lt"/>
              <a:buAutoNum type="arabicPeriod"/>
            </a:pPr>
            <a:r>
              <a:rPr lang="en-US" dirty="0"/>
              <a:t>Improper use of funds</a:t>
            </a:r>
          </a:p>
          <a:p>
            <a:pPr marL="742950" indent="-742950">
              <a:buFont typeface="+mj-lt"/>
              <a:buAutoNum type="arabicPeriod"/>
            </a:pPr>
            <a:r>
              <a:rPr lang="en-US" dirty="0"/>
              <a:t>Required website postings not included on district website</a:t>
            </a:r>
          </a:p>
          <a:p>
            <a:pPr marL="742950" indent="-742950">
              <a:buFont typeface="+mj-lt"/>
              <a:buAutoNum type="arabicPeriod"/>
            </a:pPr>
            <a:r>
              <a:rPr lang="en-US" dirty="0"/>
              <a:t>Duplicate payments to vendors</a:t>
            </a:r>
          </a:p>
          <a:p>
            <a:endParaRPr lang="en-US" dirty="0"/>
          </a:p>
          <a:p>
            <a:pPr algn="ctr"/>
            <a:r>
              <a:rPr lang="en-US" b="1" dirty="0"/>
              <a:t>**FINDINGS CAN RESULT IN REPAYMENT OF FUNDS**</a:t>
            </a:r>
          </a:p>
          <a:p>
            <a:endParaRPr lang="en-US" dirty="0"/>
          </a:p>
        </p:txBody>
      </p:sp>
    </p:spTree>
    <p:extLst>
      <p:ext uri="{BB962C8B-B14F-4D97-AF65-F5344CB8AC3E}">
        <p14:creationId xmlns:p14="http://schemas.microsoft.com/office/powerpoint/2010/main" val="23239863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73570-C397-438C-5BFB-0EEE317FF754}"/>
              </a:ext>
            </a:extLst>
          </p:cNvPr>
          <p:cNvSpPr>
            <a:spLocks noGrp="1"/>
          </p:cNvSpPr>
          <p:nvPr>
            <p:ph type="title"/>
          </p:nvPr>
        </p:nvSpPr>
        <p:spPr/>
        <p:txBody>
          <a:bodyPr/>
          <a:lstStyle/>
          <a:p>
            <a:r>
              <a:rPr lang="en-US" dirty="0"/>
              <a:t>Procurement Audits</a:t>
            </a:r>
          </a:p>
        </p:txBody>
      </p:sp>
      <p:sp>
        <p:nvSpPr>
          <p:cNvPr id="3" name="Text Placeholder 2">
            <a:extLst>
              <a:ext uri="{FF2B5EF4-FFF2-40B4-BE49-F238E27FC236}">
                <a16:creationId xmlns:a16="http://schemas.microsoft.com/office/drawing/2014/main" id="{10397006-2185-D3DB-7EE4-C750E2C9E6D4}"/>
              </a:ext>
            </a:extLst>
          </p:cNvPr>
          <p:cNvSpPr>
            <a:spLocks noGrp="1"/>
          </p:cNvSpPr>
          <p:nvPr>
            <p:ph type="body" sz="quarter" idx="13"/>
          </p:nvPr>
        </p:nvSpPr>
        <p:spPr/>
        <p:txBody>
          <a:bodyPr/>
          <a:lstStyle/>
          <a:p>
            <a:r>
              <a:rPr lang="en-US" dirty="0"/>
              <a:t>The Process</a:t>
            </a:r>
          </a:p>
        </p:txBody>
      </p:sp>
    </p:spTree>
    <p:extLst>
      <p:ext uri="{BB962C8B-B14F-4D97-AF65-F5344CB8AC3E}">
        <p14:creationId xmlns:p14="http://schemas.microsoft.com/office/powerpoint/2010/main" val="40991784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976D4-E04A-3BCE-26D5-3A068FBF2E6D}"/>
              </a:ext>
            </a:extLst>
          </p:cNvPr>
          <p:cNvSpPr>
            <a:spLocks noGrp="1"/>
          </p:cNvSpPr>
          <p:nvPr>
            <p:ph type="title"/>
          </p:nvPr>
        </p:nvSpPr>
        <p:spPr/>
        <p:txBody>
          <a:bodyPr/>
          <a:lstStyle/>
          <a:p>
            <a:r>
              <a:rPr lang="en-US" dirty="0"/>
              <a:t>Procurement Audits: Purpose and Process</a:t>
            </a:r>
          </a:p>
        </p:txBody>
      </p:sp>
      <p:sp>
        <p:nvSpPr>
          <p:cNvPr id="3" name="Content Placeholder 2">
            <a:extLst>
              <a:ext uri="{FF2B5EF4-FFF2-40B4-BE49-F238E27FC236}">
                <a16:creationId xmlns:a16="http://schemas.microsoft.com/office/drawing/2014/main" id="{A40F1FC3-8437-DF73-5516-E850993609E8}"/>
              </a:ext>
            </a:extLst>
          </p:cNvPr>
          <p:cNvSpPr>
            <a:spLocks noGrp="1"/>
          </p:cNvSpPr>
          <p:nvPr>
            <p:ph idx="1"/>
          </p:nvPr>
        </p:nvSpPr>
        <p:spPr/>
        <p:txBody>
          <a:bodyPr/>
          <a:lstStyle/>
          <a:p>
            <a:pPr marL="457200" indent="-457200">
              <a:buFont typeface="Arial" panose="020B0604020202020204" pitchFamily="34" charset="0"/>
              <a:buChar char="•"/>
            </a:pPr>
            <a:r>
              <a:rPr lang="en-US" dirty="0"/>
              <a:t>These audits are completed in conjunction with state audits</a:t>
            </a:r>
          </a:p>
          <a:p>
            <a:pPr marL="457200" indent="-457200">
              <a:buFont typeface="Arial" panose="020B0604020202020204" pitchFamily="34" charset="0"/>
              <a:buChar char="•"/>
            </a:pPr>
            <a:r>
              <a:rPr lang="en-US" dirty="0"/>
              <a:t>A separate engagement letter sent to district</a:t>
            </a:r>
          </a:p>
          <a:p>
            <a:pPr marL="457200" indent="-457200">
              <a:buFont typeface="Arial" panose="020B0604020202020204" pitchFamily="34" charset="0"/>
              <a:buChar char="•"/>
            </a:pPr>
            <a:r>
              <a:rPr lang="en-US" dirty="0"/>
              <a:t>A separate audit report is provided for procurement audit</a:t>
            </a:r>
          </a:p>
          <a:p>
            <a:pPr marL="457200" indent="-457200">
              <a:buFont typeface="Arial" panose="020B0604020202020204" pitchFamily="34" charset="0"/>
              <a:buChar char="•"/>
            </a:pPr>
            <a:r>
              <a:rPr lang="en-US" dirty="0"/>
              <a:t>One exit conference </a:t>
            </a:r>
          </a:p>
          <a:p>
            <a:pPr lvl="1"/>
            <a:r>
              <a:rPr lang="en-US" sz="2800" dirty="0"/>
              <a:t>Procurement audit and state audit exit conference held together</a:t>
            </a:r>
          </a:p>
          <a:p>
            <a:endParaRPr lang="en-US" dirty="0"/>
          </a:p>
        </p:txBody>
      </p:sp>
    </p:spTree>
    <p:extLst>
      <p:ext uri="{BB962C8B-B14F-4D97-AF65-F5344CB8AC3E}">
        <p14:creationId xmlns:p14="http://schemas.microsoft.com/office/powerpoint/2010/main" val="39846929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F5DD5-E14F-7A58-00E3-A1AB093E476E}"/>
              </a:ext>
            </a:extLst>
          </p:cNvPr>
          <p:cNvSpPr>
            <a:spLocks noGrp="1"/>
          </p:cNvSpPr>
          <p:nvPr>
            <p:ph type="title"/>
          </p:nvPr>
        </p:nvSpPr>
        <p:spPr/>
        <p:txBody>
          <a:bodyPr/>
          <a:lstStyle/>
          <a:p>
            <a:r>
              <a:rPr lang="en-US" dirty="0"/>
              <a:t>Preparing for a Procurement Audit: Key Considerations</a:t>
            </a:r>
          </a:p>
        </p:txBody>
      </p:sp>
      <p:sp>
        <p:nvSpPr>
          <p:cNvPr id="3" name="Content Placeholder 2">
            <a:extLst>
              <a:ext uri="{FF2B5EF4-FFF2-40B4-BE49-F238E27FC236}">
                <a16:creationId xmlns:a16="http://schemas.microsoft.com/office/drawing/2014/main" id="{41E00947-048A-BA15-2B08-2F5E9350034B}"/>
              </a:ext>
            </a:extLst>
          </p:cNvPr>
          <p:cNvSpPr>
            <a:spLocks noGrp="1"/>
          </p:cNvSpPr>
          <p:nvPr>
            <p:ph idx="1"/>
          </p:nvPr>
        </p:nvSpPr>
        <p:spPr/>
        <p:txBody>
          <a:bodyPr/>
          <a:lstStyle/>
          <a:p>
            <a:r>
              <a:rPr lang="en-US" dirty="0"/>
              <a:t>The following items are requested and reviewed during the audit:</a:t>
            </a:r>
          </a:p>
          <a:p>
            <a:pPr marL="742950" indent="-742950">
              <a:buFont typeface="+mj-lt"/>
              <a:buAutoNum type="arabicPeriod"/>
            </a:pPr>
            <a:r>
              <a:rPr lang="en-US" dirty="0"/>
              <a:t>Procurement manual </a:t>
            </a:r>
          </a:p>
          <a:p>
            <a:pPr marL="742950" indent="-742950">
              <a:buFont typeface="+mj-lt"/>
              <a:buAutoNum type="arabicPeriod"/>
            </a:pPr>
            <a:r>
              <a:rPr lang="en-US" dirty="0"/>
              <a:t>P-card manual/procedures </a:t>
            </a:r>
          </a:p>
          <a:p>
            <a:pPr marL="742950" indent="-742950">
              <a:buFont typeface="+mj-lt"/>
              <a:buAutoNum type="arabicPeriod"/>
            </a:pPr>
            <a:r>
              <a:rPr lang="en-US" dirty="0"/>
              <a:t>Detail account inquiry by fund for object codes 300, 400, &amp; 500 </a:t>
            </a:r>
          </a:p>
          <a:p>
            <a:pPr marL="742950" indent="-742950">
              <a:buFont typeface="+mj-lt"/>
              <a:buAutoNum type="arabicPeriod"/>
            </a:pPr>
            <a:r>
              <a:rPr lang="en-US" dirty="0"/>
              <a:t>A list of contractors for a specified year, their bids, proposals, their signed contracts, canceled checks that show payments to them, requisitions, and purchase orders (List will be selected based on the review of the detail account inquiry.)</a:t>
            </a:r>
          </a:p>
          <a:p>
            <a:pPr marL="742950" indent="-742950">
              <a:buFont typeface="+mj-lt"/>
              <a:buAutoNum type="arabicPeriod"/>
            </a:pPr>
            <a:r>
              <a:rPr lang="en-US" dirty="0"/>
              <a:t>Bids of the contractors who did not get the contracts </a:t>
            </a:r>
          </a:p>
          <a:p>
            <a:pPr marL="742950" indent="-742950">
              <a:buFont typeface="+mj-lt"/>
              <a:buAutoNum type="arabicPeriod"/>
            </a:pPr>
            <a:r>
              <a:rPr lang="en-US" dirty="0"/>
              <a:t>Invitation for bids</a:t>
            </a:r>
          </a:p>
          <a:p>
            <a:endParaRPr lang="en-US" dirty="0"/>
          </a:p>
        </p:txBody>
      </p:sp>
    </p:spTree>
    <p:extLst>
      <p:ext uri="{BB962C8B-B14F-4D97-AF65-F5344CB8AC3E}">
        <p14:creationId xmlns:p14="http://schemas.microsoft.com/office/powerpoint/2010/main" val="1848111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0EF84-1025-3F8A-EF73-B22E08E9073C}"/>
              </a:ext>
            </a:extLst>
          </p:cNvPr>
          <p:cNvSpPr>
            <a:spLocks noGrp="1"/>
          </p:cNvSpPr>
          <p:nvPr>
            <p:ph type="title"/>
          </p:nvPr>
        </p:nvSpPr>
        <p:spPr/>
        <p:txBody>
          <a:bodyPr/>
          <a:lstStyle/>
          <a:p>
            <a:r>
              <a:rPr lang="en-US" dirty="0"/>
              <a:t>What You Should Learn</a:t>
            </a:r>
          </a:p>
        </p:txBody>
      </p:sp>
      <p:sp>
        <p:nvSpPr>
          <p:cNvPr id="3" name="Content Placeholder 2">
            <a:extLst>
              <a:ext uri="{FF2B5EF4-FFF2-40B4-BE49-F238E27FC236}">
                <a16:creationId xmlns:a16="http://schemas.microsoft.com/office/drawing/2014/main" id="{68F215D0-EFB5-EC08-9186-C90E27CD9D8A}"/>
              </a:ext>
            </a:extLst>
          </p:cNvPr>
          <p:cNvSpPr>
            <a:spLocks noGrp="1"/>
          </p:cNvSpPr>
          <p:nvPr>
            <p:ph idx="1"/>
          </p:nvPr>
        </p:nvSpPr>
        <p:spPr/>
        <p:txBody>
          <a:bodyPr/>
          <a:lstStyle/>
          <a:p>
            <a:pPr marL="457200" indent="-457200">
              <a:buFont typeface="Arial" panose="020B0604020202020204" pitchFamily="34" charset="0"/>
              <a:buChar char="•"/>
            </a:pPr>
            <a:r>
              <a:rPr lang="en-US" dirty="0"/>
              <a:t>Learn about each audit process</a:t>
            </a:r>
          </a:p>
          <a:p>
            <a:pPr marL="457200" indent="-457200">
              <a:buFont typeface="Arial" panose="020B0604020202020204" pitchFamily="34" charset="0"/>
              <a:buChar char="•"/>
            </a:pPr>
            <a:r>
              <a:rPr lang="en-US" dirty="0"/>
              <a:t>What to expect during each type of audit</a:t>
            </a:r>
          </a:p>
          <a:p>
            <a:pPr lvl="1"/>
            <a:r>
              <a:rPr lang="en-US" sz="2800" dirty="0"/>
              <a:t>Purpose of each audit</a:t>
            </a:r>
          </a:p>
          <a:p>
            <a:pPr lvl="1"/>
            <a:r>
              <a:rPr lang="en-US" sz="2800" dirty="0"/>
              <a:t>Documentation requested/reviewed</a:t>
            </a:r>
          </a:p>
          <a:p>
            <a:pPr marL="457200" indent="-457200">
              <a:buFont typeface="Arial" panose="020B0604020202020204" pitchFamily="34" charset="0"/>
              <a:buChar char="•"/>
            </a:pPr>
            <a:r>
              <a:rPr lang="en-US" dirty="0"/>
              <a:t>Common audit findings</a:t>
            </a:r>
          </a:p>
          <a:p>
            <a:pPr marL="457200" indent="-457200">
              <a:buFont typeface="Arial" panose="020B0604020202020204" pitchFamily="34" charset="0"/>
              <a:buChar char="•"/>
            </a:pPr>
            <a:r>
              <a:rPr lang="en-US" dirty="0"/>
              <a:t>Links to helpful resources</a:t>
            </a:r>
          </a:p>
          <a:p>
            <a:endParaRPr lang="en-US" dirty="0"/>
          </a:p>
        </p:txBody>
      </p:sp>
    </p:spTree>
    <p:extLst>
      <p:ext uri="{BB962C8B-B14F-4D97-AF65-F5344CB8AC3E}">
        <p14:creationId xmlns:p14="http://schemas.microsoft.com/office/powerpoint/2010/main" val="23546455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597FA-160A-E61D-E171-FAA266F12FD7}"/>
              </a:ext>
            </a:extLst>
          </p:cNvPr>
          <p:cNvSpPr>
            <a:spLocks noGrp="1"/>
          </p:cNvSpPr>
          <p:nvPr>
            <p:ph type="title"/>
          </p:nvPr>
        </p:nvSpPr>
        <p:spPr/>
        <p:txBody>
          <a:bodyPr/>
          <a:lstStyle/>
          <a:p>
            <a:r>
              <a:rPr lang="en-US" dirty="0"/>
              <a:t>Procurement Audits Additional Key Considerations</a:t>
            </a:r>
          </a:p>
        </p:txBody>
      </p:sp>
      <p:sp>
        <p:nvSpPr>
          <p:cNvPr id="3" name="Content Placeholder 2">
            <a:extLst>
              <a:ext uri="{FF2B5EF4-FFF2-40B4-BE49-F238E27FC236}">
                <a16:creationId xmlns:a16="http://schemas.microsoft.com/office/drawing/2014/main" id="{AD7D6ABE-9E6B-1EAD-DD53-49949ECAB62F}"/>
              </a:ext>
            </a:extLst>
          </p:cNvPr>
          <p:cNvSpPr>
            <a:spLocks noGrp="1"/>
          </p:cNvSpPr>
          <p:nvPr>
            <p:ph idx="1"/>
          </p:nvPr>
        </p:nvSpPr>
        <p:spPr/>
        <p:txBody>
          <a:bodyPr/>
          <a:lstStyle/>
          <a:p>
            <a:pPr marL="1143000" indent="-1143000">
              <a:buFont typeface="+mj-lt"/>
              <a:buAutoNum type="arabicPeriod" startAt="7"/>
            </a:pPr>
            <a:r>
              <a:rPr lang="en-US" dirty="0"/>
              <a:t>List of assets that were disposed of </a:t>
            </a:r>
          </a:p>
          <a:p>
            <a:pPr marL="1143000" indent="-1143000">
              <a:buFont typeface="+mj-lt"/>
              <a:buAutoNum type="arabicPeriod" startAt="7"/>
            </a:pPr>
            <a:r>
              <a:rPr lang="en-US" dirty="0"/>
              <a:t>List of sole source and emergency procurements</a:t>
            </a:r>
          </a:p>
          <a:p>
            <a:pPr marL="1143000" indent="-1143000">
              <a:buFont typeface="+mj-lt"/>
              <a:buAutoNum type="arabicPeriod" startAt="7"/>
            </a:pPr>
            <a:r>
              <a:rPr lang="en-US" dirty="0"/>
              <a:t>List of blanket purchase agreements </a:t>
            </a:r>
          </a:p>
          <a:p>
            <a:pPr marL="1143000" indent="-1143000">
              <a:buFont typeface="+mj-lt"/>
              <a:buAutoNum type="arabicPeriod" startAt="7"/>
            </a:pPr>
            <a:r>
              <a:rPr lang="en-US" dirty="0"/>
              <a:t>District’s Minority Business Enterprise Utilization annual plan </a:t>
            </a:r>
          </a:p>
          <a:p>
            <a:pPr marL="1143000" indent="-1143000">
              <a:buFont typeface="+mj-lt"/>
              <a:buAutoNum type="arabicPeriod" startAt="7"/>
            </a:pPr>
            <a:r>
              <a:rPr lang="en-US" dirty="0"/>
              <a:t>Documentation for purchase card purchases</a:t>
            </a:r>
          </a:p>
          <a:p>
            <a:pPr marL="1143000" indent="-1143000">
              <a:buFont typeface="+mj-lt"/>
              <a:buAutoNum type="arabicPeriod" startAt="7"/>
            </a:pPr>
            <a:r>
              <a:rPr lang="en-US" dirty="0"/>
              <a:t>Latest P-card audit report</a:t>
            </a:r>
          </a:p>
          <a:p>
            <a:pPr marL="1143000" indent="-1143000">
              <a:buFont typeface="+mj-lt"/>
              <a:buAutoNum type="arabicPeriod" startAt="7"/>
            </a:pPr>
            <a:r>
              <a:rPr lang="en-US" dirty="0"/>
              <a:t>List of all unauthorized purchases </a:t>
            </a:r>
          </a:p>
          <a:p>
            <a:endParaRPr lang="en-US" dirty="0"/>
          </a:p>
        </p:txBody>
      </p:sp>
    </p:spTree>
    <p:extLst>
      <p:ext uri="{BB962C8B-B14F-4D97-AF65-F5344CB8AC3E}">
        <p14:creationId xmlns:p14="http://schemas.microsoft.com/office/powerpoint/2010/main" val="39229298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EDB7C-ED02-D572-EC41-56A87B60B736}"/>
              </a:ext>
            </a:extLst>
          </p:cNvPr>
          <p:cNvSpPr>
            <a:spLocks noGrp="1"/>
          </p:cNvSpPr>
          <p:nvPr>
            <p:ph type="title"/>
          </p:nvPr>
        </p:nvSpPr>
        <p:spPr/>
        <p:txBody>
          <a:bodyPr/>
          <a:lstStyle/>
          <a:p>
            <a:r>
              <a:rPr lang="en-US" dirty="0"/>
              <a:t>Common Procurement Audit</a:t>
            </a:r>
          </a:p>
        </p:txBody>
      </p:sp>
      <p:sp>
        <p:nvSpPr>
          <p:cNvPr id="3" name="Text Placeholder 2">
            <a:extLst>
              <a:ext uri="{FF2B5EF4-FFF2-40B4-BE49-F238E27FC236}">
                <a16:creationId xmlns:a16="http://schemas.microsoft.com/office/drawing/2014/main" id="{21FDCD2C-F091-D509-78A2-D938F1CE64FE}"/>
              </a:ext>
            </a:extLst>
          </p:cNvPr>
          <p:cNvSpPr>
            <a:spLocks noGrp="1"/>
          </p:cNvSpPr>
          <p:nvPr>
            <p:ph type="body" sz="quarter" idx="13"/>
          </p:nvPr>
        </p:nvSpPr>
        <p:spPr/>
        <p:txBody>
          <a:bodyPr/>
          <a:lstStyle/>
          <a:p>
            <a:r>
              <a:rPr lang="en-US" dirty="0"/>
              <a:t>Findings</a:t>
            </a:r>
          </a:p>
        </p:txBody>
      </p:sp>
    </p:spTree>
    <p:extLst>
      <p:ext uri="{BB962C8B-B14F-4D97-AF65-F5344CB8AC3E}">
        <p14:creationId xmlns:p14="http://schemas.microsoft.com/office/powerpoint/2010/main" val="22129869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6F4A1-1038-6827-4658-1A2CA507FF98}"/>
              </a:ext>
            </a:extLst>
          </p:cNvPr>
          <p:cNvSpPr>
            <a:spLocks noGrp="1"/>
          </p:cNvSpPr>
          <p:nvPr>
            <p:ph type="title"/>
          </p:nvPr>
        </p:nvSpPr>
        <p:spPr/>
        <p:txBody>
          <a:bodyPr/>
          <a:lstStyle/>
          <a:p>
            <a:r>
              <a:rPr lang="en-US" dirty="0"/>
              <a:t>Procurement Audits Findings</a:t>
            </a:r>
          </a:p>
        </p:txBody>
      </p:sp>
      <p:sp>
        <p:nvSpPr>
          <p:cNvPr id="3" name="Content Placeholder 2">
            <a:extLst>
              <a:ext uri="{FF2B5EF4-FFF2-40B4-BE49-F238E27FC236}">
                <a16:creationId xmlns:a16="http://schemas.microsoft.com/office/drawing/2014/main" id="{8E47F07E-86C2-5545-C8CD-41C065F1E12F}"/>
              </a:ext>
            </a:extLst>
          </p:cNvPr>
          <p:cNvSpPr>
            <a:spLocks noGrp="1"/>
          </p:cNvSpPr>
          <p:nvPr>
            <p:ph idx="1"/>
          </p:nvPr>
        </p:nvSpPr>
        <p:spPr/>
        <p:txBody>
          <a:bodyPr/>
          <a:lstStyle/>
          <a:p>
            <a:pPr marL="742950" indent="-742950">
              <a:buFont typeface="+mj-lt"/>
              <a:buAutoNum type="arabicPeriod"/>
            </a:pPr>
            <a:r>
              <a:rPr lang="en-US" dirty="0"/>
              <a:t>Noncompliance with procurement policy thresholds</a:t>
            </a:r>
          </a:p>
          <a:p>
            <a:pPr marL="742950" indent="-742950">
              <a:buFont typeface="+mj-lt"/>
              <a:buAutoNum type="arabicPeriod"/>
            </a:pPr>
            <a:r>
              <a:rPr lang="en-US" dirty="0"/>
              <a:t>Lack of written policies and procedures for p-card purchases</a:t>
            </a:r>
          </a:p>
          <a:p>
            <a:pPr marL="742950" indent="-742950">
              <a:buFont typeface="+mj-lt"/>
              <a:buAutoNum type="arabicPeriod"/>
            </a:pPr>
            <a:r>
              <a:rPr lang="en-US" dirty="0"/>
              <a:t>No support documentation for procurements</a:t>
            </a:r>
          </a:p>
          <a:p>
            <a:pPr marL="742950" indent="-742950">
              <a:buFont typeface="+mj-lt"/>
              <a:buAutoNum type="arabicPeriod"/>
            </a:pPr>
            <a:r>
              <a:rPr lang="en-US" dirty="0"/>
              <a:t>No written justifications for emergency and sole source procurements</a:t>
            </a:r>
          </a:p>
          <a:p>
            <a:pPr marL="742950" indent="-742950">
              <a:buFont typeface="+mj-lt"/>
              <a:buAutoNum type="arabicPeriod"/>
            </a:pPr>
            <a:r>
              <a:rPr lang="en-US" dirty="0"/>
              <a:t>Required approvals not obtained</a:t>
            </a:r>
          </a:p>
          <a:p>
            <a:pPr marL="742950" indent="-742950">
              <a:buFont typeface="+mj-lt"/>
              <a:buAutoNum type="arabicPeriod"/>
            </a:pPr>
            <a:r>
              <a:rPr lang="en-US" dirty="0"/>
              <a:t>Use of local exemptions for procurements with federal funds</a:t>
            </a:r>
          </a:p>
          <a:p>
            <a:endParaRPr lang="en-US" dirty="0"/>
          </a:p>
        </p:txBody>
      </p:sp>
    </p:spTree>
    <p:extLst>
      <p:ext uri="{BB962C8B-B14F-4D97-AF65-F5344CB8AC3E}">
        <p14:creationId xmlns:p14="http://schemas.microsoft.com/office/powerpoint/2010/main" val="21970089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26A6A-EACE-079F-7448-715CFAA8D2FA}"/>
              </a:ext>
            </a:extLst>
          </p:cNvPr>
          <p:cNvSpPr>
            <a:spLocks noGrp="1"/>
          </p:cNvSpPr>
          <p:nvPr>
            <p:ph type="title"/>
          </p:nvPr>
        </p:nvSpPr>
        <p:spPr/>
        <p:txBody>
          <a:bodyPr/>
          <a:lstStyle/>
          <a:p>
            <a:r>
              <a:rPr lang="en-US" dirty="0"/>
              <a:t>Forensic Audits</a:t>
            </a:r>
          </a:p>
        </p:txBody>
      </p:sp>
    </p:spTree>
    <p:extLst>
      <p:ext uri="{BB962C8B-B14F-4D97-AF65-F5344CB8AC3E}">
        <p14:creationId xmlns:p14="http://schemas.microsoft.com/office/powerpoint/2010/main" val="20180312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64164-A9B0-97F0-8D9B-068BF30480CF}"/>
              </a:ext>
            </a:extLst>
          </p:cNvPr>
          <p:cNvSpPr>
            <a:spLocks noGrp="1"/>
          </p:cNvSpPr>
          <p:nvPr>
            <p:ph type="title"/>
          </p:nvPr>
        </p:nvSpPr>
        <p:spPr/>
        <p:txBody>
          <a:bodyPr/>
          <a:lstStyle/>
          <a:p>
            <a:r>
              <a:rPr lang="en-US" dirty="0"/>
              <a:t>Understanding Forensic Audits</a:t>
            </a:r>
          </a:p>
        </p:txBody>
      </p:sp>
      <p:sp>
        <p:nvSpPr>
          <p:cNvPr id="3" name="Content Placeholder 2">
            <a:extLst>
              <a:ext uri="{FF2B5EF4-FFF2-40B4-BE49-F238E27FC236}">
                <a16:creationId xmlns:a16="http://schemas.microsoft.com/office/drawing/2014/main" id="{64C22E8D-B81D-C0BA-8E20-549D551026BA}"/>
              </a:ext>
            </a:extLst>
          </p:cNvPr>
          <p:cNvSpPr>
            <a:spLocks noGrp="1"/>
          </p:cNvSpPr>
          <p:nvPr>
            <p:ph idx="1"/>
          </p:nvPr>
        </p:nvSpPr>
        <p:spPr/>
        <p:txBody>
          <a:bodyPr/>
          <a:lstStyle/>
          <a:p>
            <a:r>
              <a:rPr lang="en-US" dirty="0"/>
              <a:t>A forensic audit is conducted when there is an allegation of criminal behavior such as misappropriation of funds.</a:t>
            </a:r>
          </a:p>
          <a:p>
            <a:pPr marL="457200" indent="-457200">
              <a:buFont typeface="Arial" panose="020B0604020202020204" pitchFamily="34" charset="0"/>
              <a:buChar char="•"/>
            </a:pPr>
            <a:r>
              <a:rPr lang="en-US" dirty="0"/>
              <a:t>Primarily follows the same process as the limited scope audit and/or the procurement audit</a:t>
            </a:r>
          </a:p>
          <a:p>
            <a:pPr marL="457200" indent="-457200">
              <a:buFont typeface="Arial" panose="020B0604020202020204" pitchFamily="34" charset="0"/>
              <a:buChar char="•"/>
            </a:pPr>
            <a:r>
              <a:rPr lang="en-US" dirty="0"/>
              <a:t>Requested documentation and test work varies based on the allegation</a:t>
            </a:r>
          </a:p>
          <a:p>
            <a:pPr marL="457200" indent="-457200">
              <a:buFont typeface="Arial" panose="020B0604020202020204" pitchFamily="34" charset="0"/>
              <a:buChar char="•"/>
            </a:pPr>
            <a:r>
              <a:rPr lang="en-US" dirty="0"/>
              <a:t>Findings can result in repayment of funds</a:t>
            </a:r>
          </a:p>
          <a:p>
            <a:endParaRPr lang="en-US" dirty="0"/>
          </a:p>
          <a:p>
            <a:endParaRPr lang="en-US" dirty="0"/>
          </a:p>
          <a:p>
            <a:endParaRPr lang="en-US" dirty="0"/>
          </a:p>
        </p:txBody>
      </p:sp>
    </p:spTree>
    <p:extLst>
      <p:ext uri="{BB962C8B-B14F-4D97-AF65-F5344CB8AC3E}">
        <p14:creationId xmlns:p14="http://schemas.microsoft.com/office/powerpoint/2010/main" val="17982885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F3B4B-5499-7EE8-F6DB-D491EB818703}"/>
              </a:ext>
            </a:extLst>
          </p:cNvPr>
          <p:cNvSpPr>
            <a:spLocks noGrp="1"/>
          </p:cNvSpPr>
          <p:nvPr>
            <p:ph type="title"/>
          </p:nvPr>
        </p:nvSpPr>
        <p:spPr/>
        <p:txBody>
          <a:bodyPr/>
          <a:lstStyle/>
          <a:p>
            <a:r>
              <a:rPr lang="en-US" dirty="0"/>
              <a:t>Good Sources of Information</a:t>
            </a:r>
          </a:p>
        </p:txBody>
      </p:sp>
      <p:sp>
        <p:nvSpPr>
          <p:cNvPr id="3" name="Content Placeholder 2">
            <a:extLst>
              <a:ext uri="{FF2B5EF4-FFF2-40B4-BE49-F238E27FC236}">
                <a16:creationId xmlns:a16="http://schemas.microsoft.com/office/drawing/2014/main" id="{282A73EF-1D37-E928-70AF-EAB05FA91374}"/>
              </a:ext>
            </a:extLst>
          </p:cNvPr>
          <p:cNvSpPr>
            <a:spLocks noGrp="1"/>
          </p:cNvSpPr>
          <p:nvPr>
            <p:ph idx="1"/>
          </p:nvPr>
        </p:nvSpPr>
        <p:spPr/>
        <p:txBody>
          <a:bodyPr/>
          <a:lstStyle/>
          <a:p>
            <a:pPr marL="457200" indent="-457200">
              <a:buFont typeface="Arial" panose="020B0604020202020204" pitchFamily="34" charset="0"/>
              <a:buChar char="•"/>
            </a:pPr>
            <a:r>
              <a:rPr lang="en-US" dirty="0"/>
              <a:t>Guidelines for Retaining Documentation to Support Expenditures </a:t>
            </a:r>
            <a:r>
              <a:rPr lang="en-US" dirty="0">
                <a:hlinkClick r:id="rId2"/>
              </a:rPr>
              <a:t>Guidelines for Retaining Documentation to Support Expenditures - South Carolina Department of Education - 08/18/2025 10:30 PM</a:t>
            </a:r>
            <a:endParaRPr lang="en-US" dirty="0"/>
          </a:p>
          <a:p>
            <a:pPr marL="457200" indent="-457200">
              <a:buFont typeface="Arial" panose="020B0604020202020204" pitchFamily="34" charset="0"/>
              <a:buChar char="•"/>
            </a:pPr>
            <a:r>
              <a:rPr lang="en-US" dirty="0"/>
              <a:t>Funding Manual </a:t>
            </a:r>
            <a:r>
              <a:rPr lang="en-US" dirty="0">
                <a:hlinkClick r:id="rId3"/>
              </a:rPr>
              <a:t>https://www.ed.sc.gov/finance/financial-services/manual-handbooks-and-guidelines/funding-manuals/</a:t>
            </a:r>
            <a:endParaRPr lang="en-US" dirty="0"/>
          </a:p>
          <a:p>
            <a:pPr marL="457200" indent="-457200">
              <a:buFont typeface="Arial" panose="020B0604020202020204" pitchFamily="34" charset="0"/>
              <a:buChar char="•"/>
            </a:pPr>
            <a:r>
              <a:rPr lang="en-US" dirty="0"/>
              <a:t>ESSER Funding Information </a:t>
            </a:r>
            <a:r>
              <a:rPr lang="en-US" dirty="0">
                <a:hlinkClick r:id="rId4"/>
              </a:rPr>
              <a:t>https://ed.sc.gov/policy/federal-education-programs/esser-funding-information/</a:t>
            </a:r>
            <a:endParaRPr lang="en-US" dirty="0"/>
          </a:p>
          <a:p>
            <a:endParaRPr lang="en-US" dirty="0"/>
          </a:p>
        </p:txBody>
      </p:sp>
    </p:spTree>
    <p:extLst>
      <p:ext uri="{BB962C8B-B14F-4D97-AF65-F5344CB8AC3E}">
        <p14:creationId xmlns:p14="http://schemas.microsoft.com/office/powerpoint/2010/main" val="38747784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586E9-5B46-FDC5-E72F-556FE1187E52}"/>
              </a:ext>
            </a:extLst>
          </p:cNvPr>
          <p:cNvSpPr>
            <a:spLocks noGrp="1"/>
          </p:cNvSpPr>
          <p:nvPr>
            <p:ph type="title"/>
          </p:nvPr>
        </p:nvSpPr>
        <p:spPr/>
        <p:txBody>
          <a:bodyPr/>
          <a:lstStyle/>
          <a:p>
            <a:r>
              <a:rPr lang="en-US" dirty="0"/>
              <a:t>Questions ?</a:t>
            </a:r>
          </a:p>
        </p:txBody>
      </p:sp>
    </p:spTree>
    <p:extLst>
      <p:ext uri="{BB962C8B-B14F-4D97-AF65-F5344CB8AC3E}">
        <p14:creationId xmlns:p14="http://schemas.microsoft.com/office/powerpoint/2010/main" val="23003642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40E8E-84AF-C102-8692-9FFFA3340D37}"/>
              </a:ext>
            </a:extLst>
          </p:cNvPr>
          <p:cNvSpPr>
            <a:spLocks noGrp="1"/>
          </p:cNvSpPr>
          <p:nvPr>
            <p:ph type="title"/>
          </p:nvPr>
        </p:nvSpPr>
        <p:spPr/>
        <p:txBody>
          <a:bodyPr/>
          <a:lstStyle/>
          <a:p>
            <a:r>
              <a:rPr lang="en-US" dirty="0"/>
              <a:t>OAS Contact Information</a:t>
            </a:r>
          </a:p>
        </p:txBody>
      </p:sp>
      <p:sp>
        <p:nvSpPr>
          <p:cNvPr id="3" name="Content Placeholder 2">
            <a:extLst>
              <a:ext uri="{FF2B5EF4-FFF2-40B4-BE49-F238E27FC236}">
                <a16:creationId xmlns:a16="http://schemas.microsoft.com/office/drawing/2014/main" id="{A9DC044A-460C-4C2F-93C8-C3632DD2EBD2}"/>
              </a:ext>
            </a:extLst>
          </p:cNvPr>
          <p:cNvSpPr>
            <a:spLocks noGrp="1"/>
          </p:cNvSpPr>
          <p:nvPr>
            <p:ph idx="1"/>
          </p:nvPr>
        </p:nvSpPr>
        <p:spPr/>
        <p:txBody>
          <a:bodyPr/>
          <a:lstStyle/>
          <a:p>
            <a:r>
              <a:rPr lang="en-US" dirty="0"/>
              <a:t>Hershula Davis, Audits Director</a:t>
            </a:r>
          </a:p>
          <a:p>
            <a:r>
              <a:rPr lang="en-US" dirty="0"/>
              <a:t>(803)734-6022</a:t>
            </a:r>
          </a:p>
          <a:p>
            <a:r>
              <a:rPr lang="en-US" dirty="0">
                <a:hlinkClick r:id="rId2"/>
              </a:rPr>
              <a:t>hdavis@ed.sc.gov</a:t>
            </a:r>
            <a:endParaRPr lang="en-US" dirty="0"/>
          </a:p>
          <a:p>
            <a:endParaRPr lang="en-US" dirty="0"/>
          </a:p>
          <a:p>
            <a:r>
              <a:rPr lang="en-US" dirty="0"/>
              <a:t>Richelle Melvin, Audits Manager</a:t>
            </a:r>
          </a:p>
          <a:p>
            <a:r>
              <a:rPr lang="en-US" dirty="0"/>
              <a:t>(803)734-8453</a:t>
            </a:r>
          </a:p>
          <a:p>
            <a:r>
              <a:rPr lang="en-US" dirty="0">
                <a:hlinkClick r:id="rId3"/>
              </a:rPr>
              <a:t>ramelvin@ed.sc.gov</a:t>
            </a:r>
            <a:endParaRPr lang="en-US" dirty="0"/>
          </a:p>
          <a:p>
            <a:endParaRPr lang="en-US" dirty="0"/>
          </a:p>
          <a:p>
            <a:endParaRPr lang="en-US" dirty="0"/>
          </a:p>
        </p:txBody>
      </p:sp>
    </p:spTree>
    <p:extLst>
      <p:ext uri="{BB962C8B-B14F-4D97-AF65-F5344CB8AC3E}">
        <p14:creationId xmlns:p14="http://schemas.microsoft.com/office/powerpoint/2010/main" val="2721706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65294-13E6-1D92-312A-19802F525287}"/>
              </a:ext>
            </a:extLst>
          </p:cNvPr>
          <p:cNvSpPr>
            <a:spLocks noGrp="1"/>
          </p:cNvSpPr>
          <p:nvPr>
            <p:ph type="title"/>
          </p:nvPr>
        </p:nvSpPr>
        <p:spPr/>
        <p:txBody>
          <a:bodyPr/>
          <a:lstStyle/>
          <a:p>
            <a:r>
              <a:rPr lang="en-US" dirty="0"/>
              <a:t>Limited Scope Audits</a:t>
            </a:r>
          </a:p>
        </p:txBody>
      </p:sp>
      <p:sp>
        <p:nvSpPr>
          <p:cNvPr id="3" name="Text Placeholder 2">
            <a:extLst>
              <a:ext uri="{FF2B5EF4-FFF2-40B4-BE49-F238E27FC236}">
                <a16:creationId xmlns:a16="http://schemas.microsoft.com/office/drawing/2014/main" id="{9792AA8C-1B98-2AD8-1DF0-B9C044639F6A}"/>
              </a:ext>
            </a:extLst>
          </p:cNvPr>
          <p:cNvSpPr>
            <a:spLocks noGrp="1"/>
          </p:cNvSpPr>
          <p:nvPr>
            <p:ph type="body" sz="quarter" idx="13"/>
          </p:nvPr>
        </p:nvSpPr>
        <p:spPr/>
        <p:txBody>
          <a:bodyPr/>
          <a:lstStyle/>
          <a:p>
            <a:r>
              <a:rPr lang="en-US" dirty="0"/>
              <a:t>The Process</a:t>
            </a:r>
          </a:p>
        </p:txBody>
      </p:sp>
    </p:spTree>
    <p:extLst>
      <p:ext uri="{BB962C8B-B14F-4D97-AF65-F5344CB8AC3E}">
        <p14:creationId xmlns:p14="http://schemas.microsoft.com/office/powerpoint/2010/main" val="2837143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A46E3-780B-80BE-E4F8-EF6658CD9410}"/>
              </a:ext>
            </a:extLst>
          </p:cNvPr>
          <p:cNvSpPr>
            <a:spLocks noGrp="1"/>
          </p:cNvSpPr>
          <p:nvPr>
            <p:ph type="title"/>
          </p:nvPr>
        </p:nvSpPr>
        <p:spPr/>
        <p:txBody>
          <a:bodyPr/>
          <a:lstStyle/>
          <a:p>
            <a:r>
              <a:rPr lang="en-US" dirty="0"/>
              <a:t>Understanding Limited Scope Audits</a:t>
            </a:r>
          </a:p>
        </p:txBody>
      </p:sp>
      <p:sp>
        <p:nvSpPr>
          <p:cNvPr id="3" name="Content Placeholder 2">
            <a:extLst>
              <a:ext uri="{FF2B5EF4-FFF2-40B4-BE49-F238E27FC236}">
                <a16:creationId xmlns:a16="http://schemas.microsoft.com/office/drawing/2014/main" id="{A5D56CF0-89D1-97F7-D679-3BAA25C63745}"/>
              </a:ext>
            </a:extLst>
          </p:cNvPr>
          <p:cNvSpPr>
            <a:spLocks noGrp="1"/>
          </p:cNvSpPr>
          <p:nvPr>
            <p:ph idx="1"/>
          </p:nvPr>
        </p:nvSpPr>
        <p:spPr/>
        <p:txBody>
          <a:bodyPr/>
          <a:lstStyle/>
          <a:p>
            <a:r>
              <a:rPr lang="en-US" dirty="0"/>
              <a:t>The objective of a limited scope audit is to determine if federal funds awarded to the school district were expended in accordance with federal regulations and applicable program guidance and to evaluate the internal controls impacting the obligation and reporting of the funds.</a:t>
            </a:r>
          </a:p>
          <a:p>
            <a:endParaRPr lang="en-US" dirty="0"/>
          </a:p>
        </p:txBody>
      </p:sp>
    </p:spTree>
    <p:extLst>
      <p:ext uri="{BB962C8B-B14F-4D97-AF65-F5344CB8AC3E}">
        <p14:creationId xmlns:p14="http://schemas.microsoft.com/office/powerpoint/2010/main" val="2804635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D29C6-92AF-13CE-E085-AC228C3AD64B}"/>
              </a:ext>
            </a:extLst>
          </p:cNvPr>
          <p:cNvSpPr>
            <a:spLocks noGrp="1"/>
          </p:cNvSpPr>
          <p:nvPr>
            <p:ph type="title"/>
          </p:nvPr>
        </p:nvSpPr>
        <p:spPr/>
        <p:txBody>
          <a:bodyPr/>
          <a:lstStyle/>
          <a:p>
            <a:r>
              <a:rPr lang="en-US" dirty="0"/>
              <a:t>Limited Scope Audits Explained</a:t>
            </a:r>
          </a:p>
        </p:txBody>
      </p:sp>
      <p:sp>
        <p:nvSpPr>
          <p:cNvPr id="3" name="Content Placeholder 2">
            <a:extLst>
              <a:ext uri="{FF2B5EF4-FFF2-40B4-BE49-F238E27FC236}">
                <a16:creationId xmlns:a16="http://schemas.microsoft.com/office/drawing/2014/main" id="{A9772AAA-7BF9-C2E8-6900-D338D629C3B0}"/>
              </a:ext>
            </a:extLst>
          </p:cNvPr>
          <p:cNvSpPr>
            <a:spLocks noGrp="1"/>
          </p:cNvSpPr>
          <p:nvPr>
            <p:ph idx="1"/>
          </p:nvPr>
        </p:nvSpPr>
        <p:spPr/>
        <p:txBody>
          <a:bodyPr>
            <a:normAutofit fontScale="77500" lnSpcReduction="20000"/>
          </a:bodyPr>
          <a:lstStyle/>
          <a:p>
            <a:r>
              <a:rPr lang="en-US" dirty="0"/>
              <a:t>1. </a:t>
            </a:r>
            <a:r>
              <a:rPr lang="en-US" sz="3600" dirty="0"/>
              <a:t>Engagement letter sent</a:t>
            </a:r>
          </a:p>
          <a:p>
            <a:pPr lvl="1"/>
            <a:r>
              <a:rPr lang="en-US" sz="3600" dirty="0"/>
              <a:t>Objective</a:t>
            </a:r>
          </a:p>
          <a:p>
            <a:pPr lvl="1"/>
            <a:r>
              <a:rPr lang="en-US" sz="3600" dirty="0"/>
              <a:t>Fiscal year(s) being audit</a:t>
            </a:r>
          </a:p>
          <a:p>
            <a:pPr lvl="1"/>
            <a:r>
              <a:rPr lang="en-US" sz="3600" dirty="0"/>
              <a:t>Data requests</a:t>
            </a:r>
          </a:p>
          <a:p>
            <a:pPr lvl="2"/>
            <a:r>
              <a:rPr lang="en-US" dirty="0"/>
              <a:t>Items requested for review</a:t>
            </a:r>
          </a:p>
          <a:p>
            <a:pPr lvl="3"/>
            <a:r>
              <a:rPr lang="en-US" sz="3600" dirty="0"/>
              <a:t>Internal polices and procedures related to financial management of the grant </a:t>
            </a:r>
          </a:p>
          <a:p>
            <a:pPr lvl="3"/>
            <a:r>
              <a:rPr lang="en-US" sz="3600" dirty="0"/>
              <a:t>Procurement</a:t>
            </a:r>
          </a:p>
          <a:p>
            <a:pPr lvl="3"/>
            <a:r>
              <a:rPr lang="en-US" sz="3600" dirty="0"/>
              <a:t>Travel </a:t>
            </a:r>
          </a:p>
          <a:p>
            <a:pPr lvl="3"/>
            <a:r>
              <a:rPr lang="en-US" sz="3600" dirty="0"/>
              <a:t>Time and effort</a:t>
            </a:r>
          </a:p>
          <a:p>
            <a:pPr lvl="3"/>
            <a:r>
              <a:rPr lang="en-US" sz="3600" dirty="0"/>
              <a:t>Inventory </a:t>
            </a:r>
          </a:p>
          <a:p>
            <a:pPr lvl="3"/>
            <a:r>
              <a:rPr lang="en-US" sz="3600" dirty="0"/>
              <a:t>Record retention</a:t>
            </a:r>
          </a:p>
          <a:p>
            <a:pPr lvl="2"/>
            <a:r>
              <a:rPr lang="en-US" dirty="0"/>
              <a:t>General ledger activity for period under review</a:t>
            </a:r>
          </a:p>
          <a:p>
            <a:pPr lvl="2"/>
            <a:r>
              <a:rPr lang="en-US" dirty="0"/>
              <a:t>A listing of all equipment purchased with grant funds</a:t>
            </a:r>
          </a:p>
          <a:p>
            <a:pPr lvl="1"/>
            <a:r>
              <a:rPr lang="en-US" sz="3600" dirty="0"/>
              <a:t>Date audit begins</a:t>
            </a:r>
          </a:p>
          <a:p>
            <a:endParaRPr lang="en-US" dirty="0"/>
          </a:p>
        </p:txBody>
      </p:sp>
    </p:spTree>
    <p:extLst>
      <p:ext uri="{BB962C8B-B14F-4D97-AF65-F5344CB8AC3E}">
        <p14:creationId xmlns:p14="http://schemas.microsoft.com/office/powerpoint/2010/main" val="926661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23DC2-0A69-A115-F528-5BF06421BCC7}"/>
              </a:ext>
            </a:extLst>
          </p:cNvPr>
          <p:cNvSpPr>
            <a:spLocks noGrp="1"/>
          </p:cNvSpPr>
          <p:nvPr>
            <p:ph type="title"/>
          </p:nvPr>
        </p:nvSpPr>
        <p:spPr/>
        <p:txBody>
          <a:bodyPr>
            <a:normAutofit fontScale="90000"/>
          </a:bodyPr>
          <a:lstStyle/>
          <a:p>
            <a:r>
              <a:rPr lang="en-US" dirty="0"/>
              <a:t>Limited Scope Audits: What They Cover and Why They Matter</a:t>
            </a:r>
          </a:p>
        </p:txBody>
      </p:sp>
      <p:sp>
        <p:nvSpPr>
          <p:cNvPr id="3" name="Content Placeholder 2">
            <a:extLst>
              <a:ext uri="{FF2B5EF4-FFF2-40B4-BE49-F238E27FC236}">
                <a16:creationId xmlns:a16="http://schemas.microsoft.com/office/drawing/2014/main" id="{A10A62CA-E968-BAEA-5E2F-66D52F90AB52}"/>
              </a:ext>
            </a:extLst>
          </p:cNvPr>
          <p:cNvSpPr>
            <a:spLocks noGrp="1"/>
          </p:cNvSpPr>
          <p:nvPr>
            <p:ph idx="1"/>
          </p:nvPr>
        </p:nvSpPr>
        <p:spPr/>
        <p:txBody>
          <a:bodyPr/>
          <a:lstStyle/>
          <a:p>
            <a:pPr marL="742950" indent="-742950">
              <a:buFont typeface="+mj-lt"/>
              <a:buAutoNum type="arabicPeriod" startAt="2"/>
            </a:pPr>
            <a:r>
              <a:rPr lang="en-US" dirty="0"/>
              <a:t>Fieldwork</a:t>
            </a:r>
          </a:p>
          <a:p>
            <a:pPr marL="971550" lvl="1" indent="-514350">
              <a:buFont typeface="+mj-lt"/>
              <a:buAutoNum type="alphaLcParenR"/>
            </a:pPr>
            <a:r>
              <a:rPr lang="en-US" sz="2800" dirty="0"/>
              <a:t>Currently being conducted remotely, previously completed onsite</a:t>
            </a:r>
          </a:p>
          <a:p>
            <a:pPr marL="971550" lvl="1" indent="-514350">
              <a:buFont typeface="+mj-lt"/>
              <a:buAutoNum type="alphaLcParenR"/>
            </a:pPr>
            <a:r>
              <a:rPr lang="en-US" sz="2800" dirty="0"/>
              <a:t>Review of last single audit findings to determine if all findings were corrected</a:t>
            </a:r>
          </a:p>
          <a:p>
            <a:pPr marL="457200" lvl="1" indent="0">
              <a:buNone/>
            </a:pPr>
            <a:r>
              <a:rPr lang="en-US" sz="2800" dirty="0"/>
              <a:t>c) Expenditure testing</a:t>
            </a:r>
          </a:p>
          <a:p>
            <a:pPr lvl="2"/>
            <a:r>
              <a:rPr lang="en-US" sz="2800" dirty="0"/>
              <a:t>Supporting documentation reviewed to ensure funds were properly expended in accordance with federal regulations and program guidance</a:t>
            </a:r>
          </a:p>
          <a:p>
            <a:pPr lvl="3"/>
            <a:r>
              <a:rPr lang="en-US" sz="2800" dirty="0"/>
              <a:t>Costs incurred and paid during the period of availability</a:t>
            </a:r>
          </a:p>
          <a:p>
            <a:pPr lvl="3"/>
            <a:r>
              <a:rPr lang="en-US" sz="2800" dirty="0"/>
              <a:t>Costs are allowable under the grant</a:t>
            </a:r>
          </a:p>
          <a:p>
            <a:pPr lvl="3"/>
            <a:r>
              <a:rPr lang="en-US" sz="2800" dirty="0"/>
              <a:t>General ledger detail activity for the fund shows transactions posted through the grant</a:t>
            </a:r>
          </a:p>
          <a:p>
            <a:pPr lvl="3"/>
            <a:r>
              <a:rPr lang="en-US" sz="2800" dirty="0"/>
              <a:t>SCDE reimbursements have been properly accounted for and deposited timely</a:t>
            </a:r>
          </a:p>
          <a:p>
            <a:pPr lvl="2"/>
            <a:r>
              <a:rPr lang="en-US" sz="2800" dirty="0"/>
              <a:t>Physical siting of equipment</a:t>
            </a:r>
          </a:p>
          <a:p>
            <a:pPr lvl="3"/>
            <a:r>
              <a:rPr lang="en-US" sz="2800" dirty="0"/>
              <a:t>Review of the location and condition of a sample of equipment purchased with grant funds</a:t>
            </a:r>
          </a:p>
          <a:p>
            <a:pPr marL="971550" lvl="1" indent="-514350">
              <a:buFont typeface="+mj-lt"/>
              <a:buAutoNum type="alphaLcParenR"/>
            </a:pPr>
            <a:endParaRPr lang="en-US" sz="2800" dirty="0"/>
          </a:p>
          <a:p>
            <a:endParaRPr lang="en-US" dirty="0"/>
          </a:p>
        </p:txBody>
      </p:sp>
    </p:spTree>
    <p:extLst>
      <p:ext uri="{BB962C8B-B14F-4D97-AF65-F5344CB8AC3E}">
        <p14:creationId xmlns:p14="http://schemas.microsoft.com/office/powerpoint/2010/main" val="188824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E78D1-D169-3050-25F6-74E862FA21A7}"/>
              </a:ext>
            </a:extLst>
          </p:cNvPr>
          <p:cNvSpPr>
            <a:spLocks noGrp="1"/>
          </p:cNvSpPr>
          <p:nvPr>
            <p:ph type="title"/>
          </p:nvPr>
        </p:nvSpPr>
        <p:spPr/>
        <p:txBody>
          <a:bodyPr/>
          <a:lstStyle/>
          <a:p>
            <a:r>
              <a:rPr lang="en-US" dirty="0"/>
              <a:t>From Review to Results: Limited Scope Audits</a:t>
            </a:r>
          </a:p>
        </p:txBody>
      </p:sp>
      <p:sp>
        <p:nvSpPr>
          <p:cNvPr id="3" name="Content Placeholder 2">
            <a:extLst>
              <a:ext uri="{FF2B5EF4-FFF2-40B4-BE49-F238E27FC236}">
                <a16:creationId xmlns:a16="http://schemas.microsoft.com/office/drawing/2014/main" id="{7F94788C-34B6-7AFB-FCE7-9B54CE65569E}"/>
              </a:ext>
            </a:extLst>
          </p:cNvPr>
          <p:cNvSpPr>
            <a:spLocks noGrp="1"/>
          </p:cNvSpPr>
          <p:nvPr>
            <p:ph idx="1"/>
          </p:nvPr>
        </p:nvSpPr>
        <p:spPr/>
        <p:txBody>
          <a:bodyPr/>
          <a:lstStyle/>
          <a:p>
            <a:pPr marL="742950" indent="-742950">
              <a:buFont typeface="+mj-lt"/>
              <a:buAutoNum type="arabicPeriod" startAt="3"/>
            </a:pPr>
            <a:r>
              <a:rPr lang="en-US" dirty="0"/>
              <a:t>Audit Report</a:t>
            </a:r>
          </a:p>
          <a:p>
            <a:pPr marL="1314450" lvl="2" indent="-514350">
              <a:buFont typeface="+mj-lt"/>
              <a:buAutoNum type="alphaLcParenR"/>
            </a:pPr>
            <a:r>
              <a:rPr lang="en-US" sz="2800" dirty="0"/>
              <a:t>Exit conference</a:t>
            </a:r>
          </a:p>
          <a:p>
            <a:pPr lvl="3"/>
            <a:r>
              <a:rPr lang="en-US" sz="2800" dirty="0"/>
              <a:t>Audit report with audit findings shared with auditee</a:t>
            </a:r>
          </a:p>
          <a:p>
            <a:pPr marL="1314450" lvl="2" indent="-514350">
              <a:buFont typeface="+mj-lt"/>
              <a:buAutoNum type="alphaLcParenR"/>
            </a:pPr>
            <a:r>
              <a:rPr lang="en-US" sz="2800" dirty="0"/>
              <a:t>Final audit report sent to auditee</a:t>
            </a:r>
          </a:p>
          <a:p>
            <a:pPr marL="1771650" lvl="3" indent="-514350">
              <a:buFont typeface="+mj-lt"/>
              <a:buAutoNum type="romanLcPeriod"/>
            </a:pPr>
            <a:r>
              <a:rPr lang="en-US" sz="2800" dirty="0"/>
              <a:t>Close-out letter included</a:t>
            </a:r>
          </a:p>
          <a:p>
            <a:pPr marL="2228850" lvl="4" indent="-514350"/>
            <a:r>
              <a:rPr lang="en-US" sz="2800" dirty="0"/>
              <a:t>Repayment of funds requested</a:t>
            </a:r>
          </a:p>
          <a:p>
            <a:pPr marL="2228850" lvl="4" indent="-514350"/>
            <a:r>
              <a:rPr lang="en-US" sz="2800" dirty="0"/>
              <a:t>Corrective Action Plan (CAP) requested</a:t>
            </a:r>
          </a:p>
          <a:p>
            <a:pPr marL="1771650" lvl="3" indent="-514350">
              <a:buFont typeface="+mj-lt"/>
              <a:buAutoNum type="romanLcPeriod"/>
            </a:pPr>
            <a:r>
              <a:rPr lang="en-US" sz="2800" dirty="0"/>
              <a:t>Repayment of funds and CAP due 30 days from receipt of audit report and close-out letter </a:t>
            </a:r>
          </a:p>
          <a:p>
            <a:endParaRPr lang="en-US" dirty="0"/>
          </a:p>
        </p:txBody>
      </p:sp>
    </p:spTree>
    <p:extLst>
      <p:ext uri="{BB962C8B-B14F-4D97-AF65-F5344CB8AC3E}">
        <p14:creationId xmlns:p14="http://schemas.microsoft.com/office/powerpoint/2010/main" val="10292576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90E57-E791-7EDF-5B50-EA7D9AFB4F72}"/>
              </a:ext>
            </a:extLst>
          </p:cNvPr>
          <p:cNvSpPr>
            <a:spLocks noGrp="1"/>
          </p:cNvSpPr>
          <p:nvPr>
            <p:ph type="title"/>
          </p:nvPr>
        </p:nvSpPr>
        <p:spPr>
          <a:xfrm>
            <a:off x="990600" y="3390900"/>
            <a:ext cx="16459200" cy="1371600"/>
          </a:xfrm>
        </p:spPr>
        <p:txBody>
          <a:bodyPr/>
          <a:lstStyle/>
          <a:p>
            <a:r>
              <a:rPr lang="en-US" dirty="0"/>
              <a:t>Key Points About Limited Scope </a:t>
            </a:r>
          </a:p>
        </p:txBody>
      </p:sp>
      <p:sp>
        <p:nvSpPr>
          <p:cNvPr id="3" name="Text Placeholder 2">
            <a:extLst>
              <a:ext uri="{FF2B5EF4-FFF2-40B4-BE49-F238E27FC236}">
                <a16:creationId xmlns:a16="http://schemas.microsoft.com/office/drawing/2014/main" id="{ABD13628-AB06-BF0F-6468-CE10F014CEE9}"/>
              </a:ext>
            </a:extLst>
          </p:cNvPr>
          <p:cNvSpPr>
            <a:spLocks noGrp="1"/>
          </p:cNvSpPr>
          <p:nvPr>
            <p:ph type="body" sz="quarter" idx="13"/>
          </p:nvPr>
        </p:nvSpPr>
        <p:spPr/>
        <p:txBody>
          <a:bodyPr/>
          <a:lstStyle/>
          <a:p>
            <a:r>
              <a:rPr lang="en-US" dirty="0"/>
              <a:t>Common Audit Findings</a:t>
            </a:r>
          </a:p>
        </p:txBody>
      </p:sp>
    </p:spTree>
    <p:extLst>
      <p:ext uri="{BB962C8B-B14F-4D97-AF65-F5344CB8AC3E}">
        <p14:creationId xmlns:p14="http://schemas.microsoft.com/office/powerpoint/2010/main" val="874046828"/>
      </p:ext>
    </p:extLst>
  </p:cSld>
  <p:clrMapOvr>
    <a:masterClrMapping/>
  </p:clrMapOvr>
</p:sld>
</file>

<file path=ppt/theme/theme1.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9" id="{6D457848-BFDF-47EE-B7A7-6B902099B153}" vid="{42A72632-4AE8-483F-A31D-5F15708A3C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powerpoint_light (3)</Template>
  <TotalTime>142</TotalTime>
  <Words>1906</Words>
  <Application>Microsoft Office PowerPoint</Application>
  <PresentationFormat>Custom</PresentationFormat>
  <Paragraphs>260</Paragraphs>
  <Slides>37</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37</vt:i4>
      </vt:variant>
    </vt:vector>
  </HeadingPairs>
  <TitlesOfParts>
    <vt:vector size="40" baseType="lpstr">
      <vt:lpstr>Arial</vt:lpstr>
      <vt:lpstr>Aptos</vt:lpstr>
      <vt:lpstr>1_Office Theme</vt:lpstr>
      <vt:lpstr>Office of Audit Services  Types of Audits</vt:lpstr>
      <vt:lpstr>Types of Audits</vt:lpstr>
      <vt:lpstr>What You Should Learn</vt:lpstr>
      <vt:lpstr>Limited Scope Audits</vt:lpstr>
      <vt:lpstr>Understanding Limited Scope Audits</vt:lpstr>
      <vt:lpstr>Limited Scope Audits Explained</vt:lpstr>
      <vt:lpstr>Limited Scope Audits: What They Cover and Why They Matter</vt:lpstr>
      <vt:lpstr>From Review to Results: Limited Scope Audits</vt:lpstr>
      <vt:lpstr>Key Points About Limited Scope </vt:lpstr>
      <vt:lpstr>Limited Scope Audits: Focused Review for Compliance</vt:lpstr>
      <vt:lpstr>Pre-Award Audits</vt:lpstr>
      <vt:lpstr>Understanding Pre-Award Audits</vt:lpstr>
      <vt:lpstr>Pre-Award Audits Explained</vt:lpstr>
      <vt:lpstr>Pre-Award Audit Steps</vt:lpstr>
      <vt:lpstr>Pre-Award Audit Steps continued</vt:lpstr>
      <vt:lpstr>Pre-Award Audit</vt:lpstr>
      <vt:lpstr>Common Pre-Award Audit</vt:lpstr>
      <vt:lpstr>Pre-Award Audit Procedures</vt:lpstr>
      <vt:lpstr>Pre-Award Audit Additional Procedures</vt:lpstr>
      <vt:lpstr>State Audits</vt:lpstr>
      <vt:lpstr>Understanding State Audits</vt:lpstr>
      <vt:lpstr>State Audits: Process</vt:lpstr>
      <vt:lpstr>State Audits: Process Continued</vt:lpstr>
      <vt:lpstr>State Audits: Reports</vt:lpstr>
      <vt:lpstr>State Audit</vt:lpstr>
      <vt:lpstr>How State Audits Affect Your District</vt:lpstr>
      <vt:lpstr>Procurement Audits</vt:lpstr>
      <vt:lpstr>Procurement Audits: Purpose and Process</vt:lpstr>
      <vt:lpstr>Preparing for a Procurement Audit: Key Considerations</vt:lpstr>
      <vt:lpstr>Procurement Audits Additional Key Considerations</vt:lpstr>
      <vt:lpstr>Common Procurement Audit</vt:lpstr>
      <vt:lpstr>Procurement Audits Findings</vt:lpstr>
      <vt:lpstr>Forensic Audits</vt:lpstr>
      <vt:lpstr>Understanding Forensic Audits</vt:lpstr>
      <vt:lpstr>Good Sources of Information</vt:lpstr>
      <vt:lpstr>Questions ?</vt:lpstr>
      <vt:lpstr>OAS Contact Information</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South Carolina Department of Education</dc:creator>
  <cp:lastModifiedBy>McCain, William</cp:lastModifiedBy>
  <cp:revision>7</cp:revision>
  <dcterms:created xsi:type="dcterms:W3CDTF">2025-08-15T18:54:04Z</dcterms:created>
  <dcterms:modified xsi:type="dcterms:W3CDTF">2025-08-20T15:47:21Z</dcterms:modified>
  <dc:identifier>DAGJFJTh0zc</dc:identifier>
</cp:coreProperties>
</file>