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36"/>
  </p:notesMasterIdLst>
  <p:sldIdLst>
    <p:sldId id="302" r:id="rId2"/>
    <p:sldId id="417" r:id="rId3"/>
    <p:sldId id="445" r:id="rId4"/>
    <p:sldId id="263" r:id="rId5"/>
    <p:sldId id="443" r:id="rId6"/>
    <p:sldId id="446" r:id="rId7"/>
    <p:sldId id="303" r:id="rId8"/>
    <p:sldId id="299" r:id="rId9"/>
    <p:sldId id="418" r:id="rId10"/>
    <p:sldId id="425" r:id="rId11"/>
    <p:sldId id="509" r:id="rId12"/>
    <p:sldId id="423" r:id="rId13"/>
    <p:sldId id="429" r:id="rId14"/>
    <p:sldId id="424" r:id="rId15"/>
    <p:sldId id="507" r:id="rId16"/>
    <p:sldId id="511" r:id="rId17"/>
    <p:sldId id="510" r:id="rId18"/>
    <p:sldId id="431" r:id="rId19"/>
    <p:sldId id="428" r:id="rId20"/>
    <p:sldId id="430" r:id="rId21"/>
    <p:sldId id="422" r:id="rId22"/>
    <p:sldId id="304" r:id="rId23"/>
    <p:sldId id="420" r:id="rId24"/>
    <p:sldId id="419" r:id="rId25"/>
    <p:sldId id="421" r:id="rId26"/>
    <p:sldId id="310" r:id="rId27"/>
    <p:sldId id="506" r:id="rId28"/>
    <p:sldId id="444" r:id="rId29"/>
    <p:sldId id="454" r:id="rId30"/>
    <p:sldId id="311" r:id="rId31"/>
    <p:sldId id="508" r:id="rId32"/>
    <p:sldId id="306" r:id="rId33"/>
    <p:sldId id="505" r:id="rId34"/>
    <p:sldId id="289" r:id="rId35"/>
  </p:sldIdLst>
  <p:sldSz cx="18288000" cy="10287000"/>
  <p:notesSz cx="7023100" cy="9309100"/>
  <p:embeddedFontLst>
    <p:embeddedFont>
      <p:font typeface="Algerian" panose="04020705040A02060702" pitchFamily="82" charset="0"/>
      <p:regular r:id="rId3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493"/>
    <a:srgbClr val="F5D9B5"/>
    <a:srgbClr val="EFC04B"/>
    <a:srgbClr val="2F3D4C"/>
    <a:srgbClr val="F0C14C"/>
    <a:srgbClr val="E7E7E7"/>
    <a:srgbClr val="469FB7"/>
    <a:srgbClr val="2F3DFC"/>
    <a:srgbClr val="3A6C97"/>
    <a:srgbClr val="2337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35" autoAdjust="0"/>
    <p:restoredTop sz="82974" autoAdjust="0"/>
  </p:normalViewPr>
  <p:slideViewPr>
    <p:cSldViewPr>
      <p:cViewPr varScale="1">
        <p:scale>
          <a:sx n="60" d="100"/>
          <a:sy n="60" d="100"/>
        </p:scale>
        <p:origin x="42" y="84"/>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D003A10E-90C6-4978-89DC-ACC6D9E041AA}" type="datetimeFigureOut">
              <a:rPr lang="en-US" smtClean="0"/>
              <a:t>5/16/2025</a:t>
            </a:fld>
            <a:endParaRPr lang="en-US" dirty="0"/>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484CEC91-7A65-4868-9634-A5288F997D0F}" type="slidenum">
              <a:rPr lang="en-US" smtClean="0"/>
              <a:t>‹#›</a:t>
            </a:fld>
            <a:endParaRPr lang="en-US" dirty="0"/>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dirty="0"/>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16</a:t>
            </a:fld>
            <a:endParaRPr lang="en-US" dirty="0"/>
          </a:p>
        </p:txBody>
      </p:sp>
    </p:spTree>
    <p:extLst>
      <p:ext uri="{BB962C8B-B14F-4D97-AF65-F5344CB8AC3E}">
        <p14:creationId xmlns:p14="http://schemas.microsoft.com/office/powerpoint/2010/main" val="3566568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Header font 50pt</a:t>
            </a:r>
          </a:p>
          <a:p>
            <a:pPr marL="174982" indent="-174982">
              <a:buFont typeface="Arial" panose="020B0604020202020204" pitchFamily="34" charset="0"/>
              <a:buChar char="•"/>
            </a:pPr>
            <a:r>
              <a:rPr lang="en-US" dirty="0"/>
              <a:t>Content/body text font 28pt</a:t>
            </a:r>
          </a:p>
        </p:txBody>
      </p:sp>
      <p:sp>
        <p:nvSpPr>
          <p:cNvPr id="4" name="Slide Number Placeholder 3"/>
          <p:cNvSpPr>
            <a:spLocks noGrp="1"/>
          </p:cNvSpPr>
          <p:nvPr>
            <p:ph type="sldNum" sz="quarter" idx="5"/>
          </p:nvPr>
        </p:nvSpPr>
        <p:spPr/>
        <p:txBody>
          <a:bodyPr/>
          <a:lstStyle/>
          <a:p>
            <a:fld id="{484CEC91-7A65-4868-9634-A5288F997D0F}" type="slidenum">
              <a:rPr lang="en-US" smtClean="0"/>
              <a:t>22</a:t>
            </a:fld>
            <a:endParaRPr lang="en-US" dirty="0"/>
          </a:p>
        </p:txBody>
      </p:sp>
    </p:spTree>
    <p:extLst>
      <p:ext uri="{BB962C8B-B14F-4D97-AF65-F5344CB8AC3E}">
        <p14:creationId xmlns:p14="http://schemas.microsoft.com/office/powerpoint/2010/main" val="553202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the great trainwreck of 1918. So – how many of you have read the Finance Newsletter for February 2025? Raise your hands. </a:t>
            </a:r>
          </a:p>
        </p:txBody>
      </p:sp>
      <p:sp>
        <p:nvSpPr>
          <p:cNvPr id="4" name="Slide Number Placeholder 3"/>
          <p:cNvSpPr>
            <a:spLocks noGrp="1"/>
          </p:cNvSpPr>
          <p:nvPr>
            <p:ph type="sldNum" sz="quarter" idx="5"/>
          </p:nvPr>
        </p:nvSpPr>
        <p:spPr/>
        <p:txBody>
          <a:bodyPr/>
          <a:lstStyle/>
          <a:p>
            <a:fld id="{484CEC91-7A65-4868-9634-A5288F997D0F}" type="slidenum">
              <a:rPr lang="en-US" smtClean="0"/>
              <a:t>23</a:t>
            </a:fld>
            <a:endParaRPr lang="en-US" dirty="0"/>
          </a:p>
        </p:txBody>
      </p:sp>
    </p:spTree>
    <p:extLst>
      <p:ext uri="{BB962C8B-B14F-4D97-AF65-F5344CB8AC3E}">
        <p14:creationId xmlns:p14="http://schemas.microsoft.com/office/powerpoint/2010/main" val="790152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223918-6087-6535-D750-BC33303165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24B138-6890-753E-A00F-F7BAC7E9DD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6350B4-487D-5B2C-692D-288A160A0E41}"/>
              </a:ext>
            </a:extLst>
          </p:cNvPr>
          <p:cNvSpPr>
            <a:spLocks noGrp="1"/>
          </p:cNvSpPr>
          <p:nvPr>
            <p:ph type="body" idx="1"/>
          </p:nvPr>
        </p:nvSpPr>
        <p:spPr/>
        <p:txBody>
          <a:bodyPr/>
          <a:lstStyle/>
          <a:p>
            <a:pPr marL="174982" indent="-174982">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CF3B4A3F-F0FA-21E6-3CEB-4033EC227E1D}"/>
              </a:ext>
            </a:extLst>
          </p:cNvPr>
          <p:cNvSpPr>
            <a:spLocks noGrp="1"/>
          </p:cNvSpPr>
          <p:nvPr>
            <p:ph type="sldNum" sz="quarter" idx="5"/>
          </p:nvPr>
        </p:nvSpPr>
        <p:spPr/>
        <p:txBody>
          <a:bodyPr/>
          <a:lstStyle/>
          <a:p>
            <a:fld id="{484CEC91-7A65-4868-9634-A5288F997D0F}" type="slidenum">
              <a:rPr lang="en-US" smtClean="0"/>
              <a:t>24</a:t>
            </a:fld>
            <a:endParaRPr lang="en-US" dirty="0"/>
          </a:p>
        </p:txBody>
      </p:sp>
    </p:spTree>
    <p:extLst>
      <p:ext uri="{BB962C8B-B14F-4D97-AF65-F5344CB8AC3E}">
        <p14:creationId xmlns:p14="http://schemas.microsoft.com/office/powerpoint/2010/main" val="2475087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Header font 50pt</a:t>
            </a:r>
          </a:p>
          <a:p>
            <a:pPr marL="174982" indent="-174982">
              <a:buFont typeface="Arial" panose="020B0604020202020204" pitchFamily="34" charset="0"/>
              <a:buChar char="•"/>
            </a:pPr>
            <a:r>
              <a:rPr lang="en-US" dirty="0"/>
              <a:t>Content/body text font 26pt</a:t>
            </a:r>
          </a:p>
        </p:txBody>
      </p:sp>
      <p:sp>
        <p:nvSpPr>
          <p:cNvPr id="4" name="Slide Number Placeholder 3"/>
          <p:cNvSpPr>
            <a:spLocks noGrp="1"/>
          </p:cNvSpPr>
          <p:nvPr>
            <p:ph type="sldNum" sz="quarter" idx="5"/>
          </p:nvPr>
        </p:nvSpPr>
        <p:spPr/>
        <p:txBody>
          <a:bodyPr/>
          <a:lstStyle/>
          <a:p>
            <a:fld id="{484CEC91-7A65-4868-9634-A5288F997D0F}" type="slidenum">
              <a:rPr lang="en-US" smtClean="0"/>
              <a:t>26</a:t>
            </a:fld>
            <a:endParaRPr lang="en-US" dirty="0"/>
          </a:p>
        </p:txBody>
      </p:sp>
    </p:spTree>
    <p:extLst>
      <p:ext uri="{BB962C8B-B14F-4D97-AF65-F5344CB8AC3E}">
        <p14:creationId xmlns:p14="http://schemas.microsoft.com/office/powerpoint/2010/main" val="3896338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part of your routines, communicate regularly with others in your organization who are important to your grants management – like your finance office. And be sure you are communicating regularly with the SCDE program office for your subgrants, too.</a:t>
            </a:r>
          </a:p>
        </p:txBody>
      </p:sp>
      <p:sp>
        <p:nvSpPr>
          <p:cNvPr id="4" name="Slide Number Placeholder 3"/>
          <p:cNvSpPr>
            <a:spLocks noGrp="1"/>
          </p:cNvSpPr>
          <p:nvPr>
            <p:ph type="sldNum" sz="quarter" idx="5"/>
          </p:nvPr>
        </p:nvSpPr>
        <p:spPr/>
        <p:txBody>
          <a:bodyPr/>
          <a:lstStyle/>
          <a:p>
            <a:fld id="{7D31CE96-81FA-4C03-87CC-F53CE344BC75}" type="slidenum">
              <a:rPr lang="en-US" smtClean="0"/>
              <a:t>28</a:t>
            </a:fld>
            <a:endParaRPr lang="en-US" dirty="0"/>
          </a:p>
        </p:txBody>
      </p:sp>
    </p:spTree>
    <p:extLst>
      <p:ext uri="{BB962C8B-B14F-4D97-AF65-F5344CB8AC3E}">
        <p14:creationId xmlns:p14="http://schemas.microsoft.com/office/powerpoint/2010/main" val="3569262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 to tips – set routines for required tasks so that you’re sure they get done. Put things on your calendar, set reminders to prepare things like reports, and cross train others so they know how to complete such tasks, too.</a:t>
            </a:r>
          </a:p>
        </p:txBody>
      </p:sp>
      <p:sp>
        <p:nvSpPr>
          <p:cNvPr id="4" name="Slide Number Placeholder 3"/>
          <p:cNvSpPr>
            <a:spLocks noGrp="1"/>
          </p:cNvSpPr>
          <p:nvPr>
            <p:ph type="sldNum" sz="quarter" idx="5"/>
          </p:nvPr>
        </p:nvSpPr>
        <p:spPr/>
        <p:txBody>
          <a:bodyPr/>
          <a:lstStyle/>
          <a:p>
            <a:fld id="{7D31CE96-81FA-4C03-87CC-F53CE344BC75}" type="slidenum">
              <a:rPr lang="en-US" smtClean="0"/>
              <a:t>29</a:t>
            </a:fld>
            <a:endParaRPr lang="en-US" dirty="0"/>
          </a:p>
        </p:txBody>
      </p:sp>
    </p:spTree>
    <p:extLst>
      <p:ext uri="{BB962C8B-B14F-4D97-AF65-F5344CB8AC3E}">
        <p14:creationId xmlns:p14="http://schemas.microsoft.com/office/powerpoint/2010/main" val="3306269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Header font 50pt</a:t>
            </a:r>
          </a:p>
          <a:p>
            <a:pPr marL="174982" indent="-174982">
              <a:buFont typeface="Arial" panose="020B0604020202020204" pitchFamily="34" charset="0"/>
              <a:buChar char="•"/>
            </a:pPr>
            <a:r>
              <a:rPr lang="en-US" dirty="0"/>
              <a:t>Content/body text font 26pt</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30</a:t>
            </a:fld>
            <a:endParaRPr lang="en-US" dirty="0"/>
          </a:p>
        </p:txBody>
      </p:sp>
    </p:spTree>
    <p:extLst>
      <p:ext uri="{BB962C8B-B14F-4D97-AF65-F5344CB8AC3E}">
        <p14:creationId xmlns:p14="http://schemas.microsoft.com/office/powerpoint/2010/main" val="796037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3932C7-337B-A98F-C19E-5E0A514453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E06B43-8177-7B2D-4D43-627F41EC20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02A339-2042-F7F5-96F0-8B6ABE4EC39D}"/>
              </a:ext>
            </a:extLst>
          </p:cNvPr>
          <p:cNvSpPr>
            <a:spLocks noGrp="1"/>
          </p:cNvSpPr>
          <p:nvPr>
            <p:ph type="body" idx="1"/>
          </p:nvPr>
        </p:nvSpPr>
        <p:spPr/>
        <p:txBody>
          <a:bodyPr/>
          <a:lstStyle/>
          <a:p>
            <a:pPr marL="174982" indent="-174982">
              <a:buFont typeface="Arial" panose="020B0604020202020204" pitchFamily="34" charset="0"/>
              <a:buChar char="•"/>
            </a:pPr>
            <a:r>
              <a:rPr lang="en-US" dirty="0"/>
              <a:t>Header font 50pt</a:t>
            </a:r>
          </a:p>
          <a:p>
            <a:pPr marL="174982" indent="-174982">
              <a:buFont typeface="Arial" panose="020B0604020202020204" pitchFamily="34" charset="0"/>
              <a:buChar char="•"/>
            </a:pPr>
            <a:r>
              <a:rPr lang="en-US" dirty="0"/>
              <a:t>Content/body text font 26pt</a:t>
            </a:r>
          </a:p>
          <a:p>
            <a:endParaRPr lang="en-US" dirty="0"/>
          </a:p>
        </p:txBody>
      </p:sp>
      <p:sp>
        <p:nvSpPr>
          <p:cNvPr id="4" name="Slide Number Placeholder 3">
            <a:extLst>
              <a:ext uri="{FF2B5EF4-FFF2-40B4-BE49-F238E27FC236}">
                <a16:creationId xmlns:a16="http://schemas.microsoft.com/office/drawing/2014/main" id="{C749D33E-590C-4F69-9E9A-D8CCFA1D8947}"/>
              </a:ext>
            </a:extLst>
          </p:cNvPr>
          <p:cNvSpPr>
            <a:spLocks noGrp="1"/>
          </p:cNvSpPr>
          <p:nvPr>
            <p:ph type="sldNum" sz="quarter" idx="5"/>
          </p:nvPr>
        </p:nvSpPr>
        <p:spPr/>
        <p:txBody>
          <a:bodyPr/>
          <a:lstStyle/>
          <a:p>
            <a:fld id="{484CEC91-7A65-4868-9634-A5288F997D0F}" type="slidenum">
              <a:rPr lang="en-US" smtClean="0"/>
              <a:t>31</a:t>
            </a:fld>
            <a:endParaRPr lang="en-US" dirty="0"/>
          </a:p>
        </p:txBody>
      </p:sp>
    </p:spTree>
    <p:extLst>
      <p:ext uri="{BB962C8B-B14F-4D97-AF65-F5344CB8AC3E}">
        <p14:creationId xmlns:p14="http://schemas.microsoft.com/office/powerpoint/2010/main" val="3589557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Adjust yellow box outline as needed height wise, not width wise</a:t>
            </a:r>
          </a:p>
          <a:p>
            <a:pPr marL="174982" indent="-174982">
              <a:buFont typeface="Arial" panose="020B0604020202020204" pitchFamily="34" charset="0"/>
              <a:buChar char="•"/>
            </a:pPr>
            <a:r>
              <a:rPr lang="en-US" dirty="0"/>
              <a:t>Header font 50pt</a:t>
            </a:r>
          </a:p>
          <a:p>
            <a:pPr marL="174982" indent="-174982">
              <a:buFont typeface="Arial" panose="020B0604020202020204" pitchFamily="34" charset="0"/>
              <a:buChar char="•"/>
            </a:pPr>
            <a:r>
              <a:rPr lang="en-US" dirty="0"/>
              <a:t>Content left is 26pt</a:t>
            </a:r>
          </a:p>
        </p:txBody>
      </p:sp>
      <p:sp>
        <p:nvSpPr>
          <p:cNvPr id="4" name="Slide Number Placeholder 3"/>
          <p:cNvSpPr>
            <a:spLocks noGrp="1"/>
          </p:cNvSpPr>
          <p:nvPr>
            <p:ph type="sldNum" sz="quarter" idx="5"/>
          </p:nvPr>
        </p:nvSpPr>
        <p:spPr/>
        <p:txBody>
          <a:bodyPr/>
          <a:lstStyle/>
          <a:p>
            <a:fld id="{484CEC91-7A65-4868-9634-A5288F997D0F}" type="slidenum">
              <a:rPr lang="en-US" smtClean="0"/>
              <a:t>32</a:t>
            </a:fld>
            <a:endParaRPr lang="en-US" dirty="0"/>
          </a:p>
        </p:txBody>
      </p:sp>
    </p:spTree>
    <p:extLst>
      <p:ext uri="{BB962C8B-B14F-4D97-AF65-F5344CB8AC3E}">
        <p14:creationId xmlns:p14="http://schemas.microsoft.com/office/powerpoint/2010/main" val="3119150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2</a:t>
            </a:fld>
            <a:endParaRPr lang="en-US" dirty="0"/>
          </a:p>
        </p:txBody>
      </p:sp>
    </p:spTree>
    <p:extLst>
      <p:ext uri="{BB962C8B-B14F-4D97-AF65-F5344CB8AC3E}">
        <p14:creationId xmlns:p14="http://schemas.microsoft.com/office/powerpoint/2010/main" val="12680101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South Carolina Department of Education</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91D14C-FD63-4621-8F63-9ECEE9A5DED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19968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34</a:t>
            </a:fld>
            <a:endParaRPr lang="en-US" dirty="0"/>
          </a:p>
        </p:txBody>
      </p:sp>
    </p:spTree>
    <p:extLst>
      <p:ext uri="{BB962C8B-B14F-4D97-AF65-F5344CB8AC3E}">
        <p14:creationId xmlns:p14="http://schemas.microsoft.com/office/powerpoint/2010/main" val="1665185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When things like thresholds or rules seem to differ or conflict, typically the most stringent limit or rule applies.</a:t>
            </a:r>
          </a:p>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3</a:t>
            </a:fld>
            <a:endParaRPr lang="en-US" dirty="0"/>
          </a:p>
        </p:txBody>
      </p:sp>
    </p:spTree>
    <p:extLst>
      <p:ext uri="{BB962C8B-B14F-4D97-AF65-F5344CB8AC3E}">
        <p14:creationId xmlns:p14="http://schemas.microsoft.com/office/powerpoint/2010/main" val="241736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For example – with travel, the federal regulation basically says that travel costs that are normally allowed and reasonable and in accordance with the NFE’s written travel policies are allowable. [However…]</a:t>
            </a:r>
          </a:p>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4</a:t>
            </a:fld>
            <a:endParaRPr lang="en-US" dirty="0"/>
          </a:p>
        </p:txBody>
      </p:sp>
    </p:spTree>
    <p:extLst>
      <p:ext uri="{BB962C8B-B14F-4D97-AF65-F5344CB8AC3E}">
        <p14:creationId xmlns:p14="http://schemas.microsoft.com/office/powerpoint/2010/main" val="3248929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However…because you receive a subaward that has passed through the state, the state’s law that limits per diems applies and restricts the use of subgrant funds.</a:t>
            </a:r>
          </a:p>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5</a:t>
            </a:fld>
            <a:endParaRPr lang="en-US" dirty="0"/>
          </a:p>
        </p:txBody>
      </p:sp>
    </p:spTree>
    <p:extLst>
      <p:ext uri="{BB962C8B-B14F-4D97-AF65-F5344CB8AC3E}">
        <p14:creationId xmlns:p14="http://schemas.microsoft.com/office/powerpoint/2010/main" val="2493813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start giving me whiny babyface – this doesn’t mean that a district employee traveling for a subgrant cannot get their full district-allowed perdiem. It just means that the state grant funds or federal subgrant funds cannot be used for more than the state’s limit of $35 per day in state and $50 per day for out of state for travel perdiem. </a:t>
            </a:r>
          </a:p>
        </p:txBody>
      </p:sp>
      <p:sp>
        <p:nvSpPr>
          <p:cNvPr id="4" name="Slide Number Placeholder 3"/>
          <p:cNvSpPr>
            <a:spLocks noGrp="1"/>
          </p:cNvSpPr>
          <p:nvPr>
            <p:ph type="sldNum" sz="quarter" idx="5"/>
          </p:nvPr>
        </p:nvSpPr>
        <p:spPr/>
        <p:txBody>
          <a:bodyPr/>
          <a:lstStyle/>
          <a:p>
            <a:fld id="{7D31CE96-81FA-4C03-87CC-F53CE344BC75}" type="slidenum">
              <a:rPr lang="en-US" smtClean="0"/>
              <a:t>6</a:t>
            </a:fld>
            <a:endParaRPr lang="en-US" dirty="0"/>
          </a:p>
        </p:txBody>
      </p:sp>
    </p:spTree>
    <p:extLst>
      <p:ext uri="{BB962C8B-B14F-4D97-AF65-F5344CB8AC3E}">
        <p14:creationId xmlns:p14="http://schemas.microsoft.com/office/powerpoint/2010/main" val="39061440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Left aligned</a:t>
            </a:r>
          </a:p>
          <a:p>
            <a:pPr marL="174982" indent="-174982">
              <a:buFont typeface="Arial" panose="020B0604020202020204" pitchFamily="34" charset="0"/>
              <a:buChar char="•"/>
            </a:pPr>
            <a:r>
              <a:rPr lang="en-US" dirty="0"/>
              <a:t>Title font is 88pt</a:t>
            </a:r>
          </a:p>
          <a:p>
            <a:pPr marL="174982" indent="-174982">
              <a:buFont typeface="Arial" panose="020B0604020202020204" pitchFamily="34" charset="0"/>
              <a:buChar char="•"/>
            </a:pPr>
            <a:r>
              <a:rPr lang="en-US" dirty="0"/>
              <a:t>Numbered line item 66 pt</a:t>
            </a:r>
          </a:p>
          <a:p>
            <a:pPr marL="174982" indent="-174982">
              <a:buFont typeface="Arial" panose="020B0604020202020204" pitchFamily="34" charset="0"/>
              <a:buChar char="•"/>
            </a:pPr>
            <a:r>
              <a:rPr lang="en-US" dirty="0"/>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7</a:t>
            </a:fld>
            <a:endParaRPr lang="en-US" dirty="0"/>
          </a:p>
        </p:txBody>
      </p:sp>
    </p:spTree>
    <p:extLst>
      <p:ext uri="{BB962C8B-B14F-4D97-AF65-F5344CB8AC3E}">
        <p14:creationId xmlns:p14="http://schemas.microsoft.com/office/powerpoint/2010/main" val="781522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Agenda is 88 pt</a:t>
            </a:r>
          </a:p>
          <a:p>
            <a:pPr marL="174982" indent="-174982">
              <a:buFont typeface="Arial" panose="020B0604020202020204" pitchFamily="34" charset="0"/>
              <a:buChar char="•"/>
            </a:pPr>
            <a:r>
              <a:rPr lang="en-US" dirty="0"/>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dirty="0"/>
          </a:p>
        </p:txBody>
      </p:sp>
    </p:spTree>
    <p:extLst>
      <p:ext uri="{BB962C8B-B14F-4D97-AF65-F5344CB8AC3E}">
        <p14:creationId xmlns:p14="http://schemas.microsoft.com/office/powerpoint/2010/main" val="842056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13</a:t>
            </a:fld>
            <a:endParaRPr lang="en-US" dirty="0"/>
          </a:p>
        </p:txBody>
      </p:sp>
    </p:spTree>
    <p:extLst>
      <p:ext uri="{BB962C8B-B14F-4D97-AF65-F5344CB8AC3E}">
        <p14:creationId xmlns:p14="http://schemas.microsoft.com/office/powerpoint/2010/main" val="24298044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547688"/>
            <a:ext cx="15773400" cy="1645920"/>
          </a:xfrm>
        </p:spPr>
        <p:txBody>
          <a:bodyPr/>
          <a:lstStyle/>
          <a:p>
            <a:r>
              <a:rPr lang="en-US"/>
              <a:t>Click to edit Master title style</a:t>
            </a:r>
            <a:endParaRPr lang="en-US" dirty="0"/>
          </a:p>
        </p:txBody>
      </p:sp>
      <p:sp>
        <p:nvSpPr>
          <p:cNvPr id="3" name="Content Placeholder 2"/>
          <p:cNvSpPr>
            <a:spLocks noGrp="1"/>
          </p:cNvSpPr>
          <p:nvPr>
            <p:ph idx="1"/>
          </p:nvPr>
        </p:nvSpPr>
        <p:spPr>
          <a:xfrm>
            <a:off x="1257300" y="2498054"/>
            <a:ext cx="15773400" cy="65270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descr="Blue footer bar with SCDE logo">
            <a:extLst>
              <a:ext uri="{FF2B5EF4-FFF2-40B4-BE49-F238E27FC236}">
                <a16:creationId xmlns:a16="http://schemas.microsoft.com/office/drawing/2014/main" id="{5FF3704A-564C-4436-8BF5-10B7D3F1CF5E}"/>
              </a:ext>
              <a:ext uri="{C183D7F6-B498-43B3-948B-1728B52AA6E4}">
                <adec:decorative xmlns:adec="http://schemas.microsoft.com/office/drawing/2017/decorative" val="0"/>
              </a:ext>
            </a:extLst>
          </p:cNvPr>
          <p:cNvSpPr/>
          <p:nvPr userDrawn="1"/>
        </p:nvSpPr>
        <p:spPr>
          <a:xfrm>
            <a:off x="0" y="8229600"/>
            <a:ext cx="18288000" cy="150876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pic>
        <p:nvPicPr>
          <p:cNvPr id="10" name="Picture 9" descr="Blue SCDE logo in footer">
            <a:extLst>
              <a:ext uri="{FF2B5EF4-FFF2-40B4-BE49-F238E27FC236}">
                <a16:creationId xmlns:a16="http://schemas.microsoft.com/office/drawing/2014/main" id="{49F4322B-14BD-4A23-826B-AD6E548554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319599" y="7884319"/>
            <a:ext cx="2158503" cy="2118212"/>
          </a:xfrm>
          <a:prstGeom prst="rect">
            <a:avLst/>
          </a:prstGeom>
        </p:spPr>
      </p:pic>
    </p:spTree>
    <p:extLst>
      <p:ext uri="{BB962C8B-B14F-4D97-AF65-F5344CB8AC3E}">
        <p14:creationId xmlns:p14="http://schemas.microsoft.com/office/powerpoint/2010/main" val="3752952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5/16/2025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federalregister.gov/documents/2024/04/22/2024-07496/guidance-for-federal-financial-assistance"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hyperlink" Target="https://www.whitehouse.gov/wp-content/uploads/2024/04/M-24-11-Revisions-to-2-CFR.pdf"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federalregister.gov/documents/2025/01/16/2025-01050/application-of-the-revised-version-of-the-uniform-guidance-to-department-grants" TargetMode="External"/><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hyperlink" Target="https://www.federalregister.gov/documents/2025/02/10/2025-02396/retroactive-application-of-the-revised-version-of-the-guidance-for-federal-financial-assistance"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hyperlink" Target="https://www.gao.gov/greenbook"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hyperlink" Target="https://www.coffa.gov/uniform-guidance-coffa/2024/" TargetMode="External"/><Relationship Id="rId4" Type="http://schemas.openxmlformats.org/officeDocument/2006/relationships/hyperlink" Target="https://www.coso.org/internal-contro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ed.gov/sites/ed/files/about/offices/list/ofo/oaga/uniformguidancefaqs.pdf" TargetMode="External"/><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hyperlink" Target="https://www.federalregister.gov/documents/2025/02/10/2025-02396/retroactive-application-of-the-revised-version-of-the-guidance-for-federal-financial-assistance" TargetMode="External"/><Relationship Id="rId4" Type="http://schemas.openxmlformats.org/officeDocument/2006/relationships/hyperlink" Target="https://www.federalregister.gov/documents/2025/01/16/2025-01050/application-of-the-revised-version-of-the-uniform-guidance-to-department-grants"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hyperlink" Target="mailto:Grants@ed.sc.gov"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hyperlink" Target="mailto:ldubose@ed.sc.gov" TargetMode="External"/><Relationship Id="rId4" Type="http://schemas.openxmlformats.org/officeDocument/2006/relationships/hyperlink" Target="mailto:ashiffle@ed.sc.gov"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sz="6600" b="1" dirty="0">
                <a:effectLst/>
                <a:latin typeface="Calibri" panose="020F0502020204030204" pitchFamily="34" charset="0"/>
                <a:ea typeface="Times New Roman" panose="02020603050405020304" pitchFamily="18" charset="0"/>
                <a:cs typeface="Times New Roman" panose="02020603050405020304" pitchFamily="18" charset="0"/>
              </a:rPr>
              <a:t>OMB Updated the Uniform Grant Guidance. </a:t>
            </a:r>
            <a:br>
              <a:rPr lang="en-US" sz="6600" b="1" dirty="0">
                <a:effectLst/>
                <a:latin typeface="Calibri" panose="020F0502020204030204" pitchFamily="34" charset="0"/>
                <a:ea typeface="Times New Roman" panose="02020603050405020304" pitchFamily="18" charset="0"/>
                <a:cs typeface="Times New Roman" panose="02020603050405020304" pitchFamily="18" charset="0"/>
              </a:rPr>
            </a:br>
            <a:r>
              <a:rPr lang="en-US" sz="6600" b="1" dirty="0">
                <a:effectLst/>
                <a:latin typeface="Calibri" panose="020F0502020204030204" pitchFamily="34" charset="0"/>
                <a:ea typeface="Times New Roman" panose="02020603050405020304" pitchFamily="18" charset="0"/>
                <a:cs typeface="Times New Roman" panose="02020603050405020304" pitchFamily="18" charset="0"/>
              </a:rPr>
              <a:t>Now What Do I Do?</a:t>
            </a:r>
            <a:endParaRPr lang="en-US" dirty="0"/>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lstStyle/>
          <a:p>
            <a:r>
              <a:rPr lang="en-US" dirty="0"/>
              <a:t>SCASBO Spring 2025 Conference</a:t>
            </a:r>
          </a:p>
          <a:p>
            <a:r>
              <a:rPr lang="en-US" dirty="0"/>
              <a:t>Audrey H. Shifflett, SCDE Office of Grant Services</a:t>
            </a:r>
          </a:p>
          <a:p>
            <a:r>
              <a:rPr lang="en-US" dirty="0">
                <a:solidFill>
                  <a:schemeClr val="tx1"/>
                </a:solidFill>
              </a:rPr>
              <a:t>March 6,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87138-C8BE-CB7F-5CF4-F49207389F1F}"/>
              </a:ext>
            </a:extLst>
          </p:cNvPr>
          <p:cNvSpPr>
            <a:spLocks noGrp="1"/>
          </p:cNvSpPr>
          <p:nvPr>
            <p:ph type="title"/>
          </p:nvPr>
        </p:nvSpPr>
        <p:spPr/>
        <p:txBody>
          <a:bodyPr/>
          <a:lstStyle/>
          <a:p>
            <a:r>
              <a:rPr lang="en-US" sz="5400" dirty="0"/>
              <a:t>2 CFR Part 200.302 </a:t>
            </a:r>
            <a:r>
              <a:rPr lang="en-US" dirty="0"/>
              <a:t>Financial Management</a:t>
            </a:r>
          </a:p>
        </p:txBody>
      </p:sp>
      <p:sp>
        <p:nvSpPr>
          <p:cNvPr id="3" name="Content Placeholder 2">
            <a:extLst>
              <a:ext uri="{FF2B5EF4-FFF2-40B4-BE49-F238E27FC236}">
                <a16:creationId xmlns:a16="http://schemas.microsoft.com/office/drawing/2014/main" id="{BDBFB42D-D01E-1DF1-C4B6-42734F60DBC4}"/>
              </a:ext>
            </a:extLst>
          </p:cNvPr>
          <p:cNvSpPr>
            <a:spLocks noGrp="1"/>
          </p:cNvSpPr>
          <p:nvPr>
            <p:ph idx="1"/>
          </p:nvPr>
        </p:nvSpPr>
        <p:spPr>
          <a:xfrm>
            <a:off x="918972" y="2175347"/>
            <a:ext cx="16450056" cy="7563966"/>
          </a:xfrm>
        </p:spPr>
        <p:txBody>
          <a:bodyPr>
            <a:normAutofit/>
          </a:bodyPr>
          <a:lstStyle/>
          <a:p>
            <a:pPr>
              <a:lnSpc>
                <a:spcPct val="100000"/>
              </a:lnSpc>
            </a:pPr>
            <a:r>
              <a:rPr lang="en-US" sz="3600" dirty="0"/>
              <a:t>Edited language; same 7 “musts” for LEAs:</a:t>
            </a:r>
          </a:p>
          <a:p>
            <a:pPr marL="742950" indent="-742950">
              <a:lnSpc>
                <a:spcPct val="100000"/>
              </a:lnSpc>
              <a:buAutoNum type="arabicPeriod"/>
            </a:pPr>
            <a:r>
              <a:rPr lang="en-US" sz="3600" dirty="0"/>
              <a:t>Identification of all Federal awards received and expended….</a:t>
            </a:r>
          </a:p>
          <a:p>
            <a:pPr marL="742950" indent="-742950">
              <a:lnSpc>
                <a:spcPct val="100000"/>
              </a:lnSpc>
              <a:buAutoNum type="arabicPeriod"/>
            </a:pPr>
            <a:r>
              <a:rPr lang="en-US" sz="3600" dirty="0"/>
              <a:t>Accurate, current, and complete disclosure of financial results…. (reporting)</a:t>
            </a:r>
          </a:p>
          <a:p>
            <a:pPr marL="742950" indent="-742950">
              <a:lnSpc>
                <a:spcPct val="100000"/>
              </a:lnSpc>
              <a:buAutoNum type="arabicPeriod"/>
            </a:pPr>
            <a:r>
              <a:rPr lang="en-US" sz="3600" dirty="0"/>
              <a:t>Maintain records that sufficiently identify amount, source, and expenditure…(accounting records/financial obligations)</a:t>
            </a:r>
          </a:p>
          <a:p>
            <a:pPr marL="742950" indent="-742950">
              <a:lnSpc>
                <a:spcPct val="100000"/>
              </a:lnSpc>
              <a:buAutoNum type="arabicPeriod"/>
            </a:pPr>
            <a:r>
              <a:rPr lang="en-US" sz="3600" dirty="0"/>
              <a:t>Effective internal control and accountability….</a:t>
            </a:r>
          </a:p>
          <a:p>
            <a:pPr marL="742950" indent="-742950">
              <a:lnSpc>
                <a:spcPct val="100000"/>
              </a:lnSpc>
              <a:buAutoNum type="arabicPeriod"/>
            </a:pPr>
            <a:r>
              <a:rPr lang="en-US" sz="3600" dirty="0"/>
              <a:t>Comparison of expenditures with budget amounts for each Federal award.</a:t>
            </a:r>
          </a:p>
          <a:p>
            <a:pPr marL="742950" indent="-742950">
              <a:lnSpc>
                <a:spcPct val="100000"/>
              </a:lnSpc>
              <a:buAutoNum type="arabicPeriod"/>
            </a:pPr>
            <a:r>
              <a:rPr lang="en-US" sz="3600" dirty="0"/>
              <a:t>Written procedures to implement requirements of </a:t>
            </a:r>
            <a:r>
              <a:rPr lang="en-US" sz="3600" dirty="0">
                <a:solidFill>
                  <a:srgbClr val="2F3D4C"/>
                </a:solidFill>
                <a:effectLst/>
                <a:highlight>
                  <a:srgbClr val="F5D9B5"/>
                </a:highlight>
              </a:rPr>
              <a:t>§</a:t>
            </a:r>
            <a:r>
              <a:rPr lang="en-US" sz="3600" dirty="0">
                <a:highlight>
                  <a:srgbClr val="F5D9B5"/>
                </a:highlight>
              </a:rPr>
              <a:t>200.303</a:t>
            </a:r>
            <a:r>
              <a:rPr lang="en-US" sz="3600" dirty="0"/>
              <a:t>.</a:t>
            </a:r>
          </a:p>
          <a:p>
            <a:pPr marL="742950" indent="-742950">
              <a:lnSpc>
                <a:spcPct val="100000"/>
              </a:lnSpc>
              <a:buAutoNum type="arabicPeriod"/>
            </a:pPr>
            <a:r>
              <a:rPr lang="en-US" sz="3600" dirty="0"/>
              <a:t>Written procedures for determining the allowability of costs….</a:t>
            </a:r>
          </a:p>
          <a:p>
            <a:r>
              <a:rPr lang="en-US" sz="4000" dirty="0"/>
              <a:t>And see </a:t>
            </a:r>
            <a:r>
              <a:rPr lang="en-US" sz="4000" dirty="0">
                <a:solidFill>
                  <a:srgbClr val="2F3D4C"/>
                </a:solidFill>
                <a:effectLst/>
                <a:highlight>
                  <a:srgbClr val="F5D9B5"/>
                </a:highlight>
              </a:rPr>
              <a:t>§§</a:t>
            </a:r>
            <a:r>
              <a:rPr lang="en-US" sz="4000" dirty="0">
                <a:highlight>
                  <a:srgbClr val="F5D9B5"/>
                </a:highlight>
              </a:rPr>
              <a:t>200.334, 200.335, 200.336, 200.337</a:t>
            </a:r>
            <a:r>
              <a:rPr lang="en-US" sz="4000" dirty="0"/>
              <a:t>.</a:t>
            </a:r>
          </a:p>
          <a:p>
            <a:endParaRPr lang="en-US" sz="4000" dirty="0"/>
          </a:p>
          <a:p>
            <a:endParaRPr lang="en-US" dirty="0">
              <a:highlight>
                <a:srgbClr val="FFFF00"/>
              </a:highlight>
            </a:endParaRPr>
          </a:p>
          <a:p>
            <a:endParaRPr lang="en-US" dirty="0">
              <a:highlight>
                <a:srgbClr val="FFFF00"/>
              </a:highlight>
            </a:endParaRPr>
          </a:p>
        </p:txBody>
      </p:sp>
    </p:spTree>
    <p:extLst>
      <p:ext uri="{BB962C8B-B14F-4D97-AF65-F5344CB8AC3E}">
        <p14:creationId xmlns:p14="http://schemas.microsoft.com/office/powerpoint/2010/main" val="3667191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32004-5B0B-B9B7-C460-D83316C20995}"/>
              </a:ext>
            </a:extLst>
          </p:cNvPr>
          <p:cNvSpPr>
            <a:spLocks noGrp="1"/>
          </p:cNvSpPr>
          <p:nvPr>
            <p:ph type="title"/>
          </p:nvPr>
        </p:nvSpPr>
        <p:spPr>
          <a:xfrm>
            <a:off x="918972" y="495300"/>
            <a:ext cx="16450056" cy="1097280"/>
          </a:xfrm>
        </p:spPr>
        <p:txBody>
          <a:bodyPr/>
          <a:lstStyle/>
          <a:p>
            <a:r>
              <a:rPr lang="en-US" sz="5400" dirty="0"/>
              <a:t>2 CFR Part 200.303 </a:t>
            </a:r>
            <a:r>
              <a:rPr lang="en-US" dirty="0"/>
              <a:t>Internal Controls</a:t>
            </a:r>
          </a:p>
        </p:txBody>
      </p:sp>
      <p:sp>
        <p:nvSpPr>
          <p:cNvPr id="3" name="Content Placeholder 2">
            <a:extLst>
              <a:ext uri="{FF2B5EF4-FFF2-40B4-BE49-F238E27FC236}">
                <a16:creationId xmlns:a16="http://schemas.microsoft.com/office/drawing/2014/main" id="{542454FA-DF39-B587-FEC4-A9AB1D274EB2}"/>
              </a:ext>
            </a:extLst>
          </p:cNvPr>
          <p:cNvSpPr>
            <a:spLocks noGrp="1"/>
          </p:cNvSpPr>
          <p:nvPr>
            <p:ph idx="1"/>
          </p:nvPr>
        </p:nvSpPr>
        <p:spPr>
          <a:xfrm>
            <a:off x="918972" y="2019300"/>
            <a:ext cx="16450056" cy="7772399"/>
          </a:xfrm>
        </p:spPr>
        <p:txBody>
          <a:bodyPr>
            <a:normAutofit lnSpcReduction="10000"/>
          </a:bodyPr>
          <a:lstStyle/>
          <a:p>
            <a:pPr marL="514350" indent="-514350">
              <a:lnSpc>
                <a:spcPct val="100000"/>
              </a:lnSpc>
              <a:spcBef>
                <a:spcPts val="1200"/>
              </a:spcBef>
              <a:spcAft>
                <a:spcPts val="1200"/>
              </a:spcAft>
              <a:buFont typeface="+mj-lt"/>
              <a:buAutoNum type="alphaLcParenR"/>
            </a:pPr>
            <a:r>
              <a:rPr lang="en-US" sz="3200" b="0" i="0" u="none" strike="noStrike" dirty="0">
                <a:solidFill>
                  <a:srgbClr val="000000"/>
                </a:solidFill>
                <a:effectLst/>
              </a:rPr>
              <a:t>Establish, </a:t>
            </a:r>
            <a:r>
              <a:rPr lang="en-US" sz="3200" b="1" i="0" u="none" strike="noStrike" dirty="0">
                <a:solidFill>
                  <a:srgbClr val="000000"/>
                </a:solidFill>
                <a:effectLst/>
              </a:rPr>
              <a:t>document</a:t>
            </a:r>
            <a:r>
              <a:rPr lang="en-US" sz="3200" b="0" i="0" u="none" strike="noStrike" dirty="0">
                <a:solidFill>
                  <a:srgbClr val="000000"/>
                </a:solidFill>
                <a:effectLst/>
              </a:rPr>
              <a:t>, and maintain effective internal control over the Federal award…. These internal controls should </a:t>
            </a:r>
            <a:r>
              <a:rPr lang="en-US" sz="3200" b="1" i="0" u="none" strike="noStrike" dirty="0">
                <a:solidFill>
                  <a:srgbClr val="000000"/>
                </a:solidFill>
                <a:effectLst/>
              </a:rPr>
              <a:t>align</a:t>
            </a:r>
            <a:r>
              <a:rPr lang="en-US" sz="3200" b="0" i="0" u="none" strike="noStrike" dirty="0">
                <a:solidFill>
                  <a:srgbClr val="000000"/>
                </a:solidFill>
                <a:effectLst/>
              </a:rPr>
              <a:t> with (Green Book or COSO’s Internal Control-Integrated Framework)...</a:t>
            </a:r>
          </a:p>
          <a:p>
            <a:pPr marL="514350" indent="-514350">
              <a:lnSpc>
                <a:spcPct val="100000"/>
              </a:lnSpc>
              <a:spcBef>
                <a:spcPts val="1200"/>
              </a:spcBef>
              <a:spcAft>
                <a:spcPts val="1200"/>
              </a:spcAft>
              <a:buFont typeface="+mj-lt"/>
              <a:buAutoNum type="alphaLcParenR"/>
            </a:pPr>
            <a:r>
              <a:rPr lang="en-US" sz="3200" b="0" i="0" u="none" strike="noStrike" dirty="0">
                <a:solidFill>
                  <a:srgbClr val="000000"/>
                </a:solidFill>
                <a:effectLst/>
              </a:rPr>
              <a:t>Comply with the U.S. Constitution, Federal statutes, regulations, and the terms and conditions of the Federal award. </a:t>
            </a:r>
          </a:p>
          <a:p>
            <a:pPr marL="514350" indent="-514350">
              <a:lnSpc>
                <a:spcPct val="100000"/>
              </a:lnSpc>
              <a:spcBef>
                <a:spcPts val="1200"/>
              </a:spcBef>
              <a:spcAft>
                <a:spcPts val="1200"/>
              </a:spcAft>
              <a:buFont typeface="+mj-lt"/>
              <a:buAutoNum type="alphaLcParenR"/>
            </a:pPr>
            <a:r>
              <a:rPr lang="en-US" sz="3200" b="0" i="0" u="none" strike="noStrike" dirty="0">
                <a:solidFill>
                  <a:srgbClr val="000000"/>
                </a:solidFill>
                <a:effectLst/>
              </a:rPr>
              <a:t>Evaluate and monitor…compliance with statutes, regulations, and the terms and conditions of Federal awards. </a:t>
            </a:r>
          </a:p>
          <a:p>
            <a:pPr marL="514350" indent="-514350">
              <a:lnSpc>
                <a:spcPct val="100000"/>
              </a:lnSpc>
              <a:spcBef>
                <a:spcPts val="1200"/>
              </a:spcBef>
              <a:spcAft>
                <a:spcPts val="1200"/>
              </a:spcAft>
              <a:buFont typeface="+mj-lt"/>
              <a:buAutoNum type="alphaLcParenR"/>
            </a:pPr>
            <a:r>
              <a:rPr lang="en-US" sz="3200" b="0" i="0" u="none" strike="noStrike" dirty="0">
                <a:solidFill>
                  <a:srgbClr val="000000"/>
                </a:solidFill>
                <a:effectLst/>
              </a:rPr>
              <a:t>Take prompt action when instances of noncompliance are identified.</a:t>
            </a:r>
          </a:p>
          <a:p>
            <a:pPr marL="514350" indent="-514350">
              <a:lnSpc>
                <a:spcPct val="100000"/>
              </a:lnSpc>
              <a:spcBef>
                <a:spcPts val="1200"/>
              </a:spcBef>
              <a:spcAft>
                <a:spcPts val="1200"/>
              </a:spcAft>
              <a:buFont typeface="+mj-lt"/>
              <a:buAutoNum type="alphaLcParenR"/>
            </a:pPr>
            <a:r>
              <a:rPr lang="en-US" sz="3200" b="0" i="0" u="none" strike="noStrike" dirty="0">
                <a:solidFill>
                  <a:srgbClr val="000000"/>
                </a:solidFill>
                <a:effectLst/>
              </a:rPr>
              <a:t>Take reasonable </a:t>
            </a:r>
            <a:r>
              <a:rPr lang="en-US" sz="3200" b="1" i="0" u="none" strike="noStrike" dirty="0">
                <a:solidFill>
                  <a:srgbClr val="000000"/>
                </a:solidFill>
                <a:effectLst/>
              </a:rPr>
              <a:t>cybersecurity and other</a:t>
            </a:r>
            <a:r>
              <a:rPr lang="en-US" sz="3200" b="0" i="0" u="none" strike="noStrike" dirty="0">
                <a:solidFill>
                  <a:srgbClr val="000000"/>
                </a:solidFill>
                <a:effectLst/>
              </a:rPr>
              <a:t> measures to safeguard </a:t>
            </a:r>
            <a:r>
              <a:rPr lang="en-US" sz="3200" b="1" i="0" u="none" strike="noStrike" dirty="0">
                <a:solidFill>
                  <a:srgbClr val="000000"/>
                </a:solidFill>
                <a:effectLst/>
              </a:rPr>
              <a:t>information including </a:t>
            </a:r>
            <a:r>
              <a:rPr lang="en-US" sz="3200" b="0" i="0" u="none" strike="noStrike" dirty="0">
                <a:solidFill>
                  <a:srgbClr val="000000"/>
                </a:solidFill>
                <a:effectLst/>
              </a:rPr>
              <a:t>protected personally identifiable information </a:t>
            </a:r>
            <a:r>
              <a:rPr lang="en-US" sz="3200" b="1" i="0" u="none" strike="noStrike" dirty="0">
                <a:solidFill>
                  <a:srgbClr val="000000"/>
                </a:solidFill>
                <a:effectLst/>
              </a:rPr>
              <a:t>(PII)</a:t>
            </a:r>
            <a:r>
              <a:rPr lang="en-US" sz="3200" b="0" i="0" u="none" strike="noStrike" dirty="0">
                <a:solidFill>
                  <a:srgbClr val="000000"/>
                </a:solidFill>
                <a:effectLst/>
              </a:rPr>
              <a:t> and other </a:t>
            </a:r>
            <a:r>
              <a:rPr lang="en-US" sz="3200" b="1" i="0" u="none" strike="noStrike" dirty="0">
                <a:solidFill>
                  <a:srgbClr val="000000"/>
                </a:solidFill>
                <a:effectLst/>
              </a:rPr>
              <a:t>types of information. This also includes</a:t>
            </a:r>
            <a:r>
              <a:rPr lang="en-US" sz="3200" b="0" i="0" u="none" strike="noStrike" dirty="0">
                <a:solidFill>
                  <a:srgbClr val="000000"/>
                </a:solidFill>
                <a:effectLst/>
              </a:rPr>
              <a:t> information the Federal agency or pass-through entity designates as sensitive or </a:t>
            </a:r>
            <a:r>
              <a:rPr lang="en-US" sz="3200" b="1" i="0" u="none" strike="noStrike" dirty="0">
                <a:solidFill>
                  <a:srgbClr val="000000"/>
                </a:solidFill>
                <a:effectLst/>
              </a:rPr>
              <a:t>other information the recipient or subrecipient </a:t>
            </a:r>
            <a:r>
              <a:rPr lang="en-US" sz="3200" i="0" u="none" strike="noStrike" dirty="0">
                <a:solidFill>
                  <a:srgbClr val="000000"/>
                </a:solidFill>
                <a:effectLst/>
              </a:rPr>
              <a:t>considers</a:t>
            </a:r>
            <a:r>
              <a:rPr lang="en-US" sz="3200" b="0" i="0" u="none" strike="noStrike" dirty="0">
                <a:solidFill>
                  <a:srgbClr val="000000"/>
                </a:solidFill>
                <a:effectLst/>
              </a:rPr>
              <a:t> sensitive </a:t>
            </a:r>
            <a:r>
              <a:rPr lang="en-US" sz="3200" b="1" i="0" u="none" strike="noStrike" dirty="0">
                <a:solidFill>
                  <a:srgbClr val="000000"/>
                </a:solidFill>
                <a:effectLst/>
              </a:rPr>
              <a:t>and is</a:t>
            </a:r>
            <a:r>
              <a:rPr lang="en-US" sz="3200" b="0" i="0" u="none" strike="noStrike" dirty="0">
                <a:solidFill>
                  <a:srgbClr val="000000"/>
                </a:solidFill>
                <a:effectLst/>
              </a:rPr>
              <a:t> consistent with applicable Federal, State, local, and tribal laws regarding privacy and responsibility over confidentiality.</a:t>
            </a:r>
            <a:endParaRPr lang="en-US" dirty="0"/>
          </a:p>
        </p:txBody>
      </p:sp>
    </p:spTree>
    <p:extLst>
      <p:ext uri="{BB962C8B-B14F-4D97-AF65-F5344CB8AC3E}">
        <p14:creationId xmlns:p14="http://schemas.microsoft.com/office/powerpoint/2010/main" val="2140216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DBAC4-AF18-0793-3CEA-62E706038D81}"/>
              </a:ext>
            </a:extLst>
          </p:cNvPr>
          <p:cNvSpPr>
            <a:spLocks noGrp="1"/>
          </p:cNvSpPr>
          <p:nvPr>
            <p:ph type="title"/>
          </p:nvPr>
        </p:nvSpPr>
        <p:spPr/>
        <p:txBody>
          <a:bodyPr anchor="t">
            <a:normAutofit/>
          </a:bodyPr>
          <a:lstStyle/>
          <a:p>
            <a:r>
              <a:rPr lang="en-US" dirty="0"/>
              <a:t>2 CFR 200.318 General procurement standards</a:t>
            </a:r>
          </a:p>
        </p:txBody>
      </p:sp>
      <p:sp>
        <p:nvSpPr>
          <p:cNvPr id="3" name="Content Placeholder 2">
            <a:extLst>
              <a:ext uri="{FF2B5EF4-FFF2-40B4-BE49-F238E27FC236}">
                <a16:creationId xmlns:a16="http://schemas.microsoft.com/office/drawing/2014/main" id="{CE651CB2-AF8C-96E0-DE3C-9C8229D895DB}"/>
              </a:ext>
            </a:extLst>
          </p:cNvPr>
          <p:cNvSpPr>
            <a:spLocks noGrp="1"/>
          </p:cNvSpPr>
          <p:nvPr>
            <p:ph idx="1"/>
          </p:nvPr>
        </p:nvSpPr>
        <p:spPr>
          <a:xfrm>
            <a:off x="918972" y="1817316"/>
            <a:ext cx="16450056" cy="7921997"/>
          </a:xfrm>
        </p:spPr>
        <p:txBody>
          <a:bodyPr>
            <a:normAutofit fontScale="92500" lnSpcReduction="10000"/>
          </a:bodyPr>
          <a:lstStyle/>
          <a:p>
            <a:r>
              <a:rPr lang="en-US" dirty="0"/>
              <a:t>“Recipient” and “Subrecipient”</a:t>
            </a:r>
          </a:p>
          <a:p>
            <a:pPr marL="1371600" lvl="1" indent="-449263">
              <a:buFont typeface="+mj-lt"/>
              <a:buAutoNum type="alphaLcParenR"/>
            </a:pPr>
            <a:r>
              <a:rPr lang="en-US" sz="2800" dirty="0">
                <a:solidFill>
                  <a:srgbClr val="2F3D4C"/>
                </a:solidFill>
              </a:rPr>
              <a:t>Documented procurement procedures —“…must maintain and use documented procedures for procurement transactions under a Federal award or subaward, including for acquisition of property or services…..must be consistent with State, local, and tribal laws and regulation and the standards identified in </a:t>
            </a:r>
            <a:r>
              <a:rPr lang="en-US" sz="2800" dirty="0">
                <a:solidFill>
                  <a:srgbClr val="2F3D4C"/>
                </a:solidFill>
                <a:effectLst/>
                <a:highlight>
                  <a:srgbClr val="F5D9B5"/>
                </a:highlight>
              </a:rPr>
              <a:t>§§ </a:t>
            </a:r>
            <a:r>
              <a:rPr lang="en-US" sz="2800" dirty="0">
                <a:solidFill>
                  <a:srgbClr val="2F3D4C"/>
                </a:solidFill>
                <a:highlight>
                  <a:srgbClr val="F5D9B5"/>
                </a:highlight>
              </a:rPr>
              <a:t>200.317 through 200.327.”</a:t>
            </a:r>
            <a:r>
              <a:rPr lang="en-US" sz="2800" dirty="0">
                <a:solidFill>
                  <a:srgbClr val="2F3D4C"/>
                </a:solidFill>
                <a:highlight>
                  <a:srgbClr val="EFC04B"/>
                </a:highlight>
              </a:rPr>
              <a:t> </a:t>
            </a:r>
          </a:p>
          <a:p>
            <a:pPr marL="1371600" lvl="1" indent="-449263">
              <a:buFont typeface="+mj-lt"/>
              <a:buAutoNum type="alphaLcParenR"/>
            </a:pPr>
            <a:r>
              <a:rPr lang="en-US" sz="2800" dirty="0">
                <a:solidFill>
                  <a:srgbClr val="2F3D4C"/>
                </a:solidFill>
              </a:rPr>
              <a:t>Oversight of contractors —“…must maintain oversight to ensure that contractors perform in accordance with the terms, conditions, and specifications of their contracts or purchase orders. </a:t>
            </a:r>
            <a:r>
              <a:rPr lang="en-US" sz="2800" dirty="0">
                <a:solidFill>
                  <a:srgbClr val="2F3D4C"/>
                </a:solidFill>
                <a:highlight>
                  <a:srgbClr val="F5D9B5"/>
                </a:highlight>
              </a:rPr>
              <a:t>See also </a:t>
            </a:r>
            <a:r>
              <a:rPr lang="en-US" sz="2800" dirty="0">
                <a:solidFill>
                  <a:srgbClr val="2F3D4C"/>
                </a:solidFill>
                <a:effectLst/>
                <a:highlight>
                  <a:srgbClr val="F5D9B5"/>
                </a:highlight>
              </a:rPr>
              <a:t>§</a:t>
            </a:r>
            <a:r>
              <a:rPr lang="en-US" sz="2800" dirty="0">
                <a:solidFill>
                  <a:srgbClr val="2F3D4C"/>
                </a:solidFill>
                <a:highlight>
                  <a:srgbClr val="F5D9B5"/>
                </a:highlight>
              </a:rPr>
              <a:t>200.501(h)</a:t>
            </a:r>
            <a:r>
              <a:rPr lang="en-US" sz="2800" dirty="0">
                <a:solidFill>
                  <a:srgbClr val="2F3D4C"/>
                </a:solidFill>
              </a:rPr>
              <a:t>.” </a:t>
            </a:r>
          </a:p>
          <a:p>
            <a:pPr marL="1371600" lvl="1" indent="-449263">
              <a:buFont typeface="+mj-lt"/>
              <a:buAutoNum type="alphaLcParenR"/>
            </a:pPr>
            <a:r>
              <a:rPr lang="en-US" sz="2800" dirty="0">
                <a:solidFill>
                  <a:srgbClr val="2F3D4C"/>
                </a:solidFill>
              </a:rPr>
              <a:t>Conflicts of interest —“…must maintain written standards of conduct covering conflicts of interest….” (1 &amp; 2)</a:t>
            </a:r>
          </a:p>
          <a:p>
            <a:pPr marL="1371600" lvl="1" indent="-449263">
              <a:buFont typeface="+mj-lt"/>
              <a:buAutoNum type="alphaLcParenR"/>
            </a:pPr>
            <a:r>
              <a:rPr lang="en-US" sz="2800" dirty="0">
                <a:solidFill>
                  <a:srgbClr val="2F3D4C"/>
                </a:solidFill>
              </a:rPr>
              <a:t>Avoidance of unnecessary or duplicative items</a:t>
            </a:r>
          </a:p>
          <a:p>
            <a:pPr marL="1371600" lvl="1" indent="-449263">
              <a:buFont typeface="+mj-lt"/>
              <a:buAutoNum type="alphaLcParenR"/>
            </a:pPr>
            <a:r>
              <a:rPr lang="en-US" sz="2800" dirty="0">
                <a:solidFill>
                  <a:srgbClr val="2F3D4C"/>
                </a:solidFill>
              </a:rPr>
              <a:t>Procurement arrangements using strategic sourcing</a:t>
            </a:r>
          </a:p>
          <a:p>
            <a:pPr marL="1371600" lvl="1" indent="-449263">
              <a:buFont typeface="+mj-lt"/>
              <a:buAutoNum type="alphaLcParenR"/>
            </a:pPr>
            <a:r>
              <a:rPr lang="en-US" sz="2800" dirty="0">
                <a:solidFill>
                  <a:srgbClr val="2F3D4C"/>
                </a:solidFill>
              </a:rPr>
              <a:t>Use of excess and surplus Federal property</a:t>
            </a:r>
          </a:p>
          <a:p>
            <a:pPr marL="1371600" lvl="1" indent="-449263">
              <a:buFont typeface="+mj-lt"/>
              <a:buAutoNum type="alphaLcParenR"/>
            </a:pPr>
            <a:r>
              <a:rPr lang="en-US" sz="2800" dirty="0">
                <a:solidFill>
                  <a:srgbClr val="2F3D4C"/>
                </a:solidFill>
              </a:rPr>
              <a:t>Use of value engineering clauses</a:t>
            </a:r>
          </a:p>
          <a:p>
            <a:pPr marL="1371600" lvl="1" indent="-449263">
              <a:buFont typeface="+mj-lt"/>
              <a:buAutoNum type="alphaLcParenR"/>
            </a:pPr>
            <a:r>
              <a:rPr lang="en-US" sz="2800" dirty="0">
                <a:solidFill>
                  <a:srgbClr val="2F3D4C"/>
                </a:solidFill>
              </a:rPr>
              <a:t>Responsible contractors —“…must award contracts only to responsible contractors…. </a:t>
            </a:r>
            <a:r>
              <a:rPr lang="en-US" sz="2800" dirty="0">
                <a:solidFill>
                  <a:srgbClr val="2F3D4C"/>
                </a:solidFill>
                <a:highlight>
                  <a:srgbClr val="F5D9B5"/>
                </a:highlight>
              </a:rPr>
              <a:t>See also </a:t>
            </a:r>
            <a:r>
              <a:rPr lang="en-US" sz="2800" dirty="0">
                <a:solidFill>
                  <a:srgbClr val="2F3D4C"/>
                </a:solidFill>
                <a:effectLst/>
                <a:highlight>
                  <a:srgbClr val="F5D9B5"/>
                </a:highlight>
              </a:rPr>
              <a:t>§</a:t>
            </a:r>
            <a:r>
              <a:rPr lang="en-US" sz="2800" dirty="0">
                <a:solidFill>
                  <a:srgbClr val="2F3D4C"/>
                </a:solidFill>
                <a:highlight>
                  <a:srgbClr val="F5D9B5"/>
                </a:highlight>
              </a:rPr>
              <a:t>200.214</a:t>
            </a:r>
            <a:r>
              <a:rPr lang="en-US" sz="2800" dirty="0">
                <a:solidFill>
                  <a:srgbClr val="2F3D4C"/>
                </a:solidFill>
              </a:rPr>
              <a:t>.”</a:t>
            </a:r>
          </a:p>
          <a:p>
            <a:pPr marL="1371600" lvl="1" indent="-449263">
              <a:buFont typeface="+mj-lt"/>
              <a:buAutoNum type="alphaLcParenR"/>
            </a:pPr>
            <a:r>
              <a:rPr lang="en-US" sz="2800" dirty="0">
                <a:solidFill>
                  <a:srgbClr val="2F3D4C"/>
                </a:solidFill>
              </a:rPr>
              <a:t>Procurement records</a:t>
            </a:r>
          </a:p>
          <a:p>
            <a:pPr marL="1371600" lvl="1" indent="-449263">
              <a:buFont typeface="+mj-lt"/>
              <a:buAutoNum type="alphaLcParenR"/>
            </a:pPr>
            <a:r>
              <a:rPr lang="en-US" sz="2800" dirty="0">
                <a:solidFill>
                  <a:srgbClr val="2F3D4C"/>
                </a:solidFill>
              </a:rPr>
              <a:t>Time-and-materials type contracts</a:t>
            </a:r>
          </a:p>
          <a:p>
            <a:pPr marL="1371600" lvl="1" indent="-449263">
              <a:buFont typeface="+mj-lt"/>
              <a:buAutoNum type="alphaLcParenR"/>
            </a:pPr>
            <a:r>
              <a:rPr lang="en-US" sz="2800" dirty="0">
                <a:solidFill>
                  <a:srgbClr val="2F3D4C"/>
                </a:solidFill>
              </a:rPr>
              <a:t>Settlement of contractual and administrative issues</a:t>
            </a:r>
          </a:p>
        </p:txBody>
      </p:sp>
    </p:spTree>
    <p:extLst>
      <p:ext uri="{BB962C8B-B14F-4D97-AF65-F5344CB8AC3E}">
        <p14:creationId xmlns:p14="http://schemas.microsoft.com/office/powerpoint/2010/main" val="2278498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67A8F-9387-73CF-ED6A-25138ABA710B}"/>
              </a:ext>
            </a:extLst>
          </p:cNvPr>
          <p:cNvSpPr>
            <a:spLocks noGrp="1"/>
          </p:cNvSpPr>
          <p:nvPr>
            <p:ph type="title"/>
          </p:nvPr>
        </p:nvSpPr>
        <p:spPr/>
        <p:txBody>
          <a:bodyPr/>
          <a:lstStyle/>
          <a:p>
            <a:r>
              <a:rPr lang="en-US" sz="5400" dirty="0">
                <a:solidFill>
                  <a:srgbClr val="2F3D4C"/>
                </a:solidFill>
                <a:effectLst/>
              </a:rPr>
              <a:t>§</a:t>
            </a:r>
            <a:r>
              <a:rPr lang="en-US" dirty="0"/>
              <a:t>200.318 (h) Responsible contractors</a:t>
            </a:r>
          </a:p>
        </p:txBody>
      </p:sp>
      <p:sp>
        <p:nvSpPr>
          <p:cNvPr id="3" name="Content Placeholder 2">
            <a:extLst>
              <a:ext uri="{FF2B5EF4-FFF2-40B4-BE49-F238E27FC236}">
                <a16:creationId xmlns:a16="http://schemas.microsoft.com/office/drawing/2014/main" id="{91372CC7-2FE5-B0F9-E0A8-A6671E42638A}"/>
              </a:ext>
            </a:extLst>
          </p:cNvPr>
          <p:cNvSpPr>
            <a:spLocks noGrp="1"/>
          </p:cNvSpPr>
          <p:nvPr>
            <p:ph idx="1"/>
          </p:nvPr>
        </p:nvSpPr>
        <p:spPr>
          <a:xfrm>
            <a:off x="918972" y="2175346"/>
            <a:ext cx="16450056" cy="7311553"/>
          </a:xfrm>
        </p:spPr>
        <p:txBody>
          <a:bodyPr>
            <a:normAutofit lnSpcReduction="10000"/>
          </a:bodyPr>
          <a:lstStyle/>
          <a:p>
            <a:pPr>
              <a:lnSpc>
                <a:spcPct val="100000"/>
              </a:lnSpc>
              <a:spcBef>
                <a:spcPts val="600"/>
              </a:spcBef>
            </a:pPr>
            <a:r>
              <a:rPr lang="en-US" dirty="0"/>
              <a:t>Recipient/Subrecipient</a:t>
            </a:r>
          </a:p>
          <a:p>
            <a:pPr marL="457200" indent="-457200">
              <a:lnSpc>
                <a:spcPct val="100000"/>
              </a:lnSpc>
              <a:spcBef>
                <a:spcPts val="600"/>
              </a:spcBef>
              <a:buFont typeface="Arial" panose="020B0604020202020204" pitchFamily="34" charset="0"/>
              <a:buChar char="•"/>
            </a:pPr>
            <a:r>
              <a:rPr lang="en-US" dirty="0"/>
              <a:t>must award contracts only to responsible contractors that possess the ability to perform successfully under the terms and conditions of the proposed contract.</a:t>
            </a:r>
          </a:p>
          <a:p>
            <a:pPr marL="457200" indent="-457200">
              <a:lnSpc>
                <a:spcPct val="100000"/>
              </a:lnSpc>
              <a:spcBef>
                <a:spcPts val="600"/>
              </a:spcBef>
              <a:buFont typeface="Arial" panose="020B0604020202020204" pitchFamily="34" charset="0"/>
              <a:buChar char="•"/>
            </a:pPr>
            <a:r>
              <a:rPr lang="en-US" dirty="0"/>
              <a:t>must consider contractor integrity, public policy compliance, proper classification of employees (see the Fair Labor Standards Act, 29 U.S.C. 201, chapter 8) past performance record, and financial and technical resources when conducting a procurement transaction.</a:t>
            </a:r>
          </a:p>
          <a:p>
            <a:pPr marL="457200" indent="-457200">
              <a:lnSpc>
                <a:spcPct val="100000"/>
              </a:lnSpc>
              <a:spcBef>
                <a:spcPts val="600"/>
              </a:spcBef>
              <a:buFont typeface="Arial" panose="020B0604020202020204" pitchFamily="34" charset="0"/>
              <a:buChar char="•"/>
            </a:pPr>
            <a:r>
              <a:rPr lang="en-US" dirty="0"/>
              <a:t>See also </a:t>
            </a:r>
            <a:r>
              <a:rPr lang="en-US" sz="2800" b="1" dirty="0">
                <a:solidFill>
                  <a:srgbClr val="2F3D4C"/>
                </a:solidFill>
                <a:effectLst/>
              </a:rPr>
              <a:t>§</a:t>
            </a:r>
            <a:r>
              <a:rPr lang="en-US" sz="2800" b="1" dirty="0">
                <a:solidFill>
                  <a:srgbClr val="2F3D4C"/>
                </a:solidFill>
              </a:rPr>
              <a:t>200.214 Suspensions and debarment</a:t>
            </a:r>
          </a:p>
          <a:p>
            <a:pPr lvl="1" indent="0">
              <a:lnSpc>
                <a:spcPct val="100000"/>
              </a:lnSpc>
              <a:spcBef>
                <a:spcPts val="600"/>
              </a:spcBef>
              <a:buNone/>
            </a:pPr>
            <a:r>
              <a:rPr lang="en-US" sz="2800" dirty="0"/>
              <a:t>Recipient/Subrecipient</a:t>
            </a:r>
          </a:p>
          <a:p>
            <a:pPr marL="1371600" lvl="1">
              <a:lnSpc>
                <a:spcPct val="100000"/>
              </a:lnSpc>
              <a:spcBef>
                <a:spcPts val="600"/>
              </a:spcBef>
              <a:buFont typeface="Courier New" panose="02070309020205020404" pitchFamily="49" charset="0"/>
              <a:buChar char="o"/>
            </a:pPr>
            <a:r>
              <a:rPr lang="en-US" sz="2800" dirty="0"/>
              <a:t>Are subject to the nonprocurement debarment and suspension regulations implementing Executive Orders 12549 and 12689, as well as 2 CFR Part 180. </a:t>
            </a:r>
          </a:p>
          <a:p>
            <a:pPr marL="1371600" lvl="1">
              <a:lnSpc>
                <a:spcPct val="100000"/>
              </a:lnSpc>
              <a:spcBef>
                <a:spcPts val="600"/>
              </a:spcBef>
              <a:buFont typeface="Courier New" panose="02070309020205020404" pitchFamily="49" charset="0"/>
              <a:buChar char="o"/>
            </a:pPr>
            <a:r>
              <a:rPr lang="en-US" sz="2800" dirty="0"/>
              <a:t>The regulations in 2 CFR Part 180 restrict making Federal awards, subawards, and contracts with certain parties that are debarred, suspended, or otherwise excluded from receiving or participating in Federal awards. </a:t>
            </a:r>
          </a:p>
          <a:p>
            <a:pPr marL="65088" lvl="1" indent="0">
              <a:lnSpc>
                <a:spcPct val="100000"/>
              </a:lnSpc>
              <a:spcBef>
                <a:spcPts val="600"/>
              </a:spcBef>
              <a:buNone/>
            </a:pPr>
            <a:endParaRPr lang="en-US" sz="2400" dirty="0"/>
          </a:p>
          <a:p>
            <a:pPr marL="65088" lvl="1" indent="0">
              <a:lnSpc>
                <a:spcPct val="100000"/>
              </a:lnSpc>
              <a:spcBef>
                <a:spcPts val="600"/>
              </a:spcBef>
              <a:buNone/>
            </a:pPr>
            <a:r>
              <a:rPr lang="en-US" sz="3200" u="sng" dirty="0"/>
              <a:t>Key takeaway</a:t>
            </a:r>
            <a:r>
              <a:rPr lang="en-US" sz="3200" dirty="0"/>
              <a:t>:  Procurement RFPs should include accounting for contractor integrity and past performance.</a:t>
            </a:r>
          </a:p>
        </p:txBody>
      </p:sp>
    </p:spTree>
    <p:extLst>
      <p:ext uri="{BB962C8B-B14F-4D97-AF65-F5344CB8AC3E}">
        <p14:creationId xmlns:p14="http://schemas.microsoft.com/office/powerpoint/2010/main" val="2750681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7B1D7-51DE-564F-C484-6341B25729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49B4BC-514B-2292-9A46-77362070F6BF}"/>
              </a:ext>
            </a:extLst>
          </p:cNvPr>
          <p:cNvSpPr>
            <a:spLocks noGrp="1"/>
          </p:cNvSpPr>
          <p:nvPr>
            <p:ph type="title"/>
          </p:nvPr>
        </p:nvSpPr>
        <p:spPr/>
        <p:txBody>
          <a:bodyPr/>
          <a:lstStyle/>
          <a:p>
            <a:r>
              <a:rPr lang="en-US" dirty="0"/>
              <a:t>Other Procurement Updates</a:t>
            </a:r>
          </a:p>
        </p:txBody>
      </p:sp>
      <p:sp>
        <p:nvSpPr>
          <p:cNvPr id="3" name="Content Placeholder 2">
            <a:extLst>
              <a:ext uri="{FF2B5EF4-FFF2-40B4-BE49-F238E27FC236}">
                <a16:creationId xmlns:a16="http://schemas.microsoft.com/office/drawing/2014/main" id="{BA39B4B6-8260-CCD0-C182-828616113C92}"/>
              </a:ext>
            </a:extLst>
          </p:cNvPr>
          <p:cNvSpPr>
            <a:spLocks noGrp="1"/>
          </p:cNvSpPr>
          <p:nvPr>
            <p:ph idx="1"/>
          </p:nvPr>
        </p:nvSpPr>
        <p:spPr>
          <a:xfrm>
            <a:off x="918972" y="1817316"/>
            <a:ext cx="16450056" cy="7921997"/>
          </a:xfrm>
        </p:spPr>
        <p:txBody>
          <a:bodyPr>
            <a:normAutofit lnSpcReduction="10000"/>
          </a:bodyPr>
          <a:lstStyle/>
          <a:p>
            <a:pPr>
              <a:lnSpc>
                <a:spcPct val="100000"/>
              </a:lnSpc>
            </a:pPr>
            <a:r>
              <a:rPr lang="en-US" sz="3600" dirty="0"/>
              <a:t>2 CFR Part 200.319 Competition – </a:t>
            </a:r>
          </a:p>
          <a:p>
            <a:pPr marL="571500" indent="-571500">
              <a:lnSpc>
                <a:spcPct val="100000"/>
              </a:lnSpc>
              <a:buFont typeface="Arial" panose="020B0604020202020204" pitchFamily="34" charset="0"/>
              <a:buChar char="•"/>
            </a:pPr>
            <a:r>
              <a:rPr lang="en-US" sz="3600" dirty="0"/>
              <a:t>“All procurement transactions under the Federal award must be conducted in a manner that provides full and open competition and is consistent with the standards of this section and </a:t>
            </a:r>
            <a:r>
              <a:rPr lang="en-US" sz="3600" dirty="0">
                <a:solidFill>
                  <a:srgbClr val="2F3D4C"/>
                </a:solidFill>
                <a:effectLst/>
              </a:rPr>
              <a:t>§</a:t>
            </a:r>
            <a:r>
              <a:rPr lang="en-US" sz="3600" dirty="0">
                <a:solidFill>
                  <a:srgbClr val="2F3D4C"/>
                </a:solidFill>
              </a:rPr>
              <a:t>200.320. </a:t>
            </a:r>
          </a:p>
          <a:p>
            <a:pPr marL="457200" indent="-457200">
              <a:buFont typeface="Arial" panose="020B0604020202020204" pitchFamily="34" charset="0"/>
              <a:buChar char="•"/>
            </a:pPr>
            <a:r>
              <a:rPr lang="en-US" sz="3600" dirty="0"/>
              <a:t>Removes prohibition on geographic preference.</a:t>
            </a:r>
          </a:p>
          <a:p>
            <a:endParaRPr lang="en-US" sz="1000" dirty="0"/>
          </a:p>
          <a:p>
            <a:r>
              <a:rPr lang="en-US" sz="3600" dirty="0">
                <a:solidFill>
                  <a:srgbClr val="2F3D4C"/>
                </a:solidFill>
                <a:effectLst/>
              </a:rPr>
              <a:t>§</a:t>
            </a:r>
            <a:r>
              <a:rPr lang="en-US" sz="3600" dirty="0"/>
              <a:t>200.320 Procurement methods – </a:t>
            </a:r>
          </a:p>
          <a:p>
            <a:pPr marL="571500" indent="-571500">
              <a:buFont typeface="Arial" panose="020B0604020202020204" pitchFamily="34" charset="0"/>
              <a:buChar char="•"/>
            </a:pPr>
            <a:r>
              <a:rPr lang="en-US" sz="3600" dirty="0"/>
              <a:t>Term change: “simplified acquisitions” (no more “small purchases”) </a:t>
            </a:r>
          </a:p>
          <a:p>
            <a:pPr marL="571500" indent="-571500">
              <a:buFont typeface="Arial" panose="020B0604020202020204" pitchFamily="34" charset="0"/>
              <a:buChar char="•"/>
            </a:pPr>
            <a:r>
              <a:rPr lang="en-US" sz="3600" dirty="0"/>
              <a:t>Clarifies “micro-purchases” and “simplified acquisitions” are types of “informal procurement methods for small purchases.” </a:t>
            </a:r>
          </a:p>
          <a:p>
            <a:pPr marL="571500" indent="-571500">
              <a:buFont typeface="Arial" panose="020B0604020202020204" pitchFamily="34" charset="0"/>
              <a:buChar char="•"/>
            </a:pPr>
            <a:r>
              <a:rPr lang="en-US" sz="3600" dirty="0"/>
              <a:t>Removed requirements that local governments must open sealed bids in public.</a:t>
            </a:r>
          </a:p>
          <a:p>
            <a:endParaRPr lang="en-US" sz="900" dirty="0"/>
          </a:p>
          <a:p>
            <a:r>
              <a:rPr lang="en-US" sz="3600" dirty="0">
                <a:solidFill>
                  <a:srgbClr val="2F3D4C"/>
                </a:solidFill>
                <a:effectLst/>
              </a:rPr>
              <a:t>§</a:t>
            </a:r>
            <a:r>
              <a:rPr lang="en-US" sz="3600" dirty="0"/>
              <a:t>200.321 Contracting with small businesses, minority businesses, women’s business enterprises, </a:t>
            </a:r>
            <a:r>
              <a:rPr lang="en-US" sz="3600" b="1" dirty="0"/>
              <a:t>veteran-owned business</a:t>
            </a:r>
            <a:r>
              <a:rPr lang="en-US" sz="3600" dirty="0"/>
              <a:t>, and labor surplus area firms</a:t>
            </a:r>
          </a:p>
        </p:txBody>
      </p:sp>
    </p:spTree>
    <p:extLst>
      <p:ext uri="{BB962C8B-B14F-4D97-AF65-F5344CB8AC3E}">
        <p14:creationId xmlns:p14="http://schemas.microsoft.com/office/powerpoint/2010/main" val="2106362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E5EBC-0D68-9FA2-8C00-39489E21A504}"/>
              </a:ext>
            </a:extLst>
          </p:cNvPr>
          <p:cNvSpPr>
            <a:spLocks noGrp="1"/>
          </p:cNvSpPr>
          <p:nvPr>
            <p:ph type="title"/>
          </p:nvPr>
        </p:nvSpPr>
        <p:spPr>
          <a:xfrm>
            <a:off x="918972" y="547687"/>
            <a:ext cx="16404336" cy="1097280"/>
          </a:xfrm>
        </p:spPr>
        <p:txBody>
          <a:bodyPr anchor="t">
            <a:normAutofit/>
          </a:bodyPr>
          <a:lstStyle/>
          <a:p>
            <a:r>
              <a:rPr lang="en-US" dirty="0"/>
              <a:t>New: Subgrantees can subgrant funds, but…</a:t>
            </a:r>
          </a:p>
        </p:txBody>
      </p:sp>
      <p:sp>
        <p:nvSpPr>
          <p:cNvPr id="3" name="Content Placeholder 2">
            <a:extLst>
              <a:ext uri="{FF2B5EF4-FFF2-40B4-BE49-F238E27FC236}">
                <a16:creationId xmlns:a16="http://schemas.microsoft.com/office/drawing/2014/main" id="{22CC7216-2154-4C90-CF99-A797048DBC48}"/>
              </a:ext>
            </a:extLst>
          </p:cNvPr>
          <p:cNvSpPr>
            <a:spLocks noGrp="1"/>
          </p:cNvSpPr>
          <p:nvPr>
            <p:ph sz="half" idx="1"/>
          </p:nvPr>
        </p:nvSpPr>
        <p:spPr>
          <a:xfrm>
            <a:off x="918972" y="2247900"/>
            <a:ext cx="8834628" cy="6361229"/>
          </a:xfrm>
        </p:spPr>
        <p:txBody>
          <a:bodyPr>
            <a:normAutofit/>
          </a:bodyPr>
          <a:lstStyle/>
          <a:p>
            <a:pPr marL="0" indent="0">
              <a:spcAft>
                <a:spcPts val="600"/>
              </a:spcAft>
              <a:buNone/>
            </a:pPr>
            <a:r>
              <a:rPr lang="en-US" sz="4000" dirty="0"/>
              <a:t>…that makes the district a pass-through entity (PTE)</a:t>
            </a:r>
          </a:p>
          <a:p>
            <a:pPr marL="0" indent="0">
              <a:spcAft>
                <a:spcPts val="600"/>
              </a:spcAft>
              <a:buNone/>
            </a:pPr>
            <a:endParaRPr lang="en-US" sz="4000" dirty="0"/>
          </a:p>
          <a:p>
            <a:pPr marL="0" indent="0">
              <a:spcAft>
                <a:spcPts val="600"/>
              </a:spcAft>
              <a:buNone/>
            </a:pPr>
            <a:r>
              <a:rPr lang="en-US" sz="4000" dirty="0"/>
              <a:t>District must </a:t>
            </a:r>
            <a:r>
              <a:rPr lang="en-US" sz="4000" b="1" dirty="0"/>
              <a:t>comply fully </a:t>
            </a:r>
            <a:r>
              <a:rPr lang="en-US" sz="4000" dirty="0"/>
              <a:t>with</a:t>
            </a:r>
            <a:r>
              <a:rPr lang="en-US" sz="4000" b="1" dirty="0"/>
              <a:t> </a:t>
            </a:r>
          </a:p>
          <a:p>
            <a:pPr marL="0" indent="0">
              <a:spcAft>
                <a:spcPts val="600"/>
              </a:spcAft>
              <a:buNone/>
            </a:pPr>
            <a:r>
              <a:rPr lang="en-US" sz="4000" b="1" dirty="0"/>
              <a:t>2 CFR Part 200.332 Requirements for pass-through entities </a:t>
            </a:r>
            <a:r>
              <a:rPr lang="en-US" sz="4000" dirty="0"/>
              <a:t> and other regulations for PTEs (“recipients”).</a:t>
            </a:r>
            <a:endParaRPr lang="en-US" sz="4000" b="1" dirty="0"/>
          </a:p>
          <a:p>
            <a:pPr>
              <a:spcAft>
                <a:spcPts val="600"/>
              </a:spcAft>
            </a:pPr>
            <a:endParaRPr lang="en-US" dirty="0"/>
          </a:p>
        </p:txBody>
      </p:sp>
      <p:pic>
        <p:nvPicPr>
          <p:cNvPr id="1026" name="Picture 2" descr="Thinking Face Emoji Transparent Background Png Clipart Images">
            <a:extLst>
              <a:ext uri="{FF2B5EF4-FFF2-40B4-BE49-F238E27FC236}">
                <a16:creationId xmlns:a16="http://schemas.microsoft.com/office/drawing/2014/main" id="{21E98DFC-E144-82E5-98D8-BE04650C995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364412" y="2247900"/>
            <a:ext cx="6202198" cy="6361229"/>
          </a:xfrm>
          <a:prstGeom prst="rect">
            <a:avLst/>
          </a:prstGeom>
          <a:solidFill>
            <a:srgbClr val="FFFFFF"/>
          </a:solidFill>
        </p:spPr>
      </p:pic>
    </p:spTree>
    <p:extLst>
      <p:ext uri="{BB962C8B-B14F-4D97-AF65-F5344CB8AC3E}">
        <p14:creationId xmlns:p14="http://schemas.microsoft.com/office/powerpoint/2010/main" val="3350555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B1BDD-58E8-2F78-42FF-8ED54F69CD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BE5188-73CB-336D-54D1-AC32703DF7CA}"/>
              </a:ext>
            </a:extLst>
          </p:cNvPr>
          <p:cNvSpPr>
            <a:spLocks noGrp="1"/>
          </p:cNvSpPr>
          <p:nvPr>
            <p:ph type="title"/>
          </p:nvPr>
        </p:nvSpPr>
        <p:spPr/>
        <p:txBody>
          <a:bodyPr>
            <a:noAutofit/>
          </a:bodyPr>
          <a:lstStyle/>
          <a:p>
            <a:r>
              <a:rPr lang="en-US" sz="4800" b="1" dirty="0"/>
              <a:t>2 CFR Part 200.332 Requirements for pass-through entities</a:t>
            </a:r>
            <a:endParaRPr lang="en-US" sz="4400" dirty="0"/>
          </a:p>
        </p:txBody>
      </p:sp>
      <p:sp>
        <p:nvSpPr>
          <p:cNvPr id="3" name="Content Placeholder 2">
            <a:extLst>
              <a:ext uri="{FF2B5EF4-FFF2-40B4-BE49-F238E27FC236}">
                <a16:creationId xmlns:a16="http://schemas.microsoft.com/office/drawing/2014/main" id="{1CA28DE3-F98F-6E6A-0237-13454473317B}"/>
              </a:ext>
            </a:extLst>
          </p:cNvPr>
          <p:cNvSpPr>
            <a:spLocks noGrp="1"/>
          </p:cNvSpPr>
          <p:nvPr>
            <p:ph idx="1"/>
          </p:nvPr>
        </p:nvSpPr>
        <p:spPr>
          <a:xfrm>
            <a:off x="918972" y="2175346"/>
            <a:ext cx="16450056" cy="7768753"/>
          </a:xfrm>
        </p:spPr>
        <p:txBody>
          <a:bodyPr>
            <a:normAutofit/>
          </a:bodyPr>
          <a:lstStyle/>
          <a:p>
            <a:pPr marL="514350" indent="-514350">
              <a:lnSpc>
                <a:spcPct val="100000"/>
              </a:lnSpc>
              <a:spcBef>
                <a:spcPts val="600"/>
              </a:spcBef>
              <a:buAutoNum type="alphaLcParenBoth"/>
            </a:pPr>
            <a:r>
              <a:rPr lang="en-US" dirty="0"/>
              <a:t>Verify that the subrecipient is not excluded or disqualified in accordance with § 180.300…. (NEW)</a:t>
            </a:r>
          </a:p>
          <a:p>
            <a:pPr marL="514350" indent="-514350">
              <a:lnSpc>
                <a:spcPct val="100000"/>
              </a:lnSpc>
              <a:spcBef>
                <a:spcPts val="600"/>
              </a:spcBef>
              <a:buAutoNum type="alphaLcParenBoth"/>
            </a:pPr>
            <a:r>
              <a:rPr lang="en-US" dirty="0"/>
              <a:t>Ensure every subaward is clearly identified to subrecipient as a subaward &amp; includes information provided below…. (19 items)</a:t>
            </a:r>
          </a:p>
          <a:p>
            <a:pPr marL="514350" indent="-514350">
              <a:lnSpc>
                <a:spcPct val="100000"/>
              </a:lnSpc>
              <a:spcBef>
                <a:spcPts val="600"/>
              </a:spcBef>
              <a:buAutoNum type="alphaLcParenBoth"/>
            </a:pPr>
            <a:r>
              <a:rPr lang="en-US" dirty="0"/>
              <a:t>Evaluate each subrecipient’s fraud risk &amp; risk of noncompliance with a subaward….</a:t>
            </a:r>
          </a:p>
          <a:p>
            <a:pPr marL="514350" indent="-514350">
              <a:lnSpc>
                <a:spcPct val="100000"/>
              </a:lnSpc>
              <a:spcBef>
                <a:spcPts val="600"/>
              </a:spcBef>
              <a:buAutoNum type="alphaLcParenBoth"/>
            </a:pPr>
            <a:r>
              <a:rPr lang="en-US" dirty="0"/>
              <a:t>If appropriate, consider implementing specific conditions in a subaward as described in § 200.208 and notify Federal agency (i.e. SCDE) of specific conditions…. </a:t>
            </a:r>
          </a:p>
          <a:p>
            <a:pPr marL="514350" indent="-514350">
              <a:lnSpc>
                <a:spcPct val="100000"/>
              </a:lnSpc>
              <a:spcBef>
                <a:spcPts val="600"/>
              </a:spcBef>
              <a:buAutoNum type="alphaLcParenBoth"/>
            </a:pPr>
            <a:r>
              <a:rPr lang="en-US" dirty="0"/>
              <a:t>Monitor activities of subrecipient as necessary to ensure subrecipient complies with Federal statutes, regulations, and the terms and conditions of subaward….</a:t>
            </a:r>
          </a:p>
          <a:p>
            <a:pPr marL="514350" indent="-514350">
              <a:lnSpc>
                <a:spcPct val="100000"/>
              </a:lnSpc>
              <a:spcBef>
                <a:spcPts val="600"/>
              </a:spcBef>
              <a:buAutoNum type="alphaLcParenBoth"/>
            </a:pPr>
            <a:r>
              <a:rPr lang="en-US" dirty="0"/>
              <a:t>Depending upon PTE’s assessment of risk posed by subrecipient…, the following monitoring tools may be useful….</a:t>
            </a:r>
          </a:p>
          <a:p>
            <a:pPr marL="514350" indent="-514350">
              <a:lnSpc>
                <a:spcPct val="100000"/>
              </a:lnSpc>
              <a:spcBef>
                <a:spcPts val="600"/>
              </a:spcBef>
              <a:buAutoNum type="alphaLcParenBoth"/>
            </a:pPr>
            <a:r>
              <a:rPr lang="en-US" dirty="0"/>
              <a:t>Verify that a subrecipient is audited as required by subpart F of this part…. </a:t>
            </a:r>
          </a:p>
          <a:p>
            <a:pPr marL="514350" indent="-514350">
              <a:lnSpc>
                <a:spcPct val="100000"/>
              </a:lnSpc>
              <a:spcBef>
                <a:spcPts val="600"/>
              </a:spcBef>
              <a:buAutoNum type="alphaLcParenBoth"/>
            </a:pPr>
            <a:r>
              <a:rPr lang="en-US" dirty="0"/>
              <a:t>Consider whether results of subrecipient’s audit, site visits, or other monitoring necessitate adjustments to PTE’s records…. </a:t>
            </a:r>
          </a:p>
          <a:p>
            <a:pPr marL="514350" indent="-514350">
              <a:lnSpc>
                <a:spcPct val="100000"/>
              </a:lnSpc>
              <a:spcBef>
                <a:spcPts val="600"/>
              </a:spcBef>
              <a:buAutoNum type="alphaLcParenBoth"/>
            </a:pPr>
            <a:r>
              <a:rPr lang="en-US" dirty="0"/>
              <a:t>Consider taking enforcement action against noncompliant subrecipients as described in § 200.339 and in program regulations….</a:t>
            </a:r>
          </a:p>
        </p:txBody>
      </p:sp>
    </p:spTree>
    <p:extLst>
      <p:ext uri="{BB962C8B-B14F-4D97-AF65-F5344CB8AC3E}">
        <p14:creationId xmlns:p14="http://schemas.microsoft.com/office/powerpoint/2010/main" val="1510135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0FFFB-71EE-3446-9384-511B51958A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E59B94-4395-157F-4509-4690910F757C}"/>
              </a:ext>
            </a:extLst>
          </p:cNvPr>
          <p:cNvSpPr>
            <a:spLocks noGrp="1"/>
          </p:cNvSpPr>
          <p:nvPr>
            <p:ph type="title"/>
          </p:nvPr>
        </p:nvSpPr>
        <p:spPr/>
        <p:txBody>
          <a:bodyPr>
            <a:normAutofit/>
          </a:bodyPr>
          <a:lstStyle/>
          <a:p>
            <a:r>
              <a:rPr lang="en-US" dirty="0"/>
              <a:t>If District Wants to Subgrant, must notify SCDE</a:t>
            </a:r>
          </a:p>
        </p:txBody>
      </p:sp>
      <p:sp>
        <p:nvSpPr>
          <p:cNvPr id="3" name="Content Placeholder 2">
            <a:extLst>
              <a:ext uri="{FF2B5EF4-FFF2-40B4-BE49-F238E27FC236}">
                <a16:creationId xmlns:a16="http://schemas.microsoft.com/office/drawing/2014/main" id="{DA216D90-A61D-2B17-04D4-D2CC5C5C6EF3}"/>
              </a:ext>
            </a:extLst>
          </p:cNvPr>
          <p:cNvSpPr>
            <a:spLocks noGrp="1"/>
          </p:cNvSpPr>
          <p:nvPr>
            <p:ph idx="1"/>
          </p:nvPr>
        </p:nvSpPr>
        <p:spPr>
          <a:xfrm>
            <a:off x="918972" y="2175347"/>
            <a:ext cx="16450056" cy="7235354"/>
          </a:xfrm>
        </p:spPr>
        <p:txBody>
          <a:bodyPr>
            <a:normAutofit/>
          </a:bodyPr>
          <a:lstStyle/>
          <a:p>
            <a:r>
              <a:rPr lang="en-US" sz="4000" dirty="0"/>
              <a:t>SCDE will require district send notice of intention to subgrant prior to district issuing subgrant (details to come).</a:t>
            </a:r>
          </a:p>
          <a:p>
            <a:endParaRPr lang="en-US" sz="4000" dirty="0"/>
          </a:p>
          <a:p>
            <a:r>
              <a:rPr lang="en-US" sz="4000" b="1" dirty="0"/>
              <a:t>SCDE must</a:t>
            </a:r>
          </a:p>
          <a:p>
            <a:pPr marL="457200" indent="-457200">
              <a:buFont typeface="Arial" panose="020B0604020202020204" pitchFamily="34" charset="0"/>
              <a:buChar char="•"/>
            </a:pPr>
            <a:r>
              <a:rPr lang="en-US" sz="4000" dirty="0"/>
              <a:t>Monitor district as a pass-through entity (PTE) for compliance with </a:t>
            </a:r>
            <a:r>
              <a:rPr lang="en-US" sz="4000" dirty="0">
                <a:solidFill>
                  <a:srgbClr val="2F3D4C"/>
                </a:solidFill>
                <a:effectLst/>
              </a:rPr>
              <a:t>§200.332 and other applicable regulations (“recipient”) </a:t>
            </a:r>
          </a:p>
          <a:p>
            <a:pPr marL="457200" indent="-457200">
              <a:buFont typeface="Arial" panose="020B0604020202020204" pitchFamily="34" charset="0"/>
              <a:buChar char="•"/>
            </a:pPr>
            <a:r>
              <a:rPr lang="en-US" sz="4000" dirty="0"/>
              <a:t>Incorporate pass-through activity as part of annual risk assessment of district</a:t>
            </a:r>
          </a:p>
          <a:p>
            <a:pPr marL="457200" indent="-457200">
              <a:buFont typeface="Arial" panose="020B0604020202020204" pitchFamily="34" charset="0"/>
              <a:buChar char="•"/>
            </a:pPr>
            <a:r>
              <a:rPr lang="en-US" sz="4000" dirty="0"/>
              <a:t>Possibly others…SCDE still working on this one! More information to come.</a:t>
            </a:r>
          </a:p>
        </p:txBody>
      </p:sp>
    </p:spTree>
    <p:extLst>
      <p:ext uri="{BB962C8B-B14F-4D97-AF65-F5344CB8AC3E}">
        <p14:creationId xmlns:p14="http://schemas.microsoft.com/office/powerpoint/2010/main" val="38890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F1FE6-0539-8619-EBDC-ADA79F852329}"/>
              </a:ext>
            </a:extLst>
          </p:cNvPr>
          <p:cNvSpPr>
            <a:spLocks noGrp="1"/>
          </p:cNvSpPr>
          <p:nvPr>
            <p:ph type="title"/>
          </p:nvPr>
        </p:nvSpPr>
        <p:spPr/>
        <p:txBody>
          <a:bodyPr/>
          <a:lstStyle/>
          <a:p>
            <a:r>
              <a:rPr lang="en-US" dirty="0"/>
              <a:t>Policies and Procedures</a:t>
            </a:r>
          </a:p>
        </p:txBody>
      </p:sp>
      <p:sp>
        <p:nvSpPr>
          <p:cNvPr id="3" name="Text Placeholder 2">
            <a:extLst>
              <a:ext uri="{FF2B5EF4-FFF2-40B4-BE49-F238E27FC236}">
                <a16:creationId xmlns:a16="http://schemas.microsoft.com/office/drawing/2014/main" id="{0A4B6801-C4E5-C146-4DAC-F01F91CCAE11}"/>
              </a:ext>
            </a:extLst>
          </p:cNvPr>
          <p:cNvSpPr>
            <a:spLocks noGrp="1"/>
          </p:cNvSpPr>
          <p:nvPr>
            <p:ph type="body" sz="quarter" idx="13"/>
          </p:nvPr>
        </p:nvSpPr>
        <p:spPr/>
        <p:txBody>
          <a:bodyPr>
            <a:normAutofit/>
          </a:bodyPr>
          <a:lstStyle/>
          <a:p>
            <a:r>
              <a:rPr lang="en-US" sz="6000" dirty="0"/>
              <a:t>Check/Create New by July 1, 2025</a:t>
            </a:r>
          </a:p>
        </p:txBody>
      </p:sp>
    </p:spTree>
    <p:extLst>
      <p:ext uri="{BB962C8B-B14F-4D97-AF65-F5344CB8AC3E}">
        <p14:creationId xmlns:p14="http://schemas.microsoft.com/office/powerpoint/2010/main" val="3691095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BBCAA-7D77-6323-57DC-35529F6DC03E}"/>
              </a:ext>
            </a:extLst>
          </p:cNvPr>
          <p:cNvSpPr>
            <a:spLocks noGrp="1"/>
          </p:cNvSpPr>
          <p:nvPr>
            <p:ph type="title"/>
          </p:nvPr>
        </p:nvSpPr>
        <p:spPr/>
        <p:txBody>
          <a:bodyPr/>
          <a:lstStyle/>
          <a:p>
            <a:r>
              <a:rPr lang="en-US" dirty="0"/>
              <a:t>Required Written Policies and Suggested</a:t>
            </a:r>
          </a:p>
        </p:txBody>
      </p:sp>
      <p:sp>
        <p:nvSpPr>
          <p:cNvPr id="3" name="Content Placeholder 2">
            <a:extLst>
              <a:ext uri="{FF2B5EF4-FFF2-40B4-BE49-F238E27FC236}">
                <a16:creationId xmlns:a16="http://schemas.microsoft.com/office/drawing/2014/main" id="{3D79DCE2-CBA9-2922-2581-CD613385FAE9}"/>
              </a:ext>
            </a:extLst>
          </p:cNvPr>
          <p:cNvSpPr>
            <a:spLocks noGrp="1"/>
          </p:cNvSpPr>
          <p:nvPr>
            <p:ph idx="1"/>
          </p:nvPr>
        </p:nvSpPr>
        <p:spPr>
          <a:xfrm>
            <a:off x="918972" y="2175346"/>
            <a:ext cx="16450056" cy="7235353"/>
          </a:xfrm>
        </p:spPr>
        <p:txBody>
          <a:bodyPr>
            <a:normAutofit lnSpcReduction="10000"/>
          </a:bodyPr>
          <a:lstStyle/>
          <a:p>
            <a:r>
              <a:rPr lang="en-US" sz="3200" b="1" dirty="0">
                <a:ea typeface="Calibri" panose="020F0502020204030204" pitchFamily="34" charset="0"/>
                <a:cs typeface="Times New Roman" panose="02020603050405020304" pitchFamily="18" charset="0"/>
              </a:rPr>
              <a:t>Policies define standards.</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Accounting Policies — </a:t>
            </a:r>
            <a:r>
              <a:rPr lang="en-US" sz="3200" dirty="0">
                <a:effectLst/>
                <a:ea typeface="Calibri" panose="020F0502020204030204" pitchFamily="34" charset="0"/>
                <a:cs typeface="Times New Roman" panose="02020603050405020304" pitchFamily="18" charset="0"/>
              </a:rPr>
              <a:t>§200.306 (h) (2) (i); §200.400; §200.430(i)</a:t>
            </a:r>
            <a:endParaRPr lang="en-US" sz="3200" dirty="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US" sz="3200" dirty="0"/>
              <a:t>Conflicts of Interest Policy </a:t>
            </a:r>
            <a:r>
              <a:rPr lang="en-US" sz="3200" dirty="0">
                <a:ea typeface="Calibri" panose="020F0502020204030204" pitchFamily="34" charset="0"/>
                <a:cs typeface="Times New Roman" panose="02020603050405020304" pitchFamily="18" charset="0"/>
              </a:rPr>
              <a:t>—</a:t>
            </a:r>
            <a:r>
              <a:rPr lang="en-US" sz="3200" dirty="0"/>
              <a:t> </a:t>
            </a:r>
            <a:r>
              <a:rPr lang="en-US" sz="3200" dirty="0">
                <a:effectLst/>
                <a:ea typeface="Calibri" panose="020F0502020204030204" pitchFamily="34" charset="0"/>
                <a:cs typeface="Times New Roman" panose="02020603050405020304" pitchFamily="18" charset="0"/>
              </a:rPr>
              <a:t>§200.318(c)</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Time and Effort Policies — </a:t>
            </a:r>
            <a:r>
              <a:rPr lang="en-US" sz="3200" dirty="0">
                <a:effectLst/>
                <a:ea typeface="Calibri" panose="020F0502020204030204" pitchFamily="34" charset="0"/>
                <a:cs typeface="Times New Roman" panose="02020603050405020304" pitchFamily="18" charset="0"/>
              </a:rPr>
              <a:t>§200.430(a)</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Fringe Benefits Policies — </a:t>
            </a:r>
            <a:r>
              <a:rPr lang="en-US" sz="3200" dirty="0">
                <a:effectLst/>
                <a:ea typeface="Calibri" panose="020F0502020204030204" pitchFamily="34" charset="0"/>
                <a:cs typeface="Times New Roman" panose="02020603050405020304" pitchFamily="18" charset="0"/>
              </a:rPr>
              <a:t>§200.431</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Employee Health and Welfare Policies — </a:t>
            </a:r>
            <a:r>
              <a:rPr lang="en-US" sz="3200" dirty="0">
                <a:effectLst/>
                <a:ea typeface="Calibri" panose="020F0502020204030204" pitchFamily="34" charset="0"/>
                <a:cs typeface="Times New Roman" panose="02020603050405020304" pitchFamily="18" charset="0"/>
              </a:rPr>
              <a:t>§200.437</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Travel Reimbursement Policy  — </a:t>
            </a:r>
            <a:r>
              <a:rPr lang="en-US" sz="3200" dirty="0">
                <a:effectLst/>
                <a:ea typeface="Calibri" panose="020F0502020204030204" pitchFamily="34" charset="0"/>
                <a:cs typeface="Times New Roman" panose="02020603050405020304" pitchFamily="18" charset="0"/>
              </a:rPr>
              <a:t>§200.475(a)</a:t>
            </a:r>
          </a:p>
          <a:p>
            <a:pPr marL="457200" indent="-457200">
              <a:buFont typeface="Arial" panose="020B0604020202020204" pitchFamily="34" charset="0"/>
              <a:buChar char="•"/>
            </a:pPr>
            <a:r>
              <a:rPr lang="en-US" sz="3200" b="1" baseline="30000" dirty="0">
                <a:solidFill>
                  <a:schemeClr val="tx1"/>
                </a:solidFill>
                <a:ea typeface="Calibri" panose="020F0502020204030204" pitchFamily="34" charset="0"/>
                <a:cs typeface="Times New Roman" panose="02020603050405020304" pitchFamily="18" charset="0"/>
              </a:rPr>
              <a:t>NEW</a:t>
            </a:r>
            <a:r>
              <a:rPr lang="en-US" sz="3200" b="1" dirty="0">
                <a:ea typeface="Calibri" panose="020F0502020204030204" pitchFamily="34" charset="0"/>
                <a:cs typeface="Times New Roman" panose="02020603050405020304" pitchFamily="18" charset="0"/>
              </a:rPr>
              <a:t> </a:t>
            </a:r>
            <a:r>
              <a:rPr lang="en-US" sz="3200" dirty="0">
                <a:ea typeface="Calibri" panose="020F0502020204030204" pitchFamily="34" charset="0"/>
                <a:cs typeface="Times New Roman" panose="02020603050405020304" pitchFamily="18" charset="0"/>
              </a:rPr>
              <a:t>Participant Support Cost Classification  — </a:t>
            </a:r>
            <a:r>
              <a:rPr lang="en-US" sz="3200" dirty="0">
                <a:effectLst/>
                <a:ea typeface="Calibri" panose="020F0502020204030204" pitchFamily="34" charset="0"/>
                <a:cs typeface="Times New Roman" panose="02020603050405020304" pitchFamily="18" charset="0"/>
              </a:rPr>
              <a:t>§200.456; §200.1 (define in written policies/procedures)</a:t>
            </a:r>
          </a:p>
          <a:p>
            <a:pPr>
              <a:lnSpc>
                <a:spcPct val="100000"/>
              </a:lnSpc>
            </a:pPr>
            <a:endParaRPr lang="en-US" sz="3200" dirty="0">
              <a:effectLst/>
              <a:ea typeface="Calibri" panose="020F0502020204030204" pitchFamily="34" charset="0"/>
              <a:cs typeface="Times New Roman" panose="02020603050405020304" pitchFamily="18" charset="0"/>
            </a:endParaRPr>
          </a:p>
          <a:p>
            <a:pPr>
              <a:lnSpc>
                <a:spcPct val="100000"/>
              </a:lnSpc>
            </a:pPr>
            <a:r>
              <a:rPr lang="en-US" sz="3200" u="sng" dirty="0">
                <a:effectLst/>
                <a:ea typeface="Calibri" panose="020F0502020204030204" pitchFamily="34" charset="0"/>
                <a:cs typeface="Times New Roman" panose="02020603050405020304" pitchFamily="18" charset="0"/>
              </a:rPr>
              <a:t>Suggested</a:t>
            </a:r>
            <a:r>
              <a:rPr lang="en-US" sz="3200" dirty="0">
                <a:effectLst/>
                <a:ea typeface="Calibri" panose="020F0502020204030204" pitchFamily="34" charset="0"/>
                <a:cs typeface="Times New Roman" panose="02020603050405020304" pitchFamily="18" charset="0"/>
              </a:rPr>
              <a:t> </a:t>
            </a:r>
            <a:r>
              <a:rPr lang="en-US" sz="3200" b="1" baseline="30000" dirty="0">
                <a:solidFill>
                  <a:schemeClr val="tx1"/>
                </a:solidFill>
                <a:ea typeface="Calibri" panose="020F0502020204030204" pitchFamily="34" charset="0"/>
                <a:cs typeface="Times New Roman" panose="02020603050405020304" pitchFamily="18" charset="0"/>
              </a:rPr>
              <a:t>NEW</a:t>
            </a:r>
            <a:r>
              <a:rPr lang="en-US" sz="3200" b="1" dirty="0">
                <a:ea typeface="Calibri" panose="020F0502020204030204" pitchFamily="34" charset="0"/>
                <a:cs typeface="Times New Roman" panose="02020603050405020304" pitchFamily="18" charset="0"/>
              </a:rPr>
              <a:t> </a:t>
            </a:r>
            <a:r>
              <a:rPr lang="en-US" sz="3200" dirty="0">
                <a:effectLst/>
                <a:ea typeface="Calibri" panose="020F0502020204030204" pitchFamily="34" charset="0"/>
                <a:cs typeface="Times New Roman" panose="02020603050405020304" pitchFamily="18" charset="0"/>
              </a:rPr>
              <a:t>Whistleblower Protections</a:t>
            </a:r>
            <a:r>
              <a:rPr lang="en-US" sz="3200" dirty="0">
                <a:ea typeface="Calibri" panose="020F0502020204030204" pitchFamily="34" charset="0"/>
                <a:cs typeface="Times New Roman" panose="02020603050405020304" pitchFamily="18" charset="0"/>
              </a:rPr>
              <a:t> — </a:t>
            </a:r>
            <a:r>
              <a:rPr lang="en-US" sz="3200" dirty="0">
                <a:effectLst/>
                <a:ea typeface="Calibri" panose="020F0502020204030204" pitchFamily="34" charset="0"/>
                <a:cs typeface="Times New Roman" panose="02020603050405020304" pitchFamily="18" charset="0"/>
              </a:rPr>
              <a:t>§200.217  because “…The recipient and subrecipient mus</a:t>
            </a:r>
            <a:r>
              <a:rPr lang="en-US" sz="3200" dirty="0">
                <a:ea typeface="Calibri" panose="020F0502020204030204" pitchFamily="34" charset="0"/>
                <a:cs typeface="Times New Roman" panose="02020603050405020304" pitchFamily="18" charset="0"/>
              </a:rPr>
              <a:t>t inform their employees in writing of employee whistleblower rights and protections under 41 U.S. C. 4712.”</a:t>
            </a:r>
          </a:p>
        </p:txBody>
      </p:sp>
    </p:spTree>
    <p:extLst>
      <p:ext uri="{BB962C8B-B14F-4D97-AF65-F5344CB8AC3E}">
        <p14:creationId xmlns:p14="http://schemas.microsoft.com/office/powerpoint/2010/main" val="2370342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972" y="547687"/>
            <a:ext cx="16404336" cy="1097280"/>
          </a:xfrm>
        </p:spPr>
        <p:txBody>
          <a:bodyPr anchor="t">
            <a:normAutofit/>
          </a:bodyPr>
          <a:lstStyle/>
          <a:p>
            <a:r>
              <a:rPr lang="en-US" b="1" dirty="0"/>
              <a:t>Disclaimer</a:t>
            </a:r>
          </a:p>
        </p:txBody>
      </p:sp>
      <p:sp>
        <p:nvSpPr>
          <p:cNvPr id="3" name="Content Placeholder 2"/>
          <p:cNvSpPr>
            <a:spLocks noGrp="1"/>
          </p:cNvSpPr>
          <p:nvPr>
            <p:ph sz="half" idx="1"/>
          </p:nvPr>
        </p:nvSpPr>
        <p:spPr>
          <a:xfrm>
            <a:off x="918972" y="2247900"/>
            <a:ext cx="13117976" cy="7315200"/>
          </a:xfrm>
        </p:spPr>
        <p:txBody>
          <a:bodyPr>
            <a:normAutofit/>
          </a:bodyPr>
          <a:lstStyle/>
          <a:p>
            <a:pPr marL="0" indent="0">
              <a:lnSpc>
                <a:spcPct val="100000"/>
              </a:lnSpc>
              <a:spcBef>
                <a:spcPts val="0"/>
              </a:spcBef>
              <a:spcAft>
                <a:spcPts val="600"/>
              </a:spcAft>
              <a:buNone/>
            </a:pPr>
            <a:r>
              <a:rPr lang="en-US" sz="3600" dirty="0"/>
              <a:t>This presentation is to help increase your understanding of updates to federal regulations, specifically parts of </a:t>
            </a:r>
          </a:p>
          <a:p>
            <a:pPr marL="0" indent="0">
              <a:lnSpc>
                <a:spcPct val="100000"/>
              </a:lnSpc>
              <a:spcBef>
                <a:spcPts val="0"/>
              </a:spcBef>
              <a:spcAft>
                <a:spcPts val="600"/>
              </a:spcAft>
              <a:buNone/>
            </a:pPr>
            <a:r>
              <a:rPr lang="en-US" sz="3600" b="1" dirty="0"/>
              <a:t>2 CFR Part 200 </a:t>
            </a:r>
            <a:r>
              <a:rPr lang="en-US" sz="3600" dirty="0"/>
              <a:t>Uniform Administrative Requirements, Cost Principles, and Audit Requirements for Federal Awards. </a:t>
            </a:r>
          </a:p>
          <a:p>
            <a:pPr marL="0" indent="0">
              <a:lnSpc>
                <a:spcPct val="100000"/>
              </a:lnSpc>
              <a:spcBef>
                <a:spcPts val="0"/>
              </a:spcBef>
              <a:spcAft>
                <a:spcPts val="600"/>
              </a:spcAft>
              <a:buNone/>
            </a:pPr>
            <a:endParaRPr lang="en-US" sz="3600" dirty="0"/>
          </a:p>
          <a:p>
            <a:pPr marL="0" indent="0">
              <a:lnSpc>
                <a:spcPct val="100000"/>
              </a:lnSpc>
              <a:spcAft>
                <a:spcPts val="600"/>
              </a:spcAft>
              <a:buNone/>
            </a:pPr>
            <a:r>
              <a:rPr lang="en-US" sz="3600" dirty="0"/>
              <a:t>This presentation is </a:t>
            </a:r>
            <a:r>
              <a:rPr lang="en-US" sz="200" dirty="0"/>
              <a:t> </a:t>
            </a:r>
            <a:r>
              <a:rPr lang="en-US" sz="3600" i="1" dirty="0"/>
              <a:t>not a substitute </a:t>
            </a:r>
            <a:r>
              <a:rPr lang="en-US" sz="3600" dirty="0"/>
              <a:t>for reading </a:t>
            </a:r>
            <a:r>
              <a:rPr lang="en-US" sz="3600" b="1" dirty="0"/>
              <a:t>2 CFR Part 200 </a:t>
            </a:r>
            <a:r>
              <a:rPr lang="en-US" sz="3600" dirty="0"/>
              <a:t>and </a:t>
            </a:r>
            <a:r>
              <a:rPr lang="en-US" sz="3600" b="1" dirty="0"/>
              <a:t>other parts of Title 2 of the Code of Federal Regulations </a:t>
            </a:r>
            <a:r>
              <a:rPr lang="en-US" sz="3600" dirty="0"/>
              <a:t>(CFR)</a:t>
            </a:r>
            <a:r>
              <a:rPr lang="en-US" sz="3600" b="1" dirty="0"/>
              <a:t> </a:t>
            </a:r>
            <a:r>
              <a:rPr lang="en-US" sz="3600" dirty="0"/>
              <a:t>or any of the following:</a:t>
            </a:r>
          </a:p>
          <a:p>
            <a:pPr marL="692945">
              <a:lnSpc>
                <a:spcPct val="100000"/>
              </a:lnSpc>
              <a:spcAft>
                <a:spcPts val="600"/>
              </a:spcAft>
            </a:pPr>
            <a:r>
              <a:rPr lang="en-US" sz="3600" dirty="0"/>
              <a:t>subaward</a:t>
            </a:r>
          </a:p>
          <a:p>
            <a:pPr marL="692945">
              <a:lnSpc>
                <a:spcPct val="100000"/>
              </a:lnSpc>
              <a:spcAft>
                <a:spcPts val="600"/>
              </a:spcAft>
            </a:pPr>
            <a:r>
              <a:rPr lang="en-US" sz="3600" dirty="0"/>
              <a:t>SCDE’s Assurances and Terms &amp; Conditions for Federal Subawards</a:t>
            </a:r>
          </a:p>
          <a:p>
            <a:pPr marL="692945">
              <a:lnSpc>
                <a:spcPct val="100000"/>
              </a:lnSpc>
              <a:spcAft>
                <a:spcPts val="600"/>
              </a:spcAft>
            </a:pPr>
            <a:r>
              <a:rPr lang="en-US" sz="3600" dirty="0"/>
              <a:t>any applicable program-specific assurances.</a:t>
            </a:r>
          </a:p>
        </p:txBody>
      </p:sp>
      <p:sp>
        <p:nvSpPr>
          <p:cNvPr id="4" name="Slide Number Placeholder 3" hidden="1"/>
          <p:cNvSpPr>
            <a:spLocks noGrp="1"/>
          </p:cNvSpPr>
          <p:nvPr>
            <p:ph type="sldNum" sz="quarter" idx="12"/>
          </p:nvPr>
        </p:nvSpPr>
        <p:spPr>
          <a:prstGeom prst="rect">
            <a:avLst/>
          </a:prstGeom>
        </p:spPr>
        <p:txBody>
          <a:bodyPr/>
          <a:lstStyle/>
          <a:p>
            <a:pPr algn="r" defTabSz="1371600">
              <a:spcAft>
                <a:spcPts val="600"/>
              </a:spcAft>
              <a:defRPr/>
            </a:pPr>
            <a:fld id="{2638198E-7845-4843-8114-6B9DA8FD3EF6}" type="slidenum">
              <a:rPr lang="en-US">
                <a:solidFill>
                  <a:prstClr val="black">
                    <a:tint val="75000"/>
                  </a:prstClr>
                </a:solidFill>
                <a:latin typeface="Times New Roman"/>
              </a:rPr>
              <a:pPr algn="r" defTabSz="1371600">
                <a:spcAft>
                  <a:spcPts val="600"/>
                </a:spcAft>
                <a:defRPr/>
              </a:pPr>
              <a:t>2</a:t>
            </a:fld>
            <a:endParaRPr lang="en-US" dirty="0">
              <a:solidFill>
                <a:prstClr val="black">
                  <a:tint val="75000"/>
                </a:prstClr>
              </a:solidFill>
              <a:latin typeface="Times New Roman"/>
            </a:endParaRPr>
          </a:p>
        </p:txBody>
      </p:sp>
      <p:pic>
        <p:nvPicPr>
          <p:cNvPr id="7" name="Picture 6" descr="Cartoon image of policeman">
            <a:extLst>
              <a:ext uri="{FF2B5EF4-FFF2-40B4-BE49-F238E27FC236}">
                <a16:creationId xmlns:a16="http://schemas.microsoft.com/office/drawing/2014/main" id="{33A7A6D3-393D-C706-7BEA-CB22A3CF925C}"/>
              </a:ext>
            </a:extLst>
          </p:cNvPr>
          <p:cNvPicPr>
            <a:picLocks noChangeAspect="1"/>
          </p:cNvPicPr>
          <p:nvPr/>
        </p:nvPicPr>
        <p:blipFill>
          <a:blip r:embed="rId3"/>
          <a:stretch>
            <a:fillRect/>
          </a:stretch>
        </p:blipFill>
        <p:spPr>
          <a:xfrm>
            <a:off x="14036948" y="2172778"/>
            <a:ext cx="3286360" cy="2970722"/>
          </a:xfrm>
          <a:prstGeom prst="rect">
            <a:avLst/>
          </a:prstGeom>
        </p:spPr>
      </p:pic>
    </p:spTree>
    <p:extLst>
      <p:ext uri="{BB962C8B-B14F-4D97-AF65-F5344CB8AC3E}">
        <p14:creationId xmlns:p14="http://schemas.microsoft.com/office/powerpoint/2010/main" val="2313746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0040A5-1E2F-008B-966A-2A3B0ACFB7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2EFCF1-1B2A-4968-6186-0E46697C943D}"/>
              </a:ext>
            </a:extLst>
          </p:cNvPr>
          <p:cNvSpPr>
            <a:spLocks noGrp="1"/>
          </p:cNvSpPr>
          <p:nvPr>
            <p:ph type="title"/>
          </p:nvPr>
        </p:nvSpPr>
        <p:spPr/>
        <p:txBody>
          <a:bodyPr/>
          <a:lstStyle/>
          <a:p>
            <a:r>
              <a:rPr lang="en-US" dirty="0"/>
              <a:t>Required Written Procedures </a:t>
            </a:r>
          </a:p>
        </p:txBody>
      </p:sp>
      <p:sp>
        <p:nvSpPr>
          <p:cNvPr id="3" name="Content Placeholder 2">
            <a:extLst>
              <a:ext uri="{FF2B5EF4-FFF2-40B4-BE49-F238E27FC236}">
                <a16:creationId xmlns:a16="http://schemas.microsoft.com/office/drawing/2014/main" id="{831B1247-25F7-C9C2-B575-7447AC785F90}"/>
              </a:ext>
            </a:extLst>
          </p:cNvPr>
          <p:cNvSpPr>
            <a:spLocks noGrp="1"/>
          </p:cNvSpPr>
          <p:nvPr>
            <p:ph idx="1"/>
          </p:nvPr>
        </p:nvSpPr>
        <p:spPr>
          <a:xfrm>
            <a:off x="918972" y="2175346"/>
            <a:ext cx="16450056" cy="7235353"/>
          </a:xfrm>
        </p:spPr>
        <p:txBody>
          <a:bodyPr>
            <a:normAutofit/>
          </a:bodyPr>
          <a:lstStyle/>
          <a:p>
            <a:r>
              <a:rPr lang="en-US" sz="3200" b="1" dirty="0">
                <a:ea typeface="Calibri" panose="020F0502020204030204" pitchFamily="34" charset="0"/>
                <a:cs typeface="Times New Roman" panose="02020603050405020304" pitchFamily="18" charset="0"/>
              </a:rPr>
              <a:t>Procedures tell what you’re doing.</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Real property sales procedures — </a:t>
            </a:r>
            <a:r>
              <a:rPr lang="en-US" sz="3200" dirty="0">
                <a:effectLst/>
                <a:ea typeface="Calibri" panose="020F0502020204030204" pitchFamily="34" charset="0"/>
                <a:cs typeface="Times New Roman" panose="02020603050405020304" pitchFamily="18" charset="0"/>
              </a:rPr>
              <a:t>§200.311(c)(2) </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Time and Effort Procedures  — </a:t>
            </a:r>
            <a:r>
              <a:rPr lang="en-US" sz="3200" dirty="0">
                <a:effectLst/>
                <a:ea typeface="Calibri" panose="020F0502020204030204" pitchFamily="34" charset="0"/>
                <a:cs typeface="Times New Roman" panose="02020603050405020304" pitchFamily="18" charset="0"/>
              </a:rPr>
              <a:t>§200.430</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Allowability Procedures — </a:t>
            </a:r>
            <a:r>
              <a:rPr lang="en-US" sz="3200" dirty="0">
                <a:effectLst/>
                <a:ea typeface="Calibri" panose="020F0502020204030204" pitchFamily="34" charset="0"/>
                <a:cs typeface="Times New Roman" panose="02020603050405020304" pitchFamily="18" charset="0"/>
              </a:rPr>
              <a:t>§200.302(b)(7); §200.403(c)</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Cash Management Procedures — </a:t>
            </a:r>
            <a:r>
              <a:rPr lang="en-US" sz="3200" dirty="0">
                <a:effectLst/>
                <a:ea typeface="Calibri" panose="020F0502020204030204" pitchFamily="34" charset="0"/>
                <a:cs typeface="Times New Roman" panose="02020603050405020304" pitchFamily="18" charset="0"/>
              </a:rPr>
              <a:t>§200.302(b)(6); §200.305</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Procedures for Managing Equipment — </a:t>
            </a:r>
            <a:r>
              <a:rPr lang="en-US" sz="3200" dirty="0">
                <a:effectLst/>
                <a:ea typeface="Calibri" panose="020F0502020204030204" pitchFamily="34" charset="0"/>
                <a:cs typeface="Times New Roman" panose="02020603050405020304" pitchFamily="18" charset="0"/>
              </a:rPr>
              <a:t>§200.313(d) </a:t>
            </a:r>
          </a:p>
          <a:p>
            <a:pPr marL="457200" indent="-457200">
              <a:buFont typeface="Arial" panose="020B0604020202020204" pitchFamily="34" charset="0"/>
              <a:buChar char="•"/>
            </a:pPr>
            <a:r>
              <a:rPr lang="en-US" sz="3200" dirty="0">
                <a:ea typeface="Calibri" panose="020F0502020204030204" pitchFamily="34" charset="0"/>
                <a:cs typeface="Times New Roman" panose="02020603050405020304" pitchFamily="18" charset="0"/>
              </a:rPr>
              <a:t>Record Conversion Quality Control — </a:t>
            </a:r>
            <a:r>
              <a:rPr lang="en-US" sz="3200" dirty="0">
                <a:effectLst/>
                <a:ea typeface="Calibri" panose="020F0502020204030204" pitchFamily="34" charset="0"/>
                <a:cs typeface="Times New Roman" panose="02020603050405020304" pitchFamily="18" charset="0"/>
              </a:rPr>
              <a:t>§200.336</a:t>
            </a:r>
          </a:p>
          <a:p>
            <a:pPr marL="457200" indent="-457200">
              <a:buFont typeface="Arial" panose="020B0604020202020204" pitchFamily="34" charset="0"/>
              <a:buChar char="•"/>
            </a:pPr>
            <a:r>
              <a:rPr lang="en-US" sz="3200" b="1" baseline="30000" dirty="0">
                <a:solidFill>
                  <a:schemeClr val="tx1"/>
                </a:solidFill>
                <a:ea typeface="Calibri" panose="020F0502020204030204" pitchFamily="34" charset="0"/>
                <a:cs typeface="Times New Roman" panose="02020603050405020304" pitchFamily="18" charset="0"/>
              </a:rPr>
              <a:t>NEW</a:t>
            </a:r>
            <a:r>
              <a:rPr lang="en-US" sz="3200" b="1" dirty="0">
                <a:ea typeface="Calibri" panose="020F0502020204030204" pitchFamily="34" charset="0"/>
                <a:cs typeface="Times New Roman" panose="02020603050405020304" pitchFamily="18" charset="0"/>
              </a:rPr>
              <a:t> </a:t>
            </a:r>
            <a:r>
              <a:rPr lang="en-US" sz="3200" dirty="0">
                <a:ea typeface="Calibri" panose="020F0502020204030204" pitchFamily="34" charset="0"/>
                <a:cs typeface="Times New Roman" panose="02020603050405020304" pitchFamily="18" charset="0"/>
              </a:rPr>
              <a:t>Participant Support Cost Classification  — </a:t>
            </a:r>
            <a:r>
              <a:rPr lang="en-US" sz="3200" dirty="0">
                <a:effectLst/>
                <a:ea typeface="Calibri" panose="020F0502020204030204" pitchFamily="34" charset="0"/>
                <a:cs typeface="Times New Roman" panose="02020603050405020304" pitchFamily="18" charset="0"/>
              </a:rPr>
              <a:t>§200.456; §200.1 (define in written policies/procedures)</a:t>
            </a:r>
            <a:endParaRPr lang="en-US" sz="3200" dirty="0">
              <a:ea typeface="Calibri" panose="020F0502020204030204" pitchFamily="34" charset="0"/>
              <a:cs typeface="Times New Roman" panose="02020603050405020304" pitchFamily="18" charset="0"/>
            </a:endParaRPr>
          </a:p>
          <a:p>
            <a:endParaRPr lang="en-US"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26128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B4FEC-75AA-9069-7884-4E1122E615F6}"/>
              </a:ext>
            </a:extLst>
          </p:cNvPr>
          <p:cNvSpPr>
            <a:spLocks noGrp="1"/>
          </p:cNvSpPr>
          <p:nvPr>
            <p:ph type="title"/>
          </p:nvPr>
        </p:nvSpPr>
        <p:spPr/>
        <p:txBody>
          <a:bodyPr/>
          <a:lstStyle/>
          <a:p>
            <a:r>
              <a:rPr lang="en-US" dirty="0"/>
              <a:t>Effective Date</a:t>
            </a:r>
          </a:p>
        </p:txBody>
      </p:sp>
      <p:sp>
        <p:nvSpPr>
          <p:cNvPr id="3" name="Text Placeholder 2">
            <a:extLst>
              <a:ext uri="{FF2B5EF4-FFF2-40B4-BE49-F238E27FC236}">
                <a16:creationId xmlns:a16="http://schemas.microsoft.com/office/drawing/2014/main" id="{D724BE39-0FC5-ED58-C4DE-CD1B8251D8EA}"/>
              </a:ext>
            </a:extLst>
          </p:cNvPr>
          <p:cNvSpPr>
            <a:spLocks noGrp="1"/>
          </p:cNvSpPr>
          <p:nvPr>
            <p:ph type="body" sz="quarter" idx="13"/>
          </p:nvPr>
        </p:nvSpPr>
        <p:spPr/>
        <p:txBody>
          <a:bodyPr>
            <a:normAutofit lnSpcReduction="10000"/>
          </a:bodyPr>
          <a:lstStyle/>
          <a:p>
            <a:r>
              <a:rPr lang="en-US" dirty="0"/>
              <a:t>October 1, 2024 </a:t>
            </a:r>
          </a:p>
          <a:p>
            <a:r>
              <a:rPr lang="en-US" dirty="0"/>
              <a:t>for New and Amended Awards</a:t>
            </a:r>
          </a:p>
        </p:txBody>
      </p:sp>
    </p:spTree>
    <p:extLst>
      <p:ext uri="{BB962C8B-B14F-4D97-AF65-F5344CB8AC3E}">
        <p14:creationId xmlns:p14="http://schemas.microsoft.com/office/powerpoint/2010/main" val="196371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panose="020B0004020202020204" pitchFamily="34" charset="0"/>
                <a:ea typeface="+mn-ea"/>
                <a:cs typeface="+mn-cs"/>
              </a:rPr>
              <a:t>Effective Dates: Updated Uniform Grant Guidance (UGG)</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1"/>
          </p:nvPr>
        </p:nvSpPr>
        <p:spPr>
          <a:xfrm>
            <a:off x="918972" y="1817316"/>
            <a:ext cx="16450056" cy="7758078"/>
          </a:xfrm>
        </p:spPr>
        <p:txBody>
          <a:bodyPr>
            <a:normAutofit lnSpcReduction="10000"/>
          </a:bodyPr>
          <a:lstStyle/>
          <a:p>
            <a:pPr marL="457200" indent="-457200">
              <a:lnSpc>
                <a:spcPct val="110000"/>
              </a:lnSpc>
              <a:spcBef>
                <a:spcPts val="0"/>
              </a:spcBef>
              <a:buFont typeface="Arial" panose="020B0604020202020204" pitchFamily="34" charset="0"/>
              <a:buChar char="•"/>
            </a:pPr>
            <a:r>
              <a:rPr lang="en-US" sz="3200" dirty="0"/>
              <a:t>Updates to Title 2 announced in </a:t>
            </a:r>
            <a:r>
              <a:rPr lang="en-US" sz="3200" dirty="0">
                <a:hlinkClick r:id="rId3"/>
              </a:rPr>
              <a:t>Federal Register</a:t>
            </a:r>
            <a:r>
              <a:rPr lang="en-US" sz="3200" dirty="0"/>
              <a:t> on April 22, 2024</a:t>
            </a:r>
          </a:p>
          <a:p>
            <a:pPr marL="457200" indent="-457200">
              <a:lnSpc>
                <a:spcPct val="110000"/>
              </a:lnSpc>
              <a:spcBef>
                <a:spcPts val="0"/>
              </a:spcBef>
              <a:buFont typeface="Arial" panose="020B0604020202020204" pitchFamily="34" charset="0"/>
              <a:buChar char="•"/>
            </a:pPr>
            <a:r>
              <a:rPr lang="en-US" sz="3200" dirty="0"/>
              <a:t>2 CFR Part 200.110(a) – “…become effective once implemented by Federal Agencies of when any future amendment to this part becomes final.”</a:t>
            </a:r>
          </a:p>
          <a:p>
            <a:pPr>
              <a:lnSpc>
                <a:spcPct val="110000"/>
              </a:lnSpc>
              <a:spcBef>
                <a:spcPts val="0"/>
              </a:spcBef>
            </a:pPr>
            <a:endParaRPr lang="en-US" dirty="0"/>
          </a:p>
          <a:p>
            <a:pPr marL="457200" indent="-457200">
              <a:lnSpc>
                <a:spcPct val="110000"/>
              </a:lnSpc>
              <a:spcBef>
                <a:spcPts val="0"/>
              </a:spcBef>
              <a:buFont typeface="Arial" panose="020B0604020202020204" pitchFamily="34" charset="0"/>
              <a:buChar char="•"/>
            </a:pPr>
            <a:r>
              <a:rPr lang="en-US" sz="3200" dirty="0"/>
              <a:t>OMB Memo </a:t>
            </a:r>
            <a:r>
              <a:rPr lang="en-US" sz="3200" dirty="0">
                <a:hlinkClick r:id="rId4"/>
              </a:rPr>
              <a:t>M-24-11</a:t>
            </a:r>
            <a:r>
              <a:rPr lang="en-US" sz="3200" dirty="0"/>
              <a:t>:  “Consistent with 2 CFR 200.106 and applicable law, Federal agencies must take appropriate steps to ensure the 2024 Revisions are effective for all Federal awards issued on or after October 1, 2024. Agencies should ensure that Federal award terms and conditions, notices of funding opportunities (NOFOs), internal agency policies and procedures, agency templates, and other program documents reflect the 2024 Revisions for those Federal awards.” </a:t>
            </a:r>
          </a:p>
          <a:p>
            <a:pPr>
              <a:lnSpc>
                <a:spcPct val="110000"/>
              </a:lnSpc>
              <a:spcBef>
                <a:spcPts val="0"/>
              </a:spcBef>
            </a:pPr>
            <a:endParaRPr lang="en-US" dirty="0"/>
          </a:p>
          <a:p>
            <a:pPr marL="457200" indent="-457200">
              <a:lnSpc>
                <a:spcPct val="110000"/>
              </a:lnSpc>
              <a:spcBef>
                <a:spcPts val="0"/>
              </a:spcBef>
              <a:buFont typeface="Arial" panose="020B0604020202020204" pitchFamily="34" charset="0"/>
              <a:buChar char="•"/>
            </a:pPr>
            <a:r>
              <a:rPr lang="en-US" sz="3200" u="sng" dirty="0"/>
              <a:t>US Department of Education’s FAQ on the Uniform Guidance</a:t>
            </a:r>
            <a:r>
              <a:rPr lang="en-US" sz="3200" dirty="0"/>
              <a:t> in July 2024 – effective date of October 1, 2024, for discretionary, new and continuation awards, and direct formula grants  –all except state-administered formula grants which had the option of implementing as early as July 1, 2024 – provided they were prepared.</a:t>
            </a:r>
          </a:p>
          <a:p>
            <a:pPr>
              <a:lnSpc>
                <a:spcPct val="110000"/>
              </a:lnSpc>
              <a:spcBef>
                <a:spcPts val="0"/>
              </a:spcBef>
            </a:pPr>
            <a:endParaRPr lang="en-US" sz="2800" dirty="0"/>
          </a:p>
          <a:p>
            <a:endParaRPr lang="en-US" dirty="0"/>
          </a:p>
        </p:txBody>
      </p:sp>
    </p:spTree>
    <p:extLst>
      <p:ext uri="{BB962C8B-B14F-4D97-AF65-F5344CB8AC3E}">
        <p14:creationId xmlns:p14="http://schemas.microsoft.com/office/powerpoint/2010/main" val="2151234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A9C94-F322-A11A-49F9-711329AB0264}"/>
              </a:ext>
            </a:extLst>
          </p:cNvPr>
          <p:cNvSpPr>
            <a:spLocks noGrp="1"/>
          </p:cNvSpPr>
          <p:nvPr>
            <p:ph type="title"/>
          </p:nvPr>
        </p:nvSpPr>
        <p:spPr>
          <a:xfrm>
            <a:off x="918972" y="547687"/>
            <a:ext cx="16450056" cy="1097280"/>
          </a:xfrm>
        </p:spPr>
        <p:txBody>
          <a:bodyPr anchor="t">
            <a:normAutofit/>
          </a:bodyPr>
          <a:lstStyle/>
          <a:p>
            <a:r>
              <a:rPr lang="en-US" dirty="0"/>
              <a:t>And then, January 2025 happened…</a:t>
            </a:r>
          </a:p>
        </p:txBody>
      </p:sp>
      <p:pic>
        <p:nvPicPr>
          <p:cNvPr id="1026" name="Picture 2" descr="A picture of the great trainwreck of 1918.">
            <a:extLst>
              <a:ext uri="{FF2B5EF4-FFF2-40B4-BE49-F238E27FC236}">
                <a16:creationId xmlns:a16="http://schemas.microsoft.com/office/drawing/2014/main" id="{DAF1B21E-6017-E3AA-5146-5F18F495542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9544" b="12466"/>
          <a:stretch/>
        </p:blipFill>
        <p:spPr bwMode="auto">
          <a:xfrm>
            <a:off x="918972" y="1817316"/>
            <a:ext cx="16450056" cy="7440984"/>
          </a:xfrm>
          <a:prstGeom prst="rect">
            <a:avLst/>
          </a:prstGeom>
          <a:solidFill>
            <a:srgbClr val="FFFFFF"/>
          </a:solidFill>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95008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1038F-EEEF-6ADB-FDDE-92C4799A9F2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16FA6E3F-CA7F-A9A7-7D1B-E65FCDAD26F7}"/>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lang="en-US" i="1" dirty="0">
                <a:effectLst/>
              </a:rPr>
              <a:t>Federal Register, </a:t>
            </a:r>
            <a:r>
              <a:rPr lang="en-US" dirty="0">
                <a:effectLst/>
              </a:rPr>
              <a:t>January 16, 2025</a:t>
            </a:r>
            <a:endParaRPr kumimoji="0" lang="en-US" b="1" i="0" u="none" strike="noStrike" kern="1200" cap="none" spc="0" normalizeH="0" baseline="0" noProof="0" dirty="0">
              <a:ln>
                <a:noFill/>
              </a:ln>
              <a:effectLst/>
              <a:uLnTx/>
              <a:uFillTx/>
            </a:endParaRPr>
          </a:p>
        </p:txBody>
      </p:sp>
      <p:sp>
        <p:nvSpPr>
          <p:cNvPr id="2" name="Content Placeholder 1">
            <a:extLst>
              <a:ext uri="{FF2B5EF4-FFF2-40B4-BE49-F238E27FC236}">
                <a16:creationId xmlns:a16="http://schemas.microsoft.com/office/drawing/2014/main" id="{F51CF14B-67F9-340C-38D9-F2142EDBEEFA}"/>
              </a:ext>
            </a:extLst>
          </p:cNvPr>
          <p:cNvSpPr>
            <a:spLocks noGrp="1"/>
          </p:cNvSpPr>
          <p:nvPr>
            <p:ph sz="half" idx="1"/>
          </p:nvPr>
        </p:nvSpPr>
        <p:spPr>
          <a:xfrm>
            <a:off x="918972" y="2247900"/>
            <a:ext cx="7772400" cy="6361229"/>
          </a:xfrm>
        </p:spPr>
        <p:txBody>
          <a:bodyPr>
            <a:normAutofit/>
          </a:bodyPr>
          <a:lstStyle/>
          <a:p>
            <a:pPr marL="0" indent="0">
              <a:spcAft>
                <a:spcPts val="600"/>
              </a:spcAft>
              <a:buNone/>
            </a:pPr>
            <a:r>
              <a:rPr kumimoji="0" lang="en-US" sz="4000" i="0" u="none" strike="noStrike" kern="1200" cap="none" spc="0" normalizeH="0" baseline="0" noProof="0" dirty="0">
                <a:ln>
                  <a:noFill/>
                </a:ln>
                <a:effectLst/>
                <a:uLnTx/>
                <a:uFillTx/>
              </a:rPr>
              <a:t>US Department Of Education updates</a:t>
            </a:r>
            <a:r>
              <a:rPr lang="en-US" sz="4000" dirty="0"/>
              <a:t> </a:t>
            </a:r>
            <a:r>
              <a:rPr lang="en-US" sz="4000" u="sng" dirty="0"/>
              <a:t>all</a:t>
            </a:r>
            <a:r>
              <a:rPr lang="en-US" sz="4000" dirty="0"/>
              <a:t> awardees’ Grant Award Notices (GANs) to apply the updated UGG</a:t>
            </a:r>
            <a:r>
              <a:rPr kumimoji="0" lang="en-US" sz="4000" i="0" u="none" strike="noStrike" kern="1200" cap="none" spc="0" normalizeH="0" baseline="0" noProof="0" dirty="0">
                <a:ln>
                  <a:noFill/>
                </a:ln>
                <a:effectLst/>
                <a:uLnTx/>
                <a:uFillTx/>
              </a:rPr>
              <a:t>:</a:t>
            </a:r>
            <a:endParaRPr lang="en-US" sz="4000" dirty="0"/>
          </a:p>
          <a:p>
            <a:pPr>
              <a:spcAft>
                <a:spcPts val="600"/>
              </a:spcAft>
            </a:pPr>
            <a:endParaRPr lang="en-US" sz="4000" dirty="0"/>
          </a:p>
          <a:p>
            <a:pPr marL="0" indent="0">
              <a:spcAft>
                <a:spcPts val="600"/>
              </a:spcAft>
              <a:buNone/>
            </a:pPr>
            <a:r>
              <a:rPr lang="en-US" sz="4000" dirty="0">
                <a:effectLst/>
              </a:rPr>
              <a:t> </a:t>
            </a:r>
            <a:r>
              <a:rPr lang="en-US" sz="4000" u="sng" dirty="0">
                <a:effectLst/>
                <a:hlinkClick r:id="rId3"/>
              </a:rPr>
              <a:t>Application of the Revised Version of the Uniform Guidance to Department Grants</a:t>
            </a:r>
            <a:r>
              <a:rPr lang="en-US" sz="4000" dirty="0">
                <a:effectLst/>
              </a:rPr>
              <a:t> </a:t>
            </a:r>
          </a:p>
          <a:p>
            <a:pPr>
              <a:spcBef>
                <a:spcPts val="0"/>
              </a:spcBef>
              <a:spcAft>
                <a:spcPts val="600"/>
              </a:spcAft>
            </a:pPr>
            <a:endParaRPr lang="en-US" dirty="0"/>
          </a:p>
          <a:p>
            <a:pPr>
              <a:spcBef>
                <a:spcPts val="0"/>
              </a:spcBef>
              <a:spcAft>
                <a:spcPts val="600"/>
              </a:spcAft>
            </a:pPr>
            <a:endParaRPr lang="en-US" dirty="0"/>
          </a:p>
        </p:txBody>
      </p:sp>
      <p:pic>
        <p:nvPicPr>
          <p:cNvPr id="4" name="Picture 3" descr="Clip of Homer Simpson saying &quot;D'oh!&quot;">
            <a:extLst>
              <a:ext uri="{FF2B5EF4-FFF2-40B4-BE49-F238E27FC236}">
                <a16:creationId xmlns:a16="http://schemas.microsoft.com/office/drawing/2014/main" id="{0D366746-A946-5A60-ED73-0C20CD1465B0}"/>
              </a:ext>
            </a:extLst>
          </p:cNvPr>
          <p:cNvPicPr>
            <a:picLocks noChangeAspect="1"/>
          </p:cNvPicPr>
          <p:nvPr/>
        </p:nvPicPr>
        <p:blipFill>
          <a:blip r:embed="rId4"/>
          <a:srcRect b="5392"/>
          <a:stretch/>
        </p:blipFill>
        <p:spPr>
          <a:xfrm>
            <a:off x="9579311" y="2247900"/>
            <a:ext cx="7772400" cy="6361229"/>
          </a:xfrm>
          <a:prstGeom prst="rect">
            <a:avLst/>
          </a:prstGeom>
          <a:noFill/>
        </p:spPr>
      </p:pic>
    </p:spTree>
    <p:extLst>
      <p:ext uri="{BB962C8B-B14F-4D97-AF65-F5344CB8AC3E}">
        <p14:creationId xmlns:p14="http://schemas.microsoft.com/office/powerpoint/2010/main" val="2097180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0A1A-A42F-DCB3-7EF8-B4E5705950EE}"/>
              </a:ext>
            </a:extLst>
          </p:cNvPr>
          <p:cNvSpPr>
            <a:spLocks noGrp="1"/>
          </p:cNvSpPr>
          <p:nvPr>
            <p:ph type="title"/>
          </p:nvPr>
        </p:nvSpPr>
        <p:spPr/>
        <p:txBody>
          <a:bodyPr>
            <a:normAutofit/>
          </a:bodyPr>
          <a:lstStyle/>
          <a:p>
            <a:r>
              <a:rPr lang="en-US" sz="5400" i="1" dirty="0">
                <a:effectLst/>
                <a:latin typeface="Aptos" panose="020B0004020202020204" pitchFamily="34" charset="0"/>
                <a:ea typeface="Calibri" panose="020F0502020204030204" pitchFamily="34" charset="0"/>
                <a:cs typeface="Times New Roman" panose="02020603050405020304" pitchFamily="18" charset="0"/>
              </a:rPr>
              <a:t>Federal Register, </a:t>
            </a:r>
            <a:r>
              <a:rPr lang="en-US" sz="5400" dirty="0">
                <a:effectLst/>
                <a:latin typeface="Aptos" panose="020B0004020202020204" pitchFamily="34" charset="0"/>
                <a:ea typeface="Calibri" panose="020F0502020204030204" pitchFamily="34" charset="0"/>
                <a:cs typeface="Times New Roman" panose="02020603050405020304" pitchFamily="18" charset="0"/>
              </a:rPr>
              <a:t>February 10, 2025</a:t>
            </a:r>
            <a:endParaRPr lang="en-US" sz="5400" dirty="0"/>
          </a:p>
        </p:txBody>
      </p:sp>
      <p:sp>
        <p:nvSpPr>
          <p:cNvPr id="3" name="Content Placeholder 2">
            <a:extLst>
              <a:ext uri="{FF2B5EF4-FFF2-40B4-BE49-F238E27FC236}">
                <a16:creationId xmlns:a16="http://schemas.microsoft.com/office/drawing/2014/main" id="{5A08D83D-7B06-4648-9B61-F4616C829518}"/>
              </a:ext>
            </a:extLst>
          </p:cNvPr>
          <p:cNvSpPr>
            <a:spLocks noGrp="1"/>
          </p:cNvSpPr>
          <p:nvPr>
            <p:ph idx="1"/>
          </p:nvPr>
        </p:nvSpPr>
        <p:spPr>
          <a:xfrm>
            <a:off x="918972" y="2175346"/>
            <a:ext cx="16450056" cy="7311553"/>
          </a:xfrm>
        </p:spPr>
        <p:txBody>
          <a:bodyPr/>
          <a:lstStyle/>
          <a:p>
            <a:r>
              <a:rPr kumimoji="0" lang="en-US" sz="4400" i="0" u="none" strike="noStrike" kern="1200" cap="none" spc="0" normalizeH="0" baseline="0" noProof="0" dirty="0">
                <a:ln>
                  <a:noFill/>
                </a:ln>
                <a:effectLst/>
                <a:uLnTx/>
                <a:uFillTx/>
              </a:rPr>
              <a:t>US Department Of Education</a:t>
            </a:r>
            <a:r>
              <a:rPr lang="en-US" sz="4400" dirty="0">
                <a:effectLst/>
                <a:latin typeface="Aptos" panose="020B0004020202020204" pitchFamily="34" charset="0"/>
                <a:ea typeface="Calibri" panose="020F0502020204030204" pitchFamily="34" charset="0"/>
                <a:cs typeface="Times New Roman" panose="02020603050405020304" pitchFamily="18" charset="0"/>
              </a:rPr>
              <a:t> walks that back:</a:t>
            </a:r>
          </a:p>
          <a:p>
            <a:r>
              <a:rPr lang="en-US" sz="4800" u="sng" dirty="0">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2"/>
              </a:rPr>
              <a:t>Retroactive Application of the Revised Version of the Guidance for Federal Financial Assistance</a:t>
            </a:r>
            <a:r>
              <a:rPr lang="en-US" sz="4800" dirty="0">
                <a:effectLst/>
                <a:latin typeface="Aptos" panose="020B0004020202020204" pitchFamily="34" charset="0"/>
                <a:ea typeface="Calibri" panose="020F0502020204030204" pitchFamily="34" charset="0"/>
                <a:cs typeface="Times New Roman" panose="02020603050405020304" pitchFamily="18" charset="0"/>
              </a:rPr>
              <a:t> </a:t>
            </a:r>
          </a:p>
          <a:p>
            <a:endParaRPr lang="en-US" sz="4800" dirty="0">
              <a:latin typeface="Aptos" panose="020B0004020202020204" pitchFamily="34" charset="0"/>
              <a:ea typeface="Calibri" panose="020F0502020204030204" pitchFamily="34" charset="0"/>
              <a:cs typeface="Times New Roman" panose="02020603050405020304" pitchFamily="18" charset="0"/>
            </a:endParaRPr>
          </a:p>
          <a:p>
            <a:r>
              <a:rPr lang="en-US" sz="4800" dirty="0">
                <a:effectLst/>
                <a:latin typeface="Aptos" panose="020B0004020202020204" pitchFamily="34" charset="0"/>
                <a:ea typeface="Calibri" panose="020F0502020204030204" pitchFamily="34" charset="0"/>
                <a:cs typeface="Times New Roman" panose="02020603050405020304" pitchFamily="18" charset="0"/>
              </a:rPr>
              <a:t>So – “Revised Version of the Uniform Guidance” is effective for new grants and amendments issued to SCDE from US ED </a:t>
            </a:r>
            <a:r>
              <a:rPr lang="en-US" sz="4800" b="1" dirty="0">
                <a:effectLst/>
                <a:latin typeface="Aptos" panose="020B0004020202020204" pitchFamily="34" charset="0"/>
                <a:ea typeface="Calibri" panose="020F0502020204030204" pitchFamily="34" charset="0"/>
                <a:cs typeface="Times New Roman" panose="02020603050405020304" pitchFamily="18" charset="0"/>
              </a:rPr>
              <a:t>on and after October 1, 2024</a:t>
            </a:r>
            <a:r>
              <a:rPr lang="en-US" sz="4800" dirty="0">
                <a:latin typeface="Aptos" panose="020B0004020202020204" pitchFamily="34" charset="0"/>
                <a:ea typeface="Calibri" panose="020F0502020204030204" pitchFamily="34" charset="0"/>
                <a:cs typeface="Times New Roman" panose="02020603050405020304" pitchFamily="18" charset="0"/>
              </a:rPr>
              <a:t>.</a:t>
            </a:r>
          </a:p>
          <a:p>
            <a:endParaRPr lang="en-US" sz="4800" dirty="0">
              <a:latin typeface="Aptos" panose="020B0004020202020204" pitchFamily="34" charset="0"/>
              <a:ea typeface="Calibri" panose="020F0502020204030204" pitchFamily="34" charset="0"/>
              <a:cs typeface="Times New Roman" panose="02020603050405020304" pitchFamily="18" charset="0"/>
            </a:endParaRPr>
          </a:p>
          <a:p>
            <a:pPr algn="ctr"/>
            <a:r>
              <a:rPr lang="en-US" sz="4800" b="1" dirty="0">
                <a:latin typeface="Aptos" panose="020B0004020202020204" pitchFamily="34" charset="0"/>
                <a:ea typeface="Calibri" panose="020F0502020204030204" pitchFamily="34" charset="0"/>
                <a:cs typeface="Times New Roman" panose="02020603050405020304" pitchFamily="18" charset="0"/>
              </a:rPr>
              <a:t>What about your subawards?</a:t>
            </a:r>
          </a:p>
        </p:txBody>
      </p:sp>
    </p:spTree>
    <p:extLst>
      <p:ext uri="{BB962C8B-B14F-4D97-AF65-F5344CB8AC3E}">
        <p14:creationId xmlns:p14="http://schemas.microsoft.com/office/powerpoint/2010/main" val="20310262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b="1" i="0" u="none" strike="noStrike" kern="1200" cap="none" spc="0" normalizeH="0" baseline="0" noProof="0" dirty="0">
                <a:ln>
                  <a:noFill/>
                </a:ln>
                <a:effectLst/>
                <a:uLnTx/>
                <a:uFillTx/>
                <a:latin typeface="Aptos" panose="020B0004020202020204" pitchFamily="34" charset="0"/>
                <a:ea typeface="+mn-ea"/>
                <a:cs typeface="+mn-cs"/>
              </a:rPr>
              <a:t>Check Your Subaward! </a:t>
            </a:r>
            <a:endParaRPr kumimoji="0" lang="en-US" b="1" i="0" u="none" strike="noStrike" kern="1200" cap="none" spc="0" normalizeH="0" baseline="0" noProof="0" dirty="0">
              <a:ln>
                <a:noFill/>
              </a:ln>
              <a:effectLst/>
              <a:uLnTx/>
              <a:uFillTx/>
              <a:latin typeface="Algerian" panose="04020705040A02060702" pitchFamily="82" charset="0"/>
              <a:ea typeface="+mn-ea"/>
              <a:cs typeface="+mn-cs"/>
            </a:endParaRPr>
          </a:p>
        </p:txBody>
      </p:sp>
      <p:sp>
        <p:nvSpPr>
          <p:cNvPr id="2" name="Content Placeholder 1">
            <a:extLst>
              <a:ext uri="{FF2B5EF4-FFF2-40B4-BE49-F238E27FC236}">
                <a16:creationId xmlns:a16="http://schemas.microsoft.com/office/drawing/2014/main" id="{D93FC92B-BE38-3E06-A964-9B008C717A71}"/>
              </a:ext>
            </a:extLst>
          </p:cNvPr>
          <p:cNvSpPr>
            <a:spLocks noGrp="1"/>
          </p:cNvSpPr>
          <p:nvPr>
            <p:ph sz="half" idx="1"/>
          </p:nvPr>
        </p:nvSpPr>
        <p:spPr/>
        <p:txBody>
          <a:bodyPr>
            <a:noAutofit/>
          </a:bodyPr>
          <a:lstStyle/>
          <a:p>
            <a:pPr marL="0" indent="0">
              <a:lnSpc>
                <a:spcPct val="110000"/>
              </a:lnSpc>
              <a:spcBef>
                <a:spcPts val="0"/>
              </a:spcBef>
              <a:buNone/>
            </a:pPr>
            <a:r>
              <a:rPr kumimoji="0" lang="en-US" sz="3200" i="0" u="none" strike="noStrike" kern="1200" cap="none" spc="0" normalizeH="0" baseline="0" noProof="0" dirty="0">
                <a:ln>
                  <a:noFill/>
                </a:ln>
                <a:effectLst/>
                <a:uLnTx/>
                <a:uFillTx/>
                <a:latin typeface="Aptos" panose="020B0004020202020204" pitchFamily="34" charset="0"/>
                <a:ea typeface="+mn-ea"/>
                <a:cs typeface="+mn-cs"/>
              </a:rPr>
              <a:t>Currently (3/3/25) only Subaward Name:</a:t>
            </a:r>
          </a:p>
          <a:p>
            <a:pPr marL="457200" indent="-457200">
              <a:lnSpc>
                <a:spcPct val="110000"/>
              </a:lnSpc>
              <a:spcBef>
                <a:spcPts val="0"/>
              </a:spcBef>
              <a:buFont typeface="Arial" panose="020B0604020202020204" pitchFamily="34" charset="0"/>
              <a:buChar char="•"/>
            </a:pPr>
            <a:r>
              <a:rPr lang="en-US" sz="3200" dirty="0">
                <a:latin typeface="Aptos" panose="020B0004020202020204" pitchFamily="34" charset="0"/>
                <a:ea typeface="+mn-ea"/>
                <a:cs typeface="+mn-cs"/>
              </a:rPr>
              <a:t>25 </a:t>
            </a:r>
            <a:r>
              <a:rPr kumimoji="0" lang="en-US" sz="3200" i="0" u="none" strike="noStrike" kern="1200" cap="none" spc="0" normalizeH="0" baseline="0" noProof="0" dirty="0">
                <a:ln>
                  <a:noFill/>
                </a:ln>
                <a:effectLst/>
                <a:uLnTx/>
                <a:uFillTx/>
                <a:latin typeface="Aptos" panose="020B0004020202020204" pitchFamily="34" charset="0"/>
                <a:ea typeface="+mn-ea"/>
                <a:cs typeface="+mn-cs"/>
              </a:rPr>
              <a:t>Title I</a:t>
            </a:r>
          </a:p>
          <a:p>
            <a:pPr marL="457200" indent="-457200">
              <a:lnSpc>
                <a:spcPct val="110000"/>
              </a:lnSpc>
              <a:spcBef>
                <a:spcPts val="0"/>
              </a:spcBef>
              <a:buFont typeface="Arial" panose="020B0604020202020204" pitchFamily="34" charset="0"/>
              <a:buChar char="•"/>
            </a:pPr>
            <a:r>
              <a:rPr kumimoji="0" lang="en-US" sz="3200" i="0" u="none" strike="noStrike" kern="1200" cap="none" spc="0" normalizeH="0" baseline="0" noProof="0" dirty="0">
                <a:ln>
                  <a:noFill/>
                </a:ln>
                <a:effectLst/>
                <a:uLnTx/>
                <a:uFillTx/>
                <a:latin typeface="Aptos" panose="020B0004020202020204" pitchFamily="34" charset="0"/>
                <a:ea typeface="+mn-ea"/>
                <a:cs typeface="+mn-cs"/>
              </a:rPr>
              <a:t>25 Title I Distinguished Schools</a:t>
            </a:r>
          </a:p>
          <a:p>
            <a:pPr marL="457200" indent="-457200">
              <a:lnSpc>
                <a:spcPct val="110000"/>
              </a:lnSpc>
              <a:spcBef>
                <a:spcPts val="0"/>
              </a:spcBef>
              <a:buFont typeface="Arial" panose="020B0604020202020204" pitchFamily="34" charset="0"/>
              <a:buChar char="•"/>
            </a:pPr>
            <a:r>
              <a:rPr lang="en-US" sz="3200" dirty="0">
                <a:latin typeface="Aptos" panose="020B0004020202020204" pitchFamily="34" charset="0"/>
              </a:rPr>
              <a:t>25 Title I N&amp;D (LEA)</a:t>
            </a:r>
            <a:endParaRPr lang="en-US" sz="3200" dirty="0"/>
          </a:p>
        </p:txBody>
      </p:sp>
      <p:sp>
        <p:nvSpPr>
          <p:cNvPr id="6" name="Content Placeholder 5">
            <a:extLst>
              <a:ext uri="{FF2B5EF4-FFF2-40B4-BE49-F238E27FC236}">
                <a16:creationId xmlns:a16="http://schemas.microsoft.com/office/drawing/2014/main" id="{6A027B7C-D8D7-BFC1-C3B2-E82D2F2E24DF}"/>
              </a:ext>
            </a:extLst>
          </p:cNvPr>
          <p:cNvSpPr>
            <a:spLocks noGrp="1"/>
          </p:cNvSpPr>
          <p:nvPr>
            <p:ph sz="half" idx="2"/>
          </p:nvPr>
        </p:nvSpPr>
        <p:spPr>
          <a:xfrm>
            <a:off x="9579311" y="2247901"/>
            <a:ext cx="7772400" cy="2566992"/>
          </a:xfrm>
        </p:spPr>
        <p:txBody>
          <a:bodyPr>
            <a:normAutofit lnSpcReduction="10000"/>
          </a:bodyPr>
          <a:lstStyle/>
          <a:p>
            <a:pPr marL="0" indent="0">
              <a:buNone/>
            </a:pPr>
            <a:r>
              <a:rPr lang="en-US" sz="3200" dirty="0"/>
              <a:t>Language to look for: </a:t>
            </a:r>
          </a:p>
          <a:p>
            <a:r>
              <a:rPr lang="en-US" sz="3200" dirty="0"/>
              <a:t>“…as updated by the federal Office of Management and Budget on 4/22/24…”</a:t>
            </a:r>
          </a:p>
          <a:p>
            <a:r>
              <a:rPr lang="en-US" sz="3200" dirty="0"/>
              <a:t>“…(eff. 11/1/24.” for the assurances, terms and conditions</a:t>
            </a:r>
          </a:p>
        </p:txBody>
      </p:sp>
      <p:pic>
        <p:nvPicPr>
          <p:cNvPr id="5" name="Picture 4" descr="Screenshot of the applicable regulations section of a subaward document.">
            <a:extLst>
              <a:ext uri="{FF2B5EF4-FFF2-40B4-BE49-F238E27FC236}">
                <a16:creationId xmlns:a16="http://schemas.microsoft.com/office/drawing/2014/main" id="{9F8483CB-15B6-2C22-B8B2-F3A4DF6E9843}"/>
              </a:ext>
            </a:extLst>
          </p:cNvPr>
          <p:cNvPicPr>
            <a:picLocks noChangeAspect="1"/>
          </p:cNvPicPr>
          <p:nvPr/>
        </p:nvPicPr>
        <p:blipFill>
          <a:blip r:embed="rId3"/>
          <a:srcRect b="14897"/>
          <a:stretch/>
        </p:blipFill>
        <p:spPr>
          <a:xfrm>
            <a:off x="1371600" y="5174673"/>
            <a:ext cx="14919742" cy="4924421"/>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284300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0902D-14A1-7368-4375-0F8FA0140566}"/>
              </a:ext>
            </a:extLst>
          </p:cNvPr>
          <p:cNvSpPr>
            <a:spLocks noGrp="1"/>
          </p:cNvSpPr>
          <p:nvPr>
            <p:ph type="title"/>
          </p:nvPr>
        </p:nvSpPr>
        <p:spPr/>
        <p:txBody>
          <a:bodyPr/>
          <a:lstStyle/>
          <a:p>
            <a:r>
              <a:rPr lang="en-US" dirty="0"/>
              <a:t>Tips and Resources</a:t>
            </a:r>
          </a:p>
        </p:txBody>
      </p:sp>
      <p:sp>
        <p:nvSpPr>
          <p:cNvPr id="3" name="Text Placeholder 2">
            <a:extLst>
              <a:ext uri="{FF2B5EF4-FFF2-40B4-BE49-F238E27FC236}">
                <a16:creationId xmlns:a16="http://schemas.microsoft.com/office/drawing/2014/main" id="{DC9D9D01-0CB7-58C9-4C26-34102227E56A}"/>
              </a:ext>
            </a:extLst>
          </p:cNvPr>
          <p:cNvSpPr>
            <a:spLocks noGrp="1"/>
          </p:cNvSpPr>
          <p:nvPr>
            <p:ph type="body" sz="quarter" idx="13"/>
          </p:nvPr>
        </p:nvSpPr>
        <p:spPr/>
        <p:txBody>
          <a:bodyPr/>
          <a:lstStyle/>
          <a:p>
            <a:r>
              <a:rPr lang="en-US" dirty="0"/>
              <a:t>We’re almost done, y‘all</a:t>
            </a:r>
          </a:p>
        </p:txBody>
      </p:sp>
    </p:spTree>
    <p:extLst>
      <p:ext uri="{BB962C8B-B14F-4D97-AF65-F5344CB8AC3E}">
        <p14:creationId xmlns:p14="http://schemas.microsoft.com/office/powerpoint/2010/main" val="3685076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29215F-37ED-4777-82AC-EFD060BEB6E6}"/>
              </a:ext>
            </a:extLst>
          </p:cNvPr>
          <p:cNvSpPr>
            <a:spLocks noGrp="1"/>
          </p:cNvSpPr>
          <p:nvPr>
            <p:ph type="title"/>
          </p:nvPr>
        </p:nvSpPr>
        <p:spPr/>
        <p:txBody>
          <a:bodyPr/>
          <a:lstStyle/>
          <a:p>
            <a:r>
              <a:rPr lang="en-US" b="1" dirty="0"/>
              <a:t>Communicate Regularly	</a:t>
            </a:r>
          </a:p>
        </p:txBody>
      </p:sp>
      <p:sp>
        <p:nvSpPr>
          <p:cNvPr id="8" name="Content Placeholder 7">
            <a:extLst>
              <a:ext uri="{FF2B5EF4-FFF2-40B4-BE49-F238E27FC236}">
                <a16:creationId xmlns:a16="http://schemas.microsoft.com/office/drawing/2014/main" id="{BFCF6F56-0AAE-491F-9CCE-D04F94EF0735}"/>
              </a:ext>
            </a:extLst>
          </p:cNvPr>
          <p:cNvSpPr>
            <a:spLocks noGrp="1"/>
          </p:cNvSpPr>
          <p:nvPr>
            <p:ph type="body" sz="half" idx="2"/>
          </p:nvPr>
        </p:nvSpPr>
        <p:spPr/>
        <p:txBody>
          <a:bodyPr>
            <a:normAutofit/>
          </a:bodyPr>
          <a:lstStyle/>
          <a:p>
            <a:pPr marL="0" indent="0" algn="ctr">
              <a:buNone/>
            </a:pPr>
            <a:r>
              <a:rPr lang="en-US" sz="4000" b="1" dirty="0"/>
              <a:t>With SCDE Program Office(s)</a:t>
            </a:r>
          </a:p>
          <a:p>
            <a:pPr marL="571500" indent="-571500">
              <a:buFont typeface="Arial" panose="020B0604020202020204" pitchFamily="34" charset="0"/>
              <a:buChar char="•"/>
            </a:pPr>
            <a:r>
              <a:rPr lang="en-US" sz="3200" dirty="0"/>
              <a:t>Reports (meet all deadlines)</a:t>
            </a:r>
          </a:p>
          <a:p>
            <a:pPr marL="571500" indent="-571500">
              <a:buFont typeface="Arial" panose="020B0604020202020204" pitchFamily="34" charset="0"/>
              <a:buChar char="•"/>
            </a:pPr>
            <a:r>
              <a:rPr lang="en-US" sz="3200" dirty="0"/>
              <a:t>Participate in all technical assistance</a:t>
            </a:r>
          </a:p>
          <a:p>
            <a:pPr marL="571500" indent="-571500">
              <a:buFont typeface="Arial" panose="020B0604020202020204" pitchFamily="34" charset="0"/>
              <a:buChar char="•"/>
            </a:pPr>
            <a:r>
              <a:rPr lang="en-US" sz="3200" dirty="0"/>
              <a:t>Ask questions &amp; request clarification</a:t>
            </a:r>
          </a:p>
        </p:txBody>
      </p:sp>
      <p:sp>
        <p:nvSpPr>
          <p:cNvPr id="6" name="Content Placeholder 5">
            <a:extLst>
              <a:ext uri="{FF2B5EF4-FFF2-40B4-BE49-F238E27FC236}">
                <a16:creationId xmlns:a16="http://schemas.microsoft.com/office/drawing/2014/main" id="{8B79D569-2F72-43D2-8A5F-DDF899A0D3EB}"/>
              </a:ext>
            </a:extLst>
          </p:cNvPr>
          <p:cNvSpPr>
            <a:spLocks noGrp="1"/>
          </p:cNvSpPr>
          <p:nvPr>
            <p:ph idx="1"/>
          </p:nvPr>
        </p:nvSpPr>
        <p:spPr/>
        <p:txBody>
          <a:bodyPr>
            <a:normAutofit fontScale="92500" lnSpcReduction="20000"/>
          </a:bodyPr>
          <a:lstStyle/>
          <a:p>
            <a:pPr marL="0" indent="0" algn="ctr">
              <a:buNone/>
            </a:pPr>
            <a:r>
              <a:rPr lang="en-US" sz="5400" b="1" dirty="0"/>
              <a:t>Within your District </a:t>
            </a:r>
          </a:p>
          <a:p>
            <a:pPr marL="0" indent="0" algn="ctr">
              <a:buNone/>
            </a:pPr>
            <a:endParaRPr lang="en-US" sz="5400" b="1" dirty="0"/>
          </a:p>
          <a:p>
            <a:pPr marL="685800" indent="-685800">
              <a:buFont typeface="Arial" panose="020B0604020202020204" pitchFamily="34" charset="0"/>
              <a:buChar char="•"/>
            </a:pPr>
            <a:r>
              <a:rPr lang="en-US" sz="5200" u="sng" dirty="0">
                <a:highlight>
                  <a:srgbClr val="FFE493"/>
                </a:highlight>
              </a:rPr>
              <a:t>Meet</a:t>
            </a:r>
            <a:r>
              <a:rPr lang="en-US" sz="5200" dirty="0">
                <a:highlight>
                  <a:srgbClr val="FFE493"/>
                </a:highlight>
              </a:rPr>
              <a:t> with offices and staff managing subgrants and grants</a:t>
            </a:r>
          </a:p>
          <a:p>
            <a:pPr marL="685800" indent="-685800">
              <a:buFont typeface="Arial" panose="020B0604020202020204" pitchFamily="34" charset="0"/>
              <a:buChar char="•"/>
            </a:pPr>
            <a:endParaRPr lang="en-US" sz="5200" dirty="0"/>
          </a:p>
          <a:p>
            <a:pPr marL="685800" indent="-685800">
              <a:buFont typeface="Arial" panose="020B0604020202020204" pitchFamily="34" charset="0"/>
              <a:buChar char="•"/>
            </a:pPr>
            <a:r>
              <a:rPr lang="en-US" sz="5200" dirty="0"/>
              <a:t>Talk with these staff regularly about compliance activities</a:t>
            </a:r>
          </a:p>
          <a:p>
            <a:pPr marL="685800" indent="-685800">
              <a:buFont typeface="Arial" panose="020B0604020202020204" pitchFamily="34" charset="0"/>
              <a:buChar char="•"/>
            </a:pPr>
            <a:endParaRPr lang="en-US" sz="5200" dirty="0"/>
          </a:p>
          <a:p>
            <a:pPr marL="685800" indent="-685800">
              <a:buFont typeface="Arial" panose="020B0604020202020204" pitchFamily="34" charset="0"/>
              <a:buChar char="•"/>
            </a:pPr>
            <a:r>
              <a:rPr lang="en-US" sz="5200" dirty="0"/>
              <a:t>Communicate with other offices that interact with program &amp; activities</a:t>
            </a:r>
          </a:p>
        </p:txBody>
      </p:sp>
    </p:spTree>
    <p:extLst>
      <p:ext uri="{BB962C8B-B14F-4D97-AF65-F5344CB8AC3E}">
        <p14:creationId xmlns:p14="http://schemas.microsoft.com/office/powerpoint/2010/main" val="18750101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7A3A5-D3AA-4877-BC33-C6ABA53821EA}"/>
              </a:ext>
            </a:extLst>
          </p:cNvPr>
          <p:cNvSpPr>
            <a:spLocks noGrp="1"/>
          </p:cNvSpPr>
          <p:nvPr>
            <p:ph type="title"/>
          </p:nvPr>
        </p:nvSpPr>
        <p:spPr/>
        <p:txBody>
          <a:bodyPr/>
          <a:lstStyle/>
          <a:p>
            <a:r>
              <a:rPr lang="en-US" dirty="0"/>
              <a:t>Set routines to complete required tasks</a:t>
            </a:r>
            <a:endParaRPr lang="en-US" b="1" dirty="0"/>
          </a:p>
        </p:txBody>
      </p:sp>
      <p:sp>
        <p:nvSpPr>
          <p:cNvPr id="3" name="Content Placeholder 2">
            <a:extLst>
              <a:ext uri="{FF2B5EF4-FFF2-40B4-BE49-F238E27FC236}">
                <a16:creationId xmlns:a16="http://schemas.microsoft.com/office/drawing/2014/main" id="{296A2D3B-AE92-4505-B71B-64EFF05FF632}"/>
              </a:ext>
            </a:extLst>
          </p:cNvPr>
          <p:cNvSpPr>
            <a:spLocks noGrp="1"/>
          </p:cNvSpPr>
          <p:nvPr>
            <p:ph idx="1"/>
          </p:nvPr>
        </p:nvSpPr>
        <p:spPr/>
        <p:txBody>
          <a:bodyPr/>
          <a:lstStyle/>
          <a:p>
            <a:pPr marL="685800" indent="-685800">
              <a:lnSpc>
                <a:spcPct val="100000"/>
              </a:lnSpc>
              <a:spcAft>
                <a:spcPts val="600"/>
              </a:spcAft>
              <a:buFont typeface="Arial" panose="020B0604020202020204" pitchFamily="34" charset="0"/>
              <a:buChar char="•"/>
            </a:pPr>
            <a:r>
              <a:rPr lang="en-US" sz="4800" dirty="0"/>
              <a:t>Reconciling budget estimates to actual expenditures </a:t>
            </a:r>
            <a:r>
              <a:rPr lang="en-US" sz="4800" dirty="0">
                <a:highlight>
                  <a:srgbClr val="FFE493"/>
                </a:highlight>
              </a:rPr>
              <a:t>(reconciliation is in the regs now!)</a:t>
            </a:r>
          </a:p>
          <a:p>
            <a:pPr marL="685800" indent="-685800">
              <a:lnSpc>
                <a:spcPct val="100000"/>
              </a:lnSpc>
              <a:spcAft>
                <a:spcPts val="600"/>
              </a:spcAft>
              <a:buFont typeface="Arial" panose="020B0604020202020204" pitchFamily="34" charset="0"/>
              <a:buChar char="•"/>
            </a:pPr>
            <a:r>
              <a:rPr lang="en-US" sz="4800" dirty="0"/>
              <a:t>Monitoring project and contract activities</a:t>
            </a:r>
          </a:p>
          <a:p>
            <a:pPr marL="685800" indent="-685800">
              <a:lnSpc>
                <a:spcPct val="100000"/>
              </a:lnSpc>
              <a:spcAft>
                <a:spcPts val="600"/>
              </a:spcAft>
              <a:buFont typeface="Arial" panose="020B0604020202020204" pitchFamily="34" charset="0"/>
              <a:buChar char="•"/>
            </a:pPr>
            <a:r>
              <a:rPr lang="en-US" sz="4800" dirty="0"/>
              <a:t>Preparing and submitting reports</a:t>
            </a:r>
          </a:p>
          <a:p>
            <a:pPr marL="685800" indent="-685800">
              <a:lnSpc>
                <a:spcPct val="100000"/>
              </a:lnSpc>
              <a:spcAft>
                <a:spcPts val="600"/>
              </a:spcAft>
              <a:buFont typeface="Arial" panose="020B0604020202020204" pitchFamily="34" charset="0"/>
              <a:buChar char="•"/>
            </a:pPr>
            <a:r>
              <a:rPr lang="en-US" sz="4800" dirty="0"/>
              <a:t>Reviewing and updating procedures/internal controls</a:t>
            </a:r>
          </a:p>
          <a:p>
            <a:endParaRPr lang="en-US" dirty="0"/>
          </a:p>
        </p:txBody>
      </p:sp>
    </p:spTree>
    <p:extLst>
      <p:ext uri="{BB962C8B-B14F-4D97-AF65-F5344CB8AC3E}">
        <p14:creationId xmlns:p14="http://schemas.microsoft.com/office/powerpoint/2010/main" val="3349536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5E5EC-7296-45EE-87EC-332D3980A35C}"/>
              </a:ext>
            </a:extLst>
          </p:cNvPr>
          <p:cNvSpPr>
            <a:spLocks noGrp="1"/>
          </p:cNvSpPr>
          <p:nvPr>
            <p:ph type="title"/>
          </p:nvPr>
        </p:nvSpPr>
        <p:spPr>
          <a:xfrm>
            <a:off x="730758" y="2095500"/>
            <a:ext cx="10242042" cy="1097280"/>
          </a:xfrm>
        </p:spPr>
        <p:txBody>
          <a:bodyPr anchor="t">
            <a:noAutofit/>
          </a:bodyPr>
          <a:lstStyle/>
          <a:p>
            <a:r>
              <a:rPr lang="en-US" sz="4400" b="1" dirty="0"/>
              <a:t>Most Stringent Rule/Threshold Applies</a:t>
            </a:r>
          </a:p>
        </p:txBody>
      </p:sp>
      <p:sp>
        <p:nvSpPr>
          <p:cNvPr id="4" name="Text Placeholder 3">
            <a:extLst>
              <a:ext uri="{FF2B5EF4-FFF2-40B4-BE49-F238E27FC236}">
                <a16:creationId xmlns:a16="http://schemas.microsoft.com/office/drawing/2014/main" id="{84A0AE71-FA0E-4494-A4AB-30B1F659AC80}"/>
              </a:ext>
            </a:extLst>
          </p:cNvPr>
          <p:cNvSpPr>
            <a:spLocks noGrp="1"/>
          </p:cNvSpPr>
          <p:nvPr>
            <p:ph sz="half" idx="1"/>
          </p:nvPr>
        </p:nvSpPr>
        <p:spPr>
          <a:xfrm>
            <a:off x="918972" y="3086100"/>
            <a:ext cx="10053828" cy="5523029"/>
          </a:xfrm>
        </p:spPr>
        <p:txBody>
          <a:bodyPr>
            <a:normAutofit/>
          </a:bodyPr>
          <a:lstStyle/>
          <a:p>
            <a:pPr marL="0" indent="0">
              <a:spcAft>
                <a:spcPts val="600"/>
              </a:spcAft>
              <a:buNone/>
            </a:pPr>
            <a:r>
              <a:rPr lang="en-US" sz="3600" dirty="0"/>
              <a:t>When a rule or threshold in regulation differs from state requirement/local policy, typically</a:t>
            </a:r>
          </a:p>
          <a:p>
            <a:pPr>
              <a:spcAft>
                <a:spcPts val="600"/>
              </a:spcAft>
            </a:pPr>
            <a:r>
              <a:rPr lang="en-US" sz="3600" dirty="0"/>
              <a:t>MOST Stringent or</a:t>
            </a:r>
          </a:p>
          <a:p>
            <a:pPr>
              <a:spcAft>
                <a:spcPts val="600"/>
              </a:spcAft>
            </a:pPr>
            <a:r>
              <a:rPr lang="en-US" sz="3600" dirty="0"/>
              <a:t>MOST Restrictive applies</a:t>
            </a:r>
          </a:p>
        </p:txBody>
      </p:sp>
      <p:pic>
        <p:nvPicPr>
          <p:cNvPr id="6" name="Content Placeholder 5" descr="Wood carving of the number one on a table">
            <a:extLst>
              <a:ext uri="{FF2B5EF4-FFF2-40B4-BE49-F238E27FC236}">
                <a16:creationId xmlns:a16="http://schemas.microsoft.com/office/drawing/2014/main" id="{692F4EC6-B3CF-4B1F-ACB3-A5C5F6F9B937}"/>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r="25774"/>
          <a:stretch/>
        </p:blipFill>
        <p:spPr>
          <a:xfrm>
            <a:off x="11277599" y="2247900"/>
            <a:ext cx="6074111" cy="6361229"/>
          </a:xfrm>
          <a:noFill/>
          <a:effectLst>
            <a:outerShdw blurRad="63500" sx="102000" sy="102000" algn="ctr" rotWithShape="0">
              <a:prstClr val="black">
                <a:alpha val="40000"/>
              </a:prstClr>
            </a:outerShdw>
          </a:effectLst>
        </p:spPr>
      </p:pic>
      <p:sp>
        <p:nvSpPr>
          <p:cNvPr id="3" name="Title 4">
            <a:extLst>
              <a:ext uri="{FF2B5EF4-FFF2-40B4-BE49-F238E27FC236}">
                <a16:creationId xmlns:a16="http://schemas.microsoft.com/office/drawing/2014/main" id="{0BE26354-3415-7AB1-B736-55AD57B661DC}"/>
              </a:ext>
            </a:extLst>
          </p:cNvPr>
          <p:cNvSpPr txBox="1">
            <a:spLocks/>
          </p:cNvSpPr>
          <p:nvPr/>
        </p:nvSpPr>
        <p:spPr>
          <a:xfrm>
            <a:off x="918972" y="547687"/>
            <a:ext cx="16450056" cy="1097280"/>
          </a:xfrm>
          <a:prstGeom prst="rect">
            <a:avLst/>
          </a:prstGeom>
        </p:spPr>
        <p:txBody>
          <a:bodyPr vert="horz" lIns="91440" tIns="45720" rIns="91440" bIns="45720" rtlCol="0" anchor="t">
            <a:normAutofit/>
          </a:bodyPr>
          <a:lstStyle>
            <a:lvl1pPr algn="l" defTabSz="1371600" rtl="0" eaLnBrk="1" latinLnBrk="0" hangingPunct="1">
              <a:lnSpc>
                <a:spcPct val="100000"/>
              </a:lnSpc>
              <a:spcBef>
                <a:spcPct val="0"/>
              </a:spcBef>
              <a:buNone/>
              <a:defRPr sz="5000" b="1" kern="1200">
                <a:solidFill>
                  <a:srgbClr val="2F3D4C"/>
                </a:solidFill>
                <a:latin typeface="+mn-lt"/>
                <a:ea typeface="+mj-ea"/>
                <a:cs typeface="+mj-cs"/>
              </a:defRPr>
            </a:lvl1pPr>
          </a:lstStyle>
          <a:p>
            <a:r>
              <a:rPr lang="en-US" dirty="0"/>
              <a:t>Reminder</a:t>
            </a:r>
          </a:p>
        </p:txBody>
      </p:sp>
    </p:spTree>
    <p:extLst>
      <p:ext uri="{BB962C8B-B14F-4D97-AF65-F5344CB8AC3E}">
        <p14:creationId xmlns:p14="http://schemas.microsoft.com/office/powerpoint/2010/main" val="23675812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a:extLst>
              <a:ext uri="{FF2B5EF4-FFF2-40B4-BE49-F238E27FC236}">
                <a16:creationId xmlns:a16="http://schemas.microsoft.com/office/drawing/2014/main" id="{85412EC2-0B55-0165-9356-463E29449E42}"/>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panose="020B0004020202020204" pitchFamily="34" charset="0"/>
                <a:ea typeface="+mn-ea"/>
                <a:cs typeface="+mn-cs"/>
              </a:rPr>
              <a:t>Resources</a:t>
            </a:r>
          </a:p>
        </p:txBody>
      </p:sp>
      <p:sp>
        <p:nvSpPr>
          <p:cNvPr id="25" name="Content Placeholder 24">
            <a:extLst>
              <a:ext uri="{FF2B5EF4-FFF2-40B4-BE49-F238E27FC236}">
                <a16:creationId xmlns:a16="http://schemas.microsoft.com/office/drawing/2014/main" id="{8242B9FE-56DE-31F5-AB19-0129DB6F43FB}"/>
              </a:ext>
            </a:extLst>
          </p:cNvPr>
          <p:cNvSpPr>
            <a:spLocks noGrp="1"/>
          </p:cNvSpPr>
          <p:nvPr>
            <p:ph sz="half" idx="1"/>
          </p:nvPr>
        </p:nvSpPr>
        <p:spPr/>
        <p:txBody>
          <a:bodyPr>
            <a:noAutofit/>
          </a:bodyPr>
          <a:lstStyle/>
          <a:p>
            <a:pPr marL="0" indent="0">
              <a:buNone/>
            </a:pPr>
            <a:r>
              <a:rPr lang="en-US" sz="3600" dirty="0"/>
              <a:t>US GAO’s </a:t>
            </a:r>
            <a:r>
              <a:rPr lang="en-US" sz="3600" b="1" dirty="0"/>
              <a:t>Green Book</a:t>
            </a:r>
            <a:r>
              <a:rPr lang="en-US" sz="3600" dirty="0"/>
              <a:t>:</a:t>
            </a:r>
          </a:p>
          <a:p>
            <a:pPr marL="0" indent="0">
              <a:buNone/>
            </a:pPr>
            <a:r>
              <a:rPr lang="en-US" sz="3600" dirty="0">
                <a:hlinkClick r:id="rId3"/>
              </a:rPr>
              <a:t>https://www.gao.gov/greenbook</a:t>
            </a:r>
            <a:r>
              <a:rPr lang="en-US" sz="3600" dirty="0"/>
              <a:t> </a:t>
            </a:r>
          </a:p>
          <a:p>
            <a:pPr marL="0" indent="0">
              <a:buNone/>
            </a:pPr>
            <a:endParaRPr lang="en-US" sz="3600" dirty="0"/>
          </a:p>
          <a:p>
            <a:pPr marL="0" indent="0">
              <a:buNone/>
            </a:pPr>
            <a:r>
              <a:rPr lang="en-US" sz="3600" dirty="0"/>
              <a:t>COSO Integrated Framework for Internal Control: </a:t>
            </a:r>
            <a:r>
              <a:rPr lang="en-US" sz="3600" dirty="0">
                <a:hlinkClick r:id="rId4"/>
              </a:rPr>
              <a:t>https://www.coso.org/internal-control</a:t>
            </a:r>
            <a:endParaRPr lang="en-US" sz="3600" dirty="0"/>
          </a:p>
        </p:txBody>
      </p:sp>
      <p:sp>
        <p:nvSpPr>
          <p:cNvPr id="28" name="Content Placeholder 27">
            <a:extLst>
              <a:ext uri="{FF2B5EF4-FFF2-40B4-BE49-F238E27FC236}">
                <a16:creationId xmlns:a16="http://schemas.microsoft.com/office/drawing/2014/main" id="{A40C65FD-408A-E9CD-0EEE-6AE6E579D07F}"/>
              </a:ext>
            </a:extLst>
          </p:cNvPr>
          <p:cNvSpPr>
            <a:spLocks noGrp="1"/>
          </p:cNvSpPr>
          <p:nvPr>
            <p:ph sz="half" idx="2"/>
          </p:nvPr>
        </p:nvSpPr>
        <p:spPr/>
        <p:txBody>
          <a:bodyPr>
            <a:noAutofit/>
          </a:bodyPr>
          <a:lstStyle/>
          <a:p>
            <a:pPr marL="0" indent="0">
              <a:buNone/>
            </a:pPr>
            <a:r>
              <a:rPr lang="en-US" sz="3600" b="1" dirty="0"/>
              <a:t>COFFA</a:t>
            </a:r>
            <a:r>
              <a:rPr lang="en-US" sz="3600" dirty="0"/>
              <a:t> (Counsel on Federal Financial Assistance): </a:t>
            </a:r>
            <a:r>
              <a:rPr lang="en-US" sz="3600" dirty="0">
                <a:highlight>
                  <a:srgbClr val="FFFF00"/>
                </a:highlight>
                <a:hlinkClick r:id="rId5"/>
              </a:rPr>
              <a:t>https://www.coffa.gov/uniform-guidance-coffa/2024/</a:t>
            </a:r>
            <a:r>
              <a:rPr lang="en-US" sz="3600" dirty="0">
                <a:highlight>
                  <a:srgbClr val="FFFF00"/>
                </a:highlight>
              </a:rPr>
              <a:t> </a:t>
            </a:r>
          </a:p>
          <a:p>
            <a:pPr marL="0" indent="0">
              <a:lnSpc>
                <a:spcPct val="110000"/>
              </a:lnSpc>
              <a:spcBef>
                <a:spcPts val="0"/>
              </a:spcBef>
              <a:buNone/>
            </a:pPr>
            <a:r>
              <a:rPr lang="en-US" sz="3600" dirty="0"/>
              <a:t>Resources on 2024 Revisions to Title 2 CFR, including</a:t>
            </a:r>
          </a:p>
          <a:p>
            <a:r>
              <a:rPr lang="en-US" sz="3600" dirty="0"/>
              <a:t>Federal Register Notice</a:t>
            </a:r>
          </a:p>
          <a:p>
            <a:r>
              <a:rPr lang="en-US" sz="3600" dirty="0"/>
              <a:t>Redline Edits</a:t>
            </a:r>
          </a:p>
          <a:p>
            <a:r>
              <a:rPr lang="en-US" sz="3600" dirty="0"/>
              <a:t>2 CFR Crosswalk</a:t>
            </a:r>
          </a:p>
          <a:p>
            <a:r>
              <a:rPr lang="en-US" sz="3600" dirty="0"/>
              <a:t>FAQs </a:t>
            </a:r>
          </a:p>
          <a:p>
            <a:pPr marL="0" indent="0" algn="r">
              <a:buNone/>
            </a:pPr>
            <a:r>
              <a:rPr lang="en-US" dirty="0"/>
              <a:t>and more!</a:t>
            </a:r>
          </a:p>
        </p:txBody>
      </p:sp>
    </p:spTree>
    <p:extLst>
      <p:ext uri="{BB962C8B-B14F-4D97-AF65-F5344CB8AC3E}">
        <p14:creationId xmlns:p14="http://schemas.microsoft.com/office/powerpoint/2010/main" val="31619908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C9C714-D642-1153-8C03-2E20EFB33B23}"/>
            </a:ext>
          </a:extLst>
        </p:cNvPr>
        <p:cNvGrpSpPr/>
        <p:nvPr/>
      </p:nvGrpSpPr>
      <p:grpSpPr>
        <a:xfrm>
          <a:off x="0" y="0"/>
          <a:ext cx="0" cy="0"/>
          <a:chOff x="0" y="0"/>
          <a:chExt cx="0" cy="0"/>
        </a:xfrm>
      </p:grpSpPr>
      <p:sp>
        <p:nvSpPr>
          <p:cNvPr id="18" name="Title">
            <a:extLst>
              <a:ext uri="{FF2B5EF4-FFF2-40B4-BE49-F238E27FC236}">
                <a16:creationId xmlns:a16="http://schemas.microsoft.com/office/drawing/2014/main" id="{DE34E360-FDF2-10B8-FEC0-92649367A3A4}"/>
              </a:ext>
            </a:extLst>
          </p:cNvPr>
          <p:cNvSpPr txBox="1">
            <a:spLocks noGrp="1"/>
          </p:cNvSpPr>
          <p:nvPr>
            <p:ph type="title"/>
          </p:nvPr>
        </p:nvSpPr>
        <p:spPr>
          <a:xfrm>
            <a:off x="918972" y="711606"/>
            <a:ext cx="1640433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panose="020B0004020202020204" pitchFamily="34" charset="0"/>
                <a:ea typeface="+mn-ea"/>
                <a:cs typeface="+mn-cs"/>
              </a:rPr>
              <a:t>US Department of Education Items</a:t>
            </a:r>
          </a:p>
        </p:txBody>
      </p:sp>
      <p:sp>
        <p:nvSpPr>
          <p:cNvPr id="25" name="Content Placeholder 24">
            <a:extLst>
              <a:ext uri="{FF2B5EF4-FFF2-40B4-BE49-F238E27FC236}">
                <a16:creationId xmlns:a16="http://schemas.microsoft.com/office/drawing/2014/main" id="{0DACAD7F-987B-BCCC-DD1B-C500E8F56186}"/>
              </a:ext>
            </a:extLst>
          </p:cNvPr>
          <p:cNvSpPr>
            <a:spLocks noGrp="1"/>
          </p:cNvSpPr>
          <p:nvPr>
            <p:ph sz="half" idx="1"/>
          </p:nvPr>
        </p:nvSpPr>
        <p:spPr/>
        <p:txBody>
          <a:bodyPr>
            <a:noAutofit/>
          </a:bodyPr>
          <a:lstStyle/>
          <a:p>
            <a:pPr marL="0" indent="0">
              <a:buNone/>
            </a:pPr>
            <a:r>
              <a:rPr lang="en-US" sz="3600" dirty="0"/>
              <a:t>US Department of Education FAQ on </a:t>
            </a:r>
          </a:p>
          <a:p>
            <a:pPr marL="0" indent="0">
              <a:buNone/>
            </a:pPr>
            <a:r>
              <a:rPr lang="en-US" sz="3600" dirty="0"/>
              <a:t>2 CFR Part 200:</a:t>
            </a:r>
          </a:p>
          <a:p>
            <a:r>
              <a:rPr lang="en-US" sz="3600" dirty="0">
                <a:hlinkClick r:id="rId3"/>
              </a:rPr>
              <a:t>https://www.ed.gov/sites/ed/files/about/offices/list/ofo/oaga/uniformguidancefaqs.pdf</a:t>
            </a:r>
            <a:r>
              <a:rPr lang="en-US" sz="3600" dirty="0"/>
              <a:t> </a:t>
            </a:r>
          </a:p>
        </p:txBody>
      </p:sp>
      <p:sp>
        <p:nvSpPr>
          <p:cNvPr id="27" name="Content Placeholder 26">
            <a:extLst>
              <a:ext uri="{FF2B5EF4-FFF2-40B4-BE49-F238E27FC236}">
                <a16:creationId xmlns:a16="http://schemas.microsoft.com/office/drawing/2014/main" id="{502399A8-6024-E970-C1DA-96B63EDC1CEA}"/>
              </a:ext>
            </a:extLst>
          </p:cNvPr>
          <p:cNvSpPr>
            <a:spLocks noGrp="1"/>
          </p:cNvSpPr>
          <p:nvPr>
            <p:ph sz="half" idx="2"/>
          </p:nvPr>
        </p:nvSpPr>
        <p:spPr/>
        <p:txBody>
          <a:bodyPr>
            <a:noAutofit/>
          </a:bodyPr>
          <a:lstStyle/>
          <a:p>
            <a:pPr marL="0" indent="0">
              <a:buNone/>
            </a:pPr>
            <a:r>
              <a:rPr lang="en-US" sz="3600" dirty="0">
                <a:effectLst/>
                <a:latin typeface="Aptos" panose="020B0004020202020204" pitchFamily="34" charset="0"/>
                <a:ea typeface="Calibri" panose="020F0502020204030204" pitchFamily="34" charset="0"/>
                <a:cs typeface="Times New Roman" panose="02020603050405020304" pitchFamily="18" charset="0"/>
              </a:rPr>
              <a:t>Keep these for your files:</a:t>
            </a:r>
          </a:p>
          <a:p>
            <a:pPr marL="0" indent="0">
              <a:buNone/>
            </a:pPr>
            <a:r>
              <a:rPr lang="en-US" sz="3600" dirty="0">
                <a:effectLst/>
                <a:latin typeface="Aptos" panose="020B0004020202020204" pitchFamily="34" charset="0"/>
                <a:ea typeface="Calibri" panose="020F0502020204030204" pitchFamily="34" charset="0"/>
                <a:cs typeface="Times New Roman" panose="02020603050405020304" pitchFamily="18" charset="0"/>
              </a:rPr>
              <a:t>US Department of Education </a:t>
            </a:r>
            <a:r>
              <a:rPr lang="en-US" sz="3600" dirty="0">
                <a:latin typeface="Aptos" panose="020B0004020202020204" pitchFamily="34" charset="0"/>
                <a:ea typeface="Calibri" panose="020F0502020204030204" pitchFamily="34" charset="0"/>
                <a:cs typeface="Times New Roman" panose="02020603050405020304" pitchFamily="18" charset="0"/>
              </a:rPr>
              <a:t>actions:</a:t>
            </a:r>
            <a:endParaRPr lang="en-US" sz="3600" dirty="0">
              <a:effectLst/>
              <a:latin typeface="Aptos" panose="020B0004020202020204" pitchFamily="34" charset="0"/>
              <a:ea typeface="Calibri" panose="020F0502020204030204" pitchFamily="34" charset="0"/>
              <a:cs typeface="Times New Roman" panose="02020603050405020304" pitchFamily="18" charset="0"/>
            </a:endParaRPr>
          </a:p>
          <a:p>
            <a:r>
              <a:rPr lang="en-US" sz="3600" dirty="0">
                <a:effectLst/>
                <a:latin typeface="Aptos" panose="020B0004020202020204" pitchFamily="34" charset="0"/>
                <a:ea typeface="Calibri" panose="020F0502020204030204" pitchFamily="34" charset="0"/>
                <a:cs typeface="Times New Roman" panose="02020603050405020304" pitchFamily="18" charset="0"/>
              </a:rPr>
              <a:t>January 16, 2025: </a:t>
            </a:r>
            <a:r>
              <a:rPr lang="en-US" sz="3600" u="sng" dirty="0">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4"/>
              </a:rPr>
              <a:t>Federal Register :: Application of the Revised Version of the Uniform Guidance to Department Grants</a:t>
            </a:r>
            <a:r>
              <a:rPr lang="en-US" sz="3600" dirty="0">
                <a:effectLst/>
                <a:latin typeface="Aptos" panose="020B0004020202020204" pitchFamily="34" charset="0"/>
                <a:ea typeface="Calibri" panose="020F0502020204030204" pitchFamily="34" charset="0"/>
                <a:cs typeface="Times New Roman" panose="02020603050405020304" pitchFamily="18" charset="0"/>
              </a:rPr>
              <a:t>. </a:t>
            </a:r>
          </a:p>
          <a:p>
            <a:r>
              <a:rPr lang="en-US" sz="3600" dirty="0">
                <a:effectLst/>
                <a:latin typeface="Aptos" panose="020B0004020202020204" pitchFamily="34" charset="0"/>
                <a:ea typeface="Calibri" panose="020F0502020204030204" pitchFamily="34" charset="0"/>
                <a:cs typeface="Times New Roman" panose="02020603050405020304" pitchFamily="18" charset="0"/>
              </a:rPr>
              <a:t>February 10, 2025: </a:t>
            </a:r>
            <a:r>
              <a:rPr lang="en-US" sz="3600" u="sng" dirty="0">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5"/>
              </a:rPr>
              <a:t>Federal Register :: Retroactive Application of the Revised Version of the Guidance for Federal Financial Assistance</a:t>
            </a:r>
            <a:r>
              <a:rPr lang="en-US" sz="3600" dirty="0">
                <a:effectLst/>
                <a:latin typeface="Aptos" panose="020B0004020202020204" pitchFamily="34" charset="0"/>
                <a:ea typeface="Calibri" panose="020F0502020204030204" pitchFamily="34" charset="0"/>
                <a:cs typeface="Times New Roman" panose="02020603050405020304" pitchFamily="18" charset="0"/>
              </a:rPr>
              <a:t>. </a:t>
            </a:r>
            <a:endParaRPr lang="en-US" sz="3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592964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9">
            <a:extLst>
              <a:ext uri="{FF2B5EF4-FFF2-40B4-BE49-F238E27FC236}">
                <a16:creationId xmlns:a16="http://schemas.microsoft.com/office/drawing/2014/main" id="{96F7F149-4920-BF97-685C-CC24F767FC35}"/>
              </a:ext>
            </a:extLst>
          </p:cNvPr>
          <p:cNvSpPr txBox="1">
            <a:spLocks noGrp="1"/>
          </p:cNvSpPr>
          <p:nvPr>
            <p:ph type="title"/>
          </p:nvPr>
        </p:nvSpPr>
        <p:spPr>
          <a:xfrm>
            <a:off x="918972" y="547687"/>
            <a:ext cx="1645005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Questions?</a:t>
            </a:r>
          </a:p>
        </p:txBody>
      </p:sp>
      <p:pic>
        <p:nvPicPr>
          <p:cNvPr id="2" name="Picture 1" descr="Cartoon of hands circling a crystal ball.">
            <a:extLst>
              <a:ext uri="{FF2B5EF4-FFF2-40B4-BE49-F238E27FC236}">
                <a16:creationId xmlns:a16="http://schemas.microsoft.com/office/drawing/2014/main" id="{09DB3AE9-2988-E1EF-BABF-48977CEB3DC7}"/>
              </a:ext>
            </a:extLst>
          </p:cNvPr>
          <p:cNvPicPr>
            <a:picLocks noChangeAspect="1"/>
          </p:cNvPicPr>
          <p:nvPr/>
        </p:nvPicPr>
        <p:blipFill>
          <a:blip r:embed="rId3"/>
          <a:srcRect t="16324" b="16323"/>
          <a:stretch/>
        </p:blipFill>
        <p:spPr>
          <a:xfrm>
            <a:off x="936137" y="2166068"/>
            <a:ext cx="16450056" cy="6232247"/>
          </a:xfrm>
          <a:prstGeom prst="rect">
            <a:avLst/>
          </a:prstGeom>
          <a:noFill/>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26731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mj-lt"/>
              </a:rPr>
              <a:t>Contact Us</a:t>
            </a:r>
          </a:p>
        </p:txBody>
      </p:sp>
      <p:sp>
        <p:nvSpPr>
          <p:cNvPr id="4" name="Slide Number Placeholder 3"/>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defRPr/>
            </a:pPr>
            <a:fld id="{2638198E-7845-4843-8114-6B9DA8FD3EF6}" type="slidenum">
              <a:rPr lang="en-US">
                <a:solidFill>
                  <a:prstClr val="black">
                    <a:tint val="75000"/>
                  </a:prstClr>
                </a:solidFill>
                <a:latin typeface="Calibri" panose="020F0502020204030204"/>
              </a:rPr>
              <a:pPr>
                <a:defRPr/>
              </a:pPr>
              <a:t>33</a:t>
            </a:fld>
            <a:endParaRPr lang="en-US" dirty="0">
              <a:solidFill>
                <a:prstClr val="black">
                  <a:tint val="75000"/>
                </a:prstClr>
              </a:solidFill>
              <a:latin typeface="Calibri" panose="020F0502020204030204"/>
            </a:endParaRPr>
          </a:p>
        </p:txBody>
      </p:sp>
      <p:sp>
        <p:nvSpPr>
          <p:cNvPr id="3" name="Content Placeholder 2"/>
          <p:cNvSpPr>
            <a:spLocks noGrp="1"/>
          </p:cNvSpPr>
          <p:nvPr>
            <p:ph idx="1"/>
          </p:nvPr>
        </p:nvSpPr>
        <p:spPr>
          <a:xfrm>
            <a:off x="918972" y="2155666"/>
            <a:ext cx="16450056" cy="5975668"/>
          </a:xfrm>
        </p:spPr>
        <p:txBody>
          <a:bodyPr>
            <a:normAutofit/>
          </a:bodyPr>
          <a:lstStyle/>
          <a:p>
            <a:pPr marL="0" indent="0" algn="ctr">
              <a:buNone/>
            </a:pPr>
            <a:r>
              <a:rPr lang="en-US" sz="4400" b="1" dirty="0"/>
              <a:t>SCDE Office of Grant Services</a:t>
            </a:r>
          </a:p>
          <a:p>
            <a:pPr marL="0" indent="0" algn="ctr">
              <a:buNone/>
            </a:pPr>
            <a:r>
              <a:rPr lang="en-US" sz="4400" dirty="0">
                <a:hlinkClick r:id="rId3"/>
              </a:rPr>
              <a:t>Grants@ed.sc.gov</a:t>
            </a:r>
            <a:r>
              <a:rPr lang="en-US" sz="4400" dirty="0"/>
              <a:t>			(803) 734-5810</a:t>
            </a:r>
          </a:p>
          <a:p>
            <a:pPr marL="0" indent="0" algn="ctr">
              <a:buNone/>
            </a:pPr>
            <a:r>
              <a:rPr lang="en-US" sz="4400" dirty="0"/>
              <a:t>Audrey Shifflett, Director, </a:t>
            </a:r>
            <a:r>
              <a:rPr lang="en-US" sz="4400" dirty="0">
                <a:hlinkClick r:id="rId4"/>
              </a:rPr>
              <a:t>ashiffle@ed.sc.gov</a:t>
            </a:r>
            <a:r>
              <a:rPr lang="en-US" sz="4400" dirty="0"/>
              <a:t> </a:t>
            </a:r>
          </a:p>
          <a:p>
            <a:pPr marL="0" indent="0" algn="ctr">
              <a:buNone/>
            </a:pPr>
            <a:r>
              <a:rPr lang="en-US" sz="4400" dirty="0"/>
              <a:t>Lashaundra Dubose, Grants Coordinator, </a:t>
            </a:r>
            <a:r>
              <a:rPr lang="en-US" sz="4400" dirty="0">
                <a:hlinkClick r:id="rId5"/>
              </a:rPr>
              <a:t>ldubose@ed.sc.gov</a:t>
            </a:r>
            <a:r>
              <a:rPr lang="en-US" sz="4400" dirty="0"/>
              <a:t> </a:t>
            </a:r>
          </a:p>
          <a:p>
            <a:pPr marL="0" indent="0" algn="ctr">
              <a:buNone/>
            </a:pPr>
            <a:endParaRPr lang="en-US" sz="2400" dirty="0"/>
          </a:p>
        </p:txBody>
      </p:sp>
    </p:spTree>
    <p:extLst>
      <p:ext uri="{BB962C8B-B14F-4D97-AF65-F5344CB8AC3E}">
        <p14:creationId xmlns:p14="http://schemas.microsoft.com/office/powerpoint/2010/main" val="29587118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29215F-37ED-4777-82AC-EFD060BEB6E6}"/>
              </a:ext>
            </a:extLst>
          </p:cNvPr>
          <p:cNvSpPr>
            <a:spLocks noGrp="1"/>
          </p:cNvSpPr>
          <p:nvPr>
            <p:ph type="title"/>
          </p:nvPr>
        </p:nvSpPr>
        <p:spPr>
          <a:xfrm>
            <a:off x="905775" y="470049"/>
            <a:ext cx="16459200" cy="1783080"/>
          </a:xfrm>
        </p:spPr>
        <p:txBody>
          <a:bodyPr anchor="ctr">
            <a:normAutofit/>
          </a:bodyPr>
          <a:lstStyle/>
          <a:p>
            <a:r>
              <a:rPr lang="en-US" b="1" dirty="0"/>
              <a:t>Example: travel threshold</a:t>
            </a:r>
          </a:p>
        </p:txBody>
      </p:sp>
      <p:sp>
        <p:nvSpPr>
          <p:cNvPr id="5" name="Text Placeholder 4">
            <a:extLst>
              <a:ext uri="{FF2B5EF4-FFF2-40B4-BE49-F238E27FC236}">
                <a16:creationId xmlns:a16="http://schemas.microsoft.com/office/drawing/2014/main" id="{173022DC-2A56-4D7B-BA69-BABEB094E852}"/>
              </a:ext>
            </a:extLst>
          </p:cNvPr>
          <p:cNvSpPr>
            <a:spLocks noGrp="1"/>
          </p:cNvSpPr>
          <p:nvPr>
            <p:ph sz="half" idx="1"/>
          </p:nvPr>
        </p:nvSpPr>
        <p:spPr>
          <a:xfrm>
            <a:off x="905776" y="2253130"/>
            <a:ext cx="5645420" cy="6008747"/>
          </a:xfrm>
        </p:spPr>
        <p:txBody>
          <a:bodyPr>
            <a:normAutofit fontScale="92500" lnSpcReduction="20000"/>
          </a:bodyPr>
          <a:lstStyle/>
          <a:p>
            <a:pPr marL="0" indent="0" algn="r">
              <a:buNone/>
            </a:pPr>
            <a:r>
              <a:rPr lang="en-US" sz="5400" dirty="0"/>
              <a:t>Federal Regulation 2 CFR Part 200.475 says:</a:t>
            </a:r>
          </a:p>
        </p:txBody>
      </p:sp>
      <p:sp>
        <p:nvSpPr>
          <p:cNvPr id="6" name="Content Placeholder 5">
            <a:extLst>
              <a:ext uri="{FF2B5EF4-FFF2-40B4-BE49-F238E27FC236}">
                <a16:creationId xmlns:a16="http://schemas.microsoft.com/office/drawing/2014/main" id="{8B79D569-2F72-43D2-8A5F-DDF899A0D3EB}"/>
              </a:ext>
            </a:extLst>
          </p:cNvPr>
          <p:cNvSpPr>
            <a:spLocks noGrp="1"/>
          </p:cNvSpPr>
          <p:nvPr>
            <p:ph sz="half" idx="2"/>
          </p:nvPr>
        </p:nvSpPr>
        <p:spPr>
          <a:xfrm>
            <a:off x="7010400" y="2389067"/>
            <a:ext cx="10354575" cy="6945433"/>
          </a:xfrm>
        </p:spPr>
        <p:txBody>
          <a:bodyPr>
            <a:normAutofit fontScale="92500" lnSpcReduction="20000"/>
          </a:bodyPr>
          <a:lstStyle/>
          <a:p>
            <a:pPr marL="0" indent="0">
              <a:lnSpc>
                <a:spcPct val="120000"/>
              </a:lnSpc>
              <a:buNone/>
            </a:pPr>
            <a:r>
              <a:rPr lang="en-US" sz="4800" dirty="0"/>
              <a:t>Travel costs are allowable “…consistent with those normally allowed in like circumstances in the </a:t>
            </a:r>
            <a:r>
              <a:rPr lang="en-US" sz="4800" strike="sngStrike" dirty="0"/>
              <a:t>non-federal entity’s</a:t>
            </a:r>
            <a:r>
              <a:rPr lang="en-US" sz="4800" b="1" dirty="0"/>
              <a:t>recipient’s or subrecipient’s other</a:t>
            </a:r>
            <a:r>
              <a:rPr lang="en-US" sz="4800" dirty="0"/>
              <a:t> </a:t>
            </a:r>
            <a:r>
              <a:rPr lang="en-US" sz="4800" strike="sngStrike" dirty="0"/>
              <a:t>non-federally-funded </a:t>
            </a:r>
            <a:r>
              <a:rPr lang="en-US" sz="4800" dirty="0"/>
              <a:t>activities </a:t>
            </a:r>
            <a:r>
              <a:rPr lang="en-US" sz="4800" i="1" dirty="0"/>
              <a:t>and</a:t>
            </a:r>
            <a:r>
              <a:rPr lang="en-US" sz="4800" dirty="0"/>
              <a:t> in accordance with </a:t>
            </a:r>
            <a:r>
              <a:rPr lang="en-US" sz="4800" strike="sngStrike" dirty="0"/>
              <a:t>non-federal</a:t>
            </a:r>
            <a:r>
              <a:rPr lang="en-US" sz="4800" dirty="0"/>
              <a:t> </a:t>
            </a:r>
            <a:r>
              <a:rPr lang="en-US" sz="4800" strike="sngStrike" dirty="0"/>
              <a:t>entity’s</a:t>
            </a:r>
            <a:r>
              <a:rPr lang="en-US" sz="4800" b="1" dirty="0"/>
              <a:t>the recipient’s or subrecipient’s</a:t>
            </a:r>
            <a:r>
              <a:rPr lang="en-US" sz="4800" dirty="0"/>
              <a:t> </a:t>
            </a:r>
            <a:r>
              <a:rPr lang="en-US" sz="4800" b="1" dirty="0"/>
              <a:t>established </a:t>
            </a:r>
            <a:r>
              <a:rPr lang="en-US" sz="4800" dirty="0"/>
              <a:t>written </a:t>
            </a:r>
            <a:r>
              <a:rPr lang="en-US" sz="4800" strike="sngStrike" dirty="0"/>
              <a:t>travel reimbursement</a:t>
            </a:r>
            <a:r>
              <a:rPr lang="en-US" sz="4800" dirty="0"/>
              <a:t> policies.”</a:t>
            </a:r>
          </a:p>
          <a:p>
            <a:pPr marL="0" indent="0">
              <a:lnSpc>
                <a:spcPct val="100000"/>
              </a:lnSpc>
              <a:buNone/>
            </a:pPr>
            <a:endParaRPr lang="en-US" dirty="0"/>
          </a:p>
          <a:p>
            <a:pPr marL="0" indent="0">
              <a:lnSpc>
                <a:spcPct val="100000"/>
              </a:lnSpc>
              <a:buNone/>
            </a:pPr>
            <a:r>
              <a:rPr lang="en-US" dirty="0"/>
              <a:t>(italics mine)</a:t>
            </a:r>
          </a:p>
        </p:txBody>
      </p:sp>
    </p:spTree>
    <p:extLst>
      <p:ext uri="{BB962C8B-B14F-4D97-AF65-F5344CB8AC3E}">
        <p14:creationId xmlns:p14="http://schemas.microsoft.com/office/powerpoint/2010/main" val="3330624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29215F-37ED-4777-82AC-EFD060BEB6E6}"/>
              </a:ext>
            </a:extLst>
          </p:cNvPr>
          <p:cNvSpPr>
            <a:spLocks noGrp="1"/>
          </p:cNvSpPr>
          <p:nvPr>
            <p:ph type="title"/>
          </p:nvPr>
        </p:nvSpPr>
        <p:spPr>
          <a:xfrm>
            <a:off x="924415" y="757304"/>
            <a:ext cx="16450056" cy="1097280"/>
          </a:xfrm>
        </p:spPr>
        <p:txBody>
          <a:bodyPr>
            <a:noAutofit/>
          </a:bodyPr>
          <a:lstStyle/>
          <a:p>
            <a:r>
              <a:rPr lang="en-US" sz="3600" b="1" dirty="0"/>
              <a:t>Subaward and Assurances and Terms and Conditions sets most stringent </a:t>
            </a:r>
          </a:p>
        </p:txBody>
      </p:sp>
      <p:sp>
        <p:nvSpPr>
          <p:cNvPr id="8" name="Content Placeholder 7">
            <a:extLst>
              <a:ext uri="{FF2B5EF4-FFF2-40B4-BE49-F238E27FC236}">
                <a16:creationId xmlns:a16="http://schemas.microsoft.com/office/drawing/2014/main" id="{BFCF6F56-0AAE-491F-9CCE-D04F94EF0735}"/>
              </a:ext>
            </a:extLst>
          </p:cNvPr>
          <p:cNvSpPr>
            <a:spLocks noGrp="1"/>
          </p:cNvSpPr>
          <p:nvPr>
            <p:ph idx="1"/>
          </p:nvPr>
        </p:nvSpPr>
        <p:spPr>
          <a:xfrm>
            <a:off x="957072" y="2095500"/>
            <a:ext cx="16450056" cy="7423310"/>
          </a:xfrm>
        </p:spPr>
        <p:txBody>
          <a:bodyPr>
            <a:noAutofit/>
          </a:bodyPr>
          <a:lstStyle/>
          <a:p>
            <a:pPr marL="571500" indent="-571500">
              <a:lnSpc>
                <a:spcPct val="110000"/>
              </a:lnSpc>
              <a:spcBef>
                <a:spcPts val="0"/>
              </a:spcBef>
              <a:buFont typeface="Arial" panose="020B0604020202020204" pitchFamily="34" charset="0"/>
              <a:buChar char="•"/>
            </a:pPr>
            <a:r>
              <a:rPr lang="en-US" sz="3600" dirty="0"/>
              <a:t>State of South Carolina’s </a:t>
            </a:r>
            <a:r>
              <a:rPr lang="en-US" sz="3600" dirty="0">
                <a:solidFill>
                  <a:srgbClr val="000000"/>
                </a:solidFill>
                <a:ea typeface="Calibri" panose="020F0502020204030204" pitchFamily="34" charset="0"/>
              </a:rPr>
              <a:t>Proviso 117.20 of Annual Appropriations Act:</a:t>
            </a:r>
            <a:endParaRPr lang="en-US" sz="4000" dirty="0">
              <a:solidFill>
                <a:srgbClr val="000000"/>
              </a:solidFill>
              <a:ea typeface="Calibri" panose="020F0502020204030204" pitchFamily="34" charset="0"/>
            </a:endParaRPr>
          </a:p>
          <a:p>
            <a:pPr marL="0" indent="0">
              <a:lnSpc>
                <a:spcPct val="110000"/>
              </a:lnSpc>
              <a:spcBef>
                <a:spcPts val="0"/>
              </a:spcBef>
              <a:buNone/>
            </a:pPr>
            <a:r>
              <a:rPr lang="en-US" sz="3600" dirty="0">
                <a:solidFill>
                  <a:srgbClr val="000000"/>
                </a:solidFill>
                <a:ea typeface="Calibri" panose="020F0502020204030204" pitchFamily="34" charset="0"/>
              </a:rPr>
              <a:t>“The employee shall also be reimbursed for the actual expenses incurred in the obtaining of meals </a:t>
            </a:r>
            <a:r>
              <a:rPr lang="en-US" sz="3600" i="1" dirty="0">
                <a:solidFill>
                  <a:srgbClr val="000000"/>
                </a:solidFill>
                <a:highlight>
                  <a:srgbClr val="FFE493"/>
                </a:highlight>
                <a:ea typeface="Calibri" panose="020F0502020204030204" pitchFamily="34" charset="0"/>
              </a:rPr>
              <a:t>except</a:t>
            </a:r>
            <a:r>
              <a:rPr lang="en-US" sz="3600" i="1" dirty="0">
                <a:solidFill>
                  <a:srgbClr val="000000"/>
                </a:solidFill>
                <a:ea typeface="Calibri" panose="020F0502020204030204" pitchFamily="34" charset="0"/>
              </a:rPr>
              <a:t> </a:t>
            </a:r>
            <a:r>
              <a:rPr lang="en-US" sz="3600" dirty="0">
                <a:solidFill>
                  <a:srgbClr val="000000"/>
                </a:solidFill>
                <a:ea typeface="Calibri" panose="020F0502020204030204" pitchFamily="34" charset="0"/>
              </a:rPr>
              <a:t>that such</a:t>
            </a:r>
            <a:r>
              <a:rPr lang="en-US" sz="3600" dirty="0">
                <a:solidFill>
                  <a:srgbClr val="000000"/>
                </a:solidFill>
                <a:highlight>
                  <a:srgbClr val="FFE493"/>
                </a:highlight>
                <a:ea typeface="Calibri" panose="020F0502020204030204" pitchFamily="34" charset="0"/>
              </a:rPr>
              <a:t> costs </a:t>
            </a:r>
            <a:r>
              <a:rPr lang="en-US" sz="3600" i="1" dirty="0">
                <a:solidFill>
                  <a:srgbClr val="000000"/>
                </a:solidFill>
                <a:highlight>
                  <a:srgbClr val="FFE493"/>
                </a:highlight>
                <a:ea typeface="Calibri" panose="020F0502020204030204" pitchFamily="34" charset="0"/>
              </a:rPr>
              <a:t>shall not exceed</a:t>
            </a:r>
            <a:r>
              <a:rPr lang="en-US" sz="3600" dirty="0">
                <a:solidFill>
                  <a:srgbClr val="000000"/>
                </a:solidFill>
                <a:highlight>
                  <a:srgbClr val="FFE493"/>
                </a:highlight>
                <a:ea typeface="Calibri" panose="020F0502020204030204" pitchFamily="34" charset="0"/>
              </a:rPr>
              <a:t> </a:t>
            </a:r>
            <a:r>
              <a:rPr lang="en-US" sz="3600" dirty="0">
                <a:solidFill>
                  <a:srgbClr val="000000"/>
                </a:solidFill>
                <a:ea typeface="Calibri" panose="020F0502020204030204" pitchFamily="34" charset="0"/>
              </a:rPr>
              <a:t>$35 per day within the State of South Carolina. For travel outside of South Carolina the maximum daily reimbursement for meals </a:t>
            </a:r>
            <a:r>
              <a:rPr lang="en-US" sz="3600" i="1" dirty="0">
                <a:solidFill>
                  <a:srgbClr val="000000"/>
                </a:solidFill>
                <a:highlight>
                  <a:srgbClr val="FFE493"/>
                </a:highlight>
                <a:ea typeface="Calibri" panose="020F0502020204030204" pitchFamily="34" charset="0"/>
              </a:rPr>
              <a:t>shall not exceed </a:t>
            </a:r>
            <a:r>
              <a:rPr lang="en-US" sz="3600" dirty="0">
                <a:solidFill>
                  <a:srgbClr val="000000"/>
                </a:solidFill>
                <a:ea typeface="Calibri" panose="020F0502020204030204" pitchFamily="34" charset="0"/>
              </a:rPr>
              <a:t>$50.”</a:t>
            </a:r>
          </a:p>
        </p:txBody>
      </p:sp>
      <p:sp>
        <p:nvSpPr>
          <p:cNvPr id="3" name="Title 1">
            <a:extLst>
              <a:ext uri="{FF2B5EF4-FFF2-40B4-BE49-F238E27FC236}">
                <a16:creationId xmlns:a16="http://schemas.microsoft.com/office/drawing/2014/main" id="{9ADB1150-86CE-260F-106B-24B5716C5ED3}"/>
              </a:ext>
            </a:extLst>
          </p:cNvPr>
          <p:cNvSpPr txBox="1">
            <a:spLocks/>
          </p:cNvSpPr>
          <p:nvPr/>
        </p:nvSpPr>
        <p:spPr>
          <a:xfrm>
            <a:off x="834430" y="5524500"/>
            <a:ext cx="4423370" cy="3862869"/>
          </a:xfrm>
          <a:prstGeom prst="rect">
            <a:avLst/>
          </a:prstGeom>
          <a:solidFill>
            <a:schemeClr val="accent1">
              <a:lumMod val="20000"/>
              <a:lumOff val="80000"/>
            </a:schemeClr>
          </a:solidFill>
        </p:spPr>
        <p:txBody>
          <a:bodyPr vert="horz" lIns="91440" tIns="45720" rIns="91440" bIns="45720" rtlCol="0" anchor="t">
            <a:normAutofit/>
          </a:bodyPr>
          <a:lstStyle>
            <a:lvl1pPr algn="l" defTabSz="1371600" rtl="0" eaLnBrk="1" latinLnBrk="0" hangingPunct="1">
              <a:lnSpc>
                <a:spcPct val="100000"/>
              </a:lnSpc>
              <a:spcBef>
                <a:spcPct val="0"/>
              </a:spcBef>
              <a:buNone/>
              <a:defRPr sz="5000" b="1" kern="1200">
                <a:solidFill>
                  <a:srgbClr val="2F3D4C"/>
                </a:solidFill>
                <a:latin typeface="+mn-lt"/>
                <a:ea typeface="+mj-ea"/>
                <a:cs typeface="+mj-cs"/>
              </a:defRPr>
            </a:lvl1pPr>
          </a:lstStyle>
          <a:p>
            <a:r>
              <a:rPr lang="en-US" sz="3200" dirty="0"/>
              <a:t>Terms and Conditions</a:t>
            </a:r>
          </a:p>
          <a:p>
            <a:pPr marL="457200" indent="-457200">
              <a:buAutoNum type="alphaUcPeriod" startAt="10"/>
            </a:pPr>
            <a:r>
              <a:rPr lang="en-US" sz="3200" dirty="0"/>
              <a:t>Travel Costs</a:t>
            </a:r>
          </a:p>
          <a:p>
            <a:r>
              <a:rPr lang="en-US" sz="3200" b="0" i="1" dirty="0"/>
              <a:t>“</a:t>
            </a:r>
            <a:r>
              <a:rPr lang="en-US" sz="3200" b="0" dirty="0">
                <a:effectLst/>
                <a:ea typeface="Times New Roman" panose="02020603050405020304" pitchFamily="18" charset="0"/>
              </a:rPr>
              <a:t>Meals and incidentals are limited by the state budget proviso.”</a:t>
            </a:r>
            <a:endParaRPr lang="en-US" sz="3200" b="0" dirty="0"/>
          </a:p>
        </p:txBody>
      </p:sp>
      <p:pic>
        <p:nvPicPr>
          <p:cNvPr id="2" name="Content Placeholder 5" descr="Daily maximum allowance for meals is $35 in-state and $50 for out-of-state as determined by departure and return times." title="Table with meal allowance info">
            <a:extLst>
              <a:ext uri="{FF2B5EF4-FFF2-40B4-BE49-F238E27FC236}">
                <a16:creationId xmlns:a16="http://schemas.microsoft.com/office/drawing/2014/main" id="{8D6C5E9A-344F-EF98-9BFA-3FB54C48F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5524500"/>
            <a:ext cx="10997490" cy="3862869"/>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055362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1497BD-9374-4621-9515-064B5AB24FD4}"/>
              </a:ext>
            </a:extLst>
          </p:cNvPr>
          <p:cNvSpPr>
            <a:spLocks noGrp="1"/>
          </p:cNvSpPr>
          <p:nvPr>
            <p:ph type="title"/>
          </p:nvPr>
        </p:nvSpPr>
        <p:spPr>
          <a:xfrm>
            <a:off x="885635" y="1340644"/>
            <a:ext cx="6887149" cy="1669256"/>
          </a:xfrm>
        </p:spPr>
        <p:txBody>
          <a:bodyPr>
            <a:normAutofit/>
          </a:bodyPr>
          <a:lstStyle/>
          <a:p>
            <a:r>
              <a:rPr lang="en-US" b="1" dirty="0">
                <a:latin typeface="+mj-lt"/>
              </a:rPr>
              <a:t>How a District Complies</a:t>
            </a:r>
          </a:p>
        </p:txBody>
      </p:sp>
      <p:sp>
        <p:nvSpPr>
          <p:cNvPr id="7" name="Text Placeholder 6">
            <a:extLst>
              <a:ext uri="{FF2B5EF4-FFF2-40B4-BE49-F238E27FC236}">
                <a16:creationId xmlns:a16="http://schemas.microsoft.com/office/drawing/2014/main" id="{3A46B123-3746-4547-BB22-5D4CBDF7C384}"/>
              </a:ext>
            </a:extLst>
          </p:cNvPr>
          <p:cNvSpPr>
            <a:spLocks noGrp="1"/>
          </p:cNvSpPr>
          <p:nvPr>
            <p:ph type="body" sz="half" idx="2"/>
          </p:nvPr>
        </p:nvSpPr>
        <p:spPr>
          <a:xfrm>
            <a:off x="985838" y="3009900"/>
            <a:ext cx="6346485" cy="6248400"/>
          </a:xfrm>
        </p:spPr>
        <p:txBody>
          <a:bodyPr>
            <a:normAutofit lnSpcReduction="10000"/>
          </a:bodyPr>
          <a:lstStyle/>
          <a:p>
            <a:pPr>
              <a:spcBef>
                <a:spcPts val="600"/>
              </a:spcBef>
            </a:pPr>
            <a:r>
              <a:rPr lang="en-US" sz="4000" u="sng" dirty="0"/>
              <a:t>Example</a:t>
            </a:r>
            <a:r>
              <a:rPr lang="en-US" sz="4000" dirty="0"/>
              <a:t> (hypothetical in broad terms):</a:t>
            </a:r>
          </a:p>
          <a:p>
            <a:pPr marL="514350" indent="-514350">
              <a:spcBef>
                <a:spcPts val="600"/>
              </a:spcBef>
              <a:buFont typeface="Arial" panose="020B0604020202020204" pitchFamily="34" charset="0"/>
              <a:buChar char="•"/>
            </a:pPr>
            <a:r>
              <a:rPr lang="en-US" sz="4000" dirty="0"/>
              <a:t>District </a:t>
            </a:r>
            <a:r>
              <a:rPr lang="en-US" sz="4000" i="1" dirty="0"/>
              <a:t>per diem </a:t>
            </a:r>
            <a:r>
              <a:rPr lang="en-US" sz="4000" dirty="0"/>
              <a:t>is $50/day in-state</a:t>
            </a:r>
          </a:p>
          <a:p>
            <a:pPr marL="514350" indent="-514350">
              <a:spcBef>
                <a:spcPts val="600"/>
              </a:spcBef>
              <a:buFont typeface="Arial" panose="020B0604020202020204" pitchFamily="34" charset="0"/>
              <a:buChar char="•"/>
            </a:pPr>
            <a:r>
              <a:rPr lang="en-US" sz="4000" dirty="0"/>
              <a:t>Subaward funds limited to $35/day in-state</a:t>
            </a:r>
          </a:p>
          <a:p>
            <a:pPr marL="514350" indent="-514350">
              <a:spcBef>
                <a:spcPts val="600"/>
              </a:spcBef>
              <a:buFont typeface="Arial" panose="020B0604020202020204" pitchFamily="34" charset="0"/>
              <a:buChar char="•"/>
            </a:pPr>
            <a:r>
              <a:rPr lang="en-US" sz="4000" dirty="0"/>
              <a:t>Remaining $15/day </a:t>
            </a:r>
            <a:r>
              <a:rPr lang="en-US" sz="4000" i="1" dirty="0"/>
              <a:t>must</a:t>
            </a:r>
            <a:r>
              <a:rPr lang="en-US" sz="4000" dirty="0"/>
              <a:t> be non-federal/non-state funds</a:t>
            </a:r>
          </a:p>
          <a:p>
            <a:endParaRPr lang="en-US" sz="4200" dirty="0"/>
          </a:p>
          <a:p>
            <a:endParaRPr lang="en-US" sz="900" dirty="0"/>
          </a:p>
          <a:p>
            <a:endParaRPr lang="en-US" sz="3600" u="sng" dirty="0"/>
          </a:p>
        </p:txBody>
      </p:sp>
      <p:sp>
        <p:nvSpPr>
          <p:cNvPr id="10" name="Content Placeholder 9">
            <a:extLst>
              <a:ext uri="{FF2B5EF4-FFF2-40B4-BE49-F238E27FC236}">
                <a16:creationId xmlns:a16="http://schemas.microsoft.com/office/drawing/2014/main" id="{2A62950E-BA2D-3CB2-8E62-5CAB2B5DAF4E}"/>
              </a:ext>
            </a:extLst>
          </p:cNvPr>
          <p:cNvSpPr>
            <a:spLocks noGrp="1"/>
          </p:cNvSpPr>
          <p:nvPr>
            <p:ph idx="1"/>
          </p:nvPr>
        </p:nvSpPr>
        <p:spPr/>
        <p:txBody>
          <a:bodyPr/>
          <a:lstStyle/>
          <a:p>
            <a:endParaRPr lang="en-US" b="1" dirty="0"/>
          </a:p>
        </p:txBody>
      </p:sp>
      <p:pic>
        <p:nvPicPr>
          <p:cNvPr id="8" name="Picture Placeholder 5" descr="A pool with palm trees and a building in the background.&#10;">
            <a:extLst>
              <a:ext uri="{FF2B5EF4-FFF2-40B4-BE49-F238E27FC236}">
                <a16:creationId xmlns:a16="http://schemas.microsoft.com/office/drawing/2014/main" id="{53BC3B9E-2953-ECCC-2F7D-085EFFCD660F}"/>
              </a:ext>
            </a:extLst>
          </p:cNvPr>
          <p:cNvPicPr>
            <a:picLocks noChangeAspect="1"/>
          </p:cNvPicPr>
          <p:nvPr/>
        </p:nvPicPr>
        <p:blipFill>
          <a:blip r:embed="rId3">
            <a:extLst>
              <a:ext uri="{28A0092B-C50C-407E-A947-70E740481C1C}">
                <a14:useLocalDpi xmlns:a14="http://schemas.microsoft.com/office/drawing/2010/main" val="0"/>
              </a:ext>
            </a:extLst>
          </a:blip>
          <a:srcRect l="13174" r="13174"/>
          <a:stretch>
            <a:fillRect/>
          </a:stretch>
        </p:blipFill>
        <p:spPr>
          <a:xfrm>
            <a:off x="8245954" y="669073"/>
            <a:ext cx="9044255" cy="8134407"/>
          </a:xfrm>
          <a:prstGeom prst="rect">
            <a:avLst/>
          </a:prstGeom>
          <a:ln w="28575">
            <a:solidFill>
              <a:srgbClr val="F0C14C"/>
            </a:solid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051203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dirty="0">
                <a:ln>
                  <a:noFill/>
                </a:ln>
                <a:effectLst/>
                <a:uLnTx/>
                <a:uFillTx/>
                <a:latin typeface="Aptos" panose="020B0004020202020204" pitchFamily="34" charset="0"/>
                <a:ea typeface="+mj-ea"/>
                <a:cs typeface="+mj-cs"/>
              </a:rPr>
              <a:t>Agenda</a:t>
            </a:r>
            <a:endParaRPr lang="en-US" sz="6600" dirty="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1500160"/>
            <a:ext cx="10922508" cy="6891052"/>
          </a:xfrm>
        </p:spPr>
        <p:txBody>
          <a:bodyPr anchor="ctr">
            <a:normAutofit/>
          </a:bodyPr>
          <a:lstStyle/>
          <a:p>
            <a:pPr marL="0" marR="0" lvl="0" indent="0" defTabSz="914400" rtl="0" eaLnBrk="1" fontAlgn="auto" latinLnBrk="0" hangingPunct="1">
              <a:lnSpc>
                <a:spcPct val="100000"/>
              </a:lnSpc>
              <a:spcBef>
                <a:spcPts val="0"/>
              </a:spcBef>
              <a:spcAft>
                <a:spcPts val="2400"/>
              </a:spcAft>
              <a:buClrTx/>
              <a:buSzTx/>
              <a:buFontTx/>
              <a:buNone/>
              <a:tabLst/>
              <a:defRPr/>
            </a:pPr>
            <a:r>
              <a:rPr kumimoji="0" lang="en-US" sz="58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1 Updates </a:t>
            </a:r>
            <a:r>
              <a:rPr lang="en-US" sz="5800" b="1" dirty="0">
                <a:solidFill>
                  <a:srgbClr val="2F3D4C"/>
                </a:solidFill>
                <a:latin typeface="Aptos" panose="020B0004020202020204" pitchFamily="34" charset="0"/>
              </a:rPr>
              <a:t>&amp; New </a:t>
            </a:r>
            <a:r>
              <a:rPr kumimoji="0" lang="en-US" sz="58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Regulations</a:t>
            </a:r>
          </a:p>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58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2 Policies &amp; Procedures</a:t>
            </a:r>
          </a:p>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3 Effective Date</a:t>
            </a:r>
          </a:p>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4 Tips and Resources</a:t>
            </a:r>
          </a:p>
        </p:txBody>
      </p:sp>
    </p:spTree>
    <p:extLst>
      <p:ext uri="{BB962C8B-B14F-4D97-AF65-F5344CB8AC3E}">
        <p14:creationId xmlns:p14="http://schemas.microsoft.com/office/powerpoint/2010/main" val="3331359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Updates </a:t>
            </a:r>
            <a:r>
              <a:rPr lang="en-US" sz="8800" b="1" dirty="0">
                <a:solidFill>
                  <a:srgbClr val="2F3D4C"/>
                </a:solidFill>
                <a:latin typeface="Aptos" panose="020B0004020202020204" pitchFamily="34" charset="0"/>
              </a:rPr>
              <a:t>&amp; New </a:t>
            </a:r>
            <a:r>
              <a:rPr kumimoji="0" lang="en-US" sz="88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Regulations</a:t>
            </a: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lstStyle/>
          <a:p>
            <a:r>
              <a:rPr lang="en-US" dirty="0"/>
              <a:t>Note: Not Comprehensive</a:t>
            </a:r>
          </a:p>
        </p:txBody>
      </p:sp>
    </p:spTree>
    <p:extLst>
      <p:ext uri="{BB962C8B-B14F-4D97-AF65-F5344CB8AC3E}">
        <p14:creationId xmlns:p14="http://schemas.microsoft.com/office/powerpoint/2010/main" val="3872578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D3B1D-4DC5-3437-8057-0C05D9711969}"/>
              </a:ext>
            </a:extLst>
          </p:cNvPr>
          <p:cNvSpPr>
            <a:spLocks noGrp="1"/>
          </p:cNvSpPr>
          <p:nvPr>
            <p:ph type="title"/>
          </p:nvPr>
        </p:nvSpPr>
        <p:spPr/>
        <p:txBody>
          <a:bodyPr/>
          <a:lstStyle/>
          <a:p>
            <a:r>
              <a:rPr lang="en-US" dirty="0"/>
              <a:t>Updates Announced in Federal Register April 22, 2024</a:t>
            </a:r>
          </a:p>
        </p:txBody>
      </p:sp>
      <p:sp>
        <p:nvSpPr>
          <p:cNvPr id="3" name="Content Placeholder 2">
            <a:extLst>
              <a:ext uri="{FF2B5EF4-FFF2-40B4-BE49-F238E27FC236}">
                <a16:creationId xmlns:a16="http://schemas.microsoft.com/office/drawing/2014/main" id="{9B804579-C03E-15B8-6037-150C10D8568C}"/>
              </a:ext>
            </a:extLst>
          </p:cNvPr>
          <p:cNvSpPr>
            <a:spLocks noGrp="1"/>
          </p:cNvSpPr>
          <p:nvPr>
            <p:ph idx="1"/>
          </p:nvPr>
        </p:nvSpPr>
        <p:spPr>
          <a:xfrm>
            <a:off x="918972" y="1817316"/>
            <a:ext cx="16450056" cy="7921997"/>
          </a:xfrm>
        </p:spPr>
        <p:txBody>
          <a:bodyPr/>
          <a:lstStyle/>
          <a:p>
            <a:r>
              <a:rPr lang="en-US" sz="3600" b="1" dirty="0"/>
              <a:t>Title 2</a:t>
            </a:r>
            <a:r>
              <a:rPr lang="en-US" sz="3600" dirty="0"/>
              <a:t> of the Code of Federal Regulations (CFR) is now </a:t>
            </a:r>
            <a:r>
              <a:rPr lang="en-US" sz="3600" b="1" dirty="0"/>
              <a:t>OMB Guidance for Federal Financial Assistance</a:t>
            </a:r>
            <a:r>
              <a:rPr lang="en-US" sz="3600" dirty="0"/>
              <a:t> (previous title: OMB Guidance for Grants and Agreements)</a:t>
            </a:r>
          </a:p>
          <a:p>
            <a:endParaRPr lang="en-US" dirty="0"/>
          </a:p>
          <a:p>
            <a:endParaRPr lang="en-US" dirty="0"/>
          </a:p>
          <a:p>
            <a:endParaRPr lang="en-US" dirty="0"/>
          </a:p>
          <a:p>
            <a:endParaRPr lang="en-US" b="1" dirty="0"/>
          </a:p>
          <a:p>
            <a:endParaRPr lang="en-US" b="1" dirty="0"/>
          </a:p>
          <a:p>
            <a:endParaRPr lang="en-US" sz="1800" dirty="0"/>
          </a:p>
          <a:p>
            <a:r>
              <a:rPr lang="en-US" sz="4000" dirty="0"/>
              <a:t>Updated 2 CFR Parts 1, 25, 170, 175, 180, 182, 183, 184, and 200</a:t>
            </a:r>
          </a:p>
          <a:p>
            <a:endParaRPr lang="en-US" sz="2000" dirty="0"/>
          </a:p>
          <a:p>
            <a:r>
              <a:rPr lang="en-US" sz="4000" dirty="0"/>
              <a:t>2 CFR Part 200, Uniform Administrative Requirements, Cost Principles, and Audit Requirements for Federal Awards is still </a:t>
            </a:r>
            <a:r>
              <a:rPr lang="en-US" sz="4000" b="1" dirty="0"/>
              <a:t>Uniform Guidance</a:t>
            </a:r>
            <a:r>
              <a:rPr lang="en-US" sz="4000" dirty="0"/>
              <a:t> (a.k.a. Super Circular, Uniform Grant Guidance or UGG). </a:t>
            </a:r>
          </a:p>
          <a:p>
            <a:endParaRPr lang="en-US" dirty="0"/>
          </a:p>
          <a:p>
            <a:endParaRPr lang="en-US" dirty="0"/>
          </a:p>
        </p:txBody>
      </p:sp>
      <p:pic>
        <p:nvPicPr>
          <p:cNvPr id="5" name="Picture 4" descr="Screenshot of a close-up of the electronic code of federal regulations Titles list.">
            <a:extLst>
              <a:ext uri="{FF2B5EF4-FFF2-40B4-BE49-F238E27FC236}">
                <a16:creationId xmlns:a16="http://schemas.microsoft.com/office/drawing/2014/main" id="{4A3B5310-52A4-621B-BD26-9391BC833428}"/>
              </a:ext>
            </a:extLst>
          </p:cNvPr>
          <p:cNvPicPr>
            <a:picLocks noChangeAspect="1"/>
          </p:cNvPicPr>
          <p:nvPr/>
        </p:nvPicPr>
        <p:blipFill>
          <a:blip r:embed="rId2"/>
          <a:stretch>
            <a:fillRect/>
          </a:stretch>
        </p:blipFill>
        <p:spPr>
          <a:xfrm>
            <a:off x="1061689" y="3009900"/>
            <a:ext cx="16164621" cy="266700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817464934"/>
      </p:ext>
    </p:extLst>
  </p:cSld>
  <p:clrMapOvr>
    <a:masterClrMapping/>
  </p:clrMapOvr>
</p:sld>
</file>

<file path=ppt/theme/theme1.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SCDE PPT Template - Light - accessible version (3)</Template>
  <TotalTime>2562</TotalTime>
  <Words>2786</Words>
  <Application>Microsoft Office PowerPoint</Application>
  <PresentationFormat>Custom</PresentationFormat>
  <Paragraphs>273</Paragraphs>
  <Slides>34</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Aptos</vt:lpstr>
      <vt:lpstr>Courier New</vt:lpstr>
      <vt:lpstr>Algerian</vt:lpstr>
      <vt:lpstr>Times New Roman</vt:lpstr>
      <vt:lpstr>Arial</vt:lpstr>
      <vt:lpstr>Calibri</vt:lpstr>
      <vt:lpstr>1_Office Theme</vt:lpstr>
      <vt:lpstr>OMB Updated the Uniform Grant Guidance.  Now What Do I Do?</vt:lpstr>
      <vt:lpstr>Disclaimer</vt:lpstr>
      <vt:lpstr>Most Stringent Rule/Threshold Applies</vt:lpstr>
      <vt:lpstr>Example: travel threshold</vt:lpstr>
      <vt:lpstr>Subaward and Assurances and Terms and Conditions sets most stringent </vt:lpstr>
      <vt:lpstr>How a District Complies</vt:lpstr>
      <vt:lpstr>Agenda</vt:lpstr>
      <vt:lpstr>Updates &amp; New Regulations</vt:lpstr>
      <vt:lpstr>Updates Announced in Federal Register April 22, 2024</vt:lpstr>
      <vt:lpstr>2 CFR Part 200.302 Financial Management</vt:lpstr>
      <vt:lpstr>2 CFR Part 200.303 Internal Controls</vt:lpstr>
      <vt:lpstr>2 CFR 200.318 General procurement standards</vt:lpstr>
      <vt:lpstr>§200.318 (h) Responsible contractors</vt:lpstr>
      <vt:lpstr>Other Procurement Updates</vt:lpstr>
      <vt:lpstr>New: Subgrantees can subgrant funds, but…</vt:lpstr>
      <vt:lpstr>2 CFR Part 200.332 Requirements for pass-through entities</vt:lpstr>
      <vt:lpstr>If District Wants to Subgrant, must notify SCDE</vt:lpstr>
      <vt:lpstr>Policies and Procedures</vt:lpstr>
      <vt:lpstr>Required Written Policies and Suggested</vt:lpstr>
      <vt:lpstr>Required Written Procedures </vt:lpstr>
      <vt:lpstr>Effective Date</vt:lpstr>
      <vt:lpstr>Effective Dates: Updated Uniform Grant Guidance (UGG)</vt:lpstr>
      <vt:lpstr>And then, January 2025 happened…</vt:lpstr>
      <vt:lpstr>Federal Register, January 16, 2025</vt:lpstr>
      <vt:lpstr>Federal Register, February 10, 2025</vt:lpstr>
      <vt:lpstr>Check Your Subaward! </vt:lpstr>
      <vt:lpstr>Tips and Resources</vt:lpstr>
      <vt:lpstr>Communicate Regularly </vt:lpstr>
      <vt:lpstr>Set routines to complete required tasks</vt:lpstr>
      <vt:lpstr>Resources</vt:lpstr>
      <vt:lpstr>US Department of Education Items</vt:lpstr>
      <vt:lpstr>Questions?</vt:lpstr>
      <vt:lpstr>Contact Us</vt:lpstr>
      <vt:lpstr>ed.sc.gov</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Shifflett, Audrey</dc:creator>
  <cp:lastModifiedBy>Moss, Kimberly S</cp:lastModifiedBy>
  <cp:revision>52</cp:revision>
  <cp:lastPrinted>2025-03-03T23:02:54Z</cp:lastPrinted>
  <dcterms:created xsi:type="dcterms:W3CDTF">2025-02-21T18:48:36Z</dcterms:created>
  <dcterms:modified xsi:type="dcterms:W3CDTF">2025-05-16T14:03:01Z</dcterms:modified>
  <dc:identifier>DAGJFJTh0zc</dc:identifier>
</cp:coreProperties>
</file>