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2" r:id="rId2"/>
    <p:sldMasterId id="2147483672" r:id="rId3"/>
  </p:sldMasterIdLst>
  <p:notesMasterIdLst>
    <p:notesMasterId r:id="rId24"/>
  </p:notesMasterIdLst>
  <p:handoutMasterIdLst>
    <p:handoutMasterId r:id="rId25"/>
  </p:handoutMasterIdLst>
  <p:sldIdLst>
    <p:sldId id="258" r:id="rId4"/>
    <p:sldId id="256" r:id="rId5"/>
    <p:sldId id="259" r:id="rId6"/>
    <p:sldId id="303" r:id="rId7"/>
    <p:sldId id="257" r:id="rId8"/>
    <p:sldId id="294" r:id="rId9"/>
    <p:sldId id="295" r:id="rId10"/>
    <p:sldId id="291" r:id="rId11"/>
    <p:sldId id="296" r:id="rId12"/>
    <p:sldId id="292" r:id="rId13"/>
    <p:sldId id="298" r:id="rId14"/>
    <p:sldId id="299" r:id="rId15"/>
    <p:sldId id="293" r:id="rId16"/>
    <p:sldId id="300" r:id="rId17"/>
    <p:sldId id="266" r:id="rId18"/>
    <p:sldId id="301" r:id="rId19"/>
    <p:sldId id="268" r:id="rId20"/>
    <p:sldId id="302" r:id="rId21"/>
    <p:sldId id="273" r:id="rId22"/>
    <p:sldId id="297" r:id="rId2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C3F495-7452-498D-856A-BC9869B49C24}" v="15" dt="2022-09-01T15:22:34.1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3" autoAdjust="0"/>
    <p:restoredTop sz="86481" autoAdjust="0"/>
  </p:normalViewPr>
  <p:slideViewPr>
    <p:cSldViewPr snapToGrid="0">
      <p:cViewPr varScale="1">
        <p:scale>
          <a:sx n="54" d="100"/>
          <a:sy n="54" d="100"/>
        </p:scale>
        <p:origin x="78" y="252"/>
      </p:cViewPr>
      <p:guideLst/>
    </p:cSldViewPr>
  </p:slideViewPr>
  <p:outlineViewPr>
    <p:cViewPr>
      <p:scale>
        <a:sx n="33" d="100"/>
        <a:sy n="33" d="100"/>
      </p:scale>
      <p:origin x="0" y="-5634"/>
    </p:cViewPr>
  </p:outlineViewPr>
  <p:notesTextViewPr>
    <p:cViewPr>
      <p:scale>
        <a:sx n="1" d="1"/>
        <a:sy n="1" d="1"/>
      </p:scale>
      <p:origin x="0" y="0"/>
    </p:cViewPr>
  </p:notesTextViewPr>
  <p:notesViewPr>
    <p:cSldViewPr snapToGrid="0">
      <p:cViewPr varScale="1">
        <p:scale>
          <a:sx n="112" d="100"/>
          <a:sy n="112" d="100"/>
        </p:scale>
        <p:origin x="244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13F837-BEDA-436A-A5EA-BEEE56FA205B}"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BEABF8D8-1628-41D7-B6CF-2D51E9FE99CC}">
      <dgm:prSet phldrT="[Text]" custT="1"/>
      <dgm:spPr/>
      <dgm:t>
        <a:bodyPr/>
        <a:lstStyle/>
        <a:p>
          <a:r>
            <a:rPr lang="en-US" sz="1800" dirty="0">
              <a:latin typeface="Trebuchet MS" panose="020B0603020202020204" pitchFamily="34" charset="0"/>
            </a:rPr>
            <a:t>Gathering Feedback December 2021-February 2022</a:t>
          </a:r>
        </a:p>
      </dgm:t>
    </dgm:pt>
    <dgm:pt modelId="{DF435E4C-A3E8-4FE6-9E9A-D5CC0E3281B9}" type="parTrans" cxnId="{16D98F6E-0669-41BE-A19D-F0B42BFA47CA}">
      <dgm:prSet/>
      <dgm:spPr/>
      <dgm:t>
        <a:bodyPr/>
        <a:lstStyle/>
        <a:p>
          <a:endParaRPr lang="en-US"/>
        </a:p>
      </dgm:t>
    </dgm:pt>
    <dgm:pt modelId="{AE0EDFF6-6274-4A8B-9D07-F10CF6EAB7BC}" type="sibTrans" cxnId="{16D98F6E-0669-41BE-A19D-F0B42BFA47CA}">
      <dgm:prSet/>
      <dgm:spPr/>
      <dgm:t>
        <a:bodyPr/>
        <a:lstStyle/>
        <a:p>
          <a:endParaRPr lang="en-US"/>
        </a:p>
      </dgm:t>
    </dgm:pt>
    <dgm:pt modelId="{53BE47E6-29CC-4D05-B74E-1C3AF3E07BFA}">
      <dgm:prSet phldrT="[Text]" custT="1"/>
      <dgm:spPr/>
      <dgm:t>
        <a:bodyPr/>
        <a:lstStyle/>
        <a:p>
          <a:r>
            <a:rPr lang="en-US" sz="1800" dirty="0">
              <a:latin typeface="Trebuchet MS" panose="020B0603020202020204" pitchFamily="34" charset="0"/>
            </a:rPr>
            <a:t>PADEPP Revisions Drafted</a:t>
          </a:r>
        </a:p>
      </dgm:t>
    </dgm:pt>
    <dgm:pt modelId="{C4A08651-E081-456B-A9A0-EFDC0565485D}" type="parTrans" cxnId="{CE35513F-F3FD-425C-A18B-75D48FD5055F}">
      <dgm:prSet/>
      <dgm:spPr/>
      <dgm:t>
        <a:bodyPr/>
        <a:lstStyle/>
        <a:p>
          <a:endParaRPr lang="en-US"/>
        </a:p>
      </dgm:t>
    </dgm:pt>
    <dgm:pt modelId="{0DA638E0-1DE1-4B73-9CCD-0DF76E7BA976}" type="sibTrans" cxnId="{CE35513F-F3FD-425C-A18B-75D48FD5055F}">
      <dgm:prSet/>
      <dgm:spPr/>
      <dgm:t>
        <a:bodyPr/>
        <a:lstStyle/>
        <a:p>
          <a:endParaRPr lang="en-US"/>
        </a:p>
      </dgm:t>
    </dgm:pt>
    <dgm:pt modelId="{05FE2480-7E0F-4FF7-915F-68F96A4A18E8}">
      <dgm:prSet phldrT="[Text]" custT="1"/>
      <dgm:spPr/>
      <dgm:t>
        <a:bodyPr/>
        <a:lstStyle/>
        <a:p>
          <a:r>
            <a:rPr lang="en-US" sz="1800" dirty="0">
              <a:latin typeface="Trebuchet MS" panose="020B0603020202020204" pitchFamily="34" charset="0"/>
            </a:rPr>
            <a:t>Advisory Group Meeting #2</a:t>
          </a:r>
        </a:p>
      </dgm:t>
    </dgm:pt>
    <dgm:pt modelId="{07E343BC-D683-4293-AC47-40FD73849C72}" type="parTrans" cxnId="{4E3EF22B-5549-4642-ABC7-0EE9E06BACF1}">
      <dgm:prSet/>
      <dgm:spPr/>
      <dgm:t>
        <a:bodyPr/>
        <a:lstStyle/>
        <a:p>
          <a:endParaRPr lang="en-US"/>
        </a:p>
      </dgm:t>
    </dgm:pt>
    <dgm:pt modelId="{7CFD147B-2E7B-4445-AA79-5C40A77EB4B1}" type="sibTrans" cxnId="{4E3EF22B-5549-4642-ABC7-0EE9E06BACF1}">
      <dgm:prSet/>
      <dgm:spPr/>
      <dgm:t>
        <a:bodyPr/>
        <a:lstStyle/>
        <a:p>
          <a:endParaRPr lang="en-US"/>
        </a:p>
      </dgm:t>
    </dgm:pt>
    <dgm:pt modelId="{0722E1AB-7ECA-42FD-ACBE-DA2B84920731}">
      <dgm:prSet phldrT="[Text]" custT="1"/>
      <dgm:spPr/>
      <dgm:t>
        <a:bodyPr/>
        <a:lstStyle/>
        <a:p>
          <a:r>
            <a:rPr lang="en-US" sz="1800" dirty="0">
              <a:latin typeface="Trebuchet MS" panose="020B0603020202020204" pitchFamily="34" charset="0"/>
            </a:rPr>
            <a:t>Approval and Roll Out February-July, 2022</a:t>
          </a:r>
        </a:p>
      </dgm:t>
    </dgm:pt>
    <dgm:pt modelId="{7B5BBBC5-BF54-4435-9DB7-B62638DA0153}" type="parTrans" cxnId="{5A90D7F2-71B5-4388-AAC5-4AB9F7D78AD0}">
      <dgm:prSet/>
      <dgm:spPr/>
      <dgm:t>
        <a:bodyPr/>
        <a:lstStyle/>
        <a:p>
          <a:endParaRPr lang="en-US"/>
        </a:p>
      </dgm:t>
    </dgm:pt>
    <dgm:pt modelId="{2985E0C3-DC6D-42FC-8566-8C3220C2FF96}" type="sibTrans" cxnId="{5A90D7F2-71B5-4388-AAC5-4AB9F7D78AD0}">
      <dgm:prSet/>
      <dgm:spPr/>
      <dgm:t>
        <a:bodyPr/>
        <a:lstStyle/>
        <a:p>
          <a:endParaRPr lang="en-US"/>
        </a:p>
      </dgm:t>
    </dgm:pt>
    <dgm:pt modelId="{588FE078-453D-4CBF-BBB5-B8C3518F951C}">
      <dgm:prSet custT="1"/>
      <dgm:spPr/>
      <dgm:t>
        <a:bodyPr/>
        <a:lstStyle/>
        <a:p>
          <a:r>
            <a:rPr lang="en-US" sz="1800" dirty="0">
              <a:latin typeface="Trebuchet MS" panose="020B0603020202020204" pitchFamily="34" charset="0"/>
            </a:rPr>
            <a:t>Implementation </a:t>
          </a:r>
        </a:p>
        <a:p>
          <a:r>
            <a:rPr lang="en-US" sz="1800" dirty="0">
              <a:latin typeface="Trebuchet MS" panose="020B0603020202020204" pitchFamily="34" charset="0"/>
            </a:rPr>
            <a:t>July 2022-September 2023</a:t>
          </a:r>
        </a:p>
      </dgm:t>
    </dgm:pt>
    <dgm:pt modelId="{0AACDBD7-6B50-4807-8A3F-E49F533E33BE}" type="parTrans" cxnId="{7E8E4993-4EB9-4A63-A63C-0EB81EA58C99}">
      <dgm:prSet/>
      <dgm:spPr/>
      <dgm:t>
        <a:bodyPr/>
        <a:lstStyle/>
        <a:p>
          <a:endParaRPr lang="en-US"/>
        </a:p>
      </dgm:t>
    </dgm:pt>
    <dgm:pt modelId="{086F8CE9-F011-45D9-8A82-8BB558E38DE9}" type="sibTrans" cxnId="{7E8E4993-4EB9-4A63-A63C-0EB81EA58C99}">
      <dgm:prSet/>
      <dgm:spPr/>
      <dgm:t>
        <a:bodyPr/>
        <a:lstStyle/>
        <a:p>
          <a:endParaRPr lang="en-US"/>
        </a:p>
      </dgm:t>
    </dgm:pt>
    <dgm:pt modelId="{B03A6916-A9FF-4BC2-B736-0379364952BC}">
      <dgm:prSet phldrT="[Text]" custT="1"/>
      <dgm:spPr/>
      <dgm:t>
        <a:bodyPr/>
        <a:lstStyle/>
        <a:p>
          <a:r>
            <a:rPr lang="en-US" sz="1800" dirty="0">
              <a:latin typeface="Trebuchet MS" panose="020B0603020202020204" pitchFamily="34" charset="0"/>
            </a:rPr>
            <a:t>Advisory Group Meeting #1</a:t>
          </a:r>
        </a:p>
      </dgm:t>
    </dgm:pt>
    <dgm:pt modelId="{2C6BC961-B3B1-4CDF-A981-DB4D76D3A14C}" type="parTrans" cxnId="{CFA8DF71-C87A-454D-8D67-4F1F79D58AD3}">
      <dgm:prSet/>
      <dgm:spPr/>
      <dgm:t>
        <a:bodyPr/>
        <a:lstStyle/>
        <a:p>
          <a:endParaRPr lang="en-US"/>
        </a:p>
      </dgm:t>
    </dgm:pt>
    <dgm:pt modelId="{184D088B-EEC5-4015-A149-4FF06F671382}" type="sibTrans" cxnId="{CFA8DF71-C87A-454D-8D67-4F1F79D58AD3}">
      <dgm:prSet/>
      <dgm:spPr/>
      <dgm:t>
        <a:bodyPr/>
        <a:lstStyle/>
        <a:p>
          <a:endParaRPr lang="en-US"/>
        </a:p>
      </dgm:t>
    </dgm:pt>
    <dgm:pt modelId="{951AB1C2-EBD0-4494-8A6A-A837B26DAD9B}">
      <dgm:prSet custT="1"/>
      <dgm:spPr/>
      <dgm:t>
        <a:bodyPr/>
        <a:lstStyle/>
        <a:p>
          <a:r>
            <a:rPr lang="en-US" sz="1800" dirty="0">
              <a:latin typeface="Trebuchet MS" panose="020B0603020202020204" pitchFamily="34" charset="0"/>
            </a:rPr>
            <a:t>Presentation to State Board of Education</a:t>
          </a:r>
        </a:p>
      </dgm:t>
    </dgm:pt>
    <dgm:pt modelId="{25685F5C-BDA3-4330-AC37-4CBB57A642B0}" type="parTrans" cxnId="{A19951A1-6D8B-4BDA-994F-A4DB3E124E03}">
      <dgm:prSet/>
      <dgm:spPr/>
      <dgm:t>
        <a:bodyPr/>
        <a:lstStyle/>
        <a:p>
          <a:endParaRPr lang="en-US"/>
        </a:p>
      </dgm:t>
    </dgm:pt>
    <dgm:pt modelId="{250C66B1-4B3E-4FA1-9997-DD98D3AE8256}" type="sibTrans" cxnId="{A19951A1-6D8B-4BDA-994F-A4DB3E124E03}">
      <dgm:prSet/>
      <dgm:spPr/>
      <dgm:t>
        <a:bodyPr/>
        <a:lstStyle/>
        <a:p>
          <a:endParaRPr lang="en-US"/>
        </a:p>
      </dgm:t>
    </dgm:pt>
    <dgm:pt modelId="{D7C7AB3C-5C8E-460D-91F9-7A0E110F3F67}">
      <dgm:prSet phldrT="[Text]" custT="1"/>
      <dgm:spPr/>
      <dgm:t>
        <a:bodyPr/>
        <a:lstStyle/>
        <a:p>
          <a:r>
            <a:rPr lang="en-US" sz="1800" dirty="0">
              <a:latin typeface="Trebuchet MS" panose="020B0603020202020204" pitchFamily="34" charset="0"/>
            </a:rPr>
            <a:t>Surveys</a:t>
          </a:r>
        </a:p>
      </dgm:t>
    </dgm:pt>
    <dgm:pt modelId="{0352F1CD-3581-4627-AE03-77CC5FC44012}" type="parTrans" cxnId="{5DF357E5-B2D7-4DBA-8987-66A1996BCC5B}">
      <dgm:prSet/>
      <dgm:spPr/>
      <dgm:t>
        <a:bodyPr/>
        <a:lstStyle/>
        <a:p>
          <a:endParaRPr lang="en-US"/>
        </a:p>
      </dgm:t>
    </dgm:pt>
    <dgm:pt modelId="{D4605918-5CCE-4190-9463-A75C8B7C64B1}" type="sibTrans" cxnId="{5DF357E5-B2D7-4DBA-8987-66A1996BCC5B}">
      <dgm:prSet/>
      <dgm:spPr/>
      <dgm:t>
        <a:bodyPr/>
        <a:lstStyle/>
        <a:p>
          <a:endParaRPr lang="en-US"/>
        </a:p>
      </dgm:t>
    </dgm:pt>
    <dgm:pt modelId="{B9FD152F-5654-4EA3-940F-4D701141860B}">
      <dgm:prSet custT="1"/>
      <dgm:spPr/>
      <dgm:t>
        <a:bodyPr/>
        <a:lstStyle/>
        <a:p>
          <a:r>
            <a:rPr lang="en-US" sz="1800" dirty="0">
              <a:latin typeface="Trebuchet MS" panose="020B0603020202020204" pitchFamily="34" charset="0"/>
            </a:rPr>
            <a:t>Memo and Webinar</a:t>
          </a:r>
        </a:p>
      </dgm:t>
    </dgm:pt>
    <dgm:pt modelId="{8073BC48-E711-4D11-8001-FB2DC7298141}" type="parTrans" cxnId="{0C6A0ED6-1973-4033-96BB-D84342861737}">
      <dgm:prSet/>
      <dgm:spPr/>
      <dgm:t>
        <a:bodyPr/>
        <a:lstStyle/>
        <a:p>
          <a:endParaRPr lang="en-US"/>
        </a:p>
      </dgm:t>
    </dgm:pt>
    <dgm:pt modelId="{597393F4-FA62-4E0F-BC50-2ED3F4AC6279}" type="sibTrans" cxnId="{0C6A0ED6-1973-4033-96BB-D84342861737}">
      <dgm:prSet/>
      <dgm:spPr/>
      <dgm:t>
        <a:bodyPr/>
        <a:lstStyle/>
        <a:p>
          <a:endParaRPr lang="en-US"/>
        </a:p>
      </dgm:t>
    </dgm:pt>
    <dgm:pt modelId="{F09E5522-93C7-46A7-976C-CAE27E3797A4}">
      <dgm:prSet custT="1"/>
      <dgm:spPr/>
      <dgm:t>
        <a:bodyPr/>
        <a:lstStyle/>
        <a:p>
          <a:r>
            <a:rPr lang="en-US" sz="1800" dirty="0">
              <a:latin typeface="Trebuchet MS" panose="020B0603020202020204" pitchFamily="34" charset="0"/>
            </a:rPr>
            <a:t>Revisions in SCLead.org and Professional Learning Library</a:t>
          </a:r>
        </a:p>
      </dgm:t>
    </dgm:pt>
    <dgm:pt modelId="{FFEF5C48-17CD-4F85-9C63-8D5B86110ACB}" type="parTrans" cxnId="{0CDC3291-AFD4-4B56-812A-A869DCB06BE9}">
      <dgm:prSet/>
      <dgm:spPr/>
      <dgm:t>
        <a:bodyPr/>
        <a:lstStyle/>
        <a:p>
          <a:endParaRPr lang="en-US"/>
        </a:p>
      </dgm:t>
    </dgm:pt>
    <dgm:pt modelId="{258B7BD5-C7FA-422E-A5F1-4AF4CD53A5F0}" type="sibTrans" cxnId="{0CDC3291-AFD4-4B56-812A-A869DCB06BE9}">
      <dgm:prSet/>
      <dgm:spPr/>
      <dgm:t>
        <a:bodyPr/>
        <a:lstStyle/>
        <a:p>
          <a:endParaRPr lang="en-US"/>
        </a:p>
      </dgm:t>
    </dgm:pt>
    <dgm:pt modelId="{50436A8B-F4AE-4B00-9C46-12DC771DDF8B}">
      <dgm:prSet custT="1"/>
      <dgm:spPr/>
      <dgm:t>
        <a:bodyPr/>
        <a:lstStyle/>
        <a:p>
          <a:r>
            <a:rPr lang="en-US" sz="1800">
              <a:latin typeface="Trebuchet MS" panose="020B0603020202020204" pitchFamily="34" charset="0"/>
            </a:rPr>
            <a:t>Trainings</a:t>
          </a:r>
          <a:endParaRPr lang="en-US" sz="1800" dirty="0">
            <a:latin typeface="Trebuchet MS" panose="020B0603020202020204" pitchFamily="34" charset="0"/>
          </a:endParaRPr>
        </a:p>
      </dgm:t>
    </dgm:pt>
    <dgm:pt modelId="{C4D9825C-97EA-4690-BA20-353A96D6FF61}" type="parTrans" cxnId="{EC3BD7F8-FF37-4E92-81CA-543E4D8CBC71}">
      <dgm:prSet/>
      <dgm:spPr/>
      <dgm:t>
        <a:bodyPr/>
        <a:lstStyle/>
        <a:p>
          <a:endParaRPr lang="en-US"/>
        </a:p>
      </dgm:t>
    </dgm:pt>
    <dgm:pt modelId="{417D29B4-B8FB-4AB9-BDB6-79828AB0E664}" type="sibTrans" cxnId="{EC3BD7F8-FF37-4E92-81CA-543E4D8CBC71}">
      <dgm:prSet/>
      <dgm:spPr/>
      <dgm:t>
        <a:bodyPr/>
        <a:lstStyle/>
        <a:p>
          <a:endParaRPr lang="en-US"/>
        </a:p>
      </dgm:t>
    </dgm:pt>
    <dgm:pt modelId="{4B9772F6-DFD3-4988-AD7D-907CEE179127}">
      <dgm:prSet custT="1"/>
      <dgm:spPr/>
      <dgm:t>
        <a:bodyPr/>
        <a:lstStyle/>
        <a:p>
          <a:r>
            <a:rPr lang="en-US" sz="1800" dirty="0">
              <a:latin typeface="Trebuchet MS" panose="020B0603020202020204" pitchFamily="34" charset="0"/>
            </a:rPr>
            <a:t>Full Implementation 2022-23 School Year </a:t>
          </a:r>
        </a:p>
      </dgm:t>
    </dgm:pt>
    <dgm:pt modelId="{C01D5146-4D14-401A-9695-BAE6BB611804}" type="parTrans" cxnId="{2C888407-75A1-4ED3-93FC-88C8D17F8C8E}">
      <dgm:prSet/>
      <dgm:spPr/>
      <dgm:t>
        <a:bodyPr/>
        <a:lstStyle/>
        <a:p>
          <a:endParaRPr lang="en-US"/>
        </a:p>
      </dgm:t>
    </dgm:pt>
    <dgm:pt modelId="{F7FB427B-0355-4465-9CAE-AE70F06EE687}" type="sibTrans" cxnId="{2C888407-75A1-4ED3-93FC-88C8D17F8C8E}">
      <dgm:prSet/>
      <dgm:spPr/>
      <dgm:t>
        <a:bodyPr/>
        <a:lstStyle/>
        <a:p>
          <a:endParaRPr lang="en-US"/>
        </a:p>
      </dgm:t>
    </dgm:pt>
    <dgm:pt modelId="{C479ABEF-306F-46DF-98ED-6BFF8FCFEDE3}" type="pres">
      <dgm:prSet presAssocID="{A713F837-BEDA-436A-A5EA-BEEE56FA205B}" presName="diagram" presStyleCnt="0">
        <dgm:presLayoutVars>
          <dgm:chPref val="1"/>
          <dgm:dir/>
          <dgm:animOne val="branch"/>
          <dgm:animLvl val="lvl"/>
          <dgm:resizeHandles/>
        </dgm:presLayoutVars>
      </dgm:prSet>
      <dgm:spPr/>
    </dgm:pt>
    <dgm:pt modelId="{0CE498A6-EDA1-4AE0-9061-2869331B043D}" type="pres">
      <dgm:prSet presAssocID="{BEABF8D8-1628-41D7-B6CF-2D51E9FE99CC}" presName="root" presStyleCnt="0"/>
      <dgm:spPr/>
    </dgm:pt>
    <dgm:pt modelId="{C8A6D272-7A5D-49DA-B63F-34A4F8F37127}" type="pres">
      <dgm:prSet presAssocID="{BEABF8D8-1628-41D7-B6CF-2D51E9FE99CC}" presName="rootComposite" presStyleCnt="0"/>
      <dgm:spPr/>
    </dgm:pt>
    <dgm:pt modelId="{1BBEF664-A07A-49FC-9747-62646CEAFF23}" type="pres">
      <dgm:prSet presAssocID="{BEABF8D8-1628-41D7-B6CF-2D51E9FE99CC}" presName="rootText" presStyleLbl="node1" presStyleIdx="0" presStyleCnt="3" custScaleX="258444" custScaleY="118381"/>
      <dgm:spPr/>
    </dgm:pt>
    <dgm:pt modelId="{B60A2066-CE72-48AF-83C1-EB7FA9E96D45}" type="pres">
      <dgm:prSet presAssocID="{BEABF8D8-1628-41D7-B6CF-2D51E9FE99CC}" presName="rootConnector" presStyleLbl="node1" presStyleIdx="0" presStyleCnt="3"/>
      <dgm:spPr/>
    </dgm:pt>
    <dgm:pt modelId="{7F596384-F2F4-495A-9389-2F3A5E54CBCD}" type="pres">
      <dgm:prSet presAssocID="{BEABF8D8-1628-41D7-B6CF-2D51E9FE99CC}" presName="childShape" presStyleCnt="0"/>
      <dgm:spPr/>
    </dgm:pt>
    <dgm:pt modelId="{F6A7A46E-EB08-4DA4-901A-77794FFE759D}" type="pres">
      <dgm:prSet presAssocID="{2C6BC961-B3B1-4CDF-A981-DB4D76D3A14C}" presName="Name13" presStyleLbl="parChTrans1D2" presStyleIdx="0" presStyleCnt="9"/>
      <dgm:spPr/>
    </dgm:pt>
    <dgm:pt modelId="{CECC883A-5329-48DB-A8E7-0F658D5D19F0}" type="pres">
      <dgm:prSet presAssocID="{B03A6916-A9FF-4BC2-B736-0379364952BC}" presName="childText" presStyleLbl="bgAcc1" presStyleIdx="0" presStyleCnt="9" custScaleX="244802">
        <dgm:presLayoutVars>
          <dgm:bulletEnabled val="1"/>
        </dgm:presLayoutVars>
      </dgm:prSet>
      <dgm:spPr/>
    </dgm:pt>
    <dgm:pt modelId="{8873D9BA-B10D-42F3-A411-6AFE558A0F87}" type="pres">
      <dgm:prSet presAssocID="{C4A08651-E081-456B-A9A0-EFDC0565485D}" presName="Name13" presStyleLbl="parChTrans1D2" presStyleIdx="1" presStyleCnt="9"/>
      <dgm:spPr/>
    </dgm:pt>
    <dgm:pt modelId="{D34F2394-6C86-4492-9E5E-23784702F7FA}" type="pres">
      <dgm:prSet presAssocID="{53BE47E6-29CC-4D05-B74E-1C3AF3E07BFA}" presName="childText" presStyleLbl="bgAcc1" presStyleIdx="1" presStyleCnt="9" custScaleX="237518">
        <dgm:presLayoutVars>
          <dgm:bulletEnabled val="1"/>
        </dgm:presLayoutVars>
      </dgm:prSet>
      <dgm:spPr/>
    </dgm:pt>
    <dgm:pt modelId="{4A804D52-5CB3-4874-BE27-478135FF1B68}" type="pres">
      <dgm:prSet presAssocID="{07E343BC-D683-4293-AC47-40FD73849C72}" presName="Name13" presStyleLbl="parChTrans1D2" presStyleIdx="2" presStyleCnt="9"/>
      <dgm:spPr/>
    </dgm:pt>
    <dgm:pt modelId="{43E6F382-3EBF-421F-B821-79BA15FFD4AD}" type="pres">
      <dgm:prSet presAssocID="{05FE2480-7E0F-4FF7-915F-68F96A4A18E8}" presName="childText" presStyleLbl="bgAcc1" presStyleIdx="2" presStyleCnt="9" custScaleX="237518">
        <dgm:presLayoutVars>
          <dgm:bulletEnabled val="1"/>
        </dgm:presLayoutVars>
      </dgm:prSet>
      <dgm:spPr/>
    </dgm:pt>
    <dgm:pt modelId="{A1D6A31A-A7FF-41DE-AF24-97D9BC88AEF4}" type="pres">
      <dgm:prSet presAssocID="{0352F1CD-3581-4627-AE03-77CC5FC44012}" presName="Name13" presStyleLbl="parChTrans1D2" presStyleIdx="3" presStyleCnt="9"/>
      <dgm:spPr/>
    </dgm:pt>
    <dgm:pt modelId="{FC37F4FD-9C59-4C91-AFDC-C34A6F88BE0E}" type="pres">
      <dgm:prSet presAssocID="{D7C7AB3C-5C8E-460D-91F9-7A0E110F3F67}" presName="childText" presStyleLbl="bgAcc1" presStyleIdx="3" presStyleCnt="9" custScaleX="237518">
        <dgm:presLayoutVars>
          <dgm:bulletEnabled val="1"/>
        </dgm:presLayoutVars>
      </dgm:prSet>
      <dgm:spPr/>
    </dgm:pt>
    <dgm:pt modelId="{5E0A40D5-78C0-4E04-B900-008126D4A485}" type="pres">
      <dgm:prSet presAssocID="{0722E1AB-7ECA-42FD-ACBE-DA2B84920731}" presName="root" presStyleCnt="0"/>
      <dgm:spPr/>
    </dgm:pt>
    <dgm:pt modelId="{E17E2B4D-D8C1-4CFB-BE78-68141F45B595}" type="pres">
      <dgm:prSet presAssocID="{0722E1AB-7ECA-42FD-ACBE-DA2B84920731}" presName="rootComposite" presStyleCnt="0"/>
      <dgm:spPr/>
    </dgm:pt>
    <dgm:pt modelId="{3F39E585-D6C5-4CA9-BA59-24EDC7C08E05}" type="pres">
      <dgm:prSet presAssocID="{0722E1AB-7ECA-42FD-ACBE-DA2B84920731}" presName="rootText" presStyleLbl="node1" presStyleIdx="1" presStyleCnt="3" custScaleX="252299" custScaleY="109693"/>
      <dgm:spPr/>
    </dgm:pt>
    <dgm:pt modelId="{EF213581-C604-48C5-BC4D-225E50E67562}" type="pres">
      <dgm:prSet presAssocID="{0722E1AB-7ECA-42FD-ACBE-DA2B84920731}" presName="rootConnector" presStyleLbl="node1" presStyleIdx="1" presStyleCnt="3"/>
      <dgm:spPr/>
    </dgm:pt>
    <dgm:pt modelId="{631EE8FB-786F-4F41-989A-0C6D86F76DB9}" type="pres">
      <dgm:prSet presAssocID="{0722E1AB-7ECA-42FD-ACBE-DA2B84920731}" presName="childShape" presStyleCnt="0"/>
      <dgm:spPr/>
    </dgm:pt>
    <dgm:pt modelId="{26D38A39-24DF-41B4-80CD-E15B7B3B46B9}" type="pres">
      <dgm:prSet presAssocID="{25685F5C-BDA3-4330-AC37-4CBB57A642B0}" presName="Name13" presStyleLbl="parChTrans1D2" presStyleIdx="4" presStyleCnt="9"/>
      <dgm:spPr/>
    </dgm:pt>
    <dgm:pt modelId="{EA3EB81A-3B6D-4580-ACD5-D13AB8F24D19}" type="pres">
      <dgm:prSet presAssocID="{951AB1C2-EBD0-4494-8A6A-A837B26DAD9B}" presName="childText" presStyleLbl="bgAcc1" presStyleIdx="4" presStyleCnt="9" custScaleX="244112">
        <dgm:presLayoutVars>
          <dgm:bulletEnabled val="1"/>
        </dgm:presLayoutVars>
      </dgm:prSet>
      <dgm:spPr/>
    </dgm:pt>
    <dgm:pt modelId="{E6819950-FE2C-4D3E-9819-82485A5EBD9C}" type="pres">
      <dgm:prSet presAssocID="{8073BC48-E711-4D11-8001-FB2DC7298141}" presName="Name13" presStyleLbl="parChTrans1D2" presStyleIdx="5" presStyleCnt="9"/>
      <dgm:spPr/>
    </dgm:pt>
    <dgm:pt modelId="{155BD6E4-D599-4A4B-A867-7FE83ABB96A6}" type="pres">
      <dgm:prSet presAssocID="{B9FD152F-5654-4EA3-940F-4D701141860B}" presName="childText" presStyleLbl="bgAcc1" presStyleIdx="5" presStyleCnt="9" custScaleX="244112">
        <dgm:presLayoutVars>
          <dgm:bulletEnabled val="1"/>
        </dgm:presLayoutVars>
      </dgm:prSet>
      <dgm:spPr/>
    </dgm:pt>
    <dgm:pt modelId="{C4DF586C-D427-409E-AD4B-330953CE9130}" type="pres">
      <dgm:prSet presAssocID="{FFEF5C48-17CD-4F85-9C63-8D5B86110ACB}" presName="Name13" presStyleLbl="parChTrans1D2" presStyleIdx="6" presStyleCnt="9"/>
      <dgm:spPr/>
    </dgm:pt>
    <dgm:pt modelId="{E3754BB7-7345-4A74-8C2B-1A43C428063F}" type="pres">
      <dgm:prSet presAssocID="{F09E5522-93C7-46A7-976C-CAE27E3797A4}" presName="childText" presStyleLbl="bgAcc1" presStyleIdx="6" presStyleCnt="9" custScaleX="244112" custScaleY="190953">
        <dgm:presLayoutVars>
          <dgm:bulletEnabled val="1"/>
        </dgm:presLayoutVars>
      </dgm:prSet>
      <dgm:spPr/>
    </dgm:pt>
    <dgm:pt modelId="{1FDDAFEB-5974-484A-A6F7-19F96C170AD9}" type="pres">
      <dgm:prSet presAssocID="{588FE078-453D-4CBF-BBB5-B8C3518F951C}" presName="root" presStyleCnt="0"/>
      <dgm:spPr/>
    </dgm:pt>
    <dgm:pt modelId="{D4E603B3-4A64-4C6B-BFD3-2BB91A8FF21F}" type="pres">
      <dgm:prSet presAssocID="{588FE078-453D-4CBF-BBB5-B8C3518F951C}" presName="rootComposite" presStyleCnt="0"/>
      <dgm:spPr/>
    </dgm:pt>
    <dgm:pt modelId="{714B80DC-868C-4CE1-9D33-02207DE0B216}" type="pres">
      <dgm:prSet presAssocID="{588FE078-453D-4CBF-BBB5-B8C3518F951C}" presName="rootText" presStyleLbl="node1" presStyleIdx="2" presStyleCnt="3" custScaleX="237936" custScaleY="141608"/>
      <dgm:spPr/>
    </dgm:pt>
    <dgm:pt modelId="{B986A3BC-2C89-4B50-A3A0-7B40E5C3C0E1}" type="pres">
      <dgm:prSet presAssocID="{588FE078-453D-4CBF-BBB5-B8C3518F951C}" presName="rootConnector" presStyleLbl="node1" presStyleIdx="2" presStyleCnt="3"/>
      <dgm:spPr/>
    </dgm:pt>
    <dgm:pt modelId="{7CD470C5-7E59-49CA-B472-064C091F0764}" type="pres">
      <dgm:prSet presAssocID="{588FE078-453D-4CBF-BBB5-B8C3518F951C}" presName="childShape" presStyleCnt="0"/>
      <dgm:spPr/>
    </dgm:pt>
    <dgm:pt modelId="{204F3589-10FC-4BD1-B0C9-5801A6CD408E}" type="pres">
      <dgm:prSet presAssocID="{C4D9825C-97EA-4690-BA20-353A96D6FF61}" presName="Name13" presStyleLbl="parChTrans1D2" presStyleIdx="7" presStyleCnt="9"/>
      <dgm:spPr/>
    </dgm:pt>
    <dgm:pt modelId="{67A93FCE-90C1-4143-A19D-60291A033D86}" type="pres">
      <dgm:prSet presAssocID="{50436A8B-F4AE-4B00-9C46-12DC771DDF8B}" presName="childText" presStyleLbl="bgAcc1" presStyleIdx="7" presStyleCnt="9" custScaleX="234954">
        <dgm:presLayoutVars>
          <dgm:bulletEnabled val="1"/>
        </dgm:presLayoutVars>
      </dgm:prSet>
      <dgm:spPr/>
    </dgm:pt>
    <dgm:pt modelId="{F8C2E184-0313-44DC-BF78-81F9E91AC5BB}" type="pres">
      <dgm:prSet presAssocID="{C01D5146-4D14-401A-9695-BAE6BB611804}" presName="Name13" presStyleLbl="parChTrans1D2" presStyleIdx="8" presStyleCnt="9"/>
      <dgm:spPr/>
    </dgm:pt>
    <dgm:pt modelId="{6D3059B9-1A1A-4840-AAEF-9FAB30D91F00}" type="pres">
      <dgm:prSet presAssocID="{4B9772F6-DFD3-4988-AD7D-907CEE179127}" presName="childText" presStyleLbl="bgAcc1" presStyleIdx="8" presStyleCnt="9" custScaleX="234954" custScaleY="157853">
        <dgm:presLayoutVars>
          <dgm:bulletEnabled val="1"/>
        </dgm:presLayoutVars>
      </dgm:prSet>
      <dgm:spPr/>
    </dgm:pt>
  </dgm:ptLst>
  <dgm:cxnLst>
    <dgm:cxn modelId="{2C888407-75A1-4ED3-93FC-88C8D17F8C8E}" srcId="{588FE078-453D-4CBF-BBB5-B8C3518F951C}" destId="{4B9772F6-DFD3-4988-AD7D-907CEE179127}" srcOrd="1" destOrd="0" parTransId="{C01D5146-4D14-401A-9695-BAE6BB611804}" sibTransId="{F7FB427B-0355-4465-9CAE-AE70F06EE687}"/>
    <dgm:cxn modelId="{DB2E8017-34EE-411C-B695-11E65B30D7CD}" type="presOf" srcId="{53BE47E6-29CC-4D05-B74E-1C3AF3E07BFA}" destId="{D34F2394-6C86-4492-9E5E-23784702F7FA}" srcOrd="0" destOrd="0" presId="urn:microsoft.com/office/officeart/2005/8/layout/hierarchy3"/>
    <dgm:cxn modelId="{DBA78218-993D-48BB-A03D-F88C6B918FB6}" type="presOf" srcId="{C01D5146-4D14-401A-9695-BAE6BB611804}" destId="{F8C2E184-0313-44DC-BF78-81F9E91AC5BB}" srcOrd="0" destOrd="0" presId="urn:microsoft.com/office/officeart/2005/8/layout/hierarchy3"/>
    <dgm:cxn modelId="{328D0C1A-C691-4C0A-A69E-D3015B5CE8F4}" type="presOf" srcId="{05FE2480-7E0F-4FF7-915F-68F96A4A18E8}" destId="{43E6F382-3EBF-421F-B821-79BA15FFD4AD}" srcOrd="0" destOrd="0" presId="urn:microsoft.com/office/officeart/2005/8/layout/hierarchy3"/>
    <dgm:cxn modelId="{D7DC101E-65AC-439C-B6F9-6DD1F37BB69D}" type="presOf" srcId="{0722E1AB-7ECA-42FD-ACBE-DA2B84920731}" destId="{EF213581-C604-48C5-BC4D-225E50E67562}" srcOrd="1" destOrd="0" presId="urn:microsoft.com/office/officeart/2005/8/layout/hierarchy3"/>
    <dgm:cxn modelId="{AAE46329-E003-4E7F-9AE4-164B499DEEE3}" type="presOf" srcId="{07E343BC-D683-4293-AC47-40FD73849C72}" destId="{4A804D52-5CB3-4874-BE27-478135FF1B68}" srcOrd="0" destOrd="0" presId="urn:microsoft.com/office/officeart/2005/8/layout/hierarchy3"/>
    <dgm:cxn modelId="{4E3EF22B-5549-4642-ABC7-0EE9E06BACF1}" srcId="{BEABF8D8-1628-41D7-B6CF-2D51E9FE99CC}" destId="{05FE2480-7E0F-4FF7-915F-68F96A4A18E8}" srcOrd="2" destOrd="0" parTransId="{07E343BC-D683-4293-AC47-40FD73849C72}" sibTransId="{7CFD147B-2E7B-4445-AA79-5C40A77EB4B1}"/>
    <dgm:cxn modelId="{2800DC2E-01E7-4119-880A-72DD70E2E988}" type="presOf" srcId="{F09E5522-93C7-46A7-976C-CAE27E3797A4}" destId="{E3754BB7-7345-4A74-8C2B-1A43C428063F}" srcOrd="0" destOrd="0" presId="urn:microsoft.com/office/officeart/2005/8/layout/hierarchy3"/>
    <dgm:cxn modelId="{87360E36-0401-40A5-8D49-6EBEA9FB81C2}" type="presOf" srcId="{B03A6916-A9FF-4BC2-B736-0379364952BC}" destId="{CECC883A-5329-48DB-A8E7-0F658D5D19F0}" srcOrd="0" destOrd="0" presId="urn:microsoft.com/office/officeart/2005/8/layout/hierarchy3"/>
    <dgm:cxn modelId="{E91ED23E-642B-48E5-9554-8BD777A5E7C0}" type="presOf" srcId="{BEABF8D8-1628-41D7-B6CF-2D51E9FE99CC}" destId="{1BBEF664-A07A-49FC-9747-62646CEAFF23}" srcOrd="0" destOrd="0" presId="urn:microsoft.com/office/officeart/2005/8/layout/hierarchy3"/>
    <dgm:cxn modelId="{CE35513F-F3FD-425C-A18B-75D48FD5055F}" srcId="{BEABF8D8-1628-41D7-B6CF-2D51E9FE99CC}" destId="{53BE47E6-29CC-4D05-B74E-1C3AF3E07BFA}" srcOrd="1" destOrd="0" parTransId="{C4A08651-E081-456B-A9A0-EFDC0565485D}" sibTransId="{0DA638E0-1DE1-4B73-9CCD-0DF76E7BA976}"/>
    <dgm:cxn modelId="{8068E36C-17A5-42C0-93F8-E0F3225C2ABF}" type="presOf" srcId="{4B9772F6-DFD3-4988-AD7D-907CEE179127}" destId="{6D3059B9-1A1A-4840-AAEF-9FAB30D91F00}" srcOrd="0" destOrd="0" presId="urn:microsoft.com/office/officeart/2005/8/layout/hierarchy3"/>
    <dgm:cxn modelId="{A0E1F14C-A02C-4AED-8DC3-8398562D8667}" type="presOf" srcId="{BEABF8D8-1628-41D7-B6CF-2D51E9FE99CC}" destId="{B60A2066-CE72-48AF-83C1-EB7FA9E96D45}" srcOrd="1" destOrd="0" presId="urn:microsoft.com/office/officeart/2005/8/layout/hierarchy3"/>
    <dgm:cxn modelId="{16D98F6E-0669-41BE-A19D-F0B42BFA47CA}" srcId="{A713F837-BEDA-436A-A5EA-BEEE56FA205B}" destId="{BEABF8D8-1628-41D7-B6CF-2D51E9FE99CC}" srcOrd="0" destOrd="0" parTransId="{DF435E4C-A3E8-4FE6-9E9A-D5CC0E3281B9}" sibTransId="{AE0EDFF6-6274-4A8B-9D07-F10CF6EAB7BC}"/>
    <dgm:cxn modelId="{CFA8DF71-C87A-454D-8D67-4F1F79D58AD3}" srcId="{BEABF8D8-1628-41D7-B6CF-2D51E9FE99CC}" destId="{B03A6916-A9FF-4BC2-B736-0379364952BC}" srcOrd="0" destOrd="0" parTransId="{2C6BC961-B3B1-4CDF-A981-DB4D76D3A14C}" sibTransId="{184D088B-EEC5-4015-A149-4FF06F671382}"/>
    <dgm:cxn modelId="{8A8D4978-74B3-49B0-83D9-BFDEC31E2481}" type="presOf" srcId="{2C6BC961-B3B1-4CDF-A981-DB4D76D3A14C}" destId="{F6A7A46E-EB08-4DA4-901A-77794FFE759D}" srcOrd="0" destOrd="0" presId="urn:microsoft.com/office/officeart/2005/8/layout/hierarchy3"/>
    <dgm:cxn modelId="{A52B757C-70F3-4C57-B4BB-F4E85F3E637C}" type="presOf" srcId="{588FE078-453D-4CBF-BBB5-B8C3518F951C}" destId="{B986A3BC-2C89-4B50-A3A0-7B40E5C3C0E1}" srcOrd="1" destOrd="0" presId="urn:microsoft.com/office/officeart/2005/8/layout/hierarchy3"/>
    <dgm:cxn modelId="{43AB1E88-F28C-4C1A-9812-1C37D808DE76}" type="presOf" srcId="{951AB1C2-EBD0-4494-8A6A-A837B26DAD9B}" destId="{EA3EB81A-3B6D-4580-ACD5-D13AB8F24D19}" srcOrd="0" destOrd="0" presId="urn:microsoft.com/office/officeart/2005/8/layout/hierarchy3"/>
    <dgm:cxn modelId="{0CDC3291-AFD4-4B56-812A-A869DCB06BE9}" srcId="{0722E1AB-7ECA-42FD-ACBE-DA2B84920731}" destId="{F09E5522-93C7-46A7-976C-CAE27E3797A4}" srcOrd="2" destOrd="0" parTransId="{FFEF5C48-17CD-4F85-9C63-8D5B86110ACB}" sibTransId="{258B7BD5-C7FA-422E-A5F1-4AF4CD53A5F0}"/>
    <dgm:cxn modelId="{25DA3A92-2DB2-4320-B737-A5CD8D9F0148}" type="presOf" srcId="{D7C7AB3C-5C8E-460D-91F9-7A0E110F3F67}" destId="{FC37F4FD-9C59-4C91-AFDC-C34A6F88BE0E}" srcOrd="0" destOrd="0" presId="urn:microsoft.com/office/officeart/2005/8/layout/hierarchy3"/>
    <dgm:cxn modelId="{7E8E4993-4EB9-4A63-A63C-0EB81EA58C99}" srcId="{A713F837-BEDA-436A-A5EA-BEEE56FA205B}" destId="{588FE078-453D-4CBF-BBB5-B8C3518F951C}" srcOrd="2" destOrd="0" parTransId="{0AACDBD7-6B50-4807-8A3F-E49F533E33BE}" sibTransId="{086F8CE9-F011-45D9-8A82-8BB558E38DE9}"/>
    <dgm:cxn modelId="{31D9E098-0B54-4FBD-93A3-4BF3B8FBA421}" type="presOf" srcId="{50436A8B-F4AE-4B00-9C46-12DC771DDF8B}" destId="{67A93FCE-90C1-4143-A19D-60291A033D86}" srcOrd="0" destOrd="0" presId="urn:microsoft.com/office/officeart/2005/8/layout/hierarchy3"/>
    <dgm:cxn modelId="{30B4DF9E-5590-4227-9AAE-7ACF0FC3A5A0}" type="presOf" srcId="{B9FD152F-5654-4EA3-940F-4D701141860B}" destId="{155BD6E4-D599-4A4B-A867-7FE83ABB96A6}" srcOrd="0" destOrd="0" presId="urn:microsoft.com/office/officeart/2005/8/layout/hierarchy3"/>
    <dgm:cxn modelId="{A19951A1-6D8B-4BDA-994F-A4DB3E124E03}" srcId="{0722E1AB-7ECA-42FD-ACBE-DA2B84920731}" destId="{951AB1C2-EBD0-4494-8A6A-A837B26DAD9B}" srcOrd="0" destOrd="0" parTransId="{25685F5C-BDA3-4330-AC37-4CBB57A642B0}" sibTransId="{250C66B1-4B3E-4FA1-9997-DD98D3AE8256}"/>
    <dgm:cxn modelId="{5A21D6AB-43AF-4E96-B0EB-1677E3569A1D}" type="presOf" srcId="{FFEF5C48-17CD-4F85-9C63-8D5B86110ACB}" destId="{C4DF586C-D427-409E-AD4B-330953CE9130}" srcOrd="0" destOrd="0" presId="urn:microsoft.com/office/officeart/2005/8/layout/hierarchy3"/>
    <dgm:cxn modelId="{26777BD3-893B-451D-BB41-826F6962F96F}" type="presOf" srcId="{C4A08651-E081-456B-A9A0-EFDC0565485D}" destId="{8873D9BA-B10D-42F3-A411-6AFE558A0F87}" srcOrd="0" destOrd="0" presId="urn:microsoft.com/office/officeart/2005/8/layout/hierarchy3"/>
    <dgm:cxn modelId="{0C6A0ED6-1973-4033-96BB-D84342861737}" srcId="{0722E1AB-7ECA-42FD-ACBE-DA2B84920731}" destId="{B9FD152F-5654-4EA3-940F-4D701141860B}" srcOrd="1" destOrd="0" parTransId="{8073BC48-E711-4D11-8001-FB2DC7298141}" sibTransId="{597393F4-FA62-4E0F-BC50-2ED3F4AC6279}"/>
    <dgm:cxn modelId="{856039DE-F616-47AC-8856-1DC38DF479B1}" type="presOf" srcId="{8073BC48-E711-4D11-8001-FB2DC7298141}" destId="{E6819950-FE2C-4D3E-9819-82485A5EBD9C}" srcOrd="0" destOrd="0" presId="urn:microsoft.com/office/officeart/2005/8/layout/hierarchy3"/>
    <dgm:cxn modelId="{931537E1-6D33-4D92-846D-4B58BF8CC9E4}" type="presOf" srcId="{0722E1AB-7ECA-42FD-ACBE-DA2B84920731}" destId="{3F39E585-D6C5-4CA9-BA59-24EDC7C08E05}" srcOrd="0" destOrd="0" presId="urn:microsoft.com/office/officeart/2005/8/layout/hierarchy3"/>
    <dgm:cxn modelId="{B7CC43E5-CA3F-4F19-B8CC-3D70AAED5F50}" type="presOf" srcId="{C4D9825C-97EA-4690-BA20-353A96D6FF61}" destId="{204F3589-10FC-4BD1-B0C9-5801A6CD408E}" srcOrd="0" destOrd="0" presId="urn:microsoft.com/office/officeart/2005/8/layout/hierarchy3"/>
    <dgm:cxn modelId="{5DF357E5-B2D7-4DBA-8987-66A1996BCC5B}" srcId="{BEABF8D8-1628-41D7-B6CF-2D51E9FE99CC}" destId="{D7C7AB3C-5C8E-460D-91F9-7A0E110F3F67}" srcOrd="3" destOrd="0" parTransId="{0352F1CD-3581-4627-AE03-77CC5FC44012}" sibTransId="{D4605918-5CCE-4190-9463-A75C8B7C64B1}"/>
    <dgm:cxn modelId="{C252FDE6-7017-4975-BC54-554CD563AE79}" type="presOf" srcId="{588FE078-453D-4CBF-BBB5-B8C3518F951C}" destId="{714B80DC-868C-4CE1-9D33-02207DE0B216}" srcOrd="0" destOrd="0" presId="urn:microsoft.com/office/officeart/2005/8/layout/hierarchy3"/>
    <dgm:cxn modelId="{C1C94FEE-DFD0-4D33-89DA-BE419515F7B5}" type="presOf" srcId="{0352F1CD-3581-4627-AE03-77CC5FC44012}" destId="{A1D6A31A-A7FF-41DE-AF24-97D9BC88AEF4}" srcOrd="0" destOrd="0" presId="urn:microsoft.com/office/officeart/2005/8/layout/hierarchy3"/>
    <dgm:cxn modelId="{066F1EF1-5B61-4D32-8558-705AA5BF071E}" type="presOf" srcId="{A713F837-BEDA-436A-A5EA-BEEE56FA205B}" destId="{C479ABEF-306F-46DF-98ED-6BFF8FCFEDE3}" srcOrd="0" destOrd="0" presId="urn:microsoft.com/office/officeart/2005/8/layout/hierarchy3"/>
    <dgm:cxn modelId="{5A90D7F2-71B5-4388-AAC5-4AB9F7D78AD0}" srcId="{A713F837-BEDA-436A-A5EA-BEEE56FA205B}" destId="{0722E1AB-7ECA-42FD-ACBE-DA2B84920731}" srcOrd="1" destOrd="0" parTransId="{7B5BBBC5-BF54-4435-9DB7-B62638DA0153}" sibTransId="{2985E0C3-DC6D-42FC-8566-8C3220C2FF96}"/>
    <dgm:cxn modelId="{EC3BD7F8-FF37-4E92-81CA-543E4D8CBC71}" srcId="{588FE078-453D-4CBF-BBB5-B8C3518F951C}" destId="{50436A8B-F4AE-4B00-9C46-12DC771DDF8B}" srcOrd="0" destOrd="0" parTransId="{C4D9825C-97EA-4690-BA20-353A96D6FF61}" sibTransId="{417D29B4-B8FB-4AB9-BDB6-79828AB0E664}"/>
    <dgm:cxn modelId="{90DB59F9-D275-496B-9980-43D46509E4C1}" type="presOf" srcId="{25685F5C-BDA3-4330-AC37-4CBB57A642B0}" destId="{26D38A39-24DF-41B4-80CD-E15B7B3B46B9}" srcOrd="0" destOrd="0" presId="urn:microsoft.com/office/officeart/2005/8/layout/hierarchy3"/>
    <dgm:cxn modelId="{37728842-BC71-4687-9626-66B6C7670450}" type="presParOf" srcId="{C479ABEF-306F-46DF-98ED-6BFF8FCFEDE3}" destId="{0CE498A6-EDA1-4AE0-9061-2869331B043D}" srcOrd="0" destOrd="0" presId="urn:microsoft.com/office/officeart/2005/8/layout/hierarchy3"/>
    <dgm:cxn modelId="{FCA6B376-55F6-4155-BFB7-BBD68E948CBB}" type="presParOf" srcId="{0CE498A6-EDA1-4AE0-9061-2869331B043D}" destId="{C8A6D272-7A5D-49DA-B63F-34A4F8F37127}" srcOrd="0" destOrd="0" presId="urn:microsoft.com/office/officeart/2005/8/layout/hierarchy3"/>
    <dgm:cxn modelId="{55D2BFA9-DFE1-4285-899C-FEFA00874D7F}" type="presParOf" srcId="{C8A6D272-7A5D-49DA-B63F-34A4F8F37127}" destId="{1BBEF664-A07A-49FC-9747-62646CEAFF23}" srcOrd="0" destOrd="0" presId="urn:microsoft.com/office/officeart/2005/8/layout/hierarchy3"/>
    <dgm:cxn modelId="{AFD3C6C8-C6E2-4EFA-9B82-FBF3D3D62AA0}" type="presParOf" srcId="{C8A6D272-7A5D-49DA-B63F-34A4F8F37127}" destId="{B60A2066-CE72-48AF-83C1-EB7FA9E96D45}" srcOrd="1" destOrd="0" presId="urn:microsoft.com/office/officeart/2005/8/layout/hierarchy3"/>
    <dgm:cxn modelId="{4C09BF28-11FA-46E9-B271-2E52EC8D19B4}" type="presParOf" srcId="{0CE498A6-EDA1-4AE0-9061-2869331B043D}" destId="{7F596384-F2F4-495A-9389-2F3A5E54CBCD}" srcOrd="1" destOrd="0" presId="urn:microsoft.com/office/officeart/2005/8/layout/hierarchy3"/>
    <dgm:cxn modelId="{E24F3A8A-BEDC-4416-ADD4-7188FFFAC049}" type="presParOf" srcId="{7F596384-F2F4-495A-9389-2F3A5E54CBCD}" destId="{F6A7A46E-EB08-4DA4-901A-77794FFE759D}" srcOrd="0" destOrd="0" presId="urn:microsoft.com/office/officeart/2005/8/layout/hierarchy3"/>
    <dgm:cxn modelId="{F0DB53CF-B57C-4CFE-B9E7-6DCF230A15E6}" type="presParOf" srcId="{7F596384-F2F4-495A-9389-2F3A5E54CBCD}" destId="{CECC883A-5329-48DB-A8E7-0F658D5D19F0}" srcOrd="1" destOrd="0" presId="urn:microsoft.com/office/officeart/2005/8/layout/hierarchy3"/>
    <dgm:cxn modelId="{FACEC193-94D9-46A5-83BF-FAAD2E92B1ED}" type="presParOf" srcId="{7F596384-F2F4-495A-9389-2F3A5E54CBCD}" destId="{8873D9BA-B10D-42F3-A411-6AFE558A0F87}" srcOrd="2" destOrd="0" presId="urn:microsoft.com/office/officeart/2005/8/layout/hierarchy3"/>
    <dgm:cxn modelId="{E8DBBDE6-96AA-4C16-B1B8-A9F5B36D91CE}" type="presParOf" srcId="{7F596384-F2F4-495A-9389-2F3A5E54CBCD}" destId="{D34F2394-6C86-4492-9E5E-23784702F7FA}" srcOrd="3" destOrd="0" presId="urn:microsoft.com/office/officeart/2005/8/layout/hierarchy3"/>
    <dgm:cxn modelId="{49BD3B4A-F03F-4531-88A4-CD0ADE9F2304}" type="presParOf" srcId="{7F596384-F2F4-495A-9389-2F3A5E54CBCD}" destId="{4A804D52-5CB3-4874-BE27-478135FF1B68}" srcOrd="4" destOrd="0" presId="urn:microsoft.com/office/officeart/2005/8/layout/hierarchy3"/>
    <dgm:cxn modelId="{A94A4963-C43D-47DE-A758-7E258FBDB9B5}" type="presParOf" srcId="{7F596384-F2F4-495A-9389-2F3A5E54CBCD}" destId="{43E6F382-3EBF-421F-B821-79BA15FFD4AD}" srcOrd="5" destOrd="0" presId="urn:microsoft.com/office/officeart/2005/8/layout/hierarchy3"/>
    <dgm:cxn modelId="{F1EA1CE1-7212-4C22-BD59-618964C67EB5}" type="presParOf" srcId="{7F596384-F2F4-495A-9389-2F3A5E54CBCD}" destId="{A1D6A31A-A7FF-41DE-AF24-97D9BC88AEF4}" srcOrd="6" destOrd="0" presId="urn:microsoft.com/office/officeart/2005/8/layout/hierarchy3"/>
    <dgm:cxn modelId="{1DC9A74B-454D-4EE8-B72D-AF23F88D19BA}" type="presParOf" srcId="{7F596384-F2F4-495A-9389-2F3A5E54CBCD}" destId="{FC37F4FD-9C59-4C91-AFDC-C34A6F88BE0E}" srcOrd="7" destOrd="0" presId="urn:microsoft.com/office/officeart/2005/8/layout/hierarchy3"/>
    <dgm:cxn modelId="{3C4533B9-6F75-46E5-AC89-3CEA60847307}" type="presParOf" srcId="{C479ABEF-306F-46DF-98ED-6BFF8FCFEDE3}" destId="{5E0A40D5-78C0-4E04-B900-008126D4A485}" srcOrd="1" destOrd="0" presId="urn:microsoft.com/office/officeart/2005/8/layout/hierarchy3"/>
    <dgm:cxn modelId="{EB3C830F-24C9-4276-987F-2C45568B18DB}" type="presParOf" srcId="{5E0A40D5-78C0-4E04-B900-008126D4A485}" destId="{E17E2B4D-D8C1-4CFB-BE78-68141F45B595}" srcOrd="0" destOrd="0" presId="urn:microsoft.com/office/officeart/2005/8/layout/hierarchy3"/>
    <dgm:cxn modelId="{B582B088-269D-4AF3-A7AB-2CCA13B00B27}" type="presParOf" srcId="{E17E2B4D-D8C1-4CFB-BE78-68141F45B595}" destId="{3F39E585-D6C5-4CA9-BA59-24EDC7C08E05}" srcOrd="0" destOrd="0" presId="urn:microsoft.com/office/officeart/2005/8/layout/hierarchy3"/>
    <dgm:cxn modelId="{B6D0097B-E2BA-4BF1-9E4B-CEEF560A16B2}" type="presParOf" srcId="{E17E2B4D-D8C1-4CFB-BE78-68141F45B595}" destId="{EF213581-C604-48C5-BC4D-225E50E67562}" srcOrd="1" destOrd="0" presId="urn:microsoft.com/office/officeart/2005/8/layout/hierarchy3"/>
    <dgm:cxn modelId="{84D28F5D-467C-4EAA-9F8D-3D0E482A9A44}" type="presParOf" srcId="{5E0A40D5-78C0-4E04-B900-008126D4A485}" destId="{631EE8FB-786F-4F41-989A-0C6D86F76DB9}" srcOrd="1" destOrd="0" presId="urn:microsoft.com/office/officeart/2005/8/layout/hierarchy3"/>
    <dgm:cxn modelId="{57AAAF01-EA9A-4D9E-88D2-03FBF9781BDE}" type="presParOf" srcId="{631EE8FB-786F-4F41-989A-0C6D86F76DB9}" destId="{26D38A39-24DF-41B4-80CD-E15B7B3B46B9}" srcOrd="0" destOrd="0" presId="urn:microsoft.com/office/officeart/2005/8/layout/hierarchy3"/>
    <dgm:cxn modelId="{D8DE4C9C-8E49-455D-A158-EEDBC3A79315}" type="presParOf" srcId="{631EE8FB-786F-4F41-989A-0C6D86F76DB9}" destId="{EA3EB81A-3B6D-4580-ACD5-D13AB8F24D19}" srcOrd="1" destOrd="0" presId="urn:microsoft.com/office/officeart/2005/8/layout/hierarchy3"/>
    <dgm:cxn modelId="{5BF8A295-5F0E-4358-A318-B513AEFA8DC0}" type="presParOf" srcId="{631EE8FB-786F-4F41-989A-0C6D86F76DB9}" destId="{E6819950-FE2C-4D3E-9819-82485A5EBD9C}" srcOrd="2" destOrd="0" presId="urn:microsoft.com/office/officeart/2005/8/layout/hierarchy3"/>
    <dgm:cxn modelId="{2BA29824-0794-45C4-B605-0BC440B938BB}" type="presParOf" srcId="{631EE8FB-786F-4F41-989A-0C6D86F76DB9}" destId="{155BD6E4-D599-4A4B-A867-7FE83ABB96A6}" srcOrd="3" destOrd="0" presId="urn:microsoft.com/office/officeart/2005/8/layout/hierarchy3"/>
    <dgm:cxn modelId="{AF1B12F2-1162-4C9E-8CEA-9A1981221BA9}" type="presParOf" srcId="{631EE8FB-786F-4F41-989A-0C6D86F76DB9}" destId="{C4DF586C-D427-409E-AD4B-330953CE9130}" srcOrd="4" destOrd="0" presId="urn:microsoft.com/office/officeart/2005/8/layout/hierarchy3"/>
    <dgm:cxn modelId="{5D93E31C-3989-48EF-BE8F-52EA195E9117}" type="presParOf" srcId="{631EE8FB-786F-4F41-989A-0C6D86F76DB9}" destId="{E3754BB7-7345-4A74-8C2B-1A43C428063F}" srcOrd="5" destOrd="0" presId="urn:microsoft.com/office/officeart/2005/8/layout/hierarchy3"/>
    <dgm:cxn modelId="{5A82C141-34B9-4555-8165-DDD8036955F1}" type="presParOf" srcId="{C479ABEF-306F-46DF-98ED-6BFF8FCFEDE3}" destId="{1FDDAFEB-5974-484A-A6F7-19F96C170AD9}" srcOrd="2" destOrd="0" presId="urn:microsoft.com/office/officeart/2005/8/layout/hierarchy3"/>
    <dgm:cxn modelId="{515669CC-7B94-4508-B001-C0D920169D85}" type="presParOf" srcId="{1FDDAFEB-5974-484A-A6F7-19F96C170AD9}" destId="{D4E603B3-4A64-4C6B-BFD3-2BB91A8FF21F}" srcOrd="0" destOrd="0" presId="urn:microsoft.com/office/officeart/2005/8/layout/hierarchy3"/>
    <dgm:cxn modelId="{84F4BCA6-3131-45B8-B724-D8A59DF0D585}" type="presParOf" srcId="{D4E603B3-4A64-4C6B-BFD3-2BB91A8FF21F}" destId="{714B80DC-868C-4CE1-9D33-02207DE0B216}" srcOrd="0" destOrd="0" presId="urn:microsoft.com/office/officeart/2005/8/layout/hierarchy3"/>
    <dgm:cxn modelId="{AC099408-67AB-47C5-A922-93CB3BC8975B}" type="presParOf" srcId="{D4E603B3-4A64-4C6B-BFD3-2BB91A8FF21F}" destId="{B986A3BC-2C89-4B50-A3A0-7B40E5C3C0E1}" srcOrd="1" destOrd="0" presId="urn:microsoft.com/office/officeart/2005/8/layout/hierarchy3"/>
    <dgm:cxn modelId="{07E3BB72-CA6D-4FCD-BC02-89B0BB122864}" type="presParOf" srcId="{1FDDAFEB-5974-484A-A6F7-19F96C170AD9}" destId="{7CD470C5-7E59-49CA-B472-064C091F0764}" srcOrd="1" destOrd="0" presId="urn:microsoft.com/office/officeart/2005/8/layout/hierarchy3"/>
    <dgm:cxn modelId="{1863D43D-AC2A-4549-9CEE-842A7FEA1661}" type="presParOf" srcId="{7CD470C5-7E59-49CA-B472-064C091F0764}" destId="{204F3589-10FC-4BD1-B0C9-5801A6CD408E}" srcOrd="0" destOrd="0" presId="urn:microsoft.com/office/officeart/2005/8/layout/hierarchy3"/>
    <dgm:cxn modelId="{3DFF18F8-36C7-4F14-8A7D-B039044B598A}" type="presParOf" srcId="{7CD470C5-7E59-49CA-B472-064C091F0764}" destId="{67A93FCE-90C1-4143-A19D-60291A033D86}" srcOrd="1" destOrd="0" presId="urn:microsoft.com/office/officeart/2005/8/layout/hierarchy3"/>
    <dgm:cxn modelId="{5D79D5F9-5FED-43A2-B9BC-6A1E5B9CF7A2}" type="presParOf" srcId="{7CD470C5-7E59-49CA-B472-064C091F0764}" destId="{F8C2E184-0313-44DC-BF78-81F9E91AC5BB}" srcOrd="2" destOrd="0" presId="urn:microsoft.com/office/officeart/2005/8/layout/hierarchy3"/>
    <dgm:cxn modelId="{774B23E1-AF97-4F79-B36D-9FBEBE33BE94}" type="presParOf" srcId="{7CD470C5-7E59-49CA-B472-064C091F0764}" destId="{6D3059B9-1A1A-4840-AAEF-9FAB30D91F00}"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BEF664-A07A-49FC-9747-62646CEAFF23}">
      <dsp:nvSpPr>
        <dsp:cNvPr id="0" name=""/>
        <dsp:cNvSpPr/>
      </dsp:nvSpPr>
      <dsp:spPr>
        <a:xfrm>
          <a:off x="351393" y="441"/>
          <a:ext cx="3323266" cy="76111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Gathering Feedback December 2021-February 2022</a:t>
          </a:r>
        </a:p>
      </dsp:txBody>
      <dsp:txXfrm>
        <a:off x="373685" y="22733"/>
        <a:ext cx="3278682" cy="716531"/>
      </dsp:txXfrm>
    </dsp:sp>
    <dsp:sp modelId="{F6A7A46E-EB08-4DA4-901A-77794FFE759D}">
      <dsp:nvSpPr>
        <dsp:cNvPr id="0" name=""/>
        <dsp:cNvSpPr/>
      </dsp:nvSpPr>
      <dsp:spPr>
        <a:xfrm>
          <a:off x="683719" y="761557"/>
          <a:ext cx="332326" cy="482203"/>
        </a:xfrm>
        <a:custGeom>
          <a:avLst/>
          <a:gdLst/>
          <a:ahLst/>
          <a:cxnLst/>
          <a:rect l="0" t="0" r="0" b="0"/>
          <a:pathLst>
            <a:path>
              <a:moveTo>
                <a:pt x="0" y="0"/>
              </a:moveTo>
              <a:lnTo>
                <a:pt x="0" y="482203"/>
              </a:lnTo>
              <a:lnTo>
                <a:pt x="332326" y="48220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ECC883A-5329-48DB-A8E7-0F658D5D19F0}">
      <dsp:nvSpPr>
        <dsp:cNvPr id="0" name=""/>
        <dsp:cNvSpPr/>
      </dsp:nvSpPr>
      <dsp:spPr>
        <a:xfrm>
          <a:off x="1016046" y="922292"/>
          <a:ext cx="2518278" cy="6429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Advisory Group Meeting #1</a:t>
          </a:r>
        </a:p>
      </dsp:txBody>
      <dsp:txXfrm>
        <a:off x="1034877" y="941123"/>
        <a:ext cx="2480616" cy="605275"/>
      </dsp:txXfrm>
    </dsp:sp>
    <dsp:sp modelId="{8873D9BA-B10D-42F3-A411-6AFE558A0F87}">
      <dsp:nvSpPr>
        <dsp:cNvPr id="0" name=""/>
        <dsp:cNvSpPr/>
      </dsp:nvSpPr>
      <dsp:spPr>
        <a:xfrm>
          <a:off x="683719" y="761557"/>
          <a:ext cx="332326" cy="1285875"/>
        </a:xfrm>
        <a:custGeom>
          <a:avLst/>
          <a:gdLst/>
          <a:ahLst/>
          <a:cxnLst/>
          <a:rect l="0" t="0" r="0" b="0"/>
          <a:pathLst>
            <a:path>
              <a:moveTo>
                <a:pt x="0" y="0"/>
              </a:moveTo>
              <a:lnTo>
                <a:pt x="0" y="1285875"/>
              </a:lnTo>
              <a:lnTo>
                <a:pt x="332326" y="12858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4F2394-6C86-4492-9E5E-23784702F7FA}">
      <dsp:nvSpPr>
        <dsp:cNvPr id="0" name=""/>
        <dsp:cNvSpPr/>
      </dsp:nvSpPr>
      <dsp:spPr>
        <a:xfrm>
          <a:off x="1016046" y="1725963"/>
          <a:ext cx="2443347" cy="6429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PADEPP Revisions Drafted</a:t>
          </a:r>
        </a:p>
      </dsp:txBody>
      <dsp:txXfrm>
        <a:off x="1034877" y="1744794"/>
        <a:ext cx="2405685" cy="605275"/>
      </dsp:txXfrm>
    </dsp:sp>
    <dsp:sp modelId="{4A804D52-5CB3-4874-BE27-478135FF1B68}">
      <dsp:nvSpPr>
        <dsp:cNvPr id="0" name=""/>
        <dsp:cNvSpPr/>
      </dsp:nvSpPr>
      <dsp:spPr>
        <a:xfrm>
          <a:off x="683719" y="761557"/>
          <a:ext cx="332326" cy="2089546"/>
        </a:xfrm>
        <a:custGeom>
          <a:avLst/>
          <a:gdLst/>
          <a:ahLst/>
          <a:cxnLst/>
          <a:rect l="0" t="0" r="0" b="0"/>
          <a:pathLst>
            <a:path>
              <a:moveTo>
                <a:pt x="0" y="0"/>
              </a:moveTo>
              <a:lnTo>
                <a:pt x="0" y="2089546"/>
              </a:lnTo>
              <a:lnTo>
                <a:pt x="332326" y="20895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E6F382-3EBF-421F-B821-79BA15FFD4AD}">
      <dsp:nvSpPr>
        <dsp:cNvPr id="0" name=""/>
        <dsp:cNvSpPr/>
      </dsp:nvSpPr>
      <dsp:spPr>
        <a:xfrm>
          <a:off x="1016046" y="2529635"/>
          <a:ext cx="2443347" cy="6429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Advisory Group Meeting #2</a:t>
          </a:r>
        </a:p>
      </dsp:txBody>
      <dsp:txXfrm>
        <a:off x="1034877" y="2548466"/>
        <a:ext cx="2405685" cy="605275"/>
      </dsp:txXfrm>
    </dsp:sp>
    <dsp:sp modelId="{A1D6A31A-A7FF-41DE-AF24-97D9BC88AEF4}">
      <dsp:nvSpPr>
        <dsp:cNvPr id="0" name=""/>
        <dsp:cNvSpPr/>
      </dsp:nvSpPr>
      <dsp:spPr>
        <a:xfrm>
          <a:off x="683719" y="761557"/>
          <a:ext cx="332326" cy="2893218"/>
        </a:xfrm>
        <a:custGeom>
          <a:avLst/>
          <a:gdLst/>
          <a:ahLst/>
          <a:cxnLst/>
          <a:rect l="0" t="0" r="0" b="0"/>
          <a:pathLst>
            <a:path>
              <a:moveTo>
                <a:pt x="0" y="0"/>
              </a:moveTo>
              <a:lnTo>
                <a:pt x="0" y="2893218"/>
              </a:lnTo>
              <a:lnTo>
                <a:pt x="332326" y="289321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37F4FD-9C59-4C91-AFDC-C34A6F88BE0E}">
      <dsp:nvSpPr>
        <dsp:cNvPr id="0" name=""/>
        <dsp:cNvSpPr/>
      </dsp:nvSpPr>
      <dsp:spPr>
        <a:xfrm>
          <a:off x="1016046" y="3333307"/>
          <a:ext cx="2443347" cy="6429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Surveys</a:t>
          </a:r>
        </a:p>
      </dsp:txBody>
      <dsp:txXfrm>
        <a:off x="1034877" y="3352138"/>
        <a:ext cx="2405685" cy="605275"/>
      </dsp:txXfrm>
    </dsp:sp>
    <dsp:sp modelId="{3F39E585-D6C5-4CA9-BA59-24EDC7C08E05}">
      <dsp:nvSpPr>
        <dsp:cNvPr id="0" name=""/>
        <dsp:cNvSpPr/>
      </dsp:nvSpPr>
      <dsp:spPr>
        <a:xfrm>
          <a:off x="3996128" y="441"/>
          <a:ext cx="3244249" cy="7052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Approval and Roll Out February-July, 2022</a:t>
          </a:r>
        </a:p>
      </dsp:txBody>
      <dsp:txXfrm>
        <a:off x="4016784" y="21097"/>
        <a:ext cx="3202937" cy="663945"/>
      </dsp:txXfrm>
    </dsp:sp>
    <dsp:sp modelId="{26D38A39-24DF-41B4-80CD-E15B7B3B46B9}">
      <dsp:nvSpPr>
        <dsp:cNvPr id="0" name=""/>
        <dsp:cNvSpPr/>
      </dsp:nvSpPr>
      <dsp:spPr>
        <a:xfrm>
          <a:off x="4320553" y="705699"/>
          <a:ext cx="324424" cy="482203"/>
        </a:xfrm>
        <a:custGeom>
          <a:avLst/>
          <a:gdLst/>
          <a:ahLst/>
          <a:cxnLst/>
          <a:rect l="0" t="0" r="0" b="0"/>
          <a:pathLst>
            <a:path>
              <a:moveTo>
                <a:pt x="0" y="0"/>
              </a:moveTo>
              <a:lnTo>
                <a:pt x="0" y="482203"/>
              </a:lnTo>
              <a:lnTo>
                <a:pt x="324424" y="48220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3EB81A-3B6D-4580-ACD5-D13AB8F24D19}">
      <dsp:nvSpPr>
        <dsp:cNvPr id="0" name=""/>
        <dsp:cNvSpPr/>
      </dsp:nvSpPr>
      <dsp:spPr>
        <a:xfrm>
          <a:off x="4644978" y="866433"/>
          <a:ext cx="2511180" cy="6429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Presentation to State Board of Education</a:t>
          </a:r>
        </a:p>
      </dsp:txBody>
      <dsp:txXfrm>
        <a:off x="4663809" y="885264"/>
        <a:ext cx="2473518" cy="605275"/>
      </dsp:txXfrm>
    </dsp:sp>
    <dsp:sp modelId="{E6819950-FE2C-4D3E-9819-82485A5EBD9C}">
      <dsp:nvSpPr>
        <dsp:cNvPr id="0" name=""/>
        <dsp:cNvSpPr/>
      </dsp:nvSpPr>
      <dsp:spPr>
        <a:xfrm>
          <a:off x="4320553" y="705699"/>
          <a:ext cx="324424" cy="1285875"/>
        </a:xfrm>
        <a:custGeom>
          <a:avLst/>
          <a:gdLst/>
          <a:ahLst/>
          <a:cxnLst/>
          <a:rect l="0" t="0" r="0" b="0"/>
          <a:pathLst>
            <a:path>
              <a:moveTo>
                <a:pt x="0" y="0"/>
              </a:moveTo>
              <a:lnTo>
                <a:pt x="0" y="1285875"/>
              </a:lnTo>
              <a:lnTo>
                <a:pt x="324424" y="12858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55BD6E4-D599-4A4B-A867-7FE83ABB96A6}">
      <dsp:nvSpPr>
        <dsp:cNvPr id="0" name=""/>
        <dsp:cNvSpPr/>
      </dsp:nvSpPr>
      <dsp:spPr>
        <a:xfrm>
          <a:off x="4644978" y="1670105"/>
          <a:ext cx="2511180" cy="6429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Memo and Webinar</a:t>
          </a:r>
        </a:p>
      </dsp:txBody>
      <dsp:txXfrm>
        <a:off x="4663809" y="1688936"/>
        <a:ext cx="2473518" cy="605275"/>
      </dsp:txXfrm>
    </dsp:sp>
    <dsp:sp modelId="{C4DF586C-D427-409E-AD4B-330953CE9130}">
      <dsp:nvSpPr>
        <dsp:cNvPr id="0" name=""/>
        <dsp:cNvSpPr/>
      </dsp:nvSpPr>
      <dsp:spPr>
        <a:xfrm>
          <a:off x="4320553" y="705699"/>
          <a:ext cx="324424" cy="2381932"/>
        </a:xfrm>
        <a:custGeom>
          <a:avLst/>
          <a:gdLst/>
          <a:ahLst/>
          <a:cxnLst/>
          <a:rect l="0" t="0" r="0" b="0"/>
          <a:pathLst>
            <a:path>
              <a:moveTo>
                <a:pt x="0" y="0"/>
              </a:moveTo>
              <a:lnTo>
                <a:pt x="0" y="2381932"/>
              </a:lnTo>
              <a:lnTo>
                <a:pt x="324424" y="23819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754BB7-7345-4A74-8C2B-1A43C428063F}">
      <dsp:nvSpPr>
        <dsp:cNvPr id="0" name=""/>
        <dsp:cNvSpPr/>
      </dsp:nvSpPr>
      <dsp:spPr>
        <a:xfrm>
          <a:off x="4644978" y="2473777"/>
          <a:ext cx="2511180" cy="122770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Revisions in SCLead.org and Professional Learning Library</a:t>
          </a:r>
        </a:p>
      </dsp:txBody>
      <dsp:txXfrm>
        <a:off x="4680936" y="2509735"/>
        <a:ext cx="2439264" cy="1155792"/>
      </dsp:txXfrm>
    </dsp:sp>
    <dsp:sp modelId="{714B80DC-868C-4CE1-9D33-02207DE0B216}">
      <dsp:nvSpPr>
        <dsp:cNvPr id="0" name=""/>
        <dsp:cNvSpPr/>
      </dsp:nvSpPr>
      <dsp:spPr>
        <a:xfrm>
          <a:off x="7561847" y="441"/>
          <a:ext cx="3059559" cy="9104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Implementation </a:t>
          </a:r>
        </a:p>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July 2022-September 2023</a:t>
          </a:r>
        </a:p>
      </dsp:txBody>
      <dsp:txXfrm>
        <a:off x="7588513" y="27107"/>
        <a:ext cx="3006227" cy="857118"/>
      </dsp:txXfrm>
    </dsp:sp>
    <dsp:sp modelId="{204F3589-10FC-4BD1-B0C9-5801A6CD408E}">
      <dsp:nvSpPr>
        <dsp:cNvPr id="0" name=""/>
        <dsp:cNvSpPr/>
      </dsp:nvSpPr>
      <dsp:spPr>
        <a:xfrm>
          <a:off x="7867803" y="910892"/>
          <a:ext cx="305955" cy="482203"/>
        </a:xfrm>
        <a:custGeom>
          <a:avLst/>
          <a:gdLst/>
          <a:ahLst/>
          <a:cxnLst/>
          <a:rect l="0" t="0" r="0" b="0"/>
          <a:pathLst>
            <a:path>
              <a:moveTo>
                <a:pt x="0" y="0"/>
              </a:moveTo>
              <a:lnTo>
                <a:pt x="0" y="482203"/>
              </a:lnTo>
              <a:lnTo>
                <a:pt x="305955" y="48220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7A93FCE-90C1-4143-A19D-60291A033D86}">
      <dsp:nvSpPr>
        <dsp:cNvPr id="0" name=""/>
        <dsp:cNvSpPr/>
      </dsp:nvSpPr>
      <dsp:spPr>
        <a:xfrm>
          <a:off x="8173759" y="1071627"/>
          <a:ext cx="2416971" cy="6429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a:latin typeface="Trebuchet MS" panose="020B0603020202020204" pitchFamily="34" charset="0"/>
            </a:rPr>
            <a:t>Trainings</a:t>
          </a:r>
          <a:endParaRPr lang="en-US" sz="1800" kern="1200" dirty="0">
            <a:latin typeface="Trebuchet MS" panose="020B0603020202020204" pitchFamily="34" charset="0"/>
          </a:endParaRPr>
        </a:p>
      </dsp:txBody>
      <dsp:txXfrm>
        <a:off x="8192590" y="1090458"/>
        <a:ext cx="2379309" cy="605275"/>
      </dsp:txXfrm>
    </dsp:sp>
    <dsp:sp modelId="{F8C2E184-0313-44DC-BF78-81F9E91AC5BB}">
      <dsp:nvSpPr>
        <dsp:cNvPr id="0" name=""/>
        <dsp:cNvSpPr/>
      </dsp:nvSpPr>
      <dsp:spPr>
        <a:xfrm>
          <a:off x="7867803" y="910892"/>
          <a:ext cx="305955" cy="1471854"/>
        </a:xfrm>
        <a:custGeom>
          <a:avLst/>
          <a:gdLst/>
          <a:ahLst/>
          <a:cxnLst/>
          <a:rect l="0" t="0" r="0" b="0"/>
          <a:pathLst>
            <a:path>
              <a:moveTo>
                <a:pt x="0" y="0"/>
              </a:moveTo>
              <a:lnTo>
                <a:pt x="0" y="1471854"/>
              </a:lnTo>
              <a:lnTo>
                <a:pt x="305955" y="147185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3059B9-1A1A-4840-AAEF-9FAB30D91F00}">
      <dsp:nvSpPr>
        <dsp:cNvPr id="0" name=""/>
        <dsp:cNvSpPr/>
      </dsp:nvSpPr>
      <dsp:spPr>
        <a:xfrm>
          <a:off x="8173759" y="1875299"/>
          <a:ext cx="2416971" cy="10148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rebuchet MS" panose="020B0603020202020204" pitchFamily="34" charset="0"/>
            </a:rPr>
            <a:t>Full Implementation 2022-23 School Year </a:t>
          </a:r>
        </a:p>
      </dsp:txBody>
      <dsp:txXfrm>
        <a:off x="8203484" y="1905024"/>
        <a:ext cx="2357521" cy="95544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D7275FB-E25D-4BC9-AE6D-83BC283525C9}"/>
              </a:ext>
            </a:extLst>
          </p:cNvPr>
          <p:cNvSpPr>
            <a:spLocks noGrp="1"/>
          </p:cNvSpPr>
          <p:nvPr>
            <p:ph type="hdr" sz="quarter"/>
          </p:nvPr>
        </p:nvSpPr>
        <p:spPr>
          <a:xfrm>
            <a:off x="0" y="0"/>
            <a:ext cx="3043576" cy="466668"/>
          </a:xfrm>
          <a:prstGeom prst="rect">
            <a:avLst/>
          </a:prstGeom>
        </p:spPr>
        <p:txBody>
          <a:bodyPr vert="horz" lIns="88276" tIns="44138" rIns="88276" bIns="44138" rtlCol="0"/>
          <a:lstStyle>
            <a:lvl1pPr algn="l">
              <a:defRPr sz="1200"/>
            </a:lvl1pPr>
          </a:lstStyle>
          <a:p>
            <a:endParaRPr lang="en-US"/>
          </a:p>
        </p:txBody>
      </p:sp>
      <p:sp>
        <p:nvSpPr>
          <p:cNvPr id="3" name="Date Placeholder 2">
            <a:extLst>
              <a:ext uri="{FF2B5EF4-FFF2-40B4-BE49-F238E27FC236}">
                <a16:creationId xmlns:a16="http://schemas.microsoft.com/office/drawing/2014/main" id="{A49D1EF5-88CA-4CE9-8CB4-2EC2E471408F}"/>
              </a:ext>
            </a:extLst>
          </p:cNvPr>
          <p:cNvSpPr>
            <a:spLocks noGrp="1"/>
          </p:cNvSpPr>
          <p:nvPr>
            <p:ph type="dt" sz="quarter" idx="1"/>
          </p:nvPr>
        </p:nvSpPr>
        <p:spPr>
          <a:xfrm>
            <a:off x="3978363" y="0"/>
            <a:ext cx="3043576" cy="466668"/>
          </a:xfrm>
          <a:prstGeom prst="rect">
            <a:avLst/>
          </a:prstGeom>
        </p:spPr>
        <p:txBody>
          <a:bodyPr vert="horz" lIns="88276" tIns="44138" rIns="88276" bIns="44138" rtlCol="0"/>
          <a:lstStyle>
            <a:lvl1pPr algn="r">
              <a:defRPr sz="1200"/>
            </a:lvl1pPr>
          </a:lstStyle>
          <a:p>
            <a:fld id="{E43150C7-EDF1-4567-86D4-F78FFAE727BF}" type="datetime1">
              <a:rPr lang="en-US" smtClean="0"/>
              <a:t>9/2/2022</a:t>
            </a:fld>
            <a:endParaRPr lang="en-US"/>
          </a:p>
        </p:txBody>
      </p:sp>
      <p:sp>
        <p:nvSpPr>
          <p:cNvPr id="4" name="Footer Placeholder 3">
            <a:extLst>
              <a:ext uri="{FF2B5EF4-FFF2-40B4-BE49-F238E27FC236}">
                <a16:creationId xmlns:a16="http://schemas.microsoft.com/office/drawing/2014/main" id="{92722AED-074F-43BC-A721-E1FBDBD8D27C}"/>
              </a:ext>
            </a:extLst>
          </p:cNvPr>
          <p:cNvSpPr>
            <a:spLocks noGrp="1"/>
          </p:cNvSpPr>
          <p:nvPr>
            <p:ph type="ftr" sz="quarter" idx="2"/>
          </p:nvPr>
        </p:nvSpPr>
        <p:spPr>
          <a:xfrm>
            <a:off x="0" y="8842435"/>
            <a:ext cx="3043576" cy="466667"/>
          </a:xfrm>
          <a:prstGeom prst="rect">
            <a:avLst/>
          </a:prstGeom>
        </p:spPr>
        <p:txBody>
          <a:bodyPr vert="horz" lIns="88276" tIns="44138" rIns="88276" bIns="4413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B37D628-0614-4C19-A968-CFDB67755678}"/>
              </a:ext>
            </a:extLst>
          </p:cNvPr>
          <p:cNvSpPr>
            <a:spLocks noGrp="1"/>
          </p:cNvSpPr>
          <p:nvPr>
            <p:ph type="sldNum" sz="quarter" idx="3"/>
          </p:nvPr>
        </p:nvSpPr>
        <p:spPr>
          <a:xfrm>
            <a:off x="3978363" y="8842435"/>
            <a:ext cx="3043576" cy="466667"/>
          </a:xfrm>
          <a:prstGeom prst="rect">
            <a:avLst/>
          </a:prstGeom>
        </p:spPr>
        <p:txBody>
          <a:bodyPr vert="horz" lIns="88276" tIns="44138" rIns="88276" bIns="44138" rtlCol="0" anchor="b"/>
          <a:lstStyle>
            <a:lvl1pPr algn="r">
              <a:defRPr sz="1200"/>
            </a:lvl1pPr>
          </a:lstStyle>
          <a:p>
            <a:fld id="{60C46E50-1A3E-4641-B7F0-F2C80602C4C9}" type="slidenum">
              <a:rPr lang="en-US" smtClean="0"/>
              <a:t>‹#›</a:t>
            </a:fld>
            <a:endParaRPr lang="en-US"/>
          </a:p>
        </p:txBody>
      </p:sp>
    </p:spTree>
    <p:extLst>
      <p:ext uri="{BB962C8B-B14F-4D97-AF65-F5344CB8AC3E}">
        <p14:creationId xmlns:p14="http://schemas.microsoft.com/office/powerpoint/2010/main" val="123537386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43343" cy="467072"/>
          </a:xfrm>
          <a:prstGeom prst="rect">
            <a:avLst/>
          </a:prstGeom>
        </p:spPr>
        <p:txBody>
          <a:bodyPr vert="horz" lIns="93312" tIns="46656" rIns="93312" bIns="46656" rtlCol="0"/>
          <a:lstStyle>
            <a:lvl1pPr algn="l">
              <a:defRPr sz="1200"/>
            </a:lvl1pPr>
          </a:lstStyle>
          <a:p>
            <a:endParaRPr lang="en-US"/>
          </a:p>
        </p:txBody>
      </p:sp>
      <p:sp>
        <p:nvSpPr>
          <p:cNvPr id="3" name="Date Placeholder 2"/>
          <p:cNvSpPr>
            <a:spLocks noGrp="1"/>
          </p:cNvSpPr>
          <p:nvPr>
            <p:ph type="dt" idx="1"/>
          </p:nvPr>
        </p:nvSpPr>
        <p:spPr>
          <a:xfrm>
            <a:off x="3978133" y="2"/>
            <a:ext cx="3043343" cy="467072"/>
          </a:xfrm>
          <a:prstGeom prst="rect">
            <a:avLst/>
          </a:prstGeom>
        </p:spPr>
        <p:txBody>
          <a:bodyPr vert="horz" lIns="93312" tIns="46656" rIns="93312" bIns="46656" rtlCol="0"/>
          <a:lstStyle>
            <a:lvl1pPr algn="r">
              <a:defRPr sz="1200"/>
            </a:lvl1pPr>
          </a:lstStyle>
          <a:p>
            <a:fld id="{880D3B26-4D72-43FD-85C6-82A196C682AF}" type="datetime1">
              <a:rPr lang="en-US" smtClean="0"/>
              <a:t>9/2/2022</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2" tIns="46656" rIns="93312" bIns="46656" rtlCol="0" anchor="ctr"/>
          <a:lstStyle/>
          <a:p>
            <a:endParaRPr lang="en-US"/>
          </a:p>
        </p:txBody>
      </p:sp>
      <p:sp>
        <p:nvSpPr>
          <p:cNvPr id="5" name="Notes Placeholder 4"/>
          <p:cNvSpPr>
            <a:spLocks noGrp="1"/>
          </p:cNvSpPr>
          <p:nvPr>
            <p:ph type="body" sz="quarter" idx="3"/>
          </p:nvPr>
        </p:nvSpPr>
        <p:spPr>
          <a:xfrm>
            <a:off x="702310" y="4480003"/>
            <a:ext cx="5618480" cy="3665459"/>
          </a:xfrm>
          <a:prstGeom prst="rect">
            <a:avLst/>
          </a:prstGeom>
        </p:spPr>
        <p:txBody>
          <a:bodyPr vert="horz" lIns="93312" tIns="46656" rIns="93312" bIns="4665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42033"/>
            <a:ext cx="3043343" cy="467071"/>
          </a:xfrm>
          <a:prstGeom prst="rect">
            <a:avLst/>
          </a:prstGeom>
        </p:spPr>
        <p:txBody>
          <a:bodyPr vert="horz" lIns="93312" tIns="46656" rIns="93312" bIns="46656" rtlCol="0" anchor="b"/>
          <a:lstStyle>
            <a:lvl1pPr algn="l">
              <a:defRPr sz="1200"/>
            </a:lvl1pPr>
          </a:lstStyle>
          <a:p>
            <a:endParaRPr lang="en-US"/>
          </a:p>
        </p:txBody>
      </p:sp>
      <p:sp>
        <p:nvSpPr>
          <p:cNvPr id="7" name="Slide Number Placeholder 6"/>
          <p:cNvSpPr>
            <a:spLocks noGrp="1"/>
          </p:cNvSpPr>
          <p:nvPr>
            <p:ph type="sldNum" sz="quarter" idx="5"/>
          </p:nvPr>
        </p:nvSpPr>
        <p:spPr>
          <a:xfrm>
            <a:off x="3978133" y="8842033"/>
            <a:ext cx="3043343" cy="467071"/>
          </a:xfrm>
          <a:prstGeom prst="rect">
            <a:avLst/>
          </a:prstGeom>
        </p:spPr>
        <p:txBody>
          <a:bodyPr vert="horz" lIns="93312" tIns="46656" rIns="93312" bIns="46656" rtlCol="0" anchor="b"/>
          <a:lstStyle>
            <a:lvl1pPr algn="r">
              <a:defRPr sz="1200"/>
            </a:lvl1pPr>
          </a:lstStyle>
          <a:p>
            <a:fld id="{C3EDC818-6CA6-434D-9E0C-C00B812C243A}" type="slidenum">
              <a:rPr lang="en-US" smtClean="0"/>
              <a:t>‹#›</a:t>
            </a:fld>
            <a:endParaRPr lang="en-US"/>
          </a:p>
        </p:txBody>
      </p:sp>
    </p:spTree>
    <p:extLst>
      <p:ext uri="{BB962C8B-B14F-4D97-AF65-F5344CB8AC3E}">
        <p14:creationId xmlns:p14="http://schemas.microsoft.com/office/powerpoint/2010/main" val="310312257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(Lilla, please record webinar)</a:t>
            </a:r>
          </a:p>
          <a:p>
            <a:endParaRPr lang="en-US" dirty="0"/>
          </a:p>
          <a:p>
            <a:endParaRPr lang="en-US" dirty="0"/>
          </a:p>
          <a:p>
            <a:r>
              <a:rPr lang="en-US" dirty="0"/>
              <a:t>Good afternoon and welcome to the PADEPP Revisions Webinar. We are delighted to have our principals, principal evaluators, and representatives from colleges and universities from across the state with us today. I am Vicki Traufler, the PADEPP Coordinator, and with me is Lilla </a:t>
            </a:r>
            <a:r>
              <a:rPr lang="en-US" dirty="0" err="1"/>
              <a:t>Toal</a:t>
            </a:r>
            <a:r>
              <a:rPr lang="en-US" dirty="0"/>
              <a:t> </a:t>
            </a:r>
            <a:r>
              <a:rPr lang="en-US" dirty="0" err="1"/>
              <a:t>Mandsager</a:t>
            </a:r>
            <a:r>
              <a:rPr lang="en-US" dirty="0"/>
              <a:t>, the Director of the Office of Educator Effectiveness and Leadership Development. Lilla will be assisting with questions from the chat throughout the webinar and on the mic after the presentation.  This webinar will be recorded for those who could not attend today, or as a reference to you if you need to refer back to any of the information shared today. The recording will be posted on our website after it has met the accessibility requirements and your district PADEPP DA will be notified.</a:t>
            </a:r>
          </a:p>
          <a:p>
            <a:endParaRPr lang="en-US" dirty="0"/>
          </a:p>
          <a:p>
            <a:r>
              <a:rPr lang="en-US" dirty="0"/>
              <a:t>As you may know, our last PADEPP revision was in 2017. We made significant changes to the PADEPP rubric, guidelines, and procedures at that time.  So you may be wondering – why are we revising PADEPP again now?</a:t>
            </a:r>
          </a:p>
          <a:p>
            <a:endParaRPr lang="en-US" dirty="0"/>
          </a:p>
          <a:p>
            <a:pPr marL="662071" defTabSz="882762">
              <a:buClr>
                <a:schemeClr val="dk1"/>
              </a:buClr>
            </a:pPr>
            <a:r>
              <a:rPr lang="en-US" dirty="0"/>
              <a:t>As an agency, our (SCDE) vision is that all students are prepared for success in college, career, and citizenship, but we know that not all students are reaching the profile. We also recognize that we have schools that have much higher rates of teacher turnover and less challenging and less engaging instruction.  Our State Superintendent, Molly Spearman, challenged us to look at what we were working on and think of smart changes that could support districts to address those inequities.</a:t>
            </a:r>
          </a:p>
          <a:p>
            <a:pPr marL="662071" defTabSz="882762">
              <a:buClr>
                <a:schemeClr val="dk1"/>
              </a:buClr>
            </a:pPr>
            <a:endParaRPr lang="en-US" dirty="0"/>
          </a:p>
          <a:p>
            <a:r>
              <a:rPr lang="en-US" dirty="0"/>
              <a:t>As our office reflected on these challenges during and through COVID, we realized that both our experience and the research suggest that two common factors distinguish a school that’s working for all students, e.g. a school that’s minimizing disproportionalities in access. Those common factors are</a:t>
            </a:r>
          </a:p>
          <a:p>
            <a:pPr marL="449752" indent="-299835">
              <a:buSzPts val="1200"/>
              <a:buAutoNum type="arabicPeriod"/>
            </a:pPr>
            <a:r>
              <a:rPr lang="en-US" dirty="0"/>
              <a:t>A clear and clearly communicated instructional vision. </a:t>
            </a:r>
          </a:p>
          <a:p>
            <a:pPr marL="449752" indent="-299835">
              <a:buSzPts val="1200"/>
              <a:buAutoNum type="arabicPeriod"/>
            </a:pPr>
            <a:r>
              <a:rPr lang="en-US" dirty="0"/>
              <a:t>An environment that is safe, focused on learning, and intentionally inclusive. </a:t>
            </a:r>
          </a:p>
          <a:p>
            <a:pPr marL="149917">
              <a:buSzPts val="1200"/>
            </a:pPr>
            <a:endParaRPr lang="en-US" dirty="0"/>
          </a:p>
          <a:p>
            <a:pPr marL="149917">
              <a:buSzPts val="1200"/>
            </a:pPr>
            <a:r>
              <a:rPr lang="en-US" dirty="0">
                <a:solidFill>
                  <a:schemeClr val="dk1"/>
                </a:solidFill>
              </a:rPr>
              <a:t>The role of principals is essential in both supporting instruction and creating a culture that engages students, families, and teachers. Our purpose in bringing these revisions today is to provide common language so that the PADEPP rubric helps principals and their supervisors have clear language that describes how to create that safe and inclusive environment and how to support a school where teaching and learning promotes the success of each student. </a:t>
            </a:r>
          </a:p>
          <a:p>
            <a:endParaRPr lang="en-US" dirty="0"/>
          </a:p>
          <a:p>
            <a:r>
              <a:rPr lang="en-US" dirty="0"/>
              <a:t> </a:t>
            </a:r>
          </a:p>
          <a:p>
            <a:endParaRPr lang="en-US" dirty="0"/>
          </a:p>
        </p:txBody>
      </p:sp>
      <p:sp>
        <p:nvSpPr>
          <p:cNvPr id="4" name="Slide Number Placeholder 3"/>
          <p:cNvSpPr>
            <a:spLocks noGrp="1"/>
          </p:cNvSpPr>
          <p:nvPr>
            <p:ph type="sldNum" sz="quarter" idx="5"/>
          </p:nvPr>
        </p:nvSpPr>
        <p:spPr/>
        <p:txBody>
          <a:bodyPr/>
          <a:lstStyle/>
          <a:p>
            <a:pPr defTabSz="882762">
              <a:defRPr/>
            </a:pPr>
            <a:fld id="{7D31CE96-81FA-4C03-87CC-F53CE344BC75}" type="slidenum">
              <a:rPr lang="en-US">
                <a:solidFill>
                  <a:prstClr val="black"/>
                </a:solidFill>
                <a:latin typeface="Calibri" panose="020F0502020204030204"/>
              </a:rPr>
              <a:pPr defTabSz="882762">
                <a:defRPr/>
              </a:pPr>
              <a:t>1</a:t>
            </a:fld>
            <a:endParaRPr lang="en-US">
              <a:solidFill>
                <a:prstClr val="black"/>
              </a:solidFill>
              <a:latin typeface="Calibri" panose="020F0502020204030204"/>
            </a:endParaRPr>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important changes in the criteria found in Standard 4: Climate.</a:t>
            </a:r>
          </a:p>
          <a:p>
            <a:endParaRPr lang="en-US" dirty="0"/>
          </a:p>
          <a:p>
            <a:r>
              <a:rPr lang="en-US" dirty="0"/>
              <a:t>As a result of these changes, school leaders will be encouraged to:</a:t>
            </a:r>
          </a:p>
          <a:p>
            <a:pPr marL="275863" indent="-275863">
              <a:buFont typeface="Arial" panose="020B0604020202020204" pitchFamily="34" charset="0"/>
              <a:buChar char="•"/>
            </a:pPr>
            <a:r>
              <a:rPr lang="en-US" dirty="0"/>
              <a:t>involve staff as well as all stakeholders in creating and sustaining an inclusive learning environment, and</a:t>
            </a:r>
          </a:p>
          <a:p>
            <a:pPr marL="275863" indent="-275863">
              <a:buFont typeface="Arial" panose="020B0604020202020204" pitchFamily="34" charset="0"/>
              <a:buChar char="•"/>
            </a:pPr>
            <a:r>
              <a:rPr lang="en-US" dirty="0"/>
              <a:t>examine and implement practices and procedures for student misconduct in an unbiased manner.</a:t>
            </a:r>
          </a:p>
          <a:p>
            <a:pPr marL="275863" indent="-2758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2630519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What do these criteria look like and sound like? Some examples include:</a:t>
            </a:r>
          </a:p>
          <a:p>
            <a:pPr marL="0" indent="0">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rebuchet MS" panose="020B0603020202020204" pitchFamily="34" charset="0"/>
              </a:rPr>
              <a:t>• Enable teachers and leaders to recognize the ongoing racial gaps and to speak about race and work towards reducing unconscious bias.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atin typeface="Trebuchet MS" panose="020B0603020202020204" pitchFamily="34" charset="0"/>
              </a:rPr>
              <a:t>• Ensure educators have high expectations for student success by seeing firsthand that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atin typeface="Trebuchet MS" panose="020B0603020202020204" pitchFamily="34" charset="0"/>
              </a:rPr>
              <a:t>students are capable of succeeding with more rigorous material.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atin typeface="Trebuchet MS" panose="020B0603020202020204" pitchFamily="34" charset="0"/>
              </a:rPr>
              <a:t>• Meet with assistant principals on a regular basis to stay informed and provide support 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atin typeface="Trebuchet MS" panose="020B0603020202020204" pitchFamily="34" charset="0"/>
              </a:rPr>
              <a:t>needed</a:t>
            </a:r>
          </a:p>
          <a:p>
            <a:pPr marL="0" indent="0">
              <a:buFont typeface="Arial" panose="020B0604020202020204" pitchFamily="34" charset="0"/>
              <a:buNone/>
            </a:pPr>
            <a:endParaRPr lang="en-US" dirty="0"/>
          </a:p>
          <a:p>
            <a:endParaRPr lang="en-US" dirty="0"/>
          </a:p>
        </p:txBody>
      </p:sp>
    </p:spTree>
    <p:extLst>
      <p:ext uri="{BB962C8B-B14F-4D97-AF65-F5344CB8AC3E}">
        <p14:creationId xmlns:p14="http://schemas.microsoft.com/office/powerpoint/2010/main" val="36900046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Other ideas include:</a:t>
            </a:r>
          </a:p>
          <a:p>
            <a:pPr marL="0" indent="0">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Meet with leadership team to stay abreast of current concerns from within the building.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Keep data on numbers and demographic information on student discipline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Ensure that student consequences are equitable and consistent from student to student.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indent="0">
              <a:buFont typeface="Arial" panose="020B0604020202020204" pitchFamily="34" charset="0"/>
              <a:buNone/>
            </a:pPr>
            <a:endParaRPr lang="en-US" dirty="0"/>
          </a:p>
          <a:p>
            <a:endParaRPr lang="en-US" dirty="0"/>
          </a:p>
        </p:txBody>
      </p:sp>
    </p:spTree>
    <p:extLst>
      <p:ext uri="{BB962C8B-B14F-4D97-AF65-F5344CB8AC3E}">
        <p14:creationId xmlns:p14="http://schemas.microsoft.com/office/powerpoint/2010/main" val="1107708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2762">
              <a:defRPr/>
            </a:pPr>
            <a:r>
              <a:rPr lang="en-US" dirty="0"/>
              <a:t>The next revised criterion is found in Standard 5: School/Community Relations.</a:t>
            </a:r>
          </a:p>
          <a:p>
            <a:pPr defTabSz="882762">
              <a:defRPr/>
            </a:pPr>
            <a:endParaRPr lang="en-US" dirty="0"/>
          </a:p>
          <a:p>
            <a:pPr defTabSz="882762">
              <a:defRPr/>
            </a:pPr>
            <a:r>
              <a:rPr lang="en-US" dirty="0"/>
              <a:t>As a result of this change, school leaders will be encouraged to  involve the diverse perspectives of all stakeholders in decision making.</a:t>
            </a:r>
          </a:p>
          <a:p>
            <a:endParaRPr lang="en-US" dirty="0"/>
          </a:p>
        </p:txBody>
      </p:sp>
    </p:spTree>
    <p:extLst>
      <p:ext uri="{BB962C8B-B14F-4D97-AF65-F5344CB8AC3E}">
        <p14:creationId xmlns:p14="http://schemas.microsoft.com/office/powerpoint/2010/main" val="457194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PADEPP Advisory Group added the following ideas for this criterion.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Hold principal chats, coffee with the principal, community town hall forums, etc.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Involve other languages by securing a translator at meetings.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Engage in partnerships with similar schools and communities to review alignment across all programs.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Listen to and consider all student needs and stakeholder perspectives when making decisions to support equity, i.e., student government meetings.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Explain distribution choices to clarify why certain resources go towards different students and education priorities.</a:t>
            </a:r>
          </a:p>
          <a:p>
            <a:endParaRPr lang="en-US" dirty="0"/>
          </a:p>
        </p:txBody>
      </p:sp>
    </p:spTree>
    <p:extLst>
      <p:ext uri="{BB962C8B-B14F-4D97-AF65-F5344CB8AC3E}">
        <p14:creationId xmlns:p14="http://schemas.microsoft.com/office/powerpoint/2010/main" val="3593402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changes in the criteria for Standard 7: Interpersonal Skills.</a:t>
            </a:r>
          </a:p>
          <a:p>
            <a:endParaRPr lang="en-US" dirty="0"/>
          </a:p>
          <a:p>
            <a:r>
              <a:rPr lang="en-US" dirty="0"/>
              <a:t>As a result of these changes, school leaders will be encouraged to:</a:t>
            </a:r>
          </a:p>
          <a:p>
            <a:pPr marL="275863" indent="-275863">
              <a:buFont typeface="Arial" panose="020B0604020202020204" pitchFamily="34" charset="0"/>
              <a:buChar char="•"/>
            </a:pPr>
            <a:r>
              <a:rPr lang="en-US" dirty="0"/>
              <a:t>demonstrate respect for all stakeholders, and</a:t>
            </a:r>
          </a:p>
          <a:p>
            <a:pPr marL="275863" indent="-275863">
              <a:buFont typeface="Arial" panose="020B0604020202020204" pitchFamily="34" charset="0"/>
              <a:buChar char="•"/>
            </a:pPr>
            <a:r>
              <a:rPr lang="en-US" dirty="0"/>
              <a:t>lead effectively by seeking to understand all stakeholders’ background and cultures.</a:t>
            </a:r>
          </a:p>
          <a:p>
            <a:endParaRPr lang="en-US" dirty="0"/>
          </a:p>
        </p:txBody>
      </p:sp>
    </p:spTree>
    <p:extLst>
      <p:ext uri="{BB962C8B-B14F-4D97-AF65-F5344CB8AC3E}">
        <p14:creationId xmlns:p14="http://schemas.microsoft.com/office/powerpoint/2010/main" val="27436340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would this look like and sound like at the building level?</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Ask students and families directly about their goals and school experiences, listen to what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they share, and then act on what they tell you.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Speak with others in a respectful tone.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Communicate an open-door policy and schedule protected times to meet with staff and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parents.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endParaRPr lang="en-US" dirty="0"/>
          </a:p>
        </p:txBody>
      </p:sp>
    </p:spTree>
    <p:extLst>
      <p:ext uri="{BB962C8B-B14F-4D97-AF65-F5344CB8AC3E}">
        <p14:creationId xmlns:p14="http://schemas.microsoft.com/office/powerpoint/2010/main" val="396177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one revised criterion in Standard 8: Staff Development, and we added an important criterion.</a:t>
            </a:r>
          </a:p>
          <a:p>
            <a:endParaRPr lang="en-US" dirty="0"/>
          </a:p>
          <a:p>
            <a:r>
              <a:rPr lang="en-US" dirty="0"/>
              <a:t>As a result of these changes, school leaders will be encouraged to:</a:t>
            </a:r>
          </a:p>
          <a:p>
            <a:pPr marL="275863" indent="-275863">
              <a:buFont typeface="Arial" panose="020B0604020202020204" pitchFamily="34" charset="0"/>
              <a:buChar char="•"/>
            </a:pPr>
            <a:r>
              <a:rPr lang="en-US" dirty="0"/>
              <a:t>empower staff to set meaningful goals, and</a:t>
            </a:r>
          </a:p>
          <a:p>
            <a:pPr marL="275863" indent="-275863">
              <a:buFont typeface="Arial" panose="020B0604020202020204" pitchFamily="34" charset="0"/>
              <a:buChar char="•"/>
            </a:pPr>
            <a:r>
              <a:rPr lang="en-US" dirty="0"/>
              <a:t>prioritize and support personalized professional learning so that each student has equitable access to effective teaching.</a:t>
            </a:r>
          </a:p>
          <a:p>
            <a:pPr marL="275863" indent="-275863">
              <a:buFont typeface="Arial" panose="020B0604020202020204" pitchFamily="34" charset="0"/>
              <a:buChar char="•"/>
            </a:pPr>
            <a:endParaRPr lang="en-US" dirty="0"/>
          </a:p>
          <a:p>
            <a:pPr marL="275863" indent="-275863">
              <a:buFont typeface="Arial" panose="020B0604020202020204" pitchFamily="34" charset="0"/>
              <a:buChar char="•"/>
            </a:pPr>
            <a:endParaRPr lang="en-US" dirty="0"/>
          </a:p>
          <a:p>
            <a:pPr marL="275863" indent="-275863">
              <a:buFont typeface="Arial" panose="020B0604020202020204" pitchFamily="34" charset="0"/>
              <a:buChar char="•"/>
            </a:pPr>
            <a:endParaRPr lang="en-US" dirty="0"/>
          </a:p>
          <a:p>
            <a:pPr marL="0" indent="0">
              <a:buFont typeface="Arial" panose="020B0604020202020204" pitchFamily="34" charset="0"/>
              <a:buNone/>
            </a:pPr>
            <a:r>
              <a:rPr lang="en-US" dirty="0"/>
              <a:t>Please note here that we realized that these changes and expectations can be very challenging, especially when some of our school leaders have not gone through training to finetune their coaching skills or how to address inclusive teaching and leadership practices. We would encourage those of you at the district level to provide these important trainings and resources to your principals. We would also encourage our school leaders to reach out to your district level staff for support, direction, and resources that will enable you to successfully lead your schools with responsive and inclusive environments. </a:t>
            </a:r>
          </a:p>
          <a:p>
            <a:endParaRPr lang="en-US" dirty="0"/>
          </a:p>
        </p:txBody>
      </p:sp>
    </p:spTree>
    <p:extLst>
      <p:ext uri="{BB962C8B-B14F-4D97-AF65-F5344CB8AC3E}">
        <p14:creationId xmlns:p14="http://schemas.microsoft.com/office/powerpoint/2010/main" val="857344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ideas for how school leaders can accomplish this goal:</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Provide professional development opportunities to support equity through equity-focused content, self-reflection, communities of practice, job-embedded learning, differentiated support, and use of inquiry.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Create a team to find new ways for teachers to be culturally responsive.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Train teachers in scaffolding strategies that maintain the demands of grade-appropriate assignments.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Give all educators sustained and regular opportunities to reflect on the biases they have that might cause them to lower expectations for some subgroups of students.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That provides a summary of our revisions.</a:t>
            </a:r>
          </a:p>
          <a:p>
            <a:endParaRPr lang="en-US" dirty="0"/>
          </a:p>
        </p:txBody>
      </p:sp>
    </p:spTree>
    <p:extLst>
      <p:ext uri="{BB962C8B-B14F-4D97-AF65-F5344CB8AC3E}">
        <p14:creationId xmlns:p14="http://schemas.microsoft.com/office/powerpoint/2010/main" val="19336731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our list of sources used for our PADEPP Advisory Group work.</a:t>
            </a:r>
          </a:p>
        </p:txBody>
      </p:sp>
    </p:spTree>
    <p:extLst>
      <p:ext uri="{BB962C8B-B14F-4D97-AF65-F5344CB8AC3E}">
        <p14:creationId xmlns:p14="http://schemas.microsoft.com/office/powerpoint/2010/main" val="2637295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Big picture of office</a:t>
            </a:r>
          </a:p>
          <a:p>
            <a:r>
              <a:rPr lang="en-US"/>
              <a:t>Environments where </a:t>
            </a:r>
            <a:r>
              <a:rPr lang="en-US" dirty="0"/>
              <a:t>folks want to come and stay</a:t>
            </a:r>
          </a:p>
          <a:p>
            <a:endParaRPr lang="en-US" dirty="0"/>
          </a:p>
          <a:p>
            <a:endParaRPr lang="en-US" dirty="0"/>
          </a:p>
        </p:txBody>
      </p:sp>
    </p:spTree>
    <p:extLst>
      <p:ext uri="{BB962C8B-B14F-4D97-AF65-F5344CB8AC3E}">
        <p14:creationId xmlns:p14="http://schemas.microsoft.com/office/powerpoint/2010/main" val="14970065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like to thank Lilla </a:t>
            </a:r>
            <a:r>
              <a:rPr lang="en-US" dirty="0" err="1"/>
              <a:t>Toal</a:t>
            </a:r>
            <a:r>
              <a:rPr lang="en-US" dirty="0"/>
              <a:t> </a:t>
            </a:r>
            <a:r>
              <a:rPr lang="en-US" dirty="0" err="1"/>
              <a:t>Mandsager</a:t>
            </a:r>
            <a:r>
              <a:rPr lang="en-US" dirty="0"/>
              <a:t> for being here to keep an eye on questions in the chat throughout our webinar. If there are any outstanding questions from the chat, or if anyone would like to ask a question at this time, you may type in the chat or turn your camera on and hop on the mic at this time.</a:t>
            </a:r>
          </a:p>
          <a:p>
            <a:endParaRPr lang="en-US" dirty="0"/>
          </a:p>
          <a:p>
            <a:endParaRPr lang="en-US" dirty="0"/>
          </a:p>
          <a:p>
            <a:r>
              <a:rPr lang="en-US" dirty="0"/>
              <a:t>Thank you again for being here today. Thank you for the important work you do in leading our schools and districts and helping each one of our students be successful in meeting the Profile of the South Carolina Graduate. My contact information is on the screen, so please feel free to reach out to me as needed. </a:t>
            </a:r>
          </a:p>
          <a:p>
            <a:endParaRPr lang="en-US" dirty="0"/>
          </a:p>
          <a:p>
            <a:r>
              <a:rPr lang="en-US" dirty="0"/>
              <a:t>Thank you, and enjoy the rest of your summer.</a:t>
            </a:r>
          </a:p>
          <a:p>
            <a:endParaRPr lang="en-US" dirty="0"/>
          </a:p>
        </p:txBody>
      </p:sp>
    </p:spTree>
    <p:extLst>
      <p:ext uri="{BB962C8B-B14F-4D97-AF65-F5344CB8AC3E}">
        <p14:creationId xmlns:p14="http://schemas.microsoft.com/office/powerpoint/2010/main" val="1544911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fall of 2021 and winter of 2022, a PADEPP Advisory Group comprised of superintendents, principals, principal evaluators, SCDE leads, and EPP representatives worked hard in providing feedback and guidance on revisions to our PADEPP criteria and evidence of professional practice.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Advisory Group used many sources of information including: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SCDE Equity Action Plan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CCSSO Anti-Racism Action Plan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Culturally Responsive School Leadership by Khalifa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Coaching for Equity by Aguilar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Hanover Research Brief “School Leadership to Support Equity Best Practices Report 2020”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Tennessee’s The Opportunity Myth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Culturally Responsive Teaching and the Brain by Hammond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We know that the Environment Domain of the SCTS 4.0 teaching rubric was revised in 2021. We have also communicated to districts that NIET has made minor revisions to the Planning and Instruction Domains to define inclusive teaching practices. Our districts have expressed interest in exploring these revisions in the Planning and Instruction Domains in the next few years. Because part of the responsibility of the school leader is to support the teachers in the areas of Environment, Planning, and Instruction, our PADEPP newly revised criteria proactively reflect these revisions as best practices.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also gathered ideas and feedback from superintendents and their designees during PADEPP trainings. Finally, we wanted as much feedback as possible, so we sent the proposed revisions in a survey  to all principals and principal evaluators for their feedback. We presented the revisions to the State Board of Education, and they approved our revisions on April 12.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defTabSz="882762">
              <a:defRPr/>
            </a:pPr>
            <a:fld id="{7D31CE96-81FA-4C03-87CC-F53CE344BC75}" type="slidenum">
              <a:rPr lang="en-US">
                <a:solidFill>
                  <a:prstClr val="black"/>
                </a:solidFill>
                <a:latin typeface="Calibri" panose="020F0502020204030204"/>
              </a:rPr>
              <a:pPr defTabSz="882762">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2162755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dive into the newly revised PADEPP criteria, I want to make sure that you know where you can find everything you need to know about PADEPP on our State Department of Education’s website. You’ll go to ed.sc.gov and</a:t>
            </a:r>
          </a:p>
          <a:p>
            <a:endParaRPr lang="en-US" dirty="0"/>
          </a:p>
          <a:p>
            <a:r>
              <a:rPr lang="en-US" dirty="0"/>
              <a:t>CLICK on Educators at the top of the page, and then </a:t>
            </a:r>
          </a:p>
          <a:p>
            <a:r>
              <a:rPr lang="en-US" dirty="0"/>
              <a:t>CLICK Educator Effectiveness. That brings you to this page with our feature boxes. </a:t>
            </a:r>
          </a:p>
          <a:p>
            <a:r>
              <a:rPr lang="en-US" dirty="0"/>
              <a:t>(click) The PADEPP feature box is currently the top middle box. Here you will be able to readily find</a:t>
            </a:r>
          </a:p>
          <a:p>
            <a:r>
              <a:rPr lang="en-US" dirty="0"/>
              <a:t>the newly revised PADEPP Guidelines for 22-23</a:t>
            </a:r>
          </a:p>
          <a:p>
            <a:r>
              <a:rPr lang="en-US" dirty="0"/>
              <a:t>a shortcut to the PADEPP Rubric, regulation, and user guides for </a:t>
            </a:r>
            <a:r>
              <a:rPr lang="en-US" dirty="0" err="1"/>
              <a:t>SCLead</a:t>
            </a:r>
            <a:r>
              <a:rPr lang="en-US" dirty="0"/>
              <a:t>.</a:t>
            </a:r>
          </a:p>
          <a:p>
            <a:endParaRPr lang="en-US" dirty="0"/>
          </a:p>
          <a:p>
            <a:r>
              <a:rPr lang="en-US" dirty="0"/>
              <a:t>A very important resource for you is found within our PADEPP Guidelines. Appendix A, which begins on page 41, lists examples of job-embedded activities for the school leader aligned to each PADEPP Standard. These activities could easily be observed by the evaluators during school visits. Appendix B, which begins on page 48, lists examples of artifacts that are aligned to every criterion within each Standard. These artifacts and others can be presented to the evaluators as evidence of effective professional practice. These ideas are here to help the school leaders know what these criteria could look like and sound like in their own schools. The list is not exhaustive, and of course, some of the ideas may not apply to everyone, but hopefully they will serve as a springboard of ideas for your particular schools. So during our webinar, I will share with you how the criteria has changed from 2017 to 2022, and then I’ll share with you some examples  from Appendix A and Appendix B. </a:t>
            </a:r>
          </a:p>
        </p:txBody>
      </p:sp>
    </p:spTree>
    <p:extLst>
      <p:ext uri="{BB962C8B-B14F-4D97-AF65-F5344CB8AC3E}">
        <p14:creationId xmlns:p14="http://schemas.microsoft.com/office/powerpoint/2010/main" val="3355075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rebuchet MS" panose="020B0603020202020204" pitchFamily="34" charset="0"/>
              </a:rPr>
              <a:t>You will see in this chart the previous criteria and how they align to the newly revised and approved criteria. The bolded words emphasize the major changes. It is important to note that throughout this webinar, we will only look at the criteria at the Exemplary Performance Level. To see how the language of each criterion shifts for the other Performance Levels of Proficient, Needs Improvement, and Unsatisfactory, please refer to the PADEPP rubric on our website as shown in the last slide.</a:t>
            </a:r>
          </a:p>
          <a:p>
            <a:endParaRPr lang="en-US" dirty="0">
              <a:latin typeface="Trebuchet MS" panose="020B0603020202020204" pitchFamily="34" charset="0"/>
            </a:endParaRPr>
          </a:p>
          <a:p>
            <a:r>
              <a:rPr lang="en-US" dirty="0">
                <a:latin typeface="Trebuchet MS" panose="020B0603020202020204" pitchFamily="34" charset="0"/>
              </a:rPr>
              <a:t>Our first revision is found in Standard 2: Instructional Leadership.</a:t>
            </a:r>
          </a:p>
          <a:p>
            <a:endParaRPr lang="en-US" dirty="0">
              <a:latin typeface="Trebuchet MS" panose="020B0603020202020204" pitchFamily="34" charset="0"/>
            </a:endParaRPr>
          </a:p>
          <a:p>
            <a:r>
              <a:rPr lang="en-US" dirty="0">
                <a:latin typeface="Trebuchet MS" panose="020B0603020202020204" pitchFamily="34" charset="0"/>
              </a:rPr>
              <a:t>As a result of these changes, school leaders will be encouraged to provide for each student:</a:t>
            </a:r>
          </a:p>
          <a:p>
            <a:pPr marL="275863" indent="-275863">
              <a:buFont typeface="Arial" panose="020B0604020202020204" pitchFamily="34" charset="0"/>
              <a:buChar char="•"/>
            </a:pPr>
            <a:r>
              <a:rPr lang="en-US" dirty="0">
                <a:latin typeface="Trebuchet MS" panose="020B0603020202020204" pitchFamily="34" charset="0"/>
              </a:rPr>
              <a:t>high expectations for the depth, rigor, and relevance of instruction,</a:t>
            </a:r>
          </a:p>
          <a:p>
            <a:pPr marL="275863" indent="-275863">
              <a:buFont typeface="Arial" panose="020B0604020202020204" pitchFamily="34" charset="0"/>
              <a:buChar char="•"/>
            </a:pPr>
            <a:r>
              <a:rPr lang="en-US" dirty="0">
                <a:latin typeface="Trebuchet MS" panose="020B0603020202020204" pitchFamily="34" charset="0"/>
              </a:rPr>
              <a:t>systems of intervention and enrichment based on a variety of assessments and data, and</a:t>
            </a:r>
          </a:p>
          <a:p>
            <a:pPr marL="275863" indent="-275863">
              <a:buFont typeface="Arial" panose="020B0604020202020204" pitchFamily="34" charset="0"/>
              <a:buChar char="•"/>
            </a:pPr>
            <a:r>
              <a:rPr lang="en-US" dirty="0">
                <a:latin typeface="Trebuchet MS" panose="020B0603020202020204" pitchFamily="34" charset="0"/>
              </a:rPr>
              <a:t>individualized needs-based support by assisting teachers with effective teaching and assessment strategies.</a:t>
            </a:r>
          </a:p>
          <a:p>
            <a:endParaRPr lang="en-US" dirty="0"/>
          </a:p>
        </p:txBody>
      </p:sp>
    </p:spTree>
    <p:extLst>
      <p:ext uri="{BB962C8B-B14F-4D97-AF65-F5344CB8AC3E}">
        <p14:creationId xmlns:p14="http://schemas.microsoft.com/office/powerpoint/2010/main" val="683577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will these newly revised criteria look like at the school level? For each revised criterion, our PADEPP Advisory Group added examples of job-embedded activities into Appendix A and artifacts into Appendix B. Let’s take a brief look at some of these for the changes in Instructional Leadership in the second column.</a:t>
            </a:r>
          </a:p>
          <a:p>
            <a:endParaRPr lang="en-US"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Analyze student work and assessments to see if they are written at the appropriate depth of knowledge for the standard.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Promote the belief that student capacity is not limited by race, ethnicity, poverty, language, etc.</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Ensure teachers and students have access to diverse curriculum resources.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Ensure high standards and confront low expectations in instruction by having direct conversations with staff members when necessary.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Examine patterns in discipline referrals and remedial services for any impact on instruction.</a:t>
            </a:r>
          </a:p>
          <a:p>
            <a:endParaRPr lang="en-US" dirty="0"/>
          </a:p>
        </p:txBody>
      </p:sp>
    </p:spTree>
    <p:extLst>
      <p:ext uri="{BB962C8B-B14F-4D97-AF65-F5344CB8AC3E}">
        <p14:creationId xmlns:p14="http://schemas.microsoft.com/office/powerpoint/2010/main" val="625098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ideas could include:</a:t>
            </a:r>
          </a:p>
          <a:p>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*Engage in classroom walkthroughs to observe equitable instructional practices, such as culturally responsive instruction, a classroom culture of respect, differentiation,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scaffolding, students’ engagement in self-assessment, accountable talk, and authentic intellectual work.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Check for bias in curriculum and assessment, particularly for locally-selected or designed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Assess who is doing the majority of the thinking and talking in your classrooms.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Additional Artifacts: tracking of student assessment data, monitoring of staff adaptation to curriculum based on assessment results, remediation and acceleration programs in place, action plans that address gaps found in disaggregated data</a:t>
            </a:r>
          </a:p>
          <a:p>
            <a:endParaRPr lang="en-US" dirty="0"/>
          </a:p>
        </p:txBody>
      </p:sp>
    </p:spTree>
    <p:extLst>
      <p:ext uri="{BB962C8B-B14F-4D97-AF65-F5344CB8AC3E}">
        <p14:creationId xmlns:p14="http://schemas.microsoft.com/office/powerpoint/2010/main" val="3673409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rebuchet MS" panose="020B0603020202020204" pitchFamily="34" charset="0"/>
              </a:rPr>
              <a:t>Our next two changes are found in Standard 3: Effective Management.</a:t>
            </a:r>
          </a:p>
          <a:p>
            <a:endParaRPr lang="en-US" dirty="0">
              <a:latin typeface="Trebuchet MS" panose="020B0603020202020204" pitchFamily="34" charset="0"/>
            </a:endParaRPr>
          </a:p>
          <a:p>
            <a:r>
              <a:rPr lang="en-US" dirty="0">
                <a:latin typeface="Trebuchet MS" panose="020B0603020202020204" pitchFamily="34" charset="0"/>
              </a:rPr>
              <a:t>As a result of these changes, school leaders will be encouraged to:</a:t>
            </a:r>
          </a:p>
          <a:p>
            <a:pPr marL="275863" indent="-275863">
              <a:buFont typeface="Arial" panose="020B0604020202020204" pitchFamily="34" charset="0"/>
              <a:buChar char="•"/>
            </a:pPr>
            <a:r>
              <a:rPr lang="en-US" dirty="0">
                <a:latin typeface="Trebuchet MS" panose="020B0603020202020204" pitchFamily="34" charset="0"/>
              </a:rPr>
              <a:t>equitably allocate available resources to achieve goals, and </a:t>
            </a:r>
          </a:p>
          <a:p>
            <a:pPr marL="275863" indent="-275863">
              <a:buFont typeface="Arial" panose="020B0604020202020204" pitchFamily="34" charset="0"/>
              <a:buChar char="•"/>
            </a:pPr>
            <a:r>
              <a:rPr lang="en-US" dirty="0">
                <a:latin typeface="Trebuchet MS" panose="020B0603020202020204" pitchFamily="34" charset="0"/>
              </a:rPr>
              <a:t>optimize the professional capacity of all staff members to facilitate the growth of each student.  </a:t>
            </a:r>
          </a:p>
        </p:txBody>
      </p:sp>
    </p:spTree>
    <p:extLst>
      <p:ext uri="{BB962C8B-B14F-4D97-AF65-F5344CB8AC3E}">
        <p14:creationId xmlns:p14="http://schemas.microsoft.com/office/powerpoint/2010/main" val="4153768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rebuchet MS" panose="020B0603020202020204" pitchFamily="34" charset="0"/>
              </a:rPr>
              <a:t>What would these changes look like and sound like? Some examples that have been added to Appendix A and Appendix B include:</a:t>
            </a:r>
          </a:p>
          <a:p>
            <a:endParaRPr lang="en-US"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Annually review school-based data, policy, and systems to identify inequitable practices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and address their impact on student access and academic achievement.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Manage fiscal resources and human capital to ensure equitable practices that 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responsive to changing demographics, social contexts, and student populations.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Additional artifacts: list of job interviewing questions and annual reviews of teachers with equitable and culturally responsive language that incorporates community-based voice and perspectives</a:t>
            </a:r>
          </a:p>
          <a:p>
            <a:endParaRPr lang="en-US" dirty="0">
              <a:latin typeface="Trebuchet MS" panose="020B0603020202020204" pitchFamily="34" charset="0"/>
            </a:endParaRPr>
          </a:p>
        </p:txBody>
      </p:sp>
    </p:spTree>
    <p:extLst>
      <p:ext uri="{BB962C8B-B14F-4D97-AF65-F5344CB8AC3E}">
        <p14:creationId xmlns:p14="http://schemas.microsoft.com/office/powerpoint/2010/main" val="2023395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dirty="0"/>
              <a:t>Click to edit Master text styles</a:t>
            </a:r>
          </a:p>
        </p:txBody>
      </p:sp>
    </p:spTree>
    <p:extLst>
      <p:ext uri="{BB962C8B-B14F-4D97-AF65-F5344CB8AC3E}">
        <p14:creationId xmlns:p14="http://schemas.microsoft.com/office/powerpoint/2010/main" val="1230512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7" y="365125"/>
            <a:ext cx="2628900" cy="519891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93143" y="365125"/>
            <a:ext cx="7734300" cy="5198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93309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65563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15128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237584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82446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0309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53669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3736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356926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3979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endParaRPr lang="en-US" dirty="0"/>
          </a:p>
        </p:txBody>
      </p:sp>
      <p:sp>
        <p:nvSpPr>
          <p:cNvPr id="3" name="Content Placeholder 2"/>
          <p:cNvSpPr>
            <a:spLocks noGrp="1"/>
          </p:cNvSpPr>
          <p:nvPr>
            <p:ph idx="1"/>
          </p:nvPr>
        </p:nvSpPr>
        <p:spPr>
          <a:xfrm>
            <a:off x="586596" y="1665369"/>
            <a:ext cx="10972800" cy="39763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978615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48163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92028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1"/>
            <a:ext cx="10972800" cy="2852737"/>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609600" y="3760218"/>
            <a:ext cx="10972800" cy="1743435"/>
          </a:xfrm>
        </p:spPr>
        <p:txBody>
          <a:bodyPr>
            <a:normAutofit/>
          </a:bodyPr>
          <a:lstStyle>
            <a:lvl1pPr marL="0" indent="0">
              <a:buNone/>
              <a:defRPr sz="28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597695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603850" y="1592712"/>
            <a:ext cx="5303520" cy="4005831"/>
          </a:xfrm>
        </p:spPr>
        <p:txBody>
          <a:bodyPr/>
          <a:lstStyle>
            <a:lvl1pPr>
              <a:defRPr sz="2800"/>
            </a:lvl1pPr>
            <a:lvl2pPr>
              <a:defRPr sz="2400"/>
            </a:lvl2pPr>
            <a:lvl3pPr>
              <a:defRPr sz="2000"/>
            </a:lvl3pPr>
            <a:lvl4pPr>
              <a:defRPr sz="18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800"/>
            </a:lvl1pPr>
            <a:lvl2pPr>
              <a:defRPr sz="2400"/>
            </a:lvl2pPr>
            <a:lvl3pPr>
              <a:defRPr sz="2000"/>
            </a:lvl3pPr>
            <a:lvl4pPr>
              <a:defRPr sz="18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090681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endParaRPr lang="en-US" dirty="0"/>
          </a:p>
        </p:txBody>
      </p:sp>
      <p:sp>
        <p:nvSpPr>
          <p:cNvPr id="3" name="Text Placeholder 2"/>
          <p:cNvSpPr>
            <a:spLocks noGrp="1"/>
          </p:cNvSpPr>
          <p:nvPr>
            <p:ph type="body" idx="1"/>
          </p:nvPr>
        </p:nvSpPr>
        <p:spPr>
          <a:xfrm>
            <a:off x="609600" y="1597819"/>
            <a:ext cx="5303518"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609598" y="2505075"/>
            <a:ext cx="5303520" cy="3122760"/>
          </a:xfrm>
        </p:spPr>
        <p:txBody>
          <a:bodyPr/>
          <a:lstStyle>
            <a:lvl1pPr>
              <a:defRPr sz="2400"/>
            </a:lvl1pPr>
            <a:lvl2pPr>
              <a:defRPr sz="2000"/>
            </a:lvl2pPr>
            <a:lvl3pPr>
              <a:defRPr sz="1800"/>
            </a:lvl3pPr>
          </a:lstStyle>
          <a:p>
            <a:pPr lvl="0"/>
            <a:r>
              <a:rPr lang="en-US" dirty="0"/>
              <a:t>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2400"/>
            </a:lvl1pPr>
            <a:lvl2pPr>
              <a:defRPr sz="2000"/>
            </a:lvl2pPr>
            <a:lvl3pPr>
              <a:defRPr sz="1800"/>
            </a:lvl3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069587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11030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10" y="457200"/>
            <a:ext cx="4114800" cy="1600200"/>
          </a:xfrm>
        </p:spPr>
        <p:txBody>
          <a:bodyPr anchor="b">
            <a:normAutofit/>
          </a:bodyPr>
          <a:lstStyle>
            <a:lvl1pPr>
              <a:defRPr sz="3600"/>
            </a:lvl1pPr>
          </a:lstStyle>
          <a:p>
            <a:r>
              <a:rPr lang="en-US"/>
              <a:t>Click to edit Master title style</a:t>
            </a:r>
            <a:endParaRPr lang="en-US" dirty="0"/>
          </a:p>
        </p:txBody>
      </p:sp>
      <p:sp>
        <p:nvSpPr>
          <p:cNvPr id="3" name="Content Placeholder 2"/>
          <p:cNvSpPr>
            <a:spLocks noGrp="1"/>
          </p:cNvSpPr>
          <p:nvPr>
            <p:ph idx="1" hasCustomPrompt="1"/>
          </p:nvPr>
        </p:nvSpPr>
        <p:spPr>
          <a:xfrm>
            <a:off x="5167223" y="457200"/>
            <a:ext cx="6504166" cy="5149970"/>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p:txBody>
      </p:sp>
      <p:sp>
        <p:nvSpPr>
          <p:cNvPr id="4" name="Text Placeholder 3"/>
          <p:cNvSpPr>
            <a:spLocks noGrp="1"/>
          </p:cNvSpPr>
          <p:nvPr>
            <p:ph type="body" sz="half" idx="2"/>
          </p:nvPr>
        </p:nvSpPr>
        <p:spPr>
          <a:xfrm>
            <a:off x="520611" y="2057400"/>
            <a:ext cx="4114799"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569401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298385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066664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2.png"/><Relationship Id="rId5" Type="http://schemas.openxmlformats.org/officeDocument/2006/relationships/slideLayout" Target="../slideLayouts/slideLayout6.xml"/><Relationship Id="rId10"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dirty="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dirty="0">
                <a:latin typeface="Trebuchet MS" panose="020B0603020202020204" pitchFamily="34" charset="0"/>
              </a:rPr>
              <a:t>&lt;Date Here&gt;</a:t>
            </a:r>
          </a:p>
          <a:p>
            <a:pPr marL="0" indent="0" algn="ctr">
              <a:buNone/>
            </a:pPr>
            <a:r>
              <a:rPr lang="en-US" sz="2400" dirty="0">
                <a:latin typeface="Trebuchet MS" panose="020B0603020202020204" pitchFamily="34" charset="0"/>
              </a:rPr>
              <a:t>Molly M. Spearman</a:t>
            </a:r>
          </a:p>
          <a:p>
            <a:pPr marL="0" indent="0" algn="ctr">
              <a:buNone/>
            </a:pPr>
            <a:r>
              <a:rPr lang="en-US" sz="2400" dirty="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467463761"/>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0" y="313366"/>
            <a:ext cx="10972800" cy="11887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3850" y="1663855"/>
            <a:ext cx="10972800" cy="39072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506366" y="5662513"/>
            <a:ext cx="1118153" cy="1097280"/>
          </a:xfrm>
          <a:prstGeom prst="rect">
            <a:avLst/>
          </a:prstGeom>
        </p:spPr>
      </p:pic>
    </p:spTree>
    <p:extLst>
      <p:ext uri="{BB962C8B-B14F-4D97-AF65-F5344CB8AC3E}">
        <p14:creationId xmlns:p14="http://schemas.microsoft.com/office/powerpoint/2010/main" val="328500848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p:txStyles>
    <p:titleStyle>
      <a:lvl1pPr algn="l" defTabSz="914400"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9/2/2022</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919252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tnt.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hyperlink" Target="mailto:vtraufler@ed.sc.gov"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a:xfrm>
            <a:off x="5593080" y="1885950"/>
            <a:ext cx="6035040" cy="1543050"/>
          </a:xfrm>
        </p:spPr>
        <p:txBody>
          <a:bodyPr>
            <a:normAutofit fontScale="90000"/>
          </a:bodyPr>
          <a:lstStyle/>
          <a:p>
            <a:r>
              <a:rPr lang="en-US" sz="3100" b="1" dirty="0"/>
              <a:t>Approved Revisions to Expanded Program for Assisting, Developing, and Evaluating Principal Performance (PADEPP) Rubric and Guidelines</a:t>
            </a:r>
            <a:r>
              <a:rPr lang="en-US" b="1" dirty="0"/>
              <a:t> </a:t>
            </a:r>
            <a:br>
              <a:rPr lang="en-US" b="1" dirty="0"/>
            </a:br>
            <a:r>
              <a:rPr lang="en-US" b="1" dirty="0"/>
              <a:t>WEBINAR</a:t>
            </a:r>
            <a:br>
              <a:rPr lang="en-US" b="1" dirty="0"/>
            </a:br>
            <a:br>
              <a:rPr lang="en-US" b="1" dirty="0"/>
            </a:br>
            <a:endParaRPr lang="en-US" dirty="0"/>
          </a:p>
        </p:txBody>
      </p:sp>
      <p:sp>
        <p:nvSpPr>
          <p:cNvPr id="10" name="Content Placeholder 9"/>
          <p:cNvSpPr>
            <a:spLocks noGrp="1"/>
          </p:cNvSpPr>
          <p:nvPr>
            <p:ph idx="1"/>
          </p:nvPr>
        </p:nvSpPr>
        <p:spPr>
          <a:xfrm>
            <a:off x="5593080" y="4140741"/>
            <a:ext cx="6035040" cy="1543050"/>
          </a:xfrm>
        </p:spPr>
        <p:txBody>
          <a:bodyPr>
            <a:normAutofit lnSpcReduction="10000"/>
          </a:bodyPr>
          <a:lstStyle/>
          <a:p>
            <a:pPr marL="0" indent="0" algn="ctr">
              <a:buNone/>
            </a:pPr>
            <a:r>
              <a:rPr lang="en-US" dirty="0"/>
              <a:t>July 14</a:t>
            </a:r>
            <a:r>
              <a:rPr lang="en-US" sz="2400" dirty="0">
                <a:latin typeface="Trebuchet MS" panose="020B0603020202020204" pitchFamily="34" charset="0"/>
              </a:rPr>
              <a:t>, 2022</a:t>
            </a:r>
          </a:p>
          <a:p>
            <a:pPr marL="0" indent="0" algn="ctr">
              <a:buNone/>
            </a:pPr>
            <a:r>
              <a:rPr lang="en-US" sz="2400" i="1" dirty="0">
                <a:latin typeface="Trebuchet MS" panose="020B0603020202020204" pitchFamily="34" charset="0"/>
              </a:rPr>
              <a:t>Office of Educator Effectiveness &amp; Leadership Development </a:t>
            </a:r>
          </a:p>
          <a:p>
            <a:pPr marL="0" indent="0" algn="ctr">
              <a:buNone/>
            </a:pPr>
            <a:r>
              <a:rPr lang="en-US" sz="2400" dirty="0">
                <a:latin typeface="Trebuchet MS" panose="020B0603020202020204" pitchFamily="34" charset="0"/>
              </a:rPr>
              <a:t>Lilla Toal Mandsager and Dr. Vicki Traufler</a:t>
            </a:r>
          </a:p>
        </p:txBody>
      </p:sp>
    </p:spTree>
    <p:extLst>
      <p:ext uri="{BB962C8B-B14F-4D97-AF65-F5344CB8AC3E}">
        <p14:creationId xmlns:p14="http://schemas.microsoft.com/office/powerpoint/2010/main" val="236874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p:txBody>
          <a:bodyPr>
            <a:normAutofit fontScale="90000"/>
          </a:bodyPr>
          <a:lstStyle/>
          <a:p>
            <a:pPr algn="ctr"/>
            <a:r>
              <a:rPr lang="en-US" dirty="0"/>
              <a:t>Climate</a:t>
            </a:r>
            <a:br>
              <a:rPr lang="en-US" dirty="0"/>
            </a:br>
            <a:r>
              <a:rPr lang="en-US" dirty="0"/>
              <a:t>Rubric Changes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763965461"/>
              </p:ext>
            </p:extLst>
          </p:nvPr>
        </p:nvGraphicFramePr>
        <p:xfrm>
          <a:off x="587375" y="1665288"/>
          <a:ext cx="10972799" cy="3592441"/>
        </p:xfrm>
        <a:graphic>
          <a:graphicData uri="http://schemas.openxmlformats.org/drawingml/2006/table">
            <a:tbl>
              <a:tblPr firstRow="1" bandRow="1">
                <a:tableStyleId>{5C22544A-7EE6-4342-B048-85BDC9FD1C3A}</a:tableStyleId>
              </a:tblPr>
              <a:tblGrid>
                <a:gridCol w="5479375">
                  <a:extLst>
                    <a:ext uri="{9D8B030D-6E8A-4147-A177-3AD203B41FA5}">
                      <a16:colId xmlns:a16="http://schemas.microsoft.com/office/drawing/2014/main" val="151081289"/>
                    </a:ext>
                  </a:extLst>
                </a:gridCol>
                <a:gridCol w="5493424">
                  <a:extLst>
                    <a:ext uri="{9D8B030D-6E8A-4147-A177-3AD203B41FA5}">
                      <a16:colId xmlns:a16="http://schemas.microsoft.com/office/drawing/2014/main" val="2744158340"/>
                    </a:ext>
                  </a:extLst>
                </a:gridCol>
              </a:tblGrid>
              <a:tr h="392041">
                <a:tc>
                  <a:txBody>
                    <a:bodyPr/>
                    <a:lstStyle/>
                    <a:p>
                      <a:r>
                        <a:rPr lang="en-US" sz="1800" dirty="0">
                          <a:latin typeface="Trebuchet MS" panose="020B0603020202020204" pitchFamily="34" charset="0"/>
                        </a:rPr>
                        <a:t>Previous Criteria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Involves parents, students, and the community in efforts to create and maintain a positive learning environment.</a:t>
                      </a:r>
                    </a:p>
                    <a:p>
                      <a:endParaRPr lang="en-US" sz="18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Involves parents, students, </a:t>
                      </a:r>
                      <a:r>
                        <a:rPr lang="en-US" sz="1800" b="1" dirty="0">
                          <a:latin typeface="Trebuchet MS" panose="020B0603020202020204" pitchFamily="34" charset="0"/>
                        </a:rPr>
                        <a:t>staff,</a:t>
                      </a:r>
                      <a:r>
                        <a:rPr lang="en-US" sz="1800" dirty="0">
                          <a:latin typeface="Trebuchet MS" panose="020B0603020202020204" pitchFamily="34" charset="0"/>
                        </a:rPr>
                        <a:t> and the community in efforts to create and </a:t>
                      </a:r>
                      <a:r>
                        <a:rPr lang="en-US" sz="1800" b="1" dirty="0">
                          <a:latin typeface="Trebuchet MS" panose="020B0603020202020204" pitchFamily="34" charset="0"/>
                        </a:rPr>
                        <a:t>sustain</a:t>
                      </a:r>
                      <a:r>
                        <a:rPr lang="en-US" sz="1800" dirty="0">
                          <a:latin typeface="Trebuchet MS" panose="020B0603020202020204" pitchFamily="34" charset="0"/>
                        </a:rPr>
                        <a:t> a positive </a:t>
                      </a:r>
                      <a:r>
                        <a:rPr lang="en-US" sz="1800" b="1" dirty="0">
                          <a:latin typeface="Trebuchet MS" panose="020B0603020202020204" pitchFamily="34" charset="0"/>
                        </a:rPr>
                        <a:t>and inclusive </a:t>
                      </a:r>
                      <a:r>
                        <a:rPr lang="en-US" sz="1800" dirty="0">
                          <a:latin typeface="Trebuchet MS" panose="020B0603020202020204" pitchFamily="34" charset="0"/>
                        </a:rPr>
                        <a:t>learning environment.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887787">
                <a:tc>
                  <a:txBody>
                    <a:bodyPr/>
                    <a:lstStyle/>
                    <a:p>
                      <a:r>
                        <a:rPr lang="en-US" sz="1800" dirty="0">
                          <a:latin typeface="Trebuchet MS" panose="020B0603020202020204" pitchFamily="34" charset="0"/>
                        </a:rPr>
                        <a:t>Establishes and enforces standards for appropriate student behavior according to local, state, and federal requirements.</a:t>
                      </a:r>
                    </a:p>
                    <a:p>
                      <a:endParaRPr lang="en-US" sz="1800" dirty="0">
                        <a:latin typeface="Trebuchet MS" panose="020B0603020202020204" pitchFamily="34" charset="0"/>
                      </a:endParaRPr>
                    </a:p>
                    <a:p>
                      <a:r>
                        <a:rPr lang="en-US" sz="1800" dirty="0">
                          <a:latin typeface="Trebuchet MS" panose="020B0603020202020204" pitchFamily="34" charset="0"/>
                        </a:rPr>
                        <a:t>Deals with student misconduct in a prompt and effective manner.</a:t>
                      </a:r>
                    </a:p>
                    <a:p>
                      <a:endParaRPr lang="en-US" sz="18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Develops, implements, communicates and evaluates practices and procedures</a:t>
                      </a:r>
                      <a:r>
                        <a:rPr lang="en-US" sz="1800" dirty="0">
                          <a:latin typeface="Trebuchet MS" panose="020B0603020202020204" pitchFamily="34" charset="0"/>
                        </a:rPr>
                        <a:t> </a:t>
                      </a:r>
                      <a:r>
                        <a:rPr lang="en-US" sz="1800" b="1" dirty="0">
                          <a:latin typeface="Trebuchet MS" panose="020B0603020202020204" pitchFamily="34" charset="0"/>
                        </a:rPr>
                        <a:t>that align with district policies </a:t>
                      </a:r>
                      <a:r>
                        <a:rPr lang="en-US" sz="1800" b="0" dirty="0">
                          <a:latin typeface="Trebuchet MS" panose="020B0603020202020204" pitchFamily="34" charset="0"/>
                        </a:rPr>
                        <a:t>and</a:t>
                      </a:r>
                      <a:r>
                        <a:rPr lang="en-US" sz="1800" dirty="0">
                          <a:latin typeface="Trebuchet MS" panose="020B0603020202020204" pitchFamily="34" charset="0"/>
                        </a:rPr>
                        <a:t> address student misconduct in a prompt, </a:t>
                      </a:r>
                      <a:r>
                        <a:rPr lang="en-US" sz="1800" b="1" dirty="0">
                          <a:latin typeface="Trebuchet MS" panose="020B0603020202020204" pitchFamily="34" charset="0"/>
                        </a:rPr>
                        <a:t>unbiased, </a:t>
                      </a:r>
                      <a:r>
                        <a:rPr lang="en-US" sz="1800" dirty="0">
                          <a:latin typeface="Trebuchet MS" panose="020B0603020202020204" pitchFamily="34" charset="0"/>
                        </a:rPr>
                        <a:t>and effective manner.</a:t>
                      </a:r>
                    </a:p>
                    <a:p>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03192"/>
                  </a:ext>
                </a:extLst>
              </a:tr>
            </a:tbl>
          </a:graphicData>
        </a:graphic>
      </p:graphicFrame>
    </p:spTree>
    <p:extLst>
      <p:ext uri="{BB962C8B-B14F-4D97-AF65-F5344CB8AC3E}">
        <p14:creationId xmlns:p14="http://schemas.microsoft.com/office/powerpoint/2010/main" val="1170858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p:txBody>
          <a:bodyPr>
            <a:normAutofit fontScale="90000"/>
          </a:bodyPr>
          <a:lstStyle/>
          <a:p>
            <a:pPr algn="ctr"/>
            <a:r>
              <a:rPr lang="en-US" dirty="0"/>
              <a:t>Climate</a:t>
            </a:r>
            <a:br>
              <a:rPr lang="en-US" dirty="0"/>
            </a:br>
            <a:r>
              <a:rPr lang="en-US" dirty="0"/>
              <a:t>Examples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1797668825"/>
              </p:ext>
            </p:extLst>
          </p:nvPr>
        </p:nvGraphicFramePr>
        <p:xfrm>
          <a:off x="587375" y="1665288"/>
          <a:ext cx="10972799" cy="3937131"/>
        </p:xfrm>
        <a:graphic>
          <a:graphicData uri="http://schemas.openxmlformats.org/drawingml/2006/table">
            <a:tbl>
              <a:tblPr firstRow="1" bandRow="1">
                <a:tableStyleId>{5C22544A-7EE6-4342-B048-85BDC9FD1C3A}</a:tableStyleId>
              </a:tblPr>
              <a:tblGrid>
                <a:gridCol w="5479375">
                  <a:extLst>
                    <a:ext uri="{9D8B030D-6E8A-4147-A177-3AD203B41FA5}">
                      <a16:colId xmlns:a16="http://schemas.microsoft.com/office/drawing/2014/main" val="151081289"/>
                    </a:ext>
                  </a:extLst>
                </a:gridCol>
                <a:gridCol w="5493424">
                  <a:extLst>
                    <a:ext uri="{9D8B030D-6E8A-4147-A177-3AD203B41FA5}">
                      <a16:colId xmlns:a16="http://schemas.microsoft.com/office/drawing/2014/main" val="2744158340"/>
                    </a:ext>
                  </a:extLst>
                </a:gridCol>
              </a:tblGrid>
              <a:tr h="553851">
                <a:tc>
                  <a:txBody>
                    <a:bodyPr/>
                    <a:lstStyle/>
                    <a:p>
                      <a:r>
                        <a:rPr lang="en-US" sz="18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Looks Like/Sounds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129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Involves parents, students, </a:t>
                      </a:r>
                      <a:r>
                        <a:rPr lang="en-US" sz="1800" b="1" dirty="0">
                          <a:latin typeface="Trebuchet MS" panose="020B0603020202020204" pitchFamily="34" charset="0"/>
                        </a:rPr>
                        <a:t>staff,</a:t>
                      </a:r>
                      <a:r>
                        <a:rPr lang="en-US" sz="1800" dirty="0">
                          <a:latin typeface="Trebuchet MS" panose="020B0603020202020204" pitchFamily="34" charset="0"/>
                        </a:rPr>
                        <a:t> and the community in efforts to create and </a:t>
                      </a:r>
                      <a:r>
                        <a:rPr lang="en-US" sz="1800" b="1" dirty="0">
                          <a:latin typeface="Trebuchet MS" panose="020B0603020202020204" pitchFamily="34" charset="0"/>
                        </a:rPr>
                        <a:t>sustain</a:t>
                      </a:r>
                      <a:r>
                        <a:rPr lang="en-US" sz="1800" dirty="0">
                          <a:latin typeface="Trebuchet MS" panose="020B0603020202020204" pitchFamily="34" charset="0"/>
                        </a:rPr>
                        <a:t> a positive </a:t>
                      </a:r>
                      <a:r>
                        <a:rPr lang="en-US" sz="1800" b="1" dirty="0">
                          <a:latin typeface="Trebuchet MS" panose="020B0603020202020204" pitchFamily="34" charset="0"/>
                        </a:rPr>
                        <a:t>and inclusive </a:t>
                      </a:r>
                      <a:r>
                        <a:rPr lang="en-US" sz="1800" dirty="0">
                          <a:latin typeface="Trebuchet MS" panose="020B0603020202020204" pitchFamily="34" charset="0"/>
                        </a:rPr>
                        <a:t>learning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rebuchet MS" panose="020B0603020202020204" pitchFamily="34" charset="0"/>
                        </a:rPr>
                        <a:t>• Enable teachers and leaders to recognize the ongoing racial gaps and to speak about race and work towards reducing unconscious bias.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Ensure educators have high expectations for student success by seeing firsthand that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students are capable of succeeding with more rigorous material.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Meet with assistant principals on a regular basis to stay informed and provide support 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needed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20668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Develops, implements, communicates and evaluates practices and procedures</a:t>
                      </a:r>
                      <a:r>
                        <a:rPr lang="en-US" sz="1800" dirty="0">
                          <a:latin typeface="Trebuchet MS" panose="020B0603020202020204" pitchFamily="34" charset="0"/>
                        </a:rPr>
                        <a:t> </a:t>
                      </a:r>
                      <a:r>
                        <a:rPr lang="en-US" sz="1800" b="1" dirty="0">
                          <a:latin typeface="Trebuchet MS" panose="020B0603020202020204" pitchFamily="34" charset="0"/>
                        </a:rPr>
                        <a:t>that align with district policies </a:t>
                      </a:r>
                      <a:r>
                        <a:rPr lang="en-US" sz="1800" b="0" dirty="0">
                          <a:latin typeface="Trebuchet MS" panose="020B0603020202020204" pitchFamily="34" charset="0"/>
                        </a:rPr>
                        <a:t>and</a:t>
                      </a:r>
                      <a:r>
                        <a:rPr lang="en-US" sz="1800" dirty="0">
                          <a:latin typeface="Trebuchet MS" panose="020B0603020202020204" pitchFamily="34" charset="0"/>
                        </a:rPr>
                        <a:t> address student misconduct in a prompt, </a:t>
                      </a:r>
                      <a:r>
                        <a:rPr lang="en-US" sz="1800" b="1" dirty="0">
                          <a:latin typeface="Trebuchet MS" panose="020B0603020202020204" pitchFamily="34" charset="0"/>
                        </a:rPr>
                        <a:t>unbiased, </a:t>
                      </a:r>
                      <a:r>
                        <a:rPr lang="en-US" sz="1800" dirty="0">
                          <a:latin typeface="Trebuchet MS" panose="020B0603020202020204" pitchFamily="34" charset="0"/>
                        </a:rPr>
                        <a:t>and effective manner.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03192"/>
                  </a:ext>
                </a:extLst>
              </a:tr>
            </a:tbl>
          </a:graphicData>
        </a:graphic>
      </p:graphicFrame>
    </p:spTree>
    <p:extLst>
      <p:ext uri="{BB962C8B-B14F-4D97-AF65-F5344CB8AC3E}">
        <p14:creationId xmlns:p14="http://schemas.microsoft.com/office/powerpoint/2010/main" val="2052806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p:txBody>
          <a:bodyPr>
            <a:normAutofit fontScale="90000"/>
          </a:bodyPr>
          <a:lstStyle/>
          <a:p>
            <a:pPr algn="ctr"/>
            <a:r>
              <a:rPr lang="en-US" dirty="0"/>
              <a:t>Climate, continued</a:t>
            </a:r>
            <a:br>
              <a:rPr lang="en-US" dirty="0"/>
            </a:br>
            <a:r>
              <a:rPr lang="en-US" dirty="0"/>
              <a:t>Examples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2471411127"/>
              </p:ext>
            </p:extLst>
          </p:nvPr>
        </p:nvGraphicFramePr>
        <p:xfrm>
          <a:off x="587375" y="1665288"/>
          <a:ext cx="10972799" cy="3501072"/>
        </p:xfrm>
        <a:graphic>
          <a:graphicData uri="http://schemas.openxmlformats.org/drawingml/2006/table">
            <a:tbl>
              <a:tblPr firstRow="1" bandRow="1">
                <a:tableStyleId>{5C22544A-7EE6-4342-B048-85BDC9FD1C3A}</a:tableStyleId>
              </a:tblPr>
              <a:tblGrid>
                <a:gridCol w="5479375">
                  <a:extLst>
                    <a:ext uri="{9D8B030D-6E8A-4147-A177-3AD203B41FA5}">
                      <a16:colId xmlns:a16="http://schemas.microsoft.com/office/drawing/2014/main" val="151081289"/>
                    </a:ext>
                  </a:extLst>
                </a:gridCol>
                <a:gridCol w="5493424">
                  <a:extLst>
                    <a:ext uri="{9D8B030D-6E8A-4147-A177-3AD203B41FA5}">
                      <a16:colId xmlns:a16="http://schemas.microsoft.com/office/drawing/2014/main" val="2744158340"/>
                    </a:ext>
                  </a:extLst>
                </a:gridCol>
              </a:tblGrid>
              <a:tr h="495603">
                <a:tc>
                  <a:txBody>
                    <a:bodyPr/>
                    <a:lstStyle/>
                    <a:p>
                      <a:r>
                        <a:rPr lang="en-US" sz="18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Looks Like/Sounds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11559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Involves parents, students, </a:t>
                      </a:r>
                      <a:r>
                        <a:rPr lang="en-US" sz="1800" b="1" dirty="0">
                          <a:latin typeface="Trebuchet MS" panose="020B0603020202020204" pitchFamily="34" charset="0"/>
                        </a:rPr>
                        <a:t>staff,</a:t>
                      </a:r>
                      <a:r>
                        <a:rPr lang="en-US" sz="1800" dirty="0">
                          <a:latin typeface="Trebuchet MS" panose="020B0603020202020204" pitchFamily="34" charset="0"/>
                        </a:rPr>
                        <a:t> and the community in efforts to create and </a:t>
                      </a:r>
                      <a:r>
                        <a:rPr lang="en-US" sz="1800" b="1" dirty="0">
                          <a:latin typeface="Trebuchet MS" panose="020B0603020202020204" pitchFamily="34" charset="0"/>
                        </a:rPr>
                        <a:t>sustain</a:t>
                      </a:r>
                      <a:r>
                        <a:rPr lang="en-US" sz="1800" dirty="0">
                          <a:latin typeface="Trebuchet MS" panose="020B0603020202020204" pitchFamily="34" charset="0"/>
                        </a:rPr>
                        <a:t> a positive </a:t>
                      </a:r>
                      <a:r>
                        <a:rPr lang="en-US" sz="1800" b="1" dirty="0">
                          <a:latin typeface="Trebuchet MS" panose="020B0603020202020204" pitchFamily="34" charset="0"/>
                        </a:rPr>
                        <a:t>and inclusive </a:t>
                      </a:r>
                      <a:r>
                        <a:rPr lang="en-US" sz="1800" dirty="0">
                          <a:latin typeface="Trebuchet MS" panose="020B0603020202020204" pitchFamily="34" charset="0"/>
                        </a:rPr>
                        <a:t>learning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Meet with leadership team to stay abreast of current concerns from within the building.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Keep data on numbers and demographic information on student discipline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Ensure that student consequences are equitable and consistent from student to student.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18495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Develops, implements, communicates and evaluates practices and procedures</a:t>
                      </a:r>
                      <a:r>
                        <a:rPr lang="en-US" sz="1800" dirty="0">
                          <a:latin typeface="Trebuchet MS" panose="020B0603020202020204" pitchFamily="34" charset="0"/>
                        </a:rPr>
                        <a:t> </a:t>
                      </a:r>
                      <a:r>
                        <a:rPr lang="en-US" sz="1800" b="1" dirty="0">
                          <a:latin typeface="Trebuchet MS" panose="020B0603020202020204" pitchFamily="34" charset="0"/>
                        </a:rPr>
                        <a:t>that align with district policies </a:t>
                      </a:r>
                      <a:r>
                        <a:rPr lang="en-US" sz="1800" b="0" dirty="0">
                          <a:latin typeface="Trebuchet MS" panose="020B0603020202020204" pitchFamily="34" charset="0"/>
                        </a:rPr>
                        <a:t>and</a:t>
                      </a:r>
                      <a:r>
                        <a:rPr lang="en-US" sz="1800" dirty="0">
                          <a:latin typeface="Trebuchet MS" panose="020B0603020202020204" pitchFamily="34" charset="0"/>
                        </a:rPr>
                        <a:t> address student misconduct in a prompt, </a:t>
                      </a:r>
                      <a:r>
                        <a:rPr lang="en-US" sz="1800" b="1" dirty="0">
                          <a:latin typeface="Trebuchet MS" panose="020B0603020202020204" pitchFamily="34" charset="0"/>
                        </a:rPr>
                        <a:t>unbiased, </a:t>
                      </a:r>
                      <a:r>
                        <a:rPr lang="en-US" sz="1800" dirty="0">
                          <a:latin typeface="Trebuchet MS" panose="020B0603020202020204" pitchFamily="34" charset="0"/>
                        </a:rPr>
                        <a:t>and effective manner.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03192"/>
                  </a:ext>
                </a:extLst>
              </a:tr>
            </a:tbl>
          </a:graphicData>
        </a:graphic>
      </p:graphicFrame>
    </p:spTree>
    <p:extLst>
      <p:ext uri="{BB962C8B-B14F-4D97-AF65-F5344CB8AC3E}">
        <p14:creationId xmlns:p14="http://schemas.microsoft.com/office/powerpoint/2010/main" val="1749740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p:txBody>
          <a:bodyPr>
            <a:normAutofit fontScale="90000"/>
          </a:bodyPr>
          <a:lstStyle/>
          <a:p>
            <a:pPr algn="ctr"/>
            <a:r>
              <a:rPr lang="en-US" dirty="0"/>
              <a:t>       School/Community Relations</a:t>
            </a:r>
            <a:br>
              <a:rPr lang="en-US" dirty="0"/>
            </a:br>
            <a:r>
              <a:rPr lang="en-US" dirty="0"/>
              <a:t>Rubric Change</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513524855"/>
              </p:ext>
            </p:extLst>
          </p:nvPr>
        </p:nvGraphicFramePr>
        <p:xfrm>
          <a:off x="775447" y="2372042"/>
          <a:ext cx="10972799" cy="1855081"/>
        </p:xfrm>
        <a:graphic>
          <a:graphicData uri="http://schemas.openxmlformats.org/drawingml/2006/table">
            <a:tbl>
              <a:tblPr firstRow="1" bandRow="1">
                <a:tableStyleId>{5C22544A-7EE6-4342-B048-85BDC9FD1C3A}</a:tableStyleId>
              </a:tblPr>
              <a:tblGrid>
                <a:gridCol w="5479375">
                  <a:extLst>
                    <a:ext uri="{9D8B030D-6E8A-4147-A177-3AD203B41FA5}">
                      <a16:colId xmlns:a16="http://schemas.microsoft.com/office/drawing/2014/main" val="151081289"/>
                    </a:ext>
                  </a:extLst>
                </a:gridCol>
                <a:gridCol w="5493424">
                  <a:extLst>
                    <a:ext uri="{9D8B030D-6E8A-4147-A177-3AD203B41FA5}">
                      <a16:colId xmlns:a16="http://schemas.microsoft.com/office/drawing/2014/main" val="2744158340"/>
                    </a:ext>
                  </a:extLst>
                </a:gridCol>
              </a:tblGrid>
              <a:tr h="392041">
                <a:tc>
                  <a:txBody>
                    <a:bodyPr/>
                    <a:lstStyle/>
                    <a:p>
                      <a:r>
                        <a:rPr lang="en-US" sz="1800" dirty="0">
                          <a:latin typeface="Trebuchet MS" panose="020B0603020202020204" pitchFamily="34" charset="0"/>
                        </a:rPr>
                        <a:t>Previous Criterion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Approved Revision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Involves staff, parents, community, and students in needs assessment, problem solving, and decision making for school improvement.</a:t>
                      </a:r>
                    </a:p>
                    <a:p>
                      <a:endParaRPr lang="en-US" sz="18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Involves </a:t>
                      </a:r>
                      <a:r>
                        <a:rPr lang="en-US" sz="1800" b="1" dirty="0">
                          <a:latin typeface="Trebuchet MS" panose="020B0603020202020204" pitchFamily="34" charset="0"/>
                        </a:rPr>
                        <a:t>the diverse perspectives from groups of </a:t>
                      </a:r>
                      <a:r>
                        <a:rPr lang="en-US" sz="1800" dirty="0">
                          <a:latin typeface="Trebuchet MS" panose="020B0603020202020204" pitchFamily="34" charset="0"/>
                        </a:rPr>
                        <a:t>staff, parent</a:t>
                      </a:r>
                      <a:r>
                        <a:rPr lang="en-US" sz="1800" b="1" dirty="0">
                          <a:latin typeface="Trebuchet MS" panose="020B0603020202020204" pitchFamily="34" charset="0"/>
                        </a:rPr>
                        <a:t>s</a:t>
                      </a:r>
                      <a:r>
                        <a:rPr lang="en-US" sz="1800" dirty="0">
                          <a:latin typeface="Trebuchet MS" panose="020B0603020202020204" pitchFamily="34" charset="0"/>
                        </a:rPr>
                        <a:t>, community, and student</a:t>
                      </a:r>
                      <a:r>
                        <a:rPr lang="en-US" sz="1800" b="1" dirty="0">
                          <a:latin typeface="Trebuchet MS" panose="020B0603020202020204" pitchFamily="34" charset="0"/>
                        </a:rPr>
                        <a:t>s</a:t>
                      </a:r>
                      <a:r>
                        <a:rPr lang="en-US" sz="1800" dirty="0">
                          <a:latin typeface="Trebuchet MS" panose="020B0603020202020204" pitchFamily="34" charset="0"/>
                        </a:rPr>
                        <a:t> in needs assessment, problem solving, and decision making for school improvement.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bl>
          </a:graphicData>
        </a:graphic>
      </p:graphicFrame>
    </p:spTree>
    <p:extLst>
      <p:ext uri="{BB962C8B-B14F-4D97-AF65-F5344CB8AC3E}">
        <p14:creationId xmlns:p14="http://schemas.microsoft.com/office/powerpoint/2010/main" val="881850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a:xfrm>
            <a:off x="586595" y="365125"/>
            <a:ext cx="10972800" cy="564515"/>
          </a:xfrm>
        </p:spPr>
        <p:txBody>
          <a:bodyPr>
            <a:normAutofit fontScale="90000"/>
          </a:bodyPr>
          <a:lstStyle/>
          <a:p>
            <a:pPr algn="ctr"/>
            <a:r>
              <a:rPr lang="en-US" dirty="0"/>
              <a:t>       School/Community Relations</a:t>
            </a:r>
            <a:br>
              <a:rPr lang="en-US" dirty="0"/>
            </a:br>
            <a:r>
              <a:rPr lang="en-US" dirty="0"/>
              <a:t>Examples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1216111507"/>
              </p:ext>
            </p:extLst>
          </p:nvPr>
        </p:nvGraphicFramePr>
        <p:xfrm>
          <a:off x="586595" y="1143000"/>
          <a:ext cx="11254594" cy="4572000"/>
        </p:xfrm>
        <a:graphic>
          <a:graphicData uri="http://schemas.openxmlformats.org/drawingml/2006/table">
            <a:tbl>
              <a:tblPr firstRow="1" bandRow="1">
                <a:tableStyleId>{5C22544A-7EE6-4342-B048-85BDC9FD1C3A}</a:tableStyleId>
              </a:tblPr>
              <a:tblGrid>
                <a:gridCol w="2071008">
                  <a:extLst>
                    <a:ext uri="{9D8B030D-6E8A-4147-A177-3AD203B41FA5}">
                      <a16:colId xmlns:a16="http://schemas.microsoft.com/office/drawing/2014/main" val="151081289"/>
                    </a:ext>
                  </a:extLst>
                </a:gridCol>
                <a:gridCol w="9183586">
                  <a:extLst>
                    <a:ext uri="{9D8B030D-6E8A-4147-A177-3AD203B41FA5}">
                      <a16:colId xmlns:a16="http://schemas.microsoft.com/office/drawing/2014/main" val="2744158340"/>
                    </a:ext>
                  </a:extLst>
                </a:gridCol>
              </a:tblGrid>
              <a:tr h="392041">
                <a:tc>
                  <a:txBody>
                    <a:bodyPr/>
                    <a:lstStyle/>
                    <a:p>
                      <a:r>
                        <a:rPr lang="en-US" sz="1800" dirty="0">
                          <a:latin typeface="Trebuchet MS" panose="020B0603020202020204" pitchFamily="34" charset="0"/>
                        </a:rPr>
                        <a:t>Approved Revision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latin typeface="Trebuchet MS" panose="020B0603020202020204" pitchFamily="34" charset="0"/>
                      </a:endParaRPr>
                    </a:p>
                    <a:p>
                      <a:r>
                        <a:rPr lang="en-US" sz="1800" dirty="0">
                          <a:latin typeface="Trebuchet MS" panose="020B0603020202020204" pitchFamily="34" charset="0"/>
                        </a:rPr>
                        <a:t>Looks Like/Sounds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Involves </a:t>
                      </a:r>
                      <a:r>
                        <a:rPr lang="en-US" sz="1800" b="1" dirty="0">
                          <a:latin typeface="Trebuchet MS" panose="020B0603020202020204" pitchFamily="34" charset="0"/>
                        </a:rPr>
                        <a:t>the diverse perspectives from groups of </a:t>
                      </a:r>
                      <a:r>
                        <a:rPr lang="en-US" sz="1800" dirty="0">
                          <a:latin typeface="Trebuchet MS" panose="020B0603020202020204" pitchFamily="34" charset="0"/>
                        </a:rPr>
                        <a:t>staff, parent</a:t>
                      </a:r>
                      <a:r>
                        <a:rPr lang="en-US" sz="1800" b="1" dirty="0">
                          <a:latin typeface="Trebuchet MS" panose="020B0603020202020204" pitchFamily="34" charset="0"/>
                        </a:rPr>
                        <a:t>s</a:t>
                      </a:r>
                      <a:r>
                        <a:rPr lang="en-US" sz="1800" dirty="0">
                          <a:latin typeface="Trebuchet MS" panose="020B0603020202020204" pitchFamily="34" charset="0"/>
                        </a:rPr>
                        <a:t>, community, and student</a:t>
                      </a:r>
                      <a:r>
                        <a:rPr lang="en-US" sz="1800" b="1" dirty="0">
                          <a:latin typeface="Trebuchet MS" panose="020B0603020202020204" pitchFamily="34" charset="0"/>
                        </a:rPr>
                        <a:t>s</a:t>
                      </a:r>
                      <a:r>
                        <a:rPr lang="en-US" sz="1800" dirty="0">
                          <a:latin typeface="Trebuchet MS" panose="020B0603020202020204" pitchFamily="34" charset="0"/>
                        </a:rPr>
                        <a:t> in needs assessment, problem solving, and decision making for school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Hold principal chats, coffee with the principal, community town hall forums,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Involve other languages by securing a translator at meetings.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Engage in partnerships with similar schools and communities to review alignment across all programs.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Listen to and consider all student needs and stakeholder perspectives when making decisions to support equity, i.e., student government meetings.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Explain distribution choices to clarify why certain resources go towards different students and education priorities.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bl>
          </a:graphicData>
        </a:graphic>
      </p:graphicFrame>
    </p:spTree>
    <p:extLst>
      <p:ext uri="{BB962C8B-B14F-4D97-AF65-F5344CB8AC3E}">
        <p14:creationId xmlns:p14="http://schemas.microsoft.com/office/powerpoint/2010/main" val="618359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370DC3B-983F-45DA-89DF-675E773D1BD0}"/>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p:txBody>
          <a:bodyPr>
            <a:normAutofit fontScale="90000"/>
          </a:bodyPr>
          <a:lstStyle/>
          <a:p>
            <a:pPr algn="ctr"/>
            <a:r>
              <a:rPr lang="en-US" dirty="0"/>
              <a:t>Interpersonal Skills</a:t>
            </a:r>
            <a:br>
              <a:rPr lang="en-US" dirty="0"/>
            </a:br>
            <a:r>
              <a:rPr lang="en-US" dirty="0"/>
              <a:t>Rubric Changes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1135896251"/>
              </p:ext>
            </p:extLst>
          </p:nvPr>
        </p:nvGraphicFramePr>
        <p:xfrm>
          <a:off x="609600" y="1954529"/>
          <a:ext cx="10972799" cy="2181610"/>
        </p:xfrm>
        <a:graphic>
          <a:graphicData uri="http://schemas.openxmlformats.org/drawingml/2006/table">
            <a:tbl>
              <a:tblPr firstRow="1" bandRow="1">
                <a:tableStyleId>{5C22544A-7EE6-4342-B048-85BDC9FD1C3A}</a:tableStyleId>
              </a:tblPr>
              <a:tblGrid>
                <a:gridCol w="5484060">
                  <a:extLst>
                    <a:ext uri="{9D8B030D-6E8A-4147-A177-3AD203B41FA5}">
                      <a16:colId xmlns:a16="http://schemas.microsoft.com/office/drawing/2014/main" val="151081289"/>
                    </a:ext>
                  </a:extLst>
                </a:gridCol>
                <a:gridCol w="5488739">
                  <a:extLst>
                    <a:ext uri="{9D8B030D-6E8A-4147-A177-3AD203B41FA5}">
                      <a16:colId xmlns:a16="http://schemas.microsoft.com/office/drawing/2014/main" val="2744158340"/>
                    </a:ext>
                  </a:extLst>
                </a:gridCol>
              </a:tblGrid>
              <a:tr h="392041">
                <a:tc>
                  <a:txBody>
                    <a:bodyPr/>
                    <a:lstStyle/>
                    <a:p>
                      <a:r>
                        <a:rPr lang="en-US" sz="1800" dirty="0">
                          <a:latin typeface="Trebuchet MS" panose="020B0603020202020204" pitchFamily="34" charset="0"/>
                        </a:rPr>
                        <a:t>Previous Criteria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600849">
                <a:tc>
                  <a:txBody>
                    <a:bodyPr/>
                    <a:lstStyle/>
                    <a:p>
                      <a:r>
                        <a:rPr lang="en-US" sz="1800" dirty="0">
                          <a:latin typeface="Trebuchet MS" panose="020B0603020202020204" pitchFamily="34" charset="0"/>
                        </a:rPr>
                        <a:t>Demonstrates respect for others.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Demonstrates respect for </a:t>
                      </a:r>
                      <a:r>
                        <a:rPr lang="en-US" sz="1800" b="1" dirty="0">
                          <a:latin typeface="Trebuchet MS" panose="020B0603020202020204" pitchFamily="34" charset="0"/>
                        </a:rPr>
                        <a:t>all stakeholders</a:t>
                      </a:r>
                      <a:r>
                        <a:rPr lang="en-US" sz="1800" dirty="0">
                          <a:latin typeface="Trebuchet MS" panose="020B0603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6008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Elicits and responds to feelings, needs, concerns, and perceptions of others to build mutual understanding.</a:t>
                      </a:r>
                    </a:p>
                    <a:p>
                      <a:endParaRPr lang="en-US" sz="18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Leads with effective interpersonal skills and social-emotional insight </a:t>
                      </a:r>
                      <a:r>
                        <a:rPr lang="en-US" sz="1800" dirty="0">
                          <a:latin typeface="Trebuchet MS" panose="020B0603020202020204" pitchFamily="34" charset="0"/>
                        </a:rPr>
                        <a:t>and </a:t>
                      </a:r>
                      <a:r>
                        <a:rPr lang="en-US" sz="1800" b="1" dirty="0">
                          <a:latin typeface="Trebuchet MS" panose="020B0603020202020204" pitchFamily="34" charset="0"/>
                        </a:rPr>
                        <a:t>seeks to understand</a:t>
                      </a:r>
                      <a:r>
                        <a:rPr lang="en-US" sz="1800" dirty="0">
                          <a:latin typeface="Trebuchet MS" panose="020B0603020202020204" pitchFamily="34" charset="0"/>
                        </a:rPr>
                        <a:t> all </a:t>
                      </a:r>
                      <a:r>
                        <a:rPr lang="en-US" sz="1800" b="1" dirty="0">
                          <a:latin typeface="Trebuchet MS" panose="020B0603020202020204" pitchFamily="34" charset="0"/>
                        </a:rPr>
                        <a:t>stakeholders’ backgrounds and cultures</a:t>
                      </a:r>
                      <a:r>
                        <a:rPr lang="en-US" sz="1800" dirty="0">
                          <a:latin typeface="Trebuchet MS" panose="020B0603020202020204" pitchFamily="34" charset="0"/>
                        </a:rPr>
                        <a:t>.</a:t>
                      </a:r>
                    </a:p>
                    <a:p>
                      <a:endParaRPr lang="en-US" sz="18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2414303"/>
                  </a:ext>
                </a:extLst>
              </a:tr>
            </a:tbl>
          </a:graphicData>
        </a:graphic>
      </p:graphicFrame>
    </p:spTree>
    <p:extLst>
      <p:ext uri="{BB962C8B-B14F-4D97-AF65-F5344CB8AC3E}">
        <p14:creationId xmlns:p14="http://schemas.microsoft.com/office/powerpoint/2010/main" val="605661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370DC3B-983F-45DA-89DF-675E773D1BD0}"/>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p:txBody>
          <a:bodyPr>
            <a:normAutofit fontScale="90000"/>
          </a:bodyPr>
          <a:lstStyle/>
          <a:p>
            <a:pPr algn="ctr"/>
            <a:r>
              <a:rPr lang="en-US" dirty="0"/>
              <a:t>Interpersonal Skills</a:t>
            </a:r>
            <a:br>
              <a:rPr lang="en-US" dirty="0"/>
            </a:br>
            <a:r>
              <a:rPr lang="en-US" dirty="0"/>
              <a:t>Examples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2515910023"/>
              </p:ext>
            </p:extLst>
          </p:nvPr>
        </p:nvGraphicFramePr>
        <p:xfrm>
          <a:off x="586595" y="1837372"/>
          <a:ext cx="10972799" cy="3226681"/>
        </p:xfrm>
        <a:graphic>
          <a:graphicData uri="http://schemas.openxmlformats.org/drawingml/2006/table">
            <a:tbl>
              <a:tblPr firstRow="1" bandRow="1">
                <a:tableStyleId>{5C22544A-7EE6-4342-B048-85BDC9FD1C3A}</a:tableStyleId>
              </a:tblPr>
              <a:tblGrid>
                <a:gridCol w="5484060">
                  <a:extLst>
                    <a:ext uri="{9D8B030D-6E8A-4147-A177-3AD203B41FA5}">
                      <a16:colId xmlns:a16="http://schemas.microsoft.com/office/drawing/2014/main" val="151081289"/>
                    </a:ext>
                  </a:extLst>
                </a:gridCol>
                <a:gridCol w="5488739">
                  <a:extLst>
                    <a:ext uri="{9D8B030D-6E8A-4147-A177-3AD203B41FA5}">
                      <a16:colId xmlns:a16="http://schemas.microsoft.com/office/drawing/2014/main" val="2744158340"/>
                    </a:ext>
                  </a:extLst>
                </a:gridCol>
              </a:tblGrid>
              <a:tr h="392041">
                <a:tc>
                  <a:txBody>
                    <a:bodyPr/>
                    <a:lstStyle/>
                    <a:p>
                      <a:r>
                        <a:rPr lang="en-US" sz="18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Looks Like/Sounds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600849">
                <a:tc>
                  <a:txBody>
                    <a:bodyPr/>
                    <a:lstStyle/>
                    <a:p>
                      <a:r>
                        <a:rPr lang="en-US" sz="1800" dirty="0">
                          <a:latin typeface="Trebuchet MS" panose="020B0603020202020204" pitchFamily="34" charset="0"/>
                        </a:rPr>
                        <a:t>Demonstrates respect for </a:t>
                      </a:r>
                      <a:r>
                        <a:rPr lang="en-US" sz="1800" b="1" dirty="0">
                          <a:latin typeface="Trebuchet MS" panose="020B0603020202020204" pitchFamily="34" charset="0"/>
                        </a:rPr>
                        <a:t>all stakeholders</a:t>
                      </a:r>
                      <a:r>
                        <a:rPr lang="en-US" sz="1800" dirty="0">
                          <a:latin typeface="Trebuchet MS" panose="020B0603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sz="1800" dirty="0">
                          <a:latin typeface="Trebuchet MS" panose="020B0603020202020204" pitchFamily="34" charset="0"/>
                        </a:rPr>
                        <a:t>• Ask students and families directly about their goals and school experiences, listen to what</a:t>
                      </a:r>
                    </a:p>
                    <a:p>
                      <a:r>
                        <a:rPr lang="en-US" sz="1800" dirty="0">
                          <a:latin typeface="Trebuchet MS" panose="020B0603020202020204" pitchFamily="34" charset="0"/>
                        </a:rPr>
                        <a:t>they share, and then act on what they tell you.</a:t>
                      </a:r>
                    </a:p>
                    <a:p>
                      <a:endParaRPr lang="en-US" sz="1800" dirty="0">
                        <a:latin typeface="Trebuchet MS" panose="020B0603020202020204" pitchFamily="34" charset="0"/>
                      </a:endParaRPr>
                    </a:p>
                    <a:p>
                      <a:r>
                        <a:rPr lang="en-US" sz="1800" dirty="0">
                          <a:latin typeface="Trebuchet MS" panose="020B0603020202020204" pitchFamily="34" charset="0"/>
                        </a:rPr>
                        <a:t>• Speak with others in a respectful tone.</a:t>
                      </a:r>
                    </a:p>
                    <a:p>
                      <a:endParaRPr lang="en-US" sz="1800" dirty="0">
                        <a:latin typeface="Trebuchet MS" panose="020B0603020202020204" pitchFamily="34" charset="0"/>
                      </a:endParaRPr>
                    </a:p>
                    <a:p>
                      <a:r>
                        <a:rPr lang="en-US" sz="1800" dirty="0">
                          <a:latin typeface="Trebuchet MS" panose="020B0603020202020204" pitchFamily="34" charset="0"/>
                        </a:rPr>
                        <a:t>• Communicate an open-door policy and schedule protected times to meet with staff and</a:t>
                      </a:r>
                    </a:p>
                    <a:p>
                      <a:r>
                        <a:rPr lang="en-US" sz="1800" dirty="0">
                          <a:latin typeface="Trebuchet MS" panose="020B0603020202020204" pitchFamily="34" charset="0"/>
                        </a:rPr>
                        <a:t>parents.</a:t>
                      </a:r>
                    </a:p>
                    <a:p>
                      <a:endParaRPr lang="en-US" sz="18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6008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Leads with effective interpersonal skills and social-emotional insight </a:t>
                      </a:r>
                      <a:r>
                        <a:rPr lang="en-US" sz="1800" dirty="0">
                          <a:latin typeface="Trebuchet MS" panose="020B0603020202020204" pitchFamily="34" charset="0"/>
                        </a:rPr>
                        <a:t>and </a:t>
                      </a:r>
                      <a:r>
                        <a:rPr lang="en-US" sz="1800" b="1" dirty="0">
                          <a:latin typeface="Trebuchet MS" panose="020B0603020202020204" pitchFamily="34" charset="0"/>
                        </a:rPr>
                        <a:t>seeks to understand</a:t>
                      </a:r>
                      <a:r>
                        <a:rPr lang="en-US" sz="1800" dirty="0">
                          <a:latin typeface="Trebuchet MS" panose="020B0603020202020204" pitchFamily="34" charset="0"/>
                        </a:rPr>
                        <a:t> all </a:t>
                      </a:r>
                      <a:r>
                        <a:rPr lang="en-US" sz="1800" b="1" dirty="0">
                          <a:latin typeface="Trebuchet MS" panose="020B0603020202020204" pitchFamily="34" charset="0"/>
                        </a:rPr>
                        <a:t>stakeholders’ backgrounds and cultures</a:t>
                      </a:r>
                      <a:r>
                        <a:rPr lang="en-US" sz="1800" dirty="0">
                          <a:latin typeface="Trebuchet MS" panose="020B0603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sz="18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2414303"/>
                  </a:ext>
                </a:extLst>
              </a:tr>
            </a:tbl>
          </a:graphicData>
        </a:graphic>
      </p:graphicFrame>
    </p:spTree>
    <p:extLst>
      <p:ext uri="{BB962C8B-B14F-4D97-AF65-F5344CB8AC3E}">
        <p14:creationId xmlns:p14="http://schemas.microsoft.com/office/powerpoint/2010/main" val="923220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A2F4CB2-9C3F-479E-8C38-87950CEBB304}"/>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p:txBody>
          <a:bodyPr>
            <a:normAutofit fontScale="90000"/>
          </a:bodyPr>
          <a:lstStyle/>
          <a:p>
            <a:pPr algn="ctr"/>
            <a:r>
              <a:rPr lang="en-US" dirty="0"/>
              <a:t>Staff Development</a:t>
            </a:r>
            <a:br>
              <a:rPr lang="en-US" dirty="0"/>
            </a:br>
            <a:r>
              <a:rPr lang="en-US" dirty="0"/>
              <a:t>Rubric Changes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3033132153"/>
              </p:ext>
            </p:extLst>
          </p:nvPr>
        </p:nvGraphicFramePr>
        <p:xfrm>
          <a:off x="586595" y="2045969"/>
          <a:ext cx="10972800" cy="2821758"/>
        </p:xfrm>
        <a:graphic>
          <a:graphicData uri="http://schemas.openxmlformats.org/drawingml/2006/table">
            <a:tbl>
              <a:tblPr firstRow="1" bandRow="1">
                <a:tableStyleId>{5C22544A-7EE6-4342-B048-85BDC9FD1C3A}</a:tableStyleId>
              </a:tblPr>
              <a:tblGrid>
                <a:gridCol w="5486400">
                  <a:extLst>
                    <a:ext uri="{9D8B030D-6E8A-4147-A177-3AD203B41FA5}">
                      <a16:colId xmlns:a16="http://schemas.microsoft.com/office/drawing/2014/main" val="151081289"/>
                    </a:ext>
                  </a:extLst>
                </a:gridCol>
                <a:gridCol w="5486400">
                  <a:extLst>
                    <a:ext uri="{9D8B030D-6E8A-4147-A177-3AD203B41FA5}">
                      <a16:colId xmlns:a16="http://schemas.microsoft.com/office/drawing/2014/main" val="2744158340"/>
                    </a:ext>
                  </a:extLst>
                </a:gridCol>
              </a:tblGrid>
              <a:tr h="392041">
                <a:tc>
                  <a:txBody>
                    <a:bodyPr/>
                    <a:lstStyle/>
                    <a:p>
                      <a:r>
                        <a:rPr lang="en-US" sz="1800" dirty="0">
                          <a:latin typeface="Trebuchet MS" panose="020B0603020202020204" pitchFamily="34" charset="0"/>
                        </a:rPr>
                        <a:t>Previous Criteria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966677">
                <a:tc>
                  <a:txBody>
                    <a:bodyPr/>
                    <a:lstStyle/>
                    <a:p>
                      <a:r>
                        <a:rPr lang="en-US" sz="1800" dirty="0">
                          <a:latin typeface="Trebuchet MS" panose="020B0603020202020204" pitchFamily="34" charset="0"/>
                        </a:rPr>
                        <a:t>Encourages staff to set goals for professional growth.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dirty="0">
                          <a:latin typeface="Trebuchet MS" panose="020B0603020202020204" pitchFamily="34" charset="0"/>
                        </a:rPr>
                        <a:t>Empowers </a:t>
                      </a:r>
                      <a:r>
                        <a:rPr lang="en-US" sz="1800" b="0" dirty="0">
                          <a:latin typeface="Trebuchet MS" panose="020B0603020202020204" pitchFamily="34" charset="0"/>
                        </a:rPr>
                        <a:t>staff to set </a:t>
                      </a:r>
                      <a:r>
                        <a:rPr lang="en-US" sz="1800" b="1" dirty="0">
                          <a:latin typeface="Trebuchet MS" panose="020B0603020202020204" pitchFamily="34" charset="0"/>
                        </a:rPr>
                        <a:t>meaningful </a:t>
                      </a:r>
                      <a:r>
                        <a:rPr lang="en-US" sz="1800" b="0" dirty="0">
                          <a:latin typeface="Trebuchet MS" panose="020B0603020202020204" pitchFamily="34" charset="0"/>
                        </a:rPr>
                        <a:t>goals for professional growth </a:t>
                      </a:r>
                      <a:r>
                        <a:rPr lang="en-US" sz="1800" b="1" dirty="0">
                          <a:latin typeface="Trebuchet MS" panose="020B0603020202020204" pitchFamily="34" charset="0"/>
                        </a:rPr>
                        <a:t>and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966677">
                <a:tc>
                  <a:txBody>
                    <a:bodyPr/>
                    <a:lstStyle/>
                    <a:p>
                      <a:r>
                        <a:rPr lang="en-US" sz="1800" dirty="0">
                          <a:latin typeface="Trebuchet MS" panose="020B0603020202020204" pitchFamily="34" charset="0"/>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Prioritizes and supports personalized professional learning that enables teachers to provide equitable access to effective teaching for each student.</a:t>
                      </a:r>
                    </a:p>
                    <a:p>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6037867"/>
                  </a:ext>
                </a:extLst>
              </a:tr>
            </a:tbl>
          </a:graphicData>
        </a:graphic>
      </p:graphicFrame>
    </p:spTree>
    <p:extLst>
      <p:ext uri="{BB962C8B-B14F-4D97-AF65-F5344CB8AC3E}">
        <p14:creationId xmlns:p14="http://schemas.microsoft.com/office/powerpoint/2010/main" val="2086040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A2F4CB2-9C3F-479E-8C38-87950CEBB304}"/>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a:xfrm>
            <a:off x="586595" y="365125"/>
            <a:ext cx="10972800" cy="686435"/>
          </a:xfrm>
        </p:spPr>
        <p:txBody>
          <a:bodyPr>
            <a:normAutofit fontScale="90000"/>
          </a:bodyPr>
          <a:lstStyle/>
          <a:p>
            <a:pPr algn="ctr"/>
            <a:r>
              <a:rPr lang="en-US" dirty="0"/>
              <a:t>Staff Development</a:t>
            </a:r>
            <a:br>
              <a:rPr lang="en-US" dirty="0"/>
            </a:br>
            <a:r>
              <a:rPr lang="en-US" dirty="0"/>
              <a:t>Examples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3631324411"/>
              </p:ext>
            </p:extLst>
          </p:nvPr>
        </p:nvGraphicFramePr>
        <p:xfrm>
          <a:off x="567472" y="1220496"/>
          <a:ext cx="11011045" cy="4417007"/>
        </p:xfrm>
        <a:graphic>
          <a:graphicData uri="http://schemas.openxmlformats.org/drawingml/2006/table">
            <a:tbl>
              <a:tblPr firstRow="1" bandRow="1">
                <a:tableStyleId>{5C22544A-7EE6-4342-B048-85BDC9FD1C3A}</a:tableStyleId>
              </a:tblPr>
              <a:tblGrid>
                <a:gridCol w="3452006">
                  <a:extLst>
                    <a:ext uri="{9D8B030D-6E8A-4147-A177-3AD203B41FA5}">
                      <a16:colId xmlns:a16="http://schemas.microsoft.com/office/drawing/2014/main" val="151081289"/>
                    </a:ext>
                  </a:extLst>
                </a:gridCol>
                <a:gridCol w="7559039">
                  <a:extLst>
                    <a:ext uri="{9D8B030D-6E8A-4147-A177-3AD203B41FA5}">
                      <a16:colId xmlns:a16="http://schemas.microsoft.com/office/drawing/2014/main" val="2744158340"/>
                    </a:ext>
                  </a:extLst>
                </a:gridCol>
              </a:tblGrid>
              <a:tr h="371198">
                <a:tc>
                  <a:txBody>
                    <a:bodyPr/>
                    <a:lstStyle/>
                    <a:p>
                      <a:r>
                        <a:rPr lang="en-US" sz="18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Looks Like/Sounds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1125520">
                <a:tc>
                  <a:txBody>
                    <a:bodyPr/>
                    <a:lstStyle/>
                    <a:p>
                      <a:r>
                        <a:rPr lang="en-US" sz="1800" b="1" dirty="0">
                          <a:latin typeface="Trebuchet MS" panose="020B0603020202020204" pitchFamily="34" charset="0"/>
                        </a:rPr>
                        <a:t>Empowers </a:t>
                      </a:r>
                      <a:r>
                        <a:rPr lang="en-US" sz="1800" b="0" dirty="0">
                          <a:latin typeface="Trebuchet MS" panose="020B0603020202020204" pitchFamily="34" charset="0"/>
                        </a:rPr>
                        <a:t>staff to set </a:t>
                      </a:r>
                      <a:r>
                        <a:rPr lang="en-US" sz="1800" b="1" dirty="0">
                          <a:latin typeface="Trebuchet MS" panose="020B0603020202020204" pitchFamily="34" charset="0"/>
                        </a:rPr>
                        <a:t>meaningful </a:t>
                      </a:r>
                      <a:r>
                        <a:rPr lang="en-US" sz="1800" b="0" dirty="0">
                          <a:latin typeface="Trebuchet MS" panose="020B0603020202020204" pitchFamily="34" charset="0"/>
                        </a:rPr>
                        <a:t>goals for professional growth </a:t>
                      </a:r>
                      <a:r>
                        <a:rPr lang="en-US" sz="1800" b="1" dirty="0">
                          <a:latin typeface="Trebuchet MS" panose="020B0603020202020204" pitchFamily="34" charset="0"/>
                        </a:rPr>
                        <a:t>and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sz="1800" b="0" dirty="0">
                          <a:latin typeface="Trebuchet MS" panose="020B0603020202020204" pitchFamily="34" charset="0"/>
                        </a:rPr>
                        <a:t>• Provide professional development opportunities to support equity through equity-focused content, self-reflection, communities of practice, job-embedded learning, differentiated support, and use of inquiry.</a:t>
                      </a:r>
                    </a:p>
                    <a:p>
                      <a:endParaRPr lang="en-US" sz="1800" b="0" dirty="0">
                        <a:latin typeface="Trebuchet MS" panose="020B0603020202020204" pitchFamily="34" charset="0"/>
                      </a:endParaRPr>
                    </a:p>
                    <a:p>
                      <a:r>
                        <a:rPr lang="en-US" sz="1800" b="0" dirty="0">
                          <a:latin typeface="Trebuchet MS" panose="020B0603020202020204" pitchFamily="34" charset="0"/>
                        </a:rPr>
                        <a:t>• Create a team to find new ways for teachers to be culturally responsive.</a:t>
                      </a:r>
                    </a:p>
                    <a:p>
                      <a:endParaRPr lang="en-US" sz="1800" b="0" dirty="0">
                        <a:latin typeface="Trebuchet MS" panose="020B0603020202020204" pitchFamily="34" charset="0"/>
                      </a:endParaRPr>
                    </a:p>
                    <a:p>
                      <a:r>
                        <a:rPr lang="en-US" sz="1800" b="0" dirty="0">
                          <a:latin typeface="Trebuchet MS" panose="020B0603020202020204" pitchFamily="34" charset="0"/>
                        </a:rPr>
                        <a:t>• Train teachers in scaffolding strategies that maintain the demands of grade-appropriate assignments.</a:t>
                      </a:r>
                    </a:p>
                    <a:p>
                      <a:endParaRPr lang="en-US" sz="1800" b="0" dirty="0">
                        <a:latin typeface="Trebuchet MS" panose="020B0603020202020204" pitchFamily="34" charset="0"/>
                      </a:endParaRPr>
                    </a:p>
                    <a:p>
                      <a:r>
                        <a:rPr lang="en-US" sz="1800" b="0" dirty="0">
                          <a:latin typeface="Trebuchet MS" panose="020B0603020202020204" pitchFamily="34" charset="0"/>
                        </a:rPr>
                        <a:t>• Give all educators sustained and regular opportunities to reflect on the biases they have that might cause them to lower expectations for some subgroups of students.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28570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Prioritizes and supports personalized professional learning that enables teachers to provide equitable access to effective teaching for each student.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Prioritizes and supports personalized professional learning that enables teachers to provide equitable access to effective teaching for each student.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6037867"/>
                  </a:ext>
                </a:extLst>
              </a:tr>
            </a:tbl>
          </a:graphicData>
        </a:graphic>
      </p:graphicFrame>
    </p:spTree>
    <p:extLst>
      <p:ext uri="{BB962C8B-B14F-4D97-AF65-F5344CB8AC3E}">
        <p14:creationId xmlns:p14="http://schemas.microsoft.com/office/powerpoint/2010/main" val="2856888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D5E7B9A-9221-48E2-9FF7-B98B6BE56DC9}"/>
              </a:ext>
              <a:ext uri="{C183D7F6-B498-43B3-948B-1728B52AA6E4}">
                <adec:decorative xmlns:adec="http://schemas.microsoft.com/office/drawing/2017/decorative" val="1"/>
              </a:ext>
            </a:extLst>
          </p:cNvPr>
          <p:cNvSpPr>
            <a:spLocks noGrp="1"/>
          </p:cNvSpPr>
          <p:nvPr>
            <p:ph type="title"/>
          </p:nvPr>
        </p:nvSpPr>
        <p:spPr>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Sources</a:t>
            </a:r>
          </a:p>
        </p:txBody>
      </p:sp>
      <p:sp>
        <p:nvSpPr>
          <p:cNvPr id="6" name="Content Placeholder 2">
            <a:extLst>
              <a:ext uri="{FF2B5EF4-FFF2-40B4-BE49-F238E27FC236}">
                <a16:creationId xmlns:a16="http://schemas.microsoft.com/office/drawing/2014/main" id="{91C150EF-223F-41F3-8F22-F09FE7937560}"/>
              </a:ext>
            </a:extLst>
          </p:cNvPr>
          <p:cNvSpPr>
            <a:spLocks noGrp="1"/>
          </p:cNvSpPr>
          <p:nvPr>
            <p:ph idx="1"/>
          </p:nvPr>
        </p:nvSpPr>
        <p:spPr>
          <a:xfrm>
            <a:off x="586595" y="1299609"/>
            <a:ext cx="10972800" cy="3976306"/>
          </a:xfrm>
        </p:spPr>
        <p:txBody>
          <a:bodyPr>
            <a:normAutofit fontScale="25000" lnSpcReduction="20000"/>
          </a:bodyPr>
          <a:lstStyle/>
          <a:p>
            <a:r>
              <a:rPr lang="en-US" sz="6400" dirty="0"/>
              <a:t>Aguilar, Elena. 2020. </a:t>
            </a:r>
            <a:r>
              <a:rPr lang="en-US" sz="6400" i="1" dirty="0"/>
              <a:t>Coaching for Equity: Conversations That Change Practice. </a:t>
            </a:r>
            <a:r>
              <a:rPr lang="en-US" sz="6400" dirty="0"/>
              <a:t>Jossey-Bass A Wiley Brand. Hoboken, New Jersey.</a:t>
            </a:r>
          </a:p>
          <a:p>
            <a:r>
              <a:rPr lang="en-US" sz="6400" dirty="0"/>
              <a:t>CCSSO Anti-Racism Action Plan. 2020.  </a:t>
            </a:r>
          </a:p>
          <a:p>
            <a:r>
              <a:rPr lang="en-US" sz="6400" dirty="0" err="1"/>
              <a:t>Chering</a:t>
            </a:r>
            <a:r>
              <a:rPr lang="en-US" sz="6400" dirty="0"/>
              <a:t>, H. and P. Halpin. 2016. </a:t>
            </a:r>
            <a:r>
              <a:rPr lang="en-US" sz="6400" i="1" dirty="0"/>
              <a:t>The Opportunity Myth: The Importance of Minority Teachers: Student Perceptions of Minority Versus White Teachers. </a:t>
            </a:r>
            <a:r>
              <a:rPr lang="en-US" sz="6400" dirty="0"/>
              <a:t>Educational Researcher. </a:t>
            </a:r>
            <a:r>
              <a:rPr lang="en-US" sz="6400" dirty="0">
                <a:hlinkClick r:id="rId3"/>
              </a:rPr>
              <a:t>www.tnt.org</a:t>
            </a:r>
            <a:r>
              <a:rPr lang="en-US" sz="6400" dirty="0"/>
              <a:t>.</a:t>
            </a:r>
          </a:p>
          <a:p>
            <a:r>
              <a:rPr lang="en-US" sz="6400" dirty="0"/>
              <a:t>Grissom, Jason A. and Anna J. Egalite. 2021. </a:t>
            </a:r>
            <a:r>
              <a:rPr lang="en-US" sz="6400" i="1" dirty="0"/>
              <a:t>How Principals Affect Students and Schools: A Systematic Synthesis of Two Decades of Research. </a:t>
            </a:r>
            <a:r>
              <a:rPr lang="en-US" sz="6400" dirty="0"/>
              <a:t>Wallace Foundation Research Report.</a:t>
            </a:r>
          </a:p>
          <a:p>
            <a:r>
              <a:rPr lang="en-US" sz="6400" dirty="0"/>
              <a:t>Hammond, </a:t>
            </a:r>
            <a:r>
              <a:rPr lang="en-US" sz="6400" dirty="0" err="1"/>
              <a:t>Zaretta</a:t>
            </a:r>
            <a:r>
              <a:rPr lang="en-US" sz="6400" dirty="0"/>
              <a:t>. 2015. </a:t>
            </a:r>
            <a:r>
              <a:rPr lang="en-US" sz="6400" i="1" dirty="0"/>
              <a:t>Culturally Responsive Teaching &amp; The Brain: Promoting Authentic Engagement and Rigor Among Culturally and Linguistically Diverse Students. </a:t>
            </a:r>
            <a:r>
              <a:rPr lang="en-US" sz="6400" dirty="0"/>
              <a:t>Corwin A Sage Company: SAGE Publications, Ltd. Thousand Oaks, California.  </a:t>
            </a:r>
          </a:p>
          <a:p>
            <a:r>
              <a:rPr lang="en-US" sz="6400" dirty="0"/>
              <a:t>Hanover Research Priority Brief. 2020. </a:t>
            </a:r>
            <a:r>
              <a:rPr lang="en-US" sz="6400" i="1" dirty="0"/>
              <a:t>School Leadership to Support Equity Best Practices Report. </a:t>
            </a:r>
            <a:endParaRPr lang="en-US" sz="6400" dirty="0"/>
          </a:p>
          <a:p>
            <a:r>
              <a:rPr lang="en-US" sz="6400" dirty="0"/>
              <a:t>Khalifa, Muhammad. 2020. </a:t>
            </a:r>
            <a:r>
              <a:rPr lang="en-US" sz="6400" i="1" dirty="0"/>
              <a:t>Culturally Responsive School Leadership. </a:t>
            </a:r>
            <a:r>
              <a:rPr lang="en-US" sz="6400" dirty="0"/>
              <a:t>Harvard Education Press. Cambridge, Massachusetts.</a:t>
            </a:r>
          </a:p>
          <a:p>
            <a:r>
              <a:rPr lang="en-US" sz="6400" dirty="0"/>
              <a:t>National Board of Educational Administration. 2015. </a:t>
            </a:r>
            <a:r>
              <a:rPr lang="en-US" sz="6400" i="1" dirty="0"/>
              <a:t>Professional Standards for Educational Leaders 2015. </a:t>
            </a:r>
            <a:r>
              <a:rPr lang="en-US" sz="6400" dirty="0"/>
              <a:t>Reston, VA: Author.</a:t>
            </a:r>
          </a:p>
          <a:p>
            <a:r>
              <a:rPr lang="en-US" sz="6400" dirty="0"/>
              <a:t>New Leaders, Inc. </a:t>
            </a:r>
            <a:r>
              <a:rPr lang="en-US" sz="6400" i="1" dirty="0"/>
              <a:t>Principal Evaluation Rubric. </a:t>
            </a:r>
            <a:r>
              <a:rPr lang="en-US" sz="6400" dirty="0"/>
              <a:t>2012.</a:t>
            </a:r>
          </a:p>
          <a:p>
            <a:pPr marL="0" indent="0">
              <a:buNone/>
            </a:pPr>
            <a:endParaRPr lang="en-US" sz="6400" dirty="0"/>
          </a:p>
          <a:p>
            <a:endParaRPr lang="en-US" dirty="0"/>
          </a:p>
        </p:txBody>
      </p:sp>
    </p:spTree>
    <p:extLst>
      <p:ext uri="{BB962C8B-B14F-4D97-AF65-F5344CB8AC3E}">
        <p14:creationId xmlns:p14="http://schemas.microsoft.com/office/powerpoint/2010/main" val="2482195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CF6"/>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a:off x="0" y="0"/>
            <a:ext cx="3862057" cy="6858000"/>
          </a:xfrm>
          <a:prstGeom prst="rect">
            <a:avLst/>
          </a:prstGeom>
          <a:solidFill>
            <a:srgbClr val="004AAD"/>
          </a:solidFill>
        </p:spPr>
      </p:sp>
      <p:sp>
        <p:nvSpPr>
          <p:cNvPr id="31" name="Title 30">
            <a:extLst>
              <a:ext uri="{FF2B5EF4-FFF2-40B4-BE49-F238E27FC236}">
                <a16:creationId xmlns:a16="http://schemas.microsoft.com/office/drawing/2014/main" id="{1E1CFB96-0135-0417-B944-B55F18139745}"/>
              </a:ext>
            </a:extLst>
          </p:cNvPr>
          <p:cNvSpPr>
            <a:spLocks noGrp="1"/>
          </p:cNvSpPr>
          <p:nvPr>
            <p:ph type="title" idx="4294967295"/>
          </p:nvPr>
        </p:nvSpPr>
        <p:spPr>
          <a:xfrm>
            <a:off x="304800" y="-762000"/>
            <a:ext cx="5486400" cy="762000"/>
          </a:xfrm>
        </p:spPr>
        <p:txBody>
          <a:bodyPr vert="horz" lIns="60960" tIns="30480" rIns="60960" bIns="30480" rtlCol="0" anchor="b">
            <a:normAutofit fontScale="90000"/>
          </a:bodyPr>
          <a:lstStyle/>
          <a:p>
            <a:r>
              <a:rPr lang="en-US" dirty="0"/>
              <a:t>SCDE Office of Educator Effectiveness and Leadership Development </a:t>
            </a:r>
          </a:p>
        </p:txBody>
      </p:sp>
      <p:sp>
        <p:nvSpPr>
          <p:cNvPr id="4" name="TextBox 4"/>
          <p:cNvSpPr txBox="1"/>
          <p:nvPr/>
        </p:nvSpPr>
        <p:spPr>
          <a:xfrm>
            <a:off x="401362" y="1120982"/>
            <a:ext cx="3080625" cy="2539157"/>
          </a:xfrm>
          <a:prstGeom prst="rect">
            <a:avLst/>
          </a:prstGeom>
        </p:spPr>
        <p:txBody>
          <a:bodyPr lIns="0" tIns="0" rIns="0" bIns="0" rtlCol="0" anchor="t">
            <a:spAutoFit/>
          </a:bodyPr>
          <a:lstStyle/>
          <a:p>
            <a:pPr defTabSz="609630">
              <a:lnSpc>
                <a:spcPts val="3264"/>
              </a:lnSpc>
            </a:pPr>
            <a:r>
              <a:rPr lang="en-US" sz="3200" dirty="0">
                <a:solidFill>
                  <a:srgbClr val="FFFFFF"/>
                </a:solidFill>
                <a:latin typeface="Montserrat Extra-Bold"/>
              </a:rPr>
              <a:t>SCDE </a:t>
            </a:r>
          </a:p>
          <a:p>
            <a:pPr defTabSz="609630">
              <a:lnSpc>
                <a:spcPts val="3264"/>
              </a:lnSpc>
            </a:pPr>
            <a:r>
              <a:rPr lang="en-US" sz="3200" dirty="0">
                <a:solidFill>
                  <a:srgbClr val="FFFFFF"/>
                </a:solidFill>
                <a:latin typeface="Montserrat Extra-Bold"/>
              </a:rPr>
              <a:t>Office of Educator Effectiveness &amp; Leadership Development</a:t>
            </a:r>
          </a:p>
        </p:txBody>
      </p:sp>
      <p:sp>
        <p:nvSpPr>
          <p:cNvPr id="5" name="TextBox 5"/>
          <p:cNvSpPr txBox="1"/>
          <p:nvPr/>
        </p:nvSpPr>
        <p:spPr>
          <a:xfrm>
            <a:off x="401362" y="3860430"/>
            <a:ext cx="3080625" cy="1401025"/>
          </a:xfrm>
          <a:prstGeom prst="rect">
            <a:avLst/>
          </a:prstGeom>
        </p:spPr>
        <p:txBody>
          <a:bodyPr lIns="0" tIns="0" rIns="0" bIns="0" rtlCol="0" anchor="t">
            <a:spAutoFit/>
          </a:bodyPr>
          <a:lstStyle/>
          <a:p>
            <a:pPr defTabSz="609630">
              <a:lnSpc>
                <a:spcPts val="2799"/>
              </a:lnSpc>
            </a:pPr>
            <a:r>
              <a:rPr lang="en-US" sz="1866" dirty="0">
                <a:solidFill>
                  <a:srgbClr val="FFFFFF"/>
                </a:solidFill>
                <a:latin typeface="Roboto Slab Regular"/>
              </a:rPr>
              <a:t>Growing educators to lead schools where ALL students have </a:t>
            </a:r>
            <a:r>
              <a:rPr lang="en-US" sz="1866" dirty="0">
                <a:solidFill>
                  <a:srgbClr val="FFFFFF"/>
                </a:solidFill>
                <a:latin typeface="Roboto Slab Regular Bold"/>
              </a:rPr>
              <a:t>equitable access to effective instruction.</a:t>
            </a:r>
          </a:p>
        </p:txBody>
      </p:sp>
      <p:sp>
        <p:nvSpPr>
          <p:cNvPr id="13" name="Freeform 13">
            <a:extLst>
              <a:ext uri="{C183D7F6-B498-43B3-948B-1728B52AA6E4}">
                <adec:decorative xmlns:adec="http://schemas.microsoft.com/office/drawing/2017/decorative" val="1"/>
              </a:ext>
            </a:extLst>
          </p:cNvPr>
          <p:cNvSpPr/>
          <p:nvPr/>
        </p:nvSpPr>
        <p:spPr>
          <a:xfrm>
            <a:off x="6820376" y="0"/>
            <a:ext cx="2678615" cy="2690621"/>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p:spPr>
      </p:sp>
      <p:sp>
        <p:nvSpPr>
          <p:cNvPr id="15" name="Freeform 15">
            <a:extLst>
              <a:ext uri="{C183D7F6-B498-43B3-948B-1728B52AA6E4}">
                <adec:decorative xmlns:adec="http://schemas.microsoft.com/office/drawing/2017/decorative" val="1"/>
              </a:ext>
            </a:extLst>
          </p:cNvPr>
          <p:cNvSpPr/>
          <p:nvPr/>
        </p:nvSpPr>
        <p:spPr>
          <a:xfrm>
            <a:off x="5208680" y="435366"/>
            <a:ext cx="1797996" cy="1806055"/>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p:spPr>
      </p:sp>
      <p:sp>
        <p:nvSpPr>
          <p:cNvPr id="16" name="TextBox 16"/>
          <p:cNvSpPr txBox="1"/>
          <p:nvPr/>
        </p:nvSpPr>
        <p:spPr>
          <a:xfrm>
            <a:off x="5395782" y="993076"/>
            <a:ext cx="1355091" cy="692497"/>
          </a:xfrm>
          <a:prstGeom prst="rect">
            <a:avLst/>
          </a:prstGeom>
        </p:spPr>
        <p:txBody>
          <a:bodyPr lIns="0" tIns="0" rIns="0" bIns="0" rtlCol="0" anchor="t">
            <a:spAutoFit/>
          </a:bodyPr>
          <a:lstStyle/>
          <a:p>
            <a:pPr algn="ctr" defTabSz="609630">
              <a:lnSpc>
                <a:spcPts val="2719"/>
              </a:lnSpc>
              <a:spcBef>
                <a:spcPct val="0"/>
              </a:spcBef>
            </a:pPr>
            <a:r>
              <a:rPr lang="en-US" sz="2666" dirty="0">
                <a:solidFill>
                  <a:srgbClr val="FFFFFF"/>
                </a:solidFill>
                <a:latin typeface="Montserrat Extra-Bold"/>
              </a:rPr>
              <a:t>WHAT WE DO</a:t>
            </a:r>
          </a:p>
        </p:txBody>
      </p:sp>
      <p:sp>
        <p:nvSpPr>
          <p:cNvPr id="17" name="TextBox 17"/>
          <p:cNvSpPr txBox="1"/>
          <p:nvPr/>
        </p:nvSpPr>
        <p:spPr>
          <a:xfrm>
            <a:off x="7109651" y="429016"/>
            <a:ext cx="2331843" cy="1519519"/>
          </a:xfrm>
          <a:prstGeom prst="rect">
            <a:avLst/>
          </a:prstGeom>
        </p:spPr>
        <p:txBody>
          <a:bodyPr lIns="0" tIns="0" rIns="0" bIns="0" rtlCol="0" anchor="t">
            <a:spAutoFit/>
          </a:bodyPr>
          <a:lstStyle/>
          <a:p>
            <a:pPr defTabSz="609630">
              <a:lnSpc>
                <a:spcPts val="1993"/>
              </a:lnSpc>
            </a:pPr>
            <a:r>
              <a:rPr lang="en-US" sz="1533">
                <a:solidFill>
                  <a:srgbClr val="FFFFFF"/>
                </a:solidFill>
                <a:latin typeface="Roboto Slab Regular"/>
              </a:rPr>
              <a:t>Professional learning </a:t>
            </a:r>
          </a:p>
          <a:p>
            <a:pPr defTabSz="609630">
              <a:lnSpc>
                <a:spcPts val="1993"/>
              </a:lnSpc>
            </a:pPr>
            <a:r>
              <a:rPr lang="en-US" sz="1533">
                <a:solidFill>
                  <a:srgbClr val="FFFFFF"/>
                </a:solidFill>
                <a:latin typeface="Roboto Slab Regular"/>
              </a:rPr>
              <a:t>&amp; coaching </a:t>
            </a:r>
          </a:p>
          <a:p>
            <a:pPr marL="331061" lvl="1" indent="-165531" defTabSz="609630">
              <a:lnSpc>
                <a:spcPts val="1993"/>
              </a:lnSpc>
              <a:buFont typeface="Arial"/>
              <a:buChar char="•"/>
            </a:pPr>
            <a:r>
              <a:rPr lang="en-US" sz="1533">
                <a:solidFill>
                  <a:srgbClr val="FFFFFF"/>
                </a:solidFill>
                <a:latin typeface="Roboto Slab Regular"/>
              </a:rPr>
              <a:t>educator effectiveness,  </a:t>
            </a:r>
          </a:p>
          <a:p>
            <a:pPr marL="331061" lvl="1" indent="-165531" defTabSz="609630">
              <a:lnSpc>
                <a:spcPts val="1993"/>
              </a:lnSpc>
              <a:buFont typeface="Arial"/>
              <a:buChar char="•"/>
            </a:pPr>
            <a:r>
              <a:rPr lang="en-US" sz="1533">
                <a:solidFill>
                  <a:srgbClr val="FFFFFF"/>
                </a:solidFill>
                <a:latin typeface="Roboto Slab Regular"/>
              </a:rPr>
              <a:t>new teacher &amp; principal  induction, </a:t>
            </a:r>
          </a:p>
          <a:p>
            <a:pPr marL="331061" lvl="1" indent="-165531" defTabSz="609630">
              <a:lnSpc>
                <a:spcPts val="1993"/>
              </a:lnSpc>
              <a:buFont typeface="Arial"/>
              <a:buChar char="•"/>
            </a:pPr>
            <a:r>
              <a:rPr lang="en-US" sz="1533">
                <a:solidFill>
                  <a:srgbClr val="FFFFFF"/>
                </a:solidFill>
                <a:latin typeface="Roboto Slab Regular"/>
              </a:rPr>
              <a:t>instructional leadership</a:t>
            </a:r>
          </a:p>
        </p:txBody>
      </p:sp>
      <p:sp>
        <p:nvSpPr>
          <p:cNvPr id="7" name="Freeform 7">
            <a:extLst>
              <a:ext uri="{C183D7F6-B498-43B3-948B-1728B52AA6E4}">
                <adec:decorative xmlns:adec="http://schemas.microsoft.com/office/drawing/2017/decorative" val="1"/>
              </a:ext>
            </a:extLst>
          </p:cNvPr>
          <p:cNvSpPr/>
          <p:nvPr/>
        </p:nvSpPr>
        <p:spPr>
          <a:xfrm>
            <a:off x="9510913" y="1593403"/>
            <a:ext cx="2640917" cy="2652755"/>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p:spPr>
      </p:sp>
      <p:sp>
        <p:nvSpPr>
          <p:cNvPr id="9" name="Freeform 9">
            <a:extLst>
              <a:ext uri="{C183D7F6-B498-43B3-948B-1728B52AA6E4}">
                <adec:decorative xmlns:adec="http://schemas.microsoft.com/office/drawing/2017/decorative" val="1"/>
              </a:ext>
            </a:extLst>
          </p:cNvPr>
          <p:cNvSpPr/>
          <p:nvPr/>
        </p:nvSpPr>
        <p:spPr>
          <a:xfrm>
            <a:off x="8164917" y="2241420"/>
            <a:ext cx="1797996" cy="1806055"/>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p:spPr>
      </p:sp>
      <p:sp>
        <p:nvSpPr>
          <p:cNvPr id="10" name="TextBox 10"/>
          <p:cNvSpPr txBox="1"/>
          <p:nvPr/>
        </p:nvSpPr>
        <p:spPr>
          <a:xfrm>
            <a:off x="8390165" y="2741422"/>
            <a:ext cx="1355091" cy="1038746"/>
          </a:xfrm>
          <a:prstGeom prst="rect">
            <a:avLst/>
          </a:prstGeom>
        </p:spPr>
        <p:txBody>
          <a:bodyPr lIns="0" tIns="0" rIns="0" bIns="0" rtlCol="0" anchor="t">
            <a:spAutoFit/>
          </a:bodyPr>
          <a:lstStyle/>
          <a:p>
            <a:pPr algn="ctr" defTabSz="609630">
              <a:lnSpc>
                <a:spcPts val="2719"/>
              </a:lnSpc>
              <a:spcBef>
                <a:spcPct val="0"/>
              </a:spcBef>
            </a:pPr>
            <a:r>
              <a:rPr lang="en-US" sz="2666" dirty="0">
                <a:solidFill>
                  <a:srgbClr val="FFFFFF"/>
                </a:solidFill>
                <a:latin typeface="Montserrat Extra-Bold"/>
              </a:rPr>
              <a:t>HOW WE DO IT</a:t>
            </a:r>
          </a:p>
        </p:txBody>
      </p:sp>
      <p:sp>
        <p:nvSpPr>
          <p:cNvPr id="11" name="TextBox 11"/>
          <p:cNvSpPr txBox="1"/>
          <p:nvPr/>
        </p:nvSpPr>
        <p:spPr>
          <a:xfrm>
            <a:off x="10031119" y="2120873"/>
            <a:ext cx="1772617" cy="1519519"/>
          </a:xfrm>
          <a:prstGeom prst="rect">
            <a:avLst/>
          </a:prstGeom>
        </p:spPr>
        <p:txBody>
          <a:bodyPr lIns="0" tIns="0" rIns="0" bIns="0" rtlCol="0" anchor="t">
            <a:spAutoFit/>
          </a:bodyPr>
          <a:lstStyle/>
          <a:p>
            <a:pPr marL="331061" lvl="1" indent="-165531" defTabSz="609630">
              <a:lnSpc>
                <a:spcPts val="1993"/>
              </a:lnSpc>
              <a:buFont typeface="Arial"/>
              <a:buChar char="•"/>
            </a:pPr>
            <a:r>
              <a:rPr lang="en-US" sz="1533" dirty="0">
                <a:solidFill>
                  <a:srgbClr val="FFFFFF"/>
                </a:solidFill>
                <a:latin typeface="Roboto Slab Regular"/>
              </a:rPr>
              <a:t>Personalized Learning</a:t>
            </a:r>
          </a:p>
          <a:p>
            <a:pPr marL="331061" lvl="1" indent="-165531" defTabSz="609630">
              <a:lnSpc>
                <a:spcPts val="1993"/>
              </a:lnSpc>
              <a:buFont typeface="Arial"/>
              <a:buChar char="•"/>
            </a:pPr>
            <a:r>
              <a:rPr lang="en-US" sz="1533" dirty="0">
                <a:solidFill>
                  <a:srgbClr val="FFFFFF"/>
                </a:solidFill>
                <a:latin typeface="Roboto Slab Regular"/>
              </a:rPr>
              <a:t>Collective Leadership </a:t>
            </a:r>
          </a:p>
          <a:p>
            <a:pPr marL="331061" lvl="1" indent="-165531" defTabSz="609630">
              <a:lnSpc>
                <a:spcPts val="1993"/>
              </a:lnSpc>
              <a:buFont typeface="Arial"/>
              <a:buChar char="•"/>
            </a:pPr>
            <a:r>
              <a:rPr lang="en-US" sz="1533" dirty="0">
                <a:solidFill>
                  <a:srgbClr val="FFFFFF"/>
                </a:solidFill>
                <a:latin typeface="Roboto Slab Regular"/>
              </a:rPr>
              <a:t>Equitable access</a:t>
            </a:r>
          </a:p>
        </p:txBody>
      </p:sp>
      <p:sp>
        <p:nvSpPr>
          <p:cNvPr id="19" name="Freeform 19">
            <a:extLst>
              <a:ext uri="{C183D7F6-B498-43B3-948B-1728B52AA6E4}">
                <adec:decorative xmlns:adec="http://schemas.microsoft.com/office/drawing/2017/decorative" val="1"/>
              </a:ext>
            </a:extLst>
          </p:cNvPr>
          <p:cNvSpPr/>
          <p:nvPr/>
        </p:nvSpPr>
        <p:spPr>
          <a:xfrm>
            <a:off x="6020939" y="2690621"/>
            <a:ext cx="2668041" cy="268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p:spPr>
      </p:sp>
      <p:sp>
        <p:nvSpPr>
          <p:cNvPr id="21" name="Freeform 21">
            <a:extLst>
              <a:ext uri="{C183D7F6-B498-43B3-948B-1728B52AA6E4}">
                <adec:decorative xmlns:adec="http://schemas.microsoft.com/office/drawing/2017/decorative" val="1"/>
              </a:ext>
            </a:extLst>
          </p:cNvPr>
          <p:cNvSpPr/>
          <p:nvPr/>
        </p:nvSpPr>
        <p:spPr>
          <a:xfrm>
            <a:off x="4375016" y="2690621"/>
            <a:ext cx="1797996" cy="1806055"/>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p:spPr>
      </p:sp>
      <p:sp>
        <p:nvSpPr>
          <p:cNvPr id="22" name="TextBox 22"/>
          <p:cNvSpPr txBox="1"/>
          <p:nvPr/>
        </p:nvSpPr>
        <p:spPr>
          <a:xfrm>
            <a:off x="4570968" y="3271069"/>
            <a:ext cx="1355091" cy="692497"/>
          </a:xfrm>
          <a:prstGeom prst="rect">
            <a:avLst/>
          </a:prstGeom>
        </p:spPr>
        <p:txBody>
          <a:bodyPr lIns="0" tIns="0" rIns="0" bIns="0" rtlCol="0" anchor="t">
            <a:spAutoFit/>
          </a:bodyPr>
          <a:lstStyle/>
          <a:p>
            <a:pPr algn="ctr" defTabSz="609630">
              <a:lnSpc>
                <a:spcPts val="2719"/>
              </a:lnSpc>
              <a:spcBef>
                <a:spcPct val="0"/>
              </a:spcBef>
            </a:pPr>
            <a:r>
              <a:rPr lang="en-US" sz="2666" dirty="0">
                <a:solidFill>
                  <a:srgbClr val="FFFFFF"/>
                </a:solidFill>
                <a:latin typeface="Montserrat Extra-Bold"/>
              </a:rPr>
              <a:t>OUR FOCUS</a:t>
            </a:r>
          </a:p>
        </p:txBody>
      </p:sp>
      <p:sp>
        <p:nvSpPr>
          <p:cNvPr id="23" name="TextBox 23"/>
          <p:cNvSpPr txBox="1"/>
          <p:nvPr/>
        </p:nvSpPr>
        <p:spPr>
          <a:xfrm>
            <a:off x="6268372" y="3214166"/>
            <a:ext cx="1804293" cy="750077"/>
          </a:xfrm>
          <a:prstGeom prst="rect">
            <a:avLst/>
          </a:prstGeom>
        </p:spPr>
        <p:txBody>
          <a:bodyPr lIns="0" tIns="0" rIns="0" bIns="0" rtlCol="0" anchor="t">
            <a:spAutoFit/>
          </a:bodyPr>
          <a:lstStyle/>
          <a:p>
            <a:pPr marL="331061" lvl="1" indent="-165531" defTabSz="609630">
              <a:lnSpc>
                <a:spcPts val="1993"/>
              </a:lnSpc>
              <a:buFont typeface="Arial"/>
              <a:buChar char="•"/>
            </a:pPr>
            <a:r>
              <a:rPr lang="en-US" sz="1533">
                <a:solidFill>
                  <a:srgbClr val="FFFFFF"/>
                </a:solidFill>
                <a:latin typeface="Roboto Slab Regular"/>
              </a:rPr>
              <a:t>Culture &amp; Environment</a:t>
            </a:r>
          </a:p>
          <a:p>
            <a:pPr marL="331061" lvl="1" indent="-165531" defTabSz="609630">
              <a:lnSpc>
                <a:spcPts val="1993"/>
              </a:lnSpc>
              <a:buFont typeface="Arial"/>
              <a:buChar char="•"/>
            </a:pPr>
            <a:r>
              <a:rPr lang="en-US" sz="1533">
                <a:solidFill>
                  <a:srgbClr val="FFFFFF"/>
                </a:solidFill>
                <a:latin typeface="Roboto Slab Regular"/>
              </a:rPr>
              <a:t>Instruction </a:t>
            </a:r>
          </a:p>
        </p:txBody>
      </p:sp>
      <p:sp>
        <p:nvSpPr>
          <p:cNvPr id="25" name="Freeform 25">
            <a:extLst>
              <a:ext uri="{C183D7F6-B498-43B3-948B-1728B52AA6E4}">
                <adec:decorative xmlns:adec="http://schemas.microsoft.com/office/drawing/2017/decorative" val="1"/>
              </a:ext>
            </a:extLst>
          </p:cNvPr>
          <p:cNvSpPr/>
          <p:nvPr/>
        </p:nvSpPr>
        <p:spPr>
          <a:xfrm>
            <a:off x="8516777" y="4206225"/>
            <a:ext cx="2639943" cy="2651775"/>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p:spPr>
      </p:sp>
      <p:sp>
        <p:nvSpPr>
          <p:cNvPr id="27" name="Freeform 27">
            <a:extLst>
              <a:ext uri="{C183D7F6-B498-43B3-948B-1728B52AA6E4}">
                <adec:decorative xmlns:adec="http://schemas.microsoft.com/office/drawing/2017/decorative" val="1"/>
              </a:ext>
            </a:extLst>
          </p:cNvPr>
          <p:cNvSpPr/>
          <p:nvPr/>
        </p:nvSpPr>
        <p:spPr>
          <a:xfrm>
            <a:off x="7113680" y="4616580"/>
            <a:ext cx="1797996" cy="1806055"/>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p:spPr>
      </p:sp>
      <p:sp>
        <p:nvSpPr>
          <p:cNvPr id="28" name="TextBox 28"/>
          <p:cNvSpPr txBox="1"/>
          <p:nvPr/>
        </p:nvSpPr>
        <p:spPr>
          <a:xfrm>
            <a:off x="7109651" y="5223784"/>
            <a:ext cx="1726231" cy="692497"/>
          </a:xfrm>
          <a:prstGeom prst="rect">
            <a:avLst/>
          </a:prstGeom>
        </p:spPr>
        <p:txBody>
          <a:bodyPr lIns="0" tIns="0" rIns="0" bIns="0" rtlCol="0" anchor="t">
            <a:spAutoFit/>
          </a:bodyPr>
          <a:lstStyle/>
          <a:p>
            <a:pPr algn="ctr" defTabSz="609630">
              <a:lnSpc>
                <a:spcPts val="2719"/>
              </a:lnSpc>
              <a:spcBef>
                <a:spcPct val="0"/>
              </a:spcBef>
            </a:pPr>
            <a:r>
              <a:rPr lang="en-US" sz="2666" dirty="0">
                <a:solidFill>
                  <a:srgbClr val="FFFFFF"/>
                </a:solidFill>
                <a:latin typeface="Montserrat Extra-Bold"/>
              </a:rPr>
              <a:t>DESIRED RESULTS</a:t>
            </a:r>
          </a:p>
        </p:txBody>
      </p:sp>
      <p:sp>
        <p:nvSpPr>
          <p:cNvPr id="29" name="TextBox 29"/>
          <p:cNvSpPr txBox="1"/>
          <p:nvPr/>
        </p:nvSpPr>
        <p:spPr>
          <a:xfrm>
            <a:off x="9007036" y="4768649"/>
            <a:ext cx="1701529" cy="1519519"/>
          </a:xfrm>
          <a:prstGeom prst="rect">
            <a:avLst/>
          </a:prstGeom>
        </p:spPr>
        <p:txBody>
          <a:bodyPr lIns="0" tIns="0" rIns="0" bIns="0" rtlCol="0" anchor="t">
            <a:spAutoFit/>
          </a:bodyPr>
          <a:lstStyle/>
          <a:p>
            <a:pPr marL="331061" lvl="1" indent="-165531" defTabSz="609630">
              <a:lnSpc>
                <a:spcPts val="1993"/>
              </a:lnSpc>
              <a:buFont typeface="Arial"/>
              <a:buChar char="•"/>
            </a:pPr>
            <a:r>
              <a:rPr lang="en-US" sz="1533">
                <a:solidFill>
                  <a:srgbClr val="FFFFFF"/>
                </a:solidFill>
                <a:latin typeface="Roboto Slab Regular"/>
              </a:rPr>
              <a:t>More effective teachers &amp; leaders stay</a:t>
            </a:r>
          </a:p>
          <a:p>
            <a:pPr marL="331061" lvl="1" indent="-165531" defTabSz="609630">
              <a:lnSpc>
                <a:spcPts val="1993"/>
              </a:lnSpc>
              <a:buFont typeface="Arial"/>
              <a:buChar char="•"/>
            </a:pPr>
            <a:r>
              <a:rPr lang="en-US" sz="1533">
                <a:solidFill>
                  <a:srgbClr val="FFFFFF"/>
                </a:solidFill>
                <a:latin typeface="Roboto Slab Regular"/>
              </a:rPr>
              <a:t>More students &amp; educators grow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688BC0D-1400-42D3-A29C-FFF190D669E9}"/>
              </a:ext>
            </a:extLst>
          </p:cNvPr>
          <p:cNvSpPr txBox="1"/>
          <p:nvPr/>
        </p:nvSpPr>
        <p:spPr>
          <a:xfrm>
            <a:off x="603850" y="1592712"/>
            <a:ext cx="5303520" cy="4005831"/>
          </a:xfrm>
          <a:prstGeom prst="rect">
            <a:avLst/>
          </a:prstGeom>
        </p:spPr>
        <p:txBody>
          <a:bodyPr vert="horz" lIns="91440" tIns="45720" rIns="91440" bIns="45720" rtlCol="0">
            <a:normAutofit/>
          </a:bodyPr>
          <a:lstStyle/>
          <a:p>
            <a:pPr>
              <a:lnSpc>
                <a:spcPct val="90000"/>
              </a:lnSpc>
              <a:spcAft>
                <a:spcPts val="600"/>
              </a:spcAft>
            </a:pPr>
            <a:r>
              <a:rPr lang="en-US" sz="2800" dirty="0">
                <a:latin typeface="Trebuchet MS" panose="020B0603020202020204" pitchFamily="34" charset="0"/>
              </a:rPr>
              <a:t>Dr. Vicki Traufler, </a:t>
            </a:r>
          </a:p>
          <a:p>
            <a:pPr>
              <a:lnSpc>
                <a:spcPct val="90000"/>
              </a:lnSpc>
              <a:spcAft>
                <a:spcPts val="600"/>
              </a:spcAft>
            </a:pPr>
            <a:r>
              <a:rPr lang="en-US" sz="2800" dirty="0">
                <a:latin typeface="Trebuchet MS" panose="020B0603020202020204" pitchFamily="34" charset="0"/>
              </a:rPr>
              <a:t>PADEPP Coordinator</a:t>
            </a:r>
          </a:p>
          <a:p>
            <a:pPr>
              <a:lnSpc>
                <a:spcPct val="90000"/>
              </a:lnSpc>
              <a:spcAft>
                <a:spcPts val="600"/>
              </a:spcAft>
            </a:pPr>
            <a:r>
              <a:rPr lang="en-US" sz="2800" dirty="0">
                <a:latin typeface="Trebuchet MS" panose="020B0603020202020204" pitchFamily="34" charset="0"/>
                <a:hlinkClick r:id="rId3"/>
              </a:rPr>
              <a:t>vtraufler@ed.sc.gov</a:t>
            </a:r>
            <a:r>
              <a:rPr lang="en-US" sz="2800" dirty="0">
                <a:latin typeface="Trebuchet MS" panose="020B0603020202020204" pitchFamily="34" charset="0"/>
              </a:rPr>
              <a:t> </a:t>
            </a:r>
          </a:p>
        </p:txBody>
      </p:sp>
      <p:pic>
        <p:nvPicPr>
          <p:cNvPr id="1026" name="Picture 2" descr="Free Free Cliparts Question, Download Free Free Cliparts Question png  images, Free ClipArts on Clipart Library">
            <a:extLst>
              <a:ext uri="{FF2B5EF4-FFF2-40B4-BE49-F238E27FC236}">
                <a16:creationId xmlns:a16="http://schemas.microsoft.com/office/drawing/2014/main" id="{55FA1EBD-5F64-9E53-9E61-C7FDF1B4BF93}"/>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6096000" y="323813"/>
            <a:ext cx="4847200" cy="4912409"/>
          </a:xfrm>
          <a:prstGeom prst="rect">
            <a:avLst/>
          </a:prstGeom>
          <a:solidFill>
            <a:srgbClr val="FFFFFF"/>
          </a:solidFill>
        </p:spPr>
      </p:pic>
      <p:sp>
        <p:nvSpPr>
          <p:cNvPr id="2" name="Title 1">
            <a:extLst>
              <a:ext uri="{FF2B5EF4-FFF2-40B4-BE49-F238E27FC236}">
                <a16:creationId xmlns:a16="http://schemas.microsoft.com/office/drawing/2014/main" id="{0E1C4960-E238-4572-496D-18E9FBCA0FCE}"/>
              </a:ext>
            </a:extLst>
          </p:cNvPr>
          <p:cNvSpPr>
            <a:spLocks noGrp="1"/>
          </p:cNvSpPr>
          <p:nvPr>
            <p:ph type="title"/>
          </p:nvPr>
        </p:nvSpPr>
        <p:spPr/>
        <p:txBody>
          <a:bodyPr/>
          <a:lstStyle/>
          <a:p>
            <a:r>
              <a:rPr lang="en-US" dirty="0">
                <a:solidFill>
                  <a:schemeClr val="bg1"/>
                </a:solidFill>
              </a:rPr>
              <a:t>PADEPP Contact</a:t>
            </a:r>
          </a:p>
        </p:txBody>
      </p:sp>
    </p:spTree>
    <p:extLst>
      <p:ext uri="{BB962C8B-B14F-4D97-AF65-F5344CB8AC3E}">
        <p14:creationId xmlns:p14="http://schemas.microsoft.com/office/powerpoint/2010/main" val="1243000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42295-E281-468F-A78B-B2F59E37ABA3}"/>
              </a:ext>
            </a:extLst>
          </p:cNvPr>
          <p:cNvSpPr>
            <a:spLocks noGrp="1"/>
          </p:cNvSpPr>
          <p:nvPr>
            <p:ph type="title"/>
          </p:nvPr>
        </p:nvSpPr>
        <p:spPr/>
        <p:txBody>
          <a:bodyPr/>
          <a:lstStyle/>
          <a:p>
            <a:r>
              <a:rPr lang="en-US" dirty="0"/>
              <a:t>Timeline of PADEPP Revisions</a:t>
            </a:r>
          </a:p>
        </p:txBody>
      </p:sp>
      <p:graphicFrame>
        <p:nvGraphicFramePr>
          <p:cNvPr id="4" name="Content Placeholder 4" descr="Timeline of PADEPP Revisions">
            <a:extLst>
              <a:ext uri="{FF2B5EF4-FFF2-40B4-BE49-F238E27FC236}">
                <a16:creationId xmlns:a16="http://schemas.microsoft.com/office/drawing/2014/main" id="{A338B8E1-8677-4E5C-B0E6-3E62BE86B015}"/>
              </a:ext>
            </a:extLst>
          </p:cNvPr>
          <p:cNvGraphicFramePr>
            <a:graphicFrameLocks noGrp="1"/>
          </p:cNvGraphicFramePr>
          <p:nvPr>
            <p:ph idx="1"/>
            <p:extLst>
              <p:ext uri="{D42A27DB-BD31-4B8C-83A1-F6EECF244321}">
                <p14:modId xmlns:p14="http://schemas.microsoft.com/office/powerpoint/2010/main" val="2453868121"/>
              </p:ext>
            </p:extLst>
          </p:nvPr>
        </p:nvGraphicFramePr>
        <p:xfrm>
          <a:off x="587375" y="1634291"/>
          <a:ext cx="10972800" cy="3976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75488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6E73C-3232-3871-5FFA-82E0ED7E2424}"/>
              </a:ext>
            </a:extLst>
          </p:cNvPr>
          <p:cNvSpPr>
            <a:spLocks noGrp="1"/>
          </p:cNvSpPr>
          <p:nvPr>
            <p:ph type="title"/>
          </p:nvPr>
        </p:nvSpPr>
        <p:spPr>
          <a:xfrm>
            <a:off x="587375" y="118745"/>
            <a:ext cx="10972800" cy="932815"/>
          </a:xfrm>
        </p:spPr>
        <p:txBody>
          <a:bodyPr/>
          <a:lstStyle/>
          <a:p>
            <a:r>
              <a:rPr lang="en-US" dirty="0"/>
              <a:t>SCDE Website: ed.sc.gov</a:t>
            </a:r>
          </a:p>
        </p:txBody>
      </p:sp>
      <p:pic>
        <p:nvPicPr>
          <p:cNvPr id="5" name="Content Placeholder 4" descr="Website: Educator Effectiveness">
            <a:extLst>
              <a:ext uri="{FF2B5EF4-FFF2-40B4-BE49-F238E27FC236}">
                <a16:creationId xmlns:a16="http://schemas.microsoft.com/office/drawing/2014/main" id="{D55C5E43-C3A6-7171-C97F-CCF3CCB0F815}"/>
              </a:ext>
            </a:extLst>
          </p:cNvPr>
          <p:cNvPicPr>
            <a:picLocks noGrp="1" noChangeAspect="1"/>
          </p:cNvPicPr>
          <p:nvPr>
            <p:ph idx="1"/>
          </p:nvPr>
        </p:nvPicPr>
        <p:blipFill>
          <a:blip r:embed="rId3"/>
          <a:stretch>
            <a:fillRect/>
          </a:stretch>
        </p:blipFill>
        <p:spPr>
          <a:xfrm>
            <a:off x="1859280" y="1051560"/>
            <a:ext cx="8077595" cy="5440833"/>
          </a:xfrm>
        </p:spPr>
      </p:pic>
      <p:sp>
        <p:nvSpPr>
          <p:cNvPr id="6" name="Oval 5" descr="Decorative">
            <a:extLst>
              <a:ext uri="{FF2B5EF4-FFF2-40B4-BE49-F238E27FC236}">
                <a16:creationId xmlns:a16="http://schemas.microsoft.com/office/drawing/2014/main" id="{1B2FBDF0-E313-965B-9569-30D65E575D1B}"/>
              </a:ext>
            </a:extLst>
          </p:cNvPr>
          <p:cNvSpPr/>
          <p:nvPr/>
        </p:nvSpPr>
        <p:spPr>
          <a:xfrm>
            <a:off x="6461760" y="1051560"/>
            <a:ext cx="1036320" cy="932815"/>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descr="Decorative">
            <a:extLst>
              <a:ext uri="{FF2B5EF4-FFF2-40B4-BE49-F238E27FC236}">
                <a16:creationId xmlns:a16="http://schemas.microsoft.com/office/drawing/2014/main" id="{B843CBFE-C5E2-9766-2DF2-E835E42BA3BC}"/>
              </a:ext>
            </a:extLst>
          </p:cNvPr>
          <p:cNvSpPr/>
          <p:nvPr/>
        </p:nvSpPr>
        <p:spPr>
          <a:xfrm>
            <a:off x="4511040" y="3840480"/>
            <a:ext cx="2987040" cy="265191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descr="Decorative">
            <a:extLst>
              <a:ext uri="{FF2B5EF4-FFF2-40B4-BE49-F238E27FC236}">
                <a16:creationId xmlns:a16="http://schemas.microsoft.com/office/drawing/2014/main" id="{23C3F25F-EDCC-CD1E-6CCC-E22904C5EA8A}"/>
              </a:ext>
            </a:extLst>
          </p:cNvPr>
          <p:cNvCxnSpPr/>
          <p:nvPr/>
        </p:nvCxnSpPr>
        <p:spPr>
          <a:xfrm>
            <a:off x="731520" y="2727960"/>
            <a:ext cx="1478280" cy="838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235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rebuchet MS" panose="020B0603020202020204" pitchFamily="34" charset="0"/>
            </a:endParaRPr>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a:xfrm>
            <a:off x="586595" y="182563"/>
            <a:ext cx="10972800" cy="1018916"/>
          </a:xfrm>
        </p:spPr>
        <p:txBody>
          <a:bodyPr>
            <a:normAutofit fontScale="90000"/>
          </a:bodyPr>
          <a:lstStyle/>
          <a:p>
            <a:pPr algn="ctr"/>
            <a:r>
              <a:rPr lang="en-US" dirty="0"/>
              <a:t>Instructional Leadership</a:t>
            </a:r>
            <a:br>
              <a:rPr lang="en-US" dirty="0"/>
            </a:br>
            <a:r>
              <a:rPr lang="en-US" dirty="0"/>
              <a:t>Rubric Changes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2045075312"/>
              </p:ext>
            </p:extLst>
          </p:nvPr>
        </p:nvGraphicFramePr>
        <p:xfrm>
          <a:off x="586595" y="1201479"/>
          <a:ext cx="11384311" cy="4355403"/>
        </p:xfrm>
        <a:graphic>
          <a:graphicData uri="http://schemas.openxmlformats.org/drawingml/2006/table">
            <a:tbl>
              <a:tblPr firstRow="1" bandRow="1">
                <a:tableStyleId>{5C22544A-7EE6-4342-B048-85BDC9FD1C3A}</a:tableStyleId>
              </a:tblPr>
              <a:tblGrid>
                <a:gridCol w="5684867">
                  <a:extLst>
                    <a:ext uri="{9D8B030D-6E8A-4147-A177-3AD203B41FA5}">
                      <a16:colId xmlns:a16="http://schemas.microsoft.com/office/drawing/2014/main" val="151081289"/>
                    </a:ext>
                  </a:extLst>
                </a:gridCol>
                <a:gridCol w="5699444">
                  <a:extLst>
                    <a:ext uri="{9D8B030D-6E8A-4147-A177-3AD203B41FA5}">
                      <a16:colId xmlns:a16="http://schemas.microsoft.com/office/drawing/2014/main" val="2744158340"/>
                    </a:ext>
                  </a:extLst>
                </a:gridCol>
              </a:tblGrid>
              <a:tr h="361507">
                <a:tc>
                  <a:txBody>
                    <a:bodyPr/>
                    <a:lstStyle/>
                    <a:p>
                      <a:r>
                        <a:rPr lang="en-US" sz="1600" dirty="0">
                          <a:latin typeface="Trebuchet MS" panose="020B0603020202020204" pitchFamily="34" charset="0"/>
                        </a:rPr>
                        <a:t>Previous Criteria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840735">
                <a:tc>
                  <a:txBody>
                    <a:bodyPr/>
                    <a:lstStyle/>
                    <a:p>
                      <a:r>
                        <a:rPr lang="en-US" sz="1600" dirty="0">
                          <a:latin typeface="Trebuchet MS" panose="020B0603020202020204" pitchFamily="34" charset="0"/>
                        </a:rPr>
                        <a:t>Sets and communicates high standards for curricular/instructional quality and student achievement.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Trebuchet MS" panose="020B0603020202020204" pitchFamily="34" charset="0"/>
                        </a:rPr>
                        <a:t>Sets and </a:t>
                      </a:r>
                      <a:r>
                        <a:rPr lang="en-US" sz="1600" b="1" dirty="0">
                          <a:latin typeface="Trebuchet MS" panose="020B0603020202020204" pitchFamily="34" charset="0"/>
                        </a:rPr>
                        <a:t>clearly</a:t>
                      </a:r>
                      <a:r>
                        <a:rPr lang="en-US" sz="1600" dirty="0">
                          <a:latin typeface="Trebuchet MS" panose="020B0603020202020204" pitchFamily="34" charset="0"/>
                        </a:rPr>
                        <a:t> </a:t>
                      </a:r>
                      <a:r>
                        <a:rPr lang="en-US" sz="1600" b="0" dirty="0">
                          <a:latin typeface="Trebuchet MS" panose="020B0603020202020204" pitchFamily="34" charset="0"/>
                        </a:rPr>
                        <a:t>communicates high </a:t>
                      </a:r>
                      <a:r>
                        <a:rPr lang="en-US" sz="1600" b="1" dirty="0">
                          <a:latin typeface="Trebuchet MS" panose="020B0603020202020204" pitchFamily="34" charset="0"/>
                        </a:rPr>
                        <a:t>expectations for the depth, rigor, and relevance </a:t>
                      </a:r>
                      <a:r>
                        <a:rPr lang="en-US" sz="1600" dirty="0">
                          <a:latin typeface="Trebuchet MS" panose="020B0603020202020204" pitchFamily="34" charset="0"/>
                        </a:rPr>
                        <a:t>of curriculum and instruction for </a:t>
                      </a:r>
                      <a:r>
                        <a:rPr lang="en-US" sz="1600" b="1" dirty="0">
                          <a:latin typeface="Trebuchet MS" panose="020B0603020202020204" pitchFamily="34" charset="0"/>
                        </a:rPr>
                        <a:t>each student.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1395524">
                <a:tc>
                  <a:txBody>
                    <a:bodyPr/>
                    <a:lstStyle/>
                    <a:p>
                      <a:r>
                        <a:rPr lang="en-US" sz="1600" dirty="0">
                          <a:latin typeface="Trebuchet MS" panose="020B0603020202020204" pitchFamily="34" charset="0"/>
                        </a:rPr>
                        <a:t>Demonstrates proficiency in analyzing research and assessment data.</a:t>
                      </a:r>
                    </a:p>
                    <a:p>
                      <a:endParaRPr lang="en-US" sz="1600" dirty="0">
                        <a:latin typeface="Trebuchet MS" panose="020B0603020202020204" pitchFamily="34" charset="0"/>
                      </a:endParaRPr>
                    </a:p>
                    <a:p>
                      <a:r>
                        <a:rPr lang="en-US" sz="1600" dirty="0">
                          <a:latin typeface="Trebuchet MS" panose="020B0603020202020204" pitchFamily="34" charset="0"/>
                        </a:rPr>
                        <a:t>Ensures the use of data from appropriate assessments and educational research to continuously monitor progress and strategically improve instruction in response to ongoing progress monitoring.</a:t>
                      </a:r>
                    </a:p>
                    <a:p>
                      <a:endParaRPr lang="en-US" sz="16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Trebuchet MS" panose="020B0603020202020204" pitchFamily="34" charset="0"/>
                        </a:rPr>
                        <a:t>Analyzes </a:t>
                      </a:r>
                      <a:r>
                        <a:rPr lang="en-US" sz="1600" b="1" dirty="0">
                          <a:latin typeface="Trebuchet MS" panose="020B0603020202020204" pitchFamily="34" charset="0"/>
                        </a:rPr>
                        <a:t>a variety of standardized and non-standardized </a:t>
                      </a:r>
                      <a:r>
                        <a:rPr lang="en-US" sz="1600" dirty="0">
                          <a:latin typeface="Trebuchet MS" panose="020B0603020202020204" pitchFamily="34" charset="0"/>
                        </a:rPr>
                        <a:t>assessments and ensures the use of that data and appropriate educational research </a:t>
                      </a:r>
                      <a:r>
                        <a:rPr lang="en-US" sz="1600" b="1" dirty="0">
                          <a:latin typeface="Trebuchet MS" panose="020B0603020202020204" pitchFamily="34" charset="0"/>
                        </a:rPr>
                        <a:t>to provide systems of intervention and enrichment.</a:t>
                      </a:r>
                    </a:p>
                    <a:p>
                      <a:endParaRPr lang="en-US" sz="16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03192"/>
                  </a:ext>
                </a:extLst>
              </a:tr>
              <a:tr h="11110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Trebuchet MS" panose="020B0603020202020204" pitchFamily="34" charset="0"/>
                        </a:rPr>
                        <a:t>Observes staff and assists in the implementation of effective teaching and assessment strategies to promote student learning.</a:t>
                      </a:r>
                    </a:p>
                    <a:p>
                      <a:endParaRPr lang="en-US" sz="16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Trebuchet MS" panose="020B0603020202020204" pitchFamily="34" charset="0"/>
                        </a:rPr>
                        <a:t>Observes staff and assists in the implementation of effective teaching and assessment strategies that </a:t>
                      </a:r>
                      <a:r>
                        <a:rPr lang="en-US" sz="1600" b="1" dirty="0">
                          <a:latin typeface="Trebuchet MS" panose="020B0603020202020204" pitchFamily="34" charset="0"/>
                        </a:rPr>
                        <a:t>help to support the needs of each student </a:t>
                      </a:r>
                      <a:r>
                        <a:rPr lang="en-US" sz="1600" b="0" dirty="0">
                          <a:latin typeface="Trebuchet MS" panose="020B0603020202020204" pitchFamily="34" charset="0"/>
                        </a:rPr>
                        <a:t>and</a:t>
                      </a:r>
                      <a:r>
                        <a:rPr lang="en-US" sz="1600" dirty="0">
                          <a:latin typeface="Trebuchet MS" panose="020B0603020202020204" pitchFamily="34" charset="0"/>
                        </a:rPr>
                        <a:t> promote learning.</a:t>
                      </a:r>
                      <a:endParaRPr lang="en-US" sz="1600" b="1" dirty="0">
                        <a:latin typeface="Trebuchet MS" panose="020B0603020202020204" pitchFamily="34" charset="0"/>
                      </a:endParaRPr>
                    </a:p>
                    <a:p>
                      <a:endParaRPr lang="en-US" sz="16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5485191"/>
                  </a:ext>
                </a:extLst>
              </a:tr>
            </a:tbl>
          </a:graphicData>
        </a:graphic>
      </p:graphicFrame>
    </p:spTree>
    <p:extLst>
      <p:ext uri="{BB962C8B-B14F-4D97-AF65-F5344CB8AC3E}">
        <p14:creationId xmlns:p14="http://schemas.microsoft.com/office/powerpoint/2010/main" val="4237676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rebuchet MS" panose="020B0603020202020204" pitchFamily="34" charset="0"/>
            </a:endParaRPr>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a:xfrm>
            <a:off x="586595" y="182563"/>
            <a:ext cx="10972800" cy="1018916"/>
          </a:xfrm>
        </p:spPr>
        <p:txBody>
          <a:bodyPr>
            <a:normAutofit fontScale="90000"/>
          </a:bodyPr>
          <a:lstStyle/>
          <a:p>
            <a:pPr algn="ctr"/>
            <a:r>
              <a:rPr lang="en-US" dirty="0"/>
              <a:t>Instructional Leadership</a:t>
            </a:r>
            <a:br>
              <a:rPr lang="en-US" dirty="0"/>
            </a:br>
            <a:r>
              <a:rPr lang="en-US" dirty="0"/>
              <a:t>Examples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958176197"/>
              </p:ext>
            </p:extLst>
          </p:nvPr>
        </p:nvGraphicFramePr>
        <p:xfrm>
          <a:off x="403844" y="1201479"/>
          <a:ext cx="11384311" cy="4328160"/>
        </p:xfrm>
        <a:graphic>
          <a:graphicData uri="http://schemas.openxmlformats.org/drawingml/2006/table">
            <a:tbl>
              <a:tblPr firstRow="1" bandRow="1">
                <a:tableStyleId>{5C22544A-7EE6-4342-B048-85BDC9FD1C3A}</a:tableStyleId>
              </a:tblPr>
              <a:tblGrid>
                <a:gridCol w="5684867">
                  <a:extLst>
                    <a:ext uri="{9D8B030D-6E8A-4147-A177-3AD203B41FA5}">
                      <a16:colId xmlns:a16="http://schemas.microsoft.com/office/drawing/2014/main" val="151081289"/>
                    </a:ext>
                  </a:extLst>
                </a:gridCol>
                <a:gridCol w="5699444">
                  <a:extLst>
                    <a:ext uri="{9D8B030D-6E8A-4147-A177-3AD203B41FA5}">
                      <a16:colId xmlns:a16="http://schemas.microsoft.com/office/drawing/2014/main" val="2744158340"/>
                    </a:ext>
                  </a:extLst>
                </a:gridCol>
              </a:tblGrid>
              <a:tr h="276801">
                <a:tc>
                  <a:txBody>
                    <a:bodyPr/>
                    <a:lstStyle/>
                    <a:p>
                      <a:r>
                        <a:rPr lang="en-US" sz="16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Trebuchet MS" panose="020B0603020202020204" pitchFamily="34" charset="0"/>
                        </a:rPr>
                        <a:t>Looks Like/Sounds Like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840735">
                <a:tc>
                  <a:txBody>
                    <a:bodyPr/>
                    <a:lstStyle/>
                    <a:p>
                      <a:r>
                        <a:rPr lang="en-US" sz="1600" dirty="0">
                          <a:latin typeface="Trebuchet MS" panose="020B0603020202020204" pitchFamily="34" charset="0"/>
                        </a:rPr>
                        <a:t>Sets and </a:t>
                      </a:r>
                      <a:r>
                        <a:rPr lang="en-US" sz="1600" b="1" dirty="0">
                          <a:latin typeface="Trebuchet MS" panose="020B0603020202020204" pitchFamily="34" charset="0"/>
                        </a:rPr>
                        <a:t>clearly</a:t>
                      </a:r>
                      <a:r>
                        <a:rPr lang="en-US" sz="1600" dirty="0">
                          <a:latin typeface="Trebuchet MS" panose="020B0603020202020204" pitchFamily="34" charset="0"/>
                        </a:rPr>
                        <a:t> </a:t>
                      </a:r>
                      <a:r>
                        <a:rPr lang="en-US" sz="1600" b="0" dirty="0">
                          <a:latin typeface="Trebuchet MS" panose="020B0603020202020204" pitchFamily="34" charset="0"/>
                        </a:rPr>
                        <a:t>communicates high </a:t>
                      </a:r>
                      <a:r>
                        <a:rPr lang="en-US" sz="1600" b="1" dirty="0">
                          <a:latin typeface="Trebuchet MS" panose="020B0603020202020204" pitchFamily="34" charset="0"/>
                        </a:rPr>
                        <a:t>expectations for the depth, rigor, and relevance </a:t>
                      </a:r>
                      <a:r>
                        <a:rPr lang="en-US" sz="1600" dirty="0">
                          <a:latin typeface="Trebuchet MS" panose="020B0603020202020204" pitchFamily="34" charset="0"/>
                        </a:rPr>
                        <a:t>of curriculum and instruction for </a:t>
                      </a:r>
                      <a:r>
                        <a:rPr lang="en-US" sz="1600" b="1" dirty="0">
                          <a:latin typeface="Trebuchet MS" panose="020B0603020202020204" pitchFamily="34" charset="0"/>
                        </a:rPr>
                        <a:t>each student.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285750" indent="-285750">
                        <a:buFont typeface="Arial" panose="020B0604020202020204" pitchFamily="34" charset="0"/>
                        <a:buChar char="•"/>
                      </a:pPr>
                      <a:r>
                        <a:rPr lang="en-US" sz="1600" b="0" dirty="0">
                          <a:latin typeface="Trebuchet MS" panose="020B0603020202020204" pitchFamily="34" charset="0"/>
                        </a:rPr>
                        <a:t>Analyze student work and assessments to see if they are written at the appropriate depth of knowledge for the standard.</a:t>
                      </a:r>
                    </a:p>
                    <a:p>
                      <a:pPr marL="285750" indent="-285750">
                        <a:buFont typeface="Arial" panose="020B0604020202020204" pitchFamily="34" charset="0"/>
                        <a:buChar char="•"/>
                      </a:pPr>
                      <a:endParaRPr lang="en-US" sz="1600" b="0" dirty="0">
                        <a:latin typeface="Trebuchet MS" panose="020B0603020202020204" pitchFamily="34" charset="0"/>
                      </a:endParaRPr>
                    </a:p>
                    <a:p>
                      <a:pPr marL="285750" indent="-285750">
                        <a:buFont typeface="Arial" panose="020B0604020202020204" pitchFamily="34" charset="0"/>
                        <a:buChar char="•"/>
                      </a:pPr>
                      <a:r>
                        <a:rPr lang="en-US" sz="1600" b="0" dirty="0">
                          <a:latin typeface="Trebuchet MS" panose="020B0603020202020204" pitchFamily="34" charset="0"/>
                        </a:rPr>
                        <a:t>Promote the belief that student capacity is not limited by race, ethnicity, poverty, language, etc.</a:t>
                      </a:r>
                    </a:p>
                    <a:p>
                      <a:pPr marL="285750" indent="-285750">
                        <a:buFont typeface="Arial" panose="020B0604020202020204" pitchFamily="34" charset="0"/>
                        <a:buChar char="•"/>
                      </a:pPr>
                      <a:endParaRPr lang="en-US" sz="1600" b="0" dirty="0">
                        <a:latin typeface="Trebuchet MS" panose="020B0603020202020204" pitchFamily="34" charset="0"/>
                      </a:endParaRPr>
                    </a:p>
                    <a:p>
                      <a:pPr marL="285750" indent="-285750">
                        <a:buFont typeface="Arial" panose="020B0604020202020204" pitchFamily="34" charset="0"/>
                        <a:buChar char="•"/>
                      </a:pPr>
                      <a:r>
                        <a:rPr lang="en-US" sz="1600" b="0" dirty="0">
                          <a:latin typeface="Trebuchet MS" panose="020B0603020202020204" pitchFamily="34" charset="0"/>
                        </a:rPr>
                        <a:t>Ensure teachers and students have access to diverse curriculum resources.</a:t>
                      </a:r>
                    </a:p>
                    <a:p>
                      <a:pPr marL="285750" indent="-285750">
                        <a:buFont typeface="Arial" panose="020B0604020202020204" pitchFamily="34" charset="0"/>
                        <a:buChar char="•"/>
                      </a:pPr>
                      <a:endParaRPr lang="en-US" sz="1600" b="0" dirty="0">
                        <a:latin typeface="Trebuchet MS" panose="020B0603020202020204" pitchFamily="34" charset="0"/>
                      </a:endParaRPr>
                    </a:p>
                    <a:p>
                      <a:pPr marL="285750" indent="-285750">
                        <a:buFont typeface="Arial" panose="020B0604020202020204" pitchFamily="34" charset="0"/>
                        <a:buChar char="•"/>
                      </a:pPr>
                      <a:r>
                        <a:rPr lang="en-US" sz="1600" b="0" dirty="0">
                          <a:latin typeface="Trebuchet MS" panose="020B0603020202020204" pitchFamily="34" charset="0"/>
                        </a:rPr>
                        <a:t>Ensure high standards and confront low expectations in instruction by having direct conversations with staff members when necessary.</a:t>
                      </a:r>
                    </a:p>
                    <a:p>
                      <a:pPr marL="285750" indent="-285750">
                        <a:buFont typeface="Arial" panose="020B0604020202020204" pitchFamily="34" charset="0"/>
                        <a:buChar char="•"/>
                      </a:pPr>
                      <a:endParaRPr lang="en-US" sz="1600" b="0" dirty="0">
                        <a:latin typeface="Trebuchet MS" panose="020B0603020202020204" pitchFamily="34" charset="0"/>
                      </a:endParaRPr>
                    </a:p>
                    <a:p>
                      <a:pPr marL="285750" indent="-285750">
                        <a:buFont typeface="Arial" panose="020B0604020202020204" pitchFamily="34" charset="0"/>
                        <a:buChar char="•"/>
                      </a:pPr>
                      <a:r>
                        <a:rPr lang="en-US" sz="1600" b="0" dirty="0">
                          <a:latin typeface="Trebuchet MS" panose="020B0603020202020204" pitchFamily="34" charset="0"/>
                        </a:rPr>
                        <a:t>Examine patterns in discipline referrals and remedial services for any impact on instruction.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13955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Trebuchet MS" panose="020B0603020202020204" pitchFamily="34" charset="0"/>
                        </a:rPr>
                        <a:t>Analyzes </a:t>
                      </a:r>
                      <a:r>
                        <a:rPr lang="en-US" sz="1600" b="1" dirty="0">
                          <a:latin typeface="Trebuchet MS" panose="020B0603020202020204" pitchFamily="34" charset="0"/>
                        </a:rPr>
                        <a:t>a variety of standardized and non-standardized </a:t>
                      </a:r>
                      <a:r>
                        <a:rPr lang="en-US" sz="1600" dirty="0">
                          <a:latin typeface="Trebuchet MS" panose="020B0603020202020204" pitchFamily="34" charset="0"/>
                        </a:rPr>
                        <a:t>assessments and ensures the use of that data and appropriate educational research </a:t>
                      </a:r>
                      <a:r>
                        <a:rPr lang="en-US" sz="1600" b="1" dirty="0">
                          <a:latin typeface="Trebuchet MS" panose="020B0603020202020204" pitchFamily="34" charset="0"/>
                        </a:rPr>
                        <a:t>to provide systems of intervention and enrichment.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sz="16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03192"/>
                  </a:ext>
                </a:extLst>
              </a:tr>
              <a:tr h="11110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Trebuchet MS" panose="020B0603020202020204" pitchFamily="34" charset="0"/>
                        </a:rPr>
                        <a:t>Observes staff and assists in the implementation of effective teaching and assessment strategies that </a:t>
                      </a:r>
                      <a:r>
                        <a:rPr lang="en-US" sz="1600" b="1" dirty="0">
                          <a:latin typeface="Trebuchet MS" panose="020B0603020202020204" pitchFamily="34" charset="0"/>
                        </a:rPr>
                        <a:t>help to support the needs of each student </a:t>
                      </a:r>
                      <a:r>
                        <a:rPr lang="en-US" sz="1600" b="0" dirty="0">
                          <a:latin typeface="Trebuchet MS" panose="020B0603020202020204" pitchFamily="34" charset="0"/>
                        </a:rPr>
                        <a:t>and</a:t>
                      </a:r>
                      <a:r>
                        <a:rPr lang="en-US" sz="1600" dirty="0">
                          <a:latin typeface="Trebuchet MS" panose="020B0603020202020204" pitchFamily="34" charset="0"/>
                        </a:rPr>
                        <a:t> promote learning.</a:t>
                      </a:r>
                      <a:endParaRPr lang="en-US" sz="16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sz="16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5485191"/>
                  </a:ext>
                </a:extLst>
              </a:tr>
            </a:tbl>
          </a:graphicData>
        </a:graphic>
      </p:graphicFrame>
    </p:spTree>
    <p:extLst>
      <p:ext uri="{BB962C8B-B14F-4D97-AF65-F5344CB8AC3E}">
        <p14:creationId xmlns:p14="http://schemas.microsoft.com/office/powerpoint/2010/main" val="2767551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rebuchet MS" panose="020B0603020202020204" pitchFamily="34" charset="0"/>
            </a:endParaRPr>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a:xfrm>
            <a:off x="586595" y="182563"/>
            <a:ext cx="10972800" cy="808037"/>
          </a:xfrm>
        </p:spPr>
        <p:txBody>
          <a:bodyPr>
            <a:normAutofit fontScale="90000"/>
          </a:bodyPr>
          <a:lstStyle/>
          <a:p>
            <a:pPr algn="ctr"/>
            <a:r>
              <a:rPr lang="en-US" dirty="0"/>
              <a:t>Instructional Leadership, continued</a:t>
            </a:r>
            <a:br>
              <a:rPr lang="en-US" dirty="0"/>
            </a:br>
            <a:r>
              <a:rPr lang="en-US" dirty="0"/>
              <a:t>Examples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961379086"/>
              </p:ext>
            </p:extLst>
          </p:nvPr>
        </p:nvGraphicFramePr>
        <p:xfrm>
          <a:off x="403844" y="1173163"/>
          <a:ext cx="11384311" cy="4598227"/>
        </p:xfrm>
        <a:graphic>
          <a:graphicData uri="http://schemas.openxmlformats.org/drawingml/2006/table">
            <a:tbl>
              <a:tblPr firstRow="1" bandRow="1">
                <a:tableStyleId>{5C22544A-7EE6-4342-B048-85BDC9FD1C3A}</a:tableStyleId>
              </a:tblPr>
              <a:tblGrid>
                <a:gridCol w="5684867">
                  <a:extLst>
                    <a:ext uri="{9D8B030D-6E8A-4147-A177-3AD203B41FA5}">
                      <a16:colId xmlns:a16="http://schemas.microsoft.com/office/drawing/2014/main" val="151081289"/>
                    </a:ext>
                  </a:extLst>
                </a:gridCol>
                <a:gridCol w="5699444">
                  <a:extLst>
                    <a:ext uri="{9D8B030D-6E8A-4147-A177-3AD203B41FA5}">
                      <a16:colId xmlns:a16="http://schemas.microsoft.com/office/drawing/2014/main" val="2744158340"/>
                    </a:ext>
                  </a:extLst>
                </a:gridCol>
              </a:tblGrid>
              <a:tr h="361507">
                <a:tc>
                  <a:txBody>
                    <a:bodyPr/>
                    <a:lstStyle/>
                    <a:p>
                      <a:r>
                        <a:rPr lang="en-US" sz="16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Trebuchet MS" panose="020B0603020202020204" pitchFamily="34" charset="0"/>
                        </a:rPr>
                        <a:t>Looks Like/Sounds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840735">
                <a:tc>
                  <a:txBody>
                    <a:bodyPr/>
                    <a:lstStyle/>
                    <a:p>
                      <a:r>
                        <a:rPr lang="en-US" sz="1600" dirty="0">
                          <a:latin typeface="Trebuchet MS" panose="020B0603020202020204" pitchFamily="34" charset="0"/>
                        </a:rPr>
                        <a:t>Sets and </a:t>
                      </a:r>
                      <a:r>
                        <a:rPr lang="en-US" sz="1600" b="1" dirty="0">
                          <a:latin typeface="Trebuchet MS" panose="020B0603020202020204" pitchFamily="34" charset="0"/>
                        </a:rPr>
                        <a:t>clearly</a:t>
                      </a:r>
                      <a:r>
                        <a:rPr lang="en-US" sz="1600" dirty="0">
                          <a:latin typeface="Trebuchet MS" panose="020B0603020202020204" pitchFamily="34" charset="0"/>
                        </a:rPr>
                        <a:t> </a:t>
                      </a:r>
                      <a:r>
                        <a:rPr lang="en-US" sz="1600" b="0" dirty="0">
                          <a:latin typeface="Trebuchet MS" panose="020B0603020202020204" pitchFamily="34" charset="0"/>
                        </a:rPr>
                        <a:t>communicates high </a:t>
                      </a:r>
                      <a:r>
                        <a:rPr lang="en-US" sz="1600" b="1" dirty="0">
                          <a:latin typeface="Trebuchet MS" panose="020B0603020202020204" pitchFamily="34" charset="0"/>
                        </a:rPr>
                        <a:t>expectations for the depth, rigor, and relevance </a:t>
                      </a:r>
                      <a:r>
                        <a:rPr lang="en-US" sz="1600" dirty="0">
                          <a:latin typeface="Trebuchet MS" panose="020B0603020202020204" pitchFamily="34" charset="0"/>
                        </a:rPr>
                        <a:t>of curriculum and instruction for </a:t>
                      </a:r>
                      <a:r>
                        <a:rPr lang="en-US" sz="1600" b="1" dirty="0">
                          <a:latin typeface="Trebuchet MS" panose="020B0603020202020204" pitchFamily="34" charset="0"/>
                        </a:rPr>
                        <a:t>each student.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indent="0">
                        <a:buFont typeface="Arial" panose="020B0604020202020204" pitchFamily="34" charset="0"/>
                        <a:buNone/>
                      </a:pPr>
                      <a:r>
                        <a:rPr lang="en-US" sz="1600" b="0" dirty="0">
                          <a:latin typeface="Trebuchet MS" panose="020B0603020202020204" pitchFamily="34" charset="0"/>
                        </a:rPr>
                        <a:t>*Engage in classroom walkthroughs to observe equitable instructional practices, such as culturally responsive instruction, a classroom culture of respect, differentiation,</a:t>
                      </a:r>
                    </a:p>
                    <a:p>
                      <a:r>
                        <a:rPr lang="en-US" sz="1600" b="0" dirty="0">
                          <a:latin typeface="Trebuchet MS" panose="020B0603020202020204" pitchFamily="34" charset="0"/>
                        </a:rPr>
                        <a:t>scaffolding, students’ engagement in self-assessment, accountable talk, and authentic intellectual work.</a:t>
                      </a:r>
                    </a:p>
                    <a:p>
                      <a:endParaRPr lang="en-US" sz="1600" b="0" dirty="0">
                        <a:latin typeface="Trebuchet MS" panose="020B0603020202020204" pitchFamily="34" charset="0"/>
                      </a:endParaRPr>
                    </a:p>
                    <a:p>
                      <a:r>
                        <a:rPr lang="en-US" sz="1600" b="0" dirty="0">
                          <a:latin typeface="Trebuchet MS" panose="020B0603020202020204" pitchFamily="34" charset="0"/>
                        </a:rPr>
                        <a:t>• Check for bias in curriculum and assessment, particularly for locally-selected or designed materials.</a:t>
                      </a:r>
                    </a:p>
                    <a:p>
                      <a:endParaRPr lang="en-US" sz="1600" b="0" dirty="0">
                        <a:latin typeface="Trebuchet MS" panose="020B0603020202020204" pitchFamily="34" charset="0"/>
                      </a:endParaRPr>
                    </a:p>
                    <a:p>
                      <a:r>
                        <a:rPr lang="en-US" sz="1600" b="0" dirty="0">
                          <a:latin typeface="Trebuchet MS" panose="020B0603020202020204" pitchFamily="34" charset="0"/>
                        </a:rPr>
                        <a:t>• Assess who is doing the majority of the thinking and talking in your classrooms.</a:t>
                      </a:r>
                    </a:p>
                    <a:p>
                      <a:endParaRPr lang="en-US" sz="1600" b="0" dirty="0">
                        <a:latin typeface="Trebuchet MS" panose="020B0603020202020204" pitchFamily="34" charset="0"/>
                      </a:endParaRPr>
                    </a:p>
                    <a:p>
                      <a:r>
                        <a:rPr lang="en-US" sz="1600" b="0" dirty="0">
                          <a:latin typeface="Trebuchet MS" panose="020B0603020202020204" pitchFamily="34" charset="0"/>
                        </a:rPr>
                        <a:t>Additional Artifacts: tracking of student assessment data, monitoring of staff adaptation to curriculum based on assessment results, remediation and acceleration programs in place, action plans that address gaps found in disaggregated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13955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Trebuchet MS" panose="020B0603020202020204" pitchFamily="34" charset="0"/>
                        </a:rPr>
                        <a:t>Analyzes </a:t>
                      </a:r>
                      <a:r>
                        <a:rPr lang="en-US" sz="1600" b="1" dirty="0">
                          <a:latin typeface="Trebuchet MS" panose="020B0603020202020204" pitchFamily="34" charset="0"/>
                        </a:rPr>
                        <a:t>a variety of standardized and non-standardized </a:t>
                      </a:r>
                      <a:r>
                        <a:rPr lang="en-US" sz="1600" dirty="0">
                          <a:latin typeface="Trebuchet MS" panose="020B0603020202020204" pitchFamily="34" charset="0"/>
                        </a:rPr>
                        <a:t>assessments and ensures the use of that data and appropriate educational research </a:t>
                      </a:r>
                      <a:r>
                        <a:rPr lang="en-US" sz="1600" b="1" dirty="0">
                          <a:latin typeface="Trebuchet MS" panose="020B0603020202020204" pitchFamily="34" charset="0"/>
                        </a:rPr>
                        <a:t>to provide systems of intervention and enrichment.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sz="16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03192"/>
                  </a:ext>
                </a:extLst>
              </a:tr>
              <a:tr h="11110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Trebuchet MS" panose="020B0603020202020204" pitchFamily="34" charset="0"/>
                        </a:rPr>
                        <a:t>Observes staff and assists in the implementation of effective teaching and assessment strategies that </a:t>
                      </a:r>
                      <a:r>
                        <a:rPr lang="en-US" sz="1600" b="1" dirty="0">
                          <a:latin typeface="Trebuchet MS" panose="020B0603020202020204" pitchFamily="34" charset="0"/>
                        </a:rPr>
                        <a:t>help to support the needs of each student </a:t>
                      </a:r>
                      <a:r>
                        <a:rPr lang="en-US" sz="1600" b="0" dirty="0">
                          <a:latin typeface="Trebuchet MS" panose="020B0603020202020204" pitchFamily="34" charset="0"/>
                        </a:rPr>
                        <a:t>and</a:t>
                      </a:r>
                      <a:r>
                        <a:rPr lang="en-US" sz="1600" dirty="0">
                          <a:latin typeface="Trebuchet MS" panose="020B0603020202020204" pitchFamily="34" charset="0"/>
                        </a:rPr>
                        <a:t> promote learning.</a:t>
                      </a:r>
                      <a:endParaRPr lang="en-US" sz="16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sz="16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5485191"/>
                  </a:ext>
                </a:extLst>
              </a:tr>
            </a:tbl>
          </a:graphicData>
        </a:graphic>
      </p:graphicFrame>
    </p:spTree>
    <p:extLst>
      <p:ext uri="{BB962C8B-B14F-4D97-AF65-F5344CB8AC3E}">
        <p14:creationId xmlns:p14="http://schemas.microsoft.com/office/powerpoint/2010/main" val="294768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p:txBody>
          <a:bodyPr>
            <a:normAutofit fontScale="90000"/>
          </a:bodyPr>
          <a:lstStyle/>
          <a:p>
            <a:pPr algn="ctr"/>
            <a:r>
              <a:rPr lang="en-US" dirty="0"/>
              <a:t>Effective Management</a:t>
            </a:r>
            <a:br>
              <a:rPr lang="en-US" dirty="0"/>
            </a:br>
            <a:r>
              <a:rPr lang="en-US" dirty="0"/>
              <a:t>Rubric Changes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2605847420"/>
              </p:ext>
            </p:extLst>
          </p:nvPr>
        </p:nvGraphicFramePr>
        <p:xfrm>
          <a:off x="586596" y="1462405"/>
          <a:ext cx="10972799" cy="4141081"/>
        </p:xfrm>
        <a:graphic>
          <a:graphicData uri="http://schemas.openxmlformats.org/drawingml/2006/table">
            <a:tbl>
              <a:tblPr firstRow="1" bandRow="1">
                <a:tableStyleId>{5C22544A-7EE6-4342-B048-85BDC9FD1C3A}</a:tableStyleId>
              </a:tblPr>
              <a:tblGrid>
                <a:gridCol w="5479375">
                  <a:extLst>
                    <a:ext uri="{9D8B030D-6E8A-4147-A177-3AD203B41FA5}">
                      <a16:colId xmlns:a16="http://schemas.microsoft.com/office/drawing/2014/main" val="151081289"/>
                    </a:ext>
                  </a:extLst>
                </a:gridCol>
                <a:gridCol w="5493424">
                  <a:extLst>
                    <a:ext uri="{9D8B030D-6E8A-4147-A177-3AD203B41FA5}">
                      <a16:colId xmlns:a16="http://schemas.microsoft.com/office/drawing/2014/main" val="2744158340"/>
                    </a:ext>
                  </a:extLst>
                </a:gridCol>
              </a:tblGrid>
              <a:tr h="392041">
                <a:tc>
                  <a:txBody>
                    <a:bodyPr/>
                    <a:lstStyle/>
                    <a:p>
                      <a:r>
                        <a:rPr lang="en-US" sz="1800" dirty="0">
                          <a:latin typeface="Trebuchet MS" panose="020B0603020202020204" pitchFamily="34" charset="0"/>
                        </a:rPr>
                        <a:t>Previous Criteria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0">
                <a:tc>
                  <a:txBody>
                    <a:bodyPr/>
                    <a:lstStyle/>
                    <a:p>
                      <a:r>
                        <a:rPr lang="en-US" sz="1800" dirty="0">
                          <a:latin typeface="Trebuchet MS" panose="020B0603020202020204" pitchFamily="34" charset="0"/>
                        </a:rPr>
                        <a:t>Seeks and allocates resources to achieve school and district goals.</a:t>
                      </a:r>
                    </a:p>
                    <a:p>
                      <a:endParaRPr lang="en-US" sz="1800" dirty="0">
                        <a:latin typeface="Trebuchet MS" panose="020B0603020202020204" pitchFamily="34" charset="0"/>
                      </a:endParaRPr>
                    </a:p>
                    <a:p>
                      <a:r>
                        <a:rPr lang="en-US" sz="1800" dirty="0">
                          <a:latin typeface="Trebuchet MS" panose="020B0603020202020204" pitchFamily="34" charset="0"/>
                        </a:rPr>
                        <a:t>Plans and administers budgeting and purchasing according to all relevant local, state, and federal requirements.</a:t>
                      </a:r>
                    </a:p>
                    <a:p>
                      <a:endParaRPr lang="en-US" sz="18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Strategically</a:t>
                      </a:r>
                      <a:r>
                        <a:rPr lang="en-US" sz="1800" dirty="0">
                          <a:latin typeface="Trebuchet MS" panose="020B0603020202020204" pitchFamily="34" charset="0"/>
                        </a:rPr>
                        <a:t> seeks, </a:t>
                      </a:r>
                      <a:r>
                        <a:rPr lang="en-US" sz="1800" b="1" dirty="0">
                          <a:latin typeface="Trebuchet MS" panose="020B0603020202020204" pitchFamily="34" charset="0"/>
                        </a:rPr>
                        <a:t>manages</a:t>
                      </a:r>
                      <a:r>
                        <a:rPr lang="en-US" sz="1800" dirty="0">
                          <a:latin typeface="Trebuchet MS" panose="020B0603020202020204" pitchFamily="34" charset="0"/>
                        </a:rPr>
                        <a:t>, and </a:t>
                      </a:r>
                      <a:r>
                        <a:rPr lang="en-US" sz="1800" b="1" dirty="0">
                          <a:latin typeface="Trebuchet MS" panose="020B0603020202020204" pitchFamily="34" charset="0"/>
                        </a:rPr>
                        <a:t>equitably </a:t>
                      </a:r>
                      <a:r>
                        <a:rPr lang="en-US" sz="1800" dirty="0">
                          <a:latin typeface="Trebuchet MS" panose="020B0603020202020204" pitchFamily="34" charset="0"/>
                        </a:rPr>
                        <a:t>allocates </a:t>
                      </a:r>
                      <a:r>
                        <a:rPr lang="en-US" sz="1800" b="1" dirty="0">
                          <a:latin typeface="Trebuchet MS" panose="020B0603020202020204" pitchFamily="34" charset="0"/>
                        </a:rPr>
                        <a:t>available</a:t>
                      </a:r>
                      <a:r>
                        <a:rPr lang="en-US" sz="1800" dirty="0">
                          <a:latin typeface="Trebuchet MS" panose="020B0603020202020204" pitchFamily="34" charset="0"/>
                        </a:rPr>
                        <a:t> resources to achieve school and district goals according to all relevant local, state, and federal requirements.</a:t>
                      </a:r>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8877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Screens, recommends, and assigns staff in a timely manner based on school needs, assessment data, and local, state, and federal requirements to optimize their professional capacity to facilitate student growth.</a:t>
                      </a:r>
                    </a:p>
                    <a:p>
                      <a:endParaRPr lang="en-US" sz="1800"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Screens, recommends, and assigns staff in a timely manner based on school needs, assessment data, and local, state, and federal requirements to optimize </a:t>
                      </a:r>
                      <a:r>
                        <a:rPr lang="en-US" sz="1800" b="1" dirty="0">
                          <a:latin typeface="Trebuchet MS" panose="020B0603020202020204" pitchFamily="34" charset="0"/>
                        </a:rPr>
                        <a:t>the</a:t>
                      </a:r>
                      <a:r>
                        <a:rPr lang="en-US" sz="1800" dirty="0">
                          <a:latin typeface="Trebuchet MS" panose="020B0603020202020204" pitchFamily="34" charset="0"/>
                        </a:rPr>
                        <a:t> professional capacity </a:t>
                      </a:r>
                      <a:r>
                        <a:rPr lang="en-US" sz="1800" b="1" dirty="0">
                          <a:latin typeface="Trebuchet MS" panose="020B0603020202020204" pitchFamily="34" charset="0"/>
                        </a:rPr>
                        <a:t>of all staff members </a:t>
                      </a:r>
                      <a:r>
                        <a:rPr lang="en-US" sz="1800" dirty="0">
                          <a:latin typeface="Trebuchet MS" panose="020B0603020202020204" pitchFamily="34" charset="0"/>
                        </a:rPr>
                        <a:t>to facilitate the growth </a:t>
                      </a:r>
                      <a:r>
                        <a:rPr lang="en-US" sz="1800" b="1" dirty="0">
                          <a:latin typeface="Trebuchet MS" panose="020B0603020202020204" pitchFamily="34" charset="0"/>
                        </a:rPr>
                        <a:t>of each student.</a:t>
                      </a:r>
                    </a:p>
                    <a:p>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03192"/>
                  </a:ext>
                </a:extLst>
              </a:tr>
            </a:tbl>
          </a:graphicData>
        </a:graphic>
      </p:graphicFrame>
    </p:spTree>
    <p:extLst>
      <p:ext uri="{BB962C8B-B14F-4D97-AF65-F5344CB8AC3E}">
        <p14:creationId xmlns:p14="http://schemas.microsoft.com/office/powerpoint/2010/main" val="931397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32F8D3-B9A0-422E-B96C-19577FB32EF6}"/>
              </a:ext>
              <a:ext uri="{C183D7F6-B498-43B3-948B-1728B52AA6E4}">
                <adec:decorative xmlns:adec="http://schemas.microsoft.com/office/drawing/2017/decorative" val="1"/>
              </a:ext>
            </a:extLst>
          </p:cNvPr>
          <p:cNvSpPr/>
          <p:nvPr/>
        </p:nvSpPr>
        <p:spPr>
          <a:xfrm>
            <a:off x="0" y="0"/>
            <a:ext cx="12192000" cy="1655762"/>
          </a:xfrm>
          <a:prstGeom prst="rect">
            <a:avLst/>
          </a:prstGeom>
          <a:no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B79E8F-0FEC-4295-ABC0-441DB1627D44}"/>
              </a:ext>
            </a:extLst>
          </p:cNvPr>
          <p:cNvSpPr>
            <a:spLocks noGrp="1"/>
          </p:cNvSpPr>
          <p:nvPr>
            <p:ph type="title"/>
          </p:nvPr>
        </p:nvSpPr>
        <p:spPr>
          <a:xfrm>
            <a:off x="586595" y="0"/>
            <a:ext cx="10972800" cy="1097280"/>
          </a:xfrm>
        </p:spPr>
        <p:txBody>
          <a:bodyPr>
            <a:normAutofit fontScale="90000"/>
          </a:bodyPr>
          <a:lstStyle/>
          <a:p>
            <a:pPr algn="ctr"/>
            <a:r>
              <a:rPr lang="en-US" dirty="0"/>
              <a:t>Effective Management</a:t>
            </a:r>
            <a:br>
              <a:rPr lang="en-US" dirty="0"/>
            </a:br>
            <a:r>
              <a:rPr lang="en-US" dirty="0"/>
              <a:t>Examples</a:t>
            </a:r>
          </a:p>
        </p:txBody>
      </p:sp>
      <p:graphicFrame>
        <p:nvGraphicFramePr>
          <p:cNvPr id="5" name="Table 5">
            <a:extLst>
              <a:ext uri="{FF2B5EF4-FFF2-40B4-BE49-F238E27FC236}">
                <a16:creationId xmlns:a16="http://schemas.microsoft.com/office/drawing/2014/main" id="{7CE8D824-F190-4225-860E-35DE98A6DA0C}"/>
              </a:ext>
            </a:extLst>
          </p:cNvPr>
          <p:cNvGraphicFramePr>
            <a:graphicFrameLocks noGrp="1"/>
          </p:cNvGraphicFramePr>
          <p:nvPr>
            <p:ph idx="1"/>
            <p:extLst>
              <p:ext uri="{D42A27DB-BD31-4B8C-83A1-F6EECF244321}">
                <p14:modId xmlns:p14="http://schemas.microsoft.com/office/powerpoint/2010/main" val="1295641509"/>
              </p:ext>
            </p:extLst>
          </p:nvPr>
        </p:nvGraphicFramePr>
        <p:xfrm>
          <a:off x="586596" y="1063967"/>
          <a:ext cx="10972799" cy="4730066"/>
        </p:xfrm>
        <a:graphic>
          <a:graphicData uri="http://schemas.openxmlformats.org/drawingml/2006/table">
            <a:tbl>
              <a:tblPr firstRow="1" bandRow="1">
                <a:tableStyleId>{5C22544A-7EE6-4342-B048-85BDC9FD1C3A}</a:tableStyleId>
              </a:tblPr>
              <a:tblGrid>
                <a:gridCol w="5479375">
                  <a:extLst>
                    <a:ext uri="{9D8B030D-6E8A-4147-A177-3AD203B41FA5}">
                      <a16:colId xmlns:a16="http://schemas.microsoft.com/office/drawing/2014/main" val="151081289"/>
                    </a:ext>
                  </a:extLst>
                </a:gridCol>
                <a:gridCol w="5493424">
                  <a:extLst>
                    <a:ext uri="{9D8B030D-6E8A-4147-A177-3AD203B41FA5}">
                      <a16:colId xmlns:a16="http://schemas.microsoft.com/office/drawing/2014/main" val="2744158340"/>
                    </a:ext>
                  </a:extLst>
                </a:gridCol>
              </a:tblGrid>
              <a:tr h="523826">
                <a:tc>
                  <a:txBody>
                    <a:bodyPr/>
                    <a:lstStyle/>
                    <a:p>
                      <a:r>
                        <a:rPr lang="en-US" sz="1800" dirty="0">
                          <a:latin typeface="Trebuchet MS" panose="020B0603020202020204" pitchFamily="34" charset="0"/>
                        </a:rPr>
                        <a:t>Approved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latin typeface="Trebuchet MS" panose="020B0603020202020204" pitchFamily="34" charset="0"/>
                        </a:rPr>
                        <a:t>Looks Like/Sounds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067384"/>
                  </a:ext>
                </a:extLst>
              </a:tr>
              <a:tr h="15883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atin typeface="Trebuchet MS" panose="020B0603020202020204" pitchFamily="34" charset="0"/>
                        </a:rPr>
                        <a:t>Strategically</a:t>
                      </a:r>
                      <a:r>
                        <a:rPr lang="en-US" sz="1800" dirty="0">
                          <a:latin typeface="Trebuchet MS" panose="020B0603020202020204" pitchFamily="34" charset="0"/>
                        </a:rPr>
                        <a:t> seeks, </a:t>
                      </a:r>
                      <a:r>
                        <a:rPr lang="en-US" sz="1800" b="1" dirty="0">
                          <a:latin typeface="Trebuchet MS" panose="020B0603020202020204" pitchFamily="34" charset="0"/>
                        </a:rPr>
                        <a:t>manages</a:t>
                      </a:r>
                      <a:r>
                        <a:rPr lang="en-US" sz="1800" dirty="0">
                          <a:latin typeface="Trebuchet MS" panose="020B0603020202020204" pitchFamily="34" charset="0"/>
                        </a:rPr>
                        <a:t>, and </a:t>
                      </a:r>
                      <a:r>
                        <a:rPr lang="en-US" sz="1800" b="1" dirty="0">
                          <a:latin typeface="Trebuchet MS" panose="020B0603020202020204" pitchFamily="34" charset="0"/>
                        </a:rPr>
                        <a:t>equitably </a:t>
                      </a:r>
                      <a:r>
                        <a:rPr lang="en-US" sz="1800" dirty="0">
                          <a:latin typeface="Trebuchet MS" panose="020B0603020202020204" pitchFamily="34" charset="0"/>
                        </a:rPr>
                        <a:t>allocates </a:t>
                      </a:r>
                      <a:r>
                        <a:rPr lang="en-US" sz="1800" b="1" dirty="0">
                          <a:latin typeface="Trebuchet MS" panose="020B0603020202020204" pitchFamily="34" charset="0"/>
                        </a:rPr>
                        <a:t>available</a:t>
                      </a:r>
                      <a:r>
                        <a:rPr lang="en-US" sz="1800" dirty="0">
                          <a:latin typeface="Trebuchet MS" panose="020B0603020202020204" pitchFamily="34" charset="0"/>
                        </a:rPr>
                        <a:t> resources to achieve school and district goals according to all relevant local, state, and federal requirements.</a:t>
                      </a:r>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Annually review school-based data, policy, and systems to identify inequitable practices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and address their impact on student access and academic achievement.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 Manage fiscal resources and human capital to ensure equitable practices that 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responsive to changing demographics, social contexts, and student populations.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latin typeface="Trebuchet MS" panose="020B0603020202020204" pitchFamily="34" charset="0"/>
                        </a:rPr>
                        <a:t>Additional artifacts: list of job interviewing questions and annual reviews of teachers with equitable and culturally responsive language that incorporates community-based voice and perspectives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591508"/>
                  </a:ext>
                </a:extLst>
              </a:tr>
              <a:tr h="19548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rebuchet MS" panose="020B0603020202020204" pitchFamily="34" charset="0"/>
                        </a:rPr>
                        <a:t>Screens, recommends, and assigns staff in a timely manner based on school needs, assessment data, and local, state, and federal requirements to optimize </a:t>
                      </a:r>
                      <a:r>
                        <a:rPr lang="en-US" sz="1800" b="1" dirty="0">
                          <a:latin typeface="Trebuchet MS" panose="020B0603020202020204" pitchFamily="34" charset="0"/>
                        </a:rPr>
                        <a:t>the</a:t>
                      </a:r>
                      <a:r>
                        <a:rPr lang="en-US" sz="1800" dirty="0">
                          <a:latin typeface="Trebuchet MS" panose="020B0603020202020204" pitchFamily="34" charset="0"/>
                        </a:rPr>
                        <a:t> professional capacity </a:t>
                      </a:r>
                      <a:r>
                        <a:rPr lang="en-US" sz="1800" b="1" dirty="0">
                          <a:latin typeface="Trebuchet MS" panose="020B0603020202020204" pitchFamily="34" charset="0"/>
                        </a:rPr>
                        <a:t>of all staff members </a:t>
                      </a:r>
                      <a:r>
                        <a:rPr lang="en-US" sz="1800" dirty="0">
                          <a:latin typeface="Trebuchet MS" panose="020B0603020202020204" pitchFamily="34" charset="0"/>
                        </a:rPr>
                        <a:t>to facilitate the growth </a:t>
                      </a:r>
                      <a:r>
                        <a:rPr lang="en-US" sz="1800" b="1" dirty="0">
                          <a:latin typeface="Trebuchet MS" panose="020B0603020202020204" pitchFamily="34" charset="0"/>
                        </a:rPr>
                        <a:t>of each student.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sz="1800" b="1"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03192"/>
                  </a:ext>
                </a:extLst>
              </a:tr>
            </a:tbl>
          </a:graphicData>
        </a:graphic>
      </p:graphicFrame>
    </p:spTree>
    <p:extLst>
      <p:ext uri="{BB962C8B-B14F-4D97-AF65-F5344CB8AC3E}">
        <p14:creationId xmlns:p14="http://schemas.microsoft.com/office/powerpoint/2010/main" val="2702078906"/>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2807</TotalTime>
  <Words>4538</Words>
  <Application>Microsoft Office PowerPoint</Application>
  <PresentationFormat>Widescreen</PresentationFormat>
  <Paragraphs>366</Paragraphs>
  <Slides>20</Slides>
  <Notes>20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20</vt:i4>
      </vt:variant>
    </vt:vector>
  </HeadingPairs>
  <TitlesOfParts>
    <vt:vector size="30" baseType="lpstr">
      <vt:lpstr>Arial</vt:lpstr>
      <vt:lpstr>Calibri</vt:lpstr>
      <vt:lpstr>Montserrat Extra-Bold</vt:lpstr>
      <vt:lpstr>Roboto Slab Regular</vt:lpstr>
      <vt:lpstr>Roboto Slab Regular Bold</vt:lpstr>
      <vt:lpstr>Rockwell</vt:lpstr>
      <vt:lpstr>Trebuchet MS</vt:lpstr>
      <vt:lpstr>Custom Design</vt:lpstr>
      <vt:lpstr>1_Office Theme</vt:lpstr>
      <vt:lpstr>Office Theme</vt:lpstr>
      <vt:lpstr>Approved Revisions to Expanded Program for Assisting, Developing, and Evaluating Principal Performance (PADEPP) Rubric and Guidelines  WEBINAR  </vt:lpstr>
      <vt:lpstr>SCDE Office of Educator Effectiveness and Leadership Development </vt:lpstr>
      <vt:lpstr>Timeline of PADEPP Revisions</vt:lpstr>
      <vt:lpstr>SCDE Website: ed.sc.gov</vt:lpstr>
      <vt:lpstr>Instructional Leadership Rubric Changes</vt:lpstr>
      <vt:lpstr>Instructional Leadership Examples</vt:lpstr>
      <vt:lpstr>Instructional Leadership, continued Examples</vt:lpstr>
      <vt:lpstr>Effective Management Rubric Changes</vt:lpstr>
      <vt:lpstr>Effective Management Examples</vt:lpstr>
      <vt:lpstr>Climate Rubric Changes</vt:lpstr>
      <vt:lpstr>Climate Examples</vt:lpstr>
      <vt:lpstr>Climate, continued Examples</vt:lpstr>
      <vt:lpstr>       School/Community Relations Rubric Change</vt:lpstr>
      <vt:lpstr>       School/Community Relations Examples</vt:lpstr>
      <vt:lpstr>Interpersonal Skills Rubric Changes</vt:lpstr>
      <vt:lpstr>Interpersonal Skills Examples</vt:lpstr>
      <vt:lpstr>Staff Development Rubric Changes</vt:lpstr>
      <vt:lpstr>Staff Development Examples</vt:lpstr>
      <vt:lpstr>Sources</vt:lpstr>
      <vt:lpstr>PADEPP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for Assisting, Developing, and Evaluating Principal Performance (PADEPP) Revisions Webinar 2022</dc:title>
  <dc:creator>South Carolina Department of Education</dc:creator>
  <cp:lastModifiedBy>Colley, Faye</cp:lastModifiedBy>
  <cp:revision>60</cp:revision>
  <cp:lastPrinted>2022-07-14T12:23:01Z</cp:lastPrinted>
  <dcterms:created xsi:type="dcterms:W3CDTF">2022-01-27T19:29:55Z</dcterms:created>
  <dcterms:modified xsi:type="dcterms:W3CDTF">2022-09-02T15:44:58Z</dcterms:modified>
</cp:coreProperties>
</file>