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1" r:id="rId4"/>
    <p:sldMasterId id="2147483933" r:id="rId5"/>
    <p:sldMasterId id="2147483935" r:id="rId6"/>
  </p:sldMasterIdLst>
  <p:notesMasterIdLst>
    <p:notesMasterId r:id="rId26"/>
  </p:notesMasterIdLst>
  <p:handoutMasterIdLst>
    <p:handoutMasterId r:id="rId27"/>
  </p:handoutMasterIdLst>
  <p:sldIdLst>
    <p:sldId id="385" r:id="rId7"/>
    <p:sldId id="451" r:id="rId8"/>
    <p:sldId id="601" r:id="rId9"/>
    <p:sldId id="607" r:id="rId10"/>
    <p:sldId id="609" r:id="rId11"/>
    <p:sldId id="616" r:id="rId12"/>
    <p:sldId id="617" r:id="rId13"/>
    <p:sldId id="605" r:id="rId14"/>
    <p:sldId id="619" r:id="rId15"/>
    <p:sldId id="620" r:id="rId16"/>
    <p:sldId id="613" r:id="rId17"/>
    <p:sldId id="614" r:id="rId18"/>
    <p:sldId id="622" r:id="rId19"/>
    <p:sldId id="621" r:id="rId20"/>
    <p:sldId id="623" r:id="rId21"/>
    <p:sldId id="602" r:id="rId22"/>
    <p:sldId id="361" r:id="rId23"/>
    <p:sldId id="438" r:id="rId24"/>
    <p:sldId id="273" r:id="rId25"/>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E34DB8"/>
    <a:srgbClr val="53C3DD"/>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31855E-A15D-4CCF-8C0F-AA03EE6BC6F0}" v="1" dt="2024-01-16T17:04:54.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523" autoAdjust="0"/>
  </p:normalViewPr>
  <p:slideViewPr>
    <p:cSldViewPr snapToGrid="0">
      <p:cViewPr varScale="1">
        <p:scale>
          <a:sx n="70" d="100"/>
          <a:sy n="70" d="100"/>
        </p:scale>
        <p:origin x="2118" y="5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sz="quarter" idx="1"/>
          </p:nvPr>
        </p:nvSpPr>
        <p:spPr>
          <a:xfrm>
            <a:off x="5400140" y="0"/>
            <a:ext cx="4130914" cy="1915987"/>
          </a:xfrm>
          <a:prstGeom prst="rect">
            <a:avLst/>
          </a:prstGeom>
        </p:spPr>
        <p:txBody>
          <a:bodyPr vert="horz" lIns="174404" tIns="87202" rIns="174404" bIns="87202" rtlCol="0"/>
          <a:lstStyle>
            <a:lvl1pPr algn="r">
              <a:defRPr sz="2300"/>
            </a:lvl1pPr>
          </a:lstStyle>
          <a:p>
            <a:fld id="{D2B4CFEA-8CBF-4C22-8D50-557FB93F6529}" type="datetimeFigureOut">
              <a:rPr lang="en-US" smtClean="0"/>
              <a:t>9/5/2024</a:t>
            </a:fld>
            <a:endParaRPr lang="en-US"/>
          </a:p>
        </p:txBody>
      </p:sp>
      <p:sp>
        <p:nvSpPr>
          <p:cNvPr id="4" name="Footer Placeholder 3"/>
          <p:cNvSpPr>
            <a:spLocks noGrp="1"/>
          </p:cNvSpPr>
          <p:nvPr>
            <p:ph type="ftr" sz="quarter" idx="2"/>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5" name="Slide Number Placeholder 4"/>
          <p:cNvSpPr>
            <a:spLocks noGrp="1"/>
          </p:cNvSpPr>
          <p:nvPr>
            <p:ph type="sldNum" sz="quarter" idx="3"/>
          </p:nvPr>
        </p:nvSpPr>
        <p:spPr>
          <a:xfrm>
            <a:off x="5400140" y="36423340"/>
            <a:ext cx="4130914" cy="1915987"/>
          </a:xfrm>
          <a:prstGeom prst="rect">
            <a:avLst/>
          </a:prstGeom>
        </p:spPr>
        <p:txBody>
          <a:bodyPr vert="horz" lIns="174404" tIns="87202" rIns="174404" bIns="87202" rtlCol="0" anchor="b"/>
          <a:lstStyle>
            <a:lvl1pPr algn="r">
              <a:defRPr sz="23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idx="1"/>
          </p:nvPr>
        </p:nvSpPr>
        <p:spPr>
          <a:xfrm>
            <a:off x="5400140" y="0"/>
            <a:ext cx="4130914" cy="1915987"/>
          </a:xfrm>
          <a:prstGeom prst="rect">
            <a:avLst/>
          </a:prstGeom>
        </p:spPr>
        <p:txBody>
          <a:bodyPr vert="horz" lIns="174404" tIns="87202" rIns="174404" bIns="87202" rtlCol="0"/>
          <a:lstStyle>
            <a:lvl1pPr algn="r">
              <a:defRPr sz="2300"/>
            </a:lvl1pPr>
          </a:lstStyle>
          <a:p>
            <a:fld id="{413E7117-E1C1-48AA-9EB6-5EE91E541C70}" type="datetimeFigureOut">
              <a:rPr lang="en-US" smtClean="0"/>
              <a:t>9/5/2024</a:t>
            </a:fld>
            <a:endParaRPr lang="en-US"/>
          </a:p>
        </p:txBody>
      </p:sp>
      <p:sp>
        <p:nvSpPr>
          <p:cNvPr id="4" name="Slide Image Placeholder 3"/>
          <p:cNvSpPr>
            <a:spLocks noGrp="1" noRot="1" noChangeAspect="1"/>
          </p:cNvSpPr>
          <p:nvPr>
            <p:ph type="sldImg" idx="2"/>
          </p:nvPr>
        </p:nvSpPr>
        <p:spPr>
          <a:xfrm>
            <a:off x="-8015288" y="2876550"/>
            <a:ext cx="25565101" cy="14381163"/>
          </a:xfrm>
          <a:prstGeom prst="rect">
            <a:avLst/>
          </a:prstGeom>
          <a:noFill/>
          <a:ln w="12700">
            <a:solidFill>
              <a:prstClr val="black"/>
            </a:solidFill>
          </a:ln>
        </p:spPr>
        <p:txBody>
          <a:bodyPr vert="horz" lIns="174404" tIns="87202" rIns="174404" bIns="87202" rtlCol="0" anchor="ctr"/>
          <a:lstStyle/>
          <a:p>
            <a:endParaRPr lang="en-US"/>
          </a:p>
        </p:txBody>
      </p:sp>
      <p:sp>
        <p:nvSpPr>
          <p:cNvPr id="5" name="Notes Placeholder 4"/>
          <p:cNvSpPr>
            <a:spLocks noGrp="1"/>
          </p:cNvSpPr>
          <p:nvPr>
            <p:ph type="body" sz="quarter" idx="3"/>
          </p:nvPr>
        </p:nvSpPr>
        <p:spPr>
          <a:xfrm>
            <a:off x="952459" y="18211672"/>
            <a:ext cx="7628290" cy="17256945"/>
          </a:xfrm>
          <a:prstGeom prst="rect">
            <a:avLst/>
          </a:prstGeom>
        </p:spPr>
        <p:txBody>
          <a:bodyPr vert="horz" lIns="174404" tIns="87202" rIns="174404" bIns="8720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7" name="Slide Number Placeholder 6"/>
          <p:cNvSpPr>
            <a:spLocks noGrp="1"/>
          </p:cNvSpPr>
          <p:nvPr>
            <p:ph type="sldNum" sz="quarter" idx="5"/>
          </p:nvPr>
        </p:nvSpPr>
        <p:spPr>
          <a:xfrm>
            <a:off x="5400140" y="36423340"/>
            <a:ext cx="4130914" cy="1915987"/>
          </a:xfrm>
          <a:prstGeom prst="rect">
            <a:avLst/>
          </a:prstGeom>
        </p:spPr>
        <p:txBody>
          <a:bodyPr vert="horz" lIns="174404" tIns="87202" rIns="174404" bIns="87202" rtlCol="0" anchor="b"/>
          <a:lstStyle>
            <a:lvl1pPr algn="r">
              <a:defRPr sz="23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Welcome to the spring installment of our Deep Dive into managing Special Areas evaluations in </a:t>
            </a:r>
            <a:r>
              <a:rPr lang="en-US" dirty="0" err="1">
                <a:cs typeface="Calibri"/>
              </a:rPr>
              <a:t>SCLead</a:t>
            </a:r>
            <a:r>
              <a:rPr lang="en-US" dirty="0">
                <a:cs typeface="Calibri"/>
              </a:rPr>
              <a:t>. Today our focus will be on finishing strong with your evaluations for School Librarians. As a matter of housekeeping before we get started, please mute your mics until you are ready to speak. Feel free to type any questions in the chat, or hop on the mic during our periodic breaks for questions. </a:t>
            </a:r>
            <a:r>
              <a:rPr lang="en-US">
                <a:cs typeface="Calibri"/>
              </a:rPr>
              <a:t>(Introduce </a:t>
            </a:r>
            <a:r>
              <a:rPr lang="en-US" dirty="0">
                <a:cs typeface="Calibri"/>
              </a:rPr>
              <a:t>self and team members </a:t>
            </a:r>
            <a:r>
              <a:rPr lang="en-US">
                <a:cs typeface="Calibri"/>
              </a:rPr>
              <a:t>assisting.) </a:t>
            </a:r>
            <a:endParaRPr lang="en-US" dirty="0">
              <a:cs typeface="Calibri"/>
            </a:endParaRPr>
          </a:p>
          <a:p>
            <a:endParaRPr lang="en-US" dirty="0">
              <a:cs typeface="Calibri"/>
            </a:endParaRPr>
          </a:p>
          <a:p>
            <a:pPr marL="0" indent="0">
              <a:buNone/>
            </a:pPr>
            <a:endParaRPr lang="en-US" dirty="0">
              <a:ea typeface="Calibri"/>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When you click on Details to examine an individual evaluation, you are directed to the educator’s Overall Status page. This page reflects the percentage complete of the Prerequisites, the Orientation; the Preliminary Cycle, and the Final Cycle, as well as a list of the Evaluation team members and roles. Beside each of the required elements under each cycle you will see a bar graph containing the percentage complete of that element. This percentage is a more precise measure of the level of completion of required elements. For this mid-point check we want to focus on the Preliminary Cycle bars only.  As you will see the Plan bar is reflecting only 25%. When we click into Plan on the left menu, you are taken to the School Librarian Plan where you would see only the Preliminary Approval Conference signed by the Principal. You would see that the Librarian had not signed the Preliminary Approval Conference which would increase the completion percentage to 50. Principal signature on the Preliminary Evaluation Conference would increase the percentage to 75% and the addition of the librarian’s signature on the Preliminary Evaluation conference would complete the bar at 100% for the Preliminary Cycle Plan bar.  Similarly, you would investigate the 25% for Observations in much the same way. Remember that </a:t>
            </a:r>
            <a:r>
              <a:rPr lang="en-US" dirty="0" err="1"/>
              <a:t>SCLead</a:t>
            </a:r>
            <a:r>
              <a:rPr lang="en-US" dirty="0"/>
              <a:t> will give you the blue and yellow warning messages explaining what is missing for completion. You will also see the individual evaluation donut with the percentage complete for the entire evaluation. </a:t>
            </a: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41746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ea typeface="Calibri"/>
                <a:cs typeface="Calibri"/>
              </a:rPr>
              <a:t>Now that we have a better idea of where we stand as we begin the Final Cycle for 2023-24 with these Special Areas evaluations, let's talk about what we still need to accomplish before closing out the year. We discussed some of the is earlier when detailing the Bubbles page, but let’s take a look at a quick checklist. </a:t>
            </a:r>
          </a:p>
        </p:txBody>
      </p:sp>
      <p:sp>
        <p:nvSpPr>
          <p:cNvPr id="4" name="Slide Number Placeholder 3"/>
          <p:cNvSpPr>
            <a:spLocks noGrp="1"/>
          </p:cNvSpPr>
          <p:nvPr>
            <p:ph type="sldNum" sz="quarter" idx="5"/>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1298050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ea typeface="Calibri"/>
                <a:cs typeface="Calibri"/>
              </a:rPr>
              <a:t>Once you have verified that the Preliminary Cycle components have been completed it is time to move into the home stretch. Final Cycle Observations should be completed just like Preliminary Cycle Observations using the worksheets, unless the district allows the skip feature to be enabled for experienced librarians coming from out of state or for continuing formative librarians. </a:t>
            </a:r>
          </a:p>
          <a:p>
            <a:r>
              <a:rPr lang="en-US" dirty="0">
                <a:ea typeface="Calibri"/>
                <a:cs typeface="Calibri"/>
              </a:rPr>
              <a:t>Once these observations are completed, the Final Cycle Observation Conference should be held and signed. </a:t>
            </a:r>
          </a:p>
          <a:p>
            <a:r>
              <a:rPr lang="en-US" dirty="0">
                <a:ea typeface="Calibri"/>
                <a:cs typeface="Calibri"/>
              </a:rPr>
              <a:t>The librarian completes the Professionalism Self-Review and the Evaluation Chair completes the Final Professionalism Review and signatures are entered.</a:t>
            </a:r>
          </a:p>
          <a:p>
            <a:r>
              <a:rPr lang="en-US" dirty="0">
                <a:ea typeface="Calibri"/>
                <a:cs typeface="Calibri"/>
              </a:rPr>
              <a:t>Once all of these required components including the Librarian Plan are completed, the Final Evaluation Conference is held and signed. Final Observation and Evaluation conferences may be combined as determined by your particular district's procedures. The District ADEPT administrator or their designee should complete the recommendations for Next Year and sign in order to complete the 2023-24 evaluation. </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3950574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For a spreadsheet report drilling down even farther into the evaluation status for librarian evaluations, administrators can pull the </a:t>
            </a:r>
            <a:r>
              <a:rPr lang="en-US" b="0" i="0" dirty="0">
                <a:solidFill>
                  <a:srgbClr val="666666"/>
                </a:solidFill>
                <a:effectLst/>
                <a:latin typeface="ralewaymedium"/>
              </a:rPr>
              <a:t>Yearly Evaluation Results &amp; Indicator Detail (District (School), ADEPT - SL) report from their ADEPT Reports tab indicated by the arrow on the left of the screen. </a:t>
            </a:r>
            <a:r>
              <a:rPr lang="en-US" b="0" i="0" dirty="0">
                <a:solidFill>
                  <a:srgbClr val="AAAAAA"/>
                </a:solidFill>
                <a:effectLst/>
                <a:latin typeface="ralewaymedium"/>
              </a:rPr>
              <a:t>This report lists all evaluation data and domain/indicator averages for each evaluated school librarian in a given school. The same report can be run by district administrators containing district data. </a:t>
            </a:r>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402682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In the screenshot of the column identifiers in the report, you can see that individual indicator scores and cycle results for each cycle, as well as the overall results and recommendations for next year are broken down in one spreadsheet. </a:t>
            </a:r>
          </a:p>
        </p:txBody>
      </p:sp>
      <p:sp>
        <p:nvSpPr>
          <p:cNvPr id="4" name="Slide Number Placeholder 3"/>
          <p:cNvSpPr>
            <a:spLocks noGrp="1"/>
          </p:cNvSpPr>
          <p:nvPr>
            <p:ph type="sldNum" sz="quarter" idx="5"/>
          </p:nvPr>
        </p:nvSpPr>
        <p:spPr/>
        <p:txBody>
          <a:bodyPr/>
          <a:lstStyle/>
          <a:p>
            <a:fld id="{50742E3A-DC09-48C0-97A8-029D8AFE56FE}" type="slidenum">
              <a:rPr lang="en-US" smtClean="0"/>
              <a:t>14</a:t>
            </a:fld>
            <a:endParaRPr lang="en-US"/>
          </a:p>
        </p:txBody>
      </p:sp>
    </p:spTree>
    <p:extLst>
      <p:ext uri="{BB962C8B-B14F-4D97-AF65-F5344CB8AC3E}">
        <p14:creationId xmlns:p14="http://schemas.microsoft.com/office/powerpoint/2010/main" val="4174087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Now for a much more aerial overview of the status without indicator detail, I would suggest the Evaluation Status report which shows you completion status with a simple Y or N for yes or no and doesn’t drill down to indicator level or scores. </a:t>
            </a:r>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3900557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We’d like to remind you of the helpful step by step guides we used in the Fall Virtual Office Hours for Special Areas where we used the guides to take us click by click through set-up and beginning evaluations for librarians in </a:t>
            </a:r>
            <a:r>
              <a:rPr lang="en-US" dirty="0" err="1"/>
              <a:t>SCLead</a:t>
            </a:r>
            <a:r>
              <a:rPr lang="en-US" dirty="0"/>
              <a:t>. Those click by click Help Guides can be found on your Home page in </a:t>
            </a:r>
            <a:r>
              <a:rPr lang="en-US" dirty="0" err="1"/>
              <a:t>SCLead</a:t>
            </a:r>
            <a:r>
              <a:rPr lang="en-US" dirty="0"/>
              <a:t> by scrolling down to the bottom of the page. Under the Help Resources box, you should be able to scroll to the ADEPT 2020 section where all of our Special Areas help guides are located. These help guides take you click by click through the steps and have screenshots and detailed descriptions for evaluators and educators to aide in navigating the data entry necessary for your evaluations. If you have confusion around the Worksheet or the Conferencing elements of the evaluations, those particular help guides may be of special assistance. </a:t>
            </a:r>
          </a:p>
          <a:p>
            <a:endParaRPr lang="en-US" dirty="0"/>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518430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dirty="0">
                <a:solidFill>
                  <a:prstClr val="black"/>
                </a:solidFill>
                <a:cs typeface="Calibri"/>
              </a:rPr>
              <a:t>Here are the links to the content located on our Educator Effectiveness webpage. Also, you will see my contact information, but you can also refer your questions to your ADEPT liaison on our team and they ill be happy to assist. </a:t>
            </a:r>
            <a:endParaRPr lang="en-US" sz="1600" dirty="0"/>
          </a:p>
          <a:p>
            <a:br>
              <a:rPr lang="en-US" sz="1500" dirty="0">
                <a:cs typeface="+mn-lt"/>
              </a:rPr>
            </a:b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2301192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cs typeface="Calibri"/>
              </a:rPr>
              <a:t>That concludes all of the reminders and information that we have for you today. I’d like to thank my teammates for their assistance with these Office Hours. We are thankful for your participation and attention today. We know what a busy time this can be and we want to respect that time, so if you have no questions, feel free to log off or stick around with us. </a:t>
            </a: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18</a:t>
            </a:fld>
            <a:endParaRPr lang="en-US"/>
          </a:p>
        </p:txBody>
      </p:sp>
    </p:spTree>
    <p:extLst>
      <p:ext uri="{BB962C8B-B14F-4D97-AF65-F5344CB8AC3E}">
        <p14:creationId xmlns:p14="http://schemas.microsoft.com/office/powerpoint/2010/main" val="7488191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36531" y="4582943"/>
            <a:ext cx="5892172" cy="4341842"/>
          </a:xfrm>
          <a:prstGeom prst="rect">
            <a:avLst/>
          </a:prstGeom>
          <a:noFill/>
          <a:ln>
            <a:noFill/>
          </a:ln>
        </p:spPr>
        <p:txBody>
          <a:bodyPr spcFirstLastPara="1" wrap="square" lIns="97157" tIns="97157" rIns="97157" bIns="97157" anchor="t" anchorCtr="0">
            <a:noAutofit/>
          </a:bodyPr>
          <a:lstStyle/>
          <a:p>
            <a:pPr>
              <a:buSzPts val="1100"/>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a:solidFill>
                <a:schemeClr val="dk1"/>
              </a:solidFill>
              <a:latin typeface="Calibri"/>
              <a:ea typeface="Calibri"/>
              <a:cs typeface="Calibri"/>
              <a:sym typeface="Calibri"/>
            </a:endParaRPr>
          </a:p>
        </p:txBody>
      </p:sp>
      <p:sp>
        <p:nvSpPr>
          <p:cNvPr id="290" name="Google Shape;290;g46a9f7d4e3_2_74:notes"/>
          <p:cNvSpPr>
            <a:spLocks noGrp="1" noRot="1" noChangeAspect="1"/>
          </p:cNvSpPr>
          <p:nvPr>
            <p:ph type="sldImg" idx="2"/>
          </p:nvPr>
        </p:nvSpPr>
        <p:spPr>
          <a:xfrm>
            <a:off x="465138" y="723900"/>
            <a:ext cx="6434137" cy="3619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baseline="0" dirty="0">
                <a:cs typeface="Calibri"/>
              </a:rPr>
              <a:t>Today we would like to take some time to  do a midpoint check-in on your School Librarian evaluations. These sessions are recorded and will be posted to the Educator Effectiveness webpage once they have been through our accessibility process. Since our main target audience for today is evaluators, we will not spend a lot of time on contract levels or setting up the evaluations, since that was covered in our fall Office Hours for librarian evaluations. That recording can be found on our website at he link on the last slide of today’s deck. However, it is beneficial as an evaluator and an educator to be somewhat familiar with how the evaluation requirements vary based on contract level. </a:t>
            </a:r>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2974091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Evaluation requirements vary based on contract level as set by your district’s ADEPT Coordinator and factors in certification type and experience. You will notice that the main difference between evaluation levels is the number of required observations and the composition of the evaluation team. For instance, an Induction level librarian would require a certified mentor in addition to the ONE certified evaluator who may be the principal or their designee. The Summative librarian evaluation calls for no mentor, but a two member evaluation team consisting of the principal or their designee and a content expert, a certified librarian. The School Librarian Plan is required for all contract levels except Continuing GBE, when only the Professional Goal is required. The Professional Goal for GBE is embedded in the Librarian Plan section on </a:t>
            </a:r>
            <a:r>
              <a:rPr lang="en-US" dirty="0" err="1"/>
              <a:t>SCLead</a:t>
            </a:r>
            <a:r>
              <a:rPr lang="en-US" dirty="0"/>
              <a:t>. Please keep in mind that the agency sets the floor of requirements, but your district may require additional elements for evaluation, so consult your district ADEPT coordinator if you have specific questions concerning your district requirements.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a typeface="Calibri"/>
              <a:cs typeface="Calibri"/>
            </a:endParaRPr>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3</a:t>
            </a:fld>
            <a:endParaRPr lang="en-US"/>
          </a:p>
        </p:txBody>
      </p:sp>
    </p:spTree>
    <p:extLst>
      <p:ext uri="{BB962C8B-B14F-4D97-AF65-F5344CB8AC3E}">
        <p14:creationId xmlns:p14="http://schemas.microsoft.com/office/powerpoint/2010/main" val="905622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pPr>
              <a:defRPr/>
            </a:pPr>
            <a:r>
              <a:rPr lang="en-US" dirty="0">
                <a:ea typeface="Calibri"/>
                <a:cs typeface="Calibri"/>
              </a:rPr>
              <a:t>Similar to the SC Teaching Standards Rubric,  the School Librarian Rubric is comprised of four Domains. Librarian evaluations are also weighted based on the rubric. Here you will see the Domain weights for the School Librarian evaluation. The largest percentage weight is given to the Library Services and Management domain because this domain makes up the majority of the librarian’s day-to-day job functions. </a:t>
            </a:r>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1280264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err="1">
                <a:ea typeface="Calibri"/>
                <a:cs typeface="Calibri"/>
              </a:rPr>
              <a:t>SCLead</a:t>
            </a:r>
            <a:r>
              <a:rPr lang="en-US" dirty="0">
                <a:ea typeface="Calibri"/>
                <a:cs typeface="Calibri"/>
              </a:rPr>
              <a:t> provides several ways for you to check the status of your current school librarian evaluations. Let's look at one of those options now.  </a:t>
            </a:r>
          </a:p>
        </p:txBody>
      </p:sp>
      <p:sp>
        <p:nvSpPr>
          <p:cNvPr id="4" name="Slide Number Placeholder 3"/>
          <p:cNvSpPr>
            <a:spLocks noGrp="1"/>
          </p:cNvSpPr>
          <p:nvPr>
            <p:ph type="sldNum" sz="quarter" idx="5"/>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3674667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From your district dashboard you will select the Evaluations tab from the teal bar. This tab will bring up all evaluations for your district. </a:t>
            </a:r>
          </a:p>
        </p:txBody>
      </p:sp>
      <p:sp>
        <p:nvSpPr>
          <p:cNvPr id="4" name="Slide Number Placeholder 3"/>
          <p:cNvSpPr>
            <a:spLocks noGrp="1"/>
          </p:cNvSpPr>
          <p:nvPr>
            <p:ph type="sldNum" sz="quarter" idx="5"/>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1716944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Once you have selected the Evaluations tab, then it is time to set the filters for your query. Be sure to clear any previous searches before selecting the ADEPT 2020 for Special Areas from the Evaluation Model drop down. Then select School Librarian from the Educator Type drop-down. Don’t forget to click on Search. This will show you an overview of the status of your librarian evaluation completion status, also known as the Bubbles page. </a:t>
            </a:r>
          </a:p>
        </p:txBody>
      </p:sp>
      <p:sp>
        <p:nvSpPr>
          <p:cNvPr id="4" name="Slide Number Placeholder 3"/>
          <p:cNvSpPr>
            <a:spLocks noGrp="1"/>
          </p:cNvSpPr>
          <p:nvPr>
            <p:ph type="sldNum" sz="quarter" idx="5"/>
          </p:nvPr>
        </p:nvSpPr>
        <p:spPr/>
        <p:txBody>
          <a:bodyPr/>
          <a:lstStyle/>
          <a:p>
            <a:fld id="{50742E3A-DC09-48C0-97A8-029D8AFE56FE}" type="slidenum">
              <a:rPr lang="en-US" smtClean="0"/>
              <a:t>7</a:t>
            </a:fld>
            <a:endParaRPr lang="en-US"/>
          </a:p>
        </p:txBody>
      </p:sp>
    </p:spTree>
    <p:extLst>
      <p:ext uri="{BB962C8B-B14F-4D97-AF65-F5344CB8AC3E}">
        <p14:creationId xmlns:p14="http://schemas.microsoft.com/office/powerpoint/2010/main" val="3541238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check here for progress at any point in the evaluation year, but for the purposes of today’s webinar, we are performing a mid-year spot check. To better orient you to your Bubbles page, you see the academic year, librarian’s name, contract and evaluation level, and evaluation model. For school librarians, counselors, and SLPs, that must be ADEPT 2020 for Special Areas. On the right screen, you will see a series of bubbles. The number and type of bubbles varies based on the required elements of the educator’s contract level. You will see the same 5 bubbles for Formative and Summative evaluations. We’ll discuss the Continuing GBE librarian bubbles on the next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Beginning from the left, the first bubble labeled OR is the Orientation bubble. This bubble is either fully shaded or blank, depending on the presence of the educator’s signature on their Orientation page. This signature unlocks their access to the rest of the components of their evaluation.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second bubble is labeled PLN for the School Librarian Plan. At this point in the year, this bubble should be half filled indicating that the Preliminary Approval Conference and the Preliminary Evaluation Conference have been held and signed by the evaluation chair. Once the Final Evaluation Conference is held and the Plan signed, this bubble will fill completely.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third bubble is the OBS button and it should be half filled at this point indicating that the required number of observations for the Preliminary Cycle have been completed using the worksheets and that those have been combined into the Preliminary Evaluation Conference form, conference  held and signatures present. This bubble will fill completely once the same process is completed for the Final Cycle.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bubble is the PRO button for Professionalism. This bubble may fill partially if a Preliminary Review  and Self Review are entered and signed during the Preliminary Cycle. Preliminary reviews are not required by the SCDE; however, the Final Professionalism Review is required. Once the Final Professionalism Review is entered by the evaluation chair or principal and the educator’s Professionalism Self-review are entered and both are signed, then the PRO bubble will fill completely.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final bubble is the C for Complete. Once all components of the evaluation have been completed and all required signatures are present, the district ADEPT coordinator will enter the recommendations for next year, add their signature, and mark the evaluation Complete on the Results page. This will completely darken the C bubble.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a checkpoint for January, empty bubbles other than the Completion bubble need a closer look. For a clearer picture of the completion level of these elements, click on Details which will take you directly to the evaluation. Since the School Librarian Plan should have at least Approval Conference signatures and Preliminary Cycle Conference signatures, those bubbles should be at least half filled. Since Preliminary Cycle observations should have been completed, this bubble should be at least half filled. Click on Details to dive deeper into the individual evaluation for more information and follow up with the Evaluation Chair.</a:t>
            </a:r>
          </a:p>
          <a:p>
            <a:r>
              <a:rPr lang="en-US" dirty="0"/>
              <a:t>Missing elements will warrant blue or yellow error messages depending on what is missing. These messages detail the missing element(s) that may be preventing completion</a:t>
            </a:r>
          </a:p>
        </p:txBody>
      </p:sp>
      <p:sp>
        <p:nvSpPr>
          <p:cNvPr id="4" name="Slide Number Placeholder 3"/>
          <p:cNvSpPr>
            <a:spLocks noGrp="1"/>
          </p:cNvSpPr>
          <p:nvPr>
            <p:ph type="sldNum" sz="quarter" idx="5"/>
          </p:nvPr>
        </p:nvSpPr>
        <p:spPr/>
        <p:txBody>
          <a:bodyPr/>
          <a:lstStyle/>
          <a:p>
            <a:fld id="{50742E3A-DC09-48C0-97A8-029D8AFE56FE}" type="slidenum">
              <a:rPr lang="en-US" smtClean="0"/>
              <a:t>8</a:t>
            </a:fld>
            <a:endParaRPr lang="en-US"/>
          </a:p>
        </p:txBody>
      </p:sp>
    </p:spTree>
    <p:extLst>
      <p:ext uri="{BB962C8B-B14F-4D97-AF65-F5344CB8AC3E}">
        <p14:creationId xmlns:p14="http://schemas.microsoft.com/office/powerpoint/2010/main" val="4278809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dirty="0"/>
              <a:t>Here you see the Evaluations tab view when filtered for the Continuing GBE librarians. You will see only three bubbles for these librarians. The First is the Orientation bubble, the middle bubble is the SG bubble which stands for SMART Goal. The SMART Goal is the professional goal embedded within the School Librarian Plan and serves as the Goal in Goals Based Evaluation or GBE. In order to fill this bubble partially, the librarian must enter the SMART goal, the Preliminary Approval conference must be held and signed, and  the Preliminary Cycle Conference must be held and signed. This will shade the bubble halfway. Conducting and signing the Final Evaluation Cycle conference will complete the shading of the SG bubble. The last bubble is the C for complete and the same rules apply as discussed in the previous slide. As a side note, these are the same three bubbles that will populate for librarians on Letter of Agreement since those evaluations are suggested but not required in </a:t>
            </a:r>
            <a:r>
              <a:rPr lang="en-US" dirty="0" err="1"/>
              <a:t>SCLead</a:t>
            </a:r>
            <a:r>
              <a:rPr lang="en-US" dirty="0"/>
              <a:t>.</a:t>
            </a:r>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44292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756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13633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3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23473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4410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071231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94546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13555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4788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383146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Tree>
    <p:extLst>
      <p:ext uri="{BB962C8B-B14F-4D97-AF65-F5344CB8AC3E}">
        <p14:creationId xmlns:p14="http://schemas.microsoft.com/office/powerpoint/2010/main" val="1188976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9935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4" name="Picture 3">
            <a:extLst>
              <a:ext uri="{FF2B5EF4-FFF2-40B4-BE49-F238E27FC236}">
                <a16:creationId xmlns:a16="http://schemas.microsoft.com/office/drawing/2014/main" id="{255F65CC-9FFA-D4ED-6365-494E301234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reeform 16">
            <a:extLst>
              <a:ext uri="{FF2B5EF4-FFF2-40B4-BE49-F238E27FC236}">
                <a16:creationId xmlns:a16="http://schemas.microsoft.com/office/drawing/2014/main" id="{D8075BC8-3DEA-C3CB-3F01-B3848FB18A85}"/>
              </a:ext>
            </a:extLst>
          </p:cNvPr>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6" name="Freeform 17">
            <a:extLst>
              <a:ext uri="{FF2B5EF4-FFF2-40B4-BE49-F238E27FC236}">
                <a16:creationId xmlns:a16="http://schemas.microsoft.com/office/drawing/2014/main" id="{DE62DC1F-FB05-7176-55BF-D9E586295040}"/>
              </a:ext>
            </a:extLst>
          </p:cNvPr>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cxnSp>
        <p:nvCxnSpPr>
          <p:cNvPr id="7" name="Straight Connector 6">
            <a:extLst>
              <a:ext uri="{FF2B5EF4-FFF2-40B4-BE49-F238E27FC236}">
                <a16:creationId xmlns:a16="http://schemas.microsoft.com/office/drawing/2014/main" id="{3D99B00F-0683-A982-4C29-0F637E37AF76}"/>
              </a:ext>
            </a:extLst>
          </p:cNvPr>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7568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83096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6" y="2698522"/>
            <a:ext cx="10259311" cy="1193800"/>
          </a:xfrm>
        </p:spPr>
        <p:txBody>
          <a:bodyPr anchor="b">
            <a:normAutofit/>
          </a:bodyPr>
          <a:lstStyle>
            <a:lvl1pPr algn="l">
              <a:defRPr sz="36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5" y="4035910"/>
            <a:ext cx="10259311" cy="692832"/>
          </a:xfrm>
        </p:spPr>
        <p:txBody>
          <a:bodyPr/>
          <a:lstStyle>
            <a:lvl1pPr marL="0" indent="0" algn="l">
              <a:buNone/>
              <a:defRPr sz="1800">
                <a:solidFill>
                  <a:schemeClr val="tx1"/>
                </a:solidFill>
                <a:latin typeface="Karla" pitchFamily="2"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9" cy="2030220"/>
          </a:xfrm>
          <a:prstGeom prst="rect">
            <a:avLst/>
          </a:prstGeom>
        </p:spPr>
      </p:pic>
    </p:spTree>
    <p:extLst>
      <p:ext uri="{BB962C8B-B14F-4D97-AF65-F5344CB8AC3E}">
        <p14:creationId xmlns:p14="http://schemas.microsoft.com/office/powerpoint/2010/main" val="830509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7"/>
            <a:ext cx="1847851"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7"/>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2"/>
            <a:ext cx="1214437" cy="365125"/>
          </a:xfrm>
        </p:spPr>
        <p:txBody>
          <a:bodyPr/>
          <a:lstStyle>
            <a:lvl1pPr>
              <a:defRPr sz="105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1" y="1653309"/>
            <a:ext cx="5260380" cy="4267200"/>
          </a:xfrm>
        </p:spPr>
        <p:txBody>
          <a:bodyPr>
            <a:normAutofit/>
          </a:bodyPr>
          <a:lstStyle>
            <a:lvl1pPr>
              <a:buClr>
                <a:schemeClr val="tx2"/>
              </a:buClr>
              <a:defRPr sz="1800">
                <a:latin typeface="Karla" pitchFamily="2" charset="0"/>
              </a:defRPr>
            </a:lvl1pPr>
            <a:lvl2pPr>
              <a:buClr>
                <a:schemeClr val="tx2"/>
              </a:buClr>
              <a:defRPr sz="1800">
                <a:latin typeface="Karla" pitchFamily="2" charset="0"/>
              </a:defRPr>
            </a:lvl2pPr>
            <a:lvl3pPr>
              <a:buClr>
                <a:schemeClr val="tx2"/>
              </a:buClr>
              <a:defRPr sz="1800">
                <a:latin typeface="Karla" pitchFamily="2" charset="0"/>
              </a:defRPr>
            </a:lvl3pPr>
            <a:lvl4pPr>
              <a:buClr>
                <a:schemeClr val="tx2"/>
              </a:buClr>
              <a:defRPr sz="1800">
                <a:latin typeface="Karla" pitchFamily="2" charset="0"/>
              </a:defRPr>
            </a:lvl4pPr>
            <a:lvl5pPr>
              <a:buClr>
                <a:schemeClr val="tx2"/>
              </a:buClr>
              <a:defRPr sz="18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60" y="1647048"/>
            <a:ext cx="5234553" cy="4265557"/>
          </a:xfrm>
        </p:spPr>
        <p:txBody>
          <a:bodyPr>
            <a:normAutofit/>
          </a:bodyPr>
          <a:lstStyle>
            <a:lvl1pPr>
              <a:buClr>
                <a:schemeClr val="tx2"/>
              </a:buClr>
              <a:defRPr sz="1800">
                <a:latin typeface="Karla" pitchFamily="2" charset="0"/>
              </a:defRPr>
            </a:lvl1pPr>
            <a:lvl2pPr>
              <a:buClr>
                <a:schemeClr val="tx2"/>
              </a:buClr>
              <a:defRPr sz="1800">
                <a:latin typeface="Karla" pitchFamily="2" charset="0"/>
              </a:defRPr>
            </a:lvl2pPr>
            <a:lvl3pPr>
              <a:buClr>
                <a:schemeClr val="tx2"/>
              </a:buClr>
              <a:defRPr sz="1800">
                <a:latin typeface="Karla" pitchFamily="2" charset="0"/>
              </a:defRPr>
            </a:lvl3pPr>
            <a:lvl4pPr>
              <a:buClr>
                <a:schemeClr val="tx2"/>
              </a:buClr>
              <a:defRPr sz="1800">
                <a:latin typeface="Karla" pitchFamily="2" charset="0"/>
              </a:defRPr>
            </a:lvl4pPr>
            <a:lvl5pPr>
              <a:buClr>
                <a:schemeClr val="tx2"/>
              </a:buClr>
              <a:defRPr sz="18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2" y="6667615"/>
            <a:ext cx="12191999" cy="80791"/>
          </a:xfrm>
          <a:prstGeom prst="rect">
            <a:avLst/>
          </a:prstGeom>
          <a:noFill/>
        </p:spPr>
        <p:txBody>
          <a:bodyPr wrap="square" lIns="0" tIns="0" rIns="0" bIns="0" rtlCol="0">
            <a:spAutoFit/>
          </a:bodyPr>
          <a:lstStyle/>
          <a:p>
            <a:pPr algn="ctr"/>
            <a:r>
              <a:rPr lang="en-US" sz="525"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891123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7"/>
            <a:ext cx="1847851"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7"/>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1800">
                <a:solidFill>
                  <a:schemeClr val="tx1"/>
                </a:solidFill>
                <a:latin typeface="Karla" pitchFamily="2" charset="0"/>
              </a:defRPr>
            </a:lvl1pPr>
            <a:lvl2pPr>
              <a:buClr>
                <a:schemeClr val="tx2"/>
              </a:buClr>
              <a:defRPr sz="1500">
                <a:solidFill>
                  <a:schemeClr val="tx1"/>
                </a:solidFill>
                <a:latin typeface="Karla" pitchFamily="2" charset="0"/>
              </a:defRPr>
            </a:lvl2pPr>
            <a:lvl3pPr>
              <a:buClr>
                <a:schemeClr val="tx2"/>
              </a:buClr>
              <a:defRPr sz="1350">
                <a:solidFill>
                  <a:schemeClr val="tx1"/>
                </a:solidFill>
                <a:latin typeface="Karla" pitchFamily="2" charset="0"/>
              </a:defRPr>
            </a:lvl3pPr>
            <a:lvl4pPr>
              <a:buClr>
                <a:schemeClr val="tx2"/>
              </a:buClr>
              <a:defRPr sz="1200">
                <a:solidFill>
                  <a:schemeClr val="tx1"/>
                </a:solidFill>
                <a:latin typeface="Karla" pitchFamily="2" charset="0"/>
              </a:defRPr>
            </a:lvl4pPr>
            <a:lvl5pPr>
              <a:buClr>
                <a:schemeClr val="tx2"/>
              </a:buClr>
              <a:defRPr sz="12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2"/>
            <a:ext cx="1214437" cy="365125"/>
          </a:xfrm>
        </p:spPr>
        <p:txBody>
          <a:bodyPr/>
          <a:lstStyle>
            <a:lvl1pPr>
              <a:defRPr sz="105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2" y="6667615"/>
            <a:ext cx="12191999" cy="80791"/>
          </a:xfrm>
          <a:prstGeom prst="rect">
            <a:avLst/>
          </a:prstGeom>
          <a:noFill/>
        </p:spPr>
        <p:txBody>
          <a:bodyPr wrap="square" lIns="0" tIns="0" rIns="0" bIns="0" rtlCol="0">
            <a:spAutoFit/>
          </a:bodyPr>
          <a:lstStyle/>
          <a:p>
            <a:pPr algn="ctr"/>
            <a:r>
              <a:rPr lang="en-US" sz="525"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5507705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6"/>
        <p:cNvGrpSpPr/>
        <p:nvPr/>
      </p:nvGrpSpPr>
      <p:grpSpPr>
        <a:xfrm>
          <a:off x="0" y="0"/>
          <a:ext cx="0" cy="0"/>
          <a:chOff x="0" y="0"/>
          <a:chExt cx="0" cy="0"/>
        </a:xfrm>
      </p:grpSpPr>
      <p:sp>
        <p:nvSpPr>
          <p:cNvPr id="127" name="Google Shape;127;p29"/>
          <p:cNvSpPr txBox="1">
            <a:spLocks noGrp="1"/>
          </p:cNvSpPr>
          <p:nvPr>
            <p:ph type="dt" idx="10"/>
          </p:nvPr>
        </p:nvSpPr>
        <p:spPr>
          <a:xfrm>
            <a:off x="304800" y="4237569"/>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9"/>
          <p:cNvSpPr txBox="1">
            <a:spLocks noGrp="1"/>
          </p:cNvSpPr>
          <p:nvPr>
            <p:ph type="ftr" idx="11"/>
          </p:nvPr>
        </p:nvSpPr>
        <p:spPr>
          <a:xfrm>
            <a:off x="2082800" y="4237569"/>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9"/>
          <p:cNvSpPr txBox="1">
            <a:spLocks noGrp="1"/>
          </p:cNvSpPr>
          <p:nvPr>
            <p:ph type="sldNum" idx="12"/>
          </p:nvPr>
        </p:nvSpPr>
        <p:spPr>
          <a:xfrm>
            <a:off x="4368800" y="4237569"/>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848369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grpSp>
        <p:nvGrpSpPr>
          <p:cNvPr id="5" name="Group 4">
            <a:extLst>
              <a:ext uri="{FF2B5EF4-FFF2-40B4-BE49-F238E27FC236}">
                <a16:creationId xmlns:a16="http://schemas.microsoft.com/office/drawing/2014/main" id="{CCE92413-B16D-EF29-196F-C7D69CFD99C8}"/>
              </a:ext>
            </a:extLst>
          </p:cNvPr>
          <p:cNvGrpSpPr/>
          <p:nvPr userDrawn="1"/>
        </p:nvGrpSpPr>
        <p:grpSpPr>
          <a:xfrm>
            <a:off x="668420" y="4971695"/>
            <a:ext cx="11188999" cy="1956583"/>
            <a:chOff x="501314" y="3670868"/>
            <a:chExt cx="8391749" cy="1467437"/>
          </a:xfrm>
        </p:grpSpPr>
        <p:pic>
          <p:nvPicPr>
            <p:cNvPr id="6" name="Picture 5">
              <a:extLst>
                <a:ext uri="{FF2B5EF4-FFF2-40B4-BE49-F238E27FC236}">
                  <a16:creationId xmlns:a16="http://schemas.microsoft.com/office/drawing/2014/main" id="{100CF7B6-6712-35D5-CD1A-DFB02786E3E6}"/>
                </a:ext>
              </a:extLst>
            </p:cNvPr>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7" name="Picture 6">
              <a:extLst>
                <a:ext uri="{FF2B5EF4-FFF2-40B4-BE49-F238E27FC236}">
                  <a16:creationId xmlns:a16="http://schemas.microsoft.com/office/drawing/2014/main" id="{80117FD7-6CA3-A046-A55B-306BA079CDA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94471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694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344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extLst>
      <p:ext uri="{BB962C8B-B14F-4D97-AF65-F5344CB8AC3E}">
        <p14:creationId xmlns:p14="http://schemas.microsoft.com/office/powerpoint/2010/main" val="326676009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Tree>
    <p:extLst>
      <p:ext uri="{BB962C8B-B14F-4D97-AF65-F5344CB8AC3E}">
        <p14:creationId xmlns:p14="http://schemas.microsoft.com/office/powerpoint/2010/main" val="153311363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3805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172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1282856408"/>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Lst>
  <p:hf sldNum="0" hdr="0" ftr="0" dt="0"/>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27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0"/>
          </a:xfrm>
          <a:prstGeom prst="rect">
            <a:avLst/>
          </a:prstGeom>
        </p:spPr>
        <p:txBody>
          <a:bodyPr vert="horz" lIns="91440" tIns="45720" rIns="91440" bIns="45720" rtlCol="0">
            <a:normAutofit/>
          </a:bodyPr>
          <a:lstStyle/>
          <a:p>
            <a:pPr marL="0" indent="0" algn="ctr">
              <a:buNone/>
            </a:pPr>
            <a:r>
              <a:rPr lang="en-US" sz="1800">
                <a:latin typeface="Trebuchet MS" panose="020B0603020202020204" pitchFamily="34" charset="0"/>
              </a:rPr>
              <a:t>&lt;Date Here&gt;</a:t>
            </a:r>
          </a:p>
          <a:p>
            <a:pPr marL="0" indent="0" algn="ctr">
              <a:buNone/>
            </a:pPr>
            <a:r>
              <a:rPr lang="en-US" sz="1800">
                <a:latin typeface="Trebuchet MS" panose="020B0603020202020204" pitchFamily="34" charset="0"/>
              </a:rPr>
              <a:t>Molly M. Spearman</a:t>
            </a:r>
          </a:p>
          <a:p>
            <a:pPr marL="0" indent="0" algn="ctr">
              <a:buNone/>
            </a:pPr>
            <a:r>
              <a:rPr lang="en-US" sz="18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1904814879"/>
      </p:ext>
    </p:extLst>
  </p:cSld>
  <p:clrMap bg1="lt1" tx1="dk1" bg2="lt2" tx2="dk2" accent1="accent1" accent2="accent2" accent3="accent3" accent4="accent4" accent5="accent5" accent6="accent6" hlink="hlink" folHlink="folHlink"/>
  <p:sldLayoutIdLst>
    <p:sldLayoutId id="2147483934" r:id="rId1"/>
  </p:sldLayoutIdLst>
  <p:txStyles>
    <p:titleStyle>
      <a:lvl1pPr marL="0" indent="0" algn="ctr" defTabSz="685800" rtl="0" eaLnBrk="1" latinLnBrk="0" hangingPunct="1">
        <a:lnSpc>
          <a:spcPct val="100000"/>
        </a:lnSpc>
        <a:spcBef>
          <a:spcPct val="0"/>
        </a:spcBef>
        <a:buNone/>
        <a:defRPr sz="3000" kern="1200">
          <a:solidFill>
            <a:schemeClr val="tx1"/>
          </a:solidFill>
          <a:latin typeface="Rockwell" panose="02060603020205020403" pitchFamily="18" charset="0"/>
          <a:ea typeface="+mj-ea"/>
          <a:cs typeface="+mj-cs"/>
        </a:defRPr>
      </a:lvl1pPr>
    </p:titleStyle>
    <p:bodyStyle>
      <a:lvl1pPr marL="0" indent="0" algn="ctr" defTabSz="685800" rtl="0" eaLnBrk="1" latinLnBrk="0" hangingPunct="1">
        <a:lnSpc>
          <a:spcPct val="100000"/>
        </a:lnSpc>
        <a:spcBef>
          <a:spcPts val="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3687333938"/>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Lst>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mailto:bflythe@ed.sc.gov"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s://ed.sc.gov/educators/educator-effectiveness/expanded-adept-resources/https-ed-sc-gov-educators-educator-effectiveness-expanded-adept-resources-educator-evaluation-guidance/regional-effectiveness-contacts-as-of-july-1-2022/" TargetMode="External"/><Relationship Id="rId13" Type="http://schemas.openxmlformats.org/officeDocument/2006/relationships/hyperlink" Target="mailto:rthurmond@ed.sc.gov" TargetMode="External"/><Relationship Id="rId3" Type="http://schemas.openxmlformats.org/officeDocument/2006/relationships/hyperlink" Target="mailto:bflythe@ed.sc.gov" TargetMode="External"/><Relationship Id="rId7" Type="http://schemas.openxmlformats.org/officeDocument/2006/relationships/hyperlink" Target="mailto:vtraufler@ed.sc.gov" TargetMode="External"/><Relationship Id="rId12" Type="http://schemas.openxmlformats.org/officeDocument/2006/relationships/hyperlink" Target="mailto:tsmith@ed.sc.gov" TargetMode="External"/><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hyperlink" Target="mailto:rfrazier@ed.sc.gov" TargetMode="External"/><Relationship Id="rId11" Type="http://schemas.openxmlformats.org/officeDocument/2006/relationships/hyperlink" Target="mailto:frobinson@ed.sc.gov" TargetMode="External"/><Relationship Id="rId5" Type="http://schemas.openxmlformats.org/officeDocument/2006/relationships/hyperlink" Target="mailto:khoward@ed.sc.gov" TargetMode="External"/><Relationship Id="rId15" Type="http://schemas.openxmlformats.org/officeDocument/2006/relationships/hyperlink" Target="mailto:masuber@ed.sc.gov" TargetMode="External"/><Relationship Id="rId10" Type="http://schemas.openxmlformats.org/officeDocument/2006/relationships/hyperlink" Target="mailto:oortmann@ed.sc.gov" TargetMode="External"/><Relationship Id="rId4" Type="http://schemas.openxmlformats.org/officeDocument/2006/relationships/hyperlink" Target="mailto:jhartwell@ed.sc.gov" TargetMode="External"/><Relationship Id="rId9" Type="http://schemas.openxmlformats.org/officeDocument/2006/relationships/hyperlink" Target="mailto:gedwards@ed.sc.gov" TargetMode="External"/><Relationship Id="rId14" Type="http://schemas.openxmlformats.org/officeDocument/2006/relationships/hyperlink" Target="mailto:lmandsager@ed.sc.gov"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Subtitle 2"/>
          <p:cNvSpPr>
            <a:spLocks noGrp="1"/>
          </p:cNvSpPr>
          <p:nvPr>
            <p:ph idx="1"/>
          </p:nvPr>
        </p:nvSpPr>
        <p:spPr>
          <a:xfrm>
            <a:off x="5406452" y="3147884"/>
            <a:ext cx="4838638" cy="1339710"/>
          </a:xfrm>
        </p:spPr>
        <p:txBody>
          <a:bodyPr vert="horz" lIns="0" tIns="0" rIns="0" bIns="0" rtlCol="0" anchor="t">
            <a:normAutofit fontScale="25000" lnSpcReduction="20000"/>
          </a:bodyPr>
          <a:lstStyle/>
          <a:p>
            <a:pPr algn="l"/>
            <a:r>
              <a:rPr lang="en-US" sz="9600" dirty="0"/>
              <a:t>ADEPT 2020</a:t>
            </a:r>
            <a:r>
              <a:rPr lang="en-US" sz="9600" dirty="0">
                <a:solidFill>
                  <a:srgbClr val="FFFFFF"/>
                </a:solidFill>
              </a:rPr>
              <a:t> </a:t>
            </a:r>
            <a:r>
              <a:rPr lang="en-US" sz="9600" dirty="0"/>
              <a:t>for Special Areas Office Hours, School Librarians, January 17, 2024 </a:t>
            </a:r>
            <a:endParaRPr lang="en-US" sz="9600" dirty="0">
              <a:solidFill>
                <a:srgbClr val="FFFFFF"/>
              </a:solidFill>
            </a:endParaRPr>
          </a:p>
          <a:p>
            <a:pPr algn="l"/>
            <a:endParaRPr lang="en-US" sz="9600" dirty="0">
              <a:solidFill>
                <a:srgbClr val="FFFFFF"/>
              </a:solidFill>
            </a:endParaRPr>
          </a:p>
          <a:p>
            <a:pPr algn="l"/>
            <a:r>
              <a:rPr lang="en-US" sz="9600" dirty="0">
                <a:solidFill>
                  <a:srgbClr val="FFFFFF"/>
                </a:solidFill>
              </a:rPr>
              <a:t>in, you will nee</a:t>
            </a:r>
          </a:p>
          <a:p>
            <a:pPr algn="l"/>
            <a:r>
              <a:rPr lang="en-US" sz="8000" dirty="0"/>
              <a:t>Office of Educator Effectiveness &amp;</a:t>
            </a:r>
          </a:p>
          <a:p>
            <a:pPr algn="l"/>
            <a:r>
              <a:rPr lang="en-US" sz="8000" dirty="0"/>
              <a:t> Leadership Development</a:t>
            </a:r>
          </a:p>
          <a:p>
            <a:endParaRPr lang="en-US" sz="2400" dirty="0"/>
          </a:p>
          <a:p>
            <a:r>
              <a:rPr lang="en-US" sz="2400" dirty="0">
                <a:solidFill>
                  <a:srgbClr val="FFFFFF"/>
                </a:solidFill>
              </a:rPr>
              <a:t> 2020 Guidelines for all 3 Areas</a:t>
            </a:r>
            <a:endParaRPr lang="en-US" sz="2400" dirty="0">
              <a:solidFill>
                <a:srgbClr val="FFFFFF"/>
              </a:solidFill>
              <a:cs typeface="Calibri"/>
            </a:endParaRPr>
          </a:p>
          <a:p>
            <a:r>
              <a:rPr lang="en-US" sz="2400" dirty="0">
                <a:solidFill>
                  <a:srgbClr val="FFFFFF"/>
                </a:solidFill>
                <a:cs typeface="Calibri"/>
              </a:rPr>
              <a:t>Rubrics for all 3  Areas</a:t>
            </a:r>
          </a:p>
          <a:p>
            <a:endParaRPr lang="en-US" sz="2400" dirty="0">
              <a:solidFill>
                <a:srgbClr val="FFFFFF">
                  <a:alpha val="60000"/>
                </a:srgbClr>
              </a:solidFill>
              <a:cs typeface="Calibri"/>
            </a:endParaRPr>
          </a:p>
          <a:p>
            <a:endParaRPr lang="en-US" dirty="0">
              <a:solidFill>
                <a:srgbClr val="FFFFFF">
                  <a:alpha val="60000"/>
                </a:srgbClr>
              </a:solidFill>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A009-CFDF-2128-6B82-6B40D164AD6D}"/>
              </a:ext>
            </a:extLst>
          </p:cNvPr>
          <p:cNvSpPr>
            <a:spLocks noGrp="1"/>
          </p:cNvSpPr>
          <p:nvPr>
            <p:ph type="title"/>
          </p:nvPr>
        </p:nvSpPr>
        <p:spPr>
          <a:xfrm>
            <a:off x="1998454" y="365125"/>
            <a:ext cx="8229600" cy="1097280"/>
          </a:xfrm>
        </p:spPr>
        <p:txBody>
          <a:bodyPr/>
          <a:lstStyle/>
          <a:p>
            <a:r>
              <a:rPr lang="en-US" dirty="0"/>
              <a:t>Overall Status Page</a:t>
            </a:r>
          </a:p>
        </p:txBody>
      </p:sp>
      <p:pic>
        <p:nvPicPr>
          <p:cNvPr id="13" name="Content Placeholder 12" descr="Screenshot of Overall Status page with Preliminary Cycle bars highlighted">
            <a:extLst>
              <a:ext uri="{FF2B5EF4-FFF2-40B4-BE49-F238E27FC236}">
                <a16:creationId xmlns:a16="http://schemas.microsoft.com/office/drawing/2014/main" id="{2DC05252-4155-B97A-8158-7EE6EF1AC6C0}"/>
              </a:ext>
            </a:extLst>
          </p:cNvPr>
          <p:cNvPicPr>
            <a:picLocks noGrp="1" noChangeAspect="1"/>
          </p:cNvPicPr>
          <p:nvPr>
            <p:ph idx="1"/>
          </p:nvPr>
        </p:nvPicPr>
        <p:blipFill>
          <a:blip r:embed="rId3"/>
          <a:stretch>
            <a:fillRect/>
          </a:stretch>
        </p:blipFill>
        <p:spPr>
          <a:xfrm>
            <a:off x="1998455" y="1169581"/>
            <a:ext cx="8435629" cy="4472394"/>
          </a:xfrm>
        </p:spPr>
      </p:pic>
    </p:spTree>
    <p:extLst>
      <p:ext uri="{BB962C8B-B14F-4D97-AF65-F5344CB8AC3E}">
        <p14:creationId xmlns:p14="http://schemas.microsoft.com/office/powerpoint/2010/main" val="125179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D439-B843-A7CE-373F-02D95C203911}"/>
              </a:ext>
            </a:extLst>
          </p:cNvPr>
          <p:cNvSpPr>
            <a:spLocks noGrp="1"/>
          </p:cNvSpPr>
          <p:nvPr>
            <p:ph type="title"/>
          </p:nvPr>
        </p:nvSpPr>
        <p:spPr/>
        <p:txBody>
          <a:bodyPr/>
          <a:lstStyle/>
          <a:p>
            <a:r>
              <a:rPr lang="en-US">
                <a:latin typeface="Rockwell"/>
              </a:rPr>
              <a:t>What's Next?</a:t>
            </a:r>
            <a:endParaRPr lang="en-US"/>
          </a:p>
        </p:txBody>
      </p:sp>
      <p:sp>
        <p:nvSpPr>
          <p:cNvPr id="3" name="Content Placeholder 2">
            <a:extLst>
              <a:ext uri="{FF2B5EF4-FFF2-40B4-BE49-F238E27FC236}">
                <a16:creationId xmlns:a16="http://schemas.microsoft.com/office/drawing/2014/main" id="{CECEFDBF-ABF3-A52D-7CCF-8215D1AB4844}"/>
              </a:ext>
            </a:extLst>
          </p:cNvPr>
          <p:cNvSpPr>
            <a:spLocks noGrp="1"/>
          </p:cNvSpPr>
          <p:nvPr>
            <p:ph idx="1"/>
          </p:nvPr>
        </p:nvSpPr>
        <p:spPr/>
        <p:txBody>
          <a:bodyPr vert="horz" lIns="91440" tIns="45720" rIns="91440" bIns="45720" rtlCol="0" anchor="t">
            <a:normAutofit/>
          </a:bodyPr>
          <a:lstStyle/>
          <a:p>
            <a:pPr marL="0" indent="0">
              <a:buNone/>
            </a:pPr>
            <a:r>
              <a:rPr lang="en-US">
                <a:latin typeface="Trebuchet MS"/>
              </a:rPr>
              <a:t>What should we be doing to close out the year strong?</a:t>
            </a:r>
          </a:p>
        </p:txBody>
      </p:sp>
    </p:spTree>
    <p:extLst>
      <p:ext uri="{BB962C8B-B14F-4D97-AF65-F5344CB8AC3E}">
        <p14:creationId xmlns:p14="http://schemas.microsoft.com/office/powerpoint/2010/main" val="1438179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64D5-AE48-74A2-D02C-BEF6BB072583}"/>
              </a:ext>
            </a:extLst>
          </p:cNvPr>
          <p:cNvSpPr>
            <a:spLocks noGrp="1"/>
          </p:cNvSpPr>
          <p:nvPr>
            <p:ph type="title"/>
          </p:nvPr>
        </p:nvSpPr>
        <p:spPr/>
        <p:txBody>
          <a:bodyPr/>
          <a:lstStyle/>
          <a:p>
            <a:r>
              <a:rPr lang="en-US">
                <a:latin typeface="Rockwell"/>
              </a:rPr>
              <a:t>Checklist for Closing Out the Year</a:t>
            </a:r>
            <a:endParaRPr lang="en-US"/>
          </a:p>
        </p:txBody>
      </p:sp>
      <p:sp>
        <p:nvSpPr>
          <p:cNvPr id="3" name="Content Placeholder 2">
            <a:extLst>
              <a:ext uri="{FF2B5EF4-FFF2-40B4-BE49-F238E27FC236}">
                <a16:creationId xmlns:a16="http://schemas.microsoft.com/office/drawing/2014/main" id="{BC276972-2A9A-ED76-8D62-5F6DE89E139B}"/>
              </a:ext>
            </a:extLst>
          </p:cNvPr>
          <p:cNvSpPr>
            <a:spLocks noGrp="1"/>
          </p:cNvSpPr>
          <p:nvPr>
            <p:ph idx="1"/>
          </p:nvPr>
        </p:nvSpPr>
        <p:spPr/>
        <p:txBody>
          <a:bodyPr vert="horz" lIns="91440" tIns="45720" rIns="91440" bIns="45720" rtlCol="0" anchor="t">
            <a:normAutofit/>
          </a:bodyPr>
          <a:lstStyle/>
          <a:p>
            <a:r>
              <a:rPr lang="en-US" dirty="0">
                <a:latin typeface="Trebuchet MS"/>
              </a:rPr>
              <a:t>Final Cycle Worksheets- Completed or Skipped </a:t>
            </a:r>
          </a:p>
          <a:p>
            <a:r>
              <a:rPr lang="en-US" dirty="0">
                <a:latin typeface="Trebuchet MS"/>
              </a:rPr>
              <a:t>Final Cycle Evaluation Conference Held and Signatures</a:t>
            </a:r>
            <a:endParaRPr lang="en-US" dirty="0"/>
          </a:p>
          <a:p>
            <a:r>
              <a:rPr lang="en-US" dirty="0">
                <a:latin typeface="Trebuchet MS"/>
              </a:rPr>
              <a:t>Professionalism Self-Score Entered</a:t>
            </a:r>
          </a:p>
          <a:p>
            <a:r>
              <a:rPr lang="en-US" dirty="0">
                <a:latin typeface="Trebuchet MS"/>
              </a:rPr>
              <a:t>Final Professionalism Score entered</a:t>
            </a:r>
            <a:endParaRPr lang="en-US" dirty="0"/>
          </a:p>
          <a:p>
            <a:r>
              <a:rPr lang="en-US" dirty="0">
                <a:latin typeface="Trebuchet MS"/>
              </a:rPr>
              <a:t>Revisit the School Librarian Plan and sign</a:t>
            </a:r>
          </a:p>
          <a:p>
            <a:r>
              <a:rPr lang="en-US" dirty="0">
                <a:latin typeface="Trebuchet MS"/>
              </a:rPr>
              <a:t>Final Evaluation Conference Held and Signatures</a:t>
            </a:r>
            <a:endParaRPr lang="en-US" dirty="0"/>
          </a:p>
          <a:p>
            <a:r>
              <a:rPr lang="en-US" dirty="0">
                <a:latin typeface="Trebuchet MS"/>
              </a:rPr>
              <a:t>Recommendations for Next Year completed and signed by district ADEPT coordinator</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099063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2A806FE-E4B1-2B35-EEDD-F6702B488D06}"/>
              </a:ext>
            </a:extLst>
          </p:cNvPr>
          <p:cNvSpPr>
            <a:spLocks noGrp="1"/>
          </p:cNvSpPr>
          <p:nvPr>
            <p:ph type="title"/>
          </p:nvPr>
        </p:nvSpPr>
        <p:spPr>
          <a:xfrm>
            <a:off x="1963946" y="365125"/>
            <a:ext cx="8229600" cy="1097280"/>
          </a:xfrm>
        </p:spPr>
        <p:txBody>
          <a:bodyPr/>
          <a:lstStyle/>
          <a:p>
            <a:r>
              <a:rPr lang="en-US" dirty="0"/>
              <a:t>ADEPT Reports </a:t>
            </a:r>
          </a:p>
        </p:txBody>
      </p:sp>
      <p:pic>
        <p:nvPicPr>
          <p:cNvPr id="6" name="Content Placeholder 5" descr="Screenshot of the Reports menu for ADEPT reports">
            <a:extLst>
              <a:ext uri="{FF2B5EF4-FFF2-40B4-BE49-F238E27FC236}">
                <a16:creationId xmlns:a16="http://schemas.microsoft.com/office/drawing/2014/main" id="{36FA9C00-1101-FC51-604E-1F56432A2ACF}"/>
              </a:ext>
            </a:extLst>
          </p:cNvPr>
          <p:cNvPicPr>
            <a:picLocks noGrp="1" noChangeAspect="1"/>
          </p:cNvPicPr>
          <p:nvPr>
            <p:ph idx="1"/>
          </p:nvPr>
        </p:nvPicPr>
        <p:blipFill>
          <a:blip r:embed="rId3"/>
          <a:stretch>
            <a:fillRect/>
          </a:stretch>
        </p:blipFill>
        <p:spPr>
          <a:xfrm>
            <a:off x="2792544" y="1665369"/>
            <a:ext cx="6572406" cy="3976306"/>
          </a:xfrm>
          <a:noFill/>
        </p:spPr>
      </p:pic>
    </p:spTree>
    <p:extLst>
      <p:ext uri="{BB962C8B-B14F-4D97-AF65-F5344CB8AC3E}">
        <p14:creationId xmlns:p14="http://schemas.microsoft.com/office/powerpoint/2010/main" val="280977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37F7D-06F5-18B1-5D1A-4F3DCD16F317}"/>
              </a:ext>
            </a:extLst>
          </p:cNvPr>
          <p:cNvSpPr>
            <a:spLocks noGrp="1"/>
          </p:cNvSpPr>
          <p:nvPr>
            <p:ph type="title"/>
          </p:nvPr>
        </p:nvSpPr>
        <p:spPr/>
        <p:txBody>
          <a:bodyPr/>
          <a:lstStyle/>
          <a:p>
            <a:r>
              <a:rPr lang="en-US" dirty="0"/>
              <a:t>ADEPT Report for Evaluation Status</a:t>
            </a:r>
          </a:p>
        </p:txBody>
      </p:sp>
      <p:pic>
        <p:nvPicPr>
          <p:cNvPr id="9" name="Content Placeholder 8" descr="Screenshot of Excel spreadsheet showing evaluation status report">
            <a:extLst>
              <a:ext uri="{FF2B5EF4-FFF2-40B4-BE49-F238E27FC236}">
                <a16:creationId xmlns:a16="http://schemas.microsoft.com/office/drawing/2014/main" id="{C0B0806A-2502-6B4A-52BB-96A38F835BD9}"/>
              </a:ext>
            </a:extLst>
          </p:cNvPr>
          <p:cNvPicPr>
            <a:picLocks noGrp="1" noChangeAspect="1"/>
          </p:cNvPicPr>
          <p:nvPr>
            <p:ph idx="1"/>
          </p:nvPr>
        </p:nvPicPr>
        <p:blipFill>
          <a:blip r:embed="rId3"/>
          <a:stretch>
            <a:fillRect/>
          </a:stretch>
        </p:blipFill>
        <p:spPr>
          <a:xfrm>
            <a:off x="766482" y="1462405"/>
            <a:ext cx="10394910" cy="2484029"/>
          </a:xfrm>
        </p:spPr>
      </p:pic>
      <p:pic>
        <p:nvPicPr>
          <p:cNvPr id="11" name="Picture 10" descr="Screenshot of excel headers for evaluation status report">
            <a:extLst>
              <a:ext uri="{FF2B5EF4-FFF2-40B4-BE49-F238E27FC236}">
                <a16:creationId xmlns:a16="http://schemas.microsoft.com/office/drawing/2014/main" id="{337B841C-AAB4-2944-F3F4-EE9438AFC847}"/>
              </a:ext>
            </a:extLst>
          </p:cNvPr>
          <p:cNvPicPr>
            <a:picLocks noChangeAspect="1"/>
          </p:cNvPicPr>
          <p:nvPr/>
        </p:nvPicPr>
        <p:blipFill>
          <a:blip r:embed="rId4"/>
          <a:stretch>
            <a:fillRect/>
          </a:stretch>
        </p:blipFill>
        <p:spPr>
          <a:xfrm>
            <a:off x="1054788" y="4107799"/>
            <a:ext cx="10036413" cy="1566860"/>
          </a:xfrm>
          <a:prstGeom prst="rect">
            <a:avLst/>
          </a:prstGeom>
        </p:spPr>
      </p:pic>
    </p:spTree>
    <p:extLst>
      <p:ext uri="{BB962C8B-B14F-4D97-AF65-F5344CB8AC3E}">
        <p14:creationId xmlns:p14="http://schemas.microsoft.com/office/powerpoint/2010/main" val="3759510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96ADF-A5E3-D54A-6E4C-30E6363B7204}"/>
              </a:ext>
            </a:extLst>
          </p:cNvPr>
          <p:cNvSpPr>
            <a:spLocks noGrp="1"/>
          </p:cNvSpPr>
          <p:nvPr>
            <p:ph type="title"/>
          </p:nvPr>
        </p:nvSpPr>
        <p:spPr/>
        <p:txBody>
          <a:bodyPr/>
          <a:lstStyle/>
          <a:p>
            <a:r>
              <a:rPr lang="en-US" dirty="0">
                <a:latin typeface="Rockwell"/>
              </a:rPr>
              <a:t>Evaluation Status Report </a:t>
            </a:r>
            <a:endParaRPr lang="en-US"/>
          </a:p>
        </p:txBody>
      </p:sp>
      <p:pic>
        <p:nvPicPr>
          <p:cNvPr id="4" name="Content Placeholder 3" descr="A screenshot of a table">
            <a:extLst>
              <a:ext uri="{FF2B5EF4-FFF2-40B4-BE49-F238E27FC236}">
                <a16:creationId xmlns:a16="http://schemas.microsoft.com/office/drawing/2014/main" id="{E73C9F65-559C-1E89-8FBD-3B79181A096C}"/>
              </a:ext>
            </a:extLst>
          </p:cNvPr>
          <p:cNvPicPr>
            <a:picLocks noGrp="1" noChangeAspect="1"/>
          </p:cNvPicPr>
          <p:nvPr>
            <p:ph idx="1"/>
          </p:nvPr>
        </p:nvPicPr>
        <p:blipFill>
          <a:blip r:embed="rId3"/>
          <a:stretch>
            <a:fillRect/>
          </a:stretch>
        </p:blipFill>
        <p:spPr>
          <a:xfrm>
            <a:off x="586594" y="1503491"/>
            <a:ext cx="10211393" cy="4177380"/>
          </a:xfrm>
        </p:spPr>
      </p:pic>
    </p:spTree>
    <p:extLst>
      <p:ext uri="{BB962C8B-B14F-4D97-AF65-F5344CB8AC3E}">
        <p14:creationId xmlns:p14="http://schemas.microsoft.com/office/powerpoint/2010/main" val="274187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A83F-3EB6-334F-8F13-719B67EBCDCD}"/>
              </a:ext>
            </a:extLst>
          </p:cNvPr>
          <p:cNvSpPr>
            <a:spLocks noGrp="1"/>
          </p:cNvSpPr>
          <p:nvPr>
            <p:ph type="title"/>
          </p:nvPr>
        </p:nvSpPr>
        <p:spPr/>
        <p:txBody>
          <a:bodyPr/>
          <a:lstStyle/>
          <a:p>
            <a:r>
              <a:rPr lang="en-US"/>
              <a:t>Help Guides</a:t>
            </a:r>
          </a:p>
        </p:txBody>
      </p:sp>
      <p:pic>
        <p:nvPicPr>
          <p:cNvPr id="7" name="Content Placeholder 6" descr="Screenshot of Help Guide menu on Home page">
            <a:extLst>
              <a:ext uri="{FF2B5EF4-FFF2-40B4-BE49-F238E27FC236}">
                <a16:creationId xmlns:a16="http://schemas.microsoft.com/office/drawing/2014/main" id="{F756CFB6-7195-C211-F345-A0B99F5FECAB}"/>
              </a:ext>
            </a:extLst>
          </p:cNvPr>
          <p:cNvPicPr>
            <a:picLocks noGrp="1" noChangeAspect="1"/>
          </p:cNvPicPr>
          <p:nvPr>
            <p:ph idx="1"/>
          </p:nvPr>
        </p:nvPicPr>
        <p:blipFill>
          <a:blip r:embed="rId3"/>
          <a:stretch>
            <a:fillRect/>
          </a:stretch>
        </p:blipFill>
        <p:spPr>
          <a:xfrm>
            <a:off x="1963946" y="1127052"/>
            <a:ext cx="8470138" cy="4514924"/>
          </a:xfrm>
        </p:spPr>
      </p:pic>
    </p:spTree>
    <p:extLst>
      <p:ext uri="{BB962C8B-B14F-4D97-AF65-F5344CB8AC3E}">
        <p14:creationId xmlns:p14="http://schemas.microsoft.com/office/powerpoint/2010/main" val="1406345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5756"/>
            <a:ext cx="8229600" cy="823912"/>
          </a:xfrm>
        </p:spPr>
        <p:txBody>
          <a:bodyPr anchor="ctr">
            <a:normAutofit fontScale="90000"/>
          </a:bodyPr>
          <a:lstStyle/>
          <a:p>
            <a:pPr defTabSz="514350">
              <a:buClr>
                <a:prstClr val="black"/>
              </a:buClr>
              <a:buSzPts val="400"/>
            </a:pPr>
            <a:r>
              <a:rPr lang="en-US" dirty="0"/>
              <a:t>Stay Connected</a:t>
            </a:r>
            <a:br>
              <a:rPr lang="en-US" dirty="0"/>
            </a:br>
            <a:endParaRPr lang="en-US" dirty="0"/>
          </a:p>
        </p:txBody>
      </p:sp>
      <p:sp>
        <p:nvSpPr>
          <p:cNvPr id="23" name="Text Placeholder 2">
            <a:extLst>
              <a:ext uri="{FF2B5EF4-FFF2-40B4-BE49-F238E27FC236}">
                <a16:creationId xmlns:a16="http://schemas.microsoft.com/office/drawing/2014/main" id="{E9B4AD0D-2F77-0114-B3FD-ABC86E8FFA7A}"/>
              </a:ext>
            </a:extLst>
          </p:cNvPr>
          <p:cNvSpPr>
            <a:spLocks noGrp="1"/>
          </p:cNvSpPr>
          <p:nvPr>
            <p:ph type="body" idx="1"/>
          </p:nvPr>
        </p:nvSpPr>
        <p:spPr>
          <a:xfrm>
            <a:off x="1981201" y="914401"/>
            <a:ext cx="3977639" cy="1507331"/>
          </a:xfrm>
        </p:spPr>
        <p:txBody>
          <a:bodyPr>
            <a:normAutofit fontScale="92500" lnSpcReduction="10000"/>
          </a:bodyPr>
          <a:lstStyle/>
          <a:p>
            <a:r>
              <a:rPr lang="en-US" dirty="0"/>
              <a:t>ADEPT 2020 for Special Areas</a:t>
            </a:r>
          </a:p>
          <a:p>
            <a:endParaRPr lang="en-US" dirty="0"/>
          </a:p>
        </p:txBody>
      </p:sp>
      <p:pic>
        <p:nvPicPr>
          <p:cNvPr id="4" name="Picture 3">
            <a:extLst>
              <a:ext uri="{FF2B5EF4-FFF2-40B4-BE49-F238E27FC236}">
                <a16:creationId xmlns:a16="http://schemas.microsoft.com/office/drawing/2014/main" id="{FC82BD56-7803-8C49-C7FC-0E0520F8EC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216431" y="2891108"/>
            <a:ext cx="3109611" cy="2467153"/>
          </a:xfrm>
          <a:prstGeom prst="rect">
            <a:avLst/>
          </a:prstGeom>
          <a:noFill/>
        </p:spPr>
      </p:pic>
      <p:sp>
        <p:nvSpPr>
          <p:cNvPr id="25" name="Text Placeholder 4">
            <a:extLst>
              <a:ext uri="{FF2B5EF4-FFF2-40B4-BE49-F238E27FC236}">
                <a16:creationId xmlns:a16="http://schemas.microsoft.com/office/drawing/2014/main" id="{99BB8438-95C5-9C23-8E3D-1F92F1C74616}"/>
              </a:ext>
            </a:extLst>
          </p:cNvPr>
          <p:cNvSpPr>
            <a:spLocks noGrp="1"/>
          </p:cNvSpPr>
          <p:nvPr>
            <p:ph type="body" sz="quarter" idx="3"/>
          </p:nvPr>
        </p:nvSpPr>
        <p:spPr>
          <a:xfrm>
            <a:off x="6233160" y="1597819"/>
            <a:ext cx="3977640" cy="823912"/>
          </a:xfrm>
        </p:spPr>
        <p:txBody>
          <a:bodyPr>
            <a:normAutofit fontScale="92500" lnSpcReduction="10000"/>
          </a:bodyPr>
          <a:lstStyle/>
          <a:p>
            <a:r>
              <a:rPr lang="en-US" dirty="0"/>
              <a:t>https://ed.sc.gov/educators/educator-effectiveness/adept-for-special-areas-2020/</a:t>
            </a:r>
          </a:p>
        </p:txBody>
      </p:sp>
      <p:sp>
        <p:nvSpPr>
          <p:cNvPr id="27" name="Content Placeholder 5">
            <a:extLst>
              <a:ext uri="{FF2B5EF4-FFF2-40B4-BE49-F238E27FC236}">
                <a16:creationId xmlns:a16="http://schemas.microsoft.com/office/drawing/2014/main" id="{6873AD33-F569-4FAD-1DA5-0544DF212FA0}"/>
              </a:ext>
            </a:extLst>
          </p:cNvPr>
          <p:cNvSpPr>
            <a:spLocks noGrp="1"/>
          </p:cNvSpPr>
          <p:nvPr>
            <p:ph sz="quarter" idx="4"/>
          </p:nvPr>
        </p:nvSpPr>
        <p:spPr>
          <a:xfrm>
            <a:off x="6233160" y="3065929"/>
            <a:ext cx="3977640" cy="2467152"/>
          </a:xfrm>
        </p:spPr>
        <p:txBody>
          <a:bodyPr>
            <a:normAutofit/>
          </a:bodyPr>
          <a:lstStyle/>
          <a:p>
            <a:pPr marL="0" indent="0">
              <a:buNone/>
            </a:pPr>
            <a:r>
              <a:rPr lang="en-US" dirty="0"/>
              <a:t>Beverly Hyatt Flythe, </a:t>
            </a:r>
            <a:r>
              <a:rPr lang="en-US" dirty="0" err="1"/>
              <a:t>MSEd</a:t>
            </a:r>
            <a:endParaRPr lang="en-US" dirty="0"/>
          </a:p>
          <a:p>
            <a:pPr marL="0" indent="0">
              <a:buNone/>
            </a:pPr>
            <a:r>
              <a:rPr lang="en-US" dirty="0"/>
              <a:t>803.896.0318</a:t>
            </a:r>
          </a:p>
          <a:p>
            <a:pPr marL="0" indent="0">
              <a:buNone/>
            </a:pPr>
            <a:r>
              <a:rPr lang="en-US" dirty="0">
                <a:hlinkClick r:id="rId4"/>
              </a:rPr>
              <a:t>bflythe@ed.sc.gov</a:t>
            </a:r>
            <a:endParaRPr lang="en-US" dirty="0"/>
          </a:p>
          <a:p>
            <a:endParaRPr lang="en-US" dirty="0"/>
          </a:p>
        </p:txBody>
      </p:sp>
    </p:spTree>
    <p:extLst>
      <p:ext uri="{BB962C8B-B14F-4D97-AF65-F5344CB8AC3E}">
        <p14:creationId xmlns:p14="http://schemas.microsoft.com/office/powerpoint/2010/main" val="2374880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7A64-BA4C-4EEE-BB97-BABA2A667096}"/>
              </a:ext>
            </a:extLst>
          </p:cNvPr>
          <p:cNvSpPr>
            <a:spLocks noGrp="1"/>
          </p:cNvSpPr>
          <p:nvPr>
            <p:ph type="title"/>
          </p:nvPr>
        </p:nvSpPr>
        <p:spPr>
          <a:xfrm>
            <a:off x="1963946" y="365125"/>
            <a:ext cx="8229600" cy="1097280"/>
          </a:xfrm>
        </p:spPr>
        <p:txBody>
          <a:bodyPr vert="horz" lIns="91440" tIns="45720" rIns="91440" bIns="45720" rtlCol="0" anchor="ctr">
            <a:normAutofit/>
          </a:bodyPr>
          <a:lstStyle/>
          <a:p>
            <a:pPr defTabSz="914400"/>
            <a:r>
              <a:rPr lang="en-US"/>
              <a:t>Wrap-Up and Questions</a:t>
            </a:r>
          </a:p>
        </p:txBody>
      </p:sp>
      <p:pic>
        <p:nvPicPr>
          <p:cNvPr id="6" name="Picture 6" descr="A person sitting on a table&#10;&#10;Description generated with high confidence">
            <a:extLst>
              <a:ext uri="{FF2B5EF4-FFF2-40B4-BE49-F238E27FC236}">
                <a16:creationId xmlns:a16="http://schemas.microsoft.com/office/drawing/2014/main" id="{D26FBC9A-73E0-44B3-8500-588EDE7D63D5}"/>
              </a:ext>
            </a:extLst>
          </p:cNvPr>
          <p:cNvPicPr>
            <a:picLocks noChangeAspect="1"/>
          </p:cNvPicPr>
          <p:nvPr/>
        </p:nvPicPr>
        <p:blipFill rotWithShape="1">
          <a:blip r:embed="rId3"/>
          <a:srcRect t="10803" b="20662"/>
          <a:stretch/>
        </p:blipFill>
        <p:spPr>
          <a:xfrm>
            <a:off x="1963947" y="1665369"/>
            <a:ext cx="8229600" cy="3976306"/>
          </a:xfrm>
          <a:prstGeom prst="rect">
            <a:avLst/>
          </a:prstGeom>
          <a:noFill/>
        </p:spPr>
      </p:pic>
    </p:spTree>
    <p:extLst>
      <p:ext uri="{BB962C8B-B14F-4D97-AF65-F5344CB8AC3E}">
        <p14:creationId xmlns:p14="http://schemas.microsoft.com/office/powerpoint/2010/main" val="1214203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a:extLst>
              <a:ext uri="{C183D7F6-B498-43B3-948B-1728B52AA6E4}">
                <adec:decorative xmlns:adec="http://schemas.microsoft.com/office/drawing/2017/decorative" val="0"/>
              </a:ext>
            </a:extLst>
          </p:cNvPr>
          <p:cNvSpPr txBox="1">
            <a:spLocks noGrp="1"/>
          </p:cNvSpPr>
          <p:nvPr>
            <p:ph type="title"/>
          </p:nvPr>
        </p:nvSpPr>
        <p:spPr>
          <a:xfrm>
            <a:off x="1651680" y="1036170"/>
            <a:ext cx="8918022" cy="771165"/>
          </a:xfrm>
          <a:prstGeom prst="rect">
            <a:avLst/>
          </a:prstGeom>
          <a:noFill/>
          <a:ln>
            <a:noFill/>
          </a:ln>
        </p:spPr>
        <p:txBody>
          <a:bodyPr spcFirstLastPara="1" vert="horz" wrap="square" lIns="91425" tIns="45700" rIns="91425" bIns="45700" rtlCol="0" anchor="b" anchorCtr="0">
            <a:noAutofit/>
          </a:bodyPr>
          <a:lstStyle/>
          <a:p>
            <a:pPr algn="ctr">
              <a:lnSpc>
                <a:spcPct val="100000"/>
              </a:lnSpc>
              <a:spcBef>
                <a:spcPts val="0"/>
              </a:spcBef>
              <a:buClr>
                <a:srgbClr val="538CD5"/>
              </a:buClr>
              <a:buSzPts val="500"/>
            </a:pP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solidFill>
                  <a:srgbClr val="007C85"/>
                </a:solidFill>
                <a:latin typeface="Source Sans Pro"/>
                <a:ea typeface="Source Sans Pro"/>
                <a:cs typeface="Source Sans Pro"/>
              </a:rPr>
            </a:br>
            <a:r>
              <a:rPr lang="en-US">
                <a:ea typeface="Calibri"/>
                <a:cs typeface="Calibri"/>
                <a:sym typeface="Calibri"/>
              </a:rPr>
              <a:t>Office of Educator Effectiveness </a:t>
            </a:r>
            <a:br>
              <a:rPr lang="en-US">
                <a:ea typeface="Calibri"/>
                <a:cs typeface="Calibri"/>
                <a:sym typeface="Calibri"/>
              </a:rPr>
            </a:br>
            <a:r>
              <a:rPr lang="en-US">
                <a:ea typeface="Calibri"/>
                <a:cs typeface="Calibri"/>
                <a:sym typeface="Calibri"/>
              </a:rPr>
              <a:t>&amp; Leadership Development</a:t>
            </a:r>
            <a:endParaRPr lang="en-US">
              <a:ea typeface="Source Sans Pro"/>
              <a:cs typeface="Source Sans Pro"/>
              <a:sym typeface="Source Sans Pro"/>
            </a:endParaRPr>
          </a:p>
        </p:txBody>
      </p:sp>
      <p:sp>
        <p:nvSpPr>
          <p:cNvPr id="295" name="Google Shape;295;p47">
            <a:extLst>
              <a:ext uri="{C183D7F6-B498-43B3-948B-1728B52AA6E4}">
                <adec:decorative xmlns:adec="http://schemas.microsoft.com/office/drawing/2017/decorative" val="0"/>
              </a:ext>
            </a:extLst>
          </p:cNvPr>
          <p:cNvSpPr txBox="1"/>
          <p:nvPr/>
        </p:nvSpPr>
        <p:spPr>
          <a:xfrm>
            <a:off x="1759125" y="1842679"/>
            <a:ext cx="4203459" cy="4038860"/>
          </a:xfrm>
          <a:prstGeom prst="rect">
            <a:avLst/>
          </a:prstGeom>
          <a:noFill/>
          <a:ln>
            <a:noFill/>
          </a:ln>
        </p:spPr>
        <p:txBody>
          <a:bodyPr spcFirstLastPara="1" wrap="square" lIns="91425" tIns="45700" rIns="91425" bIns="45700" anchor="t" anchorCtr="0">
            <a:noAutofit/>
          </a:bodyPr>
          <a:lstStyle/>
          <a:p>
            <a:pPr defTabSz="685800">
              <a:buClr>
                <a:srgbClr val="000000"/>
              </a:buClr>
              <a:buSzPts val="1600"/>
            </a:pPr>
            <a:r>
              <a:rPr lang="en-US" sz="1350" b="1">
                <a:solidFill>
                  <a:srgbClr val="000000"/>
                </a:solidFill>
                <a:latin typeface="Trebuchet MS"/>
                <a:ea typeface="Calibri"/>
                <a:cs typeface="Calibri"/>
                <a:sym typeface="Calibri"/>
              </a:rPr>
              <a:t>Educator Effectiveness Leads</a:t>
            </a:r>
            <a:endParaRPr lang="en-US" sz="1350" b="1">
              <a:solidFill>
                <a:srgbClr val="000000"/>
              </a:solidFill>
              <a:latin typeface="Trebuchet MS"/>
              <a:ea typeface="Calibri"/>
              <a:cs typeface="Calibri"/>
            </a:endParaRP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Beverly Flythe, Educator Preparation Programs, </a:t>
            </a:r>
            <a:r>
              <a:rPr lang="en-US" sz="1350" u="sng">
                <a:solidFill>
                  <a:srgbClr val="0563C1"/>
                </a:solidFill>
                <a:latin typeface="Trebuchet MS"/>
                <a:ea typeface="Calibri"/>
                <a:cs typeface="Calibri"/>
                <a:sym typeface="Calibri"/>
                <a:hlinkClick r:id="rId3">
                  <a:extLst>
                    <a:ext uri="{A12FA001-AC4F-418D-AE19-62706E023703}">
                      <ahyp:hlinkClr xmlns:ahyp="http://schemas.microsoft.com/office/drawing/2018/hyperlinkcolor" val="tx"/>
                    </a:ext>
                  </a:extLst>
                </a:hlinkClick>
              </a:rPr>
              <a:t>bflythe@ed.sc.gov</a:t>
            </a:r>
            <a:r>
              <a:rPr lang="en-US" sz="1350">
                <a:solidFill>
                  <a:srgbClr val="000000"/>
                </a:solidFill>
                <a:latin typeface="Trebuchet MS"/>
                <a:ea typeface="Calibri"/>
                <a:cs typeface="Calibri"/>
                <a:sym typeface="Calibri"/>
              </a:rPr>
              <a:t> </a:t>
            </a:r>
            <a:endParaRPr lang="en-US" sz="1350">
              <a:solidFill>
                <a:srgbClr val="000000"/>
              </a:solidFill>
              <a:latin typeface="Trebuchet MS"/>
              <a:ea typeface="Calibri"/>
              <a:cs typeface="Arial"/>
            </a:endParaRP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Jenny Henke, Data &amp; Reporting, </a:t>
            </a:r>
            <a:r>
              <a:rPr lang="en-US" sz="1350" u="sng">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vhenke@ed.sc.gov</a:t>
            </a:r>
            <a:endParaRPr lang="en-US" sz="1350">
              <a:solidFill>
                <a:srgbClr val="0563C1"/>
              </a:solidFill>
              <a:latin typeface="Trebuchet MS"/>
              <a:ea typeface="Calibri"/>
              <a:cs typeface="Calibri"/>
            </a:endParaRPr>
          </a:p>
          <a:p>
            <a:pPr marL="257175" indent="-257175" defTabSz="685800">
              <a:buClr>
                <a:srgbClr val="000000"/>
              </a:buClr>
              <a:buSzPts val="2000"/>
              <a:buFont typeface="Trebuchet MS" panose="020B0603020202020204" pitchFamily="34" charset="0"/>
              <a:buChar char="●"/>
            </a:pPr>
            <a:r>
              <a:rPr lang="en" sz="1350">
                <a:solidFill>
                  <a:prstClr val="black"/>
                </a:solidFill>
                <a:latin typeface="Trebuchet MS"/>
                <a:ea typeface="Calibri"/>
                <a:cs typeface="Calibri"/>
                <a:sym typeface="Calibri"/>
              </a:rPr>
              <a:t>Kimberly Howard, Mentoring &amp; Induction, </a:t>
            </a:r>
            <a:r>
              <a:rPr lang="en" sz="1350" u="sng">
                <a:solidFill>
                  <a:prstClr val="black"/>
                </a:solidFill>
                <a:latin typeface="Trebuchet MS"/>
                <a:ea typeface="Calibri"/>
                <a:cs typeface="Calibri"/>
                <a:sym typeface="Calibri"/>
                <a:hlinkClick r:id="rId5"/>
              </a:rPr>
              <a:t>khoward@ed.sc.gov</a:t>
            </a:r>
            <a:endParaRPr sz="1350" u="sng">
              <a:solidFill>
                <a:prstClr val="black"/>
              </a:solidFill>
              <a:latin typeface="Trebuchet MS"/>
              <a:ea typeface="Calibri"/>
              <a:cs typeface="Calibri"/>
            </a:endParaRPr>
          </a:p>
          <a:p>
            <a:pPr marL="257175" indent="-257175" defTabSz="685800">
              <a:buClr>
                <a:srgbClr val="000000"/>
              </a:buClr>
              <a:buSzPts val="2000"/>
              <a:buFont typeface="Trebuchet MS" panose="020B0603020202020204" pitchFamily="34" charset="0"/>
              <a:buChar char="●"/>
            </a:pPr>
            <a:r>
              <a:rPr lang="en" sz="1350">
                <a:solidFill>
                  <a:srgbClr val="000000"/>
                </a:solidFill>
                <a:latin typeface="Trebuchet MS"/>
                <a:ea typeface="Calibri"/>
                <a:cs typeface="Calibri"/>
              </a:rPr>
              <a:t>Roshonda Frazier, SLO and Teacher Leadership, </a:t>
            </a:r>
            <a:r>
              <a:rPr lang="en" sz="1350">
                <a:solidFill>
                  <a:srgbClr val="000000"/>
                </a:solidFill>
                <a:latin typeface="Trebuchet MS"/>
                <a:ea typeface="Calibri"/>
                <a:cs typeface="Calibri"/>
                <a:hlinkClick r:id="rId6"/>
              </a:rPr>
              <a:t>rfrazier@ed.sc.gov</a:t>
            </a:r>
            <a:r>
              <a:rPr lang="en" sz="1350">
                <a:solidFill>
                  <a:srgbClr val="000000"/>
                </a:solidFill>
                <a:latin typeface="Trebuchet MS"/>
                <a:ea typeface="Calibri"/>
                <a:cs typeface="Calibri"/>
              </a:rPr>
              <a:t> </a:t>
            </a: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Vicki Traufler, PADEPP,  </a:t>
            </a:r>
            <a:r>
              <a:rPr lang="en-US" sz="1350" u="sng">
                <a:solidFill>
                  <a:srgbClr val="0563C1"/>
                </a:solidFill>
                <a:latin typeface="Trebuchet MS"/>
                <a:ea typeface="Calibri"/>
                <a:cs typeface="Calibri"/>
                <a:sym typeface="Calibri"/>
                <a:hlinkClick r:id="rId7">
                  <a:extLst>
                    <a:ext uri="{A12FA001-AC4F-418D-AE19-62706E023703}">
                      <ahyp:hlinkClr xmlns:ahyp="http://schemas.microsoft.com/office/drawing/2018/hyperlinkcolor" val="tx"/>
                    </a:ext>
                  </a:extLst>
                </a:hlinkClick>
              </a:rPr>
              <a:t>vtraufler@ed.sc.gov</a:t>
            </a:r>
            <a:endParaRPr lang="en-US" sz="1350">
              <a:solidFill>
                <a:srgbClr val="0563C1"/>
              </a:solidFill>
              <a:latin typeface="Trebuchet MS"/>
              <a:ea typeface="Calibri"/>
              <a:cs typeface="Calibri"/>
            </a:endParaRPr>
          </a:p>
          <a:p>
            <a:pPr defTabSz="685800">
              <a:buClr>
                <a:srgbClr val="000000"/>
              </a:buClr>
              <a:buSzPts val="1600"/>
            </a:pPr>
            <a:endParaRPr lang="en-US" sz="1350" u="sng">
              <a:solidFill>
                <a:srgbClr val="0563C1"/>
              </a:solidFill>
              <a:latin typeface="Trebuchet MS"/>
              <a:ea typeface="Calibri"/>
              <a:cs typeface="Calibri"/>
            </a:endParaRPr>
          </a:p>
          <a:p>
            <a:pPr defTabSz="685800">
              <a:buSzPts val="1600"/>
            </a:pPr>
            <a:endParaRPr lang="en-US" sz="1350" u="sng">
              <a:solidFill>
                <a:srgbClr val="0563C1"/>
              </a:solidFill>
              <a:latin typeface="Trebuchet MS"/>
              <a:ea typeface="Calibri"/>
              <a:cs typeface="Calibri"/>
              <a:sym typeface="Calibri"/>
            </a:endParaRPr>
          </a:p>
          <a:p>
            <a:pPr marL="342900" lvl="1" defTabSz="685800">
              <a:buClr>
                <a:srgbClr val="000000"/>
              </a:buClr>
              <a:buSzPts val="1600"/>
            </a:pPr>
            <a:r>
              <a:rPr lang="en-US" sz="1350" b="1">
                <a:solidFill>
                  <a:prstClr val="black"/>
                </a:solidFill>
                <a:latin typeface="Trebuchet MS"/>
                <a:ea typeface="Calibri"/>
                <a:cs typeface="Calibri"/>
                <a:sym typeface="Calibri"/>
              </a:rPr>
              <a:t>Visit our website: </a:t>
            </a:r>
            <a:r>
              <a:rPr lang="en-US" sz="1350" b="1" u="sng">
                <a:solidFill>
                  <a:srgbClr val="0563C1"/>
                </a:solidFill>
                <a:latin typeface="Trebuchet MS"/>
                <a:ea typeface="Calibri"/>
                <a:cs typeface="Calibri"/>
                <a:sym typeface="Calibri"/>
              </a:rPr>
              <a:t>https://ed.sc.gov</a:t>
            </a:r>
            <a:endParaRPr lang="en-US" sz="1350" b="1" u="sng">
              <a:solidFill>
                <a:srgbClr val="0563C1"/>
              </a:solidFill>
              <a:latin typeface="Trebuchet MS"/>
              <a:ea typeface="Calibri"/>
              <a:cs typeface="Calibri"/>
            </a:endParaRPr>
          </a:p>
          <a:p>
            <a:pPr marL="342900" lvl="1" defTabSz="685800">
              <a:buClr>
                <a:srgbClr val="000000"/>
              </a:buClr>
              <a:buSzPts val="1600"/>
            </a:pPr>
            <a:r>
              <a:rPr lang="en-US" sz="1350" b="1">
                <a:solidFill>
                  <a:prstClr val="black"/>
                </a:solidFill>
                <a:latin typeface="Trebuchet MS"/>
                <a:ea typeface="Calibri"/>
                <a:cs typeface="Calibri"/>
                <a:sym typeface="Calibri"/>
              </a:rPr>
              <a:t>Who’s my ADEPT Contact?: </a:t>
            </a:r>
            <a:r>
              <a:rPr lang="en-US" sz="1350" b="1">
                <a:solidFill>
                  <a:prstClr val="black"/>
                </a:solidFill>
                <a:latin typeface="Trebuchet MS"/>
                <a:ea typeface="Calibri"/>
                <a:cs typeface="Calibri"/>
                <a:sym typeface="Calibri"/>
                <a:hlinkClick r:id="rId8"/>
              </a:rPr>
              <a:t>Click here</a:t>
            </a:r>
            <a:endParaRPr lang="en-US" sz="1350" u="sng">
              <a:solidFill>
                <a:srgbClr val="0072E5"/>
              </a:solidFill>
              <a:latin typeface="Trebuchet MS"/>
              <a:ea typeface="Calibri"/>
              <a:cs typeface="Calibri"/>
            </a:endParaRPr>
          </a:p>
        </p:txBody>
      </p:sp>
      <p:sp>
        <p:nvSpPr>
          <p:cNvPr id="294" name="Google Shape;294;p47">
            <a:extLst>
              <a:ext uri="{C183D7F6-B498-43B3-948B-1728B52AA6E4}">
                <adec:decorative xmlns:adec="http://schemas.microsoft.com/office/drawing/2017/decorative" val="0"/>
              </a:ext>
            </a:extLst>
          </p:cNvPr>
          <p:cNvSpPr txBox="1">
            <a:spLocks noGrp="1"/>
          </p:cNvSpPr>
          <p:nvPr>
            <p:ph type="body" idx="2"/>
          </p:nvPr>
        </p:nvSpPr>
        <p:spPr>
          <a:xfrm>
            <a:off x="5932991" y="1842680"/>
            <a:ext cx="4383071" cy="3229929"/>
          </a:xfrm>
          <a:prstGeom prst="rect">
            <a:avLst/>
          </a:prstGeom>
          <a:noFill/>
          <a:ln>
            <a:noFill/>
          </a:ln>
        </p:spPr>
        <p:txBody>
          <a:bodyPr spcFirstLastPara="1" vert="horz" wrap="square" lIns="68575" tIns="34275" rIns="68575" bIns="34275" rtlCol="0" anchor="t" anchorCtr="0">
            <a:noAutofit/>
          </a:bodyPr>
          <a:lstStyle/>
          <a:p>
            <a:pPr marL="177641" indent="-177641">
              <a:spcBef>
                <a:spcPts val="0"/>
              </a:spcBef>
              <a:buClr>
                <a:srgbClr val="000000"/>
              </a:buClr>
              <a:buSzPts val="300"/>
              <a:buNone/>
            </a:pPr>
            <a:r>
              <a:rPr lang="en" sz="1350" b="1">
                <a:solidFill>
                  <a:srgbClr val="000000"/>
                </a:solidFill>
                <a:latin typeface="Trebuchet MS"/>
              </a:rPr>
              <a:t>Leadership Development Leads</a:t>
            </a:r>
            <a:endParaRPr lang="en-US" sz="1350">
              <a:solidFill>
                <a:srgbClr val="000000"/>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Gerard Edwards, Veteran Principals &amp; District Leaders, </a:t>
            </a:r>
            <a:r>
              <a:rPr lang="en" sz="1350">
                <a:solidFill>
                  <a:srgbClr val="000000"/>
                </a:solidFill>
                <a:latin typeface="Trebuchet MS"/>
                <a:hlinkClick r:id="rId9"/>
              </a:rPr>
              <a:t>gedwards@ed.sc.gov</a:t>
            </a:r>
            <a:r>
              <a:rPr lang="en" sz="1350">
                <a:solidFill>
                  <a:srgbClr val="000000"/>
                </a:solidFill>
                <a:latin typeface="Trebuchet MS"/>
              </a:rPr>
              <a:t> </a:t>
            </a: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Crystal Halma, Collective Leadership, </a:t>
            </a:r>
            <a:r>
              <a:rPr lang="en" sz="1350" u="sng">
                <a:solidFill>
                  <a:schemeClr val="hlink"/>
                </a:solidFill>
                <a:latin typeface="Trebuchet MS"/>
                <a:hlinkClick r:id="rId10">
                  <a:extLst>
                    <a:ext uri="{A12FA001-AC4F-418D-AE19-62706E023703}">
                      <ahyp:hlinkClr xmlns:ahyp="http://schemas.microsoft.com/office/drawing/2018/hyperlinkcolor" val="tx"/>
                    </a:ext>
                  </a:extLst>
                </a:hlinkClick>
              </a:rPr>
              <a:t>chalma@ed.sc.gov</a:t>
            </a:r>
            <a:endParaRPr sz="1350">
              <a:solidFill>
                <a:schemeClr val="hlink"/>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Frank Robinson, New Principals &amp; Emerging Leaders, </a:t>
            </a:r>
            <a:r>
              <a:rPr lang="en" sz="1350" u="sng">
                <a:solidFill>
                  <a:schemeClr val="hlink"/>
                </a:solidFill>
                <a:latin typeface="Trebuchet MS"/>
                <a:hlinkClick r:id="rId11">
                  <a:extLst>
                    <a:ext uri="{A12FA001-AC4F-418D-AE19-62706E023703}">
                      <ahyp:hlinkClr xmlns:ahyp="http://schemas.microsoft.com/office/drawing/2018/hyperlinkcolor" val="tx"/>
                    </a:ext>
                  </a:extLst>
                </a:hlinkClick>
              </a:rPr>
              <a:t>frobinson@ed.sc.gov</a:t>
            </a:r>
            <a:endParaRPr sz="1350" u="sng">
              <a:solidFill>
                <a:schemeClr val="hlink"/>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Tom Smith, Instructional Leadership &amp; Assistant Principals, </a:t>
            </a:r>
            <a:r>
              <a:rPr lang="en" sz="1350" u="sng">
                <a:solidFill>
                  <a:schemeClr val="hlink"/>
                </a:solidFill>
                <a:latin typeface="Trebuchet MS"/>
                <a:hlinkClick r:id="rId12">
                  <a:extLst>
                    <a:ext uri="{A12FA001-AC4F-418D-AE19-62706E023703}">
                      <ahyp:hlinkClr xmlns:ahyp="http://schemas.microsoft.com/office/drawing/2018/hyperlinkcolor" val="tx"/>
                    </a:ext>
                  </a:extLst>
                </a:hlinkClick>
              </a:rPr>
              <a:t>tsmith@ed.sc.gov</a:t>
            </a:r>
            <a:r>
              <a:rPr lang="en" sz="1350">
                <a:solidFill>
                  <a:srgbClr val="B45F06"/>
                </a:solidFill>
                <a:latin typeface="Trebuchet MS"/>
              </a:rPr>
              <a:t> </a:t>
            </a:r>
            <a:endParaRPr sz="1350"/>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Keasha Grant, Certified Support &amp; Emerging Leaders, </a:t>
            </a:r>
            <a:r>
              <a:rPr lang="en" sz="1350" u="sng">
                <a:solidFill>
                  <a:schemeClr val="hlink"/>
                </a:solidFill>
                <a:latin typeface="Trebuchet MS"/>
                <a:hlinkClick r:id="rId13">
                  <a:extLst>
                    <a:ext uri="{A12FA001-AC4F-418D-AE19-62706E023703}">
                      <ahyp:hlinkClr xmlns:ahyp="http://schemas.microsoft.com/office/drawing/2018/hyperlinkcolor" val="tx"/>
                    </a:ext>
                  </a:extLst>
                </a:hlinkClick>
              </a:rPr>
              <a:t>ksgrant@ed.sc.gov</a:t>
            </a:r>
            <a:endParaRPr sz="1350">
              <a:solidFill>
                <a:schemeClr val="hlink"/>
              </a:solidFill>
              <a:latin typeface="Trebuchet MS"/>
            </a:endParaRPr>
          </a:p>
          <a:p>
            <a:pPr marL="177641" indent="-177641">
              <a:spcBef>
                <a:spcPts val="800"/>
              </a:spcBef>
              <a:buClr>
                <a:srgbClr val="000000"/>
              </a:buClr>
              <a:buSzPts val="300"/>
              <a:buNone/>
            </a:pPr>
            <a:r>
              <a:rPr lang="en" sz="1350" b="1">
                <a:solidFill>
                  <a:srgbClr val="000000"/>
                </a:solidFill>
                <a:latin typeface="Trebuchet MS"/>
              </a:rPr>
              <a:t>Office Support</a:t>
            </a:r>
            <a:endParaRPr sz="1350">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latin typeface="Trebuchet MS"/>
              </a:rPr>
              <a:t>Lilla Toal </a:t>
            </a:r>
            <a:r>
              <a:rPr lang="en" sz="1350" err="1">
                <a:latin typeface="Trebuchet MS"/>
              </a:rPr>
              <a:t>Mandsager</a:t>
            </a:r>
            <a:r>
              <a:rPr lang="en" sz="1350">
                <a:latin typeface="Trebuchet MS"/>
              </a:rPr>
              <a:t>, Director, </a:t>
            </a:r>
            <a:r>
              <a:rPr lang="en" sz="1350" u="sng">
                <a:latin typeface="Trebuchet MS"/>
                <a:hlinkClick r:id="rId14"/>
              </a:rPr>
              <a:t>lmandsager@ed.sc.gov</a:t>
            </a:r>
            <a:endParaRPr sz="1350">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latin typeface="Trebuchet MS"/>
              </a:rPr>
              <a:t>Marilyn Suber, Administrative Assistant,</a:t>
            </a:r>
            <a:r>
              <a:rPr lang="en" sz="1575">
                <a:latin typeface="Trebuchet MS"/>
              </a:rPr>
              <a:t> </a:t>
            </a:r>
            <a:r>
              <a:rPr lang="en" sz="1575" u="sng">
                <a:solidFill>
                  <a:srgbClr val="4E5FA5"/>
                </a:solidFill>
                <a:latin typeface="Trebuchet MS"/>
                <a:hlinkClick r:id="rId15">
                  <a:extLst>
                    <a:ext uri="{A12FA001-AC4F-418D-AE19-62706E023703}">
                      <ahyp:hlinkClr xmlns:ahyp="http://schemas.microsoft.com/office/drawing/2018/hyperlinkcolor" val="tx"/>
                    </a:ext>
                  </a:extLst>
                </a:hlinkClick>
              </a:rPr>
              <a:t>masuber@ed.sc.gov</a:t>
            </a:r>
            <a:endParaRPr sz="1575" u="sng">
              <a:solidFill>
                <a:srgbClr val="4E5FA5"/>
              </a:solidFill>
              <a:latin typeface="Trebuchet MS"/>
            </a:endParaRPr>
          </a:p>
        </p:txBody>
      </p:sp>
    </p:spTree>
    <p:extLst>
      <p:ext uri="{BB962C8B-B14F-4D97-AF65-F5344CB8AC3E}">
        <p14:creationId xmlns:p14="http://schemas.microsoft.com/office/powerpoint/2010/main" val="111482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44800" y="414540"/>
            <a:ext cx="7502400" cy="334965"/>
          </a:xfrm>
        </p:spPr>
        <p:txBody>
          <a:bodyPr>
            <a:noAutofit/>
          </a:bodyPr>
          <a:lstStyle/>
          <a:p>
            <a:pPr algn="ctr"/>
            <a:r>
              <a:rPr lang="en-US" sz="3200" dirty="0">
                <a:cs typeface="Calibri"/>
              </a:rPr>
              <a:t>Agenda</a:t>
            </a:r>
          </a:p>
        </p:txBody>
      </p:sp>
      <p:sp>
        <p:nvSpPr>
          <p:cNvPr id="2" name="Content Placeholder 1"/>
          <p:cNvSpPr>
            <a:spLocks noGrp="1"/>
          </p:cNvSpPr>
          <p:nvPr>
            <p:ph idx="1"/>
          </p:nvPr>
        </p:nvSpPr>
        <p:spPr>
          <a:xfrm>
            <a:off x="2104957" y="1642821"/>
            <a:ext cx="7502400" cy="4312681"/>
          </a:xfrm>
        </p:spPr>
        <p:txBody>
          <a:bodyPr vert="horz" lIns="0" tIns="0" rIns="0" bIns="0" rtlCol="0" anchor="t">
            <a:normAutofit/>
          </a:bodyPr>
          <a:lstStyle/>
          <a:p>
            <a:pPr marL="457200" indent="-457200">
              <a:buFont typeface="+mj-lt"/>
              <a:buAutoNum type="arabicPeriod"/>
            </a:pPr>
            <a:r>
              <a:rPr lang="en-US" dirty="0">
                <a:latin typeface="Trebuchet MS"/>
              </a:rPr>
              <a:t>Status Check: Where should we be right now? </a:t>
            </a:r>
            <a:endParaRPr lang="en-US" dirty="0"/>
          </a:p>
          <a:p>
            <a:pPr marL="457200" indent="-457200">
              <a:buFont typeface="+mj-lt"/>
              <a:buAutoNum type="arabicPeriod"/>
            </a:pPr>
            <a:r>
              <a:rPr lang="en-US" dirty="0">
                <a:latin typeface="Trebuchet MS"/>
              </a:rPr>
              <a:t>Planning: What’s next? Steps for Closing Out the Year</a:t>
            </a:r>
            <a:endParaRPr lang="en-US" dirty="0"/>
          </a:p>
          <a:p>
            <a:pPr marL="457200" indent="-457200">
              <a:buFont typeface="+mj-lt"/>
              <a:buAutoNum type="arabicPeriod"/>
            </a:pPr>
            <a:r>
              <a:rPr lang="en-US" dirty="0">
                <a:latin typeface="Trebuchet MS"/>
              </a:rPr>
              <a:t>Lingering Questions</a:t>
            </a:r>
            <a:endParaRPr lang="en-US" dirty="0"/>
          </a:p>
          <a:p>
            <a:pPr marL="457200" indent="-457200">
              <a:buFont typeface="+mj-lt"/>
              <a:buAutoNum type="arabicPeriod"/>
            </a:pPr>
            <a:endParaRPr lang="en-US" dirty="0">
              <a:cs typeface="Calibri"/>
            </a:endParaRPr>
          </a:p>
          <a:p>
            <a:pPr marL="0" indent="0">
              <a:buNone/>
            </a:pPr>
            <a:endParaRPr lang="en-US" dirty="0"/>
          </a:p>
          <a:p>
            <a:pPr marL="0" indent="0">
              <a:buNone/>
            </a:pPr>
            <a:endParaRPr lang="en-US" dirty="0">
              <a:cs typeface="Calibri"/>
            </a:endParaRPr>
          </a:p>
          <a:p>
            <a:pPr marL="457200" indent="-457200">
              <a:buAutoNum type="arabicPeriod"/>
            </a:pPr>
            <a:endParaRPr lang="en-US" dirty="0">
              <a:cs typeface="Calibri"/>
            </a:endParaRPr>
          </a:p>
          <a:p>
            <a:pPr marL="457200" indent="-457200">
              <a:buAutoNum type="arabicPeriod"/>
            </a:pPr>
            <a:endParaRPr lang="en-US" dirty="0">
              <a:cs typeface="Calibri"/>
            </a:endParaRPr>
          </a:p>
          <a:p>
            <a:pPr marL="0" indent="0">
              <a:buNone/>
            </a:pPr>
            <a:endParaRPr lang="en-US" dirty="0">
              <a:cs typeface="Calibri"/>
            </a:endParaRPr>
          </a:p>
          <a:p>
            <a:pPr lvl="1"/>
            <a:endParaRPr lang="en-US" dirty="0">
              <a:cs typeface="Calibri"/>
            </a:endParaRPr>
          </a:p>
          <a:p>
            <a:pPr marL="342900" lvl="1" indent="0">
              <a:buNone/>
            </a:pPr>
            <a:endParaRPr lang="en-US" dirty="0">
              <a:cs typeface="Calibri"/>
            </a:endParaRPr>
          </a:p>
        </p:txBody>
      </p:sp>
    </p:spTree>
    <p:custDataLst>
      <p:tags r:id="rId1"/>
    </p:custDataLst>
    <p:extLst>
      <p:ext uri="{BB962C8B-B14F-4D97-AF65-F5344CB8AC3E}">
        <p14:creationId xmlns:p14="http://schemas.microsoft.com/office/powerpoint/2010/main" val="4191261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FEA0E5E7-9F2A-0F1F-B70B-7C0D2C70F361}"/>
              </a:ext>
            </a:extLst>
          </p:cNvPr>
          <p:cNvGraphicFramePr>
            <a:graphicFrameLocks noGrp="1"/>
          </p:cNvGraphicFramePr>
          <p:nvPr>
            <p:extLst>
              <p:ext uri="{D42A27DB-BD31-4B8C-83A1-F6EECF244321}">
                <p14:modId xmlns:p14="http://schemas.microsoft.com/office/powerpoint/2010/main" val="2905394966"/>
              </p:ext>
            </p:extLst>
          </p:nvPr>
        </p:nvGraphicFramePr>
        <p:xfrm>
          <a:off x="820271" y="666426"/>
          <a:ext cx="10865224" cy="5189158"/>
        </p:xfrm>
        <a:graphic>
          <a:graphicData uri="http://schemas.openxmlformats.org/drawingml/2006/table">
            <a:tbl>
              <a:tblPr firstRow="1" firstCol="1" bandRow="1"/>
              <a:tblGrid>
                <a:gridCol w="1590010">
                  <a:extLst>
                    <a:ext uri="{9D8B030D-6E8A-4147-A177-3AD203B41FA5}">
                      <a16:colId xmlns:a16="http://schemas.microsoft.com/office/drawing/2014/main" val="1418441192"/>
                    </a:ext>
                  </a:extLst>
                </a:gridCol>
                <a:gridCol w="1677110">
                  <a:extLst>
                    <a:ext uri="{9D8B030D-6E8A-4147-A177-3AD203B41FA5}">
                      <a16:colId xmlns:a16="http://schemas.microsoft.com/office/drawing/2014/main" val="1750186471"/>
                    </a:ext>
                  </a:extLst>
                </a:gridCol>
                <a:gridCol w="1405147">
                  <a:extLst>
                    <a:ext uri="{9D8B030D-6E8A-4147-A177-3AD203B41FA5}">
                      <a16:colId xmlns:a16="http://schemas.microsoft.com/office/drawing/2014/main" val="2217578860"/>
                    </a:ext>
                  </a:extLst>
                </a:gridCol>
                <a:gridCol w="1344711">
                  <a:extLst>
                    <a:ext uri="{9D8B030D-6E8A-4147-A177-3AD203B41FA5}">
                      <a16:colId xmlns:a16="http://schemas.microsoft.com/office/drawing/2014/main" val="1055551055"/>
                    </a:ext>
                  </a:extLst>
                </a:gridCol>
                <a:gridCol w="1979293">
                  <a:extLst>
                    <a:ext uri="{9D8B030D-6E8A-4147-A177-3AD203B41FA5}">
                      <a16:colId xmlns:a16="http://schemas.microsoft.com/office/drawing/2014/main" val="828998329"/>
                    </a:ext>
                  </a:extLst>
                </a:gridCol>
                <a:gridCol w="1390038">
                  <a:extLst>
                    <a:ext uri="{9D8B030D-6E8A-4147-A177-3AD203B41FA5}">
                      <a16:colId xmlns:a16="http://schemas.microsoft.com/office/drawing/2014/main" val="4008605387"/>
                    </a:ext>
                  </a:extLst>
                </a:gridCol>
                <a:gridCol w="1478915">
                  <a:extLst>
                    <a:ext uri="{9D8B030D-6E8A-4147-A177-3AD203B41FA5}">
                      <a16:colId xmlns:a16="http://schemas.microsoft.com/office/drawing/2014/main" val="2034380590"/>
                    </a:ext>
                  </a:extLst>
                </a:gridCol>
              </a:tblGrid>
              <a:tr h="731342">
                <a:tc>
                  <a:txBody>
                    <a:bodyPr/>
                    <a:lstStyle/>
                    <a:p>
                      <a:pPr marL="0" marR="0">
                        <a:spcBef>
                          <a:spcPts val="0"/>
                        </a:spcBef>
                        <a:spcAft>
                          <a:spcPts val="0"/>
                        </a:spcAft>
                      </a:pPr>
                      <a:r>
                        <a:rPr lang="en-US" sz="1400" b="1" dirty="0">
                          <a:effectLst/>
                          <a:latin typeface="Trebuchet MS" panose="020B0603020202020204" pitchFamily="34" charset="0"/>
                          <a:ea typeface="Calibri" panose="020F0502020204030204" pitchFamily="34" charset="0"/>
                          <a:cs typeface="Times New Roman" panose="02020603050405020304" pitchFamily="18" charset="0"/>
                        </a:rPr>
                        <a:t>Contract Level</a:t>
                      </a:r>
                      <a:endParaRPr lang="en-US" sz="1400" dirty="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dirty="0">
                          <a:effectLst/>
                          <a:latin typeface="Trebuchet MS" panose="020B0603020202020204" pitchFamily="34" charset="0"/>
                          <a:ea typeface="Calibri" panose="020F0502020204030204" pitchFamily="34" charset="0"/>
                          <a:cs typeface="Times New Roman" panose="02020603050405020304" pitchFamily="18" charset="0"/>
                        </a:rPr>
                        <a:t># Required Observations?</a:t>
                      </a:r>
                      <a:endParaRPr lang="en-US" sz="1400" dirty="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dirty="0">
                          <a:effectLst/>
                          <a:latin typeface="Trebuchet MS" panose="020B0603020202020204" pitchFamily="34" charset="0"/>
                          <a:ea typeface="Calibri" panose="020F0502020204030204" pitchFamily="34" charset="0"/>
                          <a:cs typeface="Times New Roman" panose="02020603050405020304" pitchFamily="18" charset="0"/>
                        </a:rPr>
                        <a:t>Can spring observation(s) be waived?</a:t>
                      </a:r>
                      <a:endParaRPr lang="en-US" sz="1400" dirty="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dirty="0">
                          <a:effectLst/>
                          <a:latin typeface="Trebuchet MS" panose="020B0603020202020204" pitchFamily="34" charset="0"/>
                          <a:ea typeface="Calibri" panose="020F0502020204030204" pitchFamily="34" charset="0"/>
                          <a:cs typeface="Times New Roman" panose="02020603050405020304" pitchFamily="18" charset="0"/>
                        </a:rPr>
                        <a:t>School Librarian Plan?</a:t>
                      </a:r>
                      <a:endParaRPr lang="en-US" sz="1400" dirty="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a:effectLst/>
                          <a:latin typeface="Trebuchet MS" panose="020B0603020202020204" pitchFamily="34" charset="0"/>
                          <a:ea typeface="Calibri" panose="020F0502020204030204" pitchFamily="34" charset="0"/>
                          <a:cs typeface="Times New Roman" panose="02020603050405020304" pitchFamily="18" charset="0"/>
                        </a:rPr>
                        <a:t>SMART Professional Goal(s)/GBE?</a:t>
                      </a:r>
                      <a:endParaRPr lang="en-US" sz="140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a:effectLst/>
                          <a:latin typeface="Trebuchet MS" panose="020B0603020202020204" pitchFamily="34" charset="0"/>
                          <a:ea typeface="Calibri" panose="020F0502020204030204" pitchFamily="34" charset="0"/>
                          <a:cs typeface="Times New Roman" panose="02020603050405020304" pitchFamily="18" charset="0"/>
                        </a:rPr>
                        <a:t>Content Expert on team?</a:t>
                      </a:r>
                      <a:endParaRPr lang="en-US" sz="140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a:effectLst/>
                          <a:latin typeface="Trebuchet MS" panose="020B0603020202020204" pitchFamily="34" charset="0"/>
                          <a:ea typeface="Calibri" panose="020F0502020204030204" pitchFamily="34" charset="0"/>
                          <a:cs typeface="Times New Roman" panose="02020603050405020304" pitchFamily="18" charset="0"/>
                        </a:rPr>
                        <a:t>Assigned certified mentor?</a:t>
                      </a:r>
                      <a:endParaRPr lang="en-US" sz="1400">
                        <a:effectLst/>
                        <a:latin typeface="Trebuchet MS" panose="020B0603020202020204" pitchFamily="34" charset="0"/>
                        <a:ea typeface="Calibri" panose="020F0502020204030204" pitchFamily="34" charset="0"/>
                        <a:cs typeface="Times New Roman" panose="02020603050405020304" pitchFamily="18" charset="0"/>
                      </a:endParaRP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2634788"/>
                  </a:ext>
                </a:extLst>
              </a:tr>
              <a:tr h="398915">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Induction Formative </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1 per semester</a:t>
                      </a:r>
                    </a:p>
                    <a:p>
                      <a:pPr marL="457200" marR="0" algn="ctr">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Yes (embedded in Librarian Plan)</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7791934"/>
                  </a:ext>
                </a:extLst>
              </a:tr>
              <a:tr h="1066035">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or Continuing Summative</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 2 per semester (1 from Administrator and 1 from Content Expert)</a:t>
                      </a:r>
                    </a:p>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 </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Yes (embedded in Librarian Plan) </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4574465"/>
                  </a:ext>
                </a:extLst>
              </a:tr>
              <a:tr h="888364">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Formative (Diagnostic Assistance)</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2 per semester (1 from Administrator and 1 from Content Expert)</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((embedded in Librarian Plan)</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9687840"/>
                  </a:ext>
                </a:extLst>
              </a:tr>
              <a:tr h="710690">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Continuing Formative (5</a:t>
                      </a:r>
                      <a:r>
                        <a:rPr lang="en-US" sz="1400" baseline="30000">
                          <a:effectLst/>
                          <a:latin typeface="Trebuchet MS" panose="020B0603020202020204" pitchFamily="34" charset="0"/>
                          <a:ea typeface="Calibri" panose="020F0502020204030204" pitchFamily="34" charset="0"/>
                          <a:cs typeface="Times New Roman" panose="02020603050405020304" pitchFamily="18" charset="0"/>
                        </a:rPr>
                        <a:t>th</a:t>
                      </a:r>
                      <a:r>
                        <a:rPr lang="en-US" sz="1400">
                          <a:effectLst/>
                          <a:latin typeface="Trebuchet MS" panose="020B0603020202020204" pitchFamily="34" charset="0"/>
                          <a:ea typeface="Calibri" panose="020F0502020204030204" pitchFamily="34" charset="0"/>
                          <a:cs typeface="Times New Roman" panose="02020603050405020304" pitchFamily="18" charset="0"/>
                        </a:rPr>
                        <a:t> Year Recert)</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1 per semester*</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if scoring all 3s and 4s in Preliminary</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(embedded in Librarian Plan)</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9934861"/>
                  </a:ext>
                </a:extLst>
              </a:tr>
              <a:tr h="1365242">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or Continuing GBE</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None</a:t>
                      </a:r>
                    </a:p>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*But conferences are still required</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N/A</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(This serves as the GBE.)</a:t>
                      </a:r>
                    </a:p>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*See Guidelines p. 19 (embedded in Librarian Plan)</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dirty="0">
                          <a:effectLst/>
                          <a:latin typeface="Trebuchet MS" panose="020B0603020202020204" pitchFamily="34" charset="0"/>
                          <a:ea typeface="Calibri" panose="020F0502020204030204" pitchFamily="34" charset="0"/>
                          <a:cs typeface="Times New Roman" panose="02020603050405020304" pitchFamily="18" charset="0"/>
                        </a:rPr>
                        <a:t>No</a:t>
                      </a:r>
                    </a:p>
                  </a:txBody>
                  <a:tcPr marL="51982" marR="519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2415044"/>
                  </a:ext>
                </a:extLst>
              </a:tr>
            </a:tbl>
          </a:graphicData>
        </a:graphic>
      </p:graphicFrame>
      <p:sp>
        <p:nvSpPr>
          <p:cNvPr id="3" name="Title 2">
            <a:extLst>
              <a:ext uri="{FF2B5EF4-FFF2-40B4-BE49-F238E27FC236}">
                <a16:creationId xmlns:a16="http://schemas.microsoft.com/office/drawing/2014/main" id="{066FE583-0312-2FEC-E434-13CAC274B329}"/>
              </a:ext>
            </a:extLst>
          </p:cNvPr>
          <p:cNvSpPr>
            <a:spLocks noGrp="1"/>
          </p:cNvSpPr>
          <p:nvPr>
            <p:ph type="title"/>
          </p:nvPr>
        </p:nvSpPr>
        <p:spPr>
          <a:xfrm>
            <a:off x="1667436" y="123987"/>
            <a:ext cx="8767482" cy="542441"/>
          </a:xfrm>
        </p:spPr>
        <p:txBody>
          <a:bodyPr/>
          <a:lstStyle/>
          <a:p>
            <a:r>
              <a:rPr lang="en-US" dirty="0"/>
              <a:t>Evaluation components by contract level</a:t>
            </a:r>
          </a:p>
        </p:txBody>
      </p:sp>
    </p:spTree>
    <p:extLst>
      <p:ext uri="{BB962C8B-B14F-4D97-AF65-F5344CB8AC3E}">
        <p14:creationId xmlns:p14="http://schemas.microsoft.com/office/powerpoint/2010/main" val="1269965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8A097-8FFE-4A9B-05D5-CE8B136EEB59}"/>
              </a:ext>
            </a:extLst>
          </p:cNvPr>
          <p:cNvSpPr>
            <a:spLocks noGrp="1"/>
          </p:cNvSpPr>
          <p:nvPr>
            <p:ph type="title"/>
          </p:nvPr>
        </p:nvSpPr>
        <p:spPr>
          <a:xfrm>
            <a:off x="1981200" y="325756"/>
            <a:ext cx="8229600" cy="1188720"/>
          </a:xfrm>
        </p:spPr>
        <p:txBody>
          <a:bodyPr anchor="ctr">
            <a:normAutofit/>
          </a:bodyPr>
          <a:lstStyle/>
          <a:p>
            <a:r>
              <a:rPr lang="en-US" dirty="0"/>
              <a:t>Domain Weightings for School Librarians</a:t>
            </a:r>
          </a:p>
        </p:txBody>
      </p:sp>
      <p:pic>
        <p:nvPicPr>
          <p:cNvPr id="5" name="Picture Placeholder 4" descr="A picture containing food, room&#10;&#10;Description generated with very high confidence">
            <a:extLst>
              <a:ext uri="{FF2B5EF4-FFF2-40B4-BE49-F238E27FC236}">
                <a16:creationId xmlns:a16="http://schemas.microsoft.com/office/drawing/2014/main" id="{D949FF3A-4AE8-C389-5E70-0B5397C0B6ED}"/>
              </a:ext>
            </a:extLst>
          </p:cNvPr>
          <p:cNvPicPr>
            <a:picLocks noGrp="1" noChangeAspect="1"/>
          </p:cNvPicPr>
          <p:nvPr>
            <p:ph sz="half" idx="2"/>
          </p:nvPr>
        </p:nvPicPr>
        <p:blipFill rotWithShape="1">
          <a:blip r:embed="rId3"/>
          <a:stretch/>
        </p:blipFill>
        <p:spPr>
          <a:xfrm>
            <a:off x="2122232" y="2505075"/>
            <a:ext cx="3695574" cy="3122760"/>
          </a:xfrm>
          <a:prstGeom prst="rect">
            <a:avLst/>
          </a:prstGeom>
          <a:noFill/>
        </p:spPr>
      </p:pic>
      <p:sp>
        <p:nvSpPr>
          <p:cNvPr id="3" name="Text Placeholder 2">
            <a:extLst>
              <a:ext uri="{FF2B5EF4-FFF2-40B4-BE49-F238E27FC236}">
                <a16:creationId xmlns:a16="http://schemas.microsoft.com/office/drawing/2014/main" id="{8FCAE0AB-78B9-2CDB-38AC-03A3781E3A94}"/>
              </a:ext>
            </a:extLst>
          </p:cNvPr>
          <p:cNvSpPr>
            <a:spLocks noGrp="1"/>
          </p:cNvSpPr>
          <p:nvPr>
            <p:ph sz="quarter" idx="4"/>
          </p:nvPr>
        </p:nvSpPr>
        <p:spPr>
          <a:xfrm>
            <a:off x="6233160" y="2494648"/>
            <a:ext cx="3977640" cy="3127974"/>
          </a:xfrm>
        </p:spPr>
        <p:txBody>
          <a:bodyPr>
            <a:normAutofit/>
          </a:bodyPr>
          <a:lstStyle/>
          <a:p>
            <a:r>
              <a:rPr lang="en-US" dirty="0"/>
              <a:t>Instruction                   30%</a:t>
            </a:r>
          </a:p>
          <a:p>
            <a:r>
              <a:rPr lang="en-US" dirty="0"/>
              <a:t>Environment                 20%</a:t>
            </a:r>
          </a:p>
          <a:p>
            <a:r>
              <a:rPr lang="en-US" dirty="0"/>
              <a:t>Library Services &amp; Management                 40%</a:t>
            </a:r>
          </a:p>
          <a:p>
            <a:r>
              <a:rPr lang="en-US" dirty="0"/>
              <a:t>Professionalism             10%</a:t>
            </a:r>
          </a:p>
          <a:p>
            <a:endParaRPr lang="en-US" dirty="0"/>
          </a:p>
        </p:txBody>
      </p:sp>
    </p:spTree>
    <p:extLst>
      <p:ext uri="{BB962C8B-B14F-4D97-AF65-F5344CB8AC3E}">
        <p14:creationId xmlns:p14="http://schemas.microsoft.com/office/powerpoint/2010/main" val="1639494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07897-A9C9-3763-A876-01FEAD398318}"/>
              </a:ext>
            </a:extLst>
          </p:cNvPr>
          <p:cNvSpPr>
            <a:spLocks noGrp="1"/>
          </p:cNvSpPr>
          <p:nvPr>
            <p:ph type="title"/>
          </p:nvPr>
        </p:nvSpPr>
        <p:spPr>
          <a:xfrm>
            <a:off x="1761229" y="2441215"/>
            <a:ext cx="8833449" cy="1188720"/>
          </a:xfrm>
        </p:spPr>
        <p:txBody>
          <a:bodyPr/>
          <a:lstStyle/>
          <a:p>
            <a:r>
              <a:rPr lang="en-US">
                <a:latin typeface="Rockwell"/>
              </a:rPr>
              <a:t>Status Check: Where should we be now?</a:t>
            </a:r>
            <a:endParaRPr lang="en-US"/>
          </a:p>
        </p:txBody>
      </p:sp>
    </p:spTree>
    <p:extLst>
      <p:ext uri="{BB962C8B-B14F-4D97-AF65-F5344CB8AC3E}">
        <p14:creationId xmlns:p14="http://schemas.microsoft.com/office/powerpoint/2010/main" val="2115491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5AB34-0883-C38F-33D3-314D3DAF38F2}"/>
              </a:ext>
            </a:extLst>
          </p:cNvPr>
          <p:cNvSpPr>
            <a:spLocks noGrp="1"/>
          </p:cNvSpPr>
          <p:nvPr>
            <p:ph type="title"/>
          </p:nvPr>
        </p:nvSpPr>
        <p:spPr>
          <a:xfrm>
            <a:off x="1963946" y="365125"/>
            <a:ext cx="8229600" cy="1097280"/>
          </a:xfrm>
        </p:spPr>
        <p:txBody>
          <a:bodyPr anchor="ctr">
            <a:normAutofit/>
          </a:bodyPr>
          <a:lstStyle/>
          <a:p>
            <a:r>
              <a:rPr lang="en-US" dirty="0"/>
              <a:t>Where do I begin?</a:t>
            </a:r>
          </a:p>
        </p:txBody>
      </p:sp>
      <p:pic>
        <p:nvPicPr>
          <p:cNvPr id="5" name="Content Placeholder 4" descr="Screenshot of Dashboard highlighting the Evaluations s Tab.">
            <a:extLst>
              <a:ext uri="{FF2B5EF4-FFF2-40B4-BE49-F238E27FC236}">
                <a16:creationId xmlns:a16="http://schemas.microsoft.com/office/drawing/2014/main" id="{E08B691C-234E-846A-451B-E978C1740B79}"/>
              </a:ext>
            </a:extLst>
          </p:cNvPr>
          <p:cNvPicPr>
            <a:picLocks noGrp="1" noChangeAspect="1"/>
          </p:cNvPicPr>
          <p:nvPr>
            <p:ph idx="1"/>
          </p:nvPr>
        </p:nvPicPr>
        <p:blipFill>
          <a:blip r:embed="rId3"/>
          <a:stretch>
            <a:fillRect/>
          </a:stretch>
        </p:blipFill>
        <p:spPr>
          <a:xfrm>
            <a:off x="2528474" y="1665369"/>
            <a:ext cx="7100546" cy="3976306"/>
          </a:xfrm>
          <a:noFill/>
        </p:spPr>
      </p:pic>
    </p:spTree>
    <p:extLst>
      <p:ext uri="{BB962C8B-B14F-4D97-AF65-F5344CB8AC3E}">
        <p14:creationId xmlns:p14="http://schemas.microsoft.com/office/powerpoint/2010/main" val="1203443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31D6B-5004-6861-356C-23D4FEA9593C}"/>
              </a:ext>
            </a:extLst>
          </p:cNvPr>
          <p:cNvSpPr>
            <a:spLocks noGrp="1"/>
          </p:cNvSpPr>
          <p:nvPr>
            <p:ph type="title"/>
          </p:nvPr>
        </p:nvSpPr>
        <p:spPr>
          <a:xfrm>
            <a:off x="1963946" y="365125"/>
            <a:ext cx="8229600" cy="628788"/>
          </a:xfrm>
        </p:spPr>
        <p:txBody>
          <a:bodyPr anchor="ctr">
            <a:normAutofit/>
          </a:bodyPr>
          <a:lstStyle/>
          <a:p>
            <a:r>
              <a:rPr lang="en-US" dirty="0"/>
              <a:t>Then what?</a:t>
            </a:r>
          </a:p>
        </p:txBody>
      </p:sp>
      <p:pic>
        <p:nvPicPr>
          <p:cNvPr id="5" name="Content Placeholder 4" descr="Screenshot of Evaluations tab with Filters">
            <a:extLst>
              <a:ext uri="{FF2B5EF4-FFF2-40B4-BE49-F238E27FC236}">
                <a16:creationId xmlns:a16="http://schemas.microsoft.com/office/drawing/2014/main" id="{464D9B4F-31C1-74D0-4DDA-31909A113E42}"/>
              </a:ext>
            </a:extLst>
          </p:cNvPr>
          <p:cNvPicPr>
            <a:picLocks noGrp="1" noChangeAspect="1"/>
          </p:cNvPicPr>
          <p:nvPr>
            <p:ph idx="1"/>
          </p:nvPr>
        </p:nvPicPr>
        <p:blipFill>
          <a:blip r:embed="rId3"/>
          <a:stretch>
            <a:fillRect/>
          </a:stretch>
        </p:blipFill>
        <p:spPr>
          <a:xfrm>
            <a:off x="1963946" y="1172817"/>
            <a:ext cx="8229600" cy="4468858"/>
          </a:xfrm>
          <a:noFill/>
        </p:spPr>
      </p:pic>
    </p:spTree>
    <p:extLst>
      <p:ext uri="{BB962C8B-B14F-4D97-AF65-F5344CB8AC3E}">
        <p14:creationId xmlns:p14="http://schemas.microsoft.com/office/powerpoint/2010/main" val="1808222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7B7F4C91-E573-4112-7D5A-DB636235164C}"/>
              </a:ext>
            </a:extLst>
          </p:cNvPr>
          <p:cNvSpPr>
            <a:spLocks noGrp="1"/>
          </p:cNvSpPr>
          <p:nvPr>
            <p:ph type="title"/>
          </p:nvPr>
        </p:nvSpPr>
        <p:spPr>
          <a:xfrm>
            <a:off x="1963946" y="365125"/>
            <a:ext cx="8229600" cy="1097280"/>
          </a:xfrm>
        </p:spPr>
        <p:txBody>
          <a:bodyPr anchor="ctr">
            <a:normAutofit/>
          </a:bodyPr>
          <a:lstStyle/>
          <a:p>
            <a:r>
              <a:rPr lang="en-US"/>
              <a:t>Bubbles </a:t>
            </a:r>
          </a:p>
        </p:txBody>
      </p:sp>
      <p:pic>
        <p:nvPicPr>
          <p:cNvPr id="8" name="Picture 7" descr="Screenshot of Bubbles view for Annual Summative Librarians">
            <a:extLst>
              <a:ext uri="{FF2B5EF4-FFF2-40B4-BE49-F238E27FC236}">
                <a16:creationId xmlns:a16="http://schemas.microsoft.com/office/drawing/2014/main" id="{EA5A08EE-6334-F646-8CB9-D6D9127E9831}"/>
              </a:ext>
            </a:extLst>
          </p:cNvPr>
          <p:cNvPicPr>
            <a:picLocks noChangeAspect="1"/>
          </p:cNvPicPr>
          <p:nvPr/>
        </p:nvPicPr>
        <p:blipFill>
          <a:blip r:embed="rId3"/>
          <a:stretch>
            <a:fillRect/>
          </a:stretch>
        </p:blipFill>
        <p:spPr>
          <a:xfrm>
            <a:off x="2259496" y="1311965"/>
            <a:ext cx="7315200" cy="4329710"/>
          </a:xfrm>
          <a:prstGeom prst="rect">
            <a:avLst/>
          </a:prstGeom>
          <a:noFill/>
        </p:spPr>
      </p:pic>
    </p:spTree>
    <p:extLst>
      <p:ext uri="{BB962C8B-B14F-4D97-AF65-F5344CB8AC3E}">
        <p14:creationId xmlns:p14="http://schemas.microsoft.com/office/powerpoint/2010/main" val="384219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AC04D-5022-8371-4D84-4675805F2437}"/>
              </a:ext>
            </a:extLst>
          </p:cNvPr>
          <p:cNvSpPr>
            <a:spLocks noGrp="1"/>
          </p:cNvSpPr>
          <p:nvPr>
            <p:ph type="title"/>
          </p:nvPr>
        </p:nvSpPr>
        <p:spPr/>
        <p:txBody>
          <a:bodyPr/>
          <a:lstStyle/>
          <a:p>
            <a:r>
              <a:rPr lang="en-US" dirty="0"/>
              <a:t>Continuing GBE Bubbles view</a:t>
            </a:r>
          </a:p>
        </p:txBody>
      </p:sp>
      <p:pic>
        <p:nvPicPr>
          <p:cNvPr id="5" name="Content Placeholder 4" descr="Screen snip of Bubbles view for Continuing GBE librarians">
            <a:extLst>
              <a:ext uri="{FF2B5EF4-FFF2-40B4-BE49-F238E27FC236}">
                <a16:creationId xmlns:a16="http://schemas.microsoft.com/office/drawing/2014/main" id="{D35103D2-A674-B0D3-1DB5-9BEEC0326BE2}"/>
              </a:ext>
            </a:extLst>
          </p:cNvPr>
          <p:cNvPicPr>
            <a:picLocks noGrp="1" noChangeAspect="1"/>
          </p:cNvPicPr>
          <p:nvPr>
            <p:ph idx="1"/>
          </p:nvPr>
        </p:nvPicPr>
        <p:blipFill>
          <a:blip r:embed="rId3"/>
          <a:stretch>
            <a:fillRect/>
          </a:stretch>
        </p:blipFill>
        <p:spPr>
          <a:xfrm>
            <a:off x="3658851" y="1791235"/>
            <a:ext cx="4839375" cy="3724795"/>
          </a:xfrm>
        </p:spPr>
      </p:pic>
    </p:spTree>
    <p:extLst>
      <p:ext uri="{BB962C8B-B14F-4D97-AF65-F5344CB8AC3E}">
        <p14:creationId xmlns:p14="http://schemas.microsoft.com/office/powerpoint/2010/main" val="6421030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C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id="{9F14E81E-F01F-4A7F-9075-39DCC0C9EC5D}" vid="{690AEF95-C99F-4912-B107-6FA548126A5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PPT template" id="{E896C720-5796-42B1-9AF8-CDB6756974B6}" vid="{D8D80207-EDAD-40AD-97C0-5AF5C69E7A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UserInfo>
        <DisplayName>Toal-Mandsager, Lilla</DisplayName>
        <AccountId>6</AccountId>
        <AccountType/>
      </UserInfo>
    </SharedWithUsers>
  </documentManagement>
</p:properties>
</file>

<file path=customXml/itemProps1.xml><?xml version="1.0" encoding="utf-8"?>
<ds:datastoreItem xmlns:ds="http://schemas.openxmlformats.org/officeDocument/2006/customXml" ds:itemID="{1519ED5E-1BE4-4C7B-9D27-13DC6BC5606B}">
  <ds:schemaRefs>
    <ds:schemaRef ds:uri="http://schemas.microsoft.com/sharepoint/v3/contenttype/forms"/>
  </ds:schemaRefs>
</ds:datastoreItem>
</file>

<file path=customXml/itemProps2.xml><?xml version="1.0" encoding="utf-8"?>
<ds:datastoreItem xmlns:ds="http://schemas.openxmlformats.org/officeDocument/2006/customXml" ds:itemID="{78E51638-4CF5-4114-8A9A-3EFF679117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254A5D-81D6-4817-B201-CBBD8EB5F264}">
  <ds:schemaRefs>
    <ds:schemaRef ds:uri="http://purl.org/dc/elements/1.1/"/>
    <ds:schemaRef ds:uri="http://purl.org/dc/terms/"/>
    <ds:schemaRef ds:uri="http://schemas.microsoft.com/office/2006/documentManagement/types"/>
    <ds:schemaRef ds:uri="1e6b1b95-266c-4465-a3ac-1ee31b0531ae"/>
    <ds:schemaRef ds:uri="7f0fe311-0204-429c-a2bc-24ba943d24fb"/>
    <ds:schemaRef ds:uri="http://schemas.openxmlformats.org/package/2006/metadata/core-properties"/>
    <ds:schemaRef ds:uri="http://purl.org/dc/dcmitype/"/>
    <ds:schemaRef ds:uri="http://www.w3.org/XML/1998/namespac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SCDE</Template>
  <TotalTime>5</TotalTime>
  <Words>2986</Words>
  <Application>Microsoft Office PowerPoint</Application>
  <PresentationFormat>Widescreen</PresentationFormat>
  <Paragraphs>179</Paragraphs>
  <Slides>19</Slides>
  <Notes>19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Arial</vt:lpstr>
      <vt:lpstr>Calibri</vt:lpstr>
      <vt:lpstr>Karla</vt:lpstr>
      <vt:lpstr>ralewaymedium</vt:lpstr>
      <vt:lpstr>Rockwell</vt:lpstr>
      <vt:lpstr>Source Sans Pro</vt:lpstr>
      <vt:lpstr>Trebuchet MS</vt:lpstr>
      <vt:lpstr>SCDE</vt:lpstr>
      <vt:lpstr>Custom Design</vt:lpstr>
      <vt:lpstr>Office Theme</vt:lpstr>
      <vt:lpstr>Welcome!</vt:lpstr>
      <vt:lpstr>Agenda</vt:lpstr>
      <vt:lpstr>Evaluation components by contract level</vt:lpstr>
      <vt:lpstr>Domain Weightings for School Librarians</vt:lpstr>
      <vt:lpstr>Status Check: Where should we be now?</vt:lpstr>
      <vt:lpstr>Where do I begin?</vt:lpstr>
      <vt:lpstr>Then what?</vt:lpstr>
      <vt:lpstr>Bubbles </vt:lpstr>
      <vt:lpstr>Continuing GBE Bubbles view</vt:lpstr>
      <vt:lpstr>Overall Status Page</vt:lpstr>
      <vt:lpstr>What's Next?</vt:lpstr>
      <vt:lpstr>Checklist for Closing Out the Year</vt:lpstr>
      <vt:lpstr>ADEPT Reports </vt:lpstr>
      <vt:lpstr>ADEPT Report for Evaluation Status</vt:lpstr>
      <vt:lpstr>Evaluation Status Report </vt:lpstr>
      <vt:lpstr>Help Guides</vt:lpstr>
      <vt:lpstr>Stay Connected </vt:lpstr>
      <vt:lpstr>Wrap-Up and Questions</vt:lpstr>
      <vt:lpstr>             Office of Educator Effectiveness  &amp; Leadership Development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Spring 2024 Librarian Virtual Office Hours</dc:title>
  <dc:creator>AccessibilityTrainingsforDistricts@ed.sc.gov</dc:creator>
  <cp:lastModifiedBy>Cohoon, Ashley S</cp:lastModifiedBy>
  <cp:revision>34</cp:revision>
  <cp:lastPrinted>2021-07-06T17:56:08Z</cp:lastPrinted>
  <dcterms:created xsi:type="dcterms:W3CDTF">2017-08-14T13:57:44Z</dcterms:created>
  <dcterms:modified xsi:type="dcterms:W3CDTF">2024-09-05T19:20:35Z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y fmtid="{D5CDD505-2E9C-101B-9397-08002B2CF9AE}" pid="3" name="MediaServiceImageTags">
    <vt:lpwstr/>
  </property>
</Properties>
</file>